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520" r:id="rId7"/>
    <p:sldId id="306" r:id="rId8"/>
    <p:sldId id="481" r:id="rId9"/>
    <p:sldId id="482" r:id="rId10"/>
    <p:sldId id="556" r:id="rId11"/>
    <p:sldId id="557" r:id="rId12"/>
    <p:sldId id="563" r:id="rId13"/>
    <p:sldId id="558" r:id="rId14"/>
    <p:sldId id="559" r:id="rId15"/>
    <p:sldId id="560" r:id="rId16"/>
    <p:sldId id="561" r:id="rId17"/>
    <p:sldId id="562" r:id="rId18"/>
    <p:sldId id="564" r:id="rId19"/>
    <p:sldId id="565" r:id="rId20"/>
    <p:sldId id="566" r:id="rId21"/>
    <p:sldId id="567" r:id="rId22"/>
    <p:sldId id="568" r:id="rId23"/>
    <p:sldId id="569" r:id="rId24"/>
    <p:sldId id="570" r:id="rId25"/>
    <p:sldId id="571" r:id="rId26"/>
    <p:sldId id="572" r:id="rId27"/>
    <p:sldId id="573" r:id="rId28"/>
    <p:sldId id="574" r:id="rId29"/>
    <p:sldId id="575" r:id="rId30"/>
    <p:sldId id="576" r:id="rId31"/>
    <p:sldId id="577" r:id="rId32"/>
    <p:sldId id="578" r:id="rId33"/>
    <p:sldId id="579" r:id="rId34"/>
    <p:sldId id="580" r:id="rId35"/>
    <p:sldId id="581" r:id="rId36"/>
    <p:sldId id="583" r:id="rId37"/>
    <p:sldId id="582" r:id="rId38"/>
    <p:sldId id="584" r:id="rId39"/>
    <p:sldId id="586" r:id="rId40"/>
    <p:sldId id="585" r:id="rId41"/>
    <p:sldId id="588" r:id="rId42"/>
    <p:sldId id="587" r:id="rId43"/>
    <p:sldId id="589" r:id="rId44"/>
    <p:sldId id="591" r:id="rId45"/>
    <p:sldId id="590" r:id="rId46"/>
    <p:sldId id="592" r:id="rId47"/>
    <p:sldId id="594" r:id="rId48"/>
    <p:sldId id="593" r:id="rId49"/>
    <p:sldId id="595" r:id="rId50"/>
    <p:sldId id="519" r:id="rId51"/>
    <p:sldId id="59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482"/>
            <p14:sldId id="556"/>
            <p14:sldId id="557"/>
            <p14:sldId id="563"/>
            <p14:sldId id="558"/>
            <p14:sldId id="559"/>
            <p14:sldId id="560"/>
            <p14:sldId id="561"/>
            <p14:sldId id="562"/>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3"/>
            <p14:sldId id="582"/>
            <p14:sldId id="584"/>
            <p14:sldId id="586"/>
            <p14:sldId id="585"/>
            <p14:sldId id="588"/>
            <p14:sldId id="587"/>
            <p14:sldId id="589"/>
            <p14:sldId id="591"/>
            <p14:sldId id="590"/>
            <p14:sldId id="592"/>
            <p14:sldId id="594"/>
            <p14:sldId id="593"/>
            <p14:sldId id="595"/>
            <p14:sldId id="519"/>
            <p14:sldId id="5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AEEF"/>
    <a:srgbClr val="FFD200"/>
    <a:srgbClr val="203E5F"/>
    <a:srgbClr val="F58221"/>
    <a:srgbClr val="000000"/>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015CFF-5737-4393-859F-D06F8E9066B9}" v="7" dt="2025-01-29T12:59:25.9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pChg chg="mod">
          <ac:chgData name="Kareem Ahmed" userId="668b7c42-9793-4d96-80a6-ccc644a66bcf" providerId="ADAL" clId="{332E2B3F-522E-4AC5-9A05-C1971FF702C0}" dt="2025-01-16T14:23:56.624" v="31"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332E2B3F-522E-4AC5-9A05-C1971FF702C0}" dt="2025-01-23T23:02:44.735" v="898"/>
        <pc:sldMkLst>
          <pc:docMk/>
          <pc:sldMk cId="0" sldId="306"/>
        </pc:sldMkLst>
        <pc:spChg chg="add mod">
          <ac:chgData name="Kareem Ahmed" userId="668b7c42-9793-4d96-80a6-ccc644a66bcf" providerId="ADAL" clId="{332E2B3F-522E-4AC5-9A05-C1971FF702C0}" dt="2025-01-23T19:45:45.872" v="858" actId="20577"/>
          <ac:spMkLst>
            <pc:docMk/>
            <pc:sldMk cId="0" sldId="306"/>
            <ac:spMk id="3" creationId="{7B53571D-A004-8C53-A225-977B469DD658}"/>
          </ac:spMkLst>
        </pc:spChg>
        <pc:spChg chg="mod">
          <ac:chgData name="Kareem Ahmed" userId="668b7c42-9793-4d96-80a6-ccc644a66bcf" providerId="ADAL" clId="{332E2B3F-522E-4AC5-9A05-C1971FF702C0}" dt="2025-01-16T14:40:52.583" v="206" actId="14100"/>
          <ac:spMkLst>
            <pc:docMk/>
            <pc:sldMk cId="0" sldId="306"/>
            <ac:spMk id="9" creationId="{B45C6ED8-3640-F959-B354-C96D1467A69F}"/>
          </ac:spMkLst>
        </pc:spChg>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pChg chg="mod">
          <ac:chgData name="Kareem Ahmed" userId="668b7c42-9793-4d96-80a6-ccc644a66bcf" providerId="ADAL" clId="{332E2B3F-522E-4AC5-9A05-C1971FF702C0}" dt="2025-01-23T13:39:35.951" v="358" actId="1035"/>
          <ac:spMkLst>
            <pc:docMk/>
            <pc:sldMk cId="3373065567" sldId="481"/>
            <ac:spMk id="9" creationId="{C9F9222E-79E5-0B8E-6763-8243081E0122}"/>
          </ac:spMkLst>
        </pc:spChg>
        <pc:spChg chg="mod">
          <ac:chgData name="Kareem Ahmed" userId="668b7c42-9793-4d96-80a6-ccc644a66bcf" providerId="ADAL" clId="{332E2B3F-522E-4AC5-9A05-C1971FF702C0}" dt="2025-01-23T13:39:40.849" v="371" actId="1035"/>
          <ac:spMkLst>
            <pc:docMk/>
            <pc:sldMk cId="3373065567" sldId="481"/>
            <ac:spMk id="10" creationId="{F283AAF7-BFF2-D8AE-AC4B-F661CBCAF021}"/>
          </ac:spMkLst>
        </pc:spChg>
      </pc:sldChg>
      <pc:sldChg chg="addSp delSp modSp add mod modTransition modAnim">
        <pc:chgData name="Kareem Ahmed" userId="668b7c42-9793-4d96-80a6-ccc644a66bcf" providerId="ADAL" clId="{332E2B3F-522E-4AC5-9A05-C1971FF702C0}" dt="2025-01-23T23:02:44.735" v="898"/>
        <pc:sldMkLst>
          <pc:docMk/>
          <pc:sldMk cId="1621918960" sldId="482"/>
        </pc:sldMkLst>
        <pc:spChg chg="mod">
          <ac:chgData name="Kareem Ahmed" userId="668b7c42-9793-4d96-80a6-ccc644a66bcf" providerId="ADAL" clId="{332E2B3F-522E-4AC5-9A05-C1971FF702C0}" dt="2025-01-23T13:41:37.517" v="409" actId="20577"/>
          <ac:spMkLst>
            <pc:docMk/>
            <pc:sldMk cId="1621918960" sldId="482"/>
            <ac:spMk id="9" creationId="{22FA7C92-2D95-7764-46C1-195EC7EBE547}"/>
          </ac:spMkLst>
        </pc:spChg>
        <pc:spChg chg="mod">
          <ac:chgData name="Kareem Ahmed" userId="668b7c42-9793-4d96-80a6-ccc644a66bcf" providerId="ADAL" clId="{332E2B3F-522E-4AC5-9A05-C1971FF702C0}" dt="2025-01-23T13:40:57.203" v="400" actId="1076"/>
          <ac:spMkLst>
            <pc:docMk/>
            <pc:sldMk cId="1621918960" sldId="482"/>
            <ac:spMk id="10" creationId="{82136A3A-016A-F1E7-70FD-4E9474D35811}"/>
          </ac:spMkLst>
        </pc:spChg>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pChg chg="mod">
          <ac:chgData name="Kareem Ahmed" userId="668b7c42-9793-4d96-80a6-ccc644a66bcf" providerId="ADAL" clId="{332E2B3F-522E-4AC5-9A05-C1971FF702C0}" dt="2025-01-23T13:42:15.132" v="414" actId="1076"/>
          <ac:spMkLst>
            <pc:docMk/>
            <pc:sldMk cId="2409412776" sldId="483"/>
            <ac:spMk id="10" creationId="{5BDBA866-42A3-1207-2E8E-3F7FBA641511}"/>
          </ac:spMkLst>
        </pc:spChg>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pChg chg="mod">
          <ac:chgData name="Kareem Ahmed" userId="668b7c42-9793-4d96-80a6-ccc644a66bcf" providerId="ADAL" clId="{332E2B3F-522E-4AC5-9A05-C1971FF702C0}" dt="2025-01-23T15:05:42.863" v="830" actId="20577"/>
          <ac:spMkLst>
            <pc:docMk/>
            <pc:sldMk cId="681969876" sldId="519"/>
            <ac:spMk id="10" creationId="{8FBEAC5C-4DEB-465E-3D4B-F487D1C48593}"/>
          </ac:spMkLst>
        </pc:spChg>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pChg chg="mod">
          <ac:chgData name="Kareem Ahmed" userId="668b7c42-9793-4d96-80a6-ccc644a66bcf" providerId="ADAL" clId="{27DB6DD8-9E6F-4000-A711-379FD347395D}" dt="2025-01-16T13:31:45.001" v="483" actId="1076"/>
          <ac:spMkLst>
            <pc:docMk/>
            <pc:sldMk cId="0" sldId="303"/>
            <ac:spMk id="2" creationId="{00000000-0000-0000-0000-000000000000}"/>
          </ac:spMkLst>
        </pc:spChg>
        <pc:spChg chg="add mod">
          <ac:chgData name="Kareem Ahmed" userId="668b7c42-9793-4d96-80a6-ccc644a66bcf" providerId="ADAL" clId="{27DB6DD8-9E6F-4000-A711-379FD347395D}" dt="2025-01-16T13:31:58.657" v="538" actId="1037"/>
          <ac:spMkLst>
            <pc:docMk/>
            <pc:sldMk cId="0" sldId="303"/>
            <ac:spMk id="3" creationId="{371306F5-476E-1B99-19DD-BBE1E03C9120}"/>
          </ac:spMkLst>
        </pc:spChg>
        <pc:spChg chg="add mod">
          <ac:chgData name="Kareem Ahmed" userId="668b7c42-9793-4d96-80a6-ccc644a66bcf" providerId="ADAL" clId="{27DB6DD8-9E6F-4000-A711-379FD347395D}" dt="2025-01-16T13:32:15.551" v="541" actId="1076"/>
          <ac:spMkLst>
            <pc:docMk/>
            <pc:sldMk cId="0" sldId="303"/>
            <ac:spMk id="7" creationId="{E6E5ABFF-1903-4C22-B095-BBD81AFC9327}"/>
          </ac:spMkLst>
        </pc:spChg>
        <pc:spChg chg="mod">
          <ac:chgData name="Kareem Ahmed" userId="668b7c42-9793-4d96-80a6-ccc644a66bcf" providerId="ADAL" clId="{27DB6DD8-9E6F-4000-A711-379FD347395D}" dt="2025-01-16T13:31:58.657" v="538" actId="1037"/>
          <ac:spMkLst>
            <pc:docMk/>
            <pc:sldMk cId="0" sldId="303"/>
            <ac:spMk id="9" creationId="{00000000-0000-0000-0000-000000000000}"/>
          </ac:spMkLst>
        </pc:spChg>
        <pc:spChg chg="mod">
          <ac:chgData name="Kareem Ahmed" userId="668b7c42-9793-4d96-80a6-ccc644a66bcf" providerId="ADAL" clId="{27DB6DD8-9E6F-4000-A711-379FD347395D}" dt="2025-01-16T13:31:58.657" v="538" actId="1037"/>
          <ac:spMkLst>
            <pc:docMk/>
            <pc:sldMk cId="0" sldId="303"/>
            <ac:spMk id="10" creationId="{00000000-0000-0000-0000-000000000000}"/>
          </ac:spMkLst>
        </pc:spChg>
        <pc:picChg chg="mod">
          <ac:chgData name="Kareem Ahmed" userId="668b7c42-9793-4d96-80a6-ccc644a66bcf" providerId="ADAL" clId="{27DB6DD8-9E6F-4000-A711-379FD347395D}" dt="2025-01-16T13:32:07.738" v="540" actId="1076"/>
          <ac:picMkLst>
            <pc:docMk/>
            <pc:sldMk cId="0" sldId="303"/>
            <ac:picMk id="4" creationId="{00000000-0000-0000-0000-000000000000}"/>
          </ac:picMkLst>
        </pc:picChg>
      </pc:sldChg>
      <pc:sldChg chg="addSp delSp modSp mod">
        <pc:chgData name="Kareem Ahmed" userId="668b7c42-9793-4d96-80a6-ccc644a66bcf" providerId="ADAL" clId="{27DB6DD8-9E6F-4000-A711-379FD347395D}" dt="2025-01-16T13:15:47.668" v="232" actId="2710"/>
        <pc:sldMkLst>
          <pc:docMk/>
          <pc:sldMk cId="0" sldId="306"/>
        </pc:sldMkLst>
        <pc:spChg chg="add mod">
          <ac:chgData name="Kareem Ahmed" userId="668b7c42-9793-4d96-80a6-ccc644a66bcf" providerId="ADAL" clId="{27DB6DD8-9E6F-4000-A711-379FD347395D}" dt="2025-01-16T13:14:31.377" v="226" actId="1076"/>
          <ac:spMkLst>
            <pc:docMk/>
            <pc:sldMk cId="0" sldId="306"/>
            <ac:spMk id="9" creationId="{B45C6ED8-3640-F959-B354-C96D1467A69F}"/>
          </ac:spMkLst>
        </pc:spChg>
        <pc:picChg chg="mod">
          <ac:chgData name="Kareem Ahmed" userId="668b7c42-9793-4d96-80a6-ccc644a66bcf" providerId="ADAL" clId="{27DB6DD8-9E6F-4000-A711-379FD347395D}" dt="2025-01-16T13:13:45.681" v="216" actId="1076"/>
          <ac:picMkLst>
            <pc:docMk/>
            <pc:sldMk cId="0" sldId="306"/>
            <ac:picMk id="8" creationId="{00000000-0000-0000-0000-000000000000}"/>
          </ac:picMkLst>
        </pc:picChg>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pChg chg="mod">
          <ac:chgData name="Kareem Ahmed" userId="668b7c42-9793-4d96-80a6-ccc644a66bcf" providerId="ADAL" clId="{27DB6DD8-9E6F-4000-A711-379FD347395D}" dt="2025-01-16T13:02:12.643" v="24" actId="1076"/>
          <ac:spMkLst>
            <pc:docMk/>
            <pc:sldMk cId="0" sldId="480"/>
            <ac:spMk id="14" creationId="{00000000-0000-0000-0000-000000000000}"/>
          </ac:spMkLst>
        </pc:spChg>
        <pc:spChg chg="mod">
          <ac:chgData name="Kareem Ahmed" userId="668b7c42-9793-4d96-80a6-ccc644a66bcf" providerId="ADAL" clId="{27DB6DD8-9E6F-4000-A711-379FD347395D}" dt="2025-01-16T13:02:12.643" v="24" actId="1076"/>
          <ac:spMkLst>
            <pc:docMk/>
            <pc:sldMk cId="0" sldId="480"/>
            <ac:spMk id="18" creationId="{00000000-0000-0000-0000-000000000000}"/>
          </ac:spMkLst>
        </pc:spChg>
        <pc:spChg chg="mod">
          <ac:chgData name="Kareem Ahmed" userId="668b7c42-9793-4d96-80a6-ccc644a66bcf" providerId="ADAL" clId="{27DB6DD8-9E6F-4000-A711-379FD347395D}" dt="2025-01-16T13:31:27.733" v="480" actId="1076"/>
          <ac:spMkLst>
            <pc:docMk/>
            <pc:sldMk cId="0" sldId="480"/>
            <ac:spMk id="30" creationId="{00000000-0000-0000-0000-000000000000}"/>
          </ac:spMkLst>
        </pc:spChg>
        <pc:spChg chg="mod">
          <ac:chgData name="Kareem Ahmed" userId="668b7c42-9793-4d96-80a6-ccc644a66bcf" providerId="ADAL" clId="{27DB6DD8-9E6F-4000-A711-379FD347395D}" dt="2025-01-16T13:31:30.675" v="481" actId="1076"/>
          <ac:spMkLst>
            <pc:docMk/>
            <pc:sldMk cId="0" sldId="480"/>
            <ac:spMk id="46" creationId="{00000000-0000-0000-0000-000000000000}"/>
          </ac:spMkLst>
        </pc:spChg>
        <pc:picChg chg="mod">
          <ac:chgData name="Kareem Ahmed" userId="668b7c42-9793-4d96-80a6-ccc644a66bcf" providerId="ADAL" clId="{27DB6DD8-9E6F-4000-A711-379FD347395D}" dt="2025-01-16T13:02:19.058" v="25" actId="1076"/>
          <ac:picMkLst>
            <pc:docMk/>
            <pc:sldMk cId="0" sldId="480"/>
            <ac:picMk id="4" creationId="{00000000-0000-0000-0000-000000000000}"/>
          </ac:picMkLst>
        </pc:picChg>
      </pc:sldChg>
      <pc:sldChg chg="modSp add mod">
        <pc:chgData name="Kareem Ahmed" userId="668b7c42-9793-4d96-80a6-ccc644a66bcf" providerId="ADAL" clId="{27DB6DD8-9E6F-4000-A711-379FD347395D}" dt="2025-01-16T13:19:33.468" v="324" actId="20577"/>
        <pc:sldMkLst>
          <pc:docMk/>
          <pc:sldMk cId="3373065567" sldId="481"/>
        </pc:sldMkLst>
        <pc:spChg chg="mod">
          <ac:chgData name="Kareem Ahmed" userId="668b7c42-9793-4d96-80a6-ccc644a66bcf" providerId="ADAL" clId="{27DB6DD8-9E6F-4000-A711-379FD347395D}" dt="2025-01-16T13:17:05.345" v="242" actId="1076"/>
          <ac:spMkLst>
            <pc:docMk/>
            <pc:sldMk cId="3373065567" sldId="481"/>
            <ac:spMk id="9" creationId="{C9F9222E-79E5-0B8E-6763-8243081E0122}"/>
          </ac:spMkLst>
        </pc:spChg>
        <pc:spChg chg="mod">
          <ac:chgData name="Kareem Ahmed" userId="668b7c42-9793-4d96-80a6-ccc644a66bcf" providerId="ADAL" clId="{27DB6DD8-9E6F-4000-A711-379FD347395D}" dt="2025-01-16T13:19:33.468" v="324" actId="20577"/>
          <ac:spMkLst>
            <pc:docMk/>
            <pc:sldMk cId="3373065567" sldId="481"/>
            <ac:spMk id="10" creationId="{F283AAF7-BFF2-D8AE-AC4B-F661CBCAF021}"/>
          </ac:spMkLst>
        </pc:spChg>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pChg chg="add">
          <ac:chgData name="Kareem Ahmed" userId="668b7c42-9793-4d96-80a6-ccc644a66bcf" providerId="ADAL" clId="{E2015CFF-5737-4393-859F-D06F8E9066B9}" dt="2025-01-29T12:54:10.699" v="8"/>
          <ac:spMkLst>
            <pc:docMk/>
            <pc:sldMk cId="0" sldId="306"/>
            <ac:spMk id="2" creationId="{FB2221B3-4ABE-273B-172C-79DA58A636EE}"/>
          </ac:spMkLst>
        </pc:spChg>
        <pc:spChg chg="mod">
          <ac:chgData name="Kareem Ahmed" userId="668b7c42-9793-4d96-80a6-ccc644a66bcf" providerId="ADAL" clId="{E2015CFF-5737-4393-859F-D06F8E9066B9}" dt="2025-01-29T12:55:42.447" v="59" actId="20577"/>
          <ac:spMkLst>
            <pc:docMk/>
            <pc:sldMk cId="0" sldId="306"/>
            <ac:spMk id="3" creationId="{7B53571D-A004-8C53-A225-977B469DD658}"/>
          </ac:spMkLst>
        </pc:spChg>
        <pc:spChg chg="add del mod">
          <ac:chgData name="Kareem Ahmed" userId="668b7c42-9793-4d96-80a6-ccc644a66bcf" providerId="ADAL" clId="{E2015CFF-5737-4393-859F-D06F8E9066B9}" dt="2025-01-29T12:54:45.369" v="15" actId="478"/>
          <ac:spMkLst>
            <pc:docMk/>
            <pc:sldMk cId="0" sldId="306"/>
            <ac:spMk id="4" creationId="{5B1161A3-B44F-2BE9-9070-8DFE5825F111}"/>
          </ac:spMkLst>
        </pc:spChg>
      </pc:sldChg>
      <pc:sldChg chg="modSp mod">
        <pc:chgData name="Kareem Ahmed" userId="668b7c42-9793-4d96-80a6-ccc644a66bcf" providerId="ADAL" clId="{E2015CFF-5737-4393-859F-D06F8E9066B9}" dt="2025-01-29T12:57:35.260" v="142" actId="20577"/>
        <pc:sldMkLst>
          <pc:docMk/>
          <pc:sldMk cId="3373065567" sldId="481"/>
        </pc:sldMkLst>
        <pc:spChg chg="mod">
          <ac:chgData name="Kareem Ahmed" userId="668b7c42-9793-4d96-80a6-ccc644a66bcf" providerId="ADAL" clId="{E2015CFF-5737-4393-859F-D06F8E9066B9}" dt="2025-01-29T12:57:28.190" v="139" actId="1076"/>
          <ac:spMkLst>
            <pc:docMk/>
            <pc:sldMk cId="3373065567" sldId="481"/>
            <ac:spMk id="9" creationId="{C9F9222E-79E5-0B8E-6763-8243081E0122}"/>
          </ac:spMkLst>
        </pc:spChg>
        <pc:spChg chg="mod">
          <ac:chgData name="Kareem Ahmed" userId="668b7c42-9793-4d96-80a6-ccc644a66bcf" providerId="ADAL" clId="{E2015CFF-5737-4393-859F-D06F8E9066B9}" dt="2025-01-29T12:57:35.260" v="142" actId="20577"/>
          <ac:spMkLst>
            <pc:docMk/>
            <pc:sldMk cId="3373065567" sldId="481"/>
            <ac:spMk id="10" creationId="{F283AAF7-BFF2-D8AE-AC4B-F661CBCAF021}"/>
          </ac:spMkLst>
        </pc:spChg>
      </pc:sldChg>
      <pc:sldChg chg="modSp mod">
        <pc:chgData name="Kareem Ahmed" userId="668b7c42-9793-4d96-80a6-ccc644a66bcf" providerId="ADAL" clId="{E2015CFF-5737-4393-859F-D06F8E9066B9}" dt="2025-01-29T12:59:18.976" v="170" actId="113"/>
        <pc:sldMkLst>
          <pc:docMk/>
          <pc:sldMk cId="681969876" sldId="519"/>
        </pc:sldMkLst>
        <pc:spChg chg="mod">
          <ac:chgData name="Kareem Ahmed" userId="668b7c42-9793-4d96-80a6-ccc644a66bcf" providerId="ADAL" clId="{E2015CFF-5737-4393-859F-D06F8E9066B9}" dt="2025-01-29T12:59:18.976" v="170" actId="113"/>
          <ac:spMkLst>
            <pc:docMk/>
            <pc:sldMk cId="681969876" sldId="519"/>
            <ac:spMk id="10" creationId="{8FBEAC5C-4DEB-465E-3D4B-F487D1C48593}"/>
          </ac:spMkLst>
        </pc:spChg>
      </pc:sldChg>
      <pc:sldChg chg="modSp add mod">
        <pc:chgData name="Kareem Ahmed" userId="668b7c42-9793-4d96-80a6-ccc644a66bcf" providerId="ADAL" clId="{E2015CFF-5737-4393-859F-D06F8E9066B9}" dt="2025-01-29T13:01:05.892" v="195" actId="20577"/>
        <pc:sldMkLst>
          <pc:docMk/>
          <pc:sldMk cId="2246856297" sldId="555"/>
        </pc:sldMkLst>
        <pc:spChg chg="mod">
          <ac:chgData name="Kareem Ahmed" userId="668b7c42-9793-4d96-80a6-ccc644a66bcf" providerId="ADAL" clId="{E2015CFF-5737-4393-859F-D06F8E9066B9}" dt="2025-01-29T13:01:05.892" v="195" actId="20577"/>
          <ac:spMkLst>
            <pc:docMk/>
            <pc:sldMk cId="2246856297" sldId="555"/>
            <ac:spMk id="10" creationId="{3FCCA09B-9CDB-294C-D7C3-27367962005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420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C341AB-828D-01F5-B99D-C83C360D75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4C0026-B42B-BB5D-0951-BFA6CFC783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60EE7A-C52A-7012-5188-2C0BB30D4C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868D15-2834-1733-0B22-30F2F3951784}"/>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81701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EF3C7-FBB9-1AF6-B6E8-96C761D6A4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2CCB55-FB03-FBF5-8D08-18A4AE4D51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755F04-5B30-A854-FAA9-BE59C670C3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7391E0-85D4-220A-7B21-22A1EAB55BB7}"/>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05834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3A842-7ADA-DF88-E6E8-E4297FBC6A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2664BD-8A7D-4890-4676-CF7EE0F68A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2FFA8E-7112-89F3-4A6C-690DC9AD98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3626A6-10A9-F49F-89D1-787AEC46AF5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739779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BD74E-67F3-B8E1-EAFE-DF9A38F34E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445022-FFD2-A9BE-3902-D89E71FDB9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606779-3061-5EFD-CC38-D3A10F72D0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9DB032-22AE-29B1-08DC-F159F7423001}"/>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413307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12903-D62B-E151-04A4-A1405E4932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A181CF-AC67-095E-8942-D8F22B038E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F5FAFB-6047-2AE1-3704-B38EF7548F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AFA9BB-DB3E-CF34-16CD-56D788AD8CE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538125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CC373-1345-16F1-74B5-DB99F678B3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7B48C3-C343-BD47-D40F-4BFC269170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849C2F-F79A-FF74-E418-CF306F5566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887154-3232-D9FE-CA2E-FB41D6E0704F}"/>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984168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55F4-4474-CCD5-CF8A-8B5B55E0E5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108170-3E27-895F-1408-DCFE11D6A1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88AF0D-1C70-2144-A7CF-2FBC2A204C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EFE320-0ABF-8D73-CB71-4BDA573EB403}"/>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834867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D4EDA-E7CD-26D9-D24F-6D2C8BB51E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EACC8D-77F7-182B-7DC2-6893C74B91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1D9A3F-8A52-3CB3-DBBA-CFC4701512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8DBE29-6B1A-849F-CC19-DE9279835F93}"/>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15008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75AB37-1714-F13F-9D69-61587EEFF1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ADD05F-A6B0-8719-EFE7-1B14753BC1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83591B-E940-0085-7633-8A4A947958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3AB010-635C-DB1E-3FDD-F751291851E1}"/>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217368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8F9EF-3633-F25C-D249-C4DB8CA410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16F5CD-0295-CD2C-9303-056E591FE6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7BE51C-C5BC-D050-0599-8B4CB79131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4083-2A32-DD69-9A5B-315802920E2A}"/>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6716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FBC33-5C95-9202-F26E-33432C0E13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096FF1-701F-B6A4-D4E4-87BEFDEE64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7B7E13-5ECB-248A-3C52-3C11023EF0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189C30-6DE6-CA85-9764-A6F42197DDC4}"/>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6990689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9510F9-EF11-D808-34A5-F32945FB1D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E4F987-3088-3D4F-5AD7-14BB82276A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AD6DED-A840-2C11-BE01-25D6EE3DE7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AC5551-44CD-4F3B-4B87-8E4DD2183F8A}"/>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1118865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F1472C-997A-482A-5BD6-C337074831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EDF7B4-1B16-0629-C28F-D7CACFF9A0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1C0D90-4E12-D86B-DA85-103EE1D2CA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CF6112-0AB9-6F2B-2D43-24CF5A2378B6}"/>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2442440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1B4D56-9C02-7331-1A3C-71FD016E8A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A5C12E-482E-6349-32D0-8C437D6BD6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93A9C6-D92E-A1C5-BAE6-52D6483B1E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5D5AB8-7F6B-2800-1194-F01765B5ACCF}"/>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895606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583991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7B4DB-1014-7F9A-C536-B512451425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4D8F84-6E0A-8D2D-3672-4DC21FA7FE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01D0AE-707F-832B-AE9B-0D616BA4C3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C5EE92-2C36-4D97-463F-7E5BC7293096}"/>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964880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hyperlink" Target="http://www.example.co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mj-cs"/>
              </a:rPr>
              <a:t>MKT111</a:t>
            </a:r>
          </a:p>
          <a:p>
            <a:pPr algn="ctr"/>
            <a:r>
              <a:rPr lang="ar-EG" sz="2400" b="1" dirty="0">
                <a:latin typeface="Alexandria" charset="0"/>
                <a:cs typeface="+mj-cs"/>
              </a:rPr>
              <a:t>مقدمة في التسويق الرقمي </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mj-cs"/>
              </a:rPr>
              <a:t>مقدمة في التسويق الرقمي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الثالثة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mj-cs"/>
              </a:rPr>
              <a:t>MKT111</a:t>
            </a:r>
          </a:p>
          <a:p>
            <a:pPr algn="ctr"/>
            <a:r>
              <a:rPr lang="ar-EG" sz="2000" b="1" dirty="0">
                <a:latin typeface="Alexandria" charset="0"/>
                <a:cs typeface="+mj-cs"/>
              </a:rPr>
              <a:t>مقدمة في التسويق الرقمي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3074224"/>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بيئة التسويق الرقمي: </a:t>
            </a:r>
            <a:endParaRPr sz="3400" b="1" i="0" u="none" strike="noStrike" cap="none" dirty="0">
              <a:solidFill>
                <a:schemeClr val="dk1"/>
              </a:solidFill>
              <a:latin typeface="Calibri"/>
              <a:ea typeface="Calibri"/>
              <a:cs typeface="+mj-cs"/>
              <a:sym typeface="Calibri"/>
            </a:endParaRPr>
          </a:p>
          <a:p>
            <a:pPr marL="0" marR="0" lvl="0" indent="0" algn="ctr" rtl="0">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البيئة العامة </a:t>
            </a:r>
            <a:endParaRPr sz="3400" b="1" i="0" u="none" strike="noStrike" cap="none" dirty="0">
              <a:solidFill>
                <a:schemeClr val="dk1"/>
              </a:solidFill>
              <a:latin typeface="Calibri"/>
              <a:ea typeface="Calibri"/>
              <a:cs typeface="+mj-cs"/>
              <a:sym typeface="Calibri"/>
            </a:endParaRPr>
          </a:p>
        </p:txBody>
      </p:sp>
    </p:spTree>
    <p:extLst>
      <p:ext uri="{BB962C8B-B14F-4D97-AF65-F5344CB8AC3E}">
        <p14:creationId xmlns:p14="http://schemas.microsoft.com/office/powerpoint/2010/main" val="64905000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90567" y="617697"/>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645414" y="1832244"/>
            <a:ext cx="10901171" cy="4134402"/>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200" dirty="0">
                <a:solidFill>
                  <a:schemeClr val="dk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200" dirty="0">
                <a:solidFill>
                  <a:schemeClr val="dk1"/>
                </a:solidFill>
                <a:cs typeface="+mj-cs"/>
              </a:rPr>
              <a:t>توضيح تأثير التغيرات في البيئة العامة (الاقتصادية، التكنولوجية، الاجتماعية، السياسية، القانونية، والبيئية) على استراتيجيات التسويق الرقمي.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200" dirty="0">
                <a:solidFill>
                  <a:schemeClr val="dk1"/>
                </a:solidFill>
                <a:cs typeface="+mj-cs"/>
              </a:rPr>
              <a:t>التعرف على دور القوى التكنولوجية في تشكيل بيئة التسويق الرقمي من خلال: الإنترنت، الأمن السيبراني، التطبيقات الذكية، والرسائل النصية.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200" dirty="0">
                <a:solidFill>
                  <a:schemeClr val="dk1"/>
                </a:solidFill>
                <a:cs typeface="+mj-cs"/>
              </a:rPr>
              <a:t>دراسة القوانين والتشريعات المرتبطة بالتسويق الرقمي من خلال تسليط الضوء على قوانين حماية البيانات، مكافحة البريد المزعج، حماية العلامات التجارية، وحقوق الملكية الفكرية، وتأثيرها على ممارسات التسويق الإلكتروني.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200" dirty="0">
                <a:cs typeface="+mj-cs"/>
              </a:rPr>
              <a:t>تطوير قدرة الطلاب على تحليل بيئة التسويق الرقمي واتخاذ قرارات تسويقية مستندة إلى البيانات.</a:t>
            </a:r>
            <a:endParaRPr lang="ar-EG" altLang="en-US" sz="2200" dirty="0">
              <a:cs typeface="+mj-cs"/>
            </a:endParaRPr>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12372" y="894259"/>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520700" y="1848053"/>
            <a:ext cx="11150600" cy="28031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 </a:t>
            </a:r>
          </a:p>
          <a:p>
            <a:pPr marL="457200" indent="-457200" algn="just" rtl="1">
              <a:lnSpc>
                <a:spcPct val="150000"/>
              </a:lnSpc>
              <a:buFont typeface="+mj-lt"/>
              <a:buAutoNum type="arabicPeriod"/>
            </a:pPr>
            <a:r>
              <a:rPr lang="ar-EG" sz="2400" dirty="0">
                <a:cs typeface="+mj-cs"/>
              </a:rPr>
              <a:t>مقدمة إلى البيئة العامة في التسويق الرقمي.</a:t>
            </a:r>
          </a:p>
          <a:p>
            <a:pPr marL="457200" indent="-457200" algn="just" rtl="1">
              <a:lnSpc>
                <a:spcPct val="150000"/>
              </a:lnSpc>
              <a:buFont typeface="+mj-lt"/>
              <a:buAutoNum type="arabicPeriod"/>
            </a:pPr>
            <a:r>
              <a:rPr lang="ar-EG" sz="2400" dirty="0">
                <a:cs typeface="+mj-cs"/>
              </a:rPr>
              <a:t>عناصر البيئة العامة المؤثرة في التسويق الرقمي.</a:t>
            </a:r>
          </a:p>
          <a:p>
            <a:pPr marL="457200" indent="-457200" algn="just" rtl="1">
              <a:lnSpc>
                <a:spcPct val="150000"/>
              </a:lnSpc>
              <a:buFont typeface="+mj-lt"/>
              <a:buAutoNum type="arabicPeriod"/>
            </a:pPr>
            <a:r>
              <a:rPr lang="ar-EG" sz="2400" dirty="0">
                <a:cs typeface="+mj-cs"/>
              </a:rPr>
              <a:t>القوى التكنولوجية وتأثيرها على التسويق الرقمي.</a:t>
            </a:r>
          </a:p>
          <a:p>
            <a:pPr marL="457200" indent="-457200" algn="just" rtl="1">
              <a:lnSpc>
                <a:spcPct val="150000"/>
              </a:lnSpc>
              <a:buFont typeface="+mj-lt"/>
              <a:buAutoNum type="arabicPeriod"/>
            </a:pPr>
            <a:r>
              <a:rPr lang="ar-EG" sz="2400" dirty="0">
                <a:cs typeface="+mj-cs"/>
              </a:rPr>
              <a:t>القوى القانونية في التسويق الرقمي</a:t>
            </a:r>
            <a:r>
              <a:rPr lang="en-US" sz="2400" dirty="0">
                <a:cs typeface="+mj-cs"/>
              </a:rPr>
              <a:t> </a:t>
            </a:r>
            <a:r>
              <a:rPr lang="ar-EG" sz="2400" dirty="0">
                <a:cs typeface="+mj-cs"/>
              </a:rPr>
              <a:t>. </a:t>
            </a:r>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5A79D-7754-FE54-3CE0-0DF7B513B27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32696A6-6D03-359C-52CD-BE96EBB15D7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789184-8DBC-48E9-D189-27EEC4186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2FA7C92-2D95-7764-46C1-195EC7EBE547}"/>
              </a:ext>
            </a:extLst>
          </p:cNvPr>
          <p:cNvSpPr txBox="1"/>
          <p:nvPr/>
        </p:nvSpPr>
        <p:spPr>
          <a:xfrm>
            <a:off x="9366158" y="712508"/>
            <a:ext cx="2305142"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مقدمة </a:t>
            </a:r>
          </a:p>
        </p:txBody>
      </p:sp>
      <p:sp>
        <p:nvSpPr>
          <p:cNvPr id="10" name="TextBox 9">
            <a:extLst>
              <a:ext uri="{FF2B5EF4-FFF2-40B4-BE49-F238E27FC236}">
                <a16:creationId xmlns:a16="http://schemas.microsoft.com/office/drawing/2014/main" id="{82136A3A-016A-F1E7-70FD-4E9474D35811}"/>
              </a:ext>
            </a:extLst>
          </p:cNvPr>
          <p:cNvSpPr txBox="1"/>
          <p:nvPr/>
        </p:nvSpPr>
        <p:spPr>
          <a:xfrm>
            <a:off x="520700" y="1862556"/>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السبب الرئيسي لتتبع التغيرات في البيئة العامة</a:t>
            </a:r>
            <a:r>
              <a:rPr lang="en-US" sz="2400" dirty="0">
                <a:solidFill>
                  <a:schemeClr val="dk1"/>
                </a:solidFill>
                <a:latin typeface="Arial"/>
                <a:ea typeface="Arial"/>
                <a:cs typeface="+mj-cs"/>
                <a:sym typeface="Arial"/>
              </a:rPr>
              <a:t>Macro Environment </a:t>
            </a:r>
            <a:r>
              <a:rPr lang="ar-EG" sz="2400" dirty="0">
                <a:solidFill>
                  <a:schemeClr val="dk1"/>
                </a:solidFill>
                <a:latin typeface="Arial"/>
                <a:ea typeface="Arial"/>
                <a:cs typeface="+mj-cs"/>
                <a:sym typeface="Arial"/>
              </a:rPr>
              <a:t> هو أن نكون على علم بكيفية </a:t>
            </a:r>
            <a:r>
              <a:rPr lang="ar-EG" sz="2400" u="sng" dirty="0">
                <a:solidFill>
                  <a:schemeClr val="dk1"/>
                </a:solidFill>
                <a:latin typeface="Arial"/>
                <a:ea typeface="Arial"/>
                <a:cs typeface="+mj-cs"/>
                <a:sym typeface="Arial"/>
              </a:rPr>
              <a:t>تأثير التغيرات التي تحدث في المجتمع والقوانين الجديدة ومستوى الابتكار التكنولوجي على إمكانية ظهور فرص أو تهديدات للشركة.</a:t>
            </a:r>
            <a:endParaRPr lang="ar-EG" sz="1800" dirty="0">
              <a:cs typeface="+mj-cs"/>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من خلال رصد ومتابعة البيئة العامة بشكل فعال، يمكن للمنظمات أن تحقق </a:t>
            </a:r>
            <a:r>
              <a:rPr lang="ar-EG" sz="2400" u="sng" dirty="0">
                <a:solidFill>
                  <a:schemeClr val="dk1"/>
                </a:solidFill>
                <a:latin typeface="Arial"/>
                <a:ea typeface="Arial"/>
                <a:cs typeface="+mj-cs"/>
                <a:sym typeface="Arial"/>
              </a:rPr>
              <a:t>التفرد والميزات التنافسية </a:t>
            </a:r>
            <a:r>
              <a:rPr lang="ar-EG" sz="2400" dirty="0">
                <a:solidFill>
                  <a:schemeClr val="dk1"/>
                </a:solidFill>
                <a:latin typeface="Arial"/>
                <a:ea typeface="Arial"/>
                <a:cs typeface="+mj-cs"/>
                <a:sym typeface="Arial"/>
              </a:rPr>
              <a:t>التي تسمح لها بالبقاء والازدهار. عن طريق فهم وتحليل هذه التغيرات واستغلالها بشكل صحيح، يمكن للمنظمات تحديد الفرص الجديدة التي يمكن استغلالها للنجاح وتجنب التهديدات التي قد تؤثر سلبًا على أداء المنظمة.</a:t>
            </a:r>
            <a:endParaRPr lang="ar-EG" sz="1800" dirty="0">
              <a:cs typeface="+mj-cs"/>
            </a:endParaRPr>
          </a:p>
        </p:txBody>
      </p:sp>
    </p:spTree>
    <p:extLst>
      <p:ext uri="{BB962C8B-B14F-4D97-AF65-F5344CB8AC3E}">
        <p14:creationId xmlns:p14="http://schemas.microsoft.com/office/powerpoint/2010/main" val="162191896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35ABA-7DA9-F156-9294-CCAB559AE3E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C375928-CD4F-446E-5140-D6590C6E732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E2E3DF4-1479-B917-590F-BDAA85DA9E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3D9850B-DECA-7CD7-5E96-DD8181902894}"/>
              </a:ext>
            </a:extLst>
          </p:cNvPr>
          <p:cNvSpPr txBox="1"/>
          <p:nvPr/>
        </p:nvSpPr>
        <p:spPr>
          <a:xfrm>
            <a:off x="9366158" y="712508"/>
            <a:ext cx="2305142"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مقدمة </a:t>
            </a:r>
          </a:p>
        </p:txBody>
      </p:sp>
      <p:sp>
        <p:nvSpPr>
          <p:cNvPr id="10" name="TextBox 9">
            <a:extLst>
              <a:ext uri="{FF2B5EF4-FFF2-40B4-BE49-F238E27FC236}">
                <a16:creationId xmlns:a16="http://schemas.microsoft.com/office/drawing/2014/main" id="{603F0014-BFE9-F5C9-E28B-68B34690F97E}"/>
              </a:ext>
            </a:extLst>
          </p:cNvPr>
          <p:cNvSpPr txBox="1"/>
          <p:nvPr/>
        </p:nvSpPr>
        <p:spPr>
          <a:xfrm>
            <a:off x="520700" y="1862556"/>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في العالم الرقمي، يكون التغير في قوى السوق </a:t>
            </a:r>
            <a:r>
              <a:rPr lang="ar-EG" sz="2400" b="1" u="sng" dirty="0">
                <a:solidFill>
                  <a:schemeClr val="dk1"/>
                </a:solidFill>
                <a:latin typeface="Arial"/>
                <a:ea typeface="Arial"/>
                <a:cs typeface="+mj-cs"/>
                <a:sym typeface="Arial"/>
              </a:rPr>
              <a:t>أكثر سرعة </a:t>
            </a:r>
            <a:r>
              <a:rPr lang="ar-EG" sz="2400" dirty="0">
                <a:solidFill>
                  <a:schemeClr val="dk1"/>
                </a:solidFill>
                <a:latin typeface="Arial"/>
                <a:ea typeface="Arial"/>
                <a:cs typeface="+mj-cs"/>
                <a:sym typeface="Arial"/>
              </a:rPr>
              <a:t>مقارنة بالتغيرات في السوق التقليدية. وبالتالي، يجب على الشركات الاستجابة لهذه التغيرات والفرص والتهديدات عن طريق تطوير القدرة على التكيف الاستراتيجي.</a:t>
            </a:r>
          </a:p>
          <a:p>
            <a:pPr marL="0" marR="0" lvl="0" indent="0" algn="just" rtl="1">
              <a:lnSpc>
                <a:spcPct val="150000"/>
              </a:lnSpc>
              <a:spcBef>
                <a:spcPts val="0"/>
              </a:spcBef>
              <a:spcAft>
                <a:spcPts val="0"/>
              </a:spcAft>
              <a:buNone/>
            </a:pPr>
            <a:endParaRPr lang="ar-EG" sz="24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التكيف الاستراتيجي</a:t>
            </a:r>
            <a:r>
              <a:rPr lang="ar-EG" sz="2400" dirty="0">
                <a:solidFill>
                  <a:schemeClr val="dk1"/>
                </a:solidFill>
                <a:latin typeface="Arial"/>
                <a:ea typeface="Arial"/>
                <a:cs typeface="+mj-cs"/>
                <a:sym typeface="Arial"/>
              </a:rPr>
              <a:t>: القدرة على الابتكار وتحقيق ميزة تنافسية للشركة من خلال مراقبة التغيرات داخل السوق الذي تعمل فيه، ثم تقييم الاستراتيجيات البديلة، واختيار ومراجعة وتنفيذ الاستراتيجيات المناسبة.</a:t>
            </a:r>
          </a:p>
          <a:p>
            <a:pPr marL="0" marR="0" lvl="0" indent="0" algn="just" rtl="1">
              <a:lnSpc>
                <a:spcPct val="150000"/>
              </a:lnSpc>
              <a:spcBef>
                <a:spcPts val="0"/>
              </a:spcBef>
              <a:spcAft>
                <a:spcPts val="0"/>
              </a:spcAft>
              <a:buNone/>
            </a:pPr>
            <a:endParaRPr lang="ar-EG" sz="2400" dirty="0">
              <a:solidFill>
                <a:schemeClr val="dk1"/>
              </a:solidFill>
              <a:latin typeface="Arial"/>
              <a:ea typeface="Arial"/>
              <a:cs typeface="+mj-cs"/>
              <a:sym typeface="Arial"/>
            </a:endParaRPr>
          </a:p>
        </p:txBody>
      </p:sp>
    </p:spTree>
    <p:extLst>
      <p:ext uri="{BB962C8B-B14F-4D97-AF65-F5344CB8AC3E}">
        <p14:creationId xmlns:p14="http://schemas.microsoft.com/office/powerpoint/2010/main" val="2118604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F50CF-E113-4564-31DC-B48E820A27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375B2C4-A129-5DEC-5FED-1430C2AEA33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AFC9184-F77C-4A86-4BEF-8703EDCCE7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B162721-548B-E1E1-22DE-D7E36C5D5A15}"/>
              </a:ext>
            </a:extLst>
          </p:cNvPr>
          <p:cNvSpPr txBox="1"/>
          <p:nvPr/>
        </p:nvSpPr>
        <p:spPr>
          <a:xfrm>
            <a:off x="9366158" y="712508"/>
            <a:ext cx="2305142"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مقدمة </a:t>
            </a:r>
          </a:p>
        </p:txBody>
      </p:sp>
      <p:sp>
        <p:nvSpPr>
          <p:cNvPr id="10" name="TextBox 9">
            <a:extLst>
              <a:ext uri="{FF2B5EF4-FFF2-40B4-BE49-F238E27FC236}">
                <a16:creationId xmlns:a16="http://schemas.microsoft.com/office/drawing/2014/main" id="{AEAE0F36-E2C3-19EB-BC87-7B3530EA7725}"/>
              </a:ext>
            </a:extLst>
          </p:cNvPr>
          <p:cNvSpPr txBox="1"/>
          <p:nvPr/>
        </p:nvSpPr>
        <p:spPr>
          <a:xfrm>
            <a:off x="520700" y="1862556"/>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عناصر البيئة العامة:</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التكنولوجية</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القانونية</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الاجتماعية</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السياسية</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الاقتصادية</a:t>
            </a:r>
          </a:p>
          <a:p>
            <a:pPr marL="342900" marR="0" lvl="0" indent="-342900" algn="just" rtl="1">
              <a:lnSpc>
                <a:spcPct val="150000"/>
              </a:lnSpc>
              <a:spcBef>
                <a:spcPts val="0"/>
              </a:spcBef>
              <a:spcAft>
                <a:spcPts val="0"/>
              </a:spcAft>
              <a:buFont typeface="Wingdings" panose="05000000000000000000" pitchFamily="2" charset="2"/>
              <a:buChar char="v"/>
            </a:pPr>
            <a:r>
              <a:rPr lang="ar-EG" sz="2400" dirty="0">
                <a:solidFill>
                  <a:schemeClr val="dk1"/>
                </a:solidFill>
                <a:latin typeface="Arial"/>
                <a:ea typeface="Arial"/>
                <a:cs typeface="+mj-cs"/>
                <a:sym typeface="Arial"/>
              </a:rPr>
              <a:t>القوى البيئية</a:t>
            </a:r>
          </a:p>
        </p:txBody>
      </p:sp>
    </p:spTree>
    <p:extLst>
      <p:ext uri="{BB962C8B-B14F-4D97-AF65-F5344CB8AC3E}">
        <p14:creationId xmlns:p14="http://schemas.microsoft.com/office/powerpoint/2010/main" val="368347505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3E787-A4A3-A8A3-EDFD-9A629FA1008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7D63C81-0125-F459-CD56-E6FFA4351BD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0F51363-FF86-C519-FCD1-E04E220711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5F33010-D3EF-A5F6-B866-547D4E6628A7}"/>
              </a:ext>
            </a:extLst>
          </p:cNvPr>
          <p:cNvSpPr txBox="1"/>
          <p:nvPr/>
        </p:nvSpPr>
        <p:spPr>
          <a:xfrm>
            <a:off x="520700" y="1862556"/>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في هذا السياق، سوف نناقش العناصر التالية:</a:t>
            </a:r>
          </a:p>
          <a:p>
            <a:pPr marL="0" marR="0" lvl="0" indent="0" algn="just" rtl="1">
              <a:lnSpc>
                <a:spcPct val="150000"/>
              </a:lnSpc>
              <a:spcBef>
                <a:spcPts val="0"/>
              </a:spcBef>
              <a:spcAft>
                <a:spcPts val="0"/>
              </a:spcAft>
              <a:buNone/>
            </a:pPr>
            <a:r>
              <a:rPr lang="ar-EG" sz="2400" dirty="0">
                <a:latin typeface="Arial"/>
                <a:ea typeface="Arial"/>
                <a:cs typeface="+mj-cs"/>
                <a:sym typeface="Arial"/>
              </a:rPr>
              <a:t>الإنترنت</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الترويج لعناوين المواقع الإلكترونية</a:t>
            </a:r>
          </a:p>
          <a:p>
            <a:pPr marL="0" marR="0" lvl="0" indent="0" algn="just" rtl="1">
              <a:lnSpc>
                <a:spcPct val="150000"/>
              </a:lnSpc>
              <a:spcBef>
                <a:spcPts val="0"/>
              </a:spcBef>
              <a:spcAft>
                <a:spcPts val="0"/>
              </a:spcAft>
              <a:buNone/>
            </a:pPr>
            <a:r>
              <a:rPr lang="ar-EG" sz="2400" dirty="0">
                <a:latin typeface="Arial"/>
                <a:ea typeface="Arial"/>
                <a:cs typeface="+mj-cs"/>
                <a:sym typeface="Arial"/>
              </a:rPr>
              <a:t>الأمن السيبراني </a:t>
            </a:r>
          </a:p>
          <a:p>
            <a:pPr marL="0" marR="0" lvl="0" indent="0" algn="just" rtl="1">
              <a:lnSpc>
                <a:spcPct val="150000"/>
              </a:lnSpc>
              <a:spcBef>
                <a:spcPts val="0"/>
              </a:spcBef>
              <a:spcAft>
                <a:spcPts val="0"/>
              </a:spcAft>
              <a:buNone/>
            </a:pPr>
            <a:endParaRPr lang="ar-EG" sz="2400" dirty="0">
              <a:solidFill>
                <a:schemeClr val="dk1"/>
              </a:solidFill>
              <a:latin typeface="Arial"/>
              <a:ea typeface="Arial"/>
              <a:cs typeface="+mj-cs"/>
              <a:sym typeface="Arial"/>
            </a:endParaRPr>
          </a:p>
        </p:txBody>
      </p:sp>
      <p:sp>
        <p:nvSpPr>
          <p:cNvPr id="2" name="Rectangle 1">
            <a:extLst>
              <a:ext uri="{FF2B5EF4-FFF2-40B4-BE49-F238E27FC236}">
                <a16:creationId xmlns:a16="http://schemas.microsoft.com/office/drawing/2014/main" id="{F5F80C80-EA08-0C44-22C3-13A44C96FC43}"/>
              </a:ext>
            </a:extLst>
          </p:cNvPr>
          <p:cNvSpPr/>
          <p:nvPr/>
        </p:nvSpPr>
        <p:spPr>
          <a:xfrm>
            <a:off x="5770230" y="811183"/>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44804442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5838B-666C-BEEC-53C8-D20F7FA6133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85DC9B9-6638-07F1-2B76-A1B857CA51A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3D9C486-3BF8-09A6-6755-A09AF4FE94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4D0B9A0-12BB-AA4F-3985-33B20EB23B2D}"/>
              </a:ext>
            </a:extLst>
          </p:cNvPr>
          <p:cNvSpPr txBox="1"/>
          <p:nvPr/>
        </p:nvSpPr>
        <p:spPr>
          <a:xfrm>
            <a:off x="520700" y="1862556"/>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الإنترنت</a:t>
            </a:r>
            <a:r>
              <a:rPr lang="ar-EG" sz="2400" dirty="0">
                <a:solidFill>
                  <a:schemeClr val="dk1"/>
                </a:solidFill>
                <a:latin typeface="Arial"/>
                <a:ea typeface="Arial"/>
                <a:cs typeface="+mj-cs"/>
                <a:sym typeface="Arial"/>
              </a:rPr>
              <a:t> هو نظام عالمي للاتصالات يربط شبكات الكمبيوتر حول العالم ببعضها البعض. يتيح الإنترنت للمستخدمين تبادل المعلومات والموارد والخدمات عبر الشبكة العنكبوتية العالمية </a:t>
            </a:r>
            <a:r>
              <a:rPr lang="en-US" sz="2400" dirty="0">
                <a:solidFill>
                  <a:schemeClr val="dk1"/>
                </a:solidFill>
                <a:latin typeface="Arial"/>
                <a:ea typeface="Arial"/>
                <a:cs typeface="+mj-cs"/>
                <a:sym typeface="Arial"/>
              </a:rPr>
              <a:t>(</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World Wide Web</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وهو جزء من الإنترنت يتكون من صفحات الويب المترابطة بواسطة الروابط.</a:t>
            </a:r>
          </a:p>
          <a:p>
            <a:pPr marL="0" marR="0" lvl="0" indent="0" algn="just" rtl="1">
              <a:lnSpc>
                <a:spcPct val="150000"/>
              </a:lnSpc>
              <a:spcBef>
                <a:spcPts val="0"/>
              </a:spcBef>
              <a:spcAft>
                <a:spcPts val="0"/>
              </a:spcAft>
              <a:buNone/>
            </a:pPr>
            <a:endParaRPr lang="ar-EG" sz="24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يتيح الإنترنت للمستخدمين تصفح واستعراض مجموعة واسعة من المواقع والمحتوى الإلكتروني بمختلف الأشكال، مثل النصوص والصور والفيديو والصوت. يمكن للمستخدمين الوصول إلى الإنترنت عن طريق أجهزة الكمبيوتر، والهواتف الذكية، والأجهزة اللوحية، وغيرها من الأجهزة المتصلة بشبكة الإنترنت.</a:t>
            </a:r>
          </a:p>
        </p:txBody>
      </p:sp>
      <p:sp>
        <p:nvSpPr>
          <p:cNvPr id="2" name="Rectangle 1">
            <a:extLst>
              <a:ext uri="{FF2B5EF4-FFF2-40B4-BE49-F238E27FC236}">
                <a16:creationId xmlns:a16="http://schemas.microsoft.com/office/drawing/2014/main" id="{3322B0D5-9530-A4D9-4B47-4FB1345AA176}"/>
              </a:ext>
            </a:extLst>
          </p:cNvPr>
          <p:cNvSpPr/>
          <p:nvPr/>
        </p:nvSpPr>
        <p:spPr>
          <a:xfrm>
            <a:off x="5770230" y="811183"/>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282372361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73A65-24AF-EAA3-1AE6-9B18BC058F5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09C18FC-A283-0843-E82D-65997EAEAB3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CA5BAD7-8884-D1C0-EBF2-D34F077D86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8A1DF8F-DCAC-DE8C-063B-A04954354CD0}"/>
              </a:ext>
            </a:extLst>
          </p:cNvPr>
          <p:cNvSpPr txBox="1"/>
          <p:nvPr/>
        </p:nvSpPr>
        <p:spPr>
          <a:xfrm>
            <a:off x="520700" y="2659998"/>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يتم تخزين محتوى الويب على حواسيب خوادم الويب ثم يتم الوصول إليه من قبل المستخدمين الذين يشغلون برامج متصفح الويب على أجهزة سطح المكتب أو الهواتف المحمولة مثل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Google Chrome</a:t>
            </a:r>
            <a:r>
              <a:rPr lang="ar-EG" sz="2400" dirty="0">
                <a:solidFill>
                  <a:schemeClr val="dk1"/>
                </a:solidFill>
                <a:latin typeface="Arial"/>
                <a:ea typeface="Arial"/>
                <a:cs typeface="+mj-cs"/>
                <a:sym typeface="Arial"/>
              </a:rPr>
              <a:t>. يقوم برنامج التصفح بعرض المعلومات وتمكين المستخدمين من التفاعل واختيار الروابط للوصول إلى مواقع الويب الأخرى.</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يعيش العديد من الأشخاص حول العالم في عصر الإنترنت ويستخدمونه بشكل يومي. بفضل الإنترنت، يمكن للشركات الوصول إلى جمهور واسع ومتنوع من المستهلكين عبر الحدود والتواصل معهم بشكل فعال.</a:t>
            </a:r>
          </a:p>
        </p:txBody>
      </p:sp>
      <p:sp>
        <p:nvSpPr>
          <p:cNvPr id="2" name="Rectangle 1">
            <a:extLst>
              <a:ext uri="{FF2B5EF4-FFF2-40B4-BE49-F238E27FC236}">
                <a16:creationId xmlns:a16="http://schemas.microsoft.com/office/drawing/2014/main" id="{153C6F98-8F5A-E364-E518-6BE0462FF599}"/>
              </a:ext>
            </a:extLst>
          </p:cNvPr>
          <p:cNvSpPr/>
          <p:nvPr/>
        </p:nvSpPr>
        <p:spPr>
          <a:xfrm>
            <a:off x="5770230" y="1223645"/>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245120709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CF12E-0278-C391-F552-0E09C1E6580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1593D47-A72F-8AD4-B80D-CEB2CCB2855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548133F-CE18-3725-75A4-2A45DCAB64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B88D762-7EC1-3B69-0CAD-CBFA19A03BC1}"/>
              </a:ext>
            </a:extLst>
          </p:cNvPr>
          <p:cNvSpPr txBox="1"/>
          <p:nvPr/>
        </p:nvSpPr>
        <p:spPr>
          <a:xfrm>
            <a:off x="520700" y="1862556"/>
            <a:ext cx="11150600" cy="334957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الترويج لعناوين المواقع الإلكترونية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Promoting website addresses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في إطار استراتيجيات الاتصال التسويقي، يعتبر الترويج لعنوان الموقع الإلكتروني أمرًا هامًا لجذب الجمهور وتوجيهه إلى الموقع الإلكتروني الخاص بالمنظمة. تعرف عناوين المواقع الإلكترونية تقنيًا باسم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URL</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وهي عبارة عن سلسلة من الحروف والأرقام والرموز الخاصة التي تحدد موقع معين على الإنترنت. يتم استخدام العنوان الفريد للوصول إلى صفحة معينة على الموقع الإلكتروني، ويمكن أن يتضمن أجزاء مثل بروتوكول الاتصال (مثل</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http</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 أو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https</a:t>
            </a:r>
            <a:r>
              <a:rPr lang="ar-EG" sz="2400" dirty="0">
                <a:solidFill>
                  <a:schemeClr val="dk1"/>
                </a:solidFill>
                <a:latin typeface="Times New Roman" panose="02020603050405020304" pitchFamily="18" charset="0"/>
                <a:ea typeface="Arial"/>
                <a:cs typeface="Times New Roman" panose="02020603050405020304" pitchFamily="18" charset="0"/>
                <a:sym typeface="Arial"/>
              </a:rPr>
              <a:t> </a:t>
            </a:r>
            <a:r>
              <a:rPr lang="ar-EG" sz="2400" dirty="0">
                <a:solidFill>
                  <a:schemeClr val="dk1"/>
                </a:solidFill>
                <a:latin typeface="Arial"/>
                <a:ea typeface="Arial"/>
                <a:cs typeface="+mj-cs"/>
                <a:sym typeface="Arial"/>
              </a:rPr>
              <a:t>واسم المجال (مثل </a:t>
            </a:r>
            <a:r>
              <a:rPr lang="en-US" sz="2400" dirty="0">
                <a:solidFill>
                  <a:schemeClr val="dk1"/>
                </a:solidFill>
                <a:latin typeface="Times New Roman" panose="02020603050405020304" pitchFamily="18" charset="0"/>
                <a:ea typeface="Arial"/>
                <a:cs typeface="Times New Roman" panose="02020603050405020304" pitchFamily="18" charset="0"/>
                <a:sym typeface="Arial"/>
                <a:hlinkClick r:id="rId3"/>
              </a:rPr>
              <a:t>www.example.com</a:t>
            </a:r>
            <a:r>
              <a:rPr lang="ar-EG" sz="2400" dirty="0">
                <a:solidFill>
                  <a:schemeClr val="dk1"/>
                </a:solidFill>
                <a:latin typeface="Times New Roman" panose="02020603050405020304" pitchFamily="18" charset="0"/>
                <a:ea typeface="Arial"/>
                <a:cs typeface="Times New Roman" panose="02020603050405020304" pitchFamily="18" charset="0"/>
                <a:sym typeface="Arial"/>
              </a:rPr>
              <a:t>). </a:t>
            </a:r>
            <a:r>
              <a:rPr lang="ar-EG" sz="2400" dirty="0">
                <a:solidFill>
                  <a:schemeClr val="dk1"/>
                </a:solidFill>
                <a:latin typeface="Arial"/>
                <a:ea typeface="Arial"/>
                <a:cs typeface="+mj-cs"/>
                <a:sym typeface="Arial"/>
              </a:rPr>
              <a:t> </a:t>
            </a:r>
            <a:endParaRPr lang="en-US" sz="2400" dirty="0">
              <a:solidFill>
                <a:schemeClr val="dk1"/>
              </a:solidFill>
              <a:latin typeface="Arial"/>
              <a:ea typeface="Arial"/>
              <a:cs typeface="+mj-cs"/>
              <a:sym typeface="Arial"/>
            </a:endParaRPr>
          </a:p>
        </p:txBody>
      </p:sp>
      <p:sp>
        <p:nvSpPr>
          <p:cNvPr id="2" name="Rectangle 1">
            <a:extLst>
              <a:ext uri="{FF2B5EF4-FFF2-40B4-BE49-F238E27FC236}">
                <a16:creationId xmlns:a16="http://schemas.microsoft.com/office/drawing/2014/main" id="{B0FE61D1-EA54-9633-42FB-E45DF31CC362}"/>
              </a:ext>
            </a:extLst>
          </p:cNvPr>
          <p:cNvSpPr/>
          <p:nvPr/>
        </p:nvSpPr>
        <p:spPr>
          <a:xfrm>
            <a:off x="5770230" y="811183"/>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1934523338"/>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BAD8A-FC44-8AA3-AF90-9A69FDB1525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5C474D0-DA42-433E-3254-FEDBAFE9BEE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344875-A9D2-00C0-326F-02517A0113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60C77FE-0780-ED67-5C31-E24F6BB1B43F}"/>
              </a:ext>
            </a:extLst>
          </p:cNvPr>
          <p:cNvSpPr txBox="1"/>
          <p:nvPr/>
        </p:nvSpPr>
        <p:spPr>
          <a:xfrm>
            <a:off x="520700" y="1862556"/>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الترويج لعناوين المواقع الإلكترونية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Promoting website addresses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عندما يتم الترويج لعنوان الموقع الإلكتروني، يتم تشجيع الجمهور على زيارة الموقع عن طريق توفير العنوان بشكل واضح وبارز في وسائط التسويق المختلفة، مثل الإعلانات، والنشرات الإخبارية، والمنشورات على وسائل التواصل الاجتماعي، وغيرها. عندما يرى الجمهور عنوان الموقع الإلكتروني، يمكنهم استخدام المتصفحات المختلفة مثل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Google Chrome </a:t>
            </a:r>
            <a:r>
              <a:rPr lang="ar-EG" sz="2400" dirty="0">
                <a:solidFill>
                  <a:schemeClr val="dk1"/>
                </a:solidFill>
                <a:latin typeface="Times New Roman" panose="02020603050405020304" pitchFamily="18" charset="0"/>
                <a:ea typeface="Arial"/>
                <a:cs typeface="Times New Roman" panose="02020603050405020304" pitchFamily="18" charset="0"/>
                <a:sym typeface="Arial"/>
              </a:rPr>
              <a:t> </a:t>
            </a:r>
            <a:r>
              <a:rPr lang="ar-EG" sz="2400" dirty="0">
                <a:solidFill>
                  <a:schemeClr val="dk1"/>
                </a:solidFill>
                <a:latin typeface="Arial"/>
                <a:ea typeface="Arial"/>
                <a:cs typeface="+mj-cs"/>
                <a:sym typeface="Arial"/>
              </a:rPr>
              <a:t>أو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Mozilla Firefox </a:t>
            </a:r>
            <a:r>
              <a:rPr lang="ar-EG" sz="2400" dirty="0">
                <a:solidFill>
                  <a:schemeClr val="dk1"/>
                </a:solidFill>
                <a:latin typeface="Times New Roman" panose="02020603050405020304" pitchFamily="18" charset="0"/>
                <a:ea typeface="Arial"/>
                <a:cs typeface="Times New Roman" panose="02020603050405020304" pitchFamily="18" charset="0"/>
                <a:sym typeface="Arial"/>
              </a:rPr>
              <a:t> </a:t>
            </a:r>
            <a:r>
              <a:rPr lang="ar-EG" sz="2400" dirty="0">
                <a:solidFill>
                  <a:schemeClr val="dk1"/>
                </a:solidFill>
                <a:latin typeface="Arial"/>
                <a:ea typeface="Arial"/>
                <a:cs typeface="+mj-cs"/>
                <a:sym typeface="Arial"/>
              </a:rPr>
              <a:t>أو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Microsoft Edge</a:t>
            </a:r>
            <a:r>
              <a:rPr lang="ar-EG" sz="2400" dirty="0">
                <a:solidFill>
                  <a:schemeClr val="dk1"/>
                </a:solidFill>
                <a:latin typeface="Times New Roman" panose="02020603050405020304" pitchFamily="18" charset="0"/>
                <a:ea typeface="Arial"/>
                <a:cs typeface="Times New Roman" panose="02020603050405020304" pitchFamily="18" charset="0"/>
                <a:sym typeface="Arial"/>
              </a:rPr>
              <a:t> </a:t>
            </a:r>
            <a:r>
              <a:rPr lang="ar-EG" sz="2400" dirty="0">
                <a:solidFill>
                  <a:schemeClr val="dk1"/>
                </a:solidFill>
                <a:latin typeface="Arial"/>
                <a:ea typeface="Arial"/>
                <a:cs typeface="+mj-cs"/>
                <a:sym typeface="Arial"/>
              </a:rPr>
              <a:t>لإدخال العنوان والوصول إلى الموقع.</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ويتم الترويج لعنوان الموقع الإلكتروني من خلال الإعلانات المدفوعة عبر محركات البحث، وسائل التواصل الاجتماعي، الإعلانات عبر الإنترنت، وغيرها. </a:t>
            </a:r>
          </a:p>
        </p:txBody>
      </p:sp>
      <p:sp>
        <p:nvSpPr>
          <p:cNvPr id="2" name="Rectangle 1">
            <a:extLst>
              <a:ext uri="{FF2B5EF4-FFF2-40B4-BE49-F238E27FC236}">
                <a16:creationId xmlns:a16="http://schemas.microsoft.com/office/drawing/2014/main" id="{E952EFA0-83EA-D8ED-26C5-FDBC69FEA823}"/>
              </a:ext>
            </a:extLst>
          </p:cNvPr>
          <p:cNvSpPr/>
          <p:nvPr/>
        </p:nvSpPr>
        <p:spPr>
          <a:xfrm>
            <a:off x="5770230" y="811183"/>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416615786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6A06F-C7C2-3696-E8CF-0B6A4FD78EF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B6DC1F3-7678-7194-6AD8-73ABE49154D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6053A4-9671-254C-5A38-D9B1F4E2C8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DD944DB-4B1A-03AF-B49E-7DD1D9C1DF60}"/>
              </a:ext>
            </a:extLst>
          </p:cNvPr>
          <p:cNvSpPr txBox="1"/>
          <p:nvPr/>
        </p:nvSpPr>
        <p:spPr>
          <a:xfrm>
            <a:off x="520700" y="1862556"/>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الأمن السيبراني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Cyber security</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الأمن السيبراني هو مجموعة من الإجراءات والتقنيات والممارسات التي تهدف إلى حماية أنظمة الحاسوب والشبكات والبرامج والبيانات من التهديدات السيبرانية والاختراقات الإلكترونية.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يعتبر الأمن السيبراني أمراً حيوياً في العصر الرقمي الحالي، حيث يتعامل الأفراد والمنظمات مع تحديات متنوعة من قبل المتسللين والمهاجمين الإلكترونيين الذين يهدفون إلى الوصول غير المشروع إلى المعلومات الحساسة والتلاعب بها أو استخدامها بطرق غير قانونية.</a:t>
            </a:r>
          </a:p>
        </p:txBody>
      </p:sp>
      <p:sp>
        <p:nvSpPr>
          <p:cNvPr id="2" name="Rectangle 1">
            <a:extLst>
              <a:ext uri="{FF2B5EF4-FFF2-40B4-BE49-F238E27FC236}">
                <a16:creationId xmlns:a16="http://schemas.microsoft.com/office/drawing/2014/main" id="{F4BB2FD9-96A0-C8C4-03B8-DB8A4126C26F}"/>
              </a:ext>
            </a:extLst>
          </p:cNvPr>
          <p:cNvSpPr/>
          <p:nvPr/>
        </p:nvSpPr>
        <p:spPr>
          <a:xfrm>
            <a:off x="5770230" y="811183"/>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389632153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5EC5E3-97CF-AC09-A1D9-A29E3DB91C6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4C8EEA0-ACAA-933A-0F3B-3A78C2A8CE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706AF23-FDDF-3224-FBB1-290F60A5A3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F3F8F0F-EF6A-25D1-C992-A828D4E8DE1C}"/>
              </a:ext>
            </a:extLst>
          </p:cNvPr>
          <p:cNvSpPr txBox="1"/>
          <p:nvPr/>
        </p:nvSpPr>
        <p:spPr>
          <a:xfrm>
            <a:off x="520700" y="1660536"/>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الأمن السيبراني </a:t>
            </a:r>
            <a:r>
              <a:rPr lang="en-US" sz="2400" b="1" dirty="0">
                <a:solidFill>
                  <a:schemeClr val="dk1"/>
                </a:solidFill>
                <a:latin typeface="Times New Roman" panose="02020603050405020304" pitchFamily="18" charset="0"/>
                <a:ea typeface="Arial"/>
                <a:cs typeface="+mj-cs"/>
                <a:sym typeface="Arial"/>
              </a:rPr>
              <a:t>Cyber security</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يمثل الأمن السيبراني أحد العوامل التكنولوجية الرئيسية التي يجب على المسوقين أخذها في الاعتبار، حيث يشكل مصدر قلقل كبير لمستخدمي الإنترنت في جميع أنحاء العالم.</a:t>
            </a:r>
            <a:endParaRPr lang="ar-EG" sz="1800" dirty="0">
              <a:cs typeface="+mj-cs"/>
            </a:endParaRPr>
          </a:p>
          <a:p>
            <a:pPr marL="0" marR="0" lvl="0" indent="0" algn="just" rtl="1">
              <a:lnSpc>
                <a:spcPct val="150000"/>
              </a:lnSpc>
              <a:spcBef>
                <a:spcPts val="0"/>
              </a:spcBef>
              <a:spcAft>
                <a:spcPts val="0"/>
              </a:spcAft>
              <a:buNone/>
            </a:pPr>
            <a:r>
              <a:rPr lang="ar-EG" sz="2400" u="sng" dirty="0">
                <a:solidFill>
                  <a:schemeClr val="dk1"/>
                </a:solidFill>
                <a:latin typeface="Arial"/>
                <a:ea typeface="Arial"/>
                <a:cs typeface="+mj-cs"/>
                <a:sym typeface="Arial"/>
              </a:rPr>
              <a:t>من وجهة نظر المستهلك، هذه هي المخاطر الأمنية الرئيسية المتعلقة بعمليات التجارة الإلكترونية:</a:t>
            </a:r>
            <a:endParaRPr lang="ar-EG" sz="1800" dirty="0">
              <a:cs typeface="+mj-cs"/>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1- الوصول إلى تفاصيل سرية أو كلمات المرور المخزنة على جهاز المستخدم.</a:t>
            </a:r>
            <a:endParaRPr lang="ar-EG" sz="1800" dirty="0">
              <a:cs typeface="+mj-cs"/>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2- سرقة تفاصيل المعاملات أو عمليات الشراء.</a:t>
            </a:r>
            <a:endParaRPr lang="ar-EG" sz="1800" dirty="0">
              <a:cs typeface="+mj-cs"/>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3- سرقة تفاصيل بطاقة الائتمان الخاصة بالعميل من خادم التاجر.</a:t>
            </a:r>
            <a:endParaRPr lang="ar-EG" sz="1800" dirty="0">
              <a:cs typeface="+mj-cs"/>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4- الوصول إلى تفاصيل العميل من قبل موظفي الشركة (أو عن طريق قراصنة الإنترنت).</a:t>
            </a:r>
            <a:endParaRPr lang="ar-EG" sz="1800" dirty="0">
              <a:cs typeface="+mj-cs"/>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5- التاجر المزيف أو العميل المزيف، وبذلك يمكن أن يتورط الطرف البريء في حالة تجارة احتيالية (زائفة).</a:t>
            </a:r>
            <a:endParaRPr lang="ar-EG" sz="1800" dirty="0">
              <a:cs typeface="+mj-cs"/>
            </a:endParaRPr>
          </a:p>
        </p:txBody>
      </p:sp>
      <p:sp>
        <p:nvSpPr>
          <p:cNvPr id="2" name="Rectangle 1">
            <a:extLst>
              <a:ext uri="{FF2B5EF4-FFF2-40B4-BE49-F238E27FC236}">
                <a16:creationId xmlns:a16="http://schemas.microsoft.com/office/drawing/2014/main" id="{32D75AA9-916A-2CCD-DC5A-4545E6C24579}"/>
              </a:ext>
            </a:extLst>
          </p:cNvPr>
          <p:cNvSpPr/>
          <p:nvPr/>
        </p:nvSpPr>
        <p:spPr>
          <a:xfrm>
            <a:off x="5770230" y="617697"/>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2380412288"/>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E0438-7B3E-2AA8-2BA6-DA06FAABC0D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A13E765-4AE4-FE50-69C3-101D4BCB76F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6F838D0-0200-614D-2004-84330EB40B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471A17C-5194-FD6D-6307-98A1F29E6C31}"/>
              </a:ext>
            </a:extLst>
          </p:cNvPr>
          <p:cNvSpPr txBox="1"/>
          <p:nvPr/>
        </p:nvSpPr>
        <p:spPr>
          <a:xfrm>
            <a:off x="520700" y="166053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خدمة الرسائل القصيرة "الرسائل النصية"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Mobile &amp; SMS messaging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هي شكل بسيط للاتصال الشخصي المباشر، تتيح نقل الرسائل بين الهواتف المحمولة.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لقد ازداد استخدامها على مدار سنوات عديدة، ولكنها الآن في حالة انخفاض حيث يلجأ المستهلكون إلى التواصل عبر شبكات التواصل الاجتماعي وتطبيقات المراسلة الجديدة على الهواتف المحمولة مثل واتساب، والتي تمثل بدائل للرسائل القصيرة.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ومع ذلك، شهدت الرسائل النصية انتشاراً كبيراً كوسيلة تستخدمها الشركات للتواصل مع العملاء، حيث يُعلم البنوك العملاء بحساباتهم الحالية، ويُرسل التجار إشعارات التسليم، وترسل شركات الطيران تفاصيل الصعود والرحلة باستخدام الرسائل النصية، وتستخدم تطبيقات إدارة سلسلة التوريد الرسائل النصية لإرسال الإشعارات المختلفة. </a:t>
            </a:r>
          </a:p>
        </p:txBody>
      </p:sp>
      <p:sp>
        <p:nvSpPr>
          <p:cNvPr id="2" name="Rectangle 1">
            <a:extLst>
              <a:ext uri="{FF2B5EF4-FFF2-40B4-BE49-F238E27FC236}">
                <a16:creationId xmlns:a16="http://schemas.microsoft.com/office/drawing/2014/main" id="{ACEB8FD9-622D-E3C3-439D-49EDDE9CA8D3}"/>
              </a:ext>
            </a:extLst>
          </p:cNvPr>
          <p:cNvSpPr/>
          <p:nvPr/>
        </p:nvSpPr>
        <p:spPr>
          <a:xfrm>
            <a:off x="5770230" y="617697"/>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144825202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ECE6C-4B2E-3115-4E4C-DCB90389F6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4ED959F-38EB-A31F-C83C-26A1EBA49A9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FABE1C5-526A-72DD-5319-A141AA52C9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5CD7FD0-C8FE-EB21-1896-290993894E71}"/>
              </a:ext>
            </a:extLst>
          </p:cNvPr>
          <p:cNvSpPr txBox="1"/>
          <p:nvPr/>
        </p:nvSpPr>
        <p:spPr>
          <a:xfrm>
            <a:off x="520700" y="2415448"/>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تطبيقات الجوال </a:t>
            </a:r>
            <a:r>
              <a:rPr lang="en-US" sz="2400" b="1" dirty="0">
                <a:solidFill>
                  <a:schemeClr val="dk1"/>
                </a:solidFill>
                <a:latin typeface="Arial"/>
                <a:ea typeface="Arial"/>
                <a:cs typeface="+mj-cs"/>
                <a:sym typeface="Arial"/>
              </a:rPr>
              <a:t>Mobile Apps</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هي تطبيقات برمجية مصممة للاستخدام على الهواتف المحمولة، عادةً يتم تنزيلها من متجر التطبيقات مثل جوجل بلاي أو متجر التطبيقات.</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تشير الدراسات الحديثة إلى أن </a:t>
            </a:r>
            <a:r>
              <a:rPr lang="ar-EG" sz="2400" u="sng" dirty="0">
                <a:solidFill>
                  <a:schemeClr val="dk1"/>
                </a:solidFill>
                <a:latin typeface="Arial"/>
                <a:ea typeface="Arial"/>
                <a:cs typeface="+mj-cs"/>
                <a:sym typeface="Arial"/>
              </a:rPr>
              <a:t>90٪ من وقت الجوال يستخدم في تطبيقات الجوال</a:t>
            </a:r>
            <a:r>
              <a:rPr lang="ar-EG" sz="2400" dirty="0">
                <a:solidFill>
                  <a:schemeClr val="dk1"/>
                </a:solidFill>
                <a:latin typeface="Arial"/>
                <a:ea typeface="Arial"/>
                <a:cs typeface="+mj-cs"/>
                <a:sym typeface="Arial"/>
              </a:rPr>
              <a:t>. ويمكن أن </a:t>
            </a:r>
            <a:r>
              <a:rPr lang="ar-EG" sz="2400" dirty="0">
                <a:latin typeface="Arial"/>
                <a:ea typeface="Arial"/>
                <a:cs typeface="+mj-cs"/>
                <a:sym typeface="Arial"/>
              </a:rPr>
              <a:t>ترجع هذه النسبة المرتفعة إلى أن المستخدمين يقضون معظم وقت استخدام الجوال </a:t>
            </a:r>
            <a:r>
              <a:rPr lang="ar-EG" sz="2400" dirty="0">
                <a:solidFill>
                  <a:schemeClr val="dk1"/>
                </a:solidFill>
                <a:latin typeface="Arial"/>
                <a:ea typeface="Arial"/>
                <a:cs typeface="+mj-cs"/>
                <a:sym typeface="Arial"/>
              </a:rPr>
              <a:t>في تصفح تطبيقات وسائل التواصل الاجتماعي المختلفة.</a:t>
            </a:r>
          </a:p>
        </p:txBody>
      </p:sp>
      <p:sp>
        <p:nvSpPr>
          <p:cNvPr id="2" name="Rectangle 1">
            <a:extLst>
              <a:ext uri="{FF2B5EF4-FFF2-40B4-BE49-F238E27FC236}">
                <a16:creationId xmlns:a16="http://schemas.microsoft.com/office/drawing/2014/main" id="{0CB69B6E-C075-1477-214E-73BEA0576E84}"/>
              </a:ext>
            </a:extLst>
          </p:cNvPr>
          <p:cNvSpPr/>
          <p:nvPr/>
        </p:nvSpPr>
        <p:spPr>
          <a:xfrm>
            <a:off x="5770230" y="1019389"/>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292937843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290DD-D906-F0E3-963C-FABA679652D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31716A8-789C-CC49-28BD-4315004129E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26F0E3A-91DA-9C82-5272-3DC81667E0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C69C67D-28EC-6E6D-7B17-692975449896}"/>
              </a:ext>
            </a:extLst>
          </p:cNvPr>
          <p:cNvSpPr txBox="1"/>
          <p:nvPr/>
        </p:nvSpPr>
        <p:spPr>
          <a:xfrm>
            <a:off x="520700" y="2160266"/>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تطبيقات الجوال </a:t>
            </a:r>
            <a:r>
              <a:rPr lang="en-US" sz="2400" b="1" dirty="0">
                <a:solidFill>
                  <a:schemeClr val="dk1"/>
                </a:solidFill>
                <a:latin typeface="Arial"/>
                <a:ea typeface="Arial"/>
                <a:cs typeface="+mj-cs"/>
                <a:sym typeface="Arial"/>
              </a:rPr>
              <a:t>Mobile Apps</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هي تطبيقات برمجية مصممة للاستخدام على الهواتف المحمولة، عادةً يتم تنزيلها من متجر التطبيقات مثل جوجل بلاي أو متجر التطبيقات.</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تشير الدراسات الحديثة إلى أن </a:t>
            </a:r>
            <a:r>
              <a:rPr lang="ar-EG" sz="2400" u="sng" dirty="0">
                <a:solidFill>
                  <a:schemeClr val="dk1"/>
                </a:solidFill>
                <a:latin typeface="Arial"/>
                <a:ea typeface="Arial"/>
                <a:cs typeface="+mj-cs"/>
                <a:sym typeface="Arial"/>
              </a:rPr>
              <a:t>90٪ من وقت الجوال يستخدم في تطبيقات الجوال</a:t>
            </a:r>
            <a:r>
              <a:rPr lang="ar-EG" sz="2400" dirty="0">
                <a:solidFill>
                  <a:schemeClr val="dk1"/>
                </a:solidFill>
                <a:latin typeface="Arial"/>
                <a:ea typeface="Arial"/>
                <a:cs typeface="+mj-cs"/>
                <a:sym typeface="Arial"/>
              </a:rPr>
              <a:t>. ويمكن أن </a:t>
            </a:r>
            <a:r>
              <a:rPr lang="ar-EG" sz="2400" dirty="0">
                <a:latin typeface="Arial"/>
                <a:ea typeface="Arial"/>
                <a:cs typeface="+mj-cs"/>
                <a:sym typeface="Arial"/>
              </a:rPr>
              <a:t>ترجع هذه النسبة المرتفعة إلى أن المستخدمين يقضون معظم وقت استخدام الجوال </a:t>
            </a:r>
            <a:r>
              <a:rPr lang="ar-EG" sz="2400" dirty="0">
                <a:solidFill>
                  <a:schemeClr val="dk1"/>
                </a:solidFill>
                <a:latin typeface="Arial"/>
                <a:ea typeface="Arial"/>
                <a:cs typeface="+mj-cs"/>
                <a:sym typeface="Arial"/>
              </a:rPr>
              <a:t>في تصفح تطبيقات وسائل التواصل الاجتماعي المختلفة.</a:t>
            </a:r>
          </a:p>
        </p:txBody>
      </p:sp>
      <p:sp>
        <p:nvSpPr>
          <p:cNvPr id="2" name="Rectangle 1">
            <a:extLst>
              <a:ext uri="{FF2B5EF4-FFF2-40B4-BE49-F238E27FC236}">
                <a16:creationId xmlns:a16="http://schemas.microsoft.com/office/drawing/2014/main" id="{FB58EA96-8C6D-6944-A650-2D21722AC738}"/>
              </a:ext>
            </a:extLst>
          </p:cNvPr>
          <p:cNvSpPr/>
          <p:nvPr/>
        </p:nvSpPr>
        <p:spPr>
          <a:xfrm>
            <a:off x="5770230" y="954373"/>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250083491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3296A-FA1A-3E00-15CE-AFD272291DD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D3866D-5564-4A34-9D6E-47EB7E5A951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DC9B4E9-B173-B53D-B9F4-16B94D84ED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30175F2-390D-DEC7-8696-B71832C8A3E7}"/>
              </a:ext>
            </a:extLst>
          </p:cNvPr>
          <p:cNvSpPr txBox="1"/>
          <p:nvPr/>
        </p:nvSpPr>
        <p:spPr>
          <a:xfrm>
            <a:off x="520700" y="166053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تطبيقات الجوال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Mobile Apps</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من خلال استعراض أنواع التطبيقات التي حققت شعبية</a:t>
            </a:r>
            <a:r>
              <a:rPr lang="ar-EG" sz="2400" dirty="0">
                <a:latin typeface="Arial"/>
                <a:ea typeface="Arial"/>
                <a:cs typeface="+mj-cs"/>
                <a:sym typeface="Arial"/>
              </a:rPr>
              <a:t> وانتشاراً بين المستخدمين</a:t>
            </a:r>
            <a:r>
              <a:rPr lang="ar-EG" sz="2400" dirty="0">
                <a:solidFill>
                  <a:schemeClr val="dk1"/>
                </a:solidFill>
                <a:latin typeface="Arial"/>
                <a:ea typeface="Arial"/>
                <a:cs typeface="+mj-cs"/>
                <a:sym typeface="Arial"/>
              </a:rPr>
              <a:t>، يمكن للشركات تقييم ضرورة  تطوير تطبيقات خاصة بالشركة مخصصة للعملاء.</a:t>
            </a:r>
          </a:p>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الأسئلة الرئيسية التي يجب أن تطرحها الشركة</a:t>
            </a:r>
            <a:r>
              <a:rPr lang="ar-EG" sz="2400" dirty="0">
                <a:solidFill>
                  <a:schemeClr val="dk1"/>
                </a:solidFill>
                <a:latin typeface="Arial"/>
                <a:ea typeface="Arial"/>
                <a:cs typeface="+mj-cs"/>
                <a:sym typeface="Arial"/>
              </a:rPr>
              <a:t> هي:</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هل تعتبر التطبيقات أحد الأولويات الاستراتيجية بالنسبة للشركة؟ </a:t>
            </a:r>
            <a:r>
              <a:rPr lang="ar-EG" sz="2400" dirty="0">
                <a:solidFill>
                  <a:schemeClr val="accent5">
                    <a:lumMod val="75000"/>
                  </a:schemeClr>
                </a:solidFill>
                <a:latin typeface="Arial"/>
                <a:ea typeface="Arial"/>
                <a:cs typeface="+mj-cs"/>
                <a:sym typeface="Arial"/>
              </a:rPr>
              <a:t>وسيكون هدف التطبيقات لمعظم المنظمات هو زيادة الوعي بالعلامة التجارية وزيادة المبيعات، أو زيادة الإيرادات من الإعلانات أو الاشتراكات.</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هل نقوم ببناء تطبيقنا الخاص و/أو الاستفادة من التطبيقات الموجودة؟ </a:t>
            </a:r>
            <a:r>
              <a:rPr lang="ar-EG" sz="2400" dirty="0">
                <a:solidFill>
                  <a:schemeClr val="accent5">
                    <a:lumMod val="75000"/>
                  </a:schemeClr>
                </a:solidFill>
                <a:latin typeface="Arial"/>
                <a:ea typeface="Arial"/>
                <a:cs typeface="+mj-cs"/>
                <a:sym typeface="Arial"/>
              </a:rPr>
              <a:t>قد يكون خيار الإعلان والرعاية الإعلانية طريقة أكثر فعالية من حيث التكلفة لزيادة الوصول إلى العملاء وزيادة الوعي بعلامة تجارية.</a:t>
            </a:r>
          </a:p>
        </p:txBody>
      </p:sp>
      <p:sp>
        <p:nvSpPr>
          <p:cNvPr id="2" name="Rectangle 1">
            <a:extLst>
              <a:ext uri="{FF2B5EF4-FFF2-40B4-BE49-F238E27FC236}">
                <a16:creationId xmlns:a16="http://schemas.microsoft.com/office/drawing/2014/main" id="{ACABEDC2-71B4-3394-ACD5-9B3A83BF2820}"/>
              </a:ext>
            </a:extLst>
          </p:cNvPr>
          <p:cNvSpPr/>
          <p:nvPr/>
        </p:nvSpPr>
        <p:spPr>
          <a:xfrm>
            <a:off x="5770230" y="617697"/>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3249157995"/>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B6B71E-E912-0736-43B8-7140F8A6500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CF291F-44F6-0AE7-8C44-DA0AD3DA148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3AA9EF9-8FD2-F22E-6B38-E50E780E4D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30CB480-F964-7538-1480-48F205851CEB}"/>
              </a:ext>
            </a:extLst>
          </p:cNvPr>
          <p:cNvSpPr txBox="1"/>
          <p:nvPr/>
        </p:nvSpPr>
        <p:spPr>
          <a:xfrm>
            <a:off x="520700" y="166053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تطبيقات الجوال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Mobile Apps</a:t>
            </a:r>
          </a:p>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الأسئلة الرئيسية التي يجب أن تطرحها الشركة </a:t>
            </a:r>
            <a:r>
              <a:rPr lang="ar-EG" sz="2400" dirty="0">
                <a:solidFill>
                  <a:schemeClr val="dk1"/>
                </a:solidFill>
                <a:latin typeface="Arial"/>
                <a:ea typeface="Arial"/>
                <a:cs typeface="+mj-cs"/>
                <a:sym typeface="Arial"/>
              </a:rPr>
              <a:t>هي:</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تطبيقات مجانية أم مدفوعة؟ </a:t>
            </a:r>
            <a:r>
              <a:rPr lang="ar-EG" sz="2400" dirty="0">
                <a:solidFill>
                  <a:schemeClr val="accent5">
                    <a:lumMod val="75000"/>
                  </a:schemeClr>
                </a:solidFill>
                <a:latin typeface="Arial"/>
                <a:ea typeface="Arial"/>
                <a:cs typeface="+mj-cs"/>
                <a:sym typeface="Arial"/>
              </a:rPr>
              <a:t>تعتمد متاجر التجزئة عموماً على تقديم تطبيقات مجانية للعملاء.</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كيفية الترويج بشكل أفضل لتطبيق الجوال الخاص بالشركة؟ </a:t>
            </a:r>
            <a:r>
              <a:rPr lang="ar-EG" sz="2400" dirty="0">
                <a:solidFill>
                  <a:schemeClr val="accent5">
                    <a:lumMod val="75000"/>
                  </a:schemeClr>
                </a:solidFill>
                <a:latin typeface="Arial"/>
                <a:ea typeface="Arial"/>
                <a:cs typeface="+mj-cs"/>
                <a:sym typeface="Arial"/>
              </a:rPr>
              <a:t>أشهر وسائل اكتشاف التطبيقات هي:</a:t>
            </a:r>
          </a:p>
          <a:p>
            <a:pPr marL="0" marR="0" lvl="0" indent="0" algn="just" rtl="1">
              <a:lnSpc>
                <a:spcPct val="150000"/>
              </a:lnSpc>
              <a:spcBef>
                <a:spcPts val="0"/>
              </a:spcBef>
              <a:spcAft>
                <a:spcPts val="0"/>
              </a:spcAft>
              <a:buNone/>
            </a:pPr>
            <a:r>
              <a:rPr lang="ar-EG" sz="2400" dirty="0">
                <a:solidFill>
                  <a:schemeClr val="accent5">
                    <a:lumMod val="75000"/>
                  </a:schemeClr>
                </a:solidFill>
                <a:latin typeface="Arial"/>
                <a:ea typeface="Arial"/>
                <a:cs typeface="+mj-cs"/>
                <a:sym typeface="Arial"/>
              </a:rPr>
              <a:t>البحث في متجر التطبيقات؛ التوصيات من الأصدقاء والعائلة؛ الإعلانات عبر الهاتف الجوال أو شركات الاتصالات؛ الترويج عبر البريد الإلكتروني؛ الإشارة خارج الإنترنت في التلفزيون والإعلانات المطبوعة.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كيفية تحسين التطبيق وفقاً للتعليقات؟ </a:t>
            </a:r>
            <a:r>
              <a:rPr lang="ar-EG" sz="2400" dirty="0">
                <a:solidFill>
                  <a:schemeClr val="accent5">
                    <a:lumMod val="75000"/>
                  </a:schemeClr>
                </a:solidFill>
                <a:latin typeface="Arial"/>
                <a:ea typeface="Arial"/>
                <a:cs typeface="+mj-cs"/>
                <a:sym typeface="Arial"/>
              </a:rPr>
              <a:t>يعتمد نجاح التطبيقات بشكل كبير على تعليقات المستخدمين في متاجر التطبيقات ومدى إصلاح الأخطاء وإضافة التحسينات.</a:t>
            </a:r>
          </a:p>
        </p:txBody>
      </p:sp>
      <p:sp>
        <p:nvSpPr>
          <p:cNvPr id="2" name="Rectangle 1">
            <a:extLst>
              <a:ext uri="{FF2B5EF4-FFF2-40B4-BE49-F238E27FC236}">
                <a16:creationId xmlns:a16="http://schemas.microsoft.com/office/drawing/2014/main" id="{4161FE02-24E5-8668-AF8F-BC3FDCBC3A48}"/>
              </a:ext>
            </a:extLst>
          </p:cNvPr>
          <p:cNvSpPr/>
          <p:nvPr/>
        </p:nvSpPr>
        <p:spPr>
          <a:xfrm>
            <a:off x="5770230" y="617697"/>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388926378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3406F-10F9-946D-F8E0-8CA96C166ED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6D04E0F-05F2-095B-3ABD-D20ABFA4749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DDF113B-0F52-DF65-FDDD-15D6E88E7C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9B0FC25-661E-B810-CB51-4023FDFDA94F}"/>
              </a:ext>
            </a:extLst>
          </p:cNvPr>
          <p:cNvSpPr txBox="1"/>
          <p:nvPr/>
        </p:nvSpPr>
        <p:spPr>
          <a:xfrm>
            <a:off x="520700" y="166053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التسويق الاجتماعي المبني على الموقع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Social location-based marketing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حيث توفر منصات التواصل الاجتماعي للمستخدمين خيار مشاركة موقعهم، وبالتالي تمنح هذه المنصات </a:t>
            </a:r>
            <a:r>
              <a:rPr lang="ar-EG" sz="2400" dirty="0">
                <a:latin typeface="Arial"/>
                <a:ea typeface="Arial"/>
                <a:cs typeface="+mj-cs"/>
                <a:sym typeface="Arial"/>
              </a:rPr>
              <a:t>ل</a:t>
            </a:r>
            <a:r>
              <a:rPr lang="ar-EG" sz="2400" dirty="0">
                <a:solidFill>
                  <a:schemeClr val="dk1"/>
                </a:solidFill>
                <a:latin typeface="Arial"/>
                <a:ea typeface="Arial"/>
                <a:cs typeface="+mj-cs"/>
                <a:sym typeface="Arial"/>
              </a:rPr>
              <a:t>لشركات فرصة قيمة لاستخدام التسويق القائم على القرب أو الموقع الجغرافي لتقديم عروض ورسائل مستهدفة للمستهلكين حسب موقعهم الجغرافي وجمع البيانات حول تفضيلاتهم وسلوكهم.</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على سبيل المثال: </a:t>
            </a:r>
            <a:r>
              <a:rPr lang="ar-EG" sz="2400" b="1" dirty="0">
                <a:solidFill>
                  <a:schemeClr val="dk1"/>
                </a:solidFill>
                <a:latin typeface="Arial"/>
                <a:ea typeface="Arial"/>
                <a:cs typeface="+mj-cs"/>
                <a:sym typeface="Arial"/>
              </a:rPr>
              <a:t>إعلانات فيسبوك الموجهة جغرافياً</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Facebook Local Awareness Ads</a:t>
            </a:r>
            <a:r>
              <a:rPr lang="en-US" sz="2400" b="1" dirty="0">
                <a:solidFill>
                  <a:schemeClr val="dk1"/>
                </a:solidFill>
                <a:latin typeface="Arial"/>
                <a:ea typeface="Arial"/>
                <a:cs typeface="+mj-cs"/>
                <a:sym typeface="Arial"/>
              </a:rPr>
              <a:t>) </a:t>
            </a:r>
            <a:r>
              <a:rPr lang="ar-EG" sz="2400" b="1"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تستخدم هذه الإعلانات بيانات الموقع لاستهداف المستخدمين في منطقة جغرافية محددة، مثل المتاجر أو الفعاليات أو الأحياء السكنية. على سبيل المثال، يمكن لمطعم محلي استهداف الأشخاص الموجودين في نطاق 5 كيلومترات بإعلان يعرض خصومات خاصة للزوار القريبين، مما يعزز زيارات المتجر الفعلية ويزيد من التفاعل مع العلامة التجارية.</a:t>
            </a:r>
          </a:p>
        </p:txBody>
      </p:sp>
      <p:sp>
        <p:nvSpPr>
          <p:cNvPr id="2" name="Rectangle 1">
            <a:extLst>
              <a:ext uri="{FF2B5EF4-FFF2-40B4-BE49-F238E27FC236}">
                <a16:creationId xmlns:a16="http://schemas.microsoft.com/office/drawing/2014/main" id="{FFB7247E-3B18-7611-4C03-ECAE90AD43DA}"/>
              </a:ext>
            </a:extLst>
          </p:cNvPr>
          <p:cNvSpPr/>
          <p:nvPr/>
        </p:nvSpPr>
        <p:spPr>
          <a:xfrm>
            <a:off x="5770230" y="617697"/>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133411895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18DC5-331E-80F4-1106-752A2E8DA95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40348BB-5F27-DC7E-B02E-6DCDA902864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8FD603-3710-3022-A71B-E825DCF7C3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C755892-3F45-0001-2F3A-BF625C8C07EB}"/>
              </a:ext>
            </a:extLst>
          </p:cNvPr>
          <p:cNvSpPr txBox="1"/>
          <p:nvPr/>
        </p:nvSpPr>
        <p:spPr>
          <a:xfrm>
            <a:off x="520700" y="2000778"/>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رموز الاستجابة السريعة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(QR)</a:t>
            </a:r>
            <a:endParaRPr lang="ar-EG" sz="2400" b="1" dirty="0">
              <a:solidFill>
                <a:schemeClr val="dk1"/>
              </a:solidFill>
              <a:latin typeface="Times New Roman" panose="02020603050405020304" pitchFamily="18" charset="0"/>
              <a:ea typeface="Arial"/>
              <a:cs typeface="Times New Roman" panose="02020603050405020304" pitchFamily="18" charset="0"/>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هي رموز ثنائية الأبعاد تستخدم للرد المباشر.</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تستخدم هذه الرموز في المبادرات الترويجية للسماح للمستهلكين المستهدفين بالوصول السريع إلى مجموعة متنوعة من المعلومات، مثل الوصول الفوري إلى عناوين البريد الإلكتروني، وأرقام الهواتف، أو بطاقات العمل.</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تستخدم رموز الاستجابة السريعة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(QR)</a:t>
            </a:r>
            <a:r>
              <a:rPr lang="ar-EG" sz="2400" dirty="0">
                <a:solidFill>
                  <a:schemeClr val="dk1"/>
                </a:solidFill>
                <a:latin typeface="Times New Roman" panose="02020603050405020304" pitchFamily="18" charset="0"/>
                <a:ea typeface="Arial"/>
                <a:cs typeface="Times New Roman" panose="02020603050405020304" pitchFamily="18" charset="0"/>
                <a:sym typeface="Arial"/>
              </a:rPr>
              <a:t> </a:t>
            </a:r>
            <a:r>
              <a:rPr lang="ar-EG" sz="2400" dirty="0">
                <a:solidFill>
                  <a:schemeClr val="dk1"/>
                </a:solidFill>
                <a:latin typeface="Arial"/>
                <a:ea typeface="Arial"/>
                <a:cs typeface="+mj-cs"/>
                <a:sym typeface="Arial"/>
              </a:rPr>
              <a:t>في توجيه العملاء إلى صفحة ويب محددة للحصول على مزيد من المعلومات أو القيام بإجراءات محددة. عندما يقوم العملاء بمسح رمز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(QR)</a:t>
            </a:r>
            <a:r>
              <a:rPr lang="ar-EG" sz="2400" dirty="0">
                <a:solidFill>
                  <a:schemeClr val="dk1"/>
                </a:solidFill>
                <a:latin typeface="Arial"/>
                <a:ea typeface="Arial"/>
                <a:cs typeface="+mj-cs"/>
                <a:sym typeface="Arial"/>
              </a:rPr>
              <a:t> باستخدام تطبيق القراءة المناسب على هواتفهم المحمولة، سيتم توجيههم مباشرة إلى الصفحة المحددة.</a:t>
            </a:r>
          </a:p>
        </p:txBody>
      </p:sp>
      <p:sp>
        <p:nvSpPr>
          <p:cNvPr id="2" name="Rectangle 1">
            <a:extLst>
              <a:ext uri="{FF2B5EF4-FFF2-40B4-BE49-F238E27FC236}">
                <a16:creationId xmlns:a16="http://schemas.microsoft.com/office/drawing/2014/main" id="{D2355257-0CF6-224B-8244-FFFD4D40CB5D}"/>
              </a:ext>
            </a:extLst>
          </p:cNvPr>
          <p:cNvSpPr/>
          <p:nvPr/>
        </p:nvSpPr>
        <p:spPr>
          <a:xfrm>
            <a:off x="5770230" y="918290"/>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277910277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DFDC1-1A7C-96CC-E35A-AD07ECBB417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E01FEE8-600C-2906-0C4F-D6115C954A4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78D7403-A553-A6A4-0FC1-AB47A48A36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A256851-2154-D822-8E04-27B5E21D86E6}"/>
              </a:ext>
            </a:extLst>
          </p:cNvPr>
          <p:cNvSpPr txBox="1"/>
          <p:nvPr/>
        </p:nvSpPr>
        <p:spPr>
          <a:xfrm>
            <a:off x="520700" y="2117736"/>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رموز الاستجابة السريعة </a:t>
            </a:r>
            <a:r>
              <a:rPr lang="en-US" sz="2400" b="1" dirty="0">
                <a:solidFill>
                  <a:schemeClr val="dk1"/>
                </a:solidFill>
                <a:latin typeface="Times New Roman" panose="02020603050405020304" pitchFamily="18" charset="0"/>
                <a:ea typeface="Arial"/>
                <a:cs typeface="+mj-cs"/>
                <a:sym typeface="Arial"/>
              </a:rPr>
              <a:t>(QR)</a:t>
            </a:r>
            <a:endParaRPr lang="ar-EG" sz="2400" b="1" dirty="0">
              <a:solidFill>
                <a:schemeClr val="dk1"/>
              </a:solidFill>
              <a:latin typeface="Times New Roman" panose="02020603050405020304" pitchFamily="18" charset="0"/>
              <a:ea typeface="Arial"/>
              <a:cs typeface="+mj-cs"/>
              <a:sym typeface="Arial"/>
            </a:endParaRPr>
          </a:p>
          <a:p>
            <a:pPr algn="just" rtl="1">
              <a:lnSpc>
                <a:spcPct val="150000"/>
              </a:lnSpc>
              <a:buClr>
                <a:schemeClr val="dk1"/>
              </a:buClr>
              <a:buSzPts val="2400"/>
            </a:pPr>
            <a:r>
              <a:rPr lang="ar-EG" sz="2400" dirty="0">
                <a:solidFill>
                  <a:schemeClr val="dk1"/>
                </a:solidFill>
                <a:latin typeface="Arial"/>
                <a:ea typeface="Arial"/>
                <a:cs typeface="+mj-cs"/>
                <a:sym typeface="Arial"/>
              </a:rPr>
              <a:t>مثال عملي لذلك يمكن أن يكون في المعارض التجارية أو الأحداث التسويقية. على سبيل المثال، يمكن لشركة تصنيع الملابس وضع رمز </a:t>
            </a:r>
            <a:r>
              <a:rPr lang="en-US" sz="2400" dirty="0">
                <a:solidFill>
                  <a:schemeClr val="dk1"/>
                </a:solidFill>
                <a:latin typeface="Times New Roman" panose="02020603050405020304" pitchFamily="18" charset="0"/>
                <a:ea typeface="Arial"/>
                <a:cs typeface="+mj-cs"/>
                <a:sym typeface="Arial"/>
              </a:rPr>
              <a:t>(QR)</a:t>
            </a:r>
            <a:r>
              <a:rPr lang="ar-EG" sz="2400" dirty="0">
                <a:solidFill>
                  <a:schemeClr val="dk1"/>
                </a:solidFill>
                <a:latin typeface="Arial"/>
                <a:ea typeface="Arial"/>
                <a:cs typeface="+mj-cs"/>
                <a:sym typeface="Arial"/>
              </a:rPr>
              <a:t> على ملصق إعلاني في معرض تجاري. عند مسح العملاء للرمز، يتم توجيههم إلى صفحة ويب تعرض مجموعة مختارة من الملابس الجديدة أو تقدم تخفيضاً خاصاً لعملاء المعرض.</a:t>
            </a:r>
            <a:endParaRPr lang="ar-EG" sz="1800" dirty="0">
              <a:cs typeface="+mj-cs"/>
            </a:endParaRPr>
          </a:p>
        </p:txBody>
      </p:sp>
      <p:sp>
        <p:nvSpPr>
          <p:cNvPr id="2" name="Rectangle 1">
            <a:extLst>
              <a:ext uri="{FF2B5EF4-FFF2-40B4-BE49-F238E27FC236}">
                <a16:creationId xmlns:a16="http://schemas.microsoft.com/office/drawing/2014/main" id="{B9DA3395-0D14-0333-9D8B-E7A31A5F7A7D}"/>
              </a:ext>
            </a:extLst>
          </p:cNvPr>
          <p:cNvSpPr/>
          <p:nvPr/>
        </p:nvSpPr>
        <p:spPr>
          <a:xfrm>
            <a:off x="5770230" y="938773"/>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256780622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BF1BE-1B0A-3B71-7A2A-FA9BC5D1868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3847D83-EBAE-CCBD-D074-9A0AF1BCE6A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69E4825-B186-EAA2-5C90-D6E441DC73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97B8D22-84CF-5730-616C-88EEFA9D83CC}"/>
              </a:ext>
            </a:extLst>
          </p:cNvPr>
          <p:cNvSpPr txBox="1"/>
          <p:nvPr/>
        </p:nvSpPr>
        <p:spPr>
          <a:xfrm>
            <a:off x="520700" y="2117736"/>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دورة الضجيج التكنولوجي / دورة هايب </a:t>
            </a:r>
            <a:r>
              <a:rPr lang="ar-EG" sz="2400" b="1" dirty="0" err="1">
                <a:solidFill>
                  <a:schemeClr val="dk1"/>
                </a:solidFill>
                <a:latin typeface="Arial"/>
                <a:ea typeface="Arial"/>
                <a:cs typeface="+mj-cs"/>
                <a:sym typeface="Arial"/>
              </a:rPr>
              <a:t>غارتنر</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Gartner Hype Cycle</a:t>
            </a:r>
            <a:r>
              <a:rPr lang="en-US" sz="2400" b="1" dirty="0">
                <a:solidFill>
                  <a:schemeClr val="dk1"/>
                </a:solidFill>
                <a:latin typeface="Arial"/>
                <a:ea typeface="Arial"/>
                <a:cs typeface="+mj-cs"/>
                <a:sym typeface="Arial"/>
              </a:rPr>
              <a:t>) </a:t>
            </a:r>
            <a:r>
              <a:rPr lang="ar-EG" sz="2400" b="1" dirty="0">
                <a:solidFill>
                  <a:schemeClr val="dk1"/>
                </a:solidFill>
                <a:latin typeface="Arial"/>
                <a:ea typeface="Arial"/>
                <a:cs typeface="+mj-cs"/>
                <a:sym typeface="Arial"/>
              </a:rPr>
              <a:t>)</a:t>
            </a:r>
            <a:endParaRPr lang="en-US" sz="2400" b="1"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هي نموذج يستخدم في مجال التكنولوجيا وتحليل السوق لتصور وتقدير </a:t>
            </a:r>
            <a:r>
              <a:rPr lang="ar-EG" sz="2400" dirty="0">
                <a:latin typeface="Arial"/>
                <a:ea typeface="Arial"/>
                <a:cs typeface="+mj-cs"/>
                <a:sym typeface="Arial"/>
              </a:rPr>
              <a:t>مدى اعتماد ونضج التقنيات الجديدة وانتشارها </a:t>
            </a:r>
            <a:r>
              <a:rPr lang="ar-EG" sz="2400" dirty="0">
                <a:solidFill>
                  <a:schemeClr val="dk1"/>
                </a:solidFill>
                <a:latin typeface="Arial"/>
                <a:ea typeface="Arial"/>
                <a:cs typeface="+mj-cs"/>
                <a:sym typeface="Arial"/>
              </a:rPr>
              <a:t>على مراحل زمنية. ويستخدم هذا النموذج لوصف مدى توقع الناس لفوائد التكنولوجيا الجديدة واهتمامهم بها مع مرور الوقت.</a:t>
            </a:r>
          </a:p>
          <a:p>
            <a:pPr marL="0" marR="0" lvl="0" indent="0" algn="just" rtl="1">
              <a:lnSpc>
                <a:spcPct val="150000"/>
              </a:lnSpc>
              <a:spcBef>
                <a:spcPts val="0"/>
              </a:spcBef>
              <a:spcAft>
                <a:spcPts val="0"/>
              </a:spcAft>
              <a:buNone/>
            </a:pPr>
            <a:endParaRPr lang="ar-EG" sz="24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تم تطوير هذا النموذج بواسطة شركة البحوث والاستشارات </a:t>
            </a:r>
            <a:r>
              <a:rPr lang="ar-EG" sz="2400" dirty="0" err="1">
                <a:solidFill>
                  <a:schemeClr val="dk1"/>
                </a:solidFill>
                <a:latin typeface="Arial"/>
                <a:ea typeface="Arial"/>
                <a:cs typeface="+mj-cs"/>
                <a:sym typeface="Arial"/>
              </a:rPr>
              <a:t>جارتنر</a:t>
            </a:r>
            <a:r>
              <a:rPr lang="ar-EG" sz="2400" dirty="0">
                <a:solidFill>
                  <a:schemeClr val="dk1"/>
                </a:solidFill>
                <a:latin typeface="Arial"/>
                <a:ea typeface="Arial"/>
                <a:cs typeface="+mj-cs"/>
                <a:sym typeface="Arial"/>
              </a:rPr>
              <a:t> </a:t>
            </a:r>
            <a:r>
              <a:rPr lang="en-US" sz="2400" b="1" dirty="0">
                <a:latin typeface="Times New Roman" panose="02020603050405020304" pitchFamily="18" charset="0"/>
                <a:cs typeface="Times New Roman" panose="02020603050405020304" pitchFamily="18" charset="0"/>
                <a:sym typeface="Arial"/>
              </a:rPr>
              <a:t>Gartner</a:t>
            </a:r>
            <a:r>
              <a:rPr lang="en-US" sz="2400" dirty="0">
                <a:solidFill>
                  <a:schemeClr val="dk1"/>
                </a:solidFill>
                <a:latin typeface="Arial"/>
                <a:ea typeface="Arial"/>
                <a:cs typeface="+mj-cs"/>
                <a:sym typeface="Arial"/>
              </a:rPr>
              <a:t>)</a:t>
            </a:r>
            <a:r>
              <a:rPr lang="ar-EG" sz="2400" dirty="0">
                <a:solidFill>
                  <a:schemeClr val="dk1"/>
                </a:solidFill>
                <a:latin typeface="Arial"/>
                <a:ea typeface="Arial"/>
                <a:cs typeface="+mj-cs"/>
                <a:sym typeface="Arial"/>
              </a:rPr>
              <a:t>)</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وتتألف الدورة من خمس مراحل رئيسية:</a:t>
            </a:r>
          </a:p>
        </p:txBody>
      </p:sp>
      <p:sp>
        <p:nvSpPr>
          <p:cNvPr id="2" name="Rectangle 1">
            <a:extLst>
              <a:ext uri="{FF2B5EF4-FFF2-40B4-BE49-F238E27FC236}">
                <a16:creationId xmlns:a16="http://schemas.microsoft.com/office/drawing/2014/main" id="{7F469558-22C7-0E5E-9A91-823479360E58}"/>
              </a:ext>
            </a:extLst>
          </p:cNvPr>
          <p:cNvSpPr/>
          <p:nvPr/>
        </p:nvSpPr>
        <p:spPr>
          <a:xfrm>
            <a:off x="5770230" y="938773"/>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75656738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13A68-DC2B-F7AD-2C79-835643CE8BA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B96541A-4B0F-CC10-B8DC-E7278467CE4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9EB8439-576F-B676-8A06-DF1C43D78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54754D0-C373-C9AD-9496-32A2C50ED496}"/>
              </a:ext>
            </a:extLst>
          </p:cNvPr>
          <p:cNvSpPr txBox="1"/>
          <p:nvPr/>
        </p:nvSpPr>
        <p:spPr>
          <a:xfrm>
            <a:off x="520700" y="1575038"/>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دورة الضجيج التكنولوجي / دورة هايب </a:t>
            </a:r>
            <a:r>
              <a:rPr lang="ar-EG" sz="2400" b="1" dirty="0" err="1">
                <a:solidFill>
                  <a:schemeClr val="dk1"/>
                </a:solidFill>
                <a:latin typeface="Arial"/>
                <a:ea typeface="Arial"/>
                <a:cs typeface="+mj-cs"/>
                <a:sym typeface="Arial"/>
              </a:rPr>
              <a:t>غارتنر</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Gartner Hype Cycle</a:t>
            </a:r>
            <a:r>
              <a:rPr lang="en-US" sz="2400" b="1" dirty="0">
                <a:solidFill>
                  <a:schemeClr val="dk1"/>
                </a:solidFill>
                <a:latin typeface="Arial"/>
                <a:ea typeface="Arial"/>
                <a:cs typeface="+mj-cs"/>
                <a:sym typeface="Arial"/>
              </a:rPr>
              <a:t>) </a:t>
            </a:r>
            <a:r>
              <a:rPr lang="ar-EG" sz="2400" b="1" dirty="0">
                <a:solidFill>
                  <a:schemeClr val="dk1"/>
                </a:solidFill>
                <a:latin typeface="Arial"/>
                <a:ea typeface="Arial"/>
                <a:cs typeface="+mj-cs"/>
                <a:sym typeface="Arial"/>
              </a:rPr>
              <a:t>)</a:t>
            </a:r>
          </a:p>
          <a:p>
            <a:pPr marL="0" marR="0" lvl="0" indent="0" algn="just" rtl="1">
              <a:lnSpc>
                <a:spcPct val="150000"/>
              </a:lnSpc>
              <a:spcBef>
                <a:spcPts val="0"/>
              </a:spcBef>
              <a:spcAft>
                <a:spcPts val="0"/>
              </a:spcAft>
              <a:buNone/>
            </a:pPr>
            <a:endParaRPr lang="ar-EG" sz="2400" b="1"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endParaRPr lang="ar-EG" sz="2400" b="1" dirty="0">
              <a:latin typeface="Arial"/>
              <a:ea typeface="Arial"/>
              <a:cs typeface="+mj-cs"/>
              <a:sym typeface="Arial"/>
            </a:endParaRPr>
          </a:p>
          <a:p>
            <a:pPr marL="0" marR="0" lvl="0" indent="0" algn="just" rtl="1">
              <a:lnSpc>
                <a:spcPct val="150000"/>
              </a:lnSpc>
              <a:spcBef>
                <a:spcPts val="0"/>
              </a:spcBef>
              <a:spcAft>
                <a:spcPts val="0"/>
              </a:spcAft>
              <a:buNone/>
            </a:pPr>
            <a:endParaRPr lang="ar-EG" sz="2400" b="1"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endParaRPr lang="ar-EG" sz="2400" b="1" dirty="0">
              <a:latin typeface="Arial"/>
              <a:ea typeface="Arial"/>
              <a:cs typeface="+mj-cs"/>
              <a:sym typeface="Arial"/>
            </a:endParaRPr>
          </a:p>
          <a:p>
            <a:pPr marL="0" marR="0" lvl="0" indent="0" algn="just" rtl="1">
              <a:lnSpc>
                <a:spcPct val="150000"/>
              </a:lnSpc>
              <a:spcBef>
                <a:spcPts val="0"/>
              </a:spcBef>
              <a:spcAft>
                <a:spcPts val="0"/>
              </a:spcAft>
              <a:buNone/>
            </a:pPr>
            <a:endParaRPr lang="ar-EG" sz="2400" b="1"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endParaRPr lang="ar-EG" sz="2400" b="1" dirty="0">
              <a:latin typeface="Arial"/>
              <a:ea typeface="Arial"/>
              <a:cs typeface="+mj-cs"/>
              <a:sym typeface="Arial"/>
            </a:endParaRPr>
          </a:p>
          <a:p>
            <a:pPr marL="0" marR="0" lvl="0" indent="0" algn="just" rtl="1">
              <a:lnSpc>
                <a:spcPct val="150000"/>
              </a:lnSpc>
              <a:spcBef>
                <a:spcPts val="0"/>
              </a:spcBef>
              <a:spcAft>
                <a:spcPts val="0"/>
              </a:spcAft>
              <a:buNone/>
            </a:pPr>
            <a:endParaRPr lang="ar-EG" sz="2400" b="1" dirty="0">
              <a:latin typeface="Arial"/>
              <a:ea typeface="Arial"/>
              <a:cs typeface="+mj-cs"/>
              <a:sym typeface="Arial"/>
            </a:endParaRPr>
          </a:p>
          <a:p>
            <a:pPr marL="0" marR="0" lvl="0" indent="0" algn="just" rtl="1">
              <a:lnSpc>
                <a:spcPct val="150000"/>
              </a:lnSpc>
              <a:spcBef>
                <a:spcPts val="0"/>
              </a:spcBef>
              <a:spcAft>
                <a:spcPts val="0"/>
              </a:spcAft>
              <a:buNone/>
            </a:pPr>
            <a:endParaRPr lang="en-US" sz="2400" b="1" dirty="0">
              <a:solidFill>
                <a:schemeClr val="dk1"/>
              </a:solidFill>
              <a:latin typeface="Arial"/>
              <a:ea typeface="Arial"/>
              <a:cs typeface="+mj-cs"/>
              <a:sym typeface="Arial"/>
            </a:endParaRPr>
          </a:p>
        </p:txBody>
      </p:sp>
      <p:sp>
        <p:nvSpPr>
          <p:cNvPr id="2" name="Rectangle 1">
            <a:extLst>
              <a:ext uri="{FF2B5EF4-FFF2-40B4-BE49-F238E27FC236}">
                <a16:creationId xmlns:a16="http://schemas.microsoft.com/office/drawing/2014/main" id="{EFC627FE-D8F6-369D-32CA-B22BDBD65E2E}"/>
              </a:ext>
            </a:extLst>
          </p:cNvPr>
          <p:cNvSpPr/>
          <p:nvPr/>
        </p:nvSpPr>
        <p:spPr>
          <a:xfrm>
            <a:off x="5770230" y="667424"/>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pic>
        <p:nvPicPr>
          <p:cNvPr id="1026" name="Picture 2" descr="Gartner’s hype cycle and its five stages">
            <a:extLst>
              <a:ext uri="{FF2B5EF4-FFF2-40B4-BE49-F238E27FC236}">
                <a16:creationId xmlns:a16="http://schemas.microsoft.com/office/drawing/2014/main" id="{9051F122-3FCC-A31D-22EB-606A56E5B1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1510" y="2482652"/>
            <a:ext cx="9632433" cy="3676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227046"/>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BE757C-D8A1-BDA8-F4AB-7E9B82C6F58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F6A46F1-AFDA-98D6-76B1-394FD733CAE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EF1AA5A-FDE9-4ABA-48C2-0EDB9FD5D4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7AF4AE0-AB00-8A2A-90FF-3F0E8C1F818E}"/>
              </a:ext>
            </a:extLst>
          </p:cNvPr>
          <p:cNvSpPr txBox="1"/>
          <p:nvPr/>
        </p:nvSpPr>
        <p:spPr>
          <a:xfrm>
            <a:off x="520700" y="2117736"/>
            <a:ext cx="11150600" cy="460202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u="sng" dirty="0">
                <a:solidFill>
                  <a:schemeClr val="dk1"/>
                </a:solidFill>
                <a:latin typeface="Arial"/>
                <a:ea typeface="Arial"/>
                <a:cs typeface="+mj-cs"/>
                <a:sym typeface="Arial"/>
              </a:rPr>
              <a:t>1- زناد التقنية/ ظهور التقنية</a:t>
            </a:r>
            <a:r>
              <a:rPr lang="ar-EG" sz="2200" dirty="0">
                <a:solidFill>
                  <a:schemeClr val="dk1"/>
                </a:solidFill>
                <a:latin typeface="Arial"/>
                <a:ea typeface="Arial"/>
                <a:cs typeface="+mj-cs"/>
                <a:sym typeface="Arial"/>
              </a:rPr>
              <a:t>  </a:t>
            </a:r>
            <a:r>
              <a:rPr lang="en-US" sz="2200" dirty="0">
                <a:solidFill>
                  <a:schemeClr val="dk1"/>
                </a:solidFill>
                <a:latin typeface="Arial"/>
                <a:ea typeface="Arial"/>
                <a:cs typeface="+mj-cs"/>
                <a:sym typeface="Arial"/>
              </a:rPr>
              <a:t> </a:t>
            </a:r>
            <a:r>
              <a:rPr lang="en-US" sz="2200" dirty="0">
                <a:solidFill>
                  <a:schemeClr val="dk1"/>
                </a:solidFill>
                <a:latin typeface="Times New Roman" panose="02020603050405020304" pitchFamily="18" charset="0"/>
                <a:ea typeface="Arial"/>
                <a:cs typeface="Times New Roman" panose="02020603050405020304" pitchFamily="18" charset="0"/>
                <a:sym typeface="Arial"/>
              </a:rPr>
              <a:t>Technology Trigger</a:t>
            </a:r>
            <a:endParaRPr lang="en-US" sz="2200" dirty="0">
              <a:cs typeface="+mj-cs"/>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هذه المرحلة تشير إلى ظهور التقنية الجديدة أو الابتكار، وقد يكون هناك اهتمام واسع وتوقعات مرتفعة حول إمكانياتها المستقبلية. تعبر هذه المرحلة عن ظهور تقنيات جديدة في مجال التسويق الإلكتروني، مثل الذكاء الاصطناعي، والواقع الافتراضي، وتحليلات البيانات الضخمة. تثير هذه التقنيات اهتماماً كبيراً وتوقعات مرتفعة بشأن إمكانياتها في تحسين استراتيجيات التسويق وتعزيز تجربة العملاء.</a:t>
            </a:r>
            <a:endParaRPr lang="ar-EG" sz="2200" dirty="0">
              <a:cs typeface="+mj-cs"/>
            </a:endParaRPr>
          </a:p>
          <a:p>
            <a:pPr marL="0" marR="0" lvl="0" indent="0" algn="just" rtl="1">
              <a:lnSpc>
                <a:spcPct val="150000"/>
              </a:lnSpc>
              <a:spcBef>
                <a:spcPts val="0"/>
              </a:spcBef>
              <a:spcAft>
                <a:spcPts val="0"/>
              </a:spcAft>
              <a:buNone/>
            </a:pPr>
            <a:r>
              <a:rPr lang="ar-EG" sz="2200" b="1" u="sng" dirty="0">
                <a:solidFill>
                  <a:schemeClr val="dk1"/>
                </a:solidFill>
                <a:latin typeface="Arial"/>
                <a:ea typeface="Arial"/>
                <a:cs typeface="+mj-cs"/>
                <a:sym typeface="Arial"/>
              </a:rPr>
              <a:t>2- ذروة التوقعات المبالغ فيها </a:t>
            </a:r>
            <a:r>
              <a:rPr lang="en-US" sz="2200" dirty="0">
                <a:solidFill>
                  <a:schemeClr val="dk1"/>
                </a:solidFill>
                <a:latin typeface="Times New Roman" panose="02020603050405020304" pitchFamily="18" charset="0"/>
                <a:ea typeface="Arial"/>
                <a:cs typeface="Times New Roman" panose="02020603050405020304" pitchFamily="18" charset="0"/>
                <a:sym typeface="Arial"/>
              </a:rPr>
              <a:t>Peak of Inflated Expectations</a:t>
            </a:r>
            <a:r>
              <a:rPr lang="en-US" sz="2200" dirty="0">
                <a:solidFill>
                  <a:schemeClr val="dk1"/>
                </a:solidFill>
                <a:latin typeface="Arial"/>
                <a:ea typeface="Arial"/>
                <a:cs typeface="+mj-cs"/>
                <a:sym typeface="Arial"/>
              </a:rPr>
              <a:t>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في هذه المرحلة، يصل الاهتمام والتوقعات إلى أعلى مستوى لهما، وقد يتم تضخيم قدرات التقنية وفوائدها المحتملة بشكل كبير. في هذه المرحلة، تزداد التوقعات بشأن الفوائد والإمكانيات المحتملة للتقنيات المستخدمة في التسويق الإلكتروني. قد يتم تضخيم قدرات التقنية والتأكيد على الطرق التي يمكن أن تحدث بها ثورة في السوق وتحقق نتائج سريعة ومذهلة.</a:t>
            </a:r>
            <a:endParaRPr lang="ar-EG" sz="2200" dirty="0">
              <a:cs typeface="+mj-cs"/>
            </a:endParaRPr>
          </a:p>
        </p:txBody>
      </p:sp>
      <p:sp>
        <p:nvSpPr>
          <p:cNvPr id="2" name="Rectangle 1">
            <a:extLst>
              <a:ext uri="{FF2B5EF4-FFF2-40B4-BE49-F238E27FC236}">
                <a16:creationId xmlns:a16="http://schemas.microsoft.com/office/drawing/2014/main" id="{75D6A45B-E3F4-BEF9-3C7D-B09A9863D4AF}"/>
              </a:ext>
            </a:extLst>
          </p:cNvPr>
          <p:cNvSpPr/>
          <p:nvPr/>
        </p:nvSpPr>
        <p:spPr>
          <a:xfrm>
            <a:off x="5770230" y="938773"/>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63573690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6CE80-A90D-7D42-9CE5-B7F489BDF06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2FF5CA3-78AF-1769-1E8C-AF7D87B767B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DE9AA98-E464-90C9-BA91-9993319922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88E3B75-5379-8CC8-9096-C8133653DDA2}"/>
              </a:ext>
            </a:extLst>
          </p:cNvPr>
          <p:cNvSpPr txBox="1"/>
          <p:nvPr/>
        </p:nvSpPr>
        <p:spPr>
          <a:xfrm>
            <a:off x="297712" y="1966539"/>
            <a:ext cx="11373588" cy="460202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u="sng" dirty="0">
                <a:solidFill>
                  <a:schemeClr val="dk1"/>
                </a:solidFill>
                <a:latin typeface="Arial"/>
                <a:ea typeface="Arial"/>
                <a:cs typeface="+mj-cs"/>
                <a:sym typeface="Arial"/>
              </a:rPr>
              <a:t>3- الخيبة والانكفاء </a:t>
            </a:r>
            <a:r>
              <a:rPr lang="en-US" sz="2200" dirty="0">
                <a:solidFill>
                  <a:schemeClr val="dk1"/>
                </a:solidFill>
                <a:latin typeface="Times New Roman" panose="02020603050405020304" pitchFamily="18" charset="0"/>
                <a:ea typeface="Arial"/>
                <a:cs typeface="Times New Roman" panose="02020603050405020304" pitchFamily="18" charset="0"/>
                <a:sym typeface="Arial"/>
              </a:rPr>
              <a:t>Trough of Disillusionment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تأتي هذا المرحلة بعد ذروة التوقعات، وتمثل فترة من الخيبة والاستياء حيث يتبين أن التقنية لم تحقق تلك التوقعات المبالغ فيها، ويمكن أن تواجه تحديات وعقبات تقنية أو سوقية. يمكن أن يواجه المسوّقون تحديات في تطبيق التقنية أو في التكيف مع تغييرات السوق واحتياجات العملاء. يمكن أن تشمل هذه التحديات القضايا المتعلقة بالخصوصية والأمان أو قيود تنظيمية وقانونية.</a:t>
            </a:r>
          </a:p>
          <a:p>
            <a:pPr marL="0" marR="0" lvl="0" indent="0" algn="just" rtl="1">
              <a:lnSpc>
                <a:spcPct val="150000"/>
              </a:lnSpc>
              <a:spcBef>
                <a:spcPts val="0"/>
              </a:spcBef>
              <a:spcAft>
                <a:spcPts val="0"/>
              </a:spcAft>
              <a:buNone/>
            </a:pPr>
            <a:r>
              <a:rPr lang="ar-EG" sz="2200" b="1" u="sng" dirty="0">
                <a:solidFill>
                  <a:schemeClr val="dk1"/>
                </a:solidFill>
                <a:latin typeface="Arial"/>
                <a:ea typeface="Arial"/>
                <a:cs typeface="+mj-cs"/>
                <a:sym typeface="Arial"/>
              </a:rPr>
              <a:t>4- الانتعاش </a:t>
            </a:r>
            <a:r>
              <a:rPr lang="en-US" sz="2200" dirty="0">
                <a:solidFill>
                  <a:schemeClr val="dk1"/>
                </a:solidFill>
                <a:latin typeface="Times New Roman" panose="02020603050405020304" pitchFamily="18" charset="0"/>
                <a:ea typeface="Arial"/>
                <a:cs typeface="Times New Roman" panose="02020603050405020304" pitchFamily="18" charset="0"/>
                <a:sym typeface="Arial"/>
              </a:rPr>
              <a:t>Slope of Enlightenment</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بعد الخيبة والانكفاء، يبدأ الناس في فهم حقيقة الفوائد والتطبيقات العملية للتقنية، ويتم التركيز على التحسينات وتجاوز التحديات الموجودة. في هذه المرحلة، يتم تجاوز الخيبة والانكفاء ويبدأ المسوّقون في استيعاب حقيقة التقنية وإظهار الفوائد العملية التي يمكن تحقيقها. يصبح هناك تركيز على تحسين الاستراتيجيات وتطوير أفضل الممارسات والاستفادة القصوى من القدرات التقنية لتحقيق أهداف التسويق.</a:t>
            </a:r>
          </a:p>
        </p:txBody>
      </p:sp>
      <p:sp>
        <p:nvSpPr>
          <p:cNvPr id="2" name="Rectangle 1">
            <a:extLst>
              <a:ext uri="{FF2B5EF4-FFF2-40B4-BE49-F238E27FC236}">
                <a16:creationId xmlns:a16="http://schemas.microsoft.com/office/drawing/2014/main" id="{19C5741E-990A-BAFC-89B5-6FC542A2C818}"/>
              </a:ext>
            </a:extLst>
          </p:cNvPr>
          <p:cNvSpPr/>
          <p:nvPr/>
        </p:nvSpPr>
        <p:spPr>
          <a:xfrm>
            <a:off x="5770230" y="617697"/>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257115763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BDAFD-F979-7163-9E8F-BF9CDB2ED9E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E5B2BAF-F771-E79C-FC61-9599608859D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873B486-62A3-E306-C1B0-A84A70B885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EDC7457-8D8E-8CD5-21F3-97806E2CFBC2}"/>
              </a:ext>
            </a:extLst>
          </p:cNvPr>
          <p:cNvSpPr txBox="1"/>
          <p:nvPr/>
        </p:nvSpPr>
        <p:spPr>
          <a:xfrm>
            <a:off x="297712" y="1966539"/>
            <a:ext cx="11373588" cy="409419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u="sng" dirty="0">
                <a:solidFill>
                  <a:schemeClr val="dk1"/>
                </a:solidFill>
                <a:latin typeface="Arial"/>
                <a:ea typeface="Arial"/>
                <a:cs typeface="+mj-cs"/>
                <a:sym typeface="Arial"/>
              </a:rPr>
              <a:t>5- النضوج </a:t>
            </a:r>
            <a:r>
              <a:rPr lang="en-US" sz="2200" dirty="0">
                <a:solidFill>
                  <a:schemeClr val="dk1"/>
                </a:solidFill>
                <a:latin typeface="Times New Roman" panose="02020603050405020304" pitchFamily="18" charset="0"/>
                <a:ea typeface="Arial"/>
                <a:cs typeface="Times New Roman" panose="02020603050405020304" pitchFamily="18" charset="0"/>
                <a:sym typeface="Arial"/>
              </a:rPr>
              <a:t>Plateau of Productivity</a:t>
            </a:r>
            <a:endParaRPr lang="ar-EG" sz="2200" dirty="0">
              <a:solidFill>
                <a:schemeClr val="dk1"/>
              </a:solidFill>
              <a:latin typeface="Times New Roman" panose="02020603050405020304" pitchFamily="18" charset="0"/>
              <a:ea typeface="Arial"/>
              <a:cs typeface="Times New Roman" panose="02020603050405020304" pitchFamily="18" charset="0"/>
              <a:sym typeface="Arial"/>
            </a:endParaRPr>
          </a:p>
          <a:p>
            <a:pPr marL="0" marR="0" lvl="0" indent="0" algn="just" rtl="1">
              <a:lnSpc>
                <a:spcPct val="150000"/>
              </a:lnSpc>
              <a:spcBef>
                <a:spcPts val="0"/>
              </a:spcBef>
              <a:spcAft>
                <a:spcPts val="0"/>
              </a:spcAft>
              <a:buNone/>
            </a:pPr>
            <a:r>
              <a:rPr lang="en-US" sz="2200" dirty="0">
                <a:solidFill>
                  <a:schemeClr val="dk1"/>
                </a:solidFill>
                <a:latin typeface="Arial"/>
                <a:ea typeface="Arial"/>
                <a:cs typeface="+mj-cs"/>
                <a:sym typeface="Arial"/>
              </a:rPr>
              <a:t> </a:t>
            </a:r>
            <a:r>
              <a:rPr lang="ar-EG" sz="2200" dirty="0">
                <a:solidFill>
                  <a:schemeClr val="dk1"/>
                </a:solidFill>
                <a:latin typeface="Arial"/>
                <a:ea typeface="Arial"/>
                <a:cs typeface="+mj-cs"/>
                <a:sym typeface="Arial"/>
              </a:rPr>
              <a:t>في هذه المرحلة، يصبح استخدام التقنية معتادا</a:t>
            </a:r>
            <a:r>
              <a:rPr lang="ar-EG" sz="2200" dirty="0">
                <a:latin typeface="Arial"/>
                <a:ea typeface="Arial"/>
                <a:cs typeface="+mj-cs"/>
                <a:sym typeface="Arial"/>
              </a:rPr>
              <a:t>ً</a:t>
            </a:r>
            <a:r>
              <a:rPr lang="ar-EG" sz="2200" dirty="0">
                <a:solidFill>
                  <a:schemeClr val="dk1"/>
                </a:solidFill>
                <a:latin typeface="Arial"/>
                <a:ea typeface="Arial"/>
                <a:cs typeface="+mj-cs"/>
                <a:sym typeface="Arial"/>
              </a:rPr>
              <a:t> وانتشارها واسعاً. ويتم تحقيق فوائد تجارية وتطبيقات عملية، وتكون التقنية جزءاً أساسياً من السوق والصناعة. في هذه المرحلة، يكون استخدام التقنية في التسويق الرقمي معتاداً ومنتشراً بشكل كبير. حيث تصبح هذه التقنية جزءًا أساسيًا من استراتيجيات التسويق وتكون متوفرة ومعترف بها على نطاق واسع. ويتم تحقيق فوائد ملموسة وقيمة تجارية من خلال استخدام التقنيات المستندة إلى البيانات والتحليلات والتجارب المتخصصة.</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إن فهم دورة الضجيج التكنولوجي في سياق التسويق الرقمي يساعد المسوّقين على تحديد التقنيات الواعدة وتخطيط استراتيجيات فعّالة لاستخدامها وتحقيق النتائج المرجوة في مجال التسويق الرقمي.</a:t>
            </a:r>
          </a:p>
        </p:txBody>
      </p:sp>
      <p:sp>
        <p:nvSpPr>
          <p:cNvPr id="2" name="Rectangle 1">
            <a:extLst>
              <a:ext uri="{FF2B5EF4-FFF2-40B4-BE49-F238E27FC236}">
                <a16:creationId xmlns:a16="http://schemas.microsoft.com/office/drawing/2014/main" id="{4151D7C6-2E12-E80E-3C29-C5E533777129}"/>
              </a:ext>
            </a:extLst>
          </p:cNvPr>
          <p:cNvSpPr/>
          <p:nvPr/>
        </p:nvSpPr>
        <p:spPr>
          <a:xfrm>
            <a:off x="5770230" y="617697"/>
            <a:ext cx="5901070" cy="7868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التكنولوجية </a:t>
            </a:r>
            <a:r>
              <a:rPr lang="en-US" sz="2800" b="1" dirty="0">
                <a:latin typeface="Times New Roman" panose="02020603050405020304" pitchFamily="18" charset="0"/>
                <a:cs typeface="Times New Roman" panose="02020603050405020304" pitchFamily="18" charset="0"/>
              </a:rPr>
              <a:t>Technological forces</a:t>
            </a:r>
            <a:endParaRPr lang="en-US" sz="2800" b="1" dirty="0">
              <a:cs typeface="+mj-cs"/>
            </a:endParaRPr>
          </a:p>
        </p:txBody>
      </p:sp>
    </p:spTree>
    <p:extLst>
      <p:ext uri="{BB962C8B-B14F-4D97-AF65-F5344CB8AC3E}">
        <p14:creationId xmlns:p14="http://schemas.microsoft.com/office/powerpoint/2010/main" val="198885667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6D816-D137-7C3C-C855-468468FA271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6D084E3-FB0C-01FA-A03B-AB6B6DA89CE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5E86D3D-16E1-3CB5-31B8-350606D1B3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2707921-EFF0-6309-491C-7CD88911CDBA}"/>
              </a:ext>
            </a:extLst>
          </p:cNvPr>
          <p:cNvSpPr txBox="1"/>
          <p:nvPr/>
        </p:nvSpPr>
        <p:spPr>
          <a:xfrm>
            <a:off x="637952" y="1966539"/>
            <a:ext cx="11033347"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تتطور القوانين لتوفير إطار للسيطرة والتنظيم يهدف إلى تمكين الأفراد والشركات من ممارسة أعمالهم بطريقة قانونية وأخلاقية.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ومع ذلك، فإن </a:t>
            </a:r>
            <a:r>
              <a:rPr lang="ar-EG" sz="2400" dirty="0">
                <a:latin typeface="Arial"/>
                <a:ea typeface="Arial"/>
                <a:cs typeface="+mj-cs"/>
                <a:sym typeface="Arial"/>
              </a:rPr>
              <a:t>تفسير القواعد القانونية المختلفة يختلف من دولة إلى أخرى، </a:t>
            </a:r>
            <a:r>
              <a:rPr lang="ar-EG" sz="2400" dirty="0">
                <a:solidFill>
                  <a:schemeClr val="dk1"/>
                </a:solidFill>
                <a:latin typeface="Arial"/>
                <a:ea typeface="Arial"/>
                <a:cs typeface="+mj-cs"/>
                <a:sym typeface="Arial"/>
              </a:rPr>
              <a:t>وهناك العديد من الاعتبارات القانونية والأخلاقية في بيئات العمل عبر الإنترنت.</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في الأساس، تهدف العديد من القوانين إلى منع الممارسات التسويقية غير الأخلاقية، لذلك يجب على المسوقين أن يفهموا ويعملوا ضمن هذا الإطار التنظيمي.</a:t>
            </a:r>
          </a:p>
        </p:txBody>
      </p:sp>
      <p:sp>
        <p:nvSpPr>
          <p:cNvPr id="2" name="Rectangle 1">
            <a:extLst>
              <a:ext uri="{FF2B5EF4-FFF2-40B4-BE49-F238E27FC236}">
                <a16:creationId xmlns:a16="http://schemas.microsoft.com/office/drawing/2014/main" id="{50F7B81B-BB2A-E95A-1E8D-DB7FA04262D0}"/>
              </a:ext>
            </a:extLst>
          </p:cNvPr>
          <p:cNvSpPr/>
          <p:nvPr/>
        </p:nvSpPr>
        <p:spPr>
          <a:xfrm>
            <a:off x="5770230" y="762464"/>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254588576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0AF65-2DF4-4E96-7DB4-E788D12580B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5780B71-FD8F-D363-C747-1E376A43105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39B8BB9-BABA-FA97-2507-3A05966328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0F67ADF-1EDC-73FA-5B5E-139F6A97DDDD}"/>
              </a:ext>
            </a:extLst>
          </p:cNvPr>
          <p:cNvSpPr txBox="1"/>
          <p:nvPr/>
        </p:nvSpPr>
        <p:spPr>
          <a:xfrm>
            <a:off x="637952" y="1966539"/>
            <a:ext cx="11033347"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المعايير الأخلاقية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Ethical standards</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هي مجموعة من الممارسات والسلوكيات التي تعتبر مقبولة أخلاقياً في المجتمع.</a:t>
            </a:r>
          </a:p>
          <a:p>
            <a:pPr marL="0" marR="0" lvl="0" indent="0" algn="just" rtl="1">
              <a:lnSpc>
                <a:spcPct val="150000"/>
              </a:lnSpc>
              <a:spcBef>
                <a:spcPts val="0"/>
              </a:spcBef>
              <a:spcAft>
                <a:spcPts val="0"/>
              </a:spcAft>
              <a:buNone/>
            </a:pPr>
            <a:r>
              <a:rPr lang="ar-EG" sz="2400" b="1" dirty="0">
                <a:solidFill>
                  <a:srgbClr val="FF0000"/>
                </a:solidFill>
                <a:latin typeface="Arial"/>
                <a:ea typeface="Arial"/>
                <a:cs typeface="+mj-cs"/>
                <a:sym typeface="Arial"/>
              </a:rPr>
              <a:t>هل يمكن أن تكون الأنشطة القانونية غير أخلاقية؟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يجب على المسوقين الرقميين أن يحترموا القانون ويتبنوا المعايير الأخلاقية. </a:t>
            </a:r>
            <a:endParaRPr lang="en-US" sz="24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400" dirty="0">
                <a:latin typeface="Arial"/>
                <a:ea typeface="Arial"/>
                <a:cs typeface="+mj-cs"/>
                <a:sym typeface="Arial"/>
              </a:rPr>
              <a:t>في المقابل، فإن </a:t>
            </a:r>
            <a:r>
              <a:rPr lang="ar-EG" sz="2400" dirty="0">
                <a:solidFill>
                  <a:schemeClr val="dk1"/>
                </a:solidFill>
                <a:latin typeface="Arial"/>
                <a:ea typeface="Arial"/>
                <a:cs typeface="+mj-cs"/>
                <a:sym typeface="Arial"/>
              </a:rPr>
              <a:t>معدل التطور التكنولوجي السريع يجعل من الصعب يجعل من الصعب تطوير القوانين والتشريعات التي تناسب هذا التطور السريع.  </a:t>
            </a:r>
          </a:p>
          <a:p>
            <a:pPr marL="0" marR="0" lvl="0" indent="0" algn="just" rtl="1">
              <a:lnSpc>
                <a:spcPct val="150000"/>
              </a:lnSpc>
              <a:spcBef>
                <a:spcPts val="0"/>
              </a:spcBef>
              <a:spcAft>
                <a:spcPts val="0"/>
              </a:spcAft>
              <a:buNone/>
            </a:pPr>
            <a:endParaRPr lang="ar-EG" sz="2400" dirty="0">
              <a:solidFill>
                <a:schemeClr val="dk1"/>
              </a:solidFill>
              <a:latin typeface="Arial"/>
              <a:ea typeface="Arial"/>
              <a:cs typeface="+mj-cs"/>
              <a:sym typeface="Arial"/>
            </a:endParaRPr>
          </a:p>
        </p:txBody>
      </p:sp>
      <p:sp>
        <p:nvSpPr>
          <p:cNvPr id="2" name="Rectangle 1">
            <a:extLst>
              <a:ext uri="{FF2B5EF4-FFF2-40B4-BE49-F238E27FC236}">
                <a16:creationId xmlns:a16="http://schemas.microsoft.com/office/drawing/2014/main" id="{7790A2A5-FADB-B747-B5EB-38D237125FCD}"/>
              </a:ext>
            </a:extLst>
          </p:cNvPr>
          <p:cNvSpPr/>
          <p:nvPr/>
        </p:nvSpPr>
        <p:spPr>
          <a:xfrm>
            <a:off x="5770230" y="762464"/>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320256393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53FB6-D7F3-A8D6-9563-BBFAEBC43D4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3498B9A-88B2-6F9A-0749-66767156BE1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34DD0DA-F05D-EDB5-FF89-1A16D82AFF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DE3FB7E-4324-5296-7925-9833C0C2F82A}"/>
              </a:ext>
            </a:extLst>
          </p:cNvPr>
          <p:cNvSpPr txBox="1"/>
          <p:nvPr/>
        </p:nvSpPr>
        <p:spPr>
          <a:xfrm>
            <a:off x="637952" y="1966539"/>
            <a:ext cx="11033347" cy="390356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القضايا القانونية والأخلاقية الرئيسية في التسويق الرقمي:</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1- قوانين حماية البيانات والخصوصية: تشريعات مكافحة البريد المزعج</a:t>
            </a:r>
          </a:p>
          <a:p>
            <a:pPr marL="0" marR="0" lvl="0" indent="0" algn="just">
              <a:lnSpc>
                <a:spcPct val="150000"/>
              </a:lnSpc>
              <a:spcBef>
                <a:spcPts val="0"/>
              </a:spcBef>
              <a:spcAft>
                <a:spcPts val="0"/>
              </a:spcAft>
              <a:buNone/>
            </a:pPr>
            <a:r>
              <a:rPr lang="en-US" sz="2400" dirty="0">
                <a:solidFill>
                  <a:schemeClr val="dk1"/>
                </a:solidFill>
                <a:latin typeface="Times New Roman" panose="02020603050405020304" pitchFamily="18" charset="0"/>
                <a:ea typeface="Arial"/>
                <a:cs typeface="Times New Roman" panose="02020603050405020304" pitchFamily="18" charset="0"/>
                <a:sym typeface="Arial"/>
              </a:rPr>
              <a:t>Data protection and privacy law: Anti-spam legislation </a:t>
            </a:r>
          </a:p>
          <a:p>
            <a:pPr marL="0" marR="0" lvl="0" indent="0" algn="just" rtl="1">
              <a:lnSpc>
                <a:spcPct val="150000"/>
              </a:lnSpc>
              <a:spcBef>
                <a:spcPts val="0"/>
              </a:spcBef>
              <a:spcAft>
                <a:spcPts val="0"/>
              </a:spcAft>
              <a:buNone/>
            </a:pPr>
            <a:r>
              <a:rPr lang="ar-EG" sz="2400" dirty="0">
                <a:latin typeface="Arial"/>
                <a:ea typeface="Arial"/>
                <a:cs typeface="+mj-cs"/>
                <a:sym typeface="Arial"/>
              </a:rPr>
              <a:t>2- </a:t>
            </a:r>
            <a:r>
              <a:rPr lang="ar-EG" sz="2400" dirty="0">
                <a:solidFill>
                  <a:schemeClr val="dk1"/>
                </a:solidFill>
                <a:latin typeface="Arial"/>
                <a:ea typeface="Arial"/>
                <a:cs typeface="+mj-cs"/>
                <a:sym typeface="Arial"/>
              </a:rPr>
              <a:t>تشريعات الإعاقة والتمييز        </a:t>
            </a:r>
            <a:r>
              <a:rPr lang="en-US" sz="2400" dirty="0">
                <a:latin typeface="Times New Roman" panose="02020603050405020304" pitchFamily="18" charset="0"/>
                <a:cs typeface="Times New Roman" panose="02020603050405020304" pitchFamily="18" charset="0"/>
                <a:sym typeface="Arial"/>
              </a:rPr>
              <a:t>Disability and discrimination law </a:t>
            </a:r>
            <a:r>
              <a:rPr lang="ar-EG" sz="2400" dirty="0">
                <a:latin typeface="Times New Roman" panose="02020603050405020304" pitchFamily="18" charset="0"/>
                <a:cs typeface="Times New Roman" panose="02020603050405020304" pitchFamily="18" charset="0"/>
                <a:sym typeface="Arial"/>
              </a:rPr>
              <a:t>   </a:t>
            </a:r>
            <a:endParaRPr lang="en-US" sz="2400" dirty="0">
              <a:latin typeface="Times New Roman" panose="02020603050405020304" pitchFamily="18" charset="0"/>
              <a:cs typeface="Times New Roman" panose="02020603050405020304" pitchFamily="18" charset="0"/>
              <a:sym typeface="Arial"/>
            </a:endParaRPr>
          </a:p>
          <a:p>
            <a:pPr marL="0" marR="0" lvl="0" indent="0" algn="just" rtl="1">
              <a:lnSpc>
                <a:spcPct val="150000"/>
              </a:lnSpc>
              <a:spcBef>
                <a:spcPts val="0"/>
              </a:spcBef>
              <a:spcAft>
                <a:spcPts val="0"/>
              </a:spcAft>
              <a:buNone/>
            </a:pPr>
            <a:r>
              <a:rPr lang="ar-EG" sz="2400" dirty="0">
                <a:latin typeface="Arial"/>
                <a:ea typeface="Arial"/>
                <a:cs typeface="+mj-cs"/>
                <a:sym typeface="Arial"/>
              </a:rPr>
              <a:t>3- </a:t>
            </a:r>
            <a:r>
              <a:rPr lang="ar-EG" sz="2400" dirty="0">
                <a:solidFill>
                  <a:schemeClr val="dk1"/>
                </a:solidFill>
                <a:latin typeface="Arial"/>
                <a:ea typeface="Arial"/>
                <a:cs typeface="+mj-cs"/>
                <a:sym typeface="Arial"/>
              </a:rPr>
              <a:t>حماية العلامات التجارية          </a:t>
            </a:r>
            <a:r>
              <a:rPr lang="en-US" sz="2400" dirty="0">
                <a:latin typeface="Times New Roman" panose="02020603050405020304" pitchFamily="18" charset="0"/>
                <a:cs typeface="Times New Roman" panose="02020603050405020304" pitchFamily="18" charset="0"/>
                <a:sym typeface="Arial"/>
              </a:rPr>
              <a:t>Brand and trademark protection   </a:t>
            </a:r>
          </a:p>
          <a:p>
            <a:pPr marL="0" marR="0" lvl="0" indent="0" algn="just" rtl="1">
              <a:lnSpc>
                <a:spcPct val="150000"/>
              </a:lnSpc>
              <a:spcBef>
                <a:spcPts val="0"/>
              </a:spcBef>
              <a:spcAft>
                <a:spcPts val="0"/>
              </a:spcAft>
              <a:buNone/>
            </a:pPr>
            <a:r>
              <a:rPr lang="ar-EG" sz="2400" dirty="0">
                <a:latin typeface="Arial"/>
                <a:ea typeface="Arial"/>
                <a:cs typeface="+mj-cs"/>
                <a:sym typeface="Arial"/>
              </a:rPr>
              <a:t>4- </a:t>
            </a:r>
            <a:r>
              <a:rPr lang="ar-EG" sz="2400" dirty="0">
                <a:solidFill>
                  <a:schemeClr val="dk1"/>
                </a:solidFill>
                <a:latin typeface="Arial"/>
                <a:ea typeface="Arial"/>
                <a:cs typeface="+mj-cs"/>
                <a:sym typeface="Arial"/>
              </a:rPr>
              <a:t>حقوق الملكية الفكرية                       </a:t>
            </a:r>
            <a:r>
              <a:rPr lang="en-US" sz="2400" dirty="0">
                <a:latin typeface="Times New Roman" panose="02020603050405020304" pitchFamily="18" charset="0"/>
                <a:cs typeface="Times New Roman" panose="02020603050405020304" pitchFamily="18" charset="0"/>
                <a:sym typeface="Arial"/>
              </a:rPr>
              <a:t>Intellectual property rights  </a:t>
            </a:r>
            <a:r>
              <a:rPr lang="ar-EG" sz="2400" dirty="0">
                <a:latin typeface="Times New Roman" panose="02020603050405020304" pitchFamily="18" charset="0"/>
                <a:cs typeface="Times New Roman" panose="02020603050405020304" pitchFamily="18" charset="0"/>
                <a:sym typeface="Arial"/>
              </a:rPr>
              <a:t> </a:t>
            </a:r>
            <a:r>
              <a:rPr lang="en-US" sz="2400" dirty="0">
                <a:latin typeface="Times New Roman" panose="02020603050405020304" pitchFamily="18" charset="0"/>
                <a:cs typeface="Times New Roman" panose="02020603050405020304" pitchFamily="18" charset="0"/>
                <a:sym typeface="Arial"/>
              </a:rPr>
              <a:t>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5- تشريعات الإعلان عبر الإنترنت                 </a:t>
            </a:r>
            <a:r>
              <a:rPr lang="en-US" sz="2400" dirty="0">
                <a:latin typeface="Times New Roman" panose="02020603050405020304" pitchFamily="18" charset="0"/>
                <a:cs typeface="Times New Roman" panose="02020603050405020304" pitchFamily="18" charset="0"/>
                <a:sym typeface="Arial"/>
              </a:rPr>
              <a:t>Online advertising law </a:t>
            </a:r>
          </a:p>
        </p:txBody>
      </p:sp>
      <p:sp>
        <p:nvSpPr>
          <p:cNvPr id="2" name="Rectangle 1">
            <a:extLst>
              <a:ext uri="{FF2B5EF4-FFF2-40B4-BE49-F238E27FC236}">
                <a16:creationId xmlns:a16="http://schemas.microsoft.com/office/drawing/2014/main" id="{37AAB50F-5FD6-DCB1-049E-0DCAEEAB6B26}"/>
              </a:ext>
            </a:extLst>
          </p:cNvPr>
          <p:cNvSpPr/>
          <p:nvPr/>
        </p:nvSpPr>
        <p:spPr>
          <a:xfrm>
            <a:off x="5770230" y="762464"/>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197357256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92EFE-B784-736F-2473-181D5E31A9E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5355CE6-F5AB-A003-7245-7DE2D88AAF7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59BCBAD-449F-3E1D-8E09-31FEEBF0D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B5256CC-DA9D-DDA1-5B14-D42981A542B5}"/>
              </a:ext>
            </a:extLst>
          </p:cNvPr>
          <p:cNvSpPr txBox="1"/>
          <p:nvPr/>
        </p:nvSpPr>
        <p:spPr>
          <a:xfrm>
            <a:off x="637952" y="1711349"/>
            <a:ext cx="11033347"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قوانين حماية البيانات والخصوصية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Data protection and privacy law</a:t>
            </a:r>
          </a:p>
          <a:p>
            <a:pPr marL="0" marR="0" lvl="0" indent="0" algn="just" rtl="1">
              <a:lnSpc>
                <a:spcPct val="150000"/>
              </a:lnSpc>
              <a:spcBef>
                <a:spcPts val="0"/>
              </a:spcBef>
              <a:spcAft>
                <a:spcPts val="0"/>
              </a:spcAft>
              <a:buNone/>
            </a:pPr>
            <a:r>
              <a:rPr lang="en-US" sz="2400" b="1"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تمثل خصوصية البيانات الشخصية مثل هوياتنا وتفضيلاتنا </a:t>
            </a:r>
            <a:r>
              <a:rPr lang="en-US" sz="2400" dirty="0">
                <a:latin typeface="Times New Roman" panose="02020603050405020304" pitchFamily="18" charset="0"/>
                <a:cs typeface="Times New Roman" panose="02020603050405020304" pitchFamily="18" charset="0"/>
                <a:sym typeface="Arial"/>
              </a:rPr>
              <a:t>our identities, likes and dislikes)</a:t>
            </a:r>
            <a:r>
              <a:rPr lang="ar-EG" sz="2400" dirty="0">
                <a:solidFill>
                  <a:schemeClr val="dk1"/>
                </a:solidFill>
                <a:latin typeface="Arial"/>
                <a:ea typeface="Arial"/>
                <a:cs typeface="+mj-cs"/>
                <a:sym typeface="Arial"/>
              </a:rPr>
              <a:t>) مصدر </a:t>
            </a:r>
            <a:r>
              <a:rPr lang="ar-EG" sz="2400" b="1" dirty="0">
                <a:solidFill>
                  <a:srgbClr val="FF0000"/>
                </a:solidFill>
                <a:latin typeface="Arial"/>
                <a:ea typeface="Arial"/>
                <a:cs typeface="+mj-cs"/>
                <a:sym typeface="Arial"/>
              </a:rPr>
              <a:t>قلق كبير </a:t>
            </a:r>
            <a:r>
              <a:rPr lang="ar-EG" sz="2400" dirty="0">
                <a:solidFill>
                  <a:schemeClr val="dk1"/>
                </a:solidFill>
                <a:latin typeface="Arial"/>
                <a:ea typeface="Arial"/>
                <a:cs typeface="+mj-cs"/>
                <a:sym typeface="Arial"/>
              </a:rPr>
              <a:t>بالنسبة للعملاء، خاصة مع انتشار حالات سرقة الهوية.</a:t>
            </a:r>
          </a:p>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قانون الخصوصية </a:t>
            </a:r>
            <a:r>
              <a:rPr lang="en-US" sz="2400" b="1" dirty="0">
                <a:latin typeface="Times New Roman" panose="02020603050405020304" pitchFamily="18" charset="0"/>
                <a:cs typeface="Times New Roman" panose="02020603050405020304" pitchFamily="18" charset="0"/>
                <a:sym typeface="Arial"/>
              </a:rPr>
              <a:t>Privacy law)</a:t>
            </a:r>
            <a:r>
              <a:rPr lang="ar-EG" sz="2400" b="1" dirty="0">
                <a:solidFill>
                  <a:schemeClr val="dk1"/>
                </a:solidFill>
                <a:latin typeface="Arial"/>
                <a:ea typeface="Arial"/>
                <a:cs typeface="+mj-cs"/>
                <a:sym typeface="Arial"/>
              </a:rPr>
              <a:t>)</a:t>
            </a:r>
            <a:endParaRPr lang="en-US" sz="2400" b="1"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يشير إلى النظام القانوني الذي يهدف إلى حماية خصوصية الأفراد والحفاظ على سرية وأمان معلوماتهم الشخصية. </a:t>
            </a:r>
            <a:r>
              <a:rPr lang="ar-EG" sz="2400" dirty="0">
                <a:latin typeface="Arial"/>
                <a:ea typeface="Arial"/>
                <a:cs typeface="+mj-cs"/>
                <a:sym typeface="Arial"/>
              </a:rPr>
              <a:t>يضع</a:t>
            </a:r>
            <a:r>
              <a:rPr lang="ar-EG" sz="2400" dirty="0">
                <a:solidFill>
                  <a:schemeClr val="dk1"/>
                </a:solidFill>
                <a:latin typeface="Arial"/>
                <a:ea typeface="Arial"/>
                <a:cs typeface="+mj-cs"/>
                <a:sym typeface="Arial"/>
              </a:rPr>
              <a:t> هذا القانون مجموعة من القواعد واللوائح التي تنظم جمع البيانات الشخصية واستخدامها وتخزينها ومشاركتها، بالإضافة إلى حقوق الأفراد في التحكم في معلوماتهم الشخصية، ومنع التعرض للاختراق أو الاستخدام غير المشروع لهذه المعلومات. </a:t>
            </a:r>
            <a:r>
              <a:rPr lang="ar-EG" sz="2400" u="sng" dirty="0">
                <a:solidFill>
                  <a:schemeClr val="dk1"/>
                </a:solidFill>
                <a:latin typeface="Arial"/>
                <a:ea typeface="Arial"/>
                <a:cs typeface="+mj-cs"/>
                <a:sym typeface="Arial"/>
              </a:rPr>
              <a:t>يتباين قانون الخصوصية من بلد لآخر </a:t>
            </a:r>
            <a:r>
              <a:rPr lang="ar-EG" sz="2400" dirty="0">
                <a:solidFill>
                  <a:schemeClr val="dk1"/>
                </a:solidFill>
                <a:latin typeface="Arial"/>
                <a:ea typeface="Arial"/>
                <a:cs typeface="+mj-cs"/>
                <a:sym typeface="Arial"/>
              </a:rPr>
              <a:t>وقد يتضمن مفاهيم مثل الإشعار، والموافقة، وحق الوصول، والتصحيح، والحذف، والتعويض عن الضرر في حالة انتهاك الخصوصية.</a:t>
            </a:r>
          </a:p>
        </p:txBody>
      </p:sp>
      <p:sp>
        <p:nvSpPr>
          <p:cNvPr id="2" name="Rectangle 1">
            <a:extLst>
              <a:ext uri="{FF2B5EF4-FFF2-40B4-BE49-F238E27FC236}">
                <a16:creationId xmlns:a16="http://schemas.microsoft.com/office/drawing/2014/main" id="{6B854AE7-164F-5983-3FFC-A8B2AECC43D6}"/>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357969689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CF4D3-AFF8-5B8D-5877-2344238EB2B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CFBD17E-6C2D-DEBF-C6EE-C9664503207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DF0BBDD-E764-7196-B073-F6E5792333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AF713DE-4C67-B322-40B9-C9392F134D8A}"/>
              </a:ext>
            </a:extLst>
          </p:cNvPr>
          <p:cNvSpPr txBox="1"/>
          <p:nvPr/>
        </p:nvSpPr>
        <p:spPr>
          <a:xfrm>
            <a:off x="637952" y="1711349"/>
            <a:ext cx="11033347"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قوانين حماية البيانات والخصوصية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Data protection and privacy law</a:t>
            </a:r>
          </a:p>
          <a:p>
            <a:pPr marL="342900" marR="0" lvl="0" indent="-342900" algn="just" rtl="1">
              <a:lnSpc>
                <a:spcPct val="150000"/>
              </a:lnSpc>
              <a:spcBef>
                <a:spcPts val="0"/>
              </a:spcBef>
              <a:spcAft>
                <a:spcPts val="0"/>
              </a:spcAft>
              <a:buFont typeface="Arial" panose="020B0604020202020204" pitchFamily="34" charset="0"/>
              <a:buChar char="•"/>
            </a:pPr>
            <a:r>
              <a:rPr lang="ar-EG" sz="2400" dirty="0">
                <a:solidFill>
                  <a:schemeClr val="dk1"/>
                </a:solidFill>
                <a:latin typeface="Arial"/>
                <a:ea typeface="Arial"/>
                <a:cs typeface="+mj-cs"/>
                <a:sym typeface="Arial"/>
              </a:rPr>
              <a:t>لكن يمكن للمسوقين الرقميين فهم احتياجات عملائهم بشكل أفضل باستخدام هذا النوع من المعلومات القيمة جدًا.</a:t>
            </a:r>
          </a:p>
          <a:p>
            <a:pPr marL="342900" marR="0" lvl="0" indent="-342900" algn="just" rtl="1">
              <a:lnSpc>
                <a:spcPct val="150000"/>
              </a:lnSpc>
              <a:spcBef>
                <a:spcPts val="0"/>
              </a:spcBef>
              <a:spcAft>
                <a:spcPts val="0"/>
              </a:spcAft>
              <a:buFont typeface="Arial" panose="020B0604020202020204" pitchFamily="34" charset="0"/>
              <a:buChar char="•"/>
            </a:pPr>
            <a:r>
              <a:rPr lang="ar-EG" sz="2400" dirty="0">
                <a:solidFill>
                  <a:schemeClr val="dk1"/>
                </a:solidFill>
                <a:latin typeface="Arial"/>
                <a:ea typeface="Arial"/>
                <a:cs typeface="+mj-cs"/>
                <a:sym typeface="Arial"/>
              </a:rPr>
              <a:t>من خلال جمع المعلومات الشخصية، يصبح من الممكن تطوير اتصالات مستهدفة بشكل كبير وتطوير منتجات تتوافق أكثر مع احتياجات المستخدمين.</a:t>
            </a:r>
          </a:p>
          <a:p>
            <a:pPr marL="0" marR="0" lvl="0" indent="0" algn="just" rtl="1">
              <a:lnSpc>
                <a:spcPct val="150000"/>
              </a:lnSpc>
              <a:spcBef>
                <a:spcPts val="0"/>
              </a:spcBef>
              <a:spcAft>
                <a:spcPts val="0"/>
              </a:spcAft>
              <a:buNone/>
            </a:pPr>
            <a:r>
              <a:rPr lang="ar-EG" sz="2400" u="sng" dirty="0">
                <a:solidFill>
                  <a:schemeClr val="dk1"/>
                </a:solidFill>
                <a:latin typeface="Arial"/>
                <a:ea typeface="Arial"/>
                <a:cs typeface="+mj-cs"/>
                <a:sym typeface="Arial"/>
              </a:rPr>
              <a:t>المبدأ الأساسي هو ضمان أن أنشطة التسويق تتوافق مع أحدث قوانين حماية البيانات والخصوصية.</a:t>
            </a:r>
          </a:p>
          <a:p>
            <a:pPr marL="0" marR="0" lvl="0" indent="0" algn="just" rtl="1">
              <a:lnSpc>
                <a:spcPct val="150000"/>
              </a:lnSpc>
              <a:spcBef>
                <a:spcPts val="0"/>
              </a:spcBef>
              <a:spcAft>
                <a:spcPts val="0"/>
              </a:spcAft>
              <a:buNone/>
            </a:pPr>
            <a:endParaRPr lang="ar-EG" sz="2400" u="sng" dirty="0">
              <a:solidFill>
                <a:schemeClr val="dk1"/>
              </a:solidFill>
              <a:latin typeface="Arial"/>
              <a:ea typeface="Arial"/>
              <a:cs typeface="+mj-cs"/>
              <a:sym typeface="Arial"/>
            </a:endParaRPr>
          </a:p>
        </p:txBody>
      </p:sp>
      <p:sp>
        <p:nvSpPr>
          <p:cNvPr id="2" name="Rectangle 1">
            <a:extLst>
              <a:ext uri="{FF2B5EF4-FFF2-40B4-BE49-F238E27FC236}">
                <a16:creationId xmlns:a16="http://schemas.microsoft.com/office/drawing/2014/main" id="{9DC0263C-13BB-B77B-7B3B-FFBCD4DBCB53}"/>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234169004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4431C-A690-CAD6-4678-C99A355ED1D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0EC888F-824A-9F6C-BA9A-3B82F168FDC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D3DE99C-0CF7-0135-9FA5-56531B1DC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2313F3D-EB90-9648-526E-541B6F358F7A}"/>
              </a:ext>
            </a:extLst>
          </p:cNvPr>
          <p:cNvSpPr txBox="1"/>
          <p:nvPr/>
        </p:nvSpPr>
        <p:spPr>
          <a:xfrm>
            <a:off x="637952" y="1711349"/>
            <a:ext cx="11033347"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قوانين حماية البيانات والخصوصية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Data protection and privacy law</a:t>
            </a:r>
          </a:p>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سرقة الهوية</a:t>
            </a:r>
            <a:r>
              <a:rPr lang="ar-EG" sz="2400" b="1" dirty="0">
                <a:latin typeface="Times New Roman" panose="02020603050405020304" pitchFamily="18" charset="0"/>
                <a:cs typeface="Times New Roman" panose="02020603050405020304" pitchFamily="18" charset="0"/>
                <a:sym typeface="Arial"/>
              </a:rPr>
              <a:t> </a:t>
            </a:r>
            <a:r>
              <a:rPr lang="en-US" sz="2400" b="1" dirty="0">
                <a:latin typeface="Times New Roman" panose="02020603050405020304" pitchFamily="18" charset="0"/>
                <a:cs typeface="Times New Roman" panose="02020603050405020304" pitchFamily="18" charset="0"/>
                <a:sym typeface="Arial"/>
              </a:rPr>
              <a:t>Identity theft</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تشير إلى استيلاء شخص</a:t>
            </a:r>
            <a:r>
              <a:rPr lang="ar-EG" sz="2400" dirty="0">
                <a:latin typeface="Arial"/>
                <a:ea typeface="Arial"/>
                <a:cs typeface="+mj-cs"/>
                <a:sym typeface="Arial"/>
              </a:rPr>
              <a:t> (أو </a:t>
            </a:r>
            <a:r>
              <a:rPr lang="ar-EG" sz="2400" dirty="0">
                <a:solidFill>
                  <a:schemeClr val="dk1"/>
                </a:solidFill>
                <a:latin typeface="Arial"/>
                <a:ea typeface="Arial"/>
                <a:cs typeface="+mj-cs"/>
                <a:sym typeface="Arial"/>
              </a:rPr>
              <a:t>جهة) على معلومات شخصية لفرد معين دون علمه أو موافقته، واستخدام تلك المعلومات بطريقة غير قانونية أو غير أخلاقية.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وفي سياق التسويق الرقمي، قد تشمل سرقة الهوية نوعين:</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سرقة هوية العميل.</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سرقة هوية الشركة.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تعد سرقة الهوية في التسويق الرقمي من أكبر التحديات التي تواجهها الشركات ومستخدمي الإنترنت، ولذلك تهتم العديد من القوانين والتشريعات بحماية البيانات الشخصية ومكافحة سرقة الهوية.</a:t>
            </a:r>
          </a:p>
        </p:txBody>
      </p:sp>
      <p:sp>
        <p:nvSpPr>
          <p:cNvPr id="2" name="Rectangle 1">
            <a:extLst>
              <a:ext uri="{FF2B5EF4-FFF2-40B4-BE49-F238E27FC236}">
                <a16:creationId xmlns:a16="http://schemas.microsoft.com/office/drawing/2014/main" id="{B6FDCBD0-A19D-5CF0-F8BB-4D7CC5C86E57}"/>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398429585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8222E1-CA92-66DE-8F67-37C174032BF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057ED83-0908-9671-F83C-B55207CB95F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557A565-4649-4646-42B8-057E6DE409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CB64CDC-A293-DAB8-57AF-4F1D3AD7340D}"/>
              </a:ext>
            </a:extLst>
          </p:cNvPr>
          <p:cNvSpPr txBox="1"/>
          <p:nvPr/>
        </p:nvSpPr>
        <p:spPr>
          <a:xfrm>
            <a:off x="637952" y="1711349"/>
            <a:ext cx="11033347"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قوانين حماية البيانات والخصوصية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Data protection and privacy law</a:t>
            </a:r>
          </a:p>
          <a:p>
            <a:pPr marL="0" marR="0" lvl="0" indent="0" algn="just" rtl="1">
              <a:lnSpc>
                <a:spcPct val="150000"/>
              </a:lnSpc>
              <a:spcBef>
                <a:spcPts val="0"/>
              </a:spcBef>
              <a:spcAft>
                <a:spcPts val="0"/>
              </a:spcAft>
              <a:buNone/>
            </a:pPr>
            <a:r>
              <a:rPr lang="ar-EG" sz="2400" u="sng" dirty="0">
                <a:solidFill>
                  <a:schemeClr val="dk1"/>
                </a:solidFill>
                <a:latin typeface="Arial"/>
                <a:ea typeface="Arial"/>
                <a:cs typeface="+mj-cs"/>
                <a:sym typeface="Arial"/>
              </a:rPr>
              <a:t>يتم تنفيذ تشريعات حماية البيانات لحماية الفرد وخصوصيته ولمنع سوء استخدام بياناته الشخصية.</a:t>
            </a:r>
          </a:p>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البيانات الشخصية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Personal data</a:t>
            </a:r>
            <a:r>
              <a:rPr lang="ar-EG" sz="2400" dirty="0">
                <a:solidFill>
                  <a:schemeClr val="dk1"/>
                </a:solidFill>
                <a:latin typeface="Arial"/>
                <a:ea typeface="Arial"/>
                <a:cs typeface="+mj-cs"/>
                <a:sym typeface="Arial"/>
              </a:rPr>
              <a:t>: هي أي معلومات عن فرد ما يتم تخزينها من قبل الشركات، سواء كانت هذه المعلومات تخص العملاء أو الموظفين.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يجب على أي شركة تحتفظ ببيانات شخصية عن عملائها أو موظفيها على الكمبيوترات أو في الملفات أن تسجل في سجل حماية البيانات، وتعرف هذه العملية بالإبلاغ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notification</a:t>
            </a:r>
            <a:r>
              <a:rPr lang="ar-EG" sz="2400" dirty="0">
                <a:solidFill>
                  <a:schemeClr val="dk1"/>
                </a:solidFill>
                <a:latin typeface="Arial"/>
                <a:ea typeface="Arial"/>
                <a:cs typeface="+mj-cs"/>
                <a:sym typeface="Arial"/>
              </a:rPr>
              <a:t>). </a:t>
            </a:r>
          </a:p>
          <a:p>
            <a:pPr marL="0" marR="0" lvl="0" indent="0" algn="just" rtl="1">
              <a:lnSpc>
                <a:spcPct val="150000"/>
              </a:lnSpc>
              <a:spcBef>
                <a:spcPts val="0"/>
              </a:spcBef>
              <a:spcAft>
                <a:spcPts val="0"/>
              </a:spcAft>
              <a:buNone/>
            </a:pPr>
            <a:endParaRPr lang="en-US" sz="2400" dirty="0">
              <a:solidFill>
                <a:schemeClr val="dk1"/>
              </a:solidFill>
              <a:latin typeface="Arial"/>
              <a:ea typeface="Arial"/>
              <a:cs typeface="+mj-cs"/>
              <a:sym typeface="Arial"/>
            </a:endParaRPr>
          </a:p>
        </p:txBody>
      </p:sp>
      <p:sp>
        <p:nvSpPr>
          <p:cNvPr id="2" name="Rectangle 1">
            <a:extLst>
              <a:ext uri="{FF2B5EF4-FFF2-40B4-BE49-F238E27FC236}">
                <a16:creationId xmlns:a16="http://schemas.microsoft.com/office/drawing/2014/main" id="{0ED2DF51-5E03-5EFB-D5EE-3F24C40A3ABB}"/>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239972951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44B73-CD29-22BD-C9DD-EB1E87CAB26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F086B1D-909D-8CEB-F0D4-86EFD03A54C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736507D-8DCF-1A53-E45E-9DCA9F7B5F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32BC488-2FD8-E0A2-D70D-21CEBF4757D6}"/>
              </a:ext>
            </a:extLst>
          </p:cNvPr>
          <p:cNvSpPr txBox="1"/>
          <p:nvPr/>
        </p:nvSpPr>
        <p:spPr>
          <a:xfrm>
            <a:off x="637952" y="1711349"/>
            <a:ext cx="11033347" cy="445756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قوانين حماية البيانات والخصوصية  </a:t>
            </a:r>
            <a:r>
              <a:rPr lang="en-US" sz="2400" b="1" dirty="0">
                <a:solidFill>
                  <a:schemeClr val="dk1"/>
                </a:solidFill>
                <a:latin typeface="Times New Roman" panose="02020603050405020304" pitchFamily="18" charset="0"/>
                <a:ea typeface="Arial"/>
                <a:cs typeface="+mj-cs"/>
                <a:sym typeface="Arial"/>
              </a:rPr>
              <a:t>Data protection and privacy law</a:t>
            </a:r>
          </a:p>
          <a:p>
            <a:pPr marL="0" marR="0" lvl="0" indent="0" algn="just" rtl="1">
              <a:lnSpc>
                <a:spcPct val="150000"/>
              </a:lnSpc>
              <a:spcBef>
                <a:spcPts val="0"/>
              </a:spcBef>
              <a:spcAft>
                <a:spcPts val="0"/>
              </a:spcAft>
              <a:buNone/>
            </a:pPr>
            <a:r>
              <a:rPr lang="ar-EG" sz="2400" dirty="0">
                <a:latin typeface="Arial"/>
                <a:ea typeface="Arial"/>
                <a:cs typeface="+mj-cs"/>
                <a:sym typeface="Arial"/>
              </a:rPr>
              <a:t>يمكن أن يتم تقسيم </a:t>
            </a:r>
            <a:r>
              <a:rPr lang="ar-EG" sz="2400" dirty="0">
                <a:solidFill>
                  <a:schemeClr val="dk1"/>
                </a:solidFill>
                <a:latin typeface="Arial"/>
                <a:ea typeface="Arial"/>
                <a:cs typeface="+mj-cs"/>
                <a:sym typeface="Arial"/>
              </a:rPr>
              <a:t>أنواع المعلومات الرئيسية التي يستخدمها المسوّق الرقمي وتخضع لهذه القوانين ما يلي:</a:t>
            </a:r>
          </a:p>
          <a:p>
            <a:pPr marL="0" marR="0" lvl="0" indent="-139700" algn="just" rtl="1">
              <a:lnSpc>
                <a:spcPct val="150000"/>
              </a:lnSpc>
              <a:spcBef>
                <a:spcPts val="0"/>
              </a:spcBef>
              <a:spcAft>
                <a:spcPts val="0"/>
              </a:spcAft>
              <a:buClr>
                <a:srgbClr val="343541"/>
              </a:buClr>
              <a:buSzPts val="2200"/>
              <a:buFont typeface="Arial"/>
              <a:buAutoNum type="arabicPeriod"/>
            </a:pPr>
            <a:r>
              <a:rPr lang="ar-EG" sz="2400" b="1" dirty="0">
                <a:solidFill>
                  <a:srgbClr val="343541"/>
                </a:solidFill>
                <a:latin typeface="Arial"/>
                <a:ea typeface="Arial"/>
                <a:cs typeface="+mj-cs"/>
                <a:sym typeface="Arial"/>
              </a:rPr>
              <a:t>معلومات الاتصال</a:t>
            </a:r>
            <a:r>
              <a:rPr lang="en-US" sz="2400" b="1" dirty="0">
                <a:solidFill>
                  <a:srgbClr val="343541"/>
                </a:solidFill>
                <a:latin typeface="Arial"/>
                <a:ea typeface="Arial"/>
                <a:cs typeface="+mj-cs"/>
                <a:sym typeface="Arial"/>
              </a:rPr>
              <a:t>:</a:t>
            </a:r>
            <a:r>
              <a:rPr lang="ar-EG" sz="2400" b="1" dirty="0">
                <a:solidFill>
                  <a:srgbClr val="343541"/>
                </a:solidFill>
                <a:latin typeface="Arial"/>
                <a:ea typeface="Arial"/>
                <a:cs typeface="+mj-cs"/>
                <a:sym typeface="Arial"/>
              </a:rPr>
              <a:t> </a:t>
            </a:r>
            <a:r>
              <a:rPr lang="ar-EG" sz="2400" dirty="0">
                <a:solidFill>
                  <a:srgbClr val="343541"/>
                </a:solidFill>
                <a:latin typeface="Arial"/>
                <a:ea typeface="Arial"/>
                <a:cs typeface="+mj-cs"/>
                <a:sym typeface="Arial"/>
              </a:rPr>
              <a:t>وتشمل الاسم والعنوان البريدي وعنوان البريد الإلكتروني، وفي حالة الشركات التجارية معلومات موقع الويب.</a:t>
            </a:r>
            <a:endParaRPr lang="ar-EG" sz="1800" dirty="0">
              <a:cs typeface="+mj-cs"/>
            </a:endParaRPr>
          </a:p>
          <a:p>
            <a:pPr marL="0" marR="0" lvl="0" indent="-139700" algn="just" rtl="1">
              <a:lnSpc>
                <a:spcPct val="150000"/>
              </a:lnSpc>
              <a:spcBef>
                <a:spcPts val="0"/>
              </a:spcBef>
              <a:spcAft>
                <a:spcPts val="0"/>
              </a:spcAft>
              <a:buClr>
                <a:srgbClr val="343541"/>
              </a:buClr>
              <a:buSzPts val="2200"/>
              <a:buFont typeface="Arial"/>
              <a:buAutoNum type="arabicPeriod"/>
            </a:pPr>
            <a:r>
              <a:rPr lang="ar-EG" sz="2400" b="1" dirty="0">
                <a:solidFill>
                  <a:srgbClr val="343541"/>
                </a:solidFill>
                <a:latin typeface="Arial"/>
                <a:ea typeface="Arial"/>
                <a:cs typeface="+mj-cs"/>
                <a:sym typeface="Arial"/>
              </a:rPr>
              <a:t>معلومات الملف الشخصي:</a:t>
            </a:r>
            <a:r>
              <a:rPr lang="en-US" sz="2400" b="1" dirty="0">
                <a:solidFill>
                  <a:srgbClr val="343541"/>
                </a:solidFill>
                <a:latin typeface="Arial"/>
                <a:ea typeface="Arial"/>
                <a:cs typeface="+mj-cs"/>
                <a:sym typeface="Arial"/>
              </a:rPr>
              <a:t> </a:t>
            </a:r>
            <a:r>
              <a:rPr lang="ar-EG" sz="2400" dirty="0">
                <a:solidFill>
                  <a:srgbClr val="343541"/>
                </a:solidFill>
                <a:latin typeface="Arial"/>
                <a:ea typeface="Arial"/>
                <a:cs typeface="+mj-cs"/>
                <a:sym typeface="Arial"/>
              </a:rPr>
              <a:t>وتشمل معلومات حول خصائص العملاء التي يمكن استخدامها لتصميم شرائح العملاء، مثل العمر والجنس والمجموعة الاجتماعية بالنسبة للعملاء.</a:t>
            </a:r>
            <a:endParaRPr lang="ar-EG" sz="1800" dirty="0">
              <a:cs typeface="+mj-cs"/>
            </a:endParaRPr>
          </a:p>
          <a:p>
            <a:pPr marL="0" marR="0" lvl="0" indent="-139700" algn="just" rtl="1">
              <a:lnSpc>
                <a:spcPct val="150000"/>
              </a:lnSpc>
              <a:spcBef>
                <a:spcPts val="0"/>
              </a:spcBef>
              <a:spcAft>
                <a:spcPts val="0"/>
              </a:spcAft>
              <a:buClr>
                <a:srgbClr val="343541"/>
              </a:buClr>
              <a:buSzPts val="2200"/>
              <a:buFont typeface="Arial"/>
              <a:buAutoNum type="arabicPeriod"/>
            </a:pPr>
            <a:r>
              <a:rPr lang="ar-EG" sz="2400" b="1" dirty="0">
                <a:solidFill>
                  <a:srgbClr val="343541"/>
                </a:solidFill>
                <a:latin typeface="Arial"/>
                <a:ea typeface="Arial"/>
                <a:cs typeface="+mj-cs"/>
                <a:sym typeface="Arial"/>
              </a:rPr>
              <a:t>معلومات المنصة المستخدمة: </a:t>
            </a:r>
            <a:r>
              <a:rPr lang="ar-EG" sz="2400" dirty="0">
                <a:solidFill>
                  <a:srgbClr val="343541"/>
                </a:solidFill>
                <a:latin typeface="Arial"/>
                <a:ea typeface="Arial"/>
                <a:cs typeface="+mj-cs"/>
                <a:sym typeface="Arial"/>
              </a:rPr>
              <a:t>يمكن من خلال أنظمة تحليل الويب جمع معلومات حول نوع الجهاز الذي يستعمله المستخدم (هاتف - كمبيوتر -.....) والمتصفح ودقة الشاشة المستخدمة من قبل مستخدمي الموقع.</a:t>
            </a:r>
            <a:endParaRPr lang="ar-EG" sz="2400" dirty="0">
              <a:solidFill>
                <a:schemeClr val="dk1"/>
              </a:solidFill>
              <a:latin typeface="Arial"/>
              <a:ea typeface="Arial"/>
              <a:cs typeface="+mj-cs"/>
              <a:sym typeface="Arial"/>
            </a:endParaRPr>
          </a:p>
        </p:txBody>
      </p:sp>
      <p:sp>
        <p:nvSpPr>
          <p:cNvPr id="2" name="Rectangle 1">
            <a:extLst>
              <a:ext uri="{FF2B5EF4-FFF2-40B4-BE49-F238E27FC236}">
                <a16:creationId xmlns:a16="http://schemas.microsoft.com/office/drawing/2014/main" id="{8E7F2F52-ABA1-7D4D-3421-AE6694C2B7E7}"/>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257281146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ACB7E7-67FF-071F-7449-72F0E8A0122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BB74489-04D3-7F07-78E9-FA1AD6D7643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8E982F9-BECF-59C2-D921-79CBD68F37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74598CA-CEB6-83C3-C1DE-F8D872C857B5}"/>
              </a:ext>
            </a:extLst>
          </p:cNvPr>
          <p:cNvSpPr txBox="1"/>
          <p:nvPr/>
        </p:nvSpPr>
        <p:spPr>
          <a:xfrm>
            <a:off x="637952" y="1711349"/>
            <a:ext cx="11033347"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قوانين حماية البيانات والخصوصية  </a:t>
            </a:r>
            <a:r>
              <a:rPr lang="en-US" sz="2400" b="1" dirty="0">
                <a:solidFill>
                  <a:schemeClr val="dk1"/>
                </a:solidFill>
                <a:latin typeface="Times New Roman" panose="02020603050405020304" pitchFamily="18" charset="0"/>
                <a:ea typeface="Arial"/>
                <a:cs typeface="+mj-cs"/>
                <a:sym typeface="Arial"/>
              </a:rPr>
              <a:t>Data protection and privacy law</a:t>
            </a:r>
          </a:p>
          <a:p>
            <a:pPr marL="0" marR="0" lvl="0" indent="0" algn="just" rtl="1">
              <a:lnSpc>
                <a:spcPct val="150000"/>
              </a:lnSpc>
              <a:spcBef>
                <a:spcPts val="0"/>
              </a:spcBef>
              <a:spcAft>
                <a:spcPts val="0"/>
              </a:spcAft>
              <a:buNone/>
            </a:pPr>
            <a:r>
              <a:rPr lang="ar-EG" sz="2400" dirty="0">
                <a:latin typeface="Arial"/>
                <a:ea typeface="Arial"/>
                <a:cs typeface="+mj-cs"/>
                <a:sym typeface="Arial"/>
              </a:rPr>
              <a:t>يمكن أن يتم تقسيم </a:t>
            </a:r>
            <a:r>
              <a:rPr lang="ar-EG" sz="2400" dirty="0">
                <a:solidFill>
                  <a:schemeClr val="dk1"/>
                </a:solidFill>
                <a:latin typeface="Arial"/>
                <a:ea typeface="Arial"/>
                <a:cs typeface="+mj-cs"/>
                <a:sym typeface="Arial"/>
              </a:rPr>
              <a:t>أنواع المعلومات الرئيسية التي يستخدمها المسوّق الرقمي وتخضع لهذه القوانين ما يلي:</a:t>
            </a:r>
          </a:p>
          <a:p>
            <a:pPr marL="0" marR="0" lvl="0" indent="-139700" algn="r" rtl="1">
              <a:lnSpc>
                <a:spcPct val="150000"/>
              </a:lnSpc>
              <a:spcBef>
                <a:spcPts val="0"/>
              </a:spcBef>
              <a:spcAft>
                <a:spcPts val="0"/>
              </a:spcAft>
              <a:buClr>
                <a:srgbClr val="343541"/>
              </a:buClr>
              <a:buSzPts val="2200"/>
              <a:buFont typeface="Arial"/>
              <a:buAutoNum type="arabicPeriod" startAt="4"/>
            </a:pPr>
            <a:r>
              <a:rPr lang="ar-EG" sz="2400" b="1" dirty="0">
                <a:solidFill>
                  <a:srgbClr val="343541"/>
                </a:solidFill>
                <a:latin typeface="Arial"/>
                <a:ea typeface="Arial"/>
                <a:cs typeface="+mj-cs"/>
                <a:sym typeface="Arial"/>
              </a:rPr>
              <a:t>معلومات سلوكية (من موقع واحد): </a:t>
            </a:r>
            <a:r>
              <a:rPr lang="ar-EG" sz="2400" dirty="0">
                <a:solidFill>
                  <a:srgbClr val="343541"/>
                </a:solidFill>
                <a:latin typeface="Arial"/>
                <a:ea typeface="Arial"/>
                <a:cs typeface="+mj-cs"/>
                <a:sym typeface="Arial"/>
              </a:rPr>
              <a:t>وتشمل سجل المشتريات وعملية الشراء بأكملها. قد تقوم برامج البرمجيات الخبيثة بجمع معلومات إضافية مثل كلمات المرور.</a:t>
            </a:r>
            <a:endParaRPr lang="ar-EG" sz="1800" dirty="0">
              <a:cs typeface="+mj-cs"/>
            </a:endParaRPr>
          </a:p>
          <a:p>
            <a:pPr marL="0" marR="0" lvl="0" indent="-139700" algn="r" rtl="1">
              <a:lnSpc>
                <a:spcPct val="150000"/>
              </a:lnSpc>
              <a:spcBef>
                <a:spcPts val="0"/>
              </a:spcBef>
              <a:spcAft>
                <a:spcPts val="0"/>
              </a:spcAft>
              <a:buClr>
                <a:srgbClr val="343541"/>
              </a:buClr>
              <a:buSzPts val="2200"/>
              <a:buFont typeface="Arial"/>
              <a:buAutoNum type="arabicPeriod" startAt="4"/>
            </a:pPr>
            <a:r>
              <a:rPr lang="ar-EG" sz="2400" b="1" dirty="0">
                <a:solidFill>
                  <a:srgbClr val="343541"/>
                </a:solidFill>
                <a:latin typeface="Arial"/>
                <a:ea typeface="Arial"/>
                <a:cs typeface="+mj-cs"/>
                <a:sym typeface="Arial"/>
              </a:rPr>
              <a:t>معلومات سلوكية (عبر مواقع متعددة): </a:t>
            </a:r>
            <a:r>
              <a:rPr lang="ar-EG" sz="2400" dirty="0">
                <a:solidFill>
                  <a:srgbClr val="343541"/>
                </a:solidFill>
                <a:latin typeface="Arial"/>
                <a:ea typeface="Arial"/>
                <a:cs typeface="+mj-cs"/>
                <a:sym typeface="Arial"/>
              </a:rPr>
              <a:t>يمكن أن تظهر هذه المعلومات كيفية استخدام المستخدم لمواقع متعددة واستجابته للإعلانات عبر المواقع. يتم جمع هذه البيانات عن طريق ملفات تعريف الارتباط </a:t>
            </a:r>
            <a:r>
              <a:rPr lang="en-US" sz="2400" dirty="0">
                <a:solidFill>
                  <a:srgbClr val="343541"/>
                </a:solidFill>
                <a:latin typeface="Times New Roman" panose="02020603050405020304" pitchFamily="18" charset="0"/>
                <a:ea typeface="Arial"/>
                <a:cs typeface="Times New Roman" panose="02020603050405020304" pitchFamily="18" charset="0"/>
                <a:sym typeface="Arial"/>
              </a:rPr>
              <a:t>cookies</a:t>
            </a:r>
            <a:r>
              <a:rPr lang="ar-EG" sz="2400" dirty="0">
                <a:solidFill>
                  <a:srgbClr val="343541"/>
                </a:solidFill>
                <a:latin typeface="Arial"/>
                <a:ea typeface="Arial"/>
                <a:cs typeface="+mj-cs"/>
                <a:sym typeface="Arial"/>
              </a:rPr>
              <a:t> أو عناوين </a:t>
            </a:r>
            <a:r>
              <a:rPr lang="en-US" sz="2400" b="0" i="0" u="none" strike="noStrike" cap="none" dirty="0">
                <a:solidFill>
                  <a:schemeClr val="dk1"/>
                </a:solidFill>
                <a:latin typeface="Times New Roman" panose="02020603050405020304" pitchFamily="18" charset="0"/>
                <a:ea typeface="Arial"/>
                <a:cs typeface="Times New Roman" panose="02020603050405020304" pitchFamily="18" charset="0"/>
                <a:sym typeface="Arial"/>
              </a:rPr>
              <a:t>IP</a:t>
            </a:r>
            <a:r>
              <a:rPr lang="ar-EG" sz="2400" b="0" i="0" u="none" strike="noStrike" cap="none" dirty="0">
                <a:solidFill>
                  <a:schemeClr val="dk1"/>
                </a:solidFill>
                <a:latin typeface="Arial"/>
                <a:ea typeface="Arial"/>
                <a:cs typeface="+mj-cs"/>
                <a:sym typeface="Arial"/>
              </a:rPr>
              <a:t>. </a:t>
            </a:r>
            <a:endParaRPr lang="en-US" sz="2400" b="0" i="0" u="none" strike="noStrike" cap="none" dirty="0">
              <a:solidFill>
                <a:schemeClr val="dk1"/>
              </a:solidFill>
              <a:latin typeface="Arial"/>
              <a:ea typeface="Arial"/>
              <a:cs typeface="+mj-cs"/>
              <a:sym typeface="Arial"/>
            </a:endParaRPr>
          </a:p>
        </p:txBody>
      </p:sp>
      <p:sp>
        <p:nvSpPr>
          <p:cNvPr id="2" name="Rectangle 1">
            <a:extLst>
              <a:ext uri="{FF2B5EF4-FFF2-40B4-BE49-F238E27FC236}">
                <a16:creationId xmlns:a16="http://schemas.microsoft.com/office/drawing/2014/main" id="{88671401-D8CC-07EB-B58D-4EA26D23F9D1}"/>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188757661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6C246-65D8-B929-AB73-571448D9E75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F4364E-F4EE-AD68-6D26-60CBC9863A5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A51C29-AA34-B0C4-3CF8-5029B7DCA0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E6319F0-F726-88B6-B8EF-463C1310D775}"/>
              </a:ext>
            </a:extLst>
          </p:cNvPr>
          <p:cNvSpPr txBox="1"/>
          <p:nvPr/>
        </p:nvSpPr>
        <p:spPr>
          <a:xfrm>
            <a:off x="637952" y="1711349"/>
            <a:ext cx="11033347"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قوانين حماية البيانات والخصوصية  </a:t>
            </a:r>
            <a:r>
              <a:rPr lang="en-US" sz="2400" b="1" dirty="0">
                <a:solidFill>
                  <a:schemeClr val="dk1"/>
                </a:solidFill>
                <a:latin typeface="Times New Roman" panose="02020603050405020304" pitchFamily="18" charset="0"/>
                <a:ea typeface="Arial"/>
                <a:cs typeface="+mj-cs"/>
                <a:sym typeface="Arial"/>
              </a:rPr>
              <a:t>Data protection and privacy law</a:t>
            </a:r>
            <a:endParaRPr lang="ar-EG" sz="2400" b="1" dirty="0">
              <a:solidFill>
                <a:schemeClr val="dk1"/>
              </a:solidFill>
              <a:latin typeface="Times New Roman" panose="02020603050405020304" pitchFamily="18" charset="0"/>
              <a:ea typeface="Arial"/>
              <a:cs typeface="+mj-cs"/>
              <a:sym typeface="Arial"/>
            </a:endParaRPr>
          </a:p>
          <a:p>
            <a:pPr marL="0" marR="0" lvl="0" indent="0" algn="just" rtl="1">
              <a:lnSpc>
                <a:spcPct val="150000"/>
              </a:lnSpc>
              <a:spcBef>
                <a:spcPts val="0"/>
              </a:spcBef>
              <a:spcAft>
                <a:spcPts val="0"/>
              </a:spcAft>
              <a:buNone/>
            </a:pPr>
            <a:r>
              <a:rPr lang="ar-EG" sz="2400" b="1" u="sng" dirty="0">
                <a:solidFill>
                  <a:schemeClr val="dk1"/>
                </a:solidFill>
                <a:latin typeface="Times New Roman" panose="02020603050405020304" pitchFamily="18" charset="0"/>
                <a:ea typeface="Arial"/>
                <a:cs typeface="+mj-cs"/>
                <a:sym typeface="Arial"/>
              </a:rPr>
              <a:t>تشريعات مكافحة البريد المزعج (</a:t>
            </a:r>
            <a:r>
              <a:rPr lang="en-US" sz="2400" b="1" u="sng" dirty="0">
                <a:solidFill>
                  <a:schemeClr val="dk1"/>
                </a:solidFill>
                <a:latin typeface="Times New Roman" panose="02020603050405020304" pitchFamily="18" charset="0"/>
                <a:ea typeface="Arial"/>
                <a:cs typeface="+mj-cs"/>
                <a:sym typeface="Arial"/>
              </a:rPr>
              <a:t>Anti-spam legislation</a:t>
            </a:r>
            <a:r>
              <a:rPr lang="ar-EG" sz="2400" b="1" u="sng" dirty="0">
                <a:solidFill>
                  <a:schemeClr val="dk1"/>
                </a:solidFill>
                <a:latin typeface="Times New Roman" panose="02020603050405020304" pitchFamily="18" charset="0"/>
                <a:ea typeface="Arial"/>
                <a:cs typeface="+mj-cs"/>
                <a:sym typeface="Arial"/>
              </a:rPr>
              <a:t>) </a:t>
            </a:r>
            <a:endParaRPr lang="en-US" sz="2400" b="1" u="sng" dirty="0">
              <a:solidFill>
                <a:schemeClr val="dk1"/>
              </a:solidFill>
              <a:latin typeface="Times New Roman" panose="02020603050405020304" pitchFamily="18" charset="0"/>
              <a:ea typeface="Arial"/>
              <a:cs typeface="+mj-cs"/>
              <a:sym typeface="Arial"/>
            </a:endParaRPr>
          </a:p>
          <a:p>
            <a:pPr marL="0" marR="0" lvl="0" indent="0" algn="just" rtl="1">
              <a:lnSpc>
                <a:spcPct val="150000"/>
              </a:lnSpc>
              <a:spcBef>
                <a:spcPts val="0"/>
              </a:spcBef>
              <a:spcAft>
                <a:spcPts val="0"/>
              </a:spcAft>
              <a:buNone/>
            </a:pPr>
            <a:r>
              <a:rPr lang="ar-EG" sz="2400" dirty="0">
                <a:solidFill>
                  <a:schemeClr val="dk1"/>
                </a:solidFill>
                <a:latin typeface="Times New Roman" panose="02020603050405020304" pitchFamily="18" charset="0"/>
                <a:ea typeface="Arial"/>
                <a:cs typeface="+mj-cs"/>
                <a:sym typeface="Arial"/>
              </a:rPr>
              <a:t>تشير إلى القوانين والتشريعات التي تهدف إلى مكافحة والحد من إرسال البريد الإلكتروني غير المرغوب فيه أو البريد العشوائي (</a:t>
            </a:r>
            <a:r>
              <a:rPr lang="ar-EG" sz="2400" dirty="0" err="1">
                <a:solidFill>
                  <a:schemeClr val="dk1"/>
                </a:solidFill>
                <a:latin typeface="Times New Roman" panose="02020603050405020304" pitchFamily="18" charset="0"/>
                <a:ea typeface="Arial"/>
                <a:cs typeface="+mj-cs"/>
                <a:sym typeface="Arial"/>
              </a:rPr>
              <a:t>السبام</a:t>
            </a:r>
            <a:r>
              <a:rPr lang="ar-EG" sz="2400" dirty="0">
                <a:solidFill>
                  <a:schemeClr val="dk1"/>
                </a:solidFill>
                <a:latin typeface="Times New Roman" panose="02020603050405020304" pitchFamily="18" charset="0"/>
                <a:ea typeface="Arial"/>
                <a:cs typeface="+mj-cs"/>
                <a:sym typeface="Arial"/>
              </a:rPr>
              <a:t>).</a:t>
            </a:r>
          </a:p>
          <a:p>
            <a:pPr marL="0" marR="0" lvl="0" indent="0" algn="just" rtl="1">
              <a:lnSpc>
                <a:spcPct val="150000"/>
              </a:lnSpc>
              <a:spcBef>
                <a:spcPts val="0"/>
              </a:spcBef>
              <a:spcAft>
                <a:spcPts val="0"/>
              </a:spcAft>
              <a:buNone/>
            </a:pPr>
            <a:r>
              <a:rPr lang="ar-EG" sz="2400" dirty="0">
                <a:solidFill>
                  <a:schemeClr val="dk1"/>
                </a:solidFill>
                <a:latin typeface="Times New Roman" panose="02020603050405020304" pitchFamily="18" charset="0"/>
                <a:ea typeface="Arial"/>
                <a:cs typeface="+mj-cs"/>
                <a:sym typeface="Arial"/>
              </a:rPr>
              <a:t> يهدف هذا النوع من التشريعات إلى حماية المستخدمين من الترويج غير المرغوب فيه والرسائل الإلكترونية المزعجة والاحتيال الإلكتروني. وتعتبر الرسائل الإلكترونية الغير مرغوب فيها والمزعجة والتي تنتهك هذه التشريعات غير قانونية في بعض الدول، ويتم تطبيق عقوبات على المخالفين. تعتمد تلك التشريعات على مفاهيم مثل الحصول على موافقة صريحة من المستلم قبل إرسال البريد الإلكتروني التجاري/الإعلاني، وتضمين خيار لإلغاء الاشتراك في أي وقت، وتحديد معلومات الهوية الصحيحة للمرسل.</a:t>
            </a:r>
          </a:p>
        </p:txBody>
      </p:sp>
      <p:sp>
        <p:nvSpPr>
          <p:cNvPr id="2" name="Rectangle 1">
            <a:extLst>
              <a:ext uri="{FF2B5EF4-FFF2-40B4-BE49-F238E27FC236}">
                <a16:creationId xmlns:a16="http://schemas.microsoft.com/office/drawing/2014/main" id="{E0D335BF-320E-A15D-4E6C-D07399F67152}"/>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3736469363"/>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94AD4-552A-F3AB-375C-08269B176F0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8BF9047-22B8-2F6F-9FA8-228582236E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E4F4FFE-815C-789A-79E4-4EBFCB71FE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ED83808-CCBE-A6B7-46DA-9E58594EB2FD}"/>
              </a:ext>
            </a:extLst>
          </p:cNvPr>
          <p:cNvSpPr txBox="1"/>
          <p:nvPr/>
        </p:nvSpPr>
        <p:spPr>
          <a:xfrm>
            <a:off x="637952" y="1711349"/>
            <a:ext cx="11033347"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قوانين حماية البيانات والخصوصية  </a:t>
            </a:r>
            <a:r>
              <a:rPr lang="en-US" sz="2400" b="1" dirty="0">
                <a:solidFill>
                  <a:schemeClr val="dk1"/>
                </a:solidFill>
                <a:latin typeface="Times New Roman" panose="02020603050405020304" pitchFamily="18" charset="0"/>
                <a:ea typeface="Arial"/>
                <a:cs typeface="+mj-cs"/>
                <a:sym typeface="Arial"/>
              </a:rPr>
              <a:t>Data protection and privacy law</a:t>
            </a:r>
            <a:endParaRPr lang="ar-EG" sz="2400" b="1" dirty="0">
              <a:solidFill>
                <a:schemeClr val="dk1"/>
              </a:solidFill>
              <a:latin typeface="Times New Roman" panose="02020603050405020304" pitchFamily="18" charset="0"/>
              <a:ea typeface="Arial"/>
              <a:cs typeface="+mj-cs"/>
              <a:sym typeface="Arial"/>
            </a:endParaRPr>
          </a:p>
          <a:p>
            <a:pPr marL="0" marR="0" lvl="0" indent="0" algn="just" rtl="1">
              <a:lnSpc>
                <a:spcPct val="150000"/>
              </a:lnSpc>
              <a:spcBef>
                <a:spcPts val="0"/>
              </a:spcBef>
              <a:spcAft>
                <a:spcPts val="0"/>
              </a:spcAft>
              <a:buNone/>
            </a:pPr>
            <a:r>
              <a:rPr lang="ar-EG" sz="2400" b="1" u="sng" dirty="0">
                <a:solidFill>
                  <a:schemeClr val="dk1"/>
                </a:solidFill>
                <a:latin typeface="Times New Roman" panose="02020603050405020304" pitchFamily="18" charset="0"/>
                <a:ea typeface="Arial"/>
                <a:cs typeface="+mj-cs"/>
                <a:sym typeface="Arial"/>
              </a:rPr>
              <a:t>تشريعات مكافحة البريد المزعج (</a:t>
            </a:r>
            <a:r>
              <a:rPr lang="en-US" sz="2400" b="1" u="sng" dirty="0">
                <a:solidFill>
                  <a:schemeClr val="dk1"/>
                </a:solidFill>
                <a:latin typeface="Times New Roman" panose="02020603050405020304" pitchFamily="18" charset="0"/>
                <a:ea typeface="Arial"/>
                <a:cs typeface="+mj-cs"/>
                <a:sym typeface="Arial"/>
              </a:rPr>
              <a:t>Anti-spam legislation</a:t>
            </a:r>
            <a:r>
              <a:rPr lang="ar-EG" sz="2400" b="1" u="sng" dirty="0">
                <a:solidFill>
                  <a:schemeClr val="dk1"/>
                </a:solidFill>
                <a:latin typeface="Times New Roman" panose="02020603050405020304" pitchFamily="18" charset="0"/>
                <a:ea typeface="Arial"/>
                <a:cs typeface="+mj-cs"/>
                <a:sym typeface="Arial"/>
              </a:rPr>
              <a:t>) </a:t>
            </a:r>
            <a:endParaRPr lang="en-US" sz="2400" b="1" u="sng" dirty="0">
              <a:solidFill>
                <a:schemeClr val="dk1"/>
              </a:solidFill>
              <a:latin typeface="Times New Roman" panose="02020603050405020304" pitchFamily="18" charset="0"/>
              <a:ea typeface="Arial"/>
              <a:cs typeface="+mj-cs"/>
              <a:sym typeface="Arial"/>
            </a:endParaRPr>
          </a:p>
          <a:p>
            <a:pPr marL="0" marR="0" lvl="0" indent="0" algn="just" rtl="1">
              <a:lnSpc>
                <a:spcPct val="150000"/>
              </a:lnSpc>
              <a:spcBef>
                <a:spcPts val="0"/>
              </a:spcBef>
              <a:spcAft>
                <a:spcPts val="0"/>
              </a:spcAft>
              <a:buNone/>
            </a:pPr>
            <a:r>
              <a:rPr lang="ar-EG" sz="2400" dirty="0">
                <a:solidFill>
                  <a:schemeClr val="dk1"/>
                </a:solidFill>
                <a:latin typeface="Times New Roman" panose="02020603050405020304" pitchFamily="18" charset="0"/>
                <a:ea typeface="Arial"/>
                <a:cs typeface="+mj-cs"/>
                <a:sym typeface="Arial"/>
              </a:rPr>
              <a:t>تشريعات مكافحة البريد المزعج لا تعني أنه لا يمكن استخدام البريد الإلكتروني كأداة تسويقية، ولكن يجب أن يوافق المستلم على استلام البريد. ويُطلق على هذا النهج تسمية التسويق بالإذن.</a:t>
            </a:r>
          </a:p>
          <a:p>
            <a:pPr marL="0" marR="0" lvl="0" indent="0" algn="just" rtl="1">
              <a:lnSpc>
                <a:spcPct val="150000"/>
              </a:lnSpc>
              <a:spcBef>
                <a:spcPts val="0"/>
              </a:spcBef>
              <a:spcAft>
                <a:spcPts val="0"/>
              </a:spcAft>
              <a:buNone/>
            </a:pPr>
            <a:endParaRPr lang="ar-EG" sz="2400" dirty="0">
              <a:solidFill>
                <a:schemeClr val="dk1"/>
              </a:solidFill>
              <a:latin typeface="Times New Roman" panose="02020603050405020304" pitchFamily="18" charset="0"/>
              <a:ea typeface="Arial"/>
              <a:cs typeface="+mj-cs"/>
              <a:sym typeface="Arial"/>
            </a:endParaRPr>
          </a:p>
          <a:p>
            <a:pPr marL="0" marR="0" lvl="0" indent="0" algn="just" rtl="1">
              <a:lnSpc>
                <a:spcPct val="150000"/>
              </a:lnSpc>
              <a:spcBef>
                <a:spcPts val="0"/>
              </a:spcBef>
              <a:spcAft>
                <a:spcPts val="0"/>
              </a:spcAft>
              <a:buNone/>
            </a:pPr>
            <a:r>
              <a:rPr lang="ar-EG" sz="2400" b="1" dirty="0">
                <a:solidFill>
                  <a:schemeClr val="dk1"/>
                </a:solidFill>
                <a:latin typeface="Times New Roman" panose="02020603050405020304" pitchFamily="18" charset="0"/>
                <a:ea typeface="Arial"/>
                <a:cs typeface="+mj-cs"/>
                <a:sym typeface="Arial"/>
              </a:rPr>
              <a:t>التسويق بالإذن </a:t>
            </a:r>
            <a:r>
              <a:rPr lang="en-US" sz="2400" b="1" dirty="0">
                <a:solidFill>
                  <a:schemeClr val="dk1"/>
                </a:solidFill>
                <a:latin typeface="Times New Roman" panose="02020603050405020304" pitchFamily="18" charset="0"/>
                <a:ea typeface="Arial"/>
                <a:cs typeface="+mj-cs"/>
                <a:sym typeface="Arial"/>
              </a:rPr>
              <a:t>Permission marketing</a:t>
            </a:r>
            <a:r>
              <a:rPr lang="ar-EG" sz="2400" b="1" dirty="0">
                <a:solidFill>
                  <a:schemeClr val="dk1"/>
                </a:solidFill>
                <a:latin typeface="Times New Roman" panose="02020603050405020304" pitchFamily="18" charset="0"/>
                <a:ea typeface="Arial"/>
                <a:cs typeface="+mj-cs"/>
                <a:sym typeface="Arial"/>
              </a:rPr>
              <a:t>: </a:t>
            </a:r>
            <a:endParaRPr lang="en-US" sz="2400" b="1" dirty="0">
              <a:solidFill>
                <a:schemeClr val="dk1"/>
              </a:solidFill>
              <a:latin typeface="Times New Roman" panose="02020603050405020304" pitchFamily="18" charset="0"/>
              <a:ea typeface="Arial"/>
              <a:cs typeface="+mj-cs"/>
              <a:sym typeface="Arial"/>
            </a:endParaRPr>
          </a:p>
          <a:p>
            <a:pPr marL="0" marR="0" lvl="0" indent="0" algn="just" rtl="1">
              <a:lnSpc>
                <a:spcPct val="150000"/>
              </a:lnSpc>
              <a:spcBef>
                <a:spcPts val="0"/>
              </a:spcBef>
              <a:spcAft>
                <a:spcPts val="0"/>
              </a:spcAft>
              <a:buNone/>
            </a:pPr>
            <a:r>
              <a:rPr lang="ar-EG" sz="2400" dirty="0">
                <a:solidFill>
                  <a:schemeClr val="dk1"/>
                </a:solidFill>
                <a:latin typeface="Times New Roman" panose="02020603050405020304" pitchFamily="18" charset="0"/>
                <a:ea typeface="Arial"/>
                <a:cs typeface="+mj-cs"/>
                <a:sym typeface="Arial"/>
              </a:rPr>
              <a:t>يتفق العملاء على المشاركة في أنشطة التسويق لمنظمة ما (اشتراك اختياري) واستلام رسائل إلكترونية تسويقية منها، وعادةً ما يكون ذلك نتيجة لحوافز تقدمها المنظمة.</a:t>
            </a:r>
          </a:p>
        </p:txBody>
      </p:sp>
      <p:sp>
        <p:nvSpPr>
          <p:cNvPr id="2" name="Rectangle 1">
            <a:extLst>
              <a:ext uri="{FF2B5EF4-FFF2-40B4-BE49-F238E27FC236}">
                <a16:creationId xmlns:a16="http://schemas.microsoft.com/office/drawing/2014/main" id="{C5EBEBBC-69B7-EBDC-D085-A6FDACA300F4}"/>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320078510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B41EF-1277-41C3-EC6A-4D1E0A1FC4F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8C7FD2E-5D66-BC0D-9E7C-FAE641795EC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44C2CB2-11BA-E9B2-2E39-C0A3099FA1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53461AC-35FE-BDE9-B8C7-03B7169C9B5D}"/>
              </a:ext>
            </a:extLst>
          </p:cNvPr>
          <p:cNvSpPr txBox="1"/>
          <p:nvPr/>
        </p:nvSpPr>
        <p:spPr>
          <a:xfrm>
            <a:off x="637952" y="1711349"/>
            <a:ext cx="11033347"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latin typeface="Arial"/>
                <a:ea typeface="Arial"/>
                <a:cs typeface="+mj-cs"/>
                <a:sym typeface="Arial"/>
              </a:rPr>
              <a:t>2</a:t>
            </a:r>
            <a:r>
              <a:rPr lang="ar-EG" sz="2400" b="1" dirty="0">
                <a:solidFill>
                  <a:schemeClr val="dk1"/>
                </a:solidFill>
                <a:latin typeface="Arial"/>
                <a:ea typeface="Arial"/>
                <a:cs typeface="+mj-cs"/>
                <a:sym typeface="Arial"/>
              </a:rPr>
              <a:t>- قوانين الإعاقة والتمييز</a:t>
            </a:r>
            <a:r>
              <a:rPr lang="en-US" sz="2400" b="1" dirty="0">
                <a:solidFill>
                  <a:schemeClr val="dk1"/>
                </a:solidFill>
                <a:latin typeface="Times New Roman" panose="02020603050405020304" pitchFamily="18" charset="0"/>
                <a:ea typeface="Arial"/>
                <a:cs typeface="+mj-cs"/>
                <a:sym typeface="Arial"/>
              </a:rPr>
              <a:t>Disability and discrimination law </a:t>
            </a:r>
            <a:endParaRPr lang="ar-EG" sz="2400" b="1" dirty="0">
              <a:solidFill>
                <a:schemeClr val="dk1"/>
              </a:solidFill>
              <a:latin typeface="Times New Roman" panose="02020603050405020304" pitchFamily="18" charset="0"/>
              <a:ea typeface="Arial"/>
              <a:cs typeface="+mj-cs"/>
              <a:sym typeface="Arial"/>
            </a:endParaRPr>
          </a:p>
          <a:p>
            <a:pPr marL="0" marR="0" lvl="0" indent="0" algn="just" rtl="1">
              <a:lnSpc>
                <a:spcPct val="150000"/>
              </a:lnSpc>
              <a:spcBef>
                <a:spcPts val="0"/>
              </a:spcBef>
              <a:spcAft>
                <a:spcPts val="0"/>
              </a:spcAft>
              <a:buClr>
                <a:schemeClr val="dk1"/>
              </a:buClr>
              <a:buSzPts val="2200"/>
              <a:buFont typeface="Calibri"/>
              <a:buNone/>
            </a:pPr>
            <a:r>
              <a:rPr lang="ar-EG" sz="2400" b="1" i="0" u="sng" strike="noStrike" cap="none" dirty="0">
                <a:solidFill>
                  <a:schemeClr val="dk1"/>
                </a:solidFill>
                <a:latin typeface="Calibri"/>
                <a:ea typeface="Calibri"/>
                <a:cs typeface="+mj-cs"/>
                <a:sym typeface="Calibri"/>
              </a:rPr>
              <a:t>تشريعات الوصول </a:t>
            </a:r>
            <a:r>
              <a:rPr lang="en-US" sz="2400" b="1" i="0" u="sng" dirty="0">
                <a:solidFill>
                  <a:srgbClr val="343541"/>
                </a:solidFill>
                <a:latin typeface="Times New Roman" panose="02020603050405020304" pitchFamily="18" charset="0"/>
                <a:ea typeface="Arial"/>
                <a:cs typeface="Times New Roman" panose="02020603050405020304" pitchFamily="18" charset="0"/>
                <a:sym typeface="Arial"/>
              </a:rPr>
              <a:t>Accessibility legislation</a:t>
            </a:r>
            <a:endParaRPr lang="en-US" sz="2400" b="1" i="0" u="sng" strike="noStrike" cap="none" dirty="0">
              <a:solidFill>
                <a:schemeClr val="dk1"/>
              </a:solidFill>
              <a:latin typeface="Times New Roman" panose="02020603050405020304" pitchFamily="18" charset="0"/>
              <a:ea typeface="Calibri"/>
              <a:cs typeface="Times New Roman" panose="02020603050405020304" pitchFamily="18" charset="0"/>
              <a:sym typeface="Calibri"/>
            </a:endParaRPr>
          </a:p>
          <a:p>
            <a:pPr marL="0" marR="0" lvl="0" indent="0" algn="just" rtl="1">
              <a:lnSpc>
                <a:spcPct val="150000"/>
              </a:lnSpc>
              <a:spcBef>
                <a:spcPts val="0"/>
              </a:spcBef>
              <a:spcAft>
                <a:spcPts val="0"/>
              </a:spcAft>
              <a:buClr>
                <a:schemeClr val="dk1"/>
              </a:buClr>
              <a:buSzPts val="2200"/>
              <a:buFont typeface="Calibri"/>
              <a:buNone/>
            </a:pPr>
            <a:r>
              <a:rPr lang="ar-EG" sz="2400" dirty="0">
                <a:solidFill>
                  <a:schemeClr val="dk1"/>
                </a:solidFill>
                <a:latin typeface="Calibri"/>
                <a:ea typeface="Calibri"/>
                <a:cs typeface="+mj-cs"/>
                <a:sym typeface="Calibri"/>
              </a:rPr>
              <a:t>هي </a:t>
            </a:r>
            <a:r>
              <a:rPr lang="ar-EG" sz="2400" i="0" strike="noStrike" cap="none" dirty="0">
                <a:solidFill>
                  <a:schemeClr val="dk1"/>
                </a:solidFill>
                <a:latin typeface="Calibri"/>
                <a:ea typeface="Calibri"/>
                <a:cs typeface="+mj-cs"/>
                <a:sym typeface="Calibri"/>
              </a:rPr>
              <a:t>التشريعات المعتمدة لحماية مستخدمي المواقع الإلكترونية ذوي الإعاقة، بما في ذلك الإعاقة البصرية.</a:t>
            </a:r>
            <a:endParaRPr lang="ar-EG" sz="1800" dirty="0">
              <a:cs typeface="+mj-cs"/>
            </a:endParaRPr>
          </a:p>
          <a:p>
            <a:pPr marL="0" marR="0" lvl="0" indent="0" algn="just" rtl="1">
              <a:lnSpc>
                <a:spcPct val="150000"/>
              </a:lnSpc>
              <a:spcBef>
                <a:spcPts val="0"/>
              </a:spcBef>
              <a:spcAft>
                <a:spcPts val="0"/>
              </a:spcAft>
              <a:buClr>
                <a:schemeClr val="dk1"/>
              </a:buClr>
              <a:buSzPts val="2200"/>
              <a:buFont typeface="Calibri"/>
              <a:buNone/>
            </a:pPr>
            <a:r>
              <a:rPr lang="ar-EG" sz="2400" b="1" i="0" u="sng" strike="noStrike" cap="none" dirty="0">
                <a:solidFill>
                  <a:schemeClr val="dk1"/>
                </a:solidFill>
                <a:latin typeface="Calibri"/>
                <a:ea typeface="Calibri"/>
                <a:cs typeface="+mj-cs"/>
                <a:sym typeface="Calibri"/>
              </a:rPr>
              <a:t>الوصول إلى الويب </a:t>
            </a:r>
            <a:r>
              <a:rPr lang="en-US" sz="2400" b="1" i="0" u="sng" dirty="0">
                <a:solidFill>
                  <a:srgbClr val="343541"/>
                </a:solidFill>
                <a:latin typeface="Times New Roman" panose="02020603050405020304" pitchFamily="18" charset="0"/>
                <a:ea typeface="Arial"/>
                <a:cs typeface="Times New Roman" panose="02020603050405020304" pitchFamily="18" charset="0"/>
                <a:sym typeface="Arial"/>
              </a:rPr>
              <a:t>Web accessibility</a:t>
            </a:r>
          </a:p>
          <a:p>
            <a:pPr marL="0" marR="0" lvl="0" indent="0" algn="just" rtl="1">
              <a:lnSpc>
                <a:spcPct val="150000"/>
              </a:lnSpc>
              <a:spcBef>
                <a:spcPts val="0"/>
              </a:spcBef>
              <a:spcAft>
                <a:spcPts val="0"/>
              </a:spcAft>
              <a:buClr>
                <a:schemeClr val="dk1"/>
              </a:buClr>
              <a:buSzPts val="2200"/>
              <a:buFont typeface="Calibri"/>
              <a:buNone/>
            </a:pPr>
            <a:r>
              <a:rPr lang="ar-EG" sz="2400" b="0" i="0" u="none" strike="noStrike" cap="none" dirty="0">
                <a:solidFill>
                  <a:schemeClr val="dk1"/>
                </a:solidFill>
                <a:latin typeface="Calibri"/>
                <a:ea typeface="Calibri"/>
                <a:cs typeface="+mj-cs"/>
                <a:sym typeface="Calibri"/>
              </a:rPr>
              <a:t>يشير إلى تمكين جميع مستخدمي الموقع الإلكتروني من التفاعل معه بغض النظر عن الإعاقات التي قد يعانون منها سواء كان عبر المتصفح الإلكتروني أو المنصة التي يستخدمونها للوصول إلى الموقع. تتضمن هذه الجهود </a:t>
            </a:r>
            <a:r>
              <a:rPr lang="ar-EG" sz="2400" b="1" i="0" u="none" strike="noStrike" cap="none" dirty="0">
                <a:solidFill>
                  <a:srgbClr val="0070C0"/>
                </a:solidFill>
                <a:latin typeface="Calibri"/>
                <a:ea typeface="Calibri"/>
                <a:cs typeface="+mj-cs"/>
                <a:sym typeface="Calibri"/>
              </a:rPr>
              <a:t>توفير واجهة مستخدم سهلة الاستخدام ومتوافقة مع معايير الوصول</a:t>
            </a:r>
            <a:r>
              <a:rPr lang="ar-EG" sz="2400" b="0" i="0" u="none" strike="noStrike" cap="none" dirty="0">
                <a:solidFill>
                  <a:schemeClr val="dk1"/>
                </a:solidFill>
                <a:latin typeface="Calibri"/>
                <a:ea typeface="Calibri"/>
                <a:cs typeface="+mj-cs"/>
                <a:sym typeface="Calibri"/>
              </a:rPr>
              <a:t>، وتوفير خيارات للتكبير وتغيير الألوان وتعديل النصوص الصوتية، وضمان توافر معلومات الويب بشكل يمكن قراءته من قبل تقنيات المساعدة.</a:t>
            </a:r>
            <a:endParaRPr lang="ar-EG" sz="1800" dirty="0">
              <a:cs typeface="+mj-cs"/>
            </a:endParaRPr>
          </a:p>
        </p:txBody>
      </p:sp>
      <p:sp>
        <p:nvSpPr>
          <p:cNvPr id="2" name="Rectangle 1">
            <a:extLst>
              <a:ext uri="{FF2B5EF4-FFF2-40B4-BE49-F238E27FC236}">
                <a16:creationId xmlns:a16="http://schemas.microsoft.com/office/drawing/2014/main" id="{2D004824-BDD8-F776-763C-3BE79D000951}"/>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333322872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A4B7E-9B93-39E0-FB0C-8B4B4313DB3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955F423-AE3E-F694-8575-248166DE7A8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ACD84AF-C807-B6A7-B5E8-F21874E542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F98EB92-D346-2C1A-6AF9-5D508B5380CB}"/>
              </a:ext>
            </a:extLst>
          </p:cNvPr>
          <p:cNvSpPr txBox="1"/>
          <p:nvPr/>
        </p:nvSpPr>
        <p:spPr>
          <a:xfrm>
            <a:off x="637952" y="1711349"/>
            <a:ext cx="11033347"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3- قوانين حماية العلامات التجارية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Brand and trademark protection </a:t>
            </a:r>
          </a:p>
          <a:p>
            <a:pPr marL="0" marR="0" lvl="0" indent="0" algn="just" rtl="1">
              <a:lnSpc>
                <a:spcPct val="150000"/>
              </a:lnSpc>
              <a:spcBef>
                <a:spcPts val="0"/>
              </a:spcBef>
              <a:spcAft>
                <a:spcPts val="0"/>
              </a:spcAft>
              <a:buClr>
                <a:schemeClr val="dk1"/>
              </a:buClr>
              <a:buSzPts val="2200"/>
              <a:buFont typeface="Calibri"/>
              <a:buNone/>
            </a:pPr>
            <a:r>
              <a:rPr lang="ar-EG" sz="2400" b="0" i="0" u="none" strike="noStrike" cap="none" dirty="0">
                <a:solidFill>
                  <a:schemeClr val="dk1"/>
                </a:solidFill>
                <a:latin typeface="Calibri"/>
                <a:ea typeface="Calibri"/>
                <a:cs typeface="+mj-cs"/>
                <a:sym typeface="Calibri"/>
              </a:rPr>
              <a:t>تهدف هذه القوانين إلى حماية حقوق الشركات في عدة جوانب، ومنها:</a:t>
            </a:r>
            <a:endParaRPr lang="ar-EG" sz="1800" dirty="0">
              <a:cs typeface="+mj-cs"/>
            </a:endParaRPr>
          </a:p>
          <a:p>
            <a:pPr marL="0" marR="0" lvl="0" indent="0" algn="just" rtl="1">
              <a:lnSpc>
                <a:spcPct val="150000"/>
              </a:lnSpc>
              <a:spcBef>
                <a:spcPts val="0"/>
              </a:spcBef>
              <a:spcAft>
                <a:spcPts val="0"/>
              </a:spcAft>
              <a:buClr>
                <a:schemeClr val="dk1"/>
              </a:buClr>
              <a:buSzPts val="2200"/>
              <a:buFont typeface="Calibri"/>
              <a:buNone/>
            </a:pPr>
            <a:r>
              <a:rPr lang="ar-EG" sz="2400" b="0" i="0" u="none" strike="noStrike" cap="none" dirty="0">
                <a:solidFill>
                  <a:schemeClr val="dk1"/>
                </a:solidFill>
                <a:latin typeface="Calibri"/>
                <a:ea typeface="Calibri"/>
                <a:cs typeface="+mj-cs"/>
                <a:sym typeface="Calibri"/>
              </a:rPr>
              <a:t>1- استخدام اسم العلامة التجارية في </a:t>
            </a:r>
            <a:r>
              <a:rPr lang="ar-EG" sz="2400" b="1" i="0" u="sng" strike="noStrike" cap="none" dirty="0">
                <a:solidFill>
                  <a:schemeClr val="dk1"/>
                </a:solidFill>
                <a:latin typeface="Calibri"/>
                <a:ea typeface="Calibri"/>
                <a:cs typeface="+mj-cs"/>
                <a:sym typeface="Calibri"/>
              </a:rPr>
              <a:t>أسماء النطاقات عبر الإنترنت</a:t>
            </a:r>
            <a:r>
              <a:rPr lang="ar-EG" sz="2400" b="0" i="0" u="none" strike="noStrike" cap="none" dirty="0">
                <a:solidFill>
                  <a:schemeClr val="dk1"/>
                </a:solidFill>
                <a:latin typeface="Calibri"/>
                <a:ea typeface="Calibri"/>
                <a:cs typeface="+mj-cs"/>
                <a:sym typeface="Calibri"/>
              </a:rPr>
              <a:t>: يتعلق بضمان أن الشركة تكون المالك الشرعي لاسم النطاق الذي يحمل اسم علامتها التجارية. على سبيل المثال، إذا كانت شركة</a:t>
            </a:r>
            <a:r>
              <a:rPr lang="en-US" sz="24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ABC</a:t>
            </a:r>
            <a:r>
              <a:rPr lang="en-US" sz="2400" b="0" i="0" u="none" strike="noStrike" cap="none" dirty="0">
                <a:solidFill>
                  <a:schemeClr val="dk1"/>
                </a:solidFill>
                <a:latin typeface="Calibri"/>
                <a:ea typeface="Calibri"/>
                <a:cs typeface="+mj-cs"/>
                <a:sym typeface="Calibri"/>
              </a:rPr>
              <a:t> </a:t>
            </a:r>
            <a:r>
              <a:rPr lang="ar-EG" sz="2400" b="0" i="0" u="none" strike="noStrike" cap="none" dirty="0">
                <a:solidFill>
                  <a:schemeClr val="dk1"/>
                </a:solidFill>
                <a:latin typeface="Calibri"/>
                <a:ea typeface="Calibri"/>
                <a:cs typeface="+mj-cs"/>
                <a:sym typeface="Calibri"/>
              </a:rPr>
              <a:t> تمتلك العلامة التجارية </a:t>
            </a:r>
            <a:r>
              <a:rPr lang="en-US" sz="24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XYZ</a:t>
            </a:r>
            <a:r>
              <a:rPr lang="en-US" sz="2400" b="0" i="0" u="none" strike="noStrike" cap="none" dirty="0">
                <a:solidFill>
                  <a:schemeClr val="dk1"/>
                </a:solidFill>
                <a:latin typeface="Calibri"/>
                <a:ea typeface="Calibri"/>
                <a:cs typeface="+mj-cs"/>
                <a:sym typeface="Calibri"/>
              </a:rPr>
              <a:t> ، </a:t>
            </a:r>
            <a:r>
              <a:rPr lang="ar-EG" sz="2400" b="0" i="0" u="none" strike="noStrike" cap="none" dirty="0">
                <a:solidFill>
                  <a:schemeClr val="dk1"/>
                </a:solidFill>
                <a:latin typeface="Calibri"/>
                <a:ea typeface="Calibri"/>
                <a:cs typeface="+mj-cs"/>
                <a:sym typeface="Calibri"/>
              </a:rPr>
              <a:t>فيجب أن تكون لديها حق استخدام اسم النطاق </a:t>
            </a:r>
            <a:r>
              <a:rPr lang="en-US" sz="24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xyz.com</a:t>
            </a:r>
            <a:r>
              <a:rPr lang="ar-EG" sz="2400" b="0" i="0" u="none" strike="noStrike" cap="none" dirty="0">
                <a:solidFill>
                  <a:schemeClr val="dk1"/>
                </a:solidFill>
                <a:latin typeface="Calibri"/>
                <a:ea typeface="Calibri"/>
                <a:cs typeface="+mj-cs"/>
                <a:sym typeface="Calibri"/>
              </a:rPr>
              <a:t>.</a:t>
            </a:r>
          </a:p>
          <a:p>
            <a:pPr marL="0" marR="0" lvl="0" indent="0" algn="just" rtl="1">
              <a:lnSpc>
                <a:spcPct val="150000"/>
              </a:lnSpc>
              <a:spcBef>
                <a:spcPts val="0"/>
              </a:spcBef>
              <a:spcAft>
                <a:spcPts val="0"/>
              </a:spcAft>
              <a:buClr>
                <a:schemeClr val="dk1"/>
              </a:buClr>
              <a:buSzPts val="2200"/>
              <a:buFont typeface="Calibri"/>
              <a:buNone/>
            </a:pPr>
            <a:r>
              <a:rPr lang="ar-EG" sz="2400" b="0" i="0" u="none" strike="noStrike" cap="none" dirty="0">
                <a:solidFill>
                  <a:schemeClr val="dk1"/>
                </a:solidFill>
                <a:latin typeface="Calibri"/>
                <a:ea typeface="Calibri"/>
                <a:cs typeface="+mj-cs"/>
                <a:sym typeface="Calibri"/>
              </a:rPr>
              <a:t>2- استخدام العلامات التجارية في </a:t>
            </a:r>
            <a:r>
              <a:rPr lang="ar-EG" sz="2400" b="1" i="0" u="sng" strike="noStrike" cap="none" dirty="0">
                <a:solidFill>
                  <a:schemeClr val="dk1"/>
                </a:solidFill>
                <a:latin typeface="Calibri"/>
                <a:ea typeface="Calibri"/>
                <a:cs typeface="+mj-cs"/>
                <a:sym typeface="Calibri"/>
              </a:rPr>
              <a:t>مواقع الويب الأخرى والإعلانات عبر الإنترنت</a:t>
            </a:r>
            <a:r>
              <a:rPr lang="ar-EG" sz="2400" b="0" i="0" u="none" strike="noStrike" cap="none" dirty="0">
                <a:solidFill>
                  <a:schemeClr val="dk1"/>
                </a:solidFill>
                <a:latin typeface="Calibri"/>
                <a:ea typeface="Calibri"/>
                <a:cs typeface="+mj-cs"/>
                <a:sym typeface="Calibri"/>
              </a:rPr>
              <a:t>: يشمل ضمان عدم استخدام العلامات التجارية للشركة في مواقع الويب الأخرى بدون إذن، وعدم استخدامها في الإعلانات عبر الإنترنت دون إذن أيضاً. يهدف ذلك إلى منع الاستغلال غير المصرح به للعلامة التجارية والحفاظ على سمعتها ومكانتها في السوق.</a:t>
            </a:r>
            <a:endParaRPr lang="ar-EG" sz="1800" dirty="0">
              <a:cs typeface="+mj-cs"/>
            </a:endParaRPr>
          </a:p>
        </p:txBody>
      </p:sp>
      <p:sp>
        <p:nvSpPr>
          <p:cNvPr id="2" name="Rectangle 1">
            <a:extLst>
              <a:ext uri="{FF2B5EF4-FFF2-40B4-BE49-F238E27FC236}">
                <a16:creationId xmlns:a16="http://schemas.microsoft.com/office/drawing/2014/main" id="{A80B9993-4D7E-3DCA-2093-1575185F7821}"/>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3585244346"/>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85646-4B1C-B74A-1D50-7FABDE2436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B70DE21-D05B-B9CB-77AD-FB9CD016479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C8F16AE-7478-AD5C-2EB4-26C8B46E39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8D0A278-1ECF-F856-C975-9F79AB0C7A36}"/>
              </a:ext>
            </a:extLst>
          </p:cNvPr>
          <p:cNvSpPr txBox="1"/>
          <p:nvPr/>
        </p:nvSpPr>
        <p:spPr>
          <a:xfrm>
            <a:off x="637952" y="1711349"/>
            <a:ext cx="11033347" cy="344902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3- قوانين حماية العلامات التجارية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Brand and trademark protection </a:t>
            </a:r>
          </a:p>
          <a:p>
            <a:pPr marL="0" marR="0" lvl="0" indent="0" algn="just" rtl="1">
              <a:lnSpc>
                <a:spcPct val="150000"/>
              </a:lnSpc>
              <a:spcBef>
                <a:spcPts val="0"/>
              </a:spcBef>
              <a:spcAft>
                <a:spcPts val="0"/>
              </a:spcAft>
              <a:buClr>
                <a:schemeClr val="dk1"/>
              </a:buClr>
              <a:buSzPts val="2200"/>
              <a:buFont typeface="Calibri"/>
              <a:buNone/>
            </a:pPr>
            <a:r>
              <a:rPr lang="ar-EG" sz="2400" b="0" i="0" u="none" strike="noStrike" cap="none" dirty="0">
                <a:solidFill>
                  <a:schemeClr val="dk1"/>
                </a:solidFill>
                <a:latin typeface="Calibri"/>
                <a:ea typeface="Calibri"/>
                <a:cs typeface="+mj-cs"/>
                <a:sym typeface="Calibri"/>
              </a:rPr>
              <a:t>تهدف هذه القوانين إلى حماية حقوق الشركات في عدة جوانب، ومنها:</a:t>
            </a:r>
            <a:endParaRPr lang="ar-EG" sz="1800" dirty="0">
              <a:cs typeface="+mj-cs"/>
            </a:endParaRPr>
          </a:p>
          <a:p>
            <a:pPr marL="0" marR="0" lvl="0" indent="0" algn="just" rtl="1">
              <a:lnSpc>
                <a:spcPct val="150000"/>
              </a:lnSpc>
              <a:spcBef>
                <a:spcPts val="0"/>
              </a:spcBef>
              <a:spcAft>
                <a:spcPts val="0"/>
              </a:spcAft>
              <a:buClr>
                <a:schemeClr val="dk1"/>
              </a:buClr>
              <a:buSzPts val="2200"/>
              <a:buFont typeface="Calibri"/>
              <a:buNone/>
            </a:pPr>
            <a:r>
              <a:rPr lang="ar-EG" sz="2400" dirty="0">
                <a:solidFill>
                  <a:schemeClr val="dk1"/>
                </a:solidFill>
                <a:latin typeface="Calibri"/>
                <a:ea typeface="Calibri"/>
                <a:cs typeface="+mj-cs"/>
                <a:sym typeface="Calibri"/>
              </a:rPr>
              <a:t>3- نزاعات أسماء النطاق: يمكن أن تحدث نزاعات عندما يقوم شخص ما بتسجيل اسم نطاق يحمل اسم علامة تجارية تنتمي إلى شركة أخرى. هذا يُعرف بظاهرة "الاحتكار الإلكتروني"</a:t>
            </a:r>
            <a:r>
              <a:rPr lang="ar-EG" sz="2800" dirty="0">
                <a:solidFill>
                  <a:srgbClr val="FF0000"/>
                </a:solidFill>
                <a:latin typeface="Calibri"/>
                <a:ea typeface="Calibri"/>
                <a:cs typeface="+mj-cs"/>
                <a:sym typeface="Calibri"/>
              </a:rPr>
              <a:t> </a:t>
            </a:r>
            <a:r>
              <a:rPr lang="en-US" sz="2800" dirty="0">
                <a:solidFill>
                  <a:srgbClr val="FF0000"/>
                </a:solidFill>
                <a:latin typeface="Times New Roman" panose="02020603050405020304" pitchFamily="18" charset="0"/>
                <a:ea typeface="Calibri"/>
                <a:cs typeface="Times New Roman" panose="02020603050405020304" pitchFamily="18" charset="0"/>
                <a:sym typeface="Calibri"/>
              </a:rPr>
              <a:t>cybersquatting</a:t>
            </a:r>
            <a:r>
              <a:rPr lang="en-US" sz="2400" dirty="0">
                <a:solidFill>
                  <a:schemeClr val="dk1"/>
                </a:solidFill>
                <a:latin typeface="Calibri"/>
                <a:ea typeface="Calibri"/>
                <a:cs typeface="+mj-cs"/>
                <a:sym typeface="Calibri"/>
              </a:rPr>
              <a:t>، </a:t>
            </a:r>
            <a:r>
              <a:rPr lang="ar-EG" sz="2400" dirty="0">
                <a:solidFill>
                  <a:schemeClr val="dk1"/>
                </a:solidFill>
                <a:latin typeface="Calibri"/>
                <a:ea typeface="Calibri"/>
                <a:cs typeface="+mj-cs"/>
                <a:sym typeface="Calibri"/>
              </a:rPr>
              <a:t>حيث يحاول الشخص تسجيل النطاق بنية استغلال العلامة التجارية أو بغرض الربح منها. يتم التعامل مع هذه النزاعات عن طريق اللجوء إلى إجراءات قانونية لإثبات حقوق الملكية الفكرية للعلامة التجارية واستعادة النطاق المنتزع.</a:t>
            </a:r>
            <a:endParaRPr lang="ar-EG" sz="1800" dirty="0">
              <a:cs typeface="+mj-cs"/>
            </a:endParaRPr>
          </a:p>
        </p:txBody>
      </p:sp>
      <p:sp>
        <p:nvSpPr>
          <p:cNvPr id="2" name="Rectangle 1">
            <a:extLst>
              <a:ext uri="{FF2B5EF4-FFF2-40B4-BE49-F238E27FC236}">
                <a16:creationId xmlns:a16="http://schemas.microsoft.com/office/drawing/2014/main" id="{F304EE5E-22F9-D48D-D570-1A1621B89BCC}"/>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57800176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889AC-C4BB-509D-57FA-068219D4B06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E7B374A-B6B6-46CF-835F-1C24207CA1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1AD6EE-6D1D-B6CE-039B-311A6CA435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DB1D455-1F36-663B-1CC2-982CCA4B3C78}"/>
              </a:ext>
            </a:extLst>
          </p:cNvPr>
          <p:cNvSpPr txBox="1"/>
          <p:nvPr/>
        </p:nvSpPr>
        <p:spPr>
          <a:xfrm>
            <a:off x="637952" y="1711349"/>
            <a:ext cx="11033347" cy="344902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3- قوانين حماية العلامات التجارية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Brand and trademark protection </a:t>
            </a:r>
          </a:p>
          <a:p>
            <a:pPr marL="0" marR="0" lvl="0" indent="0" algn="just" rtl="1">
              <a:lnSpc>
                <a:spcPct val="150000"/>
              </a:lnSpc>
              <a:spcBef>
                <a:spcPts val="0"/>
              </a:spcBef>
              <a:spcAft>
                <a:spcPts val="0"/>
              </a:spcAft>
              <a:buClr>
                <a:schemeClr val="dk1"/>
              </a:buClr>
              <a:buSzPts val="2200"/>
              <a:buFont typeface="Calibri"/>
              <a:buNone/>
            </a:pPr>
            <a:r>
              <a:rPr lang="ar-EG" sz="2400" b="0" i="0" u="none" strike="noStrike" cap="none" dirty="0">
                <a:solidFill>
                  <a:schemeClr val="dk1"/>
                </a:solidFill>
                <a:latin typeface="Calibri"/>
                <a:ea typeface="Calibri"/>
                <a:cs typeface="+mj-cs"/>
                <a:sym typeface="Calibri"/>
              </a:rPr>
              <a:t>تهدف هذه القوانين إلى حماية حقوق الشركات في عدة جوانب، ومنها:</a:t>
            </a:r>
            <a:endParaRPr lang="ar-EG" sz="1800" dirty="0">
              <a:cs typeface="+mj-cs"/>
            </a:endParaRPr>
          </a:p>
          <a:p>
            <a:pPr marL="0" marR="0" lvl="0" indent="0" algn="just" rtl="1">
              <a:lnSpc>
                <a:spcPct val="150000"/>
              </a:lnSpc>
              <a:spcBef>
                <a:spcPts val="0"/>
              </a:spcBef>
              <a:spcAft>
                <a:spcPts val="0"/>
              </a:spcAft>
              <a:buClr>
                <a:schemeClr val="dk1"/>
              </a:buClr>
              <a:buSzPts val="2200"/>
              <a:buFont typeface="Calibri"/>
              <a:buNone/>
            </a:pPr>
            <a:r>
              <a:rPr lang="ar-EG" sz="2400" dirty="0">
                <a:solidFill>
                  <a:schemeClr val="dk1"/>
                </a:solidFill>
                <a:latin typeface="Calibri"/>
                <a:ea typeface="Calibri"/>
                <a:cs typeface="+mj-cs"/>
                <a:sym typeface="Calibri"/>
              </a:rPr>
              <a:t>3- </a:t>
            </a:r>
            <a:r>
              <a:rPr lang="ar-EG" sz="2400" b="1" dirty="0">
                <a:solidFill>
                  <a:schemeClr val="dk1"/>
                </a:solidFill>
                <a:latin typeface="Calibri"/>
                <a:ea typeface="Calibri"/>
                <a:cs typeface="+mj-cs"/>
                <a:sym typeface="Calibri"/>
              </a:rPr>
              <a:t>نزاعات أسماء النطاق</a:t>
            </a:r>
            <a:r>
              <a:rPr lang="ar-EG" sz="2400" dirty="0">
                <a:solidFill>
                  <a:schemeClr val="dk1"/>
                </a:solidFill>
                <a:latin typeface="Calibri"/>
                <a:ea typeface="Calibri"/>
                <a:cs typeface="+mj-cs"/>
                <a:sym typeface="Calibri"/>
              </a:rPr>
              <a:t>: يمكن أن تحدث نزاعات عندما يقوم شخص ما بتسجيل اسم نطاق يحمل اسم علامة تجارية تنتمي إلى شركة أخرى. هذا يُعرف بظاهرة "الاحتكار الإلكتروني"</a:t>
            </a:r>
            <a:r>
              <a:rPr lang="ar-EG" sz="2800" dirty="0">
                <a:solidFill>
                  <a:srgbClr val="FF0000"/>
                </a:solidFill>
                <a:latin typeface="Calibri"/>
                <a:ea typeface="Calibri"/>
                <a:cs typeface="+mj-cs"/>
                <a:sym typeface="Calibri"/>
              </a:rPr>
              <a:t> </a:t>
            </a:r>
            <a:r>
              <a:rPr lang="en-US" sz="2800" dirty="0">
                <a:solidFill>
                  <a:srgbClr val="FF0000"/>
                </a:solidFill>
                <a:latin typeface="Times New Roman" panose="02020603050405020304" pitchFamily="18" charset="0"/>
                <a:ea typeface="Calibri"/>
                <a:cs typeface="Times New Roman" panose="02020603050405020304" pitchFamily="18" charset="0"/>
                <a:sym typeface="Calibri"/>
              </a:rPr>
              <a:t>cybersquatting</a:t>
            </a:r>
            <a:r>
              <a:rPr lang="en-US" sz="2400" dirty="0">
                <a:solidFill>
                  <a:schemeClr val="dk1"/>
                </a:solidFill>
                <a:latin typeface="Calibri"/>
                <a:ea typeface="Calibri"/>
                <a:cs typeface="+mj-cs"/>
                <a:sym typeface="Calibri"/>
              </a:rPr>
              <a:t>، </a:t>
            </a:r>
            <a:r>
              <a:rPr lang="ar-EG" sz="2400" dirty="0">
                <a:solidFill>
                  <a:schemeClr val="dk1"/>
                </a:solidFill>
                <a:latin typeface="Calibri"/>
                <a:ea typeface="Calibri"/>
                <a:cs typeface="+mj-cs"/>
                <a:sym typeface="Calibri"/>
              </a:rPr>
              <a:t>حيث يحاول الشخص تسجيل النطاق بنية استغلال العلامة التجارية أو بغرض الربح منها. يتم التعامل مع هذه النزاعات عن طريق اللجوء إلى إجراءات قانونية لإثبات حقوق الملكية الفكرية للعلامة التجارية واستعادة النطاق المنتزع.</a:t>
            </a:r>
            <a:endParaRPr lang="ar-EG" sz="1800" dirty="0">
              <a:cs typeface="+mj-cs"/>
            </a:endParaRPr>
          </a:p>
        </p:txBody>
      </p:sp>
      <p:sp>
        <p:nvSpPr>
          <p:cNvPr id="2" name="Rectangle 1">
            <a:extLst>
              <a:ext uri="{FF2B5EF4-FFF2-40B4-BE49-F238E27FC236}">
                <a16:creationId xmlns:a16="http://schemas.microsoft.com/office/drawing/2014/main" id="{252C5302-3B39-124E-466D-6AD123BC58CC}"/>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1898197005"/>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EBEC8-0158-13ED-3358-0A6F6F97574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BB0C6EE-8542-286B-F796-7E741ADA106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521B491-C6EE-6361-FEDA-B0EC7C6E98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01BA465-38C1-FCC3-3FEF-002FF8496AB5}"/>
              </a:ext>
            </a:extLst>
          </p:cNvPr>
          <p:cNvSpPr txBox="1"/>
          <p:nvPr/>
        </p:nvSpPr>
        <p:spPr>
          <a:xfrm>
            <a:off x="637952" y="1711349"/>
            <a:ext cx="11033347"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dk1"/>
                </a:solidFill>
                <a:latin typeface="Arial"/>
                <a:ea typeface="Arial"/>
                <a:cs typeface="+mj-cs"/>
                <a:sym typeface="Arial"/>
              </a:rPr>
              <a:t>4- قوانين </a:t>
            </a:r>
            <a:r>
              <a:rPr lang="ar-EG" sz="2400" b="1" i="0" u="none" strike="noStrike" cap="none" dirty="0">
                <a:solidFill>
                  <a:schemeClr val="dk1"/>
                </a:solidFill>
                <a:latin typeface="Calibri"/>
                <a:ea typeface="Calibri"/>
                <a:cs typeface="+mj-cs"/>
                <a:sym typeface="Calibri"/>
              </a:rPr>
              <a:t>حقوق الملكية الفكرية </a:t>
            </a:r>
            <a:r>
              <a:rPr lang="en-US" sz="24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Intellectual property rights </a:t>
            </a:r>
            <a:endParaRPr lang="en-US" sz="2400" b="1" dirty="0">
              <a:solidFill>
                <a:schemeClr val="dk1"/>
              </a:solidFill>
              <a:latin typeface="Times New Roman" panose="02020603050405020304" pitchFamily="18" charset="0"/>
              <a:ea typeface="Arial"/>
              <a:cs typeface="Times New Roman" panose="02020603050405020304" pitchFamily="18" charset="0"/>
              <a:sym typeface="Arial"/>
            </a:endParaRPr>
          </a:p>
          <a:p>
            <a:pPr marL="0" marR="0" lvl="0" indent="0" algn="just" rtl="1">
              <a:lnSpc>
                <a:spcPct val="150000"/>
              </a:lnSpc>
              <a:spcBef>
                <a:spcPts val="0"/>
              </a:spcBef>
              <a:spcAft>
                <a:spcPts val="0"/>
              </a:spcAft>
              <a:buClr>
                <a:schemeClr val="dk1"/>
              </a:buClr>
              <a:buSzPts val="2200"/>
              <a:buFont typeface="Calibri"/>
              <a:buNone/>
            </a:pPr>
            <a:r>
              <a:rPr lang="ar-EG" sz="2400" b="1" i="0" u="none" strike="noStrike" cap="none" dirty="0">
                <a:solidFill>
                  <a:schemeClr val="dk1"/>
                </a:solidFill>
                <a:latin typeface="Calibri"/>
                <a:ea typeface="Calibri"/>
                <a:cs typeface="+mj-cs"/>
                <a:sym typeface="Calibri"/>
              </a:rPr>
              <a:t>حقوق الملكية الفكرية </a:t>
            </a:r>
            <a:r>
              <a:rPr lang="en-US" sz="24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Intellectual property rights </a:t>
            </a:r>
            <a:endParaRPr lang="en-US" sz="1800" dirty="0">
              <a:latin typeface="Times New Roman" panose="02020603050405020304" pitchFamily="18" charset="0"/>
              <a:cs typeface="Times New Roman" panose="02020603050405020304" pitchFamily="18" charset="0"/>
            </a:endParaRPr>
          </a:p>
          <a:p>
            <a:pPr marL="0" marR="0" lvl="0" indent="0" algn="just" rtl="1">
              <a:lnSpc>
                <a:spcPct val="150000"/>
              </a:lnSpc>
              <a:spcBef>
                <a:spcPts val="0"/>
              </a:spcBef>
              <a:spcAft>
                <a:spcPts val="0"/>
              </a:spcAft>
              <a:buClr>
                <a:schemeClr val="dk1"/>
              </a:buClr>
              <a:buSzPts val="2200"/>
              <a:buFont typeface="Calibri"/>
              <a:buNone/>
            </a:pPr>
            <a:r>
              <a:rPr lang="ar-EG" sz="2400" b="0" i="0" u="none" strike="noStrike" cap="none" dirty="0">
                <a:solidFill>
                  <a:schemeClr val="dk1"/>
                </a:solidFill>
                <a:latin typeface="Calibri"/>
                <a:ea typeface="Calibri"/>
                <a:cs typeface="+mj-cs"/>
                <a:sym typeface="Calibri"/>
              </a:rPr>
              <a:t>تحمي هذه الحقوق الممتلكات غير الملموسة (التصاميم والأفكار والاختراعات) التي تم إنشاؤها من قبل الشركات أو الأفراد والتي يتم حمايتها بموجب قوانين حقوق النشر والأسرار التجارية وبراءات الاختراع، وتشمل المحتوى والخدمات التي تم تطويرها لمواقع التجارة الإلكترونية.</a:t>
            </a:r>
            <a:endParaRPr lang="ar-EG" sz="1800" dirty="0">
              <a:cs typeface="+mj-cs"/>
            </a:endParaRPr>
          </a:p>
          <a:p>
            <a:pPr marL="0" marR="0" lvl="0" indent="0" algn="just" rtl="1">
              <a:lnSpc>
                <a:spcPct val="150000"/>
              </a:lnSpc>
              <a:spcBef>
                <a:spcPts val="0"/>
              </a:spcBef>
              <a:spcAft>
                <a:spcPts val="0"/>
              </a:spcAft>
              <a:buClr>
                <a:schemeClr val="dk1"/>
              </a:buClr>
              <a:buSzPts val="2200"/>
              <a:buFont typeface="Calibri"/>
              <a:buNone/>
            </a:pPr>
            <a:r>
              <a:rPr lang="ar-EG" sz="2400" b="0" i="0" u="none" strike="noStrike" cap="none" dirty="0">
                <a:solidFill>
                  <a:schemeClr val="dk1"/>
                </a:solidFill>
                <a:latin typeface="Calibri"/>
                <a:ea typeface="Calibri"/>
                <a:cs typeface="+mj-cs"/>
                <a:sym typeface="Calibri"/>
              </a:rPr>
              <a:t>يمكن استخدام خدمات إدارة السمعة لتقييم كيفية استخدام محتوى المنظمة وشعاراتها وعلاماتها التجارية على مواقع أخرى.</a:t>
            </a:r>
            <a:endParaRPr lang="ar-EG" sz="1800" dirty="0">
              <a:cs typeface="+mj-cs"/>
            </a:endParaRPr>
          </a:p>
          <a:p>
            <a:pPr marL="0" marR="0" lvl="0" indent="0" algn="just" rtl="1">
              <a:lnSpc>
                <a:spcPct val="150000"/>
              </a:lnSpc>
              <a:spcBef>
                <a:spcPts val="0"/>
              </a:spcBef>
              <a:spcAft>
                <a:spcPts val="0"/>
              </a:spcAft>
              <a:buNone/>
            </a:pPr>
            <a:endParaRPr lang="en-US" sz="2400" dirty="0">
              <a:solidFill>
                <a:schemeClr val="dk1"/>
              </a:solidFill>
              <a:latin typeface="Times New Roman" panose="02020603050405020304" pitchFamily="18" charset="0"/>
              <a:ea typeface="Arial"/>
              <a:cs typeface="Times New Roman" panose="02020603050405020304" pitchFamily="18" charset="0"/>
              <a:sym typeface="Arial"/>
            </a:endParaRPr>
          </a:p>
        </p:txBody>
      </p:sp>
      <p:sp>
        <p:nvSpPr>
          <p:cNvPr id="2" name="Rectangle 1">
            <a:extLst>
              <a:ext uri="{FF2B5EF4-FFF2-40B4-BE49-F238E27FC236}">
                <a16:creationId xmlns:a16="http://schemas.microsoft.com/office/drawing/2014/main" id="{B1423172-35A3-0A43-5C3F-2C662530DA52}"/>
              </a:ext>
            </a:extLst>
          </p:cNvPr>
          <p:cNvSpPr/>
          <p:nvPr/>
        </p:nvSpPr>
        <p:spPr>
          <a:xfrm>
            <a:off x="5770230" y="709299"/>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138746168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08B1E-2A95-90F7-A671-08FC3F82687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847994C-0FE2-CD11-7613-6DFB1F95B61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E1EF77D-E242-8B43-6FE0-975EA59302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344700D-A769-FEE4-A95F-71DC1A96A8E4}"/>
              </a:ext>
            </a:extLst>
          </p:cNvPr>
          <p:cNvSpPr txBox="1"/>
          <p:nvPr/>
        </p:nvSpPr>
        <p:spPr>
          <a:xfrm>
            <a:off x="637952" y="1543930"/>
            <a:ext cx="11033347" cy="515602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dk1"/>
                </a:solidFill>
                <a:latin typeface="Arial"/>
                <a:ea typeface="Arial"/>
                <a:cs typeface="+mj-cs"/>
                <a:sym typeface="Arial"/>
              </a:rPr>
              <a:t>5- </a:t>
            </a:r>
            <a:r>
              <a:rPr lang="ar-EG" sz="2400" b="1" dirty="0">
                <a:latin typeface="Arial"/>
                <a:ea typeface="Arial"/>
                <a:cs typeface="+mj-cs"/>
                <a:sym typeface="Arial"/>
              </a:rPr>
              <a:t>قوانين</a:t>
            </a:r>
            <a:r>
              <a:rPr lang="ar-EG" sz="2400" b="1" dirty="0">
                <a:solidFill>
                  <a:schemeClr val="dk1"/>
                </a:solidFill>
                <a:latin typeface="Arial"/>
                <a:ea typeface="Arial"/>
                <a:cs typeface="+mj-cs"/>
                <a:sym typeface="Arial"/>
              </a:rPr>
              <a:t> الإعلان عبر الإنترنت   </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Online advertising law </a:t>
            </a:r>
          </a:p>
          <a:p>
            <a:pPr marL="0" marR="0" lvl="0" indent="0" algn="just" rtl="1">
              <a:lnSpc>
                <a:spcPct val="150000"/>
              </a:lnSpc>
              <a:spcBef>
                <a:spcPts val="0"/>
              </a:spcBef>
              <a:spcAft>
                <a:spcPts val="0"/>
              </a:spcAft>
              <a:buClr>
                <a:schemeClr val="dk1"/>
              </a:buClr>
              <a:buSzPts val="2200"/>
              <a:buFont typeface="Calibri"/>
              <a:buNone/>
            </a:pPr>
            <a:r>
              <a:rPr lang="ar-EG" sz="2200" i="0" u="sng" strike="noStrike" cap="none" dirty="0">
                <a:solidFill>
                  <a:schemeClr val="dk1"/>
                </a:solidFill>
                <a:latin typeface="Calibri"/>
                <a:ea typeface="Calibri"/>
                <a:cs typeface="+mj-cs"/>
                <a:sym typeface="Calibri"/>
              </a:rPr>
              <a:t> تُفرض معايير الإعلان عبر الإنترنت من قبل جهات حكومية مستقلة لضمان الامتثال والشفافية في العروض التسويقية على الإنترنت</a:t>
            </a:r>
            <a:r>
              <a:rPr lang="ar-EG" sz="2200" i="0" strike="noStrike" cap="none" dirty="0">
                <a:solidFill>
                  <a:schemeClr val="dk1"/>
                </a:solidFill>
                <a:latin typeface="Calibri"/>
                <a:ea typeface="Calibri"/>
                <a:cs typeface="+mj-cs"/>
                <a:sym typeface="Calibri"/>
              </a:rPr>
              <a:t>. حيث تواجه </a:t>
            </a:r>
            <a:r>
              <a:rPr lang="ar-EG" sz="2200" i="0" u="none" strike="noStrike" cap="none" dirty="0">
                <a:solidFill>
                  <a:schemeClr val="dk1"/>
                </a:solidFill>
                <a:latin typeface="Calibri"/>
                <a:ea typeface="Calibri"/>
                <a:cs typeface="+mj-cs"/>
                <a:sym typeface="Calibri"/>
              </a:rPr>
              <a:t>الإعلانات عبر الإنترنت تحديًا محددًا، وهو </a:t>
            </a:r>
            <a:r>
              <a:rPr lang="ar-EG" sz="2200" i="0" u="sng" strike="noStrike" cap="none" dirty="0">
                <a:solidFill>
                  <a:schemeClr val="dk1"/>
                </a:solidFill>
                <a:latin typeface="Calibri"/>
                <a:ea typeface="Calibri"/>
                <a:cs typeface="+mj-cs"/>
                <a:sym typeface="Calibri"/>
              </a:rPr>
              <a:t>ضرورة إظهار الاتصالات التسويقية بشكل واضح.</a:t>
            </a:r>
            <a:r>
              <a:rPr lang="ar-EG" sz="2200" i="0" u="none" strike="noStrike" cap="none" dirty="0">
                <a:solidFill>
                  <a:schemeClr val="dk1"/>
                </a:solidFill>
                <a:latin typeface="Calibri"/>
                <a:ea typeface="Calibri"/>
                <a:cs typeface="+mj-cs"/>
                <a:sym typeface="Calibri"/>
              </a:rPr>
              <a:t> </a:t>
            </a:r>
          </a:p>
          <a:p>
            <a:pPr marL="0" marR="0" lvl="0" indent="0" algn="just" rtl="1">
              <a:lnSpc>
                <a:spcPct val="150000"/>
              </a:lnSpc>
              <a:spcBef>
                <a:spcPts val="0"/>
              </a:spcBef>
              <a:spcAft>
                <a:spcPts val="0"/>
              </a:spcAft>
              <a:buClr>
                <a:schemeClr val="dk1"/>
              </a:buClr>
              <a:buSzPts val="2200"/>
              <a:buFont typeface="Calibri"/>
              <a:buNone/>
            </a:pPr>
            <a:r>
              <a:rPr lang="ar-EG" sz="2200" i="0" u="none" strike="noStrike" cap="none" dirty="0">
                <a:solidFill>
                  <a:schemeClr val="dk1"/>
                </a:solidFill>
                <a:latin typeface="Calibri"/>
                <a:ea typeface="Calibri"/>
                <a:cs typeface="+mj-cs"/>
                <a:sym typeface="Calibri"/>
              </a:rPr>
              <a:t>وتركز قوانين الإعلان عبر الإنترنت على ما يلي:</a:t>
            </a:r>
            <a:endParaRPr lang="ar-EG" sz="2200" dirty="0">
              <a:cs typeface="+mj-cs"/>
            </a:endParaRPr>
          </a:p>
          <a:p>
            <a:pPr marL="342900" marR="0" lvl="0" indent="-342900" algn="just" rtl="1">
              <a:lnSpc>
                <a:spcPct val="150000"/>
              </a:lnSpc>
              <a:spcBef>
                <a:spcPts val="0"/>
              </a:spcBef>
              <a:spcAft>
                <a:spcPts val="0"/>
              </a:spcAft>
              <a:buClr>
                <a:schemeClr val="dk1"/>
              </a:buClr>
              <a:buSzPts val="2200"/>
              <a:buFont typeface="Arial"/>
              <a:buChar char="•"/>
            </a:pPr>
            <a:r>
              <a:rPr lang="ar-EG" sz="2200" i="0" u="none" strike="noStrike" cap="none" dirty="0">
                <a:solidFill>
                  <a:schemeClr val="dk1"/>
                </a:solidFill>
                <a:latin typeface="Calibri"/>
                <a:ea typeface="Calibri"/>
                <a:cs typeface="+mj-cs"/>
                <a:sym typeface="Calibri"/>
              </a:rPr>
              <a:t>يجب أن تكون رسائل التسويق عبر البريد الإلكتروني غير المطلوبة معرفة بوضوح كرسائل تسويقية قبل فتحها، مما يتيح للمستلم معرفة طبيعتها الترويجية.</a:t>
            </a:r>
            <a:endParaRPr lang="ar-EG" sz="2200" dirty="0">
              <a:cs typeface="+mj-cs"/>
            </a:endParaRPr>
          </a:p>
          <a:p>
            <a:pPr marL="342900" marR="0" lvl="0" indent="-342900" algn="just" rtl="1">
              <a:lnSpc>
                <a:spcPct val="150000"/>
              </a:lnSpc>
              <a:spcBef>
                <a:spcPts val="0"/>
              </a:spcBef>
              <a:spcAft>
                <a:spcPts val="0"/>
              </a:spcAft>
              <a:buClr>
                <a:schemeClr val="dk1"/>
              </a:buClr>
              <a:buSzPts val="2200"/>
              <a:buFont typeface="Arial"/>
              <a:buChar char="•"/>
            </a:pPr>
            <a:r>
              <a:rPr lang="ar-EG" sz="2200" i="0" u="none" strike="noStrike" cap="none" dirty="0">
                <a:solidFill>
                  <a:schemeClr val="dk1"/>
                </a:solidFill>
                <a:latin typeface="Calibri"/>
                <a:ea typeface="Calibri"/>
                <a:cs typeface="+mj-cs"/>
                <a:sym typeface="Calibri"/>
              </a:rPr>
              <a:t>يجب ألا تدعي الاتصالات التسويقية أو تعطي انطباعاً خاطئاً بأن المسوّق يتصرف كمستهلك، أي أنه يستخدم منتجاً أو يوصي به كمستهلك عادي بدلاً من كونه جزءاً من استراتيجية التسويق في الشركة.</a:t>
            </a:r>
            <a:endParaRPr lang="ar-EG" sz="2200" dirty="0">
              <a:cs typeface="+mj-cs"/>
            </a:endParaRPr>
          </a:p>
          <a:p>
            <a:pPr marL="342900" marR="0" lvl="0" indent="-342900" algn="just" rtl="1">
              <a:lnSpc>
                <a:spcPct val="150000"/>
              </a:lnSpc>
              <a:spcBef>
                <a:spcPts val="0"/>
              </a:spcBef>
              <a:spcAft>
                <a:spcPts val="0"/>
              </a:spcAft>
              <a:buClr>
                <a:schemeClr val="dk1"/>
              </a:buClr>
              <a:buSzPts val="2200"/>
              <a:buFont typeface="Arial"/>
              <a:buChar char="•"/>
            </a:pPr>
            <a:r>
              <a:rPr lang="ar-EG" sz="2200" i="0" u="none" strike="noStrike" cap="none" dirty="0">
                <a:solidFill>
                  <a:schemeClr val="dk1"/>
                </a:solidFill>
                <a:latin typeface="Calibri"/>
                <a:ea typeface="Calibri"/>
                <a:cs typeface="+mj-cs"/>
                <a:sym typeface="Calibri"/>
              </a:rPr>
              <a:t>يجب أن يوضح المسوقون والناشرون أن الإعلانات هي عبارة عن اتصالات تسويقية، للتأكيد على أن المحتوى المقدم هو جزء من حملة تسويقية وليس محتوى مستقل.</a:t>
            </a:r>
            <a:endParaRPr lang="ar-EG" sz="2200" dirty="0">
              <a:cs typeface="+mj-cs"/>
            </a:endParaRPr>
          </a:p>
        </p:txBody>
      </p:sp>
      <p:sp>
        <p:nvSpPr>
          <p:cNvPr id="2" name="Rectangle 1">
            <a:extLst>
              <a:ext uri="{FF2B5EF4-FFF2-40B4-BE49-F238E27FC236}">
                <a16:creationId xmlns:a16="http://schemas.microsoft.com/office/drawing/2014/main" id="{7BD42700-A04F-D2A8-BD31-464EC1F5A5E3}"/>
              </a:ext>
            </a:extLst>
          </p:cNvPr>
          <p:cNvSpPr/>
          <p:nvPr/>
        </p:nvSpPr>
        <p:spPr>
          <a:xfrm>
            <a:off x="5770229" y="646800"/>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3907821651"/>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37000D-0685-8D80-C67E-4FB992C4ED7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C6DEEB-ABEF-D5E8-026E-7593E263C92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16EE035-4670-DE84-F54F-222BCD6456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015BDBE-DB27-C9C3-3C88-D943A766DED2}"/>
              </a:ext>
            </a:extLst>
          </p:cNvPr>
          <p:cNvSpPr txBox="1"/>
          <p:nvPr/>
        </p:nvSpPr>
        <p:spPr>
          <a:xfrm>
            <a:off x="637952" y="1543930"/>
            <a:ext cx="11033347" cy="515602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dk1"/>
                </a:solidFill>
                <a:latin typeface="Arial"/>
                <a:ea typeface="Arial"/>
                <a:cs typeface="+mj-cs"/>
                <a:sym typeface="Arial"/>
              </a:rPr>
              <a:t>5- </a:t>
            </a:r>
            <a:r>
              <a:rPr lang="ar-EG" sz="2400" b="1" dirty="0">
                <a:latin typeface="Arial"/>
                <a:ea typeface="Arial"/>
                <a:cs typeface="+mj-cs"/>
                <a:sym typeface="Arial"/>
              </a:rPr>
              <a:t>قوانين</a:t>
            </a:r>
            <a:r>
              <a:rPr lang="ar-EG" sz="2400" b="1" dirty="0">
                <a:solidFill>
                  <a:schemeClr val="dk1"/>
                </a:solidFill>
                <a:latin typeface="Arial"/>
                <a:ea typeface="Arial"/>
                <a:cs typeface="+mj-cs"/>
                <a:sym typeface="Arial"/>
              </a:rPr>
              <a:t> الإعلان عبر الإنترنت   </a:t>
            </a:r>
            <a:r>
              <a:rPr lang="en-US" sz="2400" b="1" dirty="0">
                <a:solidFill>
                  <a:schemeClr val="dk1"/>
                </a:solidFill>
                <a:latin typeface="Times New Roman" panose="02020603050405020304" pitchFamily="18" charset="0"/>
                <a:ea typeface="Arial"/>
                <a:cs typeface="+mj-cs"/>
                <a:sym typeface="Arial"/>
              </a:rPr>
              <a:t>Online advertising law </a:t>
            </a:r>
          </a:p>
          <a:p>
            <a:pPr marL="0" marR="0" lvl="0" indent="0" algn="just" rtl="1">
              <a:lnSpc>
                <a:spcPct val="150000"/>
              </a:lnSpc>
              <a:spcBef>
                <a:spcPts val="0"/>
              </a:spcBef>
              <a:spcAft>
                <a:spcPts val="0"/>
              </a:spcAft>
              <a:buClr>
                <a:schemeClr val="dk1"/>
              </a:buClr>
              <a:buSzPts val="2200"/>
              <a:buFont typeface="Calibri"/>
              <a:buNone/>
            </a:pPr>
            <a:r>
              <a:rPr lang="ar-EG" sz="2200" i="0" u="none" strike="noStrike" cap="none" dirty="0">
                <a:solidFill>
                  <a:schemeClr val="dk1"/>
                </a:solidFill>
                <a:latin typeface="Calibri"/>
                <a:ea typeface="Calibri"/>
                <a:cs typeface="+mj-cs"/>
                <a:sym typeface="Calibri"/>
              </a:rPr>
              <a:t>تظهر أهمية هذه القوانين بسبب زيادة </a:t>
            </a:r>
            <a:r>
              <a:rPr lang="ar-EG" sz="2200" b="1" i="0" u="none" strike="noStrike" cap="none" dirty="0">
                <a:solidFill>
                  <a:srgbClr val="FF0000"/>
                </a:solidFill>
                <a:latin typeface="Calibri"/>
                <a:ea typeface="Calibri"/>
                <a:cs typeface="+mj-cs"/>
                <a:sym typeface="Calibri"/>
              </a:rPr>
              <a:t>الإعلانات المدمجة </a:t>
            </a:r>
            <a:r>
              <a:rPr lang="en-US" sz="2200" b="1" i="0" u="none" strike="noStrike" cap="none" dirty="0">
                <a:solidFill>
                  <a:srgbClr val="FF0000"/>
                </a:solidFill>
                <a:latin typeface="Calibri"/>
                <a:ea typeface="Calibri"/>
                <a:cs typeface="+mj-cs"/>
                <a:sym typeface="Calibri"/>
              </a:rPr>
              <a:t>Native advertising</a:t>
            </a:r>
            <a:r>
              <a:rPr lang="en-US" sz="2200" i="0" u="none" strike="noStrike" cap="none" dirty="0">
                <a:solidFill>
                  <a:srgbClr val="FF0000"/>
                </a:solidFill>
                <a:latin typeface="Calibri"/>
                <a:ea typeface="Calibri"/>
                <a:cs typeface="+mj-cs"/>
                <a:sym typeface="Calibri"/>
              </a:rPr>
              <a:t> </a:t>
            </a:r>
            <a:r>
              <a:rPr lang="ar-EG" sz="2200" i="0" u="none" strike="noStrike" cap="none" dirty="0">
                <a:solidFill>
                  <a:srgbClr val="FF0000"/>
                </a:solidFill>
                <a:latin typeface="Calibri"/>
                <a:ea typeface="Calibri"/>
                <a:cs typeface="+mj-cs"/>
                <a:sym typeface="Calibri"/>
              </a:rPr>
              <a:t> </a:t>
            </a:r>
            <a:r>
              <a:rPr lang="ar-EG" sz="2200" i="0" u="none" strike="noStrike" cap="none" dirty="0">
                <a:solidFill>
                  <a:schemeClr val="dk1"/>
                </a:solidFill>
                <a:latin typeface="Calibri"/>
                <a:ea typeface="Calibri"/>
                <a:cs typeface="+mj-cs"/>
                <a:sym typeface="Calibri"/>
              </a:rPr>
              <a:t>التي تتنكر كمحتوى غير إعلاني. حيث تضمن هذه القوانين الشفافية والإشارة الواضحة إلى الإعلانات عبر الإنترنت، وتحمي حقوق المستهلكين في معرفة ما إذا كانوا يتعاملون مع محتوى تسويقي أم لا.</a:t>
            </a:r>
            <a:endParaRPr lang="ar-EG" sz="1800" dirty="0">
              <a:cs typeface="+mj-cs"/>
            </a:endParaRPr>
          </a:p>
          <a:p>
            <a:pPr marL="0" marR="0" lvl="0" indent="0" algn="just" rtl="1">
              <a:lnSpc>
                <a:spcPct val="150000"/>
              </a:lnSpc>
              <a:spcBef>
                <a:spcPts val="0"/>
              </a:spcBef>
              <a:spcAft>
                <a:spcPts val="0"/>
              </a:spcAft>
              <a:buClr>
                <a:schemeClr val="dk1"/>
              </a:buClr>
              <a:buSzPts val="2200"/>
              <a:buFont typeface="Calibri"/>
              <a:buNone/>
            </a:pPr>
            <a:r>
              <a:rPr lang="ar-EG" sz="2200" b="1" i="0" u="sng" strike="noStrike" cap="none" dirty="0">
                <a:solidFill>
                  <a:schemeClr val="dk1"/>
                </a:solidFill>
                <a:latin typeface="Calibri"/>
                <a:ea typeface="Calibri"/>
                <a:cs typeface="+mj-cs"/>
                <a:sym typeface="Calibri"/>
              </a:rPr>
              <a:t>الإعلان المدمج (</a:t>
            </a:r>
            <a:r>
              <a:rPr lang="en-US" sz="2200" b="1" i="0" u="sng" strike="noStrike" cap="none" dirty="0">
                <a:solidFill>
                  <a:schemeClr val="dk1"/>
                </a:solidFill>
                <a:latin typeface="Times New Roman" panose="02020603050405020304" pitchFamily="18" charset="0"/>
                <a:ea typeface="Calibri"/>
                <a:cs typeface="Times New Roman" panose="02020603050405020304" pitchFamily="18" charset="0"/>
                <a:sym typeface="Calibri"/>
              </a:rPr>
              <a:t>Native advertising</a:t>
            </a:r>
            <a:r>
              <a:rPr lang="ar-EG" sz="2200" b="1" i="0" u="sng" strike="noStrike" cap="none" dirty="0">
                <a:solidFill>
                  <a:schemeClr val="dk1"/>
                </a:solidFill>
                <a:latin typeface="Calibri"/>
                <a:ea typeface="Calibri"/>
                <a:cs typeface="+mj-cs"/>
                <a:sym typeface="Calibri"/>
              </a:rPr>
              <a:t>)</a:t>
            </a:r>
            <a:endParaRPr lang="en-US" sz="1800" dirty="0">
              <a:cs typeface="+mj-cs"/>
            </a:endParaRPr>
          </a:p>
          <a:p>
            <a:pPr marL="0" marR="0" lvl="0" indent="0" algn="just" rtl="1">
              <a:lnSpc>
                <a:spcPct val="150000"/>
              </a:lnSpc>
              <a:spcBef>
                <a:spcPts val="0"/>
              </a:spcBef>
              <a:spcAft>
                <a:spcPts val="0"/>
              </a:spcAft>
              <a:buClr>
                <a:schemeClr val="dk1"/>
              </a:buClr>
              <a:buSzPts val="2200"/>
              <a:buFont typeface="Calibri"/>
              <a:buNone/>
            </a:pPr>
            <a:r>
              <a:rPr lang="ar-EG" sz="2200" i="0" u="none" strike="noStrike" cap="none" dirty="0">
                <a:solidFill>
                  <a:schemeClr val="dk1"/>
                </a:solidFill>
                <a:latin typeface="Calibri"/>
                <a:ea typeface="Calibri"/>
                <a:cs typeface="+mj-cs"/>
                <a:sym typeface="Calibri"/>
              </a:rPr>
              <a:t>يهدف إلى إظهار الإعلانات كمحتوى غير إعلاني من خلال دمجها بشكل طبيعي وسلس داخل المحتوى الذي يتم استهلاكه من قبل الجمهور. يتم إنشاء هذا النوع من الإعلانات لتكون متناسقة مع نوع وشكل المحتوى المحيط بها، سواء كان ذلك مقال في صحيفة أو مجلة، أو منشور على وسائل التواصل الاجتماعي، أو فيديو على منصة البث المباشر، وما إلى ذلك.</a:t>
            </a:r>
            <a:endParaRPr lang="ar-EG" sz="1800" dirty="0">
              <a:cs typeface="+mj-cs"/>
            </a:endParaRPr>
          </a:p>
          <a:p>
            <a:pPr marL="0" marR="0" lvl="0" indent="0" algn="just" rtl="1">
              <a:lnSpc>
                <a:spcPct val="150000"/>
              </a:lnSpc>
              <a:spcBef>
                <a:spcPts val="0"/>
              </a:spcBef>
              <a:spcAft>
                <a:spcPts val="0"/>
              </a:spcAft>
              <a:buClr>
                <a:schemeClr val="dk1"/>
              </a:buClr>
              <a:buSzPts val="2200"/>
              <a:buFont typeface="Calibri"/>
              <a:buNone/>
            </a:pPr>
            <a:r>
              <a:rPr lang="ar-EG" sz="2200" i="0" u="sng" strike="noStrike" cap="none" dirty="0">
                <a:solidFill>
                  <a:schemeClr val="dk1"/>
                </a:solidFill>
                <a:latin typeface="Calibri"/>
                <a:ea typeface="Calibri"/>
                <a:cs typeface="+mj-cs"/>
                <a:sym typeface="Calibri"/>
              </a:rPr>
              <a:t>على الرغم من أنه يجب بموجب القانون في العديد من البلدان الكشف عن مثل هذا المحتوى كإعلان، إلا أنه في كثير من الأحيان لا يتم ذلك. ومع ذلك، يزداد انتشار هذا النوع من الإعلانات بشكل متزايد.</a:t>
            </a:r>
            <a:endParaRPr lang="ar-EG" sz="1800" dirty="0">
              <a:cs typeface="+mj-cs"/>
            </a:endParaRPr>
          </a:p>
        </p:txBody>
      </p:sp>
      <p:sp>
        <p:nvSpPr>
          <p:cNvPr id="2" name="Rectangle 1">
            <a:extLst>
              <a:ext uri="{FF2B5EF4-FFF2-40B4-BE49-F238E27FC236}">
                <a16:creationId xmlns:a16="http://schemas.microsoft.com/office/drawing/2014/main" id="{914569C8-647A-A332-E687-2939CC5D012D}"/>
              </a:ext>
            </a:extLst>
          </p:cNvPr>
          <p:cNvSpPr/>
          <p:nvPr/>
        </p:nvSpPr>
        <p:spPr>
          <a:xfrm>
            <a:off x="5770229" y="646800"/>
            <a:ext cx="5901070" cy="786809"/>
          </a:xfrm>
          <a:prstGeom prst="rect">
            <a:avLst/>
          </a:prstGeom>
          <a:solidFill>
            <a:srgbClr val="8E5A6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cs typeface="+mj-cs"/>
              </a:rPr>
              <a:t>القوى القانونية </a:t>
            </a:r>
            <a:r>
              <a:rPr lang="en-US" sz="2800" b="1" dirty="0">
                <a:latin typeface="Times New Roman" panose="02020603050405020304" pitchFamily="18" charset="0"/>
                <a:cs typeface="Times New Roman" panose="02020603050405020304" pitchFamily="18" charset="0"/>
              </a:rPr>
              <a:t>Law forces</a:t>
            </a:r>
            <a:endParaRPr lang="en-US" sz="2800" b="1" dirty="0">
              <a:cs typeface="+mj-cs"/>
            </a:endParaRPr>
          </a:p>
        </p:txBody>
      </p:sp>
    </p:spTree>
    <p:extLst>
      <p:ext uri="{BB962C8B-B14F-4D97-AF65-F5344CB8AC3E}">
        <p14:creationId xmlns:p14="http://schemas.microsoft.com/office/powerpoint/2010/main" val="684827940"/>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920973"/>
            <a:ext cx="11150600" cy="585750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100" dirty="0">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100" b="1" dirty="0">
                <a:cs typeface="+mj-cs"/>
              </a:rPr>
              <a:t>مقدمة إلى البيئة العامة في التسويق الرقمي.</a:t>
            </a:r>
            <a:endParaRPr lang="ar-EG" sz="2100" dirty="0">
              <a:cs typeface="+mj-cs"/>
            </a:endParaRPr>
          </a:p>
          <a:p>
            <a:pPr algn="r" rtl="1">
              <a:lnSpc>
                <a:spcPct val="150000"/>
              </a:lnSpc>
            </a:pPr>
            <a:r>
              <a:rPr lang="ar-EG" sz="2100" dirty="0">
                <a:cs typeface="+mj-cs"/>
              </a:rPr>
              <a:t>أهمية تتبع التغيرات في البيئة العامة</a:t>
            </a:r>
          </a:p>
          <a:p>
            <a:pPr algn="r" rtl="1">
              <a:lnSpc>
                <a:spcPct val="150000"/>
              </a:lnSpc>
            </a:pPr>
            <a:r>
              <a:rPr lang="ar-EG" sz="2100" dirty="0">
                <a:cs typeface="+mj-cs"/>
              </a:rPr>
              <a:t>دور التكيف الاستراتيجي في مواجهة التحديات الرقمية </a:t>
            </a:r>
          </a:p>
          <a:p>
            <a:pPr marL="342900" indent="-342900" algn="r" rtl="1">
              <a:lnSpc>
                <a:spcPct val="150000"/>
              </a:lnSpc>
              <a:buFont typeface="Arial" panose="020B0604020202020204" pitchFamily="34" charset="0"/>
              <a:buChar char="•"/>
            </a:pPr>
            <a:r>
              <a:rPr lang="ar-EG" sz="2100" b="1" dirty="0">
                <a:cs typeface="+mj-cs"/>
              </a:rPr>
              <a:t>القوى التكنولوجية وتأثيرها على التسويق الرقمي.</a:t>
            </a:r>
            <a:endParaRPr lang="ar-EG" sz="2100" dirty="0">
              <a:cs typeface="+mj-cs"/>
            </a:endParaRPr>
          </a:p>
          <a:p>
            <a:pPr algn="r" rtl="1">
              <a:lnSpc>
                <a:spcPct val="150000"/>
              </a:lnSpc>
            </a:pPr>
            <a:r>
              <a:rPr lang="ar-EG" sz="2100" dirty="0">
                <a:cs typeface="+mj-cs"/>
              </a:rPr>
              <a:t>الإنترنت ودوره في التسويق</a:t>
            </a:r>
          </a:p>
          <a:p>
            <a:pPr algn="r" rtl="1">
              <a:lnSpc>
                <a:spcPct val="150000"/>
              </a:lnSpc>
            </a:pPr>
            <a:r>
              <a:rPr lang="ar-EG" sz="2100" dirty="0">
                <a:cs typeface="+mj-cs"/>
              </a:rPr>
              <a:t>الترويج لعناوين المواقع الإلكترونية (</a:t>
            </a:r>
            <a:r>
              <a:rPr lang="en-US" sz="2100" dirty="0">
                <a:latin typeface="Times New Roman" panose="02020603050405020304" pitchFamily="18" charset="0"/>
                <a:cs typeface="Times New Roman" panose="02020603050405020304" pitchFamily="18" charset="0"/>
              </a:rPr>
              <a:t>URLs</a:t>
            </a:r>
            <a:r>
              <a:rPr lang="ar-EG" sz="2100" dirty="0">
                <a:cs typeface="+mj-cs"/>
              </a:rPr>
              <a:t>)</a:t>
            </a:r>
            <a:endParaRPr lang="en-US" sz="2100" dirty="0">
              <a:cs typeface="+mj-cs"/>
            </a:endParaRPr>
          </a:p>
          <a:p>
            <a:pPr algn="r" rtl="1">
              <a:lnSpc>
                <a:spcPct val="150000"/>
              </a:lnSpc>
            </a:pPr>
            <a:r>
              <a:rPr lang="ar-EG" sz="2100" dirty="0">
                <a:cs typeface="+mj-cs"/>
              </a:rPr>
              <a:t>الأمن السيبراني وأهميته في حماية البيانات</a:t>
            </a:r>
          </a:p>
          <a:p>
            <a:pPr algn="r" rtl="1">
              <a:lnSpc>
                <a:spcPct val="150000"/>
              </a:lnSpc>
            </a:pPr>
            <a:r>
              <a:rPr lang="ar-EG" sz="2100" dirty="0">
                <a:cs typeface="+mj-cs"/>
              </a:rPr>
              <a:t>الرسائل النصية القصيرة (</a:t>
            </a:r>
            <a:r>
              <a:rPr lang="en-US" sz="2100" dirty="0">
                <a:latin typeface="Times New Roman" panose="02020603050405020304" pitchFamily="18" charset="0"/>
                <a:cs typeface="Times New Roman" panose="02020603050405020304" pitchFamily="18" charset="0"/>
              </a:rPr>
              <a:t>SMS</a:t>
            </a:r>
            <a:r>
              <a:rPr lang="ar-EG" sz="2100" dirty="0">
                <a:cs typeface="+mj-cs"/>
              </a:rPr>
              <a:t>) واستخدامها في التسويق</a:t>
            </a:r>
          </a:p>
          <a:p>
            <a:pPr algn="r" rtl="1">
              <a:lnSpc>
                <a:spcPct val="150000"/>
              </a:lnSpc>
            </a:pPr>
            <a:r>
              <a:rPr lang="ar-EG" sz="2100" dirty="0">
                <a:cs typeface="+mj-cs"/>
              </a:rPr>
              <a:t>تطبيقات الجوال (</a:t>
            </a:r>
            <a:r>
              <a:rPr lang="en-US" sz="2100" dirty="0">
                <a:latin typeface="Times New Roman" panose="02020603050405020304" pitchFamily="18" charset="0"/>
                <a:cs typeface="Times New Roman" panose="02020603050405020304" pitchFamily="18" charset="0"/>
              </a:rPr>
              <a:t>Mobile Apps</a:t>
            </a:r>
            <a:r>
              <a:rPr lang="ar-EG" sz="2100" dirty="0">
                <a:latin typeface="Times New Roman" panose="02020603050405020304" pitchFamily="18" charset="0"/>
                <a:cs typeface="Times New Roman" panose="02020603050405020304" pitchFamily="18" charset="0"/>
              </a:rPr>
              <a:t>) </a:t>
            </a:r>
            <a:r>
              <a:rPr lang="ar-EG" sz="2100" dirty="0">
                <a:cs typeface="+mj-cs"/>
              </a:rPr>
              <a:t>وتأثيرها على استراتيجيات التسويق</a:t>
            </a:r>
          </a:p>
          <a:p>
            <a:pPr algn="r" rtl="1">
              <a:lnSpc>
                <a:spcPct val="150000"/>
              </a:lnSpc>
            </a:pPr>
            <a:r>
              <a:rPr lang="ar-EG" sz="2100" dirty="0">
                <a:cs typeface="+mj-cs"/>
              </a:rPr>
              <a:t>التسويق الاجتماعي المبني على الموقع (</a:t>
            </a:r>
            <a:r>
              <a:rPr lang="en-US" sz="2100" dirty="0">
                <a:cs typeface="+mj-cs"/>
              </a:rPr>
              <a:t>(</a:t>
            </a:r>
            <a:r>
              <a:rPr lang="en-US" sz="2100" dirty="0">
                <a:latin typeface="Times New Roman" panose="02020603050405020304" pitchFamily="18" charset="0"/>
                <a:cs typeface="Times New Roman" panose="02020603050405020304" pitchFamily="18" charset="0"/>
              </a:rPr>
              <a:t>Location-Based Marketing</a:t>
            </a:r>
            <a:endParaRPr lang="en-US" sz="2100" dirty="0">
              <a:cs typeface="+mj-cs"/>
            </a:endParaRPr>
          </a:p>
          <a:p>
            <a:pPr algn="r" rtl="1">
              <a:lnSpc>
                <a:spcPct val="150000"/>
              </a:lnSpc>
            </a:pPr>
            <a:r>
              <a:rPr lang="ar-EG" sz="2100" dirty="0">
                <a:cs typeface="+mj-cs"/>
              </a:rPr>
              <a:t>رموز الاستجابة السريعة (</a:t>
            </a:r>
            <a:r>
              <a:rPr lang="en-US" sz="2100" dirty="0">
                <a:latin typeface="Times New Roman" panose="02020603050405020304" pitchFamily="18" charset="0"/>
                <a:cs typeface="Times New Roman" panose="02020603050405020304" pitchFamily="18" charset="0"/>
              </a:rPr>
              <a:t>QR Codes</a:t>
            </a:r>
            <a:r>
              <a:rPr lang="ar-EG" sz="2100" dirty="0">
                <a:latin typeface="Times New Roman" panose="02020603050405020304" pitchFamily="18" charset="0"/>
                <a:cs typeface="Times New Roman" panose="02020603050405020304" pitchFamily="18" charset="0"/>
              </a:rPr>
              <a:t>) </a:t>
            </a:r>
            <a:r>
              <a:rPr lang="ar-EG" sz="2100" dirty="0">
                <a:cs typeface="+mj-cs"/>
              </a:rPr>
              <a:t>واستخداماتها في التسويق </a:t>
            </a:r>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BD03C-6B55-FCE5-A8D4-51A1D361915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6D08658-C0BB-E42F-2E6B-C7CE159B70B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DE11D3-4E72-C120-5CFD-57595122BA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77EDB03-AA3F-AEEA-623B-208304D97C12}"/>
              </a:ext>
            </a:extLst>
          </p:cNvPr>
          <p:cNvSpPr txBox="1"/>
          <p:nvPr/>
        </p:nvSpPr>
        <p:spPr>
          <a:xfrm>
            <a:off x="520700" y="1155869"/>
            <a:ext cx="11150600" cy="51098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cs typeface="+mj-cs"/>
              </a:rPr>
              <a:t>في هذه المحاضرة، ناقشنا الموضوعات التالية:</a:t>
            </a:r>
            <a:endParaRPr lang="en-US" sz="2200" dirty="0">
              <a:cs typeface="+mj-cs"/>
            </a:endParaRPr>
          </a:p>
          <a:p>
            <a:pPr marL="342900" indent="-342900" algn="r" rtl="1">
              <a:lnSpc>
                <a:spcPct val="150000"/>
              </a:lnSpc>
              <a:buFont typeface="Arial" panose="020B0604020202020204" pitchFamily="34" charset="0"/>
              <a:buChar char="•"/>
            </a:pPr>
            <a:r>
              <a:rPr lang="ar-EG" sz="2200" dirty="0">
                <a:cs typeface="+mj-cs"/>
              </a:rPr>
              <a:t>دورة الضجيج التكنولوجي (</a:t>
            </a:r>
            <a:r>
              <a:rPr lang="en-US" sz="2200" dirty="0">
                <a:latin typeface="Times New Roman" panose="02020603050405020304" pitchFamily="18" charset="0"/>
                <a:cs typeface="Times New Roman" panose="02020603050405020304" pitchFamily="18" charset="0"/>
              </a:rPr>
              <a:t>Gartner Hype Cycle</a:t>
            </a:r>
            <a:r>
              <a:rPr lang="ar-EG" sz="2200" dirty="0">
                <a:cs typeface="+mj-cs"/>
              </a:rPr>
              <a:t>) وتأثيرها على تبني التقنيات الجديدة</a:t>
            </a:r>
          </a:p>
          <a:p>
            <a:pPr marL="342900" indent="-342900" algn="r" rtl="1">
              <a:lnSpc>
                <a:spcPct val="150000"/>
              </a:lnSpc>
              <a:buFont typeface="Arial" panose="020B0604020202020204" pitchFamily="34" charset="0"/>
              <a:buChar char="•"/>
            </a:pPr>
            <a:r>
              <a:rPr lang="ar-EG" sz="2200" b="1" dirty="0">
                <a:cs typeface="+mj-cs"/>
              </a:rPr>
              <a:t>القوى القانونية في التسويق الرقمي . </a:t>
            </a:r>
            <a:endParaRPr lang="ar-EG" sz="2200" dirty="0">
              <a:cs typeface="+mj-cs"/>
            </a:endParaRPr>
          </a:p>
          <a:p>
            <a:pPr algn="r" rtl="1">
              <a:lnSpc>
                <a:spcPct val="150000"/>
              </a:lnSpc>
            </a:pPr>
            <a:r>
              <a:rPr lang="ar-EG" sz="2200" dirty="0">
                <a:cs typeface="+mj-cs"/>
              </a:rPr>
              <a:t>قوانين حماية البيانات والخصوصية</a:t>
            </a:r>
          </a:p>
          <a:p>
            <a:pPr algn="r" rtl="1">
              <a:lnSpc>
                <a:spcPct val="150000"/>
              </a:lnSpc>
            </a:pPr>
            <a:r>
              <a:rPr lang="ar-EG" sz="2200" dirty="0">
                <a:cs typeface="+mj-cs"/>
              </a:rPr>
              <a:t>تشريعات مكافحة البريد المزعج (</a:t>
            </a:r>
            <a:r>
              <a:rPr lang="en-US" sz="2200">
                <a:latin typeface="Times New Roman" panose="02020603050405020304" pitchFamily="18" charset="0"/>
                <a:cs typeface="Times New Roman" panose="02020603050405020304" pitchFamily="18" charset="0"/>
              </a:rPr>
              <a:t>Anti-Spam Legislation</a:t>
            </a:r>
            <a:r>
              <a:rPr lang="ar-EG" sz="2200">
                <a:cs typeface="+mj-cs"/>
              </a:rPr>
              <a:t>)</a:t>
            </a:r>
            <a:endParaRPr lang="en-US" sz="2200" dirty="0">
              <a:cs typeface="+mj-cs"/>
            </a:endParaRPr>
          </a:p>
          <a:p>
            <a:pPr algn="r" rtl="1">
              <a:lnSpc>
                <a:spcPct val="150000"/>
              </a:lnSpc>
            </a:pPr>
            <a:r>
              <a:rPr lang="ar-EG" sz="2200" dirty="0">
                <a:cs typeface="+mj-cs"/>
              </a:rPr>
              <a:t>قوانين الإعاقة والتمييز وإمكانية الوصول للمواقع الإلكترونية</a:t>
            </a:r>
          </a:p>
          <a:p>
            <a:pPr algn="r" rtl="1">
              <a:lnSpc>
                <a:spcPct val="150000"/>
              </a:lnSpc>
            </a:pPr>
            <a:r>
              <a:rPr lang="ar-EG" sz="2200" dirty="0">
                <a:cs typeface="+mj-cs"/>
              </a:rPr>
              <a:t>قوانين حماية العلامات التجارية ونزاعات أسماء النطاق</a:t>
            </a:r>
          </a:p>
          <a:p>
            <a:pPr algn="r" rtl="1">
              <a:lnSpc>
                <a:spcPct val="150000"/>
              </a:lnSpc>
            </a:pPr>
            <a:r>
              <a:rPr lang="ar-EG" sz="2200" dirty="0">
                <a:cs typeface="+mj-cs"/>
              </a:rPr>
              <a:t>حقوق الملكية الفكرية في البيئة الرقمية</a:t>
            </a:r>
          </a:p>
          <a:p>
            <a:pPr algn="r" rtl="1">
              <a:lnSpc>
                <a:spcPct val="150000"/>
              </a:lnSpc>
            </a:pPr>
            <a:r>
              <a:rPr lang="ar-EG" sz="2200" dirty="0">
                <a:cs typeface="+mj-cs"/>
              </a:rPr>
              <a:t>قوانين الإعلان عبر الإنترنت والشفافية في التسويق </a:t>
            </a:r>
          </a:p>
          <a:p>
            <a:pPr algn="r" rtl="1">
              <a:lnSpc>
                <a:spcPct val="150000"/>
              </a:lnSpc>
            </a:pPr>
            <a:endParaRPr lang="ar-EG" sz="2200" dirty="0">
              <a:cs typeface="+mj-cs"/>
            </a:endParaRPr>
          </a:p>
        </p:txBody>
      </p:sp>
    </p:spTree>
    <p:extLst>
      <p:ext uri="{BB962C8B-B14F-4D97-AF65-F5344CB8AC3E}">
        <p14:creationId xmlns:p14="http://schemas.microsoft.com/office/powerpoint/2010/main" val="4094116552"/>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21FF6BC-5CEF-4E62-B611-5BA9EB1DADBF}"/>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3433</TotalTime>
  <Words>4094</Words>
  <Application>Microsoft Office PowerPoint</Application>
  <PresentationFormat>Widescreen</PresentationFormat>
  <Paragraphs>279</Paragraphs>
  <Slides>49</Slides>
  <Notes>19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54</cp:revision>
  <dcterms:created xsi:type="dcterms:W3CDTF">2023-04-29T09:08:00Z</dcterms:created>
  <dcterms:modified xsi:type="dcterms:W3CDTF">2025-02-15T12:50:11Z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