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313" r:id="rId8"/>
    <p:sldId id="549" r:id="rId9"/>
    <p:sldId id="511" r:id="rId10"/>
    <p:sldId id="513" r:id="rId11"/>
    <p:sldId id="559" r:id="rId12"/>
    <p:sldId id="517" r:id="rId13"/>
    <p:sldId id="562" r:id="rId14"/>
    <p:sldId id="563" r:id="rId15"/>
    <p:sldId id="564" r:id="rId16"/>
    <p:sldId id="256" r:id="rId17"/>
    <p:sldId id="518" r:id="rId18"/>
    <p:sldId id="565" r:id="rId19"/>
    <p:sldId id="566" r:id="rId20"/>
    <p:sldId id="573" r:id="rId21"/>
    <p:sldId id="560" r:id="rId22"/>
    <p:sldId id="522" r:id="rId23"/>
    <p:sldId id="574" r:id="rId24"/>
    <p:sldId id="577" r:id="rId25"/>
    <p:sldId id="578" r:id="rId26"/>
    <p:sldId id="529" r:id="rId27"/>
    <p:sldId id="519" r:id="rId28"/>
    <p:sldId id="523" r:id="rId29"/>
    <p:sldId id="524" r:id="rId30"/>
    <p:sldId id="550" r:id="rId31"/>
    <p:sldId id="551" r:id="rId32"/>
    <p:sldId id="516" r:id="rId33"/>
    <p:sldId id="276" r:id="rId34"/>
    <p:sldId id="526" r:id="rId35"/>
    <p:sldId id="528" r:id="rId36"/>
    <p:sldId id="571" r:id="rId37"/>
    <p:sldId id="570" r:id="rId38"/>
    <p:sldId id="572" r:id="rId39"/>
    <p:sldId id="515" r:id="rId40"/>
    <p:sldId id="552" r:id="rId41"/>
    <p:sldId id="531" r:id="rId42"/>
    <p:sldId id="521" r:id="rId43"/>
    <p:sldId id="532" r:id="rId44"/>
    <p:sldId id="568" r:id="rId45"/>
    <p:sldId id="553" r:id="rId46"/>
    <p:sldId id="496" r:id="rId47"/>
    <p:sldId id="497" r:id="rId48"/>
    <p:sldId id="3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17"/>
            <p14:sldId id="562"/>
            <p14:sldId id="563"/>
            <p14:sldId id="564"/>
            <p14:sldId id="256"/>
            <p14:sldId id="518"/>
            <p14:sldId id="565"/>
            <p14:sldId id="566"/>
            <p14:sldId id="573"/>
            <p14:sldId id="560"/>
            <p14:sldId id="522"/>
            <p14:sldId id="574"/>
            <p14:sldId id="577"/>
            <p14:sldId id="578"/>
            <p14:sldId id="529"/>
            <p14:sldId id="519"/>
            <p14:sldId id="523"/>
            <p14:sldId id="524"/>
            <p14:sldId id="550"/>
            <p14:sldId id="551"/>
            <p14:sldId id="516"/>
            <p14:sldId id="276"/>
            <p14:sldId id="526"/>
            <p14:sldId id="528"/>
            <p14:sldId id="571"/>
            <p14:sldId id="570"/>
            <p14:sldId id="572"/>
            <p14:sldId id="515"/>
            <p14:sldId id="552"/>
            <p14:sldId id="531"/>
            <p14:sldId id="521"/>
            <p14:sldId id="532"/>
            <p14:sldId id="568"/>
            <p14:sldId id="553"/>
            <p14:sldId id="496"/>
            <p14:sldId id="497"/>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E3FF"/>
    <a:srgbClr val="FFC1FB"/>
    <a:srgbClr val="A3DBFF"/>
    <a:srgbClr val="48599F"/>
    <a:srgbClr val="FCC704"/>
    <a:srgbClr val="C88800"/>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5"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759266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B9940-A015-16C9-D506-9DE824F127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6519F12-2092-88A1-FD88-9A060A6C9CA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07EE0DD-DAA3-BF99-EDA0-C2D1E0B2D9F6}"/>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7AA52DDA-4F37-7ACA-53AA-CD5A1845925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85043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93858" y="3009283"/>
            <a:ext cx="5641327"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Market Segmentation and Target Market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884389"/>
            <a:ext cx="5884675" cy="1938992"/>
          </a:xfrm>
          <a:prstGeom prst="rect">
            <a:avLst/>
          </a:prstGeom>
          <a:noFill/>
        </p:spPr>
        <p:txBody>
          <a:bodyPr wrap="square">
            <a:spAutoFit/>
          </a:bodyPr>
          <a:lstStyle/>
          <a:p>
            <a:pPr algn="just"/>
            <a:r>
              <a:rPr lang="en-US" sz="2000" dirty="0">
                <a:latin typeface="Alexandria"/>
              </a:rPr>
              <a:t>This lecture presents a comprehensive and applied treatment of real estate market segmentation and target market analysis. it integrates theory with practice, quantitative and qualitative tools, and global case studies from residential, commercial, hospitality, and mixed-use developments.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9320" y="1042231"/>
            <a:ext cx="8417320" cy="5546134"/>
          </a:xfrm>
          <a:prstGeom prst="rect">
            <a:avLst/>
          </a:prstGeom>
          <a:noFill/>
        </p:spPr>
        <p:txBody>
          <a:bodyPr wrap="square" rtlCol="0">
            <a:spAutoFit/>
          </a:bodyPr>
          <a:lstStyle/>
          <a:p>
            <a:pPr>
              <a:lnSpc>
                <a:spcPct val="200000"/>
              </a:lnSpc>
            </a:pPr>
            <a:r>
              <a:rPr lang="en-US" sz="2000" dirty="0">
                <a:latin typeface="Alexandria" charset="0"/>
              </a:rPr>
              <a:t>1. </a:t>
            </a:r>
            <a:r>
              <a:rPr lang="en-US" sz="2000" dirty="0"/>
              <a:t>introduction</a:t>
            </a:r>
            <a:endParaRPr lang="en-US" sz="2000" dirty="0">
              <a:latin typeface="Alexandria" charset="0"/>
            </a:endParaRPr>
          </a:p>
          <a:p>
            <a:pPr>
              <a:lnSpc>
                <a:spcPct val="200000"/>
              </a:lnSpc>
            </a:pPr>
            <a:r>
              <a:rPr lang="en-US" sz="2000" dirty="0">
                <a:latin typeface="Alexandria" charset="0"/>
              </a:rPr>
              <a:t>2. </a:t>
            </a:r>
            <a:r>
              <a:rPr lang="en-US" sz="2000" dirty="0"/>
              <a:t>Conceptual Foundations of Market Segmentation</a:t>
            </a:r>
            <a:endParaRPr lang="en-US" sz="2000" b="1" dirty="0">
              <a:latin typeface="Alexandria" charset="0"/>
            </a:endParaRPr>
          </a:p>
          <a:p>
            <a:pPr>
              <a:lnSpc>
                <a:spcPct val="200000"/>
              </a:lnSpc>
            </a:pPr>
            <a:r>
              <a:rPr lang="en-US" sz="2000" dirty="0">
                <a:latin typeface="Alexandria" charset="0"/>
              </a:rPr>
              <a:t>3. </a:t>
            </a:r>
            <a:r>
              <a:rPr lang="en-US" sz="2000" dirty="0">
                <a:latin typeface="Alexandria"/>
              </a:rPr>
              <a:t>Bases of Real Estate Market Segmentation</a:t>
            </a:r>
            <a:endParaRPr lang="en-US" sz="2000" b="1" dirty="0">
              <a:latin typeface="Alexandria"/>
            </a:endParaRPr>
          </a:p>
          <a:p>
            <a:pPr>
              <a:lnSpc>
                <a:spcPct val="200000"/>
              </a:lnSpc>
            </a:pPr>
            <a:r>
              <a:rPr lang="en-US" sz="2000" dirty="0">
                <a:latin typeface="Alexandria" charset="0"/>
              </a:rPr>
              <a:t>4. </a:t>
            </a:r>
            <a:r>
              <a:rPr lang="en-US" sz="2000" dirty="0"/>
              <a:t>Segmentation by Property Type</a:t>
            </a:r>
            <a:endParaRPr lang="en-US" sz="2000" dirty="0">
              <a:latin typeface="Alexandria" charset="0"/>
            </a:endParaRPr>
          </a:p>
          <a:p>
            <a:pPr>
              <a:lnSpc>
                <a:spcPct val="200000"/>
              </a:lnSpc>
            </a:pPr>
            <a:r>
              <a:rPr lang="en-US" sz="2000" dirty="0"/>
              <a:t>5. Data Sources for Market Segmentation</a:t>
            </a:r>
          </a:p>
          <a:p>
            <a:pPr>
              <a:lnSpc>
                <a:spcPct val="200000"/>
              </a:lnSpc>
            </a:pPr>
            <a:r>
              <a:rPr lang="en-US" sz="2000" dirty="0">
                <a:latin typeface="Alexandria" charset="0"/>
              </a:rPr>
              <a:t>6. market segmentation tools</a:t>
            </a:r>
          </a:p>
          <a:p>
            <a:pPr>
              <a:lnSpc>
                <a:spcPct val="200000"/>
              </a:lnSpc>
            </a:pPr>
            <a:r>
              <a:rPr lang="en-US" sz="2000" dirty="0"/>
              <a:t>7.Case Studies in Target Market Analysis</a:t>
            </a:r>
          </a:p>
          <a:p>
            <a:pPr>
              <a:lnSpc>
                <a:spcPct val="200000"/>
              </a:lnSpc>
            </a:pPr>
            <a:r>
              <a:rPr lang="en-US" sz="2000" dirty="0"/>
              <a:t>8. Translating Target Market Analysis into Development Decisions</a:t>
            </a:r>
          </a:p>
          <a:p>
            <a:pPr>
              <a:lnSpc>
                <a:spcPct val="200000"/>
              </a:lnSpc>
            </a:pPr>
            <a:r>
              <a:rPr lang="en-US" sz="2000" dirty="0"/>
              <a:t>9.Risks and Common Mistakes</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514699"/>
            <a:ext cx="8417320" cy="5276829"/>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Explain</a:t>
            </a:r>
            <a:r>
              <a:rPr lang="en-US" sz="2000" dirty="0">
                <a:effectLst/>
                <a:latin typeface="Alexandria"/>
                <a:ea typeface="Times New Roman" panose="02020603050405020304" pitchFamily="18" charset="0"/>
              </a:rPr>
              <a:t> the concept and importance of real estate market segmentation.</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Identify</a:t>
            </a:r>
            <a:r>
              <a:rPr lang="en-US" sz="2000" dirty="0">
                <a:effectLst/>
                <a:latin typeface="Alexandria"/>
                <a:ea typeface="Times New Roman" panose="02020603050405020304" pitchFamily="18" charset="0"/>
              </a:rPr>
              <a:t> key segmentation bases relevant to real estate markets.</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Analyze</a:t>
            </a:r>
            <a:r>
              <a:rPr lang="en-US" sz="2000" dirty="0">
                <a:effectLst/>
                <a:latin typeface="Alexandria"/>
                <a:ea typeface="Times New Roman" panose="02020603050405020304" pitchFamily="18" charset="0"/>
              </a:rPr>
              <a:t> real estate market data to define meaningful segments.</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Evaluate</a:t>
            </a:r>
            <a:r>
              <a:rPr lang="en-US" sz="2000" dirty="0">
                <a:effectLst/>
                <a:latin typeface="Alexandria"/>
                <a:ea typeface="Times New Roman" panose="02020603050405020304" pitchFamily="18" charset="0"/>
              </a:rPr>
              <a:t> the attractiveness of different real estate market segments.</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Select and justify</a:t>
            </a:r>
            <a:r>
              <a:rPr lang="en-US" sz="2000" dirty="0">
                <a:effectLst/>
                <a:latin typeface="Alexandria"/>
                <a:ea typeface="Times New Roman" panose="02020603050405020304" pitchFamily="18" charset="0"/>
              </a:rPr>
              <a:t> appropriate target markets for real estate projects.</a:t>
            </a:r>
          </a:p>
          <a:p>
            <a:pPr marL="342900" indent="-342900">
              <a:lnSpc>
                <a:spcPct val="200000"/>
              </a:lnSpc>
              <a:buFont typeface="Arial" panose="020B0604020202020204" pitchFamily="34" charset="0"/>
              <a:buChar char="•"/>
            </a:pPr>
            <a:r>
              <a:rPr lang="en-US" sz="2000" b="1" dirty="0">
                <a:effectLst/>
                <a:latin typeface="Alexandria"/>
                <a:ea typeface="Times New Roman" panose="02020603050405020304" pitchFamily="18" charset="0"/>
              </a:rPr>
              <a:t>Assess</a:t>
            </a:r>
            <a:r>
              <a:rPr lang="en-US" sz="2000" dirty="0">
                <a:effectLst/>
                <a:latin typeface="Alexandria"/>
                <a:ea typeface="Times New Roman" panose="02020603050405020304" pitchFamily="18" charset="0"/>
              </a:rPr>
              <a:t> the impact of target market selection on project design, pricing, and marketing strategy.</a:t>
            </a:r>
          </a:p>
          <a:p>
            <a:pPr lvl="0">
              <a:lnSpc>
                <a:spcPct val="150000"/>
              </a:lnSpc>
              <a:buSzPts val="1000"/>
              <a:tabLst>
                <a:tab pos="457200" algn="l"/>
              </a:tabLst>
            </a:pPr>
            <a:endParaRPr lang="en-US" sz="2000" dirty="0">
              <a:latin typeface="Alexandria"/>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1322729"/>
            <a:ext cx="4955591"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51790" y="1445485"/>
            <a:ext cx="4420450" cy="3761030"/>
          </a:xfrm>
          <a:prstGeom prst="rect">
            <a:avLst/>
          </a:prstGeom>
        </p:spPr>
        <p:txBody>
          <a:bodyPr wrap="square">
            <a:spAutoFit/>
          </a:bodyPr>
          <a:lstStyle/>
          <a:p>
            <a:pPr>
              <a:lnSpc>
                <a:spcPct val="120000"/>
              </a:lnSpc>
            </a:pPr>
            <a:r>
              <a:rPr lang="en-US" sz="2000" dirty="0">
                <a:latin typeface="Alexandria"/>
              </a:rPr>
              <a:t>Real estate markets are inherently heterogeneous. Properties differ by location, use, quality, price, tenure, legal framework, and user preferences. Likewise, demand is not uniform: households, firms, investors, and institutions seek different attributes, face different constraints, and make decisions based on different motivations.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545038"/>
          </a:xfrm>
          <a:prstGeom prst="rect">
            <a:avLst/>
          </a:prstGeom>
        </p:spPr>
        <p:txBody>
          <a:bodyPr wrap="square">
            <a:spAutoFit/>
          </a:bodyPr>
          <a:lstStyle/>
          <a:p>
            <a:pPr>
              <a:lnSpc>
                <a:spcPct val="120000"/>
              </a:lnSpc>
            </a:pPr>
            <a:r>
              <a:rPr lang="en-US" sz="2000" b="1" dirty="0">
                <a:latin typeface="Alexandria"/>
              </a:rPr>
              <a:t>Treating the real estate market as a single, undifferentiated entity leads to weak analysis, misallocation of capital, and failed projects.</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عنصر نائب للصورة 13">
            <a:extLst>
              <a:ext uri="{FF2B5EF4-FFF2-40B4-BE49-F238E27FC236}">
                <a16:creationId xmlns:a16="http://schemas.microsoft.com/office/drawing/2014/main" id="{2C41DE95-3524-77CF-8DBD-3E9099442695}"/>
              </a:ext>
            </a:extLst>
          </p:cNvPr>
          <p:cNvSpPr>
            <a:spLocks noGrp="1"/>
          </p:cNvSpPr>
          <p:nvPr>
            <p:ph type="pic" sz="quarter" idx="10"/>
          </p:nvPr>
        </p:nvSpPr>
        <p:spPr/>
      </p:sp>
      <p:pic>
        <p:nvPicPr>
          <p:cNvPr id="15" name="صورة 14">
            <a:extLst>
              <a:ext uri="{FF2B5EF4-FFF2-40B4-BE49-F238E27FC236}">
                <a16:creationId xmlns:a16="http://schemas.microsoft.com/office/drawing/2014/main" id="{2067605E-4210-7DCE-CF3C-169B0E95C3AB}"/>
              </a:ext>
            </a:extLst>
          </p:cNvPr>
          <p:cNvPicPr>
            <a:picLocks noChangeAspect="1"/>
          </p:cNvPicPr>
          <p:nvPr/>
        </p:nvPicPr>
        <p:blipFill>
          <a:blip r:embed="rId3"/>
          <a:stretch>
            <a:fillRect/>
          </a:stretch>
        </p:blipFill>
        <p:spPr>
          <a:xfrm>
            <a:off x="5927833" y="560792"/>
            <a:ext cx="5344511" cy="2911612"/>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50310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introduction</a:t>
            </a:r>
            <a:endParaRPr lang="en-US" sz="2800" b="1" dirty="0">
              <a:latin typeface="Alexandria" charset="0"/>
            </a:endParaRP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175020" y="1537338"/>
            <a:ext cx="5897818" cy="2814617"/>
          </a:xfrm>
          <a:prstGeom prst="rect">
            <a:avLst/>
          </a:prstGeom>
          <a:solidFill>
            <a:schemeClr val="bg1"/>
          </a:solidFill>
        </p:spPr>
        <p:txBody>
          <a:bodyPr wrap="square" rtlCol="0">
            <a:spAutoFit/>
          </a:bodyPr>
          <a:lstStyle/>
          <a:p>
            <a:pPr>
              <a:lnSpc>
                <a:spcPct val="150000"/>
              </a:lnSpc>
            </a:pPr>
            <a:r>
              <a:rPr lang="en-US" sz="2000" dirty="0">
                <a:latin typeface="Alexandria"/>
              </a:rPr>
              <a:t>Market segmentation and target market analysis provide a structured framework to understand diversity. </a:t>
            </a:r>
          </a:p>
          <a:p>
            <a:pPr>
              <a:lnSpc>
                <a:spcPct val="150000"/>
              </a:lnSpc>
            </a:pPr>
            <a:r>
              <a:rPr lang="en-US" sz="2000" dirty="0">
                <a:latin typeface="Alexandria"/>
              </a:rPr>
              <a:t>Segmentation divides the overall market into relatively homogeneous groups with similar needs, behaviors, or characteristics. </a:t>
            </a:r>
            <a:endParaRPr lang="en-US" sz="2000" b="1" dirty="0">
              <a:solidFill>
                <a:schemeClr val="accent2">
                  <a:lumMod val="75000"/>
                </a:schemeClr>
              </a:solidFill>
              <a:latin typeface="Alexandria"/>
            </a:endParaRPr>
          </a:p>
        </p:txBody>
      </p:sp>
      <p:sp>
        <p:nvSpPr>
          <p:cNvPr id="2" name="مستطيل: زوايا مستديرة 1">
            <a:extLst>
              <a:ext uri="{FF2B5EF4-FFF2-40B4-BE49-F238E27FC236}">
                <a16:creationId xmlns:a16="http://schemas.microsoft.com/office/drawing/2014/main" id="{7372068D-5829-2ED3-D1D7-821468B01B32}"/>
              </a:ext>
            </a:extLst>
          </p:cNvPr>
          <p:cNvSpPr/>
          <p:nvPr/>
        </p:nvSpPr>
        <p:spPr>
          <a:xfrm>
            <a:off x="1064660" y="4351955"/>
            <a:ext cx="10128857"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Target market analysis then evaluates these segments and selects those that offer the best strategic fit and financial potential for a specific real estate product or investment.</a:t>
            </a:r>
          </a:p>
        </p:txBody>
      </p:sp>
      <p:pic>
        <p:nvPicPr>
          <p:cNvPr id="4" name="صورة 3">
            <a:extLst>
              <a:ext uri="{FF2B5EF4-FFF2-40B4-BE49-F238E27FC236}">
                <a16:creationId xmlns:a16="http://schemas.microsoft.com/office/drawing/2014/main" id="{A9C2DF88-B11D-E653-D901-89A663F4654F}"/>
              </a:ext>
            </a:extLst>
          </p:cNvPr>
          <p:cNvPicPr>
            <a:picLocks noChangeAspect="1"/>
          </p:cNvPicPr>
          <p:nvPr/>
        </p:nvPicPr>
        <p:blipFill>
          <a:blip r:embed="rId3"/>
          <a:stretch>
            <a:fillRect/>
          </a:stretch>
        </p:blipFill>
        <p:spPr>
          <a:xfrm>
            <a:off x="7072838" y="1916735"/>
            <a:ext cx="3905842" cy="2187272"/>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C95545B6-209D-5A4A-A77B-DE762260F6EA}"/>
              </a:ext>
            </a:extLst>
          </p:cNvPr>
          <p:cNvSpPr txBox="1"/>
          <p:nvPr/>
        </p:nvSpPr>
        <p:spPr>
          <a:xfrm>
            <a:off x="880278" y="1780845"/>
            <a:ext cx="9997929" cy="3737946"/>
          </a:xfrm>
          <a:prstGeom prst="rect">
            <a:avLst/>
          </a:prstGeom>
          <a:solidFill>
            <a:schemeClr val="bg1"/>
          </a:solidFill>
        </p:spPr>
        <p:txBody>
          <a:bodyPr wrap="square" rtlCol="0">
            <a:spAutoFit/>
          </a:bodyPr>
          <a:lstStyle/>
          <a:p>
            <a:pPr>
              <a:lnSpc>
                <a:spcPct val="150000"/>
              </a:lnSpc>
            </a:pPr>
            <a:r>
              <a:rPr lang="en-US" sz="2000" b="1" dirty="0"/>
              <a:t>Definition of Market Segmentation </a:t>
            </a:r>
          </a:p>
          <a:p>
            <a:pPr>
              <a:lnSpc>
                <a:spcPct val="150000"/>
              </a:lnSpc>
            </a:pPr>
            <a:r>
              <a:rPr lang="en-US" sz="2000" dirty="0">
                <a:latin typeface="Alexandria"/>
              </a:rPr>
              <a:t>Market segmentation is the process of dividing a broad market into smaller, identifiable groups of consumers or users who share similar characteristics, needs, or decision-making behaviors and who are likely to respond similarly to a given real estate product or marketing strategy.</a:t>
            </a:r>
          </a:p>
          <a:p>
            <a:pPr>
              <a:lnSpc>
                <a:spcPct val="150000"/>
              </a:lnSpc>
            </a:pPr>
            <a:r>
              <a:rPr lang="en-US" sz="2000" dirty="0">
                <a:latin typeface="Alexandria"/>
              </a:rPr>
              <a:t>In real estate, segmentation applies to:</a:t>
            </a:r>
          </a:p>
          <a:p>
            <a:pPr marL="342900" indent="-342900">
              <a:lnSpc>
                <a:spcPct val="150000"/>
              </a:lnSpc>
              <a:buFont typeface="Wingdings" panose="05000000000000000000" pitchFamily="2" charset="2"/>
              <a:buChar char="§"/>
            </a:pPr>
            <a:r>
              <a:rPr lang="en-US" sz="2000" dirty="0">
                <a:latin typeface="Alexandria"/>
              </a:rPr>
              <a:t>Users (residents, tenants, visitors)</a:t>
            </a:r>
          </a:p>
          <a:p>
            <a:pPr marL="342900" indent="-342900">
              <a:lnSpc>
                <a:spcPct val="150000"/>
              </a:lnSpc>
              <a:buFont typeface="Wingdings" panose="05000000000000000000" pitchFamily="2" charset="2"/>
              <a:buChar char="§"/>
            </a:pPr>
            <a:r>
              <a:rPr lang="en-US" sz="2000" dirty="0">
                <a:latin typeface="Alexandria"/>
              </a:rPr>
              <a:t>Buyers (owner-occupiers, investors)</a:t>
            </a:r>
          </a:p>
          <a:p>
            <a:pPr marL="342900" indent="-342900">
              <a:lnSpc>
                <a:spcPct val="150000"/>
              </a:lnSpc>
              <a:buFont typeface="Wingdings" panose="05000000000000000000" pitchFamily="2" charset="2"/>
              <a:buChar char="§"/>
            </a:pPr>
            <a:r>
              <a:rPr lang="en-US" sz="2000" dirty="0">
                <a:latin typeface="Alexandria"/>
              </a:rPr>
              <a:t>Intermediaries (brokers, corporate tenants)</a:t>
            </a:r>
          </a:p>
        </p:txBody>
      </p:sp>
      <p:sp>
        <p:nvSpPr>
          <p:cNvPr id="3" name="TextBox 2">
            <a:extLst>
              <a:ext uri="{FF2B5EF4-FFF2-40B4-BE49-F238E27FC236}">
                <a16:creationId xmlns:a16="http://schemas.microsoft.com/office/drawing/2014/main" id="{BB1D22D4-3189-0C73-D41B-476B17B2EA9A}"/>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t>2. Conceptual Foundations of Market Segmentation</a:t>
            </a:r>
            <a:endParaRPr lang="en-US" sz="2800" b="1" dirty="0">
              <a:latin typeface="Alexandria" charset="0"/>
            </a:endParaRPr>
          </a:p>
        </p:txBody>
      </p:sp>
      <p:pic>
        <p:nvPicPr>
          <p:cNvPr id="2" name="صورة 1">
            <a:extLst>
              <a:ext uri="{FF2B5EF4-FFF2-40B4-BE49-F238E27FC236}">
                <a16:creationId xmlns:a16="http://schemas.microsoft.com/office/drawing/2014/main" id="{D00D2935-0D45-85AD-6724-9DA5E96F655B}"/>
              </a:ext>
            </a:extLst>
          </p:cNvPr>
          <p:cNvPicPr>
            <a:picLocks noChangeAspect="1"/>
          </p:cNvPicPr>
          <p:nvPr/>
        </p:nvPicPr>
        <p:blipFill>
          <a:blip r:embed="rId3"/>
          <a:stretch>
            <a:fillRect/>
          </a:stretch>
        </p:blipFill>
        <p:spPr>
          <a:xfrm>
            <a:off x="6367482" y="3649818"/>
            <a:ext cx="3311368" cy="2223692"/>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762001" y="1833356"/>
            <a:ext cx="5969876" cy="4401205"/>
          </a:xfrm>
          <a:prstGeom prst="rect">
            <a:avLst/>
          </a:prstGeom>
          <a:noFill/>
        </p:spPr>
        <p:txBody>
          <a:bodyPr wrap="square" rtlCol="0">
            <a:spAutoFit/>
          </a:bodyPr>
          <a:lstStyle/>
          <a:p>
            <a:r>
              <a:rPr lang="en-US" sz="2000" b="1" dirty="0">
                <a:latin typeface="Alexandria"/>
              </a:rPr>
              <a:t>Why Segmentation Is Critical in Real Estate?</a:t>
            </a:r>
          </a:p>
          <a:p>
            <a:r>
              <a:rPr lang="en-US" sz="2000" dirty="0">
                <a:latin typeface="Alexandria"/>
              </a:rPr>
              <a:t>Real estate projects are:</a:t>
            </a:r>
          </a:p>
          <a:p>
            <a:pPr marL="342900" indent="-342900">
              <a:buFont typeface="Wingdings" panose="05000000000000000000" pitchFamily="2" charset="2"/>
              <a:buChar char="§"/>
            </a:pPr>
            <a:r>
              <a:rPr lang="en-US" sz="2000" dirty="0">
                <a:latin typeface="Alexandria"/>
              </a:rPr>
              <a:t>Capital intensive</a:t>
            </a:r>
          </a:p>
          <a:p>
            <a:pPr marL="342900" indent="-342900">
              <a:buFont typeface="Wingdings" panose="05000000000000000000" pitchFamily="2" charset="2"/>
              <a:buChar char="§"/>
            </a:pPr>
            <a:r>
              <a:rPr lang="en-US" sz="2000" dirty="0">
                <a:latin typeface="Alexandria"/>
              </a:rPr>
              <a:t>Location fixed</a:t>
            </a:r>
          </a:p>
          <a:p>
            <a:pPr marL="342900" indent="-342900">
              <a:buFont typeface="Wingdings" panose="05000000000000000000" pitchFamily="2" charset="2"/>
              <a:buChar char="§"/>
            </a:pPr>
            <a:r>
              <a:rPr lang="en-US" sz="2000" dirty="0">
                <a:latin typeface="Alexandria"/>
              </a:rPr>
              <a:t>Long-lived</a:t>
            </a:r>
          </a:p>
          <a:p>
            <a:pPr marL="342900" indent="-342900">
              <a:buFont typeface="Wingdings" panose="05000000000000000000" pitchFamily="2" charset="2"/>
              <a:buChar char="§"/>
            </a:pPr>
            <a:r>
              <a:rPr lang="en-US" sz="2000" dirty="0">
                <a:latin typeface="Alexandria"/>
              </a:rPr>
              <a:t>Highly regulated</a:t>
            </a:r>
          </a:p>
          <a:p>
            <a:r>
              <a:rPr lang="en-US" sz="2000" dirty="0">
                <a:latin typeface="Alexandria"/>
              </a:rPr>
              <a:t>Errors in understanding demand are costly and often irreversible. Effective segmentation allows developers and investors to:</a:t>
            </a:r>
          </a:p>
          <a:p>
            <a:pPr marL="342900" indent="-342900">
              <a:buFont typeface="Wingdings" panose="05000000000000000000" pitchFamily="2" charset="2"/>
              <a:buChar char="§"/>
            </a:pPr>
            <a:r>
              <a:rPr lang="en-US" sz="2000" dirty="0">
                <a:latin typeface="Alexandria"/>
              </a:rPr>
              <a:t>Align product design with real demand</a:t>
            </a:r>
          </a:p>
          <a:p>
            <a:pPr marL="342900" indent="-342900">
              <a:buFont typeface="Wingdings" panose="05000000000000000000" pitchFamily="2" charset="2"/>
              <a:buChar char="§"/>
            </a:pPr>
            <a:r>
              <a:rPr lang="en-US" sz="2000" dirty="0">
                <a:latin typeface="Alexandria"/>
              </a:rPr>
              <a:t>Optimize pricing and unit mix</a:t>
            </a:r>
          </a:p>
          <a:p>
            <a:pPr marL="342900" indent="-342900">
              <a:buFont typeface="Wingdings" panose="05000000000000000000" pitchFamily="2" charset="2"/>
              <a:buChar char="§"/>
            </a:pPr>
            <a:r>
              <a:rPr lang="en-US" sz="2000" dirty="0">
                <a:latin typeface="Alexandria"/>
              </a:rPr>
              <a:t>Reduce vacancy and absorption risk</a:t>
            </a:r>
          </a:p>
          <a:p>
            <a:pPr marL="342900" indent="-342900">
              <a:buFont typeface="Wingdings" panose="05000000000000000000" pitchFamily="2" charset="2"/>
              <a:buChar char="§"/>
            </a:pPr>
            <a:r>
              <a:rPr lang="en-US" sz="2000" dirty="0">
                <a:latin typeface="Alexandria"/>
              </a:rPr>
              <a:t>Improve marketing efficiency</a:t>
            </a:r>
          </a:p>
          <a:p>
            <a:pPr marL="342900" indent="-342900">
              <a:buFont typeface="Wingdings" panose="05000000000000000000" pitchFamily="2" charset="2"/>
              <a:buChar char="§"/>
            </a:pPr>
            <a:r>
              <a:rPr lang="en-US" sz="2000" dirty="0">
                <a:latin typeface="Alexandria"/>
              </a:rPr>
              <a:t>Enhance long-term asset performance</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a:extLst>
              <a:ext uri="{FF2B5EF4-FFF2-40B4-BE49-F238E27FC236}">
                <a16:creationId xmlns:a16="http://schemas.microsoft.com/office/drawing/2014/main" id="{91E73359-34D0-54C7-5A40-3961837E1C0A}"/>
              </a:ext>
            </a:extLst>
          </p:cNvPr>
          <p:cNvPicPr>
            <a:picLocks noChangeAspect="1"/>
          </p:cNvPicPr>
          <p:nvPr/>
        </p:nvPicPr>
        <p:blipFill>
          <a:blip r:embed="rId3"/>
          <a:stretch>
            <a:fillRect/>
          </a:stretch>
        </p:blipFill>
        <p:spPr>
          <a:xfrm>
            <a:off x="6495393" y="2219325"/>
            <a:ext cx="4715859" cy="3333750"/>
          </a:xfrm>
          <a:prstGeom prst="rect">
            <a:avLst/>
          </a:prstGeom>
        </p:spPr>
      </p:pic>
      <p:sp>
        <p:nvSpPr>
          <p:cNvPr id="6" name="TextBox 2">
            <a:extLst>
              <a:ext uri="{FF2B5EF4-FFF2-40B4-BE49-F238E27FC236}">
                <a16:creationId xmlns:a16="http://schemas.microsoft.com/office/drawing/2014/main" id="{52D26FB7-B6B0-1B03-6741-5F2EB1C03BCD}"/>
              </a:ext>
            </a:extLst>
          </p:cNvPr>
          <p:cNvSpPr txBox="1"/>
          <p:nvPr/>
        </p:nvSpPr>
        <p:spPr>
          <a:xfrm>
            <a:off x="617280" y="968520"/>
            <a:ext cx="8326179" cy="671851"/>
          </a:xfrm>
          <a:prstGeom prst="rect">
            <a:avLst/>
          </a:prstGeom>
          <a:noFill/>
        </p:spPr>
        <p:txBody>
          <a:bodyPr wrap="square" rtlCol="0">
            <a:spAutoFit/>
          </a:bodyPr>
          <a:lstStyle/>
          <a:p>
            <a:pPr>
              <a:lnSpc>
                <a:spcPct val="150000"/>
              </a:lnSpc>
            </a:pPr>
            <a:r>
              <a:rPr lang="en-US" sz="2800" dirty="0"/>
              <a:t>2. Conceptual Foundations of Market Segmentation</a:t>
            </a:r>
            <a:endParaRPr lang="en-US" sz="2800" b="1" dirty="0">
              <a:latin typeface="Alexandria" charset="0"/>
            </a:endParaRPr>
          </a:p>
        </p:txBody>
      </p:sp>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762000" y="1951281"/>
            <a:ext cx="7373007" cy="3737946"/>
          </a:xfrm>
          <a:prstGeom prst="rect">
            <a:avLst/>
          </a:prstGeom>
          <a:noFill/>
        </p:spPr>
        <p:txBody>
          <a:bodyPr wrap="square" rtlCol="0">
            <a:spAutoFit/>
          </a:bodyPr>
          <a:lstStyle/>
          <a:p>
            <a:pPr>
              <a:lnSpc>
                <a:spcPct val="150000"/>
              </a:lnSpc>
            </a:pPr>
            <a:r>
              <a:rPr lang="en-US" sz="2000" b="1" dirty="0">
                <a:latin typeface="Alexandria"/>
              </a:rPr>
              <a:t>Segmentation vs. Targeting vs. Positioning</a:t>
            </a:r>
          </a:p>
          <a:p>
            <a:pPr>
              <a:lnSpc>
                <a:spcPct val="150000"/>
              </a:lnSpc>
            </a:pPr>
            <a:r>
              <a:rPr lang="en-US" sz="2000" dirty="0">
                <a:latin typeface="Alexandria"/>
              </a:rPr>
              <a:t>These three concepts are closely related but distinct:</a:t>
            </a:r>
          </a:p>
          <a:p>
            <a:pPr marL="342900" indent="-342900">
              <a:lnSpc>
                <a:spcPct val="150000"/>
              </a:lnSpc>
              <a:buFont typeface="Wingdings" panose="05000000000000000000" pitchFamily="2" charset="2"/>
              <a:buChar char="Ø"/>
            </a:pPr>
            <a:r>
              <a:rPr lang="en-US" sz="2000" b="1" dirty="0">
                <a:latin typeface="Alexandria"/>
              </a:rPr>
              <a:t>Segmentation</a:t>
            </a:r>
            <a:r>
              <a:rPr lang="en-US" sz="2000" dirty="0">
                <a:latin typeface="Alexandria"/>
              </a:rPr>
              <a:t>: Identifying distinct market groups</a:t>
            </a:r>
          </a:p>
          <a:p>
            <a:pPr marL="342900" indent="-342900">
              <a:lnSpc>
                <a:spcPct val="150000"/>
              </a:lnSpc>
              <a:buFont typeface="Wingdings" panose="05000000000000000000" pitchFamily="2" charset="2"/>
              <a:buChar char="Ø"/>
            </a:pPr>
            <a:r>
              <a:rPr lang="en-US" sz="2000" b="1" dirty="0">
                <a:latin typeface="Alexandria"/>
              </a:rPr>
              <a:t>Targeting</a:t>
            </a:r>
            <a:r>
              <a:rPr lang="en-US" sz="2000" dirty="0">
                <a:latin typeface="Alexandria"/>
              </a:rPr>
              <a:t>: Selecting which segment(s) to serve</a:t>
            </a:r>
          </a:p>
          <a:p>
            <a:pPr marL="342900" indent="-342900">
              <a:lnSpc>
                <a:spcPct val="150000"/>
              </a:lnSpc>
              <a:buFont typeface="Wingdings" panose="05000000000000000000" pitchFamily="2" charset="2"/>
              <a:buChar char="Ø"/>
            </a:pPr>
            <a:r>
              <a:rPr lang="en-US" sz="2000" b="1" dirty="0">
                <a:latin typeface="Alexandria"/>
              </a:rPr>
              <a:t>Positioning</a:t>
            </a:r>
            <a:r>
              <a:rPr lang="en-US" sz="2000" dirty="0">
                <a:latin typeface="Alexandria"/>
              </a:rPr>
              <a:t>: Designing the product and value proposition to appeal to the chosen target segment</a:t>
            </a:r>
          </a:p>
          <a:p>
            <a:pPr>
              <a:lnSpc>
                <a:spcPct val="150000"/>
              </a:lnSpc>
            </a:pPr>
            <a:r>
              <a:rPr lang="en-US" sz="2000" dirty="0">
                <a:latin typeface="Alexandria"/>
              </a:rPr>
              <a:t>In real estate feasibility studies, segmentation and targeting precede design, financial modeling, and risk analysis.</a:t>
            </a: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1584B085-073D-202D-98D5-26FDDF6CA152}"/>
              </a:ext>
            </a:extLst>
          </p:cNvPr>
          <p:cNvSpPr txBox="1"/>
          <p:nvPr/>
        </p:nvSpPr>
        <p:spPr>
          <a:xfrm>
            <a:off x="617280" y="1009380"/>
            <a:ext cx="8326179" cy="671851"/>
          </a:xfrm>
          <a:prstGeom prst="rect">
            <a:avLst/>
          </a:prstGeom>
          <a:noFill/>
        </p:spPr>
        <p:txBody>
          <a:bodyPr wrap="square" rtlCol="0">
            <a:spAutoFit/>
          </a:bodyPr>
          <a:lstStyle/>
          <a:p>
            <a:pPr>
              <a:lnSpc>
                <a:spcPct val="150000"/>
              </a:lnSpc>
            </a:pPr>
            <a:r>
              <a:rPr lang="en-US" sz="2800" dirty="0"/>
              <a:t>2. Conceptual Foundations of Market Segmentation</a:t>
            </a:r>
            <a:endParaRPr lang="en-US" sz="2800" b="1" dirty="0">
              <a:latin typeface="Alexandria" charset="0"/>
            </a:endParaRPr>
          </a:p>
        </p:txBody>
      </p:sp>
      <p:pic>
        <p:nvPicPr>
          <p:cNvPr id="3" name="صورة 2">
            <a:extLst>
              <a:ext uri="{FF2B5EF4-FFF2-40B4-BE49-F238E27FC236}">
                <a16:creationId xmlns:a16="http://schemas.microsoft.com/office/drawing/2014/main" id="{A5E5EFE3-8D8C-99E2-C512-19A5A90C04A6}"/>
              </a:ext>
            </a:extLst>
          </p:cNvPr>
          <p:cNvPicPr>
            <a:picLocks noChangeAspect="1"/>
          </p:cNvPicPr>
          <p:nvPr/>
        </p:nvPicPr>
        <p:blipFill>
          <a:blip r:embed="rId3"/>
          <a:stretch>
            <a:fillRect/>
          </a:stretch>
        </p:blipFill>
        <p:spPr>
          <a:xfrm>
            <a:off x="7618515" y="2464937"/>
            <a:ext cx="3212905" cy="2138042"/>
          </a:xfrm>
          <a:prstGeom prst="rect">
            <a:avLst/>
          </a:prstGeom>
        </p:spPr>
      </p:pic>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762000" y="2048792"/>
            <a:ext cx="10373320" cy="3939540"/>
          </a:xfrm>
          <a:prstGeom prst="rect">
            <a:avLst/>
          </a:prstGeom>
          <a:noFill/>
        </p:spPr>
        <p:txBody>
          <a:bodyPr wrap="square" rtlCol="0">
            <a:spAutoFit/>
          </a:bodyPr>
          <a:lstStyle/>
          <a:p>
            <a:pPr>
              <a:lnSpc>
                <a:spcPct val="150000"/>
              </a:lnSpc>
            </a:pPr>
            <a:r>
              <a:rPr lang="en-US" sz="2000" dirty="0">
                <a:latin typeface="Alexandria"/>
              </a:rPr>
              <a:t>Real estate markets can be segmented using multiple bases. In practice, effective analysis often combines several approaches.</a:t>
            </a:r>
          </a:p>
          <a:p>
            <a:pPr>
              <a:lnSpc>
                <a:spcPct val="150000"/>
              </a:lnSpc>
            </a:pPr>
            <a:r>
              <a:rPr lang="en-US" sz="2000" b="1" dirty="0">
                <a:latin typeface="Alexandria"/>
              </a:rPr>
              <a:t>3.1 Geographic Segmentation</a:t>
            </a:r>
          </a:p>
          <a:p>
            <a:pPr>
              <a:lnSpc>
                <a:spcPct val="150000"/>
              </a:lnSpc>
            </a:pPr>
            <a:r>
              <a:rPr lang="en-US" sz="2000" dirty="0">
                <a:latin typeface="Alexandria"/>
              </a:rPr>
              <a:t>Geographic segmentation divides the market based on location-related criteria.</a:t>
            </a:r>
          </a:p>
          <a:p>
            <a:pPr>
              <a:lnSpc>
                <a:spcPct val="150000"/>
              </a:lnSpc>
            </a:pPr>
            <a:r>
              <a:rPr lang="en-US" sz="2000" b="1" dirty="0">
                <a:latin typeface="Alexandria"/>
              </a:rPr>
              <a:t>Common Variables</a:t>
            </a:r>
          </a:p>
          <a:p>
            <a:pPr marL="342900" indent="-342900">
              <a:buFont typeface="Arial" panose="020B0604020202020204" pitchFamily="34" charset="0"/>
              <a:buChar char="•"/>
            </a:pPr>
            <a:r>
              <a:rPr lang="en-US" sz="2000" dirty="0">
                <a:latin typeface="Alexandria"/>
              </a:rPr>
              <a:t>Country, region, city</a:t>
            </a:r>
          </a:p>
          <a:p>
            <a:pPr marL="342900" indent="-342900">
              <a:buFont typeface="Arial" panose="020B0604020202020204" pitchFamily="34" charset="0"/>
              <a:buChar char="•"/>
            </a:pPr>
            <a:r>
              <a:rPr lang="en-US" sz="2000" dirty="0">
                <a:latin typeface="Alexandria"/>
              </a:rPr>
              <a:t>Metropolitan vs. secondary cities</a:t>
            </a:r>
          </a:p>
          <a:p>
            <a:pPr marL="342900" indent="-342900">
              <a:buFont typeface="Arial" panose="020B0604020202020204" pitchFamily="34" charset="0"/>
              <a:buChar char="•"/>
            </a:pPr>
            <a:r>
              <a:rPr lang="en-US" sz="2000" dirty="0">
                <a:latin typeface="Alexandria"/>
              </a:rPr>
              <a:t>District or neighborhood</a:t>
            </a:r>
          </a:p>
          <a:p>
            <a:pPr marL="342900" indent="-342900">
              <a:buFont typeface="Arial" panose="020B0604020202020204" pitchFamily="34" charset="0"/>
              <a:buChar char="•"/>
            </a:pPr>
            <a:r>
              <a:rPr lang="en-US" sz="2000" dirty="0">
                <a:latin typeface="Alexandria"/>
              </a:rPr>
              <a:t>Accessibility (CBD, transit-oriented, peripheral)</a:t>
            </a:r>
          </a:p>
          <a:p>
            <a:pPr marL="342900" indent="-342900">
              <a:buFont typeface="Arial" panose="020B0604020202020204" pitchFamily="34" charset="0"/>
              <a:buChar char="•"/>
            </a:pPr>
            <a:r>
              <a:rPr lang="en-US" sz="2000" dirty="0">
                <a:latin typeface="Alexandria"/>
              </a:rPr>
              <a:t>Urban, suburban, rural</a:t>
            </a: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2">
            <a:extLst>
              <a:ext uri="{FF2B5EF4-FFF2-40B4-BE49-F238E27FC236}">
                <a16:creationId xmlns:a16="http://schemas.microsoft.com/office/drawing/2014/main" id="{23610463-F53C-7DB6-1B3F-B12802DD6BE5}"/>
              </a:ext>
            </a:extLst>
          </p:cNvPr>
          <p:cNvSpPr txBox="1"/>
          <p:nvPr/>
        </p:nvSpPr>
        <p:spPr>
          <a:xfrm>
            <a:off x="762000" y="1225732"/>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2" name="صورة 1">
            <a:extLst>
              <a:ext uri="{FF2B5EF4-FFF2-40B4-BE49-F238E27FC236}">
                <a16:creationId xmlns:a16="http://schemas.microsoft.com/office/drawing/2014/main" id="{E8B6EE0B-CEAE-50B1-A7FB-A0E862AA3A3C}"/>
              </a:ext>
            </a:extLst>
          </p:cNvPr>
          <p:cNvPicPr>
            <a:picLocks noChangeAspect="1"/>
          </p:cNvPicPr>
          <p:nvPr/>
        </p:nvPicPr>
        <p:blipFill>
          <a:blip r:embed="rId3"/>
          <a:stretch>
            <a:fillRect/>
          </a:stretch>
        </p:blipFill>
        <p:spPr>
          <a:xfrm>
            <a:off x="6544135" y="4038554"/>
            <a:ext cx="4302539" cy="1803087"/>
          </a:xfrm>
          <a:prstGeom prst="rect">
            <a:avLst/>
          </a:prstGeom>
        </p:spPr>
      </p:pic>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1089725" y="1918756"/>
            <a:ext cx="9867830" cy="4199611"/>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Real Estate Example</a:t>
            </a:r>
          </a:p>
          <a:p>
            <a:pPr>
              <a:lnSpc>
                <a:spcPct val="150000"/>
              </a:lnSpc>
            </a:pPr>
            <a:r>
              <a:rPr lang="en-US" sz="2000" dirty="0">
                <a:latin typeface="Alexandria"/>
              </a:rPr>
              <a:t>In residential development, demand for high-rise apartments in a CBD differs fundamentally from demand for villas in suburban areas, even within the same city.</a:t>
            </a:r>
          </a:p>
          <a:p>
            <a:pPr>
              <a:lnSpc>
                <a:spcPct val="150000"/>
              </a:lnSpc>
            </a:pPr>
            <a:r>
              <a:rPr lang="en-US" sz="2000" b="1" dirty="0">
                <a:latin typeface="Alexandria"/>
              </a:rPr>
              <a:t>Case Illustration: London Residential Market</a:t>
            </a:r>
          </a:p>
          <a:p>
            <a:pPr>
              <a:lnSpc>
                <a:spcPct val="150000"/>
              </a:lnSpc>
            </a:pPr>
            <a:r>
              <a:rPr lang="en-US" sz="2000" dirty="0">
                <a:latin typeface="Alexandria"/>
              </a:rPr>
              <a:t>London’s residential market is often segmented into:</a:t>
            </a:r>
          </a:p>
          <a:p>
            <a:pPr marL="342900" indent="-342900">
              <a:lnSpc>
                <a:spcPct val="150000"/>
              </a:lnSpc>
              <a:buFont typeface="Arial" panose="020B0604020202020204" pitchFamily="34" charset="0"/>
              <a:buChar char="•"/>
            </a:pPr>
            <a:r>
              <a:rPr lang="en-US" sz="2000" dirty="0">
                <a:latin typeface="Alexandria"/>
              </a:rPr>
              <a:t>Prime Central London (PCL)</a:t>
            </a:r>
          </a:p>
          <a:p>
            <a:pPr marL="342900" indent="-342900">
              <a:lnSpc>
                <a:spcPct val="150000"/>
              </a:lnSpc>
              <a:buFont typeface="Arial" panose="020B0604020202020204" pitchFamily="34" charset="0"/>
              <a:buChar char="•"/>
            </a:pPr>
            <a:r>
              <a:rPr lang="en-US" sz="2000" dirty="0">
                <a:latin typeface="Alexandria"/>
              </a:rPr>
              <a:t>Inner London</a:t>
            </a:r>
          </a:p>
          <a:p>
            <a:pPr marL="342900" indent="-342900">
              <a:lnSpc>
                <a:spcPct val="150000"/>
              </a:lnSpc>
              <a:buFont typeface="Arial" panose="020B0604020202020204" pitchFamily="34" charset="0"/>
              <a:buChar char="•"/>
            </a:pPr>
            <a:r>
              <a:rPr lang="en-US" sz="2000" dirty="0">
                <a:latin typeface="Alexandria"/>
              </a:rPr>
              <a:t>Outer London</a:t>
            </a:r>
          </a:p>
          <a:p>
            <a:pPr>
              <a:lnSpc>
                <a:spcPct val="150000"/>
              </a:lnSpc>
            </a:pPr>
            <a:r>
              <a:rPr lang="en-US" sz="2000" dirty="0">
                <a:latin typeface="Alexandria"/>
              </a:rPr>
              <a:t>Each zone exhibits different buyer profiles, price sensitivities, and investment dynamics.</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67637650-F60C-2F11-FEE2-8AFB58F5CD8A}"/>
              </a:ext>
            </a:extLst>
          </p:cNvPr>
          <p:cNvSpPr txBox="1"/>
          <p:nvPr/>
        </p:nvSpPr>
        <p:spPr>
          <a:xfrm>
            <a:off x="762000" y="1225732"/>
            <a:ext cx="8326179" cy="523220"/>
          </a:xfrm>
          <a:prstGeom prst="rect">
            <a:avLst/>
          </a:prstGeom>
          <a:noFill/>
        </p:spPr>
        <p:txBody>
          <a:bodyPr wrap="square" rtlCol="0">
            <a:spAutoFit/>
          </a:bodyPr>
          <a:lstStyle/>
          <a:p>
            <a:r>
              <a:rPr lang="en-US" sz="2800" dirty="0">
                <a:latin typeface="Alexandria"/>
              </a:rPr>
              <a:t>3. Bases of Real Estate Market Segmentation</a:t>
            </a:r>
          </a:p>
        </p:txBody>
      </p:sp>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741352"/>
            <a:ext cx="9285695" cy="4199611"/>
          </a:xfrm>
          <a:prstGeom prst="rect">
            <a:avLst/>
          </a:prstGeom>
          <a:solidFill>
            <a:schemeClr val="bg1"/>
          </a:solidFill>
        </p:spPr>
        <p:txBody>
          <a:bodyPr wrap="square" rtlCol="0">
            <a:spAutoFit/>
          </a:bodyPr>
          <a:lstStyle/>
          <a:p>
            <a:pPr>
              <a:lnSpc>
                <a:spcPct val="150000"/>
              </a:lnSpc>
            </a:pPr>
            <a:r>
              <a:rPr lang="en-US" sz="2000" b="1" dirty="0">
                <a:latin typeface="Alexandria"/>
              </a:rPr>
              <a:t>3.2 Demographic Segmentation</a:t>
            </a:r>
          </a:p>
          <a:p>
            <a:pPr>
              <a:lnSpc>
                <a:spcPct val="150000"/>
              </a:lnSpc>
            </a:pPr>
            <a:r>
              <a:rPr lang="en-US" sz="2000" dirty="0">
                <a:latin typeface="Alexandria"/>
              </a:rPr>
              <a:t>Demographic segmentation is widely used in residential and retail real estate.</a:t>
            </a:r>
          </a:p>
          <a:p>
            <a:pPr>
              <a:lnSpc>
                <a:spcPct val="150000"/>
              </a:lnSpc>
            </a:pPr>
            <a:r>
              <a:rPr lang="en-US" sz="2000" b="1" dirty="0">
                <a:latin typeface="Alexandria"/>
              </a:rPr>
              <a:t>Key Variables</a:t>
            </a:r>
          </a:p>
          <a:p>
            <a:pPr marL="342900" indent="-342900">
              <a:lnSpc>
                <a:spcPct val="150000"/>
              </a:lnSpc>
              <a:buFont typeface="Arial" panose="020B0604020202020204" pitchFamily="34" charset="0"/>
              <a:buChar char="•"/>
            </a:pPr>
            <a:r>
              <a:rPr lang="en-US" sz="2000" dirty="0">
                <a:latin typeface="Alexandria"/>
              </a:rPr>
              <a:t>Age</a:t>
            </a:r>
          </a:p>
          <a:p>
            <a:pPr marL="342900" indent="-342900">
              <a:lnSpc>
                <a:spcPct val="150000"/>
              </a:lnSpc>
              <a:buFont typeface="Arial" panose="020B0604020202020204" pitchFamily="34" charset="0"/>
              <a:buChar char="•"/>
            </a:pPr>
            <a:r>
              <a:rPr lang="en-US" sz="2000" dirty="0">
                <a:latin typeface="Alexandria"/>
              </a:rPr>
              <a:t>Household size</a:t>
            </a:r>
          </a:p>
          <a:p>
            <a:pPr marL="342900" indent="-342900">
              <a:lnSpc>
                <a:spcPct val="150000"/>
              </a:lnSpc>
              <a:buFont typeface="Arial" panose="020B0604020202020204" pitchFamily="34" charset="0"/>
              <a:buChar char="•"/>
            </a:pPr>
            <a:r>
              <a:rPr lang="en-US" sz="2000" dirty="0">
                <a:latin typeface="Alexandria"/>
              </a:rPr>
              <a:t>Income level</a:t>
            </a:r>
          </a:p>
          <a:p>
            <a:pPr marL="342900" indent="-342900">
              <a:lnSpc>
                <a:spcPct val="150000"/>
              </a:lnSpc>
              <a:buFont typeface="Arial" panose="020B0604020202020204" pitchFamily="34" charset="0"/>
              <a:buChar char="•"/>
            </a:pPr>
            <a:r>
              <a:rPr lang="en-US" sz="2000" dirty="0">
                <a:latin typeface="Alexandria"/>
              </a:rPr>
              <a:t>Education</a:t>
            </a:r>
          </a:p>
          <a:p>
            <a:pPr marL="342900" indent="-342900">
              <a:lnSpc>
                <a:spcPct val="150000"/>
              </a:lnSpc>
              <a:buFont typeface="Arial" panose="020B0604020202020204" pitchFamily="34" charset="0"/>
              <a:buChar char="•"/>
            </a:pPr>
            <a:r>
              <a:rPr lang="en-US" sz="2000" dirty="0">
                <a:latin typeface="Alexandria"/>
              </a:rPr>
              <a:t>Occupation</a:t>
            </a:r>
          </a:p>
          <a:p>
            <a:pPr marL="342900" indent="-342900">
              <a:lnSpc>
                <a:spcPct val="150000"/>
              </a:lnSpc>
              <a:buFont typeface="Arial" panose="020B0604020202020204" pitchFamily="34" charset="0"/>
              <a:buChar char="•"/>
            </a:pPr>
            <a:r>
              <a:rPr lang="en-US" sz="2000" dirty="0">
                <a:latin typeface="Alexandria"/>
              </a:rPr>
              <a:t>Family life cycle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3C245DFB-0849-6610-D419-9394544E95DB}"/>
              </a:ext>
            </a:extLst>
          </p:cNvPr>
          <p:cNvSpPr txBox="1"/>
          <p:nvPr/>
        </p:nvSpPr>
        <p:spPr>
          <a:xfrm>
            <a:off x="1201759" y="1153680"/>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3" name="صورة 2">
            <a:extLst>
              <a:ext uri="{FF2B5EF4-FFF2-40B4-BE49-F238E27FC236}">
                <a16:creationId xmlns:a16="http://schemas.microsoft.com/office/drawing/2014/main" id="{05D6ECF9-4552-CC4E-6CC1-9AB7271EE0D1}"/>
              </a:ext>
            </a:extLst>
          </p:cNvPr>
          <p:cNvPicPr>
            <a:picLocks noChangeAspect="1"/>
          </p:cNvPicPr>
          <p:nvPr/>
        </p:nvPicPr>
        <p:blipFill>
          <a:blip r:embed="rId4"/>
          <a:stretch>
            <a:fillRect/>
          </a:stretch>
        </p:blipFill>
        <p:spPr>
          <a:xfrm>
            <a:off x="4825029" y="2866344"/>
            <a:ext cx="3767178" cy="224731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5689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FC20CF-FE75-8783-9DAF-5496D187508F}"/>
              </a:ext>
            </a:extLst>
          </p:cNvPr>
          <p:cNvSpPr txBox="1"/>
          <p:nvPr/>
        </p:nvSpPr>
        <p:spPr>
          <a:xfrm>
            <a:off x="1261814" y="1717683"/>
            <a:ext cx="9285695" cy="3737946"/>
          </a:xfrm>
          <a:prstGeom prst="rect">
            <a:avLst/>
          </a:prstGeom>
          <a:solidFill>
            <a:schemeClr val="bg1"/>
          </a:solidFill>
        </p:spPr>
        <p:txBody>
          <a:bodyPr wrap="square" rtlCol="0">
            <a:spAutoFit/>
          </a:bodyPr>
          <a:lstStyle/>
          <a:p>
            <a:pPr>
              <a:lnSpc>
                <a:spcPct val="150000"/>
              </a:lnSpc>
            </a:pPr>
            <a:r>
              <a:rPr lang="en-US" sz="2000" b="1" dirty="0">
                <a:latin typeface="Alexandria"/>
              </a:rPr>
              <a:t>Application in Residential Projects</a:t>
            </a:r>
          </a:p>
          <a:p>
            <a:pPr>
              <a:lnSpc>
                <a:spcPct val="150000"/>
              </a:lnSpc>
            </a:pPr>
            <a:r>
              <a:rPr lang="en-US" sz="2000" dirty="0">
                <a:latin typeface="Alexandria"/>
              </a:rPr>
              <a:t>Young professionals : studios and 1-bedroom units near employment centers</a:t>
            </a:r>
          </a:p>
          <a:p>
            <a:pPr>
              <a:lnSpc>
                <a:spcPct val="150000"/>
              </a:lnSpc>
            </a:pPr>
            <a:r>
              <a:rPr lang="en-US" sz="2000" dirty="0">
                <a:latin typeface="Alexandria"/>
              </a:rPr>
              <a:t>Families :larger units near schools and amenities</a:t>
            </a:r>
          </a:p>
          <a:p>
            <a:pPr>
              <a:lnSpc>
                <a:spcPct val="150000"/>
              </a:lnSpc>
            </a:pPr>
            <a:r>
              <a:rPr lang="en-US" sz="2000" dirty="0">
                <a:latin typeface="Alexandria"/>
              </a:rPr>
              <a:t>Seniors : accessible, low-maintenance housing</a:t>
            </a:r>
          </a:p>
          <a:p>
            <a:pPr>
              <a:lnSpc>
                <a:spcPct val="150000"/>
              </a:lnSpc>
            </a:pPr>
            <a:r>
              <a:rPr lang="en-US" sz="2000" b="1" dirty="0">
                <a:latin typeface="Alexandria"/>
              </a:rPr>
              <a:t>Example</a:t>
            </a:r>
          </a:p>
          <a:p>
            <a:pPr>
              <a:lnSpc>
                <a:spcPct val="150000"/>
              </a:lnSpc>
            </a:pPr>
            <a:r>
              <a:rPr lang="en-US" sz="2000" dirty="0">
                <a:latin typeface="Alexandria"/>
              </a:rPr>
              <a:t>A housing project targeting households with monthly income between USD 3,000–5,000 will differ significantly in size, finishes, and amenities from a project targeting households earning above USD 10,000.</a:t>
            </a:r>
          </a:p>
        </p:txBody>
      </p:sp>
      <p:sp>
        <p:nvSpPr>
          <p:cNvPr id="3" name="TextBox 2">
            <a:extLst>
              <a:ext uri="{FF2B5EF4-FFF2-40B4-BE49-F238E27FC236}">
                <a16:creationId xmlns:a16="http://schemas.microsoft.com/office/drawing/2014/main" id="{5FF3C2ED-A768-E431-FD7F-AE49B3E9EDFF}"/>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4" name="صورة 3">
            <a:extLst>
              <a:ext uri="{FF2B5EF4-FFF2-40B4-BE49-F238E27FC236}">
                <a16:creationId xmlns:a16="http://schemas.microsoft.com/office/drawing/2014/main" id="{9AAFAD1B-A1AB-7A6A-E36B-A434B159EDAD}"/>
              </a:ext>
            </a:extLst>
          </p:cNvPr>
          <p:cNvPicPr>
            <a:picLocks noChangeAspect="1"/>
          </p:cNvPicPr>
          <p:nvPr/>
        </p:nvPicPr>
        <p:blipFill>
          <a:blip r:embed="rId3"/>
          <a:stretch>
            <a:fillRect/>
          </a:stretch>
        </p:blipFill>
        <p:spPr>
          <a:xfrm>
            <a:off x="7583214" y="2660344"/>
            <a:ext cx="2466646" cy="1537311"/>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294531" y="1936404"/>
            <a:ext cx="9378467" cy="3785652"/>
          </a:xfrm>
          <a:prstGeom prst="rect">
            <a:avLst/>
          </a:prstGeom>
          <a:solidFill>
            <a:schemeClr val="bg1"/>
          </a:solidFill>
        </p:spPr>
        <p:txBody>
          <a:bodyPr wrap="square" rtlCol="0">
            <a:spAutoFit/>
          </a:bodyPr>
          <a:lstStyle/>
          <a:p>
            <a:r>
              <a:rPr lang="en-US" sz="2000" b="1" dirty="0">
                <a:latin typeface="Alexandria"/>
              </a:rPr>
              <a:t>3.3 Socioeconomic Segmentation</a:t>
            </a:r>
          </a:p>
          <a:p>
            <a:r>
              <a:rPr lang="en-US" sz="2000" dirty="0">
                <a:latin typeface="Alexandria"/>
              </a:rPr>
              <a:t>Socioeconomic segmentation focuses on social class, lifestyle, and consumption patterns.</a:t>
            </a:r>
          </a:p>
          <a:p>
            <a:r>
              <a:rPr lang="en-US" sz="2000" b="1" dirty="0">
                <a:latin typeface="Alexandria"/>
              </a:rPr>
              <a:t>Variables</a:t>
            </a:r>
          </a:p>
          <a:p>
            <a:pPr marL="342900" indent="-342900">
              <a:buFont typeface="Wingdings" panose="05000000000000000000" pitchFamily="2" charset="2"/>
              <a:buChar char="§"/>
            </a:pPr>
            <a:r>
              <a:rPr lang="en-US" sz="2000" dirty="0">
                <a:latin typeface="Alexandria"/>
              </a:rPr>
              <a:t>Social class</a:t>
            </a:r>
          </a:p>
          <a:p>
            <a:pPr marL="342900" indent="-342900">
              <a:buFont typeface="Wingdings" panose="05000000000000000000" pitchFamily="2" charset="2"/>
              <a:buChar char="§"/>
            </a:pPr>
            <a:r>
              <a:rPr lang="en-US" sz="2000" dirty="0">
                <a:latin typeface="Alexandria"/>
              </a:rPr>
              <a:t>Lifestyle preferences</a:t>
            </a:r>
          </a:p>
          <a:p>
            <a:pPr marL="342900" indent="-342900">
              <a:buFont typeface="Wingdings" panose="05000000000000000000" pitchFamily="2" charset="2"/>
              <a:buChar char="§"/>
            </a:pPr>
            <a:r>
              <a:rPr lang="en-US" sz="2000" dirty="0">
                <a:latin typeface="Alexandria"/>
              </a:rPr>
              <a:t>Work-life balance</a:t>
            </a:r>
          </a:p>
          <a:p>
            <a:pPr marL="342900" indent="-342900">
              <a:buFont typeface="Wingdings" panose="05000000000000000000" pitchFamily="2" charset="2"/>
              <a:buChar char="§"/>
            </a:pPr>
            <a:r>
              <a:rPr lang="en-US" sz="2000" dirty="0">
                <a:latin typeface="Alexandria"/>
              </a:rPr>
              <a:t>Consumption behavior</a:t>
            </a:r>
          </a:p>
          <a:p>
            <a:r>
              <a:rPr lang="en-US" sz="2000" dirty="0">
                <a:latin typeface="Alexandria"/>
              </a:rPr>
              <a:t>This approach is particularly relevant in:</a:t>
            </a:r>
          </a:p>
          <a:p>
            <a:pPr marL="342900" indent="-342900">
              <a:buFont typeface="Arial" panose="020B0604020202020204" pitchFamily="34" charset="0"/>
              <a:buChar char="•"/>
            </a:pPr>
            <a:r>
              <a:rPr lang="en-US" sz="2000" dirty="0">
                <a:latin typeface="Alexandria"/>
              </a:rPr>
              <a:t>Mixed-use developments</a:t>
            </a:r>
          </a:p>
          <a:p>
            <a:pPr marL="342900" indent="-342900">
              <a:buFont typeface="Arial" panose="020B0604020202020204" pitchFamily="34" charset="0"/>
              <a:buChar char="•"/>
            </a:pPr>
            <a:r>
              <a:rPr lang="en-US" sz="2000" dirty="0">
                <a:latin typeface="Alexandria"/>
              </a:rPr>
              <a:t>Gated communities</a:t>
            </a:r>
          </a:p>
          <a:p>
            <a:pPr marL="342900" indent="-342900">
              <a:buFont typeface="Arial" panose="020B0604020202020204" pitchFamily="34" charset="0"/>
              <a:buChar char="•"/>
            </a:pPr>
            <a:r>
              <a:rPr lang="en-US" sz="2000" dirty="0">
                <a:latin typeface="Alexandria"/>
              </a:rPr>
              <a:t>Lifestyle-oriented projects</a:t>
            </a: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ED0B681B-7FB6-B3B3-06F5-8899FE4ED68C}"/>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2" name="صورة 1">
            <a:extLst>
              <a:ext uri="{FF2B5EF4-FFF2-40B4-BE49-F238E27FC236}">
                <a16:creationId xmlns:a16="http://schemas.microsoft.com/office/drawing/2014/main" id="{B10FF904-2289-6492-DAE3-204765E8A8EF}"/>
              </a:ext>
            </a:extLst>
          </p:cNvPr>
          <p:cNvPicPr>
            <a:picLocks noChangeAspect="1"/>
          </p:cNvPicPr>
          <p:nvPr/>
        </p:nvPicPr>
        <p:blipFill>
          <a:blip r:embed="rId3"/>
          <a:stretch>
            <a:fillRect/>
          </a:stretch>
        </p:blipFill>
        <p:spPr>
          <a:xfrm>
            <a:off x="5701815" y="2967694"/>
            <a:ext cx="3971479" cy="2361051"/>
          </a:xfrm>
          <a:prstGeom prst="rect">
            <a:avLst/>
          </a:prstGeom>
        </p:spPr>
      </p:pic>
    </p:spTree>
    <p:extLst>
      <p:ext uri="{BB962C8B-B14F-4D97-AF65-F5344CB8AC3E}">
        <p14:creationId xmlns:p14="http://schemas.microsoft.com/office/powerpoint/2010/main" val="2083396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82D4E58-C26A-BF14-CC9A-4F344F0031BA}"/>
              </a:ext>
            </a:extLst>
          </p:cNvPr>
          <p:cNvSpPr txBox="1"/>
          <p:nvPr/>
        </p:nvSpPr>
        <p:spPr>
          <a:xfrm>
            <a:off x="1333001" y="1955335"/>
            <a:ext cx="9339997" cy="3477875"/>
          </a:xfrm>
          <a:prstGeom prst="rect">
            <a:avLst/>
          </a:prstGeom>
          <a:solidFill>
            <a:schemeClr val="bg1"/>
          </a:solidFill>
        </p:spPr>
        <p:txBody>
          <a:bodyPr wrap="square" rtlCol="0">
            <a:spAutoFit/>
          </a:bodyPr>
          <a:lstStyle/>
          <a:p>
            <a:r>
              <a:rPr lang="en-US" sz="2000" b="1" dirty="0">
                <a:latin typeface="Alexandria"/>
              </a:rPr>
              <a:t>3.4 Psychographic Segmentation</a:t>
            </a:r>
          </a:p>
          <a:p>
            <a:r>
              <a:rPr lang="en-US" sz="2000" dirty="0">
                <a:latin typeface="Alexandria"/>
              </a:rPr>
              <a:t>Psychographic segmentation examines psychological traits and values.</a:t>
            </a:r>
          </a:p>
          <a:p>
            <a:r>
              <a:rPr lang="en-US" sz="2000" b="1" dirty="0">
                <a:latin typeface="Alexandria"/>
              </a:rPr>
              <a:t>Variables</a:t>
            </a:r>
          </a:p>
          <a:p>
            <a:r>
              <a:rPr lang="en-US" sz="2000" dirty="0">
                <a:latin typeface="Alexandria"/>
              </a:rPr>
              <a:t>Values and attitudes</a:t>
            </a:r>
          </a:p>
          <a:p>
            <a:r>
              <a:rPr lang="en-US" sz="2000" dirty="0">
                <a:latin typeface="Alexandria"/>
              </a:rPr>
              <a:t>Aspirations</a:t>
            </a:r>
          </a:p>
          <a:p>
            <a:r>
              <a:rPr lang="en-US" sz="2000" dirty="0">
                <a:latin typeface="Alexandria"/>
              </a:rPr>
              <a:t>Risk tolerance</a:t>
            </a:r>
          </a:p>
          <a:p>
            <a:r>
              <a:rPr lang="en-US" sz="2000" dirty="0">
                <a:latin typeface="Alexandria"/>
              </a:rPr>
              <a:t>Environmental awareness</a:t>
            </a:r>
          </a:p>
          <a:p>
            <a:r>
              <a:rPr lang="en-US" sz="2000" dirty="0">
                <a:latin typeface="Alexandria"/>
              </a:rPr>
              <a:t>Prestige orientation</a:t>
            </a:r>
          </a:p>
          <a:p>
            <a:r>
              <a:rPr lang="en-US" sz="2000" b="1" dirty="0">
                <a:latin typeface="Alexandria"/>
              </a:rPr>
              <a:t>Example</a:t>
            </a:r>
          </a:p>
          <a:p>
            <a:r>
              <a:rPr lang="en-US" sz="2000" dirty="0">
                <a:latin typeface="Alexandria"/>
              </a:rPr>
              <a:t>Two buyers with identical incomes may choose very different properties: one prioritizes sustainability and green buildings, while the other prioritizes luxury and status.</a:t>
            </a:r>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F3F2EE8E-F909-E66E-59DA-C9D5907A7251}"/>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2" name="صورة 1">
            <a:extLst>
              <a:ext uri="{FF2B5EF4-FFF2-40B4-BE49-F238E27FC236}">
                <a16:creationId xmlns:a16="http://schemas.microsoft.com/office/drawing/2014/main" id="{EA765A56-86BD-1827-8F84-5B6176DB72B1}"/>
              </a:ext>
            </a:extLst>
          </p:cNvPr>
          <p:cNvPicPr>
            <a:picLocks noChangeAspect="1"/>
          </p:cNvPicPr>
          <p:nvPr/>
        </p:nvPicPr>
        <p:blipFill>
          <a:blip r:embed="rId3"/>
          <a:stretch>
            <a:fillRect/>
          </a:stretch>
        </p:blipFill>
        <p:spPr>
          <a:xfrm>
            <a:off x="6994288" y="2664352"/>
            <a:ext cx="2533650" cy="1809750"/>
          </a:xfrm>
          <a:prstGeom prst="rect">
            <a:avLst/>
          </a:prstGeom>
        </p:spPr>
      </p:pic>
    </p:spTree>
    <p:extLst>
      <p:ext uri="{BB962C8B-B14F-4D97-AF65-F5344CB8AC3E}">
        <p14:creationId xmlns:p14="http://schemas.microsoft.com/office/powerpoint/2010/main" val="4056234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D963-BF00-D239-AEA7-931F5E8EC9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C707C1-E131-2C20-64ED-6ECA551862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6E5506-D166-A8A8-AD8E-481B03191F9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58DE252-C388-1B2A-66F7-8F8BB6C73B72}"/>
              </a:ext>
            </a:extLst>
          </p:cNvPr>
          <p:cNvSpPr txBox="1"/>
          <p:nvPr/>
        </p:nvSpPr>
        <p:spPr>
          <a:xfrm>
            <a:off x="1333001" y="1955335"/>
            <a:ext cx="9339997" cy="3477875"/>
          </a:xfrm>
          <a:prstGeom prst="rect">
            <a:avLst/>
          </a:prstGeom>
          <a:solidFill>
            <a:schemeClr val="bg1"/>
          </a:solidFill>
        </p:spPr>
        <p:txBody>
          <a:bodyPr wrap="square" rtlCol="0">
            <a:spAutoFit/>
          </a:bodyPr>
          <a:lstStyle/>
          <a:p>
            <a:r>
              <a:rPr lang="en-US" sz="2000" b="1" dirty="0"/>
              <a:t>3.5 Behavioral Segmentation</a:t>
            </a:r>
          </a:p>
          <a:p>
            <a:r>
              <a:rPr lang="en-US" sz="2000" dirty="0"/>
              <a:t>Behavioral segmentation focuses on how users interact with real estate products.</a:t>
            </a:r>
          </a:p>
          <a:p>
            <a:r>
              <a:rPr lang="en-US" sz="2000" b="1" dirty="0"/>
              <a:t>Variables</a:t>
            </a:r>
          </a:p>
          <a:p>
            <a:pPr marL="342900" indent="-342900">
              <a:buFont typeface="Arial" panose="020B0604020202020204" pitchFamily="34" charset="0"/>
              <a:buChar char="•"/>
            </a:pPr>
            <a:r>
              <a:rPr lang="en-US" sz="2000" dirty="0"/>
              <a:t>Ownership vs. renting</a:t>
            </a:r>
          </a:p>
          <a:p>
            <a:pPr marL="342900" indent="-342900">
              <a:buFont typeface="Arial" panose="020B0604020202020204" pitchFamily="34" charset="0"/>
              <a:buChar char="•"/>
            </a:pPr>
            <a:r>
              <a:rPr lang="en-US" sz="2000" dirty="0"/>
              <a:t>Length of stay</a:t>
            </a:r>
          </a:p>
          <a:p>
            <a:pPr marL="342900" indent="-342900">
              <a:buFont typeface="Arial" panose="020B0604020202020204" pitchFamily="34" charset="0"/>
              <a:buChar char="•"/>
            </a:pPr>
            <a:r>
              <a:rPr lang="en-US" sz="2000" dirty="0"/>
              <a:t>Usage patterns</a:t>
            </a:r>
          </a:p>
          <a:p>
            <a:pPr marL="342900" indent="-342900">
              <a:buFont typeface="Arial" panose="020B0604020202020204" pitchFamily="34" charset="0"/>
              <a:buChar char="•"/>
            </a:pPr>
            <a:r>
              <a:rPr lang="en-US" sz="2000" dirty="0"/>
              <a:t>Price sensitivity</a:t>
            </a:r>
          </a:p>
          <a:p>
            <a:pPr marL="342900" indent="-342900">
              <a:buFont typeface="Arial" panose="020B0604020202020204" pitchFamily="34" charset="0"/>
              <a:buChar char="•"/>
            </a:pPr>
            <a:r>
              <a:rPr lang="en-US" sz="2000" dirty="0"/>
              <a:t>Brand or developer loyalty</a:t>
            </a:r>
          </a:p>
          <a:p>
            <a:r>
              <a:rPr lang="en-US" sz="2000" b="1" dirty="0"/>
              <a:t>Application</a:t>
            </a:r>
          </a:p>
          <a:p>
            <a:r>
              <a:rPr lang="en-US" sz="2000" dirty="0"/>
              <a:t>In hospitality real estate, business travelers and leisure tourists represent distinct behavioral segments, even if they share demographic characteristics.</a:t>
            </a:r>
          </a:p>
        </p:txBody>
      </p:sp>
      <p:pic>
        <p:nvPicPr>
          <p:cNvPr id="5" name="Graphic 21">
            <a:extLst>
              <a:ext uri="{FF2B5EF4-FFF2-40B4-BE49-F238E27FC236}">
                <a16:creationId xmlns:a16="http://schemas.microsoft.com/office/drawing/2014/main" id="{81C49C86-16D9-6388-B98D-2062173D3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FE2DE87D-186C-0BA7-606B-DCE21C2671BB}"/>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3. Bases of Real Estate Market Segmentation</a:t>
            </a:r>
          </a:p>
        </p:txBody>
      </p:sp>
      <p:pic>
        <p:nvPicPr>
          <p:cNvPr id="2" name="صورة 1">
            <a:extLst>
              <a:ext uri="{FF2B5EF4-FFF2-40B4-BE49-F238E27FC236}">
                <a16:creationId xmlns:a16="http://schemas.microsoft.com/office/drawing/2014/main" id="{9F0734C3-448C-6894-D969-9500D96256AC}"/>
              </a:ext>
            </a:extLst>
          </p:cNvPr>
          <p:cNvPicPr>
            <a:picLocks noChangeAspect="1"/>
          </p:cNvPicPr>
          <p:nvPr/>
        </p:nvPicPr>
        <p:blipFill>
          <a:blip r:embed="rId3"/>
          <a:stretch>
            <a:fillRect/>
          </a:stretch>
        </p:blipFill>
        <p:spPr>
          <a:xfrm>
            <a:off x="6353791" y="2770347"/>
            <a:ext cx="2466975" cy="1847850"/>
          </a:xfrm>
          <a:prstGeom prst="rect">
            <a:avLst/>
          </a:prstGeom>
        </p:spPr>
      </p:pic>
    </p:spTree>
    <p:extLst>
      <p:ext uri="{BB962C8B-B14F-4D97-AF65-F5344CB8AC3E}">
        <p14:creationId xmlns:p14="http://schemas.microsoft.com/office/powerpoint/2010/main" val="29552371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00EC5B3E-AD4B-3AD4-B41D-7971B136870B}"/>
              </a:ext>
            </a:extLst>
          </p:cNvPr>
          <p:cNvSpPr txBox="1"/>
          <p:nvPr/>
        </p:nvSpPr>
        <p:spPr>
          <a:xfrm>
            <a:off x="834258" y="1079701"/>
            <a:ext cx="8326179" cy="671851"/>
          </a:xfrm>
          <a:prstGeom prst="rect">
            <a:avLst/>
          </a:prstGeom>
          <a:noFill/>
        </p:spPr>
        <p:txBody>
          <a:bodyPr wrap="square" rtlCol="0">
            <a:spAutoFit/>
          </a:bodyPr>
          <a:lstStyle/>
          <a:p>
            <a:pPr>
              <a:lnSpc>
                <a:spcPct val="150000"/>
              </a:lnSpc>
            </a:pPr>
            <a:r>
              <a:rPr lang="en-US" sz="2800" dirty="0"/>
              <a:t>4. Segmentation by Property Type</a:t>
            </a:r>
            <a:endParaRPr lang="en-US" sz="2800" b="1" dirty="0">
              <a:latin typeface="Alexandria" charset="0"/>
            </a:endParaRPr>
          </a:p>
        </p:txBody>
      </p:sp>
      <p:sp>
        <p:nvSpPr>
          <p:cNvPr id="2" name="TextBox 23">
            <a:extLst>
              <a:ext uri="{FF2B5EF4-FFF2-40B4-BE49-F238E27FC236}">
                <a16:creationId xmlns:a16="http://schemas.microsoft.com/office/drawing/2014/main" id="{4EF00885-A370-AA3B-216C-75AEBED4C55D}"/>
              </a:ext>
            </a:extLst>
          </p:cNvPr>
          <p:cNvSpPr txBox="1"/>
          <p:nvPr/>
        </p:nvSpPr>
        <p:spPr>
          <a:xfrm>
            <a:off x="834257" y="1751552"/>
            <a:ext cx="5565908" cy="2814617"/>
          </a:xfrm>
          <a:prstGeom prst="rect">
            <a:avLst/>
          </a:prstGeom>
          <a:noFill/>
        </p:spPr>
        <p:txBody>
          <a:bodyPr wrap="square" rtlCol="0">
            <a:spAutoFit/>
          </a:bodyPr>
          <a:lstStyle/>
          <a:p>
            <a:pPr>
              <a:lnSpc>
                <a:spcPct val="150000"/>
              </a:lnSpc>
            </a:pPr>
            <a:r>
              <a:rPr lang="en-US" sz="2000" b="1" dirty="0">
                <a:latin typeface="Alexandria"/>
              </a:rPr>
              <a:t>4.1 Residential Market Segmentation</a:t>
            </a:r>
          </a:p>
          <a:p>
            <a:pPr>
              <a:lnSpc>
                <a:spcPct val="150000"/>
              </a:lnSpc>
            </a:pPr>
            <a:r>
              <a:rPr lang="en-US" sz="2000" dirty="0">
                <a:latin typeface="Alexandria"/>
              </a:rPr>
              <a:t>Residential real estate can be segmented by:</a:t>
            </a:r>
          </a:p>
          <a:p>
            <a:pPr marL="342900" indent="-342900">
              <a:lnSpc>
                <a:spcPct val="150000"/>
              </a:lnSpc>
              <a:buFont typeface="Arial" panose="020B0604020202020204" pitchFamily="34" charset="0"/>
              <a:buChar char="•"/>
            </a:pPr>
            <a:r>
              <a:rPr lang="en-US" sz="2000" dirty="0">
                <a:latin typeface="Alexandria"/>
              </a:rPr>
              <a:t>Tenure (ownership vs. rental)</a:t>
            </a:r>
          </a:p>
          <a:p>
            <a:pPr marL="342900" indent="-342900">
              <a:lnSpc>
                <a:spcPct val="150000"/>
              </a:lnSpc>
              <a:buFont typeface="Arial" panose="020B0604020202020204" pitchFamily="34" charset="0"/>
              <a:buChar char="•"/>
            </a:pPr>
            <a:r>
              <a:rPr lang="en-US" sz="2000" dirty="0">
                <a:latin typeface="Alexandria"/>
              </a:rPr>
              <a:t>Housing type (apartments, villas, townhouses)</a:t>
            </a:r>
          </a:p>
          <a:p>
            <a:pPr marL="342900" indent="-342900">
              <a:lnSpc>
                <a:spcPct val="150000"/>
              </a:lnSpc>
              <a:buFont typeface="Arial" panose="020B0604020202020204" pitchFamily="34" charset="0"/>
              <a:buChar char="•"/>
            </a:pPr>
            <a:r>
              <a:rPr lang="en-US" sz="2000" dirty="0">
                <a:latin typeface="Alexandria"/>
              </a:rPr>
              <a:t>Price bands (affordable, mid-market, luxury)</a:t>
            </a:r>
          </a:p>
          <a:p>
            <a:pPr marL="342900" indent="-342900">
              <a:lnSpc>
                <a:spcPct val="150000"/>
              </a:lnSpc>
              <a:buFont typeface="Arial" panose="020B0604020202020204" pitchFamily="34" charset="0"/>
              <a:buChar char="•"/>
            </a:pPr>
            <a:r>
              <a:rPr lang="en-US" sz="2000" dirty="0">
                <a:latin typeface="Alexandria"/>
              </a:rPr>
              <a:t>Density (low, medium, high)</a:t>
            </a:r>
          </a:p>
        </p:txBody>
      </p:sp>
      <p:pic>
        <p:nvPicPr>
          <p:cNvPr id="2050" name="Picture 2" descr="Affordable housing - Wikipedia">
            <a:extLst>
              <a:ext uri="{FF2B5EF4-FFF2-40B4-BE49-F238E27FC236}">
                <a16:creationId xmlns:a16="http://schemas.microsoft.com/office/drawing/2014/main" id="{108CE066-0F3A-65DB-9C16-438F4A40EE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5884" y="4566169"/>
            <a:ext cx="2582845" cy="148339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6">
            <a:extLst>
              <a:ext uri="{FF2B5EF4-FFF2-40B4-BE49-F238E27FC236}">
                <a16:creationId xmlns:a16="http://schemas.microsoft.com/office/drawing/2014/main" id="{2832CC89-F838-FCAB-C0CB-D8FA12FA9CDD}"/>
              </a:ext>
            </a:extLst>
          </p:cNvPr>
          <p:cNvSpPr/>
          <p:nvPr/>
        </p:nvSpPr>
        <p:spPr>
          <a:xfrm>
            <a:off x="6581152" y="2018081"/>
            <a:ext cx="4215670" cy="437043"/>
          </a:xfrm>
          <a:prstGeom prst="rect">
            <a:avLst/>
          </a:prstGeom>
          <a:solidFill>
            <a:schemeClr val="accent4"/>
          </a:solidFill>
        </p:spPr>
        <p:txBody>
          <a:bodyPr wrap="square">
            <a:spAutoFit/>
          </a:bodyPr>
          <a:lstStyle/>
          <a:p>
            <a:pPr>
              <a:lnSpc>
                <a:spcPct val="120000"/>
              </a:lnSpc>
            </a:pPr>
            <a:r>
              <a:rPr lang="en-US" sz="2000" b="1" dirty="0">
                <a:latin typeface="Alexandria"/>
              </a:rPr>
              <a:t>What are housing product types?</a:t>
            </a:r>
          </a:p>
        </p:txBody>
      </p:sp>
      <p:sp>
        <p:nvSpPr>
          <p:cNvPr id="5" name="TextBox 47">
            <a:extLst>
              <a:ext uri="{FF2B5EF4-FFF2-40B4-BE49-F238E27FC236}">
                <a16:creationId xmlns:a16="http://schemas.microsoft.com/office/drawing/2014/main" id="{39C90EE6-EA43-B9CC-6663-D7CE2AF27D51}"/>
              </a:ext>
            </a:extLst>
          </p:cNvPr>
          <p:cNvSpPr txBox="1"/>
          <p:nvPr/>
        </p:nvSpPr>
        <p:spPr>
          <a:xfrm>
            <a:off x="6124973" y="2642848"/>
            <a:ext cx="5155912" cy="3170099"/>
          </a:xfrm>
          <a:prstGeom prst="rect">
            <a:avLst/>
          </a:prstGeom>
          <a:solidFill>
            <a:schemeClr val="accent1">
              <a:lumMod val="20000"/>
              <a:lumOff val="80000"/>
            </a:schemeClr>
          </a:solidFill>
        </p:spPr>
        <p:txBody>
          <a:bodyPr wrap="square" rtlCol="0">
            <a:spAutoFit/>
          </a:bodyPr>
          <a:lstStyle/>
          <a:p>
            <a:pPr algn="ctr"/>
            <a:r>
              <a:rPr lang="en-US" sz="2000" b="1" dirty="0"/>
              <a:t>Master-Planned Communities</a:t>
            </a:r>
            <a:endParaRPr lang="en-US" sz="2000" b="1" dirty="0">
              <a:latin typeface="Alexandria"/>
            </a:endParaRPr>
          </a:p>
          <a:p>
            <a:pPr algn="ctr"/>
            <a:r>
              <a:rPr lang="en-US" sz="2000" dirty="0">
                <a:latin typeface="Alexandria"/>
              </a:rPr>
              <a:t>True MPCs are developed from a comprehensive plan by a master developer, and they incorporate a variety  of housing types, sizes, and prices along with shared common space, amenities, and a vital public realm.</a:t>
            </a:r>
          </a:p>
          <a:p>
            <a:pPr algn="ctr"/>
            <a:r>
              <a:rPr lang="en-US" sz="2000" dirty="0">
                <a:latin typeface="Alexandria"/>
              </a:rPr>
              <a:t> MPCs differentiate themselves from typical suburban subdivisions in that they provide a means for </a:t>
            </a:r>
            <a:r>
              <a:rPr lang="en-US" sz="2000" b="1" dirty="0">
                <a:latin typeface="Alexandria"/>
              </a:rPr>
              <a:t>interaction among neighbors </a:t>
            </a:r>
            <a:r>
              <a:rPr lang="en-US" sz="2000" dirty="0">
                <a:latin typeface="Alexandria"/>
              </a:rPr>
              <a:t>in the sense of the word “community”</a:t>
            </a: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685EFAC6-1BA5-CEA1-F5B3-02F66E1204E4}"/>
              </a:ext>
            </a:extLst>
          </p:cNvPr>
          <p:cNvSpPr txBox="1"/>
          <p:nvPr/>
        </p:nvSpPr>
        <p:spPr>
          <a:xfrm>
            <a:off x="1333001" y="1656606"/>
            <a:ext cx="8890290" cy="2400657"/>
          </a:xfrm>
          <a:prstGeom prst="rect">
            <a:avLst/>
          </a:prstGeom>
          <a:noFill/>
        </p:spPr>
        <p:txBody>
          <a:bodyPr wrap="square" rtlCol="0">
            <a:spAutoFit/>
          </a:bodyPr>
          <a:lstStyle/>
          <a:p>
            <a:r>
              <a:rPr lang="en-US" sz="2000" b="1" dirty="0">
                <a:latin typeface="Alexandria"/>
              </a:rPr>
              <a:t>4.2 Office Market Segmentation</a:t>
            </a:r>
          </a:p>
          <a:p>
            <a:r>
              <a:rPr lang="en-US" sz="2000" dirty="0">
                <a:latin typeface="Alexandria"/>
              </a:rPr>
              <a:t>Office markets are commonly segmented by:</a:t>
            </a:r>
          </a:p>
          <a:p>
            <a:pPr marL="342900" indent="-342900">
              <a:lnSpc>
                <a:spcPct val="150000"/>
              </a:lnSpc>
              <a:buFont typeface="Wingdings" panose="05000000000000000000" pitchFamily="2" charset="2"/>
              <a:buChar char="§"/>
            </a:pPr>
            <a:r>
              <a:rPr lang="en-US" sz="2000" dirty="0">
                <a:latin typeface="Alexandria"/>
              </a:rPr>
              <a:t>Location (CBD, decentralized, suburban)</a:t>
            </a:r>
          </a:p>
          <a:p>
            <a:pPr marL="342900" indent="-342900">
              <a:lnSpc>
                <a:spcPct val="150000"/>
              </a:lnSpc>
              <a:buFont typeface="Wingdings" panose="05000000000000000000" pitchFamily="2" charset="2"/>
              <a:buChar char="§"/>
            </a:pPr>
            <a:r>
              <a:rPr lang="en-US" sz="2000" dirty="0">
                <a:latin typeface="Alexandria"/>
              </a:rPr>
              <a:t>Building grade (A, B, C)</a:t>
            </a:r>
          </a:p>
          <a:p>
            <a:pPr marL="342900" indent="-342900">
              <a:lnSpc>
                <a:spcPct val="150000"/>
              </a:lnSpc>
              <a:buFont typeface="Wingdings" panose="05000000000000000000" pitchFamily="2" charset="2"/>
              <a:buChar char="§"/>
            </a:pPr>
            <a:r>
              <a:rPr lang="en-US" sz="2000" dirty="0">
                <a:latin typeface="Alexandria"/>
              </a:rPr>
              <a:t>Tenant type (corporate, SMEs, co-working)</a:t>
            </a:r>
          </a:p>
          <a:p>
            <a:r>
              <a:rPr lang="en-US" sz="2000" dirty="0">
                <a:latin typeface="Alexandria"/>
              </a:rPr>
              <a:t>.</a:t>
            </a:r>
          </a:p>
        </p:txBody>
      </p:sp>
      <p:sp>
        <p:nvSpPr>
          <p:cNvPr id="6" name="TextBox 2">
            <a:extLst>
              <a:ext uri="{FF2B5EF4-FFF2-40B4-BE49-F238E27FC236}">
                <a16:creationId xmlns:a16="http://schemas.microsoft.com/office/drawing/2014/main" id="{0122DA81-F10E-ED05-C9A7-8DF90E280D16}"/>
              </a:ext>
            </a:extLst>
          </p:cNvPr>
          <p:cNvSpPr txBox="1"/>
          <p:nvPr/>
        </p:nvSpPr>
        <p:spPr>
          <a:xfrm>
            <a:off x="1076131" y="819943"/>
            <a:ext cx="8326179" cy="671851"/>
          </a:xfrm>
          <a:prstGeom prst="rect">
            <a:avLst/>
          </a:prstGeom>
          <a:noFill/>
        </p:spPr>
        <p:txBody>
          <a:bodyPr wrap="square" rtlCol="0">
            <a:spAutoFit/>
          </a:bodyPr>
          <a:lstStyle/>
          <a:p>
            <a:pPr>
              <a:lnSpc>
                <a:spcPct val="150000"/>
              </a:lnSpc>
            </a:pPr>
            <a:r>
              <a:rPr lang="en-US" sz="2800" dirty="0"/>
              <a:t>4. Segmentation by Property Type</a:t>
            </a:r>
            <a:endParaRPr lang="en-US" sz="2800" b="1" dirty="0">
              <a:latin typeface="Alexandria" charset="0"/>
            </a:endParaRPr>
          </a:p>
        </p:txBody>
      </p:sp>
      <p:sp>
        <p:nvSpPr>
          <p:cNvPr id="7" name="مستطيل: زوايا مستديرة 6">
            <a:extLst>
              <a:ext uri="{FF2B5EF4-FFF2-40B4-BE49-F238E27FC236}">
                <a16:creationId xmlns:a16="http://schemas.microsoft.com/office/drawing/2014/main" id="{113EBBEB-42C4-A639-3E14-A0EAF0A57AB1}"/>
              </a:ext>
            </a:extLst>
          </p:cNvPr>
          <p:cNvSpPr/>
          <p:nvPr/>
        </p:nvSpPr>
        <p:spPr>
          <a:xfrm>
            <a:off x="1324124" y="4094724"/>
            <a:ext cx="8604354" cy="135200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Case Study: Grade A Offices in Dubai</a:t>
            </a:r>
          </a:p>
          <a:p>
            <a:r>
              <a:rPr lang="en-US" sz="2000" dirty="0">
                <a:solidFill>
                  <a:schemeClr val="tx1"/>
                </a:solidFill>
                <a:latin typeface="Alexandria"/>
              </a:rPr>
              <a:t>Multinational corporations concentrate demand in Grade A offices in DIFC and Downtown Dubai, while SMEs target lower-grade buildings in secondary locations.</a:t>
            </a:r>
          </a:p>
        </p:txBody>
      </p:sp>
      <p:pic>
        <p:nvPicPr>
          <p:cNvPr id="3" name="صورة 2">
            <a:extLst>
              <a:ext uri="{FF2B5EF4-FFF2-40B4-BE49-F238E27FC236}">
                <a16:creationId xmlns:a16="http://schemas.microsoft.com/office/drawing/2014/main" id="{AC44D55C-12FF-98C1-670E-A84BC5CDE41F}"/>
              </a:ext>
            </a:extLst>
          </p:cNvPr>
          <p:cNvPicPr>
            <a:picLocks noChangeAspect="1"/>
          </p:cNvPicPr>
          <p:nvPr/>
        </p:nvPicPr>
        <p:blipFill>
          <a:blip r:embed="rId3"/>
          <a:stretch>
            <a:fillRect/>
          </a:stretch>
        </p:blipFill>
        <p:spPr>
          <a:xfrm>
            <a:off x="6287716" y="2018779"/>
            <a:ext cx="3403479" cy="1812242"/>
          </a:xfrm>
          <a:prstGeom prst="rect">
            <a:avLst/>
          </a:prstGeom>
        </p:spPr>
      </p:pic>
    </p:spTree>
    <p:extLst>
      <p:ext uri="{BB962C8B-B14F-4D97-AF65-F5344CB8AC3E}">
        <p14:creationId xmlns:p14="http://schemas.microsoft.com/office/powerpoint/2010/main" val="41613487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17DBCBD9-FB74-68EC-69AA-D741E0EBC15C}"/>
              </a:ext>
            </a:extLst>
          </p:cNvPr>
          <p:cNvSpPr txBox="1"/>
          <p:nvPr/>
        </p:nvSpPr>
        <p:spPr>
          <a:xfrm>
            <a:off x="1333001" y="1830333"/>
            <a:ext cx="8890290" cy="2400657"/>
          </a:xfrm>
          <a:prstGeom prst="rect">
            <a:avLst/>
          </a:prstGeom>
          <a:noFill/>
        </p:spPr>
        <p:txBody>
          <a:bodyPr wrap="square" rtlCol="0">
            <a:spAutoFit/>
          </a:bodyPr>
          <a:lstStyle/>
          <a:p>
            <a:r>
              <a:rPr lang="en-US" sz="2000" b="1" dirty="0">
                <a:latin typeface="Alexandria"/>
              </a:rPr>
              <a:t>4.3 Retail Market Segmentation</a:t>
            </a:r>
          </a:p>
          <a:p>
            <a:r>
              <a:rPr lang="en-US" sz="2000" dirty="0">
                <a:latin typeface="Alexandria"/>
              </a:rPr>
              <a:t>Retail real estate segmentation considers:</a:t>
            </a:r>
          </a:p>
          <a:p>
            <a:pPr marL="342900" indent="-342900">
              <a:lnSpc>
                <a:spcPct val="150000"/>
              </a:lnSpc>
              <a:buFont typeface="Arial" panose="020B0604020202020204" pitchFamily="34" charset="0"/>
              <a:buChar char="•"/>
            </a:pPr>
            <a:r>
              <a:rPr lang="en-US" sz="2000" dirty="0">
                <a:latin typeface="Alexandria"/>
              </a:rPr>
              <a:t>Catchment area</a:t>
            </a:r>
          </a:p>
          <a:p>
            <a:pPr marL="342900" indent="-342900">
              <a:lnSpc>
                <a:spcPct val="150000"/>
              </a:lnSpc>
              <a:buFont typeface="Arial" panose="020B0604020202020204" pitchFamily="34" charset="0"/>
              <a:buChar char="•"/>
            </a:pPr>
            <a:r>
              <a:rPr lang="en-US" sz="2000" dirty="0">
                <a:latin typeface="Alexandria"/>
              </a:rPr>
              <a:t>Consumer spending power</a:t>
            </a:r>
          </a:p>
          <a:p>
            <a:pPr marL="342900" indent="-342900">
              <a:lnSpc>
                <a:spcPct val="150000"/>
              </a:lnSpc>
              <a:buFont typeface="Arial" panose="020B0604020202020204" pitchFamily="34" charset="0"/>
              <a:buChar char="•"/>
            </a:pPr>
            <a:r>
              <a:rPr lang="en-US" sz="2000" dirty="0">
                <a:latin typeface="Alexandria"/>
              </a:rPr>
              <a:t>Retail format (mall, strip retail, convenience)</a:t>
            </a:r>
          </a:p>
          <a:p>
            <a:r>
              <a:rPr lang="en-US" sz="2000" dirty="0">
                <a:latin typeface="Alexandria"/>
              </a:rPr>
              <a:t>.</a:t>
            </a:r>
          </a:p>
        </p:txBody>
      </p:sp>
      <p:sp>
        <p:nvSpPr>
          <p:cNvPr id="6" name="TextBox 2">
            <a:extLst>
              <a:ext uri="{FF2B5EF4-FFF2-40B4-BE49-F238E27FC236}">
                <a16:creationId xmlns:a16="http://schemas.microsoft.com/office/drawing/2014/main" id="{D299731F-738E-4A12-FC80-C5E55AE06350}"/>
              </a:ext>
            </a:extLst>
          </p:cNvPr>
          <p:cNvSpPr txBox="1"/>
          <p:nvPr/>
        </p:nvSpPr>
        <p:spPr>
          <a:xfrm>
            <a:off x="1076131" y="819943"/>
            <a:ext cx="8326179" cy="671851"/>
          </a:xfrm>
          <a:prstGeom prst="rect">
            <a:avLst/>
          </a:prstGeom>
          <a:noFill/>
        </p:spPr>
        <p:txBody>
          <a:bodyPr wrap="square" rtlCol="0">
            <a:spAutoFit/>
          </a:bodyPr>
          <a:lstStyle/>
          <a:p>
            <a:pPr>
              <a:lnSpc>
                <a:spcPct val="150000"/>
              </a:lnSpc>
            </a:pPr>
            <a:r>
              <a:rPr lang="en-US" sz="2800" dirty="0"/>
              <a:t>4. Segmentation by Property Type</a:t>
            </a:r>
            <a:endParaRPr lang="en-US" sz="2800" b="1" dirty="0">
              <a:latin typeface="Alexandria" charset="0"/>
            </a:endParaRPr>
          </a:p>
        </p:txBody>
      </p:sp>
      <p:sp>
        <p:nvSpPr>
          <p:cNvPr id="7" name="مستطيل: زوايا مستديرة 6">
            <a:extLst>
              <a:ext uri="{FF2B5EF4-FFF2-40B4-BE49-F238E27FC236}">
                <a16:creationId xmlns:a16="http://schemas.microsoft.com/office/drawing/2014/main" id="{D8654928-7A46-550D-3DD0-BDCBB855998C}"/>
              </a:ext>
            </a:extLst>
          </p:cNvPr>
          <p:cNvSpPr/>
          <p:nvPr/>
        </p:nvSpPr>
        <p:spPr>
          <a:xfrm>
            <a:off x="1333001" y="4230990"/>
            <a:ext cx="8604354" cy="135200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Example</a:t>
            </a:r>
          </a:p>
          <a:p>
            <a:r>
              <a:rPr lang="en-US" sz="2000" dirty="0">
                <a:solidFill>
                  <a:schemeClr val="tx1"/>
                </a:solidFill>
                <a:latin typeface="Alexandria"/>
              </a:rPr>
              <a:t>Neighborhood convenience centers serve daily needs, while regional malls target discretionary spending and entertainment.</a:t>
            </a:r>
          </a:p>
        </p:txBody>
      </p:sp>
      <p:pic>
        <p:nvPicPr>
          <p:cNvPr id="3" name="صورة 2">
            <a:extLst>
              <a:ext uri="{FF2B5EF4-FFF2-40B4-BE49-F238E27FC236}">
                <a16:creationId xmlns:a16="http://schemas.microsoft.com/office/drawing/2014/main" id="{8BC16935-92D9-E65C-F3ED-048569F2331C}"/>
              </a:ext>
            </a:extLst>
          </p:cNvPr>
          <p:cNvPicPr>
            <a:picLocks noChangeAspect="1"/>
          </p:cNvPicPr>
          <p:nvPr/>
        </p:nvPicPr>
        <p:blipFill>
          <a:blip r:embed="rId3"/>
          <a:stretch>
            <a:fillRect/>
          </a:stretch>
        </p:blipFill>
        <p:spPr>
          <a:xfrm>
            <a:off x="6879513" y="2094483"/>
            <a:ext cx="2752725" cy="1657350"/>
          </a:xfrm>
          <a:prstGeom prst="rect">
            <a:avLst/>
          </a:prstGeom>
        </p:spPr>
      </p:pic>
    </p:spTree>
    <p:extLst>
      <p:ext uri="{BB962C8B-B14F-4D97-AF65-F5344CB8AC3E}">
        <p14:creationId xmlns:p14="http://schemas.microsoft.com/office/powerpoint/2010/main" val="2687416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74B8A-D9CC-5E43-1B11-7762106EF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F05AAB-A7A9-C102-C7AF-3C3B796B62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58B63B-9ACB-1E83-7F48-59565F045CC2}"/>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C4012FF-97FB-DA3D-8E53-CD67B798F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CCFE7753-22E4-19E3-A29E-A49787E836AF}"/>
              </a:ext>
            </a:extLst>
          </p:cNvPr>
          <p:cNvSpPr txBox="1"/>
          <p:nvPr/>
        </p:nvSpPr>
        <p:spPr>
          <a:xfrm>
            <a:off x="1333001" y="1830333"/>
            <a:ext cx="8890290" cy="2862322"/>
          </a:xfrm>
          <a:prstGeom prst="rect">
            <a:avLst/>
          </a:prstGeom>
          <a:noFill/>
        </p:spPr>
        <p:txBody>
          <a:bodyPr wrap="square" rtlCol="0">
            <a:spAutoFit/>
          </a:bodyPr>
          <a:lstStyle/>
          <a:p>
            <a:r>
              <a:rPr lang="en-US" sz="2000" b="1" dirty="0"/>
              <a:t>4.4 Hospitality Market Segmentation</a:t>
            </a:r>
          </a:p>
          <a:p>
            <a:r>
              <a:rPr lang="en-US" sz="2000" dirty="0"/>
              <a:t>Hospitality segmentation is highly sophisticated and includes:</a:t>
            </a:r>
          </a:p>
          <a:p>
            <a:pPr marL="342900" indent="-342900">
              <a:lnSpc>
                <a:spcPct val="150000"/>
              </a:lnSpc>
              <a:buFont typeface="Arial" panose="020B0604020202020204" pitchFamily="34" charset="0"/>
              <a:buChar char="•"/>
            </a:pPr>
            <a:r>
              <a:rPr lang="en-US" sz="2000" dirty="0"/>
              <a:t>Business vs. leisure travelers</a:t>
            </a:r>
          </a:p>
          <a:p>
            <a:pPr marL="342900" indent="-342900">
              <a:lnSpc>
                <a:spcPct val="150000"/>
              </a:lnSpc>
              <a:buFont typeface="Arial" panose="020B0604020202020204" pitchFamily="34" charset="0"/>
              <a:buChar char="•"/>
            </a:pPr>
            <a:r>
              <a:rPr lang="en-US" sz="2000" dirty="0"/>
              <a:t>Budget, mid-scale, luxury</a:t>
            </a:r>
          </a:p>
          <a:p>
            <a:pPr marL="342900" indent="-342900">
              <a:lnSpc>
                <a:spcPct val="150000"/>
              </a:lnSpc>
              <a:buFont typeface="Arial" panose="020B0604020202020204" pitchFamily="34" charset="0"/>
              <a:buChar char="•"/>
            </a:pPr>
            <a:r>
              <a:rPr lang="en-US" sz="2000" dirty="0"/>
              <a:t>Length of stay</a:t>
            </a:r>
          </a:p>
          <a:p>
            <a:pPr marL="342900" indent="-342900">
              <a:lnSpc>
                <a:spcPct val="150000"/>
              </a:lnSpc>
              <a:buFont typeface="Arial" panose="020B0604020202020204" pitchFamily="34" charset="0"/>
              <a:buChar char="•"/>
            </a:pPr>
            <a:r>
              <a:rPr lang="en-US" sz="2000" dirty="0"/>
              <a:t>Seasonality</a:t>
            </a:r>
          </a:p>
          <a:p>
            <a:endParaRPr lang="en-US" sz="2000" dirty="0">
              <a:latin typeface="Alexandria"/>
            </a:endParaRPr>
          </a:p>
        </p:txBody>
      </p:sp>
      <p:sp>
        <p:nvSpPr>
          <p:cNvPr id="6" name="TextBox 2">
            <a:extLst>
              <a:ext uri="{FF2B5EF4-FFF2-40B4-BE49-F238E27FC236}">
                <a16:creationId xmlns:a16="http://schemas.microsoft.com/office/drawing/2014/main" id="{0BF528F8-3742-E362-1B0A-97523FBBFC52}"/>
              </a:ext>
            </a:extLst>
          </p:cNvPr>
          <p:cNvSpPr txBox="1"/>
          <p:nvPr/>
        </p:nvSpPr>
        <p:spPr>
          <a:xfrm>
            <a:off x="1076131" y="819943"/>
            <a:ext cx="8326179" cy="671851"/>
          </a:xfrm>
          <a:prstGeom prst="rect">
            <a:avLst/>
          </a:prstGeom>
          <a:noFill/>
        </p:spPr>
        <p:txBody>
          <a:bodyPr wrap="square" rtlCol="0">
            <a:spAutoFit/>
          </a:bodyPr>
          <a:lstStyle/>
          <a:p>
            <a:pPr>
              <a:lnSpc>
                <a:spcPct val="150000"/>
              </a:lnSpc>
            </a:pPr>
            <a:r>
              <a:rPr lang="en-US" sz="2800" dirty="0"/>
              <a:t>4. Segmentation by Property Type</a:t>
            </a:r>
            <a:endParaRPr lang="en-US" sz="2800" b="1" dirty="0">
              <a:latin typeface="Alexandria" charset="0"/>
            </a:endParaRPr>
          </a:p>
        </p:txBody>
      </p:sp>
      <p:sp>
        <p:nvSpPr>
          <p:cNvPr id="7" name="مستطيل: زوايا مستديرة 6">
            <a:extLst>
              <a:ext uri="{FF2B5EF4-FFF2-40B4-BE49-F238E27FC236}">
                <a16:creationId xmlns:a16="http://schemas.microsoft.com/office/drawing/2014/main" id="{144EB5C2-9595-EE01-42F7-D9688CE5C0AA}"/>
              </a:ext>
            </a:extLst>
          </p:cNvPr>
          <p:cNvSpPr/>
          <p:nvPr/>
        </p:nvSpPr>
        <p:spPr>
          <a:xfrm>
            <a:off x="1333001" y="4365718"/>
            <a:ext cx="8604354" cy="135200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Case Study: Marriott International</a:t>
            </a:r>
          </a:p>
          <a:p>
            <a:r>
              <a:rPr lang="en-US" sz="2000" dirty="0">
                <a:solidFill>
                  <a:schemeClr val="tx1"/>
                </a:solidFill>
              </a:rPr>
              <a:t>Marriott segments the hospitality market through multiple brands (e.g., Courtyard, Ritz-Carlton, Residence Inn), each targeting a specific traveler profile.</a:t>
            </a:r>
          </a:p>
          <a:p>
            <a:r>
              <a:rPr lang="en-US" sz="2000" dirty="0">
                <a:solidFill>
                  <a:schemeClr val="tx1"/>
                </a:solidFill>
                <a:latin typeface="Alexandria"/>
              </a:rPr>
              <a:t>.</a:t>
            </a:r>
          </a:p>
        </p:txBody>
      </p:sp>
      <p:pic>
        <p:nvPicPr>
          <p:cNvPr id="3" name="صورة 2">
            <a:extLst>
              <a:ext uri="{FF2B5EF4-FFF2-40B4-BE49-F238E27FC236}">
                <a16:creationId xmlns:a16="http://schemas.microsoft.com/office/drawing/2014/main" id="{53533F67-B896-79D4-E162-DA1150E4B0FB}"/>
              </a:ext>
            </a:extLst>
          </p:cNvPr>
          <p:cNvPicPr>
            <a:picLocks noChangeAspect="1"/>
          </p:cNvPicPr>
          <p:nvPr/>
        </p:nvPicPr>
        <p:blipFill>
          <a:blip r:embed="rId3"/>
          <a:stretch>
            <a:fillRect/>
          </a:stretch>
        </p:blipFill>
        <p:spPr>
          <a:xfrm>
            <a:off x="6749448" y="2657661"/>
            <a:ext cx="2981325" cy="1533525"/>
          </a:xfrm>
          <a:prstGeom prst="rect">
            <a:avLst/>
          </a:prstGeom>
        </p:spPr>
      </p:pic>
    </p:spTree>
    <p:extLst>
      <p:ext uri="{BB962C8B-B14F-4D97-AF65-F5344CB8AC3E}">
        <p14:creationId xmlns:p14="http://schemas.microsoft.com/office/powerpoint/2010/main" val="3273855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D3D27623-FA81-AC5D-C91F-A2A67D396498}"/>
              </a:ext>
            </a:extLst>
          </p:cNvPr>
          <p:cNvSpPr txBox="1"/>
          <p:nvPr/>
        </p:nvSpPr>
        <p:spPr>
          <a:xfrm>
            <a:off x="1333001" y="2114183"/>
            <a:ext cx="8890290" cy="2862322"/>
          </a:xfrm>
          <a:prstGeom prst="rect">
            <a:avLst/>
          </a:prstGeom>
          <a:noFill/>
        </p:spPr>
        <p:txBody>
          <a:bodyPr wrap="square" rtlCol="0">
            <a:spAutoFit/>
          </a:bodyPr>
          <a:lstStyle/>
          <a:p>
            <a:r>
              <a:rPr lang="en-US" sz="2000" b="1" dirty="0">
                <a:latin typeface="Alexandria"/>
              </a:rPr>
              <a:t>4.5 Industrial and Logistics Segmentation</a:t>
            </a:r>
          </a:p>
          <a:p>
            <a:r>
              <a:rPr lang="en-US" sz="2000" dirty="0">
                <a:latin typeface="Alexandria"/>
              </a:rPr>
              <a:t>Segmentation variables include:</a:t>
            </a:r>
          </a:p>
          <a:p>
            <a:pPr marL="342900" indent="-342900">
              <a:lnSpc>
                <a:spcPct val="150000"/>
              </a:lnSpc>
              <a:buFont typeface="Arial" panose="020B0604020202020204" pitchFamily="34" charset="0"/>
              <a:buChar char="•"/>
            </a:pPr>
            <a:r>
              <a:rPr lang="en-US" sz="2000" dirty="0">
                <a:latin typeface="Alexandria"/>
              </a:rPr>
              <a:t>Proximity to ports and highways</a:t>
            </a:r>
          </a:p>
          <a:p>
            <a:pPr marL="342900" indent="-342900">
              <a:lnSpc>
                <a:spcPct val="150000"/>
              </a:lnSpc>
              <a:buFont typeface="Arial" panose="020B0604020202020204" pitchFamily="34" charset="0"/>
              <a:buChar char="•"/>
            </a:pPr>
            <a:r>
              <a:rPr lang="en-US" sz="2000" dirty="0">
                <a:latin typeface="Alexandria"/>
              </a:rPr>
              <a:t>Warehouse size and specifications</a:t>
            </a:r>
          </a:p>
          <a:p>
            <a:pPr marL="342900" indent="-342900">
              <a:lnSpc>
                <a:spcPct val="150000"/>
              </a:lnSpc>
              <a:buFont typeface="Arial" panose="020B0604020202020204" pitchFamily="34" charset="0"/>
              <a:buChar char="•"/>
            </a:pPr>
            <a:r>
              <a:rPr lang="en-US" sz="2000" dirty="0">
                <a:latin typeface="Alexandria"/>
              </a:rPr>
              <a:t>Industry type</a:t>
            </a:r>
          </a:p>
          <a:p>
            <a:pPr marL="342900" indent="-342900">
              <a:lnSpc>
                <a:spcPct val="150000"/>
              </a:lnSpc>
              <a:buFont typeface="Arial" panose="020B0604020202020204" pitchFamily="34" charset="0"/>
              <a:buChar char="•"/>
            </a:pPr>
            <a:r>
              <a:rPr lang="en-US" sz="2000" dirty="0">
                <a:latin typeface="Alexandria"/>
              </a:rPr>
              <a:t>Last-mile vs. regional distribution</a:t>
            </a:r>
          </a:p>
          <a:p>
            <a:endParaRPr lang="en-US" sz="2000" dirty="0">
              <a:latin typeface="Alexandria"/>
            </a:endParaRPr>
          </a:p>
        </p:txBody>
      </p:sp>
      <p:sp>
        <p:nvSpPr>
          <p:cNvPr id="6" name="TextBox 2">
            <a:extLst>
              <a:ext uri="{FF2B5EF4-FFF2-40B4-BE49-F238E27FC236}">
                <a16:creationId xmlns:a16="http://schemas.microsoft.com/office/drawing/2014/main" id="{996C60C8-7EEF-FF09-C8DC-24ABAA029EB2}"/>
              </a:ext>
            </a:extLst>
          </p:cNvPr>
          <p:cNvSpPr txBox="1"/>
          <p:nvPr/>
        </p:nvSpPr>
        <p:spPr>
          <a:xfrm>
            <a:off x="1076131" y="819943"/>
            <a:ext cx="8326179" cy="671851"/>
          </a:xfrm>
          <a:prstGeom prst="rect">
            <a:avLst/>
          </a:prstGeom>
          <a:noFill/>
        </p:spPr>
        <p:txBody>
          <a:bodyPr wrap="square" rtlCol="0">
            <a:spAutoFit/>
          </a:bodyPr>
          <a:lstStyle/>
          <a:p>
            <a:pPr>
              <a:lnSpc>
                <a:spcPct val="150000"/>
              </a:lnSpc>
            </a:pPr>
            <a:r>
              <a:rPr lang="en-US" sz="2800" dirty="0"/>
              <a:t>4. Segmentation by Property Type</a:t>
            </a:r>
            <a:endParaRPr lang="en-US" sz="2800" b="1" dirty="0">
              <a:latin typeface="Alexandria" charset="0"/>
            </a:endParaRPr>
          </a:p>
        </p:txBody>
      </p:sp>
      <p:pic>
        <p:nvPicPr>
          <p:cNvPr id="3" name="صورة 2">
            <a:extLst>
              <a:ext uri="{FF2B5EF4-FFF2-40B4-BE49-F238E27FC236}">
                <a16:creationId xmlns:a16="http://schemas.microsoft.com/office/drawing/2014/main" id="{845B99AF-C166-703A-C978-22651330FA61}"/>
              </a:ext>
            </a:extLst>
          </p:cNvPr>
          <p:cNvPicPr>
            <a:picLocks noChangeAspect="1"/>
          </p:cNvPicPr>
          <p:nvPr/>
        </p:nvPicPr>
        <p:blipFill>
          <a:blip r:embed="rId3"/>
          <a:stretch>
            <a:fillRect/>
          </a:stretch>
        </p:blipFill>
        <p:spPr>
          <a:xfrm>
            <a:off x="6096000" y="2450108"/>
            <a:ext cx="4065935" cy="2284539"/>
          </a:xfrm>
          <a:prstGeom prst="rect">
            <a:avLst/>
          </a:prstGeom>
        </p:spPr>
      </p:pic>
    </p:spTree>
    <p:extLst>
      <p:ext uri="{BB962C8B-B14F-4D97-AF65-F5344CB8AC3E}">
        <p14:creationId xmlns:p14="http://schemas.microsoft.com/office/powerpoint/2010/main" val="265080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525141" y="1649776"/>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ستطيل: زوايا مستديرة 1">
            <a:extLst>
              <a:ext uri="{FF2B5EF4-FFF2-40B4-BE49-F238E27FC236}">
                <a16:creationId xmlns:a16="http://schemas.microsoft.com/office/drawing/2014/main" id="{94313BE9-6B31-7CF6-5914-F841AE021614}"/>
              </a:ext>
            </a:extLst>
          </p:cNvPr>
          <p:cNvSpPr/>
          <p:nvPr/>
        </p:nvSpPr>
        <p:spPr>
          <a:xfrm>
            <a:off x="1125510" y="2527666"/>
            <a:ext cx="3001335" cy="31409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5.1 Secondary Data</a:t>
            </a:r>
          </a:p>
          <a:p>
            <a:pPr marL="342900" indent="-342900">
              <a:buFont typeface="Arial" panose="020B0604020202020204" pitchFamily="34" charset="0"/>
              <a:buChar char="•"/>
            </a:pPr>
            <a:r>
              <a:rPr lang="en-US" sz="2000" dirty="0">
                <a:solidFill>
                  <a:schemeClr val="tx1"/>
                </a:solidFill>
              </a:rPr>
              <a:t>National statistics offices</a:t>
            </a:r>
          </a:p>
          <a:p>
            <a:pPr marL="342900" indent="-342900">
              <a:buFont typeface="Arial" panose="020B0604020202020204" pitchFamily="34" charset="0"/>
              <a:buChar char="•"/>
            </a:pPr>
            <a:r>
              <a:rPr lang="en-US" sz="2000" dirty="0">
                <a:solidFill>
                  <a:schemeClr val="tx1"/>
                </a:solidFill>
              </a:rPr>
              <a:t>Census data</a:t>
            </a:r>
          </a:p>
          <a:p>
            <a:pPr marL="342900" indent="-342900">
              <a:buFont typeface="Arial" panose="020B0604020202020204" pitchFamily="34" charset="0"/>
              <a:buChar char="•"/>
            </a:pPr>
            <a:r>
              <a:rPr lang="en-US" sz="2000" dirty="0">
                <a:solidFill>
                  <a:schemeClr val="tx1"/>
                </a:solidFill>
              </a:rPr>
              <a:t>Housing surveys</a:t>
            </a:r>
          </a:p>
          <a:p>
            <a:pPr marL="342900" indent="-342900">
              <a:buFont typeface="Arial" panose="020B0604020202020204" pitchFamily="34" charset="0"/>
              <a:buChar char="•"/>
            </a:pPr>
            <a:r>
              <a:rPr lang="en-US" sz="2000" dirty="0">
                <a:solidFill>
                  <a:schemeClr val="tx1"/>
                </a:solidFill>
              </a:rPr>
              <a:t>Brokerage reports (CBRE, JLL, Savills)</a:t>
            </a:r>
          </a:p>
          <a:p>
            <a:pPr marL="342900" indent="-342900">
              <a:buFont typeface="Arial" panose="020B0604020202020204" pitchFamily="34" charset="0"/>
              <a:buChar char="•"/>
            </a:pPr>
            <a:r>
              <a:rPr lang="en-US" sz="2000" dirty="0">
                <a:solidFill>
                  <a:schemeClr val="tx1"/>
                </a:solidFill>
              </a:rPr>
              <a:t>Planning authorities</a:t>
            </a:r>
          </a:p>
        </p:txBody>
      </p:sp>
      <p:sp>
        <p:nvSpPr>
          <p:cNvPr id="11" name="TextBox 2">
            <a:extLst>
              <a:ext uri="{FF2B5EF4-FFF2-40B4-BE49-F238E27FC236}">
                <a16:creationId xmlns:a16="http://schemas.microsoft.com/office/drawing/2014/main" id="{E7CB5370-B0D3-49AD-AF1F-C6F7B06C3425}"/>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5. Data Sources for Market Segmentation</a:t>
            </a:r>
            <a:endParaRPr lang="en-US" sz="2800" b="1" dirty="0">
              <a:latin typeface="Alexandria" charset="0"/>
            </a:endParaRPr>
          </a:p>
        </p:txBody>
      </p:sp>
      <p:sp>
        <p:nvSpPr>
          <p:cNvPr id="3" name="مستطيل: زوايا مستديرة 2">
            <a:extLst>
              <a:ext uri="{FF2B5EF4-FFF2-40B4-BE49-F238E27FC236}">
                <a16:creationId xmlns:a16="http://schemas.microsoft.com/office/drawing/2014/main" id="{5AA09EFA-255F-48A3-CCAF-02E785B3704A}"/>
              </a:ext>
            </a:extLst>
          </p:cNvPr>
          <p:cNvSpPr/>
          <p:nvPr/>
        </p:nvSpPr>
        <p:spPr>
          <a:xfrm>
            <a:off x="4585944" y="2525280"/>
            <a:ext cx="3001335" cy="31409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5.2 Primary Data</a:t>
            </a:r>
          </a:p>
          <a:p>
            <a:pPr marL="342900" indent="-342900">
              <a:buFont typeface="Arial" panose="020B0604020202020204" pitchFamily="34" charset="0"/>
              <a:buChar char="•"/>
            </a:pPr>
            <a:r>
              <a:rPr lang="en-US" sz="2000" dirty="0">
                <a:solidFill>
                  <a:schemeClr val="tx1"/>
                </a:solidFill>
                <a:latin typeface="Alexandria"/>
              </a:rPr>
              <a:t>Household surveys</a:t>
            </a:r>
          </a:p>
          <a:p>
            <a:pPr marL="342900" indent="-342900">
              <a:buFont typeface="Arial" panose="020B0604020202020204" pitchFamily="34" charset="0"/>
              <a:buChar char="•"/>
            </a:pPr>
            <a:r>
              <a:rPr lang="en-US" sz="2000" dirty="0">
                <a:solidFill>
                  <a:schemeClr val="tx1"/>
                </a:solidFill>
                <a:latin typeface="Alexandria"/>
              </a:rPr>
              <a:t>Tenant interviews</a:t>
            </a:r>
          </a:p>
          <a:p>
            <a:pPr marL="342900" indent="-342900">
              <a:buFont typeface="Arial" panose="020B0604020202020204" pitchFamily="34" charset="0"/>
              <a:buChar char="•"/>
            </a:pPr>
            <a:r>
              <a:rPr lang="en-US" sz="2000" dirty="0">
                <a:solidFill>
                  <a:schemeClr val="tx1"/>
                </a:solidFill>
                <a:latin typeface="Alexandria"/>
              </a:rPr>
              <a:t>Focus groups</a:t>
            </a:r>
          </a:p>
          <a:p>
            <a:pPr marL="342900" indent="-342900">
              <a:buFont typeface="Arial" panose="020B0604020202020204" pitchFamily="34" charset="0"/>
              <a:buChar char="•"/>
            </a:pPr>
            <a:r>
              <a:rPr lang="en-US" sz="2000" dirty="0">
                <a:solidFill>
                  <a:schemeClr val="tx1"/>
                </a:solidFill>
                <a:latin typeface="Alexandria"/>
              </a:rPr>
              <a:t>Broker consultations</a:t>
            </a:r>
          </a:p>
          <a:p>
            <a:endParaRPr lang="en-US" sz="2000" dirty="0">
              <a:solidFill>
                <a:schemeClr val="tx1"/>
              </a:solidFill>
              <a:latin typeface="Alexandria"/>
            </a:endParaRPr>
          </a:p>
        </p:txBody>
      </p:sp>
      <p:sp>
        <p:nvSpPr>
          <p:cNvPr id="4" name="مستطيل: زوايا مستديرة 3">
            <a:extLst>
              <a:ext uri="{FF2B5EF4-FFF2-40B4-BE49-F238E27FC236}">
                <a16:creationId xmlns:a16="http://schemas.microsoft.com/office/drawing/2014/main" id="{BC3CDBEA-3D7B-D055-97BB-79D6FDF8A1A2}"/>
              </a:ext>
            </a:extLst>
          </p:cNvPr>
          <p:cNvSpPr/>
          <p:nvPr/>
        </p:nvSpPr>
        <p:spPr>
          <a:xfrm>
            <a:off x="7908611" y="2561945"/>
            <a:ext cx="3001335" cy="31409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5.3 Big Data and Technology</a:t>
            </a:r>
          </a:p>
          <a:p>
            <a:pPr marL="342900" indent="-342900">
              <a:buFont typeface="Arial" panose="020B0604020202020204" pitchFamily="34" charset="0"/>
              <a:buChar char="•"/>
            </a:pPr>
            <a:r>
              <a:rPr lang="en-US" sz="2000" dirty="0">
                <a:solidFill>
                  <a:schemeClr val="tx1"/>
                </a:solidFill>
              </a:rPr>
              <a:t>Mobile location data</a:t>
            </a:r>
          </a:p>
          <a:p>
            <a:pPr marL="342900" indent="-342900">
              <a:buFont typeface="Arial" panose="020B0604020202020204" pitchFamily="34" charset="0"/>
              <a:buChar char="•"/>
            </a:pPr>
            <a:r>
              <a:rPr lang="en-US" sz="2000" dirty="0">
                <a:solidFill>
                  <a:schemeClr val="tx1"/>
                </a:solidFill>
              </a:rPr>
              <a:t>Credit card spending data</a:t>
            </a:r>
          </a:p>
          <a:p>
            <a:pPr marL="342900" indent="-342900">
              <a:buFont typeface="Arial" panose="020B0604020202020204" pitchFamily="34" charset="0"/>
              <a:buChar char="•"/>
            </a:pPr>
            <a:r>
              <a:rPr lang="en-US" sz="2000" dirty="0">
                <a:solidFill>
                  <a:schemeClr val="tx1"/>
                </a:solidFill>
              </a:rPr>
              <a:t>Online property platforms</a:t>
            </a:r>
          </a:p>
          <a:p>
            <a:pPr marL="342900" indent="-342900">
              <a:buFont typeface="Arial" panose="020B0604020202020204" pitchFamily="34" charset="0"/>
              <a:buChar char="•"/>
            </a:pPr>
            <a:r>
              <a:rPr lang="en-US" sz="2000" dirty="0">
                <a:solidFill>
                  <a:schemeClr val="tx1"/>
                </a:solidFill>
              </a:rPr>
              <a:t>GIS and spatial analysis</a:t>
            </a:r>
          </a:p>
          <a:p>
            <a:endParaRPr lang="en-US" sz="2000" dirty="0">
              <a:solidFill>
                <a:schemeClr val="tx1"/>
              </a:solidFill>
              <a:latin typeface="Alexandria"/>
            </a:endParaRPr>
          </a:p>
        </p:txBody>
      </p:sp>
    </p:spTree>
    <p:extLst>
      <p:ext uri="{BB962C8B-B14F-4D97-AF65-F5344CB8AC3E}">
        <p14:creationId xmlns:p14="http://schemas.microsoft.com/office/powerpoint/2010/main" val="2504512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4F0E960D-EDE7-FDC1-B16E-CD4C55AFD2B5}"/>
              </a:ext>
            </a:extLst>
          </p:cNvPr>
          <p:cNvSpPr txBox="1"/>
          <p:nvPr/>
        </p:nvSpPr>
        <p:spPr>
          <a:xfrm>
            <a:off x="1333001" y="819943"/>
            <a:ext cx="8326179" cy="671851"/>
          </a:xfrm>
          <a:prstGeom prst="rect">
            <a:avLst/>
          </a:prstGeom>
          <a:noFill/>
        </p:spPr>
        <p:txBody>
          <a:bodyPr wrap="square" rtlCol="0">
            <a:spAutoFit/>
          </a:bodyPr>
          <a:lstStyle/>
          <a:p>
            <a:pPr>
              <a:lnSpc>
                <a:spcPct val="150000"/>
              </a:lnSpc>
            </a:pPr>
            <a:r>
              <a:rPr lang="en-US" sz="2800" dirty="0"/>
              <a:t>6. market segmentation tools</a:t>
            </a:r>
            <a:endParaRPr lang="en-US" sz="2800" b="1" dirty="0">
              <a:latin typeface="Alexandria" charset="0"/>
            </a:endParaRPr>
          </a:p>
        </p:txBody>
      </p:sp>
      <p:sp>
        <p:nvSpPr>
          <p:cNvPr id="4" name="TextBox 23">
            <a:extLst>
              <a:ext uri="{FF2B5EF4-FFF2-40B4-BE49-F238E27FC236}">
                <a16:creationId xmlns:a16="http://schemas.microsoft.com/office/drawing/2014/main" id="{48A0AA95-0390-453D-AC0A-AB51528E3009}"/>
              </a:ext>
            </a:extLst>
          </p:cNvPr>
          <p:cNvSpPr txBox="1"/>
          <p:nvPr/>
        </p:nvSpPr>
        <p:spPr>
          <a:xfrm>
            <a:off x="1285703" y="1721129"/>
            <a:ext cx="9193811" cy="4093428"/>
          </a:xfrm>
          <a:prstGeom prst="rect">
            <a:avLst/>
          </a:prstGeom>
          <a:solidFill>
            <a:schemeClr val="bg1"/>
          </a:solidFill>
        </p:spPr>
        <p:txBody>
          <a:bodyPr wrap="square" rtlCol="0">
            <a:spAutoFit/>
          </a:bodyPr>
          <a:lstStyle/>
          <a:p>
            <a:r>
              <a:rPr lang="en-US" sz="2000" dirty="0">
                <a:latin typeface="Alexandria"/>
              </a:rPr>
              <a:t>These tools help you analyze user behavior (web/app usage, purchase paths, engagement) and create segments based on patterns.</a:t>
            </a:r>
          </a:p>
          <a:p>
            <a:r>
              <a:rPr lang="en-US" sz="2000" b="1" dirty="0">
                <a:latin typeface="Alexandria"/>
              </a:rPr>
              <a:t>Google Analytics (GA4)</a:t>
            </a:r>
            <a:r>
              <a:rPr lang="en-US" sz="2000" dirty="0">
                <a:latin typeface="Alexandria"/>
              </a:rPr>
              <a:t> – tracks user interactions, events, and traffic sources; supports audience segmentation and integration with ad platforms. </a:t>
            </a:r>
          </a:p>
          <a:p>
            <a:r>
              <a:rPr lang="en-US" sz="2000" b="1" dirty="0">
                <a:latin typeface="Alexandria"/>
              </a:rPr>
              <a:t>House Canary: </a:t>
            </a:r>
            <a:r>
              <a:rPr lang="en-US" sz="2000" dirty="0">
                <a:latin typeface="Alexandria"/>
              </a:rPr>
              <a:t>Provides accurate analysis and property price forecasts using big data.</a:t>
            </a:r>
          </a:p>
          <a:p>
            <a:r>
              <a:rPr lang="en-US" sz="2000" b="1" dirty="0" err="1">
                <a:latin typeface="Alexandria"/>
              </a:rPr>
              <a:t>Mashvisor</a:t>
            </a:r>
            <a:r>
              <a:rPr lang="en-US" sz="2000" b="1" dirty="0">
                <a:latin typeface="Alexandria"/>
              </a:rPr>
              <a:t>: </a:t>
            </a:r>
            <a:r>
              <a:rPr lang="en-US" sz="2000" dirty="0">
                <a:latin typeface="Alexandria"/>
              </a:rPr>
              <a:t>Specializes in residential property analysis, ROI calculation, and long-term and short-term rental comparisons.</a:t>
            </a:r>
          </a:p>
          <a:p>
            <a:r>
              <a:rPr lang="en-US" sz="2000" b="1" dirty="0">
                <a:latin typeface="Alexandria"/>
              </a:rPr>
              <a:t>Power BI (Microsoft):</a:t>
            </a:r>
            <a:r>
              <a:rPr lang="en-US" dirty="0"/>
              <a:t> </a:t>
            </a:r>
            <a:r>
              <a:rPr lang="en-US" sz="2000" dirty="0">
                <a:latin typeface="Alexandria"/>
              </a:rPr>
              <a:t>one of the best tools transforming data into interactive dashboards</a:t>
            </a:r>
            <a:r>
              <a:rPr lang="en-US" dirty="0"/>
              <a:t>.</a:t>
            </a:r>
          </a:p>
          <a:p>
            <a:r>
              <a:rPr lang="en-US" sz="2000" b="1" dirty="0">
                <a:latin typeface="Alexandria"/>
              </a:rPr>
              <a:t>Tableau</a:t>
            </a:r>
            <a:r>
              <a:rPr lang="en-US" sz="2000" dirty="0">
                <a:latin typeface="Alexandria"/>
              </a:rPr>
              <a:t>: Used for analyzing complex data and predicting patterns.</a:t>
            </a:r>
          </a:p>
          <a:p>
            <a:r>
              <a:rPr lang="en-US" sz="2000" b="1" dirty="0">
                <a:latin typeface="Alexandria"/>
              </a:rPr>
              <a:t>Saudi Arabia Suhail App</a:t>
            </a:r>
            <a:r>
              <a:rPr lang="en-US" sz="2000" dirty="0">
                <a:latin typeface="Alexandria"/>
              </a:rPr>
              <a:t>: Provides analysis of real estate transaction data, neighborhood indices, and automated property valuation. </a:t>
            </a:r>
          </a:p>
          <a:p>
            <a:r>
              <a:rPr lang="en-US" sz="2000" b="1" dirty="0">
                <a:latin typeface="Alexandria"/>
              </a:rPr>
              <a:t>Salesforce (CRM Platform)</a:t>
            </a:r>
            <a:r>
              <a:rPr lang="en-US" sz="2000" dirty="0">
                <a:latin typeface="Alexandria"/>
              </a:rPr>
              <a:t>: analyze customer behavior and predict market trends.</a:t>
            </a:r>
          </a:p>
        </p:txBody>
      </p:sp>
    </p:spTree>
    <p:extLst>
      <p:ext uri="{BB962C8B-B14F-4D97-AF65-F5344CB8AC3E}">
        <p14:creationId xmlns:p14="http://schemas.microsoft.com/office/powerpoint/2010/main" val="2611003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438116" y="157304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صورة 9">
            <a:extLst>
              <a:ext uri="{FF2B5EF4-FFF2-40B4-BE49-F238E27FC236}">
                <a16:creationId xmlns:a16="http://schemas.microsoft.com/office/drawing/2014/main" id="{9686A44A-098A-125D-CB92-5343F9455306}"/>
              </a:ext>
            </a:extLst>
          </p:cNvPr>
          <p:cNvPicPr>
            <a:picLocks noChangeAspect="1"/>
          </p:cNvPicPr>
          <p:nvPr/>
        </p:nvPicPr>
        <p:blipFill>
          <a:blip r:embed="rId3"/>
          <a:stretch>
            <a:fillRect/>
          </a:stretch>
        </p:blipFill>
        <p:spPr>
          <a:xfrm>
            <a:off x="3440811" y="1966040"/>
            <a:ext cx="4621601" cy="3287728"/>
          </a:xfrm>
          <a:prstGeom prst="rect">
            <a:avLst/>
          </a:prstGeom>
        </p:spPr>
      </p:pic>
      <p:sp>
        <p:nvSpPr>
          <p:cNvPr id="11" name="TextBox 2">
            <a:extLst>
              <a:ext uri="{FF2B5EF4-FFF2-40B4-BE49-F238E27FC236}">
                <a16:creationId xmlns:a16="http://schemas.microsoft.com/office/drawing/2014/main" id="{4E8DF186-420E-8F10-E4BE-4013030295B0}"/>
              </a:ext>
            </a:extLst>
          </p:cNvPr>
          <p:cNvSpPr txBox="1"/>
          <p:nvPr/>
        </p:nvSpPr>
        <p:spPr>
          <a:xfrm>
            <a:off x="1333001" y="819943"/>
            <a:ext cx="8326179" cy="671851"/>
          </a:xfrm>
          <a:prstGeom prst="rect">
            <a:avLst/>
          </a:prstGeom>
          <a:noFill/>
        </p:spPr>
        <p:txBody>
          <a:bodyPr wrap="square" rtlCol="0">
            <a:spAutoFit/>
          </a:bodyPr>
          <a:lstStyle/>
          <a:p>
            <a:pPr>
              <a:lnSpc>
                <a:spcPct val="150000"/>
              </a:lnSpc>
            </a:pPr>
            <a:r>
              <a:rPr lang="en-US" sz="2800" dirty="0"/>
              <a:t>6. market segmentation tools</a:t>
            </a:r>
            <a:endParaRPr lang="en-US" sz="2800" b="1" dirty="0">
              <a:latin typeface="Alexandria" charset="0"/>
            </a:endParaRPr>
          </a:p>
        </p:txBody>
      </p:sp>
      <p:sp>
        <p:nvSpPr>
          <p:cNvPr id="2" name="موجة مزدوجة 1">
            <a:extLst>
              <a:ext uri="{FF2B5EF4-FFF2-40B4-BE49-F238E27FC236}">
                <a16:creationId xmlns:a16="http://schemas.microsoft.com/office/drawing/2014/main" id="{5FAF11BA-5282-C22F-DF0A-39C709AE4DF0}"/>
              </a:ext>
            </a:extLst>
          </p:cNvPr>
          <p:cNvSpPr/>
          <p:nvPr/>
        </p:nvSpPr>
        <p:spPr>
          <a:xfrm>
            <a:off x="8062412" y="3680328"/>
            <a:ext cx="2137878" cy="1966431"/>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Understanding user behavior across digital platform</a:t>
            </a:r>
            <a:endParaRPr lang="ar-SY" sz="2000" b="1" dirty="0">
              <a:solidFill>
                <a:schemeClr val="tx1"/>
              </a:solidFill>
              <a:latin typeface="Alexandria"/>
            </a:endParaRPr>
          </a:p>
        </p:txBody>
      </p:sp>
      <p:sp>
        <p:nvSpPr>
          <p:cNvPr id="4" name="موجة مزدوجة 3">
            <a:extLst>
              <a:ext uri="{FF2B5EF4-FFF2-40B4-BE49-F238E27FC236}">
                <a16:creationId xmlns:a16="http://schemas.microsoft.com/office/drawing/2014/main" id="{56844E94-424F-2758-318A-E28BC3EAD582}"/>
              </a:ext>
            </a:extLst>
          </p:cNvPr>
          <p:cNvSpPr/>
          <p:nvPr/>
        </p:nvSpPr>
        <p:spPr>
          <a:xfrm>
            <a:off x="1557239" y="3716857"/>
            <a:ext cx="2137878" cy="1966431"/>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Create, send and manage newsletters and manage subscriptions</a:t>
            </a:r>
            <a:endParaRPr lang="ar-SY" sz="2000" b="1" dirty="0">
              <a:solidFill>
                <a:schemeClr val="tx1"/>
              </a:solidFill>
              <a:latin typeface="Alexandria"/>
            </a:endParaRPr>
          </a:p>
        </p:txBody>
      </p:sp>
    </p:spTree>
    <p:extLst>
      <p:ext uri="{BB962C8B-B14F-4D97-AF65-F5344CB8AC3E}">
        <p14:creationId xmlns:p14="http://schemas.microsoft.com/office/powerpoint/2010/main" val="24511756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ABE0F4E7-3030-E7DA-066E-7C33A92FD0B4}"/>
              </a:ext>
            </a:extLst>
          </p:cNvPr>
          <p:cNvSpPr txBox="1"/>
          <p:nvPr/>
        </p:nvSpPr>
        <p:spPr>
          <a:xfrm>
            <a:off x="1333001" y="946991"/>
            <a:ext cx="8326179" cy="671851"/>
          </a:xfrm>
          <a:prstGeom prst="rect">
            <a:avLst/>
          </a:prstGeom>
          <a:noFill/>
        </p:spPr>
        <p:txBody>
          <a:bodyPr wrap="square" rtlCol="0">
            <a:spAutoFit/>
          </a:bodyPr>
          <a:lstStyle/>
          <a:p>
            <a:pPr>
              <a:lnSpc>
                <a:spcPct val="150000"/>
              </a:lnSpc>
            </a:pPr>
            <a:r>
              <a:rPr lang="en-US" sz="2800" dirty="0"/>
              <a:t>6. market segmentation tools</a:t>
            </a:r>
            <a:endParaRPr lang="en-US" sz="2800" b="1" dirty="0">
              <a:latin typeface="Alexandria" charset="0"/>
            </a:endParaRPr>
          </a:p>
        </p:txBody>
      </p:sp>
      <p:pic>
        <p:nvPicPr>
          <p:cNvPr id="3" name="صورة 2">
            <a:extLst>
              <a:ext uri="{FF2B5EF4-FFF2-40B4-BE49-F238E27FC236}">
                <a16:creationId xmlns:a16="http://schemas.microsoft.com/office/drawing/2014/main" id="{2452CCAC-0700-29C5-A915-7C9BBA628771}"/>
              </a:ext>
            </a:extLst>
          </p:cNvPr>
          <p:cNvPicPr>
            <a:picLocks noChangeAspect="1"/>
          </p:cNvPicPr>
          <p:nvPr/>
        </p:nvPicPr>
        <p:blipFill>
          <a:blip r:embed="rId3"/>
          <a:srcRect l="3439" t="15808" r="4650" b="7304"/>
          <a:stretch>
            <a:fillRect/>
          </a:stretch>
        </p:blipFill>
        <p:spPr>
          <a:xfrm>
            <a:off x="1945251" y="1812373"/>
            <a:ext cx="8301497" cy="3921650"/>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2E9C12BC-F51C-4C3B-C37E-6ADDEF7B7468}"/>
              </a:ext>
            </a:extLst>
          </p:cNvPr>
          <p:cNvSpPr txBox="1"/>
          <p:nvPr/>
        </p:nvSpPr>
        <p:spPr>
          <a:xfrm>
            <a:off x="1410602" y="1695036"/>
            <a:ext cx="8865716" cy="1631216"/>
          </a:xfrm>
          <a:prstGeom prst="rect">
            <a:avLst/>
          </a:prstGeom>
          <a:solidFill>
            <a:schemeClr val="accent4">
              <a:lumMod val="20000"/>
              <a:lumOff val="80000"/>
            </a:schemeClr>
          </a:solidFill>
        </p:spPr>
        <p:txBody>
          <a:bodyPr wrap="square" rtlCol="0">
            <a:spAutoFit/>
          </a:bodyPr>
          <a:lstStyle/>
          <a:p>
            <a:r>
              <a:rPr lang="en-US" sz="2000" b="1" dirty="0">
                <a:latin typeface="Alexandria"/>
              </a:rPr>
              <a:t>Example: Google Analytics Report</a:t>
            </a:r>
          </a:p>
          <a:p>
            <a:r>
              <a:rPr lang="en-US" sz="2000" b="1" dirty="0">
                <a:latin typeface="Alexandria"/>
              </a:rPr>
              <a:t>Residential Project:</a:t>
            </a:r>
            <a:r>
              <a:rPr lang="en-US" sz="2000" dirty="0">
                <a:latin typeface="Alexandria"/>
              </a:rPr>
              <a:t> </a:t>
            </a:r>
            <a:r>
              <a:rPr lang="en-US" sz="2000" i="1" dirty="0">
                <a:latin typeface="Alexandria"/>
              </a:rPr>
              <a:t>Green Valley Residences</a:t>
            </a:r>
            <a:br>
              <a:rPr lang="en-US" sz="2000" dirty="0">
                <a:latin typeface="Alexandria"/>
              </a:rPr>
            </a:br>
            <a:r>
              <a:rPr lang="en-US" sz="2000" b="1" dirty="0">
                <a:latin typeface="Alexandria"/>
              </a:rPr>
              <a:t>Location:</a:t>
            </a:r>
            <a:r>
              <a:rPr lang="en-US" sz="2000" dirty="0">
                <a:latin typeface="Alexandria"/>
              </a:rPr>
              <a:t> Suburban city area</a:t>
            </a:r>
            <a:br>
              <a:rPr lang="en-US" sz="2000" dirty="0">
                <a:latin typeface="Alexandria"/>
              </a:rPr>
            </a:br>
            <a:r>
              <a:rPr lang="en-US" sz="2000" b="1" dirty="0">
                <a:latin typeface="Alexandria"/>
              </a:rPr>
              <a:t>Report Period:</a:t>
            </a:r>
            <a:r>
              <a:rPr lang="en-US" sz="2000" dirty="0">
                <a:latin typeface="Alexandria"/>
              </a:rPr>
              <a:t> 1 January – 31 March 2026</a:t>
            </a:r>
            <a:br>
              <a:rPr lang="en-US" sz="2000" dirty="0">
                <a:latin typeface="Alexandria"/>
              </a:rPr>
            </a:br>
            <a:r>
              <a:rPr lang="en-US" sz="2000" b="1" dirty="0">
                <a:latin typeface="Alexandria"/>
              </a:rPr>
              <a:t>Tool:</a:t>
            </a:r>
            <a:r>
              <a:rPr lang="en-US" sz="2000" dirty="0">
                <a:latin typeface="Alexandria"/>
              </a:rPr>
              <a:t> Google Analytics 4 (GA4)</a:t>
            </a:r>
          </a:p>
        </p:txBody>
      </p:sp>
      <p:sp>
        <p:nvSpPr>
          <p:cNvPr id="3" name="TextBox 47">
            <a:extLst>
              <a:ext uri="{FF2B5EF4-FFF2-40B4-BE49-F238E27FC236}">
                <a16:creationId xmlns:a16="http://schemas.microsoft.com/office/drawing/2014/main" id="{1D62F886-D4E5-C36A-D0B3-BE9B50680A7D}"/>
              </a:ext>
            </a:extLst>
          </p:cNvPr>
          <p:cNvSpPr txBox="1"/>
          <p:nvPr/>
        </p:nvSpPr>
        <p:spPr>
          <a:xfrm>
            <a:off x="1410602" y="3464936"/>
            <a:ext cx="8865716" cy="2246769"/>
          </a:xfrm>
          <a:prstGeom prst="rect">
            <a:avLst/>
          </a:prstGeom>
          <a:solidFill>
            <a:schemeClr val="tx2">
              <a:lumMod val="20000"/>
              <a:lumOff val="80000"/>
            </a:schemeClr>
          </a:solidFill>
        </p:spPr>
        <p:txBody>
          <a:bodyPr wrap="square" rtlCol="0">
            <a:spAutoFit/>
          </a:bodyPr>
          <a:lstStyle/>
          <a:p>
            <a:r>
              <a:rPr lang="en-US" sz="2000" b="1" dirty="0">
                <a:latin typeface="Alexandria"/>
              </a:rPr>
              <a:t>1. Executive Summary</a:t>
            </a:r>
          </a:p>
          <a:p>
            <a:r>
              <a:rPr lang="en-US" sz="2000" dirty="0">
                <a:latin typeface="Alexandria"/>
              </a:rPr>
              <a:t>During the reporting period, </a:t>
            </a:r>
            <a:r>
              <a:rPr lang="en-US" sz="2000" i="1" dirty="0">
                <a:latin typeface="Alexandria"/>
              </a:rPr>
              <a:t>Green Valley Residences</a:t>
            </a:r>
            <a:r>
              <a:rPr lang="en-US" sz="2000" dirty="0">
                <a:latin typeface="Alexandria"/>
              </a:rPr>
              <a:t> attracted </a:t>
            </a:r>
            <a:r>
              <a:rPr lang="en-US" sz="2000" b="1" dirty="0">
                <a:latin typeface="Alexandria"/>
              </a:rPr>
              <a:t>42,600 users</a:t>
            </a:r>
            <a:r>
              <a:rPr lang="en-US" sz="2000" dirty="0">
                <a:latin typeface="Alexandria"/>
              </a:rPr>
              <a:t>, indicating strong digital interest in the project. Engagement metrics show high interaction with unit detail pages and pricing information, suggesting a market segment actively evaluating purchase or rental decisions. Lead conversion performance highlights contact forms and WhatsApp inquiries as the most effective channels.</a:t>
            </a:r>
          </a:p>
        </p:txBody>
      </p:sp>
      <p:sp>
        <p:nvSpPr>
          <p:cNvPr id="8" name="TextBox 2">
            <a:extLst>
              <a:ext uri="{FF2B5EF4-FFF2-40B4-BE49-F238E27FC236}">
                <a16:creationId xmlns:a16="http://schemas.microsoft.com/office/drawing/2014/main" id="{8C243890-43B6-314C-DA43-1B2C9A8E1F45}"/>
              </a:ext>
            </a:extLst>
          </p:cNvPr>
          <p:cNvSpPr txBox="1"/>
          <p:nvPr/>
        </p:nvSpPr>
        <p:spPr>
          <a:xfrm>
            <a:off x="1333001" y="946991"/>
            <a:ext cx="8326179" cy="671851"/>
          </a:xfrm>
          <a:prstGeom prst="rect">
            <a:avLst/>
          </a:prstGeom>
          <a:noFill/>
        </p:spPr>
        <p:txBody>
          <a:bodyPr wrap="square" rtlCol="0">
            <a:spAutoFit/>
          </a:bodyPr>
          <a:lstStyle/>
          <a:p>
            <a:pPr>
              <a:lnSpc>
                <a:spcPct val="150000"/>
              </a:lnSpc>
            </a:pPr>
            <a:r>
              <a:rPr lang="en-US" sz="2800" dirty="0"/>
              <a:t>6. market segmentation tools -Example</a:t>
            </a:r>
            <a:endParaRPr lang="en-US" sz="2800" b="1" dirty="0">
              <a:latin typeface="Alexandria" charset="0"/>
            </a:endParaRPr>
          </a:p>
        </p:txBody>
      </p:sp>
    </p:spTree>
    <p:extLst>
      <p:ext uri="{BB962C8B-B14F-4D97-AF65-F5344CB8AC3E}">
        <p14:creationId xmlns:p14="http://schemas.microsoft.com/office/powerpoint/2010/main" val="1802017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1">
            <a:extLst>
              <a:ext uri="{FF2B5EF4-FFF2-40B4-BE49-F238E27FC236}">
                <a16:creationId xmlns:a16="http://schemas.microsoft.com/office/drawing/2014/main" id="{E939A01F-BECB-DCA8-363F-A6CB6C1CD8C5}"/>
              </a:ext>
            </a:extLst>
          </p:cNvPr>
          <p:cNvGraphicFramePr>
            <a:graphicFrameLocks noGrp="1"/>
          </p:cNvGraphicFramePr>
          <p:nvPr>
            <p:extLst>
              <p:ext uri="{D42A27DB-BD31-4B8C-83A1-F6EECF244321}">
                <p14:modId xmlns:p14="http://schemas.microsoft.com/office/powerpoint/2010/main" val="891554505"/>
              </p:ext>
            </p:extLst>
          </p:nvPr>
        </p:nvGraphicFramePr>
        <p:xfrm>
          <a:off x="1121395" y="2354335"/>
          <a:ext cx="10261308" cy="2682240"/>
        </p:xfrm>
        <a:graphic>
          <a:graphicData uri="http://schemas.openxmlformats.org/drawingml/2006/table">
            <a:tbl>
              <a:tblPr/>
              <a:tblGrid>
                <a:gridCol w="3420436">
                  <a:extLst>
                    <a:ext uri="{9D8B030D-6E8A-4147-A177-3AD203B41FA5}">
                      <a16:colId xmlns:a16="http://schemas.microsoft.com/office/drawing/2014/main" val="1933413760"/>
                    </a:ext>
                  </a:extLst>
                </a:gridCol>
                <a:gridCol w="3420436">
                  <a:extLst>
                    <a:ext uri="{9D8B030D-6E8A-4147-A177-3AD203B41FA5}">
                      <a16:colId xmlns:a16="http://schemas.microsoft.com/office/drawing/2014/main" val="3224379510"/>
                    </a:ext>
                  </a:extLst>
                </a:gridCol>
                <a:gridCol w="3420436">
                  <a:extLst>
                    <a:ext uri="{9D8B030D-6E8A-4147-A177-3AD203B41FA5}">
                      <a16:colId xmlns:a16="http://schemas.microsoft.com/office/drawing/2014/main" val="3787047520"/>
                    </a:ext>
                  </a:extLst>
                </a:gridCol>
              </a:tblGrid>
              <a:tr h="0">
                <a:tc>
                  <a:txBody>
                    <a:bodyPr/>
                    <a:lstStyle/>
                    <a:p>
                      <a:pPr>
                        <a:buNone/>
                      </a:pPr>
                      <a:r>
                        <a:rPr lang="en-US" sz="2000" b="1" dirty="0">
                          <a:latin typeface="Alexandria"/>
                        </a:rPr>
                        <a:t>Metric</a:t>
                      </a:r>
                    </a:p>
                  </a:txBody>
                  <a:tcPr anchor="ctr">
                    <a:lnL>
                      <a:noFill/>
                    </a:lnL>
                    <a:lnR>
                      <a:noFill/>
                    </a:lnR>
                    <a:lnT>
                      <a:noFill/>
                    </a:lnT>
                    <a:lnB>
                      <a:noFill/>
                    </a:lnB>
                    <a:solidFill>
                      <a:schemeClr val="accent1">
                        <a:lumMod val="20000"/>
                        <a:lumOff val="80000"/>
                      </a:schemeClr>
                    </a:solidFill>
                  </a:tcPr>
                </a:tc>
                <a:tc>
                  <a:txBody>
                    <a:bodyPr/>
                    <a:lstStyle/>
                    <a:p>
                      <a:pPr>
                        <a:buNone/>
                      </a:pPr>
                      <a:r>
                        <a:rPr lang="en-US" sz="2000" b="1" dirty="0">
                          <a:latin typeface="Alexandria"/>
                        </a:rPr>
                        <a:t>Value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b="1" dirty="0">
                          <a:latin typeface="Alexandria"/>
                        </a:rPr>
                        <a:t>Interpretation</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324545999"/>
                  </a:ext>
                </a:extLst>
              </a:tr>
              <a:tr h="0">
                <a:tc>
                  <a:txBody>
                    <a:bodyPr/>
                    <a:lstStyle/>
                    <a:p>
                      <a:pPr>
                        <a:buNone/>
                      </a:pPr>
                      <a:r>
                        <a:rPr lang="en-US" sz="2000">
                          <a:latin typeface="Alexandria"/>
                        </a:rPr>
                        <a:t>Total Users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42.600</a:t>
                      </a:r>
                      <a:endParaRPr lang="ar-SY" sz="2000" dirty="0">
                        <a:latin typeface="Alexandria"/>
                      </a:endParaRP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Overall demand awareness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831180360"/>
                  </a:ext>
                </a:extLst>
              </a:tr>
              <a:tr h="0">
                <a:tc>
                  <a:txBody>
                    <a:bodyPr/>
                    <a:lstStyle/>
                    <a:p>
                      <a:pPr>
                        <a:buNone/>
                      </a:pPr>
                      <a:r>
                        <a:rPr lang="en-US" sz="2000">
                          <a:latin typeface="Alexandria"/>
                        </a:rPr>
                        <a:t>New Users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6</a:t>
                      </a:r>
                      <a:r>
                        <a:rPr lang="en-US" sz="2000" dirty="0"/>
                        <a:t>8</a:t>
                      </a:r>
                      <a:r>
                        <a:rPr lang="en-US" sz="2000" dirty="0">
                          <a:latin typeface="Alexandria"/>
                        </a:rPr>
                        <a:t>%</a:t>
                      </a:r>
                      <a:endParaRPr lang="ar-SY" sz="2000" dirty="0">
                        <a:latin typeface="Alexandria"/>
                      </a:endParaRP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Strong inflow of new prospects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663887540"/>
                  </a:ext>
                </a:extLst>
              </a:tr>
              <a:tr h="0">
                <a:tc>
                  <a:txBody>
                    <a:bodyPr/>
                    <a:lstStyle/>
                    <a:p>
                      <a:pPr>
                        <a:buNone/>
                      </a:pPr>
                      <a:r>
                        <a:rPr lang="en-US" sz="2000">
                          <a:latin typeface="Alexandria"/>
                        </a:rPr>
                        <a:t>Returning Users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32</a:t>
                      </a:r>
                      <a:r>
                        <a:rPr lang="ar-SY" sz="2000" dirty="0">
                          <a:latin typeface="Alexandria"/>
                        </a:rPr>
                        <a:t>%</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Repeated interest (consideration stage)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50265038"/>
                  </a:ext>
                </a:extLst>
              </a:tr>
              <a:tr h="0">
                <a:tc>
                  <a:txBody>
                    <a:bodyPr/>
                    <a:lstStyle/>
                    <a:p>
                      <a:pPr>
                        <a:buNone/>
                      </a:pPr>
                      <a:r>
                        <a:rPr lang="en-US" sz="2000" dirty="0">
                          <a:latin typeface="Alexandria"/>
                        </a:rPr>
                        <a:t>Avg. Engagement Time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2 min 45 sec</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High content relevance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381494458"/>
                  </a:ext>
                </a:extLst>
              </a:tr>
              <a:tr h="0">
                <a:tc>
                  <a:txBody>
                    <a:bodyPr/>
                    <a:lstStyle/>
                    <a:p>
                      <a:pPr>
                        <a:buNone/>
                      </a:pPr>
                      <a:r>
                        <a:rPr lang="en-US" sz="2000" dirty="0">
                          <a:latin typeface="Alexandria"/>
                        </a:rPr>
                        <a:t>Engaged Sessions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61</a:t>
                      </a:r>
                      <a:r>
                        <a:rPr lang="ar-SY" sz="2000" dirty="0">
                          <a:latin typeface="Alexandria"/>
                        </a:rPr>
                        <a:t>%</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Quality traffic</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99357918"/>
                  </a:ext>
                </a:extLst>
              </a:tr>
            </a:tbl>
          </a:graphicData>
        </a:graphic>
      </p:graphicFrame>
      <p:sp>
        <p:nvSpPr>
          <p:cNvPr id="3" name="TextBox 47">
            <a:extLst>
              <a:ext uri="{FF2B5EF4-FFF2-40B4-BE49-F238E27FC236}">
                <a16:creationId xmlns:a16="http://schemas.microsoft.com/office/drawing/2014/main" id="{0D7F74D4-BCDB-9F01-30CB-791D0B023F4B}"/>
              </a:ext>
            </a:extLst>
          </p:cNvPr>
          <p:cNvSpPr txBox="1"/>
          <p:nvPr/>
        </p:nvSpPr>
        <p:spPr>
          <a:xfrm>
            <a:off x="1118783" y="1859823"/>
            <a:ext cx="10360702" cy="400110"/>
          </a:xfrm>
          <a:prstGeom prst="rect">
            <a:avLst/>
          </a:prstGeom>
          <a:solidFill>
            <a:schemeClr val="accent4">
              <a:lumMod val="20000"/>
              <a:lumOff val="80000"/>
            </a:schemeClr>
          </a:solidFill>
        </p:spPr>
        <p:txBody>
          <a:bodyPr wrap="square" rtlCol="0">
            <a:spAutoFit/>
          </a:bodyPr>
          <a:lstStyle/>
          <a:p>
            <a:r>
              <a:rPr lang="en-US" sz="2000" b="1" dirty="0">
                <a:latin typeface="Alexandria"/>
              </a:rPr>
              <a:t>2. Audience Overview (Market Reach)</a:t>
            </a:r>
          </a:p>
        </p:txBody>
      </p:sp>
      <p:sp>
        <p:nvSpPr>
          <p:cNvPr id="8" name="TextBox 2">
            <a:extLst>
              <a:ext uri="{FF2B5EF4-FFF2-40B4-BE49-F238E27FC236}">
                <a16:creationId xmlns:a16="http://schemas.microsoft.com/office/drawing/2014/main" id="{4BE74D01-81C0-F915-9D60-60EB984B274F}"/>
              </a:ext>
            </a:extLst>
          </p:cNvPr>
          <p:cNvSpPr txBox="1"/>
          <p:nvPr/>
        </p:nvSpPr>
        <p:spPr>
          <a:xfrm>
            <a:off x="930857" y="1015412"/>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
        <p:nvSpPr>
          <p:cNvPr id="9" name="TextBox 47">
            <a:extLst>
              <a:ext uri="{FF2B5EF4-FFF2-40B4-BE49-F238E27FC236}">
                <a16:creationId xmlns:a16="http://schemas.microsoft.com/office/drawing/2014/main" id="{EB8E0C82-C84E-DC60-C2E5-2774877CDD2E}"/>
              </a:ext>
            </a:extLst>
          </p:cNvPr>
          <p:cNvSpPr txBox="1"/>
          <p:nvPr/>
        </p:nvSpPr>
        <p:spPr>
          <a:xfrm>
            <a:off x="1103575" y="5016736"/>
            <a:ext cx="10360702" cy="1015663"/>
          </a:xfrm>
          <a:prstGeom prst="rect">
            <a:avLst/>
          </a:prstGeom>
          <a:solidFill>
            <a:schemeClr val="accent4">
              <a:lumMod val="20000"/>
              <a:lumOff val="80000"/>
            </a:schemeClr>
          </a:solidFill>
        </p:spPr>
        <p:txBody>
          <a:bodyPr wrap="square" rtlCol="0">
            <a:spAutoFit/>
          </a:bodyPr>
          <a:lstStyle/>
          <a:p>
            <a:r>
              <a:rPr lang="en-US" sz="2000" b="1" dirty="0"/>
              <a:t>Insight:</a:t>
            </a:r>
            <a:br>
              <a:rPr lang="en-US" sz="2000" dirty="0"/>
            </a:br>
            <a:r>
              <a:rPr lang="en-US" sz="2000" dirty="0"/>
              <a:t>A high proportion of returning users suggests that potential buyers/renters revisit the website multiple times before making a decision—typical behavior in residential real estate markets.</a:t>
            </a:r>
            <a:endParaRPr lang="en-US" sz="2000" b="1" dirty="0">
              <a:latin typeface="Alexandria"/>
            </a:endParaRPr>
          </a:p>
        </p:txBody>
      </p:sp>
    </p:spTree>
    <p:extLst>
      <p:ext uri="{BB962C8B-B14F-4D97-AF65-F5344CB8AC3E}">
        <p14:creationId xmlns:p14="http://schemas.microsoft.com/office/powerpoint/2010/main" val="325628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47">
            <a:extLst>
              <a:ext uri="{FF2B5EF4-FFF2-40B4-BE49-F238E27FC236}">
                <a16:creationId xmlns:a16="http://schemas.microsoft.com/office/drawing/2014/main" id="{F1BC57A8-FF3C-55F0-6F68-44384DCAAC61}"/>
              </a:ext>
            </a:extLst>
          </p:cNvPr>
          <p:cNvSpPr txBox="1"/>
          <p:nvPr/>
        </p:nvSpPr>
        <p:spPr>
          <a:xfrm>
            <a:off x="929389" y="1760688"/>
            <a:ext cx="8979109" cy="707886"/>
          </a:xfrm>
          <a:prstGeom prst="rect">
            <a:avLst/>
          </a:prstGeom>
          <a:solidFill>
            <a:schemeClr val="bg1"/>
          </a:solidFill>
        </p:spPr>
        <p:txBody>
          <a:bodyPr wrap="square" rtlCol="0">
            <a:spAutoFit/>
          </a:bodyPr>
          <a:lstStyle/>
          <a:p>
            <a:r>
              <a:rPr lang="en-US" sz="2000" b="1" dirty="0"/>
              <a:t>3. Geographic Segmentation (Location Analysis)</a:t>
            </a:r>
          </a:p>
          <a:p>
            <a:r>
              <a:rPr lang="en-US" sz="2000" dirty="0"/>
              <a:t>Top user locations:</a:t>
            </a:r>
          </a:p>
        </p:txBody>
      </p:sp>
      <p:graphicFrame>
        <p:nvGraphicFramePr>
          <p:cNvPr id="3" name="جدول 2">
            <a:extLst>
              <a:ext uri="{FF2B5EF4-FFF2-40B4-BE49-F238E27FC236}">
                <a16:creationId xmlns:a16="http://schemas.microsoft.com/office/drawing/2014/main" id="{20F02592-0527-BE10-54FA-C966B3A46D69}"/>
              </a:ext>
            </a:extLst>
          </p:cNvPr>
          <p:cNvGraphicFramePr>
            <a:graphicFrameLocks noGrp="1"/>
          </p:cNvGraphicFramePr>
          <p:nvPr>
            <p:extLst>
              <p:ext uri="{D42A27DB-BD31-4B8C-83A1-F6EECF244321}">
                <p14:modId xmlns:p14="http://schemas.microsoft.com/office/powerpoint/2010/main" val="956080536"/>
              </p:ext>
            </p:extLst>
          </p:nvPr>
        </p:nvGraphicFramePr>
        <p:xfrm>
          <a:off x="1151285" y="2649369"/>
          <a:ext cx="8225992" cy="1828800"/>
        </p:xfrm>
        <a:graphic>
          <a:graphicData uri="http://schemas.openxmlformats.org/drawingml/2006/table">
            <a:tbl>
              <a:tblPr/>
              <a:tblGrid>
                <a:gridCol w="4112996">
                  <a:extLst>
                    <a:ext uri="{9D8B030D-6E8A-4147-A177-3AD203B41FA5}">
                      <a16:colId xmlns:a16="http://schemas.microsoft.com/office/drawing/2014/main" val="600028486"/>
                    </a:ext>
                  </a:extLst>
                </a:gridCol>
                <a:gridCol w="4112996">
                  <a:extLst>
                    <a:ext uri="{9D8B030D-6E8A-4147-A177-3AD203B41FA5}">
                      <a16:colId xmlns:a16="http://schemas.microsoft.com/office/drawing/2014/main" val="616222977"/>
                    </a:ext>
                  </a:extLst>
                </a:gridCol>
              </a:tblGrid>
              <a:tr h="0">
                <a:tc>
                  <a:txBody>
                    <a:bodyPr/>
                    <a:lstStyle/>
                    <a:p>
                      <a:pPr>
                        <a:buNone/>
                      </a:pPr>
                      <a:r>
                        <a:rPr lang="en-US"/>
                        <a:t>Country / City</a:t>
                      </a:r>
                    </a:p>
                  </a:txBody>
                  <a:tcPr anchor="ctr">
                    <a:lnL>
                      <a:noFill/>
                    </a:lnL>
                    <a:lnR>
                      <a:noFill/>
                    </a:lnR>
                    <a:lnT>
                      <a:noFill/>
                    </a:lnT>
                    <a:lnB>
                      <a:noFill/>
                    </a:lnB>
                    <a:solidFill>
                      <a:schemeClr val="accent1">
                        <a:lumMod val="20000"/>
                        <a:lumOff val="80000"/>
                      </a:schemeClr>
                    </a:solidFill>
                  </a:tcPr>
                </a:tc>
                <a:tc>
                  <a:txBody>
                    <a:bodyPr/>
                    <a:lstStyle/>
                    <a:p>
                      <a:pPr>
                        <a:buNone/>
                      </a:pPr>
                      <a:r>
                        <a:rPr lang="en-US"/>
                        <a:t>% of Users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693534969"/>
                  </a:ext>
                </a:extLst>
              </a:tr>
              <a:tr h="0">
                <a:tc>
                  <a:txBody>
                    <a:bodyPr/>
                    <a:lstStyle/>
                    <a:p>
                      <a:pPr>
                        <a:buNone/>
                      </a:pPr>
                      <a:r>
                        <a:rPr lang="en-US"/>
                        <a:t>City A (Local)</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4</a:t>
                      </a:r>
                      <a:r>
                        <a:rPr lang="en-US" sz="1800" dirty="0"/>
                        <a:t>8</a:t>
                      </a:r>
                      <a:r>
                        <a:rPr lang="ar-SY" dirty="0"/>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86179569"/>
                  </a:ext>
                </a:extLst>
              </a:tr>
              <a:tr h="0">
                <a:tc>
                  <a:txBody>
                    <a:bodyPr/>
                    <a:lstStyle/>
                    <a:p>
                      <a:pPr>
                        <a:buNone/>
                      </a:pPr>
                      <a:r>
                        <a:rPr lang="en-US"/>
                        <a:t>City B (Nearby Region)</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22</a:t>
                      </a:r>
                      <a:r>
                        <a:rPr lang="ar-SY" dirty="0"/>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503803317"/>
                  </a:ext>
                </a:extLst>
              </a:tr>
              <a:tr h="0">
                <a:tc>
                  <a:txBody>
                    <a:bodyPr/>
                    <a:lstStyle/>
                    <a:p>
                      <a:pPr>
                        <a:buNone/>
                      </a:pPr>
                      <a:r>
                        <a:rPr lang="en-US" dirty="0"/>
                        <a:t>GCC Countries</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1</a:t>
                      </a:r>
                      <a:r>
                        <a:rPr lang="en-US" sz="1800" dirty="0"/>
                        <a:t>8</a:t>
                      </a:r>
                      <a:r>
                        <a:rPr lang="ar-SY" dirty="0"/>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423404633"/>
                  </a:ext>
                </a:extLst>
              </a:tr>
              <a:tr h="0">
                <a:tc>
                  <a:txBody>
                    <a:bodyPr/>
                    <a:lstStyle/>
                    <a:p>
                      <a:pPr>
                        <a:buNone/>
                      </a:pPr>
                      <a:r>
                        <a:rPr lang="en-US"/>
                        <a:t>Other</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12</a:t>
                      </a:r>
                      <a:r>
                        <a:rPr lang="ar-SY" dirty="0"/>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547221398"/>
                  </a:ext>
                </a:extLst>
              </a:tr>
            </a:tbl>
          </a:graphicData>
        </a:graphic>
      </p:graphicFrame>
      <p:sp>
        <p:nvSpPr>
          <p:cNvPr id="6" name="TextBox 47">
            <a:extLst>
              <a:ext uri="{FF2B5EF4-FFF2-40B4-BE49-F238E27FC236}">
                <a16:creationId xmlns:a16="http://schemas.microsoft.com/office/drawing/2014/main" id="{4F21D1C3-D930-0440-4BFF-77EC5852F206}"/>
              </a:ext>
            </a:extLst>
          </p:cNvPr>
          <p:cNvSpPr txBox="1"/>
          <p:nvPr/>
        </p:nvSpPr>
        <p:spPr>
          <a:xfrm>
            <a:off x="929389" y="4705462"/>
            <a:ext cx="8669785" cy="1015663"/>
          </a:xfrm>
          <a:prstGeom prst="rect">
            <a:avLst/>
          </a:prstGeom>
          <a:solidFill>
            <a:schemeClr val="accent4">
              <a:lumMod val="20000"/>
              <a:lumOff val="80000"/>
            </a:schemeClr>
          </a:solidFill>
        </p:spPr>
        <p:txBody>
          <a:bodyPr wrap="square" rtlCol="0">
            <a:spAutoFit/>
          </a:bodyPr>
          <a:lstStyle/>
          <a:p>
            <a:r>
              <a:rPr lang="en-US" sz="2000" b="1" dirty="0"/>
              <a:t>Insight:</a:t>
            </a:r>
            <a:br>
              <a:rPr lang="en-US" sz="2000" dirty="0"/>
            </a:br>
            <a:r>
              <a:rPr lang="en-US" sz="2000" dirty="0"/>
              <a:t>Nearly </a:t>
            </a:r>
            <a:r>
              <a:rPr lang="en-US" sz="2000" b="1" dirty="0"/>
              <a:t>40% of interest originates outside the immediate city</a:t>
            </a:r>
            <a:r>
              <a:rPr lang="en-US" sz="2000" dirty="0"/>
              <a:t>, indicating potential demand from investors, expatriates, or relocating households.</a:t>
            </a:r>
            <a:endParaRPr lang="en-US" sz="2000" b="1" dirty="0">
              <a:latin typeface="Alexandria"/>
            </a:endParaRPr>
          </a:p>
        </p:txBody>
      </p:sp>
      <p:sp>
        <p:nvSpPr>
          <p:cNvPr id="7" name="TextBox 2">
            <a:extLst>
              <a:ext uri="{FF2B5EF4-FFF2-40B4-BE49-F238E27FC236}">
                <a16:creationId xmlns:a16="http://schemas.microsoft.com/office/drawing/2014/main" id="{A7485AC4-EC4C-11F4-9517-A1BD4AC4C217}"/>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1219204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0D067363-C2A2-3692-0A4B-4A5A3E75CF5D}"/>
              </a:ext>
            </a:extLst>
          </p:cNvPr>
          <p:cNvSpPr txBox="1"/>
          <p:nvPr/>
        </p:nvSpPr>
        <p:spPr>
          <a:xfrm>
            <a:off x="762000" y="1977875"/>
            <a:ext cx="10424076" cy="3785652"/>
          </a:xfrm>
          <a:prstGeom prst="rect">
            <a:avLst/>
          </a:prstGeom>
          <a:solidFill>
            <a:schemeClr val="tx2">
              <a:lumMod val="20000"/>
              <a:lumOff val="80000"/>
            </a:schemeClr>
          </a:solidFill>
        </p:spPr>
        <p:txBody>
          <a:bodyPr wrap="square" rtlCol="0">
            <a:spAutoFit/>
          </a:bodyPr>
          <a:lstStyle/>
          <a:p>
            <a:r>
              <a:rPr lang="en-US" sz="2000" b="1" dirty="0"/>
              <a:t>4. Demographic Insights (Target Market Profile)</a:t>
            </a:r>
          </a:p>
          <a:p>
            <a:r>
              <a:rPr lang="en-US" sz="2000" b="1" dirty="0"/>
              <a:t>Age Distribution</a:t>
            </a:r>
          </a:p>
          <a:p>
            <a:r>
              <a:rPr lang="en-US" sz="2000" dirty="0"/>
              <a:t>25–34 years: </a:t>
            </a:r>
            <a:r>
              <a:rPr lang="en-US" sz="2000" b="1" dirty="0"/>
              <a:t>34%</a:t>
            </a:r>
            <a:endParaRPr lang="en-US" sz="2000" dirty="0"/>
          </a:p>
          <a:p>
            <a:r>
              <a:rPr lang="en-US" sz="2000" dirty="0"/>
              <a:t>35–44 years: </a:t>
            </a:r>
            <a:r>
              <a:rPr lang="en-US" sz="2000" b="1" dirty="0"/>
              <a:t>29%</a:t>
            </a:r>
            <a:endParaRPr lang="en-US" sz="2000" dirty="0"/>
          </a:p>
          <a:p>
            <a:r>
              <a:rPr lang="en-US" sz="2000" dirty="0"/>
              <a:t>45–54 years: </a:t>
            </a:r>
            <a:r>
              <a:rPr lang="en-US" sz="2000" b="1" dirty="0"/>
              <a:t>21%</a:t>
            </a:r>
            <a:endParaRPr lang="en-US" sz="2000" dirty="0"/>
          </a:p>
          <a:p>
            <a:r>
              <a:rPr lang="en-US" sz="2000" dirty="0"/>
              <a:t>Other: </a:t>
            </a:r>
            <a:r>
              <a:rPr lang="en-US" sz="2000" b="1" dirty="0"/>
              <a:t>16%</a:t>
            </a:r>
            <a:endParaRPr lang="en-US" sz="2000" dirty="0"/>
          </a:p>
          <a:p>
            <a:r>
              <a:rPr lang="en-US" sz="2000" b="1" dirty="0"/>
              <a:t>Gender</a:t>
            </a:r>
          </a:p>
          <a:p>
            <a:r>
              <a:rPr lang="en-US" sz="2000" dirty="0"/>
              <a:t>Male: 58%</a:t>
            </a:r>
          </a:p>
          <a:p>
            <a:r>
              <a:rPr lang="en-US" sz="2000" dirty="0"/>
              <a:t>Female: 42%</a:t>
            </a:r>
          </a:p>
          <a:p>
            <a:r>
              <a:rPr lang="en-US" sz="2000" b="1" dirty="0"/>
              <a:t>Interpretation:</a:t>
            </a:r>
            <a:br>
              <a:rPr lang="en-US" sz="2000" dirty="0"/>
            </a:br>
            <a:r>
              <a:rPr lang="en-US" sz="2000" dirty="0"/>
              <a:t>The dominant segment (25–44 years) aligns with </a:t>
            </a:r>
            <a:r>
              <a:rPr lang="en-US" sz="2000" b="1" dirty="0"/>
              <a:t>first-time buyers, young families, and mid-career professionals</a:t>
            </a:r>
            <a:r>
              <a:rPr lang="en-US" sz="2000" dirty="0"/>
              <a:t>, confirming suitability of unit sizes and pricing strategy.</a:t>
            </a:r>
          </a:p>
        </p:txBody>
      </p:sp>
      <p:sp>
        <p:nvSpPr>
          <p:cNvPr id="6" name="TextBox 2">
            <a:extLst>
              <a:ext uri="{FF2B5EF4-FFF2-40B4-BE49-F238E27FC236}">
                <a16:creationId xmlns:a16="http://schemas.microsoft.com/office/drawing/2014/main" id="{EB03F5FD-4B86-7335-AD94-4A64429ADD2C}"/>
              </a:ext>
            </a:extLst>
          </p:cNvPr>
          <p:cNvSpPr txBox="1"/>
          <p:nvPr/>
        </p:nvSpPr>
        <p:spPr>
          <a:xfrm>
            <a:off x="762000" y="867454"/>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r>
              <a:rPr lang="en-US" dirty="0"/>
              <a:t>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936705" y="1969590"/>
            <a:ext cx="9514656" cy="506292"/>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5. Traffic Sources (Demand Drivers)</a:t>
            </a:r>
          </a:p>
        </p:txBody>
      </p:sp>
      <p:graphicFrame>
        <p:nvGraphicFramePr>
          <p:cNvPr id="2" name="جدول 1">
            <a:extLst>
              <a:ext uri="{FF2B5EF4-FFF2-40B4-BE49-F238E27FC236}">
                <a16:creationId xmlns:a16="http://schemas.microsoft.com/office/drawing/2014/main" id="{C440225D-3BCF-9CD9-A26B-447A852658D1}"/>
              </a:ext>
            </a:extLst>
          </p:cNvPr>
          <p:cNvGraphicFramePr>
            <a:graphicFrameLocks noGrp="1"/>
          </p:cNvGraphicFramePr>
          <p:nvPr>
            <p:extLst>
              <p:ext uri="{D42A27DB-BD31-4B8C-83A1-F6EECF244321}">
                <p14:modId xmlns:p14="http://schemas.microsoft.com/office/powerpoint/2010/main" val="2337144287"/>
              </p:ext>
            </p:extLst>
          </p:nvPr>
        </p:nvGraphicFramePr>
        <p:xfrm>
          <a:off x="838200" y="2847830"/>
          <a:ext cx="9613162" cy="1981200"/>
        </p:xfrm>
        <a:graphic>
          <a:graphicData uri="http://schemas.openxmlformats.org/drawingml/2006/table">
            <a:tbl>
              <a:tblPr/>
              <a:tblGrid>
                <a:gridCol w="4806581">
                  <a:extLst>
                    <a:ext uri="{9D8B030D-6E8A-4147-A177-3AD203B41FA5}">
                      <a16:colId xmlns:a16="http://schemas.microsoft.com/office/drawing/2014/main" val="1736131725"/>
                    </a:ext>
                  </a:extLst>
                </a:gridCol>
                <a:gridCol w="4806581">
                  <a:extLst>
                    <a:ext uri="{9D8B030D-6E8A-4147-A177-3AD203B41FA5}">
                      <a16:colId xmlns:a16="http://schemas.microsoft.com/office/drawing/2014/main" val="196256187"/>
                    </a:ext>
                  </a:extLst>
                </a:gridCol>
              </a:tblGrid>
              <a:tr h="0">
                <a:tc>
                  <a:txBody>
                    <a:bodyPr/>
                    <a:lstStyle/>
                    <a:p>
                      <a:pPr>
                        <a:buNone/>
                      </a:pPr>
                      <a:r>
                        <a:rPr lang="en-US" sz="2000" dirty="0">
                          <a:latin typeface="Alexandria"/>
                        </a:rPr>
                        <a:t>Source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 of Sessions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404132798"/>
                  </a:ext>
                </a:extLst>
              </a:tr>
              <a:tr h="0">
                <a:tc>
                  <a:txBody>
                    <a:bodyPr/>
                    <a:lstStyle/>
                    <a:p>
                      <a:pPr>
                        <a:buNone/>
                      </a:pPr>
                      <a:r>
                        <a:rPr lang="en-US" sz="2000" dirty="0">
                          <a:latin typeface="Alexandria"/>
                        </a:rPr>
                        <a:t>Organic Search</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41 </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561390587"/>
                  </a:ext>
                </a:extLst>
              </a:tr>
              <a:tr h="0">
                <a:tc>
                  <a:txBody>
                    <a:bodyPr/>
                    <a:lstStyle/>
                    <a:p>
                      <a:pPr>
                        <a:buNone/>
                      </a:pPr>
                      <a:r>
                        <a:rPr lang="en-US" sz="2000" dirty="0">
                          <a:latin typeface="Alexandria"/>
                        </a:rPr>
                        <a:t>Paid Ads (Google Ads)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27 </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816958251"/>
                  </a:ext>
                </a:extLst>
              </a:tr>
              <a:tr h="0">
                <a:tc>
                  <a:txBody>
                    <a:bodyPr/>
                    <a:lstStyle/>
                    <a:p>
                      <a:pPr>
                        <a:buNone/>
                      </a:pPr>
                      <a:r>
                        <a:rPr lang="en-US" sz="2000">
                          <a:latin typeface="Alexandria"/>
                        </a:rPr>
                        <a:t>Social Media</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18</a:t>
                      </a:r>
                      <a:r>
                        <a:rPr lang="ar-SY" sz="2000" dirty="0">
                          <a:latin typeface="Alexandria"/>
                        </a:rPr>
                        <a:t>%</a:t>
                      </a:r>
                      <a:r>
                        <a:rPr lang="en-US" sz="2000" dirty="0">
                          <a:latin typeface="Alexandria"/>
                        </a:rPr>
                        <a:t> </a:t>
                      </a:r>
                      <a:endParaRPr lang="ar-SY" sz="2000" dirty="0">
                        <a:latin typeface="Alexandria"/>
                      </a:endParaRP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623478254"/>
                  </a:ext>
                </a:extLst>
              </a:tr>
              <a:tr h="0">
                <a:tc>
                  <a:txBody>
                    <a:bodyPr/>
                    <a:lstStyle/>
                    <a:p>
                      <a:pPr>
                        <a:buNone/>
                      </a:pPr>
                      <a:r>
                        <a:rPr lang="en-US" sz="2000">
                          <a:latin typeface="Alexandria"/>
                        </a:rPr>
                        <a:t>Direct</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14</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667400603"/>
                  </a:ext>
                </a:extLst>
              </a:tr>
            </a:tbl>
          </a:graphicData>
        </a:graphic>
      </p:graphicFrame>
      <p:sp>
        <p:nvSpPr>
          <p:cNvPr id="5" name="TextBox 47">
            <a:extLst>
              <a:ext uri="{FF2B5EF4-FFF2-40B4-BE49-F238E27FC236}">
                <a16:creationId xmlns:a16="http://schemas.microsoft.com/office/drawing/2014/main" id="{3F3B2EAE-0257-158E-1920-73A9DAB30C40}"/>
              </a:ext>
            </a:extLst>
          </p:cNvPr>
          <p:cNvSpPr txBox="1"/>
          <p:nvPr/>
        </p:nvSpPr>
        <p:spPr>
          <a:xfrm>
            <a:off x="936704" y="5048578"/>
            <a:ext cx="10417095" cy="967957"/>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t>Insight: </a:t>
            </a:r>
            <a:r>
              <a:rPr lang="en-US" sz="2000" dirty="0"/>
              <a:t>Organic search dominance indicates strong interest in keywords such as </a:t>
            </a:r>
            <a:r>
              <a:rPr lang="en-US" sz="2000" i="1" dirty="0"/>
              <a:t>“apartments for sale,” “residential compound,”</a:t>
            </a:r>
            <a:r>
              <a:rPr lang="en-US" sz="2000" dirty="0"/>
              <a:t> and </a:t>
            </a:r>
            <a:r>
              <a:rPr lang="en-US" sz="2000" i="1" dirty="0"/>
              <a:t>“family housing”</a:t>
            </a:r>
            <a:r>
              <a:rPr lang="en-US" sz="2000" dirty="0"/>
              <a:t>. Paid ads are effective but secondary</a:t>
            </a:r>
            <a:endParaRPr lang="en-US" sz="2000" b="1" dirty="0">
              <a:latin typeface="Alexandria"/>
            </a:endParaRPr>
          </a:p>
        </p:txBody>
      </p:sp>
      <p:sp>
        <p:nvSpPr>
          <p:cNvPr id="8" name="TextBox 2">
            <a:extLst>
              <a:ext uri="{FF2B5EF4-FFF2-40B4-BE49-F238E27FC236}">
                <a16:creationId xmlns:a16="http://schemas.microsoft.com/office/drawing/2014/main" id="{6FEA745F-224E-E688-6D57-EF6B9818A2C3}"/>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912337" y="1723668"/>
            <a:ext cx="10536732" cy="506292"/>
          </a:xfrm>
          <a:prstGeom prst="rect">
            <a:avLst/>
          </a:prstGeom>
          <a:noFill/>
        </p:spPr>
        <p:txBody>
          <a:bodyPr wrap="square" rtlCol="0">
            <a:spAutoFit/>
          </a:bodyPr>
          <a:lstStyle/>
          <a:p>
            <a:pPr>
              <a:lnSpc>
                <a:spcPct val="150000"/>
              </a:lnSpc>
            </a:pPr>
            <a:r>
              <a:rPr lang="en-US" sz="2000" b="1" dirty="0">
                <a:latin typeface="Alexandria"/>
              </a:rPr>
              <a:t>6. Content Performance (Unit &amp; Feature Interest)</a:t>
            </a: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زوايا مستديرة 3">
            <a:extLst>
              <a:ext uri="{FF2B5EF4-FFF2-40B4-BE49-F238E27FC236}">
                <a16:creationId xmlns:a16="http://schemas.microsoft.com/office/drawing/2014/main" id="{172CF036-A0BF-134B-BBFC-93B9A6A653E1}"/>
              </a:ext>
            </a:extLst>
          </p:cNvPr>
          <p:cNvSpPr/>
          <p:nvPr/>
        </p:nvSpPr>
        <p:spPr>
          <a:xfrm>
            <a:off x="1333001" y="4662496"/>
            <a:ext cx="8604354" cy="7748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Insight :High engagement with pricing and unit configuration pages indicates users are beyond awareness and actively comparing options.</a:t>
            </a:r>
            <a:endParaRPr lang="ar-SY" sz="2000" dirty="0">
              <a:solidFill>
                <a:schemeClr val="tx1"/>
              </a:solidFill>
              <a:latin typeface="Alexandria"/>
            </a:endParaRPr>
          </a:p>
        </p:txBody>
      </p:sp>
      <p:graphicFrame>
        <p:nvGraphicFramePr>
          <p:cNvPr id="2" name="جدول 1">
            <a:extLst>
              <a:ext uri="{FF2B5EF4-FFF2-40B4-BE49-F238E27FC236}">
                <a16:creationId xmlns:a16="http://schemas.microsoft.com/office/drawing/2014/main" id="{406AF26E-CC8F-545A-C3EC-E49EAB67C0A5}"/>
              </a:ext>
            </a:extLst>
          </p:cNvPr>
          <p:cNvGraphicFramePr>
            <a:graphicFrameLocks noGrp="1"/>
          </p:cNvGraphicFramePr>
          <p:nvPr>
            <p:extLst>
              <p:ext uri="{D42A27DB-BD31-4B8C-83A1-F6EECF244321}">
                <p14:modId xmlns:p14="http://schemas.microsoft.com/office/powerpoint/2010/main" val="1667125944"/>
              </p:ext>
            </p:extLst>
          </p:nvPr>
        </p:nvGraphicFramePr>
        <p:xfrm>
          <a:off x="1143948" y="2379253"/>
          <a:ext cx="9177594" cy="1981200"/>
        </p:xfrm>
        <a:graphic>
          <a:graphicData uri="http://schemas.openxmlformats.org/drawingml/2006/table">
            <a:tbl>
              <a:tblPr/>
              <a:tblGrid>
                <a:gridCol w="4588797">
                  <a:extLst>
                    <a:ext uri="{9D8B030D-6E8A-4147-A177-3AD203B41FA5}">
                      <a16:colId xmlns:a16="http://schemas.microsoft.com/office/drawing/2014/main" val="1830588200"/>
                    </a:ext>
                  </a:extLst>
                </a:gridCol>
                <a:gridCol w="4588797">
                  <a:extLst>
                    <a:ext uri="{9D8B030D-6E8A-4147-A177-3AD203B41FA5}">
                      <a16:colId xmlns:a16="http://schemas.microsoft.com/office/drawing/2014/main" val="3243586568"/>
                    </a:ext>
                  </a:extLst>
                </a:gridCol>
              </a:tblGrid>
              <a:tr h="0">
                <a:tc>
                  <a:txBody>
                    <a:bodyPr/>
                    <a:lstStyle/>
                    <a:p>
                      <a:pPr>
                        <a:buNone/>
                      </a:pPr>
                      <a:r>
                        <a:rPr lang="en-US" sz="2000">
                          <a:latin typeface="Alexandria"/>
                        </a:rPr>
                        <a:t>Page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Avg. Engagement Time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592918878"/>
                  </a:ext>
                </a:extLst>
              </a:tr>
              <a:tr h="0">
                <a:tc>
                  <a:txBody>
                    <a:bodyPr/>
                    <a:lstStyle/>
                    <a:p>
                      <a:pPr>
                        <a:buNone/>
                      </a:pPr>
                      <a:r>
                        <a:rPr lang="en-US" sz="2000">
                          <a:latin typeface="Alexandria"/>
                        </a:rPr>
                        <a:t>2-Bedroom Apartments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3:40 min</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724805835"/>
                  </a:ext>
                </a:extLst>
              </a:tr>
              <a:tr h="0">
                <a:tc>
                  <a:txBody>
                    <a:bodyPr/>
                    <a:lstStyle/>
                    <a:p>
                      <a:pPr>
                        <a:buNone/>
                      </a:pPr>
                      <a:r>
                        <a:rPr lang="en-US" sz="2000" dirty="0">
                          <a:latin typeface="Alexandria"/>
                        </a:rPr>
                        <a:t>Pricing &amp; Payment Plans</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3:15 min</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742572160"/>
                  </a:ext>
                </a:extLst>
              </a:tr>
              <a:tr h="0">
                <a:tc>
                  <a:txBody>
                    <a:bodyPr/>
                    <a:lstStyle/>
                    <a:p>
                      <a:pPr>
                        <a:buNone/>
                      </a:pPr>
                      <a:r>
                        <a:rPr lang="en-US" sz="2000" dirty="0">
                          <a:latin typeface="Alexandria"/>
                        </a:rPr>
                        <a:t>Amenities (Pool, Gym, Parking)</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2:55 min</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121904089"/>
                  </a:ext>
                </a:extLst>
              </a:tr>
              <a:tr h="0">
                <a:tc>
                  <a:txBody>
                    <a:bodyPr/>
                    <a:lstStyle/>
                    <a:p>
                      <a:pPr>
                        <a:buNone/>
                      </a:pPr>
                      <a:r>
                        <a:rPr lang="en-US" sz="2000">
                          <a:latin typeface="Alexandria"/>
                        </a:rPr>
                        <a:t>Location &amp; Accessibility</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2:30 min</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080732003"/>
                  </a:ext>
                </a:extLst>
              </a:tr>
            </a:tbl>
          </a:graphicData>
        </a:graphic>
      </p:graphicFrame>
      <p:sp>
        <p:nvSpPr>
          <p:cNvPr id="3" name="TextBox 2">
            <a:extLst>
              <a:ext uri="{FF2B5EF4-FFF2-40B4-BE49-F238E27FC236}">
                <a16:creationId xmlns:a16="http://schemas.microsoft.com/office/drawing/2014/main" id="{706A8184-D069-7EDF-447D-CA03E232D7FB}"/>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1759579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FBB77B7-894C-59E7-3969-0185F721D479}"/>
              </a:ext>
            </a:extLst>
          </p:cNvPr>
          <p:cNvSpPr txBox="1"/>
          <p:nvPr/>
        </p:nvSpPr>
        <p:spPr>
          <a:xfrm>
            <a:off x="1048242" y="1802079"/>
            <a:ext cx="7149828" cy="400110"/>
          </a:xfrm>
          <a:prstGeom prst="rect">
            <a:avLst/>
          </a:prstGeom>
          <a:solidFill>
            <a:schemeClr val="accent1">
              <a:lumMod val="20000"/>
              <a:lumOff val="80000"/>
            </a:schemeClr>
          </a:solidFill>
        </p:spPr>
        <p:txBody>
          <a:bodyPr wrap="square" rtlCol="0">
            <a:spAutoFit/>
          </a:bodyPr>
          <a:lstStyle/>
          <a:p>
            <a:r>
              <a:rPr lang="en-US" sz="2000" b="1" dirty="0"/>
              <a:t>7. Conversion &amp; Lead Analysis (Sales Funnel)</a:t>
            </a:r>
            <a:endParaRPr lang="en-US" sz="2000" b="1" dirty="0">
              <a:latin typeface="Alexandria"/>
            </a:endParaRPr>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CD4E6EA5-223A-8D2F-D4E9-6E0FFFCA83EE}"/>
              </a:ext>
            </a:extLst>
          </p:cNvPr>
          <p:cNvSpPr txBox="1"/>
          <p:nvPr/>
        </p:nvSpPr>
        <p:spPr>
          <a:xfrm>
            <a:off x="1048242" y="4440706"/>
            <a:ext cx="9835056" cy="1323439"/>
          </a:xfrm>
          <a:prstGeom prst="rect">
            <a:avLst/>
          </a:prstGeom>
          <a:solidFill>
            <a:schemeClr val="accent2">
              <a:lumMod val="20000"/>
              <a:lumOff val="80000"/>
            </a:schemeClr>
          </a:solidFill>
        </p:spPr>
        <p:txBody>
          <a:bodyPr wrap="square" rtlCol="0">
            <a:spAutoFit/>
          </a:bodyPr>
          <a:lstStyle/>
          <a:p>
            <a:r>
              <a:rPr lang="en-US" sz="2000" b="1" dirty="0"/>
              <a:t>Total Leads Generated:</a:t>
            </a:r>
            <a:r>
              <a:rPr lang="en-US" sz="2000" dirty="0"/>
              <a:t> 1,920</a:t>
            </a:r>
          </a:p>
          <a:p>
            <a:r>
              <a:rPr lang="en-US" sz="2000" b="1" dirty="0"/>
              <a:t>Interpretation:</a:t>
            </a:r>
            <a:br>
              <a:rPr lang="en-US" sz="2000" dirty="0"/>
            </a:br>
            <a:r>
              <a:rPr lang="en-US" sz="2000" dirty="0"/>
              <a:t>Digital channels generate measurable leads, supporting the feasibility of </a:t>
            </a:r>
            <a:r>
              <a:rPr lang="en-US" sz="2000" b="1" dirty="0"/>
              <a:t>online-driven sales and leasing strategies</a:t>
            </a:r>
            <a:r>
              <a:rPr lang="en-US" sz="2000" dirty="0"/>
              <a:t>.</a:t>
            </a:r>
          </a:p>
        </p:txBody>
      </p:sp>
      <p:graphicFrame>
        <p:nvGraphicFramePr>
          <p:cNvPr id="3" name="جدول 2">
            <a:extLst>
              <a:ext uri="{FF2B5EF4-FFF2-40B4-BE49-F238E27FC236}">
                <a16:creationId xmlns:a16="http://schemas.microsoft.com/office/drawing/2014/main" id="{DFE3C404-3439-BB7B-182E-6F5ADF7A9EF6}"/>
              </a:ext>
            </a:extLst>
          </p:cNvPr>
          <p:cNvGraphicFramePr>
            <a:graphicFrameLocks noGrp="1"/>
          </p:cNvGraphicFramePr>
          <p:nvPr>
            <p:extLst>
              <p:ext uri="{D42A27DB-BD31-4B8C-83A1-F6EECF244321}">
                <p14:modId xmlns:p14="http://schemas.microsoft.com/office/powerpoint/2010/main" val="144247107"/>
              </p:ext>
            </p:extLst>
          </p:nvPr>
        </p:nvGraphicFramePr>
        <p:xfrm>
          <a:off x="1048242" y="2443842"/>
          <a:ext cx="9835056" cy="1828800"/>
        </p:xfrm>
        <a:graphic>
          <a:graphicData uri="http://schemas.openxmlformats.org/drawingml/2006/table">
            <a:tbl>
              <a:tblPr/>
              <a:tblGrid>
                <a:gridCol w="4917528">
                  <a:extLst>
                    <a:ext uri="{9D8B030D-6E8A-4147-A177-3AD203B41FA5}">
                      <a16:colId xmlns:a16="http://schemas.microsoft.com/office/drawing/2014/main" val="2185429930"/>
                    </a:ext>
                  </a:extLst>
                </a:gridCol>
                <a:gridCol w="4917528">
                  <a:extLst>
                    <a:ext uri="{9D8B030D-6E8A-4147-A177-3AD203B41FA5}">
                      <a16:colId xmlns:a16="http://schemas.microsoft.com/office/drawing/2014/main" val="618413109"/>
                    </a:ext>
                  </a:extLst>
                </a:gridCol>
              </a:tblGrid>
              <a:tr h="0">
                <a:tc>
                  <a:txBody>
                    <a:bodyPr/>
                    <a:lstStyle/>
                    <a:p>
                      <a:pPr>
                        <a:buNone/>
                      </a:pPr>
                      <a:r>
                        <a:rPr lang="en-US">
                          <a:latin typeface="Alexandria"/>
                        </a:rPr>
                        <a:t>Conversion Event</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Conversion Rate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469406360"/>
                  </a:ext>
                </a:extLst>
              </a:tr>
              <a:tr h="0">
                <a:tc>
                  <a:txBody>
                    <a:bodyPr/>
                    <a:lstStyle/>
                    <a:p>
                      <a:pPr>
                        <a:buNone/>
                      </a:pPr>
                      <a:r>
                        <a:rPr lang="en-US">
                          <a:latin typeface="Alexandria"/>
                        </a:rPr>
                        <a:t>Contact Form Submission</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4.6</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239262183"/>
                  </a:ext>
                </a:extLst>
              </a:tr>
              <a:tr h="0">
                <a:tc>
                  <a:txBody>
                    <a:bodyPr/>
                    <a:lstStyle/>
                    <a:p>
                      <a:pPr>
                        <a:buNone/>
                      </a:pPr>
                      <a:r>
                        <a:rPr lang="en-US">
                          <a:latin typeface="Alexandria"/>
                        </a:rPr>
                        <a:t>WhatsApp Click</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3.9</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194003"/>
                  </a:ext>
                </a:extLst>
              </a:tr>
              <a:tr h="0">
                <a:tc>
                  <a:txBody>
                    <a:bodyPr/>
                    <a:lstStyle/>
                    <a:p>
                      <a:pPr>
                        <a:buNone/>
                      </a:pPr>
                      <a:r>
                        <a:rPr lang="en-US" dirty="0">
                          <a:latin typeface="Alexandria"/>
                        </a:rPr>
                        <a:t>Phone Call Click</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2.1</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060876185"/>
                  </a:ext>
                </a:extLst>
              </a:tr>
              <a:tr h="0">
                <a:tc>
                  <a:txBody>
                    <a:bodyPr/>
                    <a:lstStyle/>
                    <a:p>
                      <a:pPr>
                        <a:buNone/>
                      </a:pPr>
                      <a:r>
                        <a:rPr lang="en-US" dirty="0">
                          <a:latin typeface="Alexandria"/>
                        </a:rPr>
                        <a:t>Brochure Download</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5.2</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696720951"/>
                  </a:ext>
                </a:extLst>
              </a:tr>
            </a:tbl>
          </a:graphicData>
        </a:graphic>
      </p:graphicFrame>
      <p:sp>
        <p:nvSpPr>
          <p:cNvPr id="4" name="TextBox 2">
            <a:extLst>
              <a:ext uri="{FF2B5EF4-FFF2-40B4-BE49-F238E27FC236}">
                <a16:creationId xmlns:a16="http://schemas.microsoft.com/office/drawing/2014/main" id="{C9CB11E7-5B40-CB17-D113-7970C730B869}"/>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14841709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F5717481-8507-B54E-0D4B-0978E35C3F89}"/>
              </a:ext>
            </a:extLst>
          </p:cNvPr>
          <p:cNvSpPr txBox="1"/>
          <p:nvPr/>
        </p:nvSpPr>
        <p:spPr>
          <a:xfrm>
            <a:off x="1085656" y="1717514"/>
            <a:ext cx="7522316" cy="400110"/>
          </a:xfrm>
          <a:prstGeom prst="rect">
            <a:avLst/>
          </a:prstGeom>
          <a:solidFill>
            <a:schemeClr val="accent4">
              <a:lumMod val="20000"/>
              <a:lumOff val="80000"/>
            </a:schemeClr>
          </a:solidFill>
        </p:spPr>
        <p:txBody>
          <a:bodyPr wrap="square" rtlCol="0">
            <a:spAutoFit/>
          </a:bodyPr>
          <a:lstStyle/>
          <a:p>
            <a:r>
              <a:rPr lang="fr-FR" sz="2000" dirty="0">
                <a:latin typeface="Alexandria"/>
              </a:rPr>
              <a:t>8. </a:t>
            </a:r>
            <a:r>
              <a:rPr lang="fr-FR" sz="2000" dirty="0" err="1">
                <a:latin typeface="Alexandria"/>
              </a:rPr>
              <a:t>Device</a:t>
            </a:r>
            <a:r>
              <a:rPr lang="fr-FR" sz="2000" dirty="0">
                <a:latin typeface="Alexandria"/>
              </a:rPr>
              <a:t> Usage (Design &amp; UX Implications)</a:t>
            </a:r>
            <a:endParaRPr lang="en-US" sz="2000" dirty="0">
              <a:latin typeface="Alexandria"/>
            </a:endParaRPr>
          </a:p>
        </p:txBody>
      </p:sp>
      <p:graphicFrame>
        <p:nvGraphicFramePr>
          <p:cNvPr id="2" name="جدول 1">
            <a:extLst>
              <a:ext uri="{FF2B5EF4-FFF2-40B4-BE49-F238E27FC236}">
                <a16:creationId xmlns:a16="http://schemas.microsoft.com/office/drawing/2014/main" id="{07B8D50D-3E76-CB97-A4C1-01B9F5A4E00A}"/>
              </a:ext>
            </a:extLst>
          </p:cNvPr>
          <p:cNvGraphicFramePr>
            <a:graphicFrameLocks noGrp="1"/>
          </p:cNvGraphicFramePr>
          <p:nvPr>
            <p:extLst>
              <p:ext uri="{D42A27DB-BD31-4B8C-83A1-F6EECF244321}">
                <p14:modId xmlns:p14="http://schemas.microsoft.com/office/powerpoint/2010/main" val="1575582441"/>
              </p:ext>
            </p:extLst>
          </p:nvPr>
        </p:nvGraphicFramePr>
        <p:xfrm>
          <a:off x="933469" y="2269493"/>
          <a:ext cx="9739786" cy="1584960"/>
        </p:xfrm>
        <a:graphic>
          <a:graphicData uri="http://schemas.openxmlformats.org/drawingml/2006/table">
            <a:tbl>
              <a:tblPr/>
              <a:tblGrid>
                <a:gridCol w="4869893">
                  <a:extLst>
                    <a:ext uri="{9D8B030D-6E8A-4147-A177-3AD203B41FA5}">
                      <a16:colId xmlns:a16="http://schemas.microsoft.com/office/drawing/2014/main" val="3679871437"/>
                    </a:ext>
                  </a:extLst>
                </a:gridCol>
                <a:gridCol w="4869893">
                  <a:extLst>
                    <a:ext uri="{9D8B030D-6E8A-4147-A177-3AD203B41FA5}">
                      <a16:colId xmlns:a16="http://schemas.microsoft.com/office/drawing/2014/main" val="1443156106"/>
                    </a:ext>
                  </a:extLst>
                </a:gridCol>
              </a:tblGrid>
              <a:tr h="0">
                <a:tc>
                  <a:txBody>
                    <a:bodyPr/>
                    <a:lstStyle/>
                    <a:p>
                      <a:pPr>
                        <a:buNone/>
                      </a:pPr>
                      <a:r>
                        <a:rPr lang="en-US" sz="2000">
                          <a:latin typeface="Alexandria"/>
                        </a:rPr>
                        <a:t>Device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a:latin typeface="Alexandria"/>
                        </a:rPr>
                        <a:t>% of Users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94003551"/>
                  </a:ext>
                </a:extLst>
              </a:tr>
              <a:tr h="0">
                <a:tc>
                  <a:txBody>
                    <a:bodyPr/>
                    <a:lstStyle/>
                    <a:p>
                      <a:pPr>
                        <a:buNone/>
                      </a:pPr>
                      <a:r>
                        <a:rPr lang="en-US" sz="2000">
                          <a:latin typeface="Alexandria"/>
                        </a:rPr>
                        <a:t>Mobile</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63</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26332697"/>
                  </a:ext>
                </a:extLst>
              </a:tr>
              <a:tr h="0">
                <a:tc>
                  <a:txBody>
                    <a:bodyPr/>
                    <a:lstStyle/>
                    <a:p>
                      <a:pPr>
                        <a:buNone/>
                      </a:pPr>
                      <a:r>
                        <a:rPr lang="en-US" sz="2000">
                          <a:latin typeface="Alexandria"/>
                        </a:rPr>
                        <a:t>Desktop</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31</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541953008"/>
                  </a:ext>
                </a:extLst>
              </a:tr>
              <a:tr h="0">
                <a:tc>
                  <a:txBody>
                    <a:bodyPr/>
                    <a:lstStyle/>
                    <a:p>
                      <a:pPr>
                        <a:buNone/>
                      </a:pPr>
                      <a:r>
                        <a:rPr lang="en-US" sz="2000" dirty="0">
                          <a:latin typeface="Alexandria"/>
                        </a:rPr>
                        <a:t>Tablet</a:t>
                      </a:r>
                    </a:p>
                  </a:txBody>
                  <a:tcPr anchor="ctr">
                    <a:lnL>
                      <a:noFill/>
                    </a:lnL>
                    <a:lnR>
                      <a:noFill/>
                    </a:lnR>
                    <a:lnT>
                      <a:noFill/>
                    </a:lnT>
                    <a:lnB>
                      <a:noFill/>
                    </a:lnB>
                    <a:solidFill>
                      <a:schemeClr val="accent1">
                        <a:lumMod val="20000"/>
                        <a:lumOff val="80000"/>
                      </a:schemeClr>
                    </a:solidFill>
                  </a:tcPr>
                </a:tc>
                <a:tc>
                  <a:txBody>
                    <a:bodyPr/>
                    <a:lstStyle/>
                    <a:p>
                      <a:pPr>
                        <a:buNone/>
                      </a:pPr>
                      <a:r>
                        <a:rPr lang="en-US" sz="2000" dirty="0">
                          <a:latin typeface="Alexandria"/>
                        </a:rPr>
                        <a:t>6 </a:t>
                      </a:r>
                      <a:r>
                        <a:rPr lang="ar-SY" sz="2000"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09951563"/>
                  </a:ext>
                </a:extLst>
              </a:tr>
            </a:tbl>
          </a:graphicData>
        </a:graphic>
      </p:graphicFrame>
      <p:sp>
        <p:nvSpPr>
          <p:cNvPr id="4" name="TextBox 23">
            <a:extLst>
              <a:ext uri="{FF2B5EF4-FFF2-40B4-BE49-F238E27FC236}">
                <a16:creationId xmlns:a16="http://schemas.microsoft.com/office/drawing/2014/main" id="{3B3CA575-475F-62DB-FE4B-8A5670A37F8D}"/>
              </a:ext>
            </a:extLst>
          </p:cNvPr>
          <p:cNvSpPr txBox="1"/>
          <p:nvPr/>
        </p:nvSpPr>
        <p:spPr>
          <a:xfrm>
            <a:off x="1085655" y="4383446"/>
            <a:ext cx="9587599" cy="1015663"/>
          </a:xfrm>
          <a:prstGeom prst="rect">
            <a:avLst/>
          </a:prstGeom>
          <a:solidFill>
            <a:schemeClr val="accent4">
              <a:lumMod val="20000"/>
              <a:lumOff val="80000"/>
            </a:schemeClr>
          </a:solidFill>
        </p:spPr>
        <p:txBody>
          <a:bodyPr wrap="square" rtlCol="0">
            <a:spAutoFit/>
          </a:bodyPr>
          <a:lstStyle/>
          <a:p>
            <a:r>
              <a:rPr lang="en-US" sz="2000" b="1" dirty="0">
                <a:latin typeface="Alexandria"/>
              </a:rPr>
              <a:t>Insight:</a:t>
            </a:r>
            <a:br>
              <a:rPr lang="en-US" sz="2000" dirty="0">
                <a:latin typeface="Alexandria"/>
              </a:rPr>
            </a:br>
            <a:r>
              <a:rPr lang="en-US" sz="2000" dirty="0">
                <a:latin typeface="Alexandria"/>
              </a:rPr>
              <a:t>The website must remain </a:t>
            </a:r>
            <a:r>
              <a:rPr lang="en-US" sz="2000" b="1" dirty="0">
                <a:latin typeface="Alexandria"/>
              </a:rPr>
              <a:t>mobile-first</a:t>
            </a:r>
            <a:r>
              <a:rPr lang="en-US" sz="2000" dirty="0">
                <a:latin typeface="Alexandria"/>
              </a:rPr>
              <a:t>, especially for inquiry forms and quick contact options</a:t>
            </a:r>
          </a:p>
        </p:txBody>
      </p:sp>
      <p:sp>
        <p:nvSpPr>
          <p:cNvPr id="6" name="TextBox 2">
            <a:extLst>
              <a:ext uri="{FF2B5EF4-FFF2-40B4-BE49-F238E27FC236}">
                <a16:creationId xmlns:a16="http://schemas.microsoft.com/office/drawing/2014/main" id="{4A6638D7-EE43-9D8A-0DD6-D3D4F0BF0E14}"/>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31015686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00AA4-D8BF-1DF8-2713-02E9BA0494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65BF41-A87D-2F17-D162-D73D661ADD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6D7B16-FF0B-A088-1F16-8CAE3106FFF4}"/>
              </a:ext>
            </a:extLst>
          </p:cNvPr>
          <p:cNvSpPr/>
          <p:nvPr/>
        </p:nvSpPr>
        <p:spPr>
          <a:xfrm>
            <a:off x="742931" y="1541400"/>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C49468A-881F-26A4-85A2-39C42448F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1B607794-2F5B-7A7A-225E-36A1ADBFF4D7}"/>
              </a:ext>
            </a:extLst>
          </p:cNvPr>
          <p:cNvSpPr txBox="1"/>
          <p:nvPr/>
        </p:nvSpPr>
        <p:spPr>
          <a:xfrm>
            <a:off x="1333001" y="2040318"/>
            <a:ext cx="8326178" cy="327628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9. Key Market Insights for Decision-Makers</a:t>
            </a:r>
          </a:p>
          <a:p>
            <a:pPr marL="342900" indent="-342900">
              <a:lnSpc>
                <a:spcPct val="150000"/>
              </a:lnSpc>
              <a:buFont typeface="Arial" panose="020B0604020202020204" pitchFamily="34" charset="0"/>
              <a:buChar char="•"/>
            </a:pPr>
            <a:r>
              <a:rPr lang="en-US" sz="2000" dirty="0">
                <a:latin typeface="Alexandria"/>
              </a:rPr>
              <a:t>Strong interest from </a:t>
            </a:r>
            <a:r>
              <a:rPr lang="en-US" sz="2000" b="1" dirty="0">
                <a:latin typeface="Alexandria"/>
              </a:rPr>
              <a:t>young families and professionals</a:t>
            </a: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Significant demand from </a:t>
            </a:r>
            <a:r>
              <a:rPr lang="en-US" sz="2000" b="1" dirty="0">
                <a:latin typeface="Alexandria"/>
              </a:rPr>
              <a:t>outside the immediate city</a:t>
            </a: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Pricing and unit layout are primary decision drivers</a:t>
            </a:r>
          </a:p>
          <a:p>
            <a:pPr marL="342900" indent="-342900">
              <a:lnSpc>
                <a:spcPct val="150000"/>
              </a:lnSpc>
              <a:buFont typeface="Arial" panose="020B0604020202020204" pitchFamily="34" charset="0"/>
              <a:buChar char="•"/>
            </a:pPr>
            <a:r>
              <a:rPr lang="en-US" sz="2000" dirty="0">
                <a:latin typeface="Alexandria"/>
              </a:rPr>
              <a:t>Digital channels are effective for </a:t>
            </a:r>
            <a:r>
              <a:rPr lang="en-US" sz="2000" b="1" dirty="0">
                <a:latin typeface="Alexandria"/>
              </a:rPr>
              <a:t>lead generation</a:t>
            </a: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Mobile users dominate the demand funnel</a:t>
            </a:r>
          </a:p>
          <a:p>
            <a:pPr>
              <a:lnSpc>
                <a:spcPct val="150000"/>
              </a:lnSpc>
            </a:pPr>
            <a:endParaRPr lang="en-US" sz="2000" dirty="0">
              <a:latin typeface="Alexandria"/>
            </a:endParaRPr>
          </a:p>
        </p:txBody>
      </p:sp>
      <p:sp>
        <p:nvSpPr>
          <p:cNvPr id="3" name="TextBox 2">
            <a:extLst>
              <a:ext uri="{FF2B5EF4-FFF2-40B4-BE49-F238E27FC236}">
                <a16:creationId xmlns:a16="http://schemas.microsoft.com/office/drawing/2014/main" id="{9D5E15A0-A7E4-2846-FCF6-1D034D78B363}"/>
              </a:ext>
            </a:extLst>
          </p:cNvPr>
          <p:cNvSpPr txBox="1"/>
          <p:nvPr/>
        </p:nvSpPr>
        <p:spPr>
          <a:xfrm>
            <a:off x="829202" y="984690"/>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4021717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266006" y="16378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دمعة 2">
            <a:extLst>
              <a:ext uri="{FF2B5EF4-FFF2-40B4-BE49-F238E27FC236}">
                <a16:creationId xmlns:a16="http://schemas.microsoft.com/office/drawing/2014/main" id="{C4027831-3E03-CD22-88C6-0C6F009BE8BE}"/>
              </a:ext>
            </a:extLst>
          </p:cNvPr>
          <p:cNvSpPr/>
          <p:nvPr/>
        </p:nvSpPr>
        <p:spPr>
          <a:xfrm>
            <a:off x="1956602" y="1828800"/>
            <a:ext cx="6131108" cy="3909848"/>
          </a:xfrm>
          <a:prstGeom prst="teardrop">
            <a:avLst>
              <a:gd name="adj" fmla="val 121426"/>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10. Conclusion for Market Analysis Report</a:t>
            </a:r>
          </a:p>
          <a:p>
            <a:r>
              <a:rPr lang="en-US" sz="2000" dirty="0">
                <a:solidFill>
                  <a:schemeClr val="tx1"/>
                </a:solidFill>
                <a:latin typeface="Alexandria"/>
              </a:rPr>
              <a:t>Google Analytics data confirms that </a:t>
            </a:r>
            <a:r>
              <a:rPr lang="en-US" sz="2000" i="1" dirty="0">
                <a:solidFill>
                  <a:schemeClr val="tx1"/>
                </a:solidFill>
                <a:latin typeface="Alexandria"/>
              </a:rPr>
              <a:t>Green Valley Residences</a:t>
            </a:r>
            <a:r>
              <a:rPr lang="en-US" sz="2000" dirty="0">
                <a:solidFill>
                  <a:schemeClr val="tx1"/>
                </a:solidFill>
                <a:latin typeface="Alexandria"/>
              </a:rPr>
              <a:t> targets a clearly defined and digitally active residential market segment. User behavior patterns indicate a strong conversion potential, supporting the project’s pricing strategy, unit mix, and marketing approach.</a:t>
            </a:r>
          </a:p>
        </p:txBody>
      </p:sp>
      <p:sp>
        <p:nvSpPr>
          <p:cNvPr id="4" name="TextBox 2">
            <a:extLst>
              <a:ext uri="{FF2B5EF4-FFF2-40B4-BE49-F238E27FC236}">
                <a16:creationId xmlns:a16="http://schemas.microsoft.com/office/drawing/2014/main" id="{3A517B7C-74BE-D9B3-6E9B-F8806D742D9F}"/>
              </a:ext>
            </a:extLst>
          </p:cNvPr>
          <p:cNvSpPr txBox="1"/>
          <p:nvPr/>
        </p:nvSpPr>
        <p:spPr>
          <a:xfrm>
            <a:off x="1266006" y="913372"/>
            <a:ext cx="8326179" cy="671851"/>
          </a:xfrm>
          <a:prstGeom prst="rect">
            <a:avLst/>
          </a:prstGeom>
          <a:noFill/>
        </p:spPr>
        <p:txBody>
          <a:bodyPr wrap="square" rtlCol="0">
            <a:spAutoFit/>
          </a:bodyPr>
          <a:lstStyle/>
          <a:p>
            <a:pPr>
              <a:lnSpc>
                <a:spcPct val="150000"/>
              </a:lnSpc>
            </a:pPr>
            <a:r>
              <a:rPr lang="en-US" sz="2800" dirty="0"/>
              <a:t>6. market segmentation tools - Example</a:t>
            </a:r>
            <a:endParaRPr lang="en-US" sz="2800" b="1" dirty="0">
              <a:latin typeface="Alexandria" charset="0"/>
            </a:endParaRPr>
          </a:p>
        </p:txBody>
      </p:sp>
    </p:spTree>
    <p:extLst>
      <p:ext uri="{BB962C8B-B14F-4D97-AF65-F5344CB8AC3E}">
        <p14:creationId xmlns:p14="http://schemas.microsoft.com/office/powerpoint/2010/main" val="2801738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47">
            <a:extLst>
              <a:ext uri="{FF2B5EF4-FFF2-40B4-BE49-F238E27FC236}">
                <a16:creationId xmlns:a16="http://schemas.microsoft.com/office/drawing/2014/main" id="{EBD7DD59-C30F-CCBA-ACA3-550244AB3702}"/>
              </a:ext>
            </a:extLst>
          </p:cNvPr>
          <p:cNvSpPr txBox="1"/>
          <p:nvPr/>
        </p:nvSpPr>
        <p:spPr>
          <a:xfrm>
            <a:off x="993055" y="2094101"/>
            <a:ext cx="10205889" cy="1891287"/>
          </a:xfrm>
          <a:prstGeom prst="rect">
            <a:avLst/>
          </a:prstGeom>
          <a:solidFill>
            <a:schemeClr val="accent4">
              <a:lumMod val="20000"/>
              <a:lumOff val="80000"/>
            </a:schemeClr>
          </a:solidFill>
        </p:spPr>
        <p:txBody>
          <a:bodyPr wrap="square" rtlCol="0">
            <a:spAutoFit/>
          </a:bodyPr>
          <a:lstStyle/>
          <a:p>
            <a:pPr marL="285750" indent="-285750">
              <a:lnSpc>
                <a:spcPct val="150000"/>
              </a:lnSpc>
              <a:buFont typeface="Arial" panose="020B0604020202020204" pitchFamily="34" charset="0"/>
              <a:buChar char="•"/>
            </a:pPr>
            <a:r>
              <a:rPr lang="en-US" sz="2000" b="1" dirty="0">
                <a:latin typeface="Alexandria"/>
              </a:rPr>
              <a:t>6.1 Definition of Target Market</a:t>
            </a:r>
          </a:p>
          <a:p>
            <a:pPr marL="285750" indent="-285750">
              <a:lnSpc>
                <a:spcPct val="150000"/>
              </a:lnSpc>
              <a:buFont typeface="Arial" panose="020B0604020202020204" pitchFamily="34" charset="0"/>
              <a:buChar char="•"/>
            </a:pPr>
            <a:r>
              <a:rPr lang="en-US" sz="2000" dirty="0">
                <a:latin typeface="Alexandria"/>
              </a:rPr>
              <a:t>A target market is the specific segment or segments that a real estate project intentionally seeks to serve based on strategic, financial, and operational considerations.</a:t>
            </a:r>
          </a:p>
          <a:p>
            <a:pPr marL="285750" indent="-285750">
              <a:lnSpc>
                <a:spcPct val="150000"/>
              </a:lnSpc>
              <a:buFont typeface="Arial" panose="020B0604020202020204" pitchFamily="34" charset="0"/>
              <a:buChar char="•"/>
            </a:pPr>
            <a:endParaRPr lang="en-US" sz="2000" dirty="0">
              <a:latin typeface="Alexandria"/>
            </a:endParaRPr>
          </a:p>
        </p:txBody>
      </p:sp>
      <p:sp>
        <p:nvSpPr>
          <p:cNvPr id="13" name="TextBox 2">
            <a:extLst>
              <a:ext uri="{FF2B5EF4-FFF2-40B4-BE49-F238E27FC236}">
                <a16:creationId xmlns:a16="http://schemas.microsoft.com/office/drawing/2014/main" id="{0A0150C1-9FD1-CF33-1F99-E0F8DF02FEE8}"/>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6. Target Market Analysis</a:t>
            </a:r>
            <a:endParaRPr lang="en-US" sz="2800" b="1" dirty="0">
              <a:latin typeface="Alexandria" charset="0"/>
            </a:endParaRPr>
          </a:p>
        </p:txBody>
      </p:sp>
      <p:pic>
        <p:nvPicPr>
          <p:cNvPr id="3" name="صورة 2">
            <a:extLst>
              <a:ext uri="{FF2B5EF4-FFF2-40B4-BE49-F238E27FC236}">
                <a16:creationId xmlns:a16="http://schemas.microsoft.com/office/drawing/2014/main" id="{C4B6B4C3-5AF0-22BD-8DB8-6ECE7EAA26B5}"/>
              </a:ext>
            </a:extLst>
          </p:cNvPr>
          <p:cNvPicPr>
            <a:picLocks noChangeAspect="1"/>
          </p:cNvPicPr>
          <p:nvPr/>
        </p:nvPicPr>
        <p:blipFill>
          <a:blip r:embed="rId3"/>
          <a:stretch>
            <a:fillRect/>
          </a:stretch>
        </p:blipFill>
        <p:spPr>
          <a:xfrm>
            <a:off x="4786311" y="4091128"/>
            <a:ext cx="2619375" cy="1743075"/>
          </a:xfrm>
          <a:prstGeom prst="rect">
            <a:avLst/>
          </a:prstGeom>
        </p:spPr>
      </p:pic>
    </p:spTree>
    <p:extLst>
      <p:ext uri="{BB962C8B-B14F-4D97-AF65-F5344CB8AC3E}">
        <p14:creationId xmlns:p14="http://schemas.microsoft.com/office/powerpoint/2010/main" val="10351058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A2B8DFC3-0A1B-AD2B-DA2A-1FC4AC91ED84}"/>
              </a:ext>
            </a:extLst>
          </p:cNvPr>
          <p:cNvSpPr txBox="1"/>
          <p:nvPr/>
        </p:nvSpPr>
        <p:spPr>
          <a:xfrm>
            <a:off x="943590" y="1757589"/>
            <a:ext cx="10304820" cy="3737946"/>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sz="2000" b="1" dirty="0">
                <a:latin typeface="Alexandria"/>
              </a:rPr>
              <a:t>6.2 Criteria for Selecting Target Markets</a:t>
            </a:r>
          </a:p>
          <a:p>
            <a:pPr>
              <a:lnSpc>
                <a:spcPct val="150000"/>
              </a:lnSpc>
            </a:pPr>
            <a:r>
              <a:rPr lang="en-US" sz="2000" dirty="0">
                <a:latin typeface="Alexandria"/>
              </a:rPr>
              <a:t>Common evaluation criteria include:</a:t>
            </a:r>
          </a:p>
          <a:p>
            <a:pPr>
              <a:lnSpc>
                <a:spcPct val="150000"/>
              </a:lnSpc>
            </a:pPr>
            <a:r>
              <a:rPr lang="en-US" sz="2000" dirty="0">
                <a:latin typeface="Alexandria"/>
              </a:rPr>
              <a:t>•Market size and growth</a:t>
            </a:r>
          </a:p>
          <a:p>
            <a:pPr>
              <a:lnSpc>
                <a:spcPct val="150000"/>
              </a:lnSpc>
            </a:pPr>
            <a:r>
              <a:rPr lang="en-US" sz="2000" dirty="0">
                <a:latin typeface="Alexandria"/>
              </a:rPr>
              <a:t>•Purchasing power</a:t>
            </a:r>
          </a:p>
          <a:p>
            <a:pPr>
              <a:lnSpc>
                <a:spcPct val="150000"/>
              </a:lnSpc>
            </a:pPr>
            <a:r>
              <a:rPr lang="en-US" sz="2000" dirty="0">
                <a:latin typeface="Alexandria"/>
              </a:rPr>
              <a:t>•Accessibility</a:t>
            </a:r>
          </a:p>
          <a:p>
            <a:pPr>
              <a:lnSpc>
                <a:spcPct val="150000"/>
              </a:lnSpc>
            </a:pPr>
            <a:r>
              <a:rPr lang="en-US" sz="2000" dirty="0">
                <a:latin typeface="Alexandria"/>
              </a:rPr>
              <a:t>•Competitive intensity</a:t>
            </a:r>
          </a:p>
          <a:p>
            <a:pPr>
              <a:lnSpc>
                <a:spcPct val="150000"/>
              </a:lnSpc>
            </a:pPr>
            <a:r>
              <a:rPr lang="en-US" sz="2000" dirty="0">
                <a:latin typeface="Alexandria"/>
              </a:rPr>
              <a:t>•Regulatory constraints</a:t>
            </a:r>
          </a:p>
          <a:p>
            <a:pPr>
              <a:lnSpc>
                <a:spcPct val="150000"/>
              </a:lnSpc>
            </a:pPr>
            <a:r>
              <a:rPr lang="en-US" sz="2000" dirty="0">
                <a:latin typeface="Alexandria"/>
              </a:rPr>
              <a:t>•Risk profile</a:t>
            </a:r>
          </a:p>
        </p:txBody>
      </p:sp>
      <p:sp>
        <p:nvSpPr>
          <p:cNvPr id="2" name="TextBox 2">
            <a:extLst>
              <a:ext uri="{FF2B5EF4-FFF2-40B4-BE49-F238E27FC236}">
                <a16:creationId xmlns:a16="http://schemas.microsoft.com/office/drawing/2014/main" id="{AD5EFEB4-91F9-B6EB-6801-E4C75A34E604}"/>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6. Target Market Analysis</a:t>
            </a:r>
            <a:endParaRPr lang="en-US" sz="2800" b="1" dirty="0">
              <a:latin typeface="Alexandria" charset="0"/>
            </a:endParaRPr>
          </a:p>
        </p:txBody>
      </p:sp>
      <p:pic>
        <p:nvPicPr>
          <p:cNvPr id="3" name="صورة 2">
            <a:extLst>
              <a:ext uri="{FF2B5EF4-FFF2-40B4-BE49-F238E27FC236}">
                <a16:creationId xmlns:a16="http://schemas.microsoft.com/office/drawing/2014/main" id="{431C3575-16AD-C510-BEB2-D745C42ED82D}"/>
              </a:ext>
            </a:extLst>
          </p:cNvPr>
          <p:cNvPicPr>
            <a:picLocks noChangeAspect="1"/>
          </p:cNvPicPr>
          <p:nvPr/>
        </p:nvPicPr>
        <p:blipFill>
          <a:blip r:embed="rId3"/>
          <a:stretch>
            <a:fillRect/>
          </a:stretch>
        </p:blipFill>
        <p:spPr>
          <a:xfrm>
            <a:off x="5401373" y="2898761"/>
            <a:ext cx="4371811" cy="2143125"/>
          </a:xfrm>
          <a:prstGeom prst="rect">
            <a:avLst/>
          </a:prstGeom>
        </p:spPr>
      </p:pic>
    </p:spTree>
    <p:extLst>
      <p:ext uri="{BB962C8B-B14F-4D97-AF65-F5344CB8AC3E}">
        <p14:creationId xmlns:p14="http://schemas.microsoft.com/office/powerpoint/2010/main" val="1610169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وجة مزدوجة 3">
            <a:extLst>
              <a:ext uri="{FF2B5EF4-FFF2-40B4-BE49-F238E27FC236}">
                <a16:creationId xmlns:a16="http://schemas.microsoft.com/office/drawing/2014/main" id="{63B9E889-6A9B-D3FB-A4F5-77260D7C4389}"/>
              </a:ext>
            </a:extLst>
          </p:cNvPr>
          <p:cNvSpPr/>
          <p:nvPr/>
        </p:nvSpPr>
        <p:spPr>
          <a:xfrm>
            <a:off x="1702676" y="2164110"/>
            <a:ext cx="7993117" cy="2824261"/>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6.3 Targeting Strategies</a:t>
            </a:r>
            <a:endParaRPr lang="en-US" sz="2000" dirty="0">
              <a:solidFill>
                <a:schemeClr val="tx1"/>
              </a:solidFill>
              <a:latin typeface="Alexandria"/>
            </a:endParaRPr>
          </a:p>
          <a:p>
            <a:pPr lvl="0"/>
            <a:r>
              <a:rPr lang="en-US" sz="2000" b="1" dirty="0">
                <a:solidFill>
                  <a:schemeClr val="tx1"/>
                </a:solidFill>
                <a:latin typeface="Alexandria"/>
              </a:rPr>
              <a:t>Undifferentiated targeting</a:t>
            </a:r>
            <a:r>
              <a:rPr lang="en-US" sz="2000" dirty="0">
                <a:solidFill>
                  <a:schemeClr val="tx1"/>
                </a:solidFill>
                <a:latin typeface="Alexandria"/>
              </a:rPr>
              <a:t>: Rare in real estate</a:t>
            </a:r>
          </a:p>
          <a:p>
            <a:pPr lvl="0"/>
            <a:r>
              <a:rPr lang="en-US" sz="2000" b="1" dirty="0">
                <a:solidFill>
                  <a:schemeClr val="tx1"/>
                </a:solidFill>
                <a:latin typeface="Alexandria"/>
              </a:rPr>
              <a:t>Differentiated targeting</a:t>
            </a:r>
            <a:r>
              <a:rPr lang="en-US" sz="2000" dirty="0">
                <a:solidFill>
                  <a:schemeClr val="tx1"/>
                </a:solidFill>
                <a:latin typeface="Alexandria"/>
              </a:rPr>
              <a:t>: Multiple products for multiple segments</a:t>
            </a:r>
          </a:p>
          <a:p>
            <a:r>
              <a:rPr lang="en-US" sz="2000" b="1" dirty="0">
                <a:solidFill>
                  <a:schemeClr val="tx1"/>
                </a:solidFill>
                <a:latin typeface="Alexandria"/>
              </a:rPr>
              <a:t>Concentrated targeting</a:t>
            </a:r>
            <a:r>
              <a:rPr lang="en-US" sz="2000" dirty="0">
                <a:solidFill>
                  <a:schemeClr val="tx1"/>
                </a:solidFill>
                <a:latin typeface="Alexandria"/>
              </a:rPr>
              <a:t>: Focus on one niche segment</a:t>
            </a:r>
            <a:endParaRPr lang="ar-SY" sz="2000" b="1" dirty="0">
              <a:solidFill>
                <a:schemeClr val="tx1"/>
              </a:solidFill>
              <a:latin typeface="Alexandria"/>
            </a:endParaRPr>
          </a:p>
        </p:txBody>
      </p:sp>
      <p:sp>
        <p:nvSpPr>
          <p:cNvPr id="3" name="TextBox 2">
            <a:extLst>
              <a:ext uri="{FF2B5EF4-FFF2-40B4-BE49-F238E27FC236}">
                <a16:creationId xmlns:a16="http://schemas.microsoft.com/office/drawing/2014/main" id="{12D2E76B-CE9F-3217-6D75-265B605AFEAD}"/>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6. Target Market Analysis</a:t>
            </a:r>
            <a:endParaRPr lang="en-US" sz="2800" b="1" dirty="0">
              <a:latin typeface="Alexandria" charset="0"/>
            </a:endParaRPr>
          </a:p>
        </p:txBody>
      </p:sp>
    </p:spTree>
    <p:extLst>
      <p:ext uri="{BB962C8B-B14F-4D97-AF65-F5344CB8AC3E}">
        <p14:creationId xmlns:p14="http://schemas.microsoft.com/office/powerpoint/2010/main" val="25244191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762000" y="2079259"/>
            <a:ext cx="10531181" cy="3477875"/>
          </a:xfrm>
          <a:prstGeom prst="rect">
            <a:avLst/>
          </a:prstGeom>
          <a:solidFill>
            <a:schemeClr val="bg1"/>
          </a:solidFill>
        </p:spPr>
        <p:txBody>
          <a:bodyPr wrap="square" rtlCol="0">
            <a:spAutoFit/>
          </a:bodyPr>
          <a:lstStyle/>
          <a:p>
            <a:r>
              <a:rPr lang="en-US" sz="2000" b="1" dirty="0">
                <a:latin typeface="Alexandria"/>
              </a:rPr>
              <a:t>7.1 Case Study 1: Mixed-Use Development in Singapore</a:t>
            </a:r>
            <a:endParaRPr lang="en-US" sz="2000" dirty="0">
              <a:latin typeface="Alexandria"/>
            </a:endParaRPr>
          </a:p>
          <a:p>
            <a:r>
              <a:rPr lang="en-US" sz="2000" b="1" dirty="0">
                <a:latin typeface="Alexandria"/>
              </a:rPr>
              <a:t>Context</a:t>
            </a:r>
            <a:r>
              <a:rPr lang="en-US" sz="2000" dirty="0">
                <a:latin typeface="Alexandria"/>
              </a:rPr>
              <a:t>: High land costs and dense urban environment</a:t>
            </a:r>
          </a:p>
          <a:p>
            <a:r>
              <a:rPr lang="en-US" sz="2000" b="1" dirty="0">
                <a:latin typeface="Alexandria"/>
              </a:rPr>
              <a:t>Segmentation</a:t>
            </a:r>
            <a:r>
              <a:rPr lang="en-US" sz="2000" dirty="0">
                <a:latin typeface="Alexandria"/>
              </a:rPr>
              <a:t>:</a:t>
            </a:r>
          </a:p>
          <a:p>
            <a:pPr lvl="0"/>
            <a:r>
              <a:rPr lang="en-US" sz="2000" dirty="0">
                <a:latin typeface="Alexandria"/>
              </a:rPr>
              <a:t>Office tenants: multinational firms</a:t>
            </a:r>
          </a:p>
          <a:p>
            <a:pPr lvl="0"/>
            <a:r>
              <a:rPr lang="en-US" sz="2000" dirty="0">
                <a:latin typeface="Alexandria"/>
              </a:rPr>
              <a:t>Residential buyers: high-income professionals</a:t>
            </a:r>
          </a:p>
          <a:p>
            <a:pPr lvl="0"/>
            <a:r>
              <a:rPr lang="en-US" sz="2000" dirty="0">
                <a:latin typeface="Alexandria"/>
              </a:rPr>
              <a:t>Retail users: daily convenience</a:t>
            </a:r>
          </a:p>
          <a:p>
            <a:r>
              <a:rPr lang="en-US" sz="2000" b="1" dirty="0">
                <a:latin typeface="Alexandria"/>
              </a:rPr>
              <a:t>Target Market Decision</a:t>
            </a:r>
            <a:r>
              <a:rPr lang="en-US" sz="2000" dirty="0">
                <a:latin typeface="Alexandria"/>
              </a:rPr>
              <a:t>:</a:t>
            </a:r>
          </a:p>
          <a:p>
            <a:pPr lvl="0"/>
            <a:r>
              <a:rPr lang="en-US" sz="2000" dirty="0">
                <a:latin typeface="Alexandria"/>
              </a:rPr>
              <a:t>Focus on premium office and compact luxury residential units</a:t>
            </a:r>
          </a:p>
          <a:p>
            <a:r>
              <a:rPr lang="en-US" sz="2000" b="1" dirty="0">
                <a:latin typeface="Alexandria"/>
              </a:rPr>
              <a:t>Outcome</a:t>
            </a:r>
            <a:r>
              <a:rPr lang="en-US" sz="2000" dirty="0">
                <a:latin typeface="Alexandria"/>
              </a:rPr>
              <a:t>:</a:t>
            </a:r>
          </a:p>
          <a:p>
            <a:pPr lvl="0"/>
            <a:r>
              <a:rPr lang="en-US" sz="2000" dirty="0">
                <a:latin typeface="Alexandria"/>
              </a:rPr>
              <a:t>High pre-commitment rates</a:t>
            </a:r>
          </a:p>
          <a:p>
            <a:pPr lvl="0"/>
            <a:r>
              <a:rPr lang="en-US" sz="2000" dirty="0">
                <a:latin typeface="Alexandria"/>
              </a:rPr>
              <a:t>Stable long-term rental income</a:t>
            </a:r>
          </a:p>
        </p:txBody>
      </p:sp>
      <p:sp>
        <p:nvSpPr>
          <p:cNvPr id="3" name="TextBox 2">
            <a:extLst>
              <a:ext uri="{FF2B5EF4-FFF2-40B4-BE49-F238E27FC236}">
                <a16:creationId xmlns:a16="http://schemas.microsoft.com/office/drawing/2014/main" id="{1C7739BF-DFD9-9DB5-7268-0C893F5D6A4F}"/>
              </a:ext>
            </a:extLst>
          </p:cNvPr>
          <p:cNvSpPr txBox="1"/>
          <p:nvPr/>
        </p:nvSpPr>
        <p:spPr>
          <a:xfrm>
            <a:off x="726431" y="969156"/>
            <a:ext cx="10369354" cy="671851"/>
          </a:xfrm>
          <a:prstGeom prst="rect">
            <a:avLst/>
          </a:prstGeom>
          <a:noFill/>
        </p:spPr>
        <p:txBody>
          <a:bodyPr wrap="square" rtlCol="0">
            <a:spAutoFit/>
          </a:bodyPr>
          <a:lstStyle/>
          <a:p>
            <a:pPr>
              <a:lnSpc>
                <a:spcPct val="150000"/>
              </a:lnSpc>
            </a:pPr>
            <a:r>
              <a:rPr lang="en-US" sz="2800" dirty="0">
                <a:latin typeface="Alexandria"/>
              </a:rPr>
              <a:t>7.Case Studies in Target Market Analysis</a:t>
            </a:r>
            <a:endParaRPr lang="en-US" sz="2800" b="1" dirty="0">
              <a:latin typeface="Alexandria"/>
            </a:endParaRPr>
          </a:p>
        </p:txBody>
      </p:sp>
      <p:pic>
        <p:nvPicPr>
          <p:cNvPr id="4" name="صورة 3">
            <a:extLst>
              <a:ext uri="{FF2B5EF4-FFF2-40B4-BE49-F238E27FC236}">
                <a16:creationId xmlns:a16="http://schemas.microsoft.com/office/drawing/2014/main" id="{D58FFD8F-3778-F467-7107-F7EDC57E4960}"/>
              </a:ext>
            </a:extLst>
          </p:cNvPr>
          <p:cNvPicPr>
            <a:picLocks noChangeAspect="1"/>
          </p:cNvPicPr>
          <p:nvPr/>
        </p:nvPicPr>
        <p:blipFill>
          <a:blip r:embed="rId3"/>
          <a:stretch>
            <a:fillRect/>
          </a:stretch>
        </p:blipFill>
        <p:spPr>
          <a:xfrm>
            <a:off x="7293324" y="2681612"/>
            <a:ext cx="3802461" cy="2331822"/>
          </a:xfrm>
          <a:prstGeom prst="rect">
            <a:avLst/>
          </a:prstGeom>
        </p:spPr>
      </p:pic>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51A27-EEA9-D270-2A3A-A0D653392E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7C63A4-8305-CE45-6D7E-875C58CEA5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D55FCD-912D-5843-73A4-A7F4116D3053}"/>
              </a:ext>
            </a:extLst>
          </p:cNvPr>
          <p:cNvSpPr/>
          <p:nvPr/>
        </p:nvSpPr>
        <p:spPr>
          <a:xfrm>
            <a:off x="526295" y="1526505"/>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BDEE2F-345B-ABA3-6B51-3445A22F9A50}"/>
              </a:ext>
            </a:extLst>
          </p:cNvPr>
          <p:cNvSpPr txBox="1"/>
          <p:nvPr/>
        </p:nvSpPr>
        <p:spPr>
          <a:xfrm>
            <a:off x="742931" y="1835669"/>
            <a:ext cx="10152718" cy="3170099"/>
          </a:xfrm>
          <a:prstGeom prst="rect">
            <a:avLst/>
          </a:prstGeom>
          <a:noFill/>
        </p:spPr>
        <p:txBody>
          <a:bodyPr wrap="square" rtlCol="0">
            <a:spAutoFit/>
          </a:bodyPr>
          <a:lstStyle/>
          <a:p>
            <a:r>
              <a:rPr lang="en-US" sz="2000" b="1" dirty="0">
                <a:latin typeface="Alexandria"/>
              </a:rPr>
              <a:t>Case Study 2: Suburban Housing Project in Germany</a:t>
            </a:r>
            <a:endParaRPr lang="en-US" sz="2000" dirty="0">
              <a:latin typeface="Alexandria"/>
            </a:endParaRPr>
          </a:p>
          <a:p>
            <a:r>
              <a:rPr lang="en-US" sz="2000" b="1" dirty="0">
                <a:latin typeface="Alexandria"/>
              </a:rPr>
              <a:t>Context</a:t>
            </a:r>
            <a:r>
              <a:rPr lang="en-US" sz="2000" dirty="0">
                <a:latin typeface="Alexandria"/>
              </a:rPr>
              <a:t>: Aging population and strong rental culture</a:t>
            </a:r>
          </a:p>
          <a:p>
            <a:r>
              <a:rPr lang="en-US" sz="2000" b="1" dirty="0">
                <a:latin typeface="Alexandria"/>
              </a:rPr>
              <a:t>Segmentation</a:t>
            </a:r>
            <a:r>
              <a:rPr lang="en-US" sz="2000" dirty="0">
                <a:latin typeface="Alexandria"/>
              </a:rPr>
              <a:t>:</a:t>
            </a:r>
          </a:p>
          <a:p>
            <a:pPr lvl="0"/>
            <a:r>
              <a:rPr lang="en-US" sz="2000" dirty="0">
                <a:latin typeface="Alexandria"/>
              </a:rPr>
              <a:t>Seniors (65+)</a:t>
            </a:r>
          </a:p>
          <a:p>
            <a:pPr lvl="0"/>
            <a:r>
              <a:rPr lang="en-US" sz="2000" dirty="0">
                <a:latin typeface="Alexandria"/>
              </a:rPr>
              <a:t>Young families</a:t>
            </a:r>
          </a:p>
          <a:p>
            <a:r>
              <a:rPr lang="en-US" sz="2000" b="1" dirty="0">
                <a:latin typeface="Alexandria"/>
              </a:rPr>
              <a:t>Target Market</a:t>
            </a:r>
            <a:r>
              <a:rPr lang="en-US" sz="2000" dirty="0">
                <a:latin typeface="Alexandria"/>
              </a:rPr>
              <a:t>:</a:t>
            </a:r>
          </a:p>
          <a:p>
            <a:pPr lvl="0"/>
            <a:r>
              <a:rPr lang="en-US" sz="2000" dirty="0">
                <a:latin typeface="Alexandria"/>
              </a:rPr>
              <a:t>Seniors seeking accessible rental housing</a:t>
            </a:r>
          </a:p>
          <a:p>
            <a:r>
              <a:rPr lang="en-US" sz="2000" b="1" dirty="0">
                <a:latin typeface="Alexandria"/>
              </a:rPr>
              <a:t>Design Implications</a:t>
            </a:r>
            <a:r>
              <a:rPr lang="en-US" sz="2000" dirty="0">
                <a:latin typeface="Alexandria"/>
              </a:rPr>
              <a:t>:</a:t>
            </a:r>
          </a:p>
          <a:p>
            <a:pPr lvl="0"/>
            <a:r>
              <a:rPr lang="en-US" sz="2000" dirty="0">
                <a:latin typeface="Alexandria"/>
              </a:rPr>
              <a:t>Barrier-free units</a:t>
            </a:r>
          </a:p>
          <a:p>
            <a:pPr lvl="0"/>
            <a:r>
              <a:rPr lang="en-US" sz="2000" dirty="0">
                <a:latin typeface="Alexandria"/>
              </a:rPr>
              <a:t>Proximity to healthcare and transit</a:t>
            </a:r>
          </a:p>
        </p:txBody>
      </p:sp>
      <p:pic>
        <p:nvPicPr>
          <p:cNvPr id="5" name="Graphic 21">
            <a:extLst>
              <a:ext uri="{FF2B5EF4-FFF2-40B4-BE49-F238E27FC236}">
                <a16:creationId xmlns:a16="http://schemas.microsoft.com/office/drawing/2014/main" id="{7CBB0C53-DF8E-B433-BC15-CEBA66757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3C921F2B-68B6-CB4C-B932-3F5E2A5B45D7}"/>
              </a:ext>
            </a:extLst>
          </p:cNvPr>
          <p:cNvSpPr txBox="1"/>
          <p:nvPr/>
        </p:nvSpPr>
        <p:spPr>
          <a:xfrm>
            <a:off x="726431" y="969156"/>
            <a:ext cx="10369354" cy="671851"/>
          </a:xfrm>
          <a:prstGeom prst="rect">
            <a:avLst/>
          </a:prstGeom>
          <a:noFill/>
        </p:spPr>
        <p:txBody>
          <a:bodyPr wrap="square" rtlCol="0">
            <a:spAutoFit/>
          </a:bodyPr>
          <a:lstStyle/>
          <a:p>
            <a:pPr>
              <a:lnSpc>
                <a:spcPct val="150000"/>
              </a:lnSpc>
            </a:pPr>
            <a:r>
              <a:rPr lang="en-US" sz="2800" dirty="0">
                <a:latin typeface="Alexandria"/>
              </a:rPr>
              <a:t>7.Case Studies in Target Market Analysis</a:t>
            </a:r>
            <a:endParaRPr lang="en-US" sz="2800" b="1" dirty="0">
              <a:latin typeface="Alexandria"/>
            </a:endParaRPr>
          </a:p>
        </p:txBody>
      </p:sp>
      <p:pic>
        <p:nvPicPr>
          <p:cNvPr id="4" name="صورة 3">
            <a:extLst>
              <a:ext uri="{FF2B5EF4-FFF2-40B4-BE49-F238E27FC236}">
                <a16:creationId xmlns:a16="http://schemas.microsoft.com/office/drawing/2014/main" id="{CD260A9E-A896-04A7-3C63-478F80D79C16}"/>
              </a:ext>
            </a:extLst>
          </p:cNvPr>
          <p:cNvPicPr>
            <a:picLocks noChangeAspect="1"/>
          </p:cNvPicPr>
          <p:nvPr/>
        </p:nvPicPr>
        <p:blipFill>
          <a:blip r:embed="rId4"/>
          <a:stretch>
            <a:fillRect/>
          </a:stretch>
        </p:blipFill>
        <p:spPr>
          <a:xfrm>
            <a:off x="6599346" y="2242311"/>
            <a:ext cx="4152736" cy="2763457"/>
          </a:xfrm>
          <a:prstGeom prst="rect">
            <a:avLst/>
          </a:prstGeom>
        </p:spPr>
      </p:pic>
    </p:spTree>
    <p:extLst>
      <p:ext uri="{BB962C8B-B14F-4D97-AF65-F5344CB8AC3E}">
        <p14:creationId xmlns:p14="http://schemas.microsoft.com/office/powerpoint/2010/main" val="1293532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85989A61-4D25-A2B2-61C8-8282FF3C1BE1}"/>
              </a:ext>
            </a:extLst>
          </p:cNvPr>
          <p:cNvSpPr txBox="1"/>
          <p:nvPr/>
        </p:nvSpPr>
        <p:spPr>
          <a:xfrm>
            <a:off x="852376" y="1748628"/>
            <a:ext cx="10331431" cy="3170099"/>
          </a:xfrm>
          <a:prstGeom prst="rect">
            <a:avLst/>
          </a:prstGeom>
          <a:noFill/>
        </p:spPr>
        <p:txBody>
          <a:bodyPr wrap="square" rtlCol="0">
            <a:spAutoFit/>
          </a:bodyPr>
          <a:lstStyle/>
          <a:p>
            <a:r>
              <a:rPr lang="en-US" sz="2000" b="1" dirty="0">
                <a:latin typeface="Alexandria"/>
              </a:rPr>
              <a:t>Case Study 3: Retail Center in a Secondary City (MENA Region)</a:t>
            </a:r>
            <a:endParaRPr lang="en-US" sz="2000" dirty="0">
              <a:latin typeface="Alexandria"/>
            </a:endParaRPr>
          </a:p>
          <a:p>
            <a:r>
              <a:rPr lang="en-US" sz="2000" b="1" dirty="0">
                <a:latin typeface="Alexandria"/>
              </a:rPr>
              <a:t>Segmentation</a:t>
            </a:r>
            <a:r>
              <a:rPr lang="en-US" sz="2000" dirty="0">
                <a:latin typeface="Alexandria"/>
              </a:rPr>
              <a:t>:</a:t>
            </a:r>
          </a:p>
          <a:p>
            <a:pPr lvl="0"/>
            <a:r>
              <a:rPr lang="en-US" sz="2000" dirty="0">
                <a:latin typeface="Alexandria"/>
              </a:rPr>
              <a:t>Low- to middle-income households</a:t>
            </a:r>
          </a:p>
          <a:p>
            <a:pPr lvl="0"/>
            <a:r>
              <a:rPr lang="en-US" sz="2000" dirty="0">
                <a:latin typeface="Alexandria"/>
              </a:rPr>
              <a:t>High sensitivity to price</a:t>
            </a:r>
          </a:p>
          <a:p>
            <a:r>
              <a:rPr lang="en-US" sz="2000" b="1" dirty="0">
                <a:latin typeface="Alexandria"/>
              </a:rPr>
              <a:t>Target Market</a:t>
            </a:r>
            <a:r>
              <a:rPr lang="en-US" sz="2000" dirty="0">
                <a:latin typeface="Alexandria"/>
              </a:rPr>
              <a:t>:</a:t>
            </a:r>
          </a:p>
          <a:p>
            <a:pPr lvl="0"/>
            <a:r>
              <a:rPr lang="en-US" sz="2000" dirty="0">
                <a:latin typeface="Alexandria"/>
              </a:rPr>
              <a:t>Convenience-oriented shoppers</a:t>
            </a:r>
          </a:p>
          <a:p>
            <a:r>
              <a:rPr lang="en-US" sz="2000" b="1" dirty="0">
                <a:latin typeface="Alexandria"/>
              </a:rPr>
              <a:t>Result</a:t>
            </a:r>
            <a:r>
              <a:rPr lang="en-US" sz="2000" dirty="0">
                <a:latin typeface="Alexandria"/>
              </a:rPr>
              <a:t>:</a:t>
            </a:r>
          </a:p>
          <a:p>
            <a:pPr lvl="0"/>
            <a:r>
              <a:rPr lang="en-US" sz="2000" dirty="0">
                <a:latin typeface="Alexandria"/>
              </a:rPr>
              <a:t>High footfall</a:t>
            </a:r>
          </a:p>
          <a:p>
            <a:pPr lvl="0"/>
            <a:r>
              <a:rPr lang="en-US" sz="2000" dirty="0">
                <a:latin typeface="Alexandria"/>
              </a:rPr>
              <a:t>Stable occupancy despite limited luxury brands</a:t>
            </a:r>
          </a:p>
          <a:p>
            <a:pPr marL="342900" indent="-342900">
              <a:buFont typeface="Arial" panose="020B0604020202020204" pitchFamily="34" charset="0"/>
              <a:buChar char="•"/>
            </a:pPr>
            <a:endParaRPr lang="en-US" sz="2000" b="1" dirty="0">
              <a:solidFill>
                <a:srgbClr val="2D3956"/>
              </a:solidFill>
              <a:latin typeface="Alexandria"/>
              <a:cs typeface="Alexandria" charset="0"/>
            </a:endParaRPr>
          </a:p>
        </p:txBody>
      </p:sp>
      <p:pic>
        <p:nvPicPr>
          <p:cNvPr id="3" name="صورة 2">
            <a:extLst>
              <a:ext uri="{FF2B5EF4-FFF2-40B4-BE49-F238E27FC236}">
                <a16:creationId xmlns:a16="http://schemas.microsoft.com/office/drawing/2014/main" id="{48117164-BDDB-9787-0922-969D1BCC7165}"/>
              </a:ext>
            </a:extLst>
          </p:cNvPr>
          <p:cNvPicPr>
            <a:picLocks noChangeAspect="1"/>
          </p:cNvPicPr>
          <p:nvPr/>
        </p:nvPicPr>
        <p:blipFill>
          <a:blip r:embed="rId3"/>
          <a:stretch>
            <a:fillRect/>
          </a:stretch>
        </p:blipFill>
        <p:spPr>
          <a:xfrm>
            <a:off x="6789026" y="2509811"/>
            <a:ext cx="3994588" cy="2126988"/>
          </a:xfrm>
          <a:prstGeom prst="rect">
            <a:avLst/>
          </a:prstGeom>
        </p:spPr>
      </p:pic>
      <p:sp>
        <p:nvSpPr>
          <p:cNvPr id="7" name="TextBox 2">
            <a:extLst>
              <a:ext uri="{FF2B5EF4-FFF2-40B4-BE49-F238E27FC236}">
                <a16:creationId xmlns:a16="http://schemas.microsoft.com/office/drawing/2014/main" id="{547E22BB-71B4-49F4-4648-F6AB9AD65861}"/>
              </a:ext>
            </a:extLst>
          </p:cNvPr>
          <p:cNvSpPr txBox="1"/>
          <p:nvPr/>
        </p:nvSpPr>
        <p:spPr>
          <a:xfrm>
            <a:off x="726431" y="969156"/>
            <a:ext cx="10369354" cy="671851"/>
          </a:xfrm>
          <a:prstGeom prst="rect">
            <a:avLst/>
          </a:prstGeom>
          <a:noFill/>
        </p:spPr>
        <p:txBody>
          <a:bodyPr wrap="square" rtlCol="0">
            <a:spAutoFit/>
          </a:bodyPr>
          <a:lstStyle/>
          <a:p>
            <a:pPr>
              <a:lnSpc>
                <a:spcPct val="150000"/>
              </a:lnSpc>
            </a:pPr>
            <a:r>
              <a:rPr lang="en-US" sz="2800" dirty="0">
                <a:latin typeface="Alexandria"/>
              </a:rPr>
              <a:t>7.Case Studies in Target Market Analysis</a:t>
            </a:r>
            <a:endParaRPr lang="en-US" sz="2800" b="1" dirty="0">
              <a:latin typeface="Alexandria"/>
            </a:endParaRPr>
          </a:p>
        </p:txBody>
      </p:sp>
    </p:spTree>
    <p:extLst>
      <p:ext uri="{BB962C8B-B14F-4D97-AF65-F5344CB8AC3E}">
        <p14:creationId xmlns:p14="http://schemas.microsoft.com/office/powerpoint/2010/main" val="34360939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7">
            <a:extLst>
              <a:ext uri="{FF2B5EF4-FFF2-40B4-BE49-F238E27FC236}">
                <a16:creationId xmlns:a16="http://schemas.microsoft.com/office/drawing/2014/main" id="{3D4AA194-3FCB-6061-739D-69A4CC87B37A}"/>
              </a:ext>
            </a:extLst>
          </p:cNvPr>
          <p:cNvSpPr txBox="1"/>
          <p:nvPr/>
        </p:nvSpPr>
        <p:spPr>
          <a:xfrm>
            <a:off x="1077748" y="1870843"/>
            <a:ext cx="9264431" cy="3785652"/>
          </a:xfrm>
          <a:prstGeom prst="rect">
            <a:avLst/>
          </a:prstGeom>
          <a:solidFill>
            <a:schemeClr val="bg1"/>
          </a:solidFill>
        </p:spPr>
        <p:txBody>
          <a:bodyPr wrap="square" rtlCol="0">
            <a:spAutoFit/>
          </a:bodyPr>
          <a:lstStyle/>
          <a:p>
            <a:r>
              <a:rPr lang="en-US" sz="2000" b="1" dirty="0">
                <a:latin typeface="Alexandria"/>
              </a:rPr>
              <a:t>8.1 Product Design</a:t>
            </a:r>
          </a:p>
          <a:p>
            <a:r>
              <a:rPr lang="en-US" sz="2000" dirty="0">
                <a:latin typeface="Alexandria"/>
              </a:rPr>
              <a:t>•Unit mix and sizes</a:t>
            </a:r>
          </a:p>
          <a:p>
            <a:r>
              <a:rPr lang="en-US" sz="2000" dirty="0">
                <a:latin typeface="Alexandria"/>
              </a:rPr>
              <a:t>•Quality of finishes</a:t>
            </a:r>
          </a:p>
          <a:p>
            <a:r>
              <a:rPr lang="en-US" sz="2000" dirty="0">
                <a:latin typeface="Alexandria"/>
              </a:rPr>
              <a:t>•Amenities and services</a:t>
            </a:r>
          </a:p>
          <a:p>
            <a:r>
              <a:rPr lang="en-US" sz="2000" b="1" dirty="0">
                <a:latin typeface="Alexandria"/>
              </a:rPr>
              <a:t>8.2 Pricing Strategy</a:t>
            </a:r>
          </a:p>
          <a:p>
            <a:r>
              <a:rPr lang="en-US" sz="2000" dirty="0">
                <a:latin typeface="Alexandria"/>
              </a:rPr>
              <a:t>•Affordability thresholds</a:t>
            </a:r>
          </a:p>
          <a:p>
            <a:r>
              <a:rPr lang="en-US" sz="2000" dirty="0">
                <a:latin typeface="Alexandria"/>
              </a:rPr>
              <a:t>•Rent-to-income ratios</a:t>
            </a:r>
          </a:p>
          <a:p>
            <a:r>
              <a:rPr lang="en-US" sz="2000" dirty="0">
                <a:latin typeface="Alexandria"/>
              </a:rPr>
              <a:t>•Competitive benchmarking</a:t>
            </a:r>
          </a:p>
          <a:p>
            <a:r>
              <a:rPr lang="en-US" sz="2000" b="1" dirty="0">
                <a:latin typeface="Alexandria"/>
              </a:rPr>
              <a:t>8.3 Marketing and Sales Strategy</a:t>
            </a:r>
          </a:p>
          <a:p>
            <a:r>
              <a:rPr lang="en-US" sz="2000" dirty="0">
                <a:latin typeface="Alexandria"/>
              </a:rPr>
              <a:t>•Channel selection</a:t>
            </a:r>
          </a:p>
          <a:p>
            <a:r>
              <a:rPr lang="en-US" sz="2000" dirty="0">
                <a:latin typeface="Alexandria"/>
              </a:rPr>
              <a:t>•Messaging and branding</a:t>
            </a:r>
          </a:p>
          <a:p>
            <a:r>
              <a:rPr lang="en-US" sz="2000" dirty="0">
                <a:latin typeface="Alexandria"/>
              </a:rPr>
              <a:t>•Sales phasing</a:t>
            </a:r>
          </a:p>
        </p:txBody>
      </p:sp>
      <p:sp>
        <p:nvSpPr>
          <p:cNvPr id="3" name="TextBox 2">
            <a:extLst>
              <a:ext uri="{FF2B5EF4-FFF2-40B4-BE49-F238E27FC236}">
                <a16:creationId xmlns:a16="http://schemas.microsoft.com/office/drawing/2014/main" id="{DA90D81F-A183-58AD-FDAC-1AF51A611F85}"/>
              </a:ext>
            </a:extLst>
          </p:cNvPr>
          <p:cNvSpPr txBox="1"/>
          <p:nvPr/>
        </p:nvSpPr>
        <p:spPr>
          <a:xfrm>
            <a:off x="742931" y="879065"/>
            <a:ext cx="10369354" cy="671851"/>
          </a:xfrm>
          <a:prstGeom prst="rect">
            <a:avLst/>
          </a:prstGeom>
          <a:noFill/>
        </p:spPr>
        <p:txBody>
          <a:bodyPr wrap="square" rtlCol="0">
            <a:spAutoFit/>
          </a:bodyPr>
          <a:lstStyle/>
          <a:p>
            <a:pPr>
              <a:lnSpc>
                <a:spcPct val="150000"/>
              </a:lnSpc>
            </a:pPr>
            <a:r>
              <a:rPr lang="en-US" sz="2800" dirty="0">
                <a:latin typeface="Alexandria"/>
              </a:rPr>
              <a:t>8. Translating Target Market Analysis into Development Decisions</a:t>
            </a:r>
          </a:p>
        </p:txBody>
      </p:sp>
    </p:spTree>
    <p:extLst>
      <p:ext uri="{BB962C8B-B14F-4D97-AF65-F5344CB8AC3E}">
        <p14:creationId xmlns:p14="http://schemas.microsoft.com/office/powerpoint/2010/main" val="31791112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2094522"/>
            <a:ext cx="6158624" cy="2468368"/>
          </a:xfrm>
          <a:prstGeom prst="rect">
            <a:avLst/>
          </a:prstGeom>
          <a:solidFill>
            <a:schemeClr val="bg1"/>
          </a:solidFill>
        </p:spPr>
        <p:txBody>
          <a:bodyPr wrap="square" rtlCol="0">
            <a:spAutoFit/>
          </a:bodyPr>
          <a:lstStyle/>
          <a:p>
            <a:pPr>
              <a:lnSpc>
                <a:spcPct val="200000"/>
              </a:lnSpc>
            </a:pPr>
            <a:r>
              <a:rPr lang="en-US" sz="2000" dirty="0">
                <a:latin typeface="Alexandria"/>
              </a:rPr>
              <a:t>•Over-segmentation with insufficient data</a:t>
            </a:r>
          </a:p>
          <a:p>
            <a:pPr>
              <a:lnSpc>
                <a:spcPct val="200000"/>
              </a:lnSpc>
            </a:pPr>
            <a:r>
              <a:rPr lang="en-US" sz="2000" dirty="0">
                <a:latin typeface="Alexandria"/>
              </a:rPr>
              <a:t>•Copying successful projects without local validation</a:t>
            </a:r>
          </a:p>
          <a:p>
            <a:pPr>
              <a:lnSpc>
                <a:spcPct val="200000"/>
              </a:lnSpc>
            </a:pPr>
            <a:r>
              <a:rPr lang="en-US" sz="2000" dirty="0">
                <a:latin typeface="Alexandria"/>
              </a:rPr>
              <a:t>•Ignoring informal or underserved segments</a:t>
            </a:r>
          </a:p>
          <a:p>
            <a:pPr>
              <a:lnSpc>
                <a:spcPct val="200000"/>
              </a:lnSpc>
            </a:pPr>
            <a:r>
              <a:rPr lang="en-US" sz="2000" dirty="0">
                <a:latin typeface="Alexandria"/>
              </a:rPr>
              <a:t>•Misalignment between target market and pricing</a:t>
            </a: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762000" y="845817"/>
            <a:ext cx="10295559" cy="671851"/>
          </a:xfrm>
          <a:prstGeom prst="rect">
            <a:avLst/>
          </a:prstGeom>
          <a:noFill/>
        </p:spPr>
        <p:txBody>
          <a:bodyPr wrap="square" rtlCol="0">
            <a:spAutoFit/>
          </a:bodyPr>
          <a:lstStyle/>
          <a:p>
            <a:pPr>
              <a:lnSpc>
                <a:spcPct val="150000"/>
              </a:lnSpc>
            </a:pPr>
            <a:r>
              <a:rPr lang="en-US" sz="2800" dirty="0"/>
              <a:t>9. Risks and Common Mistakes</a:t>
            </a:r>
          </a:p>
        </p:txBody>
      </p:sp>
      <p:pic>
        <p:nvPicPr>
          <p:cNvPr id="15362" name="Picture 2" descr="7 common risks management mistakes and ...">
            <a:extLst>
              <a:ext uri="{FF2B5EF4-FFF2-40B4-BE49-F238E27FC236}">
                <a16:creationId xmlns:a16="http://schemas.microsoft.com/office/drawing/2014/main" id="{F22A2C12-8C94-622A-013C-63C6F60621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2723" y="2262349"/>
            <a:ext cx="4204836" cy="2468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1659470"/>
            <a:ext cx="4341858" cy="4661276"/>
          </a:xfrm>
          <a:prstGeom prst="rect">
            <a:avLst/>
          </a:prstGeom>
        </p:spPr>
        <p:txBody>
          <a:bodyPr wrap="square">
            <a:spAutoFit/>
          </a:bodyPr>
          <a:lstStyle/>
          <a:p>
            <a:pPr>
              <a:lnSpc>
                <a:spcPct val="150000"/>
              </a:lnSpc>
            </a:pPr>
            <a:r>
              <a:rPr lang="en-US" sz="2000" dirty="0">
                <a:latin typeface="Alexandria"/>
              </a:rPr>
              <a:t>Market segmentation and target market analysis are central to successful real estate development and investment. They provide the analytical bridge between macroeconomic indicators and project-level decisions. Real estate professionals can reduce uncertainty, enhance value creation, and deliver projects that genuinely meet market needs</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latin typeface="Alexandria"/>
              </a:rPr>
              <a:t>Exercise</a:t>
            </a:r>
          </a:p>
          <a:p>
            <a:r>
              <a:rPr lang="en-US" sz="2000" b="1" dirty="0">
                <a:latin typeface="Alexandria"/>
                <a:cs typeface="Alexandria" charset="0"/>
              </a:rPr>
              <a:t>Do market segmentation report for real estate market project?</a:t>
            </a:r>
            <a:endParaRPr lang="en-US" sz="1400" b="1" dirty="0">
              <a:latin typeface="Alexandria"/>
              <a:cs typeface="Alexandria" charset="0"/>
            </a:endParaRPr>
          </a:p>
        </p:txBody>
      </p:sp>
      <p:pic>
        <p:nvPicPr>
          <p:cNvPr id="12290" name="Picture 2" descr="Market Segmentation - Meaning, Examples ...">
            <a:extLst>
              <a:ext uri="{FF2B5EF4-FFF2-40B4-BE49-F238E27FC236}">
                <a16:creationId xmlns:a16="http://schemas.microsoft.com/office/drawing/2014/main" id="{D128ADFD-490C-FC37-6239-F7F25ECF761A}"/>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5100" b="5100"/>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491AE86-24BC-4593-8208-2DAFEEC58DA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43187</TotalTime>
  <Words>3056</Words>
  <Application>Microsoft Office PowerPoint</Application>
  <PresentationFormat>شاشة عريضة</PresentationFormat>
  <Paragraphs>436</Paragraphs>
  <Slides>46</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46</vt:i4>
      </vt:variant>
    </vt:vector>
  </HeadingPairs>
  <TitlesOfParts>
    <vt:vector size="53"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305</cp:revision>
  <dcterms:created xsi:type="dcterms:W3CDTF">2023-04-29T09:08:00Z</dcterms:created>
  <dcterms:modified xsi:type="dcterms:W3CDTF">2026-02-18T17:49:56Z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