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4"/>
  </p:notesMasterIdLst>
  <p:sldIdLst>
    <p:sldId id="480" r:id="rId5"/>
    <p:sldId id="303" r:id="rId6"/>
    <p:sldId id="508" r:id="rId7"/>
    <p:sldId id="276" r:id="rId8"/>
    <p:sldId id="495" r:id="rId9"/>
    <p:sldId id="554" r:id="rId10"/>
    <p:sldId id="313" r:id="rId11"/>
    <p:sldId id="256" r:id="rId12"/>
    <p:sldId id="306" r:id="rId13"/>
    <p:sldId id="501" r:id="rId14"/>
    <p:sldId id="497" r:id="rId15"/>
    <p:sldId id="494" r:id="rId16"/>
    <p:sldId id="496" r:id="rId17"/>
    <p:sldId id="514" r:id="rId18"/>
    <p:sldId id="498" r:id="rId19"/>
    <p:sldId id="507" r:id="rId20"/>
    <p:sldId id="513" r:id="rId21"/>
    <p:sldId id="499" r:id="rId22"/>
    <p:sldId id="500" r:id="rId23"/>
    <p:sldId id="538" r:id="rId24"/>
    <p:sldId id="515" r:id="rId25"/>
    <p:sldId id="516" r:id="rId26"/>
    <p:sldId id="517" r:id="rId27"/>
    <p:sldId id="537" r:id="rId28"/>
    <p:sldId id="539" r:id="rId29"/>
    <p:sldId id="540" r:id="rId30"/>
    <p:sldId id="541" r:id="rId31"/>
    <p:sldId id="542" r:id="rId32"/>
    <p:sldId id="543" r:id="rId33"/>
    <p:sldId id="545" r:id="rId34"/>
    <p:sldId id="555" r:id="rId35"/>
    <p:sldId id="556" r:id="rId36"/>
    <p:sldId id="557" r:id="rId37"/>
    <p:sldId id="546" r:id="rId38"/>
    <p:sldId id="547" r:id="rId39"/>
    <p:sldId id="552" r:id="rId40"/>
    <p:sldId id="558" r:id="rId41"/>
    <p:sldId id="536"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08"/>
            <p14:sldId id="276"/>
            <p14:sldId id="495"/>
            <p14:sldId id="554"/>
            <p14:sldId id="313"/>
            <p14:sldId id="256"/>
            <p14:sldId id="306"/>
            <p14:sldId id="501"/>
            <p14:sldId id="497"/>
            <p14:sldId id="494"/>
            <p14:sldId id="496"/>
            <p14:sldId id="514"/>
            <p14:sldId id="498"/>
            <p14:sldId id="507"/>
            <p14:sldId id="513"/>
            <p14:sldId id="499"/>
            <p14:sldId id="500"/>
            <p14:sldId id="538"/>
            <p14:sldId id="515"/>
            <p14:sldId id="516"/>
            <p14:sldId id="517"/>
            <p14:sldId id="537"/>
            <p14:sldId id="539"/>
            <p14:sldId id="540"/>
            <p14:sldId id="541"/>
            <p14:sldId id="542"/>
            <p14:sldId id="543"/>
            <p14:sldId id="545"/>
            <p14:sldId id="555"/>
            <p14:sldId id="556"/>
            <p14:sldId id="557"/>
            <p14:sldId id="546"/>
            <p14:sldId id="547"/>
            <p14:sldId id="552"/>
            <p14:sldId id="558"/>
            <p14:sldId id="53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603" autoAdjust="0"/>
    <p:restoredTop sz="92529" autoAdjust="0"/>
  </p:normalViewPr>
  <p:slideViewPr>
    <p:cSldViewPr snapToGrid="0">
      <p:cViewPr varScale="1">
        <p:scale>
          <a:sx n="69" d="100"/>
          <a:sy n="69" d="100"/>
        </p:scale>
        <p:origin x="83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318827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154488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348403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1552953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09555F8-7517-C22D-771A-30530EA2E8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66596C63-5010-78C3-E985-29A9D7118A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F038EED4-7458-6A83-9722-5A5AC34DB55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xmlns="" id="{7A558C7B-1DAA-8650-5A35-42EAD78AB3B1}"/>
              </a:ext>
            </a:extLst>
          </p:cNvPr>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3006865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2302800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4057341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86573123-3C32-5C77-4B4D-76A8B77F3B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F0FDBBB3-D55D-FF83-1029-0ABB3EAE80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89F47793-B78A-B13C-6C88-24246CE0D6D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xmlns="" id="{00CD7C1D-6F21-EDCE-B91E-238879C64266}"/>
              </a:ext>
            </a:extLst>
          </p:cNvPr>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1276083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 id="2147483666"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6.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8.jpeg"/></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38.xml.rels><?xml version="1.0" encoding="UTF-8" standalone="yes"?>
<Relationships xmlns="http://schemas.openxmlformats.org/package/2006/relationships"><Relationship Id="rId3" Type="http://schemas.openxmlformats.org/officeDocument/2006/relationships/hyperlink" Target="https://www.almrsal.com/post/409666" TargetMode="External"/><Relationship Id="rId2" Type="http://schemas.openxmlformats.org/officeDocument/2006/relationships/hyperlink" Target="https://almerja.net/reading.php?idm=46249" TargetMode="Externa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16.xml"/><Relationship Id="rId5" Type="http://schemas.openxmlformats.org/officeDocument/2006/relationships/image" Target="../media/image23.png"/><Relationship Id="rId4" Type="http://schemas.openxmlformats.org/officeDocument/2006/relationships/image" Target="../media/image2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extBox 45"/>
          <p:cNvSpPr txBox="1"/>
          <p:nvPr/>
        </p:nvSpPr>
        <p:spPr>
          <a:xfrm>
            <a:off x="300344" y="5443547"/>
            <a:ext cx="1148071"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LDR 726</a:t>
            </a: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5" name="Oval 4">
            <a:extLst>
              <a:ext uri="{FF2B5EF4-FFF2-40B4-BE49-F238E27FC236}">
                <a16:creationId xmlns:a16="http://schemas.microsoft.com/office/drawing/2014/main" xmlns="" id="{9668F59B-36C0-6B99-0D61-749CAE6FAB16}"/>
              </a:ext>
            </a:extLst>
          </p:cNvPr>
          <p:cNvSpPr/>
          <p:nvPr/>
        </p:nvSpPr>
        <p:spPr>
          <a:xfrm>
            <a:off x="6394960" y="127460"/>
            <a:ext cx="5797040" cy="6603079"/>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xmlns="" id="{62B7B105-14EE-5700-F788-BEF7A5DF221C}"/>
              </a:ext>
            </a:extLst>
          </p:cNvPr>
          <p:cNvSpPr txBox="1"/>
          <p:nvPr/>
        </p:nvSpPr>
        <p:spPr>
          <a:xfrm>
            <a:off x="767040" y="2156173"/>
            <a:ext cx="5405775" cy="2215991"/>
          </a:xfrm>
          <a:prstGeom prst="rect">
            <a:avLst/>
          </a:prstGeom>
          <a:noFill/>
        </p:spPr>
        <p:txBody>
          <a:bodyPr wrap="square">
            <a:spAutoFit/>
          </a:bodyPr>
          <a:lstStyle/>
          <a:p>
            <a:pPr algn="ctr"/>
            <a:r>
              <a:rPr lang="en-US" altLang="en-US" sz="3200" b="1" dirty="0">
                <a:solidFill>
                  <a:srgbClr val="00B0F0"/>
                </a:solidFill>
                <a:latin typeface="Segoe UI" panose="020B0502040204020203" pitchFamily="34" charset="0"/>
                <a:cs typeface="Segoe UI" panose="020B0502040204020203" pitchFamily="34" charset="0"/>
              </a:rPr>
              <a:t>communication and </a:t>
            </a:r>
            <a:endParaRPr lang="ar-JO" altLang="en-US" sz="3200" b="1" dirty="0">
              <a:solidFill>
                <a:srgbClr val="00B0F0"/>
              </a:solidFill>
              <a:latin typeface="Segoe UI" panose="020B0502040204020203" pitchFamily="34" charset="0"/>
              <a:cs typeface="Segoe UI" panose="020B0502040204020203" pitchFamily="34" charset="0"/>
            </a:endParaRPr>
          </a:p>
          <a:p>
            <a:pPr algn="ctr"/>
            <a:r>
              <a:rPr lang="en-US" altLang="en-US" sz="3200" b="1" dirty="0">
                <a:solidFill>
                  <a:srgbClr val="00B0F0"/>
                </a:solidFill>
                <a:latin typeface="Segoe UI" panose="020B0502040204020203" pitchFamily="34" charset="0"/>
                <a:cs typeface="Segoe UI" panose="020B0502040204020203" pitchFamily="34" charset="0"/>
              </a:rPr>
              <a:t>Leadership</a:t>
            </a:r>
            <a:endParaRPr lang="ar-JO" altLang="en-US" sz="3200" b="1" dirty="0">
              <a:solidFill>
                <a:srgbClr val="00B0F0"/>
              </a:solidFill>
              <a:latin typeface="Segoe UI" panose="020B0502040204020203" pitchFamily="34" charset="0"/>
              <a:cs typeface="Segoe UI" panose="020B0502040204020203" pitchFamily="34" charset="0"/>
            </a:endParaRPr>
          </a:p>
          <a:p>
            <a:pPr algn="ctr"/>
            <a:r>
              <a:rPr lang="ar-JO" altLang="en-US" sz="3200" b="1" dirty="0">
                <a:solidFill>
                  <a:srgbClr val="00B0F0"/>
                </a:solidFill>
                <a:latin typeface="Segoe UI" panose="020B0502040204020203" pitchFamily="34" charset="0"/>
                <a:cs typeface="Segoe UI" panose="020B0502040204020203" pitchFamily="34" charset="0"/>
              </a:rPr>
              <a:t>الاتصال والقيادة</a:t>
            </a:r>
            <a:endParaRPr lang="en-US" altLang="en-US" sz="3200" b="1" dirty="0">
              <a:solidFill>
                <a:srgbClr val="00B0F0"/>
              </a:solidFill>
              <a:latin typeface="Segoe UI" panose="020B0502040204020203" pitchFamily="34" charset="0"/>
              <a:cs typeface="Segoe UI" panose="020B0502040204020203" pitchFamily="34" charset="0"/>
            </a:endParaRPr>
          </a:p>
          <a:p>
            <a:pPr algn="ctr"/>
            <a:endParaRPr lang="ar-JO" altLang="en-US" b="1" dirty="0">
              <a:solidFill>
                <a:srgbClr val="00B0F0"/>
              </a:solidFill>
              <a:latin typeface="Segoe UI" panose="020B0502040204020203" pitchFamily="34" charset="0"/>
              <a:cs typeface="Segoe UI" panose="020B0502040204020203" pitchFamily="34" charset="0"/>
            </a:endParaRPr>
          </a:p>
          <a:p>
            <a:pPr algn="ctr"/>
            <a:r>
              <a:rPr lang="en-US" sz="2400" dirty="0">
                <a:latin typeface="Segoe UI" panose="020B0502040204020203" pitchFamily="34" charset="0"/>
                <a:cs typeface="Segoe UI" panose="020B0502040204020203" pitchFamily="34" charset="0"/>
              </a:rPr>
              <a:t>Prepared by Dr. </a:t>
            </a:r>
            <a:r>
              <a:rPr lang="en-US" sz="2400" dirty="0" err="1">
                <a:latin typeface="Segoe UI" panose="020B0502040204020203" pitchFamily="34" charset="0"/>
                <a:cs typeface="Segoe UI" panose="020B0502040204020203" pitchFamily="34" charset="0"/>
              </a:rPr>
              <a:t>Eman</a:t>
            </a:r>
            <a:r>
              <a:rPr lang="en-US" sz="2400" dirty="0">
                <a:latin typeface="Segoe UI" panose="020B0502040204020203" pitchFamily="34" charset="0"/>
                <a:cs typeface="Segoe UI" panose="020B0502040204020203" pitchFamily="34" charset="0"/>
              </a:rPr>
              <a:t> almasri</a:t>
            </a:r>
          </a:p>
        </p:txBody>
      </p:sp>
      <p:sp>
        <p:nvSpPr>
          <p:cNvPr id="8" name="Rectangle: Rounded Corners 7">
            <a:extLst>
              <a:ext uri="{FF2B5EF4-FFF2-40B4-BE49-F238E27FC236}">
                <a16:creationId xmlns:a16="http://schemas.microsoft.com/office/drawing/2014/main" xmlns="" id="{33AEECB3-E0F7-4421-F795-40810415BE20}"/>
              </a:ext>
            </a:extLst>
          </p:cNvPr>
          <p:cNvSpPr/>
          <p:nvPr/>
        </p:nvSpPr>
        <p:spPr>
          <a:xfrm>
            <a:off x="0"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chemeClr val="bg1"/>
                </a:solidFill>
                <a:latin typeface="Times New Roman" panose="02020603050405020304" pitchFamily="18" charset="0"/>
                <a:cs typeface="Times New Roman" panose="02020603050405020304" pitchFamily="18" charset="0"/>
              </a:rPr>
              <a:t>المحاضرة الثالثة</a:t>
            </a:r>
            <a:endParaRPr lang="en-US" sz="28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61851"/>
    </mc:Choice>
    <mc:Fallback xmlns="">
      <p:transition spd="slow" advTm="6185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0" y="-58058"/>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10" name="Rectangle: Rounded Corners 9"/>
          <p:cNvSpPr/>
          <p:nvPr/>
        </p:nvSpPr>
        <p:spPr>
          <a:xfrm>
            <a:off x="3603520" y="4679421"/>
            <a:ext cx="4984956" cy="529167"/>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chemeClr val="tx1"/>
                </a:solidFill>
                <a:latin typeface="Segoe UI" panose="020B0502040204020203" pitchFamily="34" charset="0"/>
                <a:cs typeface="Segoe UI" panose="020B0502040204020203" pitchFamily="34" charset="0"/>
              </a:rPr>
              <a:t>المحاضرة الثالثة:</a:t>
            </a:r>
          </a:p>
          <a:p>
            <a:pPr algn="ctr"/>
            <a:r>
              <a:rPr lang="ar-JO" sz="2800" b="1" dirty="0">
                <a:solidFill>
                  <a:schemeClr val="tx1"/>
                </a:solidFill>
                <a:latin typeface="Segoe UI" panose="020B0502040204020203" pitchFamily="34" charset="0"/>
                <a:cs typeface="Segoe UI" panose="020B0502040204020203" pitchFamily="34" charset="0"/>
              </a:rPr>
              <a:t> التنظيم الإداري</a:t>
            </a:r>
            <a:endParaRPr lang="en-US" sz="2800" b="1" dirty="0">
              <a:solidFill>
                <a:schemeClr val="tx1"/>
              </a:solidFill>
              <a:latin typeface="Segoe UI" panose="020B0502040204020203" pitchFamily="34" charset="0"/>
              <a:cs typeface="Segoe UI" panose="020B0502040204020203" pitchFamily="34" charset="0"/>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Alexandria SemiBold" pitchFamily="2" charset="-78"/>
                <a:cs typeface="Alexandria SemiBold" pitchFamily="2" charset="-78"/>
              </a:rPr>
              <a:t>Dr. </a:t>
            </a:r>
            <a:r>
              <a:rPr lang="en-US" sz="2800" b="1" dirty="0" err="1">
                <a:solidFill>
                  <a:srgbClr val="00B0F0"/>
                </a:solidFill>
                <a:latin typeface="Alexandria SemiBold" pitchFamily="2" charset="-78"/>
                <a:cs typeface="Alexandria SemiBold" pitchFamily="2" charset="-78"/>
              </a:rPr>
              <a:t>Eman</a:t>
            </a:r>
            <a:r>
              <a:rPr lang="en-US" sz="2800" b="1" dirty="0">
                <a:solidFill>
                  <a:srgbClr val="00B0F0"/>
                </a:solidFill>
                <a:latin typeface="Alexandria SemiBold" pitchFamily="2" charset="-78"/>
                <a:cs typeface="Alexandria SemiBold" pitchFamily="2" charset="-78"/>
              </a:rPr>
              <a:t> </a:t>
            </a:r>
            <a:r>
              <a:rPr lang="en-US" sz="2800" b="1" dirty="0" err="1">
                <a:solidFill>
                  <a:srgbClr val="00B0F0"/>
                </a:solidFill>
                <a:latin typeface="Alexandria SemiBold" pitchFamily="2" charset="-78"/>
                <a:cs typeface="Alexandria SemiBold" pitchFamily="2" charset="-78"/>
              </a:rPr>
              <a:t>ALmasri</a:t>
            </a:r>
            <a:endParaRPr lang="en-US" sz="2800" b="1" dirty="0">
              <a:solidFill>
                <a:srgbClr val="00B0F0"/>
              </a:solidFill>
              <a:latin typeface="Alexandria SemiBold" pitchFamily="2" charset="-78"/>
              <a:cs typeface="Alexandria SemiBold" pitchFamily="2" charset="-78"/>
            </a:endParaRPr>
          </a:p>
        </p:txBody>
      </p:sp>
      <p:sp>
        <p:nvSpPr>
          <p:cNvPr id="13" name="TextBox 12"/>
          <p:cNvSpPr txBox="1"/>
          <p:nvPr/>
        </p:nvSpPr>
        <p:spPr>
          <a:xfrm>
            <a:off x="459185" y="5772909"/>
            <a:ext cx="4886463" cy="461665"/>
          </a:xfrm>
          <a:prstGeom prst="rect">
            <a:avLst/>
          </a:prstGeom>
          <a:noFill/>
        </p:spPr>
        <p:txBody>
          <a:bodyPr wrap="square" rtlCol="0">
            <a:spAutoFit/>
          </a:bodyPr>
          <a:lstStyle/>
          <a:p>
            <a:r>
              <a:rPr lang="en-US" sz="2400" dirty="0">
                <a:solidFill>
                  <a:srgbClr val="00B0F0"/>
                </a:solidFill>
                <a:latin typeface="Alexandria SemiBold" pitchFamily="2" charset="-78"/>
                <a:cs typeface="Alexandria SemiBold" pitchFamily="2" charset="-78"/>
              </a:rPr>
              <a:t>Prepared by</a:t>
            </a:r>
          </a:p>
        </p:txBody>
      </p:sp>
      <p:pic>
        <p:nvPicPr>
          <p:cNvPr id="22" name="Graphic 21"/>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313679" y="372325"/>
            <a:ext cx="2457656" cy="670874"/>
          </a:xfrm>
          <a:prstGeom prst="rect">
            <a:avLst/>
          </a:prstGeom>
        </p:spPr>
      </p:pic>
      <p:pic>
        <p:nvPicPr>
          <p:cNvPr id="6"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xmlns="" id="{5B962E94-61A0-15B1-8A77-96564295E7AC}"/>
              </a:ext>
            </a:extLst>
          </p:cNvPr>
          <p:cNvSpPr txBox="1"/>
          <p:nvPr/>
        </p:nvSpPr>
        <p:spPr>
          <a:xfrm>
            <a:off x="8107692" y="2548124"/>
            <a:ext cx="4144297" cy="1569660"/>
          </a:xfrm>
          <a:prstGeom prst="rect">
            <a:avLst/>
          </a:prstGeom>
          <a:noFill/>
        </p:spPr>
        <p:txBody>
          <a:bodyPr wrap="square" rtlCol="0">
            <a:spAutoFit/>
          </a:bodyPr>
          <a:lstStyle/>
          <a:p>
            <a:pPr algn="ctr"/>
            <a:r>
              <a:rPr lang="en-US" altLang="en-US" sz="3200" b="1" dirty="0">
                <a:latin typeface="Segoe UI" panose="020B0502040204020203" pitchFamily="34" charset="0"/>
                <a:cs typeface="Segoe UI" panose="020B0502040204020203" pitchFamily="34" charset="0"/>
              </a:rPr>
              <a:t>communication and leadership</a:t>
            </a:r>
            <a:endParaRPr lang="ar-JO" altLang="en-US" sz="3200" b="1" dirty="0">
              <a:latin typeface="Segoe UI" panose="020B0502040204020203" pitchFamily="34" charset="0"/>
              <a:cs typeface="Segoe UI" panose="020B0502040204020203" pitchFamily="34" charset="0"/>
            </a:endParaRPr>
          </a:p>
          <a:p>
            <a:pPr algn="ctr"/>
            <a:r>
              <a:rPr lang="ar-JO" altLang="en-US" sz="3200" b="1" dirty="0">
                <a:solidFill>
                  <a:srgbClr val="00B0F0"/>
                </a:solidFill>
                <a:latin typeface="Segoe UI" panose="020B0502040204020203" pitchFamily="34" charset="0"/>
                <a:cs typeface="Segoe UI" panose="020B0502040204020203" pitchFamily="34" charset="0"/>
              </a:rPr>
              <a:t>الاتصال والقيادة</a:t>
            </a:r>
          </a:p>
        </p:txBody>
      </p:sp>
      <p:sp>
        <p:nvSpPr>
          <p:cNvPr id="8" name="TextBox 7">
            <a:extLst>
              <a:ext uri="{FF2B5EF4-FFF2-40B4-BE49-F238E27FC236}">
                <a16:creationId xmlns:a16="http://schemas.microsoft.com/office/drawing/2014/main" xmlns="" id="{D7EC08C9-3499-B9E4-EAAE-C6C4D6CCE6D9}"/>
              </a:ext>
            </a:extLst>
          </p:cNvPr>
          <p:cNvSpPr txBox="1"/>
          <p:nvPr/>
        </p:nvSpPr>
        <p:spPr>
          <a:xfrm>
            <a:off x="104388" y="5238983"/>
            <a:ext cx="1122423" cy="400110"/>
          </a:xfrm>
          <a:prstGeom prst="rect">
            <a:avLst/>
          </a:prstGeom>
          <a:noFill/>
        </p:spPr>
        <p:txBody>
          <a:bodyPr wrap="none" rtlCol="0">
            <a:spAutoFit/>
          </a:bodyPr>
          <a:lstStyle/>
          <a:p>
            <a:r>
              <a:rPr lang="en-US" sz="2000" dirty="0">
                <a:latin typeface="Segoe UI" panose="020B0502040204020203" pitchFamily="34" charset="0"/>
                <a:cs typeface="Segoe UI" panose="020B0502040204020203" pitchFamily="34" charset="0"/>
              </a:rPr>
              <a:t>LDR 726</a:t>
            </a:r>
          </a:p>
        </p:txBody>
      </p:sp>
      <p:sp>
        <p:nvSpPr>
          <p:cNvPr id="9" name="Rectangle 8">
            <a:extLst>
              <a:ext uri="{FF2B5EF4-FFF2-40B4-BE49-F238E27FC236}">
                <a16:creationId xmlns:a16="http://schemas.microsoft.com/office/drawing/2014/main" xmlns="" id="{D617676B-6832-0ECE-484F-86E9ED0D1404}"/>
              </a:ext>
            </a:extLst>
          </p:cNvPr>
          <p:cNvSpPr/>
          <p:nvPr/>
        </p:nvSpPr>
        <p:spPr>
          <a:xfrm>
            <a:off x="10707328" y="140950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dirty="0">
              <a:solidFill>
                <a:schemeClr val="bg1"/>
              </a:solidFill>
              <a:latin typeface="Times New Roman" panose="02020603050405020304" pitchFamily="18" charset="0"/>
              <a:cs typeface="Times New Roman" panose="02020603050405020304" pitchFamily="18" charset="0"/>
            </a:endParaRPr>
          </a:p>
          <a:p>
            <a:pPr algn="ctr"/>
            <a:r>
              <a:rPr lang="en-US" dirty="0">
                <a:solidFill>
                  <a:schemeClr val="bg1"/>
                </a:solidFill>
                <a:latin typeface="Times New Roman" panose="02020603050405020304" pitchFamily="18" charset="0"/>
                <a:cs typeface="Times New Roman" panose="02020603050405020304" pitchFamily="18" charset="0"/>
              </a:rPr>
              <a:t>Chapter</a:t>
            </a:r>
            <a:endParaRPr lang="ar-JO" dirty="0">
              <a:solidFill>
                <a:schemeClr val="bg1"/>
              </a:solidFill>
              <a:latin typeface="Times New Roman" panose="02020603050405020304" pitchFamily="18" charset="0"/>
              <a:cs typeface="Times New Roman" panose="02020603050405020304" pitchFamily="18" charset="0"/>
            </a:endParaRPr>
          </a:p>
          <a:p>
            <a:pPr algn="ctr"/>
            <a:r>
              <a:rPr lang="en-US" sz="3200" b="1" dirty="0">
                <a:solidFill>
                  <a:schemeClr val="bg1"/>
                </a:solidFill>
                <a:latin typeface="Times New Roman" panose="02020603050405020304" pitchFamily="18" charset="0"/>
                <a:cs typeface="Times New Roman" panose="02020603050405020304" pitchFamily="18" charset="0"/>
              </a:rPr>
              <a:t>0</a:t>
            </a:r>
            <a:r>
              <a:rPr lang="ar-JO" sz="3200" b="1" dirty="0">
                <a:solidFill>
                  <a:schemeClr val="bg1"/>
                </a:solidFill>
                <a:latin typeface="Times New Roman" panose="02020603050405020304" pitchFamily="18" charset="0"/>
                <a:cs typeface="Times New Roman" panose="02020603050405020304" pitchFamily="18" charset="0"/>
              </a:rPr>
              <a:t>3</a:t>
            </a:r>
            <a:endParaRPr lang="en-US" sz="1100" b="1" dirty="0">
              <a:solidFill>
                <a:schemeClr val="bg1"/>
              </a:solidFill>
              <a:latin typeface="Times New Roman" panose="02020603050405020304" pitchFamily="18" charset="0"/>
              <a:cs typeface="Times New Roman" panose="02020603050405020304" pitchFamily="18" charset="0"/>
            </a:endParaRPr>
          </a:p>
          <a:p>
            <a:pPr algn="ctr"/>
            <a:endParaRPr lang="en-US" sz="1800" dirty="0">
              <a:solidFill>
                <a:schemeClr val="bg1"/>
              </a:solidFill>
              <a:latin typeface="Times New Roman" panose="02020603050405020304" pitchFamily="18" charset="0"/>
              <a:cs typeface="Times New Roman" panose="02020603050405020304" pitchFamily="18" charset="0"/>
            </a:endParaRPr>
          </a:p>
        </p:txBody>
      </p:sp>
      <p:pic>
        <p:nvPicPr>
          <p:cNvPr id="17" name="Picture Placeholder 4">
            <a:extLst>
              <a:ext uri="{FF2B5EF4-FFF2-40B4-BE49-F238E27FC236}">
                <a16:creationId xmlns:a16="http://schemas.microsoft.com/office/drawing/2014/main" xmlns="" id="{3F776FAE-3D96-B261-00E3-126C7A68ED38}"/>
              </a:ext>
            </a:extLst>
          </p:cNvPr>
          <p:cNvPicPr>
            <a:picLocks noGrp="1" noChangeAspect="1"/>
          </p:cNvPicPr>
          <p:nvPr>
            <p:ph type="pic" sz="quarter" idx="10"/>
          </p:nvPr>
        </p:nvPicPr>
        <p:blipFill>
          <a:blip r:embed="rId7" cstate="print">
            <a:extLst>
              <a:ext uri="{28A0092B-C50C-407E-A947-70E740481C1C}">
                <a14:useLocalDpi xmlns:a14="http://schemas.microsoft.com/office/drawing/2010/main" val="0"/>
              </a:ext>
            </a:extLst>
          </a:blip>
          <a:srcRect l="10794" r="10794"/>
          <a:stretch>
            <a:fillRect/>
          </a:stretch>
        </p:blipFill>
        <p:spPr>
          <a:xfrm>
            <a:off x="-59992" y="-67221"/>
            <a:ext cx="9740900" cy="4809839"/>
          </a:xfrm>
        </p:spPr>
      </p:pic>
    </p:spTree>
  </p:cSld>
  <p:clrMapOvr>
    <a:masterClrMapping/>
  </p:clrMapOvr>
  <mc:AlternateContent xmlns:mc="http://schemas.openxmlformats.org/markup-compatibility/2006" xmlns:p14="http://schemas.microsoft.com/office/powerpoint/2010/main">
    <mc:Choice Requires="p14">
      <p:transition spd="slow" p14:dur="2000" advTm="26053"/>
    </mc:Choice>
    <mc:Fallback xmlns="">
      <p:transition spd="slow" advTm="2605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9" y="500900"/>
            <a:ext cx="9385390" cy="852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347588" y="952845"/>
            <a:ext cx="366398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JO" sz="1600" b="1" dirty="0">
                <a:solidFill>
                  <a:schemeClr val="bg1"/>
                </a:solidFill>
                <a:latin typeface="Segoe UI" panose="020B0502040204020203" pitchFamily="34" charset="0"/>
                <a:cs typeface="Segoe UI" panose="020B0502040204020203" pitchFamily="34" charset="0"/>
              </a:rPr>
              <a:t>مادة الاتصالات والقيادة </a:t>
            </a:r>
          </a:p>
          <a:p>
            <a:pPr algn="r" rtl="1"/>
            <a:endParaRPr lang="ar-JO" sz="1600" b="1" dirty="0">
              <a:solidFill>
                <a:schemeClr val="bg1"/>
              </a:solidFill>
              <a:latin typeface="Segoe UI" panose="020B0502040204020203" pitchFamily="34" charset="0"/>
              <a:cs typeface="Segoe UI" panose="020B0502040204020203" pitchFamily="34" charset="0"/>
            </a:endParaRPr>
          </a:p>
          <a:p>
            <a:pPr algn="r" rtl="1"/>
            <a:endParaRPr lang="ar-JO" sz="1600" b="1" dirty="0">
              <a:solidFill>
                <a:schemeClr val="bg1"/>
              </a:solidFill>
              <a:latin typeface="Segoe UI" panose="020B0502040204020203" pitchFamily="34" charset="0"/>
              <a:cs typeface="Segoe UI" panose="020B0502040204020203" pitchFamily="34" charset="0"/>
            </a:endParaRPr>
          </a:p>
          <a:p>
            <a:pPr algn="r" rtl="1"/>
            <a:endParaRPr lang="ar-JO" sz="1600" b="1" dirty="0">
              <a:solidFill>
                <a:schemeClr val="bg1"/>
              </a:solidFill>
              <a:latin typeface="Segoe UI" panose="020B0502040204020203" pitchFamily="34" charset="0"/>
              <a:cs typeface="Segoe UI" panose="020B0502040204020203" pitchFamily="34" charset="0"/>
            </a:endParaRPr>
          </a:p>
          <a:p>
            <a:pPr algn="r" rtl="1"/>
            <a:r>
              <a:rPr lang="ar-JO" sz="1600" b="1" dirty="0">
                <a:solidFill>
                  <a:schemeClr val="bg1"/>
                </a:solidFill>
                <a:latin typeface="Segoe UI" panose="020B0502040204020203" pitchFamily="34" charset="0"/>
                <a:cs typeface="Segoe UI" panose="020B0502040204020203" pitchFamily="34" charset="0"/>
              </a:rPr>
              <a:t>هي إحدى مقررات برنامج</a:t>
            </a:r>
          </a:p>
          <a:p>
            <a:pPr algn="r" rtl="1"/>
            <a:endParaRPr lang="ar-JO" sz="1600" b="1" dirty="0">
              <a:solidFill>
                <a:schemeClr val="bg1"/>
              </a:solidFill>
              <a:latin typeface="Segoe UI" panose="020B0502040204020203" pitchFamily="34" charset="0"/>
              <a:cs typeface="Segoe UI" panose="020B0502040204020203" pitchFamily="34" charset="0"/>
            </a:endParaRPr>
          </a:p>
          <a:p>
            <a:pPr algn="r" rtl="1"/>
            <a:endParaRPr lang="ar-JO" sz="1600" b="1" dirty="0">
              <a:solidFill>
                <a:schemeClr val="bg1"/>
              </a:solidFill>
              <a:latin typeface="Segoe UI" panose="020B0502040204020203" pitchFamily="34" charset="0"/>
              <a:cs typeface="Segoe UI" panose="020B0502040204020203" pitchFamily="34" charset="0"/>
            </a:endParaRPr>
          </a:p>
          <a:p>
            <a:pPr algn="r" rtl="1"/>
            <a:endParaRPr lang="ar-JO" sz="1600" b="1" dirty="0">
              <a:solidFill>
                <a:schemeClr val="bg1"/>
              </a:solidFill>
              <a:latin typeface="Segoe UI" panose="020B0502040204020203" pitchFamily="34" charset="0"/>
              <a:cs typeface="Segoe UI" panose="020B0502040204020203" pitchFamily="34" charset="0"/>
            </a:endParaRPr>
          </a:p>
          <a:p>
            <a:pPr algn="r" rtl="1"/>
            <a:r>
              <a:rPr lang="ar-JO" sz="1600" b="1" dirty="0">
                <a:solidFill>
                  <a:schemeClr val="bg1"/>
                </a:solidFill>
                <a:latin typeface="Segoe UI" panose="020B0502040204020203" pitchFamily="34" charset="0"/>
                <a:cs typeface="Segoe UI" panose="020B0502040204020203" pitchFamily="34" charset="0"/>
              </a:rPr>
              <a:t>ماجستير القيادة التربوية</a:t>
            </a:r>
            <a:endParaRPr lang="en-US" sz="1600" b="1" dirty="0">
              <a:solidFill>
                <a:schemeClr val="bg1"/>
              </a:solidFill>
              <a:latin typeface="Segoe UI" panose="020B0502040204020203" pitchFamily="34" charset="0"/>
              <a:cs typeface="Segoe UI" panose="020B0502040204020203" pitchFamily="34" charset="0"/>
            </a:endParaRPr>
          </a:p>
        </p:txBody>
      </p:sp>
      <p:sp>
        <p:nvSpPr>
          <p:cNvPr id="25" name="Rectangle: Rounded Corners 24"/>
          <p:cNvSpPr/>
          <p:nvPr/>
        </p:nvSpPr>
        <p:spPr>
          <a:xfrm>
            <a:off x="911764" y="1223161"/>
            <a:ext cx="7671798" cy="54093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r" rtl="1">
              <a:lnSpc>
                <a:spcPct val="200000"/>
              </a:lnSpc>
              <a:buFont typeface="+mj-lt"/>
              <a:buAutoNum type="arabicPeriod"/>
            </a:pPr>
            <a:endParaRPr lang="en-US" sz="1600" dirty="0">
              <a:solidFill>
                <a:srgbClr val="000000"/>
              </a:solidFill>
              <a:latin typeface="Alexandria Light" pitchFamily="2" charset="-78"/>
              <a:cs typeface="Alexandria Light" pitchFamily="2" charset="-78"/>
            </a:endParaRPr>
          </a:p>
        </p:txBody>
      </p:sp>
      <p:sp>
        <p:nvSpPr>
          <p:cNvPr id="24" name="TextBox 23"/>
          <p:cNvSpPr txBox="1"/>
          <p:nvPr/>
        </p:nvSpPr>
        <p:spPr>
          <a:xfrm>
            <a:off x="1645277" y="745324"/>
            <a:ext cx="8417320" cy="400110"/>
          </a:xfrm>
          <a:prstGeom prst="rect">
            <a:avLst/>
          </a:prstGeom>
          <a:noFill/>
        </p:spPr>
        <p:txBody>
          <a:bodyPr wrap="square" rtlCol="0">
            <a:spAutoFit/>
          </a:bodyPr>
          <a:lstStyle/>
          <a:p>
            <a:pPr algn="ctr"/>
            <a:r>
              <a:rPr lang="ar-JO" sz="2000" b="1" dirty="0">
                <a:solidFill>
                  <a:srgbClr val="00B0F0"/>
                </a:solidFill>
                <a:effectLst/>
                <a:latin typeface="Segoe UI" panose="020B0502040204020203" pitchFamily="34" charset="0"/>
                <a:ea typeface="Simplified Arabic" panose="02020603050405020304" pitchFamily="18" charset="-78"/>
                <a:cs typeface="Segoe UI" panose="020B0502040204020203" pitchFamily="34" charset="0"/>
              </a:rPr>
              <a:t>برنامج ماجستير القيادة التربوية</a:t>
            </a:r>
            <a:endParaRPr lang="en-US" sz="2000" b="1" dirty="0">
              <a:solidFill>
                <a:srgbClr val="00B0F0"/>
              </a:solidFill>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xmlns="" id="{950C7FF0-9F1A-6DCA-6CE0-4D3DF9939F85}"/>
              </a:ext>
            </a:extLst>
          </p:cNvPr>
          <p:cNvPicPr>
            <a:picLocks noChangeAspect="1"/>
          </p:cNvPicPr>
          <p:nvPr/>
        </p:nvPicPr>
        <p:blipFill>
          <a:blip r:embed="rId3"/>
          <a:stretch>
            <a:fillRect/>
          </a:stretch>
        </p:blipFill>
        <p:spPr>
          <a:xfrm>
            <a:off x="2182762" y="1346088"/>
            <a:ext cx="5719736" cy="5187447"/>
          </a:xfrm>
          <a:prstGeom prst="rect">
            <a:avLst/>
          </a:prstGeom>
        </p:spPr>
      </p:pic>
    </p:spTree>
    <p:extLst>
      <p:ext uri="{BB962C8B-B14F-4D97-AF65-F5344CB8AC3E}">
        <p14:creationId xmlns:p14="http://schemas.microsoft.com/office/powerpoint/2010/main" val="702647388"/>
      </p:ext>
    </p:extLst>
  </p:cSld>
  <p:clrMapOvr>
    <a:masterClrMapping/>
  </p:clrMapOvr>
  <mc:AlternateContent xmlns:mc="http://schemas.openxmlformats.org/markup-compatibility/2006" xmlns:p14="http://schemas.microsoft.com/office/powerpoint/2010/main">
    <mc:Choice Requires="p14">
      <p:transition spd="slow" p14:dur="2000" advTm="48559"/>
    </mc:Choice>
    <mc:Fallback xmlns="">
      <p:transition spd="slow" advTm="48559"/>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1175" y="1237843"/>
            <a:ext cx="11413793" cy="49122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42438" y="529957"/>
            <a:ext cx="5871383" cy="400110"/>
          </a:xfrm>
          <a:prstGeom prst="rect">
            <a:avLst/>
          </a:prstGeom>
          <a:noFill/>
        </p:spPr>
        <p:txBody>
          <a:bodyPr wrap="square" rtlCol="0">
            <a:spAutoFit/>
          </a:bodyPr>
          <a:lstStyle/>
          <a:p>
            <a:pPr algn="ctr"/>
            <a:r>
              <a:rPr lang="ar-JO" sz="2000" b="1" dirty="0">
                <a:solidFill>
                  <a:srgbClr val="00B0F0"/>
                </a:solidFill>
                <a:latin typeface="Segoe UI" panose="020B0502040204020203" pitchFamily="34" charset="0"/>
                <a:cs typeface="Segoe UI" panose="020B0502040204020203" pitchFamily="34" charset="0"/>
              </a:rPr>
              <a:t>اهم المواضيع التي ذكرت في المحاضرة السابقة</a:t>
            </a:r>
            <a:endParaRPr lang="ar-JO" altLang="en-US" sz="2000" b="1" dirty="0">
              <a:solidFill>
                <a:srgbClr val="00B0F0"/>
              </a:solidFill>
              <a:latin typeface="Segoe UI" panose="020B0502040204020203" pitchFamily="34" charset="0"/>
              <a:cs typeface="Segoe UI" panose="020B0502040204020203" pitchFamily="34" charset="0"/>
            </a:endParaRPr>
          </a:p>
        </p:txBody>
      </p:sp>
      <p:sp>
        <p:nvSpPr>
          <p:cNvPr id="48" name="TextBox 47"/>
          <p:cNvSpPr txBox="1"/>
          <p:nvPr/>
        </p:nvSpPr>
        <p:spPr>
          <a:xfrm>
            <a:off x="536587" y="1552176"/>
            <a:ext cx="10962968" cy="3672800"/>
          </a:xfrm>
          <a:prstGeom prst="rect">
            <a:avLst/>
          </a:prstGeom>
          <a:noFill/>
        </p:spPr>
        <p:txBody>
          <a:bodyPr wrap="square" rtlCol="0">
            <a:spAutoFit/>
          </a:bodyPr>
          <a:lstStyle/>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dirty="0">
                <a:solidFill>
                  <a:srgbClr val="00B0F0"/>
                </a:solidFill>
                <a:latin typeface="Segoe UI" panose="020B0502040204020203" pitchFamily="34" charset="0"/>
                <a:cs typeface="Segoe UI" panose="020B0502040204020203" pitchFamily="34" charset="0"/>
              </a:rPr>
              <a:t>مفهوم الاتصال التنظيمي</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dirty="0">
                <a:solidFill>
                  <a:srgbClr val="00B0F0"/>
                </a:solidFill>
                <a:latin typeface="Segoe UI" panose="020B0502040204020203" pitchFamily="34" charset="0"/>
                <a:cs typeface="Segoe UI" panose="020B0502040204020203" pitchFamily="34" charset="0"/>
              </a:rPr>
              <a:t>مبادئ الاتصال التنظيمي</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dirty="0">
                <a:solidFill>
                  <a:srgbClr val="00B0F0"/>
                </a:solidFill>
                <a:latin typeface="Segoe UI" panose="020B0502040204020203" pitchFamily="34" charset="0"/>
                <a:cs typeface="Segoe UI" panose="020B0502040204020203" pitchFamily="34" charset="0"/>
              </a:rPr>
              <a:t>أهمية الاتصال التنظيمي</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dirty="0">
                <a:solidFill>
                  <a:srgbClr val="00B0F0"/>
                </a:solidFill>
                <a:latin typeface="Segoe UI" panose="020B0502040204020203" pitchFamily="34" charset="0"/>
                <a:cs typeface="Segoe UI" panose="020B0502040204020203" pitchFamily="34" charset="0"/>
              </a:rPr>
              <a:t>وسائل الاتصال التنظيمي</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dirty="0">
                <a:solidFill>
                  <a:srgbClr val="00B0F0"/>
                </a:solidFill>
                <a:latin typeface="Segoe UI" panose="020B0502040204020203" pitchFamily="34" charset="0"/>
                <a:cs typeface="Segoe UI" panose="020B0502040204020203" pitchFamily="34" charset="0"/>
              </a:rPr>
              <a:t>أنواع الاتصال التنظيمي</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dirty="0">
                <a:solidFill>
                  <a:srgbClr val="00B0F0"/>
                </a:solidFill>
                <a:latin typeface="Segoe UI" panose="020B0502040204020203" pitchFamily="34" charset="0"/>
                <a:cs typeface="Segoe UI" panose="020B0502040204020203" pitchFamily="34" charset="0"/>
              </a:rPr>
              <a:t>معيقات الاتصال التنظيمي</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5" name="Picture 4">
            <a:extLst>
              <a:ext uri="{FF2B5EF4-FFF2-40B4-BE49-F238E27FC236}">
                <a16:creationId xmlns:a16="http://schemas.microsoft.com/office/drawing/2014/main" xmlns="" id="{DA2F02ED-AFEA-D432-C110-17977D0E4A4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1589" y="1906054"/>
            <a:ext cx="6587031" cy="3308767"/>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advTm="87823"/>
    </mc:Choice>
    <mc:Fallback xmlns="">
      <p:transition advTm="8782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3" y="571978"/>
            <a:ext cx="97064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4153705" y="764200"/>
            <a:ext cx="5624476" cy="400110"/>
          </a:xfrm>
          <a:prstGeom prst="rect">
            <a:avLst/>
          </a:prstGeom>
          <a:noFill/>
        </p:spPr>
        <p:txBody>
          <a:bodyPr wrap="square" rtlCol="0">
            <a:spAutoFit/>
          </a:bodyPr>
          <a:lstStyle/>
          <a:p>
            <a:r>
              <a:rPr lang="ar-JO" sz="2000" dirty="0">
                <a:solidFill>
                  <a:srgbClr val="00B0F0"/>
                </a:solidFill>
                <a:latin typeface="Segoe UI" panose="020B0502040204020203" pitchFamily="34" charset="0"/>
                <a:cs typeface="Segoe UI" panose="020B0502040204020203" pitchFamily="34" charset="0"/>
              </a:rPr>
              <a:t>محتوى المادة الدراسية والجدول الزمني</a:t>
            </a:r>
            <a:endParaRPr lang="en-US" sz="2000" dirty="0">
              <a:solidFill>
                <a:srgbClr val="00B0F0"/>
              </a:solidFill>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3" name="Table 2">
            <a:extLst>
              <a:ext uri="{FF2B5EF4-FFF2-40B4-BE49-F238E27FC236}">
                <a16:creationId xmlns:a16="http://schemas.microsoft.com/office/drawing/2014/main" xmlns="" id="{3F4FE775-3F97-DE5A-EB30-8652EDB5B522}"/>
              </a:ext>
            </a:extLst>
          </p:cNvPr>
          <p:cNvGraphicFramePr>
            <a:graphicFrameLocks noGrp="1"/>
          </p:cNvGraphicFramePr>
          <p:nvPr>
            <p:extLst>
              <p:ext uri="{D42A27DB-BD31-4B8C-83A1-F6EECF244321}">
                <p14:modId xmlns:p14="http://schemas.microsoft.com/office/powerpoint/2010/main" val="3523457619"/>
              </p:ext>
            </p:extLst>
          </p:nvPr>
        </p:nvGraphicFramePr>
        <p:xfrm>
          <a:off x="2485572" y="1356534"/>
          <a:ext cx="7985783" cy="4845978"/>
        </p:xfrm>
        <a:graphic>
          <a:graphicData uri="http://schemas.openxmlformats.org/drawingml/2006/table">
            <a:tbl>
              <a:tblPr rtl="1" firstRow="1" firstCol="1" bandRow="1">
                <a:tableStyleId>{5C22544A-7EE6-4342-B048-85BDC9FD1C3A}</a:tableStyleId>
              </a:tblPr>
              <a:tblGrid>
                <a:gridCol w="950804">
                  <a:extLst>
                    <a:ext uri="{9D8B030D-6E8A-4147-A177-3AD203B41FA5}">
                      <a16:colId xmlns:a16="http://schemas.microsoft.com/office/drawing/2014/main" xmlns="" val="1807025547"/>
                    </a:ext>
                  </a:extLst>
                </a:gridCol>
                <a:gridCol w="4896464">
                  <a:extLst>
                    <a:ext uri="{9D8B030D-6E8A-4147-A177-3AD203B41FA5}">
                      <a16:colId xmlns:a16="http://schemas.microsoft.com/office/drawing/2014/main" xmlns="" val="1615406851"/>
                    </a:ext>
                  </a:extLst>
                </a:gridCol>
                <a:gridCol w="988142">
                  <a:extLst>
                    <a:ext uri="{9D8B030D-6E8A-4147-A177-3AD203B41FA5}">
                      <a16:colId xmlns:a16="http://schemas.microsoft.com/office/drawing/2014/main" xmlns="" val="3921856315"/>
                    </a:ext>
                  </a:extLst>
                </a:gridCol>
                <a:gridCol w="1150373">
                  <a:extLst>
                    <a:ext uri="{9D8B030D-6E8A-4147-A177-3AD203B41FA5}">
                      <a16:colId xmlns:a16="http://schemas.microsoft.com/office/drawing/2014/main" xmlns="" val="123633427"/>
                    </a:ext>
                  </a:extLst>
                </a:gridCol>
              </a:tblGrid>
              <a:tr h="413272">
                <a:tc>
                  <a:txBody>
                    <a:bodyPr/>
                    <a:lstStyle/>
                    <a:p>
                      <a:pPr marL="0" marR="0" algn="ctr" rtl="1">
                        <a:lnSpc>
                          <a:spcPct val="115000"/>
                        </a:lnSpc>
                        <a:spcBef>
                          <a:spcPts val="0"/>
                        </a:spcBef>
                        <a:spcAft>
                          <a:spcPts val="0"/>
                        </a:spcAft>
                      </a:pPr>
                      <a:r>
                        <a:rPr lang="ar-SA" sz="1400" dirty="0">
                          <a:effectLst/>
                          <a:latin typeface="Segoe UI" panose="020B0502040204020203" pitchFamily="34" charset="0"/>
                          <a:cs typeface="Segoe UI" panose="020B0502040204020203" pitchFamily="34" charset="0"/>
                        </a:rPr>
                        <a:t>المحاضرة</a:t>
                      </a:r>
                      <a:endParaRPr lang="en-US" sz="1000" dirty="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الموضوع</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dirty="0">
                          <a:effectLst/>
                          <a:latin typeface="Segoe UI" panose="020B0502040204020203" pitchFamily="34" charset="0"/>
                          <a:cs typeface="Segoe UI" panose="020B0502040204020203" pitchFamily="34" charset="0"/>
                        </a:rPr>
                        <a:t>التاريخ</a:t>
                      </a:r>
                      <a:endParaRPr lang="en-US" sz="1000" dirty="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dirty="0">
                          <a:effectLst/>
                          <a:latin typeface="Segoe UI" panose="020B0502040204020203" pitchFamily="34" charset="0"/>
                          <a:cs typeface="Segoe UI" panose="020B0502040204020203" pitchFamily="34" charset="0"/>
                        </a:rPr>
                        <a:t>ملاحظات</a:t>
                      </a:r>
                      <a:endParaRPr lang="en-US" sz="1000" dirty="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extLst>
                  <a:ext uri="{0D108BD9-81ED-4DB2-BD59-A6C34878D82A}">
                    <a16:rowId xmlns:a16="http://schemas.microsoft.com/office/drawing/2014/main" xmlns="" val="2866409209"/>
                  </a:ext>
                </a:extLst>
              </a:tr>
              <a:tr h="406882">
                <a:tc>
                  <a:txBody>
                    <a:bodyPr/>
                    <a:lstStyle/>
                    <a:p>
                      <a:pPr marL="0" marR="0" lvl="0" indent="0" algn="ctr" rtl="1">
                        <a:lnSpc>
                          <a:spcPct val="150000"/>
                        </a:lnSpc>
                        <a:spcBef>
                          <a:spcPts val="0"/>
                        </a:spcBef>
                        <a:spcAft>
                          <a:spcPts val="0"/>
                        </a:spcAft>
                        <a:buFont typeface="+mj-lt"/>
                        <a:buNone/>
                      </a:pPr>
                      <a:r>
                        <a:rPr lang="ar-JO" sz="1400" dirty="0">
                          <a:solidFill>
                            <a:schemeClr val="bg1"/>
                          </a:solidFill>
                          <a:effectLst/>
                          <a:latin typeface="Segoe UI" panose="020B0502040204020203" pitchFamily="34" charset="0"/>
                          <a:ea typeface="Simplified Arabic" panose="02020603050405020304" pitchFamily="18" charset="-78"/>
                          <a:cs typeface="Segoe UI" panose="020B0502040204020203" pitchFamily="34" charset="0"/>
                        </a:rPr>
                        <a:t>1</a:t>
                      </a:r>
                      <a:r>
                        <a:rPr lang="en-GB" sz="1400" dirty="0">
                          <a:solidFill>
                            <a:schemeClr val="bg1"/>
                          </a:solidFill>
                          <a:effectLst/>
                          <a:latin typeface="Segoe UI" panose="020B0502040204020203" pitchFamily="34" charset="0"/>
                          <a:ea typeface="Simplified Arabic" panose="02020603050405020304" pitchFamily="18" charset="-78"/>
                          <a:cs typeface="Segoe UI" panose="020B0502040204020203" pitchFamily="34" charset="0"/>
                        </a:rPr>
                        <a:t> </a:t>
                      </a:r>
                      <a:endParaRPr lang="en-US" sz="1000" dirty="0">
                        <a:solidFill>
                          <a:schemeClr val="bg1"/>
                        </a:solidFill>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tc>
                <a:tc>
                  <a:txBody>
                    <a:bodyPr/>
                    <a:lstStyle/>
                    <a:p>
                      <a:pPr marL="0" marR="0" algn="just" rtl="1">
                        <a:lnSpc>
                          <a:spcPct val="150000"/>
                        </a:lnSpc>
                        <a:spcBef>
                          <a:spcPts val="0"/>
                        </a:spcBef>
                        <a:spcAft>
                          <a:spcPts val="0"/>
                        </a:spcAft>
                      </a:pPr>
                      <a:r>
                        <a:rPr lang="ar-SA" sz="1600">
                          <a:effectLst/>
                          <a:latin typeface="Segoe UI" panose="020B0502040204020203" pitchFamily="34" charset="0"/>
                          <a:ea typeface="Simplified Arabic" panose="02020603050405020304" pitchFamily="18" charset="-78"/>
                          <a:cs typeface="Segoe UI" panose="020B0502040204020203" pitchFamily="34" charset="0"/>
                        </a:rPr>
                        <a:t>الاتصال والقيادة</a:t>
                      </a:r>
                      <a:endParaRPr lang="en-US" sz="105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dirty="0">
                          <a:effectLst/>
                          <a:latin typeface="Segoe UI" panose="020B0502040204020203" pitchFamily="34" charset="0"/>
                          <a:cs typeface="Segoe UI" panose="020B0502040204020203" pitchFamily="34" charset="0"/>
                        </a:rPr>
                        <a:t> </a:t>
                      </a:r>
                      <a:r>
                        <a:rPr lang="ar-JO" sz="1800" b="1" dirty="0">
                          <a:effectLst/>
                          <a:latin typeface="Segoe UI" panose="020B0502040204020203" pitchFamily="34" charset="0"/>
                          <a:cs typeface="Segoe UI" panose="020B0502040204020203" pitchFamily="34" charset="0"/>
                        </a:rPr>
                        <a:t>/</a:t>
                      </a:r>
                      <a:endParaRPr lang="en-US" sz="1000" b="1" dirty="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extLst>
                  <a:ext uri="{0D108BD9-81ED-4DB2-BD59-A6C34878D82A}">
                    <a16:rowId xmlns:a16="http://schemas.microsoft.com/office/drawing/2014/main" xmlns="" val="2232341521"/>
                  </a:ext>
                </a:extLst>
              </a:tr>
              <a:tr h="406882">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egoe UI" panose="020B0502040204020203" pitchFamily="34" charset="0"/>
                          <a:ea typeface="Simplified Arabic" panose="02020603050405020304" pitchFamily="18" charset="-78"/>
                          <a:cs typeface="Segoe UI" panose="020B0502040204020203" pitchFamily="34" charset="0"/>
                        </a:rPr>
                        <a:t>2</a:t>
                      </a:r>
                      <a:endParaRPr lang="en-US" sz="1000" dirty="0">
                        <a:solidFill>
                          <a:schemeClr val="bg1"/>
                        </a:solidFill>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tc>
                <a:tc>
                  <a:txBody>
                    <a:bodyPr/>
                    <a:lstStyle/>
                    <a:p>
                      <a:pPr marL="0" marR="0" algn="r" rtl="1">
                        <a:lnSpc>
                          <a:spcPct val="150000"/>
                        </a:lnSpc>
                        <a:spcBef>
                          <a:spcPts val="0"/>
                        </a:spcBef>
                        <a:spcAft>
                          <a:spcPts val="0"/>
                        </a:spcAft>
                      </a:pPr>
                      <a:r>
                        <a:rPr lang="ar-SA" sz="1600">
                          <a:solidFill>
                            <a:srgbClr val="000000"/>
                          </a:solidFill>
                          <a:effectLst/>
                          <a:latin typeface="Segoe UI" panose="020B0502040204020203" pitchFamily="34" charset="0"/>
                          <a:ea typeface="Simplified Arabic" panose="02020603050405020304" pitchFamily="18" charset="-78"/>
                          <a:cs typeface="Segoe UI" panose="020B0502040204020203" pitchFamily="34" charset="0"/>
                        </a:rPr>
                        <a:t>الاتصال التنظيمي</a:t>
                      </a:r>
                      <a:r>
                        <a:rPr lang="ar-SA" sz="1600">
                          <a:effectLst/>
                          <a:latin typeface="Segoe UI" panose="020B0502040204020203" pitchFamily="34" charset="0"/>
                          <a:ea typeface="Simplified Arabic" panose="02020603050405020304" pitchFamily="18" charset="-78"/>
                          <a:cs typeface="Segoe UI" panose="020B0502040204020203" pitchFamily="34" charset="0"/>
                        </a:rPr>
                        <a:t> </a:t>
                      </a:r>
                      <a:endParaRPr lang="en-US" sz="105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JO" sz="1800" b="1" kern="1200" dirty="0">
                          <a:solidFill>
                            <a:schemeClr val="dk1"/>
                          </a:solidFill>
                          <a:effectLst/>
                          <a:latin typeface="Segoe UI" panose="020B0502040204020203" pitchFamily="34" charset="0"/>
                          <a:ea typeface="+mn-ea"/>
                          <a:cs typeface="Segoe UI" panose="020B0502040204020203" pitchFamily="34" charset="0"/>
                        </a:rPr>
                        <a:t>/</a:t>
                      </a:r>
                      <a:r>
                        <a:rPr lang="ar-SA" sz="1800" b="1" kern="1200" dirty="0">
                          <a:solidFill>
                            <a:schemeClr val="dk1"/>
                          </a:solidFill>
                          <a:effectLst/>
                          <a:latin typeface="Segoe UI" panose="020B0502040204020203" pitchFamily="34" charset="0"/>
                          <a:ea typeface="+mn-ea"/>
                          <a:cs typeface="Segoe UI" panose="020B0502040204020203" pitchFamily="34" charset="0"/>
                        </a:rPr>
                        <a:t> </a:t>
                      </a:r>
                      <a:endParaRPr lang="en-US" sz="1800" b="1" kern="1200" dirty="0">
                        <a:solidFill>
                          <a:schemeClr val="dk1"/>
                        </a:solidFill>
                        <a:effectLst/>
                        <a:latin typeface="Segoe UI" panose="020B0502040204020203" pitchFamily="34" charset="0"/>
                        <a:ea typeface="+mn-ea"/>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extLst>
                  <a:ext uri="{0D108BD9-81ED-4DB2-BD59-A6C34878D82A}">
                    <a16:rowId xmlns:a16="http://schemas.microsoft.com/office/drawing/2014/main" xmlns="" val="3028637424"/>
                  </a:ext>
                </a:extLst>
              </a:tr>
              <a:tr h="424781">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egoe UI" panose="020B0502040204020203" pitchFamily="34" charset="0"/>
                          <a:ea typeface="Simplified Arabic" panose="02020603050405020304" pitchFamily="18" charset="-78"/>
                          <a:cs typeface="Segoe UI" panose="020B0502040204020203" pitchFamily="34" charset="0"/>
                        </a:rPr>
                        <a:t>3</a:t>
                      </a:r>
                      <a:endParaRPr lang="en-US" sz="1000" dirty="0">
                        <a:solidFill>
                          <a:schemeClr val="bg1"/>
                        </a:solidFill>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Segoe UI" panose="020B0502040204020203" pitchFamily="34" charset="0"/>
                          <a:ea typeface="Simplified Arabic" panose="02020603050405020304" pitchFamily="18" charset="-78"/>
                          <a:cs typeface="Segoe UI" panose="020B0502040204020203" pitchFamily="34" charset="0"/>
                        </a:rPr>
                        <a:t>التنظيم الإداري</a:t>
                      </a:r>
                      <a:endParaRPr lang="en-US" sz="1050" dirty="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nchor="ctr"/>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extLst>
                  <a:ext uri="{0D108BD9-81ED-4DB2-BD59-A6C34878D82A}">
                    <a16:rowId xmlns:a16="http://schemas.microsoft.com/office/drawing/2014/main" xmlns="" val="766164847"/>
                  </a:ext>
                </a:extLst>
              </a:tr>
              <a:tr h="406882">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egoe UI" panose="020B0502040204020203" pitchFamily="34" charset="0"/>
                          <a:ea typeface="Simplified Arabic" panose="02020603050405020304" pitchFamily="18" charset="-78"/>
                          <a:cs typeface="Segoe UI" panose="020B0502040204020203" pitchFamily="34" charset="0"/>
                        </a:rPr>
                        <a:t>4</a:t>
                      </a:r>
                      <a:r>
                        <a:rPr lang="en-GB" sz="1400" dirty="0">
                          <a:solidFill>
                            <a:schemeClr val="bg1"/>
                          </a:solidFill>
                          <a:effectLst/>
                          <a:latin typeface="Segoe UI" panose="020B0502040204020203" pitchFamily="34" charset="0"/>
                          <a:ea typeface="Simplified Arabic" panose="02020603050405020304" pitchFamily="18" charset="-78"/>
                          <a:cs typeface="Segoe UI" panose="020B0502040204020203" pitchFamily="34" charset="0"/>
                        </a:rPr>
                        <a:t> </a:t>
                      </a:r>
                      <a:endParaRPr lang="en-US" sz="1000" dirty="0">
                        <a:solidFill>
                          <a:schemeClr val="bg1"/>
                        </a:solidFill>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Segoe UI" panose="020B0502040204020203" pitchFamily="34" charset="0"/>
                          <a:ea typeface="Simplified Arabic" panose="02020603050405020304" pitchFamily="18" charset="-78"/>
                          <a:cs typeface="Segoe UI" panose="020B0502040204020203" pitchFamily="34" charset="0"/>
                        </a:rPr>
                        <a:t>التطوير التنظيمي</a:t>
                      </a:r>
                      <a:endParaRPr lang="en-US" sz="1050" dirty="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nchor="ctr"/>
                </a:tc>
                <a:tc>
                  <a:txBody>
                    <a:bodyPr/>
                    <a:lstStyle/>
                    <a:p>
                      <a:pPr marL="0" marR="0" algn="ctr" rtl="1">
                        <a:lnSpc>
                          <a:spcPct val="115000"/>
                        </a:lnSpc>
                        <a:spcBef>
                          <a:spcPts val="0"/>
                        </a:spcBef>
                        <a:spcAft>
                          <a:spcPts val="0"/>
                        </a:spcAft>
                      </a:pPr>
                      <a:r>
                        <a:rPr lang="ar-SA" sz="1400" dirty="0">
                          <a:effectLst/>
                          <a:latin typeface="Segoe UI" panose="020B0502040204020203" pitchFamily="34" charset="0"/>
                          <a:cs typeface="Segoe UI" panose="020B0502040204020203" pitchFamily="34" charset="0"/>
                        </a:rPr>
                        <a:t> </a:t>
                      </a:r>
                      <a:endParaRPr lang="en-US" sz="1000" dirty="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extLst>
                  <a:ext uri="{0D108BD9-81ED-4DB2-BD59-A6C34878D82A}">
                    <a16:rowId xmlns:a16="http://schemas.microsoft.com/office/drawing/2014/main" xmlns="" val="3686205660"/>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latin typeface="Segoe UI" panose="020B0502040204020203" pitchFamily="34" charset="0"/>
                          <a:cs typeface="Segoe UI" panose="020B0502040204020203" pitchFamily="34" charset="0"/>
                        </a:rPr>
                        <a:t>5 </a:t>
                      </a:r>
                      <a:endParaRPr lang="en-US" sz="1100" dirty="0">
                        <a:solidFill>
                          <a:schemeClr val="bg1"/>
                        </a:solidFill>
                        <a:effectLst/>
                        <a:latin typeface="Segoe UI" panose="020B0502040204020203" pitchFamily="34" charset="0"/>
                        <a:ea typeface="Calibri" panose="020F0502020204030204" pitchFamily="34" charset="0"/>
                        <a:cs typeface="Segoe UI" panose="020B0502040204020203" pitchFamily="34" charset="0"/>
                      </a:endParaRPr>
                    </a:p>
                  </a:txBody>
                  <a:tcPr marL="68580" marR="68580" marT="0" marB="0"/>
                </a:tc>
                <a:tc>
                  <a:txBody>
                    <a:bodyPr/>
                    <a:lstStyle/>
                    <a:p>
                      <a:pPr marL="0" marR="0" algn="r" rtl="1">
                        <a:lnSpc>
                          <a:spcPct val="150000"/>
                        </a:lnSpc>
                        <a:spcBef>
                          <a:spcPts val="0"/>
                        </a:spcBef>
                        <a:spcAft>
                          <a:spcPts val="0"/>
                        </a:spcAft>
                      </a:pPr>
                      <a:r>
                        <a:rPr lang="ar-SA" sz="1600">
                          <a:effectLst/>
                          <a:latin typeface="Segoe UI" panose="020B0502040204020203" pitchFamily="34" charset="0"/>
                          <a:ea typeface="Simplified Arabic" panose="02020603050405020304" pitchFamily="18" charset="-78"/>
                          <a:cs typeface="Segoe UI" panose="020B0502040204020203" pitchFamily="34" charset="0"/>
                        </a:rPr>
                        <a:t>الأداء الوظيفي و تقييم الأداء الوظيفي</a:t>
                      </a:r>
                      <a:endParaRPr lang="en-US" sz="105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nchor="ctr"/>
                </a:tc>
                <a:tc>
                  <a:txBody>
                    <a:bodyPr/>
                    <a:lstStyle/>
                    <a:p>
                      <a:pPr marL="0" marR="0" algn="ctr" rtl="1">
                        <a:lnSpc>
                          <a:spcPct val="115000"/>
                        </a:lnSpc>
                        <a:spcBef>
                          <a:spcPts val="0"/>
                        </a:spcBef>
                        <a:spcAft>
                          <a:spcPts val="0"/>
                        </a:spcAft>
                      </a:pPr>
                      <a:r>
                        <a:rPr lang="ar-SA" sz="1400" dirty="0">
                          <a:effectLst/>
                          <a:latin typeface="Segoe UI" panose="020B0502040204020203" pitchFamily="34" charset="0"/>
                          <a:cs typeface="Segoe UI" panose="020B0502040204020203" pitchFamily="34" charset="0"/>
                        </a:rPr>
                        <a:t> </a:t>
                      </a:r>
                      <a:endParaRPr lang="en-US" sz="1000" dirty="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extLst>
                  <a:ext uri="{0D108BD9-81ED-4DB2-BD59-A6C34878D82A}">
                    <a16:rowId xmlns:a16="http://schemas.microsoft.com/office/drawing/2014/main" xmlns="" val="3459696556"/>
                  </a:ext>
                </a:extLst>
              </a:tr>
              <a:tr h="406882">
                <a:tc>
                  <a:txBody>
                    <a:bodyPr/>
                    <a:lstStyle/>
                    <a:p>
                      <a:pPr marL="0" marR="0" lvl="0" indent="0" algn="ctr" rtl="1">
                        <a:lnSpc>
                          <a:spcPct val="115000"/>
                        </a:lnSpc>
                        <a:spcBef>
                          <a:spcPts val="0"/>
                        </a:spcBef>
                        <a:spcAft>
                          <a:spcPts val="800"/>
                        </a:spcAft>
                        <a:buFont typeface="+mj-lt"/>
                        <a:buNone/>
                        <a:tabLst>
                          <a:tab pos="38735" algn="l"/>
                        </a:tabLst>
                      </a:pPr>
                      <a:r>
                        <a:rPr lang="ar-JO" sz="1400" dirty="0">
                          <a:solidFill>
                            <a:schemeClr val="bg1"/>
                          </a:solidFill>
                          <a:effectLst/>
                          <a:latin typeface="Segoe UI" panose="020B0502040204020203" pitchFamily="34" charset="0"/>
                          <a:cs typeface="Segoe UI" panose="020B0502040204020203" pitchFamily="34" charset="0"/>
                        </a:rPr>
                        <a:t>6 </a:t>
                      </a:r>
                      <a:endParaRPr lang="en-US" sz="1100" dirty="0">
                        <a:solidFill>
                          <a:schemeClr val="bg1"/>
                        </a:solidFill>
                        <a:effectLst/>
                        <a:latin typeface="Segoe UI" panose="020B0502040204020203" pitchFamily="34" charset="0"/>
                        <a:ea typeface="Calibri" panose="020F0502020204030204" pitchFamily="34" charset="0"/>
                        <a:cs typeface="Segoe UI" panose="020B0502040204020203" pitchFamily="34" charset="0"/>
                      </a:endParaRPr>
                    </a:p>
                  </a:txBody>
                  <a:tcPr marL="68580" marR="68580" marT="0" marB="0"/>
                </a:tc>
                <a:tc>
                  <a:txBody>
                    <a:bodyPr/>
                    <a:lstStyle/>
                    <a:p>
                      <a:pPr marL="0" marR="0" algn="r" rtl="1">
                        <a:lnSpc>
                          <a:spcPct val="150000"/>
                        </a:lnSpc>
                        <a:spcBef>
                          <a:spcPts val="0"/>
                        </a:spcBef>
                        <a:spcAft>
                          <a:spcPts val="0"/>
                        </a:spcAft>
                        <a:tabLst>
                          <a:tab pos="38735" algn="l"/>
                        </a:tabLst>
                      </a:pPr>
                      <a:r>
                        <a:rPr lang="ar-SA" sz="1600">
                          <a:effectLst/>
                          <a:latin typeface="Segoe UI" panose="020B0502040204020203" pitchFamily="34" charset="0"/>
                          <a:ea typeface="Simplified Arabic" panose="02020603050405020304" pitchFamily="18" charset="-78"/>
                          <a:cs typeface="Segoe UI" panose="020B0502040204020203" pitchFamily="34" charset="0"/>
                        </a:rPr>
                        <a:t>الاتصال والإدارة الإلكترونية</a:t>
                      </a:r>
                      <a:endParaRPr lang="en-US" sz="105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nchor="ctr"/>
                </a:tc>
                <a:tc>
                  <a:txBody>
                    <a:bodyPr/>
                    <a:lstStyle/>
                    <a:p>
                      <a:pPr marL="0" marR="0" algn="ctr" rtl="1">
                        <a:lnSpc>
                          <a:spcPct val="115000"/>
                        </a:lnSpc>
                        <a:spcBef>
                          <a:spcPts val="0"/>
                        </a:spcBef>
                        <a:spcAft>
                          <a:spcPts val="0"/>
                        </a:spcAft>
                      </a:pPr>
                      <a:r>
                        <a:rPr lang="ar-JO"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JO"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extLst>
                  <a:ext uri="{0D108BD9-81ED-4DB2-BD59-A6C34878D82A}">
                    <a16:rowId xmlns:a16="http://schemas.microsoft.com/office/drawing/2014/main" xmlns="" val="3064923832"/>
                  </a:ext>
                </a:extLst>
              </a:tr>
              <a:tr h="406882">
                <a:tc>
                  <a:txBody>
                    <a:bodyPr/>
                    <a:lstStyle/>
                    <a:p>
                      <a:pPr marL="0" marR="0" lvl="0" indent="0" algn="ctr" rtl="1">
                        <a:lnSpc>
                          <a:spcPct val="115000"/>
                        </a:lnSpc>
                        <a:spcBef>
                          <a:spcPts val="0"/>
                        </a:spcBef>
                        <a:spcAft>
                          <a:spcPts val="0"/>
                        </a:spcAft>
                        <a:buFont typeface="+mj-lt"/>
                        <a:buNone/>
                        <a:tabLst>
                          <a:tab pos="38735" algn="l"/>
                        </a:tabLst>
                      </a:pPr>
                      <a:r>
                        <a:rPr lang="ar-JO" sz="1400" dirty="0">
                          <a:solidFill>
                            <a:schemeClr val="bg1"/>
                          </a:solidFill>
                          <a:effectLst/>
                          <a:latin typeface="Segoe UI" panose="020B0502040204020203" pitchFamily="34" charset="0"/>
                          <a:cs typeface="Segoe UI" panose="020B0502040204020203" pitchFamily="34" charset="0"/>
                        </a:rPr>
                        <a:t>7 </a:t>
                      </a:r>
                      <a:endParaRPr lang="en-US" sz="1100" dirty="0">
                        <a:solidFill>
                          <a:schemeClr val="bg1"/>
                        </a:solidFill>
                        <a:effectLst/>
                        <a:latin typeface="Segoe UI" panose="020B0502040204020203" pitchFamily="34" charset="0"/>
                        <a:ea typeface="Calibri" panose="020F0502020204030204" pitchFamily="34" charset="0"/>
                        <a:cs typeface="Segoe UI" panose="020B0502040204020203" pitchFamily="34" charset="0"/>
                      </a:endParaRPr>
                    </a:p>
                  </a:txBody>
                  <a:tcPr marL="68580" marR="68580" marT="0" marB="0"/>
                </a:tc>
                <a:tc>
                  <a:txBody>
                    <a:bodyPr/>
                    <a:lstStyle/>
                    <a:p>
                      <a:pPr marL="0" marR="0" algn="r" rtl="1">
                        <a:lnSpc>
                          <a:spcPct val="150000"/>
                        </a:lnSpc>
                        <a:spcBef>
                          <a:spcPts val="0"/>
                        </a:spcBef>
                        <a:spcAft>
                          <a:spcPts val="0"/>
                        </a:spcAft>
                        <a:tabLst>
                          <a:tab pos="38735" algn="l"/>
                        </a:tabLst>
                      </a:pPr>
                      <a:r>
                        <a:rPr lang="ar-SA" sz="1600">
                          <a:solidFill>
                            <a:srgbClr val="000000"/>
                          </a:solidFill>
                          <a:effectLst/>
                          <a:latin typeface="Segoe UI" panose="020B0502040204020203" pitchFamily="34" charset="0"/>
                          <a:ea typeface="Simplified Arabic" panose="02020603050405020304" pitchFamily="18" charset="-78"/>
                          <a:cs typeface="Segoe UI" panose="020B0502040204020203" pitchFamily="34" charset="0"/>
                        </a:rPr>
                        <a:t>العلاقات العامة</a:t>
                      </a:r>
                      <a:endParaRPr lang="en-US" sz="105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nchor="ctr"/>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extLst>
                  <a:ext uri="{0D108BD9-81ED-4DB2-BD59-A6C34878D82A}">
                    <a16:rowId xmlns:a16="http://schemas.microsoft.com/office/drawing/2014/main" xmlns="" val="2255707143"/>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latin typeface="Segoe UI" panose="020B0502040204020203" pitchFamily="34" charset="0"/>
                          <a:cs typeface="Segoe UI" panose="020B0502040204020203" pitchFamily="34" charset="0"/>
                        </a:rPr>
                        <a:t>8 </a:t>
                      </a:r>
                      <a:endParaRPr lang="en-US" sz="1100" dirty="0">
                        <a:solidFill>
                          <a:schemeClr val="bg1"/>
                        </a:solidFill>
                        <a:effectLst/>
                        <a:latin typeface="Segoe UI" panose="020B0502040204020203" pitchFamily="34" charset="0"/>
                        <a:ea typeface="Calibri" panose="020F0502020204030204" pitchFamily="34" charset="0"/>
                        <a:cs typeface="Segoe UI" panose="020B0502040204020203" pitchFamily="34" charset="0"/>
                      </a:endParaRPr>
                    </a:p>
                  </a:txBody>
                  <a:tcPr marL="68580" marR="68580" marT="0" marB="0"/>
                </a:tc>
                <a:tc>
                  <a:txBody>
                    <a:bodyPr/>
                    <a:lstStyle/>
                    <a:p>
                      <a:pPr marL="0" marR="0" algn="just" rtl="1">
                        <a:lnSpc>
                          <a:spcPct val="150000"/>
                        </a:lnSpc>
                        <a:spcBef>
                          <a:spcPts val="0"/>
                        </a:spcBef>
                        <a:spcAft>
                          <a:spcPts val="0"/>
                        </a:spcAft>
                      </a:pPr>
                      <a:r>
                        <a:rPr lang="ar-SA" sz="1600">
                          <a:effectLst/>
                          <a:latin typeface="Segoe UI" panose="020B0502040204020203" pitchFamily="34" charset="0"/>
                          <a:ea typeface="Simplified Arabic" panose="02020603050405020304" pitchFamily="18" charset="-78"/>
                          <a:cs typeface="Segoe UI" panose="020B0502040204020203" pitchFamily="34" charset="0"/>
                        </a:rPr>
                        <a:t>الثقافة التنظيمية</a:t>
                      </a:r>
                      <a:endParaRPr lang="en-US" sz="105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nchor="ctr"/>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extLst>
                  <a:ext uri="{0D108BD9-81ED-4DB2-BD59-A6C34878D82A}">
                    <a16:rowId xmlns:a16="http://schemas.microsoft.com/office/drawing/2014/main" xmlns="" val="2542931447"/>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latin typeface="Segoe UI" panose="020B0502040204020203" pitchFamily="34" charset="0"/>
                          <a:cs typeface="Segoe UI" panose="020B0502040204020203" pitchFamily="34" charset="0"/>
                        </a:rPr>
                        <a:t>9</a:t>
                      </a:r>
                      <a:r>
                        <a:rPr lang="ar-SA" sz="1400" dirty="0">
                          <a:solidFill>
                            <a:schemeClr val="bg1"/>
                          </a:solidFill>
                          <a:effectLst/>
                          <a:latin typeface="Segoe UI" panose="020B0502040204020203" pitchFamily="34" charset="0"/>
                          <a:cs typeface="Segoe UI" panose="020B0502040204020203" pitchFamily="34" charset="0"/>
                        </a:rPr>
                        <a:t> </a:t>
                      </a:r>
                      <a:endParaRPr lang="en-US" sz="1100" dirty="0">
                        <a:solidFill>
                          <a:schemeClr val="bg1"/>
                        </a:solidFill>
                        <a:effectLst/>
                        <a:latin typeface="Segoe UI" panose="020B0502040204020203" pitchFamily="34" charset="0"/>
                        <a:ea typeface="Calibri" panose="020F0502020204030204" pitchFamily="34" charset="0"/>
                        <a:cs typeface="Segoe UI" panose="020B0502040204020203"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Segoe UI" panose="020B0502040204020203" pitchFamily="34" charset="0"/>
                          <a:ea typeface="Simplified Arabic" panose="02020603050405020304" pitchFamily="18" charset="-78"/>
                          <a:cs typeface="Segoe UI" panose="020B0502040204020203" pitchFamily="34" charset="0"/>
                        </a:rPr>
                        <a:t>الانتماء التنظيمي</a:t>
                      </a:r>
                      <a:endParaRPr lang="en-US" sz="1050" dirty="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nchor="ctr"/>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extLst>
                  <a:ext uri="{0D108BD9-81ED-4DB2-BD59-A6C34878D82A}">
                    <a16:rowId xmlns:a16="http://schemas.microsoft.com/office/drawing/2014/main" xmlns="" val="2308612543"/>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latin typeface="Segoe UI" panose="020B0502040204020203" pitchFamily="34" charset="0"/>
                          <a:cs typeface="Segoe UI" panose="020B0502040204020203" pitchFamily="34" charset="0"/>
                        </a:rPr>
                        <a:t>10 </a:t>
                      </a:r>
                      <a:endParaRPr lang="en-US" sz="1100" dirty="0">
                        <a:solidFill>
                          <a:schemeClr val="bg1"/>
                        </a:solidFill>
                        <a:effectLst/>
                        <a:latin typeface="Segoe UI" panose="020B0502040204020203" pitchFamily="34" charset="0"/>
                        <a:ea typeface="Calibri" panose="020F0502020204030204" pitchFamily="34" charset="0"/>
                        <a:cs typeface="Segoe UI" panose="020B0502040204020203"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Segoe UI" panose="020B0502040204020203" pitchFamily="34" charset="0"/>
                          <a:ea typeface="Simplified Arabic" panose="02020603050405020304" pitchFamily="18" charset="-78"/>
                          <a:cs typeface="Segoe UI" panose="020B0502040204020203" pitchFamily="34" charset="0"/>
                        </a:rPr>
                        <a:t>البيئة التنظيمي</a:t>
                      </a:r>
                      <a:r>
                        <a:rPr lang="ar-JO" sz="1600" dirty="0">
                          <a:effectLst/>
                          <a:latin typeface="Segoe UI" panose="020B0502040204020203" pitchFamily="34" charset="0"/>
                          <a:ea typeface="Simplified Arabic" panose="02020603050405020304" pitchFamily="18" charset="-78"/>
                          <a:cs typeface="Segoe UI" panose="020B0502040204020203" pitchFamily="34" charset="0"/>
                        </a:rPr>
                        <a:t>ة</a:t>
                      </a:r>
                      <a:endParaRPr lang="en-US" sz="1050" dirty="0">
                        <a:effectLst/>
                        <a:latin typeface="Segoe UI" panose="020B0502040204020203" pitchFamily="34" charset="0"/>
                        <a:ea typeface="Arial" panose="020B0604020202020204" pitchFamily="34" charset="0"/>
                        <a:cs typeface="Segoe UI" panose="020B0502040204020203" pitchFamily="34" charset="0"/>
                      </a:endParaRPr>
                    </a:p>
                  </a:txBody>
                  <a:tcPr marL="68580" marR="68580" marT="0" marB="0" anchor="ctr"/>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ct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extLst>
                  <a:ext uri="{0D108BD9-81ED-4DB2-BD59-A6C34878D82A}">
                    <a16:rowId xmlns:a16="http://schemas.microsoft.com/office/drawing/2014/main" xmlns="" val="1640285340"/>
                  </a:ext>
                </a:extLst>
              </a:tr>
              <a:tr h="345987">
                <a:tc>
                  <a:txBody>
                    <a:bodyPr/>
                    <a:lstStyle/>
                    <a:p>
                      <a:pPr marL="0" marR="0" algn="r" rtl="1">
                        <a:lnSpc>
                          <a:spcPct val="115000"/>
                        </a:lnSpc>
                        <a:spcBef>
                          <a:spcPts val="0"/>
                        </a:spcBef>
                        <a:spcAft>
                          <a:spcPts val="0"/>
                        </a:spcAft>
                      </a:pPr>
                      <a:r>
                        <a:rPr lang="ar-JO"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r" rtl="1">
                        <a:lnSpc>
                          <a:spcPct val="115000"/>
                        </a:lnSpc>
                        <a:spcBef>
                          <a:spcPts val="0"/>
                        </a:spcBef>
                        <a:spcAft>
                          <a:spcPts val="0"/>
                        </a:spcAft>
                      </a:pPr>
                      <a:r>
                        <a:rPr lang="ar-JO" sz="1800" dirty="0">
                          <a:effectLst/>
                          <a:latin typeface="Segoe UI" panose="020B0502040204020203" pitchFamily="34" charset="0"/>
                          <a:cs typeface="Segoe UI" panose="020B0502040204020203" pitchFamily="34" charset="0"/>
                        </a:rPr>
                        <a:t>الامتحان النهائي </a:t>
                      </a:r>
                      <a:endParaRPr lang="en-US" sz="1100" dirty="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nchor="ctr"/>
                </a:tc>
                <a:tc>
                  <a:txBody>
                    <a:bodyPr/>
                    <a:lstStyle/>
                    <a:p>
                      <a:pPr marL="0" marR="0" algn="r" rtl="1">
                        <a:lnSpc>
                          <a:spcPct val="115000"/>
                        </a:lnSpc>
                        <a:spcBef>
                          <a:spcPts val="0"/>
                        </a:spcBef>
                        <a:spcAft>
                          <a:spcPts val="0"/>
                        </a:spcAft>
                      </a:pPr>
                      <a:r>
                        <a:rPr lang="ar-SA" sz="1400">
                          <a:effectLst/>
                          <a:latin typeface="Segoe UI" panose="020B0502040204020203" pitchFamily="34" charset="0"/>
                          <a:cs typeface="Segoe UI" panose="020B0502040204020203" pitchFamily="34" charset="0"/>
                        </a:rPr>
                        <a:t> </a:t>
                      </a:r>
                      <a:endParaRPr lang="en-US" sz="100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tc>
                  <a:txBody>
                    <a:bodyPr/>
                    <a:lstStyle/>
                    <a:p>
                      <a:pPr marL="0" marR="0" algn="r" rtl="1">
                        <a:lnSpc>
                          <a:spcPct val="115000"/>
                        </a:lnSpc>
                        <a:spcBef>
                          <a:spcPts val="0"/>
                        </a:spcBef>
                        <a:spcAft>
                          <a:spcPts val="0"/>
                        </a:spcAft>
                      </a:pPr>
                      <a:r>
                        <a:rPr lang="ar-SA" sz="1400" dirty="0">
                          <a:effectLst/>
                          <a:latin typeface="Segoe UI" panose="020B0502040204020203" pitchFamily="34" charset="0"/>
                          <a:cs typeface="Segoe UI" panose="020B0502040204020203" pitchFamily="34" charset="0"/>
                        </a:rPr>
                        <a:t> </a:t>
                      </a:r>
                      <a:endParaRPr lang="en-US" sz="1000" dirty="0">
                        <a:effectLst/>
                        <a:latin typeface="Segoe UI" panose="020B0502040204020203" pitchFamily="34" charset="0"/>
                        <a:ea typeface="Times New Roman" panose="02020603050405020304" pitchFamily="18" charset="0"/>
                        <a:cs typeface="Segoe UI" panose="020B0502040204020203" pitchFamily="34" charset="0"/>
                      </a:endParaRPr>
                    </a:p>
                  </a:txBody>
                  <a:tcPr marL="68580" marR="68580" marT="0" marB="0"/>
                </a:tc>
                <a:extLst>
                  <a:ext uri="{0D108BD9-81ED-4DB2-BD59-A6C34878D82A}">
                    <a16:rowId xmlns:a16="http://schemas.microsoft.com/office/drawing/2014/main" xmlns="" val="2125925656"/>
                  </a:ext>
                </a:extLst>
              </a:tr>
            </a:tbl>
          </a:graphicData>
        </a:graphic>
      </p:graphicFrame>
    </p:spTree>
    <p:extLst>
      <p:ext uri="{BB962C8B-B14F-4D97-AF65-F5344CB8AC3E}">
        <p14:creationId xmlns:p14="http://schemas.microsoft.com/office/powerpoint/2010/main" val="610540862"/>
      </p:ext>
    </p:extLst>
  </p:cSld>
  <p:clrMapOvr>
    <a:masterClrMapping/>
  </p:clrMapOvr>
  <mc:AlternateContent xmlns:mc="http://schemas.openxmlformats.org/markup-compatibility/2006" xmlns:p14="http://schemas.microsoft.com/office/powerpoint/2010/main">
    <mc:Choice Requires="p14">
      <p:transition spd="slow" p14:dur="2000" advTm="46348"/>
    </mc:Choice>
    <mc:Fallback xmlns="">
      <p:transition spd="slow" advTm="4634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C3B983C-7F28-7E5C-E24A-035E41E2321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046B9398-8C19-80AA-D150-728C73CBB1B5}"/>
              </a:ext>
            </a:extLst>
          </p:cNvPr>
          <p:cNvSpPr/>
          <p:nvPr/>
        </p:nvSpPr>
        <p:spPr>
          <a:xfrm>
            <a:off x="311175" y="1237843"/>
            <a:ext cx="11413793" cy="49122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Segoe UI" panose="020B0502040204020203" pitchFamily="34" charset="0"/>
              <a:cs typeface="Segoe UI" panose="020B0502040204020203" pitchFamily="34" charset="0"/>
            </a:endParaRPr>
          </a:p>
        </p:txBody>
      </p:sp>
      <p:sp>
        <p:nvSpPr>
          <p:cNvPr id="3" name="TextBox 2">
            <a:extLst>
              <a:ext uri="{FF2B5EF4-FFF2-40B4-BE49-F238E27FC236}">
                <a16:creationId xmlns:a16="http://schemas.microsoft.com/office/drawing/2014/main" xmlns="" id="{F09E0218-0BDE-D955-04E5-A8F2DEDD8E96}"/>
              </a:ext>
            </a:extLst>
          </p:cNvPr>
          <p:cNvSpPr txBox="1"/>
          <p:nvPr/>
        </p:nvSpPr>
        <p:spPr>
          <a:xfrm>
            <a:off x="8819534" y="1957349"/>
            <a:ext cx="2286001" cy="400110"/>
          </a:xfrm>
          <a:prstGeom prst="rect">
            <a:avLst/>
          </a:prstGeom>
          <a:noFill/>
        </p:spPr>
        <p:txBody>
          <a:bodyPr wrap="square" rtlCol="0">
            <a:spAutoFit/>
          </a:bodyPr>
          <a:lstStyle/>
          <a:p>
            <a:pPr algn="ctr"/>
            <a:r>
              <a:rPr lang="ar-JO" sz="2000" b="1" dirty="0">
                <a:solidFill>
                  <a:srgbClr val="00B0F0"/>
                </a:solidFill>
                <a:latin typeface="Segoe UI" panose="020B0502040204020203" pitchFamily="34" charset="0"/>
                <a:cs typeface="Segoe UI" panose="020B0502040204020203" pitchFamily="34" charset="0"/>
              </a:rPr>
              <a:t>مقدمة</a:t>
            </a:r>
            <a:endParaRPr lang="ar-JO" altLang="en-US" sz="2000" b="1" dirty="0">
              <a:solidFill>
                <a:srgbClr val="00B0F0"/>
              </a:solidFill>
              <a:latin typeface="Segoe UI" panose="020B0502040204020203" pitchFamily="34" charset="0"/>
              <a:cs typeface="Segoe UI" panose="020B0502040204020203" pitchFamily="34" charset="0"/>
            </a:endParaRPr>
          </a:p>
        </p:txBody>
      </p:sp>
      <p:sp>
        <p:nvSpPr>
          <p:cNvPr id="48" name="TextBox 47">
            <a:extLst>
              <a:ext uri="{FF2B5EF4-FFF2-40B4-BE49-F238E27FC236}">
                <a16:creationId xmlns:a16="http://schemas.microsoft.com/office/drawing/2014/main" xmlns="" id="{3DC493B7-3193-86AB-F79A-F3A703F183F7}"/>
              </a:ext>
            </a:extLst>
          </p:cNvPr>
          <p:cNvSpPr txBox="1"/>
          <p:nvPr/>
        </p:nvSpPr>
        <p:spPr>
          <a:xfrm>
            <a:off x="467032" y="2391844"/>
            <a:ext cx="10962968" cy="3437479"/>
          </a:xfrm>
          <a:prstGeom prst="rect">
            <a:avLst/>
          </a:prstGeom>
          <a:noFill/>
        </p:spPr>
        <p:txBody>
          <a:bodyPr wrap="square" rtlCol="0">
            <a:spAutoFit/>
          </a:bodyPr>
          <a:lstStyle/>
          <a:p>
            <a:pPr marL="0" marR="0" algn="just" rtl="1">
              <a:lnSpc>
                <a:spcPct val="200000"/>
              </a:lnSpc>
              <a:spcBef>
                <a:spcPts val="0"/>
              </a:spcBef>
              <a:spcAft>
                <a:spcPts val="800"/>
              </a:spcAft>
            </a:pPr>
            <a:r>
              <a:rPr lang="ar-JO" kern="100" dirty="0">
                <a:latin typeface="Segoe UI" panose="020B0502040204020203" pitchFamily="34" charset="0"/>
                <a:cs typeface="Segoe UI" panose="020B0502040204020203" pitchFamily="34" charset="0"/>
              </a:rPr>
              <a:t>     إن طبيعة التطورات المحلية والعالمية أوجبت على جميع المنظمات عامة، والمنظمات التربوية خاصة؛ إلى </a:t>
            </a:r>
            <a:r>
              <a:rPr lang="ar-JO" sz="1600" kern="100" dirty="0">
                <a:latin typeface="Segoe UI" panose="020B0502040204020203" pitchFamily="34" charset="0"/>
                <a:cs typeface="Segoe UI" panose="020B0502040204020203" pitchFamily="34" charset="0"/>
              </a:rPr>
              <a:t>تفعيل </a:t>
            </a:r>
            <a:r>
              <a:rPr lang="ar-YE" sz="1600" kern="100" dirty="0">
                <a:latin typeface="Segoe UI" panose="020B0502040204020203" pitchFamily="34" charset="0"/>
                <a:cs typeface="Segoe UI" panose="020B0502040204020203" pitchFamily="34" charset="0"/>
              </a:rPr>
              <a:t>الاتصال</a:t>
            </a:r>
            <a:r>
              <a:rPr lang="ar-JO" sz="1600" kern="100" dirty="0">
                <a:latin typeface="Segoe UI" panose="020B0502040204020203" pitchFamily="34" charset="0"/>
                <a:cs typeface="Segoe UI" panose="020B0502040204020203" pitchFamily="34" charset="0"/>
              </a:rPr>
              <a:t>ات التنظيمية وتنظيم العمل </a:t>
            </a:r>
            <a:r>
              <a:rPr lang="ar-YE" sz="1600" kern="100" dirty="0">
                <a:latin typeface="Segoe UI" panose="020B0502040204020203" pitchFamily="34" charset="0"/>
                <a:cs typeface="Segoe UI" panose="020B0502040204020203" pitchFamily="34" charset="0"/>
              </a:rPr>
              <a:t>من أجل تحقيق أهدافها التي وجدت من أجلها. </a:t>
            </a:r>
            <a:r>
              <a:rPr lang="ar-JO" kern="100" dirty="0">
                <a:latin typeface="Segoe UI" panose="020B0502040204020203" pitchFamily="34" charset="0"/>
                <a:cs typeface="Segoe UI" panose="020B0502040204020203" pitchFamily="34" charset="0"/>
              </a:rPr>
              <a:t>لتضمن تنفيذ المهام الإدارية والفنية المتخصصة بجودة عالية</a:t>
            </a:r>
            <a:r>
              <a:rPr lang="ar-YE" kern="100" dirty="0">
                <a:latin typeface="Segoe UI" panose="020B0502040204020203" pitchFamily="34" charset="0"/>
                <a:cs typeface="Segoe UI" panose="020B0502040204020203" pitchFamily="34" charset="0"/>
              </a:rPr>
              <a:t>، وإلّا لأصبح هناك فوضى في إطار </a:t>
            </a:r>
            <a:r>
              <a:rPr lang="ar-JO" kern="100" dirty="0">
                <a:latin typeface="Segoe UI" panose="020B0502040204020203" pitchFamily="34" charset="0"/>
                <a:cs typeface="Segoe UI" panose="020B0502040204020203" pitchFamily="34" charset="0"/>
              </a:rPr>
              <a:t>المنظمة</a:t>
            </a:r>
            <a:r>
              <a:rPr lang="ar-YE" kern="100" dirty="0">
                <a:latin typeface="Segoe UI" panose="020B0502040204020203" pitchFamily="34" charset="0"/>
                <a:cs typeface="Segoe UI" panose="020B0502040204020203" pitchFamily="34" charset="0"/>
              </a:rPr>
              <a:t>، ولن يتحقّق الشرط الأساسي من العمليّة التنظيميّة، وهي تحقيق الأهداف، </a:t>
            </a:r>
            <a:r>
              <a:rPr lang="ar-JO" kern="100" dirty="0">
                <a:latin typeface="Segoe UI" panose="020B0502040204020203" pitchFamily="34" charset="0"/>
                <a:cs typeface="Segoe UI" panose="020B0502040204020203" pitchFamily="34" charset="0"/>
              </a:rPr>
              <a:t>لذلك لقد تنبهت القيادات إلى أهمية التنظيم الإداري ودوره في توجيه عمل الموارد البشرية </a:t>
            </a:r>
            <a:r>
              <a:rPr lang="ar-YE" kern="100" dirty="0">
                <a:latin typeface="Segoe UI" panose="020B0502040204020203" pitchFamily="34" charset="0"/>
                <a:cs typeface="Segoe UI" panose="020B0502040204020203" pitchFamily="34" charset="0"/>
              </a:rPr>
              <a:t> </a:t>
            </a:r>
            <a:r>
              <a:rPr lang="ar-JO" kern="100" dirty="0">
                <a:latin typeface="Segoe UI" panose="020B0502040204020203" pitchFamily="34" charset="0"/>
                <a:cs typeface="Segoe UI" panose="020B0502040204020203" pitchFamily="34" charset="0"/>
              </a:rPr>
              <a:t>نحو الأهداف المنشودة بأقل وقت وجهد وتكلفة.</a:t>
            </a:r>
          </a:p>
          <a:p>
            <a:pPr marL="0" marR="0" algn="just" rtl="1">
              <a:lnSpc>
                <a:spcPct val="200000"/>
              </a:lnSpc>
              <a:spcBef>
                <a:spcPts val="0"/>
              </a:spcBef>
              <a:spcAft>
                <a:spcPts val="800"/>
              </a:spcAft>
            </a:pPr>
            <a:r>
              <a:rPr lang="ar-JO" u="sng" kern="100" dirty="0">
                <a:solidFill>
                  <a:srgbClr val="00B0F0"/>
                </a:solidFill>
                <a:latin typeface="Segoe UI" panose="020B0502040204020203" pitchFamily="34" charset="0"/>
                <a:cs typeface="Segoe UI" panose="020B0502040204020203" pitchFamily="34" charset="0"/>
              </a:rPr>
              <a:t>فما المقصود بالتنظيم الإداري؟</a:t>
            </a:r>
            <a:endParaRPr lang="en-US" u="sng" kern="100" dirty="0">
              <a:solidFill>
                <a:srgbClr val="00B0F0"/>
              </a:solidFill>
              <a:latin typeface="Segoe UI" panose="020B0502040204020203" pitchFamily="34" charset="0"/>
              <a:cs typeface="Segoe UI" panose="020B0502040204020203" pitchFamily="34" charset="0"/>
            </a:endParaRPr>
          </a:p>
        </p:txBody>
      </p:sp>
      <p:pic>
        <p:nvPicPr>
          <p:cNvPr id="7" name="Graphic 21">
            <a:extLst>
              <a:ext uri="{FF2B5EF4-FFF2-40B4-BE49-F238E27FC236}">
                <a16:creationId xmlns:a16="http://schemas.microsoft.com/office/drawing/2014/main" xmlns="" id="{3BE78958-CD85-61D3-1207-28FD9258729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 name="Picture 5">
            <a:extLst>
              <a:ext uri="{FF2B5EF4-FFF2-40B4-BE49-F238E27FC236}">
                <a16:creationId xmlns:a16="http://schemas.microsoft.com/office/drawing/2014/main" xmlns="" id="{32453457-9548-CE59-50E6-B56FE3465A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7288" y="480974"/>
            <a:ext cx="3105150" cy="1476375"/>
          </a:xfrm>
          <a:prstGeom prst="rect">
            <a:avLst/>
          </a:prstGeom>
        </p:spPr>
      </p:pic>
    </p:spTree>
    <p:extLst>
      <p:ext uri="{BB962C8B-B14F-4D97-AF65-F5344CB8AC3E}">
        <p14:creationId xmlns:p14="http://schemas.microsoft.com/office/powerpoint/2010/main" val="2539765674"/>
      </p:ext>
    </p:extLst>
  </p:cSld>
  <p:clrMapOvr>
    <a:masterClrMapping/>
  </p:clrMapOvr>
  <mc:AlternateContent xmlns:mc="http://schemas.openxmlformats.org/markup-compatibility/2006" xmlns:p14="http://schemas.microsoft.com/office/powerpoint/2010/main">
    <mc:Choice Requires="p14">
      <p:transition p14:dur="10" advTm="85849"/>
    </mc:Choice>
    <mc:Fallback xmlns="">
      <p:transition advTm="8584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p:cNvSpPr/>
          <p:nvPr/>
        </p:nvSpPr>
        <p:spPr>
          <a:xfrm>
            <a:off x="3142429" y="64019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2191407" y="1302461"/>
            <a:ext cx="8928452" cy="4637167"/>
          </a:xfrm>
          <a:prstGeom prst="rect">
            <a:avLst/>
          </a:prstGeom>
          <a:solidFill>
            <a:schemeClr val="bg1"/>
          </a:solidFill>
        </p:spPr>
        <p:txBody>
          <a:bodyPr wrap="square" rtlCol="0">
            <a:spAutoFit/>
          </a:bodyPr>
          <a:lstStyle/>
          <a:p>
            <a:pPr marR="0" algn="ctr">
              <a:lnSpc>
                <a:spcPct val="200000"/>
              </a:lnSpc>
              <a:spcBef>
                <a:spcPts val="200"/>
              </a:spcBef>
              <a:spcAft>
                <a:spcPts val="200"/>
              </a:spcAft>
              <a:tabLst>
                <a:tab pos="365760" algn="l"/>
                <a:tab pos="731520" algn="l"/>
                <a:tab pos="1097280" algn="l"/>
                <a:tab pos="1463040" algn="l"/>
                <a:tab pos="3036570" algn="l"/>
              </a:tabLst>
            </a:pPr>
            <a:r>
              <a:rPr lang="ar-JO" sz="2000" b="1" dirty="0">
                <a:solidFill>
                  <a:srgbClr val="00B0F0"/>
                </a:solidFill>
                <a:latin typeface="Segoe UI" panose="020B0502040204020203" pitchFamily="34" charset="0"/>
                <a:cs typeface="Segoe UI" panose="020B0502040204020203" pitchFamily="34" charset="0"/>
              </a:rPr>
              <a:t>نتاجات المحاضرة  الثالثة</a:t>
            </a:r>
          </a:p>
          <a:p>
            <a:pPr marL="342900" marR="0" indent="-34290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2000" b="1" dirty="0">
                <a:latin typeface="Segoe UI" panose="020B0502040204020203" pitchFamily="34" charset="0"/>
                <a:ea typeface="Arial" panose="020B0604020202020204" pitchFamily="34" charset="0"/>
                <a:cs typeface="Segoe UI" panose="020B0502040204020203" pitchFamily="34" charset="0"/>
              </a:rPr>
              <a:t>  </a:t>
            </a:r>
            <a:r>
              <a:rPr lang="ar-JO" sz="2000" b="1" dirty="0">
                <a:solidFill>
                  <a:srgbClr val="00B0F0"/>
                </a:solidFill>
                <a:latin typeface="Segoe UI" panose="020B0502040204020203" pitchFamily="34" charset="0"/>
                <a:ea typeface="Arial" panose="020B0604020202020204" pitchFamily="34" charset="0"/>
                <a:cs typeface="Segoe UI" panose="020B0502040204020203" pitchFamily="34" charset="0"/>
              </a:rPr>
              <a:t> </a:t>
            </a: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مفهوم الإدارة لغة واصطلاحًا</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effectLst/>
                <a:latin typeface="Segoe UI" panose="020B0502040204020203" pitchFamily="34" charset="0"/>
                <a:ea typeface="Arial" panose="020B0604020202020204" pitchFamily="34" charset="0"/>
                <a:cs typeface="Segoe UI" panose="020B0502040204020203" pitchFamily="34" charset="0"/>
              </a:rPr>
              <a:t>وظائف الإدارة وعناصر التنظيم الإداري</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أهمية التنظيم الإداري وخطواته</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أنواع التنظيم الإداري وخصائصه</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مبادئ التنظيم الإداري</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معيقات التنظيم الإداري</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خاتمة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7" name="Picture 6">
            <a:extLst>
              <a:ext uri="{FF2B5EF4-FFF2-40B4-BE49-F238E27FC236}">
                <a16:creationId xmlns:a16="http://schemas.microsoft.com/office/drawing/2014/main" xmlns="" id="{B4691DE2-63BC-C9D1-D663-9B427AD34C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91158" y="3582974"/>
            <a:ext cx="3609728" cy="2126539"/>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9753"/>
    </mc:Choice>
    <mc:Fallback xmlns="">
      <p:transition spd="slow" advTm="6975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571045" y="734041"/>
            <a:ext cx="8417320" cy="400110"/>
          </a:xfrm>
          <a:prstGeom prst="rect">
            <a:avLst/>
          </a:prstGeom>
          <a:noFill/>
        </p:spPr>
        <p:txBody>
          <a:bodyPr wrap="square" rtlCol="0">
            <a:spAutoFit/>
          </a:bodyPr>
          <a:lstStyle/>
          <a:p>
            <a:pPr algn="ctr"/>
            <a:r>
              <a:rPr lang="ar-JO" sz="2000" b="1" dirty="0">
                <a:solidFill>
                  <a:srgbClr val="00B0F0"/>
                </a:solidFill>
                <a:effectLst/>
                <a:latin typeface="Alexandria ExtraBold" pitchFamily="2" charset="-78"/>
                <a:ea typeface="Simplified Arabic" panose="02020603050405020304" pitchFamily="18" charset="-78"/>
                <a:cs typeface="Alexandria ExtraBold" pitchFamily="2" charset="-78"/>
              </a:rPr>
              <a:t>مفهوم الإدارة</a:t>
            </a:r>
            <a:endParaRPr lang="en-US" sz="2000" b="1" dirty="0">
              <a:solidFill>
                <a:srgbClr val="00B0F0"/>
              </a:solidFill>
              <a:latin typeface="Alexandria ExtraBold" pitchFamily="2" charset="-78"/>
              <a:cs typeface="Alexandria ExtraBold"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xmlns="" id="{71AFC805-1B9D-BFE7-0243-317274C5587C}"/>
              </a:ext>
            </a:extLst>
          </p:cNvPr>
          <p:cNvSpPr/>
          <p:nvPr/>
        </p:nvSpPr>
        <p:spPr>
          <a:xfrm>
            <a:off x="180431" y="1693889"/>
            <a:ext cx="11466926" cy="443006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lgn="r" rtl="1">
              <a:lnSpc>
                <a:spcPct val="150000"/>
              </a:lnSpc>
            </a:pPr>
            <a:r>
              <a:rPr lang="ar-JO" kern="100" dirty="0">
                <a:solidFill>
                  <a:schemeClr val="tx1"/>
                </a:solidFill>
                <a:latin typeface="Segoe UI" panose="020B0502040204020203" pitchFamily="34" charset="0"/>
                <a:cs typeface="Segoe UI" panose="020B0502040204020203" pitchFamily="34" charset="0"/>
              </a:rPr>
              <a:t>تعريف الإدارة لغة</a:t>
            </a:r>
          </a:p>
          <a:p>
            <a:pPr lvl="1" algn="r" rtl="1">
              <a:lnSpc>
                <a:spcPct val="150000"/>
              </a:lnSpc>
            </a:pPr>
            <a:endParaRPr lang="ar-JO" kern="100" dirty="0">
              <a:solidFill>
                <a:schemeClr val="tx1"/>
              </a:solidFill>
              <a:latin typeface="Segoe UI" panose="020B0502040204020203" pitchFamily="34" charset="0"/>
              <a:cs typeface="Segoe UI" panose="020B0502040204020203" pitchFamily="34" charset="0"/>
            </a:endParaRPr>
          </a:p>
          <a:p>
            <a:pPr lvl="1" algn="r" rtl="1">
              <a:lnSpc>
                <a:spcPct val="150000"/>
              </a:lnSpc>
            </a:pPr>
            <a:r>
              <a:rPr lang="ar-JO" kern="100" dirty="0">
                <a:solidFill>
                  <a:schemeClr val="tx1"/>
                </a:solidFill>
                <a:latin typeface="Segoe UI" panose="020B0502040204020203" pitchFamily="34" charset="0"/>
                <a:cs typeface="Segoe UI" panose="020B0502040204020203" pitchFamily="34" charset="0"/>
              </a:rPr>
              <a:t>يرى علماء الإدارة  أن كلمة الإدارة، قد  اشتقت من الكلمة اللاتينية ذات المقطعين، الأول </a:t>
            </a:r>
            <a:r>
              <a:rPr lang="en-US" kern="100" dirty="0">
                <a:solidFill>
                  <a:schemeClr val="tx1"/>
                </a:solidFill>
                <a:latin typeface="Segoe UI" panose="020B0502040204020203" pitchFamily="34" charset="0"/>
                <a:cs typeface="Segoe UI" panose="020B0502040204020203" pitchFamily="34" charset="0"/>
              </a:rPr>
              <a:t> (Ad) </a:t>
            </a:r>
            <a:r>
              <a:rPr lang="ar-JO" kern="100" dirty="0">
                <a:solidFill>
                  <a:schemeClr val="tx1"/>
                </a:solidFill>
                <a:latin typeface="Segoe UI" panose="020B0502040204020203" pitchFamily="34" charset="0"/>
                <a:cs typeface="Segoe UI" panose="020B0502040204020203" pitchFamily="34" charset="0"/>
              </a:rPr>
              <a:t>والثاني </a:t>
            </a:r>
            <a:r>
              <a:rPr lang="en-US" kern="100" dirty="0" err="1">
                <a:solidFill>
                  <a:schemeClr val="tx1"/>
                </a:solidFill>
                <a:latin typeface="Segoe UI" panose="020B0502040204020203" pitchFamily="34" charset="0"/>
                <a:cs typeface="Segoe UI" panose="020B0502040204020203" pitchFamily="34" charset="0"/>
              </a:rPr>
              <a:t>Ministrare</a:t>
            </a:r>
            <a:r>
              <a:rPr lang="en-US" kern="100" dirty="0">
                <a:solidFill>
                  <a:schemeClr val="tx1"/>
                </a:solidFill>
                <a:latin typeface="Segoe UI" panose="020B0502040204020203" pitchFamily="34" charset="0"/>
                <a:cs typeface="Segoe UI" panose="020B0502040204020203" pitchFamily="34" charset="0"/>
              </a:rPr>
              <a:t>)،( </a:t>
            </a:r>
            <a:r>
              <a:rPr lang="ar-JO" kern="100" dirty="0">
                <a:solidFill>
                  <a:schemeClr val="tx1"/>
                </a:solidFill>
                <a:latin typeface="Segoe UI" panose="020B0502040204020203" pitchFamily="34" charset="0"/>
                <a:cs typeface="Segoe UI" panose="020B0502040204020203" pitchFamily="34" charset="0"/>
              </a:rPr>
              <a:t>التي تعني باللغة الإنجليزية </a:t>
            </a:r>
            <a:r>
              <a:rPr lang="en-US" kern="100" dirty="0">
                <a:solidFill>
                  <a:schemeClr val="tx1"/>
                </a:solidFill>
                <a:latin typeface="Segoe UI" panose="020B0502040204020203" pitchFamily="34" charset="0"/>
                <a:cs typeface="Segoe UI" panose="020B0502040204020203" pitchFamily="34" charset="0"/>
              </a:rPr>
              <a:t>( To Serve) </a:t>
            </a:r>
            <a:r>
              <a:rPr lang="ar-JO" kern="100" dirty="0">
                <a:solidFill>
                  <a:schemeClr val="tx1"/>
                </a:solidFill>
                <a:latin typeface="Segoe UI" panose="020B0502040204020203" pitchFamily="34" charset="0"/>
                <a:cs typeface="Segoe UI" panose="020B0502040204020203" pitchFamily="34" charset="0"/>
              </a:rPr>
              <a:t> أي تقديم الخدمة وأن من يعمل في الإدارة يقدم الخدمة للآخرين .</a:t>
            </a:r>
          </a:p>
          <a:p>
            <a:pPr lvl="1" algn="r" rtl="1">
              <a:lnSpc>
                <a:spcPct val="200000"/>
              </a:lnSpc>
            </a:pPr>
            <a:r>
              <a:rPr lang="ar-JO" sz="1600" kern="100" dirty="0">
                <a:solidFill>
                  <a:schemeClr val="tx1"/>
                </a:solidFill>
                <a:latin typeface="Segoe UI" panose="020B0502040204020203" pitchFamily="34" charset="0"/>
                <a:cs typeface="Segoe UI" panose="020B0502040204020203" pitchFamily="34" charset="0"/>
              </a:rPr>
              <a:t>ومعنى الإدارة في اللغة العربية اسم مصدر من أدار ومن اشتقاقاتها المدير أي الشخص الذي يتولى النظر في الشيء أو إدارة جهة معينة  والإدارة مركز الرئاسة والتصرف. ومنها معالجة الأمور وأحاط بالأمور.</a:t>
            </a:r>
          </a:p>
        </p:txBody>
      </p:sp>
      <p:pic>
        <p:nvPicPr>
          <p:cNvPr id="7" name="Picture 6">
            <a:extLst>
              <a:ext uri="{FF2B5EF4-FFF2-40B4-BE49-F238E27FC236}">
                <a16:creationId xmlns:a16="http://schemas.microsoft.com/office/drawing/2014/main" xmlns="" id="{1DBFF74C-6F8D-4936-B964-20FBE329A9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431" y="1201134"/>
            <a:ext cx="2857500" cy="16002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4987"/>
    </mc:Choice>
    <mc:Fallback xmlns="">
      <p:transition spd="slow" advTm="10498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xmlns="" id="{6199EBCB-7B72-8BD8-C40E-AFF383964031}"/>
              </a:ext>
            </a:extLst>
          </p:cNvPr>
          <p:cNvSpPr txBox="1"/>
          <p:nvPr/>
        </p:nvSpPr>
        <p:spPr>
          <a:xfrm>
            <a:off x="5408971" y="737745"/>
            <a:ext cx="3095452" cy="400110"/>
          </a:xfrm>
          <a:prstGeom prst="rect">
            <a:avLst/>
          </a:prstGeom>
          <a:noFill/>
        </p:spPr>
        <p:txBody>
          <a:bodyPr wrap="square">
            <a:spAutoFit/>
          </a:bodyPr>
          <a:lstStyle/>
          <a:p>
            <a:r>
              <a:rPr lang="ar-JO" sz="2000" dirty="0">
                <a:solidFill>
                  <a:srgbClr val="00B0F0"/>
                </a:solidFill>
                <a:latin typeface="Alexandria ExtraBold" pitchFamily="2" charset="-78"/>
                <a:cs typeface="Alexandria ExtraBold" pitchFamily="2" charset="-78"/>
              </a:rPr>
              <a:t>الإدارة اصطلاحًا</a:t>
            </a:r>
            <a:endParaRPr lang="en-US" sz="2000" dirty="0">
              <a:solidFill>
                <a:srgbClr val="00B0F0"/>
              </a:solidFill>
              <a:latin typeface="Alexandria ExtraBold" pitchFamily="2" charset="-78"/>
              <a:cs typeface="Alexandria ExtraBold" pitchFamily="2" charset="-78"/>
            </a:endParaRPr>
          </a:p>
        </p:txBody>
      </p:sp>
      <p:sp>
        <p:nvSpPr>
          <p:cNvPr id="15" name="TextBox 14">
            <a:extLst>
              <a:ext uri="{FF2B5EF4-FFF2-40B4-BE49-F238E27FC236}">
                <a16:creationId xmlns:a16="http://schemas.microsoft.com/office/drawing/2014/main" xmlns="" id="{65037DF1-D33B-3621-58C9-E2C15FCC5169}"/>
              </a:ext>
            </a:extLst>
          </p:cNvPr>
          <p:cNvSpPr txBox="1"/>
          <p:nvPr/>
        </p:nvSpPr>
        <p:spPr>
          <a:xfrm>
            <a:off x="779488" y="1452952"/>
            <a:ext cx="11257613" cy="4524315"/>
          </a:xfrm>
          <a:prstGeom prst="rect">
            <a:avLst/>
          </a:prstGeom>
          <a:solidFill>
            <a:schemeClr val="bg1"/>
          </a:solidFill>
        </p:spPr>
        <p:txBody>
          <a:bodyPr wrap="square" rtlCol="0">
            <a:spAutoFit/>
          </a:bodyPr>
          <a:lstStyle/>
          <a:p>
            <a:pPr algn="just" rtl="1">
              <a:lnSpc>
                <a:spcPct val="200000"/>
              </a:lnSpc>
            </a:pPr>
            <a:endParaRPr lang="ar-JO" sz="1600" dirty="0">
              <a:latin typeface="Segoe UI" panose="020B0502040204020203" pitchFamily="34" charset="0"/>
              <a:ea typeface="Simplified Arabic" panose="02020603050405020304" pitchFamily="18" charset="-78"/>
              <a:cs typeface="Segoe UI" panose="020B0502040204020203" pitchFamily="34" charset="0"/>
            </a:endParaRPr>
          </a:p>
          <a:p>
            <a:pPr algn="just" rtl="1">
              <a:lnSpc>
                <a:spcPct val="200000"/>
              </a:lnSpc>
            </a:pPr>
            <a:r>
              <a:rPr lang="ar-JO" sz="1600" dirty="0">
                <a:latin typeface="Segoe UI" panose="020B0502040204020203" pitchFamily="34" charset="0"/>
                <a:ea typeface="Simplified Arabic" panose="02020603050405020304" pitchFamily="18" charset="-78"/>
                <a:cs typeface="Segoe UI" panose="020B0502040204020203" pitchFamily="34" charset="0"/>
              </a:rPr>
              <a:t>تنوعت تعريفات الإدارة اصطلاحًا بتنوع تخصصات الباحثين ومنها:</a:t>
            </a:r>
          </a:p>
          <a:p>
            <a:pPr algn="just" rtl="1">
              <a:lnSpc>
                <a:spcPct val="200000"/>
              </a:lnSpc>
            </a:pPr>
            <a:r>
              <a:rPr lang="ar-JO" sz="1600" dirty="0">
                <a:latin typeface="Segoe UI" panose="020B0502040204020203" pitchFamily="34" charset="0"/>
                <a:cs typeface="Segoe UI" panose="020B0502040204020203" pitchFamily="34" charset="0"/>
              </a:rPr>
              <a:t>اختلفت الاتجاهات في التعريف الإدارة اصطلاحًا ضمن فريقين هما:</a:t>
            </a:r>
          </a:p>
          <a:p>
            <a:pPr algn="just" rtl="1">
              <a:lnSpc>
                <a:spcPct val="200000"/>
              </a:lnSpc>
            </a:pPr>
            <a:r>
              <a:rPr lang="ar-JO" sz="1600" dirty="0">
                <a:latin typeface="Segoe UI" panose="020B0502040204020203" pitchFamily="34" charset="0"/>
                <a:cs typeface="Segoe UI" panose="020B0502040204020203" pitchFamily="34" charset="0"/>
              </a:rPr>
              <a:t>أولًا: من </a:t>
            </a:r>
            <a:r>
              <a:rPr lang="ar-JO" sz="1600" u="sng" dirty="0">
                <a:latin typeface="Segoe UI" panose="020B0502040204020203" pitchFamily="34" charset="0"/>
                <a:cs typeface="Segoe UI" panose="020B0502040204020203" pitchFamily="34" charset="0"/>
              </a:rPr>
              <a:t>اعتمد على تحليل العمل الذي يقوم به المدير إلى عناصر أو خطوات</a:t>
            </a:r>
            <a:r>
              <a:rPr lang="ar-JO" sz="1600" dirty="0">
                <a:latin typeface="Segoe UI" panose="020B0502040204020203" pitchFamily="34" charset="0"/>
                <a:cs typeface="Segoe UI" panose="020B0502040204020203" pitchFamily="34" charset="0"/>
              </a:rPr>
              <a:t> أي ان الإدارة تقوم على خطوات وعناصر </a:t>
            </a:r>
            <a:r>
              <a:rPr lang="ar-JO" sz="1600" b="1" u="sng" dirty="0" smtClean="0">
                <a:latin typeface="Segoe UI" panose="020B0502040204020203" pitchFamily="34" charset="0"/>
                <a:cs typeface="Segoe UI" panose="020B0502040204020203" pitchFamily="34" charset="0"/>
              </a:rPr>
              <a:t>ومنهم</a:t>
            </a:r>
            <a:r>
              <a:rPr lang="ar-SA" sz="1600" b="1" u="sng" dirty="0" smtClean="0">
                <a:latin typeface="Segoe UI" panose="020B0502040204020203" pitchFamily="34" charset="0"/>
                <a:cs typeface="Segoe UI" panose="020B0502040204020203" pitchFamily="34" charset="0"/>
              </a:rPr>
              <a:t>:</a:t>
            </a:r>
            <a:endParaRPr lang="ar-JO" sz="1600" b="1" u="sng" dirty="0">
              <a:latin typeface="Segoe UI" panose="020B0502040204020203" pitchFamily="34" charset="0"/>
              <a:cs typeface="Segoe UI" panose="020B0502040204020203" pitchFamily="34" charset="0"/>
            </a:endParaRPr>
          </a:p>
          <a:p>
            <a:pPr marL="1200150" lvl="2" indent="-285750" algn="r" rtl="1">
              <a:lnSpc>
                <a:spcPct val="250000"/>
              </a:lnSpc>
              <a:buFont typeface="Wingdings" panose="05000000000000000000" pitchFamily="2" charset="2"/>
              <a:buChar char="Ø"/>
            </a:pPr>
            <a:r>
              <a:rPr lang="ar-JO" sz="1600" dirty="0">
                <a:latin typeface="Segoe UI" panose="020B0502040204020203" pitchFamily="34" charset="0"/>
                <a:cs typeface="Segoe UI" panose="020B0502040204020203" pitchFamily="34" charset="0"/>
              </a:rPr>
              <a:t>عرف </a:t>
            </a:r>
            <a:r>
              <a:rPr lang="ar-JO" sz="1600" b="1" dirty="0">
                <a:latin typeface="Segoe UI" panose="020B0502040204020203" pitchFamily="34" charset="0"/>
                <a:cs typeface="Segoe UI" panose="020B0502040204020203" pitchFamily="34" charset="0"/>
              </a:rPr>
              <a:t>فريدريك تايلور  </a:t>
            </a:r>
            <a:r>
              <a:rPr lang="ar-JO" sz="1600" dirty="0">
                <a:latin typeface="Segoe UI" panose="020B0502040204020203" pitchFamily="34" charset="0"/>
                <a:cs typeface="Segoe UI" panose="020B0502040204020203" pitchFamily="34" charset="0"/>
              </a:rPr>
              <a:t>الإدارة في كتابه " مبادئ الإدارةالعلمية"، على أنها المعرفة الصحيحة لما يراد أن يقوم به الأفراد. ثم التأكد من أنهم يفعلون ذلك، بأحسن طريق وأرخص التكاليف..</a:t>
            </a:r>
          </a:p>
          <a:p>
            <a:pPr marL="285750" indent="-285750" algn="just" rtl="1">
              <a:lnSpc>
                <a:spcPct val="250000"/>
              </a:lnSpc>
              <a:buFont typeface="Wingdings" panose="05000000000000000000" pitchFamily="2" charset="2"/>
              <a:buChar char="Ø"/>
            </a:pPr>
            <a:r>
              <a:rPr lang="ar-JO" sz="1600" dirty="0">
                <a:latin typeface="Segoe UI" panose="020B0502040204020203" pitchFamily="34" charset="0"/>
                <a:cs typeface="Segoe UI" panose="020B0502040204020203" pitchFamily="34" charset="0"/>
              </a:rPr>
              <a:t>وعرفها </a:t>
            </a:r>
            <a:r>
              <a:rPr lang="ar-JO" sz="1600" b="1" dirty="0">
                <a:latin typeface="Segoe UI" panose="020B0502040204020203" pitchFamily="34" charset="0"/>
                <a:cs typeface="Segoe UI" panose="020B0502040204020203" pitchFamily="34" charset="0"/>
              </a:rPr>
              <a:t>هنري فايول </a:t>
            </a:r>
            <a:r>
              <a:rPr lang="ar-JO" sz="1600" dirty="0">
                <a:latin typeface="Segoe UI" panose="020B0502040204020203" pitchFamily="34" charset="0"/>
                <a:cs typeface="Segoe UI" panose="020B0502040204020203" pitchFamily="34" charset="0"/>
              </a:rPr>
              <a:t>في كتابه الإدارة الصناعية والعامة من خلال معنى أن يدير الشخص العمل ( أن يتنبأ ويخطط وينظم ويصدر الأوامر وينسق ويراقب.</a:t>
            </a:r>
            <a:endParaRPr lang="en-US" sz="1600" dirty="0">
              <a:latin typeface="Segoe UI" panose="020B0502040204020203" pitchFamily="34" charset="0"/>
              <a:cs typeface="Segoe UI" panose="020B0502040204020203" pitchFamily="34" charset="0"/>
            </a:endParaRPr>
          </a:p>
        </p:txBody>
      </p:sp>
    </p:spTree>
  </p:cSld>
  <p:clrMapOvr>
    <a:masterClrMapping/>
  </p:clrMapOvr>
  <p:transition spd="slow" advTm="91223">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39449" y="1507809"/>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JO" sz="1600" dirty="0">
              <a:solidFill>
                <a:schemeClr val="tx1"/>
              </a:solidFill>
              <a:latin typeface="Segoe UI" panose="020B0502040204020203" pitchFamily="34" charset="0"/>
              <a:cs typeface="Segoe UI" panose="020B0502040204020203" pitchFamily="34" charset="0"/>
            </a:endParaRPr>
          </a:p>
          <a:p>
            <a:pPr algn="r" rtl="1">
              <a:lnSpc>
                <a:spcPct val="200000"/>
              </a:lnSpc>
            </a:pPr>
            <a:endParaRPr lang="ar-JO" sz="1600" dirty="0">
              <a:solidFill>
                <a:schemeClr val="tx1"/>
              </a:solidFill>
              <a:latin typeface="Segoe UI" panose="020B0502040204020203" pitchFamily="34" charset="0"/>
              <a:cs typeface="Segoe UI" panose="020B0502040204020203" pitchFamily="34" charset="0"/>
            </a:endParaRPr>
          </a:p>
          <a:p>
            <a:pPr algn="r" rtl="1">
              <a:lnSpc>
                <a:spcPct val="200000"/>
              </a:lnSpc>
            </a:pPr>
            <a:endParaRPr lang="ar-JO" sz="1600" dirty="0">
              <a:solidFill>
                <a:schemeClr val="tx1"/>
              </a:solidFill>
              <a:latin typeface="Segoe UI" panose="020B0502040204020203" pitchFamily="34" charset="0"/>
              <a:cs typeface="Segoe UI" panose="020B0502040204020203" pitchFamily="34" charset="0"/>
            </a:endParaRPr>
          </a:p>
          <a:p>
            <a:pPr algn="r" rtl="1">
              <a:lnSpc>
                <a:spcPct val="200000"/>
              </a:lnSpc>
            </a:pPr>
            <a:r>
              <a:rPr lang="ar-JO" sz="1600" dirty="0">
                <a:solidFill>
                  <a:schemeClr val="tx1"/>
                </a:solidFill>
                <a:latin typeface="Segoe UI" panose="020B0502040204020203" pitchFamily="34" charset="0"/>
                <a:cs typeface="Segoe UI" panose="020B0502040204020203" pitchFamily="34" charset="0"/>
              </a:rPr>
              <a:t>ثانيًا: الاتجاه الثاني الذي اعتمد في تعريفه على </a:t>
            </a:r>
            <a:r>
              <a:rPr lang="ar-JO" sz="1600" u="sng" dirty="0">
                <a:solidFill>
                  <a:schemeClr val="tx1"/>
                </a:solidFill>
                <a:latin typeface="Segoe UI" panose="020B0502040204020203" pitchFamily="34" charset="0"/>
                <a:cs typeface="Segoe UI" panose="020B0502040204020203" pitchFamily="34" charset="0"/>
              </a:rPr>
              <a:t>انطلاقًا </a:t>
            </a:r>
            <a:r>
              <a:rPr lang="ar-YE" sz="1600" u="sng" dirty="0">
                <a:solidFill>
                  <a:schemeClr val="tx1"/>
                </a:solidFill>
                <a:highlight>
                  <a:srgbClr val="FFFF00"/>
                </a:highlight>
                <a:latin typeface="Segoe UI" panose="020B0502040204020203" pitchFamily="34" charset="0"/>
                <a:cs typeface="Segoe UI" panose="020B0502040204020203" pitchFamily="34" charset="0"/>
              </a:rPr>
              <a:t>من طبيعتها، </a:t>
            </a:r>
            <a:r>
              <a:rPr lang="ar-YE" sz="1600" u="sng" dirty="0">
                <a:solidFill>
                  <a:schemeClr val="tx1"/>
                </a:solidFill>
                <a:latin typeface="Segoe UI" panose="020B0502040204020203" pitchFamily="34" charset="0"/>
                <a:cs typeface="Segoe UI" panose="020B0502040204020203" pitchFamily="34" charset="0"/>
              </a:rPr>
              <a:t>و</a:t>
            </a:r>
            <a:r>
              <a:rPr lang="ar-JO" sz="1600" u="sng" dirty="0">
                <a:solidFill>
                  <a:schemeClr val="tx1"/>
                </a:solidFill>
                <a:latin typeface="Segoe UI" panose="020B0502040204020203" pitchFamily="34" charset="0"/>
                <a:cs typeface="Segoe UI" panose="020B0502040204020203" pitchFamily="34" charset="0"/>
              </a:rPr>
              <a:t> </a:t>
            </a:r>
            <a:r>
              <a:rPr lang="ar-YE" sz="1600" u="sng" dirty="0">
                <a:solidFill>
                  <a:schemeClr val="tx1"/>
                </a:solidFill>
                <a:latin typeface="Segoe UI" panose="020B0502040204020203" pitchFamily="34" charset="0"/>
                <a:cs typeface="Segoe UI" panose="020B0502040204020203" pitchFamily="34" charset="0"/>
              </a:rPr>
              <a:t>ليس من وظائفها، باعتبارها نشاط</a:t>
            </a:r>
            <a:r>
              <a:rPr lang="ar-JO" sz="1600" u="sng" dirty="0">
                <a:solidFill>
                  <a:schemeClr val="tx1"/>
                </a:solidFill>
                <a:latin typeface="Segoe UI" panose="020B0502040204020203" pitchFamily="34" charset="0"/>
                <a:cs typeface="Segoe UI" panose="020B0502040204020203" pitchFamily="34" charset="0"/>
              </a:rPr>
              <a:t>..</a:t>
            </a:r>
          </a:p>
          <a:p>
            <a:pPr marL="285750" indent="-285750" algn="r" rtl="1">
              <a:lnSpc>
                <a:spcPct val="200000"/>
              </a:lnSpc>
              <a:buFont typeface="Wingdings" panose="05000000000000000000" pitchFamily="2" charset="2"/>
              <a:buChar char="Ø"/>
            </a:pPr>
            <a:r>
              <a:rPr lang="ar-JO" sz="1600" dirty="0">
                <a:solidFill>
                  <a:schemeClr val="tx1"/>
                </a:solidFill>
                <a:latin typeface="Segoe UI" panose="020B0502040204020203" pitchFamily="34" charset="0"/>
                <a:cs typeface="Segoe UI" panose="020B0502040204020203" pitchFamily="34" charset="0"/>
              </a:rPr>
              <a:t>فقد عرف </a:t>
            </a:r>
            <a:r>
              <a:rPr lang="ar-YE" sz="1600" dirty="0">
                <a:solidFill>
                  <a:schemeClr val="tx1"/>
                </a:solidFill>
                <a:latin typeface="Segoe UI" panose="020B0502040204020203" pitchFamily="34" charset="0"/>
                <a:cs typeface="Segoe UI" panose="020B0502040204020203" pitchFamily="34" charset="0"/>
              </a:rPr>
              <a:t>جلوفر</a:t>
            </a:r>
            <a:r>
              <a:rPr lang="en-US" sz="1600" dirty="0">
                <a:solidFill>
                  <a:schemeClr val="tx1"/>
                </a:solidFill>
                <a:latin typeface="Segoe UI" panose="020B0502040204020203" pitchFamily="34" charset="0"/>
                <a:cs typeface="Segoe UI" panose="020B0502040204020203" pitchFamily="34" charset="0"/>
              </a:rPr>
              <a:t> </a:t>
            </a:r>
            <a:r>
              <a:rPr lang="ar-JO" sz="1600" dirty="0">
                <a:solidFill>
                  <a:schemeClr val="tx1"/>
                </a:solidFill>
                <a:latin typeface="Segoe UI" panose="020B0502040204020203" pitchFamily="34" charset="0"/>
                <a:cs typeface="Segoe UI" panose="020B0502040204020203" pitchFamily="34" charset="0"/>
              </a:rPr>
              <a:t>الإدارة بأنها </a:t>
            </a:r>
            <a:r>
              <a:rPr lang="ar-YE" sz="1600" dirty="0">
                <a:solidFill>
                  <a:schemeClr val="tx1"/>
                </a:solidFill>
                <a:latin typeface="Segoe UI" panose="020B0502040204020203" pitchFamily="34" charset="0"/>
                <a:cs typeface="Segoe UI" panose="020B0502040204020203" pitchFamily="34" charset="0"/>
              </a:rPr>
              <a:t>: القوة المفكرة التي ت</a:t>
            </a:r>
            <a:r>
              <a:rPr lang="ar-JO" sz="1600" dirty="0">
                <a:solidFill>
                  <a:schemeClr val="tx1"/>
                </a:solidFill>
                <a:latin typeface="Segoe UI" panose="020B0502040204020203" pitchFamily="34" charset="0"/>
                <a:cs typeface="Segoe UI" panose="020B0502040204020203" pitchFamily="34" charset="0"/>
              </a:rPr>
              <a:t>ُ</a:t>
            </a:r>
            <a:r>
              <a:rPr lang="ar-YE" sz="1600" dirty="0">
                <a:solidFill>
                  <a:schemeClr val="tx1"/>
                </a:solidFill>
                <a:latin typeface="Segoe UI" panose="020B0502040204020203" pitchFamily="34" charset="0"/>
                <a:cs typeface="Segoe UI" panose="020B0502040204020203" pitchFamily="34" charset="0"/>
              </a:rPr>
              <a:t>حلل،</a:t>
            </a:r>
            <a:r>
              <a:rPr lang="en-US" sz="1600" dirty="0">
                <a:solidFill>
                  <a:schemeClr val="tx1"/>
                </a:solidFill>
                <a:latin typeface="Segoe UI" panose="020B0502040204020203" pitchFamily="34" charset="0"/>
                <a:cs typeface="Segoe UI" panose="020B0502040204020203" pitchFamily="34" charset="0"/>
              </a:rPr>
              <a:t> </a:t>
            </a:r>
            <a:r>
              <a:rPr lang="ar-JO" sz="1600" dirty="0">
                <a:solidFill>
                  <a:schemeClr val="tx1"/>
                </a:solidFill>
                <a:latin typeface="Segoe UI" panose="020B0502040204020203" pitchFamily="34" charset="0"/>
                <a:cs typeface="Segoe UI" panose="020B0502040204020203" pitchFamily="34" charset="0"/>
              </a:rPr>
              <a:t>وتخطط وتحفز وتقيم وتراقب</a:t>
            </a:r>
            <a:r>
              <a:rPr lang="ar-YE" sz="1600" dirty="0">
                <a:solidFill>
                  <a:schemeClr val="tx1"/>
                </a:solidFill>
                <a:latin typeface="Segoe UI" panose="020B0502040204020203" pitchFamily="34" charset="0"/>
                <a:cs typeface="Segoe UI" panose="020B0502040204020203" pitchFamily="34" charset="0"/>
              </a:rPr>
              <a:t> الاستخدام الأمثل للموارد البشرية والمادية</a:t>
            </a:r>
            <a:r>
              <a:rPr lang="ar-JO" sz="1600" dirty="0">
                <a:solidFill>
                  <a:schemeClr val="tx1"/>
                </a:solidFill>
                <a:latin typeface="Segoe UI" panose="020B0502040204020203" pitchFamily="34" charset="0"/>
                <a:cs typeface="Segoe UI" panose="020B0502040204020203" pitchFamily="34" charset="0"/>
              </a:rPr>
              <a:t> اللازمة لتحقيق هدف محدد وواضح.</a:t>
            </a:r>
          </a:p>
          <a:p>
            <a:pPr marL="285750" indent="-285750" algn="r" rtl="1">
              <a:lnSpc>
                <a:spcPct val="200000"/>
              </a:lnSpc>
              <a:buFont typeface="Wingdings" panose="05000000000000000000" pitchFamily="2" charset="2"/>
              <a:buChar char="Ø"/>
            </a:pPr>
            <a:r>
              <a:rPr lang="ar-JO" sz="1600" dirty="0">
                <a:solidFill>
                  <a:schemeClr val="tx1"/>
                </a:solidFill>
                <a:latin typeface="Segoe UI" panose="020B0502040204020203" pitchFamily="34" charset="0"/>
                <a:cs typeface="Segoe UI" panose="020B0502040204020203" pitchFamily="34" charset="0"/>
              </a:rPr>
              <a:t>يجب الإشارة هنا أنه يجب التركيز على الاتجاهين السابقين وجمعهما معًا من خلال التركيز على طبيعة ووظائف الإدارة والتركيز على تحليل عمل المدير.</a:t>
            </a:r>
          </a:p>
          <a:p>
            <a:pPr algn="r" rtl="1">
              <a:lnSpc>
                <a:spcPct val="200000"/>
              </a:lnSpc>
            </a:pPr>
            <a:r>
              <a:rPr lang="ar-JO" sz="1600" dirty="0">
                <a:solidFill>
                  <a:schemeClr val="tx1"/>
                </a:solidFill>
                <a:latin typeface="Segoe UI" panose="020B0502040204020203" pitchFamily="34" charset="0"/>
                <a:cs typeface="Segoe UI" panose="020B0502040204020203" pitchFamily="34" charset="0"/>
              </a:rPr>
              <a:t>*** لذلك تعرف الإدارة " الوصول إلى الهدف باستعمال أحسن الطرق، في استغلال الموارد البشرية والموارد المادية المتيسرة، وبأقل ما يمكن من وقت وجهد ومال". أي أنها تنظيم الجهود وتنسيقها واستثمارها ، بأقصى طاقة ممكنة، للحصول على أفضل النتائج، وبأقل ما يمكن من الوقت والجهد والمال".</a:t>
            </a:r>
          </a:p>
          <a:p>
            <a:pPr algn="r" rtl="1">
              <a:lnSpc>
                <a:spcPct val="150000"/>
              </a:lnSpc>
            </a:pPr>
            <a:endParaRPr lang="ar-JO" dirty="0">
              <a:solidFill>
                <a:schemeClr val="tx1"/>
              </a:solidFill>
              <a:latin typeface="Segoe UI" panose="020B0502040204020203" pitchFamily="34" charset="0"/>
              <a:cs typeface="Segoe UI" panose="020B0502040204020203" pitchFamily="34" charset="0"/>
            </a:endParaRPr>
          </a:p>
          <a:p>
            <a:pPr algn="r" rtl="1">
              <a:lnSpc>
                <a:spcPct val="150000"/>
              </a:lnSpc>
            </a:pPr>
            <a:endParaRPr lang="ar-JO" sz="1800" b="0" i="0" u="none" strike="noStrike" baseline="0" dirty="0">
              <a:solidFill>
                <a:schemeClr val="tx1"/>
              </a:solidFill>
              <a:latin typeface="Segoe UI" panose="020B0502040204020203" pitchFamily="34" charset="0"/>
              <a:cs typeface="Segoe UI" panose="020B0502040204020203" pitchFamily="34" charset="0"/>
            </a:endParaRPr>
          </a:p>
          <a:p>
            <a:pPr algn="r" rtl="1">
              <a:lnSpc>
                <a:spcPct val="150000"/>
              </a:lnSpc>
            </a:pPr>
            <a:endParaRPr lang="ar-JO" dirty="0">
              <a:solidFill>
                <a:schemeClr val="tx1"/>
              </a:solidFill>
              <a:latin typeface="Segoe UI" panose="020B0502040204020203" pitchFamily="34" charset="0"/>
              <a:cs typeface="Segoe UI" panose="020B0502040204020203" pitchFamily="34" charset="0"/>
            </a:endParaRPr>
          </a:p>
          <a:p>
            <a:pPr algn="r" rtl="1">
              <a:lnSpc>
                <a:spcPct val="150000"/>
              </a:lnSpc>
            </a:pPr>
            <a:endParaRPr lang="ar-JO" sz="1800" b="0" i="0" u="none" strike="noStrike" baseline="0" dirty="0">
              <a:solidFill>
                <a:schemeClr val="tx1"/>
              </a:solidFill>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EEE52B36-20BF-1F29-52C8-1F67F6425B53}"/>
              </a:ext>
            </a:extLst>
          </p:cNvPr>
          <p:cNvSpPr txBox="1"/>
          <p:nvPr/>
        </p:nvSpPr>
        <p:spPr>
          <a:xfrm>
            <a:off x="4561669" y="869065"/>
            <a:ext cx="4856813" cy="646331"/>
          </a:xfrm>
          <a:prstGeom prst="rect">
            <a:avLst/>
          </a:prstGeom>
          <a:noFill/>
        </p:spPr>
        <p:txBody>
          <a:bodyPr wrap="square" rtlCol="0">
            <a:spAutoFit/>
          </a:bodyPr>
          <a:lstStyle/>
          <a:p>
            <a:pPr algn="ctr"/>
            <a:r>
              <a:rPr lang="ar-JO" dirty="0">
                <a:solidFill>
                  <a:srgbClr val="00B0F0"/>
                </a:solidFill>
                <a:latin typeface="Segoe UI" panose="020B0502040204020203" pitchFamily="34" charset="0"/>
                <a:cs typeface="Segoe UI" panose="020B0502040204020203" pitchFamily="34" charset="0"/>
              </a:rPr>
              <a:t>الإدارة اصطلاحًا: </a:t>
            </a:r>
          </a:p>
          <a:p>
            <a:endParaRPr lang="en-US" dirty="0"/>
          </a:p>
        </p:txBody>
      </p:sp>
    </p:spTree>
    <p:extLst>
      <p:ext uri="{BB962C8B-B14F-4D97-AF65-F5344CB8AC3E}">
        <p14:creationId xmlns:p14="http://schemas.microsoft.com/office/powerpoint/2010/main" val="4219284734"/>
      </p:ext>
    </p:extLst>
  </p:cSld>
  <p:clrMapOvr>
    <a:masterClrMapping/>
  </p:clrMapOvr>
  <mc:AlternateContent xmlns:mc="http://schemas.openxmlformats.org/markup-compatibility/2006" xmlns:p14="http://schemas.microsoft.com/office/powerpoint/2010/main">
    <mc:Choice Requires="p14">
      <p:transition spd="slow" p14:dur="2000" advTm="101939"/>
    </mc:Choice>
    <mc:Fallback xmlns="">
      <p:transition spd="slow" advTm="101939"/>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69430" y="1512180"/>
            <a:ext cx="11011395" cy="48449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r" rtl="1"/>
            <a:endParaRPr lang="ar-JO" sz="2000" b="1" dirty="0">
              <a:solidFill>
                <a:srgbClr val="00B0F0"/>
              </a:solidFill>
              <a:latin typeface="Segoe UI" panose="020B0502040204020203" pitchFamily="34" charset="0"/>
              <a:cs typeface="Segoe UI" panose="020B0502040204020203" pitchFamily="34" charset="0"/>
            </a:endParaRPr>
          </a:p>
          <a:p>
            <a:pPr algn="r" rtl="1">
              <a:lnSpc>
                <a:spcPct val="150000"/>
              </a:lnSpc>
            </a:pPr>
            <a:endParaRPr lang="ar-JO" sz="1600" dirty="0">
              <a:solidFill>
                <a:schemeClr val="tx1"/>
              </a:solidFill>
              <a:latin typeface="Segoe UI" panose="020B0502040204020203" pitchFamily="34" charset="0"/>
              <a:cs typeface="Segoe UI" panose="020B0502040204020203" pitchFamily="34" charset="0"/>
            </a:endParaRPr>
          </a:p>
          <a:p>
            <a:pPr algn="r" rtl="1">
              <a:lnSpc>
                <a:spcPct val="150000"/>
              </a:lnSpc>
            </a:pPr>
            <a:endParaRPr lang="ar-JO" sz="1600" dirty="0">
              <a:solidFill>
                <a:schemeClr val="tx1"/>
              </a:solidFill>
              <a:latin typeface="Segoe UI" panose="020B0502040204020203" pitchFamily="34" charset="0"/>
              <a:cs typeface="Segoe UI" panose="020B0502040204020203" pitchFamily="34" charset="0"/>
            </a:endParaRPr>
          </a:p>
          <a:p>
            <a:pPr algn="r" rtl="1">
              <a:lnSpc>
                <a:spcPct val="150000"/>
              </a:lnSpc>
            </a:pPr>
            <a:endParaRPr lang="ar-JO" sz="1600" dirty="0">
              <a:solidFill>
                <a:schemeClr val="tx1"/>
              </a:solidFill>
              <a:latin typeface="Segoe UI" panose="020B0502040204020203" pitchFamily="34" charset="0"/>
              <a:cs typeface="Segoe UI" panose="020B0502040204020203" pitchFamily="34" charset="0"/>
            </a:endParaRPr>
          </a:p>
          <a:p>
            <a:pPr algn="just" rtl="1">
              <a:lnSpc>
                <a:spcPct val="200000"/>
              </a:lnSpc>
            </a:pPr>
            <a:r>
              <a:rPr lang="ar-JO" sz="1600" dirty="0">
                <a:solidFill>
                  <a:schemeClr val="tx1"/>
                </a:solidFill>
                <a:latin typeface="Segoe UI" panose="020B0502040204020203" pitchFamily="34" charset="0"/>
                <a:cs typeface="Segoe UI" panose="020B0502040204020203" pitchFamily="34" charset="0"/>
              </a:rPr>
              <a:t>     </a:t>
            </a:r>
          </a:p>
          <a:p>
            <a:pPr algn="just" rtl="1">
              <a:lnSpc>
                <a:spcPct val="200000"/>
              </a:lnSpc>
            </a:pPr>
            <a:endParaRPr lang="ar-JO" sz="1600" dirty="0">
              <a:solidFill>
                <a:schemeClr val="tx1"/>
              </a:solidFill>
              <a:latin typeface="Segoe UI" panose="020B0502040204020203" pitchFamily="34" charset="0"/>
              <a:cs typeface="Segoe UI" panose="020B0502040204020203" pitchFamily="34" charset="0"/>
            </a:endParaRPr>
          </a:p>
          <a:p>
            <a:pPr algn="just" rtl="1">
              <a:lnSpc>
                <a:spcPct val="200000"/>
              </a:lnSpc>
            </a:pPr>
            <a:r>
              <a:rPr lang="ar-JO" sz="1600" dirty="0">
                <a:solidFill>
                  <a:schemeClr val="tx1"/>
                </a:solidFill>
                <a:latin typeface="Segoe UI" panose="020B0502040204020203" pitchFamily="34" charset="0"/>
                <a:cs typeface="Segoe UI" panose="020B0502040204020203" pitchFamily="34" charset="0"/>
              </a:rPr>
              <a:t>* تنوعت الوظائف التي تؤديها الإدارة واختلف المختصون في تقسيمها فمنهم من جعلها أربع وظائف رئيسية  ومنهم من جعلها خمس وظائف كالآتي: </a:t>
            </a:r>
          </a:p>
          <a:p>
            <a:pPr algn="just" rtl="1">
              <a:lnSpc>
                <a:spcPct val="200000"/>
              </a:lnSpc>
            </a:pPr>
            <a:r>
              <a:rPr lang="ar-YE" sz="1600" b="1" i="0" dirty="0">
                <a:solidFill>
                  <a:srgbClr val="003E61"/>
                </a:solidFill>
                <a:effectLst/>
                <a:latin typeface="Segoe UI" panose="020B0502040204020203" pitchFamily="34" charset="0"/>
                <a:cs typeface="Segoe UI" panose="020B0502040204020203" pitchFamily="34" charset="0"/>
              </a:rPr>
              <a:t> </a:t>
            </a:r>
            <a:r>
              <a:rPr lang="ar-YE" b="1" i="0" dirty="0">
                <a:solidFill>
                  <a:srgbClr val="003E61"/>
                </a:solidFill>
                <a:effectLst/>
                <a:latin typeface="Segoe UI" panose="020B0502040204020203" pitchFamily="34" charset="0"/>
                <a:cs typeface="Segoe UI" panose="020B0502040204020203" pitchFamily="34" charset="0"/>
              </a:rPr>
              <a:t>التخطيط </a:t>
            </a:r>
            <a:r>
              <a:rPr lang="en-US" b="1" i="0" dirty="0">
                <a:solidFill>
                  <a:srgbClr val="003E61"/>
                </a:solidFill>
                <a:effectLst/>
                <a:latin typeface="Segoe UI" panose="020B0502040204020203" pitchFamily="34" charset="0"/>
                <a:cs typeface="Segoe UI" panose="020B0502040204020203" pitchFamily="34" charset="0"/>
              </a:rPr>
              <a:t>Planning</a:t>
            </a:r>
          </a:p>
          <a:p>
            <a:pPr algn="just" rtl="1">
              <a:lnSpc>
                <a:spcPct val="200000"/>
              </a:lnSpc>
            </a:pPr>
            <a:r>
              <a:rPr lang="en-US" b="1" i="0" dirty="0">
                <a:solidFill>
                  <a:srgbClr val="003E61"/>
                </a:solidFill>
                <a:effectLst/>
                <a:latin typeface="Segoe UI" panose="020B0502040204020203" pitchFamily="34" charset="0"/>
                <a:cs typeface="Segoe UI" panose="020B0502040204020203" pitchFamily="34" charset="0"/>
              </a:rPr>
              <a:t>- </a:t>
            </a:r>
            <a:r>
              <a:rPr lang="ar-YE" b="1" i="0" dirty="0">
                <a:solidFill>
                  <a:srgbClr val="003E61"/>
                </a:solidFill>
                <a:effectLst/>
                <a:latin typeface="Segoe UI" panose="020B0502040204020203" pitchFamily="34" charset="0"/>
                <a:cs typeface="Segoe UI" panose="020B0502040204020203" pitchFamily="34" charset="0"/>
              </a:rPr>
              <a:t>التنظيم </a:t>
            </a:r>
            <a:r>
              <a:rPr lang="en-US" b="1" i="0" dirty="0">
                <a:solidFill>
                  <a:srgbClr val="003E61"/>
                </a:solidFill>
                <a:effectLst/>
                <a:latin typeface="Segoe UI" panose="020B0502040204020203" pitchFamily="34" charset="0"/>
                <a:cs typeface="Segoe UI" panose="020B0502040204020203" pitchFamily="34" charset="0"/>
              </a:rPr>
              <a:t>Organizing</a:t>
            </a:r>
          </a:p>
          <a:p>
            <a:pPr algn="just" rtl="1">
              <a:lnSpc>
                <a:spcPct val="200000"/>
              </a:lnSpc>
            </a:pPr>
            <a:r>
              <a:rPr lang="en-US" b="1" i="0" dirty="0">
                <a:solidFill>
                  <a:srgbClr val="003E61"/>
                </a:solidFill>
                <a:effectLst/>
                <a:latin typeface="Segoe UI" panose="020B0502040204020203" pitchFamily="34" charset="0"/>
                <a:cs typeface="Segoe UI" panose="020B0502040204020203" pitchFamily="34" charset="0"/>
              </a:rPr>
              <a:t>- </a:t>
            </a:r>
            <a:r>
              <a:rPr lang="ar-YE" b="1" i="0" dirty="0">
                <a:solidFill>
                  <a:srgbClr val="003E61"/>
                </a:solidFill>
                <a:effectLst/>
                <a:latin typeface="Segoe UI" panose="020B0502040204020203" pitchFamily="34" charset="0"/>
                <a:cs typeface="Segoe UI" panose="020B0502040204020203" pitchFamily="34" charset="0"/>
              </a:rPr>
              <a:t>التوجيه </a:t>
            </a:r>
            <a:r>
              <a:rPr lang="en-US" b="1" i="0" dirty="0">
                <a:solidFill>
                  <a:srgbClr val="003E61"/>
                </a:solidFill>
                <a:effectLst/>
                <a:latin typeface="Segoe UI" panose="020B0502040204020203" pitchFamily="34" charset="0"/>
                <a:cs typeface="Segoe UI" panose="020B0502040204020203" pitchFamily="34" charset="0"/>
              </a:rPr>
              <a:t>Directing </a:t>
            </a:r>
          </a:p>
          <a:p>
            <a:pPr algn="just" rtl="1">
              <a:lnSpc>
                <a:spcPct val="200000"/>
              </a:lnSpc>
            </a:pPr>
            <a:r>
              <a:rPr lang="en-US" b="1" i="0" dirty="0">
                <a:solidFill>
                  <a:srgbClr val="003E61"/>
                </a:solidFill>
                <a:effectLst/>
                <a:latin typeface="Segoe UI" panose="020B0502040204020203" pitchFamily="34" charset="0"/>
                <a:cs typeface="Segoe UI" panose="020B0502040204020203" pitchFamily="34" charset="0"/>
              </a:rPr>
              <a:t>- </a:t>
            </a:r>
            <a:r>
              <a:rPr lang="ar-YE" b="1" i="0" dirty="0">
                <a:solidFill>
                  <a:srgbClr val="003E61"/>
                </a:solidFill>
                <a:effectLst/>
                <a:latin typeface="Segoe UI" panose="020B0502040204020203" pitchFamily="34" charset="0"/>
                <a:cs typeface="Segoe UI" panose="020B0502040204020203" pitchFamily="34" charset="0"/>
              </a:rPr>
              <a:t>التنسيق </a:t>
            </a:r>
            <a:r>
              <a:rPr lang="en-US" b="1" i="0" dirty="0">
                <a:solidFill>
                  <a:srgbClr val="003E61"/>
                </a:solidFill>
                <a:effectLst/>
                <a:latin typeface="Segoe UI" panose="020B0502040204020203" pitchFamily="34" charset="0"/>
                <a:cs typeface="Segoe UI" panose="020B0502040204020203" pitchFamily="34" charset="0"/>
              </a:rPr>
              <a:t>Coordination</a:t>
            </a:r>
          </a:p>
          <a:p>
            <a:pPr algn="just" rtl="1">
              <a:lnSpc>
                <a:spcPct val="200000"/>
              </a:lnSpc>
            </a:pPr>
            <a:r>
              <a:rPr lang="en-US" b="1" i="0" dirty="0">
                <a:solidFill>
                  <a:srgbClr val="003E61"/>
                </a:solidFill>
                <a:effectLst/>
                <a:latin typeface="Segoe UI" panose="020B0502040204020203" pitchFamily="34" charset="0"/>
                <a:cs typeface="Segoe UI" panose="020B0502040204020203" pitchFamily="34" charset="0"/>
              </a:rPr>
              <a:t>- </a:t>
            </a:r>
            <a:r>
              <a:rPr lang="ar-YE" b="1" i="0" dirty="0">
                <a:solidFill>
                  <a:srgbClr val="003E61"/>
                </a:solidFill>
                <a:effectLst/>
                <a:latin typeface="Segoe UI" panose="020B0502040204020203" pitchFamily="34" charset="0"/>
                <a:cs typeface="Segoe UI" panose="020B0502040204020203" pitchFamily="34" charset="0"/>
              </a:rPr>
              <a:t>الرقابة </a:t>
            </a:r>
            <a:r>
              <a:rPr lang="en-US" b="1" i="0" dirty="0">
                <a:solidFill>
                  <a:srgbClr val="003E61"/>
                </a:solidFill>
                <a:effectLst/>
                <a:latin typeface="Segoe UI" panose="020B0502040204020203" pitchFamily="34" charset="0"/>
                <a:cs typeface="Segoe UI" panose="020B0502040204020203" pitchFamily="34" charset="0"/>
              </a:rPr>
              <a:t>Controlling</a:t>
            </a:r>
          </a:p>
          <a:p>
            <a:pPr algn="just" rtl="1">
              <a:lnSpc>
                <a:spcPct val="200000"/>
              </a:lnSpc>
            </a:pPr>
            <a:endParaRPr lang="ar-JO" sz="1600" dirty="0">
              <a:solidFill>
                <a:schemeClr val="tx1"/>
              </a:solidFill>
              <a:latin typeface="Segoe UI" panose="020B0502040204020203" pitchFamily="34" charset="0"/>
              <a:cs typeface="Segoe UI" panose="020B0502040204020203" pitchFamily="34" charset="0"/>
            </a:endParaRPr>
          </a:p>
          <a:p>
            <a:pPr algn="just" rtl="1">
              <a:lnSpc>
                <a:spcPct val="200000"/>
              </a:lnSpc>
            </a:pPr>
            <a:endParaRPr lang="ar-JO" sz="1600" dirty="0">
              <a:solidFill>
                <a:schemeClr val="tx1"/>
              </a:solidFill>
              <a:latin typeface="Segoe UI" panose="020B0502040204020203" pitchFamily="34" charset="0"/>
              <a:cs typeface="Segoe UI" panose="020B0502040204020203" pitchFamily="34" charset="0"/>
            </a:endParaRPr>
          </a:p>
          <a:p>
            <a:pPr algn="just" rtl="1">
              <a:lnSpc>
                <a:spcPct val="200000"/>
              </a:lnSpc>
            </a:pP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1600" b="1" dirty="0">
              <a:solidFill>
                <a:schemeClr val="tx1"/>
              </a:solidFill>
              <a:latin typeface="Segoe UI" panose="020B0502040204020203" pitchFamily="34" charset="0"/>
              <a:cs typeface="Segoe UI" panose="020B0502040204020203" pitchFamily="34" charset="0"/>
            </a:endParaRPr>
          </a:p>
          <a:p>
            <a:pPr algn="just" rtl="1">
              <a:lnSpc>
                <a:spcPct val="250000"/>
              </a:lnSpc>
            </a:pPr>
            <a:r>
              <a:rPr lang="ar-JO" sz="1600" b="0" i="0" dirty="0">
                <a:solidFill>
                  <a:schemeClr val="tx1"/>
                </a:solidFill>
                <a:effectLst/>
                <a:latin typeface="Segoe UI" panose="020B0502040204020203" pitchFamily="34" charset="0"/>
                <a:cs typeface="Segoe UI" panose="020B0502040204020203" pitchFamily="34" charset="0"/>
              </a:rPr>
              <a:t>     </a:t>
            </a:r>
            <a:endParaRPr lang="en-US" sz="3600" b="1" dirty="0">
              <a:solidFill>
                <a:srgbClr val="00B0F0"/>
              </a:solidFill>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3F300FCE-B439-B78D-6744-4BEFE7FF4316}"/>
              </a:ext>
            </a:extLst>
          </p:cNvPr>
          <p:cNvSpPr txBox="1"/>
          <p:nvPr/>
        </p:nvSpPr>
        <p:spPr>
          <a:xfrm>
            <a:off x="4425443" y="902930"/>
            <a:ext cx="4839182" cy="369332"/>
          </a:xfrm>
          <a:prstGeom prst="rect">
            <a:avLst/>
          </a:prstGeom>
          <a:noFill/>
        </p:spPr>
        <p:txBody>
          <a:bodyPr wrap="square" rtlCol="0">
            <a:spAutoFit/>
          </a:bodyPr>
          <a:lstStyle/>
          <a:p>
            <a:pPr algn="ctr"/>
            <a:r>
              <a:rPr lang="ar-JO" sz="18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وظائف الإدارة والعمليات الإدارية</a:t>
            </a:r>
          </a:p>
        </p:txBody>
      </p:sp>
      <p:pic>
        <p:nvPicPr>
          <p:cNvPr id="6" name="Picture 5">
            <a:extLst>
              <a:ext uri="{FF2B5EF4-FFF2-40B4-BE49-F238E27FC236}">
                <a16:creationId xmlns:a16="http://schemas.microsoft.com/office/drawing/2014/main" xmlns="" id="{0F5F57D4-376F-38BB-AFE1-3DB3D0DCC95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96359" y="2938072"/>
            <a:ext cx="3029083" cy="3147935"/>
          </a:xfrm>
          <a:prstGeom prst="rect">
            <a:avLst/>
          </a:prstGeom>
        </p:spPr>
      </p:pic>
      <p:sp>
        <p:nvSpPr>
          <p:cNvPr id="7" name="TextBox 6">
            <a:extLst>
              <a:ext uri="{FF2B5EF4-FFF2-40B4-BE49-F238E27FC236}">
                <a16:creationId xmlns:a16="http://schemas.microsoft.com/office/drawing/2014/main" xmlns="" id="{50BAAAF7-2A45-B57F-CC98-E79AEC2D0384}"/>
              </a:ext>
            </a:extLst>
          </p:cNvPr>
          <p:cNvSpPr txBox="1"/>
          <p:nvPr/>
        </p:nvSpPr>
        <p:spPr>
          <a:xfrm>
            <a:off x="2485572" y="5771213"/>
            <a:ext cx="1000058" cy="369332"/>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3445823365"/>
      </p:ext>
    </p:extLst>
  </p:cSld>
  <p:clrMapOvr>
    <a:masterClrMapping/>
  </p:clrMapOvr>
  <mc:AlternateContent xmlns:mc="http://schemas.openxmlformats.org/markup-compatibility/2006" xmlns:p14="http://schemas.microsoft.com/office/powerpoint/2010/main">
    <mc:Choice Requires="p14">
      <p:transition spd="slow" p14:dur="2000" advTm="114934"/>
    </mc:Choice>
    <mc:Fallback xmlns="">
      <p:transition spd="slow" advTm="114934"/>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rtl="1">
              <a:lnSpc>
                <a:spcPct val="200000"/>
              </a:lnSpc>
              <a:spcBef>
                <a:spcPts val="200"/>
              </a:spcBef>
              <a:spcAft>
                <a:spcPts val="200"/>
              </a:spcAft>
              <a:tabLst>
                <a:tab pos="365760" algn="l"/>
                <a:tab pos="731520" algn="l"/>
                <a:tab pos="1097280" algn="l"/>
                <a:tab pos="1463040" algn="l"/>
                <a:tab pos="3036570" algn="l"/>
              </a:tabLst>
            </a:pPr>
            <a:endParaRPr lang="ar-JO" sz="1600" dirty="0">
              <a:solidFill>
                <a:srgbClr val="333333"/>
              </a:solidFill>
              <a:latin typeface="Segoe UI" panose="020B0502040204020203" pitchFamily="34" charset="0"/>
              <a:cs typeface="Segoe UI" panose="020B0502040204020203" pitchFamily="34" charset="0"/>
            </a:endParaRPr>
          </a:p>
          <a:p>
            <a:pPr algn="just" rtl="1"/>
            <a:r>
              <a:rPr lang="ar-JO" b="1" i="0" dirty="0">
                <a:solidFill>
                  <a:schemeClr val="tx1"/>
                </a:solidFill>
                <a:effectLst/>
                <a:latin typeface="Segoe UI" panose="020B0502040204020203" pitchFamily="34" charset="0"/>
                <a:cs typeface="Segoe UI" panose="020B0502040204020203" pitchFamily="34" charset="0"/>
              </a:rPr>
              <a:t>أولًا: </a:t>
            </a:r>
            <a:r>
              <a:rPr lang="ar-YE" b="1" i="0" dirty="0">
                <a:solidFill>
                  <a:schemeClr val="tx1"/>
                </a:solidFill>
                <a:effectLst/>
                <a:latin typeface="Segoe UI" panose="020B0502040204020203" pitchFamily="34" charset="0"/>
                <a:cs typeface="Segoe UI" panose="020B0502040204020203" pitchFamily="34" charset="0"/>
              </a:rPr>
              <a:t>- التخطيط </a:t>
            </a:r>
            <a:r>
              <a:rPr lang="en-US" b="1" i="0" dirty="0">
                <a:solidFill>
                  <a:schemeClr val="tx1"/>
                </a:solidFill>
                <a:effectLst/>
                <a:latin typeface="Segoe UI" panose="020B0502040204020203" pitchFamily="34" charset="0"/>
                <a:cs typeface="Segoe UI" panose="020B0502040204020203" pitchFamily="34" charset="0"/>
              </a:rPr>
              <a:t>Planning :</a:t>
            </a:r>
            <a:endParaRPr lang="ar-JO" b="1" i="0" dirty="0">
              <a:solidFill>
                <a:schemeClr val="tx1"/>
              </a:solidFill>
              <a:effectLst/>
              <a:latin typeface="Segoe UI" panose="020B0502040204020203" pitchFamily="34" charset="0"/>
              <a:cs typeface="Segoe UI" panose="020B0502040204020203" pitchFamily="34" charset="0"/>
            </a:endParaRPr>
          </a:p>
          <a:p>
            <a:pPr algn="just" rtl="1"/>
            <a:endParaRPr lang="en-US" b="1" i="0" dirty="0">
              <a:solidFill>
                <a:schemeClr val="tx1"/>
              </a:solidFill>
              <a:effectLst/>
              <a:latin typeface="Segoe UI" panose="020B0502040204020203" pitchFamily="34" charset="0"/>
              <a:cs typeface="Segoe UI" panose="020B0502040204020203" pitchFamily="34" charset="0"/>
            </a:endParaRPr>
          </a:p>
          <a:p>
            <a:pPr marL="285750" indent="-285750" algn="just" rtl="1">
              <a:lnSpc>
                <a:spcPct val="200000"/>
              </a:lnSpc>
              <a:buFont typeface="Wingdings" panose="05000000000000000000" pitchFamily="2" charset="2"/>
              <a:buChar char="Ø"/>
            </a:pPr>
            <a:r>
              <a:rPr lang="ar-JO" sz="1600" i="0" dirty="0">
                <a:solidFill>
                  <a:schemeClr val="tx1"/>
                </a:solidFill>
                <a:effectLst/>
                <a:latin typeface="Segoe UI" panose="020B0502040204020203" pitchFamily="34" charset="0"/>
                <a:cs typeface="Segoe UI" panose="020B0502040204020203" pitchFamily="34" charset="0"/>
              </a:rPr>
              <a:t>يُعد </a:t>
            </a:r>
            <a:r>
              <a:rPr lang="ar-YE" sz="1600" i="0" dirty="0">
                <a:solidFill>
                  <a:schemeClr val="tx1"/>
                </a:solidFill>
                <a:effectLst/>
                <a:latin typeface="Segoe UI" panose="020B0502040204020203" pitchFamily="34" charset="0"/>
                <a:cs typeface="Segoe UI" panose="020B0502040204020203" pitchFamily="34" charset="0"/>
              </a:rPr>
              <a:t>التخطيط هو نقطة البداية في جميع الأعمال الإدارية، وبدون التخطيط لا يمكن القيام بأية وظيفة إدارية </a:t>
            </a:r>
            <a:r>
              <a:rPr lang="ar-JO" sz="1600" i="0" dirty="0">
                <a:solidFill>
                  <a:schemeClr val="tx1"/>
                </a:solidFill>
                <a:effectLst/>
                <a:latin typeface="Segoe UI" panose="020B0502040204020203" pitchFamily="34" charset="0"/>
                <a:cs typeface="Segoe UI" panose="020B0502040204020203" pitchFamily="34" charset="0"/>
              </a:rPr>
              <a:t>والتخطيط هو عملية </a:t>
            </a:r>
            <a:r>
              <a:rPr lang="ar-YE" sz="1600" i="0" dirty="0">
                <a:solidFill>
                  <a:schemeClr val="tx1"/>
                </a:solidFill>
                <a:effectLst/>
                <a:latin typeface="Segoe UI" panose="020B0502040204020203" pitchFamily="34" charset="0"/>
                <a:cs typeface="Segoe UI" panose="020B0502040204020203" pitchFamily="34" charset="0"/>
              </a:rPr>
              <a:t>اتخاذ قرارات خاصة بمستقبل المنشأة فيما يتعلق بتحديد الأهداف التي تريد المنشأة تحقيقها في الأجل القصير، وتحديد التصرفات والوسائل اللازمة لتحقيق هذه الأهداف </a:t>
            </a:r>
            <a:r>
              <a:rPr lang="ar-JO" sz="1600" i="0" dirty="0">
                <a:solidFill>
                  <a:schemeClr val="tx1"/>
                </a:solidFill>
                <a:effectLst/>
                <a:latin typeface="Segoe UI" panose="020B0502040204020203" pitchFamily="34" charset="0"/>
                <a:cs typeface="Segoe UI" panose="020B0502040204020203" pitchFamily="34" charset="0"/>
              </a:rPr>
              <a:t>.</a:t>
            </a:r>
            <a:endParaRPr lang="ar-YE" sz="1600" i="0" dirty="0">
              <a:solidFill>
                <a:schemeClr val="tx1"/>
              </a:solidFill>
              <a:effectLst/>
              <a:latin typeface="Segoe UI" panose="020B0502040204020203" pitchFamily="34" charset="0"/>
              <a:cs typeface="Segoe UI" panose="020B0502040204020203" pitchFamily="34" charset="0"/>
            </a:endParaRPr>
          </a:p>
          <a:p>
            <a:pPr algn="just" rtl="1">
              <a:lnSpc>
                <a:spcPct val="200000"/>
              </a:lnSpc>
            </a:pPr>
            <a:r>
              <a:rPr lang="ar-YE" sz="1600" i="0" dirty="0">
                <a:solidFill>
                  <a:schemeClr val="tx1"/>
                </a:solidFill>
                <a:effectLst/>
                <a:latin typeface="Segoe UI" panose="020B0502040204020203" pitchFamily="34" charset="0"/>
                <a:cs typeface="Segoe UI" panose="020B0502040204020203" pitchFamily="34" charset="0"/>
              </a:rPr>
              <a:t>وباختصار شديد نعني بالتخطيط " التفكير قبل العمل ، والتطلع إلى المستقبل " .</a:t>
            </a:r>
            <a:endParaRPr lang="ar-JO" sz="1600" i="0" dirty="0">
              <a:solidFill>
                <a:schemeClr val="tx1"/>
              </a:solidFill>
              <a:effectLst/>
              <a:latin typeface="Segoe UI" panose="020B0502040204020203" pitchFamily="34" charset="0"/>
              <a:cs typeface="Segoe UI" panose="020B0502040204020203" pitchFamily="34" charset="0"/>
            </a:endParaRPr>
          </a:p>
          <a:p>
            <a:pPr marL="285750" indent="-285750" algn="just" rtl="1">
              <a:lnSpc>
                <a:spcPct val="200000"/>
              </a:lnSpc>
              <a:buFont typeface="Wingdings" panose="05000000000000000000" pitchFamily="2" charset="2"/>
              <a:buChar char="Ø"/>
            </a:pPr>
            <a:r>
              <a:rPr lang="ar-JO" sz="1600" dirty="0">
                <a:solidFill>
                  <a:schemeClr val="tx1"/>
                </a:solidFill>
                <a:latin typeface="Segoe UI" panose="020B0502040204020203" pitchFamily="34" charset="0"/>
                <a:cs typeface="Segoe UI" panose="020B0502040204020203" pitchFamily="34" charset="0"/>
              </a:rPr>
              <a:t>عملية ذهنية  منظمة لاختيار افضل الوسائل الممكنة، لنحقيق أهداف محددة تختص بالتنبؤ بالمستقبل والاستعداد له.</a:t>
            </a:r>
          </a:p>
          <a:p>
            <a:pPr algn="just" rtl="1">
              <a:lnSpc>
                <a:spcPct val="200000"/>
              </a:lnSpc>
            </a:pPr>
            <a:r>
              <a:rPr lang="ar-JO" sz="1600" i="0" dirty="0">
                <a:solidFill>
                  <a:schemeClr val="tx1"/>
                </a:solidFill>
                <a:effectLst/>
                <a:latin typeface="Segoe UI" panose="020B0502040204020203" pitchFamily="34" charset="0"/>
                <a:cs typeface="Segoe UI" panose="020B0502040204020203" pitchFamily="34" charset="0"/>
              </a:rPr>
              <a:t>- والتخطيط الإداري يهدف إلى إحداث تغيير في المنظمة ويتضمن رؤية مستقبلية لما يراد تحقيقه من خلال مجموعة من الأشخاص في المنظمة .</a:t>
            </a:r>
            <a:endParaRPr lang="ar-YE" sz="1600" i="0" dirty="0">
              <a:solidFill>
                <a:schemeClr val="tx1"/>
              </a:solidFill>
              <a:effectLst/>
              <a:latin typeface="Segoe UI" panose="020B0502040204020203" pitchFamily="34" charset="0"/>
              <a:cs typeface="Segoe UI" panose="020B0502040204020203" pitchFamily="34" charset="0"/>
            </a:endParaRPr>
          </a:p>
          <a:p>
            <a:pPr marL="0" marR="0" algn="just" rtl="1">
              <a:lnSpc>
                <a:spcPct val="200000"/>
              </a:lnSpc>
              <a:spcBef>
                <a:spcPts val="200"/>
              </a:spcBef>
              <a:spcAft>
                <a:spcPts val="200"/>
              </a:spcAft>
              <a:tabLst>
                <a:tab pos="365760" algn="l"/>
                <a:tab pos="731520" algn="l"/>
                <a:tab pos="1097280" algn="l"/>
                <a:tab pos="1463040" algn="l"/>
                <a:tab pos="3036570" algn="l"/>
              </a:tabLst>
            </a:pPr>
            <a:r>
              <a:rPr lang="ar-YE" sz="1600" dirty="0">
                <a:latin typeface="Segoe UI" panose="020B0502040204020203" pitchFamily="34" charset="0"/>
                <a:cs typeface="Segoe UI" panose="020B0502040204020203" pitchFamily="34" charset="0"/>
              </a:rPr>
              <a:t/>
            </a:r>
            <a:br>
              <a:rPr lang="ar-YE" sz="1600" dirty="0">
                <a:latin typeface="Segoe UI" panose="020B0502040204020203" pitchFamily="34" charset="0"/>
                <a:cs typeface="Segoe UI" panose="020B0502040204020203" pitchFamily="34" charset="0"/>
              </a:rPr>
            </a:br>
            <a:endParaRPr lang="en-US" sz="1600" dirty="0">
              <a:solidFill>
                <a:schemeClr val="tx1"/>
              </a:solidFill>
              <a:latin typeface="Segoe UI" panose="020B0502040204020203" pitchFamily="34" charset="0"/>
              <a:cs typeface="Segoe UI" panose="020B0502040204020203" pitchFamily="34" charset="0"/>
            </a:endParaRPr>
          </a:p>
        </p:txBody>
      </p:sp>
      <p:sp>
        <p:nvSpPr>
          <p:cNvPr id="24" name="TextBox 23"/>
          <p:cNvSpPr txBox="1"/>
          <p:nvPr/>
        </p:nvSpPr>
        <p:spPr>
          <a:xfrm>
            <a:off x="1495104" y="735478"/>
            <a:ext cx="8417320" cy="415883"/>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وظائف الإدارة</a:t>
            </a:r>
            <a:endParaRPr lang="en-US"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xmlns="" id="{C5A66A68-E5AB-115E-0532-26BA0C6280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3373" y="1067753"/>
            <a:ext cx="2486025" cy="1076343"/>
          </a:xfrm>
          <a:prstGeom prst="rect">
            <a:avLst/>
          </a:prstGeom>
        </p:spPr>
      </p:pic>
    </p:spTree>
    <p:extLst>
      <p:ext uri="{BB962C8B-B14F-4D97-AF65-F5344CB8AC3E}">
        <p14:creationId xmlns:p14="http://schemas.microsoft.com/office/powerpoint/2010/main" val="1726790879"/>
      </p:ext>
    </p:extLst>
  </p:cSld>
  <p:clrMapOvr>
    <a:masterClrMapping/>
  </p:clrMapOvr>
  <mc:AlternateContent xmlns:mc="http://schemas.openxmlformats.org/markup-compatibility/2006" xmlns:p14="http://schemas.microsoft.com/office/powerpoint/2010/main">
    <mc:Choice Requires="p14">
      <p:transition spd="slow" p14:dur="2000" advTm="112062"/>
    </mc:Choice>
    <mc:Fallback xmlns="">
      <p:transition spd="slow" advTm="11206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3" y="563212"/>
            <a:ext cx="9706428" cy="5138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xmlns="" id="{1A7B5BB0-CBB6-5272-347E-60875DA83ABF}"/>
              </a:ext>
            </a:extLst>
          </p:cNvPr>
          <p:cNvSpPr txBox="1"/>
          <p:nvPr/>
        </p:nvSpPr>
        <p:spPr>
          <a:xfrm>
            <a:off x="536029" y="1435576"/>
            <a:ext cx="11051368" cy="4601581"/>
          </a:xfrm>
          <a:prstGeom prst="rect">
            <a:avLst/>
          </a:prstGeom>
          <a:solidFill>
            <a:schemeClr val="bg1"/>
          </a:solidFill>
        </p:spPr>
        <p:txBody>
          <a:bodyPr wrap="square">
            <a:spAutoFit/>
          </a:bodyPr>
          <a:lstStyle/>
          <a:p>
            <a:pPr marL="0" marR="0" algn="just" rtl="1">
              <a:lnSpc>
                <a:spcPct val="200000"/>
              </a:lnSpc>
              <a:spcBef>
                <a:spcPts val="200"/>
              </a:spcBef>
              <a:spcAft>
                <a:spcPts val="200"/>
              </a:spcAft>
              <a:tabLst>
                <a:tab pos="365760" algn="l"/>
                <a:tab pos="731520" algn="l"/>
                <a:tab pos="1097280" algn="l"/>
                <a:tab pos="1463040" algn="l"/>
                <a:tab pos="3036570" algn="l"/>
              </a:tabLst>
            </a:pPr>
            <a:r>
              <a:rPr lang="ar-JO" sz="1600" dirty="0">
                <a:solidFill>
                  <a:srgbClr val="333333"/>
                </a:solidFill>
                <a:latin typeface="Segoe UI" panose="020B0502040204020203" pitchFamily="34" charset="0"/>
                <a:cs typeface="Segoe UI" panose="020B0502040204020203" pitchFamily="34" charset="0"/>
              </a:rPr>
              <a:t>ثانيًا:  التنظيم الإداري </a:t>
            </a:r>
            <a:r>
              <a:rPr kumimoji="0" lang="en-US" altLang="en-US" sz="1600" b="0" i="0" u="none" strike="noStrike" cap="none" normalizeH="0" baseline="0" dirty="0">
                <a:ln>
                  <a:noFill/>
                </a:ln>
                <a:solidFill>
                  <a:srgbClr val="202124"/>
                </a:solidFill>
                <a:effectLst/>
                <a:latin typeface="Segoe UI" panose="020B0502040204020203" pitchFamily="34" charset="0"/>
                <a:cs typeface="Segoe UI" panose="020B0502040204020203" pitchFamily="34" charset="0"/>
              </a:rPr>
              <a:t>Administrative Organizing</a:t>
            </a:r>
            <a:r>
              <a:rPr kumimoji="0" lang="ar-JO" altLang="en-US" sz="1600" b="0" i="0" u="none" strike="noStrike" cap="none" normalizeH="0" baseline="0" dirty="0">
                <a:ln>
                  <a:noFill/>
                </a:ln>
                <a:solidFill>
                  <a:srgbClr val="202124"/>
                </a:solidFill>
                <a:effectLst/>
                <a:latin typeface="Segoe UI" panose="020B0502040204020203" pitchFamily="34" charset="0"/>
                <a:cs typeface="Segoe UI" panose="020B0502040204020203" pitchFamily="34" charset="0"/>
              </a:rPr>
              <a:t> </a:t>
            </a:r>
            <a:endParaRPr lang="ar-JO" sz="1600" dirty="0">
              <a:solidFill>
                <a:srgbClr val="333333"/>
              </a:solidFill>
              <a:latin typeface="Segoe UI" panose="020B0502040204020203" pitchFamily="34" charset="0"/>
              <a:cs typeface="Segoe UI" panose="020B0502040204020203" pitchFamily="34" charset="0"/>
            </a:endParaRPr>
          </a:p>
          <a:p>
            <a:pPr marL="285750" marR="0" indent="-285750" algn="just"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333333"/>
                </a:solidFill>
                <a:latin typeface="Segoe UI" panose="020B0502040204020203" pitchFamily="34" charset="0"/>
                <a:cs typeface="Segoe UI" panose="020B0502040204020203" pitchFamily="34" charset="0"/>
              </a:rPr>
              <a:t>ا</a:t>
            </a:r>
            <a:r>
              <a:rPr lang="ar-YE" sz="1600" b="0" i="0" dirty="0">
                <a:solidFill>
                  <a:srgbClr val="333333"/>
                </a:solidFill>
                <a:effectLst/>
                <a:latin typeface="Segoe UI" panose="020B0502040204020203" pitchFamily="34" charset="0"/>
                <a:cs typeface="Segoe UI" panose="020B0502040204020203" pitchFamily="34" charset="0"/>
              </a:rPr>
              <a:t>لترتيب المسبق لجهود الأفراد العاملين في المنظمة على شكل خطة عمل، وتنفيذها </a:t>
            </a:r>
            <a:r>
              <a:rPr lang="ar-JO" sz="1600" b="0" i="0" dirty="0">
                <a:solidFill>
                  <a:srgbClr val="333333"/>
                </a:solidFill>
                <a:effectLst/>
                <a:latin typeface="Segoe UI" panose="020B0502040204020203" pitchFamily="34" charset="0"/>
                <a:cs typeface="Segoe UI" panose="020B0502040204020203" pitchFamily="34" charset="0"/>
              </a:rPr>
              <a:t>لتحقيق </a:t>
            </a:r>
            <a:r>
              <a:rPr lang="ar-YE" sz="1600" b="0" i="0" dirty="0">
                <a:solidFill>
                  <a:srgbClr val="333333"/>
                </a:solidFill>
                <a:effectLst/>
                <a:latin typeface="Segoe UI" panose="020B0502040204020203" pitchFamily="34" charset="0"/>
                <a:cs typeface="Segoe UI" panose="020B0502040204020203" pitchFamily="34" charset="0"/>
              </a:rPr>
              <a:t>أهداف المنظمة </a:t>
            </a:r>
            <a:r>
              <a:rPr lang="ar-JO" sz="1600" b="0" i="0" dirty="0">
                <a:solidFill>
                  <a:srgbClr val="333333"/>
                </a:solidFill>
                <a:effectLst/>
                <a:latin typeface="Segoe UI" panose="020B0502040204020203" pitchFamily="34" charset="0"/>
                <a:cs typeface="Segoe UI" panose="020B0502040204020203" pitchFamily="34" charset="0"/>
              </a:rPr>
              <a:t>المحددة</a:t>
            </a:r>
            <a:r>
              <a:rPr lang="ar-YE" sz="1600" b="0" i="0" dirty="0">
                <a:solidFill>
                  <a:srgbClr val="333333"/>
                </a:solidFill>
                <a:effectLst/>
                <a:latin typeface="Segoe UI" panose="020B0502040204020203" pitchFamily="34" charset="0"/>
                <a:cs typeface="Segoe UI" panose="020B0502040204020203" pitchFamily="34" charset="0"/>
              </a:rPr>
              <a:t> في مرحلة التخطيط السابقة.</a:t>
            </a:r>
            <a:endParaRPr lang="ar-JO" sz="1600" b="0" i="0" dirty="0">
              <a:solidFill>
                <a:srgbClr val="333333"/>
              </a:solidFill>
              <a:effectLst/>
              <a:latin typeface="Segoe UI" panose="020B0502040204020203" pitchFamily="34" charset="0"/>
              <a:cs typeface="Segoe UI" panose="020B0502040204020203" pitchFamily="34" charset="0"/>
            </a:endParaRPr>
          </a:p>
          <a:p>
            <a:pPr marL="285750" marR="0" indent="-285750" algn="just"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YE" sz="1600" b="0" i="0" dirty="0">
                <a:solidFill>
                  <a:srgbClr val="333333"/>
                </a:solidFill>
                <a:effectLst/>
                <a:latin typeface="Segoe UI" panose="020B0502040204020203" pitchFamily="34" charset="0"/>
                <a:cs typeface="Segoe UI" panose="020B0502040204020203" pitchFamily="34" charset="0"/>
              </a:rPr>
              <a:t>العملية التي يتم بموجبها توزيع الواجبات على العاملين والتنسيق بين جهودهم، بشكل يضمن تحقيق أقصى كفاية ممكنه لبلوغ الأهداف المحددة مسبقا . </a:t>
            </a:r>
            <a:endParaRPr lang="ar-JO" sz="1600" b="0" i="0" dirty="0">
              <a:solidFill>
                <a:srgbClr val="333333"/>
              </a:solidFill>
              <a:effectLst/>
              <a:latin typeface="Segoe UI" panose="020B0502040204020203" pitchFamily="34" charset="0"/>
              <a:cs typeface="Segoe UI" panose="020B0502040204020203" pitchFamily="34" charset="0"/>
            </a:endParaRPr>
          </a:p>
          <a:p>
            <a:pPr marL="285750" marR="0" indent="-285750" algn="just"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b="0" i="0" dirty="0">
                <a:solidFill>
                  <a:srgbClr val="333333"/>
                </a:solidFill>
                <a:effectLst/>
                <a:latin typeface="Segoe UI" panose="020B0502040204020203" pitchFamily="34" charset="0"/>
                <a:cs typeface="Segoe UI" panose="020B0502040204020203" pitchFamily="34" charset="0"/>
              </a:rPr>
              <a:t>ويعرف كذلك </a:t>
            </a:r>
            <a:r>
              <a:rPr lang="ar-YE" sz="1600" b="0" i="0" dirty="0">
                <a:solidFill>
                  <a:srgbClr val="333333"/>
                </a:solidFill>
                <a:effectLst/>
                <a:latin typeface="Segoe UI" panose="020B0502040204020203" pitchFamily="34" charset="0"/>
                <a:cs typeface="Segoe UI" panose="020B0502040204020203" pitchFamily="34" charset="0"/>
              </a:rPr>
              <a:t>على أنه العملية التي يتم بموجبها تحديد الأعمال وتقسيمها، وتوضيح المسؤوليات، وتفويض السلطة، وإنشاء العلاقات بين العاملين، لكي يتمكنوا من العمل معاً، بأقصى كفاءة ممكنه، لغرض إنجاز الأهداف. </a:t>
            </a:r>
            <a:r>
              <a:rPr lang="ar-JO" sz="1600" b="0" i="0" dirty="0">
                <a:solidFill>
                  <a:srgbClr val="333333"/>
                </a:solidFill>
                <a:effectLst/>
                <a:latin typeface="Segoe UI" panose="020B0502040204020203" pitchFamily="34" charset="0"/>
                <a:cs typeface="Segoe UI" panose="020B0502040204020203" pitchFamily="34" charset="0"/>
              </a:rPr>
              <a:t>و</a:t>
            </a:r>
            <a:r>
              <a:rPr lang="ar-YE" sz="1600" b="0" i="0" dirty="0">
                <a:solidFill>
                  <a:srgbClr val="333333"/>
                </a:solidFill>
                <a:effectLst/>
                <a:latin typeface="Segoe UI" panose="020B0502040204020203" pitchFamily="34" charset="0"/>
                <a:cs typeface="Segoe UI" panose="020B0502040204020203" pitchFamily="34" charset="0"/>
              </a:rPr>
              <a:t>يتضح أن عملية التنظيم الإداري تتناول تحديد المسؤوليات، والسلطات وتقسيم الأعمال بين العاملين، وحثهم على التعاون من</a:t>
            </a:r>
            <a:r>
              <a:rPr lang="en-US" sz="1600" b="0" i="0" dirty="0">
                <a:solidFill>
                  <a:srgbClr val="333333"/>
                </a:solidFill>
                <a:effectLst/>
                <a:latin typeface="Segoe UI" panose="020B0502040204020203" pitchFamily="34" charset="0"/>
                <a:cs typeface="Segoe UI" panose="020B0502040204020203" pitchFamily="34" charset="0"/>
              </a:rPr>
              <a:t> </a:t>
            </a:r>
            <a:r>
              <a:rPr lang="ar-YE" sz="1600" b="0" i="0" dirty="0">
                <a:solidFill>
                  <a:srgbClr val="333333"/>
                </a:solidFill>
                <a:effectLst/>
                <a:latin typeface="Segoe UI" panose="020B0502040204020203" pitchFamily="34" charset="0"/>
                <a:cs typeface="Segoe UI" panose="020B0502040204020203" pitchFamily="34" charset="0"/>
              </a:rPr>
              <a:t>اجل تنفيذ تلك الأعمال، بغيه تحقيق أهداف المنظمة المرسومة والمحددة مسبقا .</a:t>
            </a:r>
            <a:endParaRPr lang="en-US" sz="1600" dirty="0">
              <a:solidFill>
                <a:srgbClr val="333333"/>
              </a:solidFill>
              <a:latin typeface="Segoe UI" panose="020B0502040204020203" pitchFamily="34" charset="0"/>
              <a:cs typeface="Segoe UI" panose="020B0502040204020203" pitchFamily="34" charset="0"/>
            </a:endParaRPr>
          </a:p>
        </p:txBody>
      </p:sp>
      <p:sp>
        <p:nvSpPr>
          <p:cNvPr id="3" name="TextBox 2">
            <a:extLst>
              <a:ext uri="{FF2B5EF4-FFF2-40B4-BE49-F238E27FC236}">
                <a16:creationId xmlns:a16="http://schemas.microsoft.com/office/drawing/2014/main" xmlns="" id="{BAD93A2F-B7F5-7FDD-3E13-C4CF50E569AF}"/>
              </a:ext>
            </a:extLst>
          </p:cNvPr>
          <p:cNvSpPr txBox="1"/>
          <p:nvPr/>
        </p:nvSpPr>
        <p:spPr>
          <a:xfrm>
            <a:off x="2485572" y="811906"/>
            <a:ext cx="8417320" cy="415883"/>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وظائف الإدارة</a:t>
            </a:r>
            <a:endParaRPr lang="en-US"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p:txBody>
      </p:sp>
      <p:pic>
        <p:nvPicPr>
          <p:cNvPr id="11" name="Picture 10">
            <a:extLst>
              <a:ext uri="{FF2B5EF4-FFF2-40B4-BE49-F238E27FC236}">
                <a16:creationId xmlns:a16="http://schemas.microsoft.com/office/drawing/2014/main" xmlns="" id="{AF87A389-D773-F11C-C68C-609E64C132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3327" y="1435576"/>
            <a:ext cx="3105150" cy="572650"/>
          </a:xfrm>
          <a:prstGeom prst="rect">
            <a:avLst/>
          </a:prstGeom>
        </p:spPr>
      </p:pic>
    </p:spTree>
    <p:extLst>
      <p:ext uri="{BB962C8B-B14F-4D97-AF65-F5344CB8AC3E}">
        <p14:creationId xmlns:p14="http://schemas.microsoft.com/office/powerpoint/2010/main" val="2568276086"/>
      </p:ext>
    </p:extLst>
  </p:cSld>
  <p:clrMapOvr>
    <a:masterClrMapping/>
  </p:clrMapOvr>
  <mc:AlternateContent xmlns:mc="http://schemas.openxmlformats.org/markup-compatibility/2006" xmlns:p14="http://schemas.microsoft.com/office/powerpoint/2010/main">
    <mc:Choice Requires="p14">
      <p:transition spd="slow" p14:dur="2000" advTm="153362"/>
    </mc:Choice>
    <mc:Fallback xmlns="">
      <p:transition spd="slow" advTm="153362"/>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19528" y="1403719"/>
            <a:ext cx="11161297" cy="4775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indent="-285750" algn="just" rtl="1">
              <a:lnSpc>
                <a:spcPct val="200000"/>
              </a:lnSpc>
              <a:spcBef>
                <a:spcPts val="0"/>
              </a:spcBef>
              <a:spcAft>
                <a:spcPts val="750"/>
              </a:spcAft>
              <a:buFont typeface="Wingdings" panose="05000000000000000000" pitchFamily="2" charset="2"/>
              <a:buChar char="Ø"/>
            </a:pPr>
            <a:r>
              <a:rPr lang="ar-JO" sz="1600" dirty="0">
                <a:solidFill>
                  <a:srgbClr val="333333"/>
                </a:solidFill>
                <a:latin typeface="Segoe UI" panose="020B0502040204020203" pitchFamily="34" charset="0"/>
                <a:cs typeface="Segoe UI" panose="020B0502040204020203" pitchFamily="34" charset="0"/>
              </a:rPr>
              <a:t>إن </a:t>
            </a:r>
            <a:r>
              <a:rPr lang="ar-SA" sz="1600" dirty="0">
                <a:solidFill>
                  <a:srgbClr val="333333"/>
                </a:solidFill>
                <a:latin typeface="Segoe UI" panose="020B0502040204020203" pitchFamily="34" charset="0"/>
                <a:cs typeface="Segoe UI" panose="020B0502040204020203" pitchFamily="34" charset="0"/>
              </a:rPr>
              <a:t>التنظيم الإداري عملية تنسيق الجهود البشرية في أي وحدة، أو منظمة إدارية؛ كي تتمكن من تحقيق أهدافها بأقل تكلفة ممكنة، وفي وقت معقول، وبأقل مجهود. وبمعنى آخر يعمل التنظيم على تجميع الموارد المتاحة بأفضل الأساليب، وتحديد الأنشطة اللازمة لتحقيق الأهداف، وتخصيصها على الأفراد وفقاً لقدراتهم وخبراتهم، وبطريقةٍ تساعد على تحقيق الأهداف.</a:t>
            </a:r>
            <a:endParaRPr lang="en-US" sz="1600" dirty="0">
              <a:solidFill>
                <a:srgbClr val="333333"/>
              </a:solidFill>
              <a:latin typeface="Segoe UI" panose="020B0502040204020203" pitchFamily="34" charset="0"/>
              <a:cs typeface="Segoe UI" panose="020B0502040204020203" pitchFamily="34" charset="0"/>
            </a:endParaRPr>
          </a:p>
          <a:p>
            <a:pPr marL="285750" marR="0" indent="-285750" algn="just" rtl="1">
              <a:lnSpc>
                <a:spcPct val="200000"/>
              </a:lnSpc>
              <a:spcBef>
                <a:spcPts val="0"/>
              </a:spcBef>
              <a:spcAft>
                <a:spcPts val="750"/>
              </a:spcAft>
              <a:buFont typeface="Wingdings" panose="05000000000000000000" pitchFamily="2" charset="2"/>
              <a:buChar char="Ø"/>
            </a:pPr>
            <a:r>
              <a:rPr lang="ar-SA" sz="1600" dirty="0">
                <a:solidFill>
                  <a:srgbClr val="333333"/>
                </a:solidFill>
                <a:latin typeface="Segoe UI" panose="020B0502040204020203" pitchFamily="34" charset="0"/>
                <a:cs typeface="Segoe UI" panose="020B0502040204020203" pitchFamily="34" charset="0"/>
              </a:rPr>
              <a:t>وبتعريف شامل يمكن القول: إن التنظيم هو «عملية إدارية تهتم بتجميع المهمات والأنشطة المراد القيام بها في وظائف أو أقسام، وتحديد السلطات والصلاحيات، والتنسيق بين الأنشطة والأقسام، من أجل تحقيق الأهداف، مع حل المشكلات والخلافات التي تواجه كافة الأنشطة والأقسام، من خلال أفراد التنظيم، وبشكل ملائم».</a:t>
            </a:r>
            <a:endParaRPr lang="en-US" sz="1600" dirty="0">
              <a:solidFill>
                <a:srgbClr val="333333"/>
              </a:solidFill>
              <a:latin typeface="Segoe UI" panose="020B0502040204020203" pitchFamily="34" charset="0"/>
              <a:cs typeface="Segoe UI" panose="020B0502040204020203" pitchFamily="34" charset="0"/>
            </a:endParaRPr>
          </a:p>
          <a:p>
            <a:pPr algn="just" rtl="1">
              <a:lnSpc>
                <a:spcPct val="200000"/>
              </a:lnSpc>
            </a:pPr>
            <a:endParaRPr lang="ar-YE" sz="1600" b="0" i="0" dirty="0">
              <a:solidFill>
                <a:schemeClr val="tx1"/>
              </a:solidFill>
              <a:effectLst/>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84016CEC-B065-08C0-95C7-868CEAB2578F}"/>
              </a:ext>
            </a:extLst>
          </p:cNvPr>
          <p:cNvSpPr txBox="1"/>
          <p:nvPr/>
        </p:nvSpPr>
        <p:spPr>
          <a:xfrm>
            <a:off x="4764131" y="790503"/>
            <a:ext cx="2823148" cy="369332"/>
          </a:xfrm>
          <a:prstGeom prst="rect">
            <a:avLst/>
          </a:prstGeom>
          <a:noFill/>
        </p:spPr>
        <p:txBody>
          <a:bodyPr wrap="square" rtlCol="0">
            <a:spAutoFit/>
          </a:bodyPr>
          <a:lstStyle/>
          <a:p>
            <a:pPr algn="ctr"/>
            <a:r>
              <a:rPr lang="ar-JO" sz="18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التنظيم الإداري</a:t>
            </a:r>
            <a:endParaRPr lang="ar-JO" sz="1400" b="1" dirty="0">
              <a:solidFill>
                <a:schemeClr val="tx1"/>
              </a:solidFill>
              <a:latin typeface="Alexandria Light" pitchFamily="2" charset="-78"/>
              <a:cs typeface="Alexandria Light" pitchFamily="2" charset="-78"/>
            </a:endParaRPr>
          </a:p>
        </p:txBody>
      </p:sp>
    </p:spTree>
    <p:extLst>
      <p:ext uri="{BB962C8B-B14F-4D97-AF65-F5344CB8AC3E}">
        <p14:creationId xmlns:p14="http://schemas.microsoft.com/office/powerpoint/2010/main" val="500970975"/>
      </p:ext>
    </p:extLst>
  </p:cSld>
  <p:clrMapOvr>
    <a:masterClrMapping/>
  </p:clrMapOvr>
  <mc:AlternateContent xmlns:mc="http://schemas.openxmlformats.org/markup-compatibility/2006" xmlns:p14="http://schemas.microsoft.com/office/powerpoint/2010/main">
    <mc:Choice Requires="p14">
      <p:transition spd="slow" p14:dur="2000" advTm="186567"/>
    </mc:Choice>
    <mc:Fallback xmlns="">
      <p:transition spd="slow" advTm="186567"/>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0622" y="1319883"/>
            <a:ext cx="11102720" cy="46012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sz="1600" b="0" i="0" dirty="0">
                <a:solidFill>
                  <a:schemeClr val="tx1"/>
                </a:solidFill>
                <a:effectLst/>
                <a:latin typeface="Segoe UI" panose="020B0502040204020203" pitchFamily="34" charset="0"/>
                <a:cs typeface="Segoe UI" panose="020B0502040204020203" pitchFamily="34" charset="0"/>
              </a:rPr>
              <a:t>ثالثًا: التوجيه (القيادة الإدارية): </a:t>
            </a:r>
          </a:p>
          <a:p>
            <a:pPr marL="285750" indent="-285750" algn="r" rtl="1">
              <a:lnSpc>
                <a:spcPct val="200000"/>
              </a:lnSpc>
              <a:buFont typeface="Wingdings" panose="05000000000000000000" pitchFamily="2" charset="2"/>
              <a:buChar char="Ø"/>
            </a:pPr>
            <a:r>
              <a:rPr lang="ar-JO" sz="1600" b="0" i="0" dirty="0">
                <a:solidFill>
                  <a:schemeClr val="tx1"/>
                </a:solidFill>
                <a:effectLst/>
                <a:latin typeface="Segoe UI" panose="020B0502040204020203" pitchFamily="34" charset="0"/>
                <a:cs typeface="Segoe UI" panose="020B0502040204020203" pitchFamily="34" charset="0"/>
              </a:rPr>
              <a:t>يقصد بالتوجيه  </a:t>
            </a:r>
            <a:r>
              <a:rPr lang="en-US" sz="1600" b="0" i="0" dirty="0">
                <a:solidFill>
                  <a:schemeClr val="tx1"/>
                </a:solidFill>
                <a:effectLst/>
                <a:latin typeface="Segoe UI" panose="020B0502040204020203" pitchFamily="34" charset="0"/>
                <a:cs typeface="Segoe UI" panose="020B0502040204020203" pitchFamily="34" charset="0"/>
              </a:rPr>
              <a:t>Guiding </a:t>
            </a:r>
            <a:r>
              <a:rPr lang="ar-JO" sz="1600" b="0" i="0" dirty="0">
                <a:solidFill>
                  <a:schemeClr val="tx1"/>
                </a:solidFill>
                <a:effectLst/>
                <a:latin typeface="Segoe UI" panose="020B0502040204020203" pitchFamily="34" charset="0"/>
                <a:cs typeface="Segoe UI" panose="020B0502040204020203" pitchFamily="34" charset="0"/>
              </a:rPr>
              <a:t>   أو القيادة الإدارية </a:t>
            </a:r>
            <a:r>
              <a:rPr lang="en-US" sz="1600" b="0" i="0" dirty="0">
                <a:solidFill>
                  <a:schemeClr val="tx1"/>
                </a:solidFill>
                <a:effectLst/>
                <a:latin typeface="Segoe UI" panose="020B0502040204020203" pitchFamily="34" charset="0"/>
                <a:cs typeface="Segoe UI" panose="020B0502040204020203" pitchFamily="34" charset="0"/>
              </a:rPr>
              <a:t>Administrative Leadership</a:t>
            </a:r>
            <a:r>
              <a:rPr lang="ar-JO" sz="1600" b="0" i="0" dirty="0">
                <a:solidFill>
                  <a:schemeClr val="tx1"/>
                </a:solidFill>
                <a:effectLst/>
                <a:latin typeface="Segoe UI" panose="020B0502040204020203" pitchFamily="34" charset="0"/>
                <a:cs typeface="Segoe UI" panose="020B0502040204020203" pitchFamily="34" charset="0"/>
              </a:rPr>
              <a:t>، إصدار إرشادات عامة أو تفصيلية للموظفين بهدف  تحقيق أهداف التنظيم وهذه الطبيعة لوظيفة التوجيه تتماشي تماماً مع طبيعة القيادة الإدارية </a:t>
            </a:r>
          </a:p>
          <a:p>
            <a:pPr marL="285750" indent="-285750" algn="r" rtl="1">
              <a:lnSpc>
                <a:spcPct val="200000"/>
              </a:lnSpc>
              <a:buFont typeface="Wingdings" panose="05000000000000000000" pitchFamily="2" charset="2"/>
              <a:buChar char="Ø"/>
            </a:pPr>
            <a:r>
              <a:rPr lang="ar-JO" sz="1600" dirty="0">
                <a:solidFill>
                  <a:schemeClr val="tx1"/>
                </a:solidFill>
                <a:latin typeface="Segoe UI" panose="020B0502040204020203" pitchFamily="34" charset="0"/>
                <a:cs typeface="Segoe UI" panose="020B0502040204020203" pitchFamily="34" charset="0"/>
              </a:rPr>
              <a:t> وتعرف القيادة</a:t>
            </a:r>
            <a:r>
              <a:rPr lang="ar-YE" sz="1600" dirty="0">
                <a:solidFill>
                  <a:schemeClr val="tx1"/>
                </a:solidFill>
                <a:latin typeface="Segoe UI" panose="020B0502040204020203" pitchFamily="34" charset="0"/>
                <a:cs typeface="Segoe UI" panose="020B0502040204020203" pitchFamily="34" charset="0"/>
              </a:rPr>
              <a:t> بأنها حالة من التأثير على الأنشطة المختلفة التي</a:t>
            </a:r>
            <a:r>
              <a:rPr lang="ar-JO" sz="1600" dirty="0">
                <a:solidFill>
                  <a:schemeClr val="tx1"/>
                </a:solidFill>
                <a:latin typeface="Segoe UI" panose="020B0502040204020203" pitchFamily="34" charset="0"/>
                <a:cs typeface="Segoe UI" panose="020B0502040204020203" pitchFamily="34" charset="0"/>
              </a:rPr>
              <a:t> تقوم</a:t>
            </a:r>
            <a:r>
              <a:rPr lang="ar-YE" sz="1600" dirty="0">
                <a:solidFill>
                  <a:schemeClr val="tx1"/>
                </a:solidFill>
                <a:latin typeface="Segoe UI" panose="020B0502040204020203" pitchFamily="34" charset="0"/>
                <a:cs typeface="Segoe UI" panose="020B0502040204020203" pitchFamily="34" charset="0"/>
              </a:rPr>
              <a:t> بها مجموعة معينة من الناس من أجل وضع هدف معين والسعي إلى تحقيقه. </a:t>
            </a:r>
            <a:endParaRPr lang="ar-JO" sz="1600" dirty="0">
              <a:solidFill>
                <a:schemeClr val="tx1"/>
              </a:solidFill>
              <a:latin typeface="Segoe UI" panose="020B0502040204020203" pitchFamily="34" charset="0"/>
              <a:cs typeface="Segoe UI" panose="020B0502040204020203" pitchFamily="34" charset="0"/>
            </a:endParaRPr>
          </a:p>
          <a:p>
            <a:pPr marL="285750" indent="-285750" algn="r" rtl="1">
              <a:lnSpc>
                <a:spcPct val="200000"/>
              </a:lnSpc>
              <a:buFont typeface="Wingdings" panose="05000000000000000000" pitchFamily="2" charset="2"/>
              <a:buChar char="Ø"/>
            </a:pPr>
            <a:r>
              <a:rPr lang="ar-JO" sz="1600" dirty="0">
                <a:solidFill>
                  <a:schemeClr val="tx1"/>
                </a:solidFill>
                <a:latin typeface="Segoe UI" panose="020B0502040204020203" pitchFamily="34" charset="0"/>
                <a:cs typeface="Segoe UI" panose="020B0502040204020203" pitchFamily="34" charset="0"/>
              </a:rPr>
              <a:t>وكذلك تعرف </a:t>
            </a:r>
            <a:r>
              <a:rPr lang="ar-YE" sz="1600" dirty="0">
                <a:solidFill>
                  <a:schemeClr val="tx1"/>
                </a:solidFill>
                <a:latin typeface="Segoe UI" panose="020B0502040204020203" pitchFamily="34" charset="0"/>
                <a:cs typeface="Segoe UI" panose="020B0502040204020203" pitchFamily="34" charset="0"/>
              </a:rPr>
              <a:t>بأنها القدرة على حث المرؤوسين </a:t>
            </a:r>
            <a:r>
              <a:rPr lang="ar-JO" sz="1600" dirty="0">
                <a:solidFill>
                  <a:schemeClr val="tx1"/>
                </a:solidFill>
                <a:latin typeface="Segoe UI" panose="020B0502040204020203" pitchFamily="34" charset="0"/>
                <a:cs typeface="Segoe UI" panose="020B0502040204020203" pitchFamily="34" charset="0"/>
              </a:rPr>
              <a:t>على </a:t>
            </a:r>
            <a:r>
              <a:rPr lang="ar-YE" sz="1600" dirty="0">
                <a:solidFill>
                  <a:schemeClr val="tx1"/>
                </a:solidFill>
                <a:latin typeface="Segoe UI" panose="020B0502040204020203" pitchFamily="34" charset="0"/>
                <a:cs typeface="Segoe UI" panose="020B0502040204020203" pitchFamily="34" charset="0"/>
              </a:rPr>
              <a:t>القيام بانجاز الأعمال بالطريقة والزمان والمكان الذي يريده منهم القائد. </a:t>
            </a:r>
            <a:endParaRPr lang="ar-JO" sz="1600" dirty="0">
              <a:solidFill>
                <a:schemeClr val="tx1"/>
              </a:solidFill>
              <a:latin typeface="Segoe UI" panose="020B0502040204020203" pitchFamily="34" charset="0"/>
              <a:cs typeface="Segoe UI" panose="020B0502040204020203" pitchFamily="34" charset="0"/>
            </a:endParaRPr>
          </a:p>
          <a:p>
            <a:pPr marL="285750" indent="-285750" algn="r" rtl="1">
              <a:lnSpc>
                <a:spcPct val="200000"/>
              </a:lnSpc>
              <a:buFont typeface="Wingdings" panose="05000000000000000000" pitchFamily="2" charset="2"/>
              <a:buChar char="Ø"/>
            </a:pPr>
            <a:r>
              <a:rPr lang="ar-JO" sz="1600" dirty="0">
                <a:solidFill>
                  <a:schemeClr val="tx1"/>
                </a:solidFill>
                <a:latin typeface="Segoe UI" panose="020B0502040204020203" pitchFamily="34" charset="0"/>
                <a:cs typeface="Segoe UI" panose="020B0502040204020203" pitchFamily="34" charset="0"/>
              </a:rPr>
              <a:t>وكذلك هي </a:t>
            </a:r>
            <a:r>
              <a:rPr lang="ar-YE" sz="1600" dirty="0">
                <a:solidFill>
                  <a:schemeClr val="tx1"/>
                </a:solidFill>
                <a:latin typeface="Segoe UI" panose="020B0502040204020203" pitchFamily="34" charset="0"/>
                <a:cs typeface="Segoe UI" panose="020B0502040204020203" pitchFamily="34" charset="0"/>
              </a:rPr>
              <a:t> التأثير الفعال على نشاط العاملين في التنظيم، وتوجيهه </a:t>
            </a:r>
            <a:r>
              <a:rPr lang="ar-JO" sz="1600" dirty="0">
                <a:solidFill>
                  <a:schemeClr val="tx1"/>
                </a:solidFill>
                <a:latin typeface="Segoe UI" panose="020B0502040204020203" pitchFamily="34" charset="0"/>
                <a:cs typeface="Segoe UI" panose="020B0502040204020203" pitchFamily="34" charset="0"/>
              </a:rPr>
              <a:t>نحو</a:t>
            </a:r>
            <a:r>
              <a:rPr lang="ar-YE" sz="1600" dirty="0">
                <a:solidFill>
                  <a:schemeClr val="tx1"/>
                </a:solidFill>
                <a:latin typeface="Segoe UI" panose="020B0502040204020203" pitchFamily="34" charset="0"/>
                <a:cs typeface="Segoe UI" panose="020B0502040204020203" pitchFamily="34" charset="0"/>
              </a:rPr>
              <a:t> الأهداف المرجوة،</a:t>
            </a:r>
            <a:endParaRPr lang="en-US" sz="1600" dirty="0">
              <a:solidFill>
                <a:schemeClr val="tx1"/>
              </a:solidFill>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9C22ABAB-0145-0561-F4A7-D03CECFC9378}"/>
              </a:ext>
            </a:extLst>
          </p:cNvPr>
          <p:cNvSpPr txBox="1"/>
          <p:nvPr/>
        </p:nvSpPr>
        <p:spPr>
          <a:xfrm>
            <a:off x="2485572" y="811906"/>
            <a:ext cx="8417320" cy="415883"/>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وظائف الإدارة</a:t>
            </a:r>
            <a:endParaRPr lang="en-US"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p:txBody>
      </p:sp>
      <p:pic>
        <p:nvPicPr>
          <p:cNvPr id="6" name="Picture 5">
            <a:extLst>
              <a:ext uri="{FF2B5EF4-FFF2-40B4-BE49-F238E27FC236}">
                <a16:creationId xmlns:a16="http://schemas.microsoft.com/office/drawing/2014/main" xmlns="" id="{B2F39EAD-AE39-AED1-4A33-DB2B7FDBAC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622" y="1278999"/>
            <a:ext cx="2762250" cy="844641"/>
          </a:xfrm>
          <a:prstGeom prst="rect">
            <a:avLst/>
          </a:prstGeom>
        </p:spPr>
      </p:pic>
    </p:spTree>
    <p:extLst>
      <p:ext uri="{BB962C8B-B14F-4D97-AF65-F5344CB8AC3E}">
        <p14:creationId xmlns:p14="http://schemas.microsoft.com/office/powerpoint/2010/main" val="1062737543"/>
      </p:ext>
    </p:extLst>
  </p:cSld>
  <p:clrMapOvr>
    <a:masterClrMapping/>
  </p:clrMapOvr>
  <mc:AlternateContent xmlns:mc="http://schemas.openxmlformats.org/markup-compatibility/2006" xmlns:p14="http://schemas.microsoft.com/office/powerpoint/2010/main">
    <mc:Choice Requires="p14">
      <p:transition spd="slow" p14:dur="2000" advTm="104033"/>
    </mc:Choice>
    <mc:Fallback xmlns="">
      <p:transition spd="slow" advTm="104033"/>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51793" y="1421156"/>
            <a:ext cx="10984258" cy="47807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JO" b="1" dirty="0">
                <a:solidFill>
                  <a:schemeClr val="tx1"/>
                </a:solidFill>
                <a:latin typeface="Segoe UI" panose="020B0502040204020203" pitchFamily="34" charset="0"/>
                <a:cs typeface="Segoe UI" panose="020B0502040204020203" pitchFamily="34" charset="0"/>
              </a:rPr>
              <a:t>رابعًا: التنسيق</a:t>
            </a:r>
            <a:endParaRPr lang="en-US" b="1" dirty="0">
              <a:solidFill>
                <a:schemeClr val="tx1"/>
              </a:solidFill>
              <a:latin typeface="Segoe UI" panose="020B0502040204020203" pitchFamily="34" charset="0"/>
              <a:cs typeface="Segoe UI" panose="020B0502040204020203" pitchFamily="34" charset="0"/>
            </a:endParaRPr>
          </a:p>
          <a:p>
            <a:pPr marL="285750" indent="-285750" algn="r" rtl="1">
              <a:lnSpc>
                <a:spcPct val="150000"/>
              </a:lnSpc>
              <a:buFont typeface="Wingdings" panose="05000000000000000000" pitchFamily="2" charset="2"/>
              <a:buChar char="Ø"/>
            </a:pPr>
            <a:r>
              <a:rPr lang="ar-JO" sz="1600" b="0" i="0" dirty="0">
                <a:solidFill>
                  <a:srgbClr val="000000"/>
                </a:solidFill>
                <a:effectLst/>
                <a:latin typeface="Segoe UI" panose="020B0502040204020203" pitchFamily="34" charset="0"/>
                <a:cs typeface="Segoe UI" panose="020B0502040204020203" pitchFamily="34" charset="0"/>
              </a:rPr>
              <a:t>   ويقصد به </a:t>
            </a:r>
            <a:r>
              <a:rPr lang="ar-YE" sz="1600" b="0" i="0" dirty="0">
                <a:solidFill>
                  <a:srgbClr val="000000"/>
                </a:solidFill>
                <a:effectLst/>
                <a:latin typeface="Segoe UI" panose="020B0502040204020203" pitchFamily="34" charset="0"/>
                <a:cs typeface="Segoe UI" panose="020B0502040204020203" pitchFamily="34" charset="0"/>
              </a:rPr>
              <a:t>إجراء التنظيم المناسب للعلاقات القائمة بين وحدات إدارية متعددة، بمعنى التوفيق بين عدة مراكز يملك كل منها إصدار قرارات فردية. وهذا التوفيق قد يستهدف تحقيق تكامل بين عدة قرارات، وقد يراد به توجيه قرارات متعددة نحو هدف محدد.</a:t>
            </a:r>
            <a:endParaRPr lang="ar-JO" sz="1600" b="0" i="0" dirty="0">
              <a:solidFill>
                <a:srgbClr val="000000"/>
              </a:solidFill>
              <a:effectLst/>
              <a:latin typeface="Segoe UI" panose="020B0502040204020203" pitchFamily="34" charset="0"/>
              <a:cs typeface="Segoe UI" panose="020B0502040204020203" pitchFamily="34" charset="0"/>
            </a:endParaRPr>
          </a:p>
          <a:p>
            <a:pPr marL="285750" indent="-285750" algn="r" rtl="1">
              <a:lnSpc>
                <a:spcPct val="150000"/>
              </a:lnSpc>
              <a:buFont typeface="Wingdings" panose="05000000000000000000" pitchFamily="2" charset="2"/>
              <a:buChar char="Ø"/>
            </a:pPr>
            <a:r>
              <a:rPr lang="ar-JO" sz="1600" b="0" i="0" dirty="0">
                <a:solidFill>
                  <a:srgbClr val="000000"/>
                </a:solidFill>
                <a:effectLst/>
                <a:latin typeface="Segoe UI" panose="020B0502040204020203" pitchFamily="34" charset="0"/>
                <a:cs typeface="Segoe UI" panose="020B0502040204020203" pitchFamily="34" charset="0"/>
              </a:rPr>
              <a:t>هو تلك العملية المسؤولة عن تأمين الاتصال بين المستويات الوظيفية في الهيكل التنظيمي رأسياً وتساعد علىالتكامل بين المراكز الوظيفية أفقياً بما يحقق الأهداف المرسومة للتنظيم الإداري في تداعي ايجابي بالبيئة الخارجية</a:t>
            </a:r>
          </a:p>
          <a:p>
            <a:pPr marL="285750" indent="-285750" algn="r" rtl="1">
              <a:lnSpc>
                <a:spcPct val="150000"/>
              </a:lnSpc>
              <a:buFont typeface="Wingdings" panose="05000000000000000000" pitchFamily="2" charset="2"/>
              <a:buChar char="Ø"/>
            </a:pPr>
            <a:r>
              <a:rPr lang="ar-YE" sz="1600" b="0" i="0" dirty="0">
                <a:solidFill>
                  <a:srgbClr val="000000"/>
                </a:solidFill>
                <a:effectLst/>
                <a:latin typeface="Segoe UI" panose="020B0502040204020203" pitchFamily="34" charset="0"/>
                <a:cs typeface="Segoe UI" panose="020B0502040204020203" pitchFamily="34" charset="0"/>
              </a:rPr>
              <a:t>تقع على عاتق الرئيس الإداري بعدها وظيفة من وظائف القيادة الإدارية. ولا بد لنجاح التنسيق من تعاون الأفراد داخل المنظمة الإدارية، فهو صورة من صور العمل الجماعي، ويتطلّب وحدة الجهود والتصرفات. ويلجأ الرئيس الإداري إلى وسائل متعددة لتحقيق عملية التنسيق، ومن </a:t>
            </a:r>
            <a:r>
              <a:rPr lang="ar-JO" sz="1600" b="0" i="0" dirty="0">
                <a:solidFill>
                  <a:srgbClr val="000000"/>
                </a:solidFill>
                <a:effectLst/>
                <a:latin typeface="Segoe UI" panose="020B0502040204020203" pitchFamily="34" charset="0"/>
                <a:cs typeface="Segoe UI" panose="020B0502040204020203" pitchFamily="34" charset="0"/>
              </a:rPr>
              <a:t>أهمها </a:t>
            </a:r>
            <a:r>
              <a:rPr lang="ar-YE" sz="1600" b="0" i="0" dirty="0">
                <a:solidFill>
                  <a:srgbClr val="000000"/>
                </a:solidFill>
                <a:effectLst/>
                <a:latin typeface="Segoe UI" panose="020B0502040204020203" pitchFamily="34" charset="0"/>
                <a:cs typeface="Segoe UI" panose="020B0502040204020203" pitchFamily="34" charset="0"/>
              </a:rPr>
              <a:t>الاتصال الدائم بين مختلف أجزاء الإدارة، سواء كان هذا الاتصال هابطاً، أم صاعداً، أم أفقياً، وسواء كان شفهياً أم مكتوباً. ومن المفيد بهذا الخصوص عقد الاجتماعات التي تشترك فيها فروع الإدارة المختلفة لتبادل الرأي ووجهات النظر من أجل زيادة تعاون هذه الفروع في تحقيق الهدف المشرك. </a:t>
            </a:r>
            <a:endParaRPr lang="en-US" sz="1600" b="1" dirty="0">
              <a:solidFill>
                <a:srgbClr val="00B0F0"/>
              </a:solidFill>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xmlns="" id="{941615A0-F8D2-2EF6-5482-E43864CD0BED}"/>
              </a:ext>
            </a:extLst>
          </p:cNvPr>
          <p:cNvSpPr txBox="1"/>
          <p:nvPr/>
        </p:nvSpPr>
        <p:spPr>
          <a:xfrm>
            <a:off x="2485572" y="811906"/>
            <a:ext cx="8417320" cy="415883"/>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وظائف الإدارة</a:t>
            </a:r>
            <a:endParaRPr lang="en-US"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p:txBody>
      </p:sp>
    </p:spTree>
    <p:extLst>
      <p:ext uri="{BB962C8B-B14F-4D97-AF65-F5344CB8AC3E}">
        <p14:creationId xmlns:p14="http://schemas.microsoft.com/office/powerpoint/2010/main" val="1808390526"/>
      </p:ext>
    </p:extLst>
  </p:cSld>
  <p:clrMapOvr>
    <a:masterClrMapping/>
  </p:clrMapOvr>
  <mc:AlternateContent xmlns:mc="http://schemas.openxmlformats.org/markup-compatibility/2006" xmlns:p14="http://schemas.microsoft.com/office/powerpoint/2010/main">
    <mc:Choice Requires="p14">
      <p:transition spd="slow" p14:dur="2000" advTm="185901"/>
    </mc:Choice>
    <mc:Fallback xmlns="">
      <p:transition spd="slow" advTm="185901"/>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64498" y="1436523"/>
            <a:ext cx="10531710" cy="47469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ar-JO" sz="1600" b="1" i="0" dirty="0">
              <a:solidFill>
                <a:schemeClr val="tx1"/>
              </a:solidFill>
              <a:effectLst/>
              <a:latin typeface="Segoe UI" panose="020B0502040204020203" pitchFamily="34" charset="0"/>
              <a:cs typeface="Segoe UI" panose="020B0502040204020203" pitchFamily="34" charset="0"/>
            </a:endParaRPr>
          </a:p>
          <a:p>
            <a:pPr algn="just" rtl="1"/>
            <a:r>
              <a:rPr lang="ar-JO" b="1" i="0" dirty="0">
                <a:solidFill>
                  <a:schemeClr val="tx1"/>
                </a:solidFill>
                <a:effectLst/>
                <a:latin typeface="Segoe UI" panose="020B0502040204020203" pitchFamily="34" charset="0"/>
                <a:cs typeface="Segoe UI" panose="020B0502040204020203" pitchFamily="34" charset="0"/>
              </a:rPr>
              <a:t>خامسًا: الرقابة </a:t>
            </a:r>
          </a:p>
          <a:p>
            <a:pPr algn="just" rtl="1">
              <a:lnSpc>
                <a:spcPct val="150000"/>
              </a:lnSpc>
            </a:pPr>
            <a:r>
              <a:rPr lang="ar-JO" sz="1600" i="0" dirty="0">
                <a:solidFill>
                  <a:schemeClr val="tx1"/>
                </a:solidFill>
                <a:effectLst/>
                <a:latin typeface="Segoe UI" panose="020B0502040204020203" pitchFamily="34" charset="0"/>
                <a:cs typeface="Segoe UI" panose="020B0502040204020203" pitchFamily="34" charset="0"/>
              </a:rPr>
              <a:t>   </a:t>
            </a:r>
            <a:r>
              <a:rPr lang="ar-YE" sz="1600" i="0" dirty="0">
                <a:solidFill>
                  <a:schemeClr val="tx1"/>
                </a:solidFill>
                <a:effectLst/>
                <a:latin typeface="Segoe UI" panose="020B0502040204020203" pitchFamily="34" charset="0"/>
                <a:cs typeface="Segoe UI" panose="020B0502040204020203" pitchFamily="34" charset="0"/>
              </a:rPr>
              <a:t>تعد الرقابة أهم الوظائف الإدارية الرئيسية </a:t>
            </a:r>
            <a:r>
              <a:rPr lang="ar-JO" sz="1600" i="0" dirty="0">
                <a:solidFill>
                  <a:schemeClr val="tx1"/>
                </a:solidFill>
                <a:effectLst/>
                <a:latin typeface="Segoe UI" panose="020B0502040204020203" pitchFamily="34" charset="0"/>
                <a:cs typeface="Segoe UI" panose="020B0502040204020203" pitchFamily="34" charset="0"/>
              </a:rPr>
              <a:t>، </a:t>
            </a:r>
            <a:r>
              <a:rPr lang="ar-YE" sz="1600" i="0" dirty="0">
                <a:solidFill>
                  <a:schemeClr val="tx1"/>
                </a:solidFill>
                <a:effectLst/>
                <a:latin typeface="Segoe UI" panose="020B0502040204020203" pitchFamily="34" charset="0"/>
                <a:cs typeface="Segoe UI" panose="020B0502040204020203" pitchFamily="34" charset="0"/>
              </a:rPr>
              <a:t>وعن طريقها تتحقق القيادة مما إذا كانت العملية الإدارية قد حققت أهدافها بأعلى قدر ممكن من الكفاءة وبأقل جهد وتكلفة وفي اقصر وقت . وتعد الرقابة على نشاطات وأداء الإدارة العامة وظيفة حيوية في الدولة الحديثة , وهي تمارس فقط حينما تؤدي وظائف الإدارة الأخرى كالتخطيط والتنظيم و القيادة واتخاذ القرارات . والرقابة لا يمكن أن تخدم الإدارة الفاشلة أو تكون عوض عنها</a:t>
            </a:r>
            <a:endParaRPr lang="ar-JO" sz="1600" i="0" dirty="0">
              <a:solidFill>
                <a:schemeClr val="tx1"/>
              </a:solidFill>
              <a:effectLst/>
              <a:latin typeface="Segoe UI" panose="020B0502040204020203" pitchFamily="34" charset="0"/>
              <a:cs typeface="Segoe UI" panose="020B0502040204020203" pitchFamily="34" charset="0"/>
            </a:endParaRPr>
          </a:p>
          <a:p>
            <a:pPr algn="just" rtl="1">
              <a:lnSpc>
                <a:spcPct val="150000"/>
              </a:lnSpc>
            </a:pPr>
            <a:r>
              <a:rPr lang="ar-YE" sz="1600" i="0" dirty="0">
                <a:solidFill>
                  <a:schemeClr val="tx1"/>
                </a:solidFill>
                <a:effectLst/>
                <a:latin typeface="Segoe UI" panose="020B0502040204020203" pitchFamily="34" charset="0"/>
                <a:cs typeface="Segoe UI" panose="020B0502040204020203" pitchFamily="34" charset="0"/>
              </a:rPr>
              <a:t> .تعريف الرقابة :</a:t>
            </a:r>
          </a:p>
          <a:p>
            <a:pPr algn="just" rtl="1">
              <a:lnSpc>
                <a:spcPct val="150000"/>
              </a:lnSpc>
            </a:pPr>
            <a:r>
              <a:rPr lang="ar-YE" sz="1600" i="0" dirty="0">
                <a:solidFill>
                  <a:schemeClr val="tx1"/>
                </a:solidFill>
                <a:effectLst/>
                <a:latin typeface="Segoe UI" panose="020B0502040204020203" pitchFamily="34" charset="0"/>
                <a:cs typeface="Segoe UI" panose="020B0502040204020203" pitchFamily="34" charset="0"/>
              </a:rPr>
              <a:t>*هي وظيفة إدارية،  وهي عملية مستمرة متجددة، يتم بمقتضاها التحقق من أن الأداء يتم على النحو الذي حددته الأهداف والمعايير الموضوعة، وذلك بقياس درجة نجاح الأداء الفعلي في تحقيق الأهداف والمعايير بغرض التقويم والتصحيح.</a:t>
            </a:r>
          </a:p>
          <a:p>
            <a:pPr algn="just" rtl="1">
              <a:lnSpc>
                <a:spcPct val="150000"/>
              </a:lnSpc>
            </a:pPr>
            <a:r>
              <a:rPr lang="ar-YE" sz="1600" i="0" dirty="0">
                <a:solidFill>
                  <a:schemeClr val="tx1"/>
                </a:solidFill>
                <a:effectLst/>
                <a:latin typeface="Segoe UI" panose="020B0502040204020203" pitchFamily="34" charset="0"/>
                <a:cs typeface="Segoe UI" panose="020B0502040204020203" pitchFamily="34" charset="0"/>
              </a:rPr>
              <a:t>* الرقابة هي وظيفة إدارية , وتعني مراقبة أداء المنظمة وتحديد ما إذا كانت حققت أهدافها أم لا</a:t>
            </a:r>
          </a:p>
          <a:p>
            <a:pPr algn="r" rtl="1">
              <a:lnSpc>
                <a:spcPct val="150000"/>
              </a:lnSpc>
            </a:pPr>
            <a:r>
              <a:rPr lang="ar-YE" dirty="0">
                <a:solidFill>
                  <a:schemeClr val="tx1"/>
                </a:solidFill>
                <a:latin typeface="Segoe UI" panose="020B0502040204020203" pitchFamily="34" charset="0"/>
                <a:cs typeface="Segoe UI" panose="020B0502040204020203" pitchFamily="34" charset="0"/>
              </a:rPr>
              <a:t/>
            </a:r>
            <a:br>
              <a:rPr lang="ar-YE" dirty="0">
                <a:solidFill>
                  <a:schemeClr val="tx1"/>
                </a:solidFill>
                <a:latin typeface="Segoe UI" panose="020B0502040204020203" pitchFamily="34" charset="0"/>
                <a:cs typeface="Segoe UI" panose="020B0502040204020203" pitchFamily="34" charset="0"/>
              </a:rPr>
            </a:br>
            <a:r>
              <a:rPr lang="ar-JO" dirty="0">
                <a:solidFill>
                  <a:schemeClr val="tx1"/>
                </a:solidFill>
                <a:latin typeface="Segoe UI" panose="020B0502040204020203" pitchFamily="34" charset="0"/>
                <a:cs typeface="Segoe UI" panose="020B0502040204020203" pitchFamily="34" charset="0"/>
              </a:rPr>
              <a:t> </a:t>
            </a:r>
            <a:endParaRPr lang="en-US" b="1" dirty="0">
              <a:solidFill>
                <a:schemeClr val="tx1"/>
              </a:solidFill>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067A542D-E142-1F3D-0204-BF9034B946AF}"/>
              </a:ext>
            </a:extLst>
          </p:cNvPr>
          <p:cNvSpPr txBox="1"/>
          <p:nvPr/>
        </p:nvSpPr>
        <p:spPr>
          <a:xfrm>
            <a:off x="2485572" y="811906"/>
            <a:ext cx="8417320" cy="415883"/>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وظائف الإدارة</a:t>
            </a:r>
            <a:endParaRPr lang="en-US"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p:txBody>
      </p:sp>
      <p:pic>
        <p:nvPicPr>
          <p:cNvPr id="6" name="Picture 5">
            <a:extLst>
              <a:ext uri="{FF2B5EF4-FFF2-40B4-BE49-F238E27FC236}">
                <a16:creationId xmlns:a16="http://schemas.microsoft.com/office/drawing/2014/main" xmlns="" id="{50CEE6FD-74B5-58E0-541D-2BCF177564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4629" y="4860076"/>
            <a:ext cx="1621549" cy="1122801"/>
          </a:xfrm>
          <a:prstGeom prst="rect">
            <a:avLst/>
          </a:prstGeom>
        </p:spPr>
      </p:pic>
    </p:spTree>
    <p:extLst>
      <p:ext uri="{BB962C8B-B14F-4D97-AF65-F5344CB8AC3E}">
        <p14:creationId xmlns:p14="http://schemas.microsoft.com/office/powerpoint/2010/main" val="1608972949"/>
      </p:ext>
    </p:extLst>
  </p:cSld>
  <p:clrMapOvr>
    <a:masterClrMapping/>
  </p:clrMapOvr>
  <mc:AlternateContent xmlns:mc="http://schemas.openxmlformats.org/markup-compatibility/2006" xmlns:p14="http://schemas.microsoft.com/office/powerpoint/2010/main">
    <mc:Choice Requires="p14">
      <p:transition spd="slow" p14:dur="2000" advTm="139389"/>
    </mc:Choice>
    <mc:Fallback xmlns="">
      <p:transition spd="slow" advTm="139389"/>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1" y="1448849"/>
            <a:ext cx="11700394" cy="48437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JO" sz="1600" dirty="0">
              <a:solidFill>
                <a:srgbClr val="333333"/>
              </a:solidFill>
              <a:latin typeface="Alexandria Light" pitchFamily="2" charset="-78"/>
              <a:cs typeface="Alexandria Light" pitchFamily="2" charset="-78"/>
            </a:endParaRPr>
          </a:p>
          <a:p>
            <a:pPr marL="0" marR="0" algn="r" rtl="1">
              <a:lnSpc>
                <a:spcPct val="200000"/>
              </a:lnSpc>
              <a:spcBef>
                <a:spcPts val="0"/>
              </a:spcBef>
              <a:spcAft>
                <a:spcPts val="0"/>
              </a:spcAft>
            </a:pPr>
            <a:r>
              <a:rPr lang="ar-JO" sz="1600" kern="0" dirty="0">
                <a:solidFill>
                  <a:srgbClr val="2C2F34"/>
                </a:solidFill>
                <a:effectLst/>
                <a:latin typeface="Alexandria Light" pitchFamily="2" charset="-78"/>
                <a:ea typeface="Times New Roman" panose="02020603050405020304" pitchFamily="18" charset="0"/>
                <a:cs typeface="Alexandria Light" pitchFamily="2" charset="-78"/>
              </a:rPr>
              <a:t>     </a:t>
            </a:r>
          </a:p>
          <a:p>
            <a:pPr marL="0" marR="0" algn="r" rtl="1">
              <a:lnSpc>
                <a:spcPct val="200000"/>
              </a:lnSpc>
              <a:spcBef>
                <a:spcPts val="0"/>
              </a:spcBef>
              <a:spcAft>
                <a:spcPts val="0"/>
              </a:spcAft>
            </a:pPr>
            <a:endParaRPr lang="ar-JO" sz="1600" kern="0" dirty="0">
              <a:solidFill>
                <a:srgbClr val="2C2F34"/>
              </a:solidFill>
              <a:latin typeface="Alexandria Light" pitchFamily="2" charset="-78"/>
              <a:ea typeface="Times New Roman" panose="02020603050405020304" pitchFamily="18" charset="0"/>
              <a:cs typeface="Alexandria Light" pitchFamily="2" charset="-78"/>
            </a:endParaRPr>
          </a:p>
          <a:p>
            <a:pPr marL="0" marR="0" algn="r" rtl="1">
              <a:lnSpc>
                <a:spcPct val="200000"/>
              </a:lnSpc>
              <a:spcBef>
                <a:spcPts val="0"/>
              </a:spcBef>
              <a:spcAft>
                <a:spcPts val="0"/>
              </a:spcAft>
            </a:pPr>
            <a:r>
              <a:rPr lang="ar-JO" sz="1600" kern="0" dirty="0">
                <a:solidFill>
                  <a:srgbClr val="2C2F34"/>
                </a:solidFill>
                <a:effectLst/>
                <a:latin typeface="Alexandria Light" pitchFamily="2" charset="-78"/>
                <a:ea typeface="Times New Roman" panose="02020603050405020304" pitchFamily="18" charset="0"/>
                <a:cs typeface="Alexandria Light" pitchFamily="2" charset="-78"/>
              </a:rPr>
              <a:t>       تأسيسًا على ما سبق من عرض تعريفات متعددة للتنظيم الإداري نلخص ما يأتي:</a:t>
            </a:r>
          </a:p>
          <a:p>
            <a:pPr marL="285750" marR="0" indent="-285750" algn="r" rtl="1">
              <a:lnSpc>
                <a:spcPct val="200000"/>
              </a:lnSpc>
              <a:spcBef>
                <a:spcPts val="0"/>
              </a:spcBef>
              <a:spcAft>
                <a:spcPts val="0"/>
              </a:spcAft>
              <a:buFont typeface="Wingdings" panose="05000000000000000000" pitchFamily="2" charset="2"/>
              <a:buChar char="Ø"/>
            </a:pPr>
            <a:r>
              <a:rPr lang="ar-JO" sz="1600" kern="0" dirty="0">
                <a:solidFill>
                  <a:srgbClr val="2C2F34"/>
                </a:solidFill>
                <a:effectLst/>
                <a:latin typeface="Alexandria Light" pitchFamily="2" charset="-78"/>
                <a:ea typeface="Times New Roman" panose="02020603050405020304" pitchFamily="18" charset="0"/>
                <a:cs typeface="Alexandria Light" pitchFamily="2" charset="-78"/>
              </a:rPr>
              <a:t>التنظيم </a:t>
            </a:r>
            <a:r>
              <a:rPr lang="ar-SA" sz="1600" kern="0" dirty="0">
                <a:solidFill>
                  <a:srgbClr val="2C2F34"/>
                </a:solidFill>
                <a:effectLst/>
                <a:latin typeface="Alexandria Light" pitchFamily="2" charset="-78"/>
                <a:ea typeface="Times New Roman" panose="02020603050405020304" pitchFamily="18" charset="0"/>
                <a:cs typeface="Alexandria Light" pitchFamily="2" charset="-78"/>
              </a:rPr>
              <a:t>الاداري هو المسؤول عن تعيين الأدوار والمهام والمسؤوليات وتوزع العمل والجهد بين مستويات الادارة المختلفة</a:t>
            </a:r>
            <a:r>
              <a:rPr lang="en-US" sz="1600" kern="0" dirty="0">
                <a:solidFill>
                  <a:srgbClr val="2C2F34"/>
                </a:solidFill>
                <a:effectLst/>
                <a:latin typeface="Alexandria Light" pitchFamily="2" charset="-78"/>
                <a:ea typeface="Times New Roman" panose="02020603050405020304" pitchFamily="18" charset="0"/>
                <a:cs typeface="Alexandria Light" pitchFamily="2" charset="-78"/>
              </a:rPr>
              <a:t>.</a:t>
            </a:r>
            <a:endParaRPr lang="en-US" sz="1600" kern="100" dirty="0">
              <a:effectLst/>
              <a:latin typeface="Alexandria Light" pitchFamily="2" charset="-78"/>
              <a:ea typeface="Calibri" panose="020F0502020204030204" pitchFamily="34" charset="0"/>
              <a:cs typeface="Alexandria Light" pitchFamily="2" charset="-78"/>
            </a:endParaRPr>
          </a:p>
          <a:p>
            <a:pPr marL="285750" marR="0" indent="-285750" algn="r" rtl="1">
              <a:lnSpc>
                <a:spcPct val="200000"/>
              </a:lnSpc>
              <a:spcBef>
                <a:spcPts val="0"/>
              </a:spcBef>
              <a:spcAft>
                <a:spcPts val="0"/>
              </a:spcAft>
              <a:buFont typeface="Wingdings" panose="05000000000000000000" pitchFamily="2" charset="2"/>
              <a:buChar char="Ø"/>
            </a:pPr>
            <a:r>
              <a:rPr lang="ar-SA" sz="1600" kern="0" dirty="0">
                <a:solidFill>
                  <a:srgbClr val="2C2F34"/>
                </a:solidFill>
                <a:effectLst/>
                <a:latin typeface="Alexandria Light" pitchFamily="2" charset="-78"/>
                <a:ea typeface="Times New Roman" panose="02020603050405020304" pitchFamily="18" charset="0"/>
                <a:cs typeface="Alexandria Light" pitchFamily="2" charset="-78"/>
              </a:rPr>
              <a:t>هناك أنواع وتطبيقات للتنظيم الاداري. حيث يوفر التنظيم الاداري مثال عن كيفية تنظيم الأعمال والأهداف في السلطة. وبالتالي يمكن للتنظيم الاداري تصوير المهام والوظائف التي تتجلى في تحقيق هدف الإدارة أو هدف المؤسسة. عادًة ما يتم تمثيل التنظيم الاداري في مخطط هرمي ويتم تطبيق المهام المقسمة بعد ذلك بطرق مختلفة</a:t>
            </a:r>
            <a:r>
              <a:rPr lang="en-US" sz="1600" kern="0" dirty="0">
                <a:solidFill>
                  <a:srgbClr val="2C2F34"/>
                </a:solidFill>
                <a:effectLst/>
                <a:latin typeface="Alexandria Light" pitchFamily="2" charset="-78"/>
                <a:ea typeface="Times New Roman" panose="02020603050405020304" pitchFamily="18" charset="0"/>
                <a:cs typeface="Alexandria Light" pitchFamily="2" charset="-78"/>
              </a:rPr>
              <a:t>. </a:t>
            </a:r>
            <a:endParaRPr lang="ar-JO" sz="1600" kern="0" dirty="0">
              <a:solidFill>
                <a:srgbClr val="2C2F34"/>
              </a:solidFill>
              <a:effectLst/>
              <a:latin typeface="Alexandria Light" pitchFamily="2" charset="-78"/>
              <a:ea typeface="Times New Roman" panose="02020603050405020304" pitchFamily="18" charset="0"/>
              <a:cs typeface="Alexandria Light" pitchFamily="2" charset="-78"/>
            </a:endParaRPr>
          </a:p>
          <a:p>
            <a:pPr marL="285750" marR="0" indent="-285750" algn="r" rtl="1">
              <a:lnSpc>
                <a:spcPct val="200000"/>
              </a:lnSpc>
              <a:spcBef>
                <a:spcPts val="0"/>
              </a:spcBef>
              <a:spcAft>
                <a:spcPts val="0"/>
              </a:spcAft>
              <a:buFont typeface="Wingdings" panose="05000000000000000000" pitchFamily="2" charset="2"/>
              <a:buChar char="Ø"/>
            </a:pPr>
            <a:r>
              <a:rPr lang="ar-SA" sz="1600" kern="0" dirty="0">
                <a:solidFill>
                  <a:srgbClr val="2C2F34"/>
                </a:solidFill>
                <a:effectLst/>
                <a:latin typeface="Alexandria Light" pitchFamily="2" charset="-78"/>
                <a:ea typeface="Times New Roman" panose="02020603050405020304" pitchFamily="18" charset="0"/>
                <a:cs typeface="Alexandria Light" pitchFamily="2" charset="-78"/>
              </a:rPr>
              <a:t>تتبع الإدارة التنظيم من أجل تحدبد الواجبات ،و المهام التي يجب تنفيذها و يستفاد من التنظيم الإداري في جميع المؤسسات في ج</a:t>
            </a:r>
            <a:r>
              <a:rPr lang="ar-SA" sz="1600" kern="0" dirty="0">
                <a:solidFill>
                  <a:schemeClr val="tx1"/>
                </a:solidFill>
                <a:effectLst/>
                <a:latin typeface="Alexandria Light" pitchFamily="2" charset="-78"/>
                <a:ea typeface="Times New Roman" panose="02020603050405020304" pitchFamily="18" charset="0"/>
                <a:cs typeface="Alexandria Light" pitchFamily="2" charset="-78"/>
              </a:rPr>
              <a:t>وانب متعددة أبرزها توزيع المهام ،و انجاز الأعمال ،و اتخاذ القرارات الصائبة ،و تجنب الوقوع في أخطاء ،</a:t>
            </a:r>
            <a:endParaRPr lang="ar-JO" sz="1600" kern="0" dirty="0">
              <a:solidFill>
                <a:schemeClr val="tx1"/>
              </a:solidFill>
              <a:effectLst/>
              <a:latin typeface="Alexandria Light" pitchFamily="2" charset="-78"/>
              <a:ea typeface="Times New Roman" panose="02020603050405020304" pitchFamily="18" charset="0"/>
              <a:cs typeface="Alexandria Light" pitchFamily="2" charset="-78"/>
            </a:endParaRPr>
          </a:p>
          <a:p>
            <a:pPr marL="285750" lvl="0" indent="-285750" algn="r" rtl="1">
              <a:lnSpc>
                <a:spcPct val="200000"/>
              </a:lnSpc>
              <a:buSzPts val="1000"/>
              <a:buFont typeface="Wingdings" panose="05000000000000000000" pitchFamily="2" charset="2"/>
              <a:buChar char="Ø"/>
              <a:tabLst>
                <a:tab pos="457200" algn="l"/>
              </a:tabLst>
            </a:pPr>
            <a:r>
              <a:rPr lang="ar-JO" sz="1600" kern="0" dirty="0">
                <a:solidFill>
                  <a:srgbClr val="2C2F34"/>
                </a:solidFill>
                <a:latin typeface="Alexandria Light" pitchFamily="2" charset="-78"/>
                <a:cs typeface="Alexandria Light" pitchFamily="2" charset="-78"/>
              </a:rPr>
              <a:t>للتنظيم الإداري مجموعة من العناصر ومنها: </a:t>
            </a:r>
            <a:r>
              <a:rPr lang="ar-SA" u="sng" kern="0" dirty="0">
                <a:solidFill>
                  <a:srgbClr val="00B0F0"/>
                </a:solidFill>
                <a:latin typeface="Alexandria Light" pitchFamily="2" charset="-78"/>
                <a:cs typeface="Alexandria Light" pitchFamily="2" charset="-78"/>
              </a:rPr>
              <a:t>الموارد البشرية</a:t>
            </a:r>
            <a:r>
              <a:rPr lang="ar-JO" u="sng" kern="0" dirty="0">
                <a:solidFill>
                  <a:srgbClr val="00B0F0"/>
                </a:solidFill>
                <a:latin typeface="Alexandria Light" pitchFamily="2" charset="-78"/>
                <a:cs typeface="Alexandria Light" pitchFamily="2" charset="-78"/>
              </a:rPr>
              <a:t>  و</a:t>
            </a:r>
            <a:r>
              <a:rPr lang="ar-SA" u="sng" kern="0" dirty="0">
                <a:solidFill>
                  <a:srgbClr val="00B0F0"/>
                </a:solidFill>
                <a:latin typeface="Alexandria Light" pitchFamily="2" charset="-78"/>
                <a:cs typeface="Alexandria Light" pitchFamily="2" charset="-78"/>
              </a:rPr>
              <a:t>المهام و الوظائف</a:t>
            </a:r>
            <a:r>
              <a:rPr lang="ar-JO" u="sng" kern="0" dirty="0">
                <a:solidFill>
                  <a:srgbClr val="00B0F0"/>
                </a:solidFill>
                <a:latin typeface="Alexandria Light" pitchFamily="2" charset="-78"/>
                <a:cs typeface="Alexandria Light" pitchFamily="2" charset="-78"/>
              </a:rPr>
              <a:t> و</a:t>
            </a:r>
            <a:r>
              <a:rPr lang="ar-SA" u="sng" kern="0" dirty="0">
                <a:solidFill>
                  <a:srgbClr val="00B0F0"/>
                </a:solidFill>
                <a:latin typeface="Alexandria Light" pitchFamily="2" charset="-78"/>
                <a:cs typeface="Alexandria Light" pitchFamily="2" charset="-78"/>
              </a:rPr>
              <a:t>الأعمال الخاصة بالمؤسسة</a:t>
            </a:r>
            <a:r>
              <a:rPr lang="ar-JO" u="sng" kern="0" dirty="0">
                <a:solidFill>
                  <a:srgbClr val="00B0F0"/>
                </a:solidFill>
                <a:latin typeface="Alexandria Light" pitchFamily="2" charset="-78"/>
                <a:cs typeface="Alexandria Light" pitchFamily="2" charset="-78"/>
              </a:rPr>
              <a:t> و</a:t>
            </a:r>
            <a:r>
              <a:rPr lang="ar-SA" u="sng" kern="0" dirty="0">
                <a:solidFill>
                  <a:srgbClr val="00B0F0"/>
                </a:solidFill>
                <a:latin typeface="Alexandria Light" pitchFamily="2" charset="-78"/>
                <a:cs typeface="Alexandria Light" pitchFamily="2" charset="-78"/>
              </a:rPr>
              <a:t>الموارد</a:t>
            </a:r>
            <a:endParaRPr lang="en-US" u="sng" kern="0" dirty="0">
              <a:solidFill>
                <a:srgbClr val="00B0F0"/>
              </a:solidFill>
              <a:latin typeface="Alexandria Light" pitchFamily="2" charset="-78"/>
              <a:cs typeface="Alexandria Light" pitchFamily="2" charset="-78"/>
            </a:endParaRPr>
          </a:p>
          <a:p>
            <a:pPr marL="285750" marR="0" indent="-285750" algn="r" rtl="1">
              <a:lnSpc>
                <a:spcPct val="200000"/>
              </a:lnSpc>
              <a:spcBef>
                <a:spcPts val="0"/>
              </a:spcBef>
              <a:spcAft>
                <a:spcPts val="0"/>
              </a:spcAft>
              <a:buFont typeface="Wingdings" panose="05000000000000000000" pitchFamily="2" charset="2"/>
              <a:buChar char="Ø"/>
            </a:pPr>
            <a:r>
              <a:rPr lang="ar-YE" sz="2000" dirty="0"/>
              <a:t/>
            </a:r>
            <a:br>
              <a:rPr lang="ar-YE" sz="2000" dirty="0"/>
            </a:br>
            <a:r>
              <a:rPr lang="ar-YE" sz="2000" dirty="0"/>
              <a:t/>
            </a:r>
            <a:br>
              <a:rPr lang="ar-YE" sz="2000" dirty="0"/>
            </a:br>
            <a:endParaRPr lang="ar-JO" sz="2000" b="1" dirty="0">
              <a:solidFill>
                <a:srgbClr val="00B0F0"/>
              </a:solidFill>
              <a:effectLst/>
              <a:ea typeface="Simplified Arabic" panose="02020603050405020304" pitchFamily="18" charset="-78"/>
              <a:cs typeface="Simplified Arabic" panose="02020603050405020304" pitchFamily="18"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544D958A-B8FC-105C-22A0-45BF971CB5DE}"/>
              </a:ext>
            </a:extLst>
          </p:cNvPr>
          <p:cNvSpPr txBox="1"/>
          <p:nvPr/>
        </p:nvSpPr>
        <p:spPr>
          <a:xfrm>
            <a:off x="2485572" y="811906"/>
            <a:ext cx="8417320" cy="415883"/>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التنظيم الإداري</a:t>
            </a:r>
            <a:endParaRPr lang="en-US"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p:txBody>
      </p:sp>
    </p:spTree>
    <p:extLst>
      <p:ext uri="{BB962C8B-B14F-4D97-AF65-F5344CB8AC3E}">
        <p14:creationId xmlns:p14="http://schemas.microsoft.com/office/powerpoint/2010/main" val="3421370540"/>
      </p:ext>
    </p:extLst>
  </p:cSld>
  <p:clrMapOvr>
    <a:masterClrMapping/>
  </p:clrMapOvr>
  <mc:AlternateContent xmlns:mc="http://schemas.openxmlformats.org/markup-compatibility/2006" xmlns:p14="http://schemas.microsoft.com/office/powerpoint/2010/main">
    <mc:Choice Requires="p14">
      <p:transition spd="slow" p14:dur="2000" advTm="135926"/>
    </mc:Choice>
    <mc:Fallback xmlns="">
      <p:transition spd="slow" advTm="135926"/>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34715" y="1494567"/>
            <a:ext cx="11446110" cy="44865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lnSpc>
                <a:spcPct val="200000"/>
              </a:lnSpc>
            </a:pPr>
            <a:endParaRPr lang="ar-JO" sz="1600" dirty="0">
              <a:solidFill>
                <a:srgbClr val="000000"/>
              </a:solidFill>
              <a:latin typeface="Segoe UI" panose="020B0502040204020203" pitchFamily="34" charset="0"/>
              <a:cs typeface="Segoe UI" panose="020B0502040204020203" pitchFamily="34" charset="0"/>
            </a:endParaRPr>
          </a:p>
          <a:p>
            <a:pPr marL="342900" marR="0" indent="-342900" algn="r" rtl="1">
              <a:lnSpc>
                <a:spcPct val="200000"/>
              </a:lnSpc>
              <a:spcBef>
                <a:spcPts val="0"/>
              </a:spcBef>
              <a:spcAft>
                <a:spcPts val="0"/>
              </a:spcAft>
              <a:buFont typeface="+mj-lt"/>
              <a:buAutoNum type="arabicPeriod"/>
            </a:pPr>
            <a:r>
              <a:rPr lang="ar-JO" dirty="0">
                <a:solidFill>
                  <a:srgbClr val="00B0F0"/>
                </a:solidFill>
                <a:latin typeface="Segoe UI" panose="020B0502040204020203" pitchFamily="34" charset="0"/>
                <a:cs typeface="Segoe UI" panose="020B0502040204020203" pitchFamily="34" charset="0"/>
              </a:rPr>
              <a:t>    </a:t>
            </a:r>
            <a:r>
              <a:rPr lang="ar-SA" dirty="0">
                <a:solidFill>
                  <a:srgbClr val="00B0F0"/>
                </a:solidFill>
                <a:latin typeface="Segoe UI" panose="020B0502040204020203" pitchFamily="34" charset="0"/>
                <a:cs typeface="Segoe UI" panose="020B0502040204020203" pitchFamily="34" charset="0"/>
              </a:rPr>
              <a:t>( الموارد البشرية )</a:t>
            </a:r>
            <a:r>
              <a:rPr lang="ar-JO" dirty="0">
                <a:solidFill>
                  <a:srgbClr val="00B0F0"/>
                </a:solidFill>
                <a:latin typeface="Segoe UI" panose="020B0502040204020203" pitchFamily="34" charset="0"/>
                <a:cs typeface="Segoe UI" panose="020B0502040204020203" pitchFamily="34" charset="0"/>
              </a:rPr>
              <a:t>  و</a:t>
            </a:r>
            <a:r>
              <a:rPr lang="ar-JO" sz="1600" dirty="0">
                <a:solidFill>
                  <a:srgbClr val="333333"/>
                </a:solidFill>
                <a:latin typeface="Segoe UI" panose="020B0502040204020203" pitchFamily="34" charset="0"/>
                <a:cs typeface="Segoe UI" panose="020B0502040204020203" pitchFamily="34" charset="0"/>
              </a:rPr>
              <a:t>ت</a:t>
            </a:r>
            <a:r>
              <a:rPr lang="ar-SA" sz="1600" dirty="0">
                <a:solidFill>
                  <a:srgbClr val="333333"/>
                </a:solidFill>
                <a:latin typeface="Segoe UI" panose="020B0502040204020203" pitchFamily="34" charset="0"/>
                <a:cs typeface="Segoe UI" panose="020B0502040204020203" pitchFamily="34" charset="0"/>
              </a:rPr>
              <a:t>تضمن جميع العاملين </a:t>
            </a:r>
            <a:r>
              <a:rPr lang="ar-JO" sz="1600" dirty="0">
                <a:solidFill>
                  <a:srgbClr val="333333"/>
                </a:solidFill>
                <a:latin typeface="Segoe UI" panose="020B0502040204020203" pitchFamily="34" charset="0"/>
                <a:cs typeface="Segoe UI" panose="020B0502040204020203" pitchFamily="34" charset="0"/>
              </a:rPr>
              <a:t>بالمنظمة </a:t>
            </a:r>
            <a:r>
              <a:rPr lang="ar-SA" sz="1600" dirty="0">
                <a:solidFill>
                  <a:srgbClr val="333333"/>
                </a:solidFill>
                <a:latin typeface="Segoe UI" panose="020B0502040204020203" pitchFamily="34" charset="0"/>
                <a:cs typeface="Segoe UI" panose="020B0502040204020203" pitchFamily="34" charset="0"/>
              </a:rPr>
              <a:t>في المستويات الإدارية المختلفة سواء ان كانت الإدارة العليا أو الوسطى أو الدنيا ،و يقع على عاتقهم الكثير من المس</a:t>
            </a:r>
            <a:r>
              <a:rPr lang="ar-JO" sz="1600" dirty="0">
                <a:solidFill>
                  <a:srgbClr val="333333"/>
                </a:solidFill>
                <a:latin typeface="Segoe UI" panose="020B0502040204020203" pitchFamily="34" charset="0"/>
                <a:cs typeface="Segoe UI" panose="020B0502040204020203" pitchFamily="34" charset="0"/>
              </a:rPr>
              <a:t>ؤ</a:t>
            </a:r>
            <a:r>
              <a:rPr lang="ar-SA" sz="1600" dirty="0">
                <a:solidFill>
                  <a:srgbClr val="333333"/>
                </a:solidFill>
                <a:latin typeface="Segoe UI" panose="020B0502040204020203" pitchFamily="34" charset="0"/>
                <a:cs typeface="Segoe UI" panose="020B0502040204020203" pitchFamily="34" charset="0"/>
              </a:rPr>
              <a:t>وليات ،و المهام فهم عصب العملية الإدارية</a:t>
            </a:r>
            <a:r>
              <a:rPr lang="en-US" sz="1600" dirty="0">
                <a:solidFill>
                  <a:srgbClr val="333333"/>
                </a:solidFill>
                <a:latin typeface="Segoe UI" panose="020B0502040204020203" pitchFamily="34" charset="0"/>
                <a:cs typeface="Segoe UI" panose="020B0502040204020203" pitchFamily="34" charset="0"/>
              </a:rPr>
              <a:t> .</a:t>
            </a:r>
          </a:p>
          <a:p>
            <a:pPr marL="342900" marR="0" indent="-342900" algn="r" rtl="1">
              <a:lnSpc>
                <a:spcPct val="200000"/>
              </a:lnSpc>
              <a:spcBef>
                <a:spcPts val="0"/>
              </a:spcBef>
              <a:spcAft>
                <a:spcPts val="0"/>
              </a:spcAft>
              <a:buFont typeface="+mj-lt"/>
              <a:buAutoNum type="arabicPeriod"/>
            </a:pPr>
            <a:r>
              <a:rPr lang="ar-JO" sz="2000" dirty="0">
                <a:solidFill>
                  <a:srgbClr val="00B0F0"/>
                </a:solidFill>
                <a:latin typeface="Segoe UI" panose="020B0502040204020203" pitchFamily="34" charset="0"/>
                <a:cs typeface="Segoe UI" panose="020B0502040204020203" pitchFamily="34" charset="0"/>
              </a:rPr>
              <a:t> </a:t>
            </a:r>
            <a:r>
              <a:rPr lang="ar-SA" sz="2000" dirty="0">
                <a:solidFill>
                  <a:srgbClr val="00B0F0"/>
                </a:solidFill>
                <a:latin typeface="Segoe UI" panose="020B0502040204020203" pitchFamily="34" charset="0"/>
                <a:cs typeface="Segoe UI" panose="020B0502040204020203" pitchFamily="34" charset="0"/>
              </a:rPr>
              <a:t>( المهام و الوظائف )</a:t>
            </a:r>
            <a:r>
              <a:rPr lang="en-US" sz="2000" dirty="0">
                <a:solidFill>
                  <a:srgbClr val="00B0F0"/>
                </a:solidFill>
                <a:latin typeface="Segoe UI" panose="020B0502040204020203" pitchFamily="34" charset="0"/>
                <a:cs typeface="Segoe UI" panose="020B0502040204020203" pitchFamily="34" charset="0"/>
              </a:rPr>
              <a:t> </a:t>
            </a:r>
            <a:r>
              <a:rPr lang="ar-JO" dirty="0">
                <a:solidFill>
                  <a:srgbClr val="333333"/>
                </a:solidFill>
                <a:latin typeface="Segoe UI" panose="020B0502040204020203" pitchFamily="34" charset="0"/>
                <a:cs typeface="Segoe UI" panose="020B0502040204020203" pitchFamily="34" charset="0"/>
              </a:rPr>
              <a:t>و</a:t>
            </a:r>
            <a:r>
              <a:rPr lang="en-US" dirty="0">
                <a:solidFill>
                  <a:srgbClr val="333333"/>
                </a:solidFill>
                <a:latin typeface="Segoe UI" panose="020B0502040204020203" pitchFamily="34" charset="0"/>
                <a:cs typeface="Segoe UI" panose="020B0502040204020203" pitchFamily="34" charset="0"/>
              </a:rPr>
              <a:t> </a:t>
            </a:r>
            <a:r>
              <a:rPr lang="en-US" sz="1600" dirty="0">
                <a:solidFill>
                  <a:srgbClr val="333333"/>
                </a:solidFill>
                <a:latin typeface="Segoe UI" panose="020B0502040204020203" pitchFamily="34" charset="0"/>
                <a:cs typeface="Segoe UI" panose="020B0502040204020203" pitchFamily="34" charset="0"/>
              </a:rPr>
              <a:t> </a:t>
            </a:r>
            <a:r>
              <a:rPr lang="ar-SA" sz="1600" dirty="0">
                <a:solidFill>
                  <a:srgbClr val="333333"/>
                </a:solidFill>
                <a:latin typeface="Segoe UI" panose="020B0502040204020203" pitchFamily="34" charset="0"/>
                <a:cs typeface="Segoe UI" panose="020B0502040204020203" pitchFamily="34" charset="0"/>
              </a:rPr>
              <a:t>يعرف بعنصر تحديد المهام و الاختصاصات لكل عامل من العاملين بالمنشأة و تحديد نوع العلاقة التي تجمع بين جميع العاملين بالمنشأة أو المؤسسة</a:t>
            </a:r>
            <a:r>
              <a:rPr lang="en-US" sz="1600" dirty="0">
                <a:solidFill>
                  <a:srgbClr val="333333"/>
                </a:solidFill>
                <a:latin typeface="Segoe UI" panose="020B0502040204020203" pitchFamily="34" charset="0"/>
                <a:cs typeface="Segoe UI" panose="020B0502040204020203" pitchFamily="34" charset="0"/>
              </a:rPr>
              <a:t> .</a:t>
            </a:r>
          </a:p>
          <a:p>
            <a:pPr marL="342900" marR="0" indent="-342900" algn="r" rtl="1">
              <a:lnSpc>
                <a:spcPct val="200000"/>
              </a:lnSpc>
              <a:spcBef>
                <a:spcPts val="0"/>
              </a:spcBef>
              <a:spcAft>
                <a:spcPts val="0"/>
              </a:spcAft>
              <a:buFont typeface="+mj-lt"/>
              <a:buAutoNum type="arabicPeriod"/>
            </a:pPr>
            <a:r>
              <a:rPr lang="ar-SA" dirty="0">
                <a:solidFill>
                  <a:srgbClr val="00B0F0"/>
                </a:solidFill>
                <a:latin typeface="Segoe UI" panose="020B0502040204020203" pitchFamily="34" charset="0"/>
                <a:cs typeface="Segoe UI" panose="020B0502040204020203" pitchFamily="34" charset="0"/>
              </a:rPr>
              <a:t>( الأعمال الخاصة بالمؤسسة  )</a:t>
            </a:r>
            <a:r>
              <a:rPr lang="en-US" dirty="0">
                <a:solidFill>
                  <a:srgbClr val="00B0F0"/>
                </a:solidFill>
                <a:latin typeface="Segoe UI" panose="020B0502040204020203" pitchFamily="34" charset="0"/>
                <a:cs typeface="Segoe UI" panose="020B0502040204020203" pitchFamily="34" charset="0"/>
              </a:rPr>
              <a:t> </a:t>
            </a:r>
            <a:r>
              <a:rPr lang="ar-JO" dirty="0">
                <a:solidFill>
                  <a:srgbClr val="00B0F0"/>
                </a:solidFill>
                <a:latin typeface="Segoe UI" panose="020B0502040204020203" pitchFamily="34" charset="0"/>
                <a:cs typeface="Segoe UI" panose="020B0502040204020203" pitchFamily="34" charset="0"/>
              </a:rPr>
              <a:t>و</a:t>
            </a:r>
            <a:r>
              <a:rPr lang="en-US" sz="2000" dirty="0">
                <a:solidFill>
                  <a:srgbClr val="00B0F0"/>
                </a:solidFill>
                <a:latin typeface="Segoe UI" panose="020B0502040204020203" pitchFamily="34" charset="0"/>
                <a:cs typeface="Segoe UI" panose="020B0502040204020203" pitchFamily="34" charset="0"/>
              </a:rPr>
              <a:t> </a:t>
            </a:r>
            <a:r>
              <a:rPr lang="ar-SA" sz="1600" dirty="0">
                <a:solidFill>
                  <a:srgbClr val="333333"/>
                </a:solidFill>
                <a:latin typeface="Segoe UI" panose="020B0502040204020203" pitchFamily="34" charset="0"/>
                <a:cs typeface="Segoe UI" panose="020B0502040204020203" pitchFamily="34" charset="0"/>
              </a:rPr>
              <a:t>يضم الأعمال الموجودة بالمؤسسة من انتاج ،و تنسيق ،و ش</a:t>
            </a:r>
            <a:r>
              <a:rPr lang="ar-JO" sz="1600" dirty="0">
                <a:solidFill>
                  <a:srgbClr val="333333"/>
                </a:solidFill>
                <a:latin typeface="Segoe UI" panose="020B0502040204020203" pitchFamily="34" charset="0"/>
                <a:cs typeface="Segoe UI" panose="020B0502040204020203" pitchFamily="34" charset="0"/>
              </a:rPr>
              <a:t>ؤ</a:t>
            </a:r>
            <a:r>
              <a:rPr lang="ar-SA" sz="1600" dirty="0">
                <a:solidFill>
                  <a:srgbClr val="333333"/>
                </a:solidFill>
                <a:latin typeface="Segoe UI" panose="020B0502040204020203" pitchFamily="34" charset="0"/>
                <a:cs typeface="Segoe UI" panose="020B0502040204020203" pitchFamily="34" charset="0"/>
              </a:rPr>
              <a:t>ون متعلقة بالمال</a:t>
            </a:r>
            <a:r>
              <a:rPr lang="en-US" sz="1600" dirty="0">
                <a:solidFill>
                  <a:srgbClr val="333333"/>
                </a:solidFill>
                <a:latin typeface="Segoe UI" panose="020B0502040204020203" pitchFamily="34" charset="0"/>
                <a:cs typeface="Segoe UI" panose="020B0502040204020203" pitchFamily="34" charset="0"/>
              </a:rPr>
              <a:t> .</a:t>
            </a:r>
          </a:p>
          <a:p>
            <a:pPr marL="342900" marR="0" indent="-342900" algn="r" rtl="1">
              <a:lnSpc>
                <a:spcPct val="200000"/>
              </a:lnSpc>
              <a:spcBef>
                <a:spcPts val="0"/>
              </a:spcBef>
              <a:spcAft>
                <a:spcPts val="0"/>
              </a:spcAft>
              <a:buFont typeface="+mj-lt"/>
              <a:buAutoNum type="arabicPeriod"/>
            </a:pPr>
            <a:r>
              <a:rPr lang="ar-SA" dirty="0">
                <a:solidFill>
                  <a:srgbClr val="00B0F0"/>
                </a:solidFill>
                <a:latin typeface="Segoe UI" panose="020B0502040204020203" pitchFamily="34" charset="0"/>
                <a:cs typeface="Segoe UI" panose="020B0502040204020203" pitchFamily="34" charset="0"/>
              </a:rPr>
              <a:t>( الموارد )</a:t>
            </a:r>
            <a:r>
              <a:rPr lang="en-US" dirty="0">
                <a:solidFill>
                  <a:srgbClr val="00B0F0"/>
                </a:solidFill>
                <a:latin typeface="Segoe UI" panose="020B0502040204020203" pitchFamily="34" charset="0"/>
                <a:cs typeface="Segoe UI" panose="020B0502040204020203" pitchFamily="34" charset="0"/>
              </a:rPr>
              <a:t> </a:t>
            </a:r>
            <a:r>
              <a:rPr lang="ar-JO" dirty="0">
                <a:solidFill>
                  <a:srgbClr val="00B0F0"/>
                </a:solidFill>
                <a:latin typeface="Segoe UI" panose="020B0502040204020203" pitchFamily="34" charset="0"/>
                <a:cs typeface="Segoe UI" panose="020B0502040204020203" pitchFamily="34" charset="0"/>
              </a:rPr>
              <a:t>وتضم </a:t>
            </a:r>
            <a:r>
              <a:rPr lang="ar-SA" sz="1600" dirty="0">
                <a:solidFill>
                  <a:srgbClr val="333333"/>
                </a:solidFill>
                <a:latin typeface="Segoe UI" panose="020B0502040204020203" pitchFamily="34" charset="0"/>
                <a:cs typeface="Segoe UI" panose="020B0502040204020203" pitchFamily="34" charset="0"/>
              </a:rPr>
              <a:t>كافة الموارد المتاحة للمنشأة من مواد خام ،و آلات ،و معدات</a:t>
            </a:r>
            <a:r>
              <a:rPr lang="en-US" sz="1600" dirty="0">
                <a:solidFill>
                  <a:srgbClr val="333333"/>
                </a:solidFill>
                <a:latin typeface="Segoe UI" panose="020B0502040204020203" pitchFamily="34" charset="0"/>
                <a:cs typeface="Segoe UI" panose="020B0502040204020203" pitchFamily="34" charset="0"/>
              </a:rPr>
              <a:t> .</a:t>
            </a:r>
          </a:p>
          <a:p>
            <a:pPr marL="457200" indent="-457200" algn="just" rtl="1" fontAlgn="base">
              <a:lnSpc>
                <a:spcPct val="150000"/>
              </a:lnSpc>
              <a:buFont typeface="+mj-lt"/>
              <a:buAutoNum type="arabicPeriod"/>
            </a:pPr>
            <a:r>
              <a:rPr lang="ar-YE" sz="2000" dirty="0">
                <a:latin typeface="Segoe UI" panose="020B0502040204020203" pitchFamily="34" charset="0"/>
                <a:cs typeface="Segoe UI" panose="020B0502040204020203" pitchFamily="34" charset="0"/>
              </a:rPr>
              <a:t/>
            </a:r>
            <a:br>
              <a:rPr lang="ar-YE" sz="2000" dirty="0">
                <a:latin typeface="Segoe UI" panose="020B0502040204020203" pitchFamily="34" charset="0"/>
                <a:cs typeface="Segoe UI" panose="020B0502040204020203" pitchFamily="34" charset="0"/>
              </a:rPr>
            </a:br>
            <a:r>
              <a:rPr lang="ar-YE" sz="2000" dirty="0">
                <a:latin typeface="Segoe UI" panose="020B0502040204020203" pitchFamily="34" charset="0"/>
                <a:cs typeface="Segoe UI" panose="020B0502040204020203" pitchFamily="34" charset="0"/>
              </a:rPr>
              <a:t/>
            </a:r>
            <a:br>
              <a:rPr lang="ar-YE" sz="2000" dirty="0">
                <a:latin typeface="Segoe UI" panose="020B0502040204020203" pitchFamily="34" charset="0"/>
                <a:cs typeface="Segoe UI" panose="020B0502040204020203" pitchFamily="34" charset="0"/>
              </a:rPr>
            </a:br>
            <a:endParaRPr lang="ar-JO" sz="2000" b="1" dirty="0">
              <a:solidFill>
                <a:srgbClr val="00B0F0"/>
              </a:solidFill>
              <a:latin typeface="Segoe UI" panose="020B0502040204020203" pitchFamily="34" charset="0"/>
              <a:ea typeface="Simplified Arabic" panose="02020603050405020304" pitchFamily="18" charset="-78"/>
              <a:cs typeface="Segoe UI" panose="020B0502040204020203" pitchFamily="34" charset="0"/>
            </a:endParaRPr>
          </a:p>
          <a:p>
            <a:pPr algn="r"/>
            <a:endParaRPr lang="ar-JO" sz="2000" b="1" dirty="0">
              <a:solidFill>
                <a:srgbClr val="00B0F0"/>
              </a:solidFill>
              <a:effectLst/>
              <a:latin typeface="Segoe UI" panose="020B0502040204020203" pitchFamily="34" charset="0"/>
              <a:ea typeface="Simplified Arabic" panose="02020603050405020304" pitchFamily="18" charset="-78"/>
              <a:cs typeface="Segoe UI" panose="020B0502040204020203" pitchFamily="34" charset="0"/>
            </a:endParaRPr>
          </a:p>
          <a:p>
            <a:pPr algn="r"/>
            <a:r>
              <a:rPr lang="ar-SA" sz="2000" b="1" dirty="0">
                <a:solidFill>
                  <a:srgbClr val="00B0F0"/>
                </a:solidFill>
                <a:effectLst/>
                <a:latin typeface="Segoe UI" panose="020B0502040204020203" pitchFamily="34" charset="0"/>
                <a:ea typeface="Simplified Arabic" panose="02020603050405020304" pitchFamily="18" charset="-78"/>
                <a:cs typeface="Segoe UI" panose="020B0502040204020203" pitchFamily="34" charset="0"/>
              </a:rPr>
              <a:t> </a:t>
            </a:r>
            <a:endParaRPr lang="ar-JO" sz="2000" b="1" dirty="0">
              <a:solidFill>
                <a:srgbClr val="00B0F0"/>
              </a:solidFill>
              <a:effectLst/>
              <a:latin typeface="Segoe UI" panose="020B0502040204020203" pitchFamily="34" charset="0"/>
              <a:ea typeface="Simplified Arabic" panose="02020603050405020304" pitchFamily="18" charset="-78"/>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D87AC215-3752-F0E1-D40C-262DFBAAC359}"/>
              </a:ext>
            </a:extLst>
          </p:cNvPr>
          <p:cNvSpPr txBox="1"/>
          <p:nvPr/>
        </p:nvSpPr>
        <p:spPr>
          <a:xfrm>
            <a:off x="2485572" y="811906"/>
            <a:ext cx="8417320" cy="415883"/>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عناصر التنظيم الإداري</a:t>
            </a:r>
            <a:endParaRPr lang="en-US"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p:txBody>
      </p:sp>
      <p:pic>
        <p:nvPicPr>
          <p:cNvPr id="6" name="Picture 5">
            <a:extLst>
              <a:ext uri="{FF2B5EF4-FFF2-40B4-BE49-F238E27FC236}">
                <a16:creationId xmlns:a16="http://schemas.microsoft.com/office/drawing/2014/main" xmlns="" id="{3F04E873-3523-3EFD-3B0D-3537BBAA4A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5947" y="4621904"/>
            <a:ext cx="2705100" cy="1195572"/>
          </a:xfrm>
          <a:prstGeom prst="rect">
            <a:avLst/>
          </a:prstGeom>
        </p:spPr>
      </p:pic>
    </p:spTree>
    <p:extLst>
      <p:ext uri="{BB962C8B-B14F-4D97-AF65-F5344CB8AC3E}">
        <p14:creationId xmlns:p14="http://schemas.microsoft.com/office/powerpoint/2010/main" val="2604120195"/>
      </p:ext>
    </p:extLst>
  </p:cSld>
  <p:clrMapOvr>
    <a:masterClrMapping/>
  </p:clrMapOvr>
  <mc:AlternateContent xmlns:mc="http://schemas.openxmlformats.org/markup-compatibility/2006" xmlns:p14="http://schemas.microsoft.com/office/powerpoint/2010/main">
    <mc:Choice Requires="p14">
      <p:transition spd="slow" p14:dur="2000" advTm="110826"/>
    </mc:Choice>
    <mc:Fallback xmlns="">
      <p:transition spd="slow" advTm="110826"/>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34715" y="1155869"/>
            <a:ext cx="11446110" cy="4825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chemeClr val="tx1"/>
              </a:solidFill>
              <a:latin typeface="Segoe UI" panose="020B0502040204020203" pitchFamily="34" charset="0"/>
              <a:cs typeface="Segoe UI" panose="020B0502040204020203" pitchFamily="34" charset="0"/>
            </a:endParaRPr>
          </a:p>
          <a:p>
            <a:pPr algn="r" rtl="1">
              <a:lnSpc>
                <a:spcPct val="200000"/>
              </a:lnSpc>
            </a:pPr>
            <a:endParaRPr lang="ar-JO" sz="2000" b="1" dirty="0">
              <a:solidFill>
                <a:schemeClr val="tx1"/>
              </a:solidFill>
              <a:latin typeface="Segoe UI" panose="020B0502040204020203" pitchFamily="34" charset="0"/>
              <a:cs typeface="Segoe UI" panose="020B0502040204020203" pitchFamily="34" charset="0"/>
            </a:endParaRPr>
          </a:p>
          <a:p>
            <a:pPr marL="0" marR="0" algn="r" rtl="1">
              <a:lnSpc>
                <a:spcPct val="150000"/>
              </a:lnSpc>
              <a:spcBef>
                <a:spcPts val="0"/>
              </a:spcBef>
              <a:spcAft>
                <a:spcPts val="0"/>
              </a:spcAft>
            </a:pPr>
            <a:r>
              <a:rPr lang="ar-SA" sz="18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للتنظيم الإداري </a:t>
            </a:r>
            <a:r>
              <a:rPr lang="ar-JO" sz="18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أهمية كبيرة في المنظمات ومنها ما يأتي:</a:t>
            </a:r>
            <a:endParaRPr lang="en-US" sz="1800" kern="100" dirty="0">
              <a:effectLst/>
              <a:latin typeface="Segoe UI" panose="020B0502040204020203" pitchFamily="34" charset="0"/>
              <a:ea typeface="Calibri" panose="020F0502020204030204" pitchFamily="34" charset="0"/>
              <a:cs typeface="Segoe UI" panose="020B0502040204020203" pitchFamily="34" charset="0"/>
            </a:endParaRPr>
          </a:p>
          <a:p>
            <a:pPr marL="342900" marR="190500" lvl="0" indent="-342900" algn="r" rtl="1">
              <a:lnSpc>
                <a:spcPct val="150000"/>
              </a:lnSpc>
              <a:spcBef>
                <a:spcPts val="0"/>
              </a:spcBef>
              <a:spcAft>
                <a:spcPts val="825"/>
              </a:spcAft>
              <a:buSzPts val="1000"/>
              <a:buFont typeface="+mj-lt"/>
              <a:buAutoNum type="arabicPeriod"/>
              <a:tabLst>
                <a:tab pos="457200" algn="l"/>
              </a:tabLst>
            </a:pPr>
            <a:r>
              <a:rPr lang="ar-SA" sz="18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يبذل دور كبير من أجل الإستجابة لكافة المتغيرات التي من الممكن أن تحدث للمنشأة و العاملين بها</a:t>
            </a:r>
            <a:r>
              <a:rPr lang="en-US" sz="18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 .</a:t>
            </a:r>
            <a:endParaRPr lang="en-US" sz="1800" kern="100" dirty="0">
              <a:solidFill>
                <a:srgbClr val="2C2F34"/>
              </a:solidFill>
              <a:effectLst/>
              <a:latin typeface="Segoe UI" panose="020B0502040204020203" pitchFamily="34" charset="0"/>
              <a:ea typeface="Calibri" panose="020F0502020204030204" pitchFamily="34" charset="0"/>
              <a:cs typeface="Segoe UI" panose="020B0502040204020203" pitchFamily="34" charset="0"/>
            </a:endParaRPr>
          </a:p>
          <a:p>
            <a:pPr marL="342900" marR="190500" lvl="0" indent="-342900" algn="r" rtl="1">
              <a:lnSpc>
                <a:spcPct val="150000"/>
              </a:lnSpc>
              <a:spcBef>
                <a:spcPts val="0"/>
              </a:spcBef>
              <a:spcAft>
                <a:spcPts val="825"/>
              </a:spcAft>
              <a:buSzPts val="1000"/>
              <a:buFont typeface="+mj-lt"/>
              <a:buAutoNum type="arabicPeriod"/>
              <a:tabLst>
                <a:tab pos="457200" algn="l"/>
              </a:tabLst>
            </a:pPr>
            <a:r>
              <a:rPr lang="ar-SA" sz="18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يقوم بتوزيع المهام ،و المس</a:t>
            </a:r>
            <a:r>
              <a:rPr lang="ar-JO" sz="18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ؤ</a:t>
            </a:r>
            <a:r>
              <a:rPr lang="ar-SA" sz="18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وليات على العاملين</a:t>
            </a:r>
            <a:r>
              <a:rPr lang="en-US" sz="18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 .</a:t>
            </a:r>
            <a:endParaRPr lang="en-US" sz="1800" kern="100" dirty="0">
              <a:solidFill>
                <a:srgbClr val="2C2F34"/>
              </a:solidFill>
              <a:effectLst/>
              <a:latin typeface="Segoe UI" panose="020B0502040204020203" pitchFamily="34" charset="0"/>
              <a:ea typeface="Calibri" panose="020F0502020204030204" pitchFamily="34" charset="0"/>
              <a:cs typeface="Segoe UI" panose="020B0502040204020203" pitchFamily="34" charset="0"/>
            </a:endParaRPr>
          </a:p>
          <a:p>
            <a:pPr marL="342900" marR="190500" lvl="0" indent="-342900" algn="r" rtl="1">
              <a:lnSpc>
                <a:spcPct val="150000"/>
              </a:lnSpc>
              <a:spcBef>
                <a:spcPts val="0"/>
              </a:spcBef>
              <a:spcAft>
                <a:spcPts val="825"/>
              </a:spcAft>
              <a:buSzPts val="1000"/>
              <a:buFont typeface="+mj-lt"/>
              <a:buAutoNum type="arabicPeriod"/>
              <a:tabLst>
                <a:tab pos="457200" algn="l"/>
              </a:tabLst>
            </a:pPr>
            <a:r>
              <a:rPr lang="ar-SA" sz="18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يحد التنظيم الإداري من وقوع الأخطاء مثلاً كالتكرار في توزيع الوظائف على العاملين</a:t>
            </a:r>
            <a:r>
              <a:rPr lang="en-US" sz="18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 .</a:t>
            </a:r>
            <a:endParaRPr lang="ar-JO" sz="18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endParaRPr>
          </a:p>
          <a:p>
            <a:pPr marL="342900" indent="-342900" algn="r" rtl="1">
              <a:lnSpc>
                <a:spcPct val="150000"/>
              </a:lnSpc>
              <a:buFont typeface="+mj-lt"/>
              <a:buAutoNum type="arabicPeriod"/>
            </a:pPr>
            <a:r>
              <a:rPr lang="ar-JO" sz="18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ي</a:t>
            </a:r>
            <a:r>
              <a:rPr lang="ar-SA" sz="18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قوم التنظيم الإداري بحصر الخبرات ،و التخصصات العلمية لكافة العاملين بالمؤسسة ،و على أساس ذلك يقوم بتوزيع الوظائف </a:t>
            </a:r>
            <a:endParaRPr lang="ar-JO" sz="18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endParaRPr>
          </a:p>
          <a:p>
            <a:pPr marL="342900" indent="-342900" algn="r" rtl="1">
              <a:lnSpc>
                <a:spcPct val="150000"/>
              </a:lnSpc>
              <a:buFont typeface="+mj-lt"/>
              <a:buAutoNum type="arabicPeriod"/>
            </a:pPr>
            <a:r>
              <a:rPr lang="ar-YE" kern="0" dirty="0">
                <a:solidFill>
                  <a:srgbClr val="2C2F34"/>
                </a:solidFill>
                <a:latin typeface="Segoe UI" panose="020B0502040204020203" pitchFamily="34" charset="0"/>
                <a:cs typeface="Segoe UI" panose="020B0502040204020203" pitchFamily="34" charset="0"/>
              </a:rPr>
              <a:t>يقوم بتحدبد العلاقة بين الموظفين، حيث إن كلّ موظف يعرف واجباته، وصلاحياته. </a:t>
            </a:r>
            <a:endParaRPr lang="ar-JO" kern="0" dirty="0">
              <a:solidFill>
                <a:srgbClr val="2C2F34"/>
              </a:solidFill>
              <a:latin typeface="Segoe UI" panose="020B0502040204020203" pitchFamily="34" charset="0"/>
              <a:cs typeface="Segoe UI" panose="020B0502040204020203" pitchFamily="34" charset="0"/>
            </a:endParaRPr>
          </a:p>
          <a:p>
            <a:pPr marL="342900" indent="-342900" algn="r" rtl="1">
              <a:lnSpc>
                <a:spcPct val="150000"/>
              </a:lnSpc>
              <a:buFont typeface="+mj-lt"/>
              <a:buAutoNum type="arabicPeriod"/>
            </a:pPr>
            <a:r>
              <a:rPr lang="ar-YE" kern="0" dirty="0">
                <a:solidFill>
                  <a:srgbClr val="2C2F34"/>
                </a:solidFill>
                <a:latin typeface="Segoe UI" panose="020B0502040204020203" pitchFamily="34" charset="0"/>
                <a:cs typeface="Segoe UI" panose="020B0502040204020203" pitchFamily="34" charset="0"/>
              </a:rPr>
              <a:t>يتيح لجميع الموظفين فرصة اكتساب الخبرة، وتبادل المعرفة والمعلومات بين الموظفين أصحاب الاختصاصات المتعدّدة</a:t>
            </a:r>
            <a:r>
              <a:rPr lang="ar-YE" sz="1600" dirty="0">
                <a:latin typeface="Segoe UI" panose="020B0502040204020203" pitchFamily="34" charset="0"/>
                <a:cs typeface="Segoe UI" panose="020B0502040204020203" pitchFamily="34" charset="0"/>
              </a:rPr>
              <a:t/>
            </a:r>
            <a:br>
              <a:rPr lang="ar-YE" sz="1600" dirty="0">
                <a:latin typeface="Segoe UI" panose="020B0502040204020203" pitchFamily="34" charset="0"/>
                <a:cs typeface="Segoe UI" panose="020B0502040204020203" pitchFamily="34" charset="0"/>
              </a:rPr>
            </a:br>
            <a:r>
              <a:rPr lang="ar-YE" sz="2000" dirty="0">
                <a:solidFill>
                  <a:schemeClr val="tx1"/>
                </a:solidFill>
                <a:latin typeface="Segoe UI" panose="020B0502040204020203" pitchFamily="34" charset="0"/>
                <a:cs typeface="Segoe UI" panose="020B0502040204020203" pitchFamily="34" charset="0"/>
              </a:rPr>
              <a:t/>
            </a:r>
            <a:br>
              <a:rPr lang="ar-YE" sz="2000" dirty="0">
                <a:solidFill>
                  <a:schemeClr val="tx1"/>
                </a:solidFill>
                <a:latin typeface="Segoe UI" panose="020B0502040204020203" pitchFamily="34" charset="0"/>
                <a:cs typeface="Segoe UI" panose="020B0502040204020203" pitchFamily="34" charset="0"/>
              </a:rPr>
            </a:br>
            <a:endParaRPr lang="ar-JO" sz="2000" b="1" dirty="0">
              <a:solidFill>
                <a:schemeClr val="tx1"/>
              </a:solidFill>
              <a:latin typeface="Segoe UI" panose="020B0502040204020203" pitchFamily="34" charset="0"/>
              <a:ea typeface="Simplified Arabic" panose="02020603050405020304" pitchFamily="18" charset="-78"/>
              <a:cs typeface="Segoe UI" panose="020B0502040204020203" pitchFamily="34" charset="0"/>
            </a:endParaRPr>
          </a:p>
          <a:p>
            <a:pPr algn="r"/>
            <a:endParaRPr lang="ar-JO" sz="2000" b="1" dirty="0">
              <a:solidFill>
                <a:srgbClr val="00B0F0"/>
              </a:solidFill>
              <a:effectLst/>
              <a:latin typeface="Segoe UI" panose="020B0502040204020203" pitchFamily="34" charset="0"/>
              <a:ea typeface="Simplified Arabic" panose="02020603050405020304" pitchFamily="18" charset="-78"/>
              <a:cs typeface="Segoe UI" panose="020B0502040204020203" pitchFamily="34" charset="0"/>
            </a:endParaRPr>
          </a:p>
          <a:p>
            <a:pPr algn="r"/>
            <a:r>
              <a:rPr lang="ar-SA" sz="2000" b="1" dirty="0">
                <a:solidFill>
                  <a:srgbClr val="00B0F0"/>
                </a:solidFill>
                <a:effectLst/>
                <a:latin typeface="Segoe UI" panose="020B0502040204020203" pitchFamily="34" charset="0"/>
                <a:ea typeface="Simplified Arabic" panose="02020603050405020304" pitchFamily="18" charset="-78"/>
                <a:cs typeface="Segoe UI" panose="020B0502040204020203" pitchFamily="34" charset="0"/>
              </a:rPr>
              <a:t> </a:t>
            </a:r>
            <a:endParaRPr lang="ar-JO" sz="2000" b="1" dirty="0">
              <a:solidFill>
                <a:srgbClr val="00B0F0"/>
              </a:solidFill>
              <a:effectLst/>
              <a:latin typeface="Segoe UI" panose="020B0502040204020203" pitchFamily="34" charset="0"/>
              <a:ea typeface="Simplified Arabic" panose="02020603050405020304" pitchFamily="18" charset="-78"/>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20E9FA94-73A5-0C14-9FBF-2CD60F6A0E6B}"/>
              </a:ext>
            </a:extLst>
          </p:cNvPr>
          <p:cNvSpPr txBox="1"/>
          <p:nvPr/>
        </p:nvSpPr>
        <p:spPr>
          <a:xfrm>
            <a:off x="2485572" y="626946"/>
            <a:ext cx="8417320" cy="415883"/>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أهمية التنظيم الإداري</a:t>
            </a:r>
            <a:endParaRPr lang="en-US"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p:txBody>
      </p:sp>
    </p:spTree>
    <p:extLst>
      <p:ext uri="{BB962C8B-B14F-4D97-AF65-F5344CB8AC3E}">
        <p14:creationId xmlns:p14="http://schemas.microsoft.com/office/powerpoint/2010/main" val="3302570553"/>
      </p:ext>
    </p:extLst>
  </p:cSld>
  <p:clrMapOvr>
    <a:masterClrMapping/>
  </p:clrMapOvr>
  <mc:AlternateContent xmlns:mc="http://schemas.openxmlformats.org/markup-compatibility/2006" xmlns:p14="http://schemas.microsoft.com/office/powerpoint/2010/main">
    <mc:Choice Requires="p14">
      <p:transition spd="slow" p14:dur="2000" advTm="126438"/>
    </mc:Choice>
    <mc:Fallback xmlns="">
      <p:transition spd="slow" advTm="126438"/>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56290" y="1646790"/>
            <a:ext cx="10198913" cy="43653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ctr"/>
            <a:endParaRPr lang="ar-JO" sz="2000" b="1" dirty="0">
              <a:solidFill>
                <a:srgbClr val="00B0F0"/>
              </a:solidFill>
              <a:latin typeface="Segoe UI" panose="020B0502040204020203" pitchFamily="34" charset="0"/>
              <a:cs typeface="Segoe UI" panose="020B0502040204020203" pitchFamily="34" charset="0"/>
            </a:endParaRPr>
          </a:p>
          <a:p>
            <a:pPr algn="r" rtl="1">
              <a:lnSpc>
                <a:spcPct val="150000"/>
              </a:lnSpc>
            </a:pPr>
            <a:endParaRPr lang="ar-JO" b="1" dirty="0">
              <a:solidFill>
                <a:srgbClr val="00B0F0"/>
              </a:solidFill>
              <a:latin typeface="Segoe UI" panose="020B0502040204020203" pitchFamily="34" charset="0"/>
              <a:cs typeface="Segoe UI" panose="020B0502040204020203" pitchFamily="34" charset="0"/>
            </a:endParaRPr>
          </a:p>
          <a:p>
            <a:pPr algn="r" rtl="1">
              <a:lnSpc>
                <a:spcPct val="150000"/>
              </a:lnSpc>
            </a:pPr>
            <a:endParaRPr lang="ar-JO" b="1" dirty="0">
              <a:solidFill>
                <a:srgbClr val="00B0F0"/>
              </a:solidFill>
              <a:latin typeface="Segoe UI" panose="020B0502040204020203" pitchFamily="34" charset="0"/>
              <a:cs typeface="Segoe UI" panose="020B0502040204020203" pitchFamily="34" charset="0"/>
            </a:endParaRPr>
          </a:p>
          <a:p>
            <a:pPr algn="r" rtl="1">
              <a:lnSpc>
                <a:spcPct val="150000"/>
              </a:lnSpc>
            </a:pPr>
            <a:endParaRPr lang="ar-JO" b="1" dirty="0">
              <a:solidFill>
                <a:srgbClr val="00B0F0"/>
              </a:solidFill>
              <a:latin typeface="Segoe UI" panose="020B0502040204020203" pitchFamily="34" charset="0"/>
              <a:cs typeface="Segoe UI" panose="020B0502040204020203" pitchFamily="34" charset="0"/>
            </a:endParaRPr>
          </a:p>
          <a:p>
            <a:pPr marR="190500" lvl="0" algn="r" rtl="1">
              <a:lnSpc>
                <a:spcPct val="150000"/>
              </a:lnSpc>
              <a:spcBef>
                <a:spcPts val="0"/>
              </a:spcBef>
              <a:spcAft>
                <a:spcPts val="825"/>
              </a:spcAft>
              <a:buSzPts val="1000"/>
              <a:tabLst>
                <a:tab pos="457200" algn="l"/>
              </a:tabLst>
            </a:pPr>
            <a:r>
              <a:rPr lang="ar-JO" sz="16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7- </a:t>
            </a:r>
            <a:r>
              <a:rPr lang="ar-SA" sz="16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يقدم للعناصر البشرية فرصة للتفاعل ،و الإندماج </a:t>
            </a:r>
            <a:r>
              <a:rPr lang="ar-JO" sz="16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و</a:t>
            </a:r>
            <a:r>
              <a:rPr lang="ar-SA" sz="16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 مشاركة الرآي ،و تبادل الخبرات ،و المعرفة فيما بينهم</a:t>
            </a:r>
            <a:r>
              <a:rPr lang="en-US" sz="16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 .</a:t>
            </a:r>
            <a:endParaRPr lang="en-US" sz="1600" kern="100" dirty="0">
              <a:solidFill>
                <a:srgbClr val="2C2F34"/>
              </a:solidFill>
              <a:effectLst/>
              <a:latin typeface="Segoe UI" panose="020B0502040204020203" pitchFamily="34" charset="0"/>
              <a:ea typeface="Calibri" panose="020F0502020204030204" pitchFamily="34" charset="0"/>
              <a:cs typeface="Segoe UI" panose="020B0502040204020203" pitchFamily="34" charset="0"/>
            </a:endParaRPr>
          </a:p>
          <a:p>
            <a:pPr marR="190500" lvl="0" algn="r" rtl="1">
              <a:lnSpc>
                <a:spcPct val="150000"/>
              </a:lnSpc>
              <a:spcBef>
                <a:spcPts val="0"/>
              </a:spcBef>
              <a:spcAft>
                <a:spcPts val="825"/>
              </a:spcAft>
              <a:buSzPts val="1000"/>
              <a:tabLst>
                <a:tab pos="457200" algn="l"/>
              </a:tabLst>
            </a:pPr>
            <a:r>
              <a:rPr lang="ar-JO" sz="16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8- </a:t>
            </a:r>
            <a:r>
              <a:rPr lang="ar-SA" sz="16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تشجيع العاملين على العمل ،و تدعيم ولائهم للمؤسسة أو المنشأة</a:t>
            </a:r>
            <a:r>
              <a:rPr lang="en-US" sz="16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 .</a:t>
            </a:r>
            <a:endParaRPr lang="en-US" sz="1600" kern="100" dirty="0">
              <a:solidFill>
                <a:srgbClr val="2C2F34"/>
              </a:solidFill>
              <a:effectLst/>
              <a:latin typeface="Segoe UI" panose="020B0502040204020203" pitchFamily="34" charset="0"/>
              <a:ea typeface="Calibri" panose="020F0502020204030204" pitchFamily="34" charset="0"/>
              <a:cs typeface="Segoe UI" panose="020B0502040204020203" pitchFamily="34" charset="0"/>
            </a:endParaRPr>
          </a:p>
          <a:p>
            <a:pPr marR="190500" lvl="0" algn="r" rtl="1">
              <a:lnSpc>
                <a:spcPct val="150000"/>
              </a:lnSpc>
              <a:spcBef>
                <a:spcPts val="0"/>
              </a:spcBef>
              <a:spcAft>
                <a:spcPts val="825"/>
              </a:spcAft>
              <a:buSzPts val="1000"/>
              <a:tabLst>
                <a:tab pos="457200" algn="l"/>
              </a:tabLst>
            </a:pPr>
            <a:r>
              <a:rPr lang="ar-JO" sz="16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9- </a:t>
            </a:r>
            <a:r>
              <a:rPr lang="ar-SA" sz="16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يرفع الكفاءة الإدارية الخاصة بالمنظمة ،و ذلك لأنها يقودها إلى تحقيق أهدافها</a:t>
            </a:r>
            <a:r>
              <a:rPr lang="en-US" sz="1600" kern="0" dirty="0">
                <a:solidFill>
                  <a:srgbClr val="2C2F34"/>
                </a:solidFill>
                <a:effectLst/>
                <a:latin typeface="Segoe UI" panose="020B0502040204020203" pitchFamily="34" charset="0"/>
                <a:ea typeface="Times New Roman" panose="02020603050405020304" pitchFamily="18" charset="0"/>
                <a:cs typeface="Segoe UI" panose="020B0502040204020203" pitchFamily="34" charset="0"/>
              </a:rPr>
              <a:t> .</a:t>
            </a:r>
            <a:endParaRPr lang="en-US" sz="1600" kern="100" dirty="0">
              <a:solidFill>
                <a:srgbClr val="2C2F34"/>
              </a:solidFill>
              <a:effectLst/>
              <a:latin typeface="Segoe UI" panose="020B0502040204020203" pitchFamily="34" charset="0"/>
              <a:ea typeface="Calibri" panose="020F0502020204030204" pitchFamily="34" charset="0"/>
              <a:cs typeface="Segoe UI" panose="020B0502040204020203" pitchFamily="34" charset="0"/>
            </a:endParaRPr>
          </a:p>
          <a:p>
            <a:pPr algn="r" rtl="1">
              <a:lnSpc>
                <a:spcPct val="150000"/>
              </a:lnSpc>
            </a:pPr>
            <a:r>
              <a:rPr lang="ar-JO" sz="1600" kern="0" dirty="0">
                <a:solidFill>
                  <a:srgbClr val="2C2F34"/>
                </a:solidFill>
                <a:latin typeface="Segoe UI" panose="020B0502040204020203" pitchFamily="34" charset="0"/>
                <a:cs typeface="Segoe UI" panose="020B0502040204020203" pitchFamily="34" charset="0"/>
              </a:rPr>
              <a:t>10- </a:t>
            </a:r>
            <a:r>
              <a:rPr lang="ar-SA" sz="1600" kern="0" dirty="0">
                <a:solidFill>
                  <a:srgbClr val="2C2F34"/>
                </a:solidFill>
                <a:latin typeface="Segoe UI" panose="020B0502040204020203" pitchFamily="34" charset="0"/>
                <a:cs typeface="Segoe UI" panose="020B0502040204020203" pitchFamily="34" charset="0"/>
              </a:rPr>
              <a:t>يمنح العاملين الإستقرار و الثبات و يقوي العلاقات فيما بينهم </a:t>
            </a:r>
            <a:endParaRPr lang="ar-JO" sz="1600" kern="0" dirty="0">
              <a:solidFill>
                <a:srgbClr val="2C2F34"/>
              </a:solidFill>
              <a:latin typeface="Segoe UI" panose="020B0502040204020203" pitchFamily="34" charset="0"/>
              <a:cs typeface="Segoe UI" panose="020B0502040204020203" pitchFamily="34" charset="0"/>
            </a:endParaRPr>
          </a:p>
          <a:p>
            <a:pPr algn="r" rtl="1">
              <a:lnSpc>
                <a:spcPct val="150000"/>
              </a:lnSpc>
            </a:pPr>
            <a:r>
              <a:rPr lang="ar-JO" sz="1600" kern="0" dirty="0">
                <a:solidFill>
                  <a:srgbClr val="2C2F34"/>
                </a:solidFill>
                <a:latin typeface="Segoe UI" panose="020B0502040204020203" pitchFamily="34" charset="0"/>
                <a:cs typeface="Segoe UI" panose="020B0502040204020203" pitchFamily="34" charset="0"/>
              </a:rPr>
              <a:t>11- </a:t>
            </a:r>
            <a:r>
              <a:rPr lang="ar-YE" sz="1600" kern="0" dirty="0">
                <a:solidFill>
                  <a:srgbClr val="2C2F34"/>
                </a:solidFill>
                <a:latin typeface="Segoe UI" panose="020B0502040204020203" pitchFamily="34" charset="0"/>
                <a:cs typeface="Segoe UI" panose="020B0502040204020203" pitchFamily="34" charset="0"/>
              </a:rPr>
              <a:t>لتنظيم الإدراي له دور في إحداث الاستجابة للمتغيرات التي تحدث في </a:t>
            </a:r>
            <a:r>
              <a:rPr lang="ar-JO" sz="1600" kern="0" dirty="0">
                <a:solidFill>
                  <a:srgbClr val="2C2F34"/>
                </a:solidFill>
                <a:latin typeface="Segoe UI" panose="020B0502040204020203" pitchFamily="34" charset="0"/>
                <a:cs typeface="Segoe UI" panose="020B0502040204020203" pitchFamily="34" charset="0"/>
              </a:rPr>
              <a:t>م</a:t>
            </a:r>
            <a:r>
              <a:rPr lang="ar-YE" sz="1600" kern="0" dirty="0">
                <a:solidFill>
                  <a:srgbClr val="2C2F34"/>
                </a:solidFill>
                <a:latin typeface="Segoe UI" panose="020B0502040204020203" pitchFamily="34" charset="0"/>
                <a:cs typeface="Segoe UI" panose="020B0502040204020203" pitchFamily="34" charset="0"/>
              </a:rPr>
              <a:t>حيط الوظيفة، والفرد، الذي يعمل بها.</a:t>
            </a:r>
            <a:endParaRPr lang="ar-JO" sz="1600" kern="0" dirty="0">
              <a:solidFill>
                <a:srgbClr val="2C2F34"/>
              </a:solidFill>
              <a:latin typeface="Segoe UI" panose="020B0502040204020203" pitchFamily="34" charset="0"/>
              <a:cs typeface="Segoe UI" panose="020B0502040204020203" pitchFamily="34" charset="0"/>
            </a:endParaRPr>
          </a:p>
          <a:p>
            <a:pPr algn="r" rtl="1">
              <a:lnSpc>
                <a:spcPct val="150000"/>
              </a:lnSpc>
            </a:pPr>
            <a:r>
              <a:rPr lang="ar-JO" sz="1600" kern="0" dirty="0">
                <a:solidFill>
                  <a:srgbClr val="2C2F34"/>
                </a:solidFill>
                <a:latin typeface="Segoe UI" panose="020B0502040204020203" pitchFamily="34" charset="0"/>
                <a:cs typeface="Segoe UI" panose="020B0502040204020203" pitchFamily="34" charset="0"/>
              </a:rPr>
              <a:t>12- </a:t>
            </a:r>
            <a:r>
              <a:rPr lang="ar-YE" sz="1600" kern="0" dirty="0">
                <a:solidFill>
                  <a:srgbClr val="2C2F34"/>
                </a:solidFill>
                <a:latin typeface="Segoe UI" panose="020B0502040204020203" pitchFamily="34" charset="0"/>
                <a:cs typeface="Segoe UI" panose="020B0502040204020203" pitchFamily="34" charset="0"/>
              </a:rPr>
              <a:t>التوزيع العلمي الصحيح للوظائف المتاحة لكل موظف، دون أن يكون هناك تأثير شخصي على أحدهم. </a:t>
            </a:r>
            <a:endParaRPr lang="ar-JO" sz="1600" kern="0" dirty="0">
              <a:solidFill>
                <a:srgbClr val="2C2F34"/>
              </a:solidFill>
              <a:latin typeface="Segoe UI" panose="020B0502040204020203" pitchFamily="34" charset="0"/>
              <a:cs typeface="Segoe UI" panose="020B0502040204020203" pitchFamily="34" charset="0"/>
            </a:endParaRPr>
          </a:p>
          <a:p>
            <a:pPr algn="r" rtl="1">
              <a:lnSpc>
                <a:spcPct val="150000"/>
              </a:lnSpc>
            </a:pPr>
            <a:r>
              <a:rPr lang="ar-JO" sz="1600" kern="0" dirty="0">
                <a:solidFill>
                  <a:srgbClr val="2C2F34"/>
                </a:solidFill>
                <a:latin typeface="Segoe UI" panose="020B0502040204020203" pitchFamily="34" charset="0"/>
                <a:cs typeface="Segoe UI" panose="020B0502040204020203" pitchFamily="34" charset="0"/>
              </a:rPr>
              <a:t>13- </a:t>
            </a:r>
            <a:r>
              <a:rPr lang="ar-YE" sz="1600" kern="0" dirty="0">
                <a:solidFill>
                  <a:srgbClr val="2C2F34"/>
                </a:solidFill>
                <a:latin typeface="Segoe UI" panose="020B0502040204020203" pitchFamily="34" charset="0"/>
                <a:cs typeface="Segoe UI" panose="020B0502040204020203" pitchFamily="34" charset="0"/>
              </a:rPr>
              <a:t>كما أنَّ التنظيم الإداري الصحيح يمنع الازدواجية، والتكرار في الأعمال الموكولة إلى الموظفين.</a:t>
            </a:r>
            <a:r>
              <a:rPr lang="ar-YE" dirty="0">
                <a:latin typeface="Segoe UI" panose="020B0502040204020203" pitchFamily="34" charset="0"/>
                <a:cs typeface="Segoe UI" panose="020B0502040204020203" pitchFamily="34" charset="0"/>
              </a:rPr>
              <a:t/>
            </a:r>
            <a:br>
              <a:rPr lang="ar-YE" dirty="0">
                <a:latin typeface="Segoe UI" panose="020B0502040204020203" pitchFamily="34" charset="0"/>
                <a:cs typeface="Segoe UI" panose="020B0502040204020203" pitchFamily="34" charset="0"/>
              </a:rPr>
            </a:br>
            <a:r>
              <a:rPr lang="ar-YE" dirty="0">
                <a:latin typeface="Segoe UI" panose="020B0502040204020203" pitchFamily="34" charset="0"/>
                <a:cs typeface="Segoe UI" panose="020B0502040204020203" pitchFamily="34" charset="0"/>
              </a:rPr>
              <a:t/>
            </a:r>
            <a:br>
              <a:rPr lang="ar-YE" dirty="0">
                <a:latin typeface="Segoe UI" panose="020B0502040204020203" pitchFamily="34" charset="0"/>
                <a:cs typeface="Segoe UI" panose="020B0502040204020203" pitchFamily="34" charset="0"/>
              </a:rPr>
            </a:br>
            <a:endParaRPr lang="ar-JO" b="1" dirty="0">
              <a:solidFill>
                <a:schemeClr val="tx1"/>
              </a:solidFill>
              <a:latin typeface="Segoe UI" panose="020B0502040204020203" pitchFamily="34" charset="0"/>
              <a:ea typeface="Simplified Arabic" panose="02020603050405020304" pitchFamily="18" charset="-78"/>
              <a:cs typeface="Segoe UI" panose="020B0502040204020203" pitchFamily="34" charset="0"/>
            </a:endParaRPr>
          </a:p>
          <a:p>
            <a:pPr algn="r" rtl="1">
              <a:lnSpc>
                <a:spcPct val="150000"/>
              </a:lnSpc>
            </a:pPr>
            <a:endParaRPr lang="ar-JO" b="1" dirty="0">
              <a:solidFill>
                <a:schemeClr val="tx1"/>
              </a:solidFill>
              <a:effectLst/>
              <a:latin typeface="Segoe UI" panose="020B0502040204020203" pitchFamily="34" charset="0"/>
              <a:ea typeface="Simplified Arabic" panose="02020603050405020304" pitchFamily="18" charset="-78"/>
              <a:cs typeface="Segoe UI" panose="020B0502040204020203" pitchFamily="34" charset="0"/>
            </a:endParaRPr>
          </a:p>
          <a:p>
            <a:pPr algn="ctr"/>
            <a:endParaRPr lang="ar-JO" sz="2000" b="1" dirty="0">
              <a:solidFill>
                <a:schemeClr val="tx1"/>
              </a:solidFill>
              <a:latin typeface="Segoe UI" panose="020B0502040204020203" pitchFamily="34" charset="0"/>
              <a:ea typeface="Simplified Arabic" panose="02020603050405020304" pitchFamily="18" charset="-78"/>
              <a:cs typeface="Segoe UI" panose="020B0502040204020203" pitchFamily="34" charset="0"/>
            </a:endParaRPr>
          </a:p>
          <a:p>
            <a:pPr algn="ctr"/>
            <a:endParaRPr lang="ar-JO" sz="2000" b="1" dirty="0">
              <a:solidFill>
                <a:schemeClr val="tx1"/>
              </a:solidFill>
              <a:effectLst/>
              <a:latin typeface="Segoe UI" panose="020B0502040204020203" pitchFamily="34" charset="0"/>
              <a:ea typeface="Simplified Arabic" panose="02020603050405020304" pitchFamily="18" charset="-78"/>
              <a:cs typeface="Segoe UI" panose="020B0502040204020203" pitchFamily="34" charset="0"/>
            </a:endParaRPr>
          </a:p>
          <a:p>
            <a:pPr algn="ctr"/>
            <a:endParaRPr lang="ar-JO" sz="2000" b="1" dirty="0">
              <a:solidFill>
                <a:schemeClr val="tx1"/>
              </a:solidFill>
              <a:latin typeface="Segoe UI" panose="020B0502040204020203" pitchFamily="34" charset="0"/>
              <a:ea typeface="Simplified Arabic" panose="02020603050405020304" pitchFamily="18" charset="-78"/>
              <a:cs typeface="Segoe UI" panose="020B0502040204020203" pitchFamily="34" charset="0"/>
            </a:endParaRPr>
          </a:p>
          <a:p>
            <a:pPr algn="ctr"/>
            <a:endParaRPr lang="ar-JO" sz="2000" b="1" dirty="0">
              <a:solidFill>
                <a:schemeClr val="tx1"/>
              </a:solidFill>
              <a:effectLst/>
              <a:latin typeface="Segoe UI" panose="020B0502040204020203" pitchFamily="34" charset="0"/>
              <a:ea typeface="Simplified Arabic" panose="02020603050405020304" pitchFamily="18" charset="-78"/>
              <a:cs typeface="Segoe UI" panose="020B0502040204020203" pitchFamily="34" charset="0"/>
            </a:endParaRPr>
          </a:p>
          <a:p>
            <a:pPr algn="ctr"/>
            <a:endParaRPr lang="ar-JO" sz="2000" b="1" dirty="0">
              <a:solidFill>
                <a:schemeClr val="tx1"/>
              </a:solidFill>
              <a:effectLst/>
              <a:latin typeface="Segoe UI" panose="020B0502040204020203" pitchFamily="34" charset="0"/>
              <a:ea typeface="Simplified Arabic" panose="02020603050405020304" pitchFamily="18" charset="-78"/>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619490F9-321B-F0B1-5D72-6258132DD67C}"/>
              </a:ext>
            </a:extLst>
          </p:cNvPr>
          <p:cNvSpPr txBox="1"/>
          <p:nvPr/>
        </p:nvSpPr>
        <p:spPr>
          <a:xfrm>
            <a:off x="2296386" y="845851"/>
            <a:ext cx="8417320" cy="415883"/>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rPr>
              <a:t>أهمية التنظيم الإداري</a:t>
            </a:r>
            <a:endParaRPr lang="en-US" sz="2000" b="1" dirty="0">
              <a:solidFill>
                <a:srgbClr val="00B0F0"/>
              </a:solidFill>
              <a:effectLst/>
              <a:latin typeface="Segoe UI" panose="020B0502040204020203" pitchFamily="34" charset="0"/>
              <a:ea typeface="Times New Roman" panose="02020603050405020304" pitchFamily="18" charset="0"/>
              <a:cs typeface="Segoe UI" panose="020B0502040204020203" pitchFamily="34" charset="0"/>
            </a:endParaRPr>
          </a:p>
        </p:txBody>
      </p:sp>
    </p:spTree>
    <p:extLst>
      <p:ext uri="{BB962C8B-B14F-4D97-AF65-F5344CB8AC3E}">
        <p14:creationId xmlns:p14="http://schemas.microsoft.com/office/powerpoint/2010/main" val="1862871185"/>
      </p:ext>
    </p:extLst>
  </p:cSld>
  <p:clrMapOvr>
    <a:masterClrMapping/>
  </p:clrMapOvr>
  <mc:AlternateContent xmlns:mc="http://schemas.openxmlformats.org/markup-compatibility/2006" xmlns:p14="http://schemas.microsoft.com/office/powerpoint/2010/main">
    <mc:Choice Requires="p14">
      <p:transition spd="slow" p14:dur="2000" advTm="99437"/>
    </mc:Choice>
    <mc:Fallback xmlns="">
      <p:transition spd="slow" advTm="99437"/>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19528" y="1422379"/>
            <a:ext cx="10978486" cy="4513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ar-JO" b="0" i="0" dirty="0">
              <a:solidFill>
                <a:srgbClr val="000000"/>
              </a:solidFill>
              <a:effectLst/>
              <a:latin typeface="Segoe UI" panose="020B0502040204020203" pitchFamily="34" charset="0"/>
              <a:cs typeface="Segoe UI" panose="020B0502040204020203" pitchFamily="34" charset="0"/>
            </a:endParaRPr>
          </a:p>
          <a:p>
            <a:pPr algn="r" rtl="1"/>
            <a:endParaRPr lang="ar-JO" dirty="0">
              <a:solidFill>
                <a:srgbClr val="000000"/>
              </a:solidFill>
              <a:latin typeface="Segoe UI" panose="020B0502040204020203" pitchFamily="34" charset="0"/>
              <a:cs typeface="Segoe UI" panose="020B0502040204020203" pitchFamily="34" charset="0"/>
            </a:endParaRPr>
          </a:p>
          <a:p>
            <a:pPr algn="r" rtl="1"/>
            <a:endParaRPr lang="ar-JO" b="0" i="0" dirty="0">
              <a:solidFill>
                <a:srgbClr val="000000"/>
              </a:solidFill>
              <a:effectLst/>
              <a:latin typeface="Segoe UI" panose="020B0502040204020203" pitchFamily="34" charset="0"/>
              <a:cs typeface="Segoe UI" panose="020B0502040204020203" pitchFamily="34" charset="0"/>
            </a:endParaRPr>
          </a:p>
          <a:p>
            <a:pPr algn="r" rtl="1"/>
            <a:endParaRPr lang="ar-JO" b="0" i="0" dirty="0">
              <a:solidFill>
                <a:srgbClr val="000000"/>
              </a:solidFill>
              <a:effectLst/>
              <a:latin typeface="Segoe UI" panose="020B0502040204020203" pitchFamily="34" charset="0"/>
              <a:cs typeface="Segoe UI" panose="020B0502040204020203" pitchFamily="34" charset="0"/>
            </a:endParaRPr>
          </a:p>
          <a:p>
            <a:pPr algn="r" rtl="1"/>
            <a:endParaRPr lang="ar-JO" dirty="0">
              <a:solidFill>
                <a:srgbClr val="000000"/>
              </a:solidFill>
              <a:latin typeface="Segoe UI" panose="020B0502040204020203" pitchFamily="34" charset="0"/>
              <a:cs typeface="Segoe UI" panose="020B0502040204020203" pitchFamily="34" charset="0"/>
            </a:endParaRPr>
          </a:p>
          <a:p>
            <a:pPr algn="r" rtl="1">
              <a:lnSpc>
                <a:spcPct val="150000"/>
              </a:lnSpc>
            </a:pPr>
            <a:endParaRPr lang="ar-JO" b="0" i="0" dirty="0">
              <a:solidFill>
                <a:srgbClr val="000000"/>
              </a:solidFill>
              <a:effectLst/>
              <a:latin typeface="Segoe UI" panose="020B0502040204020203" pitchFamily="34" charset="0"/>
              <a:cs typeface="Segoe UI" panose="020B0502040204020203" pitchFamily="34" charset="0"/>
            </a:endParaRPr>
          </a:p>
          <a:p>
            <a:pPr algn="r" rtl="1">
              <a:lnSpc>
                <a:spcPct val="150000"/>
              </a:lnSpc>
            </a:pPr>
            <a:r>
              <a:rPr lang="ar-YE" b="0" i="0" u="sng" dirty="0">
                <a:solidFill>
                  <a:srgbClr val="000000"/>
                </a:solidFill>
                <a:effectLst/>
                <a:latin typeface="Segoe UI" panose="020B0502040204020203" pitchFamily="34" charset="0"/>
                <a:cs typeface="Segoe UI" panose="020B0502040204020203" pitchFamily="34" charset="0"/>
              </a:rPr>
              <a:t>خطوات التنظيم الإداري</a:t>
            </a:r>
            <a:r>
              <a:rPr lang="ar-JO" b="0" i="0" u="sng" dirty="0">
                <a:solidFill>
                  <a:srgbClr val="000000"/>
                </a:solidFill>
                <a:effectLst/>
                <a:latin typeface="Segoe UI" panose="020B0502040204020203" pitchFamily="34" charset="0"/>
                <a:cs typeface="Segoe UI" panose="020B0502040204020203" pitchFamily="34" charset="0"/>
              </a:rPr>
              <a:t> </a:t>
            </a:r>
          </a:p>
          <a:p>
            <a:pPr algn="r" rtl="1">
              <a:lnSpc>
                <a:spcPct val="150000"/>
              </a:lnSpc>
            </a:pPr>
            <a:r>
              <a:rPr lang="ar-JO" b="0" i="0" dirty="0">
                <a:solidFill>
                  <a:srgbClr val="000000"/>
                </a:solidFill>
                <a:effectLst/>
                <a:latin typeface="Segoe UI" panose="020B0502040204020203" pitchFamily="34" charset="0"/>
                <a:cs typeface="Segoe UI" panose="020B0502040204020203" pitchFamily="34" charset="0"/>
              </a:rPr>
              <a:t>يجب على المنظمات اتباع مجموعة من الخطوات الممنهجة لبناء تنظيم إداري فاعل ومنها:</a:t>
            </a:r>
          </a:p>
          <a:p>
            <a:pPr algn="r" rtl="1">
              <a:lnSpc>
                <a:spcPct val="200000"/>
              </a:lnSpc>
            </a:pPr>
            <a:r>
              <a:rPr lang="ar-JO" b="0" i="0" dirty="0">
                <a:solidFill>
                  <a:srgbClr val="000000"/>
                </a:solidFill>
                <a:effectLst/>
                <a:latin typeface="Segoe UI" panose="020B0502040204020203" pitchFamily="34" charset="0"/>
                <a:cs typeface="Segoe UI" panose="020B0502040204020203" pitchFamily="34" charset="0"/>
              </a:rPr>
              <a:t>1- </a:t>
            </a:r>
            <a:r>
              <a:rPr lang="ar-YE" b="0" i="0" dirty="0">
                <a:solidFill>
                  <a:srgbClr val="000000"/>
                </a:solidFill>
                <a:effectLst/>
                <a:latin typeface="Segoe UI" panose="020B0502040204020203" pitchFamily="34" charset="0"/>
                <a:cs typeface="Segoe UI" panose="020B0502040204020203" pitchFamily="34" charset="0"/>
              </a:rPr>
              <a:t> تحديد عناصر التخطيط الإداري، وهي: الرسالة. وال</a:t>
            </a:r>
            <a:r>
              <a:rPr lang="ar-JO" b="0" i="0" dirty="0">
                <a:solidFill>
                  <a:srgbClr val="000000"/>
                </a:solidFill>
                <a:effectLst/>
                <a:latin typeface="Segoe UI" panose="020B0502040204020203" pitchFamily="34" charset="0"/>
                <a:cs typeface="Segoe UI" panose="020B0502040204020203" pitchFamily="34" charset="0"/>
              </a:rPr>
              <a:t>ا</a:t>
            </a:r>
            <a:r>
              <a:rPr lang="ar-YE" b="0" i="0" dirty="0">
                <a:solidFill>
                  <a:srgbClr val="000000"/>
                </a:solidFill>
                <a:effectLst/>
                <a:latin typeface="Segoe UI" panose="020B0502040204020203" pitchFamily="34" charset="0"/>
                <a:cs typeface="Segoe UI" panose="020B0502040204020203" pitchFamily="34" charset="0"/>
              </a:rPr>
              <a:t>ستراتيجية، والأهداف، والسياسات، والقواعد والإجراءات والبرامج والموازنات التخطيطية التي يمكن من خلالها تحقيق الأهداف الخاصة بالتنظيم.</a:t>
            </a:r>
            <a:endParaRPr lang="ar-JO" b="0" i="0" dirty="0">
              <a:solidFill>
                <a:srgbClr val="000000"/>
              </a:solidFill>
              <a:effectLst/>
              <a:latin typeface="Segoe UI" panose="020B0502040204020203" pitchFamily="34" charset="0"/>
              <a:cs typeface="Segoe UI" panose="020B0502040204020203" pitchFamily="34" charset="0"/>
            </a:endParaRPr>
          </a:p>
          <a:p>
            <a:pPr algn="r" rtl="1">
              <a:lnSpc>
                <a:spcPct val="200000"/>
              </a:lnSpc>
            </a:pPr>
            <a:r>
              <a:rPr lang="ar-JO" dirty="0">
                <a:solidFill>
                  <a:srgbClr val="000000"/>
                </a:solidFill>
                <a:latin typeface="Segoe UI" panose="020B0502040204020203" pitchFamily="34" charset="0"/>
                <a:cs typeface="Segoe UI" panose="020B0502040204020203" pitchFamily="34" charset="0"/>
              </a:rPr>
              <a:t>2- </a:t>
            </a:r>
            <a:r>
              <a:rPr lang="ar-YE" b="0" i="0" dirty="0">
                <a:solidFill>
                  <a:srgbClr val="000000"/>
                </a:solidFill>
                <a:effectLst/>
                <a:latin typeface="Segoe UI" panose="020B0502040204020203" pitchFamily="34" charset="0"/>
                <a:cs typeface="Segoe UI" panose="020B0502040204020203" pitchFamily="34" charset="0"/>
              </a:rPr>
              <a:t>تحديد العمل أو الأنشطة الواجب القيام بها، للوصول إلى الأهداف التنظيمية.</a:t>
            </a:r>
            <a:endParaRPr lang="ar-JO" b="0" i="0" dirty="0">
              <a:solidFill>
                <a:srgbClr val="000000"/>
              </a:solidFill>
              <a:effectLst/>
              <a:latin typeface="Segoe UI" panose="020B0502040204020203" pitchFamily="34" charset="0"/>
              <a:cs typeface="Segoe UI" panose="020B0502040204020203" pitchFamily="34" charset="0"/>
            </a:endParaRPr>
          </a:p>
          <a:p>
            <a:pPr algn="r" rtl="1">
              <a:lnSpc>
                <a:spcPct val="200000"/>
              </a:lnSpc>
            </a:pPr>
            <a:r>
              <a:rPr lang="ar-JO" dirty="0">
                <a:solidFill>
                  <a:srgbClr val="000000"/>
                </a:solidFill>
                <a:latin typeface="Segoe UI" panose="020B0502040204020203" pitchFamily="34" charset="0"/>
                <a:cs typeface="Segoe UI" panose="020B0502040204020203" pitchFamily="34" charset="0"/>
              </a:rPr>
              <a:t>3- </a:t>
            </a:r>
            <a:r>
              <a:rPr lang="ar-YE" b="0" i="0" dirty="0">
                <a:solidFill>
                  <a:srgbClr val="000000"/>
                </a:solidFill>
                <a:effectLst/>
                <a:latin typeface="Segoe UI" panose="020B0502040204020203" pitchFamily="34" charset="0"/>
                <a:cs typeface="Segoe UI" panose="020B0502040204020203" pitchFamily="34" charset="0"/>
              </a:rPr>
              <a:t>تقسيم وتصنيف وتجميع الأعمال المترابطة مع بعضها بعضاً بهيكل تنظيمي</a:t>
            </a:r>
            <a:r>
              <a:rPr lang="ar-JO" b="0" i="0" dirty="0">
                <a:solidFill>
                  <a:srgbClr val="000000"/>
                </a:solidFill>
                <a:effectLst/>
                <a:latin typeface="Segoe UI" panose="020B0502040204020203" pitchFamily="34" charset="0"/>
                <a:cs typeface="Segoe UI" panose="020B0502040204020203" pitchFamily="34" charset="0"/>
              </a:rPr>
              <a:t> </a:t>
            </a:r>
            <a:r>
              <a:rPr lang="ar-YE" b="0" i="0" dirty="0">
                <a:solidFill>
                  <a:srgbClr val="000000"/>
                </a:solidFill>
                <a:effectLst/>
                <a:latin typeface="Segoe UI" panose="020B0502040204020203" pitchFamily="34" charset="0"/>
                <a:cs typeface="Segoe UI" panose="020B0502040204020203" pitchFamily="34" charset="0"/>
              </a:rPr>
              <a:t>بسيط، ومنطقي ومفهوم </a:t>
            </a:r>
            <a:endParaRPr lang="ar-JO" b="0" i="0" dirty="0">
              <a:solidFill>
                <a:srgbClr val="000000"/>
              </a:solidFill>
              <a:effectLst/>
              <a:latin typeface="Segoe UI" panose="020B0502040204020203" pitchFamily="34" charset="0"/>
              <a:cs typeface="Segoe UI" panose="020B0502040204020203" pitchFamily="34" charset="0"/>
            </a:endParaRPr>
          </a:p>
          <a:p>
            <a:pPr algn="r" rtl="1">
              <a:lnSpc>
                <a:spcPct val="200000"/>
              </a:lnSpc>
            </a:pPr>
            <a:r>
              <a:rPr lang="ar-JO" dirty="0">
                <a:solidFill>
                  <a:srgbClr val="000000"/>
                </a:solidFill>
                <a:latin typeface="Segoe UI" panose="020B0502040204020203" pitchFamily="34" charset="0"/>
                <a:cs typeface="Segoe UI" panose="020B0502040204020203" pitchFamily="34" charset="0"/>
              </a:rPr>
              <a:t>4- </a:t>
            </a:r>
            <a:r>
              <a:rPr lang="ar-YE" b="0" i="0" dirty="0">
                <a:solidFill>
                  <a:srgbClr val="000000"/>
                </a:solidFill>
                <a:effectLst/>
                <a:latin typeface="Segoe UI" panose="020B0502040204020203" pitchFamily="34" charset="0"/>
                <a:cs typeface="Segoe UI" panose="020B0502040204020203" pitchFamily="34" charset="0"/>
              </a:rPr>
              <a:t>تحديد المسؤوليات والسلطات الخاصة بكل وحدة من وحدات التنظيم، أي القيام بوصف الوظائف..</a:t>
            </a:r>
            <a:endParaRPr lang="ar-JO" sz="1600" dirty="0">
              <a:solidFill>
                <a:srgbClr val="000000"/>
              </a:solidFill>
              <a:latin typeface="Segoe UI" panose="020B0502040204020203" pitchFamily="34" charset="0"/>
              <a:cs typeface="Segoe UI" panose="020B0502040204020203" pitchFamily="34" charset="0"/>
            </a:endParaRPr>
          </a:p>
          <a:p>
            <a:pPr algn="ctr">
              <a:lnSpc>
                <a:spcPct val="150000"/>
              </a:lnSpc>
            </a:pPr>
            <a:endParaRPr lang="ar-JO" sz="2000" dirty="0">
              <a:solidFill>
                <a:srgbClr val="000000"/>
              </a:solidFill>
              <a:latin typeface="Segoe UI" panose="020B0502040204020203" pitchFamily="34" charset="0"/>
              <a:ea typeface="Simplified Arabic" panose="02020603050405020304" pitchFamily="18" charset="-78"/>
              <a:cs typeface="Segoe UI" panose="020B0502040204020203" pitchFamily="34" charset="0"/>
            </a:endParaRPr>
          </a:p>
          <a:p>
            <a:pPr algn="ctr"/>
            <a:endParaRPr lang="ar-JO" sz="2000" b="1" dirty="0">
              <a:solidFill>
                <a:srgbClr val="000000"/>
              </a:solidFill>
              <a:effectLst/>
              <a:latin typeface="Segoe UI" panose="020B0502040204020203" pitchFamily="34" charset="0"/>
              <a:ea typeface="Simplified Arabic" panose="02020603050405020304" pitchFamily="18" charset="-78"/>
              <a:cs typeface="Segoe UI" panose="020B0502040204020203" pitchFamily="34" charset="0"/>
            </a:endParaRPr>
          </a:p>
          <a:p>
            <a:pPr algn="ctr"/>
            <a:endParaRPr lang="ar-JO" sz="2000" b="1" dirty="0">
              <a:solidFill>
                <a:srgbClr val="000000"/>
              </a:solidFill>
              <a:latin typeface="Segoe UI" panose="020B0502040204020203" pitchFamily="34" charset="0"/>
              <a:ea typeface="Simplified Arabic" panose="02020603050405020304" pitchFamily="18" charset="-78"/>
              <a:cs typeface="Segoe UI" panose="020B0502040204020203" pitchFamily="34" charset="0"/>
            </a:endParaRPr>
          </a:p>
          <a:p>
            <a:pPr algn="ctr"/>
            <a:endParaRPr lang="ar-JO" sz="2000" b="1" dirty="0">
              <a:solidFill>
                <a:srgbClr val="000000"/>
              </a:solidFill>
              <a:effectLst/>
              <a:latin typeface="Segoe UI" panose="020B0502040204020203" pitchFamily="34" charset="0"/>
              <a:ea typeface="Simplified Arabic" panose="02020603050405020304" pitchFamily="18" charset="-78"/>
              <a:cs typeface="Segoe UI" panose="020B0502040204020203" pitchFamily="34" charset="0"/>
            </a:endParaRPr>
          </a:p>
          <a:p>
            <a:pPr algn="ctr"/>
            <a:endParaRPr lang="ar-JO" sz="2000" b="1" dirty="0">
              <a:solidFill>
                <a:srgbClr val="00B0F0"/>
              </a:solidFill>
              <a:effectLst/>
              <a:latin typeface="Segoe UI" panose="020B0502040204020203" pitchFamily="34" charset="0"/>
              <a:ea typeface="Simplified Arabic" panose="02020603050405020304" pitchFamily="18" charset="-78"/>
              <a:cs typeface="Segoe UI" panose="020B0502040204020203" pitchFamily="34"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D0C4452D-CA29-57A5-A4AE-218AC8AE402F}"/>
              </a:ext>
            </a:extLst>
          </p:cNvPr>
          <p:cNvSpPr txBox="1"/>
          <p:nvPr/>
        </p:nvSpPr>
        <p:spPr>
          <a:xfrm>
            <a:off x="4182256" y="659567"/>
            <a:ext cx="4077324" cy="369332"/>
          </a:xfrm>
          <a:prstGeom prst="rect">
            <a:avLst/>
          </a:prstGeom>
          <a:noFill/>
        </p:spPr>
        <p:txBody>
          <a:bodyPr wrap="square" rtlCol="0">
            <a:spAutoFit/>
          </a:bodyPr>
          <a:lstStyle/>
          <a:p>
            <a:pPr algn="ctr"/>
            <a:r>
              <a:rPr lang="ar-JO" dirty="0">
                <a:solidFill>
                  <a:srgbClr val="00B0F0"/>
                </a:solidFill>
                <a:latin typeface="Segoe UI" panose="020B0502040204020203" pitchFamily="34" charset="0"/>
                <a:cs typeface="Segoe UI" panose="020B0502040204020203" pitchFamily="34" charset="0"/>
              </a:rPr>
              <a:t>خطوات التنظيم الإداري</a:t>
            </a:r>
            <a:endParaRPr lang="en-US" sz="2000" dirty="0">
              <a:solidFill>
                <a:srgbClr val="00B0F0"/>
              </a:solidFill>
              <a:latin typeface="Segoe UI" panose="020B0502040204020203" pitchFamily="34" charset="0"/>
              <a:cs typeface="Segoe UI" panose="020B0502040204020203" pitchFamily="34" charset="0"/>
            </a:endParaRPr>
          </a:p>
        </p:txBody>
      </p:sp>
      <p:pic>
        <p:nvPicPr>
          <p:cNvPr id="8" name="Picture 7">
            <a:extLst>
              <a:ext uri="{FF2B5EF4-FFF2-40B4-BE49-F238E27FC236}">
                <a16:creationId xmlns:a16="http://schemas.microsoft.com/office/drawing/2014/main" xmlns="" id="{26D4077B-5221-2678-F7DF-87B41AA5EF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6825" y="1438145"/>
            <a:ext cx="1534941" cy="1273524"/>
          </a:xfrm>
          <a:prstGeom prst="rect">
            <a:avLst/>
          </a:prstGeom>
        </p:spPr>
      </p:pic>
    </p:spTree>
    <p:extLst>
      <p:ext uri="{BB962C8B-B14F-4D97-AF65-F5344CB8AC3E}">
        <p14:creationId xmlns:p14="http://schemas.microsoft.com/office/powerpoint/2010/main" val="258027532"/>
      </p:ext>
    </p:extLst>
  </p:cSld>
  <p:clrMapOvr>
    <a:masterClrMapping/>
  </p:clrMapOvr>
  <mc:AlternateContent xmlns:mc="http://schemas.openxmlformats.org/markup-compatibility/2006" xmlns:p14="http://schemas.microsoft.com/office/powerpoint/2010/main">
    <mc:Choice Requires="p14">
      <p:transition spd="slow" p14:dur="2000" advTm="218500"/>
    </mc:Choice>
    <mc:Fallback xmlns="">
      <p:transition spd="slow" advTm="21850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34321" y="1155869"/>
            <a:ext cx="10696602"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sz="1600" dirty="0">
                <a:solidFill>
                  <a:srgbClr val="000000"/>
                </a:solidFill>
                <a:latin typeface="Segoe UI" panose="020B0502040204020203" pitchFamily="34" charset="0"/>
                <a:cs typeface="Segoe UI" panose="020B0502040204020203" pitchFamily="34" charset="0"/>
              </a:rPr>
              <a:t>5- </a:t>
            </a:r>
            <a:r>
              <a:rPr lang="ar-YE" sz="1600" b="0" i="0" dirty="0">
                <a:solidFill>
                  <a:srgbClr val="000000"/>
                </a:solidFill>
                <a:effectLst/>
                <a:latin typeface="Segoe UI" panose="020B0502040204020203" pitchFamily="34" charset="0"/>
                <a:cs typeface="Segoe UI" panose="020B0502040204020203" pitchFamily="34" charset="0"/>
              </a:rPr>
              <a:t> إستاد الأعمال الضرورية بوضوح إلى المناصب المختلفة، أو الوحدات الإدارية والتنظيمية (المديرية القسم الشعبة</a:t>
            </a:r>
            <a:r>
              <a:rPr lang="ar-JO" sz="1600" b="0" i="0" dirty="0">
                <a:solidFill>
                  <a:srgbClr val="000000"/>
                </a:solidFill>
                <a:effectLst/>
                <a:latin typeface="Segoe UI" panose="020B0502040204020203" pitchFamily="34" charset="0"/>
                <a:cs typeface="Segoe UI" panose="020B0502040204020203" pitchFamily="34" charset="0"/>
              </a:rPr>
              <a:t>)</a:t>
            </a:r>
            <a:r>
              <a:rPr lang="ar-YE" sz="1600" b="0" i="0" dirty="0">
                <a:solidFill>
                  <a:srgbClr val="000000"/>
                </a:solidFill>
                <a:effectLst/>
                <a:latin typeface="Segoe UI" panose="020B0502040204020203" pitchFamily="34" charset="0"/>
                <a:cs typeface="Segoe UI" panose="020B0502040204020203" pitchFamily="34" charset="0"/>
              </a:rPr>
              <a:t>.</a:t>
            </a:r>
            <a:endParaRPr lang="ar-JO" sz="1600" b="0" i="0" dirty="0">
              <a:solidFill>
                <a:srgbClr val="000000"/>
              </a:solidFill>
              <a:effectLst/>
              <a:latin typeface="Segoe UI" panose="020B0502040204020203" pitchFamily="34" charset="0"/>
              <a:cs typeface="Segoe UI" panose="020B0502040204020203" pitchFamily="34" charset="0"/>
            </a:endParaRPr>
          </a:p>
          <a:p>
            <a:pPr algn="r" rtl="1">
              <a:lnSpc>
                <a:spcPct val="200000"/>
              </a:lnSpc>
            </a:pPr>
            <a:r>
              <a:rPr lang="ar-JO" sz="1600" dirty="0">
                <a:solidFill>
                  <a:srgbClr val="000000"/>
                </a:solidFill>
                <a:latin typeface="Segoe UI" panose="020B0502040204020203" pitchFamily="34" charset="0"/>
                <a:cs typeface="Segoe UI" panose="020B0502040204020203" pitchFamily="34" charset="0"/>
              </a:rPr>
              <a:t>6- </a:t>
            </a:r>
            <a:r>
              <a:rPr lang="ar-YE" sz="1600" b="0" i="0" dirty="0">
                <a:solidFill>
                  <a:srgbClr val="000000"/>
                </a:solidFill>
                <a:effectLst/>
                <a:latin typeface="Segoe UI" panose="020B0502040204020203" pitchFamily="34" charset="0"/>
                <a:cs typeface="Segoe UI" panose="020B0502040204020203" pitchFamily="34" charset="0"/>
              </a:rPr>
              <a:t>تحديد مؤهلات ومواصفات، شاغلي هذه الوظائف</a:t>
            </a:r>
            <a:endParaRPr lang="ar-JO" sz="1600" b="0" i="0" dirty="0">
              <a:solidFill>
                <a:srgbClr val="000000"/>
              </a:solidFill>
              <a:effectLst/>
              <a:latin typeface="Segoe UI" panose="020B0502040204020203" pitchFamily="34" charset="0"/>
              <a:cs typeface="Segoe UI" panose="020B0502040204020203" pitchFamily="34" charset="0"/>
            </a:endParaRPr>
          </a:p>
          <a:p>
            <a:pPr algn="r" rtl="1">
              <a:lnSpc>
                <a:spcPct val="200000"/>
              </a:lnSpc>
            </a:pPr>
            <a:r>
              <a:rPr lang="ar-JO" sz="1600" dirty="0">
                <a:solidFill>
                  <a:srgbClr val="000000"/>
                </a:solidFill>
                <a:latin typeface="Segoe UI" panose="020B0502040204020203" pitchFamily="34" charset="0"/>
                <a:cs typeface="Segoe UI" panose="020B0502040204020203" pitchFamily="34" charset="0"/>
              </a:rPr>
              <a:t>7- توظيف الأشخاص الذين تتوفر فيهم المؤهلات، والمتطلبات التي تم تحديدها في مواصفات شاغلي الوظائف.</a:t>
            </a:r>
          </a:p>
          <a:p>
            <a:pPr algn="r" rtl="1">
              <a:lnSpc>
                <a:spcPct val="200000"/>
              </a:lnSpc>
            </a:pPr>
            <a:r>
              <a:rPr lang="ar-JO" sz="1600" dirty="0">
                <a:solidFill>
                  <a:srgbClr val="000000"/>
                </a:solidFill>
                <a:latin typeface="Segoe UI" panose="020B0502040204020203" pitchFamily="34" charset="0"/>
                <a:cs typeface="Segoe UI" panose="020B0502040204020203" pitchFamily="34" charset="0"/>
              </a:rPr>
              <a:t>8- تحصين الأشخاص بالمسؤوليات، والسلطات الضرورية حتى يتمكنوا من القيام بأعمالهم. ومن الضروري مراعاة مبدأ التوازن بين السلطة، والمسؤولية اعطاء سلطة تناسب الوظيفة .</a:t>
            </a:r>
          </a:p>
          <a:p>
            <a:pPr algn="r" rtl="1">
              <a:lnSpc>
                <a:spcPct val="200000"/>
              </a:lnSpc>
            </a:pPr>
            <a:r>
              <a:rPr lang="ar-JO" sz="1600" b="0" i="0" dirty="0">
                <a:solidFill>
                  <a:srgbClr val="000000"/>
                </a:solidFill>
                <a:effectLst/>
                <a:latin typeface="Segoe UI" panose="020B0502040204020203" pitchFamily="34" charset="0"/>
                <a:cs typeface="Segoe UI" panose="020B0502040204020203" pitchFamily="34" charset="0"/>
              </a:rPr>
              <a:t>9- تحديد طرق وإجراءات العمل لشاغلي الوظائف، بما يساعدهم على الوصول إلى أهداف التنظيم.</a:t>
            </a:r>
          </a:p>
          <a:p>
            <a:pPr algn="r" rtl="1">
              <a:lnSpc>
                <a:spcPct val="200000"/>
              </a:lnSpc>
            </a:pPr>
            <a:r>
              <a:rPr lang="ar-JO" sz="1600" dirty="0">
                <a:solidFill>
                  <a:srgbClr val="000000"/>
                </a:solidFill>
                <a:latin typeface="Segoe UI" panose="020B0502040204020203" pitchFamily="34" charset="0"/>
                <a:cs typeface="Segoe UI" panose="020B0502040204020203" pitchFamily="34" charset="0"/>
              </a:rPr>
              <a:t>10- </a:t>
            </a:r>
            <a:r>
              <a:rPr lang="ar-JO" sz="1600" b="0" i="0" dirty="0">
                <a:solidFill>
                  <a:srgbClr val="000000"/>
                </a:solidFill>
                <a:effectLst/>
                <a:latin typeface="Segoe UI" panose="020B0502040204020203" pitchFamily="34" charset="0"/>
                <a:cs typeface="Segoe UI" panose="020B0502040204020203" pitchFamily="34" charset="0"/>
              </a:rPr>
              <a:t> وضع آلية مناسبة لتنسيق أعمال شاغلي الوظائف، وتحويلها إلى منظومة عمل متكاملة، يتم من خلالها إنجاز الأهداف، دون تضارب، أو ازدواجية بين الأفراد والوحدات التنظيمية، </a:t>
            </a:r>
            <a:endParaRPr lang="ar-YE" sz="2000" b="0" i="0" dirty="0">
              <a:solidFill>
                <a:srgbClr val="000000"/>
              </a:solidFill>
              <a:effectLst/>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738431553"/>
      </p:ext>
    </p:extLst>
  </p:cSld>
  <p:clrMapOvr>
    <a:masterClrMapping/>
  </p:clrMapOvr>
  <mc:AlternateContent xmlns:mc="http://schemas.openxmlformats.org/markup-compatibility/2006" xmlns:p14="http://schemas.microsoft.com/office/powerpoint/2010/main">
    <mc:Choice Requires="p14">
      <p:transition spd="slow" p14:dur="2000" advTm="122850"/>
    </mc:Choice>
    <mc:Fallback xmlns="">
      <p:transition spd="slow" advTm="12285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34321" y="1155869"/>
            <a:ext cx="10696602"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JO" sz="1600" dirty="0">
              <a:solidFill>
                <a:schemeClr val="tx1"/>
              </a:solidFill>
              <a:latin typeface="Segoe UI" panose="020B0502040204020203" pitchFamily="34" charset="0"/>
              <a:cs typeface="Segoe UI" panose="020B0502040204020203" pitchFamily="34" charset="0"/>
            </a:endParaRPr>
          </a:p>
          <a:p>
            <a:pPr algn="r" rtl="1">
              <a:lnSpc>
                <a:spcPct val="150000"/>
              </a:lnSpc>
            </a:pPr>
            <a:endParaRPr lang="ar-JO" sz="1600" dirty="0">
              <a:solidFill>
                <a:schemeClr val="tx1"/>
              </a:solidFill>
              <a:latin typeface="Segoe UI" panose="020B0502040204020203" pitchFamily="34" charset="0"/>
              <a:cs typeface="Segoe UI" panose="020B0502040204020203" pitchFamily="34" charset="0"/>
            </a:endParaRPr>
          </a:p>
          <a:p>
            <a:pPr algn="r" rtl="1">
              <a:lnSpc>
                <a:spcPct val="150000"/>
              </a:lnSpc>
            </a:pPr>
            <a:r>
              <a:rPr lang="ar-JO" sz="1600" dirty="0">
                <a:solidFill>
                  <a:schemeClr val="tx1"/>
                </a:solidFill>
                <a:latin typeface="Segoe UI" panose="020B0502040204020203" pitchFamily="34" charset="0"/>
                <a:cs typeface="Segoe UI" panose="020B0502040204020203" pitchFamily="34" charset="0"/>
              </a:rPr>
              <a:t>ه</a:t>
            </a:r>
            <a:r>
              <a:rPr lang="ar-YE" sz="1600" dirty="0">
                <a:solidFill>
                  <a:schemeClr val="tx1"/>
                </a:solidFill>
                <a:latin typeface="Segoe UI" panose="020B0502040204020203" pitchFamily="34" charset="0"/>
                <a:cs typeface="Segoe UI" panose="020B0502040204020203" pitchFamily="34" charset="0"/>
              </a:rPr>
              <a:t>ناك نوعين أساسيين للتنظيم هما: </a:t>
            </a:r>
            <a:endParaRPr lang="ar-JO" sz="1600" dirty="0">
              <a:solidFill>
                <a:schemeClr val="tx1"/>
              </a:solidFill>
              <a:latin typeface="Segoe UI" panose="020B0502040204020203" pitchFamily="34" charset="0"/>
              <a:cs typeface="Segoe UI" panose="020B0502040204020203" pitchFamily="34" charset="0"/>
            </a:endParaRPr>
          </a:p>
          <a:p>
            <a:pPr algn="r" rtl="1">
              <a:lnSpc>
                <a:spcPct val="150000"/>
              </a:lnSpc>
            </a:pPr>
            <a:r>
              <a:rPr lang="ar-YE" sz="1600" dirty="0">
                <a:solidFill>
                  <a:schemeClr val="tx1"/>
                </a:solidFill>
                <a:latin typeface="Segoe UI" panose="020B0502040204020203" pitchFamily="34" charset="0"/>
                <a:cs typeface="Segoe UI" panose="020B0502040204020203" pitchFamily="34" charset="0"/>
              </a:rPr>
              <a:t> </a:t>
            </a:r>
            <a:r>
              <a:rPr lang="ar-JO" sz="1600" b="1" dirty="0">
                <a:solidFill>
                  <a:schemeClr val="tx1"/>
                </a:solidFill>
                <a:latin typeface="Segoe UI" panose="020B0502040204020203" pitchFamily="34" charset="0"/>
                <a:cs typeface="Segoe UI" panose="020B0502040204020203" pitchFamily="34" charset="0"/>
              </a:rPr>
              <a:t>أولًا:  </a:t>
            </a:r>
            <a:r>
              <a:rPr lang="ar-YE" sz="1600" b="1" dirty="0">
                <a:solidFill>
                  <a:schemeClr val="tx1"/>
                </a:solidFill>
                <a:latin typeface="Segoe UI" panose="020B0502040204020203" pitchFamily="34" charset="0"/>
                <a:cs typeface="Segoe UI" panose="020B0502040204020203" pitchFamily="34" charset="0"/>
              </a:rPr>
              <a:t>التنظيم الرسمي </a:t>
            </a:r>
            <a:endParaRPr lang="ar-JO" sz="1600" b="1" dirty="0">
              <a:solidFill>
                <a:schemeClr val="tx1"/>
              </a:solidFill>
              <a:latin typeface="Segoe UI" panose="020B0502040204020203" pitchFamily="34" charset="0"/>
              <a:cs typeface="Segoe UI" panose="020B0502040204020203" pitchFamily="34" charset="0"/>
            </a:endParaRPr>
          </a:p>
          <a:p>
            <a:pPr algn="r" rtl="1">
              <a:lnSpc>
                <a:spcPct val="150000"/>
              </a:lnSpc>
            </a:pPr>
            <a:r>
              <a:rPr lang="ar-JO" sz="1600" dirty="0">
                <a:solidFill>
                  <a:schemeClr val="tx1"/>
                </a:solidFill>
                <a:latin typeface="Segoe UI" panose="020B0502040204020203" pitchFamily="34" charset="0"/>
                <a:cs typeface="Segoe UI" panose="020B0502040204020203" pitchFamily="34" charset="0"/>
              </a:rPr>
              <a:t>ثانيًا:</a:t>
            </a:r>
            <a:r>
              <a:rPr lang="ar-YE" sz="1600" dirty="0">
                <a:solidFill>
                  <a:schemeClr val="tx1"/>
                </a:solidFill>
                <a:latin typeface="Segoe UI" panose="020B0502040204020203" pitchFamily="34" charset="0"/>
                <a:cs typeface="Segoe UI" panose="020B0502040204020203" pitchFamily="34" charset="0"/>
              </a:rPr>
              <a:t>:</a:t>
            </a:r>
            <a:r>
              <a:rPr lang="ar-JO" sz="1600" dirty="0">
                <a:solidFill>
                  <a:schemeClr val="tx1"/>
                </a:solidFill>
                <a:latin typeface="Segoe UI" panose="020B0502040204020203" pitchFamily="34" charset="0"/>
                <a:cs typeface="Segoe UI" panose="020B0502040204020203" pitchFamily="34" charset="0"/>
              </a:rPr>
              <a:t>  </a:t>
            </a:r>
            <a:r>
              <a:rPr lang="ar-YE" sz="1600" dirty="0">
                <a:solidFill>
                  <a:schemeClr val="tx1"/>
                </a:solidFill>
                <a:latin typeface="Segoe UI" panose="020B0502040204020203" pitchFamily="34" charset="0"/>
                <a:cs typeface="Segoe UI" panose="020B0502040204020203" pitchFamily="34" charset="0"/>
              </a:rPr>
              <a:t> التنظيم غير الرسمي </a:t>
            </a:r>
            <a:endParaRPr lang="ar-JO" sz="1600" dirty="0">
              <a:solidFill>
                <a:schemeClr val="tx1"/>
              </a:solidFill>
              <a:latin typeface="Segoe UI" panose="020B0502040204020203" pitchFamily="34" charset="0"/>
              <a:cs typeface="Segoe UI" panose="020B0502040204020203" pitchFamily="34" charset="0"/>
            </a:endParaRPr>
          </a:p>
          <a:p>
            <a:pPr algn="r" rtl="1">
              <a:lnSpc>
                <a:spcPct val="150000"/>
              </a:lnSpc>
            </a:pPr>
            <a:r>
              <a:rPr lang="ar-YE" sz="1600" dirty="0">
                <a:solidFill>
                  <a:schemeClr val="tx1"/>
                </a:solidFill>
                <a:latin typeface="Segoe UI" panose="020B0502040204020203" pitchFamily="34" charset="0"/>
                <a:cs typeface="Segoe UI" panose="020B0502040204020203" pitchFamily="34" charset="0"/>
              </a:rPr>
              <a:t>التنظيم الرسمي</a:t>
            </a:r>
            <a:r>
              <a:rPr lang="en-US" sz="1600" dirty="0">
                <a:solidFill>
                  <a:schemeClr val="tx1"/>
                </a:solidFill>
                <a:latin typeface="Segoe UI" panose="020B0502040204020203" pitchFamily="34" charset="0"/>
                <a:cs typeface="Segoe UI" panose="020B0502040204020203" pitchFamily="34" charset="0"/>
              </a:rPr>
              <a:t>Formal Organization   </a:t>
            </a:r>
            <a:r>
              <a:rPr lang="ar-JO" sz="1600" dirty="0">
                <a:solidFill>
                  <a:schemeClr val="tx1"/>
                </a:solidFill>
                <a:latin typeface="Segoe UI" panose="020B0502040204020203" pitchFamily="34" charset="0"/>
                <a:cs typeface="Segoe UI" panose="020B0502040204020203" pitchFamily="34" charset="0"/>
              </a:rPr>
              <a:t>    </a:t>
            </a:r>
            <a:r>
              <a:rPr lang="ar-YE" sz="1600" dirty="0">
                <a:solidFill>
                  <a:schemeClr val="tx1"/>
                </a:solidFill>
                <a:latin typeface="Segoe UI" panose="020B0502040204020203" pitchFamily="34" charset="0"/>
                <a:cs typeface="Segoe UI" panose="020B0502040204020203" pitchFamily="34" charset="0"/>
              </a:rPr>
              <a:t>هو ذلك التنظيم التي تنص اللوائح والقوانين داخل المؤسسة بوجوده ويستمد وجوده من الهيكل الرسمي ويتم عن وعي وإدراك لتنسيق أعمال المنظمة حتى تتمكن من تحقيق أهدافها </a:t>
            </a:r>
            <a:endParaRPr lang="ar-JO" sz="1600" dirty="0">
              <a:solidFill>
                <a:schemeClr val="tx1"/>
              </a:solidFill>
              <a:latin typeface="Segoe UI" panose="020B0502040204020203" pitchFamily="34" charset="0"/>
              <a:cs typeface="Segoe UI" panose="020B0502040204020203" pitchFamily="34" charset="0"/>
            </a:endParaRPr>
          </a:p>
          <a:p>
            <a:pPr algn="r" rtl="1">
              <a:lnSpc>
                <a:spcPct val="150000"/>
              </a:lnSpc>
            </a:pPr>
            <a:r>
              <a:rPr lang="ar-YE" sz="1600" dirty="0">
                <a:solidFill>
                  <a:schemeClr val="tx1"/>
                </a:solidFill>
                <a:latin typeface="Segoe UI" panose="020B0502040204020203" pitchFamily="34" charset="0"/>
                <a:cs typeface="Segoe UI" panose="020B0502040204020203" pitchFamily="34" charset="0"/>
              </a:rPr>
              <a:t>وهناك عدة أنماط من التنظيم الرسمي وتتمثل باآلتي</a:t>
            </a:r>
            <a:r>
              <a:rPr lang="ar-JO" sz="1600" dirty="0">
                <a:solidFill>
                  <a:schemeClr val="tx1"/>
                </a:solidFill>
                <a:latin typeface="Segoe UI" panose="020B0502040204020203" pitchFamily="34" charset="0"/>
                <a:cs typeface="Segoe UI" panose="020B0502040204020203" pitchFamily="34" charset="0"/>
              </a:rPr>
              <a:t>:</a:t>
            </a:r>
          </a:p>
          <a:p>
            <a:pPr algn="r" rtl="1">
              <a:lnSpc>
                <a:spcPct val="150000"/>
              </a:lnSpc>
            </a:pPr>
            <a:r>
              <a:rPr lang="ar-JO" sz="1600" dirty="0">
                <a:solidFill>
                  <a:schemeClr val="tx1"/>
                </a:solidFill>
                <a:latin typeface="Segoe UI" panose="020B0502040204020203" pitchFamily="34" charset="0"/>
                <a:cs typeface="Segoe UI" panose="020B0502040204020203" pitchFamily="34" charset="0"/>
              </a:rPr>
              <a:t>أ) ا</a:t>
            </a:r>
            <a:r>
              <a:rPr lang="ar-YE" sz="1600" dirty="0">
                <a:solidFill>
                  <a:schemeClr val="tx1"/>
                </a:solidFill>
                <a:latin typeface="Segoe UI" panose="020B0502040204020203" pitchFamily="34" charset="0"/>
                <a:cs typeface="Segoe UI" panose="020B0502040204020203" pitchFamily="34" charset="0"/>
              </a:rPr>
              <a:t>لتنظيم الرأسي</a:t>
            </a:r>
            <a:endParaRPr lang="ar-JO" sz="1600" dirty="0">
              <a:solidFill>
                <a:schemeClr val="tx1"/>
              </a:solidFill>
              <a:latin typeface="Segoe UI" panose="020B0502040204020203" pitchFamily="34" charset="0"/>
              <a:cs typeface="Segoe UI" panose="020B0502040204020203" pitchFamily="34" charset="0"/>
            </a:endParaRPr>
          </a:p>
          <a:p>
            <a:pPr algn="r" rtl="1">
              <a:lnSpc>
                <a:spcPct val="150000"/>
              </a:lnSpc>
            </a:pPr>
            <a:r>
              <a:rPr lang="ar-YE" sz="1600" dirty="0">
                <a:solidFill>
                  <a:schemeClr val="tx1"/>
                </a:solidFill>
                <a:latin typeface="Segoe UI" panose="020B0502040204020203" pitchFamily="34" charset="0"/>
                <a:cs typeface="Segoe UI" panose="020B0502040204020203" pitchFamily="34" charset="0"/>
              </a:rPr>
              <a:t> تطلق عدة مسميات على هذا النوع من التنظيم منها التنظيم التنفيذي ، التنظيم المباشر ، التنظيم العسكري وذلك بسبب استخدامه في المنظمات العسكرية. ويتم في هذا التنظيم تكوين خط سلطة متتابعة في الهيكل التنظيمي بمعنى أن كل رئيس يملك سلطة مطلقة في توجيه المرؤوسين كما ً أن </a:t>
            </a:r>
            <a:r>
              <a:rPr lang="ar-JO" sz="1600" dirty="0">
                <a:solidFill>
                  <a:schemeClr val="tx1"/>
                </a:solidFill>
                <a:latin typeface="Segoe UI" panose="020B0502040204020203" pitchFamily="34" charset="0"/>
                <a:cs typeface="Segoe UI" panose="020B0502040204020203" pitchFamily="34" charset="0"/>
              </a:rPr>
              <a:t>المرؤوسين لهم </a:t>
            </a:r>
            <a:r>
              <a:rPr lang="ar-YE" sz="1600" dirty="0">
                <a:solidFill>
                  <a:schemeClr val="tx1"/>
                </a:solidFill>
                <a:latin typeface="Segoe UI" panose="020B0502040204020203" pitchFamily="34" charset="0"/>
                <a:cs typeface="Segoe UI" panose="020B0502040204020203" pitchFamily="34" charset="0"/>
              </a:rPr>
              <a:t>ً سلطة مطلقة لتوجيه التابعين وهكذا حتى نصل إلى أدنى المستويات وبذلك تتحرك السلطة </a:t>
            </a:r>
            <a:r>
              <a:rPr lang="ar-JO" sz="1600" dirty="0">
                <a:solidFill>
                  <a:schemeClr val="tx1"/>
                </a:solidFill>
                <a:latin typeface="Segoe UI" panose="020B0502040204020203" pitchFamily="34" charset="0"/>
                <a:cs typeface="Segoe UI" panose="020B0502040204020203" pitchFamily="34" charset="0"/>
              </a:rPr>
              <a:t>رأسيًا</a:t>
            </a:r>
            <a:r>
              <a:rPr lang="ar-YE" sz="1600" dirty="0">
                <a:solidFill>
                  <a:schemeClr val="tx1"/>
                </a:solidFill>
                <a:latin typeface="Segoe UI" panose="020B0502040204020203" pitchFamily="34" charset="0"/>
                <a:cs typeface="Segoe UI" panose="020B0502040204020203" pitchFamily="34" charset="0"/>
              </a:rPr>
              <a:t> </a:t>
            </a:r>
            <a:r>
              <a:rPr lang="ar-JO" sz="1600" dirty="0">
                <a:solidFill>
                  <a:schemeClr val="tx1"/>
                </a:solidFill>
                <a:latin typeface="Segoe UI" panose="020B0502040204020203" pitchFamily="34" charset="0"/>
                <a:cs typeface="Segoe UI" panose="020B0502040204020203" pitchFamily="34" charset="0"/>
              </a:rPr>
              <a:t>من أعلى </a:t>
            </a:r>
            <a:r>
              <a:rPr lang="ar-YE" sz="1600" dirty="0">
                <a:solidFill>
                  <a:schemeClr val="tx1"/>
                </a:solidFill>
                <a:latin typeface="Segoe UI" panose="020B0502040204020203" pitchFamily="34" charset="0"/>
                <a:cs typeface="Segoe UI" panose="020B0502040204020203" pitchFamily="34" charset="0"/>
              </a:rPr>
              <a:t>التنظيم حتى أدناه بشكل مباشر ومتصل ويسأل كل رئيس عن عمله وعمل مرؤسيه التابعين له فقط.</a:t>
            </a:r>
          </a:p>
          <a:p>
            <a:pPr algn="r">
              <a:lnSpc>
                <a:spcPct val="150000"/>
              </a:lnSpc>
            </a:pPr>
            <a:endParaRPr lang="ar-JO" sz="2000" b="0" i="0" dirty="0">
              <a:solidFill>
                <a:schemeClr val="tx1"/>
              </a:solidFill>
              <a:effectLst/>
              <a:latin typeface="Segoe UI" panose="020B0502040204020203" pitchFamily="34" charset="0"/>
              <a:cs typeface="Segoe UI" panose="020B0502040204020203" pitchFamily="34" charset="0"/>
            </a:endParaRPr>
          </a:p>
          <a:p>
            <a:pPr algn="r">
              <a:lnSpc>
                <a:spcPct val="150000"/>
              </a:lnSpc>
            </a:pPr>
            <a:r>
              <a:rPr lang="ar-JO" sz="2000" b="0" i="0" dirty="0">
                <a:solidFill>
                  <a:schemeClr val="tx1"/>
                </a:solidFill>
                <a:effectLst/>
                <a:latin typeface="Segoe UI" panose="020B0502040204020203" pitchFamily="34" charset="0"/>
                <a:cs typeface="Segoe UI" panose="020B0502040204020203" pitchFamily="34" charset="0"/>
              </a:rPr>
              <a:t>   </a:t>
            </a:r>
            <a:endParaRPr lang="ar-YE" sz="2000" b="0" i="0" dirty="0">
              <a:solidFill>
                <a:schemeClr val="tx1"/>
              </a:solidFill>
              <a:effectLst/>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35A80F03-335E-1686-9B96-37162BE7F322}"/>
              </a:ext>
            </a:extLst>
          </p:cNvPr>
          <p:cNvSpPr txBox="1"/>
          <p:nvPr/>
        </p:nvSpPr>
        <p:spPr>
          <a:xfrm>
            <a:off x="4182256" y="659567"/>
            <a:ext cx="4077324" cy="369332"/>
          </a:xfrm>
          <a:prstGeom prst="rect">
            <a:avLst/>
          </a:prstGeom>
          <a:noFill/>
        </p:spPr>
        <p:txBody>
          <a:bodyPr wrap="square" rtlCol="0">
            <a:spAutoFit/>
          </a:bodyPr>
          <a:lstStyle/>
          <a:p>
            <a:pPr algn="ctr"/>
            <a:r>
              <a:rPr lang="ar-JO" dirty="0">
                <a:solidFill>
                  <a:srgbClr val="00B0F0"/>
                </a:solidFill>
                <a:latin typeface="Segoe UI" panose="020B0502040204020203" pitchFamily="34" charset="0"/>
                <a:cs typeface="Segoe UI" panose="020B0502040204020203" pitchFamily="34" charset="0"/>
              </a:rPr>
              <a:t>أنواع التنظيم الإداري</a:t>
            </a:r>
            <a:endParaRPr lang="en-US" sz="2000" dirty="0">
              <a:solidFill>
                <a:srgbClr val="00B0F0"/>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580375174"/>
      </p:ext>
    </p:extLst>
  </p:cSld>
  <p:clrMapOvr>
    <a:masterClrMapping/>
  </p:clrMapOvr>
  <mc:AlternateContent xmlns:mc="http://schemas.openxmlformats.org/markup-compatibility/2006" xmlns:p14="http://schemas.microsoft.com/office/powerpoint/2010/main">
    <mc:Choice Requires="p14">
      <p:transition spd="slow" p14:dur="2000" advTm="183342"/>
    </mc:Choice>
    <mc:Fallback xmlns="">
      <p:transition spd="slow" advTm="183342"/>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34321" y="1155869"/>
            <a:ext cx="10696602"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YE" sz="1600" u="sng" dirty="0">
                <a:solidFill>
                  <a:schemeClr val="tx1"/>
                </a:solidFill>
                <a:latin typeface="Segoe UI" panose="020B0502040204020203" pitchFamily="34" charset="0"/>
                <a:cs typeface="Segoe UI" panose="020B0502040204020203" pitchFamily="34" charset="0"/>
              </a:rPr>
              <a:t>ولهذا التنظيم عدة مزايا منها: </a:t>
            </a:r>
            <a:endParaRPr lang="ar-JO" sz="1600" u="sng" dirty="0">
              <a:solidFill>
                <a:schemeClr val="tx1"/>
              </a:solidFill>
              <a:latin typeface="Segoe UI" panose="020B0502040204020203" pitchFamily="34" charset="0"/>
              <a:cs typeface="Segoe UI" panose="020B0502040204020203" pitchFamily="34" charset="0"/>
            </a:endParaRPr>
          </a:p>
          <a:p>
            <a:pPr marL="342900" indent="-342900" algn="r" rtl="1">
              <a:lnSpc>
                <a:spcPct val="200000"/>
              </a:lnSpc>
              <a:buFont typeface="+mj-lt"/>
              <a:buAutoNum type="arabicPeriod"/>
            </a:pPr>
            <a:r>
              <a:rPr lang="ar-YE" sz="1600" dirty="0">
                <a:solidFill>
                  <a:schemeClr val="tx1"/>
                </a:solidFill>
                <a:latin typeface="Segoe UI" panose="020B0502040204020203" pitchFamily="34" charset="0"/>
                <a:cs typeface="Segoe UI" panose="020B0502040204020203" pitchFamily="34" charset="0"/>
              </a:rPr>
              <a:t>- يساعد في تقديم فرصة جيدة للتدريب على العمليات التشغيلية المباشرة. </a:t>
            </a:r>
            <a:endParaRPr lang="ar-JO" sz="1600" dirty="0">
              <a:solidFill>
                <a:schemeClr val="tx1"/>
              </a:solidFill>
              <a:latin typeface="Segoe UI" panose="020B0502040204020203" pitchFamily="34" charset="0"/>
              <a:cs typeface="Segoe UI" panose="020B0502040204020203" pitchFamily="34" charset="0"/>
            </a:endParaRPr>
          </a:p>
          <a:p>
            <a:pPr marL="342900" indent="-342900" algn="r" rtl="1">
              <a:lnSpc>
                <a:spcPct val="200000"/>
              </a:lnSpc>
              <a:buFont typeface="+mj-lt"/>
              <a:buAutoNum type="arabicPeriod"/>
            </a:pPr>
            <a:r>
              <a:rPr lang="ar-YE" sz="1600" dirty="0">
                <a:solidFill>
                  <a:schemeClr val="tx1"/>
                </a:solidFill>
                <a:latin typeface="Segoe UI" panose="020B0502040204020203" pitchFamily="34" charset="0"/>
                <a:cs typeface="Segoe UI" panose="020B0502040204020203" pitchFamily="34" charset="0"/>
              </a:rPr>
              <a:t>يتسم بتحديد </a:t>
            </a:r>
            <a:r>
              <a:rPr lang="ar-JO" sz="1600" dirty="0">
                <a:solidFill>
                  <a:schemeClr val="tx1"/>
                </a:solidFill>
                <a:latin typeface="Segoe UI" panose="020B0502040204020203" pitchFamily="34" charset="0"/>
                <a:cs typeface="Segoe UI" panose="020B0502040204020203" pitchFamily="34" charset="0"/>
              </a:rPr>
              <a:t>علاقات</a:t>
            </a:r>
            <a:r>
              <a:rPr lang="ar-YE" sz="1600" dirty="0">
                <a:solidFill>
                  <a:schemeClr val="tx1"/>
                </a:solidFill>
                <a:latin typeface="Segoe UI" panose="020B0502040204020203" pitchFamily="34" charset="0"/>
                <a:cs typeface="Segoe UI" panose="020B0502040204020203" pitchFamily="34" charset="0"/>
              </a:rPr>
              <a:t> السلطة بشكل واضح. </a:t>
            </a:r>
            <a:r>
              <a:rPr lang="ar-JO" sz="1600" dirty="0">
                <a:solidFill>
                  <a:schemeClr val="tx1"/>
                </a:solidFill>
                <a:latin typeface="Segoe UI" panose="020B0502040204020203" pitchFamily="34" charset="0"/>
                <a:cs typeface="Segoe UI" panose="020B0502040204020203" pitchFamily="34" charset="0"/>
              </a:rPr>
              <a:t>و</a:t>
            </a:r>
            <a:r>
              <a:rPr lang="ar-YE" sz="1600" dirty="0">
                <a:solidFill>
                  <a:schemeClr val="tx1"/>
                </a:solidFill>
                <a:latin typeface="Segoe UI" panose="020B0502040204020203" pitchFamily="34" charset="0"/>
                <a:cs typeface="Segoe UI" panose="020B0502040204020203" pitchFamily="34" charset="0"/>
              </a:rPr>
              <a:t>تحديد الواجبات بشكل واضح لكل شخص داخل التنظيم.</a:t>
            </a:r>
            <a:endParaRPr lang="ar-JO" sz="1600" dirty="0">
              <a:solidFill>
                <a:schemeClr val="tx1"/>
              </a:solidFill>
              <a:latin typeface="Segoe UI" panose="020B0502040204020203" pitchFamily="34" charset="0"/>
              <a:cs typeface="Segoe UI" panose="020B0502040204020203" pitchFamily="34" charset="0"/>
            </a:endParaRPr>
          </a:p>
          <a:p>
            <a:pPr marL="342900" indent="-342900" algn="r" rtl="1">
              <a:lnSpc>
                <a:spcPct val="200000"/>
              </a:lnSpc>
              <a:buFont typeface="+mj-lt"/>
              <a:buAutoNum type="arabicPeriod"/>
            </a:pPr>
            <a:r>
              <a:rPr lang="ar-YE" sz="1600" dirty="0">
                <a:solidFill>
                  <a:schemeClr val="tx1"/>
                </a:solidFill>
                <a:latin typeface="Segoe UI" panose="020B0502040204020203" pitchFamily="34" charset="0"/>
                <a:cs typeface="Segoe UI" panose="020B0502040204020203" pitchFamily="34" charset="0"/>
              </a:rPr>
              <a:t> السرعة في اتخاذ القرارات.</a:t>
            </a:r>
            <a:endParaRPr lang="ar-JO" sz="1600" dirty="0">
              <a:solidFill>
                <a:schemeClr val="tx1"/>
              </a:solidFill>
              <a:latin typeface="Segoe UI" panose="020B0502040204020203" pitchFamily="34" charset="0"/>
              <a:cs typeface="Segoe UI" panose="020B0502040204020203" pitchFamily="34" charset="0"/>
            </a:endParaRPr>
          </a:p>
          <a:p>
            <a:pPr algn="r" rtl="1">
              <a:lnSpc>
                <a:spcPct val="200000"/>
              </a:lnSpc>
            </a:pPr>
            <a:r>
              <a:rPr lang="ar-YE" sz="1600" dirty="0">
                <a:solidFill>
                  <a:schemeClr val="tx1"/>
                </a:solidFill>
                <a:latin typeface="Segoe UI" panose="020B0502040204020203" pitchFamily="34" charset="0"/>
                <a:cs typeface="Segoe UI" panose="020B0502040204020203" pitchFamily="34" charset="0"/>
              </a:rPr>
              <a:t> وعلى الرغم من تلك ا</a:t>
            </a:r>
            <a:r>
              <a:rPr lang="ar-JO" sz="1600" dirty="0">
                <a:solidFill>
                  <a:schemeClr val="tx1"/>
                </a:solidFill>
                <a:latin typeface="Segoe UI" panose="020B0502040204020203" pitchFamily="34" charset="0"/>
                <a:cs typeface="Segoe UI" panose="020B0502040204020203" pitchFamily="34" charset="0"/>
              </a:rPr>
              <a:t>لمزايا إلا </a:t>
            </a:r>
            <a:r>
              <a:rPr lang="ar-YE" sz="1600" dirty="0">
                <a:solidFill>
                  <a:schemeClr val="tx1"/>
                </a:solidFill>
                <a:latin typeface="Segoe UI" panose="020B0502040204020203" pitchFamily="34" charset="0"/>
                <a:cs typeface="Segoe UI" panose="020B0502040204020203" pitchFamily="34" charset="0"/>
              </a:rPr>
              <a:t>أن له عدة </a:t>
            </a:r>
            <a:r>
              <a:rPr lang="ar-JO" sz="1600" dirty="0">
                <a:solidFill>
                  <a:schemeClr val="tx1"/>
                </a:solidFill>
                <a:latin typeface="Segoe UI" panose="020B0502040204020203" pitchFamily="34" charset="0"/>
                <a:cs typeface="Segoe UI" panose="020B0502040204020203" pitchFamily="34" charset="0"/>
              </a:rPr>
              <a:t>سلبيات</a:t>
            </a:r>
            <a:r>
              <a:rPr lang="ar-YE" sz="1600" dirty="0">
                <a:solidFill>
                  <a:schemeClr val="tx1"/>
                </a:solidFill>
                <a:latin typeface="Segoe UI" panose="020B0502040204020203" pitchFamily="34" charset="0"/>
                <a:cs typeface="Segoe UI" panose="020B0502040204020203" pitchFamily="34" charset="0"/>
              </a:rPr>
              <a:t> منها: •</a:t>
            </a:r>
            <a:endParaRPr lang="ar-JO" sz="1600" dirty="0">
              <a:solidFill>
                <a:schemeClr val="tx1"/>
              </a:solidFill>
              <a:latin typeface="Segoe UI" panose="020B0502040204020203" pitchFamily="34" charset="0"/>
              <a:cs typeface="Segoe UI" panose="020B0502040204020203" pitchFamily="34" charset="0"/>
            </a:endParaRPr>
          </a:p>
          <a:p>
            <a:pPr marL="342900" indent="-342900" algn="r" rtl="1">
              <a:lnSpc>
                <a:spcPct val="200000"/>
              </a:lnSpc>
              <a:buFont typeface="+mj-lt"/>
              <a:buAutoNum type="arabicPeriod"/>
            </a:pPr>
            <a:r>
              <a:rPr lang="ar-YE" sz="1600" dirty="0">
                <a:solidFill>
                  <a:schemeClr val="tx1"/>
                </a:solidFill>
                <a:latin typeface="Segoe UI" panose="020B0502040204020203" pitchFamily="34" charset="0"/>
                <a:cs typeface="Segoe UI" panose="020B0502040204020203" pitchFamily="34" charset="0"/>
              </a:rPr>
              <a:t> </a:t>
            </a:r>
            <a:r>
              <a:rPr lang="ar-JO" sz="1600" dirty="0">
                <a:solidFill>
                  <a:schemeClr val="tx1"/>
                </a:solidFill>
                <a:latin typeface="Segoe UI" panose="020B0502040204020203" pitchFamily="34" charset="0"/>
                <a:cs typeface="Segoe UI" panose="020B0502040204020203" pitchFamily="34" charset="0"/>
              </a:rPr>
              <a:t>لا</a:t>
            </a:r>
            <a:r>
              <a:rPr lang="ar-YE" sz="1600" dirty="0">
                <a:solidFill>
                  <a:schemeClr val="tx1"/>
                </a:solidFill>
                <a:latin typeface="Segoe UI" panose="020B0502040204020203" pitchFamily="34" charset="0"/>
                <a:cs typeface="Segoe UI" panose="020B0502040204020203" pitchFamily="34" charset="0"/>
              </a:rPr>
              <a:t> يمنح الوقت الكافي لممارسة بعض </a:t>
            </a:r>
            <a:r>
              <a:rPr lang="ar-JO" sz="1600" dirty="0">
                <a:solidFill>
                  <a:schemeClr val="tx1"/>
                </a:solidFill>
                <a:latin typeface="Segoe UI" panose="020B0502040204020203" pitchFamily="34" charset="0"/>
                <a:cs typeface="Segoe UI" panose="020B0502040204020203" pitchFamily="34" charset="0"/>
              </a:rPr>
              <a:t>الأ</a:t>
            </a:r>
            <a:r>
              <a:rPr lang="ar-YE" sz="1600" dirty="0">
                <a:solidFill>
                  <a:schemeClr val="tx1"/>
                </a:solidFill>
                <a:latin typeface="Segoe UI" panose="020B0502040204020203" pitchFamily="34" charset="0"/>
                <a:cs typeface="Segoe UI" panose="020B0502040204020203" pitchFamily="34" charset="0"/>
              </a:rPr>
              <a:t>نشطة الهامة كالتخطيط والبحث والتطوير.</a:t>
            </a:r>
            <a:endParaRPr lang="ar-JO" sz="1600" dirty="0">
              <a:solidFill>
                <a:schemeClr val="tx1"/>
              </a:solidFill>
              <a:latin typeface="Segoe UI" panose="020B0502040204020203" pitchFamily="34" charset="0"/>
              <a:cs typeface="Segoe UI" panose="020B0502040204020203" pitchFamily="34" charset="0"/>
            </a:endParaRPr>
          </a:p>
          <a:p>
            <a:pPr marL="342900" indent="-342900" algn="r" rtl="1">
              <a:lnSpc>
                <a:spcPct val="200000"/>
              </a:lnSpc>
              <a:buFont typeface="+mj-lt"/>
              <a:buAutoNum type="arabicPeriod"/>
            </a:pPr>
            <a:r>
              <a:rPr lang="ar-YE" sz="1600" dirty="0">
                <a:solidFill>
                  <a:schemeClr val="tx1"/>
                </a:solidFill>
                <a:latin typeface="Segoe UI" panose="020B0502040204020203" pitchFamily="34" charset="0"/>
                <a:cs typeface="Segoe UI" panose="020B0502040204020203" pitchFamily="34" charset="0"/>
              </a:rPr>
              <a:t>يرهق المد ارء في العديد من الواجبات التي قد تفوق طاقاتهم وقد ارتهم. •</a:t>
            </a:r>
            <a:endParaRPr lang="ar-JO" sz="1600" dirty="0">
              <a:solidFill>
                <a:schemeClr val="tx1"/>
              </a:solidFill>
              <a:latin typeface="Segoe UI" panose="020B0502040204020203" pitchFamily="34" charset="0"/>
              <a:cs typeface="Segoe UI" panose="020B0502040204020203" pitchFamily="34" charset="0"/>
            </a:endParaRPr>
          </a:p>
          <a:p>
            <a:pPr marL="342900" indent="-342900" algn="r" rtl="1">
              <a:lnSpc>
                <a:spcPct val="200000"/>
              </a:lnSpc>
              <a:buFont typeface="+mj-lt"/>
              <a:buAutoNum type="arabicPeriod"/>
            </a:pPr>
            <a:r>
              <a:rPr lang="ar-YE" sz="1600" dirty="0">
                <a:solidFill>
                  <a:schemeClr val="tx1"/>
                </a:solidFill>
                <a:latin typeface="Segoe UI" panose="020B0502040204020203" pitchFamily="34" charset="0"/>
                <a:cs typeface="Segoe UI" panose="020B0502040204020203" pitchFamily="34" charset="0"/>
              </a:rPr>
              <a:t> </a:t>
            </a:r>
            <a:r>
              <a:rPr lang="ar-JO" sz="1600" dirty="0">
                <a:solidFill>
                  <a:schemeClr val="tx1"/>
                </a:solidFill>
                <a:latin typeface="Segoe UI" panose="020B0502040204020203" pitchFamily="34" charset="0"/>
                <a:cs typeface="Segoe UI" panose="020B0502040204020203" pitchFamily="34" charset="0"/>
              </a:rPr>
              <a:t>لا</a:t>
            </a:r>
            <a:r>
              <a:rPr lang="ar-YE" sz="1600" dirty="0">
                <a:solidFill>
                  <a:schemeClr val="tx1"/>
                </a:solidFill>
                <a:latin typeface="Segoe UI" panose="020B0502040204020203" pitchFamily="34" charset="0"/>
                <a:cs typeface="Segoe UI" panose="020B0502040204020203" pitchFamily="34" charset="0"/>
              </a:rPr>
              <a:t> يشجع على تقسيم العمل والتخصص حيث أن المدير هو الذي يبت في كافة أمور المرؤوسين.</a:t>
            </a:r>
            <a:endParaRPr lang="ar-YE" sz="2000" b="0" i="0" dirty="0">
              <a:solidFill>
                <a:schemeClr val="tx1"/>
              </a:solidFill>
              <a:effectLst/>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228288367"/>
      </p:ext>
    </p:extLst>
  </p:cSld>
  <p:clrMapOvr>
    <a:masterClrMapping/>
  </p:clrMapOvr>
  <mc:AlternateContent xmlns:mc="http://schemas.openxmlformats.org/markup-compatibility/2006" xmlns:p14="http://schemas.microsoft.com/office/powerpoint/2010/main">
    <mc:Choice Requires="p14">
      <p:transition spd="slow" p14:dur="2000" advTm="64241"/>
    </mc:Choice>
    <mc:Fallback xmlns="">
      <p:transition spd="slow" advTm="64241"/>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21878" y="635040"/>
            <a:ext cx="971581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34321" y="1155869"/>
            <a:ext cx="10696602"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JO" sz="1600" dirty="0">
              <a:solidFill>
                <a:schemeClr val="tx1"/>
              </a:solidFill>
              <a:latin typeface="Segoe UI" panose="020B0502040204020203" pitchFamily="34" charset="0"/>
              <a:cs typeface="Segoe UI" panose="020B0502040204020203" pitchFamily="34" charset="0"/>
            </a:endParaRPr>
          </a:p>
          <a:p>
            <a:pPr algn="r" rtl="1">
              <a:lnSpc>
                <a:spcPct val="200000"/>
              </a:lnSpc>
            </a:pPr>
            <a:r>
              <a:rPr lang="ar-JO" sz="1600" dirty="0">
                <a:solidFill>
                  <a:schemeClr val="tx1"/>
                </a:solidFill>
                <a:latin typeface="Segoe UI" panose="020B0502040204020203" pitchFamily="34" charset="0"/>
                <a:cs typeface="Segoe UI" panose="020B0502040204020203" pitchFamily="34" charset="0"/>
              </a:rPr>
              <a:t>ب)</a:t>
            </a:r>
            <a:r>
              <a:rPr lang="ar-YE" sz="1600" dirty="0">
                <a:solidFill>
                  <a:schemeClr val="tx1"/>
                </a:solidFill>
                <a:latin typeface="Segoe UI" panose="020B0502040204020203" pitchFamily="34" charset="0"/>
                <a:cs typeface="Segoe UI" panose="020B0502040204020203" pitchFamily="34" charset="0"/>
              </a:rPr>
              <a:t> التنظيم الوظيفي </a:t>
            </a:r>
            <a:endParaRPr lang="ar-JO" sz="1600" dirty="0">
              <a:solidFill>
                <a:schemeClr val="tx1"/>
              </a:solidFill>
              <a:latin typeface="Segoe UI" panose="020B0502040204020203" pitchFamily="34" charset="0"/>
              <a:cs typeface="Segoe UI" panose="020B0502040204020203" pitchFamily="34" charset="0"/>
            </a:endParaRPr>
          </a:p>
          <a:p>
            <a:pPr algn="r" rtl="1">
              <a:lnSpc>
                <a:spcPct val="200000"/>
              </a:lnSpc>
            </a:pPr>
            <a:r>
              <a:rPr lang="ar-YE" sz="1600" dirty="0">
                <a:solidFill>
                  <a:schemeClr val="tx1"/>
                </a:solidFill>
                <a:latin typeface="Segoe UI" panose="020B0502040204020203" pitchFamily="34" charset="0"/>
                <a:cs typeface="Segoe UI" panose="020B0502040204020203" pitchFamily="34" charset="0"/>
              </a:rPr>
              <a:t>يعتمد هذا النمط على التخصص الوظيفي داخل المنظمة بحيث ي تخصص كل وحدة إدارية في وظيفة معينة محددة وتقوم بممارسة كافة النواحي المتعلقة بتلك الوظيفة. </a:t>
            </a:r>
            <a:endParaRPr lang="ar-JO" sz="1600" dirty="0">
              <a:solidFill>
                <a:schemeClr val="tx1"/>
              </a:solidFill>
              <a:latin typeface="Segoe UI" panose="020B0502040204020203" pitchFamily="34" charset="0"/>
              <a:cs typeface="Segoe UI" panose="020B0502040204020203" pitchFamily="34" charset="0"/>
            </a:endParaRPr>
          </a:p>
          <a:p>
            <a:pPr algn="r" rtl="1">
              <a:lnSpc>
                <a:spcPct val="200000"/>
              </a:lnSpc>
            </a:pPr>
            <a:r>
              <a:rPr lang="ar-YE" sz="1600" dirty="0">
                <a:solidFill>
                  <a:schemeClr val="tx1"/>
                </a:solidFill>
                <a:latin typeface="Segoe UI" panose="020B0502040204020203" pitchFamily="34" charset="0"/>
                <a:cs typeface="Segoe UI" panose="020B0502040204020203" pitchFamily="34" charset="0"/>
              </a:rPr>
              <a:t>مثال ذلك نجد في المنظمة إدارة إنتاج، إدارة تسويق، إدارة مشتريات </a:t>
            </a:r>
            <a:endParaRPr lang="ar-JO" sz="1600" dirty="0">
              <a:solidFill>
                <a:schemeClr val="tx1"/>
              </a:solidFill>
              <a:latin typeface="Segoe UI" panose="020B0502040204020203" pitchFamily="34" charset="0"/>
              <a:cs typeface="Segoe UI" panose="020B0502040204020203" pitchFamily="34" charset="0"/>
            </a:endParaRPr>
          </a:p>
          <a:p>
            <a:pPr algn="r" rtl="1">
              <a:lnSpc>
                <a:spcPct val="200000"/>
              </a:lnSpc>
            </a:pPr>
            <a:r>
              <a:rPr lang="ar-YE" sz="1600" u="sng" dirty="0">
                <a:solidFill>
                  <a:schemeClr val="tx1"/>
                </a:solidFill>
                <a:latin typeface="Segoe UI" panose="020B0502040204020203" pitchFamily="34" charset="0"/>
                <a:cs typeface="Segoe UI" panose="020B0502040204020203" pitchFamily="34" charset="0"/>
              </a:rPr>
              <a:t>ويمتاز هذا التنظيم </a:t>
            </a:r>
            <a:r>
              <a:rPr lang="ar-JO" sz="1600" u="sng" dirty="0">
                <a:solidFill>
                  <a:schemeClr val="tx1"/>
                </a:solidFill>
                <a:latin typeface="Segoe UI" panose="020B0502040204020203" pitchFamily="34" charset="0"/>
                <a:cs typeface="Segoe UI" panose="020B0502040204020203" pitchFamily="34" charset="0"/>
              </a:rPr>
              <a:t>بالآتي</a:t>
            </a:r>
            <a:r>
              <a:rPr lang="ar-JO" sz="1600" dirty="0">
                <a:solidFill>
                  <a:schemeClr val="tx1"/>
                </a:solidFill>
                <a:latin typeface="Segoe UI" panose="020B0502040204020203" pitchFamily="34" charset="0"/>
                <a:cs typeface="Segoe UI" panose="020B0502040204020203" pitchFamily="34" charset="0"/>
              </a:rPr>
              <a:t>: 1- </a:t>
            </a:r>
            <a:r>
              <a:rPr lang="ar-YE" sz="1600" dirty="0">
                <a:solidFill>
                  <a:schemeClr val="tx1"/>
                </a:solidFill>
                <a:latin typeface="Segoe UI" panose="020B0502040204020203" pitchFamily="34" charset="0"/>
                <a:cs typeface="Segoe UI" panose="020B0502040204020203" pitchFamily="34" charset="0"/>
              </a:rPr>
              <a:t>التخصص وتقسيم العمل •</a:t>
            </a:r>
            <a:endParaRPr lang="ar-JO" sz="1600" dirty="0">
              <a:solidFill>
                <a:schemeClr val="tx1"/>
              </a:solidFill>
              <a:latin typeface="Segoe UI" panose="020B0502040204020203" pitchFamily="34" charset="0"/>
              <a:cs typeface="Segoe UI" panose="020B0502040204020203" pitchFamily="34" charset="0"/>
            </a:endParaRPr>
          </a:p>
          <a:p>
            <a:pPr algn="r" rtl="1">
              <a:lnSpc>
                <a:spcPct val="200000"/>
              </a:lnSpc>
            </a:pPr>
            <a:r>
              <a:rPr lang="ar-YE" sz="1600" dirty="0">
                <a:solidFill>
                  <a:schemeClr val="tx1"/>
                </a:solidFill>
                <a:latin typeface="Segoe UI" panose="020B0502040204020203" pitchFamily="34" charset="0"/>
                <a:cs typeface="Segoe UI" panose="020B0502040204020203" pitchFamily="34" charset="0"/>
              </a:rPr>
              <a:t> </a:t>
            </a:r>
            <a:r>
              <a:rPr lang="ar-JO" sz="1600" dirty="0">
                <a:solidFill>
                  <a:schemeClr val="tx1"/>
                </a:solidFill>
                <a:latin typeface="Segoe UI" panose="020B0502040204020203" pitchFamily="34" charset="0"/>
                <a:cs typeface="Segoe UI" panose="020B0502040204020203" pitchFamily="34" charset="0"/>
              </a:rPr>
              <a:t>2- </a:t>
            </a:r>
            <a:r>
              <a:rPr lang="ar-YE" sz="1600" dirty="0">
                <a:solidFill>
                  <a:schemeClr val="tx1"/>
                </a:solidFill>
                <a:latin typeface="Segoe UI" panose="020B0502040204020203" pitchFamily="34" charset="0"/>
                <a:cs typeface="Segoe UI" panose="020B0502040204020203" pitchFamily="34" charset="0"/>
              </a:rPr>
              <a:t>يساعد على تحقيق التعاون بين العاملين </a:t>
            </a:r>
            <a:r>
              <a:rPr lang="ar-JO" sz="1600" dirty="0">
                <a:solidFill>
                  <a:schemeClr val="tx1"/>
                </a:solidFill>
                <a:latin typeface="Segoe UI" panose="020B0502040204020203" pitchFamily="34" charset="0"/>
                <a:cs typeface="Segoe UI" panose="020B0502040204020203" pitchFamily="34" charset="0"/>
              </a:rPr>
              <a:t>في الإدارات المختلفة </a:t>
            </a:r>
            <a:r>
              <a:rPr lang="ar-YE" sz="1600" dirty="0">
                <a:solidFill>
                  <a:schemeClr val="tx1"/>
                </a:solidFill>
                <a:latin typeface="Segoe UI" panose="020B0502040204020203" pitchFamily="34" charset="0"/>
                <a:cs typeface="Segoe UI" panose="020B0502040204020203" pitchFamily="34" charset="0"/>
              </a:rPr>
              <a:t>داخل المنظمة.</a:t>
            </a:r>
            <a:endParaRPr lang="ar-JO" sz="1600" dirty="0">
              <a:solidFill>
                <a:schemeClr val="tx1"/>
              </a:solidFill>
              <a:latin typeface="Segoe UI" panose="020B0502040204020203" pitchFamily="34" charset="0"/>
              <a:cs typeface="Segoe UI" panose="020B0502040204020203" pitchFamily="34" charset="0"/>
            </a:endParaRPr>
          </a:p>
          <a:p>
            <a:pPr algn="r" rtl="1">
              <a:lnSpc>
                <a:spcPct val="200000"/>
              </a:lnSpc>
            </a:pPr>
            <a:r>
              <a:rPr lang="ar-YE" sz="1600" dirty="0">
                <a:solidFill>
                  <a:schemeClr val="tx1"/>
                </a:solidFill>
                <a:latin typeface="Segoe UI" panose="020B0502040204020203" pitchFamily="34" charset="0"/>
                <a:cs typeface="Segoe UI" panose="020B0502040204020203" pitchFamily="34" charset="0"/>
              </a:rPr>
              <a:t> </a:t>
            </a:r>
            <a:r>
              <a:rPr lang="ar-YE" sz="1600" u="sng" dirty="0">
                <a:solidFill>
                  <a:schemeClr val="tx1"/>
                </a:solidFill>
                <a:latin typeface="Segoe UI" panose="020B0502040204020203" pitchFamily="34" charset="0"/>
                <a:cs typeface="Segoe UI" panose="020B0502040204020203" pitchFamily="34" charset="0"/>
              </a:rPr>
              <a:t>ولكن </a:t>
            </a:r>
            <a:r>
              <a:rPr lang="ar-JO" sz="1600" u="sng" dirty="0">
                <a:solidFill>
                  <a:schemeClr val="tx1"/>
                </a:solidFill>
                <a:latin typeface="Segoe UI" panose="020B0502040204020203" pitchFamily="34" charset="0"/>
                <a:cs typeface="Segoe UI" panose="020B0502040204020203" pitchFamily="34" charset="0"/>
              </a:rPr>
              <a:t>من سلبياته ما يأتي</a:t>
            </a:r>
            <a:r>
              <a:rPr lang="ar-YE" sz="1600" dirty="0">
                <a:solidFill>
                  <a:schemeClr val="tx1"/>
                </a:solidFill>
                <a:latin typeface="Segoe UI" panose="020B0502040204020203" pitchFamily="34" charset="0"/>
                <a:cs typeface="Segoe UI" panose="020B0502040204020203" pitchFamily="34" charset="0"/>
              </a:rPr>
              <a:t>: </a:t>
            </a:r>
            <a:endParaRPr lang="ar-JO" sz="1600" dirty="0">
              <a:solidFill>
                <a:schemeClr val="tx1"/>
              </a:solidFill>
              <a:latin typeface="Segoe UI" panose="020B0502040204020203" pitchFamily="34" charset="0"/>
              <a:cs typeface="Segoe UI" panose="020B0502040204020203" pitchFamily="34" charset="0"/>
            </a:endParaRPr>
          </a:p>
          <a:p>
            <a:pPr algn="r" rtl="1">
              <a:lnSpc>
                <a:spcPct val="200000"/>
              </a:lnSpc>
            </a:pPr>
            <a:r>
              <a:rPr lang="ar-JO" sz="1600" dirty="0">
                <a:solidFill>
                  <a:schemeClr val="tx1"/>
                </a:solidFill>
                <a:latin typeface="Segoe UI" panose="020B0502040204020203" pitchFamily="34" charset="0"/>
                <a:cs typeface="Segoe UI" panose="020B0502040204020203" pitchFamily="34" charset="0"/>
              </a:rPr>
              <a:t>1- </a:t>
            </a:r>
            <a:r>
              <a:rPr lang="ar-YE" sz="1600" dirty="0">
                <a:solidFill>
                  <a:schemeClr val="tx1"/>
                </a:solidFill>
                <a:latin typeface="Segoe UI" panose="020B0502040204020203" pitchFamily="34" charset="0"/>
                <a:cs typeface="Segoe UI" panose="020B0502040204020203" pitchFamily="34" charset="0"/>
              </a:rPr>
              <a:t>عدم وضوح كل من السلطة والمس</a:t>
            </a:r>
            <a:r>
              <a:rPr lang="ar-JO" sz="1600" dirty="0">
                <a:solidFill>
                  <a:schemeClr val="tx1"/>
                </a:solidFill>
                <a:latin typeface="Segoe UI" panose="020B0502040204020203" pitchFamily="34" charset="0"/>
                <a:cs typeface="Segoe UI" panose="020B0502040204020203" pitchFamily="34" charset="0"/>
              </a:rPr>
              <a:t>ؤ</a:t>
            </a:r>
            <a:r>
              <a:rPr lang="ar-YE" sz="1600" dirty="0">
                <a:solidFill>
                  <a:schemeClr val="tx1"/>
                </a:solidFill>
                <a:latin typeface="Segoe UI" panose="020B0502040204020203" pitchFamily="34" charset="0"/>
                <a:cs typeface="Segoe UI" panose="020B0502040204020203" pitchFamily="34" charset="0"/>
              </a:rPr>
              <a:t>ولية وضوحا</a:t>
            </a:r>
            <a:r>
              <a:rPr lang="ar-JO" sz="1600" dirty="0">
                <a:solidFill>
                  <a:schemeClr val="tx1"/>
                </a:solidFill>
                <a:latin typeface="Segoe UI" panose="020B0502040204020203" pitchFamily="34" charset="0"/>
                <a:cs typeface="Segoe UI" panose="020B0502040204020203" pitchFamily="34" charset="0"/>
              </a:rPr>
              <a:t> تامًا</a:t>
            </a:r>
            <a:r>
              <a:rPr lang="ar-YE" sz="1600" dirty="0">
                <a:solidFill>
                  <a:schemeClr val="tx1"/>
                </a:solidFill>
                <a:latin typeface="Segoe UI" panose="020B0502040204020203" pitchFamily="34" charset="0"/>
                <a:cs typeface="Segoe UI" panose="020B0502040204020203" pitchFamily="34" charset="0"/>
              </a:rPr>
              <a:t> • </a:t>
            </a:r>
            <a:r>
              <a:rPr lang="ar-JO" sz="1600" dirty="0">
                <a:solidFill>
                  <a:schemeClr val="tx1"/>
                </a:solidFill>
                <a:latin typeface="Segoe UI" panose="020B0502040204020203" pitchFamily="34" charset="0"/>
                <a:cs typeface="Segoe UI" panose="020B0502040204020203" pitchFamily="34" charset="0"/>
              </a:rPr>
              <a:t>2-</a:t>
            </a:r>
            <a:r>
              <a:rPr lang="ar-YE" sz="1600" dirty="0">
                <a:solidFill>
                  <a:schemeClr val="tx1"/>
                </a:solidFill>
                <a:latin typeface="Segoe UI" panose="020B0502040204020203" pitchFamily="34" charset="0"/>
                <a:cs typeface="Segoe UI" panose="020B0502040204020203" pitchFamily="34" charset="0"/>
              </a:rPr>
              <a:t>التأخير في إنجاز بعض ا</a:t>
            </a:r>
            <a:r>
              <a:rPr lang="ar-JO" sz="1600" dirty="0">
                <a:solidFill>
                  <a:schemeClr val="tx1"/>
                </a:solidFill>
                <a:latin typeface="Segoe UI" panose="020B0502040204020203" pitchFamily="34" charset="0"/>
                <a:cs typeface="Segoe UI" panose="020B0502040204020203" pitchFamily="34" charset="0"/>
              </a:rPr>
              <a:t>لأ</a:t>
            </a:r>
            <a:r>
              <a:rPr lang="ar-YE" sz="1600" dirty="0">
                <a:solidFill>
                  <a:schemeClr val="tx1"/>
                </a:solidFill>
                <a:latin typeface="Segoe UI" panose="020B0502040204020203" pitchFamily="34" charset="0"/>
                <a:cs typeface="Segoe UI" panose="020B0502040204020203" pitchFamily="34" charset="0"/>
              </a:rPr>
              <a:t>عمال عن الموعد المحدد. •</a:t>
            </a:r>
            <a:endParaRPr lang="ar-JO" sz="1600" dirty="0">
              <a:solidFill>
                <a:schemeClr val="tx1"/>
              </a:solidFill>
              <a:latin typeface="Segoe UI" panose="020B0502040204020203" pitchFamily="34" charset="0"/>
              <a:cs typeface="Segoe UI" panose="020B0502040204020203" pitchFamily="34" charset="0"/>
            </a:endParaRPr>
          </a:p>
          <a:p>
            <a:pPr algn="r" rtl="1">
              <a:lnSpc>
                <a:spcPct val="200000"/>
              </a:lnSpc>
            </a:pPr>
            <a:r>
              <a:rPr lang="ar-YE" sz="1600" dirty="0">
                <a:solidFill>
                  <a:schemeClr val="tx1"/>
                </a:solidFill>
                <a:latin typeface="Segoe UI" panose="020B0502040204020203" pitchFamily="34" charset="0"/>
                <a:cs typeface="Segoe UI" panose="020B0502040204020203" pitchFamily="34" charset="0"/>
              </a:rPr>
              <a:t> </a:t>
            </a:r>
            <a:r>
              <a:rPr lang="ar-JO" sz="1600" dirty="0">
                <a:solidFill>
                  <a:schemeClr val="tx1"/>
                </a:solidFill>
                <a:latin typeface="Segoe UI" panose="020B0502040204020203" pitchFamily="34" charset="0"/>
                <a:cs typeface="Segoe UI" panose="020B0502040204020203" pitchFamily="34" charset="0"/>
              </a:rPr>
              <a:t>3- </a:t>
            </a:r>
            <a:r>
              <a:rPr lang="ar-YE" sz="1600" dirty="0">
                <a:solidFill>
                  <a:schemeClr val="tx1"/>
                </a:solidFill>
                <a:latin typeface="Segoe UI" panose="020B0502040204020203" pitchFamily="34" charset="0"/>
                <a:cs typeface="Segoe UI" panose="020B0502040204020203" pitchFamily="34" charset="0"/>
              </a:rPr>
              <a:t>تركيز السلطة في يد عدد قليل من أصحاب الخبرات. •</a:t>
            </a:r>
            <a:r>
              <a:rPr lang="ar-JO" sz="1600" dirty="0">
                <a:solidFill>
                  <a:schemeClr val="tx1"/>
                </a:solidFill>
                <a:latin typeface="Segoe UI" panose="020B0502040204020203" pitchFamily="34" charset="0"/>
                <a:cs typeface="Segoe UI" panose="020B0502040204020203" pitchFamily="34" charset="0"/>
              </a:rPr>
              <a:t> 4-</a:t>
            </a:r>
            <a:r>
              <a:rPr lang="ar-YE" sz="1600" dirty="0">
                <a:solidFill>
                  <a:schemeClr val="tx1"/>
                </a:solidFill>
                <a:latin typeface="Segoe UI" panose="020B0502040204020203" pitchFamily="34" charset="0"/>
                <a:cs typeface="Segoe UI" panose="020B0502040204020203" pitchFamily="34" charset="0"/>
              </a:rPr>
              <a:t>كما أنه يتصف بعدم المرونة</a:t>
            </a:r>
            <a:endParaRPr lang="ar-YE" sz="1600" b="1" i="0" dirty="0">
              <a:solidFill>
                <a:schemeClr val="tx1"/>
              </a:solidFill>
              <a:effectLst/>
              <a:latin typeface="Segoe UI" panose="020B0502040204020203" pitchFamily="34" charset="0"/>
              <a:cs typeface="Segoe UI" panose="020B0502040204020203" pitchFamily="34" charset="0"/>
            </a:endParaRPr>
          </a:p>
          <a:p>
            <a:pPr algn="r" rtl="1">
              <a:lnSpc>
                <a:spcPct val="200000"/>
              </a:lnSpc>
            </a:pPr>
            <a:endParaRPr lang="ar-JO" sz="2000" b="0" i="0" dirty="0">
              <a:solidFill>
                <a:schemeClr val="tx1"/>
              </a:solidFill>
              <a:effectLst/>
              <a:latin typeface="Segoe UI" panose="020B0502040204020203" pitchFamily="34" charset="0"/>
              <a:cs typeface="Segoe UI" panose="020B0502040204020203" pitchFamily="34" charset="0"/>
            </a:endParaRPr>
          </a:p>
          <a:p>
            <a:pPr algn="r" rtl="1">
              <a:lnSpc>
                <a:spcPct val="200000"/>
              </a:lnSpc>
            </a:pPr>
            <a:r>
              <a:rPr lang="ar-JO" sz="2000" b="0" i="0" dirty="0">
                <a:solidFill>
                  <a:schemeClr val="tx1"/>
                </a:solidFill>
                <a:effectLst/>
                <a:latin typeface="Segoe UI" panose="020B0502040204020203" pitchFamily="34" charset="0"/>
                <a:cs typeface="Segoe UI" panose="020B0502040204020203" pitchFamily="34" charset="0"/>
              </a:rPr>
              <a:t>   </a:t>
            </a:r>
            <a:endParaRPr lang="ar-YE" sz="2000" b="0" i="0" dirty="0">
              <a:solidFill>
                <a:schemeClr val="tx1"/>
              </a:solidFill>
              <a:effectLst/>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767032874"/>
      </p:ext>
    </p:extLst>
  </p:cSld>
  <p:clrMapOvr>
    <a:masterClrMapping/>
  </p:clrMapOvr>
  <mc:AlternateContent xmlns:mc="http://schemas.openxmlformats.org/markup-compatibility/2006" xmlns:p14="http://schemas.microsoft.com/office/powerpoint/2010/main">
    <mc:Choice Requires="p14">
      <p:transition spd="slow" p14:dur="2000" advTm="92573"/>
    </mc:Choice>
    <mc:Fallback xmlns="">
      <p:transition spd="slow" advTm="92573"/>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34321" y="1155869"/>
            <a:ext cx="10696602"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JO" sz="1600" b="1" dirty="0">
                <a:solidFill>
                  <a:schemeClr val="tx1"/>
                </a:solidFill>
                <a:latin typeface="Alexandria Medium" pitchFamily="2" charset="-78"/>
                <a:cs typeface="Alexandria Medium" pitchFamily="2" charset="-78"/>
              </a:rPr>
              <a:t>ج) </a:t>
            </a:r>
            <a:r>
              <a:rPr lang="ar-YE" sz="1600" b="1" dirty="0">
                <a:solidFill>
                  <a:schemeClr val="tx1"/>
                </a:solidFill>
                <a:latin typeface="Alexandria Medium" pitchFamily="2" charset="-78"/>
                <a:cs typeface="Alexandria Medium" pitchFamily="2" charset="-78"/>
              </a:rPr>
              <a:t>التنظيم الرأسي الوظيفي</a:t>
            </a:r>
            <a:endParaRPr lang="ar-JO" sz="1600" b="1" dirty="0">
              <a:solidFill>
                <a:schemeClr val="tx1"/>
              </a:solidFill>
              <a:latin typeface="Alexandria Medium" pitchFamily="2" charset="-78"/>
              <a:cs typeface="Alexandria Medium" pitchFamily="2" charset="-78"/>
            </a:endParaRPr>
          </a:p>
          <a:p>
            <a:pPr algn="r" rtl="1">
              <a:lnSpc>
                <a:spcPct val="150000"/>
              </a:lnSpc>
            </a:pPr>
            <a:r>
              <a:rPr lang="ar-YE" sz="1600" dirty="0">
                <a:solidFill>
                  <a:schemeClr val="tx1"/>
                </a:solidFill>
                <a:latin typeface="Alexandria Light" pitchFamily="2" charset="-78"/>
                <a:cs typeface="Alexandria Light" pitchFamily="2" charset="-78"/>
              </a:rPr>
              <a:t> ويطلق علي هذا النوع أيضا . ً التنظيم ال</a:t>
            </a:r>
            <a:r>
              <a:rPr lang="ar-JO" sz="1600" dirty="0">
                <a:solidFill>
                  <a:schemeClr val="tx1"/>
                </a:solidFill>
                <a:latin typeface="Alexandria Light" pitchFamily="2" charset="-78"/>
                <a:cs typeface="Alexandria Light" pitchFamily="2" charset="-78"/>
              </a:rPr>
              <a:t>رأسي الاستشاري </a:t>
            </a:r>
            <a:r>
              <a:rPr lang="ar-YE" sz="1600" dirty="0">
                <a:solidFill>
                  <a:schemeClr val="tx1"/>
                </a:solidFill>
                <a:latin typeface="Alexandria Light" pitchFamily="2" charset="-78"/>
                <a:cs typeface="Alexandria Light" pitchFamily="2" charset="-78"/>
              </a:rPr>
              <a:t>ويجمع هذا النمط بين </a:t>
            </a:r>
            <a:r>
              <a:rPr lang="ar-JO" sz="1600" dirty="0">
                <a:solidFill>
                  <a:schemeClr val="tx1"/>
                </a:solidFill>
                <a:latin typeface="Alexandria Light" pitchFamily="2" charset="-78"/>
                <a:cs typeface="Alexandria Light" pitchFamily="2" charset="-78"/>
              </a:rPr>
              <a:t>مزايا </a:t>
            </a:r>
            <a:r>
              <a:rPr lang="ar-YE" sz="1600" dirty="0">
                <a:solidFill>
                  <a:schemeClr val="tx1"/>
                </a:solidFill>
                <a:latin typeface="Alexandria Light" pitchFamily="2" charset="-78"/>
                <a:cs typeface="Alexandria Light" pitchFamily="2" charset="-78"/>
              </a:rPr>
              <a:t>كل من النمطين السابقين و</a:t>
            </a:r>
            <a:r>
              <a:rPr lang="ar-JO" sz="1600" dirty="0">
                <a:solidFill>
                  <a:schemeClr val="tx1"/>
                </a:solidFill>
                <a:latin typeface="Alexandria Light" pitchFamily="2" charset="-78"/>
                <a:cs typeface="Alexandria Light" pitchFamily="2" charset="-78"/>
              </a:rPr>
              <a:t>يتلافى</a:t>
            </a:r>
            <a:r>
              <a:rPr lang="ar-YE" sz="1600" dirty="0">
                <a:solidFill>
                  <a:schemeClr val="tx1"/>
                </a:solidFill>
                <a:latin typeface="Alexandria Light" pitchFamily="2" charset="-78"/>
                <a:cs typeface="Alexandria Light" pitchFamily="2" charset="-78"/>
              </a:rPr>
              <a:t> عيوبهما ووفقا لهذا النمط فإنه توجد سلطتين إحداهما رسمية و</a:t>
            </a:r>
            <a:r>
              <a:rPr lang="ar-JO" sz="1600" dirty="0">
                <a:solidFill>
                  <a:schemeClr val="tx1"/>
                </a:solidFill>
                <a:latin typeface="Alexandria Light" pitchFamily="2" charset="-78"/>
                <a:cs typeface="Alexandria Light" pitchFamily="2" charset="-78"/>
              </a:rPr>
              <a:t>أ</a:t>
            </a:r>
            <a:r>
              <a:rPr lang="ar-YE" sz="1600" dirty="0">
                <a:solidFill>
                  <a:schemeClr val="tx1"/>
                </a:solidFill>
                <a:latin typeface="Alexandria Light" pitchFamily="2" charset="-78"/>
                <a:cs typeface="Alexandria Light" pitchFamily="2" charset="-78"/>
              </a:rPr>
              <a:t>خرى استشارية حيث تستعين السلطة الرسمية قبل اتخاذ </a:t>
            </a:r>
            <a:r>
              <a:rPr lang="ar-JO" sz="1600" dirty="0">
                <a:solidFill>
                  <a:schemeClr val="tx1"/>
                </a:solidFill>
                <a:latin typeface="Alexandria Light" pitchFamily="2" charset="-78"/>
                <a:cs typeface="Alexandria Light" pitchFamily="2" charset="-78"/>
              </a:rPr>
              <a:t>القرارات بأراء واقتراح </a:t>
            </a:r>
            <a:r>
              <a:rPr lang="ar-YE" sz="1600" dirty="0">
                <a:solidFill>
                  <a:schemeClr val="tx1"/>
                </a:solidFill>
                <a:latin typeface="Alexandria Light" pitchFamily="2" charset="-78"/>
                <a:cs typeface="Alexandria Light" pitchFamily="2" charset="-78"/>
              </a:rPr>
              <a:t>المستشارين </a:t>
            </a:r>
            <a:r>
              <a:rPr lang="ar-JO" sz="1600" dirty="0">
                <a:solidFill>
                  <a:schemeClr val="tx1"/>
                </a:solidFill>
                <a:latin typeface="Alexandria Light" pitchFamily="2" charset="-78"/>
                <a:cs typeface="Alexandria Light" pitchFamily="2" charset="-78"/>
              </a:rPr>
              <a:t>ومهمة </a:t>
            </a:r>
            <a:r>
              <a:rPr lang="ar-YE" sz="1600" dirty="0">
                <a:solidFill>
                  <a:schemeClr val="tx1"/>
                </a:solidFill>
                <a:latin typeface="Alexandria Light" pitchFamily="2" charset="-78"/>
                <a:cs typeface="Alexandria Light" pitchFamily="2" charset="-78"/>
              </a:rPr>
              <a:t>المستشارين تقديم النصح واإلرشاد وإبداء الرأي ، أما اتخاذ القرار يبقى من صالحيات أصحاب السلطة الرسمية.</a:t>
            </a:r>
            <a:endParaRPr lang="ar-JO" sz="1600" dirty="0">
              <a:solidFill>
                <a:schemeClr val="tx1"/>
              </a:solidFill>
              <a:latin typeface="Alexandria Light" pitchFamily="2" charset="-78"/>
              <a:cs typeface="Alexandria Light" pitchFamily="2" charset="-78"/>
            </a:endParaRPr>
          </a:p>
          <a:p>
            <a:pPr algn="r" rtl="1">
              <a:lnSpc>
                <a:spcPct val="150000"/>
              </a:lnSpc>
            </a:pPr>
            <a:r>
              <a:rPr lang="ar-YE" sz="1600" dirty="0">
                <a:solidFill>
                  <a:schemeClr val="tx1"/>
                </a:solidFill>
                <a:latin typeface="Alexandria Light" pitchFamily="2" charset="-78"/>
                <a:cs typeface="Alexandria Light" pitchFamily="2" charset="-78"/>
              </a:rPr>
              <a:t> </a:t>
            </a:r>
            <a:r>
              <a:rPr lang="ar-YE" sz="1600" u="sng" dirty="0">
                <a:solidFill>
                  <a:schemeClr val="tx1"/>
                </a:solidFill>
                <a:latin typeface="Alexandria Light" pitchFamily="2" charset="-78"/>
                <a:cs typeface="Alexandria Light" pitchFamily="2" charset="-78"/>
              </a:rPr>
              <a:t>ويمتاز هذا النمط بعدة مزايا منها</a:t>
            </a:r>
            <a:r>
              <a:rPr lang="ar-YE" sz="1600" dirty="0">
                <a:solidFill>
                  <a:schemeClr val="tx1"/>
                </a:solidFill>
                <a:latin typeface="Alexandria Light" pitchFamily="2" charset="-78"/>
                <a:cs typeface="Alexandria Light" pitchFamily="2" charset="-78"/>
              </a:rPr>
              <a:t>: - أنه يجعل المد ارء يتفرغون للقيام </a:t>
            </a:r>
            <a:r>
              <a:rPr lang="ar-JO" sz="1600" dirty="0">
                <a:solidFill>
                  <a:schemeClr val="tx1"/>
                </a:solidFill>
                <a:latin typeface="Alexandria Light" pitchFamily="2" charset="-78"/>
                <a:cs typeface="Alexandria Light" pitchFamily="2" charset="-78"/>
              </a:rPr>
              <a:t>بالأ</a:t>
            </a:r>
            <a:r>
              <a:rPr lang="ar-YE" sz="1600" dirty="0">
                <a:solidFill>
                  <a:schemeClr val="tx1"/>
                </a:solidFill>
                <a:latin typeface="Alexandria Light" pitchFamily="2" charset="-78"/>
                <a:cs typeface="Alexandria Light" pitchFamily="2" charset="-78"/>
              </a:rPr>
              <a:t>عمال </a:t>
            </a:r>
            <a:r>
              <a:rPr lang="ar-JO" sz="1600" dirty="0">
                <a:solidFill>
                  <a:schemeClr val="tx1"/>
                </a:solidFill>
                <a:latin typeface="Alexandria Light" pitchFamily="2" charset="-78"/>
                <a:cs typeface="Alexandria Light" pitchFamily="2" charset="-78"/>
              </a:rPr>
              <a:t>الإ</a:t>
            </a:r>
            <a:r>
              <a:rPr lang="ar-YE" sz="1600" dirty="0">
                <a:solidFill>
                  <a:schemeClr val="tx1"/>
                </a:solidFill>
                <a:latin typeface="Alexandria Light" pitchFamily="2" charset="-78"/>
                <a:cs typeface="Alexandria Light" pitchFamily="2" charset="-78"/>
              </a:rPr>
              <a:t>دارية مع إلقاء </a:t>
            </a:r>
            <a:r>
              <a:rPr lang="ar-JO" sz="1600" dirty="0">
                <a:solidFill>
                  <a:schemeClr val="tx1"/>
                </a:solidFill>
                <a:latin typeface="Alexandria Light" pitchFamily="2" charset="-78"/>
                <a:cs typeface="Alexandria Light" pitchFamily="2" charset="-78"/>
              </a:rPr>
              <a:t>الأ</a:t>
            </a:r>
            <a:r>
              <a:rPr lang="ar-YE" sz="1600" dirty="0">
                <a:solidFill>
                  <a:schemeClr val="tx1"/>
                </a:solidFill>
                <a:latin typeface="Alexandria Light" pitchFamily="2" charset="-78"/>
                <a:cs typeface="Alexandria Light" pitchFamily="2" charset="-78"/>
              </a:rPr>
              <a:t>عباء الفنية على المستشارين. </a:t>
            </a:r>
            <a:r>
              <a:rPr lang="ar-JO" sz="1600" dirty="0">
                <a:solidFill>
                  <a:schemeClr val="tx1"/>
                </a:solidFill>
                <a:latin typeface="Alexandria Light" pitchFamily="2" charset="-78"/>
                <a:cs typeface="Alexandria Light" pitchFamily="2" charset="-78"/>
              </a:rPr>
              <a:t>و</a:t>
            </a:r>
            <a:r>
              <a:rPr lang="ar-YE" sz="1600" dirty="0">
                <a:solidFill>
                  <a:schemeClr val="tx1"/>
                </a:solidFill>
                <a:latin typeface="Alexandria Light" pitchFamily="2" charset="-78"/>
                <a:cs typeface="Alexandria Light" pitchFamily="2" charset="-78"/>
              </a:rPr>
              <a:t>يتسم هذا النمط بالمرونة. </a:t>
            </a:r>
            <a:endParaRPr lang="ar-JO" sz="1600" dirty="0">
              <a:solidFill>
                <a:schemeClr val="tx1"/>
              </a:solidFill>
              <a:latin typeface="Alexandria Light" pitchFamily="2" charset="-78"/>
              <a:cs typeface="Alexandria Light" pitchFamily="2" charset="-78"/>
            </a:endParaRPr>
          </a:p>
          <a:p>
            <a:pPr algn="r" rtl="1">
              <a:lnSpc>
                <a:spcPct val="150000"/>
              </a:lnSpc>
            </a:pPr>
            <a:r>
              <a:rPr lang="ar-YE" sz="1600" u="sng" dirty="0">
                <a:solidFill>
                  <a:schemeClr val="tx1"/>
                </a:solidFill>
                <a:latin typeface="Alexandria Light" pitchFamily="2" charset="-78"/>
                <a:cs typeface="Alexandria Light" pitchFamily="2" charset="-78"/>
              </a:rPr>
              <a:t>أما عيوب هذا النمط فيتمثل</a:t>
            </a:r>
            <a:r>
              <a:rPr lang="ar-JO" sz="1600" u="sng" dirty="0">
                <a:solidFill>
                  <a:schemeClr val="tx1"/>
                </a:solidFill>
                <a:latin typeface="Alexandria Light" pitchFamily="2" charset="-78"/>
                <a:cs typeface="Alexandria Light" pitchFamily="2" charset="-78"/>
              </a:rPr>
              <a:t> بالآتي</a:t>
            </a:r>
            <a:r>
              <a:rPr lang="ar-YE" sz="1600" dirty="0">
                <a:solidFill>
                  <a:schemeClr val="tx1"/>
                </a:solidFill>
                <a:latin typeface="Alexandria Light" pitchFamily="2" charset="-78"/>
                <a:cs typeface="Alexandria Light" pitchFamily="2" charset="-78"/>
              </a:rPr>
              <a:t>: • وجود التنازع بين كل من أصحاب السلطة الرسمية والسلطة ا</a:t>
            </a:r>
            <a:r>
              <a:rPr lang="ar-JO" sz="1600" dirty="0">
                <a:solidFill>
                  <a:schemeClr val="tx1"/>
                </a:solidFill>
                <a:latin typeface="Alexandria Light" pitchFamily="2" charset="-78"/>
                <a:cs typeface="Alexandria Light" pitchFamily="2" charset="-78"/>
              </a:rPr>
              <a:t>الا</a:t>
            </a:r>
            <a:r>
              <a:rPr lang="ar-YE" sz="1600" dirty="0">
                <a:solidFill>
                  <a:schemeClr val="tx1"/>
                </a:solidFill>
                <a:latin typeface="Alexandria Light" pitchFamily="2" charset="-78"/>
                <a:cs typeface="Alexandria Light" pitchFamily="2" charset="-78"/>
              </a:rPr>
              <a:t>ستشارية. • يتيح الفرصة للمديرين التنفيذيين التهرب من تحمل مس</a:t>
            </a:r>
            <a:r>
              <a:rPr lang="ar-JO" sz="1600" dirty="0">
                <a:solidFill>
                  <a:schemeClr val="tx1"/>
                </a:solidFill>
                <a:latin typeface="Alexandria Light" pitchFamily="2" charset="-78"/>
                <a:cs typeface="Alexandria Light" pitchFamily="2" charset="-78"/>
              </a:rPr>
              <a:t>ؤ</a:t>
            </a:r>
            <a:r>
              <a:rPr lang="ar-YE" sz="1600" dirty="0">
                <a:solidFill>
                  <a:schemeClr val="tx1"/>
                </a:solidFill>
                <a:latin typeface="Alexandria Light" pitchFamily="2" charset="-78"/>
                <a:cs typeface="Alexandria Light" pitchFamily="2" charset="-78"/>
              </a:rPr>
              <a:t>ولياتهم إذا ما فشلوا في اتخاذ قرار ما بإلقاء اللوم على المستشارين. </a:t>
            </a:r>
            <a:endParaRPr lang="ar-YE" sz="2000" b="0" i="0" dirty="0">
              <a:solidFill>
                <a:schemeClr val="tx1"/>
              </a:solidFill>
              <a:effectLst/>
              <a:latin typeface="Alexandria Light" pitchFamily="2" charset="-78"/>
              <a:cs typeface="Alexandria Light"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081628081"/>
      </p:ext>
    </p:extLst>
  </p:cSld>
  <p:clrMapOvr>
    <a:masterClrMapping/>
  </p:clrMapOvr>
  <mc:AlternateContent xmlns:mc="http://schemas.openxmlformats.org/markup-compatibility/2006" xmlns:p14="http://schemas.microsoft.com/office/powerpoint/2010/main">
    <mc:Choice Requires="p14">
      <p:transition spd="slow" p14:dur="2000" advTm="124111"/>
    </mc:Choice>
    <mc:Fallback xmlns="">
      <p:transition spd="slow" advTm="124111"/>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19807" y="1155869"/>
            <a:ext cx="10911116"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rtl="1">
              <a:lnSpc>
                <a:spcPct val="150000"/>
              </a:lnSpc>
              <a:spcBef>
                <a:spcPts val="0"/>
              </a:spcBef>
              <a:spcAft>
                <a:spcPts val="800"/>
              </a:spcAft>
            </a:pPr>
            <a:endParaRPr lang="en-US"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endParaRPr>
          </a:p>
          <a:p>
            <a:pPr marL="0" marR="0" algn="r" rtl="1">
              <a:lnSpc>
                <a:spcPct val="150000"/>
              </a:lnSpc>
              <a:spcBef>
                <a:spcPts val="0"/>
              </a:spcBef>
              <a:spcAft>
                <a:spcPts val="800"/>
              </a:spcAft>
            </a:pPr>
            <a:r>
              <a:rPr lang="ar-YE" dirty="0">
                <a:solidFill>
                  <a:schemeClr val="tx1"/>
                </a:solidFill>
                <a:latin typeface="Segoe UI" panose="020B0502040204020203" pitchFamily="34" charset="0"/>
                <a:cs typeface="Segoe UI" panose="020B0502040204020203" pitchFamily="34" charset="0"/>
              </a:rPr>
              <a:t>ثانيا : التنظيم غير الرسمي </a:t>
            </a:r>
            <a:r>
              <a:rPr lang="ar-JO" dirty="0">
                <a:solidFill>
                  <a:schemeClr val="tx1"/>
                </a:solidFill>
                <a:latin typeface="Segoe UI" panose="020B0502040204020203" pitchFamily="34" charset="0"/>
                <a:cs typeface="Segoe UI" panose="020B0502040204020203" pitchFamily="34" charset="0"/>
              </a:rPr>
              <a:t>:</a:t>
            </a:r>
          </a:p>
          <a:p>
            <a:pPr marR="0" algn="r" rtl="1">
              <a:lnSpc>
                <a:spcPct val="150000"/>
              </a:lnSpc>
              <a:spcBef>
                <a:spcPts val="0"/>
              </a:spcBef>
              <a:spcAft>
                <a:spcPts val="800"/>
              </a:spcAft>
            </a:pPr>
            <a:r>
              <a:rPr lang="ar-JO" dirty="0">
                <a:solidFill>
                  <a:schemeClr val="tx1"/>
                </a:solidFill>
                <a:latin typeface="Segoe UI" panose="020B0502040204020203" pitchFamily="34" charset="0"/>
                <a:cs typeface="Segoe UI" panose="020B0502040204020203" pitchFamily="34" charset="0"/>
              </a:rPr>
              <a:t>     </a:t>
            </a:r>
            <a:r>
              <a:rPr lang="ar-YE" dirty="0">
                <a:solidFill>
                  <a:schemeClr val="tx1"/>
                </a:solidFill>
                <a:latin typeface="Segoe UI" panose="020B0502040204020203" pitchFamily="34" charset="0"/>
                <a:cs typeface="Segoe UI" panose="020B0502040204020203" pitchFamily="34" charset="0"/>
              </a:rPr>
              <a:t>يوجد هذا النوع من التنظيم في كافة المنظمات دون استثناء و هو عبارة عن شبكة من الع</a:t>
            </a:r>
            <a:r>
              <a:rPr lang="ar-JO" dirty="0">
                <a:solidFill>
                  <a:schemeClr val="tx1"/>
                </a:solidFill>
                <a:latin typeface="Segoe UI" panose="020B0502040204020203" pitchFamily="34" charset="0"/>
                <a:cs typeface="Segoe UI" panose="020B0502040204020203" pitchFamily="34" charset="0"/>
              </a:rPr>
              <a:t>لا</a:t>
            </a:r>
            <a:r>
              <a:rPr lang="ar-YE" dirty="0">
                <a:solidFill>
                  <a:schemeClr val="tx1"/>
                </a:solidFill>
                <a:latin typeface="Segoe UI" panose="020B0502040204020203" pitchFamily="34" charset="0"/>
                <a:cs typeface="Segoe UI" panose="020B0502040204020203" pitchFamily="34" charset="0"/>
              </a:rPr>
              <a:t>قات الشخصية و</a:t>
            </a:r>
            <a:r>
              <a:rPr lang="ar-JO" dirty="0">
                <a:solidFill>
                  <a:schemeClr val="tx1"/>
                </a:solidFill>
                <a:latin typeface="Segoe UI" panose="020B0502040204020203" pitchFamily="34" charset="0"/>
                <a:cs typeface="Segoe UI" panose="020B0502040204020203" pitchFamily="34" charset="0"/>
              </a:rPr>
              <a:t>الا</a:t>
            </a:r>
            <a:r>
              <a:rPr lang="ar-YE" dirty="0">
                <a:solidFill>
                  <a:schemeClr val="tx1"/>
                </a:solidFill>
                <a:latin typeface="Segoe UI" panose="020B0502040204020203" pitchFamily="34" charset="0"/>
                <a:cs typeface="Segoe UI" panose="020B0502040204020203" pitchFamily="34" charset="0"/>
              </a:rPr>
              <a:t>جتماعية تنشأ تلقائيا </a:t>
            </a:r>
            <a:r>
              <a:rPr lang="ar-JO" dirty="0">
                <a:solidFill>
                  <a:schemeClr val="tx1"/>
                </a:solidFill>
                <a:latin typeface="Segoe UI" panose="020B0502040204020203" pitchFamily="34" charset="0"/>
                <a:cs typeface="Segoe UI" panose="020B0502040204020203" pitchFamily="34" charset="0"/>
              </a:rPr>
              <a:t>بناءً </a:t>
            </a:r>
            <a:r>
              <a:rPr lang="ar-YE" dirty="0">
                <a:solidFill>
                  <a:schemeClr val="tx1"/>
                </a:solidFill>
                <a:latin typeface="Segoe UI" panose="020B0502040204020203" pitchFamily="34" charset="0"/>
                <a:cs typeface="Segoe UI" panose="020B0502040204020203" pitchFamily="34" charset="0"/>
              </a:rPr>
              <a:t>على </a:t>
            </a:r>
            <a:r>
              <a:rPr lang="ar-JO" dirty="0">
                <a:solidFill>
                  <a:schemeClr val="tx1"/>
                </a:solidFill>
                <a:latin typeface="Segoe UI" panose="020B0502040204020203" pitchFamily="34" charset="0"/>
                <a:cs typeface="Segoe UI" panose="020B0502040204020203" pitchFamily="34" charset="0"/>
              </a:rPr>
              <a:t>الا</a:t>
            </a:r>
            <a:r>
              <a:rPr lang="ar-YE" dirty="0">
                <a:solidFill>
                  <a:schemeClr val="tx1"/>
                </a:solidFill>
                <a:latin typeface="Segoe UI" panose="020B0502040204020203" pitchFamily="34" charset="0"/>
                <a:cs typeface="Segoe UI" panose="020B0502040204020203" pitchFamily="34" charset="0"/>
              </a:rPr>
              <a:t>رتباطات الشخصية بين أعضاء التنظيم ، ولقد بدأت المنظمات ا</a:t>
            </a:r>
            <a:r>
              <a:rPr lang="ar-JO" dirty="0">
                <a:solidFill>
                  <a:schemeClr val="tx1"/>
                </a:solidFill>
                <a:latin typeface="Segoe UI" panose="020B0502040204020203" pitchFamily="34" charset="0"/>
                <a:cs typeface="Segoe UI" panose="020B0502040204020203" pitchFamily="34" charset="0"/>
              </a:rPr>
              <a:t>تهتم</a:t>
            </a:r>
            <a:r>
              <a:rPr lang="ar-YE" dirty="0">
                <a:solidFill>
                  <a:schemeClr val="tx1"/>
                </a:solidFill>
                <a:latin typeface="Segoe UI" panose="020B0502040204020203" pitchFamily="34" charset="0"/>
                <a:cs typeface="Segoe UI" panose="020B0502040204020203" pitchFamily="34" charset="0"/>
              </a:rPr>
              <a:t> بهذا النوع من التنظيم لما له من أهميته وتأثير على أداء العاملين داخل المنظمة ومن ثم على أداء المنظمة ككل وقد ينشأ هذا التنظيم بسبب </a:t>
            </a:r>
            <a:r>
              <a:rPr lang="ar-JO" dirty="0">
                <a:solidFill>
                  <a:schemeClr val="tx1"/>
                </a:solidFill>
                <a:latin typeface="Segoe UI" panose="020B0502040204020203" pitchFamily="34" charset="0"/>
                <a:cs typeface="Segoe UI" panose="020B0502040204020203" pitchFamily="34" charset="0"/>
              </a:rPr>
              <a:t>العلاقات </a:t>
            </a:r>
            <a:r>
              <a:rPr lang="ar-YE" dirty="0">
                <a:solidFill>
                  <a:schemeClr val="tx1"/>
                </a:solidFill>
                <a:latin typeface="Segoe UI" panose="020B0502040204020203" pitchFamily="34" charset="0"/>
                <a:cs typeface="Segoe UI" panose="020B0502040204020203" pitchFamily="34" charset="0"/>
              </a:rPr>
              <a:t>الشخصية التي تجمع أعضاء مهنة واحدة أو </a:t>
            </a:r>
            <a:r>
              <a:rPr lang="ar-JO" dirty="0">
                <a:solidFill>
                  <a:schemeClr val="tx1"/>
                </a:solidFill>
                <a:latin typeface="Segoe UI" panose="020B0502040204020203" pitchFamily="34" charset="0"/>
                <a:cs typeface="Segoe UI" panose="020B0502040204020203" pitchFamily="34" charset="0"/>
              </a:rPr>
              <a:t>رأي</a:t>
            </a:r>
            <a:r>
              <a:rPr lang="ar-YE" dirty="0">
                <a:solidFill>
                  <a:schemeClr val="tx1"/>
                </a:solidFill>
                <a:latin typeface="Segoe UI" panose="020B0502040204020203" pitchFamily="34" charset="0"/>
                <a:cs typeface="Segoe UI" panose="020B0502040204020203" pitchFamily="34" charset="0"/>
              </a:rPr>
              <a:t> واحد أو عقيدة واحدة، وقد تكون </a:t>
            </a:r>
            <a:r>
              <a:rPr lang="ar-JO" dirty="0">
                <a:solidFill>
                  <a:schemeClr val="tx1"/>
                </a:solidFill>
                <a:latin typeface="Segoe UI" panose="020B0502040204020203" pitchFamily="34" charset="0"/>
                <a:cs typeface="Segoe UI" panose="020B0502040204020203" pitchFamily="34" charset="0"/>
              </a:rPr>
              <a:t>علاقة</a:t>
            </a:r>
            <a:r>
              <a:rPr lang="ar-YE" dirty="0">
                <a:solidFill>
                  <a:schemeClr val="tx1"/>
                </a:solidFill>
                <a:latin typeface="Segoe UI" panose="020B0502040204020203" pitchFamily="34" charset="0"/>
                <a:cs typeface="Segoe UI" panose="020B0502040204020203" pitchFamily="34" charset="0"/>
              </a:rPr>
              <a:t> العمل هي المصدر للتنظيم غير الرسمي وقد يكون بسبب نفوذ أحد أعضاء الجماعة.</a:t>
            </a:r>
            <a:endParaRPr lang="ar-JO" dirty="0">
              <a:solidFill>
                <a:schemeClr val="tx1"/>
              </a:solidFill>
              <a:latin typeface="Segoe UI" panose="020B0502040204020203" pitchFamily="34" charset="0"/>
              <a:cs typeface="Segoe UI" panose="020B0502040204020203" pitchFamily="34" charset="0"/>
            </a:endParaRPr>
          </a:p>
          <a:p>
            <a:pPr marL="0" marR="0" algn="r" rtl="1">
              <a:lnSpc>
                <a:spcPct val="150000"/>
              </a:lnSpc>
              <a:spcBef>
                <a:spcPts val="0"/>
              </a:spcBef>
              <a:spcAft>
                <a:spcPts val="800"/>
              </a:spcAft>
            </a:pPr>
            <a:r>
              <a:rPr lang="ar-YE" dirty="0">
                <a:solidFill>
                  <a:schemeClr val="tx1"/>
                </a:solidFill>
                <a:latin typeface="Segoe UI" panose="020B0502040204020203" pitchFamily="34" charset="0"/>
                <a:cs typeface="Segoe UI" panose="020B0502040204020203" pitchFamily="34" charset="0"/>
              </a:rPr>
              <a:t> </a:t>
            </a:r>
            <a:r>
              <a:rPr lang="ar-JO" dirty="0">
                <a:solidFill>
                  <a:schemeClr val="tx1"/>
                </a:solidFill>
                <a:latin typeface="Segoe UI" panose="020B0502040204020203" pitchFamily="34" charset="0"/>
                <a:cs typeface="Segoe UI" panose="020B0502040204020203" pitchFamily="34" charset="0"/>
              </a:rPr>
              <a:t>     </a:t>
            </a:r>
            <a:r>
              <a:rPr lang="ar-YE" dirty="0">
                <a:solidFill>
                  <a:schemeClr val="tx1"/>
                </a:solidFill>
                <a:latin typeface="Segoe UI" panose="020B0502040204020203" pitchFamily="34" charset="0"/>
                <a:cs typeface="Segoe UI" panose="020B0502040204020203" pitchFamily="34" charset="0"/>
              </a:rPr>
              <a:t>ويقوم التنظيم غير الرسمي بتقديم خدمات </a:t>
            </a:r>
            <a:r>
              <a:rPr lang="ar-JO" dirty="0">
                <a:solidFill>
                  <a:schemeClr val="tx1"/>
                </a:solidFill>
                <a:latin typeface="Segoe UI" panose="020B0502040204020203" pitchFamily="34" charset="0"/>
                <a:cs typeface="Segoe UI" panose="020B0502040204020203" pitchFamily="34" charset="0"/>
              </a:rPr>
              <a:t>للأ</a:t>
            </a:r>
            <a:r>
              <a:rPr lang="ar-YE" dirty="0">
                <a:solidFill>
                  <a:schemeClr val="tx1"/>
                </a:solidFill>
                <a:latin typeface="Segoe UI" panose="020B0502040204020203" pitchFamily="34" charset="0"/>
                <a:cs typeface="Segoe UI" panose="020B0502040204020203" pitchFamily="34" charset="0"/>
              </a:rPr>
              <a:t>عضاء منها تحقيق مكانة اجتماعية </a:t>
            </a:r>
            <a:r>
              <a:rPr lang="ar-JO" dirty="0">
                <a:solidFill>
                  <a:schemeClr val="tx1"/>
                </a:solidFill>
                <a:latin typeface="Segoe UI" panose="020B0502040204020203" pitchFamily="34" charset="0"/>
                <a:cs typeface="Segoe UI" panose="020B0502040204020203" pitchFamily="34" charset="0"/>
              </a:rPr>
              <a:t>للأ</a:t>
            </a:r>
            <a:r>
              <a:rPr lang="ar-YE" dirty="0">
                <a:solidFill>
                  <a:schemeClr val="tx1"/>
                </a:solidFill>
                <a:latin typeface="Segoe UI" panose="020B0502040204020203" pitchFamily="34" charset="0"/>
                <a:cs typeface="Segoe UI" panose="020B0502040204020203" pitchFamily="34" charset="0"/>
              </a:rPr>
              <a:t>عضاء ويحافظ على القيم الثقافية لهذه الجماعة ويعمل على استمراريتها ، كما يسهل تداول </a:t>
            </a:r>
            <a:r>
              <a:rPr lang="ar-JO" dirty="0">
                <a:solidFill>
                  <a:schemeClr val="tx1"/>
                </a:solidFill>
                <a:latin typeface="Segoe UI" panose="020B0502040204020203" pitchFamily="34" charset="0"/>
                <a:cs typeface="Segoe UI" panose="020B0502040204020203" pitchFamily="34" charset="0"/>
              </a:rPr>
              <a:t>الإ</a:t>
            </a:r>
            <a:r>
              <a:rPr lang="ar-YE" dirty="0">
                <a:solidFill>
                  <a:schemeClr val="tx1"/>
                </a:solidFill>
                <a:latin typeface="Segoe UI" panose="020B0502040204020203" pitchFamily="34" charset="0"/>
                <a:cs typeface="Segoe UI" panose="020B0502040204020203" pitchFamily="34" charset="0"/>
              </a:rPr>
              <a:t>شاعات وانتشارها مما يشكل خطر على التنظيم الرسمي ، لذا يجب على القائمين على إدارة المنظمات التعرف على التنظيم غير الرسمي ومحاولة تسييره بما يحقق مصلحة المنظمة ويساعد على استقرار مناخ</a:t>
            </a:r>
            <a:r>
              <a:rPr lang="ar-JO" dirty="0">
                <a:solidFill>
                  <a:schemeClr val="tx1"/>
                </a:solidFill>
                <a:latin typeface="Segoe UI" panose="020B0502040204020203" pitchFamily="34" charset="0"/>
                <a:cs typeface="Segoe UI" panose="020B0502040204020203" pitchFamily="34" charset="0"/>
              </a:rPr>
              <a:t> العمل.</a:t>
            </a:r>
            <a:endParaRPr lang="ar-YE" sz="1600" b="1" i="0" dirty="0">
              <a:solidFill>
                <a:schemeClr val="tx1"/>
              </a:solidFill>
              <a:effectLst/>
              <a:latin typeface="Segoe UI" panose="020B0502040204020203" pitchFamily="34" charset="0"/>
              <a:cs typeface="Segoe UI" panose="020B0502040204020203" pitchFamily="34" charset="0"/>
            </a:endParaRPr>
          </a:p>
          <a:p>
            <a:pPr algn="l" rtl="1">
              <a:lnSpc>
                <a:spcPct val="150000"/>
              </a:lnSpc>
            </a:pPr>
            <a:endParaRPr lang="ar-JO" sz="2000" b="0" i="0" dirty="0">
              <a:solidFill>
                <a:schemeClr val="tx1"/>
              </a:solidFill>
              <a:effectLst/>
              <a:latin typeface="Segoe UI" panose="020B0502040204020203" pitchFamily="34" charset="0"/>
              <a:cs typeface="Segoe UI" panose="020B0502040204020203" pitchFamily="34" charset="0"/>
            </a:endParaRPr>
          </a:p>
          <a:p>
            <a:pPr algn="l" rtl="1">
              <a:lnSpc>
                <a:spcPct val="150000"/>
              </a:lnSpc>
            </a:pPr>
            <a:r>
              <a:rPr lang="ar-JO" sz="2000" b="0" i="0" dirty="0">
                <a:solidFill>
                  <a:schemeClr val="tx1"/>
                </a:solidFill>
                <a:effectLst/>
                <a:latin typeface="Segoe UI" panose="020B0502040204020203" pitchFamily="34" charset="0"/>
                <a:cs typeface="Segoe UI" panose="020B0502040204020203" pitchFamily="34" charset="0"/>
              </a:rPr>
              <a:t>   </a:t>
            </a:r>
            <a:endParaRPr lang="ar-YE" sz="2000" b="0" i="0" dirty="0">
              <a:solidFill>
                <a:schemeClr val="tx1"/>
              </a:solidFill>
              <a:effectLst/>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431184497"/>
      </p:ext>
    </p:extLst>
  </p:cSld>
  <p:clrMapOvr>
    <a:masterClrMapping/>
  </p:clrMapOvr>
  <mc:AlternateContent xmlns:mc="http://schemas.openxmlformats.org/markup-compatibility/2006" xmlns:p14="http://schemas.microsoft.com/office/powerpoint/2010/main">
    <mc:Choice Requires="p14">
      <p:transition spd="slow" p14:dur="2000" advTm="156334"/>
    </mc:Choice>
    <mc:Fallback xmlns="">
      <p:transition spd="slow" advTm="156334"/>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47958" y="993911"/>
            <a:ext cx="1095143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YE" sz="1600" dirty="0">
                <a:solidFill>
                  <a:schemeClr val="tx1"/>
                </a:solidFill>
                <a:latin typeface="Segoe UI" panose="020B0502040204020203" pitchFamily="34" charset="0"/>
                <a:cs typeface="Segoe UI" panose="020B0502040204020203" pitchFamily="34" charset="0"/>
              </a:rPr>
              <a:t>يمتاز التنظيم غير </a:t>
            </a:r>
            <a:r>
              <a:rPr lang="ar-JO" sz="1600" dirty="0">
                <a:solidFill>
                  <a:schemeClr val="tx1"/>
                </a:solidFill>
                <a:latin typeface="Segoe UI" panose="020B0502040204020203" pitchFamily="34" charset="0"/>
                <a:cs typeface="Segoe UI" panose="020B0502040204020203" pitchFamily="34" charset="0"/>
              </a:rPr>
              <a:t>ال</a:t>
            </a:r>
            <a:r>
              <a:rPr lang="ar-YE" sz="1600" dirty="0">
                <a:solidFill>
                  <a:schemeClr val="tx1"/>
                </a:solidFill>
                <a:latin typeface="Segoe UI" panose="020B0502040204020203" pitchFamily="34" charset="0"/>
                <a:cs typeface="Segoe UI" panose="020B0502040204020203" pitchFamily="34" charset="0"/>
              </a:rPr>
              <a:t>رسمي بعدة خصائص منها :</a:t>
            </a:r>
            <a:endParaRPr lang="ar-JO" sz="1600" dirty="0">
              <a:solidFill>
                <a:schemeClr val="tx1"/>
              </a:solidFill>
              <a:latin typeface="Segoe UI" panose="020B0502040204020203" pitchFamily="34" charset="0"/>
              <a:cs typeface="Segoe UI" panose="020B0502040204020203" pitchFamily="34" charset="0"/>
            </a:endParaRPr>
          </a:p>
          <a:p>
            <a:pPr marL="342900" indent="-342900" algn="just" rtl="1">
              <a:lnSpc>
                <a:spcPct val="200000"/>
              </a:lnSpc>
              <a:buFont typeface="+mj-lt"/>
              <a:buAutoNum type="arabicPeriod"/>
            </a:pPr>
            <a:r>
              <a:rPr lang="ar-YE" sz="1600" dirty="0">
                <a:solidFill>
                  <a:schemeClr val="tx1"/>
                </a:solidFill>
                <a:latin typeface="Segoe UI" panose="020B0502040204020203" pitchFamily="34" charset="0"/>
                <a:cs typeface="Segoe UI" panose="020B0502040204020203" pitchFamily="34" charset="0"/>
              </a:rPr>
              <a:t>يستند وجوده </a:t>
            </a:r>
            <a:r>
              <a:rPr lang="ar-JO" sz="1600" dirty="0">
                <a:solidFill>
                  <a:schemeClr val="tx1"/>
                </a:solidFill>
                <a:latin typeface="Segoe UI" panose="020B0502040204020203" pitchFamily="34" charset="0"/>
                <a:cs typeface="Segoe UI" panose="020B0502040204020203" pitchFamily="34" charset="0"/>
              </a:rPr>
              <a:t>أصلًا</a:t>
            </a:r>
            <a:r>
              <a:rPr lang="ar-YE" sz="1600" dirty="0">
                <a:solidFill>
                  <a:schemeClr val="tx1"/>
                </a:solidFill>
                <a:latin typeface="Segoe UI" panose="020B0502040204020203" pitchFamily="34" charset="0"/>
                <a:cs typeface="Segoe UI" panose="020B0502040204020203" pitchFamily="34" charset="0"/>
              </a:rPr>
              <a:t> الى </a:t>
            </a:r>
            <a:r>
              <a:rPr lang="ar-JO" sz="1600" dirty="0">
                <a:solidFill>
                  <a:schemeClr val="tx1"/>
                </a:solidFill>
                <a:latin typeface="Segoe UI" panose="020B0502040204020203" pitchFamily="34" charset="0"/>
                <a:cs typeface="Segoe UI" panose="020B0502040204020203" pitchFamily="34" charset="0"/>
              </a:rPr>
              <a:t>العلاقات</a:t>
            </a:r>
            <a:r>
              <a:rPr lang="ar-YE" sz="1600" dirty="0">
                <a:solidFill>
                  <a:schemeClr val="tx1"/>
                </a:solidFill>
                <a:latin typeface="Segoe UI" panose="020B0502040204020203" pitchFamily="34" charset="0"/>
                <a:cs typeface="Segoe UI" panose="020B0502040204020203" pitchFamily="34" charset="0"/>
              </a:rPr>
              <a:t> الشخصية اّلجتماعية بين العاملين في المنظمة وليس الى سلطة او قرارات رسمية </a:t>
            </a:r>
            <a:endParaRPr lang="ar-JO" sz="1600" dirty="0">
              <a:solidFill>
                <a:schemeClr val="tx1"/>
              </a:solidFill>
              <a:latin typeface="Segoe UI" panose="020B0502040204020203" pitchFamily="34" charset="0"/>
              <a:cs typeface="Segoe UI" panose="020B0502040204020203" pitchFamily="34" charset="0"/>
            </a:endParaRPr>
          </a:p>
          <a:p>
            <a:pPr marL="342900" indent="-342900" algn="just" rtl="1">
              <a:lnSpc>
                <a:spcPct val="200000"/>
              </a:lnSpc>
              <a:buFont typeface="+mj-lt"/>
              <a:buAutoNum type="arabicPeriod"/>
            </a:pPr>
            <a:r>
              <a:rPr lang="ar-YE" sz="1600" dirty="0">
                <a:solidFill>
                  <a:schemeClr val="tx1"/>
                </a:solidFill>
                <a:latin typeface="Segoe UI" panose="020B0502040204020203" pitchFamily="34" charset="0"/>
                <a:cs typeface="Segoe UI" panose="020B0502040204020203" pitchFamily="34" charset="0"/>
              </a:rPr>
              <a:t>السلطة تكتسب وتمنح من اعضاء الجماعة فهي </a:t>
            </a:r>
            <a:r>
              <a:rPr lang="ar-JO" sz="1600" dirty="0">
                <a:solidFill>
                  <a:schemeClr val="tx1"/>
                </a:solidFill>
                <a:latin typeface="Segoe UI" panose="020B0502040204020203" pitchFamily="34" charset="0"/>
                <a:cs typeface="Segoe UI" panose="020B0502040204020203" pitchFamily="34" charset="0"/>
              </a:rPr>
              <a:t>أ</a:t>
            </a:r>
            <a:r>
              <a:rPr lang="ar-YE" sz="1600" dirty="0">
                <a:solidFill>
                  <a:schemeClr val="tx1"/>
                </a:solidFill>
                <a:latin typeface="Segoe UI" panose="020B0502040204020203" pitchFamily="34" charset="0"/>
                <a:cs typeface="Segoe UI" panose="020B0502040204020203" pitchFamily="34" charset="0"/>
              </a:rPr>
              <a:t>ساسا غير مرفوضة </a:t>
            </a:r>
            <a:r>
              <a:rPr lang="ar-JO" sz="1600" dirty="0">
                <a:solidFill>
                  <a:schemeClr val="tx1"/>
                </a:solidFill>
                <a:latin typeface="Segoe UI" panose="020B0502040204020203" pitchFamily="34" charset="0"/>
                <a:cs typeface="Segoe UI" panose="020B0502040204020203" pitchFamily="34" charset="0"/>
              </a:rPr>
              <a:t>ولا </a:t>
            </a:r>
            <a:r>
              <a:rPr lang="ar-YE" sz="1600" dirty="0">
                <a:solidFill>
                  <a:schemeClr val="tx1"/>
                </a:solidFill>
                <a:latin typeface="Segoe UI" panose="020B0502040204020203" pitchFamily="34" charset="0"/>
                <a:cs typeface="Segoe UI" panose="020B0502040204020203" pitchFamily="34" charset="0"/>
              </a:rPr>
              <a:t>تتبع التسلسل القيادي الرسمي.</a:t>
            </a:r>
            <a:endParaRPr lang="ar-JO" sz="1600" dirty="0">
              <a:solidFill>
                <a:schemeClr val="tx1"/>
              </a:solidFill>
              <a:latin typeface="Segoe UI" panose="020B0502040204020203" pitchFamily="34" charset="0"/>
              <a:cs typeface="Segoe UI" panose="020B0502040204020203" pitchFamily="34" charset="0"/>
            </a:endParaRPr>
          </a:p>
          <a:p>
            <a:pPr marL="342900" indent="-342900" algn="just" rtl="1">
              <a:lnSpc>
                <a:spcPct val="200000"/>
              </a:lnSpc>
              <a:buFont typeface="+mj-lt"/>
              <a:buAutoNum type="arabicPeriod"/>
            </a:pPr>
            <a:r>
              <a:rPr lang="ar-YE" sz="1600" dirty="0">
                <a:solidFill>
                  <a:schemeClr val="tx1"/>
                </a:solidFill>
                <a:latin typeface="Segoe UI" panose="020B0502040204020203" pitchFamily="34" charset="0"/>
                <a:cs typeface="Segoe UI" panose="020B0502040204020203" pitchFamily="34" charset="0"/>
              </a:rPr>
              <a:t>القيادة في التنظيم </a:t>
            </a:r>
            <a:r>
              <a:rPr lang="ar-JO" sz="1600" dirty="0">
                <a:solidFill>
                  <a:schemeClr val="tx1"/>
                </a:solidFill>
                <a:latin typeface="Segoe UI" panose="020B0502040204020203" pitchFamily="34" charset="0"/>
                <a:cs typeface="Segoe UI" panose="020B0502040204020203" pitchFamily="34" charset="0"/>
              </a:rPr>
              <a:t>الا</a:t>
            </a:r>
            <a:r>
              <a:rPr lang="ar-YE" sz="1600" dirty="0">
                <a:solidFill>
                  <a:schemeClr val="tx1"/>
                </a:solidFill>
                <a:latin typeface="Segoe UI" panose="020B0502040204020203" pitchFamily="34" charset="0"/>
                <a:cs typeface="Segoe UI" panose="020B0502040204020203" pitchFamily="34" charset="0"/>
              </a:rPr>
              <a:t>جتماعي غير رسمية تعتمد على المقدرة الشخصية للقائد في التأثير على سلوك وافكار اعضاء الجماعة </a:t>
            </a:r>
            <a:r>
              <a:rPr lang="ar-JO" sz="1600" dirty="0">
                <a:solidFill>
                  <a:schemeClr val="tx1"/>
                </a:solidFill>
                <a:latin typeface="Segoe UI" panose="020B0502040204020203" pitchFamily="34" charset="0"/>
                <a:cs typeface="Segoe UI" panose="020B0502040204020203" pitchFamily="34" charset="0"/>
              </a:rPr>
              <a:t>لا</a:t>
            </a:r>
            <a:r>
              <a:rPr lang="ar-YE" sz="1600" dirty="0">
                <a:solidFill>
                  <a:schemeClr val="tx1"/>
                </a:solidFill>
                <a:latin typeface="Segoe UI" panose="020B0502040204020203" pitchFamily="34" charset="0"/>
                <a:cs typeface="Segoe UI" panose="020B0502040204020203" pitchFamily="34" charset="0"/>
              </a:rPr>
              <a:t> تستند الى سلطة قانونية تخوله اياها وظيفة رسمية </a:t>
            </a:r>
            <a:endParaRPr lang="ar-JO" sz="1600" dirty="0">
              <a:solidFill>
                <a:schemeClr val="tx1"/>
              </a:solidFill>
              <a:latin typeface="Segoe UI" panose="020B0502040204020203" pitchFamily="34" charset="0"/>
              <a:cs typeface="Segoe UI" panose="020B0502040204020203" pitchFamily="34" charset="0"/>
            </a:endParaRPr>
          </a:p>
          <a:p>
            <a:pPr marL="342900" indent="-342900" algn="just" rtl="1">
              <a:lnSpc>
                <a:spcPct val="200000"/>
              </a:lnSpc>
              <a:buFont typeface="+mj-lt"/>
              <a:buAutoNum type="arabicPeriod"/>
            </a:pPr>
            <a:r>
              <a:rPr lang="ar-YE" sz="1600" dirty="0">
                <a:solidFill>
                  <a:schemeClr val="tx1"/>
                </a:solidFill>
                <a:latin typeface="Segoe UI" panose="020B0502040204020203" pitchFamily="34" charset="0"/>
                <a:cs typeface="Segoe UI" panose="020B0502040204020203" pitchFamily="34" charset="0"/>
              </a:rPr>
              <a:t>وتبرز القيادة غير الرسمية </a:t>
            </a:r>
            <a:r>
              <a:rPr lang="ar-JO" sz="1600" dirty="0">
                <a:solidFill>
                  <a:schemeClr val="tx1"/>
                </a:solidFill>
                <a:latin typeface="Segoe UI" panose="020B0502040204020203" pitchFamily="34" charset="0"/>
                <a:cs typeface="Segoe UI" panose="020B0502040204020203" pitchFamily="34" charset="0"/>
              </a:rPr>
              <a:t>لاعتبارات</a:t>
            </a:r>
            <a:r>
              <a:rPr lang="ar-YE" sz="1600" dirty="0">
                <a:solidFill>
                  <a:schemeClr val="tx1"/>
                </a:solidFill>
                <a:latin typeface="Segoe UI" panose="020B0502040204020203" pitchFamily="34" charset="0"/>
                <a:cs typeface="Segoe UI" panose="020B0502040204020203" pitchFamily="34" charset="0"/>
              </a:rPr>
              <a:t> عدة كالسن </a:t>
            </a:r>
            <a:r>
              <a:rPr lang="ar-JO" sz="1600" dirty="0">
                <a:solidFill>
                  <a:schemeClr val="tx1"/>
                </a:solidFill>
                <a:latin typeface="Segoe UI" panose="020B0502040204020203" pitchFamily="34" charset="0"/>
                <a:cs typeface="Segoe UI" panose="020B0502040204020203" pitchFamily="34" charset="0"/>
              </a:rPr>
              <a:t>( العمر) </a:t>
            </a:r>
            <a:r>
              <a:rPr lang="ar-YE" sz="1600" dirty="0">
                <a:solidFill>
                  <a:schemeClr val="tx1"/>
                </a:solidFill>
                <a:latin typeface="Segoe UI" panose="020B0502040204020203" pitchFamily="34" charset="0"/>
                <a:cs typeface="Segoe UI" panose="020B0502040204020203" pitchFamily="34" charset="0"/>
              </a:rPr>
              <a:t>وا</a:t>
            </a:r>
            <a:r>
              <a:rPr lang="ar-JO" sz="1600" dirty="0">
                <a:solidFill>
                  <a:schemeClr val="tx1"/>
                </a:solidFill>
                <a:latin typeface="Segoe UI" panose="020B0502040204020203" pitchFamily="34" charset="0"/>
                <a:cs typeface="Segoe UI" panose="020B0502040204020203" pitchFamily="34" charset="0"/>
              </a:rPr>
              <a:t>لأقدمية في العمل) </a:t>
            </a:r>
            <a:r>
              <a:rPr lang="ar-YE" sz="1600" dirty="0">
                <a:solidFill>
                  <a:schemeClr val="tx1"/>
                </a:solidFill>
                <a:latin typeface="Segoe UI" panose="020B0502040204020203" pitchFamily="34" charset="0"/>
                <a:cs typeface="Segoe UI" panose="020B0502040204020203" pitchFamily="34" charset="0"/>
              </a:rPr>
              <a:t>والمقدرة الفنية. </a:t>
            </a:r>
            <a:endParaRPr lang="ar-JO" sz="1600" dirty="0">
              <a:solidFill>
                <a:schemeClr val="tx1"/>
              </a:solidFill>
              <a:latin typeface="Segoe UI" panose="020B0502040204020203" pitchFamily="34" charset="0"/>
              <a:cs typeface="Segoe UI" panose="020B0502040204020203" pitchFamily="34" charset="0"/>
            </a:endParaRPr>
          </a:p>
          <a:p>
            <a:pPr marL="342900" indent="-342900" algn="just" rtl="1">
              <a:lnSpc>
                <a:spcPct val="200000"/>
              </a:lnSpc>
              <a:buFont typeface="+mj-lt"/>
              <a:buAutoNum type="arabicPeriod"/>
            </a:pPr>
            <a:r>
              <a:rPr lang="ar-JO" sz="1600" dirty="0">
                <a:solidFill>
                  <a:schemeClr val="tx1"/>
                </a:solidFill>
                <a:latin typeface="Segoe UI" panose="020B0502040204020203" pitchFamily="34" charset="0"/>
                <a:cs typeface="Segoe UI" panose="020B0502040204020203" pitchFamily="34" charset="0"/>
              </a:rPr>
              <a:t>الاتصالات </a:t>
            </a:r>
            <a:r>
              <a:rPr lang="ar-YE" sz="1600" dirty="0">
                <a:solidFill>
                  <a:schemeClr val="tx1"/>
                </a:solidFill>
                <a:latin typeface="Segoe UI" panose="020B0502040204020203" pitchFamily="34" charset="0"/>
                <a:cs typeface="Segoe UI" panose="020B0502040204020203" pitchFamily="34" charset="0"/>
              </a:rPr>
              <a:t>في التنظيم غير الرسمي اقصر واسرع بعكس </a:t>
            </a:r>
            <a:r>
              <a:rPr lang="ar-JO" sz="1600" dirty="0">
                <a:solidFill>
                  <a:schemeClr val="tx1"/>
                </a:solidFill>
                <a:latin typeface="Segoe UI" panose="020B0502040204020203" pitchFamily="34" charset="0"/>
                <a:cs typeface="Segoe UI" panose="020B0502040204020203" pitchFamily="34" charset="0"/>
              </a:rPr>
              <a:t>الاتصالات</a:t>
            </a:r>
            <a:r>
              <a:rPr lang="ar-YE" sz="1600" dirty="0">
                <a:solidFill>
                  <a:schemeClr val="tx1"/>
                </a:solidFill>
                <a:latin typeface="Segoe UI" panose="020B0502040204020203" pitchFamily="34" charset="0"/>
                <a:cs typeface="Segoe UI" panose="020B0502040204020203" pitchFamily="34" charset="0"/>
              </a:rPr>
              <a:t> الرسمية المقيدة بمسارات واساليب تجعلها اطول وابطأ. </a:t>
            </a:r>
            <a:endParaRPr lang="ar-JO" sz="1600" dirty="0">
              <a:solidFill>
                <a:schemeClr val="tx1"/>
              </a:solidFill>
              <a:latin typeface="Segoe UI" panose="020B0502040204020203" pitchFamily="34" charset="0"/>
              <a:cs typeface="Segoe UI" panose="020B0502040204020203" pitchFamily="34" charset="0"/>
            </a:endParaRPr>
          </a:p>
          <a:p>
            <a:pPr marL="342900" indent="-342900" algn="just" rtl="1">
              <a:lnSpc>
                <a:spcPct val="200000"/>
              </a:lnSpc>
              <a:buFont typeface="+mj-lt"/>
              <a:buAutoNum type="arabicPeriod"/>
            </a:pPr>
            <a:r>
              <a:rPr lang="ar-YE" sz="1600" dirty="0">
                <a:solidFill>
                  <a:schemeClr val="tx1"/>
                </a:solidFill>
                <a:latin typeface="Segoe UI" panose="020B0502040204020203" pitchFamily="34" charset="0"/>
                <a:cs typeface="Segoe UI" panose="020B0502040204020203" pitchFamily="34" charset="0"/>
              </a:rPr>
              <a:t>الرقابة في التنظيم غير الرسمي غير مفروضة ولكنها رقابة تلقائية تنبثق من الجماعة ومن حاجاتها الى الحفاظ على كيانها واستمرارها حجم جماعات التنظيم غير الرسمي صغيرة بالنسبة لتشكيالت التنظيم الرسمي الضخمة</a:t>
            </a:r>
            <a:endParaRPr lang="ar-YE" sz="1600" b="0" i="0" dirty="0">
              <a:solidFill>
                <a:srgbClr val="000000"/>
              </a:solidFill>
              <a:effectLst/>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606880163"/>
      </p:ext>
    </p:extLst>
  </p:cSld>
  <p:clrMapOvr>
    <a:masterClrMapping/>
  </p:clrMapOvr>
  <mc:AlternateContent xmlns:mc="http://schemas.openxmlformats.org/markup-compatibility/2006" xmlns:p14="http://schemas.microsoft.com/office/powerpoint/2010/main">
    <mc:Choice Requires="p14">
      <p:transition spd="slow" p14:dur="2000" advTm="148563"/>
    </mc:Choice>
    <mc:Fallback xmlns="">
      <p:transition spd="slow" advTm="148563"/>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312979" y="1155869"/>
            <a:ext cx="641794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ar-JO" sz="2000" dirty="0">
              <a:solidFill>
                <a:srgbClr val="00B0F0"/>
              </a:solidFill>
              <a:latin typeface="Segoe UI" panose="020B0502040204020203" pitchFamily="34" charset="0"/>
              <a:cs typeface="Segoe UI" panose="020B0502040204020203" pitchFamily="34" charset="0"/>
            </a:endParaRPr>
          </a:p>
          <a:p>
            <a:pPr algn="ctr" rtl="1"/>
            <a:endParaRPr lang="ar-JO" sz="2000" dirty="0">
              <a:solidFill>
                <a:srgbClr val="00B0F0"/>
              </a:solidFill>
              <a:latin typeface="Segoe UI" panose="020B0502040204020203" pitchFamily="34" charset="0"/>
              <a:cs typeface="Segoe UI" panose="020B0502040204020203" pitchFamily="34" charset="0"/>
            </a:endParaRPr>
          </a:p>
          <a:p>
            <a:pPr algn="r" rtl="1">
              <a:lnSpc>
                <a:spcPct val="200000"/>
              </a:lnSpc>
            </a:pPr>
            <a:r>
              <a:rPr lang="ar-JO" sz="2000" dirty="0">
                <a:solidFill>
                  <a:srgbClr val="00B0F0"/>
                </a:solidFill>
                <a:latin typeface="Segoe UI" panose="020B0502040204020203" pitchFamily="34" charset="0"/>
                <a:cs typeface="Segoe UI" panose="020B0502040204020203" pitchFamily="34" charset="0"/>
              </a:rPr>
              <a:t>خصائص التنظيم الإداري</a:t>
            </a:r>
            <a:endParaRPr lang="ar-JO" sz="1600" dirty="0">
              <a:solidFill>
                <a:schemeClr val="tx1"/>
              </a:solidFill>
              <a:latin typeface="Segoe UI" panose="020B0502040204020203" pitchFamily="34" charset="0"/>
              <a:cs typeface="Segoe UI" panose="020B0502040204020203" pitchFamily="34" charset="0"/>
            </a:endParaRPr>
          </a:p>
          <a:p>
            <a:pPr algn="r" rtl="1">
              <a:lnSpc>
                <a:spcPct val="200000"/>
              </a:lnSpc>
              <a:buFont typeface="Arial" panose="020B0604020202020204" pitchFamily="34" charset="0"/>
              <a:buChar char="•"/>
            </a:pPr>
            <a:r>
              <a:rPr lang="ar-JO" sz="1600" dirty="0">
                <a:solidFill>
                  <a:schemeClr val="tx1"/>
                </a:solidFill>
                <a:latin typeface="Segoe UI" panose="020B0502040204020203" pitchFamily="34" charset="0"/>
                <a:cs typeface="Segoe UI" panose="020B0502040204020203" pitchFamily="34" charset="0"/>
              </a:rPr>
              <a:t> </a:t>
            </a:r>
            <a:r>
              <a:rPr lang="ar-YE" sz="1600" b="0" i="0" dirty="0">
                <a:solidFill>
                  <a:srgbClr val="202124"/>
                </a:solidFill>
                <a:effectLst/>
                <a:latin typeface="Segoe UI" panose="020B0502040204020203" pitchFamily="34" charset="0"/>
                <a:cs typeface="Segoe UI" panose="020B0502040204020203" pitchFamily="34" charset="0"/>
              </a:rPr>
              <a:t>وحدة القيادة.</a:t>
            </a:r>
          </a:p>
          <a:p>
            <a:pPr algn="r" rtl="1">
              <a:lnSpc>
                <a:spcPct val="200000"/>
              </a:lnSpc>
              <a:buFont typeface="Arial" panose="020B0604020202020204" pitchFamily="34" charset="0"/>
              <a:buChar char="•"/>
            </a:pPr>
            <a:r>
              <a:rPr lang="ar-YE" sz="1600" b="0" i="0" dirty="0">
                <a:solidFill>
                  <a:srgbClr val="202124"/>
                </a:solidFill>
                <a:effectLst/>
                <a:latin typeface="Segoe UI" panose="020B0502040204020203" pitchFamily="34" charset="0"/>
                <a:cs typeface="Segoe UI" panose="020B0502040204020203" pitchFamily="34" charset="0"/>
              </a:rPr>
              <a:t>نطاق الإشراف المناسب.</a:t>
            </a:r>
          </a:p>
          <a:p>
            <a:pPr algn="r" rtl="1">
              <a:lnSpc>
                <a:spcPct val="200000"/>
              </a:lnSpc>
              <a:buFont typeface="Arial" panose="020B0604020202020204" pitchFamily="34" charset="0"/>
              <a:buChar char="•"/>
            </a:pPr>
            <a:r>
              <a:rPr lang="ar-YE" sz="1600" b="0" i="0" dirty="0">
                <a:solidFill>
                  <a:srgbClr val="202124"/>
                </a:solidFill>
                <a:effectLst/>
                <a:latin typeface="Segoe UI" panose="020B0502040204020203" pitchFamily="34" charset="0"/>
                <a:cs typeface="Segoe UI" panose="020B0502040204020203" pitchFamily="34" charset="0"/>
              </a:rPr>
              <a:t>تقليل المستويات الإدارية وتقصير خطوط الاتصال.</a:t>
            </a:r>
          </a:p>
          <a:p>
            <a:pPr algn="r" rtl="1">
              <a:lnSpc>
                <a:spcPct val="200000"/>
              </a:lnSpc>
              <a:buFont typeface="Arial" panose="020B0604020202020204" pitchFamily="34" charset="0"/>
              <a:buChar char="•"/>
            </a:pPr>
            <a:r>
              <a:rPr lang="ar-YE" sz="1600" b="0" i="0" dirty="0">
                <a:solidFill>
                  <a:srgbClr val="202124"/>
                </a:solidFill>
                <a:effectLst/>
                <a:latin typeface="Segoe UI" panose="020B0502040204020203" pitchFamily="34" charset="0"/>
                <a:cs typeface="Segoe UI" panose="020B0502040204020203" pitchFamily="34" charset="0"/>
              </a:rPr>
              <a:t>التنسيق بين الوحدات الإدارية.</a:t>
            </a:r>
          </a:p>
          <a:p>
            <a:pPr algn="r" rtl="1">
              <a:lnSpc>
                <a:spcPct val="200000"/>
              </a:lnSpc>
              <a:buFont typeface="Arial" panose="020B0604020202020204" pitchFamily="34" charset="0"/>
              <a:buChar char="•"/>
            </a:pPr>
            <a:r>
              <a:rPr lang="ar-YE" sz="1600" b="0" i="0" dirty="0">
                <a:solidFill>
                  <a:srgbClr val="202124"/>
                </a:solidFill>
                <a:effectLst/>
                <a:latin typeface="Segoe UI" panose="020B0502040204020203" pitchFamily="34" charset="0"/>
                <a:cs typeface="Segoe UI" panose="020B0502040204020203" pitchFamily="34" charset="0"/>
              </a:rPr>
              <a:t>الوضوح في تحديد السلطات والمس</a:t>
            </a:r>
            <a:r>
              <a:rPr lang="ar-JO" sz="1600" b="0" i="0" dirty="0">
                <a:solidFill>
                  <a:srgbClr val="202124"/>
                </a:solidFill>
                <a:effectLst/>
                <a:latin typeface="Segoe UI" panose="020B0502040204020203" pitchFamily="34" charset="0"/>
                <a:cs typeface="Segoe UI" panose="020B0502040204020203" pitchFamily="34" charset="0"/>
              </a:rPr>
              <a:t>ؤ</a:t>
            </a:r>
            <a:r>
              <a:rPr lang="ar-YE" sz="1600" b="0" i="0" dirty="0">
                <a:solidFill>
                  <a:srgbClr val="202124"/>
                </a:solidFill>
                <a:effectLst/>
                <a:latin typeface="Segoe UI" panose="020B0502040204020203" pitchFamily="34" charset="0"/>
                <a:cs typeface="Segoe UI" panose="020B0502040204020203" pitchFamily="34" charset="0"/>
              </a:rPr>
              <a:t>وليات.</a:t>
            </a:r>
          </a:p>
          <a:p>
            <a:pPr algn="r" rtl="1">
              <a:lnSpc>
                <a:spcPct val="200000"/>
              </a:lnSpc>
              <a:buFont typeface="Arial" panose="020B0604020202020204" pitchFamily="34" charset="0"/>
              <a:buChar char="•"/>
            </a:pPr>
            <a:r>
              <a:rPr lang="ar-YE" sz="1600" b="0" i="0" dirty="0">
                <a:solidFill>
                  <a:srgbClr val="202124"/>
                </a:solidFill>
                <a:effectLst/>
                <a:latin typeface="Segoe UI" panose="020B0502040204020203" pitchFamily="34" charset="0"/>
                <a:cs typeface="Segoe UI" panose="020B0502040204020203" pitchFamily="34" charset="0"/>
              </a:rPr>
              <a:t>توفير الوقت والجهد</a:t>
            </a:r>
          </a:p>
          <a:p>
            <a:pPr algn="r" rtl="1">
              <a:lnSpc>
                <a:spcPct val="200000"/>
              </a:lnSpc>
            </a:pPr>
            <a:endParaRPr lang="ar-JO" sz="2000" b="0" i="0" dirty="0">
              <a:solidFill>
                <a:schemeClr val="tx1"/>
              </a:solidFill>
              <a:effectLst/>
              <a:latin typeface="Segoe UI" panose="020B0502040204020203" pitchFamily="34" charset="0"/>
              <a:cs typeface="Segoe UI" panose="020B0502040204020203" pitchFamily="34" charset="0"/>
            </a:endParaRPr>
          </a:p>
          <a:p>
            <a:pPr algn="r" rtl="1">
              <a:lnSpc>
                <a:spcPct val="200000"/>
              </a:lnSpc>
            </a:pPr>
            <a:r>
              <a:rPr lang="ar-JO" sz="2000" b="0" i="0" dirty="0">
                <a:solidFill>
                  <a:schemeClr val="tx1"/>
                </a:solidFill>
                <a:effectLst/>
                <a:latin typeface="Segoe UI" panose="020B0502040204020203" pitchFamily="34" charset="0"/>
                <a:cs typeface="Segoe UI" panose="020B0502040204020203" pitchFamily="34" charset="0"/>
              </a:rPr>
              <a:t>   </a:t>
            </a:r>
            <a:endParaRPr lang="ar-YE" sz="2000" b="0" i="0" dirty="0">
              <a:solidFill>
                <a:schemeClr val="tx1"/>
              </a:solidFill>
              <a:effectLst/>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7" name="Picture 6">
            <a:extLst>
              <a:ext uri="{FF2B5EF4-FFF2-40B4-BE49-F238E27FC236}">
                <a16:creationId xmlns:a16="http://schemas.microsoft.com/office/drawing/2014/main" xmlns="" id="{BDB6C07F-B491-9304-DA04-4D237DE3AE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4662" y="1157764"/>
            <a:ext cx="4296666" cy="4870177"/>
          </a:xfrm>
          <a:prstGeom prst="rect">
            <a:avLst/>
          </a:prstGeom>
        </p:spPr>
      </p:pic>
    </p:spTree>
    <p:extLst>
      <p:ext uri="{BB962C8B-B14F-4D97-AF65-F5344CB8AC3E}">
        <p14:creationId xmlns:p14="http://schemas.microsoft.com/office/powerpoint/2010/main" val="3068617964"/>
      </p:ext>
    </p:extLst>
  </p:cSld>
  <p:clrMapOvr>
    <a:masterClrMapping/>
  </p:clrMapOvr>
  <mc:AlternateContent xmlns:mc="http://schemas.openxmlformats.org/markup-compatibility/2006" xmlns:p14="http://schemas.microsoft.com/office/powerpoint/2010/main">
    <mc:Choice Requires="p14">
      <p:transition spd="slow" p14:dur="2000" advTm="43803"/>
    </mc:Choice>
    <mc:Fallback xmlns="">
      <p:transition spd="slow" advTm="43803"/>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AED5B25D-75FD-5EF9-64A3-8A818419C44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6001D840-EF33-BDA7-AE34-FFE30ED13410}"/>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07BE22D8-757D-08F5-DC9A-E51E5DB12496}"/>
              </a:ext>
            </a:extLst>
          </p:cNvPr>
          <p:cNvSpPr/>
          <p:nvPr/>
        </p:nvSpPr>
        <p:spPr>
          <a:xfrm>
            <a:off x="1142890" y="1297814"/>
            <a:ext cx="10247805" cy="47914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ar-JO" sz="2000" dirty="0">
              <a:solidFill>
                <a:srgbClr val="00B0F0"/>
              </a:solidFill>
              <a:latin typeface="Segoe UI" panose="020B0502040204020203" pitchFamily="34" charset="0"/>
              <a:cs typeface="Segoe UI" panose="020B0502040204020203" pitchFamily="34" charset="0"/>
            </a:endParaRPr>
          </a:p>
          <a:p>
            <a:pPr algn="r" rtl="1">
              <a:lnSpc>
                <a:spcPct val="200000"/>
              </a:lnSpc>
            </a:pPr>
            <a:r>
              <a:rPr lang="ar-JO" sz="1600" dirty="0">
                <a:solidFill>
                  <a:schemeClr val="tx1"/>
                </a:solidFill>
                <a:latin typeface="Segoe UI" panose="020B0502040204020203" pitchFamily="34" charset="0"/>
                <a:cs typeface="Segoe UI" panose="020B0502040204020203" pitchFamily="34" charset="0"/>
              </a:rPr>
              <a:t>يجب على المنظمات أن تعي أهمية مبادئ التنظيم الجيد  وضرورة الاسترشاد بها عند القيام بعملية التنظيم؛ مما يساهم في تحسين التنظيم، ومن مبادئ التنظيم الجيد ما يأتي:</a:t>
            </a:r>
            <a:endParaRPr lang="ar-JO" sz="2000" b="0" i="0" dirty="0">
              <a:solidFill>
                <a:schemeClr val="tx1"/>
              </a:solidFill>
              <a:effectLst/>
              <a:latin typeface="Segoe UI" panose="020B0502040204020203" pitchFamily="34" charset="0"/>
              <a:cs typeface="Segoe UI" panose="020B0502040204020203" pitchFamily="34" charset="0"/>
            </a:endParaRPr>
          </a:p>
          <a:p>
            <a:pPr algn="r" rtl="1">
              <a:lnSpc>
                <a:spcPct val="200000"/>
              </a:lnSpc>
            </a:pPr>
            <a:r>
              <a:rPr lang="ar-JO" b="0" i="0" dirty="0">
                <a:solidFill>
                  <a:schemeClr val="tx1"/>
                </a:solidFill>
                <a:effectLst/>
                <a:latin typeface="Segoe UI" panose="020B0502040204020203" pitchFamily="34" charset="0"/>
                <a:cs typeface="Segoe UI" panose="020B0502040204020203" pitchFamily="34" charset="0"/>
              </a:rPr>
              <a:t>  1. مبدأ وحدة الهدف</a:t>
            </a:r>
            <a:r>
              <a:rPr lang="ar-JO" sz="2000" b="0" i="0" dirty="0">
                <a:solidFill>
                  <a:schemeClr val="tx1"/>
                </a:solidFill>
                <a:effectLst/>
                <a:latin typeface="Segoe UI" panose="020B0502040204020203" pitchFamily="34" charset="0"/>
                <a:cs typeface="Segoe UI" panose="020B0502040204020203" pitchFamily="34" charset="0"/>
              </a:rPr>
              <a:t>: </a:t>
            </a:r>
          </a:p>
          <a:p>
            <a:pPr algn="r" rtl="1">
              <a:lnSpc>
                <a:spcPct val="200000"/>
              </a:lnSpc>
            </a:pPr>
            <a:r>
              <a:rPr lang="ar-JO" sz="1600" b="0" i="0" dirty="0">
                <a:solidFill>
                  <a:schemeClr val="tx1"/>
                </a:solidFill>
                <a:effectLst/>
                <a:latin typeface="Segoe UI" panose="020B0502040204020203" pitchFamily="34" charset="0"/>
                <a:cs typeface="Segoe UI" panose="020B0502040204020203" pitchFamily="34" charset="0"/>
              </a:rPr>
              <a:t>حيث يجب أن تكون أهداف كل جزء من التنظيم محددة وواضحة ، وتتفق مع الهدف الرئيسي للتنظيم. </a:t>
            </a:r>
          </a:p>
          <a:p>
            <a:pPr algn="r" rtl="1">
              <a:lnSpc>
                <a:spcPct val="200000"/>
              </a:lnSpc>
            </a:pPr>
            <a:r>
              <a:rPr lang="ar-JO" dirty="0">
                <a:solidFill>
                  <a:schemeClr val="tx1"/>
                </a:solidFill>
                <a:latin typeface="Segoe UI" panose="020B0502040204020203" pitchFamily="34" charset="0"/>
                <a:cs typeface="Segoe UI" panose="020B0502040204020203" pitchFamily="34" charset="0"/>
              </a:rPr>
              <a:t>٢. مبدأ الكفاءة: </a:t>
            </a:r>
          </a:p>
          <a:p>
            <a:pPr algn="r" rtl="1">
              <a:lnSpc>
                <a:spcPct val="200000"/>
              </a:lnSpc>
            </a:pPr>
            <a:r>
              <a:rPr lang="ar-JO" sz="1600" b="0" i="0" dirty="0">
                <a:solidFill>
                  <a:schemeClr val="tx1"/>
                </a:solidFill>
                <a:effectLst/>
                <a:latin typeface="Segoe UI" panose="020B0502040204020203" pitchFamily="34" charset="0"/>
                <a:cs typeface="Segoe UI" panose="020B0502040204020203" pitchFamily="34" charset="0"/>
              </a:rPr>
              <a:t>أي تحقيق أهداف المؤسسة بفاعلية وبواسطة الأفراد العاملين بها مع أقل التكاليف الممكنة.</a:t>
            </a:r>
          </a:p>
          <a:p>
            <a:pPr algn="r" rtl="1">
              <a:lnSpc>
                <a:spcPct val="200000"/>
              </a:lnSpc>
            </a:pPr>
            <a:r>
              <a:rPr lang="ar-JO" dirty="0">
                <a:solidFill>
                  <a:schemeClr val="tx1"/>
                </a:solidFill>
                <a:latin typeface="Segoe UI" panose="020B0502040204020203" pitchFamily="34" charset="0"/>
                <a:cs typeface="Segoe UI" panose="020B0502040204020203" pitchFamily="34" charset="0"/>
              </a:rPr>
              <a:t>3- مبدأ نطاق الإشراف</a:t>
            </a:r>
          </a:p>
          <a:p>
            <a:pPr algn="r" rtl="1">
              <a:lnSpc>
                <a:spcPct val="200000"/>
              </a:lnSpc>
            </a:pPr>
            <a:r>
              <a:rPr lang="ar-JO" sz="1600" b="0" i="0" dirty="0">
                <a:solidFill>
                  <a:schemeClr val="tx1"/>
                </a:solidFill>
                <a:effectLst/>
                <a:latin typeface="Segoe UI" panose="020B0502040204020203" pitchFamily="34" charset="0"/>
                <a:cs typeface="Segoe UI" panose="020B0502040204020203" pitchFamily="34" charset="0"/>
              </a:rPr>
              <a:t> بمعنى مراعاة نطاق الإشراف المناسب؛ وذلك ليكون الإشراف فعالاً بحيث أن تكون لغة الاتصال مفهومة  للعاملين</a:t>
            </a:r>
            <a:endParaRPr lang="ar-YE" sz="2000" b="0" i="0" dirty="0">
              <a:solidFill>
                <a:schemeClr val="tx1"/>
              </a:solidFill>
              <a:effectLst/>
              <a:latin typeface="Segoe UI" panose="020B0502040204020203" pitchFamily="34" charset="0"/>
              <a:cs typeface="Segoe UI" panose="020B0502040204020203" pitchFamily="34" charset="0"/>
            </a:endParaRPr>
          </a:p>
        </p:txBody>
      </p:sp>
      <p:pic>
        <p:nvPicPr>
          <p:cNvPr id="5" name="Graphic 21">
            <a:extLst>
              <a:ext uri="{FF2B5EF4-FFF2-40B4-BE49-F238E27FC236}">
                <a16:creationId xmlns:a16="http://schemas.microsoft.com/office/drawing/2014/main" xmlns="" id="{00DEAB0B-0A21-453C-504B-33D1C4E8D11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TextBox 5">
            <a:extLst>
              <a:ext uri="{FF2B5EF4-FFF2-40B4-BE49-F238E27FC236}">
                <a16:creationId xmlns:a16="http://schemas.microsoft.com/office/drawing/2014/main" xmlns="" id="{2E29270A-4A7A-EA70-18C9-1E58651936F1}"/>
              </a:ext>
            </a:extLst>
          </p:cNvPr>
          <p:cNvSpPr txBox="1"/>
          <p:nvPr/>
        </p:nvSpPr>
        <p:spPr>
          <a:xfrm>
            <a:off x="4209392" y="523759"/>
            <a:ext cx="4114800" cy="564898"/>
          </a:xfrm>
          <a:prstGeom prst="rect">
            <a:avLst/>
          </a:prstGeom>
          <a:noFill/>
        </p:spPr>
        <p:txBody>
          <a:bodyPr wrap="square" rtlCol="0">
            <a:spAutoFit/>
          </a:bodyPr>
          <a:lstStyle/>
          <a:p>
            <a:pPr algn="ctr" rtl="1">
              <a:lnSpc>
                <a:spcPct val="200000"/>
              </a:lnSpc>
            </a:pPr>
            <a:r>
              <a:rPr lang="ar-JO" sz="1800" dirty="0">
                <a:solidFill>
                  <a:srgbClr val="00B0F0"/>
                </a:solidFill>
                <a:latin typeface="Segoe UI" panose="020B0502040204020203" pitchFamily="34" charset="0"/>
                <a:cs typeface="Segoe UI" panose="020B0502040204020203" pitchFamily="34" charset="0"/>
              </a:rPr>
              <a:t>مبادئ  التنظيم الإداري</a:t>
            </a:r>
            <a:endParaRPr lang="ar-JO" sz="1400" dirty="0">
              <a:solidFill>
                <a:schemeClr val="tx1"/>
              </a:solidFill>
              <a:latin typeface="Alexandria Light" pitchFamily="2" charset="-78"/>
              <a:cs typeface="Alexandria Light" pitchFamily="2" charset="-78"/>
            </a:endParaRPr>
          </a:p>
        </p:txBody>
      </p:sp>
    </p:spTree>
    <p:extLst>
      <p:ext uri="{BB962C8B-B14F-4D97-AF65-F5344CB8AC3E}">
        <p14:creationId xmlns:p14="http://schemas.microsoft.com/office/powerpoint/2010/main" val="488304750"/>
      </p:ext>
    </p:extLst>
  </p:cSld>
  <p:clrMapOvr>
    <a:masterClrMapping/>
  </p:clrMapOvr>
  <mc:AlternateContent xmlns:mc="http://schemas.openxmlformats.org/markup-compatibility/2006" xmlns:p14="http://schemas.microsoft.com/office/powerpoint/2010/main">
    <mc:Choice Requires="p14">
      <p:transition spd="slow" p14:dur="2000" advTm="112716"/>
    </mc:Choice>
    <mc:Fallback xmlns="">
      <p:transition spd="slow" advTm="112716"/>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74967B28-090D-C651-CBBD-618AF1DE41C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CEA8D713-6154-62EA-272F-81B5CDF5173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8DB4B019-86E6-A3A8-B661-8CBE19634749}"/>
              </a:ext>
            </a:extLst>
          </p:cNvPr>
          <p:cNvSpPr/>
          <p:nvPr/>
        </p:nvSpPr>
        <p:spPr>
          <a:xfrm>
            <a:off x="746180" y="1155183"/>
            <a:ext cx="10699640" cy="49948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dirty="0">
                <a:solidFill>
                  <a:schemeClr val="tx1"/>
                </a:solidFill>
                <a:latin typeface="Segoe UI" panose="020B0502040204020203" pitchFamily="34" charset="0"/>
                <a:cs typeface="Segoe UI" panose="020B0502040204020203" pitchFamily="34" charset="0"/>
              </a:rPr>
              <a:t>4- مبدأ التفويض :</a:t>
            </a:r>
          </a:p>
          <a:p>
            <a:pPr algn="r" rtl="1">
              <a:lnSpc>
                <a:spcPct val="150000"/>
              </a:lnSpc>
            </a:pPr>
            <a:r>
              <a:rPr lang="ar-JO" sz="1600" dirty="0">
                <a:solidFill>
                  <a:schemeClr val="tx1"/>
                </a:solidFill>
                <a:latin typeface="Segoe UI" panose="020B0502040204020203" pitchFamily="34" charset="0"/>
                <a:cs typeface="Segoe UI" panose="020B0502040204020203" pitchFamily="34" charset="0"/>
              </a:rPr>
              <a:t> أي ممارسة درجة مناسبة من تفويض السلطة أي أعطاء بعض الصلاحيات للمرؤوسين  ليسهل أداء الأعمال ومشاركة معظم العاملين</a:t>
            </a:r>
          </a:p>
          <a:p>
            <a:pPr algn="r" rtl="1">
              <a:lnSpc>
                <a:spcPct val="200000"/>
              </a:lnSpc>
            </a:pPr>
            <a:r>
              <a:rPr lang="ar-JO" dirty="0">
                <a:solidFill>
                  <a:schemeClr val="tx1"/>
                </a:solidFill>
                <a:latin typeface="Segoe UI" panose="020B0502040204020203" pitchFamily="34" charset="0"/>
                <a:cs typeface="Segoe UI" panose="020B0502040204020203" pitchFamily="34" charset="0"/>
              </a:rPr>
              <a:t>.ه. مبدأ تقسيم العمل:</a:t>
            </a:r>
          </a:p>
          <a:p>
            <a:pPr algn="r" rtl="1">
              <a:lnSpc>
                <a:spcPct val="150000"/>
              </a:lnSpc>
            </a:pPr>
            <a:r>
              <a:rPr lang="ar-JO" sz="1600" dirty="0">
                <a:solidFill>
                  <a:schemeClr val="tx1"/>
                </a:solidFill>
                <a:latin typeface="Segoe UI" panose="020B0502040204020203" pitchFamily="34" charset="0"/>
                <a:cs typeface="Segoe UI" panose="020B0502040204020203" pitchFamily="34" charset="0"/>
              </a:rPr>
              <a:t> إذ يجب تقسيم الأعمال إلى أبسط العناصر المكونة له. وذلك حتى يمكن التعرف على العناصر الأساسية والثانوية فيه، ويساعد تقسيم العمل على تحقيق وفورات التخصيص بأنواعها المختلفة.</a:t>
            </a:r>
          </a:p>
          <a:p>
            <a:pPr algn="r" rtl="1">
              <a:lnSpc>
                <a:spcPct val="200000"/>
              </a:lnSpc>
            </a:pPr>
            <a:r>
              <a:rPr lang="ar-JO" dirty="0">
                <a:solidFill>
                  <a:schemeClr val="tx1"/>
                </a:solidFill>
                <a:latin typeface="Segoe UI" panose="020B0502040204020203" pitchFamily="34" charset="0"/>
                <a:cs typeface="Segoe UI" panose="020B0502040204020203" pitchFamily="34" charset="0"/>
              </a:rPr>
              <a:t>6- م</a:t>
            </a:r>
            <a:r>
              <a:rPr lang="ar-YE" dirty="0">
                <a:solidFill>
                  <a:schemeClr val="tx1"/>
                </a:solidFill>
                <a:latin typeface="Segoe UI" panose="020B0502040204020203" pitchFamily="34" charset="0"/>
                <a:cs typeface="Segoe UI" panose="020B0502040204020203" pitchFamily="34" charset="0"/>
              </a:rPr>
              <a:t>بدأ وحدة الأمر: </a:t>
            </a:r>
            <a:endParaRPr lang="ar-JO" dirty="0">
              <a:solidFill>
                <a:schemeClr val="tx1"/>
              </a:solidFill>
              <a:latin typeface="Segoe UI" panose="020B0502040204020203" pitchFamily="34" charset="0"/>
              <a:cs typeface="Segoe UI" panose="020B0502040204020203" pitchFamily="34" charset="0"/>
            </a:endParaRPr>
          </a:p>
          <a:p>
            <a:pPr algn="r" rtl="1">
              <a:lnSpc>
                <a:spcPct val="150000"/>
              </a:lnSpc>
            </a:pPr>
            <a:r>
              <a:rPr lang="ar-YE" sz="1600" b="0" i="0" dirty="0">
                <a:solidFill>
                  <a:schemeClr val="tx1"/>
                </a:solidFill>
                <a:effectLst/>
                <a:latin typeface="Segoe UI" panose="020B0502040204020203" pitchFamily="34" charset="0"/>
                <a:cs typeface="Segoe UI" panose="020B0502040204020203" pitchFamily="34" charset="0"/>
              </a:rPr>
              <a:t>ويعني ذلك أن لا يتلقى الموظف أوامره إلا من رئيس واحد، فوجود أكثر من رئيس يجعل إمكانية التعارض بين الأوامر والتعليمات الصادرة للمرؤوس كبيرة. </a:t>
            </a:r>
            <a:endParaRPr lang="ar-JO" sz="1600" b="0" i="0" dirty="0">
              <a:solidFill>
                <a:schemeClr val="tx1"/>
              </a:solidFill>
              <a:effectLst/>
              <a:latin typeface="Segoe UI" panose="020B0502040204020203" pitchFamily="34" charset="0"/>
              <a:cs typeface="Segoe UI" panose="020B0502040204020203" pitchFamily="34" charset="0"/>
            </a:endParaRPr>
          </a:p>
          <a:p>
            <a:pPr algn="r" rtl="1">
              <a:lnSpc>
                <a:spcPct val="150000"/>
              </a:lnSpc>
            </a:pPr>
            <a:r>
              <a:rPr lang="ar-JO" sz="1600" b="1" dirty="0">
                <a:solidFill>
                  <a:schemeClr val="tx1"/>
                </a:solidFill>
                <a:latin typeface="Segoe UI" panose="020B0502040204020203" pitchFamily="34" charset="0"/>
                <a:cs typeface="Segoe UI" panose="020B0502040204020203" pitchFamily="34" charset="0"/>
              </a:rPr>
              <a:t>7</a:t>
            </a:r>
            <a:r>
              <a:rPr lang="ar-JO" b="1" dirty="0">
                <a:solidFill>
                  <a:schemeClr val="tx1"/>
                </a:solidFill>
                <a:latin typeface="Segoe UI" panose="020B0502040204020203" pitchFamily="34" charset="0"/>
                <a:cs typeface="Segoe UI" panose="020B0502040204020203" pitchFamily="34" charset="0"/>
              </a:rPr>
              <a:t>- </a:t>
            </a:r>
            <a:r>
              <a:rPr lang="ar-YE" b="1" dirty="0">
                <a:solidFill>
                  <a:schemeClr val="tx1"/>
                </a:solidFill>
                <a:latin typeface="Segoe UI" panose="020B0502040204020203" pitchFamily="34" charset="0"/>
                <a:cs typeface="Segoe UI" panose="020B0502040204020203" pitchFamily="34" charset="0"/>
              </a:rPr>
              <a:t>مبدأ </a:t>
            </a:r>
            <a:r>
              <a:rPr lang="ar-YE" dirty="0">
                <a:solidFill>
                  <a:schemeClr val="tx1"/>
                </a:solidFill>
                <a:latin typeface="Segoe UI" panose="020B0502040204020203" pitchFamily="34" charset="0"/>
                <a:cs typeface="Segoe UI" panose="020B0502040204020203" pitchFamily="34" charset="0"/>
              </a:rPr>
              <a:t>التدرج </a:t>
            </a:r>
            <a:r>
              <a:rPr lang="ar-JO" dirty="0">
                <a:solidFill>
                  <a:schemeClr val="tx1"/>
                </a:solidFill>
                <a:latin typeface="Segoe UI" panose="020B0502040204020203" pitchFamily="34" charset="0"/>
                <a:cs typeface="Segoe UI" panose="020B0502040204020203" pitchFamily="34" charset="0"/>
              </a:rPr>
              <a:t>:</a:t>
            </a:r>
          </a:p>
          <a:p>
            <a:pPr algn="r" rtl="1">
              <a:lnSpc>
                <a:spcPct val="150000"/>
              </a:lnSpc>
            </a:pPr>
            <a:r>
              <a:rPr lang="ar-YE" sz="1600" b="0" i="0" dirty="0">
                <a:solidFill>
                  <a:schemeClr val="tx1"/>
                </a:solidFill>
                <a:effectLst/>
                <a:latin typeface="Segoe UI" panose="020B0502040204020203" pitchFamily="34" charset="0"/>
                <a:cs typeface="Segoe UI" panose="020B0502040204020203" pitchFamily="34" charset="0"/>
              </a:rPr>
              <a:t>كلما زاد وضوح خط السلطة من قمة إدارة المؤسسة إلى كل مرؤوس كلما زادت فاعلية عمليتي اتخاذ القرارات والاتصال التنظيمي.</a:t>
            </a:r>
          </a:p>
        </p:txBody>
      </p:sp>
      <p:pic>
        <p:nvPicPr>
          <p:cNvPr id="5" name="Graphic 21">
            <a:extLst>
              <a:ext uri="{FF2B5EF4-FFF2-40B4-BE49-F238E27FC236}">
                <a16:creationId xmlns:a16="http://schemas.microsoft.com/office/drawing/2014/main" xmlns="" id="{057654FF-A3E9-425C-663C-6363CECE481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TextBox 5">
            <a:extLst>
              <a:ext uri="{FF2B5EF4-FFF2-40B4-BE49-F238E27FC236}">
                <a16:creationId xmlns:a16="http://schemas.microsoft.com/office/drawing/2014/main" xmlns="" id="{C0CF0481-80EA-56EE-9176-86C5BC5108E5}"/>
              </a:ext>
            </a:extLst>
          </p:cNvPr>
          <p:cNvSpPr txBox="1"/>
          <p:nvPr/>
        </p:nvSpPr>
        <p:spPr>
          <a:xfrm>
            <a:off x="4209392" y="523759"/>
            <a:ext cx="4114800" cy="564898"/>
          </a:xfrm>
          <a:prstGeom prst="rect">
            <a:avLst/>
          </a:prstGeom>
          <a:noFill/>
        </p:spPr>
        <p:txBody>
          <a:bodyPr wrap="square" rtlCol="0">
            <a:spAutoFit/>
          </a:bodyPr>
          <a:lstStyle/>
          <a:p>
            <a:pPr algn="ctr" rtl="1">
              <a:lnSpc>
                <a:spcPct val="200000"/>
              </a:lnSpc>
            </a:pPr>
            <a:r>
              <a:rPr lang="ar-JO" sz="1800" dirty="0">
                <a:solidFill>
                  <a:srgbClr val="00B0F0"/>
                </a:solidFill>
                <a:latin typeface="Segoe UI" panose="020B0502040204020203" pitchFamily="34" charset="0"/>
                <a:cs typeface="Segoe UI" panose="020B0502040204020203" pitchFamily="34" charset="0"/>
              </a:rPr>
              <a:t>مبادئ  التنظيم الإداري</a:t>
            </a:r>
            <a:endParaRPr lang="ar-JO" sz="1400" dirty="0">
              <a:solidFill>
                <a:schemeClr val="tx1"/>
              </a:solidFill>
              <a:latin typeface="Alexandria Light" pitchFamily="2" charset="-78"/>
              <a:cs typeface="Alexandria Light" pitchFamily="2" charset="-78"/>
            </a:endParaRPr>
          </a:p>
        </p:txBody>
      </p:sp>
    </p:spTree>
    <p:extLst>
      <p:ext uri="{BB962C8B-B14F-4D97-AF65-F5344CB8AC3E}">
        <p14:creationId xmlns:p14="http://schemas.microsoft.com/office/powerpoint/2010/main" val="3053033762"/>
      </p:ext>
    </p:extLst>
  </p:cSld>
  <p:clrMapOvr>
    <a:masterClrMapping/>
  </p:clrMapOvr>
  <mc:AlternateContent xmlns:mc="http://schemas.openxmlformats.org/markup-compatibility/2006" xmlns:p14="http://schemas.microsoft.com/office/powerpoint/2010/main">
    <mc:Choice Requires="p14">
      <p:transition spd="slow" p14:dur="2000" advTm="128797"/>
    </mc:Choice>
    <mc:Fallback xmlns="">
      <p:transition spd="slow" advTm="128797"/>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DC1DCF9-5568-B5A5-E9EB-41F252A1B2A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1C57B0A2-AD9D-3754-6633-75C7AC4C248B}"/>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EFFF73FC-3EBA-FE96-C2EC-F0A622D181D2}"/>
              </a:ext>
            </a:extLst>
          </p:cNvPr>
          <p:cNvSpPr/>
          <p:nvPr/>
        </p:nvSpPr>
        <p:spPr>
          <a:xfrm>
            <a:off x="746180" y="1544480"/>
            <a:ext cx="10699640" cy="44693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dirty="0">
                <a:solidFill>
                  <a:schemeClr val="tx1"/>
                </a:solidFill>
                <a:latin typeface="Segoe UI" panose="020B0502040204020203" pitchFamily="34" charset="0"/>
                <a:cs typeface="Segoe UI" panose="020B0502040204020203" pitchFamily="34" charset="0"/>
              </a:rPr>
              <a:t>8- مبدأ توازن السلطة والمسؤولية،</a:t>
            </a:r>
          </a:p>
          <a:p>
            <a:pPr algn="r" rtl="1">
              <a:lnSpc>
                <a:spcPct val="200000"/>
              </a:lnSpc>
            </a:pPr>
            <a:r>
              <a:rPr lang="ar-JO" dirty="0">
                <a:solidFill>
                  <a:schemeClr val="tx1"/>
                </a:solidFill>
                <a:latin typeface="Segoe UI" panose="020B0502040204020203" pitchFamily="34" charset="0"/>
                <a:cs typeface="Segoe UI" panose="020B0502040204020203" pitchFamily="34" charset="0"/>
              </a:rPr>
              <a:t> </a:t>
            </a:r>
            <a:r>
              <a:rPr lang="ar-JO" sz="1600" dirty="0">
                <a:solidFill>
                  <a:schemeClr val="tx1"/>
                </a:solidFill>
                <a:latin typeface="Segoe UI" panose="020B0502040204020203" pitchFamily="34" charset="0"/>
                <a:cs typeface="Segoe UI" panose="020B0502040204020203" pitchFamily="34" charset="0"/>
              </a:rPr>
              <a:t>فلا يمكن تكليف شخص بمسؤولية دون إعطاء السلطة التي تمكنه من القيام بمسؤوليته، فلا سلطة بدون مسؤولية ولا مسؤولية بدون سلطة، كذلك فإن السلطة تفوض بينما المسؤولية لا تفوض، ويبقى المفوض مسؤولاً عن أداء المفوض إليه السلطة</a:t>
            </a:r>
            <a:r>
              <a:rPr lang="ar-JO" dirty="0">
                <a:solidFill>
                  <a:schemeClr val="tx1"/>
                </a:solidFill>
                <a:latin typeface="Segoe UI" panose="020B0502040204020203" pitchFamily="34" charset="0"/>
                <a:cs typeface="Segoe UI" panose="020B0502040204020203" pitchFamily="34" charset="0"/>
              </a:rPr>
              <a:t>.</a:t>
            </a:r>
          </a:p>
          <a:p>
            <a:pPr algn="r" rtl="1">
              <a:lnSpc>
                <a:spcPct val="200000"/>
              </a:lnSpc>
            </a:pPr>
            <a:r>
              <a:rPr lang="ar-JO" dirty="0">
                <a:solidFill>
                  <a:schemeClr val="tx1"/>
                </a:solidFill>
                <a:latin typeface="Segoe UI" panose="020B0502040204020203" pitchFamily="34" charset="0"/>
                <a:cs typeface="Segoe UI" panose="020B0502040204020203" pitchFamily="34" charset="0"/>
              </a:rPr>
              <a:t>9- مبدأ ديناميكية التنظيم </a:t>
            </a:r>
          </a:p>
          <a:p>
            <a:pPr algn="r" rtl="1">
              <a:lnSpc>
                <a:spcPct val="200000"/>
              </a:lnSpc>
            </a:pPr>
            <a:r>
              <a:rPr lang="ar-JO" sz="1600" dirty="0">
                <a:solidFill>
                  <a:schemeClr val="tx1"/>
                </a:solidFill>
                <a:latin typeface="Segoe UI" panose="020B0502040204020203" pitchFamily="34" charset="0"/>
                <a:cs typeface="Segoe UI" panose="020B0502040204020203" pitchFamily="34" charset="0"/>
              </a:rPr>
              <a:t>فعلى الرغم من ضرورة التنظيم الرسمي وثباته فإنه يجب أن يكون ديناميكياً يسمح باحتواء التغيرات والظروف المستجدة، وأن يحدث هناك إعادة نظر في التنظيم ما بين فترة وأخرى؛ ليتكيف معها ويستوعب المتغيرات</a:t>
            </a:r>
            <a:r>
              <a:rPr lang="ar-JO" dirty="0">
                <a:solidFill>
                  <a:schemeClr val="tx1"/>
                </a:solidFill>
                <a:latin typeface="Segoe UI" panose="020B0502040204020203" pitchFamily="34" charset="0"/>
                <a:cs typeface="Segoe UI" panose="020B0502040204020203" pitchFamily="34" charset="0"/>
              </a:rPr>
              <a:t>.</a:t>
            </a:r>
            <a:endParaRPr lang="ar-YE" sz="1600" b="0" i="0" dirty="0">
              <a:solidFill>
                <a:schemeClr val="tx1"/>
              </a:solidFill>
              <a:effectLst/>
              <a:latin typeface="Segoe UI" panose="020B0502040204020203" pitchFamily="34" charset="0"/>
              <a:cs typeface="Segoe UI" panose="020B0502040204020203" pitchFamily="34" charset="0"/>
            </a:endParaRPr>
          </a:p>
        </p:txBody>
      </p:sp>
      <p:pic>
        <p:nvPicPr>
          <p:cNvPr id="5" name="Graphic 21">
            <a:extLst>
              <a:ext uri="{FF2B5EF4-FFF2-40B4-BE49-F238E27FC236}">
                <a16:creationId xmlns:a16="http://schemas.microsoft.com/office/drawing/2014/main" xmlns="" id="{94DFA299-AF51-9902-36B4-791BBF7F757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TextBox 5">
            <a:extLst>
              <a:ext uri="{FF2B5EF4-FFF2-40B4-BE49-F238E27FC236}">
                <a16:creationId xmlns:a16="http://schemas.microsoft.com/office/drawing/2014/main" xmlns="" id="{2B458799-21C8-0645-2B2C-B6BA6DE6F07D}"/>
              </a:ext>
            </a:extLst>
          </p:cNvPr>
          <p:cNvSpPr txBox="1"/>
          <p:nvPr/>
        </p:nvSpPr>
        <p:spPr>
          <a:xfrm>
            <a:off x="4209392" y="523759"/>
            <a:ext cx="4114800" cy="564898"/>
          </a:xfrm>
          <a:prstGeom prst="rect">
            <a:avLst/>
          </a:prstGeom>
          <a:noFill/>
        </p:spPr>
        <p:txBody>
          <a:bodyPr wrap="square" rtlCol="0">
            <a:spAutoFit/>
          </a:bodyPr>
          <a:lstStyle/>
          <a:p>
            <a:pPr algn="ctr" rtl="1">
              <a:lnSpc>
                <a:spcPct val="200000"/>
              </a:lnSpc>
            </a:pPr>
            <a:r>
              <a:rPr lang="ar-JO" sz="1800" dirty="0">
                <a:solidFill>
                  <a:srgbClr val="00B0F0"/>
                </a:solidFill>
                <a:latin typeface="Segoe UI" panose="020B0502040204020203" pitchFamily="34" charset="0"/>
                <a:cs typeface="Segoe UI" panose="020B0502040204020203" pitchFamily="34" charset="0"/>
              </a:rPr>
              <a:t>مبادئ  التنظيم الإداري</a:t>
            </a:r>
            <a:endParaRPr lang="ar-JO" sz="1400" dirty="0">
              <a:solidFill>
                <a:schemeClr val="tx1"/>
              </a:solidFill>
              <a:latin typeface="Alexandria Light" pitchFamily="2" charset="-78"/>
              <a:cs typeface="Alexandria Light" pitchFamily="2" charset="-78"/>
            </a:endParaRPr>
          </a:p>
        </p:txBody>
      </p:sp>
    </p:spTree>
    <p:extLst>
      <p:ext uri="{BB962C8B-B14F-4D97-AF65-F5344CB8AC3E}">
        <p14:creationId xmlns:p14="http://schemas.microsoft.com/office/powerpoint/2010/main" val="527452912"/>
      </p:ext>
    </p:extLst>
  </p:cSld>
  <p:clrMapOvr>
    <a:masterClrMapping/>
  </p:clrMapOvr>
  <mc:AlternateContent xmlns:mc="http://schemas.openxmlformats.org/markup-compatibility/2006" xmlns:p14="http://schemas.microsoft.com/office/powerpoint/2010/main">
    <mc:Choice Requires="p14">
      <p:transition spd="slow" p14:dur="2000" advTm="84661"/>
    </mc:Choice>
    <mc:Fallback xmlns="">
      <p:transition spd="slow" advTm="84661"/>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79489" y="1155869"/>
            <a:ext cx="1095143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JO" sz="2000" dirty="0">
                <a:solidFill>
                  <a:srgbClr val="00B0F0"/>
                </a:solidFill>
                <a:latin typeface="Segoe UI" panose="020B0502040204020203" pitchFamily="34" charset="0"/>
                <a:cs typeface="Segoe UI" panose="020B0502040204020203" pitchFamily="34" charset="0"/>
              </a:rPr>
              <a:t>معيقات التنظيم الإداري</a:t>
            </a:r>
            <a:endParaRPr lang="ar-JO" sz="1600" dirty="0">
              <a:solidFill>
                <a:schemeClr val="tx1"/>
              </a:solidFill>
              <a:latin typeface="Segoe UI" panose="020B0502040204020203" pitchFamily="34" charset="0"/>
              <a:cs typeface="Segoe UI" panose="020B0502040204020203" pitchFamily="34" charset="0"/>
            </a:endParaRPr>
          </a:p>
          <a:p>
            <a:pPr algn="r" rtl="1" fontAlgn="base">
              <a:lnSpc>
                <a:spcPct val="200000"/>
              </a:lnSpc>
            </a:pPr>
            <a:r>
              <a:rPr lang="ar-JO" sz="1600" dirty="0">
                <a:solidFill>
                  <a:srgbClr val="040C28"/>
                </a:solidFill>
                <a:latin typeface="Segoe UI" panose="020B0502040204020203" pitchFamily="34" charset="0"/>
                <a:cs typeface="Segoe UI" panose="020B0502040204020203" pitchFamily="34" charset="0"/>
              </a:rPr>
              <a:t>يواجه </a:t>
            </a:r>
            <a:r>
              <a:rPr lang="ar-JO" sz="1600" b="0" i="0" dirty="0">
                <a:solidFill>
                  <a:srgbClr val="040C28"/>
                </a:solidFill>
                <a:effectLst/>
                <a:latin typeface="Segoe UI" panose="020B0502040204020203" pitchFamily="34" charset="0"/>
                <a:cs typeface="Segoe UI" panose="020B0502040204020203" pitchFamily="34" charset="0"/>
              </a:rPr>
              <a:t>التنظيم الإداري في تكوينه عند مرحلة النشأة وفي ممارسته لمهامه بعد الانتهاء من بنائه في مراحل سعيه المختلفة نحو تحقيقه أهدافه للعديد من التيارات والتفاعلات الداخلية والخارجية التي من شأنها إقامة الصعوبات والعراقيل في طريقه مما يصل به أحياناً إلى درجة الإخفاق أو الفشل الكلي أو الجزئي في تحقيق الأهداف وسيتم تقسيم المعيقات والمشكلات التي تعيق عمل التنظيم الإداري إلى ثلاثة أقسام</a:t>
            </a:r>
            <a:r>
              <a:rPr lang="en-US" sz="1600" b="0" i="0" dirty="0">
                <a:solidFill>
                  <a:srgbClr val="040C28"/>
                </a:solidFill>
                <a:effectLst/>
                <a:latin typeface="Segoe UI" panose="020B0502040204020203" pitchFamily="34" charset="0"/>
                <a:cs typeface="Segoe UI" panose="020B0502040204020203" pitchFamily="34" charset="0"/>
              </a:rPr>
              <a:t>:</a:t>
            </a:r>
          </a:p>
          <a:p>
            <a:pPr algn="r" rtl="1" fontAlgn="base">
              <a:lnSpc>
                <a:spcPct val="200000"/>
              </a:lnSpc>
            </a:pPr>
            <a:r>
              <a:rPr lang="ar-JO" sz="1600" b="0" i="0" dirty="0">
                <a:solidFill>
                  <a:srgbClr val="040C28"/>
                </a:solidFill>
                <a:effectLst/>
                <a:latin typeface="Segoe UI" panose="020B0502040204020203" pitchFamily="34" charset="0"/>
                <a:cs typeface="Segoe UI" panose="020B0502040204020203" pitchFamily="34" charset="0"/>
              </a:rPr>
              <a:t>1-المشكلات والصعوبات البشرية، </a:t>
            </a:r>
            <a:endParaRPr lang="en-US" sz="1600" b="0" i="0" dirty="0">
              <a:solidFill>
                <a:srgbClr val="040C28"/>
              </a:solidFill>
              <a:effectLst/>
              <a:latin typeface="Segoe UI" panose="020B0502040204020203" pitchFamily="34" charset="0"/>
              <a:cs typeface="Segoe UI" panose="020B0502040204020203" pitchFamily="34" charset="0"/>
            </a:endParaRPr>
          </a:p>
          <a:p>
            <a:pPr algn="r" rtl="1" fontAlgn="base">
              <a:lnSpc>
                <a:spcPct val="200000"/>
              </a:lnSpc>
            </a:pPr>
            <a:r>
              <a:rPr lang="ar-JO" sz="1600" b="0" i="0" dirty="0">
                <a:solidFill>
                  <a:srgbClr val="040C28"/>
                </a:solidFill>
                <a:effectLst/>
                <a:latin typeface="Segoe UI" panose="020B0502040204020203" pitchFamily="34" charset="0"/>
                <a:cs typeface="Segoe UI" panose="020B0502040204020203" pitchFamily="34" charset="0"/>
              </a:rPr>
              <a:t>2- تعدد أهداف التنظيم وتداخلها،</a:t>
            </a:r>
            <a:endParaRPr lang="en-US" sz="1600" b="0" i="0" dirty="0">
              <a:solidFill>
                <a:srgbClr val="040C28"/>
              </a:solidFill>
              <a:effectLst/>
              <a:latin typeface="Segoe UI" panose="020B0502040204020203" pitchFamily="34" charset="0"/>
              <a:cs typeface="Segoe UI" panose="020B0502040204020203" pitchFamily="34" charset="0"/>
            </a:endParaRPr>
          </a:p>
          <a:p>
            <a:pPr algn="r" rtl="1" fontAlgn="base">
              <a:lnSpc>
                <a:spcPct val="200000"/>
              </a:lnSpc>
            </a:pPr>
            <a:r>
              <a:rPr lang="ar-JO" sz="1600" b="0" i="0" dirty="0">
                <a:solidFill>
                  <a:srgbClr val="040C28"/>
                </a:solidFill>
                <a:effectLst/>
                <a:latin typeface="Segoe UI" panose="020B0502040204020203" pitchFamily="34" charset="0"/>
                <a:cs typeface="Segoe UI" panose="020B0502040204020203" pitchFamily="34" charset="0"/>
              </a:rPr>
              <a:t>3- المشكلات المتعلقة بآليات العمل الإداري. </a:t>
            </a:r>
          </a:p>
          <a:p>
            <a:pPr algn="r" rtl="1" fontAlgn="base">
              <a:lnSpc>
                <a:spcPct val="200000"/>
              </a:lnSpc>
            </a:pPr>
            <a:r>
              <a:rPr lang="ar-JO" sz="1600" b="0" i="0" dirty="0">
                <a:solidFill>
                  <a:srgbClr val="040C28"/>
                </a:solidFill>
                <a:effectLst/>
                <a:latin typeface="Segoe UI" panose="020B0502040204020203" pitchFamily="34" charset="0"/>
                <a:cs typeface="Segoe UI" panose="020B0502040204020203" pitchFamily="34" charset="0"/>
              </a:rPr>
              <a:t>وتقع مسؤولية القضاء على تلك المشكلات والتخلص منها في المقام الأول على القيادات فضلاً عن العاملين أنفسهم والمسؤولين في المقام الثاني عن الحد من تفاقمها بصورة تعرقل مسيرة التنظيم وتحقيق أهدافه</a:t>
            </a:r>
            <a:endParaRPr lang="ar-YE" sz="1600" dirty="0">
              <a:solidFill>
                <a:srgbClr val="040C28"/>
              </a:solidFill>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886205708"/>
      </p:ext>
    </p:extLst>
  </p:cSld>
  <p:clrMapOvr>
    <a:masterClrMapping/>
  </p:clrMapOvr>
  <mc:AlternateContent xmlns:mc="http://schemas.openxmlformats.org/markup-compatibility/2006" xmlns:p14="http://schemas.microsoft.com/office/powerpoint/2010/main">
    <mc:Choice Requires="p14">
      <p:transition spd="slow" p14:dur="2000" advTm="105620"/>
    </mc:Choice>
    <mc:Fallback xmlns="">
      <p:transition spd="slow" advTm="10562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79489" y="1155869"/>
            <a:ext cx="1095143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ar-YE" b="0" i="0" dirty="0">
              <a:solidFill>
                <a:srgbClr val="000000"/>
              </a:solidFill>
              <a:effectLst/>
              <a:latin typeface="Alexandria Light" pitchFamily="2" charset="-78"/>
              <a:cs typeface="Alexandria Light"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6" name="Picture 5">
            <a:extLst>
              <a:ext uri="{FF2B5EF4-FFF2-40B4-BE49-F238E27FC236}">
                <a16:creationId xmlns:a16="http://schemas.microsoft.com/office/drawing/2014/main" xmlns="" id="{9A3AEECF-3AAD-7F41-5D5A-444074C8B5FA}"/>
              </a:ext>
            </a:extLst>
          </p:cNvPr>
          <p:cNvPicPr>
            <a:picLocks noChangeAspect="1"/>
          </p:cNvPicPr>
          <p:nvPr/>
        </p:nvPicPr>
        <p:blipFill>
          <a:blip r:embed="rId3"/>
          <a:stretch>
            <a:fillRect/>
          </a:stretch>
        </p:blipFill>
        <p:spPr>
          <a:xfrm>
            <a:off x="1150883" y="1422454"/>
            <a:ext cx="10261627" cy="4279677"/>
          </a:xfrm>
          <a:prstGeom prst="rect">
            <a:avLst/>
          </a:prstGeom>
        </p:spPr>
      </p:pic>
      <p:sp>
        <p:nvSpPr>
          <p:cNvPr id="7" name="TextBox 6">
            <a:extLst>
              <a:ext uri="{FF2B5EF4-FFF2-40B4-BE49-F238E27FC236}">
                <a16:creationId xmlns:a16="http://schemas.microsoft.com/office/drawing/2014/main" xmlns="" id="{26C353E2-E23E-CCDE-D829-3E431053AC6A}"/>
              </a:ext>
            </a:extLst>
          </p:cNvPr>
          <p:cNvSpPr txBox="1"/>
          <p:nvPr/>
        </p:nvSpPr>
        <p:spPr>
          <a:xfrm>
            <a:off x="5817476" y="2971800"/>
            <a:ext cx="914400" cy="914400"/>
          </a:xfrm>
          <a:prstGeom prst="rect">
            <a:avLst/>
          </a:prstGeom>
          <a:noFill/>
        </p:spPr>
        <p:txBody>
          <a:bodyPr wrap="square" rtlCol="0">
            <a:spAutoFit/>
          </a:bodyPr>
          <a:lstStyle/>
          <a:p>
            <a:endParaRPr lang="en-US" dirty="0"/>
          </a:p>
        </p:txBody>
      </p:sp>
      <p:sp>
        <p:nvSpPr>
          <p:cNvPr id="8" name="Rectangle 7">
            <a:extLst>
              <a:ext uri="{FF2B5EF4-FFF2-40B4-BE49-F238E27FC236}">
                <a16:creationId xmlns:a16="http://schemas.microsoft.com/office/drawing/2014/main" xmlns="" id="{1623CE45-2363-27AC-D645-C6C95C40155F}"/>
              </a:ext>
            </a:extLst>
          </p:cNvPr>
          <p:cNvSpPr/>
          <p:nvPr/>
        </p:nvSpPr>
        <p:spPr>
          <a:xfrm>
            <a:off x="7882757" y="5292397"/>
            <a:ext cx="2144111" cy="28377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JO" dirty="0">
                <a:solidFill>
                  <a:schemeClr val="tx1"/>
                </a:solidFill>
              </a:rPr>
              <a:t>تامر أبو العجين 2010</a:t>
            </a:r>
            <a:endParaRPr lang="en-US" dirty="0">
              <a:solidFill>
                <a:schemeClr val="tx1"/>
              </a:solidFill>
            </a:endParaRPr>
          </a:p>
        </p:txBody>
      </p:sp>
    </p:spTree>
    <p:extLst>
      <p:ext uri="{BB962C8B-B14F-4D97-AF65-F5344CB8AC3E}">
        <p14:creationId xmlns:p14="http://schemas.microsoft.com/office/powerpoint/2010/main" val="3631605258"/>
      </p:ext>
    </p:extLst>
  </p:cSld>
  <p:clrMapOvr>
    <a:masterClrMapping/>
  </p:clrMapOvr>
  <mc:AlternateContent xmlns:mc="http://schemas.openxmlformats.org/markup-compatibility/2006" xmlns:p14="http://schemas.microsoft.com/office/powerpoint/2010/main">
    <mc:Choice Requires="p14">
      <p:transition spd="slow" p14:dur="2000" advTm="135895"/>
    </mc:Choice>
    <mc:Fallback xmlns="">
      <p:transition spd="slow" advTm="135895"/>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0283" y="993911"/>
            <a:ext cx="1095143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JO" sz="2000" dirty="0">
                <a:solidFill>
                  <a:schemeClr val="tx1"/>
                </a:solidFill>
                <a:latin typeface="Segoe UI" panose="020B0502040204020203" pitchFamily="34" charset="0"/>
                <a:cs typeface="Segoe UI" panose="020B0502040204020203" pitchFamily="34" charset="0"/>
              </a:rPr>
              <a:t>خاتمة</a:t>
            </a:r>
            <a:endParaRPr lang="ar-JO" sz="2000" b="0" i="0" dirty="0">
              <a:solidFill>
                <a:schemeClr val="tx1"/>
              </a:solidFill>
              <a:effectLst/>
              <a:latin typeface="Segoe UI" panose="020B0502040204020203" pitchFamily="34" charset="0"/>
              <a:cs typeface="Segoe UI" panose="020B0502040204020203" pitchFamily="34" charset="0"/>
            </a:endParaRPr>
          </a:p>
          <a:p>
            <a:pPr algn="just" rtl="1">
              <a:lnSpc>
                <a:spcPct val="150000"/>
              </a:lnSpc>
            </a:pPr>
            <a:r>
              <a:rPr lang="ar-JO" sz="1600" b="0" i="0" dirty="0">
                <a:solidFill>
                  <a:schemeClr val="tx1"/>
                </a:solidFill>
                <a:effectLst/>
                <a:latin typeface="Segoe UI" panose="020B0502040204020203" pitchFamily="34" charset="0"/>
                <a:cs typeface="Segoe UI" panose="020B0502040204020203" pitchFamily="34" charset="0"/>
              </a:rPr>
              <a:t>       </a:t>
            </a:r>
            <a:r>
              <a:rPr lang="ar-JO" sz="1600" dirty="0">
                <a:solidFill>
                  <a:schemeClr val="tx1"/>
                </a:solidFill>
                <a:latin typeface="Segoe UI" panose="020B0502040204020203" pitchFamily="34" charset="0"/>
                <a:cs typeface="Segoe UI" panose="020B0502040204020203" pitchFamily="34" charset="0"/>
              </a:rPr>
              <a:t>ل</a:t>
            </a:r>
            <a:r>
              <a:rPr lang="ar-YE" sz="1600" dirty="0">
                <a:solidFill>
                  <a:schemeClr val="tx1"/>
                </a:solidFill>
                <a:latin typeface="Segoe UI" panose="020B0502040204020203" pitchFamily="34" charset="0"/>
                <a:cs typeface="Segoe UI" panose="020B0502040204020203" pitchFamily="34" charset="0"/>
              </a:rPr>
              <a:t>لتنظيم الإداري أهمية كبيرة في وقتنا الحالي؛ لما له من أهمية في حياة المنظمات الإدارية واستمراريتها، إذ بدونه لا يمكن للمديرين القيام بأعمالهم، فهو دليل واضح على مفهوم العمليات الإدارية وأبعادها، فهو الإطار الذي تتحدد بموجبه أوجه النشاطات الإدارية اللازمة لتحقيق الأهداف، حيث يعتبر التنظيم وسيلة للإنجاز وليس هدفاً بحد ذاته، حيث يتم فيه تحديد المسارات الوظيفية تحديداً دقيقاً ، فتتم فيه عمليات تجميع المهام والنشاطات المرغوب القيام بها في وظائف وفي وحدات إدارية متعددة، كما يتم به تحقيق التنسيق اللازم والصلاحيات والسلطات اللازمة لبقاء واستمرارية المنظمات الإدارية الحديثة، فالتنظيم ظاهرة إدارية تصاحب ظهور أي جماعة تحاول أن تعمل على تحقيق أهداف محددة، فهو ظاهرة واكبت ظهور وتطور المجتمعات والأفراد، لما له من أهمية في تحقيق الأهداف، فهو الآلية التي يتم من خلالها الوصول للأهداف المتوخاة بشكل جيد وفعال، وتنبع ضرورته وبقائه المستمر من ضرورة استمرارية العملية الإدارية ذاتها المرتبطة بها فهو يدور معها وجوداً وعدماً، وهو الأمر الذي أسفر عن الاعتقاد الجازم بأن التنظيم بدعاماته وعناصره المادية والبشرية قد أصبح الوسيلة الوحيدة المطالبة بتحقيق الأهداف والنتائج المستهدفة </a:t>
            </a:r>
            <a:r>
              <a:rPr lang="ar-JO" sz="1600" dirty="0">
                <a:solidFill>
                  <a:schemeClr val="tx1"/>
                </a:solidFill>
                <a:latin typeface="Segoe UI" panose="020B0502040204020203" pitchFamily="34" charset="0"/>
                <a:cs typeface="Segoe UI" panose="020B0502040204020203" pitchFamily="34" charset="0"/>
              </a:rPr>
              <a:t>.</a:t>
            </a:r>
            <a:endParaRPr lang="ar-YE" sz="1600" b="1" i="0" dirty="0">
              <a:solidFill>
                <a:schemeClr val="tx1"/>
              </a:solidFill>
              <a:effectLst/>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813419167"/>
      </p:ext>
    </p:extLst>
  </p:cSld>
  <p:clrMapOvr>
    <a:masterClrMapping/>
  </p:clrMapOvr>
  <mc:AlternateContent xmlns:mc="http://schemas.openxmlformats.org/markup-compatibility/2006" xmlns:p14="http://schemas.microsoft.com/office/powerpoint/2010/main">
    <mc:Choice Requires="p14">
      <p:transition spd="slow" p14:dur="2000" advTm="108984"/>
    </mc:Choice>
    <mc:Fallback xmlns="">
      <p:transition spd="slow" advTm="108984"/>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8D2BB568-322A-453F-F7E9-ED9A34176E0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9FB25203-DD61-C751-435B-1EE5DE32CE4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xmlns="" id="{B3D84AD8-FC41-31C0-62CD-B14148D38DCD}"/>
              </a:ext>
            </a:extLst>
          </p:cNvPr>
          <p:cNvSpPr/>
          <p:nvPr/>
        </p:nvSpPr>
        <p:spPr>
          <a:xfrm>
            <a:off x="3142429" y="64019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xmlns="" id="{094C3220-9EB8-6904-EF30-03C04D3D2E50}"/>
              </a:ext>
            </a:extLst>
          </p:cNvPr>
          <p:cNvSpPr txBox="1"/>
          <p:nvPr/>
        </p:nvSpPr>
        <p:spPr>
          <a:xfrm>
            <a:off x="2191407" y="1302461"/>
            <a:ext cx="8928452" cy="4637167"/>
          </a:xfrm>
          <a:prstGeom prst="rect">
            <a:avLst/>
          </a:prstGeom>
          <a:solidFill>
            <a:schemeClr val="bg1"/>
          </a:solidFill>
        </p:spPr>
        <p:txBody>
          <a:bodyPr wrap="square" rtlCol="0">
            <a:spAutoFit/>
          </a:bodyPr>
          <a:lstStyle/>
          <a:p>
            <a:pPr marR="0" algn="ctr">
              <a:lnSpc>
                <a:spcPct val="200000"/>
              </a:lnSpc>
              <a:spcBef>
                <a:spcPts val="200"/>
              </a:spcBef>
              <a:spcAft>
                <a:spcPts val="200"/>
              </a:spcAft>
              <a:tabLst>
                <a:tab pos="365760" algn="l"/>
                <a:tab pos="731520" algn="l"/>
                <a:tab pos="1097280" algn="l"/>
                <a:tab pos="1463040" algn="l"/>
                <a:tab pos="3036570" algn="l"/>
              </a:tabLst>
            </a:pPr>
            <a:r>
              <a:rPr lang="ar-JO" sz="2000" b="1" dirty="0">
                <a:solidFill>
                  <a:srgbClr val="00B0F0"/>
                </a:solidFill>
                <a:latin typeface="Segoe UI" panose="020B0502040204020203" pitchFamily="34" charset="0"/>
                <a:cs typeface="Segoe UI" panose="020B0502040204020203" pitchFamily="34" charset="0"/>
              </a:rPr>
              <a:t>نتاجات المحاضرة الثالثة </a:t>
            </a:r>
          </a:p>
          <a:p>
            <a:pPr marL="342900" marR="0" indent="-34290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2000" b="1" dirty="0">
                <a:latin typeface="Segoe UI" panose="020B0502040204020203" pitchFamily="34" charset="0"/>
                <a:ea typeface="Arial" panose="020B0604020202020204" pitchFamily="34" charset="0"/>
                <a:cs typeface="Segoe UI" panose="020B0502040204020203" pitchFamily="34" charset="0"/>
              </a:rPr>
              <a:t>  </a:t>
            </a:r>
            <a:r>
              <a:rPr lang="ar-JO" sz="2000" b="1" dirty="0">
                <a:solidFill>
                  <a:srgbClr val="00B0F0"/>
                </a:solidFill>
                <a:latin typeface="Segoe UI" panose="020B0502040204020203" pitchFamily="34" charset="0"/>
                <a:ea typeface="Arial" panose="020B0604020202020204" pitchFamily="34" charset="0"/>
                <a:cs typeface="Segoe UI" panose="020B0502040204020203" pitchFamily="34" charset="0"/>
              </a:rPr>
              <a:t> </a:t>
            </a: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مفهوم الإدارة لغة واصطلاحًا</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effectLst/>
                <a:latin typeface="Segoe UI" panose="020B0502040204020203" pitchFamily="34" charset="0"/>
                <a:ea typeface="Arial" panose="020B0604020202020204" pitchFamily="34" charset="0"/>
                <a:cs typeface="Segoe UI" panose="020B0502040204020203" pitchFamily="34" charset="0"/>
              </a:rPr>
              <a:t>وظائف الإدارة وعناصر التنظيم الإداري</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أهمية التنظيم الإداري وخطواته</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أنواع التنظيم الإداري وخصائصه</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مبادئ التنظيم الإداري</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معيقات التنظيم الإداري</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Segoe UI" panose="020B0502040204020203" pitchFamily="34" charset="0"/>
                <a:ea typeface="Arial" panose="020B0604020202020204" pitchFamily="34" charset="0"/>
                <a:cs typeface="Segoe UI" panose="020B0502040204020203" pitchFamily="34" charset="0"/>
              </a:rPr>
              <a:t>خاتمة</a:t>
            </a:r>
          </a:p>
        </p:txBody>
      </p:sp>
      <p:pic>
        <p:nvPicPr>
          <p:cNvPr id="6" name="Graphic 21">
            <a:extLst>
              <a:ext uri="{FF2B5EF4-FFF2-40B4-BE49-F238E27FC236}">
                <a16:creationId xmlns:a16="http://schemas.microsoft.com/office/drawing/2014/main" xmlns="" id="{5AB3BE46-4078-A848-97B4-38D5C2690DE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7" name="Picture 6">
            <a:extLst>
              <a:ext uri="{FF2B5EF4-FFF2-40B4-BE49-F238E27FC236}">
                <a16:creationId xmlns:a16="http://schemas.microsoft.com/office/drawing/2014/main" xmlns="" id="{98F55E1E-78B1-B810-8FC4-34CC3DBAAB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91158" y="3582974"/>
            <a:ext cx="3609728" cy="2126539"/>
          </a:xfrm>
          <a:prstGeom prst="rect">
            <a:avLst/>
          </a:prstGeom>
        </p:spPr>
      </p:pic>
    </p:spTree>
    <p:extLst>
      <p:ext uri="{BB962C8B-B14F-4D97-AF65-F5344CB8AC3E}">
        <p14:creationId xmlns:p14="http://schemas.microsoft.com/office/powerpoint/2010/main" val="1848100879"/>
      </p:ext>
    </p:extLst>
  </p:cSld>
  <p:clrMapOvr>
    <a:masterClrMapping/>
  </p:clrMapOvr>
  <mc:AlternateContent xmlns:mc="http://schemas.openxmlformats.org/markup-compatibility/2006" xmlns:p14="http://schemas.microsoft.com/office/powerpoint/2010/main">
    <mc:Choice Requires="p14">
      <p:transition spd="slow" p14:dur="2000" advTm="32871"/>
    </mc:Choice>
    <mc:Fallback xmlns="">
      <p:transition spd="slow" advTm="32871"/>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454046" y="1409824"/>
            <a:ext cx="10426779" cy="48828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000" b="1" dirty="0">
                <a:solidFill>
                  <a:srgbClr val="00B0F0"/>
                </a:solidFill>
                <a:latin typeface="Segoe UI" panose="020B0502040204020203" pitchFamily="34" charset="0"/>
                <a:cs typeface="Segoe UI" panose="020B0502040204020203" pitchFamily="34" charset="0"/>
              </a:rPr>
              <a:t>المراجع</a:t>
            </a:r>
            <a:endParaRPr lang="en-US" sz="2000" b="1" dirty="0">
              <a:solidFill>
                <a:srgbClr val="00B0F0"/>
              </a:solidFill>
              <a:latin typeface="Segoe UI" panose="020B0502040204020203" pitchFamily="34" charset="0"/>
              <a:cs typeface="Segoe UI" panose="020B0502040204020203" pitchFamily="34" charset="0"/>
            </a:endParaRPr>
          </a:p>
          <a:p>
            <a:pPr algn="r"/>
            <a:r>
              <a:rPr lang="ar-JO" sz="1600" dirty="0">
                <a:solidFill>
                  <a:schemeClr val="tx1"/>
                </a:solidFill>
                <a:effectLst/>
                <a:latin typeface="Segoe UI" panose="020B0502040204020203" pitchFamily="34" charset="0"/>
                <a:ea typeface="Simplified Arabic" panose="02020603050405020304" pitchFamily="18" charset="-78"/>
                <a:cs typeface="Segoe UI" panose="020B0502040204020203" pitchFamily="34" charset="0"/>
              </a:rPr>
              <a:t>السعود، راتب(2009). </a:t>
            </a:r>
            <a:r>
              <a:rPr lang="ar-JO" sz="1600" b="1" dirty="0">
                <a:solidFill>
                  <a:schemeClr val="tx1"/>
                </a:solidFill>
                <a:effectLst/>
                <a:latin typeface="Segoe UI" panose="020B0502040204020203" pitchFamily="34" charset="0"/>
                <a:ea typeface="Simplified Arabic" panose="02020603050405020304" pitchFamily="18" charset="-78"/>
                <a:cs typeface="Segoe UI" panose="020B0502040204020203" pitchFamily="34" charset="0"/>
              </a:rPr>
              <a:t>الإدارة التربوية مفاهيم وآفاق</a:t>
            </a:r>
            <a:r>
              <a:rPr lang="ar-JO" sz="1600" dirty="0">
                <a:solidFill>
                  <a:schemeClr val="tx1"/>
                </a:solidFill>
                <a:effectLst/>
                <a:latin typeface="Segoe UI" panose="020B0502040204020203" pitchFamily="34" charset="0"/>
                <a:ea typeface="Simplified Arabic" panose="02020603050405020304" pitchFamily="18" charset="-78"/>
                <a:cs typeface="Segoe UI" panose="020B0502040204020203" pitchFamily="34" charset="0"/>
              </a:rPr>
              <a:t>، عمان: شركة طارق وشركاه للنشر.</a:t>
            </a:r>
          </a:p>
          <a:p>
            <a:pPr algn="r"/>
            <a:endParaRPr lang="ar-JO" sz="1600" dirty="0">
              <a:solidFill>
                <a:schemeClr val="tx1"/>
              </a:solidFill>
              <a:latin typeface="Segoe UI" panose="020B0502040204020203" pitchFamily="34" charset="0"/>
              <a:ea typeface="Simplified Arabic" panose="02020603050405020304" pitchFamily="18" charset="-78"/>
              <a:cs typeface="Segoe UI" panose="020B0502040204020203" pitchFamily="34" charset="0"/>
            </a:endParaRPr>
          </a:p>
          <a:p>
            <a:pPr algn="r"/>
            <a:r>
              <a:rPr lang="ar-JO" sz="1600" dirty="0">
                <a:solidFill>
                  <a:schemeClr val="tx1"/>
                </a:solidFill>
                <a:effectLst/>
                <a:latin typeface="Segoe UI" panose="020B0502040204020203" pitchFamily="34" charset="0"/>
                <a:ea typeface="Simplified Arabic" panose="02020603050405020304" pitchFamily="18" charset="-78"/>
                <a:cs typeface="Segoe UI" panose="020B0502040204020203" pitchFamily="34" charset="0"/>
              </a:rPr>
              <a:t>أبو العجين، تامر (2010) </a:t>
            </a:r>
            <a:r>
              <a:rPr lang="ar-JO" sz="1600" b="1" dirty="0">
                <a:solidFill>
                  <a:schemeClr val="tx1"/>
                </a:solidFill>
                <a:latin typeface="Segoe UI" panose="020B0502040204020203" pitchFamily="34" charset="0"/>
                <a:cs typeface="Segoe UI" panose="020B0502040204020203" pitchFamily="34" charset="0"/>
              </a:rPr>
              <a:t>أثر معوقات التنظيم الإداري على اداء الهيئات المحلية العاملة في قطاع غزة</a:t>
            </a:r>
            <a:r>
              <a:rPr lang="ar-JO" sz="1600" dirty="0">
                <a:solidFill>
                  <a:schemeClr val="tx1"/>
                </a:solidFill>
                <a:latin typeface="Segoe UI" panose="020B0502040204020203" pitchFamily="34" charset="0"/>
                <a:cs typeface="Segoe UI" panose="020B0502040204020203" pitchFamily="34" charset="0"/>
              </a:rPr>
              <a:t>، رسالة ماجستير، الجامعة الإسلامية غزة.</a:t>
            </a:r>
          </a:p>
          <a:p>
            <a:pPr algn="r"/>
            <a:endParaRPr lang="ar-JO" sz="1600" dirty="0">
              <a:solidFill>
                <a:schemeClr val="tx1"/>
              </a:solidFill>
              <a:effectLst/>
              <a:latin typeface="Segoe UI" panose="020B0502040204020203" pitchFamily="34" charset="0"/>
              <a:ea typeface="Simplified Arabic" panose="02020603050405020304" pitchFamily="18" charset="-78"/>
              <a:cs typeface="Segoe UI" panose="020B0502040204020203" pitchFamily="34" charset="0"/>
            </a:endParaRPr>
          </a:p>
          <a:p>
            <a:pPr algn="r"/>
            <a:r>
              <a:rPr lang="en-US" sz="1600" dirty="0">
                <a:solidFill>
                  <a:schemeClr val="tx1"/>
                </a:solidFill>
                <a:effectLst/>
                <a:latin typeface="Segoe UI" panose="020B0502040204020203" pitchFamily="34" charset="0"/>
                <a:ea typeface="Simplified Arabic" panose="02020603050405020304" pitchFamily="18" charset="-78"/>
                <a:cs typeface="Segoe UI" panose="020B0502040204020203" pitchFamily="34" charset="0"/>
                <a:hlinkClick r:id="rId2"/>
              </a:rPr>
              <a:t>https://almerja.net/reading.php?idm=46249</a:t>
            </a:r>
            <a:endParaRPr lang="ar-JO" sz="1600" dirty="0">
              <a:solidFill>
                <a:schemeClr val="tx1"/>
              </a:solidFill>
              <a:effectLst/>
              <a:latin typeface="Segoe UI" panose="020B0502040204020203" pitchFamily="34" charset="0"/>
              <a:ea typeface="Simplified Arabic" panose="02020603050405020304" pitchFamily="18" charset="-78"/>
              <a:cs typeface="Segoe UI" panose="020B0502040204020203" pitchFamily="34" charset="0"/>
            </a:endParaRPr>
          </a:p>
          <a:p>
            <a:pPr algn="r"/>
            <a:endParaRPr lang="ar-JO" sz="1600" dirty="0">
              <a:solidFill>
                <a:schemeClr val="tx1"/>
              </a:solidFill>
              <a:effectLst/>
              <a:latin typeface="Segoe UI" panose="020B0502040204020203" pitchFamily="34" charset="0"/>
              <a:ea typeface="Simplified Arabic" panose="02020603050405020304" pitchFamily="18" charset="-78"/>
              <a:cs typeface="Segoe UI" panose="020B0502040204020203" pitchFamily="34" charset="0"/>
            </a:endParaRPr>
          </a:p>
          <a:p>
            <a:pPr algn="r"/>
            <a:endParaRPr lang="ar-JO" sz="1600" dirty="0">
              <a:solidFill>
                <a:schemeClr val="tx1"/>
              </a:solidFill>
              <a:latin typeface="Segoe UI" panose="020B0502040204020203" pitchFamily="34" charset="0"/>
              <a:cs typeface="Segoe UI" panose="020B0502040204020203" pitchFamily="34" charset="0"/>
            </a:endParaRPr>
          </a:p>
          <a:p>
            <a:pPr algn="r"/>
            <a:r>
              <a:rPr lang="ar-JO" sz="1600" dirty="0">
                <a:solidFill>
                  <a:schemeClr val="tx1"/>
                </a:solidFill>
                <a:latin typeface="Segoe UI" panose="020B0502040204020203" pitchFamily="34" charset="0"/>
                <a:cs typeface="Segoe UI" panose="020B0502040204020203" pitchFamily="34" charset="0"/>
              </a:rPr>
              <a:t>الشوابكة، سحر (2022). </a:t>
            </a:r>
            <a:r>
              <a:rPr lang="ar-YE" sz="1600" dirty="0">
                <a:solidFill>
                  <a:schemeClr val="tx1"/>
                </a:solidFill>
                <a:latin typeface="Segoe UI" panose="020B0502040204020203" pitchFamily="34" charset="0"/>
                <a:cs typeface="Segoe UI" panose="020B0502040204020203" pitchFamily="34" charset="0"/>
              </a:rPr>
              <a:t>تعريف التنظيم </a:t>
            </a:r>
            <a:r>
              <a:rPr lang="ar-JO" sz="1600" dirty="0">
                <a:solidFill>
                  <a:schemeClr val="tx1"/>
                </a:solidFill>
                <a:latin typeface="Segoe UI" panose="020B0502040204020203" pitchFamily="34" charset="0"/>
                <a:cs typeface="Segoe UI" panose="020B0502040204020203" pitchFamily="34" charset="0"/>
              </a:rPr>
              <a:t>الإ</a:t>
            </a:r>
            <a:r>
              <a:rPr lang="ar-YE" sz="1600" dirty="0">
                <a:solidFill>
                  <a:schemeClr val="tx1"/>
                </a:solidFill>
                <a:latin typeface="Segoe UI" panose="020B0502040204020203" pitchFamily="34" charset="0"/>
                <a:cs typeface="Segoe UI" panose="020B0502040204020203" pitchFamily="34" charset="0"/>
              </a:rPr>
              <a:t>داري وأهمية في المؤسسات</a:t>
            </a:r>
            <a:r>
              <a:rPr lang="ar-JO" sz="1600" dirty="0">
                <a:solidFill>
                  <a:schemeClr val="tx1"/>
                </a:solidFill>
                <a:latin typeface="Segoe UI" panose="020B0502040204020203" pitchFamily="34" charset="0"/>
                <a:cs typeface="Segoe UI" panose="020B0502040204020203" pitchFamily="34" charset="0"/>
              </a:rPr>
              <a:t>، </a:t>
            </a:r>
            <a:r>
              <a:rPr lang="ar-JO" sz="1600" b="1" dirty="0">
                <a:solidFill>
                  <a:schemeClr val="tx1"/>
                </a:solidFill>
                <a:latin typeface="Segoe UI" panose="020B0502040204020203" pitchFamily="34" charset="0"/>
                <a:cs typeface="Segoe UI" panose="020B0502040204020203" pitchFamily="34" charset="0"/>
              </a:rPr>
              <a:t>المجلة العربية للنشر العلمي 5(50)1496-1475</a:t>
            </a:r>
          </a:p>
          <a:p>
            <a:pPr algn="r"/>
            <a:endParaRPr lang="ar-JO" sz="1600" dirty="0">
              <a:solidFill>
                <a:schemeClr val="tx1"/>
              </a:solidFill>
              <a:latin typeface="Segoe UI" panose="020B0502040204020203" pitchFamily="34" charset="0"/>
              <a:cs typeface="Segoe UI" panose="020B0502040204020203" pitchFamily="34" charset="0"/>
            </a:endParaRPr>
          </a:p>
          <a:p>
            <a:pPr algn="r"/>
            <a:r>
              <a:rPr lang="ar-JO" sz="1600" dirty="0">
                <a:solidFill>
                  <a:schemeClr val="tx1"/>
                </a:solidFill>
                <a:latin typeface="Segoe UI" panose="020B0502040204020203" pitchFamily="34" charset="0"/>
                <a:cs typeface="Segoe UI" panose="020B0502040204020203" pitchFamily="34" charset="0"/>
              </a:rPr>
              <a:t>القريوتي، محمد قاسم (2008). </a:t>
            </a:r>
            <a:r>
              <a:rPr lang="ar-JO" sz="1600" b="1" dirty="0">
                <a:solidFill>
                  <a:schemeClr val="tx1"/>
                </a:solidFill>
                <a:latin typeface="Segoe UI" panose="020B0502040204020203" pitchFamily="34" charset="0"/>
                <a:cs typeface="Segoe UI" panose="020B0502040204020203" pitchFamily="34" charset="0"/>
              </a:rPr>
              <a:t>نظرية المنظمة والتنظيم </a:t>
            </a:r>
            <a:r>
              <a:rPr lang="ar-JO" sz="1600" dirty="0">
                <a:solidFill>
                  <a:schemeClr val="tx1"/>
                </a:solidFill>
                <a:latin typeface="Segoe UI" panose="020B0502040204020203" pitchFamily="34" charset="0"/>
                <a:cs typeface="Segoe UI" panose="020B0502040204020203" pitchFamily="34" charset="0"/>
              </a:rPr>
              <a:t>ط3، الأردن، دار وائل للنشر والتوزيع،</a:t>
            </a:r>
          </a:p>
          <a:p>
            <a:pPr algn="r"/>
            <a:endParaRPr lang="ar-JO" sz="1800" u="sng"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hlinkClick r:id="rId3"/>
            </a:endParaRPr>
          </a:p>
          <a:p>
            <a:pPr algn="r"/>
            <a:r>
              <a:rPr lang="en-US" sz="1800" u="sng"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hlinkClick r:id="rId3"/>
              </a:rPr>
              <a:t>https://www.almrsal.com/post/409666</a:t>
            </a:r>
            <a:endParaRPr lang="en-US" sz="1800" kern="100" dirty="0">
              <a:effectLst/>
              <a:latin typeface="Segoe UI" panose="020B0502040204020203" pitchFamily="34" charset="0"/>
              <a:ea typeface="Calibri" panose="020F0502020204030204" pitchFamily="34" charset="0"/>
              <a:cs typeface="Segoe UI" panose="020B0502040204020203" pitchFamily="34" charset="0"/>
            </a:endParaRPr>
          </a:p>
          <a:p>
            <a:pPr algn="r"/>
            <a:endParaRPr lang="ar-JO" sz="1600" dirty="0">
              <a:solidFill>
                <a:schemeClr val="tx1"/>
              </a:solidFill>
              <a:latin typeface="Segoe UI" panose="020B0502040204020203" pitchFamily="34" charset="0"/>
              <a:cs typeface="Segoe UI" panose="020B0502040204020203" pitchFamily="34" charset="0"/>
            </a:endParaRPr>
          </a:p>
          <a:p>
            <a:pPr algn="r"/>
            <a:endParaRPr lang="ar-JO" sz="1600" dirty="0">
              <a:solidFill>
                <a:schemeClr val="tx1"/>
              </a:solidFill>
              <a:latin typeface="Segoe UI" panose="020B0502040204020203" pitchFamily="34" charset="0"/>
              <a:cs typeface="Segoe UI" panose="020B0502040204020203" pitchFamily="34" charset="0"/>
            </a:endParaRP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97224191"/>
      </p:ext>
    </p:extLst>
  </p:cSld>
  <p:clrMapOvr>
    <a:masterClrMapping/>
  </p:clrMapOvr>
  <mc:AlternateContent xmlns:mc="http://schemas.openxmlformats.org/markup-compatibility/2006" xmlns:p14="http://schemas.microsoft.com/office/powerpoint/2010/main">
    <mc:Choice Requires="p14">
      <p:transition spd="slow" p14:dur="2000" advTm="59467"/>
    </mc:Choice>
    <mc:Fallback xmlns="">
      <p:transition spd="slow" advTm="59467"/>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097456" y="539210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5400000" flipV="1">
            <a:off x="-1800333" y="3690068"/>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dirty="0">
                <a:solidFill>
                  <a:schemeClr val="bg1"/>
                </a:solidFill>
                <a:latin typeface="Segoe UI" panose="020B0502040204020203" pitchFamily="34" charset="0"/>
                <a:cs typeface="Segoe UI" panose="020B0502040204020203" pitchFamily="34" charset="0"/>
              </a:rPr>
              <a:t>الاتصال والقيادة</a:t>
            </a:r>
            <a:endParaRPr lang="id-ID" dirty="0">
              <a:solidFill>
                <a:schemeClr val="bg1"/>
              </a:solidFill>
              <a:latin typeface="Segoe UI" panose="020B0502040204020203" pitchFamily="34" charset="0"/>
              <a:cs typeface="Segoe UI" panose="020B0502040204020203" pitchFamily="34" charset="0"/>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7253"/>
    </mc:Choice>
    <mc:Fallback xmlns="">
      <p:transition spd="slow" advTm="47253"/>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2">
      <a:majorFont>
        <a:latin typeface="Segoe UI"/>
        <a:ea typeface=""/>
        <a:cs typeface="Segoe UI"/>
      </a:majorFont>
      <a:minorFont>
        <a:latin typeface="Segoe UI"/>
        <a:ea typeface=""/>
        <a:cs typeface="Segoe UI"/>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A98A787-D6C9-42AB-A40B-8ED05A7B0FC1}">
  <ds:schemaRefs>
    <ds:schemaRef ds:uri="http://schemas.microsoft.com/sharepoint/v3/contenttype/forms"/>
  </ds:schemaRefs>
</ds:datastoreItem>
</file>

<file path=customXml/itemProps2.xml><?xml version="1.0" encoding="utf-8"?>
<ds:datastoreItem xmlns:ds="http://schemas.openxmlformats.org/officeDocument/2006/customXml" ds:itemID="{1A0EDC88-AF6C-4B5F-A22F-1E4105564B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79087B-2F94-44C4-9572-827130FC3F50}">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otalTime>1636</TotalTime>
  <Words>3314</Words>
  <Application>Microsoft Office PowerPoint</Application>
  <PresentationFormat>Widescreen</PresentationFormat>
  <Paragraphs>376</Paragraphs>
  <Slides>39</Slides>
  <Notes>7</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39</vt:i4>
      </vt:variant>
    </vt:vector>
  </HeadingPairs>
  <TitlesOfParts>
    <vt:vector size="51" baseType="lpstr">
      <vt:lpstr>Alexandria ExtraBold</vt:lpstr>
      <vt:lpstr>Alexandria Light</vt:lpstr>
      <vt:lpstr>Alexandria Medium</vt:lpstr>
      <vt:lpstr>Alexandria SemiBold</vt:lpstr>
      <vt:lpstr>Arial</vt:lpstr>
      <vt:lpstr>Calibri</vt:lpstr>
      <vt:lpstr>Segoe UI</vt:lpstr>
      <vt:lpstr>Simplified Arabic</vt:lpstr>
      <vt:lpstr>Symbol</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moh-b-2013@live.com</cp:lastModifiedBy>
  <cp:revision>308</cp:revision>
  <dcterms:created xsi:type="dcterms:W3CDTF">2023-04-29T09:08:00Z</dcterms:created>
  <dcterms:modified xsi:type="dcterms:W3CDTF">2026-02-15T14:26:49Z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