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7.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480" r:id="rId2"/>
    <p:sldId id="303" r:id="rId3"/>
    <p:sldId id="313" r:id="rId4"/>
    <p:sldId id="995" r:id="rId5"/>
    <p:sldId id="996" r:id="rId6"/>
    <p:sldId id="985" r:id="rId7"/>
    <p:sldId id="987" r:id="rId8"/>
    <p:sldId id="997" r:id="rId9"/>
    <p:sldId id="998" r:id="rId10"/>
    <p:sldId id="999" r:id="rId11"/>
    <p:sldId id="1000" r:id="rId12"/>
    <p:sldId id="501" r:id="rId13"/>
    <p:sldId id="507" r:id="rId14"/>
    <p:sldId id="508" r:id="rId15"/>
    <p:sldId id="509" r:id="rId16"/>
    <p:sldId id="510" r:id="rId17"/>
    <p:sldId id="513" r:id="rId18"/>
    <p:sldId id="514" r:id="rId19"/>
    <p:sldId id="515" r:id="rId20"/>
    <p:sldId id="516" r:id="rId21"/>
    <p:sldId id="518" r:id="rId22"/>
    <p:sldId id="519" r:id="rId23"/>
    <p:sldId id="520" r:id="rId24"/>
    <p:sldId id="521" r:id="rId25"/>
    <p:sldId id="522" r:id="rId26"/>
    <p:sldId id="524" r:id="rId27"/>
    <p:sldId id="527" r:id="rId28"/>
    <p:sldId id="529" r:id="rId29"/>
    <p:sldId id="988" r:id="rId30"/>
    <p:sldId id="531" r:id="rId31"/>
    <p:sldId id="533" r:id="rId32"/>
    <p:sldId id="989" r:id="rId33"/>
    <p:sldId id="990" r:id="rId34"/>
    <p:sldId id="542" r:id="rId35"/>
    <p:sldId id="991" r:id="rId36"/>
    <p:sldId id="992" r:id="rId37"/>
    <p:sldId id="993" r:id="rId38"/>
    <p:sldId id="547" r:id="rId39"/>
    <p:sldId id="549" r:id="rId40"/>
    <p:sldId id="550" r:id="rId41"/>
    <p:sldId id="552" r:id="rId42"/>
    <p:sldId id="553" r:id="rId43"/>
    <p:sldId id="554" r:id="rId44"/>
    <p:sldId id="557" r:id="rId45"/>
    <p:sldId id="558" r:id="rId46"/>
    <p:sldId id="559" r:id="rId47"/>
    <p:sldId id="562" r:id="rId48"/>
    <p:sldId id="564" r:id="rId49"/>
    <p:sldId id="499"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995"/>
            <p14:sldId id="996"/>
            <p14:sldId id="985"/>
            <p14:sldId id="987"/>
            <p14:sldId id="997"/>
            <p14:sldId id="998"/>
            <p14:sldId id="999"/>
            <p14:sldId id="1000"/>
            <p14:sldId id="501"/>
            <p14:sldId id="507"/>
            <p14:sldId id="508"/>
            <p14:sldId id="509"/>
            <p14:sldId id="510"/>
            <p14:sldId id="513"/>
            <p14:sldId id="514"/>
            <p14:sldId id="515"/>
            <p14:sldId id="516"/>
            <p14:sldId id="518"/>
            <p14:sldId id="519"/>
            <p14:sldId id="520"/>
            <p14:sldId id="521"/>
            <p14:sldId id="522"/>
            <p14:sldId id="524"/>
            <p14:sldId id="527"/>
            <p14:sldId id="529"/>
            <p14:sldId id="988"/>
            <p14:sldId id="531"/>
            <p14:sldId id="533"/>
            <p14:sldId id="989"/>
            <p14:sldId id="990"/>
            <p14:sldId id="542"/>
            <p14:sldId id="991"/>
            <p14:sldId id="992"/>
            <p14:sldId id="993"/>
            <p14:sldId id="547"/>
            <p14:sldId id="549"/>
            <p14:sldId id="550"/>
            <p14:sldId id="552"/>
            <p14:sldId id="553"/>
            <p14:sldId id="554"/>
            <p14:sldId id="557"/>
            <p14:sldId id="558"/>
            <p14:sldId id="559"/>
            <p14:sldId id="562"/>
            <p14:sldId id="564"/>
            <p14:sldId id="49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varScale="1">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openxmlformats.org/officeDocument/2006/relationships/customXml" Target="../customXml/item2.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5882463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15.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89220"/>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256818"/>
            <a:ext cx="5699762" cy="584775"/>
          </a:xfrm>
          <a:prstGeom prst="rect">
            <a:avLst/>
          </a:prstGeom>
          <a:noFill/>
        </p:spPr>
        <p:txBody>
          <a:bodyPr wrap="square" rtlCol="0">
            <a:spAutoFit/>
          </a:bodyPr>
          <a:lstStyle/>
          <a:p>
            <a:pPr lvl="0"/>
            <a:r>
              <a:rPr lang="en-US" sz="3200" b="1" dirty="0">
                <a:solidFill>
                  <a:srgbClr val="00B0F0"/>
                </a:solidFill>
                <a:latin typeface="Times New Roman" panose="02020603050405020304" pitchFamily="18" charset="0"/>
                <a:cs typeface="Times New Roman" panose="02020603050405020304" pitchFamily="18" charset="0"/>
              </a:rPr>
              <a:t>Supply Chain Performance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197598" y="4111905"/>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244437" y="3494876"/>
            <a:ext cx="5874347"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28442" y="883341"/>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510003" y="2218750"/>
            <a:ext cx="8578137" cy="4401205"/>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1-Explain why achieving strategic fit is critical to a</a:t>
            </a:r>
          </a:p>
          <a:p>
            <a:pPr lvl="0" algn="just"/>
            <a:r>
              <a:rPr lang="en-US" sz="2800" dirty="0">
                <a:latin typeface="Times New Roman"/>
                <a:ea typeface="Times New Roman"/>
                <a:cs typeface="Times New Roman"/>
                <a:sym typeface="Times New Roman"/>
              </a:rPr>
              <a:t>   company’s overall success.</a:t>
            </a:r>
          </a:p>
          <a:p>
            <a:pPr lvl="0" algn="just"/>
            <a:r>
              <a:rPr lang="en-US" sz="2800" dirty="0">
                <a:latin typeface="Times New Roman"/>
                <a:ea typeface="Times New Roman"/>
                <a:cs typeface="Times New Roman"/>
                <a:sym typeface="Times New Roman"/>
              </a:rPr>
              <a:t>2-Describe how a company achieves strategic fit between</a:t>
            </a:r>
          </a:p>
          <a:p>
            <a:pPr lvl="0" algn="just"/>
            <a:r>
              <a:rPr lang="en-US" sz="2800" dirty="0">
                <a:latin typeface="Times New Roman"/>
                <a:ea typeface="Times New Roman"/>
                <a:cs typeface="Times New Roman"/>
                <a:sym typeface="Times New Roman"/>
              </a:rPr>
              <a:t>    its supply chain strategy and its competitive strategy.</a:t>
            </a:r>
          </a:p>
          <a:p>
            <a:pPr lvl="0" algn="just"/>
            <a:r>
              <a:rPr lang="en-US" sz="2800" dirty="0">
                <a:latin typeface="Times New Roman"/>
                <a:ea typeface="Times New Roman"/>
                <a:cs typeface="Times New Roman"/>
                <a:sym typeface="Times New Roman"/>
              </a:rPr>
              <a:t>3-Discuss the importance of expanding the scope of </a:t>
            </a:r>
          </a:p>
          <a:p>
            <a:pPr lvl="0" algn="just"/>
            <a:r>
              <a:rPr lang="en-US" sz="2800" dirty="0">
                <a:latin typeface="Times New Roman"/>
                <a:ea typeface="Times New Roman"/>
                <a:cs typeface="Times New Roman"/>
                <a:sym typeface="Times New Roman"/>
              </a:rPr>
              <a:t>    strategic fit across the supply chain.</a:t>
            </a:r>
          </a:p>
          <a:p>
            <a:pPr lvl="0" algn="just"/>
            <a:r>
              <a:rPr lang="en-US" sz="2800" dirty="0">
                <a:latin typeface="Times New Roman"/>
                <a:ea typeface="Times New Roman"/>
                <a:cs typeface="Times New Roman"/>
                <a:sym typeface="Times New Roman"/>
              </a:rPr>
              <a:t>4-Describe the major challenges that must be overcome </a:t>
            </a:r>
          </a:p>
          <a:p>
            <a:pPr lvl="0" algn="just"/>
            <a:r>
              <a:rPr lang="en-US" sz="2800" dirty="0">
                <a:latin typeface="Times New Roman"/>
                <a:ea typeface="Times New Roman"/>
                <a:cs typeface="Times New Roman"/>
                <a:sym typeface="Times New Roman"/>
              </a:rPr>
              <a:t>   to manage a supply chain successfully.</a:t>
            </a:r>
          </a:p>
          <a:p>
            <a:pPr algn="just"/>
            <a:r>
              <a:rPr lang="en-US" sz="2800" dirty="0">
                <a:latin typeface="Times New Roman"/>
                <a:ea typeface="Times New Roman"/>
                <a:cs typeface="Times New Roman"/>
                <a:sym typeface="Times New Roman"/>
              </a:rPr>
              <a:t>5- Applications of Artificial Intelligence.</a:t>
            </a:r>
          </a:p>
          <a:p>
            <a:pPr lvl="0" algn="just"/>
            <a:endParaRPr lang="en-US" sz="2800" dirty="0">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10894"/>
            <a:ext cx="418132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2" y="1389149"/>
            <a:ext cx="11730874" cy="50121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Competitive strategy </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defines the set of customer needs a firm seeks to satisfy through its products and services.</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Product development strategy </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specifies the portfolio of new products that the company will try to develop.</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Marketing and sales strategy</a:t>
            </a:r>
            <a:r>
              <a:rPr kumimoji="0" lang="en-US" sz="2800" b="0"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 </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specifies how the market will be segmented and product positioned, priced, and promoted.</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Supply chain strategy </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determines the nature of material procurement, transportation of materials, manufacture of product or creation of service, distribution of product.</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All functional strategies </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must support one another and the competitive strategy.</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595" y="249344"/>
            <a:ext cx="6979796"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83208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8096"/>
            <a:ext cx="4181326" cy="562922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2427" y="1188246"/>
            <a:ext cx="11647145" cy="5341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Competitive strategy </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defines the set of customer needs a firm seeks to satisfy through its products and services</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A competitive strategy </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defines how a company plans to compete in the marketplace and satisfy customers better than its competitors.</a:t>
            </a: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Examples: </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Offering the lowest price (cost leadership).</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Providing high-quality or unique products (differentiation).</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Focusing on a specific market segment (focus strategy).</a:t>
            </a: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 discount retailer competes by offering low prices.</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14595" y="249344"/>
            <a:ext cx="6979796"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a:xfrm>
            <a:off x="8712200" y="6484723"/>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0877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E318DF-ACCC-4CC2-84A3-B01E40F57B4B}"/>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26E5733-8326-F29E-5F6D-A868027D846F}"/>
              </a:ext>
            </a:extLst>
          </p:cNvPr>
          <p:cNvSpPr/>
          <p:nvPr/>
        </p:nvSpPr>
        <p:spPr>
          <a:xfrm>
            <a:off x="8508514" y="1110894"/>
            <a:ext cx="418132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A8D7047-0640-8551-266A-E3B815027934}"/>
              </a:ext>
            </a:extLst>
          </p:cNvPr>
          <p:cNvSpPr/>
          <p:nvPr/>
        </p:nvSpPr>
        <p:spPr>
          <a:xfrm>
            <a:off x="180432" y="1155869"/>
            <a:ext cx="11730874" cy="53414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Supply Chain Strategy</a:t>
            </a: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 supply chain strategy determines how products, information, and funds flow through the supply chain to support the competitive strategy.</a:t>
            </a:r>
          </a:p>
          <a:p>
            <a:pPr marL="0" marR="0" lvl="0" indent="0" algn="l"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It includes decisions about:</a:t>
            </a:r>
          </a:p>
          <a:p>
            <a:pPr marL="0" marR="0" lvl="0" indent="0" algn="l"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Sourcing and procurement</a:t>
            </a:r>
          </a:p>
          <a:p>
            <a:pPr marL="0" marR="0" lvl="0" indent="0" algn="l"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Manufacturing</a:t>
            </a:r>
          </a:p>
          <a:p>
            <a:pPr marL="0" marR="0" lvl="0" indent="0" algn="l"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Inventory management</a:t>
            </a:r>
          </a:p>
          <a:p>
            <a:pPr marL="0" marR="0" lvl="0" indent="0" algn="l"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Transportation</a:t>
            </a:r>
          </a:p>
          <a:p>
            <a:pPr marL="0" marR="0" lvl="0" indent="0" algn="l"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Distribution</a:t>
            </a:r>
          </a:p>
          <a:p>
            <a:pPr marL="0" marR="0" lvl="0" indent="0" algn="l"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Example</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a:t>
            </a:r>
          </a:p>
          <a:p>
            <a:pPr marL="0" marR="0" lvl="0" indent="0" algn="l"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 company competing on low cost may use large production batches and efficient transportation to minimize costs</a:t>
            </a:r>
          </a:p>
        </p:txBody>
      </p:sp>
      <p:pic>
        <p:nvPicPr>
          <p:cNvPr id="5" name="Graphic 21">
            <a:extLst>
              <a:ext uri="{FF2B5EF4-FFF2-40B4-BE49-F238E27FC236}">
                <a16:creationId xmlns:a16="http://schemas.microsoft.com/office/drawing/2014/main" id="{0C3999ED-D60A-AEF9-22A9-DF4C0D84E28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46D81105-8A40-15DE-1264-0DE2A127B587}"/>
              </a:ext>
            </a:extLst>
          </p:cNvPr>
          <p:cNvSpPr/>
          <p:nvPr/>
        </p:nvSpPr>
        <p:spPr>
          <a:xfrm>
            <a:off x="3014595" y="249344"/>
            <a:ext cx="6979796"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Competitive and Supply Chain Strategies</a:t>
            </a:r>
          </a:p>
        </p:txBody>
      </p:sp>
      <p:sp>
        <p:nvSpPr>
          <p:cNvPr id="4" name="Slide Number Placeholder 3">
            <a:extLst>
              <a:ext uri="{FF2B5EF4-FFF2-40B4-BE49-F238E27FC236}">
                <a16:creationId xmlns:a16="http://schemas.microsoft.com/office/drawing/2014/main" id="{830FD1AC-3377-F399-687A-37CD1EFB1FC5}"/>
              </a:ext>
            </a:extLst>
          </p:cNvPr>
          <p:cNvSpPr>
            <a:spLocks noGrp="1"/>
          </p:cNvSpPr>
          <p:nvPr>
            <p:ph type="sldNum" sz="quarter" idx="12"/>
          </p:nvPr>
        </p:nvSpPr>
        <p:spPr>
          <a:xfrm>
            <a:off x="8803640" y="6497321"/>
            <a:ext cx="27432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15181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81B10A-CBEC-BD14-73AE-6A4C557DABC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952B7963-0383-B47E-A848-E7C1F59EA486}"/>
              </a:ext>
            </a:extLst>
          </p:cNvPr>
          <p:cNvSpPr/>
          <p:nvPr/>
        </p:nvSpPr>
        <p:spPr>
          <a:xfrm>
            <a:off x="8508514" y="899338"/>
            <a:ext cx="4181326" cy="582213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E448B2E0-22F0-49AC-6332-2E6D04F4505D}"/>
              </a:ext>
            </a:extLst>
          </p:cNvPr>
          <p:cNvSpPr/>
          <p:nvPr/>
        </p:nvSpPr>
        <p:spPr>
          <a:xfrm>
            <a:off x="304799" y="1152181"/>
            <a:ext cx="11582401" cy="53451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Relationship Between the Two</a:t>
            </a: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The supply chain strategy must support the competitive strategy</a:t>
            </a:r>
            <a:r>
              <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t>
            </a: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1"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4C5FDCA5-BE0F-A924-97AD-F32A94545B8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39CEA69-BB14-A77E-7026-E948FCFCABDD}"/>
              </a:ext>
            </a:extLst>
          </p:cNvPr>
          <p:cNvSpPr/>
          <p:nvPr/>
        </p:nvSpPr>
        <p:spPr>
          <a:xfrm>
            <a:off x="3014595" y="249344"/>
            <a:ext cx="6979796"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Competitive and Supply Chain Strategies</a:t>
            </a:r>
          </a:p>
        </p:txBody>
      </p:sp>
      <p:sp>
        <p:nvSpPr>
          <p:cNvPr id="4" name="Slide Number Placeholder 3">
            <a:extLst>
              <a:ext uri="{FF2B5EF4-FFF2-40B4-BE49-F238E27FC236}">
                <a16:creationId xmlns:a16="http://schemas.microsoft.com/office/drawing/2014/main" id="{6856012E-C5F6-19A2-548C-860563E796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1"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graphicFrame>
        <p:nvGraphicFramePr>
          <p:cNvPr id="9" name="Table 8">
            <a:extLst>
              <a:ext uri="{FF2B5EF4-FFF2-40B4-BE49-F238E27FC236}">
                <a16:creationId xmlns:a16="http://schemas.microsoft.com/office/drawing/2014/main" id="{9BAF7387-E5BE-B3A5-C598-BAEF8586BF08}"/>
              </a:ext>
            </a:extLst>
          </p:cNvPr>
          <p:cNvGraphicFramePr>
            <a:graphicFrameLocks noGrp="1"/>
          </p:cNvGraphicFramePr>
          <p:nvPr/>
        </p:nvGraphicFramePr>
        <p:xfrm>
          <a:off x="624840" y="4034644"/>
          <a:ext cx="10515600" cy="426720"/>
        </p:xfrm>
        <a:graphic>
          <a:graphicData uri="http://schemas.openxmlformats.org/drawingml/2006/table">
            <a:tbl>
              <a:tblPr/>
              <a:tblGrid>
                <a:gridCol w="5257800">
                  <a:extLst>
                    <a:ext uri="{9D8B030D-6E8A-4147-A177-3AD203B41FA5}">
                      <a16:colId xmlns:a16="http://schemas.microsoft.com/office/drawing/2014/main" val="2278186122"/>
                    </a:ext>
                  </a:extLst>
                </a:gridCol>
                <a:gridCol w="5257800">
                  <a:extLst>
                    <a:ext uri="{9D8B030D-6E8A-4147-A177-3AD203B41FA5}">
                      <a16:colId xmlns:a16="http://schemas.microsoft.com/office/drawing/2014/main" val="912640592"/>
                    </a:ext>
                  </a:extLst>
                </a:gridCol>
              </a:tblGrid>
              <a:tr h="0">
                <a:tc>
                  <a:txBody>
                    <a:bodyPr/>
                    <a:lstStyle/>
                    <a:p>
                      <a:pPr>
                        <a:buNone/>
                      </a:pPr>
                      <a:r>
                        <a:rPr lang="en-US" sz="2200" b="1" dirty="0">
                          <a:solidFill>
                            <a:srgbClr val="00B0F0"/>
                          </a:solidFill>
                          <a:latin typeface="Times New Roman" panose="02020603050405020304" pitchFamily="18" charset="0"/>
                          <a:cs typeface="Times New Roman" panose="02020603050405020304" pitchFamily="18" charset="0"/>
                        </a:rPr>
                        <a:t>Competitive Strategy</a:t>
                      </a:r>
                    </a:p>
                  </a:txBody>
                  <a:tcPr anchor="ctr">
                    <a:lnL>
                      <a:noFill/>
                    </a:lnL>
                    <a:lnR>
                      <a:noFill/>
                    </a:lnR>
                    <a:lnT>
                      <a:noFill/>
                    </a:lnT>
                    <a:lnB>
                      <a:noFill/>
                    </a:lnB>
                    <a:noFill/>
                  </a:tcPr>
                </a:tc>
                <a:tc>
                  <a:txBody>
                    <a:bodyPr/>
                    <a:lstStyle/>
                    <a:p>
                      <a:pPr>
                        <a:buNone/>
                      </a:pPr>
                      <a:r>
                        <a:rPr lang="en-US" sz="2200" b="1" dirty="0">
                          <a:solidFill>
                            <a:srgbClr val="00B0F0"/>
                          </a:solidFill>
                          <a:latin typeface="Times New Roman" panose="02020603050405020304" pitchFamily="18" charset="0"/>
                          <a:cs typeface="Times New Roman" panose="02020603050405020304" pitchFamily="18" charset="0"/>
                        </a:rPr>
                        <a:t>Appropriate Supply Chain Strategy</a:t>
                      </a:r>
                    </a:p>
                  </a:txBody>
                  <a:tcPr anchor="ctr">
                    <a:lnL>
                      <a:noFill/>
                    </a:lnL>
                    <a:lnR>
                      <a:noFill/>
                    </a:lnR>
                    <a:lnT>
                      <a:noFill/>
                    </a:lnT>
                    <a:lnB>
                      <a:noFill/>
                    </a:lnB>
                    <a:noFill/>
                  </a:tcPr>
                </a:tc>
                <a:extLst>
                  <a:ext uri="{0D108BD9-81ED-4DB2-BD59-A6C34878D82A}">
                    <a16:rowId xmlns:a16="http://schemas.microsoft.com/office/drawing/2014/main" val="2883502853"/>
                  </a:ext>
                </a:extLst>
              </a:tr>
            </a:tbl>
          </a:graphicData>
        </a:graphic>
      </p:graphicFrame>
      <p:graphicFrame>
        <p:nvGraphicFramePr>
          <p:cNvPr id="10" name="Table 9">
            <a:extLst>
              <a:ext uri="{FF2B5EF4-FFF2-40B4-BE49-F238E27FC236}">
                <a16:creationId xmlns:a16="http://schemas.microsoft.com/office/drawing/2014/main" id="{649F1FBE-7491-012F-AAE5-E9559F7F4B9D}"/>
              </a:ext>
            </a:extLst>
          </p:cNvPr>
          <p:cNvGraphicFramePr>
            <a:graphicFrameLocks noGrp="1"/>
          </p:cNvGraphicFramePr>
          <p:nvPr/>
        </p:nvGraphicFramePr>
        <p:xfrm>
          <a:off x="624840" y="4462429"/>
          <a:ext cx="10515600" cy="640080"/>
        </p:xfrm>
        <a:graphic>
          <a:graphicData uri="http://schemas.openxmlformats.org/drawingml/2006/table">
            <a:tbl>
              <a:tblPr/>
              <a:tblGrid>
                <a:gridCol w="5257800">
                  <a:extLst>
                    <a:ext uri="{9D8B030D-6E8A-4147-A177-3AD203B41FA5}">
                      <a16:colId xmlns:a16="http://schemas.microsoft.com/office/drawing/2014/main" val="3049015557"/>
                    </a:ext>
                  </a:extLst>
                </a:gridCol>
                <a:gridCol w="5257800">
                  <a:extLst>
                    <a:ext uri="{9D8B030D-6E8A-4147-A177-3AD203B41FA5}">
                      <a16:colId xmlns:a16="http://schemas.microsoft.com/office/drawing/2014/main" val="2052402642"/>
                    </a:ext>
                  </a:extLst>
                </a:gridCol>
              </a:tblGrid>
              <a:tr h="0">
                <a:tc>
                  <a:txBody>
                    <a:bodyPr/>
                    <a:lstStyle/>
                    <a:p>
                      <a:pPr>
                        <a:buNone/>
                      </a:pPr>
                      <a:r>
                        <a:rPr lang="en-US" b="1" dirty="0">
                          <a:latin typeface="Times New Roman" panose="02020603050405020304" pitchFamily="18" charset="0"/>
                          <a:cs typeface="Times New Roman" panose="02020603050405020304" pitchFamily="18" charset="0"/>
                        </a:rPr>
                        <a:t>Low Cost</a:t>
                      </a:r>
                    </a:p>
                  </a:txBody>
                  <a:tcPr anchor="ctr">
                    <a:lnL>
                      <a:noFill/>
                    </a:lnL>
                    <a:lnR>
                      <a:noFill/>
                    </a:lnR>
                    <a:lnT>
                      <a:noFill/>
                    </a:lnT>
                    <a:lnB>
                      <a:noFill/>
                    </a:lnB>
                    <a:noFill/>
                  </a:tcPr>
                </a:tc>
                <a:tc>
                  <a:txBody>
                    <a:bodyPr/>
                    <a:lstStyle/>
                    <a:p>
                      <a:pPr>
                        <a:buNone/>
                      </a:pPr>
                      <a:r>
                        <a:rPr lang="en-US" b="1" dirty="0">
                          <a:latin typeface="Times New Roman" panose="02020603050405020304" pitchFamily="18" charset="0"/>
                          <a:cs typeface="Times New Roman" panose="02020603050405020304" pitchFamily="18" charset="0"/>
                        </a:rPr>
                        <a:t>Efficient supply chain with low inventory and low transportation costs</a:t>
                      </a:r>
                    </a:p>
                  </a:txBody>
                  <a:tcPr anchor="ctr">
                    <a:lnL>
                      <a:noFill/>
                    </a:lnL>
                    <a:lnR>
                      <a:noFill/>
                    </a:lnR>
                    <a:lnT>
                      <a:noFill/>
                    </a:lnT>
                    <a:lnB>
                      <a:noFill/>
                    </a:lnB>
                    <a:noFill/>
                  </a:tcPr>
                </a:tc>
                <a:extLst>
                  <a:ext uri="{0D108BD9-81ED-4DB2-BD59-A6C34878D82A}">
                    <a16:rowId xmlns:a16="http://schemas.microsoft.com/office/drawing/2014/main" val="188161958"/>
                  </a:ext>
                </a:extLst>
              </a:tr>
            </a:tbl>
          </a:graphicData>
        </a:graphic>
      </p:graphicFrame>
      <p:graphicFrame>
        <p:nvGraphicFramePr>
          <p:cNvPr id="11" name="Table 10">
            <a:extLst>
              <a:ext uri="{FF2B5EF4-FFF2-40B4-BE49-F238E27FC236}">
                <a16:creationId xmlns:a16="http://schemas.microsoft.com/office/drawing/2014/main" id="{C64F3295-6FAC-1F13-24E5-9A202CE8C8D8}"/>
              </a:ext>
            </a:extLst>
          </p:cNvPr>
          <p:cNvGraphicFramePr>
            <a:graphicFrameLocks noGrp="1"/>
          </p:cNvGraphicFramePr>
          <p:nvPr/>
        </p:nvGraphicFramePr>
        <p:xfrm>
          <a:off x="624840" y="5032336"/>
          <a:ext cx="10515600" cy="640080"/>
        </p:xfrm>
        <a:graphic>
          <a:graphicData uri="http://schemas.openxmlformats.org/drawingml/2006/table">
            <a:tbl>
              <a:tblPr/>
              <a:tblGrid>
                <a:gridCol w="5257800">
                  <a:extLst>
                    <a:ext uri="{9D8B030D-6E8A-4147-A177-3AD203B41FA5}">
                      <a16:colId xmlns:a16="http://schemas.microsoft.com/office/drawing/2014/main" val="832949513"/>
                    </a:ext>
                  </a:extLst>
                </a:gridCol>
                <a:gridCol w="5257800">
                  <a:extLst>
                    <a:ext uri="{9D8B030D-6E8A-4147-A177-3AD203B41FA5}">
                      <a16:colId xmlns:a16="http://schemas.microsoft.com/office/drawing/2014/main" val="4258346256"/>
                    </a:ext>
                  </a:extLst>
                </a:gridCol>
              </a:tblGrid>
              <a:tr h="0">
                <a:tc>
                  <a:txBody>
                    <a:bodyPr/>
                    <a:lstStyle/>
                    <a:p>
                      <a:pPr>
                        <a:buNone/>
                      </a:pPr>
                      <a:r>
                        <a:rPr lang="en-US" sz="1800" b="1" dirty="0">
                          <a:latin typeface="Times New Roman" panose="02020603050405020304" pitchFamily="18" charset="0"/>
                          <a:cs typeface="Times New Roman" panose="02020603050405020304" pitchFamily="18" charset="0"/>
                        </a:rPr>
                        <a:t>Fast Response</a:t>
                      </a:r>
                    </a:p>
                  </a:txBody>
                  <a:tcPr anchor="ctr">
                    <a:lnL>
                      <a:noFill/>
                    </a:lnL>
                    <a:lnR>
                      <a:noFill/>
                    </a:lnR>
                    <a:lnT>
                      <a:noFill/>
                    </a:lnT>
                    <a:lnB>
                      <a:noFill/>
                    </a:lnB>
                    <a:noFill/>
                  </a:tcPr>
                </a:tc>
                <a:tc>
                  <a:txBody>
                    <a:bodyPr/>
                    <a:lstStyle/>
                    <a:p>
                      <a:pPr>
                        <a:buNone/>
                      </a:pPr>
                      <a:r>
                        <a:rPr lang="en-US" sz="1800" b="1" dirty="0">
                          <a:latin typeface="Times New Roman" panose="02020603050405020304" pitchFamily="18" charset="0"/>
                          <a:cs typeface="Times New Roman" panose="02020603050405020304" pitchFamily="18" charset="0"/>
                        </a:rPr>
                        <a:t>Responsive supply chain with flexible production and quick delivery</a:t>
                      </a:r>
                    </a:p>
                  </a:txBody>
                  <a:tcPr anchor="ctr">
                    <a:lnL>
                      <a:noFill/>
                    </a:lnL>
                    <a:lnR>
                      <a:noFill/>
                    </a:lnR>
                    <a:lnT>
                      <a:noFill/>
                    </a:lnT>
                    <a:lnB>
                      <a:noFill/>
                    </a:lnB>
                    <a:noFill/>
                  </a:tcPr>
                </a:tc>
                <a:extLst>
                  <a:ext uri="{0D108BD9-81ED-4DB2-BD59-A6C34878D82A}">
                    <a16:rowId xmlns:a16="http://schemas.microsoft.com/office/drawing/2014/main" val="481964096"/>
                  </a:ext>
                </a:extLst>
              </a:tr>
            </a:tbl>
          </a:graphicData>
        </a:graphic>
      </p:graphicFrame>
      <p:graphicFrame>
        <p:nvGraphicFramePr>
          <p:cNvPr id="12" name="Table 11">
            <a:extLst>
              <a:ext uri="{FF2B5EF4-FFF2-40B4-BE49-F238E27FC236}">
                <a16:creationId xmlns:a16="http://schemas.microsoft.com/office/drawing/2014/main" id="{4B9CD865-6C37-7EC9-02A7-F7856206CCDB}"/>
              </a:ext>
            </a:extLst>
          </p:cNvPr>
          <p:cNvGraphicFramePr>
            <a:graphicFrameLocks noGrp="1"/>
          </p:cNvGraphicFramePr>
          <p:nvPr/>
        </p:nvGraphicFramePr>
        <p:xfrm>
          <a:off x="624840" y="5620274"/>
          <a:ext cx="10515600" cy="640080"/>
        </p:xfrm>
        <a:graphic>
          <a:graphicData uri="http://schemas.openxmlformats.org/drawingml/2006/table">
            <a:tbl>
              <a:tblPr/>
              <a:tblGrid>
                <a:gridCol w="5257800">
                  <a:extLst>
                    <a:ext uri="{9D8B030D-6E8A-4147-A177-3AD203B41FA5}">
                      <a16:colId xmlns:a16="http://schemas.microsoft.com/office/drawing/2014/main" val="3780345269"/>
                    </a:ext>
                  </a:extLst>
                </a:gridCol>
                <a:gridCol w="5257800">
                  <a:extLst>
                    <a:ext uri="{9D8B030D-6E8A-4147-A177-3AD203B41FA5}">
                      <a16:colId xmlns:a16="http://schemas.microsoft.com/office/drawing/2014/main" val="3067347676"/>
                    </a:ext>
                  </a:extLst>
                </a:gridCol>
              </a:tblGrid>
              <a:tr h="0">
                <a:tc>
                  <a:txBody>
                    <a:bodyPr/>
                    <a:lstStyle/>
                    <a:p>
                      <a:pPr>
                        <a:buNone/>
                      </a:pPr>
                      <a:r>
                        <a:rPr lang="en-US" b="1" dirty="0">
                          <a:latin typeface="Times New Roman" panose="02020603050405020304" pitchFamily="18" charset="0"/>
                          <a:cs typeface="Times New Roman" panose="02020603050405020304" pitchFamily="18" charset="0"/>
                        </a:rPr>
                        <a:t>High Product Variety</a:t>
                      </a:r>
                    </a:p>
                  </a:txBody>
                  <a:tcPr anchor="ctr">
                    <a:lnL>
                      <a:noFill/>
                    </a:lnL>
                    <a:lnR>
                      <a:noFill/>
                    </a:lnR>
                    <a:lnT>
                      <a:noFill/>
                    </a:lnT>
                    <a:lnB>
                      <a:noFill/>
                    </a:lnB>
                    <a:noFill/>
                  </a:tcPr>
                </a:tc>
                <a:tc>
                  <a:txBody>
                    <a:bodyPr/>
                    <a:lstStyle/>
                    <a:p>
                      <a:pPr>
                        <a:buNone/>
                      </a:pPr>
                      <a:r>
                        <a:rPr lang="en-US" b="1" dirty="0">
                          <a:latin typeface="Times New Roman" panose="02020603050405020304" pitchFamily="18" charset="0"/>
                          <a:cs typeface="Times New Roman" panose="02020603050405020304" pitchFamily="18" charset="0"/>
                        </a:rPr>
                        <a:t>Flexible supply chain capable of handling many product options</a:t>
                      </a:r>
                    </a:p>
                  </a:txBody>
                  <a:tcPr anchor="ctr">
                    <a:lnL>
                      <a:noFill/>
                    </a:lnL>
                    <a:lnR>
                      <a:noFill/>
                    </a:lnR>
                    <a:lnT>
                      <a:noFill/>
                    </a:lnT>
                    <a:lnB>
                      <a:noFill/>
                    </a:lnB>
                    <a:noFill/>
                  </a:tcPr>
                </a:tc>
                <a:extLst>
                  <a:ext uri="{0D108BD9-81ED-4DB2-BD59-A6C34878D82A}">
                    <a16:rowId xmlns:a16="http://schemas.microsoft.com/office/drawing/2014/main" val="782981361"/>
                  </a:ext>
                </a:extLst>
              </a:tr>
            </a:tbl>
          </a:graphicData>
        </a:graphic>
      </p:graphicFrame>
    </p:spTree>
    <p:extLst>
      <p:ext uri="{BB962C8B-B14F-4D97-AF65-F5344CB8AC3E}">
        <p14:creationId xmlns:p14="http://schemas.microsoft.com/office/powerpoint/2010/main" val="18099942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6DF4DA-0E1B-3BFE-61A4-E39AFCBDD4C0}"/>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C21A0652-86B7-BDEE-CFE8-FCE327570303}"/>
              </a:ext>
            </a:extLst>
          </p:cNvPr>
          <p:cNvSpPr/>
          <p:nvPr/>
        </p:nvSpPr>
        <p:spPr>
          <a:xfrm>
            <a:off x="8508514" y="1110894"/>
            <a:ext cx="418132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658F2D66-39FE-DAEC-94D0-016973225068}"/>
              </a:ext>
            </a:extLst>
          </p:cNvPr>
          <p:cNvSpPr/>
          <p:nvPr/>
        </p:nvSpPr>
        <p:spPr>
          <a:xfrm>
            <a:off x="180432" y="1389149"/>
            <a:ext cx="11730874" cy="51081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marR="0" lvl="0" indent="-457200" algn="just" defTabSz="914400" rtl="0" eaLnBrk="1" fontAlgn="auto" latinLnBrk="0" hangingPunct="1">
              <a:lnSpc>
                <a:spcPct val="100000"/>
              </a:lnSpc>
              <a:spcBef>
                <a:spcPts val="0"/>
              </a:spcBef>
              <a:spcAft>
                <a:spcPts val="0"/>
              </a:spcAft>
              <a:buClr>
                <a:prstClr val="black"/>
              </a:buClr>
              <a:buSzPts val="2800"/>
              <a:buFont typeface="Noto Sans Symbols"/>
              <a:buChar char="❑"/>
              <a:tabLst/>
              <a:defRPr/>
            </a:pPr>
            <a:r>
              <a:rPr kumimoji="0" lang="en-US" sz="28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Example</a:t>
            </a: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r>
              <a:rPr kumimoji="0" lang="en-US" sz="2800" b="1" i="0" u="none" strike="noStrike" kern="1200" cap="none" spc="0" normalizeH="0" baseline="0" noProof="0" dirty="0">
                <a:ln>
                  <a:noFill/>
                </a:ln>
                <a:solidFill>
                  <a:srgbClr val="C00000"/>
                </a:solidFill>
                <a:effectLst/>
                <a:uLnTx/>
                <a:uFillTx/>
                <a:latin typeface="Times New Roman"/>
                <a:ea typeface="Times New Roman"/>
                <a:cs typeface="Times New Roman"/>
                <a:sym typeface="Times New Roman"/>
              </a:rPr>
              <a:t>Amazon</a:t>
            </a: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 competes by offering fast delivery and a wide product selection. Therefore, its supply chain strategy emphasizes:</a:t>
            </a: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0" marR="0" lvl="0" indent="0" algn="just" defTabSz="914400" rtl="0" eaLnBrk="1" fontAlgn="auto" latinLnBrk="0" hangingPunct="1">
              <a:lnSpc>
                <a:spcPct val="100000"/>
              </a:lnSpc>
              <a:spcBef>
                <a:spcPts val="0"/>
              </a:spcBef>
              <a:spcAft>
                <a:spcPts val="0"/>
              </a:spcAft>
              <a:buClr>
                <a:prstClr val="black"/>
              </a:buClr>
              <a:buSzPts val="2800"/>
              <a:buFontTx/>
              <a:buNone/>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Large distribution networks</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Advanced inventory management</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Fast transportation systems</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Real-time information sharing</a:t>
            </a:r>
          </a:p>
        </p:txBody>
      </p:sp>
      <p:pic>
        <p:nvPicPr>
          <p:cNvPr id="5" name="Graphic 21">
            <a:extLst>
              <a:ext uri="{FF2B5EF4-FFF2-40B4-BE49-F238E27FC236}">
                <a16:creationId xmlns:a16="http://schemas.microsoft.com/office/drawing/2014/main" id="{9B3EBD1C-B3F8-5F01-09E0-BD5589B2E0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63D45333-A4A4-5A20-ADA7-68529C713FB4}"/>
              </a:ext>
            </a:extLst>
          </p:cNvPr>
          <p:cNvSpPr/>
          <p:nvPr/>
        </p:nvSpPr>
        <p:spPr>
          <a:xfrm>
            <a:off x="3014595" y="249344"/>
            <a:ext cx="6979796"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Competitive and Supply Chain Strategies</a:t>
            </a:r>
          </a:p>
        </p:txBody>
      </p:sp>
      <p:sp>
        <p:nvSpPr>
          <p:cNvPr id="4" name="Slide Number Placeholder 3">
            <a:extLst>
              <a:ext uri="{FF2B5EF4-FFF2-40B4-BE49-F238E27FC236}">
                <a16:creationId xmlns:a16="http://schemas.microsoft.com/office/drawing/2014/main" id="{9CE16247-02F9-2120-BE4C-6C86D6B882B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84826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C478E1-0D5D-B30B-0ADE-9E8814C35CFD}"/>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EB34A486-67DD-BA89-D08A-2A760C804084}"/>
              </a:ext>
            </a:extLst>
          </p:cNvPr>
          <p:cNvSpPr/>
          <p:nvPr/>
        </p:nvSpPr>
        <p:spPr>
          <a:xfrm>
            <a:off x="8508514" y="1110894"/>
            <a:ext cx="4181326" cy="538642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18EA4365-A8E6-F06B-062E-8C7E05E514B5}"/>
              </a:ext>
            </a:extLst>
          </p:cNvPr>
          <p:cNvSpPr/>
          <p:nvPr/>
        </p:nvSpPr>
        <p:spPr>
          <a:xfrm>
            <a:off x="180432" y="1239520"/>
            <a:ext cx="11730874" cy="5257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Product Development Strategy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Defines how products will be designed and improved to support the competitive strategy.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Questions addressed: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products should be developed?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features should they have?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quickly should new products be introduced?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Example</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 technology company may focus on continuous innovation and frequent product launches.</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6F08212E-A93B-E0B3-20A8-9EE4E461B5F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B4603E6F-C482-2ADE-0E96-CEACFF9C8494}"/>
              </a:ext>
            </a:extLst>
          </p:cNvPr>
          <p:cNvSpPr/>
          <p:nvPr/>
        </p:nvSpPr>
        <p:spPr>
          <a:xfrm>
            <a:off x="3014595" y="249344"/>
            <a:ext cx="6979796"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Competitive and Supply Chain Strategies</a:t>
            </a:r>
          </a:p>
        </p:txBody>
      </p:sp>
      <p:sp>
        <p:nvSpPr>
          <p:cNvPr id="4" name="Slide Number Placeholder 3">
            <a:extLst>
              <a:ext uri="{FF2B5EF4-FFF2-40B4-BE49-F238E27FC236}">
                <a16:creationId xmlns:a16="http://schemas.microsoft.com/office/drawing/2014/main" id="{3F2CF6EC-FA66-6F8F-24CB-AD3A707089D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77675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A21656-18B2-3993-F99C-AB8728BAA56E}"/>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70DE33F0-FCF8-27A7-372D-19130CB10360}"/>
              </a:ext>
            </a:extLst>
          </p:cNvPr>
          <p:cNvSpPr/>
          <p:nvPr/>
        </p:nvSpPr>
        <p:spPr>
          <a:xfrm>
            <a:off x="8508514" y="944880"/>
            <a:ext cx="4181326" cy="566377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51D55905-E608-3ACA-1017-FAA20652DFC0}"/>
              </a:ext>
            </a:extLst>
          </p:cNvPr>
          <p:cNvSpPr/>
          <p:nvPr/>
        </p:nvSpPr>
        <p:spPr>
          <a:xfrm>
            <a:off x="284480" y="1239520"/>
            <a:ext cx="11582400" cy="5257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Marketing and Sales Strategy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Defines how customers will be attracted and persuaded to buy.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Questions addressed:</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Which customers should be targeted?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How should products be promoted?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What pricing strategy should be used?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Example</a:t>
            </a: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t>
            </a: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Premium brands use advertising that emphasizes quality and exclusivity.</a:t>
            </a:r>
          </a:p>
          <a:p>
            <a:pPr marL="457200" marR="0" lvl="0" indent="-457200" algn="just" defTabSz="914400" rtl="0" eaLnBrk="1" fontAlgn="auto" latinLnBrk="0" hangingPunct="1">
              <a:lnSpc>
                <a:spcPct val="100000"/>
              </a:lnSpc>
              <a:spcBef>
                <a:spcPts val="0"/>
              </a:spcBef>
              <a:spcAft>
                <a:spcPts val="0"/>
              </a:spcAft>
              <a:buClr>
                <a:prstClr val="black"/>
              </a:buClr>
              <a:buSzPts val="2800"/>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E59AE6AE-2A96-4170-627C-92A068E0AD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9CF05879-6750-738F-E377-723C00EB635D}"/>
              </a:ext>
            </a:extLst>
          </p:cNvPr>
          <p:cNvSpPr/>
          <p:nvPr/>
        </p:nvSpPr>
        <p:spPr>
          <a:xfrm>
            <a:off x="3014595" y="249344"/>
            <a:ext cx="6979796"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a:ea typeface="Times New Roman"/>
                <a:cs typeface="Times New Roman"/>
                <a:sym typeface="Times New Roman"/>
              </a:rPr>
              <a:t>Competitive and Supply Chain Strategies</a:t>
            </a:r>
          </a:p>
        </p:txBody>
      </p:sp>
      <p:sp>
        <p:nvSpPr>
          <p:cNvPr id="4" name="Slide Number Placeholder 3">
            <a:extLst>
              <a:ext uri="{FF2B5EF4-FFF2-40B4-BE49-F238E27FC236}">
                <a16:creationId xmlns:a16="http://schemas.microsoft.com/office/drawing/2014/main" id="{5C83C06D-3F99-C7E2-83B8-C0FE8851C7B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861175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DFE50B-FF20-8D5B-C8A3-CF897EF4CFAB}"/>
            </a:ext>
          </a:extLst>
        </p:cNvPr>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1841814A-B379-5D73-8966-DE5D86AFAB6E}"/>
              </a:ext>
            </a:extLst>
          </p:cNvPr>
          <p:cNvSpPr/>
          <p:nvPr/>
        </p:nvSpPr>
        <p:spPr>
          <a:xfrm>
            <a:off x="8508514" y="944879"/>
            <a:ext cx="4181326" cy="577659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25" name="Rectangle: Rounded Corners 24">
            <a:extLst>
              <a:ext uri="{FF2B5EF4-FFF2-40B4-BE49-F238E27FC236}">
                <a16:creationId xmlns:a16="http://schemas.microsoft.com/office/drawing/2014/main" id="{09326EDC-BB91-EACC-65B5-A7E3E33DF783}"/>
              </a:ext>
            </a:extLst>
          </p:cNvPr>
          <p:cNvSpPr/>
          <p:nvPr/>
        </p:nvSpPr>
        <p:spPr>
          <a:xfrm>
            <a:off x="304800" y="1297406"/>
            <a:ext cx="11582400" cy="52578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Alignment of Strategies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All these strategies must support the competitive strategy.</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0000"/>
                </a:solidFill>
                <a:effectLst/>
                <a:uLnTx/>
                <a:uFillTx/>
                <a:latin typeface="Times New Roman" panose="02020603050405020304" pitchFamily="18" charset="0"/>
                <a:ea typeface="+mn-ea"/>
                <a:cs typeface="Times New Roman" panose="02020603050405020304" pitchFamily="18" charset="0"/>
              </a:rPr>
              <a:t>For example: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5" name="Graphic 21">
            <a:extLst>
              <a:ext uri="{FF2B5EF4-FFF2-40B4-BE49-F238E27FC236}">
                <a16:creationId xmlns:a16="http://schemas.microsoft.com/office/drawing/2014/main" id="{60B1E638-FF67-C7FE-9B12-421CA65575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a:extLst>
              <a:ext uri="{FF2B5EF4-FFF2-40B4-BE49-F238E27FC236}">
                <a16:creationId xmlns:a16="http://schemas.microsoft.com/office/drawing/2014/main" id="{36D8E911-9F44-08FF-8C15-B1EF93B84A22}"/>
              </a:ext>
            </a:extLst>
          </p:cNvPr>
          <p:cNvSpPr/>
          <p:nvPr/>
        </p:nvSpPr>
        <p:spPr>
          <a:xfrm>
            <a:off x="3014595" y="249344"/>
            <a:ext cx="6979796" cy="553998"/>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a:cs typeface="Times New Roman" panose="02020603050405020304" pitchFamily="18" charset="0"/>
                <a:sym typeface="Times New Roman"/>
              </a:rPr>
              <a:t>Competitive and Supply Chain Strategies</a:t>
            </a:r>
          </a:p>
        </p:txBody>
      </p:sp>
      <p:sp>
        <p:nvSpPr>
          <p:cNvPr id="4" name="Slide Number Placeholder 3">
            <a:extLst>
              <a:ext uri="{FF2B5EF4-FFF2-40B4-BE49-F238E27FC236}">
                <a16:creationId xmlns:a16="http://schemas.microsoft.com/office/drawing/2014/main" id="{A84D7667-F41E-61F8-C854-87C3A3096D00}"/>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tint val="75000"/>
                </a:prst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 name="Table 1">
            <a:extLst>
              <a:ext uri="{FF2B5EF4-FFF2-40B4-BE49-F238E27FC236}">
                <a16:creationId xmlns:a16="http://schemas.microsoft.com/office/drawing/2014/main" id="{71DE0490-8D78-4ED7-73E3-0E441876B521}"/>
              </a:ext>
            </a:extLst>
          </p:cNvPr>
          <p:cNvGraphicFramePr>
            <a:graphicFrameLocks noGrp="1"/>
          </p:cNvGraphicFramePr>
          <p:nvPr>
            <p:extLst>
              <p:ext uri="{D42A27DB-BD31-4B8C-83A1-F6EECF244321}">
                <p14:modId xmlns:p14="http://schemas.microsoft.com/office/powerpoint/2010/main" val="1052816438"/>
              </p:ext>
            </p:extLst>
          </p:nvPr>
        </p:nvGraphicFramePr>
        <p:xfrm>
          <a:off x="452120" y="4254528"/>
          <a:ext cx="10515600" cy="396240"/>
        </p:xfrm>
        <a:graphic>
          <a:graphicData uri="http://schemas.openxmlformats.org/drawingml/2006/table">
            <a:tbl>
              <a:tblPr/>
              <a:tblGrid>
                <a:gridCol w="2628900">
                  <a:extLst>
                    <a:ext uri="{9D8B030D-6E8A-4147-A177-3AD203B41FA5}">
                      <a16:colId xmlns:a16="http://schemas.microsoft.com/office/drawing/2014/main" val="1561636079"/>
                    </a:ext>
                  </a:extLst>
                </a:gridCol>
                <a:gridCol w="2628900">
                  <a:extLst>
                    <a:ext uri="{9D8B030D-6E8A-4147-A177-3AD203B41FA5}">
                      <a16:colId xmlns:a16="http://schemas.microsoft.com/office/drawing/2014/main" val="2788872793"/>
                    </a:ext>
                  </a:extLst>
                </a:gridCol>
                <a:gridCol w="2628900">
                  <a:extLst>
                    <a:ext uri="{9D8B030D-6E8A-4147-A177-3AD203B41FA5}">
                      <a16:colId xmlns:a16="http://schemas.microsoft.com/office/drawing/2014/main" val="3173013565"/>
                    </a:ext>
                  </a:extLst>
                </a:gridCol>
                <a:gridCol w="2628900">
                  <a:extLst>
                    <a:ext uri="{9D8B030D-6E8A-4147-A177-3AD203B41FA5}">
                      <a16:colId xmlns:a16="http://schemas.microsoft.com/office/drawing/2014/main" val="2711785548"/>
                    </a:ext>
                  </a:extLst>
                </a:gridCol>
              </a:tblGrid>
              <a:tr h="0">
                <a:tc>
                  <a:txBody>
                    <a:bodyPr/>
                    <a:lstStyle/>
                    <a:p>
                      <a:pPr>
                        <a:buNone/>
                      </a:pPr>
                      <a:r>
                        <a:rPr lang="en-US" sz="2000" b="1" dirty="0">
                          <a:solidFill>
                            <a:srgbClr val="00B0F0"/>
                          </a:solidFill>
                          <a:latin typeface="Times New Roman" panose="02020603050405020304" pitchFamily="18" charset="0"/>
                          <a:cs typeface="Times New Roman" panose="02020603050405020304" pitchFamily="18" charset="0"/>
                        </a:rPr>
                        <a:t>Competitive Strategy</a:t>
                      </a:r>
                    </a:p>
                  </a:txBody>
                  <a:tcPr anchor="ctr">
                    <a:lnL>
                      <a:noFill/>
                    </a:lnL>
                    <a:lnR>
                      <a:noFill/>
                    </a:lnR>
                    <a:lnT>
                      <a:noFill/>
                    </a:lnT>
                    <a:lnB>
                      <a:noFill/>
                    </a:lnB>
                    <a:noFill/>
                  </a:tcPr>
                </a:tc>
                <a:tc>
                  <a:txBody>
                    <a:bodyPr/>
                    <a:lstStyle/>
                    <a:p>
                      <a:pPr>
                        <a:buNone/>
                      </a:pPr>
                      <a:r>
                        <a:rPr lang="en-US" sz="2000" b="1">
                          <a:solidFill>
                            <a:srgbClr val="00B0F0"/>
                          </a:solidFill>
                          <a:latin typeface="Times New Roman" panose="02020603050405020304" pitchFamily="18" charset="0"/>
                          <a:cs typeface="Times New Roman" panose="02020603050405020304" pitchFamily="18" charset="0"/>
                        </a:rPr>
                        <a:t>Product Development</a:t>
                      </a:r>
                    </a:p>
                  </a:txBody>
                  <a:tcPr anchor="ctr">
                    <a:lnL>
                      <a:noFill/>
                    </a:lnL>
                    <a:lnR>
                      <a:noFill/>
                    </a:lnR>
                    <a:lnT>
                      <a:noFill/>
                    </a:lnT>
                    <a:lnB>
                      <a:noFill/>
                    </a:lnB>
                    <a:noFill/>
                  </a:tcPr>
                </a:tc>
                <a:tc>
                  <a:txBody>
                    <a:bodyPr/>
                    <a:lstStyle/>
                    <a:p>
                      <a:pPr>
                        <a:buNone/>
                      </a:pPr>
                      <a:r>
                        <a:rPr lang="en-US" sz="2000" b="1">
                          <a:solidFill>
                            <a:srgbClr val="00B0F0"/>
                          </a:solidFill>
                          <a:latin typeface="Times New Roman" panose="02020603050405020304" pitchFamily="18" charset="0"/>
                          <a:cs typeface="Times New Roman" panose="02020603050405020304" pitchFamily="18" charset="0"/>
                        </a:rPr>
                        <a:t>Marketing &amp; Sales</a:t>
                      </a:r>
                    </a:p>
                  </a:txBody>
                  <a:tcPr anchor="ctr">
                    <a:lnL>
                      <a:noFill/>
                    </a:lnL>
                    <a:lnR>
                      <a:noFill/>
                    </a:lnR>
                    <a:lnT>
                      <a:noFill/>
                    </a:lnT>
                    <a:lnB>
                      <a:noFill/>
                    </a:lnB>
                    <a:noFill/>
                  </a:tcPr>
                </a:tc>
                <a:tc>
                  <a:txBody>
                    <a:bodyPr/>
                    <a:lstStyle/>
                    <a:p>
                      <a:pPr>
                        <a:buNone/>
                      </a:pPr>
                      <a:r>
                        <a:rPr lang="en-US" sz="2000" b="1" dirty="0">
                          <a:solidFill>
                            <a:srgbClr val="00B0F0"/>
                          </a:solidFill>
                          <a:latin typeface="Times New Roman" panose="02020603050405020304" pitchFamily="18" charset="0"/>
                          <a:cs typeface="Times New Roman" panose="02020603050405020304" pitchFamily="18" charset="0"/>
                        </a:rPr>
                        <a:t>Supply Chain</a:t>
                      </a:r>
                    </a:p>
                  </a:txBody>
                  <a:tcPr anchor="ctr">
                    <a:lnL>
                      <a:noFill/>
                    </a:lnL>
                    <a:lnR>
                      <a:noFill/>
                    </a:lnR>
                    <a:lnT>
                      <a:noFill/>
                    </a:lnT>
                    <a:lnB>
                      <a:noFill/>
                    </a:lnB>
                    <a:noFill/>
                  </a:tcPr>
                </a:tc>
                <a:extLst>
                  <a:ext uri="{0D108BD9-81ED-4DB2-BD59-A6C34878D82A}">
                    <a16:rowId xmlns:a16="http://schemas.microsoft.com/office/drawing/2014/main" val="702004"/>
                  </a:ext>
                </a:extLst>
              </a:tr>
            </a:tbl>
          </a:graphicData>
        </a:graphic>
      </p:graphicFrame>
      <p:graphicFrame>
        <p:nvGraphicFramePr>
          <p:cNvPr id="6" name="Table 5">
            <a:extLst>
              <a:ext uri="{FF2B5EF4-FFF2-40B4-BE49-F238E27FC236}">
                <a16:creationId xmlns:a16="http://schemas.microsoft.com/office/drawing/2014/main" id="{9C141DCB-6115-6C60-A537-56DC0694E9E7}"/>
              </a:ext>
            </a:extLst>
          </p:cNvPr>
          <p:cNvGraphicFramePr>
            <a:graphicFrameLocks noGrp="1"/>
          </p:cNvGraphicFramePr>
          <p:nvPr/>
        </p:nvGraphicFramePr>
        <p:xfrm>
          <a:off x="484641" y="4792306"/>
          <a:ext cx="10596880" cy="640080"/>
        </p:xfrm>
        <a:graphic>
          <a:graphicData uri="http://schemas.openxmlformats.org/drawingml/2006/table">
            <a:tbl>
              <a:tblPr/>
              <a:tblGrid>
                <a:gridCol w="2649220">
                  <a:extLst>
                    <a:ext uri="{9D8B030D-6E8A-4147-A177-3AD203B41FA5}">
                      <a16:colId xmlns:a16="http://schemas.microsoft.com/office/drawing/2014/main" val="1795469978"/>
                    </a:ext>
                  </a:extLst>
                </a:gridCol>
                <a:gridCol w="2649220">
                  <a:extLst>
                    <a:ext uri="{9D8B030D-6E8A-4147-A177-3AD203B41FA5}">
                      <a16:colId xmlns:a16="http://schemas.microsoft.com/office/drawing/2014/main" val="4247854471"/>
                    </a:ext>
                  </a:extLst>
                </a:gridCol>
                <a:gridCol w="2649220">
                  <a:extLst>
                    <a:ext uri="{9D8B030D-6E8A-4147-A177-3AD203B41FA5}">
                      <a16:colId xmlns:a16="http://schemas.microsoft.com/office/drawing/2014/main" val="1867356661"/>
                    </a:ext>
                  </a:extLst>
                </a:gridCol>
                <a:gridCol w="2649220">
                  <a:extLst>
                    <a:ext uri="{9D8B030D-6E8A-4147-A177-3AD203B41FA5}">
                      <a16:colId xmlns:a16="http://schemas.microsoft.com/office/drawing/2014/main" val="3421038115"/>
                    </a:ext>
                  </a:extLst>
                </a:gridCol>
              </a:tblGrid>
              <a:tr h="0">
                <a:tc>
                  <a:txBody>
                    <a:bodyPr/>
                    <a:lstStyle/>
                    <a:p>
                      <a:pPr>
                        <a:buNone/>
                      </a:pPr>
                      <a:r>
                        <a:rPr lang="en-US" b="1" dirty="0"/>
                        <a:t>Lowest Cost</a:t>
                      </a:r>
                    </a:p>
                  </a:txBody>
                  <a:tcPr anchor="ctr">
                    <a:lnL>
                      <a:noFill/>
                    </a:lnL>
                    <a:lnR>
                      <a:noFill/>
                    </a:lnR>
                    <a:lnT>
                      <a:noFill/>
                    </a:lnT>
                    <a:lnB>
                      <a:noFill/>
                    </a:lnB>
                    <a:noFill/>
                  </a:tcPr>
                </a:tc>
                <a:tc>
                  <a:txBody>
                    <a:bodyPr/>
                    <a:lstStyle/>
                    <a:p>
                      <a:pPr>
                        <a:buNone/>
                      </a:pPr>
                      <a:r>
                        <a:rPr lang="en-US" b="1" dirty="0"/>
                        <a:t>Simple products</a:t>
                      </a:r>
                    </a:p>
                  </a:txBody>
                  <a:tcPr anchor="ctr">
                    <a:lnL>
                      <a:noFill/>
                    </a:lnL>
                    <a:lnR>
                      <a:noFill/>
                    </a:lnR>
                    <a:lnT>
                      <a:noFill/>
                    </a:lnT>
                    <a:lnB>
                      <a:noFill/>
                    </a:lnB>
                    <a:noFill/>
                  </a:tcPr>
                </a:tc>
                <a:tc>
                  <a:txBody>
                    <a:bodyPr/>
                    <a:lstStyle/>
                    <a:p>
                      <a:pPr>
                        <a:buNone/>
                      </a:pPr>
                      <a:r>
                        <a:rPr lang="en-US" b="1" dirty="0"/>
                        <a:t>Price-focused promotion</a:t>
                      </a:r>
                    </a:p>
                  </a:txBody>
                  <a:tcPr anchor="ctr">
                    <a:lnL>
                      <a:noFill/>
                    </a:lnL>
                    <a:lnR>
                      <a:noFill/>
                    </a:lnR>
                    <a:lnT>
                      <a:noFill/>
                    </a:lnT>
                    <a:lnB>
                      <a:noFill/>
                    </a:lnB>
                    <a:noFill/>
                  </a:tcPr>
                </a:tc>
                <a:tc>
                  <a:txBody>
                    <a:bodyPr/>
                    <a:lstStyle/>
                    <a:p>
                      <a:pPr>
                        <a:buNone/>
                      </a:pPr>
                      <a:r>
                        <a:rPr lang="en-US" b="1" dirty="0"/>
                        <a:t>Efficient, low-cost operations</a:t>
                      </a:r>
                    </a:p>
                  </a:txBody>
                  <a:tcPr anchor="ctr">
                    <a:lnL>
                      <a:noFill/>
                    </a:lnL>
                    <a:lnR>
                      <a:noFill/>
                    </a:lnR>
                    <a:lnT>
                      <a:noFill/>
                    </a:lnT>
                    <a:lnB>
                      <a:noFill/>
                    </a:lnB>
                    <a:noFill/>
                  </a:tcPr>
                </a:tc>
                <a:extLst>
                  <a:ext uri="{0D108BD9-81ED-4DB2-BD59-A6C34878D82A}">
                    <a16:rowId xmlns:a16="http://schemas.microsoft.com/office/drawing/2014/main" val="1798628695"/>
                  </a:ext>
                </a:extLst>
              </a:tr>
            </a:tbl>
          </a:graphicData>
        </a:graphic>
      </p:graphicFrame>
      <p:graphicFrame>
        <p:nvGraphicFramePr>
          <p:cNvPr id="7" name="Table 6">
            <a:extLst>
              <a:ext uri="{FF2B5EF4-FFF2-40B4-BE49-F238E27FC236}">
                <a16:creationId xmlns:a16="http://schemas.microsoft.com/office/drawing/2014/main" id="{961B8C56-E659-3064-4D05-6A316D27C180}"/>
              </a:ext>
            </a:extLst>
          </p:cNvPr>
          <p:cNvGraphicFramePr>
            <a:graphicFrameLocks noGrp="1"/>
          </p:cNvGraphicFramePr>
          <p:nvPr/>
        </p:nvGraphicFramePr>
        <p:xfrm>
          <a:off x="452120" y="5354405"/>
          <a:ext cx="10515600" cy="640080"/>
        </p:xfrm>
        <a:graphic>
          <a:graphicData uri="http://schemas.openxmlformats.org/drawingml/2006/table">
            <a:tbl>
              <a:tblPr/>
              <a:tblGrid>
                <a:gridCol w="2628900">
                  <a:extLst>
                    <a:ext uri="{9D8B030D-6E8A-4147-A177-3AD203B41FA5}">
                      <a16:colId xmlns:a16="http://schemas.microsoft.com/office/drawing/2014/main" val="854696736"/>
                    </a:ext>
                  </a:extLst>
                </a:gridCol>
                <a:gridCol w="2628900">
                  <a:extLst>
                    <a:ext uri="{9D8B030D-6E8A-4147-A177-3AD203B41FA5}">
                      <a16:colId xmlns:a16="http://schemas.microsoft.com/office/drawing/2014/main" val="2821068629"/>
                    </a:ext>
                  </a:extLst>
                </a:gridCol>
                <a:gridCol w="2628900">
                  <a:extLst>
                    <a:ext uri="{9D8B030D-6E8A-4147-A177-3AD203B41FA5}">
                      <a16:colId xmlns:a16="http://schemas.microsoft.com/office/drawing/2014/main" val="4186143325"/>
                    </a:ext>
                  </a:extLst>
                </a:gridCol>
                <a:gridCol w="2628900">
                  <a:extLst>
                    <a:ext uri="{9D8B030D-6E8A-4147-A177-3AD203B41FA5}">
                      <a16:colId xmlns:a16="http://schemas.microsoft.com/office/drawing/2014/main" val="3624637995"/>
                    </a:ext>
                  </a:extLst>
                </a:gridCol>
              </a:tblGrid>
              <a:tr h="0">
                <a:tc>
                  <a:txBody>
                    <a:bodyPr/>
                    <a:lstStyle/>
                    <a:p>
                      <a:pPr>
                        <a:buNone/>
                      </a:pPr>
                      <a:r>
                        <a:rPr lang="en-US" b="1" dirty="0"/>
                        <a:t>Fast Response</a:t>
                      </a:r>
                    </a:p>
                  </a:txBody>
                  <a:tcPr anchor="ctr">
                    <a:lnL>
                      <a:noFill/>
                    </a:lnL>
                    <a:lnR>
                      <a:noFill/>
                    </a:lnR>
                    <a:lnT>
                      <a:noFill/>
                    </a:lnT>
                    <a:lnB>
                      <a:noFill/>
                    </a:lnB>
                    <a:noFill/>
                  </a:tcPr>
                </a:tc>
                <a:tc>
                  <a:txBody>
                    <a:bodyPr/>
                    <a:lstStyle/>
                    <a:p>
                      <a:pPr>
                        <a:buNone/>
                      </a:pPr>
                      <a:r>
                        <a:rPr lang="en-US" b="1" dirty="0"/>
                        <a:t>Flexible products</a:t>
                      </a:r>
                    </a:p>
                  </a:txBody>
                  <a:tcPr anchor="ctr">
                    <a:lnL>
                      <a:noFill/>
                    </a:lnL>
                    <a:lnR>
                      <a:noFill/>
                    </a:lnR>
                    <a:lnT>
                      <a:noFill/>
                    </a:lnT>
                    <a:lnB>
                      <a:noFill/>
                    </a:lnB>
                    <a:noFill/>
                  </a:tcPr>
                </a:tc>
                <a:tc>
                  <a:txBody>
                    <a:bodyPr/>
                    <a:lstStyle/>
                    <a:p>
                      <a:pPr>
                        <a:buNone/>
                      </a:pPr>
                      <a:r>
                        <a:rPr lang="en-US" b="1" dirty="0"/>
                        <a:t>Emphasize speed</a:t>
                      </a:r>
                    </a:p>
                  </a:txBody>
                  <a:tcPr anchor="ctr">
                    <a:lnL>
                      <a:noFill/>
                    </a:lnL>
                    <a:lnR>
                      <a:noFill/>
                    </a:lnR>
                    <a:lnT>
                      <a:noFill/>
                    </a:lnT>
                    <a:lnB>
                      <a:noFill/>
                    </a:lnB>
                    <a:noFill/>
                  </a:tcPr>
                </a:tc>
                <a:tc>
                  <a:txBody>
                    <a:bodyPr/>
                    <a:lstStyle/>
                    <a:p>
                      <a:pPr>
                        <a:buNone/>
                      </a:pPr>
                      <a:r>
                        <a:rPr lang="en-US" b="1" dirty="0"/>
                        <a:t>Fast and responsive network</a:t>
                      </a:r>
                    </a:p>
                  </a:txBody>
                  <a:tcPr anchor="ctr">
                    <a:lnL>
                      <a:noFill/>
                    </a:lnL>
                    <a:lnR>
                      <a:noFill/>
                    </a:lnR>
                    <a:lnT>
                      <a:noFill/>
                    </a:lnT>
                    <a:lnB>
                      <a:noFill/>
                    </a:lnB>
                    <a:noFill/>
                  </a:tcPr>
                </a:tc>
                <a:extLst>
                  <a:ext uri="{0D108BD9-81ED-4DB2-BD59-A6C34878D82A}">
                    <a16:rowId xmlns:a16="http://schemas.microsoft.com/office/drawing/2014/main" val="3359595792"/>
                  </a:ext>
                </a:extLst>
              </a:tr>
            </a:tbl>
          </a:graphicData>
        </a:graphic>
      </p:graphicFrame>
      <p:graphicFrame>
        <p:nvGraphicFramePr>
          <p:cNvPr id="8" name="Table 7">
            <a:extLst>
              <a:ext uri="{FF2B5EF4-FFF2-40B4-BE49-F238E27FC236}">
                <a16:creationId xmlns:a16="http://schemas.microsoft.com/office/drawing/2014/main" id="{63EE3DA0-C7BA-9149-32B4-FAA1E84289FA}"/>
              </a:ext>
            </a:extLst>
          </p:cNvPr>
          <p:cNvGraphicFramePr>
            <a:graphicFrameLocks noGrp="1"/>
          </p:cNvGraphicFramePr>
          <p:nvPr/>
        </p:nvGraphicFramePr>
        <p:xfrm>
          <a:off x="484641" y="5898832"/>
          <a:ext cx="10515600" cy="640080"/>
        </p:xfrm>
        <a:graphic>
          <a:graphicData uri="http://schemas.openxmlformats.org/drawingml/2006/table">
            <a:tbl>
              <a:tblPr/>
              <a:tblGrid>
                <a:gridCol w="2628900">
                  <a:extLst>
                    <a:ext uri="{9D8B030D-6E8A-4147-A177-3AD203B41FA5}">
                      <a16:colId xmlns:a16="http://schemas.microsoft.com/office/drawing/2014/main" val="3643438358"/>
                    </a:ext>
                  </a:extLst>
                </a:gridCol>
                <a:gridCol w="2628900">
                  <a:extLst>
                    <a:ext uri="{9D8B030D-6E8A-4147-A177-3AD203B41FA5}">
                      <a16:colId xmlns:a16="http://schemas.microsoft.com/office/drawing/2014/main" val="1958016180"/>
                    </a:ext>
                  </a:extLst>
                </a:gridCol>
                <a:gridCol w="2628900">
                  <a:extLst>
                    <a:ext uri="{9D8B030D-6E8A-4147-A177-3AD203B41FA5}">
                      <a16:colId xmlns:a16="http://schemas.microsoft.com/office/drawing/2014/main" val="2932066441"/>
                    </a:ext>
                  </a:extLst>
                </a:gridCol>
                <a:gridCol w="2628900">
                  <a:extLst>
                    <a:ext uri="{9D8B030D-6E8A-4147-A177-3AD203B41FA5}">
                      <a16:colId xmlns:a16="http://schemas.microsoft.com/office/drawing/2014/main" val="2539614895"/>
                    </a:ext>
                  </a:extLst>
                </a:gridCol>
              </a:tblGrid>
              <a:tr h="0">
                <a:tc>
                  <a:txBody>
                    <a:bodyPr/>
                    <a:lstStyle/>
                    <a:p>
                      <a:pPr>
                        <a:buNone/>
                      </a:pPr>
                      <a:r>
                        <a:rPr lang="en-US" b="1" dirty="0"/>
                        <a:t>High Quality</a:t>
                      </a:r>
                    </a:p>
                  </a:txBody>
                  <a:tcPr anchor="ctr">
                    <a:lnL>
                      <a:noFill/>
                    </a:lnL>
                    <a:lnR>
                      <a:noFill/>
                    </a:lnR>
                    <a:lnT>
                      <a:noFill/>
                    </a:lnT>
                    <a:lnB>
                      <a:noFill/>
                    </a:lnB>
                    <a:noFill/>
                  </a:tcPr>
                </a:tc>
                <a:tc>
                  <a:txBody>
                    <a:bodyPr/>
                    <a:lstStyle/>
                    <a:p>
                      <a:pPr>
                        <a:buNone/>
                      </a:pPr>
                      <a:r>
                        <a:rPr lang="en-US" b="1"/>
                        <a:t>Premium design</a:t>
                      </a:r>
                    </a:p>
                  </a:txBody>
                  <a:tcPr anchor="ctr">
                    <a:lnL>
                      <a:noFill/>
                    </a:lnL>
                    <a:lnR>
                      <a:noFill/>
                    </a:lnR>
                    <a:lnT>
                      <a:noFill/>
                    </a:lnT>
                    <a:lnB>
                      <a:noFill/>
                    </a:lnB>
                    <a:noFill/>
                  </a:tcPr>
                </a:tc>
                <a:tc>
                  <a:txBody>
                    <a:bodyPr/>
                    <a:lstStyle/>
                    <a:p>
                      <a:pPr>
                        <a:buNone/>
                      </a:pPr>
                      <a:r>
                        <a:rPr lang="en-US" b="1"/>
                        <a:t>Quality-focused branding</a:t>
                      </a:r>
                    </a:p>
                  </a:txBody>
                  <a:tcPr anchor="ctr">
                    <a:lnL>
                      <a:noFill/>
                    </a:lnL>
                    <a:lnR>
                      <a:noFill/>
                    </a:lnR>
                    <a:lnT>
                      <a:noFill/>
                    </a:lnT>
                    <a:lnB>
                      <a:noFill/>
                    </a:lnB>
                    <a:noFill/>
                  </a:tcPr>
                </a:tc>
                <a:tc>
                  <a:txBody>
                    <a:bodyPr/>
                    <a:lstStyle/>
                    <a:p>
                      <a:pPr>
                        <a:buNone/>
                      </a:pPr>
                      <a:r>
                        <a:rPr lang="en-US" b="1" dirty="0"/>
                        <a:t>Reliable suppliers and processes</a:t>
                      </a:r>
                    </a:p>
                  </a:txBody>
                  <a:tcPr anchor="ctr">
                    <a:lnL>
                      <a:noFill/>
                    </a:lnL>
                    <a:lnR>
                      <a:noFill/>
                    </a:lnR>
                    <a:lnT>
                      <a:noFill/>
                    </a:lnT>
                    <a:lnB>
                      <a:noFill/>
                    </a:lnB>
                    <a:noFill/>
                  </a:tcPr>
                </a:tc>
                <a:extLst>
                  <a:ext uri="{0D108BD9-81ED-4DB2-BD59-A6C34878D82A}">
                    <a16:rowId xmlns:a16="http://schemas.microsoft.com/office/drawing/2014/main" val="439525559"/>
                  </a:ext>
                </a:extLst>
              </a:tr>
            </a:tbl>
          </a:graphicData>
        </a:graphic>
      </p:graphicFrame>
    </p:spTree>
    <p:extLst>
      <p:ext uri="{BB962C8B-B14F-4D97-AF65-F5344CB8AC3E}">
        <p14:creationId xmlns:p14="http://schemas.microsoft.com/office/powerpoint/2010/main" val="48339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60937"/>
            <a:ext cx="4333726" cy="548807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39" y="1180269"/>
            <a:ext cx="11586185" cy="5301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00B0F0"/>
                </a:solidFill>
                <a:latin typeface="Times New Roman"/>
                <a:ea typeface="Times New Roman"/>
                <a:cs typeface="Times New Roman"/>
                <a:sym typeface="Times New Roman"/>
              </a:rPr>
              <a:t>A company’s competitive strategy </a:t>
            </a:r>
            <a:r>
              <a:rPr lang="en-US" sz="2800" kern="0" dirty="0">
                <a:solidFill>
                  <a:srgbClr val="000000"/>
                </a:solidFill>
                <a:latin typeface="Times New Roman"/>
                <a:ea typeface="Times New Roman"/>
                <a:cs typeface="Times New Roman"/>
                <a:sym typeface="Times New Roman"/>
              </a:rPr>
              <a:t>defines, relative to its competitors, the set of customer needs that it seeks to satisfy through its products and services.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lvl="0" algn="just">
              <a:buClr>
                <a:srgbClr val="000000"/>
              </a:buClr>
              <a:buSzPts val="2400"/>
            </a:pPr>
            <a:r>
              <a:rPr lang="en-US" sz="2800" b="1" kern="0" dirty="0">
                <a:solidFill>
                  <a:srgbClr val="00B0F0"/>
                </a:solidFill>
                <a:latin typeface="Times New Roman"/>
                <a:ea typeface="Times New Roman"/>
                <a:cs typeface="Times New Roman"/>
                <a:sym typeface="Times New Roman"/>
              </a:rPr>
              <a:t>For example, </a:t>
            </a: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aims to provide high availability of a variety of products of reasonable quality at low prices. </a:t>
            </a:r>
          </a:p>
          <a:p>
            <a:pPr lvl="0" algn="just">
              <a:buClr>
                <a:srgbClr val="000000"/>
              </a:buClr>
              <a:buSzPts val="2400"/>
            </a:pPr>
            <a:endParaRPr lang="en-US" sz="28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kern="0" dirty="0">
                <a:solidFill>
                  <a:srgbClr val="000000"/>
                </a:solidFill>
                <a:latin typeface="Times New Roman"/>
                <a:ea typeface="Times New Roman"/>
                <a:cs typeface="Times New Roman"/>
                <a:sym typeface="Times New Roman"/>
              </a:rPr>
              <a:t>Most products sold at </a:t>
            </a:r>
            <a:r>
              <a:rPr lang="en-US" sz="2800" b="1" kern="0" dirty="0">
                <a:solidFill>
                  <a:srgbClr val="C00000"/>
                </a:solidFill>
                <a:latin typeface="Times New Roman"/>
                <a:ea typeface="Times New Roman"/>
                <a:cs typeface="Times New Roman"/>
                <a:sym typeface="Times New Roman"/>
              </a:rPr>
              <a:t>Walmart</a:t>
            </a:r>
            <a:r>
              <a:rPr lang="en-US" sz="2800" kern="0" dirty="0">
                <a:solidFill>
                  <a:srgbClr val="000000"/>
                </a:solidFill>
                <a:latin typeface="Times New Roman"/>
                <a:ea typeface="Times New Roman"/>
                <a:cs typeface="Times New Roman"/>
                <a:sym typeface="Times New Roman"/>
              </a:rPr>
              <a:t> are commonplace (everything from home appliances to clothing) and can be purchased elsewhere. </a:t>
            </a:r>
          </a:p>
          <a:p>
            <a:pPr marL="342900" lvl="0" indent="-342900" algn="just">
              <a:buClr>
                <a:srgbClr val="000000"/>
              </a:buClr>
              <a:buSzPts val="24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3026634" y="189606"/>
            <a:ext cx="7204486"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3" name="Slide Number Placeholder 2"/>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366174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2666"/>
            <a:ext cx="4128422" cy="564765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318018"/>
            <a:ext cx="11777889" cy="52476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What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provides is a low price and product availability.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sells maintenance, repair, and operations (MRO) products. It offers more than 500,000 products through both a catalog and a website. </a:t>
            </a:r>
          </a:p>
          <a:p>
            <a:pPr lvl="0" algn="just">
              <a:buClr>
                <a:schemeClr val="dk1"/>
              </a:buClr>
              <a:buSzPts val="28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Its </a:t>
            </a:r>
            <a:r>
              <a:rPr lang="en-US" sz="2800" b="1" dirty="0">
                <a:solidFill>
                  <a:srgbClr val="00B0F0"/>
                </a:solidFill>
                <a:latin typeface="Times New Roman"/>
                <a:ea typeface="Times New Roman"/>
                <a:cs typeface="Times New Roman"/>
                <a:sym typeface="Times New Roman"/>
              </a:rPr>
              <a:t>competitive strategy </a:t>
            </a:r>
            <a:r>
              <a:rPr lang="en-US" sz="2800" dirty="0">
                <a:solidFill>
                  <a:schemeClr val="dk1"/>
                </a:solidFill>
                <a:latin typeface="Times New Roman"/>
                <a:ea typeface="Times New Roman"/>
                <a:cs typeface="Times New Roman"/>
                <a:sym typeface="Times New Roman"/>
              </a:rPr>
              <a:t>is built around providing the customer with convenience, availability, and responsiveness. </a:t>
            </a:r>
          </a:p>
          <a:p>
            <a:pPr lvl="0" algn="just">
              <a:buClr>
                <a:schemeClr val="dk1"/>
              </a:buClr>
              <a:buSzPts val="28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dirty="0">
                <a:solidFill>
                  <a:schemeClr val="dk1"/>
                </a:solidFill>
                <a:latin typeface="Times New Roman"/>
                <a:ea typeface="Times New Roman"/>
                <a:cs typeface="Times New Roman"/>
                <a:sym typeface="Times New Roman"/>
              </a:rPr>
              <a:t>With this focus on responsiveness,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 does not compete based on low price. </a:t>
            </a:r>
          </a:p>
          <a:p>
            <a:pPr lvl="0" algn="just">
              <a:buClr>
                <a:schemeClr val="dk1"/>
              </a:buClr>
              <a:buSzPts val="28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800" b="1" dirty="0">
                <a:solidFill>
                  <a:schemeClr val="dk1"/>
                </a:solidFill>
                <a:latin typeface="Times New Roman"/>
                <a:ea typeface="Times New Roman"/>
                <a:cs typeface="Times New Roman"/>
                <a:sym typeface="Times New Roman"/>
              </a:rPr>
              <a:t>Clearly</a:t>
            </a:r>
            <a:r>
              <a:rPr lang="en-US" sz="2800" dirty="0">
                <a:solidFill>
                  <a:schemeClr val="dk1"/>
                </a:solidFill>
                <a:latin typeface="Times New Roman"/>
                <a:ea typeface="Times New Roman"/>
                <a:cs typeface="Times New Roman"/>
                <a:sym typeface="Times New Roman"/>
              </a:rPr>
              <a:t>, the competitive strategy at </a:t>
            </a:r>
            <a:r>
              <a:rPr lang="en-US" sz="2800" b="1" dirty="0">
                <a:solidFill>
                  <a:srgbClr val="C00000"/>
                </a:solidFill>
                <a:latin typeface="Times New Roman"/>
                <a:ea typeface="Times New Roman"/>
                <a:cs typeface="Times New Roman"/>
                <a:sym typeface="Times New Roman"/>
              </a:rPr>
              <a:t>Walmart</a:t>
            </a:r>
            <a:r>
              <a:rPr lang="en-US" sz="2800" dirty="0">
                <a:solidFill>
                  <a:schemeClr val="dk1"/>
                </a:solidFill>
                <a:latin typeface="Times New Roman"/>
                <a:ea typeface="Times New Roman"/>
                <a:cs typeface="Times New Roman"/>
                <a:sym typeface="Times New Roman"/>
              </a:rPr>
              <a:t> is different from that at </a:t>
            </a:r>
            <a:r>
              <a:rPr lang="en-US" sz="2800" b="1" dirty="0">
                <a:solidFill>
                  <a:srgbClr val="00B0F0"/>
                </a:solidFill>
                <a:latin typeface="Times New Roman"/>
                <a:ea typeface="Times New Roman"/>
                <a:cs typeface="Times New Roman"/>
                <a:sym typeface="Times New Roman"/>
              </a:rPr>
              <a:t>McMaster</a:t>
            </a:r>
            <a:r>
              <a:rPr lang="en-US" sz="2800" dirty="0">
                <a:solidFill>
                  <a:schemeClr val="dk1"/>
                </a:solidFill>
                <a:latin typeface="Times New Roman"/>
                <a:ea typeface="Times New Roman"/>
                <a:cs typeface="Times New Roman"/>
                <a:sym typeface="Times New Roman"/>
              </a:rPr>
              <a:t>.</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187682"/>
            <a:ext cx="7259196" cy="553998"/>
          </a:xfrm>
          <a:prstGeom prst="rect">
            <a:avLst/>
          </a:prstGeom>
        </p:spPr>
        <p:txBody>
          <a:bodyPr wrap="squar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Tree>
    <p:extLst>
      <p:ext uri="{BB962C8B-B14F-4D97-AF65-F5344CB8AC3E}">
        <p14:creationId xmlns:p14="http://schemas.microsoft.com/office/powerpoint/2010/main" val="1531596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0"/>
            <a:ext cx="4128422" cy="523400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318017"/>
            <a:ext cx="11545545" cy="52513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each case, the competitive strategy is defined based on how the customer prioritizes product cost, delivery time, variety, and quality.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00B0F0"/>
                </a:solidFill>
                <a:latin typeface="Times New Roman"/>
                <a:ea typeface="Times New Roman"/>
                <a:cs typeface="Times New Roman"/>
                <a:sym typeface="Times New Roman"/>
              </a:rPr>
              <a:t>McMaster-Carr</a:t>
            </a:r>
            <a:r>
              <a:rPr lang="en-US" sz="2800" dirty="0">
                <a:solidFill>
                  <a:schemeClr val="dk1"/>
                </a:solidFill>
                <a:latin typeface="Times New Roman"/>
                <a:ea typeface="Times New Roman"/>
                <a:cs typeface="Times New Roman"/>
                <a:sym typeface="Times New Roman"/>
              </a:rPr>
              <a:t> customer places greater emphasis on product variety and response time than on cost. </a:t>
            </a:r>
          </a:p>
          <a:p>
            <a:pPr marL="469900" marR="5080" indent="-457200" algn="just">
              <a:buClr>
                <a:schemeClr val="dk1"/>
              </a:buClr>
              <a:buSzPts val="2600"/>
              <a:buFont typeface="Noto Sans Symbols"/>
              <a:buChar char="❑"/>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00B0F0"/>
                </a:solidFill>
                <a:latin typeface="Times New Roman"/>
                <a:ea typeface="Times New Roman"/>
                <a:cs typeface="Times New Roman"/>
                <a:sym typeface="Times New Roman"/>
              </a:rPr>
              <a:t>Walmart</a:t>
            </a:r>
            <a:r>
              <a:rPr lang="en-US" sz="2800" b="1" dirty="0">
                <a:solidFill>
                  <a:schemeClr val="dk1"/>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in contrast, places greater emphasis on cost.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a:t>
            </a:r>
            <a:r>
              <a:rPr lang="en-US" sz="2800" b="1" dirty="0">
                <a:solidFill>
                  <a:srgbClr val="00B0F0"/>
                </a:solidFill>
                <a:latin typeface="Times New Roman"/>
                <a:ea typeface="Times New Roman"/>
                <a:cs typeface="Times New Roman"/>
                <a:sym typeface="Times New Roman"/>
              </a:rPr>
              <a:t>Blue Nile</a:t>
            </a:r>
            <a:r>
              <a:rPr lang="en-US" sz="2800" dirty="0">
                <a:solidFill>
                  <a:srgbClr val="00B0F0"/>
                </a:solidFill>
                <a:latin typeface="Times New Roman"/>
                <a:ea typeface="Times New Roman"/>
                <a:cs typeface="Times New Roman"/>
                <a:sym typeface="Times New Roman"/>
              </a:rPr>
              <a:t> </a:t>
            </a:r>
            <a:r>
              <a:rPr lang="en-US" sz="2800" dirty="0">
                <a:solidFill>
                  <a:schemeClr val="dk1"/>
                </a:solidFill>
                <a:latin typeface="Times New Roman"/>
                <a:ea typeface="Times New Roman"/>
                <a:cs typeface="Times New Roman"/>
                <a:sym typeface="Times New Roman"/>
              </a:rPr>
              <a:t>customer, purchasing online, places great emphasis on product variety and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customer purchasing jewelry at </a:t>
            </a:r>
            <a:r>
              <a:rPr lang="en-US" sz="2800" b="1" dirty="0">
                <a:solidFill>
                  <a:srgbClr val="00B0F0"/>
                </a:solidFill>
                <a:latin typeface="Times New Roman"/>
                <a:ea typeface="Times New Roman"/>
                <a:cs typeface="Times New Roman"/>
                <a:sym typeface="Times New Roman"/>
              </a:rPr>
              <a:t>Zales</a:t>
            </a:r>
            <a:r>
              <a:rPr lang="en-US" sz="2800" dirty="0">
                <a:solidFill>
                  <a:schemeClr val="dk1"/>
                </a:solidFill>
                <a:latin typeface="Times New Roman"/>
                <a:ea typeface="Times New Roman"/>
                <a:cs typeface="Times New Roman"/>
                <a:sym typeface="Times New Roman"/>
              </a:rPr>
              <a:t> is most concerned with fast response time and help in product selection.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225222" y="288644"/>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7576838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1088125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432342" y="356087"/>
            <a:ext cx="29412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The 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pic>
        <p:nvPicPr>
          <p:cNvPr id="9" name="Picture 8"/>
          <p:cNvPicPr>
            <a:picLocks noChangeAspect="1"/>
          </p:cNvPicPr>
          <p:nvPr/>
        </p:nvPicPr>
        <p:blipFill>
          <a:blip r:embed="rId3"/>
          <a:stretch>
            <a:fillRect/>
          </a:stretch>
        </p:blipFill>
        <p:spPr>
          <a:xfrm>
            <a:off x="992776" y="1537417"/>
            <a:ext cx="10620104" cy="4288617"/>
          </a:xfrm>
          <a:prstGeom prst="rect">
            <a:avLst/>
          </a:prstGeom>
        </p:spPr>
      </p:pic>
    </p:spTree>
    <p:extLst>
      <p:ext uri="{BB962C8B-B14F-4D97-AF65-F5344CB8AC3E}">
        <p14:creationId xmlns:p14="http://schemas.microsoft.com/office/powerpoint/2010/main" val="138398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772674" y="863961"/>
            <a:ext cx="4128422" cy="520186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0431" y="1113515"/>
            <a:ext cx="11666362" cy="550064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The value chain </a:t>
            </a:r>
            <a:r>
              <a:rPr lang="en-US" sz="2400" dirty="0">
                <a:solidFill>
                  <a:schemeClr val="dk1"/>
                </a:solidFill>
                <a:latin typeface="Times New Roman"/>
                <a:ea typeface="Times New Roman"/>
                <a:cs typeface="Times New Roman"/>
                <a:sym typeface="Times New Roman"/>
              </a:rPr>
              <a:t>begins with new product development, which creates specifications for the product. </a:t>
            </a:r>
          </a:p>
          <a:p>
            <a:pPr marL="457200" lvl="0" indent="-457200" algn="just">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The value chain </a:t>
            </a:r>
            <a:r>
              <a:rPr lang="en-US" sz="2400" dirty="0">
                <a:solidFill>
                  <a:schemeClr val="dk1"/>
                </a:solidFill>
                <a:latin typeface="Times New Roman"/>
                <a:ea typeface="Times New Roman"/>
                <a:cs typeface="Times New Roman"/>
                <a:sym typeface="Times New Roman"/>
              </a:rPr>
              <a:t>emphasizes the close relationship between all the functional strategies within a company</a:t>
            </a:r>
          </a:p>
          <a:p>
            <a:pPr marL="457200" lvl="0" indent="-457200" algn="just">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Marketing and sales </a:t>
            </a:r>
            <a:r>
              <a:rPr lang="en-US" sz="2400" dirty="0">
                <a:solidFill>
                  <a:schemeClr val="dk1"/>
                </a:solidFill>
                <a:latin typeface="Times New Roman"/>
                <a:ea typeface="Times New Roman"/>
                <a:cs typeface="Times New Roman"/>
                <a:sym typeface="Times New Roman"/>
              </a:rPr>
              <a:t>generate demand by publicizing the customer priorities that the products and services will satisfy. Marketing also brings customer input back to new product development. </a:t>
            </a:r>
          </a:p>
          <a:p>
            <a:pPr marL="457200" lvl="0" indent="-457200" algn="just">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Operations</a:t>
            </a:r>
            <a:r>
              <a:rPr lang="en-US" sz="2400" dirty="0">
                <a:solidFill>
                  <a:schemeClr val="dk1"/>
                </a:solidFill>
                <a:latin typeface="Times New Roman"/>
                <a:ea typeface="Times New Roman"/>
                <a:cs typeface="Times New Roman"/>
                <a:sym typeface="Times New Roman"/>
              </a:rPr>
              <a:t> transforms inputs to outputs to create the product according to new product specifications. </a:t>
            </a:r>
          </a:p>
          <a:p>
            <a:pPr marL="457200" lvl="0" indent="-457200" algn="just">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Distribution</a:t>
            </a:r>
            <a:r>
              <a:rPr lang="en-US" sz="2400" dirty="0">
                <a:solidFill>
                  <a:schemeClr val="dk1"/>
                </a:solidFill>
                <a:latin typeface="Times New Roman"/>
                <a:ea typeface="Times New Roman"/>
                <a:cs typeface="Times New Roman"/>
                <a:sym typeface="Times New Roman"/>
              </a:rPr>
              <a:t> either takes the product to the customer or brings the customer to the product. </a:t>
            </a:r>
          </a:p>
          <a:p>
            <a:pPr marL="457200" lvl="0" indent="-457200" algn="just">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Service</a:t>
            </a:r>
            <a:r>
              <a:rPr lang="en-US" sz="2400" dirty="0">
                <a:solidFill>
                  <a:srgbClr val="C00000"/>
                </a:solidFill>
                <a:latin typeface="Times New Roman"/>
                <a:ea typeface="Times New Roman"/>
                <a:cs typeface="Times New Roman"/>
                <a:sym typeface="Times New Roman"/>
              </a:rPr>
              <a:t> </a:t>
            </a:r>
            <a:r>
              <a:rPr lang="en-US" sz="2400" dirty="0">
                <a:solidFill>
                  <a:schemeClr val="dk1"/>
                </a:solidFill>
                <a:latin typeface="Times New Roman"/>
                <a:ea typeface="Times New Roman"/>
                <a:cs typeface="Times New Roman"/>
                <a:sym typeface="Times New Roman"/>
              </a:rPr>
              <a:t>responds to customer requests during or after the sale. </a:t>
            </a:r>
          </a:p>
          <a:p>
            <a:pPr marL="457200" lvl="0" indent="-457200" algn="just">
              <a:buClr>
                <a:schemeClr val="dk1"/>
              </a:buClr>
              <a:buSzPts val="2800"/>
              <a:buFont typeface="Noto Sans Symbols"/>
              <a:buChar char="❑"/>
            </a:pPr>
            <a:r>
              <a:rPr lang="en-US" sz="2400" dirty="0">
                <a:solidFill>
                  <a:schemeClr val="dk1"/>
                </a:solidFill>
                <a:latin typeface="Times New Roman"/>
                <a:ea typeface="Times New Roman"/>
                <a:cs typeface="Times New Roman"/>
                <a:sym typeface="Times New Roman"/>
              </a:rPr>
              <a:t>These are core processes or functions that must be performed for a successful sale. </a:t>
            </a:r>
          </a:p>
          <a:p>
            <a:pPr marL="457200" lvl="0" indent="-457200" algn="just">
              <a:buClr>
                <a:schemeClr val="dk1"/>
              </a:buClr>
              <a:buSzPts val="2800"/>
              <a:buFont typeface="Noto Sans Symbols"/>
              <a:buChar char="❑"/>
            </a:pPr>
            <a:r>
              <a:rPr lang="en-US" sz="2400" b="1" dirty="0">
                <a:solidFill>
                  <a:srgbClr val="00B0F0"/>
                </a:solidFill>
                <a:latin typeface="Times New Roman"/>
                <a:ea typeface="Times New Roman"/>
                <a:cs typeface="Times New Roman"/>
                <a:sym typeface="Times New Roman"/>
              </a:rPr>
              <a:t>Finance, accounting, information technology, and human resources </a:t>
            </a:r>
            <a:r>
              <a:rPr lang="en-US" sz="2400" dirty="0">
                <a:solidFill>
                  <a:schemeClr val="dk1"/>
                </a:solidFill>
                <a:latin typeface="Times New Roman"/>
                <a:ea typeface="Times New Roman"/>
                <a:cs typeface="Times New Roman"/>
                <a:sym typeface="Times New Roman"/>
              </a:rPr>
              <a:t>support and facilitate the functioning of the value chain.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10964" y="152548"/>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182803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241890"/>
            <a:ext cx="11480801" cy="53904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For a firm to succeed, all functional strategies must support one another and the competitive strategy. </a:t>
            </a: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For example</a:t>
            </a:r>
            <a:r>
              <a:rPr lang="en-US" sz="2800" kern="0" dirty="0">
                <a:solidFill>
                  <a:srgbClr val="C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Seven-Eleven Japan’s </a:t>
            </a:r>
            <a:r>
              <a:rPr lang="en-US" sz="2800" kern="0" dirty="0">
                <a:solidFill>
                  <a:srgbClr val="231F20"/>
                </a:solidFill>
                <a:latin typeface="Times New Roman" panose="02020603050405020304" pitchFamily="18" charset="0"/>
                <a:cs typeface="Times New Roman" panose="02020603050405020304" pitchFamily="18" charset="0"/>
                <a:sym typeface="Arial"/>
              </a:rPr>
              <a:t>success can be related to the excellent fit among its functional strategies. </a:t>
            </a: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Marketing at Seven-Eleven </a:t>
            </a:r>
            <a:r>
              <a:rPr lang="en-US" sz="2800" kern="0" dirty="0">
                <a:solidFill>
                  <a:srgbClr val="231F20"/>
                </a:solidFill>
                <a:latin typeface="Times New Roman" panose="02020603050405020304" pitchFamily="18" charset="0"/>
                <a:cs typeface="Times New Roman" panose="02020603050405020304" pitchFamily="18" charset="0"/>
                <a:sym typeface="Arial"/>
              </a:rPr>
              <a:t>has emphasized convenience in the form of easy access to stores and availability of a wide range of products and services. </a:t>
            </a: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New product development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is constantly adding products and services, such as bill payment services that draw customers in and exploit the excellent information infrastructure and the fact that customers frequently visit Seven-Eleven. </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115564" y="225671"/>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392748827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20048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4000" y="1310640"/>
            <a:ext cx="11663680" cy="48463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endParaRPr lang="en-US" sz="28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Operations and distribution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have focused on having a high density of stores, being very responsive, and providing an excellent information infrastructure.</a:t>
            </a:r>
          </a:p>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Arial"/>
              </a:rPr>
              <a:t>The result </a:t>
            </a:r>
            <a:r>
              <a:rPr lang="en-US" sz="2800" kern="0" dirty="0">
                <a:solidFill>
                  <a:srgbClr val="231F20"/>
                </a:solidFill>
                <a:latin typeface="Times New Roman" panose="02020603050405020304" pitchFamily="18" charset="0"/>
                <a:cs typeface="Times New Roman" panose="02020603050405020304" pitchFamily="18" charset="0"/>
                <a:sym typeface="Arial"/>
              </a:rPr>
              <a:t>is a virtuous cycle in which supply chain infrastructure is exploited to offer new products and services that increase demand, and the increased demand in turn makes it easier for operations to improve the density of stores, responsiveness in replenishment, and the information infrastructure.</a:t>
            </a:r>
            <a:endParaRPr lang="en-US" sz="2800" kern="0" dirty="0">
              <a:solidFill>
                <a:srgbClr val="231F2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404" y="318210"/>
            <a:ext cx="6979796"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38786650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10085"/>
            <a:ext cx="4128422" cy="54521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041" y="1286342"/>
            <a:ext cx="11433784" cy="4868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cs typeface="Times New Roman" panose="02020603050405020304" pitchFamily="18" charset="0"/>
                <a:sym typeface="Arial"/>
              </a:rPr>
              <a:t>Strategic fit </a:t>
            </a:r>
            <a:r>
              <a:rPr lang="en-US" sz="2800" kern="0" dirty="0">
                <a:solidFill>
                  <a:srgbClr val="231F20"/>
                </a:solidFill>
                <a:latin typeface="Times New Roman" panose="02020603050405020304" pitchFamily="18" charset="0"/>
                <a:cs typeface="Times New Roman" panose="02020603050405020304" pitchFamily="18" charset="0"/>
                <a:sym typeface="Arial"/>
              </a:rPr>
              <a:t>requires that both the competitive and supply chain strategies of a company have aligned goals. </a:t>
            </a:r>
          </a:p>
          <a:p>
            <a:pPr marL="457200" lvl="0" indent="-457200" algn="just">
              <a:buClr>
                <a:srgbClr val="000000"/>
              </a:buClr>
              <a:buFont typeface="Wingdings" panose="05000000000000000000" pitchFamily="2" charset="2"/>
              <a:buChar char="q"/>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marL="469900" marR="5080" lvl="0" indent="-457200" algn="just">
              <a:spcBef>
                <a:spcPts val="675"/>
              </a:spcBef>
              <a:buClr>
                <a:srgbClr val="000000"/>
              </a:buClr>
              <a:buSzPts val="26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company may fail because of a lack of strategic fit or because its processes and resources do not provide the capabilities to execute the desired strategy.</a:t>
            </a:r>
          </a:p>
          <a:p>
            <a:pPr marL="12700" marR="5080" lvl="0" algn="just">
              <a:spcBef>
                <a:spcPts val="675"/>
              </a:spcBef>
              <a:buClr>
                <a:srgbClr val="000000"/>
              </a:buClr>
              <a:buSzPts val="26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Font typeface="Wingdings" panose="05000000000000000000" pitchFamily="2" charset="2"/>
              <a:buChar char="q"/>
            </a:pPr>
            <a:r>
              <a:rPr lang="en-US" sz="2800" kern="0" dirty="0">
                <a:solidFill>
                  <a:srgbClr val="231F20"/>
                </a:solidFill>
                <a:latin typeface="Times New Roman" panose="02020603050405020304" pitchFamily="18" charset="0"/>
                <a:cs typeface="Times New Roman" panose="02020603050405020304" pitchFamily="18" charset="0"/>
                <a:sym typeface="Arial"/>
              </a:rPr>
              <a:t>It refers to consistency between the customer priorities that the competitive strategy hopes to satisfy and the supply chain capabilities that the supply chain strategy aims to build.</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07330" y="267217"/>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a:xfrm>
            <a:off x="8798560" y="6492686"/>
            <a:ext cx="2743200" cy="365125"/>
          </a:xfrm>
        </p:spPr>
        <p:txBody>
          <a:bodyPr/>
          <a:lstStyle/>
          <a:p>
            <a:fld id="{F7542ADD-394E-41F3-B704-951748884AEE}" type="slidenum">
              <a:rPr lang="en-US" smtClean="0"/>
              <a:t>19</a:t>
            </a:fld>
            <a:endParaRPr lang="en-US" dirty="0"/>
          </a:p>
        </p:txBody>
      </p:sp>
    </p:spTree>
    <p:extLst>
      <p:ext uri="{BB962C8B-B14F-4D97-AF65-F5344CB8AC3E}">
        <p14:creationId xmlns:p14="http://schemas.microsoft.com/office/powerpoint/2010/main" val="4420270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879308"/>
            <a:ext cx="4343886" cy="547704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35280" y="1055837"/>
            <a:ext cx="11515065" cy="55770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800" b="1" dirty="0">
                <a:solidFill>
                  <a:srgbClr val="C00000"/>
                </a:solidFill>
                <a:latin typeface="Times New Roman" panose="02020603050405020304" pitchFamily="18" charset="0"/>
                <a:cs typeface="Times New Roman" panose="02020603050405020304" pitchFamily="18" charset="0"/>
              </a:rPr>
              <a:t>Strategic fit </a:t>
            </a:r>
          </a:p>
          <a:p>
            <a:pPr algn="just"/>
            <a:endParaRPr lang="en-US" sz="2800" b="1" dirty="0">
              <a:solidFill>
                <a:srgbClr val="C00000"/>
              </a:solidFill>
              <a:latin typeface="Times New Roman" panose="02020603050405020304" pitchFamily="18" charset="0"/>
              <a:cs typeface="Times New Roman" panose="02020603050405020304" pitchFamily="18" charset="0"/>
            </a:endParaRPr>
          </a:p>
          <a:p>
            <a:pPr algn="just"/>
            <a:r>
              <a:rPr lang="en-US" sz="2800" b="1" dirty="0">
                <a:solidFill>
                  <a:srgbClr val="00B0F0"/>
                </a:solidFill>
                <a:latin typeface="Times New Roman" panose="02020603050405020304" pitchFamily="18" charset="0"/>
                <a:cs typeface="Times New Roman" panose="02020603050405020304" pitchFamily="18" charset="0"/>
              </a:rPr>
              <a:t>Requires that both the competitive and supply chain strategies of a company have aligned goals. </a:t>
            </a:r>
          </a:p>
          <a:p>
            <a:pPr algn="just"/>
            <a:endParaRPr lang="en-US" sz="2800" b="1" dirty="0">
              <a:solidFill>
                <a:srgbClr val="00B0F0"/>
              </a:solidFill>
              <a:latin typeface="Times New Roman" panose="02020603050405020304" pitchFamily="18" charset="0"/>
              <a:cs typeface="Times New Roman" panose="02020603050405020304" pitchFamily="18" charset="0"/>
            </a:endParaRPr>
          </a:p>
          <a:p>
            <a:pPr marL="457200" indent="-457200" algn="just">
              <a:buAutoNum type="arabicPeriod"/>
            </a:pPr>
            <a:r>
              <a:rPr lang="en-US" sz="2800" dirty="0">
                <a:solidFill>
                  <a:schemeClr val="tx1"/>
                </a:solidFill>
                <a:latin typeface="Times New Roman" panose="02020603050405020304" pitchFamily="18" charset="0"/>
                <a:cs typeface="Times New Roman" panose="02020603050405020304" pitchFamily="18" charset="0"/>
              </a:rPr>
              <a:t>The competitive strategy </a:t>
            </a:r>
            <a:r>
              <a:rPr lang="en-US" sz="2800" dirty="0">
                <a:solidFill>
                  <a:srgbClr val="231F20"/>
                </a:solidFill>
                <a:latin typeface="Times New Roman" panose="02020603050405020304" pitchFamily="18" charset="0"/>
                <a:cs typeface="Times New Roman" panose="02020603050405020304" pitchFamily="18" charset="0"/>
              </a:rPr>
              <a:t>and all functional strategies must fit together to form a coordinated overall strategy. Each functional strategy must support other functional strategies and help a firm reach its competitive strategy goal.</a:t>
            </a:r>
          </a:p>
          <a:p>
            <a:pPr algn="just"/>
            <a:r>
              <a:rPr lang="en-US" sz="2800" dirty="0">
                <a:solidFill>
                  <a:srgbClr val="231F20"/>
                </a:solidFill>
                <a:latin typeface="Times New Roman" panose="02020603050405020304" pitchFamily="18" charset="0"/>
                <a:cs typeface="Times New Roman" panose="02020603050405020304" pitchFamily="18" charset="0"/>
              </a:rPr>
              <a:t>2. The different functions in a company must appropriately structure their</a:t>
            </a:r>
          </a:p>
          <a:p>
            <a:pPr algn="just"/>
            <a:r>
              <a:rPr lang="en-US" sz="2800" dirty="0">
                <a:solidFill>
                  <a:srgbClr val="231F20"/>
                </a:solidFill>
                <a:latin typeface="Times New Roman" panose="02020603050405020304" pitchFamily="18" charset="0"/>
                <a:cs typeface="Times New Roman" panose="02020603050405020304" pitchFamily="18" charset="0"/>
              </a:rPr>
              <a:t>    processes and resources to be able to execute these strategies successfully.</a:t>
            </a:r>
          </a:p>
          <a:p>
            <a:pPr algn="just"/>
            <a:r>
              <a:rPr lang="en-US" sz="2800" dirty="0">
                <a:solidFill>
                  <a:srgbClr val="231F20"/>
                </a:solidFill>
                <a:latin typeface="Times New Roman" panose="02020603050405020304" pitchFamily="18" charset="0"/>
                <a:cs typeface="Times New Roman" panose="02020603050405020304" pitchFamily="18" charset="0"/>
              </a:rPr>
              <a:t>3. The design of the overall supply chain and the role of each stage must</a:t>
            </a:r>
          </a:p>
          <a:p>
            <a:pPr algn="just"/>
            <a:r>
              <a:rPr lang="en-US" sz="2800" dirty="0">
                <a:solidFill>
                  <a:srgbClr val="231F20"/>
                </a:solidFill>
                <a:latin typeface="Times New Roman" panose="02020603050405020304" pitchFamily="18" charset="0"/>
                <a:cs typeface="Times New Roman" panose="02020603050405020304" pitchFamily="18" charset="0"/>
              </a:rPr>
              <a:t>     be aligned to support the supply chain strategy.</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63212" y="251446"/>
            <a:ext cx="3970959"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2287298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40081" y="1503680"/>
            <a:ext cx="11165840" cy="45212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buClr>
                <a:srgbClr val="000000"/>
              </a:buClr>
              <a:buSzPts val="2600"/>
            </a:pPr>
            <a:endParaRPr lang="en-US" sz="2800" b="1" kern="0" dirty="0">
              <a:solidFill>
                <a:srgbClr val="C00000"/>
              </a:solidFill>
              <a:latin typeface="Times New Roman"/>
              <a:ea typeface="Times New Roman"/>
              <a:cs typeface="Times New Roman"/>
              <a:sym typeface="Times New Roman"/>
            </a:endParaRPr>
          </a:p>
          <a:p>
            <a:pPr marL="12700" marR="5080" lvl="0">
              <a:buClr>
                <a:srgbClr val="000000"/>
              </a:buClr>
              <a:buSzPts val="2600"/>
            </a:pPr>
            <a:r>
              <a:rPr lang="en-US" sz="2800" b="1" kern="0" dirty="0">
                <a:solidFill>
                  <a:srgbClr val="C00000"/>
                </a:solidFill>
                <a:latin typeface="Times New Roman"/>
                <a:ea typeface="Times New Roman"/>
                <a:cs typeface="Times New Roman"/>
                <a:sym typeface="Times New Roman"/>
              </a:rPr>
              <a:t>There are three basic steps to achieving this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Understanding the customer and supply chain uncertainty</a:t>
            </a:r>
          </a:p>
          <a:p>
            <a:pPr marL="12700" marR="5080" lvl="0">
              <a:buClr>
                <a:srgbClr val="000000"/>
              </a:buClr>
              <a:buSzPts val="2600"/>
            </a:pPr>
            <a:endParaRPr lang="en-US" sz="2800" b="1" kern="0" dirty="0">
              <a:solidFill>
                <a:srgbClr val="00B0F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Understanding the supply chain capabilities</a:t>
            </a:r>
          </a:p>
          <a:p>
            <a:pPr marL="12700" marR="5080" lvl="0">
              <a:buClr>
                <a:srgbClr val="000000"/>
              </a:buClr>
              <a:buSzPts val="2600"/>
            </a:pPr>
            <a:endParaRPr lang="en-US" sz="2800" b="1" kern="0" dirty="0">
              <a:solidFill>
                <a:srgbClr val="00B0F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b="1" kern="0" dirty="0">
                <a:solidFill>
                  <a:srgbClr val="00B0F0"/>
                </a:solidFill>
                <a:latin typeface="Times New Roman"/>
                <a:ea typeface="Times New Roman"/>
                <a:cs typeface="Times New Roman"/>
                <a:sym typeface="Times New Roman"/>
              </a:rPr>
              <a:t>Achieving strategic fit</a:t>
            </a:r>
          </a:p>
          <a:p>
            <a:pPr marL="469900" marR="5080" lvl="0" indent="-457200">
              <a:buClr>
                <a:srgbClr val="000000"/>
              </a:buClr>
              <a:buSzPts val="2600"/>
              <a:buFont typeface="Noto Sans Symbols"/>
              <a:buChar char="❑"/>
            </a:pPr>
            <a:endParaRPr lang="en-US" sz="2800" b="1" kern="0" dirty="0">
              <a:solidFill>
                <a:srgbClr val="0070C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06932" y="356424"/>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spTree>
    <p:extLst>
      <p:ext uri="{BB962C8B-B14F-4D97-AF65-F5344CB8AC3E}">
        <p14:creationId xmlns:p14="http://schemas.microsoft.com/office/powerpoint/2010/main" val="22178951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42328"/>
            <a:ext cx="4128422" cy="51280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0" y="1403501"/>
            <a:ext cx="11504905" cy="48603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endParaRPr lang="en-US" sz="2800" b="1" dirty="0">
              <a:solidFill>
                <a:srgbClr val="0070C0"/>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a:ea typeface="Times New Roman"/>
                <a:cs typeface="Times New Roman"/>
                <a:sym typeface="Times New Roman"/>
              </a:rPr>
              <a:t>Understanding the customer and supply chain uncertainty</a:t>
            </a:r>
          </a:p>
          <a:p>
            <a:pPr marL="12700" marR="5080" algn="just">
              <a:buClr>
                <a:schemeClr val="dk1"/>
              </a:buClr>
              <a:buSzPts val="2600"/>
            </a:pPr>
            <a:r>
              <a:rPr lang="en-US" sz="2800" b="1" dirty="0">
                <a:solidFill>
                  <a:srgbClr val="C00000"/>
                </a:solidFill>
                <a:latin typeface="Times New Roman"/>
                <a:ea typeface="Times New Roman"/>
                <a:cs typeface="Times New Roman"/>
                <a:sym typeface="Times New Roman"/>
              </a:rPr>
              <a:t>First, </a:t>
            </a: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A company must understand the customer needs for each targeted segment and the uncertainty these needs impose on the supply chain.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These needs help the company define the desired cost and service requirements. </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Wingdings" panose="05000000000000000000" pitchFamily="2" charset="2"/>
              <a:buChar char="§"/>
            </a:pPr>
            <a:r>
              <a:rPr lang="en-US" sz="2800" dirty="0">
                <a:solidFill>
                  <a:schemeClr val="dk1"/>
                </a:solidFill>
                <a:latin typeface="Times New Roman"/>
                <a:ea typeface="Times New Roman"/>
                <a:cs typeface="Times New Roman"/>
                <a:sym typeface="Times New Roman"/>
              </a:rPr>
              <a:t>The supply chain uncertainty helps the company identify the extent of the unpredictability of demand and supply that the supply chain must be prepared for.</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7144"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Tree>
    <p:extLst>
      <p:ext uri="{BB962C8B-B14F-4D97-AF65-F5344CB8AC3E}">
        <p14:creationId xmlns:p14="http://schemas.microsoft.com/office/powerpoint/2010/main" val="28537582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417043"/>
            <a:ext cx="11440161" cy="51002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700" b="1" dirty="0">
                <a:solidFill>
                  <a:srgbClr val="00B0F0"/>
                </a:solidFill>
                <a:latin typeface="Times New Roman"/>
                <a:ea typeface="Times New Roman"/>
                <a:cs typeface="Times New Roman"/>
                <a:sym typeface="Times New Roman"/>
              </a:rPr>
              <a:t>Understanding the supply chain capabilities</a:t>
            </a:r>
          </a:p>
          <a:p>
            <a:pPr marL="12700" marR="5080" algn="just">
              <a:buClr>
                <a:schemeClr val="dk1"/>
              </a:buClr>
              <a:buSzPts val="2600"/>
            </a:pPr>
            <a:endParaRPr lang="en-US" sz="2700" b="1" dirty="0">
              <a:solidFill>
                <a:srgbClr val="C00000"/>
              </a:solidFill>
              <a:latin typeface="Times New Roman"/>
              <a:ea typeface="Times New Roman"/>
              <a:cs typeface="Times New Roman"/>
              <a:sym typeface="Times New Roman"/>
            </a:endParaRP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Each of the many types of supply chains is designed to perform different tasks well. A company must understand what its supply chain is designed to do well.</a:t>
            </a: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12700" marR="5080" algn="just">
              <a:buClr>
                <a:schemeClr val="dk1"/>
              </a:buClr>
              <a:buSzPts val="2600"/>
            </a:pPr>
            <a:endParaRPr lang="en-US" sz="28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700" b="1" dirty="0">
                <a:solidFill>
                  <a:srgbClr val="00B0F0"/>
                </a:solidFill>
                <a:latin typeface="Times New Roman"/>
                <a:ea typeface="Times New Roman"/>
                <a:cs typeface="Times New Roman"/>
                <a:sym typeface="Times New Roman"/>
              </a:rPr>
              <a:t>Achieving strategic fit</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If a mismatch exists between what the supply chain does particularly</a:t>
            </a:r>
          </a:p>
          <a:p>
            <a:pPr marL="12700" marR="5080" algn="just">
              <a:buClr>
                <a:schemeClr val="dk1"/>
              </a:buClr>
              <a:buSzPts val="2600"/>
            </a:pPr>
            <a:r>
              <a:rPr lang="en-US" sz="2800" dirty="0">
                <a:solidFill>
                  <a:schemeClr val="dk1"/>
                </a:solidFill>
                <a:latin typeface="Times New Roman"/>
                <a:ea typeface="Times New Roman"/>
                <a:cs typeface="Times New Roman"/>
                <a:sym typeface="Times New Roman"/>
              </a:rPr>
              <a:t>well and the desired customer needs, the company will either need to restructure the supply chain to support the competitive strategy or alter its competitive strategy.</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81541" y="340698"/>
            <a:ext cx="5232138"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spTree>
    <p:extLst>
      <p:ext uri="{BB962C8B-B14F-4D97-AF65-F5344CB8AC3E}">
        <p14:creationId xmlns:p14="http://schemas.microsoft.com/office/powerpoint/2010/main" val="23367099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374366" cy="5273773"/>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367872"/>
            <a:ext cx="11643359" cy="490245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Quantity of product needed in each lot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An emergency order for material needed to repair a production line is likely to be small. An order for material to construct a new production line is likely to be large.</a:t>
            </a:r>
          </a:p>
          <a:p>
            <a:pPr marL="12700" marR="5080" algn="just">
              <a:buClr>
                <a:schemeClr val="dk1"/>
              </a:buClr>
              <a:buSzPts val="2600"/>
            </a:pPr>
            <a:endPar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Response time customers will tolerate</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tolerable response time for the emergency order is likely to be short, whereas the allowable response time for the construction order is apt to be long.</a:t>
            </a:r>
          </a:p>
          <a:p>
            <a:pPr marL="12700" marR="5080" algn="just">
              <a:buClr>
                <a:schemeClr val="dk1"/>
              </a:buClr>
              <a:buSzPts val="2600"/>
            </a:pPr>
            <a:endPar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Variety of products needed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may place a high premium on the availability of all parts of an emergency repair order from a single supplier. This may not be the case for the construction order.</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36086" y="79527"/>
            <a:ext cx="2305141" cy="1076343"/>
          </a:xfrm>
          <a:prstGeom prst="rect">
            <a:avLst/>
          </a:prstGeom>
        </p:spPr>
      </p:pic>
      <p:sp>
        <p:nvSpPr>
          <p:cNvPr id="3" name="Rectangle 2"/>
          <p:cNvSpPr/>
          <p:nvPr/>
        </p:nvSpPr>
        <p:spPr>
          <a:xfrm>
            <a:off x="2213384" y="428357"/>
            <a:ext cx="999382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500" b="1" dirty="0">
                <a:solidFill>
                  <a:srgbClr val="00B0F0"/>
                </a:solidFill>
                <a:latin typeface="Times New Roman"/>
                <a:ea typeface="Times New Roman"/>
                <a:cs typeface="Times New Roman"/>
                <a:sym typeface="Times New Roman"/>
              </a:rPr>
              <a:t>:  </a:t>
            </a:r>
            <a:r>
              <a:rPr lang="en-US" sz="2600" b="1" dirty="0">
                <a:solidFill>
                  <a:srgbClr val="00B0F0"/>
                </a:solidFill>
                <a:latin typeface="Times New Roman"/>
                <a:ea typeface="Times New Roman"/>
                <a:cs typeface="Times New Roman"/>
                <a:sym typeface="Times New Roman"/>
              </a:rPr>
              <a:t>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88605469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3374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7200" y="1303691"/>
            <a:ext cx="11423625" cy="50868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Service level required</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placing an emergency order expects a high level of product availability. This customer may go elsewhere if all parts of the order are not immediately available. This is not apt to happen in the case of the construction order, for which a long lead time is likely.</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Price of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The customer placing the emergency order is apt to be much less sensitive to price than the customer placing the construction order.</a:t>
            </a:r>
          </a:p>
          <a:p>
            <a:pPr marL="469900" marR="5080" indent="-457200" algn="just">
              <a:buClr>
                <a:schemeClr val="dk1"/>
              </a:buClr>
              <a:buSzPts val="26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Desired rate of innovation in the product</a:t>
            </a:r>
          </a:p>
          <a:p>
            <a:pPr marL="12700" marR="5080" algn="just">
              <a:buClr>
                <a:schemeClr val="dk1"/>
              </a:buClr>
              <a:buSzPts val="2600"/>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Customers at a high-end department store expect a lot of innovation and new designs in the store’s apparel. Customers at Walmart may be less sensitive to new product innovation.</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9151" y="84176"/>
            <a:ext cx="2305141" cy="1076343"/>
          </a:xfrm>
          <a:prstGeom prst="rect">
            <a:avLst/>
          </a:prstGeom>
        </p:spPr>
      </p:pic>
      <p:sp>
        <p:nvSpPr>
          <p:cNvPr id="3" name="Rectangle 2"/>
          <p:cNvSpPr/>
          <p:nvPr/>
        </p:nvSpPr>
        <p:spPr>
          <a:xfrm>
            <a:off x="2260474" y="467484"/>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15825539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517422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6080" y="1543345"/>
            <a:ext cx="11494745" cy="47269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nSpc>
                <a:spcPct val="90000"/>
              </a:lnSpc>
              <a:spcBef>
                <a:spcPts val="1000"/>
              </a:spcBef>
              <a:buClrTx/>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Demand uncertainty </a:t>
            </a:r>
            <a:endParaRPr lang="en-US" sz="2800" dirty="0">
              <a:solidFill>
                <a:srgbClr val="00B0F0"/>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Uncertainty of customer demand for a product</a:t>
            </a:r>
          </a:p>
          <a:p>
            <a:pPr marL="457200" lvl="0" indent="-457200">
              <a:lnSpc>
                <a:spcPct val="90000"/>
              </a:lnSpc>
              <a:spcBef>
                <a:spcPts val="1000"/>
              </a:spcBef>
              <a:buClrTx/>
              <a:buFont typeface="Wingdings" panose="05000000000000000000" pitchFamily="2" charset="2"/>
              <a:buChar char="q"/>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q"/>
            </a:pPr>
            <a:endParaRPr lang="en-US" sz="2800" dirty="0">
              <a:solidFill>
                <a:schemeClr val="tx1"/>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q"/>
            </a:pPr>
            <a:r>
              <a:rPr lang="en-US" sz="2800" b="1" dirty="0">
                <a:solidFill>
                  <a:srgbClr val="00B0F0"/>
                </a:solidFill>
                <a:latin typeface="Times New Roman" panose="02020603050405020304" pitchFamily="18" charset="0"/>
                <a:cs typeface="Times New Roman" panose="02020603050405020304" pitchFamily="18" charset="0"/>
              </a:rPr>
              <a:t>Implied demand uncertainty </a:t>
            </a:r>
            <a:r>
              <a:rPr lang="en-US" sz="2800" dirty="0">
                <a:solidFill>
                  <a:srgbClr val="00B0F0"/>
                </a:solidFill>
                <a:latin typeface="Times New Roman" panose="02020603050405020304" pitchFamily="18" charset="0"/>
                <a:cs typeface="Times New Roman" panose="02020603050405020304" pitchFamily="18" charset="0"/>
              </a:rPr>
              <a:t> </a:t>
            </a:r>
          </a:p>
          <a:p>
            <a:pPr marL="457200" lvl="0" indent="-457200">
              <a:lnSpc>
                <a:spcPct val="90000"/>
              </a:lnSpc>
              <a:spcBef>
                <a:spcPts val="1000"/>
              </a:spcBef>
              <a:buClrTx/>
              <a:buFont typeface="Wingdings" panose="05000000000000000000" pitchFamily="2" charset="2"/>
              <a:buChar char="Ø"/>
            </a:pPr>
            <a:r>
              <a:rPr lang="en-US" sz="2800" dirty="0">
                <a:solidFill>
                  <a:schemeClr val="tx1"/>
                </a:solidFill>
                <a:latin typeface="Times New Roman" panose="02020603050405020304" pitchFamily="18" charset="0"/>
                <a:cs typeface="Times New Roman" panose="02020603050405020304" pitchFamily="18" charset="0"/>
              </a:rPr>
              <a:t>Resulting uncertainty for the supply chain given the portion of the demand the supply chain must handle and attributes the customer desires</a:t>
            </a:r>
          </a:p>
          <a:p>
            <a:pPr lvl="0" algn="just"/>
            <a:endParaRPr lang="en-US" sz="28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391" y="-25315"/>
            <a:ext cx="2305141" cy="1076343"/>
          </a:xfrm>
          <a:prstGeom prst="rect">
            <a:avLst/>
          </a:prstGeom>
        </p:spPr>
      </p:pic>
      <p:sp>
        <p:nvSpPr>
          <p:cNvPr id="3" name="Rectangle 2"/>
          <p:cNvSpPr/>
          <p:nvPr/>
        </p:nvSpPr>
        <p:spPr>
          <a:xfrm>
            <a:off x="2170166" y="287030"/>
            <a:ext cx="10003443"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1</a:t>
            </a:r>
            <a:r>
              <a:rPr lang="en-US" sz="2600" b="1" dirty="0">
                <a:solidFill>
                  <a:srgbClr val="00B0F0"/>
                </a:solidFill>
                <a:latin typeface="Times New Roman"/>
                <a:ea typeface="Times New Roman"/>
                <a:cs typeface="Times New Roman"/>
                <a:sym typeface="Times New Roman"/>
              </a:rPr>
              <a:t>: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spTree>
    <p:extLst>
      <p:ext uri="{BB962C8B-B14F-4D97-AF65-F5344CB8AC3E}">
        <p14:creationId xmlns:p14="http://schemas.microsoft.com/office/powerpoint/2010/main" val="16420505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6724" y="1518566"/>
            <a:ext cx="11214101" cy="4551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2163" y="351840"/>
            <a:ext cx="79719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Customer Needs and Implied Demand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pic>
        <p:nvPicPr>
          <p:cNvPr id="9" name="Picture 8"/>
          <p:cNvPicPr>
            <a:picLocks noChangeAspect="1"/>
          </p:cNvPicPr>
          <p:nvPr/>
        </p:nvPicPr>
        <p:blipFill>
          <a:blip r:embed="rId3"/>
          <a:stretch>
            <a:fillRect/>
          </a:stretch>
        </p:blipFill>
        <p:spPr>
          <a:xfrm>
            <a:off x="782320" y="1686560"/>
            <a:ext cx="10861040" cy="4372193"/>
          </a:xfrm>
          <a:prstGeom prst="rect">
            <a:avLst/>
          </a:prstGeom>
        </p:spPr>
      </p:pic>
    </p:spTree>
    <p:extLst>
      <p:ext uri="{BB962C8B-B14F-4D97-AF65-F5344CB8AC3E}">
        <p14:creationId xmlns:p14="http://schemas.microsoft.com/office/powerpoint/2010/main" val="26829971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56560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55600" y="1493605"/>
            <a:ext cx="11653520" cy="50383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Products with uncertain demand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are often less mature and have less direct competition. As a result, margins tend to be high.</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Forecasting</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is more accurate when demand has less uncertainty.</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Increased implied demand uncertainty </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leads to increased difficulty in matching supply with demand. For a given product, this dynamic can lead to either a stockout or an oversupply situation. </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Markdowns</a:t>
            </a: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 are high for products with greater implied demand uncertainty because oversupply often results.</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979163" y="326062"/>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Implied Uncertainty and Other Attributes</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21685916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18E84-A766-8D25-75C7-FBFA6A4422B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B1D5EFD-20F0-B247-917A-4183C80257E9}"/>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38065621-2F42-FD38-3C70-D9D56D2A8747}"/>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6" name="Picture 5">
            <a:extLst>
              <a:ext uri="{FF2B5EF4-FFF2-40B4-BE49-F238E27FC236}">
                <a16:creationId xmlns:a16="http://schemas.microsoft.com/office/drawing/2014/main" id="{964515FA-2273-2917-288C-FC08B7097268}"/>
              </a:ext>
            </a:extLst>
          </p:cNvPr>
          <p:cNvPicPr>
            <a:picLocks noChangeAspect="1"/>
          </p:cNvPicPr>
          <p:nvPr/>
        </p:nvPicPr>
        <p:blipFill>
          <a:blip r:embed="rId2"/>
          <a:stretch>
            <a:fillRect/>
          </a:stretch>
        </p:blipFill>
        <p:spPr>
          <a:xfrm>
            <a:off x="0" y="0"/>
            <a:ext cx="12192000" cy="7030719"/>
          </a:xfrm>
          <a:prstGeom prst="rect">
            <a:avLst/>
          </a:prstGeom>
        </p:spPr>
      </p:pic>
    </p:spTree>
    <p:extLst>
      <p:ext uri="{BB962C8B-B14F-4D97-AF65-F5344CB8AC3E}">
        <p14:creationId xmlns:p14="http://schemas.microsoft.com/office/powerpoint/2010/main" val="3078838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1165840"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endParaRPr lang="en-US" sz="3000" b="1" kern="0" dirty="0">
              <a:solidFill>
                <a:srgbClr val="C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3000" b="1" kern="0" dirty="0">
                <a:solidFill>
                  <a:srgbClr val="00B0F0"/>
                </a:solidFill>
                <a:latin typeface="Times New Roman"/>
                <a:ea typeface="Times New Roman"/>
                <a:cs typeface="Times New Roman"/>
                <a:sym typeface="Times New Roman"/>
              </a:rPr>
              <a:t>How does the firm best meet demand?</a:t>
            </a:r>
          </a:p>
          <a:p>
            <a:pPr lvl="0" algn="just">
              <a:buClr>
                <a:srgbClr val="000000"/>
              </a:buClr>
              <a:buSzPts val="2400"/>
            </a:pPr>
            <a:endParaRPr lang="en-US" sz="30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Supply chain responsiveness is the ability to</a:t>
            </a:r>
          </a:p>
          <a:p>
            <a:pPr lvl="0" algn="just">
              <a:buClr>
                <a:srgbClr val="000000"/>
              </a:buClr>
              <a:buSzPts val="2400"/>
            </a:pPr>
            <a:endParaRPr lang="en-US" sz="2800" b="1" kern="0" dirty="0">
              <a:solidFill>
                <a:srgbClr val="C00000"/>
              </a:solidFill>
              <a:latin typeface="Times New Roman"/>
              <a:ea typeface="Times New Roman"/>
              <a:cs typeface="Times New Roman"/>
              <a:sym typeface="Times New Roman"/>
            </a:endParaRP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Respond to wide ranges of quantities demanded</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short lead times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a large variety of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Build highly innovative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a high service level</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supply uncertainty</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07458" y="326063"/>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spTree>
    <p:extLst>
      <p:ext uri="{BB962C8B-B14F-4D97-AF65-F5344CB8AC3E}">
        <p14:creationId xmlns:p14="http://schemas.microsoft.com/office/powerpoint/2010/main" val="27945637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03681"/>
            <a:ext cx="11155680" cy="45632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Responsiveness comes at a cost</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Supply chain efficiency is the inverse to the cost of making and delivering the product to the customer</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The cost-responsiveness efficient frontier curve shows the lowest possible cost for a given level of responsiveness</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02098" y="312958"/>
            <a:ext cx="7765267"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2</a:t>
            </a:r>
            <a:r>
              <a:rPr lang="en-US" sz="2800" b="1" dirty="0">
                <a:solidFill>
                  <a:srgbClr val="00B0F0"/>
                </a:solidFill>
                <a:latin typeface="Times New Roman"/>
                <a:ea typeface="Times New Roman"/>
                <a:cs typeface="Times New Roman"/>
                <a:sym typeface="Times New Roman"/>
              </a:rPr>
              <a:t>: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spTree>
    <p:extLst>
      <p:ext uri="{BB962C8B-B14F-4D97-AF65-F5344CB8AC3E}">
        <p14:creationId xmlns:p14="http://schemas.microsoft.com/office/powerpoint/2010/main" val="4635568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67319-C8FB-F73B-CA2C-416CFA718F4F}"/>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7151F1AA-D808-54D7-64CB-804F17E9A36C}"/>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F5741A54-1770-5D32-3104-3BE237C496E9}"/>
              </a:ext>
            </a:extLst>
          </p:cNvPr>
          <p:cNvSpPr>
            <a:spLocks noGrp="1"/>
          </p:cNvSpPr>
          <p:nvPr>
            <p:ph type="sldNum" sz="quarter" idx="12"/>
          </p:nvPr>
        </p:nvSpPr>
        <p:spPr/>
        <p:txBody>
          <a:bodyPr/>
          <a:lstStyle/>
          <a:p>
            <a:fld id="{F7542ADD-394E-41F3-B704-951748884AEE}" type="slidenum">
              <a:rPr lang="en-US" smtClean="0"/>
              <a:t>32</a:t>
            </a:fld>
            <a:endParaRPr lang="en-US"/>
          </a:p>
        </p:txBody>
      </p:sp>
      <p:pic>
        <p:nvPicPr>
          <p:cNvPr id="6" name="Picture 5">
            <a:extLst>
              <a:ext uri="{FF2B5EF4-FFF2-40B4-BE49-F238E27FC236}">
                <a16:creationId xmlns:a16="http://schemas.microsoft.com/office/drawing/2014/main" id="{BC4595E3-02C4-98A9-6988-584DB32F580D}"/>
              </a:ext>
            </a:extLst>
          </p:cNvPr>
          <p:cNvPicPr>
            <a:picLocks noChangeAspect="1"/>
          </p:cNvPicPr>
          <p:nvPr/>
        </p:nvPicPr>
        <p:blipFill>
          <a:blip r:embed="rId2"/>
          <a:stretch>
            <a:fillRect/>
          </a:stretch>
        </p:blipFill>
        <p:spPr>
          <a:xfrm>
            <a:off x="0" y="0"/>
            <a:ext cx="12192000" cy="7040879"/>
          </a:xfrm>
          <a:prstGeom prst="rect">
            <a:avLst/>
          </a:prstGeom>
        </p:spPr>
      </p:pic>
    </p:spTree>
    <p:extLst>
      <p:ext uri="{BB962C8B-B14F-4D97-AF65-F5344CB8AC3E}">
        <p14:creationId xmlns:p14="http://schemas.microsoft.com/office/powerpoint/2010/main" val="39042313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08B40-2BC6-2E62-4EBE-5E6A8D5A3F14}"/>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B302948D-0452-B8F5-A4B9-8F8A9EA2686C}"/>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17F11EF1-0A82-FF5B-64D4-C2F0C2CF1ABD}"/>
              </a:ext>
            </a:extLst>
          </p:cNvPr>
          <p:cNvSpPr>
            <a:spLocks noGrp="1"/>
          </p:cNvSpPr>
          <p:nvPr>
            <p:ph type="sldNum" sz="quarter" idx="12"/>
          </p:nvPr>
        </p:nvSpPr>
        <p:spPr/>
        <p:txBody>
          <a:bodyPr/>
          <a:lstStyle/>
          <a:p>
            <a:fld id="{F7542ADD-394E-41F3-B704-951748884AEE}" type="slidenum">
              <a:rPr lang="en-US" smtClean="0"/>
              <a:t>33</a:t>
            </a:fld>
            <a:endParaRPr lang="en-US"/>
          </a:p>
        </p:txBody>
      </p:sp>
      <p:pic>
        <p:nvPicPr>
          <p:cNvPr id="6" name="Picture 5">
            <a:extLst>
              <a:ext uri="{FF2B5EF4-FFF2-40B4-BE49-F238E27FC236}">
                <a16:creationId xmlns:a16="http://schemas.microsoft.com/office/drawing/2014/main" id="{66522052-3642-B5F4-DC42-9628FC35678F}"/>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13180513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5120" y="1712685"/>
            <a:ext cx="11440160" cy="47892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the degree of supply chain responsiveness is consistent with the implied uncertainty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Assign roles to different stages of the supply chain that ensure the appropriate level of responsiveness</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all functions maintain consistent strategies that support the competitive strategy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a:buClr>
                <a:schemeClr val="dk1"/>
              </a:buClr>
              <a:buSzPts val="2400"/>
            </a:pPr>
            <a:endParaRPr lang="en-US" sz="2800" dirty="0">
              <a:solidFill>
                <a:schemeClr val="tx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51513" y="356087"/>
            <a:ext cx="4853636" cy="523220"/>
          </a:xfrm>
          <a:prstGeom prst="rect">
            <a:avLst/>
          </a:prstGeom>
        </p:spPr>
        <p:txBody>
          <a:bodyPr wrap="none">
            <a:spAutoFit/>
          </a:bodyPr>
          <a:lstStyle/>
          <a:p>
            <a:pPr lvl="0" algn="ctr"/>
            <a:r>
              <a:rPr lang="en-US" sz="2800" b="1" dirty="0">
                <a:solidFill>
                  <a:srgbClr val="C00000"/>
                </a:solidFill>
                <a:latin typeface="Times New Roman"/>
                <a:ea typeface="Times New Roman"/>
                <a:cs typeface="Times New Roman"/>
                <a:sym typeface="Times New Roman"/>
              </a:rPr>
              <a:t>Step 3</a:t>
            </a:r>
            <a:r>
              <a:rPr lang="en-US" sz="2800" b="1" dirty="0">
                <a:solidFill>
                  <a:srgbClr val="00B0F0"/>
                </a:solidFill>
                <a:latin typeface="Times New Roman"/>
                <a:ea typeface="Times New Roman"/>
                <a:cs typeface="Times New Roman"/>
                <a:sym typeface="Times New Roman"/>
              </a:rPr>
              <a:t>: 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4708430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9B766-CF9F-37A5-DED9-B4461D4BAF8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D5966B50-AFFA-B44D-CD09-14530B5451DB}"/>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33482ED3-BBA3-348B-85F0-4857E82CC6D8}"/>
              </a:ext>
            </a:extLst>
          </p:cNvPr>
          <p:cNvSpPr>
            <a:spLocks noGrp="1"/>
          </p:cNvSpPr>
          <p:nvPr>
            <p:ph type="sldNum" sz="quarter" idx="12"/>
          </p:nvPr>
        </p:nvSpPr>
        <p:spPr/>
        <p:txBody>
          <a:bodyPr/>
          <a:lstStyle/>
          <a:p>
            <a:fld id="{F7542ADD-394E-41F3-B704-951748884AEE}" type="slidenum">
              <a:rPr lang="en-US" smtClean="0"/>
              <a:t>35</a:t>
            </a:fld>
            <a:endParaRPr lang="en-US"/>
          </a:p>
        </p:txBody>
      </p:sp>
      <p:pic>
        <p:nvPicPr>
          <p:cNvPr id="6" name="Picture 5">
            <a:extLst>
              <a:ext uri="{FF2B5EF4-FFF2-40B4-BE49-F238E27FC236}">
                <a16:creationId xmlns:a16="http://schemas.microsoft.com/office/drawing/2014/main" id="{417EFF4F-44F2-8F0A-9E6E-40ED195A6F8A}"/>
              </a:ext>
            </a:extLst>
          </p:cNvPr>
          <p:cNvPicPr>
            <a:picLocks noChangeAspect="1"/>
          </p:cNvPicPr>
          <p:nvPr/>
        </p:nvPicPr>
        <p:blipFill>
          <a:blip r:embed="rId2"/>
          <a:stretch>
            <a:fillRect/>
          </a:stretch>
        </p:blipFill>
        <p:spPr>
          <a:xfrm>
            <a:off x="0" y="0"/>
            <a:ext cx="12192000" cy="7030719"/>
          </a:xfrm>
          <a:prstGeom prst="rect">
            <a:avLst/>
          </a:prstGeom>
        </p:spPr>
      </p:pic>
    </p:spTree>
    <p:extLst>
      <p:ext uri="{BB962C8B-B14F-4D97-AF65-F5344CB8AC3E}">
        <p14:creationId xmlns:p14="http://schemas.microsoft.com/office/powerpoint/2010/main" val="22550490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4907CB-0A85-4B7F-2740-AE09A956A3E6}"/>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7C64DA7-20D2-17D4-F91F-C590570837D9}"/>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CEEC464F-BE4D-4DC8-7E42-0E86C9B3A114}"/>
              </a:ext>
            </a:extLst>
          </p:cNvPr>
          <p:cNvSpPr>
            <a:spLocks noGrp="1"/>
          </p:cNvSpPr>
          <p:nvPr>
            <p:ph type="sldNum" sz="quarter" idx="12"/>
          </p:nvPr>
        </p:nvSpPr>
        <p:spPr/>
        <p:txBody>
          <a:bodyPr/>
          <a:lstStyle/>
          <a:p>
            <a:fld id="{F7542ADD-394E-41F3-B704-951748884AEE}" type="slidenum">
              <a:rPr lang="en-US" smtClean="0"/>
              <a:t>36</a:t>
            </a:fld>
            <a:endParaRPr lang="en-US"/>
          </a:p>
        </p:txBody>
      </p:sp>
      <p:pic>
        <p:nvPicPr>
          <p:cNvPr id="6" name="Picture 5">
            <a:extLst>
              <a:ext uri="{FF2B5EF4-FFF2-40B4-BE49-F238E27FC236}">
                <a16:creationId xmlns:a16="http://schemas.microsoft.com/office/drawing/2014/main" id="{FE9FBF61-A90D-94E1-99C2-9303DA1F37B6}"/>
              </a:ext>
            </a:extLst>
          </p:cNvPr>
          <p:cNvPicPr>
            <a:picLocks noChangeAspect="1"/>
          </p:cNvPicPr>
          <p:nvPr/>
        </p:nvPicPr>
        <p:blipFill>
          <a:blip r:embed="rId2"/>
          <a:stretch>
            <a:fillRect/>
          </a:stretch>
        </p:blipFill>
        <p:spPr>
          <a:xfrm>
            <a:off x="0" y="0"/>
            <a:ext cx="12192000" cy="7040879"/>
          </a:xfrm>
          <a:prstGeom prst="rect">
            <a:avLst/>
          </a:prstGeom>
        </p:spPr>
      </p:pic>
    </p:spTree>
    <p:extLst>
      <p:ext uri="{BB962C8B-B14F-4D97-AF65-F5344CB8AC3E}">
        <p14:creationId xmlns:p14="http://schemas.microsoft.com/office/powerpoint/2010/main" val="177373703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3A29F-93D9-ED0D-B105-041AAA3F1B1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09C84886-5E46-646A-11D1-ED7439638F0C}"/>
              </a:ext>
            </a:extLst>
          </p:cNvPr>
          <p:cNvSpPr>
            <a:spLocks noGrp="1"/>
          </p:cNvSpPr>
          <p:nvPr>
            <p:ph idx="1"/>
          </p:nvPr>
        </p:nvSpPr>
        <p:spPr/>
        <p:txBody>
          <a:bodyPr/>
          <a:lstStyle/>
          <a:p>
            <a:endParaRPr lang="en-US"/>
          </a:p>
        </p:txBody>
      </p:sp>
      <p:sp>
        <p:nvSpPr>
          <p:cNvPr id="4" name="Slide Number Placeholder 3">
            <a:extLst>
              <a:ext uri="{FF2B5EF4-FFF2-40B4-BE49-F238E27FC236}">
                <a16:creationId xmlns:a16="http://schemas.microsoft.com/office/drawing/2014/main" id="{0A206F22-D36C-CC14-757D-06E4F35AF8F3}"/>
              </a:ext>
            </a:extLst>
          </p:cNvPr>
          <p:cNvSpPr>
            <a:spLocks noGrp="1"/>
          </p:cNvSpPr>
          <p:nvPr>
            <p:ph type="sldNum" sz="quarter" idx="12"/>
          </p:nvPr>
        </p:nvSpPr>
        <p:spPr/>
        <p:txBody>
          <a:bodyPr/>
          <a:lstStyle/>
          <a:p>
            <a:fld id="{F7542ADD-394E-41F3-B704-951748884AEE}" type="slidenum">
              <a:rPr lang="en-US" smtClean="0"/>
              <a:t>37</a:t>
            </a:fld>
            <a:endParaRPr lang="en-US"/>
          </a:p>
        </p:txBody>
      </p:sp>
      <p:pic>
        <p:nvPicPr>
          <p:cNvPr id="6" name="Picture 5">
            <a:extLst>
              <a:ext uri="{FF2B5EF4-FFF2-40B4-BE49-F238E27FC236}">
                <a16:creationId xmlns:a16="http://schemas.microsoft.com/office/drawing/2014/main" id="{594BCD88-BD06-26DF-7ED7-43ED48334EBA}"/>
              </a:ext>
            </a:extLst>
          </p:cNvPr>
          <p:cNvPicPr>
            <a:picLocks noChangeAspect="1"/>
          </p:cNvPicPr>
          <p:nvPr/>
        </p:nvPicPr>
        <p:blipFill>
          <a:blip r:embed="rId2"/>
          <a:stretch>
            <a:fillRect/>
          </a:stretch>
        </p:blipFill>
        <p:spPr>
          <a:xfrm>
            <a:off x="0" y="0"/>
            <a:ext cx="12192000" cy="6857999"/>
          </a:xfrm>
          <a:prstGeom prst="rect">
            <a:avLst/>
          </a:prstGeom>
        </p:spPr>
      </p:pic>
    </p:spTree>
    <p:extLst>
      <p:ext uri="{BB962C8B-B14F-4D97-AF65-F5344CB8AC3E}">
        <p14:creationId xmlns:p14="http://schemas.microsoft.com/office/powerpoint/2010/main" val="36338291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63803"/>
            <a:ext cx="11145520" cy="47065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Achieve strategic fit while serving many customer segments with a variety of products across multiple channels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Requires sharing some links in the supply chain with some products, while having separate operations for other links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07442" y="356087"/>
            <a:ext cx="464736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Tailoring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spTree>
    <p:extLst>
      <p:ext uri="{BB962C8B-B14F-4D97-AF65-F5344CB8AC3E}">
        <p14:creationId xmlns:p14="http://schemas.microsoft.com/office/powerpoint/2010/main" val="41101577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239520"/>
            <a:ext cx="4128422" cy="52951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83361"/>
            <a:ext cx="11064240" cy="4780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Beginning stages</a:t>
            </a:r>
          </a:p>
          <a:p>
            <a:pPr lvl="0">
              <a:buClr>
                <a:schemeClr val="dk1"/>
              </a:buClr>
              <a:buSzPts val="2400"/>
            </a:pPr>
            <a:endParaRPr lang="en-US" sz="2800" b="1"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Demand is very uncertain, and supply may be unpredictable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Margins are often high, and time is crucial to gaining sales</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Product availability is crucial to capturing the market</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Cost is often a secondary consideration</a:t>
            </a:r>
          </a:p>
          <a:p>
            <a:pPr lvl="0">
              <a:buClr>
                <a:schemeClr val="dk1"/>
              </a:buClr>
              <a:buSzPts val="2400"/>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33406" y="323324"/>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41874498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1176000"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Later stages</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Demand has become more certain, and supply is 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Margins are lower as a result of an increase in competitive pressure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Price becomes a significant factor in customer choice</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31806" y="335855"/>
            <a:ext cx="5805372"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114740406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66800"/>
            <a:ext cx="4128422" cy="52035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65760" y="1241890"/>
            <a:ext cx="11086011" cy="51144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cs typeface="Times New Roman" panose="02020603050405020304" pitchFamily="18" charset="0"/>
                <a:sym typeface="Arial"/>
              </a:rPr>
              <a:t>Scope of strategic fit </a:t>
            </a:r>
            <a:endParaRPr lang="en-US" sz="2800" kern="0" dirty="0">
              <a:solidFill>
                <a:srgbClr val="00B0F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The functions within the firm and stages across the supply chain that devise an integrated strategy with an aligned objective</a:t>
            </a: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b="1" kern="0" dirty="0">
                <a:solidFill>
                  <a:srgbClr val="00B0F0"/>
                </a:solidFill>
                <a:latin typeface="Times New Roman" panose="02020603050405020304" pitchFamily="18" charset="0"/>
                <a:cs typeface="Times New Roman" panose="02020603050405020304" pitchFamily="18" charset="0"/>
                <a:sym typeface="Arial"/>
              </a:rPr>
              <a:t>Intraoperation Scope</a:t>
            </a:r>
            <a:r>
              <a:rPr lang="en-US" sz="2800" kern="0" dirty="0">
                <a:solidFill>
                  <a:srgbClr val="000000"/>
                </a:solidFill>
                <a:latin typeface="Times New Roman" panose="02020603050405020304" pitchFamily="18" charset="0"/>
                <a:cs typeface="Times New Roman" panose="02020603050405020304" pitchFamily="18" charset="0"/>
                <a:sym typeface="Arial"/>
              </a:rPr>
              <a:t>: Minimize Local Cost View</a:t>
            </a: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cs typeface="Times New Roman" panose="02020603050405020304" pitchFamily="18" charset="0"/>
                <a:sym typeface="Arial"/>
              </a:rPr>
              <a:t>Each stage of the supply chain devises strategy independently</a:t>
            </a: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46235" y="265439"/>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36448179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70"/>
            <a:ext cx="4128422" cy="511445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6720" y="1359226"/>
            <a:ext cx="11375452" cy="49111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Intrafunctional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Minimizing Total Functional Cost</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Firms align all operations within a function</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Interfunctional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Maximize Company Profit</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Functional strategies are developed to align with one another and the competitive strategy</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40175" y="267810"/>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417395060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26160"/>
            <a:ext cx="4128422" cy="52441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02080"/>
            <a:ext cx="11115040" cy="495426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00B0F0"/>
                </a:solidFill>
                <a:latin typeface="Times New Roman" panose="02020603050405020304" pitchFamily="18" charset="0"/>
                <a:cs typeface="Times New Roman" panose="02020603050405020304" pitchFamily="18" charset="0"/>
                <a:sym typeface="Arial"/>
              </a:rPr>
              <a:t>Intercompany scope </a:t>
            </a:r>
            <a:r>
              <a:rPr lang="en-US" altLang="en-US" sz="2800" dirty="0">
                <a:solidFill>
                  <a:prstClr val="black"/>
                </a:solidFill>
                <a:latin typeface="Times New Roman" panose="02020603050405020304" pitchFamily="18" charset="0"/>
                <a:cs typeface="Times New Roman" panose="02020603050405020304" pitchFamily="18" charset="0"/>
                <a:sym typeface="Arial"/>
              </a:rPr>
              <a:t>– maximize supply chain surplus</a:t>
            </a:r>
          </a:p>
          <a:p>
            <a:pPr marL="342900" lvl="0" indent="-342900" algn="just" defTabSz="457200" fontAlgn="base">
              <a:spcBef>
                <a:spcPct val="0"/>
              </a:spcBef>
              <a:spcAft>
                <a:spcPts val="600"/>
              </a:spcAft>
              <a:buSzPct val="150000"/>
              <a:buFont typeface="Arial" panose="020B0604020202020204" pitchFamily="34" charset="0"/>
              <a:buChar char="•"/>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marL="285750" indent="-285750" algn="just" defTabSz="457200" fontAlgn="base">
              <a:spcBef>
                <a:spcPct val="0"/>
              </a:spcBef>
              <a:spcAft>
                <a:spcPts val="600"/>
              </a:spcAft>
              <a:buFont typeface="Arial" panose="020B0604020202020204" pitchFamily="34" charset="0"/>
              <a:buChar char="–"/>
            </a:pPr>
            <a:r>
              <a:rPr lang="en-US" altLang="en-US" sz="2800" dirty="0">
                <a:solidFill>
                  <a:prstClr val="black"/>
                </a:solidFill>
                <a:latin typeface="Times New Roman" panose="02020603050405020304" pitchFamily="18" charset="0"/>
                <a:cs typeface="Times New Roman" panose="02020603050405020304" pitchFamily="18" charset="0"/>
                <a:sym typeface="Arial"/>
              </a:rPr>
              <a:t>Supplier and customer work together and share information to reduce total cost and grow supply chain surplus</a:t>
            </a:r>
          </a:p>
          <a:p>
            <a:pPr algn="just" defTabSz="457200" fontAlgn="base">
              <a:spcBef>
                <a:spcPct val="0"/>
              </a:spcBef>
              <a:spcAft>
                <a:spcPts val="600"/>
              </a:spcAft>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lvl="1" algn="just" defTabSz="457200" fontAlgn="base">
              <a:spcBef>
                <a:spcPct val="0"/>
              </a:spcBef>
              <a:spcAft>
                <a:spcPts val="600"/>
              </a:spcAft>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00B0F0"/>
                </a:solidFill>
                <a:latin typeface="Times New Roman" panose="02020603050405020304" pitchFamily="18" charset="0"/>
                <a:cs typeface="Times New Roman" panose="02020603050405020304" pitchFamily="18" charset="0"/>
                <a:sym typeface="Arial"/>
              </a:rPr>
              <a:t>Agile intercompany scope</a:t>
            </a:r>
            <a:r>
              <a:rPr lang="en-US" altLang="en-US" sz="2800" b="1" i="1" dirty="0">
                <a:solidFill>
                  <a:srgbClr val="00B0F0"/>
                </a:solidFill>
                <a:latin typeface="Times New Roman" panose="02020603050405020304" pitchFamily="18" charset="0"/>
                <a:cs typeface="Times New Roman" panose="02020603050405020304" pitchFamily="18" charset="0"/>
                <a:sym typeface="Arial"/>
              </a:rPr>
              <a:t> </a:t>
            </a:r>
            <a:r>
              <a:rPr lang="en-US" altLang="en-US" sz="2800" dirty="0">
                <a:solidFill>
                  <a:prstClr val="black"/>
                </a:solidFill>
                <a:latin typeface="Times New Roman" panose="02020603050405020304" pitchFamily="18" charset="0"/>
                <a:cs typeface="Times New Roman" panose="02020603050405020304" pitchFamily="18" charset="0"/>
                <a:sym typeface="Arial"/>
              </a:rPr>
              <a:t>– a firm’s ability to achieve strategic fit when partnering with supply chain stages that change over time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791523" y="356087"/>
            <a:ext cx="4608954" cy="553998"/>
          </a:xfrm>
          <a:prstGeom prst="rect">
            <a:avLst/>
          </a:prstGeom>
        </p:spPr>
        <p:txBody>
          <a:bodyPr wrap="none">
            <a:spAutoFit/>
          </a:bodyPr>
          <a:lstStyle/>
          <a:p>
            <a:pPr lvl="0" algn="ctr"/>
            <a:r>
              <a:rPr lang="en-US" sz="30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4684116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40862"/>
            <a:ext cx="4128422" cy="560217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75921" y="1318018"/>
            <a:ext cx="11504904" cy="5038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Increasing product variety and shrinking life cycles</a:t>
            </a:r>
          </a:p>
          <a:p>
            <a:pPr marL="457200" lvl="0" indent="-457200" algn="just">
              <a:buClr>
                <a:srgbClr val="000000"/>
              </a:buClr>
              <a:buSzPts val="2400"/>
              <a:buFont typeface="Wingdings" panose="05000000000000000000" pitchFamily="2" charset="2"/>
              <a:buChar char="q"/>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Greater product variety and shorter life cycles increase uncertainty while reducing the window of opportunity within which the supply chain can achieve fit</a:t>
            </a:r>
          </a:p>
          <a:p>
            <a:pPr marL="457200" lvl="0" indent="-457200" algn="just">
              <a:buClr>
                <a:srgbClr val="000000"/>
              </a:buClr>
              <a:buSzPts val="2400"/>
              <a:buFont typeface="Wingdings" panose="05000000000000000000" pitchFamily="2" charset="2"/>
              <a:buChar char="q"/>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Globalization and increasing uncertainty</a:t>
            </a:r>
          </a:p>
          <a:p>
            <a:pPr marL="457200" lvl="0" indent="-457200" algn="just">
              <a:buClr>
                <a:srgbClr val="000000"/>
              </a:buClr>
              <a:buSzPts val="2400"/>
              <a:buFont typeface="Wingdings" panose="05000000000000000000" pitchFamily="2" charset="2"/>
              <a:buChar char="q"/>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Significant fluctuations in exchange rates, global demand, and the price of crude oil affecting supply chain performance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69404" y="356087"/>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38636298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76960"/>
            <a:ext cx="4128422" cy="519336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04800" y="1241892"/>
            <a:ext cx="11582400" cy="5275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chemeClr val="dk1"/>
              </a:buClr>
              <a:buSzPts val="2400"/>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Fragmentation of supply chain ownership</a:t>
            </a:r>
          </a:p>
          <a:p>
            <a:pPr lvl="0" algn="just">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Firms are less vertically integrated</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Take advantage of supplier and customer competencies they did not have</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New ownership structure makes aligning and managing the supply chain more difficult</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Aligning all members of a supply chain has become critical to achieving supply chain fit</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77964" y="340698"/>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45</a:t>
            </a:fld>
            <a:endParaRPr lang="en-US"/>
          </a:p>
        </p:txBody>
      </p:sp>
    </p:spTree>
    <p:extLst>
      <p:ext uri="{BB962C8B-B14F-4D97-AF65-F5344CB8AC3E}">
        <p14:creationId xmlns:p14="http://schemas.microsoft.com/office/powerpoint/2010/main" val="38263860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42612"/>
            <a:ext cx="4128422" cy="52277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74320" y="1442721"/>
            <a:ext cx="11606505" cy="4849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Increasing product variety and shrinking life cycles</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Greater product variety and shorter life cycles increase uncertainty while reducing the window of opportunity within which the supply chain can achieve fit </a:t>
            </a:r>
          </a:p>
          <a:p>
            <a:pPr lvl="0" algn="just">
              <a:buClr>
                <a:schemeClr val="dk1"/>
              </a:buClr>
              <a:buSzPts val="24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q"/>
            </a:pPr>
            <a:r>
              <a:rPr lang="en-US" sz="2800" b="1" dirty="0">
                <a:solidFill>
                  <a:srgbClr val="00B0F0"/>
                </a:solidFill>
                <a:latin typeface="Times New Roman"/>
                <a:ea typeface="Times New Roman"/>
                <a:cs typeface="Times New Roman"/>
                <a:sym typeface="Times New Roman"/>
              </a:rPr>
              <a:t>Globalization and increasing uncertainty</a:t>
            </a:r>
          </a:p>
          <a:p>
            <a:pPr lvl="0" algn="just">
              <a:buClr>
                <a:schemeClr val="dk1"/>
              </a:buClr>
              <a:buSzPts val="2400"/>
            </a:pPr>
            <a:endParaRPr lang="en-US" sz="2800" b="1" dirty="0">
              <a:solidFill>
                <a:srgbClr val="C00000"/>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Significant fluctuations in exchange rates, global demand, and the price of crude oil affecting supply chain performance</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757037" y="325309"/>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46</a:t>
            </a:fld>
            <a:endParaRPr lang="en-US"/>
          </a:p>
        </p:txBody>
      </p:sp>
    </p:spTree>
    <p:extLst>
      <p:ext uri="{BB962C8B-B14F-4D97-AF65-F5344CB8AC3E}">
        <p14:creationId xmlns:p14="http://schemas.microsoft.com/office/powerpoint/2010/main" val="409047334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934720"/>
            <a:ext cx="4140686" cy="533560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94640" y="1238757"/>
            <a:ext cx="11606505" cy="53356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Changing technology and business environment</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Changes in customer needs and technology may force a firm to rethink their supply chain strategy to maintain strategic fit</a:t>
            </a:r>
          </a:p>
          <a:p>
            <a:pPr lvl="0" algn="just">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lvl="0" algn="just">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00B0F0"/>
                </a:solidFill>
                <a:latin typeface="Times New Roman" panose="02020603050405020304" pitchFamily="18" charset="0"/>
                <a:ea typeface="Times New Roman"/>
                <a:cs typeface="Times New Roman" panose="02020603050405020304" pitchFamily="18" charset="0"/>
                <a:sym typeface="Times New Roman"/>
              </a:rPr>
              <a:t>The environment and sustainability</a:t>
            </a:r>
          </a:p>
          <a:p>
            <a:pPr lvl="0" algn="just">
              <a:buClr>
                <a:schemeClr val="dk1"/>
              </a:buClr>
              <a:buSzPts val="2400"/>
            </a:pPr>
            <a:endPar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Growing in relevance and must be accounted for when designing supply chain strategy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Opportunities may require coordination across different members of the supply chain</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980557" y="234173"/>
            <a:ext cx="2100255" cy="584775"/>
          </a:xfrm>
          <a:prstGeom prst="rect">
            <a:avLst/>
          </a:prstGeom>
        </p:spPr>
        <p:txBody>
          <a:bodyPr wrap="none">
            <a:spAutoFit/>
          </a:bodyPr>
          <a:lstStyle/>
          <a:p>
            <a:pPr lvl="0" algn="ctr"/>
            <a:r>
              <a:rPr lang="en-US" sz="32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a:xfrm>
            <a:off x="8783320" y="6424687"/>
            <a:ext cx="2743200" cy="365125"/>
          </a:xfrm>
        </p:spPr>
        <p:txBody>
          <a:bodyPr/>
          <a:lstStyle/>
          <a:p>
            <a:fld id="{F7542ADD-394E-41F3-B704-951748884AEE}" type="slidenum">
              <a:rPr lang="en-US" smtClean="0"/>
              <a:t>47</a:t>
            </a:fld>
            <a:endParaRPr lang="en-US" dirty="0"/>
          </a:p>
        </p:txBody>
      </p:sp>
    </p:spTree>
    <p:extLst>
      <p:ext uri="{BB962C8B-B14F-4D97-AF65-F5344CB8AC3E}">
        <p14:creationId xmlns:p14="http://schemas.microsoft.com/office/powerpoint/2010/main" val="165469455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9" y="0"/>
            <a:ext cx="517879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188295" y="3463393"/>
            <a:ext cx="5573486" cy="33854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6" y="1119985"/>
            <a:ext cx="6156743"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291185" y="2329613"/>
            <a:ext cx="8724385" cy="4385816"/>
          </a:xfrm>
          <a:prstGeom prst="rect">
            <a:avLst/>
          </a:prstGeom>
          <a:noFill/>
        </p:spPr>
        <p:txBody>
          <a:bodyPr wrap="square" rtlCol="0">
            <a:spAutoFit/>
          </a:bodyPr>
          <a:lstStyle/>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Explain why achieving strategic fit is critical to a company’s overall success</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how a company achieves strategic fit between its supply chain strategy and its competitive strategy</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Discuss the importance of expanding the scope of strategic fit across the supply chain</a:t>
            </a:r>
          </a:p>
          <a:p>
            <a:pPr marL="514350" indent="-514350" algn="just">
              <a:buSzPct val="100000"/>
              <a:buFont typeface="+mj-lt"/>
              <a:buAutoNum type="arabicPeriod"/>
            </a:pPr>
            <a:r>
              <a:rPr lang="en-US" sz="2800" dirty="0">
                <a:latin typeface="Times New Roman" panose="02020603050405020304" pitchFamily="18" charset="0"/>
                <a:cs typeface="Times New Roman" panose="02020603050405020304" pitchFamily="18" charset="0"/>
              </a:rPr>
              <a:t>Describe the major challenges that must be overcome to manage a supply chain successfully.</a:t>
            </a:r>
          </a:p>
          <a:p>
            <a:pPr marL="514350" indent="-514350" algn="just">
              <a:buSzPct val="100000"/>
              <a:buFont typeface="+mj-lt"/>
              <a:buAutoNum type="arabicPeriod"/>
            </a:pPr>
            <a:r>
              <a:rPr lang="en-US" sz="2800" dirty="0">
                <a:latin typeface="Times New Roman"/>
                <a:ea typeface="Times New Roman"/>
                <a:cs typeface="Times New Roman"/>
                <a:sym typeface="Times New Roman"/>
              </a:rPr>
              <a:t>Applications of Artificial Intelligence.</a:t>
            </a:r>
          </a:p>
          <a:p>
            <a:pPr marL="514350" indent="-514350" algn="just">
              <a:buSzPct val="100000"/>
              <a:buFont typeface="+mj-lt"/>
              <a:buAutoNum type="arabicPeriod"/>
            </a:pPr>
            <a:endParaRPr lang="en-US" sz="2800" dirty="0">
              <a:latin typeface="Times New Roman" panose="02020603050405020304" pitchFamily="18" charset="0"/>
              <a:cs typeface="Times New Roman" panose="02020603050405020304" pitchFamily="18"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0885878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036321"/>
            <a:ext cx="4128422" cy="531268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98136" y="1349062"/>
            <a:ext cx="11107784" cy="48729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Font typeface="Wingdings" panose="05000000000000000000" pitchFamily="2" charset="2"/>
              <a:buChar char="Ø"/>
            </a:pPr>
            <a:r>
              <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600" kern="0" dirty="0">
                <a:solidFill>
                  <a:srgbClr val="00B0F0"/>
                </a:solidFill>
                <a:latin typeface="Times New Roman" panose="02020603050405020304" pitchFamily="18" charset="0"/>
                <a:cs typeface="Times New Roman" panose="02020603050405020304" pitchFamily="18" charset="0"/>
                <a:sym typeface="Times New Roman"/>
              </a:rPr>
              <a:t>     </a:t>
            </a:r>
            <a:r>
              <a:rPr lang="en-US" sz="2600" b="1" kern="0" dirty="0">
                <a:solidFill>
                  <a:srgbClr val="00B0F0"/>
                </a:solidFill>
                <a:latin typeface="Times New Roman" panose="02020603050405020304" pitchFamily="18" charset="0"/>
                <a:cs typeface="Times New Roman" panose="02020603050405020304" pitchFamily="18" charset="0"/>
                <a:sym typeface="Times New Roman"/>
              </a:rPr>
              <a:t>Chapter 2</a:t>
            </a:r>
            <a:r>
              <a:rPr lang="en-US" sz="2600" b="1" kern="0" dirty="0">
                <a:solidFill>
                  <a:srgbClr val="00B0F0"/>
                </a:solidFill>
                <a:latin typeface="Times New Roman" panose="02020603050405020304" pitchFamily="18" charset="0"/>
                <a:ea typeface="Times New Roman"/>
                <a:cs typeface="Times New Roman" panose="02020603050405020304" pitchFamily="18" charset="0"/>
                <a:sym typeface="Times New Roman"/>
              </a:rPr>
              <a:t>.</a:t>
            </a:r>
          </a:p>
          <a:p>
            <a:pPr marL="457200" indent="-457200">
              <a:buClr>
                <a:srgbClr val="000000"/>
              </a:buClr>
              <a:buFont typeface="Wingdings" panose="05000000000000000000" pitchFamily="2" charset="2"/>
              <a:buChar char="Ø"/>
            </a:pP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Lysons, K., &amp; Farrington, B. (2020). </a:t>
            </a:r>
            <a:r>
              <a:rPr lang="en-US" sz="2600" i="1" dirty="0">
                <a:solidFill>
                  <a:srgbClr val="222222"/>
                </a:solidFill>
                <a:effectLst/>
                <a:highlight>
                  <a:srgbClr val="FFFFFF"/>
                </a:highlight>
                <a:latin typeface="Times New Roman" panose="02020603050405020304" pitchFamily="18" charset="0"/>
                <a:cs typeface="Times New Roman" panose="02020603050405020304" pitchFamily="18" charset="0"/>
              </a:rPr>
              <a:t>Procurement and supply chain management</a:t>
            </a:r>
            <a:r>
              <a:rPr lang="en-US" sz="2600" i="0" dirty="0">
                <a:solidFill>
                  <a:srgbClr val="222222"/>
                </a:solidFill>
                <a:effectLst/>
                <a:highlight>
                  <a:srgbClr val="FFFFFF"/>
                </a:highlight>
                <a:latin typeface="Times New Roman" panose="02020603050405020304" pitchFamily="18" charset="0"/>
                <a:cs typeface="Times New Roman" panose="02020603050405020304" pitchFamily="18" charset="0"/>
              </a:rPr>
              <a:t>. Pearson UK.</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marL="457200" indent="-457200">
              <a:buClr>
                <a:srgbClr val="000000"/>
              </a:buClr>
              <a:buFont typeface="Wingdings" panose="05000000000000000000" pitchFamily="2" charset="2"/>
              <a:buChar char="Ø"/>
            </a:pPr>
            <a:r>
              <a:rPr lang="en-US" sz="2600"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600"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600" kern="0" dirty="0">
              <a:solidFill>
                <a:srgbClr val="000000"/>
              </a:solidFill>
              <a:latin typeface="Times New Roman" panose="02020603050405020304" pitchFamily="18" charset="0"/>
              <a:cs typeface="Times New Roman" panose="02020603050405020304" pitchFamily="18" charset="0"/>
              <a:sym typeface="Arial"/>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5680" y="21660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49</a:t>
            </a:fld>
            <a:endParaRPr lang="en-US"/>
          </a:p>
        </p:txBody>
      </p:sp>
    </p:spTree>
    <p:extLst>
      <p:ext uri="{BB962C8B-B14F-4D97-AF65-F5344CB8AC3E}">
        <p14:creationId xmlns:p14="http://schemas.microsoft.com/office/powerpoint/2010/main" val="289652441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95166" y="2135103"/>
            <a:ext cx="3801492" cy="290148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623D4E8-0BB9-46BD-BB4B-903E987F86DB}"/>
</file>

<file path=customXml/itemProps2.xml><?xml version="1.0" encoding="utf-8"?>
<ds:datastoreItem xmlns:ds="http://schemas.openxmlformats.org/officeDocument/2006/customXml" ds:itemID="{5CDD836F-21B0-4DD2-BC39-438E0DCCCAE9}"/>
</file>

<file path=customXml/itemProps3.xml><?xml version="1.0" encoding="utf-8"?>
<ds:datastoreItem xmlns:ds="http://schemas.openxmlformats.org/officeDocument/2006/customXml" ds:itemID="{D23A4110-66DA-485F-99F8-2E47D9DB2182}"/>
</file>

<file path=docProps/app.xml><?xml version="1.0" encoding="utf-8"?>
<Properties xmlns="http://schemas.openxmlformats.org/officeDocument/2006/extended-properties" xmlns:vt="http://schemas.openxmlformats.org/officeDocument/2006/docPropsVTypes">
  <TotalTime>5514</TotalTime>
  <Words>2793</Words>
  <Application>Microsoft Office PowerPoint</Application>
  <PresentationFormat>Widescreen</PresentationFormat>
  <Paragraphs>429</Paragraphs>
  <Slides>50</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50</vt:i4>
      </vt:variant>
    </vt:vector>
  </HeadingPairs>
  <TitlesOfParts>
    <vt:vector size="57"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 Mohamed</dc:creator>
  <cp:lastModifiedBy>Dr.Tarek Mohamed</cp:lastModifiedBy>
  <cp:revision>142</cp:revision>
  <dcterms:created xsi:type="dcterms:W3CDTF">2023-04-29T09:08:23Z</dcterms:created>
  <dcterms:modified xsi:type="dcterms:W3CDTF">2026-06-07T13:20:33Z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