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92" r:id="rId4"/>
    <p:sldId id="293" r:id="rId5"/>
    <p:sldId id="294" r:id="rId6"/>
    <p:sldId id="295" r:id="rId7"/>
    <p:sldId id="296" r:id="rId8"/>
    <p:sldId id="297" r:id="rId9"/>
    <p:sldId id="298" r:id="rId10"/>
    <p:sldId id="299" r:id="rId11"/>
    <p:sldId id="300" r:id="rId12"/>
    <p:sldId id="301" r:id="rId13"/>
    <p:sldId id="302" r:id="rId14"/>
    <p:sldId id="303" r:id="rId15"/>
    <p:sldId id="304" r:id="rId16"/>
    <p:sldId id="305" r:id="rId17"/>
    <p:sldId id="306" r:id="rId18"/>
    <p:sldId id="307" r:id="rId19"/>
    <p:sldId id="308" r:id="rId20"/>
    <p:sldId id="309" r:id="rId21"/>
    <p:sldId id="310" r:id="rId22"/>
    <p:sldId id="311" r:id="rId23"/>
    <p:sldId id="312" r:id="rId24"/>
    <p:sldId id="313" r:id="rId25"/>
    <p:sldId id="314" r:id="rId26"/>
    <p:sldId id="291"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518"/>
    <a:srgbClr val="24A9E1"/>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971" autoAdjust="0"/>
    <p:restoredTop sz="94660"/>
  </p:normalViewPr>
  <p:slideViewPr>
    <p:cSldViewPr snapToGrid="0">
      <p:cViewPr varScale="1">
        <p:scale>
          <a:sx n="74" d="100"/>
          <a:sy n="74" d="100"/>
        </p:scale>
        <p:origin x="61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9/30/2022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9/30/2022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9/30/2022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9/30/2022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9/30/2022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9/30/2022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9/30/2022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9/30/2022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9/30/2022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9/30/2022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1.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2.pn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3.png"/><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4.png"/><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7.png"/><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8.pn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9.png"/><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30.png"/><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32.png"/><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33.emf"/><Relationship Id="rId2" Type="http://schemas.openxmlformats.org/officeDocument/2006/relationships/image" Target="../media/image1.emf"/><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114671"/>
            <a:ext cx="11616451" cy="6680068"/>
          </a:xfrm>
          <a:prstGeom prst="rect">
            <a:avLst/>
          </a:prstGeom>
        </p:spPr>
      </p:pic>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9940"/>
            <a:ext cx="8552985" cy="1947075"/>
          </a:xfrm>
          <a:prstGeom prst="rect">
            <a:avLst/>
          </a:prstGeom>
        </p:spPr>
      </p:pic>
      <p:pic>
        <p:nvPicPr>
          <p:cNvPr id="13" name="Picture 12"/>
          <p:cNvPicPr>
            <a:picLocks noChangeAspect="1"/>
          </p:cNvPicPr>
          <p:nvPr/>
        </p:nvPicPr>
        <p:blipFill>
          <a:blip r:embed="rId6"/>
          <a:stretch>
            <a:fillRect/>
          </a:stretch>
        </p:blipFill>
        <p:spPr>
          <a:xfrm>
            <a:off x="4611757" y="3454705"/>
            <a:ext cx="7622943" cy="971937"/>
          </a:xfrm>
          <a:prstGeom prst="rect">
            <a:avLst/>
          </a:prstGeom>
        </p:spPr>
      </p:pic>
      <p:sp>
        <p:nvSpPr>
          <p:cNvPr id="16" name="TextBox 15"/>
          <p:cNvSpPr txBox="1"/>
          <p:nvPr/>
        </p:nvSpPr>
        <p:spPr>
          <a:xfrm>
            <a:off x="4422631" y="3622741"/>
            <a:ext cx="7987110" cy="646331"/>
          </a:xfrm>
          <a:prstGeom prst="rect">
            <a:avLst/>
          </a:prstGeom>
          <a:noFill/>
        </p:spPr>
        <p:txBody>
          <a:bodyPr wrap="square" rtlCol="0">
            <a:spAutoFit/>
          </a:bodyPr>
          <a:lstStyle/>
          <a:p>
            <a:pPr algn="ctr"/>
            <a:r>
              <a:rPr lang="en-US" sz="3600" b="1" dirty="0" smtClean="0">
                <a:solidFill>
                  <a:srgbClr val="FF9518"/>
                </a:solidFill>
              </a:rPr>
              <a:t>Managing Files from the Command Line</a:t>
            </a:r>
            <a:endParaRPr lang="en-US" sz="3600" b="1" dirty="0">
              <a:solidFill>
                <a:srgbClr val="FF9518"/>
              </a:solidFill>
            </a:endParaRPr>
          </a:p>
        </p:txBody>
      </p:sp>
      <p:sp>
        <p:nvSpPr>
          <p:cNvPr id="11" name="Rectangle 10"/>
          <p:cNvSpPr/>
          <p:nvPr/>
        </p:nvSpPr>
        <p:spPr>
          <a:xfrm>
            <a:off x="5971607" y="3244334"/>
            <a:ext cx="248786" cy="369332"/>
          </a:xfrm>
          <a:prstGeom prst="rect">
            <a:avLst/>
          </a:prstGeom>
        </p:spPr>
        <p:txBody>
          <a:bodyPr wrap="none">
            <a:spAutoFit/>
          </a:bodyPr>
          <a:lstStyle/>
          <a:p>
            <a:r>
              <a:rPr lang="ar-EG" dirty="0"/>
              <a:t> </a:t>
            </a:r>
          </a:p>
        </p:txBody>
      </p:sp>
      <p:sp>
        <p:nvSpPr>
          <p:cNvPr id="14" name="Rectangle 13"/>
          <p:cNvSpPr/>
          <p:nvPr/>
        </p:nvSpPr>
        <p:spPr>
          <a:xfrm>
            <a:off x="5971607" y="3244334"/>
            <a:ext cx="248786" cy="369332"/>
          </a:xfrm>
          <a:prstGeom prst="rect">
            <a:avLst/>
          </a:prstGeom>
        </p:spPr>
        <p:txBody>
          <a:bodyPr wrap="none">
            <a:spAutoFit/>
          </a:bodyPr>
          <a:lstStyle/>
          <a:p>
            <a:r>
              <a:rPr lang="ar-EG" dirty="0"/>
              <a:t> </a:t>
            </a:r>
          </a:p>
        </p:txBody>
      </p:sp>
      <p:sp>
        <p:nvSpPr>
          <p:cNvPr id="17" name="Rectangle 16"/>
          <p:cNvSpPr/>
          <p:nvPr/>
        </p:nvSpPr>
        <p:spPr>
          <a:xfrm>
            <a:off x="0" y="61478"/>
            <a:ext cx="9646276" cy="2369880"/>
          </a:xfrm>
          <a:prstGeom prst="rect">
            <a:avLst/>
          </a:prstGeom>
        </p:spPr>
        <p:txBody>
          <a:bodyPr wrap="square">
            <a:spAutoFit/>
          </a:bodyPr>
          <a:lstStyle/>
          <a:p>
            <a:r>
              <a:rPr lang="en-US" sz="2800" b="1" dirty="0" smtClean="0">
                <a:solidFill>
                  <a:srgbClr val="FF9518"/>
                </a:solidFill>
                <a:latin typeface="Calibri" panose="020F0502020204030204" pitchFamily="34" charset="0"/>
              </a:rPr>
              <a:t>RHSA (Admin 1) </a:t>
            </a:r>
            <a:r>
              <a:rPr lang="de-DE" sz="2800" b="1" dirty="0">
                <a:solidFill>
                  <a:srgbClr val="FF9518"/>
                </a:solidFill>
                <a:latin typeface="Calibri" panose="020F0502020204030204" pitchFamily="34" charset="0"/>
              </a:rPr>
              <a:t>Red Hat Enterprise Linux 8 Essentials</a:t>
            </a:r>
            <a:r>
              <a:rPr lang="en-US" sz="2800" b="1" dirty="0">
                <a:solidFill>
                  <a:srgbClr val="FF9518"/>
                </a:solidFill>
                <a:latin typeface="Calibri" panose="020F0502020204030204" pitchFamily="34" charset="0"/>
              </a:rPr>
              <a:t> </a:t>
            </a:r>
            <a:endParaRPr lang="en-US" sz="2800" b="1" dirty="0" smtClean="0">
              <a:solidFill>
                <a:srgbClr val="FF9518"/>
              </a:solidFill>
              <a:latin typeface="Calibri" panose="020F0502020204030204" pitchFamily="34" charset="0"/>
            </a:endParaRPr>
          </a:p>
          <a:p>
            <a:r>
              <a:rPr lang="en-US" sz="2800" b="1" dirty="0">
                <a:solidFill>
                  <a:srgbClr val="FF9518"/>
                </a:solidFill>
                <a:latin typeface="Calibri" panose="020F0502020204030204" pitchFamily="34" charset="0"/>
              </a:rPr>
              <a:t>       </a:t>
            </a:r>
            <a:r>
              <a:rPr lang="en-US" sz="2800" b="1" dirty="0">
                <a:solidFill>
                  <a:srgbClr val="FFC000"/>
                </a:solidFill>
                <a:latin typeface="Tajawal"/>
              </a:rPr>
              <a:t>  </a:t>
            </a:r>
            <a:endParaRPr lang="en-US" sz="2800" b="1" dirty="0" smtClean="0">
              <a:solidFill>
                <a:srgbClr val="FFC000"/>
              </a:solidFill>
              <a:latin typeface="Tajawal"/>
            </a:endParaRPr>
          </a:p>
          <a:p>
            <a:r>
              <a:rPr lang="en-US" sz="2800" b="1" dirty="0" smtClean="0">
                <a:solidFill>
                  <a:srgbClr val="FFC000"/>
                </a:solidFill>
                <a:latin typeface="Tajawal"/>
              </a:rPr>
              <a:t>Prepared </a:t>
            </a:r>
            <a:r>
              <a:rPr lang="en-US" sz="2800" b="1" dirty="0">
                <a:solidFill>
                  <a:srgbClr val="FFC000"/>
                </a:solidFill>
                <a:latin typeface="Tajawal"/>
              </a:rPr>
              <a:t>by</a:t>
            </a:r>
            <a:r>
              <a:rPr lang="en-US" sz="2800" b="1" dirty="0">
                <a:solidFill>
                  <a:srgbClr val="24A9E1"/>
                </a:solidFill>
                <a:latin typeface="Tajawal"/>
              </a:rPr>
              <a:t> Eng. Taghreed </a:t>
            </a:r>
            <a:r>
              <a:rPr lang="en-US" sz="2800" b="1" dirty="0" smtClean="0">
                <a:solidFill>
                  <a:srgbClr val="24A9E1"/>
                </a:solidFill>
                <a:latin typeface="Tajawal"/>
              </a:rPr>
              <a:t>Elsayed</a:t>
            </a:r>
          </a:p>
          <a:p>
            <a:pPr algn="ctr"/>
            <a:r>
              <a:rPr lang="en-US" sz="2800" b="1" dirty="0">
                <a:solidFill>
                  <a:srgbClr val="24A9E1"/>
                </a:solidFill>
                <a:latin typeface="Tajawal"/>
              </a:rPr>
              <a:t> </a:t>
            </a:r>
            <a:r>
              <a:rPr lang="en-US" sz="2800" b="1" dirty="0" smtClean="0">
                <a:solidFill>
                  <a:srgbClr val="24A9E1"/>
                </a:solidFill>
                <a:latin typeface="Tajawal"/>
              </a:rPr>
              <a:t>                                           </a:t>
            </a:r>
            <a:r>
              <a:rPr lang="en-US" sz="2800" b="1" dirty="0" smtClean="0">
                <a:solidFill>
                  <a:srgbClr val="FF9518"/>
                </a:solidFill>
                <a:latin typeface="Tajawal"/>
              </a:rPr>
              <a:t>Lecture 2</a:t>
            </a:r>
            <a:endParaRPr lang="en-US" sz="2800" dirty="0"/>
          </a:p>
          <a:p>
            <a:r>
              <a:rPr lang="en-US" dirty="0"/>
              <a:t/>
            </a:r>
            <a:br>
              <a:rPr lang="en-US" dirty="0"/>
            </a:br>
            <a:endParaRPr lang="ar-EG" dirty="0"/>
          </a:p>
        </p:txBody>
      </p:sp>
    </p:spTree>
    <p:extLst>
      <p:ext uri="{BB962C8B-B14F-4D97-AF65-F5344CB8AC3E}">
        <p14:creationId xmlns:p14="http://schemas.microsoft.com/office/powerpoint/2010/main" val="18704294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050330" y="6600605"/>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223635" y="606056"/>
            <a:ext cx="6944337" cy="584775"/>
          </a:xfrm>
          <a:prstGeom prst="rect">
            <a:avLst/>
          </a:prstGeom>
        </p:spPr>
        <p:txBody>
          <a:bodyPr wrap="none">
            <a:spAutoFit/>
          </a:bodyPr>
          <a:lstStyle/>
          <a:p>
            <a:pPr algn="ctr"/>
            <a:r>
              <a:rPr lang="en-US" sz="3200" b="1" dirty="0" smtClean="0">
                <a:solidFill>
                  <a:srgbClr val="FF9518"/>
                </a:solidFill>
              </a:rPr>
              <a:t>Managing Files from the </a:t>
            </a:r>
            <a:r>
              <a:rPr lang="en-US" sz="3200" b="1" dirty="0">
                <a:solidFill>
                  <a:srgbClr val="FF9518"/>
                </a:solidFill>
              </a:rPr>
              <a:t>Command Line</a:t>
            </a:r>
          </a:p>
        </p:txBody>
      </p:sp>
      <p:sp>
        <p:nvSpPr>
          <p:cNvPr id="9" name="Rectangle 8"/>
          <p:cNvSpPr/>
          <p:nvPr/>
        </p:nvSpPr>
        <p:spPr>
          <a:xfrm>
            <a:off x="1014365" y="1690688"/>
            <a:ext cx="9798142" cy="1508105"/>
          </a:xfrm>
          <a:prstGeom prst="rect">
            <a:avLst/>
          </a:prstGeom>
        </p:spPr>
        <p:txBody>
          <a:bodyPr wrap="square">
            <a:spAutoFit/>
          </a:bodyPr>
          <a:lstStyle/>
          <a:p>
            <a:r>
              <a:rPr lang="en-US" sz="2000" b="1" dirty="0">
                <a:solidFill>
                  <a:srgbClr val="FF0000"/>
                </a:solidFill>
              </a:rPr>
              <a:t>THE FILE SYSTEM </a:t>
            </a:r>
            <a:r>
              <a:rPr lang="en-US" sz="2000" b="1" dirty="0" smtClean="0">
                <a:solidFill>
                  <a:srgbClr val="FF0000"/>
                </a:solidFill>
              </a:rPr>
              <a:t>HIERARCHY:</a:t>
            </a:r>
          </a:p>
          <a:p>
            <a:pPr marL="285750" indent="-285750">
              <a:buFont typeface="Wingdings" panose="05000000000000000000" pitchFamily="2" charset="2"/>
              <a:buChar char="q"/>
            </a:pPr>
            <a:r>
              <a:rPr lang="en-US" dirty="0" smtClean="0"/>
              <a:t> </a:t>
            </a:r>
            <a:r>
              <a:rPr lang="en-US" dirty="0"/>
              <a:t>All files on a Linux system are stored on file systems which are organized into a </a:t>
            </a:r>
            <a:r>
              <a:rPr lang="en-US" dirty="0" smtClean="0"/>
              <a:t>single </a:t>
            </a:r>
            <a:r>
              <a:rPr lang="en-US" dirty="0"/>
              <a:t>inverted tree of directories, known as a file system hierarchy. </a:t>
            </a:r>
            <a:endParaRPr lang="en-US" dirty="0" smtClean="0"/>
          </a:p>
          <a:p>
            <a:pPr marL="285750" indent="-285750">
              <a:buFont typeface="Wingdings" panose="05000000000000000000" pitchFamily="2" charset="2"/>
              <a:buChar char="q"/>
            </a:pPr>
            <a:r>
              <a:rPr lang="en-US" dirty="0" smtClean="0"/>
              <a:t>This </a:t>
            </a:r>
            <a:r>
              <a:rPr lang="en-US" dirty="0"/>
              <a:t>tree is inverted because the root of the tree is said to be at the top of the hierarchy, and the branches of directories and subdirectories stretch below the root.</a:t>
            </a:r>
            <a:endParaRPr lang="ar-EG" dirty="0"/>
          </a:p>
        </p:txBody>
      </p:sp>
      <p:grpSp>
        <p:nvGrpSpPr>
          <p:cNvPr id="13" name="Group 12"/>
          <p:cNvGrpSpPr/>
          <p:nvPr/>
        </p:nvGrpSpPr>
        <p:grpSpPr>
          <a:xfrm>
            <a:off x="2050330" y="3230662"/>
            <a:ext cx="8087583" cy="3196642"/>
            <a:chOff x="2026845" y="3195147"/>
            <a:chExt cx="7337915" cy="2623572"/>
          </a:xfrm>
        </p:grpSpPr>
        <p:pic>
          <p:nvPicPr>
            <p:cNvPr id="11" name="Picture 10"/>
            <p:cNvPicPr>
              <a:picLocks noChangeAspect="1"/>
            </p:cNvPicPr>
            <p:nvPr/>
          </p:nvPicPr>
          <p:blipFill>
            <a:blip r:embed="rId6"/>
            <a:stretch>
              <a:fillRect/>
            </a:stretch>
          </p:blipFill>
          <p:spPr>
            <a:xfrm>
              <a:off x="2026845" y="3195147"/>
              <a:ext cx="7337915" cy="2331007"/>
            </a:xfrm>
            <a:prstGeom prst="rect">
              <a:avLst/>
            </a:prstGeom>
          </p:spPr>
        </p:pic>
        <p:sp>
          <p:nvSpPr>
            <p:cNvPr id="12" name="Rectangle 11"/>
            <p:cNvSpPr/>
            <p:nvPr/>
          </p:nvSpPr>
          <p:spPr>
            <a:xfrm>
              <a:off x="3693693" y="5449387"/>
              <a:ext cx="4439485" cy="369332"/>
            </a:xfrm>
            <a:prstGeom prst="rect">
              <a:avLst/>
            </a:prstGeom>
          </p:spPr>
          <p:txBody>
            <a:bodyPr wrap="none">
              <a:spAutoFit/>
            </a:bodyPr>
            <a:lstStyle/>
            <a:p>
              <a:r>
                <a:rPr lang="en-US" b="1" dirty="0">
                  <a:solidFill>
                    <a:srgbClr val="FF0000"/>
                  </a:solidFill>
                </a:rPr>
                <a:t>Significant file system directories in Red Hat </a:t>
              </a:r>
              <a:endParaRPr lang="ar-EG" b="1" dirty="0">
                <a:solidFill>
                  <a:srgbClr val="FF0000"/>
                </a:solidFill>
              </a:endParaRPr>
            </a:p>
          </p:txBody>
        </p:sp>
      </p:grpSp>
    </p:spTree>
    <p:extLst>
      <p:ext uri="{BB962C8B-B14F-4D97-AF65-F5344CB8AC3E}">
        <p14:creationId xmlns:p14="http://schemas.microsoft.com/office/powerpoint/2010/main" val="105714197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223635" y="606056"/>
            <a:ext cx="6944337" cy="584775"/>
          </a:xfrm>
          <a:prstGeom prst="rect">
            <a:avLst/>
          </a:prstGeom>
        </p:spPr>
        <p:txBody>
          <a:bodyPr wrap="none">
            <a:spAutoFit/>
          </a:bodyPr>
          <a:lstStyle/>
          <a:p>
            <a:pPr algn="ctr"/>
            <a:r>
              <a:rPr lang="en-US" sz="3200" b="1" dirty="0" smtClean="0">
                <a:solidFill>
                  <a:srgbClr val="FF9518"/>
                </a:solidFill>
              </a:rPr>
              <a:t>Managing Files from the </a:t>
            </a:r>
            <a:r>
              <a:rPr lang="en-US" sz="3200" b="1" dirty="0">
                <a:solidFill>
                  <a:srgbClr val="FF9518"/>
                </a:solidFill>
              </a:rPr>
              <a:t>Command Line</a:t>
            </a:r>
          </a:p>
        </p:txBody>
      </p:sp>
      <p:sp>
        <p:nvSpPr>
          <p:cNvPr id="9" name="Rectangle 8"/>
          <p:cNvSpPr/>
          <p:nvPr/>
        </p:nvSpPr>
        <p:spPr>
          <a:xfrm>
            <a:off x="1247073" y="1690688"/>
            <a:ext cx="10774704" cy="3416320"/>
          </a:xfrm>
          <a:prstGeom prst="rect">
            <a:avLst/>
          </a:prstGeom>
        </p:spPr>
        <p:txBody>
          <a:bodyPr wrap="square">
            <a:spAutoFit/>
          </a:bodyPr>
          <a:lstStyle/>
          <a:p>
            <a:pPr marL="285750" indent="-285750">
              <a:buFont typeface="Wingdings" panose="05000000000000000000" pitchFamily="2" charset="2"/>
              <a:buChar char="q"/>
            </a:pPr>
            <a:r>
              <a:rPr lang="en-US" sz="2400" dirty="0"/>
              <a:t>The directory / is the root directory at the top of the file system hierarchy. </a:t>
            </a:r>
            <a:endParaRPr lang="en-US" sz="2400" dirty="0" smtClean="0"/>
          </a:p>
          <a:p>
            <a:endParaRPr lang="en-US" sz="2400" dirty="0"/>
          </a:p>
          <a:p>
            <a:pPr marL="285750" indent="-285750">
              <a:buFont typeface="Wingdings" panose="05000000000000000000" pitchFamily="2" charset="2"/>
              <a:buChar char="q"/>
            </a:pPr>
            <a:r>
              <a:rPr lang="en-US" sz="2400" dirty="0" smtClean="0"/>
              <a:t>The </a:t>
            </a:r>
            <a:r>
              <a:rPr lang="en-US" sz="2400" dirty="0"/>
              <a:t>/ character is also used as a directory separator in file names. For example, if etc is a subdirectory of the / directory, we could call that directory /etc. </a:t>
            </a:r>
            <a:endParaRPr lang="en-US" sz="2400" dirty="0" smtClean="0"/>
          </a:p>
          <a:p>
            <a:pPr marL="285750" indent="-285750">
              <a:buFont typeface="Wingdings" panose="05000000000000000000" pitchFamily="2" charset="2"/>
              <a:buChar char="q"/>
            </a:pPr>
            <a:r>
              <a:rPr lang="en-US" sz="2400" dirty="0" smtClean="0"/>
              <a:t>Likewise</a:t>
            </a:r>
            <a:r>
              <a:rPr lang="en-US" sz="2400" dirty="0"/>
              <a:t>, if the </a:t>
            </a:r>
            <a:r>
              <a:rPr lang="en-US" sz="2400" dirty="0" smtClean="0"/>
              <a:t>/ etc </a:t>
            </a:r>
            <a:r>
              <a:rPr lang="en-US" sz="2400" dirty="0"/>
              <a:t>directory contained a file named issue, we could refer to that file as </a:t>
            </a:r>
            <a:r>
              <a:rPr lang="en-US" sz="2400" dirty="0" smtClean="0"/>
              <a:t>/ etc/issue</a:t>
            </a:r>
            <a:r>
              <a:rPr lang="en-US" sz="2400" dirty="0"/>
              <a:t>. </a:t>
            </a:r>
            <a:endParaRPr lang="en-US" sz="2400" dirty="0" smtClean="0"/>
          </a:p>
          <a:p>
            <a:pPr marL="285750" indent="-285750">
              <a:buFont typeface="Wingdings" panose="05000000000000000000" pitchFamily="2" charset="2"/>
              <a:buChar char="q"/>
            </a:pPr>
            <a:r>
              <a:rPr lang="en-US" sz="2400" dirty="0" smtClean="0"/>
              <a:t>Subdirectories </a:t>
            </a:r>
            <a:r>
              <a:rPr lang="en-US" sz="2400" dirty="0"/>
              <a:t>of / are used for standardized purposes to organize files by type and purpose. This makes it easier to find files. For example, in the root directory, the subdirectory /boot is used for storing files needed to boot the system.</a:t>
            </a:r>
            <a:endParaRPr lang="ar-EG" sz="2400" dirty="0"/>
          </a:p>
        </p:txBody>
      </p:sp>
    </p:spTree>
    <p:extLst>
      <p:ext uri="{BB962C8B-B14F-4D97-AF65-F5344CB8AC3E}">
        <p14:creationId xmlns:p14="http://schemas.microsoft.com/office/powerpoint/2010/main" val="341889312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9548" y="5478410"/>
            <a:ext cx="1222425" cy="1096206"/>
          </a:xfrm>
          <a:prstGeom prst="rect">
            <a:avLst/>
          </a:prstGeom>
        </p:spPr>
      </p:pic>
      <p:pic>
        <p:nvPicPr>
          <p:cNvPr id="3" name="Picture 2"/>
          <p:cNvPicPr>
            <a:picLocks noChangeAspect="1"/>
          </p:cNvPicPr>
          <p:nvPr/>
        </p:nvPicPr>
        <p:blipFill>
          <a:blip r:embed="rId3"/>
          <a:stretch>
            <a:fillRect/>
          </a:stretch>
        </p:blipFill>
        <p:spPr>
          <a:xfrm>
            <a:off x="2170446" y="6628195"/>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643301" y="504686"/>
            <a:ext cx="6105005" cy="523220"/>
          </a:xfrm>
          <a:prstGeom prst="rect">
            <a:avLst/>
          </a:prstGeom>
        </p:spPr>
        <p:txBody>
          <a:bodyPr wrap="none">
            <a:spAutoFit/>
          </a:bodyPr>
          <a:lstStyle/>
          <a:p>
            <a:pPr algn="ctr"/>
            <a:r>
              <a:rPr lang="en-US" sz="2800" b="1" dirty="0" smtClean="0">
                <a:solidFill>
                  <a:srgbClr val="FF9518"/>
                </a:solidFill>
              </a:rPr>
              <a:t>Managing Files from the </a:t>
            </a:r>
            <a:r>
              <a:rPr lang="en-US" sz="2800" b="1" dirty="0">
                <a:solidFill>
                  <a:srgbClr val="FF9518"/>
                </a:solidFill>
              </a:rPr>
              <a:t>Command Line</a:t>
            </a:r>
          </a:p>
        </p:txBody>
      </p:sp>
      <p:pic>
        <p:nvPicPr>
          <p:cNvPr id="9" name="Picture 8"/>
          <p:cNvPicPr>
            <a:picLocks noChangeAspect="1"/>
          </p:cNvPicPr>
          <p:nvPr/>
        </p:nvPicPr>
        <p:blipFill>
          <a:blip r:embed="rId6"/>
          <a:stretch>
            <a:fillRect/>
          </a:stretch>
        </p:blipFill>
        <p:spPr>
          <a:xfrm>
            <a:off x="3343591" y="1268087"/>
            <a:ext cx="5504818" cy="5504818"/>
          </a:xfrm>
          <a:prstGeom prst="rect">
            <a:avLst/>
          </a:prstGeom>
        </p:spPr>
      </p:pic>
    </p:spTree>
    <p:extLst>
      <p:ext uri="{BB962C8B-B14F-4D97-AF65-F5344CB8AC3E}">
        <p14:creationId xmlns:p14="http://schemas.microsoft.com/office/powerpoint/2010/main" val="332534841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605185"/>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3140766" y="606056"/>
            <a:ext cx="4692286" cy="584775"/>
          </a:xfrm>
          <a:prstGeom prst="rect">
            <a:avLst/>
          </a:prstGeom>
        </p:spPr>
        <p:txBody>
          <a:bodyPr wrap="square">
            <a:spAutoFit/>
          </a:bodyPr>
          <a:lstStyle/>
          <a:p>
            <a:pPr algn="ctr"/>
            <a:r>
              <a:rPr lang="en-US" sz="3200" b="1" dirty="0" smtClean="0">
                <a:solidFill>
                  <a:srgbClr val="FF0000"/>
                </a:solidFill>
              </a:rPr>
              <a:t>FILE </a:t>
            </a:r>
            <a:r>
              <a:rPr lang="en-US" sz="3200" b="1" dirty="0">
                <a:solidFill>
                  <a:srgbClr val="FF0000"/>
                </a:solidFill>
              </a:rPr>
              <a:t>SYSTEM </a:t>
            </a:r>
            <a:r>
              <a:rPr lang="en-US" sz="3200" b="1" dirty="0" smtClean="0">
                <a:solidFill>
                  <a:srgbClr val="FF0000"/>
                </a:solidFill>
              </a:rPr>
              <a:t>HIERARCHY</a:t>
            </a:r>
            <a:endParaRPr lang="en-US" sz="3200" b="1" dirty="0">
              <a:solidFill>
                <a:srgbClr val="FF0000"/>
              </a:solidFill>
            </a:endParaRPr>
          </a:p>
        </p:txBody>
      </p:sp>
      <p:pic>
        <p:nvPicPr>
          <p:cNvPr id="9" name="Picture 8"/>
          <p:cNvPicPr>
            <a:picLocks noChangeAspect="1"/>
          </p:cNvPicPr>
          <p:nvPr/>
        </p:nvPicPr>
        <p:blipFill>
          <a:blip r:embed="rId6"/>
          <a:stretch>
            <a:fillRect/>
          </a:stretch>
        </p:blipFill>
        <p:spPr>
          <a:xfrm>
            <a:off x="3285553" y="1330947"/>
            <a:ext cx="5985731" cy="5376657"/>
          </a:xfrm>
          <a:prstGeom prst="rect">
            <a:avLst/>
          </a:prstGeom>
        </p:spPr>
      </p:pic>
    </p:spTree>
    <p:extLst>
      <p:ext uri="{BB962C8B-B14F-4D97-AF65-F5344CB8AC3E}">
        <p14:creationId xmlns:p14="http://schemas.microsoft.com/office/powerpoint/2010/main" val="381414707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3126067" y="606056"/>
            <a:ext cx="4556376" cy="584775"/>
          </a:xfrm>
          <a:prstGeom prst="rect">
            <a:avLst/>
          </a:prstGeom>
        </p:spPr>
        <p:txBody>
          <a:bodyPr wrap="none">
            <a:spAutoFit/>
          </a:bodyPr>
          <a:lstStyle/>
          <a:p>
            <a:pPr algn="ctr"/>
            <a:r>
              <a:rPr lang="en-US" sz="3200" b="1" dirty="0">
                <a:solidFill>
                  <a:srgbClr val="FF0000"/>
                </a:solidFill>
              </a:rPr>
              <a:t>LOCATING FILES BY </a:t>
            </a:r>
            <a:r>
              <a:rPr lang="en-US" sz="3200" b="1" dirty="0" smtClean="0">
                <a:solidFill>
                  <a:srgbClr val="FF0000"/>
                </a:solidFill>
              </a:rPr>
              <a:t>NAME</a:t>
            </a:r>
            <a:endParaRPr lang="en-US" sz="3200" b="1" dirty="0">
              <a:solidFill>
                <a:srgbClr val="FF0000"/>
              </a:solidFill>
            </a:endParaRPr>
          </a:p>
        </p:txBody>
      </p:sp>
      <p:sp>
        <p:nvSpPr>
          <p:cNvPr id="9" name="Rectangle 8"/>
          <p:cNvSpPr/>
          <p:nvPr/>
        </p:nvSpPr>
        <p:spPr>
          <a:xfrm>
            <a:off x="651740" y="1871148"/>
            <a:ext cx="4476851" cy="1200329"/>
          </a:xfrm>
          <a:prstGeom prst="rect">
            <a:avLst/>
          </a:prstGeom>
        </p:spPr>
        <p:txBody>
          <a:bodyPr wrap="square">
            <a:spAutoFit/>
          </a:bodyPr>
          <a:lstStyle/>
          <a:p>
            <a:pPr marL="285750" indent="-285750">
              <a:buFont typeface="Wingdings" panose="05000000000000000000" pitchFamily="2" charset="2"/>
              <a:buChar char="v"/>
            </a:pPr>
            <a:r>
              <a:rPr lang="en-US" b="1" dirty="0">
                <a:solidFill>
                  <a:schemeClr val="accent6"/>
                </a:solidFill>
              </a:rPr>
              <a:t>ABSOLUTE PATHS AND RELATIVE </a:t>
            </a:r>
            <a:r>
              <a:rPr lang="en-US" b="1" dirty="0" smtClean="0">
                <a:solidFill>
                  <a:schemeClr val="accent6"/>
                </a:solidFill>
              </a:rPr>
              <a:t>PATHS</a:t>
            </a:r>
          </a:p>
          <a:p>
            <a:endParaRPr lang="en-US" dirty="0"/>
          </a:p>
          <a:p>
            <a:endParaRPr lang="en-US" dirty="0" smtClean="0"/>
          </a:p>
          <a:p>
            <a:r>
              <a:rPr lang="en-US" dirty="0" smtClean="0"/>
              <a:t> </a:t>
            </a:r>
            <a:endParaRPr lang="ar-EG" dirty="0"/>
          </a:p>
        </p:txBody>
      </p:sp>
      <p:grpSp>
        <p:nvGrpSpPr>
          <p:cNvPr id="13" name="Group 12"/>
          <p:cNvGrpSpPr/>
          <p:nvPr/>
        </p:nvGrpSpPr>
        <p:grpSpPr>
          <a:xfrm>
            <a:off x="4947388" y="1610199"/>
            <a:ext cx="7074389" cy="4020454"/>
            <a:chOff x="4615483" y="1957875"/>
            <a:chExt cx="7796511" cy="3192854"/>
          </a:xfrm>
        </p:grpSpPr>
        <p:pic>
          <p:nvPicPr>
            <p:cNvPr id="11" name="Picture 10"/>
            <p:cNvPicPr>
              <a:picLocks noChangeAspect="1"/>
            </p:cNvPicPr>
            <p:nvPr/>
          </p:nvPicPr>
          <p:blipFill>
            <a:blip r:embed="rId6"/>
            <a:stretch>
              <a:fillRect/>
            </a:stretch>
          </p:blipFill>
          <p:spPr>
            <a:xfrm>
              <a:off x="4615483" y="1957875"/>
              <a:ext cx="6990568" cy="2781714"/>
            </a:xfrm>
            <a:prstGeom prst="rect">
              <a:avLst/>
            </a:prstGeom>
          </p:spPr>
        </p:pic>
        <p:sp>
          <p:nvSpPr>
            <p:cNvPr id="12" name="Rectangle 11"/>
            <p:cNvSpPr/>
            <p:nvPr/>
          </p:nvSpPr>
          <p:spPr>
            <a:xfrm>
              <a:off x="4615483" y="4637444"/>
              <a:ext cx="7796511" cy="513285"/>
            </a:xfrm>
            <a:prstGeom prst="rect">
              <a:avLst/>
            </a:prstGeom>
          </p:spPr>
          <p:txBody>
            <a:bodyPr wrap="square">
              <a:spAutoFit/>
            </a:bodyPr>
            <a:lstStyle/>
            <a:p>
              <a:pPr algn="ctr"/>
              <a:r>
                <a:rPr lang="en-US" b="1" dirty="0">
                  <a:solidFill>
                    <a:srgbClr val="FF0000"/>
                  </a:solidFill>
                </a:rPr>
                <a:t>The common file browser view (left) is equivalent to the top-down view </a:t>
              </a:r>
              <a:r>
                <a:rPr lang="en-US" b="1" dirty="0" smtClean="0">
                  <a:solidFill>
                    <a:srgbClr val="FF0000"/>
                  </a:solidFill>
                </a:rPr>
                <a:t>   (</a:t>
              </a:r>
              <a:r>
                <a:rPr lang="en-US" b="1" dirty="0">
                  <a:solidFill>
                    <a:srgbClr val="FF0000"/>
                  </a:solidFill>
                </a:rPr>
                <a:t>right)</a:t>
              </a:r>
              <a:endParaRPr lang="ar-EG" b="1" dirty="0">
                <a:solidFill>
                  <a:srgbClr val="FF0000"/>
                </a:solidFill>
              </a:endParaRPr>
            </a:p>
          </p:txBody>
        </p:sp>
      </p:grpSp>
      <p:sp>
        <p:nvSpPr>
          <p:cNvPr id="14" name="Rectangle 13"/>
          <p:cNvSpPr/>
          <p:nvPr/>
        </p:nvSpPr>
        <p:spPr>
          <a:xfrm>
            <a:off x="408872" y="2414974"/>
            <a:ext cx="4295649" cy="3295462"/>
          </a:xfrm>
          <a:prstGeom prst="rect">
            <a:avLst/>
          </a:prstGeom>
        </p:spPr>
        <p:txBody>
          <a:bodyPr wrap="square">
            <a:spAutoFit/>
          </a:bodyPr>
          <a:lstStyle/>
          <a:p>
            <a:pPr marL="342900" indent="-342900">
              <a:buFont typeface="Wingdings" panose="05000000000000000000" pitchFamily="2" charset="2"/>
              <a:buChar char="Ø"/>
            </a:pPr>
            <a:r>
              <a:rPr lang="en-US" sz="2000" dirty="0"/>
              <a:t>The path of a file or directory specifies its unique file system location. </a:t>
            </a:r>
            <a:endParaRPr lang="en-US" sz="2000" dirty="0" smtClean="0"/>
          </a:p>
          <a:p>
            <a:pPr marL="342900" indent="-342900">
              <a:buFont typeface="Wingdings" panose="05000000000000000000" pitchFamily="2" charset="2"/>
              <a:buChar char="Ø"/>
            </a:pPr>
            <a:r>
              <a:rPr lang="en-US" sz="2000" dirty="0" smtClean="0"/>
              <a:t>Following </a:t>
            </a:r>
            <a:r>
              <a:rPr lang="en-US" sz="2000" dirty="0"/>
              <a:t>a file path traverses one or more named subdirectories, delimited by a forward slash (/), until the destination is reached. </a:t>
            </a:r>
            <a:endParaRPr lang="en-US" sz="2000" dirty="0" smtClean="0"/>
          </a:p>
          <a:p>
            <a:pPr marL="342900" indent="-342900">
              <a:buFont typeface="Wingdings" panose="05000000000000000000" pitchFamily="2" charset="2"/>
              <a:buChar char="Ø"/>
            </a:pPr>
            <a:r>
              <a:rPr lang="en-US" sz="2000" dirty="0" smtClean="0"/>
              <a:t>Standard </a:t>
            </a:r>
            <a:r>
              <a:rPr lang="en-US" sz="2000" dirty="0"/>
              <a:t>file behavior definitions apply to directories (also called folders) the same as other file types.</a:t>
            </a:r>
            <a:endParaRPr lang="ar-EG" sz="2000" dirty="0"/>
          </a:p>
        </p:txBody>
      </p:sp>
    </p:spTree>
    <p:extLst>
      <p:ext uri="{BB962C8B-B14F-4D97-AF65-F5344CB8AC3E}">
        <p14:creationId xmlns:p14="http://schemas.microsoft.com/office/powerpoint/2010/main" val="325019198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223635" y="606056"/>
            <a:ext cx="6944337" cy="584775"/>
          </a:xfrm>
          <a:prstGeom prst="rect">
            <a:avLst/>
          </a:prstGeom>
        </p:spPr>
        <p:txBody>
          <a:bodyPr wrap="none">
            <a:spAutoFit/>
          </a:bodyPr>
          <a:lstStyle/>
          <a:p>
            <a:pPr algn="ctr"/>
            <a:r>
              <a:rPr lang="en-US" sz="3200" b="1" dirty="0" smtClean="0">
                <a:solidFill>
                  <a:srgbClr val="FF9518"/>
                </a:solidFill>
              </a:rPr>
              <a:t>Managing Files from the </a:t>
            </a:r>
            <a:r>
              <a:rPr lang="en-US" sz="3200" b="1" dirty="0">
                <a:solidFill>
                  <a:srgbClr val="FF9518"/>
                </a:solidFill>
              </a:rPr>
              <a:t>Command Line</a:t>
            </a:r>
          </a:p>
        </p:txBody>
      </p:sp>
      <p:sp>
        <p:nvSpPr>
          <p:cNvPr id="9" name="Rectangle 8"/>
          <p:cNvSpPr/>
          <p:nvPr/>
        </p:nvSpPr>
        <p:spPr>
          <a:xfrm>
            <a:off x="838199" y="1690688"/>
            <a:ext cx="11183577" cy="3816429"/>
          </a:xfrm>
          <a:prstGeom prst="rect">
            <a:avLst/>
          </a:prstGeom>
        </p:spPr>
        <p:txBody>
          <a:bodyPr wrap="square">
            <a:spAutoFit/>
          </a:bodyPr>
          <a:lstStyle/>
          <a:p>
            <a:r>
              <a:rPr lang="en-US" sz="2400" b="1" dirty="0">
                <a:solidFill>
                  <a:schemeClr val="accent6"/>
                </a:solidFill>
              </a:rPr>
              <a:t>Absolute paths</a:t>
            </a:r>
            <a:r>
              <a:rPr lang="en-US" sz="2400" dirty="0"/>
              <a:t> </a:t>
            </a:r>
            <a:r>
              <a:rPr lang="en-US" sz="2200" dirty="0" smtClean="0"/>
              <a:t>: An </a:t>
            </a:r>
            <a:r>
              <a:rPr lang="en-US" sz="2200" dirty="0"/>
              <a:t>absolute path is a fully qualified name, beginning at the root (/) directory and specifying each subdirectory traversed to reach and uniquely represent a single file. </a:t>
            </a:r>
            <a:endParaRPr lang="en-US" sz="2200" dirty="0" smtClean="0"/>
          </a:p>
          <a:p>
            <a:endParaRPr lang="en-US" sz="2200" dirty="0" smtClean="0"/>
          </a:p>
          <a:p>
            <a:pPr marL="285750" indent="-285750">
              <a:buFont typeface="Wingdings" panose="05000000000000000000" pitchFamily="2" charset="2"/>
              <a:buChar char="q"/>
            </a:pPr>
            <a:r>
              <a:rPr lang="en-US" sz="2200" dirty="0" smtClean="0"/>
              <a:t>Every </a:t>
            </a:r>
            <a:r>
              <a:rPr lang="en-US" sz="2200" dirty="0"/>
              <a:t>file in a file system has a unique absolute path name, recognized with a simple rule: A path name with a forward slash (/) as the first character is an absolute path name. </a:t>
            </a:r>
            <a:endParaRPr lang="en-US" sz="2200" dirty="0" smtClean="0"/>
          </a:p>
          <a:p>
            <a:pPr marL="285750" indent="-285750">
              <a:buFont typeface="Wingdings" panose="05000000000000000000" pitchFamily="2" charset="2"/>
              <a:buChar char="q"/>
            </a:pPr>
            <a:r>
              <a:rPr lang="en-US" sz="2200" dirty="0" smtClean="0">
                <a:solidFill>
                  <a:schemeClr val="accent2"/>
                </a:solidFill>
              </a:rPr>
              <a:t>For </a:t>
            </a:r>
            <a:r>
              <a:rPr lang="en-US" sz="2200" dirty="0">
                <a:solidFill>
                  <a:schemeClr val="accent2"/>
                </a:solidFill>
              </a:rPr>
              <a:t>example, the absolute path name for the system message log file is /</a:t>
            </a:r>
            <a:r>
              <a:rPr lang="en-US" sz="2200" dirty="0" err="1">
                <a:solidFill>
                  <a:schemeClr val="accent2"/>
                </a:solidFill>
              </a:rPr>
              <a:t>var</a:t>
            </a:r>
            <a:r>
              <a:rPr lang="en-US" sz="2200" dirty="0">
                <a:solidFill>
                  <a:schemeClr val="accent2"/>
                </a:solidFill>
              </a:rPr>
              <a:t>/log/messages. Absolute path names can be long to type, so files may also be located relatively. </a:t>
            </a:r>
            <a:endParaRPr lang="en-US" sz="2200" dirty="0" smtClean="0">
              <a:solidFill>
                <a:schemeClr val="accent2"/>
              </a:solidFill>
            </a:endParaRPr>
          </a:p>
          <a:p>
            <a:pPr marL="285750" indent="-285750">
              <a:buFont typeface="Wingdings" panose="05000000000000000000" pitchFamily="2" charset="2"/>
              <a:buChar char="q"/>
            </a:pPr>
            <a:r>
              <a:rPr lang="en-US" sz="2200" dirty="0" smtClean="0"/>
              <a:t>When </a:t>
            </a:r>
            <a:r>
              <a:rPr lang="en-US" sz="2200" dirty="0"/>
              <a:t>a user logs in and opens a command window, the initial location is normally the user's home directory. System processes also have an initial directory. </a:t>
            </a:r>
            <a:endParaRPr lang="en-US" sz="2200" dirty="0" smtClean="0"/>
          </a:p>
          <a:p>
            <a:pPr marL="285750" indent="-285750">
              <a:buFont typeface="Wingdings" panose="05000000000000000000" pitchFamily="2" charset="2"/>
              <a:buChar char="q"/>
            </a:pPr>
            <a:r>
              <a:rPr lang="en-US" sz="2200" dirty="0" smtClean="0">
                <a:solidFill>
                  <a:srgbClr val="FF0000"/>
                </a:solidFill>
              </a:rPr>
              <a:t>Users </a:t>
            </a:r>
            <a:r>
              <a:rPr lang="en-US" sz="2200" dirty="0">
                <a:solidFill>
                  <a:srgbClr val="FF0000"/>
                </a:solidFill>
              </a:rPr>
              <a:t>and processes navigate to other directories as needed; the terms working directory or current working directory refer to their current location.</a:t>
            </a:r>
            <a:endParaRPr lang="ar-EG" sz="2200" dirty="0">
              <a:solidFill>
                <a:srgbClr val="FF0000"/>
              </a:solidFill>
            </a:endParaRPr>
          </a:p>
        </p:txBody>
      </p:sp>
    </p:spTree>
    <p:extLst>
      <p:ext uri="{BB962C8B-B14F-4D97-AF65-F5344CB8AC3E}">
        <p14:creationId xmlns:p14="http://schemas.microsoft.com/office/powerpoint/2010/main" val="421803876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223635" y="606056"/>
            <a:ext cx="6944337" cy="584775"/>
          </a:xfrm>
          <a:prstGeom prst="rect">
            <a:avLst/>
          </a:prstGeom>
        </p:spPr>
        <p:txBody>
          <a:bodyPr wrap="none">
            <a:spAutoFit/>
          </a:bodyPr>
          <a:lstStyle/>
          <a:p>
            <a:pPr algn="ctr"/>
            <a:r>
              <a:rPr lang="en-US" sz="3200" b="1" dirty="0" smtClean="0">
                <a:solidFill>
                  <a:srgbClr val="FF9518"/>
                </a:solidFill>
              </a:rPr>
              <a:t>Managing Files from the </a:t>
            </a:r>
            <a:r>
              <a:rPr lang="en-US" sz="3200" b="1" dirty="0">
                <a:solidFill>
                  <a:srgbClr val="FF9518"/>
                </a:solidFill>
              </a:rPr>
              <a:t>Command Line</a:t>
            </a:r>
          </a:p>
        </p:txBody>
      </p:sp>
      <p:sp>
        <p:nvSpPr>
          <p:cNvPr id="9" name="Rectangle 8"/>
          <p:cNvSpPr/>
          <p:nvPr/>
        </p:nvSpPr>
        <p:spPr>
          <a:xfrm>
            <a:off x="838200" y="1616281"/>
            <a:ext cx="10730948" cy="3508653"/>
          </a:xfrm>
          <a:prstGeom prst="rect">
            <a:avLst/>
          </a:prstGeom>
        </p:spPr>
        <p:txBody>
          <a:bodyPr wrap="square">
            <a:spAutoFit/>
          </a:bodyPr>
          <a:lstStyle/>
          <a:p>
            <a:pPr marL="285750" indent="-285750">
              <a:buFont typeface="Wingdings" panose="05000000000000000000" pitchFamily="2" charset="2"/>
              <a:buChar char="q"/>
            </a:pPr>
            <a:r>
              <a:rPr lang="en-US" sz="2400" b="1" dirty="0">
                <a:solidFill>
                  <a:srgbClr val="FF0000"/>
                </a:solidFill>
              </a:rPr>
              <a:t>Relative paths </a:t>
            </a:r>
            <a:r>
              <a:rPr lang="en-US" sz="2200" dirty="0"/>
              <a:t>Like an absolute path, a relative path identifies a unique file, specifying only the path necessary to reach the file from the working directory</a:t>
            </a:r>
            <a:r>
              <a:rPr lang="en-US" sz="2200" dirty="0" smtClean="0"/>
              <a:t>.</a:t>
            </a:r>
          </a:p>
          <a:p>
            <a:pPr marL="285750" indent="-285750">
              <a:buFont typeface="Wingdings" panose="05000000000000000000" pitchFamily="2" charset="2"/>
              <a:buChar char="q"/>
            </a:pPr>
            <a:r>
              <a:rPr lang="en-US" sz="2200" dirty="0" smtClean="0"/>
              <a:t> </a:t>
            </a:r>
            <a:r>
              <a:rPr lang="en-US" sz="2200" dirty="0"/>
              <a:t>Recognizing relative path names follows a simple rule: A path name with anything other than a forward slash (/) as a first character is a relative path name. </a:t>
            </a:r>
            <a:endParaRPr lang="en-US" sz="2200" dirty="0" smtClean="0"/>
          </a:p>
          <a:p>
            <a:pPr marL="285750" indent="-285750">
              <a:buFont typeface="Wingdings" panose="05000000000000000000" pitchFamily="2" charset="2"/>
              <a:buChar char="q"/>
            </a:pPr>
            <a:r>
              <a:rPr lang="en-US" sz="2200" dirty="0" smtClean="0"/>
              <a:t>A </a:t>
            </a:r>
            <a:r>
              <a:rPr lang="en-US" sz="2200" dirty="0"/>
              <a:t>user in the /</a:t>
            </a:r>
            <a:r>
              <a:rPr lang="en-US" sz="2200" dirty="0" err="1"/>
              <a:t>var</a:t>
            </a:r>
            <a:r>
              <a:rPr lang="en-US" sz="2200" dirty="0"/>
              <a:t> directory could refer to the message log file relatively as log/messages. For standard Linux file systems, the path name of a file, including all / characters, may be no more than 4095 bytes long. </a:t>
            </a:r>
            <a:endParaRPr lang="en-US" sz="2200" dirty="0" smtClean="0"/>
          </a:p>
          <a:p>
            <a:pPr marL="285750" indent="-285750">
              <a:buFont typeface="Wingdings" panose="05000000000000000000" pitchFamily="2" charset="2"/>
              <a:buChar char="q"/>
            </a:pPr>
            <a:r>
              <a:rPr lang="en-US" sz="2200" dirty="0" smtClean="0"/>
              <a:t>Each </a:t>
            </a:r>
            <a:r>
              <a:rPr lang="en-US" sz="2200" dirty="0"/>
              <a:t>component of the path name separated by / characters may be no more than 255 bytes long. File names can use any UTF-8 encoded Unicode character except / and the NUL character. </a:t>
            </a:r>
            <a:endParaRPr lang="en-US" sz="2200" dirty="0" smtClean="0"/>
          </a:p>
        </p:txBody>
      </p:sp>
    </p:spTree>
    <p:extLst>
      <p:ext uri="{BB962C8B-B14F-4D97-AF65-F5344CB8AC3E}">
        <p14:creationId xmlns:p14="http://schemas.microsoft.com/office/powerpoint/2010/main" val="423491653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223635" y="606056"/>
            <a:ext cx="6944337" cy="584775"/>
          </a:xfrm>
          <a:prstGeom prst="rect">
            <a:avLst/>
          </a:prstGeom>
        </p:spPr>
        <p:txBody>
          <a:bodyPr wrap="none">
            <a:spAutoFit/>
          </a:bodyPr>
          <a:lstStyle/>
          <a:p>
            <a:pPr algn="ctr"/>
            <a:r>
              <a:rPr lang="en-US" sz="3200" b="1" dirty="0" smtClean="0">
                <a:solidFill>
                  <a:srgbClr val="FF9518"/>
                </a:solidFill>
              </a:rPr>
              <a:t>Managing Files from the </a:t>
            </a:r>
            <a:r>
              <a:rPr lang="en-US" sz="3200" b="1" dirty="0">
                <a:solidFill>
                  <a:srgbClr val="FF9518"/>
                </a:solidFill>
              </a:rPr>
              <a:t>Command Line</a:t>
            </a:r>
          </a:p>
        </p:txBody>
      </p:sp>
      <p:sp>
        <p:nvSpPr>
          <p:cNvPr id="9" name="Rectangle 8"/>
          <p:cNvSpPr/>
          <p:nvPr/>
        </p:nvSpPr>
        <p:spPr>
          <a:xfrm>
            <a:off x="1247073" y="1555956"/>
            <a:ext cx="10673350" cy="4154984"/>
          </a:xfrm>
          <a:prstGeom prst="rect">
            <a:avLst/>
          </a:prstGeom>
        </p:spPr>
        <p:txBody>
          <a:bodyPr wrap="square">
            <a:spAutoFit/>
          </a:bodyPr>
          <a:lstStyle/>
          <a:p>
            <a:pPr marL="285750" indent="-285750">
              <a:buFont typeface="Wingdings" panose="05000000000000000000" pitchFamily="2" charset="2"/>
              <a:buChar char="q"/>
            </a:pPr>
            <a:r>
              <a:rPr lang="en-US" sz="2200" dirty="0"/>
              <a:t>(ASCII characters require one byte; other Latin, Greek, Hebrew, or Cyrillic characters take two bytes; remaining characters in the Unicode Basic Multilingual Plane take three; and no character will take more than four bytes.) Linux file systems—including, but not limited </a:t>
            </a:r>
            <a:r>
              <a:rPr lang="en-US" sz="2200" b="1" dirty="0">
                <a:solidFill>
                  <a:srgbClr val="FF0000"/>
                </a:solidFill>
              </a:rPr>
              <a:t>to, ext4, XFS, BTRFS, GFS2, and </a:t>
            </a:r>
            <a:r>
              <a:rPr lang="en-US" sz="2200" b="1" dirty="0" err="1" smtClean="0">
                <a:solidFill>
                  <a:srgbClr val="FF0000"/>
                </a:solidFill>
              </a:rPr>
              <a:t>Gluster</a:t>
            </a:r>
            <a:r>
              <a:rPr lang="en-US" sz="2200" b="1" dirty="0" smtClean="0">
                <a:solidFill>
                  <a:srgbClr val="FF0000"/>
                </a:solidFill>
              </a:rPr>
              <a:t> FS—are </a:t>
            </a:r>
            <a:r>
              <a:rPr lang="en-US" sz="2200" b="1" dirty="0">
                <a:solidFill>
                  <a:srgbClr val="FF0000"/>
                </a:solidFill>
              </a:rPr>
              <a:t>case-sensitive.</a:t>
            </a:r>
          </a:p>
          <a:p>
            <a:pPr marL="285750" indent="-285750">
              <a:buFont typeface="Wingdings" panose="05000000000000000000" pitchFamily="2" charset="2"/>
              <a:buChar char="q"/>
            </a:pPr>
            <a:r>
              <a:rPr lang="en-US" sz="2200" dirty="0"/>
              <a:t> Creating FileCase.txt and filecase.txt in the same directory results in two unique files. Although many non-Linux file systems are supported in Linux, each has unique file naming rules. For example, the ubiquitous VFAT file system is not case-sensitive and allows only one of the two example files to be created. </a:t>
            </a:r>
          </a:p>
          <a:p>
            <a:pPr marL="285750" indent="-285750">
              <a:buFont typeface="Wingdings" panose="05000000000000000000" pitchFamily="2" charset="2"/>
              <a:buChar char="q"/>
            </a:pPr>
            <a:r>
              <a:rPr lang="en-US" sz="2200" dirty="0" smtClean="0"/>
              <a:t>However, VFAT, along with Microsoft's NTFS and Apple's HFS+, has case preserving behavior. Although these file systems are not </a:t>
            </a:r>
            <a:r>
              <a:rPr lang="en-US" sz="2200" dirty="0"/>
              <a:t>case-sensitive (enforced primarily to support backward compatibility), they do display file names with the original capitalization used when the file was </a:t>
            </a:r>
            <a:r>
              <a:rPr lang="en-US" sz="2200" dirty="0" smtClean="0"/>
              <a:t>created.</a:t>
            </a:r>
            <a:endParaRPr lang="ar-EG" sz="2200" dirty="0"/>
          </a:p>
        </p:txBody>
      </p:sp>
    </p:spTree>
    <p:extLst>
      <p:ext uri="{BB962C8B-B14F-4D97-AF65-F5344CB8AC3E}">
        <p14:creationId xmlns:p14="http://schemas.microsoft.com/office/powerpoint/2010/main" val="379781979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3939138" y="606056"/>
            <a:ext cx="3513334" cy="584775"/>
          </a:xfrm>
          <a:prstGeom prst="rect">
            <a:avLst/>
          </a:prstGeom>
        </p:spPr>
        <p:txBody>
          <a:bodyPr wrap="none">
            <a:spAutoFit/>
          </a:bodyPr>
          <a:lstStyle/>
          <a:p>
            <a:pPr algn="ctr"/>
            <a:r>
              <a:rPr lang="en-US" sz="3200" b="1" dirty="0">
                <a:solidFill>
                  <a:srgbClr val="FF0000"/>
                </a:solidFill>
              </a:rPr>
              <a:t>NAVIGATING </a:t>
            </a:r>
            <a:r>
              <a:rPr lang="en-US" sz="3200" b="1" dirty="0" smtClean="0">
                <a:solidFill>
                  <a:srgbClr val="FF0000"/>
                </a:solidFill>
              </a:rPr>
              <a:t>PATHS</a:t>
            </a:r>
            <a:endParaRPr lang="en-US" sz="3200" b="1" dirty="0">
              <a:solidFill>
                <a:srgbClr val="FF0000"/>
              </a:solidFill>
            </a:endParaRPr>
          </a:p>
        </p:txBody>
      </p:sp>
      <p:sp>
        <p:nvSpPr>
          <p:cNvPr id="9" name="Rectangle 8"/>
          <p:cNvSpPr/>
          <p:nvPr/>
        </p:nvSpPr>
        <p:spPr>
          <a:xfrm>
            <a:off x="891137" y="1690688"/>
            <a:ext cx="11035819" cy="1323439"/>
          </a:xfrm>
          <a:prstGeom prst="rect">
            <a:avLst/>
          </a:prstGeom>
        </p:spPr>
        <p:txBody>
          <a:bodyPr wrap="square">
            <a:spAutoFit/>
          </a:bodyPr>
          <a:lstStyle/>
          <a:p>
            <a:r>
              <a:rPr lang="en-US" b="1" dirty="0">
                <a:solidFill>
                  <a:schemeClr val="accent5"/>
                </a:solidFill>
              </a:rPr>
              <a:t>NAVIGATING PATHS </a:t>
            </a:r>
            <a:r>
              <a:rPr lang="en-US" sz="2000" dirty="0"/>
              <a:t>The </a:t>
            </a:r>
            <a:r>
              <a:rPr lang="en-US" sz="2000" dirty="0" err="1"/>
              <a:t>pwd</a:t>
            </a:r>
            <a:r>
              <a:rPr lang="en-US" sz="2000" dirty="0"/>
              <a:t> command displays the full path name of the current location, which helps determine appropriate syntax for reaching files using relative path names. </a:t>
            </a:r>
          </a:p>
          <a:p>
            <a:pPr marL="285750" indent="-285750">
              <a:buFont typeface="Wingdings" panose="05000000000000000000" pitchFamily="2" charset="2"/>
              <a:buChar char="§"/>
            </a:pPr>
            <a:r>
              <a:rPr lang="en-US" sz="2000" dirty="0" smtClean="0"/>
              <a:t>The </a:t>
            </a:r>
            <a:r>
              <a:rPr lang="en-US" sz="2000" dirty="0"/>
              <a:t>ls command lists directory contents for the specified directory or, if no directory is given, for the current directory.</a:t>
            </a:r>
            <a:endParaRPr lang="ar-EG" sz="2000" dirty="0"/>
          </a:p>
        </p:txBody>
      </p:sp>
      <p:pic>
        <p:nvPicPr>
          <p:cNvPr id="11" name="Picture 10"/>
          <p:cNvPicPr>
            <a:picLocks noChangeAspect="1"/>
          </p:cNvPicPr>
          <p:nvPr/>
        </p:nvPicPr>
        <p:blipFill>
          <a:blip r:embed="rId6"/>
          <a:stretch>
            <a:fillRect/>
          </a:stretch>
        </p:blipFill>
        <p:spPr>
          <a:xfrm>
            <a:off x="2162714" y="3034010"/>
            <a:ext cx="8156120" cy="1493148"/>
          </a:xfrm>
          <a:prstGeom prst="rect">
            <a:avLst/>
          </a:prstGeom>
        </p:spPr>
      </p:pic>
      <p:sp>
        <p:nvSpPr>
          <p:cNvPr id="12" name="Rectangle 11"/>
          <p:cNvSpPr/>
          <p:nvPr/>
        </p:nvSpPr>
        <p:spPr>
          <a:xfrm>
            <a:off x="1718550" y="4668427"/>
            <a:ext cx="10208406" cy="1015663"/>
          </a:xfrm>
          <a:prstGeom prst="rect">
            <a:avLst/>
          </a:prstGeom>
        </p:spPr>
        <p:txBody>
          <a:bodyPr wrap="square">
            <a:spAutoFit/>
          </a:bodyPr>
          <a:lstStyle/>
          <a:p>
            <a:pPr marL="342900" indent="-342900">
              <a:buFont typeface="Wingdings" panose="05000000000000000000" pitchFamily="2" charset="2"/>
              <a:buChar char="§"/>
            </a:pPr>
            <a:r>
              <a:rPr lang="en-US" sz="2000" dirty="0"/>
              <a:t>Use the cd command to change directories. </a:t>
            </a:r>
            <a:endParaRPr lang="en-US" sz="2000" dirty="0" smtClean="0"/>
          </a:p>
          <a:p>
            <a:pPr marL="342900" indent="-342900">
              <a:buFont typeface="Wingdings" panose="05000000000000000000" pitchFamily="2" charset="2"/>
              <a:buChar char="§"/>
            </a:pPr>
            <a:r>
              <a:rPr lang="en-US" sz="2000" dirty="0" smtClean="0"/>
              <a:t>With </a:t>
            </a:r>
            <a:r>
              <a:rPr lang="en-US" sz="2000" dirty="0"/>
              <a:t>a working directory of /home/student, relative path syntax is shortest to reach the Videos subdirectory. The Documents subdirectory is then reached using absolute path syntax.</a:t>
            </a:r>
            <a:endParaRPr lang="ar-EG" sz="2000" dirty="0"/>
          </a:p>
        </p:txBody>
      </p:sp>
    </p:spTree>
    <p:extLst>
      <p:ext uri="{BB962C8B-B14F-4D97-AF65-F5344CB8AC3E}">
        <p14:creationId xmlns:p14="http://schemas.microsoft.com/office/powerpoint/2010/main" val="106317022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23635" y="6653162"/>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223635" y="606056"/>
            <a:ext cx="6944337" cy="584775"/>
          </a:xfrm>
          <a:prstGeom prst="rect">
            <a:avLst/>
          </a:prstGeom>
        </p:spPr>
        <p:txBody>
          <a:bodyPr wrap="none">
            <a:spAutoFit/>
          </a:bodyPr>
          <a:lstStyle/>
          <a:p>
            <a:pPr algn="ctr"/>
            <a:r>
              <a:rPr lang="en-US" sz="3200" b="1" dirty="0" smtClean="0">
                <a:solidFill>
                  <a:srgbClr val="FF9518"/>
                </a:solidFill>
              </a:rPr>
              <a:t>Managing Files from the </a:t>
            </a:r>
            <a:r>
              <a:rPr lang="en-US" sz="3200" b="1" dirty="0">
                <a:solidFill>
                  <a:srgbClr val="FF9518"/>
                </a:solidFill>
              </a:rPr>
              <a:t>Command Line</a:t>
            </a:r>
          </a:p>
        </p:txBody>
      </p:sp>
      <p:pic>
        <p:nvPicPr>
          <p:cNvPr id="9" name="Picture 8"/>
          <p:cNvPicPr>
            <a:picLocks noChangeAspect="1"/>
          </p:cNvPicPr>
          <p:nvPr/>
        </p:nvPicPr>
        <p:blipFill>
          <a:blip r:embed="rId6"/>
          <a:stretch>
            <a:fillRect/>
          </a:stretch>
        </p:blipFill>
        <p:spPr>
          <a:xfrm>
            <a:off x="2537376" y="1482768"/>
            <a:ext cx="5460147" cy="1724257"/>
          </a:xfrm>
          <a:prstGeom prst="rect">
            <a:avLst/>
          </a:prstGeom>
        </p:spPr>
      </p:pic>
      <p:sp>
        <p:nvSpPr>
          <p:cNvPr id="11" name="Rectangle 10"/>
          <p:cNvSpPr/>
          <p:nvPr/>
        </p:nvSpPr>
        <p:spPr>
          <a:xfrm>
            <a:off x="651740" y="3488956"/>
            <a:ext cx="11063182" cy="1261884"/>
          </a:xfrm>
          <a:prstGeom prst="rect">
            <a:avLst/>
          </a:prstGeom>
        </p:spPr>
        <p:txBody>
          <a:bodyPr wrap="square">
            <a:spAutoFit/>
          </a:bodyPr>
          <a:lstStyle/>
          <a:p>
            <a:pPr marL="285750" indent="-285750">
              <a:buFont typeface="Wingdings" panose="05000000000000000000" pitchFamily="2" charset="2"/>
              <a:buChar char="q"/>
            </a:pPr>
            <a:r>
              <a:rPr lang="en-US" sz="2200" b="1" dirty="0">
                <a:solidFill>
                  <a:schemeClr val="accent5"/>
                </a:solidFill>
              </a:rPr>
              <a:t>The touch command normally updates a file's timestamp to the </a:t>
            </a:r>
            <a:r>
              <a:rPr lang="en-US" dirty="0"/>
              <a:t>current date and time without otherwise modifying it. This is useful for creating empty files, which can be used for practice, since "touching" a file name that does not exist causes the file to be created. Using touch, practice files are created in the Documents and Videos subdirectories. </a:t>
            </a:r>
            <a:endParaRPr lang="ar-EG" dirty="0"/>
          </a:p>
        </p:txBody>
      </p:sp>
      <p:pic>
        <p:nvPicPr>
          <p:cNvPr id="12" name="Picture 11"/>
          <p:cNvPicPr>
            <a:picLocks noChangeAspect="1"/>
          </p:cNvPicPr>
          <p:nvPr/>
        </p:nvPicPr>
        <p:blipFill>
          <a:blip r:embed="rId7"/>
          <a:stretch>
            <a:fillRect/>
          </a:stretch>
        </p:blipFill>
        <p:spPr>
          <a:xfrm>
            <a:off x="6471850" y="4514960"/>
            <a:ext cx="4220135" cy="2138202"/>
          </a:xfrm>
          <a:prstGeom prst="rect">
            <a:avLst/>
          </a:prstGeom>
        </p:spPr>
      </p:pic>
    </p:spTree>
    <p:extLst>
      <p:ext uri="{BB962C8B-B14F-4D97-AF65-F5344CB8AC3E}">
        <p14:creationId xmlns:p14="http://schemas.microsoft.com/office/powerpoint/2010/main" val="36987735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1858507" y="6653162"/>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246975" y="574267"/>
            <a:ext cx="5254387" cy="461665"/>
          </a:xfrm>
          <a:prstGeom prst="rect">
            <a:avLst/>
          </a:prstGeom>
        </p:spPr>
        <p:txBody>
          <a:bodyPr wrap="none">
            <a:spAutoFit/>
          </a:bodyPr>
          <a:lstStyle/>
          <a:p>
            <a:pPr algn="ctr"/>
            <a:r>
              <a:rPr lang="en-US" sz="2400" b="1" dirty="0" smtClean="0">
                <a:solidFill>
                  <a:srgbClr val="FF9518"/>
                </a:solidFill>
              </a:rPr>
              <a:t>Managing Files from the </a:t>
            </a:r>
            <a:r>
              <a:rPr lang="en-US" sz="2400" b="1" dirty="0">
                <a:solidFill>
                  <a:srgbClr val="FF9518"/>
                </a:solidFill>
              </a:rPr>
              <a:t>Command Line</a:t>
            </a:r>
          </a:p>
        </p:txBody>
      </p:sp>
      <p:sp>
        <p:nvSpPr>
          <p:cNvPr id="9" name="Rectangle 8"/>
          <p:cNvSpPr/>
          <p:nvPr/>
        </p:nvSpPr>
        <p:spPr>
          <a:xfrm>
            <a:off x="838200" y="2305551"/>
            <a:ext cx="5032513" cy="1969770"/>
          </a:xfrm>
          <a:prstGeom prst="rect">
            <a:avLst/>
          </a:prstGeom>
        </p:spPr>
        <p:txBody>
          <a:bodyPr wrap="square">
            <a:spAutoFit/>
          </a:bodyPr>
          <a:lstStyle/>
          <a:p>
            <a:pPr marL="342900" indent="-342900">
              <a:buFont typeface="Wingdings" panose="05000000000000000000" pitchFamily="2" charset="2"/>
              <a:buChar char="v"/>
            </a:pPr>
            <a:r>
              <a:rPr lang="en-US" sz="2200" b="1" dirty="0"/>
              <a:t>The ls command has multiple options </a:t>
            </a:r>
            <a:r>
              <a:rPr lang="en-US" sz="2000" dirty="0"/>
              <a:t>for displaying attributes on files. </a:t>
            </a:r>
            <a:endParaRPr lang="en-US" sz="2000" dirty="0" smtClean="0"/>
          </a:p>
          <a:p>
            <a:pPr marL="342900" indent="-342900">
              <a:buFont typeface="Wingdings" panose="05000000000000000000" pitchFamily="2" charset="2"/>
              <a:buChar char="v"/>
            </a:pPr>
            <a:r>
              <a:rPr lang="en-US" sz="2000" dirty="0" smtClean="0"/>
              <a:t>The </a:t>
            </a:r>
            <a:r>
              <a:rPr lang="en-US" sz="2000" dirty="0"/>
              <a:t>most common and useful are -l (long listing format), -a (all files, includes hidden files), and -R (recursive, to include the contents of all subdirectories).</a:t>
            </a:r>
            <a:endParaRPr lang="ar-EG" sz="2000" dirty="0"/>
          </a:p>
        </p:txBody>
      </p:sp>
      <p:pic>
        <p:nvPicPr>
          <p:cNvPr id="11" name="Picture 10"/>
          <p:cNvPicPr>
            <a:picLocks noChangeAspect="1"/>
          </p:cNvPicPr>
          <p:nvPr/>
        </p:nvPicPr>
        <p:blipFill>
          <a:blip r:embed="rId6"/>
          <a:stretch>
            <a:fillRect/>
          </a:stretch>
        </p:blipFill>
        <p:spPr>
          <a:xfrm>
            <a:off x="6135757" y="1007179"/>
            <a:ext cx="5710023" cy="5850821"/>
          </a:xfrm>
          <a:prstGeom prst="rect">
            <a:avLst/>
          </a:prstGeom>
        </p:spPr>
      </p:pic>
    </p:spTree>
    <p:extLst>
      <p:ext uri="{BB962C8B-B14F-4D97-AF65-F5344CB8AC3E}">
        <p14:creationId xmlns:p14="http://schemas.microsoft.com/office/powerpoint/2010/main" val="287598924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6400347"/>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223635" y="606056"/>
            <a:ext cx="6944337" cy="584775"/>
          </a:xfrm>
          <a:prstGeom prst="rect">
            <a:avLst/>
          </a:prstGeom>
        </p:spPr>
        <p:txBody>
          <a:bodyPr wrap="none">
            <a:spAutoFit/>
          </a:bodyPr>
          <a:lstStyle/>
          <a:p>
            <a:pPr algn="ctr"/>
            <a:r>
              <a:rPr lang="en-US" sz="3200" b="1" dirty="0" smtClean="0">
                <a:solidFill>
                  <a:srgbClr val="FF9518"/>
                </a:solidFill>
              </a:rPr>
              <a:t>Managing Files from the </a:t>
            </a:r>
            <a:r>
              <a:rPr lang="en-US" sz="3200" b="1" dirty="0">
                <a:solidFill>
                  <a:srgbClr val="FF9518"/>
                </a:solidFill>
              </a:rPr>
              <a:t>Command Line</a:t>
            </a:r>
          </a:p>
        </p:txBody>
      </p:sp>
      <p:pic>
        <p:nvPicPr>
          <p:cNvPr id="9" name="Picture 8"/>
          <p:cNvPicPr>
            <a:picLocks noChangeAspect="1"/>
          </p:cNvPicPr>
          <p:nvPr/>
        </p:nvPicPr>
        <p:blipFill>
          <a:blip r:embed="rId6"/>
          <a:stretch>
            <a:fillRect/>
          </a:stretch>
        </p:blipFill>
        <p:spPr>
          <a:xfrm>
            <a:off x="3597702" y="1430115"/>
            <a:ext cx="6773599" cy="4842117"/>
          </a:xfrm>
          <a:prstGeom prst="rect">
            <a:avLst/>
          </a:prstGeom>
        </p:spPr>
      </p:pic>
    </p:spTree>
    <p:extLst>
      <p:ext uri="{BB962C8B-B14F-4D97-AF65-F5344CB8AC3E}">
        <p14:creationId xmlns:p14="http://schemas.microsoft.com/office/powerpoint/2010/main" val="390534856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612423"/>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223635" y="606056"/>
            <a:ext cx="6944337" cy="584775"/>
          </a:xfrm>
          <a:prstGeom prst="rect">
            <a:avLst/>
          </a:prstGeom>
        </p:spPr>
        <p:txBody>
          <a:bodyPr wrap="none">
            <a:spAutoFit/>
          </a:bodyPr>
          <a:lstStyle/>
          <a:p>
            <a:pPr algn="ctr"/>
            <a:r>
              <a:rPr lang="en-US" sz="3200" b="1" dirty="0" smtClean="0">
                <a:solidFill>
                  <a:srgbClr val="FF9518"/>
                </a:solidFill>
              </a:rPr>
              <a:t>Managing Files from the </a:t>
            </a:r>
            <a:r>
              <a:rPr lang="en-US" sz="3200" b="1" dirty="0">
                <a:solidFill>
                  <a:srgbClr val="FF9518"/>
                </a:solidFill>
              </a:rPr>
              <a:t>Command Line</a:t>
            </a:r>
          </a:p>
        </p:txBody>
      </p:sp>
      <p:sp>
        <p:nvSpPr>
          <p:cNvPr id="9" name="Rectangle 8"/>
          <p:cNvSpPr/>
          <p:nvPr/>
        </p:nvSpPr>
        <p:spPr>
          <a:xfrm>
            <a:off x="651740" y="1781225"/>
            <a:ext cx="10163270" cy="1538883"/>
          </a:xfrm>
          <a:prstGeom prst="rect">
            <a:avLst/>
          </a:prstGeom>
        </p:spPr>
        <p:txBody>
          <a:bodyPr wrap="square">
            <a:spAutoFit/>
          </a:bodyPr>
          <a:lstStyle/>
          <a:p>
            <a:r>
              <a:rPr lang="en-US" sz="2200" b="1" dirty="0">
                <a:solidFill>
                  <a:schemeClr val="accent5"/>
                </a:solidFill>
              </a:rPr>
              <a:t>The cd command </a:t>
            </a:r>
            <a:r>
              <a:rPr lang="en-US" dirty="0"/>
              <a:t>has many options</a:t>
            </a:r>
            <a:r>
              <a:rPr lang="en-US" dirty="0" smtClean="0"/>
              <a:t>.</a:t>
            </a:r>
          </a:p>
          <a:p>
            <a:pPr marL="285750" indent="-285750">
              <a:buFont typeface="Wingdings" panose="05000000000000000000" pitchFamily="2" charset="2"/>
              <a:buChar char="q"/>
            </a:pPr>
            <a:r>
              <a:rPr lang="en-US" dirty="0" smtClean="0"/>
              <a:t> </a:t>
            </a:r>
            <a:r>
              <a:rPr lang="en-US" dirty="0"/>
              <a:t>A few are so useful as to be worth practicing early and using often. The command cd - changes directory to the directory where the user was previous to the current directory. Watch as this user takes advantage of this behavior to alternate between two directories, useful when processing a series of similar tasks.</a:t>
            </a:r>
            <a:endParaRPr lang="ar-EG" dirty="0"/>
          </a:p>
        </p:txBody>
      </p:sp>
      <p:grpSp>
        <p:nvGrpSpPr>
          <p:cNvPr id="13" name="Group 12"/>
          <p:cNvGrpSpPr/>
          <p:nvPr/>
        </p:nvGrpSpPr>
        <p:grpSpPr>
          <a:xfrm>
            <a:off x="3878655" y="3073456"/>
            <a:ext cx="6312267" cy="3458479"/>
            <a:chOff x="3681412" y="2495550"/>
            <a:chExt cx="4829175" cy="2533650"/>
          </a:xfrm>
        </p:grpSpPr>
        <p:pic>
          <p:nvPicPr>
            <p:cNvPr id="11" name="Picture 10"/>
            <p:cNvPicPr>
              <a:picLocks noChangeAspect="1"/>
            </p:cNvPicPr>
            <p:nvPr/>
          </p:nvPicPr>
          <p:blipFill>
            <a:blip r:embed="rId6"/>
            <a:stretch>
              <a:fillRect/>
            </a:stretch>
          </p:blipFill>
          <p:spPr>
            <a:xfrm>
              <a:off x="3681412" y="2495550"/>
              <a:ext cx="4829175" cy="1866900"/>
            </a:xfrm>
            <a:prstGeom prst="rect">
              <a:avLst/>
            </a:prstGeom>
          </p:spPr>
        </p:pic>
        <p:pic>
          <p:nvPicPr>
            <p:cNvPr id="12" name="Picture 11"/>
            <p:cNvPicPr>
              <a:picLocks noChangeAspect="1"/>
            </p:cNvPicPr>
            <p:nvPr/>
          </p:nvPicPr>
          <p:blipFill>
            <a:blip r:embed="rId7"/>
            <a:stretch>
              <a:fillRect/>
            </a:stretch>
          </p:blipFill>
          <p:spPr>
            <a:xfrm>
              <a:off x="3681412" y="4362450"/>
              <a:ext cx="3714750" cy="666750"/>
            </a:xfrm>
            <a:prstGeom prst="rect">
              <a:avLst/>
            </a:prstGeom>
          </p:spPr>
        </p:pic>
      </p:grpSp>
    </p:spTree>
    <p:extLst>
      <p:ext uri="{BB962C8B-B14F-4D97-AF65-F5344CB8AC3E}">
        <p14:creationId xmlns:p14="http://schemas.microsoft.com/office/powerpoint/2010/main" val="270007596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640361"/>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677156" y="606056"/>
            <a:ext cx="6037295" cy="584775"/>
          </a:xfrm>
          <a:prstGeom prst="rect">
            <a:avLst/>
          </a:prstGeom>
        </p:spPr>
        <p:txBody>
          <a:bodyPr wrap="none">
            <a:spAutoFit/>
          </a:bodyPr>
          <a:lstStyle/>
          <a:p>
            <a:pPr algn="ctr"/>
            <a:r>
              <a:rPr lang="en-US" sz="3200" b="1" dirty="0">
                <a:solidFill>
                  <a:srgbClr val="FF0000"/>
                </a:solidFill>
              </a:rPr>
              <a:t>LOCATING FILES AND </a:t>
            </a:r>
            <a:r>
              <a:rPr lang="en-US" sz="3200" b="1" dirty="0" smtClean="0">
                <a:solidFill>
                  <a:srgbClr val="FF0000"/>
                </a:solidFill>
              </a:rPr>
              <a:t>DIRECTORIES</a:t>
            </a:r>
            <a:endParaRPr lang="en-US" sz="3200" b="1" dirty="0">
              <a:solidFill>
                <a:srgbClr val="FF0000"/>
              </a:solidFill>
            </a:endParaRPr>
          </a:p>
        </p:txBody>
      </p:sp>
      <p:pic>
        <p:nvPicPr>
          <p:cNvPr id="9" name="Picture 8"/>
          <p:cNvPicPr>
            <a:picLocks noChangeAspect="1"/>
          </p:cNvPicPr>
          <p:nvPr/>
        </p:nvPicPr>
        <p:blipFill>
          <a:blip r:embed="rId6"/>
          <a:stretch>
            <a:fillRect/>
          </a:stretch>
        </p:blipFill>
        <p:spPr>
          <a:xfrm>
            <a:off x="3532982" y="1311965"/>
            <a:ext cx="6604068" cy="5348943"/>
          </a:xfrm>
          <a:prstGeom prst="rect">
            <a:avLst/>
          </a:prstGeom>
        </p:spPr>
      </p:pic>
    </p:spTree>
    <p:extLst>
      <p:ext uri="{BB962C8B-B14F-4D97-AF65-F5344CB8AC3E}">
        <p14:creationId xmlns:p14="http://schemas.microsoft.com/office/powerpoint/2010/main" val="18668982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130205" y="543490"/>
            <a:ext cx="7493462" cy="523220"/>
          </a:xfrm>
          <a:prstGeom prst="rect">
            <a:avLst/>
          </a:prstGeom>
        </p:spPr>
        <p:txBody>
          <a:bodyPr wrap="none">
            <a:spAutoFit/>
          </a:bodyPr>
          <a:lstStyle/>
          <a:p>
            <a:pPr algn="ctr"/>
            <a:r>
              <a:rPr lang="en-US" sz="2800" b="1" dirty="0">
                <a:solidFill>
                  <a:srgbClr val="FF0000"/>
                </a:solidFill>
              </a:rPr>
              <a:t>MANAGING FILES USING COMMAND-LINE </a:t>
            </a:r>
            <a:r>
              <a:rPr lang="en-US" sz="2800" b="1" dirty="0" smtClean="0">
                <a:solidFill>
                  <a:srgbClr val="FF0000"/>
                </a:solidFill>
              </a:rPr>
              <a:t>TOOLS</a:t>
            </a:r>
            <a:endParaRPr lang="en-US" sz="2800" b="1" dirty="0">
              <a:solidFill>
                <a:srgbClr val="FF0000"/>
              </a:solidFill>
            </a:endParaRPr>
          </a:p>
        </p:txBody>
      </p:sp>
      <p:pic>
        <p:nvPicPr>
          <p:cNvPr id="9" name="Picture 8"/>
          <p:cNvPicPr>
            <a:picLocks noChangeAspect="1"/>
          </p:cNvPicPr>
          <p:nvPr/>
        </p:nvPicPr>
        <p:blipFill>
          <a:blip r:embed="rId6"/>
          <a:stretch>
            <a:fillRect/>
          </a:stretch>
        </p:blipFill>
        <p:spPr>
          <a:xfrm>
            <a:off x="2542142" y="1307698"/>
            <a:ext cx="8009891" cy="4503782"/>
          </a:xfrm>
          <a:prstGeom prst="rect">
            <a:avLst/>
          </a:prstGeom>
        </p:spPr>
      </p:pic>
    </p:spTree>
    <p:extLst>
      <p:ext uri="{BB962C8B-B14F-4D97-AF65-F5344CB8AC3E}">
        <p14:creationId xmlns:p14="http://schemas.microsoft.com/office/powerpoint/2010/main" val="20852753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024728" y="6600605"/>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223635" y="606056"/>
            <a:ext cx="6944337" cy="584775"/>
          </a:xfrm>
          <a:prstGeom prst="rect">
            <a:avLst/>
          </a:prstGeom>
        </p:spPr>
        <p:txBody>
          <a:bodyPr wrap="none">
            <a:spAutoFit/>
          </a:bodyPr>
          <a:lstStyle/>
          <a:p>
            <a:pPr algn="ctr"/>
            <a:r>
              <a:rPr lang="en-US" sz="3200" b="1" dirty="0" smtClean="0">
                <a:solidFill>
                  <a:srgbClr val="FF9518"/>
                </a:solidFill>
              </a:rPr>
              <a:t>Managing Files from the </a:t>
            </a:r>
            <a:r>
              <a:rPr lang="en-US" sz="3200" b="1" dirty="0">
                <a:solidFill>
                  <a:srgbClr val="FF9518"/>
                </a:solidFill>
              </a:rPr>
              <a:t>Command Line</a:t>
            </a:r>
          </a:p>
        </p:txBody>
      </p:sp>
      <p:sp>
        <p:nvSpPr>
          <p:cNvPr id="9" name="Rectangle 8"/>
          <p:cNvSpPr/>
          <p:nvPr/>
        </p:nvSpPr>
        <p:spPr>
          <a:xfrm>
            <a:off x="1009214" y="1610200"/>
            <a:ext cx="10917743" cy="2585323"/>
          </a:xfrm>
          <a:prstGeom prst="rect">
            <a:avLst/>
          </a:prstGeom>
        </p:spPr>
        <p:txBody>
          <a:bodyPr wrap="square">
            <a:spAutoFit/>
          </a:bodyPr>
          <a:lstStyle/>
          <a:p>
            <a:r>
              <a:rPr lang="en-US" sz="2200" b="1" dirty="0">
                <a:solidFill>
                  <a:srgbClr val="FF0000"/>
                </a:solidFill>
              </a:rPr>
              <a:t>Create directories The </a:t>
            </a:r>
            <a:r>
              <a:rPr lang="en-US" sz="2200" b="1" dirty="0" err="1">
                <a:solidFill>
                  <a:srgbClr val="FF0000"/>
                </a:solidFill>
              </a:rPr>
              <a:t>mkdir</a:t>
            </a:r>
            <a:r>
              <a:rPr lang="en-US" sz="2200" b="1" dirty="0">
                <a:solidFill>
                  <a:srgbClr val="FF0000"/>
                </a:solidFill>
              </a:rPr>
              <a:t> command </a:t>
            </a:r>
            <a:endParaRPr lang="en-US" sz="2200" b="1" dirty="0" smtClean="0">
              <a:solidFill>
                <a:srgbClr val="FF0000"/>
              </a:solidFill>
            </a:endParaRPr>
          </a:p>
          <a:p>
            <a:pPr marL="285750" indent="-285750">
              <a:buFont typeface="Wingdings" panose="05000000000000000000" pitchFamily="2" charset="2"/>
              <a:buChar char="q"/>
            </a:pPr>
            <a:r>
              <a:rPr lang="en-US" sz="2000" dirty="0" smtClean="0"/>
              <a:t>creates </a:t>
            </a:r>
            <a:r>
              <a:rPr lang="en-US" sz="2000" dirty="0"/>
              <a:t>one or more directories or subdirectories, generating errors if the file name already exists or when attempting to create a directory in a parent directory that doesn't exist. </a:t>
            </a:r>
            <a:endParaRPr lang="en-US" sz="2000" dirty="0" smtClean="0"/>
          </a:p>
          <a:p>
            <a:pPr marL="285750" indent="-285750">
              <a:buFont typeface="Wingdings" panose="05000000000000000000" pitchFamily="2" charset="2"/>
              <a:buChar char="q"/>
            </a:pPr>
            <a:r>
              <a:rPr lang="en-US" sz="2000" dirty="0" smtClean="0"/>
              <a:t>The </a:t>
            </a:r>
            <a:r>
              <a:rPr lang="en-US" sz="2000" dirty="0"/>
              <a:t>-p parent option creates missing parent directories for the requested destination. Be cautious when using </a:t>
            </a:r>
            <a:r>
              <a:rPr lang="en-US" sz="2000" dirty="0" err="1"/>
              <a:t>mkdir</a:t>
            </a:r>
            <a:r>
              <a:rPr lang="en-US" sz="2000" dirty="0"/>
              <a:t> -p, since accidental spelling mistakes create unintended directories without generating error messages. </a:t>
            </a:r>
            <a:endParaRPr lang="en-US" sz="2000" dirty="0" smtClean="0"/>
          </a:p>
          <a:p>
            <a:pPr marL="285750" indent="-285750">
              <a:buFont typeface="Wingdings" panose="05000000000000000000" pitchFamily="2" charset="2"/>
              <a:buChar char="q"/>
            </a:pPr>
            <a:r>
              <a:rPr lang="en-US" sz="2000" dirty="0" smtClean="0"/>
              <a:t>In </a:t>
            </a:r>
            <a:r>
              <a:rPr lang="en-US" sz="2000" dirty="0"/>
              <a:t>the following example, a user attempts to use </a:t>
            </a:r>
            <a:r>
              <a:rPr lang="en-US" sz="2000" dirty="0" err="1"/>
              <a:t>mkdir</a:t>
            </a:r>
            <a:r>
              <a:rPr lang="en-US" sz="2000" dirty="0"/>
              <a:t> to create a subdirectory named Watched in the existing Videos directory, but mistypes the directory name.</a:t>
            </a:r>
            <a:endParaRPr lang="ar-EG" sz="2000" dirty="0"/>
          </a:p>
        </p:txBody>
      </p:sp>
      <p:pic>
        <p:nvPicPr>
          <p:cNvPr id="11" name="Picture 10"/>
          <p:cNvPicPr>
            <a:picLocks noChangeAspect="1"/>
          </p:cNvPicPr>
          <p:nvPr/>
        </p:nvPicPr>
        <p:blipFill>
          <a:blip r:embed="rId6"/>
          <a:stretch>
            <a:fillRect/>
          </a:stretch>
        </p:blipFill>
        <p:spPr>
          <a:xfrm>
            <a:off x="1874165" y="4195523"/>
            <a:ext cx="9848170" cy="2244924"/>
          </a:xfrm>
          <a:prstGeom prst="rect">
            <a:avLst/>
          </a:prstGeom>
        </p:spPr>
      </p:pic>
    </p:spTree>
    <p:extLst>
      <p:ext uri="{BB962C8B-B14F-4D97-AF65-F5344CB8AC3E}">
        <p14:creationId xmlns:p14="http://schemas.microsoft.com/office/powerpoint/2010/main" val="419969387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095721" y="6605185"/>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223635" y="606056"/>
            <a:ext cx="6944337" cy="584775"/>
          </a:xfrm>
          <a:prstGeom prst="rect">
            <a:avLst/>
          </a:prstGeom>
        </p:spPr>
        <p:txBody>
          <a:bodyPr wrap="none">
            <a:spAutoFit/>
          </a:bodyPr>
          <a:lstStyle/>
          <a:p>
            <a:pPr algn="ctr"/>
            <a:r>
              <a:rPr lang="en-US" sz="3200" b="1" dirty="0" smtClean="0">
                <a:solidFill>
                  <a:srgbClr val="FF9518"/>
                </a:solidFill>
              </a:rPr>
              <a:t>Managing Files from the </a:t>
            </a:r>
            <a:r>
              <a:rPr lang="en-US" sz="3200" b="1" dirty="0">
                <a:solidFill>
                  <a:srgbClr val="FF9518"/>
                </a:solidFill>
              </a:rPr>
              <a:t>Command Line</a:t>
            </a:r>
          </a:p>
        </p:txBody>
      </p:sp>
      <p:pic>
        <p:nvPicPr>
          <p:cNvPr id="9" name="Picture 8"/>
          <p:cNvPicPr>
            <a:picLocks noChangeAspect="1"/>
          </p:cNvPicPr>
          <p:nvPr/>
        </p:nvPicPr>
        <p:blipFill>
          <a:blip r:embed="rId6"/>
          <a:stretch>
            <a:fillRect/>
          </a:stretch>
        </p:blipFill>
        <p:spPr>
          <a:xfrm>
            <a:off x="3529012" y="1311965"/>
            <a:ext cx="6626561" cy="5212731"/>
          </a:xfrm>
          <a:prstGeom prst="rect">
            <a:avLst/>
          </a:prstGeom>
        </p:spPr>
      </p:pic>
    </p:spTree>
    <p:extLst>
      <p:ext uri="{BB962C8B-B14F-4D97-AF65-F5344CB8AC3E}">
        <p14:creationId xmlns:p14="http://schemas.microsoft.com/office/powerpoint/2010/main" val="98169492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223635" y="606056"/>
            <a:ext cx="6944337" cy="584775"/>
          </a:xfrm>
          <a:prstGeom prst="rect">
            <a:avLst/>
          </a:prstGeom>
        </p:spPr>
        <p:txBody>
          <a:bodyPr wrap="none">
            <a:spAutoFit/>
          </a:bodyPr>
          <a:lstStyle/>
          <a:p>
            <a:pPr algn="ctr"/>
            <a:r>
              <a:rPr lang="en-US" sz="3200" b="1" dirty="0" smtClean="0">
                <a:solidFill>
                  <a:srgbClr val="FF9518"/>
                </a:solidFill>
              </a:rPr>
              <a:t>Managing Files from the </a:t>
            </a:r>
            <a:r>
              <a:rPr lang="en-US" sz="3200" b="1" dirty="0">
                <a:solidFill>
                  <a:srgbClr val="FF9518"/>
                </a:solidFill>
              </a:rPr>
              <a:t>Command Line</a:t>
            </a:r>
          </a:p>
        </p:txBody>
      </p:sp>
      <p:sp>
        <p:nvSpPr>
          <p:cNvPr id="9" name="Rectangle 8"/>
          <p:cNvSpPr/>
          <p:nvPr/>
        </p:nvSpPr>
        <p:spPr>
          <a:xfrm>
            <a:off x="1262952" y="1616064"/>
            <a:ext cx="10637500" cy="1692771"/>
          </a:xfrm>
          <a:prstGeom prst="rect">
            <a:avLst/>
          </a:prstGeom>
        </p:spPr>
        <p:txBody>
          <a:bodyPr wrap="square">
            <a:spAutoFit/>
          </a:bodyPr>
          <a:lstStyle/>
          <a:p>
            <a:r>
              <a:rPr lang="en-US" sz="2400" b="1" dirty="0">
                <a:solidFill>
                  <a:srgbClr val="FF0000"/>
                </a:solidFill>
              </a:rPr>
              <a:t>Copy files The </a:t>
            </a:r>
            <a:r>
              <a:rPr lang="en-US" sz="2400" b="1" dirty="0" err="1">
                <a:solidFill>
                  <a:srgbClr val="FF0000"/>
                </a:solidFill>
              </a:rPr>
              <a:t>cp</a:t>
            </a:r>
            <a:r>
              <a:rPr lang="en-US" sz="2400" b="1" dirty="0">
                <a:solidFill>
                  <a:srgbClr val="FF0000"/>
                </a:solidFill>
              </a:rPr>
              <a:t> command copies one </a:t>
            </a:r>
            <a:r>
              <a:rPr lang="en-US" sz="2000" dirty="0"/>
              <a:t>or more files to become new, independent files. Syntax allows copying an existing file to a new file in the current or another directory, or copying multiple files into another directory</a:t>
            </a:r>
            <a:r>
              <a:rPr lang="en-US" sz="2000" dirty="0" smtClean="0"/>
              <a:t>.</a:t>
            </a:r>
          </a:p>
          <a:p>
            <a:pPr marL="342900" indent="-342900">
              <a:buFont typeface="Wingdings" panose="05000000000000000000" pitchFamily="2" charset="2"/>
              <a:buChar char="q"/>
            </a:pPr>
            <a:r>
              <a:rPr lang="en-US" sz="2000" dirty="0" smtClean="0"/>
              <a:t> </a:t>
            </a:r>
            <a:r>
              <a:rPr lang="en-US" sz="2000" dirty="0"/>
              <a:t>In any destination, new file names must be unique. If the new file name is not unique, the copy command will overwrite the existing file. </a:t>
            </a:r>
            <a:endParaRPr lang="ar-EG" sz="2000" dirty="0"/>
          </a:p>
        </p:txBody>
      </p:sp>
      <p:grpSp>
        <p:nvGrpSpPr>
          <p:cNvPr id="13" name="Group 12"/>
          <p:cNvGrpSpPr/>
          <p:nvPr/>
        </p:nvGrpSpPr>
        <p:grpSpPr>
          <a:xfrm>
            <a:off x="3835711" y="3328045"/>
            <a:ext cx="5904637" cy="2556300"/>
            <a:chOff x="3690937" y="3357635"/>
            <a:chExt cx="4810125" cy="1467958"/>
          </a:xfrm>
        </p:grpSpPr>
        <p:pic>
          <p:nvPicPr>
            <p:cNvPr id="11" name="Picture 10"/>
            <p:cNvPicPr>
              <a:picLocks noChangeAspect="1"/>
            </p:cNvPicPr>
            <p:nvPr/>
          </p:nvPicPr>
          <p:blipFill>
            <a:blip r:embed="rId6"/>
            <a:stretch>
              <a:fillRect/>
            </a:stretch>
          </p:blipFill>
          <p:spPr>
            <a:xfrm>
              <a:off x="3690937" y="3357635"/>
              <a:ext cx="4810125" cy="1162050"/>
            </a:xfrm>
            <a:prstGeom prst="rect">
              <a:avLst/>
            </a:prstGeom>
          </p:spPr>
        </p:pic>
        <p:pic>
          <p:nvPicPr>
            <p:cNvPr id="12" name="Picture 11"/>
            <p:cNvPicPr>
              <a:picLocks noChangeAspect="1"/>
            </p:cNvPicPr>
            <p:nvPr/>
          </p:nvPicPr>
          <p:blipFill>
            <a:blip r:embed="rId7"/>
            <a:stretch>
              <a:fillRect/>
            </a:stretch>
          </p:blipFill>
          <p:spPr>
            <a:xfrm>
              <a:off x="3690937" y="4511268"/>
              <a:ext cx="2990850" cy="314325"/>
            </a:xfrm>
            <a:prstGeom prst="rect">
              <a:avLst/>
            </a:prstGeom>
          </p:spPr>
        </p:pic>
      </p:grpSp>
    </p:spTree>
    <p:extLst>
      <p:ext uri="{BB962C8B-B14F-4D97-AF65-F5344CB8AC3E}">
        <p14:creationId xmlns:p14="http://schemas.microsoft.com/office/powerpoint/2010/main" val="392915802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671275"/>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223635" y="606056"/>
            <a:ext cx="6944337" cy="584775"/>
          </a:xfrm>
          <a:prstGeom prst="rect">
            <a:avLst/>
          </a:prstGeom>
        </p:spPr>
        <p:txBody>
          <a:bodyPr wrap="none">
            <a:spAutoFit/>
          </a:bodyPr>
          <a:lstStyle/>
          <a:p>
            <a:pPr algn="ctr"/>
            <a:r>
              <a:rPr lang="en-US" sz="3200" b="1" dirty="0" smtClean="0">
                <a:solidFill>
                  <a:srgbClr val="FF9518"/>
                </a:solidFill>
              </a:rPr>
              <a:t>Managing Files from the </a:t>
            </a:r>
            <a:r>
              <a:rPr lang="en-US" sz="3200" b="1" dirty="0">
                <a:solidFill>
                  <a:srgbClr val="FF9518"/>
                </a:solidFill>
              </a:rPr>
              <a:t>Command Line</a:t>
            </a:r>
          </a:p>
        </p:txBody>
      </p:sp>
      <p:sp>
        <p:nvSpPr>
          <p:cNvPr id="11" name="Rectangle 10"/>
          <p:cNvSpPr/>
          <p:nvPr/>
        </p:nvSpPr>
        <p:spPr>
          <a:xfrm>
            <a:off x="723899" y="1705386"/>
            <a:ext cx="4645890" cy="3416320"/>
          </a:xfrm>
          <a:prstGeom prst="rect">
            <a:avLst/>
          </a:prstGeom>
        </p:spPr>
        <p:txBody>
          <a:bodyPr wrap="square">
            <a:spAutoFit/>
          </a:bodyPr>
          <a:lstStyle/>
          <a:p>
            <a:pPr marL="285750" indent="-285750">
              <a:buFont typeface="Wingdings" panose="05000000000000000000" pitchFamily="2" charset="2"/>
              <a:buChar char="v"/>
            </a:pPr>
            <a:r>
              <a:rPr lang="en-US" sz="2400" dirty="0"/>
              <a:t>To protect users from accidentally overwriting directories with contents, multiple file </a:t>
            </a:r>
            <a:r>
              <a:rPr lang="en-US" sz="2400" dirty="0" err="1"/>
              <a:t>cp</a:t>
            </a:r>
            <a:r>
              <a:rPr lang="en-US" sz="2400" dirty="0"/>
              <a:t> commands ignore directories specified as a source. </a:t>
            </a:r>
            <a:endParaRPr lang="en-US" sz="2400" dirty="0" smtClean="0"/>
          </a:p>
          <a:p>
            <a:pPr marL="285750" indent="-285750">
              <a:buFont typeface="Wingdings" panose="05000000000000000000" pitchFamily="2" charset="2"/>
              <a:buChar char="v"/>
            </a:pPr>
            <a:endParaRPr lang="en-US" sz="2400" dirty="0"/>
          </a:p>
          <a:p>
            <a:pPr marL="285750" indent="-285750">
              <a:buFont typeface="Wingdings" panose="05000000000000000000" pitchFamily="2" charset="2"/>
              <a:buChar char="v"/>
            </a:pPr>
            <a:r>
              <a:rPr lang="en-US" sz="2400" dirty="0" smtClean="0"/>
              <a:t>Copying </a:t>
            </a:r>
            <a:r>
              <a:rPr lang="en-US" sz="2400" dirty="0"/>
              <a:t>non-empty directories, with contents, requires the -r recursive option.</a:t>
            </a:r>
            <a:endParaRPr lang="ar-EG" sz="2400" dirty="0"/>
          </a:p>
        </p:txBody>
      </p:sp>
      <p:pic>
        <p:nvPicPr>
          <p:cNvPr id="12" name="Picture 11"/>
          <p:cNvPicPr>
            <a:picLocks noChangeAspect="1"/>
          </p:cNvPicPr>
          <p:nvPr/>
        </p:nvPicPr>
        <p:blipFill>
          <a:blip r:embed="rId6"/>
          <a:stretch>
            <a:fillRect/>
          </a:stretch>
        </p:blipFill>
        <p:spPr>
          <a:xfrm>
            <a:off x="5592075" y="1377504"/>
            <a:ext cx="6258314" cy="5293771"/>
          </a:xfrm>
          <a:prstGeom prst="rect">
            <a:avLst/>
          </a:prstGeom>
        </p:spPr>
      </p:pic>
    </p:spTree>
    <p:extLst>
      <p:ext uri="{BB962C8B-B14F-4D97-AF65-F5344CB8AC3E}">
        <p14:creationId xmlns:p14="http://schemas.microsoft.com/office/powerpoint/2010/main" val="411325457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223635" y="606056"/>
            <a:ext cx="6944337" cy="584775"/>
          </a:xfrm>
          <a:prstGeom prst="rect">
            <a:avLst/>
          </a:prstGeom>
        </p:spPr>
        <p:txBody>
          <a:bodyPr wrap="none">
            <a:spAutoFit/>
          </a:bodyPr>
          <a:lstStyle/>
          <a:p>
            <a:pPr algn="ctr"/>
            <a:r>
              <a:rPr lang="en-US" sz="3200" b="1" dirty="0" smtClean="0">
                <a:solidFill>
                  <a:srgbClr val="FF9518"/>
                </a:solidFill>
              </a:rPr>
              <a:t>Managing Files from the </a:t>
            </a:r>
            <a:r>
              <a:rPr lang="en-US" sz="3200" b="1" dirty="0">
                <a:solidFill>
                  <a:srgbClr val="FF9518"/>
                </a:solidFill>
              </a:rPr>
              <a:t>Command Line</a:t>
            </a:r>
          </a:p>
        </p:txBody>
      </p:sp>
      <p:sp>
        <p:nvSpPr>
          <p:cNvPr id="9" name="Rectangle 8"/>
          <p:cNvSpPr/>
          <p:nvPr/>
        </p:nvSpPr>
        <p:spPr>
          <a:xfrm>
            <a:off x="1262952" y="1616064"/>
            <a:ext cx="10637500" cy="1692771"/>
          </a:xfrm>
          <a:prstGeom prst="rect">
            <a:avLst/>
          </a:prstGeom>
        </p:spPr>
        <p:txBody>
          <a:bodyPr wrap="square">
            <a:spAutoFit/>
          </a:bodyPr>
          <a:lstStyle/>
          <a:p>
            <a:r>
              <a:rPr lang="en-US" sz="2400" b="1" dirty="0">
                <a:solidFill>
                  <a:srgbClr val="FF0000"/>
                </a:solidFill>
              </a:rPr>
              <a:t>Copy files The </a:t>
            </a:r>
            <a:r>
              <a:rPr lang="en-US" sz="2400" b="1" dirty="0" err="1">
                <a:solidFill>
                  <a:srgbClr val="FF0000"/>
                </a:solidFill>
              </a:rPr>
              <a:t>cp</a:t>
            </a:r>
            <a:r>
              <a:rPr lang="en-US" sz="2400" b="1" dirty="0">
                <a:solidFill>
                  <a:srgbClr val="FF0000"/>
                </a:solidFill>
              </a:rPr>
              <a:t> command copies one </a:t>
            </a:r>
            <a:r>
              <a:rPr lang="en-US" sz="2000" dirty="0"/>
              <a:t>or more files to become new, independent files. Syntax allows copying an existing file to a new file in the current or another directory, or copying multiple files into another directory</a:t>
            </a:r>
            <a:r>
              <a:rPr lang="en-US" sz="2000" dirty="0" smtClean="0"/>
              <a:t>.</a:t>
            </a:r>
          </a:p>
          <a:p>
            <a:pPr marL="342900" indent="-342900">
              <a:buFont typeface="Wingdings" panose="05000000000000000000" pitchFamily="2" charset="2"/>
              <a:buChar char="q"/>
            </a:pPr>
            <a:r>
              <a:rPr lang="en-US" sz="2000" dirty="0" smtClean="0"/>
              <a:t> </a:t>
            </a:r>
            <a:r>
              <a:rPr lang="en-US" sz="2000" dirty="0"/>
              <a:t>In any destination, new file names must be unique. If the new file name is not unique, the copy command will overwrite the existing file. </a:t>
            </a:r>
            <a:endParaRPr lang="ar-EG" sz="2000" dirty="0"/>
          </a:p>
        </p:txBody>
      </p:sp>
      <p:grpSp>
        <p:nvGrpSpPr>
          <p:cNvPr id="13" name="Group 12"/>
          <p:cNvGrpSpPr/>
          <p:nvPr/>
        </p:nvGrpSpPr>
        <p:grpSpPr>
          <a:xfrm>
            <a:off x="3835711" y="3328045"/>
            <a:ext cx="5904637" cy="2556300"/>
            <a:chOff x="3690937" y="3357635"/>
            <a:chExt cx="4810125" cy="1467958"/>
          </a:xfrm>
        </p:grpSpPr>
        <p:pic>
          <p:nvPicPr>
            <p:cNvPr id="11" name="Picture 10"/>
            <p:cNvPicPr>
              <a:picLocks noChangeAspect="1"/>
            </p:cNvPicPr>
            <p:nvPr/>
          </p:nvPicPr>
          <p:blipFill>
            <a:blip r:embed="rId6"/>
            <a:stretch>
              <a:fillRect/>
            </a:stretch>
          </p:blipFill>
          <p:spPr>
            <a:xfrm>
              <a:off x="3690937" y="3357635"/>
              <a:ext cx="4810125" cy="1162050"/>
            </a:xfrm>
            <a:prstGeom prst="rect">
              <a:avLst/>
            </a:prstGeom>
          </p:spPr>
        </p:pic>
        <p:pic>
          <p:nvPicPr>
            <p:cNvPr id="12" name="Picture 11"/>
            <p:cNvPicPr>
              <a:picLocks noChangeAspect="1"/>
            </p:cNvPicPr>
            <p:nvPr/>
          </p:nvPicPr>
          <p:blipFill>
            <a:blip r:embed="rId7"/>
            <a:stretch>
              <a:fillRect/>
            </a:stretch>
          </p:blipFill>
          <p:spPr>
            <a:xfrm>
              <a:off x="3690937" y="4511268"/>
              <a:ext cx="2990850" cy="314325"/>
            </a:xfrm>
            <a:prstGeom prst="rect">
              <a:avLst/>
            </a:prstGeom>
          </p:spPr>
        </p:pic>
      </p:grpSp>
    </p:spTree>
    <p:extLst>
      <p:ext uri="{BB962C8B-B14F-4D97-AF65-F5344CB8AC3E}">
        <p14:creationId xmlns:p14="http://schemas.microsoft.com/office/powerpoint/2010/main" val="152472281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605185"/>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223635" y="606056"/>
            <a:ext cx="6944337" cy="584775"/>
          </a:xfrm>
          <a:prstGeom prst="rect">
            <a:avLst/>
          </a:prstGeom>
        </p:spPr>
        <p:txBody>
          <a:bodyPr wrap="none">
            <a:spAutoFit/>
          </a:bodyPr>
          <a:lstStyle/>
          <a:p>
            <a:pPr algn="ctr"/>
            <a:r>
              <a:rPr lang="en-US" sz="3200" b="1" dirty="0" smtClean="0">
                <a:solidFill>
                  <a:srgbClr val="FF9518"/>
                </a:solidFill>
              </a:rPr>
              <a:t>Managing Files from the </a:t>
            </a:r>
            <a:r>
              <a:rPr lang="en-US" sz="3200" b="1" dirty="0">
                <a:solidFill>
                  <a:srgbClr val="FF9518"/>
                </a:solidFill>
              </a:rPr>
              <a:t>Command Line</a:t>
            </a:r>
          </a:p>
        </p:txBody>
      </p:sp>
      <p:sp>
        <p:nvSpPr>
          <p:cNvPr id="14" name="Rectangle 13"/>
          <p:cNvSpPr/>
          <p:nvPr/>
        </p:nvSpPr>
        <p:spPr>
          <a:xfrm>
            <a:off x="1166191" y="1613053"/>
            <a:ext cx="9859618" cy="1661993"/>
          </a:xfrm>
          <a:prstGeom prst="rect">
            <a:avLst/>
          </a:prstGeom>
        </p:spPr>
        <p:txBody>
          <a:bodyPr wrap="square">
            <a:spAutoFit/>
          </a:bodyPr>
          <a:lstStyle/>
          <a:p>
            <a:r>
              <a:rPr lang="en-US" sz="2400" b="1" dirty="0">
                <a:solidFill>
                  <a:srgbClr val="FF0000"/>
                </a:solidFill>
              </a:rPr>
              <a:t>Move files The mv command renames files in the same directory, or relocates files to a new directory.</a:t>
            </a:r>
            <a:r>
              <a:rPr lang="en-US" b="1" dirty="0">
                <a:solidFill>
                  <a:srgbClr val="FF0000"/>
                </a:solidFill>
              </a:rPr>
              <a:t> </a:t>
            </a:r>
            <a:endParaRPr lang="en-US" b="1" dirty="0" smtClean="0">
              <a:solidFill>
                <a:srgbClr val="FF0000"/>
              </a:solidFill>
            </a:endParaRPr>
          </a:p>
          <a:p>
            <a:pPr marL="285750" indent="-285750">
              <a:buFont typeface="Wingdings" panose="05000000000000000000" pitchFamily="2" charset="2"/>
              <a:buChar char="v"/>
            </a:pPr>
            <a:r>
              <a:rPr lang="en-US" dirty="0" smtClean="0"/>
              <a:t>File </a:t>
            </a:r>
            <a:r>
              <a:rPr lang="en-US" dirty="0"/>
              <a:t>contents remain unchanged. Files moved to a different file system require creating a new file by copying the source file, then deleting the source file. Although normally transparent to the user, large files may take noticeably longer to move.</a:t>
            </a:r>
            <a:endParaRPr lang="ar-EG" dirty="0"/>
          </a:p>
        </p:txBody>
      </p:sp>
      <p:pic>
        <p:nvPicPr>
          <p:cNvPr id="15" name="Picture 14"/>
          <p:cNvPicPr>
            <a:picLocks noChangeAspect="1"/>
          </p:cNvPicPr>
          <p:nvPr/>
        </p:nvPicPr>
        <p:blipFill>
          <a:blip r:embed="rId6"/>
          <a:stretch>
            <a:fillRect/>
          </a:stretch>
        </p:blipFill>
        <p:spPr>
          <a:xfrm>
            <a:off x="3072433" y="3469536"/>
            <a:ext cx="8159739" cy="2635792"/>
          </a:xfrm>
          <a:prstGeom prst="rect">
            <a:avLst/>
          </a:prstGeom>
        </p:spPr>
      </p:pic>
    </p:spTree>
    <p:extLst>
      <p:ext uri="{BB962C8B-B14F-4D97-AF65-F5344CB8AC3E}">
        <p14:creationId xmlns:p14="http://schemas.microsoft.com/office/powerpoint/2010/main" val="334755088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056475" y="6605185"/>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223635" y="365125"/>
            <a:ext cx="6944337" cy="584775"/>
          </a:xfrm>
          <a:prstGeom prst="rect">
            <a:avLst/>
          </a:prstGeom>
        </p:spPr>
        <p:txBody>
          <a:bodyPr wrap="none">
            <a:spAutoFit/>
          </a:bodyPr>
          <a:lstStyle/>
          <a:p>
            <a:pPr algn="ctr"/>
            <a:r>
              <a:rPr lang="en-US" sz="3200" b="1" dirty="0" smtClean="0">
                <a:solidFill>
                  <a:srgbClr val="FF9518"/>
                </a:solidFill>
              </a:rPr>
              <a:t>Managing Files from the </a:t>
            </a:r>
            <a:r>
              <a:rPr lang="en-US" sz="3200" b="1" dirty="0">
                <a:solidFill>
                  <a:srgbClr val="FF9518"/>
                </a:solidFill>
              </a:rPr>
              <a:t>Command Line</a:t>
            </a:r>
          </a:p>
        </p:txBody>
      </p:sp>
      <p:pic>
        <p:nvPicPr>
          <p:cNvPr id="9" name="Picture 8"/>
          <p:cNvPicPr>
            <a:picLocks noChangeAspect="1"/>
          </p:cNvPicPr>
          <p:nvPr/>
        </p:nvPicPr>
        <p:blipFill>
          <a:blip r:embed="rId6"/>
          <a:stretch>
            <a:fillRect/>
          </a:stretch>
        </p:blipFill>
        <p:spPr>
          <a:xfrm>
            <a:off x="3638550" y="985837"/>
            <a:ext cx="5652210" cy="5619348"/>
          </a:xfrm>
          <a:prstGeom prst="rect">
            <a:avLst/>
          </a:prstGeom>
        </p:spPr>
      </p:pic>
    </p:spTree>
    <p:extLst>
      <p:ext uri="{BB962C8B-B14F-4D97-AF65-F5344CB8AC3E}">
        <p14:creationId xmlns:p14="http://schemas.microsoft.com/office/powerpoint/2010/main" val="3255775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15011" y="6605185"/>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223635" y="606056"/>
            <a:ext cx="6944337" cy="584775"/>
          </a:xfrm>
          <a:prstGeom prst="rect">
            <a:avLst/>
          </a:prstGeom>
        </p:spPr>
        <p:txBody>
          <a:bodyPr wrap="none">
            <a:spAutoFit/>
          </a:bodyPr>
          <a:lstStyle/>
          <a:p>
            <a:pPr algn="ctr"/>
            <a:r>
              <a:rPr lang="en-US" sz="3200" b="1" dirty="0" smtClean="0">
                <a:solidFill>
                  <a:srgbClr val="FF9518"/>
                </a:solidFill>
              </a:rPr>
              <a:t>Managing Files from the </a:t>
            </a:r>
            <a:r>
              <a:rPr lang="en-US" sz="3200" b="1" dirty="0">
                <a:solidFill>
                  <a:srgbClr val="FF9518"/>
                </a:solidFill>
              </a:rPr>
              <a:t>Command Line</a:t>
            </a:r>
          </a:p>
        </p:txBody>
      </p:sp>
      <p:sp>
        <p:nvSpPr>
          <p:cNvPr id="9" name="Rectangle 8"/>
          <p:cNvSpPr/>
          <p:nvPr/>
        </p:nvSpPr>
        <p:spPr>
          <a:xfrm>
            <a:off x="1648640" y="1555956"/>
            <a:ext cx="9438278" cy="1938992"/>
          </a:xfrm>
          <a:prstGeom prst="rect">
            <a:avLst/>
          </a:prstGeom>
        </p:spPr>
        <p:txBody>
          <a:bodyPr wrap="square">
            <a:spAutoFit/>
          </a:bodyPr>
          <a:lstStyle/>
          <a:p>
            <a:pPr marL="342900" indent="-342900">
              <a:buFont typeface="Wingdings" panose="05000000000000000000" pitchFamily="2" charset="2"/>
              <a:buChar char="q"/>
            </a:pPr>
            <a:r>
              <a:rPr lang="en-US" sz="2400" b="1" dirty="0">
                <a:solidFill>
                  <a:schemeClr val="accent6"/>
                </a:solidFill>
              </a:rPr>
              <a:t>Remove files and directories Default syntax for </a:t>
            </a:r>
            <a:r>
              <a:rPr lang="en-US" sz="2400" b="1" dirty="0" err="1">
                <a:solidFill>
                  <a:schemeClr val="accent6"/>
                </a:solidFill>
              </a:rPr>
              <a:t>rm</a:t>
            </a:r>
            <a:r>
              <a:rPr lang="en-US" sz="2400" b="1" dirty="0">
                <a:solidFill>
                  <a:schemeClr val="accent6"/>
                </a:solidFill>
              </a:rPr>
              <a:t> deletes files</a:t>
            </a:r>
            <a:r>
              <a:rPr lang="en-US" sz="2400" b="1" dirty="0">
                <a:solidFill>
                  <a:schemeClr val="accent1"/>
                </a:solidFill>
              </a:rPr>
              <a:t>, but not directories. Deleting a directory, and potentially many subdirectories and files below it, requires the </a:t>
            </a:r>
            <a:r>
              <a:rPr lang="en-US" sz="2400" b="1" dirty="0"/>
              <a:t>-r recursive option. </a:t>
            </a:r>
            <a:r>
              <a:rPr lang="en-US" sz="2400" b="1" dirty="0">
                <a:solidFill>
                  <a:srgbClr val="FF0000"/>
                </a:solidFill>
              </a:rPr>
              <a:t>There is no command-line undelete feature, nor a trash bin from which to restore</a:t>
            </a:r>
            <a:r>
              <a:rPr lang="en-US" dirty="0"/>
              <a:t>.</a:t>
            </a:r>
            <a:endParaRPr lang="ar-EG" dirty="0"/>
          </a:p>
        </p:txBody>
      </p:sp>
      <p:grpSp>
        <p:nvGrpSpPr>
          <p:cNvPr id="13" name="Group 12"/>
          <p:cNvGrpSpPr/>
          <p:nvPr/>
        </p:nvGrpSpPr>
        <p:grpSpPr>
          <a:xfrm>
            <a:off x="4656300" y="3034749"/>
            <a:ext cx="5534622" cy="3489948"/>
            <a:chOff x="3657600" y="2305050"/>
            <a:chExt cx="4876800" cy="2876550"/>
          </a:xfrm>
        </p:grpSpPr>
        <p:pic>
          <p:nvPicPr>
            <p:cNvPr id="11" name="Picture 10"/>
            <p:cNvPicPr>
              <a:picLocks noChangeAspect="1"/>
            </p:cNvPicPr>
            <p:nvPr/>
          </p:nvPicPr>
          <p:blipFill>
            <a:blip r:embed="rId6"/>
            <a:stretch>
              <a:fillRect/>
            </a:stretch>
          </p:blipFill>
          <p:spPr>
            <a:xfrm>
              <a:off x="3657600" y="2305050"/>
              <a:ext cx="4876800" cy="2247900"/>
            </a:xfrm>
            <a:prstGeom prst="rect">
              <a:avLst/>
            </a:prstGeom>
          </p:spPr>
        </p:pic>
        <p:pic>
          <p:nvPicPr>
            <p:cNvPr id="12" name="Picture 11"/>
            <p:cNvPicPr>
              <a:picLocks noChangeAspect="1"/>
            </p:cNvPicPr>
            <p:nvPr/>
          </p:nvPicPr>
          <p:blipFill>
            <a:blip r:embed="rId7"/>
            <a:stretch>
              <a:fillRect/>
            </a:stretch>
          </p:blipFill>
          <p:spPr>
            <a:xfrm>
              <a:off x="3657600" y="4552950"/>
              <a:ext cx="4876800" cy="628650"/>
            </a:xfrm>
            <a:prstGeom prst="rect">
              <a:avLst/>
            </a:prstGeom>
          </p:spPr>
        </p:pic>
      </p:grpSp>
    </p:spTree>
    <p:extLst>
      <p:ext uri="{BB962C8B-B14F-4D97-AF65-F5344CB8AC3E}">
        <p14:creationId xmlns:p14="http://schemas.microsoft.com/office/powerpoint/2010/main" val="284110065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23635" y="6594779"/>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223635" y="606056"/>
            <a:ext cx="6944337" cy="584775"/>
          </a:xfrm>
          <a:prstGeom prst="rect">
            <a:avLst/>
          </a:prstGeom>
        </p:spPr>
        <p:txBody>
          <a:bodyPr wrap="none">
            <a:spAutoFit/>
          </a:bodyPr>
          <a:lstStyle/>
          <a:p>
            <a:pPr algn="ctr"/>
            <a:r>
              <a:rPr lang="en-US" sz="3200" b="1" dirty="0" smtClean="0">
                <a:solidFill>
                  <a:srgbClr val="FF9518"/>
                </a:solidFill>
              </a:rPr>
              <a:t>Managing Files from the </a:t>
            </a:r>
            <a:r>
              <a:rPr lang="en-US" sz="3200" b="1" dirty="0">
                <a:solidFill>
                  <a:srgbClr val="FF9518"/>
                </a:solidFill>
              </a:rPr>
              <a:t>Command Line</a:t>
            </a:r>
          </a:p>
        </p:txBody>
      </p:sp>
      <p:sp>
        <p:nvSpPr>
          <p:cNvPr id="11" name="Rectangle 10"/>
          <p:cNvSpPr/>
          <p:nvPr/>
        </p:nvSpPr>
        <p:spPr>
          <a:xfrm>
            <a:off x="986976" y="1563889"/>
            <a:ext cx="10218048" cy="2677656"/>
          </a:xfrm>
          <a:prstGeom prst="rect">
            <a:avLst/>
          </a:prstGeom>
        </p:spPr>
        <p:txBody>
          <a:bodyPr wrap="square">
            <a:spAutoFit/>
          </a:bodyPr>
          <a:lstStyle/>
          <a:p>
            <a:pPr marL="342900" indent="-342900">
              <a:buFont typeface="Wingdings" panose="05000000000000000000" pitchFamily="2" charset="2"/>
              <a:buChar char="§"/>
            </a:pPr>
            <a:r>
              <a:rPr lang="en-US" sz="2400" b="1" dirty="0">
                <a:solidFill>
                  <a:schemeClr val="accent4"/>
                </a:solidFill>
              </a:rPr>
              <a:t>After </a:t>
            </a:r>
            <a:r>
              <a:rPr lang="en-US" sz="2400" b="1" dirty="0" err="1">
                <a:solidFill>
                  <a:schemeClr val="accent4"/>
                </a:solidFill>
              </a:rPr>
              <a:t>rm</a:t>
            </a:r>
            <a:r>
              <a:rPr lang="en-US" sz="2400" b="1" dirty="0">
                <a:solidFill>
                  <a:schemeClr val="accent4"/>
                </a:solidFill>
              </a:rPr>
              <a:t> failed to delete </a:t>
            </a:r>
            <a:r>
              <a:rPr lang="en-US" sz="2400" b="1" dirty="0" smtClean="0">
                <a:solidFill>
                  <a:schemeClr val="accent4"/>
                </a:solidFill>
              </a:rPr>
              <a:t>directory</a:t>
            </a:r>
            <a:r>
              <a:rPr lang="en-US" sz="2400" b="1" dirty="0">
                <a:solidFill>
                  <a:schemeClr val="accent4"/>
                </a:solidFill>
              </a:rPr>
              <a:t>, the -r recursive option succeeded. The last </a:t>
            </a:r>
            <a:r>
              <a:rPr lang="en-US" sz="2400" b="1" dirty="0" err="1">
                <a:solidFill>
                  <a:schemeClr val="accent4"/>
                </a:solidFill>
              </a:rPr>
              <a:t>rm</a:t>
            </a:r>
            <a:r>
              <a:rPr lang="en-US" sz="2400" b="1" dirty="0">
                <a:solidFill>
                  <a:schemeClr val="accent4"/>
                </a:solidFill>
              </a:rPr>
              <a:t> command parsed into each subdirectory first, individually deleting contained files before removing each now-empty directory</a:t>
            </a:r>
            <a:r>
              <a:rPr lang="en-US" sz="2400" dirty="0"/>
              <a:t>. Using -i will interactively prompt for each deletion. </a:t>
            </a:r>
            <a:endParaRPr lang="en-US" sz="2400" dirty="0" smtClean="0"/>
          </a:p>
          <a:p>
            <a:pPr marL="342900" indent="-342900">
              <a:buFont typeface="Wingdings" panose="05000000000000000000" pitchFamily="2" charset="2"/>
              <a:buChar char="§"/>
            </a:pPr>
            <a:r>
              <a:rPr lang="en-US" sz="2400" dirty="0" smtClean="0"/>
              <a:t>This </a:t>
            </a:r>
            <a:r>
              <a:rPr lang="en-US" sz="2400" dirty="0"/>
              <a:t>is essentially the opposite of -f which will force the deletion without prompting the user. The </a:t>
            </a:r>
            <a:r>
              <a:rPr lang="en-US" sz="2400" dirty="0" err="1"/>
              <a:t>rmdir</a:t>
            </a:r>
            <a:r>
              <a:rPr lang="en-US" sz="2400" dirty="0"/>
              <a:t> command deletes directories only if empty. Removed directories cannot be undeleted.</a:t>
            </a:r>
            <a:endParaRPr lang="ar-EG" sz="2400" dirty="0"/>
          </a:p>
        </p:txBody>
      </p:sp>
      <p:pic>
        <p:nvPicPr>
          <p:cNvPr id="12" name="Picture 11"/>
          <p:cNvPicPr>
            <a:picLocks noChangeAspect="1"/>
          </p:cNvPicPr>
          <p:nvPr/>
        </p:nvPicPr>
        <p:blipFill>
          <a:blip r:embed="rId6"/>
          <a:stretch>
            <a:fillRect/>
          </a:stretch>
        </p:blipFill>
        <p:spPr>
          <a:xfrm>
            <a:off x="4713541" y="4127777"/>
            <a:ext cx="7227882" cy="2467002"/>
          </a:xfrm>
          <a:prstGeom prst="rect">
            <a:avLst/>
          </a:prstGeom>
        </p:spPr>
      </p:pic>
    </p:spTree>
    <p:extLst>
      <p:ext uri="{BB962C8B-B14F-4D97-AF65-F5344CB8AC3E}">
        <p14:creationId xmlns:p14="http://schemas.microsoft.com/office/powerpoint/2010/main" val="256512774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156351" y="706781"/>
            <a:ext cx="4169394" cy="7137043"/>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spTree>
    <p:extLst>
      <p:ext uri="{BB962C8B-B14F-4D97-AF65-F5344CB8AC3E}">
        <p14:creationId xmlns:p14="http://schemas.microsoft.com/office/powerpoint/2010/main" val="389726336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5973</TotalTime>
  <Words>1677</Words>
  <Application>Microsoft Office PowerPoint</Application>
  <PresentationFormat>Widescreen</PresentationFormat>
  <Paragraphs>159</Paragraphs>
  <Slides>26</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26</vt:i4>
      </vt:variant>
    </vt:vector>
  </HeadingPairs>
  <TitlesOfParts>
    <vt:vector size="34" baseType="lpstr">
      <vt:lpstr>Arial</vt:lpstr>
      <vt:lpstr>Calibri</vt:lpstr>
      <vt:lpstr>Calibri Light</vt:lpstr>
      <vt:lpstr>Tajawal</vt:lpstr>
      <vt:lpstr>Tajawal Medium</vt:lpstr>
      <vt:lpstr>Times New Roman</vt:lpstr>
      <vt:lpstr>Wingdings</vt:lpstr>
      <vt:lpstr>Office Theme</vt:lpstr>
      <vt:lpstr>PowerPoint Presentation</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BLUE</cp:lastModifiedBy>
  <cp:revision>275</cp:revision>
  <dcterms:created xsi:type="dcterms:W3CDTF">2021-08-03T13:03:26Z</dcterms:created>
  <dcterms:modified xsi:type="dcterms:W3CDTF">2022-09-30T15:20:36Z</dcterms:modified>
</cp:coreProperties>
</file>