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ink/ink1.xml" ContentType="application/inkml+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ink/ink2.xml" ContentType="application/inkml+xml"/>
  <Override PartName="/ppt/notesSlides/notesSlide41.xml" ContentType="application/vnd.openxmlformats-officedocument.presentationml.notesSlide+xml"/>
  <Override PartName="/ppt/ink/ink3.xml" ContentType="application/inkml+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560" r:id="rId3"/>
    <p:sldId id="382" r:id="rId4"/>
    <p:sldId id="259" r:id="rId5"/>
    <p:sldId id="510" r:id="rId6"/>
    <p:sldId id="450" r:id="rId7"/>
    <p:sldId id="511" r:id="rId8"/>
    <p:sldId id="512" r:id="rId9"/>
    <p:sldId id="543" r:id="rId10"/>
    <p:sldId id="514" r:id="rId11"/>
    <p:sldId id="518" r:id="rId12"/>
    <p:sldId id="516" r:id="rId13"/>
    <p:sldId id="544" r:id="rId14"/>
    <p:sldId id="520" r:id="rId15"/>
    <p:sldId id="545" r:id="rId16"/>
    <p:sldId id="519" r:id="rId17"/>
    <p:sldId id="546" r:id="rId18"/>
    <p:sldId id="522" r:id="rId19"/>
    <p:sldId id="489" r:id="rId20"/>
    <p:sldId id="521" r:id="rId21"/>
    <p:sldId id="525" r:id="rId22"/>
    <p:sldId id="526" r:id="rId23"/>
    <p:sldId id="527" r:id="rId24"/>
    <p:sldId id="517" r:id="rId25"/>
    <p:sldId id="531" r:id="rId26"/>
    <p:sldId id="534" r:id="rId27"/>
    <p:sldId id="533" r:id="rId28"/>
    <p:sldId id="532" r:id="rId29"/>
    <p:sldId id="535" r:id="rId30"/>
    <p:sldId id="528" r:id="rId31"/>
    <p:sldId id="536" r:id="rId32"/>
    <p:sldId id="547" r:id="rId33"/>
    <p:sldId id="537" r:id="rId34"/>
    <p:sldId id="538" r:id="rId35"/>
    <p:sldId id="539" r:id="rId36"/>
    <p:sldId id="540" r:id="rId37"/>
    <p:sldId id="541" r:id="rId38"/>
    <p:sldId id="542" r:id="rId39"/>
    <p:sldId id="548" r:id="rId40"/>
    <p:sldId id="549" r:id="rId41"/>
    <p:sldId id="555" r:id="rId42"/>
    <p:sldId id="556" r:id="rId43"/>
    <p:sldId id="557" r:id="rId44"/>
    <p:sldId id="551" r:id="rId45"/>
    <p:sldId id="552" r:id="rId46"/>
    <p:sldId id="558" r:id="rId47"/>
    <p:sldId id="559" r:id="rId48"/>
    <p:sldId id="553" r:id="rId49"/>
    <p:sldId id="554" r:id="rId50"/>
    <p:sldId id="272"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0" autoAdjust="0"/>
    <p:restoredTop sz="94601" autoAdjust="0"/>
  </p:normalViewPr>
  <p:slideViewPr>
    <p:cSldViewPr snapToGrid="0">
      <p:cViewPr varScale="1">
        <p:scale>
          <a:sx n="53" d="100"/>
          <a:sy n="53" d="100"/>
        </p:scale>
        <p:origin x="88" y="40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ommentAuthors" Target="commentAuthor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5T09:52:40.4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22096 11536 0,'27'0'147</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5T09:52:40.4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22096 11536 0,'27'0'147</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5T09:52:40.4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22096 11536 0,'27'0'147</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2/15/2024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37752967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Nonverbal signals play a vital role in communication because they can strengthen a verbal message (when the nonverbal signals match the spoken words), weaken a verbal message (when nonverbal signals don’t match the words), or replace words entirely. For example, you might tell a client that a project is proceeding</a:t>
            </a:r>
            <a:r>
              <a:rPr lang="en-US" sz="1200" kern="1200" baseline="0" dirty="0">
                <a:solidFill>
                  <a:schemeClr val="tx1"/>
                </a:solidFill>
                <a:latin typeface="Times New Roman" pitchFamily="18" charset="0"/>
                <a:ea typeface="+mn-ea"/>
                <a:cs typeface="+mn-cs"/>
              </a:rPr>
              <a:t> on time and within budget</a:t>
            </a:r>
            <a:r>
              <a:rPr lang="en-US" sz="1200" kern="1200" dirty="0">
                <a:solidFill>
                  <a:schemeClr val="tx1"/>
                </a:solidFill>
                <a:latin typeface="Times New Roman" pitchFamily="18" charset="0"/>
                <a:ea typeface="+mn-ea"/>
                <a:cs typeface="+mn-cs"/>
              </a:rPr>
              <a:t>, but your forced smile and nervous glances send an entirely different message.</a:t>
            </a:r>
          </a:p>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2</a:t>
            </a:fld>
            <a:endParaRPr lang="x-none"/>
          </a:p>
        </p:txBody>
      </p:sp>
    </p:spTree>
    <p:extLst>
      <p:ext uri="{BB962C8B-B14F-4D97-AF65-F5344CB8AC3E}">
        <p14:creationId xmlns:p14="http://schemas.microsoft.com/office/powerpoint/2010/main" val="3490154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544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904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62302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04169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5234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6927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5128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7278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7632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1437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84365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96407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55708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seems like a simple procedure; however, most of us are not very good at it. Most people listen at or below a 25 percent efficiency rate, remember only about half of what’s said during a 10-minute conversation, and forget half of that within 48 hours. To listen effectively, you need to complete five steps successfully: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Receiving: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Physically hearing the message and recognizing it as incoming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Decoding: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Assigning meaning to sounds according to your own values, beliefs, ideas, expectations, roles, needs, and personal history.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Remembering: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Storing a message for future reference.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Evaluating: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Evaluate the quality of the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Responding: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React based on the situation and the nature of the information.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14886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seems like a simple procedure; however, most of us are not very good at it. Most people listen at or below a 25 percent efficiency rate, remember only about half of what’s said during a 10-minute conversation, and forget half of that within 48 hours. To listen effectively, you need to complete five steps successfully: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Receiving: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Physically hearing the message and recognizing it as incoming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Decoding: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Assigning meaning to sounds according to your own values, beliefs, ideas, expectations, roles, needs, and personal history.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Remembering: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Storing a message for future reference.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Evaluating: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Evaluate the quality of the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Responding: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React based on the situation and the nature of the information.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2394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00060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04654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11567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09825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Good listeners look for ways to overcome potential barriers throughout the listening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 are unlikely to have control over some barriers to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physical reception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such as conference room acoustics, poor cell phone reception, background music, and so on. However, you can certainly control other barriers, such as interrupting speakers or creating distractions that make it hard for others to pay attention.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listening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one of the most common barriers to effective listening. If your mind wanders, you often stay tuned out until you hear a word or phrase that gets your attention once more. But by that time, you’re unable to recall what the speaker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actually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said; instead, you remember what you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think</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the speaker probably said.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 common barrier to successful interpretation is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prejudgment</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—making up your mind before truly hearing what another person has to say. Similarly,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perception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leads listeners to mold a message to fit what they already believe about a given subject.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Even with good intentions, miscommunication can happen when you and the speaker do not share a common language or background.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Lack of common ground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why misinterpretation is so frequent between speakers of different native languages, even when they're trying to speak the same language.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35404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Good listeners look for ways to overcome potential barriers throughout the listening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 are unlikely to have control over some barriers to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physical reception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such as conference room acoustics, poor cell phone reception, background music, and so on. However, you can certainly control other barriers, such as interrupting speakers or creating distractions that make it hard for others to pay attention.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listening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one of the most common barriers to effective listening. If your mind wanders, you often stay tuned out until you hear a word or phrase that gets your attention once more. But by that time, you’re unable to recall what the speaker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actually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said; instead, you remember what you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think</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the speaker probably said.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 common barrier to successful interpretation is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prejudgment</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—making up your mind before truly hearing what another person has to say. Similarly,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perception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leads listeners to mold a message to fit what they already believe about a given subject.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Even with good intentions, miscommunication can happen when you and the speaker do not share a common language or background.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Lack of common ground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why misinterpretation is so frequent between speakers of different native languages, even when they're trying to speak the same language.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22285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Good listeners look for ways to overcome potential barriers throughout the listening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 are unlikely to have control over some barriers to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physical reception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such as conference room acoustics, poor cell phone reception, background music, and so on. However, you can certainly control other barriers, such as interrupting speakers or creating distractions that make it hard for others to pay attention.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listening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one of the most common barriers to effective listening. If your mind wanders, you often stay tuned out until you hear a word or phrase that gets your attention once more. But by that time, you’re unable to recall what the speaker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actually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said; instead, you remember what you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think</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the speaker probably said.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 common barrier to successful interpretation is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prejudgment</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—making up your mind before truly hearing what another person has to say. Similarly,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perception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leads listeners to mold a message to fit what they already believe about a given subject.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Even with good intentions, miscommunication can happen when you and the speaker do not share a common language or background.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Lack of common ground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why misinterpretation is so frequent between speakers of different native languages, even when they're trying to speak the same language.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07646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Good listeners look for ways to overcome potential barriers throughout the listening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 are unlikely to have control over some barriers to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physical reception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such as conference room acoustics, poor cell phone reception, background music, and so on. However, you can certainly control other barriers, such as interrupting speakers or creating distractions that make it hard for others to pay attention.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listening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one of the most common barriers to effective listening. If your mind wanders, you often stay tuned out until you hear a word or phrase that gets your attention once more. But by that time, you’re unable to recall what the speaker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actually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said; instead, you remember what you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think</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the speaker probably said.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 common barrier to successful interpretation is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prejudgment</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—making up your mind before truly hearing what another person has to say. Similarly,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perception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leads listeners to mold a message to fit what they already believe about a given subject.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Even with good intentions, miscommunication can happen when you and the speaker do not share a common language or background.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Lack of common ground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why misinterpretation is so frequent between speakers of different native languages, even when they're trying to speak the same language.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07974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19520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53538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10359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67859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97813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6382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62974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Nonverbal signals play a vital role in communication because they can strengthen a verbal message (when the nonverbal signals match the spoken words), weaken a verbal message (when nonverbal signals don’t match the words), or replace words entirely. For example, you might tell a client that a project is proceeding on time and within budget, but your forced smile and nervous glances send an entirely different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16377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Nonverbal signals play a vital role in communication because they can strengthen a verbal message (when the nonverbal signals match the spoken words), weaken a verbal message (when nonverbal signals don’t match the words), or replace words entirely. For example, you might tell a client that a project is proceeding on time and within budget, but your forced smile and nervous glances send an entirely different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82665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Nonverbal signals play a vital role in communication because they can strengthen a verbal message (when the nonverbal signals match the spoken words), weaken a verbal message (when nonverbal signals don’t match the words), or replace words entirely. For example, you might tell a client that a project is proceeding on time and within budget, but your forced smile and nervous glances send an entirely different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890778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Nonverbal signals play a vital role in communication because they can strengthen a verbal message (when the nonverbal signals match the spoken words), weaken a verbal message (when nonverbal signals don’t match the words), or replace words entirely. For example, you might tell a client that a project is proceeding on time and within budget, but your forced smile and nervous glances send an entirely different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44691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11695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Arial" panose="020B0604020202020204" pitchFamily="34" charset="0"/>
              </a:rPr>
              <a:t> </a:t>
            </a:r>
            <a:r>
              <a:rPr lang="en-GB" sz="1600" b="1" i="0" u="none" strike="noStrike" baseline="0" dirty="0">
                <a:solidFill>
                  <a:srgbClr val="0065FF"/>
                </a:solidFill>
                <a:latin typeface="Arial" panose="020B0604020202020204" pitchFamily="34" charset="0"/>
              </a:rPr>
              <a:t>PLANNING A PRESENTATION </a:t>
            </a:r>
            <a:endParaRPr lang="en-GB" sz="16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1. </a:t>
            </a:r>
            <a:r>
              <a:rPr lang="en-GB" sz="1200" b="1" i="0" u="none" strike="noStrike" baseline="0" dirty="0" err="1">
                <a:solidFill>
                  <a:srgbClr val="FF8000"/>
                </a:solidFill>
                <a:latin typeface="Arial" panose="020B0604020202020204" pitchFamily="34" charset="0"/>
              </a:rPr>
              <a:t>Analyzing</a:t>
            </a:r>
            <a:r>
              <a:rPr lang="en-GB" sz="1200" b="1" i="0" u="none" strike="noStrike" baseline="0" dirty="0">
                <a:solidFill>
                  <a:srgbClr val="FF8000"/>
                </a:solidFill>
                <a:latin typeface="Arial" panose="020B0604020202020204" pitchFamily="34" charset="0"/>
              </a:rPr>
              <a:t> the Situation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Analyzing the situation involves defining your purpose and developing an audience profile. Knowing your audience’s state of mind will help you adjust both message and your delivery.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Try to learn as much as you can about the setting and circumstances of your presentation, from the size of audience to seating arrangements. </a:t>
            </a:r>
            <a:endParaRPr lang="en-US" sz="1200" b="0" i="0" u="none" strike="noStrike" baseline="0" dirty="0">
              <a:solidFill>
                <a:srgbClr val="000000"/>
              </a:solidFill>
              <a:latin typeface="Arial" panose="020B0604020202020204" pitchFamily="34" charset="0"/>
            </a:endParaRPr>
          </a:p>
          <a:p>
            <a:r>
              <a:rPr lang="en-US" sz="1200" b="1" i="0" u="none" strike="noStrike" baseline="0" dirty="0">
                <a:solidFill>
                  <a:srgbClr val="FF8000"/>
                </a:solidFill>
                <a:latin typeface="Arial" panose="020B0604020202020204" pitchFamily="34" charset="0"/>
              </a:rPr>
              <a:t>2. Selecting the Right Medium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You have an array of choices these days, ranging from </a:t>
            </a:r>
            <a:r>
              <a:rPr lang="en-US" sz="1200" b="1" i="0" u="none" strike="noStrike" baseline="0" dirty="0">
                <a:solidFill>
                  <a:srgbClr val="000000"/>
                </a:solidFill>
                <a:latin typeface="Times New Roman" panose="02020603050405020304" pitchFamily="18" charset="0"/>
              </a:rPr>
              <a:t>live</a:t>
            </a:r>
            <a:r>
              <a:rPr lang="en-US" sz="1200" b="0" i="0" u="none" strike="noStrike" baseline="0" dirty="0">
                <a:solidFill>
                  <a:srgbClr val="000000"/>
                </a:solidFill>
                <a:latin typeface="Times New Roman" panose="02020603050405020304" pitchFamily="18" charset="0"/>
              </a:rPr>
              <a:t>, </a:t>
            </a:r>
            <a:r>
              <a:rPr lang="en-US" sz="1200" b="1" i="0" u="none" strike="noStrike" baseline="0" dirty="0">
                <a:solidFill>
                  <a:srgbClr val="000000"/>
                </a:solidFill>
                <a:latin typeface="Times New Roman" panose="02020603050405020304" pitchFamily="18" charset="0"/>
              </a:rPr>
              <a:t>in-person presentations </a:t>
            </a:r>
            <a:r>
              <a:rPr lang="en-US" sz="1200" b="0" i="0" u="none" strike="noStrike" baseline="0" dirty="0">
                <a:solidFill>
                  <a:srgbClr val="000000"/>
                </a:solidFill>
                <a:latin typeface="Times New Roman" panose="02020603050405020304" pitchFamily="18" charset="0"/>
              </a:rPr>
              <a:t>to </a:t>
            </a:r>
            <a:r>
              <a:rPr lang="en-US" sz="1200" b="1" i="0" u="none" strike="noStrike" baseline="0" dirty="0">
                <a:solidFill>
                  <a:srgbClr val="000000"/>
                </a:solidFill>
                <a:latin typeface="Times New Roman" panose="02020603050405020304" pitchFamily="18" charset="0"/>
              </a:rPr>
              <a:t>webcasts </a:t>
            </a:r>
            <a:r>
              <a:rPr lang="en-US" sz="1200" b="0" i="0" u="none" strike="noStrike" baseline="0" dirty="0">
                <a:solidFill>
                  <a:srgbClr val="000000"/>
                </a:solidFill>
                <a:latin typeface="Times New Roman" panose="02020603050405020304" pitchFamily="18" charset="0"/>
              </a:rPr>
              <a:t>(online presentations that people either view live or download later from your website). </a:t>
            </a:r>
            <a:endParaRPr lang="en-US" sz="12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3. Organizing Your Presentation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Organizing a presentation involves the same tasks as organizing a written message: </a:t>
            </a:r>
            <a:endParaRPr lang="en-US" sz="1200" b="0" i="0" u="none" strike="noStrike" baseline="0" dirty="0">
              <a:solidFill>
                <a:srgbClr val="000000"/>
              </a:solidFill>
              <a:latin typeface="Arial" panose="020B0604020202020204" pitchFamily="34" charset="0"/>
            </a:endParaRPr>
          </a:p>
          <a:p>
            <a:r>
              <a:rPr lang="en-GB" sz="1200" b="0" i="0" u="none" strike="noStrike" baseline="0" dirty="0">
                <a:solidFill>
                  <a:srgbClr val="000000"/>
                </a:solidFill>
                <a:latin typeface="Times New Roman" panose="02020603050405020304" pitchFamily="18" charset="0"/>
              </a:rPr>
              <a:t>1. Define main idea. </a:t>
            </a:r>
          </a:p>
          <a:p>
            <a:r>
              <a:rPr lang="en-GB" sz="1200" b="0" i="0" u="none" strike="noStrike" baseline="0" dirty="0">
                <a:solidFill>
                  <a:srgbClr val="000000"/>
                </a:solidFill>
                <a:latin typeface="Times New Roman" panose="02020603050405020304" pitchFamily="18" charset="0"/>
              </a:rPr>
              <a:t>2. Limit your scope. </a:t>
            </a:r>
          </a:p>
          <a:p>
            <a:r>
              <a:rPr lang="en-US" sz="1200" b="0" i="0" u="none" strike="noStrike" baseline="0" dirty="0">
                <a:solidFill>
                  <a:srgbClr val="000000"/>
                </a:solidFill>
                <a:latin typeface="Times New Roman" panose="02020603050405020304" pitchFamily="18" charset="0"/>
              </a:rPr>
              <a:t>3. Select the direct or indirect approach. </a:t>
            </a:r>
          </a:p>
          <a:p>
            <a:r>
              <a:rPr lang="en-GB" sz="1200" b="0" i="0" u="none" strike="noStrike" baseline="0" dirty="0">
                <a:solidFill>
                  <a:srgbClr val="000000"/>
                </a:solidFill>
                <a:latin typeface="Times New Roman" panose="02020603050405020304" pitchFamily="18" charset="0"/>
              </a:rPr>
              <a:t>4. Outline your content.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27847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Arial" panose="020B0604020202020204" pitchFamily="34" charset="0"/>
              </a:rPr>
              <a:t> </a:t>
            </a:r>
            <a:r>
              <a:rPr lang="en-GB" sz="1600" b="1" i="0" u="none" strike="noStrike" baseline="0" dirty="0">
                <a:solidFill>
                  <a:srgbClr val="0065FF"/>
                </a:solidFill>
                <a:latin typeface="Arial" panose="020B0604020202020204" pitchFamily="34" charset="0"/>
              </a:rPr>
              <a:t>PLANNING A PRESENTATION </a:t>
            </a:r>
            <a:endParaRPr lang="en-GB" sz="16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1. </a:t>
            </a:r>
            <a:r>
              <a:rPr lang="en-GB" sz="1200" b="1" i="0" u="none" strike="noStrike" baseline="0" dirty="0" err="1">
                <a:solidFill>
                  <a:srgbClr val="FF8000"/>
                </a:solidFill>
                <a:latin typeface="Arial" panose="020B0604020202020204" pitchFamily="34" charset="0"/>
              </a:rPr>
              <a:t>Analyzing</a:t>
            </a:r>
            <a:r>
              <a:rPr lang="en-GB" sz="1200" b="1" i="0" u="none" strike="noStrike" baseline="0" dirty="0">
                <a:solidFill>
                  <a:srgbClr val="FF8000"/>
                </a:solidFill>
                <a:latin typeface="Arial" panose="020B0604020202020204" pitchFamily="34" charset="0"/>
              </a:rPr>
              <a:t> the Situation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Analyzing the situation involves defining your purpose and developing an audience profile. Knowing your audience’s state of mind will help you adjust both message and your delivery.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Try to learn as much as you can about the setting and circumstances of your presentation, from the size of audience to seating arrangements. </a:t>
            </a:r>
            <a:endParaRPr lang="en-US" sz="1200" b="0" i="0" u="none" strike="noStrike" baseline="0" dirty="0">
              <a:solidFill>
                <a:srgbClr val="000000"/>
              </a:solidFill>
              <a:latin typeface="Arial" panose="020B0604020202020204" pitchFamily="34" charset="0"/>
            </a:endParaRPr>
          </a:p>
          <a:p>
            <a:r>
              <a:rPr lang="en-US" sz="1200" b="1" i="0" u="none" strike="noStrike" baseline="0" dirty="0">
                <a:solidFill>
                  <a:srgbClr val="FF8000"/>
                </a:solidFill>
                <a:latin typeface="Arial" panose="020B0604020202020204" pitchFamily="34" charset="0"/>
              </a:rPr>
              <a:t>2. Selecting the Right Medium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You have an array of choices these days, ranging from </a:t>
            </a:r>
            <a:r>
              <a:rPr lang="en-US" sz="1200" b="1" i="0" u="none" strike="noStrike" baseline="0" dirty="0">
                <a:solidFill>
                  <a:srgbClr val="000000"/>
                </a:solidFill>
                <a:latin typeface="Times New Roman" panose="02020603050405020304" pitchFamily="18" charset="0"/>
              </a:rPr>
              <a:t>live</a:t>
            </a:r>
            <a:r>
              <a:rPr lang="en-US" sz="1200" b="0" i="0" u="none" strike="noStrike" baseline="0" dirty="0">
                <a:solidFill>
                  <a:srgbClr val="000000"/>
                </a:solidFill>
                <a:latin typeface="Times New Roman" panose="02020603050405020304" pitchFamily="18" charset="0"/>
              </a:rPr>
              <a:t>, </a:t>
            </a:r>
            <a:r>
              <a:rPr lang="en-US" sz="1200" b="1" i="0" u="none" strike="noStrike" baseline="0" dirty="0">
                <a:solidFill>
                  <a:srgbClr val="000000"/>
                </a:solidFill>
                <a:latin typeface="Times New Roman" panose="02020603050405020304" pitchFamily="18" charset="0"/>
              </a:rPr>
              <a:t>in-person presentations </a:t>
            </a:r>
            <a:r>
              <a:rPr lang="en-US" sz="1200" b="0" i="0" u="none" strike="noStrike" baseline="0" dirty="0">
                <a:solidFill>
                  <a:srgbClr val="000000"/>
                </a:solidFill>
                <a:latin typeface="Times New Roman" panose="02020603050405020304" pitchFamily="18" charset="0"/>
              </a:rPr>
              <a:t>to </a:t>
            </a:r>
            <a:r>
              <a:rPr lang="en-US" sz="1200" b="1" i="0" u="none" strike="noStrike" baseline="0" dirty="0">
                <a:solidFill>
                  <a:srgbClr val="000000"/>
                </a:solidFill>
                <a:latin typeface="Times New Roman" panose="02020603050405020304" pitchFamily="18" charset="0"/>
              </a:rPr>
              <a:t>webcasts </a:t>
            </a:r>
            <a:r>
              <a:rPr lang="en-US" sz="1200" b="0" i="0" u="none" strike="noStrike" baseline="0" dirty="0">
                <a:solidFill>
                  <a:srgbClr val="000000"/>
                </a:solidFill>
                <a:latin typeface="Times New Roman" panose="02020603050405020304" pitchFamily="18" charset="0"/>
              </a:rPr>
              <a:t>(online presentations that people either view live or download later from your website). </a:t>
            </a:r>
            <a:endParaRPr lang="en-US" sz="12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3. Organizing Your Presentation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Organizing a presentation involves the same tasks as organizing a written message: </a:t>
            </a:r>
            <a:endParaRPr lang="en-US" sz="1200" b="0" i="0" u="none" strike="noStrike" baseline="0" dirty="0">
              <a:solidFill>
                <a:srgbClr val="000000"/>
              </a:solidFill>
              <a:latin typeface="Arial" panose="020B0604020202020204" pitchFamily="34" charset="0"/>
            </a:endParaRPr>
          </a:p>
          <a:p>
            <a:r>
              <a:rPr lang="en-GB" sz="1200" b="0" i="0" u="none" strike="noStrike" baseline="0" dirty="0">
                <a:solidFill>
                  <a:srgbClr val="000000"/>
                </a:solidFill>
                <a:latin typeface="Times New Roman" panose="02020603050405020304" pitchFamily="18" charset="0"/>
              </a:rPr>
              <a:t>1. Define main idea. </a:t>
            </a:r>
          </a:p>
          <a:p>
            <a:r>
              <a:rPr lang="en-GB" sz="1200" b="0" i="0" u="none" strike="noStrike" baseline="0" dirty="0">
                <a:solidFill>
                  <a:srgbClr val="000000"/>
                </a:solidFill>
                <a:latin typeface="Times New Roman" panose="02020603050405020304" pitchFamily="18" charset="0"/>
              </a:rPr>
              <a:t>2. Limit your scope. </a:t>
            </a:r>
          </a:p>
          <a:p>
            <a:r>
              <a:rPr lang="en-US" sz="1200" b="0" i="0" u="none" strike="noStrike" baseline="0" dirty="0">
                <a:solidFill>
                  <a:srgbClr val="000000"/>
                </a:solidFill>
                <a:latin typeface="Times New Roman" panose="02020603050405020304" pitchFamily="18" charset="0"/>
              </a:rPr>
              <a:t>3. Select the direct or indirect approach. </a:t>
            </a:r>
          </a:p>
          <a:p>
            <a:r>
              <a:rPr lang="en-GB" sz="1200" b="0" i="0" u="none" strike="noStrike" baseline="0" dirty="0">
                <a:solidFill>
                  <a:srgbClr val="000000"/>
                </a:solidFill>
                <a:latin typeface="Times New Roman" panose="02020603050405020304" pitchFamily="18" charset="0"/>
              </a:rPr>
              <a:t>4. Outline your content.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36203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Arial" panose="020B0604020202020204" pitchFamily="34" charset="0"/>
              </a:rPr>
              <a:t> </a:t>
            </a:r>
            <a:r>
              <a:rPr lang="en-GB" sz="1600" b="1" i="0" u="none" strike="noStrike" baseline="0" dirty="0">
                <a:solidFill>
                  <a:srgbClr val="0065FF"/>
                </a:solidFill>
                <a:latin typeface="Arial" panose="020B0604020202020204" pitchFamily="34" charset="0"/>
              </a:rPr>
              <a:t>PLANNING A PRESENTATION </a:t>
            </a:r>
            <a:endParaRPr lang="en-GB" sz="16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1. </a:t>
            </a:r>
            <a:r>
              <a:rPr lang="en-GB" sz="1200" b="1" i="0" u="none" strike="noStrike" baseline="0" dirty="0" err="1">
                <a:solidFill>
                  <a:srgbClr val="FF8000"/>
                </a:solidFill>
                <a:latin typeface="Arial" panose="020B0604020202020204" pitchFamily="34" charset="0"/>
              </a:rPr>
              <a:t>Analyzing</a:t>
            </a:r>
            <a:r>
              <a:rPr lang="en-GB" sz="1200" b="1" i="0" u="none" strike="noStrike" baseline="0" dirty="0">
                <a:solidFill>
                  <a:srgbClr val="FF8000"/>
                </a:solidFill>
                <a:latin typeface="Arial" panose="020B0604020202020204" pitchFamily="34" charset="0"/>
              </a:rPr>
              <a:t> the Situation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Analyzing the situation involves defining your purpose and developing an audience profile. Knowing your audience’s state of mind will help you adjust both message and your delivery.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Try to learn as much as you can about the setting and circumstances of your presentation, from the size of audience to seating arrangements. </a:t>
            </a:r>
            <a:endParaRPr lang="en-US" sz="1200" b="0" i="0" u="none" strike="noStrike" baseline="0" dirty="0">
              <a:solidFill>
                <a:srgbClr val="000000"/>
              </a:solidFill>
              <a:latin typeface="Arial" panose="020B0604020202020204" pitchFamily="34" charset="0"/>
            </a:endParaRPr>
          </a:p>
          <a:p>
            <a:r>
              <a:rPr lang="en-US" sz="1200" b="1" i="0" u="none" strike="noStrike" baseline="0" dirty="0">
                <a:solidFill>
                  <a:srgbClr val="FF8000"/>
                </a:solidFill>
                <a:latin typeface="Arial" panose="020B0604020202020204" pitchFamily="34" charset="0"/>
              </a:rPr>
              <a:t>2. Selecting the Right Medium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You have an array of choices these days, ranging from </a:t>
            </a:r>
            <a:r>
              <a:rPr lang="en-US" sz="1200" b="1" i="0" u="none" strike="noStrike" baseline="0" dirty="0">
                <a:solidFill>
                  <a:srgbClr val="000000"/>
                </a:solidFill>
                <a:latin typeface="Times New Roman" panose="02020603050405020304" pitchFamily="18" charset="0"/>
              </a:rPr>
              <a:t>live</a:t>
            </a:r>
            <a:r>
              <a:rPr lang="en-US" sz="1200" b="0" i="0" u="none" strike="noStrike" baseline="0" dirty="0">
                <a:solidFill>
                  <a:srgbClr val="000000"/>
                </a:solidFill>
                <a:latin typeface="Times New Roman" panose="02020603050405020304" pitchFamily="18" charset="0"/>
              </a:rPr>
              <a:t>, </a:t>
            </a:r>
            <a:r>
              <a:rPr lang="en-US" sz="1200" b="1" i="0" u="none" strike="noStrike" baseline="0" dirty="0">
                <a:solidFill>
                  <a:srgbClr val="000000"/>
                </a:solidFill>
                <a:latin typeface="Times New Roman" panose="02020603050405020304" pitchFamily="18" charset="0"/>
              </a:rPr>
              <a:t>in-person presentations </a:t>
            </a:r>
            <a:r>
              <a:rPr lang="en-US" sz="1200" b="0" i="0" u="none" strike="noStrike" baseline="0" dirty="0">
                <a:solidFill>
                  <a:srgbClr val="000000"/>
                </a:solidFill>
                <a:latin typeface="Times New Roman" panose="02020603050405020304" pitchFamily="18" charset="0"/>
              </a:rPr>
              <a:t>to </a:t>
            </a:r>
            <a:r>
              <a:rPr lang="en-US" sz="1200" b="1" i="0" u="none" strike="noStrike" baseline="0" dirty="0">
                <a:solidFill>
                  <a:srgbClr val="000000"/>
                </a:solidFill>
                <a:latin typeface="Times New Roman" panose="02020603050405020304" pitchFamily="18" charset="0"/>
              </a:rPr>
              <a:t>webcasts </a:t>
            </a:r>
            <a:r>
              <a:rPr lang="en-US" sz="1200" b="0" i="0" u="none" strike="noStrike" baseline="0" dirty="0">
                <a:solidFill>
                  <a:srgbClr val="000000"/>
                </a:solidFill>
                <a:latin typeface="Times New Roman" panose="02020603050405020304" pitchFamily="18" charset="0"/>
              </a:rPr>
              <a:t>(online presentations that people either view live or download later from your website). </a:t>
            </a:r>
            <a:endParaRPr lang="en-US" sz="12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3. Organizing Your Presentation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Organizing a presentation involves the same tasks as organizing a written message: </a:t>
            </a:r>
            <a:endParaRPr lang="en-US" sz="1200" b="0" i="0" u="none" strike="noStrike" baseline="0" dirty="0">
              <a:solidFill>
                <a:srgbClr val="000000"/>
              </a:solidFill>
              <a:latin typeface="Arial" panose="020B0604020202020204" pitchFamily="34" charset="0"/>
            </a:endParaRPr>
          </a:p>
          <a:p>
            <a:r>
              <a:rPr lang="en-GB" sz="1200" b="0" i="0" u="none" strike="noStrike" baseline="0" dirty="0">
                <a:solidFill>
                  <a:srgbClr val="000000"/>
                </a:solidFill>
                <a:latin typeface="Times New Roman" panose="02020603050405020304" pitchFamily="18" charset="0"/>
              </a:rPr>
              <a:t>1. Define main idea. </a:t>
            </a:r>
          </a:p>
          <a:p>
            <a:r>
              <a:rPr lang="en-GB" sz="1200" b="0" i="0" u="none" strike="noStrike" baseline="0" dirty="0">
                <a:solidFill>
                  <a:srgbClr val="000000"/>
                </a:solidFill>
                <a:latin typeface="Times New Roman" panose="02020603050405020304" pitchFamily="18" charset="0"/>
              </a:rPr>
              <a:t>2. Limit your scope. </a:t>
            </a:r>
          </a:p>
          <a:p>
            <a:r>
              <a:rPr lang="en-US" sz="1200" b="0" i="0" u="none" strike="noStrike" baseline="0" dirty="0">
                <a:solidFill>
                  <a:srgbClr val="000000"/>
                </a:solidFill>
                <a:latin typeface="Times New Roman" panose="02020603050405020304" pitchFamily="18" charset="0"/>
              </a:rPr>
              <a:t>3. Select the direct or indirect approach. </a:t>
            </a:r>
          </a:p>
          <a:p>
            <a:r>
              <a:rPr lang="en-GB" sz="1200" b="0" i="0" u="none" strike="noStrike" baseline="0" dirty="0">
                <a:solidFill>
                  <a:srgbClr val="000000"/>
                </a:solidFill>
                <a:latin typeface="Times New Roman" panose="02020603050405020304" pitchFamily="18" charset="0"/>
              </a:rPr>
              <a:t>4. Outline your content.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332759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Arial" panose="020B0604020202020204" pitchFamily="34" charset="0"/>
              </a:rPr>
              <a:t> </a:t>
            </a:r>
            <a:r>
              <a:rPr lang="en-GB" sz="1600" b="1" i="0" u="none" strike="noStrike" baseline="0" dirty="0">
                <a:solidFill>
                  <a:srgbClr val="0065FF"/>
                </a:solidFill>
                <a:latin typeface="Arial" panose="020B0604020202020204" pitchFamily="34" charset="0"/>
              </a:rPr>
              <a:t>PLANNING A PRESENTATION </a:t>
            </a:r>
            <a:endParaRPr lang="en-GB" sz="16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1. </a:t>
            </a:r>
            <a:r>
              <a:rPr lang="en-GB" sz="1200" b="1" i="0" u="none" strike="noStrike" baseline="0" dirty="0" err="1">
                <a:solidFill>
                  <a:srgbClr val="FF8000"/>
                </a:solidFill>
                <a:latin typeface="Arial" panose="020B0604020202020204" pitchFamily="34" charset="0"/>
              </a:rPr>
              <a:t>Analyzing</a:t>
            </a:r>
            <a:r>
              <a:rPr lang="en-GB" sz="1200" b="1" i="0" u="none" strike="noStrike" baseline="0" dirty="0">
                <a:solidFill>
                  <a:srgbClr val="FF8000"/>
                </a:solidFill>
                <a:latin typeface="Arial" panose="020B0604020202020204" pitchFamily="34" charset="0"/>
              </a:rPr>
              <a:t> the Situation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Analyzing the situation involves defining your purpose and developing an audience profile. Knowing your audience’s state of mind will help you adjust both message and your delivery.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Try to learn as much as you can about the setting and circumstances of your presentation, from the size of audience to seating arrangements. </a:t>
            </a:r>
            <a:endParaRPr lang="en-US" sz="1200" b="0" i="0" u="none" strike="noStrike" baseline="0" dirty="0">
              <a:solidFill>
                <a:srgbClr val="000000"/>
              </a:solidFill>
              <a:latin typeface="Arial" panose="020B0604020202020204" pitchFamily="34" charset="0"/>
            </a:endParaRPr>
          </a:p>
          <a:p>
            <a:r>
              <a:rPr lang="en-US" sz="1200" b="1" i="0" u="none" strike="noStrike" baseline="0" dirty="0">
                <a:solidFill>
                  <a:srgbClr val="FF8000"/>
                </a:solidFill>
                <a:latin typeface="Arial" panose="020B0604020202020204" pitchFamily="34" charset="0"/>
              </a:rPr>
              <a:t>2. Selecting the Right Medium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You have an array of choices these days, ranging from </a:t>
            </a:r>
            <a:r>
              <a:rPr lang="en-US" sz="1200" b="1" i="0" u="none" strike="noStrike" baseline="0" dirty="0">
                <a:solidFill>
                  <a:srgbClr val="000000"/>
                </a:solidFill>
                <a:latin typeface="Times New Roman" panose="02020603050405020304" pitchFamily="18" charset="0"/>
              </a:rPr>
              <a:t>live</a:t>
            </a:r>
            <a:r>
              <a:rPr lang="en-US" sz="1200" b="0" i="0" u="none" strike="noStrike" baseline="0" dirty="0">
                <a:solidFill>
                  <a:srgbClr val="000000"/>
                </a:solidFill>
                <a:latin typeface="Times New Roman" panose="02020603050405020304" pitchFamily="18" charset="0"/>
              </a:rPr>
              <a:t>, </a:t>
            </a:r>
            <a:r>
              <a:rPr lang="en-US" sz="1200" b="1" i="0" u="none" strike="noStrike" baseline="0" dirty="0">
                <a:solidFill>
                  <a:srgbClr val="000000"/>
                </a:solidFill>
                <a:latin typeface="Times New Roman" panose="02020603050405020304" pitchFamily="18" charset="0"/>
              </a:rPr>
              <a:t>in-person presentations </a:t>
            </a:r>
            <a:r>
              <a:rPr lang="en-US" sz="1200" b="0" i="0" u="none" strike="noStrike" baseline="0" dirty="0">
                <a:solidFill>
                  <a:srgbClr val="000000"/>
                </a:solidFill>
                <a:latin typeface="Times New Roman" panose="02020603050405020304" pitchFamily="18" charset="0"/>
              </a:rPr>
              <a:t>to </a:t>
            </a:r>
            <a:r>
              <a:rPr lang="en-US" sz="1200" b="1" i="0" u="none" strike="noStrike" baseline="0" dirty="0">
                <a:solidFill>
                  <a:srgbClr val="000000"/>
                </a:solidFill>
                <a:latin typeface="Times New Roman" panose="02020603050405020304" pitchFamily="18" charset="0"/>
              </a:rPr>
              <a:t>webcasts </a:t>
            </a:r>
            <a:r>
              <a:rPr lang="en-US" sz="1200" b="0" i="0" u="none" strike="noStrike" baseline="0" dirty="0">
                <a:solidFill>
                  <a:srgbClr val="000000"/>
                </a:solidFill>
                <a:latin typeface="Times New Roman" panose="02020603050405020304" pitchFamily="18" charset="0"/>
              </a:rPr>
              <a:t>(online presentations that people either view live or download later from your website). </a:t>
            </a:r>
            <a:endParaRPr lang="en-US" sz="12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3. Organizing Your Presentation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Organizing a presentation involves the same tasks as organizing a written message: </a:t>
            </a:r>
            <a:endParaRPr lang="en-US" sz="1200" b="0" i="0" u="none" strike="noStrike" baseline="0" dirty="0">
              <a:solidFill>
                <a:srgbClr val="000000"/>
              </a:solidFill>
              <a:latin typeface="Arial" panose="020B0604020202020204" pitchFamily="34" charset="0"/>
            </a:endParaRPr>
          </a:p>
          <a:p>
            <a:r>
              <a:rPr lang="en-GB" sz="1200" b="0" i="0" u="none" strike="noStrike" baseline="0" dirty="0">
                <a:solidFill>
                  <a:srgbClr val="000000"/>
                </a:solidFill>
                <a:latin typeface="Times New Roman" panose="02020603050405020304" pitchFamily="18" charset="0"/>
              </a:rPr>
              <a:t>1. Define main idea. </a:t>
            </a:r>
          </a:p>
          <a:p>
            <a:r>
              <a:rPr lang="en-GB" sz="1200" b="0" i="0" u="none" strike="noStrike" baseline="0" dirty="0">
                <a:solidFill>
                  <a:srgbClr val="000000"/>
                </a:solidFill>
                <a:latin typeface="Times New Roman" panose="02020603050405020304" pitchFamily="18" charset="0"/>
              </a:rPr>
              <a:t>2. Limit your scope. </a:t>
            </a:r>
          </a:p>
          <a:p>
            <a:r>
              <a:rPr lang="en-US" sz="1200" b="0" i="0" u="none" strike="noStrike" baseline="0" dirty="0">
                <a:solidFill>
                  <a:srgbClr val="000000"/>
                </a:solidFill>
                <a:latin typeface="Times New Roman" panose="02020603050405020304" pitchFamily="18" charset="0"/>
              </a:rPr>
              <a:t>3. Select the direct or indirect approach. </a:t>
            </a:r>
          </a:p>
          <a:p>
            <a:r>
              <a:rPr lang="en-GB" sz="1200" b="0" i="0" u="none" strike="noStrike" baseline="0" dirty="0">
                <a:solidFill>
                  <a:srgbClr val="000000"/>
                </a:solidFill>
                <a:latin typeface="Times New Roman" panose="02020603050405020304" pitchFamily="18" charset="0"/>
              </a:rPr>
              <a:t>4. Outline your content.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045161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i="0" u="none" strike="noStrike" baseline="0" dirty="0">
                <a:solidFill>
                  <a:srgbClr val="FF8000"/>
                </a:solidFill>
                <a:latin typeface="Arial" panose="020B0604020202020204" pitchFamily="34" charset="0"/>
              </a:rPr>
              <a:t>3. Organizing Your Presentation </a:t>
            </a:r>
            <a:endParaRPr lang="en-GB" sz="1100" b="0" i="0" u="none" strike="noStrike" baseline="0" dirty="0">
              <a:solidFill>
                <a:srgbClr val="000000"/>
              </a:solidFill>
              <a:latin typeface="Arial" panose="020B0604020202020204" pitchFamily="34" charset="0"/>
            </a:endParaRPr>
          </a:p>
          <a:p>
            <a:r>
              <a:rPr lang="en-US" sz="1100" b="0" i="0" u="none" strike="noStrike" baseline="0" dirty="0">
                <a:solidFill>
                  <a:srgbClr val="000000"/>
                </a:solidFill>
                <a:latin typeface="Times New Roman" panose="02020603050405020304" pitchFamily="18" charset="0"/>
              </a:rPr>
              <a:t>Organizing a presentation involves the same tasks as organizing a written message: </a:t>
            </a:r>
            <a:endParaRPr lang="en-US"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Times New Roman" panose="02020603050405020304" pitchFamily="18" charset="0"/>
              </a:rPr>
              <a:t>1. Define main idea. </a:t>
            </a:r>
          </a:p>
          <a:p>
            <a:r>
              <a:rPr lang="en-GB" sz="1100" b="0" i="0" u="none" strike="noStrike" baseline="0" dirty="0">
                <a:solidFill>
                  <a:srgbClr val="000000"/>
                </a:solidFill>
                <a:latin typeface="Times New Roman" panose="02020603050405020304" pitchFamily="18" charset="0"/>
              </a:rPr>
              <a:t>2. Limit your scope. </a:t>
            </a:r>
          </a:p>
          <a:p>
            <a:r>
              <a:rPr lang="en-US" sz="1100" b="0" i="0" u="none" strike="noStrike" baseline="0" dirty="0">
                <a:solidFill>
                  <a:srgbClr val="000000"/>
                </a:solidFill>
                <a:latin typeface="Times New Roman" panose="02020603050405020304" pitchFamily="18" charset="0"/>
              </a:rPr>
              <a:t>3. Select the direct or indirect approach. </a:t>
            </a:r>
          </a:p>
          <a:p>
            <a:r>
              <a:rPr lang="en-GB" sz="1100" b="0" i="0" u="none" strike="noStrike" baseline="0" dirty="0">
                <a:solidFill>
                  <a:srgbClr val="000000"/>
                </a:solidFill>
                <a:latin typeface="Times New Roman" panose="02020603050405020304" pitchFamily="18" charset="0"/>
              </a:rPr>
              <a:t>4. Outline your content. </a:t>
            </a:r>
            <a:endParaRPr lang="en-GB" sz="1100" b="0" i="0" u="none" strike="noStrike" baseline="0" dirty="0">
              <a:solidFill>
                <a:srgbClr val="000000"/>
              </a:solidFill>
              <a:latin typeface="Arial" panose="020B0604020202020204" pitchFamily="34" charset="0"/>
            </a:endParaRPr>
          </a:p>
          <a:p>
            <a:r>
              <a:rPr lang="en-US" sz="1100" b="0" i="0" u="sng" strike="noStrike" baseline="0" dirty="0">
                <a:solidFill>
                  <a:srgbClr val="000000"/>
                </a:solidFill>
                <a:latin typeface="Arial" panose="020B0604020202020204" pitchFamily="34" charset="0"/>
              </a:rPr>
              <a:t> </a:t>
            </a:r>
            <a:r>
              <a:rPr lang="en-US" sz="1200" b="0" i="0" u="sng" strike="noStrike" baseline="0" dirty="0">
                <a:solidFill>
                  <a:srgbClr val="528135"/>
                </a:solidFill>
                <a:latin typeface="Arial" panose="020B0604020202020204" pitchFamily="34" charset="0"/>
              </a:rPr>
              <a:t>1. Defining Your Main Idea </a:t>
            </a:r>
            <a:endParaRPr lang="en-US" sz="1200" b="0" i="0" u="sng"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Focusing on your audience’s needs and using –the “you” attitude, you help keep their attention and convince them that your points are relevant. </a:t>
            </a:r>
          </a:p>
          <a:p>
            <a:r>
              <a:rPr lang="en-GB" sz="1200" b="0" i="0" u="sng" strike="noStrike" baseline="0" dirty="0">
                <a:solidFill>
                  <a:srgbClr val="528135"/>
                </a:solidFill>
                <a:latin typeface="Arial" panose="020B0604020202020204" pitchFamily="34" charset="0"/>
              </a:rPr>
              <a:t>2. Limiting Your Scope </a:t>
            </a:r>
            <a:endParaRPr lang="en-GB" sz="1200" b="0" i="0" u="sng"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Limiting your scope is vital with presentations for two reasons. First, for most presentations, you must work within strict time limits. Second, the longer you speak, the more difficult it is to hold the audience’s attention levels, and the more difficult it is for your listeners to retain your key points. </a:t>
            </a:r>
            <a:endParaRPr lang="en-US" sz="1200" b="0" i="0" u="none" strike="noStrike" baseline="0" dirty="0">
              <a:solidFill>
                <a:srgbClr val="000000"/>
              </a:solidFill>
              <a:latin typeface="Arial" panose="020B0604020202020204" pitchFamily="34" charset="0"/>
            </a:endParaRPr>
          </a:p>
          <a:p>
            <a:r>
              <a:rPr lang="en-GB" sz="1200" b="0" i="0" u="sng" strike="noStrike" baseline="0" dirty="0">
                <a:solidFill>
                  <a:srgbClr val="528135"/>
                </a:solidFill>
                <a:latin typeface="Arial" panose="020B0604020202020204" pitchFamily="34" charset="0"/>
              </a:rPr>
              <a:t>3. Choosing Your Approach </a:t>
            </a:r>
            <a:endParaRPr lang="en-GB" sz="1200" b="0" i="0" u="sng"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With a well-defined main idea to guide you and a clear idea about the scope of your presentation, you can begin to arrange your message. </a:t>
            </a:r>
            <a:endParaRPr lang="en-US" sz="1200" b="0" i="0" u="none" strike="noStrike" baseline="0" dirty="0">
              <a:solidFill>
                <a:srgbClr val="000000"/>
              </a:solidFill>
              <a:latin typeface="Arial" panose="020B0604020202020204" pitchFamily="34" charset="0"/>
            </a:endParaRPr>
          </a:p>
          <a:p>
            <a:r>
              <a:rPr lang="en-GB" sz="1200" b="0" i="0" u="sng" strike="noStrike" baseline="0" dirty="0">
                <a:solidFill>
                  <a:srgbClr val="528135"/>
                </a:solidFill>
                <a:latin typeface="Arial" panose="020B0604020202020204" pitchFamily="34" charset="0"/>
              </a:rPr>
              <a:t>4. Preparing Your Outline </a:t>
            </a:r>
            <a:endParaRPr lang="en-GB" sz="1200" b="0" i="0" u="sng"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A presentation outline can be prepared around the following stages: </a:t>
            </a:r>
          </a:p>
          <a:p>
            <a:r>
              <a:rPr lang="en-US" sz="1200" b="0" i="0" u="none" strike="noStrike" baseline="0" dirty="0">
                <a:solidFill>
                  <a:srgbClr val="000000"/>
                </a:solidFill>
                <a:latin typeface="Times New Roman" panose="02020603050405020304" pitchFamily="18" charset="0"/>
              </a:rPr>
              <a:t>1. </a:t>
            </a:r>
            <a:r>
              <a:rPr lang="en-US" sz="1200" b="1" i="0" u="none" strike="noStrike" baseline="0" dirty="0">
                <a:solidFill>
                  <a:srgbClr val="000000"/>
                </a:solidFill>
                <a:latin typeface="Times New Roman" panose="02020603050405020304" pitchFamily="18" charset="0"/>
              </a:rPr>
              <a:t>State your purpose and main idea </a:t>
            </a:r>
            <a:r>
              <a:rPr lang="en-US" sz="1200" b="0" i="0" u="none" strike="noStrike" baseline="0" dirty="0">
                <a:solidFill>
                  <a:srgbClr val="000000"/>
                </a:solidFill>
                <a:latin typeface="Times New Roman" panose="02020603050405020304" pitchFamily="18" charset="0"/>
              </a:rPr>
              <a:t>and then use these elements to guide the rest of your planning.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2. </a:t>
            </a:r>
            <a:r>
              <a:rPr lang="en-US" sz="1200" b="1" i="0" u="none" strike="noStrike" baseline="0" dirty="0">
                <a:solidFill>
                  <a:srgbClr val="000000"/>
                </a:solidFill>
                <a:latin typeface="Times New Roman" panose="02020603050405020304" pitchFamily="18" charset="0"/>
              </a:rPr>
              <a:t>Organize your major points and sub points </a:t>
            </a:r>
            <a:r>
              <a:rPr lang="en-US" sz="1200" b="0" i="0" u="none" strike="noStrike" baseline="0" dirty="0">
                <a:solidFill>
                  <a:srgbClr val="000000"/>
                </a:solidFill>
                <a:latin typeface="Times New Roman" panose="02020603050405020304" pitchFamily="18" charset="0"/>
              </a:rPr>
              <a:t>in logical order, expressing each major point as a single, complete sentence.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3. </a:t>
            </a:r>
            <a:r>
              <a:rPr lang="en-US" sz="1200" b="1" i="0" u="none" strike="noStrike" baseline="0" dirty="0">
                <a:solidFill>
                  <a:srgbClr val="000000"/>
                </a:solidFill>
                <a:latin typeface="Times New Roman" panose="02020603050405020304" pitchFamily="18" charset="0"/>
              </a:rPr>
              <a:t>Identify major points in the body first</a:t>
            </a:r>
            <a:r>
              <a:rPr lang="en-US" sz="1200" b="0" i="0" u="none" strike="noStrike" baseline="0" dirty="0">
                <a:solidFill>
                  <a:srgbClr val="000000"/>
                </a:solidFill>
                <a:latin typeface="Times New Roman" panose="02020603050405020304" pitchFamily="18" charset="0"/>
              </a:rPr>
              <a:t>, then outline the introduction and close.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4. </a:t>
            </a:r>
            <a:r>
              <a:rPr lang="en-US" sz="1200" b="1" i="0" u="none" strike="noStrike" baseline="0" dirty="0">
                <a:solidFill>
                  <a:srgbClr val="000000"/>
                </a:solidFill>
                <a:latin typeface="Times New Roman" panose="02020603050405020304" pitchFamily="18" charset="0"/>
              </a:rPr>
              <a:t>Identify transitions between major points or sections</a:t>
            </a:r>
            <a:r>
              <a:rPr lang="en-US" sz="1200" b="0" i="0" u="none" strike="noStrike" baseline="0" dirty="0">
                <a:solidFill>
                  <a:srgbClr val="000000"/>
                </a:solidFill>
                <a:latin typeface="Times New Roman" panose="02020603050405020304" pitchFamily="18" charset="0"/>
              </a:rPr>
              <a:t>, then write these transitions in full-sentence form.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5. </a:t>
            </a:r>
            <a:r>
              <a:rPr lang="en-US" sz="1200" b="1" i="0" u="none" strike="noStrike" baseline="0" dirty="0">
                <a:solidFill>
                  <a:srgbClr val="000000"/>
                </a:solidFill>
                <a:latin typeface="Times New Roman" panose="02020603050405020304" pitchFamily="18" charset="0"/>
              </a:rPr>
              <a:t>Prepare your bibliography or source notes</a:t>
            </a:r>
            <a:r>
              <a:rPr lang="en-US" sz="1200" b="0" i="0" u="none" strike="noStrike" baseline="0" dirty="0">
                <a:solidFill>
                  <a:srgbClr val="000000"/>
                </a:solidFill>
                <a:latin typeface="Times New Roman" panose="02020603050405020304" pitchFamily="18" charset="0"/>
              </a:rPr>
              <a:t>; highlight those sources you want to identify by name during your talk.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6. </a:t>
            </a:r>
            <a:r>
              <a:rPr lang="en-US" sz="1200" b="1" i="0" u="none" strike="noStrike" baseline="0" dirty="0">
                <a:solidFill>
                  <a:srgbClr val="000000"/>
                </a:solidFill>
                <a:latin typeface="Times New Roman" panose="02020603050405020304" pitchFamily="18" charset="0"/>
              </a:rPr>
              <a:t>Choose a compelling title</a:t>
            </a:r>
            <a:r>
              <a:rPr lang="en-US" sz="1200" b="0" i="0" u="none" strike="noStrike" baseline="0" dirty="0">
                <a:solidFill>
                  <a:srgbClr val="000000"/>
                </a:solidFill>
                <a:latin typeface="Times New Roman" panose="02020603050405020304" pitchFamily="18" charset="0"/>
              </a:rPr>
              <a:t>. Make it brief, action oriented, and focused on what you can do for the audience. </a:t>
            </a:r>
            <a:endParaRPr lang="en-US" sz="1200" b="0" i="0" u="none" strike="noStrike" baseline="0" dirty="0">
              <a:solidFill>
                <a:srgbClr val="000000"/>
              </a:solidFill>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331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r>
              <a:rPr lang="en-US" sz="1100" b="0" i="0" u="none" strike="noStrike" baseline="0" dirty="0">
                <a:solidFill>
                  <a:srgbClr val="000000"/>
                </a:solidFill>
                <a:latin typeface="Times New Roman" panose="02020603050405020304" pitchFamily="18" charset="0"/>
              </a:rPr>
              <a:t>Like written documents, a presentation has three parts: Introduction, Body and Close. </a:t>
            </a:r>
            <a:endParaRPr lang="en-GB" sz="1100" b="0" i="0" u="none" strike="noStrike" baseline="0" dirty="0">
              <a:solidFill>
                <a:srgbClr val="000000"/>
              </a:solidFill>
              <a:latin typeface="Arial" panose="020B0604020202020204" pitchFamily="34" charset="0"/>
            </a:endParaRPr>
          </a:p>
          <a:p>
            <a:pPr algn="l"/>
            <a:r>
              <a:rPr lang="en-US" sz="1100" b="0" i="0" u="sng" strike="noStrike" baseline="0" dirty="0">
                <a:solidFill>
                  <a:srgbClr val="000000"/>
                </a:solidFill>
                <a:latin typeface="Arial" panose="020B0604020202020204" pitchFamily="34" charset="0"/>
              </a:rPr>
              <a:t> </a:t>
            </a:r>
            <a:endParaRPr lang="en-GB" sz="1100" b="0" i="0" u="none" strike="noStrike" baseline="0" dirty="0">
              <a:solidFill>
                <a:srgbClr val="000000"/>
              </a:solidFill>
              <a:latin typeface="Times New Roman" panose="02020603050405020304" pitchFamily="18" charset="0"/>
            </a:endParaRPr>
          </a:p>
          <a:p>
            <a:r>
              <a:rPr lang="en-GB" sz="1200" b="1" i="0" u="none" strike="noStrike" baseline="0" dirty="0">
                <a:solidFill>
                  <a:srgbClr val="000000"/>
                </a:solidFill>
                <a:latin typeface="Times New Roman" panose="02020603050405020304" pitchFamily="18" charset="0"/>
              </a:rPr>
              <a:t>Presentation introduction </a:t>
            </a:r>
            <a:endParaRPr lang="en-GB" sz="1200" b="0" i="0" u="none" strike="noStrike" baseline="0" dirty="0">
              <a:solidFill>
                <a:srgbClr val="000000"/>
              </a:solidFill>
              <a:latin typeface="Times New Roman" panose="02020603050405020304" pitchFamily="18" charset="0"/>
            </a:endParaRPr>
          </a:p>
          <a:p>
            <a:r>
              <a:rPr lang="en-US" sz="1200" b="0" i="0" u="none" strike="noStrike" baseline="0" dirty="0">
                <a:solidFill>
                  <a:srgbClr val="000000"/>
                </a:solidFill>
                <a:latin typeface="Calibri" panose="020F0502020204030204" pitchFamily="34" charset="0"/>
              </a:rPr>
              <a:t>- </a:t>
            </a:r>
            <a:r>
              <a:rPr lang="en-US" sz="1200" b="1" i="0" u="none" strike="noStrike" baseline="0" dirty="0">
                <a:solidFill>
                  <a:srgbClr val="000000"/>
                </a:solidFill>
                <a:latin typeface="Times New Roman" panose="02020603050405020304" pitchFamily="18" charset="0"/>
              </a:rPr>
              <a:t>Arouse Interest - </a:t>
            </a:r>
            <a:r>
              <a:rPr lang="en-US" sz="1200" b="0" i="0" u="none" strike="noStrike" baseline="0" dirty="0">
                <a:solidFill>
                  <a:srgbClr val="000000"/>
                </a:solidFill>
                <a:latin typeface="Times New Roman" panose="02020603050405020304" pitchFamily="18" charset="0"/>
              </a:rPr>
              <a:t>In the introduction, you Get your audience’s </a:t>
            </a:r>
            <a:endParaRPr lang="en-GB" sz="900" b="0" i="0" u="none" strike="noStrike" baseline="0" dirty="0">
              <a:latin typeface="Times New Roman" panose="02020603050405020304" pitchFamily="18" charset="0"/>
            </a:endParaRPr>
          </a:p>
          <a:p>
            <a:r>
              <a:rPr lang="en-US" sz="1200" b="0" i="0" u="none" strike="noStrike" baseline="0" dirty="0">
                <a:latin typeface="Times New Roman" panose="02020603050405020304" pitchFamily="18" charset="0"/>
              </a:rPr>
              <a:t>attention Build your credibility Prepares the audience for what will follow. </a:t>
            </a:r>
          </a:p>
          <a:p>
            <a:r>
              <a:rPr lang="en-US" sz="1200" b="0" i="0" u="none" strike="noStrike" baseline="0" dirty="0">
                <a:latin typeface="Times New Roman" panose="02020603050405020304" pitchFamily="18" charset="0"/>
              </a:rPr>
              <a:t>To get the audience’s attention, make sure you can give audience members a reason to care and to believe that the time they’re about to spend listening to you will be worth their while.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Build Credibility - </a:t>
            </a:r>
            <a:r>
              <a:rPr lang="en-US" sz="1200" b="0" i="0" u="none" strike="noStrike" baseline="0" dirty="0">
                <a:latin typeface="Times New Roman" panose="02020603050405020304" pitchFamily="18" charset="0"/>
              </a:rPr>
              <a:t>To builds credibility in your introduction, consider letting someone else introduce you (without exaggerating your qualifications). If you’re introducing yourself be sure to mention your accomplishments. Tell listeners briefly who you are and why you’re there. Mention a few aspects of your background. </a:t>
            </a:r>
          </a:p>
          <a:p>
            <a:endParaRPr lang="en-GB" sz="1200" b="0" i="0" u="none" strike="noStrike" baseline="0" dirty="0">
              <a:latin typeface="Times New Roman" panose="02020603050405020304" pitchFamily="18" charset="0"/>
            </a:endParaRP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Preview the Message - </a:t>
            </a:r>
            <a:r>
              <a:rPr lang="en-US" sz="1200" b="0" i="0" u="none" strike="noStrike" baseline="0" dirty="0">
                <a:latin typeface="Times New Roman" panose="02020603050405020304" pitchFamily="18" charset="0"/>
              </a:rPr>
              <a:t>To preview your message, you summarize your main idea. Identify your supporting point. Indicate the order in which you’ll develop those points. </a:t>
            </a: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2. Presentation body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Calibri" panose="020F0502020204030204" pitchFamily="34" charset="0"/>
              </a:rPr>
              <a:t>- Present Main Points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Connect Your Ideas - </a:t>
            </a:r>
            <a:r>
              <a:rPr lang="en-US" sz="1200" b="0" i="0" u="none" strike="noStrike" baseline="0" dirty="0">
                <a:latin typeface="Times New Roman" panose="02020603050405020304" pitchFamily="18" charset="0"/>
              </a:rPr>
              <a:t>When developing the body of your speech, you must rely on words to connect various parts and ideas: </a:t>
            </a:r>
          </a:p>
          <a:p>
            <a:r>
              <a:rPr lang="en-US" sz="1200" b="0" i="0" u="none" strike="noStrike" baseline="0" dirty="0">
                <a:latin typeface="Arial" panose="020B0604020202020204" pitchFamily="34" charset="0"/>
              </a:rPr>
              <a:t>• One or two transitional words link sentences and paragraphs. </a:t>
            </a:r>
          </a:p>
          <a:p>
            <a:r>
              <a:rPr lang="en-US" sz="1200" b="0" i="0" u="none" strike="noStrike" baseline="0" dirty="0">
                <a:latin typeface="Arial" panose="020B0604020202020204" pitchFamily="34" charset="0"/>
              </a:rPr>
              <a:t>• Transitional sentences link major sections of your presentation.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Reviews and previews stress the connection between your ideas every time you shift topics.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Hold Audience Attention - </a:t>
            </a:r>
            <a:r>
              <a:rPr lang="en-US" sz="1200" b="0" i="0" u="none" strike="noStrike" baseline="0" dirty="0">
                <a:latin typeface="Times New Roman" panose="02020603050405020304" pitchFamily="18" charset="0"/>
              </a:rPr>
              <a:t>To hold your listeners’ attention during the body of your speech: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Try to relate you’re subject to your audience’s needs.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Anticipate—and answer—your audience’s questions. </a:t>
            </a:r>
          </a:p>
          <a:p>
            <a:r>
              <a:rPr lang="en-US" sz="1200" b="0" i="0" u="none" strike="noStrike" baseline="0" dirty="0">
                <a:latin typeface="Arial" panose="020B0604020202020204" pitchFamily="34" charset="0"/>
              </a:rPr>
              <a:t>• Use clear, vivid language and throw in some variety. • </a:t>
            </a:r>
            <a:r>
              <a:rPr lang="en-US" sz="1200" b="0" i="0" u="none" strike="noStrike" baseline="0" dirty="0">
                <a:latin typeface="Times New Roman" panose="02020603050405020304" pitchFamily="18" charset="0"/>
              </a:rPr>
              <a:t>Show how your subject is related to ideas with which your audience is already familiar. </a:t>
            </a:r>
          </a:p>
          <a:p>
            <a:endParaRPr lang="en-GB" sz="12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Ask for opinions or pause occasionally for questions or comments, if appropriate. Illustrate your ideas with visuals. </a:t>
            </a:r>
          </a:p>
          <a:p>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3. Presentation close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Arial" panose="020B0604020202020204" pitchFamily="34" charset="0"/>
              </a:rPr>
              <a:t>• Restate Main Points </a:t>
            </a:r>
          </a:p>
          <a:p>
            <a:r>
              <a:rPr lang="en-GB" sz="900" b="0" i="0" u="none" strike="noStrike" baseline="0" dirty="0">
                <a:latin typeface="Arial" panose="020B0604020202020204" pitchFamily="34" charset="0"/>
              </a:rPr>
              <a:t>• Finish Strong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99080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r>
              <a:rPr lang="en-US" sz="1100" b="0" i="0" u="none" strike="noStrike" baseline="0" dirty="0">
                <a:solidFill>
                  <a:srgbClr val="000000"/>
                </a:solidFill>
                <a:latin typeface="Times New Roman" panose="02020603050405020304" pitchFamily="18" charset="0"/>
              </a:rPr>
              <a:t>Like written documents, a presentation has three parts: Introduction, Body and Close. </a:t>
            </a:r>
            <a:endParaRPr lang="en-GB" sz="1100" b="0" i="0" u="none" strike="noStrike" baseline="0" dirty="0">
              <a:solidFill>
                <a:srgbClr val="000000"/>
              </a:solidFill>
              <a:latin typeface="Arial" panose="020B0604020202020204" pitchFamily="34" charset="0"/>
            </a:endParaRPr>
          </a:p>
          <a:p>
            <a:pPr algn="l"/>
            <a:r>
              <a:rPr lang="en-US" sz="1100" b="0" i="0" u="sng" strike="noStrike" baseline="0" dirty="0">
                <a:solidFill>
                  <a:srgbClr val="000000"/>
                </a:solidFill>
                <a:latin typeface="Arial" panose="020B0604020202020204" pitchFamily="34" charset="0"/>
              </a:rPr>
              <a:t> </a:t>
            </a:r>
            <a:endParaRPr lang="en-GB" sz="1100" b="0" i="0" u="none" strike="noStrike" baseline="0" dirty="0">
              <a:solidFill>
                <a:srgbClr val="000000"/>
              </a:solidFill>
              <a:latin typeface="Times New Roman" panose="02020603050405020304" pitchFamily="18" charset="0"/>
            </a:endParaRPr>
          </a:p>
          <a:p>
            <a:r>
              <a:rPr lang="en-GB" sz="1200" b="1" i="0" u="none" strike="noStrike" baseline="0" dirty="0">
                <a:solidFill>
                  <a:srgbClr val="000000"/>
                </a:solidFill>
                <a:latin typeface="Times New Roman" panose="02020603050405020304" pitchFamily="18" charset="0"/>
              </a:rPr>
              <a:t>Presentation introduction </a:t>
            </a:r>
            <a:endParaRPr lang="en-GB" sz="1200" b="0" i="0" u="none" strike="noStrike" baseline="0" dirty="0">
              <a:solidFill>
                <a:srgbClr val="000000"/>
              </a:solidFill>
              <a:latin typeface="Times New Roman" panose="02020603050405020304" pitchFamily="18" charset="0"/>
            </a:endParaRPr>
          </a:p>
          <a:p>
            <a:r>
              <a:rPr lang="en-US" sz="1200" b="0" i="0" u="none" strike="noStrike" baseline="0" dirty="0">
                <a:solidFill>
                  <a:srgbClr val="000000"/>
                </a:solidFill>
                <a:latin typeface="Calibri" panose="020F0502020204030204" pitchFamily="34" charset="0"/>
              </a:rPr>
              <a:t>- </a:t>
            </a:r>
            <a:r>
              <a:rPr lang="en-US" sz="1200" b="1" i="0" u="none" strike="noStrike" baseline="0" dirty="0">
                <a:solidFill>
                  <a:srgbClr val="000000"/>
                </a:solidFill>
                <a:latin typeface="Times New Roman" panose="02020603050405020304" pitchFamily="18" charset="0"/>
              </a:rPr>
              <a:t>Arouse Interest - </a:t>
            </a:r>
            <a:r>
              <a:rPr lang="en-US" sz="1200" b="0" i="0" u="none" strike="noStrike" baseline="0" dirty="0">
                <a:solidFill>
                  <a:srgbClr val="000000"/>
                </a:solidFill>
                <a:latin typeface="Times New Roman" panose="02020603050405020304" pitchFamily="18" charset="0"/>
              </a:rPr>
              <a:t>In the introduction, you Get your audience’s </a:t>
            </a:r>
            <a:endParaRPr lang="en-GB" sz="900" b="0" i="0" u="none" strike="noStrike" baseline="0" dirty="0">
              <a:latin typeface="Times New Roman" panose="02020603050405020304" pitchFamily="18" charset="0"/>
            </a:endParaRPr>
          </a:p>
          <a:p>
            <a:r>
              <a:rPr lang="en-US" sz="1200" b="0" i="0" u="none" strike="noStrike" baseline="0" dirty="0">
                <a:latin typeface="Times New Roman" panose="02020603050405020304" pitchFamily="18" charset="0"/>
              </a:rPr>
              <a:t>attention Build your credibility Prepares the audience for what will follow. </a:t>
            </a:r>
          </a:p>
          <a:p>
            <a:r>
              <a:rPr lang="en-US" sz="1200" b="0" i="0" u="none" strike="noStrike" baseline="0" dirty="0">
                <a:latin typeface="Times New Roman" panose="02020603050405020304" pitchFamily="18" charset="0"/>
              </a:rPr>
              <a:t>To get the audience’s attention, make sure you can give audience members a reason to care and to believe that the time they’re about to spend listening to you will be worth their while.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Build Credibility - </a:t>
            </a:r>
            <a:r>
              <a:rPr lang="en-US" sz="1200" b="0" i="0" u="none" strike="noStrike" baseline="0" dirty="0">
                <a:latin typeface="Times New Roman" panose="02020603050405020304" pitchFamily="18" charset="0"/>
              </a:rPr>
              <a:t>To builds credibility in your introduction, consider letting someone else introduce you (without exaggerating your qualifications). If you’re introducing yourself be sure to mention your accomplishments. Tell listeners briefly who you are and why you’re there. Mention a few aspects of your background. </a:t>
            </a:r>
          </a:p>
          <a:p>
            <a:endParaRPr lang="en-GB" sz="1200" b="0" i="0" u="none" strike="noStrike" baseline="0" dirty="0">
              <a:latin typeface="Times New Roman" panose="02020603050405020304" pitchFamily="18" charset="0"/>
            </a:endParaRP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Preview the Message - </a:t>
            </a:r>
            <a:r>
              <a:rPr lang="en-US" sz="1200" b="0" i="0" u="none" strike="noStrike" baseline="0" dirty="0">
                <a:latin typeface="Times New Roman" panose="02020603050405020304" pitchFamily="18" charset="0"/>
              </a:rPr>
              <a:t>To preview your message, you summarize your main idea. Identify your supporting point. Indicate the order in which you’ll develop those points. </a:t>
            </a: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2. Presentation body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Calibri" panose="020F0502020204030204" pitchFamily="34" charset="0"/>
              </a:rPr>
              <a:t>- Present Main Points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Connect Your Ideas - </a:t>
            </a:r>
            <a:r>
              <a:rPr lang="en-US" sz="1200" b="0" i="0" u="none" strike="noStrike" baseline="0" dirty="0">
                <a:latin typeface="Times New Roman" panose="02020603050405020304" pitchFamily="18" charset="0"/>
              </a:rPr>
              <a:t>When developing the body of your speech, you must rely on words to connect various parts and ideas: </a:t>
            </a:r>
          </a:p>
          <a:p>
            <a:r>
              <a:rPr lang="en-US" sz="1200" b="0" i="0" u="none" strike="noStrike" baseline="0" dirty="0">
                <a:latin typeface="Arial" panose="020B0604020202020204" pitchFamily="34" charset="0"/>
              </a:rPr>
              <a:t>• One or two transitional words link sentences and paragraphs. </a:t>
            </a:r>
          </a:p>
          <a:p>
            <a:r>
              <a:rPr lang="en-US" sz="1200" b="0" i="0" u="none" strike="noStrike" baseline="0" dirty="0">
                <a:latin typeface="Arial" panose="020B0604020202020204" pitchFamily="34" charset="0"/>
              </a:rPr>
              <a:t>• Transitional sentences link major sections of your presentation.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Reviews and previews stress the connection between your ideas every time you shift topics.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Hold Audience Attention - </a:t>
            </a:r>
            <a:r>
              <a:rPr lang="en-US" sz="1200" b="0" i="0" u="none" strike="noStrike" baseline="0" dirty="0">
                <a:latin typeface="Times New Roman" panose="02020603050405020304" pitchFamily="18" charset="0"/>
              </a:rPr>
              <a:t>To hold your listeners’ attention during the body of your speech: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Try to relate you’re subject to your audience’s needs.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Anticipate—and answer—your audience’s questions. </a:t>
            </a:r>
          </a:p>
          <a:p>
            <a:r>
              <a:rPr lang="en-US" sz="1200" b="0" i="0" u="none" strike="noStrike" baseline="0" dirty="0">
                <a:latin typeface="Arial" panose="020B0604020202020204" pitchFamily="34" charset="0"/>
              </a:rPr>
              <a:t>• Use clear, vivid language and throw in some variety. • </a:t>
            </a:r>
            <a:r>
              <a:rPr lang="en-US" sz="1200" b="0" i="0" u="none" strike="noStrike" baseline="0" dirty="0">
                <a:latin typeface="Times New Roman" panose="02020603050405020304" pitchFamily="18" charset="0"/>
              </a:rPr>
              <a:t>Show how your subject is related to ideas with which your audience is already familiar. </a:t>
            </a:r>
          </a:p>
          <a:p>
            <a:endParaRPr lang="en-GB" sz="12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Ask for opinions or pause occasionally for questions or comments, if appropriate. Illustrate your ideas with visuals. </a:t>
            </a:r>
          </a:p>
          <a:p>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3. Presentation close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Arial" panose="020B0604020202020204" pitchFamily="34" charset="0"/>
              </a:rPr>
              <a:t>• Restate Main Points </a:t>
            </a:r>
          </a:p>
          <a:p>
            <a:r>
              <a:rPr lang="en-GB" sz="900" b="0" i="0" u="none" strike="noStrike" baseline="0" dirty="0">
                <a:latin typeface="Arial" panose="020B0604020202020204" pitchFamily="34" charset="0"/>
              </a:rPr>
              <a:t>• Finish Strong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128510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r>
              <a:rPr lang="en-US" sz="1100" b="0" i="0" u="none" strike="noStrike" baseline="0" dirty="0">
                <a:solidFill>
                  <a:srgbClr val="000000"/>
                </a:solidFill>
                <a:latin typeface="Times New Roman" panose="02020603050405020304" pitchFamily="18" charset="0"/>
              </a:rPr>
              <a:t>Like written documents, a presentation has three parts: Introduction, Body and Close. </a:t>
            </a:r>
            <a:endParaRPr lang="en-GB" sz="1100" b="0" i="0" u="none" strike="noStrike" baseline="0" dirty="0">
              <a:solidFill>
                <a:srgbClr val="000000"/>
              </a:solidFill>
              <a:latin typeface="Arial" panose="020B0604020202020204" pitchFamily="34" charset="0"/>
            </a:endParaRPr>
          </a:p>
          <a:p>
            <a:pPr algn="l"/>
            <a:r>
              <a:rPr lang="en-US" sz="1100" b="0" i="0" u="sng" strike="noStrike" baseline="0" dirty="0">
                <a:solidFill>
                  <a:srgbClr val="000000"/>
                </a:solidFill>
                <a:latin typeface="Arial" panose="020B0604020202020204" pitchFamily="34" charset="0"/>
              </a:rPr>
              <a:t> </a:t>
            </a:r>
            <a:endParaRPr lang="en-GB" sz="1100" b="0" i="0" u="none" strike="noStrike" baseline="0" dirty="0">
              <a:solidFill>
                <a:srgbClr val="000000"/>
              </a:solidFill>
              <a:latin typeface="Times New Roman" panose="02020603050405020304" pitchFamily="18" charset="0"/>
            </a:endParaRPr>
          </a:p>
          <a:p>
            <a:r>
              <a:rPr lang="en-GB" sz="1200" b="1" i="0" u="none" strike="noStrike" baseline="0" dirty="0">
                <a:solidFill>
                  <a:srgbClr val="000000"/>
                </a:solidFill>
                <a:latin typeface="Times New Roman" panose="02020603050405020304" pitchFamily="18" charset="0"/>
              </a:rPr>
              <a:t>Presentation introduction </a:t>
            </a:r>
            <a:endParaRPr lang="en-GB" sz="1200" b="0" i="0" u="none" strike="noStrike" baseline="0" dirty="0">
              <a:solidFill>
                <a:srgbClr val="000000"/>
              </a:solidFill>
              <a:latin typeface="Times New Roman" panose="02020603050405020304" pitchFamily="18" charset="0"/>
            </a:endParaRPr>
          </a:p>
          <a:p>
            <a:r>
              <a:rPr lang="en-US" sz="1200" b="0" i="0" u="none" strike="noStrike" baseline="0" dirty="0">
                <a:solidFill>
                  <a:srgbClr val="000000"/>
                </a:solidFill>
                <a:latin typeface="Calibri" panose="020F0502020204030204" pitchFamily="34" charset="0"/>
              </a:rPr>
              <a:t>- </a:t>
            </a:r>
            <a:r>
              <a:rPr lang="en-US" sz="1200" b="1" i="0" u="none" strike="noStrike" baseline="0" dirty="0">
                <a:solidFill>
                  <a:srgbClr val="000000"/>
                </a:solidFill>
                <a:latin typeface="Times New Roman" panose="02020603050405020304" pitchFamily="18" charset="0"/>
              </a:rPr>
              <a:t>Arouse Interest - </a:t>
            </a:r>
            <a:r>
              <a:rPr lang="en-US" sz="1200" b="0" i="0" u="none" strike="noStrike" baseline="0" dirty="0">
                <a:solidFill>
                  <a:srgbClr val="000000"/>
                </a:solidFill>
                <a:latin typeface="Times New Roman" panose="02020603050405020304" pitchFamily="18" charset="0"/>
              </a:rPr>
              <a:t>In the introduction, you Get your audience’s </a:t>
            </a:r>
            <a:endParaRPr lang="en-GB" sz="900" b="0" i="0" u="none" strike="noStrike" baseline="0" dirty="0">
              <a:latin typeface="Times New Roman" panose="02020603050405020304" pitchFamily="18" charset="0"/>
            </a:endParaRPr>
          </a:p>
          <a:p>
            <a:r>
              <a:rPr lang="en-US" sz="1200" b="0" i="0" u="none" strike="noStrike" baseline="0" dirty="0">
                <a:latin typeface="Times New Roman" panose="02020603050405020304" pitchFamily="18" charset="0"/>
              </a:rPr>
              <a:t>attention Build your credibility Prepares the audience for what will follow. </a:t>
            </a:r>
          </a:p>
          <a:p>
            <a:r>
              <a:rPr lang="en-US" sz="1200" b="0" i="0" u="none" strike="noStrike" baseline="0" dirty="0">
                <a:latin typeface="Times New Roman" panose="02020603050405020304" pitchFamily="18" charset="0"/>
              </a:rPr>
              <a:t>To get the audience’s attention, make sure you can give audience members a reason to care and to believe that the time they’re about to spend listening to you will be worth their while.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Build Credibility - </a:t>
            </a:r>
            <a:r>
              <a:rPr lang="en-US" sz="1200" b="0" i="0" u="none" strike="noStrike" baseline="0" dirty="0">
                <a:latin typeface="Times New Roman" panose="02020603050405020304" pitchFamily="18" charset="0"/>
              </a:rPr>
              <a:t>To builds credibility in your introduction, consider letting someone else introduce you (without exaggerating your qualifications). If you’re introducing yourself be sure to mention your accomplishments. Tell listeners briefly who you are and why you’re there. Mention a few aspects of your background. </a:t>
            </a:r>
          </a:p>
          <a:p>
            <a:endParaRPr lang="en-GB" sz="1200" b="0" i="0" u="none" strike="noStrike" baseline="0" dirty="0">
              <a:latin typeface="Times New Roman" panose="02020603050405020304" pitchFamily="18" charset="0"/>
            </a:endParaRP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Preview the Message - </a:t>
            </a:r>
            <a:r>
              <a:rPr lang="en-US" sz="1200" b="0" i="0" u="none" strike="noStrike" baseline="0" dirty="0">
                <a:latin typeface="Times New Roman" panose="02020603050405020304" pitchFamily="18" charset="0"/>
              </a:rPr>
              <a:t>To preview your message, you summarize your main idea. Identify your supporting point. Indicate the order in which you’ll develop those points. </a:t>
            </a: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2. Presentation body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Calibri" panose="020F0502020204030204" pitchFamily="34" charset="0"/>
              </a:rPr>
              <a:t>- Present Main Points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Connect Your Ideas - </a:t>
            </a:r>
            <a:r>
              <a:rPr lang="en-US" sz="1200" b="0" i="0" u="none" strike="noStrike" baseline="0" dirty="0">
                <a:latin typeface="Times New Roman" panose="02020603050405020304" pitchFamily="18" charset="0"/>
              </a:rPr>
              <a:t>When developing the body of your speech, you must rely on words to connect various parts and ideas: </a:t>
            </a:r>
          </a:p>
          <a:p>
            <a:r>
              <a:rPr lang="en-US" sz="1200" b="0" i="0" u="none" strike="noStrike" baseline="0" dirty="0">
                <a:latin typeface="Arial" panose="020B0604020202020204" pitchFamily="34" charset="0"/>
              </a:rPr>
              <a:t>• One or two transitional words link sentences and paragraphs. </a:t>
            </a:r>
          </a:p>
          <a:p>
            <a:r>
              <a:rPr lang="en-US" sz="1200" b="0" i="0" u="none" strike="noStrike" baseline="0" dirty="0">
                <a:latin typeface="Arial" panose="020B0604020202020204" pitchFamily="34" charset="0"/>
              </a:rPr>
              <a:t>• Transitional sentences link major sections of your presentation.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Reviews and previews stress the connection between your ideas every time you shift topics.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Hold Audience Attention - </a:t>
            </a:r>
            <a:r>
              <a:rPr lang="en-US" sz="1200" b="0" i="0" u="none" strike="noStrike" baseline="0" dirty="0">
                <a:latin typeface="Times New Roman" panose="02020603050405020304" pitchFamily="18" charset="0"/>
              </a:rPr>
              <a:t>To hold your listeners’ attention during the body of your speech: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Try to relate you’re subject to your audience’s needs.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Anticipate—and answer—your audience’s questions. </a:t>
            </a:r>
          </a:p>
          <a:p>
            <a:r>
              <a:rPr lang="en-US" sz="1200" b="0" i="0" u="none" strike="noStrike" baseline="0" dirty="0">
                <a:latin typeface="Arial" panose="020B0604020202020204" pitchFamily="34" charset="0"/>
              </a:rPr>
              <a:t>• Use clear, vivid language and throw in some variety. • </a:t>
            </a:r>
            <a:r>
              <a:rPr lang="en-US" sz="1200" b="0" i="0" u="none" strike="noStrike" baseline="0" dirty="0">
                <a:latin typeface="Times New Roman" panose="02020603050405020304" pitchFamily="18" charset="0"/>
              </a:rPr>
              <a:t>Show how your subject is related to ideas with which your audience is already familiar. </a:t>
            </a:r>
          </a:p>
          <a:p>
            <a:endParaRPr lang="en-GB" sz="12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Ask for opinions or pause occasionally for questions or comments, if appropriate. Illustrate your ideas with visuals. </a:t>
            </a:r>
          </a:p>
          <a:p>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3. Presentation close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Arial" panose="020B0604020202020204" pitchFamily="34" charset="0"/>
              </a:rPr>
              <a:t>• Restate Main Points </a:t>
            </a:r>
          </a:p>
          <a:p>
            <a:r>
              <a:rPr lang="en-GB" sz="900" b="0" i="0" u="none" strike="noStrike" baseline="0" dirty="0">
                <a:latin typeface="Arial" panose="020B0604020202020204" pitchFamily="34" charset="0"/>
              </a:rPr>
              <a:t>• Finish Strong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374153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793650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r>
              <a:rPr lang="en-US" sz="1100" b="0" i="0" u="none" strike="noStrike" baseline="0" dirty="0">
                <a:solidFill>
                  <a:srgbClr val="000000"/>
                </a:solidFill>
                <a:latin typeface="Times New Roman" panose="02020603050405020304" pitchFamily="18" charset="0"/>
              </a:rPr>
              <a:t>Like written documents, a presentation has three parts: Introduction, Body and Close. </a:t>
            </a:r>
            <a:endParaRPr lang="en-GB" sz="1100" b="0" i="0" u="none" strike="noStrike" baseline="0" dirty="0">
              <a:solidFill>
                <a:srgbClr val="000000"/>
              </a:solidFill>
              <a:latin typeface="Arial" panose="020B0604020202020204" pitchFamily="34" charset="0"/>
            </a:endParaRPr>
          </a:p>
          <a:p>
            <a:pPr algn="l"/>
            <a:r>
              <a:rPr lang="en-US" sz="1100" b="0" i="0" u="sng" strike="noStrike" baseline="0" dirty="0">
                <a:solidFill>
                  <a:srgbClr val="000000"/>
                </a:solidFill>
                <a:latin typeface="Arial" panose="020B0604020202020204" pitchFamily="34" charset="0"/>
              </a:rPr>
              <a:t> </a:t>
            </a:r>
            <a:endParaRPr lang="en-GB" sz="1100" b="0" i="0" u="none" strike="noStrike" baseline="0" dirty="0">
              <a:solidFill>
                <a:srgbClr val="000000"/>
              </a:solidFill>
              <a:latin typeface="Times New Roman" panose="02020603050405020304" pitchFamily="18" charset="0"/>
            </a:endParaRPr>
          </a:p>
          <a:p>
            <a:r>
              <a:rPr lang="en-GB" sz="1200" b="1" i="0" u="none" strike="noStrike" baseline="0" dirty="0">
                <a:solidFill>
                  <a:srgbClr val="000000"/>
                </a:solidFill>
                <a:latin typeface="Times New Roman" panose="02020603050405020304" pitchFamily="18" charset="0"/>
              </a:rPr>
              <a:t>Presentation introduction </a:t>
            </a:r>
            <a:endParaRPr lang="en-GB" sz="1200" b="0" i="0" u="none" strike="noStrike" baseline="0" dirty="0">
              <a:solidFill>
                <a:srgbClr val="000000"/>
              </a:solidFill>
              <a:latin typeface="Times New Roman" panose="02020603050405020304" pitchFamily="18" charset="0"/>
            </a:endParaRPr>
          </a:p>
          <a:p>
            <a:r>
              <a:rPr lang="en-US" sz="1200" b="0" i="0" u="none" strike="noStrike" baseline="0" dirty="0">
                <a:solidFill>
                  <a:srgbClr val="000000"/>
                </a:solidFill>
                <a:latin typeface="Calibri" panose="020F0502020204030204" pitchFamily="34" charset="0"/>
              </a:rPr>
              <a:t>- </a:t>
            </a:r>
            <a:r>
              <a:rPr lang="en-US" sz="1200" b="1" i="0" u="none" strike="noStrike" baseline="0" dirty="0">
                <a:solidFill>
                  <a:srgbClr val="000000"/>
                </a:solidFill>
                <a:latin typeface="Times New Roman" panose="02020603050405020304" pitchFamily="18" charset="0"/>
              </a:rPr>
              <a:t>Arouse Interest - </a:t>
            </a:r>
            <a:r>
              <a:rPr lang="en-US" sz="1200" b="0" i="0" u="none" strike="noStrike" baseline="0" dirty="0">
                <a:solidFill>
                  <a:srgbClr val="000000"/>
                </a:solidFill>
                <a:latin typeface="Times New Roman" panose="02020603050405020304" pitchFamily="18" charset="0"/>
              </a:rPr>
              <a:t>In the introduction, you Get your audience’s </a:t>
            </a:r>
          </a:p>
          <a:p>
            <a:r>
              <a:rPr lang="sv-SE" sz="900" b="0" i="0" u="none" strike="noStrike" baseline="0" dirty="0">
                <a:solidFill>
                  <a:srgbClr val="000000"/>
                </a:solidFill>
                <a:latin typeface="Calibri" panose="020F0502020204030204" pitchFamily="34" charset="0"/>
              </a:rPr>
              <a:t>Dr. Amira Omar /Business Skills – Chapter 5 Page 3 </a:t>
            </a:r>
            <a:endParaRPr lang="sv-SE" sz="900" b="0" i="0" u="none" strike="noStrike" baseline="0" dirty="0">
              <a:solidFill>
                <a:srgbClr val="000000"/>
              </a:solidFill>
              <a:latin typeface="Times New Roman" panose="02020603050405020304" pitchFamily="18" charset="0"/>
            </a:endParaRPr>
          </a:p>
          <a:p>
            <a:endParaRPr lang="en-GB" sz="9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r>
              <a:rPr lang="en-US" sz="1200" b="0" i="0" u="none" strike="noStrike" baseline="0" dirty="0">
                <a:latin typeface="Times New Roman" panose="02020603050405020304" pitchFamily="18" charset="0"/>
              </a:rPr>
              <a:t>attention Build your credibility Prepares the audience for what will follow. </a:t>
            </a:r>
          </a:p>
          <a:p>
            <a:r>
              <a:rPr lang="en-US" sz="1200" b="0" i="0" u="none" strike="noStrike" baseline="0" dirty="0">
                <a:latin typeface="Times New Roman" panose="02020603050405020304" pitchFamily="18" charset="0"/>
              </a:rPr>
              <a:t>To get the audience’s attention, make sure you can give audience members a reason to care and to believe that the time they’re about to spend listening to you will be worth their while.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Build Credibility - </a:t>
            </a:r>
            <a:r>
              <a:rPr lang="en-US" sz="1200" b="0" i="0" u="none" strike="noStrike" baseline="0" dirty="0">
                <a:latin typeface="Times New Roman" panose="02020603050405020304" pitchFamily="18" charset="0"/>
              </a:rPr>
              <a:t>To builds credibility in your introduction, consider letting someone else introduce you (without exaggerating your qualifications). If you’re introducing yourself be sure to mention your accomplishments. Tell listeners briefly who you are and why you’re there. Mention a few aspects of your background. </a:t>
            </a:r>
          </a:p>
          <a:p>
            <a:endParaRPr lang="en-GB" sz="1200" b="0" i="0" u="none" strike="noStrike" baseline="0" dirty="0">
              <a:latin typeface="Times New Roman" panose="02020603050405020304" pitchFamily="18" charset="0"/>
            </a:endParaRP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Preview the Message - </a:t>
            </a:r>
            <a:r>
              <a:rPr lang="en-US" sz="1200" b="0" i="0" u="none" strike="noStrike" baseline="0" dirty="0">
                <a:latin typeface="Times New Roman" panose="02020603050405020304" pitchFamily="18" charset="0"/>
              </a:rPr>
              <a:t>To preview your message, you summarize your main idea. Identify your supporting point. Indicate the order in which you’ll develop those points. </a:t>
            </a: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2. Presentation body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Calibri" panose="020F0502020204030204" pitchFamily="34" charset="0"/>
              </a:rPr>
              <a:t>- Present Main Points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Connect Your Ideas - </a:t>
            </a:r>
            <a:r>
              <a:rPr lang="en-US" sz="1200" b="0" i="0" u="none" strike="noStrike" baseline="0" dirty="0">
                <a:latin typeface="Times New Roman" panose="02020603050405020304" pitchFamily="18" charset="0"/>
              </a:rPr>
              <a:t>When developing the body of your speech, you must rely on words to connect various parts and ideas: </a:t>
            </a:r>
          </a:p>
          <a:p>
            <a:r>
              <a:rPr lang="en-US" sz="1200" b="0" i="0" u="none" strike="noStrike" baseline="0" dirty="0">
                <a:latin typeface="Arial" panose="020B0604020202020204" pitchFamily="34" charset="0"/>
              </a:rPr>
              <a:t>• One or two transitional words link sentences and paragraphs. </a:t>
            </a:r>
          </a:p>
          <a:p>
            <a:r>
              <a:rPr lang="en-US" sz="1200" b="0" i="0" u="none" strike="noStrike" baseline="0" dirty="0">
                <a:latin typeface="Arial" panose="020B0604020202020204" pitchFamily="34" charset="0"/>
              </a:rPr>
              <a:t>• Transitional sentences link major sections of your presentation.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Reviews and previews stress the connection between your ideas every time you shift topics.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Hold Audience Attention - </a:t>
            </a:r>
            <a:r>
              <a:rPr lang="en-US" sz="1200" b="0" i="0" u="none" strike="noStrike" baseline="0" dirty="0">
                <a:latin typeface="Times New Roman" panose="02020603050405020304" pitchFamily="18" charset="0"/>
              </a:rPr>
              <a:t>To hold your listeners’ attention during the body of your speech: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Try to relate you’re subject to your audience’s needs.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Anticipate—and answer—your audience’s questions. </a:t>
            </a:r>
          </a:p>
          <a:p>
            <a:r>
              <a:rPr lang="en-US" sz="1200" b="0" i="0" u="none" strike="noStrike" baseline="0" dirty="0">
                <a:latin typeface="Arial" panose="020B0604020202020204" pitchFamily="34" charset="0"/>
              </a:rPr>
              <a:t>• Use clear, vivid language and throw in some variety. • </a:t>
            </a:r>
            <a:r>
              <a:rPr lang="en-US" sz="1200" b="0" i="0" u="none" strike="noStrike" baseline="0" dirty="0">
                <a:latin typeface="Times New Roman" panose="02020603050405020304" pitchFamily="18" charset="0"/>
              </a:rPr>
              <a:t>Show how your subject is related to ideas with which your audience is already familiar. </a:t>
            </a:r>
          </a:p>
          <a:p>
            <a:endParaRPr lang="en-GB" sz="1200" b="0" i="0" u="none" strike="noStrike" baseline="0" dirty="0">
              <a:latin typeface="Times New Roman" panose="02020603050405020304" pitchFamily="18" charset="0"/>
            </a:endParaRPr>
          </a:p>
          <a:p>
            <a:r>
              <a:rPr lang="sv-SE" sz="900" b="0" i="0" u="none" strike="noStrike" baseline="0" dirty="0">
                <a:latin typeface="Calibri" panose="020F0502020204030204" pitchFamily="34" charset="0"/>
              </a:rPr>
              <a:t>Dr. Amira Omar /Business Skills – Chapter 5 Page 4 </a:t>
            </a:r>
            <a:endParaRPr lang="sv-SE" sz="9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Ask for opinions or pause occasionally for questions or comments, if appropriate. Illustrate your ideas with visuals. </a:t>
            </a:r>
          </a:p>
          <a:p>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3. Presentation close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Arial" panose="020B0604020202020204" pitchFamily="34" charset="0"/>
              </a:rPr>
              <a:t>• Restate Main Points </a:t>
            </a:r>
          </a:p>
          <a:p>
            <a:r>
              <a:rPr lang="en-GB" sz="900" b="0" i="0" u="none" strike="noStrike" baseline="0" dirty="0">
                <a:latin typeface="Arial" panose="020B0604020202020204" pitchFamily="34" charset="0"/>
              </a:rPr>
              <a:t>• Finish Strong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156826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49</a:t>
            </a:fld>
            <a:endParaRPr lang="x-none"/>
          </a:p>
        </p:txBody>
      </p:sp>
    </p:spTree>
    <p:extLst>
      <p:ext uri="{BB962C8B-B14F-4D97-AF65-F5344CB8AC3E}">
        <p14:creationId xmlns:p14="http://schemas.microsoft.com/office/powerpoint/2010/main" val="51104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168708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703610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894380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6305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932730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02009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16479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612541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313907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78051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09309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0304875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9.sv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8.svg"/><Relationship Id="rId3" Type="http://schemas.openxmlformats.org/officeDocument/2006/relationships/image" Target="../media/image4.png"/><Relationship Id="rId7" Type="http://schemas.openxmlformats.org/officeDocument/2006/relationships/image" Target="../media/image10.png"/><Relationship Id="rId12"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14.sv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16.jpeg"/><Relationship Id="rId9" Type="http://schemas.openxmlformats.org/officeDocument/2006/relationships/image" Target="../media/image12.sv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6.jpeg"/></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6.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6.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jpe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12" Type="http://schemas.openxmlformats.org/officeDocument/2006/relationships/image" Target="../media/image55.png"/><Relationship Id="rId2" Type="http://schemas.openxmlformats.org/officeDocument/2006/relationships/notesSlide" Target="../notesSlides/notesSlide38.xml"/><Relationship Id="rId1" Type="http://schemas.openxmlformats.org/officeDocument/2006/relationships/slideLayout" Target="../slideLayouts/slideLayout6.xml"/><Relationship Id="rId5" Type="http://schemas.openxmlformats.org/officeDocument/2006/relationships/customXml" Target="../ink/ink1.xml"/><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12" Type="http://schemas.openxmlformats.org/officeDocument/2006/relationships/image" Target="../media/image55.png"/><Relationship Id="rId2" Type="http://schemas.openxmlformats.org/officeDocument/2006/relationships/notesSlide" Target="../notesSlides/notesSlide40.xml"/><Relationship Id="rId1" Type="http://schemas.openxmlformats.org/officeDocument/2006/relationships/slideLayout" Target="../slideLayouts/slideLayout6.xml"/><Relationship Id="rId5" Type="http://schemas.openxmlformats.org/officeDocument/2006/relationships/customXml" Target="../ink/ink2.xml"/><Relationship Id="rId4" Type="http://schemas.openxmlformats.org/officeDocument/2006/relationships/image" Target="../media/image19.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12" Type="http://schemas.openxmlformats.org/officeDocument/2006/relationships/image" Target="../media/image55.png"/><Relationship Id="rId2" Type="http://schemas.openxmlformats.org/officeDocument/2006/relationships/notesSlide" Target="../notesSlides/notesSlide41.xml"/><Relationship Id="rId1" Type="http://schemas.openxmlformats.org/officeDocument/2006/relationships/slideLayout" Target="../slideLayouts/slideLayout6.xml"/><Relationship Id="rId5" Type="http://schemas.openxmlformats.org/officeDocument/2006/relationships/customXml" Target="../ink/ink3.xml"/><Relationship Id="rId4" Type="http://schemas.openxmlformats.org/officeDocument/2006/relationships/image" Target="../media/image19.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96274" y="2729199"/>
            <a:ext cx="5586422" cy="3250496"/>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5</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796787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Flowchart: Alternate Process 6">
            <a:extLst>
              <a:ext uri="{FF2B5EF4-FFF2-40B4-BE49-F238E27FC236}">
                <a16:creationId xmlns:a16="http://schemas.microsoft.com/office/drawing/2014/main" id="{C32619D1-4F4F-4AB7-AC77-8B471C6588FE}"/>
              </a:ext>
            </a:extLst>
          </p:cNvPr>
          <p:cNvSpPr/>
          <p:nvPr/>
        </p:nvSpPr>
        <p:spPr>
          <a:xfrm>
            <a:off x="5875020" y="3074670"/>
            <a:ext cx="6164580" cy="2482596"/>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36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5</a:t>
            </a:r>
          </a:p>
          <a:p>
            <a:pPr algn="ctr">
              <a:defRPr/>
            </a:pPr>
            <a:r>
              <a:rPr lang="en-US" sz="36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Improving Listening</a:t>
            </a:r>
            <a:r>
              <a:rPr lang="en-GB" sz="36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36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Nonverbal Communication and</a:t>
            </a:r>
          </a:p>
          <a:p>
            <a:pPr lvl="0" algn="ctr">
              <a:defRPr/>
            </a:pPr>
            <a:r>
              <a:rPr lang="en-US" sz="36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Skills</a:t>
            </a:r>
            <a:endParaRPr kumimoji="0" lang="en-US" sz="11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3075853" y="759944"/>
            <a:ext cx="5569063" cy="584775"/>
          </a:xfrm>
          <a:prstGeom prst="rect">
            <a:avLst/>
          </a:prstGeom>
          <a:noFill/>
        </p:spPr>
        <p:txBody>
          <a:bodyPr wrap="square" rtlCol="0">
            <a:spAutoFit/>
          </a:bodyPr>
          <a:lstStyle/>
          <a:p>
            <a:r>
              <a:rPr lang="en-US" sz="3200" b="1" kern="0" dirty="0">
                <a:solidFill>
                  <a:srgbClr val="FF0000"/>
                </a:solidFill>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2043198" y="942317"/>
            <a:ext cx="1032655" cy="307777"/>
          </a:xfrm>
          <a:prstGeom prst="rect">
            <a:avLst/>
          </a:prstGeom>
          <a:noFill/>
        </p:spPr>
        <p:txBody>
          <a:bodyPr wrap="none" rtlCol="0">
            <a:spAutoFit/>
          </a:bodyPr>
          <a:lstStyle/>
          <a:p>
            <a:r>
              <a:rPr lang="en-US" sz="1400" b="1" kern="0" dirty="0">
                <a:solidFill>
                  <a:srgbClr val="FF0000"/>
                </a:solidFill>
                <a:effectLst>
                  <a:outerShdw blurRad="38100" dist="38100" dir="2700000" algn="tl">
                    <a:srgbClr val="C0C0C0"/>
                  </a:outerShdw>
                </a:effectLst>
                <a:latin typeface="Tahoma"/>
                <a:ea typeface="+mj-ea"/>
                <a:cs typeface="+mj-cs"/>
              </a:rPr>
              <a:t>Lecture 5</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382950" y="1096206"/>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104887" y="1501898"/>
            <a:ext cx="7629241"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how to improve your listening skills </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800" b="0" kern="0" dirty="0">
                <a:solidFill>
                  <a:srgbClr val="000000"/>
                </a:solidFill>
                <a:effectLst>
                  <a:outerShdw blurRad="50800" dist="38100" dir="8100000" algn="tr" rotWithShape="0">
                    <a:srgbClr val="808080">
                      <a:alpha val="40000"/>
                    </a:srgbClr>
                  </a:outerShdw>
                </a:effectLst>
                <a:latin typeface="Arial"/>
              </a:rPr>
              <a:t>Who are the effective listeners.</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800" b="0" kern="0" dirty="0">
                <a:solidFill>
                  <a:srgbClr val="000000"/>
                </a:solidFill>
                <a:effectLst>
                  <a:outerShdw blurRad="50800" dist="38100" dir="8100000" algn="tr" rotWithShape="0">
                    <a:srgbClr val="808080">
                      <a:alpha val="40000"/>
                    </a:srgbClr>
                  </a:outerShdw>
                </a:effectLst>
                <a:latin typeface="Arial"/>
              </a:rPr>
              <a:t>Know about the listening process.</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800" b="0" kern="0" dirty="0">
                <a:solidFill>
                  <a:srgbClr val="000000"/>
                </a:solidFill>
                <a:effectLst>
                  <a:outerShdw blurRad="50800" dist="38100" dir="8100000" algn="tr" rotWithShape="0">
                    <a:srgbClr val="808080">
                      <a:alpha val="40000"/>
                    </a:srgbClr>
                  </a:outerShdw>
                </a:effectLst>
                <a:latin typeface="Arial"/>
              </a:rPr>
              <a:t>Determine the listening process barriers. </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Improving </a:t>
            </a:r>
            <a:r>
              <a:rPr lang="en-US" sz="2800" b="0" kern="0" dirty="0">
                <a:solidFill>
                  <a:srgbClr val="000000"/>
                </a:solidFill>
                <a:effectLst>
                  <a:outerShdw blurRad="50800" dist="38100" dir="8100000" algn="tr" rotWithShape="0">
                    <a:srgbClr val="808080">
                      <a:alpha val="40000"/>
                    </a:srgbClr>
                  </a:outerShdw>
                </a:effectLst>
                <a:latin typeface="Arial"/>
              </a:rPr>
              <a:t>nonverbal communication</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know nonverbal signals </a:t>
            </a:r>
            <a:endParaRPr kumimoji="0" lang="ar-EG"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GB"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Develop your </a:t>
            </a:r>
            <a:r>
              <a:rPr lang="en-GB" sz="2800" b="0" kern="0" dirty="0">
                <a:solidFill>
                  <a:srgbClr val="000000"/>
                </a:solidFill>
                <a:effectLst>
                  <a:outerShdw blurRad="50800" dist="38100" dir="8100000" algn="tr" rotWithShape="0">
                    <a:srgbClr val="808080">
                      <a:alpha val="40000"/>
                    </a:srgbClr>
                  </a:outerShdw>
                </a:effectLst>
                <a:latin typeface="Arial"/>
              </a:rPr>
              <a:t>p</a:t>
            </a:r>
            <a:r>
              <a:rPr kumimoji="0" lang="en-GB" sz="2800" b="0" i="0" u="none" strike="noStrike" kern="0" cap="none" spc="0" normalizeH="0" baseline="0" noProof="0" dirty="0" err="1">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resenta</a:t>
            </a:r>
            <a:r>
              <a:rPr lang="en-GB" sz="2800" b="0" kern="0" dirty="0" err="1">
                <a:solidFill>
                  <a:srgbClr val="000000"/>
                </a:solidFill>
                <a:effectLst>
                  <a:outerShdw blurRad="50800" dist="38100" dir="8100000" algn="tr" rotWithShape="0">
                    <a:srgbClr val="808080">
                      <a:alpha val="40000"/>
                    </a:srgbClr>
                  </a:outerShdw>
                </a:effectLst>
                <a:latin typeface="Arial"/>
              </a:rPr>
              <a:t>tion</a:t>
            </a:r>
            <a:r>
              <a:rPr lang="en-GB" sz="2800" b="0" kern="0" dirty="0">
                <a:solidFill>
                  <a:srgbClr val="000000"/>
                </a:solidFill>
                <a:effectLst>
                  <a:outerShdw blurRad="50800" dist="38100" dir="8100000" algn="tr" rotWithShape="0">
                    <a:srgbClr val="808080">
                      <a:alpha val="40000"/>
                    </a:srgbClr>
                  </a:outerShdw>
                </a:effectLst>
                <a:latin typeface="Arial"/>
              </a:rPr>
              <a:t> skills.</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800" b="0" kern="0" dirty="0">
                <a:solidFill>
                  <a:srgbClr val="000000"/>
                </a:solidFill>
                <a:effectLst>
                  <a:outerShdw blurRad="50800" dist="38100" dir="8100000" algn="tr" rotWithShape="0">
                    <a:srgbClr val="808080">
                      <a:alpha val="40000"/>
                    </a:srgbClr>
                  </a:outerShdw>
                </a:effectLst>
                <a:latin typeface="Arial"/>
              </a:rPr>
              <a:t> </a:t>
            </a: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6" end="6"/>
                                            </p:txEl>
                                          </p:spTgt>
                                        </p:tgtEl>
                                        <p:attrNameLst>
                                          <p:attrName>style.visibility</p:attrName>
                                        </p:attrNameLst>
                                      </p:cBhvr>
                                      <p:to>
                                        <p:strVal val="visible"/>
                                      </p:to>
                                    </p:set>
                                    <p:anim calcmode="lin" valueType="num">
                                      <p:cBhvr additive="base">
                                        <p:cTn id="43"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itle 5">
            <a:extLst>
              <a:ext uri="{FF2B5EF4-FFF2-40B4-BE49-F238E27FC236}">
                <a16:creationId xmlns:a16="http://schemas.microsoft.com/office/drawing/2014/main" id="{411A6D53-38ED-2748-31C7-E09F99623E7E}"/>
              </a:ext>
            </a:extLst>
          </p:cNvPr>
          <p:cNvSpPr txBox="1">
            <a:spLocks/>
          </p:cNvSpPr>
          <p:nvPr/>
        </p:nvSpPr>
        <p:spPr bwMode="auto">
          <a:xfrm>
            <a:off x="1510243" y="215910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Improving Your Listening </a:t>
            </a:r>
            <a:b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b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Skills</a:t>
            </a:r>
          </a:p>
        </p:txBody>
      </p:sp>
    </p:spTree>
    <p:extLst>
      <p:ext uri="{BB962C8B-B14F-4D97-AF65-F5344CB8AC3E}">
        <p14:creationId xmlns:p14="http://schemas.microsoft.com/office/powerpoint/2010/main" val="1217096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pic>
        <p:nvPicPr>
          <p:cNvPr id="11" name="Graphic 10" descr="Badge 1 with solid fill">
            <a:extLst>
              <a:ext uri="{FF2B5EF4-FFF2-40B4-BE49-F238E27FC236}">
                <a16:creationId xmlns:a16="http://schemas.microsoft.com/office/drawing/2014/main" id="{8066DD98-8F3B-6CDF-80CC-73D9951536A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62332" y="1869061"/>
            <a:ext cx="914400" cy="914400"/>
          </a:xfrm>
          <a:prstGeom prst="rect">
            <a:avLst/>
          </a:prstGeom>
        </p:spPr>
      </p:pic>
      <p:grpSp>
        <p:nvGrpSpPr>
          <p:cNvPr id="12" name="Group 11">
            <a:extLst>
              <a:ext uri="{FF2B5EF4-FFF2-40B4-BE49-F238E27FC236}">
                <a16:creationId xmlns:a16="http://schemas.microsoft.com/office/drawing/2014/main" id="{419FB8AA-709E-C9DD-5021-273F42C70F84}"/>
              </a:ext>
            </a:extLst>
          </p:cNvPr>
          <p:cNvGrpSpPr/>
          <p:nvPr/>
        </p:nvGrpSpPr>
        <p:grpSpPr>
          <a:xfrm>
            <a:off x="2308450" y="1547228"/>
            <a:ext cx="6871526" cy="3518239"/>
            <a:chOff x="457200" y="381000"/>
            <a:chExt cx="8229600" cy="5791200"/>
          </a:xfrm>
        </p:grpSpPr>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5562600" y="3810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Critical</a:t>
              </a:r>
            </a:p>
          </p:txBody>
        </p:sp>
        <p:sp>
          <p:nvSpPr>
            <p:cNvPr id="18" name="Rectangle 5">
              <a:extLst>
                <a:ext uri="{FF2B5EF4-FFF2-40B4-BE49-F238E27FC236}">
                  <a16:creationId xmlns:a16="http://schemas.microsoft.com/office/drawing/2014/main" id="{9304DFE6-B371-5DDF-991A-0FDCDD53CA82}"/>
                </a:ext>
              </a:extLst>
            </p:cNvPr>
            <p:cNvSpPr>
              <a:spLocks noChangeArrowheads="1"/>
            </p:cNvSpPr>
            <p:nvPr/>
          </p:nvSpPr>
          <p:spPr bwMode="auto">
            <a:xfrm>
              <a:off x="457200" y="3810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Righ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Content</a:t>
              </a:r>
            </a:p>
          </p:txBody>
        </p:sp>
        <p:sp>
          <p:nvSpPr>
            <p:cNvPr id="20" name="Rectangle 6">
              <a:extLst>
                <a:ext uri="{FF2B5EF4-FFF2-40B4-BE49-F238E27FC236}">
                  <a16:creationId xmlns:a16="http://schemas.microsoft.com/office/drawing/2014/main" id="{C09574C2-C727-7AB4-C631-15FE557981E5}"/>
                </a:ext>
              </a:extLst>
            </p:cNvPr>
            <p:cNvSpPr>
              <a:spLocks noChangeArrowheads="1"/>
            </p:cNvSpPr>
            <p:nvPr/>
          </p:nvSpPr>
          <p:spPr bwMode="auto">
            <a:xfrm>
              <a:off x="457200" y="44196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Empathic</a:t>
              </a:r>
            </a:p>
          </p:txBody>
        </p:sp>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5562600" y="44196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Active</a:t>
              </a:r>
            </a:p>
          </p:txBody>
        </p:sp>
        <p:sp>
          <p:nvSpPr>
            <p:cNvPr id="22" name="Oval 8">
              <a:extLst>
                <a:ext uri="{FF2B5EF4-FFF2-40B4-BE49-F238E27FC236}">
                  <a16:creationId xmlns:a16="http://schemas.microsoft.com/office/drawing/2014/main" id="{ED425B60-E628-A16B-3952-C8EA55555635}"/>
                </a:ext>
              </a:extLst>
            </p:cNvPr>
            <p:cNvSpPr>
              <a:spLocks noChangeArrowheads="1"/>
            </p:cNvSpPr>
            <p:nvPr/>
          </p:nvSpPr>
          <p:spPr bwMode="auto">
            <a:xfrm>
              <a:off x="2660650" y="1425575"/>
              <a:ext cx="3892550" cy="3775075"/>
            </a:xfrm>
            <a:prstGeom prst="ellipse">
              <a:avLst/>
            </a:prstGeom>
            <a:gradFill rotWithShape="1">
              <a:gsLst>
                <a:gs pos="0">
                  <a:srgbClr val="FFEFD1"/>
                </a:gs>
                <a:gs pos="64999">
                  <a:srgbClr val="F0EBD5"/>
                </a:gs>
                <a:gs pos="100000">
                  <a:srgbClr val="D1C39F"/>
                </a:gs>
              </a:gsLst>
              <a:path path="shape">
                <a:fillToRect l="50000" t="50000" r="50000" b="50000"/>
              </a:path>
            </a:gradFill>
            <a:ln w="12700">
              <a:round/>
              <a:headEnd/>
              <a:tailEnd/>
            </a:ln>
            <a:effectLst>
              <a:glow rad="139700">
                <a:srgbClr val="000000">
                  <a:satMod val="175000"/>
                  <a:alpha val="40000"/>
                </a:srgbClr>
              </a:glow>
              <a:softEdge rad="63500"/>
            </a:effectLst>
            <a:scene3d>
              <a:camera prst="legacyPerspectiveTop"/>
              <a:lightRig rig="legacyFlat3" dir="b"/>
            </a:scene3d>
            <a:sp3d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imes New Roman" pitchFamily="18" charset="0"/>
              </a:endParaRP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2538413" y="2885970"/>
              <a:ext cx="4181475" cy="854281"/>
            </a:xfrm>
            <a:prstGeom prst="rect">
              <a:avLst/>
            </a:prstGeom>
            <a:noFill/>
            <a:ln w="12700">
              <a:noFill/>
              <a:miter lim="800000"/>
              <a:headEnd/>
              <a:tailEnd/>
            </a:ln>
            <a:effectLst/>
          </p:spPr>
          <p:txBody>
            <a:bodyPr lIns="90488" tIns="44450" rIns="90488" bIns="44450" anchor="ctr">
              <a:spAutoFit/>
            </a:bodyPr>
            <a:lstStyle/>
            <a:p>
              <a:pPr marL="0" marR="0" lvl="0" indent="0" algn="ctr" defTabSz="914400" eaLnBrk="0" fontAlgn="base" latinLnBrk="0" hangingPunct="0">
                <a:lnSpc>
                  <a:spcPct val="110000"/>
                </a:lnSpc>
                <a:spcBef>
                  <a:spcPct val="0"/>
                </a:spcBef>
                <a:spcAft>
                  <a:spcPct val="0"/>
                </a:spcAft>
                <a:buClrTx/>
                <a:buSzTx/>
                <a:buFontTx/>
                <a:buNone/>
                <a:tabLst/>
                <a:defRPr/>
              </a:pPr>
              <a:r>
                <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Listening</a:t>
              </a:r>
            </a:p>
          </p:txBody>
        </p:sp>
      </p:grpSp>
    </p:spTree>
    <p:extLst>
      <p:ext uri="{BB962C8B-B14F-4D97-AF65-F5344CB8AC3E}">
        <p14:creationId xmlns:p14="http://schemas.microsoft.com/office/powerpoint/2010/main" val="3683053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1200150" y="2006394"/>
            <a:ext cx="5102450" cy="3401200"/>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rPr>
              <a:t>The goal is to understand and retain the speaker’s message. Just focus on the information.</a:t>
            </a:r>
          </a:p>
        </p:txBody>
      </p:sp>
      <p:pic>
        <p:nvPicPr>
          <p:cNvPr id="11" name="Graphic 10" descr="Badge 1 with solid fill">
            <a:extLst>
              <a:ext uri="{FF2B5EF4-FFF2-40B4-BE49-F238E27FC236}">
                <a16:creationId xmlns:a16="http://schemas.microsoft.com/office/drawing/2014/main" id="{8066DD98-8F3B-6CDF-80CC-73D9951536A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638800" y="1549194"/>
            <a:ext cx="914400" cy="914400"/>
          </a:xfrm>
          <a:prstGeom prst="rect">
            <a:avLst/>
          </a:prstGeom>
        </p:spPr>
      </p:pic>
      <p:sp>
        <p:nvSpPr>
          <p:cNvPr id="18" name="Rectangle 5">
            <a:extLst>
              <a:ext uri="{FF2B5EF4-FFF2-40B4-BE49-F238E27FC236}">
                <a16:creationId xmlns:a16="http://schemas.microsoft.com/office/drawing/2014/main" id="{9304DFE6-B371-5DDF-991A-0FDCDD53CA82}"/>
              </a:ext>
            </a:extLst>
          </p:cNvPr>
          <p:cNvSpPr>
            <a:spLocks noChangeArrowheads="1"/>
          </p:cNvSpPr>
          <p:nvPr/>
        </p:nvSpPr>
        <p:spPr bwMode="auto">
          <a:xfrm>
            <a:off x="6487388" y="1357276"/>
            <a:ext cx="3124200" cy="1637245"/>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Righ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Content</a:t>
            </a:r>
          </a:p>
        </p:txBody>
      </p:sp>
      <p:sp>
        <p:nvSpPr>
          <p:cNvPr id="6" name="Rectangle 9">
            <a:extLst>
              <a:ext uri="{FF2B5EF4-FFF2-40B4-BE49-F238E27FC236}">
                <a16:creationId xmlns:a16="http://schemas.microsoft.com/office/drawing/2014/main" id="{81953DE0-229C-48BD-4105-40952EB63F3C}"/>
              </a:ext>
            </a:extLst>
          </p:cNvPr>
          <p:cNvSpPr>
            <a:spLocks noChangeArrowheads="1"/>
          </p:cNvSpPr>
          <p:nvPr/>
        </p:nvSpPr>
        <p:spPr bwMode="auto">
          <a:xfrm>
            <a:off x="6060665" y="3883946"/>
            <a:ext cx="4181475" cy="842909"/>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spTree>
    <p:extLst>
      <p:ext uri="{BB962C8B-B14F-4D97-AF65-F5344CB8AC3E}">
        <p14:creationId xmlns:p14="http://schemas.microsoft.com/office/powerpoint/2010/main" val="19086563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1623060" y="1488864"/>
            <a:ext cx="3630441" cy="3896131"/>
            <a:chOff x="-873310" y="595447"/>
            <a:chExt cx="4181475" cy="4170640"/>
          </a:xfrm>
        </p:grpSpPr>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102131" y="595447"/>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Critical</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873310" y="3863789"/>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Picture 5">
            <a:extLst>
              <a:ext uri="{FF2B5EF4-FFF2-40B4-BE49-F238E27FC236}">
                <a16:creationId xmlns:a16="http://schemas.microsoft.com/office/drawing/2014/main" id="{E7D2935F-791D-3C09-1C57-9223964ABE34}"/>
              </a:ext>
            </a:extLst>
          </p:cNvPr>
          <p:cNvPicPr>
            <a:picLocks noChangeAspect="1"/>
          </p:cNvPicPr>
          <p:nvPr/>
        </p:nvPicPr>
        <p:blipFill>
          <a:blip r:embed="rId4"/>
          <a:stretch>
            <a:fillRect/>
          </a:stretch>
        </p:blipFill>
        <p:spPr>
          <a:xfrm>
            <a:off x="297266" y="1290343"/>
            <a:ext cx="914479" cy="914479"/>
          </a:xfrm>
          <a:prstGeom prst="rect">
            <a:avLst/>
          </a:prstGeom>
        </p:spPr>
      </p:pic>
      <p:sp>
        <p:nvSpPr>
          <p:cNvPr id="8" name="TextBox 7">
            <a:extLst>
              <a:ext uri="{FF2B5EF4-FFF2-40B4-BE49-F238E27FC236}">
                <a16:creationId xmlns:a16="http://schemas.microsoft.com/office/drawing/2014/main" id="{5A822845-A67E-180E-E91A-535EE0C7664B}"/>
              </a:ext>
            </a:extLst>
          </p:cNvPr>
          <p:cNvSpPr txBox="1"/>
          <p:nvPr/>
        </p:nvSpPr>
        <p:spPr>
          <a:xfrm>
            <a:off x="5676883" y="1559190"/>
            <a:ext cx="3878597" cy="2308324"/>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2400" b="1" kern="0" dirty="0">
                <a:solidFill>
                  <a:srgbClr val="000000"/>
                </a:solidFill>
                <a:effectLst>
                  <a:outerShdw blurRad="50800" dist="38100" dir="8100000" algn="tr" rotWithShape="0">
                    <a:srgbClr val="969696">
                      <a:alpha val="40000"/>
                    </a:srgbClr>
                  </a:outerShdw>
                </a:effectLst>
                <a:latin typeface="Tahoma"/>
              </a:rPr>
              <a:t>The goal is to </a:t>
            </a:r>
            <a:r>
              <a:rPr lang="en-US" sz="2400" b="1" u="sng" kern="0" dirty="0">
                <a:solidFill>
                  <a:srgbClr val="FF0000"/>
                </a:solidFill>
                <a:effectLst>
                  <a:outerShdw blurRad="50800" dist="38100" dir="8100000" algn="tr" rotWithShape="0">
                    <a:srgbClr val="969696">
                      <a:alpha val="40000"/>
                    </a:srgbClr>
                  </a:outerShdw>
                </a:effectLst>
                <a:latin typeface="Tahoma"/>
              </a:rPr>
              <a:t>understand and evaluate </a:t>
            </a:r>
            <a:r>
              <a:rPr lang="en-US" sz="2400" b="1" kern="0" dirty="0">
                <a:solidFill>
                  <a:srgbClr val="000000"/>
                </a:solidFill>
                <a:effectLst>
                  <a:outerShdw blurRad="50800" dist="38100" dir="8100000" algn="tr" rotWithShape="0">
                    <a:srgbClr val="969696">
                      <a:alpha val="40000"/>
                    </a:srgbClr>
                  </a:outerShdw>
                </a:effectLst>
                <a:latin typeface="Tahoma"/>
              </a:rPr>
              <a:t>the meaning of the speaker’s message on several levels.  </a:t>
            </a:r>
          </a:p>
        </p:txBody>
      </p:sp>
    </p:spTree>
    <p:extLst>
      <p:ext uri="{BB962C8B-B14F-4D97-AF65-F5344CB8AC3E}">
        <p14:creationId xmlns:p14="http://schemas.microsoft.com/office/powerpoint/2010/main" val="7042878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1730787" y="1683277"/>
            <a:ext cx="3534204" cy="3045915"/>
            <a:chOff x="-873310" y="595447"/>
            <a:chExt cx="4181475" cy="4157336"/>
          </a:xfrm>
        </p:grpSpPr>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102131" y="595447"/>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Critical</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873310" y="3877089"/>
              <a:ext cx="4181475" cy="875694"/>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36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Picture 5">
            <a:extLst>
              <a:ext uri="{FF2B5EF4-FFF2-40B4-BE49-F238E27FC236}">
                <a16:creationId xmlns:a16="http://schemas.microsoft.com/office/drawing/2014/main" id="{E7D2935F-791D-3C09-1C57-9223964ABE34}"/>
              </a:ext>
            </a:extLst>
          </p:cNvPr>
          <p:cNvPicPr>
            <a:picLocks noChangeAspect="1"/>
          </p:cNvPicPr>
          <p:nvPr/>
        </p:nvPicPr>
        <p:blipFill>
          <a:blip r:embed="rId5"/>
          <a:stretch>
            <a:fillRect/>
          </a:stretch>
        </p:blipFill>
        <p:spPr>
          <a:xfrm>
            <a:off x="1730787" y="1714869"/>
            <a:ext cx="914479" cy="914479"/>
          </a:xfrm>
          <a:prstGeom prst="rect">
            <a:avLst/>
          </a:prstGeom>
        </p:spPr>
      </p:pic>
      <p:sp>
        <p:nvSpPr>
          <p:cNvPr id="8" name="TextBox 7">
            <a:extLst>
              <a:ext uri="{FF2B5EF4-FFF2-40B4-BE49-F238E27FC236}">
                <a16:creationId xmlns:a16="http://schemas.microsoft.com/office/drawing/2014/main" id="{5A822845-A67E-180E-E91A-535EE0C7664B}"/>
              </a:ext>
            </a:extLst>
          </p:cNvPr>
          <p:cNvSpPr txBox="1"/>
          <p:nvPr/>
        </p:nvSpPr>
        <p:spPr>
          <a:xfrm>
            <a:off x="5264991" y="2147484"/>
            <a:ext cx="4200749" cy="2117503"/>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0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These several levels are such as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 logic of the argument,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 strength of the evidence,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 validity of the conclusions,</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 the implications of the message for you and your organization,</a:t>
            </a:r>
          </a:p>
        </p:txBody>
      </p:sp>
    </p:spTree>
    <p:extLst>
      <p:ext uri="{BB962C8B-B14F-4D97-AF65-F5344CB8AC3E}">
        <p14:creationId xmlns:p14="http://schemas.microsoft.com/office/powerpoint/2010/main" val="92980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1734743" y="1377290"/>
            <a:ext cx="4181475" cy="3734167"/>
            <a:chOff x="-873310" y="595447"/>
            <a:chExt cx="4181475" cy="3997263"/>
          </a:xfrm>
        </p:grpSpPr>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102131" y="595447"/>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Critical</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873310" y="4037156"/>
              <a:ext cx="4181475" cy="555554"/>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Picture 5">
            <a:extLst>
              <a:ext uri="{FF2B5EF4-FFF2-40B4-BE49-F238E27FC236}">
                <a16:creationId xmlns:a16="http://schemas.microsoft.com/office/drawing/2014/main" id="{E7D2935F-791D-3C09-1C57-9223964ABE34}"/>
              </a:ext>
            </a:extLst>
          </p:cNvPr>
          <p:cNvPicPr>
            <a:picLocks noChangeAspect="1"/>
          </p:cNvPicPr>
          <p:nvPr/>
        </p:nvPicPr>
        <p:blipFill>
          <a:blip r:embed="rId5"/>
          <a:stretch>
            <a:fillRect/>
          </a:stretch>
        </p:blipFill>
        <p:spPr>
          <a:xfrm>
            <a:off x="1277503" y="1411782"/>
            <a:ext cx="914479" cy="914479"/>
          </a:xfrm>
          <a:prstGeom prst="rect">
            <a:avLst/>
          </a:prstGeom>
        </p:spPr>
      </p:pic>
      <p:sp>
        <p:nvSpPr>
          <p:cNvPr id="8" name="TextBox 7">
            <a:extLst>
              <a:ext uri="{FF2B5EF4-FFF2-40B4-BE49-F238E27FC236}">
                <a16:creationId xmlns:a16="http://schemas.microsoft.com/office/drawing/2014/main" id="{5A822845-A67E-180E-E91A-535EE0C7664B}"/>
              </a:ext>
            </a:extLst>
          </p:cNvPr>
          <p:cNvSpPr txBox="1"/>
          <p:nvPr/>
        </p:nvSpPr>
        <p:spPr>
          <a:xfrm>
            <a:off x="5916218" y="2680887"/>
            <a:ext cx="4462139" cy="1757404"/>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0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These several levels</a:t>
            </a:r>
            <a:r>
              <a:rPr lang="en-US" sz="20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are </a:t>
            </a:r>
            <a:r>
              <a:rPr kumimoji="0" lang="en-US" sz="20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such as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 speaker’s intentions and motives,</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 and the omission of any relevant points.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Be on the lookout for speaker bias, and separate opinions from facts.</a:t>
            </a:r>
            <a:endParaRPr kumimoji="0" lang="en-US" b="1" i="0" u="none" strike="noStrike" kern="1200" cap="none" spc="0" normalizeH="0" baseline="0" noProof="0" dirty="0">
              <a:ln>
                <a:noFill/>
              </a:ln>
              <a:solidFill>
                <a:srgbClr val="0000FF"/>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414113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7715574" y="2490637"/>
            <a:ext cx="2713509" cy="2088037"/>
            <a:chOff x="5941828" y="1224790"/>
            <a:chExt cx="4181475" cy="2965157"/>
          </a:xfrm>
        </p:grpSpPr>
        <p:sp>
          <p:nvSpPr>
            <p:cNvPr id="20" name="Rectangle 6">
              <a:extLst>
                <a:ext uri="{FF2B5EF4-FFF2-40B4-BE49-F238E27FC236}">
                  <a16:creationId xmlns:a16="http://schemas.microsoft.com/office/drawing/2014/main" id="{C09574C2-C727-7AB4-C631-15FE557981E5}"/>
                </a:ext>
              </a:extLst>
            </p:cNvPr>
            <p:cNvSpPr>
              <a:spLocks noChangeArrowheads="1"/>
            </p:cNvSpPr>
            <p:nvPr/>
          </p:nvSpPr>
          <p:spPr bwMode="auto">
            <a:xfrm>
              <a:off x="6154290" y="122479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Empathic</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5941828" y="3365900"/>
              <a:ext cx="4181475" cy="824047"/>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endPar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p:txBody>
        </p:sp>
      </p:grpSp>
      <p:pic>
        <p:nvPicPr>
          <p:cNvPr id="6" name="Graphic 5" descr="Badge 3 with solid fill">
            <a:extLst>
              <a:ext uri="{FF2B5EF4-FFF2-40B4-BE49-F238E27FC236}">
                <a16:creationId xmlns:a16="http://schemas.microsoft.com/office/drawing/2014/main" id="{40D20811-2293-4BBB-BBAE-CCC0EBE708E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316123" y="903785"/>
            <a:ext cx="914400" cy="914400"/>
          </a:xfrm>
          <a:prstGeom prst="rect">
            <a:avLst/>
          </a:prstGeom>
        </p:spPr>
      </p:pic>
      <p:sp>
        <p:nvSpPr>
          <p:cNvPr id="8" name="TextBox 7">
            <a:extLst>
              <a:ext uri="{FF2B5EF4-FFF2-40B4-BE49-F238E27FC236}">
                <a16:creationId xmlns:a16="http://schemas.microsoft.com/office/drawing/2014/main" id="{8270559E-FB24-5C14-3C83-DA9F5F298DCA}"/>
              </a:ext>
            </a:extLst>
          </p:cNvPr>
          <p:cNvSpPr txBox="1"/>
          <p:nvPr/>
        </p:nvSpPr>
        <p:spPr>
          <a:xfrm>
            <a:off x="1762917" y="1481511"/>
            <a:ext cx="5362263" cy="3340979"/>
          </a:xfrm>
          <a:prstGeom prst="rect">
            <a:avLst/>
          </a:prstGeom>
          <a:noFill/>
        </p:spPr>
        <p:txBody>
          <a:bodyPr wrap="square">
            <a:spAutoFit/>
          </a:bodyPr>
          <a:lstStyle/>
          <a:p>
            <a:pPr marL="0" marR="0" lvl="0" indent="0" algn="l" defTabSz="914400" rtl="0" eaLnBrk="0" fontAlgn="base" latinLnBrk="0" hangingPunct="0">
              <a:lnSpc>
                <a:spcPct val="150000"/>
              </a:lnSpc>
              <a:spcBef>
                <a:spcPct val="30000"/>
              </a:spcBef>
              <a:spcAft>
                <a:spcPct val="0"/>
              </a:spcAft>
              <a:buClrTx/>
              <a:buSzTx/>
              <a:buFontTx/>
              <a:buNone/>
              <a:tabLst/>
              <a:defRPr/>
            </a:pPr>
            <a:r>
              <a:rPr lang="en-US" sz="2400" kern="0" dirty="0">
                <a:solidFill>
                  <a:srgbClr val="000000"/>
                </a:solidFill>
                <a:effectLst>
                  <a:outerShdw blurRad="50800" dist="38100" dir="8100000" algn="tr" rotWithShape="0">
                    <a:srgbClr val="969696">
                      <a:alpha val="40000"/>
                    </a:srgbClr>
                  </a:outerShdw>
                </a:effectLst>
                <a:latin typeface="Tahoma"/>
              </a:rPr>
              <a:t>The goal of empathic listening is to </a:t>
            </a:r>
            <a:r>
              <a:rPr lang="en-US" sz="2400" kern="0" dirty="0">
                <a:solidFill>
                  <a:srgbClr val="FF0000"/>
                </a:solidFill>
                <a:effectLst>
                  <a:outerShdw blurRad="50800" dist="38100" dir="8100000" algn="tr" rotWithShape="0">
                    <a:srgbClr val="969696">
                      <a:alpha val="40000"/>
                    </a:srgbClr>
                  </a:outerShdw>
                </a:effectLst>
                <a:latin typeface="Tahoma"/>
              </a:rPr>
              <a:t>understand</a:t>
            </a:r>
            <a:r>
              <a:rPr lang="en-US" sz="2400" kern="0" dirty="0">
                <a:solidFill>
                  <a:srgbClr val="000000"/>
                </a:solidFill>
                <a:effectLst>
                  <a:outerShdw blurRad="50800" dist="38100" dir="8100000" algn="tr" rotWithShape="0">
                    <a:srgbClr val="969696">
                      <a:alpha val="40000"/>
                    </a:srgbClr>
                  </a:outerShdw>
                </a:effectLst>
                <a:latin typeface="Tahoma"/>
              </a:rPr>
              <a:t> the speaker’s </a:t>
            </a:r>
            <a:r>
              <a:rPr lang="en-US" sz="2400" kern="0" dirty="0">
                <a:solidFill>
                  <a:srgbClr val="FF0000"/>
                </a:solidFill>
                <a:effectLst>
                  <a:outerShdw blurRad="50800" dist="38100" dir="8100000" algn="tr" rotWithShape="0">
                    <a:srgbClr val="969696">
                      <a:alpha val="40000"/>
                    </a:srgbClr>
                  </a:outerShdw>
                </a:effectLst>
                <a:latin typeface="Tahoma"/>
              </a:rPr>
              <a:t>feelings</a:t>
            </a:r>
            <a:r>
              <a:rPr lang="en-US" sz="2400" kern="0" dirty="0">
                <a:solidFill>
                  <a:srgbClr val="000000"/>
                </a:solidFill>
                <a:effectLst>
                  <a:outerShdw blurRad="50800" dist="38100" dir="8100000" algn="tr" rotWithShape="0">
                    <a:srgbClr val="969696">
                      <a:alpha val="40000"/>
                    </a:srgbClr>
                  </a:outerShdw>
                </a:effectLst>
                <a:latin typeface="Tahoma"/>
              </a:rPr>
              <a:t>, needs, and wants so that you can appreciate his or her point of view, regardless of whether you share that perspective. </a:t>
            </a:r>
          </a:p>
        </p:txBody>
      </p:sp>
    </p:spTree>
    <p:extLst>
      <p:ext uri="{BB962C8B-B14F-4D97-AF65-F5344CB8AC3E}">
        <p14:creationId xmlns:p14="http://schemas.microsoft.com/office/powerpoint/2010/main" val="29209859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45014"/>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7715574" y="2628899"/>
            <a:ext cx="3428676" cy="1970845"/>
            <a:chOff x="5941828" y="1503336"/>
            <a:chExt cx="4181475" cy="2716800"/>
          </a:xfrm>
        </p:grpSpPr>
        <p:sp>
          <p:nvSpPr>
            <p:cNvPr id="20" name="Rectangle 6">
              <a:extLst>
                <a:ext uri="{FF2B5EF4-FFF2-40B4-BE49-F238E27FC236}">
                  <a16:creationId xmlns:a16="http://schemas.microsoft.com/office/drawing/2014/main" id="{C09574C2-C727-7AB4-C631-15FE557981E5}"/>
                </a:ext>
              </a:extLst>
            </p:cNvPr>
            <p:cNvSpPr>
              <a:spLocks noChangeArrowheads="1"/>
            </p:cNvSpPr>
            <p:nvPr/>
          </p:nvSpPr>
          <p:spPr bwMode="auto">
            <a:xfrm>
              <a:off x="6154290" y="1503336"/>
              <a:ext cx="2910271" cy="1474054"/>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Empathic</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5941828" y="3335713"/>
              <a:ext cx="4181475" cy="884423"/>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36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3 with solid fill">
            <a:extLst>
              <a:ext uri="{FF2B5EF4-FFF2-40B4-BE49-F238E27FC236}">
                <a16:creationId xmlns:a16="http://schemas.microsoft.com/office/drawing/2014/main" id="{40D20811-2293-4BBB-BBAE-CCC0EBE708E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030364" y="964969"/>
            <a:ext cx="914400" cy="914400"/>
          </a:xfrm>
          <a:prstGeom prst="rect">
            <a:avLst/>
          </a:prstGeom>
        </p:spPr>
      </p:pic>
      <p:sp>
        <p:nvSpPr>
          <p:cNvPr id="8" name="TextBox 7">
            <a:extLst>
              <a:ext uri="{FF2B5EF4-FFF2-40B4-BE49-F238E27FC236}">
                <a16:creationId xmlns:a16="http://schemas.microsoft.com/office/drawing/2014/main" id="{8270559E-FB24-5C14-3C83-DA9F5F298DCA}"/>
              </a:ext>
            </a:extLst>
          </p:cNvPr>
          <p:cNvSpPr txBox="1"/>
          <p:nvPr/>
        </p:nvSpPr>
        <p:spPr>
          <a:xfrm>
            <a:off x="1632817" y="1581166"/>
            <a:ext cx="5847974" cy="2566857"/>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32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Arial" pitchFamily="34" charset="0"/>
              </a:rPr>
              <a:t>By listening in an empathic way,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help the individual vent the emotions that prevent a clear-headed approach to the subject.</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Avoid the temptation to give advice. </a:t>
            </a:r>
          </a:p>
        </p:txBody>
      </p:sp>
    </p:spTree>
    <p:extLst>
      <p:ext uri="{BB962C8B-B14F-4D97-AF65-F5344CB8AC3E}">
        <p14:creationId xmlns:p14="http://schemas.microsoft.com/office/powerpoint/2010/main" val="3980462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7150902" y="2490245"/>
            <a:ext cx="3336662" cy="2138688"/>
            <a:chOff x="5941828" y="1224790"/>
            <a:chExt cx="4181475" cy="3055181"/>
          </a:xfrm>
        </p:grpSpPr>
        <p:sp>
          <p:nvSpPr>
            <p:cNvPr id="20" name="Rectangle 6">
              <a:extLst>
                <a:ext uri="{FF2B5EF4-FFF2-40B4-BE49-F238E27FC236}">
                  <a16:creationId xmlns:a16="http://schemas.microsoft.com/office/drawing/2014/main" id="{C09574C2-C727-7AB4-C631-15FE557981E5}"/>
                </a:ext>
              </a:extLst>
            </p:cNvPr>
            <p:cNvSpPr>
              <a:spLocks noChangeArrowheads="1"/>
            </p:cNvSpPr>
            <p:nvPr/>
          </p:nvSpPr>
          <p:spPr bwMode="auto">
            <a:xfrm>
              <a:off x="6154290" y="122479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Empathic</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5941828" y="3275878"/>
              <a:ext cx="4181475" cy="1004093"/>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3 with solid fill">
            <a:extLst>
              <a:ext uri="{FF2B5EF4-FFF2-40B4-BE49-F238E27FC236}">
                <a16:creationId xmlns:a16="http://schemas.microsoft.com/office/drawing/2014/main" id="{40D20811-2293-4BBB-BBAE-CCC0EBE708E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030364" y="964969"/>
            <a:ext cx="914400" cy="914400"/>
          </a:xfrm>
          <a:prstGeom prst="rect">
            <a:avLst/>
          </a:prstGeom>
        </p:spPr>
      </p:pic>
      <p:sp>
        <p:nvSpPr>
          <p:cNvPr id="8" name="TextBox 7">
            <a:extLst>
              <a:ext uri="{FF2B5EF4-FFF2-40B4-BE49-F238E27FC236}">
                <a16:creationId xmlns:a16="http://schemas.microsoft.com/office/drawing/2014/main" id="{8270559E-FB24-5C14-3C83-DA9F5F298DCA}"/>
              </a:ext>
            </a:extLst>
          </p:cNvPr>
          <p:cNvSpPr txBox="1"/>
          <p:nvPr/>
        </p:nvSpPr>
        <p:spPr>
          <a:xfrm>
            <a:off x="1559624" y="1919188"/>
            <a:ext cx="4853940" cy="2628412"/>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32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Arial" pitchFamily="34" charset="0"/>
              </a:rPr>
              <a:t>By listening in an empathic way,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Try not to judge the individual’s feelings.</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Just let the other person talk.</a:t>
            </a:r>
            <a:r>
              <a:rPr kumimoji="0" lang="en-US" sz="28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p:txBody>
      </p:sp>
    </p:spTree>
    <p:extLst>
      <p:ext uri="{BB962C8B-B14F-4D97-AF65-F5344CB8AC3E}">
        <p14:creationId xmlns:p14="http://schemas.microsoft.com/office/powerpoint/2010/main" val="17476799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1420192" y="2837218"/>
            <a:ext cx="3198916" cy="2608346"/>
            <a:chOff x="-1272036" y="1708571"/>
            <a:chExt cx="4181475" cy="3225719"/>
          </a:xfrm>
        </p:grpSpPr>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520665" y="1708571"/>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Active</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1272036" y="4140846"/>
              <a:ext cx="4181475" cy="793444"/>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36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4 with solid fill">
            <a:extLst>
              <a:ext uri="{FF2B5EF4-FFF2-40B4-BE49-F238E27FC236}">
                <a16:creationId xmlns:a16="http://schemas.microsoft.com/office/drawing/2014/main" id="{2E12844D-DCB7-07BF-265F-4B98851C5AC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127850" y="1024133"/>
            <a:ext cx="914400" cy="914400"/>
          </a:xfrm>
          <a:prstGeom prst="rect">
            <a:avLst/>
          </a:prstGeom>
        </p:spPr>
      </p:pic>
      <p:sp>
        <p:nvSpPr>
          <p:cNvPr id="19" name="TextBox 18">
            <a:extLst>
              <a:ext uri="{FF2B5EF4-FFF2-40B4-BE49-F238E27FC236}">
                <a16:creationId xmlns:a16="http://schemas.microsoft.com/office/drawing/2014/main" id="{20BE61D0-254D-D03D-E072-A5B4E3A9147D}"/>
              </a:ext>
            </a:extLst>
          </p:cNvPr>
          <p:cNvSpPr txBox="1"/>
          <p:nvPr/>
        </p:nvSpPr>
        <p:spPr>
          <a:xfrm>
            <a:off x="4619108" y="1273996"/>
            <a:ext cx="5577885" cy="36009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Effective listeners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2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try to engage in active listening.</a:t>
            </a:r>
          </a:p>
          <a:p>
            <a:pPr marR="0" lvl="0" algn="l" defTabSz="914400" rtl="0" eaLnBrk="1" fontAlgn="auto" latinLnBrk="0" hangingPunct="1">
              <a:lnSpc>
                <a:spcPct val="100000"/>
              </a:lnSpc>
              <a:spcBef>
                <a:spcPts val="0"/>
              </a:spcBef>
              <a:spcAft>
                <a:spcPts val="0"/>
              </a:spcAft>
              <a:buClrTx/>
              <a:buSzTx/>
              <a:tabLst/>
              <a:defRPr/>
            </a:pPr>
            <a:r>
              <a:rPr kumimoji="0" lang="en-US" sz="32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2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They make a conscious effort to turn off their own filters and biases to truly hear </a:t>
            </a:r>
          </a:p>
        </p:txBody>
      </p:sp>
    </p:spTree>
    <p:extLst>
      <p:ext uri="{BB962C8B-B14F-4D97-AF65-F5344CB8AC3E}">
        <p14:creationId xmlns:p14="http://schemas.microsoft.com/office/powerpoint/2010/main" val="30470569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1282920" y="2819078"/>
            <a:ext cx="3613268" cy="2690510"/>
            <a:chOff x="-1272036" y="1708571"/>
            <a:chExt cx="4181475" cy="3254051"/>
          </a:xfrm>
        </p:grpSpPr>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520665" y="1708571"/>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Active</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1272036" y="4112514"/>
              <a:ext cx="4181475" cy="850108"/>
            </a:xfrm>
            <a:prstGeom prst="rect">
              <a:avLst/>
            </a:prstGeom>
            <a:noFill/>
            <a:ln w="12700">
              <a:noFill/>
              <a:miter lim="800000"/>
              <a:headEnd/>
              <a:tailEnd/>
            </a:ln>
            <a:effectLst/>
          </p:spPr>
          <p:txBody>
            <a:bodyPr lIns="90488" tIns="44450" rIns="90488" bIns="44450" anchor="ctr">
              <a:spAutoFit/>
            </a:bodyPr>
            <a:lstStyle/>
            <a:p>
              <a:pPr lvl="0" algn="ctr" eaLnBrk="0" fontAlgn="base" hangingPunct="0">
                <a:lnSpc>
                  <a:spcPct val="110000"/>
                </a:lnSpc>
                <a:spcBef>
                  <a:spcPct val="0"/>
                </a:spcBef>
                <a:spcAft>
                  <a:spcPct val="0"/>
                </a:spcAft>
                <a:defRPr/>
              </a:pPr>
              <a:r>
                <a:rPr kumimoji="0" lang="en-US" sz="4000" b="1" i="0" u="none" strike="noStrike" kern="0" cap="all" spc="0" normalizeH="0" baseline="0" noProof="0" dirty="0" err="1">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a:t>
              </a:r>
              <a:r>
                <a:rPr lang="en-US" sz="40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g</a:t>
              </a:r>
              <a:endParaRPr kumimoji="0" lang="en-US" sz="4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p:txBody>
        </p:sp>
      </p:grpSp>
      <p:pic>
        <p:nvPicPr>
          <p:cNvPr id="6" name="Graphic 5" descr="Badge 4 with solid fill">
            <a:extLst>
              <a:ext uri="{FF2B5EF4-FFF2-40B4-BE49-F238E27FC236}">
                <a16:creationId xmlns:a16="http://schemas.microsoft.com/office/drawing/2014/main" id="{2E12844D-DCB7-07BF-265F-4B98851C5AC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127850" y="1024133"/>
            <a:ext cx="914400" cy="914400"/>
          </a:xfrm>
          <a:prstGeom prst="rect">
            <a:avLst/>
          </a:prstGeom>
        </p:spPr>
      </p:pic>
      <p:sp>
        <p:nvSpPr>
          <p:cNvPr id="19" name="TextBox 18">
            <a:extLst>
              <a:ext uri="{FF2B5EF4-FFF2-40B4-BE49-F238E27FC236}">
                <a16:creationId xmlns:a16="http://schemas.microsoft.com/office/drawing/2014/main" id="{20BE61D0-254D-D03D-E072-A5B4E3A9147D}"/>
              </a:ext>
            </a:extLst>
          </p:cNvPr>
          <p:cNvSpPr txBox="1"/>
          <p:nvPr/>
        </p:nvSpPr>
        <p:spPr>
          <a:xfrm>
            <a:off x="5339750" y="1357824"/>
            <a:ext cx="4724400" cy="4142352"/>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480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Effective listeners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4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understand what the other party is saying. </a:t>
            </a:r>
          </a:p>
        </p:txBody>
      </p:sp>
    </p:spTree>
    <p:extLst>
      <p:ext uri="{BB962C8B-B14F-4D97-AF65-F5344CB8AC3E}">
        <p14:creationId xmlns:p14="http://schemas.microsoft.com/office/powerpoint/2010/main" val="2115849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1131570" y="2503170"/>
            <a:ext cx="3487538" cy="2927100"/>
            <a:chOff x="-1272036" y="1708571"/>
            <a:chExt cx="4181475" cy="3215007"/>
          </a:xfrm>
        </p:grpSpPr>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520665" y="1708571"/>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Active</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1272036" y="4151558"/>
              <a:ext cx="4181475" cy="772020"/>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4 with solid fill">
            <a:extLst>
              <a:ext uri="{FF2B5EF4-FFF2-40B4-BE49-F238E27FC236}">
                <a16:creationId xmlns:a16="http://schemas.microsoft.com/office/drawing/2014/main" id="{2E12844D-DCB7-07BF-265F-4B98851C5AC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127850" y="1024133"/>
            <a:ext cx="914400" cy="914400"/>
          </a:xfrm>
          <a:prstGeom prst="rect">
            <a:avLst/>
          </a:prstGeom>
        </p:spPr>
      </p:pic>
      <p:sp>
        <p:nvSpPr>
          <p:cNvPr id="19" name="TextBox 18">
            <a:extLst>
              <a:ext uri="{FF2B5EF4-FFF2-40B4-BE49-F238E27FC236}">
                <a16:creationId xmlns:a16="http://schemas.microsoft.com/office/drawing/2014/main" id="{20BE61D0-254D-D03D-E072-A5B4E3A9147D}"/>
              </a:ext>
            </a:extLst>
          </p:cNvPr>
          <p:cNvSpPr txBox="1"/>
          <p:nvPr/>
        </p:nvSpPr>
        <p:spPr>
          <a:xfrm>
            <a:off x="4619108" y="1697992"/>
            <a:ext cx="5031293" cy="34778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Effective listeners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ask questions,</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 summarize the speaker’s message to verify key points,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4245730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437633" y="2425328"/>
            <a:ext cx="4181475" cy="3064248"/>
            <a:chOff x="-1272036" y="1708571"/>
            <a:chExt cx="4181475" cy="3280146"/>
          </a:xfrm>
        </p:grpSpPr>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520665" y="1708571"/>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Active</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1272036" y="4086419"/>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4 with solid fill">
            <a:extLst>
              <a:ext uri="{FF2B5EF4-FFF2-40B4-BE49-F238E27FC236}">
                <a16:creationId xmlns:a16="http://schemas.microsoft.com/office/drawing/2014/main" id="{2E12844D-DCB7-07BF-265F-4B98851C5AC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127850" y="1024133"/>
            <a:ext cx="914400" cy="914400"/>
          </a:xfrm>
          <a:prstGeom prst="rect">
            <a:avLst/>
          </a:prstGeom>
        </p:spPr>
      </p:pic>
      <p:sp>
        <p:nvSpPr>
          <p:cNvPr id="19" name="TextBox 18">
            <a:extLst>
              <a:ext uri="{FF2B5EF4-FFF2-40B4-BE49-F238E27FC236}">
                <a16:creationId xmlns:a16="http://schemas.microsoft.com/office/drawing/2014/main" id="{20BE61D0-254D-D03D-E072-A5B4E3A9147D}"/>
              </a:ext>
            </a:extLst>
          </p:cNvPr>
          <p:cNvSpPr txBox="1"/>
          <p:nvPr/>
        </p:nvSpPr>
        <p:spPr>
          <a:xfrm>
            <a:off x="4787076" y="1182377"/>
            <a:ext cx="6661285" cy="443198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Effective listeners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encourage the speaker through positive body language and supportive feedback.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33664513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0117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A754F800-0F1F-E204-0ED7-ACD87D9DFBA8}"/>
              </a:ext>
            </a:extLst>
          </p:cNvPr>
          <p:cNvGrpSpPr/>
          <p:nvPr/>
        </p:nvGrpSpPr>
        <p:grpSpPr>
          <a:xfrm>
            <a:off x="1680210" y="1682424"/>
            <a:ext cx="8016564" cy="3509011"/>
            <a:chOff x="457200" y="1981200"/>
            <a:chExt cx="8229600" cy="4191000"/>
          </a:xfrm>
        </p:grpSpPr>
        <p:sp>
          <p:nvSpPr>
            <p:cNvPr id="18" name="Rectangle 17">
              <a:extLst>
                <a:ext uri="{FF2B5EF4-FFF2-40B4-BE49-F238E27FC236}">
                  <a16:creationId xmlns:a16="http://schemas.microsoft.com/office/drawing/2014/main" id="{DBDC3B0E-7655-D988-4EF2-9B1E20B9AD51}"/>
                </a:ext>
              </a:extLst>
            </p:cNvPr>
            <p:cNvSpPr/>
            <p:nvPr/>
          </p:nvSpPr>
          <p:spPr bwMode="auto">
            <a:xfrm>
              <a:off x="457200" y="1981200"/>
              <a:ext cx="2971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Rectangle 18">
              <a:extLst>
                <a:ext uri="{FF2B5EF4-FFF2-40B4-BE49-F238E27FC236}">
                  <a16:creationId xmlns:a16="http://schemas.microsoft.com/office/drawing/2014/main" id="{6DCF1FEB-577A-CB95-2ADD-72BE11EB03BE}"/>
                </a:ext>
              </a:extLst>
            </p:cNvPr>
            <p:cNvSpPr/>
            <p:nvPr/>
          </p:nvSpPr>
          <p:spPr bwMode="auto">
            <a:xfrm>
              <a:off x="3429000" y="1981200"/>
              <a:ext cx="5257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pic>
          <p:nvPicPr>
            <p:cNvPr id="20" name="Picture 19"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4" cstate="print"/>
            <a:srcRect/>
            <a:stretch>
              <a:fillRect/>
            </a:stretch>
          </p:blipFill>
          <p:spPr>
            <a:xfrm>
              <a:off x="582686" y="2022507"/>
              <a:ext cx="2846314" cy="4149693"/>
            </a:xfrm>
            <a:prstGeom prst="rect">
              <a:avLst/>
            </a:prstGeom>
            <a:ln>
              <a:noFill/>
            </a:ln>
          </p:spPr>
        </p:pic>
      </p:grpSp>
      <p:sp>
        <p:nvSpPr>
          <p:cNvPr id="22" name="Content Placeholder 22">
            <a:extLst>
              <a:ext uri="{FF2B5EF4-FFF2-40B4-BE49-F238E27FC236}">
                <a16:creationId xmlns:a16="http://schemas.microsoft.com/office/drawing/2014/main" id="{2F55481B-AF28-9A40-0A2B-A6C4B4E0FB54}"/>
              </a:ext>
            </a:extLst>
          </p:cNvPr>
          <p:cNvSpPr txBox="1">
            <a:spLocks/>
          </p:cNvSpPr>
          <p:nvPr/>
        </p:nvSpPr>
        <p:spPr bwMode="auto">
          <a:xfrm>
            <a:off x="4873964" y="2728474"/>
            <a:ext cx="5434973" cy="275792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FontTx/>
              <a:buNone/>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6" name="Content Placeholder 22">
            <a:extLst>
              <a:ext uri="{FF2B5EF4-FFF2-40B4-BE49-F238E27FC236}">
                <a16:creationId xmlns:a16="http://schemas.microsoft.com/office/drawing/2014/main" id="{A2D73194-795C-F808-CF43-B00EB9E926F1}"/>
              </a:ext>
            </a:extLst>
          </p:cNvPr>
          <p:cNvSpPr txBox="1">
            <a:spLocks/>
          </p:cNvSpPr>
          <p:nvPr/>
        </p:nvSpPr>
        <p:spPr bwMode="auto">
          <a:xfrm>
            <a:off x="5353374" y="1502189"/>
            <a:ext cx="4343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Receiving</a:t>
            </a:r>
          </a:p>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Decoding</a:t>
            </a:r>
          </a:p>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Remembering</a:t>
            </a:r>
          </a:p>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Evaluating</a:t>
            </a:r>
          </a:p>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Responding</a:t>
            </a:r>
          </a:p>
        </p:txBody>
      </p:sp>
    </p:spTree>
    <p:extLst>
      <p:ext uri="{BB962C8B-B14F-4D97-AF65-F5344CB8AC3E}">
        <p14:creationId xmlns:p14="http://schemas.microsoft.com/office/powerpoint/2010/main" val="6518288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0117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j-ea"/>
                <a:cs typeface="+mj-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A754F800-0F1F-E204-0ED7-ACD87D9DFBA8}"/>
              </a:ext>
            </a:extLst>
          </p:cNvPr>
          <p:cNvGrpSpPr/>
          <p:nvPr/>
        </p:nvGrpSpPr>
        <p:grpSpPr>
          <a:xfrm>
            <a:off x="1645921" y="1602609"/>
            <a:ext cx="8298180" cy="3449451"/>
            <a:chOff x="457200" y="1981200"/>
            <a:chExt cx="8229600" cy="4191000"/>
          </a:xfrm>
        </p:grpSpPr>
        <p:sp>
          <p:nvSpPr>
            <p:cNvPr id="18" name="Rectangle 17">
              <a:extLst>
                <a:ext uri="{FF2B5EF4-FFF2-40B4-BE49-F238E27FC236}">
                  <a16:creationId xmlns:a16="http://schemas.microsoft.com/office/drawing/2014/main" id="{DBDC3B0E-7655-D988-4EF2-9B1E20B9AD51}"/>
                </a:ext>
              </a:extLst>
            </p:cNvPr>
            <p:cNvSpPr/>
            <p:nvPr/>
          </p:nvSpPr>
          <p:spPr bwMode="auto">
            <a:xfrm>
              <a:off x="457200" y="1981200"/>
              <a:ext cx="2971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ndParaRPr>
            </a:p>
          </p:txBody>
        </p:sp>
        <p:sp>
          <p:nvSpPr>
            <p:cNvPr id="19" name="Rectangle 18">
              <a:extLst>
                <a:ext uri="{FF2B5EF4-FFF2-40B4-BE49-F238E27FC236}">
                  <a16:creationId xmlns:a16="http://schemas.microsoft.com/office/drawing/2014/main" id="{6DCF1FEB-577A-CB95-2ADD-72BE11EB03BE}"/>
                </a:ext>
              </a:extLst>
            </p:cNvPr>
            <p:cNvSpPr/>
            <p:nvPr/>
          </p:nvSpPr>
          <p:spPr bwMode="auto">
            <a:xfrm>
              <a:off x="3429000" y="1981200"/>
              <a:ext cx="5257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ndParaRPr>
            </a:p>
          </p:txBody>
        </p:sp>
        <p:pic>
          <p:nvPicPr>
            <p:cNvPr id="20" name="Picture 19"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4" cstate="print"/>
            <a:srcRect/>
            <a:stretch>
              <a:fillRect/>
            </a:stretch>
          </p:blipFill>
          <p:spPr>
            <a:xfrm>
              <a:off x="582686" y="2022507"/>
              <a:ext cx="2846314" cy="4149693"/>
            </a:xfrm>
            <a:prstGeom prst="rect">
              <a:avLst/>
            </a:prstGeom>
            <a:ln>
              <a:noFill/>
            </a:ln>
          </p:spPr>
        </p:pic>
      </p:gr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763861" y="1371600"/>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Receiving</a:t>
            </a:r>
          </a:p>
        </p:txBody>
      </p:sp>
      <p:sp>
        <p:nvSpPr>
          <p:cNvPr id="22" name="Content Placeholder 22">
            <a:extLst>
              <a:ext uri="{FF2B5EF4-FFF2-40B4-BE49-F238E27FC236}">
                <a16:creationId xmlns:a16="http://schemas.microsoft.com/office/drawing/2014/main" id="{2F55481B-AF28-9A40-0A2B-A6C4B4E0FB54}"/>
              </a:ext>
            </a:extLst>
          </p:cNvPr>
          <p:cNvSpPr txBox="1">
            <a:spLocks/>
          </p:cNvSpPr>
          <p:nvPr/>
        </p:nvSpPr>
        <p:spPr bwMode="auto">
          <a:xfrm>
            <a:off x="4873964" y="2728474"/>
            <a:ext cx="5434973" cy="275792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Physically hearing the message and recognizing it as incoming information</a:t>
            </a:r>
          </a:p>
        </p:txBody>
      </p:sp>
    </p:spTree>
    <p:extLst>
      <p:ext uri="{BB962C8B-B14F-4D97-AF65-F5344CB8AC3E}">
        <p14:creationId xmlns:p14="http://schemas.microsoft.com/office/powerpoint/2010/main" val="33011626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89773" y="289560"/>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A754F800-0F1F-E204-0ED7-ACD87D9DFBA8}"/>
              </a:ext>
            </a:extLst>
          </p:cNvPr>
          <p:cNvGrpSpPr/>
          <p:nvPr/>
        </p:nvGrpSpPr>
        <p:grpSpPr>
          <a:xfrm>
            <a:off x="1657350" y="1783080"/>
            <a:ext cx="7852410" cy="3543300"/>
            <a:chOff x="457200" y="1981200"/>
            <a:chExt cx="8229600" cy="4191000"/>
          </a:xfrm>
        </p:grpSpPr>
        <p:sp>
          <p:nvSpPr>
            <p:cNvPr id="18" name="Rectangle 17">
              <a:extLst>
                <a:ext uri="{FF2B5EF4-FFF2-40B4-BE49-F238E27FC236}">
                  <a16:creationId xmlns:a16="http://schemas.microsoft.com/office/drawing/2014/main" id="{DBDC3B0E-7655-D988-4EF2-9B1E20B9AD51}"/>
                </a:ext>
              </a:extLst>
            </p:cNvPr>
            <p:cNvSpPr/>
            <p:nvPr/>
          </p:nvSpPr>
          <p:spPr bwMode="auto">
            <a:xfrm>
              <a:off x="457200" y="1981200"/>
              <a:ext cx="2971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Rectangle 18">
              <a:extLst>
                <a:ext uri="{FF2B5EF4-FFF2-40B4-BE49-F238E27FC236}">
                  <a16:creationId xmlns:a16="http://schemas.microsoft.com/office/drawing/2014/main" id="{6DCF1FEB-577A-CB95-2ADD-72BE11EB03BE}"/>
                </a:ext>
              </a:extLst>
            </p:cNvPr>
            <p:cNvSpPr/>
            <p:nvPr/>
          </p:nvSpPr>
          <p:spPr bwMode="auto">
            <a:xfrm>
              <a:off x="3429000" y="1981200"/>
              <a:ext cx="5257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pic>
          <p:nvPicPr>
            <p:cNvPr id="20" name="Picture 19"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4" cstate="print"/>
            <a:srcRect/>
            <a:stretch>
              <a:fillRect/>
            </a:stretch>
          </p:blipFill>
          <p:spPr>
            <a:xfrm>
              <a:off x="582686" y="2022507"/>
              <a:ext cx="2846314" cy="4149693"/>
            </a:xfrm>
            <a:prstGeom prst="rect">
              <a:avLst/>
            </a:prstGeom>
            <a:ln>
              <a:noFill/>
            </a:ln>
          </p:spPr>
        </p:pic>
      </p:gr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763861" y="1371600"/>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None/>
              <a:tabLst/>
              <a:defRPr/>
            </a:pPr>
            <a:r>
              <a:rPr lang="en-US" sz="3600" kern="0" dirty="0">
                <a:solidFill>
                  <a:srgbClr val="FF0000"/>
                </a:solidFill>
                <a:effectLst>
                  <a:outerShdw blurRad="50800" dist="38100" dir="8100000" algn="tr" rotWithShape="0">
                    <a:srgbClr val="808080">
                      <a:alpha val="40000"/>
                    </a:srgbClr>
                  </a:outerShdw>
                </a:effectLst>
                <a:latin typeface="Arial"/>
              </a:rPr>
              <a:t>2. </a:t>
            </a: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Decoding</a:t>
            </a:r>
          </a:p>
        </p:txBody>
      </p:sp>
      <p:sp>
        <p:nvSpPr>
          <p:cNvPr id="8" name="TextBox 7">
            <a:extLst>
              <a:ext uri="{FF2B5EF4-FFF2-40B4-BE49-F238E27FC236}">
                <a16:creationId xmlns:a16="http://schemas.microsoft.com/office/drawing/2014/main" id="{12F1C49D-7403-E521-B5DB-F15C1FA5FCA3}"/>
              </a:ext>
            </a:extLst>
          </p:cNvPr>
          <p:cNvSpPr txBox="1"/>
          <p:nvPr/>
        </p:nvSpPr>
        <p:spPr>
          <a:xfrm>
            <a:off x="4489220" y="2324035"/>
            <a:ext cx="6183442" cy="2862322"/>
          </a:xfrm>
          <a:prstGeom prst="rect">
            <a:avLst/>
          </a:prstGeom>
          <a:noFill/>
        </p:spPr>
        <p:txBody>
          <a:bodyPr wrap="square">
            <a:spAutoFit/>
          </a:bodyPr>
          <a:lstStyle/>
          <a:p>
            <a:r>
              <a:rPr lang="en-US" sz="3600" b="1" kern="0" dirty="0">
                <a:solidFill>
                  <a:srgbClr val="000000"/>
                </a:solidFill>
                <a:effectLst>
                  <a:outerShdw blurRad="50800" dist="38100" dir="8100000" algn="tr" rotWithShape="0">
                    <a:srgbClr val="808080">
                      <a:alpha val="40000"/>
                    </a:srgbClr>
                  </a:outerShdw>
                </a:effectLst>
                <a:latin typeface="Arial"/>
              </a:rPr>
              <a:t>Assigning meaning to sounds according to your own values, beliefs, ideas, expectations, roles, needs, and personal history. </a:t>
            </a:r>
            <a:endParaRPr lang="en-GB" sz="3600" b="1" kern="0" dirty="0">
              <a:solidFill>
                <a:srgbClr val="000000"/>
              </a:solidFill>
              <a:effectLst>
                <a:outerShdw blurRad="50800" dist="38100" dir="8100000" algn="tr" rotWithShape="0">
                  <a:srgbClr val="808080">
                    <a:alpha val="40000"/>
                  </a:srgbClr>
                </a:outerShdw>
              </a:effectLst>
              <a:latin typeface="Arial"/>
            </a:endParaRPr>
          </a:p>
        </p:txBody>
      </p:sp>
    </p:spTree>
    <p:extLst>
      <p:ext uri="{BB962C8B-B14F-4D97-AF65-F5344CB8AC3E}">
        <p14:creationId xmlns:p14="http://schemas.microsoft.com/office/powerpoint/2010/main" val="4113995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03760" y="330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A754F800-0F1F-E204-0ED7-ACD87D9DFBA8}"/>
              </a:ext>
            </a:extLst>
          </p:cNvPr>
          <p:cNvGrpSpPr/>
          <p:nvPr/>
        </p:nvGrpSpPr>
        <p:grpSpPr>
          <a:xfrm>
            <a:off x="1139764" y="1520242"/>
            <a:ext cx="8967497" cy="3623258"/>
            <a:chOff x="457200" y="1981200"/>
            <a:chExt cx="8229600" cy="4191000"/>
          </a:xfrm>
        </p:grpSpPr>
        <p:sp>
          <p:nvSpPr>
            <p:cNvPr id="18" name="Rectangle 17">
              <a:extLst>
                <a:ext uri="{FF2B5EF4-FFF2-40B4-BE49-F238E27FC236}">
                  <a16:creationId xmlns:a16="http://schemas.microsoft.com/office/drawing/2014/main" id="{DBDC3B0E-7655-D988-4EF2-9B1E20B9AD51}"/>
                </a:ext>
              </a:extLst>
            </p:cNvPr>
            <p:cNvSpPr/>
            <p:nvPr/>
          </p:nvSpPr>
          <p:spPr bwMode="auto">
            <a:xfrm>
              <a:off x="457200" y="1981200"/>
              <a:ext cx="2971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Rectangle 18">
              <a:extLst>
                <a:ext uri="{FF2B5EF4-FFF2-40B4-BE49-F238E27FC236}">
                  <a16:creationId xmlns:a16="http://schemas.microsoft.com/office/drawing/2014/main" id="{6DCF1FEB-577A-CB95-2ADD-72BE11EB03BE}"/>
                </a:ext>
              </a:extLst>
            </p:cNvPr>
            <p:cNvSpPr/>
            <p:nvPr/>
          </p:nvSpPr>
          <p:spPr bwMode="auto">
            <a:xfrm>
              <a:off x="3429000" y="1981200"/>
              <a:ext cx="5257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pic>
          <p:nvPicPr>
            <p:cNvPr id="20" name="Picture 19"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4" cstate="print"/>
            <a:srcRect/>
            <a:stretch>
              <a:fillRect/>
            </a:stretch>
          </p:blipFill>
          <p:spPr>
            <a:xfrm>
              <a:off x="582686" y="2022507"/>
              <a:ext cx="2846314" cy="4149693"/>
            </a:xfrm>
            <a:prstGeom prst="rect">
              <a:avLst/>
            </a:prstGeom>
            <a:ln>
              <a:noFill/>
            </a:ln>
          </p:spPr>
        </p:pic>
      </p:gr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763861" y="1371600"/>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FontTx/>
              <a:buNone/>
              <a:tabLst/>
              <a:defRPr/>
            </a:pPr>
            <a:r>
              <a:rPr lang="en-US" sz="3600" kern="0" dirty="0">
                <a:solidFill>
                  <a:srgbClr val="FF0000"/>
                </a:solidFill>
                <a:effectLst>
                  <a:outerShdw blurRad="50800" dist="38100" dir="8100000" algn="tr" rotWithShape="0">
                    <a:srgbClr val="808080">
                      <a:alpha val="40000"/>
                    </a:srgbClr>
                  </a:outerShdw>
                </a:effectLst>
                <a:latin typeface="Arial"/>
              </a:rPr>
              <a:t>3. </a:t>
            </a: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Remembering</a:t>
            </a:r>
          </a:p>
          <a:p>
            <a:pPr marL="0" marR="0" lvl="0" indent="0" algn="l" defTabSz="914400" rtl="0" eaLnBrk="0" fontAlgn="base" latinLnBrk="0" hangingPunct="0">
              <a:lnSpc>
                <a:spcPct val="100000"/>
              </a:lnSpc>
              <a:spcBef>
                <a:spcPts val="1200"/>
              </a:spcBef>
              <a:spcAft>
                <a:spcPts val="1200"/>
              </a:spcAft>
              <a:buClrTx/>
              <a:buSzTx/>
              <a:buFontTx/>
              <a:buNone/>
              <a:tabLst/>
              <a:defRPr/>
            </a:pPr>
            <a:endPar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endParaRPr>
          </a:p>
        </p:txBody>
      </p:sp>
      <p:sp>
        <p:nvSpPr>
          <p:cNvPr id="8" name="TextBox 7">
            <a:extLst>
              <a:ext uri="{FF2B5EF4-FFF2-40B4-BE49-F238E27FC236}">
                <a16:creationId xmlns:a16="http://schemas.microsoft.com/office/drawing/2014/main" id="{12F1C49D-7403-E521-B5DB-F15C1FA5FCA3}"/>
              </a:ext>
            </a:extLst>
          </p:cNvPr>
          <p:cNvSpPr txBox="1"/>
          <p:nvPr/>
        </p:nvSpPr>
        <p:spPr>
          <a:xfrm>
            <a:off x="4868794" y="2536951"/>
            <a:ext cx="61834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Storing a message for future reference.</a:t>
            </a:r>
          </a:p>
        </p:txBody>
      </p:sp>
    </p:spTree>
    <p:extLst>
      <p:ext uri="{BB962C8B-B14F-4D97-AF65-F5344CB8AC3E}">
        <p14:creationId xmlns:p14="http://schemas.microsoft.com/office/powerpoint/2010/main" val="3136527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3621471" y="125080"/>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A754F800-0F1F-E204-0ED7-ACD87D9DFBA8}"/>
              </a:ext>
            </a:extLst>
          </p:cNvPr>
          <p:cNvGrpSpPr/>
          <p:nvPr/>
        </p:nvGrpSpPr>
        <p:grpSpPr>
          <a:xfrm>
            <a:off x="1954530" y="1619537"/>
            <a:ext cx="8152731" cy="3396693"/>
            <a:chOff x="457200" y="1981200"/>
            <a:chExt cx="8229600" cy="4191000"/>
          </a:xfrm>
        </p:grpSpPr>
        <p:sp>
          <p:nvSpPr>
            <p:cNvPr id="18" name="Rectangle 17">
              <a:extLst>
                <a:ext uri="{FF2B5EF4-FFF2-40B4-BE49-F238E27FC236}">
                  <a16:creationId xmlns:a16="http://schemas.microsoft.com/office/drawing/2014/main" id="{DBDC3B0E-7655-D988-4EF2-9B1E20B9AD51}"/>
                </a:ext>
              </a:extLst>
            </p:cNvPr>
            <p:cNvSpPr/>
            <p:nvPr/>
          </p:nvSpPr>
          <p:spPr bwMode="auto">
            <a:xfrm>
              <a:off x="457200" y="1981200"/>
              <a:ext cx="2971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Rectangle 18">
              <a:extLst>
                <a:ext uri="{FF2B5EF4-FFF2-40B4-BE49-F238E27FC236}">
                  <a16:creationId xmlns:a16="http://schemas.microsoft.com/office/drawing/2014/main" id="{6DCF1FEB-577A-CB95-2ADD-72BE11EB03BE}"/>
                </a:ext>
              </a:extLst>
            </p:cNvPr>
            <p:cNvSpPr/>
            <p:nvPr/>
          </p:nvSpPr>
          <p:spPr bwMode="auto">
            <a:xfrm>
              <a:off x="3429000" y="1981200"/>
              <a:ext cx="5257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pic>
          <p:nvPicPr>
            <p:cNvPr id="20" name="Picture 19"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4" cstate="print"/>
            <a:srcRect/>
            <a:stretch>
              <a:fillRect/>
            </a:stretch>
          </p:blipFill>
          <p:spPr>
            <a:xfrm>
              <a:off x="582686" y="2022507"/>
              <a:ext cx="2846314" cy="4149693"/>
            </a:xfrm>
            <a:prstGeom prst="rect">
              <a:avLst/>
            </a:prstGeom>
            <a:ln>
              <a:noFill/>
            </a:ln>
          </p:spPr>
        </p:pic>
      </p:gr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763861" y="1371600"/>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None/>
              <a:tabLst/>
              <a:defRPr/>
            </a:pPr>
            <a:r>
              <a:rPr lang="en-US" sz="3600" kern="0" dirty="0">
                <a:solidFill>
                  <a:srgbClr val="FF0000"/>
                </a:solidFill>
                <a:effectLst>
                  <a:outerShdw blurRad="50800" dist="38100" dir="8100000" algn="tr" rotWithShape="0">
                    <a:srgbClr val="808080">
                      <a:alpha val="40000"/>
                    </a:srgbClr>
                  </a:outerShdw>
                </a:effectLst>
                <a:latin typeface="Arial"/>
              </a:rPr>
              <a:t>4. </a:t>
            </a: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Evaluating</a:t>
            </a:r>
          </a:p>
          <a:p>
            <a:pPr marL="0" marR="0" lvl="0" indent="0" algn="l" defTabSz="914400" rtl="0" eaLnBrk="0" fontAlgn="base" latinLnBrk="0" hangingPunct="0">
              <a:lnSpc>
                <a:spcPct val="100000"/>
              </a:lnSpc>
              <a:spcBef>
                <a:spcPts val="1200"/>
              </a:spcBef>
              <a:spcAft>
                <a:spcPts val="1200"/>
              </a:spcAft>
              <a:buClrTx/>
              <a:buSzTx/>
              <a:buFontTx/>
              <a:buNone/>
              <a:tabLst/>
              <a:defRPr/>
            </a:pPr>
            <a:endPar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endParaRPr>
          </a:p>
        </p:txBody>
      </p:sp>
      <p:sp>
        <p:nvSpPr>
          <p:cNvPr id="8" name="TextBox 7">
            <a:extLst>
              <a:ext uri="{FF2B5EF4-FFF2-40B4-BE49-F238E27FC236}">
                <a16:creationId xmlns:a16="http://schemas.microsoft.com/office/drawing/2014/main" id="{12F1C49D-7403-E521-B5DB-F15C1FA5FCA3}"/>
              </a:ext>
            </a:extLst>
          </p:cNvPr>
          <p:cNvSpPr txBox="1"/>
          <p:nvPr/>
        </p:nvSpPr>
        <p:spPr>
          <a:xfrm>
            <a:off x="4954165" y="2491980"/>
            <a:ext cx="61834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Evaluate the quality of the information.</a:t>
            </a:r>
          </a:p>
        </p:txBody>
      </p:sp>
    </p:spTree>
    <p:extLst>
      <p:ext uri="{BB962C8B-B14F-4D97-AF65-F5344CB8AC3E}">
        <p14:creationId xmlns:p14="http://schemas.microsoft.com/office/powerpoint/2010/main" val="10915380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0117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A754F800-0F1F-E204-0ED7-ACD87D9DFBA8}"/>
              </a:ext>
            </a:extLst>
          </p:cNvPr>
          <p:cNvGrpSpPr/>
          <p:nvPr/>
        </p:nvGrpSpPr>
        <p:grpSpPr>
          <a:xfrm>
            <a:off x="1562340" y="1977122"/>
            <a:ext cx="8597587" cy="3158302"/>
            <a:chOff x="1628981" y="1720971"/>
            <a:chExt cx="7145330" cy="3063609"/>
          </a:xfrm>
        </p:grpSpPr>
        <p:sp>
          <p:nvSpPr>
            <p:cNvPr id="19" name="Rectangle 18">
              <a:extLst>
                <a:ext uri="{FF2B5EF4-FFF2-40B4-BE49-F238E27FC236}">
                  <a16:creationId xmlns:a16="http://schemas.microsoft.com/office/drawing/2014/main" id="{6DCF1FEB-577A-CB95-2ADD-72BE11EB03BE}"/>
                </a:ext>
              </a:extLst>
            </p:cNvPr>
            <p:cNvSpPr/>
            <p:nvPr/>
          </p:nvSpPr>
          <p:spPr bwMode="auto">
            <a:xfrm>
              <a:off x="3968437" y="1720971"/>
              <a:ext cx="4805874" cy="3063609"/>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pic>
          <p:nvPicPr>
            <p:cNvPr id="20" name="Picture 19"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4" cstate="print"/>
            <a:srcRect/>
            <a:stretch>
              <a:fillRect/>
            </a:stretch>
          </p:blipFill>
          <p:spPr>
            <a:xfrm>
              <a:off x="1628981" y="2022507"/>
              <a:ext cx="1800019" cy="2624280"/>
            </a:xfrm>
            <a:prstGeom prst="rect">
              <a:avLst/>
            </a:prstGeom>
            <a:ln>
              <a:noFill/>
            </a:ln>
          </p:spPr>
        </p:pic>
      </p:gr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763861" y="1371600"/>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None/>
              <a:tabLst/>
              <a:defRPr/>
            </a:pP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5. Responding</a:t>
            </a:r>
          </a:p>
        </p:txBody>
      </p:sp>
      <p:sp>
        <p:nvSpPr>
          <p:cNvPr id="8" name="TextBox 7">
            <a:extLst>
              <a:ext uri="{FF2B5EF4-FFF2-40B4-BE49-F238E27FC236}">
                <a16:creationId xmlns:a16="http://schemas.microsoft.com/office/drawing/2014/main" id="{12F1C49D-7403-E521-B5DB-F15C1FA5FCA3}"/>
              </a:ext>
            </a:extLst>
          </p:cNvPr>
          <p:cNvSpPr txBox="1"/>
          <p:nvPr/>
        </p:nvSpPr>
        <p:spPr>
          <a:xfrm>
            <a:off x="4954165" y="2983230"/>
            <a:ext cx="4521305"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 based on the situation and the nature of the information. </a:t>
            </a:r>
          </a:p>
        </p:txBody>
      </p:sp>
    </p:spTree>
    <p:extLst>
      <p:ext uri="{BB962C8B-B14F-4D97-AF65-F5344CB8AC3E}">
        <p14:creationId xmlns:p14="http://schemas.microsoft.com/office/powerpoint/2010/main" val="2969871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809070" y="542651"/>
            <a:ext cx="6442210" cy="769441"/>
          </a:xfrm>
          <a:prstGeom prst="rect">
            <a:avLst/>
          </a:prstGeom>
          <a:noFill/>
        </p:spPr>
        <p:txBody>
          <a:bodyPr wrap="square">
            <a:spAutoFit/>
          </a:bodyPr>
          <a:lstStyle/>
          <a:p>
            <a:r>
              <a:rPr kumimoji="0" lang="en-US" sz="4400" b="1" i="0" u="none" strike="noStrike" kern="0" cap="none" spc="0" normalizeH="0" baseline="0" noProof="0" dirty="0">
                <a:ln>
                  <a:noFill/>
                </a:ln>
                <a:uLnTx/>
                <a:uFillTx/>
                <a:latin typeface="Tahoma"/>
                <a:ea typeface="+mj-ea"/>
                <a:cs typeface="+mj-cs"/>
              </a:rPr>
              <a:t>Barriers to Listening</a:t>
            </a:r>
            <a:endParaRPr lang="en-GB" sz="1400" dirty="0"/>
          </a:p>
        </p:txBody>
      </p:sp>
      <p:grpSp>
        <p:nvGrpSpPr>
          <p:cNvPr id="27" name="Group 26">
            <a:extLst>
              <a:ext uri="{FF2B5EF4-FFF2-40B4-BE49-F238E27FC236}">
                <a16:creationId xmlns:a16="http://schemas.microsoft.com/office/drawing/2014/main" id="{469E260D-2EC5-95F4-0D1B-B9FB9D541ED7}"/>
              </a:ext>
            </a:extLst>
          </p:cNvPr>
          <p:cNvGrpSpPr/>
          <p:nvPr/>
        </p:nvGrpSpPr>
        <p:grpSpPr>
          <a:xfrm>
            <a:off x="1853128" y="1754792"/>
            <a:ext cx="8485744" cy="3481311"/>
            <a:chOff x="1333500" y="1981200"/>
            <a:chExt cx="6477000" cy="4191000"/>
          </a:xfrm>
        </p:grpSpPr>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4" cstate="screen"/>
            <a:srcRect/>
            <a:stretch>
              <a:fillRect/>
            </a:stretch>
          </p:blipFill>
          <p:spPr>
            <a:xfrm>
              <a:off x="1333500" y="1981200"/>
              <a:ext cx="6477000" cy="4191000"/>
            </a:xfrm>
            <a:prstGeom prst="rect">
              <a:avLst/>
            </a:prstGeom>
          </p:spPr>
        </p:pic>
        <p:sp>
          <p:nvSpPr>
            <p:cNvPr id="29" name="Rectangle 28">
              <a:extLst>
                <a:ext uri="{FF2B5EF4-FFF2-40B4-BE49-F238E27FC236}">
                  <a16:creationId xmlns:a16="http://schemas.microsoft.com/office/drawing/2014/main" id="{0214560F-5737-D176-1EE5-6980E01297A7}"/>
                </a:ext>
              </a:extLst>
            </p:cNvPr>
            <p:cNvSpPr/>
            <p:nvPr/>
          </p:nvSpPr>
          <p:spPr bwMode="auto">
            <a:xfrm>
              <a:off x="2492188" y="4648200"/>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Selective Perception</a:t>
              </a:r>
            </a:p>
          </p:txBody>
        </p:sp>
        <p:sp>
          <p:nvSpPr>
            <p:cNvPr id="30" name="Rectangle 29">
              <a:extLst>
                <a:ext uri="{FF2B5EF4-FFF2-40B4-BE49-F238E27FC236}">
                  <a16:creationId xmlns:a16="http://schemas.microsoft.com/office/drawing/2014/main" id="{14710555-D5BC-79B2-66A7-4938B319772F}"/>
                </a:ext>
              </a:extLst>
            </p:cNvPr>
            <p:cNvSpPr/>
            <p:nvPr/>
          </p:nvSpPr>
          <p:spPr bwMode="auto">
            <a:xfrm>
              <a:off x="2492188" y="3886200"/>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Prejudgment</a:t>
              </a:r>
            </a:p>
          </p:txBody>
        </p:sp>
        <p:sp>
          <p:nvSpPr>
            <p:cNvPr id="31" name="Rectangle 30">
              <a:extLst>
                <a:ext uri="{FF2B5EF4-FFF2-40B4-BE49-F238E27FC236}">
                  <a16:creationId xmlns:a16="http://schemas.microsoft.com/office/drawing/2014/main" id="{7675E370-5EBD-7BDB-6D62-F0A612AB3EE1}"/>
                </a:ext>
              </a:extLst>
            </p:cNvPr>
            <p:cNvSpPr/>
            <p:nvPr/>
          </p:nvSpPr>
          <p:spPr bwMode="auto">
            <a:xfrm>
              <a:off x="2492188" y="3124200"/>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Selective Listening</a:t>
              </a:r>
            </a:p>
          </p:txBody>
        </p:sp>
        <p:sp>
          <p:nvSpPr>
            <p:cNvPr id="32" name="Rectangle 31">
              <a:extLst>
                <a:ext uri="{FF2B5EF4-FFF2-40B4-BE49-F238E27FC236}">
                  <a16:creationId xmlns:a16="http://schemas.microsoft.com/office/drawing/2014/main" id="{2F6EAD8B-2CF4-8071-47A0-D53C43028818}"/>
                </a:ext>
              </a:extLst>
            </p:cNvPr>
            <p:cNvSpPr/>
            <p:nvPr/>
          </p:nvSpPr>
          <p:spPr bwMode="auto">
            <a:xfrm>
              <a:off x="2507428" y="2362200"/>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Potential Barriers</a:t>
              </a:r>
            </a:p>
          </p:txBody>
        </p:sp>
        <p:sp>
          <p:nvSpPr>
            <p:cNvPr id="33" name="Rectangle 32">
              <a:extLst>
                <a:ext uri="{FF2B5EF4-FFF2-40B4-BE49-F238E27FC236}">
                  <a16:creationId xmlns:a16="http://schemas.microsoft.com/office/drawing/2014/main" id="{AEB1FD3E-7087-FD77-A452-1EC1A83A2F20}"/>
                </a:ext>
              </a:extLst>
            </p:cNvPr>
            <p:cNvSpPr/>
            <p:nvPr/>
          </p:nvSpPr>
          <p:spPr bwMode="auto">
            <a:xfrm>
              <a:off x="2492188" y="5410200"/>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Common Ground</a:t>
              </a:r>
            </a:p>
          </p:txBody>
        </p:sp>
      </p:grpSp>
      <p:pic>
        <p:nvPicPr>
          <p:cNvPr id="34" name="Graphic 33" descr="Badge 1 with solid fill">
            <a:extLst>
              <a:ext uri="{FF2B5EF4-FFF2-40B4-BE49-F238E27FC236}">
                <a16:creationId xmlns:a16="http://schemas.microsoft.com/office/drawing/2014/main" id="{A62F4DB9-9ABB-383C-4680-F0B28110E14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87342" y="1667188"/>
            <a:ext cx="914400" cy="914400"/>
          </a:xfrm>
          <a:prstGeom prst="rect">
            <a:avLst/>
          </a:prstGeom>
        </p:spPr>
      </p:pic>
      <p:pic>
        <p:nvPicPr>
          <p:cNvPr id="35" name="Picture 34">
            <a:extLst>
              <a:ext uri="{FF2B5EF4-FFF2-40B4-BE49-F238E27FC236}">
                <a16:creationId xmlns:a16="http://schemas.microsoft.com/office/drawing/2014/main" id="{6B451DFD-AB12-2033-0786-061D002E9DF6}"/>
              </a:ext>
            </a:extLst>
          </p:cNvPr>
          <p:cNvPicPr>
            <a:picLocks noChangeAspect="1"/>
          </p:cNvPicPr>
          <p:nvPr/>
        </p:nvPicPr>
        <p:blipFill>
          <a:blip r:embed="rId7"/>
          <a:stretch>
            <a:fillRect/>
          </a:stretch>
        </p:blipFill>
        <p:spPr>
          <a:xfrm>
            <a:off x="3495428" y="2475593"/>
            <a:ext cx="914479" cy="914479"/>
          </a:xfrm>
          <a:prstGeom prst="rect">
            <a:avLst/>
          </a:prstGeom>
        </p:spPr>
      </p:pic>
      <p:pic>
        <p:nvPicPr>
          <p:cNvPr id="36" name="Graphic 35" descr="Badge 3 with solid fill">
            <a:extLst>
              <a:ext uri="{FF2B5EF4-FFF2-40B4-BE49-F238E27FC236}">
                <a16:creationId xmlns:a16="http://schemas.microsoft.com/office/drawing/2014/main" id="{D85E1C95-7547-3193-D9D5-944BDC3591A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049563" y="3038248"/>
            <a:ext cx="914400" cy="914400"/>
          </a:xfrm>
          <a:prstGeom prst="rect">
            <a:avLst/>
          </a:prstGeom>
        </p:spPr>
      </p:pic>
      <p:pic>
        <p:nvPicPr>
          <p:cNvPr id="37" name="Graphic 36" descr="Badge 4 with solid fill">
            <a:extLst>
              <a:ext uri="{FF2B5EF4-FFF2-40B4-BE49-F238E27FC236}">
                <a16:creationId xmlns:a16="http://schemas.microsoft.com/office/drawing/2014/main" id="{6100542B-7475-DDB1-384A-B8682672516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415591" y="3622040"/>
            <a:ext cx="914400" cy="914400"/>
          </a:xfrm>
          <a:prstGeom prst="rect">
            <a:avLst/>
          </a:prstGeom>
        </p:spPr>
      </p:pic>
      <p:pic>
        <p:nvPicPr>
          <p:cNvPr id="38" name="Graphic 37" descr="Badge 5 with solid fill">
            <a:extLst>
              <a:ext uri="{FF2B5EF4-FFF2-40B4-BE49-F238E27FC236}">
                <a16:creationId xmlns:a16="http://schemas.microsoft.com/office/drawing/2014/main" id="{7EC88186-847E-1EDB-B1B3-D61387F035ED}"/>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766767" y="4496437"/>
            <a:ext cx="914400" cy="914400"/>
          </a:xfrm>
          <a:prstGeom prst="rect">
            <a:avLst/>
          </a:prstGeom>
        </p:spPr>
      </p:pic>
    </p:spTree>
    <p:extLst>
      <p:ext uri="{BB962C8B-B14F-4D97-AF65-F5344CB8AC3E}">
        <p14:creationId xmlns:p14="http://schemas.microsoft.com/office/powerpoint/2010/main" val="10025623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858445" y="436003"/>
            <a:ext cx="644221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grpSp>
        <p:nvGrpSpPr>
          <p:cNvPr id="27" name="Group 26">
            <a:extLst>
              <a:ext uri="{FF2B5EF4-FFF2-40B4-BE49-F238E27FC236}">
                <a16:creationId xmlns:a16="http://schemas.microsoft.com/office/drawing/2014/main" id="{469E260D-2EC5-95F4-0D1B-B9FB9D541ED7}"/>
              </a:ext>
            </a:extLst>
          </p:cNvPr>
          <p:cNvGrpSpPr/>
          <p:nvPr/>
        </p:nvGrpSpPr>
        <p:grpSpPr>
          <a:xfrm>
            <a:off x="961346" y="1365209"/>
            <a:ext cx="11011195" cy="4093174"/>
            <a:chOff x="1333500" y="1894404"/>
            <a:chExt cx="6477000" cy="4277796"/>
          </a:xfrm>
        </p:grpSpPr>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4" cstate="screen"/>
            <a:srcRect/>
            <a:stretch>
              <a:fillRect/>
            </a:stretch>
          </p:blipFill>
          <p:spPr>
            <a:xfrm>
              <a:off x="1333500" y="1981200"/>
              <a:ext cx="6477000" cy="4191000"/>
            </a:xfrm>
            <a:prstGeom prst="rect">
              <a:avLst/>
            </a:prstGeom>
          </p:spPr>
        </p:pic>
        <p:sp>
          <p:nvSpPr>
            <p:cNvPr id="32" name="Rectangle 31">
              <a:extLst>
                <a:ext uri="{FF2B5EF4-FFF2-40B4-BE49-F238E27FC236}">
                  <a16:creationId xmlns:a16="http://schemas.microsoft.com/office/drawing/2014/main" id="{2F6EAD8B-2CF4-8071-47A0-D53C43028818}"/>
                </a:ext>
              </a:extLst>
            </p:cNvPr>
            <p:cNvSpPr/>
            <p:nvPr/>
          </p:nvSpPr>
          <p:spPr bwMode="auto">
            <a:xfrm>
              <a:off x="2458715" y="1894404"/>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Potential Barriers</a:t>
              </a:r>
            </a:p>
          </p:txBody>
        </p:sp>
      </p:grpSp>
      <p:sp>
        <p:nvSpPr>
          <p:cNvPr id="7" name="TextBox 6">
            <a:extLst>
              <a:ext uri="{FF2B5EF4-FFF2-40B4-BE49-F238E27FC236}">
                <a16:creationId xmlns:a16="http://schemas.microsoft.com/office/drawing/2014/main" id="{85D2375B-5112-3CF6-88BA-2338B95E778C}"/>
              </a:ext>
            </a:extLst>
          </p:cNvPr>
          <p:cNvSpPr txBox="1"/>
          <p:nvPr/>
        </p:nvSpPr>
        <p:spPr>
          <a:xfrm>
            <a:off x="3676072" y="1822191"/>
            <a:ext cx="6069330" cy="3600986"/>
          </a:xfrm>
          <a:prstGeom prst="rect">
            <a:avLst/>
          </a:prstGeom>
          <a:noFill/>
        </p:spPr>
        <p:txBody>
          <a:bodyPr wrap="square">
            <a:spAutoFit/>
          </a:bodyPr>
          <a:lstStyle/>
          <a:p>
            <a:pPr>
              <a:lnSpc>
                <a:spcPct val="150000"/>
              </a:lnSpc>
            </a:pPr>
            <a:r>
              <a:rPr lang="en-US" sz="3200" b="1" u="sng" dirty="0">
                <a:solidFill>
                  <a:srgbClr val="FF0000"/>
                </a:solidFill>
                <a:effectLst>
                  <a:outerShdw blurRad="38100" dist="38100" dir="2700000" algn="tl">
                    <a:srgbClr val="000000">
                      <a:alpha val="43137"/>
                    </a:srgbClr>
                  </a:outerShdw>
                </a:effectLst>
              </a:rPr>
              <a:t>You are unlikely to have control over some barriers to physical reception, such as</a:t>
            </a:r>
            <a:r>
              <a:rPr lang="ar-EG" sz="3200" b="1" u="sng" dirty="0">
                <a:solidFill>
                  <a:srgbClr val="FF0000"/>
                </a:solidFill>
                <a:effectLst>
                  <a:outerShdw blurRad="38100" dist="38100" dir="2700000" algn="tl">
                    <a:srgbClr val="000000">
                      <a:alpha val="43137"/>
                    </a:srgbClr>
                  </a:outerShdw>
                </a:effectLst>
              </a:rPr>
              <a:t>:</a:t>
            </a:r>
          </a:p>
          <a:p>
            <a:pPr marL="457200" indent="-457200">
              <a:buFont typeface="+mj-lt"/>
              <a:buAutoNum type="arabicPeriod"/>
            </a:pPr>
            <a:r>
              <a:rPr lang="en-US" sz="2800" b="1" dirty="0"/>
              <a:t> conference room acoustics </a:t>
            </a:r>
            <a:r>
              <a:rPr lang="ar-EG" sz="2800" b="1" dirty="0"/>
              <a:t>الصوتيات </a:t>
            </a:r>
            <a:r>
              <a:rPr lang="en-US" sz="2800" b="1" dirty="0"/>
              <a:t>,</a:t>
            </a:r>
            <a:endParaRPr lang="ar-EG" sz="2800" b="1" dirty="0"/>
          </a:p>
          <a:p>
            <a:pPr marL="457200" indent="-457200">
              <a:buFont typeface="+mj-lt"/>
              <a:buAutoNum type="arabicPeriod"/>
            </a:pPr>
            <a:r>
              <a:rPr lang="en-US" sz="2800" b="1" dirty="0"/>
              <a:t> poor cell phone reception, </a:t>
            </a:r>
            <a:endParaRPr lang="ar-EG" sz="2800" b="1" dirty="0"/>
          </a:p>
          <a:p>
            <a:pPr marL="457200" indent="-457200">
              <a:buFont typeface="+mj-lt"/>
              <a:buAutoNum type="arabicPeriod"/>
            </a:pPr>
            <a:r>
              <a:rPr lang="en-US" sz="2800" b="1" dirty="0"/>
              <a:t>background music, and so on. </a:t>
            </a:r>
            <a:endParaRPr lang="ar-EG" sz="2800" b="1" dirty="0"/>
          </a:p>
        </p:txBody>
      </p:sp>
      <p:pic>
        <p:nvPicPr>
          <p:cNvPr id="8" name="Graphic 7" descr="Badge 1 with solid fill">
            <a:extLst>
              <a:ext uri="{FF2B5EF4-FFF2-40B4-BE49-F238E27FC236}">
                <a16:creationId xmlns:a16="http://schemas.microsoft.com/office/drawing/2014/main" id="{960D7F18-E63D-D09C-9F9E-F7B7A7F783F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295670" y="1246969"/>
            <a:ext cx="914400" cy="914400"/>
          </a:xfrm>
          <a:prstGeom prst="rect">
            <a:avLst/>
          </a:prstGeom>
        </p:spPr>
      </p:pic>
    </p:spTree>
    <p:extLst>
      <p:ext uri="{BB962C8B-B14F-4D97-AF65-F5344CB8AC3E}">
        <p14:creationId xmlns:p14="http://schemas.microsoft.com/office/powerpoint/2010/main" val="21871986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892040" y="504723"/>
            <a:ext cx="6407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grpSp>
        <p:nvGrpSpPr>
          <p:cNvPr id="27" name="Group 26">
            <a:extLst>
              <a:ext uri="{FF2B5EF4-FFF2-40B4-BE49-F238E27FC236}">
                <a16:creationId xmlns:a16="http://schemas.microsoft.com/office/drawing/2014/main" id="{469E260D-2EC5-95F4-0D1B-B9FB9D541ED7}"/>
              </a:ext>
            </a:extLst>
          </p:cNvPr>
          <p:cNvGrpSpPr/>
          <p:nvPr/>
        </p:nvGrpSpPr>
        <p:grpSpPr>
          <a:xfrm>
            <a:off x="539646" y="1458960"/>
            <a:ext cx="11002780" cy="4277796"/>
            <a:chOff x="1333500" y="1894404"/>
            <a:chExt cx="6477000" cy="4277796"/>
          </a:xfrm>
        </p:grpSpPr>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4" cstate="screen"/>
            <a:srcRect/>
            <a:stretch>
              <a:fillRect/>
            </a:stretch>
          </p:blipFill>
          <p:spPr>
            <a:xfrm>
              <a:off x="1333500" y="1981200"/>
              <a:ext cx="6477000" cy="4191000"/>
            </a:xfrm>
            <a:prstGeom prst="rect">
              <a:avLst/>
            </a:prstGeom>
          </p:spPr>
        </p:pic>
        <p:sp>
          <p:nvSpPr>
            <p:cNvPr id="32" name="Rectangle 31">
              <a:extLst>
                <a:ext uri="{FF2B5EF4-FFF2-40B4-BE49-F238E27FC236}">
                  <a16:creationId xmlns:a16="http://schemas.microsoft.com/office/drawing/2014/main" id="{2F6EAD8B-2CF4-8071-47A0-D53C43028818}"/>
                </a:ext>
              </a:extLst>
            </p:cNvPr>
            <p:cNvSpPr/>
            <p:nvPr/>
          </p:nvSpPr>
          <p:spPr bwMode="auto">
            <a:xfrm>
              <a:off x="2458715" y="1894404"/>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Potential Barriers</a:t>
              </a:r>
            </a:p>
          </p:txBody>
        </p:sp>
      </p:grpSp>
      <p:sp>
        <p:nvSpPr>
          <p:cNvPr id="7" name="TextBox 6">
            <a:extLst>
              <a:ext uri="{FF2B5EF4-FFF2-40B4-BE49-F238E27FC236}">
                <a16:creationId xmlns:a16="http://schemas.microsoft.com/office/drawing/2014/main" id="{85D2375B-5112-3CF6-88BA-2338B95E778C}"/>
              </a:ext>
            </a:extLst>
          </p:cNvPr>
          <p:cNvSpPr txBox="1"/>
          <p:nvPr/>
        </p:nvSpPr>
        <p:spPr>
          <a:xfrm>
            <a:off x="2941820" y="2068560"/>
            <a:ext cx="6259005" cy="3046988"/>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32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However, you can certainly control other barriers, such as</a:t>
            </a:r>
            <a:r>
              <a:rPr kumimoji="0" lang="ar-EG" sz="32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a:t>
            </a:r>
          </a:p>
          <a:p>
            <a:pPr marR="0" lvl="0" algn="l" defTabSz="914400" rtl="0" eaLnBrk="1" fontAlgn="auto" latinLnBrk="0" hangingPunct="1">
              <a:lnSpc>
                <a:spcPct val="100000"/>
              </a:lnSpc>
              <a:spcBef>
                <a:spcPts val="0"/>
              </a:spcBef>
              <a:spcAft>
                <a:spcPts val="0"/>
              </a:spcAft>
              <a:buClrTx/>
              <a:buSzTx/>
              <a:tabLst/>
              <a:defRPr/>
            </a:pPr>
            <a:r>
              <a:rPr kumimoji="0" lang="en-US" sz="3200" b="1" i="0" u="none" strike="noStrike" kern="1200" cap="none" spc="0" normalizeH="0" baseline="0" noProof="0" dirty="0">
                <a:ln>
                  <a:noFill/>
                </a:ln>
                <a:solidFill>
                  <a:prstClr val="black"/>
                </a:solidFill>
                <a:effectLst/>
                <a:uLnTx/>
                <a:uFillTx/>
                <a:latin typeface="Calibri"/>
                <a:ea typeface="+mn-ea"/>
                <a:cs typeface="+mn-cs"/>
              </a:rPr>
              <a:t> interrupting speakers or creating distractions that make it hard for others to pay attention</a:t>
            </a:r>
            <a:endParaRPr kumimoji="0" lang="en-GB" sz="32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Graphic 5" descr="Badge 1 with solid fill">
            <a:extLst>
              <a:ext uri="{FF2B5EF4-FFF2-40B4-BE49-F238E27FC236}">
                <a16:creationId xmlns:a16="http://schemas.microsoft.com/office/drawing/2014/main" id="{52EAFC59-E00D-D63D-7824-24B32CFBCEA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241971" y="1199853"/>
            <a:ext cx="914400" cy="914400"/>
          </a:xfrm>
          <a:prstGeom prst="rect">
            <a:avLst/>
          </a:prstGeom>
        </p:spPr>
      </p:pic>
    </p:spTree>
    <p:extLst>
      <p:ext uri="{BB962C8B-B14F-4D97-AF65-F5344CB8AC3E}">
        <p14:creationId xmlns:p14="http://schemas.microsoft.com/office/powerpoint/2010/main" val="13073183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41820" y="434955"/>
            <a:ext cx="638573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3" cstate="screen"/>
          <a:srcRect/>
          <a:stretch>
            <a:fillRect/>
          </a:stretch>
        </p:blipFill>
        <p:spPr>
          <a:xfrm>
            <a:off x="594610" y="1622240"/>
            <a:ext cx="11002780" cy="4424746"/>
          </a:xfrm>
          <a:prstGeom prst="rect">
            <a:avLst/>
          </a:prstGeom>
        </p:spPr>
      </p:pic>
      <p:sp>
        <p:nvSpPr>
          <p:cNvPr id="6" name="Rectangle 5">
            <a:extLst>
              <a:ext uri="{FF2B5EF4-FFF2-40B4-BE49-F238E27FC236}">
                <a16:creationId xmlns:a16="http://schemas.microsoft.com/office/drawing/2014/main" id="{C43E2787-4936-C9B0-8E57-438A83ABAE72}"/>
              </a:ext>
            </a:extLst>
          </p:cNvPr>
          <p:cNvSpPr/>
          <p:nvPr/>
        </p:nvSpPr>
        <p:spPr bwMode="auto">
          <a:xfrm>
            <a:off x="3068552" y="1210148"/>
            <a:ext cx="5807509" cy="673983"/>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Selective Listening</a:t>
            </a:r>
          </a:p>
        </p:txBody>
      </p:sp>
      <p:sp>
        <p:nvSpPr>
          <p:cNvPr id="9" name="TextBox 8">
            <a:extLst>
              <a:ext uri="{FF2B5EF4-FFF2-40B4-BE49-F238E27FC236}">
                <a16:creationId xmlns:a16="http://schemas.microsoft.com/office/drawing/2014/main" id="{DC8DC228-1294-FA30-7CD7-758DBE5B6323}"/>
              </a:ext>
            </a:extLst>
          </p:cNvPr>
          <p:cNvSpPr txBox="1"/>
          <p:nvPr/>
        </p:nvSpPr>
        <p:spPr>
          <a:xfrm>
            <a:off x="3068552" y="2314757"/>
            <a:ext cx="6259006" cy="3539430"/>
          </a:xfrm>
          <a:prstGeom prst="rect">
            <a:avLst/>
          </a:prstGeom>
          <a:noFill/>
        </p:spPr>
        <p:txBody>
          <a:bodyPr wrap="square">
            <a:spAutoFit/>
          </a:bodyPr>
          <a:lstStyle/>
          <a:p>
            <a:pPr marL="457200" indent="-457200">
              <a:buFont typeface="Wingdings" panose="05000000000000000000" pitchFamily="2" charset="2"/>
              <a:buChar char="q"/>
            </a:pPr>
            <a:r>
              <a:rPr lang="en-US" sz="2800" b="1" dirty="0"/>
              <a:t>you often stay tuned out until you hear a word or phrase that gets your attention once more.</a:t>
            </a:r>
          </a:p>
          <a:p>
            <a:pPr marL="457200" indent="-457200">
              <a:buFont typeface="Wingdings" panose="05000000000000000000" pitchFamily="2" charset="2"/>
              <a:buChar char="q"/>
            </a:pPr>
            <a:endParaRPr lang="ar-EG" sz="2800" b="1" dirty="0"/>
          </a:p>
          <a:p>
            <a:pPr marL="457200" indent="-457200">
              <a:buFont typeface="Wingdings" panose="05000000000000000000" pitchFamily="2" charset="2"/>
              <a:buChar char="q"/>
            </a:pPr>
            <a:r>
              <a:rPr lang="en-US" sz="2800" b="1" dirty="0"/>
              <a:t> By that time, you’re unable to recall what the speaker said; instead, you remember what you think the speaker probably said.</a:t>
            </a:r>
          </a:p>
        </p:txBody>
      </p:sp>
      <p:pic>
        <p:nvPicPr>
          <p:cNvPr id="11" name="Picture 10">
            <a:extLst>
              <a:ext uri="{FF2B5EF4-FFF2-40B4-BE49-F238E27FC236}">
                <a16:creationId xmlns:a16="http://schemas.microsoft.com/office/drawing/2014/main" id="{C670B1E5-DE0A-47C7-F715-CEA3CD2166EB}"/>
              </a:ext>
            </a:extLst>
          </p:cNvPr>
          <p:cNvPicPr>
            <a:picLocks noChangeAspect="1"/>
          </p:cNvPicPr>
          <p:nvPr/>
        </p:nvPicPr>
        <p:blipFill>
          <a:blip r:embed="rId4"/>
          <a:stretch>
            <a:fillRect/>
          </a:stretch>
        </p:blipFill>
        <p:spPr>
          <a:xfrm>
            <a:off x="3068552" y="1081180"/>
            <a:ext cx="914479" cy="914479"/>
          </a:xfrm>
          <a:prstGeom prst="rect">
            <a:avLst/>
          </a:prstGeom>
        </p:spPr>
      </p:pic>
      <p:pic>
        <p:nvPicPr>
          <p:cNvPr id="12" name="Picture 11">
            <a:extLst>
              <a:ext uri="{FF2B5EF4-FFF2-40B4-BE49-F238E27FC236}">
                <a16:creationId xmlns:a16="http://schemas.microsoft.com/office/drawing/2014/main" id="{E9866A87-7465-0B9B-F03E-2A830303C08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2560" y="5370975"/>
            <a:ext cx="1507695" cy="1352021"/>
          </a:xfrm>
          <a:prstGeom prst="rect">
            <a:avLst/>
          </a:prstGeom>
        </p:spPr>
      </p:pic>
    </p:spTree>
    <p:extLst>
      <p:ext uri="{BB962C8B-B14F-4D97-AF65-F5344CB8AC3E}">
        <p14:creationId xmlns:p14="http://schemas.microsoft.com/office/powerpoint/2010/main" val="20728468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41820" y="191596"/>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4" cstate="screen"/>
          <a:srcRect/>
          <a:stretch>
            <a:fillRect/>
          </a:stretch>
        </p:blipFill>
        <p:spPr>
          <a:xfrm>
            <a:off x="1588769" y="1641780"/>
            <a:ext cx="9946161" cy="3788530"/>
          </a:xfrm>
          <a:prstGeom prst="rect">
            <a:avLst/>
          </a:prstGeom>
        </p:spPr>
      </p:pic>
      <p:sp>
        <p:nvSpPr>
          <p:cNvPr id="8" name="TextBox 7">
            <a:extLst>
              <a:ext uri="{FF2B5EF4-FFF2-40B4-BE49-F238E27FC236}">
                <a16:creationId xmlns:a16="http://schemas.microsoft.com/office/drawing/2014/main" id="{FDCEEEBF-C243-B1E5-0D79-837B96E00582}"/>
              </a:ext>
            </a:extLst>
          </p:cNvPr>
          <p:cNvSpPr txBox="1"/>
          <p:nvPr/>
        </p:nvSpPr>
        <p:spPr>
          <a:xfrm>
            <a:off x="2941820" y="1485569"/>
            <a:ext cx="6183442" cy="584775"/>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Prejudgment</a:t>
            </a:r>
          </a:p>
        </p:txBody>
      </p:sp>
      <p:pic>
        <p:nvPicPr>
          <p:cNvPr id="9" name="Graphic 8" descr="Badge 3 with solid fill">
            <a:extLst>
              <a:ext uri="{FF2B5EF4-FFF2-40B4-BE49-F238E27FC236}">
                <a16:creationId xmlns:a16="http://schemas.microsoft.com/office/drawing/2014/main" id="{2ECB7EAF-60E9-6ACE-E5A5-83C58836F69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599585" y="1266142"/>
            <a:ext cx="914400" cy="914400"/>
          </a:xfrm>
          <a:prstGeom prst="rect">
            <a:avLst/>
          </a:prstGeom>
        </p:spPr>
      </p:pic>
      <p:sp>
        <p:nvSpPr>
          <p:cNvPr id="12" name="TextBox 11">
            <a:extLst>
              <a:ext uri="{FF2B5EF4-FFF2-40B4-BE49-F238E27FC236}">
                <a16:creationId xmlns:a16="http://schemas.microsoft.com/office/drawing/2014/main" id="{54ECA911-84C1-9AD4-1B85-4690FDB607BB}"/>
              </a:ext>
            </a:extLst>
          </p:cNvPr>
          <p:cNvSpPr txBox="1"/>
          <p:nvPr/>
        </p:nvSpPr>
        <p:spPr>
          <a:xfrm>
            <a:off x="2941820" y="2644170"/>
            <a:ext cx="6183442" cy="1569660"/>
          </a:xfrm>
          <a:prstGeom prst="rect">
            <a:avLst/>
          </a:prstGeom>
          <a:noFill/>
        </p:spPr>
        <p:txBody>
          <a:bodyPr wrap="square">
            <a:spAutoFit/>
          </a:bodyPr>
          <a:lstStyle/>
          <a:p>
            <a:r>
              <a:rPr lang="en-US" altLang="ja-JP" sz="3200" b="1" dirty="0">
                <a:solidFill>
                  <a:prstClr val="black"/>
                </a:solidFill>
                <a:latin typeface="Calibri"/>
              </a:rPr>
              <a:t>making up your mind before truly hearing what another person has to say. </a:t>
            </a:r>
            <a:endParaRPr lang="en-GB" sz="3200" b="1" dirty="0">
              <a:solidFill>
                <a:prstClr val="black"/>
              </a:solidFill>
              <a:latin typeface="Calibri"/>
            </a:endParaRPr>
          </a:p>
        </p:txBody>
      </p:sp>
    </p:spTree>
    <p:extLst>
      <p:ext uri="{BB962C8B-B14F-4D97-AF65-F5344CB8AC3E}">
        <p14:creationId xmlns:p14="http://schemas.microsoft.com/office/powerpoint/2010/main" val="12506082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3071184" y="408741"/>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grpSp>
        <p:nvGrpSpPr>
          <p:cNvPr id="27" name="Group 26">
            <a:extLst>
              <a:ext uri="{FF2B5EF4-FFF2-40B4-BE49-F238E27FC236}">
                <a16:creationId xmlns:a16="http://schemas.microsoft.com/office/drawing/2014/main" id="{469E260D-2EC5-95F4-0D1B-B9FB9D541ED7}"/>
              </a:ext>
            </a:extLst>
          </p:cNvPr>
          <p:cNvGrpSpPr/>
          <p:nvPr/>
        </p:nvGrpSpPr>
        <p:grpSpPr>
          <a:xfrm>
            <a:off x="606915" y="1337803"/>
            <a:ext cx="9908686" cy="4182393"/>
            <a:chOff x="1333500" y="1219200"/>
            <a:chExt cx="6477000" cy="4953000"/>
          </a:xfrm>
        </p:grpSpPr>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4" cstate="screen"/>
            <a:srcRect/>
            <a:stretch>
              <a:fillRect/>
            </a:stretch>
          </p:blipFill>
          <p:spPr>
            <a:xfrm>
              <a:off x="1333500" y="1981200"/>
              <a:ext cx="6477000" cy="4191000"/>
            </a:xfrm>
            <a:prstGeom prst="rect">
              <a:avLst/>
            </a:prstGeom>
          </p:spPr>
        </p:pic>
        <p:sp>
          <p:nvSpPr>
            <p:cNvPr id="29" name="Rectangle 28">
              <a:extLst>
                <a:ext uri="{FF2B5EF4-FFF2-40B4-BE49-F238E27FC236}">
                  <a16:creationId xmlns:a16="http://schemas.microsoft.com/office/drawing/2014/main" id="{0214560F-5737-D176-1EE5-6980E01297A7}"/>
                </a:ext>
              </a:extLst>
            </p:cNvPr>
            <p:cNvSpPr/>
            <p:nvPr/>
          </p:nvSpPr>
          <p:spPr bwMode="auto">
            <a:xfrm>
              <a:off x="2633527" y="1219200"/>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Selective Perception</a:t>
              </a:r>
            </a:p>
          </p:txBody>
        </p:sp>
      </p:grpSp>
      <p:pic>
        <p:nvPicPr>
          <p:cNvPr id="6" name="Graphic 5" descr="Badge 4 with solid fill">
            <a:extLst>
              <a:ext uri="{FF2B5EF4-FFF2-40B4-BE49-F238E27FC236}">
                <a16:creationId xmlns:a16="http://schemas.microsoft.com/office/drawing/2014/main" id="{6B339602-AF0B-311A-6474-2A46655177D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613984" y="1207280"/>
            <a:ext cx="914400" cy="914400"/>
          </a:xfrm>
          <a:prstGeom prst="rect">
            <a:avLst/>
          </a:prstGeom>
        </p:spPr>
      </p:pic>
      <p:sp>
        <p:nvSpPr>
          <p:cNvPr id="11" name="TextBox 10">
            <a:extLst>
              <a:ext uri="{FF2B5EF4-FFF2-40B4-BE49-F238E27FC236}">
                <a16:creationId xmlns:a16="http://schemas.microsoft.com/office/drawing/2014/main" id="{88EC0B29-E330-D939-A0F3-651DA91427CC}"/>
              </a:ext>
            </a:extLst>
          </p:cNvPr>
          <p:cNvSpPr txBox="1"/>
          <p:nvPr/>
        </p:nvSpPr>
        <p:spPr>
          <a:xfrm>
            <a:off x="2991174" y="2109701"/>
            <a:ext cx="5198500" cy="2062103"/>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altLang="ja-JP" sz="32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leads listeners to </a:t>
            </a:r>
            <a:r>
              <a:rPr kumimoji="0" lang="en-US" altLang="ja-JP" sz="3200" b="1" i="0" u="none" strike="noStrike" kern="1200" cap="none" spc="0" normalizeH="0" baseline="0" noProof="0" dirty="0">
                <a:ln>
                  <a:noFill/>
                </a:ln>
                <a:solidFill>
                  <a:srgbClr val="FF0000"/>
                </a:solidFill>
                <a:effectLst/>
                <a:uLnTx/>
                <a:uFillTx/>
                <a:latin typeface="Calibri"/>
                <a:ea typeface="游ゴシック" panose="020B0400000000000000" pitchFamily="34" charset="-128"/>
                <a:cs typeface="+mn-cs"/>
              </a:rPr>
              <a:t>mold</a:t>
            </a:r>
            <a:r>
              <a:rPr kumimoji="0" lang="en-US" altLang="ja-JP" sz="32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 a message to </a:t>
            </a:r>
            <a:r>
              <a:rPr kumimoji="0" lang="en-US" altLang="ja-JP" sz="3200" b="1" i="0" u="sng" strike="noStrike" kern="1200" cap="none" spc="0" normalizeH="0" baseline="0" noProof="0" dirty="0">
                <a:ln>
                  <a:noFill/>
                </a:ln>
                <a:solidFill>
                  <a:srgbClr val="FF0000"/>
                </a:solidFill>
                <a:effectLst/>
                <a:uLnTx/>
                <a:uFillTx/>
                <a:latin typeface="Calibri"/>
                <a:ea typeface="游ゴシック" panose="020B0400000000000000" pitchFamily="34" charset="-128"/>
                <a:cs typeface="+mn-cs"/>
              </a:rPr>
              <a:t>fit</a:t>
            </a:r>
            <a:r>
              <a:rPr kumimoji="0" lang="en-US" altLang="ja-JP" sz="32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 what they already believe about a given subject. </a:t>
            </a:r>
          </a:p>
        </p:txBody>
      </p:sp>
    </p:spTree>
    <p:extLst>
      <p:ext uri="{BB962C8B-B14F-4D97-AF65-F5344CB8AC3E}">
        <p14:creationId xmlns:p14="http://schemas.microsoft.com/office/powerpoint/2010/main" val="8885627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15927" y="456764"/>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grpSp>
        <p:nvGrpSpPr>
          <p:cNvPr id="27" name="Group 26">
            <a:extLst>
              <a:ext uri="{FF2B5EF4-FFF2-40B4-BE49-F238E27FC236}">
                <a16:creationId xmlns:a16="http://schemas.microsoft.com/office/drawing/2014/main" id="{469E260D-2EC5-95F4-0D1B-B9FB9D541ED7}"/>
              </a:ext>
            </a:extLst>
          </p:cNvPr>
          <p:cNvGrpSpPr/>
          <p:nvPr/>
        </p:nvGrpSpPr>
        <p:grpSpPr>
          <a:xfrm>
            <a:off x="1420192" y="1604763"/>
            <a:ext cx="8786798" cy="3630178"/>
            <a:chOff x="1333500" y="1622825"/>
            <a:chExt cx="6477000" cy="4549375"/>
          </a:xfrm>
        </p:grpSpPr>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4" cstate="screen"/>
            <a:srcRect/>
            <a:stretch>
              <a:fillRect/>
            </a:stretch>
          </p:blipFill>
          <p:spPr>
            <a:xfrm>
              <a:off x="1333500" y="1981200"/>
              <a:ext cx="6477000" cy="4191000"/>
            </a:xfrm>
            <a:prstGeom prst="rect">
              <a:avLst/>
            </a:prstGeom>
          </p:spPr>
        </p:pic>
        <p:sp>
          <p:nvSpPr>
            <p:cNvPr id="29" name="Rectangle 28">
              <a:extLst>
                <a:ext uri="{FF2B5EF4-FFF2-40B4-BE49-F238E27FC236}">
                  <a16:creationId xmlns:a16="http://schemas.microsoft.com/office/drawing/2014/main" id="{0214560F-5737-D176-1EE5-6980E01297A7}"/>
                </a:ext>
              </a:extLst>
            </p:cNvPr>
            <p:cNvSpPr/>
            <p:nvPr/>
          </p:nvSpPr>
          <p:spPr bwMode="auto">
            <a:xfrm>
              <a:off x="2541428" y="1622825"/>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Selective Perception</a:t>
              </a:r>
            </a:p>
          </p:txBody>
        </p:sp>
      </p:grpSp>
      <p:pic>
        <p:nvPicPr>
          <p:cNvPr id="6" name="Graphic 5" descr="Badge 4 with solid fill">
            <a:extLst>
              <a:ext uri="{FF2B5EF4-FFF2-40B4-BE49-F238E27FC236}">
                <a16:creationId xmlns:a16="http://schemas.microsoft.com/office/drawing/2014/main" id="{6B339602-AF0B-311A-6474-2A46655177D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767675" y="1487098"/>
            <a:ext cx="914400" cy="914400"/>
          </a:xfrm>
          <a:prstGeom prst="rect">
            <a:avLst/>
          </a:prstGeom>
        </p:spPr>
      </p:pic>
      <p:sp>
        <p:nvSpPr>
          <p:cNvPr id="11" name="TextBox 10">
            <a:extLst>
              <a:ext uri="{FF2B5EF4-FFF2-40B4-BE49-F238E27FC236}">
                <a16:creationId xmlns:a16="http://schemas.microsoft.com/office/drawing/2014/main" id="{88EC0B29-E330-D939-A0F3-651DA91427CC}"/>
              </a:ext>
            </a:extLst>
          </p:cNvPr>
          <p:cNvSpPr txBox="1"/>
          <p:nvPr/>
        </p:nvSpPr>
        <p:spPr>
          <a:xfrm>
            <a:off x="2991174" y="2670124"/>
            <a:ext cx="5317057" cy="1938992"/>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altLang="ja-JP" sz="24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Even with good intentions, miscommunication can happen when </a:t>
            </a:r>
            <a:r>
              <a:rPr kumimoji="0" lang="en-US" altLang="ja-JP" sz="2400" b="1" i="0" u="sng" strike="noStrike" kern="1200" cap="none" spc="0" normalizeH="0" baseline="0" noProof="0" dirty="0">
                <a:ln>
                  <a:noFill/>
                </a:ln>
                <a:solidFill>
                  <a:srgbClr val="FF0000"/>
                </a:solidFill>
                <a:effectLst/>
                <a:uLnTx/>
                <a:uFillTx/>
                <a:latin typeface="Calibri"/>
                <a:ea typeface="游ゴシック" panose="020B0400000000000000" pitchFamily="34" charset="-128"/>
                <a:cs typeface="+mn-cs"/>
              </a:rPr>
              <a:t>you and the speaker </a:t>
            </a:r>
            <a:r>
              <a:rPr kumimoji="0" lang="en-US" altLang="ja-JP" sz="24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do </a:t>
            </a:r>
            <a:r>
              <a:rPr kumimoji="0" lang="en-US" altLang="ja-JP" sz="2400" b="1" i="0" u="sng" strike="noStrike" kern="1200" cap="none" spc="0" normalizeH="0" baseline="0" noProof="0" dirty="0">
                <a:ln>
                  <a:noFill/>
                </a:ln>
                <a:solidFill>
                  <a:srgbClr val="FF0000"/>
                </a:solidFill>
                <a:effectLst/>
                <a:uLnTx/>
                <a:uFillTx/>
                <a:latin typeface="Calibri"/>
                <a:ea typeface="游ゴシック" panose="020B0400000000000000" pitchFamily="34" charset="-128"/>
                <a:cs typeface="+mn-cs"/>
              </a:rPr>
              <a:t>not share a common language </a:t>
            </a:r>
            <a:r>
              <a:rPr kumimoji="0" lang="en-US" altLang="ja-JP" sz="24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or background. </a:t>
            </a:r>
            <a:endParaRPr kumimoji="0" lang="en-GB" sz="24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782459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816090" y="528310"/>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4" cstate="screen"/>
          <a:srcRect/>
          <a:stretch>
            <a:fillRect/>
          </a:stretch>
        </p:blipFill>
        <p:spPr>
          <a:xfrm>
            <a:off x="2205990" y="2022873"/>
            <a:ext cx="9623747" cy="3517176"/>
          </a:xfrm>
          <a:prstGeom prst="rect">
            <a:avLst/>
          </a:prstGeom>
        </p:spPr>
      </p:pic>
      <p:sp>
        <p:nvSpPr>
          <p:cNvPr id="15" name="TextBox 14">
            <a:extLst>
              <a:ext uri="{FF2B5EF4-FFF2-40B4-BE49-F238E27FC236}">
                <a16:creationId xmlns:a16="http://schemas.microsoft.com/office/drawing/2014/main" id="{3EEF3C58-7EDA-AE49-4B0C-AD045747C4B2}"/>
              </a:ext>
            </a:extLst>
          </p:cNvPr>
          <p:cNvSpPr txBox="1"/>
          <p:nvPr/>
        </p:nvSpPr>
        <p:spPr>
          <a:xfrm>
            <a:off x="4149090" y="2798320"/>
            <a:ext cx="5725680" cy="1569660"/>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altLang="ja-JP" sz="2400" kern="0" dirty="0">
                <a:solidFill>
                  <a:srgbClr val="000000"/>
                </a:solidFill>
                <a:effectLst>
                  <a:outerShdw blurRad="50800" dist="38100" dir="8100000" algn="tr" rotWithShape="0">
                    <a:srgbClr val="4D4D4D">
                      <a:alpha val="40000"/>
                    </a:srgbClr>
                  </a:outerShdw>
                </a:effectLst>
                <a:latin typeface="Arial"/>
              </a:rPr>
              <a:t>Lack of common ground is why </a:t>
            </a:r>
            <a:r>
              <a:rPr lang="en-US" altLang="ja-JP" sz="2400" kern="0" dirty="0">
                <a:solidFill>
                  <a:srgbClr val="FF0000"/>
                </a:solidFill>
                <a:effectLst>
                  <a:outerShdw blurRad="50800" dist="38100" dir="8100000" algn="tr" rotWithShape="0">
                    <a:srgbClr val="4D4D4D">
                      <a:alpha val="40000"/>
                    </a:srgbClr>
                  </a:outerShdw>
                </a:effectLst>
                <a:latin typeface="Arial"/>
              </a:rPr>
              <a:t>misinterpretation</a:t>
            </a:r>
            <a:r>
              <a:rPr lang="en-US" altLang="ja-JP" sz="2400" kern="0" dirty="0">
                <a:solidFill>
                  <a:srgbClr val="000000"/>
                </a:solidFill>
                <a:effectLst>
                  <a:outerShdw blurRad="50800" dist="38100" dir="8100000" algn="tr" rotWithShape="0">
                    <a:srgbClr val="4D4D4D">
                      <a:alpha val="40000"/>
                    </a:srgbClr>
                  </a:outerShdw>
                </a:effectLst>
                <a:latin typeface="Arial"/>
              </a:rPr>
              <a:t> is so frequent between speakers of different native languages, </a:t>
            </a:r>
          </a:p>
        </p:txBody>
      </p:sp>
      <p:pic>
        <p:nvPicPr>
          <p:cNvPr id="8" name="Graphic 7" descr="Badge 5 with solid fill">
            <a:extLst>
              <a:ext uri="{FF2B5EF4-FFF2-40B4-BE49-F238E27FC236}">
                <a16:creationId xmlns:a16="http://schemas.microsoft.com/office/drawing/2014/main" id="{D321284A-6F9E-8BEC-8C22-D0B55E1B545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91328" y="1336973"/>
            <a:ext cx="914400" cy="914400"/>
          </a:xfrm>
          <a:prstGeom prst="rect">
            <a:avLst/>
          </a:prstGeom>
        </p:spPr>
      </p:pic>
      <p:sp>
        <p:nvSpPr>
          <p:cNvPr id="9" name="Rectangle 8">
            <a:extLst>
              <a:ext uri="{FF2B5EF4-FFF2-40B4-BE49-F238E27FC236}">
                <a16:creationId xmlns:a16="http://schemas.microsoft.com/office/drawing/2014/main" id="{68B9F44D-BCCA-5502-A0A8-A928D040A8BE}"/>
              </a:ext>
            </a:extLst>
          </p:cNvPr>
          <p:cNvSpPr/>
          <p:nvPr/>
        </p:nvSpPr>
        <p:spPr bwMode="auto">
          <a:xfrm>
            <a:off x="3560301" y="1449445"/>
            <a:ext cx="5807509"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Common Ground</a:t>
            </a:r>
          </a:p>
        </p:txBody>
      </p:sp>
    </p:spTree>
    <p:extLst>
      <p:ext uri="{BB962C8B-B14F-4D97-AF65-F5344CB8AC3E}">
        <p14:creationId xmlns:p14="http://schemas.microsoft.com/office/powerpoint/2010/main" val="2747224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816090" y="506056"/>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4" cstate="screen"/>
          <a:srcRect/>
          <a:stretch>
            <a:fillRect/>
          </a:stretch>
        </p:blipFill>
        <p:spPr>
          <a:xfrm>
            <a:off x="1600201" y="2022874"/>
            <a:ext cx="8435340" cy="3212066"/>
          </a:xfrm>
          <a:prstGeom prst="rect">
            <a:avLst/>
          </a:prstGeom>
        </p:spPr>
      </p:pic>
      <p:sp>
        <p:nvSpPr>
          <p:cNvPr id="15" name="TextBox 14">
            <a:extLst>
              <a:ext uri="{FF2B5EF4-FFF2-40B4-BE49-F238E27FC236}">
                <a16:creationId xmlns:a16="http://schemas.microsoft.com/office/drawing/2014/main" id="{3EEF3C58-7EDA-AE49-4B0C-AD045747C4B2}"/>
              </a:ext>
            </a:extLst>
          </p:cNvPr>
          <p:cNvSpPr txBox="1"/>
          <p:nvPr/>
        </p:nvSpPr>
        <p:spPr>
          <a:xfrm>
            <a:off x="3017384" y="2898321"/>
            <a:ext cx="5212216" cy="1569660"/>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altLang="ja-JP"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游ゴシック" panose="020B0400000000000000" pitchFamily="34" charset="-128"/>
                <a:cs typeface="+mn-cs"/>
              </a:rPr>
              <a:t>even when they're trying to speak the same language. </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pic>
        <p:nvPicPr>
          <p:cNvPr id="8" name="Graphic 7" descr="Badge 5 with solid fill">
            <a:extLst>
              <a:ext uri="{FF2B5EF4-FFF2-40B4-BE49-F238E27FC236}">
                <a16:creationId xmlns:a16="http://schemas.microsoft.com/office/drawing/2014/main" id="{D321284A-6F9E-8BEC-8C22-D0B55E1B545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91328" y="1336973"/>
            <a:ext cx="914400" cy="914400"/>
          </a:xfrm>
          <a:prstGeom prst="rect">
            <a:avLst/>
          </a:prstGeom>
        </p:spPr>
      </p:pic>
      <p:sp>
        <p:nvSpPr>
          <p:cNvPr id="9" name="Rectangle 8">
            <a:extLst>
              <a:ext uri="{FF2B5EF4-FFF2-40B4-BE49-F238E27FC236}">
                <a16:creationId xmlns:a16="http://schemas.microsoft.com/office/drawing/2014/main" id="{68B9F44D-BCCA-5502-A0A8-A928D040A8BE}"/>
              </a:ext>
            </a:extLst>
          </p:cNvPr>
          <p:cNvSpPr/>
          <p:nvPr/>
        </p:nvSpPr>
        <p:spPr bwMode="auto">
          <a:xfrm>
            <a:off x="3560301" y="1449445"/>
            <a:ext cx="5807509"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Common Ground</a:t>
            </a:r>
          </a:p>
        </p:txBody>
      </p:sp>
    </p:spTree>
    <p:extLst>
      <p:ext uri="{BB962C8B-B14F-4D97-AF65-F5344CB8AC3E}">
        <p14:creationId xmlns:p14="http://schemas.microsoft.com/office/powerpoint/2010/main" val="13674211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id="{FE160530-3E90-1FCE-3EC2-F90515655655}"/>
              </a:ext>
            </a:extLst>
          </p:cNvPr>
          <p:cNvSpPr txBox="1">
            <a:spLocks/>
          </p:cNvSpPr>
          <p:nvPr/>
        </p:nvSpPr>
        <p:spPr bwMode="auto">
          <a:xfrm>
            <a:off x="1704553" y="2527767"/>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Improving Your Nonverbal Communication Skills</a:t>
            </a:r>
          </a:p>
        </p:txBody>
      </p:sp>
    </p:spTree>
    <p:extLst>
      <p:ext uri="{BB962C8B-B14F-4D97-AF65-F5344CB8AC3E}">
        <p14:creationId xmlns:p14="http://schemas.microsoft.com/office/powerpoint/2010/main" val="17588219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170768" y="2070371"/>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2800" b="1" dirty="0">
              <a:solidFill>
                <a:srgbClr val="000000"/>
              </a:solidFill>
              <a:effectLst>
                <a:outerShdw blurRad="38100" dist="38100" dir="2700000" algn="tl">
                  <a:srgbClr val="000000">
                    <a:alpha val="43137"/>
                  </a:srgbClr>
                </a:outerShdw>
              </a:effectLst>
              <a:latin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is the process of sending and receiving information, both intentionally and unintentionally, without using written or spoken language.</a:t>
            </a: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11745" y="1194071"/>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communication </a:t>
            </a:r>
          </a:p>
        </p:txBody>
      </p:sp>
    </p:spTree>
    <p:extLst>
      <p:ext uri="{BB962C8B-B14F-4D97-AF65-F5344CB8AC3E}">
        <p14:creationId xmlns:p14="http://schemas.microsoft.com/office/powerpoint/2010/main" val="16644514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4133087" y="3285959"/>
            <a:ext cx="5522471" cy="2020366"/>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11745" y="1194071"/>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Signals</a:t>
            </a:r>
          </a:p>
        </p:txBody>
      </p:sp>
      <p:grpSp>
        <p:nvGrpSpPr>
          <p:cNvPr id="6" name="Group 17">
            <a:extLst>
              <a:ext uri="{FF2B5EF4-FFF2-40B4-BE49-F238E27FC236}">
                <a16:creationId xmlns:a16="http://schemas.microsoft.com/office/drawing/2014/main" id="{C16DAA20-9E2B-0416-25BC-39C444B475D5}"/>
              </a:ext>
            </a:extLst>
          </p:cNvPr>
          <p:cNvGrpSpPr/>
          <p:nvPr/>
        </p:nvGrpSpPr>
        <p:grpSpPr>
          <a:xfrm>
            <a:off x="2651760" y="2143267"/>
            <a:ext cx="6968802" cy="2644363"/>
            <a:chOff x="685800" y="2273911"/>
            <a:chExt cx="7772400" cy="3593489"/>
          </a:xfrm>
        </p:grpSpPr>
        <p:grpSp>
          <p:nvGrpSpPr>
            <p:cNvPr id="8" name="Group 16">
              <a:extLst>
                <a:ext uri="{FF2B5EF4-FFF2-40B4-BE49-F238E27FC236}">
                  <a16:creationId xmlns:a16="http://schemas.microsoft.com/office/drawing/2014/main" id="{2FFA1EE1-2DF6-D0A8-F05B-B1BF59095699}"/>
                </a:ext>
              </a:extLst>
            </p:cNvPr>
            <p:cNvGrpSpPr/>
            <p:nvPr/>
          </p:nvGrpSpPr>
          <p:grpSpPr>
            <a:xfrm>
              <a:off x="685800" y="3955832"/>
              <a:ext cx="7772400" cy="1911568"/>
              <a:chOff x="685800" y="3921016"/>
              <a:chExt cx="7772400" cy="1911568"/>
            </a:xfrm>
          </p:grpSpPr>
          <p:sp>
            <p:nvSpPr>
              <p:cNvPr id="11" name="Flowchart: Alternate Process 10">
                <a:extLst>
                  <a:ext uri="{FF2B5EF4-FFF2-40B4-BE49-F238E27FC236}">
                    <a16:creationId xmlns:a16="http://schemas.microsoft.com/office/drawing/2014/main" id="{83B183AE-39F8-0227-571A-7EB26E381552}"/>
                  </a:ext>
                </a:extLst>
              </p:cNvPr>
              <p:cNvSpPr/>
              <p:nvPr/>
            </p:nvSpPr>
            <p:spPr bwMode="auto">
              <a:xfrm>
                <a:off x="685800" y="3921016"/>
                <a:ext cx="2362200"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Enhance</a:t>
                </a:r>
              </a:p>
            </p:txBody>
          </p:sp>
          <p:sp>
            <p:nvSpPr>
              <p:cNvPr id="12" name="Flowchart: Alternate Process 11">
                <a:extLst>
                  <a:ext uri="{FF2B5EF4-FFF2-40B4-BE49-F238E27FC236}">
                    <a16:creationId xmlns:a16="http://schemas.microsoft.com/office/drawing/2014/main" id="{ED3AEB87-5231-B08E-36A0-8C633C0FBEB7}"/>
                  </a:ext>
                </a:extLst>
              </p:cNvPr>
              <p:cNvSpPr/>
              <p:nvPr/>
            </p:nvSpPr>
            <p:spPr bwMode="auto">
              <a:xfrm>
                <a:off x="3390900" y="3921016"/>
                <a:ext cx="2362200"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Weaken</a:t>
                </a:r>
              </a:p>
            </p:txBody>
          </p:sp>
          <p:sp>
            <p:nvSpPr>
              <p:cNvPr id="15" name="Flowchart: Alternate Process 14">
                <a:extLst>
                  <a:ext uri="{FF2B5EF4-FFF2-40B4-BE49-F238E27FC236}">
                    <a16:creationId xmlns:a16="http://schemas.microsoft.com/office/drawing/2014/main" id="{9F290AD3-EDB1-45C7-5FF8-639A6F95FBEF}"/>
                  </a:ext>
                </a:extLst>
              </p:cNvPr>
              <p:cNvSpPr/>
              <p:nvPr/>
            </p:nvSpPr>
            <p:spPr bwMode="auto">
              <a:xfrm>
                <a:off x="6096000" y="3921016"/>
                <a:ext cx="2362200"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Replace</a:t>
                </a:r>
              </a:p>
            </p:txBody>
          </p:sp>
        </p:grpSp>
        <p:sp>
          <p:nvSpPr>
            <p:cNvPr id="9" name="Flowchart: Alternate Process 8">
              <a:extLst>
                <a:ext uri="{FF2B5EF4-FFF2-40B4-BE49-F238E27FC236}">
                  <a16:creationId xmlns:a16="http://schemas.microsoft.com/office/drawing/2014/main" id="{A79827B0-3E52-75CE-A49D-C90733EEE0E2}"/>
                </a:ext>
              </a:extLst>
            </p:cNvPr>
            <p:cNvSpPr/>
            <p:nvPr/>
          </p:nvSpPr>
          <p:spPr bwMode="auto">
            <a:xfrm>
              <a:off x="1828800" y="2273911"/>
              <a:ext cx="5486400" cy="1354394"/>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Verbal Messages</a:t>
              </a:r>
            </a:p>
          </p:txBody>
        </p:sp>
      </p:grpSp>
    </p:spTree>
    <p:extLst>
      <p:ext uri="{BB962C8B-B14F-4D97-AF65-F5344CB8AC3E}">
        <p14:creationId xmlns:p14="http://schemas.microsoft.com/office/powerpoint/2010/main" val="27259955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4133087" y="3285959"/>
            <a:ext cx="5522471" cy="2020366"/>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11745" y="1194071"/>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Signals</a:t>
            </a:r>
          </a:p>
        </p:txBody>
      </p:sp>
      <p:grpSp>
        <p:nvGrpSpPr>
          <p:cNvPr id="6" name="Group 17">
            <a:extLst>
              <a:ext uri="{FF2B5EF4-FFF2-40B4-BE49-F238E27FC236}">
                <a16:creationId xmlns:a16="http://schemas.microsoft.com/office/drawing/2014/main" id="{C16DAA20-9E2B-0416-25BC-39C444B475D5}"/>
              </a:ext>
            </a:extLst>
          </p:cNvPr>
          <p:cNvGrpSpPr/>
          <p:nvPr/>
        </p:nvGrpSpPr>
        <p:grpSpPr>
          <a:xfrm>
            <a:off x="1420192" y="2337597"/>
            <a:ext cx="8967912" cy="3001265"/>
            <a:chOff x="221703" y="2489942"/>
            <a:chExt cx="9176359" cy="3001265"/>
          </a:xfrm>
        </p:grpSpPr>
        <p:sp>
          <p:nvSpPr>
            <p:cNvPr id="12" name="Flowchart: Alternate Process 11">
              <a:extLst>
                <a:ext uri="{FF2B5EF4-FFF2-40B4-BE49-F238E27FC236}">
                  <a16:creationId xmlns:a16="http://schemas.microsoft.com/office/drawing/2014/main" id="{ED3AEB87-5231-B08E-36A0-8C633C0FBEB7}"/>
                </a:ext>
              </a:extLst>
            </p:cNvPr>
            <p:cNvSpPr/>
            <p:nvPr/>
          </p:nvSpPr>
          <p:spPr bwMode="auto">
            <a:xfrm>
              <a:off x="221703" y="3579639"/>
              <a:ext cx="9176359"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400" kern="0" dirty="0">
                  <a:solidFill>
                    <a:srgbClr val="000000"/>
                  </a:solidFill>
                  <a:latin typeface="Arial Black" pitchFamily="34" charset="0"/>
                </a:rPr>
                <a:t>they can strengthen a verbal message (when the nonverbal signals match the spoken words)</a:t>
              </a:r>
            </a:p>
          </p:txBody>
        </p:sp>
        <p:sp>
          <p:nvSpPr>
            <p:cNvPr id="9" name="Flowchart: Alternate Process 8">
              <a:extLst>
                <a:ext uri="{FF2B5EF4-FFF2-40B4-BE49-F238E27FC236}">
                  <a16:creationId xmlns:a16="http://schemas.microsoft.com/office/drawing/2014/main" id="{A79827B0-3E52-75CE-A49D-C90733EEE0E2}"/>
                </a:ext>
              </a:extLst>
            </p:cNvPr>
            <p:cNvSpPr/>
            <p:nvPr/>
          </p:nvSpPr>
          <p:spPr bwMode="auto">
            <a:xfrm>
              <a:off x="948605" y="2489942"/>
              <a:ext cx="7406043" cy="876300"/>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rPr>
                <a:t>Enhance Verbal Messages</a:t>
              </a:r>
            </a:p>
          </p:txBody>
        </p:sp>
      </p:grpSp>
    </p:spTree>
    <p:extLst>
      <p:ext uri="{BB962C8B-B14F-4D97-AF65-F5344CB8AC3E}">
        <p14:creationId xmlns:p14="http://schemas.microsoft.com/office/powerpoint/2010/main" val="266361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4133087" y="3285959"/>
            <a:ext cx="5522471" cy="2020366"/>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11745" y="1194071"/>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Signals</a:t>
            </a:r>
          </a:p>
        </p:txBody>
      </p:sp>
      <p:grpSp>
        <p:nvGrpSpPr>
          <p:cNvPr id="6" name="Group 17">
            <a:extLst>
              <a:ext uri="{FF2B5EF4-FFF2-40B4-BE49-F238E27FC236}">
                <a16:creationId xmlns:a16="http://schemas.microsoft.com/office/drawing/2014/main" id="{C16DAA20-9E2B-0416-25BC-39C444B475D5}"/>
              </a:ext>
            </a:extLst>
          </p:cNvPr>
          <p:cNvGrpSpPr/>
          <p:nvPr/>
        </p:nvGrpSpPr>
        <p:grpSpPr>
          <a:xfrm>
            <a:off x="1488216" y="2036888"/>
            <a:ext cx="9045234" cy="3269437"/>
            <a:chOff x="367049" y="2189233"/>
            <a:chExt cx="9176359" cy="3627041"/>
          </a:xfrm>
        </p:grpSpPr>
        <p:sp>
          <p:nvSpPr>
            <p:cNvPr id="12" name="Flowchart: Alternate Process 11">
              <a:extLst>
                <a:ext uri="{FF2B5EF4-FFF2-40B4-BE49-F238E27FC236}">
                  <a16:creationId xmlns:a16="http://schemas.microsoft.com/office/drawing/2014/main" id="{ED3AEB87-5231-B08E-36A0-8C633C0FBEB7}"/>
                </a:ext>
              </a:extLst>
            </p:cNvPr>
            <p:cNvSpPr/>
            <p:nvPr/>
          </p:nvSpPr>
          <p:spPr bwMode="auto">
            <a:xfrm>
              <a:off x="367049" y="3904706"/>
              <a:ext cx="9176359"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600" b="0" i="0" u="none" strike="noStrike" kern="0" cap="none" spc="0" normalizeH="0" baseline="0" noProof="0" dirty="0">
                <a:ln>
                  <a:noFill/>
                </a:ln>
                <a:solidFill>
                  <a:srgbClr val="000000"/>
                </a:solidFill>
                <a:effectLst/>
                <a:uLnTx/>
                <a:uFillTx/>
                <a:latin typeface="Arial Black" pitchFamily="34" charset="0"/>
                <a:ea typeface="+mn-ea"/>
                <a:cs typeface="+mn-cs"/>
              </a:endParaRPr>
            </a:p>
          </p:txBody>
        </p:sp>
        <p:sp>
          <p:nvSpPr>
            <p:cNvPr id="9" name="Flowchart: Alternate Process 8">
              <a:extLst>
                <a:ext uri="{FF2B5EF4-FFF2-40B4-BE49-F238E27FC236}">
                  <a16:creationId xmlns:a16="http://schemas.microsoft.com/office/drawing/2014/main" id="{A79827B0-3E52-75CE-A49D-C90733EEE0E2}"/>
                </a:ext>
              </a:extLst>
            </p:cNvPr>
            <p:cNvSpPr/>
            <p:nvPr/>
          </p:nvSpPr>
          <p:spPr bwMode="auto">
            <a:xfrm>
              <a:off x="708575" y="2189233"/>
              <a:ext cx="7406043" cy="1354394"/>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3600" kern="0" dirty="0">
                  <a:solidFill>
                    <a:srgbClr val="000000"/>
                  </a:solidFill>
                  <a:effectLst>
                    <a:outerShdw blurRad="50800" dist="38100" dir="10800000" algn="r" rotWithShape="0">
                      <a:prstClr val="black">
                        <a:alpha val="40000"/>
                      </a:prstClr>
                    </a:outerShdw>
                  </a:effectLst>
                  <a:latin typeface="Arial Black" pitchFamily="34" charset="0"/>
                </a:rPr>
                <a:t>Weaken </a:t>
              </a:r>
              <a:r>
                <a:rPr kumimoji="0" lang="en-US"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rPr>
                <a:t>Verbal Messages</a:t>
              </a:r>
            </a:p>
          </p:txBody>
        </p:sp>
      </p:grpSp>
      <p:sp>
        <p:nvSpPr>
          <p:cNvPr id="11" name="TextBox 10">
            <a:extLst>
              <a:ext uri="{FF2B5EF4-FFF2-40B4-BE49-F238E27FC236}">
                <a16:creationId xmlns:a16="http://schemas.microsoft.com/office/drawing/2014/main" id="{A8264EB8-F75B-9337-BEF5-0B103FAD5E9B}"/>
              </a:ext>
            </a:extLst>
          </p:cNvPr>
          <p:cNvSpPr txBox="1"/>
          <p:nvPr/>
        </p:nvSpPr>
        <p:spPr>
          <a:xfrm>
            <a:off x="1940762" y="3974685"/>
            <a:ext cx="8592688" cy="1200329"/>
          </a:xfrm>
          <a:prstGeom prst="rect">
            <a:avLst/>
          </a:prstGeom>
          <a:noFill/>
        </p:spPr>
        <p:txBody>
          <a:bodyPr wrap="square">
            <a:spAutoFit/>
          </a:bodyPr>
          <a:lstStyle/>
          <a:p>
            <a:r>
              <a:rPr lang="en-US" sz="3600" kern="0" dirty="0">
                <a:solidFill>
                  <a:srgbClr val="000000"/>
                </a:solidFill>
                <a:effectLst>
                  <a:outerShdw blurRad="50800" dist="38100" dir="10800000" algn="r" rotWithShape="0">
                    <a:prstClr val="black">
                      <a:alpha val="40000"/>
                    </a:prstClr>
                  </a:outerShdw>
                </a:effectLst>
                <a:latin typeface="Arial Black" pitchFamily="34" charset="0"/>
              </a:rPr>
              <a:t>when nonverbal signals don’t match the words</a:t>
            </a:r>
            <a:endParaRPr lang="en-GB" sz="3600" kern="0" dirty="0">
              <a:solidFill>
                <a:srgbClr val="000000"/>
              </a:solidFill>
              <a:effectLst>
                <a:outerShdw blurRad="50800" dist="38100" dir="10800000" algn="r" rotWithShape="0">
                  <a:prstClr val="black">
                    <a:alpha val="40000"/>
                  </a:prstClr>
                </a:outerShdw>
              </a:effectLst>
              <a:latin typeface="Arial Black" pitchFamily="34" charset="0"/>
            </a:endParaRPr>
          </a:p>
        </p:txBody>
      </p:sp>
    </p:spTree>
    <p:extLst>
      <p:ext uri="{BB962C8B-B14F-4D97-AF65-F5344CB8AC3E}">
        <p14:creationId xmlns:p14="http://schemas.microsoft.com/office/powerpoint/2010/main" val="17436926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4133087" y="3285959"/>
            <a:ext cx="5522471" cy="2020366"/>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11745" y="1194071"/>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Signals</a:t>
            </a:r>
          </a:p>
        </p:txBody>
      </p:sp>
      <p:grpSp>
        <p:nvGrpSpPr>
          <p:cNvPr id="6" name="Group 17">
            <a:extLst>
              <a:ext uri="{FF2B5EF4-FFF2-40B4-BE49-F238E27FC236}">
                <a16:creationId xmlns:a16="http://schemas.microsoft.com/office/drawing/2014/main" id="{C16DAA20-9E2B-0416-25BC-39C444B475D5}"/>
              </a:ext>
            </a:extLst>
          </p:cNvPr>
          <p:cNvGrpSpPr/>
          <p:nvPr/>
        </p:nvGrpSpPr>
        <p:grpSpPr>
          <a:xfrm>
            <a:off x="1875877" y="1972513"/>
            <a:ext cx="8079654" cy="3309940"/>
            <a:chOff x="367049" y="2824376"/>
            <a:chExt cx="9176359" cy="2740030"/>
          </a:xfrm>
        </p:grpSpPr>
        <p:sp>
          <p:nvSpPr>
            <p:cNvPr id="12" name="Flowchart: Alternate Process 11">
              <a:extLst>
                <a:ext uri="{FF2B5EF4-FFF2-40B4-BE49-F238E27FC236}">
                  <a16:creationId xmlns:a16="http://schemas.microsoft.com/office/drawing/2014/main" id="{ED3AEB87-5231-B08E-36A0-8C633C0FBEB7}"/>
                </a:ext>
              </a:extLst>
            </p:cNvPr>
            <p:cNvSpPr/>
            <p:nvPr/>
          </p:nvSpPr>
          <p:spPr bwMode="auto">
            <a:xfrm>
              <a:off x="367049" y="4012926"/>
              <a:ext cx="9176359" cy="1551480"/>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600" b="0" i="0" u="none" strike="noStrike" kern="0" cap="none" spc="0" normalizeH="0" baseline="0" noProof="0" dirty="0">
                <a:ln>
                  <a:noFill/>
                </a:ln>
                <a:solidFill>
                  <a:srgbClr val="000000"/>
                </a:solidFill>
                <a:effectLst/>
                <a:uLnTx/>
                <a:uFillTx/>
                <a:latin typeface="Arial Black" pitchFamily="34" charset="0"/>
                <a:ea typeface="+mn-ea"/>
                <a:cs typeface="+mn-cs"/>
              </a:endParaRPr>
            </a:p>
          </p:txBody>
        </p:sp>
        <p:sp>
          <p:nvSpPr>
            <p:cNvPr id="9" name="Flowchart: Alternate Process 8">
              <a:extLst>
                <a:ext uri="{FF2B5EF4-FFF2-40B4-BE49-F238E27FC236}">
                  <a16:creationId xmlns:a16="http://schemas.microsoft.com/office/drawing/2014/main" id="{A79827B0-3E52-75CE-A49D-C90733EEE0E2}"/>
                </a:ext>
              </a:extLst>
            </p:cNvPr>
            <p:cNvSpPr/>
            <p:nvPr/>
          </p:nvSpPr>
          <p:spPr bwMode="auto">
            <a:xfrm>
              <a:off x="1094461" y="2824376"/>
              <a:ext cx="7406043" cy="796009"/>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rPr>
                <a:t>Replace Verbal Messages</a:t>
              </a:r>
            </a:p>
          </p:txBody>
        </p:sp>
      </p:grpSp>
      <p:sp>
        <p:nvSpPr>
          <p:cNvPr id="11" name="TextBox 10">
            <a:extLst>
              <a:ext uri="{FF2B5EF4-FFF2-40B4-BE49-F238E27FC236}">
                <a16:creationId xmlns:a16="http://schemas.microsoft.com/office/drawing/2014/main" id="{A8264EB8-F75B-9337-BEF5-0B103FAD5E9B}"/>
              </a:ext>
            </a:extLst>
          </p:cNvPr>
          <p:cNvSpPr txBox="1"/>
          <p:nvPr/>
        </p:nvSpPr>
        <p:spPr>
          <a:xfrm>
            <a:off x="2514113" y="3869301"/>
            <a:ext cx="7163773"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rPr>
              <a:t>replace words entirely. For example, you might tell a client that a project is proceeding on time and within budget, but your forced smile and nervous glances send an entirely different message.</a:t>
            </a:r>
          </a:p>
        </p:txBody>
      </p:sp>
    </p:spTree>
    <p:extLst>
      <p:ext uri="{BB962C8B-B14F-4D97-AF65-F5344CB8AC3E}">
        <p14:creationId xmlns:p14="http://schemas.microsoft.com/office/powerpoint/2010/main" val="15419138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id="{FE160530-3E90-1FCE-3EC2-F90515655655}"/>
              </a:ext>
            </a:extLst>
          </p:cNvPr>
          <p:cNvSpPr txBox="1">
            <a:spLocks/>
          </p:cNvSpPr>
          <p:nvPr/>
        </p:nvSpPr>
        <p:spPr bwMode="auto">
          <a:xfrm>
            <a:off x="1508760" y="2326261"/>
            <a:ext cx="8632516"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Improving Your</a:t>
            </a:r>
            <a:r>
              <a:rPr lang="en-GB" kern="0" dirty="0">
                <a:solidFill>
                  <a:srgbClr val="FFFFFF"/>
                </a:solidFill>
                <a:latin typeface="Tahoma"/>
              </a:rPr>
              <a:t> Presentation skills </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34219736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917654" y="787124"/>
            <a:ext cx="9045234" cy="224999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437226" y="-157826"/>
            <a:ext cx="7425231" cy="923676"/>
          </a:xfrm>
        </p:spPr>
        <p:txBody>
          <a:bodyPr>
            <a:normAutofit/>
          </a:bodyPr>
          <a:lstStyle/>
          <a:p>
            <a:r>
              <a:rPr lang="en-GB" sz="3200" b="1" kern="0" dirty="0">
                <a:effectLst>
                  <a:outerShdw blurRad="38100" dist="38100" dir="2700000" algn="tl">
                    <a:srgbClr val="C0C0C0"/>
                  </a:outerShdw>
                </a:effectLst>
                <a:latin typeface="Tahoma"/>
              </a:rPr>
              <a:t>Planning your presentation </a:t>
            </a:r>
          </a:p>
        </p:txBody>
      </p:sp>
      <p:pic>
        <p:nvPicPr>
          <p:cNvPr id="9" name="Picture 8" descr="Business woman holding sign">
            <a:extLst>
              <a:ext uri="{FF2B5EF4-FFF2-40B4-BE49-F238E27FC236}">
                <a16:creationId xmlns:a16="http://schemas.microsoft.com/office/drawing/2014/main" id="{1F621DB9-7E38-3BAC-3AE2-1A5DC0E9EC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2512" y="765850"/>
            <a:ext cx="9030604" cy="10815999"/>
          </a:xfrm>
          <a:prstGeom prst="rect">
            <a:avLst/>
          </a:prstGeom>
        </p:spPr>
      </p:pic>
      <p:sp>
        <p:nvSpPr>
          <p:cNvPr id="12" name="TextBox 11">
            <a:extLst>
              <a:ext uri="{FF2B5EF4-FFF2-40B4-BE49-F238E27FC236}">
                <a16:creationId xmlns:a16="http://schemas.microsoft.com/office/drawing/2014/main" id="{DD588C98-2FA9-D742-4594-53136F45A9BE}"/>
              </a:ext>
            </a:extLst>
          </p:cNvPr>
          <p:cNvSpPr txBox="1"/>
          <p:nvPr/>
        </p:nvSpPr>
        <p:spPr>
          <a:xfrm rot="21409674">
            <a:off x="2273527" y="3919676"/>
            <a:ext cx="7339116" cy="1754326"/>
          </a:xfrm>
          <a:prstGeom prst="rect">
            <a:avLst/>
          </a:prstGeom>
          <a:noFill/>
        </p:spPr>
        <p:txBody>
          <a:bodyPr wrap="square">
            <a:spAutoFit/>
          </a:bodyPr>
          <a:lstStyle/>
          <a:p>
            <a:pPr marL="342900" indent="-342900">
              <a:buAutoNum type="arabicPeriod"/>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Analysing the Situation</a:t>
            </a:r>
            <a:endParaRPr lang="en-GB" sz="3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US" sz="3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3600" b="1" i="0" u="none" strike="noStrike" baseline="0" dirty="0">
                <a:solidFill>
                  <a:srgbClr val="FF8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 </a:t>
            </a:r>
            <a:r>
              <a:rPr lang="en-US"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Selecting the Right Medium</a:t>
            </a:r>
            <a:endParaRPr lang="en-GB" sz="3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3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3600" b="1" i="0" u="none" strike="noStrike" baseline="0" dirty="0">
                <a:solidFill>
                  <a:srgbClr val="FF8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3. Organizing Your Presentation </a:t>
            </a:r>
            <a:endPar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5">
            <p14:nvContentPartPr>
              <p14:cNvPr id="15" name="Ink 14">
                <a:extLst>
                  <a:ext uri="{FF2B5EF4-FFF2-40B4-BE49-F238E27FC236}">
                    <a16:creationId xmlns:a16="http://schemas.microsoft.com/office/drawing/2014/main" id="{B54AD671-068C-3886-4492-B8E29320050F}"/>
                  </a:ext>
                </a:extLst>
              </p14:cNvPr>
              <p14:cNvContentPartPr/>
              <p14:nvPr/>
            </p14:nvContentPartPr>
            <p14:xfrm>
              <a:off x="7954560" y="4152960"/>
              <a:ext cx="10080" cy="360"/>
            </p14:xfrm>
          </p:contentPart>
        </mc:Choice>
        <mc:Fallback xmlns="">
          <p:pic>
            <p:nvPicPr>
              <p:cNvPr id="15" name="Ink 14">
                <a:extLst>
                  <a:ext uri="{FF2B5EF4-FFF2-40B4-BE49-F238E27FC236}">
                    <a16:creationId xmlns:a16="http://schemas.microsoft.com/office/drawing/2014/main" id="{B54AD671-068C-3886-4492-B8E29320050F}"/>
                  </a:ext>
                </a:extLst>
              </p:cNvPr>
              <p:cNvPicPr/>
              <p:nvPr/>
            </p:nvPicPr>
            <p:blipFill>
              <a:blip r:embed="rId12"/>
              <a:stretch>
                <a:fillRect/>
              </a:stretch>
            </p:blipFill>
            <p:spPr>
              <a:xfrm>
                <a:off x="7938720" y="4089600"/>
                <a:ext cx="41400" cy="127080"/>
              </a:xfrm>
              <a:prstGeom prst="rect">
                <a:avLst/>
              </a:prstGeom>
            </p:spPr>
          </p:pic>
        </mc:Fallback>
      </mc:AlternateContent>
    </p:spTree>
    <p:extLst>
      <p:ext uri="{BB962C8B-B14F-4D97-AF65-F5344CB8AC3E}">
        <p14:creationId xmlns:p14="http://schemas.microsoft.com/office/powerpoint/2010/main" val="30763356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917654" y="787124"/>
            <a:ext cx="9045234" cy="224999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437226" y="-157826"/>
            <a:ext cx="7425231" cy="923676"/>
          </a:xfrm>
        </p:spPr>
        <p:txBody>
          <a:bodyPr>
            <a:normAutofit/>
          </a:bodyPr>
          <a:lstStyle/>
          <a:p>
            <a:r>
              <a:rPr lang="en-GB" sz="3200" b="1" kern="0" dirty="0">
                <a:effectLst>
                  <a:outerShdw blurRad="38100" dist="38100" dir="2700000" algn="tl">
                    <a:srgbClr val="C0C0C0"/>
                  </a:outerShdw>
                </a:effectLst>
                <a:latin typeface="Tahoma"/>
              </a:rPr>
              <a:t>Planning your presentation </a:t>
            </a:r>
          </a:p>
        </p:txBody>
      </p:sp>
      <p:pic>
        <p:nvPicPr>
          <p:cNvPr id="9" name="Picture 8" descr="Business woman holding sign">
            <a:extLst>
              <a:ext uri="{FF2B5EF4-FFF2-40B4-BE49-F238E27FC236}">
                <a16:creationId xmlns:a16="http://schemas.microsoft.com/office/drawing/2014/main" id="{1F621DB9-7E38-3BAC-3AE2-1A5DC0E9EC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2512" y="765850"/>
            <a:ext cx="9030604" cy="10815999"/>
          </a:xfrm>
          <a:prstGeom prst="rect">
            <a:avLst/>
          </a:prstGeom>
        </p:spPr>
      </p:pic>
      <p:sp>
        <p:nvSpPr>
          <p:cNvPr id="12" name="TextBox 11">
            <a:extLst>
              <a:ext uri="{FF2B5EF4-FFF2-40B4-BE49-F238E27FC236}">
                <a16:creationId xmlns:a16="http://schemas.microsoft.com/office/drawing/2014/main" id="{DD588C98-2FA9-D742-4594-53136F45A9BE}"/>
              </a:ext>
            </a:extLst>
          </p:cNvPr>
          <p:cNvSpPr txBox="1"/>
          <p:nvPr/>
        </p:nvSpPr>
        <p:spPr>
          <a:xfrm rot="21409674">
            <a:off x="2273527" y="3642677"/>
            <a:ext cx="7339116" cy="2308324"/>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Analysing the Situation</a:t>
            </a:r>
            <a:endParaRPr kumimoji="0" lang="en-GB" sz="3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400" dirty="0">
                <a:latin typeface="Arial" panose="020B0604020202020204" pitchFamily="34" charset="0"/>
                <a:cs typeface="Arial" panose="020B0604020202020204" pitchFamily="34" charset="0"/>
              </a:rPr>
              <a:t>Define  the purpose</a:t>
            </a:r>
          </a:p>
          <a:p>
            <a:pPr marL="342900" marR="0" lvl="0"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i="0" u="none" strike="noStrike" kern="1200" cap="none" spc="0" normalizeH="0" baseline="0" noProof="0" dirty="0">
                <a:ln>
                  <a:noFill/>
                </a:ln>
                <a:uLnTx/>
                <a:uFillTx/>
                <a:latin typeface="Arial" panose="020B0604020202020204" pitchFamily="34" charset="0"/>
                <a:ea typeface="+mn-ea"/>
                <a:cs typeface="Arial" panose="020B0604020202020204" pitchFamily="34" charset="0"/>
              </a:rPr>
              <a:t>Define the audience profile and mind </a:t>
            </a:r>
            <a:r>
              <a:rPr lang="en-US" sz="2400" dirty="0">
                <a:latin typeface="Arial" panose="020B0604020202020204" pitchFamily="34" charset="0"/>
                <a:cs typeface="Arial" panose="020B0604020202020204" pitchFamily="34" charset="0"/>
              </a:rPr>
              <a:t>.</a:t>
            </a:r>
          </a:p>
          <a:p>
            <a:pPr marL="342900" marR="0" lvl="0"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400" dirty="0">
                <a:latin typeface="Arial" panose="020B0604020202020204" pitchFamily="34" charset="0"/>
                <a:cs typeface="Arial" panose="020B0604020202020204" pitchFamily="34" charset="0"/>
              </a:rPr>
              <a:t>The presentation circumstances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499101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917654" y="787124"/>
            <a:ext cx="9045234" cy="224999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437226" y="-157826"/>
            <a:ext cx="7425231" cy="923676"/>
          </a:xfrm>
        </p:spPr>
        <p:txBody>
          <a:bodyPr>
            <a:normAutofit/>
          </a:bodyPr>
          <a:lstStyle/>
          <a:p>
            <a:r>
              <a:rPr lang="en-GB" sz="3200" b="1" kern="0" dirty="0">
                <a:effectLst>
                  <a:outerShdw blurRad="38100" dist="38100" dir="2700000" algn="tl">
                    <a:srgbClr val="C0C0C0"/>
                  </a:outerShdw>
                </a:effectLst>
                <a:latin typeface="Tahoma"/>
              </a:rPr>
              <a:t>Planning your presentation </a:t>
            </a:r>
          </a:p>
        </p:txBody>
      </p:sp>
      <p:pic>
        <p:nvPicPr>
          <p:cNvPr id="9" name="Picture 8" descr="Business woman holding sign">
            <a:extLst>
              <a:ext uri="{FF2B5EF4-FFF2-40B4-BE49-F238E27FC236}">
                <a16:creationId xmlns:a16="http://schemas.microsoft.com/office/drawing/2014/main" id="{1F621DB9-7E38-3BAC-3AE2-1A5DC0E9EC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2512" y="765850"/>
            <a:ext cx="9030604" cy="10815999"/>
          </a:xfrm>
          <a:prstGeom prst="rect">
            <a:avLst/>
          </a:prstGeom>
        </p:spPr>
      </p:pic>
      <p:sp>
        <p:nvSpPr>
          <p:cNvPr id="12" name="TextBox 11">
            <a:extLst>
              <a:ext uri="{FF2B5EF4-FFF2-40B4-BE49-F238E27FC236}">
                <a16:creationId xmlns:a16="http://schemas.microsoft.com/office/drawing/2014/main" id="{DD588C98-2FA9-D742-4594-53136F45A9BE}"/>
              </a:ext>
            </a:extLst>
          </p:cNvPr>
          <p:cNvSpPr txBox="1"/>
          <p:nvPr/>
        </p:nvSpPr>
        <p:spPr>
          <a:xfrm rot="21409674">
            <a:off x="2273527" y="3735010"/>
            <a:ext cx="7339116" cy="2123658"/>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3600" b="1" i="0" u="none" strike="noStrike" kern="1200" cap="none" spc="0" normalizeH="0" baseline="0" noProof="0" dirty="0">
                <a:ln>
                  <a:noFill/>
                </a:ln>
                <a:solidFill>
                  <a:srgbClr val="FF8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2. </a:t>
            </a:r>
            <a:r>
              <a:rPr kumimoji="0" 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Selecting the Right Medium</a:t>
            </a:r>
            <a:endParaRPr kumimoji="0" lang="en-GB" sz="3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3200" i="0" u="none" strike="noStrike" kern="1200" cap="none" spc="0" normalizeH="0" baseline="0" noProof="0" dirty="0">
                <a:ln>
                  <a:noFill/>
                </a:ln>
                <a:solidFill>
                  <a:srgbClr val="000000"/>
                </a:solidFill>
                <a:uLnTx/>
                <a:uFillTx/>
                <a:latin typeface="Arial" panose="020B0604020202020204" pitchFamily="34" charset="0"/>
                <a:ea typeface="+mn-ea"/>
                <a:cs typeface="Arial" panose="020B0604020202020204" pitchFamily="34" charset="0"/>
              </a:rPr>
              <a:t>live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3200" dirty="0">
                <a:solidFill>
                  <a:srgbClr val="000000"/>
                </a:solidFill>
                <a:latin typeface="Arial" panose="020B0604020202020204" pitchFamily="34" charset="0"/>
                <a:cs typeface="Arial" panose="020B0604020202020204" pitchFamily="34" charset="0"/>
              </a:rPr>
              <a:t>In- person presentation.</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3200" i="0" u="none" strike="noStrike" kern="1200" cap="none" spc="0" normalizeH="0" baseline="0" noProof="0" dirty="0">
                <a:ln>
                  <a:noFill/>
                </a:ln>
                <a:solidFill>
                  <a:srgbClr val="000000"/>
                </a:solidFill>
                <a:uLnTx/>
                <a:uFillTx/>
                <a:latin typeface="Arial" panose="020B0604020202020204" pitchFamily="34" charset="0"/>
                <a:ea typeface="+mn-ea"/>
                <a:cs typeface="Arial" panose="020B0604020202020204" pitchFamily="34" charset="0"/>
              </a:rPr>
              <a:t>webcasts</a:t>
            </a:r>
            <a:endParaRPr kumimoji="0" lang="en-GB" sz="3200" i="0" u="none" strike="noStrike" kern="1200" cap="none" spc="0" normalizeH="0" baseline="0" noProof="0" dirty="0">
              <a:ln>
                <a:noFill/>
              </a:ln>
              <a:solidFill>
                <a:prstClr val="black"/>
              </a:solidFill>
              <a:uLnTx/>
              <a:uFillTx/>
              <a:latin typeface="Arial" panose="020B0604020202020204" pitchFamily="34" charset="0"/>
              <a:ea typeface="+mn-ea"/>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5">
            <p14:nvContentPartPr>
              <p14:cNvPr id="15" name="Ink 14">
                <a:extLst>
                  <a:ext uri="{FF2B5EF4-FFF2-40B4-BE49-F238E27FC236}">
                    <a16:creationId xmlns:a16="http://schemas.microsoft.com/office/drawing/2014/main" id="{B54AD671-068C-3886-4492-B8E29320050F}"/>
                  </a:ext>
                </a:extLst>
              </p14:cNvPr>
              <p14:cNvContentPartPr/>
              <p14:nvPr/>
            </p14:nvContentPartPr>
            <p14:xfrm>
              <a:off x="7954560" y="4152960"/>
              <a:ext cx="10080" cy="360"/>
            </p14:xfrm>
          </p:contentPart>
        </mc:Choice>
        <mc:Fallback xmlns="">
          <p:pic>
            <p:nvPicPr>
              <p:cNvPr id="15" name="Ink 14">
                <a:extLst>
                  <a:ext uri="{FF2B5EF4-FFF2-40B4-BE49-F238E27FC236}">
                    <a16:creationId xmlns:a16="http://schemas.microsoft.com/office/drawing/2014/main" id="{B54AD671-068C-3886-4492-B8E29320050F}"/>
                  </a:ext>
                </a:extLst>
              </p:cNvPr>
              <p:cNvPicPr/>
              <p:nvPr/>
            </p:nvPicPr>
            <p:blipFill>
              <a:blip r:embed="rId12"/>
              <a:stretch>
                <a:fillRect/>
              </a:stretch>
            </p:blipFill>
            <p:spPr>
              <a:xfrm>
                <a:off x="7938720" y="4089600"/>
                <a:ext cx="41400" cy="127080"/>
              </a:xfrm>
              <a:prstGeom prst="rect">
                <a:avLst/>
              </a:prstGeom>
            </p:spPr>
          </p:pic>
        </mc:Fallback>
      </mc:AlternateContent>
    </p:spTree>
    <p:extLst>
      <p:ext uri="{BB962C8B-B14F-4D97-AF65-F5344CB8AC3E}">
        <p14:creationId xmlns:p14="http://schemas.microsoft.com/office/powerpoint/2010/main" val="38124420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917654" y="787124"/>
            <a:ext cx="9045234" cy="224999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3067885" y="-253911"/>
            <a:ext cx="7425231" cy="923676"/>
          </a:xfrm>
        </p:spPr>
        <p:txBody>
          <a:bodyPr>
            <a:normAutofit/>
          </a:bodyPr>
          <a:lstStyle/>
          <a:p>
            <a:r>
              <a:rPr lang="en-GB" sz="3200" b="1" kern="0" dirty="0">
                <a:effectLst>
                  <a:outerShdw blurRad="38100" dist="38100" dir="2700000" algn="tl">
                    <a:srgbClr val="C0C0C0"/>
                  </a:outerShdw>
                </a:effectLst>
                <a:latin typeface="Tahoma"/>
              </a:rPr>
              <a:t>Planning your presentation </a:t>
            </a:r>
          </a:p>
        </p:txBody>
      </p:sp>
      <p:pic>
        <p:nvPicPr>
          <p:cNvPr id="9" name="Picture 8" descr="Business woman holding sign">
            <a:extLst>
              <a:ext uri="{FF2B5EF4-FFF2-40B4-BE49-F238E27FC236}">
                <a16:creationId xmlns:a16="http://schemas.microsoft.com/office/drawing/2014/main" id="{1F621DB9-7E38-3BAC-3AE2-1A5DC0E9EC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2512" y="765850"/>
            <a:ext cx="9030604" cy="10815999"/>
          </a:xfrm>
          <a:prstGeom prst="rect">
            <a:avLst/>
          </a:prstGeom>
        </p:spPr>
      </p:pic>
      <p:sp>
        <p:nvSpPr>
          <p:cNvPr id="12" name="TextBox 11">
            <a:extLst>
              <a:ext uri="{FF2B5EF4-FFF2-40B4-BE49-F238E27FC236}">
                <a16:creationId xmlns:a16="http://schemas.microsoft.com/office/drawing/2014/main" id="{DD588C98-2FA9-D742-4594-53136F45A9BE}"/>
              </a:ext>
            </a:extLst>
          </p:cNvPr>
          <p:cNvSpPr txBox="1"/>
          <p:nvPr/>
        </p:nvSpPr>
        <p:spPr>
          <a:xfrm rot="21409674">
            <a:off x="2273527" y="4473673"/>
            <a:ext cx="7339116" cy="646331"/>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3600" b="1" i="0" u="none" strike="noStrike" kern="1200" cap="none" spc="0" normalizeH="0" baseline="0" noProof="0" dirty="0">
                <a:ln>
                  <a:noFill/>
                </a:ln>
                <a:solidFill>
                  <a:srgbClr val="FF8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3. Organizing Your Presentation </a:t>
            </a:r>
            <a:endParaRPr kumimoji="0" lang="en-GB"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5">
            <p14:nvContentPartPr>
              <p14:cNvPr id="15" name="Ink 14">
                <a:extLst>
                  <a:ext uri="{FF2B5EF4-FFF2-40B4-BE49-F238E27FC236}">
                    <a16:creationId xmlns:a16="http://schemas.microsoft.com/office/drawing/2014/main" id="{B54AD671-068C-3886-4492-B8E29320050F}"/>
                  </a:ext>
                </a:extLst>
              </p14:cNvPr>
              <p14:cNvContentPartPr/>
              <p14:nvPr/>
            </p14:nvContentPartPr>
            <p14:xfrm>
              <a:off x="7954560" y="4152960"/>
              <a:ext cx="10080" cy="360"/>
            </p14:xfrm>
          </p:contentPart>
        </mc:Choice>
        <mc:Fallback xmlns="">
          <p:pic>
            <p:nvPicPr>
              <p:cNvPr id="15" name="Ink 14">
                <a:extLst>
                  <a:ext uri="{FF2B5EF4-FFF2-40B4-BE49-F238E27FC236}">
                    <a16:creationId xmlns:a16="http://schemas.microsoft.com/office/drawing/2014/main" id="{B54AD671-068C-3886-4492-B8E29320050F}"/>
                  </a:ext>
                </a:extLst>
              </p:cNvPr>
              <p:cNvPicPr/>
              <p:nvPr/>
            </p:nvPicPr>
            <p:blipFill>
              <a:blip r:embed="rId12"/>
              <a:stretch>
                <a:fillRect/>
              </a:stretch>
            </p:blipFill>
            <p:spPr>
              <a:xfrm>
                <a:off x="7938720" y="4089600"/>
                <a:ext cx="41400" cy="127080"/>
              </a:xfrm>
              <a:prstGeom prst="rect">
                <a:avLst/>
              </a:prstGeom>
            </p:spPr>
          </p:pic>
        </mc:Fallback>
      </mc:AlternateContent>
    </p:spTree>
    <p:extLst>
      <p:ext uri="{BB962C8B-B14F-4D97-AF65-F5344CB8AC3E}">
        <p14:creationId xmlns:p14="http://schemas.microsoft.com/office/powerpoint/2010/main" val="39811815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938406" y="825278"/>
            <a:ext cx="7425231" cy="473081"/>
          </a:xfrm>
        </p:spPr>
        <p:txBody>
          <a:bodyPr>
            <a:normAutofit fontScale="90000"/>
          </a:bodyPr>
          <a:lstStyle/>
          <a:p>
            <a:r>
              <a:rPr lang="en-GB" sz="3200" b="1" kern="0" dirty="0">
                <a:effectLst>
                  <a:outerShdw blurRad="38100" dist="38100" dir="2700000" algn="tl">
                    <a:srgbClr val="C0C0C0"/>
                  </a:outerShdw>
                </a:effectLst>
                <a:latin typeface="Tahoma"/>
              </a:rPr>
              <a:t>Organizing Your Presentation</a:t>
            </a:r>
            <a:br>
              <a:rPr lang="en-GB" sz="3200" b="1" kern="0" dirty="0">
                <a:effectLst>
                  <a:outerShdw blurRad="38100" dist="38100" dir="2700000" algn="tl">
                    <a:srgbClr val="C0C0C0"/>
                  </a:outerShdw>
                </a:effectLst>
                <a:latin typeface="Tahoma"/>
              </a:rPr>
            </a:br>
            <a:endParaRPr lang="en-GB" sz="3200" b="1" kern="0" dirty="0">
              <a:effectLst>
                <a:outerShdw blurRad="38100" dist="38100" dir="2700000" algn="tl">
                  <a:srgbClr val="C0C0C0"/>
                </a:outerShdw>
              </a:effectLst>
              <a:latin typeface="Tahoma"/>
            </a:endParaRPr>
          </a:p>
        </p:txBody>
      </p:sp>
      <p:sp>
        <p:nvSpPr>
          <p:cNvPr id="11" name="TextBox 10">
            <a:extLst>
              <a:ext uri="{FF2B5EF4-FFF2-40B4-BE49-F238E27FC236}">
                <a16:creationId xmlns:a16="http://schemas.microsoft.com/office/drawing/2014/main" id="{6AB4333F-5646-2441-09D6-98ABFBD22652}"/>
              </a:ext>
            </a:extLst>
          </p:cNvPr>
          <p:cNvSpPr txBox="1"/>
          <p:nvPr/>
        </p:nvSpPr>
        <p:spPr>
          <a:xfrm>
            <a:off x="1592984" y="1843950"/>
            <a:ext cx="8997961" cy="3170099"/>
          </a:xfrm>
          <a:prstGeom prst="rect">
            <a:avLst/>
          </a:prstGeom>
          <a:noFill/>
        </p:spPr>
        <p:txBody>
          <a:bodyPr wrap="square">
            <a:spAutoFit/>
          </a:bodyPr>
          <a:lstStyle/>
          <a:p>
            <a:pPr algn="l"/>
            <a:r>
              <a:rPr lang="en-US" sz="2000" b="0" i="0" u="none" strike="noStrike" baseline="0" dirty="0">
                <a:solidFill>
                  <a:srgbClr val="000000"/>
                </a:solidFill>
                <a:latin typeface="Berlin Sans FB Demi" panose="020E0802020502020306" pitchFamily="34" charset="0"/>
              </a:rPr>
              <a:t>Organizing a presentation involves the same tasks as organizing a written message: </a:t>
            </a:r>
          </a:p>
          <a:p>
            <a:r>
              <a:rPr lang="en-GB" sz="2000" b="0" i="0" u="none" strike="noStrike" baseline="0" dirty="0">
                <a:solidFill>
                  <a:srgbClr val="000000"/>
                </a:solidFill>
                <a:latin typeface="Berlin Sans FB Demi" panose="020E0802020502020306" pitchFamily="34" charset="0"/>
              </a:rPr>
              <a:t>1. Define main idea</a:t>
            </a:r>
            <a:r>
              <a:rPr lang="en-GB" b="0" i="0" u="none" strike="noStrike" baseline="0" dirty="0">
                <a:solidFill>
                  <a:srgbClr val="000000"/>
                </a:solidFill>
                <a:latin typeface="Berlin Sans FB Demi" panose="020E0802020502020306" pitchFamily="34" charset="0"/>
              </a:rPr>
              <a:t>. </a:t>
            </a:r>
            <a:r>
              <a:rPr lang="en-GB" dirty="0">
                <a:solidFill>
                  <a:srgbClr val="000000"/>
                </a:solidFill>
                <a:latin typeface="Berlin Sans FB Demi" panose="020E0802020502020306" pitchFamily="34" charset="0"/>
              </a:rPr>
              <a:t>(audience needs- the you attitude)</a:t>
            </a:r>
            <a:endParaRPr lang="en-GB" sz="2000" b="0" i="0" u="none" strike="noStrike" baseline="0" dirty="0">
              <a:solidFill>
                <a:srgbClr val="000000"/>
              </a:solidFill>
              <a:latin typeface="Berlin Sans FB Demi" panose="020E0802020502020306" pitchFamily="34" charset="0"/>
            </a:endParaRPr>
          </a:p>
          <a:p>
            <a:r>
              <a:rPr lang="en-GB" sz="2000" b="0" i="0" u="none" strike="noStrike" baseline="0" dirty="0">
                <a:solidFill>
                  <a:srgbClr val="000000"/>
                </a:solidFill>
                <a:latin typeface="Berlin Sans FB Demi" panose="020E0802020502020306" pitchFamily="34" charset="0"/>
              </a:rPr>
              <a:t>2. Limit your scope. (</a:t>
            </a:r>
            <a:r>
              <a:rPr lang="en-US" sz="2000" b="0" i="0" u="none" strike="noStrike" baseline="0" dirty="0">
                <a:solidFill>
                  <a:srgbClr val="000000"/>
                </a:solidFill>
                <a:latin typeface="Times New Roman" panose="02020603050405020304" pitchFamily="18" charset="0"/>
              </a:rPr>
              <a:t>strict time limits, the longer you speak, the more difficult it is to hold the audience’s attention levels, the more difficult it is for your listeners to retain your key points </a:t>
            </a:r>
            <a:r>
              <a:rPr lang="en-GB" sz="2000" b="0" i="0" u="none" strike="noStrike" baseline="0" dirty="0">
                <a:solidFill>
                  <a:srgbClr val="000000"/>
                </a:solidFill>
                <a:latin typeface="Berlin Sans FB Demi" panose="020E0802020502020306" pitchFamily="34" charset="0"/>
              </a:rPr>
              <a:t>)</a:t>
            </a:r>
          </a:p>
          <a:p>
            <a:r>
              <a:rPr lang="en-US" sz="2000" b="0" i="0" u="none" strike="noStrike" baseline="0" dirty="0">
                <a:solidFill>
                  <a:srgbClr val="000000"/>
                </a:solidFill>
                <a:latin typeface="Berlin Sans FB Demi" panose="020E0802020502020306" pitchFamily="34" charset="0"/>
              </a:rPr>
              <a:t>3. Select the approach. </a:t>
            </a:r>
          </a:p>
          <a:p>
            <a:r>
              <a:rPr lang="en-GB" sz="2000" b="0" i="0" u="none" strike="noStrike" baseline="0" dirty="0">
                <a:solidFill>
                  <a:srgbClr val="000000"/>
                </a:solidFill>
                <a:latin typeface="Berlin Sans FB Demi" panose="020E0802020502020306" pitchFamily="34" charset="0"/>
              </a:rPr>
              <a:t>4. Outline your content. </a:t>
            </a:r>
            <a:r>
              <a:rPr lang="en-GB" sz="2000" dirty="0">
                <a:solidFill>
                  <a:srgbClr val="000000"/>
                </a:solidFill>
                <a:latin typeface="Times New Roman" panose="02020603050405020304" pitchFamily="18" charset="0"/>
              </a:rPr>
              <a:t>(</a:t>
            </a:r>
            <a:r>
              <a:rPr lang="en-US" sz="2000" dirty="0">
                <a:solidFill>
                  <a:srgbClr val="000000"/>
                </a:solidFill>
                <a:latin typeface="Times New Roman" panose="02020603050405020304" pitchFamily="18" charset="0"/>
              </a:rPr>
              <a:t>State your purpose, major points and sub points, transitions between major points or sections, your bibliography or source notes, Choose a compelling title </a:t>
            </a:r>
            <a:r>
              <a:rPr lang="en-GB" sz="2000" dirty="0">
                <a:solidFill>
                  <a:srgbClr val="000000"/>
                </a:solidFill>
                <a:latin typeface="Times New Roman" panose="02020603050405020304" pitchFamily="18" charset="0"/>
              </a:rPr>
              <a:t>)</a:t>
            </a:r>
          </a:p>
        </p:txBody>
      </p:sp>
    </p:spTree>
    <p:extLst>
      <p:ext uri="{BB962C8B-B14F-4D97-AF65-F5344CB8AC3E}">
        <p14:creationId xmlns:p14="http://schemas.microsoft.com/office/powerpoint/2010/main" val="39214034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Freeform 5"/>
          <p:cNvSpPr>
            <a:spLocks/>
          </p:cNvSpPr>
          <p:nvPr/>
        </p:nvSpPr>
        <p:spPr bwMode="auto">
          <a:xfrm>
            <a:off x="-199603" y="-16785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814416" y="541682"/>
            <a:ext cx="7425231" cy="923676"/>
          </a:xfrm>
        </p:spPr>
        <p:txBody>
          <a:bodyPr>
            <a:normAutofit fontScale="90000"/>
          </a:bodyPr>
          <a:lstStyle/>
          <a:p>
            <a:r>
              <a:rPr lang="en-GB" sz="3200" b="1" kern="0" dirty="0">
                <a:solidFill>
                  <a:srgbClr val="FFFFFF"/>
                </a:solidFill>
                <a:effectLst>
                  <a:outerShdw blurRad="38100" dist="38100" dir="2700000" algn="tl">
                    <a:srgbClr val="C0C0C0"/>
                  </a:outerShdw>
                </a:effectLst>
                <a:latin typeface="Tahoma"/>
              </a:rPr>
              <a:t>Composing your presentation</a:t>
            </a:r>
            <a:br>
              <a:rPr lang="en-GB" sz="3200" b="1" kern="0" dirty="0">
                <a:solidFill>
                  <a:srgbClr val="FFFFFF"/>
                </a:solidFill>
                <a:effectLst>
                  <a:outerShdw blurRad="38100" dist="38100" dir="2700000" algn="tl">
                    <a:srgbClr val="C0C0C0"/>
                  </a:outerShdw>
                </a:effectLst>
                <a:latin typeface="Tahoma"/>
              </a:rPr>
            </a:br>
            <a:endParaRPr lang="en-GB" sz="3200" b="1" kern="0" dirty="0">
              <a:solidFill>
                <a:srgbClr val="FFFFFF"/>
              </a:solidFill>
              <a:effectLst>
                <a:outerShdw blurRad="38100" dist="38100" dir="2700000" algn="tl">
                  <a:srgbClr val="C0C0C0"/>
                </a:outerShdw>
              </a:effectLst>
              <a:latin typeface="Tahoma"/>
            </a:endParaRPr>
          </a:p>
        </p:txBody>
      </p:sp>
      <p:sp>
        <p:nvSpPr>
          <p:cNvPr id="9" name="TextBox 8">
            <a:extLst>
              <a:ext uri="{FF2B5EF4-FFF2-40B4-BE49-F238E27FC236}">
                <a16:creationId xmlns:a16="http://schemas.microsoft.com/office/drawing/2014/main" id="{03F61A0A-44A3-5D98-E9D6-595B4A2DDBBA}"/>
              </a:ext>
            </a:extLst>
          </p:cNvPr>
          <p:cNvSpPr txBox="1"/>
          <p:nvPr/>
        </p:nvSpPr>
        <p:spPr>
          <a:xfrm>
            <a:off x="1724381" y="1210869"/>
            <a:ext cx="9275908" cy="3293209"/>
          </a:xfrm>
          <a:prstGeom prst="rect">
            <a:avLst/>
          </a:prstGeom>
          <a:noFill/>
        </p:spPr>
        <p:txBody>
          <a:bodyPr wrap="square">
            <a:spAutoFit/>
          </a:bodyPr>
          <a:lstStyle/>
          <a:p>
            <a:pPr algn="l"/>
            <a:endParaRPr lang="en-GB" sz="1200" b="0" i="0" u="none" strike="noStrike" baseline="0" dirty="0">
              <a:solidFill>
                <a:srgbClr val="000000"/>
              </a:solidFill>
              <a:latin typeface="Times New Roman" panose="02020603050405020304" pitchFamily="18" charset="0"/>
            </a:endParaRPr>
          </a:p>
          <a:p>
            <a:r>
              <a:rPr lang="en-GB" sz="2800" b="1" dirty="0">
                <a:solidFill>
                  <a:srgbClr val="000000"/>
                </a:solidFill>
                <a:latin typeface="Times New Roman" panose="02020603050405020304" pitchFamily="18" charset="0"/>
              </a:rPr>
              <a:t>Presentation introduction. (</a:t>
            </a:r>
            <a:r>
              <a:rPr lang="en-US" sz="2800" b="1" i="0" u="none" strike="noStrike" baseline="0" dirty="0">
                <a:solidFill>
                  <a:srgbClr val="000000"/>
                </a:solidFill>
                <a:latin typeface="Times New Roman" panose="02020603050405020304" pitchFamily="18" charset="0"/>
              </a:rPr>
              <a:t>Arouse Interest </a:t>
            </a:r>
            <a:r>
              <a:rPr lang="en-US" sz="2800" b="0" i="0" u="none" strike="noStrike" baseline="0" dirty="0">
                <a:latin typeface="Times New Roman" panose="02020603050405020304" pitchFamily="18" charset="0"/>
              </a:rPr>
              <a:t>To get the audience’s attention</a:t>
            </a:r>
            <a:r>
              <a:rPr lang="en-US" sz="2800" b="1" i="0" u="none" strike="noStrike" baseline="0" dirty="0">
                <a:solidFill>
                  <a:srgbClr val="000000"/>
                </a:solidFill>
                <a:latin typeface="Times New Roman" panose="02020603050405020304" pitchFamily="18" charset="0"/>
              </a:rPr>
              <a:t>, </a:t>
            </a:r>
            <a:r>
              <a:rPr lang="en-US" sz="2800" b="0" i="0" u="none" strike="noStrike" baseline="0" dirty="0">
                <a:latin typeface="Times New Roman" panose="02020603050405020304" pitchFamily="18" charset="0"/>
              </a:rPr>
              <a:t>builds credibility in your introduction, consider letting someone else introduce you (without exaggerating your qualifications</a:t>
            </a:r>
            <a:r>
              <a:rPr lang="en-US" sz="2800" dirty="0">
                <a:latin typeface="Times New Roman" panose="02020603050405020304" pitchFamily="18" charset="0"/>
              </a:rPr>
              <a:t>, Preview the Message </a:t>
            </a:r>
            <a:r>
              <a:rPr lang="en-US" sz="2800" b="0" i="0" u="none" strike="noStrike" baseline="0" dirty="0">
                <a:latin typeface="Times New Roman" panose="02020603050405020304" pitchFamily="18" charset="0"/>
              </a:rPr>
              <a:t>Identify your supporting point. Indicate the order in which you’ll develop those points). </a:t>
            </a:r>
          </a:p>
          <a:p>
            <a:endParaRPr lang="en-GB" sz="28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6525009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814416" y="365428"/>
            <a:ext cx="7425231" cy="923676"/>
          </a:xfrm>
        </p:spPr>
        <p:txBody>
          <a:bodyPr>
            <a:normAutofit/>
          </a:bodyPr>
          <a:lstStyle/>
          <a:p>
            <a:r>
              <a:rPr lang="en-GB" sz="3200" b="1" kern="0" dirty="0">
                <a:effectLst>
                  <a:outerShdw blurRad="38100" dist="38100" dir="2700000" algn="tl">
                    <a:srgbClr val="C0C0C0"/>
                  </a:outerShdw>
                </a:effectLst>
                <a:latin typeface="Tahoma"/>
              </a:rPr>
              <a:t>Composing your presentation</a:t>
            </a:r>
          </a:p>
        </p:txBody>
      </p:sp>
      <p:sp>
        <p:nvSpPr>
          <p:cNvPr id="15" name="TextBox 14">
            <a:extLst>
              <a:ext uri="{FF2B5EF4-FFF2-40B4-BE49-F238E27FC236}">
                <a16:creationId xmlns:a16="http://schemas.microsoft.com/office/drawing/2014/main" id="{2157F8A3-056F-DA88-73E1-6FBA6747530F}"/>
              </a:ext>
            </a:extLst>
          </p:cNvPr>
          <p:cNvSpPr txBox="1"/>
          <p:nvPr/>
        </p:nvSpPr>
        <p:spPr>
          <a:xfrm>
            <a:off x="1420193" y="1444102"/>
            <a:ext cx="7883828" cy="35855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mn-cs"/>
              </a:rPr>
              <a:t>Presentation body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i="0" u="none" strike="noStrike" baseline="0" dirty="0">
                <a:latin typeface="Times New Roman" panose="02020603050405020304" pitchFamily="18" charset="0"/>
              </a:rPr>
              <a:t>Connect Your Ideas(</a:t>
            </a:r>
            <a:r>
              <a:rPr lang="en-US" sz="2400" b="0" i="0" u="none" strike="noStrike" baseline="0" dirty="0">
                <a:latin typeface="Times New Roman" panose="02020603050405020304" pitchFamily="18" charset="0"/>
              </a:rPr>
              <a:t>rely on words to connect various parts and ideas, </a:t>
            </a:r>
            <a:r>
              <a:rPr lang="en-US" sz="2400" b="0" i="0" u="none" strike="noStrike" baseline="0" dirty="0">
                <a:latin typeface="Arial" panose="020B0604020202020204" pitchFamily="34" charset="0"/>
              </a:rPr>
              <a:t>Transitional sentences, </a:t>
            </a:r>
            <a:r>
              <a:rPr lang="en-US" sz="2400" b="0" i="0" u="none" strike="noStrike" baseline="0" dirty="0">
                <a:latin typeface="Times New Roman" panose="02020603050405020304" pitchFamily="18" charset="0"/>
              </a:rPr>
              <a:t>Reviews and previews stress the connection </a:t>
            </a:r>
            <a:r>
              <a:rPr lang="en-US" sz="2400" b="0" i="0" u="none" strike="noStrike" baseline="0" dirty="0">
                <a:latin typeface="Arial" panose="020B0604020202020204" pitchFamily="34" charset="0"/>
              </a:rPr>
              <a:t> </a:t>
            </a:r>
            <a:r>
              <a:rPr lang="en-US" sz="2400" b="1" i="0" u="none" strike="noStrike" baseline="0" dirty="0">
                <a:latin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i="0" u="none" strike="noStrike" baseline="0" dirty="0">
                <a:latin typeface="Times New Roman" panose="02020603050405020304" pitchFamily="18" charset="0"/>
              </a:rPr>
              <a:t>Hold Audience Attention (</a:t>
            </a:r>
            <a:r>
              <a:rPr lang="en-US" sz="2400" b="0" i="0" u="none" strike="noStrike" baseline="0" dirty="0">
                <a:latin typeface="Times New Roman" panose="02020603050405020304" pitchFamily="18" charset="0"/>
              </a:rPr>
              <a:t>Try to relate you’re subject to your audience’s needs, Anticipate—and answer—your audience’s questions. </a:t>
            </a:r>
            <a:r>
              <a:rPr lang="en-US" sz="2400" b="1" i="0" u="none" strike="noStrike" baseline="0" dirty="0">
                <a:latin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u="none" strike="noStrike" baseline="0" dirty="0">
                <a:latin typeface="Times New Roman" panose="02020603050405020304" pitchFamily="18" charset="0"/>
              </a:rPr>
              <a:t>Ask for opinions or pause occasionally for questions or comments, if appropriate.</a:t>
            </a:r>
            <a:r>
              <a:rPr kumimoji="0" lang="en-GB"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p>
        </p:txBody>
      </p:sp>
    </p:spTree>
    <p:extLst>
      <p:ext uri="{BB962C8B-B14F-4D97-AF65-F5344CB8AC3E}">
        <p14:creationId xmlns:p14="http://schemas.microsoft.com/office/powerpoint/2010/main" val="17688735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1959973" y="1818812"/>
            <a:ext cx="7127188" cy="1419064"/>
          </a:xfrm>
          <a:prstGeom prst="rect">
            <a:avLst/>
          </a:prstGeom>
          <a:noFill/>
          <a:ln w="25400" cap="flat" cmpd="sng" algn="ctr">
            <a:noFill/>
            <a:prstDash val="solid"/>
          </a:ln>
          <a:effectLst/>
        </p:spPr>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mn-cs"/>
              </a:rPr>
              <a:t>Presentation close</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2400" dirty="0">
                <a:solidFill>
                  <a:prstClr val="black"/>
                </a:solidFill>
                <a:latin typeface="Arial" panose="020B0604020202020204" pitchFamily="34" charset="0"/>
              </a:rPr>
              <a:t>Restate Main Points </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2400" dirty="0">
                <a:solidFill>
                  <a:prstClr val="black"/>
                </a:solidFill>
                <a:latin typeface="Arial" panose="020B0604020202020204" pitchFamily="34" charset="0"/>
              </a:rPr>
              <a:t>Finish Strong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600" b="1" dirty="0">
              <a:solidFill>
                <a:srgbClr val="000000"/>
              </a:solidFill>
              <a:latin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endPar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654694" y="502294"/>
            <a:ext cx="7425231" cy="923676"/>
          </a:xfrm>
        </p:spPr>
        <p:txBody>
          <a:bodyPr>
            <a:normAutofit/>
          </a:bodyPr>
          <a:lstStyle/>
          <a:p>
            <a:r>
              <a:rPr lang="en-GB" sz="3200" b="1" kern="0" dirty="0">
                <a:effectLst>
                  <a:outerShdw blurRad="38100" dist="38100" dir="2700000" algn="tl">
                    <a:srgbClr val="C0C0C0"/>
                  </a:outerShdw>
                </a:effectLst>
                <a:latin typeface="Tahoma"/>
              </a:rPr>
              <a:t>Composing your presentation</a:t>
            </a:r>
          </a:p>
        </p:txBody>
      </p:sp>
    </p:spTree>
    <p:extLst>
      <p:ext uri="{BB962C8B-B14F-4D97-AF65-F5344CB8AC3E}">
        <p14:creationId xmlns:p14="http://schemas.microsoft.com/office/powerpoint/2010/main" val="17213554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383384" y="689069"/>
            <a:ext cx="7425231" cy="923676"/>
          </a:xfrm>
        </p:spPr>
        <p:txBody>
          <a:bodyPr>
            <a:normAutofit fontScale="90000"/>
          </a:bodyPr>
          <a:lstStyle/>
          <a:p>
            <a:r>
              <a:rPr lang="en-GB" sz="3200" b="1" kern="0" dirty="0">
                <a:effectLst>
                  <a:outerShdw blurRad="38100" dist="38100" dir="2700000" algn="tl">
                    <a:srgbClr val="C0C0C0"/>
                  </a:outerShdw>
                </a:effectLst>
                <a:latin typeface="Tahoma"/>
              </a:rPr>
              <a:t>Practicing your delivery </a:t>
            </a:r>
            <a:br>
              <a:rPr lang="en-GB" sz="3200" b="1" kern="0" dirty="0">
                <a:effectLst>
                  <a:outerShdw blurRad="38100" dist="38100" dir="2700000" algn="tl">
                    <a:srgbClr val="C0C0C0"/>
                  </a:outerShdw>
                </a:effectLst>
                <a:latin typeface="Tahoma"/>
              </a:rPr>
            </a:br>
            <a:endParaRPr lang="en-GB" sz="3200" b="1" kern="0" dirty="0">
              <a:effectLst>
                <a:outerShdw blurRad="38100" dist="38100" dir="2700000" algn="tl">
                  <a:srgbClr val="C0C0C0"/>
                </a:outerShdw>
              </a:effectLst>
              <a:latin typeface="Tahoma"/>
            </a:endParaRPr>
          </a:p>
        </p:txBody>
      </p:sp>
      <p:sp>
        <p:nvSpPr>
          <p:cNvPr id="11" name="TextBox 10">
            <a:extLst>
              <a:ext uri="{FF2B5EF4-FFF2-40B4-BE49-F238E27FC236}">
                <a16:creationId xmlns:a16="http://schemas.microsoft.com/office/drawing/2014/main" id="{8032DFF1-4952-623E-D7B1-2F36504CD968}"/>
              </a:ext>
            </a:extLst>
          </p:cNvPr>
          <p:cNvSpPr txBox="1"/>
          <p:nvPr/>
        </p:nvSpPr>
        <p:spPr>
          <a:xfrm>
            <a:off x="1540775" y="1639631"/>
            <a:ext cx="7946126" cy="3708708"/>
          </a:xfrm>
          <a:prstGeom prst="rect">
            <a:avLst/>
          </a:prstGeom>
          <a:noFill/>
        </p:spPr>
        <p:txBody>
          <a:bodyPr wrap="square">
            <a:spAutoFit/>
          </a:bodyPr>
          <a:lstStyle/>
          <a:p>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Practicing your delivery is helpful because so many things can go wrong in a presentation. </a:t>
            </a:r>
          </a:p>
          <a:p>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 day or two before you’re ready to step on stage for an important talk, make sure you can give a positive response to the following questions: </a:t>
            </a:r>
          </a:p>
          <a:p>
            <a:endPar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Present Naturally - </a:t>
            </a:r>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Can you present your material naturally, without reading your slides? </a:t>
            </a:r>
          </a:p>
          <a:p>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Know the Material - </a:t>
            </a:r>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Could you still make a compelling and complete presentation if you experience an equipment failure and have to proceed without using your slides at all? </a:t>
            </a:r>
          </a:p>
          <a:p>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Check Equipment - </a:t>
            </a:r>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Is </a:t>
            </a:r>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a:t>
            </a:r>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equipment working—and do you know how to work it? </a:t>
            </a:r>
          </a:p>
          <a:p>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Check Your Timing - </a:t>
            </a:r>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Is your timing on track? </a:t>
            </a:r>
          </a:p>
          <a:p>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Practice the Speech - </a:t>
            </a:r>
            <a:r>
              <a:rPr lang="en-US" sz="16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Can you easily pronounce all the words you plan to use? </a:t>
            </a:r>
            <a:endParaRPr lang="en-GB" sz="1100"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endParaRPr lang="en-GB" sz="1100"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US" sz="1600"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b="1"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Anticipate Questions - </a:t>
            </a:r>
            <a:r>
              <a:rPr lang="en-US" sz="1600"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Have you anticipated likely questions and objections? </a:t>
            </a:r>
          </a:p>
        </p:txBody>
      </p:sp>
    </p:spTree>
    <p:extLst>
      <p:ext uri="{BB962C8B-B14F-4D97-AF65-F5344CB8AC3E}">
        <p14:creationId xmlns:p14="http://schemas.microsoft.com/office/powerpoint/2010/main" val="22015986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693" y="5736756"/>
            <a:ext cx="1222425" cy="1096206"/>
          </a:xfrm>
          <a:prstGeom prst="rect">
            <a:avLst/>
          </a:prstGeom>
        </p:spPr>
      </p:pic>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654694" y="424270"/>
            <a:ext cx="7794801" cy="923676"/>
          </a:xfrm>
        </p:spPr>
        <p:txBody>
          <a:bodyPr>
            <a:normAutofit/>
          </a:bodyPr>
          <a:lstStyle/>
          <a:p>
            <a:r>
              <a:rPr lang="en-GB" b="0" i="0" u="none" strike="noStrike" baseline="0" dirty="0">
                <a:effectLst>
                  <a:outerShdw blurRad="38100" dist="38100" dir="2700000" algn="tl">
                    <a:srgbClr val="000000">
                      <a:alpha val="43137"/>
                    </a:srgbClr>
                  </a:outerShdw>
                </a:effectLst>
                <a:latin typeface="Arial" panose="020B0604020202020204" pitchFamily="34" charset="0"/>
              </a:rPr>
              <a:t>Overcome Anxiety </a:t>
            </a:r>
            <a:endParaRPr lang="en-GB" b="1" kern="0" dirty="0">
              <a:effectLst>
                <a:outerShdw blurRad="38100" dist="38100" dir="2700000" algn="tl">
                  <a:srgbClr val="000000">
                    <a:alpha val="43137"/>
                  </a:srgbClr>
                </a:outerShdw>
              </a:effectLst>
              <a:latin typeface="Tahoma"/>
            </a:endParaRPr>
          </a:p>
        </p:txBody>
      </p:sp>
      <p:sp>
        <p:nvSpPr>
          <p:cNvPr id="11" name="TextBox 10">
            <a:extLst>
              <a:ext uri="{FF2B5EF4-FFF2-40B4-BE49-F238E27FC236}">
                <a16:creationId xmlns:a16="http://schemas.microsoft.com/office/drawing/2014/main" id="{05A822FE-F8E4-2BE6-5323-3649CAD3EA32}"/>
              </a:ext>
            </a:extLst>
          </p:cNvPr>
          <p:cNvSpPr txBox="1"/>
          <p:nvPr/>
        </p:nvSpPr>
        <p:spPr>
          <a:xfrm>
            <a:off x="1600162" y="1539527"/>
            <a:ext cx="7703858" cy="3170099"/>
          </a:xfrm>
          <a:prstGeom prst="rect">
            <a:avLst/>
          </a:prstGeom>
          <a:noFill/>
        </p:spPr>
        <p:txBody>
          <a:bodyPr wrap="square">
            <a:spAutoFit/>
          </a:bodyPr>
          <a:lstStyle/>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Don’t Try to Be Perfect</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Prepare and Practice</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Visualize Success</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Take Deep Breaths</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Be Ready to Go</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Get Comfortable</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Take a Short Break</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Stay on Message</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Make Eye Contact</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Keep on Going</a:t>
            </a:r>
            <a:endParaRPr lang="en-GB" sz="20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757595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762597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8.8|6.2|4.7|3.9|7.9|5.8|4.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6566</TotalTime>
  <Words>8302</Words>
  <Application>Microsoft Office PowerPoint</Application>
  <PresentationFormat>Widescreen</PresentationFormat>
  <Paragraphs>564</Paragraphs>
  <Slides>49</Slides>
  <Notes>48</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49</vt:i4>
      </vt:variant>
    </vt:vector>
  </HeadingPairs>
  <TitlesOfParts>
    <vt:vector size="61" baseType="lpstr">
      <vt:lpstr>Arial</vt:lpstr>
      <vt:lpstr>Arial Black</vt:lpstr>
      <vt:lpstr>Berlin Sans FB Demi</vt:lpstr>
      <vt:lpstr>Calibri</vt:lpstr>
      <vt:lpstr>Calibri Light</vt:lpstr>
      <vt:lpstr>Courier New</vt:lpstr>
      <vt:lpstr>Sakkal Majalla</vt:lpstr>
      <vt:lpstr>Tahoma</vt:lpstr>
      <vt:lpstr>Times New Roman</vt:lpstr>
      <vt:lpstr>Wingdings</vt:lpstr>
      <vt:lpstr>Office Theme</vt:lpstr>
      <vt:lpstr>1_Office Theme</vt:lpstr>
      <vt:lpstr>PRESENTATION AND WRITING SKILLS         lecture No. 5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Planning your presentation </vt:lpstr>
      <vt:lpstr>Planning your presentation </vt:lpstr>
      <vt:lpstr>Planning your presentation </vt:lpstr>
      <vt:lpstr>Planning your presentation </vt:lpstr>
      <vt:lpstr>Organizing Your Presentation </vt:lpstr>
      <vt:lpstr>Composing your presentation </vt:lpstr>
      <vt:lpstr>Composing your presentation</vt:lpstr>
      <vt:lpstr>Composing your presentation</vt:lpstr>
      <vt:lpstr>Practicing your delivery  </vt:lpstr>
      <vt:lpstr>Overcome Anxiety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152</cp:revision>
  <dcterms:created xsi:type="dcterms:W3CDTF">2021-08-03T13:03:26Z</dcterms:created>
  <dcterms:modified xsi:type="dcterms:W3CDTF">2024-02-15T19:09:09Z</dcterms:modified>
</cp:coreProperties>
</file>