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334" r:id="rId2"/>
    <p:sldId id="497" r:id="rId3"/>
    <p:sldId id="458" r:id="rId4"/>
    <p:sldId id="495" r:id="rId5"/>
    <p:sldId id="496" r:id="rId6"/>
    <p:sldId id="525" r:id="rId7"/>
    <p:sldId id="492" r:id="rId8"/>
    <p:sldId id="335" r:id="rId9"/>
    <p:sldId id="498" r:id="rId10"/>
    <p:sldId id="460" r:id="rId11"/>
    <p:sldId id="462" r:id="rId12"/>
    <p:sldId id="499" r:id="rId13"/>
    <p:sldId id="500" r:id="rId14"/>
    <p:sldId id="463" r:id="rId15"/>
    <p:sldId id="501" r:id="rId16"/>
    <p:sldId id="491" r:id="rId17"/>
    <p:sldId id="464" r:id="rId18"/>
    <p:sldId id="504" r:id="rId19"/>
    <p:sldId id="507" r:id="rId20"/>
    <p:sldId id="515" r:id="rId21"/>
    <p:sldId id="513" r:id="rId22"/>
    <p:sldId id="508" r:id="rId23"/>
    <p:sldId id="512" r:id="rId24"/>
    <p:sldId id="514" r:id="rId25"/>
    <p:sldId id="516" r:id="rId26"/>
    <p:sldId id="517" r:id="rId27"/>
    <p:sldId id="519" r:id="rId28"/>
    <p:sldId id="467" r:id="rId29"/>
    <p:sldId id="471" r:id="rId30"/>
    <p:sldId id="510" r:id="rId31"/>
    <p:sldId id="511" r:id="rId32"/>
    <p:sldId id="487" r:id="rId33"/>
    <p:sldId id="473" r:id="rId34"/>
    <p:sldId id="461" r:id="rId35"/>
    <p:sldId id="474" r:id="rId36"/>
    <p:sldId id="526" r:id="rId37"/>
    <p:sldId id="531" r:id="rId38"/>
    <p:sldId id="533" r:id="rId39"/>
    <p:sldId id="527" r:id="rId4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FF6699"/>
    <a:srgbClr val="FF0000"/>
    <a:srgbClr val="FF0066"/>
    <a:srgbClr val="FF9900"/>
    <a:srgbClr val="00CCFF"/>
    <a:srgbClr val="FF66FF"/>
    <a:srgbClr val="FFFF66"/>
    <a:srgbClr val="CC66FF"/>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3" d="100"/>
          <a:sy n="83" d="100"/>
        </p:scale>
        <p:origin x="68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9/3/layout/IncreasingArrowsProcess" loCatId="process" qsTypeId="urn:microsoft.com/office/officeart/2005/8/quickstyle/simple1" qsCatId="simple" csTypeId="urn:microsoft.com/office/officeart/2005/8/colors/colorful4" csCatId="colorful" phldr="1"/>
      <dgm:spPr/>
      <dgm:t>
        <a:bodyPr/>
        <a:lstStyle/>
        <a:p>
          <a:endParaRPr lang="en-US"/>
        </a:p>
      </dgm:t>
    </dgm:pt>
    <dgm:pt modelId="{0CB3D2F5-CB3E-4731-B8D7-B2D102F14CDC}">
      <dgm:prSet custT="1"/>
      <dgm:spPr>
        <a:solidFill>
          <a:srgbClr val="FFFF00"/>
        </a:solidFill>
      </dgm:spPr>
      <dgm:t>
        <a:bodyPr/>
        <a:lstStyle/>
        <a:p>
          <a:pPr>
            <a:buNone/>
          </a:pPr>
          <a:r>
            <a:rPr lang="en-US" sz="2600" b="1" i="0" dirty="0">
              <a:solidFill>
                <a:schemeClr val="tx1"/>
              </a:solidFill>
              <a:effectLst/>
              <a:latin typeface="+mn-lt"/>
            </a:rPr>
            <a:t>III- Reports That Every Project Controls Team Should Have</a:t>
          </a:r>
          <a:endParaRPr lang="en-US" sz="2600" b="1" dirty="0">
            <a:solidFill>
              <a:schemeClr val="tx1"/>
            </a:solidFill>
          </a:endParaRPr>
        </a:p>
      </dgm:t>
    </dgm:pt>
    <dgm:pt modelId="{DDE38F03-0CF4-498E-9636-0699E11E7903}" type="parTrans" cxnId="{5896B283-3339-46E1-B3FC-C09378934C1A}">
      <dgm:prSet/>
      <dgm:spPr/>
      <dgm:t>
        <a:bodyPr/>
        <a:lstStyle/>
        <a:p>
          <a:endParaRPr lang="fr-FR"/>
        </a:p>
      </dgm:t>
    </dgm:pt>
    <dgm:pt modelId="{BAA9D0DC-480C-49F7-A10A-965FE3D63D03}" type="sibTrans" cxnId="{5896B283-3339-46E1-B3FC-C09378934C1A}">
      <dgm:prSet/>
      <dgm:spPr/>
      <dgm:t>
        <a:bodyPr/>
        <a:lstStyle/>
        <a:p>
          <a:endParaRPr lang="fr-FR"/>
        </a:p>
      </dgm:t>
    </dgm:pt>
    <dgm:pt modelId="{07F34548-1890-422B-BDEB-4B233323A7CB}">
      <dgm:prSet/>
      <dgm:spPr>
        <a:solidFill>
          <a:srgbClr val="29EF29"/>
        </a:solidFill>
      </dgm:spPr>
      <dgm:t>
        <a:bodyPr/>
        <a:lstStyle/>
        <a:p>
          <a:r>
            <a:rPr lang="fr-FR" b="1" i="0" dirty="0">
              <a:solidFill>
                <a:schemeClr val="tx1"/>
              </a:solidFill>
              <a:effectLst/>
              <a:latin typeface="+mn-lt"/>
            </a:rPr>
            <a:t>II- Importance of the Key Performance </a:t>
          </a:r>
          <a:r>
            <a:rPr lang="fr-FR" b="1" i="0" dirty="0" err="1">
              <a:solidFill>
                <a:schemeClr val="tx1"/>
              </a:solidFill>
              <a:effectLst/>
              <a:latin typeface="+mn-lt"/>
            </a:rPr>
            <a:t>Indicators</a:t>
          </a:r>
          <a:br>
            <a:rPr lang="fr-FR" b="1" i="0" dirty="0">
              <a:solidFill>
                <a:srgbClr val="222222"/>
              </a:solidFill>
              <a:effectLst/>
              <a:latin typeface="Arial" panose="020B0604020202020204" pitchFamily="34" charset="0"/>
            </a:rPr>
          </a:br>
          <a:endParaRPr lang="fr-FR" dirty="0">
            <a:solidFill>
              <a:schemeClr val="tx1"/>
            </a:solidFill>
          </a:endParaRPr>
        </a:p>
      </dgm:t>
    </dgm:pt>
    <dgm:pt modelId="{901E9DFA-4D9E-446B-B668-6895E592B61D}" type="parTrans" cxnId="{380CF9B3-E123-4FD9-8856-253E5CC3E527}">
      <dgm:prSet/>
      <dgm:spPr/>
      <dgm:t>
        <a:bodyPr/>
        <a:lstStyle/>
        <a:p>
          <a:endParaRPr lang="fr-FR"/>
        </a:p>
      </dgm:t>
    </dgm:pt>
    <dgm:pt modelId="{A828B06E-4853-4FAA-A187-373A03056D83}" type="sibTrans" cxnId="{380CF9B3-E123-4FD9-8856-253E5CC3E527}">
      <dgm:prSet/>
      <dgm:spPr/>
      <dgm:t>
        <a:bodyPr/>
        <a:lstStyle/>
        <a:p>
          <a:endParaRPr lang="fr-FR"/>
        </a:p>
      </dgm:t>
    </dgm:pt>
    <dgm:pt modelId="{B42E19ED-313E-4B9D-96B1-B477820E80B3}">
      <dgm:prSet/>
      <dgm:spPr>
        <a:solidFill>
          <a:srgbClr val="F50B6F"/>
        </a:solidFill>
      </dgm:spPr>
      <dgm:t>
        <a:bodyPr/>
        <a:lstStyle/>
        <a:p>
          <a:r>
            <a:rPr lang="fr-FR" b="1" i="0" dirty="0">
              <a:solidFill>
                <a:schemeClr val="tx1"/>
              </a:solidFill>
              <a:effectLst/>
              <a:latin typeface="+mn-lt"/>
            </a:rPr>
            <a:t>I- </a:t>
          </a:r>
          <a:r>
            <a:rPr lang="en-US" b="1" i="0" dirty="0">
              <a:solidFill>
                <a:schemeClr val="tx1"/>
              </a:solidFill>
              <a:effectLst/>
              <a:latin typeface="+mn-lt"/>
            </a:rPr>
            <a:t>the Project Monitoring and Controlling Phase </a:t>
          </a:r>
          <a:endParaRPr lang="en-US" dirty="0">
            <a:solidFill>
              <a:schemeClr val="tx1"/>
            </a:solidFill>
          </a:endParaRPr>
        </a:p>
      </dgm:t>
    </dgm:pt>
    <dgm:pt modelId="{C76E46D3-EDF4-4437-B696-7D21BD463E66}" type="parTrans" cxnId="{A0D6CB78-4E27-493F-A62B-C5B86F1B5734}">
      <dgm:prSet/>
      <dgm:spPr/>
      <dgm:t>
        <a:bodyPr/>
        <a:lstStyle/>
        <a:p>
          <a:endParaRPr lang="fr-FR"/>
        </a:p>
      </dgm:t>
    </dgm:pt>
    <dgm:pt modelId="{03821F8E-2370-4E09-8C37-7866C54CE543}" type="sibTrans" cxnId="{A0D6CB78-4E27-493F-A62B-C5B86F1B5734}">
      <dgm:prSet/>
      <dgm:spPr/>
      <dgm:t>
        <a:bodyPr/>
        <a:lstStyle/>
        <a:p>
          <a:endParaRPr lang="fr-FR"/>
        </a:p>
      </dgm:t>
    </dgm:pt>
    <dgm:pt modelId="{83240874-F30D-414D-833E-7524754D9CB0}">
      <dgm:prSet/>
      <dgm:spPr/>
      <dgm:t>
        <a:bodyPr/>
        <a:lstStyle/>
        <a:p>
          <a:r>
            <a:rPr lang="en-US" b="1" i="0" dirty="0">
              <a:solidFill>
                <a:schemeClr val="tx1"/>
              </a:solidFill>
              <a:effectLst/>
              <a:latin typeface="+mn-lt"/>
            </a:rPr>
            <a:t>VI- What are the roles of the Project Manager during the Project Monitoring and Control Phase?</a:t>
          </a:r>
          <a:br>
            <a:rPr lang="en-US" b="1" i="0" dirty="0">
              <a:solidFill>
                <a:schemeClr val="tx1"/>
              </a:solidFill>
              <a:effectLst/>
              <a:latin typeface="+mn-lt"/>
            </a:rPr>
          </a:br>
          <a:endParaRPr lang="fr-FR" dirty="0">
            <a:solidFill>
              <a:schemeClr val="tx1"/>
            </a:solidFill>
          </a:endParaRPr>
        </a:p>
      </dgm:t>
    </dgm:pt>
    <dgm:pt modelId="{0120E6D9-1865-4CA2-AB2E-63D4203F1A4A}" type="parTrans" cxnId="{C06C651F-C143-4347-825A-29869EF31E83}">
      <dgm:prSet/>
      <dgm:spPr/>
      <dgm:t>
        <a:bodyPr/>
        <a:lstStyle/>
        <a:p>
          <a:endParaRPr lang="fr-FR"/>
        </a:p>
      </dgm:t>
    </dgm:pt>
    <dgm:pt modelId="{AFB5E336-56ED-400A-BC45-384DBCBA6289}" type="sibTrans" cxnId="{C06C651F-C143-4347-825A-29869EF31E83}">
      <dgm:prSet/>
      <dgm:spPr/>
      <dgm:t>
        <a:bodyPr/>
        <a:lstStyle/>
        <a:p>
          <a:endParaRPr lang="fr-FR"/>
        </a:p>
      </dgm:t>
    </dgm:pt>
    <dgm:pt modelId="{85B43819-2CBA-4A54-BCCB-CBABC70212E0}">
      <dgm:prSet/>
      <dgm:spPr>
        <a:solidFill>
          <a:srgbClr val="FF9900"/>
        </a:solidFill>
      </dgm:spPr>
      <dgm:t>
        <a:bodyPr/>
        <a:lstStyle/>
        <a:p>
          <a:r>
            <a:rPr lang="en-US" b="1" i="0" dirty="0">
              <a:solidFill>
                <a:schemeClr val="bg1"/>
              </a:solidFill>
              <a:effectLst/>
              <a:latin typeface="+mn-lt"/>
            </a:rPr>
            <a:t>V- Project Monitoring and Control Process: 10 Key Activities</a:t>
          </a:r>
          <a:endParaRPr lang="fr-FR" dirty="0">
            <a:solidFill>
              <a:schemeClr val="tx1"/>
            </a:solidFill>
          </a:endParaRPr>
        </a:p>
      </dgm:t>
    </dgm:pt>
    <dgm:pt modelId="{06B53000-5F6D-445E-9F0A-997AE2D3A1BC}" type="parTrans" cxnId="{1B30DD7E-64EE-45A8-BE4E-830F14DA2363}">
      <dgm:prSet/>
      <dgm:spPr/>
      <dgm:t>
        <a:bodyPr/>
        <a:lstStyle/>
        <a:p>
          <a:endParaRPr lang="fr-FR"/>
        </a:p>
      </dgm:t>
    </dgm:pt>
    <dgm:pt modelId="{920369BC-0ABA-43E9-AA9D-3EA70EDF3621}" type="sibTrans" cxnId="{1B30DD7E-64EE-45A8-BE4E-830F14DA2363}">
      <dgm:prSet/>
      <dgm:spPr/>
      <dgm:t>
        <a:bodyPr/>
        <a:lstStyle/>
        <a:p>
          <a:endParaRPr lang="fr-FR"/>
        </a:p>
      </dgm:t>
    </dgm:pt>
    <dgm:pt modelId="{60F79489-D152-44F6-8459-445B4DDC4CAB}" type="pres">
      <dgm:prSet presAssocID="{6141646F-D791-4CA2-A717-C4D765645C71}" presName="Name0" presStyleCnt="0">
        <dgm:presLayoutVars>
          <dgm:chMax val="5"/>
          <dgm:chPref val="5"/>
          <dgm:dir/>
          <dgm:animLvl val="lvl"/>
        </dgm:presLayoutVars>
      </dgm:prSet>
      <dgm:spPr/>
    </dgm:pt>
    <dgm:pt modelId="{774228F5-2AE2-4694-8910-C6390BCA237C}" type="pres">
      <dgm:prSet presAssocID="{B42E19ED-313E-4B9D-96B1-B477820E80B3}" presName="parentText1" presStyleLbl="node1" presStyleIdx="0" presStyleCnt="5" custScaleX="56473" custLinFactNeighborX="6198" custLinFactNeighborY="-39263">
        <dgm:presLayoutVars>
          <dgm:chMax/>
          <dgm:chPref val="3"/>
          <dgm:bulletEnabled val="1"/>
        </dgm:presLayoutVars>
      </dgm:prSet>
      <dgm:spPr/>
    </dgm:pt>
    <dgm:pt modelId="{4A204052-9386-4869-8FC4-AF225CDE6203}" type="pres">
      <dgm:prSet presAssocID="{07F34548-1890-422B-BDEB-4B233323A7CB}" presName="parentText2" presStyleLbl="node1" presStyleIdx="1" presStyleCnt="5" custScaleX="98828" custLinFactNeighborX="11045" custLinFactNeighborY="-24575">
        <dgm:presLayoutVars>
          <dgm:chMax/>
          <dgm:chPref val="3"/>
          <dgm:bulletEnabled val="1"/>
        </dgm:presLayoutVars>
      </dgm:prSet>
      <dgm:spPr/>
    </dgm:pt>
    <dgm:pt modelId="{58B34557-31BD-4870-80AF-40D2015E9E6B}" type="pres">
      <dgm:prSet presAssocID="{0CB3D2F5-CB3E-4731-B8D7-B2D102F14CDC}" presName="parentText3" presStyleLbl="node1" presStyleIdx="2" presStyleCnt="5" custScaleX="125955" custLinFactNeighborX="-4203" custLinFactNeighborY="-7433">
        <dgm:presLayoutVars>
          <dgm:chMax/>
          <dgm:chPref val="3"/>
          <dgm:bulletEnabled val="1"/>
        </dgm:presLayoutVars>
      </dgm:prSet>
      <dgm:spPr/>
    </dgm:pt>
    <dgm:pt modelId="{B75CEB36-2A22-46B1-9B18-029BEDD37EAA}" type="pres">
      <dgm:prSet presAssocID="{83240874-F30D-414D-833E-7524754D9CB0}" presName="parentText4" presStyleLbl="node1" presStyleIdx="3" presStyleCnt="5" custScaleX="193171" custLinFactNeighborX="-16256" custLinFactNeighborY="5480">
        <dgm:presLayoutVars>
          <dgm:chMax/>
          <dgm:chPref val="3"/>
          <dgm:bulletEnabled val="1"/>
        </dgm:presLayoutVars>
      </dgm:prSet>
      <dgm:spPr/>
    </dgm:pt>
    <dgm:pt modelId="{AF09C4AC-03D2-4554-8068-D831913F9F39}" type="pres">
      <dgm:prSet presAssocID="{85B43819-2CBA-4A54-BCCB-CBABC70212E0}" presName="parentText5" presStyleLbl="node1" presStyleIdx="4" presStyleCnt="5" custScaleX="383583" custLinFactNeighborX="-34536" custLinFactNeighborY="20880">
        <dgm:presLayoutVars>
          <dgm:chMax/>
          <dgm:chPref val="3"/>
          <dgm:bulletEnabled val="1"/>
        </dgm:presLayoutVars>
      </dgm:prSet>
      <dgm:spPr/>
    </dgm:pt>
  </dgm:ptLst>
  <dgm:cxnLst>
    <dgm:cxn modelId="{C06C651F-C143-4347-825A-29869EF31E83}" srcId="{6141646F-D791-4CA2-A717-C4D765645C71}" destId="{83240874-F30D-414D-833E-7524754D9CB0}" srcOrd="3" destOrd="0" parTransId="{0120E6D9-1865-4CA2-AB2E-63D4203F1A4A}" sibTransId="{AFB5E336-56ED-400A-BC45-384DBCBA6289}"/>
    <dgm:cxn modelId="{8E8DE01F-A675-4E44-8217-82CDC2DF07AD}" type="presOf" srcId="{83240874-F30D-414D-833E-7524754D9CB0}" destId="{B75CEB36-2A22-46B1-9B18-029BEDD37EAA}" srcOrd="0" destOrd="0" presId="urn:microsoft.com/office/officeart/2009/3/layout/IncreasingArrowsProcess"/>
    <dgm:cxn modelId="{5DDA4933-3FF6-433B-927D-1FCB42A77F79}" type="presOf" srcId="{0CB3D2F5-CB3E-4731-B8D7-B2D102F14CDC}" destId="{58B34557-31BD-4870-80AF-40D2015E9E6B}" srcOrd="0" destOrd="0" presId="urn:microsoft.com/office/officeart/2009/3/layout/IncreasingArrowsProcess"/>
    <dgm:cxn modelId="{B2DDF06B-0839-4B02-A65B-54DA3FB6E076}" type="presOf" srcId="{6141646F-D791-4CA2-A717-C4D765645C71}" destId="{60F79489-D152-44F6-8459-445B4DDC4CAB}" srcOrd="0" destOrd="0" presId="urn:microsoft.com/office/officeart/2009/3/layout/IncreasingArrowsProcess"/>
    <dgm:cxn modelId="{A0D6CB78-4E27-493F-A62B-C5B86F1B5734}" srcId="{6141646F-D791-4CA2-A717-C4D765645C71}" destId="{B42E19ED-313E-4B9D-96B1-B477820E80B3}" srcOrd="0" destOrd="0" parTransId="{C76E46D3-EDF4-4437-B696-7D21BD463E66}" sibTransId="{03821F8E-2370-4E09-8C37-7866C54CE543}"/>
    <dgm:cxn modelId="{1B30DD7E-64EE-45A8-BE4E-830F14DA2363}" srcId="{6141646F-D791-4CA2-A717-C4D765645C71}" destId="{85B43819-2CBA-4A54-BCCB-CBABC70212E0}" srcOrd="4" destOrd="0" parTransId="{06B53000-5F6D-445E-9F0A-997AE2D3A1BC}" sibTransId="{920369BC-0ABA-43E9-AA9D-3EA70EDF3621}"/>
    <dgm:cxn modelId="{5896B283-3339-46E1-B3FC-C09378934C1A}" srcId="{6141646F-D791-4CA2-A717-C4D765645C71}" destId="{0CB3D2F5-CB3E-4731-B8D7-B2D102F14CDC}" srcOrd="2" destOrd="0" parTransId="{DDE38F03-0CF4-498E-9636-0699E11E7903}" sibTransId="{BAA9D0DC-480C-49F7-A10A-965FE3D63D03}"/>
    <dgm:cxn modelId="{B8012DA9-CEC6-4CF0-877B-502E44E63714}" type="presOf" srcId="{B42E19ED-313E-4B9D-96B1-B477820E80B3}" destId="{774228F5-2AE2-4694-8910-C6390BCA237C}" srcOrd="0" destOrd="0" presId="urn:microsoft.com/office/officeart/2009/3/layout/IncreasingArrowsProcess"/>
    <dgm:cxn modelId="{380CF9B3-E123-4FD9-8856-253E5CC3E527}" srcId="{6141646F-D791-4CA2-A717-C4D765645C71}" destId="{07F34548-1890-422B-BDEB-4B233323A7CB}" srcOrd="1" destOrd="0" parTransId="{901E9DFA-4D9E-446B-B668-6895E592B61D}" sibTransId="{A828B06E-4853-4FAA-A187-373A03056D83}"/>
    <dgm:cxn modelId="{9F08A8B5-56ED-4E21-8A32-32AB898D3724}" type="presOf" srcId="{85B43819-2CBA-4A54-BCCB-CBABC70212E0}" destId="{AF09C4AC-03D2-4554-8068-D831913F9F39}" srcOrd="0" destOrd="0" presId="urn:microsoft.com/office/officeart/2009/3/layout/IncreasingArrowsProcess"/>
    <dgm:cxn modelId="{250576D5-7D85-4A16-9801-E6C77DC10D97}" type="presOf" srcId="{07F34548-1890-422B-BDEB-4B233323A7CB}" destId="{4A204052-9386-4869-8FC4-AF225CDE6203}" srcOrd="0" destOrd="0" presId="urn:microsoft.com/office/officeart/2009/3/layout/IncreasingArrowsProcess"/>
    <dgm:cxn modelId="{204CDA4B-7161-4801-B493-00C5ABD3DCA8}" type="presParOf" srcId="{60F79489-D152-44F6-8459-445B4DDC4CAB}" destId="{774228F5-2AE2-4694-8910-C6390BCA237C}" srcOrd="0" destOrd="0" presId="urn:microsoft.com/office/officeart/2009/3/layout/IncreasingArrowsProcess"/>
    <dgm:cxn modelId="{EECBFE3B-DA86-4893-86FF-19F0A9D39834}" type="presParOf" srcId="{60F79489-D152-44F6-8459-445B4DDC4CAB}" destId="{4A204052-9386-4869-8FC4-AF225CDE6203}" srcOrd="1" destOrd="0" presId="urn:microsoft.com/office/officeart/2009/3/layout/IncreasingArrowsProcess"/>
    <dgm:cxn modelId="{E25ACB8B-9BD2-4278-B371-B7F4405A8DFE}" type="presParOf" srcId="{60F79489-D152-44F6-8459-445B4DDC4CAB}" destId="{58B34557-31BD-4870-80AF-40D2015E9E6B}" srcOrd="2" destOrd="0" presId="urn:microsoft.com/office/officeart/2009/3/layout/IncreasingArrowsProcess"/>
    <dgm:cxn modelId="{91A4D34F-AF41-4F5D-B2DD-9E14E7FD24FA}" type="presParOf" srcId="{60F79489-D152-44F6-8459-445B4DDC4CAB}" destId="{B75CEB36-2A22-46B1-9B18-029BEDD37EAA}" srcOrd="3" destOrd="0" presId="urn:microsoft.com/office/officeart/2009/3/layout/IncreasingArrowsProcess"/>
    <dgm:cxn modelId="{58919A89-BDA4-44C4-A5FC-83F639BE0903}" type="presParOf" srcId="{60F79489-D152-44F6-8459-445B4DDC4CAB}" destId="{AF09C4AC-03D2-4554-8068-D831913F9F39}" srcOrd="4" destOrd="0" presId="urn:microsoft.com/office/officeart/2009/3/layout/IncreasingArrowsProcess"/>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4228F5-2AE2-4694-8910-C6390BCA237C}">
      <dsp:nvSpPr>
        <dsp:cNvPr id="0" name=""/>
        <dsp:cNvSpPr/>
      </dsp:nvSpPr>
      <dsp:spPr>
        <a:xfrm>
          <a:off x="13" y="0"/>
          <a:ext cx="5906199" cy="1521041"/>
        </a:xfrm>
        <a:prstGeom prst="rightArrow">
          <a:avLst>
            <a:gd name="adj1" fmla="val 50000"/>
            <a:gd name="adj2" fmla="val 50000"/>
          </a:avLst>
        </a:prstGeom>
        <a:solidFill>
          <a:srgbClr val="F50B6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254000" bIns="241465" numCol="1" spcCol="1270" anchor="ctr" anchorCtr="0">
          <a:noAutofit/>
        </a:bodyPr>
        <a:lstStyle/>
        <a:p>
          <a:pPr marL="0" lvl="0" indent="0" algn="l" defTabSz="577850">
            <a:lnSpc>
              <a:spcPct val="90000"/>
            </a:lnSpc>
            <a:spcBef>
              <a:spcPct val="0"/>
            </a:spcBef>
            <a:spcAft>
              <a:spcPct val="35000"/>
            </a:spcAft>
            <a:buNone/>
          </a:pPr>
          <a:r>
            <a:rPr lang="fr-FR" sz="1300" b="1" i="0" kern="1200" dirty="0">
              <a:solidFill>
                <a:schemeClr val="tx1"/>
              </a:solidFill>
              <a:effectLst/>
              <a:latin typeface="+mn-lt"/>
            </a:rPr>
            <a:t>I- </a:t>
          </a:r>
          <a:r>
            <a:rPr lang="en-US" sz="1300" b="1" i="0" kern="1200" dirty="0">
              <a:solidFill>
                <a:schemeClr val="tx1"/>
              </a:solidFill>
              <a:effectLst/>
              <a:latin typeface="+mn-lt"/>
            </a:rPr>
            <a:t>the Project Monitoring and Controlling Phase </a:t>
          </a:r>
          <a:endParaRPr lang="en-US" sz="1300" kern="1200" dirty="0">
            <a:solidFill>
              <a:schemeClr val="tx1"/>
            </a:solidFill>
          </a:endParaRPr>
        </a:p>
      </dsp:txBody>
      <dsp:txXfrm>
        <a:off x="13" y="380260"/>
        <a:ext cx="5525939" cy="760521"/>
      </dsp:txXfrm>
    </dsp:sp>
    <dsp:sp modelId="{4A204052-9386-4869-8FC4-AF225CDE6203}">
      <dsp:nvSpPr>
        <dsp:cNvPr id="0" name=""/>
        <dsp:cNvSpPr/>
      </dsp:nvSpPr>
      <dsp:spPr>
        <a:xfrm>
          <a:off x="22" y="666008"/>
          <a:ext cx="8425806" cy="1521041"/>
        </a:xfrm>
        <a:prstGeom prst="rightArrow">
          <a:avLst>
            <a:gd name="adj1" fmla="val 50000"/>
            <a:gd name="adj2" fmla="val 50000"/>
          </a:avLst>
        </a:prstGeom>
        <a:solidFill>
          <a:srgbClr val="29EF2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254000" bIns="241465" numCol="1" spcCol="1270" anchor="ctr" anchorCtr="0">
          <a:noAutofit/>
        </a:bodyPr>
        <a:lstStyle/>
        <a:p>
          <a:pPr marL="0" lvl="0" indent="0" algn="l" defTabSz="577850">
            <a:lnSpc>
              <a:spcPct val="90000"/>
            </a:lnSpc>
            <a:spcBef>
              <a:spcPct val="0"/>
            </a:spcBef>
            <a:spcAft>
              <a:spcPct val="35000"/>
            </a:spcAft>
            <a:buNone/>
          </a:pPr>
          <a:r>
            <a:rPr lang="fr-FR" sz="1300" b="1" i="0" kern="1200" dirty="0">
              <a:solidFill>
                <a:schemeClr val="tx1"/>
              </a:solidFill>
              <a:effectLst/>
              <a:latin typeface="+mn-lt"/>
            </a:rPr>
            <a:t>II- Importance of the Key Performance </a:t>
          </a:r>
          <a:r>
            <a:rPr lang="fr-FR" sz="1300" b="1" i="0" kern="1200" dirty="0" err="1">
              <a:solidFill>
                <a:schemeClr val="tx1"/>
              </a:solidFill>
              <a:effectLst/>
              <a:latin typeface="+mn-lt"/>
            </a:rPr>
            <a:t>Indicators</a:t>
          </a:r>
          <a:br>
            <a:rPr lang="fr-FR" sz="1300" b="1" i="0" kern="1200" dirty="0">
              <a:solidFill>
                <a:srgbClr val="222222"/>
              </a:solidFill>
              <a:effectLst/>
              <a:latin typeface="Arial" panose="020B0604020202020204" pitchFamily="34" charset="0"/>
            </a:rPr>
          </a:br>
          <a:endParaRPr lang="fr-FR" sz="1300" kern="1200" dirty="0">
            <a:solidFill>
              <a:schemeClr val="tx1"/>
            </a:solidFill>
          </a:endParaRPr>
        </a:p>
      </dsp:txBody>
      <dsp:txXfrm>
        <a:off x="22" y="1046268"/>
        <a:ext cx="8045546" cy="760521"/>
      </dsp:txXfrm>
    </dsp:sp>
    <dsp:sp modelId="{58B34557-31BD-4870-80AF-40D2015E9E6B}">
      <dsp:nvSpPr>
        <dsp:cNvPr id="0" name=""/>
        <dsp:cNvSpPr/>
      </dsp:nvSpPr>
      <dsp:spPr>
        <a:xfrm>
          <a:off x="0" y="1433995"/>
          <a:ext cx="8304221" cy="1521041"/>
        </a:xfrm>
        <a:prstGeom prst="rightArrow">
          <a:avLst>
            <a:gd name="adj1" fmla="val 50000"/>
            <a:gd name="adj2" fmla="val 50000"/>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254000" bIns="241465" numCol="1" spcCol="1270" anchor="ctr" anchorCtr="0">
          <a:noAutofit/>
        </a:bodyPr>
        <a:lstStyle/>
        <a:p>
          <a:pPr marL="0" lvl="0" indent="0" algn="l" defTabSz="1155700">
            <a:lnSpc>
              <a:spcPct val="90000"/>
            </a:lnSpc>
            <a:spcBef>
              <a:spcPct val="0"/>
            </a:spcBef>
            <a:spcAft>
              <a:spcPct val="35000"/>
            </a:spcAft>
            <a:buNone/>
          </a:pPr>
          <a:r>
            <a:rPr lang="en-US" sz="2600" b="1" i="0" kern="1200" dirty="0">
              <a:solidFill>
                <a:schemeClr val="tx1"/>
              </a:solidFill>
              <a:effectLst/>
              <a:latin typeface="+mn-lt"/>
            </a:rPr>
            <a:t>III- Reports That Every Project Controls Team Should Have</a:t>
          </a:r>
          <a:endParaRPr lang="en-US" sz="2600" b="1" kern="1200" dirty="0">
            <a:solidFill>
              <a:schemeClr val="tx1"/>
            </a:solidFill>
          </a:endParaRPr>
        </a:p>
      </dsp:txBody>
      <dsp:txXfrm>
        <a:off x="0" y="1814255"/>
        <a:ext cx="7923961" cy="760521"/>
      </dsp:txXfrm>
    </dsp:sp>
    <dsp:sp modelId="{B75CEB36-2A22-46B1-9B18-029BEDD37EAA}">
      <dsp:nvSpPr>
        <dsp:cNvPr id="0" name=""/>
        <dsp:cNvSpPr/>
      </dsp:nvSpPr>
      <dsp:spPr>
        <a:xfrm>
          <a:off x="0" y="2137303"/>
          <a:ext cx="9000298" cy="1521041"/>
        </a:xfrm>
        <a:prstGeom prst="rightArrow">
          <a:avLst>
            <a:gd name="adj1" fmla="val 50000"/>
            <a:gd name="adj2" fmla="val 50000"/>
          </a:avLst>
        </a:prstGeom>
        <a:solidFill>
          <a:schemeClr val="accent4">
            <a:hueOff val="7350668"/>
            <a:satOff val="-30583"/>
            <a:lumOff val="72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254000" bIns="241465" numCol="1" spcCol="1270" anchor="ctr" anchorCtr="0">
          <a:noAutofit/>
        </a:bodyPr>
        <a:lstStyle/>
        <a:p>
          <a:pPr marL="0" lvl="0" indent="0" algn="l" defTabSz="533400">
            <a:lnSpc>
              <a:spcPct val="90000"/>
            </a:lnSpc>
            <a:spcBef>
              <a:spcPct val="0"/>
            </a:spcBef>
            <a:spcAft>
              <a:spcPct val="35000"/>
            </a:spcAft>
            <a:buNone/>
          </a:pPr>
          <a:r>
            <a:rPr lang="en-US" sz="1200" b="1" i="0" kern="1200" dirty="0">
              <a:solidFill>
                <a:schemeClr val="tx1"/>
              </a:solidFill>
              <a:effectLst/>
              <a:latin typeface="+mn-lt"/>
            </a:rPr>
            <a:t>VI- What are the roles of the Project Manager during the Project Monitoring and Control Phase?</a:t>
          </a:r>
          <a:br>
            <a:rPr lang="en-US" sz="1200" b="1" i="0" kern="1200" dirty="0">
              <a:solidFill>
                <a:schemeClr val="tx1"/>
              </a:solidFill>
              <a:effectLst/>
              <a:latin typeface="+mn-lt"/>
            </a:rPr>
          </a:br>
          <a:endParaRPr lang="fr-FR" sz="1200" kern="1200" dirty="0">
            <a:solidFill>
              <a:schemeClr val="tx1"/>
            </a:solidFill>
          </a:endParaRPr>
        </a:p>
      </dsp:txBody>
      <dsp:txXfrm>
        <a:off x="0" y="2517563"/>
        <a:ext cx="8620038" cy="760521"/>
      </dsp:txXfrm>
    </dsp:sp>
    <dsp:sp modelId="{AF09C4AC-03D2-4554-8068-D831913F9F39}">
      <dsp:nvSpPr>
        <dsp:cNvPr id="0" name=""/>
        <dsp:cNvSpPr/>
      </dsp:nvSpPr>
      <dsp:spPr>
        <a:xfrm>
          <a:off x="4" y="2878794"/>
          <a:ext cx="10458458" cy="1521041"/>
        </a:xfrm>
        <a:prstGeom prst="rightArrow">
          <a:avLst>
            <a:gd name="adj1" fmla="val 50000"/>
            <a:gd name="adj2" fmla="val 50000"/>
          </a:avLst>
        </a:prstGeom>
        <a:solidFill>
          <a:srgbClr val="FF99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254000" bIns="241465" numCol="1" spcCol="1270" anchor="ctr" anchorCtr="0">
          <a:noAutofit/>
        </a:bodyPr>
        <a:lstStyle/>
        <a:p>
          <a:pPr marL="0" lvl="0" indent="0" algn="l" defTabSz="488950">
            <a:lnSpc>
              <a:spcPct val="90000"/>
            </a:lnSpc>
            <a:spcBef>
              <a:spcPct val="0"/>
            </a:spcBef>
            <a:spcAft>
              <a:spcPct val="35000"/>
            </a:spcAft>
            <a:buNone/>
          </a:pPr>
          <a:r>
            <a:rPr lang="en-US" sz="1100" b="1" i="0" kern="1200" dirty="0">
              <a:solidFill>
                <a:schemeClr val="bg1"/>
              </a:solidFill>
              <a:effectLst/>
              <a:latin typeface="+mn-lt"/>
            </a:rPr>
            <a:t>V- Project Monitoring and Control Process: 10 Key Activities</a:t>
          </a:r>
          <a:endParaRPr lang="fr-FR" sz="1100" kern="1200" dirty="0">
            <a:solidFill>
              <a:schemeClr val="tx1"/>
            </a:solidFill>
          </a:endParaRPr>
        </a:p>
      </dsp:txBody>
      <dsp:txXfrm>
        <a:off x="4" y="3259054"/>
        <a:ext cx="10078198" cy="760521"/>
      </dsp:txXfrm>
    </dsp:sp>
  </dsp:spTree>
</dsp:drawing>
</file>

<file path=ppt/diagrams/layout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2B1E5F-F705-4BDA-8A33-AA8C5BDAE04B}" type="datetimeFigureOut">
              <a:rPr lang="fr-FR" smtClean="0"/>
              <a:t>31/03/2022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502503-44E0-4B94-A16B-29DEC849D6CC}" type="slidenum">
              <a:rPr lang="fr-FR" smtClean="0"/>
              <a:t>‹N°›</a:t>
            </a:fld>
            <a:endParaRPr lang="fr-FR"/>
          </a:p>
        </p:txBody>
      </p:sp>
    </p:spTree>
    <p:extLst>
      <p:ext uri="{BB962C8B-B14F-4D97-AF65-F5344CB8AC3E}">
        <p14:creationId xmlns:p14="http://schemas.microsoft.com/office/powerpoint/2010/main" val="2322145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1" i="0" dirty="0">
                <a:solidFill>
                  <a:srgbClr val="6C6C6C"/>
                </a:solidFill>
                <a:effectLst/>
                <a:latin typeface="Arial" panose="020B0604020202020204" pitchFamily="34" charset="0"/>
              </a:rPr>
              <a:t>Return on investment</a:t>
            </a:r>
            <a:r>
              <a:rPr lang="en-US" b="0" i="0" dirty="0">
                <a:solidFill>
                  <a:srgbClr val="6C6C6C"/>
                </a:solidFill>
                <a:effectLst/>
                <a:latin typeface="Arial" panose="020B0604020202020204" pitchFamily="34" charset="0"/>
              </a:rPr>
              <a:t>, or </a:t>
            </a:r>
            <a:r>
              <a:rPr lang="en-US" b="1" i="0" dirty="0">
                <a:solidFill>
                  <a:srgbClr val="6C6C6C"/>
                </a:solidFill>
                <a:effectLst/>
                <a:latin typeface="Arial" panose="020B0604020202020204" pitchFamily="34" charset="0"/>
              </a:rPr>
              <a:t>RO</a:t>
            </a:r>
            <a:r>
              <a:rPr lang="en-US" b="0" i="0" dirty="0">
                <a:solidFill>
                  <a:srgbClr val="6C6C6C"/>
                </a:solidFill>
                <a:effectLst/>
                <a:latin typeface="Arial" panose="020B0604020202020204" pitchFamily="34" charset="0"/>
              </a:rPr>
              <a:t>I, is a mathematical formula that investors can use to evaluate their investments and judge how well a particular investment has performed compared to others. An ROI calculation is sometimes used with other approaches to develop a business case for a given proposal. The overall ROI for an enterprise is used as a way to grade how well a company is managed.</a:t>
            </a:r>
            <a:endParaRPr lang="fr-FR" dirty="0"/>
          </a:p>
        </p:txBody>
      </p:sp>
      <p:sp>
        <p:nvSpPr>
          <p:cNvPr id="4" name="Espace réservé du numéro de diapositive 3"/>
          <p:cNvSpPr>
            <a:spLocks noGrp="1"/>
          </p:cNvSpPr>
          <p:nvPr>
            <p:ph type="sldNum" sz="quarter" idx="5"/>
          </p:nvPr>
        </p:nvSpPr>
        <p:spPr/>
        <p:txBody>
          <a:bodyPr/>
          <a:lstStyle/>
          <a:p>
            <a:fld id="{A1502503-44E0-4B94-A16B-29DEC849D6CC}" type="slidenum">
              <a:rPr lang="fr-FR" smtClean="0"/>
              <a:t>30</a:t>
            </a:fld>
            <a:endParaRPr lang="fr-FR"/>
          </a:p>
        </p:txBody>
      </p:sp>
    </p:spTree>
    <p:extLst>
      <p:ext uri="{BB962C8B-B14F-4D97-AF65-F5344CB8AC3E}">
        <p14:creationId xmlns:p14="http://schemas.microsoft.com/office/powerpoint/2010/main" val="3268818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D39AD9-8E79-4E02-B948-F3AE3DE15B7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6B9929C-4222-49F6-B6AB-BF1C53A4321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7C3029C-73E4-4DFB-9531-3AF1EE78D350}"/>
              </a:ext>
            </a:extLst>
          </p:cNvPr>
          <p:cNvSpPr>
            <a:spLocks noGrp="1"/>
          </p:cNvSpPr>
          <p:nvPr>
            <p:ph type="dt" sz="half" idx="10"/>
          </p:nvPr>
        </p:nvSpPr>
        <p:spPr/>
        <p:txBody>
          <a:bodyPr/>
          <a:lstStyle/>
          <a:p>
            <a:fld id="{8D755A80-8568-4AE3-BF51-FE271292330D}" type="datetimeFigureOut">
              <a:rPr lang="fr-FR" smtClean="0"/>
              <a:t>31/03/2022</a:t>
            </a:fld>
            <a:endParaRPr lang="fr-FR"/>
          </a:p>
        </p:txBody>
      </p:sp>
      <p:sp>
        <p:nvSpPr>
          <p:cNvPr id="5" name="Espace réservé du pied de page 4">
            <a:extLst>
              <a:ext uri="{FF2B5EF4-FFF2-40B4-BE49-F238E27FC236}">
                <a16:creationId xmlns:a16="http://schemas.microsoft.com/office/drawing/2014/main" id="{BF074808-D07C-4F80-8741-8AB6B3A424C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780140E-6059-45DA-B16C-2053C7C5D59D}"/>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2692355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6CF19E-9BE0-424F-B3F3-7AC76760405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4C3EF5D-44E9-4626-A912-D9026BD3352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59657A4-22F7-4936-A8A8-85D33A2774BE}"/>
              </a:ext>
            </a:extLst>
          </p:cNvPr>
          <p:cNvSpPr>
            <a:spLocks noGrp="1"/>
          </p:cNvSpPr>
          <p:nvPr>
            <p:ph type="dt" sz="half" idx="10"/>
          </p:nvPr>
        </p:nvSpPr>
        <p:spPr/>
        <p:txBody>
          <a:bodyPr/>
          <a:lstStyle/>
          <a:p>
            <a:fld id="{8D755A80-8568-4AE3-BF51-FE271292330D}" type="datetimeFigureOut">
              <a:rPr lang="fr-FR" smtClean="0"/>
              <a:t>31/03/2022</a:t>
            </a:fld>
            <a:endParaRPr lang="fr-FR"/>
          </a:p>
        </p:txBody>
      </p:sp>
      <p:sp>
        <p:nvSpPr>
          <p:cNvPr id="5" name="Espace réservé du pied de page 4">
            <a:extLst>
              <a:ext uri="{FF2B5EF4-FFF2-40B4-BE49-F238E27FC236}">
                <a16:creationId xmlns:a16="http://schemas.microsoft.com/office/drawing/2014/main" id="{2BE944EB-8C39-4C4C-8E7F-FB613283AD9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D2B7806-A581-4610-9E68-E3291033D6CC}"/>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32005627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71E0C9-3251-4314-8B35-75EFC2C60DB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D701AB0-990F-41AF-846B-4393E66DC5D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A6519A4-42F6-4113-B2A9-4137D876C93C}"/>
              </a:ext>
            </a:extLst>
          </p:cNvPr>
          <p:cNvSpPr>
            <a:spLocks noGrp="1"/>
          </p:cNvSpPr>
          <p:nvPr>
            <p:ph type="dt" sz="half" idx="10"/>
          </p:nvPr>
        </p:nvSpPr>
        <p:spPr/>
        <p:txBody>
          <a:bodyPr/>
          <a:lstStyle/>
          <a:p>
            <a:fld id="{8D755A80-8568-4AE3-BF51-FE271292330D}" type="datetimeFigureOut">
              <a:rPr lang="fr-FR" smtClean="0"/>
              <a:t>31/03/2022</a:t>
            </a:fld>
            <a:endParaRPr lang="fr-FR"/>
          </a:p>
        </p:txBody>
      </p:sp>
      <p:sp>
        <p:nvSpPr>
          <p:cNvPr id="5" name="Espace réservé du pied de page 4">
            <a:extLst>
              <a:ext uri="{FF2B5EF4-FFF2-40B4-BE49-F238E27FC236}">
                <a16:creationId xmlns:a16="http://schemas.microsoft.com/office/drawing/2014/main" id="{EB7D244A-3E7C-49FD-A959-69843355760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89438FA-3C2A-41D4-9D07-E12FE6DE97B6}"/>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40395568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E9B2E5-43A3-4808-90C1-B45E64BBBD5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160F4FE-20E0-46B7-A3CB-E1B9C586AEF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A1A6CBC-210F-43EA-8D2A-5A46A5CBFF1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96BB73B-0376-4698-84BC-5CEF6BDA89D0}"/>
              </a:ext>
            </a:extLst>
          </p:cNvPr>
          <p:cNvSpPr>
            <a:spLocks noGrp="1"/>
          </p:cNvSpPr>
          <p:nvPr>
            <p:ph type="dt" sz="half" idx="10"/>
          </p:nvPr>
        </p:nvSpPr>
        <p:spPr/>
        <p:txBody>
          <a:bodyPr/>
          <a:lstStyle/>
          <a:p>
            <a:fld id="{8D755A80-8568-4AE3-BF51-FE271292330D}" type="datetimeFigureOut">
              <a:rPr lang="fr-FR" smtClean="0"/>
              <a:t>31/03/2022</a:t>
            </a:fld>
            <a:endParaRPr lang="fr-FR"/>
          </a:p>
        </p:txBody>
      </p:sp>
      <p:sp>
        <p:nvSpPr>
          <p:cNvPr id="6" name="Espace réservé du pied de page 5">
            <a:extLst>
              <a:ext uri="{FF2B5EF4-FFF2-40B4-BE49-F238E27FC236}">
                <a16:creationId xmlns:a16="http://schemas.microsoft.com/office/drawing/2014/main" id="{3BBD8C77-3125-48D0-8E2C-04E62718F19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6024B73-81F5-4F35-8993-E5CD98F78BC8}"/>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1483823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2E9C939-991E-40DC-A55B-E8877170ED5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061A0BD-8587-44D0-9BD2-CA2CC94AAE0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EC5E46C-1CF0-4CDF-9EDB-77906BA5FC3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50F716E-8EA6-4F36-BAC6-459EA37F731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644D78A0-893D-4396-AB31-490D4DCF599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2EB981C-A4A0-4438-9B43-3212A5B59F89}"/>
              </a:ext>
            </a:extLst>
          </p:cNvPr>
          <p:cNvSpPr>
            <a:spLocks noGrp="1"/>
          </p:cNvSpPr>
          <p:nvPr>
            <p:ph type="dt" sz="half" idx="10"/>
          </p:nvPr>
        </p:nvSpPr>
        <p:spPr/>
        <p:txBody>
          <a:bodyPr/>
          <a:lstStyle/>
          <a:p>
            <a:fld id="{8D755A80-8568-4AE3-BF51-FE271292330D}" type="datetimeFigureOut">
              <a:rPr lang="fr-FR" smtClean="0"/>
              <a:t>31/03/2022</a:t>
            </a:fld>
            <a:endParaRPr lang="fr-FR"/>
          </a:p>
        </p:txBody>
      </p:sp>
      <p:sp>
        <p:nvSpPr>
          <p:cNvPr id="8" name="Espace réservé du pied de page 7">
            <a:extLst>
              <a:ext uri="{FF2B5EF4-FFF2-40B4-BE49-F238E27FC236}">
                <a16:creationId xmlns:a16="http://schemas.microsoft.com/office/drawing/2014/main" id="{439FC8F8-682F-4DEC-AE91-4EE75421AD4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BF5328E-8A77-4D3E-8FE4-A9C14BFBD38E}"/>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2806884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E21C1D-A9C8-41C1-B946-44953097834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3F3B51E-C553-43F0-BDC8-F1B3F01391F6}"/>
              </a:ext>
            </a:extLst>
          </p:cNvPr>
          <p:cNvSpPr>
            <a:spLocks noGrp="1"/>
          </p:cNvSpPr>
          <p:nvPr>
            <p:ph type="dt" sz="half" idx="10"/>
          </p:nvPr>
        </p:nvSpPr>
        <p:spPr/>
        <p:txBody>
          <a:bodyPr/>
          <a:lstStyle/>
          <a:p>
            <a:fld id="{8D755A80-8568-4AE3-BF51-FE271292330D}" type="datetimeFigureOut">
              <a:rPr lang="fr-FR" smtClean="0"/>
              <a:t>31/03/2022</a:t>
            </a:fld>
            <a:endParaRPr lang="fr-FR"/>
          </a:p>
        </p:txBody>
      </p:sp>
      <p:sp>
        <p:nvSpPr>
          <p:cNvPr id="4" name="Espace réservé du pied de page 3">
            <a:extLst>
              <a:ext uri="{FF2B5EF4-FFF2-40B4-BE49-F238E27FC236}">
                <a16:creationId xmlns:a16="http://schemas.microsoft.com/office/drawing/2014/main" id="{740FFC7A-3576-4FB8-AA0F-8C079908FEF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56A856F-3C60-4958-877E-A16AEB4FDF6B}"/>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3119725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A1A1344-90DD-421E-B5A4-8CF3D068E156}"/>
              </a:ext>
            </a:extLst>
          </p:cNvPr>
          <p:cNvSpPr>
            <a:spLocks noGrp="1"/>
          </p:cNvSpPr>
          <p:nvPr>
            <p:ph type="dt" sz="half" idx="10"/>
          </p:nvPr>
        </p:nvSpPr>
        <p:spPr/>
        <p:txBody>
          <a:bodyPr/>
          <a:lstStyle/>
          <a:p>
            <a:fld id="{8D755A80-8568-4AE3-BF51-FE271292330D}" type="datetimeFigureOut">
              <a:rPr lang="fr-FR" smtClean="0"/>
              <a:t>31/03/2022</a:t>
            </a:fld>
            <a:endParaRPr lang="fr-FR"/>
          </a:p>
        </p:txBody>
      </p:sp>
      <p:sp>
        <p:nvSpPr>
          <p:cNvPr id="3" name="Espace réservé du pied de page 2">
            <a:extLst>
              <a:ext uri="{FF2B5EF4-FFF2-40B4-BE49-F238E27FC236}">
                <a16:creationId xmlns:a16="http://schemas.microsoft.com/office/drawing/2014/main" id="{6AC013FA-8F22-42D1-8436-0EA508AB643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8B16481-3E04-40BC-8007-3B1F819F1863}"/>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12375938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D1174C-F227-4373-9D3F-A27DA25A8F4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09E7083-96C0-4C95-BB27-2B63045DAA6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7E6AC0F-4172-4EF1-943A-D19D3ED938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46E2754-0B81-4BFC-8159-1783BBE67471}"/>
              </a:ext>
            </a:extLst>
          </p:cNvPr>
          <p:cNvSpPr>
            <a:spLocks noGrp="1"/>
          </p:cNvSpPr>
          <p:nvPr>
            <p:ph type="dt" sz="half" idx="10"/>
          </p:nvPr>
        </p:nvSpPr>
        <p:spPr/>
        <p:txBody>
          <a:bodyPr/>
          <a:lstStyle/>
          <a:p>
            <a:fld id="{8D755A80-8568-4AE3-BF51-FE271292330D}" type="datetimeFigureOut">
              <a:rPr lang="fr-FR" smtClean="0"/>
              <a:t>31/03/2022</a:t>
            </a:fld>
            <a:endParaRPr lang="fr-FR"/>
          </a:p>
        </p:txBody>
      </p:sp>
      <p:sp>
        <p:nvSpPr>
          <p:cNvPr id="6" name="Espace réservé du pied de page 5">
            <a:extLst>
              <a:ext uri="{FF2B5EF4-FFF2-40B4-BE49-F238E27FC236}">
                <a16:creationId xmlns:a16="http://schemas.microsoft.com/office/drawing/2014/main" id="{10E20BF4-A90D-497D-AAF8-E44CFC3C301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B236ABD-E053-43ED-916D-B7DC613D81CB}"/>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2017973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C5CDEC-53F6-4EB0-93C1-38D20D0CCC2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EAF8891-2A1F-49DC-BC4D-983F536CF2F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2F5CECD-973E-47A7-AB9B-1148A8BB0C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1395B3C-7162-4297-9DDE-3943607B3908}"/>
              </a:ext>
            </a:extLst>
          </p:cNvPr>
          <p:cNvSpPr>
            <a:spLocks noGrp="1"/>
          </p:cNvSpPr>
          <p:nvPr>
            <p:ph type="dt" sz="half" idx="10"/>
          </p:nvPr>
        </p:nvSpPr>
        <p:spPr/>
        <p:txBody>
          <a:bodyPr/>
          <a:lstStyle/>
          <a:p>
            <a:fld id="{8D755A80-8568-4AE3-BF51-FE271292330D}" type="datetimeFigureOut">
              <a:rPr lang="fr-FR" smtClean="0"/>
              <a:t>31/03/2022</a:t>
            </a:fld>
            <a:endParaRPr lang="fr-FR"/>
          </a:p>
        </p:txBody>
      </p:sp>
      <p:sp>
        <p:nvSpPr>
          <p:cNvPr id="6" name="Espace réservé du pied de page 5">
            <a:extLst>
              <a:ext uri="{FF2B5EF4-FFF2-40B4-BE49-F238E27FC236}">
                <a16:creationId xmlns:a16="http://schemas.microsoft.com/office/drawing/2014/main" id="{29E07A9B-CFED-496E-A266-F8A0F49E8A3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EF698C7-6B8C-4A81-978A-A8837557E2C2}"/>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6665588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686893-629D-4373-A3A6-B8C18EA05F4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C3F4FF6-523E-43E0-A0D3-911BCF09A5F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DB306B7-6D03-4628-8BA2-8940428F04AB}"/>
              </a:ext>
            </a:extLst>
          </p:cNvPr>
          <p:cNvSpPr>
            <a:spLocks noGrp="1"/>
          </p:cNvSpPr>
          <p:nvPr>
            <p:ph type="dt" sz="half" idx="10"/>
          </p:nvPr>
        </p:nvSpPr>
        <p:spPr/>
        <p:txBody>
          <a:bodyPr/>
          <a:lstStyle/>
          <a:p>
            <a:fld id="{8D755A80-8568-4AE3-BF51-FE271292330D}" type="datetimeFigureOut">
              <a:rPr lang="fr-FR" smtClean="0"/>
              <a:t>31/03/2022</a:t>
            </a:fld>
            <a:endParaRPr lang="fr-FR"/>
          </a:p>
        </p:txBody>
      </p:sp>
      <p:sp>
        <p:nvSpPr>
          <p:cNvPr id="5" name="Espace réservé du pied de page 4">
            <a:extLst>
              <a:ext uri="{FF2B5EF4-FFF2-40B4-BE49-F238E27FC236}">
                <a16:creationId xmlns:a16="http://schemas.microsoft.com/office/drawing/2014/main" id="{88548BC1-FA1C-4B1A-A4B2-857CA7E7365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CD004E8-1B05-433F-9B5B-5B0D930D01A4}"/>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2562669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004C98B-272D-4492-BF2B-098BCCA7965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785376E-CF68-4F53-9AF2-0AD1841D1C3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09E23D4-A46F-468F-A649-B3BA8210E8DE}"/>
              </a:ext>
            </a:extLst>
          </p:cNvPr>
          <p:cNvSpPr>
            <a:spLocks noGrp="1"/>
          </p:cNvSpPr>
          <p:nvPr>
            <p:ph type="dt" sz="half" idx="10"/>
          </p:nvPr>
        </p:nvSpPr>
        <p:spPr/>
        <p:txBody>
          <a:bodyPr/>
          <a:lstStyle/>
          <a:p>
            <a:fld id="{8D755A80-8568-4AE3-BF51-FE271292330D}" type="datetimeFigureOut">
              <a:rPr lang="fr-FR" smtClean="0"/>
              <a:t>31/03/2022</a:t>
            </a:fld>
            <a:endParaRPr lang="fr-FR"/>
          </a:p>
        </p:txBody>
      </p:sp>
      <p:sp>
        <p:nvSpPr>
          <p:cNvPr id="5" name="Espace réservé du pied de page 4">
            <a:extLst>
              <a:ext uri="{FF2B5EF4-FFF2-40B4-BE49-F238E27FC236}">
                <a16:creationId xmlns:a16="http://schemas.microsoft.com/office/drawing/2014/main" id="{3B6E5092-B259-4E5E-99B3-DE25A854034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F35F6B5-DD04-493B-8F22-E7FC871B3FD1}"/>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29159734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B949510-D3C9-4C3C-9FEF-32C57F7CBE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67ECEB8-5494-444D-B782-338D7BDA360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7D64F40-B4DF-40E4-81EE-FD915331EFB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755A80-8568-4AE3-BF51-FE271292330D}" type="datetimeFigureOut">
              <a:rPr lang="fr-FR" smtClean="0"/>
              <a:t>31/03/2022</a:t>
            </a:fld>
            <a:endParaRPr lang="fr-FR"/>
          </a:p>
        </p:txBody>
      </p:sp>
      <p:sp>
        <p:nvSpPr>
          <p:cNvPr id="5" name="Espace réservé du pied de page 4">
            <a:extLst>
              <a:ext uri="{FF2B5EF4-FFF2-40B4-BE49-F238E27FC236}">
                <a16:creationId xmlns:a16="http://schemas.microsoft.com/office/drawing/2014/main" id="{AE2CF899-46F8-40C6-901E-78EF18BBE0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D75EFAD-C423-43D1-A7CE-4454E9F146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9DE485-1D7A-4B98-9765-B812CF753654}" type="slidenum">
              <a:rPr lang="fr-FR" smtClean="0"/>
              <a:t>‹N°›</a:t>
            </a:fld>
            <a:endParaRPr lang="fr-FR"/>
          </a:p>
        </p:txBody>
      </p:sp>
    </p:spTree>
    <p:extLst>
      <p:ext uri="{BB962C8B-B14F-4D97-AF65-F5344CB8AC3E}">
        <p14:creationId xmlns:p14="http://schemas.microsoft.com/office/powerpoint/2010/main" val="31530921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hyperlink" Target="https://kissflow.com/project/roles-and-responsibilities-of-project-manager/" TargetMode="External"/><Relationship Id="rId2" Type="http://schemas.openxmlformats.org/officeDocument/2006/relationships/hyperlink" Target="https://kissflow.com/project/project-stakeholder-management/" TargetMode="External"/><Relationship Id="rId1" Type="http://schemas.openxmlformats.org/officeDocument/2006/relationships/slideLayout" Target="../slideLayouts/slideLayout2.xml"/><Relationship Id="rId4" Type="http://schemas.openxmlformats.org/officeDocument/2006/relationships/hyperlink" Target="https://kissflow.com/project/steps-to-create-successful-project-plan/"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0" y="72677"/>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5149781" y="3599992"/>
            <a:ext cx="4411801" cy="1650433"/>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a:t>
            </a:r>
          </a:p>
        </p:txBody>
      </p:sp>
      <p:pic>
        <p:nvPicPr>
          <p:cNvPr id="10" name="Picture 12">
            <a:extLst>
              <a:ext uri="{FF2B5EF4-FFF2-40B4-BE49-F238E27FC236}">
                <a16:creationId xmlns:a16="http://schemas.microsoft.com/office/drawing/2014/main" id="{6DA8A9A8-30A3-4756-8DC7-0450AA0B74C8}"/>
              </a:ext>
            </a:extLst>
          </p:cNvPr>
          <p:cNvPicPr>
            <a:picLocks noChangeAspect="1"/>
          </p:cNvPicPr>
          <p:nvPr/>
        </p:nvPicPr>
        <p:blipFill>
          <a:blip r:embed="rId6"/>
          <a:stretch>
            <a:fillRect/>
          </a:stretch>
        </p:blipFill>
        <p:spPr>
          <a:xfrm>
            <a:off x="154913" y="2522952"/>
            <a:ext cx="4411801" cy="1610718"/>
          </a:xfrm>
          <a:prstGeom prst="rect">
            <a:avLst/>
          </a:prstGeom>
        </p:spPr>
      </p:pic>
      <p:sp>
        <p:nvSpPr>
          <p:cNvPr id="17" name="ZoneTexte 16">
            <a:extLst>
              <a:ext uri="{FF2B5EF4-FFF2-40B4-BE49-F238E27FC236}">
                <a16:creationId xmlns:a16="http://schemas.microsoft.com/office/drawing/2014/main" id="{E0B2DA8B-385F-4142-B1F9-FFE5DD678073}"/>
              </a:ext>
            </a:extLst>
          </p:cNvPr>
          <p:cNvSpPr txBox="1"/>
          <p:nvPr/>
        </p:nvSpPr>
        <p:spPr>
          <a:xfrm>
            <a:off x="5178908" y="3732710"/>
            <a:ext cx="4506429" cy="1384995"/>
          </a:xfrm>
          <a:prstGeom prst="rect">
            <a:avLst/>
          </a:prstGeom>
          <a:noFill/>
        </p:spPr>
        <p:txBody>
          <a:bodyPr wrap="square">
            <a:spAutoFit/>
          </a:bodyPr>
          <a:lstStyle/>
          <a:p>
            <a:pPr algn="ctr"/>
            <a:r>
              <a:rPr lang="fr-FR" sz="2800" b="1" dirty="0"/>
              <a:t>Monitoring</a:t>
            </a:r>
          </a:p>
          <a:p>
            <a:pPr algn="ctr"/>
            <a:r>
              <a:rPr lang="fr-FR" sz="2800" b="1" i="0" dirty="0">
                <a:effectLst/>
              </a:rPr>
              <a:t>&amp;</a:t>
            </a:r>
          </a:p>
          <a:p>
            <a:pPr algn="ctr"/>
            <a:r>
              <a:rPr lang="fr-FR" sz="2800" b="1" dirty="0"/>
              <a:t>Controlling</a:t>
            </a:r>
            <a:endParaRPr lang="fr-FR" sz="2800" b="1" i="0" dirty="0">
              <a:effectLst/>
            </a:endParaRPr>
          </a:p>
        </p:txBody>
      </p:sp>
      <p:sp>
        <p:nvSpPr>
          <p:cNvPr id="19" name="ZoneTexte 18">
            <a:extLst>
              <a:ext uri="{FF2B5EF4-FFF2-40B4-BE49-F238E27FC236}">
                <a16:creationId xmlns:a16="http://schemas.microsoft.com/office/drawing/2014/main" id="{BBD818CE-05B2-4A0E-8DD6-9C578F76E564}"/>
              </a:ext>
            </a:extLst>
          </p:cNvPr>
          <p:cNvSpPr txBox="1"/>
          <p:nvPr/>
        </p:nvSpPr>
        <p:spPr>
          <a:xfrm>
            <a:off x="312497" y="2632076"/>
            <a:ext cx="4060019" cy="1077218"/>
          </a:xfrm>
          <a:prstGeom prst="rect">
            <a:avLst/>
          </a:prstGeom>
          <a:noFill/>
        </p:spPr>
        <p:txBody>
          <a:bodyPr wrap="square">
            <a:spAutoFit/>
          </a:bodyPr>
          <a:lstStyle/>
          <a:p>
            <a:pPr algn="ctr"/>
            <a:r>
              <a:rPr lang="fr-FR" sz="2400" b="1" i="0" dirty="0">
                <a:effectLst/>
                <a:latin typeface="Montserrat" panose="00000500000000000000" pitchFamily="2" charset="0"/>
              </a:rPr>
              <a:t>PART II :</a:t>
            </a:r>
          </a:p>
          <a:p>
            <a:pPr algn="ctr"/>
            <a:endParaRPr lang="fr-FR" sz="2000" b="1" i="0" dirty="0">
              <a:effectLst/>
              <a:latin typeface="Montserrat" panose="00000500000000000000" pitchFamily="2" charset="0"/>
            </a:endParaRPr>
          </a:p>
          <a:p>
            <a:pPr algn="ctr"/>
            <a:r>
              <a:rPr lang="fr-FR" sz="2000" b="1" i="0" dirty="0">
                <a:effectLst/>
                <a:latin typeface="Montserrat" panose="00000500000000000000" pitchFamily="2" charset="0"/>
              </a:rPr>
              <a:t>Execution</a:t>
            </a:r>
            <a:r>
              <a:rPr lang="fr-FR" sz="2000" b="1" i="0" dirty="0">
                <a:solidFill>
                  <a:srgbClr val="5D5D5D"/>
                </a:solidFill>
                <a:effectLst/>
                <a:latin typeface="Myriad Pro"/>
              </a:rPr>
              <a:t> </a:t>
            </a:r>
            <a:r>
              <a:rPr lang="fr-FR" sz="2000" b="1" i="0" dirty="0">
                <a:effectLst/>
                <a:latin typeface="Myriad Pro"/>
              </a:rPr>
              <a:t>and Control</a:t>
            </a:r>
            <a:r>
              <a:rPr lang="fr-FR" sz="2000" b="1" i="0" dirty="0">
                <a:effectLst/>
                <a:latin typeface="Montserrat" panose="00000500000000000000" pitchFamily="2" charset="0"/>
              </a:rPr>
              <a:t> Phases</a:t>
            </a:r>
            <a:endParaRPr lang="fr-FR" sz="2000"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DE7E6DB-D905-43CF-A941-2CA2C571E08A}"/>
              </a:ext>
            </a:extLst>
          </p:cNvPr>
          <p:cNvSpPr>
            <a:spLocks noGrp="1"/>
          </p:cNvSpPr>
          <p:nvPr>
            <p:ph idx="1"/>
          </p:nvPr>
        </p:nvSpPr>
        <p:spPr>
          <a:xfrm>
            <a:off x="193432" y="1825625"/>
            <a:ext cx="10128738" cy="4351338"/>
          </a:xfrm>
        </p:spPr>
        <p:txBody>
          <a:bodyPr>
            <a:normAutofit lnSpcReduction="10000"/>
          </a:bodyPr>
          <a:lstStyle/>
          <a:p>
            <a:pPr algn="l"/>
            <a:r>
              <a:rPr lang="en-US" b="0" i="0" dirty="0">
                <a:solidFill>
                  <a:srgbClr val="1D2B36"/>
                </a:solidFill>
                <a:effectLst/>
              </a:rPr>
              <a:t>The Project </a:t>
            </a:r>
            <a:r>
              <a:rPr lang="en-US" b="0" i="0" dirty="0" err="1">
                <a:solidFill>
                  <a:srgbClr val="1D2B36"/>
                </a:solidFill>
                <a:effectLst/>
              </a:rPr>
              <a:t>Eecution</a:t>
            </a:r>
            <a:r>
              <a:rPr lang="en-US" b="0" i="0" dirty="0">
                <a:solidFill>
                  <a:srgbClr val="1D2B36"/>
                </a:solidFill>
                <a:effectLst/>
              </a:rPr>
              <a:t> phase is the third phase in the </a:t>
            </a:r>
            <a:r>
              <a:rPr lang="en-US" b="1" i="0" dirty="0">
                <a:solidFill>
                  <a:srgbClr val="00B0F0"/>
                </a:solidFill>
                <a:effectLst/>
              </a:rPr>
              <a:t>Project Life Cycle</a:t>
            </a:r>
            <a:r>
              <a:rPr lang="en-US" b="0" i="0" dirty="0">
                <a:solidFill>
                  <a:srgbClr val="1D2B36"/>
                </a:solidFill>
                <a:effectLst/>
              </a:rPr>
              <a:t>; and the most demanding. </a:t>
            </a:r>
            <a:r>
              <a:rPr lang="en-US" b="0" dirty="0">
                <a:solidFill>
                  <a:srgbClr val="1D2B36"/>
                </a:solidFill>
                <a:effectLst/>
              </a:rPr>
              <a:t>In the project </a:t>
            </a:r>
            <a:r>
              <a:rPr lang="en-US" b="0" dirty="0">
                <a:solidFill>
                  <a:srgbClr val="00FF00"/>
                </a:solidFill>
                <a:effectLst/>
              </a:rPr>
              <a:t>Execution Phase</a:t>
            </a:r>
            <a:r>
              <a:rPr lang="en-US" b="0" dirty="0">
                <a:solidFill>
                  <a:srgbClr val="1D2B36"/>
                </a:solidFill>
                <a:effectLst/>
              </a:rPr>
              <a:t>:</a:t>
            </a:r>
          </a:p>
          <a:p>
            <a:pPr algn="l">
              <a:buFont typeface="Arial" panose="020B0604020202020204" pitchFamily="34" charset="0"/>
              <a:buChar char="•"/>
            </a:pPr>
            <a:r>
              <a:rPr lang="en-US" b="0" i="0" dirty="0">
                <a:solidFill>
                  <a:srgbClr val="1D2B36"/>
                </a:solidFill>
                <a:effectLst/>
              </a:rPr>
              <a:t>The team carries out all the planned activities, constructs deliverables, and presents them to </a:t>
            </a:r>
            <a:r>
              <a:rPr lang="en-US" b="0" i="0" u="none" strike="noStrike" dirty="0">
                <a:solidFill>
                  <a:srgbClr val="0D6EFD"/>
                </a:solidFill>
                <a:effectLst/>
                <a:hlinkClick r:id="rId2"/>
              </a:rPr>
              <a:t>project stakeholders</a:t>
            </a:r>
            <a:endParaRPr lang="en-US" b="0" i="0" dirty="0">
              <a:solidFill>
                <a:srgbClr val="1D2B36"/>
              </a:solidFill>
              <a:effectLst/>
            </a:endParaRPr>
          </a:p>
          <a:p>
            <a:pPr algn="l">
              <a:buFont typeface="Arial" panose="020B0604020202020204" pitchFamily="34" charset="0"/>
              <a:buChar char="•"/>
            </a:pPr>
            <a:r>
              <a:rPr lang="en-US" b="0" i="0" dirty="0">
                <a:solidFill>
                  <a:srgbClr val="1D2B36"/>
                </a:solidFill>
                <a:effectLst/>
              </a:rPr>
              <a:t>The </a:t>
            </a:r>
            <a:r>
              <a:rPr lang="en-US" b="0" i="0" u="none" strike="noStrike" dirty="0">
                <a:solidFill>
                  <a:srgbClr val="0D6EFD"/>
                </a:solidFill>
                <a:effectLst/>
                <a:hlinkClick r:id="rId3"/>
              </a:rPr>
              <a:t>project manager</a:t>
            </a:r>
            <a:r>
              <a:rPr lang="en-US" b="0" i="0" dirty="0">
                <a:solidFill>
                  <a:srgbClr val="1D2B36"/>
                </a:solidFill>
                <a:effectLst/>
              </a:rPr>
              <a:t> changes to performing and supervising all activities to create deliverables as outlined in the project plan</a:t>
            </a:r>
          </a:p>
          <a:p>
            <a:pPr algn="l">
              <a:buFont typeface="Arial" panose="020B0604020202020204" pitchFamily="34" charset="0"/>
              <a:buChar char="•"/>
            </a:pPr>
            <a:r>
              <a:rPr lang="en-US" b="0" i="0" dirty="0">
                <a:solidFill>
                  <a:srgbClr val="1D2B36"/>
                </a:solidFill>
                <a:effectLst/>
              </a:rPr>
              <a:t>He needs to continuously track the project’s progress and ensure that the milestones and deliverables stick to the project schedule</a:t>
            </a:r>
          </a:p>
          <a:p>
            <a:pPr algn="l">
              <a:buFont typeface="Arial" panose="020B0604020202020204" pitchFamily="34" charset="0"/>
              <a:buChar char="•"/>
            </a:pPr>
            <a:r>
              <a:rPr lang="en-US" b="0" i="0" dirty="0">
                <a:solidFill>
                  <a:srgbClr val="1D2B36"/>
                </a:solidFill>
                <a:effectLst/>
              </a:rPr>
              <a:t>The Project Manger needs to step back a bit and let your team carry out the </a:t>
            </a:r>
            <a:r>
              <a:rPr lang="en-US" b="0" i="0" u="none" strike="noStrike" dirty="0">
                <a:solidFill>
                  <a:srgbClr val="0D6EFD"/>
                </a:solidFill>
                <a:effectLst/>
                <a:hlinkClick r:id="rId4"/>
              </a:rPr>
              <a:t>project plan</a:t>
            </a:r>
            <a:endParaRPr lang="en-US" b="0" i="0" dirty="0">
              <a:solidFill>
                <a:srgbClr val="1D2B36"/>
              </a:solidFill>
              <a:effectLst/>
            </a:endParaRPr>
          </a:p>
          <a:p>
            <a:endParaRPr lang="fr-FR" dirty="0"/>
          </a:p>
        </p:txBody>
      </p:sp>
      <p:sp>
        <p:nvSpPr>
          <p:cNvPr id="4" name="Titre 1">
            <a:extLst>
              <a:ext uri="{FF2B5EF4-FFF2-40B4-BE49-F238E27FC236}">
                <a16:creationId xmlns:a16="http://schemas.microsoft.com/office/drawing/2014/main" id="{D07CD2D8-01ED-48E7-91BE-C2C4724F05C8}"/>
              </a:ext>
            </a:extLst>
          </p:cNvPr>
          <p:cNvSpPr>
            <a:spLocks noGrp="1"/>
          </p:cNvSpPr>
          <p:nvPr>
            <p:ph type="title"/>
          </p:nvPr>
        </p:nvSpPr>
        <p:spPr>
          <a:xfrm>
            <a:off x="2336800" y="480290"/>
            <a:ext cx="7241309" cy="868219"/>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solidFill>
                <a:schemeClr val="bg1"/>
              </a:solidFill>
              <a:latin typeface="+mn-lt"/>
            </a:endParaRPr>
          </a:p>
        </p:txBody>
      </p:sp>
    </p:spTree>
    <p:extLst>
      <p:ext uri="{BB962C8B-B14F-4D97-AF65-F5344CB8AC3E}">
        <p14:creationId xmlns:p14="http://schemas.microsoft.com/office/powerpoint/2010/main" val="2973351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5D97A2C-37F6-4DD6-84C0-813FF754ECCE}"/>
              </a:ext>
            </a:extLst>
          </p:cNvPr>
          <p:cNvSpPr>
            <a:spLocks noGrp="1"/>
          </p:cNvSpPr>
          <p:nvPr>
            <p:ph idx="1"/>
          </p:nvPr>
        </p:nvSpPr>
        <p:spPr>
          <a:xfrm>
            <a:off x="64655" y="1825624"/>
            <a:ext cx="10344727" cy="4575175"/>
          </a:xfrm>
        </p:spPr>
        <p:txBody>
          <a:bodyPr/>
          <a:lstStyle/>
          <a:p>
            <a:pPr algn="l"/>
            <a:r>
              <a:rPr lang="en-US" b="0" i="0" dirty="0">
                <a:solidFill>
                  <a:srgbClr val="1D2B36"/>
                </a:solidFill>
                <a:effectLst/>
              </a:rPr>
              <a:t>The execution phase is where all the action happens and the plans start materializing. There will be changes to the scope and the documentation will change as a result.</a:t>
            </a:r>
          </a:p>
          <a:p>
            <a:pPr algn="l"/>
            <a:r>
              <a:rPr lang="en-US" b="0" i="0" dirty="0">
                <a:solidFill>
                  <a:srgbClr val="000000"/>
                </a:solidFill>
                <a:effectLst/>
              </a:rPr>
              <a:t>Project deliverables</a:t>
            </a:r>
          </a:p>
          <a:p>
            <a:r>
              <a:rPr lang="fr-FR" b="0" i="0" dirty="0">
                <a:solidFill>
                  <a:srgbClr val="000000"/>
                </a:solidFill>
                <a:effectLst/>
              </a:rPr>
              <a:t>Change </a:t>
            </a:r>
            <a:r>
              <a:rPr lang="fr-FR" b="0" i="0" dirty="0" err="1">
                <a:solidFill>
                  <a:srgbClr val="000000"/>
                </a:solidFill>
                <a:effectLst/>
              </a:rPr>
              <a:t>requests</a:t>
            </a:r>
            <a:endParaRPr lang="fr-FR" b="0" i="0" dirty="0">
              <a:solidFill>
                <a:srgbClr val="000000"/>
              </a:solidFill>
              <a:effectLst/>
            </a:endParaRPr>
          </a:p>
          <a:p>
            <a:r>
              <a:rPr lang="fr-FR" b="0" i="0" dirty="0">
                <a:solidFill>
                  <a:srgbClr val="000000"/>
                </a:solidFill>
                <a:effectLst/>
              </a:rPr>
              <a:t>Performance data</a:t>
            </a:r>
          </a:p>
          <a:p>
            <a:r>
              <a:rPr lang="fr-FR" b="0" i="0" dirty="0">
                <a:solidFill>
                  <a:srgbClr val="000000"/>
                </a:solidFill>
                <a:effectLst/>
              </a:rPr>
              <a:t>Issue log</a:t>
            </a:r>
          </a:p>
          <a:p>
            <a:r>
              <a:rPr lang="fr-FR" b="0" i="0" dirty="0">
                <a:solidFill>
                  <a:srgbClr val="000000"/>
                </a:solidFill>
                <a:effectLst/>
              </a:rPr>
              <a:t>Documentation updates</a:t>
            </a:r>
          </a:p>
          <a:p>
            <a:pPr marL="0" indent="0">
              <a:buNone/>
            </a:pPr>
            <a:endParaRPr lang="fr-FR" b="0" i="0" dirty="0">
              <a:solidFill>
                <a:srgbClr val="000000"/>
              </a:solidFill>
              <a:effectLst/>
              <a:latin typeface="Graphik Web Medium"/>
            </a:endParaRPr>
          </a:p>
          <a:p>
            <a:pPr marL="0" indent="0">
              <a:buNone/>
            </a:pPr>
            <a:endParaRPr lang="fr-FR" dirty="0"/>
          </a:p>
        </p:txBody>
      </p:sp>
      <p:sp>
        <p:nvSpPr>
          <p:cNvPr id="4" name="Titre 1">
            <a:extLst>
              <a:ext uri="{FF2B5EF4-FFF2-40B4-BE49-F238E27FC236}">
                <a16:creationId xmlns:a16="http://schemas.microsoft.com/office/drawing/2014/main" id="{95DDEEC1-F93E-4A21-9ECB-EED72717A143}"/>
              </a:ext>
            </a:extLst>
          </p:cNvPr>
          <p:cNvSpPr>
            <a:spLocks noGrp="1"/>
          </p:cNvSpPr>
          <p:nvPr>
            <p:ph type="title"/>
          </p:nvPr>
        </p:nvSpPr>
        <p:spPr>
          <a:xfrm>
            <a:off x="2447636" y="365126"/>
            <a:ext cx="7241309" cy="835602"/>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solidFill>
                <a:schemeClr val="bg1"/>
              </a:solidFill>
              <a:latin typeface="+mn-lt"/>
            </a:endParaRPr>
          </a:p>
        </p:txBody>
      </p:sp>
      <p:sp>
        <p:nvSpPr>
          <p:cNvPr id="5" name="TextBox 15">
            <a:extLst>
              <a:ext uri="{FF2B5EF4-FFF2-40B4-BE49-F238E27FC236}">
                <a16:creationId xmlns:a16="http://schemas.microsoft.com/office/drawing/2014/main" id="{B7AB3602-7853-4095-8764-DF45C328CF22}"/>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a:t>
            </a:r>
          </a:p>
        </p:txBody>
      </p:sp>
    </p:spTree>
    <p:extLst>
      <p:ext uri="{BB962C8B-B14F-4D97-AF65-F5344CB8AC3E}">
        <p14:creationId xmlns:p14="http://schemas.microsoft.com/office/powerpoint/2010/main" val="2755481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5B45D30-535A-4201-B03A-F5607492B1D8}"/>
              </a:ext>
            </a:extLst>
          </p:cNvPr>
          <p:cNvSpPr>
            <a:spLocks noGrp="1"/>
          </p:cNvSpPr>
          <p:nvPr>
            <p:ph idx="1"/>
          </p:nvPr>
        </p:nvSpPr>
        <p:spPr>
          <a:xfrm>
            <a:off x="167054" y="1834417"/>
            <a:ext cx="10278208" cy="4351338"/>
          </a:xfrm>
        </p:spPr>
        <p:txBody>
          <a:bodyPr>
            <a:normAutofit lnSpcReduction="10000"/>
          </a:bodyPr>
          <a:lstStyle/>
          <a:p>
            <a:pPr algn="l"/>
            <a:r>
              <a:rPr lang="en-US" b="0" dirty="0">
                <a:solidFill>
                  <a:srgbClr val="1D2B36"/>
                </a:solidFill>
                <a:effectLst/>
                <a:latin typeface="Graphik Web Regular"/>
              </a:rPr>
              <a:t>In essence, the project manager has three main objectives during the execution phase:</a:t>
            </a:r>
          </a:p>
          <a:p>
            <a:pPr algn="l">
              <a:buFont typeface="Arial" panose="020B0604020202020204" pitchFamily="34" charset="0"/>
              <a:buChar char="•"/>
            </a:pPr>
            <a:r>
              <a:rPr lang="en-US" b="0" i="0" dirty="0">
                <a:solidFill>
                  <a:srgbClr val="1D2B36"/>
                </a:solidFill>
                <a:effectLst/>
                <a:latin typeface="Graphik Web Regular"/>
              </a:rPr>
              <a:t>Managing people</a:t>
            </a:r>
          </a:p>
          <a:p>
            <a:pPr algn="l">
              <a:buFont typeface="Arial" panose="020B0604020202020204" pitchFamily="34" charset="0"/>
              <a:buChar char="•"/>
            </a:pPr>
            <a:r>
              <a:rPr lang="en-US" b="0" i="0" dirty="0">
                <a:solidFill>
                  <a:srgbClr val="1D2B36"/>
                </a:solidFill>
                <a:effectLst/>
                <a:latin typeface="Graphik Web Regular"/>
              </a:rPr>
              <a:t>Managing processes</a:t>
            </a:r>
          </a:p>
          <a:p>
            <a:pPr algn="l">
              <a:buFont typeface="Arial" panose="020B0604020202020204" pitchFamily="34" charset="0"/>
              <a:buChar char="•"/>
            </a:pPr>
            <a:r>
              <a:rPr lang="en-US" b="0" i="0" dirty="0">
                <a:solidFill>
                  <a:srgbClr val="1D2B36"/>
                </a:solidFill>
                <a:effectLst/>
                <a:latin typeface="Graphik Web Regular"/>
              </a:rPr>
              <a:t>Managing communication</a:t>
            </a:r>
          </a:p>
          <a:p>
            <a:pPr algn="l"/>
            <a:r>
              <a:rPr lang="en-US" b="0" i="1" dirty="0">
                <a:solidFill>
                  <a:srgbClr val="1D2B36"/>
                </a:solidFill>
                <a:effectLst/>
                <a:latin typeface="Graphik Web Regular"/>
              </a:rPr>
              <a:t>The benefits of a well-executed project are threefold:</a:t>
            </a:r>
            <a:endParaRPr lang="en-US" b="0" i="0" dirty="0">
              <a:solidFill>
                <a:srgbClr val="1D2B36"/>
              </a:solidFill>
              <a:effectLst/>
              <a:latin typeface="Graphik Web Regular"/>
            </a:endParaRPr>
          </a:p>
          <a:p>
            <a:pPr algn="l">
              <a:buFont typeface="Arial" panose="020B0604020202020204" pitchFamily="34" charset="0"/>
              <a:buChar char="•"/>
            </a:pPr>
            <a:r>
              <a:rPr lang="en-US" b="0" i="0" dirty="0">
                <a:solidFill>
                  <a:srgbClr val="1D2B36"/>
                </a:solidFill>
                <a:effectLst/>
                <a:latin typeface="Graphik Web Regular"/>
              </a:rPr>
              <a:t>The project can be completed on time and budget</a:t>
            </a:r>
          </a:p>
          <a:p>
            <a:pPr algn="l">
              <a:buFont typeface="Arial" panose="020B0604020202020204" pitchFamily="34" charset="0"/>
              <a:buChar char="•"/>
            </a:pPr>
            <a:r>
              <a:rPr lang="en-US" b="0" i="0" dirty="0">
                <a:solidFill>
                  <a:srgbClr val="1D2B36"/>
                </a:solidFill>
                <a:effectLst/>
                <a:latin typeface="Graphik Web Regular"/>
              </a:rPr>
              <a:t>Team morale can be maintained</a:t>
            </a:r>
          </a:p>
          <a:p>
            <a:pPr algn="l">
              <a:buFont typeface="Arial" panose="020B0604020202020204" pitchFamily="34" charset="0"/>
              <a:buChar char="•"/>
            </a:pPr>
            <a:r>
              <a:rPr lang="en-US" b="0" i="0" dirty="0">
                <a:solidFill>
                  <a:srgbClr val="1D2B36"/>
                </a:solidFill>
                <a:effectLst/>
                <a:latin typeface="Graphik Web Regular"/>
              </a:rPr>
              <a:t>Stakeholders are satisfied with overall project progress</a:t>
            </a:r>
          </a:p>
          <a:p>
            <a:endParaRPr lang="fr-FR" dirty="0"/>
          </a:p>
        </p:txBody>
      </p:sp>
      <p:sp>
        <p:nvSpPr>
          <p:cNvPr id="4" name="Titre 1">
            <a:extLst>
              <a:ext uri="{FF2B5EF4-FFF2-40B4-BE49-F238E27FC236}">
                <a16:creationId xmlns:a16="http://schemas.microsoft.com/office/drawing/2014/main" id="{B5FD1FC1-F3B0-4E24-A17C-4E166D824967}"/>
              </a:ext>
            </a:extLst>
          </p:cNvPr>
          <p:cNvSpPr>
            <a:spLocks noGrp="1"/>
          </p:cNvSpPr>
          <p:nvPr>
            <p:ph type="title"/>
          </p:nvPr>
        </p:nvSpPr>
        <p:spPr>
          <a:xfrm>
            <a:off x="838200" y="365125"/>
            <a:ext cx="10515600" cy="1325563"/>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solidFill>
                <a:schemeClr val="bg1"/>
              </a:solidFill>
              <a:latin typeface="+mn-lt"/>
            </a:endParaRPr>
          </a:p>
        </p:txBody>
      </p:sp>
      <p:sp>
        <p:nvSpPr>
          <p:cNvPr id="5" name="TextBox 15">
            <a:extLst>
              <a:ext uri="{FF2B5EF4-FFF2-40B4-BE49-F238E27FC236}">
                <a16:creationId xmlns:a16="http://schemas.microsoft.com/office/drawing/2014/main" id="{DD1FB787-E56A-490A-86CE-45BF39D917FF}"/>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a:t>
            </a:r>
          </a:p>
        </p:txBody>
      </p:sp>
    </p:spTree>
    <p:extLst>
      <p:ext uri="{BB962C8B-B14F-4D97-AF65-F5344CB8AC3E}">
        <p14:creationId xmlns:p14="http://schemas.microsoft.com/office/powerpoint/2010/main" val="2400050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EF2BCF-E310-42EC-86A9-E4842035D185}"/>
              </a:ext>
            </a:extLst>
          </p:cNvPr>
          <p:cNvSpPr>
            <a:spLocks noGrp="1"/>
          </p:cNvSpPr>
          <p:nvPr>
            <p:ph type="title"/>
          </p:nvPr>
        </p:nvSpPr>
        <p:spPr>
          <a:xfrm>
            <a:off x="2365130" y="365125"/>
            <a:ext cx="6866793" cy="964911"/>
          </a:xfrm>
        </p:spPr>
        <p:txBody>
          <a:bodyPr/>
          <a:lstStyle/>
          <a:p>
            <a:pPr algn="ctr"/>
            <a:r>
              <a:rPr lang="fr-FR" b="1" dirty="0" err="1">
                <a:solidFill>
                  <a:schemeClr val="bg1"/>
                </a:solidFill>
                <a:latin typeface="+mn-lt"/>
              </a:rPr>
              <a:t>Outcomes</a:t>
            </a:r>
            <a:r>
              <a:rPr lang="fr-FR" b="1" dirty="0">
                <a:solidFill>
                  <a:schemeClr val="bg1"/>
                </a:solidFill>
                <a:latin typeface="+mn-lt"/>
              </a:rPr>
              <a:t> of the </a:t>
            </a:r>
            <a:r>
              <a:rPr lang="fr-FR" b="1" dirty="0" err="1">
                <a:solidFill>
                  <a:schemeClr val="bg1"/>
                </a:solidFill>
                <a:latin typeface="+mn-lt"/>
              </a:rPr>
              <a:t>lesson</a:t>
            </a:r>
            <a:endParaRPr lang="fr-FR" b="1" dirty="0">
              <a:solidFill>
                <a:schemeClr val="bg1"/>
              </a:solidFill>
              <a:latin typeface="+mn-lt"/>
            </a:endParaRPr>
          </a:p>
        </p:txBody>
      </p:sp>
      <p:sp>
        <p:nvSpPr>
          <p:cNvPr id="3" name="Espace réservé du contenu 2">
            <a:extLst>
              <a:ext uri="{FF2B5EF4-FFF2-40B4-BE49-F238E27FC236}">
                <a16:creationId xmlns:a16="http://schemas.microsoft.com/office/drawing/2014/main" id="{5A48CE36-DF08-471C-A80E-AE1E31AA2197}"/>
              </a:ext>
            </a:extLst>
          </p:cNvPr>
          <p:cNvSpPr>
            <a:spLocks noGrp="1"/>
          </p:cNvSpPr>
          <p:nvPr>
            <p:ph idx="1"/>
          </p:nvPr>
        </p:nvSpPr>
        <p:spPr>
          <a:xfrm>
            <a:off x="219808" y="1825625"/>
            <a:ext cx="10278207" cy="4351338"/>
          </a:xfrm>
        </p:spPr>
        <p:txBody>
          <a:bodyPr/>
          <a:lstStyle/>
          <a:p>
            <a:pPr marL="0" indent="0" algn="just" fontAlgn="base">
              <a:buNone/>
            </a:pPr>
            <a:r>
              <a:rPr lang="en-US" sz="2800" b="0" i="0" dirty="0">
                <a:effectLst/>
              </a:rPr>
              <a:t>	In this lesson, we’ll:</a:t>
            </a:r>
          </a:p>
          <a:p>
            <a:pPr marL="0" indent="0" algn="just" fontAlgn="base">
              <a:buNone/>
            </a:pPr>
            <a:endParaRPr lang="en-US" sz="2800" b="0" i="0" dirty="0">
              <a:effectLst/>
            </a:endParaRPr>
          </a:p>
          <a:p>
            <a:pPr algn="just" fontAlgn="base"/>
            <a:r>
              <a:rPr lang="en-US" sz="2800" b="0" i="0" dirty="0">
                <a:effectLst/>
              </a:rPr>
              <a:t> Learn the </a:t>
            </a:r>
            <a:r>
              <a:rPr lang="en-US" sz="2800" b="1" i="0" dirty="0">
                <a:effectLst/>
              </a:rPr>
              <a:t>steps</a:t>
            </a:r>
            <a:r>
              <a:rPr lang="en-US" sz="2800" b="0" i="0" dirty="0">
                <a:effectLst/>
              </a:rPr>
              <a:t>, </a:t>
            </a:r>
            <a:r>
              <a:rPr lang="en-US" sz="2800" b="1" i="0" dirty="0">
                <a:effectLst/>
              </a:rPr>
              <a:t>methodology</a:t>
            </a:r>
            <a:r>
              <a:rPr lang="en-US" sz="2800" b="0" i="0" dirty="0">
                <a:effectLst/>
              </a:rPr>
              <a:t>, and </a:t>
            </a:r>
            <a:r>
              <a:rPr lang="en-US" sz="2800" b="1" i="0" dirty="0">
                <a:effectLst/>
              </a:rPr>
              <a:t>processes</a:t>
            </a:r>
            <a:r>
              <a:rPr lang="en-US" sz="2800" b="0" i="0" dirty="0">
                <a:effectLst/>
              </a:rPr>
              <a:t> that lead to successful Project Monitoring and Controlling Phase.   </a:t>
            </a:r>
          </a:p>
          <a:p>
            <a:pPr algn="just" fontAlgn="base"/>
            <a:endParaRPr lang="en-US" sz="2800" b="0" i="0" dirty="0">
              <a:effectLst/>
            </a:endParaRPr>
          </a:p>
          <a:p>
            <a:pPr algn="just" fontAlgn="base"/>
            <a:r>
              <a:rPr lang="en-US" sz="2800" b="0" i="0" dirty="0">
                <a:effectLst/>
              </a:rPr>
              <a:t>Find </a:t>
            </a:r>
            <a:r>
              <a:rPr lang="en-US" sz="2800" b="1" i="0" dirty="0">
                <a:effectLst/>
              </a:rPr>
              <a:t>Project Monitoring and Controlling Steps </a:t>
            </a:r>
            <a:r>
              <a:rPr lang="en-US" sz="2800" b="0" i="0" dirty="0">
                <a:effectLst/>
              </a:rPr>
              <a:t>and </a:t>
            </a:r>
            <a:r>
              <a:rPr lang="en-US" sz="2800" b="1" i="0" dirty="0">
                <a:effectLst/>
              </a:rPr>
              <a:t>Processes</a:t>
            </a:r>
            <a:r>
              <a:rPr lang="en-US" sz="2800" b="0" i="0" dirty="0">
                <a:effectLst/>
              </a:rPr>
              <a:t>, the helpful tools to support your Project’s next success, and the importance of both Monitoring and Controlling along all the phases of the Project Life Cycle . </a:t>
            </a:r>
            <a:endParaRPr lang="fr-FR" sz="2800" dirty="0"/>
          </a:p>
          <a:p>
            <a:endParaRPr lang="fr-FR" dirty="0"/>
          </a:p>
        </p:txBody>
      </p:sp>
      <p:sp>
        <p:nvSpPr>
          <p:cNvPr id="4" name="TextBox 15">
            <a:extLst>
              <a:ext uri="{FF2B5EF4-FFF2-40B4-BE49-F238E27FC236}">
                <a16:creationId xmlns:a16="http://schemas.microsoft.com/office/drawing/2014/main" id="{07FFEB06-5EC9-44A8-99FC-6E87D6AE87FD}"/>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a:t>
            </a:r>
          </a:p>
        </p:txBody>
      </p:sp>
    </p:spTree>
    <p:extLst>
      <p:ext uri="{BB962C8B-B14F-4D97-AF65-F5344CB8AC3E}">
        <p14:creationId xmlns:p14="http://schemas.microsoft.com/office/powerpoint/2010/main" val="2381548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2D7205-268A-4550-9940-439B1C2DD096}"/>
              </a:ext>
            </a:extLst>
          </p:cNvPr>
          <p:cNvSpPr>
            <a:spLocks noGrp="1"/>
          </p:cNvSpPr>
          <p:nvPr>
            <p:ph type="title"/>
          </p:nvPr>
        </p:nvSpPr>
        <p:spPr>
          <a:xfrm>
            <a:off x="2347415" y="409576"/>
            <a:ext cx="7234736" cy="895350"/>
          </a:xfrm>
        </p:spPr>
        <p:txBody>
          <a:bodyPr>
            <a:normAutofit fontScale="90000"/>
          </a:bodyPr>
          <a:lstStyle/>
          <a:p>
            <a:pPr algn="ctr"/>
            <a:r>
              <a:rPr lang="fr-FR" sz="4000" b="1" i="0" dirty="0">
                <a:solidFill>
                  <a:schemeClr val="bg1"/>
                </a:solidFill>
                <a:effectLst/>
                <a:latin typeface="Calibri" panose="020F0502020204030204" pitchFamily="34" charset="0"/>
                <a:cs typeface="Calibri" panose="020F0502020204030204" pitchFamily="34" charset="0"/>
              </a:rPr>
              <a:t>  </a:t>
            </a: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r>
              <a:rPr lang="fr-FR" sz="4900" b="1" i="0" dirty="0">
                <a:solidFill>
                  <a:schemeClr val="bg1"/>
                </a:solidFill>
                <a:effectLst/>
                <a:latin typeface="Calibri" panose="020F0502020204030204" pitchFamily="34" charset="0"/>
                <a:cs typeface="Calibri" panose="020F0502020204030204" pitchFamily="34" charset="0"/>
              </a:rPr>
              <a:t>Syllabus</a:t>
            </a:r>
            <a:br>
              <a:rPr lang="fr-FR" sz="4000" b="1" i="0" dirty="0">
                <a:solidFill>
                  <a:schemeClr val="bg1"/>
                </a:solidFill>
                <a:effectLst/>
                <a:latin typeface="Calibri" panose="020F0502020204030204" pitchFamily="34" charset="0"/>
                <a:cs typeface="Calibri" panose="020F0502020204030204" pitchFamily="34" charset="0"/>
              </a:rPr>
            </a:br>
            <a:r>
              <a:rPr lang="en-US" sz="4000" b="1" dirty="0">
                <a:solidFill>
                  <a:schemeClr val="bg1">
                    <a:lumMod val="95000"/>
                  </a:schemeClr>
                </a:solidFill>
                <a:latin typeface="+mn-lt"/>
              </a:rPr>
              <a:t>.</a:t>
            </a:r>
            <a:br>
              <a:rPr lang="en-US" sz="4000" b="1" dirty="0">
                <a:solidFill>
                  <a:schemeClr val="bg1">
                    <a:lumMod val="95000"/>
                  </a:schemeClr>
                </a:solidFill>
                <a:latin typeface="+mn-lt"/>
              </a:rPr>
            </a:br>
            <a:br>
              <a:rPr lang="fr-FR" sz="4000" b="1" dirty="0">
                <a:latin typeface="+mn-lt"/>
              </a:rPr>
            </a:br>
            <a:endParaRPr lang="fr-FR" sz="4000" b="1" dirty="0">
              <a:solidFill>
                <a:schemeClr val="bg1"/>
              </a:solidFill>
              <a:latin typeface="+mn-lt"/>
              <a:cs typeface="Calibri" panose="020F0502020204030204" pitchFamily="34" charset="0"/>
            </a:endParaRPr>
          </a:p>
        </p:txBody>
      </p:sp>
      <p:graphicFrame>
        <p:nvGraphicFramePr>
          <p:cNvPr id="4" name="Content Placeholder 1">
            <a:extLst>
              <a:ext uri="{FF2B5EF4-FFF2-40B4-BE49-F238E27FC236}">
                <a16:creationId xmlns:a16="http://schemas.microsoft.com/office/drawing/2014/main" id="{34967589-3156-4D84-8F35-66296953814F}"/>
              </a:ext>
            </a:extLst>
          </p:cNvPr>
          <p:cNvGraphicFramePr>
            <a:graphicFrameLocks noGrp="1"/>
          </p:cNvGraphicFramePr>
          <p:nvPr>
            <p:ph idx="1"/>
            <p:extLst>
              <p:ext uri="{D42A27DB-BD31-4B8C-83A1-F6EECF244321}">
                <p14:modId xmlns:p14="http://schemas.microsoft.com/office/powerpoint/2010/main" val="4277784605"/>
              </p:ext>
            </p:extLst>
          </p:nvPr>
        </p:nvGraphicFramePr>
        <p:xfrm>
          <a:off x="0" y="1724890"/>
          <a:ext cx="10458449" cy="46147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15">
            <a:extLst>
              <a:ext uri="{FF2B5EF4-FFF2-40B4-BE49-F238E27FC236}">
                <a16:creationId xmlns:a16="http://schemas.microsoft.com/office/drawing/2014/main" id="{D47FC269-547E-484E-9C62-478A40619AEF}"/>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11033731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B3E365E-894C-4CB8-AD06-F27EA24678D3}"/>
              </a:ext>
            </a:extLst>
          </p:cNvPr>
          <p:cNvSpPr>
            <a:spLocks noGrp="1"/>
          </p:cNvSpPr>
          <p:nvPr>
            <p:ph idx="1"/>
          </p:nvPr>
        </p:nvSpPr>
        <p:spPr>
          <a:xfrm>
            <a:off x="11723" y="1755287"/>
            <a:ext cx="10371992" cy="4351338"/>
          </a:xfrm>
        </p:spPr>
        <p:txBody>
          <a:bodyPr/>
          <a:lstStyle/>
          <a:p>
            <a:pPr algn="just"/>
            <a:r>
              <a:rPr lang="en-US" sz="2800" b="0" i="0" dirty="0">
                <a:effectLst/>
              </a:rPr>
              <a:t>Based on the progress of the Project, </a:t>
            </a:r>
            <a:r>
              <a:rPr lang="en-US" sz="2800" b="1" i="0" dirty="0">
                <a:effectLst/>
              </a:rPr>
              <a:t>Changes</a:t>
            </a:r>
            <a:r>
              <a:rPr lang="en-US" sz="2800" b="0" i="0" dirty="0">
                <a:effectLst/>
              </a:rPr>
              <a:t>, and </a:t>
            </a:r>
            <a:r>
              <a:rPr lang="en-US" sz="2800" b="1" i="0" dirty="0">
                <a:effectLst/>
              </a:rPr>
              <a:t>Deliverables</a:t>
            </a:r>
            <a:r>
              <a:rPr lang="en-US" sz="2800" b="0" i="0" dirty="0">
                <a:effectLst/>
              </a:rPr>
              <a:t>, the Initiating Processes can be triggered to review the </a:t>
            </a:r>
            <a:r>
              <a:rPr lang="en-US" sz="2800" b="1" i="0" dirty="0">
                <a:effectLst/>
              </a:rPr>
              <a:t>Project Charter</a:t>
            </a:r>
            <a:r>
              <a:rPr lang="en-US" sz="2800" b="0" i="0" dirty="0">
                <a:effectLst/>
              </a:rPr>
              <a:t>.</a:t>
            </a:r>
          </a:p>
          <a:p>
            <a:pPr algn="just"/>
            <a:r>
              <a:rPr lang="en-US" sz="2800" b="0" i="0" dirty="0">
                <a:effectLst/>
              </a:rPr>
              <a:t> The </a:t>
            </a:r>
            <a:r>
              <a:rPr lang="en-US" sz="2800" b="1" i="0" dirty="0">
                <a:solidFill>
                  <a:srgbClr val="00FF00"/>
                </a:solidFill>
                <a:effectLst/>
              </a:rPr>
              <a:t>Planning Processes </a:t>
            </a:r>
            <a:r>
              <a:rPr lang="en-US" sz="2800" b="0" i="0" dirty="0">
                <a:effectLst/>
              </a:rPr>
              <a:t>can be triggered to revise Planning. </a:t>
            </a:r>
          </a:p>
          <a:p>
            <a:pPr algn="just"/>
            <a:r>
              <a:rPr lang="en-US" sz="2800" b="0" i="0" dirty="0">
                <a:effectLst/>
              </a:rPr>
              <a:t>The </a:t>
            </a:r>
            <a:r>
              <a:rPr lang="en-US" sz="2800" b="1" i="0" dirty="0">
                <a:solidFill>
                  <a:srgbClr val="7030A0"/>
                </a:solidFill>
                <a:effectLst/>
              </a:rPr>
              <a:t>Executing Processes </a:t>
            </a:r>
            <a:r>
              <a:rPr lang="en-US" sz="2800" b="0" i="0" dirty="0">
                <a:effectLst/>
              </a:rPr>
              <a:t>can be triggered to repair defects or implement approved changes. </a:t>
            </a:r>
          </a:p>
          <a:p>
            <a:pPr algn="just"/>
            <a:r>
              <a:rPr lang="en-US" sz="2800" b="0" i="0" dirty="0">
                <a:effectLst/>
              </a:rPr>
              <a:t>Lastly, if all Objectives of the Project are met and Results are as planned, </a:t>
            </a:r>
            <a:r>
              <a:rPr lang="en-US" sz="2800" b="1" i="0" dirty="0">
                <a:solidFill>
                  <a:srgbClr val="FF6699"/>
                </a:solidFill>
                <a:effectLst/>
              </a:rPr>
              <a:t>Closing Processes </a:t>
            </a:r>
            <a:r>
              <a:rPr lang="en-US" sz="2800" b="0" i="0" dirty="0">
                <a:effectLst/>
              </a:rPr>
              <a:t>are triggered. </a:t>
            </a:r>
            <a:endParaRPr lang="fr-FR" sz="2800" dirty="0"/>
          </a:p>
          <a:p>
            <a:endParaRPr lang="fr-FR" dirty="0"/>
          </a:p>
        </p:txBody>
      </p:sp>
      <p:sp>
        <p:nvSpPr>
          <p:cNvPr id="4" name="Titre 1">
            <a:extLst>
              <a:ext uri="{FF2B5EF4-FFF2-40B4-BE49-F238E27FC236}">
                <a16:creationId xmlns:a16="http://schemas.microsoft.com/office/drawing/2014/main" id="{03FF7570-807D-4EFC-BE1C-A89C03D28EF6}"/>
              </a:ext>
            </a:extLst>
          </p:cNvPr>
          <p:cNvSpPr>
            <a:spLocks noGrp="1"/>
          </p:cNvSpPr>
          <p:nvPr>
            <p:ph type="title"/>
          </p:nvPr>
        </p:nvSpPr>
        <p:spPr>
          <a:xfrm>
            <a:off x="2503055" y="365126"/>
            <a:ext cx="7084290" cy="980098"/>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5" name="TextBox 15">
            <a:extLst>
              <a:ext uri="{FF2B5EF4-FFF2-40B4-BE49-F238E27FC236}">
                <a16:creationId xmlns:a16="http://schemas.microsoft.com/office/drawing/2014/main" id="{5E1401C0-35B9-4012-846B-C3218E1D4BD7}"/>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33165977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58958E5-A961-4044-A2D8-AA854A2AB3AF}"/>
              </a:ext>
            </a:extLst>
          </p:cNvPr>
          <p:cNvSpPr>
            <a:spLocks noGrp="1"/>
          </p:cNvSpPr>
          <p:nvPr>
            <p:ph idx="1"/>
          </p:nvPr>
        </p:nvSpPr>
        <p:spPr>
          <a:xfrm>
            <a:off x="172915" y="1586278"/>
            <a:ext cx="10228385" cy="5183799"/>
          </a:xfrm>
        </p:spPr>
        <p:txBody>
          <a:bodyPr>
            <a:normAutofit/>
          </a:bodyPr>
          <a:lstStyle/>
          <a:p>
            <a:pPr marL="0" indent="0" algn="just" fontAlgn="base">
              <a:buNone/>
            </a:pPr>
            <a:r>
              <a:rPr lang="en-US" b="0" i="0" dirty="0">
                <a:effectLst/>
              </a:rPr>
              <a:t>	</a:t>
            </a:r>
            <a:r>
              <a:rPr lang="en-US" b="1" i="0" dirty="0">
                <a:effectLst/>
              </a:rPr>
              <a:t>I-1- Definition</a:t>
            </a:r>
          </a:p>
          <a:p>
            <a:pPr algn="just" fontAlgn="base"/>
            <a:r>
              <a:rPr lang="en-US" sz="2600" b="0" i="0" dirty="0">
                <a:effectLst/>
              </a:rPr>
              <a:t>Once the </a:t>
            </a:r>
            <a:r>
              <a:rPr lang="en-US" sz="2600" b="1" i="0" dirty="0">
                <a:solidFill>
                  <a:srgbClr val="7030A0"/>
                </a:solidFill>
                <a:effectLst/>
              </a:rPr>
              <a:t>Project Execution Phase </a:t>
            </a:r>
            <a:r>
              <a:rPr lang="en-US" sz="2600" b="0" i="0" dirty="0">
                <a:effectLst/>
              </a:rPr>
              <a:t>gets underway, the Project Monitoring and Controlling Phase also kicks in. This parallel phase keeps the Project on track and aligned with its initial purpose, while allowing Teams to correct course where necessary.</a:t>
            </a:r>
          </a:p>
          <a:p>
            <a:pPr algn="l"/>
            <a:r>
              <a:rPr lang="en-US" sz="2600" b="0" i="0" dirty="0">
                <a:effectLst/>
              </a:rPr>
              <a:t>In the Project Life Cycle, the </a:t>
            </a:r>
            <a:r>
              <a:rPr lang="en-US" sz="2600" b="1" i="0" dirty="0">
                <a:solidFill>
                  <a:srgbClr val="FF0000"/>
                </a:solidFill>
                <a:effectLst/>
              </a:rPr>
              <a:t>Project Monitoring and Control Phase </a:t>
            </a:r>
            <a:r>
              <a:rPr lang="en-US" sz="2600" b="0" i="0" dirty="0">
                <a:effectLst/>
              </a:rPr>
              <a:t>happens in tandem with the Execution Phase .</a:t>
            </a:r>
          </a:p>
          <a:p>
            <a:pPr algn="l"/>
            <a:r>
              <a:rPr lang="en-US" sz="2600" b="0" i="0" dirty="0">
                <a:effectLst/>
              </a:rPr>
              <a:t> This </a:t>
            </a:r>
            <a:r>
              <a:rPr lang="en-US" sz="2600" b="1" i="0" dirty="0">
                <a:solidFill>
                  <a:srgbClr val="FF0000"/>
                </a:solidFill>
                <a:effectLst/>
              </a:rPr>
              <a:t>Project Monitoring and Controlling </a:t>
            </a:r>
            <a:r>
              <a:rPr lang="en-US" sz="2600" b="0" i="0" dirty="0">
                <a:effectLst/>
              </a:rPr>
              <a:t>involves actively reviewing the status of your project as it proceeds, evaluating potential obstacles, and implementing necessary changes. . </a:t>
            </a:r>
          </a:p>
          <a:p>
            <a:pPr marL="0" indent="0" algn="just" fontAlgn="base">
              <a:buNone/>
            </a:pPr>
            <a:endParaRPr lang="en-US" sz="3100" b="0" i="0" dirty="0">
              <a:effectLst/>
            </a:endParaRPr>
          </a:p>
        </p:txBody>
      </p:sp>
      <p:sp>
        <p:nvSpPr>
          <p:cNvPr id="6" name="Titre 1">
            <a:extLst>
              <a:ext uri="{FF2B5EF4-FFF2-40B4-BE49-F238E27FC236}">
                <a16:creationId xmlns:a16="http://schemas.microsoft.com/office/drawing/2014/main" id="{57C5CED4-8249-4AAD-83A3-A5C581082A2E}"/>
              </a:ext>
            </a:extLst>
          </p:cNvPr>
          <p:cNvSpPr>
            <a:spLocks noGrp="1"/>
          </p:cNvSpPr>
          <p:nvPr>
            <p:ph type="title"/>
          </p:nvPr>
        </p:nvSpPr>
        <p:spPr>
          <a:xfrm>
            <a:off x="2401455" y="365125"/>
            <a:ext cx="7056582" cy="1011093"/>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7" name="TextBox 15">
            <a:extLst>
              <a:ext uri="{FF2B5EF4-FFF2-40B4-BE49-F238E27FC236}">
                <a16:creationId xmlns:a16="http://schemas.microsoft.com/office/drawing/2014/main" id="{F16A36FE-0EE1-4D62-9B14-4018C78A860E}"/>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13571352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AAAD61C-DADC-4DCC-AD29-80D276EEB1D5}"/>
              </a:ext>
            </a:extLst>
          </p:cNvPr>
          <p:cNvSpPr>
            <a:spLocks noGrp="1"/>
          </p:cNvSpPr>
          <p:nvPr>
            <p:ph idx="1"/>
          </p:nvPr>
        </p:nvSpPr>
        <p:spPr>
          <a:xfrm>
            <a:off x="187569" y="1895963"/>
            <a:ext cx="10108223" cy="4351338"/>
          </a:xfrm>
        </p:spPr>
        <p:txBody>
          <a:bodyPr/>
          <a:lstStyle/>
          <a:p>
            <a:pPr algn="just" rtl="0"/>
            <a:r>
              <a:rPr lang="en-US" b="1" i="0" dirty="0">
                <a:solidFill>
                  <a:srgbClr val="FF0000"/>
                </a:solidFill>
                <a:effectLst/>
                <a:latin typeface="-apple-system"/>
              </a:rPr>
              <a:t>Monitoring</a:t>
            </a:r>
            <a:r>
              <a:rPr lang="en-US" b="0" i="0" dirty="0">
                <a:solidFill>
                  <a:srgbClr val="282829"/>
                </a:solidFill>
                <a:effectLst/>
                <a:latin typeface="-apple-system"/>
              </a:rPr>
              <a:t> refers to the process of </a:t>
            </a:r>
            <a:r>
              <a:rPr lang="en-US" b="1" i="0" dirty="0">
                <a:solidFill>
                  <a:srgbClr val="282829"/>
                </a:solidFill>
                <a:effectLst/>
                <a:latin typeface="-apple-system"/>
              </a:rPr>
              <a:t>watching</a:t>
            </a:r>
            <a:r>
              <a:rPr lang="en-US" b="0" i="0" dirty="0">
                <a:solidFill>
                  <a:srgbClr val="282829"/>
                </a:solidFill>
                <a:effectLst/>
                <a:latin typeface="-apple-system"/>
              </a:rPr>
              <a:t>, </a:t>
            </a:r>
            <a:r>
              <a:rPr lang="en-US" b="1" i="0" dirty="0">
                <a:solidFill>
                  <a:srgbClr val="282829"/>
                </a:solidFill>
                <a:effectLst/>
                <a:latin typeface="-apple-system"/>
              </a:rPr>
              <a:t>keeping track </a:t>
            </a:r>
            <a:r>
              <a:rPr lang="en-US" b="0" i="0" dirty="0">
                <a:solidFill>
                  <a:srgbClr val="282829"/>
                </a:solidFill>
                <a:effectLst/>
                <a:latin typeface="-apple-system"/>
              </a:rPr>
              <a:t>of and </a:t>
            </a:r>
            <a:r>
              <a:rPr lang="en-US" b="1" i="0" dirty="0">
                <a:solidFill>
                  <a:srgbClr val="282829"/>
                </a:solidFill>
                <a:effectLst/>
                <a:latin typeface="-apple-system"/>
              </a:rPr>
              <a:t>gathering data about performance</a:t>
            </a:r>
            <a:r>
              <a:rPr lang="en-US" b="0" i="0" dirty="0">
                <a:solidFill>
                  <a:srgbClr val="282829"/>
                </a:solidFill>
                <a:effectLst/>
                <a:latin typeface="-apple-system"/>
              </a:rPr>
              <a:t>.</a:t>
            </a:r>
          </a:p>
          <a:p>
            <a:pPr algn="just" rtl="0"/>
            <a:r>
              <a:rPr lang="en-US" b="1" i="0" dirty="0">
                <a:solidFill>
                  <a:srgbClr val="FF0000"/>
                </a:solidFill>
                <a:effectLst/>
                <a:latin typeface="-apple-system"/>
              </a:rPr>
              <a:t>Controlling</a:t>
            </a:r>
            <a:r>
              <a:rPr lang="en-US" b="0" i="0" dirty="0">
                <a:solidFill>
                  <a:srgbClr val="282829"/>
                </a:solidFill>
                <a:effectLst/>
                <a:latin typeface="-apple-system"/>
              </a:rPr>
              <a:t> on the other hand refers to the process of actively </a:t>
            </a:r>
            <a:r>
              <a:rPr lang="en-US" b="1" i="0" dirty="0">
                <a:solidFill>
                  <a:srgbClr val="282829"/>
                </a:solidFill>
                <a:effectLst/>
                <a:latin typeface="-apple-system"/>
              </a:rPr>
              <a:t>exercising power over</a:t>
            </a:r>
            <a:r>
              <a:rPr lang="en-US" b="0" i="0" dirty="0">
                <a:solidFill>
                  <a:srgbClr val="282829"/>
                </a:solidFill>
                <a:effectLst/>
                <a:latin typeface="-apple-system"/>
              </a:rPr>
              <a:t>, </a:t>
            </a:r>
            <a:r>
              <a:rPr lang="en-US" b="1" i="0" dirty="0">
                <a:solidFill>
                  <a:srgbClr val="282829"/>
                </a:solidFill>
                <a:effectLst/>
                <a:latin typeface="-apple-system"/>
              </a:rPr>
              <a:t>guiding</a:t>
            </a:r>
            <a:r>
              <a:rPr lang="en-US" b="0" i="0" dirty="0">
                <a:solidFill>
                  <a:srgbClr val="282829"/>
                </a:solidFill>
                <a:effectLst/>
                <a:latin typeface="-apple-system"/>
              </a:rPr>
              <a:t> and </a:t>
            </a:r>
            <a:r>
              <a:rPr lang="en-US" b="1" i="0" dirty="0">
                <a:solidFill>
                  <a:srgbClr val="282829"/>
                </a:solidFill>
                <a:effectLst/>
                <a:latin typeface="-apple-system"/>
              </a:rPr>
              <a:t>supervising </a:t>
            </a:r>
            <a:r>
              <a:rPr lang="en-US" b="1" i="0" dirty="0" err="1">
                <a:solidFill>
                  <a:srgbClr val="282829"/>
                </a:solidFill>
                <a:effectLst/>
                <a:latin typeface="-apple-system"/>
              </a:rPr>
              <a:t>behaviour</a:t>
            </a:r>
            <a:r>
              <a:rPr lang="en-US" b="0" i="0" dirty="0">
                <a:solidFill>
                  <a:srgbClr val="282829"/>
                </a:solidFill>
                <a:effectLst/>
                <a:latin typeface="-apple-system"/>
              </a:rPr>
              <a:t>, </a:t>
            </a:r>
            <a:r>
              <a:rPr lang="en-US" b="1" i="0" dirty="0">
                <a:solidFill>
                  <a:srgbClr val="282829"/>
                </a:solidFill>
                <a:effectLst/>
                <a:latin typeface="-apple-system"/>
              </a:rPr>
              <a:t>tasks and activities in a Project or </a:t>
            </a:r>
            <a:r>
              <a:rPr lang="en-US" b="1" i="0" dirty="0" err="1">
                <a:solidFill>
                  <a:srgbClr val="282829"/>
                </a:solidFill>
                <a:effectLst/>
                <a:latin typeface="-apple-system"/>
              </a:rPr>
              <a:t>organisation</a:t>
            </a:r>
            <a:r>
              <a:rPr lang="en-US" b="0" i="0" dirty="0">
                <a:solidFill>
                  <a:srgbClr val="282829"/>
                </a:solidFill>
                <a:effectLst/>
                <a:latin typeface="-apple-system"/>
              </a:rPr>
              <a:t>. </a:t>
            </a:r>
          </a:p>
          <a:p>
            <a:pPr marL="0" indent="0" algn="just" rtl="0">
              <a:buNone/>
            </a:pPr>
            <a:r>
              <a:rPr lang="en-US" b="0" i="0" dirty="0">
                <a:solidFill>
                  <a:srgbClr val="282829"/>
                </a:solidFill>
                <a:effectLst/>
                <a:latin typeface="-apple-system"/>
              </a:rPr>
              <a:t>Controlling can include </a:t>
            </a:r>
            <a:r>
              <a:rPr lang="en-US" b="1" i="0" dirty="0">
                <a:solidFill>
                  <a:srgbClr val="282829"/>
                </a:solidFill>
                <a:effectLst/>
                <a:latin typeface="-apple-system"/>
              </a:rPr>
              <a:t>setting up a system</a:t>
            </a:r>
            <a:r>
              <a:rPr lang="en-US" b="0" i="0" dirty="0">
                <a:solidFill>
                  <a:srgbClr val="282829"/>
                </a:solidFill>
                <a:effectLst/>
                <a:latin typeface="-apple-system"/>
              </a:rPr>
              <a:t>, </a:t>
            </a:r>
            <a:r>
              <a:rPr lang="en-US" b="1" i="0" dirty="0">
                <a:solidFill>
                  <a:srgbClr val="282829"/>
                </a:solidFill>
                <a:effectLst/>
                <a:latin typeface="-apple-system"/>
              </a:rPr>
              <a:t>procedures </a:t>
            </a:r>
            <a:r>
              <a:rPr lang="en-US" b="0" i="0" dirty="0">
                <a:solidFill>
                  <a:srgbClr val="282829"/>
                </a:solidFill>
                <a:effectLst/>
                <a:latin typeface="-apple-system"/>
              </a:rPr>
              <a:t>and </a:t>
            </a:r>
            <a:r>
              <a:rPr lang="en-US" b="1" i="0" dirty="0">
                <a:solidFill>
                  <a:srgbClr val="282829"/>
                </a:solidFill>
                <a:effectLst/>
                <a:latin typeface="-apple-system"/>
              </a:rPr>
              <a:t>policies to guide </a:t>
            </a:r>
            <a:r>
              <a:rPr lang="en-US" b="0" i="0" dirty="0">
                <a:solidFill>
                  <a:srgbClr val="282829"/>
                </a:solidFill>
                <a:effectLst/>
                <a:latin typeface="-apple-system"/>
              </a:rPr>
              <a:t>and regulate work processes.</a:t>
            </a:r>
          </a:p>
          <a:p>
            <a:endParaRPr lang="fr-FR" dirty="0"/>
          </a:p>
        </p:txBody>
      </p:sp>
      <p:sp>
        <p:nvSpPr>
          <p:cNvPr id="4" name="Titre 1">
            <a:extLst>
              <a:ext uri="{FF2B5EF4-FFF2-40B4-BE49-F238E27FC236}">
                <a16:creationId xmlns:a16="http://schemas.microsoft.com/office/drawing/2014/main" id="{7268705B-DD9A-4D77-8128-5152CF4946AD}"/>
              </a:ext>
            </a:extLst>
          </p:cNvPr>
          <p:cNvSpPr>
            <a:spLocks noGrp="1"/>
          </p:cNvSpPr>
          <p:nvPr>
            <p:ph type="title"/>
          </p:nvPr>
        </p:nvSpPr>
        <p:spPr>
          <a:xfrm>
            <a:off x="2290618" y="365125"/>
            <a:ext cx="7333673" cy="1001857"/>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5" name="TextBox 15">
            <a:extLst>
              <a:ext uri="{FF2B5EF4-FFF2-40B4-BE49-F238E27FC236}">
                <a16:creationId xmlns:a16="http://schemas.microsoft.com/office/drawing/2014/main" id="{79C1E148-EB8B-4110-85FC-2B27B4149510}"/>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36033299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6E99EA1-5D0F-44B9-870F-F19BF2C4BC76}"/>
              </a:ext>
            </a:extLst>
          </p:cNvPr>
          <p:cNvSpPr>
            <a:spLocks noGrp="1"/>
          </p:cNvSpPr>
          <p:nvPr>
            <p:ph idx="1"/>
          </p:nvPr>
        </p:nvSpPr>
        <p:spPr>
          <a:xfrm>
            <a:off x="161192" y="1895964"/>
            <a:ext cx="10108223" cy="4596910"/>
          </a:xfrm>
        </p:spPr>
        <p:txBody>
          <a:bodyPr>
            <a:normAutofit fontScale="92500" lnSpcReduction="20000"/>
          </a:bodyPr>
          <a:lstStyle/>
          <a:p>
            <a:pPr marL="0" indent="0" algn="just">
              <a:buNone/>
            </a:pPr>
            <a:r>
              <a:rPr lang="en-US" b="1" i="0" dirty="0">
                <a:solidFill>
                  <a:srgbClr val="555555"/>
                </a:solidFill>
                <a:effectLst/>
              </a:rPr>
              <a:t>	</a:t>
            </a:r>
            <a:r>
              <a:rPr lang="en-US" b="1" i="0" dirty="0">
                <a:effectLst/>
              </a:rPr>
              <a:t>I-2- Project Monitoring</a:t>
            </a:r>
          </a:p>
          <a:p>
            <a:pPr marL="0" indent="0" algn="just">
              <a:buNone/>
            </a:pPr>
            <a:r>
              <a:rPr lang="en-US" b="1" i="0" dirty="0">
                <a:effectLst/>
              </a:rPr>
              <a:t>		I-2-1-  Definition of Project Monitoring</a:t>
            </a:r>
            <a:endParaRPr lang="en-US" b="0" i="0" dirty="0">
              <a:effectLst/>
            </a:endParaRPr>
          </a:p>
          <a:p>
            <a:pPr algn="just"/>
            <a:r>
              <a:rPr lang="en-US" b="0" i="0" dirty="0">
                <a:effectLst/>
              </a:rPr>
              <a:t>Project Monitoring is defined as </a:t>
            </a:r>
            <a:r>
              <a:rPr lang="en-US" b="1" i="1" dirty="0">
                <a:effectLst/>
              </a:rPr>
              <a:t>a process which is performed to track the progress of Project </a:t>
            </a:r>
            <a:r>
              <a:rPr lang="en-US" b="1" i="1" dirty="0" err="1">
                <a:effectLst/>
              </a:rPr>
              <a:t>eExecution</a:t>
            </a:r>
            <a:r>
              <a:rPr lang="en-US" b="1" i="1" dirty="0">
                <a:effectLst/>
              </a:rPr>
              <a:t> so that potential problems can be identified well in time for the taking of the corrective actions for the purpose of controlling the execution of the Project</a:t>
            </a:r>
            <a:r>
              <a:rPr lang="en-US" b="0" i="0" dirty="0">
                <a:effectLst/>
              </a:rPr>
              <a:t>. </a:t>
            </a:r>
          </a:p>
          <a:p>
            <a:pPr algn="just"/>
            <a:r>
              <a:rPr lang="en-US" b="0" i="0" dirty="0">
                <a:effectLst/>
              </a:rPr>
              <a:t>It is a </a:t>
            </a:r>
            <a:r>
              <a:rPr lang="en-US" b="1" i="0" dirty="0">
                <a:effectLst/>
              </a:rPr>
              <a:t>continuing function during Project implementation </a:t>
            </a:r>
            <a:r>
              <a:rPr lang="en-US" b="0" i="0" dirty="0">
                <a:effectLst/>
              </a:rPr>
              <a:t>which provides management of an ongoing development intervention with indications of the extent of progress and achievement of objectives and progress in the use of allocated funds. </a:t>
            </a:r>
          </a:p>
          <a:p>
            <a:pPr algn="just"/>
            <a:r>
              <a:rPr lang="en-US" b="0" i="0" dirty="0">
                <a:effectLst/>
              </a:rPr>
              <a:t>It provides information and ensures the use of such information by management to assess Project effects – both intentional and unintentional – and their impact. It aims at determining whether or not the intended Project Goals and Objectives are being on the track.</a:t>
            </a:r>
          </a:p>
          <a:p>
            <a:endParaRPr lang="fr-FR" dirty="0"/>
          </a:p>
        </p:txBody>
      </p:sp>
      <p:sp>
        <p:nvSpPr>
          <p:cNvPr id="4" name="Titre 1">
            <a:extLst>
              <a:ext uri="{FF2B5EF4-FFF2-40B4-BE49-F238E27FC236}">
                <a16:creationId xmlns:a16="http://schemas.microsoft.com/office/drawing/2014/main" id="{40C8E047-D971-45DB-8EB6-2465247B0BCA}"/>
              </a:ext>
            </a:extLst>
          </p:cNvPr>
          <p:cNvSpPr>
            <a:spLocks noGrp="1"/>
          </p:cNvSpPr>
          <p:nvPr>
            <p:ph type="title"/>
          </p:nvPr>
        </p:nvSpPr>
        <p:spPr>
          <a:xfrm>
            <a:off x="2355273" y="365126"/>
            <a:ext cx="7204364" cy="974148"/>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5" name="TextBox 15">
            <a:extLst>
              <a:ext uri="{FF2B5EF4-FFF2-40B4-BE49-F238E27FC236}">
                <a16:creationId xmlns:a16="http://schemas.microsoft.com/office/drawing/2014/main" id="{2541D2AA-F34F-4A44-8883-B3700ACD31C9}"/>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31172509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2AB8D26-5D56-40C0-AC84-9EB2B43AE7D1}"/>
              </a:ext>
            </a:extLst>
          </p:cNvPr>
          <p:cNvSpPr>
            <a:spLocks noGrp="1"/>
          </p:cNvSpPr>
          <p:nvPr>
            <p:ph idx="1"/>
          </p:nvPr>
        </p:nvSpPr>
        <p:spPr>
          <a:xfrm>
            <a:off x="161193" y="1579418"/>
            <a:ext cx="10196145" cy="4597545"/>
          </a:xfrm>
        </p:spPr>
        <p:txBody>
          <a:bodyPr>
            <a:normAutofit/>
          </a:bodyPr>
          <a:lstStyle/>
          <a:p>
            <a:pPr algn="just"/>
            <a:r>
              <a:rPr lang="en-US" b="0" i="0" dirty="0">
                <a:effectLst/>
                <a:latin typeface="Roboto" panose="02000000000000000000" pitchFamily="2" charset="0"/>
              </a:rPr>
              <a:t>It focuses on reviewing of progress against achieving of goals. In other words, monitoring is not only concerned with the taking of the actions but is also concerned with making the progress towards achievement of the results. In the more limited approach, monitoring can focus on tracking project with regards to the use of the resources. In the broader approach, monitoring also involves tracking strategies and actions being taken by management, and figuring out what new strategies and actions need to be taken to ensure progress towards the project objectives.</a:t>
            </a:r>
            <a:endParaRPr lang="fr-FR" dirty="0"/>
          </a:p>
        </p:txBody>
      </p:sp>
      <p:sp>
        <p:nvSpPr>
          <p:cNvPr id="4" name="Titre 1">
            <a:extLst>
              <a:ext uri="{FF2B5EF4-FFF2-40B4-BE49-F238E27FC236}">
                <a16:creationId xmlns:a16="http://schemas.microsoft.com/office/drawing/2014/main" id="{CDA1D4DB-CDC6-4475-B83D-29659A364E6D}"/>
              </a:ext>
            </a:extLst>
          </p:cNvPr>
          <p:cNvSpPr>
            <a:spLocks noGrp="1"/>
          </p:cNvSpPr>
          <p:nvPr>
            <p:ph type="title"/>
          </p:nvPr>
        </p:nvSpPr>
        <p:spPr>
          <a:xfrm>
            <a:off x="2355272" y="434108"/>
            <a:ext cx="7065819" cy="905165"/>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5" name="TextBox 15">
            <a:extLst>
              <a:ext uri="{FF2B5EF4-FFF2-40B4-BE49-F238E27FC236}">
                <a16:creationId xmlns:a16="http://schemas.microsoft.com/office/drawing/2014/main" id="{70D647CB-A260-45FD-BD24-7E21CCC985F3}"/>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14985933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617861B-8521-48B1-ACDA-8D9C1602E029}"/>
              </a:ext>
            </a:extLst>
          </p:cNvPr>
          <p:cNvSpPr>
            <a:spLocks noGrp="1"/>
          </p:cNvSpPr>
          <p:nvPr>
            <p:ph idx="1"/>
          </p:nvPr>
        </p:nvSpPr>
        <p:spPr>
          <a:xfrm>
            <a:off x="202224" y="1825625"/>
            <a:ext cx="10295792" cy="4592760"/>
          </a:xfrm>
        </p:spPr>
        <p:txBody>
          <a:bodyPr/>
          <a:lstStyle/>
          <a:p>
            <a:pPr marL="0" indent="0">
              <a:buNone/>
            </a:pPr>
            <a:r>
              <a:rPr lang="en-US" b="1" i="0" dirty="0">
                <a:effectLst/>
              </a:rPr>
              <a:t>	I-2-2- </a:t>
            </a:r>
            <a:r>
              <a:rPr lang="en-US" sz="2600" b="1" i="0" dirty="0">
                <a:effectLst/>
              </a:rPr>
              <a:t>General aspects of project monitoring</a:t>
            </a:r>
          </a:p>
          <a:p>
            <a:pPr algn="just"/>
            <a:r>
              <a:rPr lang="en-US" sz="2600" b="0" i="0" dirty="0">
                <a:effectLst/>
              </a:rPr>
              <a:t>Project monitoring provides opportunities at regular predetermined points to validate the logical progress of the project, its activities and their implementation and to make adjustments as needed. </a:t>
            </a:r>
          </a:p>
          <a:p>
            <a:pPr marL="0" indent="0" algn="just">
              <a:buNone/>
            </a:pPr>
            <a:r>
              <a:rPr lang="en-US" sz="2600" b="0" i="0" dirty="0">
                <a:effectLst/>
              </a:rPr>
              <a:t>	It is very difficult to evaluate project progress which is not well designed and which is not systematically monitored.</a:t>
            </a:r>
          </a:p>
          <a:p>
            <a:pPr algn="just"/>
            <a:r>
              <a:rPr lang="en-US" sz="2600" b="0" i="0" dirty="0">
                <a:effectLst/>
              </a:rPr>
              <a:t>Project monitoring provides records of activities and results, and signals problems to be remedied along the way. </a:t>
            </a:r>
          </a:p>
          <a:p>
            <a:pPr marL="0" indent="0" algn="just">
              <a:buNone/>
            </a:pPr>
            <a:r>
              <a:rPr lang="en-US" sz="2600" b="0" i="0" dirty="0">
                <a:effectLst/>
              </a:rPr>
              <a:t>	Without effective monitoring it is normally impossible to judge if work is going in the right direction, whether progress and success can be claimed and how further efforts can be improved</a:t>
            </a:r>
            <a:r>
              <a:rPr lang="en-US" sz="1600" b="0" i="0" dirty="0">
                <a:solidFill>
                  <a:srgbClr val="555555"/>
                </a:solidFill>
                <a:effectLst/>
                <a:latin typeface="Roboto" panose="02000000000000000000" pitchFamily="2" charset="0"/>
              </a:rPr>
              <a:t>.</a:t>
            </a:r>
            <a:endParaRPr lang="fr-FR" sz="2600" dirty="0"/>
          </a:p>
        </p:txBody>
      </p:sp>
      <p:sp>
        <p:nvSpPr>
          <p:cNvPr id="4" name="Flèche : droite 3">
            <a:extLst>
              <a:ext uri="{FF2B5EF4-FFF2-40B4-BE49-F238E27FC236}">
                <a16:creationId xmlns:a16="http://schemas.microsoft.com/office/drawing/2014/main" id="{CC0F9691-DCC2-43F5-ACC0-5BC392CE06C2}"/>
              </a:ext>
            </a:extLst>
          </p:cNvPr>
          <p:cNvSpPr/>
          <p:nvPr/>
        </p:nvSpPr>
        <p:spPr>
          <a:xfrm>
            <a:off x="202224" y="3622430"/>
            <a:ext cx="978408" cy="29120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Flèche : droite 4">
            <a:extLst>
              <a:ext uri="{FF2B5EF4-FFF2-40B4-BE49-F238E27FC236}">
                <a16:creationId xmlns:a16="http://schemas.microsoft.com/office/drawing/2014/main" id="{51B0AAA5-D1F5-44A0-A750-634318A3C883}"/>
              </a:ext>
            </a:extLst>
          </p:cNvPr>
          <p:cNvSpPr/>
          <p:nvPr/>
        </p:nvSpPr>
        <p:spPr>
          <a:xfrm>
            <a:off x="202224" y="5295899"/>
            <a:ext cx="978408" cy="29120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Titre 1">
            <a:extLst>
              <a:ext uri="{FF2B5EF4-FFF2-40B4-BE49-F238E27FC236}">
                <a16:creationId xmlns:a16="http://schemas.microsoft.com/office/drawing/2014/main" id="{75A884DD-45DB-42A5-989F-DA8B8989FDC8}"/>
              </a:ext>
            </a:extLst>
          </p:cNvPr>
          <p:cNvSpPr>
            <a:spLocks noGrp="1"/>
          </p:cNvSpPr>
          <p:nvPr>
            <p:ph type="title"/>
          </p:nvPr>
        </p:nvSpPr>
        <p:spPr>
          <a:xfrm>
            <a:off x="2299854" y="439615"/>
            <a:ext cx="7232073" cy="890421"/>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7" name="TextBox 15">
            <a:extLst>
              <a:ext uri="{FF2B5EF4-FFF2-40B4-BE49-F238E27FC236}">
                <a16:creationId xmlns:a16="http://schemas.microsoft.com/office/drawing/2014/main" id="{51CF89F9-B041-4E98-A481-B8AD250D3621}"/>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10680356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257F644-268F-4F60-9208-E5FD261F9908}"/>
              </a:ext>
            </a:extLst>
          </p:cNvPr>
          <p:cNvSpPr>
            <a:spLocks noGrp="1"/>
          </p:cNvSpPr>
          <p:nvPr>
            <p:ph idx="1"/>
          </p:nvPr>
        </p:nvSpPr>
        <p:spPr>
          <a:xfrm>
            <a:off x="175846" y="1825625"/>
            <a:ext cx="10295792" cy="4351338"/>
          </a:xfrm>
        </p:spPr>
        <p:txBody>
          <a:bodyPr/>
          <a:lstStyle/>
          <a:p>
            <a:pPr marL="0" indent="0">
              <a:buNone/>
            </a:pPr>
            <a:r>
              <a:rPr lang="en-US" b="1" i="0" dirty="0">
                <a:effectLst/>
              </a:rPr>
              <a:t>		I-2-3- </a:t>
            </a:r>
            <a:r>
              <a:rPr lang="fr-FR" sz="2600" b="1" i="0" dirty="0">
                <a:effectLst/>
              </a:rPr>
              <a:t>Project monitoring activities</a:t>
            </a:r>
          </a:p>
          <a:p>
            <a:pPr marL="0" indent="0" algn="just">
              <a:buNone/>
            </a:pPr>
            <a:r>
              <a:rPr lang="en-US" sz="2600" b="0" i="0" dirty="0">
                <a:effectLst/>
              </a:rPr>
              <a:t>Project monitoring is carried out</a:t>
            </a:r>
          </a:p>
          <a:p>
            <a:pPr marL="0" indent="0" algn="just">
              <a:buNone/>
            </a:pPr>
            <a:r>
              <a:rPr lang="en-US" sz="2600" b="0" i="0" dirty="0">
                <a:effectLst/>
              </a:rPr>
              <a:t> (</a:t>
            </a:r>
            <a:r>
              <a:rPr lang="en-US" sz="2600" b="0" i="0" dirty="0" err="1">
                <a:effectLst/>
              </a:rPr>
              <a:t>i</a:t>
            </a:r>
            <a:r>
              <a:rPr lang="en-US" sz="2600" b="0" i="0" dirty="0">
                <a:effectLst/>
              </a:rPr>
              <a:t>) measuring progress of project activities against established schedules and indicators of success, </a:t>
            </a:r>
          </a:p>
          <a:p>
            <a:pPr marL="0" indent="0" algn="just">
              <a:buNone/>
            </a:pPr>
            <a:r>
              <a:rPr lang="en-US" sz="2600" b="0" i="0" dirty="0">
                <a:effectLst/>
              </a:rPr>
              <a:t>(ii) identifying factors affecting the progress of project activities,</a:t>
            </a:r>
          </a:p>
          <a:p>
            <a:pPr marL="0" indent="0" algn="just">
              <a:buNone/>
            </a:pPr>
            <a:r>
              <a:rPr lang="en-US" sz="2600" b="0" i="0" dirty="0">
                <a:effectLst/>
              </a:rPr>
              <a:t> (iii) measuring the response of the decision taken on the project activities and its effect on the progress of project implementation, and </a:t>
            </a:r>
          </a:p>
          <a:p>
            <a:pPr marL="0" indent="0" algn="just">
              <a:buNone/>
            </a:pPr>
            <a:r>
              <a:rPr lang="en-US" sz="2600" b="0" i="0" dirty="0">
                <a:effectLst/>
              </a:rPr>
              <a:t>(iv) to minimize the risks of project failure.</a:t>
            </a:r>
            <a:endParaRPr lang="fr-FR" sz="2600" dirty="0"/>
          </a:p>
        </p:txBody>
      </p:sp>
      <p:sp>
        <p:nvSpPr>
          <p:cNvPr id="4" name="Titre 1">
            <a:extLst>
              <a:ext uri="{FF2B5EF4-FFF2-40B4-BE49-F238E27FC236}">
                <a16:creationId xmlns:a16="http://schemas.microsoft.com/office/drawing/2014/main" id="{90BBE581-9655-4A72-AB1C-6FC529E12C20}"/>
              </a:ext>
            </a:extLst>
          </p:cNvPr>
          <p:cNvSpPr>
            <a:spLocks noGrp="1"/>
          </p:cNvSpPr>
          <p:nvPr>
            <p:ph type="title"/>
          </p:nvPr>
        </p:nvSpPr>
        <p:spPr>
          <a:xfrm>
            <a:off x="2466109" y="443345"/>
            <a:ext cx="7130474" cy="831273"/>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5" name="TextBox 15">
            <a:extLst>
              <a:ext uri="{FF2B5EF4-FFF2-40B4-BE49-F238E27FC236}">
                <a16:creationId xmlns:a16="http://schemas.microsoft.com/office/drawing/2014/main" id="{1EA16881-5B7A-4080-97CE-041DFC54F66D}"/>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11678787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7E7CEBA3-4AAB-4827-AE3A-2E9957CD933D}"/>
              </a:ext>
            </a:extLst>
          </p:cNvPr>
          <p:cNvPicPr>
            <a:picLocks noGrp="1" noChangeAspect="1"/>
          </p:cNvPicPr>
          <p:nvPr>
            <p:ph idx="1"/>
          </p:nvPr>
        </p:nvPicPr>
        <p:blipFill>
          <a:blip r:embed="rId2"/>
          <a:stretch>
            <a:fillRect/>
          </a:stretch>
        </p:blipFill>
        <p:spPr>
          <a:xfrm>
            <a:off x="-1" y="0"/>
            <a:ext cx="10381673" cy="6858000"/>
          </a:xfrm>
        </p:spPr>
      </p:pic>
      <p:sp>
        <p:nvSpPr>
          <p:cNvPr id="4" name="TextBox 15">
            <a:extLst>
              <a:ext uri="{FF2B5EF4-FFF2-40B4-BE49-F238E27FC236}">
                <a16:creationId xmlns:a16="http://schemas.microsoft.com/office/drawing/2014/main" id="{21B2A092-13E1-4A2B-B098-DAC34DA35CA9}"/>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33675385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014AA21-32D1-4AC9-BE03-601C4D82D6F0}"/>
              </a:ext>
            </a:extLst>
          </p:cNvPr>
          <p:cNvSpPr>
            <a:spLocks noGrp="1"/>
          </p:cNvSpPr>
          <p:nvPr>
            <p:ph idx="1"/>
          </p:nvPr>
        </p:nvSpPr>
        <p:spPr>
          <a:xfrm>
            <a:off x="140677" y="1825625"/>
            <a:ext cx="10216661" cy="4351338"/>
          </a:xfrm>
        </p:spPr>
        <p:txBody>
          <a:bodyPr>
            <a:normAutofit/>
          </a:bodyPr>
          <a:lstStyle/>
          <a:p>
            <a:pPr marL="0" indent="0" algn="just">
              <a:buNone/>
            </a:pPr>
            <a:r>
              <a:rPr lang="en-US" sz="2600" b="0" i="0" dirty="0">
                <a:effectLst/>
              </a:rPr>
              <a:t>Project monitoring serves several purposes. </a:t>
            </a:r>
          </a:p>
          <a:p>
            <a:pPr algn="just"/>
            <a:r>
              <a:rPr lang="en-US" sz="2600" b="0" i="0" dirty="0">
                <a:effectLst/>
              </a:rPr>
              <a:t>It brings into focus the problems in the implementation of the projects which are brewing up and which need solutions for the smooth progress of the project.</a:t>
            </a:r>
          </a:p>
          <a:p>
            <a:pPr algn="just"/>
            <a:r>
              <a:rPr lang="en-US" sz="2600" b="0" i="0" dirty="0">
                <a:effectLst/>
              </a:rPr>
              <a:t>Project monitoring always relate to pre-identified results in the development plan of the project.</a:t>
            </a:r>
          </a:p>
          <a:p>
            <a:pPr algn="just"/>
            <a:r>
              <a:rPr lang="en-US" sz="2600" b="0" i="0" dirty="0">
                <a:effectLst/>
              </a:rPr>
              <a:t>It is an essential management tool to support the project and helps in the management commitment to accountability for results and effective utilization of resources entrusted to it.</a:t>
            </a:r>
            <a:endParaRPr lang="fr-FR" sz="2600" dirty="0"/>
          </a:p>
        </p:txBody>
      </p:sp>
      <p:sp>
        <p:nvSpPr>
          <p:cNvPr id="4" name="Titre 1">
            <a:extLst>
              <a:ext uri="{FF2B5EF4-FFF2-40B4-BE49-F238E27FC236}">
                <a16:creationId xmlns:a16="http://schemas.microsoft.com/office/drawing/2014/main" id="{32070371-04B4-417D-A74F-333302C5F06A}"/>
              </a:ext>
            </a:extLst>
          </p:cNvPr>
          <p:cNvSpPr>
            <a:spLocks noGrp="1"/>
          </p:cNvSpPr>
          <p:nvPr>
            <p:ph type="title"/>
          </p:nvPr>
        </p:nvSpPr>
        <p:spPr>
          <a:xfrm>
            <a:off x="2373744" y="406400"/>
            <a:ext cx="7259783" cy="951346"/>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5" name="TextBox 15">
            <a:extLst>
              <a:ext uri="{FF2B5EF4-FFF2-40B4-BE49-F238E27FC236}">
                <a16:creationId xmlns:a16="http://schemas.microsoft.com/office/drawing/2014/main" id="{9B9E151C-7C4A-454C-A858-A180A6F15891}"/>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2713062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CF22FE1-DA54-43C8-BEB5-B0DC11FBDD65}"/>
              </a:ext>
            </a:extLst>
          </p:cNvPr>
          <p:cNvSpPr>
            <a:spLocks noGrp="1"/>
          </p:cNvSpPr>
          <p:nvPr>
            <p:ph idx="1"/>
          </p:nvPr>
        </p:nvSpPr>
        <p:spPr>
          <a:xfrm>
            <a:off x="158262" y="1825625"/>
            <a:ext cx="10216661" cy="4351338"/>
          </a:xfrm>
        </p:spPr>
        <p:txBody>
          <a:bodyPr>
            <a:normAutofit lnSpcReduction="10000"/>
          </a:bodyPr>
          <a:lstStyle/>
          <a:p>
            <a:pPr marL="0" indent="0" algn="just" fontAlgn="base">
              <a:buNone/>
            </a:pPr>
            <a:r>
              <a:rPr lang="en-US" sz="2800" b="1" kern="1800" dirty="0">
                <a:latin typeface="Calibri" panose="020F0502020204030204" pitchFamily="34" charset="0"/>
                <a:ea typeface="Times New Roman" panose="02020603050405020304" pitchFamily="18" charset="0"/>
                <a:cs typeface="Calibri" panose="020F0502020204030204" pitchFamily="34" charset="0"/>
              </a:rPr>
              <a:t>	I-3- </a:t>
            </a:r>
            <a:r>
              <a:rPr lang="en-US" sz="2800" b="1" kern="1800" dirty="0">
                <a:effectLst/>
                <a:latin typeface="Calibri" panose="020F0502020204030204" pitchFamily="34" charset="0"/>
                <a:ea typeface="Times New Roman" panose="02020603050405020304" pitchFamily="18" charset="0"/>
                <a:cs typeface="Calibri" panose="020F0502020204030204" pitchFamily="34" charset="0"/>
              </a:rPr>
              <a:t>Project Controls</a:t>
            </a:r>
          </a:p>
          <a:p>
            <a:pPr marL="0" indent="0" algn="just" fontAlgn="base">
              <a:buNone/>
            </a:pPr>
            <a:r>
              <a:rPr lang="en-US" b="1" i="0" dirty="0">
                <a:effectLst/>
              </a:rPr>
              <a:t>		I-3-1-  Definition of project controlling</a:t>
            </a:r>
            <a:endParaRPr lang="fr-FR" sz="2800" dirty="0">
              <a:effectLst/>
              <a:latin typeface="Calibri" panose="020F0502020204030204" pitchFamily="34" charset="0"/>
              <a:ea typeface="Calibri" panose="020F0502020204030204" pitchFamily="34" charset="0"/>
              <a:cs typeface="Arial" panose="020B0604020202020204" pitchFamily="34" charset="0"/>
            </a:endParaRPr>
          </a:p>
          <a:p>
            <a:pPr algn="just"/>
            <a:r>
              <a:rPr lang="en-US" sz="2800" b="0" i="0" dirty="0">
                <a:effectLst/>
              </a:rPr>
              <a:t>Project Controls is a process that encompasses the Resources, Procedures, and Tools for the Planning, Monitoring, and Controlling of all phases of the capital Project Lifecycle. </a:t>
            </a:r>
          </a:p>
          <a:p>
            <a:pPr algn="just"/>
            <a:r>
              <a:rPr lang="en-US" sz="2800" b="0" i="0" dirty="0">
                <a:effectLst/>
              </a:rPr>
              <a:t>It includes estimating, cost and schedule management, risk management, change management, earned value progressing, and forecasting.</a:t>
            </a:r>
          </a:p>
          <a:p>
            <a:pPr algn="just" fontAlgn="base"/>
            <a:r>
              <a:rPr lang="en-US" sz="2800" b="0" i="0" dirty="0">
                <a:effectLst/>
              </a:rPr>
              <a:t>Successful performance of a project depends on appropriate planning.</a:t>
            </a:r>
            <a:endParaRPr lang="fr-FR" dirty="0"/>
          </a:p>
        </p:txBody>
      </p:sp>
      <p:sp>
        <p:nvSpPr>
          <p:cNvPr id="4" name="Titre 1">
            <a:extLst>
              <a:ext uri="{FF2B5EF4-FFF2-40B4-BE49-F238E27FC236}">
                <a16:creationId xmlns:a16="http://schemas.microsoft.com/office/drawing/2014/main" id="{BE76B4D1-7706-4A5F-A2B6-922A06270627}"/>
              </a:ext>
            </a:extLst>
          </p:cNvPr>
          <p:cNvSpPr>
            <a:spLocks noGrp="1"/>
          </p:cNvSpPr>
          <p:nvPr>
            <p:ph type="title"/>
          </p:nvPr>
        </p:nvSpPr>
        <p:spPr>
          <a:xfrm>
            <a:off x="2456873" y="489527"/>
            <a:ext cx="6982692" cy="840509"/>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5" name="TextBox 15">
            <a:extLst>
              <a:ext uri="{FF2B5EF4-FFF2-40B4-BE49-F238E27FC236}">
                <a16:creationId xmlns:a16="http://schemas.microsoft.com/office/drawing/2014/main" id="{9C9C9795-7EA4-4641-B05B-69005377F16B}"/>
              </a:ext>
            </a:extLst>
          </p:cNvPr>
          <p:cNvSpPr txBox="1"/>
          <p:nvPr/>
        </p:nvSpPr>
        <p:spPr>
          <a:xfrm rot="5400000">
            <a:off x="7914099" y="3007943"/>
            <a:ext cx="6785327"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2117730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A728DE9-8A82-4895-960C-6C7DA05026A9}"/>
              </a:ext>
            </a:extLst>
          </p:cNvPr>
          <p:cNvSpPr>
            <a:spLocks noGrp="1"/>
          </p:cNvSpPr>
          <p:nvPr>
            <p:ph idx="1"/>
          </p:nvPr>
        </p:nvSpPr>
        <p:spPr>
          <a:xfrm>
            <a:off x="178776" y="1699480"/>
            <a:ext cx="10169769" cy="4351338"/>
          </a:xfrm>
        </p:spPr>
        <p:txBody>
          <a:bodyPr>
            <a:normAutofit lnSpcReduction="10000"/>
          </a:bodyPr>
          <a:lstStyle/>
          <a:p>
            <a:pPr marL="0" indent="0" algn="just">
              <a:buNone/>
            </a:pPr>
            <a:r>
              <a:rPr lang="en-US" b="1" i="0" dirty="0">
                <a:effectLst/>
              </a:rPr>
              <a:t>	I-3-2- </a:t>
            </a:r>
            <a:r>
              <a:rPr lang="en-US" sz="2800" b="1" i="0" dirty="0">
                <a:effectLst/>
              </a:rPr>
              <a:t>General aspects of project </a:t>
            </a:r>
            <a:r>
              <a:rPr lang="en-US" sz="2800" b="1" i="0" dirty="0" err="1">
                <a:effectLst/>
              </a:rPr>
              <a:t>conTrolling</a:t>
            </a:r>
            <a:endParaRPr lang="en-US" sz="2800" b="0" i="0" dirty="0">
              <a:effectLst/>
            </a:endParaRPr>
          </a:p>
          <a:p>
            <a:pPr algn="just"/>
            <a:r>
              <a:rPr lang="en-US" sz="2800" b="0" i="0" dirty="0">
                <a:effectLst/>
              </a:rPr>
              <a:t>The Execution of a Project is based on a robust Project Plan and can only be achieved through an effective </a:t>
            </a:r>
            <a:r>
              <a:rPr lang="en-US" sz="2800" b="1" i="0" dirty="0">
                <a:effectLst/>
              </a:rPr>
              <a:t>Cost and Schedule Control </a:t>
            </a:r>
            <a:r>
              <a:rPr lang="en-US" sz="2800" b="0" i="0" dirty="0">
                <a:effectLst/>
              </a:rPr>
              <a:t>methodology. </a:t>
            </a:r>
          </a:p>
          <a:p>
            <a:pPr algn="just"/>
            <a:r>
              <a:rPr lang="en-US" sz="2800" b="0" i="0" dirty="0">
                <a:effectLst/>
              </a:rPr>
              <a:t>The Development of a </a:t>
            </a:r>
            <a:r>
              <a:rPr lang="en-US" sz="2800" b="1" i="0" dirty="0">
                <a:effectLst/>
              </a:rPr>
              <a:t>Suitable Project Control System </a:t>
            </a:r>
            <a:r>
              <a:rPr lang="en-US" sz="2800" b="0" i="0" dirty="0">
                <a:effectLst/>
              </a:rPr>
              <a:t>is an important part of the overall Project Management effort and supports the achievement of Project Objectives. </a:t>
            </a:r>
          </a:p>
          <a:p>
            <a:pPr algn="just"/>
            <a:r>
              <a:rPr lang="en-US" sz="2800" b="0" i="0" dirty="0">
                <a:effectLst/>
              </a:rPr>
              <a:t>It has been proven time and again that project performance can be improved if dedicated project controls systems are in place. Good project control practices can result in more predictable cost and schedule outcomes.</a:t>
            </a:r>
          </a:p>
          <a:p>
            <a:endParaRPr lang="fr-FR" dirty="0"/>
          </a:p>
        </p:txBody>
      </p:sp>
      <p:sp>
        <p:nvSpPr>
          <p:cNvPr id="4" name="Titre 1">
            <a:extLst>
              <a:ext uri="{FF2B5EF4-FFF2-40B4-BE49-F238E27FC236}">
                <a16:creationId xmlns:a16="http://schemas.microsoft.com/office/drawing/2014/main" id="{8ABD8250-D976-4E71-A307-1769CCAE56A5}"/>
              </a:ext>
            </a:extLst>
          </p:cNvPr>
          <p:cNvSpPr>
            <a:spLocks noGrp="1"/>
          </p:cNvSpPr>
          <p:nvPr>
            <p:ph type="title"/>
          </p:nvPr>
        </p:nvSpPr>
        <p:spPr>
          <a:xfrm>
            <a:off x="2466108" y="387927"/>
            <a:ext cx="7148947" cy="932873"/>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5" name="TextBox 15">
            <a:extLst>
              <a:ext uri="{FF2B5EF4-FFF2-40B4-BE49-F238E27FC236}">
                <a16:creationId xmlns:a16="http://schemas.microsoft.com/office/drawing/2014/main" id="{92E0CF68-183A-4211-B512-71765C1F735C}"/>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11844130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DD3CD4A-02EC-44E5-B04E-B509BE9D8451}"/>
              </a:ext>
            </a:extLst>
          </p:cNvPr>
          <p:cNvSpPr>
            <a:spLocks noGrp="1"/>
          </p:cNvSpPr>
          <p:nvPr>
            <p:ph idx="1"/>
          </p:nvPr>
        </p:nvSpPr>
        <p:spPr>
          <a:xfrm>
            <a:off x="237392" y="1825625"/>
            <a:ext cx="11116408" cy="4351338"/>
          </a:xfrm>
        </p:spPr>
        <p:txBody>
          <a:bodyPr>
            <a:normAutofit/>
          </a:bodyPr>
          <a:lstStyle/>
          <a:p>
            <a:pPr marL="0" indent="0" algn="just">
              <a:buNone/>
            </a:pPr>
            <a:r>
              <a:rPr lang="en-US" sz="2400" b="1" i="0" dirty="0">
                <a:effectLst/>
              </a:rPr>
              <a:t>		I-3-3- </a:t>
            </a:r>
            <a:r>
              <a:rPr lang="fr-FR" sz="2600" b="1" i="0" dirty="0">
                <a:effectLst/>
              </a:rPr>
              <a:t>Project controlling activities </a:t>
            </a:r>
          </a:p>
          <a:p>
            <a:pPr algn="just"/>
            <a:r>
              <a:rPr lang="en-US" sz="2600" b="0" i="0" dirty="0">
                <a:effectLst/>
              </a:rPr>
              <a:t>Aligning projects with portfolio/organization goals and objectives</a:t>
            </a:r>
          </a:p>
          <a:p>
            <a:pPr algn="just">
              <a:buFont typeface="Arial" panose="020B0604020202020204" pitchFamily="34" charset="0"/>
              <a:buChar char="•"/>
            </a:pPr>
            <a:r>
              <a:rPr lang="en-US" sz="2600" b="0" i="0" dirty="0">
                <a:effectLst/>
              </a:rPr>
              <a:t>Developing a work-breakdown structure (WBS)</a:t>
            </a:r>
          </a:p>
          <a:p>
            <a:pPr algn="just">
              <a:buFont typeface="Arial" panose="020B0604020202020204" pitchFamily="34" charset="0"/>
              <a:buChar char="•"/>
            </a:pPr>
            <a:r>
              <a:rPr lang="en-US" sz="2600" b="0" i="0" dirty="0">
                <a:effectLst/>
              </a:rPr>
              <a:t>Collaborating on initial project schedules</a:t>
            </a:r>
          </a:p>
          <a:p>
            <a:pPr algn="just">
              <a:buFont typeface="Arial" panose="020B0604020202020204" pitchFamily="34" charset="0"/>
              <a:buChar char="•"/>
            </a:pPr>
            <a:r>
              <a:rPr lang="en-US" sz="2600" b="0" i="0" dirty="0">
                <a:effectLst/>
              </a:rPr>
              <a:t>Developing a risk management plan</a:t>
            </a:r>
          </a:p>
          <a:p>
            <a:pPr algn="just">
              <a:buFont typeface="Arial" panose="020B0604020202020204" pitchFamily="34" charset="0"/>
              <a:buChar char="•"/>
            </a:pPr>
            <a:r>
              <a:rPr lang="en-US" sz="2600" b="0" i="0" dirty="0">
                <a:effectLst/>
              </a:rPr>
              <a:t>Project budgeting and forecasting</a:t>
            </a:r>
          </a:p>
          <a:p>
            <a:pPr algn="just">
              <a:buFont typeface="Arial" panose="020B0604020202020204" pitchFamily="34" charset="0"/>
              <a:buChar char="•"/>
            </a:pPr>
            <a:r>
              <a:rPr lang="en-US" sz="2600" b="0" i="0" dirty="0">
                <a:effectLst/>
              </a:rPr>
              <a:t>Controlling project costs</a:t>
            </a:r>
          </a:p>
          <a:p>
            <a:pPr algn="just">
              <a:buFont typeface="Arial" panose="020B0604020202020204" pitchFamily="34" charset="0"/>
              <a:buChar char="•"/>
            </a:pPr>
            <a:r>
              <a:rPr lang="en-US" sz="2600" b="0" i="0" dirty="0">
                <a:effectLst/>
              </a:rPr>
              <a:t>Feedback and reporting</a:t>
            </a:r>
          </a:p>
          <a:p>
            <a:pPr algn="just">
              <a:buFont typeface="Arial" panose="020B0604020202020204" pitchFamily="34" charset="0"/>
              <a:buChar char="•"/>
            </a:pPr>
            <a:r>
              <a:rPr lang="en-US" sz="2600" b="0" i="0" dirty="0">
                <a:effectLst/>
              </a:rPr>
              <a:t>Optimizing project strategies to enable better outcomes in the future</a:t>
            </a:r>
          </a:p>
          <a:p>
            <a:endParaRPr lang="fr-FR" dirty="0"/>
          </a:p>
        </p:txBody>
      </p:sp>
      <p:sp>
        <p:nvSpPr>
          <p:cNvPr id="4" name="Titre 1">
            <a:extLst>
              <a:ext uri="{FF2B5EF4-FFF2-40B4-BE49-F238E27FC236}">
                <a16:creationId xmlns:a16="http://schemas.microsoft.com/office/drawing/2014/main" id="{835ACCEA-C51C-460A-B605-90D1EC12A92A}"/>
              </a:ext>
            </a:extLst>
          </p:cNvPr>
          <p:cNvSpPr>
            <a:spLocks noGrp="1"/>
          </p:cNvSpPr>
          <p:nvPr>
            <p:ph type="title"/>
          </p:nvPr>
        </p:nvSpPr>
        <p:spPr>
          <a:xfrm>
            <a:off x="2475345" y="415637"/>
            <a:ext cx="7028873" cy="927388"/>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5" name="TextBox 15">
            <a:extLst>
              <a:ext uri="{FF2B5EF4-FFF2-40B4-BE49-F238E27FC236}">
                <a16:creationId xmlns:a16="http://schemas.microsoft.com/office/drawing/2014/main" id="{73D2A8B3-F300-49FD-B092-E5306A4B1A6E}"/>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30172644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68A0C7B-BBA5-47EF-BC62-B98B50F341C8}"/>
              </a:ext>
            </a:extLst>
          </p:cNvPr>
          <p:cNvSpPr>
            <a:spLocks noGrp="1"/>
          </p:cNvSpPr>
          <p:nvPr>
            <p:ph idx="1"/>
          </p:nvPr>
        </p:nvSpPr>
        <p:spPr>
          <a:xfrm>
            <a:off x="140678" y="1825625"/>
            <a:ext cx="10225454" cy="4351338"/>
          </a:xfrm>
        </p:spPr>
        <p:txBody>
          <a:bodyPr/>
          <a:lstStyle/>
          <a:p>
            <a:pPr marL="0" indent="0">
              <a:buNone/>
            </a:pPr>
            <a:r>
              <a:rPr lang="en-US" sz="2800" b="1" i="0" dirty="0">
                <a:effectLst/>
              </a:rPr>
              <a:t>		</a:t>
            </a:r>
            <a:endParaRPr lang="fr-FR" dirty="0"/>
          </a:p>
        </p:txBody>
      </p:sp>
      <p:pic>
        <p:nvPicPr>
          <p:cNvPr id="5" name="Image 4">
            <a:extLst>
              <a:ext uri="{FF2B5EF4-FFF2-40B4-BE49-F238E27FC236}">
                <a16:creationId xmlns:a16="http://schemas.microsoft.com/office/drawing/2014/main" id="{7835F2FC-A764-4BA6-9429-346D4BBC324D}"/>
              </a:ext>
            </a:extLst>
          </p:cNvPr>
          <p:cNvPicPr>
            <a:picLocks noChangeAspect="1"/>
          </p:cNvPicPr>
          <p:nvPr/>
        </p:nvPicPr>
        <p:blipFill>
          <a:blip r:embed="rId2"/>
          <a:stretch>
            <a:fillRect/>
          </a:stretch>
        </p:blipFill>
        <p:spPr>
          <a:xfrm>
            <a:off x="0" y="1"/>
            <a:ext cx="10471638" cy="6937130"/>
          </a:xfrm>
          <a:prstGeom prst="rect">
            <a:avLst/>
          </a:prstGeom>
        </p:spPr>
      </p:pic>
      <p:sp>
        <p:nvSpPr>
          <p:cNvPr id="7" name="ZoneTexte 6">
            <a:extLst>
              <a:ext uri="{FF2B5EF4-FFF2-40B4-BE49-F238E27FC236}">
                <a16:creationId xmlns:a16="http://schemas.microsoft.com/office/drawing/2014/main" id="{B8509D54-1946-4904-8625-7E3C5B8B630E}"/>
              </a:ext>
            </a:extLst>
          </p:cNvPr>
          <p:cNvSpPr txBox="1"/>
          <p:nvPr/>
        </p:nvSpPr>
        <p:spPr>
          <a:xfrm rot="5400000">
            <a:off x="8132547" y="3080568"/>
            <a:ext cx="6653578" cy="492443"/>
          </a:xfrm>
          <a:prstGeom prst="rect">
            <a:avLst/>
          </a:prstGeom>
          <a:noFill/>
        </p:spPr>
        <p:txBody>
          <a:bodyPr wrap="square">
            <a:spAutoFit/>
          </a:bodyPr>
          <a:lstStyle/>
          <a:p>
            <a:pPr marL="0" indent="0">
              <a:buNone/>
            </a:pPr>
            <a:r>
              <a:rPr lang="en-US" sz="2600" b="1" i="0" dirty="0">
                <a:effectLst/>
              </a:rPr>
              <a:t>I-3-4- Processes That Define Project Controls</a:t>
            </a:r>
          </a:p>
        </p:txBody>
      </p:sp>
    </p:spTree>
    <p:extLst>
      <p:ext uri="{BB962C8B-B14F-4D97-AF65-F5344CB8AC3E}">
        <p14:creationId xmlns:p14="http://schemas.microsoft.com/office/powerpoint/2010/main" val="8135703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B5AFF9A-E4A2-4CB2-B278-6D6116E4AB26}"/>
              </a:ext>
            </a:extLst>
          </p:cNvPr>
          <p:cNvSpPr>
            <a:spLocks noGrp="1"/>
          </p:cNvSpPr>
          <p:nvPr>
            <p:ph idx="1"/>
          </p:nvPr>
        </p:nvSpPr>
        <p:spPr>
          <a:xfrm>
            <a:off x="120074" y="1634836"/>
            <a:ext cx="10140550" cy="5223163"/>
          </a:xfrm>
        </p:spPr>
        <p:txBody>
          <a:bodyPr>
            <a:normAutofit/>
          </a:bodyPr>
          <a:lstStyle/>
          <a:p>
            <a:pPr algn="just"/>
            <a:r>
              <a:rPr lang="en-US" sz="2600" b="0" i="0" dirty="0">
                <a:solidFill>
                  <a:srgbClr val="2C2C2C"/>
                </a:solidFill>
                <a:effectLst/>
              </a:rPr>
              <a:t>During your Planning Phase, you may have established a series of </a:t>
            </a:r>
            <a:r>
              <a:rPr lang="en-US" sz="2600" b="1" i="0" dirty="0">
                <a:solidFill>
                  <a:srgbClr val="00B050"/>
                </a:solidFill>
                <a:effectLst/>
              </a:rPr>
              <a:t>Checkpoints</a:t>
            </a:r>
            <a:r>
              <a:rPr lang="en-US" sz="2600" b="0" i="0" dirty="0">
                <a:solidFill>
                  <a:srgbClr val="2C2C2C"/>
                </a:solidFill>
                <a:effectLst/>
              </a:rPr>
              <a:t> or </a:t>
            </a:r>
            <a:r>
              <a:rPr lang="en-US" sz="2600" b="1" i="0" dirty="0">
                <a:solidFill>
                  <a:srgbClr val="00B050"/>
                </a:solidFill>
                <a:effectLst/>
              </a:rPr>
              <a:t>Milestones</a:t>
            </a:r>
            <a:r>
              <a:rPr lang="en-US" sz="2600" b="0" i="0" dirty="0">
                <a:solidFill>
                  <a:srgbClr val="2C2C2C"/>
                </a:solidFill>
                <a:effectLst/>
              </a:rPr>
              <a:t> for your Project. Alternatively, you might have set </a:t>
            </a:r>
            <a:r>
              <a:rPr lang="en-US" sz="2600" b="1" i="0" dirty="0">
                <a:solidFill>
                  <a:srgbClr val="2C2C2C"/>
                </a:solidFill>
                <a:effectLst/>
              </a:rPr>
              <a:t>Goals</a:t>
            </a:r>
            <a:r>
              <a:rPr lang="en-US" sz="2600" b="0" i="0" dirty="0">
                <a:solidFill>
                  <a:srgbClr val="2C2C2C"/>
                </a:solidFill>
                <a:effectLst/>
              </a:rPr>
              <a:t> of completing a specific number of </a:t>
            </a:r>
            <a:r>
              <a:rPr lang="en-US" sz="2600" b="1" i="0" dirty="0">
                <a:solidFill>
                  <a:srgbClr val="00B050"/>
                </a:solidFill>
                <a:effectLst/>
              </a:rPr>
              <a:t>Deliverables</a:t>
            </a:r>
            <a:r>
              <a:rPr lang="en-US" sz="2600" b="0" i="0" dirty="0">
                <a:solidFill>
                  <a:srgbClr val="2C2C2C"/>
                </a:solidFill>
                <a:effectLst/>
              </a:rPr>
              <a:t> per day, week, or month. Quantifiable measures like these, which are used to evaluate the success of your </a:t>
            </a:r>
            <a:r>
              <a:rPr lang="en-US" sz="2600" dirty="0">
                <a:solidFill>
                  <a:srgbClr val="2C2C2C"/>
                </a:solidFill>
              </a:rPr>
              <a:t>P</a:t>
            </a:r>
            <a:r>
              <a:rPr lang="en-US" sz="2600" b="0" i="0" dirty="0">
                <a:solidFill>
                  <a:srgbClr val="2C2C2C"/>
                </a:solidFill>
                <a:effectLst/>
              </a:rPr>
              <a:t>roject, are called </a:t>
            </a:r>
            <a:r>
              <a:rPr lang="en-US" sz="2600" b="1" i="0" dirty="0">
                <a:solidFill>
                  <a:srgbClr val="FF0000"/>
                </a:solidFill>
                <a:effectLst/>
              </a:rPr>
              <a:t>Key Performance Indicator</a:t>
            </a:r>
            <a:r>
              <a:rPr lang="en-US" sz="2600" b="0" i="0" dirty="0">
                <a:solidFill>
                  <a:srgbClr val="2C2C2C"/>
                </a:solidFill>
                <a:effectLst/>
              </a:rPr>
              <a:t>s (</a:t>
            </a:r>
            <a:r>
              <a:rPr lang="en-US" sz="2600" b="1" i="0" dirty="0">
                <a:solidFill>
                  <a:srgbClr val="FF0000"/>
                </a:solidFill>
                <a:effectLst/>
              </a:rPr>
              <a:t>KPIs</a:t>
            </a:r>
            <a:r>
              <a:rPr lang="en-US" sz="2600" b="0" i="0" dirty="0">
                <a:solidFill>
                  <a:srgbClr val="2C2C2C"/>
                </a:solidFill>
                <a:effectLst/>
              </a:rPr>
              <a:t>).</a:t>
            </a:r>
          </a:p>
          <a:p>
            <a:pPr marL="0" indent="0" algn="just">
              <a:buNone/>
            </a:pPr>
            <a:endParaRPr lang="en-US" sz="2600" b="0" i="0" dirty="0">
              <a:solidFill>
                <a:srgbClr val="2C2C2C"/>
              </a:solidFill>
              <a:effectLst/>
            </a:endParaRPr>
          </a:p>
          <a:p>
            <a:pPr algn="just"/>
            <a:r>
              <a:rPr lang="en-US" sz="2600" b="0" i="0" dirty="0">
                <a:solidFill>
                  <a:srgbClr val="2C2C2C"/>
                </a:solidFill>
                <a:effectLst/>
              </a:rPr>
              <a:t>During the Project Monitoring and Controlling Phase, keeping tabs on KPIs is essential to ensure your Team is on the right track. </a:t>
            </a:r>
          </a:p>
          <a:p>
            <a:pPr marL="0" indent="0" algn="just">
              <a:buNone/>
            </a:pPr>
            <a:endParaRPr lang="en-US" sz="2600" b="0" i="0" dirty="0">
              <a:solidFill>
                <a:srgbClr val="2C2C2C"/>
              </a:solidFill>
              <a:effectLst/>
            </a:endParaRPr>
          </a:p>
          <a:p>
            <a:pPr algn="just"/>
            <a:r>
              <a:rPr lang="en-US" sz="2600" b="0" i="0" dirty="0">
                <a:solidFill>
                  <a:srgbClr val="2C2C2C"/>
                </a:solidFill>
                <a:effectLst/>
              </a:rPr>
              <a:t>One way to keep your entire Team up to date is to set up </a:t>
            </a:r>
            <a:r>
              <a:rPr lang="en-US" sz="2600" b="1" i="0" dirty="0">
                <a:solidFill>
                  <a:srgbClr val="00B050"/>
                </a:solidFill>
                <a:effectLst/>
              </a:rPr>
              <a:t>automated status reports </a:t>
            </a:r>
            <a:r>
              <a:rPr lang="en-US" sz="2600" b="0" i="0" dirty="0">
                <a:solidFill>
                  <a:srgbClr val="2C2C2C"/>
                </a:solidFill>
                <a:effectLst/>
              </a:rPr>
              <a:t>that go out to all interested parties. </a:t>
            </a:r>
            <a:endParaRPr lang="fr-FR" dirty="0"/>
          </a:p>
        </p:txBody>
      </p:sp>
      <p:sp>
        <p:nvSpPr>
          <p:cNvPr id="4" name="Titre 1">
            <a:extLst>
              <a:ext uri="{FF2B5EF4-FFF2-40B4-BE49-F238E27FC236}">
                <a16:creationId xmlns:a16="http://schemas.microsoft.com/office/drawing/2014/main" id="{F73B1CF5-C2BD-45BF-BB87-C9C55605D0B3}"/>
              </a:ext>
            </a:extLst>
          </p:cNvPr>
          <p:cNvSpPr>
            <a:spLocks noGrp="1"/>
          </p:cNvSpPr>
          <p:nvPr>
            <p:ph type="title"/>
          </p:nvPr>
        </p:nvSpPr>
        <p:spPr>
          <a:xfrm>
            <a:off x="2321169" y="365125"/>
            <a:ext cx="7829595" cy="1057275"/>
          </a:xfrm>
        </p:spPr>
        <p:txBody>
          <a:bodyPr>
            <a:normAutofit fontScale="90000"/>
          </a:bodyPr>
          <a:lstStyle/>
          <a:p>
            <a:pPr algn="ctr"/>
            <a:br>
              <a:rPr lang="fr-FR" sz="4200" b="1" i="0" dirty="0">
                <a:solidFill>
                  <a:schemeClr val="bg1"/>
                </a:solidFill>
                <a:effectLst/>
                <a:latin typeface="+mn-lt"/>
              </a:rPr>
            </a:br>
            <a:r>
              <a:rPr lang="fr-FR" sz="4000" b="1" i="0" dirty="0">
                <a:solidFill>
                  <a:srgbClr val="00FF00"/>
                </a:solidFill>
                <a:effectLst/>
                <a:latin typeface="+mn-lt"/>
              </a:rPr>
              <a:t>II- Importance of the</a:t>
            </a:r>
            <a:br>
              <a:rPr lang="fr-FR" sz="4000" b="1" i="0" dirty="0">
                <a:solidFill>
                  <a:srgbClr val="00FF00"/>
                </a:solidFill>
                <a:effectLst/>
                <a:latin typeface="+mn-lt"/>
              </a:rPr>
            </a:br>
            <a:r>
              <a:rPr lang="fr-FR" sz="4000" b="1" i="0" dirty="0">
                <a:solidFill>
                  <a:srgbClr val="00FF00"/>
                </a:solidFill>
                <a:effectLst/>
                <a:latin typeface="+mn-lt"/>
              </a:rPr>
              <a:t> Key Performance </a:t>
            </a:r>
            <a:r>
              <a:rPr lang="fr-FR" sz="4000" b="1" i="0" dirty="0" err="1">
                <a:solidFill>
                  <a:srgbClr val="00FF00"/>
                </a:solidFill>
                <a:effectLst/>
                <a:latin typeface="+mn-lt"/>
              </a:rPr>
              <a:t>Indicators</a:t>
            </a:r>
            <a:br>
              <a:rPr lang="fr-FR" b="1" i="0" dirty="0">
                <a:solidFill>
                  <a:srgbClr val="00FF00"/>
                </a:solidFill>
                <a:effectLst/>
                <a:latin typeface="Arial" panose="020B0604020202020204" pitchFamily="34" charset="0"/>
              </a:rPr>
            </a:br>
            <a:endParaRPr lang="fr-FR" dirty="0">
              <a:solidFill>
                <a:srgbClr val="00FF00"/>
              </a:solidFill>
            </a:endParaRPr>
          </a:p>
        </p:txBody>
      </p:sp>
      <p:pic>
        <p:nvPicPr>
          <p:cNvPr id="7" name="Picture 2" descr="Why are KPIs Important? The Importance of KPIs and How to Choose Them.">
            <a:extLst>
              <a:ext uri="{FF2B5EF4-FFF2-40B4-BE49-F238E27FC236}">
                <a16:creationId xmlns:a16="http://schemas.microsoft.com/office/drawing/2014/main" id="{C0BE735B-4B8D-4E38-A806-02D29D869F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1691" y="2537691"/>
            <a:ext cx="6858000" cy="1782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96470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4CCBB6D-9D14-4C6F-9E7F-19A1128A260A}"/>
              </a:ext>
            </a:extLst>
          </p:cNvPr>
          <p:cNvSpPr>
            <a:spLocks noGrp="1"/>
          </p:cNvSpPr>
          <p:nvPr>
            <p:ph idx="1"/>
          </p:nvPr>
        </p:nvSpPr>
        <p:spPr>
          <a:xfrm>
            <a:off x="246186" y="1825625"/>
            <a:ext cx="10005646" cy="4351338"/>
          </a:xfrm>
        </p:spPr>
        <p:txBody>
          <a:bodyPr>
            <a:normAutofit lnSpcReduction="10000"/>
          </a:bodyPr>
          <a:lstStyle/>
          <a:p>
            <a:pPr marL="0" indent="0">
              <a:buNone/>
            </a:pPr>
            <a:r>
              <a:rPr lang="fr-FR" sz="1600" b="1" i="0" dirty="0">
                <a:solidFill>
                  <a:srgbClr val="222222"/>
                </a:solidFill>
                <a:effectLst/>
                <a:latin typeface="Arial" panose="020B0604020202020204" pitchFamily="34" charset="0"/>
              </a:rPr>
              <a:t>	</a:t>
            </a:r>
            <a:r>
              <a:rPr lang="fr-FR" sz="2600" b="1" i="0" dirty="0">
                <a:effectLst/>
              </a:rPr>
              <a:t>II-1- 	Key Performance </a:t>
            </a:r>
            <a:r>
              <a:rPr lang="fr-FR" sz="2600" b="1" i="0" dirty="0" err="1">
                <a:effectLst/>
              </a:rPr>
              <a:t>Indicators</a:t>
            </a:r>
            <a:r>
              <a:rPr lang="fr-FR" sz="2600" b="1" i="0" dirty="0">
                <a:effectLst/>
              </a:rPr>
              <a:t> </a:t>
            </a:r>
            <a:r>
              <a:rPr lang="fr-FR" sz="2600" b="1" i="0" dirty="0" err="1">
                <a:effectLst/>
              </a:rPr>
              <a:t>Definition</a:t>
            </a:r>
            <a:endParaRPr lang="fr-FR" sz="2600" b="1" i="0" dirty="0">
              <a:effectLst/>
            </a:endParaRPr>
          </a:p>
          <a:p>
            <a:pPr algn="l"/>
            <a:r>
              <a:rPr lang="en-US" sz="2600" b="1" i="0" u="none" strike="noStrike" dirty="0">
                <a:solidFill>
                  <a:srgbClr val="FF0000"/>
                </a:solidFill>
                <a:effectLst/>
              </a:rPr>
              <a:t>KPIs</a:t>
            </a:r>
            <a:r>
              <a:rPr lang="en-US" sz="2600" b="0" i="0" u="none" strike="noStrike" dirty="0">
                <a:effectLst/>
              </a:rPr>
              <a:t> are quantifiable measurements that reflect the critical success factors of a business.</a:t>
            </a:r>
          </a:p>
          <a:p>
            <a:pPr algn="l">
              <a:buFont typeface="Arial" panose="020B0604020202020204" pitchFamily="34" charset="0"/>
              <a:buChar char="•"/>
            </a:pPr>
            <a:r>
              <a:rPr lang="en-US" sz="2600" b="0" i="0" dirty="0">
                <a:effectLst/>
              </a:rPr>
              <a:t>Key Drivers that have a major impact on the performance of the business.</a:t>
            </a:r>
          </a:p>
          <a:p>
            <a:pPr algn="l">
              <a:buFont typeface="Arial" panose="020B0604020202020204" pitchFamily="34" charset="0"/>
              <a:buChar char="•"/>
            </a:pPr>
            <a:r>
              <a:rPr lang="en-US" sz="2600" b="0" i="0" dirty="0">
                <a:effectLst/>
              </a:rPr>
              <a:t>A handful of numbers that give the owner an “at a glance” view of the business.</a:t>
            </a:r>
          </a:p>
          <a:p>
            <a:pPr algn="l">
              <a:buFont typeface="Arial" panose="020B0604020202020204" pitchFamily="34" charset="0"/>
              <a:buChar char="•"/>
            </a:pPr>
            <a:r>
              <a:rPr lang="en-US" sz="2600" b="0" i="0" dirty="0">
                <a:effectLst/>
              </a:rPr>
              <a:t>Keep their finger on the pulse of the business.</a:t>
            </a:r>
          </a:p>
          <a:p>
            <a:pPr algn="l">
              <a:buFont typeface="Arial" panose="020B0604020202020204" pitchFamily="34" charset="0"/>
              <a:buChar char="•"/>
            </a:pPr>
            <a:r>
              <a:rPr lang="en-US" sz="2600" b="0" i="0" dirty="0">
                <a:effectLst/>
              </a:rPr>
              <a:t>Identify hot spots that need attention.</a:t>
            </a:r>
          </a:p>
          <a:p>
            <a:pPr algn="l">
              <a:buFont typeface="Arial" panose="020B0604020202020204" pitchFamily="34" charset="0"/>
              <a:buChar char="•"/>
            </a:pPr>
            <a:r>
              <a:rPr lang="en-US" sz="2600" b="0" i="0" dirty="0">
                <a:effectLst/>
              </a:rPr>
              <a:t>Act quickly to drive the business forward.</a:t>
            </a:r>
          </a:p>
          <a:p>
            <a:endParaRPr lang="fr-FR" dirty="0"/>
          </a:p>
        </p:txBody>
      </p:sp>
      <p:sp>
        <p:nvSpPr>
          <p:cNvPr id="4" name="Titre 1">
            <a:extLst>
              <a:ext uri="{FF2B5EF4-FFF2-40B4-BE49-F238E27FC236}">
                <a16:creationId xmlns:a16="http://schemas.microsoft.com/office/drawing/2014/main" id="{55CC4F01-59E7-408E-9AC0-491A4BDDC3F0}"/>
              </a:ext>
            </a:extLst>
          </p:cNvPr>
          <p:cNvSpPr>
            <a:spLocks noGrp="1"/>
          </p:cNvSpPr>
          <p:nvPr>
            <p:ph type="title"/>
          </p:nvPr>
        </p:nvSpPr>
        <p:spPr>
          <a:xfrm>
            <a:off x="2299854" y="365126"/>
            <a:ext cx="7269019" cy="1029566"/>
          </a:xfrm>
        </p:spPr>
        <p:txBody>
          <a:bodyPr>
            <a:normAutofit fontScale="90000"/>
          </a:bodyPr>
          <a:lstStyle/>
          <a:p>
            <a:pPr algn="ctr"/>
            <a:br>
              <a:rPr lang="fr-FR" sz="4200" b="1" i="0" dirty="0">
                <a:solidFill>
                  <a:schemeClr val="bg1"/>
                </a:solidFill>
                <a:effectLst/>
                <a:latin typeface="+mn-lt"/>
              </a:rPr>
            </a:br>
            <a:r>
              <a:rPr lang="fr-FR" sz="4000" b="1" i="0" dirty="0">
                <a:solidFill>
                  <a:srgbClr val="00FF00"/>
                </a:solidFill>
                <a:effectLst/>
                <a:latin typeface="+mn-lt"/>
              </a:rPr>
              <a:t>II- Importance of the Key Performance </a:t>
            </a:r>
            <a:r>
              <a:rPr lang="fr-FR" sz="4000" b="1" i="0" dirty="0" err="1">
                <a:solidFill>
                  <a:srgbClr val="00FF00"/>
                </a:solidFill>
                <a:effectLst/>
                <a:latin typeface="+mn-lt"/>
              </a:rPr>
              <a:t>Indicators</a:t>
            </a:r>
            <a:br>
              <a:rPr lang="fr-FR" b="1" i="0" dirty="0">
                <a:solidFill>
                  <a:srgbClr val="222222"/>
                </a:solidFill>
                <a:effectLst/>
                <a:latin typeface="Arial" panose="020B0604020202020204" pitchFamily="34" charset="0"/>
              </a:rPr>
            </a:br>
            <a:endParaRPr lang="fr-FR" dirty="0"/>
          </a:p>
        </p:txBody>
      </p:sp>
      <p:pic>
        <p:nvPicPr>
          <p:cNvPr id="6" name="Picture 2" descr="Why are KPIs Important? The Importance of KPIs and How to Choose Them.">
            <a:extLst>
              <a:ext uri="{FF2B5EF4-FFF2-40B4-BE49-F238E27FC236}">
                <a16:creationId xmlns:a16="http://schemas.microsoft.com/office/drawing/2014/main" id="{E4EA512E-E00E-4B9D-9F6A-C1F5C103CC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1691" y="2537691"/>
            <a:ext cx="6858000" cy="1782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54031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51673A-9719-4E30-985A-13847BE43F13}"/>
              </a:ext>
            </a:extLst>
          </p:cNvPr>
          <p:cNvSpPr>
            <a:spLocks noGrp="1"/>
          </p:cNvSpPr>
          <p:nvPr>
            <p:ph type="title"/>
          </p:nvPr>
        </p:nvSpPr>
        <p:spPr>
          <a:xfrm>
            <a:off x="2435469" y="387926"/>
            <a:ext cx="7207296" cy="957297"/>
          </a:xfrm>
        </p:spPr>
        <p:txBody>
          <a:bodyPr>
            <a:normAutofit fontScale="90000"/>
          </a:bodyPr>
          <a:lstStyle/>
          <a:p>
            <a:pPr algn="ctr"/>
            <a:br>
              <a:rPr lang="fr-FR" sz="4200" b="1" i="0" dirty="0">
                <a:solidFill>
                  <a:schemeClr val="bg1"/>
                </a:solidFill>
                <a:effectLst/>
                <a:latin typeface="+mn-lt"/>
              </a:rPr>
            </a:br>
            <a:r>
              <a:rPr lang="fr-FR" sz="4200" b="1" i="0" dirty="0">
                <a:solidFill>
                  <a:srgbClr val="00FF00"/>
                </a:solidFill>
                <a:effectLst/>
                <a:latin typeface="+mn-lt"/>
              </a:rPr>
              <a:t>II- </a:t>
            </a:r>
            <a:r>
              <a:rPr lang="fr-FR" sz="4000" b="1" i="0" dirty="0">
                <a:solidFill>
                  <a:srgbClr val="00FF00"/>
                </a:solidFill>
                <a:effectLst/>
                <a:latin typeface="+mn-lt"/>
              </a:rPr>
              <a:t>Importance of the Key Performance </a:t>
            </a:r>
            <a:r>
              <a:rPr lang="fr-FR" sz="4000" b="1" i="0" dirty="0" err="1">
                <a:solidFill>
                  <a:srgbClr val="00FF00"/>
                </a:solidFill>
                <a:effectLst/>
                <a:latin typeface="+mn-lt"/>
              </a:rPr>
              <a:t>Indicators</a:t>
            </a:r>
            <a:br>
              <a:rPr lang="fr-FR" b="1" i="0" dirty="0">
                <a:solidFill>
                  <a:srgbClr val="00FF00"/>
                </a:solidFill>
                <a:effectLst/>
                <a:latin typeface="Arial" panose="020B0604020202020204" pitchFamily="34" charset="0"/>
              </a:rPr>
            </a:br>
            <a:endParaRPr lang="fr-FR" dirty="0">
              <a:solidFill>
                <a:srgbClr val="00FF00"/>
              </a:solidFill>
            </a:endParaRPr>
          </a:p>
        </p:txBody>
      </p:sp>
      <p:sp>
        <p:nvSpPr>
          <p:cNvPr id="3" name="Espace réservé du contenu 2">
            <a:extLst>
              <a:ext uri="{FF2B5EF4-FFF2-40B4-BE49-F238E27FC236}">
                <a16:creationId xmlns:a16="http://schemas.microsoft.com/office/drawing/2014/main" id="{D33D1B08-4245-4584-BB20-454F1FB9D30A}"/>
              </a:ext>
            </a:extLst>
          </p:cNvPr>
          <p:cNvSpPr>
            <a:spLocks noGrp="1"/>
          </p:cNvSpPr>
          <p:nvPr>
            <p:ph idx="1"/>
          </p:nvPr>
        </p:nvSpPr>
        <p:spPr>
          <a:xfrm>
            <a:off x="152400" y="1662545"/>
            <a:ext cx="10178562" cy="4461664"/>
          </a:xfrm>
        </p:spPr>
        <p:txBody>
          <a:bodyPr>
            <a:normAutofit fontScale="92500" lnSpcReduction="20000"/>
          </a:bodyPr>
          <a:lstStyle/>
          <a:p>
            <a:pPr algn="just"/>
            <a:r>
              <a:rPr lang="en-US" sz="2600" b="1" i="1" u="none" strike="noStrike" dirty="0">
                <a:solidFill>
                  <a:srgbClr val="FF0000"/>
                </a:solidFill>
                <a:effectLst/>
              </a:rPr>
              <a:t>Key Performance Indicators</a:t>
            </a:r>
            <a:r>
              <a:rPr lang="en-US" sz="2600" b="1" i="0" u="none" strike="noStrike" dirty="0">
                <a:solidFill>
                  <a:srgbClr val="FF0000"/>
                </a:solidFill>
                <a:effectLst/>
              </a:rPr>
              <a:t> </a:t>
            </a:r>
            <a:r>
              <a:rPr lang="en-US" sz="2600" b="0" i="0" u="none" strike="noStrike" dirty="0">
                <a:effectLst/>
              </a:rPr>
              <a:t>define:</a:t>
            </a:r>
          </a:p>
          <a:p>
            <a:pPr algn="just"/>
            <a:r>
              <a:rPr lang="en-US" sz="2600" b="0" i="0" u="none" strike="noStrike" dirty="0">
                <a:effectLst/>
              </a:rPr>
              <a:t> </a:t>
            </a:r>
            <a:r>
              <a:rPr lang="en-US" sz="2600" b="1" u="none" strike="noStrike" dirty="0">
                <a:effectLst/>
              </a:rPr>
              <a:t>factors</a:t>
            </a:r>
            <a:r>
              <a:rPr lang="en-US" sz="2600" u="none" strike="noStrike" dirty="0">
                <a:effectLst/>
              </a:rPr>
              <a:t> the institution needs to benchmark and monitor.  </a:t>
            </a:r>
          </a:p>
          <a:p>
            <a:pPr algn="just"/>
            <a:r>
              <a:rPr lang="en-US" sz="2600" b="1" i="0" u="none" strike="noStrike" dirty="0">
                <a:effectLst/>
              </a:rPr>
              <a:t>assessment techniques </a:t>
            </a:r>
            <a:r>
              <a:rPr lang="en-US" sz="2600" b="0" i="0" u="none" strike="noStrike" dirty="0">
                <a:effectLst/>
              </a:rPr>
              <a:t>provide the mechanism for measuring and evaluating the defined factors to evaluate progress or impact. </a:t>
            </a:r>
          </a:p>
          <a:p>
            <a:pPr marL="0" indent="0" algn="just">
              <a:buNone/>
            </a:pPr>
            <a:endParaRPr lang="en-US" sz="2600" b="0" i="0" u="none" strike="noStrike" dirty="0">
              <a:effectLst/>
            </a:endParaRPr>
          </a:p>
          <a:p>
            <a:pPr marL="0" indent="0" algn="just">
              <a:buNone/>
            </a:pPr>
            <a:r>
              <a:rPr lang="en-US" sz="2600" dirty="0"/>
              <a:t>	</a:t>
            </a:r>
            <a:r>
              <a:rPr lang="en-US" sz="2600" b="1" i="0" u="none" strike="noStrike" dirty="0">
                <a:solidFill>
                  <a:srgbClr val="FF0000"/>
                </a:solidFill>
                <a:effectLst/>
              </a:rPr>
              <a:t>KPIs</a:t>
            </a:r>
            <a:r>
              <a:rPr lang="en-US" sz="2600" b="0" i="0" u="none" strike="noStrike" dirty="0">
                <a:effectLst/>
              </a:rPr>
              <a:t> specify what is measured and assessment techniques detail how and when it will be measured. </a:t>
            </a:r>
          </a:p>
          <a:p>
            <a:pPr marL="0" indent="0" algn="just">
              <a:buNone/>
            </a:pPr>
            <a:r>
              <a:rPr lang="en-US" sz="2600" b="0" i="0" u="none" strike="noStrike" dirty="0">
                <a:effectLst/>
              </a:rPr>
              <a:t>	 </a:t>
            </a:r>
            <a:r>
              <a:rPr lang="en-US" sz="2600" b="1" i="0" u="none" strike="noStrike" dirty="0">
                <a:solidFill>
                  <a:srgbClr val="FF0000"/>
                </a:solidFill>
                <a:effectLst/>
              </a:rPr>
              <a:t>KPI</a:t>
            </a:r>
            <a:r>
              <a:rPr lang="en-US" sz="2600" b="0" i="0" u="none" strike="noStrike" dirty="0">
                <a:effectLst/>
              </a:rPr>
              <a:t> is a measure used to define and evaluate how successful an organization is. </a:t>
            </a:r>
          </a:p>
          <a:p>
            <a:pPr marL="0" indent="0" algn="just">
              <a:buNone/>
            </a:pPr>
            <a:r>
              <a:rPr lang="en-US" sz="2600" b="0" i="0" u="none" strike="noStrike" dirty="0">
                <a:effectLst/>
              </a:rPr>
              <a:t>Typically is expressed in terms of making progress towards its long-term organizational goals.</a:t>
            </a:r>
          </a:p>
          <a:p>
            <a:pPr marL="0" indent="0" algn="just">
              <a:buNone/>
            </a:pPr>
            <a:r>
              <a:rPr lang="en-US" sz="2600" dirty="0"/>
              <a:t>	</a:t>
            </a:r>
            <a:r>
              <a:rPr lang="en-US" sz="2600" b="0" i="0" u="none" strike="noStrike" dirty="0">
                <a:effectLst/>
              </a:rPr>
              <a:t> </a:t>
            </a:r>
            <a:r>
              <a:rPr lang="en-US" sz="2600" b="1" i="0" u="none" strike="noStrike" dirty="0">
                <a:solidFill>
                  <a:srgbClr val="FF0000"/>
                </a:solidFill>
                <a:effectLst/>
              </a:rPr>
              <a:t>KPI</a:t>
            </a:r>
            <a:r>
              <a:rPr lang="en-US" sz="2600" b="0" i="0" u="none" strike="noStrike" dirty="0">
                <a:effectLst/>
              </a:rPr>
              <a:t> incorporates information on the sources, calculations and definitions for each measure and sets out the timetable for submission of monthly data.</a:t>
            </a:r>
          </a:p>
          <a:p>
            <a:endParaRPr lang="fr-FR" dirty="0"/>
          </a:p>
        </p:txBody>
      </p:sp>
      <p:sp>
        <p:nvSpPr>
          <p:cNvPr id="5" name="Flèche : droite 4">
            <a:extLst>
              <a:ext uri="{FF2B5EF4-FFF2-40B4-BE49-F238E27FC236}">
                <a16:creationId xmlns:a16="http://schemas.microsoft.com/office/drawing/2014/main" id="{AD9D48FD-6D8B-4E9B-8B78-3A3C6FBB88B8}"/>
              </a:ext>
            </a:extLst>
          </p:cNvPr>
          <p:cNvSpPr/>
          <p:nvPr/>
        </p:nvSpPr>
        <p:spPr>
          <a:xfrm>
            <a:off x="152399" y="3505194"/>
            <a:ext cx="955964" cy="369455"/>
          </a:xfrm>
          <a:prstGeom prst="rightArrow">
            <a:avLst>
              <a:gd name="adj1" fmla="val 40000"/>
              <a:gd name="adj2" fmla="val 50000"/>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Flèche : droite 5">
            <a:extLst>
              <a:ext uri="{FF2B5EF4-FFF2-40B4-BE49-F238E27FC236}">
                <a16:creationId xmlns:a16="http://schemas.microsoft.com/office/drawing/2014/main" id="{F7B1FD8B-D2E2-49B1-A0BC-819DE4811B3D}"/>
              </a:ext>
            </a:extLst>
          </p:cNvPr>
          <p:cNvSpPr/>
          <p:nvPr/>
        </p:nvSpPr>
        <p:spPr>
          <a:xfrm>
            <a:off x="226292" y="5422244"/>
            <a:ext cx="955964" cy="369455"/>
          </a:xfrm>
          <a:prstGeom prst="rightArrow">
            <a:avLst>
              <a:gd name="adj1" fmla="val 40000"/>
              <a:gd name="adj2" fmla="val 50000"/>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Flèche : droite 6">
            <a:extLst>
              <a:ext uri="{FF2B5EF4-FFF2-40B4-BE49-F238E27FC236}">
                <a16:creationId xmlns:a16="http://schemas.microsoft.com/office/drawing/2014/main" id="{369B3829-C140-45E6-B24A-800051C8BAD8}"/>
              </a:ext>
            </a:extLst>
          </p:cNvPr>
          <p:cNvSpPr/>
          <p:nvPr/>
        </p:nvSpPr>
        <p:spPr>
          <a:xfrm>
            <a:off x="226292" y="4122473"/>
            <a:ext cx="955964" cy="369455"/>
          </a:xfrm>
          <a:prstGeom prst="rightArrow">
            <a:avLst>
              <a:gd name="adj1" fmla="val 40000"/>
              <a:gd name="adj2" fmla="val 50000"/>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Picture 2" descr="Why are KPIs Important? The Importance of KPIs and How to Choose Them.">
            <a:extLst>
              <a:ext uri="{FF2B5EF4-FFF2-40B4-BE49-F238E27FC236}">
                <a16:creationId xmlns:a16="http://schemas.microsoft.com/office/drawing/2014/main" id="{44BF0660-6712-47B1-91B7-C79EC9064D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1691" y="2537691"/>
            <a:ext cx="6858000" cy="1782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63965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F201D87-719D-40CF-A5AD-A13B0C490289}"/>
              </a:ext>
            </a:extLst>
          </p:cNvPr>
          <p:cNvSpPr>
            <a:spLocks noGrp="1"/>
          </p:cNvSpPr>
          <p:nvPr>
            <p:ph idx="1"/>
          </p:nvPr>
        </p:nvSpPr>
        <p:spPr>
          <a:xfrm>
            <a:off x="193964" y="1570648"/>
            <a:ext cx="10154582" cy="4351338"/>
          </a:xfrm>
        </p:spPr>
        <p:txBody>
          <a:bodyPr>
            <a:normAutofit/>
          </a:bodyPr>
          <a:lstStyle/>
          <a:p>
            <a:pPr algn="just"/>
            <a:r>
              <a:rPr lang="en-US" sz="2600" b="1" i="0" u="none" strike="noStrike" dirty="0">
                <a:solidFill>
                  <a:srgbClr val="FF0000"/>
                </a:solidFill>
                <a:effectLst/>
              </a:rPr>
              <a:t>KPIs</a:t>
            </a:r>
            <a:r>
              <a:rPr lang="en-US" sz="2600" b="0" i="0" u="none" strike="noStrike" dirty="0">
                <a:solidFill>
                  <a:srgbClr val="222222"/>
                </a:solidFill>
                <a:effectLst/>
              </a:rPr>
              <a:t> assist Project to define and measure progress toward </a:t>
            </a:r>
            <a:r>
              <a:rPr lang="en-US" sz="2600" b="0" i="0" u="none" strike="noStrike" dirty="0" err="1">
                <a:solidFill>
                  <a:srgbClr val="222222"/>
                </a:solidFill>
                <a:effectLst/>
              </a:rPr>
              <a:t>organisational</a:t>
            </a:r>
            <a:r>
              <a:rPr lang="en-US" sz="2600" b="0" i="0" u="none" strike="noStrike" dirty="0">
                <a:solidFill>
                  <a:srgbClr val="222222"/>
                </a:solidFill>
                <a:effectLst/>
              </a:rPr>
              <a:t> goals and objectives. </a:t>
            </a:r>
          </a:p>
          <a:p>
            <a:pPr algn="just"/>
            <a:r>
              <a:rPr lang="en-US" sz="2600" b="0" i="0" u="none" strike="noStrike" dirty="0">
                <a:solidFill>
                  <a:srgbClr val="222222"/>
                </a:solidFill>
                <a:effectLst/>
              </a:rPr>
              <a:t>Once an </a:t>
            </a:r>
            <a:r>
              <a:rPr lang="en-US" sz="2600" b="0" i="0" u="none" strike="noStrike" dirty="0" err="1">
                <a:solidFill>
                  <a:srgbClr val="222222"/>
                </a:solidFill>
                <a:effectLst/>
              </a:rPr>
              <a:t>organisation</a:t>
            </a:r>
            <a:r>
              <a:rPr lang="en-US" sz="2600" b="0" i="0" u="none" strike="noStrike" dirty="0">
                <a:solidFill>
                  <a:srgbClr val="222222"/>
                </a:solidFill>
                <a:effectLst/>
              </a:rPr>
              <a:t> has </a:t>
            </a:r>
            <a:r>
              <a:rPr lang="en-US" sz="2600" b="0" i="0" u="none" strike="noStrike" dirty="0" err="1">
                <a:solidFill>
                  <a:srgbClr val="222222"/>
                </a:solidFill>
                <a:effectLst/>
              </a:rPr>
              <a:t>analysed</a:t>
            </a:r>
            <a:r>
              <a:rPr lang="en-US" sz="2600" b="0" i="0" u="none" strike="noStrike" dirty="0">
                <a:solidFill>
                  <a:srgbClr val="222222"/>
                </a:solidFill>
                <a:effectLst/>
              </a:rPr>
              <a:t> its mission and defined its Goals, it needs to measure progress towards those goals. </a:t>
            </a:r>
          </a:p>
          <a:p>
            <a:pPr algn="just"/>
            <a:endParaRPr lang="en-US" sz="2600" dirty="0">
              <a:solidFill>
                <a:srgbClr val="222222"/>
              </a:solidFill>
            </a:endParaRPr>
          </a:p>
          <a:p>
            <a:pPr algn="just"/>
            <a:r>
              <a:rPr lang="en-US" sz="2600" b="1" i="0" u="none" strike="noStrike" dirty="0">
                <a:solidFill>
                  <a:srgbClr val="FF0000"/>
                </a:solidFill>
                <a:effectLst/>
              </a:rPr>
              <a:t>KPIs</a:t>
            </a:r>
            <a:r>
              <a:rPr lang="en-US" sz="2600" b="0" i="0" u="none" strike="noStrike" dirty="0">
                <a:solidFill>
                  <a:srgbClr val="222222"/>
                </a:solidFill>
                <a:effectLst/>
              </a:rPr>
              <a:t> provide a measurement tool.</a:t>
            </a:r>
          </a:p>
          <a:p>
            <a:pPr marL="0" indent="0" algn="just">
              <a:buNone/>
            </a:pPr>
            <a:endParaRPr lang="en-US" sz="2600" b="0" i="0" u="none" strike="noStrike" dirty="0">
              <a:solidFill>
                <a:srgbClr val="222222"/>
              </a:solidFill>
              <a:effectLst/>
            </a:endParaRPr>
          </a:p>
          <a:p>
            <a:pPr algn="just"/>
            <a:r>
              <a:rPr lang="en-US" sz="2600" b="1" i="0" u="none" strike="noStrike" dirty="0">
                <a:solidFill>
                  <a:srgbClr val="FF0000"/>
                </a:solidFill>
                <a:effectLst/>
              </a:rPr>
              <a:t>KPIs</a:t>
            </a:r>
            <a:r>
              <a:rPr lang="en-US" sz="2600" b="0" i="0" u="none" strike="noStrike" dirty="0">
                <a:solidFill>
                  <a:srgbClr val="222222"/>
                </a:solidFill>
                <a:effectLst/>
              </a:rPr>
              <a:t> assist a Project to measure that it is “on track” – most often, that it is working towards and attaining a beneficial outcome or improvement. In many cases, KPIs are used in projects and to measure service delivery.</a:t>
            </a:r>
          </a:p>
          <a:p>
            <a:endParaRPr lang="fr-FR" dirty="0"/>
          </a:p>
        </p:txBody>
      </p:sp>
      <p:pic>
        <p:nvPicPr>
          <p:cNvPr id="5" name="Picture 2" descr="Why are KPIs Important? The Importance of KPIs and How to Choose Them.">
            <a:extLst>
              <a:ext uri="{FF2B5EF4-FFF2-40B4-BE49-F238E27FC236}">
                <a16:creationId xmlns:a16="http://schemas.microsoft.com/office/drawing/2014/main" id="{6C6ABCDC-D0CF-44BB-9B68-62DDAF5E09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1691" y="2537691"/>
            <a:ext cx="6858000" cy="1782618"/>
          </a:xfrm>
          <a:prstGeom prst="rect">
            <a:avLst/>
          </a:prstGeom>
          <a:noFill/>
          <a:extLst>
            <a:ext uri="{909E8E84-426E-40DD-AFC4-6F175D3DCCD1}">
              <a14:hiddenFill xmlns:a14="http://schemas.microsoft.com/office/drawing/2010/main">
                <a:solidFill>
                  <a:srgbClr val="FFFFFF"/>
                </a:solidFill>
              </a14:hiddenFill>
            </a:ext>
          </a:extLst>
        </p:spPr>
      </p:pic>
      <p:sp>
        <p:nvSpPr>
          <p:cNvPr id="8" name="Titre 1">
            <a:extLst>
              <a:ext uri="{FF2B5EF4-FFF2-40B4-BE49-F238E27FC236}">
                <a16:creationId xmlns:a16="http://schemas.microsoft.com/office/drawing/2014/main" id="{4B4ED5D2-6158-4ACF-8C30-042B496F6820}"/>
              </a:ext>
            </a:extLst>
          </p:cNvPr>
          <p:cNvSpPr>
            <a:spLocks noGrp="1"/>
          </p:cNvSpPr>
          <p:nvPr>
            <p:ph type="title"/>
          </p:nvPr>
        </p:nvSpPr>
        <p:spPr>
          <a:xfrm>
            <a:off x="2392218" y="480290"/>
            <a:ext cx="7222837" cy="858983"/>
          </a:xfrm>
        </p:spPr>
        <p:txBody>
          <a:bodyPr>
            <a:normAutofit fontScale="90000"/>
          </a:bodyPr>
          <a:lstStyle/>
          <a:p>
            <a:pPr algn="ctr"/>
            <a:br>
              <a:rPr lang="fr-FR" sz="4200" b="1" i="0" dirty="0">
                <a:solidFill>
                  <a:schemeClr val="bg1"/>
                </a:solidFill>
                <a:effectLst/>
                <a:latin typeface="+mn-lt"/>
              </a:rPr>
            </a:br>
            <a:r>
              <a:rPr lang="fr-FR" sz="4000" b="1" i="0" dirty="0">
                <a:solidFill>
                  <a:srgbClr val="00FF00"/>
                </a:solidFill>
                <a:effectLst/>
                <a:latin typeface="+mn-lt"/>
              </a:rPr>
              <a:t>II- Importance of the </a:t>
            </a:r>
            <a:br>
              <a:rPr lang="fr-FR" sz="4000" b="1" i="0" dirty="0">
                <a:solidFill>
                  <a:srgbClr val="00FF00"/>
                </a:solidFill>
                <a:effectLst/>
                <a:latin typeface="+mn-lt"/>
              </a:rPr>
            </a:br>
            <a:r>
              <a:rPr lang="fr-FR" sz="4000" b="1" i="0" dirty="0">
                <a:solidFill>
                  <a:srgbClr val="00FF00"/>
                </a:solidFill>
                <a:effectLst/>
                <a:latin typeface="+mn-lt"/>
              </a:rPr>
              <a:t>Key Performance </a:t>
            </a:r>
            <a:r>
              <a:rPr lang="fr-FR" sz="4000" b="1" i="0" dirty="0" err="1">
                <a:solidFill>
                  <a:srgbClr val="00FF00"/>
                </a:solidFill>
                <a:effectLst/>
                <a:latin typeface="+mn-lt"/>
              </a:rPr>
              <a:t>Indicators</a:t>
            </a:r>
            <a:br>
              <a:rPr lang="fr-FR" b="1" i="0" dirty="0">
                <a:solidFill>
                  <a:srgbClr val="222222"/>
                </a:solidFill>
                <a:effectLst/>
                <a:latin typeface="Arial" panose="020B0604020202020204" pitchFamily="34" charset="0"/>
              </a:rPr>
            </a:br>
            <a:endParaRPr lang="fr-FR" dirty="0"/>
          </a:p>
        </p:txBody>
      </p:sp>
    </p:spTree>
    <p:extLst>
      <p:ext uri="{BB962C8B-B14F-4D97-AF65-F5344CB8AC3E}">
        <p14:creationId xmlns:p14="http://schemas.microsoft.com/office/powerpoint/2010/main" val="33282535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E3FAF16-7A6F-4DA0-BF40-51177263168F}"/>
              </a:ext>
            </a:extLst>
          </p:cNvPr>
          <p:cNvSpPr>
            <a:spLocks noGrp="1"/>
          </p:cNvSpPr>
          <p:nvPr>
            <p:ph idx="1"/>
          </p:nvPr>
        </p:nvSpPr>
        <p:spPr>
          <a:xfrm>
            <a:off x="175490" y="1699491"/>
            <a:ext cx="10252187" cy="4793384"/>
          </a:xfrm>
        </p:spPr>
        <p:txBody>
          <a:bodyPr>
            <a:normAutofit fontScale="92500" lnSpcReduction="20000"/>
          </a:bodyPr>
          <a:lstStyle/>
          <a:p>
            <a:pPr marL="0" indent="0" algn="just">
              <a:buNone/>
            </a:pPr>
            <a:r>
              <a:rPr lang="fr-FR" sz="2800" b="1" i="0" dirty="0">
                <a:effectLst/>
              </a:rPr>
              <a:t>	II-2- 	</a:t>
            </a:r>
            <a:r>
              <a:rPr lang="fr-FR" sz="2600" b="1" i="0" dirty="0">
                <a:effectLst/>
              </a:rPr>
              <a:t> </a:t>
            </a:r>
            <a:r>
              <a:rPr lang="fr-FR" b="1" i="0" dirty="0">
                <a:effectLst/>
              </a:rPr>
              <a:t>Key Performance </a:t>
            </a:r>
            <a:r>
              <a:rPr lang="fr-FR" b="1" i="0" dirty="0" err="1">
                <a:effectLst/>
              </a:rPr>
              <a:t>Indicators</a:t>
            </a:r>
            <a:r>
              <a:rPr lang="fr-FR" b="1" i="0" dirty="0">
                <a:effectLst/>
              </a:rPr>
              <a:t> </a:t>
            </a:r>
            <a:r>
              <a:rPr lang="fr-FR" b="1" i="0" dirty="0" err="1">
                <a:effectLst/>
              </a:rPr>
              <a:t>Characteristics</a:t>
            </a:r>
            <a:endParaRPr lang="fr-FR" b="1" i="0" dirty="0">
              <a:effectLst/>
            </a:endParaRPr>
          </a:p>
          <a:p>
            <a:pPr algn="just"/>
            <a:r>
              <a:rPr lang="en-US" b="0" i="0" dirty="0">
                <a:effectLst/>
              </a:rPr>
              <a:t>Many KPI characteristics are identified in the literature. </a:t>
            </a:r>
          </a:p>
          <a:p>
            <a:pPr algn="just"/>
            <a:r>
              <a:rPr lang="en-US" b="0" i="0" dirty="0">
                <a:effectLst/>
              </a:rPr>
              <a:t>A KPI does not need to satisfy all of these characteristics to be useful to the </a:t>
            </a:r>
            <a:r>
              <a:rPr lang="en-US" b="0" i="0" dirty="0" err="1">
                <a:effectLst/>
              </a:rPr>
              <a:t>organisation</a:t>
            </a:r>
            <a:r>
              <a:rPr lang="en-US" b="0" i="0" dirty="0">
                <a:effectLst/>
              </a:rPr>
              <a:t> and characteristics may overlap.</a:t>
            </a:r>
          </a:p>
          <a:p>
            <a:pPr algn="just"/>
            <a:r>
              <a:rPr lang="en-US" b="0" i="0" dirty="0">
                <a:effectLst/>
              </a:rPr>
              <a:t>A KPI should be:</a:t>
            </a:r>
          </a:p>
          <a:p>
            <a:pPr marL="0" indent="0" algn="just">
              <a:buNone/>
            </a:pPr>
            <a:r>
              <a:rPr lang="en-US" b="0" i="0" dirty="0">
                <a:solidFill>
                  <a:srgbClr val="222222"/>
                </a:solidFill>
                <a:effectLst/>
              </a:rPr>
              <a:t>	*</a:t>
            </a:r>
            <a:r>
              <a:rPr lang="en-US" b="0" i="0" dirty="0">
                <a:effectLst/>
              </a:rPr>
              <a:t>relevant to and consistent with the specific </a:t>
            </a:r>
            <a:r>
              <a:rPr lang="en-US" b="0" i="0" dirty="0" err="1">
                <a:effectLst/>
              </a:rPr>
              <a:t>organisation’s</a:t>
            </a:r>
            <a:r>
              <a:rPr lang="en-US" b="0" i="0" dirty="0">
                <a:effectLst/>
              </a:rPr>
              <a:t> vision, strategy and objectives (see Figure 2);</a:t>
            </a:r>
          </a:p>
          <a:p>
            <a:pPr marL="0" indent="0" algn="just">
              <a:buNone/>
            </a:pPr>
            <a:r>
              <a:rPr lang="en-US" b="0" i="0" dirty="0">
                <a:effectLst/>
              </a:rPr>
              <a:t>	*focused on </a:t>
            </a:r>
            <a:r>
              <a:rPr lang="en-US" b="0" i="0" dirty="0" err="1">
                <a:effectLst/>
              </a:rPr>
              <a:t>organisation</a:t>
            </a:r>
            <a:r>
              <a:rPr lang="en-US" b="0" i="0" dirty="0">
                <a:effectLst/>
              </a:rPr>
              <a:t> wide strategic value rather than non-critical local business outcomes – selection of the wrong KPI can result in counterproductive </a:t>
            </a:r>
            <a:r>
              <a:rPr lang="en-US" b="0" i="0" dirty="0" err="1">
                <a:effectLst/>
              </a:rPr>
              <a:t>behaviour</a:t>
            </a:r>
            <a:r>
              <a:rPr lang="en-US" b="0" i="0" dirty="0">
                <a:effectLst/>
              </a:rPr>
              <a:t> and sub </a:t>
            </a:r>
            <a:r>
              <a:rPr lang="en-US" b="0" i="0" dirty="0" err="1">
                <a:effectLst/>
              </a:rPr>
              <a:t>optimised</a:t>
            </a:r>
            <a:r>
              <a:rPr lang="en-US" b="0" i="0" dirty="0">
                <a:effectLst/>
              </a:rPr>
              <a:t> outcomes;</a:t>
            </a:r>
          </a:p>
          <a:p>
            <a:pPr marL="0" indent="0" algn="just">
              <a:buNone/>
            </a:pPr>
            <a:r>
              <a:rPr lang="en-US" b="0" i="0" dirty="0">
                <a:effectLst/>
              </a:rPr>
              <a:t>	*representative – appropriate to the </a:t>
            </a:r>
            <a:r>
              <a:rPr lang="en-US" b="0" i="0" dirty="0" err="1">
                <a:effectLst/>
              </a:rPr>
              <a:t>organisation</a:t>
            </a:r>
            <a:r>
              <a:rPr lang="en-US" b="0" i="0" dirty="0">
                <a:effectLst/>
              </a:rPr>
              <a:t> together with its operational performance;</a:t>
            </a:r>
          </a:p>
          <a:p>
            <a:pPr marL="0" indent="0">
              <a:buNone/>
            </a:pPr>
            <a:r>
              <a:rPr lang="en-US" b="0" i="0" dirty="0">
                <a:effectLst/>
              </a:rPr>
              <a:t>	</a:t>
            </a:r>
            <a:endParaRPr lang="fr-FR" b="1" i="0" dirty="0">
              <a:effectLst/>
            </a:endParaRPr>
          </a:p>
          <a:p>
            <a:pPr marL="0" indent="0">
              <a:buNone/>
            </a:pPr>
            <a:endParaRPr lang="fr-FR" dirty="0"/>
          </a:p>
        </p:txBody>
      </p:sp>
      <p:sp>
        <p:nvSpPr>
          <p:cNvPr id="4" name="Titre 1">
            <a:extLst>
              <a:ext uri="{FF2B5EF4-FFF2-40B4-BE49-F238E27FC236}">
                <a16:creationId xmlns:a16="http://schemas.microsoft.com/office/drawing/2014/main" id="{38B074E1-060B-4FF3-9DBC-7F6777286CF7}"/>
              </a:ext>
            </a:extLst>
          </p:cNvPr>
          <p:cNvSpPr>
            <a:spLocks noGrp="1"/>
          </p:cNvSpPr>
          <p:nvPr>
            <p:ph type="title"/>
          </p:nvPr>
        </p:nvSpPr>
        <p:spPr>
          <a:xfrm>
            <a:off x="2262909" y="365126"/>
            <a:ext cx="7389092" cy="918730"/>
          </a:xfrm>
        </p:spPr>
        <p:txBody>
          <a:bodyPr>
            <a:normAutofit fontScale="90000"/>
          </a:bodyPr>
          <a:lstStyle/>
          <a:p>
            <a:pPr algn="ctr"/>
            <a:br>
              <a:rPr lang="fr-FR" sz="4200" b="1" i="0" dirty="0">
                <a:solidFill>
                  <a:schemeClr val="bg1"/>
                </a:solidFill>
                <a:effectLst/>
                <a:latin typeface="+mn-lt"/>
              </a:rPr>
            </a:br>
            <a:r>
              <a:rPr lang="fr-FR" sz="4000" b="1" i="0" dirty="0">
                <a:solidFill>
                  <a:srgbClr val="00FF00"/>
                </a:solidFill>
                <a:effectLst/>
                <a:latin typeface="+mn-lt"/>
              </a:rPr>
              <a:t>II- Importance of the</a:t>
            </a:r>
            <a:br>
              <a:rPr lang="fr-FR" sz="4000" b="1" i="0" dirty="0">
                <a:solidFill>
                  <a:srgbClr val="00FF00"/>
                </a:solidFill>
                <a:effectLst/>
                <a:latin typeface="+mn-lt"/>
              </a:rPr>
            </a:br>
            <a:r>
              <a:rPr lang="fr-FR" sz="4000" b="1" i="0" dirty="0">
                <a:solidFill>
                  <a:srgbClr val="00FF00"/>
                </a:solidFill>
                <a:effectLst/>
                <a:latin typeface="+mn-lt"/>
              </a:rPr>
              <a:t> Key Performance </a:t>
            </a:r>
            <a:r>
              <a:rPr lang="fr-FR" sz="4000" b="1" i="0" dirty="0" err="1">
                <a:solidFill>
                  <a:srgbClr val="00FF00"/>
                </a:solidFill>
                <a:effectLst/>
                <a:latin typeface="+mn-lt"/>
              </a:rPr>
              <a:t>Indicators</a:t>
            </a:r>
            <a:br>
              <a:rPr lang="fr-FR" b="1" i="0" dirty="0">
                <a:solidFill>
                  <a:srgbClr val="222222"/>
                </a:solidFill>
                <a:effectLst/>
                <a:latin typeface="Arial" panose="020B0604020202020204" pitchFamily="34" charset="0"/>
              </a:rPr>
            </a:br>
            <a:endParaRPr lang="fr-FR" dirty="0"/>
          </a:p>
        </p:txBody>
      </p:sp>
      <p:pic>
        <p:nvPicPr>
          <p:cNvPr id="5" name="Picture 2" descr="Why are KPIs Important? The Importance of KPIs and How to Choose Them.">
            <a:extLst>
              <a:ext uri="{FF2B5EF4-FFF2-40B4-BE49-F238E27FC236}">
                <a16:creationId xmlns:a16="http://schemas.microsoft.com/office/drawing/2014/main" id="{89B94BAB-E23B-4486-BA8C-B7E45E5A72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1691" y="2537691"/>
            <a:ext cx="6858000" cy="1782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86516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EF3BDF3-9361-4128-9250-3214D27E218E}"/>
              </a:ext>
            </a:extLst>
          </p:cNvPr>
          <p:cNvSpPr>
            <a:spLocks noGrp="1"/>
          </p:cNvSpPr>
          <p:nvPr>
            <p:ph idx="1"/>
          </p:nvPr>
        </p:nvSpPr>
        <p:spPr>
          <a:xfrm>
            <a:off x="196362" y="1690688"/>
            <a:ext cx="10134600" cy="4351338"/>
          </a:xfrm>
        </p:spPr>
        <p:txBody>
          <a:bodyPr>
            <a:normAutofit/>
          </a:bodyPr>
          <a:lstStyle/>
          <a:p>
            <a:pPr marL="0" indent="0">
              <a:buNone/>
            </a:pPr>
            <a:r>
              <a:rPr lang="en-US" sz="2800" b="0" i="0" dirty="0">
                <a:effectLst/>
              </a:rPr>
              <a:t>*</a:t>
            </a:r>
            <a:r>
              <a:rPr lang="en-US" sz="2600" b="0" i="0" dirty="0">
                <a:effectLst/>
              </a:rPr>
              <a:t>realistic – fits into the </a:t>
            </a:r>
            <a:r>
              <a:rPr lang="en-US" sz="2600" b="0" i="0" dirty="0" err="1">
                <a:effectLst/>
              </a:rPr>
              <a:t>organisation’s</a:t>
            </a:r>
            <a:r>
              <a:rPr lang="en-US" sz="2600" b="0" i="0" dirty="0">
                <a:effectLst/>
              </a:rPr>
              <a:t> constraints and cost effective;</a:t>
            </a:r>
          </a:p>
          <a:p>
            <a:pPr marL="0" indent="0">
              <a:buNone/>
            </a:pPr>
            <a:r>
              <a:rPr lang="fr-FR" sz="2600" b="1" i="0" dirty="0">
                <a:effectLst/>
              </a:rPr>
              <a:t>	*</a:t>
            </a:r>
            <a:r>
              <a:rPr lang="en-US" sz="2600" b="0" i="0" dirty="0">
                <a:effectLst/>
              </a:rPr>
              <a:t> specific – clear and focused to avoid misinterpretation or ambiguity;</a:t>
            </a:r>
          </a:p>
          <a:p>
            <a:pPr marL="0" indent="0" algn="l">
              <a:buNone/>
            </a:pPr>
            <a:r>
              <a:rPr lang="en-US" sz="2600" b="0" i="0" dirty="0">
                <a:effectLst/>
              </a:rPr>
              <a:t>attainable – requires targets to be set that are observable, achievable, reasonable and credible under expected conditions as well as independently validated;</a:t>
            </a:r>
          </a:p>
          <a:p>
            <a:pPr marL="0" indent="0" algn="l">
              <a:buNone/>
            </a:pPr>
            <a:r>
              <a:rPr lang="en-US" sz="2600" b="0" i="0" dirty="0">
                <a:effectLst/>
              </a:rPr>
              <a:t>measurable – can be quantified/measured and may be either quantitative or qualitative;</a:t>
            </a:r>
          </a:p>
          <a:p>
            <a:pPr marL="0" indent="0" algn="l">
              <a:buNone/>
            </a:pPr>
            <a:r>
              <a:rPr lang="en-US" sz="2600" b="0" i="0" dirty="0">
                <a:effectLst/>
              </a:rPr>
              <a:t>used to identify trends – changes are infrequent, may be compared to other data over a reasonably long time and trends can be </a:t>
            </a:r>
            <a:r>
              <a:rPr lang="en-US" b="0" i="0" dirty="0">
                <a:effectLst/>
              </a:rPr>
              <a:t>identified;</a:t>
            </a:r>
          </a:p>
          <a:p>
            <a:pPr marL="0" indent="0">
              <a:buNone/>
            </a:pPr>
            <a:endParaRPr lang="fr-FR" dirty="0"/>
          </a:p>
        </p:txBody>
      </p:sp>
      <p:sp>
        <p:nvSpPr>
          <p:cNvPr id="4" name="Titre 1">
            <a:extLst>
              <a:ext uri="{FF2B5EF4-FFF2-40B4-BE49-F238E27FC236}">
                <a16:creationId xmlns:a16="http://schemas.microsoft.com/office/drawing/2014/main" id="{4565F5D3-0873-446E-BAD0-C5166123C576}"/>
              </a:ext>
            </a:extLst>
          </p:cNvPr>
          <p:cNvSpPr>
            <a:spLocks noGrp="1"/>
          </p:cNvSpPr>
          <p:nvPr>
            <p:ph type="title"/>
          </p:nvPr>
        </p:nvSpPr>
        <p:spPr>
          <a:xfrm>
            <a:off x="2401455" y="498764"/>
            <a:ext cx="7241310" cy="812800"/>
          </a:xfrm>
        </p:spPr>
        <p:txBody>
          <a:bodyPr>
            <a:normAutofit fontScale="90000"/>
          </a:bodyPr>
          <a:lstStyle/>
          <a:p>
            <a:pPr algn="ctr"/>
            <a:br>
              <a:rPr lang="fr-FR" sz="4200" b="1" i="0" dirty="0">
                <a:solidFill>
                  <a:schemeClr val="bg1"/>
                </a:solidFill>
                <a:effectLst/>
                <a:latin typeface="+mn-lt"/>
              </a:rPr>
            </a:br>
            <a:r>
              <a:rPr lang="fr-FR" sz="4000" b="1" i="0" dirty="0">
                <a:solidFill>
                  <a:srgbClr val="00FF00"/>
                </a:solidFill>
                <a:effectLst/>
                <a:latin typeface="+mn-lt"/>
              </a:rPr>
              <a:t>II- Importance of the </a:t>
            </a:r>
            <a:br>
              <a:rPr lang="fr-FR" sz="4000" b="1" i="0" dirty="0">
                <a:solidFill>
                  <a:srgbClr val="00FF00"/>
                </a:solidFill>
                <a:effectLst/>
                <a:latin typeface="+mn-lt"/>
              </a:rPr>
            </a:br>
            <a:r>
              <a:rPr lang="fr-FR" sz="4000" b="1" i="0" dirty="0">
                <a:solidFill>
                  <a:srgbClr val="00FF00"/>
                </a:solidFill>
                <a:effectLst/>
                <a:latin typeface="+mn-lt"/>
              </a:rPr>
              <a:t>Key Performance </a:t>
            </a:r>
            <a:r>
              <a:rPr lang="fr-FR" sz="4000" b="1" i="0" dirty="0" err="1">
                <a:solidFill>
                  <a:srgbClr val="00FF00"/>
                </a:solidFill>
                <a:effectLst/>
                <a:latin typeface="+mn-lt"/>
              </a:rPr>
              <a:t>Indicators</a:t>
            </a:r>
            <a:br>
              <a:rPr lang="fr-FR" b="1" i="0" dirty="0">
                <a:solidFill>
                  <a:srgbClr val="222222"/>
                </a:solidFill>
                <a:effectLst/>
                <a:latin typeface="Arial" panose="020B0604020202020204" pitchFamily="34" charset="0"/>
              </a:rPr>
            </a:br>
            <a:endParaRPr lang="fr-FR" dirty="0"/>
          </a:p>
        </p:txBody>
      </p:sp>
      <p:pic>
        <p:nvPicPr>
          <p:cNvPr id="8194" name="Picture 2" descr="Why are KPIs Important? The Importance of KPIs and How to Choose Them.">
            <a:extLst>
              <a:ext uri="{FF2B5EF4-FFF2-40B4-BE49-F238E27FC236}">
                <a16:creationId xmlns:a16="http://schemas.microsoft.com/office/drawing/2014/main" id="{1D9B3FED-52BB-40D0-8B29-3449524912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1691" y="2537691"/>
            <a:ext cx="6858000" cy="1782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11716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2ABB711-B8C6-4330-97E2-9D3C937AD182}"/>
              </a:ext>
            </a:extLst>
          </p:cNvPr>
          <p:cNvSpPr>
            <a:spLocks noGrp="1"/>
          </p:cNvSpPr>
          <p:nvPr>
            <p:ph idx="1"/>
          </p:nvPr>
        </p:nvSpPr>
        <p:spPr>
          <a:xfrm>
            <a:off x="114300" y="1825625"/>
            <a:ext cx="10111154" cy="4351338"/>
          </a:xfrm>
        </p:spPr>
        <p:txBody>
          <a:bodyPr>
            <a:normAutofit fontScale="92500" lnSpcReduction="10000"/>
          </a:bodyPr>
          <a:lstStyle/>
          <a:p>
            <a:pPr marL="0" indent="0" algn="l">
              <a:buNone/>
            </a:pPr>
            <a:r>
              <a:rPr lang="en-US" b="0" i="0" dirty="0">
                <a:effectLst/>
              </a:rPr>
              <a:t>timely – achievable within the given timeframe;</a:t>
            </a:r>
          </a:p>
          <a:p>
            <a:pPr marL="0" indent="0" algn="l">
              <a:buNone/>
            </a:pPr>
            <a:r>
              <a:rPr lang="en-US" b="0" i="0" dirty="0">
                <a:effectLst/>
              </a:rPr>
              <a:t>understood – individuals and groups know how their </a:t>
            </a:r>
            <a:r>
              <a:rPr lang="en-US" b="0" i="0" dirty="0" err="1">
                <a:effectLst/>
              </a:rPr>
              <a:t>behaviours</a:t>
            </a:r>
            <a:r>
              <a:rPr lang="en-US" b="0" i="0" dirty="0">
                <a:effectLst/>
              </a:rPr>
              <a:t> and activities contribute to overall </a:t>
            </a:r>
            <a:r>
              <a:rPr lang="en-US" b="0" i="0" dirty="0" err="1">
                <a:effectLst/>
              </a:rPr>
              <a:t>organisational</a:t>
            </a:r>
            <a:r>
              <a:rPr lang="en-US" b="0" i="0" dirty="0">
                <a:effectLst/>
              </a:rPr>
              <a:t> goals;</a:t>
            </a:r>
          </a:p>
          <a:p>
            <a:pPr marL="0" indent="0" algn="l">
              <a:buNone/>
            </a:pPr>
            <a:r>
              <a:rPr lang="en-US" b="0" i="0" dirty="0">
                <a:effectLst/>
              </a:rPr>
              <a:t>agreed – all contributors agree and share responsibility within the </a:t>
            </a:r>
            <a:r>
              <a:rPr lang="en-US" b="0" i="0" dirty="0" err="1">
                <a:effectLst/>
              </a:rPr>
              <a:t>organisation</a:t>
            </a:r>
            <a:r>
              <a:rPr lang="en-US" b="0" i="0" dirty="0">
                <a:effectLst/>
              </a:rPr>
              <a:t>;</a:t>
            </a:r>
          </a:p>
          <a:p>
            <a:pPr marL="0" indent="0" algn="l">
              <a:buNone/>
            </a:pPr>
            <a:r>
              <a:rPr lang="en-US" b="0" i="0" dirty="0">
                <a:effectLst/>
              </a:rPr>
              <a:t>reported – regular reports are made available to all stakeholders and contributors;</a:t>
            </a:r>
          </a:p>
          <a:p>
            <a:pPr marL="0" indent="0" algn="l">
              <a:buNone/>
            </a:pPr>
            <a:r>
              <a:rPr lang="en-US" b="0" i="0" dirty="0">
                <a:effectLst/>
              </a:rPr>
              <a:t>governed – accountability and responsibility is defined and understood; and</a:t>
            </a:r>
          </a:p>
          <a:p>
            <a:pPr marL="0" indent="0" algn="l">
              <a:buNone/>
            </a:pPr>
            <a:r>
              <a:rPr lang="en-US" b="0" i="0" dirty="0">
                <a:effectLst/>
              </a:rPr>
              <a:t>resourced – the program is cost effective and adequately resourced throughout its lifetime</a:t>
            </a:r>
          </a:p>
          <a:p>
            <a:pPr marL="0" indent="0">
              <a:buNone/>
            </a:pPr>
            <a:endParaRPr lang="fr-FR" dirty="0"/>
          </a:p>
        </p:txBody>
      </p:sp>
      <p:sp>
        <p:nvSpPr>
          <p:cNvPr id="4" name="Titre 1">
            <a:extLst>
              <a:ext uri="{FF2B5EF4-FFF2-40B4-BE49-F238E27FC236}">
                <a16:creationId xmlns:a16="http://schemas.microsoft.com/office/drawing/2014/main" id="{C99F75FE-6530-4C59-99C4-157722AE0A05}"/>
              </a:ext>
            </a:extLst>
          </p:cNvPr>
          <p:cNvSpPr>
            <a:spLocks noGrp="1"/>
          </p:cNvSpPr>
          <p:nvPr>
            <p:ph type="title"/>
          </p:nvPr>
        </p:nvSpPr>
        <p:spPr>
          <a:xfrm>
            <a:off x="2438400" y="489526"/>
            <a:ext cx="7158182" cy="766619"/>
          </a:xfrm>
        </p:spPr>
        <p:txBody>
          <a:bodyPr>
            <a:normAutofit fontScale="90000"/>
          </a:bodyPr>
          <a:lstStyle/>
          <a:p>
            <a:pPr algn="ctr"/>
            <a:br>
              <a:rPr lang="fr-FR" sz="4200" b="1" i="0" dirty="0">
                <a:solidFill>
                  <a:schemeClr val="bg1"/>
                </a:solidFill>
                <a:effectLst/>
                <a:latin typeface="+mn-lt"/>
              </a:rPr>
            </a:br>
            <a:r>
              <a:rPr lang="fr-FR" sz="4000" b="1" i="0" dirty="0">
                <a:solidFill>
                  <a:srgbClr val="00FF00"/>
                </a:solidFill>
                <a:effectLst/>
                <a:latin typeface="+mn-lt"/>
              </a:rPr>
              <a:t>II- Importance of the Key Performance </a:t>
            </a:r>
            <a:r>
              <a:rPr lang="fr-FR" sz="4000" b="1" i="0" dirty="0" err="1">
                <a:solidFill>
                  <a:srgbClr val="00FF00"/>
                </a:solidFill>
                <a:effectLst/>
                <a:latin typeface="+mn-lt"/>
              </a:rPr>
              <a:t>Indicators</a:t>
            </a:r>
            <a:br>
              <a:rPr lang="fr-FR" b="1" i="0" dirty="0">
                <a:solidFill>
                  <a:srgbClr val="222222"/>
                </a:solidFill>
                <a:effectLst/>
                <a:latin typeface="Arial" panose="020B0604020202020204" pitchFamily="34" charset="0"/>
              </a:rPr>
            </a:br>
            <a:endParaRPr lang="fr-FR" dirty="0"/>
          </a:p>
        </p:txBody>
      </p:sp>
      <p:pic>
        <p:nvPicPr>
          <p:cNvPr id="5" name="Picture 2" descr="Why are KPIs Important? The Importance of KPIs and How to Choose Them.">
            <a:extLst>
              <a:ext uri="{FF2B5EF4-FFF2-40B4-BE49-F238E27FC236}">
                <a16:creationId xmlns:a16="http://schemas.microsoft.com/office/drawing/2014/main" id="{6C6708B9-E521-4B45-AEDE-6280494031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1691" y="2537691"/>
            <a:ext cx="6858000" cy="1782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85582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9258837-F48B-4933-9B04-B0A8309BC574}"/>
              </a:ext>
            </a:extLst>
          </p:cNvPr>
          <p:cNvSpPr>
            <a:spLocks noGrp="1"/>
          </p:cNvSpPr>
          <p:nvPr>
            <p:ph idx="1"/>
          </p:nvPr>
        </p:nvSpPr>
        <p:spPr>
          <a:xfrm>
            <a:off x="154743" y="1541218"/>
            <a:ext cx="10457573" cy="3813759"/>
          </a:xfrm>
        </p:spPr>
        <p:txBody>
          <a:bodyPr/>
          <a:lstStyle/>
          <a:p>
            <a:pPr marL="0" indent="0">
              <a:buNone/>
            </a:pPr>
            <a:r>
              <a:rPr lang="fr-FR" sz="2600" b="1" i="0" dirty="0">
                <a:effectLst/>
              </a:rPr>
              <a:t>	</a:t>
            </a:r>
            <a:endParaRPr lang="fr-FR" dirty="0"/>
          </a:p>
        </p:txBody>
      </p:sp>
      <p:pic>
        <p:nvPicPr>
          <p:cNvPr id="1026" name="Picture 2" descr="Why are KPIs Important? The Importance of KPIs and How to Choose Them.">
            <a:extLst>
              <a:ext uri="{FF2B5EF4-FFF2-40B4-BE49-F238E27FC236}">
                <a16:creationId xmlns:a16="http://schemas.microsoft.com/office/drawing/2014/main" id="{61B13062-3BB5-4CAA-93EB-A8AE04BC3C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67359"/>
            <a:ext cx="10427997" cy="4688113"/>
          </a:xfrm>
          <a:prstGeom prst="rect">
            <a:avLst/>
          </a:prstGeom>
          <a:noFill/>
          <a:extLst>
            <a:ext uri="{909E8E84-426E-40DD-AFC4-6F175D3DCCD1}">
              <a14:hiddenFill xmlns:a14="http://schemas.microsoft.com/office/drawing/2010/main">
                <a:solidFill>
                  <a:srgbClr val="FFFFFF"/>
                </a:solidFill>
              </a14:hiddenFill>
            </a:ext>
          </a:extLst>
        </p:spPr>
      </p:pic>
      <p:sp>
        <p:nvSpPr>
          <p:cNvPr id="7" name="Titre 1">
            <a:extLst>
              <a:ext uri="{FF2B5EF4-FFF2-40B4-BE49-F238E27FC236}">
                <a16:creationId xmlns:a16="http://schemas.microsoft.com/office/drawing/2014/main" id="{679EE9FC-999A-4FEE-9073-AD41A7B7D65B}"/>
              </a:ext>
            </a:extLst>
          </p:cNvPr>
          <p:cNvSpPr>
            <a:spLocks noGrp="1"/>
          </p:cNvSpPr>
          <p:nvPr>
            <p:ph type="title"/>
          </p:nvPr>
        </p:nvSpPr>
        <p:spPr>
          <a:xfrm>
            <a:off x="2382982" y="480291"/>
            <a:ext cx="7167418" cy="849745"/>
          </a:xfrm>
        </p:spPr>
        <p:txBody>
          <a:bodyPr>
            <a:normAutofit fontScale="90000"/>
          </a:bodyPr>
          <a:lstStyle/>
          <a:p>
            <a:pPr algn="ctr"/>
            <a:br>
              <a:rPr lang="fr-FR" sz="4200" b="1" i="0" dirty="0">
                <a:solidFill>
                  <a:schemeClr val="bg1"/>
                </a:solidFill>
                <a:effectLst/>
                <a:latin typeface="+mn-lt"/>
              </a:rPr>
            </a:br>
            <a:r>
              <a:rPr lang="fr-FR" sz="4000" b="1" i="0" dirty="0">
                <a:solidFill>
                  <a:srgbClr val="00FF00"/>
                </a:solidFill>
                <a:effectLst/>
                <a:latin typeface="+mn-lt"/>
              </a:rPr>
              <a:t>II- Importance of the </a:t>
            </a:r>
            <a:br>
              <a:rPr lang="fr-FR" sz="4000" b="1" i="0" dirty="0">
                <a:solidFill>
                  <a:srgbClr val="00FF00"/>
                </a:solidFill>
                <a:effectLst/>
                <a:latin typeface="+mn-lt"/>
              </a:rPr>
            </a:br>
            <a:r>
              <a:rPr lang="fr-FR" sz="4000" b="1" i="0" dirty="0">
                <a:solidFill>
                  <a:srgbClr val="00FF00"/>
                </a:solidFill>
                <a:effectLst/>
                <a:latin typeface="+mn-lt"/>
              </a:rPr>
              <a:t>Key Performance </a:t>
            </a:r>
            <a:r>
              <a:rPr lang="fr-FR" sz="4000" b="1" i="0" dirty="0" err="1">
                <a:solidFill>
                  <a:srgbClr val="00FF00"/>
                </a:solidFill>
                <a:effectLst/>
                <a:latin typeface="+mn-lt"/>
              </a:rPr>
              <a:t>Indicators</a:t>
            </a:r>
            <a:br>
              <a:rPr lang="fr-FR" b="1" i="0" dirty="0">
                <a:solidFill>
                  <a:srgbClr val="00FF00"/>
                </a:solidFill>
                <a:effectLst/>
                <a:latin typeface="Arial" panose="020B0604020202020204" pitchFamily="34" charset="0"/>
              </a:rPr>
            </a:br>
            <a:endParaRPr lang="fr-FR" dirty="0">
              <a:solidFill>
                <a:srgbClr val="00FF00"/>
              </a:solidFill>
            </a:endParaRPr>
          </a:p>
        </p:txBody>
      </p:sp>
      <p:pic>
        <p:nvPicPr>
          <p:cNvPr id="8" name="Picture 2" descr="Why are KPIs Important? The Importance of KPIs and How to Choose Them.">
            <a:extLst>
              <a:ext uri="{FF2B5EF4-FFF2-40B4-BE49-F238E27FC236}">
                <a16:creationId xmlns:a16="http://schemas.microsoft.com/office/drawing/2014/main" id="{AAAF94B5-B070-43F0-A011-8EA5E3D5BD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0306" y="2463093"/>
            <a:ext cx="6858000" cy="1782618"/>
          </a:xfrm>
          <a:prstGeom prst="rect">
            <a:avLst/>
          </a:prstGeom>
          <a:noFill/>
          <a:extLst>
            <a:ext uri="{909E8E84-426E-40DD-AFC4-6F175D3DCCD1}">
              <a14:hiddenFill xmlns:a14="http://schemas.microsoft.com/office/drawing/2010/main">
                <a:solidFill>
                  <a:srgbClr val="FFFFFF"/>
                </a:solidFill>
              </a14:hiddenFill>
            </a:ext>
          </a:extLst>
        </p:spPr>
      </p:pic>
      <p:sp>
        <p:nvSpPr>
          <p:cNvPr id="9" name="ZoneTexte 8">
            <a:extLst>
              <a:ext uri="{FF2B5EF4-FFF2-40B4-BE49-F238E27FC236}">
                <a16:creationId xmlns:a16="http://schemas.microsoft.com/office/drawing/2014/main" id="{78DA91C8-FA1F-4F9B-9DA9-E355E81E44BD}"/>
              </a:ext>
            </a:extLst>
          </p:cNvPr>
          <p:cNvSpPr txBox="1"/>
          <p:nvPr/>
        </p:nvSpPr>
        <p:spPr>
          <a:xfrm>
            <a:off x="646544" y="1674916"/>
            <a:ext cx="6927274" cy="492443"/>
          </a:xfrm>
          <a:prstGeom prst="rect">
            <a:avLst/>
          </a:prstGeom>
          <a:noFill/>
        </p:spPr>
        <p:txBody>
          <a:bodyPr wrap="square">
            <a:spAutoFit/>
          </a:bodyPr>
          <a:lstStyle/>
          <a:p>
            <a:pPr marL="0" indent="0">
              <a:buNone/>
            </a:pPr>
            <a:r>
              <a:rPr lang="fr-FR" sz="2600" b="1" i="0" dirty="0">
                <a:effectLst/>
              </a:rPr>
              <a:t>II-3-  </a:t>
            </a:r>
            <a:r>
              <a:rPr lang="en-US" sz="2600" b="1" i="0" dirty="0">
                <a:effectLst/>
              </a:rPr>
              <a:t>Why are KPIs important?</a:t>
            </a:r>
          </a:p>
        </p:txBody>
      </p:sp>
    </p:spTree>
    <p:extLst>
      <p:ext uri="{BB962C8B-B14F-4D97-AF65-F5344CB8AC3E}">
        <p14:creationId xmlns:p14="http://schemas.microsoft.com/office/powerpoint/2010/main" val="11846687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D4A0837-81E9-4027-88AD-831743424992}"/>
              </a:ext>
            </a:extLst>
          </p:cNvPr>
          <p:cNvSpPr>
            <a:spLocks noGrp="1"/>
          </p:cNvSpPr>
          <p:nvPr>
            <p:ph idx="1"/>
          </p:nvPr>
        </p:nvSpPr>
        <p:spPr>
          <a:xfrm>
            <a:off x="166255" y="1699492"/>
            <a:ext cx="10233890" cy="4574188"/>
          </a:xfrm>
        </p:spPr>
        <p:txBody>
          <a:bodyPr>
            <a:normAutofit fontScale="92500" lnSpcReduction="20000"/>
          </a:bodyPr>
          <a:lstStyle/>
          <a:p>
            <a:pPr algn="just"/>
            <a:r>
              <a:rPr lang="en-US" b="1" i="0" dirty="0">
                <a:effectLst/>
              </a:rPr>
              <a:t>The Project Monitoring and Control Process </a:t>
            </a:r>
            <a:r>
              <a:rPr lang="en-US" b="0" i="0" dirty="0">
                <a:effectLst/>
              </a:rPr>
              <a:t>aims at tracking and reviewing the Project and is undertaken from the Initiation of the Project to its Closure. </a:t>
            </a:r>
          </a:p>
          <a:p>
            <a:pPr algn="just"/>
            <a:r>
              <a:rPr lang="en-US" b="0" i="0" dirty="0">
                <a:effectLst/>
              </a:rPr>
              <a:t>Various activities performed during this process assess if the Project is being run in accordance with the established Plan. </a:t>
            </a:r>
          </a:p>
          <a:p>
            <a:pPr algn="just"/>
            <a:r>
              <a:rPr lang="en-US" b="0" i="0" dirty="0">
                <a:effectLst/>
              </a:rPr>
              <a:t>This process is based on the </a:t>
            </a:r>
            <a:r>
              <a:rPr lang="en-US" b="1" i="0" dirty="0">
                <a:effectLst/>
              </a:rPr>
              <a:t>PMBOK Framework</a:t>
            </a:r>
            <a:r>
              <a:rPr lang="en-US" b="0" i="0" dirty="0">
                <a:effectLst/>
              </a:rPr>
              <a:t>. This means it is a proven practice that is applied widely in Project Management.</a:t>
            </a:r>
          </a:p>
          <a:p>
            <a:pPr algn="just"/>
            <a:r>
              <a:rPr lang="en-US" b="1" i="0" dirty="0">
                <a:effectLst/>
              </a:rPr>
              <a:t>Monitoring and Controlling </a:t>
            </a:r>
            <a:r>
              <a:rPr lang="en-US" b="0" i="0" dirty="0">
                <a:effectLst/>
              </a:rPr>
              <a:t>a Project facilitate identification of deviations that pose a threat to successful completion of the Project. </a:t>
            </a:r>
          </a:p>
          <a:p>
            <a:pPr algn="just"/>
            <a:r>
              <a:rPr lang="en-US" b="0" i="0" dirty="0">
                <a:effectLst/>
              </a:rPr>
              <a:t>If deviations are not identified and addressed, they result in unplanned and undesired project outcomes. Thus, this process ensures that abnormalities are detected and acted upon early on to prevent their escalation, which may lead to major and costly issues.</a:t>
            </a:r>
          </a:p>
          <a:p>
            <a:pPr marL="0" indent="0">
              <a:buNone/>
            </a:pPr>
            <a:endParaRPr lang="fr-FR" dirty="0"/>
          </a:p>
        </p:txBody>
      </p:sp>
      <p:sp>
        <p:nvSpPr>
          <p:cNvPr id="6" name="Titre 1">
            <a:extLst>
              <a:ext uri="{FF2B5EF4-FFF2-40B4-BE49-F238E27FC236}">
                <a16:creationId xmlns:a16="http://schemas.microsoft.com/office/drawing/2014/main" id="{FBD891A9-E7A9-47F0-9351-80373FBC6DAC}"/>
              </a:ext>
            </a:extLst>
          </p:cNvPr>
          <p:cNvSpPr>
            <a:spLocks noGrp="1"/>
          </p:cNvSpPr>
          <p:nvPr>
            <p:ph type="title"/>
          </p:nvPr>
        </p:nvSpPr>
        <p:spPr>
          <a:xfrm>
            <a:off x="2466108" y="365125"/>
            <a:ext cx="7187845" cy="997683"/>
          </a:xfrm>
        </p:spPr>
        <p:txBody>
          <a:bodyPr>
            <a:normAutofit fontScale="90000"/>
          </a:bodyPr>
          <a:lstStyle/>
          <a:p>
            <a:pPr algn="ctr"/>
            <a:br>
              <a:rPr lang="en-US" sz="4000" b="1" i="0" dirty="0">
                <a:solidFill>
                  <a:schemeClr val="bg1"/>
                </a:solidFill>
                <a:effectLst/>
                <a:latin typeface="+mn-lt"/>
              </a:rPr>
            </a:br>
            <a:r>
              <a:rPr lang="en-US" sz="4000" b="1" i="0" dirty="0">
                <a:solidFill>
                  <a:srgbClr val="FFFF00"/>
                </a:solidFill>
                <a:effectLst/>
                <a:latin typeface="+mn-lt"/>
              </a:rPr>
              <a:t>III- Reports That Every Project Controls Team Should Have</a:t>
            </a:r>
            <a:br>
              <a:rPr lang="en-US" sz="4000" b="0" i="0" dirty="0">
                <a:solidFill>
                  <a:srgbClr val="FFFF00"/>
                </a:solidFill>
                <a:effectLst/>
                <a:latin typeface="+mn-lt"/>
              </a:rPr>
            </a:br>
            <a:endParaRPr lang="fr-FR" sz="4000" dirty="0">
              <a:solidFill>
                <a:srgbClr val="FFFF00"/>
              </a:solidFill>
              <a:latin typeface="+mn-lt"/>
            </a:endParaRPr>
          </a:p>
        </p:txBody>
      </p:sp>
      <p:sp>
        <p:nvSpPr>
          <p:cNvPr id="4" name="TextBox 15">
            <a:extLst>
              <a:ext uri="{FF2B5EF4-FFF2-40B4-BE49-F238E27FC236}">
                <a16:creationId xmlns:a16="http://schemas.microsoft.com/office/drawing/2014/main" id="{148529AF-83DD-4263-9B81-C1C04BF89FB5}"/>
              </a:ext>
            </a:extLst>
          </p:cNvPr>
          <p:cNvSpPr txBox="1"/>
          <p:nvPr/>
        </p:nvSpPr>
        <p:spPr>
          <a:xfrm rot="5400000">
            <a:off x="7914099" y="3007943"/>
            <a:ext cx="6785327"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16631161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3EB5891-2C84-40E1-AA82-3E248FCC1904}"/>
              </a:ext>
            </a:extLst>
          </p:cNvPr>
          <p:cNvSpPr>
            <a:spLocks noGrp="1"/>
          </p:cNvSpPr>
          <p:nvPr>
            <p:ph idx="1"/>
          </p:nvPr>
        </p:nvSpPr>
        <p:spPr>
          <a:xfrm>
            <a:off x="166254" y="1699491"/>
            <a:ext cx="10289309" cy="4477472"/>
          </a:xfrm>
        </p:spPr>
        <p:txBody>
          <a:bodyPr>
            <a:normAutofit/>
          </a:bodyPr>
          <a:lstStyle/>
          <a:p>
            <a:pPr algn="just"/>
            <a:r>
              <a:rPr lang="en-US" sz="2600" b="0" i="0" dirty="0">
                <a:effectLst/>
              </a:rPr>
              <a:t>When unplanned issues are eliminated, there is an assurance that the Project will be completed on time and that envisioned results will be achieved. </a:t>
            </a:r>
          </a:p>
          <a:p>
            <a:pPr algn="just"/>
            <a:r>
              <a:rPr lang="en-US" sz="2600" b="0" i="0" dirty="0">
                <a:effectLst/>
              </a:rPr>
              <a:t>There are several methods that are applied by Project Managers together with other key </a:t>
            </a:r>
            <a:r>
              <a:rPr lang="en-US" sz="2600" b="1" i="0" dirty="0">
                <a:effectLst/>
              </a:rPr>
              <a:t>Stakeholders</a:t>
            </a:r>
            <a:r>
              <a:rPr lang="en-US" sz="2600" b="0" i="0" dirty="0">
                <a:effectLst/>
              </a:rPr>
              <a:t> to evaluate the Project Performance. </a:t>
            </a:r>
          </a:p>
          <a:p>
            <a:pPr algn="just"/>
            <a:r>
              <a:rPr lang="en-US" sz="2600" b="1" i="0" dirty="0">
                <a:effectLst/>
              </a:rPr>
              <a:t>Monitoring and Evaluation </a:t>
            </a:r>
            <a:r>
              <a:rPr lang="en-US" sz="2600" b="0" i="0" dirty="0">
                <a:effectLst/>
              </a:rPr>
              <a:t>consist one of these approaches and it should be undertaken regularly at different Project phases. </a:t>
            </a:r>
          </a:p>
          <a:p>
            <a:pPr algn="just"/>
            <a:r>
              <a:rPr lang="en-US" sz="2600" b="0" i="0" dirty="0">
                <a:effectLst/>
              </a:rPr>
              <a:t>Doing that will make sure that issues that arise are recognized and addressed on time.</a:t>
            </a:r>
            <a:endParaRPr lang="fr-FR" sz="2600" dirty="0"/>
          </a:p>
        </p:txBody>
      </p:sp>
      <p:sp>
        <p:nvSpPr>
          <p:cNvPr id="7" name="Titre 1">
            <a:extLst>
              <a:ext uri="{FF2B5EF4-FFF2-40B4-BE49-F238E27FC236}">
                <a16:creationId xmlns:a16="http://schemas.microsoft.com/office/drawing/2014/main" id="{1B844BE3-9AB9-4A93-836C-0A25A728BFFD}"/>
              </a:ext>
            </a:extLst>
          </p:cNvPr>
          <p:cNvSpPr>
            <a:spLocks noGrp="1"/>
          </p:cNvSpPr>
          <p:nvPr>
            <p:ph type="title"/>
          </p:nvPr>
        </p:nvSpPr>
        <p:spPr>
          <a:xfrm>
            <a:off x="2382982" y="365126"/>
            <a:ext cx="7167418" cy="1020330"/>
          </a:xfrm>
        </p:spPr>
        <p:txBody>
          <a:bodyPr>
            <a:normAutofit fontScale="90000"/>
          </a:bodyPr>
          <a:lstStyle/>
          <a:p>
            <a:pPr algn="ctr"/>
            <a:br>
              <a:rPr lang="en-US" sz="4000" b="1" i="0" dirty="0">
                <a:solidFill>
                  <a:schemeClr val="bg1"/>
                </a:solidFill>
                <a:effectLst/>
                <a:latin typeface="+mn-lt"/>
              </a:rPr>
            </a:br>
            <a:r>
              <a:rPr lang="en-US" sz="4000" b="1" i="0" dirty="0">
                <a:solidFill>
                  <a:srgbClr val="FFFF00"/>
                </a:solidFill>
                <a:effectLst/>
                <a:latin typeface="+mn-lt"/>
              </a:rPr>
              <a:t>III- Reports That Every Project Controls Team Should Have</a:t>
            </a:r>
            <a:br>
              <a:rPr lang="en-US" sz="4000" b="0" i="0" dirty="0">
                <a:solidFill>
                  <a:srgbClr val="FFFF00"/>
                </a:solidFill>
                <a:effectLst/>
                <a:latin typeface="+mn-lt"/>
              </a:rPr>
            </a:br>
            <a:endParaRPr lang="fr-FR" sz="4000" dirty="0">
              <a:solidFill>
                <a:srgbClr val="FFFF00"/>
              </a:solidFill>
              <a:latin typeface="+mn-lt"/>
            </a:endParaRPr>
          </a:p>
        </p:txBody>
      </p:sp>
      <p:sp>
        <p:nvSpPr>
          <p:cNvPr id="8" name="TextBox 15">
            <a:extLst>
              <a:ext uri="{FF2B5EF4-FFF2-40B4-BE49-F238E27FC236}">
                <a16:creationId xmlns:a16="http://schemas.microsoft.com/office/drawing/2014/main" id="{4A5B5DC8-C8FC-4458-92AC-4797446FD04B}"/>
              </a:ext>
            </a:extLst>
          </p:cNvPr>
          <p:cNvSpPr txBox="1"/>
          <p:nvPr/>
        </p:nvSpPr>
        <p:spPr>
          <a:xfrm rot="5400000">
            <a:off x="7914099" y="3007943"/>
            <a:ext cx="6785327"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54372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A7768A6-BCB2-4C3A-8D99-DBC4DE97C5BC}"/>
              </a:ext>
            </a:extLst>
          </p:cNvPr>
          <p:cNvSpPr>
            <a:spLocks noGrp="1"/>
          </p:cNvSpPr>
          <p:nvPr>
            <p:ph idx="1"/>
          </p:nvPr>
        </p:nvSpPr>
        <p:spPr>
          <a:xfrm>
            <a:off x="184638" y="1825625"/>
            <a:ext cx="10172700" cy="4351338"/>
          </a:xfrm>
        </p:spPr>
        <p:txBody>
          <a:bodyPr>
            <a:normAutofit lnSpcReduction="10000"/>
          </a:bodyPr>
          <a:lstStyle/>
          <a:p>
            <a:pPr algn="just"/>
            <a:r>
              <a:rPr lang="en-US" sz="2600" b="0" i="0" dirty="0">
                <a:effectLst/>
              </a:rPr>
              <a:t>Too often, Project Controls are perceived as “</a:t>
            </a:r>
            <a:r>
              <a:rPr lang="en-US" sz="2600" b="1" i="0" dirty="0">
                <a:effectLst/>
              </a:rPr>
              <a:t>back office analytics</a:t>
            </a:r>
            <a:r>
              <a:rPr lang="en-US" sz="2600" b="0" i="0" dirty="0">
                <a:effectLst/>
              </a:rPr>
              <a:t>,” without a clear understanding of how it directly relates back to </a:t>
            </a:r>
          </a:p>
          <a:p>
            <a:pPr marL="0" indent="0" algn="just">
              <a:buNone/>
            </a:pPr>
            <a:r>
              <a:rPr lang="en-US" sz="2600" b="1" i="0" dirty="0">
                <a:effectLst/>
              </a:rPr>
              <a:t>Project</a:t>
            </a:r>
            <a:r>
              <a:rPr lang="en-US" sz="2600" b="0" i="0" dirty="0">
                <a:effectLst/>
              </a:rPr>
              <a:t> </a:t>
            </a:r>
            <a:r>
              <a:rPr lang="en-US" sz="2600" b="1" i="0" dirty="0">
                <a:effectLst/>
              </a:rPr>
              <a:t>Performance</a:t>
            </a:r>
            <a:r>
              <a:rPr lang="en-US" sz="2600" b="0" i="0" dirty="0">
                <a:effectLst/>
              </a:rPr>
              <a:t> and </a:t>
            </a:r>
            <a:r>
              <a:rPr lang="en-US" sz="2600" b="1" i="0" dirty="0">
                <a:solidFill>
                  <a:srgbClr val="0070C0"/>
                </a:solidFill>
                <a:effectLst/>
              </a:rPr>
              <a:t>ROI</a:t>
            </a:r>
            <a:r>
              <a:rPr lang="en-US" sz="2600" b="0" i="0" dirty="0">
                <a:solidFill>
                  <a:srgbClr val="333333"/>
                </a:solidFill>
                <a:effectLst/>
              </a:rPr>
              <a:t> (</a:t>
            </a:r>
            <a:r>
              <a:rPr lang="fr-FR" sz="2600" b="1" i="0" dirty="0">
                <a:solidFill>
                  <a:srgbClr val="0070C0"/>
                </a:solidFill>
                <a:effectLst/>
              </a:rPr>
              <a:t>Return On Investment</a:t>
            </a:r>
            <a:r>
              <a:rPr lang="en-US" sz="2600" dirty="0">
                <a:solidFill>
                  <a:srgbClr val="333333"/>
                </a:solidFill>
              </a:rPr>
              <a:t>).</a:t>
            </a:r>
          </a:p>
          <a:p>
            <a:pPr algn="just"/>
            <a:r>
              <a:rPr lang="en-US" sz="2600" b="0" i="0" dirty="0">
                <a:effectLst/>
              </a:rPr>
              <a:t>This makes it difficult for Project Teams to grab the attention of management.</a:t>
            </a:r>
          </a:p>
          <a:p>
            <a:pPr algn="just"/>
            <a:r>
              <a:rPr lang="en-US" sz="2600" b="0" i="0" dirty="0">
                <a:effectLst/>
              </a:rPr>
              <a:t>However, when recommendations are backed by facts and actionable data, teams are more likely to embrace them. This is why it’s essential to build smart, automated and regular reports into the process.</a:t>
            </a:r>
          </a:p>
          <a:p>
            <a:pPr algn="just"/>
            <a:r>
              <a:rPr lang="en-US" sz="2600" b="0" i="0" dirty="0">
                <a:effectLst/>
              </a:rPr>
              <a:t>Here are a few reports that help to socialize project controls concepts with project teams and allow everyone to align on the best path forward:</a:t>
            </a:r>
          </a:p>
          <a:p>
            <a:endParaRPr lang="fr-FR" dirty="0"/>
          </a:p>
        </p:txBody>
      </p:sp>
      <p:sp>
        <p:nvSpPr>
          <p:cNvPr id="6" name="Titre 1">
            <a:extLst>
              <a:ext uri="{FF2B5EF4-FFF2-40B4-BE49-F238E27FC236}">
                <a16:creationId xmlns:a16="http://schemas.microsoft.com/office/drawing/2014/main" id="{96C835F6-E0BA-46B5-8451-A0C7B15BEB54}"/>
              </a:ext>
            </a:extLst>
          </p:cNvPr>
          <p:cNvSpPr>
            <a:spLocks noGrp="1"/>
          </p:cNvSpPr>
          <p:nvPr>
            <p:ph type="title"/>
          </p:nvPr>
        </p:nvSpPr>
        <p:spPr>
          <a:xfrm>
            <a:off x="2355273" y="424873"/>
            <a:ext cx="7241310" cy="905163"/>
          </a:xfrm>
        </p:spPr>
        <p:txBody>
          <a:bodyPr>
            <a:normAutofit fontScale="90000"/>
          </a:bodyPr>
          <a:lstStyle/>
          <a:p>
            <a:pPr algn="ctr"/>
            <a:br>
              <a:rPr lang="en-US" sz="4000" b="1" i="0" dirty="0">
                <a:solidFill>
                  <a:schemeClr val="bg1"/>
                </a:solidFill>
                <a:effectLst/>
                <a:latin typeface="+mn-lt"/>
              </a:rPr>
            </a:br>
            <a:r>
              <a:rPr lang="en-US" sz="4000" b="1" i="0" dirty="0">
                <a:solidFill>
                  <a:srgbClr val="FFFF00"/>
                </a:solidFill>
                <a:effectLst/>
                <a:latin typeface="+mn-lt"/>
              </a:rPr>
              <a:t>III- Reports That Every Project Controls Team Should Have</a:t>
            </a:r>
            <a:br>
              <a:rPr lang="en-US" sz="4000" b="0" i="0" dirty="0">
                <a:solidFill>
                  <a:srgbClr val="7D7D7D"/>
                </a:solidFill>
                <a:effectLst/>
                <a:latin typeface="+mn-lt"/>
              </a:rPr>
            </a:br>
            <a:endParaRPr lang="fr-FR" sz="4000" dirty="0">
              <a:latin typeface="+mn-lt"/>
            </a:endParaRPr>
          </a:p>
        </p:txBody>
      </p:sp>
    </p:spTree>
    <p:extLst>
      <p:ext uri="{BB962C8B-B14F-4D97-AF65-F5344CB8AC3E}">
        <p14:creationId xmlns:p14="http://schemas.microsoft.com/office/powerpoint/2010/main" val="35818390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C6B2CB08-B2CB-46B4-B04B-0289D102EDFA}"/>
              </a:ext>
            </a:extLst>
          </p:cNvPr>
          <p:cNvPicPr>
            <a:picLocks noGrp="1" noChangeAspect="1"/>
          </p:cNvPicPr>
          <p:nvPr>
            <p:ph idx="1"/>
          </p:nvPr>
        </p:nvPicPr>
        <p:blipFill>
          <a:blip r:embed="rId2"/>
          <a:stretch>
            <a:fillRect/>
          </a:stretch>
        </p:blipFill>
        <p:spPr>
          <a:xfrm>
            <a:off x="0" y="1616365"/>
            <a:ext cx="12192000" cy="5241636"/>
          </a:xfrm>
        </p:spPr>
      </p:pic>
      <p:sp>
        <p:nvSpPr>
          <p:cNvPr id="6" name="Titre 1">
            <a:extLst>
              <a:ext uri="{FF2B5EF4-FFF2-40B4-BE49-F238E27FC236}">
                <a16:creationId xmlns:a16="http://schemas.microsoft.com/office/drawing/2014/main" id="{14E8CAC5-7B24-44B2-916A-367E9B8D4ECD}"/>
              </a:ext>
            </a:extLst>
          </p:cNvPr>
          <p:cNvSpPr>
            <a:spLocks noGrp="1"/>
          </p:cNvSpPr>
          <p:nvPr>
            <p:ph type="title"/>
          </p:nvPr>
        </p:nvSpPr>
        <p:spPr>
          <a:xfrm>
            <a:off x="2512290" y="434108"/>
            <a:ext cx="7222837" cy="858983"/>
          </a:xfrm>
        </p:spPr>
        <p:txBody>
          <a:bodyPr>
            <a:normAutofit fontScale="90000"/>
          </a:bodyPr>
          <a:lstStyle/>
          <a:p>
            <a:pPr algn="ctr"/>
            <a:br>
              <a:rPr lang="en-US" sz="4000" b="1" i="0" dirty="0">
                <a:solidFill>
                  <a:schemeClr val="bg1"/>
                </a:solidFill>
                <a:effectLst/>
                <a:latin typeface="+mn-lt"/>
              </a:rPr>
            </a:br>
            <a:r>
              <a:rPr lang="en-US" sz="4000" b="1" i="0" dirty="0">
                <a:solidFill>
                  <a:srgbClr val="FFFF00"/>
                </a:solidFill>
                <a:effectLst/>
                <a:latin typeface="+mn-lt"/>
              </a:rPr>
              <a:t>III- Reports That Every Project Controls Team Should Have</a:t>
            </a:r>
            <a:br>
              <a:rPr lang="en-US" sz="4000" b="0" i="0" dirty="0">
                <a:solidFill>
                  <a:srgbClr val="7D7D7D"/>
                </a:solidFill>
                <a:effectLst/>
                <a:latin typeface="+mn-lt"/>
              </a:rPr>
            </a:br>
            <a:endParaRPr lang="fr-FR" sz="4000" dirty="0">
              <a:latin typeface="+mn-lt"/>
            </a:endParaRPr>
          </a:p>
        </p:txBody>
      </p:sp>
    </p:spTree>
    <p:extLst>
      <p:ext uri="{BB962C8B-B14F-4D97-AF65-F5344CB8AC3E}">
        <p14:creationId xmlns:p14="http://schemas.microsoft.com/office/powerpoint/2010/main" val="7870165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01575F-32B2-4825-B18D-DC02A8C68666}"/>
              </a:ext>
            </a:extLst>
          </p:cNvPr>
          <p:cNvSpPr>
            <a:spLocks noGrp="1"/>
          </p:cNvSpPr>
          <p:nvPr>
            <p:ph type="title"/>
          </p:nvPr>
        </p:nvSpPr>
        <p:spPr>
          <a:xfrm>
            <a:off x="2382982" y="526473"/>
            <a:ext cx="7278299" cy="803564"/>
          </a:xfrm>
        </p:spPr>
        <p:txBody>
          <a:bodyPr>
            <a:noAutofit/>
          </a:bodyPr>
          <a:lstStyle/>
          <a:p>
            <a:pPr algn="ctr"/>
            <a:br>
              <a:rPr lang="en-US" sz="2400" b="1" i="0" dirty="0">
                <a:solidFill>
                  <a:schemeClr val="bg1"/>
                </a:solidFill>
                <a:effectLst/>
                <a:latin typeface="+mn-lt"/>
              </a:rPr>
            </a:br>
            <a:br>
              <a:rPr lang="en-US" sz="2400" b="1" i="0" dirty="0">
                <a:solidFill>
                  <a:schemeClr val="bg1"/>
                </a:solidFill>
                <a:effectLst/>
                <a:latin typeface="+mn-lt"/>
              </a:rPr>
            </a:br>
            <a:r>
              <a:rPr lang="en-US" sz="2800" b="1" i="0" dirty="0">
                <a:solidFill>
                  <a:srgbClr val="00CCFF"/>
                </a:solidFill>
                <a:effectLst/>
                <a:latin typeface="+mn-lt"/>
              </a:rPr>
              <a:t>IV- What are the roles of the Project Manager during the Project Monitoring and Control </a:t>
            </a:r>
            <a:r>
              <a:rPr lang="en-US" sz="2800" b="1" i="0" dirty="0">
                <a:solidFill>
                  <a:schemeClr val="bg1"/>
                </a:solidFill>
                <a:effectLst/>
                <a:latin typeface="+mn-lt"/>
              </a:rPr>
              <a:t>Phase?</a:t>
            </a:r>
            <a:br>
              <a:rPr lang="en-US" sz="2800" b="1" i="0" dirty="0">
                <a:solidFill>
                  <a:schemeClr val="bg1"/>
                </a:solidFill>
                <a:effectLst/>
                <a:latin typeface="+mn-lt"/>
              </a:rPr>
            </a:br>
            <a:endParaRPr lang="fr-FR" sz="2800" b="1" dirty="0">
              <a:solidFill>
                <a:schemeClr val="bg1"/>
              </a:solidFill>
              <a:latin typeface="+mn-lt"/>
            </a:endParaRPr>
          </a:p>
        </p:txBody>
      </p:sp>
      <p:sp>
        <p:nvSpPr>
          <p:cNvPr id="3" name="Espace réservé du contenu 2">
            <a:extLst>
              <a:ext uri="{FF2B5EF4-FFF2-40B4-BE49-F238E27FC236}">
                <a16:creationId xmlns:a16="http://schemas.microsoft.com/office/drawing/2014/main" id="{6F2D52FE-9DD6-48BC-BCBE-671CCEE57FEC}"/>
              </a:ext>
            </a:extLst>
          </p:cNvPr>
          <p:cNvSpPr>
            <a:spLocks noGrp="1"/>
          </p:cNvSpPr>
          <p:nvPr>
            <p:ph idx="1"/>
          </p:nvPr>
        </p:nvSpPr>
        <p:spPr>
          <a:xfrm>
            <a:off x="79131" y="1617785"/>
            <a:ext cx="10339753" cy="4559178"/>
          </a:xfrm>
        </p:spPr>
        <p:txBody>
          <a:bodyPr>
            <a:normAutofit/>
          </a:bodyPr>
          <a:lstStyle/>
          <a:p>
            <a:pPr marL="0" indent="0" algn="just">
              <a:buNone/>
            </a:pPr>
            <a:r>
              <a:rPr lang="en-US" sz="2600" b="0" i="0" dirty="0">
                <a:effectLst/>
              </a:rPr>
              <a:t>The role of the Project Manager in the Project Monitoring and Control Phase can be summarized briefly in three items:</a:t>
            </a:r>
            <a:endParaRPr lang="fr-FR" sz="2600" dirty="0"/>
          </a:p>
        </p:txBody>
      </p:sp>
      <p:pic>
        <p:nvPicPr>
          <p:cNvPr id="5" name="Image 4">
            <a:extLst>
              <a:ext uri="{FF2B5EF4-FFF2-40B4-BE49-F238E27FC236}">
                <a16:creationId xmlns:a16="http://schemas.microsoft.com/office/drawing/2014/main" id="{C086D73C-4D80-44DA-BD6D-5A8148E33741}"/>
              </a:ext>
            </a:extLst>
          </p:cNvPr>
          <p:cNvPicPr>
            <a:picLocks noChangeAspect="1"/>
          </p:cNvPicPr>
          <p:nvPr/>
        </p:nvPicPr>
        <p:blipFill>
          <a:blip r:embed="rId2"/>
          <a:stretch>
            <a:fillRect/>
          </a:stretch>
        </p:blipFill>
        <p:spPr>
          <a:xfrm>
            <a:off x="0" y="2523393"/>
            <a:ext cx="10418884" cy="4334607"/>
          </a:xfrm>
          <a:prstGeom prst="rect">
            <a:avLst/>
          </a:prstGeom>
        </p:spPr>
      </p:pic>
    </p:spTree>
    <p:extLst>
      <p:ext uri="{BB962C8B-B14F-4D97-AF65-F5344CB8AC3E}">
        <p14:creationId xmlns:p14="http://schemas.microsoft.com/office/powerpoint/2010/main" val="9420951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Image 20">
            <a:extLst>
              <a:ext uri="{FF2B5EF4-FFF2-40B4-BE49-F238E27FC236}">
                <a16:creationId xmlns:a16="http://schemas.microsoft.com/office/drawing/2014/main" id="{AFFD2FBC-DF66-417F-9ADF-7559CED484CE}"/>
              </a:ext>
            </a:extLst>
          </p:cNvPr>
          <p:cNvPicPr>
            <a:picLocks noChangeAspect="1"/>
          </p:cNvPicPr>
          <p:nvPr/>
        </p:nvPicPr>
        <p:blipFill>
          <a:blip r:embed="rId2"/>
          <a:stretch>
            <a:fillRect/>
          </a:stretch>
        </p:blipFill>
        <p:spPr>
          <a:xfrm>
            <a:off x="6096000" y="0"/>
            <a:ext cx="6096000" cy="6858000"/>
          </a:xfrm>
          <a:prstGeom prst="rect">
            <a:avLst/>
          </a:prstGeom>
        </p:spPr>
      </p:pic>
      <p:pic>
        <p:nvPicPr>
          <p:cNvPr id="23" name="Image 22">
            <a:extLst>
              <a:ext uri="{FF2B5EF4-FFF2-40B4-BE49-F238E27FC236}">
                <a16:creationId xmlns:a16="http://schemas.microsoft.com/office/drawing/2014/main" id="{B536C35E-4C60-4490-8CAA-DE5A53A8B5E5}"/>
              </a:ext>
            </a:extLst>
          </p:cNvPr>
          <p:cNvPicPr>
            <a:picLocks noChangeAspect="1"/>
          </p:cNvPicPr>
          <p:nvPr/>
        </p:nvPicPr>
        <p:blipFill>
          <a:blip r:embed="rId3"/>
          <a:stretch>
            <a:fillRect/>
          </a:stretch>
        </p:blipFill>
        <p:spPr>
          <a:xfrm>
            <a:off x="19050" y="0"/>
            <a:ext cx="6076950" cy="6858000"/>
          </a:xfrm>
          <a:prstGeom prst="rect">
            <a:avLst/>
          </a:prstGeom>
        </p:spPr>
      </p:pic>
    </p:spTree>
    <p:extLst>
      <p:ext uri="{BB962C8B-B14F-4D97-AF65-F5344CB8AC3E}">
        <p14:creationId xmlns:p14="http://schemas.microsoft.com/office/powerpoint/2010/main" val="36093291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1A1122-2CF0-4C6A-9BE7-E212D06CF782}"/>
              </a:ext>
            </a:extLst>
          </p:cNvPr>
          <p:cNvSpPr>
            <a:spLocks noGrp="1"/>
          </p:cNvSpPr>
          <p:nvPr>
            <p:ph type="title"/>
          </p:nvPr>
        </p:nvSpPr>
        <p:spPr>
          <a:xfrm>
            <a:off x="2519362" y="424873"/>
            <a:ext cx="7153276" cy="905164"/>
          </a:xfrm>
        </p:spPr>
        <p:txBody>
          <a:bodyPr>
            <a:noAutofit/>
          </a:bodyPr>
          <a:lstStyle/>
          <a:p>
            <a:pPr algn="ctr"/>
            <a:br>
              <a:rPr lang="en-US" sz="3600" b="1" i="0" dirty="0">
                <a:solidFill>
                  <a:schemeClr val="bg1"/>
                </a:solidFill>
                <a:effectLst/>
                <a:latin typeface="+mn-lt"/>
              </a:rPr>
            </a:br>
            <a:r>
              <a:rPr lang="en-US" sz="3600" b="1" i="0" dirty="0">
                <a:solidFill>
                  <a:srgbClr val="FF9900"/>
                </a:solidFill>
                <a:effectLst/>
                <a:latin typeface="+mn-lt"/>
              </a:rPr>
              <a:t>V- Project Monitoring and Control Process: 10 Key Activities</a:t>
            </a:r>
            <a:br>
              <a:rPr lang="en-US" sz="3600" b="1" i="0" dirty="0">
                <a:solidFill>
                  <a:srgbClr val="363940"/>
                </a:solidFill>
                <a:effectLst/>
                <a:latin typeface="+mn-lt"/>
              </a:rPr>
            </a:br>
            <a:endParaRPr lang="fr-FR" sz="3600" dirty="0">
              <a:latin typeface="+mn-lt"/>
            </a:endParaRPr>
          </a:p>
        </p:txBody>
      </p:sp>
      <p:sp>
        <p:nvSpPr>
          <p:cNvPr id="3" name="Espace réservé du contenu 2">
            <a:extLst>
              <a:ext uri="{FF2B5EF4-FFF2-40B4-BE49-F238E27FC236}">
                <a16:creationId xmlns:a16="http://schemas.microsoft.com/office/drawing/2014/main" id="{E47BBCDA-2A98-40E2-A1B3-4F6D998CE934}"/>
              </a:ext>
            </a:extLst>
          </p:cNvPr>
          <p:cNvSpPr>
            <a:spLocks noGrp="1"/>
          </p:cNvSpPr>
          <p:nvPr>
            <p:ph idx="1"/>
          </p:nvPr>
        </p:nvSpPr>
        <p:spPr>
          <a:xfrm>
            <a:off x="166255" y="1696316"/>
            <a:ext cx="10178472" cy="4351338"/>
          </a:xfrm>
        </p:spPr>
        <p:txBody>
          <a:bodyPr>
            <a:normAutofit lnSpcReduction="10000"/>
          </a:bodyPr>
          <a:lstStyle/>
          <a:p>
            <a:pPr algn="just"/>
            <a:r>
              <a:rPr lang="en-US" sz="2600" b="0" i="0" dirty="0">
                <a:effectLst/>
              </a:rPr>
              <a:t>Project Monitoring and Control processes help to check whether the project is going as well as planned. </a:t>
            </a:r>
          </a:p>
          <a:p>
            <a:pPr algn="just"/>
            <a:r>
              <a:rPr lang="en-US" sz="2600" b="0" i="0" dirty="0">
                <a:effectLst/>
              </a:rPr>
              <a:t>These </a:t>
            </a:r>
            <a:r>
              <a:rPr lang="en-US" sz="2600" b="1" i="0" dirty="0">
                <a:effectLst/>
              </a:rPr>
              <a:t>Project Monitoring and Control processes identify if there are any deviations in actual results from the planned values.</a:t>
            </a:r>
            <a:r>
              <a:rPr lang="en-US" sz="2600" b="0" i="0" dirty="0">
                <a:effectLst/>
              </a:rPr>
              <a:t> </a:t>
            </a:r>
          </a:p>
          <a:p>
            <a:pPr algn="just"/>
            <a:r>
              <a:rPr lang="en-US" sz="2600" b="0" i="0" dirty="0">
                <a:effectLst/>
              </a:rPr>
              <a:t>For instance, whether the Project is under Budget, whether the Project will be finished on time, whether quality Requirements are met etc. are all checked and evaluated with the help of Project Monitoring and Control Processes.</a:t>
            </a:r>
            <a:endParaRPr lang="fr-FR" sz="2600" dirty="0"/>
          </a:p>
          <a:p>
            <a:pPr marL="0" indent="0" algn="just">
              <a:buNone/>
            </a:pPr>
            <a:endParaRPr lang="en-US" sz="2600" b="0" i="0" dirty="0">
              <a:effectLst/>
            </a:endParaRPr>
          </a:p>
          <a:p>
            <a:pPr algn="just"/>
            <a:r>
              <a:rPr lang="en-US" sz="2600" b="0" i="0" dirty="0">
                <a:effectLst/>
              </a:rPr>
              <a:t>The following activities are performed during Project Monitoring and Control phase:</a:t>
            </a:r>
            <a:endParaRPr lang="fr-FR" sz="2600" dirty="0"/>
          </a:p>
        </p:txBody>
      </p:sp>
    </p:spTree>
    <p:extLst>
      <p:ext uri="{BB962C8B-B14F-4D97-AF65-F5344CB8AC3E}">
        <p14:creationId xmlns:p14="http://schemas.microsoft.com/office/powerpoint/2010/main" val="29796492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9EA566-870A-4C1C-841C-205C59D56A62}"/>
              </a:ext>
            </a:extLst>
          </p:cNvPr>
          <p:cNvSpPr>
            <a:spLocks noGrp="1"/>
          </p:cNvSpPr>
          <p:nvPr>
            <p:ph type="title"/>
          </p:nvPr>
        </p:nvSpPr>
        <p:spPr>
          <a:xfrm>
            <a:off x="838200" y="365125"/>
            <a:ext cx="9334500" cy="1325563"/>
          </a:xfrm>
        </p:spPr>
        <p:txBody>
          <a:bodyPr/>
          <a:lstStyle/>
          <a:p>
            <a:endParaRPr lang="fr-FR" dirty="0"/>
          </a:p>
        </p:txBody>
      </p:sp>
      <p:sp>
        <p:nvSpPr>
          <p:cNvPr id="3" name="Espace réservé du contenu 2">
            <a:extLst>
              <a:ext uri="{FF2B5EF4-FFF2-40B4-BE49-F238E27FC236}">
                <a16:creationId xmlns:a16="http://schemas.microsoft.com/office/drawing/2014/main" id="{45EC1E50-8A1E-41D2-83C0-DE9059BF50C3}"/>
              </a:ext>
            </a:extLst>
          </p:cNvPr>
          <p:cNvSpPr>
            <a:spLocks noGrp="1"/>
          </p:cNvSpPr>
          <p:nvPr>
            <p:ph idx="1"/>
          </p:nvPr>
        </p:nvSpPr>
        <p:spPr>
          <a:xfrm rot="5400000">
            <a:off x="8253173" y="2851512"/>
            <a:ext cx="6790336" cy="1087314"/>
          </a:xfrm>
        </p:spPr>
        <p:txBody>
          <a:bodyPr>
            <a:normAutofit/>
          </a:bodyPr>
          <a:lstStyle/>
          <a:p>
            <a:pPr marL="0" indent="0" algn="ctr">
              <a:buNone/>
            </a:pPr>
            <a:r>
              <a:rPr lang="en-US" b="1" dirty="0">
                <a:solidFill>
                  <a:srgbClr val="363940"/>
                </a:solidFill>
              </a:rPr>
              <a:t>A</a:t>
            </a:r>
            <a:r>
              <a:rPr lang="en-US" b="1" i="0" dirty="0">
                <a:solidFill>
                  <a:srgbClr val="363940"/>
                </a:solidFill>
                <a:effectLst/>
              </a:rPr>
              <a:t>ctivities performed during</a:t>
            </a:r>
          </a:p>
          <a:p>
            <a:pPr marL="0" indent="0" algn="ctr">
              <a:buNone/>
            </a:pPr>
            <a:r>
              <a:rPr lang="en-US" b="1" i="0" dirty="0">
                <a:solidFill>
                  <a:srgbClr val="363940"/>
                </a:solidFill>
                <a:effectLst/>
              </a:rPr>
              <a:t> Project Monitoring and Control Phase</a:t>
            </a:r>
            <a:endParaRPr lang="fr-FR" b="1" dirty="0"/>
          </a:p>
        </p:txBody>
      </p:sp>
      <p:pic>
        <p:nvPicPr>
          <p:cNvPr id="4" name="Espace réservé du contenu 20">
            <a:extLst>
              <a:ext uri="{FF2B5EF4-FFF2-40B4-BE49-F238E27FC236}">
                <a16:creationId xmlns:a16="http://schemas.microsoft.com/office/drawing/2014/main" id="{D513B026-B962-4F39-B818-5BD2A0EDD72B}"/>
              </a:ext>
            </a:extLst>
          </p:cNvPr>
          <p:cNvPicPr>
            <a:picLocks noChangeAspect="1"/>
          </p:cNvPicPr>
          <p:nvPr/>
        </p:nvPicPr>
        <p:blipFill>
          <a:blip r:embed="rId2"/>
          <a:stretch>
            <a:fillRect/>
          </a:stretch>
        </p:blipFill>
        <p:spPr>
          <a:xfrm>
            <a:off x="0" y="0"/>
            <a:ext cx="11201400" cy="6858000"/>
          </a:xfrm>
          <a:prstGeom prst="rect">
            <a:avLst/>
          </a:prstGeom>
        </p:spPr>
      </p:pic>
    </p:spTree>
    <p:extLst>
      <p:ext uri="{BB962C8B-B14F-4D97-AF65-F5344CB8AC3E}">
        <p14:creationId xmlns:p14="http://schemas.microsoft.com/office/powerpoint/2010/main" val="34872603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13495C-E670-42E8-97B2-B4D035B92994}"/>
              </a:ext>
            </a:extLst>
          </p:cNvPr>
          <p:cNvSpPr>
            <a:spLocks noGrp="1"/>
          </p:cNvSpPr>
          <p:nvPr>
            <p:ph type="title"/>
          </p:nvPr>
        </p:nvSpPr>
        <p:spPr/>
        <p:txBody>
          <a:bodyPr/>
          <a:lstStyle/>
          <a:p>
            <a:endParaRPr lang="fr-FR"/>
          </a:p>
        </p:txBody>
      </p:sp>
      <p:pic>
        <p:nvPicPr>
          <p:cNvPr id="4098" name="Picture 2" descr="How to Write A Succinct Resume Summary - Odyssey Information Services">
            <a:extLst>
              <a:ext uri="{FF2B5EF4-FFF2-40B4-BE49-F238E27FC236}">
                <a16:creationId xmlns:a16="http://schemas.microsoft.com/office/drawing/2014/main" id="{FFBAD225-CAF1-4A62-A392-D1138B04BAC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72738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EA4F51-AA7A-40B7-977E-9CC01F16A172}"/>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6D4C58FC-172E-4F1E-A624-DE003A66FFA0}"/>
              </a:ext>
            </a:extLst>
          </p:cNvPr>
          <p:cNvPicPr>
            <a:picLocks noGrp="1" noChangeAspect="1"/>
          </p:cNvPicPr>
          <p:nvPr>
            <p:ph idx="1"/>
          </p:nvPr>
        </p:nvPicPr>
        <p:blipFill>
          <a:blip r:embed="rId2"/>
          <a:stretch>
            <a:fillRect/>
          </a:stretch>
        </p:blipFill>
        <p:spPr>
          <a:xfrm>
            <a:off x="0" y="0"/>
            <a:ext cx="12192000" cy="6857999"/>
          </a:xfrm>
        </p:spPr>
      </p:pic>
    </p:spTree>
    <p:extLst>
      <p:ext uri="{BB962C8B-B14F-4D97-AF65-F5344CB8AC3E}">
        <p14:creationId xmlns:p14="http://schemas.microsoft.com/office/powerpoint/2010/main" val="36932531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934868-B84E-4771-B9AE-21ACDF0AABE4}"/>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8E7FBD25-29BD-4992-BB51-713CE7B4DE7D}"/>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14809372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428A38-7B79-41AB-9BDB-C309732DC27B}"/>
              </a:ext>
            </a:extLst>
          </p:cNvPr>
          <p:cNvSpPr>
            <a:spLocks noGrp="1"/>
          </p:cNvSpPr>
          <p:nvPr>
            <p:ph type="title"/>
          </p:nvPr>
        </p:nvSpPr>
        <p:spPr/>
        <p:txBody>
          <a:bodyPr/>
          <a:lstStyle/>
          <a:p>
            <a:endParaRPr lang="fr-FR"/>
          </a:p>
        </p:txBody>
      </p:sp>
      <p:pic>
        <p:nvPicPr>
          <p:cNvPr id="6" name="Espace réservé du contenu 5">
            <a:extLst>
              <a:ext uri="{FF2B5EF4-FFF2-40B4-BE49-F238E27FC236}">
                <a16:creationId xmlns:a16="http://schemas.microsoft.com/office/drawing/2014/main" id="{9AD43E38-D6AE-41C6-9FB2-631305624A30}"/>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1788501030"/>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2449</TotalTime>
  <Words>2808</Words>
  <Application>Microsoft Office PowerPoint</Application>
  <PresentationFormat>Grand écran</PresentationFormat>
  <Paragraphs>210</Paragraphs>
  <Slides>39</Slides>
  <Notes>1</Notes>
  <HiddenSlides>0</HiddenSlides>
  <MMClips>0</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39</vt:i4>
      </vt:variant>
    </vt:vector>
  </HeadingPairs>
  <TitlesOfParts>
    <vt:vector size="51" baseType="lpstr">
      <vt:lpstr>-apple-system</vt:lpstr>
      <vt:lpstr>Arial</vt:lpstr>
      <vt:lpstr>Arial Black</vt:lpstr>
      <vt:lpstr>Calibri</vt:lpstr>
      <vt:lpstr>Calibri Light</vt:lpstr>
      <vt:lpstr>Graphik Web Medium</vt:lpstr>
      <vt:lpstr>Graphik Web Regular</vt:lpstr>
      <vt:lpstr>Montserrat</vt:lpstr>
      <vt:lpstr>Myriad Pro</vt:lpstr>
      <vt:lpstr>Roboto</vt:lpstr>
      <vt:lpstr>Tajawal Medium</vt:lpstr>
      <vt:lpstr>Thème Office</vt:lpstr>
      <vt:lpstr>Présentation PowerPoint</vt:lpstr>
      <vt:lpstr>In the previous lessons…</vt:lpstr>
      <vt:lpstr>In the previous lessons…</vt:lpstr>
      <vt:lpstr>In the previous lessons…</vt:lpstr>
      <vt:lpstr>Outcomes of the lesson</vt:lpstr>
      <vt:lpstr>     Syllabus .  </vt:lpstr>
      <vt:lpstr>I- The Project Monitoring and Controlling Phase </vt:lpstr>
      <vt:lpstr>I- The Project Monitoring and Controlling Phase </vt:lpstr>
      <vt:lpstr>I- The Project Monitoring and Controlling Phase </vt:lpstr>
      <vt:lpstr>I- The Project Monitoring and Controlling Phase </vt:lpstr>
      <vt:lpstr>I- The Project Monitoring and Controlling Phase </vt:lpstr>
      <vt:lpstr>I- The Project Monitoring and Controlling Phase </vt:lpstr>
      <vt:lpstr>I- The Project Monitoring and Controlling Phase </vt:lpstr>
      <vt:lpstr>Présentation PowerPoint</vt:lpstr>
      <vt:lpstr>I- The Project Monitoring and Controlling Phase </vt:lpstr>
      <vt:lpstr>I- The Project Monitoring and Controlling Phase </vt:lpstr>
      <vt:lpstr>I- The Project Monitoring and Controlling Phase </vt:lpstr>
      <vt:lpstr>I- The Project Monitoring and Controlling Phase </vt:lpstr>
      <vt:lpstr>Présentation PowerPoint</vt:lpstr>
      <vt:lpstr> II- Importance of the  Key Performance Indicators </vt:lpstr>
      <vt:lpstr> II- Importance of the Key Performance Indicators </vt:lpstr>
      <vt:lpstr> II- Importance of the Key Performance Indicators </vt:lpstr>
      <vt:lpstr> II- Importance of the  Key Performance Indicators </vt:lpstr>
      <vt:lpstr> II- Importance of the  Key Performance Indicators </vt:lpstr>
      <vt:lpstr> II- Importance of the  Key Performance Indicators </vt:lpstr>
      <vt:lpstr> II- Importance of the Key Performance Indicators </vt:lpstr>
      <vt:lpstr> II- Importance of the  Key Performance Indicators </vt:lpstr>
      <vt:lpstr> III- Reports That Every Project Controls Team Should Have </vt:lpstr>
      <vt:lpstr> III- Reports That Every Project Controls Team Should Have </vt:lpstr>
      <vt:lpstr> III- Reports That Every Project Controls Team Should Have </vt:lpstr>
      <vt:lpstr> III- Reports That Every Project Controls Team Should Have </vt:lpstr>
      <vt:lpstr>  IV- What are the roles of the Project Manager during the Project Monitoring and Control Phase? </vt:lpstr>
      <vt:lpstr>Présentation PowerPoint</vt:lpstr>
      <vt:lpstr> V- Project Monitoring and Control Process: 10 Key Activities </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7</cp:revision>
  <dcterms:created xsi:type="dcterms:W3CDTF">2022-03-27T15:55:22Z</dcterms:created>
  <dcterms:modified xsi:type="dcterms:W3CDTF">2022-03-31T17:21:58Z</dcterms:modified>
</cp:coreProperties>
</file>