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0"/>
  </p:notesMasterIdLst>
  <p:sldIdLst>
    <p:sldId id="480" r:id="rId6"/>
    <p:sldId id="303" r:id="rId7"/>
    <p:sldId id="271" r:id="rId8"/>
    <p:sldId id="520" r:id="rId9"/>
    <p:sldId id="313" r:id="rId10"/>
    <p:sldId id="518" r:id="rId11"/>
    <p:sldId id="517" r:id="rId12"/>
    <p:sldId id="540" r:id="rId13"/>
    <p:sldId id="482" r:id="rId14"/>
    <p:sldId id="256" r:id="rId15"/>
    <p:sldId id="486" r:id="rId16"/>
    <p:sldId id="488" r:id="rId17"/>
    <p:sldId id="541" r:id="rId18"/>
    <p:sldId id="542" r:id="rId19"/>
    <p:sldId id="543" r:id="rId20"/>
    <p:sldId id="544" r:id="rId21"/>
    <p:sldId id="545" r:id="rId22"/>
    <p:sldId id="306" r:id="rId23"/>
    <p:sldId id="487" r:id="rId24"/>
    <p:sldId id="490" r:id="rId25"/>
    <p:sldId id="481" r:id="rId26"/>
    <p:sldId id="492" r:id="rId27"/>
    <p:sldId id="493" r:id="rId28"/>
    <p:sldId id="494" r:id="rId29"/>
    <p:sldId id="495" r:id="rId30"/>
    <p:sldId id="497" r:id="rId31"/>
    <p:sldId id="498" r:id="rId32"/>
    <p:sldId id="499" r:id="rId33"/>
    <p:sldId id="533" r:id="rId34"/>
    <p:sldId id="501" r:id="rId35"/>
    <p:sldId id="504" r:id="rId36"/>
    <p:sldId id="510" r:id="rId37"/>
    <p:sldId id="512" r:id="rId38"/>
    <p:sldId id="513" r:id="rId39"/>
    <p:sldId id="514" r:id="rId40"/>
    <p:sldId id="516" r:id="rId41"/>
    <p:sldId id="531" r:id="rId42"/>
    <p:sldId id="532" r:id="rId43"/>
    <p:sldId id="534" r:id="rId44"/>
    <p:sldId id="528" r:id="rId45"/>
    <p:sldId id="529" r:id="rId46"/>
    <p:sldId id="537" r:id="rId47"/>
    <p:sldId id="546" r:id="rId48"/>
    <p:sldId id="53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8"/>
            <p14:sldId id="517"/>
            <p14:sldId id="540"/>
            <p14:sldId id="482"/>
            <p14:sldId id="256"/>
            <p14:sldId id="486"/>
            <p14:sldId id="488"/>
            <p14:sldId id="541"/>
            <p14:sldId id="542"/>
            <p14:sldId id="543"/>
            <p14:sldId id="544"/>
            <p14:sldId id="545"/>
            <p14:sldId id="306"/>
            <p14:sldId id="487"/>
            <p14:sldId id="490"/>
            <p14:sldId id="481"/>
            <p14:sldId id="492"/>
            <p14:sldId id="493"/>
            <p14:sldId id="494"/>
            <p14:sldId id="495"/>
            <p14:sldId id="497"/>
            <p14:sldId id="498"/>
            <p14:sldId id="499"/>
            <p14:sldId id="533"/>
            <p14:sldId id="501"/>
            <p14:sldId id="504"/>
            <p14:sldId id="510"/>
            <p14:sldId id="512"/>
            <p14:sldId id="513"/>
            <p14:sldId id="514"/>
            <p14:sldId id="516"/>
            <p14:sldId id="531"/>
            <p14:sldId id="532"/>
            <p14:sldId id="534"/>
            <p14:sldId id="528"/>
            <p14:sldId id="529"/>
          </p14:sldIdLst>
        </p14:section>
        <p14:section name="Untitled Section" id="{2F6AD2C2-46A9-4BC4-94FF-3A698A8E8EFB}">
          <p14:sldIdLst>
            <p14:sldId id="537"/>
            <p14:sldId id="546"/>
            <p14:sldId id="53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4" d="100"/>
          <a:sy n="74" d="100"/>
        </p:scale>
        <p:origin x="33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127136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97045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3452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2391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2342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163838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042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80779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08555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2179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44975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4925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83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6928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4772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864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8523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6008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82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7/25/2024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398735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s://mobt3ath.com/dets.php?page=108&amp;title=%D9%85%D8%A7_%D9%87%D9%88_%D8%A7%D9%84%D8%AA%D8%AD%D9%84%D9%8A%D9%84_%D8%A7%D9%84%D8%A5%D8%AD%D8%B5%D8%A7%D8%A6%D9%8A_%D8%9F%C2%A0" TargetMode="External"/><Relationship Id="rId2" Type="http://schemas.openxmlformats.org/officeDocument/2006/relationships/hyperlink" Target="https://masterdeg.com/%D8%A8%D8%B1%D9%86%D8%A7%D9%85%D8%AC%D8%A7%D9%84%D8%AA%D8%AD%D9%84%D9%8A%D9%84%D8%A7%D9%84%D8%A7%D8%AD%D8%B5%D8%A7%D8%A6%D9%8A-spss/"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maktabtk.com/blog/post/82/%D8%A7%D9%84%D8%AA%D8%AD%D9%84%D9%8A%D9%84%D8%A7%D9%84%D8%A5%D8%AD%D8%B5%D8%A7%D8%A6%D9%8A%D9%81%D9%8A%D8%A7%D9%84%D8%A8%D8%AD%D8%AB-%D8%A7%D9%84%D8%B9%D9%84%D9%85%D9%8A.html" TargetMode="Externa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32.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8</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3</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8</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673"/>
    </mc:Choice>
    <mc:Fallback xmlns="">
      <p:transition spd="slow" advTm="767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3</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8</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31"/>
    </mc:Choice>
    <mc:Fallback xmlns="">
      <p:transition spd="slow" advTm="363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1021883"/>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ماهية التحليل الاحصائي ونشأته وخطواته وأهميته وأنواعه ومشكلاته وأهم برامجه ومميزات استخدام برنامج </a:t>
            </a:r>
            <a:r>
              <a:rPr lang="en-US" sz="1400" dirty="0" smtClean="0">
                <a:latin typeface="Alexandria" charset="0"/>
                <a:cs typeface="Alexandria" charset="0"/>
              </a:rPr>
              <a:t>SPSS</a:t>
            </a:r>
            <a:r>
              <a:rPr lang="ar-EG" sz="1400" dirty="0" smtClean="0">
                <a:latin typeface="Alexandria" charset="0"/>
                <a:cs typeface="Alexandria" charset="0"/>
              </a:rPr>
              <a:t> ، ولماذا نحتاج اليه.</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6836"/>
    </mc:Choice>
    <mc:Fallback xmlns="">
      <p:transition spd="slow" advTm="46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30306" y="4884389"/>
            <a:ext cx="5444777" cy="1668214"/>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في المحاضرة السابقة استعرضنا ما </a:t>
            </a:r>
            <a:r>
              <a:rPr lang="ar-EG" sz="1400" dirty="0">
                <a:latin typeface="Alexandria" charset="0"/>
                <a:cs typeface="Alexandria" charset="0"/>
              </a:rPr>
              <a:t>المقصود بمجتمع الدراسة وأنواعه والحالات التي يتم فيها دراسة كامل المجتمع وتعريف العينات ومزاياها وعيوبها واعتبارات اللجوء الى أسلوب العينات وفوائده وكيفية تحديد حجم العينة واختيارها وخطوات اختيارها وانواعها.</a:t>
            </a:r>
          </a:p>
          <a:p>
            <a:pPr algn="r" rtl="1">
              <a:lnSpc>
                <a:spcPct val="150000"/>
              </a:lnSpc>
            </a:pPr>
            <a:r>
              <a:rPr lang="ar-EG" sz="1400" dirty="0" smtClean="0">
                <a:latin typeface="Alexandria" charset="0"/>
                <a:cs typeface="Alexandria" charset="0"/>
              </a:rPr>
              <a:t>.</a:t>
            </a:r>
            <a:endParaRPr lang="ar-EG" sz="1400" dirty="0">
              <a:latin typeface="Alexandria" charset="0"/>
              <a:cs typeface="Alexandria" charset="0"/>
            </a:endParaRPr>
          </a:p>
          <a:p>
            <a:pPr algn="r"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4709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 typeface="Wingdings" panose="05000000000000000000" pitchFamily="2" charset="2"/>
              <a:buChar char="v"/>
            </a:pPr>
            <a:r>
              <a:rPr lang="ar-EG" sz="1400" dirty="0" smtClean="0">
                <a:latin typeface="Alexandria" charset="0"/>
                <a:cs typeface="Alexandria" charset="0"/>
              </a:rPr>
              <a:t>نشأة التحليل الاحصائي ومفهومه</a:t>
            </a:r>
          </a:p>
          <a:p>
            <a:pPr marL="342900" indent="-342900" algn="justLow" rtl="1">
              <a:lnSpc>
                <a:spcPct val="150000"/>
              </a:lnSpc>
              <a:buFont typeface="Wingdings" panose="05000000000000000000" pitchFamily="2" charset="2"/>
              <a:buChar char="v"/>
            </a:pPr>
            <a:r>
              <a:rPr lang="ar-EG" sz="1400" dirty="0" smtClean="0">
                <a:latin typeface="Alexandria" charset="0"/>
                <a:cs typeface="Alexandria" charset="0"/>
              </a:rPr>
              <a:t>ما هي خطوات التحليل الاحصائي</a:t>
            </a:r>
          </a:p>
          <a:p>
            <a:pPr marL="342900" indent="-342900" algn="justLow" rtl="1">
              <a:lnSpc>
                <a:spcPct val="150000"/>
              </a:lnSpc>
              <a:buFont typeface="Wingdings" panose="05000000000000000000" pitchFamily="2" charset="2"/>
              <a:buChar char="v"/>
            </a:pPr>
            <a:r>
              <a:rPr lang="ar-EG" sz="1400" dirty="0" smtClean="0">
                <a:latin typeface="Alexandria" charset="0"/>
                <a:cs typeface="Alexandria" charset="0"/>
              </a:rPr>
              <a:t>ما هي أهمية التحليل الاحصائي</a:t>
            </a:r>
          </a:p>
          <a:p>
            <a:pPr marL="342900" indent="-342900" algn="justLow" rtl="1">
              <a:lnSpc>
                <a:spcPct val="150000"/>
              </a:lnSpc>
              <a:buFont typeface="Wingdings" panose="05000000000000000000" pitchFamily="2" charset="2"/>
              <a:buChar char="v"/>
            </a:pPr>
            <a:r>
              <a:rPr lang="ar-EG" sz="1400" dirty="0" smtClean="0">
                <a:latin typeface="Alexandria" charset="0"/>
                <a:cs typeface="Alexandria" charset="0"/>
              </a:rPr>
              <a:t>ما أنواع التحليل الاحصائي</a:t>
            </a:r>
          </a:p>
          <a:p>
            <a:pPr marL="342900" indent="-342900" algn="justLow" rtl="1">
              <a:lnSpc>
                <a:spcPct val="150000"/>
              </a:lnSpc>
              <a:buFont typeface="Wingdings" panose="05000000000000000000" pitchFamily="2" charset="2"/>
              <a:buChar char="v"/>
            </a:pPr>
            <a:r>
              <a:rPr lang="ar-EG" sz="1400" dirty="0" smtClean="0">
                <a:latin typeface="Alexandria" charset="0"/>
                <a:cs typeface="Alexandria" charset="0"/>
              </a:rPr>
              <a:t>مشكلات التحليل الاحصائي</a:t>
            </a:r>
          </a:p>
          <a:p>
            <a:pPr marL="342900" indent="-342900" algn="justLow" rtl="1">
              <a:lnSpc>
                <a:spcPct val="150000"/>
              </a:lnSpc>
              <a:buFont typeface="Wingdings" panose="05000000000000000000" pitchFamily="2" charset="2"/>
              <a:buChar char="v"/>
            </a:pPr>
            <a:r>
              <a:rPr lang="ar-EG" sz="1400" dirty="0" smtClean="0">
                <a:latin typeface="Alexandria" charset="0"/>
                <a:cs typeface="Alexandria" charset="0"/>
              </a:rPr>
              <a:t>أهم برامج التحليل الاحصائي</a:t>
            </a:r>
          </a:p>
          <a:p>
            <a:pPr marL="342900" indent="-342900" algn="justLow" rtl="1">
              <a:lnSpc>
                <a:spcPct val="150000"/>
              </a:lnSpc>
              <a:buFont typeface="Wingdings" panose="05000000000000000000" pitchFamily="2" charset="2"/>
              <a:buChar char="v"/>
            </a:pPr>
            <a:r>
              <a:rPr lang="ar-EG" sz="1400" dirty="0" smtClean="0">
                <a:latin typeface="Alexandria" charset="0"/>
                <a:cs typeface="Alexandria" charset="0"/>
              </a:rPr>
              <a:t>مميزات استخدام برنامج </a:t>
            </a:r>
            <a:r>
              <a:rPr lang="en-US" sz="1400" dirty="0" smtClean="0">
                <a:latin typeface="Alexandria" charset="0"/>
                <a:cs typeface="Alexandria" charset="0"/>
              </a:rPr>
              <a:t>SPSS</a:t>
            </a:r>
            <a:endParaRPr lang="ar-EG" sz="1400" dirty="0" smtClean="0">
              <a:latin typeface="Alexandria" charset="0"/>
              <a:cs typeface="Alexandria" charset="0"/>
            </a:endParaRPr>
          </a:p>
          <a:p>
            <a:pPr marL="342900" indent="-342900" algn="justLow" rtl="1">
              <a:lnSpc>
                <a:spcPct val="150000"/>
              </a:lnSpc>
              <a:buFont typeface="Wingdings" panose="05000000000000000000" pitchFamily="2" charset="2"/>
              <a:buChar char="v"/>
            </a:pPr>
            <a:r>
              <a:rPr lang="ar-EG" sz="1400" dirty="0" smtClean="0">
                <a:latin typeface="Alexandria" charset="0"/>
                <a:cs typeface="Alexandria" charset="0"/>
              </a:rPr>
              <a:t>لماذا نحتاج التحليل الاحصائي</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280"/>
    </mc:Choice>
    <mc:Fallback xmlns="">
      <p:transition spd="slow" advTm="4928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2677656"/>
          </a:xfrm>
          <a:prstGeom prst="rect">
            <a:avLst/>
          </a:prstGeom>
          <a:noFill/>
        </p:spPr>
        <p:txBody>
          <a:bodyPr wrap="square" rtlCol="0">
            <a:spAutoFit/>
          </a:bodyPr>
          <a:lstStyle/>
          <a:p>
            <a:pPr marL="342900" lvl="0" indent="-342900" algn="justLow" rtl="1">
              <a:lnSpc>
                <a:spcPct val="150000"/>
              </a:lnSpc>
              <a:buFont typeface="Wingdings" panose="05000000000000000000" pitchFamily="2" charset="2"/>
              <a:buChar char="v"/>
            </a:pPr>
            <a:r>
              <a:rPr lang="ar-EG" sz="1400" dirty="0">
                <a:solidFill>
                  <a:prstClr val="black"/>
                </a:solidFill>
                <a:latin typeface="Alexandria" charset="0"/>
                <a:cs typeface="Alexandria" charset="0"/>
              </a:rPr>
              <a:t>نشأة التحليل الاحصائي ومفهومه</a:t>
            </a:r>
          </a:p>
          <a:p>
            <a:pPr marL="342900" lvl="0" indent="-342900" algn="justLow" rtl="1">
              <a:lnSpc>
                <a:spcPct val="150000"/>
              </a:lnSpc>
              <a:buFont typeface="Wingdings" panose="05000000000000000000" pitchFamily="2" charset="2"/>
              <a:buChar char="v"/>
            </a:pPr>
            <a:r>
              <a:rPr lang="ar-EG" sz="1400" dirty="0">
                <a:solidFill>
                  <a:prstClr val="black"/>
                </a:solidFill>
                <a:latin typeface="Alexandria" charset="0"/>
                <a:cs typeface="Alexandria" charset="0"/>
              </a:rPr>
              <a:t>ما هي خطوات التحليل الاحصائي</a:t>
            </a:r>
          </a:p>
          <a:p>
            <a:pPr marL="342900" lvl="0" indent="-342900" algn="justLow" rtl="1">
              <a:lnSpc>
                <a:spcPct val="150000"/>
              </a:lnSpc>
              <a:buFont typeface="Wingdings" panose="05000000000000000000" pitchFamily="2" charset="2"/>
              <a:buChar char="v"/>
            </a:pPr>
            <a:r>
              <a:rPr lang="ar-EG" sz="1400" dirty="0">
                <a:solidFill>
                  <a:prstClr val="black"/>
                </a:solidFill>
                <a:latin typeface="Alexandria" charset="0"/>
                <a:cs typeface="Alexandria" charset="0"/>
              </a:rPr>
              <a:t>ما هي أهمية التحليل الاحصائي</a:t>
            </a:r>
          </a:p>
          <a:p>
            <a:pPr marL="342900" lvl="0" indent="-342900" algn="justLow" rtl="1">
              <a:lnSpc>
                <a:spcPct val="150000"/>
              </a:lnSpc>
              <a:buFont typeface="Wingdings" panose="05000000000000000000" pitchFamily="2" charset="2"/>
              <a:buChar char="v"/>
            </a:pPr>
            <a:r>
              <a:rPr lang="ar-EG" sz="1400" dirty="0">
                <a:solidFill>
                  <a:prstClr val="black"/>
                </a:solidFill>
                <a:latin typeface="Alexandria" charset="0"/>
                <a:cs typeface="Alexandria" charset="0"/>
              </a:rPr>
              <a:t>ما أنواع التحليل الاحصائي</a:t>
            </a:r>
          </a:p>
          <a:p>
            <a:pPr marL="342900" lvl="0" indent="-342900" algn="justLow" rtl="1">
              <a:lnSpc>
                <a:spcPct val="150000"/>
              </a:lnSpc>
              <a:buFont typeface="Wingdings" panose="05000000000000000000" pitchFamily="2" charset="2"/>
              <a:buChar char="v"/>
            </a:pPr>
            <a:r>
              <a:rPr lang="ar-EG" sz="1400" dirty="0">
                <a:solidFill>
                  <a:prstClr val="black"/>
                </a:solidFill>
                <a:latin typeface="Alexandria" charset="0"/>
                <a:cs typeface="Alexandria" charset="0"/>
              </a:rPr>
              <a:t>مشكلات التحليل الاحصائي</a:t>
            </a:r>
          </a:p>
          <a:p>
            <a:pPr marL="342900" lvl="0" indent="-342900" algn="justLow" rtl="1">
              <a:lnSpc>
                <a:spcPct val="150000"/>
              </a:lnSpc>
              <a:buFont typeface="Wingdings" panose="05000000000000000000" pitchFamily="2" charset="2"/>
              <a:buChar char="v"/>
            </a:pPr>
            <a:r>
              <a:rPr lang="ar-EG" sz="1400" dirty="0">
                <a:solidFill>
                  <a:prstClr val="black"/>
                </a:solidFill>
                <a:latin typeface="Alexandria" charset="0"/>
                <a:cs typeface="Alexandria" charset="0"/>
              </a:rPr>
              <a:t>أهم برامج التحليل الاحصائي</a:t>
            </a:r>
          </a:p>
          <a:p>
            <a:pPr marL="342900" lvl="0" indent="-342900" algn="justLow" rtl="1">
              <a:lnSpc>
                <a:spcPct val="150000"/>
              </a:lnSpc>
              <a:buFont typeface="Wingdings" panose="05000000000000000000" pitchFamily="2" charset="2"/>
              <a:buChar char="v"/>
            </a:pPr>
            <a:r>
              <a:rPr lang="ar-EG" sz="1400" dirty="0">
                <a:solidFill>
                  <a:prstClr val="black"/>
                </a:solidFill>
                <a:latin typeface="Alexandria" charset="0"/>
                <a:cs typeface="Alexandria" charset="0"/>
              </a:rPr>
              <a:t>مميزات استخدام برنامج </a:t>
            </a:r>
            <a:r>
              <a:rPr lang="en-US" sz="1400" dirty="0">
                <a:solidFill>
                  <a:prstClr val="black"/>
                </a:solidFill>
                <a:latin typeface="Alexandria" charset="0"/>
                <a:cs typeface="Alexandria" charset="0"/>
              </a:rPr>
              <a:t>SPSS</a:t>
            </a:r>
            <a:endParaRPr lang="ar-EG" sz="1400" dirty="0">
              <a:solidFill>
                <a:prstClr val="black"/>
              </a:solidFill>
              <a:latin typeface="Alexandria" charset="0"/>
              <a:cs typeface="Alexandria" charset="0"/>
            </a:endParaRPr>
          </a:p>
          <a:p>
            <a:pPr marL="342900" lvl="0" indent="-342900" algn="justLow" rtl="1">
              <a:lnSpc>
                <a:spcPct val="150000"/>
              </a:lnSpc>
              <a:buFont typeface="Wingdings" panose="05000000000000000000" pitchFamily="2" charset="2"/>
              <a:buChar char="v"/>
            </a:pPr>
            <a:r>
              <a:rPr lang="ar-EG" sz="1400" dirty="0">
                <a:solidFill>
                  <a:prstClr val="black"/>
                </a:solidFill>
                <a:latin typeface="Alexandria" charset="0"/>
                <a:cs typeface="Alexandria" charset="0"/>
              </a:rPr>
              <a:t>لماذا نحتاج التحليل الاحصائي</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52106"/>
    </mc:Choice>
    <mc:Fallback xmlns="">
      <p:transition spd="slow" advTm="5210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نشأة التحليل الاحصائي ومفهومه</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134404" cy="3000821"/>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التحليل الإحصائي مفهوم ظهر في العصور الوسطى وكان السبب الرئيسي لظهور التحليل الإحصائي رغبة من الملوك </a:t>
            </a:r>
            <a:r>
              <a:rPr lang="ar-EG" sz="1400" dirty="0" smtClean="0">
                <a:latin typeface="Alexandria" charset="0"/>
                <a:cs typeface="Alexandria" charset="0"/>
              </a:rPr>
              <a:t>والإقطاعيين </a:t>
            </a:r>
            <a:r>
              <a:rPr lang="ar-EG" sz="1400" dirty="0">
                <a:latin typeface="Alexandria" charset="0"/>
                <a:cs typeface="Alexandria" charset="0"/>
              </a:rPr>
              <a:t>في معرفة عدد السكان الموجودين في المملكة، وقيمة ممتلكات كل شخص، وذلك لكي يكونوا قادرين على فرض الضرائب على السكان</a:t>
            </a:r>
            <a:r>
              <a:rPr lang="ar-EG" sz="1400" dirty="0" smtClean="0">
                <a:latin typeface="Alexandria" charset="0"/>
                <a:cs typeface="Alexandria" charset="0"/>
              </a:rPr>
              <a:t>.</a:t>
            </a:r>
          </a:p>
          <a:p>
            <a:pPr algn="justLow" rtl="1">
              <a:lnSpc>
                <a:spcPct val="150000"/>
              </a:lnSpc>
            </a:pPr>
            <a:r>
              <a:rPr lang="ar-EG" sz="1400" dirty="0">
                <a:latin typeface="Alexandria" charset="0"/>
                <a:cs typeface="Alexandria" charset="0"/>
              </a:rPr>
              <a:t>ويعد التحليل الإحصائي أحد فروع علم الاقتصاد، ولقد تطور هذا الفرع وأصبح فرعا مستقلا بذاته، وأصبح هناك برامج جاهزة للتحليل الإحصائي يمكن للباحث الاستفادة منها وإجراء التحليل الإحصائي عليها، وتعطي هذه البرامج نتائج دقيقة وسريعة</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ويعد التحليل الإحصائي من الأمور التي يلجأ إليها الباحث والطالب وذلك عند قيامهم ببحث معين أو عند رغبتهم في القيام بمشروع معين</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ويعرف التحليل الإحصائي بأنه عملية تحضير البيانات وتجهيزها وذلك من أجل أن يقوم بتحليلها ولاستخراج النتائج المفيدة منها، بحيث يقدم معلومات جديدة ومفيدة، وتساهم في تطور البحث العلمي</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كما يعرف التحليل الإحصائي بأنه العلمية التي يتم من خلالها استخراج معلومات مفيدة من خلال جمع مجموعة من البيانات والتي لا تشكل أي فائدة في حال كانت منفردة، وتقدم فائدة كبيرة في حال كانت مجتمعة</a:t>
            </a:r>
            <a:r>
              <a:rPr lang="ar-EG" sz="1400" dirty="0" smtClean="0">
                <a:latin typeface="Alexandria" charset="0"/>
                <a:cs typeface="Alexandria" charset="0"/>
              </a:rPr>
              <a:t>.</a:t>
            </a:r>
            <a:endParaRPr lang="ar-EG"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93398"/>
    </mc:Choice>
    <mc:Fallback xmlns="">
      <p:transition spd="slow" advTm="9339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نشأة التحليل الاحصائي ومفهومه</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134404" cy="2677656"/>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وعرف  </a:t>
            </a:r>
            <a:r>
              <a:rPr lang="ar-EG" sz="1400" dirty="0">
                <a:latin typeface="Alexandria" charset="0"/>
                <a:cs typeface="Alexandria" charset="0"/>
              </a:rPr>
              <a:t>التحليل الإحصائي </a:t>
            </a:r>
            <a:r>
              <a:rPr lang="ar-EG" sz="1400" dirty="0" smtClean="0">
                <a:latin typeface="Alexandria" charset="0"/>
                <a:cs typeface="Alexandria" charset="0"/>
              </a:rPr>
              <a:t> أيضا بأنه </a:t>
            </a:r>
            <a:r>
              <a:rPr lang="ar-EG" sz="1400" dirty="0">
                <a:latin typeface="Alexandria" charset="0"/>
                <a:cs typeface="Alexandria" charset="0"/>
              </a:rPr>
              <a:t>عملية يتم من خلالها تحضير وتجهيز البيانات المتعلقة والمرتبطة بالبحث العلمي ، علاوة على ذلك تحلل هذه البيانات ويتم دراستها ومن ثم استخراج النتائج منها، وتتم عملية تحليل البيانات من خلال اتباع عدد من الطرق الرياضية والمنطقية، حيث يتم ربط العلاقات بالمضمون، وبالتالي تشكل معنى جديد ذو أهمية من علاقات لا يوجد لها أي معنى في حال وجدت بشكل منفرد .</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كما عرف التحليل </a:t>
            </a:r>
            <a:r>
              <a:rPr lang="ar-EG" sz="1400" dirty="0" smtClean="0">
                <a:latin typeface="Alexandria" charset="0"/>
                <a:cs typeface="Alexandria" charset="0"/>
              </a:rPr>
              <a:t>الإحصائي أيضا بأنه </a:t>
            </a:r>
            <a:r>
              <a:rPr lang="ar-EG" sz="1400" dirty="0">
                <a:latin typeface="Alexandria" charset="0"/>
                <a:cs typeface="Alexandria" charset="0"/>
              </a:rPr>
              <a:t>عبارة عن عميلة يتم من خلالها شرح صفات ومعالم مجتمع ما ، وتبيان الصفات التي تميزه عن باقي المجتمعات، ويصل الباحث إلى هذه الصفات من خلال دراسة المجتمع من خلال أخذ عينة منه ليتم دراستها ، وتعميم نتائجها على مجتمع الدراسة، كما أن علم الإحصاء ليس علما حديثا ، بل إن هذا العلم يعود للعصور والعهود القديمة ، فقد عرف اليونانيون هذا العلم ، كما اطلع عليه الفراعنة والرومان.</a:t>
            </a: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66731657"/>
      </p:ext>
    </p:extLst>
  </p:cSld>
  <p:clrMapOvr>
    <a:masterClrMapping/>
  </p:clrMapOvr>
  <mc:AlternateContent xmlns:mc="http://schemas.openxmlformats.org/markup-compatibility/2006" xmlns:p14="http://schemas.microsoft.com/office/powerpoint/2010/main">
    <mc:Choice Requires="p14">
      <p:transition spd="slow" p14:dur="2000" advTm="93398"/>
    </mc:Choice>
    <mc:Fallback xmlns="">
      <p:transition spd="slow" advTm="9339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5550493" y="1212613"/>
            <a:ext cx="4791242" cy="584775"/>
          </a:xfrm>
          <a:prstGeom prst="rect">
            <a:avLst/>
          </a:prstGeom>
          <a:noFill/>
        </p:spPr>
        <p:txBody>
          <a:bodyPr wrap="square" rtlCol="1">
            <a:spAutoFit/>
          </a:bodyPr>
          <a:lstStyle/>
          <a:p>
            <a:r>
              <a:rPr lang="ar-EG" sz="3200" b="1" dirty="0" smtClean="0">
                <a:solidFill>
                  <a:srgbClr val="00AEEF"/>
                </a:solidFill>
              </a:rPr>
              <a:t>ما هي خطوات التحليل الاحصائي</a:t>
            </a:r>
            <a:endParaRPr lang="ar-EG" sz="3200" b="1" dirty="0">
              <a:solidFill>
                <a:srgbClr val="00AEEF"/>
              </a:solidFill>
            </a:endParaRPr>
          </a:p>
        </p:txBody>
      </p:sp>
      <p:sp>
        <p:nvSpPr>
          <p:cNvPr id="7" name="TextBox 6"/>
          <p:cNvSpPr txBox="1"/>
          <p:nvPr/>
        </p:nvSpPr>
        <p:spPr>
          <a:xfrm>
            <a:off x="4704357" y="1868245"/>
            <a:ext cx="6671257" cy="3539430"/>
          </a:xfrm>
          <a:prstGeom prst="rect">
            <a:avLst/>
          </a:prstGeom>
          <a:noFill/>
        </p:spPr>
        <p:txBody>
          <a:bodyPr wrap="square" rtlCol="1">
            <a:spAutoFit/>
          </a:bodyPr>
          <a:lstStyle/>
          <a:p>
            <a:pPr algn="justLow" rtl="1"/>
            <a:r>
              <a:rPr lang="ar-EG" sz="1400" dirty="0" smtClean="0">
                <a:latin typeface="Alexandria"/>
              </a:rPr>
              <a:t>يوجد </a:t>
            </a:r>
            <a:r>
              <a:rPr lang="ar-EG" sz="1400" dirty="0">
                <a:latin typeface="Alexandria"/>
              </a:rPr>
              <a:t>هناك مجموعة من الخطوات التي يجب على الباحث القيام بها من أجل إجراء تحليل إحصائي مميز لبحثه العلمي:</a:t>
            </a:r>
          </a:p>
          <a:p>
            <a:pPr algn="justLow" rtl="1"/>
            <a:endParaRPr lang="ar-EG" sz="1400" dirty="0">
              <a:latin typeface="Alexandria"/>
            </a:endParaRPr>
          </a:p>
          <a:p>
            <a:pPr algn="justLow" rtl="1"/>
            <a:r>
              <a:rPr lang="ar-EG" sz="1400" dirty="0">
                <a:latin typeface="Alexandria"/>
              </a:rPr>
              <a:t>1. ففي البداية يجب على الباحث أن يقوم باختيار نوع الاختبار الإحصائي، ويتم هذا الاختيار وفق عدد من الأسس :</a:t>
            </a:r>
          </a:p>
          <a:p>
            <a:pPr algn="justLow" rtl="1"/>
            <a:r>
              <a:rPr lang="ar-EG" sz="1400" dirty="0">
                <a:latin typeface="Alexandria"/>
              </a:rPr>
              <a:t>نوع البيانات الخاصة والتي تتعلق وترتبط بشكل مباشر بالمتغيرات </a:t>
            </a:r>
            <a:r>
              <a:rPr lang="ar-EG" sz="1400" dirty="0" smtClean="0">
                <a:latin typeface="Alexandria"/>
              </a:rPr>
              <a:t>التابعة. نوع </a:t>
            </a:r>
            <a:r>
              <a:rPr lang="ar-EG" sz="1400" dirty="0">
                <a:latin typeface="Alexandria"/>
              </a:rPr>
              <a:t>العلاقات التي يرغب الباحث في اختبارها، وإجراء التحليل الإحصائي </a:t>
            </a:r>
            <a:r>
              <a:rPr lang="ar-EG" sz="1400" dirty="0" smtClean="0">
                <a:latin typeface="Alexandria"/>
              </a:rPr>
              <a:t>لها. تحديد </a:t>
            </a:r>
            <a:r>
              <a:rPr lang="ar-EG" sz="1400" dirty="0">
                <a:latin typeface="Alexandria"/>
              </a:rPr>
              <a:t>عدد المتغيرات المستقلة التي سيقوم الباحث </a:t>
            </a:r>
            <a:r>
              <a:rPr lang="ar-EG" sz="1400" dirty="0" smtClean="0">
                <a:latin typeface="Alexandria"/>
              </a:rPr>
              <a:t>بدراستها. ومن </a:t>
            </a:r>
            <a:r>
              <a:rPr lang="ar-EG" sz="1400" dirty="0">
                <a:latin typeface="Alexandria"/>
              </a:rPr>
              <a:t>ثم تحديد عدد مستويات المتغيرات المستقلة</a:t>
            </a:r>
            <a:r>
              <a:rPr lang="ar-EG" sz="1400" dirty="0" smtClean="0">
                <a:latin typeface="Alexandria"/>
              </a:rPr>
              <a:t>.</a:t>
            </a:r>
          </a:p>
          <a:p>
            <a:pPr algn="justLow" rtl="1"/>
            <a:r>
              <a:rPr lang="ar-EG" sz="1400" dirty="0">
                <a:latin typeface="Alexandria"/>
              </a:rPr>
              <a:t>2. وبعد اختيار نوع الاختبار الإحصائي يجب </a:t>
            </a:r>
            <a:r>
              <a:rPr lang="ar-EG" sz="1400" dirty="0" smtClean="0">
                <a:latin typeface="Alexandria"/>
              </a:rPr>
              <a:t>علي الباحث </a:t>
            </a:r>
            <a:r>
              <a:rPr lang="ar-EG" sz="1400" dirty="0">
                <a:latin typeface="Alexandria"/>
              </a:rPr>
              <a:t>أن يمتلك القدرة الكافية على التمييز بين الاختبارات </a:t>
            </a:r>
            <a:r>
              <a:rPr lang="ar-EG" sz="1400" dirty="0" err="1">
                <a:latin typeface="Alexandria"/>
              </a:rPr>
              <a:t>المعلمية</a:t>
            </a:r>
            <a:r>
              <a:rPr lang="ar-EG" sz="1400" dirty="0">
                <a:latin typeface="Alexandria"/>
              </a:rPr>
              <a:t> والغير </a:t>
            </a:r>
            <a:r>
              <a:rPr lang="ar-EG" sz="1400" dirty="0" err="1" smtClean="0">
                <a:latin typeface="Alexandria"/>
              </a:rPr>
              <a:t>معلمية</a:t>
            </a:r>
            <a:r>
              <a:rPr lang="ar-EG" sz="1400" dirty="0" smtClean="0">
                <a:latin typeface="Alexandria"/>
              </a:rPr>
              <a:t> .</a:t>
            </a:r>
            <a:endParaRPr lang="ar-EG" sz="1400" dirty="0">
              <a:latin typeface="Alexandria"/>
            </a:endParaRPr>
          </a:p>
          <a:p>
            <a:pPr algn="justLow" rtl="1"/>
            <a:r>
              <a:rPr lang="ar-EG" sz="1400" b="1" dirty="0">
                <a:latin typeface="Alexandria"/>
              </a:rPr>
              <a:t>وسنوضح هذا الفرق فيما يلي:</a:t>
            </a:r>
          </a:p>
          <a:p>
            <a:pPr algn="justLow" rtl="1"/>
            <a:r>
              <a:rPr lang="ar-EG" sz="1400" dirty="0">
                <a:latin typeface="Alexandria"/>
              </a:rPr>
              <a:t>للاختبارات </a:t>
            </a:r>
            <a:r>
              <a:rPr lang="ar-EG" sz="1400" dirty="0" err="1">
                <a:latin typeface="Alexandria"/>
              </a:rPr>
              <a:t>المعلمية</a:t>
            </a:r>
            <a:r>
              <a:rPr lang="ar-EG" sz="1400" dirty="0">
                <a:latin typeface="Alexandria"/>
              </a:rPr>
              <a:t> ملامح معينة ومن أبرز هذه الملامح تحقيق الفرضية التي تنص على أن يكون نوع البيانات التي يقوم الباحث بإجراء التحليل الإحصائي لها في مستوى مقياس الفترة، كما يجب أن يكون توزيع مجتمع الدراسة توزيعا طبيعيا، بالإضافة إلى ذلك فأن مجتمع البحث يجب أن يحتوي على نفس الاختلافات التي توجد في عينة البحث التي سيتم إخضاعها للتحليل الإحصائي.</a:t>
            </a:r>
          </a:p>
          <a:p>
            <a:pPr algn="justLow" rtl="1"/>
            <a:r>
              <a:rPr lang="ar-EG" sz="1400" dirty="0">
                <a:latin typeface="Alexandria"/>
              </a:rPr>
              <a:t>أما بالنسبة للاختبارات غير </a:t>
            </a:r>
            <a:r>
              <a:rPr lang="ar-EG" sz="1400" dirty="0" err="1">
                <a:latin typeface="Alexandria"/>
              </a:rPr>
              <a:t>المعلمية</a:t>
            </a:r>
            <a:r>
              <a:rPr lang="ar-EG" sz="1400" dirty="0">
                <a:latin typeface="Alexandria"/>
              </a:rPr>
              <a:t>  فإن لها مجموعة من الملامح كأن تحقق الفرضية التي تنص على أن يكون نوع البيانات في مستوى مقياس رتبي وحسب، بالإضافة إلى ذلك فإن مجتمع الدراسة يجب أن يكون موزعا توزيعا حرا.</a:t>
            </a: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474487"/>
    </mc:Choice>
    <mc:Fallback xmlns="">
      <p:transition spd="slow" advTm="47448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55140" y="1687133"/>
            <a:ext cx="4128422" cy="43197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687132"/>
            <a:ext cx="6943016" cy="4319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81070" y="2434107"/>
            <a:ext cx="5112913" cy="3170099"/>
          </a:xfrm>
          <a:prstGeom prst="rect">
            <a:avLst/>
          </a:prstGeom>
          <a:noFill/>
        </p:spPr>
        <p:txBody>
          <a:bodyPr wrap="square" rtlCol="1">
            <a:spAutoFit/>
          </a:bodyPr>
          <a:lstStyle/>
          <a:p>
            <a:pPr algn="justLow" rtl="1"/>
            <a:r>
              <a:rPr lang="ar-EG" b="1" dirty="0">
                <a:solidFill>
                  <a:srgbClr val="00AEEF"/>
                </a:solidFill>
                <a:latin typeface="Alexandria"/>
              </a:rPr>
              <a:t>3</a:t>
            </a:r>
            <a:r>
              <a:rPr lang="ar-EG" sz="1400" dirty="0">
                <a:latin typeface="Alexandria"/>
              </a:rPr>
              <a:t>. اختيار نوع الاختبار المناسب، وتمتلك الاختبارات </a:t>
            </a:r>
            <a:r>
              <a:rPr lang="ar-EG" sz="1400" dirty="0" err="1">
                <a:latin typeface="Alexandria"/>
              </a:rPr>
              <a:t>المعلمية</a:t>
            </a:r>
            <a:r>
              <a:rPr lang="ar-EG" sz="1400" dirty="0">
                <a:latin typeface="Alexandria"/>
              </a:rPr>
              <a:t> مجموعة من المميزات عن الاختبارات غير </a:t>
            </a:r>
            <a:r>
              <a:rPr lang="ar-EG" sz="1400" dirty="0" err="1">
                <a:latin typeface="Alexandria"/>
              </a:rPr>
              <a:t>المعلمية</a:t>
            </a:r>
            <a:r>
              <a:rPr lang="ar-EG" sz="1400" dirty="0">
                <a:latin typeface="Alexandria"/>
              </a:rPr>
              <a:t> </a:t>
            </a:r>
            <a:r>
              <a:rPr lang="ar-EG" sz="1400" dirty="0" smtClean="0">
                <a:latin typeface="Alexandria"/>
              </a:rPr>
              <a:t>.</a:t>
            </a:r>
            <a:endParaRPr lang="ar-EG" sz="1400" dirty="0">
              <a:latin typeface="Alexandria"/>
            </a:endParaRPr>
          </a:p>
          <a:p>
            <a:pPr algn="justLow" rtl="1"/>
            <a:r>
              <a:rPr lang="ar-EG" sz="1400" b="1" dirty="0">
                <a:solidFill>
                  <a:srgbClr val="00AEEF"/>
                </a:solidFill>
                <a:latin typeface="Alexandria"/>
              </a:rPr>
              <a:t>ومن أبرز هذه المميزات:</a:t>
            </a:r>
          </a:p>
          <a:p>
            <a:pPr algn="justLow" rtl="1"/>
            <a:r>
              <a:rPr lang="ar-EG" sz="1400" dirty="0">
                <a:latin typeface="Alexandria"/>
              </a:rPr>
              <a:t>الاختبارات </a:t>
            </a:r>
            <a:r>
              <a:rPr lang="ar-EG" sz="1400" dirty="0" err="1">
                <a:latin typeface="Alexandria"/>
              </a:rPr>
              <a:t>المعلمية</a:t>
            </a:r>
            <a:r>
              <a:rPr lang="ar-EG" sz="1400" dirty="0">
                <a:latin typeface="Alexandria"/>
              </a:rPr>
              <a:t> أكثر قوة في حال تمت مقارنتها بالاختبارات غير </a:t>
            </a:r>
            <a:r>
              <a:rPr lang="ar-EG" sz="1400" dirty="0" err="1">
                <a:latin typeface="Alexandria"/>
              </a:rPr>
              <a:t>المعلمية</a:t>
            </a:r>
            <a:r>
              <a:rPr lang="ar-EG" sz="1400" dirty="0">
                <a:latin typeface="Alexandria"/>
              </a:rPr>
              <a:t>.</a:t>
            </a:r>
          </a:p>
          <a:p>
            <a:pPr algn="justLow" rtl="1"/>
            <a:r>
              <a:rPr lang="ar-EG" sz="1400" dirty="0">
                <a:latin typeface="Alexandria"/>
              </a:rPr>
              <a:t>علاوة على ذلك الاختبارات </a:t>
            </a:r>
            <a:r>
              <a:rPr lang="ar-EG" sz="1400" dirty="0" err="1">
                <a:latin typeface="Alexandria"/>
              </a:rPr>
              <a:t>المعلمية</a:t>
            </a:r>
            <a:r>
              <a:rPr lang="ar-EG" sz="1400" dirty="0">
                <a:latin typeface="Alexandria"/>
              </a:rPr>
              <a:t> تمتلك قدرة كبيرة على تحديد جميع الدلالات التي تعنى بالاختلافات المهمة.</a:t>
            </a:r>
          </a:p>
          <a:p>
            <a:pPr algn="justLow" rtl="1"/>
            <a:r>
              <a:rPr lang="ar-EG" sz="1400" dirty="0">
                <a:latin typeface="Alexandria"/>
              </a:rPr>
              <a:t>الاختبارات </a:t>
            </a:r>
            <a:r>
              <a:rPr lang="ar-EG" sz="1400" dirty="0" err="1">
                <a:latin typeface="Alexandria"/>
              </a:rPr>
              <a:t>المعلمية</a:t>
            </a:r>
            <a:r>
              <a:rPr lang="ar-EG" sz="1400" dirty="0">
                <a:latin typeface="Alexandria"/>
              </a:rPr>
              <a:t> تقوم باستخدام جميع المعلومات الموجودة في البيانات المجموعة.</a:t>
            </a:r>
          </a:p>
          <a:p>
            <a:pPr algn="justLow" rtl="1"/>
            <a:r>
              <a:rPr lang="ar-EG" sz="1400" dirty="0">
                <a:latin typeface="Alexandria"/>
              </a:rPr>
              <a:t>لا تهتم الاختبارات غير </a:t>
            </a:r>
            <a:r>
              <a:rPr lang="ar-EG" sz="1400" dirty="0" err="1">
                <a:latin typeface="Alexandria"/>
              </a:rPr>
              <a:t>المعلمية</a:t>
            </a:r>
            <a:r>
              <a:rPr lang="ar-EG" sz="1400" dirty="0">
                <a:latin typeface="Alexandria"/>
              </a:rPr>
              <a:t> </a:t>
            </a:r>
            <a:r>
              <a:rPr lang="ar-EG" sz="1400" dirty="0" smtClean="0">
                <a:latin typeface="Alexandria"/>
              </a:rPr>
              <a:t>الا </a:t>
            </a:r>
            <a:r>
              <a:rPr lang="ar-EG" sz="1400" dirty="0" smtClean="0">
                <a:latin typeface="Alexandria"/>
              </a:rPr>
              <a:t>بترتيب </a:t>
            </a:r>
            <a:r>
              <a:rPr lang="ar-EG" sz="1400" dirty="0">
                <a:latin typeface="Alexandria"/>
              </a:rPr>
              <a:t>البيانات فقط.</a:t>
            </a:r>
          </a:p>
          <a:p>
            <a:pPr algn="justLow" rtl="1"/>
            <a:r>
              <a:rPr lang="ar-EG" sz="1400" dirty="0">
                <a:latin typeface="Alexandria"/>
              </a:rPr>
              <a:t>4. بعد ذلك يجب على الباحث أن </a:t>
            </a:r>
            <a:r>
              <a:rPr lang="ar-EG" sz="1400" dirty="0" smtClean="0">
                <a:latin typeface="Alexandria"/>
              </a:rPr>
              <a:t>يقوم </a:t>
            </a:r>
            <a:r>
              <a:rPr lang="ar-EG" sz="1400" dirty="0">
                <a:latin typeface="Alexandria"/>
              </a:rPr>
              <a:t>باختبار فرضياته، ويتم هذا الأمر من خلال قيامه بعدد من الخطوات .</a:t>
            </a:r>
          </a:p>
          <a:p>
            <a:pPr algn="justLow" rtl="1"/>
            <a:r>
              <a:rPr lang="ar-EG" sz="1400" b="1" dirty="0">
                <a:latin typeface="Alexandria"/>
              </a:rPr>
              <a:t>ومن أبرز هذه الخطوات:</a:t>
            </a:r>
          </a:p>
          <a:p>
            <a:pPr algn="justLow" rtl="1"/>
            <a:r>
              <a:rPr lang="ar-EG" sz="1400" dirty="0">
                <a:latin typeface="Alexandria"/>
              </a:rPr>
              <a:t>تحديد فرض </a:t>
            </a:r>
            <a:r>
              <a:rPr lang="ar-EG" sz="1400" dirty="0" smtClean="0">
                <a:latin typeface="Alexandria"/>
              </a:rPr>
              <a:t>العدم</a:t>
            </a:r>
            <a:r>
              <a:rPr lang="en-US" sz="1400" dirty="0" smtClean="0">
                <a:latin typeface="Alexandria"/>
              </a:rPr>
              <a:t>Null Hypothesis </a:t>
            </a:r>
          </a:p>
          <a:p>
            <a:pPr algn="justLow" rtl="1"/>
            <a:r>
              <a:rPr lang="ar-EG" sz="1400" dirty="0" smtClean="0">
                <a:latin typeface="Alexandria"/>
              </a:rPr>
              <a:t>تحديد الفرض التجريبي</a:t>
            </a:r>
            <a:r>
              <a:rPr lang="en-US" sz="1400" dirty="0" smtClean="0">
                <a:latin typeface="Alexandria"/>
              </a:rPr>
              <a:t>(Experimental Hypothesis)</a:t>
            </a:r>
          </a:p>
          <a:p>
            <a:pPr algn="justLow" rtl="1"/>
            <a:r>
              <a:rPr lang="ar-EG" sz="1400" dirty="0" smtClean="0">
                <a:latin typeface="Alexandria"/>
              </a:rPr>
              <a:t>اختيار </a:t>
            </a:r>
            <a:r>
              <a:rPr lang="ar-EG" sz="1400" dirty="0">
                <a:latin typeface="Alexandria"/>
              </a:rPr>
              <a:t>مستوى الدلالة المناسب (</a:t>
            </a:r>
            <a:r>
              <a:rPr lang="en-US" sz="1400" dirty="0">
                <a:latin typeface="Alexandria"/>
              </a:rPr>
              <a:t>Level of Significant).</a:t>
            </a:r>
            <a:endParaRPr lang="ar-EG" sz="1400" dirty="0">
              <a:latin typeface="Alexandria"/>
            </a:endParaRPr>
          </a:p>
        </p:txBody>
      </p:sp>
    </p:spTree>
  </p:cSld>
  <p:clrMapOvr>
    <a:masterClrMapping/>
  </p:clrMapOvr>
  <mc:AlternateContent xmlns:mc="http://schemas.openxmlformats.org/markup-compatibility/2006" xmlns:p14="http://schemas.microsoft.com/office/powerpoint/2010/main">
    <mc:Choice Requires="p14">
      <p:transition spd="slow" p14:dur="2000" advTm="206870"/>
    </mc:Choice>
    <mc:Fallback xmlns="">
      <p:transition spd="slow" advTm="20687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32779" y="1540377"/>
            <a:ext cx="3910885" cy="447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745263"/>
            <a:ext cx="5699778" cy="406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35654" y="2563235"/>
            <a:ext cx="5094472" cy="2462213"/>
          </a:xfrm>
          <a:prstGeom prst="rect">
            <a:avLst/>
          </a:prstGeom>
          <a:noFill/>
        </p:spPr>
        <p:txBody>
          <a:bodyPr wrap="square" rtlCol="0">
            <a:spAutoFit/>
          </a:bodyPr>
          <a:lstStyle/>
          <a:p>
            <a:pPr algn="r" rtl="1"/>
            <a:r>
              <a:rPr lang="ar-EG" sz="1400" dirty="0">
                <a:solidFill>
                  <a:srgbClr val="2D3956"/>
                </a:solidFill>
                <a:latin typeface="Alexandria" charset="0"/>
                <a:cs typeface="Alexandria" charset="0"/>
              </a:rPr>
              <a:t>   5- ومن ثم يجب على الباحث أن يقوم بتحديد مستوى الدلالة الإحصائية.</a:t>
            </a:r>
          </a:p>
          <a:p>
            <a:pPr algn="r" rtl="1"/>
            <a:r>
              <a:rPr lang="ar-EG" sz="1400" dirty="0">
                <a:solidFill>
                  <a:srgbClr val="2D3956"/>
                </a:solidFill>
                <a:latin typeface="Alexandria" charset="0"/>
                <a:cs typeface="Alexandria" charset="0"/>
              </a:rPr>
              <a:t>ويوجد للدلالة الإحصائية مستويين وهما:</a:t>
            </a:r>
          </a:p>
          <a:p>
            <a:pPr algn="r" rtl="1"/>
            <a:r>
              <a:rPr lang="ar-EG" sz="1400" b="1" dirty="0">
                <a:solidFill>
                  <a:srgbClr val="2D3956"/>
                </a:solidFill>
                <a:latin typeface="Alexandria" charset="0"/>
                <a:cs typeface="Alexandria" charset="0"/>
              </a:rPr>
              <a:t>اتجاه الاختبار</a:t>
            </a:r>
            <a:r>
              <a:rPr lang="ar-EG" sz="1400" dirty="0">
                <a:solidFill>
                  <a:srgbClr val="2D3956"/>
                </a:solidFill>
                <a:latin typeface="Alexandria" charset="0"/>
                <a:cs typeface="Alexandria" charset="0"/>
              </a:rPr>
              <a:t>:</a:t>
            </a:r>
          </a:p>
          <a:p>
            <a:pPr algn="r" rtl="1"/>
            <a:r>
              <a:rPr lang="ar-EG" sz="1400" dirty="0">
                <a:solidFill>
                  <a:srgbClr val="2D3956"/>
                </a:solidFill>
                <a:latin typeface="Alexandria" charset="0"/>
                <a:cs typeface="Alexandria" charset="0"/>
              </a:rPr>
              <a:t>حيث يجب أن يحدد الباحث اتجاه الاختبار سواء أكان هذا الاختبار في اتجاه واحد أو اتجاهين، بالإضافة إلى ذلك يعتمد اختيار اتجاه الاختبار على المؤثر الذي يريد الباحث دراسته، ويعد اختيار اختبار الاتجاه الواحد مناسبا في حال تم تحديد اتجاه تأثير المتغير المستقل، سواء أكان هذا الاتجاه تصاعديا أو تنازليا، بينما يكون اختيار الاختبار ذو الاتجاهين هو المناسب في حال لم يتم تحديد اتجاه تأثير المتغير المستقل.</a:t>
            </a:r>
          </a:p>
          <a:p>
            <a:pPr algn="r" rtl="1"/>
            <a:r>
              <a:rPr lang="ar-EG" sz="1400" b="1" dirty="0">
                <a:solidFill>
                  <a:srgbClr val="2D3956"/>
                </a:solidFill>
                <a:latin typeface="Alexandria" charset="0"/>
                <a:cs typeface="Alexandria" charset="0"/>
              </a:rPr>
              <a:t>درجة الحرية:</a:t>
            </a:r>
          </a:p>
          <a:p>
            <a:pPr algn="r" rtl="1"/>
            <a:r>
              <a:rPr lang="ar-EG" sz="1400" dirty="0">
                <a:solidFill>
                  <a:srgbClr val="2D3956"/>
                </a:solidFill>
                <a:latin typeface="Alexandria" charset="0"/>
                <a:cs typeface="Alexandria" charset="0"/>
              </a:rPr>
              <a:t>ويعني بها عدد القيم التي تقبل إجراء التغييرات عليها في حال تم القيام بحساب خاصية إحصائية معينة، فيما بعد لتحديد هذه الحرية يجب على الباحث أن يتبع معادلة معينة.</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129007"/>
    </mc:Choice>
    <mc:Fallback xmlns="">
      <p:transition spd="slow" advTm="12900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3385542"/>
          </a:xfrm>
          <a:prstGeom prst="rect">
            <a:avLst/>
          </a:prstGeom>
          <a:noFill/>
        </p:spPr>
        <p:txBody>
          <a:bodyPr wrap="square" rtlCol="0">
            <a:spAutoFit/>
          </a:bodyPr>
          <a:lstStyle/>
          <a:p>
            <a:pPr algn="justLow" rtl="1"/>
            <a:r>
              <a:rPr lang="ar-EG" b="1" dirty="0">
                <a:solidFill>
                  <a:srgbClr val="00AEEF"/>
                </a:solidFill>
                <a:latin typeface="Alexandria" charset="0"/>
                <a:cs typeface="Alexandria" charset="0"/>
              </a:rPr>
              <a:t> ما أهمية التحليل الإحصائي؟</a:t>
            </a:r>
          </a:p>
          <a:p>
            <a:pPr algn="justLow" rtl="1"/>
            <a:r>
              <a:rPr lang="ar-EG" sz="1400" dirty="0">
                <a:solidFill>
                  <a:srgbClr val="2D3956"/>
                </a:solidFill>
                <a:latin typeface="Alexandria" charset="0"/>
                <a:cs typeface="Alexandria" charset="0"/>
              </a:rPr>
              <a:t>للتحليل الإحصائي أهمية كبيرة في البحوث العلمية، ويمكن رصد هذه الأهمية من خلال النقاط التالية</a:t>
            </a:r>
            <a:r>
              <a:rPr lang="ar-EG" sz="1400" dirty="0" smtClean="0">
                <a:solidFill>
                  <a:srgbClr val="2D3956"/>
                </a:solidFill>
                <a:latin typeface="Alexandria" charset="0"/>
                <a:cs typeface="Alexandria" charset="0"/>
              </a:rPr>
              <a:t>:</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يؤدي التحليل الإحصائي دورًا مهمًا في مساعدة الشركات الربحية على اتخاذ القرارات سريعًا من خلال تقديم معلومات جاهزة عن المجتمع.</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يؤدي التحليل الإحصائي دورا كبيرا في العلوم الاجتماعية والإنسانية؛ نظرا للارتباط الوثيق بين التحليل الإحصائي وأهداف البحث العامة.</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يقدّم التحليل الإحصائي نتائج في غاية الدقة، كما أنه يساعد الباحث في السيطرة على نتائج البحث وعدم الخروج عن نطاقه.</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يساعد </a:t>
            </a:r>
            <a:r>
              <a:rPr lang="ar-EG" sz="1400" dirty="0" smtClean="0">
                <a:solidFill>
                  <a:srgbClr val="2D3956"/>
                </a:solidFill>
                <a:latin typeface="Alexandria" charset="0"/>
                <a:cs typeface="Alexandria" charset="0"/>
              </a:rPr>
              <a:t>التحليل الإحصائي في تشكيل معلومات قيّمة من معلومات لا قيمة لها في حال كانت منفردة.</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يساهم التحليل الإحصائي الباحث الأكاديمي الاجتماعي على فهم الظاهرة التي يدرسها، وفهم السلوك الإنساني المرتبط بها.</a:t>
            </a:r>
          </a:p>
          <a:p>
            <a:pPr marL="285750" indent="-285750" algn="justLow" rtl="1">
              <a:buFont typeface="Wingdings" panose="05000000000000000000" pitchFamily="2" charset="2"/>
              <a:buChar char="v"/>
            </a:pPr>
            <a:r>
              <a:rPr lang="ar-EG" sz="1400" dirty="0" smtClean="0">
                <a:solidFill>
                  <a:srgbClr val="2D3956"/>
                </a:solidFill>
                <a:latin typeface="Alexandria" charset="0"/>
                <a:cs typeface="Alexandria" charset="0"/>
              </a:rPr>
              <a:t>للتحليل الإحصائي دوره المهم في علوم الجغرافيا؛ حيث يساهم في تصنيف المدن إلى مدن زراعية، ومدن صناعية، ومدن تجارية.</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145146"/>
    </mc:Choice>
    <mc:Fallback xmlns="">
      <p:transition spd="slow" advTm="14514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906073" y="1770004"/>
            <a:ext cx="5280337" cy="3108543"/>
          </a:xfrm>
          <a:prstGeom prst="rect">
            <a:avLst/>
          </a:prstGeom>
          <a:noFill/>
        </p:spPr>
        <p:txBody>
          <a:bodyPr wrap="square" rtlCol="0">
            <a:spAutoFit/>
          </a:bodyPr>
          <a:lstStyle/>
          <a:p>
            <a:pPr marL="285750" indent="-285750" algn="justLow" rtl="1">
              <a:buFont typeface="Wingdings" panose="05000000000000000000" pitchFamily="2" charset="2"/>
              <a:buChar char="v"/>
            </a:pPr>
            <a:r>
              <a:rPr lang="ar-EG" sz="1400" dirty="0">
                <a:solidFill>
                  <a:srgbClr val="2D3956"/>
                </a:solidFill>
                <a:latin typeface="Alexandria" charset="0"/>
                <a:cs typeface="Alexandria" charset="0"/>
              </a:rPr>
              <a:t>. يساعد التحليل الإحصائي الباحث على دراسة العينات الكبيرة، فينعكس ذلك على الباحث ويتمكن من ضبط بحثه العلمي.</a:t>
            </a:r>
          </a:p>
          <a:p>
            <a:pPr marL="285750" indent="-285750" algn="justLow" rtl="1">
              <a:buFont typeface="Wingdings" panose="05000000000000000000" pitchFamily="2" charset="2"/>
              <a:buChar char="v"/>
            </a:pPr>
            <a:r>
              <a:rPr lang="ar-EG" sz="1400" dirty="0">
                <a:solidFill>
                  <a:srgbClr val="2D3956"/>
                </a:solidFill>
                <a:latin typeface="Alexandria" charset="0"/>
                <a:cs typeface="Alexandria" charset="0"/>
              </a:rPr>
              <a:t>يستخدم التحليل الإحصائي في تحليل الظواهر الاجتماعية وتحديد مسبباتها؛ ليقوم بتفسير هذه الظاهرة، وتحليل نتائجها، وتوقع النتائج المستقبلية لها.</a:t>
            </a:r>
          </a:p>
          <a:p>
            <a:pPr marL="285750" indent="-285750" algn="justLow" rtl="1">
              <a:buFont typeface="Wingdings" panose="05000000000000000000" pitchFamily="2" charset="2"/>
              <a:buChar char="v"/>
            </a:pPr>
            <a:r>
              <a:rPr lang="ar-EG" sz="1400" dirty="0">
                <a:solidFill>
                  <a:srgbClr val="2D3956"/>
                </a:solidFill>
                <a:latin typeface="Alexandria" charset="0"/>
                <a:cs typeface="Alexandria" charset="0"/>
              </a:rPr>
              <a:t>يجيب التحليل الإحصائي عن الأسئلة التي يطرحها الباحث؛ لمعرفة السلوك الإنساني.</a:t>
            </a:r>
          </a:p>
          <a:p>
            <a:pPr marL="285750" indent="-285750" algn="justLow" rtl="1">
              <a:buFont typeface="Wingdings" panose="05000000000000000000" pitchFamily="2" charset="2"/>
              <a:buChar char="v"/>
            </a:pPr>
            <a:r>
              <a:rPr lang="ar-EG" sz="1400" dirty="0">
                <a:solidFill>
                  <a:srgbClr val="2D3956"/>
                </a:solidFill>
                <a:latin typeface="Alexandria" charset="0"/>
                <a:cs typeface="Alexandria" charset="0"/>
              </a:rPr>
              <a:t>للتحليل الإحصائي دوره المهم في مجال الإدراك الحسي، ويقوم بتسجيل النتائج بدقة ونظام.</a:t>
            </a:r>
          </a:p>
          <a:p>
            <a:pPr marL="285750" indent="-285750" algn="justLow" rtl="1">
              <a:buFont typeface="Wingdings" panose="05000000000000000000" pitchFamily="2" charset="2"/>
              <a:buChar char="v"/>
            </a:pPr>
            <a:r>
              <a:rPr lang="ar-EG" sz="1400" dirty="0">
                <a:solidFill>
                  <a:srgbClr val="2D3956"/>
                </a:solidFill>
                <a:latin typeface="Alexandria" charset="0"/>
                <a:cs typeface="Alexandria" charset="0"/>
              </a:rPr>
              <a:t>يساعد التحليل الإحصائي في البحث العلمي على ضمان الدقة في وصف الظواهر، كما أنه يُلزم الباحث بالدقة في تناول المشكلات.</a:t>
            </a:r>
          </a:p>
          <a:p>
            <a:pPr marL="285750" indent="-285750" algn="justLow" rtl="1">
              <a:buFont typeface="Wingdings" panose="05000000000000000000" pitchFamily="2" charset="2"/>
              <a:buChar char="v"/>
            </a:pPr>
            <a:r>
              <a:rPr lang="ar-EG" sz="1400" dirty="0">
                <a:solidFill>
                  <a:srgbClr val="2D3956"/>
                </a:solidFill>
                <a:latin typeface="Alexandria" charset="0"/>
                <a:cs typeface="Alexandria" charset="0"/>
              </a:rPr>
              <a:t>يتيح التحليل الإحصائي للباحث فرصة استنباط نتائج عامة، فضلًا عن مساعدة الباحث في توقع بعض الظواهر.</a:t>
            </a:r>
          </a:p>
          <a:p>
            <a:pPr algn="justLow" rtl="1"/>
            <a:r>
              <a:rPr lang="ar-EG" sz="1400" dirty="0">
                <a:solidFill>
                  <a:srgbClr val="2D3956"/>
                </a:solidFill>
                <a:latin typeface="Alexandria" charset="0"/>
                <a:cs typeface="Alexandria" charset="0"/>
              </a:rPr>
              <a:t> </a:t>
            </a:r>
          </a:p>
          <a:p>
            <a:pPr algn="justLow" rtl="1"/>
            <a:endParaRPr lang="ar-EG" sz="1400" dirty="0">
              <a:solidFill>
                <a:srgbClr val="2D3956"/>
              </a:solidFill>
              <a:latin typeface="Alexandria" charset="0"/>
              <a:cs typeface="Alexandria" charset="0"/>
            </a:endParaRPr>
          </a:p>
          <a:p>
            <a:pPr algn="justLow" rtl="1"/>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2282874"/>
      </p:ext>
    </p:extLst>
  </p:cSld>
  <p:clrMapOvr>
    <a:masterClrMapping/>
  </p:clrMapOvr>
  <mc:AlternateContent xmlns:mc="http://schemas.openxmlformats.org/markup-compatibility/2006" xmlns:p14="http://schemas.microsoft.com/office/powerpoint/2010/main">
    <mc:Choice Requires="p14">
      <p:transition spd="slow" p14:dur="2000" advTm="145146"/>
    </mc:Choice>
    <mc:Fallback xmlns="">
      <p:transition spd="slow" advTm="14514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2339102"/>
          </a:xfrm>
          <a:prstGeom prst="rect">
            <a:avLst/>
          </a:prstGeom>
          <a:noFill/>
        </p:spPr>
        <p:txBody>
          <a:bodyPr wrap="square" rtlCol="0">
            <a:spAutoFit/>
          </a:bodyPr>
          <a:lstStyle/>
          <a:p>
            <a:pPr algn="justLow" rtl="1"/>
            <a:r>
              <a:rPr lang="ar-EG" sz="2000" b="1" dirty="0" smtClean="0">
                <a:solidFill>
                  <a:srgbClr val="00AEEF"/>
                </a:solidFill>
                <a:latin typeface="Alexandria" charset="0"/>
                <a:cs typeface="Alexandria" charset="0"/>
              </a:rPr>
              <a:t>ما أنواع التحليل الاحصائي؟</a:t>
            </a:r>
          </a:p>
          <a:p>
            <a:pPr algn="justLow" rtl="1"/>
            <a:r>
              <a:rPr lang="ar-EG" sz="1400" dirty="0" smtClean="0">
                <a:solidFill>
                  <a:srgbClr val="2D3956"/>
                </a:solidFill>
                <a:latin typeface="Alexandria" charset="0"/>
                <a:cs typeface="Alexandria" charset="0"/>
              </a:rPr>
              <a:t>للتحليل </a:t>
            </a:r>
            <a:r>
              <a:rPr lang="ar-EG" sz="1400" dirty="0">
                <a:solidFill>
                  <a:srgbClr val="2D3956"/>
                </a:solidFill>
                <a:latin typeface="Alexandria" charset="0"/>
                <a:cs typeface="Alexandria" charset="0"/>
              </a:rPr>
              <a:t>الإحصائي أنواع عدة نوضحها في السطور الآتية</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justLow" rtl="1"/>
            <a:r>
              <a:rPr lang="ar-EG" sz="1400" b="1" dirty="0">
                <a:solidFill>
                  <a:srgbClr val="00AEEF"/>
                </a:solidFill>
                <a:latin typeface="Alexandria" charset="0"/>
                <a:cs typeface="Alexandria" charset="0"/>
              </a:rPr>
              <a:t>أولًا: التحليل الإحصائي الوصفي:</a:t>
            </a:r>
          </a:p>
          <a:p>
            <a:pPr algn="justLow" rtl="1"/>
            <a:r>
              <a:rPr lang="ar-EG" sz="1400" dirty="0">
                <a:solidFill>
                  <a:srgbClr val="2D3956"/>
                </a:solidFill>
                <a:latin typeface="Alexandria" charset="0"/>
                <a:cs typeface="Alexandria" charset="0"/>
              </a:rPr>
              <a:t>يمكن من خلاله وصف البيانات مع الحصول على ملخص لها بطريقة بسيطة تمكّن الباحث من تفسير المعلومات التي قام بالحصول عليها</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justLow" rtl="1"/>
            <a:r>
              <a:rPr lang="ar-EG" sz="1400" b="1" dirty="0">
                <a:solidFill>
                  <a:srgbClr val="00AEEF"/>
                </a:solidFill>
                <a:latin typeface="Alexandria" charset="0"/>
                <a:cs typeface="Alexandria" charset="0"/>
              </a:rPr>
              <a:t>ثانيًا: التحليل الإحصائي الاستنتاجي:</a:t>
            </a:r>
          </a:p>
          <a:p>
            <a:pPr algn="justLow" rtl="1"/>
            <a:r>
              <a:rPr lang="ar-EG" sz="1400" dirty="0">
                <a:solidFill>
                  <a:srgbClr val="2D3956"/>
                </a:solidFill>
                <a:latin typeface="Alexandria" charset="0"/>
                <a:cs typeface="Alexandria" charset="0"/>
              </a:rPr>
              <a:t>يتم استخدام هذا النوع من التحليل عن طريق أخذ عينة من مجتمع الدراسة ككل، ولا بد أن يأخذ الباحث العينات من السكان بدقة، وأن يكون محايدًا أثناء اختيار العينات</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justLow" rtl="1"/>
            <a:r>
              <a:rPr lang="ar-EG" sz="1400" dirty="0">
                <a:solidFill>
                  <a:srgbClr val="2D3956"/>
                </a:solidFill>
                <a:latin typeface="Alexandria" charset="0"/>
                <a:cs typeface="Alexandria" charset="0"/>
              </a:rPr>
              <a:t>وهناك طريقتان لاستخدام التحليل الإحصائي الاستنتاجي هما تقدير المعلومات، واختبار الفرضية الإحصائية</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73589881"/>
      </p:ext>
    </p:extLst>
  </p:cSld>
  <p:clrMapOvr>
    <a:masterClrMapping/>
  </p:clrMapOvr>
  <mc:AlternateContent xmlns:mc="http://schemas.openxmlformats.org/markup-compatibility/2006" xmlns:p14="http://schemas.microsoft.com/office/powerpoint/2010/main">
    <mc:Choice Requires="p14">
      <p:transition spd="slow" p14:dur="2000" advTm="145146"/>
    </mc:Choice>
    <mc:Fallback xmlns="">
      <p:transition spd="slow" advTm="14514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2462213"/>
          </a:xfrm>
          <a:prstGeom prst="rect">
            <a:avLst/>
          </a:prstGeom>
          <a:noFill/>
        </p:spPr>
        <p:txBody>
          <a:bodyPr wrap="square" rtlCol="0">
            <a:spAutoFit/>
          </a:bodyPr>
          <a:lstStyle/>
          <a:p>
            <a:pPr algn="justLow" rtl="1"/>
            <a:r>
              <a:rPr lang="ar-EG" sz="1400" b="1" dirty="0">
                <a:solidFill>
                  <a:srgbClr val="00AEEF"/>
                </a:solidFill>
                <a:latin typeface="Alexandria" charset="0"/>
                <a:cs typeface="Alexandria" charset="0"/>
              </a:rPr>
              <a:t> ثالثًا: التحليل الإحصائي </a:t>
            </a:r>
            <a:r>
              <a:rPr lang="ar-EG" sz="1400" b="1" dirty="0" err="1" smtClean="0">
                <a:solidFill>
                  <a:srgbClr val="00AEEF"/>
                </a:solidFill>
                <a:latin typeface="Alexandria" charset="0"/>
                <a:cs typeface="Alexandria" charset="0"/>
              </a:rPr>
              <a:t>التنبؤي</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justLow" rtl="1"/>
            <a:r>
              <a:rPr lang="ar-EG" sz="1400" dirty="0">
                <a:solidFill>
                  <a:srgbClr val="2D3956"/>
                </a:solidFill>
                <a:latin typeface="Alexandria" charset="0"/>
                <a:cs typeface="Alexandria" charset="0"/>
              </a:rPr>
              <a:t>يستخدم التحليل الإحصائي </a:t>
            </a:r>
            <a:r>
              <a:rPr lang="ar-EG" sz="1400" dirty="0" err="1" smtClean="0">
                <a:solidFill>
                  <a:srgbClr val="2D3956"/>
                </a:solidFill>
                <a:latin typeface="Alexandria" charset="0"/>
                <a:cs typeface="Alexandria" charset="0"/>
              </a:rPr>
              <a:t>التنبؤي</a:t>
            </a:r>
            <a:r>
              <a:rPr lang="ar-EG" sz="1400" dirty="0" smtClean="0">
                <a:solidFill>
                  <a:srgbClr val="2D3956"/>
                </a:solidFill>
                <a:latin typeface="Alexandria" charset="0"/>
                <a:cs typeface="Alexandria" charset="0"/>
              </a:rPr>
              <a:t> </a:t>
            </a:r>
            <a:r>
              <a:rPr lang="ar-EG" sz="1400" dirty="0">
                <a:solidFill>
                  <a:srgbClr val="2D3956"/>
                </a:solidFill>
                <a:latin typeface="Alexandria" charset="0"/>
                <a:cs typeface="Alexandria" charset="0"/>
              </a:rPr>
              <a:t>في معرفة وتوقع الأحداث المستقبلية، ويقوم هذا النوع من التحليلات على كافة الحقائق التاريخية، ويتم استخدام الخوارزمية الإحصائية، وكذلك برامج التعلم الآلي؛ لتحديد النتائج المستقبلية والاتجاهات بناءً على السلوك التاريخي.</a:t>
            </a:r>
          </a:p>
          <a:p>
            <a:pPr algn="justLow" rtl="1"/>
            <a:endParaRPr lang="ar-EG" sz="1400" dirty="0">
              <a:solidFill>
                <a:srgbClr val="2D3956"/>
              </a:solidFill>
              <a:latin typeface="Alexandria" charset="0"/>
              <a:cs typeface="Alexandria" charset="0"/>
            </a:endParaRPr>
          </a:p>
          <a:p>
            <a:pPr algn="justLow" rtl="1"/>
            <a:r>
              <a:rPr lang="ar-EG" sz="1400" dirty="0">
                <a:solidFill>
                  <a:srgbClr val="2D3956"/>
                </a:solidFill>
                <a:latin typeface="Alexandria" charset="0"/>
                <a:cs typeface="Alexandria" charset="0"/>
              </a:rPr>
              <a:t>يتم استخدام التحليل الإحصائي </a:t>
            </a:r>
            <a:r>
              <a:rPr lang="ar-EG" sz="1400" dirty="0" err="1" smtClean="0">
                <a:solidFill>
                  <a:srgbClr val="2D3956"/>
                </a:solidFill>
                <a:latin typeface="Alexandria" charset="0"/>
                <a:cs typeface="Alexandria" charset="0"/>
              </a:rPr>
              <a:t>التنبؤي</a:t>
            </a:r>
            <a:r>
              <a:rPr lang="ar-EG" sz="1400" dirty="0" smtClean="0">
                <a:solidFill>
                  <a:srgbClr val="2D3956"/>
                </a:solidFill>
                <a:latin typeface="Alexandria" charset="0"/>
                <a:cs typeface="Alexandria" charset="0"/>
              </a:rPr>
              <a:t> </a:t>
            </a:r>
            <a:r>
              <a:rPr lang="ar-EG" sz="1400" dirty="0">
                <a:solidFill>
                  <a:srgbClr val="2D3956"/>
                </a:solidFill>
                <a:latin typeface="Alexandria" charset="0"/>
                <a:cs typeface="Alexandria" charset="0"/>
              </a:rPr>
              <a:t>في التسويق وفي الخدمات المالية، ويستخدم هذا النوع كذلك مقدمو الخدمات عبر الإنترنت وشركات التأمين، وفي هذا النوع من التحليل يتم استخدام </a:t>
            </a:r>
            <a:r>
              <a:rPr lang="ar-EG" sz="1400" dirty="0" err="1">
                <a:solidFill>
                  <a:srgbClr val="2D3956"/>
                </a:solidFill>
                <a:latin typeface="Alexandria" charset="0"/>
                <a:cs typeface="Alexandria" charset="0"/>
              </a:rPr>
              <a:t>النمذجة</a:t>
            </a:r>
            <a:r>
              <a:rPr lang="ar-EG" sz="1400" dirty="0">
                <a:solidFill>
                  <a:srgbClr val="2D3956"/>
                </a:solidFill>
                <a:latin typeface="Alexandria" charset="0"/>
                <a:cs typeface="Alexandria" charset="0"/>
              </a:rPr>
              <a:t>، والذكاء الاصطناعي والتنقيب عن البيانات وغيرها.</a:t>
            </a:r>
          </a:p>
          <a:p>
            <a:pPr algn="justLow" rtl="1"/>
            <a:endParaRPr lang="ar-EG" sz="1400" dirty="0">
              <a:solidFill>
                <a:srgbClr val="2D3956"/>
              </a:solidFill>
              <a:latin typeface="Alexandria" charset="0"/>
              <a:cs typeface="Alexandria" charset="0"/>
            </a:endParaRPr>
          </a:p>
          <a:p>
            <a:pPr algn="justLow" rtl="1"/>
            <a:r>
              <a:rPr lang="ar-EG" sz="1400" b="1" dirty="0">
                <a:solidFill>
                  <a:srgbClr val="00AEEF"/>
                </a:solidFill>
                <a:latin typeface="Alexandria" charset="0"/>
                <a:cs typeface="Alexandria" charset="0"/>
              </a:rPr>
              <a:t>رابعًا: التحليل الإحصائي العرضي</a:t>
            </a:r>
            <a:r>
              <a:rPr lang="ar-EG" sz="1400" dirty="0">
                <a:solidFill>
                  <a:srgbClr val="2D3956"/>
                </a:solidFill>
                <a:latin typeface="Alexandria" charset="0"/>
                <a:cs typeface="Alexandria" charset="0"/>
              </a:rPr>
              <a:t>:</a:t>
            </a:r>
          </a:p>
          <a:p>
            <a:pPr algn="justLow" rtl="1"/>
            <a:r>
              <a:rPr lang="ar-EG" sz="1400" dirty="0">
                <a:solidFill>
                  <a:srgbClr val="2D3956"/>
                </a:solidFill>
                <a:latin typeface="Alexandria" charset="0"/>
                <a:cs typeface="Alexandria" charset="0"/>
              </a:rPr>
              <a:t>يستعمل لمعرفة أسباب الظاهرة، ويساعد على معرفة أسباب الفشل، وبالتالي معالجتها</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9645235"/>
      </p:ext>
    </p:extLst>
  </p:cSld>
  <p:clrMapOvr>
    <a:masterClrMapping/>
  </p:clrMapOvr>
  <mc:AlternateContent xmlns:mc="http://schemas.openxmlformats.org/markup-compatibility/2006" xmlns:p14="http://schemas.microsoft.com/office/powerpoint/2010/main">
    <mc:Choice Requires="p14">
      <p:transition spd="slow" p14:dur="2000" advTm="145146"/>
    </mc:Choice>
    <mc:Fallback xmlns="">
      <p:transition spd="slow" advTm="14514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2677656"/>
          </a:xfrm>
          <a:prstGeom prst="rect">
            <a:avLst/>
          </a:prstGeom>
          <a:noFill/>
        </p:spPr>
        <p:txBody>
          <a:bodyPr wrap="square" rtlCol="0">
            <a:spAutoFit/>
          </a:bodyPr>
          <a:lstStyle/>
          <a:p>
            <a:pPr algn="justLow" rtl="1"/>
            <a:endParaRPr lang="ar-EG" sz="1400" dirty="0">
              <a:solidFill>
                <a:srgbClr val="2D3956"/>
              </a:solidFill>
              <a:latin typeface="Alexandria" charset="0"/>
              <a:cs typeface="Alexandria" charset="0"/>
            </a:endParaRPr>
          </a:p>
          <a:p>
            <a:pPr algn="justLow" rtl="1"/>
            <a:r>
              <a:rPr lang="ar-EG" sz="1400" b="1" dirty="0">
                <a:solidFill>
                  <a:srgbClr val="00AEEF"/>
                </a:solidFill>
                <a:latin typeface="Alexandria" charset="0"/>
                <a:cs typeface="Alexandria" charset="0"/>
              </a:rPr>
              <a:t>خامسًا: تحليل البيانات الاستكشافية:</a:t>
            </a:r>
          </a:p>
          <a:p>
            <a:pPr algn="justLow" rtl="1"/>
            <a:r>
              <a:rPr lang="ar-EG" sz="1400" dirty="0">
                <a:solidFill>
                  <a:srgbClr val="2D3956"/>
                </a:solidFill>
                <a:latin typeface="Alexandria" charset="0"/>
                <a:cs typeface="Alexandria" charset="0"/>
              </a:rPr>
              <a:t>يتم من خلال هذا النوع من التحليلات تحديد الأنماط الخاصة بالبيانات، وكذلك يتم اكتشاف العلاقات بين البيانات وبعضها البعض، ويتم من خلال هذا النوع من التحليلات التأكد أن كافة الفرضيات صحيحة أم خاطئة، ولا يتم استخدام هذا النوع من التحليل الإحصائي بمفرده؛ لأنه يقدم الخطوة الأولى فقط في تحليل البيانات.</a:t>
            </a:r>
          </a:p>
          <a:p>
            <a:pPr algn="justLow" rtl="1"/>
            <a:endParaRPr lang="ar-EG" sz="1400" dirty="0">
              <a:solidFill>
                <a:srgbClr val="2D3956"/>
              </a:solidFill>
              <a:latin typeface="Alexandria" charset="0"/>
              <a:cs typeface="Alexandria" charset="0"/>
            </a:endParaRPr>
          </a:p>
          <a:p>
            <a:pPr algn="justLow" rtl="1"/>
            <a:r>
              <a:rPr lang="ar-EG" sz="1400" b="1" dirty="0">
                <a:solidFill>
                  <a:srgbClr val="00AEEF"/>
                </a:solidFill>
                <a:latin typeface="Alexandria" charset="0"/>
                <a:cs typeface="Alexandria" charset="0"/>
              </a:rPr>
              <a:t>سادسًا: التحليل الإحصائي الميكانيكي أو الآلي:</a:t>
            </a:r>
          </a:p>
          <a:p>
            <a:pPr algn="justLow" rtl="1"/>
            <a:r>
              <a:rPr lang="ar-EG" sz="1400" dirty="0">
                <a:solidFill>
                  <a:srgbClr val="2D3956"/>
                </a:solidFill>
                <a:latin typeface="Alexandria" charset="0"/>
                <a:cs typeface="Alexandria" charset="0"/>
              </a:rPr>
              <a:t>يتم استخدام هذا النوع من التحليلات الإحصائية في حالة الصناعات الكبيرة؛ لعمل وصف دقيق لكافة المتغيرات الدقيقة التي يتكون منها المشروع، ويعتبر هذا النظام هو الأمثل في حالة استخدام العلوم البيولوجية.</a:t>
            </a:r>
          </a:p>
          <a:p>
            <a:pPr algn="justLow" rtl="1"/>
            <a:r>
              <a:rPr lang="ar-EG" sz="1400" dirty="0" smtClean="0">
                <a:solidFill>
                  <a:srgbClr val="2D3956"/>
                </a:solidFill>
                <a:latin typeface="Alexandria" charset="0"/>
                <a:cs typeface="Alexandria" charset="0"/>
              </a:rPr>
              <a:t> .</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1512500"/>
      </p:ext>
    </p:extLst>
  </p:cSld>
  <p:clrMapOvr>
    <a:masterClrMapping/>
  </p:clrMapOvr>
  <mc:AlternateContent xmlns:mc="http://schemas.openxmlformats.org/markup-compatibility/2006" xmlns:p14="http://schemas.microsoft.com/office/powerpoint/2010/main">
    <mc:Choice Requires="p14">
      <p:transition spd="slow" p14:dur="2000" advTm="145146"/>
    </mc:Choice>
    <mc:Fallback xmlns="">
      <p:transition spd="slow" advTm="14514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3170099"/>
          </a:xfrm>
          <a:prstGeom prst="rect">
            <a:avLst/>
          </a:prstGeom>
          <a:noFill/>
        </p:spPr>
        <p:txBody>
          <a:bodyPr wrap="square" rtlCol="0">
            <a:spAutoFit/>
          </a:bodyPr>
          <a:lstStyle/>
          <a:p>
            <a:pPr algn="justLow" rtl="1"/>
            <a:r>
              <a:rPr lang="ar-EG" b="1" dirty="0" smtClean="0">
                <a:solidFill>
                  <a:srgbClr val="00AEEF"/>
                </a:solidFill>
                <a:latin typeface="Alexandria" charset="0"/>
                <a:cs typeface="Alexandria" charset="0"/>
              </a:rPr>
              <a:t>مشكلات التحليل الاحصائي</a:t>
            </a:r>
          </a:p>
          <a:p>
            <a:pPr algn="justLow" rtl="1"/>
            <a:r>
              <a:rPr lang="ar-EG" sz="1400" dirty="0">
                <a:solidFill>
                  <a:srgbClr val="2D3956"/>
                </a:solidFill>
                <a:latin typeface="Alexandria" charset="0"/>
                <a:cs typeface="Alexandria" charset="0"/>
              </a:rPr>
              <a:t>قد يواجه الباحث عدد من المشكلات أثناء قيامه بالتحليل الإحصائي، ويعود سبب هذه المشكلات إلى عدم امتلاك الباحث الخبرة والمهارة في مجال التحليل الإحصائي .كما يعد عدم إلمام الباحث بالجوانب الإحصائية سيؤدي إلى ظهور عدد من المشكلات. </a:t>
            </a:r>
          </a:p>
          <a:p>
            <a:pPr algn="justLow" rtl="1"/>
            <a:r>
              <a:rPr lang="ar-EG" sz="1400" dirty="0">
                <a:solidFill>
                  <a:srgbClr val="2D3956"/>
                </a:solidFill>
                <a:latin typeface="Alexandria" charset="0"/>
                <a:cs typeface="Alexandria" charset="0"/>
              </a:rPr>
              <a:t>ومن أبزر المشكلات التي يواجها الباحث خلال إجرائه للتحليل الإحصائي ما يلي </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justLow" rtl="1"/>
            <a:r>
              <a:rPr lang="ar-EG" sz="1400" b="1" dirty="0">
                <a:solidFill>
                  <a:srgbClr val="2D3956"/>
                </a:solidFill>
                <a:latin typeface="Alexandria" charset="0"/>
                <a:cs typeface="Alexandria" charset="0"/>
              </a:rPr>
              <a:t>مشكلة الحصر الشامل</a:t>
            </a:r>
            <a:r>
              <a:rPr lang="ar-EG" sz="1400" dirty="0">
                <a:solidFill>
                  <a:srgbClr val="2D3956"/>
                </a:solidFill>
                <a:latin typeface="Alexandria" charset="0"/>
                <a:cs typeface="Alexandria" charset="0"/>
              </a:rPr>
              <a:t>: </a:t>
            </a:r>
          </a:p>
          <a:p>
            <a:pPr algn="justLow" rtl="1"/>
            <a:r>
              <a:rPr lang="ar-EG" sz="1400" dirty="0">
                <a:solidFill>
                  <a:srgbClr val="2D3956"/>
                </a:solidFill>
                <a:latin typeface="Alexandria" charset="0"/>
                <a:cs typeface="Alexandria" charset="0"/>
              </a:rPr>
              <a:t>وتظهر هذه المشكلة عندما يقوم الباحث بدراسة جميع أفراد مجتمع الدراسة دون أن يستثني منهم أي فرد .ويقع عدد كبير من الباحثين في خطأ استخدام المنهج الاستدلالي عوضا عن استخدام المنهج الوصفي ، وذلك لأن المنهج الوصفي هو المنهج الملائم لهذه الدراسات</a:t>
            </a:r>
            <a:r>
              <a:rPr lang="ar-EG" sz="1400" dirty="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a:p>
            <a:pPr algn="justLow" rtl="1"/>
            <a:r>
              <a:rPr lang="ar-EG" sz="1400" b="1" dirty="0">
                <a:solidFill>
                  <a:srgbClr val="2D3956"/>
                </a:solidFill>
                <a:latin typeface="Alexandria" charset="0"/>
                <a:cs typeface="Alexandria" charset="0"/>
              </a:rPr>
              <a:t>الوقوع في الخطأ أثناء اختيار المقياس الإحصائي </a:t>
            </a:r>
            <a:r>
              <a:rPr lang="ar-EG" sz="1400" dirty="0">
                <a:solidFill>
                  <a:srgbClr val="2D3956"/>
                </a:solidFill>
                <a:latin typeface="Alexandria" charset="0"/>
                <a:cs typeface="Alexandria" charset="0"/>
              </a:rPr>
              <a:t>:</a:t>
            </a:r>
          </a:p>
          <a:p>
            <a:pPr algn="justLow" rtl="1"/>
            <a:r>
              <a:rPr lang="ar-EG" sz="1400" dirty="0">
                <a:solidFill>
                  <a:srgbClr val="2D3956"/>
                </a:solidFill>
                <a:latin typeface="Alexandria" charset="0"/>
                <a:cs typeface="Alexandria" charset="0"/>
              </a:rPr>
              <a:t>​يعد السبب الرئيسي لوقوع الباحث في هذا الخطأ هو عدم اطلاعه ومعرفته بكافة المقاييس الإحصائية .وذلك جهل الباحث بهذا الأمر من أهم المشكلات التي تواجه التحليل الإحصائي بشكل عام .</a:t>
            </a:r>
          </a:p>
          <a:p>
            <a:pPr algn="justLow" rtl="1"/>
            <a:r>
              <a:rPr lang="ar-EG" sz="1400" dirty="0" smtClean="0">
                <a:solidFill>
                  <a:srgbClr val="2D3956"/>
                </a:solidFill>
                <a:latin typeface="Alexandria" charset="0"/>
                <a:cs typeface="Alexandria" charset="0"/>
              </a:rPr>
              <a:t>.</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58053030"/>
      </p:ext>
    </p:extLst>
  </p:cSld>
  <p:clrMapOvr>
    <a:masterClrMapping/>
  </p:clrMapOvr>
  <mc:AlternateContent xmlns:mc="http://schemas.openxmlformats.org/markup-compatibility/2006" xmlns:p14="http://schemas.microsoft.com/office/powerpoint/2010/main">
    <mc:Choice Requires="p14">
      <p:transition spd="slow" p14:dur="2000" advTm="145146"/>
    </mc:Choice>
    <mc:Fallback xmlns="">
      <p:transition spd="slow" advTm="14514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647152"/>
          </a:xfrm>
          <a:prstGeom prst="rect">
            <a:avLst/>
          </a:prstGeom>
        </p:spPr>
        <p:txBody>
          <a:bodyPr wrap="square">
            <a:spAutoFit/>
          </a:bodyPr>
          <a:lstStyle/>
          <a:p>
            <a:pPr algn="justLow" rtl="1">
              <a:lnSpc>
                <a:spcPct val="150000"/>
              </a:lnSpc>
            </a:pPr>
            <a:r>
              <a:rPr lang="ar-EG" sz="1400" b="1" dirty="0">
                <a:solidFill>
                  <a:srgbClr val="00AEEF"/>
                </a:solidFill>
                <a:latin typeface="Simplified Arabic" panose="02020603050405020304" pitchFamily="18" charset="-78"/>
                <a:cs typeface="Simplified Arabic" panose="02020603050405020304" pitchFamily="18" charset="-78"/>
              </a:rPr>
              <a:t>  الوقوع في الخطأ أثناء اختيار المقياس الإحصائي :</a:t>
            </a:r>
          </a:p>
          <a:p>
            <a:pPr algn="justLow" rtl="1">
              <a:lnSpc>
                <a:spcPct val="150000"/>
              </a:lnSpc>
            </a:pPr>
            <a:r>
              <a:rPr lang="ar-EG" sz="1400" dirty="0">
                <a:latin typeface="Simplified Arabic" panose="02020603050405020304" pitchFamily="18" charset="-78"/>
                <a:cs typeface="Simplified Arabic" panose="02020603050405020304" pitchFamily="18" charset="-78"/>
              </a:rPr>
              <a:t>​يعد السبب الرئيسي لوقوع الباحث في هذا الخطأ هو عدم اطلاعه ومعرفته بكافة المقاييس الإحصائية .</a:t>
            </a:r>
            <a:r>
              <a:rPr lang="ar-EG" sz="1400" dirty="0" smtClean="0">
                <a:latin typeface="Simplified Arabic" panose="02020603050405020304" pitchFamily="18" charset="-78"/>
                <a:cs typeface="Simplified Arabic" panose="02020603050405020304" pitchFamily="18" charset="-78"/>
              </a:rPr>
              <a:t>ولذلك </a:t>
            </a:r>
            <a:r>
              <a:rPr lang="ar-EG" sz="1400" dirty="0">
                <a:latin typeface="Simplified Arabic" panose="02020603050405020304" pitchFamily="18" charset="-78"/>
                <a:cs typeface="Simplified Arabic" panose="02020603050405020304" pitchFamily="18" charset="-78"/>
              </a:rPr>
              <a:t>جهل الباحث بهذا </a:t>
            </a:r>
            <a:r>
              <a:rPr lang="ar-EG" sz="1400" dirty="0" smtClean="0">
                <a:latin typeface="Simplified Arabic" panose="02020603050405020304" pitchFamily="18" charset="-78"/>
                <a:cs typeface="Simplified Arabic" panose="02020603050405020304" pitchFamily="18" charset="-78"/>
              </a:rPr>
              <a:t>الأمر يعد </a:t>
            </a:r>
            <a:r>
              <a:rPr lang="ar-EG" sz="1400" dirty="0">
                <a:latin typeface="Simplified Arabic" panose="02020603050405020304" pitchFamily="18" charset="-78"/>
                <a:cs typeface="Simplified Arabic" panose="02020603050405020304" pitchFamily="18" charset="-78"/>
              </a:rPr>
              <a:t>من أهم المشكلات التي تواجه التحليل الإحصائي بشكل عام </a:t>
            </a:r>
            <a:r>
              <a:rPr lang="ar-EG" sz="1400" dirty="0" smtClean="0">
                <a:latin typeface="Simplified Arabic" panose="02020603050405020304" pitchFamily="18" charset="-78"/>
                <a:cs typeface="Simplified Arabic" panose="02020603050405020304" pitchFamily="18" charset="-78"/>
              </a:rPr>
              <a:t>.</a:t>
            </a:r>
          </a:p>
          <a:p>
            <a:pPr algn="justLow" rtl="1">
              <a:lnSpc>
                <a:spcPct val="150000"/>
              </a:lnSpc>
            </a:pPr>
            <a:r>
              <a:rPr lang="ar-EG" sz="1400" b="1" dirty="0" smtClean="0">
                <a:solidFill>
                  <a:srgbClr val="00AEEF"/>
                </a:solidFill>
                <a:latin typeface="Simplified Arabic" panose="02020603050405020304" pitchFamily="18" charset="-78"/>
                <a:cs typeface="Simplified Arabic" panose="02020603050405020304" pitchFamily="18" charset="-78"/>
              </a:rPr>
              <a:t>المشكلات </a:t>
            </a:r>
            <a:r>
              <a:rPr lang="ar-EG" sz="1400" b="1" dirty="0">
                <a:solidFill>
                  <a:srgbClr val="00AEEF"/>
                </a:solidFill>
                <a:latin typeface="Simplified Arabic" panose="02020603050405020304" pitchFamily="18" charset="-78"/>
                <a:cs typeface="Simplified Arabic" panose="02020603050405020304" pitchFamily="18" charset="-78"/>
              </a:rPr>
              <a:t>التي تتعلق بدراسة عينة الدراسة: </a:t>
            </a:r>
          </a:p>
          <a:p>
            <a:pPr algn="justLow" rtl="1">
              <a:lnSpc>
                <a:spcPct val="150000"/>
              </a:lnSpc>
            </a:pPr>
            <a:r>
              <a:rPr lang="ar-EG" sz="1400" dirty="0">
                <a:latin typeface="Simplified Arabic" panose="02020603050405020304" pitchFamily="18" charset="-78"/>
                <a:cs typeface="Simplified Arabic" panose="02020603050405020304" pitchFamily="18" charset="-78"/>
              </a:rPr>
              <a:t>​ويقع </a:t>
            </a:r>
            <a:r>
              <a:rPr lang="ar-EG" sz="1400" dirty="0" smtClean="0">
                <a:latin typeface="Simplified Arabic" panose="02020603050405020304" pitchFamily="18" charset="-78"/>
                <a:cs typeface="Simplified Arabic" panose="02020603050405020304" pitchFamily="18" charset="-78"/>
              </a:rPr>
              <a:t>بهذه المشكلة </a:t>
            </a:r>
            <a:r>
              <a:rPr lang="ar-EG" sz="1400" dirty="0">
                <a:latin typeface="Simplified Arabic" panose="02020603050405020304" pitchFamily="18" charset="-78"/>
                <a:cs typeface="Simplified Arabic" panose="02020603050405020304" pitchFamily="18" charset="-78"/>
              </a:rPr>
              <a:t>عدد كبير من الباحثين الذين يستخدمون التحليل الإحصائي .ويعد الاعتماد على الأسلوب العلمي هو الحل المثالي للباحث من أجل تجنب الوقوع في هذه المشكلة، علاوة على ذلك يقوم باستخدام العينات الإحصائية من أجل تحديد العدد الملائم من عينة الدراسة، والذي يتلاءم مع بحثه العلمي .ويجنب الأسلوب العلمي الباحث الوقوع في خطأ استخدام المنهج الاستدلالي عوضا عن المنهج الوصفي.</a:t>
            </a:r>
            <a:endParaRPr lang="ar-EG" sz="1400" dirty="0" smtClean="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تابع مشكلات التحليل الاحصائي</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1200329"/>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p>
          <a:p>
            <a:pPr algn="ct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98609">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562615"/>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3323987"/>
          </a:xfrm>
          <a:prstGeom prst="rect">
            <a:avLst/>
          </a:prstGeom>
        </p:spPr>
        <p:txBody>
          <a:bodyPr wrap="square">
            <a:spAutoFit/>
          </a:bodyPr>
          <a:lstStyle/>
          <a:p>
            <a:pPr algn="justLow" rtl="1">
              <a:lnSpc>
                <a:spcPct val="150000"/>
              </a:lnSpc>
            </a:pPr>
            <a:r>
              <a:rPr lang="ar-EG" sz="1400" b="1" dirty="0">
                <a:solidFill>
                  <a:srgbClr val="00AEEF"/>
                </a:solidFill>
                <a:latin typeface="Simplified Arabic" panose="02020603050405020304" pitchFamily="18" charset="-78"/>
                <a:cs typeface="Simplified Arabic" panose="02020603050405020304" pitchFamily="18" charset="-78"/>
              </a:rPr>
              <a:t>الاستخدام الخاطئ لأداة البحث الاستبانة: </a:t>
            </a:r>
          </a:p>
          <a:p>
            <a:pPr algn="justLow" rtl="1">
              <a:lnSpc>
                <a:spcPct val="150000"/>
              </a:lnSpc>
            </a:pPr>
            <a:r>
              <a:rPr lang="ar-EG" sz="1400" b="1" dirty="0">
                <a:solidFill>
                  <a:srgbClr val="00AEEF"/>
                </a:solidFill>
                <a:latin typeface="Simplified Arabic" panose="02020603050405020304" pitchFamily="18" charset="-78"/>
                <a:cs typeface="Simplified Arabic" panose="02020603050405020304" pitchFamily="18" charset="-78"/>
              </a:rPr>
              <a:t>​</a:t>
            </a:r>
            <a:r>
              <a:rPr lang="ar-EG" sz="1400" dirty="0">
                <a:latin typeface="Simplified Arabic" panose="02020603050405020304" pitchFamily="18" charset="-78"/>
                <a:cs typeface="Simplified Arabic" panose="02020603050405020304" pitchFamily="18" charset="-78"/>
              </a:rPr>
              <a:t>تعد الاستبانة من أبرز الأدوات التي يقوم الباحث باستخدامها في البحث العلمي ، وذلك نظرا لسهولة استخدامها، ولقلة تكلفتها المادية، ولكن في حال أخطأ الباحث باستخدام الاستبانة ولم يمتلك الخبرة الكافية في استخدامها سيؤدي إلى وجود عدد من الأخطاء في نتائج البحث، بالإضافة إلى ذلك سوف تظهر المشاكل في الاستبانة عندما يقوم بإخضاعها لمعيار الصدق والثبات، وفي هذه الحالة يجب على الباحث أن يقوم بتبديل الأسئلة التي لا تتناسب مع الاختبار الذي يجريه، ومن ثم يعيد إخضاعها إلى مقياس الصدق والثبات</a:t>
            </a:r>
            <a:r>
              <a:rPr lang="ar-EG" sz="1400" b="1" dirty="0">
                <a:solidFill>
                  <a:srgbClr val="00AEEF"/>
                </a:solidFill>
                <a:latin typeface="Simplified Arabic" panose="02020603050405020304" pitchFamily="18" charset="-78"/>
                <a:cs typeface="Simplified Arabic" panose="02020603050405020304" pitchFamily="18" charset="-78"/>
              </a:rPr>
              <a:t>.</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تابع مشكلات التحليل الاحصائي</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4983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287887" y="1549486"/>
            <a:ext cx="4404535" cy="3093154"/>
          </a:xfrm>
          <a:prstGeom prst="rect">
            <a:avLst/>
          </a:prstGeom>
        </p:spPr>
        <p:txBody>
          <a:bodyPr wrap="square">
            <a:spAutoFit/>
          </a:bodyPr>
          <a:lstStyle/>
          <a:p>
            <a:pPr algn="justLow" rtl="1">
              <a:lnSpc>
                <a:spcPct val="150000"/>
              </a:lnSpc>
            </a:pPr>
            <a:r>
              <a:rPr lang="ar-EG" b="1" dirty="0" smtClean="0">
                <a:solidFill>
                  <a:srgbClr val="00AEEF"/>
                </a:solidFill>
                <a:latin typeface="Alexandria"/>
                <a:cs typeface="Simplified Arabic" panose="02020603050405020304" pitchFamily="18" charset="-78"/>
              </a:rPr>
              <a:t>أهم برامج التحليل الاحصائي</a:t>
            </a:r>
            <a:r>
              <a:rPr lang="ar-EG" sz="1400" b="1" dirty="0" smtClean="0">
                <a:solidFill>
                  <a:srgbClr val="00AEEF"/>
                </a:solidFill>
                <a:latin typeface="Alexandria"/>
                <a:cs typeface="Simplified Arabic" panose="02020603050405020304" pitchFamily="18" charset="-78"/>
              </a:rPr>
              <a:t>:-</a:t>
            </a:r>
          </a:p>
          <a:p>
            <a:pPr algn="justLow" rtl="1">
              <a:lnSpc>
                <a:spcPct val="150000"/>
              </a:lnSpc>
            </a:pPr>
            <a:r>
              <a:rPr lang="ar-EG" sz="1400" dirty="0" smtClean="0">
                <a:latin typeface="Alexandria"/>
                <a:cs typeface="Simplified Arabic" panose="02020603050405020304" pitchFamily="18" charset="-78"/>
              </a:rPr>
              <a:t> ظهرت عدة برامج للتحليل الاحصائي، منها:-</a:t>
            </a:r>
          </a:p>
          <a:p>
            <a:pPr algn="justLow" rtl="1">
              <a:lnSpc>
                <a:spcPct val="150000"/>
              </a:lnSpc>
            </a:pPr>
            <a:r>
              <a:rPr lang="ar-EG" sz="1400" b="1" dirty="0">
                <a:solidFill>
                  <a:srgbClr val="00AEEF"/>
                </a:solidFill>
                <a:latin typeface="Alexandria"/>
                <a:cs typeface="Simplified Arabic" panose="02020603050405020304" pitchFamily="18" charset="-78"/>
              </a:rPr>
              <a:t>برنامج </a:t>
            </a:r>
            <a:r>
              <a:rPr lang="en-US" sz="1400" b="1" dirty="0" smtClean="0">
                <a:solidFill>
                  <a:srgbClr val="00AEEF"/>
                </a:solidFill>
                <a:latin typeface="Alexandria"/>
                <a:cs typeface="Simplified Arabic" panose="02020603050405020304" pitchFamily="18" charset="-78"/>
              </a:rPr>
              <a:t>:SPSS</a:t>
            </a:r>
            <a:endParaRPr lang="en-US" sz="1400" b="1" dirty="0">
              <a:solidFill>
                <a:srgbClr val="00AEEF"/>
              </a:solidFill>
              <a:latin typeface="Alexandria"/>
              <a:cs typeface="Simplified Arabic" panose="02020603050405020304" pitchFamily="18" charset="-78"/>
            </a:endParaRPr>
          </a:p>
          <a:p>
            <a:pPr algn="justLow" rtl="1">
              <a:lnSpc>
                <a:spcPct val="150000"/>
              </a:lnSpc>
            </a:pPr>
            <a:r>
              <a:rPr lang="ar-EG" sz="1400" dirty="0">
                <a:latin typeface="Alexandria"/>
                <a:cs typeface="Simplified Arabic" panose="02020603050405020304" pitchFamily="18" charset="-78"/>
              </a:rPr>
              <a:t>ويعني برنامج الحزم الإحصائية للتحليل للعلوم الاجتماعية، ويعد هذا البرنامج الرائد في مجال التحليل الإحصائي والأكثر استخداما. وظهر هذا البرنامج في العام 1968، وكان الهدف الأساسي من إنشائه تحليل البيانات في العلوم الاجتماعية، وبعد أن أثبت هذا البرنامج نجاحه تم استخدامه في باقي العلوم. وفي العام 2009 قامت شركة </a:t>
            </a:r>
            <a:r>
              <a:rPr lang="en-US" sz="1400" dirty="0" smtClean="0">
                <a:latin typeface="Alexandria"/>
                <a:cs typeface="Simplified Arabic" panose="02020603050405020304" pitchFamily="18" charset="-78"/>
              </a:rPr>
              <a:t> </a:t>
            </a:r>
            <a:r>
              <a:rPr lang="en-US" sz="1400" dirty="0" err="1" smtClean="0">
                <a:latin typeface="Alexandria"/>
                <a:cs typeface="Simplified Arabic" panose="02020603050405020304" pitchFamily="18" charset="-78"/>
              </a:rPr>
              <a:t>IMB</a:t>
            </a:r>
            <a:r>
              <a:rPr lang="ar-EG" sz="1400" dirty="0" smtClean="0">
                <a:latin typeface="Alexandria"/>
                <a:cs typeface="Simplified Arabic" panose="02020603050405020304" pitchFamily="18" charset="-78"/>
              </a:rPr>
              <a:t>الأمريكية </a:t>
            </a:r>
            <a:r>
              <a:rPr lang="ar-EG" sz="1400" dirty="0">
                <a:latin typeface="Alexandria"/>
                <a:cs typeface="Simplified Arabic" panose="02020603050405020304" pitchFamily="18" charset="-78"/>
              </a:rPr>
              <a:t>بشراء هذا البرنامج ومن ثم قامت بتغيير اسمه حتى أصبح </a:t>
            </a:r>
            <a:r>
              <a:rPr lang="en-US" sz="1400" dirty="0" err="1">
                <a:latin typeface="Alexandria"/>
                <a:cs typeface="Simplified Arabic" panose="02020603050405020304" pitchFamily="18" charset="-78"/>
              </a:rPr>
              <a:t>IMB</a:t>
            </a:r>
            <a:r>
              <a:rPr lang="en-US" sz="1400" dirty="0">
                <a:latin typeface="Alexandria"/>
                <a:cs typeface="Simplified Arabic" panose="02020603050405020304" pitchFamily="18" charset="-78"/>
              </a:rPr>
              <a:t> SPSS Statistics:</a:t>
            </a:r>
            <a:endParaRPr lang="ar-EG" sz="1400" dirty="0" smtClean="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25781656"/>
      </p:ext>
    </p:extLst>
  </p:cSld>
  <p:clrMapOvr>
    <a:masterClrMapping/>
  </p:clrMapOvr>
  <p:transition spd="slow" advTm="21152">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261" y="1397680"/>
            <a:ext cx="4458977" cy="3815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75552"/>
          </a:xfrm>
          <a:prstGeom prst="rect">
            <a:avLst/>
          </a:prstGeom>
        </p:spPr>
        <p:txBody>
          <a:bodyPr wrap="square">
            <a:spAutoFit/>
          </a:bodyPr>
          <a:lstStyle/>
          <a:p>
            <a:pPr algn="justLow" rtl="1">
              <a:lnSpc>
                <a:spcPct val="150000"/>
              </a:lnSpc>
            </a:pP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برامج التحليل الاحصائي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918952" y="1809072"/>
            <a:ext cx="3721160" cy="2677656"/>
          </a:xfrm>
          <a:prstGeom prst="rect">
            <a:avLst/>
          </a:prstGeom>
          <a:noFill/>
        </p:spPr>
        <p:txBody>
          <a:bodyPr wrap="square" rtlCol="1">
            <a:spAutoFit/>
          </a:bodyPr>
          <a:lstStyle/>
          <a:p>
            <a:pPr algn="justLow" rtl="1"/>
            <a:r>
              <a:rPr lang="ar-EG" sz="1400" b="1" dirty="0">
                <a:solidFill>
                  <a:srgbClr val="00AEEF"/>
                </a:solidFill>
              </a:rPr>
              <a:t> مميزات برنامج </a:t>
            </a:r>
            <a:r>
              <a:rPr lang="en-US" sz="1400" b="1" dirty="0">
                <a:solidFill>
                  <a:srgbClr val="00AEEF"/>
                </a:solidFill>
              </a:rPr>
              <a:t>SPSS</a:t>
            </a:r>
          </a:p>
          <a:p>
            <a:pPr marL="285750" indent="-285750" algn="justLow" rtl="1">
              <a:buFont typeface="Wingdings" panose="05000000000000000000" pitchFamily="2" charset="2"/>
              <a:buChar char="v"/>
            </a:pPr>
            <a:r>
              <a:rPr lang="ar-EG" sz="1400" dirty="0"/>
              <a:t>سهولة استخدامه حيث كل ما على الباحث فعله وضع البيانات التي يريد إجراء التحليل الإحصائي لها في الأماكن المحددة داخل البرنامج، ومن ثم ترك المهمة للبرنامج الذي سيقوم بإجراء التحليل الإحصائي  لهذه البيانات وإعطاء نتائج دقيقة بسرعة كبيرة، بالإضافة إلى شموليته حيث يشمل عددا كبيرا من العلوم المختلفة.</a:t>
            </a:r>
          </a:p>
          <a:p>
            <a:pPr marL="285750" indent="-285750" algn="justLow" rtl="1">
              <a:buFont typeface="Wingdings" panose="05000000000000000000" pitchFamily="2" charset="2"/>
              <a:buChar char="v"/>
            </a:pPr>
            <a:r>
              <a:rPr lang="ar-EG" sz="1400" dirty="0"/>
              <a:t>ويتميز هذا البرنامج بقدرته على التعامل مع مختلف البيانات كبيانات برنامج </a:t>
            </a:r>
            <a:r>
              <a:rPr lang="en-US" sz="1400" dirty="0"/>
              <a:t>Excel </a:t>
            </a:r>
            <a:r>
              <a:rPr lang="ar-EG" sz="1400" dirty="0" smtClean="0"/>
              <a:t>.</a:t>
            </a:r>
            <a:endParaRPr lang="en-US" sz="1400" dirty="0"/>
          </a:p>
          <a:p>
            <a:pPr marL="285750" indent="-285750" algn="justLow" rtl="1">
              <a:buFont typeface="Wingdings" panose="05000000000000000000" pitchFamily="2" charset="2"/>
              <a:buChar char="v"/>
            </a:pPr>
            <a:r>
              <a:rPr lang="ar-EG" sz="1400" dirty="0"/>
              <a:t>برنامج </a:t>
            </a:r>
            <a:r>
              <a:rPr lang="en-US" sz="1400" dirty="0"/>
              <a:t>SPSS </a:t>
            </a:r>
            <a:r>
              <a:rPr lang="ar-EG" sz="1400" dirty="0" smtClean="0"/>
              <a:t> هو </a:t>
            </a:r>
            <a:r>
              <a:rPr lang="ar-EG" sz="1400" dirty="0"/>
              <a:t>رقم واحد لدى الشركات في العالم، نظرا للمعلومات التي يقدمها عن السوق بالإضافة إلى إمكانية التنبؤ بالمستقبل.</a:t>
            </a:r>
          </a:p>
        </p:txBody>
      </p:sp>
    </p:spTree>
    <p:extLst>
      <p:ext uri="{BB962C8B-B14F-4D97-AF65-F5344CB8AC3E}">
        <p14:creationId xmlns:p14="http://schemas.microsoft.com/office/powerpoint/2010/main" val="1043909239"/>
      </p:ext>
    </p:extLst>
  </p:cSld>
  <p:clrMapOvr>
    <a:masterClrMapping/>
  </p:clrMapOvr>
  <p:transition spd="slow" advTm="150969">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208169"/>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برامج التحليل الاحصائي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444941" y="3522882"/>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85611" y="1397680"/>
            <a:ext cx="4468969" cy="3323987"/>
          </a:xfrm>
          <a:prstGeom prst="rect">
            <a:avLst/>
          </a:prstGeom>
          <a:noFill/>
        </p:spPr>
        <p:txBody>
          <a:bodyPr wrap="square" rtlCol="1">
            <a:spAutoFit/>
          </a:bodyPr>
          <a:lstStyle/>
          <a:p>
            <a:pPr lvl="0" algn="justLow" rtl="1">
              <a:lnSpc>
                <a:spcPct val="150000"/>
              </a:lnSpc>
            </a:pPr>
            <a:r>
              <a:rPr lang="ar-EG" sz="1400" b="1" dirty="0">
                <a:latin typeface="Alexandria"/>
              </a:rPr>
              <a:t>برنامج </a:t>
            </a:r>
            <a:r>
              <a:rPr lang="en-US" sz="1400" b="1" dirty="0" err="1">
                <a:latin typeface="Alexandria"/>
              </a:rPr>
              <a:t>EVIEWE</a:t>
            </a:r>
            <a:r>
              <a:rPr lang="en-US" sz="1400" b="1" dirty="0">
                <a:latin typeface="Alexandria"/>
              </a:rPr>
              <a:t> </a:t>
            </a:r>
            <a:r>
              <a:rPr lang="ar-EG" sz="1400" b="1" dirty="0" smtClean="0">
                <a:latin typeface="Alexandria"/>
              </a:rPr>
              <a:t> للتحليل </a:t>
            </a:r>
            <a:r>
              <a:rPr lang="ar-EG" sz="1400" b="1" dirty="0">
                <a:latin typeface="Alexandria"/>
              </a:rPr>
              <a:t>الإحصائي:</a:t>
            </a:r>
          </a:p>
          <a:p>
            <a:pPr lvl="0" algn="justLow" rtl="1">
              <a:lnSpc>
                <a:spcPct val="150000"/>
              </a:lnSpc>
            </a:pPr>
            <a:r>
              <a:rPr lang="ar-EG" sz="1400" dirty="0">
                <a:latin typeface="Alexandria"/>
              </a:rPr>
              <a:t>ويعد هذا البرنامج الأكثر استخداما بين الاقتصاديين، والبرنامج الأول في الاقتصاد. ويساعد هذا البرنامج في تقديم معلومات عن الانحدار الاقتصادي، </a:t>
            </a:r>
            <a:r>
              <a:rPr lang="ar-EG" sz="1400" dirty="0" smtClean="0">
                <a:latin typeface="Alexandria"/>
              </a:rPr>
              <a:t>.</a:t>
            </a:r>
            <a:endParaRPr lang="ar-EG" sz="1400" dirty="0">
              <a:latin typeface="Alexandria"/>
            </a:endParaRPr>
          </a:p>
          <a:p>
            <a:pPr lvl="0" algn="justLow" rtl="1">
              <a:lnSpc>
                <a:spcPct val="150000"/>
              </a:lnSpc>
            </a:pPr>
            <a:r>
              <a:rPr lang="ar-EG" sz="1400" dirty="0">
                <a:latin typeface="Alexandria"/>
              </a:rPr>
              <a:t>بالتالي تبدأ الشركات بوضع الحلول لمعالجة هذا الانحدار. ويوجد لهذا البرنامج نظام حماية مميز حيث يجب على الشخص أن يقوم بتسجيل هويته على الشبكة وذلك لكي يتمكن من الدخول إلى هذا البرنامج. وتسعى الشركة المصممة لهذا البرنامج إلى تحسينه بشكل مستمر، وذلك من خلال إصدار تحديثات جديدة له، ويستطيع الباحث الدخول إلى موقع الشركة وتحميل التحديث بشكل مجاني..</a:t>
            </a:r>
            <a:endParaRPr lang="ar-EG" sz="1400" dirty="0" smtClean="0">
              <a:latin typeface="Alexandria"/>
            </a:endParaRPr>
          </a:p>
          <a:p>
            <a:pPr algn="justLow" rtl="1">
              <a:lnSpc>
                <a:spcPct val="150000"/>
              </a:lnSpc>
            </a:pPr>
            <a:endParaRPr lang="ar-EG" sz="1400" dirty="0">
              <a:latin typeface="Alexandria"/>
            </a:endParaRPr>
          </a:p>
        </p:txBody>
      </p:sp>
      <p:sp>
        <p:nvSpPr>
          <p:cNvPr id="9" name="TextBox 8"/>
          <p:cNvSpPr txBox="1"/>
          <p:nvPr/>
        </p:nvSpPr>
        <p:spPr>
          <a:xfrm>
            <a:off x="5061397" y="4365269"/>
            <a:ext cx="6619741" cy="3000821"/>
          </a:xfrm>
          <a:prstGeom prst="rect">
            <a:avLst/>
          </a:prstGeom>
          <a:noFill/>
        </p:spPr>
        <p:txBody>
          <a:bodyPr wrap="square" rtlCol="1">
            <a:spAutoFit/>
          </a:bodyPr>
          <a:lstStyle/>
          <a:p>
            <a:pPr algn="justLow" rtl="1">
              <a:lnSpc>
                <a:spcPct val="150000"/>
              </a:lnSpc>
            </a:pPr>
            <a:r>
              <a:rPr lang="ar-EG" sz="1400" b="1" dirty="0">
                <a:latin typeface="Alexandria"/>
              </a:rPr>
              <a:t>برنامج </a:t>
            </a:r>
            <a:r>
              <a:rPr lang="en-US" sz="1400" b="1" dirty="0" smtClean="0">
                <a:latin typeface="Alexandria"/>
              </a:rPr>
              <a:t> SAS  </a:t>
            </a:r>
            <a:r>
              <a:rPr lang="ar-EG" sz="1400" b="1" dirty="0">
                <a:latin typeface="Alexandria"/>
              </a:rPr>
              <a:t>للتحليل الاحصائي: </a:t>
            </a:r>
          </a:p>
          <a:p>
            <a:pPr algn="justLow" rtl="1">
              <a:lnSpc>
                <a:spcPct val="150000"/>
              </a:lnSpc>
            </a:pPr>
            <a:r>
              <a:rPr lang="ar-EG" sz="1400" dirty="0">
                <a:latin typeface="Alexandria"/>
              </a:rPr>
              <a:t>ويعد من أهم برامج التحليل الإحصائي، وقام بتصميم هذا البرنامج </a:t>
            </a:r>
            <a:r>
              <a:rPr lang="ar-EG" sz="1400" dirty="0" smtClean="0">
                <a:latin typeface="Alexandria"/>
              </a:rPr>
              <a:t>الباحثان </a:t>
            </a:r>
            <a:r>
              <a:rPr lang="ar-EG" sz="1400" dirty="0">
                <a:latin typeface="Alexandria"/>
              </a:rPr>
              <a:t>جيمس </a:t>
            </a:r>
            <a:r>
              <a:rPr lang="ar-EG" sz="1400" dirty="0" err="1">
                <a:latin typeface="Alexandria"/>
              </a:rPr>
              <a:t>غودنايت</a:t>
            </a:r>
            <a:r>
              <a:rPr lang="ar-EG" sz="1400" dirty="0">
                <a:latin typeface="Alexandria"/>
              </a:rPr>
              <a:t> وجون سول، وذلك من أجل استخدامه في وزارة الزراعة الأمريكية. وبعد أن أثبت هذا البرنامج أهمية كبيرة في التحليل الإحصائي قاما بإنشاء</a:t>
            </a:r>
            <a:r>
              <a:rPr lang="en-US" sz="1400" dirty="0">
                <a:latin typeface="Alexandria"/>
              </a:rPr>
              <a:t>SAS </a:t>
            </a:r>
            <a:r>
              <a:rPr lang="en-US" sz="1400" dirty="0" smtClean="0">
                <a:latin typeface="Alexandria"/>
              </a:rPr>
              <a:t>(</a:t>
            </a:r>
            <a:r>
              <a:rPr lang="en-US" sz="1400" dirty="0">
                <a:latin typeface="Alexandria"/>
              </a:rPr>
              <a:t>The Statistical </a:t>
            </a:r>
            <a:r>
              <a:rPr lang="en-US" sz="1400" dirty="0" smtClean="0">
                <a:latin typeface="Alexandria"/>
              </a:rPr>
              <a:t>Analysis System</a:t>
            </a:r>
            <a:r>
              <a:rPr lang="en-US" sz="1400" dirty="0">
                <a:latin typeface="Alexandria"/>
              </a:rPr>
              <a:t>) </a:t>
            </a:r>
            <a:r>
              <a:rPr lang="ar-EG" sz="1400" dirty="0">
                <a:latin typeface="Alexandria"/>
              </a:rPr>
              <a:t>والتي تعني نظام التحليل الإحصائي</a:t>
            </a:r>
            <a:r>
              <a:rPr lang="ar-EG" sz="1400" dirty="0" smtClean="0">
                <a:latin typeface="Alexandria"/>
              </a:rPr>
              <a:t>.</a:t>
            </a:r>
          </a:p>
          <a:p>
            <a:pPr algn="justLow" rtl="1">
              <a:lnSpc>
                <a:spcPct val="150000"/>
              </a:lnSpc>
            </a:pPr>
            <a:r>
              <a:rPr lang="ar-EG" sz="1400" b="1" dirty="0">
                <a:latin typeface="Alexandria"/>
              </a:rPr>
              <a:t>مميزات برنامج </a:t>
            </a:r>
            <a:r>
              <a:rPr lang="en-US" sz="1400" b="1" dirty="0" smtClean="0">
                <a:latin typeface="Alexandria"/>
              </a:rPr>
              <a:t>SAS</a:t>
            </a:r>
            <a:r>
              <a:rPr lang="ar-EG" sz="1400" b="1" dirty="0" smtClean="0">
                <a:latin typeface="Alexandria"/>
              </a:rPr>
              <a:t>:</a:t>
            </a:r>
            <a:endParaRPr lang="en-US" sz="1400" b="1" dirty="0">
              <a:latin typeface="Alexandria"/>
            </a:endParaRPr>
          </a:p>
          <a:p>
            <a:pPr algn="justLow" rtl="1">
              <a:lnSpc>
                <a:spcPct val="150000"/>
              </a:lnSpc>
            </a:pPr>
            <a:r>
              <a:rPr lang="ar-EG" sz="1400" dirty="0">
                <a:latin typeface="Alexandria"/>
              </a:rPr>
              <a:t>تعد مرونة هذا البرنامج وسهولة استخدامه أحد أهم الأسباب التي ساهمت بانتشاره بشكل كبير في العالم.</a:t>
            </a:r>
          </a:p>
          <a:p>
            <a:pPr algn="justLow" rtl="1">
              <a:lnSpc>
                <a:spcPct val="150000"/>
              </a:lnSpc>
            </a:pPr>
            <a:r>
              <a:rPr lang="ar-EG" sz="1400" dirty="0">
                <a:latin typeface="Alexandria"/>
              </a:rPr>
              <a:t>لهذا البرنامج دور كبير في التنبؤ بالمستقبل، وبالتالي مساعدة الشركات على الاطلاع على سوق العمل بشكل كبير .</a:t>
            </a:r>
          </a:p>
          <a:p>
            <a:pPr algn="justLow" rtl="1">
              <a:lnSpc>
                <a:spcPct val="150000"/>
              </a:lnSpc>
            </a:pPr>
            <a:endParaRPr lang="ar-EG" sz="1400" dirty="0">
              <a:latin typeface="Alexandria"/>
            </a:endParaRPr>
          </a:p>
          <a:p>
            <a:pPr algn="justLow" rtl="1">
              <a:lnSpc>
                <a:spcPct val="150000"/>
              </a:lnSpc>
            </a:pPr>
            <a:r>
              <a:rPr lang="ar-EG" sz="1400" dirty="0" smtClean="0">
                <a:latin typeface="Alexandria"/>
              </a:rPr>
              <a:t> </a:t>
            </a:r>
          </a:p>
        </p:txBody>
      </p:sp>
    </p:spTree>
    <p:extLst>
      <p:ext uri="{BB962C8B-B14F-4D97-AF65-F5344CB8AC3E}">
        <p14:creationId xmlns:p14="http://schemas.microsoft.com/office/powerpoint/2010/main" val="2585290677"/>
      </p:ext>
    </p:extLst>
  </p:cSld>
  <p:clrMapOvr>
    <a:masterClrMapping/>
  </p:clrMapOvr>
  <p:transition spd="slow" advTm="109908">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166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برامج التحليل الاحصائي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2031325"/>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برنامج </a:t>
            </a:r>
            <a:r>
              <a:rPr lang="en-US" sz="1400" b="1" dirty="0" smtClean="0">
                <a:solidFill>
                  <a:srgbClr val="00AEEF"/>
                </a:solidFill>
                <a:latin typeface="Alexandria"/>
              </a:rPr>
              <a:t>MINITAB</a:t>
            </a:r>
            <a:endParaRPr lang="ar-EG" sz="1400" b="1" dirty="0" smtClean="0">
              <a:solidFill>
                <a:srgbClr val="00AEEF"/>
              </a:solidFill>
              <a:latin typeface="Alexandria"/>
            </a:endParaRPr>
          </a:p>
          <a:p>
            <a:pPr lvl="0" algn="justLow" rtl="1">
              <a:lnSpc>
                <a:spcPct val="150000"/>
              </a:lnSpc>
            </a:pPr>
            <a:r>
              <a:rPr lang="ar-EG" sz="1400" dirty="0" smtClean="0">
                <a:solidFill>
                  <a:prstClr val="black"/>
                </a:solidFill>
                <a:latin typeface="Alexandria"/>
              </a:rPr>
              <a:t>ويعد </a:t>
            </a:r>
            <a:r>
              <a:rPr lang="ar-EG" sz="1400" dirty="0">
                <a:solidFill>
                  <a:prstClr val="black"/>
                </a:solidFill>
                <a:latin typeface="Alexandria"/>
              </a:rPr>
              <a:t>هذا البرامج من أهم البرامج بالنسبة للمبتدئين في مجال التحليل الإحصائي، </a:t>
            </a:r>
            <a:r>
              <a:rPr lang="ar-EG" sz="1400" dirty="0" smtClean="0">
                <a:solidFill>
                  <a:prstClr val="black"/>
                </a:solidFill>
                <a:latin typeface="Alexandria"/>
              </a:rPr>
              <a:t>نظرا </a:t>
            </a:r>
            <a:r>
              <a:rPr lang="ar-EG" sz="1400" dirty="0">
                <a:solidFill>
                  <a:prstClr val="black"/>
                </a:solidFill>
                <a:latin typeface="Alexandria"/>
              </a:rPr>
              <a:t>لبساطته وسهولة العمل عليه. ومن أبرز المميزات التي يقدمها هذا البرنامج بالإضافة إلى قيامه بالتحليل الإحصائي، فإنه يقوم بتحليل النتائج التي تظهر، ومن ثم تفسيرها. وقبل أن يبدأ الباحث القيام بالتحليل الإحصائي باستخدام هذا البرنامج عليه أن يقوم بإتقان العمل عليه، وذلك لكي يتجنب الوقوع في الخطأ.</a:t>
            </a:r>
            <a:endParaRPr lang="ar-EG" sz="1400" dirty="0">
              <a:latin typeface="Alexandria"/>
            </a:endParaRPr>
          </a:p>
        </p:txBody>
      </p:sp>
    </p:spTree>
    <p:extLst>
      <p:ext uri="{BB962C8B-B14F-4D97-AF65-F5344CB8AC3E}">
        <p14:creationId xmlns:p14="http://schemas.microsoft.com/office/powerpoint/2010/main" val="1960232574"/>
      </p:ext>
    </p:extLst>
  </p:cSld>
  <p:clrMapOvr>
    <a:masterClrMapping/>
  </p:clrMapOvr>
  <p:transition spd="slow" advTm="53395">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369332"/>
          </a:xfrm>
          <a:prstGeom prst="rect">
            <a:avLst/>
          </a:prstGeom>
          <a:noFill/>
        </p:spPr>
        <p:txBody>
          <a:bodyPr wrap="square" rtlCol="0">
            <a:spAutoFit/>
          </a:bodyPr>
          <a:lstStyle/>
          <a:p>
            <a:pPr algn="r" rtl="1"/>
            <a:r>
              <a:rPr lang="ar-EG" b="1" dirty="0" smtClean="0">
                <a:solidFill>
                  <a:srgbClr val="00B0F0"/>
                </a:solidFill>
                <a:latin typeface="Alexandria" charset="0"/>
                <a:cs typeface="Alexandria" charset="0"/>
              </a:rPr>
              <a:t>مفهوم التحليل الاحصائي باستخدام برنامج </a:t>
            </a:r>
            <a:r>
              <a:rPr lang="en-US" b="1" dirty="0" smtClean="0">
                <a:solidFill>
                  <a:srgbClr val="00B0F0"/>
                </a:solidFill>
                <a:latin typeface="Alexandria" charset="0"/>
                <a:cs typeface="Alexandria" charset="0"/>
              </a:rPr>
              <a:t>SPSS</a:t>
            </a:r>
            <a:endParaRPr lang="ar-EG"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32531" y="3574172"/>
            <a:ext cx="1099595"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7184" y="948690"/>
            <a:ext cx="5097989" cy="5586145"/>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كيفية تحليل الإحصائي باستخدام برنامج </a:t>
            </a:r>
            <a:r>
              <a:rPr lang="en-US" sz="1400" b="1" dirty="0">
                <a:solidFill>
                  <a:srgbClr val="00AEEF"/>
                </a:solidFill>
                <a:latin typeface="Alexandria"/>
              </a:rPr>
              <a:t>SPSS</a:t>
            </a:r>
          </a:p>
          <a:p>
            <a:pPr algn="justLow" rtl="1">
              <a:lnSpc>
                <a:spcPct val="150000"/>
              </a:lnSpc>
            </a:pPr>
            <a:r>
              <a:rPr lang="ar-EG" sz="1400" dirty="0">
                <a:latin typeface="Alexandria"/>
              </a:rPr>
              <a:t>يُعَدُّ برنامج التحليل الإحصائي </a:t>
            </a:r>
            <a:r>
              <a:rPr lang="en-US" sz="1400" dirty="0">
                <a:latin typeface="Alexandria"/>
              </a:rPr>
              <a:t>SPSS </a:t>
            </a:r>
            <a:r>
              <a:rPr lang="ar-EG" sz="1400" dirty="0">
                <a:latin typeface="Alexandria"/>
              </a:rPr>
              <a:t>من بين أهم وأشهر البرامج الحاسوبية، التي تُستخدم في مجال تحليل البيانات والمعلومات ذات الطبيعة الرقمية، حيث يتم تحليل البيانات باستخدام برنامج </a:t>
            </a:r>
            <a:r>
              <a:rPr lang="en-US" sz="1400" dirty="0">
                <a:latin typeface="Alexandria"/>
              </a:rPr>
              <a:t>SPSS </a:t>
            </a:r>
            <a:r>
              <a:rPr lang="ar-EG" sz="1400" dirty="0">
                <a:latin typeface="Alexandria"/>
              </a:rPr>
              <a:t>من خلال مجموعة من الخطوات المحددة والتي يجب اتباعها بدقة للحصول على نتائج دقيقة وموثوقة، ألا وهي</a:t>
            </a:r>
            <a:r>
              <a:rPr lang="ar-EG" sz="1400" dirty="0" smtClean="0">
                <a:latin typeface="Alexandria"/>
              </a:rPr>
              <a:t>:</a:t>
            </a:r>
            <a:endParaRPr lang="ar-EG" sz="1400" dirty="0">
              <a:latin typeface="Alexandria"/>
            </a:endParaRPr>
          </a:p>
          <a:p>
            <a:pPr algn="justLow" rtl="1">
              <a:lnSpc>
                <a:spcPct val="150000"/>
              </a:lnSpc>
            </a:pPr>
            <a:r>
              <a:rPr lang="ar-EG" sz="1400" dirty="0">
                <a:latin typeface="Alexandria"/>
              </a:rPr>
              <a:t>يجب تحميل البيانات إلى برنامج </a:t>
            </a:r>
            <a:r>
              <a:rPr lang="en-US" sz="1400" dirty="0">
                <a:latin typeface="Alexandria"/>
              </a:rPr>
              <a:t>SPSS، </a:t>
            </a:r>
            <a:r>
              <a:rPr lang="ar-EG" sz="1400" dirty="0">
                <a:latin typeface="Alexandria"/>
              </a:rPr>
              <a:t>ويمكن ذلك عن طريق استيراد الملف الذي يحتوي على البيانات أو إدخالها يدويًا.</a:t>
            </a:r>
          </a:p>
          <a:p>
            <a:pPr algn="justLow" rtl="1">
              <a:lnSpc>
                <a:spcPct val="150000"/>
              </a:lnSpc>
            </a:pPr>
            <a:r>
              <a:rPr lang="ar-EG" sz="1400" dirty="0">
                <a:latin typeface="Alexandria"/>
              </a:rPr>
              <a:t>بعد تحميل البيانات، يجب التأكد من صحة وكمالية البيانات، وذلك عن طريق فحص القيم المفقودة أو القيم غير الصحيحة واتخاذ الإجراءات اللازمة لمعالجتها. ثم، يتم تحديد الأهداف البحثية والمتغيرات المراد تحليلها، سواء كانت متغيرات كمية أو متغيرات أسمية.</a:t>
            </a:r>
          </a:p>
          <a:p>
            <a:pPr algn="justLow" rtl="1">
              <a:lnSpc>
                <a:spcPct val="150000"/>
              </a:lnSpc>
            </a:pPr>
            <a:r>
              <a:rPr lang="ar-EG" sz="1400" dirty="0">
                <a:latin typeface="Alexandria"/>
              </a:rPr>
              <a:t>يتم اختيار الأساليب الإحصائية المناسبة لتحليل البيانات، مثل: التحليل الوصفي، أو التحليل التفاضلي، أو التحليل الترابطي.</a:t>
            </a:r>
          </a:p>
          <a:p>
            <a:pPr algn="justLow" rtl="1">
              <a:lnSpc>
                <a:spcPct val="150000"/>
              </a:lnSpc>
            </a:pPr>
            <a:r>
              <a:rPr lang="ar-EG" sz="1400" dirty="0">
                <a:latin typeface="Alexandria"/>
              </a:rPr>
              <a:t>بعد تحديد الأساليب الإحصائية، يتم تنفيذ التحليل باستخدام الأوامر والوظائف المتاحة في </a:t>
            </a:r>
            <a:r>
              <a:rPr lang="ar-EG" sz="1400" dirty="0" smtClean="0">
                <a:latin typeface="Alexandria"/>
              </a:rPr>
              <a:t>البرنامج.</a:t>
            </a:r>
            <a:endParaRPr lang="ar-EG" sz="1400" dirty="0">
              <a:latin typeface="Alexandria"/>
            </a:endParaRPr>
          </a:p>
          <a:p>
            <a:pPr algn="justLow" rtl="1">
              <a:lnSpc>
                <a:spcPct val="150000"/>
              </a:lnSpc>
            </a:pPr>
            <a:r>
              <a:rPr lang="ar-EG" sz="1400" dirty="0">
                <a:latin typeface="Alexandria"/>
              </a:rPr>
              <a:t>يتم تفسير وتحليل النتائج المستخلصة من برنامج </a:t>
            </a:r>
            <a:r>
              <a:rPr lang="en-US" sz="1400" dirty="0">
                <a:latin typeface="Alexandria"/>
              </a:rPr>
              <a:t>SPSS، </a:t>
            </a:r>
            <a:r>
              <a:rPr lang="ar-EG" sz="1400" dirty="0">
                <a:latin typeface="Alexandria"/>
              </a:rPr>
              <a:t>وذلك عن طريق استخدام الرسوم البيانية والجداول والتقارير المولدة من البرنامج.</a:t>
            </a:r>
          </a:p>
        </p:txBody>
      </p:sp>
      <p:sp>
        <p:nvSpPr>
          <p:cNvPr id="6" name="TextBox 5"/>
          <p:cNvSpPr txBox="1"/>
          <p:nvPr/>
        </p:nvSpPr>
        <p:spPr>
          <a:xfrm>
            <a:off x="5048519" y="4866916"/>
            <a:ext cx="6375042" cy="1815882"/>
          </a:xfrm>
          <a:prstGeom prst="rect">
            <a:avLst/>
          </a:prstGeom>
          <a:noFill/>
        </p:spPr>
        <p:txBody>
          <a:bodyPr wrap="square" rtlCol="1">
            <a:spAutoFit/>
          </a:bodyPr>
          <a:lstStyle/>
          <a:p>
            <a:pPr algn="r" rtl="1"/>
            <a:r>
              <a:rPr lang="ar-EG" sz="1400" dirty="0" smtClean="0"/>
              <a:t>يُعَدُّ </a:t>
            </a:r>
            <a:r>
              <a:rPr lang="ar-EG" sz="1400" dirty="0"/>
              <a:t>برنامج التحليل الإحصائي </a:t>
            </a:r>
            <a:r>
              <a:rPr lang="en-US" sz="1400" dirty="0"/>
              <a:t>SPSS </a:t>
            </a:r>
            <a:r>
              <a:rPr lang="ar-EG" sz="1400" dirty="0"/>
              <a:t>من بين أهم وأشهر البرامج الحاسوبية، التي تُستخدم في مجال تحليل البيانات والمعلومات ذات الطبيعة الرقمية، ويتم استخدام برنامج </a:t>
            </a:r>
            <a:r>
              <a:rPr lang="en-US" sz="1400" dirty="0"/>
              <a:t>SPSS </a:t>
            </a:r>
            <a:r>
              <a:rPr lang="ar-EG" sz="1400" dirty="0"/>
              <a:t>في تحليل البيانات الإحصائية واستخلاص النتائج الاحصائية المهمة منها، كما يعتبر برنامج </a:t>
            </a:r>
            <a:r>
              <a:rPr lang="en-US" sz="1400" dirty="0"/>
              <a:t>SPSS </a:t>
            </a:r>
            <a:r>
              <a:rPr lang="ar-EG" sz="1400" dirty="0"/>
              <a:t>أداة قوية للباحثين والمحللين الذين يرغبون في فهم البيانات واستخلاص المعلومات القيمة منها، أيضا يتيح برنامج </a:t>
            </a:r>
            <a:r>
              <a:rPr lang="en-US" sz="1400" dirty="0"/>
              <a:t>SPSS </a:t>
            </a:r>
            <a:r>
              <a:rPr lang="ar-EG" sz="1400" dirty="0"/>
              <a:t>إمكانية إدخال البيانات وتنظيمها وتحليلها بطرق متعددة وفعالة، كذلك يساعد برنامج </a:t>
            </a:r>
            <a:r>
              <a:rPr lang="en-US" sz="1400" dirty="0"/>
              <a:t>SPSS </a:t>
            </a:r>
            <a:r>
              <a:rPr lang="ar-EG" sz="1400" dirty="0"/>
              <a:t>المستخدمين في فهم العلاقات والاتجاهات بين المتغيرات المختلفة وتحليلها بشكل دقيق وشامل</a:t>
            </a:r>
            <a:r>
              <a:rPr lang="ar-EG" sz="1400" dirty="0" smtClean="0"/>
              <a:t>،</a:t>
            </a:r>
            <a:endParaRPr lang="ar-EG" sz="1400" dirty="0"/>
          </a:p>
          <a:p>
            <a:pPr algn="r" rtl="1"/>
            <a:r>
              <a:rPr lang="ar-EG" sz="1400" dirty="0"/>
              <a:t>ويتيح برنامج </a:t>
            </a:r>
            <a:r>
              <a:rPr lang="en-US" sz="1400" dirty="0"/>
              <a:t>SPSS </a:t>
            </a:r>
            <a:r>
              <a:rPr lang="ar-EG" sz="1400" dirty="0"/>
              <a:t>أيضًا إمكانية إنشاء الرسوم البيانية والتقارير الإحصائية المفصلة لتوضيح النتائج وتسهيل عملية التواصل والتواصل مع الآخرين.</a:t>
            </a:r>
          </a:p>
        </p:txBody>
      </p:sp>
    </p:spTree>
    <p:extLst>
      <p:ext uri="{BB962C8B-B14F-4D97-AF65-F5344CB8AC3E}">
        <p14:creationId xmlns:p14="http://schemas.microsoft.com/office/powerpoint/2010/main" val="3774102064"/>
      </p:ext>
    </p:extLst>
  </p:cSld>
  <p:clrMapOvr>
    <a:masterClrMapping/>
  </p:clrMapOvr>
  <p:transition spd="slow" advTm="94179">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66274" y="3996751"/>
            <a:ext cx="4380014" cy="1200329"/>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خطوات التحليل الإحصائي باستخدام برنامج </a:t>
            </a:r>
            <a:r>
              <a:rPr lang="en-US" sz="2400" b="1" dirty="0">
                <a:solidFill>
                  <a:srgbClr val="00B0F0"/>
                </a:solidFill>
                <a:latin typeface="Alexandria" charset="0"/>
                <a:cs typeface="Alexandria" charset="0"/>
              </a:rPr>
              <a:t>SPSS</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60608" y="1212497"/>
            <a:ext cx="5094461" cy="3647152"/>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ü"/>
            </a:pPr>
            <a:r>
              <a:rPr lang="ar-EG" sz="1400" dirty="0"/>
              <a:t> يجب على المستخدم تحديد المتغيرات المستقلة والمتغيرات التابعة التي سيتم استخدامها في التحليل، ويمكن للمستخدم تحديد المتغيرات من خلال شاشة المتغيرات في </a:t>
            </a:r>
            <a:r>
              <a:rPr lang="ar-EG" sz="1400" dirty="0" smtClean="0"/>
              <a:t>البرنامج</a:t>
            </a:r>
            <a:endParaRPr lang="ar-EG" sz="1400" dirty="0"/>
          </a:p>
          <a:p>
            <a:pPr marL="285750" indent="-285750" algn="justLow" rtl="1">
              <a:lnSpc>
                <a:spcPct val="150000"/>
              </a:lnSpc>
              <a:buFont typeface="Wingdings" panose="05000000000000000000" pitchFamily="2" charset="2"/>
              <a:buChar char="ü"/>
            </a:pPr>
            <a:r>
              <a:rPr lang="ar-EG" sz="1400" dirty="0"/>
              <a:t>يتعين على المستخدم تحديد الإجراءات الإحصائية المناسبة للتحليل. يمكن للمستخدم اختيار الإجراءات من قائمة الإجراءات المتاحة في برنامج </a:t>
            </a:r>
            <a:r>
              <a:rPr lang="en-US" sz="1400" dirty="0"/>
              <a:t>SPSS </a:t>
            </a:r>
            <a:r>
              <a:rPr lang="ar-EG" sz="1400" dirty="0"/>
              <a:t>وتعديل الإعدادات والمعايير حسب الحاجة.</a:t>
            </a:r>
          </a:p>
          <a:p>
            <a:pPr marL="285750" indent="-285750" algn="justLow" rtl="1">
              <a:lnSpc>
                <a:spcPct val="150000"/>
              </a:lnSpc>
              <a:buFont typeface="Wingdings" panose="05000000000000000000" pitchFamily="2" charset="2"/>
              <a:buChar char="ü"/>
            </a:pPr>
            <a:r>
              <a:rPr lang="ar-EG" sz="1400" dirty="0"/>
              <a:t>يمكن للمستخدم تشغيل التحليل وانتظار النتائج. يقوم برنامج </a:t>
            </a:r>
            <a:r>
              <a:rPr lang="en-US" sz="1400" dirty="0"/>
              <a:t>SPSS </a:t>
            </a:r>
            <a:r>
              <a:rPr lang="ar-EG" sz="1400" dirty="0"/>
              <a:t>بتحليل البيانات وإنتاج النتائج الإحصائية المطلوبة.</a:t>
            </a:r>
          </a:p>
          <a:p>
            <a:pPr marL="285750" indent="-285750" algn="justLow" rtl="1">
              <a:lnSpc>
                <a:spcPct val="150000"/>
              </a:lnSpc>
              <a:buFont typeface="Wingdings" panose="05000000000000000000" pitchFamily="2" charset="2"/>
              <a:buChar char="ü"/>
            </a:pPr>
            <a:r>
              <a:rPr lang="ar-EG" sz="1400" dirty="0"/>
              <a:t>يجب على المستخدم تفسير النتائج وتحليلها بشكل صحيح، حيث يمكن للمستخدم استخدام الرسوم البيانية والجداول والإحصائيات الوصفية لتفسير النتائج واستنتاج النتائج النهائية</a:t>
            </a:r>
            <a:r>
              <a:rPr lang="ar-EG" sz="1400" b="1" dirty="0">
                <a:solidFill>
                  <a:srgbClr val="00AEEF"/>
                </a:solidFill>
              </a:rPr>
              <a:t>. </a:t>
            </a:r>
            <a:endParaRPr lang="ar-EG" sz="1400" dirty="0"/>
          </a:p>
        </p:txBody>
      </p:sp>
      <p:sp>
        <p:nvSpPr>
          <p:cNvPr id="2" name="TextBox 1"/>
          <p:cNvSpPr txBox="1"/>
          <p:nvPr/>
        </p:nvSpPr>
        <p:spPr>
          <a:xfrm>
            <a:off x="4198513" y="4879197"/>
            <a:ext cx="7289441" cy="1600438"/>
          </a:xfrm>
          <a:prstGeom prst="rect">
            <a:avLst/>
          </a:prstGeom>
          <a:noFill/>
        </p:spPr>
        <p:txBody>
          <a:bodyPr wrap="square" rtlCol="1">
            <a:spAutoFit/>
          </a:bodyPr>
          <a:lstStyle/>
          <a:p>
            <a:pPr algn="r" rtl="1"/>
            <a:r>
              <a:rPr lang="ar-EG" sz="1400" dirty="0">
                <a:latin typeface="Alexandria"/>
              </a:rPr>
              <a:t>   تتضمن خطوات التحليل الإحصائي باستخدام برنامج </a:t>
            </a:r>
            <a:r>
              <a:rPr lang="en-US" sz="1400" dirty="0">
                <a:latin typeface="Alexandria"/>
              </a:rPr>
              <a:t>SPSS </a:t>
            </a:r>
            <a:r>
              <a:rPr lang="ar-EG" sz="1400" dirty="0">
                <a:latin typeface="Alexandria"/>
              </a:rPr>
              <a:t>عدة خطوات أساسية يجب اتباعها للحصول على نتائج دقيقة وموثوقة</a:t>
            </a:r>
            <a:r>
              <a:rPr lang="ar-EG" sz="1400" dirty="0" smtClean="0">
                <a:latin typeface="Alexandria"/>
              </a:rPr>
              <a:t>:</a:t>
            </a:r>
            <a:endParaRPr lang="ar-EG" sz="1400" dirty="0">
              <a:latin typeface="Alexandria"/>
            </a:endParaRPr>
          </a:p>
          <a:p>
            <a:pPr marL="285750" indent="-285750" algn="r" rtl="1">
              <a:buFont typeface="Wingdings" panose="05000000000000000000" pitchFamily="2" charset="2"/>
              <a:buChar char="ü"/>
            </a:pPr>
            <a:r>
              <a:rPr lang="ar-EG" sz="1400" dirty="0">
                <a:latin typeface="Alexandria"/>
              </a:rPr>
              <a:t>تحميل البيانات في برنامج يمكن للمستخدم إدخال البيانات يدويًا في صفحة تحرير البيانات أو استيرادها من مصدر خارجي مثل ملف </a:t>
            </a:r>
            <a:r>
              <a:rPr lang="en-US" sz="1400" dirty="0">
                <a:latin typeface="Alexandria"/>
              </a:rPr>
              <a:t>Excel.</a:t>
            </a:r>
          </a:p>
          <a:p>
            <a:pPr marL="285750" indent="-285750" algn="r" rtl="1">
              <a:buFont typeface="Wingdings" panose="05000000000000000000" pitchFamily="2" charset="2"/>
              <a:buChar char="ü"/>
            </a:pPr>
            <a:r>
              <a:rPr lang="ar-EG" sz="1400" dirty="0">
                <a:latin typeface="Alexandria"/>
              </a:rPr>
              <a:t>يتعين على المستخدم تحديد نوع التحليل الإحصائي الذي يرغب في إجرائه، ويمكن أن يشمل ذلك التحليل الوصفي للبيانات، وتحليل العلاقة بين المتغيرات، واختبار الفرضيات، وتحليل التباين، والتحليل العاملي، وغيرها من التحليلات الإحصائية المتقدمة.  </a:t>
            </a:r>
          </a:p>
        </p:txBody>
      </p:sp>
    </p:spTree>
    <p:extLst>
      <p:ext uri="{BB962C8B-B14F-4D97-AF65-F5344CB8AC3E}">
        <p14:creationId xmlns:p14="http://schemas.microsoft.com/office/powerpoint/2010/main" val="2284065067"/>
      </p:ext>
    </p:extLst>
  </p:cSld>
  <p:clrMapOvr>
    <a:masterClrMapping/>
  </p:clrMapOvr>
  <p:transition spd="slow" advTm="226013">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54073" cy="2491490"/>
          </a:xfrm>
        </p:spPr>
      </p:pic>
      <p:sp>
        <p:nvSpPr>
          <p:cNvPr id="17" name="TextBox 16"/>
          <p:cNvSpPr txBox="1"/>
          <p:nvPr/>
        </p:nvSpPr>
        <p:spPr>
          <a:xfrm>
            <a:off x="7017169" y="4015306"/>
            <a:ext cx="4414464" cy="46166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استخدام برنامج</a:t>
            </a:r>
            <a:r>
              <a:rPr lang="en-US" sz="2400" b="1" dirty="0" smtClean="0">
                <a:solidFill>
                  <a:srgbClr val="00B0F0"/>
                </a:solidFill>
                <a:latin typeface="Alexandria" charset="0"/>
                <a:cs typeface="Alexandria" charset="0"/>
              </a:rPr>
              <a:t> SPSS </a:t>
            </a:r>
            <a:r>
              <a:rPr lang="ar-EG" sz="2400" b="1" dirty="0" smtClean="0">
                <a:solidFill>
                  <a:srgbClr val="00B0F0"/>
                </a:solidFill>
                <a:latin typeface="Alexandria" charset="0"/>
                <a:cs typeface="Alexandria" charset="0"/>
              </a:rPr>
              <a:t>في تحليل البيانات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844083"/>
            <a:ext cx="5125665" cy="1708160"/>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ü"/>
            </a:pPr>
            <a:r>
              <a:rPr lang="ar-EG" sz="1400" dirty="0" smtClean="0">
                <a:latin typeface="Alexandria"/>
              </a:rPr>
              <a:t>يتضمن </a:t>
            </a:r>
            <a:r>
              <a:rPr lang="ar-EG" sz="1400" dirty="0">
                <a:latin typeface="Alexandria"/>
              </a:rPr>
              <a:t>برنامج </a:t>
            </a:r>
            <a:r>
              <a:rPr lang="en-US" sz="1400" dirty="0">
                <a:latin typeface="Alexandria"/>
              </a:rPr>
              <a:t>SPSS </a:t>
            </a:r>
            <a:r>
              <a:rPr lang="ar-EG" sz="1400" dirty="0">
                <a:latin typeface="Alexandria"/>
              </a:rPr>
              <a:t>مجموعة واسعة من الأدوات والتقنيات الإحصائية، مثل التحليل الوصفي والتحليل التكراري والتحليل العاملي والتحليل الاستنتاجي وغيرها</a:t>
            </a:r>
            <a:r>
              <a:rPr lang="ar-EG" sz="1400" dirty="0" smtClean="0">
                <a:latin typeface="Alexandria"/>
              </a:rPr>
              <a:t>.</a:t>
            </a:r>
            <a:endParaRPr lang="ar-EG" sz="1400" dirty="0">
              <a:latin typeface="Alexandria"/>
            </a:endParaRPr>
          </a:p>
          <a:p>
            <a:pPr marL="285750" indent="-285750" algn="justLow" rtl="1">
              <a:lnSpc>
                <a:spcPct val="150000"/>
              </a:lnSpc>
              <a:buFont typeface="Wingdings" panose="05000000000000000000" pitchFamily="2" charset="2"/>
              <a:buChar char="ü"/>
            </a:pPr>
            <a:r>
              <a:rPr lang="ar-EG" sz="1400" dirty="0" smtClean="0">
                <a:latin typeface="Alexandria"/>
              </a:rPr>
              <a:t>يمكن </a:t>
            </a:r>
            <a:r>
              <a:rPr lang="ar-EG" sz="1400" dirty="0">
                <a:latin typeface="Alexandria"/>
              </a:rPr>
              <a:t>استخدام برنامج </a:t>
            </a:r>
            <a:r>
              <a:rPr lang="en-US" sz="1400" dirty="0">
                <a:latin typeface="Alexandria"/>
              </a:rPr>
              <a:t>SPSS </a:t>
            </a:r>
            <a:r>
              <a:rPr lang="ar-EG" sz="1400" dirty="0">
                <a:latin typeface="Alexandria"/>
              </a:rPr>
              <a:t>في مجالات متنوعة مثل العلوم الاجتماعية والطب والتسويق والتعليم والأعمال وغيرها، حيث يساعد الباحثين والمحللين في فهم البيانات واتخاذ القرارات الصحيحة بناءً على النتائج المستخلصة</a:t>
            </a:r>
            <a:r>
              <a:rPr lang="ar-EG" sz="1400" dirty="0" smtClean="0">
                <a:latin typeface="Alexandria"/>
              </a:rPr>
              <a:t>.</a:t>
            </a:r>
            <a:endParaRPr lang="ar-EG" sz="1400" dirty="0">
              <a:latin typeface="Alexandria"/>
            </a:endParaRPr>
          </a:p>
        </p:txBody>
      </p:sp>
      <p:sp>
        <p:nvSpPr>
          <p:cNvPr id="9" name="TextBox 8"/>
          <p:cNvSpPr txBox="1"/>
          <p:nvPr/>
        </p:nvSpPr>
        <p:spPr>
          <a:xfrm>
            <a:off x="4507605" y="4758375"/>
            <a:ext cx="6924028" cy="2031325"/>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ü"/>
            </a:pPr>
            <a:r>
              <a:rPr lang="en-US" sz="1400" dirty="0" smtClean="0">
                <a:latin typeface="Alexandria"/>
              </a:rPr>
              <a:t> </a:t>
            </a:r>
            <a:r>
              <a:rPr lang="ar-EG" sz="1400" dirty="0" smtClean="0">
                <a:latin typeface="Alexandria"/>
              </a:rPr>
              <a:t>يعَدُّ </a:t>
            </a:r>
            <a:r>
              <a:rPr lang="ar-EG" sz="1400" dirty="0">
                <a:latin typeface="Alexandria"/>
              </a:rPr>
              <a:t>برنامج التحليل الإحصائي </a:t>
            </a:r>
            <a:r>
              <a:rPr lang="en-US" sz="1400" dirty="0">
                <a:latin typeface="Alexandria"/>
              </a:rPr>
              <a:t>SPSS </a:t>
            </a:r>
            <a:r>
              <a:rPr lang="ar-EG" sz="1400" dirty="0">
                <a:latin typeface="Alexandria"/>
              </a:rPr>
              <a:t>من بين أهم وأشهر البرامج الحاسوبية، التي تُستخدم في مجال تحليل البيانات والمعلومات ذات الطبيعة الرقمية، </a:t>
            </a:r>
            <a:r>
              <a:rPr lang="ar-EG" sz="1400" dirty="0" smtClean="0">
                <a:latin typeface="Alexandria"/>
              </a:rPr>
              <a:t>حيث يتيح </a:t>
            </a:r>
            <a:r>
              <a:rPr lang="ar-EG" sz="1400" dirty="0">
                <a:latin typeface="Alexandria"/>
              </a:rPr>
              <a:t>برنامج </a:t>
            </a:r>
            <a:r>
              <a:rPr lang="en-US" sz="1400" dirty="0" smtClean="0">
                <a:latin typeface="Alexandria"/>
              </a:rPr>
              <a:t> SPSS </a:t>
            </a:r>
            <a:r>
              <a:rPr lang="ar-EG" sz="1400" dirty="0">
                <a:latin typeface="Alexandria"/>
              </a:rPr>
              <a:t>للمستخدمين إمكانية إدخال البيانات وتحليلها بسهولة ودقة عالية، مما يساعد على فهم العلاقات والاتجاهات في البيانات</a:t>
            </a:r>
            <a:r>
              <a:rPr lang="ar-EG" sz="1400" dirty="0" smtClean="0">
                <a:latin typeface="Alexandria"/>
              </a:rPr>
              <a:t>.</a:t>
            </a:r>
            <a:endParaRPr lang="ar-EG" sz="1400" dirty="0">
              <a:latin typeface="Alexandria"/>
            </a:endParaRPr>
          </a:p>
          <a:p>
            <a:pPr marL="285750" indent="-285750" algn="justLow" rtl="1">
              <a:lnSpc>
                <a:spcPct val="150000"/>
              </a:lnSpc>
              <a:buFont typeface="Wingdings" panose="05000000000000000000" pitchFamily="2" charset="2"/>
              <a:buChar char="ü"/>
            </a:pPr>
            <a:r>
              <a:rPr lang="ar-EG" sz="1400" dirty="0">
                <a:latin typeface="Alexandria"/>
              </a:rPr>
              <a:t>يتميز البرنامج بواجهة مستخدم سهلة الاستخدام ومنظمة، حيث يتكون من ثلاث نوافذ رئيسية تساعد في عملية تحليل البيانات.:-</a:t>
            </a:r>
          </a:p>
          <a:p>
            <a:pPr algn="justLow" rtl="1">
              <a:lnSpc>
                <a:spcPct val="150000"/>
              </a:lnSpc>
            </a:pPr>
            <a:r>
              <a:rPr lang="en-US" sz="1400" dirty="0" smtClean="0">
                <a:latin typeface="Alexandria"/>
              </a:rPr>
              <a:t> </a:t>
            </a:r>
            <a:endParaRPr lang="ar-EG" sz="1400" dirty="0">
              <a:latin typeface="Alexandria"/>
            </a:endParaRPr>
          </a:p>
        </p:txBody>
      </p:sp>
    </p:spTree>
    <p:extLst>
      <p:ext uri="{BB962C8B-B14F-4D97-AF65-F5344CB8AC3E}">
        <p14:creationId xmlns:p14="http://schemas.microsoft.com/office/powerpoint/2010/main" val="1624335510"/>
      </p:ext>
    </p:extLst>
  </p:cSld>
  <p:clrMapOvr>
    <a:masterClrMapping/>
  </p:clrMapOvr>
  <p:transition spd="slow" advTm="94803">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226751" y="4092476"/>
            <a:ext cx="4113898"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القوائم الرئيسية برنامج التحليل الاحصائي </a:t>
            </a:r>
            <a:r>
              <a:rPr lang="en-US" sz="2400" b="1" dirty="0" err="1">
                <a:solidFill>
                  <a:srgbClr val="00B0F0"/>
                </a:solidFill>
                <a:latin typeface="Alexandria" charset="0"/>
                <a:cs typeface="Alexandria" charset="0"/>
              </a:rPr>
              <a:t>spss</a:t>
            </a:r>
            <a:r>
              <a:rPr lang="en-US" sz="2400" b="1" dirty="0">
                <a:solidFill>
                  <a:srgbClr val="00B0F0"/>
                </a:solidFill>
                <a:latin typeface="Alexandria" charset="0"/>
                <a:cs typeface="Alexandria" charset="0"/>
              </a:rPr>
              <a:t>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43944" y="1406941"/>
            <a:ext cx="4859819" cy="3000821"/>
          </a:xfrm>
          <a:prstGeom prst="rect">
            <a:avLst/>
          </a:prstGeom>
          <a:noFill/>
        </p:spPr>
        <p:txBody>
          <a:bodyPr wrap="square" rtlCol="1">
            <a:spAutoFit/>
          </a:bodyPr>
          <a:lstStyle/>
          <a:p>
            <a:pPr marL="285750" lvl="0" indent="-285750" algn="justLow" rtl="1">
              <a:lnSpc>
                <a:spcPct val="150000"/>
              </a:lnSpc>
              <a:buFont typeface="Wingdings" panose="05000000000000000000" pitchFamily="2" charset="2"/>
              <a:buChar char="q"/>
            </a:pPr>
            <a:r>
              <a:rPr lang="ar-EG" sz="1400" b="1" dirty="0">
                <a:solidFill>
                  <a:prstClr val="black"/>
                </a:solidFill>
                <a:latin typeface="Alexandria"/>
              </a:rPr>
              <a:t>قائمة عرض</a:t>
            </a:r>
            <a:r>
              <a:rPr lang="ar-EG" sz="1400" dirty="0">
                <a:solidFill>
                  <a:prstClr val="black"/>
                </a:solidFill>
                <a:latin typeface="Alexandria"/>
              </a:rPr>
              <a:t>: التي تمكن الباحث من إظهار شريط الأدوات الذي يكون مختصرا بـــ </a:t>
            </a:r>
            <a:r>
              <a:rPr lang="en-US" sz="1400" dirty="0">
                <a:solidFill>
                  <a:prstClr val="black"/>
                </a:solidFill>
                <a:latin typeface="Alexandria"/>
              </a:rPr>
              <a:t>Toolbar، </a:t>
            </a:r>
            <a:r>
              <a:rPr lang="ar-EG" sz="1400" dirty="0">
                <a:solidFill>
                  <a:prstClr val="black"/>
                </a:solidFill>
                <a:latin typeface="Alexandria"/>
              </a:rPr>
              <a:t>كبديل للبحث عن القوائم، كما يمكن من خلالها إظهار خطوط الشبكة </a:t>
            </a:r>
            <a:r>
              <a:rPr lang="en-US" sz="1400" dirty="0" smtClean="0">
                <a:solidFill>
                  <a:prstClr val="black"/>
                </a:solidFill>
                <a:latin typeface="Alexandria"/>
              </a:rPr>
              <a:t> Grid </a:t>
            </a:r>
            <a:r>
              <a:rPr lang="en-US" sz="1400" dirty="0">
                <a:solidFill>
                  <a:prstClr val="black"/>
                </a:solidFill>
                <a:latin typeface="Alexandria"/>
              </a:rPr>
              <a:t>lines </a:t>
            </a:r>
            <a:r>
              <a:rPr lang="ar-EG" sz="1400" dirty="0" smtClean="0">
                <a:solidFill>
                  <a:prstClr val="black"/>
                </a:solidFill>
                <a:latin typeface="Alexandria"/>
              </a:rPr>
              <a:t>أو </a:t>
            </a:r>
            <a:r>
              <a:rPr lang="ar-EG" sz="1400" dirty="0">
                <a:solidFill>
                  <a:prstClr val="black"/>
                </a:solidFill>
                <a:latin typeface="Alexandria"/>
              </a:rPr>
              <a:t>إخفاؤها، وتغيير نوع الخط المستعمل، وإظهار العناوين أو إخفاؤها (دلالات القيم) </a:t>
            </a:r>
            <a:r>
              <a:rPr lang="en-US" sz="1400" dirty="0">
                <a:solidFill>
                  <a:prstClr val="black"/>
                </a:solidFill>
                <a:latin typeface="Alexandria"/>
              </a:rPr>
              <a:t>Value </a:t>
            </a:r>
            <a:r>
              <a:rPr lang="en-US" sz="1400" dirty="0" smtClean="0">
                <a:solidFill>
                  <a:prstClr val="black"/>
                </a:solidFill>
                <a:latin typeface="Alexandria"/>
              </a:rPr>
              <a:t>Labels</a:t>
            </a:r>
            <a:r>
              <a:rPr lang="ar-EG" sz="1400" dirty="0" smtClean="0">
                <a:solidFill>
                  <a:prstClr val="black"/>
                </a:solidFill>
                <a:latin typeface="Alexandria"/>
              </a:rPr>
              <a:t>.</a:t>
            </a:r>
            <a:endParaRPr lang="en-US" sz="1400" dirty="0">
              <a:solidFill>
                <a:prstClr val="black"/>
              </a:solidFill>
              <a:latin typeface="Alexandria"/>
            </a:endParaRPr>
          </a:p>
          <a:p>
            <a:pPr marL="285750" lvl="0" indent="-285750" algn="justLow" rtl="1">
              <a:lnSpc>
                <a:spcPct val="150000"/>
              </a:lnSpc>
              <a:buFont typeface="Wingdings" panose="05000000000000000000" pitchFamily="2" charset="2"/>
              <a:buChar char="q"/>
            </a:pPr>
            <a:r>
              <a:rPr lang="ar-EG" sz="1400" b="1" dirty="0">
                <a:solidFill>
                  <a:prstClr val="black"/>
                </a:solidFill>
                <a:latin typeface="Alexandria"/>
              </a:rPr>
              <a:t>قائمة بيانات</a:t>
            </a:r>
            <a:r>
              <a:rPr lang="ar-EG" sz="1400" dirty="0">
                <a:solidFill>
                  <a:prstClr val="black"/>
                </a:solidFill>
                <a:latin typeface="Alexandria"/>
              </a:rPr>
              <a:t>: إذ تتيح هذه القائمة للباحث تعريف المتغيرات وتغيير أسمائها، والقيام بمختلف العمليات المتعلقة بالبيانات من الفرز والتحويل والدمج مع غيرها من البيانات. </a:t>
            </a:r>
          </a:p>
          <a:p>
            <a:pPr marL="285750" lvl="0" indent="-285750" algn="justLow" rtl="1">
              <a:lnSpc>
                <a:spcPct val="150000"/>
              </a:lnSpc>
              <a:buFont typeface="Wingdings" panose="05000000000000000000" pitchFamily="2" charset="2"/>
              <a:buChar char="q"/>
            </a:pPr>
            <a:r>
              <a:rPr lang="ar-EG" sz="1400" b="1" dirty="0">
                <a:solidFill>
                  <a:prstClr val="black"/>
                </a:solidFill>
                <a:latin typeface="Alexandria"/>
              </a:rPr>
              <a:t>قائمة التحويلات</a:t>
            </a:r>
            <a:r>
              <a:rPr lang="ar-EG" sz="1400" dirty="0">
                <a:solidFill>
                  <a:prstClr val="black"/>
                </a:solidFill>
                <a:latin typeface="Alexandria"/>
              </a:rPr>
              <a:t>: التي تمكن الباحث من استعمال الدوال الإحصائية في برنامج </a:t>
            </a:r>
            <a:r>
              <a:rPr lang="en-US" sz="1400" dirty="0">
                <a:solidFill>
                  <a:prstClr val="black"/>
                </a:solidFill>
                <a:latin typeface="Alexandria"/>
              </a:rPr>
              <a:t>SPSS </a:t>
            </a:r>
            <a:r>
              <a:rPr lang="ar-EG" sz="1400" dirty="0">
                <a:solidFill>
                  <a:prstClr val="black"/>
                </a:solidFill>
                <a:latin typeface="Alexandria"/>
              </a:rPr>
              <a:t>وإعادة ترميز البيانات.</a:t>
            </a:r>
          </a:p>
        </p:txBody>
      </p:sp>
      <p:sp>
        <p:nvSpPr>
          <p:cNvPr id="9" name="TextBox 8"/>
          <p:cNvSpPr txBox="1"/>
          <p:nvPr/>
        </p:nvSpPr>
        <p:spPr>
          <a:xfrm>
            <a:off x="3374265" y="4923473"/>
            <a:ext cx="8371267" cy="1429901"/>
          </a:xfrm>
          <a:prstGeom prst="rect">
            <a:avLst/>
          </a:prstGeom>
          <a:noFill/>
        </p:spPr>
        <p:txBody>
          <a:bodyPr wrap="square" rtlCol="1">
            <a:spAutoFit/>
          </a:bodyPr>
          <a:lstStyle/>
          <a:p>
            <a:pPr algn="justLow" rtl="1">
              <a:lnSpc>
                <a:spcPct val="150000"/>
              </a:lnSpc>
            </a:pPr>
            <a:r>
              <a:rPr lang="ar-EG" sz="1400" dirty="0" smtClean="0">
                <a:latin typeface="Alexandria"/>
              </a:rPr>
              <a:t>يحتوي </a:t>
            </a:r>
            <a:r>
              <a:rPr lang="ar-EG" sz="1400" dirty="0">
                <a:latin typeface="Alexandria"/>
              </a:rPr>
              <a:t>برنامج التحليل الاحصائي </a:t>
            </a:r>
            <a:r>
              <a:rPr lang="en-US" sz="1400" dirty="0" smtClean="0">
                <a:latin typeface="Alexandria"/>
              </a:rPr>
              <a:t> </a:t>
            </a:r>
            <a:r>
              <a:rPr lang="en-US" sz="1400" dirty="0" err="1" smtClean="0">
                <a:latin typeface="Alexandria"/>
              </a:rPr>
              <a:t>spss</a:t>
            </a:r>
            <a:r>
              <a:rPr lang="en-US" sz="1400" dirty="0" smtClean="0">
                <a:latin typeface="Alexandria"/>
              </a:rPr>
              <a:t> </a:t>
            </a:r>
            <a:r>
              <a:rPr lang="ar-EG" sz="1400" dirty="0">
                <a:latin typeface="Alexandria"/>
              </a:rPr>
              <a:t>على القوائم الرئيسية التالية: </a:t>
            </a:r>
          </a:p>
          <a:p>
            <a:pPr marL="285750" indent="-285750" algn="justLow" rtl="1">
              <a:lnSpc>
                <a:spcPct val="150000"/>
              </a:lnSpc>
              <a:buFont typeface="Wingdings" panose="05000000000000000000" pitchFamily="2" charset="2"/>
              <a:buChar char="q"/>
            </a:pPr>
            <a:r>
              <a:rPr lang="ar-EG" sz="1400" b="1" dirty="0" smtClean="0">
                <a:latin typeface="Alexandria"/>
              </a:rPr>
              <a:t>قائمة </a:t>
            </a:r>
            <a:r>
              <a:rPr lang="ar-EG" sz="1400" b="1" dirty="0">
                <a:latin typeface="Alexandria"/>
              </a:rPr>
              <a:t>ملف</a:t>
            </a:r>
            <a:r>
              <a:rPr lang="ar-EG" sz="1400" dirty="0">
                <a:latin typeface="Alexandria"/>
              </a:rPr>
              <a:t>: وهي عبارة عن قائمة يتم من خلالها إنشاء ملفات جديدة، او فتح ملفات موجودة بالفعل، او تخزين الملفات أو طباعتها، أو الخروج من البرنامج. </a:t>
            </a:r>
          </a:p>
          <a:p>
            <a:pPr marL="285750" indent="-285750" algn="justLow" rtl="1">
              <a:lnSpc>
                <a:spcPct val="150000"/>
              </a:lnSpc>
              <a:buFont typeface="Wingdings" panose="05000000000000000000" pitchFamily="2" charset="2"/>
              <a:buChar char="q"/>
            </a:pPr>
            <a:r>
              <a:rPr lang="ar-EG" sz="1400" b="1" dirty="0">
                <a:latin typeface="Alexandria"/>
              </a:rPr>
              <a:t>قائمة تحرير</a:t>
            </a:r>
            <a:r>
              <a:rPr lang="ar-EG" sz="1400" dirty="0">
                <a:latin typeface="Alexandria"/>
              </a:rPr>
              <a:t>: التي تعمل على نسخ ولصق البيانات من موضع لآخر في الملف، والبحث عن أمور مهمة فيه. .</a:t>
            </a:r>
          </a:p>
        </p:txBody>
      </p:sp>
    </p:spTree>
    <p:extLst>
      <p:ext uri="{BB962C8B-B14F-4D97-AF65-F5344CB8AC3E}">
        <p14:creationId xmlns:p14="http://schemas.microsoft.com/office/powerpoint/2010/main" val="4284327934"/>
      </p:ext>
    </p:extLst>
  </p:cSld>
  <p:clrMapOvr>
    <a:masterClrMapping/>
  </p:clrMapOvr>
  <p:transition spd="slow" advTm="104363">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908209"/>
            <a:ext cx="4962146" cy="2495550"/>
          </a:xfrm>
        </p:spPr>
      </p:pic>
      <p:sp>
        <p:nvSpPr>
          <p:cNvPr id="17" name="TextBox 16"/>
          <p:cNvSpPr txBox="1"/>
          <p:nvPr/>
        </p:nvSpPr>
        <p:spPr>
          <a:xfrm>
            <a:off x="7341831" y="3632459"/>
            <a:ext cx="4055972"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a:t>
            </a:r>
            <a:r>
              <a:rPr lang="ar-EG" sz="2400" b="1" dirty="0">
                <a:solidFill>
                  <a:srgbClr val="00B0F0"/>
                </a:solidFill>
                <a:latin typeface="Alexandria" charset="0"/>
                <a:cs typeface="Alexandria" charset="0"/>
              </a:rPr>
              <a:t>القوائم الرئيسية برنامج التحليل الاحصائي </a:t>
            </a:r>
            <a:r>
              <a:rPr lang="en-US" sz="2400" b="1" dirty="0" err="1">
                <a:solidFill>
                  <a:srgbClr val="00B0F0"/>
                </a:solidFill>
                <a:latin typeface="Alexandria" charset="0"/>
                <a:cs typeface="Alexandria" charset="0"/>
              </a:rPr>
              <a:t>spss</a:t>
            </a:r>
            <a:r>
              <a:rPr lang="en-US" sz="2400" b="1" dirty="0">
                <a:solidFill>
                  <a:srgbClr val="00B0F0"/>
                </a:solidFill>
                <a:latin typeface="Alexandria" charset="0"/>
                <a:cs typeface="Alexandria" charset="0"/>
              </a:rPr>
              <a:t>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7117211" y="4611400"/>
            <a:ext cx="3940935" cy="2314544"/>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latin typeface="Alexandria"/>
              </a:rPr>
              <a:t>قائمة الإجراءات الإحصائية: التي يتم من خلالها إجراء الكثير من التحليلات الإحصائية؛ كونها تحتوي على كافة أدوات التحليل الاحصائي بالمستوى العادي والمتقدم، كاحتساب المتوسطات الحسابية والانحرافات المعيارية، ومعدلات الانحدار. </a:t>
            </a:r>
          </a:p>
          <a:p>
            <a:pPr algn="justLow" rtl="1">
              <a:lnSpc>
                <a:spcPct val="150000"/>
              </a:lnSpc>
            </a:pPr>
            <a:endParaRPr lang="ar-EG" sz="1400" dirty="0">
              <a:latin typeface="Alexandria"/>
            </a:endParaRPr>
          </a:p>
          <a:p>
            <a:pPr algn="justLow" rtl="1">
              <a:lnSpc>
                <a:spcPct val="150000"/>
              </a:lnSpc>
            </a:pPr>
            <a:endParaRPr lang="ar-EG" sz="1400" dirty="0">
              <a:solidFill>
                <a:srgbClr val="C00000"/>
              </a:solidFill>
              <a:latin typeface="Alexandria"/>
            </a:endParaRPr>
          </a:p>
        </p:txBody>
      </p:sp>
      <p:sp>
        <p:nvSpPr>
          <p:cNvPr id="2" name="TextBox 1"/>
          <p:cNvSpPr txBox="1"/>
          <p:nvPr/>
        </p:nvSpPr>
        <p:spPr>
          <a:xfrm>
            <a:off x="682580" y="1326524"/>
            <a:ext cx="4821184" cy="3016210"/>
          </a:xfrm>
          <a:prstGeom prst="rect">
            <a:avLst/>
          </a:prstGeom>
          <a:noFill/>
        </p:spPr>
        <p:txBody>
          <a:bodyPr wrap="square" rtlCol="1">
            <a:spAutoFit/>
          </a:bodyPr>
          <a:lstStyle/>
          <a:p>
            <a:pPr marL="285750" indent="-285750" algn="r" rtl="1">
              <a:buFont typeface="Wingdings" panose="05000000000000000000" pitchFamily="2" charset="2"/>
              <a:buChar char="q"/>
            </a:pPr>
            <a:r>
              <a:rPr lang="ar-EG" sz="1400" dirty="0">
                <a:latin typeface="Alexandria"/>
              </a:rPr>
              <a:t>  </a:t>
            </a:r>
            <a:r>
              <a:rPr lang="ar-EG" sz="1400" b="1" dirty="0" smtClean="0">
                <a:latin typeface="Alexandria"/>
              </a:rPr>
              <a:t>قائمة </a:t>
            </a:r>
            <a:r>
              <a:rPr lang="ar-EG" sz="1400" b="1" dirty="0">
                <a:latin typeface="Alexandria"/>
              </a:rPr>
              <a:t>الرسومات</a:t>
            </a:r>
            <a:r>
              <a:rPr lang="ar-EG" sz="1400" dirty="0">
                <a:latin typeface="Alexandria"/>
              </a:rPr>
              <a:t>: التي تمكّن الباحث من إعداد الرسوم والأشكال البيانية. </a:t>
            </a:r>
          </a:p>
          <a:p>
            <a:pPr marL="285750" indent="-285750" algn="r" rtl="1">
              <a:buFont typeface="Wingdings" panose="05000000000000000000" pitchFamily="2" charset="2"/>
              <a:buChar char="q"/>
            </a:pPr>
            <a:endParaRPr lang="ar-EG" sz="1400" dirty="0">
              <a:latin typeface="Alexandria"/>
            </a:endParaRPr>
          </a:p>
          <a:p>
            <a:pPr marL="285750" indent="-285750" algn="r" rtl="1">
              <a:buFont typeface="Wingdings" panose="05000000000000000000" pitchFamily="2" charset="2"/>
              <a:buChar char="q"/>
            </a:pPr>
            <a:r>
              <a:rPr lang="ar-EG" sz="1400" b="1" dirty="0">
                <a:latin typeface="Alexandria"/>
              </a:rPr>
              <a:t>قائمة الأدوات</a:t>
            </a:r>
            <a:r>
              <a:rPr lang="ar-EG" sz="1400" dirty="0">
                <a:latin typeface="Alexandria"/>
              </a:rPr>
              <a:t>: التي تمكّن الباحث من العثور على المعلومات التفصيلية عن الملف الذي يستخدمه، وعن المتغيرات التي يحتوي عليها هذا الملف، ومن ثم تعريف المجموعات واستخدامها لمختلف المتغيرات. </a:t>
            </a:r>
          </a:p>
          <a:p>
            <a:pPr marL="285750" indent="-285750" algn="r" rtl="1">
              <a:buFont typeface="Wingdings" panose="05000000000000000000" pitchFamily="2" charset="2"/>
              <a:buChar char="q"/>
            </a:pPr>
            <a:endParaRPr lang="ar-EG" sz="1400" dirty="0">
              <a:latin typeface="Alexandria"/>
            </a:endParaRPr>
          </a:p>
          <a:p>
            <a:pPr marL="285750" indent="-285750" algn="r" rtl="1">
              <a:buFont typeface="Wingdings" panose="05000000000000000000" pitchFamily="2" charset="2"/>
              <a:buChar char="q"/>
            </a:pPr>
            <a:r>
              <a:rPr lang="ar-EG" sz="1400" b="1" dirty="0">
                <a:latin typeface="Alexandria"/>
              </a:rPr>
              <a:t>قائمة الإطار</a:t>
            </a:r>
            <a:r>
              <a:rPr lang="ar-EG" sz="1400" dirty="0">
                <a:latin typeface="Alexandria"/>
              </a:rPr>
              <a:t>: التي يستطيع الباحث من خلالها أن يتنقل بين مختلف النوافذ والتحكم في حجمها. </a:t>
            </a:r>
          </a:p>
          <a:p>
            <a:pPr marL="285750" indent="-285750" algn="r" rtl="1">
              <a:buFont typeface="Wingdings" panose="05000000000000000000" pitchFamily="2" charset="2"/>
              <a:buChar char="q"/>
            </a:pPr>
            <a:endParaRPr lang="ar-EG" sz="1400" dirty="0">
              <a:latin typeface="Alexandria"/>
            </a:endParaRPr>
          </a:p>
          <a:p>
            <a:pPr marL="285750" indent="-285750" algn="r" rtl="1">
              <a:buFont typeface="Wingdings" panose="05000000000000000000" pitchFamily="2" charset="2"/>
              <a:buChar char="q"/>
            </a:pPr>
            <a:r>
              <a:rPr lang="ar-EG" sz="1400" b="1" dirty="0">
                <a:latin typeface="Alexandria"/>
              </a:rPr>
              <a:t>قائمة المساعدة: </a:t>
            </a:r>
            <a:r>
              <a:rPr lang="ar-EG" sz="1400" dirty="0">
                <a:latin typeface="Alexandria"/>
              </a:rPr>
              <a:t>التي تساعد الباحث على الحصول على الإجابات للكثير من الأسئلة التي تواجهه في برنامج </a:t>
            </a:r>
            <a:r>
              <a:rPr lang="en-US" sz="1400" dirty="0">
                <a:latin typeface="Alexandria"/>
              </a:rPr>
              <a:t>SPSS. </a:t>
            </a:r>
          </a:p>
          <a:p>
            <a:pPr algn="r" rtl="1"/>
            <a:endParaRPr lang="en-US" dirty="0"/>
          </a:p>
          <a:p>
            <a:pPr algn="r" rtl="1"/>
            <a:r>
              <a:rPr lang="en-US" dirty="0"/>
              <a:t> </a:t>
            </a:r>
            <a:endParaRPr lang="ar-EG" dirty="0"/>
          </a:p>
        </p:txBody>
      </p:sp>
    </p:spTree>
    <p:extLst>
      <p:ext uri="{BB962C8B-B14F-4D97-AF65-F5344CB8AC3E}">
        <p14:creationId xmlns:p14="http://schemas.microsoft.com/office/powerpoint/2010/main" val="2641180975"/>
      </p:ext>
    </p:extLst>
  </p:cSld>
  <p:clrMapOvr>
    <a:masterClrMapping/>
  </p:clrMapOvr>
  <p:transition spd="slow" advTm="103927">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17169" y="4009363"/>
            <a:ext cx="4502954"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أمثلة عملية لتحليل البيانات باستخدام برنامج </a:t>
            </a:r>
            <a:r>
              <a:rPr lang="en-US" sz="2400" b="1" dirty="0" smtClean="0">
                <a:solidFill>
                  <a:srgbClr val="00B0F0"/>
                </a:solidFill>
                <a:latin typeface="Alexandria" charset="0"/>
                <a:cs typeface="Alexandria" charset="0"/>
              </a:rPr>
              <a:t>SPSS</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00223" y="1029660"/>
            <a:ext cx="5374229" cy="4939814"/>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b="1" dirty="0">
                <a:latin typeface="Alexandria"/>
              </a:rPr>
              <a:t>تحليل </a:t>
            </a:r>
            <a:r>
              <a:rPr lang="ar-EG" sz="1400" b="1" dirty="0" smtClean="0">
                <a:latin typeface="Alexandria"/>
              </a:rPr>
              <a:t>التكرارات</a:t>
            </a:r>
            <a:r>
              <a:rPr lang="ar-EG" sz="1400" dirty="0" smtClean="0">
                <a:latin typeface="Alexandria"/>
              </a:rPr>
              <a:t>: </a:t>
            </a:r>
            <a:r>
              <a:rPr lang="ar-EG" sz="1400" dirty="0">
                <a:latin typeface="Alexandria"/>
              </a:rPr>
              <a:t>يمكن استخدام برنامج </a:t>
            </a:r>
            <a:r>
              <a:rPr lang="en-US" sz="1400" dirty="0">
                <a:latin typeface="Alexandria"/>
              </a:rPr>
              <a:t>SPSS </a:t>
            </a:r>
            <a:r>
              <a:rPr lang="ar-EG" sz="1400" dirty="0">
                <a:latin typeface="Alexandria"/>
              </a:rPr>
              <a:t>لتحليل الترددات وعرضها في شكل جداول ورسوم بيانية، حيث يمكنك مثلاً استخدامه لحساب </a:t>
            </a:r>
            <a:r>
              <a:rPr lang="ar-EG" sz="1400" dirty="0" smtClean="0">
                <a:latin typeface="Alexandria"/>
              </a:rPr>
              <a:t>التكرارات </a:t>
            </a:r>
            <a:r>
              <a:rPr lang="ar-EG" sz="1400" dirty="0">
                <a:latin typeface="Alexandria"/>
              </a:rPr>
              <a:t>المطلقة والنسبية والمتراكمة لمتغير معين.</a:t>
            </a:r>
          </a:p>
          <a:p>
            <a:pPr marL="285750" indent="-285750" algn="justLow" rtl="1">
              <a:lnSpc>
                <a:spcPct val="150000"/>
              </a:lnSpc>
              <a:buFont typeface="Wingdings" panose="05000000000000000000" pitchFamily="2" charset="2"/>
              <a:buChar char="q"/>
            </a:pPr>
            <a:r>
              <a:rPr lang="ar-EG" sz="1400" b="1" dirty="0">
                <a:latin typeface="Alexandria"/>
              </a:rPr>
              <a:t>تحليل الارتباط</a:t>
            </a:r>
            <a:r>
              <a:rPr lang="ar-EG" sz="1400" dirty="0">
                <a:latin typeface="Alexandria"/>
              </a:rPr>
              <a:t>: يمكن استخدام برنامج </a:t>
            </a:r>
            <a:r>
              <a:rPr lang="en-US" sz="1400" dirty="0">
                <a:latin typeface="Alexandria"/>
              </a:rPr>
              <a:t>SPSS </a:t>
            </a:r>
            <a:r>
              <a:rPr lang="ar-EG" sz="1400" dirty="0">
                <a:latin typeface="Alexandria"/>
              </a:rPr>
              <a:t>لتحليل الارتباط بين متغيرين أو أكثر، ويمكنك مثلاً استخدامه لحساب معامل الارتباط (مثل معامل الارتباط بيرسون) وتحديد مدى الارتباط بين المتغيرات.</a:t>
            </a:r>
          </a:p>
          <a:p>
            <a:pPr marL="285750" indent="-285750" algn="justLow" rtl="1">
              <a:lnSpc>
                <a:spcPct val="150000"/>
              </a:lnSpc>
              <a:buFont typeface="Wingdings" panose="05000000000000000000" pitchFamily="2" charset="2"/>
              <a:buChar char="q"/>
            </a:pPr>
            <a:r>
              <a:rPr lang="ar-EG" sz="1400" b="1" dirty="0">
                <a:latin typeface="Alexandria"/>
              </a:rPr>
              <a:t>تحليل التباين</a:t>
            </a:r>
            <a:r>
              <a:rPr lang="ar-EG" sz="1400" dirty="0">
                <a:latin typeface="Alexandria"/>
              </a:rPr>
              <a:t>: يمكن استخدام برنامج </a:t>
            </a:r>
            <a:r>
              <a:rPr lang="en-US" sz="1400" dirty="0">
                <a:latin typeface="Alexandria"/>
              </a:rPr>
              <a:t>SPSS </a:t>
            </a:r>
            <a:r>
              <a:rPr lang="ar-EG" sz="1400" dirty="0">
                <a:latin typeface="Alexandria"/>
              </a:rPr>
              <a:t>لتحليل التباين بين مجموعات مختلفة، حيث يمكنك مثلاً استخدامه لحساب تحليل التباين الأحادي والثنائي وتحديد ما إذا كانت هناك فروق ذات دلالة إحصائية بين المجموعات.</a:t>
            </a:r>
          </a:p>
          <a:p>
            <a:pPr marL="285750" indent="-285750" algn="justLow" rtl="1">
              <a:lnSpc>
                <a:spcPct val="150000"/>
              </a:lnSpc>
              <a:buFont typeface="Wingdings" panose="05000000000000000000" pitchFamily="2" charset="2"/>
              <a:buChar char="q"/>
            </a:pPr>
            <a:r>
              <a:rPr lang="ar-EG" sz="1400" b="1" dirty="0">
                <a:latin typeface="Alexandria"/>
              </a:rPr>
              <a:t>تحليل الانحدار</a:t>
            </a:r>
            <a:r>
              <a:rPr lang="ar-EG" sz="1400" dirty="0">
                <a:latin typeface="Alexandria"/>
              </a:rPr>
              <a:t>: يمكن استخدام برنامج </a:t>
            </a:r>
            <a:r>
              <a:rPr lang="en-US" sz="1400" dirty="0">
                <a:latin typeface="Alexandria"/>
              </a:rPr>
              <a:t>SPSS </a:t>
            </a:r>
            <a:r>
              <a:rPr lang="ar-EG" sz="1400" dirty="0">
                <a:latin typeface="Alexandria"/>
              </a:rPr>
              <a:t>لتحليل الانحدار وتحديد العلاقة بين متغير تابع ومتغيرات تفسيرية، حيث يمكنك مثلاً استخدامه لحساب معامل الانحدار وتحديد مدى تأثير المتغيرات التفسيرية على المتغير التابع.</a:t>
            </a:r>
          </a:p>
          <a:p>
            <a:pPr marL="285750" indent="-285750" algn="justLow" rtl="1">
              <a:lnSpc>
                <a:spcPct val="150000"/>
              </a:lnSpc>
              <a:buFont typeface="Wingdings" panose="05000000000000000000" pitchFamily="2" charset="2"/>
              <a:buChar char="q"/>
            </a:pPr>
            <a:r>
              <a:rPr lang="ar-EG" sz="1400" b="1" dirty="0">
                <a:latin typeface="Alexandria"/>
              </a:rPr>
              <a:t>تحليل العامل المشترك</a:t>
            </a:r>
            <a:r>
              <a:rPr lang="ar-EG" sz="1400" dirty="0">
                <a:latin typeface="Alexandria"/>
              </a:rPr>
              <a:t>: يمكن استخدام برنامج </a:t>
            </a:r>
            <a:r>
              <a:rPr lang="en-US" sz="1400" dirty="0">
                <a:latin typeface="Alexandria"/>
              </a:rPr>
              <a:t>SPSS </a:t>
            </a:r>
            <a:r>
              <a:rPr lang="ar-EG" sz="1400" dirty="0">
                <a:latin typeface="Alexandria"/>
              </a:rPr>
              <a:t>لتحليل العامل المشترك وتحديد العوامل التي تؤثر في متغير معين، حيث يمكنك مثلاً استخدامه لحساب معامل العامل المشترك وتحديد مدى تأثير العوامل المختلفة على المتغير المعين.</a:t>
            </a:r>
            <a:endParaRPr lang="ar-EG" sz="1400" dirty="0" smtClean="0">
              <a:latin typeface="Alexandria"/>
            </a:endParaRPr>
          </a:p>
        </p:txBody>
      </p:sp>
      <p:sp>
        <p:nvSpPr>
          <p:cNvPr id="2" name="TextBox 1"/>
          <p:cNvSpPr txBox="1"/>
          <p:nvPr/>
        </p:nvSpPr>
        <p:spPr>
          <a:xfrm>
            <a:off x="6529589" y="4945487"/>
            <a:ext cx="4990534" cy="861774"/>
          </a:xfrm>
          <a:prstGeom prst="rect">
            <a:avLst/>
          </a:prstGeom>
          <a:noFill/>
        </p:spPr>
        <p:txBody>
          <a:bodyPr wrap="square" rtlCol="1">
            <a:spAutoFit/>
          </a:bodyPr>
          <a:lstStyle/>
          <a:p>
            <a:pPr algn="r" rtl="1"/>
            <a:r>
              <a:rPr lang="ar-EG" dirty="0"/>
              <a:t>     </a:t>
            </a:r>
            <a:r>
              <a:rPr lang="ar-EG" sz="1400" dirty="0"/>
              <a:t>يوفر برنامج </a:t>
            </a:r>
            <a:r>
              <a:rPr lang="en-US" sz="1400" dirty="0"/>
              <a:t>SPSS </a:t>
            </a:r>
            <a:r>
              <a:rPr lang="ar-EG" sz="1400" dirty="0" smtClean="0"/>
              <a:t> العديد </a:t>
            </a:r>
            <a:r>
              <a:rPr lang="ar-EG" sz="1400" dirty="0"/>
              <a:t>من الأدوات والتقنيات لتحليل البيانات بطرق مختلفة، وفيما يلي بعض الأمثلة العملية لتحليل البيانات باستخدام برنامج </a:t>
            </a:r>
            <a:r>
              <a:rPr lang="en-US" sz="1400" dirty="0" smtClean="0"/>
              <a:t>SPSS</a:t>
            </a:r>
            <a:endParaRPr lang="en-US" sz="1400" dirty="0"/>
          </a:p>
          <a:p>
            <a:pPr algn="r" rtl="1"/>
            <a:endParaRPr lang="en-US" dirty="0"/>
          </a:p>
        </p:txBody>
      </p:sp>
    </p:spTree>
    <p:extLst>
      <p:ext uri="{BB962C8B-B14F-4D97-AF65-F5344CB8AC3E}">
        <p14:creationId xmlns:p14="http://schemas.microsoft.com/office/powerpoint/2010/main" val="802553939"/>
      </p:ext>
    </p:extLst>
  </p:cSld>
  <p:clrMapOvr>
    <a:masterClrMapping/>
  </p:clrMapOvr>
  <p:transition spd="slow" advTm="50211">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2339102"/>
          </a:xfrm>
          <a:prstGeom prst="rect">
            <a:avLst/>
          </a:prstGeom>
          <a:noFill/>
        </p:spPr>
        <p:txBody>
          <a:bodyPr wrap="square" rtlCol="0">
            <a:spAutoFit/>
          </a:bodyPr>
          <a:lstStyle/>
          <a:p>
            <a:pPr algn="justLow" rtl="1"/>
            <a:r>
              <a:rPr lang="ar-EG" sz="2000" b="1" dirty="0">
                <a:solidFill>
                  <a:srgbClr val="669BBC"/>
                </a:solidFill>
                <a:latin typeface="Alexandria" charset="0"/>
                <a:cs typeface="Alexandria" charset="0"/>
              </a:rPr>
              <a:t>ما الشاشات أو النوافذ التي يتضمنها </a:t>
            </a:r>
            <a:r>
              <a:rPr lang="en-US" sz="2000" b="1" dirty="0">
                <a:solidFill>
                  <a:srgbClr val="669BBC"/>
                </a:solidFill>
                <a:latin typeface="Alexandria" charset="0"/>
                <a:cs typeface="Alexandria" charset="0"/>
              </a:rPr>
              <a:t>SPSS؟</a:t>
            </a:r>
          </a:p>
          <a:p>
            <a:pPr algn="justLow" rtl="1"/>
            <a:r>
              <a:rPr lang="ar-EG" sz="1400" dirty="0">
                <a:latin typeface="Alexandria" charset="0"/>
                <a:cs typeface="Alexandria" charset="0"/>
              </a:rPr>
              <a:t>يتكون التطبيق من ثلاث نوافذ أساسية، و سنوضح طبيعة كل شاشة، والغرض منها في عملية تحليل البيانات باستخدام </a:t>
            </a:r>
            <a:r>
              <a:rPr lang="en-US" sz="1400" dirty="0">
                <a:latin typeface="Alexandria" charset="0"/>
                <a:cs typeface="Alexandria" charset="0"/>
              </a:rPr>
              <a:t>SPSS</a:t>
            </a:r>
            <a:r>
              <a:rPr lang="en-US" sz="1400" dirty="0" smtClean="0">
                <a:latin typeface="Alexandria" charset="0"/>
                <a:cs typeface="Alexandria" charset="0"/>
              </a:rPr>
              <a:t>:</a:t>
            </a:r>
            <a:endParaRPr lang="en-US" sz="1400" dirty="0">
              <a:latin typeface="Alexandria" charset="0"/>
              <a:cs typeface="Alexandria" charset="0"/>
            </a:endParaRPr>
          </a:p>
          <a:p>
            <a:pPr marL="285750" indent="-285750" algn="justLow" rtl="1">
              <a:buFont typeface="Wingdings" panose="05000000000000000000" pitchFamily="2" charset="2"/>
              <a:buChar char="q"/>
            </a:pPr>
            <a:r>
              <a:rPr lang="ar-EG" sz="1400" b="1" dirty="0">
                <a:latin typeface="Alexandria" charset="0"/>
                <a:cs typeface="Alexandria" charset="0"/>
              </a:rPr>
              <a:t>شاشة المتغيرات </a:t>
            </a:r>
            <a:r>
              <a:rPr lang="en-US" sz="1400" b="1" dirty="0">
                <a:latin typeface="Alexandria" charset="0"/>
                <a:cs typeface="Alexandria" charset="0"/>
              </a:rPr>
              <a:t>VARIABLE </a:t>
            </a:r>
            <a:r>
              <a:rPr lang="en-US" sz="1400" b="1" dirty="0" smtClean="0">
                <a:latin typeface="Alexandria" charset="0"/>
                <a:cs typeface="Alexandria" charset="0"/>
              </a:rPr>
              <a:t>VIEW</a:t>
            </a:r>
            <a:r>
              <a:rPr lang="ar-EG" sz="1400" b="1" dirty="0" smtClean="0">
                <a:latin typeface="Alexandria" charset="0"/>
                <a:cs typeface="Alexandria" charset="0"/>
              </a:rPr>
              <a:t>:</a:t>
            </a:r>
            <a:endParaRPr lang="en-US" sz="1400" dirty="0">
              <a:latin typeface="Alexandria" charset="0"/>
              <a:cs typeface="Alexandria" charset="0"/>
            </a:endParaRPr>
          </a:p>
          <a:p>
            <a:pPr algn="justLow" rtl="1"/>
            <a:r>
              <a:rPr lang="ar-EG" sz="1400" dirty="0">
                <a:latin typeface="Alexandria" charset="0"/>
                <a:cs typeface="Alexandria" charset="0"/>
              </a:rPr>
              <a:t>تتضمن تلك الشاشة مجموعة من المتغيرات التي يطوعها المستخدم وفقًا لما يحصل عليه من معلومات، وعلى حسب موضوع البحث، وتتمثل في</a:t>
            </a:r>
            <a:r>
              <a:rPr lang="ar-EG" sz="1400" dirty="0" smtClean="0">
                <a:latin typeface="Alexandria" charset="0"/>
                <a:cs typeface="Alexandria" charset="0"/>
              </a:rPr>
              <a:t>:</a:t>
            </a:r>
            <a:endParaRPr lang="ar-EG" sz="1400" dirty="0">
              <a:latin typeface="Alexandria" charset="0"/>
              <a:cs typeface="Alexandria" charset="0"/>
            </a:endParaRPr>
          </a:p>
          <a:p>
            <a:pPr marL="285750" indent="-285750" algn="justLow" rtl="1">
              <a:buFont typeface="Wingdings" panose="05000000000000000000" pitchFamily="2" charset="2"/>
              <a:buChar char="q"/>
            </a:pPr>
            <a:r>
              <a:rPr lang="en-US" sz="1400" dirty="0" smtClean="0">
                <a:latin typeface="Alexandria" charset="0"/>
                <a:cs typeface="Alexandria" charset="0"/>
              </a:rPr>
              <a:t> NAME </a:t>
            </a:r>
            <a:r>
              <a:rPr lang="ar-EG" sz="1400" dirty="0">
                <a:latin typeface="Alexandria" charset="0"/>
                <a:cs typeface="Alexandria" charset="0"/>
              </a:rPr>
              <a:t>ويستخدم ذلك في تدوين اسم </a:t>
            </a:r>
            <a:r>
              <a:rPr lang="ar-EG" sz="1400" dirty="0" smtClean="0">
                <a:latin typeface="Alexandria" charset="0"/>
                <a:cs typeface="Alexandria" charset="0"/>
              </a:rPr>
              <a:t>المتغير.</a:t>
            </a:r>
          </a:p>
          <a:p>
            <a:pPr marL="285750" indent="-285750" algn="justLow" rtl="1">
              <a:buFont typeface="Wingdings" panose="05000000000000000000" pitchFamily="2" charset="2"/>
              <a:buChar char="q"/>
            </a:pPr>
            <a:r>
              <a:rPr lang="en-US" sz="1400" dirty="0" smtClean="0">
                <a:latin typeface="Alexandria" charset="0"/>
                <a:cs typeface="Alexandria" charset="0"/>
              </a:rPr>
              <a:t>:Type</a:t>
            </a:r>
            <a:r>
              <a:rPr lang="ar-EG" sz="1400" dirty="0" smtClean="0">
                <a:latin typeface="Alexandria" charset="0"/>
                <a:cs typeface="Alexandria" charset="0"/>
              </a:rPr>
              <a:t> وتتعلق </a:t>
            </a:r>
            <a:r>
              <a:rPr lang="ar-EG" sz="1400" dirty="0">
                <a:latin typeface="Alexandria" charset="0"/>
                <a:cs typeface="Alexandria" charset="0"/>
              </a:rPr>
              <a:t>بتدوين طبيعة المتغير، سواء رقميًّا </a:t>
            </a:r>
            <a:r>
              <a:rPr lang="en-US" sz="1400" dirty="0">
                <a:latin typeface="Alexandria" charset="0"/>
                <a:cs typeface="Alexandria" charset="0"/>
              </a:rPr>
              <a:t>NUMERIC، </a:t>
            </a:r>
            <a:r>
              <a:rPr lang="ar-EG" sz="1400" dirty="0">
                <a:latin typeface="Alexandria" charset="0"/>
                <a:cs typeface="Alexandria" charset="0"/>
              </a:rPr>
              <a:t>أو يتضمن فاصلة </a:t>
            </a:r>
            <a:r>
              <a:rPr lang="en-US" sz="1400" dirty="0">
                <a:latin typeface="Alexandria" charset="0"/>
                <a:cs typeface="Alexandria" charset="0"/>
              </a:rPr>
              <a:t>DOT، </a:t>
            </a:r>
            <a:r>
              <a:rPr lang="ar-EG" sz="1400" dirty="0">
                <a:latin typeface="Alexandria" charset="0"/>
                <a:cs typeface="Alexandria" charset="0"/>
              </a:rPr>
              <a:t>أو كومة </a:t>
            </a:r>
            <a:r>
              <a:rPr lang="en-US" sz="1400" dirty="0">
                <a:latin typeface="Alexandria" charset="0"/>
                <a:cs typeface="Alexandria" charset="0"/>
              </a:rPr>
              <a:t>COMMA، </a:t>
            </a:r>
            <a:r>
              <a:rPr lang="ar-EG" sz="1400" dirty="0">
                <a:latin typeface="Alexandria" charset="0"/>
                <a:cs typeface="Alexandria" charset="0"/>
              </a:rPr>
              <a:t>أو دولارًا </a:t>
            </a:r>
            <a:r>
              <a:rPr lang="en-US" sz="1400" dirty="0">
                <a:latin typeface="Alexandria" charset="0"/>
                <a:cs typeface="Alexandria" charset="0"/>
              </a:rPr>
              <a:t>DOLLAR، </a:t>
            </a:r>
            <a:r>
              <a:rPr lang="ar-EG" sz="1400" dirty="0">
                <a:latin typeface="Alexandria" charset="0"/>
                <a:cs typeface="Alexandria" charset="0"/>
              </a:rPr>
              <a:t>أو نموذجًا قياسيًّا من العملات </a:t>
            </a:r>
            <a:r>
              <a:rPr lang="en-US" sz="1400" dirty="0" smtClean="0">
                <a:latin typeface="Alexandria" charset="0"/>
                <a:cs typeface="Alexandria" charset="0"/>
              </a:rPr>
              <a:t> CUSTOM </a:t>
            </a:r>
            <a:r>
              <a:rPr lang="en-US" sz="1400" dirty="0">
                <a:latin typeface="Alexandria" charset="0"/>
                <a:cs typeface="Alexandria" charset="0"/>
              </a:rPr>
              <a:t>CURRENCY... </a:t>
            </a:r>
            <a:r>
              <a:rPr lang="ar-EG" sz="1400" dirty="0">
                <a:latin typeface="Alexandria" charset="0"/>
                <a:cs typeface="Alexandria" charset="0"/>
              </a:rPr>
              <a:t>إلخ.</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741886"/>
      </p:ext>
    </p:extLst>
  </p:cSld>
  <p:clrMapOvr>
    <a:masterClrMapping/>
  </p:clrMapOvr>
  <mc:AlternateContent xmlns:mc="http://schemas.openxmlformats.org/markup-compatibility/2006" xmlns:p14="http://schemas.microsoft.com/office/powerpoint/2010/main">
    <mc:Choice Requires="p14">
      <p:transition spd="slow" p14:dur="2000" advTm="64471"/>
    </mc:Choice>
    <mc:Fallback xmlns="">
      <p:transition spd="slow" advTm="6447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78793" y="1155869"/>
            <a:ext cx="4624686" cy="3970318"/>
          </a:xfrm>
          <a:prstGeom prst="rect">
            <a:avLst/>
          </a:prstGeom>
        </p:spPr>
        <p:txBody>
          <a:bodyPr wrap="square">
            <a:spAutoFit/>
          </a:bodyPr>
          <a:lstStyle/>
          <a:p>
            <a:pPr marL="285750" indent="-285750" algn="justLow" rtl="1">
              <a:lnSpc>
                <a:spcPct val="150000"/>
              </a:lnSpc>
              <a:buFont typeface="Wingdings" panose="05000000000000000000" pitchFamily="2" charset="2"/>
              <a:buChar char="q"/>
            </a:pPr>
            <a:r>
              <a:rPr lang="en-US" sz="1400" dirty="0">
                <a:latin typeface="Alexandria"/>
                <a:cs typeface="Simplified Arabic" panose="02020603050405020304" pitchFamily="18" charset="-78"/>
              </a:rPr>
              <a:t> </a:t>
            </a:r>
            <a:r>
              <a:rPr lang="en-US" sz="1400" dirty="0" smtClean="0">
                <a:latin typeface="Alexandria"/>
                <a:cs typeface="Simplified Arabic" panose="02020603050405020304" pitchFamily="18" charset="-78"/>
              </a:rPr>
              <a:t>:</a:t>
            </a:r>
            <a:r>
              <a:rPr lang="en-US" sz="1400" b="1" dirty="0" smtClean="0">
                <a:latin typeface="Alexandria"/>
                <a:cs typeface="Simplified Arabic" panose="02020603050405020304" pitchFamily="18" charset="-78"/>
              </a:rPr>
              <a:t>VALUE</a:t>
            </a:r>
            <a:r>
              <a:rPr lang="ar-EG" sz="1400" dirty="0" smtClean="0">
                <a:latin typeface="Alexandria"/>
                <a:cs typeface="Simplified Arabic" panose="02020603050405020304" pitchFamily="18" charset="-78"/>
              </a:rPr>
              <a:t>تعبر </a:t>
            </a:r>
            <a:r>
              <a:rPr lang="ar-EG" sz="1400" dirty="0">
                <a:latin typeface="Alexandria"/>
                <a:cs typeface="Simplified Arabic" panose="02020603050405020304" pitchFamily="18" charset="-78"/>
              </a:rPr>
              <a:t>عن القيم المُعاد هيكلتها، فعلى سبيل المثال الشهادة التي حصل عليها الفرد (دون شهادة، ابتدائي، إعدادي، ثانوية، مؤهل جامعي، ماجستير، دكتوراه)، ويمثل المستخدم كل نمط برقم</a:t>
            </a:r>
            <a:r>
              <a:rPr lang="ar-EG" sz="1400" dirty="0" smtClean="0">
                <a:latin typeface="Alexandria"/>
                <a:cs typeface="Simplified Arabic" panose="02020603050405020304" pitchFamily="18" charset="-78"/>
              </a:rPr>
              <a:t>).</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en-US" sz="1400" dirty="0" smtClean="0">
                <a:latin typeface="Alexandria"/>
                <a:cs typeface="Simplified Arabic" panose="02020603050405020304" pitchFamily="18" charset="-78"/>
              </a:rPr>
              <a:t>:</a:t>
            </a:r>
            <a:r>
              <a:rPr lang="en-US" sz="1400" b="1" dirty="0" smtClean="0">
                <a:latin typeface="Alexandria"/>
                <a:cs typeface="Simplified Arabic" panose="02020603050405020304" pitchFamily="18" charset="-78"/>
              </a:rPr>
              <a:t>MISSING</a:t>
            </a:r>
            <a:r>
              <a:rPr lang="en-US" sz="1400" dirty="0" smtClean="0">
                <a:latin typeface="Alexandria"/>
                <a:cs typeface="Simplified Arabic" panose="02020603050405020304" pitchFamily="18" charset="-78"/>
              </a:rPr>
              <a:t> </a:t>
            </a:r>
            <a:r>
              <a:rPr lang="ar-EG" sz="1400" dirty="0">
                <a:latin typeface="Alexandria"/>
                <a:cs typeface="Simplified Arabic" panose="02020603050405020304" pitchFamily="18" charset="-78"/>
              </a:rPr>
              <a:t>ويمثل البيانات المفقودة</a:t>
            </a:r>
            <a:r>
              <a:rPr lang="ar-EG" sz="1400" dirty="0" smtClean="0">
                <a:latin typeface="Alexandria"/>
                <a:cs typeface="Simplified Arabic" panose="02020603050405020304" pitchFamily="18" charset="-78"/>
              </a:rPr>
              <a:t>.</a:t>
            </a:r>
          </a:p>
          <a:p>
            <a:pPr marL="285750" indent="-285750" algn="justLow" rtl="1">
              <a:lnSpc>
                <a:spcPct val="150000"/>
              </a:lnSpc>
              <a:buFont typeface="Wingdings" panose="05000000000000000000" pitchFamily="2" charset="2"/>
              <a:buChar char="q"/>
            </a:pPr>
            <a:r>
              <a:rPr lang="en-US" sz="1400" dirty="0">
                <a:latin typeface="Alexandria"/>
                <a:cs typeface="Simplified Arabic" panose="02020603050405020304" pitchFamily="18" charset="-78"/>
              </a:rPr>
              <a:t> </a:t>
            </a:r>
            <a:r>
              <a:rPr lang="en-US" sz="1400" dirty="0" smtClean="0">
                <a:latin typeface="Alexandria"/>
                <a:cs typeface="Simplified Arabic" panose="02020603050405020304" pitchFamily="18" charset="-78"/>
              </a:rPr>
              <a:t>:</a:t>
            </a:r>
            <a:r>
              <a:rPr lang="en-US" sz="1400" b="1" dirty="0" smtClean="0">
                <a:latin typeface="Alexandria"/>
                <a:cs typeface="Simplified Arabic" panose="02020603050405020304" pitchFamily="18" charset="-78"/>
              </a:rPr>
              <a:t>COLUMNS</a:t>
            </a:r>
            <a:r>
              <a:rPr lang="en-US" sz="1400" dirty="0" smtClean="0">
                <a:latin typeface="Alexandria"/>
                <a:cs typeface="Simplified Arabic" panose="02020603050405020304" pitchFamily="18" charset="-78"/>
              </a:rPr>
              <a:t> </a:t>
            </a:r>
            <a:r>
              <a:rPr lang="ar-EG" sz="1400" dirty="0">
                <a:latin typeface="Alexandria"/>
                <a:cs typeface="Simplified Arabic" panose="02020603050405020304" pitchFamily="18" charset="-78"/>
              </a:rPr>
              <a:t>ويمثل الأعمدة</a:t>
            </a:r>
            <a:r>
              <a:rPr lang="ar-EG" sz="1400" dirty="0" smtClean="0">
                <a:latin typeface="Alexandria"/>
                <a:cs typeface="Simplified Arabic" panose="02020603050405020304" pitchFamily="18" charset="-78"/>
              </a:rPr>
              <a:t>.</a:t>
            </a:r>
          </a:p>
          <a:p>
            <a:pPr marL="285750" indent="-285750" algn="justLow" rtl="1">
              <a:lnSpc>
                <a:spcPct val="150000"/>
              </a:lnSpc>
              <a:buFont typeface="Wingdings" panose="05000000000000000000" pitchFamily="2" charset="2"/>
              <a:buChar char="q"/>
            </a:pPr>
            <a:r>
              <a:rPr lang="en-US" sz="1400" dirty="0" smtClean="0">
                <a:latin typeface="Alexandria"/>
                <a:cs typeface="Simplified Arabic" panose="02020603050405020304" pitchFamily="18" charset="-78"/>
              </a:rPr>
              <a:t> </a:t>
            </a:r>
            <a:r>
              <a:rPr lang="en-US" sz="1400" b="1" dirty="0" smtClean="0">
                <a:latin typeface="Alexandria"/>
                <a:cs typeface="Simplified Arabic" panose="02020603050405020304" pitchFamily="18" charset="-78"/>
              </a:rPr>
              <a:t>ALIGN</a:t>
            </a:r>
            <a:r>
              <a:rPr lang="ar-EG" sz="1400" dirty="0" smtClean="0">
                <a:latin typeface="Alexandria"/>
                <a:cs typeface="Simplified Arabic" panose="02020603050405020304" pitchFamily="18" charset="-78"/>
              </a:rPr>
              <a:t>: ويمثل </a:t>
            </a:r>
            <a:r>
              <a:rPr lang="ar-EG" sz="1400" dirty="0">
                <a:latin typeface="Alexandria"/>
                <a:cs typeface="Simplified Arabic" panose="02020603050405020304" pitchFamily="18" charset="-78"/>
              </a:rPr>
              <a:t>طريقة المُحاذاة، سواء في اليمين، أو اليسار، أو </a:t>
            </a:r>
            <a:r>
              <a:rPr lang="ar-EG" sz="1400" dirty="0" smtClean="0">
                <a:latin typeface="Alexandria"/>
                <a:cs typeface="Simplified Arabic" panose="02020603050405020304" pitchFamily="18" charset="-78"/>
              </a:rPr>
              <a:t>الوسط.</a:t>
            </a:r>
          </a:p>
          <a:p>
            <a:pPr marL="285750" indent="-285750" algn="justLow" rtl="1">
              <a:lnSpc>
                <a:spcPct val="150000"/>
              </a:lnSpc>
              <a:buFont typeface="Wingdings" panose="05000000000000000000" pitchFamily="2" charset="2"/>
              <a:buChar char="q"/>
            </a:pPr>
            <a:r>
              <a:rPr lang="en-US" sz="1400" dirty="0" smtClean="0">
                <a:latin typeface="Alexandria"/>
                <a:cs typeface="Simplified Arabic" panose="02020603050405020304" pitchFamily="18" charset="-78"/>
              </a:rPr>
              <a:t>::</a:t>
            </a:r>
            <a:r>
              <a:rPr lang="en-US" sz="1400" b="1" dirty="0" smtClean="0">
                <a:latin typeface="Alexandria"/>
                <a:cs typeface="Simplified Arabic" panose="02020603050405020304" pitchFamily="18" charset="-78"/>
              </a:rPr>
              <a:t>MEASURE</a:t>
            </a:r>
            <a:r>
              <a:rPr lang="ar-EG" sz="1400" dirty="0" smtClean="0">
                <a:latin typeface="Alexandria"/>
                <a:cs typeface="Simplified Arabic" panose="02020603050405020304" pitchFamily="18" charset="-78"/>
              </a:rPr>
              <a:t>ويمكن </a:t>
            </a:r>
            <a:r>
              <a:rPr lang="ar-EG" sz="1400" dirty="0">
                <a:latin typeface="Alexandria"/>
                <a:cs typeface="Simplified Arabic" panose="02020603050405020304" pitchFamily="18" charset="-78"/>
              </a:rPr>
              <a:t>من خلال ذلك تحديد طبيعة البيانات إما كمية أو </a:t>
            </a:r>
            <a:r>
              <a:rPr lang="ar-EG" sz="1400" dirty="0" err="1">
                <a:latin typeface="Alexandria"/>
                <a:cs typeface="Simplified Arabic" panose="02020603050405020304" pitchFamily="18" charset="-78"/>
              </a:rPr>
              <a:t>رتبية</a:t>
            </a:r>
            <a:r>
              <a:rPr lang="ar-EG" sz="1400" dirty="0">
                <a:latin typeface="Alexandria"/>
                <a:cs typeface="Simplified Arabic" panose="02020603050405020304" pitchFamily="18" charset="-78"/>
              </a:rPr>
              <a:t> أو اسمية</a:t>
            </a:r>
            <a:r>
              <a:rPr lang="ar-EG" sz="1400" dirty="0" smtClean="0">
                <a:latin typeface="Alexandria"/>
                <a:cs typeface="Simplified Arabic" panose="02020603050405020304" pitchFamily="18" charset="-78"/>
              </a:rPr>
              <a:t>.</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شاشة البيانات (المدخلات) </a:t>
            </a:r>
            <a:r>
              <a:rPr lang="en-US" sz="1400" dirty="0">
                <a:latin typeface="Alexandria"/>
                <a:cs typeface="Simplified Arabic" panose="02020603050405020304" pitchFamily="18" charset="-78"/>
              </a:rPr>
              <a:t>DATA VIEW:</a:t>
            </a:r>
          </a:p>
          <a:p>
            <a:pPr algn="justLow" rtl="1">
              <a:lnSpc>
                <a:spcPct val="150000"/>
              </a:lnSpc>
            </a:pPr>
            <a:r>
              <a:rPr lang="ar-EG" sz="1400" dirty="0" smtClean="0">
                <a:latin typeface="Alexandria"/>
                <a:cs typeface="Simplified Arabic" panose="02020603050405020304" pitchFamily="18" charset="-78"/>
              </a:rPr>
              <a:t>وتتكون </a:t>
            </a:r>
            <a:r>
              <a:rPr lang="ar-EG" sz="1400" dirty="0">
                <a:latin typeface="Alexandria"/>
                <a:cs typeface="Simplified Arabic" panose="02020603050405020304" pitchFamily="18" charset="-78"/>
              </a:rPr>
              <a:t>تلك الشاشة من عدد من الأعمدة تمثل المتغيرات المتعلقة بالدراسة سواء، أما الصفوف فهي تمثل الحالات المتعلقة بالدراسة، ومن خلال تلك الشاشة يتم إدخال البيانات، وذلك بعد تعريف المتغيرات في </a:t>
            </a:r>
            <a:r>
              <a:rPr lang="ar-EG" sz="1400" dirty="0" smtClean="0">
                <a:latin typeface="Alexandria"/>
                <a:cs typeface="Simplified Arabic" panose="02020603050405020304" pitchFamily="18" charset="-78"/>
              </a:rPr>
              <a:t>شاشة</a:t>
            </a:r>
            <a:r>
              <a:rPr lang="en-US" sz="1400" dirty="0" smtClean="0">
                <a:latin typeface="Alexandria"/>
                <a:cs typeface="Simplified Arabic" panose="02020603050405020304" pitchFamily="18" charset="-78"/>
              </a:rPr>
              <a:t>VARIABLE </a:t>
            </a:r>
            <a:r>
              <a:rPr lang="en-US" sz="1400" dirty="0">
                <a:latin typeface="Alexandria"/>
                <a:cs typeface="Simplified Arabic" panose="02020603050405020304" pitchFamily="18" charset="-78"/>
              </a:rPr>
              <a:t>VIEW</a:t>
            </a:r>
            <a:r>
              <a:rPr lang="en-US" sz="1400" dirty="0" smtClean="0">
                <a:latin typeface="Alexandria"/>
                <a:cs typeface="Simplified Arabic" panose="02020603050405020304" pitchFamily="18" charset="-78"/>
              </a:rPr>
              <a:t>.</a:t>
            </a: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الشاشات أو النوافذ التي يتضمنها </a:t>
            </a:r>
            <a:r>
              <a:rPr lang="en-US" sz="2400" b="1" dirty="0" smtClean="0">
                <a:solidFill>
                  <a:srgbClr val="00B0F0"/>
                </a:solidFill>
                <a:latin typeface="Alexandria" charset="0"/>
                <a:cs typeface="Alexandria" charset="0"/>
              </a:rPr>
              <a:t>SPSS</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08</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220496" y="4827748"/>
            <a:ext cx="5525036" cy="1661993"/>
          </a:xfrm>
          <a:prstGeom prst="rect">
            <a:avLst/>
          </a:prstGeom>
          <a:noFill/>
        </p:spPr>
        <p:txBody>
          <a:bodyPr wrap="square" rtlCol="1">
            <a:spAutoFit/>
          </a:bodyPr>
          <a:lstStyle/>
          <a:p>
            <a:pPr marL="285750" indent="-285750" algn="justLow" rtl="1">
              <a:buFont typeface="Wingdings" panose="05000000000000000000" pitchFamily="2" charset="2"/>
              <a:buChar char="q"/>
            </a:pPr>
            <a:r>
              <a:rPr lang="en-US" sz="1400" dirty="0"/>
              <a:t> </a:t>
            </a:r>
            <a:r>
              <a:rPr lang="en-US" sz="1400" dirty="0" smtClean="0"/>
              <a:t>: </a:t>
            </a:r>
            <a:r>
              <a:rPr lang="en-US" sz="1400" b="1" dirty="0" smtClean="0"/>
              <a:t>WIDTH</a:t>
            </a:r>
            <a:r>
              <a:rPr lang="ar-EG" sz="1400" dirty="0" smtClean="0"/>
              <a:t>ويتمثل </a:t>
            </a:r>
            <a:r>
              <a:rPr lang="ar-EG" sz="1400" dirty="0"/>
              <a:t>ذلك في أقصى عدد للقيم فعلى سبيل المثال في حالة وجود الأرقام التالية لدينا (70-80-40-30-20-60-100) فإن أقصى عدد 100، بمعنى ثلاثة أرقام فنختار رقم </a:t>
            </a:r>
            <a:r>
              <a:rPr lang="en-US" sz="1400" dirty="0" smtClean="0"/>
              <a:t>(WIDTH</a:t>
            </a:r>
            <a:r>
              <a:rPr lang="en-US" sz="1400" dirty="0"/>
              <a:t>= 3)، </a:t>
            </a:r>
            <a:r>
              <a:rPr lang="ar-EG" sz="1400" dirty="0"/>
              <a:t>أو في حالة وجود متغير الجنس، فهو أما ذكر، أو أنثى، لذا يختار الباحث (</a:t>
            </a:r>
            <a:r>
              <a:rPr lang="en-US" sz="1400" dirty="0"/>
              <a:t>WIDTH= </a:t>
            </a:r>
            <a:r>
              <a:rPr lang="en-US" sz="1400" dirty="0" smtClean="0"/>
              <a:t>2</a:t>
            </a:r>
            <a:r>
              <a:rPr lang="ar-EG" sz="1400" dirty="0" smtClean="0"/>
              <a:t>).</a:t>
            </a:r>
            <a:endParaRPr lang="en-US" sz="1400" dirty="0"/>
          </a:p>
          <a:p>
            <a:pPr marL="285750" indent="-285750" algn="justLow" rtl="1">
              <a:buFont typeface="Wingdings" panose="05000000000000000000" pitchFamily="2" charset="2"/>
              <a:buChar char="q"/>
            </a:pPr>
            <a:r>
              <a:rPr lang="en-US" sz="1400" dirty="0" smtClean="0"/>
              <a:t>: </a:t>
            </a:r>
            <a:r>
              <a:rPr lang="en-US" sz="1400" b="1" dirty="0" smtClean="0"/>
              <a:t>DECIMALS</a:t>
            </a:r>
            <a:r>
              <a:rPr lang="ar-EG" sz="1400" dirty="0" smtClean="0"/>
              <a:t>ويستخدم </a:t>
            </a:r>
            <a:r>
              <a:rPr lang="ar-EG" sz="1400" dirty="0"/>
              <a:t>في حالة وجود أرقام عشرية، ويمثل الرقم صفر عدم وجود أرقام عشرية</a:t>
            </a:r>
            <a:r>
              <a:rPr lang="ar-EG" sz="1400" dirty="0" smtClean="0"/>
              <a:t>.</a:t>
            </a:r>
            <a:endParaRPr lang="ar-EG" sz="1400" dirty="0"/>
          </a:p>
          <a:p>
            <a:pPr marL="285750" indent="-285750" algn="justLow" rtl="1">
              <a:buFont typeface="Wingdings" panose="05000000000000000000" pitchFamily="2" charset="2"/>
              <a:buChar char="q"/>
            </a:pPr>
            <a:r>
              <a:rPr lang="en-US" sz="1400" dirty="0" smtClean="0"/>
              <a:t>  :</a:t>
            </a:r>
            <a:r>
              <a:rPr lang="en-US" sz="1400" b="1" dirty="0" smtClean="0"/>
              <a:t>LABEL</a:t>
            </a:r>
            <a:r>
              <a:rPr lang="en-US" sz="1400" dirty="0" smtClean="0"/>
              <a:t> </a:t>
            </a:r>
            <a:r>
              <a:rPr lang="ar-EG" sz="1400" dirty="0"/>
              <a:t>ويستخدم لوصف المتغيرات</a:t>
            </a:r>
          </a:p>
        </p:txBody>
      </p:sp>
    </p:spTree>
    <p:extLst>
      <p:ext uri="{BB962C8B-B14F-4D97-AF65-F5344CB8AC3E}">
        <p14:creationId xmlns:p14="http://schemas.microsoft.com/office/powerpoint/2010/main" val="616181308"/>
      </p:ext>
    </p:extLst>
  </p:cSld>
  <p:clrMapOvr>
    <a:masterClrMapping/>
  </p:clrMapOvr>
  <p:transition spd="slow" advTm="48933">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378039"/>
            <a:ext cx="6031107" cy="4765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61375" y="1790163"/>
            <a:ext cx="5241701" cy="2800767"/>
          </a:xfrm>
          <a:prstGeom prst="rect">
            <a:avLst/>
          </a:prstGeom>
          <a:noFill/>
        </p:spPr>
        <p:txBody>
          <a:bodyPr wrap="square" rtlCol="1">
            <a:spAutoFit/>
          </a:bodyPr>
          <a:lstStyle/>
          <a:p>
            <a:pPr algn="justLow" rtl="1"/>
            <a:r>
              <a:rPr lang="ar-EG" dirty="0">
                <a:solidFill>
                  <a:srgbClr val="00AEEF"/>
                </a:solidFill>
              </a:rPr>
              <a:t>كيف يتم تحويل القيم الوصفية إلى قيم كمية عند تحليل البيانات باستخدام </a:t>
            </a:r>
            <a:r>
              <a:rPr lang="en-US" dirty="0">
                <a:solidFill>
                  <a:srgbClr val="00AEEF"/>
                </a:solidFill>
              </a:rPr>
              <a:t>SPSS؟</a:t>
            </a:r>
          </a:p>
          <a:p>
            <a:pPr marL="285750" indent="-285750" algn="justLow" rtl="1">
              <a:buFont typeface="Wingdings" panose="05000000000000000000" pitchFamily="2" charset="2"/>
              <a:buChar char="q"/>
            </a:pPr>
            <a:endParaRPr lang="en-US" sz="1400" dirty="0"/>
          </a:p>
          <a:p>
            <a:pPr algn="justLow" rtl="1"/>
            <a:r>
              <a:rPr lang="ar-EG" sz="1400" dirty="0" smtClean="0"/>
              <a:t>في كثير من الأحيان يواجه الباحثون صعوبة في تحليل البيانات الوصفية، ويساعد تحليل البيانات باستخدام </a:t>
            </a:r>
            <a:r>
              <a:rPr lang="en-US" sz="1400" dirty="0" smtClean="0"/>
              <a:t>SPSS </a:t>
            </a:r>
            <a:r>
              <a:rPr lang="ar-EG" sz="1400" dirty="0" smtClean="0"/>
              <a:t>في تذليل تلك الصعوبات؛ من خلال عملية تحويل البيانات غير العددية إلى قيم كمية، فعلى سبيل المثال في حالة كون الإجابة عن أحد أسئلة الاستبيان تتمثل في: (موافق جدًّا، أو موافق، أو غير موافق)؛ فيمكن أن نمثل كل إجابة برقم بهدف القيام بعملية تحليل البيانات باستخدام </a:t>
            </a:r>
            <a:r>
              <a:rPr lang="en-US" sz="1400" dirty="0" smtClean="0"/>
              <a:t>SPSS؛ </a:t>
            </a:r>
            <a:r>
              <a:rPr lang="ar-EG" sz="1400" dirty="0" smtClean="0"/>
              <a:t>فيكون الترقيم كما يلي: موافق جدًّا يمثلها الرقم 3، وموافق 2، وغير موافق 1، وتسمى القيم الجديدة المُعدَّلة باسم "المتغيرات الهيكلية"، ويتم إدخال الاستبانات في شاشة الإدخال </a:t>
            </a:r>
            <a:r>
              <a:rPr lang="en-US" sz="1400" dirty="0" err="1" smtClean="0"/>
              <a:t>DTATA</a:t>
            </a:r>
            <a:r>
              <a:rPr lang="en-US" sz="1400" dirty="0" smtClean="0"/>
              <a:t> VIEW </a:t>
            </a:r>
            <a:r>
              <a:rPr lang="ar-EG" sz="1400" dirty="0" smtClean="0"/>
              <a:t>بحيث تمثل كل استبانة صف من الصفوف، وعند وجود بيانات غير واضحة، أو مفقودة يترك لها مكان فارغ، ويتم التعامل معها بعد إنهاء مهام الإدخال، وذلك عن طريق عملية تقدير للقيمة.</a:t>
            </a:r>
          </a:p>
        </p:txBody>
      </p:sp>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600925"/>
    </mc:Choice>
    <mc:Fallback xmlns="">
      <p:transition spd="slow" advTm="60092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4755148"/>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  </a:t>
            </a:r>
            <a:r>
              <a:rPr lang="ar-EG" sz="2000" b="1" dirty="0" smtClean="0">
                <a:solidFill>
                  <a:srgbClr val="00AEEF"/>
                </a:solidFill>
                <a:latin typeface="Alexandria" charset="0"/>
                <a:cs typeface="Alexandria" charset="0"/>
              </a:rPr>
              <a:t>مميزات استخدام برنامج </a:t>
            </a:r>
            <a:r>
              <a:rPr lang="en-US" sz="2000" b="1" dirty="0" smtClean="0">
                <a:solidFill>
                  <a:srgbClr val="00AEEF"/>
                </a:solidFill>
                <a:latin typeface="Alexandria" charset="0"/>
                <a:cs typeface="Alexandria" charset="0"/>
              </a:rPr>
              <a:t>SPSS</a:t>
            </a:r>
            <a:endParaRPr lang="ar-EG" sz="2000" b="1" dirty="0" smtClean="0">
              <a:solidFill>
                <a:srgbClr val="00AEEF"/>
              </a:solidFill>
              <a:latin typeface="Alexandria" charset="0"/>
              <a:cs typeface="Alexandria" charset="0"/>
            </a:endParaRPr>
          </a:p>
          <a:p>
            <a:pPr marL="285750" indent="-285750" algn="justLow" rtl="1">
              <a:lnSpc>
                <a:spcPct val="150000"/>
              </a:lnSpc>
              <a:buFont typeface="Wingdings" panose="05000000000000000000" pitchFamily="2" charset="2"/>
              <a:buChar char="v"/>
            </a:pPr>
            <a:r>
              <a:rPr lang="ar-EG" sz="1400" dirty="0" smtClean="0">
                <a:latin typeface="Alexandria" charset="0"/>
                <a:cs typeface="Alexandria" charset="0"/>
              </a:rPr>
              <a:t>توفير </a:t>
            </a:r>
            <a:r>
              <a:rPr lang="ar-EG" sz="1400" dirty="0" err="1">
                <a:latin typeface="Alexandria" charset="0"/>
                <a:cs typeface="Alexandria" charset="0"/>
              </a:rPr>
              <a:t>نمذجة</a:t>
            </a:r>
            <a:r>
              <a:rPr lang="ar-EG" sz="1400" dirty="0">
                <a:latin typeface="Alexandria" charset="0"/>
                <a:cs typeface="Alexandria" charset="0"/>
              </a:rPr>
              <a:t> بصرية سريعة بدءًا من النماذج الصغيرة إلى النماذج الأكثر تعقيدًا.</a:t>
            </a:r>
          </a:p>
          <a:p>
            <a:pPr marL="285750" indent="-285750" algn="justLow" rtl="1">
              <a:lnSpc>
                <a:spcPct val="150000"/>
              </a:lnSpc>
              <a:buFont typeface="Wingdings" panose="05000000000000000000" pitchFamily="2" charset="2"/>
              <a:buChar char="v"/>
            </a:pPr>
            <a:r>
              <a:rPr lang="ar-EG" sz="1400" dirty="0">
                <a:latin typeface="Alexandria" charset="0"/>
                <a:cs typeface="Alexandria" charset="0"/>
              </a:rPr>
              <a:t>تُستخدم البيانات الناتجة عن تحليله في جمع البيانات، وأبحاث السوق، وما إلى ذلك.</a:t>
            </a:r>
          </a:p>
          <a:p>
            <a:pPr marL="285750" indent="-285750" algn="justLow" rtl="1">
              <a:lnSpc>
                <a:spcPct val="150000"/>
              </a:lnSpc>
              <a:buFont typeface="Wingdings" panose="05000000000000000000" pitchFamily="2" charset="2"/>
              <a:buChar char="v"/>
            </a:pPr>
            <a:r>
              <a:rPr lang="ar-EG" sz="1400" dirty="0">
                <a:latin typeface="Alexandria" charset="0"/>
                <a:cs typeface="Alexandria" charset="0"/>
              </a:rPr>
              <a:t>يمكن للمستخدمين استخراج كل جزء من المعلومات؛ لتنفيذ الإجراءات الإحصائية الوصفية والاستنتاجية والمتنوعة.</a:t>
            </a:r>
          </a:p>
          <a:p>
            <a:pPr marL="285750" indent="-285750" algn="justLow" rtl="1">
              <a:lnSpc>
                <a:spcPct val="150000"/>
              </a:lnSpc>
              <a:buFont typeface="Wingdings" panose="05000000000000000000" pitchFamily="2" charset="2"/>
              <a:buChar char="v"/>
            </a:pPr>
            <a:r>
              <a:rPr lang="ar-EG" sz="1400" dirty="0">
                <a:latin typeface="Alexandria" charset="0"/>
                <a:cs typeface="Alexandria" charset="0"/>
              </a:rPr>
              <a:t>يتميز بإجراء عمليات بحث ذكية، واستخراج المعلومات المخفية، وتصميم الشبكات العصبية للذكاء الاصطناعي، وتجزئة السوق.</a:t>
            </a:r>
          </a:p>
          <a:p>
            <a:pPr marL="285750" indent="-285750" algn="justLow" rtl="1">
              <a:lnSpc>
                <a:spcPct val="150000"/>
              </a:lnSpc>
              <a:buFont typeface="Wingdings" panose="05000000000000000000" pitchFamily="2" charset="2"/>
              <a:buChar char="v"/>
            </a:pPr>
            <a:r>
              <a:rPr lang="ar-EG" sz="1400" dirty="0">
                <a:latin typeface="Alexandria" charset="0"/>
                <a:cs typeface="Alexandria" charset="0"/>
              </a:rPr>
              <a:t>يمكّن الباحث الأكاديمي من حل العمليات الجبرية والحسابية والمثلثية، وإعداد التقارير الجذابة عن التحقيقات؛ إذ إنه يشتمل على نصوص وجداول ورسوم بيانية، ونتائج إحصائية للتقرير في نفس الملف.</a:t>
            </a:r>
          </a:p>
          <a:p>
            <a:pPr marL="285750" indent="-285750" algn="justLow" rtl="1">
              <a:lnSpc>
                <a:spcPct val="150000"/>
              </a:lnSpc>
              <a:buFont typeface="Wingdings" panose="05000000000000000000" pitchFamily="2" charset="2"/>
              <a:buChar char="v"/>
            </a:pPr>
            <a:r>
              <a:rPr lang="ar-EG" sz="1400" dirty="0">
                <a:latin typeface="Alexandria" charset="0"/>
                <a:cs typeface="Alexandria" charset="0"/>
              </a:rPr>
              <a:t>يقدم </a:t>
            </a:r>
            <a:r>
              <a:rPr lang="en-US" sz="1400" dirty="0" smtClean="0">
                <a:latin typeface="Alexandria" charset="0"/>
                <a:cs typeface="Alexandria" charset="0"/>
              </a:rPr>
              <a:t> SPSS </a:t>
            </a:r>
            <a:r>
              <a:rPr lang="ar-EG" sz="1400" dirty="0">
                <a:latin typeface="Alexandria" charset="0"/>
                <a:cs typeface="Alexandria" charset="0"/>
              </a:rPr>
              <a:t>توثيق البيانات بدقة.</a:t>
            </a:r>
          </a:p>
          <a:p>
            <a:pPr marL="285750" indent="-285750" algn="justLow" rtl="1">
              <a:lnSpc>
                <a:spcPct val="150000"/>
              </a:lnSpc>
              <a:buFont typeface="Wingdings" panose="05000000000000000000" pitchFamily="2" charset="2"/>
              <a:buChar char="v"/>
            </a:pPr>
            <a:r>
              <a:rPr lang="ar-EG" sz="1400" dirty="0">
                <a:latin typeface="Alexandria" charset="0"/>
                <a:cs typeface="Alexandria" charset="0"/>
              </a:rPr>
              <a:t>يُمكِّن الباحثين من تخزين دليل البيانات الوصفية.</a:t>
            </a:r>
          </a:p>
          <a:p>
            <a:pPr marL="285750" indent="-285750" algn="justLow" rtl="1">
              <a:lnSpc>
                <a:spcPct val="150000"/>
              </a:lnSpc>
              <a:buFont typeface="Wingdings" panose="05000000000000000000" pitchFamily="2" charset="2"/>
              <a:buChar char="v"/>
            </a:pPr>
            <a:r>
              <a:rPr lang="ar-EG" sz="1400" dirty="0">
                <a:latin typeface="Alexandria" charset="0"/>
                <a:cs typeface="Alexandria" charset="0"/>
              </a:rPr>
              <a:t>يعمل بوصفه مستودع معلومات مركزي فيما يتعلق بالبيانات، مثل العلاقات مع البيانات الأخرى ومعناها وأصلها وتنسيقها واستخدامها</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58104"/>
    </mc:Choice>
    <mc:Fallback xmlns="">
      <p:transition spd="slow" advTm="5810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5160" y="1493949"/>
            <a:ext cx="5808371" cy="1708160"/>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تتيح </a:t>
            </a:r>
            <a:r>
              <a:rPr lang="ar-EG" sz="1400" dirty="0">
                <a:latin typeface="Alexandria" charset="0"/>
                <a:cs typeface="Alexandria" charset="0"/>
              </a:rPr>
              <a:t>لك ميزة منشئ التقارير في </a:t>
            </a:r>
            <a:r>
              <a:rPr lang="en-US" sz="1400" dirty="0">
                <a:latin typeface="Alexandria" charset="0"/>
                <a:cs typeface="Alexandria" charset="0"/>
              </a:rPr>
              <a:t>SPSS </a:t>
            </a:r>
            <a:r>
              <a:rPr lang="ar-EG" sz="1400" dirty="0">
                <a:latin typeface="Alexandria" charset="0"/>
                <a:cs typeface="Alexandria" charset="0"/>
              </a:rPr>
              <a:t>إعداد تقارير جذابة عن التحقيقات. وهو يشتمل على نص وجداول ورسوم بيانية ونتائج إحصائية للتقرير في نفس الملف.</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يقدم </a:t>
            </a:r>
            <a:r>
              <a:rPr lang="en-US" sz="1400" dirty="0">
                <a:latin typeface="Alexandria" charset="0"/>
                <a:cs typeface="Alexandria" charset="0"/>
              </a:rPr>
              <a:t>SPSS </a:t>
            </a:r>
            <a:r>
              <a:rPr lang="ar-EG" sz="1400" dirty="0">
                <a:latin typeface="Alexandria" charset="0"/>
                <a:cs typeface="Alexandria" charset="0"/>
              </a:rPr>
              <a:t>توثيق البيانات أيضًا. تمكن الباحثين من تخزين دليل البيانات الوصفية. علاوة على ذلك، يعمل كمستودع معلومات مركزي فيما يتعلق بالبيانات - مثل العلاقات مع البيانات الأخرى ومعناها وأصلها وتنسيقها واستخدامها </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7631691"/>
      </p:ext>
    </p:extLst>
  </p:cSld>
  <p:clrMapOvr>
    <a:masterClrMapping/>
  </p:clrMapOvr>
  <mc:AlternateContent xmlns:mc="http://schemas.openxmlformats.org/markup-compatibility/2006" xmlns:p14="http://schemas.microsoft.com/office/powerpoint/2010/main">
    <mc:Choice Requires="p14">
      <p:transition spd="slow" p14:dur="2000" advTm="38237"/>
    </mc:Choice>
    <mc:Fallback xmlns="">
      <p:transition spd="slow" advTm="3823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6980" y="1468531"/>
            <a:ext cx="5370491" cy="3699539"/>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لماذا نحتاج التحليل الإحصائي؟</a:t>
            </a:r>
          </a:p>
          <a:p>
            <a:pPr algn="justLow" rtl="1">
              <a:lnSpc>
                <a:spcPct val="150000"/>
              </a:lnSpc>
            </a:pPr>
            <a:r>
              <a:rPr lang="ar-EG" sz="1400" dirty="0">
                <a:latin typeface="Alexandria" charset="0"/>
                <a:cs typeface="Alexandria" charset="0"/>
              </a:rPr>
              <a:t>نحتاج عادة إلى تحليل احصائي للاستبيانات من أجل فهم وتفسير البيانات التي نجمعها. وتتجلى أهمية التحليل الإحصائي بشكل أفضل في النقاط التالية:</a:t>
            </a:r>
          </a:p>
          <a:p>
            <a:pPr algn="justLow" rtl="1">
              <a:lnSpc>
                <a:spcPct val="150000"/>
              </a:lnSpc>
            </a:pPr>
            <a:r>
              <a:rPr lang="ar-EG" sz="1400" b="1" dirty="0">
                <a:latin typeface="Alexandria" charset="0"/>
                <a:cs typeface="Alexandria" charset="0"/>
              </a:rPr>
              <a:t>تحديد الأنماط والاتجاهات</a:t>
            </a:r>
            <a:r>
              <a:rPr lang="ar-EG" sz="1400" dirty="0">
                <a:latin typeface="Alexandria" charset="0"/>
                <a:cs typeface="Alexandria" charset="0"/>
              </a:rPr>
              <a:t>: يُمكن تحليل البيانات التي قد لا تكون واضحة للعين البشرية إحصائيًا للكشف عن الأنماط والاتجاهات، وقد يساعد في فهمنا للعلاقات بين المتغيرات وكيف تتطور عبر الزمن.</a:t>
            </a:r>
          </a:p>
          <a:p>
            <a:pPr algn="justLow" rtl="1">
              <a:lnSpc>
                <a:spcPct val="150000"/>
              </a:lnSpc>
            </a:pPr>
            <a:r>
              <a:rPr lang="ar-EG" sz="1400" b="1" dirty="0">
                <a:latin typeface="Alexandria" charset="0"/>
                <a:cs typeface="Alexandria" charset="0"/>
              </a:rPr>
              <a:t>اتخاذ قرارات تعتمد على البيانات</a:t>
            </a:r>
            <a:r>
              <a:rPr lang="ar-EG" sz="1400" dirty="0">
                <a:latin typeface="Alexandria" charset="0"/>
                <a:cs typeface="Alexandria" charset="0"/>
              </a:rPr>
              <a:t>: يمكن اتخاذ قرارات مستنيرة بسبب التحليل الإحصائي. مما يمنحنا وجهات نظر جديدة، حيث يساعد في تقييم أهمية النتائج وقابليتها للتطبيق على نطاق أوسع من السكان.</a:t>
            </a:r>
          </a:p>
          <a:p>
            <a:pPr algn="justLow" rtl="1">
              <a:lnSpc>
                <a:spcPct val="150000"/>
              </a:lnSpc>
            </a:pPr>
            <a:r>
              <a:rPr lang="ar-EG" sz="1400" b="1" dirty="0">
                <a:latin typeface="Alexandria" charset="0"/>
                <a:cs typeface="Alexandria" charset="0"/>
              </a:rPr>
              <a:t>تقييم الفرضيات</a:t>
            </a:r>
            <a:r>
              <a:rPr lang="ar-EG" sz="1400" dirty="0">
                <a:latin typeface="Alexandria" charset="0"/>
                <a:cs typeface="Alexandria" charset="0"/>
              </a:rPr>
              <a:t>: من خلال البرنامج الاحصائي </a:t>
            </a:r>
            <a:r>
              <a:rPr lang="en-US" sz="1400" dirty="0" err="1">
                <a:latin typeface="Alexandria" charset="0"/>
                <a:cs typeface="Alexandria" charset="0"/>
              </a:rPr>
              <a:t>spss</a:t>
            </a:r>
            <a:r>
              <a:rPr lang="en-US" sz="1400" dirty="0">
                <a:latin typeface="Alexandria" charset="0"/>
                <a:cs typeface="Alexandria" charset="0"/>
              </a:rPr>
              <a:t>، </a:t>
            </a:r>
            <a:r>
              <a:rPr lang="ar-EG" sz="1400" dirty="0">
                <a:latin typeface="Alexandria" charset="0"/>
                <a:cs typeface="Alexandria" charset="0"/>
              </a:rPr>
              <a:t>يمكن تقييم الفرضيات من خلال مقارنتها بالبيانات. كما يمكننا هذا أيضًا من تقييم احتمالية صحة الفرضية أو عدم صحتها.</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43505"/>
    </mc:Choice>
    <mc:Fallback xmlns="">
      <p:transition spd="slow" advTm="4350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991379"/>
          </a:xfrm>
          <a:prstGeom prst="rect">
            <a:avLst/>
          </a:prstGeom>
          <a:noFill/>
        </p:spPr>
        <p:txBody>
          <a:bodyPr wrap="square" rtlCol="0">
            <a:spAutoFit/>
          </a:bodyPr>
          <a:lstStyle/>
          <a:p>
            <a:pPr marL="285750" lvl="0" indent="-285750" algn="justLow" rtl="1">
              <a:lnSpc>
                <a:spcPct val="150000"/>
              </a:lnSpc>
              <a:buFont typeface="Wingdings" panose="05000000000000000000" pitchFamily="2" charset="2"/>
              <a:buChar char="v"/>
            </a:pPr>
            <a:r>
              <a:rPr lang="ar-EG" sz="1400" b="1" dirty="0">
                <a:solidFill>
                  <a:prstClr val="black"/>
                </a:solidFill>
                <a:latin typeface="Alexandria" charset="0"/>
                <a:cs typeface="Alexandria" charset="0"/>
              </a:rPr>
              <a:t>تحسين العمليات: </a:t>
            </a:r>
            <a:r>
              <a:rPr lang="ar-EG" sz="1400" dirty="0">
                <a:solidFill>
                  <a:prstClr val="black"/>
                </a:solidFill>
                <a:latin typeface="Alexandria" charset="0"/>
                <a:cs typeface="Alexandria" charset="0"/>
              </a:rPr>
              <a:t>يتيح لنا التحليل الإحصائي تحديد فرص تحسين العمليات. يسمح لنا تحليل البيانات بتحديد الاختناقات وأوجه القصور وتنفيذ التحسينات التي تعزز الإنتاج والكفاءة.</a:t>
            </a:r>
          </a:p>
          <a:p>
            <a:pPr marL="285750" lvl="0" indent="-285750" algn="justLow" rtl="1">
              <a:lnSpc>
                <a:spcPct val="150000"/>
              </a:lnSpc>
              <a:buFont typeface="Wingdings" panose="05000000000000000000" pitchFamily="2" charset="2"/>
              <a:buChar char="v"/>
            </a:pPr>
            <a:r>
              <a:rPr lang="ar-EG" sz="1400" b="1" dirty="0">
                <a:solidFill>
                  <a:prstClr val="black"/>
                </a:solidFill>
                <a:latin typeface="Alexandria" charset="0"/>
                <a:cs typeface="Alexandria" charset="0"/>
              </a:rPr>
              <a:t>توقع النتائج المستقبلية: بالنظر إلى الاتجاهات والأنماط التاريخية، </a:t>
            </a:r>
            <a:r>
              <a:rPr lang="ar-EG" sz="1400" dirty="0">
                <a:solidFill>
                  <a:prstClr val="black"/>
                </a:solidFill>
                <a:latin typeface="Alexandria" charset="0"/>
                <a:cs typeface="Alexandria" charset="0"/>
              </a:rPr>
              <a:t>يتيح لنا التحليل الإحصائي التنبؤ بالنتائج المستقبلية. يتيح لنا تحديد إمكانية حدوث أحداث معينة ومن ثم بناء أحكامنا على تلك المعرفة</a:t>
            </a:r>
            <a:endParaRPr lang="en-US" sz="1400" dirty="0">
              <a:solidFill>
                <a:prstClr val="black"/>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47245"/>
    </mc:Choice>
    <mc:Fallback xmlns="">
      <p:transition spd="slow" advTm="4724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093154"/>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 طرق تحليل البيانات الإحصائية</a:t>
            </a:r>
          </a:p>
          <a:p>
            <a:pPr algn="justLow" rtl="1">
              <a:lnSpc>
                <a:spcPct val="150000"/>
              </a:lnSpc>
            </a:pPr>
            <a:r>
              <a:rPr lang="ar-EG" sz="1400" dirty="0">
                <a:latin typeface="Alexandria" charset="0"/>
                <a:cs typeface="Alexandria" charset="0"/>
              </a:rPr>
              <a:t>تعد طرق تحليل البيانات الإحصائية أداة حاسمة لاتخاذ قرارات مستنيرة بناءً على البيانات، </a:t>
            </a:r>
            <a:r>
              <a:rPr lang="ar-EG" sz="1400" dirty="0" smtClean="0">
                <a:latin typeface="Alexandria" charset="0"/>
                <a:cs typeface="Alexandria" charset="0"/>
              </a:rPr>
              <a:t>وهناك </a:t>
            </a:r>
            <a:r>
              <a:rPr lang="ar-EG" sz="1400" dirty="0">
                <a:latin typeface="Alexandria" charset="0"/>
                <a:cs typeface="Alexandria" charset="0"/>
              </a:rPr>
              <a:t>العديد من طرق تحليل البيانات الإحصائية شائعة الاستخدام، بما في ذلك</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b="1" dirty="0" smtClean="0">
                <a:solidFill>
                  <a:srgbClr val="00AEEF"/>
                </a:solidFill>
                <a:latin typeface="Alexandria" charset="0"/>
                <a:cs typeface="Alexandria" charset="0"/>
              </a:rPr>
              <a:t>المتوسط</a:t>
            </a:r>
            <a:endParaRPr lang="ar-EG" sz="1400" b="1" dirty="0">
              <a:solidFill>
                <a:srgbClr val="00AEEF"/>
              </a:solidFill>
              <a:latin typeface="Alexandria" charset="0"/>
              <a:cs typeface="Alexandria" charset="0"/>
            </a:endParaRPr>
          </a:p>
          <a:p>
            <a:pPr algn="justLow" rtl="1">
              <a:lnSpc>
                <a:spcPct val="150000"/>
              </a:lnSpc>
            </a:pPr>
            <a:r>
              <a:rPr lang="ar-EG" sz="1400" dirty="0" smtClean="0">
                <a:latin typeface="Alexandria" charset="0"/>
                <a:cs typeface="Alexandria" charset="0"/>
              </a:rPr>
              <a:t>هو </a:t>
            </a:r>
            <a:r>
              <a:rPr lang="ar-EG" sz="1400" dirty="0">
                <a:latin typeface="Alexandria" charset="0"/>
                <a:cs typeface="Alexandria" charset="0"/>
              </a:rPr>
              <a:t>مقياس شائع الاستخدام للاتجاه المركزي في تحليل البيانات الإحصائية، حيث يمثل متوسط قيمة مجموعة من البيانات ويتم حسابه عن طريق جمع جميع القيم في مجموعة البيانات والقسمة على عدد الملاحظات</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يعتبر المتوسط مقياسًا مفيدًا عندما يتم توزيع البيانات بشكل طبيعي، ولا تؤثر القيم المتطرفة بشكل كبير على النمط العام للبيانات</a:t>
            </a:r>
            <a:r>
              <a:rPr lang="ar-EG" sz="1400" dirty="0" smtClean="0">
                <a:latin typeface="Alexandria" charset="0"/>
                <a:cs typeface="Alexandria" charset="0"/>
              </a:rPr>
              <a:t>.</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084"/>
      </p:ext>
    </p:extLst>
  </p:cSld>
  <p:clrMapOvr>
    <a:masterClrMapping/>
  </p:clrMapOvr>
  <mc:AlternateContent xmlns:mc="http://schemas.openxmlformats.org/markup-compatibility/2006" xmlns:p14="http://schemas.microsoft.com/office/powerpoint/2010/main">
    <mc:Choice Requires="p14">
      <p:transition spd="slow" p14:dur="2000" advTm="186521"/>
    </mc:Choice>
    <mc:Fallback xmlns="">
      <p:transition spd="slow" advTm="18652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4253537"/>
          </a:xfrm>
          <a:prstGeom prst="rect">
            <a:avLst/>
          </a:prstGeom>
          <a:noFill/>
        </p:spPr>
        <p:txBody>
          <a:bodyPr wrap="square" rtlCol="0">
            <a:spAutoFit/>
          </a:bodyPr>
          <a:lstStyle/>
          <a:p>
            <a:pPr algn="justLow" rtl="1">
              <a:lnSpc>
                <a:spcPct val="150000"/>
              </a:lnSpc>
            </a:pPr>
            <a:r>
              <a:rPr lang="ar-EG" sz="1400" b="1" dirty="0" smtClean="0">
                <a:solidFill>
                  <a:srgbClr val="00AEEF"/>
                </a:solidFill>
                <a:latin typeface="Alexandria" charset="0"/>
                <a:cs typeface="Alexandria" charset="0"/>
              </a:rPr>
              <a:t>الانحدار</a:t>
            </a:r>
            <a:endParaRPr lang="ar-EG" sz="1400" b="1" dirty="0">
              <a:solidFill>
                <a:srgbClr val="00AEEF"/>
              </a:solidFill>
              <a:latin typeface="Alexandria" charset="0"/>
              <a:cs typeface="Alexandria" charset="0"/>
            </a:endParaRPr>
          </a:p>
          <a:p>
            <a:pPr algn="justLow" rtl="1">
              <a:lnSpc>
                <a:spcPct val="150000"/>
              </a:lnSpc>
            </a:pPr>
            <a:r>
              <a:rPr lang="ar-EG" sz="1400" dirty="0">
                <a:latin typeface="Alexandria" charset="0"/>
                <a:cs typeface="Alexandria" charset="0"/>
              </a:rPr>
              <a:t>تحليل الانحدار هو طريقة التحليل الاحصائي للاستبيان التي تُستخدم </a:t>
            </a:r>
            <a:r>
              <a:rPr lang="ar-EG" sz="1400" dirty="0" err="1">
                <a:latin typeface="Alexandria" charset="0"/>
                <a:cs typeface="Alexandria" charset="0"/>
              </a:rPr>
              <a:t>لنمذجة</a:t>
            </a:r>
            <a:r>
              <a:rPr lang="ar-EG" sz="1400" dirty="0">
                <a:latin typeface="Alexandria" charset="0"/>
                <a:cs typeface="Alexandria" charset="0"/>
              </a:rPr>
              <a:t> العلاقة بين متغيرين أو أكثر، </a:t>
            </a:r>
            <a:r>
              <a:rPr lang="ar-EG" sz="1400" dirty="0" smtClean="0">
                <a:latin typeface="Alexandria" charset="0"/>
                <a:cs typeface="Alexandria" charset="0"/>
              </a:rPr>
              <a:t>وهي </a:t>
            </a:r>
            <a:r>
              <a:rPr lang="ar-EG" sz="1400" dirty="0">
                <a:latin typeface="Alexandria" charset="0"/>
                <a:cs typeface="Alexandria" charset="0"/>
              </a:rPr>
              <a:t>أداة قوية للتنبؤ بقيمة المتغير التابع بناءً على واحد أو أكثر من المتغيرات </a:t>
            </a:r>
            <a:r>
              <a:rPr lang="ar-EG" sz="1400" dirty="0" smtClean="0">
                <a:latin typeface="Alexandria" charset="0"/>
                <a:cs typeface="Alexandria" charset="0"/>
              </a:rPr>
              <a:t>المستقلة.</a:t>
            </a:r>
            <a:r>
              <a:rPr lang="ar-EG" sz="1400" dirty="0">
                <a:latin typeface="Alexandria" charset="0"/>
                <a:cs typeface="Alexandria" charset="0"/>
              </a:rPr>
              <a:t> </a:t>
            </a:r>
            <a:r>
              <a:rPr lang="ar-EG" sz="1400" dirty="0" smtClean="0">
                <a:latin typeface="Alexandria" charset="0"/>
                <a:cs typeface="Alexandria" charset="0"/>
              </a:rPr>
              <a:t>كما </a:t>
            </a:r>
            <a:r>
              <a:rPr lang="ar-EG" sz="1400" dirty="0">
                <a:latin typeface="Alexandria" charset="0"/>
                <a:cs typeface="Alexandria" charset="0"/>
              </a:rPr>
              <a:t>يمكن استخدام تحليل الانحدار لفحص قوة واتجاه العلاقة بين المتغيرات، ولإجراء تنبؤات حول قيمة المتغير التابع بناءً على مجموعة معينة من القيم للمتغيرات المستقلة</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b="1" dirty="0">
                <a:solidFill>
                  <a:srgbClr val="00AEEF"/>
                </a:solidFill>
                <a:latin typeface="Alexandria" charset="0"/>
                <a:cs typeface="Alexandria" charset="0"/>
              </a:rPr>
              <a:t>اختبار </a:t>
            </a:r>
            <a:r>
              <a:rPr lang="ar-EG" sz="1400" b="1" dirty="0" smtClean="0">
                <a:solidFill>
                  <a:srgbClr val="00AEEF"/>
                </a:solidFill>
                <a:latin typeface="Alexandria" charset="0"/>
                <a:cs typeface="Alexandria" charset="0"/>
              </a:rPr>
              <a:t>الفرضيات</a:t>
            </a:r>
            <a:endParaRPr lang="ar-EG" sz="1400" b="1" dirty="0">
              <a:solidFill>
                <a:srgbClr val="00AEEF"/>
              </a:solidFill>
              <a:latin typeface="Alexandria" charset="0"/>
              <a:cs typeface="Alexandria" charset="0"/>
            </a:endParaRPr>
          </a:p>
          <a:p>
            <a:pPr algn="justLow" rtl="1">
              <a:lnSpc>
                <a:spcPct val="150000"/>
              </a:lnSpc>
            </a:pPr>
            <a:r>
              <a:rPr lang="ar-EG" sz="1400" dirty="0">
                <a:latin typeface="Alexandria" charset="0"/>
                <a:cs typeface="Alexandria" charset="0"/>
              </a:rPr>
              <a:t>تمكن الطريقة الإحصائية لاختبار الفرضيات الباحثين من استنتاج معلومات حول </a:t>
            </a:r>
            <a:r>
              <a:rPr lang="ar-EG" sz="1400" dirty="0" smtClean="0">
                <a:latin typeface="Alexandria" charset="0"/>
                <a:cs typeface="Alexandria" charset="0"/>
              </a:rPr>
              <a:t>مجموعة من </a:t>
            </a:r>
            <a:r>
              <a:rPr lang="ar-EG" sz="1400" dirty="0">
                <a:latin typeface="Alexandria" charset="0"/>
                <a:cs typeface="Alexandria" charset="0"/>
              </a:rPr>
              <a:t>البيانات، حيث يتضمن صياغة فرضية، وجمع البيانات، ثم تحليل تلك البيانات لتحديد ما إذا كانت النظرية مبررة أم </a:t>
            </a:r>
            <a:r>
              <a:rPr lang="ar-EG" sz="1400" dirty="0" smtClean="0">
                <a:latin typeface="Alexandria" charset="0"/>
                <a:cs typeface="Alexandria" charset="0"/>
              </a:rPr>
              <a:t>لا.</a:t>
            </a:r>
            <a:r>
              <a:rPr lang="ar-EG" sz="1400" dirty="0">
                <a:latin typeface="Alexandria" charset="0"/>
                <a:cs typeface="Alexandria" charset="0"/>
              </a:rPr>
              <a:t> </a:t>
            </a:r>
            <a:r>
              <a:rPr lang="ar-EG" sz="1400" dirty="0" smtClean="0">
                <a:latin typeface="Alexandria" charset="0"/>
                <a:cs typeface="Alexandria" charset="0"/>
              </a:rPr>
              <a:t>كما </a:t>
            </a:r>
            <a:r>
              <a:rPr lang="ar-EG" sz="1400" dirty="0">
                <a:latin typeface="Alexandria" charset="0"/>
                <a:cs typeface="Alexandria" charset="0"/>
              </a:rPr>
              <a:t>تستخدم الكثير من الصناعات – بما في ذلك أبحاث السوق والتجارب السريرية والبحث العلمي – اختبار الفرضيات.</a:t>
            </a:r>
          </a:p>
          <a:p>
            <a:pPr algn="justLow" rtl="1">
              <a:lnSpc>
                <a:spcPct val="150000"/>
              </a:lnSpc>
            </a:pPr>
            <a:endParaRPr lang="ar-EG" sz="1400" dirty="0">
              <a:latin typeface="Alexandria" charset="0"/>
              <a:cs typeface="Alexandria" charset="0"/>
            </a:endParaRPr>
          </a:p>
          <a:p>
            <a:pPr algn="justLow" rtl="1">
              <a:lnSpc>
                <a:spcPct val="150000"/>
              </a:lnSpc>
            </a:pP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5790667"/>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539157"/>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  تحديد حجم </a:t>
            </a:r>
            <a:r>
              <a:rPr lang="ar-EG" b="1" dirty="0" smtClean="0">
                <a:solidFill>
                  <a:srgbClr val="00AEEF"/>
                </a:solidFill>
                <a:latin typeface="Alexandria" charset="0"/>
                <a:cs typeface="Alexandria" charset="0"/>
              </a:rPr>
              <a:t>العينة</a:t>
            </a:r>
            <a:endParaRPr lang="ar-EG" b="1" dirty="0">
              <a:solidFill>
                <a:srgbClr val="00AEEF"/>
              </a:solidFill>
              <a:latin typeface="Alexandria" charset="0"/>
              <a:cs typeface="Alexandria" charset="0"/>
            </a:endParaRPr>
          </a:p>
          <a:p>
            <a:pPr algn="justLow" rtl="1">
              <a:lnSpc>
                <a:spcPct val="150000"/>
              </a:lnSpc>
            </a:pPr>
            <a:r>
              <a:rPr lang="ar-EG" sz="1400" dirty="0">
                <a:latin typeface="Alexandria" charset="0"/>
                <a:cs typeface="Alexandria" charset="0"/>
              </a:rPr>
              <a:t>يعد تحديد حجم العينة خطوة حاسمة في التحليل الإحصائي </a:t>
            </a:r>
            <a:r>
              <a:rPr lang="en-US" sz="1400" dirty="0" err="1">
                <a:latin typeface="Alexandria" charset="0"/>
                <a:cs typeface="Alexandria" charset="0"/>
              </a:rPr>
              <a:t>spss</a:t>
            </a:r>
            <a:r>
              <a:rPr lang="en-US" sz="1400" dirty="0">
                <a:latin typeface="Alexandria" charset="0"/>
                <a:cs typeface="Alexandria" charset="0"/>
              </a:rPr>
              <a:t> </a:t>
            </a:r>
            <a:r>
              <a:rPr lang="ar-EG" sz="1400" dirty="0" smtClean="0">
                <a:latin typeface="Alexandria" charset="0"/>
                <a:cs typeface="Alexandria" charset="0"/>
              </a:rPr>
              <a:t> الذي </a:t>
            </a:r>
            <a:r>
              <a:rPr lang="ar-EG" sz="1400" dirty="0">
                <a:latin typeface="Alexandria" charset="0"/>
                <a:cs typeface="Alexandria" charset="0"/>
              </a:rPr>
              <a:t>يحدد عدد الملاحظات اللازمة لتمثيل السكان بدقة</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يجب أن يكون حجم العينة كبيرًا بما يكفي لتوفير قوة كافية لاكتشاف الاختلافات أو العلاقات ذات المغزى مع كونه صغيرًا بما يكفي للحد من تكلفة جمع البيانات واحتمال حدوث نتائج إيجابية خاطئة.</a:t>
            </a:r>
          </a:p>
          <a:p>
            <a:pPr algn="justLow" rtl="1">
              <a:lnSpc>
                <a:spcPct val="150000"/>
              </a:lnSpc>
            </a:pP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02427922"/>
      </p:ext>
    </p:extLst>
  </p:cSld>
  <p:clrMapOvr>
    <a:masterClrMapping/>
  </p:clrMapOvr>
  <mc:AlternateContent xmlns:mc="http://schemas.openxmlformats.org/markup-compatibility/2006" xmlns:p14="http://schemas.microsoft.com/office/powerpoint/2010/main">
    <mc:Choice Requires="p14">
      <p:transition spd="slow" p14:dur="2000" advTm="74170"/>
    </mc:Choice>
    <mc:Fallback xmlns="">
      <p:transition spd="slow" advTm="7417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123658"/>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نشأة التحليل الاحصائي ومفهومه وما هي أهمية التحليل الاحصائي وكذا خطوات التحليل الاحصائي وأهميته وأنواع التحليل الاحصائي ومشكلات التحليل الاحصائي وأهم برامجه ومميزات استخدام برنامج ال </a:t>
            </a:r>
            <a:r>
              <a:rPr lang="en-US" sz="1400" dirty="0" smtClean="0">
                <a:solidFill>
                  <a:srgbClr val="2D3956"/>
                </a:solidFill>
                <a:latin typeface="Alexandria" charset="0"/>
                <a:cs typeface="Alexandria" charset="0"/>
              </a:rPr>
              <a:t>SPSS</a:t>
            </a:r>
            <a:r>
              <a:rPr lang="ar-EG" sz="1400" dirty="0" smtClean="0">
                <a:solidFill>
                  <a:srgbClr val="2D3956"/>
                </a:solidFill>
                <a:latin typeface="Alexandria" charset="0"/>
                <a:cs typeface="Alexandria" charset="0"/>
              </a:rPr>
              <a:t> وما مدى الحاجة اليه.</a:t>
            </a:r>
            <a:endParaRPr lang="ar-EG" sz="1400" dirty="0">
              <a:solidFill>
                <a:srgbClr val="2D3956"/>
              </a:solidFill>
              <a:latin typeface="Alexandria" charset="0"/>
              <a:cs typeface="Alexandria" charset="0"/>
            </a:endParaRPr>
          </a:p>
          <a:p>
            <a:pPr algn="justLow" rtl="1">
              <a:lnSpc>
                <a:spcPct val="150000"/>
              </a:lnSpc>
            </a:pPr>
            <a:r>
              <a:rPr lang="ar-EG" sz="1400" dirty="0" smtClean="0">
                <a:solidFill>
                  <a:srgbClr val="2D3956"/>
                </a:solidFill>
                <a:latin typeface="Alexandria" charset="0"/>
                <a:cs typeface="Alexandria" charset="0"/>
              </a:rPr>
              <a:t> .</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0490222"/>
      </p:ext>
    </p:extLst>
  </p:cSld>
  <p:clrMapOvr>
    <a:masterClrMapping/>
  </p:clrMapOvr>
  <mc:AlternateContent xmlns:mc="http://schemas.openxmlformats.org/markup-compatibility/2006" xmlns:p14="http://schemas.microsoft.com/office/powerpoint/2010/main">
    <mc:Choice Requires="p14">
      <p:transition spd="slow" p14:dur="2000" advTm="51921"/>
    </mc:Choice>
    <mc:Fallback xmlns="">
      <p:transition spd="slow" advTm="5192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308324"/>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للتحليل الاحصائي للبيانات، يرجى استعراض كل من أهداف الدراسة وفروضها، وما هي الأساليب الإحصائية التي اعتمد عليها الباحث للتحقق من مدى صحة تلك الفروض وذلك لاثنين من الدراسات والبحوث العلمية، على أن يتم عرض اجابتكم في صيغة ملف </a:t>
            </a:r>
            <a:r>
              <a:rPr lang="en-US" sz="1400" dirty="0" smtClean="0">
                <a:solidFill>
                  <a:srgbClr val="2D3956"/>
                </a:solidFill>
                <a:latin typeface="Alexandria" charset="0"/>
                <a:cs typeface="Alexandria" charset="0"/>
              </a:rPr>
              <a:t>PDF</a:t>
            </a:r>
            <a:r>
              <a:rPr lang="ar-EG" sz="1400" dirty="0" smtClean="0">
                <a:solidFill>
                  <a:srgbClr val="2D3956"/>
                </a:solidFill>
                <a:latin typeface="Alexandria" charset="0"/>
                <a:cs typeface="Alexandria" charset="0"/>
              </a:rPr>
              <a:t> وأيضا فيديو</a:t>
            </a:r>
            <a:r>
              <a:rPr lang="ar-EG" dirty="0" smtClean="0">
                <a:solidFill>
                  <a:srgbClr val="2D3956"/>
                </a:solidFill>
                <a:latin typeface="Alexandria" charset="0"/>
                <a:cs typeface="Alexandria" charset="0"/>
              </a:rPr>
              <a:t>. </a:t>
            </a:r>
          </a:p>
          <a:p>
            <a:pPr algn="justLow" rtl="1">
              <a:lnSpc>
                <a:spcPct val="150000"/>
              </a:lnSpc>
            </a:pPr>
            <a:r>
              <a:rPr lang="ar-EG" dirty="0" smtClean="0">
                <a:solidFill>
                  <a:srgbClr val="00AEEF"/>
                </a:solidFill>
                <a:latin typeface="Alexandria" charset="0"/>
                <a:cs typeface="Alexandria" charset="0"/>
              </a:rPr>
              <a:t>مع أطيب التمنيات لكم بالتوفيق،،</a:t>
            </a: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4939814"/>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sz="1200" dirty="0">
                <a:solidFill>
                  <a:srgbClr val="2D3956"/>
                </a:solidFill>
                <a:latin typeface="Alexandria" charset="0"/>
                <a:cs typeface="Alexandria" charset="0"/>
              </a:rPr>
              <a:t>أحمد ابراهيم خضر. (</a:t>
            </a:r>
            <a:r>
              <a:rPr lang="ar-EG" sz="1200" dirty="0" err="1">
                <a:solidFill>
                  <a:srgbClr val="2D3956"/>
                </a:solidFill>
                <a:latin typeface="Alexandria" charset="0"/>
                <a:cs typeface="Alexandria" charset="0"/>
              </a:rPr>
              <a:t>1434ه</a:t>
            </a:r>
            <a:r>
              <a:rPr lang="ar-EG" sz="1200" dirty="0">
                <a:solidFill>
                  <a:srgbClr val="2D3956"/>
                </a:solidFill>
                <a:latin typeface="Alexandria" charset="0"/>
                <a:cs typeface="Alexandria" charset="0"/>
              </a:rPr>
              <a:t>ــ - </a:t>
            </a:r>
            <a:r>
              <a:rPr lang="ar-EG" sz="1200" dirty="0" err="1">
                <a:solidFill>
                  <a:srgbClr val="2D3956"/>
                </a:solidFill>
                <a:latin typeface="Alexandria" charset="0"/>
                <a:cs typeface="Alexandria" charset="0"/>
              </a:rPr>
              <a:t>2013م</a:t>
            </a:r>
            <a:r>
              <a:rPr lang="ar-EG" sz="1200" dirty="0">
                <a:solidFill>
                  <a:srgbClr val="2D3956"/>
                </a:solidFill>
                <a:latin typeface="Alexandria" charset="0"/>
                <a:cs typeface="Alexandria" charset="0"/>
              </a:rPr>
              <a:t>). إعداد البحوث والرسائل العلمية من الفكرة حتى الخاتمة، </a:t>
            </a:r>
            <a:r>
              <a:rPr lang="ar-EG" sz="1200" dirty="0" err="1">
                <a:solidFill>
                  <a:srgbClr val="2D3956"/>
                </a:solidFill>
                <a:latin typeface="Alexandria" charset="0"/>
                <a:cs typeface="Alexandria" charset="0"/>
              </a:rPr>
              <a:t>ط1</a:t>
            </a:r>
            <a:r>
              <a:rPr lang="ar-EG" sz="1200" dirty="0">
                <a:solidFill>
                  <a:srgbClr val="2D3956"/>
                </a:solidFill>
                <a:latin typeface="Alexandria" charset="0"/>
                <a:cs typeface="Alexandria" charset="0"/>
              </a:rPr>
              <a:t>. مصر، القاهرة: جامعة الازهر، كلية التربية، قسم الخدمة الاجتماعية وتنمية </a:t>
            </a:r>
            <a:r>
              <a:rPr lang="ar-EG" sz="1200" dirty="0" smtClean="0">
                <a:solidFill>
                  <a:srgbClr val="2D3956"/>
                </a:solidFill>
                <a:latin typeface="Alexandria" charset="0"/>
                <a:cs typeface="Alexandria" charset="0"/>
              </a:rPr>
              <a:t>المجتمع.</a:t>
            </a:r>
          </a:p>
          <a:p>
            <a:pPr marL="285750" indent="-285750" algn="justLow">
              <a:lnSpc>
                <a:spcPct val="150000"/>
              </a:lnSpc>
              <a:buFont typeface="Wingdings" panose="05000000000000000000" pitchFamily="2" charset="2"/>
              <a:buChar char="q"/>
            </a:pPr>
            <a:r>
              <a:rPr lang="en-US" sz="1200" dirty="0">
                <a:solidFill>
                  <a:srgbClr val="2D3956"/>
                </a:solidFill>
                <a:latin typeface="Alexandria" charset="0"/>
                <a:cs typeface="Alexandria" charset="0"/>
                <a:hlinkClick r:id="rId2"/>
              </a:rPr>
              <a:t>https://</a:t>
            </a:r>
            <a:r>
              <a:rPr lang="en-US" sz="1200" dirty="0" err="1">
                <a:solidFill>
                  <a:srgbClr val="2D3956"/>
                </a:solidFill>
                <a:latin typeface="Alexandria" charset="0"/>
                <a:cs typeface="Alexandria" charset="0"/>
                <a:hlinkClick r:id="rId2"/>
              </a:rPr>
              <a:t>masterdeg.com</a:t>
            </a:r>
            <a:r>
              <a:rPr lang="en-US" sz="1200" dirty="0" smtClean="0">
                <a:solidFill>
                  <a:srgbClr val="2D3956"/>
                </a:solidFill>
                <a:latin typeface="Alexandria" charset="0"/>
                <a:cs typeface="Alexandria" charset="0"/>
                <a:hlinkClick r:id="rId2"/>
              </a:rPr>
              <a:t>/%D8%A8%D8%B1%D9%86%D8%A7%D9%85%D8%AC%D8%A7%D9%84%D8%AA%D8%AD%D9%84%D9%8A%D9%84%D8%A7%D9%84%D8%A7%D8%AD%D8%B5%D8%A7%D8%A6%D9%8A-spss/</a:t>
            </a:r>
            <a:endParaRPr lang="en-US" sz="1200" dirty="0" smtClean="0">
              <a:solidFill>
                <a:srgbClr val="2D3956"/>
              </a:solidFill>
              <a:latin typeface="Alexandria" charset="0"/>
              <a:cs typeface="Alexandria" charset="0"/>
            </a:endParaRPr>
          </a:p>
          <a:p>
            <a:pPr marL="285750" indent="-285750" algn="justLow">
              <a:lnSpc>
                <a:spcPct val="150000"/>
              </a:lnSpc>
              <a:buFont typeface="Wingdings" panose="05000000000000000000" pitchFamily="2" charset="2"/>
              <a:buChar char="q"/>
            </a:pPr>
            <a:r>
              <a:rPr lang="en-US" sz="1200" dirty="0">
                <a:solidFill>
                  <a:srgbClr val="2D3956"/>
                </a:solidFill>
                <a:latin typeface="Alexandria" charset="0"/>
                <a:cs typeface="Alexandria" charset="0"/>
                <a:hlinkClick r:id="rId3"/>
              </a:rPr>
              <a:t>https://</a:t>
            </a:r>
            <a:r>
              <a:rPr lang="en-US" sz="1200" dirty="0" err="1">
                <a:solidFill>
                  <a:srgbClr val="2D3956"/>
                </a:solidFill>
                <a:latin typeface="Alexandria" charset="0"/>
                <a:cs typeface="Alexandria" charset="0"/>
                <a:hlinkClick r:id="rId3"/>
              </a:rPr>
              <a:t>mobt3ath.com</a:t>
            </a:r>
            <a:r>
              <a:rPr lang="en-US" sz="1200" dirty="0">
                <a:solidFill>
                  <a:srgbClr val="2D3956"/>
                </a:solidFill>
                <a:latin typeface="Alexandria" charset="0"/>
                <a:cs typeface="Alexandria" charset="0"/>
                <a:hlinkClick r:id="rId3"/>
              </a:rPr>
              <a:t>/</a:t>
            </a:r>
            <a:r>
              <a:rPr lang="en-US" sz="1200" dirty="0" err="1">
                <a:solidFill>
                  <a:srgbClr val="2D3956"/>
                </a:solidFill>
                <a:latin typeface="Alexandria" charset="0"/>
                <a:cs typeface="Alexandria" charset="0"/>
                <a:hlinkClick r:id="rId3"/>
              </a:rPr>
              <a:t>dets.php?page</a:t>
            </a:r>
            <a:r>
              <a:rPr lang="en-US" sz="1200" dirty="0">
                <a:solidFill>
                  <a:srgbClr val="2D3956"/>
                </a:solidFill>
                <a:latin typeface="Alexandria" charset="0"/>
                <a:cs typeface="Alexandria" charset="0"/>
                <a:hlinkClick r:id="rId3"/>
              </a:rPr>
              <a:t>=</a:t>
            </a:r>
            <a:r>
              <a:rPr lang="en-US" sz="1200" dirty="0" err="1">
                <a:solidFill>
                  <a:srgbClr val="2D3956"/>
                </a:solidFill>
                <a:latin typeface="Alexandria" charset="0"/>
                <a:cs typeface="Alexandria" charset="0"/>
                <a:hlinkClick r:id="rId3"/>
              </a:rPr>
              <a:t>108&amp;title</a:t>
            </a:r>
            <a:r>
              <a:rPr lang="en-US" sz="1200" dirty="0">
                <a:solidFill>
                  <a:srgbClr val="2D3956"/>
                </a:solidFill>
                <a:latin typeface="Alexandria" charset="0"/>
                <a:cs typeface="Alexandria" charset="0"/>
                <a:hlinkClick r:id="rId3"/>
              </a:rPr>
              <a:t>=%D9%85%D8%A7_%D9%87%D9%88_%D8%A7%D9%84%D8%AA%D8%AD%D9%84%D9%8A%D9%84_%D8%A7%D9%84%D8%A5%D8%AD%D8%B5%D8%A7%D8%A6%D9%8A_%</a:t>
            </a:r>
            <a:r>
              <a:rPr lang="en-US" sz="1200" dirty="0" smtClean="0">
                <a:solidFill>
                  <a:srgbClr val="2D3956"/>
                </a:solidFill>
                <a:latin typeface="Alexandria" charset="0"/>
                <a:cs typeface="Alexandria" charset="0"/>
                <a:hlinkClick r:id="rId3"/>
              </a:rPr>
              <a:t>D8%9F%C2%A0</a:t>
            </a:r>
            <a:endParaRPr lang="en-US" sz="1200" dirty="0" smtClean="0">
              <a:solidFill>
                <a:srgbClr val="2D3956"/>
              </a:solidFill>
              <a:latin typeface="Alexandria" charset="0"/>
              <a:cs typeface="Alexandria" charset="0"/>
            </a:endParaRPr>
          </a:p>
          <a:p>
            <a:pPr marL="285750" indent="-285750" algn="justLow">
              <a:lnSpc>
                <a:spcPct val="150000"/>
              </a:lnSpc>
              <a:buFont typeface="Wingdings" panose="05000000000000000000" pitchFamily="2" charset="2"/>
              <a:buChar char="q"/>
            </a:pPr>
            <a:r>
              <a:rPr lang="en-US" sz="1200" dirty="0">
                <a:solidFill>
                  <a:srgbClr val="2D3956"/>
                </a:solidFill>
                <a:latin typeface="Alexandria" charset="0"/>
                <a:cs typeface="Alexandria" charset="0"/>
              </a:rPr>
              <a:t>https://</a:t>
            </a:r>
            <a:r>
              <a:rPr lang="en-US" sz="1200" dirty="0" err="1">
                <a:solidFill>
                  <a:srgbClr val="2D3956"/>
                </a:solidFill>
                <a:latin typeface="Alexandria" charset="0"/>
                <a:cs typeface="Alexandria" charset="0"/>
              </a:rPr>
              <a:t>www.manaraa.com</a:t>
            </a:r>
            <a:r>
              <a:rPr lang="en-US" sz="1200" dirty="0">
                <a:solidFill>
                  <a:srgbClr val="2D3956"/>
                </a:solidFill>
                <a:latin typeface="Alexandria" charset="0"/>
                <a:cs typeface="Alexandria" charset="0"/>
              </a:rPr>
              <a:t>/post/6424/%</a:t>
            </a:r>
            <a:r>
              <a:rPr lang="en-US" sz="1200" dirty="0" err="1">
                <a:solidFill>
                  <a:srgbClr val="2D3956"/>
                </a:solidFill>
                <a:latin typeface="Alexandria" charset="0"/>
                <a:cs typeface="Alexandria" charset="0"/>
              </a:rPr>
              <a:t>D8%A7%D9%84%D8%AA%D8%AD%D9%84%D9%8A%D9%84</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D8%A7%D9%84%D8%A7%D8%AD%D8%B5%D8%A7%D8%A6%D9%8A-spss</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D8%AA%D8%AD%D9%84%D9%8A%D9%84</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D8%A7%D9%84%D8%A8%D9%8A%D8%A7%D9%86%D8%A7%D8%AA</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D8%A7%D9%84%D8%A5%D8%AD%D8%B5%D8%A7%D8%A6%D9%8A%D8%A9</a:t>
            </a:r>
            <a:endParaRPr lang="ar-EG" sz="1200"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23109465"/>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4247317"/>
          </a:xfrm>
          <a:prstGeom prst="rect">
            <a:avLst/>
          </a:prstGeom>
          <a:noFill/>
        </p:spPr>
        <p:txBody>
          <a:bodyPr wrap="square" rtlCol="0">
            <a:spAutoFit/>
          </a:bodyPr>
          <a:lstStyle/>
          <a:p>
            <a:pPr marL="285750" indent="-285750" algn="justLow">
              <a:lnSpc>
                <a:spcPct val="150000"/>
              </a:lnSpc>
              <a:buFont typeface="Wingdings" panose="05000000000000000000" pitchFamily="2" charset="2"/>
              <a:buChar char="q"/>
            </a:pPr>
            <a:r>
              <a:rPr lang="en-US" sz="1200" dirty="0">
                <a:solidFill>
                  <a:srgbClr val="2D3956"/>
                </a:solidFill>
                <a:latin typeface="Alexandria" charset="0"/>
                <a:cs typeface="Alexandria" charset="0"/>
              </a:rPr>
              <a:t>https://</a:t>
            </a:r>
            <a:r>
              <a:rPr lang="en-US" sz="1200" dirty="0" err="1">
                <a:solidFill>
                  <a:srgbClr val="2D3956"/>
                </a:solidFill>
                <a:latin typeface="Alexandria" charset="0"/>
                <a:cs typeface="Alexandria" charset="0"/>
              </a:rPr>
              <a:t>www.manaraa.com</a:t>
            </a:r>
            <a:r>
              <a:rPr lang="en-US" sz="1200" dirty="0">
                <a:solidFill>
                  <a:srgbClr val="2D3956"/>
                </a:solidFill>
                <a:latin typeface="Alexandria" charset="0"/>
                <a:cs typeface="Alexandria" charset="0"/>
              </a:rPr>
              <a:t>/post/3591/%</a:t>
            </a:r>
            <a:r>
              <a:rPr lang="en-US" sz="1200" dirty="0" smtClean="0">
                <a:solidFill>
                  <a:srgbClr val="2D3956"/>
                </a:solidFill>
                <a:latin typeface="Alexandria" charset="0"/>
                <a:cs typeface="Alexandria" charset="0"/>
              </a:rPr>
              <a:t>D8%A7%D9%84%D8%AA%D8%AD%D9%84%D9%8A%D9%84%D8%A7%D9%84%D8%A7%D8%AD%D8%B5%D8%A7%D8%A6%D9%8A(%</a:t>
            </a:r>
            <a:r>
              <a:rPr lang="en-US" sz="1200" dirty="0" err="1">
                <a:solidFill>
                  <a:srgbClr val="2D3956"/>
                </a:solidFill>
                <a:latin typeface="Alexandria" charset="0"/>
                <a:cs typeface="Alexandria" charset="0"/>
              </a:rPr>
              <a:t>D8%A3%D9%87%D9%85%D9%8A%D8%AA%D9%87%D8%8C</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D8%AE%D8%B7%D9%88%D8%A7%D8%AA%D9%87%D8%8C</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D9%85%D8%B4%D9%83%D9%84%D8%A7%D8%AA%D9%87</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D8%8C%D8%A8%D8%B1%D8%A7%D9%85%D8%AC%D9%87</a:t>
            </a:r>
            <a:r>
              <a:rPr lang="en-US" sz="1200" dirty="0" smtClean="0">
                <a:solidFill>
                  <a:srgbClr val="2D3956"/>
                </a:solidFill>
                <a:latin typeface="Alexandria" charset="0"/>
                <a:cs typeface="Alexandria" charset="0"/>
              </a:rPr>
              <a:t>)</a:t>
            </a:r>
          </a:p>
          <a:p>
            <a:pPr marL="285750" indent="-285750" algn="justLow">
              <a:lnSpc>
                <a:spcPct val="150000"/>
              </a:lnSpc>
              <a:buFont typeface="Wingdings" panose="05000000000000000000" pitchFamily="2" charset="2"/>
              <a:buChar char="q"/>
            </a:pPr>
            <a:r>
              <a:rPr lang="en-US" sz="1200" dirty="0">
                <a:solidFill>
                  <a:srgbClr val="2D3956"/>
                </a:solidFill>
                <a:latin typeface="Alexandria" charset="0"/>
                <a:cs typeface="Alexandria" charset="0"/>
                <a:hlinkClick r:id="rId2"/>
              </a:rPr>
              <a:t>https://</a:t>
            </a:r>
            <a:r>
              <a:rPr lang="en-US" sz="1200" dirty="0" err="1">
                <a:solidFill>
                  <a:srgbClr val="2D3956"/>
                </a:solidFill>
                <a:latin typeface="Alexandria" charset="0"/>
                <a:cs typeface="Alexandria" charset="0"/>
                <a:hlinkClick r:id="rId2"/>
              </a:rPr>
              <a:t>www.maktabtk.com</a:t>
            </a:r>
            <a:r>
              <a:rPr lang="en-US" sz="1200" dirty="0">
                <a:solidFill>
                  <a:srgbClr val="2D3956"/>
                </a:solidFill>
                <a:latin typeface="Alexandria" charset="0"/>
                <a:cs typeface="Alexandria" charset="0"/>
                <a:hlinkClick r:id="rId2"/>
              </a:rPr>
              <a:t>/blog/post/82/%</a:t>
            </a:r>
            <a:r>
              <a:rPr lang="en-US" sz="1200" dirty="0" smtClean="0">
                <a:solidFill>
                  <a:srgbClr val="2D3956"/>
                </a:solidFill>
                <a:latin typeface="Alexandria" charset="0"/>
                <a:cs typeface="Alexandria" charset="0"/>
                <a:hlinkClick r:id="rId2"/>
              </a:rPr>
              <a:t>D8%A7%D9%84%D8%AA%D8%AD%D9%84%D9%8A%D9%84%D8%A7%D9%84%D8%A5%D8%AD%D8%B5%D8%A7%D8%A6%D9%8A%D9%81%D9%8A%D8%A7%D9%84%D8%A8%D8%AD%D8%AB-</a:t>
            </a:r>
            <a:r>
              <a:rPr lang="en-US" sz="1200" dirty="0">
                <a:solidFill>
                  <a:srgbClr val="2D3956"/>
                </a:solidFill>
                <a:latin typeface="Alexandria" charset="0"/>
                <a:cs typeface="Alexandria" charset="0"/>
                <a:hlinkClick r:id="rId2"/>
              </a:rPr>
              <a:t>%</a:t>
            </a:r>
            <a:r>
              <a:rPr lang="en-US" sz="1200" dirty="0" err="1" smtClean="0">
                <a:solidFill>
                  <a:srgbClr val="2D3956"/>
                </a:solidFill>
                <a:latin typeface="Alexandria" charset="0"/>
                <a:cs typeface="Alexandria" charset="0"/>
                <a:hlinkClick r:id="rId2"/>
              </a:rPr>
              <a:t>D8%A7%D9%84%D8%B9%D9%84%D9%85%D9%8A.html</a:t>
            </a:r>
            <a:endParaRPr lang="en-US" sz="1200" dirty="0" smtClean="0">
              <a:solidFill>
                <a:srgbClr val="2D3956"/>
              </a:solidFill>
              <a:latin typeface="Alexandria" charset="0"/>
              <a:cs typeface="Alexandria" charset="0"/>
            </a:endParaRPr>
          </a:p>
          <a:p>
            <a:pPr marL="285750" indent="-285750" algn="justLow">
              <a:lnSpc>
                <a:spcPct val="150000"/>
              </a:lnSpc>
              <a:buFont typeface="Wingdings" panose="05000000000000000000" pitchFamily="2" charset="2"/>
              <a:buChar char="q"/>
            </a:pPr>
            <a:r>
              <a:rPr lang="en-US" sz="1200" dirty="0">
                <a:solidFill>
                  <a:srgbClr val="2D3956"/>
                </a:solidFill>
                <a:latin typeface="Alexandria" charset="0"/>
                <a:cs typeface="Alexandria" charset="0"/>
              </a:rPr>
              <a:t>https://</a:t>
            </a:r>
            <a:r>
              <a:rPr lang="en-US" sz="1200" dirty="0" err="1">
                <a:solidFill>
                  <a:srgbClr val="2D3956"/>
                </a:solidFill>
                <a:latin typeface="Alexandria" charset="0"/>
                <a:cs typeface="Alexandria" charset="0"/>
              </a:rPr>
              <a:t>pertask.com</a:t>
            </a:r>
            <a:r>
              <a:rPr lang="en-US" sz="1200" dirty="0">
                <a:solidFill>
                  <a:srgbClr val="2D3956"/>
                </a:solidFill>
                <a:latin typeface="Alexandria" charset="0"/>
                <a:cs typeface="Alexandria" charset="0"/>
              </a:rPr>
              <a:t>/blog/post/1132/%</a:t>
            </a:r>
            <a:r>
              <a:rPr lang="en-US" sz="1200" dirty="0" err="1">
                <a:solidFill>
                  <a:srgbClr val="2D3956"/>
                </a:solidFill>
                <a:latin typeface="Alexandria" charset="0"/>
                <a:cs typeface="Alexandria" charset="0"/>
              </a:rPr>
              <a:t>D8%AE%D8%B7%D9%88%D8%A7%D8%AA</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D8%A7%D9%84%D8%AA%D8%AD%D9%84%D9%8A%D9%84</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D8%A7%D9%84%D8%A5%D8%AD%D8%B5%D8%A7%D8%A6%D9%8A</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D9%84%D9%84%D8%A8%D9%8A%D8%A7%D9%86%D8%A7%D8%AA</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D8%A8%D8%A7%D8%B3%D8%AA</a:t>
            </a:r>
            <a:r>
              <a:rPr lang="en-US" sz="1200" dirty="0">
                <a:solidFill>
                  <a:srgbClr val="2D3956"/>
                </a:solidFill>
                <a:latin typeface="Alexandria" charset="0"/>
                <a:cs typeface="Alexandria" charset="0"/>
              </a:rPr>
              <a:t>/</a:t>
            </a:r>
            <a:endParaRPr lang="en-US" sz="1200"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05504192"/>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221566017"/>
      </p:ext>
    </p:extLst>
  </p:cSld>
  <p:clrMapOvr>
    <a:masterClrMapping/>
  </p:clrMapOvr>
  <mc:AlternateContent xmlns:mc="http://schemas.openxmlformats.org/markup-compatibility/2006" xmlns:p14="http://schemas.microsoft.com/office/powerpoint/2010/main">
    <mc:Choice Requires="p14">
      <p:transition spd="slow" p14:dur="2000" advTm="5136"/>
    </mc:Choice>
    <mc:Fallback xmlns="">
      <p:transition spd="slow" advTm="513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57EFCF9-D0C6-4D5F-B4EB-A8313C3D8AC7}"/>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purl.org/dc/dcmitype/"/>
    <ds:schemaRef ds:uri="aca13214-df29-4e3c-a050-857c0bf7bd8e"/>
    <ds:schemaRef ds:uri="http://purl.org/dc/terms/"/>
    <ds:schemaRef ds:uri="http://schemas.microsoft.com/office/infopath/2007/PartnerControls"/>
    <ds:schemaRef ds:uri="http://schemas.microsoft.com/office/2006/documentManagement/types"/>
    <ds:schemaRef ds:uri="688354b5-287c-4cda-825e-1d7935aea40e"/>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12205</TotalTime>
  <Words>4813</Words>
  <Application>Microsoft Office PowerPoint</Application>
  <PresentationFormat>Widescreen</PresentationFormat>
  <Paragraphs>350</Paragraphs>
  <Slides>44</Slides>
  <Notes>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44</vt:i4>
      </vt:variant>
    </vt:vector>
  </HeadingPairs>
  <TitlesOfParts>
    <vt:vector size="53"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4B</cp:lastModifiedBy>
  <cp:revision>658</cp:revision>
  <dcterms:created xsi:type="dcterms:W3CDTF">2023-04-29T09:08:00Z</dcterms:created>
  <dcterms:modified xsi:type="dcterms:W3CDTF">2024-07-25T13:59:51Z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