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4"/>
  </p:notesMasterIdLst>
  <p:sldIdLst>
    <p:sldId id="581" r:id="rId3"/>
    <p:sldId id="504" r:id="rId4"/>
    <p:sldId id="511" r:id="rId5"/>
    <p:sldId id="550" r:id="rId6"/>
    <p:sldId id="551" r:id="rId7"/>
    <p:sldId id="552" r:id="rId8"/>
    <p:sldId id="553" r:id="rId9"/>
    <p:sldId id="554" r:id="rId10"/>
    <p:sldId id="580" r:id="rId11"/>
    <p:sldId id="556" r:id="rId12"/>
    <p:sldId id="557" r:id="rId13"/>
    <p:sldId id="558" r:id="rId14"/>
    <p:sldId id="559" r:id="rId15"/>
    <p:sldId id="560" r:id="rId16"/>
    <p:sldId id="561" r:id="rId17"/>
    <p:sldId id="562" r:id="rId18"/>
    <p:sldId id="563" r:id="rId19"/>
    <p:sldId id="564" r:id="rId20"/>
    <p:sldId id="565" r:id="rId21"/>
    <p:sldId id="566" r:id="rId22"/>
    <p:sldId id="567" r:id="rId23"/>
    <p:sldId id="568" r:id="rId24"/>
    <p:sldId id="569" r:id="rId25"/>
    <p:sldId id="570" r:id="rId26"/>
    <p:sldId id="571" r:id="rId27"/>
    <p:sldId id="572" r:id="rId28"/>
    <p:sldId id="573" r:id="rId29"/>
    <p:sldId id="579" r:id="rId30"/>
    <p:sldId id="575" r:id="rId31"/>
    <p:sldId id="576" r:id="rId32"/>
    <p:sldId id="577" r:id="rId33"/>
    <p:sldId id="582" r:id="rId34"/>
    <p:sldId id="583" r:id="rId35"/>
    <p:sldId id="584" r:id="rId36"/>
    <p:sldId id="585" r:id="rId37"/>
    <p:sldId id="586" r:id="rId38"/>
    <p:sldId id="587" r:id="rId39"/>
    <p:sldId id="588" r:id="rId40"/>
    <p:sldId id="589" r:id="rId41"/>
    <p:sldId id="548" r:id="rId42"/>
    <p:sldId id="5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1"/>
            <p14:sldId id="504"/>
            <p14:sldId id="511"/>
            <p14:sldId id="550"/>
            <p14:sldId id="551"/>
            <p14:sldId id="552"/>
            <p14:sldId id="553"/>
            <p14:sldId id="554"/>
            <p14:sldId id="580"/>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9"/>
            <p14:sldId id="575"/>
            <p14:sldId id="576"/>
            <p14:sldId id="577"/>
            <p14:sldId id="582"/>
            <p14:sldId id="583"/>
            <p14:sldId id="584"/>
            <p14:sldId id="585"/>
            <p14:sldId id="586"/>
            <p14:sldId id="587"/>
            <p14:sldId id="588"/>
            <p14:sldId id="589"/>
            <p14:sldId id="548"/>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2220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14654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23407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1594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40186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76497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374111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81012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68402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943135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62593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6096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7866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20719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72159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72598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5944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632242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70224" y="4802552"/>
            <a:ext cx="1175322" cy="707886"/>
          </a:xfrm>
          <a:prstGeom prst="rect">
            <a:avLst/>
          </a:prstGeom>
          <a:noFill/>
        </p:spPr>
        <p:txBody>
          <a:bodyPr wrap="none" rtlCol="0">
            <a:spAutoFit/>
          </a:bodyPr>
          <a:lstStyle/>
          <a:p>
            <a:r>
              <a:rPr lang="en-US" sz="2000" dirty="0">
                <a:latin typeface="Alexandria" charset="0"/>
                <a:cs typeface="Alexandria" charset="0"/>
              </a:rPr>
              <a:t>MGM112</a:t>
            </a:r>
          </a:p>
          <a:p>
            <a:r>
              <a:rPr lang="en-US" sz="2000" dirty="0">
                <a:latin typeface="Alexandria" charset="0"/>
                <a:cs typeface="Alexandria" charset="0"/>
              </a:rPr>
              <a:t>Demand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Objectives of Lecture (2)</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27302" y="1474508"/>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34" name="TextBox 33">
            <a:extLst>
              <a:ext uri="{FF2B5EF4-FFF2-40B4-BE49-F238E27FC236}">
                <a16:creationId xmlns:a16="http://schemas.microsoft.com/office/drawing/2014/main" id="{1E819771-40E4-115E-1677-879EF07CAA9A}"/>
              </a:ext>
            </a:extLst>
          </p:cNvPr>
          <p:cNvSpPr txBox="1"/>
          <p:nvPr/>
        </p:nvSpPr>
        <p:spPr>
          <a:xfrm>
            <a:off x="3588119" y="1744837"/>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7" name="Content Placeholder 2">
            <a:extLst>
              <a:ext uri="{FF2B5EF4-FFF2-40B4-BE49-F238E27FC236}">
                <a16:creationId xmlns:a16="http://schemas.microsoft.com/office/drawing/2014/main" id="{CD15F034-289B-3B2D-31CB-E094FFC450BF}"/>
              </a:ext>
            </a:extLst>
          </p:cNvPr>
          <p:cNvSpPr txBox="1">
            <a:spLocks/>
          </p:cNvSpPr>
          <p:nvPr/>
        </p:nvSpPr>
        <p:spPr>
          <a:xfrm>
            <a:off x="3897699" y="2648398"/>
            <a:ext cx="4160451" cy="34129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7663" lvl="1" indent="-233363">
              <a:buFont typeface="Wingdings" panose="05000000000000000000" pitchFamily="2" charset="2"/>
              <a:buChar char="§"/>
            </a:pPr>
            <a:r>
              <a:rPr lang="en-US" altLang="en-US" sz="2000" dirty="0">
                <a:latin typeface="Alexandria"/>
              </a:rPr>
              <a:t>What makes the prices of oil and gasoline double in just one year?</a:t>
            </a:r>
          </a:p>
          <a:p>
            <a:pPr marL="347663" lvl="1" indent="-233363">
              <a:buFont typeface="Wingdings" panose="05000000000000000000" pitchFamily="2" charset="2"/>
              <a:buChar char="§"/>
            </a:pPr>
            <a:r>
              <a:rPr lang="en-US" altLang="en-US" sz="2000" dirty="0">
                <a:latin typeface="Alexandria"/>
              </a:rPr>
              <a:t>Will the price of gasoline keep on rising? </a:t>
            </a:r>
          </a:p>
          <a:p>
            <a:pPr marL="347663" lvl="1" indent="-233363">
              <a:buFont typeface="Wingdings" panose="05000000000000000000" pitchFamily="2" charset="2"/>
              <a:buChar char="§"/>
            </a:pPr>
            <a:r>
              <a:rPr lang="en-US" altLang="en-US" sz="2000" dirty="0">
                <a:latin typeface="Alexandria"/>
              </a:rPr>
              <a:t>Some prices rise, some fall, and some fluctuate.</a:t>
            </a:r>
          </a:p>
          <a:p>
            <a:pPr marL="0" lvl="1" indent="0">
              <a:spcBef>
                <a:spcPts val="1000"/>
              </a:spcBef>
              <a:buNone/>
            </a:pPr>
            <a:r>
              <a:rPr lang="en-US" altLang="en-US" sz="2000" b="1" dirty="0">
                <a:latin typeface="Alexandria"/>
              </a:rPr>
              <a:t>This chapter explains how markets determine prices and why prices change.</a:t>
            </a:r>
          </a:p>
        </p:txBody>
      </p:sp>
      <p:sp>
        <p:nvSpPr>
          <p:cNvPr id="11" name="TextBox 10">
            <a:extLst>
              <a:ext uri="{FF2B5EF4-FFF2-40B4-BE49-F238E27FC236}">
                <a16:creationId xmlns:a16="http://schemas.microsoft.com/office/drawing/2014/main" id="{C76BA433-9720-2D25-8DB3-4D64D970F412}"/>
              </a:ext>
            </a:extLst>
          </p:cNvPr>
          <p:cNvSpPr txBox="1"/>
          <p:nvPr/>
        </p:nvSpPr>
        <p:spPr>
          <a:xfrm>
            <a:off x="7905812" y="2604554"/>
            <a:ext cx="3975013" cy="2631490"/>
          </a:xfrm>
          <a:prstGeom prst="rect">
            <a:avLst/>
          </a:prstGeom>
          <a:noFill/>
        </p:spPr>
        <p:txBody>
          <a:bodyPr wrap="square">
            <a:spAutoFit/>
          </a:bodyPr>
          <a:lstStyle/>
          <a:p>
            <a:pPr marL="342900" lvl="1" indent="-342900" algn="r" rtl="1">
              <a:spcBef>
                <a:spcPts val="1000"/>
              </a:spcBef>
            </a:pPr>
            <a:r>
              <a:rPr lang="ar-EG" altLang="en-US" sz="2000" dirty="0">
                <a:latin typeface="Alexandria"/>
              </a:rPr>
              <a:t>ما الذي يجعل أسعار النفط والبنزين تتضاعف في عام واحد فقط؟</a:t>
            </a:r>
          </a:p>
          <a:p>
            <a:pPr marL="342900" lvl="1" indent="-342900" algn="r" rtl="1">
              <a:spcBef>
                <a:spcPts val="1000"/>
              </a:spcBef>
            </a:pPr>
            <a:r>
              <a:rPr lang="ar-EG" altLang="en-US" sz="2000" dirty="0">
                <a:latin typeface="Alexandria"/>
              </a:rPr>
              <a:t>هل سيستمر سعر البنزين في الارتفاع؟</a:t>
            </a:r>
          </a:p>
          <a:p>
            <a:pPr marL="342900" lvl="1" indent="-342900" algn="r" rtl="1">
              <a:spcBef>
                <a:spcPts val="1000"/>
              </a:spcBef>
            </a:pPr>
            <a:r>
              <a:rPr lang="ar-EG" altLang="en-US" sz="2000" dirty="0">
                <a:latin typeface="Alexandria"/>
              </a:rPr>
              <a:t>ترتفع بعض الأسعار، وتنخفض بعضها، وتتقلب بعضها الآخر.</a:t>
            </a:r>
          </a:p>
          <a:p>
            <a:pPr marL="0" lvl="1" indent="0" algn="r" rtl="1">
              <a:spcBef>
                <a:spcPts val="1000"/>
              </a:spcBef>
              <a:buNone/>
            </a:pPr>
            <a:r>
              <a:rPr lang="ar-EG" altLang="en-US" sz="2000" b="1" dirty="0">
                <a:latin typeface="Alexandria"/>
              </a:rPr>
              <a:t>يوضح هذا الفصل كيف تحدد الأسواق الأسعار ولماذا تتغير الأسعار.</a:t>
            </a:r>
            <a:endParaRPr lang="en-US" altLang="en-US" sz="2000" b="1" dirty="0">
              <a:latin typeface="Alexandri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2" name="Rectangle 1">
            <a:extLst>
              <a:ext uri="{FF2B5EF4-FFF2-40B4-BE49-F238E27FC236}">
                <a16:creationId xmlns:a16="http://schemas.microsoft.com/office/drawing/2014/main" id="{BAFC074B-999B-EDEC-C9E9-8A293C3DD980}"/>
              </a:ext>
            </a:extLst>
          </p:cNvPr>
          <p:cNvSpPr>
            <a:spLocks noGrp="1" noChangeArrowheads="1"/>
          </p:cNvSpPr>
          <p:nvPr/>
        </p:nvSpPr>
        <p:spPr bwMode="auto">
          <a:xfrm>
            <a:off x="895655" y="2157015"/>
            <a:ext cx="5638800" cy="3938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r>
              <a:rPr lang="en-US" altLang="en-US" sz="2000" dirty="0">
                <a:latin typeface="Alexandria"/>
              </a:rPr>
              <a:t>If you demand something, then you</a:t>
            </a:r>
          </a:p>
          <a:p>
            <a:pPr lvl="1" indent="0" eaLnBrk="1" hangingPunct="1">
              <a:buClr>
                <a:schemeClr val="tx1"/>
              </a:buClr>
            </a:pPr>
            <a:r>
              <a:rPr lang="en-US" altLang="en-US" sz="2000" dirty="0">
                <a:latin typeface="Alexandria"/>
              </a:rPr>
              <a:t>1. Want it,</a:t>
            </a:r>
          </a:p>
          <a:p>
            <a:pPr lvl="1" indent="0" eaLnBrk="1" hangingPunct="1">
              <a:buClr>
                <a:schemeClr val="tx1"/>
              </a:buClr>
            </a:pPr>
            <a:r>
              <a:rPr lang="en-US" altLang="en-US" sz="2000" dirty="0">
                <a:latin typeface="Alexandria"/>
              </a:rPr>
              <a:t>2. Can afford it, and</a:t>
            </a:r>
          </a:p>
          <a:p>
            <a:pPr lvl="1" indent="0" eaLnBrk="1" hangingPunct="1">
              <a:buClr>
                <a:schemeClr val="tx1"/>
              </a:buClr>
            </a:pPr>
            <a:r>
              <a:rPr lang="en-US" altLang="en-US" sz="2000" dirty="0">
                <a:latin typeface="Alexandria"/>
              </a:rPr>
              <a:t>3. Have made a definite plan to buy it.</a:t>
            </a:r>
          </a:p>
          <a:p>
            <a:pPr lvl="1" indent="0" eaLnBrk="1" hangingPunct="1"/>
            <a:r>
              <a:rPr lang="en-US" altLang="en-US" sz="2000" dirty="0">
                <a:latin typeface="Alexandria"/>
              </a:rPr>
              <a:t>The </a:t>
            </a:r>
            <a:r>
              <a:rPr lang="en-US" altLang="en-US" sz="2000" b="1" u="sng" dirty="0">
                <a:solidFill>
                  <a:srgbClr val="0070C0"/>
                </a:solidFill>
                <a:latin typeface="Alexandria"/>
              </a:rPr>
              <a:t>quantity demanded </a:t>
            </a:r>
            <a:r>
              <a:rPr lang="en-US" altLang="en-US" sz="2000" dirty="0">
                <a:latin typeface="Alexandria"/>
              </a:rPr>
              <a:t>of a good or service is the amount that consumers </a:t>
            </a:r>
            <a:r>
              <a:rPr lang="en-US" altLang="en-US" sz="2000" b="1" u="sng" dirty="0">
                <a:latin typeface="Alexandria"/>
              </a:rPr>
              <a:t>plan</a:t>
            </a:r>
            <a:r>
              <a:rPr lang="en-US" altLang="en-US" sz="2000" dirty="0">
                <a:latin typeface="Alexandria"/>
              </a:rPr>
              <a:t> to buy during </a:t>
            </a:r>
            <a:r>
              <a:rPr lang="en-US" altLang="en-US" sz="2000" b="1" u="sng" dirty="0">
                <a:latin typeface="Alexandria"/>
              </a:rPr>
              <a:t>a particular time period</a:t>
            </a:r>
            <a:r>
              <a:rPr lang="en-US" altLang="en-US" sz="2000" dirty="0">
                <a:latin typeface="Alexandria"/>
              </a:rPr>
              <a:t>, and at a </a:t>
            </a:r>
            <a:r>
              <a:rPr lang="en-US" altLang="en-US" sz="2000" b="1" u="sng" dirty="0">
                <a:latin typeface="Alexandria"/>
              </a:rPr>
              <a:t>particular price</a:t>
            </a:r>
            <a:r>
              <a:rPr lang="en-US" altLang="en-US" sz="2000" dirty="0">
                <a:latin typeface="Alexandria"/>
              </a:rPr>
              <a:t>.</a:t>
            </a:r>
          </a:p>
        </p:txBody>
      </p:sp>
      <p:sp>
        <p:nvSpPr>
          <p:cNvPr id="11" name="TextBox 10">
            <a:extLst>
              <a:ext uri="{FF2B5EF4-FFF2-40B4-BE49-F238E27FC236}">
                <a16:creationId xmlns:a16="http://schemas.microsoft.com/office/drawing/2014/main" id="{CAF9EB13-CD31-F01B-598A-76DD381004CE}"/>
              </a:ext>
            </a:extLst>
          </p:cNvPr>
          <p:cNvSpPr txBox="1"/>
          <p:nvPr/>
        </p:nvSpPr>
        <p:spPr>
          <a:xfrm>
            <a:off x="6429376" y="2177831"/>
            <a:ext cx="4559207" cy="2862322"/>
          </a:xfrm>
          <a:prstGeom prst="rect">
            <a:avLst/>
          </a:prstGeom>
          <a:noFill/>
        </p:spPr>
        <p:txBody>
          <a:bodyPr wrap="square">
            <a:spAutoFit/>
          </a:bodyPr>
          <a:lstStyle/>
          <a:p>
            <a:pPr marL="114300" lvl="1" algn="r" rtl="1" fontAlgn="base">
              <a:spcBef>
                <a:spcPct val="25000"/>
              </a:spcBef>
              <a:spcAft>
                <a:spcPct val="25000"/>
              </a:spcAft>
              <a:buFont typeface="Wingdings" panose="05000000000000000000" pitchFamily="2" charset="2"/>
            </a:pPr>
            <a:r>
              <a:rPr lang="en-US" sz="2000" dirty="0" err="1">
                <a:latin typeface="Alexandria"/>
              </a:rPr>
              <a:t>إذا</a:t>
            </a:r>
            <a:r>
              <a:rPr lang="en-US" sz="2000" dirty="0">
                <a:latin typeface="Alexandria"/>
              </a:rPr>
              <a:t> </a:t>
            </a:r>
            <a:r>
              <a:rPr lang="en-US" sz="2000" dirty="0" err="1">
                <a:latin typeface="Alexandria"/>
              </a:rPr>
              <a:t>طلبت</a:t>
            </a:r>
            <a:r>
              <a:rPr lang="en-US" sz="2000" dirty="0">
                <a:latin typeface="Alexandria"/>
              </a:rPr>
              <a:t> </a:t>
            </a:r>
            <a:r>
              <a:rPr lang="en-US" sz="2000" dirty="0" err="1">
                <a:latin typeface="Alexandria"/>
              </a:rPr>
              <a:t>شيئًا</a:t>
            </a:r>
            <a:r>
              <a:rPr lang="en-US" sz="2000" dirty="0">
                <a:latin typeface="Alexandria"/>
              </a:rPr>
              <a:t> </a:t>
            </a:r>
            <a:r>
              <a:rPr lang="en-US" sz="2000" dirty="0" err="1">
                <a:latin typeface="Alexandria"/>
              </a:rPr>
              <a:t>ما</a:t>
            </a:r>
            <a:r>
              <a:rPr lang="en-US" sz="2000" dirty="0">
                <a:latin typeface="Alexandria"/>
              </a:rPr>
              <a:t>، </a:t>
            </a:r>
            <a:r>
              <a:rPr lang="en-US" sz="2000" dirty="0" err="1">
                <a:latin typeface="Alexandria"/>
              </a:rPr>
              <a:t>فإنك</a:t>
            </a:r>
            <a:r>
              <a:rPr lang="ar-EG" sz="2000" dirty="0">
                <a:latin typeface="Alexandria"/>
              </a:rPr>
              <a:t>:</a:t>
            </a:r>
          </a:p>
          <a:p>
            <a:pPr marL="571500" lvl="1" indent="-457200" algn="r" rtl="1" fontAlgn="base">
              <a:spcBef>
                <a:spcPct val="25000"/>
              </a:spcBef>
              <a:spcAft>
                <a:spcPct val="25000"/>
              </a:spcAft>
              <a:buFont typeface="+mj-lt"/>
              <a:buAutoNum type="arabicPeriod"/>
            </a:pPr>
            <a:r>
              <a:rPr lang="en-US" sz="2000" dirty="0">
                <a:latin typeface="Alexandria"/>
              </a:rPr>
              <a:t> </a:t>
            </a:r>
            <a:r>
              <a:rPr lang="en-US" sz="2000" dirty="0" err="1">
                <a:latin typeface="Alexandria"/>
              </a:rPr>
              <a:t>تريده</a:t>
            </a:r>
            <a:r>
              <a:rPr lang="en-US" sz="2000" dirty="0">
                <a:latin typeface="Alexandria"/>
              </a:rPr>
              <a:t>، </a:t>
            </a:r>
            <a:endParaRPr lang="ar-EG" sz="2000" dirty="0">
              <a:latin typeface="Alexandria"/>
            </a:endParaRPr>
          </a:p>
          <a:p>
            <a:pPr marL="571500" lvl="1" indent="-457200" algn="r" rtl="1" fontAlgn="base">
              <a:spcBef>
                <a:spcPct val="25000"/>
              </a:spcBef>
              <a:spcAft>
                <a:spcPct val="25000"/>
              </a:spcAft>
              <a:buFont typeface="+mj-lt"/>
              <a:buAutoNum type="arabicPeriod"/>
            </a:pPr>
            <a:r>
              <a:rPr lang="en-US" sz="2000" dirty="0" err="1">
                <a:latin typeface="Alexandria"/>
              </a:rPr>
              <a:t>تستطيع</a:t>
            </a:r>
            <a:r>
              <a:rPr lang="en-US" sz="2000" dirty="0">
                <a:latin typeface="Alexandria"/>
              </a:rPr>
              <a:t> </a:t>
            </a:r>
            <a:r>
              <a:rPr lang="en-US" sz="2000" dirty="0" err="1">
                <a:latin typeface="Alexandria"/>
              </a:rPr>
              <a:t>تحمل</a:t>
            </a:r>
            <a:r>
              <a:rPr lang="ar-EG" sz="2000" dirty="0">
                <a:latin typeface="Alexandria"/>
              </a:rPr>
              <a:t> تكلفة شرائه</a:t>
            </a:r>
            <a:r>
              <a:rPr lang="en-US" sz="2000" dirty="0">
                <a:latin typeface="Alexandria"/>
              </a:rPr>
              <a:t>، </a:t>
            </a:r>
            <a:endParaRPr lang="ar-EG" sz="2000" dirty="0">
              <a:latin typeface="Alexandria"/>
            </a:endParaRPr>
          </a:p>
          <a:p>
            <a:pPr marL="571500" lvl="1" indent="-457200" algn="r" rtl="1" fontAlgn="base">
              <a:spcBef>
                <a:spcPct val="25000"/>
              </a:spcBef>
              <a:spcAft>
                <a:spcPct val="25000"/>
              </a:spcAft>
              <a:buFont typeface="+mj-lt"/>
              <a:buAutoNum type="arabicPeriod"/>
            </a:pPr>
            <a:r>
              <a:rPr lang="en-US" sz="2000" dirty="0" err="1">
                <a:latin typeface="Alexandria"/>
              </a:rPr>
              <a:t>وضعت</a:t>
            </a:r>
            <a:r>
              <a:rPr lang="en-US" sz="2000" dirty="0">
                <a:latin typeface="Alexandria"/>
              </a:rPr>
              <a:t> </a:t>
            </a:r>
            <a:r>
              <a:rPr lang="en-US" sz="2000" dirty="0" err="1">
                <a:latin typeface="Alexandria"/>
              </a:rPr>
              <a:t>خطة</a:t>
            </a:r>
            <a:r>
              <a:rPr lang="en-US" sz="2000" dirty="0">
                <a:latin typeface="Alexandria"/>
              </a:rPr>
              <a:t> </a:t>
            </a:r>
            <a:r>
              <a:rPr lang="en-US" sz="2000" dirty="0" err="1">
                <a:latin typeface="Alexandria"/>
              </a:rPr>
              <a:t>محددة</a:t>
            </a:r>
            <a:r>
              <a:rPr lang="en-US" sz="2000" dirty="0">
                <a:latin typeface="Alexandria"/>
              </a:rPr>
              <a:t> </a:t>
            </a:r>
            <a:r>
              <a:rPr lang="en-US" sz="2000" dirty="0" err="1">
                <a:latin typeface="Alexandria"/>
              </a:rPr>
              <a:t>لشرائه</a:t>
            </a:r>
            <a:r>
              <a:rPr lang="en-US" sz="2000" dirty="0">
                <a:latin typeface="Alexandria"/>
              </a:rPr>
              <a:t>.</a:t>
            </a:r>
          </a:p>
          <a:p>
            <a:pPr marL="114300" lvl="1" algn="r" rtl="1" fontAlgn="base">
              <a:spcBef>
                <a:spcPct val="25000"/>
              </a:spcBef>
              <a:spcAft>
                <a:spcPct val="25000"/>
              </a:spcAft>
              <a:buFont typeface="Wingdings" panose="05000000000000000000" pitchFamily="2" charset="2"/>
            </a:pPr>
            <a:r>
              <a:rPr lang="en-US" sz="2000" b="1" dirty="0" err="1">
                <a:solidFill>
                  <a:schemeClr val="accent5"/>
                </a:solidFill>
                <a:latin typeface="Alexandria"/>
              </a:rPr>
              <a:t>الكمية</a:t>
            </a:r>
            <a:r>
              <a:rPr lang="en-US" sz="2000" b="1" dirty="0">
                <a:solidFill>
                  <a:schemeClr val="accent5"/>
                </a:solidFill>
                <a:latin typeface="Alexandria"/>
              </a:rPr>
              <a:t> </a:t>
            </a:r>
            <a:r>
              <a:rPr lang="en-US" sz="2000" b="1" dirty="0" err="1">
                <a:solidFill>
                  <a:schemeClr val="accent5"/>
                </a:solidFill>
                <a:latin typeface="Alexandria"/>
              </a:rPr>
              <a:t>المطلوبة</a:t>
            </a:r>
            <a:r>
              <a:rPr lang="en-US" sz="2000" b="1" dirty="0">
                <a:solidFill>
                  <a:schemeClr val="accent5"/>
                </a:solidFill>
                <a:latin typeface="Alexandria"/>
              </a:rPr>
              <a:t> </a:t>
            </a:r>
            <a:r>
              <a:rPr lang="en-US" sz="2000" dirty="0" err="1">
                <a:latin typeface="Alexandria"/>
              </a:rPr>
              <a:t>من</a:t>
            </a:r>
            <a:r>
              <a:rPr lang="en-US" sz="2000" dirty="0">
                <a:latin typeface="Alexandria"/>
              </a:rPr>
              <a:t> </a:t>
            </a:r>
            <a:r>
              <a:rPr lang="en-US" sz="2000" dirty="0" err="1">
                <a:latin typeface="Alexandria"/>
              </a:rPr>
              <a:t>سلعة</a:t>
            </a:r>
            <a:r>
              <a:rPr lang="en-US" sz="2000" dirty="0">
                <a:latin typeface="Alexandria"/>
              </a:rPr>
              <a:t> </a:t>
            </a:r>
            <a:r>
              <a:rPr lang="en-US" sz="2000" dirty="0" err="1">
                <a:latin typeface="Alexandria"/>
              </a:rPr>
              <a:t>أو</a:t>
            </a:r>
            <a:r>
              <a:rPr lang="en-US" sz="2000" dirty="0">
                <a:latin typeface="Alexandria"/>
              </a:rPr>
              <a:t> </a:t>
            </a:r>
            <a:r>
              <a:rPr lang="en-US" sz="2000" dirty="0" err="1">
                <a:latin typeface="Alexandria"/>
              </a:rPr>
              <a:t>خدمة</a:t>
            </a:r>
            <a:r>
              <a:rPr lang="en-US" sz="2000" dirty="0">
                <a:latin typeface="Alexandria"/>
              </a:rPr>
              <a:t> </a:t>
            </a:r>
            <a:r>
              <a:rPr lang="en-US" sz="2000" dirty="0" err="1">
                <a:latin typeface="Alexandria"/>
              </a:rPr>
              <a:t>هي</a:t>
            </a:r>
            <a:r>
              <a:rPr lang="en-US" sz="2000" dirty="0">
                <a:latin typeface="Alexandria"/>
              </a:rPr>
              <a:t> </a:t>
            </a:r>
            <a:r>
              <a:rPr lang="en-US" sz="2000" dirty="0" err="1">
                <a:latin typeface="Alexandria"/>
              </a:rPr>
              <a:t>الكمية</a:t>
            </a:r>
            <a:r>
              <a:rPr lang="en-US" sz="2000" dirty="0">
                <a:latin typeface="Alexandria"/>
              </a:rPr>
              <a:t> </a:t>
            </a:r>
            <a:r>
              <a:rPr lang="en-US" sz="2000" dirty="0" err="1">
                <a:latin typeface="Alexandria"/>
              </a:rPr>
              <a:t>التي</a:t>
            </a:r>
            <a:r>
              <a:rPr lang="en-US" sz="2000" dirty="0">
                <a:latin typeface="Alexandria"/>
              </a:rPr>
              <a:t> </a:t>
            </a:r>
            <a:r>
              <a:rPr lang="en-US" sz="2000" dirty="0" err="1">
                <a:latin typeface="Alexandria"/>
              </a:rPr>
              <a:t>يخطط</a:t>
            </a:r>
            <a:r>
              <a:rPr lang="en-US" sz="2000" dirty="0">
                <a:latin typeface="Alexandria"/>
              </a:rPr>
              <a:t> </a:t>
            </a:r>
            <a:r>
              <a:rPr lang="en-US" sz="2000" dirty="0" err="1">
                <a:latin typeface="Alexandria"/>
              </a:rPr>
              <a:t>المستهلكون</a:t>
            </a:r>
            <a:r>
              <a:rPr lang="en-US" sz="2000" dirty="0">
                <a:latin typeface="Alexandria"/>
              </a:rPr>
              <a:t> </a:t>
            </a:r>
            <a:r>
              <a:rPr lang="en-US" sz="2000" dirty="0" err="1">
                <a:latin typeface="Alexandria"/>
              </a:rPr>
              <a:t>لشرائها</a:t>
            </a:r>
            <a:r>
              <a:rPr lang="en-US" sz="2000" dirty="0">
                <a:latin typeface="Alexandria"/>
              </a:rPr>
              <a:t> </a:t>
            </a:r>
            <a:r>
              <a:rPr lang="en-US" sz="2000" dirty="0" err="1">
                <a:latin typeface="Alexandria"/>
              </a:rPr>
              <a:t>خلال</a:t>
            </a:r>
            <a:r>
              <a:rPr lang="en-US" sz="2000" dirty="0">
                <a:latin typeface="Alexandria"/>
              </a:rPr>
              <a:t> </a:t>
            </a:r>
            <a:r>
              <a:rPr lang="en-US" sz="2000" dirty="0" err="1">
                <a:latin typeface="Alexandria"/>
              </a:rPr>
              <a:t>فترة</a:t>
            </a:r>
            <a:r>
              <a:rPr lang="en-US" sz="2000" dirty="0">
                <a:latin typeface="Alexandria"/>
              </a:rPr>
              <a:t> </a:t>
            </a:r>
            <a:r>
              <a:rPr lang="en-US" sz="2000" dirty="0" err="1">
                <a:latin typeface="Alexandria"/>
              </a:rPr>
              <a:t>زمنية</a:t>
            </a:r>
            <a:r>
              <a:rPr lang="en-US" sz="2000" dirty="0">
                <a:latin typeface="Alexandria"/>
              </a:rPr>
              <a:t> </a:t>
            </a:r>
            <a:r>
              <a:rPr lang="en-US" sz="2000" dirty="0" err="1">
                <a:latin typeface="Alexandria"/>
              </a:rPr>
              <a:t>معينة</a:t>
            </a:r>
            <a:r>
              <a:rPr lang="en-US" sz="2000" dirty="0">
                <a:latin typeface="Alexandria"/>
              </a:rPr>
              <a:t> </a:t>
            </a:r>
            <a:r>
              <a:rPr lang="en-US" sz="2000" dirty="0" err="1">
                <a:latin typeface="Alexandria"/>
              </a:rPr>
              <a:t>وبسعر</a:t>
            </a:r>
            <a:r>
              <a:rPr lang="en-US" sz="2000" dirty="0">
                <a:latin typeface="Alexandria"/>
              </a:rPr>
              <a:t> </a:t>
            </a:r>
            <a:r>
              <a:rPr lang="en-US" sz="2000" dirty="0" err="1">
                <a:latin typeface="Alexandria"/>
              </a:rPr>
              <a:t>معين</a:t>
            </a:r>
            <a:r>
              <a:rPr lang="en-US" sz="2000" dirty="0">
                <a:latin typeface="Alexandria"/>
              </a:rPr>
              <a:t>.</a:t>
            </a: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Law of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9" name="Content Placeholder 2">
            <a:extLst>
              <a:ext uri="{FF2B5EF4-FFF2-40B4-BE49-F238E27FC236}">
                <a16:creationId xmlns:a16="http://schemas.microsoft.com/office/drawing/2014/main" id="{952369D5-45C4-889F-8877-38019A49F620}"/>
              </a:ext>
            </a:extLst>
          </p:cNvPr>
          <p:cNvSpPr txBox="1">
            <a:spLocks/>
          </p:cNvSpPr>
          <p:nvPr/>
        </p:nvSpPr>
        <p:spPr>
          <a:xfrm>
            <a:off x="762000" y="2111136"/>
            <a:ext cx="5178643" cy="26128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The law of demand states:</a:t>
            </a:r>
            <a:endParaRPr lang="en-US" sz="2000" dirty="0">
              <a:solidFill>
                <a:srgbClr val="0070C0"/>
              </a:solidFill>
              <a:effectLst/>
              <a:latin typeface="Alexandria"/>
              <a:ea typeface="Times New Roman" panose="02020603050405020304" pitchFamily="18" charset="0"/>
            </a:endParaRPr>
          </a:p>
          <a:p>
            <a:pPr marL="342900" marR="0" lvl="0" indent="-342900">
              <a:lnSpc>
                <a:spcPct val="150000"/>
              </a:lnSpc>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Other factors being constant (</a:t>
            </a:r>
            <a:r>
              <a:rPr lang="en-US" sz="2000" dirty="0" err="1">
                <a:effectLst/>
                <a:latin typeface="Alexandria"/>
                <a:ea typeface="Times New Roman" panose="02020603050405020304" pitchFamily="18" charset="0"/>
                <a:cs typeface="Times New Roman" panose="02020603050405020304" pitchFamily="18" charset="0"/>
              </a:rPr>
              <a:t>cetris</a:t>
            </a:r>
            <a:r>
              <a:rPr lang="en-US" sz="2000" dirty="0">
                <a:effectLst/>
                <a:latin typeface="Alexandria"/>
                <a:ea typeface="Times New Roman" panose="02020603050405020304" pitchFamily="18" charset="0"/>
                <a:cs typeface="Times New Roman" panose="02020603050405020304" pitchFamily="18" charset="0"/>
              </a:rPr>
              <a:t> </a:t>
            </a:r>
            <a:r>
              <a:rPr lang="en-US" sz="2000" dirty="0" err="1">
                <a:effectLst/>
                <a:latin typeface="Alexandria"/>
                <a:ea typeface="Times New Roman" panose="02020603050405020304" pitchFamily="18" charset="0"/>
                <a:cs typeface="Times New Roman" panose="02020603050405020304" pitchFamily="18" charset="0"/>
              </a:rPr>
              <a:t>peribus</a:t>
            </a:r>
            <a:r>
              <a:rPr lang="en-US" sz="2000" dirty="0">
                <a:effectLst/>
                <a:latin typeface="Alexandria"/>
                <a:ea typeface="Times New Roman" panose="02020603050405020304" pitchFamily="18" charset="0"/>
                <a:cs typeface="Times New Roman" panose="02020603050405020304" pitchFamily="18" charset="0"/>
              </a:rPr>
              <a:t>), price and quantity demand of any good and service are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inversely related</a:t>
            </a:r>
            <a:r>
              <a:rPr lang="en-US" sz="2000" u="sng"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to each other.</a:t>
            </a:r>
            <a:endParaRPr lang="en-US" sz="2000" dirty="0">
              <a:effectLst/>
              <a:latin typeface="Alexandria"/>
              <a:ea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The </a:t>
            </a:r>
            <a:r>
              <a:rPr lang="en-US" sz="2000" u="sng" dirty="0">
                <a:effectLst/>
                <a:latin typeface="Alexandria"/>
                <a:ea typeface="Times New Roman" panose="02020603050405020304" pitchFamily="18" charset="0"/>
                <a:cs typeface="Times New Roman" panose="02020603050405020304" pitchFamily="18" charset="0"/>
              </a:rPr>
              <a:t>higher</a:t>
            </a:r>
            <a:r>
              <a:rPr lang="en-US" sz="2000" dirty="0">
                <a:effectLst/>
                <a:latin typeface="Alexandria"/>
                <a:ea typeface="Times New Roman" panose="02020603050405020304" pitchFamily="18" charset="0"/>
                <a:cs typeface="Times New Roman" panose="02020603050405020304" pitchFamily="18" charset="0"/>
              </a:rPr>
              <a:t> the price of a good, </a:t>
            </a:r>
            <a:r>
              <a:rPr lang="en-US" sz="2000" u="sng" dirty="0">
                <a:effectLst/>
                <a:latin typeface="Alexandria"/>
                <a:ea typeface="Times New Roman" panose="02020603050405020304" pitchFamily="18" charset="0"/>
                <a:cs typeface="Times New Roman" panose="02020603050405020304" pitchFamily="18" charset="0"/>
              </a:rPr>
              <a:t>the smaller</a:t>
            </a:r>
            <a:r>
              <a:rPr lang="en-US" sz="2000" dirty="0">
                <a:effectLst/>
                <a:latin typeface="Alexandria"/>
                <a:ea typeface="Times New Roman" panose="02020603050405020304" pitchFamily="18" charset="0"/>
                <a:cs typeface="Times New Roman" panose="02020603050405020304" pitchFamily="18" charset="0"/>
              </a:rPr>
              <a:t> is the quantity demanded; </a:t>
            </a:r>
            <a:endParaRPr lang="en-US" sz="2000" dirty="0">
              <a:effectLst/>
              <a:latin typeface="Alexandria"/>
              <a:ea typeface="Times New Roman" panose="02020603050405020304" pitchFamily="18" charset="0"/>
            </a:endParaRPr>
          </a:p>
          <a:p>
            <a:pPr marL="742950" marR="0" lvl="1" indent="-285750">
              <a:lnSpc>
                <a:spcPct val="150000"/>
              </a:lnSpc>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The </a:t>
            </a:r>
            <a:r>
              <a:rPr lang="en-US" sz="2000" u="sng" dirty="0">
                <a:effectLst/>
                <a:latin typeface="Alexandria"/>
                <a:ea typeface="Times New Roman" panose="02020603050405020304" pitchFamily="18" charset="0"/>
                <a:cs typeface="Times New Roman" panose="02020603050405020304" pitchFamily="18" charset="0"/>
              </a:rPr>
              <a:t>lower</a:t>
            </a:r>
            <a:r>
              <a:rPr lang="en-US" sz="2000" dirty="0">
                <a:effectLst/>
                <a:latin typeface="Alexandria"/>
                <a:ea typeface="Times New Roman" panose="02020603050405020304" pitchFamily="18" charset="0"/>
                <a:cs typeface="Times New Roman" panose="02020603050405020304" pitchFamily="18" charset="0"/>
              </a:rPr>
              <a:t> the price of a good, </a:t>
            </a:r>
            <a:r>
              <a:rPr lang="en-US" sz="2000" u="sng" dirty="0">
                <a:effectLst/>
                <a:latin typeface="Alexandria"/>
                <a:ea typeface="Times New Roman" panose="02020603050405020304" pitchFamily="18" charset="0"/>
                <a:cs typeface="Times New Roman" panose="02020603050405020304" pitchFamily="18" charset="0"/>
              </a:rPr>
              <a:t>the greater</a:t>
            </a:r>
            <a:r>
              <a:rPr lang="en-US" sz="2000" dirty="0">
                <a:effectLst/>
                <a:latin typeface="Alexandria"/>
                <a:ea typeface="Times New Roman" panose="02020603050405020304" pitchFamily="18" charset="0"/>
                <a:cs typeface="Times New Roman" panose="02020603050405020304" pitchFamily="18" charset="0"/>
              </a:rPr>
              <a:t> is the quantity demanded.” </a:t>
            </a:r>
            <a:endParaRPr lang="en-US" sz="2000" dirty="0">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C202A196-76E6-FAF4-CADF-A8418B2876AB}"/>
              </a:ext>
            </a:extLst>
          </p:cNvPr>
          <p:cNvSpPr txBox="1"/>
          <p:nvPr/>
        </p:nvSpPr>
        <p:spPr>
          <a:xfrm>
            <a:off x="6023640" y="2095405"/>
            <a:ext cx="4638675" cy="3477875"/>
          </a:xfrm>
          <a:prstGeom prst="rect">
            <a:avLst/>
          </a:prstGeom>
          <a:noFill/>
        </p:spPr>
        <p:txBody>
          <a:bodyPr wrap="square">
            <a:spAutoFit/>
          </a:bodyPr>
          <a:lstStyle/>
          <a:p>
            <a:pPr algn="r" rtl="1"/>
            <a:r>
              <a:rPr lang="en-US" sz="2000" b="1" dirty="0" err="1">
                <a:solidFill>
                  <a:schemeClr val="accent5"/>
                </a:solidFill>
              </a:rPr>
              <a:t>ينص</a:t>
            </a:r>
            <a:r>
              <a:rPr lang="en-US" sz="2000" b="1" dirty="0">
                <a:solidFill>
                  <a:schemeClr val="accent5"/>
                </a:solidFill>
              </a:rPr>
              <a:t> </a:t>
            </a:r>
            <a:r>
              <a:rPr lang="en-US" sz="2000" b="1" dirty="0" err="1">
                <a:solidFill>
                  <a:schemeClr val="accent5"/>
                </a:solidFill>
              </a:rPr>
              <a:t>قانون</a:t>
            </a:r>
            <a:r>
              <a:rPr lang="en-US" sz="2000" b="1" dirty="0">
                <a:solidFill>
                  <a:schemeClr val="accent5"/>
                </a:solidFill>
              </a:rPr>
              <a:t> </a:t>
            </a:r>
            <a:r>
              <a:rPr lang="en-US" sz="2000" b="1" dirty="0" err="1">
                <a:solidFill>
                  <a:schemeClr val="accent5"/>
                </a:solidFill>
              </a:rPr>
              <a:t>الطلب</a:t>
            </a:r>
            <a:r>
              <a:rPr lang="en-US" sz="2000" b="1" dirty="0">
                <a:solidFill>
                  <a:schemeClr val="accent5"/>
                </a:solidFill>
              </a:rPr>
              <a:t> </a:t>
            </a:r>
            <a:r>
              <a:rPr lang="en-US" sz="2000" b="1" dirty="0" err="1">
                <a:solidFill>
                  <a:schemeClr val="accent5"/>
                </a:solidFill>
              </a:rPr>
              <a:t>على</a:t>
            </a:r>
            <a:r>
              <a:rPr lang="en-US" sz="2000" b="1" dirty="0">
                <a:solidFill>
                  <a:schemeClr val="accent5"/>
                </a:solidFill>
              </a:rPr>
              <a:t> </a:t>
            </a:r>
            <a:r>
              <a:rPr lang="en-US" sz="2000" b="1" dirty="0" err="1">
                <a:solidFill>
                  <a:schemeClr val="accent5"/>
                </a:solidFill>
              </a:rPr>
              <a:t>ما</a:t>
            </a:r>
            <a:r>
              <a:rPr lang="en-US" sz="2000" b="1" dirty="0">
                <a:solidFill>
                  <a:schemeClr val="accent5"/>
                </a:solidFill>
              </a:rPr>
              <a:t> </a:t>
            </a:r>
            <a:r>
              <a:rPr lang="en-US" sz="2000" b="1" dirty="0" err="1">
                <a:solidFill>
                  <a:schemeClr val="accent5"/>
                </a:solidFill>
              </a:rPr>
              <a:t>يلي</a:t>
            </a:r>
            <a:r>
              <a:rPr lang="en-US" sz="2000" b="1" dirty="0">
                <a:solidFill>
                  <a:schemeClr val="accent5"/>
                </a:solidFill>
              </a:rPr>
              <a:t>:</a:t>
            </a:r>
          </a:p>
          <a:p>
            <a:pPr algn="r" rtl="1"/>
            <a:endParaRPr lang="en-US" sz="2000" dirty="0"/>
          </a:p>
          <a:p>
            <a:pPr algn="r" rtl="1"/>
            <a:r>
              <a:rPr lang="en-US" sz="2000" dirty="0" err="1"/>
              <a:t>في</a:t>
            </a:r>
            <a:r>
              <a:rPr lang="en-US" sz="2000" dirty="0"/>
              <a:t> </a:t>
            </a:r>
            <a:r>
              <a:rPr lang="en-US" sz="2000" dirty="0" err="1"/>
              <a:t>حالة</a:t>
            </a:r>
            <a:r>
              <a:rPr lang="en-US" sz="2000" dirty="0"/>
              <a:t> </a:t>
            </a:r>
            <a:r>
              <a:rPr lang="en-US" sz="2000" dirty="0" err="1"/>
              <a:t>ثبات</a:t>
            </a:r>
            <a:r>
              <a:rPr lang="en-US" sz="2000" dirty="0"/>
              <a:t> </a:t>
            </a:r>
            <a:r>
              <a:rPr lang="en-US" sz="2000" dirty="0" err="1"/>
              <a:t>العوامل</a:t>
            </a:r>
            <a:r>
              <a:rPr lang="en-US" sz="2000" dirty="0"/>
              <a:t> </a:t>
            </a:r>
            <a:r>
              <a:rPr lang="en-US" sz="2000" dirty="0" err="1"/>
              <a:t>الأخرى</a:t>
            </a:r>
            <a:r>
              <a:rPr lang="en-US" sz="2000" dirty="0"/>
              <a:t> (</a:t>
            </a:r>
            <a:r>
              <a:rPr lang="en-US" sz="2000" dirty="0" err="1"/>
              <a:t>cetris</a:t>
            </a:r>
            <a:r>
              <a:rPr lang="en-US" sz="2000" dirty="0"/>
              <a:t> </a:t>
            </a:r>
            <a:r>
              <a:rPr lang="en-US" sz="2000" dirty="0" err="1"/>
              <a:t>peribus</a:t>
            </a:r>
            <a:r>
              <a:rPr lang="en-US" sz="2000" dirty="0"/>
              <a:t>)، </a:t>
            </a:r>
            <a:r>
              <a:rPr lang="en-US" sz="2000" dirty="0" err="1"/>
              <a:t>فإن</a:t>
            </a:r>
            <a:r>
              <a:rPr lang="en-US" sz="2000" dirty="0"/>
              <a:t> </a:t>
            </a:r>
            <a:r>
              <a:rPr lang="en-US" sz="2000" dirty="0" err="1"/>
              <a:t>السعر</a:t>
            </a:r>
            <a:r>
              <a:rPr lang="en-US" sz="2000" dirty="0"/>
              <a:t> </a:t>
            </a:r>
            <a:r>
              <a:rPr lang="en-US" sz="2000" dirty="0" err="1"/>
              <a:t>والكمية</a:t>
            </a:r>
            <a:r>
              <a:rPr lang="en-US" sz="2000" dirty="0"/>
              <a:t> </a:t>
            </a:r>
            <a:r>
              <a:rPr lang="en-US" sz="2000" dirty="0" err="1"/>
              <a:t>المطلوبة</a:t>
            </a:r>
            <a:r>
              <a:rPr lang="en-US" sz="2000" dirty="0"/>
              <a:t> </a:t>
            </a:r>
            <a:r>
              <a:rPr lang="en-US" sz="2000" dirty="0" err="1"/>
              <a:t>من</a:t>
            </a:r>
            <a:r>
              <a:rPr lang="en-US" sz="2000" dirty="0"/>
              <a:t> </a:t>
            </a:r>
            <a:r>
              <a:rPr lang="en-US" sz="2000" dirty="0" err="1"/>
              <a:t>أي</a:t>
            </a:r>
            <a:r>
              <a:rPr lang="en-US" sz="2000" dirty="0"/>
              <a:t> </a:t>
            </a:r>
            <a:r>
              <a:rPr lang="en-US" sz="2000" dirty="0" err="1"/>
              <a:t>سلعة</a:t>
            </a:r>
            <a:r>
              <a:rPr lang="en-US" sz="2000" dirty="0"/>
              <a:t> </a:t>
            </a:r>
            <a:r>
              <a:rPr lang="en-US" sz="2000" dirty="0" err="1"/>
              <a:t>أو</a:t>
            </a:r>
            <a:r>
              <a:rPr lang="en-US" sz="2000" dirty="0"/>
              <a:t> </a:t>
            </a:r>
            <a:r>
              <a:rPr lang="en-US" sz="2000" dirty="0" err="1"/>
              <a:t>خدمة</a:t>
            </a:r>
            <a:r>
              <a:rPr lang="en-US" sz="2000" dirty="0"/>
              <a:t> </a:t>
            </a:r>
            <a:r>
              <a:rPr lang="en-US" sz="2000" dirty="0" err="1"/>
              <a:t>تتناسب</a:t>
            </a:r>
            <a:r>
              <a:rPr lang="en-US" sz="2000" dirty="0"/>
              <a:t> </a:t>
            </a:r>
            <a:r>
              <a:rPr lang="en-US" sz="2000" dirty="0" err="1"/>
              <a:t>عكسيًا</a:t>
            </a:r>
            <a:r>
              <a:rPr lang="en-US" sz="2000" dirty="0"/>
              <a:t> </a:t>
            </a:r>
            <a:r>
              <a:rPr lang="en-US" sz="2000" dirty="0" err="1"/>
              <a:t>مع</a:t>
            </a:r>
            <a:r>
              <a:rPr lang="en-US" sz="2000" dirty="0"/>
              <a:t> </a:t>
            </a:r>
            <a:r>
              <a:rPr lang="en-US" sz="2000" dirty="0" err="1"/>
              <a:t>بعضها</a:t>
            </a:r>
            <a:r>
              <a:rPr lang="en-US" sz="2000" dirty="0"/>
              <a:t> </a:t>
            </a:r>
            <a:r>
              <a:rPr lang="en-US" sz="2000" dirty="0" err="1"/>
              <a:t>البعض</a:t>
            </a:r>
            <a:r>
              <a:rPr lang="en-US" sz="2000" dirty="0"/>
              <a:t>.</a:t>
            </a:r>
          </a:p>
          <a:p>
            <a:pPr marL="342900" indent="-342900" algn="r" rtl="1">
              <a:buFont typeface="Arial" panose="020B0604020202020204" pitchFamily="34" charset="0"/>
              <a:buChar char="•"/>
            </a:pPr>
            <a:endParaRPr lang="en-US" sz="2000" dirty="0"/>
          </a:p>
          <a:p>
            <a:pPr marL="342900" indent="-342900" algn="r" rtl="1">
              <a:buFont typeface="Arial" panose="020B0604020202020204" pitchFamily="34" charset="0"/>
              <a:buChar char="•"/>
            </a:pPr>
            <a:r>
              <a:rPr lang="en-US" sz="2000" dirty="0" err="1"/>
              <a:t>كلما</a:t>
            </a:r>
            <a:r>
              <a:rPr lang="en-US" sz="2000" dirty="0"/>
              <a:t> </a:t>
            </a:r>
            <a:r>
              <a:rPr lang="en-US" sz="2000" dirty="0" err="1"/>
              <a:t>ارتفع</a:t>
            </a:r>
            <a:r>
              <a:rPr lang="en-US" sz="2000" dirty="0"/>
              <a:t> سعر </a:t>
            </a:r>
            <a:r>
              <a:rPr lang="en-US" sz="2000" dirty="0" err="1"/>
              <a:t>السلعة</a:t>
            </a:r>
            <a:r>
              <a:rPr lang="en-US" sz="2000" dirty="0"/>
              <a:t>، </a:t>
            </a:r>
            <a:r>
              <a:rPr lang="en-US" sz="2000" dirty="0" err="1"/>
              <a:t>كلما</a:t>
            </a:r>
            <a:r>
              <a:rPr lang="en-US" sz="2000" dirty="0"/>
              <a:t> </a:t>
            </a:r>
            <a:r>
              <a:rPr lang="en-US" sz="2000" dirty="0" err="1"/>
              <a:t>قلت</a:t>
            </a:r>
            <a:r>
              <a:rPr lang="en-US" sz="2000" dirty="0"/>
              <a:t> </a:t>
            </a:r>
            <a:r>
              <a:rPr lang="en-US" sz="2000" dirty="0" err="1"/>
              <a:t>الكمية</a:t>
            </a:r>
            <a:r>
              <a:rPr lang="en-US" sz="2000" dirty="0"/>
              <a:t> </a:t>
            </a:r>
            <a:r>
              <a:rPr lang="en-US" sz="2000" dirty="0" err="1"/>
              <a:t>المطلوبة</a:t>
            </a:r>
            <a:r>
              <a:rPr lang="en-US" sz="2000" dirty="0"/>
              <a:t>؛</a:t>
            </a:r>
          </a:p>
          <a:p>
            <a:pPr marL="342900" indent="-342900" algn="r" rtl="1">
              <a:buFont typeface="Arial" panose="020B0604020202020204" pitchFamily="34" charset="0"/>
              <a:buChar char="•"/>
            </a:pPr>
            <a:endParaRPr lang="en-US" sz="2000" dirty="0"/>
          </a:p>
          <a:p>
            <a:pPr marL="342900" indent="-342900" algn="r" rtl="1">
              <a:buFont typeface="Arial" panose="020B0604020202020204" pitchFamily="34" charset="0"/>
              <a:buChar char="•"/>
            </a:pPr>
            <a:r>
              <a:rPr lang="en-US" sz="2000" dirty="0" err="1"/>
              <a:t>كلما</a:t>
            </a:r>
            <a:r>
              <a:rPr lang="en-US" sz="2000" dirty="0"/>
              <a:t> </a:t>
            </a:r>
            <a:r>
              <a:rPr lang="en-US" sz="2000" dirty="0" err="1"/>
              <a:t>انخفض</a:t>
            </a:r>
            <a:r>
              <a:rPr lang="en-US" sz="2000" dirty="0"/>
              <a:t> سعر </a:t>
            </a:r>
            <a:r>
              <a:rPr lang="en-US" sz="2000" dirty="0" err="1"/>
              <a:t>السلعة</a:t>
            </a:r>
            <a:r>
              <a:rPr lang="en-US" sz="2000" dirty="0"/>
              <a:t>، </a:t>
            </a:r>
            <a:r>
              <a:rPr lang="en-US" sz="2000" dirty="0" err="1"/>
              <a:t>كلما</a:t>
            </a:r>
            <a:r>
              <a:rPr lang="en-US" sz="2000" dirty="0"/>
              <a:t> </a:t>
            </a:r>
            <a:r>
              <a:rPr lang="en-US" sz="2000" dirty="0" err="1"/>
              <a:t>زادت</a:t>
            </a:r>
            <a:r>
              <a:rPr lang="en-US" sz="2000" dirty="0"/>
              <a:t> </a:t>
            </a:r>
            <a:r>
              <a:rPr lang="en-US" sz="2000" dirty="0" err="1"/>
              <a:t>الكمية</a:t>
            </a:r>
            <a:r>
              <a:rPr lang="en-US" sz="2000" dirty="0"/>
              <a:t> </a:t>
            </a:r>
            <a:r>
              <a:rPr lang="en-US" sz="2000" dirty="0" err="1"/>
              <a:t>المطلوبة</a:t>
            </a:r>
            <a:r>
              <a:rPr lang="en-US" sz="2000" dirty="0"/>
              <a:t>.</a:t>
            </a:r>
          </a:p>
        </p:txBody>
      </p:sp>
    </p:spTree>
    <p:extLst>
      <p:ext uri="{BB962C8B-B14F-4D97-AF65-F5344CB8AC3E}">
        <p14:creationId xmlns:p14="http://schemas.microsoft.com/office/powerpoint/2010/main" val="1287862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24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Law of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2" name="Content Placeholder 2">
            <a:extLst>
              <a:ext uri="{FF2B5EF4-FFF2-40B4-BE49-F238E27FC236}">
                <a16:creationId xmlns:a16="http://schemas.microsoft.com/office/drawing/2014/main" id="{20A6461A-027B-E468-39E3-77C8221426E1}"/>
              </a:ext>
            </a:extLst>
          </p:cNvPr>
          <p:cNvSpPr txBox="1">
            <a:spLocks/>
          </p:cNvSpPr>
          <p:nvPr/>
        </p:nvSpPr>
        <p:spPr>
          <a:xfrm>
            <a:off x="762000" y="2120949"/>
            <a:ext cx="4069020" cy="37444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50000"/>
              </a:lnSpc>
              <a:spcBef>
                <a:spcPts val="0"/>
              </a:spcBef>
              <a:spcAft>
                <a:spcPts val="0"/>
              </a:spcAft>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The law of demand is illustrated by:</a:t>
            </a:r>
            <a:endParaRPr lang="en-US" sz="2000" dirty="0">
              <a:solidFill>
                <a:srgbClr val="0070C0"/>
              </a:solidFill>
              <a:effectLst/>
              <a:latin typeface="Alexandria"/>
              <a:ea typeface="Times New Roman" panose="02020603050405020304" pitchFamily="18" charset="0"/>
            </a:endParaRPr>
          </a:p>
          <a:p>
            <a:pPr marL="342900" marR="0" lvl="0" indent="-342900">
              <a:lnSpc>
                <a:spcPct val="150000"/>
              </a:lnSpc>
              <a:spcBef>
                <a:spcPts val="0"/>
              </a:spcBef>
              <a:spcAft>
                <a:spcPts val="0"/>
              </a:spcAft>
              <a:buFont typeface="Wingdings" panose="05000000000000000000" pitchFamily="2" charset="2"/>
              <a:buChar char=""/>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A downward-sloping demand curve</a:t>
            </a:r>
            <a:r>
              <a:rPr lang="en-US" sz="2000"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drawn with the quantity demanded on the horizontal axis and the price on the vertical axis </a:t>
            </a:r>
            <a:endParaRPr lang="en-US" sz="2000" dirty="0">
              <a:latin typeface="Alexandria"/>
              <a:ea typeface="Times New Roman" panose="02020603050405020304" pitchFamily="18" charset="0"/>
            </a:endParaRPr>
          </a:p>
          <a:p>
            <a:pPr marL="342900" marR="0" lvl="0" indent="-342900">
              <a:lnSpc>
                <a:spcPct val="150000"/>
              </a:lnSpc>
              <a:spcBef>
                <a:spcPts val="0"/>
              </a:spcBef>
              <a:spcAft>
                <a:spcPts val="0"/>
              </a:spcAft>
              <a:buFont typeface="Wingdings" panose="05000000000000000000" pitchFamily="2" charset="2"/>
              <a:buChar char=""/>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The slope is negative</a:t>
            </a:r>
            <a:r>
              <a:rPr lang="en-US" sz="2000" dirty="0">
                <a:solidFill>
                  <a:srgbClr val="0070C0"/>
                </a:solidFill>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to show the </a:t>
            </a:r>
            <a:r>
              <a:rPr lang="en-US" sz="2000" u="sng" dirty="0">
                <a:effectLst/>
                <a:latin typeface="Alexandria"/>
                <a:ea typeface="Times New Roman" panose="02020603050405020304" pitchFamily="18" charset="0"/>
                <a:cs typeface="Times New Roman" panose="02020603050405020304" pitchFamily="18" charset="0"/>
              </a:rPr>
              <a:t>negative relation between P &amp; </a:t>
            </a:r>
            <a:r>
              <a:rPr lang="en-US" sz="2000" u="sng" dirty="0" err="1">
                <a:effectLst/>
                <a:latin typeface="Alexandria"/>
                <a:ea typeface="Times New Roman" panose="02020603050405020304" pitchFamily="18" charset="0"/>
                <a:cs typeface="Times New Roman" panose="02020603050405020304" pitchFamily="18" charset="0"/>
              </a:rPr>
              <a:t>Qd</a:t>
            </a:r>
            <a:r>
              <a:rPr lang="en-US" sz="2000" dirty="0">
                <a:effectLst/>
                <a:latin typeface="Alexandria"/>
                <a:ea typeface="Times New Roman" panose="02020603050405020304" pitchFamily="18" charset="0"/>
                <a:cs typeface="Times New Roman" panose="02020603050405020304" pitchFamily="18" charset="0"/>
              </a:rPr>
              <a:t> </a:t>
            </a:r>
            <a:endParaRPr lang="ar-EG" sz="2000" dirty="0">
              <a:effectLst/>
              <a:latin typeface="Alexandria"/>
              <a:ea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350902D1-AF66-B7F0-7818-169EB8DB5B6F}"/>
              </a:ext>
            </a:extLst>
          </p:cNvPr>
          <p:cNvPicPr>
            <a:picLocks noChangeAspect="1"/>
          </p:cNvPicPr>
          <p:nvPr/>
        </p:nvPicPr>
        <p:blipFill>
          <a:blip r:embed="rId3"/>
          <a:stretch>
            <a:fillRect/>
          </a:stretch>
        </p:blipFill>
        <p:spPr>
          <a:xfrm>
            <a:off x="4686209" y="2313251"/>
            <a:ext cx="2824785" cy="3256108"/>
          </a:xfrm>
          <a:prstGeom prst="rect">
            <a:avLst/>
          </a:prstGeom>
        </p:spPr>
      </p:pic>
      <p:sp>
        <p:nvSpPr>
          <p:cNvPr id="11" name="Content Placeholder 2">
            <a:extLst>
              <a:ext uri="{FF2B5EF4-FFF2-40B4-BE49-F238E27FC236}">
                <a16:creationId xmlns:a16="http://schemas.microsoft.com/office/drawing/2014/main" id="{69A5198D-D9C7-559E-60DE-2C65A2B0249A}"/>
              </a:ext>
            </a:extLst>
          </p:cNvPr>
          <p:cNvSpPr txBox="1">
            <a:spLocks/>
          </p:cNvSpPr>
          <p:nvPr/>
        </p:nvSpPr>
        <p:spPr>
          <a:xfrm>
            <a:off x="7510994" y="2177831"/>
            <a:ext cx="3507262" cy="37444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r" rtl="1">
              <a:lnSpc>
                <a:spcPct val="150000"/>
              </a:lnSpc>
              <a:spcBef>
                <a:spcPts val="0"/>
              </a:spcBef>
              <a:spcAft>
                <a:spcPts val="0"/>
              </a:spcAft>
              <a:buFont typeface="Wingdings" panose="05000000000000000000" pitchFamily="2" charset="2"/>
              <a:buChar char=""/>
            </a:pPr>
            <a:r>
              <a:rPr lang="ar-EG" sz="2000" b="1" dirty="0">
                <a:solidFill>
                  <a:schemeClr val="accent5"/>
                </a:solidFill>
                <a:effectLst/>
                <a:latin typeface="Alexandria"/>
                <a:ea typeface="Times New Roman" panose="02020603050405020304" pitchFamily="18" charset="0"/>
              </a:rPr>
              <a:t>يتم توضيح قانون الطلب من خلال:</a:t>
            </a:r>
          </a:p>
          <a:p>
            <a:pPr marL="342900" marR="0" lvl="0" indent="-342900" algn="r" rtl="1">
              <a:lnSpc>
                <a:spcPct val="150000"/>
              </a:lnSpc>
              <a:spcBef>
                <a:spcPts val="0"/>
              </a:spcBef>
              <a:spcAft>
                <a:spcPts val="0"/>
              </a:spcAft>
              <a:buFont typeface="Wingdings" panose="05000000000000000000" pitchFamily="2" charset="2"/>
              <a:buChar char=""/>
            </a:pPr>
            <a:r>
              <a:rPr lang="ar-EG" sz="2000" b="1" dirty="0">
                <a:solidFill>
                  <a:schemeClr val="accent5"/>
                </a:solidFill>
                <a:effectLst/>
                <a:latin typeface="Alexandria"/>
                <a:ea typeface="Times New Roman" panose="02020603050405020304" pitchFamily="18" charset="0"/>
              </a:rPr>
              <a:t>منحنى الطلب المنحدر لأسفل </a:t>
            </a:r>
            <a:r>
              <a:rPr lang="ar-EG" sz="2000" dirty="0">
                <a:effectLst/>
                <a:latin typeface="Alexandria"/>
                <a:ea typeface="Times New Roman" panose="02020603050405020304" pitchFamily="18" charset="0"/>
              </a:rPr>
              <a:t>المرسوم بالكمية المطلوبة على المحور الأفقي والسعر على المحور الرأسي</a:t>
            </a:r>
          </a:p>
          <a:p>
            <a:pPr marL="342900" marR="0" lvl="0" indent="-342900" algn="r" rtl="1">
              <a:lnSpc>
                <a:spcPct val="150000"/>
              </a:lnSpc>
              <a:spcBef>
                <a:spcPts val="0"/>
              </a:spcBef>
              <a:spcAft>
                <a:spcPts val="0"/>
              </a:spcAft>
              <a:buFont typeface="Wingdings" panose="05000000000000000000" pitchFamily="2" charset="2"/>
              <a:buChar char=""/>
            </a:pPr>
            <a:r>
              <a:rPr lang="ar-EG" sz="2000" b="1" dirty="0">
                <a:solidFill>
                  <a:schemeClr val="accent5"/>
                </a:solidFill>
                <a:effectLst/>
                <a:latin typeface="Alexandria"/>
                <a:ea typeface="Times New Roman" panose="02020603050405020304" pitchFamily="18" charset="0"/>
              </a:rPr>
              <a:t>منحني الطلب سالب الميل </a:t>
            </a:r>
            <a:r>
              <a:rPr lang="ar-EG" sz="2000" dirty="0">
                <a:effectLst/>
                <a:latin typeface="Alexandria"/>
                <a:ea typeface="Times New Roman" panose="02020603050405020304" pitchFamily="18" charset="0"/>
              </a:rPr>
              <a:t>لإظهار العلاقة السلبية بين </a:t>
            </a:r>
            <a:r>
              <a:rPr lang="en-US" sz="2000" dirty="0">
                <a:effectLst/>
                <a:latin typeface="Alexandria"/>
                <a:ea typeface="Times New Roman" panose="02020603050405020304" pitchFamily="18" charset="0"/>
              </a:rPr>
              <a:t>P &amp; Qd</a:t>
            </a:r>
          </a:p>
        </p:txBody>
      </p:sp>
    </p:spTree>
    <p:extLst>
      <p:ext uri="{BB962C8B-B14F-4D97-AF65-F5344CB8AC3E}">
        <p14:creationId xmlns:p14="http://schemas.microsoft.com/office/powerpoint/2010/main" val="1640251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1563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Law of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9" name="Content Placeholder 2">
            <a:extLst>
              <a:ext uri="{FF2B5EF4-FFF2-40B4-BE49-F238E27FC236}">
                <a16:creationId xmlns:a16="http://schemas.microsoft.com/office/drawing/2014/main" id="{FC384D30-92CF-AE10-AE4D-AA3828DC416A}"/>
              </a:ext>
            </a:extLst>
          </p:cNvPr>
          <p:cNvSpPr txBox="1">
            <a:spLocks/>
          </p:cNvSpPr>
          <p:nvPr/>
        </p:nvSpPr>
        <p:spPr>
          <a:xfrm>
            <a:off x="702465" y="2263394"/>
            <a:ext cx="5458492" cy="2175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50000"/>
              </a:lnSpc>
              <a:spcBef>
                <a:spcPts val="0"/>
              </a:spcBef>
              <a:spcAft>
                <a:spcPts val="0"/>
              </a:spcAft>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The law of demand results from:</a:t>
            </a:r>
          </a:p>
          <a:p>
            <a:pPr lvl="1" indent="0" eaLnBrk="1" hangingPunct="1">
              <a:lnSpc>
                <a:spcPct val="200000"/>
              </a:lnSpc>
              <a:buClr>
                <a:srgbClr val="CC0066"/>
              </a:buClr>
              <a:buSzPct val="120000"/>
              <a:buFont typeface="Wingdings" panose="05000000000000000000" pitchFamily="2" charset="2"/>
              <a:buChar char="§"/>
            </a:pPr>
            <a:r>
              <a:rPr lang="en-US" altLang="en-US" sz="2000" dirty="0">
                <a:latin typeface="Alexandria"/>
              </a:rPr>
              <a:t>Substitution effect</a:t>
            </a:r>
          </a:p>
          <a:p>
            <a:pPr lvl="1" indent="0" eaLnBrk="1" hangingPunct="1">
              <a:lnSpc>
                <a:spcPct val="200000"/>
              </a:lnSpc>
              <a:buClr>
                <a:srgbClr val="CC0066"/>
              </a:buClr>
              <a:buSzPct val="120000"/>
              <a:buFont typeface="Wingdings" panose="05000000000000000000" pitchFamily="2" charset="2"/>
              <a:buChar char="§"/>
            </a:pPr>
            <a:r>
              <a:rPr lang="en-US" altLang="en-US" sz="2000" dirty="0">
                <a:latin typeface="Alexandria"/>
              </a:rPr>
              <a:t> Income effect</a:t>
            </a:r>
            <a:endParaRPr lang="ar-EG" altLang="en-US" sz="2000" dirty="0">
              <a:latin typeface="Alexandria"/>
            </a:endParaRPr>
          </a:p>
          <a:p>
            <a:pPr lvl="1" indent="0" algn="r" rtl="1" eaLnBrk="1" hangingPunct="1">
              <a:lnSpc>
                <a:spcPct val="200000"/>
              </a:lnSpc>
              <a:buClr>
                <a:srgbClr val="CC0066"/>
              </a:buClr>
              <a:buSzPct val="120000"/>
              <a:buNone/>
            </a:pPr>
            <a:endParaRPr lang="en-US" altLang="en-US" sz="2000" dirty="0">
              <a:latin typeface="Alexandria"/>
            </a:endParaRPr>
          </a:p>
        </p:txBody>
      </p:sp>
      <p:pic>
        <p:nvPicPr>
          <p:cNvPr id="11" name="Picture 10">
            <a:extLst>
              <a:ext uri="{FF2B5EF4-FFF2-40B4-BE49-F238E27FC236}">
                <a16:creationId xmlns:a16="http://schemas.microsoft.com/office/drawing/2014/main" id="{85ED0AC7-EFDF-4930-74AF-EBCFE2EDE76F}"/>
              </a:ext>
            </a:extLst>
          </p:cNvPr>
          <p:cNvPicPr>
            <a:picLocks noChangeAspect="1"/>
          </p:cNvPicPr>
          <p:nvPr/>
        </p:nvPicPr>
        <p:blipFill rotWithShape="1">
          <a:blip r:embed="rId3"/>
          <a:srcRect l="4619" t="27976" r="55060" b="41383"/>
          <a:stretch/>
        </p:blipFill>
        <p:spPr>
          <a:xfrm>
            <a:off x="4683038" y="2390366"/>
            <a:ext cx="3876670" cy="2175988"/>
          </a:xfrm>
          <a:prstGeom prst="rect">
            <a:avLst/>
          </a:prstGeom>
        </p:spPr>
      </p:pic>
      <p:sp>
        <p:nvSpPr>
          <p:cNvPr id="10" name="Content Placeholder 2">
            <a:extLst>
              <a:ext uri="{FF2B5EF4-FFF2-40B4-BE49-F238E27FC236}">
                <a16:creationId xmlns:a16="http://schemas.microsoft.com/office/drawing/2014/main" id="{C5B27BC9-CCFD-7D65-36A9-C82D5DD39E2A}"/>
              </a:ext>
            </a:extLst>
          </p:cNvPr>
          <p:cNvSpPr txBox="1">
            <a:spLocks/>
          </p:cNvSpPr>
          <p:nvPr/>
        </p:nvSpPr>
        <p:spPr>
          <a:xfrm>
            <a:off x="7326290" y="2165513"/>
            <a:ext cx="3876670" cy="1166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algn="r" rtl="1">
              <a:lnSpc>
                <a:spcPct val="150000"/>
              </a:lnSpc>
              <a:spcBef>
                <a:spcPts val="0"/>
              </a:spcBef>
              <a:buClr>
                <a:srgbClr val="CC0066"/>
              </a:buClr>
              <a:buSzPct val="120000"/>
            </a:pPr>
            <a:r>
              <a:rPr lang="ar-EG" altLang="en-US" sz="2000" b="1" u="sng" dirty="0">
                <a:solidFill>
                  <a:srgbClr val="0070C0"/>
                </a:solidFill>
                <a:latin typeface="Alexandria"/>
                <a:cs typeface="Times New Roman" panose="02020603050405020304" pitchFamily="18" charset="0"/>
              </a:rPr>
              <a:t>قانون الطلب:</a:t>
            </a:r>
          </a:p>
          <a:p>
            <a:pPr lvl="1" indent="0" algn="r" rtl="1" eaLnBrk="1" hangingPunct="1">
              <a:lnSpc>
                <a:spcPct val="200000"/>
              </a:lnSpc>
              <a:buClr>
                <a:srgbClr val="CC0066"/>
              </a:buClr>
              <a:buSzPct val="120000"/>
              <a:buFont typeface="Wingdings" panose="05000000000000000000" pitchFamily="2" charset="2"/>
              <a:buChar char="§"/>
            </a:pPr>
            <a:r>
              <a:rPr lang="ar-EG" altLang="en-US" sz="2000" dirty="0">
                <a:latin typeface="Alexandria"/>
              </a:rPr>
              <a:t>أثر </a:t>
            </a:r>
            <a:r>
              <a:rPr lang="ar-EG" altLang="en-US" sz="2000" dirty="0" err="1">
                <a:latin typeface="Alexandria"/>
              </a:rPr>
              <a:t>الاحلال</a:t>
            </a:r>
            <a:endParaRPr lang="ar-EG" altLang="en-US" sz="2000" dirty="0">
              <a:latin typeface="Alexandria"/>
            </a:endParaRPr>
          </a:p>
          <a:p>
            <a:pPr lvl="1" indent="0" algn="r" rtl="1" eaLnBrk="1" hangingPunct="1">
              <a:lnSpc>
                <a:spcPct val="200000"/>
              </a:lnSpc>
              <a:buClr>
                <a:srgbClr val="CC0066"/>
              </a:buClr>
              <a:buSzPct val="120000"/>
              <a:buFont typeface="Wingdings" panose="05000000000000000000" pitchFamily="2" charset="2"/>
              <a:buChar char="§"/>
            </a:pPr>
            <a:r>
              <a:rPr lang="ar-EG" altLang="en-US" sz="2000" dirty="0">
                <a:latin typeface="Alexandria"/>
              </a:rPr>
              <a:t>أثر الدخل</a:t>
            </a:r>
            <a:endParaRPr lang="en-US" altLang="en-US" sz="2000" dirty="0">
              <a:latin typeface="Alexandria"/>
            </a:endParaRPr>
          </a:p>
        </p:txBody>
      </p:sp>
    </p:spTree>
    <p:extLst>
      <p:ext uri="{BB962C8B-B14F-4D97-AF65-F5344CB8AC3E}">
        <p14:creationId xmlns:p14="http://schemas.microsoft.com/office/powerpoint/2010/main" val="2793736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Law of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2" name="Content Placeholder 2">
            <a:extLst>
              <a:ext uri="{FF2B5EF4-FFF2-40B4-BE49-F238E27FC236}">
                <a16:creationId xmlns:a16="http://schemas.microsoft.com/office/drawing/2014/main" id="{4860A5F3-2FAD-E807-4EDA-9601A67F45D0}"/>
              </a:ext>
            </a:extLst>
          </p:cNvPr>
          <p:cNvSpPr txBox="1">
            <a:spLocks/>
          </p:cNvSpPr>
          <p:nvPr/>
        </p:nvSpPr>
        <p:spPr>
          <a:xfrm>
            <a:off x="1055577" y="2030632"/>
            <a:ext cx="4849745" cy="1610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ctr">
              <a:lnSpc>
                <a:spcPct val="150000"/>
              </a:lnSpc>
              <a:spcBef>
                <a:spcPts val="0"/>
              </a:spcBef>
              <a:spcAft>
                <a:spcPts val="0"/>
              </a:spcAft>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The law of demand results from:</a:t>
            </a:r>
          </a:p>
          <a:p>
            <a:pPr lvl="1" indent="0" algn="ctr" eaLnBrk="1" hangingPunct="1">
              <a:lnSpc>
                <a:spcPct val="100000"/>
              </a:lnSpc>
              <a:buClr>
                <a:srgbClr val="CC0066"/>
              </a:buClr>
              <a:buSzPct val="120000"/>
              <a:buFont typeface="Wingdings" panose="05000000000000000000" pitchFamily="2" charset="2"/>
              <a:buChar char="§"/>
            </a:pPr>
            <a:r>
              <a:rPr lang="en-US" altLang="en-US" sz="2000" dirty="0">
                <a:latin typeface="Alexandria"/>
              </a:rPr>
              <a:t>Substitution effect</a:t>
            </a:r>
            <a:endParaRPr lang="ar-EG" altLang="en-US" sz="2000" dirty="0">
              <a:latin typeface="Alexandria"/>
            </a:endParaRPr>
          </a:p>
        </p:txBody>
      </p:sp>
      <p:pic>
        <p:nvPicPr>
          <p:cNvPr id="10" name="Picture 9">
            <a:extLst>
              <a:ext uri="{FF2B5EF4-FFF2-40B4-BE49-F238E27FC236}">
                <a16:creationId xmlns:a16="http://schemas.microsoft.com/office/drawing/2014/main" id="{D6B56550-EFF8-7A4E-938A-688FFAB628F3}"/>
              </a:ext>
            </a:extLst>
          </p:cNvPr>
          <p:cNvPicPr>
            <a:picLocks noChangeAspect="1"/>
          </p:cNvPicPr>
          <p:nvPr/>
        </p:nvPicPr>
        <p:blipFill rotWithShape="1">
          <a:blip r:embed="rId3"/>
          <a:srcRect l="3479" t="31041" r="54239" b="35765"/>
          <a:stretch/>
        </p:blipFill>
        <p:spPr>
          <a:xfrm>
            <a:off x="1439855" y="3224931"/>
            <a:ext cx="8604257" cy="2365689"/>
          </a:xfrm>
          <a:prstGeom prst="rect">
            <a:avLst/>
          </a:prstGeom>
        </p:spPr>
      </p:pic>
      <p:sp>
        <p:nvSpPr>
          <p:cNvPr id="11" name="Content Placeholder 2">
            <a:extLst>
              <a:ext uri="{FF2B5EF4-FFF2-40B4-BE49-F238E27FC236}">
                <a16:creationId xmlns:a16="http://schemas.microsoft.com/office/drawing/2014/main" id="{721E822A-A04A-E221-1003-4BB59629AEF1}"/>
              </a:ext>
            </a:extLst>
          </p:cNvPr>
          <p:cNvSpPr txBox="1">
            <a:spLocks/>
          </p:cNvSpPr>
          <p:nvPr/>
        </p:nvSpPr>
        <p:spPr>
          <a:xfrm>
            <a:off x="6078571" y="1952352"/>
            <a:ext cx="4849745" cy="1610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ctr" rtl="1">
              <a:lnSpc>
                <a:spcPct val="150000"/>
              </a:lnSpc>
              <a:spcBef>
                <a:spcPts val="0"/>
              </a:spcBef>
              <a:spcAft>
                <a:spcPts val="0"/>
              </a:spcAft>
            </a:pPr>
            <a:r>
              <a:rPr lang="ar-EG" sz="2000" b="1" u="sng" dirty="0">
                <a:solidFill>
                  <a:srgbClr val="0070C0"/>
                </a:solidFill>
                <a:effectLst/>
                <a:latin typeface="Alexandria"/>
                <a:ea typeface="Times New Roman" panose="02020603050405020304" pitchFamily="18" charset="0"/>
                <a:cs typeface="Times New Roman" panose="02020603050405020304" pitchFamily="18" charset="0"/>
              </a:rPr>
              <a:t>قانون الطلب</a:t>
            </a:r>
            <a:endParaRPr lang="en-US" sz="2000" b="1" u="sng" dirty="0">
              <a:solidFill>
                <a:srgbClr val="0070C0"/>
              </a:solidFill>
              <a:effectLst/>
              <a:latin typeface="Alexandria"/>
              <a:ea typeface="Times New Roman" panose="02020603050405020304" pitchFamily="18" charset="0"/>
              <a:cs typeface="Times New Roman" panose="02020603050405020304" pitchFamily="18" charset="0"/>
            </a:endParaRPr>
          </a:p>
          <a:p>
            <a:pPr lvl="1" indent="0" algn="ctr" rtl="1" eaLnBrk="1" hangingPunct="1">
              <a:lnSpc>
                <a:spcPct val="100000"/>
              </a:lnSpc>
              <a:buClr>
                <a:srgbClr val="CC0066"/>
              </a:buClr>
              <a:buSzPct val="120000"/>
              <a:buFont typeface="Wingdings" panose="05000000000000000000" pitchFamily="2" charset="2"/>
              <a:buChar char="§"/>
            </a:pPr>
            <a:r>
              <a:rPr lang="ar-EG" altLang="en-US" sz="2000" dirty="0">
                <a:latin typeface="Alexandria"/>
              </a:rPr>
              <a:t>أثر </a:t>
            </a:r>
            <a:r>
              <a:rPr lang="ar-EG" altLang="en-US" sz="2000" dirty="0" err="1">
                <a:latin typeface="Alexandria"/>
              </a:rPr>
              <a:t>الاحلال</a:t>
            </a:r>
            <a:endParaRPr lang="en-US" altLang="en-US" sz="2000" dirty="0">
              <a:latin typeface="Alexandria"/>
            </a:endParaRPr>
          </a:p>
        </p:txBody>
      </p:sp>
    </p:spTree>
    <p:extLst>
      <p:ext uri="{BB962C8B-B14F-4D97-AF65-F5344CB8AC3E}">
        <p14:creationId xmlns:p14="http://schemas.microsoft.com/office/powerpoint/2010/main" val="1611330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410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Law of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12" name="Content Placeholder 2">
            <a:extLst>
              <a:ext uri="{FF2B5EF4-FFF2-40B4-BE49-F238E27FC236}">
                <a16:creationId xmlns:a16="http://schemas.microsoft.com/office/drawing/2014/main" id="{4ED5D2E9-8BE2-DC4D-C53C-DACE4132A414}"/>
              </a:ext>
            </a:extLst>
          </p:cNvPr>
          <p:cNvSpPr txBox="1">
            <a:spLocks/>
          </p:cNvSpPr>
          <p:nvPr/>
        </p:nvSpPr>
        <p:spPr>
          <a:xfrm>
            <a:off x="617280" y="1922590"/>
            <a:ext cx="4749545" cy="16795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50000"/>
              </a:lnSpc>
              <a:spcBef>
                <a:spcPts val="0"/>
              </a:spcBef>
              <a:spcAft>
                <a:spcPts val="0"/>
              </a:spcAft>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The law of demand results from:</a:t>
            </a:r>
          </a:p>
          <a:p>
            <a:pPr lvl="1" indent="0" eaLnBrk="1" hangingPunct="1">
              <a:lnSpc>
                <a:spcPct val="100000"/>
              </a:lnSpc>
              <a:buClr>
                <a:srgbClr val="CC0066"/>
              </a:buClr>
              <a:buSzPct val="120000"/>
              <a:buFont typeface="Wingdings" panose="05000000000000000000" pitchFamily="2" charset="2"/>
              <a:buChar char="§"/>
            </a:pPr>
            <a:r>
              <a:rPr lang="en-US" altLang="en-US" sz="2000" b="1" dirty="0">
                <a:latin typeface="Alexandria"/>
              </a:rPr>
              <a:t>Substitution effect</a:t>
            </a:r>
          </a:p>
          <a:p>
            <a:pPr lvl="2" indent="0">
              <a:lnSpc>
                <a:spcPct val="100000"/>
              </a:lnSpc>
              <a:buClr>
                <a:srgbClr val="CC0066"/>
              </a:buClr>
              <a:buSzPct val="120000"/>
              <a:buFont typeface="Wingdings" panose="05000000000000000000" pitchFamily="2" charset="2"/>
              <a:buChar char="§"/>
            </a:pPr>
            <a:r>
              <a:rPr lang="en-US" dirty="0">
                <a:effectLst/>
                <a:latin typeface="Alexandria"/>
                <a:ea typeface="Times New Roman" panose="02020603050405020304" pitchFamily="18" charset="0"/>
                <a:cs typeface="Times New Roman" panose="02020603050405020304" pitchFamily="18" charset="0"/>
              </a:rPr>
              <a:t>The portion of a change in quantity demanded that is due to </a:t>
            </a:r>
            <a:r>
              <a:rPr lang="en-US" dirty="0">
                <a:solidFill>
                  <a:srgbClr val="0070C0"/>
                </a:solidFill>
                <a:effectLst/>
                <a:latin typeface="Alexandria"/>
                <a:ea typeface="Times New Roman" panose="02020603050405020304" pitchFamily="18" charset="0"/>
                <a:cs typeface="Times New Roman" panose="02020603050405020304" pitchFamily="18" charset="0"/>
              </a:rPr>
              <a:t>a change in the relative price of the good</a:t>
            </a:r>
            <a:endParaRPr lang="ar-EG" dirty="0">
              <a:solidFill>
                <a:srgbClr val="0070C0"/>
              </a:solidFill>
              <a:effectLst/>
              <a:latin typeface="Alexandria"/>
              <a:ea typeface="Times New Roman" panose="02020603050405020304" pitchFamily="18" charset="0"/>
              <a:cs typeface="Times New Roman" panose="02020603050405020304" pitchFamily="18" charset="0"/>
            </a:endParaRPr>
          </a:p>
          <a:p>
            <a:pPr lvl="1" indent="0" eaLnBrk="1" hangingPunct="1">
              <a:lnSpc>
                <a:spcPct val="100000"/>
              </a:lnSpc>
              <a:buClr>
                <a:srgbClr val="CC0066"/>
              </a:buClr>
              <a:buSzPct val="120000"/>
              <a:buNone/>
            </a:pPr>
            <a:endParaRPr lang="en-US" altLang="en-US" sz="2000" dirty="0">
              <a:latin typeface="Alexandria"/>
            </a:endParaRPr>
          </a:p>
          <a:p>
            <a:pPr lvl="1" indent="0" eaLnBrk="1" hangingPunct="1">
              <a:lnSpc>
                <a:spcPct val="100000"/>
              </a:lnSpc>
              <a:buClr>
                <a:srgbClr val="CC0066"/>
              </a:buClr>
              <a:buSzPct val="120000"/>
              <a:buFont typeface="Wingdings" panose="05000000000000000000" pitchFamily="2" charset="2"/>
              <a:buChar char="§"/>
            </a:pPr>
            <a:endParaRPr lang="en-US" altLang="en-US" sz="2000" dirty="0">
              <a:latin typeface="Alexandria"/>
            </a:endParaRPr>
          </a:p>
        </p:txBody>
      </p:sp>
      <p:graphicFrame>
        <p:nvGraphicFramePr>
          <p:cNvPr id="13" name="Table 12">
            <a:extLst>
              <a:ext uri="{FF2B5EF4-FFF2-40B4-BE49-F238E27FC236}">
                <a16:creationId xmlns:a16="http://schemas.microsoft.com/office/drawing/2014/main" id="{1951495E-EE5B-09CE-20A6-8D6F3366133F}"/>
              </a:ext>
            </a:extLst>
          </p:cNvPr>
          <p:cNvGraphicFramePr>
            <a:graphicFrameLocks noGrp="1"/>
          </p:cNvGraphicFramePr>
          <p:nvPr>
            <p:extLst>
              <p:ext uri="{D42A27DB-BD31-4B8C-83A1-F6EECF244321}">
                <p14:modId xmlns:p14="http://schemas.microsoft.com/office/powerpoint/2010/main" val="2694656917"/>
              </p:ext>
            </p:extLst>
          </p:nvPr>
        </p:nvGraphicFramePr>
        <p:xfrm>
          <a:off x="1054028" y="4140359"/>
          <a:ext cx="4749545" cy="2103120"/>
        </p:xfrm>
        <a:graphic>
          <a:graphicData uri="http://schemas.openxmlformats.org/drawingml/2006/table">
            <a:tbl>
              <a:tblPr>
                <a:tableStyleId>{5C22544A-7EE6-4342-B048-85BDC9FD1C3A}</a:tableStyleId>
              </a:tblPr>
              <a:tblGrid>
                <a:gridCol w="4749545">
                  <a:extLst>
                    <a:ext uri="{9D8B030D-6E8A-4147-A177-3AD203B41FA5}">
                      <a16:colId xmlns:a16="http://schemas.microsoft.com/office/drawing/2014/main" val="4146398491"/>
                    </a:ext>
                  </a:extLst>
                </a:gridCol>
              </a:tblGrid>
              <a:tr h="1858398">
                <a:tc>
                  <a:txBody>
                    <a:bodyPr/>
                    <a:lstStyle/>
                    <a:p>
                      <a:pPr marL="342900" marR="0" lvl="0" indent="-342900">
                        <a:lnSpc>
                          <a:spcPct val="115000"/>
                        </a:lnSpc>
                        <a:spcBef>
                          <a:spcPts val="0"/>
                        </a:spcBef>
                        <a:spcAft>
                          <a:spcPts val="0"/>
                        </a:spcAft>
                        <a:buSzPts val="1000"/>
                        <a:buFont typeface="Symbol" panose="05050102010706020507" pitchFamily="18" charset="2"/>
                        <a:buChar char=""/>
                        <a:tabLst>
                          <a:tab pos="457200" algn="l"/>
                        </a:tabLst>
                      </a:pPr>
                      <a:r>
                        <a:rPr lang="en-US" sz="2000" dirty="0">
                          <a:effectLst/>
                        </a:rPr>
                        <a:t>If the price of meat increases, </a:t>
                      </a:r>
                      <a:endParaRPr lang="en-US" sz="1600" dirty="0">
                        <a:effectLst/>
                      </a:endParaRPr>
                    </a:p>
                    <a:p>
                      <a:pPr marL="342900" marR="0" lvl="0" indent="-342900">
                        <a:lnSpc>
                          <a:spcPct val="115000"/>
                        </a:lnSpc>
                        <a:spcBef>
                          <a:spcPts val="0"/>
                        </a:spcBef>
                        <a:spcAft>
                          <a:spcPts val="0"/>
                        </a:spcAft>
                        <a:buSzPts val="1000"/>
                        <a:buFont typeface="Symbol" panose="05050102010706020507" pitchFamily="18" charset="2"/>
                        <a:buChar char=""/>
                        <a:tabLst>
                          <a:tab pos="457200" algn="l"/>
                        </a:tabLst>
                      </a:pPr>
                      <a:r>
                        <a:rPr lang="en-US" sz="2000" dirty="0">
                          <a:effectLst/>
                        </a:rPr>
                        <a:t>then the higher price may encourage consumers to switch to alternative food sources, such as buying vegetables.</a:t>
                      </a:r>
                      <a:endParaRPr lang="en-US" sz="1600" dirty="0">
                        <a:effectLst/>
                      </a:endParaRPr>
                    </a:p>
                    <a:p>
                      <a:pPr marL="0" marR="0" algn="ctr">
                        <a:lnSpc>
                          <a:spcPct val="115000"/>
                        </a:lnSpc>
                        <a:spcBef>
                          <a:spcPts val="0"/>
                        </a:spcBef>
                        <a:spcAft>
                          <a:spcPts val="0"/>
                        </a:spcAft>
                      </a:pPr>
                      <a:r>
                        <a:rPr lang="en-US" sz="2000" u="sng" dirty="0" err="1">
                          <a:effectLst/>
                        </a:rPr>
                        <a:t>Pmeat</a:t>
                      </a:r>
                      <a:r>
                        <a:rPr lang="en-US" sz="2000" u="sng" dirty="0">
                          <a:effectLst/>
                        </a:rPr>
                        <a:t>↑</a:t>
                      </a:r>
                      <a:r>
                        <a:rPr lang="en-US" sz="2000" dirty="0">
                          <a:effectLst/>
                        </a:rPr>
                        <a:t>     </a:t>
                      </a:r>
                      <a:r>
                        <a:rPr lang="en-US" sz="2000" dirty="0" err="1">
                          <a:effectLst/>
                        </a:rPr>
                        <a:t>Qd.meat</a:t>
                      </a:r>
                      <a:r>
                        <a:rPr lang="en-US" sz="2000" dirty="0">
                          <a:effectLst/>
                        </a:rPr>
                        <a:t>↓   </a:t>
                      </a:r>
                      <a:r>
                        <a:rPr lang="en-US" sz="2000" u="sng" dirty="0" err="1">
                          <a:effectLst/>
                        </a:rPr>
                        <a:t>Qd.vegetables</a:t>
                      </a:r>
                      <a:r>
                        <a:rPr lang="en-US" sz="2000" u="sng" dirty="0">
                          <a:effectLst/>
                        </a:rPr>
                        <a: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4183077554"/>
                  </a:ext>
                </a:extLst>
              </a:tr>
            </a:tbl>
          </a:graphicData>
        </a:graphic>
      </p:graphicFrame>
      <p:sp>
        <p:nvSpPr>
          <p:cNvPr id="10" name="TextBox 9">
            <a:extLst>
              <a:ext uri="{FF2B5EF4-FFF2-40B4-BE49-F238E27FC236}">
                <a16:creationId xmlns:a16="http://schemas.microsoft.com/office/drawing/2014/main" id="{BBF96574-95D9-FEDC-17FF-688443B25202}"/>
              </a:ext>
            </a:extLst>
          </p:cNvPr>
          <p:cNvSpPr txBox="1"/>
          <p:nvPr/>
        </p:nvSpPr>
        <p:spPr>
          <a:xfrm>
            <a:off x="6488370" y="2294107"/>
            <a:ext cx="5086350" cy="1015663"/>
          </a:xfrm>
          <a:prstGeom prst="rect">
            <a:avLst/>
          </a:prstGeom>
          <a:noFill/>
        </p:spPr>
        <p:txBody>
          <a:bodyPr wrap="square">
            <a:spAutoFit/>
          </a:bodyPr>
          <a:lstStyle/>
          <a:p>
            <a:pPr lvl="2" indent="0" algn="just" rtl="1">
              <a:lnSpc>
                <a:spcPct val="100000"/>
              </a:lnSpc>
              <a:buClr>
                <a:srgbClr val="CC0066"/>
              </a:buClr>
              <a:buSzPct val="120000"/>
            </a:pPr>
            <a:r>
              <a:rPr lang="ar-EG" sz="2000" b="1" dirty="0">
                <a:effectLst/>
                <a:latin typeface="Alexandria"/>
                <a:ea typeface="Times New Roman" panose="02020603050405020304" pitchFamily="18" charset="0"/>
              </a:rPr>
              <a:t>أثر </a:t>
            </a:r>
            <a:r>
              <a:rPr lang="ar-EG" sz="2000" b="1" dirty="0" err="1">
                <a:effectLst/>
                <a:latin typeface="Alexandria"/>
                <a:ea typeface="Times New Roman" panose="02020603050405020304" pitchFamily="18" charset="0"/>
              </a:rPr>
              <a:t>الاحلال</a:t>
            </a:r>
            <a:endParaRPr lang="ar-EG" sz="2000" b="1" dirty="0">
              <a:effectLst/>
              <a:latin typeface="Alexandria"/>
              <a:ea typeface="Times New Roman" panose="02020603050405020304" pitchFamily="18" charset="0"/>
            </a:endParaRPr>
          </a:p>
          <a:p>
            <a:pPr lvl="2" indent="0" algn="just" rtl="1">
              <a:lnSpc>
                <a:spcPct val="100000"/>
              </a:lnSpc>
              <a:buClr>
                <a:srgbClr val="CC0066"/>
              </a:buClr>
              <a:buSzPct val="120000"/>
              <a:buFont typeface="Wingdings" panose="05000000000000000000" pitchFamily="2" charset="2"/>
              <a:buChar char="§"/>
            </a:pPr>
            <a:r>
              <a:rPr lang="ar-EG" sz="2000" dirty="0">
                <a:solidFill>
                  <a:srgbClr val="0070C0"/>
                </a:solidFill>
                <a:effectLst/>
                <a:latin typeface="Alexandria"/>
                <a:ea typeface="Times New Roman" panose="02020603050405020304" pitchFamily="18" charset="0"/>
              </a:rPr>
              <a:t>الجزء من التغير في الكمية المطلوبة والذي يرجع إلى تغير في السعر النسبي للسلعة </a:t>
            </a:r>
            <a:endParaRPr lang="en-US" sz="2000" dirty="0">
              <a:solidFill>
                <a:srgbClr val="0070C0"/>
              </a:solidFill>
              <a:effectLst/>
              <a:latin typeface="Alexandria"/>
              <a:ea typeface="Times New Roman" panose="02020603050405020304" pitchFamily="18" charset="0"/>
            </a:endParaRPr>
          </a:p>
        </p:txBody>
      </p:sp>
      <p:graphicFrame>
        <p:nvGraphicFramePr>
          <p:cNvPr id="11" name="Table 10">
            <a:extLst>
              <a:ext uri="{FF2B5EF4-FFF2-40B4-BE49-F238E27FC236}">
                <a16:creationId xmlns:a16="http://schemas.microsoft.com/office/drawing/2014/main" id="{E38B898D-CBA8-BFE5-0142-2523F753D02E}"/>
              </a:ext>
            </a:extLst>
          </p:cNvPr>
          <p:cNvGraphicFramePr>
            <a:graphicFrameLocks noGrp="1"/>
          </p:cNvGraphicFramePr>
          <p:nvPr>
            <p:extLst>
              <p:ext uri="{D42A27DB-BD31-4B8C-83A1-F6EECF244321}">
                <p14:modId xmlns:p14="http://schemas.microsoft.com/office/powerpoint/2010/main" val="550338478"/>
              </p:ext>
            </p:extLst>
          </p:nvPr>
        </p:nvGraphicFramePr>
        <p:xfrm>
          <a:off x="6488370" y="3455073"/>
          <a:ext cx="4710042" cy="2453640"/>
        </p:xfrm>
        <a:graphic>
          <a:graphicData uri="http://schemas.openxmlformats.org/drawingml/2006/table">
            <a:tbl>
              <a:tblPr>
                <a:tableStyleId>{5C22544A-7EE6-4342-B048-85BDC9FD1C3A}</a:tableStyleId>
              </a:tblPr>
              <a:tblGrid>
                <a:gridCol w="4710042">
                  <a:extLst>
                    <a:ext uri="{9D8B030D-6E8A-4147-A177-3AD203B41FA5}">
                      <a16:colId xmlns:a16="http://schemas.microsoft.com/office/drawing/2014/main" val="4146398491"/>
                    </a:ext>
                  </a:extLst>
                </a:gridCol>
              </a:tblGrid>
              <a:tr h="1858398">
                <a:tc>
                  <a:txBody>
                    <a:bodyPr/>
                    <a:lstStyle/>
                    <a:p>
                      <a:pPr marL="342900" marR="0" lvl="0" indent="-342900" algn="r" rtl="1">
                        <a:lnSpc>
                          <a:spcPct val="115000"/>
                        </a:lnSpc>
                        <a:spcBef>
                          <a:spcPts val="0"/>
                        </a:spcBef>
                        <a:spcAft>
                          <a:spcPts val="0"/>
                        </a:spcAft>
                        <a:buSzPts val="1000"/>
                        <a:buFont typeface="Arial" panose="020B0604020202020204" pitchFamily="34" charset="0"/>
                        <a:buChar char="•"/>
                        <a:tabLst>
                          <a:tab pos="457200" algn="l"/>
                        </a:tabLst>
                      </a:pPr>
                      <a:r>
                        <a:rPr lang="ar-EG" sz="2000" dirty="0">
                          <a:effectLst/>
                        </a:rPr>
                        <a:t>إذا ارتفع سعر اللحوم، فإن هذا السعر المرتفع قد يشجع المستهلكين على التحول إلى مصادر غذائية بديلة، مثل شراء الخضروات.</a:t>
                      </a:r>
                    </a:p>
                    <a:p>
                      <a:pPr marL="342900" marR="0" lvl="0" indent="-342900" algn="r" rtl="1">
                        <a:lnSpc>
                          <a:spcPct val="115000"/>
                        </a:lnSpc>
                        <a:spcBef>
                          <a:spcPts val="0"/>
                        </a:spcBef>
                        <a:spcAft>
                          <a:spcPts val="0"/>
                        </a:spcAft>
                        <a:buSzPts val="1000"/>
                        <a:buFont typeface="Arial" panose="020B0604020202020204" pitchFamily="34" charset="0"/>
                        <a:buChar char="•"/>
                        <a:tabLst>
                          <a:tab pos="457200" algn="l"/>
                        </a:tabLst>
                      </a:pPr>
                      <a:endParaRPr lang="ar-EG" sz="2000" dirty="0">
                        <a:effectLst/>
                      </a:endParaRPr>
                    </a:p>
                    <a:p>
                      <a:pPr marL="342900" marR="0" lvl="0" indent="-342900" algn="r" rtl="1">
                        <a:lnSpc>
                          <a:spcPct val="115000"/>
                        </a:lnSpc>
                        <a:spcBef>
                          <a:spcPts val="0"/>
                        </a:spcBef>
                        <a:spcAft>
                          <a:spcPts val="0"/>
                        </a:spcAft>
                        <a:buSzPts val="1000"/>
                        <a:buFont typeface="Arial" panose="020B0604020202020204" pitchFamily="34" charset="0"/>
                        <a:buChar char="•"/>
                        <a:tabLst>
                          <a:tab pos="457200" algn="l"/>
                        </a:tabLst>
                      </a:pPr>
                      <a:r>
                        <a:rPr lang="ar-EG" sz="2000" dirty="0">
                          <a:effectLst/>
                        </a:rPr>
                        <a:t>سعر اللحوم↑  </a:t>
                      </a:r>
                    </a:p>
                    <a:p>
                      <a:pPr marL="342900" marR="0" lvl="0" indent="-342900" algn="r" rtl="1">
                        <a:lnSpc>
                          <a:spcPct val="115000"/>
                        </a:lnSpc>
                        <a:spcBef>
                          <a:spcPts val="0"/>
                        </a:spcBef>
                        <a:spcAft>
                          <a:spcPts val="0"/>
                        </a:spcAft>
                        <a:buSzPts val="1000"/>
                        <a:buFont typeface="Arial" panose="020B0604020202020204" pitchFamily="34" charset="0"/>
                        <a:buChar char="•"/>
                        <a:tabLst>
                          <a:tab pos="457200" algn="l"/>
                        </a:tabLst>
                      </a:pPr>
                      <a:r>
                        <a:rPr lang="ar-EG" sz="2000" dirty="0">
                          <a:effectLst/>
                        </a:rPr>
                        <a:t>الكمية المطلوبة من اللحوم↓ </a:t>
                      </a:r>
                    </a:p>
                    <a:p>
                      <a:pPr marL="342900" marR="0" lvl="0" indent="-342900" algn="r" rtl="1">
                        <a:lnSpc>
                          <a:spcPct val="115000"/>
                        </a:lnSpc>
                        <a:spcBef>
                          <a:spcPts val="0"/>
                        </a:spcBef>
                        <a:spcAft>
                          <a:spcPts val="0"/>
                        </a:spcAft>
                        <a:buSzPts val="1000"/>
                        <a:buFont typeface="Arial" panose="020B0604020202020204" pitchFamily="34" charset="0"/>
                        <a:buChar char="•"/>
                        <a:tabLst>
                          <a:tab pos="457200" algn="l"/>
                        </a:tabLst>
                      </a:pPr>
                      <a:r>
                        <a:rPr lang="ar-EG" sz="2000" dirty="0">
                          <a:effectLst/>
                        </a:rPr>
                        <a:t>الكمية المطلوبة من الخضروات↑</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4183077554"/>
                  </a:ext>
                </a:extLst>
              </a:tr>
            </a:tbl>
          </a:graphicData>
        </a:graphic>
      </p:graphicFrame>
    </p:spTree>
    <p:extLst>
      <p:ext uri="{BB962C8B-B14F-4D97-AF65-F5344CB8AC3E}">
        <p14:creationId xmlns:p14="http://schemas.microsoft.com/office/powerpoint/2010/main" val="2489676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Law of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12" name="Content Placeholder 2">
            <a:extLst>
              <a:ext uri="{FF2B5EF4-FFF2-40B4-BE49-F238E27FC236}">
                <a16:creationId xmlns:a16="http://schemas.microsoft.com/office/drawing/2014/main" id="{4ED5D2E9-8BE2-DC4D-C53C-DACE4132A414}"/>
              </a:ext>
            </a:extLst>
          </p:cNvPr>
          <p:cNvSpPr txBox="1">
            <a:spLocks/>
          </p:cNvSpPr>
          <p:nvPr/>
        </p:nvSpPr>
        <p:spPr>
          <a:xfrm>
            <a:off x="762000" y="1920480"/>
            <a:ext cx="4749545" cy="16795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50000"/>
              </a:lnSpc>
              <a:spcBef>
                <a:spcPts val="0"/>
              </a:spcBef>
              <a:spcAft>
                <a:spcPts val="0"/>
              </a:spcAft>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The law of demand results from:</a:t>
            </a:r>
          </a:p>
          <a:p>
            <a:pPr lvl="1" indent="0" eaLnBrk="1" hangingPunct="1">
              <a:lnSpc>
                <a:spcPct val="100000"/>
              </a:lnSpc>
              <a:buClr>
                <a:srgbClr val="CC0066"/>
              </a:buClr>
              <a:buSzPct val="120000"/>
              <a:buFont typeface="Wingdings" panose="05000000000000000000" pitchFamily="2" charset="2"/>
              <a:buChar char="§"/>
            </a:pPr>
            <a:r>
              <a:rPr lang="en-US" altLang="en-US" sz="2000" b="1" dirty="0">
                <a:latin typeface="Alexandria"/>
              </a:rPr>
              <a:t>Income effect</a:t>
            </a:r>
          </a:p>
          <a:p>
            <a:pPr lvl="2" indent="0">
              <a:lnSpc>
                <a:spcPct val="100000"/>
              </a:lnSpc>
              <a:buClr>
                <a:srgbClr val="CC0066"/>
              </a:buClr>
              <a:buSzPct val="120000"/>
              <a:buFont typeface="Wingdings" panose="05000000000000000000" pitchFamily="2" charset="2"/>
              <a:buChar char="§"/>
            </a:pPr>
            <a:r>
              <a:rPr lang="en-US" dirty="0">
                <a:effectLst/>
                <a:latin typeface="Alexandria"/>
                <a:ea typeface="Times New Roman" panose="02020603050405020304" pitchFamily="18" charset="0"/>
                <a:cs typeface="Times New Roman" panose="02020603050405020304" pitchFamily="18" charset="0"/>
              </a:rPr>
              <a:t>The portion of a change in quantity demanded caused by </a:t>
            </a:r>
            <a:r>
              <a:rPr lang="en-US" dirty="0">
                <a:solidFill>
                  <a:srgbClr val="0070C0"/>
                </a:solidFill>
                <a:effectLst/>
                <a:latin typeface="Alexandria"/>
                <a:ea typeface="Times New Roman" panose="02020603050405020304" pitchFamily="18" charset="0"/>
                <a:cs typeface="Times New Roman" panose="02020603050405020304" pitchFamily="18" charset="0"/>
              </a:rPr>
              <a:t>a change in a consumer’s income </a:t>
            </a:r>
            <a:r>
              <a:rPr lang="en-US" dirty="0">
                <a:effectLst/>
                <a:latin typeface="Alexandria"/>
                <a:ea typeface="Times New Roman" panose="02020603050405020304" pitchFamily="18" charset="0"/>
                <a:cs typeface="Times New Roman" panose="02020603050405020304" pitchFamily="18" charset="0"/>
              </a:rPr>
              <a:t>when the price of a product changes</a:t>
            </a:r>
            <a:endParaRPr lang="en-US" altLang="en-US" dirty="0">
              <a:latin typeface="Alexandria"/>
            </a:endParaRPr>
          </a:p>
          <a:p>
            <a:pPr lvl="1" indent="0" eaLnBrk="1" hangingPunct="1">
              <a:lnSpc>
                <a:spcPct val="100000"/>
              </a:lnSpc>
              <a:buClr>
                <a:srgbClr val="CC0066"/>
              </a:buClr>
              <a:buSzPct val="120000"/>
              <a:buNone/>
            </a:pPr>
            <a:endParaRPr lang="en-US" altLang="en-US" sz="2000" dirty="0">
              <a:latin typeface="Alexandria"/>
            </a:endParaRPr>
          </a:p>
          <a:p>
            <a:pPr lvl="1" indent="0" eaLnBrk="1" hangingPunct="1">
              <a:lnSpc>
                <a:spcPct val="100000"/>
              </a:lnSpc>
              <a:buClr>
                <a:srgbClr val="CC0066"/>
              </a:buClr>
              <a:buSzPct val="120000"/>
              <a:buFont typeface="Wingdings" panose="05000000000000000000" pitchFamily="2" charset="2"/>
              <a:buChar char="§"/>
            </a:pPr>
            <a:endParaRPr lang="en-US" altLang="en-US" sz="2000" dirty="0">
              <a:latin typeface="Alexandria"/>
            </a:endParaRPr>
          </a:p>
        </p:txBody>
      </p:sp>
      <p:graphicFrame>
        <p:nvGraphicFramePr>
          <p:cNvPr id="13" name="Table 12">
            <a:extLst>
              <a:ext uri="{FF2B5EF4-FFF2-40B4-BE49-F238E27FC236}">
                <a16:creationId xmlns:a16="http://schemas.microsoft.com/office/drawing/2014/main" id="{1951495E-EE5B-09CE-20A6-8D6F3366133F}"/>
              </a:ext>
            </a:extLst>
          </p:cNvPr>
          <p:cNvGraphicFramePr>
            <a:graphicFrameLocks noGrp="1"/>
          </p:cNvGraphicFramePr>
          <p:nvPr>
            <p:extLst>
              <p:ext uri="{D42A27DB-BD31-4B8C-83A1-F6EECF244321}">
                <p14:modId xmlns:p14="http://schemas.microsoft.com/office/powerpoint/2010/main" val="898976854"/>
              </p:ext>
            </p:extLst>
          </p:nvPr>
        </p:nvGraphicFramePr>
        <p:xfrm>
          <a:off x="1198748" y="4092831"/>
          <a:ext cx="4749545" cy="2103120"/>
        </p:xfrm>
        <a:graphic>
          <a:graphicData uri="http://schemas.openxmlformats.org/drawingml/2006/table">
            <a:tbl>
              <a:tblPr>
                <a:tableStyleId>{5C22544A-7EE6-4342-B048-85BDC9FD1C3A}</a:tableStyleId>
              </a:tblPr>
              <a:tblGrid>
                <a:gridCol w="4749545">
                  <a:extLst>
                    <a:ext uri="{9D8B030D-6E8A-4147-A177-3AD203B41FA5}">
                      <a16:colId xmlns:a16="http://schemas.microsoft.com/office/drawing/2014/main" val="4146398491"/>
                    </a:ext>
                  </a:extLst>
                </a:gridCol>
              </a:tblGrid>
              <a:tr h="1858398">
                <a:tc>
                  <a:txBody>
                    <a:bodyPr/>
                    <a:lstStyle/>
                    <a:p>
                      <a:pPr marL="342900" marR="0" lvl="0" indent="-342900">
                        <a:lnSpc>
                          <a:spcPct val="115000"/>
                        </a:lnSpc>
                        <a:spcBef>
                          <a:spcPts val="0"/>
                        </a:spcBef>
                        <a:spcAft>
                          <a:spcPts val="0"/>
                        </a:spcAft>
                        <a:buSzPts val="1000"/>
                        <a:buFont typeface="Symbol" panose="05050102010706020507" pitchFamily="18" charset="2"/>
                        <a:buChar char=""/>
                        <a:tabLst>
                          <a:tab pos="457200" algn="l"/>
                        </a:tabLst>
                      </a:pPr>
                      <a:r>
                        <a:rPr lang="en-US" sz="2000" dirty="0">
                          <a:effectLst/>
                          <a:latin typeface="+mn-lt"/>
                        </a:rPr>
                        <a:t>If the price of meat increases, </a:t>
                      </a:r>
                    </a:p>
                    <a:p>
                      <a:pPr marL="342900" marR="0" lvl="0" indent="-342900">
                        <a:lnSpc>
                          <a:spcPct val="115000"/>
                        </a:lnSpc>
                        <a:spcBef>
                          <a:spcPts val="0"/>
                        </a:spcBef>
                        <a:spcAft>
                          <a:spcPts val="0"/>
                        </a:spcAft>
                        <a:buSzPts val="1000"/>
                        <a:buFont typeface="Symbol" panose="05050102010706020507" pitchFamily="18" charset="2"/>
                        <a:buChar char=""/>
                        <a:tabLst>
                          <a:tab pos="457200" algn="l"/>
                        </a:tabLst>
                      </a:pPr>
                      <a:r>
                        <a:rPr lang="en-US" sz="2000" dirty="0">
                          <a:effectLst/>
                          <a:latin typeface="+mn-lt"/>
                        </a:rPr>
                        <a:t>it means that after buying some meat, they will have lower spare income</a:t>
                      </a:r>
                    </a:p>
                    <a:p>
                      <a:pPr marL="342900" marR="0" lvl="0" indent="-342900">
                        <a:lnSpc>
                          <a:spcPct val="115000"/>
                        </a:lnSpc>
                        <a:spcBef>
                          <a:spcPts val="0"/>
                        </a:spcBef>
                        <a:spcAft>
                          <a:spcPts val="0"/>
                        </a:spcAft>
                        <a:buSzPts val="1000"/>
                        <a:buFont typeface="Symbol" panose="05050102010706020507" pitchFamily="18" charset="2"/>
                        <a:buChar char=""/>
                        <a:tabLst>
                          <a:tab pos="457200" algn="l"/>
                        </a:tabLst>
                      </a:pPr>
                      <a:r>
                        <a:rPr lang="en-US" sz="2000" dirty="0">
                          <a:effectLst/>
                          <a:latin typeface="+mn-lt"/>
                        </a:rPr>
                        <a:t>Therefore, consumers will buy less meat because of this income effect.</a:t>
                      </a:r>
                    </a:p>
                    <a:p>
                      <a:pPr marL="228600" marR="0">
                        <a:lnSpc>
                          <a:spcPct val="115000"/>
                        </a:lnSpc>
                        <a:spcBef>
                          <a:spcPts val="0"/>
                        </a:spcBef>
                        <a:spcAft>
                          <a:spcPts val="0"/>
                        </a:spcAft>
                      </a:pPr>
                      <a:r>
                        <a:rPr lang="en-US" sz="2000" u="none" strike="noStrike" dirty="0">
                          <a:effectLst/>
                          <a:latin typeface="+mn-lt"/>
                        </a:rPr>
                        <a:t> </a:t>
                      </a:r>
                      <a:r>
                        <a:rPr lang="en-US" sz="2000" u="sng" dirty="0">
                          <a:effectLst/>
                          <a:latin typeface="+mn-lt"/>
                        </a:rPr>
                        <a:t>P meat ↑</a:t>
                      </a:r>
                      <a:r>
                        <a:rPr lang="en-US" sz="2000" dirty="0">
                          <a:effectLst/>
                          <a:latin typeface="+mn-lt"/>
                        </a:rPr>
                        <a:t>     Income ↓     </a:t>
                      </a:r>
                      <a:r>
                        <a:rPr lang="en-US" sz="2000" u="sng" dirty="0" err="1">
                          <a:effectLst/>
                          <a:latin typeface="+mn-lt"/>
                        </a:rPr>
                        <a:t>Qd.meat</a:t>
                      </a:r>
                      <a:r>
                        <a:rPr lang="en-US" sz="2000" u="sng" dirty="0">
                          <a:effectLst/>
                          <a:latin typeface="+mn-lt"/>
                        </a:rPr>
                        <a:t> ↓</a:t>
                      </a:r>
                      <a:endParaRPr lang="en-US" sz="2000" dirty="0">
                        <a:effectLst/>
                        <a:latin typeface="+mn-lt"/>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4183077554"/>
                  </a:ext>
                </a:extLst>
              </a:tr>
            </a:tbl>
          </a:graphicData>
        </a:graphic>
      </p:graphicFrame>
      <p:sp>
        <p:nvSpPr>
          <p:cNvPr id="10" name="TextBox 9">
            <a:extLst>
              <a:ext uri="{FF2B5EF4-FFF2-40B4-BE49-F238E27FC236}">
                <a16:creationId xmlns:a16="http://schemas.microsoft.com/office/drawing/2014/main" id="{BBF96574-95D9-FEDC-17FF-688443B25202}"/>
              </a:ext>
            </a:extLst>
          </p:cNvPr>
          <p:cNvSpPr txBox="1"/>
          <p:nvPr/>
        </p:nvSpPr>
        <p:spPr>
          <a:xfrm>
            <a:off x="6400800" y="2225737"/>
            <a:ext cx="5086350" cy="1015663"/>
          </a:xfrm>
          <a:prstGeom prst="rect">
            <a:avLst/>
          </a:prstGeom>
          <a:noFill/>
        </p:spPr>
        <p:txBody>
          <a:bodyPr wrap="square">
            <a:spAutoFit/>
          </a:bodyPr>
          <a:lstStyle/>
          <a:p>
            <a:pPr lvl="2" indent="0" algn="just" rtl="1">
              <a:lnSpc>
                <a:spcPct val="100000"/>
              </a:lnSpc>
              <a:buClr>
                <a:srgbClr val="CC0066"/>
              </a:buClr>
              <a:buSzPct val="120000"/>
            </a:pPr>
            <a:r>
              <a:rPr lang="ar-EG" sz="2000" b="1" dirty="0">
                <a:effectLst/>
                <a:latin typeface="Alexandria"/>
                <a:ea typeface="Times New Roman" panose="02020603050405020304" pitchFamily="18" charset="0"/>
              </a:rPr>
              <a:t>أثر الدخل</a:t>
            </a:r>
          </a:p>
          <a:p>
            <a:pPr lvl="2" indent="0" algn="just" rtl="1">
              <a:lnSpc>
                <a:spcPct val="100000"/>
              </a:lnSpc>
              <a:buClr>
                <a:srgbClr val="CC0066"/>
              </a:buClr>
              <a:buSzPct val="120000"/>
              <a:buFont typeface="Wingdings" panose="05000000000000000000" pitchFamily="2" charset="2"/>
              <a:buChar char="§"/>
            </a:pPr>
            <a:r>
              <a:rPr lang="ar-EG" sz="2000" dirty="0">
                <a:solidFill>
                  <a:srgbClr val="0070C0"/>
                </a:solidFill>
                <a:effectLst/>
                <a:latin typeface="Alexandria"/>
                <a:ea typeface="Times New Roman" panose="02020603050405020304" pitchFamily="18" charset="0"/>
              </a:rPr>
              <a:t>الجزء من التغير في الكمية المطلوبة الناتج عن تغير دخل المستهلك عندما يتغير سعر المنتج</a:t>
            </a:r>
            <a:endParaRPr lang="en-US" sz="2000" dirty="0">
              <a:solidFill>
                <a:srgbClr val="0070C0"/>
              </a:solidFill>
              <a:effectLst/>
              <a:latin typeface="Alexandria"/>
              <a:ea typeface="Times New Roman" panose="02020603050405020304" pitchFamily="18" charset="0"/>
            </a:endParaRPr>
          </a:p>
        </p:txBody>
      </p:sp>
      <p:graphicFrame>
        <p:nvGraphicFramePr>
          <p:cNvPr id="11" name="Table 10">
            <a:extLst>
              <a:ext uri="{FF2B5EF4-FFF2-40B4-BE49-F238E27FC236}">
                <a16:creationId xmlns:a16="http://schemas.microsoft.com/office/drawing/2014/main" id="{E38B898D-CBA8-BFE5-0142-2523F753D02E}"/>
              </a:ext>
            </a:extLst>
          </p:cNvPr>
          <p:cNvGraphicFramePr>
            <a:graphicFrameLocks noGrp="1"/>
          </p:cNvGraphicFramePr>
          <p:nvPr>
            <p:extLst>
              <p:ext uri="{D42A27DB-BD31-4B8C-83A1-F6EECF244321}">
                <p14:modId xmlns:p14="http://schemas.microsoft.com/office/powerpoint/2010/main" val="368558228"/>
              </p:ext>
            </p:extLst>
          </p:nvPr>
        </p:nvGraphicFramePr>
        <p:xfrm>
          <a:off x="6400800" y="3386703"/>
          <a:ext cx="4710042" cy="2804160"/>
        </p:xfrm>
        <a:graphic>
          <a:graphicData uri="http://schemas.openxmlformats.org/drawingml/2006/table">
            <a:tbl>
              <a:tblPr>
                <a:tableStyleId>{5C22544A-7EE6-4342-B048-85BDC9FD1C3A}</a:tableStyleId>
              </a:tblPr>
              <a:tblGrid>
                <a:gridCol w="4710042">
                  <a:extLst>
                    <a:ext uri="{9D8B030D-6E8A-4147-A177-3AD203B41FA5}">
                      <a16:colId xmlns:a16="http://schemas.microsoft.com/office/drawing/2014/main" val="4146398491"/>
                    </a:ext>
                  </a:extLst>
                </a:gridCol>
              </a:tblGrid>
              <a:tr h="1858398">
                <a:tc>
                  <a:txBody>
                    <a:bodyPr/>
                    <a:lstStyle/>
                    <a:p>
                      <a:pPr marL="342900" marR="0" lvl="0" indent="-342900" algn="r" rtl="1">
                        <a:lnSpc>
                          <a:spcPct val="115000"/>
                        </a:lnSpc>
                        <a:spcBef>
                          <a:spcPts val="0"/>
                        </a:spcBef>
                        <a:spcAft>
                          <a:spcPts val="0"/>
                        </a:spcAft>
                        <a:buSzPts val="1000"/>
                        <a:buFont typeface="Arial" panose="020B0604020202020204" pitchFamily="34" charset="0"/>
                        <a:buChar char="•"/>
                        <a:tabLst>
                          <a:tab pos="457200" algn="l"/>
                        </a:tabLst>
                      </a:pPr>
                      <a:r>
                        <a:rPr lang="ar-EG" sz="2000" dirty="0">
                          <a:effectLst/>
                        </a:rPr>
                        <a:t>إذا ارتفع سعر اللحوم، فهذا يعني أنه بعد شراء بعض اللحوم، سيكون لديهم دخل احتياطي أقل</a:t>
                      </a:r>
                    </a:p>
                    <a:p>
                      <a:pPr marL="342900" marR="0" lvl="0" indent="-342900" algn="r" rtl="1">
                        <a:lnSpc>
                          <a:spcPct val="115000"/>
                        </a:lnSpc>
                        <a:spcBef>
                          <a:spcPts val="0"/>
                        </a:spcBef>
                        <a:spcAft>
                          <a:spcPts val="0"/>
                        </a:spcAft>
                        <a:buSzPts val="1000"/>
                        <a:buFont typeface="Arial" panose="020B0604020202020204" pitchFamily="34" charset="0"/>
                        <a:buChar char="•"/>
                        <a:tabLst>
                          <a:tab pos="457200" algn="l"/>
                        </a:tabLst>
                      </a:pPr>
                      <a:r>
                        <a:rPr lang="ar-EG" sz="2000" dirty="0">
                          <a:effectLst/>
                        </a:rPr>
                        <a:t>وبالتالي، سيشتري المستهلكون كمية أقل من اللحوم بسبب تأثير الدخل هذا.</a:t>
                      </a:r>
                    </a:p>
                    <a:p>
                      <a:pPr marL="342900" marR="0" lvl="0" indent="-342900" algn="r" rtl="1">
                        <a:lnSpc>
                          <a:spcPct val="115000"/>
                        </a:lnSpc>
                        <a:spcBef>
                          <a:spcPts val="0"/>
                        </a:spcBef>
                        <a:spcAft>
                          <a:spcPts val="0"/>
                        </a:spcAft>
                        <a:buSzPts val="1000"/>
                        <a:buFont typeface="Arial" panose="020B0604020202020204" pitchFamily="34" charset="0"/>
                        <a:buChar char="•"/>
                        <a:tabLst>
                          <a:tab pos="457200" algn="l"/>
                        </a:tabLst>
                      </a:pPr>
                      <a:endParaRPr lang="ar-EG" sz="2000" dirty="0">
                        <a:effectLst/>
                      </a:endParaRPr>
                    </a:p>
                    <a:p>
                      <a:pPr marL="342900" marR="0" lvl="0" indent="-342900" algn="r" rtl="1">
                        <a:lnSpc>
                          <a:spcPct val="115000"/>
                        </a:lnSpc>
                        <a:spcBef>
                          <a:spcPts val="0"/>
                        </a:spcBef>
                        <a:spcAft>
                          <a:spcPts val="0"/>
                        </a:spcAft>
                        <a:buSzPts val="1000"/>
                        <a:buFont typeface="Arial" panose="020B0604020202020204" pitchFamily="34" charset="0"/>
                        <a:buChar char="•"/>
                        <a:tabLst>
                          <a:tab pos="457200" algn="l"/>
                        </a:tabLst>
                      </a:pPr>
                      <a:r>
                        <a:rPr lang="ar-EG" sz="2000" dirty="0">
                          <a:effectLst/>
                        </a:rPr>
                        <a:t>سعر اللحوم↑  </a:t>
                      </a:r>
                    </a:p>
                    <a:p>
                      <a:pPr marL="342900" marR="0" lvl="0" indent="-342900" algn="r" rtl="1">
                        <a:lnSpc>
                          <a:spcPct val="115000"/>
                        </a:lnSpc>
                        <a:spcBef>
                          <a:spcPts val="0"/>
                        </a:spcBef>
                        <a:spcAft>
                          <a:spcPts val="0"/>
                        </a:spcAft>
                        <a:buSzPts val="1000"/>
                        <a:buFont typeface="Arial" panose="020B0604020202020204" pitchFamily="34" charset="0"/>
                        <a:buChar char="•"/>
                        <a:tabLst>
                          <a:tab pos="457200" algn="l"/>
                        </a:tabLst>
                      </a:pPr>
                      <a:r>
                        <a:rPr lang="ar-EG" sz="2000" dirty="0">
                          <a:effectLst/>
                        </a:rPr>
                        <a:t>الدخل↓ </a:t>
                      </a:r>
                    </a:p>
                    <a:p>
                      <a:pPr marL="342900" marR="0" lvl="0" indent="-342900" algn="r" rtl="1">
                        <a:lnSpc>
                          <a:spcPct val="115000"/>
                        </a:lnSpc>
                        <a:spcBef>
                          <a:spcPts val="0"/>
                        </a:spcBef>
                        <a:spcAft>
                          <a:spcPts val="0"/>
                        </a:spcAft>
                        <a:buSzPts val="1000"/>
                        <a:buFont typeface="Arial" panose="020B0604020202020204" pitchFamily="34" charset="0"/>
                        <a:buChar char="•"/>
                        <a:tabLst>
                          <a:tab pos="457200" algn="l"/>
                        </a:tabLst>
                      </a:pPr>
                      <a:r>
                        <a:rPr lang="ar-EG" sz="2000" dirty="0">
                          <a:effectLst/>
                        </a:rPr>
                        <a:t>الكمية المطلوبة من اللحوم↓ </a:t>
                      </a:r>
                    </a:p>
                  </a:txBody>
                  <a:tcPr marL="68580" marR="68580" marT="0" marB="0"/>
                </a:tc>
                <a:extLst>
                  <a:ext uri="{0D108BD9-81ED-4DB2-BD59-A6C34878D82A}">
                    <a16:rowId xmlns:a16="http://schemas.microsoft.com/office/drawing/2014/main" val="4183077554"/>
                  </a:ext>
                </a:extLst>
              </a:tr>
            </a:tbl>
          </a:graphicData>
        </a:graphic>
      </p:graphicFrame>
    </p:spTree>
    <p:extLst>
      <p:ext uri="{BB962C8B-B14F-4D97-AF65-F5344CB8AC3E}">
        <p14:creationId xmlns:p14="http://schemas.microsoft.com/office/powerpoint/2010/main" val="4105591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Law of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10" name="Content Placeholder 2">
            <a:extLst>
              <a:ext uri="{FF2B5EF4-FFF2-40B4-BE49-F238E27FC236}">
                <a16:creationId xmlns:a16="http://schemas.microsoft.com/office/drawing/2014/main" id="{26A9CA72-BDB2-696E-E9B1-840E77395317}"/>
              </a:ext>
            </a:extLst>
          </p:cNvPr>
          <p:cNvSpPr txBox="1">
            <a:spLocks/>
          </p:cNvSpPr>
          <p:nvPr/>
        </p:nvSpPr>
        <p:spPr>
          <a:xfrm>
            <a:off x="2096339" y="1896209"/>
            <a:ext cx="7417222" cy="25460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ctr">
              <a:lnSpc>
                <a:spcPct val="150000"/>
              </a:lnSpc>
              <a:spcBef>
                <a:spcPts val="0"/>
              </a:spcBef>
              <a:spcAft>
                <a:spcPts val="0"/>
              </a:spcAft>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The law of demand results from:</a:t>
            </a:r>
          </a:p>
        </p:txBody>
      </p:sp>
      <p:pic>
        <p:nvPicPr>
          <p:cNvPr id="11" name="Picture 10">
            <a:extLst>
              <a:ext uri="{FF2B5EF4-FFF2-40B4-BE49-F238E27FC236}">
                <a16:creationId xmlns:a16="http://schemas.microsoft.com/office/drawing/2014/main" id="{76A73D04-C276-04B8-6414-C44F76BEDC6D}"/>
              </a:ext>
            </a:extLst>
          </p:cNvPr>
          <p:cNvPicPr>
            <a:picLocks noChangeAspect="1"/>
          </p:cNvPicPr>
          <p:nvPr/>
        </p:nvPicPr>
        <p:blipFill rotWithShape="1">
          <a:blip r:embed="rId3"/>
          <a:srcRect l="6956" t="38174" r="61304" b="31199"/>
          <a:stretch/>
        </p:blipFill>
        <p:spPr>
          <a:xfrm>
            <a:off x="1697293" y="2627770"/>
            <a:ext cx="8215314" cy="2969110"/>
          </a:xfrm>
          <a:prstGeom prst="rect">
            <a:avLst/>
          </a:prstGeom>
        </p:spPr>
      </p:pic>
    </p:spTree>
    <p:extLst>
      <p:ext uri="{BB962C8B-B14F-4D97-AF65-F5344CB8AC3E}">
        <p14:creationId xmlns:p14="http://schemas.microsoft.com/office/powerpoint/2010/main" val="557168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Quantity Demanded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2" name="Content Placeholder 2">
            <a:extLst>
              <a:ext uri="{FF2B5EF4-FFF2-40B4-BE49-F238E27FC236}">
                <a16:creationId xmlns:a16="http://schemas.microsoft.com/office/drawing/2014/main" id="{32C3B748-126C-AAF8-7E66-AB7D4B0E509D}"/>
              </a:ext>
            </a:extLst>
          </p:cNvPr>
          <p:cNvSpPr txBox="1">
            <a:spLocks/>
          </p:cNvSpPr>
          <p:nvPr/>
        </p:nvSpPr>
        <p:spPr>
          <a:xfrm>
            <a:off x="883697" y="2395678"/>
            <a:ext cx="5549321" cy="25460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rtl="0">
              <a:spcBef>
                <a:spcPts val="0"/>
              </a:spcBef>
              <a:spcAft>
                <a:spcPts val="1200"/>
              </a:spcAft>
              <a:buFont typeface="Wingdings" panose="05000000000000000000" pitchFamily="2" charset="2"/>
              <a:buChar char=""/>
            </a:pPr>
            <a:r>
              <a:rPr lang="en-US" sz="2000" b="1" u="sng" dirty="0">
                <a:effectLst/>
                <a:latin typeface="Alexandria"/>
                <a:ea typeface="Times New Roman" panose="02020603050405020304" pitchFamily="18" charset="0"/>
                <a:cs typeface="Times New Roman" panose="02020603050405020304" pitchFamily="18" charset="0"/>
              </a:rPr>
              <a:t>The Price of the good</a:t>
            </a:r>
            <a:r>
              <a:rPr lang="en-US" sz="2000" u="sng" dirty="0">
                <a:effectLst/>
                <a:latin typeface="Alexandria"/>
                <a:ea typeface="Times New Roman" panose="02020603050405020304" pitchFamily="18" charset="0"/>
                <a:cs typeface="Times New Roman" panose="02020603050405020304" pitchFamily="18" charset="0"/>
              </a:rPr>
              <a:t> is the only one factor that affects </a:t>
            </a:r>
            <a:r>
              <a:rPr lang="en-US" sz="2000" b="1" u="sng" dirty="0">
                <a:effectLst/>
                <a:latin typeface="Alexandria"/>
                <a:ea typeface="Times New Roman" panose="02020603050405020304" pitchFamily="18" charset="0"/>
                <a:cs typeface="Times New Roman" panose="02020603050405020304" pitchFamily="18" charset="0"/>
              </a:rPr>
              <a:t>Quantity demanded</a:t>
            </a:r>
            <a:r>
              <a:rPr lang="en-US" sz="2000" u="sng" dirty="0">
                <a:effectLst/>
                <a:latin typeface="Alexandria"/>
                <a:ea typeface="Times New Roman" panose="02020603050405020304" pitchFamily="18" charset="0"/>
                <a:cs typeface="Times New Roman" panose="02020603050405020304" pitchFamily="18" charset="0"/>
              </a:rPr>
              <a:t> ∆P → ∆Qd </a:t>
            </a:r>
          </a:p>
          <a:p>
            <a:pPr marL="342900" marR="0" lvl="0" indent="-342900" rtl="0">
              <a:spcBef>
                <a:spcPts val="0"/>
              </a:spcBef>
              <a:spcAft>
                <a:spcPts val="1200"/>
              </a:spcAft>
              <a:buFont typeface="Wingdings" panose="05000000000000000000" pitchFamily="2" charset="2"/>
              <a:buChar char=""/>
            </a:pPr>
            <a:endParaRPr lang="en-US" sz="2000" u="sng" dirty="0">
              <a:latin typeface="Alexandria"/>
              <a:ea typeface="Times New Roman" panose="02020603050405020304" pitchFamily="18" charset="0"/>
              <a:cs typeface="Times New Roman" panose="02020603050405020304" pitchFamily="18" charset="0"/>
            </a:endParaRPr>
          </a:p>
          <a:p>
            <a:pPr marL="342900" marR="0" lvl="0" indent="-342900" rtl="0">
              <a:spcBef>
                <a:spcPts val="0"/>
              </a:spcBef>
              <a:spcAft>
                <a:spcPts val="1200"/>
              </a:spcAft>
              <a:buFont typeface="Wingdings" panose="05000000000000000000" pitchFamily="2" charset="2"/>
              <a:buChar char=""/>
            </a:pPr>
            <a:endParaRPr lang="en-US" sz="2000" dirty="0">
              <a:effectLst/>
              <a:latin typeface="Alexandria"/>
              <a:ea typeface="Times New Roman" panose="02020603050405020304" pitchFamily="18" charset="0"/>
            </a:endParaRPr>
          </a:p>
          <a:p>
            <a:pPr lvl="1" indent="0" eaLnBrk="1" hangingPunct="1">
              <a:lnSpc>
                <a:spcPct val="100000"/>
              </a:lnSpc>
              <a:buClr>
                <a:srgbClr val="CC0066"/>
              </a:buClr>
              <a:buSzPct val="120000"/>
              <a:buNone/>
            </a:pPr>
            <a:endParaRPr lang="en-US" altLang="en-US" sz="2000" dirty="0">
              <a:latin typeface="Alexandria"/>
            </a:endParaRPr>
          </a:p>
        </p:txBody>
      </p:sp>
      <p:graphicFrame>
        <p:nvGraphicFramePr>
          <p:cNvPr id="9" name="Table 8">
            <a:extLst>
              <a:ext uri="{FF2B5EF4-FFF2-40B4-BE49-F238E27FC236}">
                <a16:creationId xmlns:a16="http://schemas.microsoft.com/office/drawing/2014/main" id="{D5333BEE-8299-CBDC-6188-5C5052FB1582}"/>
              </a:ext>
            </a:extLst>
          </p:cNvPr>
          <p:cNvGraphicFramePr>
            <a:graphicFrameLocks noGrp="1"/>
          </p:cNvGraphicFramePr>
          <p:nvPr>
            <p:extLst>
              <p:ext uri="{D42A27DB-BD31-4B8C-83A1-F6EECF244321}">
                <p14:modId xmlns:p14="http://schemas.microsoft.com/office/powerpoint/2010/main" val="3868253631"/>
              </p:ext>
            </p:extLst>
          </p:nvPr>
        </p:nvGraphicFramePr>
        <p:xfrm>
          <a:off x="996335" y="3343797"/>
          <a:ext cx="5436683" cy="1828800"/>
        </p:xfrm>
        <a:graphic>
          <a:graphicData uri="http://schemas.openxmlformats.org/drawingml/2006/table">
            <a:tbl>
              <a:tblPr>
                <a:tableStyleId>{5C22544A-7EE6-4342-B048-85BDC9FD1C3A}</a:tableStyleId>
              </a:tblPr>
              <a:tblGrid>
                <a:gridCol w="5436683">
                  <a:extLst>
                    <a:ext uri="{9D8B030D-6E8A-4147-A177-3AD203B41FA5}">
                      <a16:colId xmlns:a16="http://schemas.microsoft.com/office/drawing/2014/main" val="3077579163"/>
                    </a:ext>
                  </a:extLst>
                </a:gridCol>
              </a:tblGrid>
              <a:tr h="1430565">
                <a:tc>
                  <a:txBody>
                    <a:bodyPr/>
                    <a:lstStyle/>
                    <a:p>
                      <a:pPr marL="0" marR="0">
                        <a:lnSpc>
                          <a:spcPct val="100000"/>
                        </a:lnSpc>
                        <a:spcBef>
                          <a:spcPts val="0"/>
                        </a:spcBef>
                        <a:spcAft>
                          <a:spcPts val="0"/>
                        </a:spcAft>
                      </a:pPr>
                      <a:r>
                        <a:rPr lang="en-US" sz="2000" dirty="0">
                          <a:effectLst/>
                          <a:latin typeface="+mj-lt"/>
                        </a:rPr>
                        <a:t> Change the </a:t>
                      </a:r>
                      <a:r>
                        <a:rPr lang="en-US" sz="2000" b="1" u="sng" dirty="0">
                          <a:effectLst/>
                          <a:latin typeface="+mj-lt"/>
                        </a:rPr>
                        <a:t>Price of the good </a:t>
                      </a:r>
                      <a:r>
                        <a:rPr lang="en-US" sz="2000" dirty="0">
                          <a:effectLst/>
                          <a:latin typeface="+mj-lt"/>
                        </a:rPr>
                        <a:t>→ Change in </a:t>
                      </a:r>
                      <a:r>
                        <a:rPr lang="en-US" sz="2000" b="1" u="sng" dirty="0">
                          <a:effectLst/>
                          <a:latin typeface="+mj-lt"/>
                        </a:rPr>
                        <a:t>quantity demanded </a:t>
                      </a:r>
                      <a:r>
                        <a:rPr lang="en-US" sz="2000" dirty="0">
                          <a:effectLst/>
                          <a:latin typeface="+mj-lt"/>
                        </a:rPr>
                        <a:t>→ </a:t>
                      </a:r>
                      <a:r>
                        <a:rPr lang="en-US" sz="2000" b="1" u="sng" dirty="0">
                          <a:effectLst/>
                          <a:latin typeface="+mj-lt"/>
                        </a:rPr>
                        <a:t>Movement</a:t>
                      </a:r>
                      <a:r>
                        <a:rPr lang="en-US" sz="2000" dirty="0">
                          <a:effectLst/>
                          <a:latin typeface="+mj-lt"/>
                        </a:rPr>
                        <a:t> along the demand curve </a:t>
                      </a:r>
                    </a:p>
                    <a:p>
                      <a:pPr marL="342900" marR="0" lvl="0" indent="-342900">
                        <a:lnSpc>
                          <a:spcPct val="100000"/>
                        </a:lnSpc>
                        <a:spcBef>
                          <a:spcPts val="0"/>
                        </a:spcBef>
                        <a:spcAft>
                          <a:spcPts val="0"/>
                        </a:spcAft>
                        <a:buFont typeface="Wingdings" panose="05000000000000000000" pitchFamily="2" charset="2"/>
                        <a:buChar char=""/>
                      </a:pPr>
                      <a:r>
                        <a:rPr lang="en-US" sz="2000" dirty="0">
                          <a:solidFill>
                            <a:srgbClr val="0070C0"/>
                          </a:solidFill>
                          <a:effectLst/>
                          <a:latin typeface="+mj-lt"/>
                        </a:rPr>
                        <a:t>P↓→ Qd ↑→ Move </a:t>
                      </a:r>
                      <a:r>
                        <a:rPr lang="en-US" sz="2000" u="sng" dirty="0">
                          <a:solidFill>
                            <a:srgbClr val="0070C0"/>
                          </a:solidFill>
                          <a:effectLst/>
                          <a:latin typeface="+mj-lt"/>
                        </a:rPr>
                        <a:t>down</a:t>
                      </a:r>
                      <a:r>
                        <a:rPr lang="en-US" sz="2000" dirty="0">
                          <a:solidFill>
                            <a:srgbClr val="0070C0"/>
                          </a:solidFill>
                          <a:effectLst/>
                          <a:latin typeface="+mj-lt"/>
                        </a:rPr>
                        <a:t> along demand curve</a:t>
                      </a:r>
                    </a:p>
                    <a:p>
                      <a:pPr marL="342900" marR="0" lvl="0" indent="-342900">
                        <a:lnSpc>
                          <a:spcPct val="100000"/>
                        </a:lnSpc>
                        <a:spcBef>
                          <a:spcPts val="0"/>
                        </a:spcBef>
                        <a:spcAft>
                          <a:spcPts val="0"/>
                        </a:spcAft>
                        <a:buFont typeface="Wingdings" panose="05000000000000000000" pitchFamily="2" charset="2"/>
                        <a:buChar char=""/>
                      </a:pPr>
                      <a:r>
                        <a:rPr lang="en-US" sz="2000" dirty="0">
                          <a:solidFill>
                            <a:srgbClr val="0070C0"/>
                          </a:solidFill>
                          <a:effectLst/>
                          <a:latin typeface="+mj-lt"/>
                        </a:rPr>
                        <a:t>P↑ → Qd ↓→ Move </a:t>
                      </a:r>
                      <a:r>
                        <a:rPr lang="en-US" sz="2000" u="sng" dirty="0">
                          <a:solidFill>
                            <a:srgbClr val="0070C0"/>
                          </a:solidFill>
                          <a:effectLst/>
                          <a:latin typeface="+mj-lt"/>
                        </a:rPr>
                        <a:t>up</a:t>
                      </a:r>
                      <a:r>
                        <a:rPr lang="en-US" sz="2000" dirty="0">
                          <a:solidFill>
                            <a:srgbClr val="0070C0"/>
                          </a:solidFill>
                          <a:effectLst/>
                          <a:latin typeface="+mj-lt"/>
                        </a:rPr>
                        <a:t> along demand curve</a:t>
                      </a:r>
                      <a:endParaRPr lang="en-US" sz="2000" dirty="0">
                        <a:solidFill>
                          <a:srgbClr val="0070C0"/>
                        </a:solidFill>
                        <a:effectLst/>
                        <a:latin typeface="+mj-lt"/>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4018873833"/>
                  </a:ext>
                </a:extLst>
              </a:tr>
            </a:tbl>
          </a:graphicData>
        </a:graphic>
      </p:graphicFrame>
      <p:sp>
        <p:nvSpPr>
          <p:cNvPr id="12" name="TextBox 11">
            <a:extLst>
              <a:ext uri="{FF2B5EF4-FFF2-40B4-BE49-F238E27FC236}">
                <a16:creationId xmlns:a16="http://schemas.microsoft.com/office/drawing/2014/main" id="{A00063BF-7324-FEE3-7766-223B88453F4E}"/>
              </a:ext>
            </a:extLst>
          </p:cNvPr>
          <p:cNvSpPr txBox="1"/>
          <p:nvPr/>
        </p:nvSpPr>
        <p:spPr>
          <a:xfrm>
            <a:off x="6699435" y="2313252"/>
            <a:ext cx="4415798" cy="2554545"/>
          </a:xfrm>
          <a:prstGeom prst="rect">
            <a:avLst/>
          </a:prstGeom>
          <a:noFill/>
        </p:spPr>
        <p:txBody>
          <a:bodyPr wrap="square">
            <a:spAutoFit/>
          </a:bodyPr>
          <a:lstStyle/>
          <a:p>
            <a:pPr algn="just" rtl="1"/>
            <a:r>
              <a:rPr lang="en-US" sz="2000" b="1" dirty="0">
                <a:solidFill>
                  <a:schemeClr val="accent5"/>
                </a:solidFill>
              </a:rPr>
              <a:t>سعر </a:t>
            </a:r>
            <a:r>
              <a:rPr lang="en-US" sz="2000" b="1" dirty="0" err="1">
                <a:solidFill>
                  <a:schemeClr val="accent5"/>
                </a:solidFill>
              </a:rPr>
              <a:t>السلعة</a:t>
            </a:r>
            <a:r>
              <a:rPr lang="en-US" sz="2000" b="1" dirty="0">
                <a:solidFill>
                  <a:schemeClr val="accent5"/>
                </a:solidFill>
              </a:rPr>
              <a:t> </a:t>
            </a:r>
            <a:r>
              <a:rPr lang="en-US" sz="2000" b="1" dirty="0" err="1">
                <a:solidFill>
                  <a:schemeClr val="accent5"/>
                </a:solidFill>
              </a:rPr>
              <a:t>هو</a:t>
            </a:r>
            <a:r>
              <a:rPr lang="en-US" sz="2000" b="1" dirty="0">
                <a:solidFill>
                  <a:schemeClr val="accent5"/>
                </a:solidFill>
              </a:rPr>
              <a:t> </a:t>
            </a:r>
            <a:r>
              <a:rPr lang="en-US" sz="2000" b="1" dirty="0" err="1">
                <a:solidFill>
                  <a:schemeClr val="accent5"/>
                </a:solidFill>
              </a:rPr>
              <a:t>العامل</a:t>
            </a:r>
            <a:r>
              <a:rPr lang="en-US" sz="2000" b="1" dirty="0">
                <a:solidFill>
                  <a:schemeClr val="accent5"/>
                </a:solidFill>
              </a:rPr>
              <a:t> </a:t>
            </a:r>
            <a:r>
              <a:rPr lang="en-US" sz="2000" b="1" dirty="0" err="1">
                <a:solidFill>
                  <a:schemeClr val="accent5"/>
                </a:solidFill>
              </a:rPr>
              <a:t>الوحيد</a:t>
            </a:r>
            <a:r>
              <a:rPr lang="en-US" sz="2000" b="1" dirty="0">
                <a:solidFill>
                  <a:schemeClr val="accent5"/>
                </a:solidFill>
              </a:rPr>
              <a:t> </a:t>
            </a:r>
            <a:r>
              <a:rPr lang="en-US" sz="2000" b="1" dirty="0" err="1">
                <a:solidFill>
                  <a:schemeClr val="accent5"/>
                </a:solidFill>
              </a:rPr>
              <a:t>الذي</a:t>
            </a:r>
            <a:r>
              <a:rPr lang="en-US" sz="2000" b="1" dirty="0">
                <a:solidFill>
                  <a:schemeClr val="accent5"/>
                </a:solidFill>
              </a:rPr>
              <a:t> </a:t>
            </a:r>
            <a:r>
              <a:rPr lang="en-US" sz="2000" b="1" dirty="0" err="1">
                <a:solidFill>
                  <a:schemeClr val="accent5"/>
                </a:solidFill>
              </a:rPr>
              <a:t>يؤثر</a:t>
            </a:r>
            <a:r>
              <a:rPr lang="en-US" sz="2000" b="1" dirty="0">
                <a:solidFill>
                  <a:schemeClr val="accent5"/>
                </a:solidFill>
              </a:rPr>
              <a:t> </a:t>
            </a:r>
            <a:r>
              <a:rPr lang="en-US" sz="2000" b="1" dirty="0" err="1">
                <a:solidFill>
                  <a:schemeClr val="accent5"/>
                </a:solidFill>
              </a:rPr>
              <a:t>على</a:t>
            </a:r>
            <a:r>
              <a:rPr lang="en-US" sz="2000" b="1" dirty="0">
                <a:solidFill>
                  <a:schemeClr val="accent5"/>
                </a:solidFill>
              </a:rPr>
              <a:t> </a:t>
            </a:r>
            <a:r>
              <a:rPr lang="en-US" sz="2000" b="1" dirty="0" err="1">
                <a:solidFill>
                  <a:schemeClr val="accent5"/>
                </a:solidFill>
              </a:rPr>
              <a:t>الكمية</a:t>
            </a:r>
            <a:r>
              <a:rPr lang="en-US" sz="2000" b="1" dirty="0">
                <a:solidFill>
                  <a:schemeClr val="accent5"/>
                </a:solidFill>
              </a:rPr>
              <a:t> </a:t>
            </a:r>
            <a:r>
              <a:rPr lang="en-US" sz="2000" b="1" dirty="0" err="1">
                <a:solidFill>
                  <a:schemeClr val="accent5"/>
                </a:solidFill>
              </a:rPr>
              <a:t>المطلوبة</a:t>
            </a:r>
            <a:r>
              <a:rPr lang="en-US" sz="2000" b="1" dirty="0">
                <a:solidFill>
                  <a:schemeClr val="accent5"/>
                </a:solidFill>
              </a:rPr>
              <a:t> ∆P → ∆Qd</a:t>
            </a:r>
          </a:p>
          <a:p>
            <a:pPr algn="just" rtl="1"/>
            <a:r>
              <a:rPr lang="en-US" sz="2000" dirty="0" err="1"/>
              <a:t>تغيير</a:t>
            </a:r>
            <a:r>
              <a:rPr lang="en-US" sz="2000" dirty="0"/>
              <a:t> سعر </a:t>
            </a:r>
            <a:r>
              <a:rPr lang="en-US" sz="2000" dirty="0" err="1"/>
              <a:t>السلعة</a:t>
            </a:r>
            <a:r>
              <a:rPr lang="en-US" sz="2000" dirty="0"/>
              <a:t> </a:t>
            </a:r>
            <a:r>
              <a:rPr lang="ar-EG" sz="2000" dirty="0"/>
              <a:t>يؤدي الي</a:t>
            </a:r>
            <a:r>
              <a:rPr lang="en-US" sz="2000" dirty="0"/>
              <a:t> </a:t>
            </a:r>
            <a:r>
              <a:rPr lang="en-US" sz="2000" dirty="0" err="1"/>
              <a:t>تغير</a:t>
            </a:r>
            <a:r>
              <a:rPr lang="en-US" sz="2000" dirty="0"/>
              <a:t> </a:t>
            </a:r>
            <a:r>
              <a:rPr lang="en-US" sz="2000" dirty="0" err="1"/>
              <a:t>الكمية</a:t>
            </a:r>
            <a:r>
              <a:rPr lang="en-US" sz="2000" dirty="0"/>
              <a:t> </a:t>
            </a:r>
            <a:r>
              <a:rPr lang="en-US" sz="2000" dirty="0" err="1"/>
              <a:t>المطلوبة</a:t>
            </a:r>
            <a:r>
              <a:rPr lang="en-US" sz="2000" dirty="0"/>
              <a:t> </a:t>
            </a:r>
            <a:r>
              <a:rPr lang="ar-EG" sz="2000" dirty="0"/>
              <a:t>يؤدي الي</a:t>
            </a:r>
            <a:r>
              <a:rPr lang="en-US" sz="2000" dirty="0"/>
              <a:t> </a:t>
            </a:r>
            <a:r>
              <a:rPr lang="ar-EG" sz="2000" dirty="0"/>
              <a:t>التحرك</a:t>
            </a:r>
            <a:r>
              <a:rPr lang="en-US" sz="2000" dirty="0"/>
              <a:t> </a:t>
            </a:r>
            <a:r>
              <a:rPr lang="en-US" sz="2000" dirty="0" err="1"/>
              <a:t>على</a:t>
            </a:r>
            <a:r>
              <a:rPr lang="en-US" sz="2000" dirty="0"/>
              <a:t> </a:t>
            </a:r>
            <a:r>
              <a:rPr lang="en-US" sz="2000" dirty="0" err="1"/>
              <a:t>طول</a:t>
            </a:r>
            <a:r>
              <a:rPr lang="en-US" sz="2000" dirty="0"/>
              <a:t> </a:t>
            </a:r>
            <a:r>
              <a:rPr lang="en-US" sz="2000" dirty="0" err="1"/>
              <a:t>منحنى</a:t>
            </a:r>
            <a:r>
              <a:rPr lang="en-US" sz="2000" dirty="0"/>
              <a:t> </a:t>
            </a:r>
            <a:r>
              <a:rPr lang="en-US" sz="2000" dirty="0" err="1"/>
              <a:t>الطلب</a:t>
            </a:r>
            <a:endParaRPr lang="en-US" sz="2000" dirty="0"/>
          </a:p>
          <a:p>
            <a:pPr algn="just" rtl="1"/>
            <a:r>
              <a:rPr lang="en-US" sz="2000" dirty="0"/>
              <a:t>P↓</a:t>
            </a:r>
            <a:r>
              <a:rPr lang="ar-EG" sz="2000" dirty="0"/>
              <a:t> يؤدي الي</a:t>
            </a:r>
            <a:r>
              <a:rPr lang="en-US" sz="2000" dirty="0"/>
              <a:t>Qd ↑</a:t>
            </a:r>
            <a:r>
              <a:rPr lang="ar-EG" sz="2000" dirty="0"/>
              <a:t> مما يؤدي الي </a:t>
            </a:r>
            <a:r>
              <a:rPr lang="en-US" sz="2000" dirty="0"/>
              <a:t> </a:t>
            </a:r>
            <a:r>
              <a:rPr lang="ar-EG" sz="2000" dirty="0"/>
              <a:t>ا</a:t>
            </a:r>
            <a:r>
              <a:rPr lang="en-US" sz="2000" dirty="0" err="1"/>
              <a:t>لتحرك</a:t>
            </a:r>
            <a:r>
              <a:rPr lang="en-US" sz="2000" dirty="0"/>
              <a:t> </a:t>
            </a:r>
            <a:r>
              <a:rPr lang="en-US" sz="2000" dirty="0" err="1"/>
              <a:t>لأسفل</a:t>
            </a:r>
            <a:r>
              <a:rPr lang="en-US" sz="2000" dirty="0"/>
              <a:t> </a:t>
            </a:r>
            <a:r>
              <a:rPr lang="en-US" sz="2000" dirty="0" err="1"/>
              <a:t>على</a:t>
            </a:r>
            <a:r>
              <a:rPr lang="en-US" sz="2000" dirty="0"/>
              <a:t> </a:t>
            </a:r>
            <a:r>
              <a:rPr lang="en-US" sz="2000" dirty="0" err="1"/>
              <a:t>طول</a:t>
            </a:r>
            <a:r>
              <a:rPr lang="en-US" sz="2000" dirty="0"/>
              <a:t> </a:t>
            </a:r>
            <a:r>
              <a:rPr lang="en-US" sz="2000" dirty="0" err="1"/>
              <a:t>منحنى</a:t>
            </a:r>
            <a:r>
              <a:rPr lang="en-US" sz="2000" dirty="0"/>
              <a:t> </a:t>
            </a:r>
            <a:r>
              <a:rPr lang="en-US" sz="2000" dirty="0" err="1"/>
              <a:t>الطلب</a:t>
            </a:r>
            <a:endParaRPr lang="en-US" sz="2000" dirty="0"/>
          </a:p>
          <a:p>
            <a:pPr algn="just" rtl="1"/>
            <a:r>
              <a:rPr lang="en-US" sz="2000" dirty="0"/>
              <a:t>P ↑</a:t>
            </a:r>
            <a:r>
              <a:rPr lang="ar-EG" sz="2000" dirty="0"/>
              <a:t> يؤدي الي</a:t>
            </a:r>
            <a:r>
              <a:rPr lang="en-US" sz="2000" dirty="0"/>
              <a:t>Qd ↓</a:t>
            </a:r>
            <a:r>
              <a:rPr lang="ar-EG" sz="2000" dirty="0"/>
              <a:t> مما يؤدي الي </a:t>
            </a:r>
            <a:r>
              <a:rPr lang="en-US" sz="2000" dirty="0"/>
              <a:t> </a:t>
            </a:r>
            <a:r>
              <a:rPr lang="ar-EG" sz="2000" dirty="0"/>
              <a:t>ا</a:t>
            </a:r>
            <a:r>
              <a:rPr lang="en-US" sz="2000" dirty="0" err="1"/>
              <a:t>لتحرك</a:t>
            </a:r>
            <a:r>
              <a:rPr lang="en-US" sz="2000" dirty="0"/>
              <a:t> </a:t>
            </a:r>
            <a:r>
              <a:rPr lang="ar-EG" sz="2000" dirty="0"/>
              <a:t>لأعلي</a:t>
            </a:r>
            <a:r>
              <a:rPr lang="en-US" sz="2000" dirty="0"/>
              <a:t> </a:t>
            </a:r>
            <a:r>
              <a:rPr lang="en-US" sz="2000" dirty="0" err="1"/>
              <a:t>على</a:t>
            </a:r>
            <a:r>
              <a:rPr lang="en-US" sz="2000" dirty="0"/>
              <a:t> </a:t>
            </a:r>
            <a:r>
              <a:rPr lang="en-US" sz="2000" dirty="0" err="1"/>
              <a:t>طول</a:t>
            </a:r>
            <a:r>
              <a:rPr lang="en-US" sz="2000" dirty="0"/>
              <a:t> </a:t>
            </a:r>
            <a:r>
              <a:rPr lang="en-US" sz="2000" dirty="0" err="1"/>
              <a:t>منحنى</a:t>
            </a:r>
            <a:r>
              <a:rPr lang="en-US" sz="2000" dirty="0"/>
              <a:t> </a:t>
            </a:r>
            <a:r>
              <a:rPr lang="en-US" sz="2000" dirty="0" err="1"/>
              <a:t>الطلب</a:t>
            </a:r>
            <a:endParaRPr lang="en-US" sz="2000" dirty="0"/>
          </a:p>
        </p:txBody>
      </p:sp>
    </p:spTree>
    <p:extLst>
      <p:ext uri="{BB962C8B-B14F-4D97-AF65-F5344CB8AC3E}">
        <p14:creationId xmlns:p14="http://schemas.microsoft.com/office/powerpoint/2010/main" val="4056520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Quantity Demanded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10" name="Content Placeholder 2">
            <a:extLst>
              <a:ext uri="{FF2B5EF4-FFF2-40B4-BE49-F238E27FC236}">
                <a16:creationId xmlns:a16="http://schemas.microsoft.com/office/drawing/2014/main" id="{F0E55C7A-6561-FB3D-AFE7-2C11A30B7F25}"/>
              </a:ext>
            </a:extLst>
          </p:cNvPr>
          <p:cNvSpPr txBox="1">
            <a:spLocks/>
          </p:cNvSpPr>
          <p:nvPr/>
        </p:nvSpPr>
        <p:spPr>
          <a:xfrm>
            <a:off x="762000" y="1955824"/>
            <a:ext cx="10743518" cy="95410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r" rtl="1">
              <a:spcBef>
                <a:spcPts val="0"/>
              </a:spcBef>
              <a:spcAft>
                <a:spcPts val="1200"/>
              </a:spcAft>
              <a:buFont typeface="Wingdings" panose="05000000000000000000" pitchFamily="2" charset="2"/>
              <a:buChar char=""/>
            </a:pPr>
            <a:r>
              <a:rPr lang="en-US" sz="2000" b="1" dirty="0"/>
              <a:t>سعر </a:t>
            </a:r>
            <a:r>
              <a:rPr lang="en-US" sz="2000" b="1" dirty="0" err="1"/>
              <a:t>السلعة</a:t>
            </a:r>
            <a:r>
              <a:rPr lang="en-US" sz="2000" b="1" dirty="0"/>
              <a:t> </a:t>
            </a:r>
            <a:r>
              <a:rPr lang="en-US" sz="2000" b="1" dirty="0" err="1"/>
              <a:t>هو</a:t>
            </a:r>
            <a:r>
              <a:rPr lang="en-US" sz="2000" b="1" dirty="0"/>
              <a:t> </a:t>
            </a:r>
            <a:r>
              <a:rPr lang="en-US" sz="2000" b="1" dirty="0" err="1"/>
              <a:t>العامل</a:t>
            </a:r>
            <a:r>
              <a:rPr lang="en-US" sz="2000" b="1" dirty="0"/>
              <a:t> </a:t>
            </a:r>
            <a:r>
              <a:rPr lang="en-US" sz="2000" b="1" dirty="0" err="1"/>
              <a:t>الوحيد</a:t>
            </a:r>
            <a:r>
              <a:rPr lang="en-US" sz="2000" b="1" dirty="0"/>
              <a:t> </a:t>
            </a:r>
            <a:r>
              <a:rPr lang="en-US" sz="2000" b="1" dirty="0" err="1"/>
              <a:t>الذي</a:t>
            </a:r>
            <a:r>
              <a:rPr lang="en-US" sz="2000" b="1" dirty="0"/>
              <a:t> </a:t>
            </a:r>
            <a:r>
              <a:rPr lang="en-US" sz="2000" b="1" dirty="0" err="1"/>
              <a:t>يؤثر</a:t>
            </a:r>
            <a:r>
              <a:rPr lang="en-US" sz="2000" b="1" dirty="0"/>
              <a:t> </a:t>
            </a:r>
            <a:r>
              <a:rPr lang="en-US" sz="2000" b="1" dirty="0" err="1"/>
              <a:t>على</a:t>
            </a:r>
            <a:r>
              <a:rPr lang="en-US" sz="2000" b="1" dirty="0"/>
              <a:t> </a:t>
            </a:r>
            <a:r>
              <a:rPr lang="en-US" sz="2000" b="1" dirty="0" err="1"/>
              <a:t>الكمية</a:t>
            </a:r>
            <a:r>
              <a:rPr lang="en-US" sz="2000" b="1" dirty="0"/>
              <a:t> </a:t>
            </a:r>
            <a:r>
              <a:rPr lang="en-US" sz="2000" b="1" dirty="0" err="1"/>
              <a:t>المطلوبة</a:t>
            </a:r>
            <a:r>
              <a:rPr lang="en-US" sz="2000" b="1" dirty="0"/>
              <a:t> ∆P → ∆</a:t>
            </a:r>
            <a:r>
              <a:rPr lang="en-US" sz="2000" b="1" dirty="0" err="1"/>
              <a:t>Qd</a:t>
            </a:r>
            <a:endParaRPr lang="en-US" sz="2000" b="1" dirty="0"/>
          </a:p>
          <a:p>
            <a:pPr marL="342900" marR="0" lvl="0" indent="-342900" rtl="0">
              <a:spcBef>
                <a:spcPts val="0"/>
              </a:spcBef>
              <a:spcAft>
                <a:spcPts val="1200"/>
              </a:spcAft>
              <a:buFont typeface="Wingdings" panose="05000000000000000000" pitchFamily="2" charset="2"/>
              <a:buChar char=""/>
            </a:pPr>
            <a:r>
              <a:rPr lang="en-US" sz="2000" b="1" u="sng" dirty="0">
                <a:effectLst/>
                <a:latin typeface="Alexandria"/>
                <a:ea typeface="Times New Roman" panose="02020603050405020304" pitchFamily="18" charset="0"/>
                <a:cs typeface="Times New Roman" panose="02020603050405020304" pitchFamily="18" charset="0"/>
              </a:rPr>
              <a:t>The Price of the good</a:t>
            </a:r>
            <a:r>
              <a:rPr lang="en-US" sz="2000" u="sng" dirty="0">
                <a:effectLst/>
                <a:latin typeface="Alexandria"/>
                <a:ea typeface="Times New Roman" panose="02020603050405020304" pitchFamily="18" charset="0"/>
                <a:cs typeface="Times New Roman" panose="02020603050405020304" pitchFamily="18" charset="0"/>
              </a:rPr>
              <a:t> is the only one factor that affects </a:t>
            </a:r>
            <a:r>
              <a:rPr lang="en-US" sz="2000" b="1" u="sng" dirty="0">
                <a:effectLst/>
                <a:latin typeface="Alexandria"/>
                <a:ea typeface="Times New Roman" panose="02020603050405020304" pitchFamily="18" charset="0"/>
                <a:cs typeface="Times New Roman" panose="02020603050405020304" pitchFamily="18" charset="0"/>
              </a:rPr>
              <a:t>Quantity demanded</a:t>
            </a:r>
            <a:r>
              <a:rPr lang="en-US" sz="2000" u="sng" dirty="0">
                <a:effectLst/>
                <a:latin typeface="Alexandria"/>
                <a:ea typeface="Times New Roman" panose="02020603050405020304" pitchFamily="18" charset="0"/>
                <a:cs typeface="Times New Roman" panose="02020603050405020304" pitchFamily="18" charset="0"/>
              </a:rPr>
              <a:t> ∆P → ∆Qd </a:t>
            </a:r>
          </a:p>
          <a:p>
            <a:pPr marL="342900" marR="0" lvl="0" indent="-342900" rtl="0">
              <a:spcBef>
                <a:spcPts val="0"/>
              </a:spcBef>
              <a:spcAft>
                <a:spcPts val="1200"/>
              </a:spcAft>
              <a:buFont typeface="Wingdings" panose="05000000000000000000" pitchFamily="2" charset="2"/>
              <a:buChar char=""/>
            </a:pPr>
            <a:endParaRPr lang="en-US" sz="2000" u="sng" dirty="0">
              <a:latin typeface="Alexandria"/>
              <a:ea typeface="Times New Roman" panose="02020603050405020304" pitchFamily="18" charset="0"/>
              <a:cs typeface="Times New Roman" panose="02020603050405020304" pitchFamily="18" charset="0"/>
            </a:endParaRPr>
          </a:p>
          <a:p>
            <a:pPr marL="342900" marR="0" lvl="0" indent="-342900" rtl="0">
              <a:spcBef>
                <a:spcPts val="0"/>
              </a:spcBef>
              <a:spcAft>
                <a:spcPts val="1200"/>
              </a:spcAft>
              <a:buFont typeface="Wingdings" panose="05000000000000000000" pitchFamily="2" charset="2"/>
              <a:buChar char=""/>
            </a:pPr>
            <a:endParaRPr lang="en-US" sz="2000" dirty="0">
              <a:effectLst/>
              <a:latin typeface="Alexandria"/>
              <a:ea typeface="Times New Roman" panose="02020603050405020304" pitchFamily="18" charset="0"/>
            </a:endParaRPr>
          </a:p>
          <a:p>
            <a:pPr lvl="1" indent="0" eaLnBrk="1" hangingPunct="1">
              <a:lnSpc>
                <a:spcPct val="100000"/>
              </a:lnSpc>
              <a:buClr>
                <a:srgbClr val="CC0066"/>
              </a:buClr>
              <a:buSzPct val="120000"/>
              <a:buNone/>
            </a:pPr>
            <a:endParaRPr lang="en-US" altLang="en-US" sz="2000" dirty="0">
              <a:latin typeface="Alexandria"/>
            </a:endParaRPr>
          </a:p>
        </p:txBody>
      </p:sp>
      <p:graphicFrame>
        <p:nvGraphicFramePr>
          <p:cNvPr id="11" name="Table 10">
            <a:extLst>
              <a:ext uri="{FF2B5EF4-FFF2-40B4-BE49-F238E27FC236}">
                <a16:creationId xmlns:a16="http://schemas.microsoft.com/office/drawing/2014/main" id="{1BD1D50C-2526-2E91-6D12-AD8B51B9E8C7}"/>
              </a:ext>
            </a:extLst>
          </p:cNvPr>
          <p:cNvGraphicFramePr>
            <a:graphicFrameLocks noGrp="1"/>
          </p:cNvGraphicFramePr>
          <p:nvPr>
            <p:extLst>
              <p:ext uri="{D42A27DB-BD31-4B8C-83A1-F6EECF244321}">
                <p14:modId xmlns:p14="http://schemas.microsoft.com/office/powerpoint/2010/main" val="3713934445"/>
              </p:ext>
            </p:extLst>
          </p:nvPr>
        </p:nvGraphicFramePr>
        <p:xfrm>
          <a:off x="874485" y="3080187"/>
          <a:ext cx="4456002" cy="2546024"/>
        </p:xfrm>
        <a:graphic>
          <a:graphicData uri="http://schemas.openxmlformats.org/drawingml/2006/table">
            <a:tbl>
              <a:tblPr firstRow="1" firstCol="1" bandRow="1">
                <a:tableStyleId>{5C22544A-7EE6-4342-B048-85BDC9FD1C3A}</a:tableStyleId>
              </a:tblPr>
              <a:tblGrid>
                <a:gridCol w="1057189">
                  <a:extLst>
                    <a:ext uri="{9D8B030D-6E8A-4147-A177-3AD203B41FA5}">
                      <a16:colId xmlns:a16="http://schemas.microsoft.com/office/drawing/2014/main" val="1567635366"/>
                    </a:ext>
                  </a:extLst>
                </a:gridCol>
                <a:gridCol w="1711482">
                  <a:extLst>
                    <a:ext uri="{9D8B030D-6E8A-4147-A177-3AD203B41FA5}">
                      <a16:colId xmlns:a16="http://schemas.microsoft.com/office/drawing/2014/main" val="2085688483"/>
                    </a:ext>
                  </a:extLst>
                </a:gridCol>
                <a:gridCol w="1687331">
                  <a:extLst>
                    <a:ext uri="{9D8B030D-6E8A-4147-A177-3AD203B41FA5}">
                      <a16:colId xmlns:a16="http://schemas.microsoft.com/office/drawing/2014/main" val="1426617700"/>
                    </a:ext>
                  </a:extLst>
                </a:gridCol>
              </a:tblGrid>
              <a:tr h="318253">
                <a:tc>
                  <a:txBody>
                    <a:bodyPr/>
                    <a:lstStyle/>
                    <a:p>
                      <a:pPr marL="0" marR="0" algn="ctr">
                        <a:spcBef>
                          <a:spcPts val="0"/>
                        </a:spcBef>
                        <a:spcAft>
                          <a:spcPts val="0"/>
                        </a:spcAft>
                      </a:pPr>
                      <a:r>
                        <a:rPr lang="en-US" sz="2000" dirty="0">
                          <a:solidFill>
                            <a:srgbClr val="002060"/>
                          </a:solidFill>
                          <a:effectLst/>
                        </a:rPr>
                        <a:t>Point</a:t>
                      </a:r>
                      <a:endParaRPr lang="en-US" sz="160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a:solidFill>
                            <a:srgbClr val="002060"/>
                          </a:solidFill>
                          <a:effectLst/>
                        </a:rPr>
                        <a:t>P</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solidFill>
                            <a:srgbClr val="002060"/>
                          </a:solidFill>
                          <a:effectLst/>
                        </a:rPr>
                        <a:t>Qd</a:t>
                      </a:r>
                      <a:endParaRPr lang="en-US" sz="160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895644332"/>
                  </a:ext>
                </a:extLst>
              </a:tr>
              <a:tr h="318253">
                <a:tc>
                  <a:txBody>
                    <a:bodyPr/>
                    <a:lstStyle/>
                    <a:p>
                      <a:pPr marL="0" marR="0" algn="ctr">
                        <a:spcBef>
                          <a:spcPts val="0"/>
                        </a:spcBef>
                        <a:spcAft>
                          <a:spcPts val="0"/>
                        </a:spcAft>
                      </a:pPr>
                      <a:r>
                        <a:rPr lang="en-US" sz="2000">
                          <a:solidFill>
                            <a:srgbClr val="002060"/>
                          </a:solidFill>
                          <a:effectLst/>
                        </a:rPr>
                        <a:t>A</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solidFill>
                            <a:srgbClr val="002060"/>
                          </a:solidFill>
                          <a:effectLst/>
                        </a:rPr>
                        <a:t>500</a:t>
                      </a:r>
                      <a:endParaRPr lang="en-US" sz="160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a:solidFill>
                            <a:srgbClr val="002060"/>
                          </a:solidFill>
                          <a:effectLst/>
                        </a:rPr>
                        <a:t>45</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4245574625"/>
                  </a:ext>
                </a:extLst>
              </a:tr>
              <a:tr h="318253">
                <a:tc>
                  <a:txBody>
                    <a:bodyPr/>
                    <a:lstStyle/>
                    <a:p>
                      <a:pPr marL="0" marR="0" algn="ctr">
                        <a:spcBef>
                          <a:spcPts val="0"/>
                        </a:spcBef>
                        <a:spcAft>
                          <a:spcPts val="0"/>
                        </a:spcAft>
                      </a:pPr>
                      <a:r>
                        <a:rPr lang="en-US" sz="2000">
                          <a:solidFill>
                            <a:srgbClr val="002060"/>
                          </a:solidFill>
                          <a:effectLst/>
                        </a:rPr>
                        <a:t>B</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a:solidFill>
                            <a:srgbClr val="002060"/>
                          </a:solidFill>
                          <a:effectLst/>
                        </a:rPr>
                        <a:t>450</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a:solidFill>
                            <a:srgbClr val="002060"/>
                          </a:solidFill>
                          <a:effectLst/>
                        </a:rPr>
                        <a:t>50</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000820358"/>
                  </a:ext>
                </a:extLst>
              </a:tr>
              <a:tr h="318253">
                <a:tc>
                  <a:txBody>
                    <a:bodyPr/>
                    <a:lstStyle/>
                    <a:p>
                      <a:pPr marL="0" marR="0" algn="ctr">
                        <a:spcBef>
                          <a:spcPts val="0"/>
                        </a:spcBef>
                        <a:spcAft>
                          <a:spcPts val="0"/>
                        </a:spcAft>
                      </a:pPr>
                      <a:r>
                        <a:rPr lang="en-US" sz="2000">
                          <a:solidFill>
                            <a:srgbClr val="002060"/>
                          </a:solidFill>
                          <a:effectLst/>
                        </a:rPr>
                        <a:t>C</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solidFill>
                            <a:srgbClr val="002060"/>
                          </a:solidFill>
                          <a:effectLst/>
                        </a:rPr>
                        <a:t>400</a:t>
                      </a:r>
                      <a:endParaRPr lang="en-US" sz="160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a:solidFill>
                            <a:srgbClr val="002060"/>
                          </a:solidFill>
                          <a:effectLst/>
                        </a:rPr>
                        <a:t>55</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4048656119"/>
                  </a:ext>
                </a:extLst>
              </a:tr>
              <a:tr h="318253">
                <a:tc>
                  <a:txBody>
                    <a:bodyPr/>
                    <a:lstStyle/>
                    <a:p>
                      <a:pPr marL="0" marR="0" algn="ctr">
                        <a:spcBef>
                          <a:spcPts val="0"/>
                        </a:spcBef>
                        <a:spcAft>
                          <a:spcPts val="0"/>
                        </a:spcAft>
                      </a:pPr>
                      <a:r>
                        <a:rPr lang="en-US" sz="2000">
                          <a:solidFill>
                            <a:srgbClr val="002060"/>
                          </a:solidFill>
                          <a:effectLst/>
                        </a:rPr>
                        <a:t>E</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a:solidFill>
                            <a:srgbClr val="002060"/>
                          </a:solidFill>
                          <a:effectLst/>
                        </a:rPr>
                        <a:t>350</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solidFill>
                            <a:srgbClr val="002060"/>
                          </a:solidFill>
                          <a:effectLst/>
                        </a:rPr>
                        <a:t>60</a:t>
                      </a:r>
                      <a:endParaRPr lang="en-US" sz="160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802293349"/>
                  </a:ext>
                </a:extLst>
              </a:tr>
              <a:tr h="318253">
                <a:tc>
                  <a:txBody>
                    <a:bodyPr/>
                    <a:lstStyle/>
                    <a:p>
                      <a:pPr marL="0" marR="0" algn="ctr">
                        <a:spcBef>
                          <a:spcPts val="0"/>
                        </a:spcBef>
                        <a:spcAft>
                          <a:spcPts val="0"/>
                        </a:spcAft>
                      </a:pPr>
                      <a:r>
                        <a:rPr lang="en-US" sz="2000">
                          <a:solidFill>
                            <a:srgbClr val="002060"/>
                          </a:solidFill>
                          <a:effectLst/>
                        </a:rPr>
                        <a:t>F</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a:solidFill>
                            <a:srgbClr val="002060"/>
                          </a:solidFill>
                          <a:effectLst/>
                        </a:rPr>
                        <a:t>300</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solidFill>
                            <a:srgbClr val="002060"/>
                          </a:solidFill>
                          <a:effectLst/>
                        </a:rPr>
                        <a:t>65</a:t>
                      </a:r>
                      <a:endParaRPr lang="en-US" sz="160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410979257"/>
                  </a:ext>
                </a:extLst>
              </a:tr>
              <a:tr h="318253">
                <a:tc>
                  <a:txBody>
                    <a:bodyPr/>
                    <a:lstStyle/>
                    <a:p>
                      <a:pPr marL="0" marR="0" algn="ctr">
                        <a:spcBef>
                          <a:spcPts val="0"/>
                        </a:spcBef>
                        <a:spcAft>
                          <a:spcPts val="0"/>
                        </a:spcAft>
                      </a:pPr>
                      <a:r>
                        <a:rPr lang="en-US" sz="2000">
                          <a:solidFill>
                            <a:srgbClr val="002060"/>
                          </a:solidFill>
                          <a:effectLst/>
                        </a:rPr>
                        <a:t>G</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a:solidFill>
                            <a:srgbClr val="002060"/>
                          </a:solidFill>
                          <a:effectLst/>
                        </a:rPr>
                        <a:t>250</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solidFill>
                            <a:srgbClr val="002060"/>
                          </a:solidFill>
                          <a:effectLst/>
                        </a:rPr>
                        <a:t>70</a:t>
                      </a:r>
                      <a:endParaRPr lang="en-US" sz="160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29466448"/>
                  </a:ext>
                </a:extLst>
              </a:tr>
              <a:tr h="318253">
                <a:tc>
                  <a:txBody>
                    <a:bodyPr/>
                    <a:lstStyle/>
                    <a:p>
                      <a:pPr marL="0" marR="0" algn="ctr">
                        <a:spcBef>
                          <a:spcPts val="0"/>
                        </a:spcBef>
                        <a:spcAft>
                          <a:spcPts val="0"/>
                        </a:spcAft>
                      </a:pPr>
                      <a:r>
                        <a:rPr lang="en-US" sz="2000">
                          <a:solidFill>
                            <a:srgbClr val="002060"/>
                          </a:solidFill>
                          <a:effectLst/>
                        </a:rPr>
                        <a:t>H</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a:solidFill>
                            <a:srgbClr val="002060"/>
                          </a:solidFill>
                          <a:effectLst/>
                        </a:rPr>
                        <a:t>200</a:t>
                      </a:r>
                      <a:endParaRPr lang="en-US" sz="160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dirty="0">
                          <a:solidFill>
                            <a:srgbClr val="002060"/>
                          </a:solidFill>
                          <a:effectLst/>
                        </a:rPr>
                        <a:t>75</a:t>
                      </a:r>
                      <a:endParaRPr lang="en-US" sz="160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832493205"/>
                  </a:ext>
                </a:extLst>
              </a:tr>
            </a:tbl>
          </a:graphicData>
        </a:graphic>
      </p:graphicFrame>
      <p:pic>
        <p:nvPicPr>
          <p:cNvPr id="12" name="Picture 11">
            <a:extLst>
              <a:ext uri="{FF2B5EF4-FFF2-40B4-BE49-F238E27FC236}">
                <a16:creationId xmlns:a16="http://schemas.microsoft.com/office/drawing/2014/main" id="{4BE1E964-3AD0-9DAD-2457-6539676D4E73}"/>
              </a:ext>
            </a:extLst>
          </p:cNvPr>
          <p:cNvPicPr>
            <a:picLocks noChangeAspect="1"/>
          </p:cNvPicPr>
          <p:nvPr/>
        </p:nvPicPr>
        <p:blipFill>
          <a:blip r:embed="rId3"/>
          <a:stretch>
            <a:fillRect/>
          </a:stretch>
        </p:blipFill>
        <p:spPr>
          <a:xfrm>
            <a:off x="5587692" y="2810258"/>
            <a:ext cx="5420120" cy="2946254"/>
          </a:xfrm>
          <a:prstGeom prst="rect">
            <a:avLst/>
          </a:prstGeom>
        </p:spPr>
      </p:pic>
    </p:spTree>
    <p:extLst>
      <p:ext uri="{BB962C8B-B14F-4D97-AF65-F5344CB8AC3E}">
        <p14:creationId xmlns:p14="http://schemas.microsoft.com/office/powerpoint/2010/main" val="3693403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2" name="Content Placeholder 2">
            <a:extLst>
              <a:ext uri="{FF2B5EF4-FFF2-40B4-BE49-F238E27FC236}">
                <a16:creationId xmlns:a16="http://schemas.microsoft.com/office/drawing/2014/main" id="{278F2110-DE69-18D2-5EE4-DC82485D2EBB}"/>
              </a:ext>
            </a:extLst>
          </p:cNvPr>
          <p:cNvSpPr txBox="1">
            <a:spLocks/>
          </p:cNvSpPr>
          <p:nvPr/>
        </p:nvSpPr>
        <p:spPr>
          <a:xfrm>
            <a:off x="762000" y="2223738"/>
            <a:ext cx="3706745" cy="40814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When price is constant, as the </a:t>
            </a:r>
            <a:r>
              <a:rPr lang="en-US" sz="2000" b="1" dirty="0">
                <a:effectLst/>
                <a:latin typeface="Alexandria"/>
                <a:ea typeface="Times New Roman" panose="02020603050405020304" pitchFamily="18" charset="0"/>
                <a:cs typeface="Times New Roman" panose="02020603050405020304" pitchFamily="18" charset="0"/>
              </a:rPr>
              <a:t>other Factors</a:t>
            </a:r>
            <a:r>
              <a:rPr lang="en-US" sz="2000" dirty="0">
                <a:effectLst/>
                <a:latin typeface="Alexandria"/>
                <a:ea typeface="Times New Roman" panose="02020603050405020304" pitchFamily="18" charset="0"/>
                <a:cs typeface="Times New Roman" panose="02020603050405020304" pitchFamily="18" charset="0"/>
              </a:rPr>
              <a:t> on buying plans change, </a:t>
            </a:r>
            <a:r>
              <a:rPr lang="en-US" sz="2000" b="1" dirty="0">
                <a:effectLst/>
                <a:latin typeface="Alexandria"/>
                <a:ea typeface="Times New Roman" panose="02020603050405020304" pitchFamily="18" charset="0"/>
                <a:cs typeface="Times New Roman" panose="02020603050405020304" pitchFamily="18" charset="0"/>
              </a:rPr>
              <a:t>Demand</a:t>
            </a:r>
            <a:r>
              <a:rPr lang="en-US" sz="2000" dirty="0">
                <a:effectLst/>
                <a:latin typeface="Alexandria"/>
                <a:ea typeface="Times New Roman" panose="02020603050405020304" pitchFamily="18" charset="0"/>
                <a:cs typeface="Times New Roman" panose="02020603050405020304" pitchFamily="18" charset="0"/>
              </a:rPr>
              <a:t> will change</a:t>
            </a:r>
            <a:endParaRPr lang="en-US" sz="2000" dirty="0">
              <a:effectLst/>
              <a:latin typeface="Alexandria"/>
              <a:ea typeface="Times New Roman" panose="02020603050405020304" pitchFamily="18" charset="0"/>
            </a:endParaRPr>
          </a:p>
          <a:p>
            <a:r>
              <a:rPr lang="en-US" sz="2000" b="1" dirty="0">
                <a:effectLst/>
                <a:latin typeface="Alexandria"/>
                <a:ea typeface="Times New Roman" panose="02020603050405020304" pitchFamily="18" charset="0"/>
              </a:rPr>
              <a:t>Shift</a:t>
            </a:r>
            <a:r>
              <a:rPr lang="en-US" sz="2000" dirty="0">
                <a:effectLst/>
                <a:latin typeface="Alexandria"/>
                <a:ea typeface="Times New Roman" panose="02020603050405020304" pitchFamily="18" charset="0"/>
              </a:rPr>
              <a:t> demand curve at </a:t>
            </a:r>
            <a:r>
              <a:rPr lang="en-US" sz="2000" b="1" dirty="0">
                <a:effectLst/>
                <a:latin typeface="Alexandria"/>
                <a:ea typeface="Times New Roman" panose="02020603050405020304" pitchFamily="18" charset="0"/>
              </a:rPr>
              <a:t>given price level</a:t>
            </a:r>
          </a:p>
          <a:p>
            <a:pPr marL="800100" lvl="1" indent="-342900">
              <a:lnSpc>
                <a:spcPct val="150000"/>
              </a:lnSpc>
              <a:spcBef>
                <a:spcPts val="0"/>
              </a:spcBef>
              <a:buFont typeface="Wingdings" panose="05000000000000000000" pitchFamily="2" charset="2"/>
              <a:buChar char=""/>
            </a:pPr>
            <a:r>
              <a:rPr lang="en-US" sz="2000" dirty="0">
                <a:solidFill>
                  <a:srgbClr val="0070C0"/>
                </a:solidFill>
                <a:effectLst/>
                <a:latin typeface="Alexandria"/>
              </a:rPr>
              <a:t>Factor changes→ D ↑→ Shift </a:t>
            </a:r>
            <a:r>
              <a:rPr lang="en-US" sz="2000" u="sng" dirty="0">
                <a:solidFill>
                  <a:srgbClr val="0070C0"/>
                </a:solidFill>
                <a:effectLst/>
                <a:latin typeface="Alexandria"/>
              </a:rPr>
              <a:t>Right</a:t>
            </a:r>
          </a:p>
          <a:p>
            <a:pPr marL="800100" lvl="1" indent="-342900">
              <a:lnSpc>
                <a:spcPct val="150000"/>
              </a:lnSpc>
              <a:spcBef>
                <a:spcPts val="0"/>
              </a:spcBef>
              <a:buFont typeface="Wingdings" panose="05000000000000000000" pitchFamily="2" charset="2"/>
              <a:buChar char=""/>
            </a:pPr>
            <a:r>
              <a:rPr lang="en-US" sz="2000" dirty="0">
                <a:solidFill>
                  <a:srgbClr val="0070C0"/>
                </a:solidFill>
                <a:effectLst/>
                <a:latin typeface="Alexandria"/>
              </a:rPr>
              <a:t>Factor changes→ D ↓→ Shift </a:t>
            </a:r>
            <a:r>
              <a:rPr lang="en-US" sz="2000" u="sng" dirty="0">
                <a:solidFill>
                  <a:srgbClr val="0070C0"/>
                </a:solidFill>
                <a:effectLst/>
                <a:latin typeface="Alexandria"/>
              </a:rPr>
              <a:t>Left</a:t>
            </a:r>
            <a:endParaRPr lang="en-US" sz="2000" dirty="0">
              <a:solidFill>
                <a:srgbClr val="0070C0"/>
              </a:solidFill>
              <a:effectLst/>
              <a:latin typeface="Alexandria"/>
            </a:endParaRPr>
          </a:p>
          <a:p>
            <a:endParaRPr lang="en-US" sz="2000" b="1" dirty="0">
              <a:latin typeface="Alexandria"/>
              <a:ea typeface="Times New Roman" panose="02020603050405020304" pitchFamily="18" charset="0"/>
            </a:endParaRPr>
          </a:p>
          <a:p>
            <a:pPr lvl="1" indent="0" eaLnBrk="1" hangingPunct="1">
              <a:lnSpc>
                <a:spcPct val="100000"/>
              </a:lnSpc>
              <a:buClr>
                <a:srgbClr val="CC0066"/>
              </a:buClr>
              <a:buSzPct val="120000"/>
              <a:buNone/>
            </a:pPr>
            <a:endParaRPr lang="en-US" altLang="en-US" sz="2000" dirty="0">
              <a:latin typeface="Alexandria"/>
            </a:endParaRPr>
          </a:p>
        </p:txBody>
      </p:sp>
      <p:pic>
        <p:nvPicPr>
          <p:cNvPr id="9" name="Picture 8" descr="fig03">
            <a:extLst>
              <a:ext uri="{FF2B5EF4-FFF2-40B4-BE49-F238E27FC236}">
                <a16:creationId xmlns:a16="http://schemas.microsoft.com/office/drawing/2014/main" id="{AE66EF6D-975F-9CB0-F12B-1E9B64813A34}"/>
              </a:ext>
            </a:extLst>
          </p:cNvPr>
          <p:cNvPicPr/>
          <p:nvPr/>
        </p:nvPicPr>
        <p:blipFill>
          <a:blip r:embed="rId3"/>
          <a:srcRect/>
          <a:stretch>
            <a:fillRect/>
          </a:stretch>
        </p:blipFill>
        <p:spPr bwMode="auto">
          <a:xfrm>
            <a:off x="4613465" y="2313252"/>
            <a:ext cx="2764363" cy="3238831"/>
          </a:xfrm>
          <a:prstGeom prst="rect">
            <a:avLst/>
          </a:prstGeom>
          <a:noFill/>
          <a:ln w="9525">
            <a:noFill/>
            <a:miter lim="800000"/>
            <a:headEnd/>
            <a:tailEnd/>
          </a:ln>
        </p:spPr>
      </p:pic>
      <p:sp>
        <p:nvSpPr>
          <p:cNvPr id="12" name="TextBox 11">
            <a:extLst>
              <a:ext uri="{FF2B5EF4-FFF2-40B4-BE49-F238E27FC236}">
                <a16:creationId xmlns:a16="http://schemas.microsoft.com/office/drawing/2014/main" id="{25B3DA3B-9C41-9BDC-B64E-C8143E082618}"/>
              </a:ext>
            </a:extLst>
          </p:cNvPr>
          <p:cNvSpPr txBox="1"/>
          <p:nvPr/>
        </p:nvSpPr>
        <p:spPr>
          <a:xfrm>
            <a:off x="7664842" y="2301040"/>
            <a:ext cx="3478143" cy="3139321"/>
          </a:xfrm>
          <a:prstGeom prst="rect">
            <a:avLst/>
          </a:prstGeom>
          <a:noFill/>
        </p:spPr>
        <p:txBody>
          <a:bodyPr wrap="square">
            <a:spAutoFit/>
          </a:bodyPr>
          <a:lstStyle/>
          <a:p>
            <a:pPr marL="285750" indent="-285750" algn="just" rtl="1">
              <a:buFont typeface="Arial" panose="020B0604020202020204" pitchFamily="34" charset="0"/>
              <a:buChar char="•"/>
            </a:pPr>
            <a:r>
              <a:rPr lang="en-US" b="1" dirty="0" err="1"/>
              <a:t>عندما</a:t>
            </a:r>
            <a:r>
              <a:rPr lang="en-US" b="1" dirty="0"/>
              <a:t> </a:t>
            </a:r>
            <a:r>
              <a:rPr lang="en-US" b="1" dirty="0" err="1"/>
              <a:t>يكون</a:t>
            </a:r>
            <a:r>
              <a:rPr lang="en-US" b="1" dirty="0"/>
              <a:t> </a:t>
            </a:r>
            <a:r>
              <a:rPr lang="en-US" b="1" dirty="0" err="1"/>
              <a:t>السعر</a:t>
            </a:r>
            <a:r>
              <a:rPr lang="en-US" b="1" dirty="0"/>
              <a:t> </a:t>
            </a:r>
            <a:r>
              <a:rPr lang="en-US" b="1" dirty="0" err="1"/>
              <a:t>ثابتًا</a:t>
            </a:r>
            <a:r>
              <a:rPr lang="en-US" b="1" dirty="0"/>
              <a:t>، </a:t>
            </a:r>
            <a:r>
              <a:rPr lang="en-US" b="1" dirty="0" err="1"/>
              <a:t>ومع</a:t>
            </a:r>
            <a:r>
              <a:rPr lang="en-US" b="1" dirty="0"/>
              <a:t> </a:t>
            </a:r>
            <a:r>
              <a:rPr lang="en-US" b="1" dirty="0" err="1"/>
              <a:t>تغير</a:t>
            </a:r>
            <a:r>
              <a:rPr lang="en-US" b="1" dirty="0"/>
              <a:t> </a:t>
            </a:r>
            <a:r>
              <a:rPr lang="en-US" b="1" dirty="0" err="1"/>
              <a:t>العوامل</a:t>
            </a:r>
            <a:r>
              <a:rPr lang="en-US" b="1" dirty="0"/>
              <a:t> </a:t>
            </a:r>
            <a:r>
              <a:rPr lang="en-US" b="1" dirty="0" err="1"/>
              <a:t>الأخرى</a:t>
            </a:r>
            <a:r>
              <a:rPr lang="en-US" b="1" dirty="0"/>
              <a:t> </a:t>
            </a:r>
            <a:r>
              <a:rPr lang="en-US" b="1" dirty="0" err="1"/>
              <a:t>في</a:t>
            </a:r>
            <a:r>
              <a:rPr lang="en-US" b="1" dirty="0"/>
              <a:t> </a:t>
            </a:r>
            <a:r>
              <a:rPr lang="en-US" b="1" dirty="0" err="1"/>
              <a:t>خطط</a:t>
            </a:r>
            <a:r>
              <a:rPr lang="en-US" b="1" dirty="0"/>
              <a:t> </a:t>
            </a:r>
            <a:r>
              <a:rPr lang="en-US" b="1" dirty="0" err="1"/>
              <a:t>الشراء</a:t>
            </a:r>
            <a:r>
              <a:rPr lang="en-US" b="1" dirty="0"/>
              <a:t>، </a:t>
            </a:r>
            <a:r>
              <a:rPr lang="en-US" b="1" dirty="0" err="1"/>
              <a:t>سيتغير</a:t>
            </a:r>
            <a:r>
              <a:rPr lang="en-US" b="1" dirty="0"/>
              <a:t> </a:t>
            </a:r>
            <a:r>
              <a:rPr lang="en-US" b="1" dirty="0" err="1"/>
              <a:t>الطلب</a:t>
            </a:r>
            <a:endParaRPr lang="en-US" b="1" dirty="0"/>
          </a:p>
          <a:p>
            <a:pPr marL="285750" indent="-285750" algn="just" rtl="1">
              <a:buFont typeface="Arial" panose="020B0604020202020204" pitchFamily="34" charset="0"/>
              <a:buChar char="•"/>
            </a:pPr>
            <a:r>
              <a:rPr lang="ar-EG" dirty="0"/>
              <a:t>انتقال</a:t>
            </a:r>
            <a:r>
              <a:rPr lang="en-US" dirty="0"/>
              <a:t> </a:t>
            </a:r>
            <a:r>
              <a:rPr lang="en-US" dirty="0" err="1"/>
              <a:t>منحنى</a:t>
            </a:r>
            <a:r>
              <a:rPr lang="en-US" dirty="0"/>
              <a:t> </a:t>
            </a:r>
            <a:r>
              <a:rPr lang="en-US" dirty="0" err="1"/>
              <a:t>الطلب</a:t>
            </a:r>
            <a:r>
              <a:rPr lang="en-US" dirty="0"/>
              <a:t> </a:t>
            </a:r>
            <a:r>
              <a:rPr lang="en-US" dirty="0" err="1"/>
              <a:t>عند</a:t>
            </a:r>
            <a:r>
              <a:rPr lang="en-US" dirty="0"/>
              <a:t> </a:t>
            </a:r>
            <a:r>
              <a:rPr lang="en-US" dirty="0" err="1"/>
              <a:t>مستوى</a:t>
            </a:r>
            <a:r>
              <a:rPr lang="en-US" dirty="0"/>
              <a:t> سعر </a:t>
            </a:r>
            <a:r>
              <a:rPr lang="en-US" dirty="0" err="1"/>
              <a:t>معين</a:t>
            </a:r>
            <a:endParaRPr lang="en-US" dirty="0"/>
          </a:p>
          <a:p>
            <a:pPr marL="742950" lvl="1" indent="-285750" algn="just" rtl="1">
              <a:buFont typeface="Arial" panose="020B0604020202020204" pitchFamily="34" charset="0"/>
              <a:buChar char="•"/>
            </a:pPr>
            <a:r>
              <a:rPr lang="en-US" dirty="0"/>
              <a:t>تغييرات </a:t>
            </a:r>
            <a:r>
              <a:rPr lang="en-US" dirty="0" err="1"/>
              <a:t>العوامل</a:t>
            </a:r>
            <a:r>
              <a:rPr lang="ar-EG" dirty="0"/>
              <a:t> يؤدي الي زيادة الطلب </a:t>
            </a:r>
            <a:r>
              <a:rPr lang="en-US" dirty="0">
                <a:solidFill>
                  <a:srgbClr val="0070C0"/>
                </a:solidFill>
                <a:effectLst/>
                <a:latin typeface="Alexandria"/>
              </a:rPr>
              <a:t>D ↑</a:t>
            </a:r>
            <a:r>
              <a:rPr lang="ar-EG" dirty="0">
                <a:solidFill>
                  <a:srgbClr val="0070C0"/>
                </a:solidFill>
                <a:effectLst/>
                <a:latin typeface="Alexandria"/>
              </a:rPr>
              <a:t> و</a:t>
            </a:r>
            <a:r>
              <a:rPr lang="ar-EG" dirty="0"/>
              <a:t>انتقال منحني الطلب</a:t>
            </a:r>
            <a:r>
              <a:rPr lang="en-US" dirty="0"/>
              <a:t> </a:t>
            </a:r>
            <a:r>
              <a:rPr lang="en-US" dirty="0" err="1"/>
              <a:t>إلى</a:t>
            </a:r>
            <a:r>
              <a:rPr lang="en-US" dirty="0"/>
              <a:t> </a:t>
            </a:r>
            <a:r>
              <a:rPr lang="en-US" dirty="0" err="1"/>
              <a:t>اليمين</a:t>
            </a:r>
            <a:endParaRPr lang="en-US" dirty="0"/>
          </a:p>
          <a:p>
            <a:pPr marL="742950" lvl="1" indent="-285750" algn="just" rtl="1">
              <a:buFont typeface="Arial" panose="020B0604020202020204" pitchFamily="34" charset="0"/>
              <a:buChar char="•"/>
            </a:pPr>
            <a:r>
              <a:rPr lang="en-US" dirty="0"/>
              <a:t>تغييرات </a:t>
            </a:r>
            <a:r>
              <a:rPr lang="en-US" dirty="0" err="1"/>
              <a:t>العوامل</a:t>
            </a:r>
            <a:r>
              <a:rPr lang="ar-EG" dirty="0"/>
              <a:t> يؤدي الي انخفاض الطلب </a:t>
            </a:r>
            <a:r>
              <a:rPr lang="en-US" dirty="0">
                <a:solidFill>
                  <a:srgbClr val="0070C0"/>
                </a:solidFill>
                <a:effectLst/>
                <a:latin typeface="Alexandria"/>
              </a:rPr>
              <a:t>D ↓</a:t>
            </a:r>
            <a:r>
              <a:rPr lang="ar-EG" dirty="0">
                <a:solidFill>
                  <a:srgbClr val="0070C0"/>
                </a:solidFill>
                <a:effectLst/>
                <a:latin typeface="Alexandria"/>
              </a:rPr>
              <a:t> و</a:t>
            </a:r>
            <a:r>
              <a:rPr lang="ar-EG" dirty="0"/>
              <a:t>انتقال منحني الطلب</a:t>
            </a:r>
            <a:r>
              <a:rPr lang="en-US" dirty="0"/>
              <a:t> </a:t>
            </a:r>
            <a:r>
              <a:rPr lang="en-US" dirty="0" err="1"/>
              <a:t>إلى</a:t>
            </a:r>
            <a:r>
              <a:rPr lang="en-US" dirty="0"/>
              <a:t> </a:t>
            </a:r>
            <a:r>
              <a:rPr lang="ar-EG" dirty="0"/>
              <a:t>اليسار</a:t>
            </a:r>
            <a:endParaRPr lang="en-US" dirty="0"/>
          </a:p>
        </p:txBody>
      </p:sp>
    </p:spTree>
    <p:extLst>
      <p:ext uri="{BB962C8B-B14F-4D97-AF65-F5344CB8AC3E}">
        <p14:creationId xmlns:p14="http://schemas.microsoft.com/office/powerpoint/2010/main" val="2456379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10" name="Content Placeholder 2">
            <a:extLst>
              <a:ext uri="{FF2B5EF4-FFF2-40B4-BE49-F238E27FC236}">
                <a16:creationId xmlns:a16="http://schemas.microsoft.com/office/drawing/2014/main" id="{3D41432D-38A4-DCEC-57E1-8CF268C19D67}"/>
              </a:ext>
            </a:extLst>
          </p:cNvPr>
          <p:cNvSpPr txBox="1">
            <a:spLocks/>
          </p:cNvSpPr>
          <p:nvPr/>
        </p:nvSpPr>
        <p:spPr>
          <a:xfrm>
            <a:off x="617280" y="1994530"/>
            <a:ext cx="5185681" cy="40814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50000"/>
              </a:lnSpc>
              <a:spcBef>
                <a:spcPts val="0"/>
              </a:spcBef>
              <a:spcAft>
                <a:spcPts val="0"/>
              </a:spcAft>
            </a:pPr>
            <a:r>
              <a:rPr lang="en-US" sz="2000" b="1" i="1" u="sng" dirty="0">
                <a:effectLst/>
                <a:latin typeface="Alexandria"/>
                <a:ea typeface="Times New Roman" panose="02020603050405020304" pitchFamily="18" charset="0"/>
                <a:cs typeface="Times New Roman" panose="02020603050405020304" pitchFamily="18" charset="0"/>
              </a:rPr>
              <a:t>At given price level, the Main factors that change demand are:</a:t>
            </a:r>
            <a:endParaRPr lang="en-US" sz="2000" dirty="0">
              <a:effectLst/>
              <a:latin typeface="Alexandria"/>
              <a:ea typeface="Times New Roman" panose="02020603050405020304" pitchFamily="18" charset="0"/>
            </a:endParaRPr>
          </a:p>
          <a:p>
            <a:pPr marL="742950" marR="0" lvl="1" indent="-285750" rtl="0">
              <a:spcBef>
                <a:spcPts val="0"/>
              </a:spcBef>
              <a:spcAft>
                <a:spcPts val="0"/>
              </a:spcAft>
              <a:buFont typeface="Courier New" panose="02070309020205020404" pitchFamily="49" charset="0"/>
              <a:buChar char="o"/>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P</a:t>
            </a:r>
            <a:r>
              <a:rPr lang="en-US" sz="2000" dirty="0">
                <a:effectLst/>
                <a:latin typeface="Alexandria"/>
                <a:ea typeface="Times New Roman" panose="02020603050405020304" pitchFamily="18" charset="0"/>
                <a:cs typeface="Times New Roman" panose="02020603050405020304" pitchFamily="18" charset="0"/>
              </a:rPr>
              <a:t> </a:t>
            </a:r>
            <a:r>
              <a:rPr lang="en-US" sz="2000" dirty="0" err="1">
                <a:effectLst/>
                <a:latin typeface="Alexandria"/>
                <a:ea typeface="Times New Roman" panose="02020603050405020304" pitchFamily="18" charset="0"/>
                <a:cs typeface="Times New Roman" panose="02020603050405020304" pitchFamily="18" charset="0"/>
              </a:rPr>
              <a:t>rices</a:t>
            </a:r>
            <a:r>
              <a:rPr lang="en-US" sz="2000" dirty="0">
                <a:effectLst/>
                <a:latin typeface="Alexandria"/>
                <a:ea typeface="Times New Roman" panose="02020603050405020304" pitchFamily="18" charset="0"/>
                <a:cs typeface="Times New Roman" panose="02020603050405020304" pitchFamily="18" charset="0"/>
              </a:rPr>
              <a:t> of other goods (substitute </a:t>
            </a:r>
            <a:r>
              <a:rPr lang="en-US" sz="2000" b="1" dirty="0">
                <a:effectLst/>
                <a:latin typeface="Alexandria"/>
                <a:ea typeface="Times New Roman" panose="02020603050405020304" pitchFamily="18" charset="0"/>
                <a:cs typeface="Times New Roman" panose="02020603050405020304" pitchFamily="18" charset="0"/>
              </a:rPr>
              <a:t>(+)</a:t>
            </a:r>
            <a:r>
              <a:rPr lang="en-US" sz="2000" dirty="0">
                <a:effectLst/>
                <a:latin typeface="Alexandria"/>
                <a:ea typeface="Times New Roman" panose="02020603050405020304" pitchFamily="18" charset="0"/>
                <a:cs typeface="Times New Roman" panose="02020603050405020304" pitchFamily="18" charset="0"/>
              </a:rPr>
              <a:t> or complementary</a:t>
            </a:r>
            <a:r>
              <a:rPr lang="en-US" sz="2000" b="1" dirty="0">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O</a:t>
            </a:r>
            <a:r>
              <a:rPr lang="en-US" sz="2000" dirty="0">
                <a:effectLst/>
                <a:latin typeface="Alexandria"/>
                <a:ea typeface="Times New Roman" panose="02020603050405020304" pitchFamily="18" charset="0"/>
                <a:cs typeface="Times New Roman" panose="02020603050405020304" pitchFamily="18" charset="0"/>
              </a:rPr>
              <a:t> </a:t>
            </a:r>
            <a:r>
              <a:rPr lang="en-US" sz="2000" dirty="0" err="1">
                <a:effectLst/>
                <a:latin typeface="Alexandria"/>
                <a:ea typeface="Times New Roman" panose="02020603050405020304" pitchFamily="18" charset="0"/>
                <a:cs typeface="Times New Roman" panose="02020603050405020304" pitchFamily="18" charset="0"/>
              </a:rPr>
              <a:t>utlook</a:t>
            </a:r>
            <a:r>
              <a:rPr lang="en-US" sz="2000" dirty="0">
                <a:effectLst/>
                <a:latin typeface="Alexandria"/>
                <a:ea typeface="Times New Roman" panose="02020603050405020304" pitchFamily="18" charset="0"/>
                <a:cs typeface="Times New Roman" panose="02020603050405020304" pitchFamily="18" charset="0"/>
              </a:rPr>
              <a:t> (Expected future prices</a:t>
            </a:r>
            <a:r>
              <a:rPr lang="en-US" sz="2000" b="1" dirty="0">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 - Expected future income and credit</a:t>
            </a:r>
            <a:r>
              <a:rPr lang="en-US" sz="2000" b="1" dirty="0">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a:t>
            </a:r>
            <a:endParaRPr lang="ar-EG" sz="2000" dirty="0">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I</a:t>
            </a:r>
            <a:r>
              <a:rPr lang="en-US" sz="2000" b="1" dirty="0">
                <a:solidFill>
                  <a:srgbClr val="FF0000"/>
                </a:solidFill>
                <a:effectLst/>
                <a:latin typeface="Alexandria"/>
                <a:ea typeface="Times New Roman" panose="02020603050405020304" pitchFamily="18" charset="0"/>
                <a:cs typeface="Times New Roman" panose="02020603050405020304" pitchFamily="18" charset="0"/>
              </a:rPr>
              <a:t> </a:t>
            </a:r>
            <a:r>
              <a:rPr lang="en-US" sz="2000" dirty="0" err="1">
                <a:effectLst/>
                <a:latin typeface="Alexandria"/>
                <a:ea typeface="Times New Roman" panose="02020603050405020304" pitchFamily="18" charset="0"/>
                <a:cs typeface="Times New Roman" panose="02020603050405020304" pitchFamily="18" charset="0"/>
              </a:rPr>
              <a:t>ncome</a:t>
            </a:r>
            <a:r>
              <a:rPr lang="en-US" sz="2000" dirty="0">
                <a:effectLst/>
                <a:latin typeface="Alexandria"/>
                <a:ea typeface="Times New Roman" panose="02020603050405020304" pitchFamily="18" charset="0"/>
                <a:cs typeface="Times New Roman" panose="02020603050405020304" pitchFamily="18" charset="0"/>
              </a:rPr>
              <a:t> (Normal good </a:t>
            </a:r>
            <a:r>
              <a:rPr lang="en-US" sz="2000" b="1" dirty="0">
                <a:effectLst/>
                <a:latin typeface="Alexandria"/>
                <a:ea typeface="Times New Roman" panose="02020603050405020304" pitchFamily="18" charset="0"/>
                <a:cs typeface="Times New Roman" panose="02020603050405020304" pitchFamily="18" charset="0"/>
              </a:rPr>
              <a:t>(+), </a:t>
            </a:r>
            <a:r>
              <a:rPr lang="en-US" sz="2000" dirty="0">
                <a:effectLst/>
                <a:latin typeface="Alexandria"/>
                <a:ea typeface="Times New Roman" panose="02020603050405020304" pitchFamily="18" charset="0"/>
                <a:cs typeface="Times New Roman" panose="02020603050405020304" pitchFamily="18" charset="0"/>
              </a:rPr>
              <a:t>inferior good</a:t>
            </a:r>
            <a:r>
              <a:rPr lang="en-US" sz="2000" b="1" dirty="0">
                <a:effectLst/>
                <a:latin typeface="Alexandria"/>
                <a:ea typeface="Times New Roman" panose="02020603050405020304" pitchFamily="18" charset="0"/>
                <a:cs typeface="Times New Roman" panose="02020603050405020304" pitchFamily="18" charset="0"/>
              </a:rPr>
              <a:t> (-))</a:t>
            </a:r>
            <a:endParaRPr lang="ar-EG" sz="2000" dirty="0">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N</a:t>
            </a:r>
            <a:r>
              <a:rPr lang="en-US" sz="2000" dirty="0">
                <a:effectLst/>
                <a:latin typeface="Alexandria"/>
                <a:ea typeface="Times New Roman" panose="02020603050405020304" pitchFamily="18" charset="0"/>
                <a:cs typeface="Times New Roman" panose="02020603050405020304" pitchFamily="18" charset="0"/>
              </a:rPr>
              <a:t> umber of potential customers (Population)</a:t>
            </a:r>
            <a:r>
              <a:rPr lang="en-US" sz="2000" b="1" dirty="0">
                <a:effectLst/>
                <a:latin typeface="Alexandria"/>
                <a:ea typeface="Times New Roman" panose="02020603050405020304" pitchFamily="18" charset="0"/>
                <a:cs typeface="Times New Roman" panose="02020603050405020304" pitchFamily="18" charset="0"/>
              </a:rPr>
              <a:t> (+)</a:t>
            </a:r>
            <a:endParaRPr lang="ar-EG" sz="2000" dirty="0">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T</a:t>
            </a:r>
            <a:r>
              <a:rPr lang="en-US" sz="2000" dirty="0">
                <a:effectLst/>
                <a:latin typeface="Alexandria"/>
                <a:ea typeface="Times New Roman" panose="02020603050405020304" pitchFamily="18" charset="0"/>
                <a:cs typeface="Times New Roman" panose="02020603050405020304" pitchFamily="18" charset="0"/>
              </a:rPr>
              <a:t> </a:t>
            </a:r>
            <a:r>
              <a:rPr lang="en-US" sz="2000" dirty="0" err="1">
                <a:effectLst/>
                <a:latin typeface="Alexandria"/>
                <a:ea typeface="Times New Roman" panose="02020603050405020304" pitchFamily="18" charset="0"/>
                <a:cs typeface="Times New Roman" panose="02020603050405020304" pitchFamily="18" charset="0"/>
              </a:rPr>
              <a:t>aste</a:t>
            </a:r>
            <a:r>
              <a:rPr lang="en-US" sz="2000" dirty="0">
                <a:effectLst/>
                <a:latin typeface="Alexandria"/>
                <a:ea typeface="Times New Roman" panose="02020603050405020304" pitchFamily="18" charset="0"/>
                <a:cs typeface="Times New Roman" panose="02020603050405020304" pitchFamily="18" charset="0"/>
              </a:rPr>
              <a:t> (Preferences)for a good </a:t>
            </a:r>
            <a:r>
              <a:rPr lang="en-US" sz="2000" b="1" dirty="0">
                <a:effectLst/>
                <a:latin typeface="Alexandria"/>
                <a:ea typeface="Times New Roman" panose="02020603050405020304" pitchFamily="18" charset="0"/>
                <a:cs typeface="Times New Roman" panose="02020603050405020304" pitchFamily="18" charset="0"/>
              </a:rPr>
              <a:t>(+) / </a:t>
            </a:r>
            <a:r>
              <a:rPr lang="en-US" sz="2000" dirty="0">
                <a:effectLst/>
                <a:latin typeface="Alexandria"/>
                <a:ea typeface="Times New Roman" panose="02020603050405020304" pitchFamily="18" charset="0"/>
                <a:cs typeface="Times New Roman" panose="02020603050405020304" pitchFamily="18" charset="0"/>
              </a:rPr>
              <a:t>against the good</a:t>
            </a:r>
            <a:r>
              <a:rPr lang="en-US" sz="2000" b="1" dirty="0">
                <a:effectLst/>
                <a:latin typeface="Alexandria"/>
                <a:ea typeface="Times New Roman" panose="02020603050405020304" pitchFamily="18" charset="0"/>
                <a:cs typeface="Times New Roman" panose="02020603050405020304" pitchFamily="18" charset="0"/>
              </a:rPr>
              <a:t> (-)</a:t>
            </a:r>
            <a:endParaRPr lang="en-US" sz="2000" dirty="0">
              <a:effectLst/>
              <a:latin typeface="Alexandria"/>
              <a:ea typeface="Times New Roman" panose="02020603050405020304" pitchFamily="18" charset="0"/>
            </a:endParaRPr>
          </a:p>
          <a:p>
            <a:pPr marL="342900" marR="0" lvl="0" indent="-342900" rtl="0">
              <a:spcBef>
                <a:spcPts val="0"/>
              </a:spcBef>
              <a:spcAft>
                <a:spcPts val="1200"/>
              </a:spcAft>
              <a:buFont typeface="Wingdings" panose="05000000000000000000" pitchFamily="2" charset="2"/>
              <a:buChar char=""/>
            </a:pPr>
            <a:endParaRPr lang="en-US" sz="2000" u="sng" dirty="0">
              <a:latin typeface="Alexandria"/>
              <a:ea typeface="Times New Roman" panose="02020603050405020304" pitchFamily="18" charset="0"/>
              <a:cs typeface="Times New Roman" panose="02020603050405020304" pitchFamily="18" charset="0"/>
            </a:endParaRPr>
          </a:p>
          <a:p>
            <a:pPr marL="342900" marR="0" lvl="0" indent="-342900" rtl="0">
              <a:spcBef>
                <a:spcPts val="0"/>
              </a:spcBef>
              <a:spcAft>
                <a:spcPts val="1200"/>
              </a:spcAft>
              <a:buFont typeface="Wingdings" panose="05000000000000000000" pitchFamily="2" charset="2"/>
              <a:buChar char=""/>
            </a:pPr>
            <a:endParaRPr lang="en-US" sz="2000" dirty="0">
              <a:effectLst/>
              <a:latin typeface="Alexandria"/>
              <a:ea typeface="Times New Roman" panose="02020603050405020304" pitchFamily="18" charset="0"/>
            </a:endParaRPr>
          </a:p>
          <a:p>
            <a:pPr lvl="1" indent="0" eaLnBrk="1" hangingPunct="1">
              <a:lnSpc>
                <a:spcPct val="100000"/>
              </a:lnSpc>
              <a:buClr>
                <a:srgbClr val="CC0066"/>
              </a:buClr>
              <a:buSzPct val="120000"/>
              <a:buNone/>
            </a:pPr>
            <a:endParaRPr lang="en-US" altLang="en-US" sz="2000" dirty="0">
              <a:latin typeface="Alexandria"/>
            </a:endParaRPr>
          </a:p>
        </p:txBody>
      </p:sp>
      <p:pic>
        <p:nvPicPr>
          <p:cNvPr id="11" name="Picture 10">
            <a:extLst>
              <a:ext uri="{FF2B5EF4-FFF2-40B4-BE49-F238E27FC236}">
                <a16:creationId xmlns:a16="http://schemas.microsoft.com/office/drawing/2014/main" id="{391F0280-A5C2-B773-2F2D-DA13A5B978E7}"/>
              </a:ext>
            </a:extLst>
          </p:cNvPr>
          <p:cNvPicPr>
            <a:picLocks noChangeAspect="1"/>
          </p:cNvPicPr>
          <p:nvPr/>
        </p:nvPicPr>
        <p:blipFill>
          <a:blip r:embed="rId3"/>
          <a:stretch>
            <a:fillRect/>
          </a:stretch>
        </p:blipFill>
        <p:spPr>
          <a:xfrm>
            <a:off x="7608420" y="5088068"/>
            <a:ext cx="2743080" cy="909479"/>
          </a:xfrm>
          <a:prstGeom prst="rect">
            <a:avLst/>
          </a:prstGeom>
        </p:spPr>
      </p:pic>
      <p:sp>
        <p:nvSpPr>
          <p:cNvPr id="12" name="TextBox 11">
            <a:extLst>
              <a:ext uri="{FF2B5EF4-FFF2-40B4-BE49-F238E27FC236}">
                <a16:creationId xmlns:a16="http://schemas.microsoft.com/office/drawing/2014/main" id="{9D476B53-B3B7-5E3C-8504-00C7921C7CFB}"/>
              </a:ext>
            </a:extLst>
          </p:cNvPr>
          <p:cNvSpPr txBox="1"/>
          <p:nvPr/>
        </p:nvSpPr>
        <p:spPr>
          <a:xfrm>
            <a:off x="6389041" y="2296799"/>
            <a:ext cx="4683772" cy="2554545"/>
          </a:xfrm>
          <a:prstGeom prst="rect">
            <a:avLst/>
          </a:prstGeom>
          <a:noFill/>
        </p:spPr>
        <p:txBody>
          <a:bodyPr wrap="square">
            <a:spAutoFit/>
          </a:bodyPr>
          <a:lstStyle/>
          <a:p>
            <a:pPr algn="r" rtl="1"/>
            <a:r>
              <a:rPr lang="ar-EG" sz="2000" b="1" dirty="0"/>
              <a:t>عند ثبات السعر، العوامل الرئيسية التي تغير وتنقل منحني الطلب هي:</a:t>
            </a:r>
          </a:p>
          <a:p>
            <a:pPr marL="285750" indent="-285750" algn="r" rtl="1">
              <a:buFont typeface="Arial" panose="020B0604020202020204" pitchFamily="34" charset="0"/>
              <a:buChar char="•"/>
            </a:pPr>
            <a:r>
              <a:rPr lang="en-US" sz="2000" dirty="0" err="1"/>
              <a:t>أسعار</a:t>
            </a:r>
            <a:r>
              <a:rPr lang="en-US" sz="2000" dirty="0"/>
              <a:t> </a:t>
            </a:r>
            <a:r>
              <a:rPr lang="en-US" sz="2000" dirty="0" err="1"/>
              <a:t>السلع</a:t>
            </a:r>
            <a:r>
              <a:rPr lang="en-US" sz="2000" dirty="0"/>
              <a:t> </a:t>
            </a:r>
            <a:r>
              <a:rPr lang="en-US" sz="2000" dirty="0" err="1"/>
              <a:t>الأخرى</a:t>
            </a:r>
            <a:r>
              <a:rPr lang="en-US" sz="2000" dirty="0"/>
              <a:t> </a:t>
            </a:r>
            <a:r>
              <a:rPr lang="ar-EG" sz="2000" dirty="0"/>
              <a:t>(</a:t>
            </a:r>
            <a:r>
              <a:rPr lang="en-US" sz="2000" dirty="0" err="1"/>
              <a:t>البديلة</a:t>
            </a:r>
            <a:r>
              <a:rPr lang="en-US" sz="2000" dirty="0"/>
              <a:t> (+) </a:t>
            </a:r>
            <a:r>
              <a:rPr lang="en-US" sz="2000" dirty="0" err="1"/>
              <a:t>أو</a:t>
            </a:r>
            <a:r>
              <a:rPr lang="en-US" sz="2000" dirty="0"/>
              <a:t> </a:t>
            </a:r>
            <a:r>
              <a:rPr lang="en-US" sz="2000" dirty="0" err="1"/>
              <a:t>المكملة</a:t>
            </a:r>
            <a:r>
              <a:rPr lang="en-US" sz="2000" dirty="0"/>
              <a:t> (-))</a:t>
            </a:r>
          </a:p>
          <a:p>
            <a:pPr marL="285750" indent="-285750" algn="r" rtl="1">
              <a:buFont typeface="Arial" panose="020B0604020202020204" pitchFamily="34" charset="0"/>
              <a:buChar char="•"/>
            </a:pPr>
            <a:r>
              <a:rPr lang="en-US" sz="2000" dirty="0" err="1"/>
              <a:t>التوقعات</a:t>
            </a:r>
            <a:r>
              <a:rPr lang="en-US" sz="2000" dirty="0"/>
              <a:t> </a:t>
            </a:r>
            <a:r>
              <a:rPr lang="ar-EG" sz="2000" dirty="0"/>
              <a:t>(</a:t>
            </a:r>
            <a:r>
              <a:rPr lang="en-US" sz="2000" dirty="0" err="1"/>
              <a:t>الأسعار</a:t>
            </a:r>
            <a:r>
              <a:rPr lang="en-US" sz="2000" dirty="0"/>
              <a:t> </a:t>
            </a:r>
            <a:r>
              <a:rPr lang="en-US" sz="2000" dirty="0" err="1"/>
              <a:t>المستقبلية</a:t>
            </a:r>
            <a:r>
              <a:rPr lang="en-US" sz="2000" dirty="0"/>
              <a:t> </a:t>
            </a:r>
            <a:r>
              <a:rPr lang="en-US" sz="2000" dirty="0" err="1"/>
              <a:t>المتوقعة</a:t>
            </a:r>
            <a:r>
              <a:rPr lang="en-US" sz="2000" dirty="0"/>
              <a:t> (+) </a:t>
            </a:r>
            <a:r>
              <a:rPr lang="ar-EG" sz="2000" dirty="0"/>
              <a:t> و</a:t>
            </a:r>
            <a:r>
              <a:rPr lang="en-US" sz="2000" dirty="0" err="1"/>
              <a:t>الدخل</a:t>
            </a:r>
            <a:r>
              <a:rPr lang="en-US" sz="2000" dirty="0"/>
              <a:t> </a:t>
            </a:r>
            <a:r>
              <a:rPr lang="en-US" sz="2000" dirty="0" err="1"/>
              <a:t>المتوقع</a:t>
            </a:r>
            <a:r>
              <a:rPr lang="en-US" sz="2000" dirty="0"/>
              <a:t> </a:t>
            </a:r>
            <a:r>
              <a:rPr lang="en-US" sz="2000" dirty="0" err="1"/>
              <a:t>في</a:t>
            </a:r>
            <a:r>
              <a:rPr lang="en-US" sz="2000" dirty="0"/>
              <a:t> </a:t>
            </a:r>
            <a:r>
              <a:rPr lang="en-US" sz="2000" dirty="0" err="1"/>
              <a:t>المستقبل</a:t>
            </a:r>
            <a:r>
              <a:rPr lang="en-US" sz="2000" dirty="0"/>
              <a:t> (+))</a:t>
            </a:r>
          </a:p>
          <a:p>
            <a:pPr marL="285750" indent="-285750" algn="r" rtl="1">
              <a:buFont typeface="Arial" panose="020B0604020202020204" pitchFamily="34" charset="0"/>
              <a:buChar char="•"/>
            </a:pPr>
            <a:r>
              <a:rPr lang="en-US" sz="2000" dirty="0" err="1"/>
              <a:t>الدخل</a:t>
            </a:r>
            <a:r>
              <a:rPr lang="en-US" sz="2000" dirty="0"/>
              <a:t> </a:t>
            </a:r>
            <a:r>
              <a:rPr lang="ar-EG" sz="2000" dirty="0"/>
              <a:t>(</a:t>
            </a:r>
            <a:r>
              <a:rPr lang="en-US" sz="2000" dirty="0" err="1"/>
              <a:t>السلعة</a:t>
            </a:r>
            <a:r>
              <a:rPr lang="en-US" sz="2000" dirty="0"/>
              <a:t> </a:t>
            </a:r>
            <a:r>
              <a:rPr lang="en-US" sz="2000" dirty="0" err="1"/>
              <a:t>العادية</a:t>
            </a:r>
            <a:r>
              <a:rPr lang="en-US" sz="2000" dirty="0"/>
              <a:t> (+)، </a:t>
            </a:r>
            <a:r>
              <a:rPr lang="en-US" sz="2000" dirty="0" err="1"/>
              <a:t>السلع</a:t>
            </a:r>
            <a:r>
              <a:rPr lang="en-US" sz="2000" dirty="0"/>
              <a:t> </a:t>
            </a:r>
            <a:r>
              <a:rPr lang="en-US" sz="2000" dirty="0" err="1"/>
              <a:t>الرديئة</a:t>
            </a:r>
            <a:r>
              <a:rPr lang="en-US" sz="2000" dirty="0"/>
              <a:t> (-))</a:t>
            </a:r>
          </a:p>
          <a:p>
            <a:pPr marL="285750" indent="-285750" algn="r" rtl="1">
              <a:buFont typeface="Arial" panose="020B0604020202020204" pitchFamily="34" charset="0"/>
              <a:buChar char="•"/>
            </a:pPr>
            <a:r>
              <a:rPr lang="en-US" sz="2000" dirty="0" err="1"/>
              <a:t>عدد</a:t>
            </a:r>
            <a:r>
              <a:rPr lang="en-US" sz="2000" dirty="0"/>
              <a:t> </a:t>
            </a:r>
            <a:r>
              <a:rPr lang="en-US" sz="2000" dirty="0" err="1"/>
              <a:t>العملاء</a:t>
            </a:r>
            <a:r>
              <a:rPr lang="en-US" sz="2000" dirty="0"/>
              <a:t> </a:t>
            </a:r>
            <a:r>
              <a:rPr lang="en-US" sz="2000" dirty="0" err="1"/>
              <a:t>المحتملين</a:t>
            </a:r>
            <a:r>
              <a:rPr lang="en-US" sz="2000" dirty="0"/>
              <a:t> </a:t>
            </a:r>
            <a:r>
              <a:rPr lang="ar-EG" sz="2000" dirty="0"/>
              <a:t>(</a:t>
            </a:r>
            <a:r>
              <a:rPr lang="en-US" sz="2000" dirty="0" err="1"/>
              <a:t>السكان</a:t>
            </a:r>
            <a:r>
              <a:rPr lang="en-US" sz="2000" dirty="0"/>
              <a:t>) (+)</a:t>
            </a:r>
          </a:p>
          <a:p>
            <a:pPr marL="285750" indent="-285750" algn="r" rtl="1">
              <a:buFont typeface="Arial" panose="020B0604020202020204" pitchFamily="34" charset="0"/>
              <a:buChar char="•"/>
            </a:pPr>
            <a:r>
              <a:rPr lang="ar-EG" sz="2000" dirty="0" err="1"/>
              <a:t>الاذواق</a:t>
            </a:r>
            <a:r>
              <a:rPr lang="ar-EG" sz="2000" dirty="0"/>
              <a:t> /</a:t>
            </a:r>
            <a:r>
              <a:rPr lang="en-US" sz="2000" dirty="0" err="1"/>
              <a:t>التفضيلات</a:t>
            </a:r>
            <a:r>
              <a:rPr lang="en-US" sz="2000" dirty="0"/>
              <a:t>) </a:t>
            </a:r>
            <a:r>
              <a:rPr lang="en-US" sz="2000" dirty="0" err="1"/>
              <a:t>للسلعة</a:t>
            </a:r>
            <a:r>
              <a:rPr lang="en-US" sz="2000" dirty="0"/>
              <a:t> (+) / </a:t>
            </a:r>
            <a:r>
              <a:rPr lang="en-US" sz="2000" dirty="0" err="1"/>
              <a:t>ضد</a:t>
            </a:r>
            <a:r>
              <a:rPr lang="en-US" sz="2000" dirty="0"/>
              <a:t> </a:t>
            </a:r>
            <a:r>
              <a:rPr lang="en-US" sz="2000" dirty="0" err="1"/>
              <a:t>السلعة</a:t>
            </a:r>
            <a:r>
              <a:rPr lang="en-US" sz="2000" dirty="0"/>
              <a:t> (-)</a:t>
            </a:r>
          </a:p>
        </p:txBody>
      </p:sp>
    </p:spTree>
    <p:extLst>
      <p:ext uri="{BB962C8B-B14F-4D97-AF65-F5344CB8AC3E}">
        <p14:creationId xmlns:p14="http://schemas.microsoft.com/office/powerpoint/2010/main" val="3217160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2" name="TextBox 1">
            <a:extLst>
              <a:ext uri="{FF2B5EF4-FFF2-40B4-BE49-F238E27FC236}">
                <a16:creationId xmlns:a16="http://schemas.microsoft.com/office/drawing/2014/main" id="{15736838-3B0D-CC8A-F61E-B715DC100167}"/>
              </a:ext>
            </a:extLst>
          </p:cNvPr>
          <p:cNvSpPr txBox="1"/>
          <p:nvPr/>
        </p:nvSpPr>
        <p:spPr>
          <a:xfrm>
            <a:off x="3048552" y="1903342"/>
            <a:ext cx="6221894" cy="400110"/>
          </a:xfrm>
          <a:prstGeom prst="rect">
            <a:avLst/>
          </a:prstGeom>
          <a:noFill/>
        </p:spPr>
        <p:txBody>
          <a:bodyPr wrap="square">
            <a:spAutoFit/>
          </a:bodyPr>
          <a:lstStyle/>
          <a:p>
            <a:pPr marL="342900" marR="0" lvl="0" indent="-342900" algn="ctr" rtl="0">
              <a:spcBef>
                <a:spcPts val="0"/>
              </a:spcBef>
              <a:spcAft>
                <a:spcPts val="0"/>
              </a:spcAft>
              <a:buFont typeface="+mj-lt"/>
              <a:buAutoNum type="arabicParenR"/>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Prices of other goods: </a:t>
            </a:r>
            <a:endParaRPr lang="en-US" sz="2000" dirty="0">
              <a:solidFill>
                <a:srgbClr val="0070C0"/>
              </a:solidFill>
              <a:effectLst/>
              <a:latin typeface="Alexandria"/>
              <a:ea typeface="Times New Roman" panose="02020603050405020304" pitchFamily="18" charset="0"/>
            </a:endParaRPr>
          </a:p>
        </p:txBody>
      </p:sp>
      <p:pic>
        <p:nvPicPr>
          <p:cNvPr id="9" name="Picture 8">
            <a:extLst>
              <a:ext uri="{FF2B5EF4-FFF2-40B4-BE49-F238E27FC236}">
                <a16:creationId xmlns:a16="http://schemas.microsoft.com/office/drawing/2014/main" id="{CBACA7C1-50CA-A101-1C68-2228C4875BB5}"/>
              </a:ext>
            </a:extLst>
          </p:cNvPr>
          <p:cNvPicPr>
            <a:picLocks noChangeAspect="1"/>
          </p:cNvPicPr>
          <p:nvPr/>
        </p:nvPicPr>
        <p:blipFill rotWithShape="1">
          <a:blip r:embed="rId3"/>
          <a:srcRect l="2698" t="31927" r="53479" b="36246"/>
          <a:stretch/>
        </p:blipFill>
        <p:spPr>
          <a:xfrm>
            <a:off x="1869989" y="2505070"/>
            <a:ext cx="8307301" cy="3392063"/>
          </a:xfrm>
          <a:prstGeom prst="rect">
            <a:avLst/>
          </a:prstGeom>
        </p:spPr>
      </p:pic>
    </p:spTree>
    <p:extLst>
      <p:ext uri="{BB962C8B-B14F-4D97-AF65-F5344CB8AC3E}">
        <p14:creationId xmlns:p14="http://schemas.microsoft.com/office/powerpoint/2010/main" val="3961941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5449" y="12685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0477" y="518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684519"/>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923746" y="763212"/>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084563" y="1033541"/>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10" name="TextBox 9">
            <a:extLst>
              <a:ext uri="{FF2B5EF4-FFF2-40B4-BE49-F238E27FC236}">
                <a16:creationId xmlns:a16="http://schemas.microsoft.com/office/drawing/2014/main" id="{15736838-3B0D-CC8A-F61E-B715DC100167}"/>
              </a:ext>
            </a:extLst>
          </p:cNvPr>
          <p:cNvSpPr txBox="1"/>
          <p:nvPr/>
        </p:nvSpPr>
        <p:spPr>
          <a:xfrm>
            <a:off x="2916721" y="1486373"/>
            <a:ext cx="6221894" cy="400110"/>
          </a:xfrm>
          <a:prstGeom prst="rect">
            <a:avLst/>
          </a:prstGeom>
          <a:noFill/>
        </p:spPr>
        <p:txBody>
          <a:bodyPr wrap="square">
            <a:spAutoFit/>
          </a:bodyPr>
          <a:lstStyle/>
          <a:p>
            <a:pPr marL="342900" marR="0" lvl="0" indent="-342900" algn="ctr" rtl="0">
              <a:spcBef>
                <a:spcPts val="0"/>
              </a:spcBef>
              <a:spcAft>
                <a:spcPts val="0"/>
              </a:spcAft>
              <a:buFont typeface="+mj-lt"/>
              <a:buAutoNum type="arabicParenR"/>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Prices of other goods: </a:t>
            </a:r>
            <a:endParaRPr lang="en-US" sz="2000" dirty="0">
              <a:solidFill>
                <a:srgbClr val="0070C0"/>
              </a:solidFill>
              <a:effectLst/>
              <a:latin typeface="Alexandria"/>
              <a:ea typeface="Times New Roman" panose="02020603050405020304" pitchFamily="18" charset="0"/>
            </a:endParaRPr>
          </a:p>
        </p:txBody>
      </p:sp>
      <p:pic>
        <p:nvPicPr>
          <p:cNvPr id="11" name="Picture 10">
            <a:extLst>
              <a:ext uri="{FF2B5EF4-FFF2-40B4-BE49-F238E27FC236}">
                <a16:creationId xmlns:a16="http://schemas.microsoft.com/office/drawing/2014/main" id="{D0F9EC10-321E-790D-A827-8BFE75D1CCB0}"/>
              </a:ext>
            </a:extLst>
          </p:cNvPr>
          <p:cNvPicPr>
            <a:picLocks noChangeAspect="1"/>
          </p:cNvPicPr>
          <p:nvPr/>
        </p:nvPicPr>
        <p:blipFill rotWithShape="1">
          <a:blip r:embed="rId3"/>
          <a:srcRect l="20020" t="31218" r="44457" b="13234"/>
          <a:stretch/>
        </p:blipFill>
        <p:spPr>
          <a:xfrm>
            <a:off x="1372735" y="2033775"/>
            <a:ext cx="6409739" cy="4305798"/>
          </a:xfrm>
          <a:prstGeom prst="rect">
            <a:avLst/>
          </a:prstGeom>
        </p:spPr>
      </p:pic>
      <p:pic>
        <p:nvPicPr>
          <p:cNvPr id="12" name="Picture 11">
            <a:extLst>
              <a:ext uri="{FF2B5EF4-FFF2-40B4-BE49-F238E27FC236}">
                <a16:creationId xmlns:a16="http://schemas.microsoft.com/office/drawing/2014/main" id="{5A2D67DA-E234-711D-9B66-95A2C2CB2456}"/>
              </a:ext>
            </a:extLst>
          </p:cNvPr>
          <p:cNvPicPr>
            <a:picLocks noChangeAspect="1"/>
          </p:cNvPicPr>
          <p:nvPr/>
        </p:nvPicPr>
        <p:blipFill rotWithShape="1">
          <a:blip r:embed="rId4"/>
          <a:srcRect l="3370" t="25061" r="52935" b="35411"/>
          <a:stretch/>
        </p:blipFill>
        <p:spPr>
          <a:xfrm>
            <a:off x="485449" y="4631974"/>
            <a:ext cx="2654979" cy="1350338"/>
          </a:xfrm>
          <a:prstGeom prst="rect">
            <a:avLst/>
          </a:prstGeom>
        </p:spPr>
      </p:pic>
      <p:sp>
        <p:nvSpPr>
          <p:cNvPr id="13" name="TextBox 12">
            <a:extLst>
              <a:ext uri="{FF2B5EF4-FFF2-40B4-BE49-F238E27FC236}">
                <a16:creationId xmlns:a16="http://schemas.microsoft.com/office/drawing/2014/main" id="{43F61296-9273-B61C-38FF-7FCE66F4B66C}"/>
              </a:ext>
            </a:extLst>
          </p:cNvPr>
          <p:cNvSpPr txBox="1"/>
          <p:nvPr/>
        </p:nvSpPr>
        <p:spPr>
          <a:xfrm>
            <a:off x="7839178" y="2177661"/>
            <a:ext cx="3271837" cy="3170099"/>
          </a:xfrm>
          <a:prstGeom prst="rect">
            <a:avLst/>
          </a:prstGeom>
          <a:noFill/>
        </p:spPr>
        <p:txBody>
          <a:bodyPr wrap="square">
            <a:spAutoFit/>
          </a:bodyPr>
          <a:lstStyle/>
          <a:p>
            <a:pPr algn="just" rtl="1"/>
            <a:r>
              <a:rPr lang="ar-EG" sz="2000" b="0" i="0" dirty="0">
                <a:solidFill>
                  <a:srgbClr val="474747"/>
                </a:solidFill>
                <a:effectLst/>
                <a:highlight>
                  <a:srgbClr val="FFFFFF"/>
                </a:highlight>
                <a:latin typeface="Arial" panose="020B0604020202020204" pitchFamily="34" charset="0"/>
              </a:rPr>
              <a:t>يؤدي ارتفاع سعر السلع البديلة إلى </a:t>
            </a:r>
            <a:r>
              <a:rPr lang="ar-EG" sz="2000" b="0" i="0" dirty="0">
                <a:solidFill>
                  <a:srgbClr val="040C28"/>
                </a:solidFill>
                <a:effectLst/>
                <a:highlight>
                  <a:srgbClr val="D3E3FD"/>
                </a:highlight>
                <a:latin typeface="Arial" panose="020B0604020202020204" pitchFamily="34" charset="0"/>
              </a:rPr>
              <a:t>ارتفاع الطلب على السلعة المعينة</a:t>
            </a:r>
            <a:r>
              <a:rPr lang="ar-EG" sz="2000" b="0" i="0" dirty="0">
                <a:solidFill>
                  <a:srgbClr val="474747"/>
                </a:solidFill>
                <a:effectLst/>
                <a:highlight>
                  <a:srgbClr val="FFFFFF"/>
                </a:highlight>
                <a:latin typeface="Arial" panose="020B0604020202020204" pitchFamily="34" charset="0"/>
              </a:rPr>
              <a:t> والعكس صحيح. </a:t>
            </a:r>
          </a:p>
          <a:p>
            <a:pPr algn="just" rtl="1"/>
            <a:endParaRPr lang="ar-EG" sz="2000" dirty="0">
              <a:solidFill>
                <a:srgbClr val="474747"/>
              </a:solidFill>
              <a:highlight>
                <a:srgbClr val="FFFFFF"/>
              </a:highlight>
              <a:latin typeface="Arial" panose="020B0604020202020204" pitchFamily="34" charset="0"/>
            </a:endParaRPr>
          </a:p>
          <a:p>
            <a:pPr algn="just" rtl="1"/>
            <a:r>
              <a:rPr lang="ar-EG" sz="2000" b="0" i="0" dirty="0">
                <a:solidFill>
                  <a:srgbClr val="474747"/>
                </a:solidFill>
                <a:effectLst/>
                <a:highlight>
                  <a:srgbClr val="FFFFFF"/>
                </a:highlight>
                <a:latin typeface="Arial" panose="020B0604020202020204" pitchFamily="34" charset="0"/>
              </a:rPr>
              <a:t>على سبيل المثال، إذا ارتفع سعر سلعة بديلة (مثل القهوة)، فإن الطلب على السلعة المعينة (مثل الشاي) سيرتفع، وبالتالي يتأثر الطلب على سلعة معينة بشكل مباشر بالتغير في سعر السلع البديلة</a:t>
            </a:r>
            <a:endParaRPr lang="en-US" sz="2000" dirty="0"/>
          </a:p>
        </p:txBody>
      </p:sp>
    </p:spTree>
    <p:extLst>
      <p:ext uri="{BB962C8B-B14F-4D97-AF65-F5344CB8AC3E}">
        <p14:creationId xmlns:p14="http://schemas.microsoft.com/office/powerpoint/2010/main" val="7157799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5449" y="126852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10477" y="518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684519"/>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923746" y="763212"/>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084563" y="1033541"/>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10" name="TextBox 9">
            <a:extLst>
              <a:ext uri="{FF2B5EF4-FFF2-40B4-BE49-F238E27FC236}">
                <a16:creationId xmlns:a16="http://schemas.microsoft.com/office/drawing/2014/main" id="{15736838-3B0D-CC8A-F61E-B715DC100167}"/>
              </a:ext>
            </a:extLst>
          </p:cNvPr>
          <p:cNvSpPr txBox="1"/>
          <p:nvPr/>
        </p:nvSpPr>
        <p:spPr>
          <a:xfrm>
            <a:off x="2916721" y="1486373"/>
            <a:ext cx="6221894" cy="400110"/>
          </a:xfrm>
          <a:prstGeom prst="rect">
            <a:avLst/>
          </a:prstGeom>
          <a:noFill/>
        </p:spPr>
        <p:txBody>
          <a:bodyPr wrap="square">
            <a:spAutoFit/>
          </a:bodyPr>
          <a:lstStyle/>
          <a:p>
            <a:pPr marL="342900" marR="0" lvl="0" indent="-342900" algn="ctr" rtl="0">
              <a:spcBef>
                <a:spcPts val="0"/>
              </a:spcBef>
              <a:spcAft>
                <a:spcPts val="0"/>
              </a:spcAft>
              <a:buFont typeface="+mj-lt"/>
              <a:buAutoNum type="arabicParenR"/>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Prices of other goods: </a:t>
            </a:r>
          </a:p>
        </p:txBody>
      </p:sp>
      <p:pic>
        <p:nvPicPr>
          <p:cNvPr id="2" name="Picture 1">
            <a:extLst>
              <a:ext uri="{FF2B5EF4-FFF2-40B4-BE49-F238E27FC236}">
                <a16:creationId xmlns:a16="http://schemas.microsoft.com/office/drawing/2014/main" id="{BD5A30CB-1016-6ED0-7089-B1729BA69DB1}"/>
              </a:ext>
            </a:extLst>
          </p:cNvPr>
          <p:cNvPicPr>
            <a:picLocks noChangeAspect="1"/>
          </p:cNvPicPr>
          <p:nvPr/>
        </p:nvPicPr>
        <p:blipFill rotWithShape="1">
          <a:blip r:embed="rId3"/>
          <a:srcRect l="56087" t="30946" r="16301" b="13233"/>
          <a:stretch/>
        </p:blipFill>
        <p:spPr>
          <a:xfrm>
            <a:off x="2980405" y="1929345"/>
            <a:ext cx="5234925" cy="4338470"/>
          </a:xfrm>
          <a:prstGeom prst="rect">
            <a:avLst/>
          </a:prstGeom>
        </p:spPr>
      </p:pic>
      <p:pic>
        <p:nvPicPr>
          <p:cNvPr id="9" name="Picture 8">
            <a:extLst>
              <a:ext uri="{FF2B5EF4-FFF2-40B4-BE49-F238E27FC236}">
                <a16:creationId xmlns:a16="http://schemas.microsoft.com/office/drawing/2014/main" id="{76D9F931-62FB-0CF3-9837-EA710E3BA3FB}"/>
              </a:ext>
            </a:extLst>
          </p:cNvPr>
          <p:cNvPicPr>
            <a:picLocks noChangeAspect="1"/>
          </p:cNvPicPr>
          <p:nvPr/>
        </p:nvPicPr>
        <p:blipFill rotWithShape="1">
          <a:blip r:embed="rId4"/>
          <a:srcRect l="6521" t="32141" r="56196" b="31972"/>
          <a:stretch/>
        </p:blipFill>
        <p:spPr>
          <a:xfrm>
            <a:off x="485449" y="3208555"/>
            <a:ext cx="2494956" cy="2163072"/>
          </a:xfrm>
          <a:prstGeom prst="rect">
            <a:avLst/>
          </a:prstGeom>
        </p:spPr>
      </p:pic>
      <p:sp>
        <p:nvSpPr>
          <p:cNvPr id="12" name="TextBox 11">
            <a:extLst>
              <a:ext uri="{FF2B5EF4-FFF2-40B4-BE49-F238E27FC236}">
                <a16:creationId xmlns:a16="http://schemas.microsoft.com/office/drawing/2014/main" id="{25200227-1896-F7D1-40BA-D27FFFBF12AB}"/>
              </a:ext>
            </a:extLst>
          </p:cNvPr>
          <p:cNvSpPr txBox="1"/>
          <p:nvPr/>
        </p:nvSpPr>
        <p:spPr>
          <a:xfrm>
            <a:off x="7997749" y="2161063"/>
            <a:ext cx="3271837" cy="3477875"/>
          </a:xfrm>
          <a:prstGeom prst="rect">
            <a:avLst/>
          </a:prstGeom>
          <a:noFill/>
        </p:spPr>
        <p:txBody>
          <a:bodyPr wrap="square">
            <a:spAutoFit/>
          </a:bodyPr>
          <a:lstStyle/>
          <a:p>
            <a:pPr algn="r" rtl="1"/>
            <a:r>
              <a:rPr lang="ar-EG" sz="2000" b="0" i="0" dirty="0">
                <a:solidFill>
                  <a:srgbClr val="474747"/>
                </a:solidFill>
                <a:effectLst/>
                <a:highlight>
                  <a:srgbClr val="FFFFFF"/>
                </a:highlight>
                <a:latin typeface="Arial" panose="020B0604020202020204" pitchFamily="34" charset="0"/>
              </a:rPr>
              <a:t>السلع المكملة هي تلك السلع التي يتم استخدامها مع سلعة </a:t>
            </a:r>
            <a:r>
              <a:rPr lang="ar-EG" sz="2000" b="0" i="0" dirty="0" err="1">
                <a:solidFill>
                  <a:srgbClr val="474747"/>
                </a:solidFill>
                <a:effectLst/>
                <a:highlight>
                  <a:srgbClr val="FFFFFF"/>
                </a:highlight>
                <a:latin typeface="Arial" panose="020B0604020202020204" pitchFamily="34" charset="0"/>
              </a:rPr>
              <a:t>اخري</a:t>
            </a:r>
            <a:r>
              <a:rPr lang="ar-EG" sz="2000" b="0" i="0" dirty="0">
                <a:solidFill>
                  <a:srgbClr val="474747"/>
                </a:solidFill>
                <a:effectLst/>
                <a:highlight>
                  <a:srgbClr val="FFFFFF"/>
                </a:highlight>
                <a:latin typeface="Arial" panose="020B0604020202020204" pitchFamily="34" charset="0"/>
              </a:rPr>
              <a:t> أصلية مثل السكر والشاي / البنزين والسيارات. </a:t>
            </a:r>
          </a:p>
          <a:p>
            <a:pPr algn="r" rtl="1"/>
            <a:endParaRPr lang="ar-EG" sz="2000" dirty="0">
              <a:solidFill>
                <a:srgbClr val="474747"/>
              </a:solidFill>
              <a:highlight>
                <a:srgbClr val="FFFFFF"/>
              </a:highlight>
              <a:latin typeface="Arial" panose="020B0604020202020204" pitchFamily="34" charset="0"/>
            </a:endParaRPr>
          </a:p>
          <a:p>
            <a:pPr algn="r" rtl="1"/>
            <a:r>
              <a:rPr lang="ar-EG" sz="2000" b="0" i="0" dirty="0">
                <a:solidFill>
                  <a:srgbClr val="474747"/>
                </a:solidFill>
                <a:effectLst/>
                <a:highlight>
                  <a:srgbClr val="FFFFFF"/>
                </a:highlight>
                <a:latin typeface="Arial" panose="020B0604020202020204" pitchFamily="34" charset="0"/>
              </a:rPr>
              <a:t>لذا، إذا ارتفع سعر السلع المكملة (السكر)، فإن ذلك يتسبب في انخفاض الطلب على السلع الأصلية في السوق (الشاي) حيث ينخفض ​​السعر والكمية على حد سواء .</a:t>
            </a:r>
          </a:p>
        </p:txBody>
      </p:sp>
    </p:spTree>
    <p:extLst>
      <p:ext uri="{BB962C8B-B14F-4D97-AF65-F5344CB8AC3E}">
        <p14:creationId xmlns:p14="http://schemas.microsoft.com/office/powerpoint/2010/main" val="3231758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2" name="TextBox 1">
            <a:extLst>
              <a:ext uri="{FF2B5EF4-FFF2-40B4-BE49-F238E27FC236}">
                <a16:creationId xmlns:a16="http://schemas.microsoft.com/office/drawing/2014/main" id="{15736838-3B0D-CC8A-F61E-B715DC100167}"/>
              </a:ext>
            </a:extLst>
          </p:cNvPr>
          <p:cNvSpPr txBox="1"/>
          <p:nvPr/>
        </p:nvSpPr>
        <p:spPr>
          <a:xfrm>
            <a:off x="3048552" y="1903342"/>
            <a:ext cx="6221894" cy="400110"/>
          </a:xfrm>
          <a:prstGeom prst="rect">
            <a:avLst/>
          </a:prstGeom>
          <a:noFill/>
        </p:spPr>
        <p:txBody>
          <a:bodyPr wrap="square">
            <a:spAutoFit/>
          </a:bodyPr>
          <a:lstStyle/>
          <a:p>
            <a:pPr marR="0" lvl="0" algn="ctr" rtl="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2) Outlook</a:t>
            </a:r>
          </a:p>
        </p:txBody>
      </p:sp>
      <p:sp>
        <p:nvSpPr>
          <p:cNvPr id="10" name="TextBox 9">
            <a:extLst>
              <a:ext uri="{FF2B5EF4-FFF2-40B4-BE49-F238E27FC236}">
                <a16:creationId xmlns:a16="http://schemas.microsoft.com/office/drawing/2014/main" id="{F23ACB95-C172-A70D-BC7D-C9679B480934}"/>
              </a:ext>
            </a:extLst>
          </p:cNvPr>
          <p:cNvSpPr txBox="1"/>
          <p:nvPr/>
        </p:nvSpPr>
        <p:spPr>
          <a:xfrm>
            <a:off x="6691240" y="2285651"/>
            <a:ext cx="4466518" cy="3170099"/>
          </a:xfrm>
          <a:prstGeom prst="rect">
            <a:avLst/>
          </a:prstGeom>
          <a:noFill/>
        </p:spPr>
        <p:txBody>
          <a:bodyPr wrap="square">
            <a:spAutoFit/>
          </a:bodyPr>
          <a:lstStyle/>
          <a:p>
            <a:pPr marL="342900" indent="-342900" algn="r" rtl="1">
              <a:buFont typeface="Courier New" panose="02070309020205020404" pitchFamily="49" charset="0"/>
              <a:buChar char="o"/>
            </a:pPr>
            <a:r>
              <a:rPr lang="ar-EG" sz="2000" b="1" i="1" u="sng" dirty="0">
                <a:solidFill>
                  <a:srgbClr val="0070C0"/>
                </a:solidFill>
                <a:latin typeface="Alexandria"/>
                <a:cs typeface="Times New Roman" panose="02020603050405020304" pitchFamily="18" charset="0"/>
              </a:rPr>
              <a:t>توقع الأسعار المستقبلية</a:t>
            </a:r>
          </a:p>
          <a:p>
            <a:pPr marL="742950" marR="0" lvl="1" indent="-285750" algn="r" rtl="1">
              <a:spcBef>
                <a:spcPts val="0"/>
              </a:spcBef>
              <a:spcAft>
                <a:spcPts val="0"/>
              </a:spcAft>
              <a:buFont typeface="Courier New" panose="02070309020205020404" pitchFamily="49" charset="0"/>
              <a:buChar char="o"/>
            </a:pPr>
            <a:r>
              <a:rPr lang="ar-EG" sz="2000" dirty="0">
                <a:effectLst/>
                <a:latin typeface="Alexandria"/>
                <a:ea typeface="Times New Roman" panose="02020603050405020304" pitchFamily="18" charset="0"/>
                <a:cs typeface="Times New Roman" panose="02020603050405020304" pitchFamily="18" charset="0"/>
              </a:rPr>
              <a:t>إذا كان من المتوقع أن يرتفع السعر المستقبلي لسلعة ما، فإن الطلب الحالي على السلعة يزداد وينتقل منحنى الطلب إلى اليمين، والعكس صحيح.</a:t>
            </a:r>
            <a:endParaRPr lang="en-US" sz="2000" dirty="0">
              <a:effectLst/>
              <a:latin typeface="Alexandria"/>
              <a:ea typeface="Times New Roman" panose="02020603050405020304" pitchFamily="18" charset="0"/>
              <a:cs typeface="Times New Roman" panose="02020603050405020304" pitchFamily="18" charset="0"/>
            </a:endParaRPr>
          </a:p>
          <a:p>
            <a:pPr marL="342900" marR="0" lvl="1" indent="-342900" algn="r" rtl="1">
              <a:spcBef>
                <a:spcPts val="0"/>
              </a:spcBef>
              <a:spcAft>
                <a:spcPts val="0"/>
              </a:spcAft>
              <a:buFont typeface="Courier New" panose="02070309020205020404" pitchFamily="49" charset="0"/>
              <a:buChar char="o"/>
            </a:pPr>
            <a:r>
              <a:rPr lang="ar-EG" sz="2000" b="1" i="1" u="sng" dirty="0">
                <a:solidFill>
                  <a:srgbClr val="0070C0"/>
                </a:solidFill>
                <a:latin typeface="Alexandria"/>
                <a:cs typeface="Times New Roman" panose="02020603050405020304" pitchFamily="18" charset="0"/>
              </a:rPr>
              <a:t>توقع الدخل المستقبلي</a:t>
            </a:r>
          </a:p>
          <a:p>
            <a:pPr marL="742950" marR="0" lvl="1" indent="-285750" algn="r" rtl="1">
              <a:spcBef>
                <a:spcPts val="0"/>
              </a:spcBef>
              <a:spcAft>
                <a:spcPts val="0"/>
              </a:spcAft>
              <a:buFont typeface="Courier New" panose="02070309020205020404" pitchFamily="49" charset="0"/>
              <a:buChar char="o"/>
            </a:pPr>
            <a:r>
              <a:rPr lang="ar-EG" sz="2000" dirty="0">
                <a:effectLst/>
                <a:latin typeface="Alexandria"/>
                <a:ea typeface="Times New Roman" panose="02020603050405020304" pitchFamily="18" charset="0"/>
                <a:cs typeface="Times New Roman" panose="02020603050405020304" pitchFamily="18" charset="0"/>
              </a:rPr>
              <a:t>إذا كان من المتوقع أن يرتفع </a:t>
            </a:r>
            <a:r>
              <a:rPr lang="ar-EG" sz="2000" dirty="0">
                <a:effectLst/>
                <a:latin typeface="Alexandria"/>
                <a:ea typeface="Times New Roman" panose="02020603050405020304" pitchFamily="18" charset="0"/>
              </a:rPr>
              <a:t>الدخل في المستقبل، فقد يزداد الطلب الآن وينتقل منحنى الطلب إلى اليمين، والعكس صحيح</a:t>
            </a:r>
            <a:endParaRPr lang="en-US" sz="2000" dirty="0">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endParaRPr lang="en-US" sz="2000" dirty="0">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AD24FFE1-8E7D-9722-92B7-4E2360BEE18B}"/>
              </a:ext>
            </a:extLst>
          </p:cNvPr>
          <p:cNvSpPr txBox="1"/>
          <p:nvPr/>
        </p:nvSpPr>
        <p:spPr>
          <a:xfrm>
            <a:off x="617280" y="2521299"/>
            <a:ext cx="5801719" cy="3477875"/>
          </a:xfrm>
          <a:prstGeom prst="rect">
            <a:avLst/>
          </a:prstGeom>
          <a:noFill/>
        </p:spPr>
        <p:txBody>
          <a:bodyPr wrap="square">
            <a:spAutoFit/>
          </a:bodyPr>
          <a:lstStyle/>
          <a:p>
            <a:pPr marL="342900" marR="0" lvl="0" indent="-342900" algn="just" rtl="0">
              <a:spcBef>
                <a:spcPts val="0"/>
              </a:spcBef>
              <a:spcAft>
                <a:spcPts val="0"/>
              </a:spcAft>
              <a:buFont typeface="Courier New" panose="02070309020205020404" pitchFamily="49" charset="0"/>
              <a:buChar char="o"/>
            </a:pP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Expected future prices of the good (+VE)</a:t>
            </a:r>
            <a:endParaRPr lang="en-US" sz="2000" dirty="0">
              <a:solidFill>
                <a:srgbClr val="0070C0"/>
              </a:solidFill>
              <a:effectLst/>
              <a:latin typeface="Alexandria"/>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2000" dirty="0">
                <a:effectLst/>
                <a:latin typeface="Alexandria"/>
                <a:ea typeface="Times New Roman" panose="02020603050405020304" pitchFamily="18" charset="0"/>
                <a:cs typeface="Times New Roman" panose="02020603050405020304" pitchFamily="18" charset="0"/>
              </a:rPr>
              <a:t>If the </a:t>
            </a:r>
            <a:r>
              <a:rPr lang="en-US" sz="2000" u="sng" dirty="0">
                <a:effectLst/>
                <a:latin typeface="Alexandria"/>
                <a:ea typeface="Times New Roman" panose="02020603050405020304" pitchFamily="18" charset="0"/>
                <a:cs typeface="Times New Roman" panose="02020603050405020304" pitchFamily="18" charset="0"/>
              </a:rPr>
              <a:t>expected future price of a good rises</a:t>
            </a:r>
            <a:r>
              <a:rPr lang="en-US" sz="2000" dirty="0">
                <a:effectLst/>
                <a:latin typeface="Alexandria"/>
                <a:ea typeface="Times New Roman" panose="02020603050405020304" pitchFamily="18" charset="0"/>
                <a:cs typeface="Times New Roman" panose="02020603050405020304" pitchFamily="18" charset="0"/>
              </a:rPr>
              <a:t>, current demand for the good increases and the demand curve shifts </a:t>
            </a:r>
            <a:r>
              <a:rPr lang="en-US" sz="2000" u="sng" dirty="0">
                <a:effectLst/>
                <a:latin typeface="Alexandria"/>
                <a:ea typeface="Times New Roman" panose="02020603050405020304" pitchFamily="18" charset="0"/>
                <a:cs typeface="Times New Roman" panose="02020603050405020304" pitchFamily="18" charset="0"/>
              </a:rPr>
              <a:t>rightward</a:t>
            </a:r>
            <a:r>
              <a:rPr lang="ar-SA" sz="2000" u="sng" dirty="0">
                <a:effectLst/>
                <a:latin typeface="Alexandria"/>
                <a:ea typeface="Times New Roman" panose="02020603050405020304" pitchFamily="18" charset="0"/>
                <a:cs typeface="Times New Roman" panose="02020603050405020304" pitchFamily="18" charset="0"/>
              </a:rPr>
              <a:t>,</a:t>
            </a:r>
            <a:r>
              <a:rPr lang="en-US" sz="2000" dirty="0">
                <a:effectLst/>
                <a:latin typeface="Alexandria"/>
                <a:ea typeface="Times New Roman" panose="02020603050405020304" pitchFamily="18" charset="0"/>
                <a:cs typeface="Times New Roman" panose="02020603050405020304" pitchFamily="18" charset="0"/>
              </a:rPr>
              <a:t> and vice versa</a:t>
            </a:r>
            <a:endParaRPr lang="ar-EG" sz="2000" dirty="0">
              <a:effectLst/>
              <a:latin typeface="Alexandria"/>
              <a:ea typeface="Times New Roman" panose="02020603050405020304" pitchFamily="18" charset="0"/>
              <a:cs typeface="Times New Roman" panose="02020603050405020304" pitchFamily="18" charset="0"/>
            </a:endParaRPr>
          </a:p>
          <a:p>
            <a:pPr marL="342900" marR="0" lvl="0" indent="-342900" algn="just">
              <a:spcBef>
                <a:spcPts val="0"/>
              </a:spcBef>
              <a:spcAft>
                <a:spcPts val="0"/>
              </a:spcAft>
              <a:buFont typeface="Courier New" panose="02070309020205020404" pitchFamily="49" charset="0"/>
              <a:buChar char="o"/>
            </a:pP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Expected future income and credit. (+VE)</a:t>
            </a:r>
            <a:endParaRPr lang="en-US" sz="2000" dirty="0">
              <a:solidFill>
                <a:srgbClr val="0070C0"/>
              </a:solidFill>
              <a:effectLst/>
              <a:latin typeface="Alexandria"/>
              <a:ea typeface="Times New Roman" panose="02020603050405020304" pitchFamily="18" charset="0"/>
            </a:endParaRPr>
          </a:p>
          <a:p>
            <a:pPr marL="742950" marR="0" lvl="1" indent="-285750" algn="just">
              <a:spcBef>
                <a:spcPts val="0"/>
              </a:spcBef>
              <a:spcAft>
                <a:spcPts val="0"/>
              </a:spcAft>
              <a:buFont typeface="Courier New" panose="02070309020205020404" pitchFamily="49" charset="0"/>
              <a:buChar char="o"/>
            </a:pPr>
            <a:r>
              <a:rPr lang="en-US" sz="2000" dirty="0">
                <a:effectLst/>
                <a:latin typeface="Alexandria"/>
                <a:ea typeface="Times New Roman" panose="02020603050405020304" pitchFamily="18" charset="0"/>
                <a:cs typeface="Times New Roman" panose="02020603050405020304" pitchFamily="18" charset="0"/>
              </a:rPr>
              <a:t>When expected future income increases or when credit is easy to obtain, the demand might increase now and the demand curve shifts </a:t>
            </a:r>
            <a:r>
              <a:rPr lang="en-US" sz="2000" u="sng" dirty="0">
                <a:effectLst/>
                <a:latin typeface="Alexandria"/>
                <a:ea typeface="Times New Roman" panose="02020603050405020304" pitchFamily="18" charset="0"/>
                <a:cs typeface="Times New Roman" panose="02020603050405020304" pitchFamily="18" charset="0"/>
              </a:rPr>
              <a:t>rightward</a:t>
            </a:r>
            <a:r>
              <a:rPr lang="ar-SA" sz="2000" u="sng" dirty="0">
                <a:effectLst/>
                <a:latin typeface="Alexandria"/>
                <a:ea typeface="Times New Roman" panose="02020603050405020304" pitchFamily="18" charset="0"/>
                <a:cs typeface="Times New Roman" panose="02020603050405020304" pitchFamily="18" charset="0"/>
              </a:rPr>
              <a:t>,</a:t>
            </a:r>
            <a:r>
              <a:rPr lang="en-US" sz="2000" dirty="0">
                <a:effectLst/>
                <a:latin typeface="Alexandria"/>
                <a:ea typeface="Times New Roman" panose="02020603050405020304" pitchFamily="18" charset="0"/>
                <a:cs typeface="Times New Roman" panose="02020603050405020304" pitchFamily="18" charset="0"/>
              </a:rPr>
              <a:t> and vice versa</a:t>
            </a:r>
            <a:endParaRPr lang="ar-EG" sz="2000" dirty="0">
              <a:effectLst/>
              <a:latin typeface="Alexandria"/>
              <a:ea typeface="Times New Roman" panose="02020603050405020304" pitchFamily="18" charset="0"/>
              <a:cs typeface="Times New Roman" panose="02020603050405020304" pitchFamily="18" charset="0"/>
            </a:endParaRPr>
          </a:p>
          <a:p>
            <a:pPr marL="914400" marR="0" algn="just">
              <a:spcBef>
                <a:spcPts val="0"/>
              </a:spcBef>
              <a:spcAft>
                <a:spcPts val="0"/>
              </a:spcAft>
            </a:pPr>
            <a:endParaRPr lang="en-US" sz="2000" dirty="0">
              <a:effectLst/>
              <a:latin typeface="Alexandria"/>
              <a:ea typeface="Times New Roman" panose="02020603050405020304" pitchFamily="18" charset="0"/>
            </a:endParaRPr>
          </a:p>
          <a:p>
            <a:pPr marL="914400" marR="0" algn="just">
              <a:spcBef>
                <a:spcPts val="0"/>
              </a:spcBef>
              <a:spcAft>
                <a:spcPts val="0"/>
              </a:spcAft>
            </a:pPr>
            <a:r>
              <a:rPr lang="ar-SA" sz="2000" dirty="0">
                <a:effectLst/>
                <a:latin typeface="Alexandria"/>
                <a:ea typeface="Times New Roman" panose="02020603050405020304" pitchFamily="18" charset="0"/>
                <a:cs typeface="Times New Roman" panose="02020603050405020304" pitchFamily="18" charset="0"/>
              </a:rPr>
              <a:t> </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74108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98990"/>
            <a:ext cx="10812720" cy="5016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2" name="TextBox 1">
            <a:extLst>
              <a:ext uri="{FF2B5EF4-FFF2-40B4-BE49-F238E27FC236}">
                <a16:creationId xmlns:a16="http://schemas.microsoft.com/office/drawing/2014/main" id="{15736838-3B0D-CC8A-F61E-B715DC100167}"/>
              </a:ext>
            </a:extLst>
          </p:cNvPr>
          <p:cNvSpPr txBox="1"/>
          <p:nvPr/>
        </p:nvSpPr>
        <p:spPr>
          <a:xfrm>
            <a:off x="2985053" y="1557646"/>
            <a:ext cx="6221894" cy="400110"/>
          </a:xfrm>
          <a:prstGeom prst="rect">
            <a:avLst/>
          </a:prstGeom>
          <a:noFill/>
        </p:spPr>
        <p:txBody>
          <a:bodyPr wrap="square">
            <a:spAutoFit/>
          </a:bodyPr>
          <a:lstStyle/>
          <a:p>
            <a:pPr marR="0" lvl="0" algn="ctr" rtl="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3) Income:</a:t>
            </a:r>
          </a:p>
        </p:txBody>
      </p:sp>
      <p:pic>
        <p:nvPicPr>
          <p:cNvPr id="11" name="Picture 10">
            <a:extLst>
              <a:ext uri="{FF2B5EF4-FFF2-40B4-BE49-F238E27FC236}">
                <a16:creationId xmlns:a16="http://schemas.microsoft.com/office/drawing/2014/main" id="{7BF9C222-12FB-6997-DF40-5D3642CBFE3B}"/>
              </a:ext>
            </a:extLst>
          </p:cNvPr>
          <p:cNvPicPr>
            <a:picLocks noChangeAspect="1"/>
          </p:cNvPicPr>
          <p:nvPr/>
        </p:nvPicPr>
        <p:blipFill rotWithShape="1">
          <a:blip r:embed="rId3"/>
          <a:srcRect l="15372" t="30879" r="20978" b="11674"/>
          <a:stretch/>
        </p:blipFill>
        <p:spPr>
          <a:xfrm>
            <a:off x="884630" y="1973546"/>
            <a:ext cx="6599352" cy="3829479"/>
          </a:xfrm>
          <a:prstGeom prst="rect">
            <a:avLst/>
          </a:prstGeom>
        </p:spPr>
      </p:pic>
      <p:sp>
        <p:nvSpPr>
          <p:cNvPr id="10" name="TextBox 9">
            <a:extLst>
              <a:ext uri="{FF2B5EF4-FFF2-40B4-BE49-F238E27FC236}">
                <a16:creationId xmlns:a16="http://schemas.microsoft.com/office/drawing/2014/main" id="{D07261A7-88DF-C86B-A38C-B5E9E2111C90}"/>
              </a:ext>
            </a:extLst>
          </p:cNvPr>
          <p:cNvSpPr txBox="1"/>
          <p:nvPr/>
        </p:nvSpPr>
        <p:spPr>
          <a:xfrm>
            <a:off x="7758068" y="1556142"/>
            <a:ext cx="3271837" cy="5016758"/>
          </a:xfrm>
          <a:prstGeom prst="rect">
            <a:avLst/>
          </a:prstGeom>
          <a:noFill/>
        </p:spPr>
        <p:txBody>
          <a:bodyPr wrap="square">
            <a:spAutoFit/>
          </a:bodyPr>
          <a:lstStyle/>
          <a:p>
            <a:pPr algn="just" rtl="1"/>
            <a:r>
              <a:rPr lang="ar-EG" sz="2000" b="1" i="0" dirty="0">
                <a:solidFill>
                  <a:schemeClr val="accent5"/>
                </a:solidFill>
                <a:effectLst/>
                <a:highlight>
                  <a:srgbClr val="FFFFFF"/>
                </a:highlight>
                <a:latin typeface="Arial" panose="020B0604020202020204" pitchFamily="34" charset="0"/>
              </a:rPr>
              <a:t>السلع العادية </a:t>
            </a:r>
            <a:r>
              <a:rPr lang="ar-EG" sz="2000" b="0" i="0" dirty="0">
                <a:solidFill>
                  <a:srgbClr val="474747"/>
                </a:solidFill>
                <a:effectLst/>
                <a:highlight>
                  <a:srgbClr val="FFFFFF"/>
                </a:highlight>
                <a:latin typeface="Arial" panose="020B0604020202020204" pitchFamily="34" charset="0"/>
              </a:rPr>
              <a:t>هي السلع التي نميل إلى شراء المزيد منها مع زيادة دخلنا. على سبيل المثال، الخضراوات الطازجة والملابس الجديدة، وذلك لأن لديك الآن دخلاً أكثر يمكن إنفاقه، وأنك على استعداد لإنفاق المزيد على الأشياء التي تستمتع بها. ونتيجة لذلك، يميل الطلب على السلع العادية إلى الزيادة مع زيادة الدخل.</a:t>
            </a:r>
          </a:p>
          <a:p>
            <a:pPr algn="just" rtl="1"/>
            <a:r>
              <a:rPr lang="ar-EG" sz="2000" b="1" dirty="0">
                <a:solidFill>
                  <a:schemeClr val="accent5"/>
                </a:solidFill>
                <a:highlight>
                  <a:srgbClr val="FFFFFF"/>
                </a:highlight>
                <a:latin typeface="Arial" panose="020B0604020202020204" pitchFamily="34" charset="0"/>
              </a:rPr>
              <a:t> السلع الرديئة </a:t>
            </a:r>
            <a:r>
              <a:rPr lang="ar-EG" sz="2000" b="0" i="0" dirty="0">
                <a:solidFill>
                  <a:srgbClr val="474747"/>
                </a:solidFill>
                <a:effectLst/>
                <a:highlight>
                  <a:srgbClr val="FFFFFF"/>
                </a:highlight>
                <a:latin typeface="Arial" panose="020B0604020202020204" pitchFamily="34" charset="0"/>
              </a:rPr>
              <a:t>هي السلع التي نميل إلى شراء كميات أقل منها مع زيادة دخلنا. على سبيل المثال، الخضراوات المجمدة أو الملابس المستعملة ونتيجة لذلك، يميل الطلب على السلع الرديئة إلى الانخفاض مع زيادة الدخل.</a:t>
            </a:r>
          </a:p>
        </p:txBody>
      </p:sp>
    </p:spTree>
    <p:extLst>
      <p:ext uri="{BB962C8B-B14F-4D97-AF65-F5344CB8AC3E}">
        <p14:creationId xmlns:p14="http://schemas.microsoft.com/office/powerpoint/2010/main" val="3387770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2" name="TextBox 1">
            <a:extLst>
              <a:ext uri="{FF2B5EF4-FFF2-40B4-BE49-F238E27FC236}">
                <a16:creationId xmlns:a16="http://schemas.microsoft.com/office/drawing/2014/main" id="{15736838-3B0D-CC8A-F61E-B715DC100167}"/>
              </a:ext>
            </a:extLst>
          </p:cNvPr>
          <p:cNvSpPr txBox="1"/>
          <p:nvPr/>
        </p:nvSpPr>
        <p:spPr>
          <a:xfrm>
            <a:off x="3048552" y="1903342"/>
            <a:ext cx="6221894" cy="400110"/>
          </a:xfrm>
          <a:prstGeom prst="rect">
            <a:avLst/>
          </a:prstGeom>
          <a:noFill/>
        </p:spPr>
        <p:txBody>
          <a:bodyPr wrap="square">
            <a:spAutoFit/>
          </a:bodyPr>
          <a:lstStyle/>
          <a:p>
            <a:pPr marR="0" lvl="0" algn="ctr" rtl="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4) Number of potential customers (Population) </a:t>
            </a:r>
          </a:p>
        </p:txBody>
      </p:sp>
      <p:sp>
        <p:nvSpPr>
          <p:cNvPr id="9" name="TextBox 8">
            <a:extLst>
              <a:ext uri="{FF2B5EF4-FFF2-40B4-BE49-F238E27FC236}">
                <a16:creationId xmlns:a16="http://schemas.microsoft.com/office/drawing/2014/main" id="{4BEE005D-21F7-3815-BA4E-06D363D89567}"/>
              </a:ext>
            </a:extLst>
          </p:cNvPr>
          <p:cNvSpPr txBox="1"/>
          <p:nvPr/>
        </p:nvSpPr>
        <p:spPr>
          <a:xfrm>
            <a:off x="942308" y="2853398"/>
            <a:ext cx="4648417" cy="2554545"/>
          </a:xfrm>
          <a:prstGeom prst="rect">
            <a:avLst/>
          </a:prstGeom>
          <a:noFill/>
        </p:spPr>
        <p:txBody>
          <a:bodyPr wrap="square">
            <a:spAutoFit/>
          </a:bodyPr>
          <a:lstStyle/>
          <a:p>
            <a:pPr marL="342900" indent="-342900">
              <a:buFont typeface="Courier New" panose="02070309020205020404" pitchFamily="49" charset="0"/>
              <a:buChar char="o"/>
            </a:pPr>
            <a:r>
              <a:rPr lang="en-US" sz="2000" b="1" i="1" u="sng" dirty="0">
                <a:solidFill>
                  <a:srgbClr val="0070C0"/>
                </a:solidFill>
                <a:latin typeface="Alexandria"/>
                <a:cs typeface="Times New Roman" panose="02020603050405020304" pitchFamily="18" charset="0"/>
              </a:rPr>
              <a:t>Number of potential customers (Population) (+VE)</a:t>
            </a:r>
          </a:p>
          <a:p>
            <a:pPr marL="342900" marR="0" lvl="0" indent="-342900">
              <a:spcBef>
                <a:spcPts val="0"/>
              </a:spcBef>
              <a:spcAft>
                <a:spcPts val="0"/>
              </a:spcAft>
              <a:buFont typeface="Courier New" panose="02070309020205020404" pitchFamily="49" charset="0"/>
              <a:buChar char="o"/>
            </a:pPr>
            <a:r>
              <a:rPr lang="en-US" sz="2000" dirty="0">
                <a:effectLst/>
                <a:latin typeface="Alexandria"/>
                <a:ea typeface="Times New Roman" panose="02020603050405020304" pitchFamily="18" charset="0"/>
                <a:cs typeface="Times New Roman" panose="02020603050405020304" pitchFamily="18" charset="0"/>
              </a:rPr>
              <a:t>An increase in population → increases the demand for all goods→ and the demand curve shifts </a:t>
            </a:r>
            <a:r>
              <a:rPr lang="en-US" sz="2000" u="sng" dirty="0">
                <a:effectLst/>
                <a:latin typeface="Alexandria"/>
                <a:ea typeface="Times New Roman" panose="02020603050405020304" pitchFamily="18" charset="0"/>
                <a:cs typeface="Times New Roman" panose="02020603050405020304" pitchFamily="18" charset="0"/>
              </a:rPr>
              <a:t>rightward</a:t>
            </a:r>
            <a:r>
              <a:rPr lang="ar-SA" sz="2000" u="sng" dirty="0">
                <a:effectLst/>
                <a:latin typeface="Alexandria"/>
                <a:ea typeface="Times New Roman" panose="02020603050405020304" pitchFamily="18" charset="0"/>
                <a:cs typeface="Times New Roman" panose="02020603050405020304" pitchFamily="18" charset="0"/>
              </a:rPr>
              <a:t>,</a:t>
            </a:r>
            <a:r>
              <a:rPr lang="en-US" sz="2000" dirty="0">
                <a:effectLst/>
                <a:latin typeface="Alexandria"/>
                <a:ea typeface="Times New Roman" panose="02020603050405020304" pitchFamily="18" charset="0"/>
                <a:cs typeface="Times New Roman" panose="02020603050405020304" pitchFamily="18" charset="0"/>
              </a:rPr>
              <a:t> and vice versa</a:t>
            </a:r>
            <a:endParaRPr lang="ar-EG" sz="2000" dirty="0">
              <a:effectLst/>
              <a:latin typeface="Alexandria"/>
              <a:ea typeface="Times New Roman" panose="02020603050405020304" pitchFamily="18" charset="0"/>
              <a:cs typeface="Times New Roman" panose="02020603050405020304" pitchFamily="18" charset="0"/>
            </a:endParaRPr>
          </a:p>
          <a:p>
            <a:pPr marR="0" lvl="0">
              <a:spcBef>
                <a:spcPts val="0"/>
              </a:spcBef>
              <a:spcAft>
                <a:spcPts val="0"/>
              </a:spcAft>
            </a:pPr>
            <a:endParaRPr lang="en-US" sz="2000" dirty="0">
              <a:effectLst/>
              <a:latin typeface="Alexandria"/>
              <a:ea typeface="Times New Roman" panose="02020603050405020304" pitchFamily="18" charset="0"/>
              <a:cs typeface="Times New Roman" panose="02020603050405020304" pitchFamily="18" charset="0"/>
            </a:endParaRPr>
          </a:p>
          <a:p>
            <a:pPr marL="342900" marR="0" lvl="0" indent="-342900" algn="r" rtl="1">
              <a:spcBef>
                <a:spcPts val="0"/>
              </a:spcBef>
              <a:spcAft>
                <a:spcPts val="0"/>
              </a:spcAft>
              <a:buFont typeface="Courier New" panose="02070309020205020404" pitchFamily="49" charset="0"/>
              <a:buChar char="o"/>
            </a:pPr>
            <a:endParaRPr lang="en-US" sz="2000" dirty="0">
              <a:effectLst/>
              <a:latin typeface="Alexandria"/>
              <a:ea typeface="Times New Roman" panose="02020603050405020304" pitchFamily="18" charset="0"/>
            </a:endParaRPr>
          </a:p>
        </p:txBody>
      </p:sp>
      <p:sp>
        <p:nvSpPr>
          <p:cNvPr id="11" name="TextBox 10">
            <a:extLst>
              <a:ext uri="{FF2B5EF4-FFF2-40B4-BE49-F238E27FC236}">
                <a16:creationId xmlns:a16="http://schemas.microsoft.com/office/drawing/2014/main" id="{82ED18F5-8C46-253B-7A60-29F06F9EDA98}"/>
              </a:ext>
            </a:extLst>
          </p:cNvPr>
          <p:cNvSpPr txBox="1"/>
          <p:nvPr/>
        </p:nvSpPr>
        <p:spPr>
          <a:xfrm>
            <a:off x="6263916" y="2615557"/>
            <a:ext cx="4648417" cy="1938992"/>
          </a:xfrm>
          <a:prstGeom prst="rect">
            <a:avLst/>
          </a:prstGeom>
          <a:noFill/>
        </p:spPr>
        <p:txBody>
          <a:bodyPr wrap="square">
            <a:spAutoFit/>
          </a:bodyPr>
          <a:lstStyle/>
          <a:p>
            <a:pPr marR="0" lvl="0" algn="just">
              <a:spcBef>
                <a:spcPts val="0"/>
              </a:spcBef>
              <a:spcAft>
                <a:spcPts val="0"/>
              </a:spcAft>
            </a:pPr>
            <a:endParaRPr lang="en-US" sz="2000" dirty="0">
              <a:effectLst/>
              <a:latin typeface="Alexandria"/>
              <a:ea typeface="Times New Roman" panose="02020603050405020304" pitchFamily="18" charset="0"/>
              <a:cs typeface="Times New Roman" panose="02020603050405020304" pitchFamily="18" charset="0"/>
            </a:endParaRPr>
          </a:p>
          <a:p>
            <a:pPr marL="342900" marR="0" lvl="0" indent="-342900" algn="just" rtl="1">
              <a:spcBef>
                <a:spcPts val="0"/>
              </a:spcBef>
              <a:spcAft>
                <a:spcPts val="0"/>
              </a:spcAft>
              <a:buFont typeface="Courier New" panose="02070309020205020404" pitchFamily="49" charset="0"/>
              <a:buChar char="o"/>
            </a:pPr>
            <a:r>
              <a:rPr lang="ar-EG" sz="2000" b="1" i="1" u="sng" dirty="0">
                <a:solidFill>
                  <a:srgbClr val="0070C0"/>
                </a:solidFill>
                <a:latin typeface="Alexandria"/>
                <a:cs typeface="Times New Roman" panose="02020603050405020304" pitchFamily="18" charset="0"/>
              </a:rPr>
              <a:t>عدد المستهلكين المحتملين / عدد السكان </a:t>
            </a:r>
          </a:p>
          <a:p>
            <a:pPr marL="342900" marR="0" lvl="0" indent="-342900" algn="just" rtl="1">
              <a:spcBef>
                <a:spcPts val="0"/>
              </a:spcBef>
              <a:spcAft>
                <a:spcPts val="0"/>
              </a:spcAft>
              <a:buFont typeface="Courier New" panose="02070309020205020404" pitchFamily="49" charset="0"/>
              <a:buChar char="o"/>
            </a:pPr>
            <a:r>
              <a:rPr lang="ar-EG" sz="2000" dirty="0">
                <a:effectLst/>
                <a:latin typeface="Alexandria"/>
                <a:ea typeface="Times New Roman" panose="02020603050405020304" pitchFamily="18" charset="0"/>
              </a:rPr>
              <a:t>زيادة عدد السكان يؤدي الي زيادة الطلب على جميع السلع مما يؤدي الي انتقال منحنى الطلب نحو اليمين، والعكس صحيح</a:t>
            </a:r>
            <a:endParaRPr lang="en-US" sz="2000" dirty="0">
              <a:effectLst/>
              <a:latin typeface="Alexandria"/>
              <a:ea typeface="Times New Roman" panose="02020603050405020304" pitchFamily="18" charset="0"/>
            </a:endParaRPr>
          </a:p>
          <a:p>
            <a:pPr marL="457200" marR="0" algn="just">
              <a:spcBef>
                <a:spcPts val="0"/>
              </a:spcBef>
              <a:spcAft>
                <a:spcPts val="0"/>
              </a:spcAft>
            </a:pPr>
            <a:r>
              <a:rPr lang="ar-SA" sz="2000" b="1" u="none" strike="noStrike" dirty="0">
                <a:solidFill>
                  <a:srgbClr val="00B050"/>
                </a:solidFill>
                <a:effectLst/>
                <a:latin typeface="Alexandria"/>
                <a:ea typeface="Times New Roman" panose="02020603050405020304" pitchFamily="18" charset="0"/>
                <a:cs typeface="Times New Roman" panose="02020603050405020304" pitchFamily="18" charset="0"/>
              </a:rPr>
              <a:t> </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4209539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Change in Demand </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2" name="TextBox 1">
            <a:extLst>
              <a:ext uri="{FF2B5EF4-FFF2-40B4-BE49-F238E27FC236}">
                <a16:creationId xmlns:a16="http://schemas.microsoft.com/office/drawing/2014/main" id="{15736838-3B0D-CC8A-F61E-B715DC100167}"/>
              </a:ext>
            </a:extLst>
          </p:cNvPr>
          <p:cNvSpPr txBox="1"/>
          <p:nvPr/>
        </p:nvSpPr>
        <p:spPr>
          <a:xfrm>
            <a:off x="3048552" y="1903342"/>
            <a:ext cx="6221894" cy="400110"/>
          </a:xfrm>
          <a:prstGeom prst="rect">
            <a:avLst/>
          </a:prstGeom>
          <a:noFill/>
        </p:spPr>
        <p:txBody>
          <a:bodyPr wrap="square">
            <a:spAutoFit/>
          </a:bodyPr>
          <a:lstStyle/>
          <a:p>
            <a:pPr marR="0" lvl="0" algn="ctr" rtl="0">
              <a:spcBef>
                <a:spcPts val="0"/>
              </a:spcBef>
              <a:spcAft>
                <a:spcPts val="0"/>
              </a:spcAft>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5) Tastes (People’s preferences)</a:t>
            </a:r>
          </a:p>
        </p:txBody>
      </p:sp>
      <p:sp>
        <p:nvSpPr>
          <p:cNvPr id="11" name="TextBox 10">
            <a:extLst>
              <a:ext uri="{FF2B5EF4-FFF2-40B4-BE49-F238E27FC236}">
                <a16:creationId xmlns:a16="http://schemas.microsoft.com/office/drawing/2014/main" id="{CE25B408-6780-6514-F040-7BA42963DEE2}"/>
              </a:ext>
            </a:extLst>
          </p:cNvPr>
          <p:cNvSpPr txBox="1"/>
          <p:nvPr/>
        </p:nvSpPr>
        <p:spPr>
          <a:xfrm>
            <a:off x="815823" y="2522946"/>
            <a:ext cx="5145135" cy="2862322"/>
          </a:xfrm>
          <a:prstGeom prst="rect">
            <a:avLst/>
          </a:prstGeom>
          <a:noFill/>
        </p:spPr>
        <p:txBody>
          <a:bodyPr wrap="square">
            <a:spAutoFit/>
          </a:bodyPr>
          <a:lstStyle/>
          <a:p>
            <a:pPr marR="0" lvl="0" rtl="0">
              <a:spcBef>
                <a:spcPts val="0"/>
              </a:spcBef>
              <a:spcAft>
                <a:spcPts val="0"/>
              </a:spcAft>
            </a:pPr>
            <a:r>
              <a:rPr lang="en-US" sz="2000" b="1" i="1" u="sng" dirty="0">
                <a:solidFill>
                  <a:srgbClr val="0070C0"/>
                </a:solidFill>
                <a:latin typeface="Alexandria"/>
                <a:cs typeface="Times New Roman" panose="02020603050405020304" pitchFamily="18" charset="0"/>
              </a:rPr>
              <a:t>Tastes (People’s preferences) :</a:t>
            </a:r>
          </a:p>
          <a:p>
            <a:pPr marL="285750" marR="0" lvl="0" indent="-285750" rtl="0">
              <a:spcBef>
                <a:spcPts val="0"/>
              </a:spcBef>
              <a:spcAft>
                <a:spcPts val="0"/>
              </a:spcAft>
              <a:buFont typeface="Arial" panose="020B0604020202020204" pitchFamily="34" charset="0"/>
              <a:buChar char="•"/>
            </a:pPr>
            <a:r>
              <a:rPr lang="en-US" sz="2000" dirty="0">
                <a:effectLst/>
                <a:latin typeface="Alexandria"/>
                <a:ea typeface="Times New Roman" panose="02020603050405020304" pitchFamily="18" charset="0"/>
                <a:cs typeface="Times New Roman" panose="02020603050405020304" pitchFamily="18" charset="0"/>
              </a:rPr>
              <a:t>If people’s preferences </a:t>
            </a:r>
            <a:r>
              <a:rPr lang="en-US" sz="2000" b="1" u="sng" dirty="0">
                <a:effectLst/>
                <a:latin typeface="Alexandria"/>
                <a:ea typeface="Times New Roman" panose="02020603050405020304" pitchFamily="18" charset="0"/>
                <a:cs typeface="Times New Roman" panose="02020603050405020304" pitchFamily="18" charset="0"/>
              </a:rPr>
              <a:t>for</a:t>
            </a:r>
            <a:r>
              <a:rPr lang="en-US" sz="2000" dirty="0">
                <a:effectLst/>
                <a:latin typeface="Alexandria"/>
                <a:ea typeface="Times New Roman" panose="02020603050405020304" pitchFamily="18" charset="0"/>
                <a:cs typeface="Times New Roman" panose="02020603050405020304" pitchFamily="18" charset="0"/>
              </a:rPr>
              <a:t> a good rise→ the demand increases → and the demand curve shifts </a:t>
            </a:r>
            <a:r>
              <a:rPr lang="en-US" sz="2000" u="sng" dirty="0">
                <a:effectLst/>
                <a:latin typeface="Alexandria"/>
                <a:ea typeface="Times New Roman" panose="02020603050405020304" pitchFamily="18" charset="0"/>
                <a:cs typeface="Times New Roman" panose="02020603050405020304" pitchFamily="18" charset="0"/>
              </a:rPr>
              <a:t>rightward</a:t>
            </a:r>
            <a:r>
              <a:rPr lang="ar-SA" sz="2000" u="sng" dirty="0">
                <a:effectLst/>
                <a:latin typeface="Alexandria"/>
                <a:ea typeface="Times New Roman" panose="02020603050405020304" pitchFamily="18" charset="0"/>
                <a:cs typeface="Times New Roman" panose="02020603050405020304" pitchFamily="18" charset="0"/>
              </a:rPr>
              <a:t>,</a:t>
            </a:r>
            <a:r>
              <a:rPr lang="en-US" sz="2000" dirty="0">
                <a:effectLst/>
                <a:latin typeface="Alexandria"/>
                <a:ea typeface="Times New Roman" panose="02020603050405020304" pitchFamily="18" charset="0"/>
                <a:cs typeface="Times New Roman" panose="02020603050405020304" pitchFamily="18" charset="0"/>
              </a:rPr>
              <a:t> and vice versa </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(+VE)</a:t>
            </a:r>
            <a:endParaRPr lang="en-US" sz="2000" b="1" i="1" u="sng" dirty="0">
              <a:solidFill>
                <a:srgbClr val="0070C0"/>
              </a:solidFill>
              <a:latin typeface="Alexandria"/>
              <a:ea typeface="Times New Roman" panose="02020603050405020304" pitchFamily="18" charset="0"/>
            </a:endParaRPr>
          </a:p>
          <a:p>
            <a:pPr marL="285750" marR="0" lvl="0" indent="-285750" rtl="0">
              <a:spcBef>
                <a:spcPts val="0"/>
              </a:spcBef>
              <a:spcAft>
                <a:spcPts val="0"/>
              </a:spcAft>
              <a:buFont typeface="Arial" panose="020B0604020202020204" pitchFamily="34" charset="0"/>
              <a:buChar char="•"/>
            </a:pPr>
            <a:endParaRPr lang="en-US" sz="2000" b="1" i="1" u="sng" dirty="0">
              <a:solidFill>
                <a:srgbClr val="C00000"/>
              </a:solidFill>
              <a:effectLst/>
              <a:latin typeface="Alexandria"/>
              <a:ea typeface="Times New Roman" panose="02020603050405020304" pitchFamily="18" charset="0"/>
              <a:cs typeface="Times New Roman" panose="02020603050405020304" pitchFamily="18" charset="0"/>
            </a:endParaRPr>
          </a:p>
          <a:p>
            <a:pPr marL="285750" marR="0" lvl="0" indent="-285750" rtl="0">
              <a:spcBef>
                <a:spcPts val="0"/>
              </a:spcBef>
              <a:spcAft>
                <a:spcPts val="0"/>
              </a:spcAft>
              <a:buFont typeface="Arial" panose="020B0604020202020204" pitchFamily="34" charset="0"/>
              <a:buChar char="•"/>
            </a:pPr>
            <a:r>
              <a:rPr lang="en-US" sz="2000" dirty="0">
                <a:effectLst/>
                <a:latin typeface="Alexandria"/>
                <a:ea typeface="Times New Roman" panose="02020603050405020304" pitchFamily="18" charset="0"/>
                <a:cs typeface="Times New Roman" panose="02020603050405020304" pitchFamily="18" charset="0"/>
              </a:rPr>
              <a:t>If people’s preferences </a:t>
            </a:r>
            <a:r>
              <a:rPr lang="en-US" sz="2000" b="1" u="sng" dirty="0">
                <a:effectLst/>
                <a:latin typeface="Alexandria"/>
                <a:ea typeface="Times New Roman" panose="02020603050405020304" pitchFamily="18" charset="0"/>
                <a:cs typeface="Times New Roman" panose="02020603050405020304" pitchFamily="18" charset="0"/>
              </a:rPr>
              <a:t>against</a:t>
            </a:r>
            <a:r>
              <a:rPr lang="en-US" sz="2000" dirty="0">
                <a:effectLst/>
                <a:latin typeface="Alexandria"/>
                <a:ea typeface="Times New Roman" panose="02020603050405020304" pitchFamily="18" charset="0"/>
                <a:cs typeface="Times New Roman" panose="02020603050405020304" pitchFamily="18" charset="0"/>
              </a:rPr>
              <a:t> a good rise→ the demand decreases → and the demand curve shifts </a:t>
            </a:r>
            <a:r>
              <a:rPr lang="en-US" sz="2000" u="sng" dirty="0">
                <a:effectLst/>
                <a:latin typeface="Alexandria"/>
                <a:ea typeface="Times New Roman" panose="02020603050405020304" pitchFamily="18" charset="0"/>
                <a:cs typeface="Times New Roman" panose="02020603050405020304" pitchFamily="18" charset="0"/>
              </a:rPr>
              <a:t>leftward</a:t>
            </a:r>
            <a:r>
              <a:rPr lang="ar-SA" sz="2000" u="sng" dirty="0">
                <a:effectLst/>
                <a:latin typeface="Alexandria"/>
                <a:ea typeface="Times New Roman" panose="02020603050405020304" pitchFamily="18" charset="0"/>
                <a:cs typeface="Times New Roman" panose="02020603050405020304" pitchFamily="18" charset="0"/>
              </a:rPr>
              <a:t>,</a:t>
            </a:r>
            <a:r>
              <a:rPr lang="en-US" sz="2000" dirty="0">
                <a:effectLst/>
                <a:latin typeface="Alexandria"/>
                <a:ea typeface="Times New Roman" panose="02020603050405020304" pitchFamily="18" charset="0"/>
                <a:cs typeface="Times New Roman" panose="02020603050405020304" pitchFamily="18" charset="0"/>
              </a:rPr>
              <a:t> and vice versa </a:t>
            </a:r>
            <a:r>
              <a:rPr lang="en-US" sz="2000" b="1" i="1" u="sng" dirty="0">
                <a:solidFill>
                  <a:srgbClr val="0070C0"/>
                </a:solidFill>
                <a:effectLst/>
                <a:latin typeface="Alexandria"/>
                <a:ea typeface="Times New Roman" panose="02020603050405020304" pitchFamily="18" charset="0"/>
                <a:cs typeface="Times New Roman" panose="02020603050405020304" pitchFamily="18" charset="0"/>
              </a:rPr>
              <a:t>(-VE)</a:t>
            </a:r>
            <a:endParaRPr lang="en-US" sz="2000" dirty="0">
              <a:solidFill>
                <a:srgbClr val="0070C0"/>
              </a:solidFill>
              <a:effectLst/>
              <a:latin typeface="Alexandria"/>
              <a:ea typeface="Times New Roman" panose="02020603050405020304" pitchFamily="18" charset="0"/>
            </a:endParaRPr>
          </a:p>
          <a:p>
            <a:endParaRPr lang="ar-EG" sz="2000" dirty="0">
              <a:effectLst/>
              <a:latin typeface="Alexandria"/>
              <a:ea typeface="Times New Roman" panose="02020603050405020304" pitchFamily="18" charset="0"/>
            </a:endParaRPr>
          </a:p>
        </p:txBody>
      </p:sp>
      <p:sp>
        <p:nvSpPr>
          <p:cNvPr id="10" name="TextBox 9">
            <a:extLst>
              <a:ext uri="{FF2B5EF4-FFF2-40B4-BE49-F238E27FC236}">
                <a16:creationId xmlns:a16="http://schemas.microsoft.com/office/drawing/2014/main" id="{6AE62D2A-808A-F3AC-A140-65CF1176D000}"/>
              </a:ext>
            </a:extLst>
          </p:cNvPr>
          <p:cNvSpPr txBox="1"/>
          <p:nvPr/>
        </p:nvSpPr>
        <p:spPr>
          <a:xfrm>
            <a:off x="6159499" y="2597268"/>
            <a:ext cx="5018136" cy="2246769"/>
          </a:xfrm>
          <a:prstGeom prst="rect">
            <a:avLst/>
          </a:prstGeom>
          <a:noFill/>
        </p:spPr>
        <p:txBody>
          <a:bodyPr wrap="square">
            <a:spAutoFit/>
          </a:bodyPr>
          <a:lstStyle/>
          <a:p>
            <a:pPr indent="-342900" algn="just" rtl="1">
              <a:buFont typeface="Courier New" panose="02070309020205020404" pitchFamily="49" charset="0"/>
              <a:buChar char="o"/>
            </a:pPr>
            <a:r>
              <a:rPr lang="ar-EG" sz="2000" b="1" i="1" u="sng" dirty="0">
                <a:solidFill>
                  <a:srgbClr val="0070C0"/>
                </a:solidFill>
                <a:latin typeface="Alexandria"/>
                <a:cs typeface="Times New Roman" panose="02020603050405020304" pitchFamily="18" charset="0"/>
              </a:rPr>
              <a:t>التفضيلات / الأذواق</a:t>
            </a:r>
          </a:p>
          <a:p>
            <a:pPr marL="342900" indent="-342900" algn="just" rtl="1">
              <a:buFont typeface="Courier New" panose="02070309020205020404" pitchFamily="49" charset="0"/>
              <a:buChar char="o"/>
            </a:pPr>
            <a:r>
              <a:rPr lang="ar-EG" sz="2000" dirty="0">
                <a:effectLst/>
                <a:latin typeface="Alexandria"/>
                <a:ea typeface="Times New Roman" panose="02020603050405020304" pitchFamily="18" charset="0"/>
              </a:rPr>
              <a:t>إذا ارتفعت تفضيلات الناس لصالح سلعة ما: زاد الطلب علي هذه السلعة وانتقل منحنى الطلب إلى اليمين والعكس صحيح</a:t>
            </a:r>
            <a:endParaRPr lang="en-US" sz="2000" dirty="0">
              <a:effectLst/>
              <a:latin typeface="Alexandria"/>
              <a:ea typeface="Times New Roman" panose="02020603050405020304" pitchFamily="18" charset="0"/>
            </a:endParaRPr>
          </a:p>
          <a:p>
            <a:pPr marL="342900" indent="-342900" algn="just" rtl="1">
              <a:buFont typeface="Courier New" panose="02070309020205020404" pitchFamily="49" charset="0"/>
              <a:buChar char="o"/>
            </a:pPr>
            <a:r>
              <a:rPr lang="ar-EG" sz="2000" dirty="0">
                <a:effectLst/>
                <a:latin typeface="Alexandria"/>
                <a:ea typeface="Times New Roman" panose="02020603050405020304" pitchFamily="18" charset="0"/>
              </a:rPr>
              <a:t>إذا ارتفعت تفضيلات الناس ضد سلعة ما: انخفض الطلب علي هذه السلعة وانتقل منحنى الطلب إلى اليسار والعكس صحيح</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3032394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demand curve &amp; the willingness -and-ability-to-pay</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9" name="Content Placeholder 2">
            <a:extLst>
              <a:ext uri="{FF2B5EF4-FFF2-40B4-BE49-F238E27FC236}">
                <a16:creationId xmlns:a16="http://schemas.microsoft.com/office/drawing/2014/main" id="{AB38F535-98A5-40D8-4825-B2A6F11F3A15}"/>
              </a:ext>
            </a:extLst>
          </p:cNvPr>
          <p:cNvSpPr txBox="1">
            <a:spLocks/>
          </p:cNvSpPr>
          <p:nvPr/>
        </p:nvSpPr>
        <p:spPr>
          <a:xfrm>
            <a:off x="942308" y="2262105"/>
            <a:ext cx="4738831" cy="37938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r>
              <a:rPr lang="en-US" sz="2000" u="sng" dirty="0">
                <a:solidFill>
                  <a:srgbClr val="0070C0"/>
                </a:solidFill>
                <a:effectLst/>
                <a:latin typeface="Alexandria"/>
                <a:ea typeface="Times New Roman" panose="02020603050405020304" pitchFamily="18" charset="0"/>
                <a:cs typeface="Times New Roman" panose="02020603050405020304" pitchFamily="18" charset="0"/>
              </a:rPr>
              <a:t>A demand curve is </a:t>
            </a:r>
            <a:r>
              <a:rPr lang="en-US" sz="2000" b="1" u="sng" dirty="0">
                <a:solidFill>
                  <a:srgbClr val="0070C0"/>
                </a:solidFill>
                <a:effectLst/>
                <a:latin typeface="Alexandria"/>
                <a:ea typeface="Times New Roman" panose="02020603050405020304" pitchFamily="18" charset="0"/>
                <a:cs typeface="Times New Roman" panose="02020603050405020304" pitchFamily="18" charset="0"/>
              </a:rPr>
              <a:t>a willingness-and-ability-to-pay curve:</a:t>
            </a:r>
            <a:endParaRPr lang="en-US" sz="2000" dirty="0">
              <a:solidFill>
                <a:srgbClr val="0070C0"/>
              </a:solidFill>
              <a:effectLst/>
              <a:latin typeface="Alexandria"/>
              <a:ea typeface="Times New Roman" panose="02020603050405020304" pitchFamily="18" charset="0"/>
            </a:endParaRPr>
          </a:p>
          <a:p>
            <a:pPr marL="0" marR="0">
              <a:spcBef>
                <a:spcPts val="0"/>
              </a:spcBef>
              <a:spcAft>
                <a:spcPts val="0"/>
              </a:spcAft>
            </a:pPr>
            <a:r>
              <a:rPr lang="en-US" sz="2000" dirty="0">
                <a:solidFill>
                  <a:srgbClr val="000000"/>
                </a:solidFill>
                <a:effectLst/>
                <a:latin typeface="Alexandria"/>
                <a:ea typeface="Times New Roman" panose="02020603050405020304" pitchFamily="18" charset="0"/>
                <a:cs typeface="Times New Roman" panose="02020603050405020304" pitchFamily="18" charset="0"/>
              </a:rPr>
              <a:t>The </a:t>
            </a:r>
            <a:r>
              <a:rPr lang="en-US" sz="2000" b="1" dirty="0">
                <a:solidFill>
                  <a:srgbClr val="000000"/>
                </a:solidFill>
                <a:effectLst/>
                <a:latin typeface="Alexandria"/>
                <a:ea typeface="Times New Roman" panose="02020603050405020304" pitchFamily="18" charset="0"/>
                <a:cs typeface="Times New Roman" panose="02020603050405020304" pitchFamily="18" charset="0"/>
              </a:rPr>
              <a:t>price</a:t>
            </a:r>
            <a:r>
              <a:rPr lang="en-US" sz="2000" dirty="0">
                <a:solidFill>
                  <a:srgbClr val="000000"/>
                </a:solidFill>
                <a:effectLst/>
                <a:latin typeface="Alexandria"/>
                <a:ea typeface="Times New Roman" panose="02020603050405020304" pitchFamily="18" charset="0"/>
                <a:cs typeface="Times New Roman" panose="02020603050405020304" pitchFamily="18" charset="0"/>
              </a:rPr>
              <a:t> indicates consumer's </a:t>
            </a:r>
            <a:r>
              <a:rPr lang="en-US" sz="2000" b="1" dirty="0">
                <a:solidFill>
                  <a:srgbClr val="000000"/>
                </a:solidFill>
                <a:effectLst/>
                <a:latin typeface="Alexandria"/>
                <a:ea typeface="Times New Roman" panose="02020603050405020304" pitchFamily="18" charset="0"/>
                <a:cs typeface="Times New Roman" panose="02020603050405020304" pitchFamily="18" charset="0"/>
              </a:rPr>
              <a:t>Willingness to pay which</a:t>
            </a:r>
            <a:r>
              <a:rPr lang="en-US" sz="2000" dirty="0">
                <a:solidFill>
                  <a:srgbClr val="000000"/>
                </a:solidFill>
                <a:effectLst/>
                <a:latin typeface="Alexandria"/>
                <a:ea typeface="Times New Roman" panose="02020603050405020304" pitchFamily="18" charset="0"/>
                <a:cs typeface="Times New Roman" panose="02020603050405020304" pitchFamily="18" charset="0"/>
              </a:rPr>
              <a:t> is equal to that consumer's </a:t>
            </a:r>
            <a:r>
              <a:rPr lang="en-US" sz="2000" b="1" dirty="0">
                <a:solidFill>
                  <a:srgbClr val="000000"/>
                </a:solidFill>
                <a:effectLst/>
                <a:latin typeface="Alexandria"/>
                <a:ea typeface="Times New Roman" panose="02020603050405020304" pitchFamily="18" charset="0"/>
                <a:cs typeface="Times New Roman" panose="02020603050405020304" pitchFamily="18" charset="0"/>
              </a:rPr>
              <a:t>Marginal Benefit</a:t>
            </a:r>
            <a:r>
              <a:rPr lang="en-US" sz="2000" dirty="0">
                <a:solidFill>
                  <a:srgbClr val="000000"/>
                </a:solidFill>
                <a:effectLst/>
                <a:latin typeface="Alexandria"/>
                <a:ea typeface="Times New Roman" panose="02020603050405020304" pitchFamily="18" charset="0"/>
                <a:cs typeface="Times New Roman" panose="02020603050405020304" pitchFamily="18" charset="0"/>
              </a:rPr>
              <a:t> (</a:t>
            </a:r>
            <a:r>
              <a:rPr lang="en-US" sz="2000" b="1" dirty="0">
                <a:solidFill>
                  <a:srgbClr val="000000"/>
                </a:solidFill>
                <a:effectLst/>
                <a:latin typeface="Alexandria"/>
                <a:ea typeface="Times New Roman" panose="02020603050405020304" pitchFamily="18" charset="0"/>
                <a:cs typeface="Times New Roman" panose="02020603050405020304" pitchFamily="18" charset="0"/>
              </a:rPr>
              <a:t>MB</a:t>
            </a:r>
            <a:r>
              <a:rPr lang="en-US" sz="2000" dirty="0">
                <a:solidFill>
                  <a:srgbClr val="000000"/>
                </a:solidFill>
                <a:effectLst/>
                <a:latin typeface="Alexandria"/>
                <a:ea typeface="Times New Roman" panose="02020603050405020304" pitchFamily="18" charset="0"/>
                <a:cs typeface="Times New Roman" panose="02020603050405020304" pitchFamily="18" charset="0"/>
              </a:rPr>
              <a:t>). </a:t>
            </a:r>
            <a:r>
              <a:rPr lang="en-US" sz="2000" b="1" u="sng" dirty="0">
                <a:solidFill>
                  <a:srgbClr val="000000"/>
                </a:solidFill>
                <a:effectLst/>
                <a:latin typeface="Alexandria"/>
                <a:ea typeface="Times New Roman" panose="02020603050405020304" pitchFamily="18" charset="0"/>
                <a:cs typeface="Times New Roman" panose="02020603050405020304" pitchFamily="18" charset="0"/>
              </a:rPr>
              <a:t>(WTP = P = MB)</a:t>
            </a:r>
          </a:p>
          <a:p>
            <a:pPr marL="0" marR="0" indent="0">
              <a:spcBef>
                <a:spcPts val="0"/>
              </a:spcBef>
              <a:spcAft>
                <a:spcPts val="0"/>
              </a:spcAft>
              <a:buNone/>
            </a:pPr>
            <a:endParaRPr lang="en-US" sz="2000" dirty="0">
              <a:effectLst/>
              <a:latin typeface="Alexandria"/>
              <a:ea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2000" dirty="0">
                <a:effectLst/>
                <a:latin typeface="Alexandria"/>
                <a:ea typeface="Times New Roman" panose="02020603050405020304" pitchFamily="18" charset="0"/>
                <a:cs typeface="Times New Roman" panose="02020603050405020304" pitchFamily="18" charset="0"/>
              </a:rPr>
              <a:t>For any fixed quantity of a good available, the smaller the quantity available, the higher is the price that someone is willing to pay for another unit, </a:t>
            </a:r>
            <a:endParaRPr lang="ar-EG" sz="2000" dirty="0">
              <a:effectLst/>
              <a:latin typeface="Alexandria"/>
              <a:ea typeface="Times New Roman" panose="02020603050405020304" pitchFamily="18" charset="0"/>
              <a:cs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endParaRPr lang="ar-EG" sz="2000" dirty="0">
              <a:latin typeface="Alexandria"/>
              <a:ea typeface="Times New Roman" panose="02020603050405020304" pitchFamily="18" charset="0"/>
              <a:cs typeface="Times New Roman" panose="02020603050405020304" pitchFamily="18" charset="0"/>
            </a:endParaRPr>
          </a:p>
          <a:p>
            <a:pPr lvl="1" indent="0" eaLnBrk="1" hangingPunct="1">
              <a:lnSpc>
                <a:spcPct val="100000"/>
              </a:lnSpc>
              <a:buClr>
                <a:srgbClr val="CC0066"/>
              </a:buClr>
              <a:buSzPct val="120000"/>
              <a:buFont typeface="Wingdings" panose="05000000000000000000" pitchFamily="2" charset="2"/>
              <a:buChar char="§"/>
            </a:pPr>
            <a:endParaRPr lang="en-US" altLang="en-US" sz="2000" dirty="0">
              <a:latin typeface="Alexandria"/>
            </a:endParaRPr>
          </a:p>
        </p:txBody>
      </p:sp>
      <p:sp>
        <p:nvSpPr>
          <p:cNvPr id="10" name="Content Placeholder 2">
            <a:extLst>
              <a:ext uri="{FF2B5EF4-FFF2-40B4-BE49-F238E27FC236}">
                <a16:creationId xmlns:a16="http://schemas.microsoft.com/office/drawing/2014/main" id="{A167E93D-2DBC-7A06-DEA7-13BFA2B96AB0}"/>
              </a:ext>
            </a:extLst>
          </p:cNvPr>
          <p:cNvSpPr txBox="1">
            <a:spLocks/>
          </p:cNvSpPr>
          <p:nvPr/>
        </p:nvSpPr>
        <p:spPr>
          <a:xfrm>
            <a:off x="5757862" y="2095405"/>
            <a:ext cx="5310331" cy="30771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spcBef>
                <a:spcPts val="0"/>
              </a:spcBef>
              <a:spcAft>
                <a:spcPts val="0"/>
              </a:spcAft>
              <a:buFont typeface="Wingdings" panose="05000000000000000000" pitchFamily="2" charset="2"/>
              <a:buChar char=""/>
            </a:pPr>
            <a:endParaRPr lang="ar-EG" sz="2000" dirty="0">
              <a:latin typeface="Alexandria"/>
              <a:ea typeface="Times New Roman" panose="02020603050405020304" pitchFamily="18" charset="0"/>
              <a:cs typeface="Times New Roman" panose="02020603050405020304" pitchFamily="18" charset="0"/>
            </a:endParaRPr>
          </a:p>
          <a:p>
            <a:pPr marL="0" algn="r" rtl="1">
              <a:spcBef>
                <a:spcPts val="0"/>
              </a:spcBef>
            </a:pPr>
            <a:r>
              <a:rPr lang="ar-EG" sz="2000" u="sng" dirty="0">
                <a:solidFill>
                  <a:srgbClr val="0070C0"/>
                </a:solidFill>
                <a:latin typeface="Alexandria"/>
                <a:cs typeface="Times New Roman" panose="02020603050405020304" pitchFamily="18" charset="0"/>
              </a:rPr>
              <a:t>منحني الطلب والرغبة في الشراء</a:t>
            </a:r>
          </a:p>
          <a:p>
            <a:pPr marL="0" algn="r" rtl="1">
              <a:spcBef>
                <a:spcPts val="0"/>
              </a:spcBef>
            </a:pPr>
            <a:endParaRPr lang="ar-EG" sz="2000" u="sng" dirty="0">
              <a:solidFill>
                <a:srgbClr val="0070C0"/>
              </a:solidFill>
              <a:latin typeface="Alexandria"/>
              <a:cs typeface="Times New Roman" panose="02020603050405020304" pitchFamily="18" charset="0"/>
            </a:endParaRPr>
          </a:p>
          <a:p>
            <a:pPr marL="342900" indent="-342900" algn="r" rtl="1">
              <a:spcBef>
                <a:spcPts val="0"/>
              </a:spcBef>
              <a:buFont typeface="Wingdings" panose="05000000000000000000" pitchFamily="2" charset="2"/>
              <a:buChar char=""/>
            </a:pPr>
            <a:r>
              <a:rPr lang="ar-EG" sz="2000" dirty="0">
                <a:effectLst/>
                <a:latin typeface="Alexandria"/>
                <a:ea typeface="Times New Roman" panose="02020603050405020304" pitchFamily="18" charset="0"/>
              </a:rPr>
              <a:t>يشير </a:t>
            </a:r>
            <a:r>
              <a:rPr lang="ar-EG" sz="2000" b="1" u="sng" dirty="0">
                <a:effectLst/>
                <a:latin typeface="Alexandria"/>
                <a:ea typeface="Times New Roman" panose="02020603050405020304" pitchFamily="18" charset="0"/>
              </a:rPr>
              <a:t>السعر</a:t>
            </a:r>
            <a:r>
              <a:rPr lang="ar-EG" sz="2000" dirty="0">
                <a:effectLst/>
                <a:latin typeface="Alexandria"/>
                <a:ea typeface="Times New Roman" panose="02020603050405020304" pitchFamily="18" charset="0"/>
              </a:rPr>
              <a:t> إلى </a:t>
            </a:r>
            <a:r>
              <a:rPr lang="ar-EG" sz="2000" b="1" u="sng" dirty="0">
                <a:effectLst/>
                <a:latin typeface="Alexandria"/>
                <a:ea typeface="Times New Roman" panose="02020603050405020304" pitchFamily="18" charset="0"/>
              </a:rPr>
              <a:t>رغبة المستهلك في الدفع </a:t>
            </a:r>
            <a:r>
              <a:rPr lang="ar-EG" sz="2000" dirty="0">
                <a:effectLst/>
                <a:latin typeface="Alexandria"/>
                <a:ea typeface="Times New Roman" panose="02020603050405020304" pitchFamily="18" charset="0"/>
              </a:rPr>
              <a:t>والتي تساوي </a:t>
            </a:r>
            <a:r>
              <a:rPr lang="ar-EG" sz="2000" b="1" u="sng" dirty="0">
                <a:ea typeface="Times New Roman" panose="02020603050405020304" pitchFamily="18" charset="0"/>
              </a:rPr>
              <a:t>المنفعة الحدية </a:t>
            </a:r>
            <a:r>
              <a:rPr lang="ar-EG" sz="2000" dirty="0">
                <a:effectLst/>
                <a:latin typeface="Alexandria"/>
                <a:ea typeface="Times New Roman" panose="02020603050405020304" pitchFamily="18" charset="0"/>
              </a:rPr>
              <a:t> لذلك (</a:t>
            </a:r>
            <a:r>
              <a:rPr lang="en-US" sz="2000" dirty="0">
                <a:effectLst/>
                <a:latin typeface="Alexandria"/>
                <a:ea typeface="Times New Roman" panose="02020603050405020304" pitchFamily="18" charset="0"/>
              </a:rPr>
              <a:t> (WTP = P = MB)</a:t>
            </a:r>
            <a:endParaRPr lang="ar-EG" sz="2000" dirty="0">
              <a:effectLst/>
              <a:latin typeface="Alexandria"/>
              <a:ea typeface="Times New Roman" panose="02020603050405020304" pitchFamily="18" charset="0"/>
            </a:endParaRPr>
          </a:p>
          <a:p>
            <a:pPr marL="342900" indent="-342900" algn="r" rtl="1">
              <a:spcBef>
                <a:spcPts val="0"/>
              </a:spcBef>
              <a:buFont typeface="Wingdings" panose="05000000000000000000" pitchFamily="2" charset="2"/>
              <a:buChar char=""/>
            </a:pPr>
            <a:endParaRPr lang="en-US" sz="2000" dirty="0">
              <a:effectLst/>
              <a:latin typeface="Alexandria"/>
              <a:ea typeface="Times New Roman" panose="02020603050405020304" pitchFamily="18" charset="0"/>
            </a:endParaRPr>
          </a:p>
          <a:p>
            <a:pPr marL="342900" marR="0" lvl="0" indent="-342900" algn="r" rtl="1">
              <a:spcBef>
                <a:spcPts val="0"/>
              </a:spcBef>
              <a:spcAft>
                <a:spcPts val="0"/>
              </a:spcAft>
              <a:buFont typeface="Wingdings" panose="05000000000000000000" pitchFamily="2" charset="2"/>
              <a:buChar char=""/>
            </a:pPr>
            <a:r>
              <a:rPr lang="ar-EG" sz="2000" dirty="0">
                <a:effectLst/>
                <a:latin typeface="Alexandria"/>
                <a:ea typeface="Times New Roman" panose="02020603050405020304" pitchFamily="18" charset="0"/>
              </a:rPr>
              <a:t>بالنسبة لأي كمية ثابتة من سلعة متاحة، كلما كانت الكمية المتاحة أصغر، كلما ارتفع السعر الذي يرغب شخص ما في دفعه مقابل وحدة أخرى،</a:t>
            </a:r>
            <a:endParaRPr lang="en-US" sz="2000" dirty="0">
              <a:effectLst/>
              <a:latin typeface="Alexandria"/>
              <a:ea typeface="Times New Roman" panose="02020603050405020304" pitchFamily="18" charset="0"/>
            </a:endParaRPr>
          </a:p>
          <a:p>
            <a:pPr lvl="1" indent="0" eaLnBrk="1" hangingPunct="1">
              <a:lnSpc>
                <a:spcPct val="100000"/>
              </a:lnSpc>
              <a:buClr>
                <a:srgbClr val="CC0066"/>
              </a:buClr>
              <a:buSzPct val="120000"/>
              <a:buFont typeface="Wingdings" panose="05000000000000000000" pitchFamily="2" charset="2"/>
              <a:buChar char="§"/>
            </a:pPr>
            <a:endParaRPr lang="en-US" altLang="en-US" sz="2000" dirty="0">
              <a:latin typeface="Alexandria"/>
            </a:endParaRPr>
          </a:p>
        </p:txBody>
      </p:sp>
    </p:spTree>
    <p:extLst>
      <p:ext uri="{BB962C8B-B14F-4D97-AF65-F5344CB8AC3E}">
        <p14:creationId xmlns:p14="http://schemas.microsoft.com/office/powerpoint/2010/main" val="4157268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The demand curve &amp; the willingness -and-ability-to-pay</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2" name="Content Placeholder 2">
            <a:extLst>
              <a:ext uri="{FF2B5EF4-FFF2-40B4-BE49-F238E27FC236}">
                <a16:creationId xmlns:a16="http://schemas.microsoft.com/office/drawing/2014/main" id="{34C1A0BB-23F3-9A0B-8C44-A31D2098E274}"/>
              </a:ext>
            </a:extLst>
          </p:cNvPr>
          <p:cNvSpPr txBox="1">
            <a:spLocks/>
          </p:cNvSpPr>
          <p:nvPr/>
        </p:nvSpPr>
        <p:spPr>
          <a:xfrm>
            <a:off x="762000" y="2346181"/>
            <a:ext cx="4035378" cy="37938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200000"/>
              </a:lnSpc>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If available quantity of pizza </a:t>
            </a:r>
            <a:r>
              <a:rPr lang="en-US" sz="2000" b="1" u="sng" dirty="0">
                <a:effectLst/>
                <a:latin typeface="Alexandria"/>
                <a:ea typeface="Times New Roman" panose="02020603050405020304" pitchFamily="18" charset="0"/>
                <a:cs typeface="Times New Roman" panose="02020603050405020304" pitchFamily="18" charset="0"/>
              </a:rPr>
              <a:t>30 slices</a:t>
            </a:r>
            <a:r>
              <a:rPr lang="en-US" sz="2000" dirty="0">
                <a:effectLst/>
                <a:latin typeface="Alexandria"/>
                <a:ea typeface="Times New Roman" panose="02020603050405020304" pitchFamily="18" charset="0"/>
                <a:cs typeface="Times New Roman" panose="02020603050405020304" pitchFamily="18" charset="0"/>
              </a:rPr>
              <a:t>, Lisa is </a:t>
            </a:r>
            <a:r>
              <a:rPr lang="en-US" sz="2000" b="1" u="sng" dirty="0">
                <a:effectLst/>
                <a:latin typeface="Alexandria"/>
                <a:ea typeface="Times New Roman" panose="02020603050405020304" pitchFamily="18" charset="0"/>
                <a:cs typeface="Times New Roman" panose="02020603050405020304" pitchFamily="18" charset="0"/>
              </a:rPr>
              <a:t>WTP = MB = P = 1</a:t>
            </a:r>
            <a:endParaRPr lang="en-US" sz="2000" dirty="0">
              <a:effectLst/>
              <a:latin typeface="Alexandria"/>
              <a:ea typeface="Times New Roman" panose="02020603050405020304" pitchFamily="18" charset="0"/>
            </a:endParaRPr>
          </a:p>
          <a:p>
            <a:pPr marL="0" marR="0">
              <a:lnSpc>
                <a:spcPct val="100000"/>
              </a:lnSpc>
              <a:spcBef>
                <a:spcPts val="0"/>
              </a:spcBef>
              <a:spcAft>
                <a:spcPts val="0"/>
              </a:spcAft>
            </a:pPr>
            <a:r>
              <a:rPr lang="en-US" sz="2000" dirty="0">
                <a:effectLst/>
                <a:latin typeface="Alexandria"/>
                <a:ea typeface="Times New Roman" panose="02020603050405020304" pitchFamily="18" charset="0"/>
                <a:cs typeface="Times New Roman" panose="02020603050405020304" pitchFamily="18" charset="0"/>
              </a:rPr>
              <a:t>If available quantity f pizza decreases to </a:t>
            </a:r>
            <a:r>
              <a:rPr lang="en-US" sz="2000" b="1" u="sng" dirty="0">
                <a:effectLst/>
                <a:latin typeface="Alexandria"/>
                <a:ea typeface="Times New Roman" panose="02020603050405020304" pitchFamily="18" charset="0"/>
                <a:cs typeface="Times New Roman" panose="02020603050405020304" pitchFamily="18" charset="0"/>
              </a:rPr>
              <a:t>10 slices</a:t>
            </a:r>
            <a:r>
              <a:rPr lang="en-US" sz="2000" dirty="0">
                <a:effectLst/>
                <a:latin typeface="Alexandria"/>
                <a:ea typeface="Times New Roman" panose="02020603050405020304" pitchFamily="18" charset="0"/>
                <a:cs typeface="Times New Roman" panose="02020603050405020304" pitchFamily="18" charset="0"/>
              </a:rPr>
              <a:t>, Lisa is </a:t>
            </a:r>
            <a:r>
              <a:rPr lang="en-US" sz="2000" b="1" u="sng" dirty="0">
                <a:effectLst/>
                <a:latin typeface="Alexandria"/>
                <a:ea typeface="Times New Roman" panose="02020603050405020304" pitchFamily="18" charset="0"/>
                <a:cs typeface="Times New Roman" panose="02020603050405020304" pitchFamily="18" charset="0"/>
              </a:rPr>
              <a:t>WTP =MB=P= 2</a:t>
            </a:r>
            <a:endParaRPr lang="en-US" sz="2000" dirty="0">
              <a:effectLst/>
              <a:latin typeface="Alexandria"/>
              <a:ea typeface="Times New Roman" panose="02020603050405020304" pitchFamily="18" charset="0"/>
            </a:endParaRPr>
          </a:p>
          <a:p>
            <a:pPr lvl="1" indent="0" eaLnBrk="1" hangingPunct="1">
              <a:lnSpc>
                <a:spcPct val="100000"/>
              </a:lnSpc>
              <a:buClr>
                <a:srgbClr val="CC0066"/>
              </a:buClr>
              <a:buSzPct val="120000"/>
              <a:buFont typeface="Wingdings" panose="05000000000000000000" pitchFamily="2" charset="2"/>
              <a:buChar char="§"/>
            </a:pPr>
            <a:endParaRPr lang="en-US" altLang="en-US" sz="2000" dirty="0">
              <a:latin typeface="Alexandria"/>
            </a:endParaRPr>
          </a:p>
        </p:txBody>
      </p:sp>
      <p:pic>
        <p:nvPicPr>
          <p:cNvPr id="10" name="Picture 9">
            <a:extLst>
              <a:ext uri="{FF2B5EF4-FFF2-40B4-BE49-F238E27FC236}">
                <a16:creationId xmlns:a16="http://schemas.microsoft.com/office/drawing/2014/main" id="{6761EBDE-61BB-CFBD-A613-4B3374652CFF}"/>
              </a:ext>
            </a:extLst>
          </p:cNvPr>
          <p:cNvPicPr>
            <a:picLocks noChangeAspect="1"/>
          </p:cNvPicPr>
          <p:nvPr/>
        </p:nvPicPr>
        <p:blipFill>
          <a:blip r:embed="rId3"/>
          <a:stretch>
            <a:fillRect/>
          </a:stretch>
        </p:blipFill>
        <p:spPr>
          <a:xfrm>
            <a:off x="5025977" y="2143185"/>
            <a:ext cx="3232197" cy="3455032"/>
          </a:xfrm>
          <a:prstGeom prst="rect">
            <a:avLst/>
          </a:prstGeom>
        </p:spPr>
      </p:pic>
      <p:sp>
        <p:nvSpPr>
          <p:cNvPr id="11" name="TextBox 10">
            <a:extLst>
              <a:ext uri="{FF2B5EF4-FFF2-40B4-BE49-F238E27FC236}">
                <a16:creationId xmlns:a16="http://schemas.microsoft.com/office/drawing/2014/main" id="{4A86246D-4BB1-90B7-AB6F-7C39D07A3F1A}"/>
              </a:ext>
            </a:extLst>
          </p:cNvPr>
          <p:cNvSpPr txBox="1"/>
          <p:nvPr/>
        </p:nvSpPr>
        <p:spPr>
          <a:xfrm>
            <a:off x="8258174" y="2597268"/>
            <a:ext cx="2930128" cy="2246769"/>
          </a:xfrm>
          <a:prstGeom prst="rect">
            <a:avLst/>
          </a:prstGeom>
          <a:noFill/>
        </p:spPr>
        <p:txBody>
          <a:bodyPr wrap="square">
            <a:spAutoFit/>
          </a:bodyPr>
          <a:lstStyle/>
          <a:p>
            <a:pPr algn="r" rtl="1"/>
            <a:r>
              <a:rPr lang="en-US" sz="2000" dirty="0" err="1"/>
              <a:t>إذا</a:t>
            </a:r>
            <a:r>
              <a:rPr lang="en-US" sz="2000" dirty="0"/>
              <a:t> </a:t>
            </a:r>
            <a:r>
              <a:rPr lang="en-US" sz="2000" dirty="0" err="1"/>
              <a:t>كانت</a:t>
            </a:r>
            <a:r>
              <a:rPr lang="en-US" sz="2000" dirty="0"/>
              <a:t> </a:t>
            </a:r>
            <a:r>
              <a:rPr lang="en-US" sz="2000" dirty="0" err="1"/>
              <a:t>الكمية</a:t>
            </a:r>
            <a:r>
              <a:rPr lang="en-US" sz="2000" dirty="0"/>
              <a:t> </a:t>
            </a:r>
            <a:r>
              <a:rPr lang="en-US" sz="2000" dirty="0" err="1"/>
              <a:t>المتاحة</a:t>
            </a:r>
            <a:r>
              <a:rPr lang="en-US" sz="2000" dirty="0"/>
              <a:t> </a:t>
            </a:r>
            <a:r>
              <a:rPr lang="en-US" sz="2000" dirty="0" err="1"/>
              <a:t>من</a:t>
            </a:r>
            <a:r>
              <a:rPr lang="en-US" sz="2000" dirty="0"/>
              <a:t> </a:t>
            </a:r>
            <a:r>
              <a:rPr lang="en-US" sz="2000" dirty="0" err="1"/>
              <a:t>البيتزا</a:t>
            </a:r>
            <a:r>
              <a:rPr lang="en-US" sz="2000" dirty="0"/>
              <a:t> 30 </a:t>
            </a:r>
            <a:r>
              <a:rPr lang="en-US" sz="2000" dirty="0" err="1"/>
              <a:t>شريحة</a:t>
            </a:r>
            <a:r>
              <a:rPr lang="en-US" sz="2000" dirty="0"/>
              <a:t>، </a:t>
            </a:r>
            <a:r>
              <a:rPr lang="en-US" sz="2000" dirty="0" err="1"/>
              <a:t>فإن</a:t>
            </a:r>
            <a:r>
              <a:rPr lang="en-US" sz="2000" dirty="0"/>
              <a:t> WTP = MB = P = 1</a:t>
            </a:r>
            <a:endParaRPr lang="ar-EG" sz="2000" dirty="0"/>
          </a:p>
          <a:p>
            <a:pPr algn="r" rtl="1"/>
            <a:endParaRPr lang="en-US" sz="2000" dirty="0"/>
          </a:p>
          <a:p>
            <a:pPr algn="r" rtl="1"/>
            <a:r>
              <a:rPr lang="en-US" sz="2000" dirty="0" err="1"/>
              <a:t>إذا</a:t>
            </a:r>
            <a:r>
              <a:rPr lang="en-US" sz="2000" dirty="0"/>
              <a:t> </a:t>
            </a:r>
            <a:r>
              <a:rPr lang="en-US" sz="2000" dirty="0" err="1"/>
              <a:t>انخفضت</a:t>
            </a:r>
            <a:r>
              <a:rPr lang="en-US" sz="2000" dirty="0"/>
              <a:t> </a:t>
            </a:r>
            <a:r>
              <a:rPr lang="en-US" sz="2000" dirty="0" err="1"/>
              <a:t>الكمية</a:t>
            </a:r>
            <a:r>
              <a:rPr lang="en-US" sz="2000" dirty="0"/>
              <a:t> </a:t>
            </a:r>
            <a:r>
              <a:rPr lang="en-US" sz="2000" dirty="0" err="1"/>
              <a:t>المتاحة</a:t>
            </a:r>
            <a:r>
              <a:rPr lang="en-US" sz="2000" dirty="0"/>
              <a:t> </a:t>
            </a:r>
            <a:r>
              <a:rPr lang="en-US" sz="2000" dirty="0" err="1"/>
              <a:t>من</a:t>
            </a:r>
            <a:r>
              <a:rPr lang="en-US" sz="2000" dirty="0"/>
              <a:t> </a:t>
            </a:r>
            <a:r>
              <a:rPr lang="en-US" sz="2000" dirty="0" err="1"/>
              <a:t>البيتزا</a:t>
            </a:r>
            <a:r>
              <a:rPr lang="en-US" sz="2000" dirty="0"/>
              <a:t> </a:t>
            </a:r>
            <a:r>
              <a:rPr lang="en-US" sz="2000" dirty="0" err="1"/>
              <a:t>إلى</a:t>
            </a:r>
            <a:r>
              <a:rPr lang="en-US" sz="2000" dirty="0"/>
              <a:t> 10 </a:t>
            </a:r>
            <a:r>
              <a:rPr lang="en-US" sz="2000" dirty="0" err="1"/>
              <a:t>شرائح</a:t>
            </a:r>
            <a:r>
              <a:rPr lang="en-US" sz="2000" dirty="0"/>
              <a:t>، </a:t>
            </a:r>
            <a:r>
              <a:rPr lang="en-US" sz="2000" dirty="0" err="1"/>
              <a:t>فإن</a:t>
            </a:r>
            <a:r>
              <a:rPr lang="en-US" sz="2000" dirty="0"/>
              <a:t> WTP = MB=P= 2</a:t>
            </a:r>
          </a:p>
        </p:txBody>
      </p:sp>
    </p:spTree>
    <p:extLst>
      <p:ext uri="{BB962C8B-B14F-4D97-AF65-F5344CB8AC3E}">
        <p14:creationId xmlns:p14="http://schemas.microsoft.com/office/powerpoint/2010/main" val="4085702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854498"/>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Change in the Quantity Demanded Vs a Change in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9" name="Rectangle 8">
            <a:extLst>
              <a:ext uri="{FF2B5EF4-FFF2-40B4-BE49-F238E27FC236}">
                <a16:creationId xmlns:a16="http://schemas.microsoft.com/office/drawing/2014/main" id="{F4F1E2D7-BE89-9098-FA38-51A83EB23F61}"/>
              </a:ext>
            </a:extLst>
          </p:cNvPr>
          <p:cNvSpPr>
            <a:spLocks noGrp="1" noChangeArrowheads="1"/>
          </p:cNvSpPr>
          <p:nvPr/>
        </p:nvSpPr>
        <p:spPr bwMode="auto">
          <a:xfrm>
            <a:off x="869948" y="2190809"/>
            <a:ext cx="4002090" cy="3619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r>
              <a:rPr lang="en-US" altLang="en-US" sz="2000" b="1" dirty="0">
                <a:solidFill>
                  <a:srgbClr val="0070C0"/>
                </a:solidFill>
                <a:latin typeface="Alexandria"/>
              </a:rPr>
              <a:t>Movement Along the Demand Curve</a:t>
            </a:r>
          </a:p>
          <a:p>
            <a:pPr lvl="1" indent="0" eaLnBrk="1" hangingPunct="1"/>
            <a:r>
              <a:rPr lang="en-US" altLang="en-US" sz="2000" dirty="0">
                <a:latin typeface="Alexandria"/>
              </a:rPr>
              <a:t>When </a:t>
            </a:r>
            <a:r>
              <a:rPr lang="en-US" altLang="en-US" sz="2000" b="1" u="sng" dirty="0">
                <a:solidFill>
                  <a:srgbClr val="0070C0"/>
                </a:solidFill>
                <a:latin typeface="Alexandria"/>
              </a:rPr>
              <a:t>the price</a:t>
            </a:r>
            <a:r>
              <a:rPr lang="en-US" altLang="en-US" sz="2000" dirty="0">
                <a:solidFill>
                  <a:srgbClr val="0070C0"/>
                </a:solidFill>
                <a:latin typeface="Alexandria"/>
              </a:rPr>
              <a:t> </a:t>
            </a:r>
            <a:r>
              <a:rPr lang="en-US" altLang="en-US" sz="2000" dirty="0">
                <a:latin typeface="Alexandria"/>
              </a:rPr>
              <a:t>of the good changes and everything else remains the same, </a:t>
            </a:r>
            <a:r>
              <a:rPr lang="en-US" altLang="en-US" sz="2000" b="1" u="sng" dirty="0">
                <a:solidFill>
                  <a:srgbClr val="0070C0"/>
                </a:solidFill>
                <a:latin typeface="Alexandria"/>
              </a:rPr>
              <a:t>the quantity demanded </a:t>
            </a:r>
            <a:r>
              <a:rPr lang="en-US" altLang="en-US" sz="2000" dirty="0">
                <a:latin typeface="Alexandria"/>
              </a:rPr>
              <a:t>changes and there is </a:t>
            </a:r>
            <a:r>
              <a:rPr lang="en-US" altLang="en-US" sz="2000" b="1" u="sng" dirty="0">
                <a:solidFill>
                  <a:srgbClr val="0070C0"/>
                </a:solidFill>
                <a:latin typeface="Alexandria"/>
              </a:rPr>
              <a:t>a movement along the demand curve</a:t>
            </a:r>
            <a:r>
              <a:rPr lang="en-US" altLang="en-US" sz="2000" dirty="0">
                <a:solidFill>
                  <a:srgbClr val="0070C0"/>
                </a:solidFill>
                <a:latin typeface="Alexandria"/>
              </a:rPr>
              <a:t>. </a:t>
            </a:r>
            <a:endParaRPr lang="ar-EG" altLang="en-US" sz="2000" dirty="0">
              <a:solidFill>
                <a:srgbClr val="0070C0"/>
              </a:solidFill>
              <a:latin typeface="Alexandria"/>
            </a:endParaRPr>
          </a:p>
        </p:txBody>
      </p:sp>
      <p:pic>
        <p:nvPicPr>
          <p:cNvPr id="11" name="Picture 10" descr="fig03">
            <a:extLst>
              <a:ext uri="{FF2B5EF4-FFF2-40B4-BE49-F238E27FC236}">
                <a16:creationId xmlns:a16="http://schemas.microsoft.com/office/drawing/2014/main" id="{3EB189E4-4B9B-0ABC-AA6B-4FEE3E3B77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4706" y="2060858"/>
            <a:ext cx="3025517" cy="3619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85DCAF69-7BAC-CBC0-B3F6-03B7A3E62A6B}"/>
              </a:ext>
            </a:extLst>
          </p:cNvPr>
          <p:cNvSpPr>
            <a:spLocks noGrp="1" noChangeArrowheads="1"/>
          </p:cNvSpPr>
          <p:nvPr/>
        </p:nvSpPr>
        <p:spPr bwMode="auto">
          <a:xfrm>
            <a:off x="8386544" y="2159820"/>
            <a:ext cx="2846801" cy="36196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lgn="r" rtl="1" eaLnBrk="1" hangingPunct="1"/>
            <a:r>
              <a:rPr lang="ar-EG" altLang="en-US" sz="2000" b="1" dirty="0">
                <a:solidFill>
                  <a:srgbClr val="0070C0"/>
                </a:solidFill>
                <a:latin typeface="Alexandria"/>
              </a:rPr>
              <a:t>التحرك على طول منحنى الطلب</a:t>
            </a:r>
          </a:p>
          <a:p>
            <a:pPr lvl="1" indent="0" algn="just" rtl="1" eaLnBrk="1" hangingPunct="1"/>
            <a:r>
              <a:rPr lang="ar-EG" altLang="en-US" sz="2000" dirty="0">
                <a:latin typeface="Alexandria"/>
              </a:rPr>
              <a:t>عندما يتغير سعر السلعة وتظل كل العوامل الأخرى كما هي، تتغير الكمية المطلوبة ويحدث تحرك على طول منحنى الطلب.</a:t>
            </a:r>
            <a:endParaRPr lang="en-US" altLang="en-US" sz="2000" dirty="0">
              <a:latin typeface="Alexandria"/>
            </a:endParaRPr>
          </a:p>
        </p:txBody>
      </p:sp>
    </p:spTree>
    <p:extLst>
      <p:ext uri="{BB962C8B-B14F-4D97-AF65-F5344CB8AC3E}">
        <p14:creationId xmlns:p14="http://schemas.microsoft.com/office/powerpoint/2010/main" val="785768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854498"/>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Change in the Quantity Demanded Vs a Change in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2" name="Rectangle 1">
            <a:extLst>
              <a:ext uri="{FF2B5EF4-FFF2-40B4-BE49-F238E27FC236}">
                <a16:creationId xmlns:a16="http://schemas.microsoft.com/office/drawing/2014/main" id="{FE62F15C-9F94-B6FE-C21D-5E7684A8B93A}"/>
              </a:ext>
            </a:extLst>
          </p:cNvPr>
          <p:cNvSpPr>
            <a:spLocks noGrp="1" noChangeArrowheads="1"/>
          </p:cNvSpPr>
          <p:nvPr/>
        </p:nvSpPr>
        <p:spPr bwMode="auto">
          <a:xfrm>
            <a:off x="942308" y="2467929"/>
            <a:ext cx="3729085" cy="3019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122238" lvl="1" indent="46038" eaLnBrk="1" hangingPunct="1"/>
            <a:r>
              <a:rPr lang="en-US" altLang="en-US" sz="2000" b="1" dirty="0">
                <a:solidFill>
                  <a:srgbClr val="0070C0"/>
                </a:solidFill>
                <a:latin typeface="Alexandria"/>
              </a:rPr>
              <a:t>A Shift of the Demand Curve</a:t>
            </a:r>
          </a:p>
          <a:p>
            <a:pPr marL="122238" lvl="1" indent="46038" eaLnBrk="1" hangingPunct="1"/>
            <a:r>
              <a:rPr lang="en-US" altLang="en-US" sz="2000" dirty="0">
                <a:latin typeface="Alexandria"/>
              </a:rPr>
              <a:t>If the price remains the same but one </a:t>
            </a:r>
            <a:r>
              <a:rPr lang="en-US" altLang="en-US" sz="2000" b="1" u="sng" dirty="0">
                <a:solidFill>
                  <a:srgbClr val="0070C0"/>
                </a:solidFill>
                <a:latin typeface="Alexandria"/>
              </a:rPr>
              <a:t>of the other Factors </a:t>
            </a:r>
            <a:r>
              <a:rPr lang="en-US" altLang="en-US" sz="2000" dirty="0">
                <a:latin typeface="Alexandria"/>
              </a:rPr>
              <a:t>on buyers’ plans changes, </a:t>
            </a:r>
            <a:r>
              <a:rPr lang="en-US" altLang="en-US" sz="2000" b="1" u="sng" dirty="0">
                <a:solidFill>
                  <a:srgbClr val="0070C0"/>
                </a:solidFill>
                <a:latin typeface="Alexandria"/>
              </a:rPr>
              <a:t>demand changes </a:t>
            </a:r>
            <a:r>
              <a:rPr lang="en-US" altLang="en-US" sz="2000" dirty="0">
                <a:latin typeface="Alexandria"/>
              </a:rPr>
              <a:t>and </a:t>
            </a:r>
            <a:r>
              <a:rPr lang="en-US" altLang="en-US" sz="2000" b="1" u="sng" dirty="0">
                <a:solidFill>
                  <a:srgbClr val="0070C0"/>
                </a:solidFill>
                <a:latin typeface="Alexandria"/>
              </a:rPr>
              <a:t>the demand curve shifts</a:t>
            </a:r>
            <a:r>
              <a:rPr lang="en-US" altLang="en-US" sz="2000" dirty="0">
                <a:solidFill>
                  <a:srgbClr val="0070C0"/>
                </a:solidFill>
                <a:latin typeface="Alexandria"/>
              </a:rPr>
              <a:t>.</a:t>
            </a:r>
            <a:endParaRPr lang="ar-EG" altLang="en-US" sz="2000" dirty="0">
              <a:solidFill>
                <a:srgbClr val="0070C0"/>
              </a:solidFill>
              <a:latin typeface="Alexandria"/>
            </a:endParaRPr>
          </a:p>
        </p:txBody>
      </p:sp>
      <p:pic>
        <p:nvPicPr>
          <p:cNvPr id="10" name="Picture 9" descr="fig03">
            <a:extLst>
              <a:ext uri="{FF2B5EF4-FFF2-40B4-BE49-F238E27FC236}">
                <a16:creationId xmlns:a16="http://schemas.microsoft.com/office/drawing/2014/main" id="{D9C80D98-3B21-61F5-A217-530C0A6D06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3450" y="2101396"/>
            <a:ext cx="3600449" cy="3732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187305F4-6434-DBE6-5D43-2B3F0D1563D1}"/>
              </a:ext>
            </a:extLst>
          </p:cNvPr>
          <p:cNvSpPr>
            <a:spLocks noGrp="1" noChangeArrowheads="1"/>
          </p:cNvSpPr>
          <p:nvPr/>
        </p:nvSpPr>
        <p:spPr bwMode="auto">
          <a:xfrm>
            <a:off x="8652377" y="2458065"/>
            <a:ext cx="2315135" cy="3019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122238" lvl="1" indent="46038" algn="r" rtl="1" eaLnBrk="1" hangingPunct="1"/>
            <a:r>
              <a:rPr lang="ar-EG" altLang="en-US" sz="2000" b="1" dirty="0">
                <a:solidFill>
                  <a:srgbClr val="0070C0"/>
                </a:solidFill>
                <a:latin typeface="Alexandria"/>
              </a:rPr>
              <a:t>انتقال منحنى الطلب</a:t>
            </a:r>
          </a:p>
          <a:p>
            <a:pPr lvl="1" indent="0" algn="just" rtl="1" eaLnBrk="1" hangingPunct="1"/>
            <a:r>
              <a:rPr lang="ar-EG" altLang="en-US" sz="2000" dirty="0">
                <a:latin typeface="Alexandria"/>
              </a:rPr>
              <a:t>إذا ظل السعر كما هو ولكن تغير أحد العوامل الأخرى المؤثرة في خطط المشترين، يتغير الطلب وينتقل منحنى الطلب.</a:t>
            </a:r>
            <a:endParaRPr lang="en-US" altLang="en-US" sz="2000" dirty="0">
              <a:latin typeface="Alexandria"/>
            </a:endParaRPr>
          </a:p>
        </p:txBody>
      </p:sp>
    </p:spTree>
    <p:extLst>
      <p:ext uri="{BB962C8B-B14F-4D97-AF65-F5344CB8AC3E}">
        <p14:creationId xmlns:p14="http://schemas.microsoft.com/office/powerpoint/2010/main" val="366043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7582" y="854498"/>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Change in the Quantity Demanded Vs a Change in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sp>
        <p:nvSpPr>
          <p:cNvPr id="9" name="Rectangle 8">
            <a:extLst>
              <a:ext uri="{FF2B5EF4-FFF2-40B4-BE49-F238E27FC236}">
                <a16:creationId xmlns:a16="http://schemas.microsoft.com/office/drawing/2014/main" id="{DC88BA39-278F-61E6-53BF-BFAC473EB8A4}"/>
              </a:ext>
            </a:extLst>
          </p:cNvPr>
          <p:cNvSpPr>
            <a:spLocks noGrp="1" noChangeArrowheads="1"/>
          </p:cNvSpPr>
          <p:nvPr/>
        </p:nvSpPr>
        <p:spPr bwMode="auto">
          <a:xfrm>
            <a:off x="942308" y="2568890"/>
            <a:ext cx="4800648" cy="3019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rtl="0">
              <a:spcBef>
                <a:spcPts val="0"/>
              </a:spcBef>
              <a:spcAft>
                <a:spcPts val="0"/>
              </a:spcAft>
              <a:buFont typeface="Arial" panose="020B0604020202020204" pitchFamily="34" charset="0"/>
              <a:buChar char="•"/>
            </a:pPr>
            <a:r>
              <a:rPr lang="en-US" sz="2000" b="1" dirty="0">
                <a:solidFill>
                  <a:srgbClr val="0070C0"/>
                </a:solidFill>
                <a:effectLst/>
                <a:latin typeface="Alexandria"/>
                <a:ea typeface="Times New Roman" panose="02020603050405020304" pitchFamily="18" charset="0"/>
                <a:cs typeface="Times New Roman" panose="02020603050405020304" pitchFamily="18" charset="0"/>
              </a:rPr>
              <a:t>Why does demand not change when the price of good changes with no change in the other influences on buying plans? </a:t>
            </a:r>
            <a:endParaRPr lang="en-US" sz="2000" dirty="0">
              <a:solidFill>
                <a:srgbClr val="0070C0"/>
              </a:solidFill>
              <a:effectLst/>
              <a:latin typeface="Alexandria"/>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n-US" sz="2000" dirty="0">
                <a:effectLst/>
                <a:latin typeface="Alexandria"/>
                <a:ea typeface="Times New Roman" panose="02020603050405020304" pitchFamily="18" charset="0"/>
                <a:cs typeface="Times New Roman" panose="02020603050405020304" pitchFamily="18" charset="0"/>
              </a:rPr>
              <a:t>Because price does not influence or lead to shift in Demand curve, price is the only factor that leads to change the Quantity demanded and cause a movement along demand curve </a:t>
            </a:r>
            <a:endParaRPr lang="ar-EG" sz="2000" dirty="0">
              <a:effectLst/>
              <a:latin typeface="Alexandria"/>
              <a:ea typeface="Times New Roman" panose="02020603050405020304" pitchFamily="18" charset="0"/>
              <a:cs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endParaRPr lang="ar-EG" sz="2000" dirty="0">
              <a:latin typeface="Alexandria"/>
              <a:ea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D49EC4F0-C95C-A9F6-E207-2E2D71407A62}"/>
              </a:ext>
            </a:extLst>
          </p:cNvPr>
          <p:cNvSpPr>
            <a:spLocks noGrp="1" noChangeArrowheads="1"/>
          </p:cNvSpPr>
          <p:nvPr/>
        </p:nvSpPr>
        <p:spPr bwMode="auto">
          <a:xfrm>
            <a:off x="6096000" y="2306307"/>
            <a:ext cx="5153692" cy="3019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defRPr sz="2400" b="1">
                <a:solidFill>
                  <a:srgbClr val="E6AF00"/>
                </a:solidFill>
                <a:latin typeface="+mn-lt"/>
                <a:ea typeface="+mn-ea"/>
                <a:cs typeface="+mn-cs"/>
              </a:defRPr>
            </a:lvl1pPr>
            <a:lvl2pPr marL="114300" indent="342900" algn="l" rtl="0" eaLnBrk="0" fontAlgn="base" hangingPunct="0">
              <a:spcBef>
                <a:spcPct val="25000"/>
              </a:spcBef>
              <a:spcAft>
                <a:spcPct val="25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742950" marR="0" lvl="1" indent="-285750">
              <a:spcBef>
                <a:spcPts val="0"/>
              </a:spcBef>
              <a:spcAft>
                <a:spcPts val="0"/>
              </a:spcAft>
              <a:buFont typeface="Courier New" panose="02070309020205020404" pitchFamily="49" charset="0"/>
              <a:buChar char="o"/>
            </a:pPr>
            <a:endParaRPr lang="ar-EG" sz="2000" dirty="0">
              <a:latin typeface="Alexandria"/>
              <a:ea typeface="Times New Roman" panose="02020603050405020304" pitchFamily="18" charset="0"/>
              <a:cs typeface="Times New Roman" panose="02020603050405020304" pitchFamily="18" charset="0"/>
            </a:endParaRPr>
          </a:p>
          <a:p>
            <a:pPr marL="457200" marR="0" lvl="1" indent="0" algn="r" rtl="1">
              <a:spcBef>
                <a:spcPts val="0"/>
              </a:spcBef>
              <a:spcAft>
                <a:spcPts val="0"/>
              </a:spcAft>
            </a:pPr>
            <a:r>
              <a:rPr lang="ar-EG" sz="2000" b="1" dirty="0">
                <a:solidFill>
                  <a:schemeClr val="accent5"/>
                </a:solidFill>
                <a:effectLst/>
                <a:latin typeface="Alexandria"/>
                <a:ea typeface="Times New Roman" panose="02020603050405020304" pitchFamily="18" charset="0"/>
              </a:rPr>
              <a:t>لماذا لا يتغير الطلب عندما يتغير سعر السلعة دون حدوث أي تغير في العوامل الأخرى التي تؤثر على خطط الشراء؟</a:t>
            </a:r>
          </a:p>
          <a:p>
            <a:pPr marL="742950" marR="0" lvl="1" indent="-285750" algn="r" rtl="1">
              <a:spcBef>
                <a:spcPts val="0"/>
              </a:spcBef>
              <a:spcAft>
                <a:spcPts val="0"/>
              </a:spcAft>
              <a:buFont typeface="Courier New" panose="02070309020205020404" pitchFamily="49" charset="0"/>
              <a:buChar char="o"/>
            </a:pPr>
            <a:r>
              <a:rPr lang="ar-EG" sz="2000" dirty="0">
                <a:effectLst/>
                <a:latin typeface="Alexandria"/>
                <a:ea typeface="Times New Roman" panose="02020603050405020304" pitchFamily="18" charset="0"/>
              </a:rPr>
              <a:t>لأن السعر لا يؤثر ولا يؤدي إلى انتقال منحنى الطلب، فإن سعر السلعة هو العامل الوحيد الذي يؤدي إلى تغيير الكمية المطلوبة من السلعة ويسبب تحركًا على طول منحنى الطلب</a:t>
            </a:r>
            <a:endParaRPr lang="en-US" sz="2000" dirty="0">
              <a:effectLst/>
              <a:latin typeface="Alexandria"/>
              <a:ea typeface="Times New Roman" panose="02020603050405020304" pitchFamily="18" charset="0"/>
            </a:endParaRPr>
          </a:p>
        </p:txBody>
      </p:sp>
    </p:spTree>
    <p:extLst>
      <p:ext uri="{BB962C8B-B14F-4D97-AF65-F5344CB8AC3E}">
        <p14:creationId xmlns:p14="http://schemas.microsoft.com/office/powerpoint/2010/main" val="4027898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166026"/>
            <a:ext cx="10812720" cy="55395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61995"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791" y="53229"/>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70184" y="338062"/>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Change in the Quantity Demanded Vs a Change in Demand</a:t>
            </a:r>
          </a:p>
        </p:txBody>
      </p:sp>
      <p:sp>
        <p:nvSpPr>
          <p:cNvPr id="6" name="TextBox 5">
            <a:extLst>
              <a:ext uri="{FF2B5EF4-FFF2-40B4-BE49-F238E27FC236}">
                <a16:creationId xmlns:a16="http://schemas.microsoft.com/office/drawing/2014/main" id="{932BEBEE-8394-147A-E71E-5726CD6C1E0C}"/>
              </a:ext>
            </a:extLst>
          </p:cNvPr>
          <p:cNvSpPr txBox="1"/>
          <p:nvPr/>
        </p:nvSpPr>
        <p:spPr>
          <a:xfrm>
            <a:off x="975264" y="52755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36081" y="797885"/>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02</a:t>
            </a:r>
          </a:p>
        </p:txBody>
      </p:sp>
      <p:graphicFrame>
        <p:nvGraphicFramePr>
          <p:cNvPr id="2" name="Table 1">
            <a:extLst>
              <a:ext uri="{FF2B5EF4-FFF2-40B4-BE49-F238E27FC236}">
                <a16:creationId xmlns:a16="http://schemas.microsoft.com/office/drawing/2014/main" id="{7ABC518B-0922-BC07-6F8C-94472F752848}"/>
              </a:ext>
            </a:extLst>
          </p:cNvPr>
          <p:cNvGraphicFramePr>
            <a:graphicFrameLocks noGrp="1"/>
          </p:cNvGraphicFramePr>
          <p:nvPr>
            <p:extLst>
              <p:ext uri="{D42A27DB-BD31-4B8C-83A1-F6EECF244321}">
                <p14:modId xmlns:p14="http://schemas.microsoft.com/office/powerpoint/2010/main" val="2202256571"/>
              </p:ext>
            </p:extLst>
          </p:nvPr>
        </p:nvGraphicFramePr>
        <p:xfrm>
          <a:off x="861995" y="3315023"/>
          <a:ext cx="10315011" cy="3352800"/>
        </p:xfrm>
        <a:graphic>
          <a:graphicData uri="http://schemas.openxmlformats.org/drawingml/2006/table">
            <a:tbl>
              <a:tblPr firstRow="1" firstCol="1" bandRow="1">
                <a:tableStyleId>{5940675A-B579-460E-94D1-54222C63F5DA}</a:tableStyleId>
              </a:tblPr>
              <a:tblGrid>
                <a:gridCol w="5198146">
                  <a:extLst>
                    <a:ext uri="{9D8B030D-6E8A-4147-A177-3AD203B41FA5}">
                      <a16:colId xmlns:a16="http://schemas.microsoft.com/office/drawing/2014/main" val="798478945"/>
                    </a:ext>
                  </a:extLst>
                </a:gridCol>
                <a:gridCol w="5116865">
                  <a:extLst>
                    <a:ext uri="{9D8B030D-6E8A-4147-A177-3AD203B41FA5}">
                      <a16:colId xmlns:a16="http://schemas.microsoft.com/office/drawing/2014/main" val="1049321160"/>
                    </a:ext>
                  </a:extLst>
                </a:gridCol>
              </a:tblGrid>
              <a:tr h="287774">
                <a:tc>
                  <a:txBody>
                    <a:bodyPr/>
                    <a:lstStyle/>
                    <a:p>
                      <a:pPr marL="0" marR="0">
                        <a:spcBef>
                          <a:spcPts val="0"/>
                        </a:spcBef>
                        <a:spcAft>
                          <a:spcPts val="0"/>
                        </a:spcAft>
                        <a:tabLst>
                          <a:tab pos="2063115" algn="ctr"/>
                          <a:tab pos="4126865" algn="r"/>
                        </a:tabLst>
                      </a:pPr>
                      <a:r>
                        <a:rPr lang="en-US" sz="2000" b="1" dirty="0">
                          <a:solidFill>
                            <a:srgbClr val="002060"/>
                          </a:solidFill>
                          <a:effectLst/>
                          <a:latin typeface="Alexandria"/>
                        </a:rPr>
                        <a:t>Change Quantity demanded	</a:t>
                      </a:r>
                      <a:r>
                        <a:rPr lang="ar-EG" sz="2000" b="1" dirty="0">
                          <a:solidFill>
                            <a:srgbClr val="002060"/>
                          </a:solidFill>
                          <a:effectLst/>
                          <a:latin typeface="Alexandria"/>
                        </a:rPr>
                        <a:t>تغير الكمية المطلوبة</a:t>
                      </a:r>
                      <a:endParaRPr lang="en-US" sz="2000" b="1" dirty="0">
                        <a:solidFill>
                          <a:srgbClr val="002060"/>
                        </a:solidFill>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solidFill>
                            <a:srgbClr val="002060"/>
                          </a:solidFill>
                          <a:effectLst/>
                          <a:latin typeface="Alexandria"/>
                        </a:rPr>
                        <a:t>Change Demand curve</a:t>
                      </a:r>
                      <a:r>
                        <a:rPr lang="ar-EG" sz="2000" b="1" dirty="0">
                          <a:solidFill>
                            <a:srgbClr val="002060"/>
                          </a:solidFill>
                          <a:effectLst/>
                          <a:latin typeface="Alexandria"/>
                        </a:rPr>
                        <a:t>تغير الطلب </a:t>
                      </a:r>
                      <a:endParaRPr lang="en-US" sz="2000" b="1" dirty="0">
                        <a:solidFill>
                          <a:srgbClr val="002060"/>
                        </a:solidFill>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654782485"/>
                  </a:ext>
                </a:extLst>
              </a:tr>
              <a:tr h="2877738">
                <a:tc>
                  <a:txBody>
                    <a:bodyPr/>
                    <a:lstStyle/>
                    <a:p>
                      <a:pPr marL="742950" marR="0" lvl="1" indent="-285750" algn="r" rtl="1">
                        <a:spcBef>
                          <a:spcPts val="0"/>
                        </a:spcBef>
                        <a:spcAft>
                          <a:spcPts val="0"/>
                        </a:spcAft>
                        <a:buFont typeface="Courier New" panose="02070309020205020404" pitchFamily="49" charset="0"/>
                        <a:buChar char="o"/>
                      </a:pPr>
                      <a:r>
                        <a:rPr lang="ar-EG" sz="2000" b="0" dirty="0">
                          <a:solidFill>
                            <a:srgbClr val="002060"/>
                          </a:solidFill>
                          <a:effectLst/>
                          <a:latin typeface="+mn-lt"/>
                        </a:rPr>
                        <a:t>العوامل الأخرى ثابتة، فمع تغير السعر، تتغير الكمية المطلوبة في الاتجاه المعاكس، وتتحرك على طول منحنى الطلب</a:t>
                      </a:r>
                    </a:p>
                    <a:p>
                      <a:pPr marL="457200" marR="0" lvl="1" indent="0" algn="r" rtl="1">
                        <a:spcBef>
                          <a:spcPts val="0"/>
                        </a:spcBef>
                        <a:spcAft>
                          <a:spcPts val="0"/>
                        </a:spcAft>
                        <a:buFont typeface="Courier New" panose="02070309020205020404" pitchFamily="49" charset="0"/>
                        <a:buNone/>
                      </a:pPr>
                      <a:endParaRPr lang="ar-EG" sz="2000" b="0" dirty="0">
                        <a:solidFill>
                          <a:srgbClr val="002060"/>
                        </a:solidFill>
                        <a:effectLst/>
                        <a:latin typeface="+mn-lt"/>
                      </a:endParaRPr>
                    </a:p>
                    <a:p>
                      <a:pPr marL="742950" marR="0" lvl="1" indent="-285750" algn="r" defTabSz="914400" rtl="1"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n-US" sz="2000" b="0" dirty="0">
                          <a:solidFill>
                            <a:srgbClr val="002060"/>
                          </a:solidFill>
                          <a:effectLst/>
                          <a:latin typeface="+mn-lt"/>
                        </a:rPr>
                        <a:t>Other factors constant, as the price change, Quantity demanded will change at opposite direction , Movement along demand curve</a:t>
                      </a:r>
                    </a:p>
                    <a:p>
                      <a:pPr marL="0" marR="0">
                        <a:spcBef>
                          <a:spcPts val="0"/>
                        </a:spcBef>
                        <a:spcAft>
                          <a:spcPts val="0"/>
                        </a:spcAft>
                      </a:pPr>
                      <a:r>
                        <a:rPr lang="en-US" sz="2000" b="0" dirty="0">
                          <a:solidFill>
                            <a:srgbClr val="002060"/>
                          </a:solidFill>
                          <a:effectLst/>
                          <a:latin typeface="Alexandria"/>
                        </a:rPr>
                        <a:t> </a:t>
                      </a:r>
                    </a:p>
                    <a:p>
                      <a:pPr marL="0" marR="0" algn="ctr">
                        <a:spcBef>
                          <a:spcPts val="0"/>
                        </a:spcBef>
                        <a:spcAft>
                          <a:spcPts val="0"/>
                        </a:spcAft>
                      </a:pPr>
                      <a:r>
                        <a:rPr lang="en-US" sz="2000" b="0" dirty="0">
                          <a:solidFill>
                            <a:srgbClr val="002060"/>
                          </a:solidFill>
                          <a:effectLst/>
                          <a:latin typeface="Alexandria"/>
                        </a:rPr>
                        <a:t> </a:t>
                      </a:r>
                      <a:endParaRPr lang="en-US" sz="2000" b="0" dirty="0">
                        <a:solidFill>
                          <a:srgbClr val="002060"/>
                        </a:solidFill>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342900" marR="0" indent="-342900" algn="just" rtl="1">
                        <a:spcBef>
                          <a:spcPts val="0"/>
                        </a:spcBef>
                        <a:spcAft>
                          <a:spcPts val="0"/>
                        </a:spcAft>
                        <a:buFont typeface="Arial" panose="020B0604020202020204" pitchFamily="34" charset="0"/>
                        <a:buChar char="•"/>
                      </a:pPr>
                      <a:r>
                        <a:rPr lang="en-US" sz="2000" b="0" dirty="0">
                          <a:solidFill>
                            <a:srgbClr val="002060"/>
                          </a:solidFill>
                          <a:effectLst/>
                          <a:latin typeface="Alexandria"/>
                        </a:rPr>
                        <a:t> </a:t>
                      </a:r>
                      <a:r>
                        <a:rPr lang="ar-EG" sz="2000" b="0" dirty="0">
                          <a:solidFill>
                            <a:srgbClr val="002060"/>
                          </a:solidFill>
                          <a:effectLst/>
                          <a:latin typeface="+mn-lt"/>
                        </a:rPr>
                        <a:t>عندما يكون السعر ثابتًا، ومع تغير العوامل الأخرى المؤثرة على خطط الشراء، يتغير الطلب، وينتقل منحنى الطلب عند مستوى سعر معين.</a:t>
                      </a:r>
                    </a:p>
                    <a:p>
                      <a:pPr marL="342900" marR="0" indent="-342900" algn="just" rtl="1">
                        <a:spcBef>
                          <a:spcPts val="0"/>
                        </a:spcBef>
                        <a:spcAft>
                          <a:spcPts val="0"/>
                        </a:spcAft>
                        <a:buFont typeface="Arial" panose="020B0604020202020204" pitchFamily="34" charset="0"/>
                        <a:buChar char="•"/>
                      </a:pPr>
                      <a:endParaRPr lang="ar-EG" sz="2000" b="0" dirty="0">
                        <a:solidFill>
                          <a:srgbClr val="002060"/>
                        </a:solidFill>
                        <a:effectLst/>
                        <a:latin typeface="+mn-lt"/>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dirty="0">
                          <a:solidFill>
                            <a:srgbClr val="002060"/>
                          </a:solidFill>
                          <a:effectLst/>
                          <a:latin typeface="+mn-lt"/>
                        </a:rPr>
                        <a:t>When price is constant, as the other influences on buying plans change, Demand will change, Shift demand curve at given price level.</a:t>
                      </a:r>
                      <a:endParaRPr lang="ar-EG" sz="2000" b="0" dirty="0">
                        <a:solidFill>
                          <a:srgbClr val="002060"/>
                        </a:solidFill>
                        <a:effectLst/>
                        <a:latin typeface="+mn-lt"/>
                      </a:endParaRPr>
                    </a:p>
                    <a:p>
                      <a:pPr marL="342900" marR="0" indent="-342900" algn="just" rtl="1">
                        <a:spcBef>
                          <a:spcPts val="0"/>
                        </a:spcBef>
                        <a:spcAft>
                          <a:spcPts val="0"/>
                        </a:spcAft>
                        <a:buFont typeface="Arial" panose="020B0604020202020204" pitchFamily="34" charset="0"/>
                        <a:buChar char="•"/>
                      </a:pPr>
                      <a:endParaRPr lang="en-US" sz="2000" b="0" dirty="0">
                        <a:solidFill>
                          <a:srgbClr val="002060"/>
                        </a:solidFill>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952597784"/>
                  </a:ext>
                </a:extLst>
              </a:tr>
            </a:tbl>
          </a:graphicData>
        </a:graphic>
      </p:graphicFrame>
      <p:pic>
        <p:nvPicPr>
          <p:cNvPr id="10" name="Picture 9" descr="fig03">
            <a:extLst>
              <a:ext uri="{FF2B5EF4-FFF2-40B4-BE49-F238E27FC236}">
                <a16:creationId xmlns:a16="http://schemas.microsoft.com/office/drawing/2014/main" id="{50483E12-B9B4-3D1F-AD95-5CD1874911C9}"/>
              </a:ext>
            </a:extLst>
          </p:cNvPr>
          <p:cNvPicPr/>
          <p:nvPr/>
        </p:nvPicPr>
        <p:blipFill>
          <a:blip r:embed="rId3"/>
          <a:srcRect/>
          <a:stretch>
            <a:fillRect/>
          </a:stretch>
        </p:blipFill>
        <p:spPr bwMode="auto">
          <a:xfrm>
            <a:off x="1564223" y="1519048"/>
            <a:ext cx="3487582" cy="1676795"/>
          </a:xfrm>
          <a:prstGeom prst="rect">
            <a:avLst/>
          </a:prstGeom>
          <a:noFill/>
          <a:ln w="9525">
            <a:noFill/>
            <a:miter lim="800000"/>
            <a:headEnd/>
            <a:tailEnd/>
          </a:ln>
        </p:spPr>
      </p:pic>
      <p:pic>
        <p:nvPicPr>
          <p:cNvPr id="11" name="Picture 10" descr="fig03">
            <a:extLst>
              <a:ext uri="{FF2B5EF4-FFF2-40B4-BE49-F238E27FC236}">
                <a16:creationId xmlns:a16="http://schemas.microsoft.com/office/drawing/2014/main" id="{015D2200-3FC3-F704-F5AD-57002051F7BB}"/>
              </a:ext>
            </a:extLst>
          </p:cNvPr>
          <p:cNvPicPr/>
          <p:nvPr/>
        </p:nvPicPr>
        <p:blipFill>
          <a:blip r:embed="rId4"/>
          <a:srcRect/>
          <a:stretch>
            <a:fillRect/>
          </a:stretch>
        </p:blipFill>
        <p:spPr bwMode="auto">
          <a:xfrm>
            <a:off x="6880069" y="1284949"/>
            <a:ext cx="3192582" cy="1932314"/>
          </a:xfrm>
          <a:prstGeom prst="rect">
            <a:avLst/>
          </a:prstGeom>
          <a:noFill/>
          <a:ln w="9525">
            <a:noFill/>
            <a:miter lim="800000"/>
            <a:headEnd/>
            <a:tailEnd/>
          </a:ln>
        </p:spPr>
      </p:pic>
    </p:spTree>
    <p:extLst>
      <p:ext uri="{BB962C8B-B14F-4D97-AF65-F5344CB8AC3E}">
        <p14:creationId xmlns:p14="http://schemas.microsoft.com/office/powerpoint/2010/main" val="2361783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9973" y="1086151"/>
            <a:ext cx="11755390" cy="55028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99433" y="1476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8354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268963"/>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E131DA2B-DDE6-C08C-3AFF-98D3B3F4696B}"/>
              </a:ext>
            </a:extLst>
          </p:cNvPr>
          <p:cNvSpPr txBox="1">
            <a:spLocks/>
          </p:cNvSpPr>
          <p:nvPr/>
        </p:nvSpPr>
        <p:spPr>
          <a:xfrm>
            <a:off x="429886" y="1313628"/>
            <a:ext cx="5879444"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Which of the following is consistent with the law of demand?</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An increase in the price of a DVD causes an increase in the quantity of DVDs demanded.</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An increase in the price of a soda causes a decrease in the quantity of soda demanded.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 decrease in the price of a gallon of milk causes a decrease in the quantity of milk demanded.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A decrease in the price of juice causes no change in the quantity of juice demanded.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The law of demand implies that if nothing else changes, there is-------------</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 positive relationship between the price of a good and the quantity demanded.</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a negative relationship between the price of a good and the quantity demanded.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a linear relationship between price of a good and the quantity demanded.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an exponential relationship between price of a good and the quantity demanded.</a:t>
            </a: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D1A6D9D1-F7D5-C46A-9DD7-8E25B737CE5C}"/>
              </a:ext>
            </a:extLst>
          </p:cNvPr>
          <p:cNvSpPr txBox="1"/>
          <p:nvPr/>
        </p:nvSpPr>
        <p:spPr>
          <a:xfrm>
            <a:off x="6460564" y="1302688"/>
            <a:ext cx="5293565" cy="4247317"/>
          </a:xfrm>
          <a:prstGeom prst="rect">
            <a:avLst/>
          </a:prstGeom>
          <a:noFill/>
        </p:spPr>
        <p:txBody>
          <a:bodyPr wrap="square">
            <a:spAutoFit/>
          </a:bodyPr>
          <a:lstStyle/>
          <a:p>
            <a:pPr algn="just" rtl="1"/>
            <a:r>
              <a:rPr lang="en-US" b="1" dirty="0" err="1">
                <a:solidFill>
                  <a:schemeClr val="accent5"/>
                </a:solidFill>
              </a:rPr>
              <a:t>أي</a:t>
            </a:r>
            <a:r>
              <a:rPr lang="en-US" b="1" dirty="0">
                <a:solidFill>
                  <a:schemeClr val="accent5"/>
                </a:solidFill>
              </a:rPr>
              <a:t> </a:t>
            </a:r>
            <a:r>
              <a:rPr lang="en-US" b="1" dirty="0" err="1">
                <a:solidFill>
                  <a:schemeClr val="accent5"/>
                </a:solidFill>
              </a:rPr>
              <a:t>مما</a:t>
            </a:r>
            <a:r>
              <a:rPr lang="en-US" b="1" dirty="0">
                <a:solidFill>
                  <a:schemeClr val="accent5"/>
                </a:solidFill>
              </a:rPr>
              <a:t> </a:t>
            </a:r>
            <a:r>
              <a:rPr lang="en-US" b="1" dirty="0" err="1">
                <a:solidFill>
                  <a:schemeClr val="accent5"/>
                </a:solidFill>
              </a:rPr>
              <a:t>يلي</a:t>
            </a:r>
            <a:r>
              <a:rPr lang="en-US" b="1" dirty="0">
                <a:solidFill>
                  <a:schemeClr val="accent5"/>
                </a:solidFill>
              </a:rPr>
              <a:t> </a:t>
            </a:r>
            <a:r>
              <a:rPr lang="en-US" b="1" dirty="0" err="1">
                <a:solidFill>
                  <a:schemeClr val="accent5"/>
                </a:solidFill>
              </a:rPr>
              <a:t>يتوافق</a:t>
            </a:r>
            <a:r>
              <a:rPr lang="en-US" b="1" dirty="0">
                <a:solidFill>
                  <a:schemeClr val="accent5"/>
                </a:solidFill>
              </a:rPr>
              <a:t> </a:t>
            </a:r>
            <a:r>
              <a:rPr lang="en-US" b="1" dirty="0" err="1">
                <a:solidFill>
                  <a:schemeClr val="accent5"/>
                </a:solidFill>
              </a:rPr>
              <a:t>مع</a:t>
            </a:r>
            <a:r>
              <a:rPr lang="en-US" b="1" dirty="0">
                <a:solidFill>
                  <a:schemeClr val="accent5"/>
                </a:solidFill>
              </a:rPr>
              <a:t> </a:t>
            </a:r>
            <a:r>
              <a:rPr lang="en-US" b="1" dirty="0" err="1">
                <a:solidFill>
                  <a:schemeClr val="accent5"/>
                </a:solidFill>
              </a:rPr>
              <a:t>قانون</a:t>
            </a:r>
            <a:r>
              <a:rPr lang="en-US" b="1" dirty="0">
                <a:solidFill>
                  <a:schemeClr val="accent5"/>
                </a:solidFill>
              </a:rPr>
              <a:t> </a:t>
            </a:r>
            <a:r>
              <a:rPr lang="en-US" b="1" dirty="0" err="1">
                <a:solidFill>
                  <a:schemeClr val="accent5"/>
                </a:solidFill>
              </a:rPr>
              <a:t>الطلب</a:t>
            </a:r>
            <a:r>
              <a:rPr lang="en-US" b="1" dirty="0">
                <a:solidFill>
                  <a:schemeClr val="accent5"/>
                </a:solidFill>
              </a:rPr>
              <a:t>؟</a:t>
            </a:r>
          </a:p>
          <a:p>
            <a:pPr algn="just" rtl="1"/>
            <a:r>
              <a:rPr lang="en-US" dirty="0"/>
              <a:t>أ) </a:t>
            </a:r>
            <a:r>
              <a:rPr lang="en-US" dirty="0" err="1"/>
              <a:t>يؤدي</a:t>
            </a:r>
            <a:r>
              <a:rPr lang="en-US" dirty="0"/>
              <a:t> </a:t>
            </a:r>
            <a:r>
              <a:rPr lang="en-US" dirty="0" err="1"/>
              <a:t>ارتفاع</a:t>
            </a:r>
            <a:r>
              <a:rPr lang="en-US" dirty="0"/>
              <a:t> سعر </a:t>
            </a:r>
            <a:r>
              <a:rPr lang="en-US" dirty="0" err="1"/>
              <a:t>قرص</a:t>
            </a:r>
            <a:r>
              <a:rPr lang="en-US" dirty="0"/>
              <a:t> DVD </a:t>
            </a:r>
            <a:r>
              <a:rPr lang="en-US" dirty="0" err="1"/>
              <a:t>إلى</a:t>
            </a:r>
            <a:r>
              <a:rPr lang="en-US" dirty="0"/>
              <a:t> </a:t>
            </a:r>
            <a:r>
              <a:rPr lang="en-US" dirty="0" err="1"/>
              <a:t>زيادة</a:t>
            </a:r>
            <a:r>
              <a:rPr lang="en-US" dirty="0"/>
              <a:t> كمية </a:t>
            </a:r>
            <a:r>
              <a:rPr lang="en-US" dirty="0" err="1"/>
              <a:t>أقراص</a:t>
            </a:r>
            <a:r>
              <a:rPr lang="en-US" dirty="0"/>
              <a:t> DVD </a:t>
            </a:r>
            <a:r>
              <a:rPr lang="en-US" dirty="0" err="1"/>
              <a:t>المطلوبة</a:t>
            </a:r>
            <a:r>
              <a:rPr lang="en-US" dirty="0"/>
              <a:t>.</a:t>
            </a:r>
          </a:p>
          <a:p>
            <a:pPr algn="just" rtl="1"/>
            <a:r>
              <a:rPr lang="en-US" b="1" u="sng" dirty="0"/>
              <a:t>ب) </a:t>
            </a:r>
            <a:r>
              <a:rPr lang="en-US" b="1" u="sng" dirty="0" err="1"/>
              <a:t>يؤدي</a:t>
            </a:r>
            <a:r>
              <a:rPr lang="en-US" b="1" u="sng" dirty="0"/>
              <a:t> </a:t>
            </a:r>
            <a:r>
              <a:rPr lang="en-US" b="1" u="sng" dirty="0" err="1"/>
              <a:t>ارتفاع</a:t>
            </a:r>
            <a:r>
              <a:rPr lang="en-US" b="1" u="sng" dirty="0"/>
              <a:t> سعر </a:t>
            </a:r>
            <a:r>
              <a:rPr lang="en-US" b="1" u="sng" dirty="0" err="1"/>
              <a:t>الصودا</a:t>
            </a:r>
            <a:r>
              <a:rPr lang="en-US" b="1" u="sng" dirty="0"/>
              <a:t> </a:t>
            </a:r>
            <a:r>
              <a:rPr lang="en-US" b="1" u="sng" dirty="0" err="1"/>
              <a:t>إلى</a:t>
            </a:r>
            <a:r>
              <a:rPr lang="en-US" b="1" u="sng" dirty="0"/>
              <a:t> </a:t>
            </a:r>
            <a:r>
              <a:rPr lang="en-US" b="1" u="sng" dirty="0" err="1"/>
              <a:t>انخفاض</a:t>
            </a:r>
            <a:r>
              <a:rPr lang="en-US" b="1" u="sng" dirty="0"/>
              <a:t> كمية </a:t>
            </a:r>
            <a:r>
              <a:rPr lang="en-US" b="1" u="sng" dirty="0" err="1"/>
              <a:t>الصودا</a:t>
            </a:r>
            <a:r>
              <a:rPr lang="en-US" b="1" u="sng" dirty="0"/>
              <a:t> </a:t>
            </a:r>
            <a:r>
              <a:rPr lang="en-US" b="1" u="sng" dirty="0" err="1"/>
              <a:t>المطلوبة</a:t>
            </a:r>
            <a:r>
              <a:rPr lang="en-US" b="1" u="sng" dirty="0"/>
              <a:t>.</a:t>
            </a:r>
          </a:p>
          <a:p>
            <a:pPr algn="just" rtl="1"/>
            <a:r>
              <a:rPr lang="en-US" dirty="0"/>
              <a:t>ج) </a:t>
            </a:r>
            <a:r>
              <a:rPr lang="en-US" dirty="0" err="1"/>
              <a:t>يؤدي</a:t>
            </a:r>
            <a:r>
              <a:rPr lang="en-US" dirty="0"/>
              <a:t> </a:t>
            </a:r>
            <a:r>
              <a:rPr lang="en-US" dirty="0" err="1"/>
              <a:t>انخفاض</a:t>
            </a:r>
            <a:r>
              <a:rPr lang="en-US" dirty="0"/>
              <a:t> سعر </a:t>
            </a:r>
            <a:r>
              <a:rPr lang="en-US" dirty="0" err="1"/>
              <a:t>جالون</a:t>
            </a:r>
            <a:r>
              <a:rPr lang="en-US" dirty="0"/>
              <a:t> </a:t>
            </a:r>
            <a:r>
              <a:rPr lang="en-US" dirty="0" err="1"/>
              <a:t>الحليب</a:t>
            </a:r>
            <a:r>
              <a:rPr lang="en-US" dirty="0"/>
              <a:t> </a:t>
            </a:r>
            <a:r>
              <a:rPr lang="en-US" dirty="0" err="1"/>
              <a:t>إلى</a:t>
            </a:r>
            <a:r>
              <a:rPr lang="en-US" dirty="0"/>
              <a:t> </a:t>
            </a:r>
            <a:r>
              <a:rPr lang="en-US" dirty="0" err="1"/>
              <a:t>انخفاض</a:t>
            </a:r>
            <a:r>
              <a:rPr lang="en-US" dirty="0"/>
              <a:t> كمية </a:t>
            </a:r>
            <a:r>
              <a:rPr lang="en-US" dirty="0" err="1"/>
              <a:t>الحليب</a:t>
            </a:r>
            <a:r>
              <a:rPr lang="en-US" dirty="0"/>
              <a:t> </a:t>
            </a:r>
            <a:r>
              <a:rPr lang="en-US" dirty="0" err="1"/>
              <a:t>المطلوبة</a:t>
            </a:r>
            <a:r>
              <a:rPr lang="en-US" dirty="0"/>
              <a:t>.</a:t>
            </a:r>
          </a:p>
          <a:p>
            <a:pPr algn="just" rtl="1"/>
            <a:r>
              <a:rPr lang="en-US" dirty="0"/>
              <a:t>د) </a:t>
            </a:r>
            <a:r>
              <a:rPr lang="en-US" dirty="0" err="1"/>
              <a:t>لا</a:t>
            </a:r>
            <a:r>
              <a:rPr lang="en-US" dirty="0"/>
              <a:t> </a:t>
            </a:r>
            <a:r>
              <a:rPr lang="en-US" dirty="0" err="1"/>
              <a:t>يؤدي</a:t>
            </a:r>
            <a:r>
              <a:rPr lang="en-US" dirty="0"/>
              <a:t> </a:t>
            </a:r>
            <a:r>
              <a:rPr lang="en-US" dirty="0" err="1"/>
              <a:t>انخفاض</a:t>
            </a:r>
            <a:r>
              <a:rPr lang="en-US" dirty="0"/>
              <a:t> سعر </a:t>
            </a:r>
            <a:r>
              <a:rPr lang="en-US" dirty="0" err="1"/>
              <a:t>العصير</a:t>
            </a:r>
            <a:r>
              <a:rPr lang="en-US" dirty="0"/>
              <a:t> </a:t>
            </a:r>
            <a:r>
              <a:rPr lang="en-US" dirty="0" err="1"/>
              <a:t>إلى</a:t>
            </a:r>
            <a:r>
              <a:rPr lang="en-US" dirty="0"/>
              <a:t> </a:t>
            </a:r>
            <a:r>
              <a:rPr lang="en-US" dirty="0" err="1"/>
              <a:t>أي</a:t>
            </a:r>
            <a:r>
              <a:rPr lang="en-US" dirty="0"/>
              <a:t> </a:t>
            </a:r>
            <a:r>
              <a:rPr lang="en-US" dirty="0" err="1"/>
              <a:t>تغيير</a:t>
            </a:r>
            <a:r>
              <a:rPr lang="en-US" dirty="0"/>
              <a:t> </a:t>
            </a:r>
            <a:r>
              <a:rPr lang="en-US" dirty="0" err="1"/>
              <a:t>في</a:t>
            </a:r>
            <a:r>
              <a:rPr lang="en-US" dirty="0"/>
              <a:t> كمية </a:t>
            </a:r>
            <a:r>
              <a:rPr lang="en-US" dirty="0" err="1"/>
              <a:t>العصير</a:t>
            </a:r>
            <a:r>
              <a:rPr lang="en-US" dirty="0"/>
              <a:t> </a:t>
            </a:r>
            <a:r>
              <a:rPr lang="en-US" dirty="0" err="1"/>
              <a:t>المطلوبة</a:t>
            </a:r>
            <a:r>
              <a:rPr lang="en-US" dirty="0"/>
              <a:t>.</a:t>
            </a:r>
            <a:endParaRPr lang="ar-EG" dirty="0"/>
          </a:p>
          <a:p>
            <a:pPr algn="just" rtl="1"/>
            <a:endParaRPr lang="en-US" dirty="0"/>
          </a:p>
          <a:p>
            <a:pPr algn="just" rtl="1"/>
            <a:endParaRPr lang="en-US" dirty="0"/>
          </a:p>
          <a:p>
            <a:pPr algn="just" rtl="1"/>
            <a:r>
              <a:rPr lang="en-US" b="1" dirty="0" err="1">
                <a:solidFill>
                  <a:schemeClr val="accent5"/>
                </a:solidFill>
              </a:rPr>
              <a:t>يعني</a:t>
            </a:r>
            <a:r>
              <a:rPr lang="en-US" b="1" dirty="0">
                <a:solidFill>
                  <a:schemeClr val="accent5"/>
                </a:solidFill>
              </a:rPr>
              <a:t> </a:t>
            </a:r>
            <a:r>
              <a:rPr lang="en-US" b="1" dirty="0" err="1">
                <a:solidFill>
                  <a:schemeClr val="accent5"/>
                </a:solidFill>
              </a:rPr>
              <a:t>قانون</a:t>
            </a:r>
            <a:r>
              <a:rPr lang="en-US" b="1" dirty="0">
                <a:solidFill>
                  <a:schemeClr val="accent5"/>
                </a:solidFill>
              </a:rPr>
              <a:t> </a:t>
            </a:r>
            <a:r>
              <a:rPr lang="en-US" b="1" dirty="0" err="1">
                <a:solidFill>
                  <a:schemeClr val="accent5"/>
                </a:solidFill>
              </a:rPr>
              <a:t>الطلب</a:t>
            </a:r>
            <a:r>
              <a:rPr lang="en-US" b="1" dirty="0">
                <a:solidFill>
                  <a:schemeClr val="accent5"/>
                </a:solidFill>
              </a:rPr>
              <a:t> </a:t>
            </a:r>
            <a:r>
              <a:rPr lang="en-US" b="1" dirty="0" err="1">
                <a:solidFill>
                  <a:schemeClr val="accent5"/>
                </a:solidFill>
              </a:rPr>
              <a:t>أنه</a:t>
            </a:r>
            <a:r>
              <a:rPr lang="en-US" b="1" dirty="0">
                <a:solidFill>
                  <a:schemeClr val="accent5"/>
                </a:solidFill>
              </a:rPr>
              <a:t> </a:t>
            </a:r>
            <a:r>
              <a:rPr lang="en-US" b="1" dirty="0" err="1">
                <a:solidFill>
                  <a:schemeClr val="accent5"/>
                </a:solidFill>
              </a:rPr>
              <a:t>إذا</a:t>
            </a:r>
            <a:r>
              <a:rPr lang="en-US" b="1" dirty="0">
                <a:solidFill>
                  <a:schemeClr val="accent5"/>
                </a:solidFill>
              </a:rPr>
              <a:t> </a:t>
            </a:r>
            <a:r>
              <a:rPr lang="en-US" b="1" dirty="0" err="1">
                <a:solidFill>
                  <a:schemeClr val="accent5"/>
                </a:solidFill>
              </a:rPr>
              <a:t>لم</a:t>
            </a:r>
            <a:r>
              <a:rPr lang="en-US" b="1" dirty="0">
                <a:solidFill>
                  <a:schemeClr val="accent5"/>
                </a:solidFill>
              </a:rPr>
              <a:t> </a:t>
            </a:r>
            <a:r>
              <a:rPr lang="en-US" b="1" dirty="0" err="1">
                <a:solidFill>
                  <a:schemeClr val="accent5"/>
                </a:solidFill>
              </a:rPr>
              <a:t>يتغير</a:t>
            </a:r>
            <a:r>
              <a:rPr lang="en-US" b="1" dirty="0">
                <a:solidFill>
                  <a:schemeClr val="accent5"/>
                </a:solidFill>
              </a:rPr>
              <a:t> </a:t>
            </a:r>
            <a:r>
              <a:rPr lang="en-US" b="1" dirty="0" err="1">
                <a:solidFill>
                  <a:schemeClr val="accent5"/>
                </a:solidFill>
              </a:rPr>
              <a:t>أي</a:t>
            </a:r>
            <a:r>
              <a:rPr lang="en-US" b="1" dirty="0">
                <a:solidFill>
                  <a:schemeClr val="accent5"/>
                </a:solidFill>
              </a:rPr>
              <a:t> </a:t>
            </a:r>
            <a:r>
              <a:rPr lang="en-US" b="1" dirty="0" err="1">
                <a:solidFill>
                  <a:schemeClr val="accent5"/>
                </a:solidFill>
              </a:rPr>
              <a:t>شيء</a:t>
            </a:r>
            <a:r>
              <a:rPr lang="en-US" b="1" dirty="0">
                <a:solidFill>
                  <a:schemeClr val="accent5"/>
                </a:solidFill>
              </a:rPr>
              <a:t> </a:t>
            </a:r>
            <a:r>
              <a:rPr lang="en-US" b="1" dirty="0" err="1">
                <a:solidFill>
                  <a:schemeClr val="accent5"/>
                </a:solidFill>
              </a:rPr>
              <a:t>آخر</a:t>
            </a:r>
            <a:r>
              <a:rPr lang="en-US" b="1" dirty="0">
                <a:solidFill>
                  <a:schemeClr val="accent5"/>
                </a:solidFill>
              </a:rPr>
              <a:t>، </a:t>
            </a:r>
            <a:r>
              <a:rPr lang="en-US" b="1" dirty="0" err="1">
                <a:solidFill>
                  <a:schemeClr val="accent5"/>
                </a:solidFill>
              </a:rPr>
              <a:t>فهناك</a:t>
            </a:r>
            <a:r>
              <a:rPr lang="en-US" b="1" dirty="0">
                <a:solidFill>
                  <a:schemeClr val="accent5"/>
                </a:solidFill>
              </a:rPr>
              <a:t>-------------</a:t>
            </a:r>
          </a:p>
          <a:p>
            <a:pPr algn="just" rtl="1"/>
            <a:r>
              <a:rPr lang="en-US" dirty="0"/>
              <a:t>أ) </a:t>
            </a:r>
            <a:r>
              <a:rPr lang="en-US" dirty="0" err="1"/>
              <a:t>علاقة</a:t>
            </a:r>
            <a:r>
              <a:rPr lang="en-US" dirty="0"/>
              <a:t> </a:t>
            </a:r>
            <a:r>
              <a:rPr lang="en-US" dirty="0" err="1"/>
              <a:t>إيجابية</a:t>
            </a:r>
            <a:r>
              <a:rPr lang="en-US" dirty="0"/>
              <a:t> </a:t>
            </a:r>
            <a:r>
              <a:rPr lang="en-US" dirty="0" err="1"/>
              <a:t>بين</a:t>
            </a:r>
            <a:r>
              <a:rPr lang="en-US" dirty="0"/>
              <a:t> سعر </a:t>
            </a:r>
            <a:r>
              <a:rPr lang="en-US" dirty="0" err="1"/>
              <a:t>السلعة</a:t>
            </a:r>
            <a:r>
              <a:rPr lang="en-US" dirty="0"/>
              <a:t> </a:t>
            </a:r>
            <a:r>
              <a:rPr lang="en-US" dirty="0" err="1"/>
              <a:t>والكمية</a:t>
            </a:r>
            <a:r>
              <a:rPr lang="en-US" dirty="0"/>
              <a:t> </a:t>
            </a:r>
            <a:r>
              <a:rPr lang="en-US" dirty="0" err="1"/>
              <a:t>المطلوبة</a:t>
            </a:r>
            <a:r>
              <a:rPr lang="en-US" dirty="0"/>
              <a:t>.</a:t>
            </a:r>
          </a:p>
          <a:p>
            <a:pPr algn="just" rtl="1"/>
            <a:r>
              <a:rPr lang="en-US" b="1" u="sng" dirty="0"/>
              <a:t>ب) </a:t>
            </a:r>
            <a:r>
              <a:rPr lang="en-US" b="1" u="sng" dirty="0" err="1"/>
              <a:t>علاقة</a:t>
            </a:r>
            <a:r>
              <a:rPr lang="en-US" b="1" u="sng" dirty="0"/>
              <a:t> </a:t>
            </a:r>
            <a:r>
              <a:rPr lang="en-US" b="1" u="sng" dirty="0" err="1"/>
              <a:t>سلبية</a:t>
            </a:r>
            <a:r>
              <a:rPr lang="en-US" b="1" u="sng" dirty="0"/>
              <a:t> </a:t>
            </a:r>
            <a:r>
              <a:rPr lang="en-US" b="1" u="sng" dirty="0" err="1"/>
              <a:t>بين</a:t>
            </a:r>
            <a:r>
              <a:rPr lang="en-US" b="1" u="sng" dirty="0"/>
              <a:t> سعر </a:t>
            </a:r>
            <a:r>
              <a:rPr lang="en-US" b="1" u="sng" dirty="0" err="1"/>
              <a:t>السلعة</a:t>
            </a:r>
            <a:r>
              <a:rPr lang="en-US" b="1" u="sng" dirty="0"/>
              <a:t> </a:t>
            </a:r>
            <a:r>
              <a:rPr lang="en-US" b="1" u="sng" dirty="0" err="1"/>
              <a:t>والكمية</a:t>
            </a:r>
            <a:r>
              <a:rPr lang="en-US" b="1" u="sng" dirty="0"/>
              <a:t> </a:t>
            </a:r>
            <a:r>
              <a:rPr lang="en-US" b="1" u="sng" dirty="0" err="1"/>
              <a:t>المطلوبة</a:t>
            </a:r>
            <a:r>
              <a:rPr lang="en-US" b="1" u="sng" dirty="0"/>
              <a:t>.</a:t>
            </a:r>
          </a:p>
          <a:p>
            <a:pPr algn="just" rtl="1"/>
            <a:r>
              <a:rPr lang="en-US" dirty="0"/>
              <a:t>ج) </a:t>
            </a:r>
            <a:r>
              <a:rPr lang="en-US" dirty="0" err="1"/>
              <a:t>علاقة</a:t>
            </a:r>
            <a:r>
              <a:rPr lang="en-US" dirty="0"/>
              <a:t> </a:t>
            </a:r>
            <a:r>
              <a:rPr lang="en-US" dirty="0" err="1"/>
              <a:t>خطية</a:t>
            </a:r>
            <a:r>
              <a:rPr lang="en-US" dirty="0"/>
              <a:t> </a:t>
            </a:r>
            <a:r>
              <a:rPr lang="en-US" dirty="0" err="1"/>
              <a:t>بين</a:t>
            </a:r>
            <a:r>
              <a:rPr lang="en-US" dirty="0"/>
              <a:t> سعر </a:t>
            </a:r>
            <a:r>
              <a:rPr lang="en-US" dirty="0" err="1"/>
              <a:t>السلعة</a:t>
            </a:r>
            <a:r>
              <a:rPr lang="en-US" dirty="0"/>
              <a:t> </a:t>
            </a:r>
            <a:r>
              <a:rPr lang="en-US" dirty="0" err="1"/>
              <a:t>والكمية</a:t>
            </a:r>
            <a:r>
              <a:rPr lang="en-US" dirty="0"/>
              <a:t> </a:t>
            </a:r>
            <a:r>
              <a:rPr lang="en-US" dirty="0" err="1"/>
              <a:t>المطلوبة</a:t>
            </a:r>
            <a:r>
              <a:rPr lang="en-US" dirty="0"/>
              <a:t>.</a:t>
            </a:r>
          </a:p>
          <a:p>
            <a:pPr algn="just" rtl="1"/>
            <a:r>
              <a:rPr lang="en-US" dirty="0"/>
              <a:t>د) </a:t>
            </a:r>
            <a:r>
              <a:rPr lang="en-US" dirty="0" err="1"/>
              <a:t>علاقة</a:t>
            </a:r>
            <a:r>
              <a:rPr lang="en-US" dirty="0"/>
              <a:t> </a:t>
            </a:r>
            <a:r>
              <a:rPr lang="en-US" dirty="0" err="1"/>
              <a:t>أسيّة</a:t>
            </a:r>
            <a:r>
              <a:rPr lang="en-US" dirty="0"/>
              <a:t> </a:t>
            </a:r>
            <a:r>
              <a:rPr lang="en-US" dirty="0" err="1"/>
              <a:t>بين</a:t>
            </a:r>
            <a:r>
              <a:rPr lang="en-US" dirty="0"/>
              <a:t> سعر </a:t>
            </a:r>
            <a:r>
              <a:rPr lang="en-US" dirty="0" err="1"/>
              <a:t>السلعة</a:t>
            </a:r>
            <a:r>
              <a:rPr lang="en-US" dirty="0"/>
              <a:t> </a:t>
            </a:r>
            <a:r>
              <a:rPr lang="en-US" dirty="0" err="1"/>
              <a:t>والكمية</a:t>
            </a:r>
            <a:r>
              <a:rPr lang="en-US" dirty="0"/>
              <a:t> </a:t>
            </a:r>
            <a:r>
              <a:rPr lang="en-US" dirty="0" err="1"/>
              <a:t>المطلوبة</a:t>
            </a:r>
            <a:endParaRPr lang="en-US" dirty="0"/>
          </a:p>
        </p:txBody>
      </p:sp>
    </p:spTree>
    <p:extLst>
      <p:ext uri="{BB962C8B-B14F-4D97-AF65-F5344CB8AC3E}">
        <p14:creationId xmlns:p14="http://schemas.microsoft.com/office/powerpoint/2010/main" val="1671640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0723" y="1294196"/>
            <a:ext cx="11463268" cy="5252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70858" y="3111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28917" y="80713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7F125B2D-A371-B8AC-141F-0959B66681B2}"/>
              </a:ext>
            </a:extLst>
          </p:cNvPr>
          <p:cNvSpPr txBox="1">
            <a:spLocks/>
          </p:cNvSpPr>
          <p:nvPr/>
        </p:nvSpPr>
        <p:spPr>
          <a:xfrm>
            <a:off x="744279" y="1502544"/>
            <a:ext cx="6103505" cy="49219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In the market for magazines, the "income effect" means that-------</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magazines are usually purchased by people with higher-than-average incomes.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 decrease in the price of a substitute product like books will make magazine readers feel a little poorer than they were before.</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an increase in the price of magazines will reduce the total purchasing power of magazine readers, making them able to afford fewer magazines.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an increase in the price of magazines will raise the relative price of magazines to books, causing magazine readers to read more books and fewer magazines.</a:t>
            </a:r>
          </a:p>
          <a:p>
            <a:pPr marL="0" marR="0" indent="0">
              <a:spcBef>
                <a:spcPts val="0"/>
              </a:spcBef>
              <a:spcAft>
                <a:spcPts val="0"/>
              </a:spcAft>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As the </a:t>
            </a:r>
            <a:r>
              <a:rPr lang="en-US" sz="1800" b="1" i="1" dirty="0">
                <a:solidFill>
                  <a:srgbClr val="0070C0"/>
                </a:solidFill>
                <a:effectLst/>
                <a:latin typeface="Alexandria"/>
                <a:ea typeface="Times New Roman" panose="02020603050405020304" pitchFamily="18" charset="0"/>
                <a:cs typeface="Palatino Linotype" panose="02040502050505030304" pitchFamily="18" charset="0"/>
              </a:rPr>
              <a:t>relative</a:t>
            </a:r>
            <a:r>
              <a:rPr lang="en-US" sz="1800" b="1" dirty="0">
                <a:solidFill>
                  <a:srgbClr val="0070C0"/>
                </a:solidFill>
                <a:effectLst/>
                <a:latin typeface="Alexandria"/>
                <a:ea typeface="Times New Roman" panose="02020603050405020304" pitchFamily="18" charset="0"/>
                <a:cs typeface="Palatino Linotype" panose="02040502050505030304" pitchFamily="18" charset="0"/>
              </a:rPr>
              <a:t> price of a good falls, the substitution effect implies that people buy----</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less of that good and more of its substitutes.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more of that good and less of its substitutes.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less of that good and less of its substitutes.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more of that good and more of its substitutes.</a:t>
            </a:r>
          </a:p>
          <a:p>
            <a:pPr marL="0" indent="0">
              <a:buFont typeface="Arial" panose="020B0604020202020204" pitchFamily="34" charset="0"/>
              <a:buNone/>
            </a:pPr>
            <a:endParaRPr lang="en-US" sz="1800" dirty="0">
              <a:latin typeface="Alexandria"/>
            </a:endParaRPr>
          </a:p>
        </p:txBody>
      </p:sp>
      <p:sp>
        <p:nvSpPr>
          <p:cNvPr id="10" name="TextBox 9">
            <a:extLst>
              <a:ext uri="{FF2B5EF4-FFF2-40B4-BE49-F238E27FC236}">
                <a16:creationId xmlns:a16="http://schemas.microsoft.com/office/drawing/2014/main" id="{8591CE4B-68BB-0D5B-8E33-D7852CFC17B2}"/>
              </a:ext>
            </a:extLst>
          </p:cNvPr>
          <p:cNvSpPr txBox="1"/>
          <p:nvPr/>
        </p:nvSpPr>
        <p:spPr>
          <a:xfrm>
            <a:off x="6903393" y="1453355"/>
            <a:ext cx="4611246" cy="5078313"/>
          </a:xfrm>
          <a:prstGeom prst="rect">
            <a:avLst/>
          </a:prstGeom>
          <a:noFill/>
        </p:spPr>
        <p:txBody>
          <a:bodyPr wrap="square">
            <a:spAutoFit/>
          </a:bodyPr>
          <a:lstStyle/>
          <a:p>
            <a:pPr algn="just" rtl="1"/>
            <a:r>
              <a:rPr lang="en-US" b="1" dirty="0" err="1">
                <a:solidFill>
                  <a:schemeClr val="accent5"/>
                </a:solidFill>
              </a:rPr>
              <a:t>في</a:t>
            </a:r>
            <a:r>
              <a:rPr lang="en-US" b="1" dirty="0">
                <a:solidFill>
                  <a:schemeClr val="accent5"/>
                </a:solidFill>
              </a:rPr>
              <a:t> </a:t>
            </a:r>
            <a:r>
              <a:rPr lang="en-US" b="1" dirty="0" err="1">
                <a:solidFill>
                  <a:schemeClr val="accent5"/>
                </a:solidFill>
              </a:rPr>
              <a:t>سوق</a:t>
            </a:r>
            <a:r>
              <a:rPr lang="en-US" b="1" dirty="0">
                <a:solidFill>
                  <a:schemeClr val="accent5"/>
                </a:solidFill>
              </a:rPr>
              <a:t> </a:t>
            </a:r>
            <a:r>
              <a:rPr lang="en-US" b="1" dirty="0" err="1">
                <a:solidFill>
                  <a:schemeClr val="accent5"/>
                </a:solidFill>
              </a:rPr>
              <a:t>المجلات</a:t>
            </a:r>
            <a:r>
              <a:rPr lang="en-US" b="1" dirty="0">
                <a:solidFill>
                  <a:schemeClr val="accent5"/>
                </a:solidFill>
              </a:rPr>
              <a:t>، </a:t>
            </a:r>
            <a:r>
              <a:rPr lang="en-US" b="1" dirty="0" err="1">
                <a:solidFill>
                  <a:schemeClr val="accent5"/>
                </a:solidFill>
              </a:rPr>
              <a:t>يعني</a:t>
            </a:r>
            <a:r>
              <a:rPr lang="en-US" b="1" dirty="0">
                <a:solidFill>
                  <a:schemeClr val="accent5"/>
                </a:solidFill>
              </a:rPr>
              <a:t> "</a:t>
            </a:r>
            <a:r>
              <a:rPr lang="en-US" b="1" dirty="0" err="1">
                <a:solidFill>
                  <a:schemeClr val="accent5"/>
                </a:solidFill>
              </a:rPr>
              <a:t>تأثير</a:t>
            </a:r>
            <a:r>
              <a:rPr lang="en-US" b="1" dirty="0">
                <a:solidFill>
                  <a:schemeClr val="accent5"/>
                </a:solidFill>
              </a:rPr>
              <a:t> </a:t>
            </a:r>
            <a:r>
              <a:rPr lang="en-US" b="1" dirty="0" err="1">
                <a:solidFill>
                  <a:schemeClr val="accent5"/>
                </a:solidFill>
              </a:rPr>
              <a:t>الدخل</a:t>
            </a:r>
            <a:r>
              <a:rPr lang="en-US" b="1" dirty="0">
                <a:solidFill>
                  <a:schemeClr val="accent5"/>
                </a:solidFill>
              </a:rPr>
              <a:t>" </a:t>
            </a:r>
            <a:r>
              <a:rPr lang="en-US" b="1" dirty="0" err="1">
                <a:solidFill>
                  <a:schemeClr val="accent5"/>
                </a:solidFill>
              </a:rPr>
              <a:t>أن</a:t>
            </a:r>
            <a:r>
              <a:rPr lang="en-US" b="1" dirty="0">
                <a:solidFill>
                  <a:schemeClr val="accent5"/>
                </a:solidFill>
              </a:rPr>
              <a:t> -------</a:t>
            </a:r>
          </a:p>
          <a:p>
            <a:pPr algn="just" rtl="1"/>
            <a:r>
              <a:rPr lang="en-US" dirty="0"/>
              <a:t>أ) </a:t>
            </a:r>
            <a:r>
              <a:rPr lang="en-US" dirty="0" err="1"/>
              <a:t>عادة</a:t>
            </a:r>
            <a:r>
              <a:rPr lang="en-US" dirty="0"/>
              <a:t> </a:t>
            </a:r>
            <a:r>
              <a:rPr lang="en-US" dirty="0" err="1"/>
              <a:t>ما</a:t>
            </a:r>
            <a:r>
              <a:rPr lang="en-US" dirty="0"/>
              <a:t> </a:t>
            </a:r>
            <a:r>
              <a:rPr lang="en-US" dirty="0" err="1"/>
              <a:t>يشتري</a:t>
            </a:r>
            <a:r>
              <a:rPr lang="en-US" dirty="0"/>
              <a:t> </a:t>
            </a:r>
            <a:r>
              <a:rPr lang="en-US" dirty="0" err="1"/>
              <a:t>المجلات</a:t>
            </a:r>
            <a:r>
              <a:rPr lang="en-US" dirty="0"/>
              <a:t> </a:t>
            </a:r>
            <a:r>
              <a:rPr lang="en-US" dirty="0" err="1"/>
              <a:t>أشخاص</a:t>
            </a:r>
            <a:r>
              <a:rPr lang="en-US" dirty="0"/>
              <a:t> </a:t>
            </a:r>
            <a:r>
              <a:rPr lang="en-US" dirty="0" err="1"/>
              <a:t>لديهم</a:t>
            </a:r>
            <a:r>
              <a:rPr lang="en-US" dirty="0"/>
              <a:t> </a:t>
            </a:r>
            <a:r>
              <a:rPr lang="en-US" dirty="0" err="1"/>
              <a:t>دخول</a:t>
            </a:r>
            <a:r>
              <a:rPr lang="en-US" dirty="0"/>
              <a:t> </a:t>
            </a:r>
            <a:r>
              <a:rPr lang="en-US" dirty="0" err="1"/>
              <a:t>أعلى</a:t>
            </a:r>
            <a:r>
              <a:rPr lang="en-US" dirty="0"/>
              <a:t> </a:t>
            </a:r>
            <a:r>
              <a:rPr lang="en-US" dirty="0" err="1"/>
              <a:t>من</a:t>
            </a:r>
            <a:r>
              <a:rPr lang="en-US" dirty="0"/>
              <a:t> </a:t>
            </a:r>
            <a:r>
              <a:rPr lang="en-US" dirty="0" err="1"/>
              <a:t>المتوسط</a:t>
            </a:r>
            <a:r>
              <a:rPr lang="en-US" dirty="0"/>
              <a:t>.</a:t>
            </a:r>
          </a:p>
          <a:p>
            <a:pPr algn="just" rtl="1"/>
            <a:r>
              <a:rPr lang="en-US" dirty="0"/>
              <a:t>ب) </a:t>
            </a:r>
            <a:r>
              <a:rPr lang="en-US" dirty="0" err="1"/>
              <a:t>انخفاض</a:t>
            </a:r>
            <a:r>
              <a:rPr lang="en-US" dirty="0"/>
              <a:t> سعر </a:t>
            </a:r>
            <a:r>
              <a:rPr lang="en-US" dirty="0" err="1"/>
              <a:t>منتج</a:t>
            </a:r>
            <a:r>
              <a:rPr lang="en-US" dirty="0"/>
              <a:t> </a:t>
            </a:r>
            <a:r>
              <a:rPr lang="en-US" dirty="0" err="1"/>
              <a:t>بديل</a:t>
            </a:r>
            <a:r>
              <a:rPr lang="en-US" dirty="0"/>
              <a:t> </a:t>
            </a:r>
            <a:r>
              <a:rPr lang="en-US" dirty="0" err="1"/>
              <a:t>مثل</a:t>
            </a:r>
            <a:r>
              <a:rPr lang="en-US" dirty="0"/>
              <a:t> </a:t>
            </a:r>
            <a:r>
              <a:rPr lang="en-US" dirty="0" err="1"/>
              <a:t>الكتب</a:t>
            </a:r>
            <a:r>
              <a:rPr lang="en-US" dirty="0"/>
              <a:t> </a:t>
            </a:r>
            <a:r>
              <a:rPr lang="en-US" dirty="0" err="1"/>
              <a:t>سيجعل</a:t>
            </a:r>
            <a:r>
              <a:rPr lang="en-US" dirty="0"/>
              <a:t> </a:t>
            </a:r>
            <a:r>
              <a:rPr lang="en-US" dirty="0" err="1"/>
              <a:t>قراء</a:t>
            </a:r>
            <a:r>
              <a:rPr lang="en-US" dirty="0"/>
              <a:t> </a:t>
            </a:r>
            <a:r>
              <a:rPr lang="en-US" dirty="0" err="1"/>
              <a:t>المجلات</a:t>
            </a:r>
            <a:r>
              <a:rPr lang="en-US" dirty="0"/>
              <a:t> </a:t>
            </a:r>
            <a:r>
              <a:rPr lang="en-US" dirty="0" err="1"/>
              <a:t>يشعرون</a:t>
            </a:r>
            <a:r>
              <a:rPr lang="en-US" dirty="0"/>
              <a:t> </a:t>
            </a:r>
            <a:r>
              <a:rPr lang="en-US" dirty="0" err="1"/>
              <a:t>بأنهم</a:t>
            </a:r>
            <a:r>
              <a:rPr lang="en-US" dirty="0"/>
              <a:t> </a:t>
            </a:r>
            <a:r>
              <a:rPr lang="en-US" dirty="0" err="1"/>
              <a:t>أفقر</a:t>
            </a:r>
            <a:r>
              <a:rPr lang="en-US" dirty="0"/>
              <a:t> </a:t>
            </a:r>
            <a:r>
              <a:rPr lang="en-US" dirty="0" err="1"/>
              <a:t>قليلاً</a:t>
            </a:r>
            <a:r>
              <a:rPr lang="en-US" dirty="0"/>
              <a:t> </a:t>
            </a:r>
            <a:r>
              <a:rPr lang="en-US" dirty="0" err="1"/>
              <a:t>مما</a:t>
            </a:r>
            <a:r>
              <a:rPr lang="en-US" dirty="0"/>
              <a:t> </a:t>
            </a:r>
            <a:r>
              <a:rPr lang="en-US" dirty="0" err="1"/>
              <a:t>كانوا</a:t>
            </a:r>
            <a:r>
              <a:rPr lang="en-US" dirty="0"/>
              <a:t> </a:t>
            </a:r>
            <a:r>
              <a:rPr lang="en-US" dirty="0" err="1"/>
              <a:t>عليه</a:t>
            </a:r>
            <a:r>
              <a:rPr lang="en-US" dirty="0"/>
              <a:t> </a:t>
            </a:r>
            <a:r>
              <a:rPr lang="en-US" dirty="0" err="1"/>
              <a:t>من</a:t>
            </a:r>
            <a:r>
              <a:rPr lang="en-US" dirty="0"/>
              <a:t> </a:t>
            </a:r>
            <a:r>
              <a:rPr lang="en-US" dirty="0" err="1"/>
              <a:t>قبل</a:t>
            </a:r>
            <a:r>
              <a:rPr lang="en-US" dirty="0"/>
              <a:t>.</a:t>
            </a:r>
          </a:p>
          <a:p>
            <a:pPr algn="just" rtl="1"/>
            <a:r>
              <a:rPr lang="en-US" b="1" u="sng" dirty="0"/>
              <a:t>ج) </a:t>
            </a:r>
            <a:r>
              <a:rPr lang="en-US" b="1" u="sng" dirty="0" err="1"/>
              <a:t>زيادة</a:t>
            </a:r>
            <a:r>
              <a:rPr lang="en-US" b="1" u="sng" dirty="0"/>
              <a:t> سعر </a:t>
            </a:r>
            <a:r>
              <a:rPr lang="en-US" b="1" u="sng" dirty="0" err="1"/>
              <a:t>المجلات</a:t>
            </a:r>
            <a:r>
              <a:rPr lang="en-US" b="1" u="sng" dirty="0"/>
              <a:t> </a:t>
            </a:r>
            <a:r>
              <a:rPr lang="en-US" b="1" u="sng" dirty="0" err="1"/>
              <a:t>ستقلل</a:t>
            </a:r>
            <a:r>
              <a:rPr lang="en-US" b="1" u="sng" dirty="0"/>
              <a:t> </a:t>
            </a:r>
            <a:r>
              <a:rPr lang="en-US" b="1" u="sng" dirty="0" err="1"/>
              <a:t>من</a:t>
            </a:r>
            <a:r>
              <a:rPr lang="en-US" b="1" u="sng" dirty="0"/>
              <a:t> </a:t>
            </a:r>
            <a:r>
              <a:rPr lang="en-US" b="1" u="sng" dirty="0" err="1"/>
              <a:t>القوة</a:t>
            </a:r>
            <a:r>
              <a:rPr lang="en-US" b="1" u="sng" dirty="0"/>
              <a:t> </a:t>
            </a:r>
            <a:r>
              <a:rPr lang="en-US" b="1" u="sng" dirty="0" err="1"/>
              <a:t>الشرائية</a:t>
            </a:r>
            <a:r>
              <a:rPr lang="en-US" b="1" u="sng" dirty="0"/>
              <a:t> </a:t>
            </a:r>
            <a:r>
              <a:rPr lang="en-US" b="1" u="sng" dirty="0" err="1"/>
              <a:t>الإجمالية</a:t>
            </a:r>
            <a:r>
              <a:rPr lang="en-US" b="1" u="sng" dirty="0"/>
              <a:t> </a:t>
            </a:r>
            <a:r>
              <a:rPr lang="en-US" b="1" u="sng" dirty="0" err="1"/>
              <a:t>لقراء</a:t>
            </a:r>
            <a:r>
              <a:rPr lang="en-US" b="1" u="sng" dirty="0"/>
              <a:t> </a:t>
            </a:r>
            <a:r>
              <a:rPr lang="en-US" b="1" u="sng" dirty="0" err="1"/>
              <a:t>المجلات</a:t>
            </a:r>
            <a:r>
              <a:rPr lang="en-US" b="1" u="sng" dirty="0"/>
              <a:t>، </a:t>
            </a:r>
            <a:r>
              <a:rPr lang="en-US" b="1" u="sng" dirty="0" err="1"/>
              <a:t>مما</a:t>
            </a:r>
            <a:r>
              <a:rPr lang="en-US" b="1" u="sng" dirty="0"/>
              <a:t> </a:t>
            </a:r>
            <a:r>
              <a:rPr lang="en-US" b="1" u="sng" dirty="0" err="1"/>
              <a:t>يجعلهم</a:t>
            </a:r>
            <a:r>
              <a:rPr lang="en-US" b="1" u="sng" dirty="0"/>
              <a:t> </a:t>
            </a:r>
            <a:r>
              <a:rPr lang="en-US" b="1" u="sng" dirty="0" err="1"/>
              <a:t>قادرين</a:t>
            </a:r>
            <a:r>
              <a:rPr lang="en-US" b="1" u="sng" dirty="0"/>
              <a:t> </a:t>
            </a:r>
            <a:r>
              <a:rPr lang="en-US" b="1" u="sng" dirty="0" err="1"/>
              <a:t>على</a:t>
            </a:r>
            <a:r>
              <a:rPr lang="en-US" b="1" u="sng" dirty="0"/>
              <a:t> </a:t>
            </a:r>
            <a:r>
              <a:rPr lang="en-US" b="1" u="sng" dirty="0" err="1"/>
              <a:t>شراء</a:t>
            </a:r>
            <a:r>
              <a:rPr lang="en-US" b="1" u="sng" dirty="0"/>
              <a:t> </a:t>
            </a:r>
            <a:r>
              <a:rPr lang="en-US" b="1" u="sng" dirty="0" err="1"/>
              <a:t>عدد</a:t>
            </a:r>
            <a:r>
              <a:rPr lang="en-US" b="1" u="sng" dirty="0"/>
              <a:t> </a:t>
            </a:r>
            <a:r>
              <a:rPr lang="en-US" b="1" u="sng" dirty="0" err="1"/>
              <a:t>أقل</a:t>
            </a:r>
            <a:r>
              <a:rPr lang="en-US" b="1" u="sng" dirty="0"/>
              <a:t> </a:t>
            </a:r>
            <a:r>
              <a:rPr lang="en-US" b="1" u="sng" dirty="0" err="1"/>
              <a:t>من</a:t>
            </a:r>
            <a:r>
              <a:rPr lang="en-US" b="1" u="sng" dirty="0"/>
              <a:t> </a:t>
            </a:r>
            <a:r>
              <a:rPr lang="en-US" b="1" u="sng" dirty="0" err="1"/>
              <a:t>المجلات</a:t>
            </a:r>
            <a:r>
              <a:rPr lang="en-US" b="1" u="sng" dirty="0"/>
              <a:t>.</a:t>
            </a:r>
          </a:p>
          <a:p>
            <a:pPr algn="just" rtl="1"/>
            <a:r>
              <a:rPr lang="en-US" dirty="0"/>
              <a:t>د) </a:t>
            </a:r>
            <a:r>
              <a:rPr lang="en-US" dirty="0" err="1"/>
              <a:t>زيادة</a:t>
            </a:r>
            <a:r>
              <a:rPr lang="en-US" dirty="0"/>
              <a:t> سعر </a:t>
            </a:r>
            <a:r>
              <a:rPr lang="en-US" dirty="0" err="1"/>
              <a:t>المجلات</a:t>
            </a:r>
            <a:r>
              <a:rPr lang="en-US" dirty="0"/>
              <a:t> </a:t>
            </a:r>
            <a:r>
              <a:rPr lang="en-US" dirty="0" err="1"/>
              <a:t>سترفع</a:t>
            </a:r>
            <a:r>
              <a:rPr lang="en-US" dirty="0"/>
              <a:t> </a:t>
            </a:r>
            <a:r>
              <a:rPr lang="en-US" dirty="0" err="1"/>
              <a:t>السعر</a:t>
            </a:r>
            <a:r>
              <a:rPr lang="en-US" dirty="0"/>
              <a:t> </a:t>
            </a:r>
            <a:r>
              <a:rPr lang="en-US" dirty="0" err="1"/>
              <a:t>النسبي</a:t>
            </a:r>
            <a:r>
              <a:rPr lang="en-US" dirty="0"/>
              <a:t> </a:t>
            </a:r>
            <a:r>
              <a:rPr lang="en-US" dirty="0" err="1"/>
              <a:t>للمجلات</a:t>
            </a:r>
            <a:r>
              <a:rPr lang="en-US" dirty="0"/>
              <a:t> </a:t>
            </a:r>
            <a:r>
              <a:rPr lang="en-US" dirty="0" err="1"/>
              <a:t>مقارنة</a:t>
            </a:r>
            <a:r>
              <a:rPr lang="en-US" dirty="0"/>
              <a:t> </a:t>
            </a:r>
            <a:r>
              <a:rPr lang="en-US" dirty="0" err="1"/>
              <a:t>بالكتب</a:t>
            </a:r>
            <a:r>
              <a:rPr lang="en-US" dirty="0"/>
              <a:t>، </a:t>
            </a:r>
            <a:r>
              <a:rPr lang="en-US" dirty="0" err="1"/>
              <a:t>مما</a:t>
            </a:r>
            <a:r>
              <a:rPr lang="en-US" dirty="0"/>
              <a:t> </a:t>
            </a:r>
            <a:r>
              <a:rPr lang="en-US" dirty="0" err="1"/>
              <a:t>يدفع</a:t>
            </a:r>
            <a:r>
              <a:rPr lang="en-US" dirty="0"/>
              <a:t> </a:t>
            </a:r>
            <a:r>
              <a:rPr lang="en-US" dirty="0" err="1"/>
              <a:t>قراء</a:t>
            </a:r>
            <a:r>
              <a:rPr lang="en-US" dirty="0"/>
              <a:t> </a:t>
            </a:r>
            <a:r>
              <a:rPr lang="en-US" dirty="0" err="1"/>
              <a:t>المجلات</a:t>
            </a:r>
            <a:r>
              <a:rPr lang="en-US" dirty="0"/>
              <a:t> </a:t>
            </a:r>
            <a:r>
              <a:rPr lang="en-US" dirty="0" err="1"/>
              <a:t>إلى</a:t>
            </a:r>
            <a:r>
              <a:rPr lang="en-US" dirty="0"/>
              <a:t> </a:t>
            </a:r>
            <a:r>
              <a:rPr lang="en-US" dirty="0" err="1"/>
              <a:t>قراءة</a:t>
            </a:r>
            <a:r>
              <a:rPr lang="en-US" dirty="0"/>
              <a:t> </a:t>
            </a:r>
            <a:r>
              <a:rPr lang="en-US" dirty="0" err="1"/>
              <a:t>المزيد</a:t>
            </a:r>
            <a:r>
              <a:rPr lang="en-US" dirty="0"/>
              <a:t> </a:t>
            </a:r>
            <a:r>
              <a:rPr lang="en-US" dirty="0" err="1"/>
              <a:t>من</a:t>
            </a:r>
            <a:r>
              <a:rPr lang="en-US" dirty="0"/>
              <a:t> </a:t>
            </a:r>
            <a:r>
              <a:rPr lang="en-US" dirty="0" err="1"/>
              <a:t>الكتب</a:t>
            </a:r>
            <a:r>
              <a:rPr lang="en-US" dirty="0"/>
              <a:t> </a:t>
            </a:r>
            <a:r>
              <a:rPr lang="en-US" dirty="0" err="1"/>
              <a:t>وعدد</a:t>
            </a:r>
            <a:r>
              <a:rPr lang="en-US" dirty="0"/>
              <a:t> </a:t>
            </a:r>
            <a:r>
              <a:rPr lang="en-US" dirty="0" err="1"/>
              <a:t>أقل</a:t>
            </a:r>
            <a:r>
              <a:rPr lang="en-US" dirty="0"/>
              <a:t> </a:t>
            </a:r>
            <a:r>
              <a:rPr lang="en-US" dirty="0" err="1"/>
              <a:t>من</a:t>
            </a:r>
            <a:r>
              <a:rPr lang="en-US" dirty="0"/>
              <a:t> </a:t>
            </a:r>
            <a:r>
              <a:rPr lang="en-US" dirty="0" err="1"/>
              <a:t>المجلات</a:t>
            </a:r>
            <a:r>
              <a:rPr lang="en-US" dirty="0"/>
              <a:t>.</a:t>
            </a:r>
          </a:p>
          <a:p>
            <a:pPr algn="just" rtl="1"/>
            <a:endParaRPr lang="en-US" dirty="0"/>
          </a:p>
          <a:p>
            <a:pPr algn="just" rtl="1"/>
            <a:r>
              <a:rPr lang="en-US" b="1" dirty="0" err="1">
                <a:solidFill>
                  <a:schemeClr val="accent5"/>
                </a:solidFill>
              </a:rPr>
              <a:t>مع</a:t>
            </a:r>
            <a:r>
              <a:rPr lang="en-US" b="1" dirty="0">
                <a:solidFill>
                  <a:schemeClr val="accent5"/>
                </a:solidFill>
              </a:rPr>
              <a:t> </a:t>
            </a:r>
            <a:r>
              <a:rPr lang="en-US" b="1" dirty="0" err="1">
                <a:solidFill>
                  <a:schemeClr val="accent5"/>
                </a:solidFill>
              </a:rPr>
              <a:t>انخفاض</a:t>
            </a:r>
            <a:r>
              <a:rPr lang="en-US" b="1" dirty="0">
                <a:solidFill>
                  <a:schemeClr val="accent5"/>
                </a:solidFill>
              </a:rPr>
              <a:t> </a:t>
            </a:r>
            <a:r>
              <a:rPr lang="en-US" b="1" dirty="0" err="1">
                <a:solidFill>
                  <a:schemeClr val="accent5"/>
                </a:solidFill>
              </a:rPr>
              <a:t>السعر</a:t>
            </a:r>
            <a:r>
              <a:rPr lang="en-US" b="1" dirty="0">
                <a:solidFill>
                  <a:schemeClr val="accent5"/>
                </a:solidFill>
              </a:rPr>
              <a:t> </a:t>
            </a:r>
            <a:r>
              <a:rPr lang="en-US" b="1" dirty="0" err="1">
                <a:solidFill>
                  <a:schemeClr val="accent5"/>
                </a:solidFill>
              </a:rPr>
              <a:t>النسبي</a:t>
            </a:r>
            <a:r>
              <a:rPr lang="en-US" b="1" dirty="0">
                <a:solidFill>
                  <a:schemeClr val="accent5"/>
                </a:solidFill>
              </a:rPr>
              <a:t> </a:t>
            </a:r>
            <a:r>
              <a:rPr lang="en-US" b="1" dirty="0" err="1">
                <a:solidFill>
                  <a:schemeClr val="accent5"/>
                </a:solidFill>
              </a:rPr>
              <a:t>لسلعة</a:t>
            </a:r>
            <a:r>
              <a:rPr lang="en-US" b="1" dirty="0">
                <a:solidFill>
                  <a:schemeClr val="accent5"/>
                </a:solidFill>
              </a:rPr>
              <a:t> </a:t>
            </a:r>
            <a:r>
              <a:rPr lang="en-US" b="1" dirty="0" err="1">
                <a:solidFill>
                  <a:schemeClr val="accent5"/>
                </a:solidFill>
              </a:rPr>
              <a:t>ما</a:t>
            </a:r>
            <a:r>
              <a:rPr lang="en-US" b="1" dirty="0">
                <a:solidFill>
                  <a:schemeClr val="accent5"/>
                </a:solidFill>
              </a:rPr>
              <a:t>، </a:t>
            </a:r>
            <a:r>
              <a:rPr lang="en-US" b="1" dirty="0" err="1">
                <a:solidFill>
                  <a:schemeClr val="accent5"/>
                </a:solidFill>
              </a:rPr>
              <a:t>فإن</a:t>
            </a:r>
            <a:r>
              <a:rPr lang="en-US" b="1" dirty="0">
                <a:solidFill>
                  <a:schemeClr val="accent5"/>
                </a:solidFill>
              </a:rPr>
              <a:t> </a:t>
            </a:r>
            <a:r>
              <a:rPr lang="en-US" b="1" dirty="0" err="1">
                <a:solidFill>
                  <a:schemeClr val="accent5"/>
                </a:solidFill>
              </a:rPr>
              <a:t>تأثير</a:t>
            </a:r>
            <a:r>
              <a:rPr lang="en-US" b="1" dirty="0">
                <a:solidFill>
                  <a:schemeClr val="accent5"/>
                </a:solidFill>
              </a:rPr>
              <a:t> </a:t>
            </a:r>
            <a:r>
              <a:rPr lang="ar-EG" b="1" dirty="0" err="1">
                <a:solidFill>
                  <a:schemeClr val="accent5"/>
                </a:solidFill>
              </a:rPr>
              <a:t>الاحلال</a:t>
            </a:r>
            <a:r>
              <a:rPr lang="en-US" b="1" dirty="0">
                <a:solidFill>
                  <a:schemeClr val="accent5"/>
                </a:solidFill>
              </a:rPr>
              <a:t> </a:t>
            </a:r>
            <a:r>
              <a:rPr lang="en-US" b="1" dirty="0" err="1">
                <a:solidFill>
                  <a:schemeClr val="accent5"/>
                </a:solidFill>
              </a:rPr>
              <a:t>يعني</a:t>
            </a:r>
            <a:r>
              <a:rPr lang="en-US" b="1" dirty="0">
                <a:solidFill>
                  <a:schemeClr val="accent5"/>
                </a:solidFill>
              </a:rPr>
              <a:t> </a:t>
            </a:r>
            <a:r>
              <a:rPr lang="en-US" b="1" dirty="0" err="1">
                <a:solidFill>
                  <a:schemeClr val="accent5"/>
                </a:solidFill>
              </a:rPr>
              <a:t>أن</a:t>
            </a:r>
            <a:r>
              <a:rPr lang="en-US" b="1" dirty="0">
                <a:solidFill>
                  <a:schemeClr val="accent5"/>
                </a:solidFill>
              </a:rPr>
              <a:t> </a:t>
            </a:r>
            <a:r>
              <a:rPr lang="en-US" b="1" dirty="0" err="1">
                <a:solidFill>
                  <a:schemeClr val="accent5"/>
                </a:solidFill>
              </a:rPr>
              <a:t>الناس</a:t>
            </a:r>
            <a:r>
              <a:rPr lang="en-US" b="1" dirty="0">
                <a:solidFill>
                  <a:schemeClr val="accent5"/>
                </a:solidFill>
              </a:rPr>
              <a:t> </a:t>
            </a:r>
            <a:r>
              <a:rPr lang="en-US" b="1" dirty="0" err="1">
                <a:solidFill>
                  <a:schemeClr val="accent5"/>
                </a:solidFill>
              </a:rPr>
              <a:t>يشترون</a:t>
            </a:r>
            <a:r>
              <a:rPr lang="en-US" b="1" dirty="0">
                <a:solidFill>
                  <a:schemeClr val="accent5"/>
                </a:solidFill>
              </a:rPr>
              <a:t> ----</a:t>
            </a:r>
          </a:p>
          <a:p>
            <a:pPr algn="just" rtl="1"/>
            <a:r>
              <a:rPr lang="en-US" dirty="0"/>
              <a:t>أ) كمية </a:t>
            </a:r>
            <a:r>
              <a:rPr lang="en-US" dirty="0" err="1"/>
              <a:t>أقل</a:t>
            </a:r>
            <a:r>
              <a:rPr lang="en-US" dirty="0"/>
              <a:t> </a:t>
            </a:r>
            <a:r>
              <a:rPr lang="en-US" dirty="0" err="1"/>
              <a:t>من</a:t>
            </a:r>
            <a:r>
              <a:rPr lang="en-US" dirty="0"/>
              <a:t> </a:t>
            </a:r>
            <a:r>
              <a:rPr lang="en-US" dirty="0" err="1"/>
              <a:t>تلك</a:t>
            </a:r>
            <a:r>
              <a:rPr lang="en-US" dirty="0"/>
              <a:t> </a:t>
            </a:r>
            <a:r>
              <a:rPr lang="en-US" dirty="0" err="1"/>
              <a:t>السلعة</a:t>
            </a:r>
            <a:r>
              <a:rPr lang="en-US" dirty="0"/>
              <a:t> </a:t>
            </a:r>
            <a:r>
              <a:rPr lang="en-US" dirty="0" err="1"/>
              <a:t>والمزيد</a:t>
            </a:r>
            <a:r>
              <a:rPr lang="en-US" dirty="0"/>
              <a:t> </a:t>
            </a:r>
            <a:r>
              <a:rPr lang="en-US" dirty="0" err="1"/>
              <a:t>من</a:t>
            </a:r>
            <a:r>
              <a:rPr lang="en-US" dirty="0"/>
              <a:t> </a:t>
            </a:r>
            <a:r>
              <a:rPr lang="en-US" dirty="0" err="1"/>
              <a:t>بدائلها</a:t>
            </a:r>
            <a:r>
              <a:rPr lang="en-US" dirty="0"/>
              <a:t>.</a:t>
            </a:r>
          </a:p>
          <a:p>
            <a:pPr algn="just" rtl="1"/>
            <a:r>
              <a:rPr lang="en-US" b="1" u="sng" dirty="0"/>
              <a:t>ب) </a:t>
            </a:r>
            <a:r>
              <a:rPr lang="en-US" b="1" u="sng" dirty="0" err="1"/>
              <a:t>المزيد</a:t>
            </a:r>
            <a:r>
              <a:rPr lang="en-US" b="1" u="sng" dirty="0"/>
              <a:t> </a:t>
            </a:r>
            <a:r>
              <a:rPr lang="en-US" b="1" u="sng" dirty="0" err="1"/>
              <a:t>من</a:t>
            </a:r>
            <a:r>
              <a:rPr lang="en-US" b="1" u="sng" dirty="0"/>
              <a:t> </a:t>
            </a:r>
            <a:r>
              <a:rPr lang="en-US" b="1" u="sng" dirty="0" err="1"/>
              <a:t>تلك</a:t>
            </a:r>
            <a:r>
              <a:rPr lang="en-US" b="1" u="sng" dirty="0"/>
              <a:t> </a:t>
            </a:r>
            <a:r>
              <a:rPr lang="en-US" b="1" u="sng" dirty="0" err="1"/>
              <a:t>السلعة</a:t>
            </a:r>
            <a:r>
              <a:rPr lang="en-US" b="1" u="sng" dirty="0"/>
              <a:t> </a:t>
            </a:r>
            <a:r>
              <a:rPr lang="ar-EG" b="1" u="sng" dirty="0"/>
              <a:t>و</a:t>
            </a:r>
            <a:r>
              <a:rPr lang="en-US" b="1" u="sng" dirty="0"/>
              <a:t>كمية </a:t>
            </a:r>
            <a:r>
              <a:rPr lang="en-US" b="1" u="sng" dirty="0" err="1"/>
              <a:t>أقل</a:t>
            </a:r>
            <a:r>
              <a:rPr lang="en-US" b="1" u="sng" dirty="0"/>
              <a:t> </a:t>
            </a:r>
            <a:r>
              <a:rPr lang="en-US" b="1" u="sng" dirty="0" err="1"/>
              <a:t>من</a:t>
            </a:r>
            <a:r>
              <a:rPr lang="en-US" b="1" u="sng" dirty="0"/>
              <a:t> </a:t>
            </a:r>
            <a:r>
              <a:rPr lang="en-US" b="1" u="sng" dirty="0" err="1"/>
              <a:t>من</a:t>
            </a:r>
            <a:r>
              <a:rPr lang="en-US" b="1" u="sng" dirty="0"/>
              <a:t> </a:t>
            </a:r>
            <a:r>
              <a:rPr lang="en-US" b="1" u="sng" dirty="0" err="1"/>
              <a:t>بدائلها</a:t>
            </a:r>
            <a:r>
              <a:rPr lang="en-US" b="1" u="sng" dirty="0"/>
              <a:t>.</a:t>
            </a:r>
          </a:p>
          <a:p>
            <a:pPr algn="just" rtl="1"/>
            <a:r>
              <a:rPr lang="en-US" dirty="0"/>
              <a:t>ج) كمية </a:t>
            </a:r>
            <a:r>
              <a:rPr lang="en-US" dirty="0" err="1"/>
              <a:t>أقل</a:t>
            </a:r>
            <a:r>
              <a:rPr lang="en-US" dirty="0"/>
              <a:t> </a:t>
            </a:r>
            <a:r>
              <a:rPr lang="en-US" dirty="0" err="1"/>
              <a:t>من</a:t>
            </a:r>
            <a:r>
              <a:rPr lang="en-US" dirty="0"/>
              <a:t> </a:t>
            </a:r>
            <a:r>
              <a:rPr lang="en-US" dirty="0" err="1"/>
              <a:t>تلك</a:t>
            </a:r>
            <a:r>
              <a:rPr lang="en-US" dirty="0"/>
              <a:t> </a:t>
            </a:r>
            <a:r>
              <a:rPr lang="en-US" dirty="0" err="1"/>
              <a:t>السلعة</a:t>
            </a:r>
            <a:r>
              <a:rPr lang="en-US" dirty="0"/>
              <a:t> </a:t>
            </a:r>
            <a:r>
              <a:rPr lang="ar-EG" dirty="0"/>
              <a:t>و</a:t>
            </a:r>
            <a:r>
              <a:rPr lang="en-US" dirty="0"/>
              <a:t>كمية </a:t>
            </a:r>
            <a:r>
              <a:rPr lang="en-US" dirty="0" err="1"/>
              <a:t>أقل</a:t>
            </a:r>
            <a:r>
              <a:rPr lang="en-US" dirty="0"/>
              <a:t> </a:t>
            </a:r>
            <a:r>
              <a:rPr lang="en-US" dirty="0" err="1"/>
              <a:t>من</a:t>
            </a:r>
            <a:r>
              <a:rPr lang="en-US" dirty="0"/>
              <a:t> </a:t>
            </a:r>
            <a:r>
              <a:rPr lang="en-US" dirty="0" err="1"/>
              <a:t>من</a:t>
            </a:r>
            <a:r>
              <a:rPr lang="en-US" dirty="0"/>
              <a:t> </a:t>
            </a:r>
            <a:r>
              <a:rPr lang="en-US" dirty="0" err="1"/>
              <a:t>بدائلها</a:t>
            </a:r>
            <a:r>
              <a:rPr lang="en-US" dirty="0"/>
              <a:t>.</a:t>
            </a:r>
          </a:p>
          <a:p>
            <a:pPr algn="just" rtl="1"/>
            <a:r>
              <a:rPr lang="en-US" dirty="0"/>
              <a:t>د) </a:t>
            </a:r>
            <a:r>
              <a:rPr lang="en-US" dirty="0" err="1"/>
              <a:t>المزيد</a:t>
            </a:r>
            <a:r>
              <a:rPr lang="en-US" dirty="0"/>
              <a:t> </a:t>
            </a:r>
            <a:r>
              <a:rPr lang="en-US" dirty="0" err="1"/>
              <a:t>من</a:t>
            </a:r>
            <a:r>
              <a:rPr lang="en-US" dirty="0"/>
              <a:t> </a:t>
            </a:r>
            <a:r>
              <a:rPr lang="en-US" dirty="0" err="1"/>
              <a:t>تلك</a:t>
            </a:r>
            <a:r>
              <a:rPr lang="en-US" dirty="0"/>
              <a:t> </a:t>
            </a:r>
            <a:r>
              <a:rPr lang="en-US" dirty="0" err="1"/>
              <a:t>السلعة</a:t>
            </a:r>
            <a:r>
              <a:rPr lang="en-US" dirty="0"/>
              <a:t> </a:t>
            </a:r>
            <a:r>
              <a:rPr lang="en-US" dirty="0" err="1"/>
              <a:t>والمزيد</a:t>
            </a:r>
            <a:r>
              <a:rPr lang="en-US" dirty="0"/>
              <a:t> </a:t>
            </a:r>
            <a:r>
              <a:rPr lang="en-US" dirty="0" err="1"/>
              <a:t>من</a:t>
            </a:r>
            <a:r>
              <a:rPr lang="en-US" dirty="0"/>
              <a:t> </a:t>
            </a:r>
            <a:r>
              <a:rPr lang="en-US" dirty="0" err="1"/>
              <a:t>بدائلها</a:t>
            </a:r>
            <a:r>
              <a:rPr lang="en-US" dirty="0"/>
              <a:t>.</a:t>
            </a:r>
          </a:p>
        </p:txBody>
      </p:sp>
    </p:spTree>
    <p:extLst>
      <p:ext uri="{BB962C8B-B14F-4D97-AF65-F5344CB8AC3E}">
        <p14:creationId xmlns:p14="http://schemas.microsoft.com/office/powerpoint/2010/main" val="1648349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66905604-B991-D414-5A6E-55AA1488D35A}"/>
              </a:ext>
            </a:extLst>
          </p:cNvPr>
          <p:cNvSpPr txBox="1">
            <a:spLocks/>
          </p:cNvSpPr>
          <p:nvPr/>
        </p:nvSpPr>
        <p:spPr>
          <a:xfrm>
            <a:off x="800000" y="2223737"/>
            <a:ext cx="5228104"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For normal goods which of the following explains why demand curves slope downward?</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prices and income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substitutes and complements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resources and technology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substitution effect and income effect</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Each point on the demand curve reflects-------------------</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all the wants of a given household.</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B) the highest price consumers are willing and able to pay for that particular unit of a good.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the highest price sellers will accept for all units they are producing.</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the lowest-cost technology available to produce a good.</a:t>
            </a:r>
          </a:p>
        </p:txBody>
      </p:sp>
      <p:sp>
        <p:nvSpPr>
          <p:cNvPr id="10" name="TextBox 9">
            <a:extLst>
              <a:ext uri="{FF2B5EF4-FFF2-40B4-BE49-F238E27FC236}">
                <a16:creationId xmlns:a16="http://schemas.microsoft.com/office/drawing/2014/main" id="{744C2466-6E97-12F9-1EA4-C45EF1EF238B}"/>
              </a:ext>
            </a:extLst>
          </p:cNvPr>
          <p:cNvSpPr txBox="1"/>
          <p:nvPr/>
        </p:nvSpPr>
        <p:spPr>
          <a:xfrm>
            <a:off x="6210824" y="2142403"/>
            <a:ext cx="5024438" cy="3693319"/>
          </a:xfrm>
          <a:prstGeom prst="rect">
            <a:avLst/>
          </a:prstGeom>
          <a:noFill/>
        </p:spPr>
        <p:txBody>
          <a:bodyPr wrap="square">
            <a:spAutoFit/>
          </a:bodyPr>
          <a:lstStyle/>
          <a:p>
            <a:pPr algn="just" rtl="1"/>
            <a:r>
              <a:rPr lang="en-US" b="1" dirty="0" err="1">
                <a:solidFill>
                  <a:schemeClr val="accent5"/>
                </a:solidFill>
              </a:rPr>
              <a:t>بالنسبة</a:t>
            </a:r>
            <a:r>
              <a:rPr lang="en-US" b="1" dirty="0">
                <a:solidFill>
                  <a:schemeClr val="accent5"/>
                </a:solidFill>
              </a:rPr>
              <a:t> </a:t>
            </a:r>
            <a:r>
              <a:rPr lang="en-US" b="1" dirty="0" err="1">
                <a:solidFill>
                  <a:schemeClr val="accent5"/>
                </a:solidFill>
              </a:rPr>
              <a:t>للسلع</a:t>
            </a:r>
            <a:r>
              <a:rPr lang="en-US" b="1" dirty="0">
                <a:solidFill>
                  <a:schemeClr val="accent5"/>
                </a:solidFill>
              </a:rPr>
              <a:t> </a:t>
            </a:r>
            <a:r>
              <a:rPr lang="en-US" b="1" dirty="0" err="1">
                <a:solidFill>
                  <a:schemeClr val="accent5"/>
                </a:solidFill>
              </a:rPr>
              <a:t>العادية</a:t>
            </a:r>
            <a:r>
              <a:rPr lang="en-US" b="1" dirty="0">
                <a:solidFill>
                  <a:schemeClr val="accent5"/>
                </a:solidFill>
              </a:rPr>
              <a:t>، </a:t>
            </a:r>
            <a:r>
              <a:rPr lang="en-US" b="1" dirty="0" err="1">
                <a:solidFill>
                  <a:schemeClr val="accent5"/>
                </a:solidFill>
              </a:rPr>
              <a:t>أي</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الآتي</a:t>
            </a:r>
            <a:r>
              <a:rPr lang="en-US" b="1" dirty="0">
                <a:solidFill>
                  <a:schemeClr val="accent5"/>
                </a:solidFill>
              </a:rPr>
              <a:t> </a:t>
            </a:r>
            <a:r>
              <a:rPr lang="en-US" b="1" dirty="0" err="1">
                <a:solidFill>
                  <a:schemeClr val="accent5"/>
                </a:solidFill>
              </a:rPr>
              <a:t>يوضح</a:t>
            </a:r>
            <a:r>
              <a:rPr lang="en-US" b="1" dirty="0">
                <a:solidFill>
                  <a:schemeClr val="accent5"/>
                </a:solidFill>
              </a:rPr>
              <a:t> </a:t>
            </a:r>
            <a:r>
              <a:rPr lang="en-US" b="1" dirty="0" err="1">
                <a:solidFill>
                  <a:schemeClr val="accent5"/>
                </a:solidFill>
              </a:rPr>
              <a:t>سبب</a:t>
            </a:r>
            <a:r>
              <a:rPr lang="en-US" b="1" dirty="0">
                <a:solidFill>
                  <a:schemeClr val="accent5"/>
                </a:solidFill>
              </a:rPr>
              <a:t> </a:t>
            </a:r>
            <a:r>
              <a:rPr lang="en-US" b="1" dirty="0" err="1">
                <a:solidFill>
                  <a:schemeClr val="accent5"/>
                </a:solidFill>
              </a:rPr>
              <a:t>انحدار</a:t>
            </a:r>
            <a:r>
              <a:rPr lang="en-US" b="1" dirty="0">
                <a:solidFill>
                  <a:schemeClr val="accent5"/>
                </a:solidFill>
              </a:rPr>
              <a:t> </a:t>
            </a:r>
            <a:r>
              <a:rPr lang="en-US" b="1" dirty="0" err="1">
                <a:solidFill>
                  <a:schemeClr val="accent5"/>
                </a:solidFill>
              </a:rPr>
              <a:t>منحنى</a:t>
            </a:r>
            <a:r>
              <a:rPr lang="en-US" b="1" dirty="0">
                <a:solidFill>
                  <a:schemeClr val="accent5"/>
                </a:solidFill>
              </a:rPr>
              <a:t> </a:t>
            </a:r>
            <a:r>
              <a:rPr lang="en-US" b="1" dirty="0" err="1">
                <a:solidFill>
                  <a:schemeClr val="accent5"/>
                </a:solidFill>
              </a:rPr>
              <a:t>الطلب</a:t>
            </a:r>
            <a:r>
              <a:rPr lang="en-US" b="1" dirty="0">
                <a:solidFill>
                  <a:schemeClr val="accent5"/>
                </a:solidFill>
              </a:rPr>
              <a:t> </a:t>
            </a:r>
            <a:r>
              <a:rPr lang="en-US" b="1" dirty="0" err="1">
                <a:solidFill>
                  <a:schemeClr val="accent5"/>
                </a:solidFill>
              </a:rPr>
              <a:t>إلى</a:t>
            </a:r>
            <a:r>
              <a:rPr lang="en-US" b="1" dirty="0">
                <a:solidFill>
                  <a:schemeClr val="accent5"/>
                </a:solidFill>
              </a:rPr>
              <a:t> </a:t>
            </a:r>
            <a:r>
              <a:rPr lang="en-US" b="1" dirty="0" err="1">
                <a:solidFill>
                  <a:schemeClr val="accent5"/>
                </a:solidFill>
              </a:rPr>
              <a:t>الأسفل</a:t>
            </a:r>
            <a:r>
              <a:rPr lang="en-US" b="1" dirty="0">
                <a:solidFill>
                  <a:schemeClr val="accent5"/>
                </a:solidFill>
              </a:rPr>
              <a:t>؟</a:t>
            </a:r>
          </a:p>
          <a:p>
            <a:pPr algn="just" rtl="1"/>
            <a:r>
              <a:rPr lang="en-US" dirty="0"/>
              <a:t>أ) </a:t>
            </a:r>
            <a:r>
              <a:rPr lang="en-US" dirty="0" err="1"/>
              <a:t>الأسعار</a:t>
            </a:r>
            <a:r>
              <a:rPr lang="en-US" dirty="0"/>
              <a:t> </a:t>
            </a:r>
            <a:r>
              <a:rPr lang="en-US" dirty="0" err="1"/>
              <a:t>والدخل</a:t>
            </a:r>
            <a:endParaRPr lang="en-US" dirty="0"/>
          </a:p>
          <a:p>
            <a:pPr algn="just" rtl="1"/>
            <a:r>
              <a:rPr lang="en-US" dirty="0"/>
              <a:t>ب) </a:t>
            </a:r>
            <a:r>
              <a:rPr lang="en-US" dirty="0" err="1"/>
              <a:t>البدائل</a:t>
            </a:r>
            <a:r>
              <a:rPr lang="en-US" dirty="0"/>
              <a:t> </a:t>
            </a:r>
            <a:r>
              <a:rPr lang="en-US" dirty="0" err="1"/>
              <a:t>والمكملات</a:t>
            </a:r>
            <a:endParaRPr lang="en-US" dirty="0"/>
          </a:p>
          <a:p>
            <a:pPr algn="just" rtl="1"/>
            <a:r>
              <a:rPr lang="en-US" dirty="0"/>
              <a:t>ج) </a:t>
            </a:r>
            <a:r>
              <a:rPr lang="en-US" dirty="0" err="1"/>
              <a:t>الموارد</a:t>
            </a:r>
            <a:r>
              <a:rPr lang="en-US" dirty="0"/>
              <a:t> </a:t>
            </a:r>
            <a:r>
              <a:rPr lang="en-US" dirty="0" err="1"/>
              <a:t>والتكنولوجيا</a:t>
            </a:r>
            <a:endParaRPr lang="en-US" dirty="0"/>
          </a:p>
          <a:p>
            <a:pPr algn="just" rtl="1"/>
            <a:r>
              <a:rPr lang="en-US" b="1" u="sng" dirty="0"/>
              <a:t>د) </a:t>
            </a:r>
            <a:r>
              <a:rPr lang="en-US" b="1" u="sng" dirty="0" err="1"/>
              <a:t>تأثير</a:t>
            </a:r>
            <a:r>
              <a:rPr lang="en-US" b="1" u="sng" dirty="0"/>
              <a:t> </a:t>
            </a:r>
            <a:r>
              <a:rPr lang="ar-EG" b="1" u="sng" dirty="0" err="1"/>
              <a:t>الاحلال</a:t>
            </a:r>
            <a:r>
              <a:rPr lang="en-US" b="1" u="sng" dirty="0"/>
              <a:t> </a:t>
            </a:r>
            <a:r>
              <a:rPr lang="en-US" b="1" u="sng" dirty="0" err="1"/>
              <a:t>وتأثير</a:t>
            </a:r>
            <a:r>
              <a:rPr lang="en-US" b="1" u="sng" dirty="0"/>
              <a:t> </a:t>
            </a:r>
            <a:r>
              <a:rPr lang="en-US" b="1" u="sng" dirty="0" err="1"/>
              <a:t>الدخل</a:t>
            </a:r>
            <a:endParaRPr lang="en-US" b="1" u="sng" dirty="0"/>
          </a:p>
          <a:p>
            <a:pPr algn="just" rtl="1"/>
            <a:endParaRPr lang="en-US" dirty="0"/>
          </a:p>
          <a:p>
            <a:pPr algn="just" rtl="1"/>
            <a:r>
              <a:rPr lang="en-US" b="1" dirty="0" err="1">
                <a:solidFill>
                  <a:schemeClr val="accent5"/>
                </a:solidFill>
              </a:rPr>
              <a:t>تعكس</a:t>
            </a:r>
            <a:r>
              <a:rPr lang="en-US" b="1" dirty="0">
                <a:solidFill>
                  <a:schemeClr val="accent5"/>
                </a:solidFill>
              </a:rPr>
              <a:t> </a:t>
            </a:r>
            <a:r>
              <a:rPr lang="en-US" b="1" dirty="0" err="1">
                <a:solidFill>
                  <a:schemeClr val="accent5"/>
                </a:solidFill>
              </a:rPr>
              <a:t>كل</a:t>
            </a:r>
            <a:r>
              <a:rPr lang="en-US" b="1" dirty="0">
                <a:solidFill>
                  <a:schemeClr val="accent5"/>
                </a:solidFill>
              </a:rPr>
              <a:t> </a:t>
            </a:r>
            <a:r>
              <a:rPr lang="en-US" b="1" dirty="0" err="1">
                <a:solidFill>
                  <a:schemeClr val="accent5"/>
                </a:solidFill>
              </a:rPr>
              <a:t>نقطة</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منحنى</a:t>
            </a:r>
            <a:r>
              <a:rPr lang="en-US" b="1" dirty="0">
                <a:solidFill>
                  <a:schemeClr val="accent5"/>
                </a:solidFill>
              </a:rPr>
              <a:t> </a:t>
            </a:r>
            <a:r>
              <a:rPr lang="en-US" b="1" dirty="0" err="1">
                <a:solidFill>
                  <a:schemeClr val="accent5"/>
                </a:solidFill>
              </a:rPr>
              <a:t>الطلب</a:t>
            </a:r>
            <a:r>
              <a:rPr lang="en-US" b="1" dirty="0">
                <a:solidFill>
                  <a:schemeClr val="accent5"/>
                </a:solidFill>
              </a:rPr>
              <a:t> --------------------</a:t>
            </a:r>
          </a:p>
          <a:p>
            <a:pPr algn="just" rtl="1"/>
            <a:r>
              <a:rPr lang="en-US" dirty="0"/>
              <a:t>أ) </a:t>
            </a:r>
            <a:r>
              <a:rPr lang="en-US" dirty="0" err="1"/>
              <a:t>جميع</a:t>
            </a:r>
            <a:r>
              <a:rPr lang="en-US" dirty="0"/>
              <a:t> </a:t>
            </a:r>
            <a:r>
              <a:rPr lang="en-US" dirty="0" err="1"/>
              <a:t>احتياجات</a:t>
            </a:r>
            <a:r>
              <a:rPr lang="en-US" dirty="0"/>
              <a:t> </a:t>
            </a:r>
            <a:r>
              <a:rPr lang="en-US" dirty="0" err="1"/>
              <a:t>أسرة</a:t>
            </a:r>
            <a:r>
              <a:rPr lang="en-US" dirty="0"/>
              <a:t> </a:t>
            </a:r>
            <a:r>
              <a:rPr lang="en-US" dirty="0" err="1"/>
              <a:t>معينة</a:t>
            </a:r>
            <a:r>
              <a:rPr lang="en-US" dirty="0"/>
              <a:t>.</a:t>
            </a:r>
          </a:p>
          <a:p>
            <a:pPr algn="just" rtl="1"/>
            <a:r>
              <a:rPr lang="en-US" b="1" u="sng" dirty="0"/>
              <a:t>ب) </a:t>
            </a:r>
            <a:r>
              <a:rPr lang="en-US" b="1" u="sng" dirty="0" err="1"/>
              <a:t>أعلى</a:t>
            </a:r>
            <a:r>
              <a:rPr lang="en-US" b="1" u="sng" dirty="0"/>
              <a:t> سعر </a:t>
            </a:r>
            <a:r>
              <a:rPr lang="en-US" b="1" u="sng" dirty="0" err="1"/>
              <a:t>يرغب</a:t>
            </a:r>
            <a:r>
              <a:rPr lang="en-US" b="1" u="sng" dirty="0"/>
              <a:t> </a:t>
            </a:r>
            <a:r>
              <a:rPr lang="en-US" b="1" u="sng" dirty="0" err="1"/>
              <a:t>المستهلكون</a:t>
            </a:r>
            <a:r>
              <a:rPr lang="en-US" b="1" u="sng" dirty="0"/>
              <a:t> </a:t>
            </a:r>
            <a:r>
              <a:rPr lang="en-US" b="1" u="sng" dirty="0" err="1"/>
              <a:t>في</a:t>
            </a:r>
            <a:r>
              <a:rPr lang="en-US" b="1" u="sng" dirty="0"/>
              <a:t> </a:t>
            </a:r>
            <a:r>
              <a:rPr lang="en-US" b="1" u="sng" dirty="0" err="1"/>
              <a:t>دفعه</a:t>
            </a:r>
            <a:r>
              <a:rPr lang="en-US" b="1" u="sng" dirty="0"/>
              <a:t> </a:t>
            </a:r>
            <a:r>
              <a:rPr lang="en-US" b="1" u="sng" dirty="0" err="1"/>
              <a:t>وقادرون</a:t>
            </a:r>
            <a:r>
              <a:rPr lang="en-US" b="1" u="sng" dirty="0"/>
              <a:t> </a:t>
            </a:r>
            <a:r>
              <a:rPr lang="en-US" b="1" u="sng" dirty="0" err="1"/>
              <a:t>عليه</a:t>
            </a:r>
            <a:r>
              <a:rPr lang="en-US" b="1" u="sng" dirty="0"/>
              <a:t> </a:t>
            </a:r>
            <a:r>
              <a:rPr lang="en-US" b="1" u="sng" dirty="0" err="1"/>
              <a:t>مقابل</a:t>
            </a:r>
            <a:r>
              <a:rPr lang="en-US" b="1" u="sng" dirty="0"/>
              <a:t> </a:t>
            </a:r>
            <a:r>
              <a:rPr lang="en-US" b="1" u="sng" dirty="0" err="1"/>
              <a:t>تلك</a:t>
            </a:r>
            <a:r>
              <a:rPr lang="en-US" b="1" u="sng" dirty="0"/>
              <a:t> </a:t>
            </a:r>
            <a:r>
              <a:rPr lang="en-US" b="1" u="sng" dirty="0" err="1"/>
              <a:t>الوحدة</a:t>
            </a:r>
            <a:r>
              <a:rPr lang="en-US" b="1" u="sng" dirty="0"/>
              <a:t> </a:t>
            </a:r>
            <a:r>
              <a:rPr lang="en-US" b="1" u="sng" dirty="0" err="1"/>
              <a:t>المعينة</a:t>
            </a:r>
            <a:r>
              <a:rPr lang="en-US" b="1" u="sng" dirty="0"/>
              <a:t> </a:t>
            </a:r>
            <a:r>
              <a:rPr lang="en-US" b="1" u="sng" dirty="0" err="1"/>
              <a:t>من</a:t>
            </a:r>
            <a:r>
              <a:rPr lang="en-US" b="1" u="sng" dirty="0"/>
              <a:t> </a:t>
            </a:r>
            <a:r>
              <a:rPr lang="en-US" b="1" u="sng" dirty="0" err="1"/>
              <a:t>السلعة</a:t>
            </a:r>
            <a:r>
              <a:rPr lang="en-US" b="1" u="sng" dirty="0"/>
              <a:t>.</a:t>
            </a:r>
          </a:p>
          <a:p>
            <a:pPr algn="just" rtl="1"/>
            <a:r>
              <a:rPr lang="en-US" dirty="0"/>
              <a:t>ج) </a:t>
            </a:r>
            <a:r>
              <a:rPr lang="en-US" dirty="0" err="1"/>
              <a:t>أعلى</a:t>
            </a:r>
            <a:r>
              <a:rPr lang="en-US" dirty="0"/>
              <a:t> سعر </a:t>
            </a:r>
            <a:r>
              <a:rPr lang="en-US" dirty="0" err="1"/>
              <a:t>يقبله</a:t>
            </a:r>
            <a:r>
              <a:rPr lang="en-US" dirty="0"/>
              <a:t> </a:t>
            </a:r>
            <a:r>
              <a:rPr lang="en-US" dirty="0" err="1"/>
              <a:t>البائعون</a:t>
            </a:r>
            <a:r>
              <a:rPr lang="en-US" dirty="0"/>
              <a:t> </a:t>
            </a:r>
            <a:r>
              <a:rPr lang="en-US" dirty="0" err="1"/>
              <a:t>مقابل</a:t>
            </a:r>
            <a:r>
              <a:rPr lang="en-US" dirty="0"/>
              <a:t> </a:t>
            </a:r>
            <a:r>
              <a:rPr lang="en-US" dirty="0" err="1"/>
              <a:t>جميع</a:t>
            </a:r>
            <a:r>
              <a:rPr lang="en-US" dirty="0"/>
              <a:t> </a:t>
            </a:r>
            <a:r>
              <a:rPr lang="en-US" dirty="0" err="1"/>
              <a:t>الوحدات</a:t>
            </a:r>
            <a:r>
              <a:rPr lang="en-US" dirty="0"/>
              <a:t> </a:t>
            </a:r>
            <a:r>
              <a:rPr lang="en-US" dirty="0" err="1"/>
              <a:t>التي</a:t>
            </a:r>
            <a:r>
              <a:rPr lang="en-US" dirty="0"/>
              <a:t> </a:t>
            </a:r>
            <a:r>
              <a:rPr lang="en-US" dirty="0" err="1"/>
              <a:t>ينتجونها</a:t>
            </a:r>
            <a:r>
              <a:rPr lang="en-US" dirty="0"/>
              <a:t>.</a:t>
            </a:r>
          </a:p>
          <a:p>
            <a:pPr algn="just" rtl="1"/>
            <a:r>
              <a:rPr lang="en-US" dirty="0"/>
              <a:t>د) </a:t>
            </a:r>
            <a:r>
              <a:rPr lang="en-US" dirty="0" err="1"/>
              <a:t>أقل</a:t>
            </a:r>
            <a:r>
              <a:rPr lang="en-US" dirty="0"/>
              <a:t> </a:t>
            </a:r>
            <a:r>
              <a:rPr lang="en-US" dirty="0" err="1"/>
              <a:t>تكلفة</a:t>
            </a:r>
            <a:r>
              <a:rPr lang="en-US" dirty="0"/>
              <a:t> </a:t>
            </a:r>
            <a:r>
              <a:rPr lang="en-US" dirty="0" err="1"/>
              <a:t>للتكنولوجيا</a:t>
            </a:r>
            <a:r>
              <a:rPr lang="en-US" dirty="0"/>
              <a:t> </a:t>
            </a:r>
            <a:r>
              <a:rPr lang="en-US" dirty="0" err="1"/>
              <a:t>المتاحة</a:t>
            </a:r>
            <a:r>
              <a:rPr lang="en-US" dirty="0"/>
              <a:t> </a:t>
            </a:r>
            <a:r>
              <a:rPr lang="en-US" dirty="0" err="1"/>
              <a:t>لإنتاج</a:t>
            </a:r>
            <a:r>
              <a:rPr lang="en-US" dirty="0"/>
              <a:t> </a:t>
            </a:r>
            <a:r>
              <a:rPr lang="en-US" dirty="0" err="1"/>
              <a:t>سلعة</a:t>
            </a:r>
            <a:r>
              <a:rPr lang="en-US" dirty="0"/>
              <a:t>.</a:t>
            </a:r>
          </a:p>
        </p:txBody>
      </p:sp>
    </p:spTree>
    <p:extLst>
      <p:ext uri="{BB962C8B-B14F-4D97-AF65-F5344CB8AC3E}">
        <p14:creationId xmlns:p14="http://schemas.microsoft.com/office/powerpoint/2010/main" val="2776744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308" y="1180047"/>
            <a:ext cx="10812720"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5844" y="334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68702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488E0373-FAFF-B681-39D0-945BB0694D1B}"/>
              </a:ext>
            </a:extLst>
          </p:cNvPr>
          <p:cNvSpPr txBox="1">
            <a:spLocks/>
          </p:cNvSpPr>
          <p:nvPr/>
        </p:nvSpPr>
        <p:spPr>
          <a:xfrm>
            <a:off x="757972" y="1500859"/>
            <a:ext cx="5534692" cy="39216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Ham and eggs are complements. If the price of ham rises, the demand for eggs will------</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increase or decrease but the demand curve for ham will not change.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decrease and the demand curve for ham will shift rightward.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not change but there will be a movement along the demand curve for eggs.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D) decrease and the demand curve for eggs will shift leftward.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change in which of the following shifts the demand curve for hamburgers?</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an increase in the price of the meat used to produce hamburgers</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an increase in the price of a hamburger</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a fall in the price of French fries, a complement for hamburgers</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an increase in the number of hamburger restaurants</a:t>
            </a:r>
          </a:p>
        </p:txBody>
      </p:sp>
      <p:sp>
        <p:nvSpPr>
          <p:cNvPr id="10" name="TextBox 9">
            <a:extLst>
              <a:ext uri="{FF2B5EF4-FFF2-40B4-BE49-F238E27FC236}">
                <a16:creationId xmlns:a16="http://schemas.microsoft.com/office/drawing/2014/main" id="{A133B56F-BB15-184B-869A-B42A70412F6D}"/>
              </a:ext>
            </a:extLst>
          </p:cNvPr>
          <p:cNvSpPr txBox="1"/>
          <p:nvPr/>
        </p:nvSpPr>
        <p:spPr>
          <a:xfrm>
            <a:off x="6477000" y="1903342"/>
            <a:ext cx="4772692" cy="4524315"/>
          </a:xfrm>
          <a:prstGeom prst="rect">
            <a:avLst/>
          </a:prstGeom>
          <a:noFill/>
        </p:spPr>
        <p:txBody>
          <a:bodyPr wrap="square">
            <a:spAutoFit/>
          </a:bodyPr>
          <a:lstStyle/>
          <a:p>
            <a:pPr algn="just" rtl="1"/>
            <a:r>
              <a:rPr lang="en-US" b="1" dirty="0" err="1">
                <a:solidFill>
                  <a:schemeClr val="accent5"/>
                </a:solidFill>
              </a:rPr>
              <a:t>يعتبر</a:t>
            </a:r>
            <a:r>
              <a:rPr lang="en-US" b="1" dirty="0">
                <a:solidFill>
                  <a:schemeClr val="accent5"/>
                </a:solidFill>
              </a:rPr>
              <a:t> </a:t>
            </a:r>
            <a:r>
              <a:rPr lang="en-US" b="1" dirty="0" err="1">
                <a:solidFill>
                  <a:schemeClr val="accent5"/>
                </a:solidFill>
              </a:rPr>
              <a:t>لحم</a:t>
            </a:r>
            <a:r>
              <a:rPr lang="en-US" b="1" dirty="0">
                <a:solidFill>
                  <a:schemeClr val="accent5"/>
                </a:solidFill>
              </a:rPr>
              <a:t> </a:t>
            </a:r>
            <a:r>
              <a:rPr lang="en-US" b="1" dirty="0" err="1">
                <a:solidFill>
                  <a:schemeClr val="accent5"/>
                </a:solidFill>
              </a:rPr>
              <a:t>الخنزير</a:t>
            </a:r>
            <a:r>
              <a:rPr lang="en-US" b="1" dirty="0">
                <a:solidFill>
                  <a:schemeClr val="accent5"/>
                </a:solidFill>
              </a:rPr>
              <a:t> </a:t>
            </a:r>
            <a:r>
              <a:rPr lang="en-US" b="1" dirty="0" err="1">
                <a:solidFill>
                  <a:schemeClr val="accent5"/>
                </a:solidFill>
              </a:rPr>
              <a:t>والبيض</a:t>
            </a:r>
            <a:r>
              <a:rPr lang="en-US" b="1" dirty="0">
                <a:solidFill>
                  <a:schemeClr val="accent5"/>
                </a:solidFill>
              </a:rPr>
              <a:t> </a:t>
            </a:r>
            <a:r>
              <a:rPr lang="en-US" b="1" dirty="0" err="1">
                <a:solidFill>
                  <a:schemeClr val="accent5"/>
                </a:solidFill>
              </a:rPr>
              <a:t>مكملين</a:t>
            </a:r>
            <a:r>
              <a:rPr lang="en-US" b="1" dirty="0">
                <a:solidFill>
                  <a:schemeClr val="accent5"/>
                </a:solidFill>
              </a:rPr>
              <a:t>. </a:t>
            </a:r>
            <a:r>
              <a:rPr lang="en-US" b="1" dirty="0" err="1">
                <a:solidFill>
                  <a:schemeClr val="accent5"/>
                </a:solidFill>
              </a:rPr>
              <a:t>إذا</a:t>
            </a:r>
            <a:r>
              <a:rPr lang="en-US" b="1" dirty="0">
                <a:solidFill>
                  <a:schemeClr val="accent5"/>
                </a:solidFill>
              </a:rPr>
              <a:t> </a:t>
            </a:r>
            <a:r>
              <a:rPr lang="en-US" b="1" dirty="0" err="1">
                <a:solidFill>
                  <a:schemeClr val="accent5"/>
                </a:solidFill>
              </a:rPr>
              <a:t>ارتفع</a:t>
            </a:r>
            <a:r>
              <a:rPr lang="en-US" b="1" dirty="0">
                <a:solidFill>
                  <a:schemeClr val="accent5"/>
                </a:solidFill>
              </a:rPr>
              <a:t> سعر </a:t>
            </a:r>
            <a:r>
              <a:rPr lang="en-US" b="1" dirty="0" err="1">
                <a:solidFill>
                  <a:schemeClr val="accent5"/>
                </a:solidFill>
              </a:rPr>
              <a:t>لحم</a:t>
            </a:r>
            <a:r>
              <a:rPr lang="en-US" b="1" dirty="0">
                <a:solidFill>
                  <a:schemeClr val="accent5"/>
                </a:solidFill>
              </a:rPr>
              <a:t> </a:t>
            </a:r>
            <a:r>
              <a:rPr lang="en-US" b="1" dirty="0" err="1">
                <a:solidFill>
                  <a:schemeClr val="accent5"/>
                </a:solidFill>
              </a:rPr>
              <a:t>الخنزير</a:t>
            </a:r>
            <a:r>
              <a:rPr lang="en-US" b="1" dirty="0">
                <a:solidFill>
                  <a:schemeClr val="accent5"/>
                </a:solidFill>
              </a:rPr>
              <a:t>، </a:t>
            </a:r>
            <a:r>
              <a:rPr lang="en-US" b="1" dirty="0" err="1">
                <a:solidFill>
                  <a:schemeClr val="accent5"/>
                </a:solidFill>
              </a:rPr>
              <a:t>فإن</a:t>
            </a:r>
            <a:r>
              <a:rPr lang="en-US" b="1" dirty="0">
                <a:solidFill>
                  <a:schemeClr val="accent5"/>
                </a:solidFill>
              </a:rPr>
              <a:t> </a:t>
            </a:r>
            <a:r>
              <a:rPr lang="en-US" b="1" dirty="0" err="1">
                <a:solidFill>
                  <a:schemeClr val="accent5"/>
                </a:solidFill>
              </a:rPr>
              <a:t>الطلب</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البيض</a:t>
            </a:r>
            <a:r>
              <a:rPr lang="en-US" b="1" dirty="0">
                <a:solidFill>
                  <a:schemeClr val="accent5"/>
                </a:solidFill>
              </a:rPr>
              <a:t> </a:t>
            </a:r>
            <a:r>
              <a:rPr lang="en-US" b="1" dirty="0" err="1">
                <a:solidFill>
                  <a:schemeClr val="accent5"/>
                </a:solidFill>
              </a:rPr>
              <a:t>سوف</a:t>
            </a:r>
            <a:r>
              <a:rPr lang="en-US" b="1" dirty="0">
                <a:solidFill>
                  <a:schemeClr val="accent5"/>
                </a:solidFill>
              </a:rPr>
              <a:t>------</a:t>
            </a:r>
          </a:p>
          <a:p>
            <a:pPr algn="just" rtl="1"/>
            <a:r>
              <a:rPr lang="en-US" dirty="0"/>
              <a:t>أ) </a:t>
            </a:r>
            <a:r>
              <a:rPr lang="en-US" dirty="0" err="1"/>
              <a:t>يزيد</a:t>
            </a:r>
            <a:r>
              <a:rPr lang="en-US" dirty="0"/>
              <a:t> </a:t>
            </a:r>
            <a:r>
              <a:rPr lang="en-US" dirty="0" err="1"/>
              <a:t>أو</a:t>
            </a:r>
            <a:r>
              <a:rPr lang="en-US" dirty="0"/>
              <a:t> </a:t>
            </a:r>
            <a:r>
              <a:rPr lang="en-US" dirty="0" err="1"/>
              <a:t>ينقص</a:t>
            </a:r>
            <a:r>
              <a:rPr lang="en-US" dirty="0"/>
              <a:t> </a:t>
            </a:r>
            <a:r>
              <a:rPr lang="en-US" dirty="0" err="1"/>
              <a:t>ولكن</a:t>
            </a:r>
            <a:r>
              <a:rPr lang="en-US" dirty="0"/>
              <a:t> </a:t>
            </a:r>
            <a:r>
              <a:rPr lang="en-US" dirty="0" err="1"/>
              <a:t>منحنى</a:t>
            </a:r>
            <a:r>
              <a:rPr lang="en-US" dirty="0"/>
              <a:t> </a:t>
            </a:r>
            <a:r>
              <a:rPr lang="en-US" dirty="0" err="1"/>
              <a:t>الطلب</a:t>
            </a:r>
            <a:r>
              <a:rPr lang="en-US" dirty="0"/>
              <a:t> </a:t>
            </a:r>
            <a:r>
              <a:rPr lang="en-US" dirty="0" err="1"/>
              <a:t>على</a:t>
            </a:r>
            <a:r>
              <a:rPr lang="en-US" dirty="0"/>
              <a:t> </a:t>
            </a:r>
            <a:r>
              <a:rPr lang="en-US" dirty="0" err="1"/>
              <a:t>لحم</a:t>
            </a:r>
            <a:r>
              <a:rPr lang="en-US" dirty="0"/>
              <a:t> </a:t>
            </a:r>
            <a:r>
              <a:rPr lang="en-US" dirty="0" err="1"/>
              <a:t>الخنزير</a:t>
            </a:r>
            <a:r>
              <a:rPr lang="en-US" dirty="0"/>
              <a:t> </a:t>
            </a:r>
            <a:r>
              <a:rPr lang="en-US" dirty="0" err="1"/>
              <a:t>لن</a:t>
            </a:r>
            <a:r>
              <a:rPr lang="en-US" dirty="0"/>
              <a:t> </a:t>
            </a:r>
            <a:r>
              <a:rPr lang="en-US" dirty="0" err="1"/>
              <a:t>يتغير</a:t>
            </a:r>
            <a:r>
              <a:rPr lang="en-US" dirty="0"/>
              <a:t>.</a:t>
            </a:r>
          </a:p>
          <a:p>
            <a:pPr algn="just" rtl="1"/>
            <a:r>
              <a:rPr lang="en-US" dirty="0"/>
              <a:t>ب) </a:t>
            </a:r>
            <a:r>
              <a:rPr lang="en-US" dirty="0" err="1"/>
              <a:t>ينخفض</a:t>
            </a:r>
            <a:r>
              <a:rPr lang="en-US" dirty="0"/>
              <a:t> ​​</a:t>
            </a:r>
            <a:r>
              <a:rPr lang="en-US" dirty="0" err="1"/>
              <a:t>وسينتقل</a:t>
            </a:r>
            <a:r>
              <a:rPr lang="en-US" dirty="0"/>
              <a:t> </a:t>
            </a:r>
            <a:r>
              <a:rPr lang="en-US" dirty="0" err="1"/>
              <a:t>منحنى</a:t>
            </a:r>
            <a:r>
              <a:rPr lang="en-US" dirty="0"/>
              <a:t> </a:t>
            </a:r>
            <a:r>
              <a:rPr lang="en-US" dirty="0" err="1"/>
              <a:t>الطلب</a:t>
            </a:r>
            <a:r>
              <a:rPr lang="en-US" dirty="0"/>
              <a:t> </a:t>
            </a:r>
            <a:r>
              <a:rPr lang="en-US" dirty="0" err="1"/>
              <a:t>على</a:t>
            </a:r>
            <a:r>
              <a:rPr lang="en-US" dirty="0"/>
              <a:t> </a:t>
            </a:r>
            <a:r>
              <a:rPr lang="en-US" dirty="0" err="1"/>
              <a:t>لحم</a:t>
            </a:r>
            <a:r>
              <a:rPr lang="en-US" dirty="0"/>
              <a:t> </a:t>
            </a:r>
            <a:r>
              <a:rPr lang="en-US" dirty="0" err="1"/>
              <a:t>الخنزير</a:t>
            </a:r>
            <a:r>
              <a:rPr lang="en-US" dirty="0"/>
              <a:t> </a:t>
            </a:r>
            <a:r>
              <a:rPr lang="en-US" dirty="0" err="1"/>
              <a:t>إلى</a:t>
            </a:r>
            <a:r>
              <a:rPr lang="en-US" dirty="0"/>
              <a:t> </a:t>
            </a:r>
            <a:r>
              <a:rPr lang="en-US" dirty="0" err="1"/>
              <a:t>اليمين</a:t>
            </a:r>
            <a:r>
              <a:rPr lang="en-US" dirty="0"/>
              <a:t>.</a:t>
            </a:r>
          </a:p>
          <a:p>
            <a:pPr algn="just" rtl="1"/>
            <a:r>
              <a:rPr lang="en-US" dirty="0"/>
              <a:t>ج) </a:t>
            </a:r>
            <a:r>
              <a:rPr lang="en-US" dirty="0" err="1"/>
              <a:t>لن</a:t>
            </a:r>
            <a:r>
              <a:rPr lang="en-US" dirty="0"/>
              <a:t> </a:t>
            </a:r>
            <a:r>
              <a:rPr lang="en-US" dirty="0" err="1"/>
              <a:t>يتغير</a:t>
            </a:r>
            <a:r>
              <a:rPr lang="en-US" dirty="0"/>
              <a:t> </a:t>
            </a:r>
            <a:r>
              <a:rPr lang="en-US" dirty="0" err="1"/>
              <a:t>ولكن</a:t>
            </a:r>
            <a:r>
              <a:rPr lang="en-US" dirty="0"/>
              <a:t> </a:t>
            </a:r>
            <a:r>
              <a:rPr lang="en-US" dirty="0" err="1"/>
              <a:t>سيكون</a:t>
            </a:r>
            <a:r>
              <a:rPr lang="en-US" dirty="0"/>
              <a:t> </a:t>
            </a:r>
            <a:r>
              <a:rPr lang="en-US" dirty="0" err="1"/>
              <a:t>هناك</a:t>
            </a:r>
            <a:r>
              <a:rPr lang="en-US" dirty="0"/>
              <a:t> </a:t>
            </a:r>
            <a:r>
              <a:rPr lang="en-US" dirty="0" err="1"/>
              <a:t>حركة</a:t>
            </a:r>
            <a:r>
              <a:rPr lang="en-US" dirty="0"/>
              <a:t> </a:t>
            </a:r>
            <a:r>
              <a:rPr lang="en-US" dirty="0" err="1"/>
              <a:t>على</a:t>
            </a:r>
            <a:r>
              <a:rPr lang="en-US" dirty="0"/>
              <a:t> </a:t>
            </a:r>
            <a:r>
              <a:rPr lang="en-US" dirty="0" err="1"/>
              <a:t>طول</a:t>
            </a:r>
            <a:r>
              <a:rPr lang="en-US" dirty="0"/>
              <a:t> </a:t>
            </a:r>
            <a:r>
              <a:rPr lang="en-US" dirty="0" err="1"/>
              <a:t>منحنى</a:t>
            </a:r>
            <a:r>
              <a:rPr lang="en-US" dirty="0"/>
              <a:t> </a:t>
            </a:r>
            <a:r>
              <a:rPr lang="en-US" dirty="0" err="1"/>
              <a:t>الطلب</a:t>
            </a:r>
            <a:r>
              <a:rPr lang="en-US" dirty="0"/>
              <a:t> </a:t>
            </a:r>
            <a:r>
              <a:rPr lang="en-US" dirty="0" err="1"/>
              <a:t>على</a:t>
            </a:r>
            <a:r>
              <a:rPr lang="en-US" dirty="0"/>
              <a:t> </a:t>
            </a:r>
            <a:r>
              <a:rPr lang="en-US" dirty="0" err="1"/>
              <a:t>البيض</a:t>
            </a:r>
            <a:r>
              <a:rPr lang="en-US" dirty="0"/>
              <a:t>.</a:t>
            </a:r>
          </a:p>
          <a:p>
            <a:pPr algn="just" rtl="1"/>
            <a:r>
              <a:rPr lang="en-US" b="1" u="sng" dirty="0"/>
              <a:t>د) </a:t>
            </a:r>
            <a:r>
              <a:rPr lang="en-US" b="1" u="sng" dirty="0" err="1"/>
              <a:t>ينخفض</a:t>
            </a:r>
            <a:r>
              <a:rPr lang="en-US" b="1" u="sng" dirty="0"/>
              <a:t> ​​</a:t>
            </a:r>
            <a:r>
              <a:rPr lang="en-US" b="1" u="sng" dirty="0" err="1"/>
              <a:t>وسينتقل</a:t>
            </a:r>
            <a:r>
              <a:rPr lang="en-US" b="1" u="sng" dirty="0"/>
              <a:t> </a:t>
            </a:r>
            <a:r>
              <a:rPr lang="en-US" b="1" u="sng" dirty="0" err="1"/>
              <a:t>منحنى</a:t>
            </a:r>
            <a:r>
              <a:rPr lang="en-US" b="1" u="sng" dirty="0"/>
              <a:t> </a:t>
            </a:r>
            <a:r>
              <a:rPr lang="en-US" b="1" u="sng" dirty="0" err="1"/>
              <a:t>الطلب</a:t>
            </a:r>
            <a:r>
              <a:rPr lang="en-US" b="1" u="sng" dirty="0"/>
              <a:t> </a:t>
            </a:r>
            <a:r>
              <a:rPr lang="en-US" b="1" u="sng" dirty="0" err="1"/>
              <a:t>على</a:t>
            </a:r>
            <a:r>
              <a:rPr lang="en-US" b="1" u="sng" dirty="0"/>
              <a:t> </a:t>
            </a:r>
            <a:r>
              <a:rPr lang="en-US" b="1" u="sng" dirty="0" err="1"/>
              <a:t>البيض</a:t>
            </a:r>
            <a:r>
              <a:rPr lang="en-US" b="1" u="sng" dirty="0"/>
              <a:t> </a:t>
            </a:r>
            <a:r>
              <a:rPr lang="en-US" b="1" u="sng" dirty="0" err="1"/>
              <a:t>إلى</a:t>
            </a:r>
            <a:r>
              <a:rPr lang="en-US" b="1" u="sng" dirty="0"/>
              <a:t> </a:t>
            </a:r>
            <a:r>
              <a:rPr lang="en-US" b="1" u="sng" dirty="0" err="1"/>
              <a:t>اليسار</a:t>
            </a:r>
            <a:r>
              <a:rPr lang="en-US" b="1" u="sng" dirty="0"/>
              <a:t>.</a:t>
            </a:r>
          </a:p>
          <a:p>
            <a:pPr algn="just" rtl="1"/>
            <a:endParaRPr lang="en-US" dirty="0"/>
          </a:p>
          <a:p>
            <a:pPr algn="just" rtl="1"/>
            <a:r>
              <a:rPr lang="en-US" b="1" dirty="0" err="1">
                <a:solidFill>
                  <a:schemeClr val="accent5"/>
                </a:solidFill>
              </a:rPr>
              <a:t>أي</a:t>
            </a:r>
            <a:r>
              <a:rPr lang="en-US" b="1" dirty="0">
                <a:solidFill>
                  <a:schemeClr val="accent5"/>
                </a:solidFill>
              </a:rPr>
              <a:t> </a:t>
            </a:r>
            <a:r>
              <a:rPr lang="en-US" b="1" dirty="0" err="1">
                <a:solidFill>
                  <a:schemeClr val="accent5"/>
                </a:solidFill>
              </a:rPr>
              <a:t>من</a:t>
            </a:r>
            <a:r>
              <a:rPr lang="en-US" b="1" dirty="0">
                <a:solidFill>
                  <a:schemeClr val="accent5"/>
                </a:solidFill>
              </a:rPr>
              <a:t> </a:t>
            </a:r>
            <a:r>
              <a:rPr lang="en-US" b="1" dirty="0" err="1">
                <a:solidFill>
                  <a:schemeClr val="accent5"/>
                </a:solidFill>
              </a:rPr>
              <a:t>التغيرات</a:t>
            </a:r>
            <a:r>
              <a:rPr lang="en-US" b="1" dirty="0">
                <a:solidFill>
                  <a:schemeClr val="accent5"/>
                </a:solidFill>
              </a:rPr>
              <a:t> </a:t>
            </a:r>
            <a:r>
              <a:rPr lang="en-US" b="1" dirty="0" err="1">
                <a:solidFill>
                  <a:schemeClr val="accent5"/>
                </a:solidFill>
              </a:rPr>
              <a:t>التالية</a:t>
            </a:r>
            <a:r>
              <a:rPr lang="en-US" b="1" dirty="0">
                <a:solidFill>
                  <a:schemeClr val="accent5"/>
                </a:solidFill>
              </a:rPr>
              <a:t> </a:t>
            </a:r>
            <a:r>
              <a:rPr lang="en-US" b="1" dirty="0" err="1">
                <a:solidFill>
                  <a:schemeClr val="accent5"/>
                </a:solidFill>
              </a:rPr>
              <a:t>يؤدي</a:t>
            </a:r>
            <a:r>
              <a:rPr lang="en-US" b="1" dirty="0">
                <a:solidFill>
                  <a:schemeClr val="accent5"/>
                </a:solidFill>
              </a:rPr>
              <a:t> </a:t>
            </a:r>
            <a:r>
              <a:rPr lang="en-US" b="1" dirty="0" err="1">
                <a:solidFill>
                  <a:schemeClr val="accent5"/>
                </a:solidFill>
              </a:rPr>
              <a:t>إلى</a:t>
            </a:r>
            <a:r>
              <a:rPr lang="en-US" b="1" dirty="0">
                <a:solidFill>
                  <a:schemeClr val="accent5"/>
                </a:solidFill>
              </a:rPr>
              <a:t> </a:t>
            </a:r>
            <a:r>
              <a:rPr lang="ar-EG" b="1" dirty="0">
                <a:solidFill>
                  <a:schemeClr val="accent5"/>
                </a:solidFill>
              </a:rPr>
              <a:t>انتقال</a:t>
            </a:r>
            <a:r>
              <a:rPr lang="en-US" b="1" dirty="0">
                <a:solidFill>
                  <a:schemeClr val="accent5"/>
                </a:solidFill>
              </a:rPr>
              <a:t> </a:t>
            </a:r>
            <a:r>
              <a:rPr lang="en-US" b="1" dirty="0" err="1">
                <a:solidFill>
                  <a:schemeClr val="accent5"/>
                </a:solidFill>
              </a:rPr>
              <a:t>منحنى</a:t>
            </a:r>
            <a:r>
              <a:rPr lang="en-US" b="1" dirty="0">
                <a:solidFill>
                  <a:schemeClr val="accent5"/>
                </a:solidFill>
              </a:rPr>
              <a:t> </a:t>
            </a:r>
            <a:r>
              <a:rPr lang="en-US" b="1" dirty="0" err="1">
                <a:solidFill>
                  <a:schemeClr val="accent5"/>
                </a:solidFill>
              </a:rPr>
              <a:t>الطلب</a:t>
            </a:r>
            <a:r>
              <a:rPr lang="en-US" b="1" dirty="0">
                <a:solidFill>
                  <a:schemeClr val="accent5"/>
                </a:solidFill>
              </a:rPr>
              <a:t> </a:t>
            </a:r>
            <a:r>
              <a:rPr lang="en-US" b="1" dirty="0" err="1">
                <a:solidFill>
                  <a:schemeClr val="accent5"/>
                </a:solidFill>
              </a:rPr>
              <a:t>على</a:t>
            </a:r>
            <a:r>
              <a:rPr lang="en-US" b="1" dirty="0">
                <a:solidFill>
                  <a:schemeClr val="accent5"/>
                </a:solidFill>
              </a:rPr>
              <a:t> </a:t>
            </a:r>
            <a:r>
              <a:rPr lang="en-US" b="1" dirty="0" err="1">
                <a:solidFill>
                  <a:schemeClr val="accent5"/>
                </a:solidFill>
              </a:rPr>
              <a:t>الهامبرغر</a:t>
            </a:r>
            <a:r>
              <a:rPr lang="en-US" b="1" dirty="0">
                <a:solidFill>
                  <a:schemeClr val="accent5"/>
                </a:solidFill>
              </a:rPr>
              <a:t>؟</a:t>
            </a:r>
          </a:p>
          <a:p>
            <a:pPr algn="just" rtl="1"/>
            <a:r>
              <a:rPr lang="en-US" dirty="0"/>
              <a:t>أ) </a:t>
            </a:r>
            <a:r>
              <a:rPr lang="en-US" dirty="0" err="1"/>
              <a:t>زيادة</a:t>
            </a:r>
            <a:r>
              <a:rPr lang="en-US" dirty="0"/>
              <a:t> </a:t>
            </a:r>
            <a:r>
              <a:rPr lang="en-US" dirty="0" err="1"/>
              <a:t>في</a:t>
            </a:r>
            <a:r>
              <a:rPr lang="en-US" dirty="0"/>
              <a:t> سعر </a:t>
            </a:r>
            <a:r>
              <a:rPr lang="en-US" dirty="0" err="1"/>
              <a:t>اللحوم</a:t>
            </a:r>
            <a:r>
              <a:rPr lang="en-US" dirty="0"/>
              <a:t> </a:t>
            </a:r>
            <a:r>
              <a:rPr lang="en-US" dirty="0" err="1"/>
              <a:t>المستخدمة</a:t>
            </a:r>
            <a:r>
              <a:rPr lang="en-US" dirty="0"/>
              <a:t> </a:t>
            </a:r>
            <a:r>
              <a:rPr lang="en-US" dirty="0" err="1"/>
              <a:t>لإنتاج</a:t>
            </a:r>
            <a:r>
              <a:rPr lang="en-US" dirty="0"/>
              <a:t> </a:t>
            </a:r>
            <a:r>
              <a:rPr lang="en-US" dirty="0" err="1"/>
              <a:t>الهامبرغر</a:t>
            </a:r>
            <a:endParaRPr lang="en-US" dirty="0"/>
          </a:p>
          <a:p>
            <a:pPr algn="just" rtl="1"/>
            <a:r>
              <a:rPr lang="en-US" dirty="0"/>
              <a:t>ب) </a:t>
            </a:r>
            <a:r>
              <a:rPr lang="en-US" dirty="0" err="1"/>
              <a:t>زيادة</a:t>
            </a:r>
            <a:r>
              <a:rPr lang="en-US" dirty="0"/>
              <a:t> </a:t>
            </a:r>
            <a:r>
              <a:rPr lang="en-US" dirty="0" err="1"/>
              <a:t>في</a:t>
            </a:r>
            <a:r>
              <a:rPr lang="en-US" dirty="0"/>
              <a:t> سعر </a:t>
            </a:r>
            <a:r>
              <a:rPr lang="en-US" dirty="0" err="1"/>
              <a:t>الهامبرغر</a:t>
            </a:r>
            <a:endParaRPr lang="en-US" dirty="0"/>
          </a:p>
          <a:p>
            <a:pPr algn="just" rtl="1"/>
            <a:r>
              <a:rPr lang="en-US" b="1" u="sng" dirty="0"/>
              <a:t>ج) </a:t>
            </a:r>
            <a:r>
              <a:rPr lang="en-US" b="1" u="sng" dirty="0" err="1"/>
              <a:t>انخفاض</a:t>
            </a:r>
            <a:r>
              <a:rPr lang="en-US" b="1" u="sng" dirty="0"/>
              <a:t> </a:t>
            </a:r>
            <a:r>
              <a:rPr lang="en-US" b="1" u="sng" dirty="0" err="1"/>
              <a:t>في</a:t>
            </a:r>
            <a:r>
              <a:rPr lang="en-US" b="1" u="sng" dirty="0"/>
              <a:t> سعر </a:t>
            </a:r>
            <a:r>
              <a:rPr lang="en-US" b="1" u="sng" dirty="0" err="1"/>
              <a:t>البطاطس</a:t>
            </a:r>
            <a:r>
              <a:rPr lang="en-US" b="1" u="sng" dirty="0"/>
              <a:t> </a:t>
            </a:r>
            <a:r>
              <a:rPr lang="en-US" b="1" u="sng" dirty="0" err="1"/>
              <a:t>المقلية</a:t>
            </a:r>
            <a:r>
              <a:rPr lang="en-US" b="1" u="sng" dirty="0"/>
              <a:t>، </a:t>
            </a:r>
            <a:r>
              <a:rPr lang="en-US" b="1" u="sng" dirty="0" err="1"/>
              <a:t>مكمل</a:t>
            </a:r>
            <a:r>
              <a:rPr lang="en-US" b="1" u="sng" dirty="0"/>
              <a:t> </a:t>
            </a:r>
            <a:r>
              <a:rPr lang="en-US" b="1" u="sng" dirty="0" err="1"/>
              <a:t>للهامبرغر</a:t>
            </a:r>
            <a:endParaRPr lang="en-US" b="1" u="sng" dirty="0"/>
          </a:p>
          <a:p>
            <a:pPr algn="just" rtl="1"/>
            <a:r>
              <a:rPr lang="en-US" dirty="0"/>
              <a:t>د) </a:t>
            </a:r>
            <a:r>
              <a:rPr lang="en-US" dirty="0" err="1"/>
              <a:t>زيادة</a:t>
            </a:r>
            <a:r>
              <a:rPr lang="en-US" dirty="0"/>
              <a:t> </a:t>
            </a:r>
            <a:r>
              <a:rPr lang="en-US" dirty="0" err="1"/>
              <a:t>في</a:t>
            </a:r>
            <a:r>
              <a:rPr lang="en-US" dirty="0"/>
              <a:t> </a:t>
            </a:r>
            <a:r>
              <a:rPr lang="en-US" dirty="0" err="1"/>
              <a:t>عدد</a:t>
            </a:r>
            <a:r>
              <a:rPr lang="en-US" dirty="0"/>
              <a:t> </a:t>
            </a:r>
            <a:r>
              <a:rPr lang="en-US" dirty="0" err="1"/>
              <a:t>الهامبرغر</a:t>
            </a:r>
            <a:endParaRPr lang="en-US" dirty="0"/>
          </a:p>
        </p:txBody>
      </p:sp>
    </p:spTree>
    <p:extLst>
      <p:ext uri="{BB962C8B-B14F-4D97-AF65-F5344CB8AC3E}">
        <p14:creationId xmlns:p14="http://schemas.microsoft.com/office/powerpoint/2010/main" val="2456627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308" y="1180047"/>
            <a:ext cx="10812720"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5844" y="334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68702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a:t>
            </a:r>
            <a:r>
              <a:rPr kumimoji="0" lang="en-US" sz="2400" b="1" i="0" u="none" strike="noStrike" kern="1200" cap="none" spc="0" normalizeH="0" noProof="0" dirty="0" smtClean="0">
                <a:ln>
                  <a:noFill/>
                </a:ln>
                <a:solidFill>
                  <a:prstClr val="black"/>
                </a:solidFill>
                <a:effectLst/>
                <a:uLnTx/>
                <a:uFillTx/>
                <a:latin typeface="Alexandria"/>
                <a:ea typeface="+mn-ea"/>
                <a:cs typeface="Times New Roman" panose="02020603050405020304" pitchFamily="18" charset="0"/>
              </a:rPr>
              <a:t>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06343997"/>
              </p:ext>
            </p:extLst>
          </p:nvPr>
        </p:nvGraphicFramePr>
        <p:xfrm>
          <a:off x="895844" y="1993879"/>
          <a:ext cx="10021537" cy="3658776"/>
        </p:xfrm>
        <a:graphic>
          <a:graphicData uri="http://schemas.openxmlformats.org/drawingml/2006/table">
            <a:tbl>
              <a:tblPr rtl="1" firstRow="1" firstCol="1" bandRow="1">
                <a:tableStyleId>{5FD0F851-EC5A-4D38-B0AD-8093EC10F338}</a:tableStyleId>
              </a:tblPr>
              <a:tblGrid>
                <a:gridCol w="4969357">
                  <a:extLst>
                    <a:ext uri="{9D8B030D-6E8A-4147-A177-3AD203B41FA5}">
                      <a16:colId xmlns:a16="http://schemas.microsoft.com/office/drawing/2014/main" val="3814711901"/>
                    </a:ext>
                  </a:extLst>
                </a:gridCol>
                <a:gridCol w="5052180">
                  <a:extLst>
                    <a:ext uri="{9D8B030D-6E8A-4147-A177-3AD203B41FA5}">
                      <a16:colId xmlns:a16="http://schemas.microsoft.com/office/drawing/2014/main" val="285678704"/>
                    </a:ext>
                  </a:extLst>
                </a:gridCol>
              </a:tblGrid>
              <a:tr h="1568046">
                <a:tc>
                  <a:txBody>
                    <a:bodyPr/>
                    <a:lstStyle/>
                    <a:p>
                      <a:pPr marL="628650" marR="0" algn="r" rtl="1">
                        <a:spcBef>
                          <a:spcPts val="0"/>
                        </a:spcBef>
                        <a:spcAft>
                          <a:spcPts val="0"/>
                        </a:spcAft>
                      </a:pPr>
                      <a:r>
                        <a:rPr lang="ar-SA" sz="2400" b="1">
                          <a:effectLst/>
                        </a:rPr>
                        <a:t>مع انخفاض سعر الفول السوداني، تنخفض الكمية المطلوبة من الفول السوداني</a:t>
                      </a:r>
                      <a:r>
                        <a:rPr lang="en-US" sz="2400" b="1">
                          <a:effectLst/>
                        </a:rPr>
                        <a:t>.</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As the price of peanuts falls, the quantity of peanuts demanded decreases. </a:t>
                      </a:r>
                      <a:r>
                        <a:rPr lang="en-US" sz="2400" b="1" dirty="0">
                          <a:solidFill>
                            <a:schemeClr val="accent1"/>
                          </a:solidFill>
                          <a:effectLst/>
                        </a:rPr>
                        <a:t>False</a:t>
                      </a:r>
                      <a:r>
                        <a:rPr lang="en-US" sz="2400" b="1" dirty="0">
                          <a:effectLst/>
                        </a:rPr>
                        <a:t> </a:t>
                      </a:r>
                      <a:endParaRPr lang="en-US" sz="24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571652299"/>
                  </a:ext>
                </a:extLst>
              </a:tr>
              <a:tr h="2090730">
                <a:tc>
                  <a:txBody>
                    <a:bodyPr/>
                    <a:lstStyle/>
                    <a:p>
                      <a:pPr marL="628650" marR="0" algn="r" rtl="1">
                        <a:spcBef>
                          <a:spcPts val="0"/>
                        </a:spcBef>
                        <a:spcAft>
                          <a:spcPts val="0"/>
                        </a:spcAft>
                      </a:pPr>
                      <a:r>
                        <a:rPr lang="en-US" sz="2400" b="1">
                          <a:effectLst/>
                        </a:rPr>
                        <a:t>"</a:t>
                      </a:r>
                      <a:r>
                        <a:rPr lang="ar-SA" sz="2400" b="1">
                          <a:effectLst/>
                        </a:rPr>
                        <a:t>قانون الطلب" ينص على أن التغيرات في الكمية المطلوبة من سلعة ما تتناسب عكسيًا مع التغيرات في سعرها</a:t>
                      </a:r>
                      <a:r>
                        <a:rPr lang="en-US" sz="2400" b="1">
                          <a:effectLst/>
                        </a:rPr>
                        <a:t>.</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The "law of demand" states that changes in the quantity demanded of a good are inversely related to changes in its price. </a:t>
                      </a:r>
                      <a:r>
                        <a:rPr lang="en-US" sz="2400" b="1" dirty="0">
                          <a:solidFill>
                            <a:schemeClr val="accent1"/>
                          </a:solidFill>
                          <a:effectLst/>
                        </a:rPr>
                        <a:t>True</a:t>
                      </a:r>
                      <a:endParaRPr lang="en-US" sz="24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606474240"/>
                  </a:ext>
                </a:extLst>
              </a:tr>
            </a:tbl>
          </a:graphicData>
        </a:graphic>
      </p:graphicFrame>
    </p:spTree>
    <p:extLst>
      <p:ext uri="{BB962C8B-B14F-4D97-AF65-F5344CB8AC3E}">
        <p14:creationId xmlns:p14="http://schemas.microsoft.com/office/powerpoint/2010/main" val="331509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308" y="1180047"/>
            <a:ext cx="10812720"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5844" y="334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68702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a:t>
            </a:r>
            <a:r>
              <a:rPr kumimoji="0" lang="en-US" sz="2400" b="1" i="0" u="none" strike="noStrike" kern="1200" cap="none" spc="0" normalizeH="0" noProof="0" dirty="0" smtClean="0">
                <a:ln>
                  <a:noFill/>
                </a:ln>
                <a:solidFill>
                  <a:prstClr val="black"/>
                </a:solidFill>
                <a:effectLst/>
                <a:uLnTx/>
                <a:uFillTx/>
                <a:latin typeface="Alexandria"/>
                <a:ea typeface="+mn-ea"/>
                <a:cs typeface="Times New Roman" panose="02020603050405020304" pitchFamily="18" charset="0"/>
              </a:rPr>
              <a:t>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070794030"/>
              </p:ext>
            </p:extLst>
          </p:nvPr>
        </p:nvGraphicFramePr>
        <p:xfrm>
          <a:off x="831140" y="2090419"/>
          <a:ext cx="10393056" cy="3657600"/>
        </p:xfrm>
        <a:graphic>
          <a:graphicData uri="http://schemas.openxmlformats.org/drawingml/2006/table">
            <a:tbl>
              <a:tblPr rtl="1" firstRow="1" firstCol="1" bandRow="1">
                <a:tableStyleId>{5FD0F851-EC5A-4D38-B0AD-8093EC10F338}</a:tableStyleId>
              </a:tblPr>
              <a:tblGrid>
                <a:gridCol w="5153581">
                  <a:extLst>
                    <a:ext uri="{9D8B030D-6E8A-4147-A177-3AD203B41FA5}">
                      <a16:colId xmlns:a16="http://schemas.microsoft.com/office/drawing/2014/main" val="880484537"/>
                    </a:ext>
                  </a:extLst>
                </a:gridCol>
                <a:gridCol w="5239475">
                  <a:extLst>
                    <a:ext uri="{9D8B030D-6E8A-4147-A177-3AD203B41FA5}">
                      <a16:colId xmlns:a16="http://schemas.microsoft.com/office/drawing/2014/main" val="1148671349"/>
                    </a:ext>
                  </a:extLst>
                </a:gridCol>
              </a:tblGrid>
              <a:tr h="0">
                <a:tc>
                  <a:txBody>
                    <a:bodyPr/>
                    <a:lstStyle/>
                    <a:p>
                      <a:pPr marL="628650" marR="0" algn="r" rtl="1">
                        <a:spcBef>
                          <a:spcPts val="0"/>
                        </a:spcBef>
                        <a:spcAft>
                          <a:spcPts val="0"/>
                        </a:spcAft>
                      </a:pPr>
                      <a:r>
                        <a:rPr lang="en-US" sz="2400" b="1">
                          <a:effectLst/>
                        </a:rPr>
                        <a:t>"</a:t>
                      </a:r>
                      <a:r>
                        <a:rPr lang="ar-SA" sz="2400" b="1">
                          <a:effectLst/>
                        </a:rPr>
                        <a:t>قانون الطلب" ينص على أنه، بقاء العوامل الأخرى ثابتة، فإن الكمية المطلوبة من أي سلعة تتناسب طرديًا مع سعرها</a:t>
                      </a:r>
                      <a:r>
                        <a:rPr lang="en-US" sz="2400" b="1">
                          <a:effectLst/>
                        </a:rPr>
                        <a:t>.</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The "law of demand" states that, other things remaining the same, the quantity demanded of any good is- positively related to its price. </a:t>
                      </a:r>
                      <a:r>
                        <a:rPr lang="en-US" sz="2400" b="1" dirty="0">
                          <a:solidFill>
                            <a:schemeClr val="accent1"/>
                          </a:solidFill>
                          <a:effectLst/>
                        </a:rPr>
                        <a:t>False</a:t>
                      </a:r>
                      <a:endParaRPr lang="en-US" sz="24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321350081"/>
                  </a:ext>
                </a:extLst>
              </a:tr>
              <a:tr h="0">
                <a:tc>
                  <a:txBody>
                    <a:bodyPr/>
                    <a:lstStyle/>
                    <a:p>
                      <a:pPr marL="628650" marR="0" algn="r" rtl="1">
                        <a:spcBef>
                          <a:spcPts val="0"/>
                        </a:spcBef>
                        <a:spcAft>
                          <a:spcPts val="0"/>
                        </a:spcAft>
                      </a:pPr>
                      <a:r>
                        <a:rPr lang="ar-SA" sz="2400" b="1">
                          <a:effectLst/>
                        </a:rPr>
                        <a:t>التحرك على منحنى الطلب يُظهر تغيرًا في الكمية المطلوبة</a:t>
                      </a:r>
                      <a:r>
                        <a:rPr lang="en-US" sz="2400" b="1">
                          <a:effectLst/>
                        </a:rPr>
                        <a:t>.</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A movement along the demand curve shows a change in quantity demanded. </a:t>
                      </a:r>
                      <a:r>
                        <a:rPr lang="en-US" sz="2400" b="1" dirty="0">
                          <a:solidFill>
                            <a:schemeClr val="accent1"/>
                          </a:solidFill>
                          <a:effectLst/>
                        </a:rPr>
                        <a:t>True</a:t>
                      </a:r>
                      <a:r>
                        <a:rPr lang="en-US" sz="2400" b="1" dirty="0">
                          <a:effectLst/>
                        </a:rPr>
                        <a:t>, </a:t>
                      </a:r>
                      <a:endParaRPr lang="en-US" sz="24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244720475"/>
                  </a:ext>
                </a:extLst>
              </a:tr>
            </a:tbl>
          </a:graphicData>
        </a:graphic>
      </p:graphicFrame>
    </p:spTree>
    <p:extLst>
      <p:ext uri="{BB962C8B-B14F-4D97-AF65-F5344CB8AC3E}">
        <p14:creationId xmlns:p14="http://schemas.microsoft.com/office/powerpoint/2010/main" val="1143358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308" y="1180047"/>
            <a:ext cx="10812720"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5844" y="334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68702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a:t>
            </a:r>
            <a:r>
              <a:rPr kumimoji="0" lang="en-US" sz="2400" b="1" i="0" u="none" strike="noStrike" kern="1200" cap="none" spc="0" normalizeH="0" noProof="0" dirty="0" smtClean="0">
                <a:ln>
                  <a:noFill/>
                </a:ln>
                <a:solidFill>
                  <a:prstClr val="black"/>
                </a:solidFill>
                <a:effectLst/>
                <a:uLnTx/>
                <a:uFillTx/>
                <a:latin typeface="Alexandria"/>
                <a:ea typeface="+mn-ea"/>
                <a:cs typeface="Times New Roman" panose="02020603050405020304" pitchFamily="18" charset="0"/>
              </a:rPr>
              <a:t>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96497387"/>
              </p:ext>
            </p:extLst>
          </p:nvPr>
        </p:nvGraphicFramePr>
        <p:xfrm>
          <a:off x="817285" y="2090419"/>
          <a:ext cx="10420765" cy="3291840"/>
        </p:xfrm>
        <a:graphic>
          <a:graphicData uri="http://schemas.openxmlformats.org/drawingml/2006/table">
            <a:tbl>
              <a:tblPr rtl="1" firstRow="1" firstCol="1" bandRow="1">
                <a:tableStyleId>{5FD0F851-EC5A-4D38-B0AD-8093EC10F338}</a:tableStyleId>
              </a:tblPr>
              <a:tblGrid>
                <a:gridCol w="5167321">
                  <a:extLst>
                    <a:ext uri="{9D8B030D-6E8A-4147-A177-3AD203B41FA5}">
                      <a16:colId xmlns:a16="http://schemas.microsoft.com/office/drawing/2014/main" val="1436100497"/>
                    </a:ext>
                  </a:extLst>
                </a:gridCol>
                <a:gridCol w="5253444">
                  <a:extLst>
                    <a:ext uri="{9D8B030D-6E8A-4147-A177-3AD203B41FA5}">
                      <a16:colId xmlns:a16="http://schemas.microsoft.com/office/drawing/2014/main" val="1068107811"/>
                    </a:ext>
                  </a:extLst>
                </a:gridCol>
              </a:tblGrid>
              <a:tr h="0">
                <a:tc>
                  <a:txBody>
                    <a:bodyPr/>
                    <a:lstStyle/>
                    <a:p>
                      <a:pPr marL="628650" marR="0" algn="r" rtl="1">
                        <a:spcBef>
                          <a:spcPts val="0"/>
                        </a:spcBef>
                        <a:spcAft>
                          <a:spcPts val="0"/>
                        </a:spcAft>
                      </a:pPr>
                      <a:r>
                        <a:rPr lang="ar-SA" sz="2400" b="1">
                          <a:effectLst/>
                        </a:rPr>
                        <a:t>زيادة سعر التفاح تؤدي إلى تحرك على منحنى الطلب للتفاح</a:t>
                      </a:r>
                      <a:r>
                        <a:rPr lang="en-US" sz="2400" b="1">
                          <a:effectLst/>
                        </a:rPr>
                        <a:t>.</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An increase in the price of apple leads to movement along the demand curve for apple. </a:t>
                      </a:r>
                      <a:r>
                        <a:rPr lang="en-US" sz="2400" b="1" dirty="0">
                          <a:solidFill>
                            <a:schemeClr val="accent1"/>
                          </a:solidFill>
                          <a:effectLst/>
                        </a:rPr>
                        <a:t>True</a:t>
                      </a:r>
                      <a:endParaRPr lang="en-US" sz="24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610420129"/>
                  </a:ext>
                </a:extLst>
              </a:tr>
              <a:tr h="0">
                <a:tc>
                  <a:txBody>
                    <a:bodyPr/>
                    <a:lstStyle/>
                    <a:p>
                      <a:pPr marL="628650" marR="0" algn="r" rtl="1">
                        <a:spcBef>
                          <a:spcPts val="0"/>
                        </a:spcBef>
                        <a:spcAft>
                          <a:spcPts val="0"/>
                        </a:spcAft>
                      </a:pPr>
                      <a:r>
                        <a:rPr lang="ar-SA" sz="2400" b="1">
                          <a:effectLst/>
                        </a:rPr>
                        <a:t>قانون الطلب ينص على أنه، بقاء العوامل الأخرى ثابتة، كلما ارتفع سعر السلعة، كلما زادت الكمية المطلوبة منها</a:t>
                      </a:r>
                      <a:r>
                        <a:rPr lang="en-US" sz="2400" b="1">
                          <a:effectLst/>
                        </a:rPr>
                        <a:t>.</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The law of demand states that, other things remaining the same, the higher the price of a good, the larger is the quantity of the good demanded. </a:t>
                      </a:r>
                      <a:r>
                        <a:rPr lang="en-US" sz="2400" b="1" dirty="0">
                          <a:solidFill>
                            <a:schemeClr val="accent1"/>
                          </a:solidFill>
                          <a:effectLst/>
                        </a:rPr>
                        <a:t>False</a:t>
                      </a:r>
                      <a:endParaRPr lang="en-US" sz="24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87741181"/>
                  </a:ext>
                </a:extLst>
              </a:tr>
            </a:tbl>
          </a:graphicData>
        </a:graphic>
      </p:graphicFrame>
    </p:spTree>
    <p:extLst>
      <p:ext uri="{BB962C8B-B14F-4D97-AF65-F5344CB8AC3E}">
        <p14:creationId xmlns:p14="http://schemas.microsoft.com/office/powerpoint/2010/main" val="694915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308" y="1180047"/>
            <a:ext cx="10812720"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5844" y="334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68702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a:t>
            </a:r>
            <a:r>
              <a:rPr kumimoji="0" lang="en-US" sz="2400" b="1" i="0" u="none" strike="noStrike" kern="1200" cap="none" spc="0" normalizeH="0" noProof="0" dirty="0" smtClean="0">
                <a:ln>
                  <a:noFill/>
                </a:ln>
                <a:solidFill>
                  <a:prstClr val="black"/>
                </a:solidFill>
                <a:effectLst/>
                <a:uLnTx/>
                <a:uFillTx/>
                <a:latin typeface="Alexandria"/>
                <a:ea typeface="+mn-ea"/>
                <a:cs typeface="Times New Roman" panose="02020603050405020304" pitchFamily="18" charset="0"/>
              </a:rPr>
              <a:t>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075471911"/>
              </p:ext>
            </p:extLst>
          </p:nvPr>
        </p:nvGraphicFramePr>
        <p:xfrm>
          <a:off x="1046959" y="2059775"/>
          <a:ext cx="9961418" cy="3291840"/>
        </p:xfrm>
        <a:graphic>
          <a:graphicData uri="http://schemas.openxmlformats.org/drawingml/2006/table">
            <a:tbl>
              <a:tblPr rtl="1" firstRow="1" firstCol="1" bandRow="1">
                <a:tableStyleId>{5FD0F851-EC5A-4D38-B0AD-8093EC10F338}</a:tableStyleId>
              </a:tblPr>
              <a:tblGrid>
                <a:gridCol w="4939546">
                  <a:extLst>
                    <a:ext uri="{9D8B030D-6E8A-4147-A177-3AD203B41FA5}">
                      <a16:colId xmlns:a16="http://schemas.microsoft.com/office/drawing/2014/main" val="3427599756"/>
                    </a:ext>
                  </a:extLst>
                </a:gridCol>
                <a:gridCol w="5021872">
                  <a:extLst>
                    <a:ext uri="{9D8B030D-6E8A-4147-A177-3AD203B41FA5}">
                      <a16:colId xmlns:a16="http://schemas.microsoft.com/office/drawing/2014/main" val="83013567"/>
                    </a:ext>
                  </a:extLst>
                </a:gridCol>
              </a:tblGrid>
              <a:tr h="0">
                <a:tc>
                  <a:txBody>
                    <a:bodyPr/>
                    <a:lstStyle/>
                    <a:p>
                      <a:pPr marL="628650" marR="0" algn="r" rtl="1">
                        <a:spcBef>
                          <a:spcPts val="0"/>
                        </a:spcBef>
                        <a:spcAft>
                          <a:spcPts val="0"/>
                        </a:spcAft>
                      </a:pPr>
                      <a:r>
                        <a:rPr lang="ar-SA" sz="2400" b="1">
                          <a:effectLst/>
                        </a:rPr>
                        <a:t>افترض أن الناس يشترون المزيد من السلعة 1 عندما ينخفض سعر السلعة 2. هذه السلع هي سلع مكملة</a:t>
                      </a:r>
                      <a:r>
                        <a:rPr lang="en-US" sz="2400" b="1">
                          <a:effectLst/>
                        </a:rPr>
                        <a:t>.</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Suppose people buy more of good 1 when the price of good 2 falls. These goods are complements. </a:t>
                      </a:r>
                      <a:r>
                        <a:rPr lang="en-US" sz="2400" b="1" dirty="0">
                          <a:solidFill>
                            <a:schemeClr val="accent1"/>
                          </a:solidFill>
                          <a:effectLst/>
                        </a:rPr>
                        <a:t>True</a:t>
                      </a:r>
                      <a:endParaRPr lang="en-US" sz="24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249583738"/>
                  </a:ext>
                </a:extLst>
              </a:tr>
              <a:tr h="0">
                <a:tc>
                  <a:txBody>
                    <a:bodyPr/>
                    <a:lstStyle/>
                    <a:p>
                      <a:pPr marL="628650" marR="0" algn="r" rtl="1">
                        <a:spcBef>
                          <a:spcPts val="0"/>
                        </a:spcBef>
                        <a:spcAft>
                          <a:spcPts val="0"/>
                        </a:spcAft>
                      </a:pPr>
                      <a:r>
                        <a:rPr lang="ar-SA" sz="2400" b="1">
                          <a:effectLst/>
                        </a:rPr>
                        <a:t>تؤثر التفضيلات على خطط شراء الناس وتؤدي إلى انتقال منحنى الطلب</a:t>
                      </a:r>
                      <a:r>
                        <a:rPr lang="en-US" sz="2400" b="1">
                          <a:effectLst/>
                        </a:rPr>
                        <a:t>.</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Preferences influence people's buying plans and leads to a shift in the demand curve.  </a:t>
                      </a:r>
                      <a:r>
                        <a:rPr lang="en-US" sz="2400" b="1" dirty="0">
                          <a:solidFill>
                            <a:schemeClr val="accent1"/>
                          </a:solidFill>
                          <a:effectLst/>
                        </a:rPr>
                        <a:t>True</a:t>
                      </a:r>
                    </a:p>
                    <a:p>
                      <a:pPr marL="685800" marR="0" rtl="0">
                        <a:spcBef>
                          <a:spcPts val="0"/>
                        </a:spcBef>
                        <a:spcAft>
                          <a:spcPts val="0"/>
                        </a:spcAft>
                      </a:pPr>
                      <a:r>
                        <a:rPr lang="en-US" sz="2400" b="1" dirty="0">
                          <a:effectLst/>
                        </a:rPr>
                        <a:t> </a:t>
                      </a:r>
                      <a:endParaRPr lang="en-US" sz="24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4127366457"/>
                  </a:ext>
                </a:extLst>
              </a:tr>
            </a:tbl>
          </a:graphicData>
        </a:graphic>
      </p:graphicFrame>
    </p:spTree>
    <p:extLst>
      <p:ext uri="{BB962C8B-B14F-4D97-AF65-F5344CB8AC3E}">
        <p14:creationId xmlns:p14="http://schemas.microsoft.com/office/powerpoint/2010/main" val="1425349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308" y="1180047"/>
            <a:ext cx="10812720"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5844" y="334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68702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a:t>
            </a:r>
            <a:r>
              <a:rPr kumimoji="0" lang="en-US" sz="2400" b="1" i="0" u="none" strike="noStrike" kern="1200" cap="none" spc="0" normalizeH="0" noProof="0" dirty="0" smtClean="0">
                <a:ln>
                  <a:noFill/>
                </a:ln>
                <a:solidFill>
                  <a:prstClr val="black"/>
                </a:solidFill>
                <a:effectLst/>
                <a:uLnTx/>
                <a:uFillTx/>
                <a:latin typeface="Alexandria"/>
                <a:ea typeface="+mn-ea"/>
                <a:cs typeface="Times New Roman" panose="02020603050405020304" pitchFamily="18" charset="0"/>
              </a:rPr>
              <a:t>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973114388"/>
              </p:ext>
            </p:extLst>
          </p:nvPr>
        </p:nvGraphicFramePr>
        <p:xfrm>
          <a:off x="811432" y="1918922"/>
          <a:ext cx="10432472" cy="4023360"/>
        </p:xfrm>
        <a:graphic>
          <a:graphicData uri="http://schemas.openxmlformats.org/drawingml/2006/table">
            <a:tbl>
              <a:tblPr rtl="1" firstRow="1" firstCol="1" bandRow="1">
                <a:tableStyleId>{5FD0F851-EC5A-4D38-B0AD-8093EC10F338}</a:tableStyleId>
              </a:tblPr>
              <a:tblGrid>
                <a:gridCol w="5173127">
                  <a:extLst>
                    <a:ext uri="{9D8B030D-6E8A-4147-A177-3AD203B41FA5}">
                      <a16:colId xmlns:a16="http://schemas.microsoft.com/office/drawing/2014/main" val="4287753266"/>
                    </a:ext>
                  </a:extLst>
                </a:gridCol>
                <a:gridCol w="5259345">
                  <a:extLst>
                    <a:ext uri="{9D8B030D-6E8A-4147-A177-3AD203B41FA5}">
                      <a16:colId xmlns:a16="http://schemas.microsoft.com/office/drawing/2014/main" val="2124480792"/>
                    </a:ext>
                  </a:extLst>
                </a:gridCol>
              </a:tblGrid>
              <a:tr h="0">
                <a:tc>
                  <a:txBody>
                    <a:bodyPr/>
                    <a:lstStyle/>
                    <a:p>
                      <a:pPr marL="628650" marR="0" algn="r" rtl="1">
                        <a:spcBef>
                          <a:spcPts val="0"/>
                        </a:spcBef>
                        <a:spcAft>
                          <a:spcPts val="0"/>
                        </a:spcAft>
                      </a:pPr>
                      <a:r>
                        <a:rPr lang="ar-SA" sz="2400" b="1">
                          <a:effectLst/>
                        </a:rPr>
                        <a:t>ارتفع سعر الحبوب. كنتيجة لذلك، يتناول الناس الحبوب للإفطار في أيام أقل ويأكلون البيض بدلاً من ذلك. هذا السلوك هو مثال على أثر الاحلال</a:t>
                      </a:r>
                      <a:r>
                        <a:rPr lang="en-US" sz="2400" b="1">
                          <a:effectLst/>
                        </a:rPr>
                        <a:t>.</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The price of cereal rises. As a result, people have cereal for breakfast on fewer days and eat eggs instead. This behavior is an example of the substitution effect. </a:t>
                      </a:r>
                      <a:r>
                        <a:rPr lang="en-US" sz="2400" b="1" dirty="0">
                          <a:solidFill>
                            <a:schemeClr val="accent1"/>
                          </a:solidFill>
                          <a:effectLst/>
                        </a:rPr>
                        <a:t>True</a:t>
                      </a:r>
                      <a:endParaRPr lang="en-US" sz="24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255475872"/>
                  </a:ext>
                </a:extLst>
              </a:tr>
              <a:tr h="0">
                <a:tc>
                  <a:txBody>
                    <a:bodyPr/>
                    <a:lstStyle/>
                    <a:p>
                      <a:pPr marL="628650" marR="0" algn="r" rtl="1">
                        <a:spcBef>
                          <a:spcPts val="0"/>
                        </a:spcBef>
                        <a:spcAft>
                          <a:spcPts val="0"/>
                        </a:spcAft>
                      </a:pPr>
                      <a:r>
                        <a:rPr lang="ar-SA" sz="2400" b="1">
                          <a:effectLst/>
                        </a:rPr>
                        <a:t>منحنى الطلب على السلعة العادية ينتقل إلى اليمين إذا انخفض الدخل أو توقع انخفاض السعر المستقبلي</a:t>
                      </a:r>
                      <a:r>
                        <a:rPr lang="en-US" sz="2400" b="1">
                          <a:effectLst/>
                        </a:rPr>
                        <a:t>.</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The demand curve for a normal good shift rightward if income decreases or the expected future price decreases. </a:t>
                      </a:r>
                      <a:r>
                        <a:rPr lang="en-US" sz="2400" b="1" dirty="0">
                          <a:solidFill>
                            <a:schemeClr val="accent1"/>
                          </a:solidFill>
                          <a:effectLst/>
                        </a:rPr>
                        <a:t>False</a:t>
                      </a:r>
                      <a:endParaRPr lang="en-US" sz="24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213297317"/>
                  </a:ext>
                </a:extLst>
              </a:tr>
            </a:tbl>
          </a:graphicData>
        </a:graphic>
      </p:graphicFrame>
    </p:spTree>
    <p:extLst>
      <p:ext uri="{BB962C8B-B14F-4D97-AF65-F5344CB8AC3E}">
        <p14:creationId xmlns:p14="http://schemas.microsoft.com/office/powerpoint/2010/main" val="3890191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308" y="1180047"/>
            <a:ext cx="10812720"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5844" y="334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68702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a:t>
            </a:r>
            <a:r>
              <a:rPr kumimoji="0" lang="en-US" sz="2400" b="1" i="0" u="none" strike="noStrike" kern="1200" cap="none" spc="0" normalizeH="0" noProof="0" dirty="0" smtClean="0">
                <a:ln>
                  <a:noFill/>
                </a:ln>
                <a:solidFill>
                  <a:prstClr val="black"/>
                </a:solidFill>
                <a:effectLst/>
                <a:uLnTx/>
                <a:uFillTx/>
                <a:latin typeface="Alexandria"/>
                <a:ea typeface="+mn-ea"/>
                <a:cs typeface="Times New Roman" panose="02020603050405020304" pitchFamily="18" charset="0"/>
              </a:rPr>
              <a:t>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03455702"/>
              </p:ext>
            </p:extLst>
          </p:nvPr>
        </p:nvGraphicFramePr>
        <p:xfrm>
          <a:off x="809081" y="2179489"/>
          <a:ext cx="10437173" cy="3657600"/>
        </p:xfrm>
        <a:graphic>
          <a:graphicData uri="http://schemas.openxmlformats.org/drawingml/2006/table">
            <a:tbl>
              <a:tblPr rtl="1" firstRow="1" firstCol="1" bandRow="1">
                <a:tableStyleId>{5FD0F851-EC5A-4D38-B0AD-8093EC10F338}</a:tableStyleId>
              </a:tblPr>
              <a:tblGrid>
                <a:gridCol w="5175457">
                  <a:extLst>
                    <a:ext uri="{9D8B030D-6E8A-4147-A177-3AD203B41FA5}">
                      <a16:colId xmlns:a16="http://schemas.microsoft.com/office/drawing/2014/main" val="1228380055"/>
                    </a:ext>
                  </a:extLst>
                </a:gridCol>
                <a:gridCol w="5261716">
                  <a:extLst>
                    <a:ext uri="{9D8B030D-6E8A-4147-A177-3AD203B41FA5}">
                      <a16:colId xmlns:a16="http://schemas.microsoft.com/office/drawing/2014/main" val="746599649"/>
                    </a:ext>
                  </a:extLst>
                </a:gridCol>
              </a:tblGrid>
              <a:tr h="0">
                <a:tc>
                  <a:txBody>
                    <a:bodyPr/>
                    <a:lstStyle/>
                    <a:p>
                      <a:pPr marL="628650" marR="0" algn="r" rtl="1">
                        <a:spcBef>
                          <a:spcPts val="0"/>
                        </a:spcBef>
                        <a:spcAft>
                          <a:spcPts val="0"/>
                        </a:spcAft>
                      </a:pPr>
                      <a:r>
                        <a:rPr lang="ar-SA" sz="2400" b="1">
                          <a:effectLst/>
                        </a:rPr>
                        <a:t>بالنسبة للمستهلكين، بسكويت الشوكولاتة والدونات هي سلع بديلة. لذلك، فإن زيادة سعر بسكويت الشوكولاتة ستؤدي إلى انتقال منحنى الطلب على الدونات إلى اليسار</a:t>
                      </a:r>
                      <a:r>
                        <a:rPr lang="en-US" sz="2400" b="1">
                          <a:effectLst/>
                        </a:rPr>
                        <a:t>.</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For consumers, chocolate cookies and doughnuts are substitutes. So, an increase in the price of chocolate cookies will lead to a leftward shift in the demand curve for doughnuts. </a:t>
                      </a:r>
                      <a:r>
                        <a:rPr lang="en-US" sz="2400" b="1" dirty="0">
                          <a:solidFill>
                            <a:schemeClr val="accent1"/>
                          </a:solidFill>
                          <a:effectLst/>
                        </a:rPr>
                        <a:t>False</a:t>
                      </a:r>
                      <a:endParaRPr lang="en-US" sz="2400" b="1" dirty="0">
                        <a:solidFill>
                          <a:schemeClr val="accent1"/>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055809533"/>
                  </a:ext>
                </a:extLst>
              </a:tr>
              <a:tr h="0">
                <a:tc>
                  <a:txBody>
                    <a:bodyPr/>
                    <a:lstStyle/>
                    <a:p>
                      <a:pPr marL="628650" marR="0" algn="r" rtl="1">
                        <a:spcBef>
                          <a:spcPts val="0"/>
                        </a:spcBef>
                        <a:spcAft>
                          <a:spcPts val="0"/>
                        </a:spcAft>
                      </a:pPr>
                      <a:r>
                        <a:rPr lang="ar-SA" sz="2400" b="1">
                          <a:effectLst/>
                        </a:rPr>
                        <a:t>الطلب على منتج يتأثر فقط بسعر المنتج وليس بأي عوامل أخرى. (خطأ)</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 The demand for a product is only affected by its price and no other factors. (</a:t>
                      </a:r>
                      <a:r>
                        <a:rPr lang="en-US" sz="2400" b="1" dirty="0">
                          <a:solidFill>
                            <a:schemeClr val="accent1"/>
                          </a:solidFill>
                          <a:effectLst/>
                        </a:rPr>
                        <a:t>False</a:t>
                      </a:r>
                      <a:r>
                        <a:rPr lang="en-US" sz="2400" b="1" dirty="0">
                          <a:effectLst/>
                        </a:rPr>
                        <a:t>)</a:t>
                      </a:r>
                      <a:endParaRPr lang="en-US" sz="24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3147263172"/>
                  </a:ext>
                </a:extLst>
              </a:tr>
            </a:tbl>
          </a:graphicData>
        </a:graphic>
      </p:graphicFrame>
    </p:spTree>
    <p:extLst>
      <p:ext uri="{BB962C8B-B14F-4D97-AF65-F5344CB8AC3E}">
        <p14:creationId xmlns:p14="http://schemas.microsoft.com/office/powerpoint/2010/main" val="479640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308" y="1180047"/>
            <a:ext cx="10812720"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5844" y="334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68702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a:t>
            </a:r>
            <a:r>
              <a:rPr kumimoji="0" lang="en-US" sz="2400" b="1" i="0" u="none" strike="noStrike" kern="1200" cap="none" spc="0" normalizeH="0" noProof="0" dirty="0" smtClean="0">
                <a:ln>
                  <a:noFill/>
                </a:ln>
                <a:solidFill>
                  <a:prstClr val="black"/>
                </a:solidFill>
                <a:effectLst/>
                <a:uLnTx/>
                <a:uFillTx/>
                <a:latin typeface="Alexandria"/>
                <a:ea typeface="+mn-ea"/>
                <a:cs typeface="Times New Roman" panose="02020603050405020304" pitchFamily="18" charset="0"/>
              </a:rPr>
              <a:t>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020508551"/>
              </p:ext>
            </p:extLst>
          </p:nvPr>
        </p:nvGraphicFramePr>
        <p:xfrm>
          <a:off x="955831" y="2538808"/>
          <a:ext cx="10143673" cy="2560320"/>
        </p:xfrm>
        <a:graphic>
          <a:graphicData uri="http://schemas.openxmlformats.org/drawingml/2006/table">
            <a:tbl>
              <a:tblPr rtl="1" firstRow="1" firstCol="1" bandRow="1">
                <a:tableStyleId>{BDBED569-4797-4DF1-A0F4-6AAB3CD982D8}</a:tableStyleId>
              </a:tblPr>
              <a:tblGrid>
                <a:gridCol w="5029921">
                  <a:extLst>
                    <a:ext uri="{9D8B030D-6E8A-4147-A177-3AD203B41FA5}">
                      <a16:colId xmlns:a16="http://schemas.microsoft.com/office/drawing/2014/main" val="1048648002"/>
                    </a:ext>
                  </a:extLst>
                </a:gridCol>
                <a:gridCol w="5113752">
                  <a:extLst>
                    <a:ext uri="{9D8B030D-6E8A-4147-A177-3AD203B41FA5}">
                      <a16:colId xmlns:a16="http://schemas.microsoft.com/office/drawing/2014/main" val="1211411682"/>
                    </a:ext>
                  </a:extLst>
                </a:gridCol>
              </a:tblGrid>
              <a:tr h="0">
                <a:tc>
                  <a:txBody>
                    <a:bodyPr/>
                    <a:lstStyle/>
                    <a:p>
                      <a:pPr marL="628650" marR="0" algn="r" rtl="1">
                        <a:spcBef>
                          <a:spcPts val="0"/>
                        </a:spcBef>
                        <a:spcAft>
                          <a:spcPts val="0"/>
                        </a:spcAft>
                      </a:pPr>
                      <a:r>
                        <a:rPr lang="ar-SA" sz="2400" b="1">
                          <a:effectLst/>
                        </a:rPr>
                        <a:t>تأثير الإحلال هو السبب الوحيد لتغير الكمية المطلوبة. (خطأ)</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The substitution effect is the only reason for a change in the quantity demanded. (</a:t>
                      </a:r>
                      <a:r>
                        <a:rPr lang="en-US" sz="2400" b="1" dirty="0">
                          <a:solidFill>
                            <a:schemeClr val="accent1"/>
                          </a:solidFill>
                          <a:effectLst/>
                        </a:rPr>
                        <a:t>False</a:t>
                      </a:r>
                      <a:r>
                        <a:rPr lang="en-US" sz="2400" b="1" dirty="0">
                          <a:effectLst/>
                        </a:rPr>
                        <a:t>)</a:t>
                      </a:r>
                      <a:endParaRPr lang="en-US" sz="24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2889812664"/>
                  </a:ext>
                </a:extLst>
              </a:tr>
              <a:tr h="0">
                <a:tc>
                  <a:txBody>
                    <a:bodyPr/>
                    <a:lstStyle/>
                    <a:p>
                      <a:pPr marL="628650" marR="0" algn="r" rtl="1">
                        <a:spcBef>
                          <a:spcPts val="0"/>
                        </a:spcBef>
                        <a:spcAft>
                          <a:spcPts val="0"/>
                        </a:spcAft>
                      </a:pPr>
                      <a:r>
                        <a:rPr lang="ar-SA" sz="2400" b="1">
                          <a:effectLst/>
                        </a:rPr>
                        <a:t>منحنى الطلب يعكس استعداد وقدرة المستهلك على الدفع. (صح)</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 The demand curve reflects the consumer’s willingness and ability to pay. (</a:t>
                      </a:r>
                      <a:r>
                        <a:rPr lang="en-US" sz="2400" b="1" dirty="0">
                          <a:solidFill>
                            <a:schemeClr val="accent1"/>
                          </a:solidFill>
                          <a:effectLst/>
                        </a:rPr>
                        <a:t>True</a:t>
                      </a:r>
                      <a:r>
                        <a:rPr lang="en-US" sz="2400" b="1" dirty="0">
                          <a:effectLst/>
                        </a:rPr>
                        <a:t>)</a:t>
                      </a:r>
                      <a:endParaRPr lang="en-US" sz="24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1042884526"/>
                  </a:ext>
                </a:extLst>
              </a:tr>
            </a:tbl>
          </a:graphicData>
        </a:graphic>
      </p:graphicFrame>
    </p:spTree>
    <p:extLst>
      <p:ext uri="{BB962C8B-B14F-4D97-AF65-F5344CB8AC3E}">
        <p14:creationId xmlns:p14="http://schemas.microsoft.com/office/powerpoint/2010/main" val="508222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308" y="1180047"/>
            <a:ext cx="10812720" cy="5512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95844" y="334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68702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smtClean="0">
                <a:ln>
                  <a:noFill/>
                </a:ln>
                <a:solidFill>
                  <a:prstClr val="black"/>
                </a:solidFill>
                <a:effectLst/>
                <a:uLnTx/>
                <a:uFillTx/>
                <a:latin typeface="Alexandria"/>
                <a:ea typeface="+mn-ea"/>
                <a:cs typeface="Times New Roman" panose="02020603050405020304" pitchFamily="18" charset="0"/>
              </a:rPr>
              <a:t>True and False</a:t>
            </a:r>
            <a:r>
              <a:rPr kumimoji="0" lang="en-US" sz="2400" b="1" i="0" u="none" strike="noStrike" kern="1200" cap="none" spc="0" normalizeH="0" noProof="0" dirty="0" smtClean="0">
                <a:ln>
                  <a:noFill/>
                </a:ln>
                <a:solidFill>
                  <a:prstClr val="black"/>
                </a:solidFill>
                <a:effectLst/>
                <a:uLnTx/>
                <a:uFillTx/>
                <a:latin typeface="Alexandria"/>
                <a:ea typeface="+mn-ea"/>
                <a:cs typeface="Times New Roman" panose="02020603050405020304" pitchFamily="18" charset="0"/>
              </a:rPr>
              <a:t> Questions</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1879371942"/>
              </p:ext>
            </p:extLst>
          </p:nvPr>
        </p:nvGraphicFramePr>
        <p:xfrm>
          <a:off x="1253923" y="2355928"/>
          <a:ext cx="9547489" cy="2926080"/>
        </p:xfrm>
        <a:graphic>
          <a:graphicData uri="http://schemas.openxmlformats.org/drawingml/2006/table">
            <a:tbl>
              <a:tblPr rtl="1" firstRow="1" firstCol="1" bandRow="1">
                <a:tableStyleId>{5FD0F851-EC5A-4D38-B0AD-8093EC10F338}</a:tableStyleId>
              </a:tblPr>
              <a:tblGrid>
                <a:gridCol w="4734292">
                  <a:extLst>
                    <a:ext uri="{9D8B030D-6E8A-4147-A177-3AD203B41FA5}">
                      <a16:colId xmlns:a16="http://schemas.microsoft.com/office/drawing/2014/main" val="709903991"/>
                    </a:ext>
                  </a:extLst>
                </a:gridCol>
                <a:gridCol w="4813197">
                  <a:extLst>
                    <a:ext uri="{9D8B030D-6E8A-4147-A177-3AD203B41FA5}">
                      <a16:colId xmlns:a16="http://schemas.microsoft.com/office/drawing/2014/main" val="1817435713"/>
                    </a:ext>
                  </a:extLst>
                </a:gridCol>
              </a:tblGrid>
              <a:tr h="0">
                <a:tc>
                  <a:txBody>
                    <a:bodyPr/>
                    <a:lstStyle/>
                    <a:p>
                      <a:pPr marL="628650" marR="0" algn="r" rtl="1">
                        <a:spcBef>
                          <a:spcPts val="0"/>
                        </a:spcBef>
                        <a:spcAft>
                          <a:spcPts val="0"/>
                        </a:spcAft>
                      </a:pPr>
                      <a:r>
                        <a:rPr lang="ar-SA" sz="2400" b="1">
                          <a:effectLst/>
                        </a:rPr>
                        <a:t>إذا توقع المستهلك زيادة في الدخل المستقبلي، فقد يؤدي ذلك إلى زيادة الطلب الحالي. (صح)</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If a consumer expects an increase in future income, it may lead to an increase in current demand. (</a:t>
                      </a:r>
                      <a:r>
                        <a:rPr lang="en-US" sz="2400" b="1" dirty="0">
                          <a:solidFill>
                            <a:schemeClr val="accent1"/>
                          </a:solidFill>
                          <a:effectLst/>
                        </a:rPr>
                        <a:t>True</a:t>
                      </a:r>
                      <a:r>
                        <a:rPr lang="en-US" sz="2400" b="1" dirty="0">
                          <a:effectLst/>
                        </a:rPr>
                        <a:t>)</a:t>
                      </a:r>
                      <a:endParaRPr lang="en-US" sz="24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750123927"/>
                  </a:ext>
                </a:extLst>
              </a:tr>
              <a:tr h="0">
                <a:tc>
                  <a:txBody>
                    <a:bodyPr/>
                    <a:lstStyle/>
                    <a:p>
                      <a:pPr marL="628650" marR="0" algn="r" rtl="1">
                        <a:spcBef>
                          <a:spcPts val="0"/>
                        </a:spcBef>
                        <a:spcAft>
                          <a:spcPts val="0"/>
                        </a:spcAft>
                      </a:pPr>
                      <a:r>
                        <a:rPr lang="ar-SA" sz="2400" b="1">
                          <a:effectLst/>
                        </a:rPr>
                        <a:t>زيادة عدد العملاء المحتملين تؤدي إلى انتقال منحنى الطلب نحو اليسار. (خطأ)</a:t>
                      </a:r>
                      <a:endParaRPr lang="en-US" sz="2400" b="1">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tc>
                  <a:txBody>
                    <a:bodyPr/>
                    <a:lstStyle/>
                    <a:p>
                      <a:pPr marL="628650" marR="0" rtl="0">
                        <a:spcBef>
                          <a:spcPts val="0"/>
                        </a:spcBef>
                        <a:spcAft>
                          <a:spcPts val="0"/>
                        </a:spcAft>
                      </a:pPr>
                      <a:r>
                        <a:rPr lang="en-US" sz="2400" b="1" dirty="0">
                          <a:effectLst/>
                        </a:rPr>
                        <a:t>An increase in the number of potential customers causes the demand curve to shift to the left. (</a:t>
                      </a:r>
                      <a:r>
                        <a:rPr lang="en-US" sz="2400" b="1" dirty="0">
                          <a:solidFill>
                            <a:schemeClr val="accent1"/>
                          </a:solidFill>
                          <a:effectLst/>
                        </a:rPr>
                        <a:t>False</a:t>
                      </a:r>
                      <a:r>
                        <a:rPr lang="en-US" sz="2400" b="1" dirty="0">
                          <a:effectLst/>
                        </a:rPr>
                        <a:t>)</a:t>
                      </a:r>
                      <a:endParaRPr lang="en-US" sz="2400" b="1" dirty="0">
                        <a:solidFill>
                          <a:srgbClr val="00000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a:txBody>
                  <a:tcPr marL="68580" marR="68580" marT="0" marB="0"/>
                </a:tc>
                <a:extLst>
                  <a:ext uri="{0D108BD9-81ED-4DB2-BD59-A6C34878D82A}">
                    <a16:rowId xmlns:a16="http://schemas.microsoft.com/office/drawing/2014/main" val="557602514"/>
                  </a:ext>
                </a:extLst>
              </a:tr>
            </a:tbl>
          </a:graphicData>
        </a:graphic>
      </p:graphicFrame>
    </p:spTree>
    <p:extLst>
      <p:ext uri="{BB962C8B-B14F-4D97-AF65-F5344CB8AC3E}">
        <p14:creationId xmlns:p14="http://schemas.microsoft.com/office/powerpoint/2010/main" val="3045734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rPr>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 outlines</a:t>
            </a:r>
          </a:p>
        </p:txBody>
      </p:sp>
      <p:sp>
        <p:nvSpPr>
          <p:cNvPr id="9" name="Content Placeholder 2">
            <a:extLst>
              <a:ext uri="{FF2B5EF4-FFF2-40B4-BE49-F238E27FC236}">
                <a16:creationId xmlns:a16="http://schemas.microsoft.com/office/drawing/2014/main" id="{49A4FD4B-A2B8-F378-DBA4-FB3A4F31F575}"/>
              </a:ext>
            </a:extLst>
          </p:cNvPr>
          <p:cNvSpPr txBox="1">
            <a:spLocks/>
          </p:cNvSpPr>
          <p:nvPr/>
        </p:nvSpPr>
        <p:spPr>
          <a:xfrm>
            <a:off x="942308" y="2271523"/>
            <a:ext cx="5391817"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marR="0" indent="-514350">
              <a:spcAft>
                <a:spcPts val="0"/>
              </a:spcAft>
              <a:buFont typeface="+mj-lt"/>
              <a:buAutoNum type="arabicPeriod"/>
            </a:pPr>
            <a:r>
              <a:rPr lang="en-US" sz="2000" dirty="0">
                <a:latin typeface="Alexandria"/>
              </a:rPr>
              <a:t>Demand</a:t>
            </a:r>
          </a:p>
          <a:p>
            <a:pPr marL="514350" marR="0" indent="-514350">
              <a:spcAft>
                <a:spcPts val="0"/>
              </a:spcAft>
              <a:buFont typeface="+mj-lt"/>
              <a:buAutoNum type="arabicPeriod"/>
            </a:pPr>
            <a:r>
              <a:rPr lang="en-US" sz="2000" dirty="0">
                <a:latin typeface="Alexandria"/>
              </a:rPr>
              <a:t>The Law of Demand</a:t>
            </a:r>
          </a:p>
          <a:p>
            <a:pPr marL="514350" marR="0" indent="-514350">
              <a:spcAft>
                <a:spcPts val="0"/>
              </a:spcAft>
              <a:buFont typeface="+mj-lt"/>
              <a:buAutoNum type="arabicPeriod"/>
            </a:pPr>
            <a:r>
              <a:rPr lang="en-US" sz="2000" dirty="0">
                <a:latin typeface="Alexandria"/>
              </a:rPr>
              <a:t>Change in Quantity Demanded </a:t>
            </a:r>
          </a:p>
          <a:p>
            <a:pPr marL="514350" marR="0" indent="-514350">
              <a:spcAft>
                <a:spcPts val="0"/>
              </a:spcAft>
              <a:buFont typeface="+mj-lt"/>
              <a:buAutoNum type="arabicPeriod"/>
            </a:pPr>
            <a:r>
              <a:rPr lang="en-US" sz="2000" dirty="0">
                <a:latin typeface="Alexandria"/>
              </a:rPr>
              <a:t> Change in Demand Curve </a:t>
            </a:r>
          </a:p>
          <a:p>
            <a:pPr marL="514350" marR="0" indent="-514350">
              <a:spcAft>
                <a:spcPts val="0"/>
              </a:spcAft>
              <a:buFont typeface="+mj-lt"/>
              <a:buAutoNum type="arabicPeriod"/>
            </a:pPr>
            <a:r>
              <a:rPr lang="en-US" sz="2000" dirty="0">
                <a:latin typeface="Alexandria"/>
              </a:rPr>
              <a:t> The demand curve &amp; the willingness -and-ability-to-pay.</a:t>
            </a:r>
          </a:p>
          <a:p>
            <a:pPr marL="514350" marR="0" indent="-514350">
              <a:spcAft>
                <a:spcPts val="0"/>
              </a:spcAft>
              <a:buFont typeface="+mj-lt"/>
              <a:buAutoNum type="arabicPeriod"/>
            </a:pPr>
            <a:r>
              <a:rPr lang="en-US" sz="2000" dirty="0">
                <a:latin typeface="Alexandria"/>
              </a:rPr>
              <a:t>A Change in the Quantity Demanded Vs a Change in Demand</a:t>
            </a: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8" name="TextBox 7">
            <a:extLst>
              <a:ext uri="{FF2B5EF4-FFF2-40B4-BE49-F238E27FC236}">
                <a16:creationId xmlns:a16="http://schemas.microsoft.com/office/drawing/2014/main" id="{BD852279-B387-83D5-DBCD-871DBC071A9A}"/>
              </a:ext>
            </a:extLst>
          </p:cNvPr>
          <p:cNvSpPr txBox="1"/>
          <p:nvPr/>
        </p:nvSpPr>
        <p:spPr>
          <a:xfrm>
            <a:off x="5915853" y="2177831"/>
            <a:ext cx="4915567" cy="2800767"/>
          </a:xfrm>
          <a:prstGeom prst="rect">
            <a:avLst/>
          </a:prstGeom>
          <a:noFill/>
        </p:spPr>
        <p:txBody>
          <a:bodyPr wrap="square">
            <a:spAutoFit/>
          </a:bodyPr>
          <a:lstStyle/>
          <a:p>
            <a:pPr marL="514350" indent="-514350" algn="r" rtl="1">
              <a:lnSpc>
                <a:spcPct val="90000"/>
              </a:lnSpc>
              <a:spcBef>
                <a:spcPts val="1000"/>
              </a:spcBef>
              <a:buFont typeface="+mj-lt"/>
              <a:buAutoNum type="arabicPeriod"/>
            </a:pPr>
            <a:r>
              <a:rPr lang="en-US" sz="2000" dirty="0" err="1">
                <a:latin typeface="Alexandria"/>
              </a:rPr>
              <a:t>الطلب</a:t>
            </a:r>
            <a:endParaRPr lang="en-US" sz="2000" dirty="0">
              <a:latin typeface="Alexandria"/>
            </a:endParaRPr>
          </a:p>
          <a:p>
            <a:pPr marL="514350" indent="-514350" algn="r" rtl="1">
              <a:lnSpc>
                <a:spcPct val="90000"/>
              </a:lnSpc>
              <a:spcBef>
                <a:spcPts val="1000"/>
              </a:spcBef>
              <a:buFont typeface="+mj-lt"/>
              <a:buAutoNum type="arabicPeriod"/>
            </a:pPr>
            <a:r>
              <a:rPr lang="en-US" sz="2000" dirty="0" err="1">
                <a:latin typeface="Alexandria"/>
              </a:rPr>
              <a:t>قانون</a:t>
            </a:r>
            <a:r>
              <a:rPr lang="en-US" sz="2000" dirty="0">
                <a:latin typeface="Alexandria"/>
              </a:rPr>
              <a:t> </a:t>
            </a:r>
            <a:r>
              <a:rPr lang="en-US" sz="2000" dirty="0" err="1">
                <a:latin typeface="Alexandria"/>
              </a:rPr>
              <a:t>الطلب</a:t>
            </a:r>
            <a:endParaRPr lang="en-US" sz="2000" dirty="0">
              <a:latin typeface="Alexandria"/>
            </a:endParaRPr>
          </a:p>
          <a:p>
            <a:pPr marL="514350" indent="-514350" algn="r" rtl="1">
              <a:lnSpc>
                <a:spcPct val="90000"/>
              </a:lnSpc>
              <a:spcBef>
                <a:spcPts val="1000"/>
              </a:spcBef>
              <a:buFont typeface="+mj-lt"/>
              <a:buAutoNum type="arabicPeriod"/>
            </a:pPr>
            <a:r>
              <a:rPr lang="en-US" sz="2000" dirty="0" err="1">
                <a:latin typeface="Alexandria"/>
              </a:rPr>
              <a:t>التغير</a:t>
            </a:r>
            <a:r>
              <a:rPr lang="en-US" sz="2000" dirty="0">
                <a:latin typeface="Alexandria"/>
              </a:rPr>
              <a:t> </a:t>
            </a:r>
            <a:r>
              <a:rPr lang="en-US" sz="2000" dirty="0" err="1">
                <a:latin typeface="Alexandria"/>
              </a:rPr>
              <a:t>في</a:t>
            </a:r>
            <a:r>
              <a:rPr lang="en-US" sz="2000" dirty="0">
                <a:latin typeface="Alexandria"/>
              </a:rPr>
              <a:t> </a:t>
            </a:r>
            <a:r>
              <a:rPr lang="en-US" sz="2000" dirty="0" err="1">
                <a:latin typeface="Alexandria"/>
              </a:rPr>
              <a:t>الكمية</a:t>
            </a:r>
            <a:r>
              <a:rPr lang="en-US" sz="2000" dirty="0">
                <a:latin typeface="Alexandria"/>
              </a:rPr>
              <a:t> </a:t>
            </a:r>
            <a:r>
              <a:rPr lang="en-US" sz="2000" dirty="0" err="1">
                <a:latin typeface="Alexandria"/>
              </a:rPr>
              <a:t>المطلوبة</a:t>
            </a:r>
            <a:endParaRPr lang="en-US" sz="2000" dirty="0">
              <a:latin typeface="Alexandria"/>
            </a:endParaRPr>
          </a:p>
          <a:p>
            <a:pPr marL="514350" indent="-514350" algn="r" rtl="1">
              <a:lnSpc>
                <a:spcPct val="90000"/>
              </a:lnSpc>
              <a:spcBef>
                <a:spcPts val="1000"/>
              </a:spcBef>
              <a:buFont typeface="+mj-lt"/>
              <a:buAutoNum type="arabicPeriod"/>
            </a:pPr>
            <a:r>
              <a:rPr lang="en-US" sz="2000" dirty="0" err="1">
                <a:latin typeface="Alexandria"/>
              </a:rPr>
              <a:t>التغير</a:t>
            </a:r>
            <a:r>
              <a:rPr lang="en-US" sz="2000" dirty="0">
                <a:latin typeface="Alexandria"/>
              </a:rPr>
              <a:t> </a:t>
            </a:r>
            <a:r>
              <a:rPr lang="en-US" sz="2000" dirty="0" err="1">
                <a:latin typeface="Alexandria"/>
              </a:rPr>
              <a:t>في</a:t>
            </a:r>
            <a:r>
              <a:rPr lang="en-US" sz="2000" dirty="0">
                <a:latin typeface="Alexandria"/>
              </a:rPr>
              <a:t> </a:t>
            </a:r>
            <a:r>
              <a:rPr lang="en-US" sz="2000" dirty="0" err="1">
                <a:latin typeface="Alexandria"/>
              </a:rPr>
              <a:t>منحنى</a:t>
            </a:r>
            <a:r>
              <a:rPr lang="en-US" sz="2000" dirty="0">
                <a:latin typeface="Alexandria"/>
              </a:rPr>
              <a:t> </a:t>
            </a:r>
            <a:r>
              <a:rPr lang="en-US" sz="2000" dirty="0" err="1">
                <a:latin typeface="Alexandria"/>
              </a:rPr>
              <a:t>الطلب</a:t>
            </a:r>
            <a:endParaRPr lang="en-US" sz="2000" dirty="0">
              <a:latin typeface="Alexandria"/>
            </a:endParaRPr>
          </a:p>
          <a:p>
            <a:pPr marL="514350" indent="-514350" algn="r" rtl="1">
              <a:lnSpc>
                <a:spcPct val="90000"/>
              </a:lnSpc>
              <a:spcBef>
                <a:spcPts val="1000"/>
              </a:spcBef>
              <a:buFont typeface="+mj-lt"/>
              <a:buAutoNum type="arabicPeriod"/>
            </a:pPr>
            <a:r>
              <a:rPr lang="en-US" sz="2000" dirty="0" err="1">
                <a:latin typeface="Alexandria"/>
              </a:rPr>
              <a:t>منحنى</a:t>
            </a:r>
            <a:r>
              <a:rPr lang="en-US" sz="2000" dirty="0">
                <a:latin typeface="Alexandria"/>
              </a:rPr>
              <a:t> </a:t>
            </a:r>
            <a:r>
              <a:rPr lang="en-US" sz="2000" dirty="0" err="1">
                <a:latin typeface="Alexandria"/>
              </a:rPr>
              <a:t>الطلب</a:t>
            </a:r>
            <a:r>
              <a:rPr lang="en-US" sz="2000" dirty="0">
                <a:latin typeface="Alexandria"/>
              </a:rPr>
              <a:t> </a:t>
            </a:r>
            <a:r>
              <a:rPr lang="en-US" sz="2000" dirty="0" err="1">
                <a:latin typeface="Alexandria"/>
              </a:rPr>
              <a:t>والاستعداد</a:t>
            </a:r>
            <a:r>
              <a:rPr lang="en-US" sz="2000" dirty="0">
                <a:latin typeface="Alexandria"/>
              </a:rPr>
              <a:t> </a:t>
            </a:r>
            <a:r>
              <a:rPr lang="en-US" sz="2000" dirty="0" err="1">
                <a:latin typeface="Alexandria"/>
              </a:rPr>
              <a:t>والقدرة</a:t>
            </a:r>
            <a:r>
              <a:rPr lang="en-US" sz="2000" dirty="0">
                <a:latin typeface="Alexandria"/>
              </a:rPr>
              <a:t> </a:t>
            </a:r>
            <a:r>
              <a:rPr lang="en-US" sz="2000" dirty="0" err="1">
                <a:latin typeface="Alexandria"/>
              </a:rPr>
              <a:t>على</a:t>
            </a:r>
            <a:r>
              <a:rPr lang="en-US" sz="2000" dirty="0">
                <a:latin typeface="Alexandria"/>
              </a:rPr>
              <a:t> </a:t>
            </a:r>
            <a:r>
              <a:rPr lang="en-US" sz="2000" dirty="0" err="1">
                <a:latin typeface="Alexandria"/>
              </a:rPr>
              <a:t>الدفع</a:t>
            </a:r>
            <a:r>
              <a:rPr lang="en-US" sz="2000" dirty="0">
                <a:latin typeface="Alexandria"/>
              </a:rPr>
              <a:t>.</a:t>
            </a:r>
            <a:endParaRPr lang="ar-EG" sz="2000" dirty="0">
              <a:latin typeface="Alexandria"/>
            </a:endParaRPr>
          </a:p>
          <a:p>
            <a:pPr marL="514350" indent="-514350" algn="r" rtl="1">
              <a:lnSpc>
                <a:spcPct val="90000"/>
              </a:lnSpc>
              <a:spcBef>
                <a:spcPts val="1000"/>
              </a:spcBef>
              <a:buFont typeface="+mj-lt"/>
              <a:buAutoNum type="arabicPeriod"/>
            </a:pPr>
            <a:endParaRPr lang="en-US" sz="2000" dirty="0">
              <a:latin typeface="Alexandria"/>
            </a:endParaRPr>
          </a:p>
          <a:p>
            <a:pPr marL="514350" indent="-514350" algn="r" rtl="1">
              <a:lnSpc>
                <a:spcPct val="90000"/>
              </a:lnSpc>
              <a:spcBef>
                <a:spcPts val="1000"/>
              </a:spcBef>
              <a:buFont typeface="+mj-lt"/>
              <a:buAutoNum type="arabicPeriod"/>
            </a:pPr>
            <a:r>
              <a:rPr lang="en-US" sz="2000" dirty="0" err="1">
                <a:latin typeface="Alexandria"/>
              </a:rPr>
              <a:t>التغير</a:t>
            </a:r>
            <a:r>
              <a:rPr lang="en-US" sz="2000" dirty="0">
                <a:latin typeface="Alexandria"/>
              </a:rPr>
              <a:t> </a:t>
            </a:r>
            <a:r>
              <a:rPr lang="en-US" sz="2000" dirty="0" err="1">
                <a:latin typeface="Alexandria"/>
              </a:rPr>
              <a:t>في</a:t>
            </a:r>
            <a:r>
              <a:rPr lang="en-US" sz="2000" dirty="0">
                <a:latin typeface="Alexandria"/>
              </a:rPr>
              <a:t> </a:t>
            </a:r>
            <a:r>
              <a:rPr lang="en-US" sz="2000" dirty="0" err="1">
                <a:latin typeface="Alexandria"/>
              </a:rPr>
              <a:t>الكمية</a:t>
            </a:r>
            <a:r>
              <a:rPr lang="en-US" sz="2000" dirty="0">
                <a:latin typeface="Alexandria"/>
              </a:rPr>
              <a:t> </a:t>
            </a:r>
            <a:r>
              <a:rPr lang="en-US" sz="2000" dirty="0" err="1">
                <a:latin typeface="Alexandria"/>
              </a:rPr>
              <a:t>المطلوبة</a:t>
            </a:r>
            <a:r>
              <a:rPr lang="en-US" sz="2000" dirty="0">
                <a:latin typeface="Alexandria"/>
              </a:rPr>
              <a:t> </a:t>
            </a:r>
            <a:r>
              <a:rPr lang="en-US" sz="2000" dirty="0" err="1">
                <a:latin typeface="Alexandria"/>
              </a:rPr>
              <a:t>مقابل</a:t>
            </a:r>
            <a:r>
              <a:rPr lang="en-US" sz="2000" dirty="0">
                <a:latin typeface="Alexandria"/>
              </a:rPr>
              <a:t> </a:t>
            </a:r>
            <a:r>
              <a:rPr lang="en-US" sz="2000" dirty="0" err="1">
                <a:latin typeface="Alexandria"/>
              </a:rPr>
              <a:t>التغير</a:t>
            </a:r>
            <a:r>
              <a:rPr lang="en-US" sz="2000" dirty="0">
                <a:latin typeface="Alexandria"/>
              </a:rPr>
              <a:t> </a:t>
            </a:r>
            <a:r>
              <a:rPr lang="en-US" sz="2000" dirty="0" err="1">
                <a:latin typeface="Alexandria"/>
              </a:rPr>
              <a:t>في</a:t>
            </a:r>
            <a:r>
              <a:rPr lang="en-US" sz="2000" dirty="0">
                <a:latin typeface="Alexandria"/>
              </a:rPr>
              <a:t> </a:t>
            </a:r>
            <a:r>
              <a:rPr lang="en-US" sz="2000" dirty="0" err="1">
                <a:latin typeface="Alexandria"/>
              </a:rPr>
              <a:t>الطلب</a:t>
            </a:r>
            <a:endParaRPr lang="en-US" sz="2000" dirty="0">
              <a:latin typeface="Alexandria"/>
            </a:endParaRPr>
          </a:p>
        </p:txBody>
      </p:sp>
    </p:spTree>
    <p:extLst>
      <p:ext uri="{BB962C8B-B14F-4D97-AF65-F5344CB8AC3E}">
        <p14:creationId xmlns:p14="http://schemas.microsoft.com/office/powerpoint/2010/main" val="10249012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806</TotalTime>
  <Words>3670</Words>
  <Application>Microsoft Office PowerPoint</Application>
  <PresentationFormat>Widescreen</PresentationFormat>
  <Paragraphs>482</Paragraphs>
  <Slides>41</Slides>
  <Notes>2</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41</vt:i4>
      </vt:variant>
    </vt:vector>
  </HeadingPairs>
  <TitlesOfParts>
    <vt:vector size="53" baseType="lpstr">
      <vt:lpstr>Alexandria</vt:lpstr>
      <vt:lpstr>Arial</vt:lpstr>
      <vt:lpstr>Calibri</vt:lpstr>
      <vt:lpstr>Calibri Light</vt:lpstr>
      <vt:lpstr>Courier New</vt:lpstr>
      <vt:lpstr>Palatino Linotype</vt:lpstr>
      <vt:lpstr>Roboto Light</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55</cp:revision>
  <dcterms:created xsi:type="dcterms:W3CDTF">2023-04-29T09:08:23Z</dcterms:created>
  <dcterms:modified xsi:type="dcterms:W3CDTF">2025-04-23T12:48:06Z</dcterms:modified>
</cp:coreProperties>
</file>