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271" r:id="rId4"/>
    <p:sldId id="535" r:id="rId5"/>
    <p:sldId id="536" r:id="rId6"/>
    <p:sldId id="534" r:id="rId7"/>
    <p:sldId id="547" r:id="rId8"/>
    <p:sldId id="546" r:id="rId9"/>
    <p:sldId id="545" r:id="rId10"/>
    <p:sldId id="544" r:id="rId11"/>
    <p:sldId id="543" r:id="rId12"/>
    <p:sldId id="542" r:id="rId13"/>
    <p:sldId id="541" r:id="rId14"/>
    <p:sldId id="539" r:id="rId15"/>
    <p:sldId id="538" r:id="rId16"/>
    <p:sldId id="537" r:id="rId17"/>
    <p:sldId id="481" r:id="rId18"/>
    <p:sldId id="491" r:id="rId19"/>
    <p:sldId id="492" r:id="rId20"/>
    <p:sldId id="494" r:id="rId21"/>
    <p:sldId id="496" r:id="rId22"/>
    <p:sldId id="497" r:id="rId23"/>
    <p:sldId id="498" r:id="rId24"/>
    <p:sldId id="500" r:id="rId25"/>
    <p:sldId id="516" r:id="rId26"/>
    <p:sldId id="515" r:id="rId27"/>
    <p:sldId id="514" r:id="rId28"/>
    <p:sldId id="513" r:id="rId29"/>
    <p:sldId id="512" r:id="rId30"/>
    <p:sldId id="510" r:id="rId31"/>
    <p:sldId id="509" r:id="rId32"/>
    <p:sldId id="511" r:id="rId33"/>
    <p:sldId id="508" r:id="rId34"/>
    <p:sldId id="507" r:id="rId35"/>
    <p:sldId id="506" r:id="rId36"/>
    <p:sldId id="505" r:id="rId37"/>
    <p:sldId id="504"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5"/>
            <p14:sldId id="536"/>
            <p14:sldId id="534"/>
            <p14:sldId id="547"/>
            <p14:sldId id="546"/>
            <p14:sldId id="545"/>
            <p14:sldId id="544"/>
            <p14:sldId id="543"/>
            <p14:sldId id="542"/>
            <p14:sldId id="541"/>
            <p14:sldId id="539"/>
            <p14:sldId id="538"/>
            <p14:sldId id="537"/>
            <p14:sldId id="481"/>
            <p14:sldId id="491"/>
            <p14:sldId id="492"/>
            <p14:sldId id="494"/>
            <p14:sldId id="496"/>
            <p14:sldId id="497"/>
            <p14:sldId id="498"/>
            <p14:sldId id="500"/>
            <p14:sldId id="516"/>
            <p14:sldId id="515"/>
            <p14:sldId id="514"/>
            <p14:sldId id="513"/>
            <p14:sldId id="512"/>
            <p14:sldId id="510"/>
            <p14:sldId id="509"/>
            <p14:sldId id="511"/>
            <p14:sldId id="508"/>
            <p14:sldId id="507"/>
            <p14:sldId id="506"/>
            <p14:sldId id="505"/>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8" autoAdjust="0"/>
    <p:restoredTop sz="93738" autoAdjust="0"/>
  </p:normalViewPr>
  <p:slideViewPr>
    <p:cSldViewPr snapToGrid="0">
      <p:cViewPr>
        <p:scale>
          <a:sx n="90" d="100"/>
          <a:sy n="90" d="100"/>
        </p:scale>
        <p:origin x="427"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2874" y="582376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07898"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4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88FA5FB6-BFAD-CCDA-D5F0-1A2F87EA8F25}"/>
              </a:ext>
            </a:extLst>
          </p:cNvPr>
          <p:cNvSpPr txBox="1"/>
          <p:nvPr/>
        </p:nvSpPr>
        <p:spPr>
          <a:xfrm>
            <a:off x="981075" y="2021651"/>
            <a:ext cx="10477500"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Design phases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All elements of any given project are not designed at the same time; different elements are started earlier, and some proceed faster than others and include additional levels of detail. There are five major design phases that most built environment projects experience. In some cases, programming and conceptual design may be combined into one phase for a total of four phases. These design phases influence all of the other introductory construction management topics discussed in this chapter including delivery, procurement, </a:t>
            </a:r>
            <a:endParaRPr lang="en-US" sz="2400" dirty="0"/>
          </a:p>
        </p:txBody>
      </p:sp>
    </p:spTree>
    <p:extLst>
      <p:ext uri="{BB962C8B-B14F-4D97-AF65-F5344CB8AC3E}">
        <p14:creationId xmlns:p14="http://schemas.microsoft.com/office/powerpoint/2010/main" val="1127121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9575"/>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contracting, and pricing methods differently with respect to when the contractor estimates the project and when and how the contractor is chosen and begins their cost accounting processes.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design phases include:</a:t>
            </a:r>
            <a:endParaRPr kumimoji="0" lang="en-US" sz="2400" b="0"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Programming,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Conceptual design,</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Schematic design (SD),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Design development (DD), and </a:t>
            </a:r>
            <a:endParaRPr lang="en-US" sz="2400" kern="0" dirty="0">
              <a:solidFill>
                <a:srgbClr val="000000"/>
              </a:solidFill>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Construction documents (CDs).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Additional design definition and detail is added at each of these levels which allow the contractor to develop more accurate estimates and reduce contingencies. Ideally this additional detail also reduces the client’s risks. Budget estimates and negotiation with a construction manager/general contractor is more common early in the design process, whereas the traditional delivery method and bid procurement process matches up best at the completion of the last phase, construction documents.</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685798"/>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3579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Pricing</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several methods for pricing contracts used in the construction industry but four are the most prevalent and others are hybrids of these four. The choice of which to use on any particular project is made by the owner after analyzing the risk associated with the project and deciding how much of the risk to assume and how much to pass on to the contractor. Contractors want compensation for risk they assume and usually do so with increased fees or estimating contingencies.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most common pricing methods include: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Lump sum (LS),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 Unit price,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plus fixed fee or cost plus percentage fee, and</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Cost-plus with a guaranteed maximum price (GMP).</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53077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Lump sum, or stipulated sum</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awarded on the basis of a single lump sum estimate for a specified scope of work.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Unit-price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utilized for heavy-civil projects when the exact quantities of work cannot be defined. The designer estimates the quantities of work, and the contractor submits unit prices for each work item. The actual installed quantities required are multiplied by the bid unit prices to determine the final contract price but only after project completion.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Cost-plus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used when the complete scope of work cannot be defined. All of the contractor’s project-related costs are reimbursed by the owner, and a fee is paid to cover profit and contractor home office overhead. This is also known as a time and materials contract. A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guaranteed-maximum-price contract (GMP)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a cost-plus contract in which the contractor agrees not to exceed a specified cost.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4704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choose which method they want their contractors to price a project for a variety of reasons, including the completeness of the design, the complexity of the project, and the owner’s experience in managing construction projects. Each of these pricing models also has a significantly different effect on jobsite cost accounting. </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GMP pricing method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utilized for the hotel case study and examples in this book as it introduces the reader to a variety of cost accounting operations that the other pricing methods do not include, especially lump sum.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9962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Construction contracts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construction contract is the most important construction document. It has significant impacts on how costs are accounted for, especially in an open-book contract. It is a legal document that describes the rights and responsibilities of the parties, for example, the owner and the general contractor. Five things must be aligned for a contract to exist:</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 offer to perform a service,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 acceptance of the offer,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Some conveyance, i.e. transfer of a completed building for money,</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 legal agreement,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Only authorized parties can sign the agreement, for example the officer-in-charge or chief executive officer (OIC or CEO</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05887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intent of the contractual agreement and the contract documents describe the completed project and the terms and conditions the parties (usually the project owner and the general contractor) must adhere to in order to accomplish the work. There typically is not a detailed description of the sequence of work or the means and methods to be used by the contractor in completing the project. The contractor is expected to have the professional expertise required to understand the contract documents and select appropriate subcontractors and qualified craftsmen, materials, and equipment to complete the project safely and achieve the specified quality requirements. For example, the contract documents will specify the dimension and sizes of structural steel columns and beams, but will not provide the design for erection aids, such as erection bolts or erection seats or hoisting and safety considerations.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72568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96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TextBox 4">
            <a:extLst>
              <a:ext uri="{FF2B5EF4-FFF2-40B4-BE49-F238E27FC236}">
                <a16:creationId xmlns:a16="http://schemas.microsoft.com/office/drawing/2014/main" id="{7BF3F298-704F-DDCD-39D5-C57BB224CE1B}"/>
              </a:ext>
            </a:extLst>
          </p:cNvPr>
          <p:cNvSpPr txBox="1"/>
          <p:nvPr/>
        </p:nvSpPr>
        <p:spPr>
          <a:xfrm>
            <a:off x="1552575" y="775156"/>
            <a:ext cx="7591425" cy="532453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contract documents usually include at least the following  management five essential elements. They are listed here in what had been considered a relative order of precedence, but today most see them as complementary; all of these documents must work together:</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1. The contract agreement,</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2. Special or supplemental conditions,</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3. General conditions,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4. Technical specifications,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5. Drawings.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The terms and conditions of the relationship between the primary parties are defined solely within the contract documents. These documents should be read and completely understood by the contractor before deciding to pursue a project</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They also form the basis for creating a project estimate and schedule. To manage a project successfully, the project manager must understand the organization of the contract documents and the contractual requirements for his or her project</a:t>
            </a:r>
          </a:p>
        </p:txBody>
      </p:sp>
    </p:spTree>
    <p:extLst>
      <p:ext uri="{BB962C8B-B14F-4D97-AF65-F5344CB8AC3E}">
        <p14:creationId xmlns:p14="http://schemas.microsoft.com/office/powerpoint/2010/main" val="2605698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This knowledge is essential if the PM has any expectation of satisfying the expectations of his or her company executives as well as that of the project owner. The contract agreement itself is either a generic standard template or a specially prepared document to suit a specific project owner or a specific project. Most government agencies use standard formats for developing construction contract documents. Federal and state agencies typically have standardized general conditions and contract language. Many private owners use contract formats developed by the American Institute of Architects (AIA) or the new family of construction contracts called the Consensus Docs headed up by the Associated General Contractors of America (AGC) and other contractor associations</a:t>
            </a: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 Contracts should not be signed until they have been subjected to a thorough legal review. This is to ensure that the documents are legally enforceable in the event of a disagreement and that there is a clear, legal description of each party’s responsibilities.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Standard contract agreements have typically been developed by attorneys and have been tested in the legal system and deemed fair to the parties that willfully execute them.</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62871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9575"/>
            <a:ext cx="10734675" cy="6096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contract documents have a significant impact on the responsibilities of the jobsite project team and effect accounting processes. Specific requirements are contained in the general conditions and special conditions of the contract. A particular project could utilize many potential combinations of delivery, procurement, pricing methods, contract formats, and contractor organizational structures as shown in Figure 3.5. There are several different accounting implications or rules the contractor must adhere to which will be defined in the contract documents.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391525" y="600077"/>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600;p29">
            <a:extLst>
              <a:ext uri="{FF2B5EF4-FFF2-40B4-BE49-F238E27FC236}">
                <a16:creationId xmlns:a16="http://schemas.microsoft.com/office/drawing/2014/main" id="{10A99ABE-D355-C16E-D7C7-5649FEF6102C}"/>
              </a:ext>
            </a:extLst>
          </p:cNvPr>
          <p:cNvPicPr preferRelativeResize="0"/>
          <p:nvPr/>
        </p:nvPicPr>
        <p:blipFill rotWithShape="1">
          <a:blip r:embed="rId3">
            <a:alphaModFix/>
          </a:blip>
          <a:srcRect/>
          <a:stretch/>
        </p:blipFill>
        <p:spPr>
          <a:xfrm>
            <a:off x="1200493" y="4191000"/>
            <a:ext cx="10162831" cy="2286000"/>
          </a:xfrm>
          <a:prstGeom prst="rect">
            <a:avLst/>
          </a:prstGeom>
          <a:noFill/>
          <a:ln>
            <a:noFill/>
          </a:ln>
        </p:spPr>
      </p:pic>
    </p:spTree>
    <p:extLst>
      <p:ext uri="{BB962C8B-B14F-4D97-AF65-F5344CB8AC3E}">
        <p14:creationId xmlns:p14="http://schemas.microsoft.com/office/powerpoint/2010/main" val="3355792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Chapter 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Introduction to estimating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70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FFFF"/>
                </a:solidFill>
                <a:effectLst/>
                <a:uLnTx/>
                <a:uFillTx/>
                <a:latin typeface="Calibri"/>
                <a:ea typeface="Calibri"/>
                <a:cs typeface="Calibri"/>
                <a:sym typeface="Calibri"/>
              </a:rPr>
              <a:t>Introduction to estimating</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2827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1" i="0" u="sng" strike="noStrike" kern="0" cap="none" spc="0" normalizeH="0" baseline="0" noProof="0" dirty="0">
              <a:ln>
                <a:noFill/>
              </a:ln>
              <a:solidFill>
                <a:srgbClr val="23A9E0"/>
              </a:solidFill>
              <a:effectLst/>
              <a:uLnTx/>
              <a:uFillTx/>
              <a:latin typeface="Calibri"/>
              <a:ea typeface="Calibri"/>
              <a:cs typeface="Calibri"/>
              <a:sym typeface="Calibri"/>
            </a:endParaRPr>
          </a:p>
          <a:p>
            <a:pPr marL="12700" marR="0" lvl="0" indent="0" algn="ct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Introduction:</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 is one of the most critical project attributes that must be controlled by the project  manager (PM), superintendent, and cost engineering team. Project costs are estimated to  develop a construction budget within which the project team must build the project.</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estimating is the process of collecting, analyzing, and summarizing data in order to prepare  an educated projection of the anticipated cost of a project. All project costs are estimated  in preparing bids for lump sum or unit-price contracts and negotiating the guaranteed  maximum price (GMP) on cost-plus contracts. This project budget is the first step and  becomes the basis for the cost control system that will be discussed in </a:t>
            </a:r>
            <a:r>
              <a:rPr lang="en-US" sz="2400" kern="0" dirty="0">
                <a:solidFill>
                  <a:srgbClr val="000000"/>
                </a:solidFill>
                <a:latin typeface="Calibri"/>
                <a:ea typeface="Calibri"/>
                <a:cs typeface="Calibri"/>
                <a:sym typeface="Calibri"/>
              </a:rPr>
              <a:t>later.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44293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When possible, the PM, cost engineer, and superintendent should be responsible for  developing the estimate or at a minimum, work as integral members of the estimating  team. Their individual inputs regarding constructability and their personal commitments to  the final estimate are essential to assure not only the success of the estimate, but also the  ultimate success of the project.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One of the first assignments for the estimating team is to  develop a responsibility list and to schedule the estimate. The estimating process should be  scheduled for each project beginning with the dates for the pre-bid or pre-proposal  conference and finishing when the bid or proposal is due. With these milestones  established, a short bar-chart schedule should be developed which shows each step and  assigns due dates to the estimating tasks depicted in the Estimating Process Figure 4.1.</a:t>
            </a:r>
            <a:endParaRPr kumimoji="0" lang="en-US" sz="240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9172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130;p6">
            <a:extLst>
              <a:ext uri="{FF2B5EF4-FFF2-40B4-BE49-F238E27FC236}">
                <a16:creationId xmlns:a16="http://schemas.microsoft.com/office/drawing/2014/main" id="{133FBEA0-E0C1-B0F5-F22E-D4621B97AD32}"/>
              </a:ext>
            </a:extLst>
          </p:cNvPr>
          <p:cNvPicPr preferRelativeResize="0"/>
          <p:nvPr/>
        </p:nvPicPr>
        <p:blipFill rotWithShape="1">
          <a:blip r:embed="rId3">
            <a:alphaModFix/>
          </a:blip>
          <a:srcRect/>
          <a:stretch/>
        </p:blipFill>
        <p:spPr>
          <a:xfrm>
            <a:off x="742950" y="878586"/>
            <a:ext cx="7654290" cy="5045964"/>
          </a:xfrm>
          <a:prstGeom prst="rect">
            <a:avLst/>
          </a:prstGeom>
          <a:noFill/>
          <a:ln>
            <a:noFill/>
          </a:ln>
        </p:spPr>
      </p:pic>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8517"/>
            <a:ext cx="10734675" cy="58483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Types of cost estimates</a:t>
            </a:r>
          </a:p>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Many outside of the construction industry view all contractors’ estimates the same, in  that they are all ‘firm bids’ and all contractor-produced estimates are completely  detailed and accurate. This of course is a misconception and largely dependent upon  document completion. There are several different types of cost estimates. </a:t>
            </a:r>
          </a:p>
          <a:p>
            <a:pPr marL="12700" marR="5080" lvl="0" indent="51435"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Conceptual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developed using incomplete project documentation, while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detailed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prepared using complete drawings and specifications.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Semi-detailed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used for guaranteed maximum price contracts and have elements of  both conceptual and detailed estimates as discussed further later. The estimating  strategy or approach is different with each of the three main types of estimates and  the level of detail will differ as well. The accuracy of an estimate is directly proportional  to the accuracy of the documents and the time spent on preparing an estimate also  follows those same lines. All estimates have major elements or cost categories, some of which require a more detailed effort </a:t>
            </a:r>
            <a:r>
              <a:rPr lang="en-US" sz="2000" kern="0" dirty="0">
                <a:solidFill>
                  <a:srgbClr val="000000"/>
                </a:solidFill>
                <a:latin typeface="Calibri"/>
                <a:ea typeface="Calibri"/>
                <a:cs typeface="Calibri"/>
                <a:sym typeface="Calibri"/>
              </a:rPr>
              <a:t>.</a:t>
            </a: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revenue equation, and subsets of this equation, is shown here and will be referred to throughout this study on construction cost accounting.</a:t>
            </a:r>
          </a:p>
          <a:p>
            <a:pPr marL="12700" marR="5080" lvl="0" indent="0" algn="l" defTabSz="914400" rtl="1" eaLnBrk="1" fontAlgn="auto" latinLnBrk="0" hangingPunct="1">
              <a:lnSpc>
                <a:spcPct val="1002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Early estimates may be developed by contractors or architects on limited information and  produced quite quickly. These estimates are not expected to be ‘firm’ nor are they necessarily  accurate. They should be referred to as budgets, schematic estimates, or conceptual estimates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12700" marR="0" lvl="0" indent="0" algn="l" defTabSz="914400" eaLnBrk="1" fontAlgn="auto" latinLnBrk="0" hangingPunct="1">
              <a:lnSpc>
                <a:spcPct val="100000"/>
              </a:lnSpc>
              <a:spcBef>
                <a:spcPts val="20"/>
              </a:spcBef>
              <a:spcAft>
                <a:spcPts val="0"/>
              </a:spcAft>
              <a:buClr>
                <a:srgbClr val="000000"/>
              </a:buClr>
              <a:buSzTx/>
              <a:buFont typeface="Arial"/>
              <a:buNone/>
              <a:tabLst/>
              <a:defRPr/>
            </a:pPr>
            <a:endParaRPr lang="en-US" sz="3200"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953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oogle Shape;153;p8">
            <a:extLst>
              <a:ext uri="{FF2B5EF4-FFF2-40B4-BE49-F238E27FC236}">
                <a16:creationId xmlns:a16="http://schemas.microsoft.com/office/drawing/2014/main" id="{BE4224DF-E2AA-0849-E4DA-1E9AD17DE17E}"/>
              </a:ext>
            </a:extLst>
          </p:cNvPr>
          <p:cNvPicPr preferRelativeResize="0"/>
          <p:nvPr/>
        </p:nvPicPr>
        <p:blipFill rotWithShape="1">
          <a:blip r:embed="rId3">
            <a:alphaModFix/>
          </a:blip>
          <a:srcRect/>
          <a:stretch/>
        </p:blipFill>
        <p:spPr>
          <a:xfrm>
            <a:off x="828676" y="4171950"/>
            <a:ext cx="10353674" cy="1752600"/>
          </a:xfrm>
          <a:prstGeom prst="rect">
            <a:avLst/>
          </a:prstGeom>
          <a:noFill/>
          <a:ln>
            <a:noFill/>
          </a:ln>
        </p:spPr>
      </p:pic>
    </p:spTree>
    <p:extLst>
      <p:ext uri="{BB962C8B-B14F-4D97-AF65-F5344CB8AC3E}">
        <p14:creationId xmlns:p14="http://schemas.microsoft.com/office/powerpoint/2010/main" val="11410677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Budgets are the least accurate estimate type and should carry substantial  contingencies, such as 10–20%. Budgets are also developed only by seasoned  estimators, whereas the junior estimator or cost engineer will assist with quantity take-  offs (QTOs) associated with detailed lump sum bid estimates. A contractor will also  develop an early and quick budget from even a detailed set of drawings as soon as they  come through the door. This estimate is referred to as a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ROM estimate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and is utilized to  determine if the project is the right size for the contractor to pursue and which of its  estimating or management staff would be best suited to work on the subsequent  detailed estimate. Another early estimate prepared by the project owner, which is  often a real estate developer, is a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pro forma</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 detailed estimate takes the longest time to prepare, costs the contractor  the most in personnel resources to complete, and produces the most accurate final  figure. Usually drawings and specifications which are 90–95% complete are associated  with detailed estimates. This would be consistent with completion of the construction  document (CD) design phase</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schemeClr val="accent6">
                  <a:lumMod val="75000"/>
                </a:schemeClr>
              </a:solidFill>
              <a:latin typeface="Calibri" panose="020F050202020403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28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required for projects which are lump sum bid, such as for a  public waste water treatment plant.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Although lump sum bids are customarily  associated with public works projects, clients on privately financed projects may also  solicit lump sum bids during a slow economy. In a busy economy though, project  owners may only interest contractors with negotiated requests for proposals.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Clients  soliciting lump sum bids are primarily interested in just the bottom-line price and  assume all contractors can deliver the project with comparable levels of quality,  schedule, and safety.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lang="en-US" sz="2400" kern="0" dirty="0">
                <a:solidFill>
                  <a:srgbClr val="000000"/>
                </a:solidFill>
                <a:latin typeface="Calibri"/>
                <a:ea typeface="Calibri"/>
                <a:cs typeface="Calibri"/>
                <a:sym typeface="Calibri"/>
              </a:rPr>
              <a:t>T</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he detailed estimate process includes  quantity take-offs, pricing recaps, early subcontractor plug estimates, jobsite general  conditions, competitive subcontractor and supplier quotations, and markup choices.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477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50628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Guaranteed maximum price estimates and resultant guaranteed maximum price (GMP)  contracts are a hybrid of budgets and detailed estimates.</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GMPs are often prepared on  negotiated projects after completion of the design development (DD) phase.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produced Revenue = Cost + Profit Construction cost = Direct cost +  Indirect cost Direct cost = Labor + Material + Equipment + Subcontractors Indirect cost</a:t>
            </a:r>
          </a:p>
          <a:p>
            <a:pPr marL="12700" marR="3429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Jobsite general conditions + Home office general conditions for scopes which have  been adequately designed and specified, such as structural concrete and steel, utilizing  measured quantities and unit prices. Subcontractor plugs or allowances are included  for areas not yet designed.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667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6757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Work breakdown structure</a:t>
            </a:r>
          </a:p>
          <a:p>
            <a:pPr marL="12700" marR="0"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process of developing an estimate was illustrated in Figure 4.1. The first step of  gathering information is the foundation for the process. As the estimator proceeds  through the process, information continues to be analyzed and summarized and  refined, until eventually there is only one price left, the final estimate or bid. The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work  breakdown structure (WBS)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for the project is an early outline of the significant work  items that will have associated cost or schedule considerations. This includes scopes of  work such as concrete walls, exterior paving, ceramic tile, electrical, etc. Before  detailed take-offs and pricing are prepared, the estimator should develop this general  picture of all of the work that will be included on the WBS. One of the first steps in the  estimating process is to perform a brief document overview. The estimator should  slowly leaf through the drawings and specifications and develop a good understanding  of the type of project and the building systems that are included. The estimator should not start quantifying or pricing any work items until this overview is complete.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08184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134726" cy="60769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191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09;p13">
            <a:extLst>
              <a:ext uri="{FF2B5EF4-FFF2-40B4-BE49-F238E27FC236}">
                <a16:creationId xmlns:a16="http://schemas.microsoft.com/office/drawing/2014/main" id="{79A1124B-1EDD-E40D-5E1C-50A7CC80956B}"/>
              </a:ext>
            </a:extLst>
          </p:cNvPr>
          <p:cNvPicPr preferRelativeResize="0"/>
          <p:nvPr/>
        </p:nvPicPr>
        <p:blipFill rotWithShape="1">
          <a:blip r:embed="rId3">
            <a:alphaModFix/>
          </a:blip>
          <a:srcRect/>
          <a:stretch/>
        </p:blipFill>
        <p:spPr>
          <a:xfrm>
            <a:off x="742949" y="1079608"/>
            <a:ext cx="11020425" cy="5180076"/>
          </a:xfrm>
          <a:prstGeom prst="rect">
            <a:avLst/>
          </a:prstGeom>
          <a:noFill/>
          <a:ln>
            <a:noFill/>
          </a:ln>
        </p:spPr>
      </p:pic>
    </p:spTree>
    <p:extLst>
      <p:ext uri="{BB962C8B-B14F-4D97-AF65-F5344CB8AC3E}">
        <p14:creationId xmlns:p14="http://schemas.microsoft.com/office/powerpoint/2010/main" val="27836556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general contractors may perform with their own direct crews include: concrete  formwork, structural steel erection, rough carpentry, finish carpentry, doors,  specialties, and accessories. These are scopes of work often installed direct by the GC’s  carpenters, laborers, and ironworkers. Decisions regarding which scopes of work to  self-perform and which to subcontract are based on several criteria:</a:t>
            </a:r>
          </a:p>
          <a:p>
            <a:pPr marL="0" marR="0" lvl="0" indent="0" algn="l" defTabSz="914400" rtl="1" eaLnBrk="1" fontAlgn="auto" latinLnBrk="0" hangingPunct="1">
              <a:lnSpc>
                <a:spcPct val="100000"/>
              </a:lnSpc>
              <a:spcBef>
                <a:spcPts val="25"/>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78435" marR="0" lvl="0" indent="-166370" algn="l"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will be used if the specialized tradesmen needed are not employed</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by the GC.</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 reason subcontractors are also known as specialty contractors is that they  specialize in a specific scope of work, such as windows, and should be expected to  know that work better than would other contractors.</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78435" marR="0" lvl="0" indent="-166370" algn="l"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If there are problems with the quality of installation, a subcontractor is required to</a:t>
            </a:r>
          </a:p>
          <a:p>
            <a:pPr marL="12700" marR="0" lvl="0" indent="0" algn="l" defTabSz="914400" rtl="1" eaLnBrk="1" fontAlgn="auto" latinLnBrk="0" hangingPunct="1">
              <a:lnSpc>
                <a:spcPct val="100000"/>
              </a:lnSpc>
              <a:spcBef>
                <a:spcPts val="2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repair the work without increase in cost to the GC.</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96417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lang="en-US" sz="2000" b="1" kern="0" dirty="0">
              <a:solidFill>
                <a:srgbClr val="000000"/>
              </a:solidFill>
              <a:latin typeface="Calibri"/>
              <a:ea typeface="Calibri"/>
              <a:cs typeface="Calibri"/>
              <a:sym typeface="Calibri"/>
            </a:endParaRPr>
          </a:p>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subcontractor may have estimated a fixed price which is less than what the GC  has estimated therefore the subcontractor would be absorbing the pricing risk.</a:t>
            </a:r>
          </a:p>
          <a:p>
            <a:pPr marL="12700" marR="106045"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may have craftsmen and equipment available and the GC does not.</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*There are risk mitigation arguments on both sides as to which, the subcontractor or  the GC, can perform the work faster, safer, cheaper, and with better quality than the  other.</a:t>
            </a: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Another tool the construction team might utilize at this stage is a project item list,  which is essentially a work breakdown structure with columns indicting direct labor  and material from that of subcontractors. A live Excel version of the project item list is  included on the resource. After the estimator, project manager, and superintendent  have decided which scopes of work to subcontract, subcontractors should be notified about the project. .</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572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067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Today this is likely done electronically with an invitation to bid and an access code to  drawing files. It is a good idea to have the subcontractors working to assist with the  estimate in parallel with the general contractor developing its own estimates for self-  performed work. When subcontractors are notified they will ask the estimator  questions regarding specifications, quantities, and materials.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cost engineer or  estimator should be informed at that time about specific subcontractor scopes but  should be cautious about providing too much detail to the subcontractor. General  contractors do not want to place themselves in the position that subcontractors have  based their prices solely on information the GC estimators have given them. Each  subcontractor should develop a completely independent estimate. The work  breakdown structure, if properly developed including sufficient detail and cost codes,  can also function as a preliminary ‘bill-of-materials’ from which the superintendent  and cost engineer can issue short-form purchase orders and place material orders.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14052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rPr>
              <a:t>Quantity take-off</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After the work breakdown structure is developed, the estimator takes material  quantities directly off the drawings. The estimator prepares quantity take-offs by  conducting detailed measurements and counts of each item of work that the team  selected to be self-performed. The take-off process is a time-consuming step in the  estimating process as shown in Figure 4.1, and is a crucial step in preparing any  detailed construction estimate. The quantity take-off process starts with the work  items that will be constructed first, the foundations. This is typical for commercial or  civil or residential projects. This order will accomplish several tasks. First, it will force  the estimator to think like the builder – the foundations are built before the floor  systems. This is also why it is important to have the superintendent involved early in</a:t>
            </a:r>
            <a:r>
              <a:rPr lang="en-US" sz="2400" kern="0" dirty="0">
                <a:solidFill>
                  <a:srgbClr val="000000"/>
                </a:solidFill>
                <a:latin typeface="Arial"/>
                <a:cs typeface="Arial"/>
                <a:sym typeface="Arial"/>
              </a:rPr>
              <a:t>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the estimate creation.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810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1924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42937" y="395287"/>
            <a:ext cx="10906126"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defTabSz="914400" eaLnBrk="1" fontAlgn="auto" latinLnBrk="0" hangingPunct="1">
              <a:lnSpc>
                <a:spcPct val="100200"/>
              </a:lnSpc>
              <a:spcBef>
                <a:spcPts val="0"/>
              </a:spcBef>
              <a:spcAft>
                <a:spcPts val="0"/>
              </a:spcAft>
              <a:buClr>
                <a:srgbClr val="000000"/>
              </a:buClr>
              <a:buSzTx/>
              <a:buFont typeface="Arial"/>
              <a:buNone/>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Organization of the estimate in this fashion will later assist with the schedule  development and will aid with the development of the project cost control systems. All  the work items should be taken off prior to pricing, but some estimators perform both  QTO and pricing simultaneously – another advantage offered by computer estimating  tools. Material quantities are recorded on QTO sheets similar to the one for the  Olympic Hotel as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381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75;p18">
            <a:extLst>
              <a:ext uri="{FF2B5EF4-FFF2-40B4-BE49-F238E27FC236}">
                <a16:creationId xmlns:a16="http://schemas.microsoft.com/office/drawing/2014/main" id="{A6F51C47-C6C3-4FA3-FCAD-70AA1F6A6E38}"/>
              </a:ext>
            </a:extLst>
          </p:cNvPr>
          <p:cNvPicPr preferRelativeResize="0"/>
          <p:nvPr/>
        </p:nvPicPr>
        <p:blipFill rotWithShape="1">
          <a:blip r:embed="rId3">
            <a:alphaModFix/>
          </a:blip>
          <a:srcRect/>
          <a:stretch/>
        </p:blipFill>
        <p:spPr>
          <a:xfrm>
            <a:off x="1152525" y="4048124"/>
            <a:ext cx="9658350" cy="2352641"/>
          </a:xfrm>
          <a:prstGeom prst="rect">
            <a:avLst/>
          </a:prstGeom>
          <a:noFill/>
          <a:ln>
            <a:noFill/>
          </a:ln>
        </p:spPr>
      </p:pic>
    </p:spTree>
    <p:extLst>
      <p:ext uri="{BB962C8B-B14F-4D97-AF65-F5344CB8AC3E}">
        <p14:creationId xmlns:p14="http://schemas.microsoft.com/office/powerpoint/2010/main" val="4235278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Counted and measured quantities of materials must be mathematically converted to  purchasable units that match up with standard unit pricing. For example, concrete is  measured in length multiplied times width multiplied times height or thickness or  depth which produces cubic feet, but it must be divided by 27 to produce cubic yards.  Likewise structural steel is purchased by the ton, wood framing by the thousand board  feet, and plywood floor and wall sheeting by individual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Quantity take-off sheets for subcontracted work are prepared similarly, but by system  or assembly and need not be as detailed as that of the general contractor’s direct  work. For example, the GC will take-off sheetrock walls, including metal studs and  taping, by the square foot or linear foot of wall system, and not independently quantify  sheets of drywall, metal studs, and taping mud. Order-of-magnitude (OM) estimates  will be developed for subcontracted work to be replaced later when competitive  quotes are provided by the subcontractors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620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159144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There is no one exact estimate for any project but some estimates are more correct  than others. Adjustments in pricing, subcontractor and direct labor strategies, jobsite  overhead structures, and fee calculations are individual contractor decisions that will  determine the most correct estimate for those conditions at that time. Pricing  recapitulation sheets (recaps) are developed for each system, or CSI division, that is  utilized. The estimator should not start pricing until all of the materials have been  taken off and recorded on the quantity sheets. After all of the quantity take-off has  been completed, the estimator should begin pricing labor and direct materials. All of  the recapped material quantities are circled or highlighted and brought forward from  the QTOs and entered onto the pricing recap sheets. An example of a pricing recap sheet is shown in Figure 4.4.</a:t>
            </a:r>
            <a:endParaRPr kumimoji="0" lang="en-US" sz="200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2304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Contractors can only estimate how many hours it will take to perform a task; there  are no rules and they can only manage, not control, actual field productivity. Often a general contractor will review the amount of direct  labor in an estimate and use this figure as some basis for determining overall project  risk and therefore the appropriate fee to apply.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Labor productivity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is estimated as man-  hours (MH) per unit of work, such as 10 MHs per door. This is referred to as unit man-  hours or UMH. This system allows for fluctuation of labor rates, union versus open  shop choices, geographic variations, and time. If it takes 8 MHs per ton to install  foundation reinforcement steel in Atlanta, it probably takes the same in Aberdeen.</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Appropriate wage rates can be applied for the specific project. </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FF0000"/>
                </a:solidFill>
                <a:effectLst/>
                <a:uLnTx/>
                <a:uFillTx/>
                <a:latin typeface="Calibri"/>
                <a:ea typeface="Calibri"/>
                <a:cs typeface="Calibri"/>
                <a:sym typeface="Calibri"/>
              </a:rPr>
              <a:t>The best source of labor  productivity is from the estimator’s in-house database.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762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22062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Each estimator or contractor should develop their own database from previous  estimates and as-built labor history. Other sources of labor productivity rates include  published databases or reference guides, such as RS Means’ Building Construction Cost  Data. It is important to round calculated man-hours off on the pricing recap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The wage rates that get applied are determined by the company, location, union  agreements (if applicable), and the type of work to be performed. Public construction  project wage rate values may also be governed by Davis-Bacon or prevailing wage rates  which are established by the Department of Labor.</a:t>
            </a: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239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678053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Some estimators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crew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combine journeymen with foremen  with apprentices. This often averages out at the journeyman’s wage and is a common  and acceptable practice. Some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blended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factor carpenters  and laborers and cement masons and ironworkers all together. Others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loaded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combine bare wages (that which the craftsman receives) with labor  burden.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239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31259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Price quotations should be received in writing on the supplier’s letterhead. A live  example of a telephone bid proposal form is available on the resource. If telephone  quotations are received, company-consistent forms should be used for recording  material pricing, although pricing on the vendor’s letterhead is always preferred. Many  material quotes are received electronically. Other sources of material prices include in-  house historical costs or previous estimates. Historical prices are not as reliable as  current quotes, but it is better than leaving an item blank. The third choice for material  prices are databases or reference guides. These sources suffice for unusual items for  which local quotes cannot be obtained or as allowances or subcontractor plugs or  order-of-magnitude estimates in early budget development until competitive prices  are received.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312485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rPr>
              <a:t>Pricing subcontracted work</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The best source of subcontractor pricing is from subcontractors. They are the ones who  will ultimately be required to sign a contract and guarantee performance of an  established scope of work for a fixed amount of compensation. Subcontractors are  invited to bid on a project as one of the early steps in the estimating process. Just as  general contractors market to project owners, they should also treat past, current, and  future subcontractors with respect so that they receive complete and competitive  future bids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429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93453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1800" i="0" u="none" strike="noStrike" kern="0" cap="none" spc="0" normalizeH="0" baseline="0" noProof="0" dirty="0">
                <a:ln>
                  <a:noFill/>
                </a:ln>
                <a:solidFill>
                  <a:srgbClr val="000000"/>
                </a:solidFill>
                <a:effectLst/>
                <a:uLnTx/>
                <a:uFillTx/>
                <a:latin typeface="Calibri"/>
                <a:ea typeface="Calibri"/>
                <a:cs typeface="Calibri"/>
                <a:sym typeface="Calibri"/>
              </a:rPr>
              <a:t>Some subcontractors may also provide GCs with early budgets for their  scopes as place-holders until bid day quotes are refined. Additional ways to treat  subcontractors fairly are to assure timely monthly payments and release of final retention after close-out.</a:t>
            </a:r>
            <a:endParaRPr kumimoji="0" lang="en-US" sz="18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49599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39655A5-CF0D-46B4-9375-8B53E4FD1BA9}"/>
</file>

<file path=customXml/itemProps2.xml><?xml version="1.0" encoding="utf-8"?>
<ds:datastoreItem xmlns:ds="http://schemas.openxmlformats.org/officeDocument/2006/customXml" ds:itemID="{AE96490D-12DA-4B3F-A7CE-E611B123ADA1}"/>
</file>

<file path=docProps/app.xml><?xml version="1.0" encoding="utf-8"?>
<Properties xmlns="http://schemas.openxmlformats.org/officeDocument/2006/extended-properties" xmlns:vt="http://schemas.openxmlformats.org/officeDocument/2006/docPropsVTypes">
  <TotalTime>2173</TotalTime>
  <Words>4386</Words>
  <Application>Microsoft Office PowerPoint</Application>
  <PresentationFormat>Widescreen</PresentationFormat>
  <Paragraphs>206</Paragraphs>
  <Slides>38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72</cp:revision>
  <dcterms:created xsi:type="dcterms:W3CDTF">2023-04-29T09:08:23Z</dcterms:created>
  <dcterms:modified xsi:type="dcterms:W3CDTF">2023-10-27T13:29:20Z</dcterms:modified>
</cp:coreProperties>
</file>