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44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6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76" r:id="rId1"/>
    <p:sldMasterId id="2147483988" r:id="rId2"/>
    <p:sldMasterId id="2147484003" r:id="rId3"/>
    <p:sldMasterId id="2147484022" r:id="rId4"/>
  </p:sldMasterIdLst>
  <p:notesMasterIdLst>
    <p:notesMasterId r:id="rId25"/>
  </p:notesMasterIdLst>
  <p:handoutMasterIdLst>
    <p:handoutMasterId r:id="rId26"/>
  </p:handoutMasterIdLst>
  <p:sldIdLst>
    <p:sldId id="480" r:id="rId5"/>
    <p:sldId id="481" r:id="rId6"/>
    <p:sldId id="313" r:id="rId7"/>
    <p:sldId id="256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337" r:id="rId16"/>
    <p:sldId id="489" r:id="rId17"/>
    <p:sldId id="490" r:id="rId18"/>
    <p:sldId id="491" r:id="rId19"/>
    <p:sldId id="492" r:id="rId20"/>
    <p:sldId id="493" r:id="rId21"/>
    <p:sldId id="309" r:id="rId22"/>
    <p:sldId id="494" r:id="rId23"/>
    <p:sldId id="349" r:id="rId24"/>
  </p:sldIdLst>
  <p:sldSz cx="9144000" cy="6858000" type="screen4x3"/>
  <p:notesSz cx="68580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390"/>
    <a:srgbClr val="000000"/>
    <a:srgbClr val="F35B1B"/>
    <a:srgbClr val="FDE3BA"/>
    <a:srgbClr val="CCFFFF"/>
    <a:srgbClr val="FFFF00"/>
    <a:srgbClr val="0000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81" autoAdjust="0"/>
  </p:normalViewPr>
  <p:slideViewPr>
    <p:cSldViewPr>
      <p:cViewPr varScale="1">
        <p:scale>
          <a:sx n="113" d="100"/>
          <a:sy n="113" d="100"/>
        </p:scale>
        <p:origin x="9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112" y="-96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ustomXml" Target="../customXml/item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ustomXml" Target="../customXml/item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9850" y="-12700"/>
            <a:ext cx="6242050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eaLnBrk="0" hangingPunct="0">
              <a:defRPr/>
            </a:pPr>
            <a:r>
              <a:rPr lang="en-US" sz="1400" cap="small" dirty="0">
                <a:latin typeface="Times New Roman" pitchFamily="18" charset="0"/>
              </a:rPr>
              <a:t>Essentials of Entrepreneurship and Small Business Management  ●  6e</a:t>
            </a:r>
            <a:br>
              <a:rPr lang="en-US" sz="1400" dirty="0">
                <a:latin typeface="Times New Roman" pitchFamily="18" charset="0"/>
              </a:rPr>
            </a:br>
            <a:r>
              <a:rPr lang="en-US" sz="1400" dirty="0">
                <a:latin typeface="Times New Roman" pitchFamily="18" charset="0"/>
              </a:rPr>
              <a:t>Chapter 4: Conducting a Feasibility Analysis and Crafting a Winning Business Plan </a:t>
            </a: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397625" y="8896350"/>
            <a:ext cx="390525" cy="306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algn="r" eaLnBrk="0" hangingPunct="0">
              <a:defRPr/>
            </a:pPr>
            <a:fld id="{4563C5B9-B9D2-410E-A170-CFEE76E6A3DC}" type="slidenum">
              <a:rPr lang="en-US" sz="1400">
                <a:latin typeface="Times New Roman" pitchFamily="18" charset="0"/>
              </a:rPr>
              <a:pPr algn="r" eaLnBrk="0" hangingPunct="0">
                <a:defRPr/>
              </a:pPr>
              <a:t>‹#›</a:t>
            </a:fld>
            <a:endParaRPr lang="en-US" sz="1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416425"/>
            <a:ext cx="5029200" cy="41830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notes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608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8075" y="698500"/>
            <a:ext cx="4641850" cy="3482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9850" y="93663"/>
            <a:ext cx="2217738" cy="3063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eaLnBrk="0" hangingPunct="0">
              <a:defRPr/>
            </a:pPr>
            <a:r>
              <a:rPr lang="en-US" sz="1400" dirty="0">
                <a:latin typeface="Times New Roman" pitchFamily="18" charset="0"/>
              </a:rPr>
              <a:t>Chapter 1: Entrepreneurship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6397625" y="8896350"/>
            <a:ext cx="390525" cy="3063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 anchor="ctr">
            <a:spAutoFit/>
          </a:bodyPr>
          <a:lstStyle/>
          <a:p>
            <a:pPr algn="r" eaLnBrk="0" hangingPunct="0">
              <a:defRPr/>
            </a:pPr>
            <a:fld id="{2152CDBA-D465-4F20-864B-CEBEBF324096}" type="slidenum">
              <a:rPr lang="en-US" sz="1400">
                <a:latin typeface="Times New Roman" pitchFamily="18" charset="0"/>
              </a:rPr>
              <a:pPr algn="r" eaLnBrk="0" hangingPunct="0">
                <a:defRPr/>
              </a:pPr>
              <a:t>‹#›</a:t>
            </a:fld>
            <a:endParaRPr lang="en-US" sz="1400" dirty="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F968AD07-5093-9885-E773-B5ABEC4991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1D33DC56-3BF6-22CB-1A98-D427E33003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6B110A-4E85-DA88-2AB8-DF09BC1458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5E73A3-A28C-4703-A92B-37FECDCE3A4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>
            <a:extLst>
              <a:ext uri="{FF2B5EF4-FFF2-40B4-BE49-F238E27FC236}">
                <a16:creationId xmlns:a16="http://schemas.microsoft.com/office/drawing/2014/main" id="{BEAB644D-0FF4-4ACE-0D2A-B08DE63781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>
            <a:extLst>
              <a:ext uri="{FF2B5EF4-FFF2-40B4-BE49-F238E27FC236}">
                <a16:creationId xmlns:a16="http://schemas.microsoft.com/office/drawing/2014/main" id="{C92CDEDC-25BA-89B7-7F7A-FA41D13735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06669B-538D-23A7-68E4-E7767D829D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AACFCE-1C7F-4828-9DD3-013AD28B328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698500"/>
            <a:ext cx="4641850" cy="3482975"/>
          </a:xfrm>
          <a:ln cap="flat"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698500"/>
            <a:ext cx="4641850" cy="3482975"/>
          </a:xfrm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Text Box 16">
            <a:extLst>
              <a:ext uri="{FF2B5EF4-FFF2-40B4-BE49-F238E27FC236}">
                <a16:creationId xmlns:a16="http://schemas.microsoft.com/office/drawing/2014/main" id="{C0AFA70F-DCE8-1912-8A48-400EAC18E2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419475" y="6583363"/>
            <a:ext cx="2287588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000">
                <a:latin typeface="Arial" pitchFamily="34" charset="0"/>
              </a:rPr>
              <a:t>Copyright </a:t>
            </a:r>
            <a:r>
              <a:rPr lang="en-US" sz="1200">
                <a:latin typeface="Arial" pitchFamily="34" charset="0"/>
              </a:rPr>
              <a:t>©</a:t>
            </a:r>
            <a:r>
              <a:rPr lang="en-US" sz="1000">
                <a:latin typeface="Arial" pitchFamily="34" charset="0"/>
              </a:rPr>
              <a:t> 2011 Pearson Education</a:t>
            </a:r>
          </a:p>
        </p:txBody>
      </p:sp>
    </p:spTree>
    <p:extLst>
      <p:ext uri="{BB962C8B-B14F-4D97-AF65-F5344CB8AC3E}">
        <p14:creationId xmlns:p14="http://schemas.microsoft.com/office/powerpoint/2010/main" val="171603180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67620945-F421-4EFF-BE50-4D1F8A2B0A5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8446317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935D1F35-C220-40CE-AF3D-2690AA2BE2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574326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1A7AF517-A97A-425D-863D-123C217433A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1215700"/>
      </p:ext>
    </p:extLst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8B426BBB-DAE7-4395-90A3-9DEF35010D7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246069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2309141C-F644-4D0B-A123-15CDFE404C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373241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4DA7FDF7-DEC8-4B14-87C1-2C27926295E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37049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10/5/2024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E27DD023-9DE9-42DC-8A4D-18C056AB4A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7493361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1A7AF517-A97A-425D-863D-123C217433A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035396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18704099-C675-4A99-B85D-D49675A3C31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383390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4 - </a:t>
            </a:r>
            <a:fld id="{9AD5EEB4-39CE-4A65-9139-D10AC225140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9553102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5D22432-AEB7-7324-911A-9BD85F7020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DE696-85A1-4109-85A0-62023CB74190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C6CE1F-AB6A-10A3-2A03-B441DEE4A1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943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C1AE37E-2B04-E722-1661-ABD29E34EB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FC1BE-F1FC-4DA9-95AF-170134704ED0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068283-7F6F-D670-B091-646C06E2957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808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EC20BB6-3A7A-E086-4890-A5E19BAE81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67AAF-748C-435F-BC19-2DBF28ADAFFE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DF350CF-4B51-33C5-CE74-680BE296CA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1404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8EF65F-8C90-D154-33DD-3C45E88885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AC3DD-C556-4A95-8ECA-61CB56BA7B51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7900BE8-0736-749F-B125-0B47D1414D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6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24BC600-7DC3-B930-71FF-44A124DEB6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81379-1168-4787-8FD6-1573E598AAD4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CA01C8C-C0DD-F626-6896-B99DFAAC18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495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650E671-C29C-5047-AF6F-1D2853A71B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65749-A688-4A34-92C2-43C78B2A5E6C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C46C7AE-2C37-71A2-6402-4004347E94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3450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D76D26D-5F59-ECFA-F877-5BFA2A9E64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986A2-F014-4784-B367-F750093DF541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5479BBC-4285-31BD-2F1C-47859DCC8F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6296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6A547B-91DC-0295-192B-6F6595D75A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F43BB-5230-455C-A52F-D84BEC12EED4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43AB4C-6461-F80D-D484-108B15919D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85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44C783-4420-B52B-4FC1-3B68BD1E67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94AA7-4338-493A-8BA8-F096FBE1EB99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F4B2C9-8C91-E883-53C4-D0C7C6EB0B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6014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B6B1FFD-6071-3984-F48D-2BD14FD1D9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6A147C-2007-445E-9BB9-06ADB48C9BAB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3C4C6C3-E20D-D3C6-5891-FCB55918F5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6737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25CCBD9-6D48-DE10-4D8E-30925DFA71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8255B-40D3-4B49-9DCC-09E3B4208470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30082E2-6CCC-D20E-88F3-AA126DDD2A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4943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973322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" name="Shape 58">
            <a:extLst>
              <a:ext uri="{FF2B5EF4-FFF2-40B4-BE49-F238E27FC236}">
                <a16:creationId xmlns:a16="http://schemas.microsoft.com/office/drawing/2014/main" id="{6E858465-6DD3-57EB-99F8-F4650B12E99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CDE08-4877-461A-B694-DD1D8B6A5B86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2713130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4485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9DB32F-E247-C012-18E3-A5D825370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87E73-124A-46FA-8A52-4497E637D9BB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9410D8-394F-4898-8E89-AA8FA0BF9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27D4D-D220-E48B-1E00-55514A1C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8DF96-873D-4E85-A8C7-3A1182634D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9046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0E949-769D-3071-A227-7656BE9AD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EFCA5-7066-4ECE-AC67-9B5427B338BE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D3152-44AC-85A6-D7AF-2FE7B3251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4429-94E2-79B5-3966-5395C7DAF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A42C1-D115-44CD-8BBA-88585D8EA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8676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34079-94DC-C73B-D03C-DF6FEB0F5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08B8C-CBF7-474D-8FFA-A8B84E15B405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40E61-7EE5-1F89-BB51-E09FFBD77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C64B04-234A-F37E-7782-918DBB716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FE91E-7557-48C1-9EE3-43764BD125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2720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874FDA0-B9FC-763D-7E6C-B41280AA2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2F475-B74D-4367-9D0C-3FEB9C48E3B4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3598EA-31B0-88EA-6B93-9CB71F608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B1473A-9B29-E22D-DD1E-3143AB97A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E44B3-689E-48D7-ADC1-B765FC6462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3183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C72EB02-57CF-F923-7E5D-B85EDA2E6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5D26F-8F1C-48BC-B313-9963B9EAD9A7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0D33282-15F3-2B55-2A18-30D95E681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EE8DFFD-873B-B50B-28DE-3267EAB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0FBA0-79EA-4A76-B55D-EC6EAF7E02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5739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98CAE0E-8929-7028-75FC-3DCA8FD88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46294-9BCA-42B4-A3F9-4208BCAFACBE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B2E8D99-70BE-9A9D-D4DD-5F352B759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5046B0A-177A-111E-846E-7A8FC7978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EF12C-B6C5-4E31-A4F8-412FDA4145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9351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38398BE-221B-CE85-3BCB-48644DE0B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819AC-F2FE-4197-AEB4-1D842C23423C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5112C6E-09ED-A1DF-CDC9-6042A48E4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9E2A4FF-6332-CC65-6AE8-E59C02004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03295-747D-4571-860A-048CF66068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6004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EC28B9C-EDBF-FB7B-75EF-B60446AC8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7AE20-0284-4552-9312-AEC33D2F479C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5150714-2F3E-75F0-9611-0ECA41F3A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18D30DA-D558-D3F0-4F49-5A5C31810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907B2-554C-4804-889E-1C8AEDD498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325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5C2B521-16A8-F908-EEC7-90E61A307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A855B-4B74-43D5-AC44-7FB4E6681A15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273983-4D65-44CC-E643-9D8A2E8BC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84ED809-65B0-977A-0155-07D0B6BE3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B8A21-E615-4E9B-A55C-FCCB80188E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7582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A8992-D0B4-5D44-74CF-7B727AF92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5CB35-8598-49BF-9153-7792374E7D4F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01E00-BEF8-3BE1-8FF8-BD430FA15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50F83-86CF-E721-5272-4111AE59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0F9E7-7D5B-43D9-83C8-F7AE0FD03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921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51EE3-0201-4143-B414-903950184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B4CDF-3744-40BF-938B-1C5D415821C3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59815-3467-7A7D-2A60-020FEA1C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0AA8B-0619-196F-43CD-965A441E2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21690-A547-4457-BE51-33BD487D25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5746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9761178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2051026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8921000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2669211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66904849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8821422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8552288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A8D63-23A8-C1C6-9CF1-C53B9346D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63F65-8261-4AE4-B3A2-80D0D641FE3D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F82A6E-DDA2-78F5-EAC5-33EE9B5F0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55753-800E-A3F6-F261-3EE66D23F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122C4-3579-435B-8DC8-99D1C6C766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458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A8F4BA-9DC1-F57F-F1E5-BB8EE11DF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856CC-955B-4048-A086-A628BF50D7A9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D9A51-8B65-A1CA-2802-FF2AEF880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61CB0-A9DF-631C-9BA7-6430A8626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D033A-0B7B-4E2C-B512-CEF9B5E14A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8038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A52E8-65D5-6853-C511-79E1FF9FD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A4B63-E9C8-4FCF-B94A-F412AEE6DCA6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767BF-3B32-24B6-022D-B963B4CFD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9EA0EB-04F8-9388-70F0-4470707CC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1A58-3672-4BB2-9A68-106EE908DC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56955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596F036-680F-4429-0959-C88EF9FB2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1A385-64B9-4348-BCF3-D588BF9F8329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C59F9B-9899-3654-4591-75E183BB0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843EAC-3A0D-C721-61BB-E710A75E1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B146-2CBE-45CE-81F6-E45D9CDCF5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378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80B9CC6-D848-1F58-357F-F70C5E7BC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94843-249D-47DC-AE3A-B1AAECB06211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9123F39-161C-0531-4693-6C90871C8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920682A-C2EB-2FEB-0A95-5213E2B27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E4F5C-0470-46AE-9444-9A50335BA6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56043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19E07A9-EBA6-9A6D-C2E9-A3885A7C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32CFF-B725-42E7-8338-F6250354A9E6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5161AFF-31B3-33DB-F111-AECEE3A7D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767AF71-71D8-3A6B-E46C-A64041709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F43FB-C654-4538-8F06-683F27859A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7238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2B97C85-64BD-BFDB-D9CC-5E094F098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2EDFA-4E6D-4FAB-AB46-5FF0BEAF341F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F201436-E444-8F14-BE77-DA3A1E62F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9D2AD20-3506-1A90-54DB-0447038CA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E0425-1388-4BBA-8E8E-1AA18D0658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1807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B21C7CF-DBCA-F499-0840-98EDFDDC7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FCEB2-C3F8-40BE-B123-728D375A3B97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A127967-C65C-7978-1CCB-D78131174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35F7932-1176-BA2D-2CE3-47CEF3D48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C49DB-0582-4A9C-B2CB-A7CA2FD509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39196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733FF14-9F8B-714C-0B7B-DA1BC303A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00559-0AB9-4975-BB00-6DDAF5749A06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8E487A-D004-2203-C06E-55FA2A4B4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9419112-BFC9-C970-EA9F-E9BCA4AF8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EBB69-F357-46D7-A6FF-9F70F29BC9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298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55145-DE04-0943-19B4-C9B34083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33ED-6263-49B8-B190-81F3FC9C24FC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9E30D-E9EA-BBAD-22C3-4FCE8603D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7B1E99-3F62-E47F-53C0-BD9B15C00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09B05-DA15-47AF-A1C0-99C075FC67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54126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33AA7-53AD-B9E2-BEAA-D27B9E51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383F1-39EF-4454-BD15-3F3E332E9911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74186-F8B8-2FBE-09A7-8399C6257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7BC1D-15D0-0D04-FC2D-D7F2F10D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8C590-A97A-4AF6-8245-E5847C089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0682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75237814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23258398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9546544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99399341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41071162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3998704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084918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35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1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slideLayout" Target="../slideLayouts/slideLayout60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3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Ch. 4: Feasibility Analysis &amp; Business Plan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r>
              <a:rPr lang="en-US"/>
              <a:t>4 - </a:t>
            </a:r>
            <a:fld id="{1A7AF517-A97A-425D-863D-123C217433A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357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transition spd="med">
    <p:fade/>
  </p:transition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CFDFE"/>
            </a:gs>
            <a:gs pos="74001">
              <a:srgbClr val="E0F1F2"/>
            </a:gs>
            <a:gs pos="83000">
              <a:srgbClr val="E0F1F2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37481F5-1439-4F9E-EFEE-D8608B3478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3BEE3E4-420C-98EB-B6A1-82425D6879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6804" name="Rectangle 4">
            <a:extLst>
              <a:ext uri="{FF2B5EF4-FFF2-40B4-BE49-F238E27FC236}">
                <a16:creationId xmlns:a16="http://schemas.microsoft.com/office/drawing/2014/main" id="{7D382E25-F269-51BC-FD11-C6DA16E25B9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CB2177-61CE-4D27-81C6-6524BF429A23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76805" name="Rectangle 5">
            <a:extLst>
              <a:ext uri="{FF2B5EF4-FFF2-40B4-BE49-F238E27FC236}">
                <a16:creationId xmlns:a16="http://schemas.microsoft.com/office/drawing/2014/main" id="{CE6832BB-7790-AAB4-9243-9004380BA32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20000"/>
              </a:spcBef>
              <a:buFontTx/>
              <a:buChar char="•"/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029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9" r:id="rId1"/>
    <p:sldLayoutId id="2147483990" r:id="rId2"/>
    <p:sldLayoutId id="2147483991" r:id="rId3"/>
    <p:sldLayoutId id="2147483992" r:id="rId4"/>
    <p:sldLayoutId id="2147483993" r:id="rId5"/>
    <p:sldLayoutId id="2147483994" r:id="rId6"/>
    <p:sldLayoutId id="2147483995" r:id="rId7"/>
    <p:sldLayoutId id="2147483996" r:id="rId8"/>
    <p:sldLayoutId id="2147483997" r:id="rId9"/>
    <p:sldLayoutId id="2147483998" r:id="rId10"/>
    <p:sldLayoutId id="2147483999" r:id="rId11"/>
    <p:sldLayoutId id="2147484000" r:id="rId12"/>
    <p:sldLayoutId id="2147484001" r:id="rId13"/>
    <p:sldLayoutId id="2147484002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Placeholder 1">
            <a:extLst>
              <a:ext uri="{FF2B5EF4-FFF2-40B4-BE49-F238E27FC236}">
                <a16:creationId xmlns:a16="http://schemas.microsoft.com/office/drawing/2014/main" id="{28BC65F3-3746-0815-4F0B-0033E4D57E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9219" name="Text Placeholder 2">
            <a:extLst>
              <a:ext uri="{FF2B5EF4-FFF2-40B4-BE49-F238E27FC236}">
                <a16:creationId xmlns:a16="http://schemas.microsoft.com/office/drawing/2014/main" id="{5B58C98C-6343-27E8-2B9C-DBDD4E08C9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9BA38-9DFF-11B6-DF8A-3E991F7F3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B3641E1-EC38-4233-B592-EAA71AE3AC56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307AC-72FF-5061-A315-CC5391C21E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CB65F-5981-4CC0-F1CE-D41128C880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A5149DA-5AC6-4102-80B7-DF5D9197C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25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4" r:id="rId1"/>
    <p:sldLayoutId id="2147484005" r:id="rId2"/>
    <p:sldLayoutId id="2147484006" r:id="rId3"/>
    <p:sldLayoutId id="2147484007" r:id="rId4"/>
    <p:sldLayoutId id="2147484008" r:id="rId5"/>
    <p:sldLayoutId id="2147484009" r:id="rId6"/>
    <p:sldLayoutId id="2147484010" r:id="rId7"/>
    <p:sldLayoutId id="2147484011" r:id="rId8"/>
    <p:sldLayoutId id="2147484012" r:id="rId9"/>
    <p:sldLayoutId id="2147484013" r:id="rId10"/>
    <p:sldLayoutId id="2147484014" r:id="rId11"/>
    <p:sldLayoutId id="2147484015" r:id="rId12"/>
    <p:sldLayoutId id="2147484016" r:id="rId13"/>
    <p:sldLayoutId id="2147484017" r:id="rId14"/>
    <p:sldLayoutId id="2147484018" r:id="rId15"/>
    <p:sldLayoutId id="2147484019" r:id="rId16"/>
    <p:sldLayoutId id="2147484020" r:id="rId17"/>
    <p:sldLayoutId id="2147484021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>
            <a:extLst>
              <a:ext uri="{FF2B5EF4-FFF2-40B4-BE49-F238E27FC236}">
                <a16:creationId xmlns:a16="http://schemas.microsoft.com/office/drawing/2014/main" id="{8B8F469D-186A-DF9C-49B5-4E17325EC9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43" name="Text Placeholder 2">
            <a:extLst>
              <a:ext uri="{FF2B5EF4-FFF2-40B4-BE49-F238E27FC236}">
                <a16:creationId xmlns:a16="http://schemas.microsoft.com/office/drawing/2014/main" id="{0968EC78-5F8C-A4F6-75BB-424F494C62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CFBDE-B22F-FB02-C285-840FE7370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DB41634-A93A-47C7-A0AC-3CCEA0E88DD7}" type="datetimeFigureOut">
              <a:rPr lang="en-US"/>
              <a:pPr>
                <a:defRPr/>
              </a:pPr>
              <a:t>10/5/2024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29B049-A73F-CFDE-FCC0-BAC4985D1B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3D63F-8C4F-A6D6-92B2-2B2359B2D7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5A7BD24-57AE-46AD-AB40-54A0B24BBD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054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  <p:sldLayoutId id="2147484034" r:id="rId12"/>
    <p:sldLayoutId id="2147484035" r:id="rId13"/>
    <p:sldLayoutId id="2147484036" r:id="rId14"/>
    <p:sldLayoutId id="2147484037" r:id="rId15"/>
    <p:sldLayoutId id="2147484038" r:id="rId16"/>
    <p:sldLayoutId id="2147484039" r:id="rId17"/>
    <p:sldLayoutId id="2147484040" r:id="rId18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25D53FB0-3F31-55B1-4B8E-A1F383B485D6}"/>
              </a:ext>
            </a:extLst>
          </p:cNvPr>
          <p:cNvSpPr/>
          <p:nvPr/>
        </p:nvSpPr>
        <p:spPr>
          <a:xfrm>
            <a:off x="4540250" y="317500"/>
            <a:ext cx="5837238" cy="56832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963" name="TextBox 30">
            <a:extLst>
              <a:ext uri="{FF2B5EF4-FFF2-40B4-BE49-F238E27FC236}">
                <a16:creationId xmlns:a16="http://schemas.microsoft.com/office/drawing/2014/main" id="{E939C581-9B01-2D49-BBEE-B1989C9E2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3" y="2565400"/>
            <a:ext cx="33813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Prepared by Dr. Amany Ramadan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B96346AC-BF83-0925-B6F8-AA3811519536}"/>
              </a:ext>
            </a:extLst>
          </p:cNvPr>
          <p:cNvSpPr/>
          <p:nvPr/>
        </p:nvSpPr>
        <p:spPr>
          <a:xfrm>
            <a:off x="-404813" y="5240338"/>
            <a:ext cx="2636838" cy="3968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40965" name="TextBox 45">
            <a:extLst>
              <a:ext uri="{FF2B5EF4-FFF2-40B4-BE49-F238E27FC236}">
                <a16:creationId xmlns:a16="http://schemas.microsoft.com/office/drawing/2014/main" id="{71C4FD81-966D-69CD-0192-80B055E9FF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050" y="4435475"/>
            <a:ext cx="3632200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 611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/>
                <a:ea typeface="+mn-ea"/>
                <a:cs typeface="Arial" panose="020B0604020202020204" pitchFamily="34" charset="0"/>
              </a:rPr>
              <a:t>Entrepreneurship &amp; Innovation</a:t>
            </a: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</a:rPr>
              <a:t> 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</a:t>
            </a:r>
          </a:p>
        </p:txBody>
      </p:sp>
      <p:pic>
        <p:nvPicPr>
          <p:cNvPr id="40966" name="Graphic 21">
            <a:extLst>
              <a:ext uri="{FF2B5EF4-FFF2-40B4-BE49-F238E27FC236}">
                <a16:creationId xmlns:a16="http://schemas.microsoft.com/office/drawing/2014/main" id="{5F9EA257-7294-99C6-C277-E1D128A3A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46050" y="1058863"/>
            <a:ext cx="2216150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D1F3586-F6C5-E3A5-D7D7-282D0590572E}"/>
              </a:ext>
            </a:extLst>
          </p:cNvPr>
          <p:cNvSpPr/>
          <p:nvPr/>
        </p:nvSpPr>
        <p:spPr>
          <a:xfrm>
            <a:off x="4591645" y="2368154"/>
            <a:ext cx="3703010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9607EC6-F21C-95F7-7A22-57A2B09EF10C}"/>
              </a:ext>
            </a:extLst>
          </p:cNvPr>
          <p:cNvSpPr/>
          <p:nvPr/>
        </p:nvSpPr>
        <p:spPr>
          <a:xfrm>
            <a:off x="845821" y="1700213"/>
            <a:ext cx="3706535" cy="2789634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3CC16FC-440B-5D0B-C0D3-DD8A49D1C0E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DBBC652-A425-0E23-69EF-492867E03195}"/>
              </a:ext>
            </a:extLst>
          </p:cNvPr>
          <p:cNvSpPr/>
          <p:nvPr/>
        </p:nvSpPr>
        <p:spPr>
          <a:xfrm>
            <a:off x="3713163" y="1695450"/>
            <a:ext cx="838200" cy="7223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25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9F122D-815A-8203-5079-04F3AAE12EFA}"/>
              </a:ext>
            </a:extLst>
          </p:cNvPr>
          <p:cNvSpPr/>
          <p:nvPr/>
        </p:nvSpPr>
        <p:spPr>
          <a:xfrm>
            <a:off x="1970088" y="1233488"/>
            <a:ext cx="7969250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8379" name="TextBox 40">
            <a:extLst>
              <a:ext uri="{FF2B5EF4-FFF2-40B4-BE49-F238E27FC236}">
                <a16:creationId xmlns:a16="http://schemas.microsoft.com/office/drawing/2014/main" id="{0947CAC7-D08D-30FB-4C13-99249D9E6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1038" y="1338818"/>
            <a:ext cx="33918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00" dirty="0">
                <a:solidFill>
                  <a:srgbClr val="FF9518"/>
                </a:solidFill>
                <a:cs typeface="Tajawal Medium" panose="00000600000000000000" charset="-78"/>
                <a:sym typeface="Arial"/>
              </a:rPr>
              <a:t> Feasibility Analysis and Crafting a </a:t>
            </a:r>
            <a:br>
              <a:rPr lang="en-US" altLang="en-US" sz="1800" dirty="0">
                <a:solidFill>
                  <a:srgbClr val="FF9518"/>
                </a:solidFill>
                <a:cs typeface="Tajawal Medium" panose="00000600000000000000" charset="-78"/>
                <a:sym typeface="Arial"/>
              </a:rPr>
            </a:br>
            <a:r>
              <a:rPr lang="en-US" altLang="en-US" sz="1800" dirty="0">
                <a:solidFill>
                  <a:srgbClr val="FF9518"/>
                </a:solidFill>
                <a:cs typeface="Tajawal Medium" panose="00000600000000000000" charset="-78"/>
                <a:sym typeface="Arial"/>
              </a:rPr>
              <a:t>Winning Business Plan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jawal Medium" panose="00000600000000000000" charset="-78"/>
              <a:sym typeface="Arial"/>
            </a:endParaRPr>
          </a:p>
        </p:txBody>
      </p:sp>
      <p:sp>
        <p:nvSpPr>
          <p:cNvPr id="58380" name="TextBox 41">
            <a:extLst>
              <a:ext uri="{FF2B5EF4-FFF2-40B4-BE49-F238E27FC236}">
                <a16:creationId xmlns:a16="http://schemas.microsoft.com/office/drawing/2014/main" id="{82672D51-F9B5-8613-19F3-B4AB63C3BF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650" y="1711325"/>
            <a:ext cx="6873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E4DD023-95EE-A95C-EB15-08827809767B}"/>
              </a:ext>
            </a:extLst>
          </p:cNvPr>
          <p:cNvSpPr txBox="1"/>
          <p:nvPr/>
        </p:nvSpPr>
        <p:spPr>
          <a:xfrm>
            <a:off x="3792538" y="1873250"/>
            <a:ext cx="706437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3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CE12F4-8DE4-F878-B25E-A314AD51928E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58383" name="Graphic 21">
            <a:extLst>
              <a:ext uri="{FF2B5EF4-FFF2-40B4-BE49-F238E27FC236}">
                <a16:creationId xmlns:a16="http://schemas.microsoft.com/office/drawing/2014/main" id="{E2F3C91E-A7B6-AC70-1E53-2BB8BDA17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07950" y="201613"/>
            <a:ext cx="1728788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27C713D-D4D5-E713-941A-79E57AEE4EB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l="13924" r="13924"/>
          <a:stretch/>
        </p:blipFill>
        <p:spPr>
          <a:xfrm>
            <a:off x="2106" y="857250"/>
            <a:ext cx="4160764" cy="4180116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158832C-44A4-09B3-F545-2D3BD06BBCEF}"/>
              </a:ext>
            </a:extLst>
          </p:cNvPr>
          <p:cNvSpPr/>
          <p:nvPr/>
        </p:nvSpPr>
        <p:spPr>
          <a:xfrm rot="5400000">
            <a:off x="-3175" y="860425"/>
            <a:ext cx="1349375" cy="1343025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5B93262-1E9B-3998-20F3-DE39E60F4CF9}"/>
              </a:ext>
            </a:extLst>
          </p:cNvPr>
          <p:cNvSpPr/>
          <p:nvPr/>
        </p:nvSpPr>
        <p:spPr>
          <a:xfrm rot="16200000" flipV="1">
            <a:off x="-480218" y="3931444"/>
            <a:ext cx="4179887" cy="185737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9397" name="TextBox 24">
            <a:extLst>
              <a:ext uri="{FF2B5EF4-FFF2-40B4-BE49-F238E27FC236}">
                <a16:creationId xmlns:a16="http://schemas.microsoft.com/office/drawing/2014/main" id="{15C7261F-6010-0DD6-A035-690E4822D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2825" y="1854200"/>
            <a:ext cx="509446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Conducting a Feasibility Analysis </a:t>
            </a:r>
            <a:r>
              <a:rPr lang="en-US" sz="3600" b="1" kern="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and Crafting a </a:t>
            </a:r>
            <a:br>
              <a:rPr lang="en-US" sz="3600" b="1" kern="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</a:br>
            <a:r>
              <a:rPr lang="en-US" sz="3600" b="1" kern="0" dirty="0">
                <a:solidFill>
                  <a:prstClr val="black"/>
                </a:solidFill>
                <a:latin typeface="Arial"/>
                <a:cs typeface="Arial"/>
                <a:sym typeface="Arial"/>
              </a:rPr>
              <a:t>Winning Business Plan</a:t>
            </a:r>
            <a:endParaRPr lang="en-US" altLang="en-US" sz="3600" b="1" kern="0" dirty="0">
              <a:solidFill>
                <a:prstClr val="black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41CA031-555A-0385-283D-4DE54A41FB11}"/>
              </a:ext>
            </a:extLst>
          </p:cNvPr>
          <p:cNvSpPr/>
          <p:nvPr/>
        </p:nvSpPr>
        <p:spPr>
          <a:xfrm>
            <a:off x="2363788" y="1295400"/>
            <a:ext cx="4886325" cy="333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F6E8F37-91CF-9718-98FE-178D268D7A2E}"/>
              </a:ext>
            </a:extLst>
          </p:cNvPr>
          <p:cNvSpPr/>
          <p:nvPr/>
        </p:nvSpPr>
        <p:spPr>
          <a:xfrm>
            <a:off x="2540000" y="1858963"/>
            <a:ext cx="892175" cy="74136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  <a:sym typeface="Arial"/>
            </a:endParaRPr>
          </a:p>
        </p:txBody>
      </p:sp>
      <p:sp>
        <p:nvSpPr>
          <p:cNvPr id="59400" name="TextBox 32">
            <a:extLst>
              <a:ext uri="{FF2B5EF4-FFF2-40B4-BE49-F238E27FC236}">
                <a16:creationId xmlns:a16="http://schemas.microsoft.com/office/drawing/2014/main" id="{DE72DED8-96C2-E6F3-57F0-B9ED78E3A8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8100" y="1854200"/>
            <a:ext cx="817563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Chapter</a:t>
            </a:r>
            <a:endParaRPr kumimoji="0" lang="en-US" altLang="en-US" sz="21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59401" name="TextBox 33">
            <a:extLst>
              <a:ext uri="{FF2B5EF4-FFF2-40B4-BE49-F238E27FC236}">
                <a16:creationId xmlns:a16="http://schemas.microsoft.com/office/drawing/2014/main" id="{52E1EBDE-DEFE-3A2A-C6B9-682327227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50" y="2057400"/>
            <a:ext cx="61436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3</a:t>
            </a:r>
            <a:endParaRPr kumimoji="0" lang="en-US" altLang="en-US" sz="9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C5C010-CB61-37A8-811D-085AA76B8CB1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59403" name="Graphic 21">
            <a:extLst>
              <a:ext uri="{FF2B5EF4-FFF2-40B4-BE49-F238E27FC236}">
                <a16:creationId xmlns:a16="http://schemas.microsoft.com/office/drawing/2014/main" id="{4601F5E7-97E8-5356-A0C7-7EC6F701B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337425" y="901700"/>
            <a:ext cx="1728788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Entrepreneurship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Lecture 3: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Conducting a Feasibility Analysis and Crafting a </a:t>
            </a:r>
            <a:b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</a:b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/>
              </a:rPr>
              <a:t>Winning Business Plan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/>
            </a:endParaRPr>
          </a:p>
          <a:p>
            <a:pPr marR="0" lvl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tabLst/>
              <a:defRPr/>
            </a:pPr>
            <a:r>
              <a:rPr kumimoji="0" lang="en-US" sz="32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Feasibility Analysis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Entrepreneurs do not lack creative ideas, but …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 a particular idea a viable foundation for creating a successful business? 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Feasibility study addresses the question: “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Should we proceed with this business idea?”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2365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000125" y="1985963"/>
            <a:ext cx="7008813" cy="3216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32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Feasibility Analysis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feasibility analysis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 </a:t>
            </a:r>
            <a:r>
              <a:rPr kumimoji="0" lang="en-US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 the process of determining if the idea is a viable foundation for creating a successful business.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If the idea meets the necessary criteria, the entrepreneur’s next step is to build a solid business plan for capitalizing on the idea. 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472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7201" y="1985963"/>
            <a:ext cx="7551738" cy="4071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4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Feasibility Analysis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Wingdings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 feasibility study: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</a:t>
            </a:r>
            <a:r>
              <a:rPr kumimoji="0" lang="en-US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not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the same as a business plan. 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Serves as a filter, screening out ideas that lack the potential for building a successful business </a:t>
            </a:r>
            <a:r>
              <a:rPr kumimoji="0" lang="en-US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before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an entrepreneur commits the necessary resources to building a business plan.  </a:t>
            </a: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 an investigative tool.</a:t>
            </a:r>
          </a:p>
          <a:p>
            <a:pPr marR="0" lvl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4647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7201" y="1985963"/>
            <a:ext cx="7551738" cy="4071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4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Business Plan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 business plan </a:t>
            </a: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is a planning tool for transforming an idea into reality.</a:t>
            </a:r>
          </a:p>
          <a:p>
            <a:pPr marL="228600" marR="0" lvl="0" indent="-22860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</a:t>
            </a: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builds on the foundation of the feasibility study but </a:t>
            </a: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provides a more comprehensive analysis than a feasibility study.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12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7201" y="1985963"/>
            <a:ext cx="7551738" cy="4071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228600" marR="0" lvl="0" indent="-22860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02896C-2311-851D-BBBD-606CDDC6E5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45" y="1676401"/>
            <a:ext cx="7061399" cy="499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900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7201" y="1985963"/>
            <a:ext cx="7551738" cy="4071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4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Industry and Market Feasibility Analysis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609600" marR="0" lvl="0" indent="-609600" algn="l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Wingdings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Two areas of focus:</a:t>
            </a:r>
          </a:p>
          <a:p>
            <a:pPr marL="609600" marR="0" lvl="0" indent="-609600" algn="l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Determining how attractive an industry is overall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as a “home” for a new business.</a:t>
            </a:r>
          </a:p>
          <a:p>
            <a:pPr marL="609600" marR="0" lvl="0" indent="-609600" algn="l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Identifying possible niches a small business can occupy profitably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.  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5937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34938" y="1752602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lang="en-US" cap="all" dirty="0">
                <a:solidFill>
                  <a:srgbClr val="FFC000"/>
                </a:solidFill>
                <a:latin typeface="Gill Sans MT" panose="020B0502020104020203"/>
              </a:rPr>
              <a:t>Five Forces Model</a:t>
            </a: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Wingdings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Five forces interact with one another to determine the setting in which companies compete and, hence, the attractiveness of the industry: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Rivalry among companies in the industry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Bargaining power of suppliers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Bargaining power of buyers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Threat of new entrants</a:t>
            </a:r>
          </a:p>
          <a:p>
            <a:pPr marL="795338" marR="0" lvl="1" indent="-450850" algn="l" defTabSz="6858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FFF00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Threat of substitute products or services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9060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96662" y="162720"/>
            <a:ext cx="6211887" cy="563562"/>
          </a:xfrm>
        </p:spPr>
        <p:txBody>
          <a:bodyPr lIns="88900" tIns="46038" rIns="88900" bIns="46038">
            <a:normAutofit fontScale="90000"/>
          </a:bodyPr>
          <a:lstStyle/>
          <a:p>
            <a:pPr eaLnBrk="1" hangingPunct="1">
              <a:defRPr/>
            </a:pPr>
            <a:r>
              <a:rPr lang="en-US" sz="4000" dirty="0">
                <a:solidFill>
                  <a:srgbClr val="FFC000"/>
                </a:solidFill>
              </a:rPr>
              <a:t>Five Forces Model</a:t>
            </a:r>
          </a:p>
        </p:txBody>
      </p:sp>
      <p:sp>
        <p:nvSpPr>
          <p:cNvPr id="10245" name="Text Box 3"/>
          <p:cNvSpPr txBox="1">
            <a:spLocks noChangeArrowheads="1"/>
          </p:cNvSpPr>
          <p:nvPr/>
        </p:nvSpPr>
        <p:spPr bwMode="auto">
          <a:xfrm>
            <a:off x="3505200" y="2705100"/>
            <a:ext cx="1981200" cy="1939925"/>
          </a:xfrm>
          <a:prstGeom prst="rect">
            <a:avLst/>
          </a:prstGeom>
          <a:solidFill>
            <a:schemeClr val="tx1"/>
          </a:solidFill>
          <a:ln w="19050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Arial" pitchFamily="34" charset="0"/>
              </a:rPr>
              <a:t>Industry Competitors</a:t>
            </a:r>
          </a:p>
          <a:p>
            <a:pPr algn="ctr" eaLnBrk="0" hangingPunct="0">
              <a:spcBef>
                <a:spcPct val="50000"/>
              </a:spcBef>
            </a:pPr>
            <a:endParaRPr lang="en-US" sz="2000" b="1">
              <a:solidFill>
                <a:srgbClr val="0000CC"/>
              </a:solidFill>
              <a:latin typeface="Arial" pitchFamily="34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Arial" pitchFamily="34" charset="0"/>
              </a:rPr>
              <a:t>Rivalry among existing firms</a:t>
            </a:r>
          </a:p>
        </p:txBody>
      </p:sp>
      <p:sp>
        <p:nvSpPr>
          <p:cNvPr id="10246" name="AutoShape 4"/>
          <p:cNvSpPr>
            <a:spLocks noChangeArrowheads="1"/>
          </p:cNvSpPr>
          <p:nvPr/>
        </p:nvSpPr>
        <p:spPr bwMode="auto">
          <a:xfrm>
            <a:off x="4114800" y="3586163"/>
            <a:ext cx="990600" cy="223837"/>
          </a:xfrm>
          <a:prstGeom prst="curvedUpArrow">
            <a:avLst>
              <a:gd name="adj1" fmla="val 88511"/>
              <a:gd name="adj2" fmla="val 177022"/>
              <a:gd name="adj3" fmla="val 33333"/>
            </a:avLst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ar-EG"/>
          </a:p>
        </p:txBody>
      </p:sp>
      <p:sp>
        <p:nvSpPr>
          <p:cNvPr id="10247" name="Text Box 5"/>
          <p:cNvSpPr txBox="1">
            <a:spLocks noChangeArrowheads="1"/>
          </p:cNvSpPr>
          <p:nvPr/>
        </p:nvSpPr>
        <p:spPr bwMode="auto">
          <a:xfrm>
            <a:off x="7315200" y="3513138"/>
            <a:ext cx="1295400" cy="415925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Arial" pitchFamily="34" charset="0"/>
              </a:rPr>
              <a:t>Buyers</a:t>
            </a:r>
          </a:p>
        </p:txBody>
      </p:sp>
      <p:sp>
        <p:nvSpPr>
          <p:cNvPr id="152583" name="Text Box 7"/>
          <p:cNvSpPr txBox="1">
            <a:spLocks noChangeArrowheads="1"/>
          </p:cNvSpPr>
          <p:nvPr/>
        </p:nvSpPr>
        <p:spPr bwMode="auto">
          <a:xfrm>
            <a:off x="5638800" y="2971800"/>
            <a:ext cx="21272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Bargaining Power</a:t>
            </a: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of Buyers</a:t>
            </a:r>
          </a:p>
        </p:txBody>
      </p:sp>
      <p:sp>
        <p:nvSpPr>
          <p:cNvPr id="10249" name="Text Box 8"/>
          <p:cNvSpPr txBox="1">
            <a:spLocks noChangeArrowheads="1"/>
          </p:cNvSpPr>
          <p:nvPr/>
        </p:nvSpPr>
        <p:spPr bwMode="auto">
          <a:xfrm>
            <a:off x="533400" y="3505200"/>
            <a:ext cx="1447800" cy="415925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Tahoma" pitchFamily="34" charset="0"/>
              </a:rPr>
              <a:t>Suppliers</a:t>
            </a:r>
          </a:p>
        </p:txBody>
      </p:sp>
      <p:sp>
        <p:nvSpPr>
          <p:cNvPr id="152585" name="Text Box 9"/>
          <p:cNvSpPr txBox="1">
            <a:spLocks noChangeArrowheads="1"/>
          </p:cNvSpPr>
          <p:nvPr/>
        </p:nvSpPr>
        <p:spPr bwMode="auto">
          <a:xfrm>
            <a:off x="1295400" y="2590800"/>
            <a:ext cx="21272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Bargaining Power</a:t>
            </a: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of Suppliers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3581400" y="5908675"/>
            <a:ext cx="1905000" cy="415925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>
                <a:solidFill>
                  <a:srgbClr val="0000CC"/>
                </a:solidFill>
                <a:latin typeface="Arial" pitchFamily="34" charset="0"/>
              </a:rPr>
              <a:t>Substitutes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3581400" y="1157288"/>
            <a:ext cx="1905000" cy="720725"/>
          </a:xfrm>
          <a:prstGeom prst="rect">
            <a:avLst/>
          </a:prstGeom>
          <a:solidFill>
            <a:schemeClr val="tx1"/>
          </a:solidFill>
          <a:ln w="19050" algn="ctr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 dirty="0">
                <a:solidFill>
                  <a:srgbClr val="0000CC"/>
                </a:solidFill>
                <a:latin typeface="Arial" pitchFamily="34" charset="0"/>
              </a:rPr>
              <a:t>Potential</a:t>
            </a:r>
            <a:br>
              <a:rPr lang="en-US" sz="2000" b="1" dirty="0">
                <a:solidFill>
                  <a:srgbClr val="0000CC"/>
                </a:solidFill>
                <a:latin typeface="Arial" pitchFamily="34" charset="0"/>
              </a:rPr>
            </a:br>
            <a:r>
              <a:rPr lang="en-US" sz="2000" b="1" dirty="0">
                <a:solidFill>
                  <a:srgbClr val="0000CC"/>
                </a:solidFill>
                <a:latin typeface="Arial" pitchFamily="34" charset="0"/>
              </a:rPr>
              <a:t>Entrants</a:t>
            </a:r>
          </a:p>
        </p:txBody>
      </p:sp>
      <p:sp>
        <p:nvSpPr>
          <p:cNvPr id="152589" name="Text Box 13"/>
          <p:cNvSpPr txBox="1">
            <a:spLocks noChangeArrowheads="1"/>
          </p:cNvSpPr>
          <p:nvPr/>
        </p:nvSpPr>
        <p:spPr bwMode="auto">
          <a:xfrm>
            <a:off x="4700588" y="1905000"/>
            <a:ext cx="164465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Threat of</a:t>
            </a: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New Entrants</a:t>
            </a:r>
          </a:p>
        </p:txBody>
      </p:sp>
      <p:sp>
        <p:nvSpPr>
          <p:cNvPr id="152590" name="Text Box 14"/>
          <p:cNvSpPr txBox="1">
            <a:spLocks noChangeArrowheads="1"/>
          </p:cNvSpPr>
          <p:nvPr/>
        </p:nvSpPr>
        <p:spPr bwMode="auto">
          <a:xfrm>
            <a:off x="1752600" y="5181600"/>
            <a:ext cx="266700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Threat of Substitute</a:t>
            </a:r>
            <a:b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Products or Services</a:t>
            </a:r>
          </a:p>
        </p:txBody>
      </p:sp>
      <p:sp>
        <p:nvSpPr>
          <p:cNvPr id="10255" name="Line 15"/>
          <p:cNvSpPr>
            <a:spLocks noChangeShapeType="1"/>
          </p:cNvSpPr>
          <p:nvPr/>
        </p:nvSpPr>
        <p:spPr bwMode="auto">
          <a:xfrm>
            <a:off x="4572000" y="1844675"/>
            <a:ext cx="1588" cy="7461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EG"/>
          </a:p>
        </p:txBody>
      </p:sp>
      <p:sp>
        <p:nvSpPr>
          <p:cNvPr id="10256" name="Line 6"/>
          <p:cNvSpPr>
            <a:spLocks noChangeShapeType="1"/>
          </p:cNvSpPr>
          <p:nvPr/>
        </p:nvSpPr>
        <p:spPr bwMode="auto">
          <a:xfrm flipH="1" flipV="1">
            <a:off x="5546725" y="3733800"/>
            <a:ext cx="1768475" cy="158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EG"/>
          </a:p>
        </p:txBody>
      </p:sp>
      <p:sp>
        <p:nvSpPr>
          <p:cNvPr id="10257" name="Line 17"/>
          <p:cNvSpPr>
            <a:spLocks noChangeShapeType="1"/>
          </p:cNvSpPr>
          <p:nvPr/>
        </p:nvSpPr>
        <p:spPr bwMode="auto">
          <a:xfrm>
            <a:off x="1981200" y="3733800"/>
            <a:ext cx="1447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EG"/>
          </a:p>
        </p:txBody>
      </p:sp>
      <p:sp>
        <p:nvSpPr>
          <p:cNvPr id="10258" name="Line 16"/>
          <p:cNvSpPr>
            <a:spLocks noChangeShapeType="1"/>
          </p:cNvSpPr>
          <p:nvPr/>
        </p:nvSpPr>
        <p:spPr bwMode="auto">
          <a:xfrm flipV="1">
            <a:off x="4572000" y="472440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EG"/>
          </a:p>
        </p:txBody>
      </p:sp>
    </p:spTree>
  </p:cSld>
  <p:clrMapOvr>
    <a:masterClrMapping/>
  </p:clrMapOvr>
  <p:transition spd="med" advTm="11619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34938" y="1752602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lang="en-US" sz="2900" cap="all" dirty="0">
              <a:solidFill>
                <a:srgbClr val="FFC000"/>
              </a:solidFill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lang="en-US" sz="2900" cap="all" dirty="0">
                <a:solidFill>
                  <a:srgbClr val="FFC000"/>
                </a:solidFill>
                <a:latin typeface="Gill Sans MT" panose="020B0502020104020203"/>
                <a:ea typeface="+mj-ea"/>
                <a:cs typeface="+mj-cs"/>
              </a:rPr>
              <a:t>Rivalry Among Companies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Strongest of the five forces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when:</a:t>
            </a:r>
          </a:p>
          <a:p>
            <a:pPr marL="912813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Number of competitors is large, or, at the other extreme, quite small.</a:t>
            </a:r>
          </a:p>
          <a:p>
            <a:pPr marL="912813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Competitors are not similar in size or capacity.</a:t>
            </a:r>
          </a:p>
          <a:p>
            <a:pPr marL="912813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growing fast.</a:t>
            </a:r>
          </a:p>
          <a:p>
            <a:pPr marL="912813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Opportunity to sell a differentiated product or service exists.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587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34938" y="1752602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9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9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Bargaining Power of Suppliers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The greater the leverage of suppliers, the less attractive the industry.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when: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Many suppliers sell a commodity product.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Substitutes are available.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Switching costs are low.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43541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134938" y="1752602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lang="en-US" sz="2400" cap="all" dirty="0">
              <a:solidFill>
                <a:srgbClr val="FFC000"/>
              </a:solidFill>
              <a:latin typeface="Gill Sans MT" panose="020B0502020104020203"/>
              <a:ea typeface="+mj-ea"/>
              <a:cs typeface="+mj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4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Bargaining Power of Buyers</a:t>
            </a:r>
            <a:endParaRPr kumimoji="0" lang="en-US" sz="1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Buyers’ influence is high when number of customers is small and cost of switching to a competitor’s product is low. 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when: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Customers’ switching costs are high.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Number of buyers is large.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Customers want differentiated products.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Customers find it difficult to collect information for comparing suppliers.</a:t>
            </a:r>
          </a:p>
          <a:p>
            <a:pPr marL="0" marR="0" lvl="0" indent="0" algn="just" defTabSz="6858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GB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4760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3230" y="1651526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0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Threat of New Entrants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The larger the pool of potential new entrants, the less attractive an industry is.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to new entrants when: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Advantages of economies of scale are absent.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Capital requirements to enter are low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Buyers are not loyal to existing brands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Government does not restrict the entrance of new companies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0341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3230" y="1651526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sz="24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r>
              <a:rPr kumimoji="0" lang="en-US" sz="20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Threat of Substitutes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Substitute products or services can turn an industry on its head.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Industry is more attractive to new entrants when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: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Quality substitutes are not readily available.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Prices of substitute products are not significantly lower than those of the industry’s products.</a:t>
            </a:r>
          </a:p>
          <a:p>
            <a:pPr marL="1031875" marR="0" lvl="1" indent="-3381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C658E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Buyers’ switching costs are high.</a:t>
            </a: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858000" y="5842262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0336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676400" y="457200"/>
            <a:ext cx="6042025" cy="690563"/>
          </a:xfrm>
        </p:spPr>
        <p:txBody>
          <a:bodyPr lIns="88900" tIns="46038" rIns="88900" bIns="46038"/>
          <a:lstStyle/>
          <a:p>
            <a:pPr eaLnBrk="1" hangingPunct="1">
              <a:defRPr/>
            </a:pPr>
            <a:r>
              <a:rPr lang="en-US" dirty="0"/>
              <a:t>Five Forces Matrix</a:t>
            </a:r>
          </a:p>
        </p:txBody>
      </p:sp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3"/>
          <a:srcRect l="2344" t="23958" r="34375" b="29167"/>
          <a:stretch>
            <a:fillRect/>
          </a:stretch>
        </p:blipFill>
        <p:spPr bwMode="auto">
          <a:xfrm>
            <a:off x="228600" y="1249363"/>
            <a:ext cx="8702675" cy="483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44716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21F7EE-14F6-BF2A-7FCE-2178EA46F8A0}"/>
              </a:ext>
            </a:extLst>
          </p:cNvPr>
          <p:cNvSpPr/>
          <p:nvPr/>
        </p:nvSpPr>
        <p:spPr>
          <a:xfrm>
            <a:off x="1970088" y="1233488"/>
            <a:ext cx="7440612" cy="333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BA8D02D-77EE-7D84-1DEA-B936CE504E3D}"/>
              </a:ext>
            </a:extLst>
          </p:cNvPr>
          <p:cNvSpPr/>
          <p:nvPr/>
        </p:nvSpPr>
        <p:spPr>
          <a:xfrm>
            <a:off x="6456363" y="1571625"/>
            <a:ext cx="3095625" cy="37147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906654-7F84-7622-F1A0-627355DAF7F3}"/>
              </a:ext>
            </a:extLst>
          </p:cNvPr>
          <p:cNvSpPr/>
          <p:nvPr/>
        </p:nvSpPr>
        <p:spPr>
          <a:xfrm>
            <a:off x="453230" y="1651526"/>
            <a:ext cx="8237539" cy="42719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R="0" lvl="0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tabLst/>
              <a:defRPr/>
            </a:pPr>
            <a:r>
              <a:rPr kumimoji="0" lang="en-US" sz="3200" b="0" i="0" u="none" strike="noStrike" kern="1200" cap="all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Business Prototyping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Entrepreneurs test their business models on a small scale before committing serious resources to launch a business that might not work. 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Recognizes that a business idea is a hypothesis that needs to be tested before taking it full scale. </a:t>
            </a: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all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Gill Sans MT" panose="020B0502020104020203"/>
              <a:ea typeface="+mj-ea"/>
              <a:cs typeface="+mj-cs"/>
            </a:endParaRPr>
          </a:p>
          <a:p>
            <a:pPr marL="350838" marR="0" lvl="0" indent="-350838" algn="l" defTabSz="6858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>
                <a:srgbClr val="B71E42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494B48-5744-742F-3A03-367A24468B6D}"/>
              </a:ext>
            </a:extLst>
          </p:cNvPr>
          <p:cNvSpPr txBox="1"/>
          <p:nvPr/>
        </p:nvSpPr>
        <p:spPr>
          <a:xfrm>
            <a:off x="6948488" y="5576888"/>
            <a:ext cx="1962150" cy="322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  <a:sym typeface="Arial"/>
              </a:rPr>
              <a:t>www.midocean.ae</a:t>
            </a:r>
          </a:p>
        </p:txBody>
      </p:sp>
      <p:pic>
        <p:nvPicPr>
          <p:cNvPr id="61446" name="Graphic 21">
            <a:extLst>
              <a:ext uri="{FF2B5EF4-FFF2-40B4-BE49-F238E27FC236}">
                <a16:creationId xmlns:a16="http://schemas.microsoft.com/office/drawing/2014/main" id="{0C6236D3-194E-C317-7FB8-EFA8D5E46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34938" y="917575"/>
            <a:ext cx="1728787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8700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8">
            <a:extLst>
              <a:ext uri="{FF2B5EF4-FFF2-40B4-BE49-F238E27FC236}">
                <a16:creationId xmlns:a16="http://schemas.microsoft.com/office/drawing/2014/main" id="{DDAB3FA2-D2B7-892C-F737-A2AAB4FD6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3BDED5B-B364-4F4C-7E06-DC8F107BD8D8}"/>
              </a:ext>
            </a:extLst>
          </p:cNvPr>
          <p:cNvSpPr/>
          <p:nvPr/>
        </p:nvSpPr>
        <p:spPr>
          <a:xfrm flipH="1">
            <a:off x="4884738" y="3222625"/>
            <a:ext cx="4259262" cy="2778125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B9BD5-6252-6188-9F9C-480B8E977F26}"/>
              </a:ext>
            </a:extLst>
          </p:cNvPr>
          <p:cNvSpPr txBox="1"/>
          <p:nvPr/>
        </p:nvSpPr>
        <p:spPr>
          <a:xfrm>
            <a:off x="436563" y="5137150"/>
            <a:ext cx="3394075" cy="715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/>
              </a:rPr>
              <a:t>Thank You</a:t>
            </a:r>
          </a:p>
        </p:txBody>
      </p:sp>
      <p:pic>
        <p:nvPicPr>
          <p:cNvPr id="108549" name="Graphic 12">
            <a:extLst>
              <a:ext uri="{FF2B5EF4-FFF2-40B4-BE49-F238E27FC236}">
                <a16:creationId xmlns:a16="http://schemas.microsoft.com/office/drawing/2014/main" id="{98BB8028-0D60-63DC-FF1A-32465F263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850" y="5483225"/>
            <a:ext cx="170973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8ECF2002-EE79-975F-06C8-FC5FDB347D8E}"/>
              </a:ext>
            </a:extLst>
          </p:cNvPr>
          <p:cNvSpPr/>
          <p:nvPr/>
        </p:nvSpPr>
        <p:spPr>
          <a:xfrm rot="16200000" flipV="1">
            <a:off x="-1543843" y="4158456"/>
            <a:ext cx="2851150" cy="82391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pic>
        <p:nvPicPr>
          <p:cNvPr id="108551" name="Graphic 21">
            <a:extLst>
              <a:ext uri="{FF2B5EF4-FFF2-40B4-BE49-F238E27FC236}">
                <a16:creationId xmlns:a16="http://schemas.microsoft.com/office/drawing/2014/main" id="{8A09CDF5-57C6-1825-3CEF-6CCA4AAC0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7069138" y="1009650"/>
            <a:ext cx="1935162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2" name="Graphic 22">
            <a:extLst>
              <a:ext uri="{FF2B5EF4-FFF2-40B4-BE49-F238E27FC236}">
                <a16:creationId xmlns:a16="http://schemas.microsoft.com/office/drawing/2014/main" id="{ED44FB79-8111-E393-5638-A9539D967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1263650"/>
            <a:ext cx="206851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FFCC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4fa342b376e3c1fd37f74eadc064d53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20a12417a86487c796614abbd0e63c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F2CE2E2-5E05-4E19-98DA-DE1D9E639ABC}"/>
</file>

<file path=customXml/itemProps2.xml><?xml version="1.0" encoding="utf-8"?>
<ds:datastoreItem xmlns:ds="http://schemas.openxmlformats.org/officeDocument/2006/customXml" ds:itemID="{14C4D479-C676-45C3-A4A0-E46A02285DE2}"/>
</file>

<file path=customXml/itemProps3.xml><?xml version="1.0" encoding="utf-8"?>
<ds:datastoreItem xmlns:ds="http://schemas.openxmlformats.org/officeDocument/2006/customXml" ds:itemID="{ABC11AC7-59F9-47B5-AAB3-13A13A5777F6}"/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2108</TotalTime>
  <Pages>10</Pages>
  <Words>752</Words>
  <Application>Microsoft Office PowerPoint</Application>
  <PresentationFormat>On-screen Show (4:3)</PresentationFormat>
  <Paragraphs>141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Calibri Light</vt:lpstr>
      <vt:lpstr>Gill Sans MT</vt:lpstr>
      <vt:lpstr>Tahoma</vt:lpstr>
      <vt:lpstr>Tajawal Medium</vt:lpstr>
      <vt:lpstr>Times New Roman</vt:lpstr>
      <vt:lpstr>Wingdings</vt:lpstr>
      <vt:lpstr>Gallery</vt:lpstr>
      <vt:lpstr>Custom Design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Five Forces Model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Five Forces Matrix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1:The Foundations of Entrepreneurship</dc:title>
  <dc:creator>Norman M. Scarborough</dc:creator>
  <dc:description>Esentials, 2/e.</dc:description>
  <cp:lastModifiedBy>Amany Ramadan</cp:lastModifiedBy>
  <cp:revision>152</cp:revision>
  <cp:lastPrinted>1995-03-21T17:16:20Z</cp:lastPrinted>
  <dcterms:created xsi:type="dcterms:W3CDTF">1997-06-02T08:31:06Z</dcterms:created>
  <dcterms:modified xsi:type="dcterms:W3CDTF">2024-10-04T23:57:42Z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