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65" r:id="rId4"/>
    <p:sldId id="275" r:id="rId5"/>
    <p:sldId id="274" r:id="rId6"/>
    <p:sldId id="259" r:id="rId7"/>
    <p:sldId id="276" r:id="rId8"/>
    <p:sldId id="266" r:id="rId9"/>
    <p:sldId id="269" r:id="rId10"/>
    <p:sldId id="270" r:id="rId11"/>
    <p:sldId id="271" r:id="rId12"/>
    <p:sldId id="264" r:id="rId13"/>
    <p:sldId id="282" r:id="rId14"/>
    <p:sldId id="283" r:id="rId15"/>
    <p:sldId id="273" r:id="rId16"/>
    <p:sldId id="278" r:id="rId17"/>
    <p:sldId id="258" r:id="rId18"/>
    <p:sldId id="277" r:id="rId19"/>
    <p:sldId id="284" r:id="rId20"/>
    <p:sldId id="28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47" autoAdjust="0"/>
    <p:restoredTop sz="94660"/>
  </p:normalViewPr>
  <p:slideViewPr>
    <p:cSldViewPr snapToGrid="0">
      <p:cViewPr varScale="1">
        <p:scale>
          <a:sx n="72" d="100"/>
          <a:sy n="72" d="100"/>
        </p:scale>
        <p:origin x="63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Grades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47B3-49C7-9BDE-9D85CEE9D9C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47B3-49C7-9BDE-9D85CEE9D9CD}"/>
              </c:ext>
            </c:extLst>
          </c:dPt>
          <c:cat>
            <c:strRef>
              <c:f>Sheet1!$A$2:$A$3</c:f>
              <c:strCache>
                <c:ptCount val="2"/>
                <c:pt idx="0">
                  <c:v>Quizzes</c:v>
                </c:pt>
                <c:pt idx="1">
                  <c:v>Final</c:v>
                </c:pt>
              </c:strCache>
            </c:strRef>
          </c:cat>
          <c:val>
            <c:numRef>
              <c:f>Sheet1!$B$2:$B$3</c:f>
              <c:numCache>
                <c:formatCode>0%</c:formatCode>
                <c:ptCount val="2"/>
                <c:pt idx="0">
                  <c:v>0.8</c:v>
                </c:pt>
                <c:pt idx="1">
                  <c:v>0.2</c:v>
                </c:pt>
              </c:numCache>
            </c:numRef>
          </c:val>
          <c:extLst>
            <c:ext xmlns:c16="http://schemas.microsoft.com/office/drawing/2014/chart" uri="{C3380CC4-5D6E-409C-BE32-E72D297353CC}">
              <c16:uniqueId val="{00000000-FE4D-4629-8BE2-F221BA3FB200}"/>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7275691851156838"/>
          <c:y val="0.39255601476218777"/>
          <c:w val="0.27243081488431614"/>
          <c:h val="0.20972967089167488"/>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38A696-8A0B-854E-8330-22C69E942052}" type="datetimeFigureOut">
              <a:rPr lang="en-SA" smtClean="0"/>
              <a:t>10/01/2022</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CAE731-8109-EC4A-8912-20ABA425F82B}" type="slidenum">
              <a:rPr lang="en-SA" smtClean="0"/>
              <a:t>‹#›</a:t>
            </a:fld>
            <a:endParaRPr lang="en-SA"/>
          </a:p>
        </p:txBody>
      </p:sp>
    </p:spTree>
    <p:extLst>
      <p:ext uri="{BB962C8B-B14F-4D97-AF65-F5344CB8AC3E}">
        <p14:creationId xmlns:p14="http://schemas.microsoft.com/office/powerpoint/2010/main" val="41280472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830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129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5516F-8639-4563-B275-16F60AADF85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0053D79-E7EB-445F-AAE2-8AABCA5EA1B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3E6BE1F-CE3B-44C1-BD25-E6CA5C9C222E}"/>
              </a:ext>
            </a:extLst>
          </p:cNvPr>
          <p:cNvSpPr>
            <a:spLocks noGrp="1"/>
          </p:cNvSpPr>
          <p:nvPr>
            <p:ph type="dt" sz="half" idx="10"/>
          </p:nvPr>
        </p:nvSpPr>
        <p:spPr/>
        <p:txBody>
          <a:bodyPr/>
          <a:lstStyle/>
          <a:p>
            <a:fld id="{51A884AB-5B14-4520-9CAA-46FBDEA6FF67}" type="datetimeFigureOut">
              <a:rPr lang="en-US" smtClean="0"/>
              <a:t>10/1/2022</a:t>
            </a:fld>
            <a:endParaRPr lang="en-US"/>
          </a:p>
        </p:txBody>
      </p:sp>
      <p:sp>
        <p:nvSpPr>
          <p:cNvPr id="5" name="Footer Placeholder 4">
            <a:extLst>
              <a:ext uri="{FF2B5EF4-FFF2-40B4-BE49-F238E27FC236}">
                <a16:creationId xmlns:a16="http://schemas.microsoft.com/office/drawing/2014/main" id="{E1B983EE-89C5-47FD-A055-C17F367D54F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E40A166-F858-4038-9849-4DCDA0E05458}"/>
              </a:ext>
            </a:extLst>
          </p:cNvPr>
          <p:cNvSpPr>
            <a:spLocks noGrp="1"/>
          </p:cNvSpPr>
          <p:nvPr>
            <p:ph type="sldNum" sz="quarter" idx="12"/>
          </p:nvPr>
        </p:nvSpPr>
        <p:spPr/>
        <p:txBody>
          <a:bodyPr/>
          <a:lstStyle/>
          <a:p>
            <a:fld id="{C088D6D0-9000-49C3-AAAE-68E02DE510CA}" type="slidenum">
              <a:rPr lang="en-US" smtClean="0"/>
              <a:t>‹#›</a:t>
            </a:fld>
            <a:endParaRPr lang="en-US"/>
          </a:p>
        </p:txBody>
      </p:sp>
    </p:spTree>
    <p:extLst>
      <p:ext uri="{BB962C8B-B14F-4D97-AF65-F5344CB8AC3E}">
        <p14:creationId xmlns:p14="http://schemas.microsoft.com/office/powerpoint/2010/main" val="2845636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5A7E5-916E-49B4-B96D-2093DD1DE3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FD040F8-8FA4-48ED-AC18-1A7C2725FE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0419C9-0558-40E5-9D7D-BD94C05D9C4B}"/>
              </a:ext>
            </a:extLst>
          </p:cNvPr>
          <p:cNvSpPr>
            <a:spLocks noGrp="1"/>
          </p:cNvSpPr>
          <p:nvPr>
            <p:ph type="dt" sz="half" idx="10"/>
          </p:nvPr>
        </p:nvSpPr>
        <p:spPr/>
        <p:txBody>
          <a:bodyPr/>
          <a:lstStyle/>
          <a:p>
            <a:fld id="{51A884AB-5B14-4520-9CAA-46FBDEA6FF67}" type="datetimeFigureOut">
              <a:rPr lang="en-US" smtClean="0"/>
              <a:t>10/1/2022</a:t>
            </a:fld>
            <a:endParaRPr lang="en-US"/>
          </a:p>
        </p:txBody>
      </p:sp>
      <p:sp>
        <p:nvSpPr>
          <p:cNvPr id="5" name="Footer Placeholder 4">
            <a:extLst>
              <a:ext uri="{FF2B5EF4-FFF2-40B4-BE49-F238E27FC236}">
                <a16:creationId xmlns:a16="http://schemas.microsoft.com/office/drawing/2014/main" id="{9251233B-B630-4E58-B7A4-B7C61C5A98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3C9134-A475-400E-BC60-71C62DC71AE1}"/>
              </a:ext>
            </a:extLst>
          </p:cNvPr>
          <p:cNvSpPr>
            <a:spLocks noGrp="1"/>
          </p:cNvSpPr>
          <p:nvPr>
            <p:ph type="sldNum" sz="quarter" idx="12"/>
          </p:nvPr>
        </p:nvSpPr>
        <p:spPr/>
        <p:txBody>
          <a:bodyPr/>
          <a:lstStyle/>
          <a:p>
            <a:fld id="{C088D6D0-9000-49C3-AAAE-68E02DE510CA}" type="slidenum">
              <a:rPr lang="en-US" smtClean="0"/>
              <a:t>‹#›</a:t>
            </a:fld>
            <a:endParaRPr lang="en-US"/>
          </a:p>
        </p:txBody>
      </p:sp>
    </p:spTree>
    <p:extLst>
      <p:ext uri="{BB962C8B-B14F-4D97-AF65-F5344CB8AC3E}">
        <p14:creationId xmlns:p14="http://schemas.microsoft.com/office/powerpoint/2010/main" val="200077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B7001-C1B6-4D10-8F66-D2DB3015AE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C64643F-5628-4531-A0F1-7439EC80E7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8A64CA-B26C-4345-92CD-10E3047FC7C8}"/>
              </a:ext>
            </a:extLst>
          </p:cNvPr>
          <p:cNvSpPr>
            <a:spLocks noGrp="1"/>
          </p:cNvSpPr>
          <p:nvPr>
            <p:ph type="dt" sz="half" idx="10"/>
          </p:nvPr>
        </p:nvSpPr>
        <p:spPr/>
        <p:txBody>
          <a:bodyPr/>
          <a:lstStyle/>
          <a:p>
            <a:fld id="{51A884AB-5B14-4520-9CAA-46FBDEA6FF67}" type="datetimeFigureOut">
              <a:rPr lang="en-US" smtClean="0"/>
              <a:t>10/1/2022</a:t>
            </a:fld>
            <a:endParaRPr lang="en-US"/>
          </a:p>
        </p:txBody>
      </p:sp>
      <p:sp>
        <p:nvSpPr>
          <p:cNvPr id="5" name="Footer Placeholder 4">
            <a:extLst>
              <a:ext uri="{FF2B5EF4-FFF2-40B4-BE49-F238E27FC236}">
                <a16:creationId xmlns:a16="http://schemas.microsoft.com/office/drawing/2014/main" id="{5652C1B1-B564-4E28-8803-05E552D4CB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E2CDA4-1785-4E9B-A105-2EEAAC55634F}"/>
              </a:ext>
            </a:extLst>
          </p:cNvPr>
          <p:cNvSpPr>
            <a:spLocks noGrp="1"/>
          </p:cNvSpPr>
          <p:nvPr>
            <p:ph type="sldNum" sz="quarter" idx="12"/>
          </p:nvPr>
        </p:nvSpPr>
        <p:spPr/>
        <p:txBody>
          <a:bodyPr/>
          <a:lstStyle/>
          <a:p>
            <a:fld id="{C088D6D0-9000-49C3-AAAE-68E02DE510CA}" type="slidenum">
              <a:rPr lang="en-US" smtClean="0"/>
              <a:t>‹#›</a:t>
            </a:fld>
            <a:endParaRPr lang="en-US"/>
          </a:p>
        </p:txBody>
      </p:sp>
    </p:spTree>
    <p:extLst>
      <p:ext uri="{BB962C8B-B14F-4D97-AF65-F5344CB8AC3E}">
        <p14:creationId xmlns:p14="http://schemas.microsoft.com/office/powerpoint/2010/main" val="3917529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3BF8F-F2AE-47C3-8C4A-749AB579A09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6DBBEE1-7C2F-4FF4-82F0-A291BBCCEB2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FE712DB-EAC2-4F9A-B482-BD038E040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B23091C-5D09-4B1B-84CB-3ABA03E7C79A}"/>
              </a:ext>
            </a:extLst>
          </p:cNvPr>
          <p:cNvSpPr>
            <a:spLocks noGrp="1"/>
          </p:cNvSpPr>
          <p:nvPr>
            <p:ph type="dt" sz="half" idx="10"/>
          </p:nvPr>
        </p:nvSpPr>
        <p:spPr/>
        <p:txBody>
          <a:bodyPr/>
          <a:lstStyle/>
          <a:p>
            <a:fld id="{51A884AB-5B14-4520-9CAA-46FBDEA6FF67}" type="datetimeFigureOut">
              <a:rPr lang="en-US" smtClean="0"/>
              <a:t>10/1/2022</a:t>
            </a:fld>
            <a:endParaRPr lang="en-US"/>
          </a:p>
        </p:txBody>
      </p:sp>
      <p:sp>
        <p:nvSpPr>
          <p:cNvPr id="6" name="Footer Placeholder 5">
            <a:extLst>
              <a:ext uri="{FF2B5EF4-FFF2-40B4-BE49-F238E27FC236}">
                <a16:creationId xmlns:a16="http://schemas.microsoft.com/office/drawing/2014/main" id="{E3721C49-227A-4209-8BE8-4E439998DEF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F48F079-6064-44BA-94B5-82779F8FAB8C}"/>
              </a:ext>
            </a:extLst>
          </p:cNvPr>
          <p:cNvSpPr>
            <a:spLocks noGrp="1"/>
          </p:cNvSpPr>
          <p:nvPr>
            <p:ph type="sldNum" sz="quarter" idx="12"/>
          </p:nvPr>
        </p:nvSpPr>
        <p:spPr/>
        <p:txBody>
          <a:bodyPr/>
          <a:lstStyle/>
          <a:p>
            <a:fld id="{C088D6D0-9000-49C3-AAAE-68E02DE510CA}" type="slidenum">
              <a:rPr lang="en-US" smtClean="0"/>
              <a:t>‹#›</a:t>
            </a:fld>
            <a:endParaRPr lang="en-US"/>
          </a:p>
        </p:txBody>
      </p:sp>
    </p:spTree>
    <p:extLst>
      <p:ext uri="{BB962C8B-B14F-4D97-AF65-F5344CB8AC3E}">
        <p14:creationId xmlns:p14="http://schemas.microsoft.com/office/powerpoint/2010/main" val="28883234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030F0-CEF1-48BC-89AB-BDEEA4C76EC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524B976-F1DD-4F31-88C4-A57F706CB46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04324C7-4EBE-4671-86D2-911ABFC012C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C10AEC3-D936-4D19-83A8-EC7E40A75F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8A8699-B8A6-432E-865B-41A89F3A349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F6DB634-F9B5-4E2D-9E96-1A4CE8E328C4}"/>
              </a:ext>
            </a:extLst>
          </p:cNvPr>
          <p:cNvSpPr>
            <a:spLocks noGrp="1"/>
          </p:cNvSpPr>
          <p:nvPr>
            <p:ph type="dt" sz="half" idx="10"/>
          </p:nvPr>
        </p:nvSpPr>
        <p:spPr/>
        <p:txBody>
          <a:bodyPr/>
          <a:lstStyle/>
          <a:p>
            <a:fld id="{51A884AB-5B14-4520-9CAA-46FBDEA6FF67}" type="datetimeFigureOut">
              <a:rPr lang="en-US" smtClean="0"/>
              <a:t>10/1/2022</a:t>
            </a:fld>
            <a:endParaRPr lang="en-US"/>
          </a:p>
        </p:txBody>
      </p:sp>
      <p:sp>
        <p:nvSpPr>
          <p:cNvPr id="8" name="Footer Placeholder 7">
            <a:extLst>
              <a:ext uri="{FF2B5EF4-FFF2-40B4-BE49-F238E27FC236}">
                <a16:creationId xmlns:a16="http://schemas.microsoft.com/office/drawing/2014/main" id="{FC38D0BA-BD85-4880-B8A4-013E08152E5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40F5668-8FE3-42C7-87A6-E2D46011D2A6}"/>
              </a:ext>
            </a:extLst>
          </p:cNvPr>
          <p:cNvSpPr>
            <a:spLocks noGrp="1"/>
          </p:cNvSpPr>
          <p:nvPr>
            <p:ph type="sldNum" sz="quarter" idx="12"/>
          </p:nvPr>
        </p:nvSpPr>
        <p:spPr/>
        <p:txBody>
          <a:bodyPr/>
          <a:lstStyle/>
          <a:p>
            <a:fld id="{C088D6D0-9000-49C3-AAAE-68E02DE510CA}" type="slidenum">
              <a:rPr lang="en-US" smtClean="0"/>
              <a:t>‹#›</a:t>
            </a:fld>
            <a:endParaRPr lang="en-US"/>
          </a:p>
        </p:txBody>
      </p:sp>
    </p:spTree>
    <p:extLst>
      <p:ext uri="{BB962C8B-B14F-4D97-AF65-F5344CB8AC3E}">
        <p14:creationId xmlns:p14="http://schemas.microsoft.com/office/powerpoint/2010/main" val="1056299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64D08-A6E2-4E55-B185-C9F5A334E33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66E7E6F-872A-4F52-8BFF-01A8E6EF217A}"/>
              </a:ext>
            </a:extLst>
          </p:cNvPr>
          <p:cNvSpPr>
            <a:spLocks noGrp="1"/>
          </p:cNvSpPr>
          <p:nvPr>
            <p:ph type="dt" sz="half" idx="10"/>
          </p:nvPr>
        </p:nvSpPr>
        <p:spPr/>
        <p:txBody>
          <a:bodyPr/>
          <a:lstStyle/>
          <a:p>
            <a:fld id="{51A884AB-5B14-4520-9CAA-46FBDEA6FF67}" type="datetimeFigureOut">
              <a:rPr lang="en-US" smtClean="0"/>
              <a:t>10/1/2022</a:t>
            </a:fld>
            <a:endParaRPr lang="en-US"/>
          </a:p>
        </p:txBody>
      </p:sp>
      <p:sp>
        <p:nvSpPr>
          <p:cNvPr id="4" name="Footer Placeholder 3">
            <a:extLst>
              <a:ext uri="{FF2B5EF4-FFF2-40B4-BE49-F238E27FC236}">
                <a16:creationId xmlns:a16="http://schemas.microsoft.com/office/drawing/2014/main" id="{BC496018-1079-47B6-86D9-159B022C810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C6326C2-9E67-47D2-9B69-87FCF2E66C9B}"/>
              </a:ext>
            </a:extLst>
          </p:cNvPr>
          <p:cNvSpPr>
            <a:spLocks noGrp="1"/>
          </p:cNvSpPr>
          <p:nvPr>
            <p:ph type="sldNum" sz="quarter" idx="12"/>
          </p:nvPr>
        </p:nvSpPr>
        <p:spPr/>
        <p:txBody>
          <a:bodyPr/>
          <a:lstStyle/>
          <a:p>
            <a:fld id="{C088D6D0-9000-49C3-AAAE-68E02DE510CA}" type="slidenum">
              <a:rPr lang="en-US" smtClean="0"/>
              <a:t>‹#›</a:t>
            </a:fld>
            <a:endParaRPr lang="en-US"/>
          </a:p>
        </p:txBody>
      </p:sp>
    </p:spTree>
    <p:extLst>
      <p:ext uri="{BB962C8B-B14F-4D97-AF65-F5344CB8AC3E}">
        <p14:creationId xmlns:p14="http://schemas.microsoft.com/office/powerpoint/2010/main" val="23081716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C089E5-8838-4658-93CB-D494E0349F86}"/>
              </a:ext>
            </a:extLst>
          </p:cNvPr>
          <p:cNvSpPr>
            <a:spLocks noGrp="1"/>
          </p:cNvSpPr>
          <p:nvPr>
            <p:ph type="dt" sz="half" idx="10"/>
          </p:nvPr>
        </p:nvSpPr>
        <p:spPr/>
        <p:txBody>
          <a:bodyPr/>
          <a:lstStyle/>
          <a:p>
            <a:fld id="{51A884AB-5B14-4520-9CAA-46FBDEA6FF67}" type="datetimeFigureOut">
              <a:rPr lang="en-US" smtClean="0"/>
              <a:t>10/1/2022</a:t>
            </a:fld>
            <a:endParaRPr lang="en-US"/>
          </a:p>
        </p:txBody>
      </p:sp>
      <p:sp>
        <p:nvSpPr>
          <p:cNvPr id="3" name="Footer Placeholder 2">
            <a:extLst>
              <a:ext uri="{FF2B5EF4-FFF2-40B4-BE49-F238E27FC236}">
                <a16:creationId xmlns:a16="http://schemas.microsoft.com/office/drawing/2014/main" id="{7193F971-3F91-4A51-A86D-A8EA7F44A76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BA69E23-2E9F-4972-A039-D062D5F676E8}"/>
              </a:ext>
            </a:extLst>
          </p:cNvPr>
          <p:cNvSpPr>
            <a:spLocks noGrp="1"/>
          </p:cNvSpPr>
          <p:nvPr>
            <p:ph type="sldNum" sz="quarter" idx="12"/>
          </p:nvPr>
        </p:nvSpPr>
        <p:spPr/>
        <p:txBody>
          <a:bodyPr/>
          <a:lstStyle/>
          <a:p>
            <a:fld id="{C088D6D0-9000-49C3-AAAE-68E02DE510CA}" type="slidenum">
              <a:rPr lang="en-US" smtClean="0"/>
              <a:t>‹#›</a:t>
            </a:fld>
            <a:endParaRPr lang="en-US"/>
          </a:p>
        </p:txBody>
      </p:sp>
    </p:spTree>
    <p:extLst>
      <p:ext uri="{BB962C8B-B14F-4D97-AF65-F5344CB8AC3E}">
        <p14:creationId xmlns:p14="http://schemas.microsoft.com/office/powerpoint/2010/main" val="1718385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F535E-295B-461D-8B17-8B084FCBF1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7223F08-840E-4828-9CEA-22F2407AEDE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24E5977-DA70-46A9-99D6-099391C6B4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DA8118-EDCD-43F3-BB9E-6CF6F35D403F}"/>
              </a:ext>
            </a:extLst>
          </p:cNvPr>
          <p:cNvSpPr>
            <a:spLocks noGrp="1"/>
          </p:cNvSpPr>
          <p:nvPr>
            <p:ph type="dt" sz="half" idx="10"/>
          </p:nvPr>
        </p:nvSpPr>
        <p:spPr/>
        <p:txBody>
          <a:bodyPr/>
          <a:lstStyle/>
          <a:p>
            <a:fld id="{51A884AB-5B14-4520-9CAA-46FBDEA6FF67}" type="datetimeFigureOut">
              <a:rPr lang="en-US" smtClean="0"/>
              <a:t>10/1/2022</a:t>
            </a:fld>
            <a:endParaRPr lang="en-US"/>
          </a:p>
        </p:txBody>
      </p:sp>
      <p:sp>
        <p:nvSpPr>
          <p:cNvPr id="6" name="Footer Placeholder 5">
            <a:extLst>
              <a:ext uri="{FF2B5EF4-FFF2-40B4-BE49-F238E27FC236}">
                <a16:creationId xmlns:a16="http://schemas.microsoft.com/office/drawing/2014/main" id="{0A297B7C-0D2C-440C-B1F8-9146BB2F652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DDEA0E8-9B12-412F-9707-C5BD85B1AF4F}"/>
              </a:ext>
            </a:extLst>
          </p:cNvPr>
          <p:cNvSpPr>
            <a:spLocks noGrp="1"/>
          </p:cNvSpPr>
          <p:nvPr>
            <p:ph type="sldNum" sz="quarter" idx="12"/>
          </p:nvPr>
        </p:nvSpPr>
        <p:spPr/>
        <p:txBody>
          <a:bodyPr/>
          <a:lstStyle/>
          <a:p>
            <a:fld id="{C088D6D0-9000-49C3-AAAE-68E02DE510CA}" type="slidenum">
              <a:rPr lang="en-US" smtClean="0"/>
              <a:t>‹#›</a:t>
            </a:fld>
            <a:endParaRPr lang="en-US"/>
          </a:p>
        </p:txBody>
      </p:sp>
    </p:spTree>
    <p:extLst>
      <p:ext uri="{BB962C8B-B14F-4D97-AF65-F5344CB8AC3E}">
        <p14:creationId xmlns:p14="http://schemas.microsoft.com/office/powerpoint/2010/main" val="3950009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9164C-83CF-4F18-A5BD-C1F27227B4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8EC9EB1-F4AA-4352-A318-76DD4916328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9D5B974-D4B3-48BA-AFDA-F58CC2305E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DE6289-2BD8-4A20-8217-14F51738429C}"/>
              </a:ext>
            </a:extLst>
          </p:cNvPr>
          <p:cNvSpPr>
            <a:spLocks noGrp="1"/>
          </p:cNvSpPr>
          <p:nvPr>
            <p:ph type="dt" sz="half" idx="10"/>
          </p:nvPr>
        </p:nvSpPr>
        <p:spPr/>
        <p:txBody>
          <a:bodyPr/>
          <a:lstStyle/>
          <a:p>
            <a:fld id="{51A884AB-5B14-4520-9CAA-46FBDEA6FF67}" type="datetimeFigureOut">
              <a:rPr lang="en-US" smtClean="0"/>
              <a:t>10/1/2022</a:t>
            </a:fld>
            <a:endParaRPr lang="en-US"/>
          </a:p>
        </p:txBody>
      </p:sp>
      <p:sp>
        <p:nvSpPr>
          <p:cNvPr id="6" name="Footer Placeholder 5">
            <a:extLst>
              <a:ext uri="{FF2B5EF4-FFF2-40B4-BE49-F238E27FC236}">
                <a16:creationId xmlns:a16="http://schemas.microsoft.com/office/drawing/2014/main" id="{CF628F7E-007A-4D2D-BF93-726CAD95D95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10E8A7E-4AF4-4DD9-B584-299F7A5C7752}"/>
              </a:ext>
            </a:extLst>
          </p:cNvPr>
          <p:cNvSpPr>
            <a:spLocks noGrp="1"/>
          </p:cNvSpPr>
          <p:nvPr>
            <p:ph type="sldNum" sz="quarter" idx="12"/>
          </p:nvPr>
        </p:nvSpPr>
        <p:spPr/>
        <p:txBody>
          <a:bodyPr/>
          <a:lstStyle/>
          <a:p>
            <a:fld id="{C088D6D0-9000-49C3-AAAE-68E02DE510CA}" type="slidenum">
              <a:rPr lang="en-US" smtClean="0"/>
              <a:t>‹#›</a:t>
            </a:fld>
            <a:endParaRPr lang="en-US"/>
          </a:p>
        </p:txBody>
      </p:sp>
    </p:spTree>
    <p:extLst>
      <p:ext uri="{BB962C8B-B14F-4D97-AF65-F5344CB8AC3E}">
        <p14:creationId xmlns:p14="http://schemas.microsoft.com/office/powerpoint/2010/main" val="3607657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80EE5-0030-4EA4-9338-698FD952FBB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DBA04A6-F3B2-4A0A-B76F-E71B5550CF7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A16984C-D17D-49BD-B0AA-E916EA2A02B8}"/>
              </a:ext>
            </a:extLst>
          </p:cNvPr>
          <p:cNvSpPr>
            <a:spLocks noGrp="1"/>
          </p:cNvSpPr>
          <p:nvPr>
            <p:ph type="dt" sz="half" idx="10"/>
          </p:nvPr>
        </p:nvSpPr>
        <p:spPr/>
        <p:txBody>
          <a:bodyPr/>
          <a:lstStyle/>
          <a:p>
            <a:fld id="{51A884AB-5B14-4520-9CAA-46FBDEA6FF67}" type="datetimeFigureOut">
              <a:rPr lang="en-US" smtClean="0"/>
              <a:t>10/1/2022</a:t>
            </a:fld>
            <a:endParaRPr lang="en-US"/>
          </a:p>
        </p:txBody>
      </p:sp>
      <p:sp>
        <p:nvSpPr>
          <p:cNvPr id="5" name="Footer Placeholder 4">
            <a:extLst>
              <a:ext uri="{FF2B5EF4-FFF2-40B4-BE49-F238E27FC236}">
                <a16:creationId xmlns:a16="http://schemas.microsoft.com/office/drawing/2014/main" id="{78BDAEFB-9D02-4028-96EB-76A2687A74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CCF75A-7908-47F1-A5EF-3270A73A4F9B}"/>
              </a:ext>
            </a:extLst>
          </p:cNvPr>
          <p:cNvSpPr>
            <a:spLocks noGrp="1"/>
          </p:cNvSpPr>
          <p:nvPr>
            <p:ph type="sldNum" sz="quarter" idx="12"/>
          </p:nvPr>
        </p:nvSpPr>
        <p:spPr/>
        <p:txBody>
          <a:bodyPr/>
          <a:lstStyle/>
          <a:p>
            <a:fld id="{C088D6D0-9000-49C3-AAAE-68E02DE510CA}" type="slidenum">
              <a:rPr lang="en-US" smtClean="0"/>
              <a:t>‹#›</a:t>
            </a:fld>
            <a:endParaRPr lang="en-US"/>
          </a:p>
        </p:txBody>
      </p:sp>
    </p:spTree>
    <p:extLst>
      <p:ext uri="{BB962C8B-B14F-4D97-AF65-F5344CB8AC3E}">
        <p14:creationId xmlns:p14="http://schemas.microsoft.com/office/powerpoint/2010/main" val="31056013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94C43B-F585-4746-938E-43D547893AE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96FEB0-86CB-4831-9BAF-48C817F280B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33A14AF-752C-429C-8C27-E20AF8D81FC7}"/>
              </a:ext>
            </a:extLst>
          </p:cNvPr>
          <p:cNvSpPr>
            <a:spLocks noGrp="1"/>
          </p:cNvSpPr>
          <p:nvPr>
            <p:ph type="dt" sz="half" idx="10"/>
          </p:nvPr>
        </p:nvSpPr>
        <p:spPr/>
        <p:txBody>
          <a:bodyPr/>
          <a:lstStyle/>
          <a:p>
            <a:fld id="{51A884AB-5B14-4520-9CAA-46FBDEA6FF67}" type="datetimeFigureOut">
              <a:rPr lang="en-US" smtClean="0"/>
              <a:t>10/1/2022</a:t>
            </a:fld>
            <a:endParaRPr lang="en-US"/>
          </a:p>
        </p:txBody>
      </p:sp>
      <p:sp>
        <p:nvSpPr>
          <p:cNvPr id="5" name="Footer Placeholder 4">
            <a:extLst>
              <a:ext uri="{FF2B5EF4-FFF2-40B4-BE49-F238E27FC236}">
                <a16:creationId xmlns:a16="http://schemas.microsoft.com/office/drawing/2014/main" id="{FF5E52F8-3443-4D9D-8413-F754CDAB60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764621-F83F-4A7C-8993-F5EB43ECA2FE}"/>
              </a:ext>
            </a:extLst>
          </p:cNvPr>
          <p:cNvSpPr>
            <a:spLocks noGrp="1"/>
          </p:cNvSpPr>
          <p:nvPr>
            <p:ph type="sldNum" sz="quarter" idx="12"/>
          </p:nvPr>
        </p:nvSpPr>
        <p:spPr/>
        <p:txBody>
          <a:bodyPr/>
          <a:lstStyle/>
          <a:p>
            <a:fld id="{C088D6D0-9000-49C3-AAAE-68E02DE510CA}" type="slidenum">
              <a:rPr lang="en-US" smtClean="0"/>
              <a:t>‹#›</a:t>
            </a:fld>
            <a:endParaRPr lang="en-US"/>
          </a:p>
        </p:txBody>
      </p:sp>
    </p:spTree>
    <p:extLst>
      <p:ext uri="{BB962C8B-B14F-4D97-AF65-F5344CB8AC3E}">
        <p14:creationId xmlns:p14="http://schemas.microsoft.com/office/powerpoint/2010/main" val="2807559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40A5E3-500C-4604-A45E-B644434F20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B3CD4C4-FBB8-48CF-8E9F-C7A97D0310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F6FCE1-34F5-456E-B4CA-B112E6CFE04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A884AB-5B14-4520-9CAA-46FBDEA6FF67}" type="datetimeFigureOut">
              <a:rPr lang="en-US" smtClean="0"/>
              <a:t>10/1/2022</a:t>
            </a:fld>
            <a:endParaRPr lang="en-US"/>
          </a:p>
        </p:txBody>
      </p:sp>
      <p:sp>
        <p:nvSpPr>
          <p:cNvPr id="5" name="Footer Placeholder 4">
            <a:extLst>
              <a:ext uri="{FF2B5EF4-FFF2-40B4-BE49-F238E27FC236}">
                <a16:creationId xmlns:a16="http://schemas.microsoft.com/office/drawing/2014/main" id="{B1F199DC-AE18-45BE-AD7B-1B827803F4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F139599-FDB3-47DB-8214-56A047FFBF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88D6D0-9000-49C3-AAAE-68E02DE510CA}" type="slidenum">
              <a:rPr lang="en-US" smtClean="0"/>
              <a:t>‹#›</a:t>
            </a:fld>
            <a:endParaRPr lang="en-US"/>
          </a:p>
        </p:txBody>
      </p:sp>
    </p:spTree>
    <p:extLst>
      <p:ext uri="{BB962C8B-B14F-4D97-AF65-F5344CB8AC3E}">
        <p14:creationId xmlns:p14="http://schemas.microsoft.com/office/powerpoint/2010/main" val="17578815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hyperlink" Target="mailto:thana@esu.ac.ae"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215A6-1F67-4EAD-917E-89426AD43A9E}"/>
              </a:ext>
            </a:extLst>
          </p:cNvPr>
          <p:cNvSpPr>
            <a:spLocks noGrp="1"/>
          </p:cNvSpPr>
          <p:nvPr>
            <p:ph type="ctrTitle"/>
          </p:nvPr>
        </p:nvSpPr>
        <p:spPr>
          <a:xfrm>
            <a:off x="7246553" y="1032722"/>
            <a:ext cx="4523421" cy="2889114"/>
          </a:xfrm>
        </p:spPr>
        <p:txBody>
          <a:bodyPr anchor="b">
            <a:normAutofit/>
          </a:bodyPr>
          <a:lstStyle/>
          <a:p>
            <a:r>
              <a:rPr lang="en-US" sz="5400" b="1" dirty="0">
                <a:solidFill>
                  <a:schemeClr val="accent5">
                    <a:lumMod val="60000"/>
                    <a:lumOff val="40000"/>
                  </a:schemeClr>
                </a:solidFill>
              </a:rPr>
              <a:t>PRINCIPLES OF MARKETING</a:t>
            </a:r>
          </a:p>
        </p:txBody>
      </p:sp>
      <p:sp>
        <p:nvSpPr>
          <p:cNvPr id="3" name="Subtitle 2">
            <a:extLst>
              <a:ext uri="{FF2B5EF4-FFF2-40B4-BE49-F238E27FC236}">
                <a16:creationId xmlns:a16="http://schemas.microsoft.com/office/drawing/2014/main" id="{E62DF36F-0A62-412D-8889-28C8F78A3341}"/>
              </a:ext>
            </a:extLst>
          </p:cNvPr>
          <p:cNvSpPr>
            <a:spLocks noGrp="1"/>
          </p:cNvSpPr>
          <p:nvPr>
            <p:ph type="subTitle" idx="1"/>
          </p:nvPr>
        </p:nvSpPr>
        <p:spPr>
          <a:xfrm>
            <a:off x="7852448" y="5372288"/>
            <a:ext cx="4087305" cy="368813"/>
          </a:xfrm>
        </p:spPr>
        <p:txBody>
          <a:bodyPr anchor="t">
            <a:normAutofit/>
          </a:bodyPr>
          <a:lstStyle/>
          <a:p>
            <a:pPr algn="r"/>
            <a:r>
              <a:rPr lang="en-US" sz="2000" dirty="0">
                <a:solidFill>
                  <a:schemeClr val="accent2"/>
                </a:solidFill>
              </a:rPr>
              <a:t>THANA AHMED</a:t>
            </a:r>
          </a:p>
        </p:txBody>
      </p:sp>
      <p:sp>
        <p:nvSpPr>
          <p:cNvPr id="10" name="Freeform: Shape 9">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a:extLst>
              <a:ext uri="{FF2B5EF4-FFF2-40B4-BE49-F238E27FC236}">
                <a16:creationId xmlns:a16="http://schemas.microsoft.com/office/drawing/2014/main" id="{5F58ADC2-40B0-F1CC-2DAD-4D607E698EE4}"/>
              </a:ext>
            </a:extLst>
          </p:cNvPr>
          <p:cNvPicPr>
            <a:picLocks noChangeAspect="1"/>
          </p:cNvPicPr>
          <p:nvPr/>
        </p:nvPicPr>
        <p:blipFill>
          <a:blip r:embed="rId2"/>
          <a:stretch>
            <a:fillRect/>
          </a:stretch>
        </p:blipFill>
        <p:spPr>
          <a:xfrm>
            <a:off x="0" y="1"/>
            <a:ext cx="7188051" cy="6858000"/>
          </a:xfrm>
          <a:prstGeom prst="rect">
            <a:avLst/>
          </a:prstGeom>
        </p:spPr>
      </p:pic>
      <p:pic>
        <p:nvPicPr>
          <p:cNvPr id="8" name="Picture 7">
            <a:extLst>
              <a:ext uri="{FF2B5EF4-FFF2-40B4-BE49-F238E27FC236}">
                <a16:creationId xmlns:a16="http://schemas.microsoft.com/office/drawing/2014/main" id="{3F110035-ECDD-8FD1-0EC4-DF63917029AE}"/>
              </a:ext>
            </a:extLst>
          </p:cNvPr>
          <p:cNvPicPr>
            <a:picLocks noChangeAspect="1"/>
          </p:cNvPicPr>
          <p:nvPr/>
        </p:nvPicPr>
        <p:blipFill>
          <a:blip r:embed="rId3"/>
          <a:stretch>
            <a:fillRect/>
          </a:stretch>
        </p:blipFill>
        <p:spPr>
          <a:xfrm>
            <a:off x="10815353" y="165661"/>
            <a:ext cx="1176950" cy="1077362"/>
          </a:xfrm>
          <a:prstGeom prst="rect">
            <a:avLst/>
          </a:prstGeom>
        </p:spPr>
      </p:pic>
      <p:sp>
        <p:nvSpPr>
          <p:cNvPr id="9" name="TextBox 8">
            <a:extLst>
              <a:ext uri="{FF2B5EF4-FFF2-40B4-BE49-F238E27FC236}">
                <a16:creationId xmlns:a16="http://schemas.microsoft.com/office/drawing/2014/main" id="{C05A28F0-1B8F-99CE-18DB-554F5ED8345D}"/>
              </a:ext>
            </a:extLst>
          </p:cNvPr>
          <p:cNvSpPr txBox="1"/>
          <p:nvPr/>
        </p:nvSpPr>
        <p:spPr>
          <a:xfrm>
            <a:off x="8029903" y="4214648"/>
            <a:ext cx="3216166" cy="369332"/>
          </a:xfrm>
          <a:prstGeom prst="rect">
            <a:avLst/>
          </a:prstGeom>
          <a:noFill/>
        </p:spPr>
        <p:txBody>
          <a:bodyPr wrap="square" rtlCol="0">
            <a:spAutoFit/>
          </a:bodyPr>
          <a:lstStyle/>
          <a:p>
            <a:pPr algn="ctr"/>
            <a:r>
              <a:rPr lang="en-SA" dirty="0"/>
              <a:t>FALL 2022-2023</a:t>
            </a:r>
          </a:p>
        </p:txBody>
      </p:sp>
    </p:spTree>
    <p:extLst>
      <p:ext uri="{BB962C8B-B14F-4D97-AF65-F5344CB8AC3E}">
        <p14:creationId xmlns:p14="http://schemas.microsoft.com/office/powerpoint/2010/main" val="400339221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E03FB71-C08E-4C6A-81FE-D97FF503CACD}"/>
              </a:ext>
            </a:extLst>
          </p:cNvPr>
          <p:cNvSpPr txBox="1"/>
          <p:nvPr/>
        </p:nvSpPr>
        <p:spPr>
          <a:xfrm>
            <a:off x="6020725" y="721098"/>
            <a:ext cx="6586491" cy="128616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000" b="1" dirty="0">
                <a:solidFill>
                  <a:schemeClr val="accent1">
                    <a:lumMod val="50000"/>
                  </a:schemeClr>
                </a:solidFill>
                <a:latin typeface="+mj-lt"/>
                <a:ea typeface="+mj-ea"/>
                <a:cs typeface="+mj-cs"/>
              </a:rPr>
              <a:t>GENERAL INFORMATION</a:t>
            </a:r>
            <a:endParaRPr lang="en-US" sz="4000" dirty="0">
              <a:solidFill>
                <a:schemeClr val="accent1">
                  <a:lumMod val="50000"/>
                </a:schemeClr>
              </a:solidFill>
              <a:latin typeface="+mj-lt"/>
              <a:ea typeface="+mj-ea"/>
              <a:cs typeface="+mj-cs"/>
            </a:endParaRPr>
          </a:p>
        </p:txBody>
      </p:sp>
      <p:sp>
        <p:nvSpPr>
          <p:cNvPr id="3" name="Content Placeholder 2">
            <a:extLst>
              <a:ext uri="{FF2B5EF4-FFF2-40B4-BE49-F238E27FC236}">
                <a16:creationId xmlns:a16="http://schemas.microsoft.com/office/drawing/2014/main" id="{DD705BD1-826C-405E-9681-63DDC36AF4F9}"/>
              </a:ext>
            </a:extLst>
          </p:cNvPr>
          <p:cNvSpPr>
            <a:spLocks noGrp="1"/>
          </p:cNvSpPr>
          <p:nvPr>
            <p:ph idx="1"/>
          </p:nvPr>
        </p:nvSpPr>
        <p:spPr>
          <a:xfrm>
            <a:off x="6096000" y="2586681"/>
            <a:ext cx="6586489" cy="3785419"/>
          </a:xfrm>
        </p:spPr>
        <p:txBody>
          <a:bodyPr vert="horz" lIns="91440" tIns="45720" rIns="91440" bIns="45720" rtlCol="0">
            <a:normAutofit/>
          </a:bodyPr>
          <a:lstStyle/>
          <a:p>
            <a:r>
              <a:rPr lang="en-US" sz="2000" b="1" dirty="0"/>
              <a:t>Course name: </a:t>
            </a:r>
            <a:r>
              <a:rPr lang="en-US" sz="2000" dirty="0"/>
              <a:t>Principles of Marketing</a:t>
            </a:r>
          </a:p>
          <a:p>
            <a:endParaRPr lang="en-US" sz="2000" dirty="0"/>
          </a:p>
          <a:p>
            <a:r>
              <a:rPr lang="en-US" sz="2000" b="1" dirty="0"/>
              <a:t>Course instructor: </a:t>
            </a:r>
            <a:r>
              <a:rPr lang="en-US" sz="2000" dirty="0"/>
              <a:t>Thana Ahmed</a:t>
            </a:r>
          </a:p>
          <a:p>
            <a:endParaRPr lang="en-US" sz="2000" dirty="0"/>
          </a:p>
          <a:p>
            <a:r>
              <a:rPr lang="en-US" sz="2000" b="1" dirty="0"/>
              <a:t>Email:</a:t>
            </a:r>
            <a:r>
              <a:rPr lang="en-US" sz="2000" dirty="0"/>
              <a:t> </a:t>
            </a:r>
            <a:r>
              <a:rPr lang="en-US" sz="2000" dirty="0">
                <a:hlinkClick r:id="rId2">
                  <a:extLst>
                    <a:ext uri="{A12FA001-AC4F-418D-AE19-62706E023703}">
                      <ahyp:hlinkClr xmlns:ahyp="http://schemas.microsoft.com/office/drawing/2018/hyperlinkcolor" val="tx"/>
                    </a:ext>
                  </a:extLst>
                </a:hlinkClick>
              </a:rPr>
              <a:t>thana@esu.ac.ae</a:t>
            </a:r>
            <a:endParaRPr lang="en-US" sz="2000" dirty="0"/>
          </a:p>
          <a:p>
            <a:endParaRPr lang="en-US" sz="2000" dirty="0"/>
          </a:p>
          <a:p>
            <a:r>
              <a:rPr lang="en-US" sz="2000" b="1" dirty="0"/>
              <a:t>Contact hour</a:t>
            </a:r>
            <a:r>
              <a:rPr lang="en-US" sz="2000" dirty="0"/>
              <a:t>: Tuesday 5-6 pm (Riyadh Time)</a:t>
            </a:r>
          </a:p>
        </p:txBody>
      </p:sp>
      <p:cxnSp>
        <p:nvCxnSpPr>
          <p:cNvPr id="16" name="Straight Connector 15">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DE6C4A"/>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AA3D7720-07F7-41E7-BC91-8A835E67B58A}"/>
              </a:ext>
            </a:extLst>
          </p:cNvPr>
          <p:cNvPicPr>
            <a:picLocks noChangeAspect="1"/>
          </p:cNvPicPr>
          <p:nvPr/>
        </p:nvPicPr>
        <p:blipFill>
          <a:blip r:embed="rId3"/>
          <a:stretch>
            <a:fillRect/>
          </a:stretch>
        </p:blipFill>
        <p:spPr>
          <a:xfrm>
            <a:off x="10727225" y="106296"/>
            <a:ext cx="1176950" cy="1077362"/>
          </a:xfrm>
          <a:prstGeom prst="rect">
            <a:avLst/>
          </a:prstGeom>
        </p:spPr>
      </p:pic>
      <p:pic>
        <p:nvPicPr>
          <p:cNvPr id="2" name="Picture 1">
            <a:extLst>
              <a:ext uri="{FF2B5EF4-FFF2-40B4-BE49-F238E27FC236}">
                <a16:creationId xmlns:a16="http://schemas.microsoft.com/office/drawing/2014/main" id="{D48B322C-0D58-3417-FE0F-BAEACAB08AAC}"/>
              </a:ext>
            </a:extLst>
          </p:cNvPr>
          <p:cNvPicPr>
            <a:picLocks noChangeAspect="1"/>
          </p:cNvPicPr>
          <p:nvPr/>
        </p:nvPicPr>
        <p:blipFill>
          <a:blip r:embed="rId4"/>
          <a:stretch>
            <a:fillRect/>
          </a:stretch>
        </p:blipFill>
        <p:spPr>
          <a:xfrm>
            <a:off x="0" y="1"/>
            <a:ext cx="5921869" cy="6858000"/>
          </a:xfrm>
          <a:prstGeom prst="rect">
            <a:avLst/>
          </a:prstGeom>
        </p:spPr>
      </p:pic>
    </p:spTree>
    <p:extLst>
      <p:ext uri="{BB962C8B-B14F-4D97-AF65-F5344CB8AC3E}">
        <p14:creationId xmlns:p14="http://schemas.microsoft.com/office/powerpoint/2010/main" val="25824486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E03FB71-C08E-4C6A-81FE-D97FF503CACD}"/>
              </a:ext>
            </a:extLst>
          </p:cNvPr>
          <p:cNvSpPr txBox="1"/>
          <p:nvPr/>
        </p:nvSpPr>
        <p:spPr>
          <a:xfrm>
            <a:off x="7924800" y="2474893"/>
            <a:ext cx="3790950" cy="1446550"/>
          </a:xfrm>
          <a:prstGeom prst="rect">
            <a:avLst/>
          </a:prstGeom>
          <a:noFill/>
        </p:spPr>
        <p:txBody>
          <a:bodyPr wrap="square">
            <a:spAutoFit/>
          </a:bodyPr>
          <a:lstStyle/>
          <a:p>
            <a:pPr algn="ctr"/>
            <a:r>
              <a:rPr lang="en-US" sz="4400" b="1" dirty="0">
                <a:solidFill>
                  <a:schemeClr val="bg1"/>
                </a:solidFill>
              </a:rPr>
              <a:t>GENERAL INFORMATION</a:t>
            </a:r>
            <a:endParaRPr lang="en-US" sz="4400" dirty="0">
              <a:solidFill>
                <a:schemeClr val="bg1"/>
              </a:solidFill>
            </a:endParaRPr>
          </a:p>
        </p:txBody>
      </p:sp>
      <p:pic>
        <p:nvPicPr>
          <p:cNvPr id="11" name="Picture 10">
            <a:extLst>
              <a:ext uri="{FF2B5EF4-FFF2-40B4-BE49-F238E27FC236}">
                <a16:creationId xmlns:a16="http://schemas.microsoft.com/office/drawing/2014/main" id="{AA3D7720-07F7-41E7-BC91-8A835E67B58A}"/>
              </a:ext>
            </a:extLst>
          </p:cNvPr>
          <p:cNvPicPr>
            <a:picLocks noChangeAspect="1"/>
          </p:cNvPicPr>
          <p:nvPr/>
        </p:nvPicPr>
        <p:blipFill>
          <a:blip r:embed="rId2"/>
          <a:stretch>
            <a:fillRect/>
          </a:stretch>
        </p:blipFill>
        <p:spPr>
          <a:xfrm>
            <a:off x="10727225" y="260425"/>
            <a:ext cx="1176950" cy="1077362"/>
          </a:xfrm>
          <a:prstGeom prst="rect">
            <a:avLst/>
          </a:prstGeom>
        </p:spPr>
      </p:pic>
      <p:sp>
        <p:nvSpPr>
          <p:cNvPr id="2" name="TextBox 1">
            <a:extLst>
              <a:ext uri="{FF2B5EF4-FFF2-40B4-BE49-F238E27FC236}">
                <a16:creationId xmlns:a16="http://schemas.microsoft.com/office/drawing/2014/main" id="{A96A0B53-6032-4872-95C4-A8AB52C64838}"/>
              </a:ext>
            </a:extLst>
          </p:cNvPr>
          <p:cNvSpPr txBox="1"/>
          <p:nvPr/>
        </p:nvSpPr>
        <p:spPr>
          <a:xfrm>
            <a:off x="1208690" y="2003209"/>
            <a:ext cx="9848193" cy="3539430"/>
          </a:xfrm>
          <a:prstGeom prst="rect">
            <a:avLst/>
          </a:prstGeom>
          <a:noFill/>
        </p:spPr>
        <p:txBody>
          <a:bodyPr wrap="square" rtlCol="0">
            <a:spAutoFit/>
          </a:bodyPr>
          <a:lstStyle/>
          <a:p>
            <a:pPr marL="285750" indent="-285750" algn="r" rtl="1">
              <a:buFont typeface="Arial" panose="020B0604020202020204" pitchFamily="34" charset="0"/>
              <a:buChar char="•"/>
            </a:pPr>
            <a:r>
              <a:rPr lang="ar-SA" sz="3200" dirty="0"/>
              <a:t>ترفع</a:t>
            </a:r>
            <a:r>
              <a:rPr lang="ar-SA" sz="3200" dirty="0">
                <a:solidFill>
                  <a:schemeClr val="accent2"/>
                </a:solidFill>
              </a:rPr>
              <a:t> المحاضرات الأسبوعية </a:t>
            </a:r>
            <a:r>
              <a:rPr lang="ar-SA" sz="3200" dirty="0"/>
              <a:t>على المنصة التعليمية </a:t>
            </a:r>
            <a:r>
              <a:rPr lang="en-US" sz="3200" dirty="0"/>
              <a:t>Moodle </a:t>
            </a:r>
            <a:r>
              <a:rPr lang="ar-SA" sz="3200" dirty="0"/>
              <a:t> يوم </a:t>
            </a:r>
            <a:r>
              <a:rPr lang="ar-SA" sz="3200" dirty="0">
                <a:solidFill>
                  <a:schemeClr val="accent1"/>
                </a:solidFill>
              </a:rPr>
              <a:t>السبت</a:t>
            </a:r>
            <a:r>
              <a:rPr lang="ar-SA" sz="3200" dirty="0"/>
              <a:t> من كل أسبوع في تمام الساعة </a:t>
            </a:r>
            <a:r>
              <a:rPr lang="ar-SA" sz="3200" dirty="0">
                <a:solidFill>
                  <a:schemeClr val="accent1">
                    <a:lumMod val="75000"/>
                  </a:schemeClr>
                </a:solidFill>
              </a:rPr>
              <a:t>12:00 ظهرا </a:t>
            </a:r>
            <a:r>
              <a:rPr lang="ar-SA" sz="3200" dirty="0"/>
              <a:t>بتوقيت الرياض.</a:t>
            </a:r>
            <a:endParaRPr lang="en-US" sz="3200" dirty="0"/>
          </a:p>
          <a:p>
            <a:pPr marL="285750" indent="-285750" algn="r" rtl="1">
              <a:buFont typeface="Arial" panose="020B0604020202020204" pitchFamily="34" charset="0"/>
              <a:buChar char="•"/>
            </a:pPr>
            <a:endParaRPr lang="en-US" sz="3200" dirty="0"/>
          </a:p>
          <a:p>
            <a:pPr marL="285750" indent="-285750" algn="r" rtl="1">
              <a:buFont typeface="Arial" panose="020B0604020202020204" pitchFamily="34" charset="0"/>
              <a:buChar char="•"/>
            </a:pPr>
            <a:r>
              <a:rPr lang="ar-SA" sz="3200" dirty="0">
                <a:solidFill>
                  <a:schemeClr val="accent2"/>
                </a:solidFill>
              </a:rPr>
              <a:t>حلقات النقاش </a:t>
            </a:r>
            <a:r>
              <a:rPr lang="ar-SA" sz="3200" dirty="0"/>
              <a:t>وهي حلقات أسبوعية اختيارية للطالب وغرضها مناقشة ما تم طرحه خلال المحاضرة المسجلة لكل أسبوع ستكون بإذن الله كل يوم </a:t>
            </a:r>
            <a:r>
              <a:rPr lang="ar-SA" sz="3200" dirty="0">
                <a:solidFill>
                  <a:schemeClr val="accent1">
                    <a:lumMod val="75000"/>
                  </a:schemeClr>
                </a:solidFill>
              </a:rPr>
              <a:t>اثنين من الساعة 5-6 مساء </a:t>
            </a:r>
            <a:r>
              <a:rPr lang="ar-SA" sz="3200" dirty="0"/>
              <a:t>على رابط زوم والذي سوف يتم الإعلان عنه على المنصة التعليمية </a:t>
            </a:r>
            <a:r>
              <a:rPr lang="en-US" sz="3200" dirty="0"/>
              <a:t>Moodle</a:t>
            </a:r>
          </a:p>
        </p:txBody>
      </p:sp>
      <p:sp>
        <p:nvSpPr>
          <p:cNvPr id="3" name="TextBox 2">
            <a:extLst>
              <a:ext uri="{FF2B5EF4-FFF2-40B4-BE49-F238E27FC236}">
                <a16:creationId xmlns:a16="http://schemas.microsoft.com/office/drawing/2014/main" id="{3995B40F-C9CA-1C20-0690-55B1B2234299}"/>
              </a:ext>
            </a:extLst>
          </p:cNvPr>
          <p:cNvSpPr txBox="1"/>
          <p:nvPr/>
        </p:nvSpPr>
        <p:spPr>
          <a:xfrm>
            <a:off x="3405809" y="260425"/>
            <a:ext cx="5340626" cy="1015663"/>
          </a:xfrm>
          <a:prstGeom prst="rect">
            <a:avLst/>
          </a:prstGeom>
          <a:noFill/>
        </p:spPr>
        <p:txBody>
          <a:bodyPr wrap="square" rtlCol="0">
            <a:spAutoFit/>
          </a:bodyPr>
          <a:lstStyle/>
          <a:p>
            <a:pPr algn="ctr"/>
            <a:r>
              <a:rPr lang="ar-SA" sz="6000" b="1" dirty="0">
                <a:solidFill>
                  <a:schemeClr val="accent2"/>
                </a:solidFill>
              </a:rPr>
              <a:t>معلومات عامة</a:t>
            </a:r>
            <a:endParaRPr lang="en-US" sz="6000" b="1" dirty="0">
              <a:solidFill>
                <a:schemeClr val="accent2"/>
              </a:solidFill>
            </a:endParaRPr>
          </a:p>
        </p:txBody>
      </p:sp>
    </p:spTree>
    <p:extLst>
      <p:ext uri="{BB962C8B-B14F-4D97-AF65-F5344CB8AC3E}">
        <p14:creationId xmlns:p14="http://schemas.microsoft.com/office/powerpoint/2010/main" val="3750013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5F49D30-4C4F-E816-5C31-2E48D3384C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229355" cy="6858000"/>
          </a:xfrm>
          <a:prstGeom prst="rect">
            <a:avLst/>
          </a:prstGeom>
        </p:spPr>
      </p:pic>
    </p:spTree>
    <p:extLst>
      <p:ext uri="{BB962C8B-B14F-4D97-AF65-F5344CB8AC3E}">
        <p14:creationId xmlns:p14="http://schemas.microsoft.com/office/powerpoint/2010/main" val="3585924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7">
            <a:extLst>
              <a:ext uri="{FF2B5EF4-FFF2-40B4-BE49-F238E27FC236}">
                <a16:creationId xmlns:a16="http://schemas.microsoft.com/office/drawing/2014/main" id="{0B761509-3B9A-49A6-A84B-C3D86811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Freeform: Shape 9">
            <a:extLst>
              <a:ext uri="{FF2B5EF4-FFF2-40B4-BE49-F238E27FC236}">
                <a16:creationId xmlns:a16="http://schemas.microsoft.com/office/drawing/2014/main" id="{91DE43FD-EB47-414A-B0AB-169B0FFFA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272922" cy="685800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2" name="Group 11">
            <a:extLst>
              <a:ext uri="{FF2B5EF4-FFF2-40B4-BE49-F238E27FC236}">
                <a16:creationId xmlns:a16="http://schemas.microsoft.com/office/drawing/2014/main" id="{58495BCC-CE77-4CC2-952E-846F41119F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75188"/>
            <a:chExt cx="1562267" cy="1172973"/>
          </a:xfrm>
        </p:grpSpPr>
        <p:sp>
          <p:nvSpPr>
            <p:cNvPr id="13" name="Freeform 5">
              <a:extLst>
                <a:ext uri="{FF2B5EF4-FFF2-40B4-BE49-F238E27FC236}">
                  <a16:creationId xmlns:a16="http://schemas.microsoft.com/office/drawing/2014/main" id="{1B42538B-E30F-4967-A6C1-8EBA775F4D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423846"/>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4" name="Freeform 5">
              <a:extLst>
                <a:ext uri="{FF2B5EF4-FFF2-40B4-BE49-F238E27FC236}">
                  <a16:creationId xmlns:a16="http://schemas.microsoft.com/office/drawing/2014/main" id="{9A6BD9AC-4DE7-4B20-8547-4E3B375C2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75188"/>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pic>
        <p:nvPicPr>
          <p:cNvPr id="4" name="Picture 3">
            <a:extLst>
              <a:ext uri="{FF2B5EF4-FFF2-40B4-BE49-F238E27FC236}">
                <a16:creationId xmlns:a16="http://schemas.microsoft.com/office/drawing/2014/main" id="{26A35259-356D-9BC2-B6AD-7E751FB50A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199" y="69850"/>
            <a:ext cx="7010400" cy="6718300"/>
          </a:xfrm>
          <a:prstGeom prst="rect">
            <a:avLst/>
          </a:prstGeom>
        </p:spPr>
      </p:pic>
    </p:spTree>
    <p:extLst>
      <p:ext uri="{BB962C8B-B14F-4D97-AF65-F5344CB8AC3E}">
        <p14:creationId xmlns:p14="http://schemas.microsoft.com/office/powerpoint/2010/main" val="2477168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84CEB-6BB3-43F2-8C49-F8A4B25A5211}"/>
              </a:ext>
            </a:extLst>
          </p:cNvPr>
          <p:cNvSpPr>
            <a:spLocks noGrp="1"/>
          </p:cNvSpPr>
          <p:nvPr>
            <p:ph type="title"/>
          </p:nvPr>
        </p:nvSpPr>
        <p:spPr>
          <a:xfrm>
            <a:off x="666750" y="182562"/>
            <a:ext cx="10515600" cy="1325563"/>
          </a:xfrm>
        </p:spPr>
        <p:txBody>
          <a:bodyPr>
            <a:normAutofit/>
          </a:bodyPr>
          <a:lstStyle/>
          <a:p>
            <a:r>
              <a:rPr lang="en-US" sz="6000" b="1" dirty="0">
                <a:solidFill>
                  <a:schemeClr val="accent2"/>
                </a:solidFill>
              </a:rPr>
              <a:t>Assessment Grades: </a:t>
            </a:r>
          </a:p>
        </p:txBody>
      </p:sp>
      <p:pic>
        <p:nvPicPr>
          <p:cNvPr id="10" name="Picture 9">
            <a:extLst>
              <a:ext uri="{FF2B5EF4-FFF2-40B4-BE49-F238E27FC236}">
                <a16:creationId xmlns:a16="http://schemas.microsoft.com/office/drawing/2014/main" id="{7A35B1A3-78DB-4996-A825-84726FD43B3B}"/>
              </a:ext>
            </a:extLst>
          </p:cNvPr>
          <p:cNvPicPr>
            <a:picLocks noChangeAspect="1"/>
          </p:cNvPicPr>
          <p:nvPr/>
        </p:nvPicPr>
        <p:blipFill>
          <a:blip r:embed="rId2"/>
          <a:stretch>
            <a:fillRect/>
          </a:stretch>
        </p:blipFill>
        <p:spPr>
          <a:xfrm>
            <a:off x="10510225" y="411713"/>
            <a:ext cx="1176950" cy="1077362"/>
          </a:xfrm>
          <a:prstGeom prst="rect">
            <a:avLst/>
          </a:prstGeom>
        </p:spPr>
      </p:pic>
      <p:graphicFrame>
        <p:nvGraphicFramePr>
          <p:cNvPr id="9" name="Chart 8">
            <a:extLst>
              <a:ext uri="{FF2B5EF4-FFF2-40B4-BE49-F238E27FC236}">
                <a16:creationId xmlns:a16="http://schemas.microsoft.com/office/drawing/2014/main" id="{93C75099-790F-214E-CCE9-BF8A26511E88}"/>
              </a:ext>
            </a:extLst>
          </p:cNvPr>
          <p:cNvGraphicFramePr/>
          <p:nvPr>
            <p:extLst>
              <p:ext uri="{D42A27DB-BD31-4B8C-83A1-F6EECF244321}">
                <p14:modId xmlns:p14="http://schemas.microsoft.com/office/powerpoint/2010/main" val="3948771890"/>
              </p:ext>
            </p:extLst>
          </p:nvPr>
        </p:nvGraphicFramePr>
        <p:xfrm>
          <a:off x="2032000" y="1508125"/>
          <a:ext cx="7204765" cy="463020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902829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395DA-9C3B-8CCE-11D5-31A9A4D1654A}"/>
              </a:ext>
            </a:extLst>
          </p:cNvPr>
          <p:cNvSpPr>
            <a:spLocks noGrp="1"/>
          </p:cNvSpPr>
          <p:nvPr>
            <p:ph type="title"/>
          </p:nvPr>
        </p:nvSpPr>
        <p:spPr/>
        <p:txBody>
          <a:bodyPr/>
          <a:lstStyle/>
          <a:p>
            <a:endParaRPr lang="en-SA"/>
          </a:p>
        </p:txBody>
      </p:sp>
      <p:pic>
        <p:nvPicPr>
          <p:cNvPr id="5" name="Content Placeholder 4">
            <a:extLst>
              <a:ext uri="{FF2B5EF4-FFF2-40B4-BE49-F238E27FC236}">
                <a16:creationId xmlns:a16="http://schemas.microsoft.com/office/drawing/2014/main" id="{358275AC-F480-D539-F208-E58584F4D97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328634" cy="6857999"/>
          </a:xfrm>
        </p:spPr>
      </p:pic>
    </p:spTree>
    <p:extLst>
      <p:ext uri="{BB962C8B-B14F-4D97-AF65-F5344CB8AC3E}">
        <p14:creationId xmlns:p14="http://schemas.microsoft.com/office/powerpoint/2010/main" val="1558420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84CEB-6BB3-43F2-8C49-F8A4B25A5211}"/>
              </a:ext>
            </a:extLst>
          </p:cNvPr>
          <p:cNvSpPr>
            <a:spLocks noGrp="1"/>
          </p:cNvSpPr>
          <p:nvPr>
            <p:ph type="title"/>
          </p:nvPr>
        </p:nvSpPr>
        <p:spPr>
          <a:xfrm>
            <a:off x="666750" y="182562"/>
            <a:ext cx="10515600" cy="1325563"/>
          </a:xfrm>
        </p:spPr>
        <p:txBody>
          <a:bodyPr>
            <a:normAutofit/>
          </a:bodyPr>
          <a:lstStyle/>
          <a:p>
            <a:pPr algn="r" rtl="1"/>
            <a:r>
              <a:rPr lang="ar-SA" sz="6000" b="1" dirty="0">
                <a:solidFill>
                  <a:schemeClr val="bg1"/>
                </a:solidFill>
              </a:rPr>
              <a:t>الاختبارات القصيرة</a:t>
            </a:r>
            <a:endParaRPr lang="en-US" sz="6000" b="1" dirty="0">
              <a:solidFill>
                <a:schemeClr val="bg1"/>
              </a:solidFill>
            </a:endParaRPr>
          </a:p>
        </p:txBody>
      </p:sp>
      <p:pic>
        <p:nvPicPr>
          <p:cNvPr id="10" name="Picture 9">
            <a:extLst>
              <a:ext uri="{FF2B5EF4-FFF2-40B4-BE49-F238E27FC236}">
                <a16:creationId xmlns:a16="http://schemas.microsoft.com/office/drawing/2014/main" id="{7A35B1A3-78DB-4996-A825-84726FD43B3B}"/>
              </a:ext>
            </a:extLst>
          </p:cNvPr>
          <p:cNvPicPr>
            <a:picLocks noChangeAspect="1"/>
          </p:cNvPicPr>
          <p:nvPr/>
        </p:nvPicPr>
        <p:blipFill>
          <a:blip r:embed="rId2"/>
          <a:stretch>
            <a:fillRect/>
          </a:stretch>
        </p:blipFill>
        <p:spPr>
          <a:xfrm>
            <a:off x="421175" y="291601"/>
            <a:ext cx="1176950" cy="1077362"/>
          </a:xfrm>
          <a:prstGeom prst="rect">
            <a:avLst/>
          </a:prstGeom>
        </p:spPr>
      </p:pic>
      <p:sp>
        <p:nvSpPr>
          <p:cNvPr id="3" name="TextBox 2">
            <a:extLst>
              <a:ext uri="{FF2B5EF4-FFF2-40B4-BE49-F238E27FC236}">
                <a16:creationId xmlns:a16="http://schemas.microsoft.com/office/drawing/2014/main" id="{43FC2F68-D570-4C23-8F38-C132DB62FB00}"/>
              </a:ext>
            </a:extLst>
          </p:cNvPr>
          <p:cNvSpPr txBox="1"/>
          <p:nvPr/>
        </p:nvSpPr>
        <p:spPr>
          <a:xfrm>
            <a:off x="4910267" y="2057400"/>
            <a:ext cx="6800850" cy="1077218"/>
          </a:xfrm>
          <a:prstGeom prst="rect">
            <a:avLst/>
          </a:prstGeom>
          <a:noFill/>
        </p:spPr>
        <p:txBody>
          <a:bodyPr wrap="square" rtlCol="0">
            <a:spAutoFit/>
          </a:bodyPr>
          <a:lstStyle/>
          <a:p>
            <a:pPr marL="285750" indent="-285750" algn="r" rtl="1">
              <a:buFont typeface="Arial" panose="020B0604020202020204" pitchFamily="34" charset="0"/>
              <a:buChar char="•"/>
            </a:pPr>
            <a:endParaRPr lang="ar-SA" sz="3200" dirty="0"/>
          </a:p>
          <a:p>
            <a:pPr marL="285750" indent="-285750" algn="r" rtl="1">
              <a:buFont typeface="Arial" panose="020B0604020202020204" pitchFamily="34" charset="0"/>
              <a:buChar char="•"/>
            </a:pPr>
            <a:endParaRPr lang="ar-SA" sz="3200" dirty="0"/>
          </a:p>
        </p:txBody>
      </p:sp>
      <p:pic>
        <p:nvPicPr>
          <p:cNvPr id="4" name="Picture 3">
            <a:extLst>
              <a:ext uri="{FF2B5EF4-FFF2-40B4-BE49-F238E27FC236}">
                <a16:creationId xmlns:a16="http://schemas.microsoft.com/office/drawing/2014/main" id="{A116515A-A342-443A-BF40-F2517F8D8C44}"/>
              </a:ext>
            </a:extLst>
          </p:cNvPr>
          <p:cNvPicPr>
            <a:picLocks noChangeAspect="1"/>
          </p:cNvPicPr>
          <p:nvPr/>
        </p:nvPicPr>
        <p:blipFill>
          <a:blip r:embed="rId3">
            <a:duotone>
              <a:schemeClr val="accent1">
                <a:shade val="45000"/>
                <a:satMod val="135000"/>
              </a:schemeClr>
              <a:prstClr val="white"/>
            </a:duotone>
          </a:blip>
          <a:stretch>
            <a:fillRect/>
          </a:stretch>
        </p:blipFill>
        <p:spPr>
          <a:xfrm>
            <a:off x="228857" y="1909548"/>
            <a:ext cx="4548060" cy="4118170"/>
          </a:xfrm>
          <a:prstGeom prst="rect">
            <a:avLst/>
          </a:prstGeom>
        </p:spPr>
      </p:pic>
      <p:sp>
        <p:nvSpPr>
          <p:cNvPr id="11" name="TextBox 10">
            <a:extLst>
              <a:ext uri="{FF2B5EF4-FFF2-40B4-BE49-F238E27FC236}">
                <a16:creationId xmlns:a16="http://schemas.microsoft.com/office/drawing/2014/main" id="{61D786D7-B6F9-F0DA-0779-891FAB1E07EC}"/>
              </a:ext>
            </a:extLst>
          </p:cNvPr>
          <p:cNvSpPr txBox="1"/>
          <p:nvPr/>
        </p:nvSpPr>
        <p:spPr>
          <a:xfrm>
            <a:off x="5262692" y="2260473"/>
            <a:ext cx="6096000" cy="3693319"/>
          </a:xfrm>
          <a:prstGeom prst="rect">
            <a:avLst/>
          </a:prstGeom>
          <a:noFill/>
        </p:spPr>
        <p:txBody>
          <a:bodyPr wrap="square">
            <a:spAutoFit/>
          </a:bodyPr>
          <a:lstStyle/>
          <a:p>
            <a:pPr marL="285750" indent="-285750" algn="r" rtl="1">
              <a:buFont typeface="Arial" panose="020B0604020202020204" pitchFamily="34" charset="0"/>
              <a:buChar char="•"/>
            </a:pPr>
            <a:r>
              <a:rPr lang="ar-SA" b="1" dirty="0"/>
              <a:t>يفتح الاختبار القصير الأسبوعي يوم السبت في تمام الساعة العاشرة مساء وهو متاح لمدة أسبوع ثم يقفل يوم السبت الذي يليه في تمام الساعة التاسعة مساء</a:t>
            </a:r>
          </a:p>
          <a:p>
            <a:pPr algn="r" rtl="1"/>
            <a:endParaRPr lang="ar-SA" b="1" dirty="0"/>
          </a:p>
          <a:p>
            <a:pPr marL="285750" indent="-285750" algn="r" rtl="1">
              <a:buFont typeface="Arial" panose="020B0604020202020204" pitchFamily="34" charset="0"/>
              <a:buChar char="•"/>
            </a:pPr>
            <a:r>
              <a:rPr lang="ar-SA" b="1" dirty="0"/>
              <a:t>الاختبار يشمل أسئلة كتابية وصوتية</a:t>
            </a:r>
          </a:p>
          <a:p>
            <a:pPr algn="r" rtl="1"/>
            <a:endParaRPr lang="ar-SA" b="1" dirty="0"/>
          </a:p>
          <a:p>
            <a:pPr marL="285750" indent="-285750" algn="r" rtl="1">
              <a:buFont typeface="Arial" panose="020B0604020202020204" pitchFamily="34" charset="0"/>
              <a:buChar char="•"/>
            </a:pPr>
            <a:r>
              <a:rPr lang="ar-SA" b="1" dirty="0"/>
              <a:t>تعد الإجابة على الاختبار القصير بمثابة الحضور للطلاب والطالبات</a:t>
            </a:r>
          </a:p>
          <a:p>
            <a:pPr algn="r" rtl="1"/>
            <a:endParaRPr lang="ar-SA" b="1" dirty="0"/>
          </a:p>
          <a:p>
            <a:pPr marL="285750" indent="-285750" algn="r" rtl="1">
              <a:buFont typeface="Arial" panose="020B0604020202020204" pitchFamily="34" charset="0"/>
              <a:buChar char="•"/>
            </a:pPr>
            <a:r>
              <a:rPr lang="ar-SA" b="1" dirty="0"/>
              <a:t>الاختبار القصير من ٨ درجات ( بمجموع ٨٠ درجة)</a:t>
            </a:r>
            <a:endParaRPr lang="en-US" b="1" dirty="0"/>
          </a:p>
          <a:p>
            <a:pPr marL="285750" indent="-285750" algn="r" rtl="1">
              <a:buFont typeface="Arial" panose="020B0604020202020204" pitchFamily="34" charset="0"/>
              <a:buChar char="•"/>
            </a:pPr>
            <a:endParaRPr lang="ar-SA" b="1" dirty="0"/>
          </a:p>
          <a:p>
            <a:pPr marL="285750" indent="-285750" algn="r" rtl="1">
              <a:buFont typeface="Arial" panose="020B0604020202020204" pitchFamily="34" charset="0"/>
              <a:buChar char="•"/>
            </a:pPr>
            <a:r>
              <a:rPr lang="ar-SA" b="1" dirty="0"/>
              <a:t>فترة السماحية للاختبار القصير٢٤ دقيقة</a:t>
            </a:r>
          </a:p>
          <a:p>
            <a:pPr marL="285750" indent="-285750" algn="r" rtl="1">
              <a:buFont typeface="Arial" panose="020B0604020202020204" pitchFamily="34" charset="0"/>
              <a:buChar char="•"/>
            </a:pPr>
            <a:endParaRPr lang="ar-SA" b="1" dirty="0"/>
          </a:p>
          <a:p>
            <a:pPr marL="285750" indent="-285750" algn="r" rtl="1">
              <a:buFont typeface="Arial" panose="020B0604020202020204" pitchFamily="34" charset="0"/>
              <a:buChar char="•"/>
            </a:pPr>
            <a:endParaRPr lang="ar-SA" b="1" dirty="0"/>
          </a:p>
        </p:txBody>
      </p:sp>
      <p:sp>
        <p:nvSpPr>
          <p:cNvPr id="13" name="TextBox 12">
            <a:extLst>
              <a:ext uri="{FF2B5EF4-FFF2-40B4-BE49-F238E27FC236}">
                <a16:creationId xmlns:a16="http://schemas.microsoft.com/office/drawing/2014/main" id="{E81D5607-619C-D33C-5139-B53CA87023D6}"/>
              </a:ext>
            </a:extLst>
          </p:cNvPr>
          <p:cNvSpPr txBox="1"/>
          <p:nvPr/>
        </p:nvSpPr>
        <p:spPr>
          <a:xfrm>
            <a:off x="3803374" y="516835"/>
            <a:ext cx="4890052" cy="1107996"/>
          </a:xfrm>
          <a:prstGeom prst="rect">
            <a:avLst/>
          </a:prstGeom>
          <a:noFill/>
        </p:spPr>
        <p:txBody>
          <a:bodyPr wrap="square" rtlCol="0">
            <a:spAutoFit/>
          </a:bodyPr>
          <a:lstStyle/>
          <a:p>
            <a:pPr algn="ctr"/>
            <a:r>
              <a:rPr lang="en-US" sz="6600" b="1" dirty="0">
                <a:solidFill>
                  <a:schemeClr val="accent2"/>
                </a:solidFill>
              </a:rPr>
              <a:t>QUIZZES</a:t>
            </a:r>
          </a:p>
        </p:txBody>
      </p:sp>
    </p:spTree>
    <p:extLst>
      <p:ext uri="{BB962C8B-B14F-4D97-AF65-F5344CB8AC3E}">
        <p14:creationId xmlns:p14="http://schemas.microsoft.com/office/powerpoint/2010/main" val="2804653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DEA8E029-D70D-45D8-84ED-E9856DD1213D}"/>
              </a:ext>
            </a:extLst>
          </p:cNvPr>
          <p:cNvSpPr>
            <a:spLocks noGrp="1"/>
          </p:cNvSpPr>
          <p:nvPr>
            <p:ph type="title"/>
          </p:nvPr>
        </p:nvSpPr>
        <p:spPr>
          <a:xfrm>
            <a:off x="589560" y="856180"/>
            <a:ext cx="4560584" cy="1128068"/>
          </a:xfrm>
        </p:spPr>
        <p:txBody>
          <a:bodyPr anchor="ctr">
            <a:normAutofit/>
          </a:bodyPr>
          <a:lstStyle/>
          <a:p>
            <a:r>
              <a:rPr lang="ar-SA" sz="4000" b="1"/>
              <a:t>الاختبار النهائي</a:t>
            </a:r>
            <a:endParaRPr lang="en-US" sz="4000" b="1"/>
          </a:p>
        </p:txBody>
      </p:sp>
      <p:grpSp>
        <p:nvGrpSpPr>
          <p:cNvPr id="14" name="Group 13">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2973B4A-8B3F-4A3E-C906-1DAE472EEEB4}"/>
              </a:ext>
            </a:extLst>
          </p:cNvPr>
          <p:cNvSpPr>
            <a:spLocks noGrp="1"/>
          </p:cNvSpPr>
          <p:nvPr>
            <p:ph idx="1"/>
          </p:nvPr>
        </p:nvSpPr>
        <p:spPr>
          <a:xfrm>
            <a:off x="590719" y="2330505"/>
            <a:ext cx="4559425" cy="3979585"/>
          </a:xfrm>
        </p:spPr>
        <p:txBody>
          <a:bodyPr anchor="ctr">
            <a:normAutofit/>
          </a:bodyPr>
          <a:lstStyle/>
          <a:p>
            <a:pPr marL="285750" indent="-285750" algn="r" rtl="1">
              <a:buFont typeface="Arial" panose="020B0604020202020204" pitchFamily="34" charset="0"/>
              <a:buChar char="•"/>
            </a:pPr>
            <a:r>
              <a:rPr lang="ar-SA" sz="2000" b="1" dirty="0"/>
              <a:t>الاختبار النهائي سيكون من خلال </a:t>
            </a:r>
            <a:r>
              <a:rPr lang="ar-SA" sz="2000" b="1" dirty="0" err="1"/>
              <a:t>المودل</a:t>
            </a:r>
            <a:r>
              <a:rPr lang="ar-SA" sz="2000" b="1" dirty="0"/>
              <a:t> ويتضمن الاختبار اسئلة كتابية وصوتية</a:t>
            </a:r>
            <a:endParaRPr lang="en-US" sz="2000" b="1" dirty="0"/>
          </a:p>
          <a:p>
            <a:pPr marL="285750" indent="-285750" algn="r" rtl="1">
              <a:buFont typeface="Arial" panose="020B0604020202020204" pitchFamily="34" charset="0"/>
              <a:buChar char="•"/>
            </a:pPr>
            <a:endParaRPr lang="ar-SA" sz="2000" b="1" dirty="0"/>
          </a:p>
          <a:p>
            <a:pPr marL="285750" indent="-285750" algn="r" rtl="1">
              <a:buFont typeface="Arial" panose="020B0604020202020204" pitchFamily="34" charset="0"/>
              <a:buChar char="•"/>
            </a:pPr>
            <a:r>
              <a:rPr lang="ar-SA" sz="2000" b="1" dirty="0"/>
              <a:t>الاختبار من ٢٠ درجة</a:t>
            </a:r>
          </a:p>
          <a:p>
            <a:pPr marL="285750" indent="-285750" algn="r" rtl="1">
              <a:buFont typeface="Arial" panose="020B0604020202020204" pitchFamily="34" charset="0"/>
              <a:buChar char="•"/>
            </a:pPr>
            <a:endParaRPr lang="ar-SA" sz="2000" b="1" dirty="0"/>
          </a:p>
          <a:p>
            <a:pPr marL="285750" indent="-285750" algn="r" rtl="1">
              <a:buFont typeface="Arial" panose="020B0604020202020204" pitchFamily="34" charset="0"/>
              <a:buChar char="•"/>
            </a:pPr>
            <a:r>
              <a:rPr lang="ar-SA" sz="2000" b="1" dirty="0"/>
              <a:t>فترة الاختبارات النهائية تكون في الاسابيع ١٢ و١٣ بمشيئة الله</a:t>
            </a:r>
            <a:endParaRPr lang="en-US" sz="2000" dirty="0"/>
          </a:p>
        </p:txBody>
      </p:sp>
      <p:sp>
        <p:nvSpPr>
          <p:cNvPr id="20" name="Rectangle 19">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1AA0928-EB68-1128-0DBB-3E3EEDFCA435}"/>
              </a:ext>
            </a:extLst>
          </p:cNvPr>
          <p:cNvPicPr>
            <a:picLocks noChangeAspect="1"/>
          </p:cNvPicPr>
          <p:nvPr/>
        </p:nvPicPr>
        <p:blipFill rotWithShape="1">
          <a:blip r:embed="rId2"/>
          <a:srcRect r="-1" b="3061"/>
          <a:stretch/>
        </p:blipFill>
        <p:spPr>
          <a:xfrm>
            <a:off x="5977788" y="799352"/>
            <a:ext cx="5425410" cy="5259296"/>
          </a:xfrm>
          <a:prstGeom prst="rect">
            <a:avLst/>
          </a:prstGeom>
        </p:spPr>
      </p:pic>
    </p:spTree>
    <p:extLst>
      <p:ext uri="{BB962C8B-B14F-4D97-AF65-F5344CB8AC3E}">
        <p14:creationId xmlns:p14="http://schemas.microsoft.com/office/powerpoint/2010/main" val="26838372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No image&#10;&#10;Description automatically generated">
            <a:extLst>
              <a:ext uri="{FF2B5EF4-FFF2-40B4-BE49-F238E27FC236}">
                <a16:creationId xmlns:a16="http://schemas.microsoft.com/office/drawing/2014/main" id="{91361C9D-CA30-4756-800B-F553CFB0405A}"/>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4605" r="9089" b="13472"/>
          <a:stretch/>
        </p:blipFill>
        <p:spPr>
          <a:xfrm>
            <a:off x="3523488" y="10"/>
            <a:ext cx="8668512" cy="6857990"/>
          </a:xfrm>
          <a:prstGeom prst="rect">
            <a:avLst/>
          </a:prstGeom>
        </p:spPr>
      </p:pic>
      <p:sp>
        <p:nvSpPr>
          <p:cNvPr id="25" name="Rectangle 24">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6">
            <a:extLst>
              <a:ext uri="{FF2B5EF4-FFF2-40B4-BE49-F238E27FC236}">
                <a16:creationId xmlns:a16="http://schemas.microsoft.com/office/drawing/2014/main" id="{DEA8E029-D70D-45D8-84ED-E9856DD1213D}"/>
              </a:ext>
            </a:extLst>
          </p:cNvPr>
          <p:cNvSpPr>
            <a:spLocks noGrp="1"/>
          </p:cNvSpPr>
          <p:nvPr>
            <p:ph type="title"/>
          </p:nvPr>
        </p:nvSpPr>
        <p:spPr>
          <a:xfrm>
            <a:off x="477981" y="771988"/>
            <a:ext cx="4836970" cy="3554509"/>
          </a:xfrm>
        </p:spPr>
        <p:txBody>
          <a:bodyPr vert="horz" lIns="91440" tIns="45720" rIns="91440" bIns="45720" rtlCol="0" anchor="b">
            <a:normAutofit/>
          </a:bodyPr>
          <a:lstStyle/>
          <a:p>
            <a:r>
              <a:rPr lang="en-US" b="1" dirty="0"/>
              <a:t>What Do you know about Marketing? </a:t>
            </a:r>
          </a:p>
        </p:txBody>
      </p:sp>
      <p:sp>
        <p:nvSpPr>
          <p:cNvPr id="27" name="Rectangle 2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9" name="Rectangle 2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3355FF0B-A425-4191-9938-4CA1F2186037}"/>
              </a:ext>
            </a:extLst>
          </p:cNvPr>
          <p:cNvPicPr>
            <a:picLocks noChangeAspect="1"/>
          </p:cNvPicPr>
          <p:nvPr/>
        </p:nvPicPr>
        <p:blipFill>
          <a:blip r:embed="rId3"/>
          <a:stretch>
            <a:fillRect/>
          </a:stretch>
        </p:blipFill>
        <p:spPr>
          <a:xfrm>
            <a:off x="405798" y="233307"/>
            <a:ext cx="1176950" cy="1077362"/>
          </a:xfrm>
          <a:prstGeom prst="rect">
            <a:avLst/>
          </a:prstGeom>
        </p:spPr>
      </p:pic>
      <p:pic>
        <p:nvPicPr>
          <p:cNvPr id="1026" name="Picture 2" descr="9 Elements of an Effective Marketing Plan - Ally Marketing">
            <a:extLst>
              <a:ext uri="{FF2B5EF4-FFF2-40B4-BE49-F238E27FC236}">
                <a16:creationId xmlns:a16="http://schemas.microsoft.com/office/drawing/2014/main" id="{278DE762-7FB5-4DC7-8956-8A0C63258D0E}"/>
              </a:ext>
            </a:extLst>
          </p:cNvPr>
          <p:cNvPicPr>
            <a:picLocks noChangeAspect="1" noChangeArrowheads="1"/>
          </p:cNvPicPr>
          <p:nvPr/>
        </p:nvPicPr>
        <p:blipFill>
          <a:blip r:embed="rId4">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5984156" y="1303034"/>
            <a:ext cx="5993270" cy="42519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67742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No image&#10;&#10;Description automatically generated">
            <a:extLst>
              <a:ext uri="{FF2B5EF4-FFF2-40B4-BE49-F238E27FC236}">
                <a16:creationId xmlns:a16="http://schemas.microsoft.com/office/drawing/2014/main" id="{91361C9D-CA30-4756-800B-F553CFB0405A}"/>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4605" r="9089" b="13472"/>
          <a:stretch/>
        </p:blipFill>
        <p:spPr>
          <a:xfrm>
            <a:off x="3523488" y="10"/>
            <a:ext cx="8668512" cy="6857990"/>
          </a:xfrm>
          <a:prstGeom prst="rect">
            <a:avLst/>
          </a:prstGeom>
        </p:spPr>
      </p:pic>
      <p:sp>
        <p:nvSpPr>
          <p:cNvPr id="44" name="Rectangle 35">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6">
            <a:extLst>
              <a:ext uri="{FF2B5EF4-FFF2-40B4-BE49-F238E27FC236}">
                <a16:creationId xmlns:a16="http://schemas.microsoft.com/office/drawing/2014/main" id="{DEA8E029-D70D-45D8-84ED-E9856DD1213D}"/>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b="1"/>
              <a:t>What are you expecting from this course? </a:t>
            </a:r>
          </a:p>
        </p:txBody>
      </p:sp>
      <p:sp>
        <p:nvSpPr>
          <p:cNvPr id="45" name="Rectangle 37">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6" name="Rectangle 39">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8" name="Picture 17">
            <a:extLst>
              <a:ext uri="{FF2B5EF4-FFF2-40B4-BE49-F238E27FC236}">
                <a16:creationId xmlns:a16="http://schemas.microsoft.com/office/drawing/2014/main" id="{07B5D9DD-19B9-482D-8217-87F7C882E981}"/>
              </a:ext>
            </a:extLst>
          </p:cNvPr>
          <p:cNvPicPr>
            <a:picLocks noChangeAspect="1"/>
          </p:cNvPicPr>
          <p:nvPr/>
        </p:nvPicPr>
        <p:blipFill>
          <a:blip r:embed="rId3"/>
          <a:stretch>
            <a:fillRect/>
          </a:stretch>
        </p:blipFill>
        <p:spPr>
          <a:xfrm>
            <a:off x="405798" y="233307"/>
            <a:ext cx="1176950" cy="1077362"/>
          </a:xfrm>
          <a:prstGeom prst="rect">
            <a:avLst/>
          </a:prstGeom>
        </p:spPr>
      </p:pic>
      <p:pic>
        <p:nvPicPr>
          <p:cNvPr id="19" name="Picture 18">
            <a:extLst>
              <a:ext uri="{FF2B5EF4-FFF2-40B4-BE49-F238E27FC236}">
                <a16:creationId xmlns:a16="http://schemas.microsoft.com/office/drawing/2014/main" id="{687B0336-CAF0-4513-BF89-9ADC7EAE2C4C}"/>
              </a:ext>
            </a:extLst>
          </p:cNvPr>
          <p:cNvPicPr>
            <a:picLocks noChangeAspect="1"/>
          </p:cNvPicPr>
          <p:nvPr/>
        </p:nvPicPr>
        <p:blipFill rotWithShape="1">
          <a:blip r:embed="rId4"/>
          <a:srcRect r="13606"/>
          <a:stretch/>
        </p:blipFill>
        <p:spPr>
          <a:xfrm>
            <a:off x="6081682" y="1501169"/>
            <a:ext cx="5509191" cy="4243480"/>
          </a:xfrm>
          <a:prstGeom prst="rect">
            <a:avLst/>
          </a:prstGeom>
          <a:ln>
            <a:noFill/>
          </a:ln>
          <a:effectLst>
            <a:softEdge rad="112500"/>
          </a:effectLst>
        </p:spPr>
      </p:pic>
    </p:spTree>
    <p:extLst>
      <p:ext uri="{BB962C8B-B14F-4D97-AF65-F5344CB8AC3E}">
        <p14:creationId xmlns:p14="http://schemas.microsoft.com/office/powerpoint/2010/main" val="617843895"/>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a16="http://schemas.microsoft.com/office/drawing/2014/main"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A"/>
          </a:p>
        </p:txBody>
      </p:sp>
      <p:pic>
        <p:nvPicPr>
          <p:cNvPr id="138" name="Google Shape;138;p5"/>
          <p:cNvPicPr preferRelativeResize="0"/>
          <p:nvPr/>
        </p:nvPicPr>
        <p:blipFill rotWithShape="1">
          <a:blip r:embed="rId3">
            <a:alphaModFix/>
          </a:blip>
          <a:srcRect/>
          <a:stretch/>
        </p:blipFill>
        <p:spPr>
          <a:xfrm>
            <a:off x="2421533" y="6001392"/>
            <a:ext cx="9902229" cy="204838"/>
          </a:xfrm>
          <a:prstGeom prst="rect">
            <a:avLst/>
          </a:prstGeom>
          <a:noFill/>
          <a:ln>
            <a:noFill/>
          </a:ln>
        </p:spPr>
      </p:pic>
      <p:pic>
        <p:nvPicPr>
          <p:cNvPr id="139" name="Google Shape;139;p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6" name="Google Shape;139;p5">
            <a:extLst>
              <a:ext uri="{FF2B5EF4-FFF2-40B4-BE49-F238E27FC236}">
                <a16:creationId xmlns:a16="http://schemas.microsoft.com/office/drawing/2014/main" id="{842FD18B-77B0-4847-B181-C8EC0193B6EE}"/>
              </a:ext>
            </a:extLst>
          </p:cNvPr>
          <p:cNvPicPr preferRelativeResize="0"/>
          <p:nvPr/>
        </p:nvPicPr>
        <p:blipFill rotWithShape="1">
          <a:blip r:embed="rId4">
            <a:alphaModFix/>
          </a:blip>
          <a:srcRect/>
          <a:stretch/>
        </p:blipFill>
        <p:spPr>
          <a:xfrm>
            <a:off x="11988381" y="1923212"/>
            <a:ext cx="269366" cy="2709534"/>
          </a:xfrm>
          <a:prstGeom prst="rect">
            <a:avLst/>
          </a:prstGeom>
          <a:noFill/>
          <a:ln>
            <a:noFill/>
          </a:ln>
        </p:spPr>
      </p:pic>
      <p:sp>
        <p:nvSpPr>
          <p:cNvPr id="3" name="Title 1">
            <a:extLst>
              <a:ext uri="{FF2B5EF4-FFF2-40B4-BE49-F238E27FC236}">
                <a16:creationId xmlns:a16="http://schemas.microsoft.com/office/drawing/2014/main" id="{DE4DC59C-1508-8F76-E38C-F21FD255072E}"/>
              </a:ext>
            </a:extLst>
          </p:cNvPr>
          <p:cNvSpPr txBox="1">
            <a:spLocks/>
          </p:cNvSpPr>
          <p:nvPr/>
        </p:nvSpPr>
        <p:spPr>
          <a:xfrm>
            <a:off x="1577601" y="860173"/>
            <a:ext cx="8785599" cy="105900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التسويق ما هو؟</a:t>
            </a:r>
            <a:endParaRPr lang="en-US" b="1" dirty="0">
              <a:solidFill>
                <a:srgbClr val="C00000"/>
              </a:solidFill>
            </a:endParaRPr>
          </a:p>
        </p:txBody>
      </p:sp>
      <p:sp>
        <p:nvSpPr>
          <p:cNvPr id="4" name="Content Placeholder 2">
            <a:extLst>
              <a:ext uri="{FF2B5EF4-FFF2-40B4-BE49-F238E27FC236}">
                <a16:creationId xmlns:a16="http://schemas.microsoft.com/office/drawing/2014/main" id="{7A0F28B8-594B-62CB-B9FA-E49C0D631BD4}"/>
              </a:ext>
            </a:extLst>
          </p:cNvPr>
          <p:cNvSpPr txBox="1">
            <a:spLocks/>
          </p:cNvSpPr>
          <p:nvPr/>
        </p:nvSpPr>
        <p:spPr>
          <a:xfrm>
            <a:off x="484001" y="2060620"/>
            <a:ext cx="10972800" cy="401094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a:t>هناك تعريفات كثيرة للتسويق مثلا ممكن ان نعرف التسويق على أنه «</a:t>
            </a:r>
            <a:r>
              <a:rPr lang="ar-SA" altLang="en-US" b="1"/>
              <a:t>مجموعة من الأنشطة التي تؤدي بواسطة الافراد و المنظمات يهدف تسهيل عملية المبادلة في السوق و التي تتم في ظل بيئـة متغيرة باستمرار»</a:t>
            </a:r>
          </a:p>
          <a:p>
            <a:pPr algn="r" rtl="1"/>
            <a:endParaRPr lang="ar-SA" b="1"/>
          </a:p>
          <a:p>
            <a:pPr algn="r" rtl="1"/>
            <a:r>
              <a:rPr lang="ar-SA" b="1"/>
              <a:t>من الممكن أيضا تعرفه على انه «كل ما تقوم به المنشأة لمحاولة خلق قيمة للمستهلكين في سوق مزدحمة بالمنتجات بشكل متزايد»</a:t>
            </a:r>
          </a:p>
          <a:p>
            <a:pPr algn="r" rtl="1"/>
            <a:endParaRPr lang="ar-SA" b="1"/>
          </a:p>
          <a:p>
            <a:pPr algn="r" rtl="1"/>
            <a:r>
              <a:rPr lang="ar-SA" b="1"/>
              <a:t>المكون المادي + جوهر العلامات التجارية (المكون النفسي) = جميع الأنشطة التي «تحكي قصة» حول ماهية هذه العلامة التجارية ولماذا تختلف هذه العلامة التجارية عن غيرها من العلامات التجارية</a:t>
            </a:r>
            <a:r>
              <a:rPr lang="en-US" b="1"/>
              <a:t>.</a:t>
            </a:r>
            <a:endParaRPr lang="ar-SA" b="1"/>
          </a:p>
          <a:p>
            <a:pPr algn="r" rtl="1"/>
            <a:endParaRPr lang="en-US" b="1" dirty="0"/>
          </a:p>
        </p:txBody>
      </p:sp>
      <p:pic>
        <p:nvPicPr>
          <p:cNvPr id="11" name="Graphic 10">
            <a:extLst>
              <a:ext uri="{FF2B5EF4-FFF2-40B4-BE49-F238E27FC236}">
                <a16:creationId xmlns:a16="http://schemas.microsoft.com/office/drawing/2014/main" id="{CD0BED9C-425B-5EB3-0CA5-852E2096FDC8}"/>
              </a:ext>
            </a:extLst>
          </p:cNvPr>
          <p:cNvPicPr>
            <a:picLocks noChangeAspect="1"/>
          </p:cNvPicPr>
          <p:nvPr/>
        </p:nvPicPr>
        <p:blipFill rotWithShape="1">
          <a:blip r:embed="rId5">
            <a:extLst>
              <a:ext uri="{96DAC541-7B7A-43D3-8B79-37D633B846F1}">
                <asvg:svgBlip xmlns:asvg="http://schemas.microsoft.com/office/drawing/2016/SVG/main" r:embed="rId6"/>
              </a:ext>
            </a:extLst>
          </a:blip>
          <a:srcRect l="66933" t="50162" b="2725"/>
          <a:stretch/>
        </p:blipFill>
        <p:spPr>
          <a:xfrm>
            <a:off x="273270" y="233815"/>
            <a:ext cx="2148263" cy="1500392"/>
          </a:xfrm>
          <a:prstGeom prst="ellipse">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a16="http://schemas.microsoft.com/office/drawing/2014/main"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A"/>
          </a:p>
        </p:txBody>
      </p:sp>
      <p:pic>
        <p:nvPicPr>
          <p:cNvPr id="138" name="Google Shape;138;p5"/>
          <p:cNvPicPr preferRelativeResize="0"/>
          <p:nvPr/>
        </p:nvPicPr>
        <p:blipFill rotWithShape="1">
          <a:blip r:embed="rId3">
            <a:alphaModFix/>
          </a:blip>
          <a:srcRect/>
          <a:stretch/>
        </p:blipFill>
        <p:spPr>
          <a:xfrm>
            <a:off x="2421533" y="6001392"/>
            <a:ext cx="9902229" cy="204838"/>
          </a:xfrm>
          <a:prstGeom prst="rect">
            <a:avLst/>
          </a:prstGeom>
          <a:noFill/>
          <a:ln>
            <a:noFill/>
          </a:ln>
        </p:spPr>
      </p:pic>
      <p:pic>
        <p:nvPicPr>
          <p:cNvPr id="139" name="Google Shape;139;p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6" name="Google Shape;139;p5">
            <a:extLst>
              <a:ext uri="{FF2B5EF4-FFF2-40B4-BE49-F238E27FC236}">
                <a16:creationId xmlns:a16="http://schemas.microsoft.com/office/drawing/2014/main" id="{842FD18B-77B0-4847-B181-C8EC0193B6EE}"/>
              </a:ext>
            </a:extLst>
          </p:cNvPr>
          <p:cNvPicPr preferRelativeResize="0"/>
          <p:nvPr/>
        </p:nvPicPr>
        <p:blipFill rotWithShape="1">
          <a:blip r:embed="rId4">
            <a:alphaModFix/>
          </a:blip>
          <a:srcRect/>
          <a:stretch/>
        </p:blipFill>
        <p:spPr>
          <a:xfrm>
            <a:off x="11988381" y="1923212"/>
            <a:ext cx="269366" cy="2709534"/>
          </a:xfrm>
          <a:prstGeom prst="rect">
            <a:avLst/>
          </a:prstGeom>
          <a:noFill/>
          <a:ln>
            <a:noFill/>
          </a:ln>
        </p:spPr>
      </p:pic>
      <p:sp>
        <p:nvSpPr>
          <p:cNvPr id="3" name="Title 1">
            <a:extLst>
              <a:ext uri="{FF2B5EF4-FFF2-40B4-BE49-F238E27FC236}">
                <a16:creationId xmlns:a16="http://schemas.microsoft.com/office/drawing/2014/main" id="{DE4DC59C-1508-8F76-E38C-F21FD255072E}"/>
              </a:ext>
            </a:extLst>
          </p:cNvPr>
          <p:cNvSpPr txBox="1">
            <a:spLocks/>
          </p:cNvSpPr>
          <p:nvPr/>
        </p:nvSpPr>
        <p:spPr>
          <a:xfrm>
            <a:off x="1577601" y="860173"/>
            <a:ext cx="8785599" cy="105900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التسويق ما هو؟</a:t>
            </a:r>
            <a:endParaRPr lang="en-US" b="1" dirty="0">
              <a:solidFill>
                <a:srgbClr val="C00000"/>
              </a:solidFill>
            </a:endParaRPr>
          </a:p>
        </p:txBody>
      </p:sp>
      <p:pic>
        <p:nvPicPr>
          <p:cNvPr id="11" name="Graphic 10">
            <a:extLst>
              <a:ext uri="{FF2B5EF4-FFF2-40B4-BE49-F238E27FC236}">
                <a16:creationId xmlns:a16="http://schemas.microsoft.com/office/drawing/2014/main" id="{CD0BED9C-425B-5EB3-0CA5-852E2096FDC8}"/>
              </a:ext>
            </a:extLst>
          </p:cNvPr>
          <p:cNvPicPr>
            <a:picLocks noChangeAspect="1"/>
          </p:cNvPicPr>
          <p:nvPr/>
        </p:nvPicPr>
        <p:blipFill rotWithShape="1">
          <a:blip r:embed="rId5">
            <a:extLst>
              <a:ext uri="{96DAC541-7B7A-43D3-8B79-37D633B846F1}">
                <asvg:svgBlip xmlns:asvg="http://schemas.microsoft.com/office/drawing/2016/SVG/main" r:embed="rId6"/>
              </a:ext>
            </a:extLst>
          </a:blip>
          <a:srcRect l="66933" t="50162" b="2725"/>
          <a:stretch/>
        </p:blipFill>
        <p:spPr>
          <a:xfrm>
            <a:off x="273270" y="233815"/>
            <a:ext cx="2148263" cy="1500392"/>
          </a:xfrm>
          <a:prstGeom prst="ellipse">
            <a:avLst/>
          </a:prstGeom>
        </p:spPr>
      </p:pic>
      <p:sp>
        <p:nvSpPr>
          <p:cNvPr id="2" name="Content Placeholder 2">
            <a:extLst>
              <a:ext uri="{FF2B5EF4-FFF2-40B4-BE49-F238E27FC236}">
                <a16:creationId xmlns:a16="http://schemas.microsoft.com/office/drawing/2014/main" id="{C49A2BC0-6009-8629-52E2-8F0CD2A913DE}"/>
              </a:ext>
            </a:extLst>
          </p:cNvPr>
          <p:cNvSpPr txBox="1">
            <a:spLocks/>
          </p:cNvSpPr>
          <p:nvPr/>
        </p:nvSpPr>
        <p:spPr>
          <a:xfrm>
            <a:off x="609600" y="1821400"/>
            <a:ext cx="10972800" cy="52215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a:t>التسويق يعنى أساسا بتطوير علاقات العملاء وتطوير علاقات طويلة الأمد مع المستهلكين من خلال تزويدهم بالسلع أو الخدمات المصممة وفقًا لاحتياجاتهم.</a:t>
            </a:r>
          </a:p>
          <a:p>
            <a:pPr algn="r" rtl="1"/>
            <a:endParaRPr lang="ar-SA" b="1"/>
          </a:p>
          <a:p>
            <a:pPr algn="r" rtl="1"/>
            <a:r>
              <a:rPr lang="ar-SA" b="1"/>
              <a:t>بمعنى اننا عندنا طرفين: البائع الذي يقدم منتج (سلعة او خدمة او فكرة...) يلبي حاجات ورغبات العميل ويمثل قيمة إضافية بالنسبة له و مشتري يقدم أيضا قيمة للمنشأة من خلال دفع سعر المنتج + وقت + جهد + اهتمام للحصول على هذا المنتج. </a:t>
            </a:r>
          </a:p>
          <a:p>
            <a:pPr algn="r" rtl="1"/>
            <a:endParaRPr lang="ar-SA" b="1"/>
          </a:p>
          <a:p>
            <a:pPr algn="r" rtl="1"/>
            <a:r>
              <a:rPr lang="ar-SA" b="1"/>
              <a:t>في هذه الحالة لماذا لا تنجح بعض الشركات؟ ما هي العوامل التي تجعلها تفشل؟ </a:t>
            </a:r>
          </a:p>
          <a:p>
            <a:pPr algn="r" rtl="1"/>
            <a:endParaRPr lang="ar-SA" b="1"/>
          </a:p>
          <a:p>
            <a:pPr algn="r" rtl="1"/>
            <a:endParaRPr lang="en-US" b="1" dirty="0"/>
          </a:p>
        </p:txBody>
      </p:sp>
    </p:spTree>
    <p:extLst>
      <p:ext uri="{BB962C8B-B14F-4D97-AF65-F5344CB8AC3E}">
        <p14:creationId xmlns:p14="http://schemas.microsoft.com/office/powerpoint/2010/main" val="18251778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a16="http://schemas.microsoft.com/office/drawing/2014/main"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A"/>
          </a:p>
        </p:txBody>
      </p:sp>
      <p:pic>
        <p:nvPicPr>
          <p:cNvPr id="138" name="Google Shape;138;p5"/>
          <p:cNvPicPr preferRelativeResize="0"/>
          <p:nvPr/>
        </p:nvPicPr>
        <p:blipFill rotWithShape="1">
          <a:blip r:embed="rId3">
            <a:alphaModFix/>
          </a:blip>
          <a:srcRect/>
          <a:stretch/>
        </p:blipFill>
        <p:spPr>
          <a:xfrm>
            <a:off x="2421533" y="6001392"/>
            <a:ext cx="9902229" cy="204838"/>
          </a:xfrm>
          <a:prstGeom prst="rect">
            <a:avLst/>
          </a:prstGeom>
          <a:noFill/>
          <a:ln>
            <a:noFill/>
          </a:ln>
        </p:spPr>
      </p:pic>
      <p:pic>
        <p:nvPicPr>
          <p:cNvPr id="139" name="Google Shape;139;p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6" name="Google Shape;139;p5">
            <a:extLst>
              <a:ext uri="{FF2B5EF4-FFF2-40B4-BE49-F238E27FC236}">
                <a16:creationId xmlns:a16="http://schemas.microsoft.com/office/drawing/2014/main" id="{842FD18B-77B0-4847-B181-C8EC0193B6EE}"/>
              </a:ext>
            </a:extLst>
          </p:cNvPr>
          <p:cNvPicPr preferRelativeResize="0"/>
          <p:nvPr/>
        </p:nvPicPr>
        <p:blipFill rotWithShape="1">
          <a:blip r:embed="rId4">
            <a:alphaModFix/>
          </a:blip>
          <a:srcRect/>
          <a:stretch/>
        </p:blipFill>
        <p:spPr>
          <a:xfrm>
            <a:off x="11988381" y="1923212"/>
            <a:ext cx="269366" cy="2709534"/>
          </a:xfrm>
          <a:prstGeom prst="rect">
            <a:avLst/>
          </a:prstGeom>
          <a:noFill/>
          <a:ln>
            <a:noFill/>
          </a:ln>
        </p:spPr>
      </p:pic>
      <p:pic>
        <p:nvPicPr>
          <p:cNvPr id="11" name="Graphic 10">
            <a:extLst>
              <a:ext uri="{FF2B5EF4-FFF2-40B4-BE49-F238E27FC236}">
                <a16:creationId xmlns:a16="http://schemas.microsoft.com/office/drawing/2014/main" id="{CD0BED9C-425B-5EB3-0CA5-852E2096FDC8}"/>
              </a:ext>
            </a:extLst>
          </p:cNvPr>
          <p:cNvPicPr>
            <a:picLocks noChangeAspect="1"/>
          </p:cNvPicPr>
          <p:nvPr/>
        </p:nvPicPr>
        <p:blipFill rotWithShape="1">
          <a:blip r:embed="rId5">
            <a:extLst>
              <a:ext uri="{96DAC541-7B7A-43D3-8B79-37D633B846F1}">
                <asvg:svgBlip xmlns:asvg="http://schemas.microsoft.com/office/drawing/2016/SVG/main" r:embed="rId6"/>
              </a:ext>
            </a:extLst>
          </a:blip>
          <a:srcRect l="66933" t="50162" b="2725"/>
          <a:stretch/>
        </p:blipFill>
        <p:spPr>
          <a:xfrm>
            <a:off x="273270" y="233815"/>
            <a:ext cx="2148263" cy="1500392"/>
          </a:xfrm>
          <a:prstGeom prst="ellipse">
            <a:avLst/>
          </a:prstGeom>
        </p:spPr>
      </p:pic>
      <p:sp>
        <p:nvSpPr>
          <p:cNvPr id="4" name="Content Placeholder 2">
            <a:extLst>
              <a:ext uri="{FF2B5EF4-FFF2-40B4-BE49-F238E27FC236}">
                <a16:creationId xmlns:a16="http://schemas.microsoft.com/office/drawing/2014/main" id="{793ACDE7-E22A-ED1E-12B6-1E8291D071A7}"/>
              </a:ext>
            </a:extLst>
          </p:cNvPr>
          <p:cNvSpPr txBox="1">
            <a:spLocks/>
          </p:cNvSpPr>
          <p:nvPr/>
        </p:nvSpPr>
        <p:spPr>
          <a:xfrm>
            <a:off x="609600" y="1811607"/>
            <a:ext cx="10972800" cy="432435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lgn="r" rtl="1">
              <a:buFont typeface="Arial" panose="020B0604020202020204" pitchFamily="34" charset="0"/>
              <a:buNone/>
            </a:pPr>
            <a:r>
              <a:rPr lang="ar-SA" b="1"/>
              <a:t>هناك عاملين أساسيين يمكن أن يؤثرا على نجاح عملية التبادل ويجعلان عملية التسويق صعبة للغاية لكل من الشركات والمستهلكين.</a:t>
            </a:r>
          </a:p>
          <a:p>
            <a:pPr marL="109537" indent="0" algn="r" rtl="1">
              <a:buFont typeface="Arial" panose="020B0604020202020204" pitchFamily="34" charset="0"/>
              <a:buNone/>
            </a:pPr>
            <a:endParaRPr lang="ar-SA" b="1"/>
          </a:p>
          <a:p>
            <a:pPr marL="623887" indent="-514350" algn="r" rtl="1">
              <a:buFont typeface="+mj-lt"/>
              <a:buAutoNum type="arabicPeriod"/>
            </a:pPr>
            <a:r>
              <a:rPr lang="ar-SA" b="1"/>
              <a:t>الشك/ عدم يقين المستهلك: المستهلك غالبًا لا يدرك ما يريده حقًا وربما لا يعرفون مدى تلبية منتج معين لاحتياجاتهم.</a:t>
            </a:r>
          </a:p>
          <a:p>
            <a:pPr marL="623887" indent="-514350" algn="r" rtl="1">
              <a:buFont typeface="+mj-lt"/>
              <a:buAutoNum type="arabicPeriod"/>
            </a:pPr>
            <a:r>
              <a:rPr lang="ar-SA" b="1"/>
              <a:t>المنافسة: هناك عادةً العديد من الشركات التي تقدم منتجات منافسة تلبي احتياجات نفس الفئة المستهدفة. (مثلا هماك ما يقارب 100 علامة تجارية للشامبوهات في الولايات المتحدة)</a:t>
            </a:r>
          </a:p>
          <a:p>
            <a:pPr marL="623887" indent="-514350" algn="r" rtl="1">
              <a:buFont typeface="+mj-lt"/>
              <a:buAutoNum type="arabicPeriod"/>
            </a:pPr>
            <a:endParaRPr lang="ar-SA" b="1"/>
          </a:p>
          <a:p>
            <a:pPr algn="r" rtl="1"/>
            <a:r>
              <a:rPr lang="ar-SA" b="1"/>
              <a:t>حتى يتغلب المسوقون على هذه التحديات  عادة ما ستخدمون أدوات أساسية في التسويق وهي:</a:t>
            </a:r>
          </a:p>
          <a:p>
            <a:pPr marL="109537" indent="0" algn="ctr" rtl="1">
              <a:buFont typeface="Arial" panose="020B0604020202020204" pitchFamily="34" charset="0"/>
              <a:buNone/>
            </a:pPr>
            <a:r>
              <a:rPr lang="ar-SA" b="1">
                <a:solidFill>
                  <a:srgbClr val="C00000"/>
                </a:solidFill>
              </a:rPr>
              <a:t>المزيج التسويقي</a:t>
            </a:r>
            <a:endParaRPr lang="en-US" b="1" dirty="0">
              <a:solidFill>
                <a:srgbClr val="C00000"/>
              </a:solidFill>
            </a:endParaRPr>
          </a:p>
        </p:txBody>
      </p:sp>
      <p:sp>
        <p:nvSpPr>
          <p:cNvPr id="5" name="Title 1">
            <a:extLst>
              <a:ext uri="{FF2B5EF4-FFF2-40B4-BE49-F238E27FC236}">
                <a16:creationId xmlns:a16="http://schemas.microsoft.com/office/drawing/2014/main" id="{928C039B-7A15-F165-21D4-ABC82D27B906}"/>
              </a:ext>
            </a:extLst>
          </p:cNvPr>
          <p:cNvSpPr txBox="1">
            <a:spLocks/>
          </p:cNvSpPr>
          <p:nvPr/>
        </p:nvSpPr>
        <p:spPr>
          <a:xfrm>
            <a:off x="609600" y="653603"/>
            <a:ext cx="10972800" cy="1066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لماذا لا ينجح التبادل؟</a:t>
            </a:r>
            <a:endParaRPr lang="en-US" b="1" dirty="0">
              <a:solidFill>
                <a:srgbClr val="C00000"/>
              </a:solidFill>
            </a:endParaRPr>
          </a:p>
        </p:txBody>
      </p:sp>
    </p:spTree>
    <p:extLst>
      <p:ext uri="{BB962C8B-B14F-4D97-AF65-F5344CB8AC3E}">
        <p14:creationId xmlns:p14="http://schemas.microsoft.com/office/powerpoint/2010/main" val="3951560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D9D564-828F-4D17-A82D-9CDE8380F5E8}"/>
              </a:ext>
            </a:extLst>
          </p:cNvPr>
          <p:cNvPicPr>
            <a:picLocks noChangeAspect="1"/>
          </p:cNvPicPr>
          <p:nvPr/>
        </p:nvPicPr>
        <p:blipFill>
          <a:blip r:embed="rId2"/>
          <a:stretch>
            <a:fillRect/>
          </a:stretch>
        </p:blipFill>
        <p:spPr>
          <a:xfrm>
            <a:off x="0" y="0"/>
            <a:ext cx="12192000" cy="1688592"/>
          </a:xfrm>
          <a:prstGeom prst="rect">
            <a:avLst/>
          </a:prstGeom>
        </p:spPr>
      </p:pic>
      <p:sp>
        <p:nvSpPr>
          <p:cNvPr id="2" name="Title 1">
            <a:extLst>
              <a:ext uri="{FF2B5EF4-FFF2-40B4-BE49-F238E27FC236}">
                <a16:creationId xmlns:a16="http://schemas.microsoft.com/office/drawing/2014/main" id="{E114D4BA-4A2C-46D3-B8DB-2F340E549CDE}"/>
              </a:ext>
            </a:extLst>
          </p:cNvPr>
          <p:cNvSpPr>
            <a:spLocks noGrp="1"/>
          </p:cNvSpPr>
          <p:nvPr>
            <p:ph type="title"/>
          </p:nvPr>
        </p:nvSpPr>
        <p:spPr/>
        <p:txBody>
          <a:bodyPr>
            <a:normAutofit/>
          </a:bodyPr>
          <a:lstStyle/>
          <a:p>
            <a:r>
              <a:rPr lang="en-US" sz="5400" b="1" dirty="0">
                <a:solidFill>
                  <a:schemeClr val="bg1"/>
                </a:solidFill>
              </a:rPr>
              <a:t>Course Description</a:t>
            </a:r>
          </a:p>
        </p:txBody>
      </p:sp>
      <p:sp>
        <p:nvSpPr>
          <p:cNvPr id="3" name="Content Placeholder 2">
            <a:extLst>
              <a:ext uri="{FF2B5EF4-FFF2-40B4-BE49-F238E27FC236}">
                <a16:creationId xmlns:a16="http://schemas.microsoft.com/office/drawing/2014/main" id="{F6C7C669-E01F-42E7-A5B4-61BE83A85AC4}"/>
              </a:ext>
            </a:extLst>
          </p:cNvPr>
          <p:cNvSpPr>
            <a:spLocks noGrp="1"/>
          </p:cNvSpPr>
          <p:nvPr>
            <p:ph idx="1"/>
          </p:nvPr>
        </p:nvSpPr>
        <p:spPr>
          <a:xfrm>
            <a:off x="662152" y="1871783"/>
            <a:ext cx="7788165" cy="4568542"/>
          </a:xfrm>
        </p:spPr>
        <p:txBody>
          <a:bodyPr>
            <a:normAutofit fontScale="92500"/>
          </a:bodyPr>
          <a:lstStyle/>
          <a:p>
            <a:pPr algn="just">
              <a:lnSpc>
                <a:spcPct val="110000"/>
              </a:lnSpc>
            </a:pPr>
            <a:r>
              <a:rPr lang="en-US" sz="2000" dirty="0">
                <a:effectLst/>
                <a:latin typeface="Helvetica Neue" panose="02000503000000020004" pitchFamily="2" charset="0"/>
              </a:rPr>
              <a:t>This course provides an introduction to the fundamentals of marketing. Basic marketing concepts and elements of marketing practice are applied to marketing activities within the global economy. This course will introduce you to the principles of marketing and, through analyses of real-world marketing issues, will allow you to apply these concepts to address problems and opportunities facing marketers, both domestically and internationally.</a:t>
            </a:r>
          </a:p>
          <a:p>
            <a:pPr algn="just">
              <a:lnSpc>
                <a:spcPct val="110000"/>
              </a:lnSpc>
            </a:pPr>
            <a:endParaRPr lang="en-US" sz="1100" dirty="0">
              <a:effectLst/>
              <a:latin typeface="Helvetica Neue" panose="02000503000000020004" pitchFamily="2" charset="0"/>
            </a:endParaRPr>
          </a:p>
          <a:p>
            <a:pPr algn="just">
              <a:lnSpc>
                <a:spcPct val="110000"/>
              </a:lnSpc>
            </a:pPr>
            <a:r>
              <a:rPr lang="en-US" sz="2000" dirty="0">
                <a:effectLst/>
                <a:latin typeface="Helvetica Neue" panose="02000503000000020004" pitchFamily="2" charset="0"/>
              </a:rPr>
              <a:t>Credit Hours: 3 credit hours.  </a:t>
            </a:r>
          </a:p>
          <a:p>
            <a:pPr algn="just">
              <a:lnSpc>
                <a:spcPct val="110000"/>
              </a:lnSpc>
            </a:pPr>
            <a:endParaRPr lang="en-US" sz="1100" dirty="0">
              <a:effectLst/>
              <a:latin typeface="Helvetica Neue" panose="02000503000000020004" pitchFamily="2" charset="0"/>
            </a:endParaRPr>
          </a:p>
          <a:p>
            <a:pPr algn="just">
              <a:lnSpc>
                <a:spcPct val="110000"/>
              </a:lnSpc>
            </a:pPr>
            <a:r>
              <a:rPr lang="en-US" sz="2000" dirty="0">
                <a:effectLst/>
                <a:latin typeface="Helvetica Neue" panose="02000503000000020004" pitchFamily="2" charset="0"/>
              </a:rPr>
              <a:t>The main material and reference for each course will be the textbook mentioned in the course specifications. Lecture notes and slides are additional resources that are prepared by the professor.</a:t>
            </a:r>
          </a:p>
          <a:p>
            <a:endParaRPr lang="en-US" sz="3200" dirty="0"/>
          </a:p>
        </p:txBody>
      </p:sp>
      <p:pic>
        <p:nvPicPr>
          <p:cNvPr id="6" name="Picture 5">
            <a:extLst>
              <a:ext uri="{FF2B5EF4-FFF2-40B4-BE49-F238E27FC236}">
                <a16:creationId xmlns:a16="http://schemas.microsoft.com/office/drawing/2014/main" id="{C87FA350-D353-4DFE-9E78-DC2FD5F81174}"/>
              </a:ext>
            </a:extLst>
          </p:cNvPr>
          <p:cNvPicPr>
            <a:picLocks noChangeAspect="1"/>
          </p:cNvPicPr>
          <p:nvPr/>
        </p:nvPicPr>
        <p:blipFill>
          <a:blip r:embed="rId3"/>
          <a:stretch>
            <a:fillRect/>
          </a:stretch>
        </p:blipFill>
        <p:spPr>
          <a:xfrm>
            <a:off x="10007955" y="304753"/>
            <a:ext cx="1176630" cy="1079086"/>
          </a:xfrm>
          <a:prstGeom prst="rect">
            <a:avLst/>
          </a:prstGeom>
        </p:spPr>
      </p:pic>
      <p:pic>
        <p:nvPicPr>
          <p:cNvPr id="1028" name="Picture 4" descr="Course Descriptions | Studio | Saint Mary's University">
            <a:extLst>
              <a:ext uri="{FF2B5EF4-FFF2-40B4-BE49-F238E27FC236}">
                <a16:creationId xmlns:a16="http://schemas.microsoft.com/office/drawing/2014/main" id="{CA4B66AB-012A-1E0E-F3A5-34B2C73C9A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4400" y="2143790"/>
            <a:ext cx="3657600" cy="4192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74490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D9D564-828F-4D17-A82D-9CDE8380F5E8}"/>
              </a:ext>
            </a:extLst>
          </p:cNvPr>
          <p:cNvPicPr>
            <a:picLocks noChangeAspect="1"/>
          </p:cNvPicPr>
          <p:nvPr/>
        </p:nvPicPr>
        <p:blipFill>
          <a:blip r:embed="rId2"/>
          <a:stretch>
            <a:fillRect/>
          </a:stretch>
        </p:blipFill>
        <p:spPr>
          <a:xfrm>
            <a:off x="0" y="0"/>
            <a:ext cx="12192000" cy="1688592"/>
          </a:xfrm>
          <a:prstGeom prst="rect">
            <a:avLst/>
          </a:prstGeom>
        </p:spPr>
      </p:pic>
      <p:sp>
        <p:nvSpPr>
          <p:cNvPr id="2" name="Title 1">
            <a:extLst>
              <a:ext uri="{FF2B5EF4-FFF2-40B4-BE49-F238E27FC236}">
                <a16:creationId xmlns:a16="http://schemas.microsoft.com/office/drawing/2014/main" id="{E114D4BA-4A2C-46D3-B8DB-2F340E549CDE}"/>
              </a:ext>
            </a:extLst>
          </p:cNvPr>
          <p:cNvSpPr>
            <a:spLocks noGrp="1"/>
          </p:cNvSpPr>
          <p:nvPr>
            <p:ph type="title"/>
          </p:nvPr>
        </p:nvSpPr>
        <p:spPr/>
        <p:txBody>
          <a:bodyPr>
            <a:normAutofit/>
          </a:bodyPr>
          <a:lstStyle/>
          <a:p>
            <a:r>
              <a:rPr lang="en-US" sz="5400" b="1" dirty="0">
                <a:solidFill>
                  <a:schemeClr val="bg1"/>
                </a:solidFill>
              </a:rPr>
              <a:t>Course Outlines</a:t>
            </a:r>
          </a:p>
        </p:txBody>
      </p:sp>
      <p:sp>
        <p:nvSpPr>
          <p:cNvPr id="3" name="Content Placeholder 2">
            <a:extLst>
              <a:ext uri="{FF2B5EF4-FFF2-40B4-BE49-F238E27FC236}">
                <a16:creationId xmlns:a16="http://schemas.microsoft.com/office/drawing/2014/main" id="{F6C7C669-E01F-42E7-A5B4-61BE83A85AC4}"/>
              </a:ext>
            </a:extLst>
          </p:cNvPr>
          <p:cNvSpPr>
            <a:spLocks noGrp="1"/>
          </p:cNvSpPr>
          <p:nvPr>
            <p:ph idx="1"/>
          </p:nvPr>
        </p:nvSpPr>
        <p:spPr>
          <a:xfrm>
            <a:off x="838200" y="1924333"/>
            <a:ext cx="10515600" cy="4568542"/>
          </a:xfrm>
        </p:spPr>
        <p:txBody>
          <a:bodyPr>
            <a:normAutofit lnSpcReduction="10000"/>
          </a:bodyPr>
          <a:lstStyle/>
          <a:p>
            <a:pPr marL="0" marR="0">
              <a:lnSpc>
                <a:spcPct val="107000"/>
              </a:lnSpc>
              <a:spcBef>
                <a:spcPts val="1200"/>
              </a:spcBef>
              <a:spcAft>
                <a:spcPts val="0"/>
              </a:spcAft>
            </a:pPr>
            <a:r>
              <a:rPr lang="en-US" sz="20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Chapter 1:  Introduction to Marketing</a:t>
            </a:r>
          </a:p>
          <a:p>
            <a:pPr marL="0" marR="0">
              <a:lnSpc>
                <a:spcPct val="107000"/>
              </a:lnSpc>
              <a:spcBef>
                <a:spcPts val="1200"/>
              </a:spcBef>
              <a:spcAft>
                <a:spcPts val="0"/>
              </a:spcAft>
            </a:pPr>
            <a:r>
              <a:rPr lang="en-US" sz="20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Chapter 2: The Marketing Environment</a:t>
            </a:r>
          </a:p>
          <a:p>
            <a:pPr marL="0" marR="0">
              <a:lnSpc>
                <a:spcPct val="107000"/>
              </a:lnSpc>
              <a:spcBef>
                <a:spcPts val="1200"/>
              </a:spcBef>
              <a:spcAft>
                <a:spcPts val="0"/>
              </a:spcAft>
            </a:pPr>
            <a:r>
              <a:rPr lang="en-US" sz="20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Chapter 3: Managing Marketing Information</a:t>
            </a:r>
          </a:p>
          <a:p>
            <a:pPr marL="0" marR="0">
              <a:lnSpc>
                <a:spcPct val="107000"/>
              </a:lnSpc>
              <a:spcBef>
                <a:spcPts val="1200"/>
              </a:spcBef>
              <a:spcAft>
                <a:spcPts val="0"/>
              </a:spcAft>
            </a:pPr>
            <a:r>
              <a:rPr lang="en-US" sz="20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Chapter 4: Consumer Behavior</a:t>
            </a:r>
          </a:p>
          <a:p>
            <a:pPr marL="0" marR="0">
              <a:lnSpc>
                <a:spcPct val="107000"/>
              </a:lnSpc>
              <a:spcBef>
                <a:spcPts val="1200"/>
              </a:spcBef>
              <a:spcAft>
                <a:spcPts val="0"/>
              </a:spcAft>
            </a:pPr>
            <a:r>
              <a:rPr lang="en-US" sz="20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Chapter 5: Product </a:t>
            </a:r>
          </a:p>
          <a:p>
            <a:pPr marL="0" marR="0">
              <a:lnSpc>
                <a:spcPct val="107000"/>
              </a:lnSpc>
              <a:spcBef>
                <a:spcPts val="1200"/>
              </a:spcBef>
              <a:spcAft>
                <a:spcPts val="0"/>
              </a:spcAft>
            </a:pPr>
            <a:r>
              <a:rPr lang="en-US" sz="20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Chapter 6: Pricing </a:t>
            </a:r>
          </a:p>
          <a:p>
            <a:pPr marL="0" marR="0">
              <a:lnSpc>
                <a:spcPct val="107000"/>
              </a:lnSpc>
              <a:spcBef>
                <a:spcPts val="1200"/>
              </a:spcBef>
              <a:spcAft>
                <a:spcPts val="0"/>
              </a:spcAft>
            </a:pPr>
            <a:r>
              <a:rPr lang="en-US" sz="20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Chapter 7: Distribution</a:t>
            </a:r>
          </a:p>
          <a:p>
            <a:pPr marL="0" marR="0">
              <a:lnSpc>
                <a:spcPct val="107000"/>
              </a:lnSpc>
              <a:spcBef>
                <a:spcPts val="1200"/>
              </a:spcBef>
              <a:spcAft>
                <a:spcPts val="0"/>
              </a:spcAft>
            </a:pPr>
            <a:r>
              <a:rPr lang="en-US" sz="20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Chapter 8: Integrated Marketing Communication</a:t>
            </a:r>
          </a:p>
          <a:p>
            <a:pPr marL="0" marR="0">
              <a:lnSpc>
                <a:spcPct val="107000"/>
              </a:lnSpc>
              <a:spcBef>
                <a:spcPts val="1200"/>
              </a:spcBef>
              <a:spcAft>
                <a:spcPts val="0"/>
              </a:spcAft>
            </a:pPr>
            <a:r>
              <a:rPr lang="fr-FR" sz="2000" b="1" kern="0" dirty="0" err="1">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Chapter</a:t>
            </a:r>
            <a:r>
              <a:rPr lang="fr-FR" sz="20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 9: International Marketing</a:t>
            </a:r>
            <a:endParaRPr lang="en-US" sz="20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a:lnSpc>
                <a:spcPct val="107000"/>
              </a:lnSpc>
              <a:spcBef>
                <a:spcPts val="1200"/>
              </a:spcBef>
              <a:spcAft>
                <a:spcPts val="0"/>
              </a:spcAft>
            </a:pPr>
            <a:r>
              <a:rPr lang="fr-FR" sz="2000" b="1" kern="0" dirty="0" err="1">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Chapter</a:t>
            </a:r>
            <a:r>
              <a:rPr lang="fr-FR" sz="20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 10: Social </a:t>
            </a:r>
            <a:r>
              <a:rPr lang="fr-FR" sz="2000" b="1" kern="0" dirty="0" err="1">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Responsability</a:t>
            </a:r>
            <a:r>
              <a:rPr lang="fr-FR" sz="20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 &amp; </a:t>
            </a:r>
            <a:r>
              <a:rPr lang="fr-FR" sz="2000" b="1" kern="0" dirty="0" err="1">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Ethics</a:t>
            </a:r>
            <a:r>
              <a:rPr lang="fr-FR" sz="20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 in Marketing</a:t>
            </a:r>
            <a:endParaRPr lang="en-US" sz="20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endParaRPr lang="en-US" sz="3200" dirty="0"/>
          </a:p>
        </p:txBody>
      </p:sp>
      <p:pic>
        <p:nvPicPr>
          <p:cNvPr id="5" name="Picture 4">
            <a:extLst>
              <a:ext uri="{FF2B5EF4-FFF2-40B4-BE49-F238E27FC236}">
                <a16:creationId xmlns:a16="http://schemas.microsoft.com/office/drawing/2014/main" id="{476F0D39-24C9-4E06-AE3A-098C7AB0E115}"/>
              </a:ext>
            </a:extLst>
          </p:cNvPr>
          <p:cNvPicPr>
            <a:picLocks noChangeAspect="1"/>
          </p:cNvPicPr>
          <p:nvPr/>
        </p:nvPicPr>
        <p:blipFill>
          <a:blip r:embed="rId3"/>
          <a:stretch>
            <a:fillRect/>
          </a:stretch>
        </p:blipFill>
        <p:spPr>
          <a:xfrm>
            <a:off x="7736645" y="2473779"/>
            <a:ext cx="2974898" cy="3069126"/>
          </a:xfrm>
          <a:prstGeom prst="rect">
            <a:avLst/>
          </a:prstGeom>
        </p:spPr>
      </p:pic>
      <p:pic>
        <p:nvPicPr>
          <p:cNvPr id="6" name="Picture 5">
            <a:extLst>
              <a:ext uri="{FF2B5EF4-FFF2-40B4-BE49-F238E27FC236}">
                <a16:creationId xmlns:a16="http://schemas.microsoft.com/office/drawing/2014/main" id="{C87FA350-D353-4DFE-9E78-DC2FD5F81174}"/>
              </a:ext>
            </a:extLst>
          </p:cNvPr>
          <p:cNvPicPr>
            <a:picLocks noChangeAspect="1"/>
          </p:cNvPicPr>
          <p:nvPr/>
        </p:nvPicPr>
        <p:blipFill>
          <a:blip r:embed="rId4"/>
          <a:stretch>
            <a:fillRect/>
          </a:stretch>
        </p:blipFill>
        <p:spPr>
          <a:xfrm>
            <a:off x="10007955" y="304753"/>
            <a:ext cx="1176630" cy="1079086"/>
          </a:xfrm>
          <a:prstGeom prst="rect">
            <a:avLst/>
          </a:prstGeom>
        </p:spPr>
      </p:pic>
    </p:spTree>
    <p:extLst>
      <p:ext uri="{BB962C8B-B14F-4D97-AF65-F5344CB8AC3E}">
        <p14:creationId xmlns:p14="http://schemas.microsoft.com/office/powerpoint/2010/main" val="20376584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84CEB-6BB3-43F2-8C49-F8A4B25A5211}"/>
              </a:ext>
            </a:extLst>
          </p:cNvPr>
          <p:cNvSpPr>
            <a:spLocks noGrp="1"/>
          </p:cNvSpPr>
          <p:nvPr>
            <p:ph type="title"/>
          </p:nvPr>
        </p:nvSpPr>
        <p:spPr>
          <a:xfrm>
            <a:off x="666750" y="182562"/>
            <a:ext cx="10515600" cy="1325563"/>
          </a:xfrm>
        </p:spPr>
        <p:txBody>
          <a:bodyPr>
            <a:normAutofit/>
          </a:bodyPr>
          <a:lstStyle/>
          <a:p>
            <a:r>
              <a:rPr lang="en-US" sz="6000" b="1" dirty="0">
                <a:solidFill>
                  <a:schemeClr val="accent2"/>
                </a:solidFill>
              </a:rPr>
              <a:t>Reference books: </a:t>
            </a:r>
          </a:p>
        </p:txBody>
      </p:sp>
      <p:pic>
        <p:nvPicPr>
          <p:cNvPr id="7" name="Picture 6">
            <a:extLst>
              <a:ext uri="{FF2B5EF4-FFF2-40B4-BE49-F238E27FC236}">
                <a16:creationId xmlns:a16="http://schemas.microsoft.com/office/drawing/2014/main" id="{53B5EE7A-7FE5-4700-B9C2-55D358129663}"/>
              </a:ext>
            </a:extLst>
          </p:cNvPr>
          <p:cNvPicPr>
            <a:picLocks noChangeAspect="1"/>
          </p:cNvPicPr>
          <p:nvPr/>
        </p:nvPicPr>
        <p:blipFill>
          <a:blip r:embed="rId2"/>
          <a:stretch>
            <a:fillRect/>
          </a:stretch>
        </p:blipFill>
        <p:spPr>
          <a:xfrm>
            <a:off x="1463331" y="1508125"/>
            <a:ext cx="3648075" cy="4695825"/>
          </a:xfrm>
          <a:prstGeom prst="rect">
            <a:avLst/>
          </a:prstGeom>
        </p:spPr>
      </p:pic>
      <p:pic>
        <p:nvPicPr>
          <p:cNvPr id="9" name="Picture 8">
            <a:extLst>
              <a:ext uri="{FF2B5EF4-FFF2-40B4-BE49-F238E27FC236}">
                <a16:creationId xmlns:a16="http://schemas.microsoft.com/office/drawing/2014/main" id="{A180918C-0AC7-48F0-AB34-469E359956FE}"/>
              </a:ext>
            </a:extLst>
          </p:cNvPr>
          <p:cNvPicPr>
            <a:picLocks noChangeAspect="1"/>
          </p:cNvPicPr>
          <p:nvPr/>
        </p:nvPicPr>
        <p:blipFill>
          <a:blip r:embed="rId3"/>
          <a:stretch>
            <a:fillRect/>
          </a:stretch>
        </p:blipFill>
        <p:spPr>
          <a:xfrm>
            <a:off x="5966998" y="1440295"/>
            <a:ext cx="3786188" cy="4957382"/>
          </a:xfrm>
          <a:prstGeom prst="rect">
            <a:avLst/>
          </a:prstGeom>
        </p:spPr>
      </p:pic>
      <p:pic>
        <p:nvPicPr>
          <p:cNvPr id="11" name="Picture 10">
            <a:extLst>
              <a:ext uri="{FF2B5EF4-FFF2-40B4-BE49-F238E27FC236}">
                <a16:creationId xmlns:a16="http://schemas.microsoft.com/office/drawing/2014/main" id="{CB2D1B84-2F19-41B3-BA28-940CE4BD81ED}"/>
              </a:ext>
            </a:extLst>
          </p:cNvPr>
          <p:cNvPicPr>
            <a:picLocks noChangeAspect="1"/>
          </p:cNvPicPr>
          <p:nvPr/>
        </p:nvPicPr>
        <p:blipFill>
          <a:blip r:embed="rId4"/>
          <a:stretch>
            <a:fillRect/>
          </a:stretch>
        </p:blipFill>
        <p:spPr>
          <a:xfrm>
            <a:off x="10593875" y="430763"/>
            <a:ext cx="1176950" cy="1077362"/>
          </a:xfrm>
          <a:prstGeom prst="rect">
            <a:avLst/>
          </a:prstGeom>
        </p:spPr>
      </p:pic>
    </p:spTree>
    <p:extLst>
      <p:ext uri="{BB962C8B-B14F-4D97-AF65-F5344CB8AC3E}">
        <p14:creationId xmlns:p14="http://schemas.microsoft.com/office/powerpoint/2010/main" val="15084166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E03FB71-C08E-4C6A-81FE-D97FF503CACD}"/>
              </a:ext>
            </a:extLst>
          </p:cNvPr>
          <p:cNvSpPr txBox="1"/>
          <p:nvPr/>
        </p:nvSpPr>
        <p:spPr>
          <a:xfrm>
            <a:off x="2093479" y="95499"/>
            <a:ext cx="7657494" cy="107736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b="1" dirty="0">
                <a:solidFill>
                  <a:srgbClr val="0070C0"/>
                </a:solidFill>
                <a:latin typeface="+mj-lt"/>
                <a:ea typeface="+mj-ea"/>
                <a:cs typeface="+mj-cs"/>
              </a:rPr>
              <a:t>COURSE LEARNING OUTCOMES</a:t>
            </a:r>
            <a:endParaRPr lang="en-US" sz="4400" dirty="0">
              <a:solidFill>
                <a:srgbClr val="0070C0"/>
              </a:solidFill>
              <a:latin typeface="+mj-lt"/>
              <a:ea typeface="+mj-ea"/>
              <a:cs typeface="+mj-cs"/>
            </a:endParaRPr>
          </a:p>
        </p:txBody>
      </p:sp>
      <p:sp>
        <p:nvSpPr>
          <p:cNvPr id="3" name="Content Placeholder 2">
            <a:extLst>
              <a:ext uri="{FF2B5EF4-FFF2-40B4-BE49-F238E27FC236}">
                <a16:creationId xmlns:a16="http://schemas.microsoft.com/office/drawing/2014/main" id="{DD705BD1-826C-405E-9681-63DDC36AF4F9}"/>
              </a:ext>
            </a:extLst>
          </p:cNvPr>
          <p:cNvSpPr>
            <a:spLocks noGrp="1"/>
          </p:cNvSpPr>
          <p:nvPr>
            <p:ph idx="1"/>
          </p:nvPr>
        </p:nvSpPr>
        <p:spPr>
          <a:xfrm>
            <a:off x="846085" y="1702676"/>
            <a:ext cx="6611006" cy="4521144"/>
          </a:xfrm>
          <a:solidFill>
            <a:schemeClr val="accent2">
              <a:lumMod val="20000"/>
              <a:lumOff val="80000"/>
            </a:schemeClr>
          </a:solidFill>
        </p:spPr>
        <p:txBody>
          <a:bodyPr vert="horz" lIns="91440" tIns="45720" rIns="91440" bIns="45720" rtlCol="0">
            <a:normAutofit fontScale="85000" lnSpcReduction="10000"/>
          </a:bodyPr>
          <a:lstStyle/>
          <a:p>
            <a:pPr marL="0" indent="0">
              <a:lnSpc>
                <a:spcPct val="160000"/>
              </a:lnSpc>
              <a:buNone/>
            </a:pPr>
            <a:r>
              <a:rPr lang="en-US" sz="1800" dirty="0">
                <a:effectLst/>
                <a:latin typeface="Helvetica Neue" panose="02000503000000020004" pitchFamily="2" charset="0"/>
              </a:rPr>
              <a:t>By the end of this course students will be able to:</a:t>
            </a:r>
          </a:p>
          <a:p>
            <a:pPr marL="0" indent="0">
              <a:lnSpc>
                <a:spcPct val="160000"/>
              </a:lnSpc>
              <a:buNone/>
            </a:pPr>
            <a:r>
              <a:rPr lang="en-US" sz="1800" dirty="0">
                <a:effectLst/>
                <a:latin typeface="Helvetica Neue" panose="02000503000000020004" pitchFamily="2" charset="0"/>
              </a:rPr>
              <a:t>● Understand the importance in business practice of being marketing oriented.</a:t>
            </a:r>
          </a:p>
          <a:p>
            <a:pPr marL="0" indent="0">
              <a:lnSpc>
                <a:spcPct val="160000"/>
              </a:lnSpc>
              <a:buNone/>
            </a:pPr>
            <a:r>
              <a:rPr lang="en-US" sz="1800" dirty="0">
                <a:effectLst/>
                <a:latin typeface="Helvetica Neue" panose="02000503000000020004" pitchFamily="2" charset="0"/>
              </a:rPr>
              <a:t>● Evaluate market conditions and consumer needs when forming marketing strategies.</a:t>
            </a:r>
          </a:p>
          <a:p>
            <a:pPr marL="0" indent="0">
              <a:lnSpc>
                <a:spcPct val="160000"/>
              </a:lnSpc>
              <a:buNone/>
            </a:pPr>
            <a:r>
              <a:rPr lang="en-US" sz="1800" dirty="0">
                <a:effectLst/>
                <a:latin typeface="Helvetica Neue" panose="02000503000000020004" pitchFamily="2" charset="0"/>
              </a:rPr>
              <a:t>● Describe a range of common strategies for use with each of the various Marketing mix tools: product, pricing, promotion, and distribution.</a:t>
            </a:r>
          </a:p>
          <a:p>
            <a:pPr marL="0" indent="0">
              <a:lnSpc>
                <a:spcPct val="160000"/>
              </a:lnSpc>
              <a:buNone/>
            </a:pPr>
            <a:r>
              <a:rPr lang="en-US" sz="1800" dirty="0">
                <a:effectLst/>
                <a:latin typeface="Helvetica Neue" panose="02000503000000020004" pitchFamily="2" charset="0"/>
              </a:rPr>
              <a:t>● Recommend and justify an appropriate mix of such strategies to form a cohesive overall strategy to address given marketing tasks or situations</a:t>
            </a:r>
          </a:p>
          <a:p>
            <a:pPr marL="0" indent="0">
              <a:lnSpc>
                <a:spcPct val="160000"/>
              </a:lnSpc>
              <a:buNone/>
            </a:pPr>
            <a:r>
              <a:rPr lang="en-US" sz="1800" dirty="0">
                <a:effectLst/>
                <a:latin typeface="Helvetica Neue" panose="02000503000000020004" pitchFamily="2" charset="0"/>
              </a:rPr>
              <a:t>● Use examples from current events and real-world marketing situations to apply, illustrate and discuss different marketing strategies.</a:t>
            </a:r>
          </a:p>
          <a:p>
            <a:endParaRPr lang="en-US" dirty="0"/>
          </a:p>
        </p:txBody>
      </p:sp>
      <p:pic>
        <p:nvPicPr>
          <p:cNvPr id="11" name="Picture 10">
            <a:extLst>
              <a:ext uri="{FF2B5EF4-FFF2-40B4-BE49-F238E27FC236}">
                <a16:creationId xmlns:a16="http://schemas.microsoft.com/office/drawing/2014/main" id="{AA3D7720-07F7-41E7-BC91-8A835E67B58A}"/>
              </a:ext>
            </a:extLst>
          </p:cNvPr>
          <p:cNvPicPr>
            <a:picLocks noChangeAspect="1"/>
          </p:cNvPicPr>
          <p:nvPr/>
        </p:nvPicPr>
        <p:blipFill>
          <a:blip r:embed="rId2"/>
          <a:stretch>
            <a:fillRect/>
          </a:stretch>
        </p:blipFill>
        <p:spPr>
          <a:xfrm>
            <a:off x="364025" y="260425"/>
            <a:ext cx="1176950" cy="1077362"/>
          </a:xfrm>
          <a:prstGeom prst="rect">
            <a:avLst/>
          </a:prstGeom>
        </p:spPr>
      </p:pic>
      <p:pic>
        <p:nvPicPr>
          <p:cNvPr id="2050" name="Picture 2" descr="982 Learning outcomes Images, Stock Photos &amp; Vectors | Shutterstock">
            <a:extLst>
              <a:ext uri="{FF2B5EF4-FFF2-40B4-BE49-F238E27FC236}">
                <a16:creationId xmlns:a16="http://schemas.microsoft.com/office/drawing/2014/main" id="{87BC2150-F9F1-BC33-D59A-81C15695E96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5459"/>
          <a:stretch/>
        </p:blipFill>
        <p:spPr bwMode="auto">
          <a:xfrm>
            <a:off x="7593725" y="1702676"/>
            <a:ext cx="4461641" cy="4521144"/>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a:extLst>
              <a:ext uri="{FF2B5EF4-FFF2-40B4-BE49-F238E27FC236}">
                <a16:creationId xmlns:a16="http://schemas.microsoft.com/office/drawing/2014/main" id="{3D5B775A-F58E-9E3A-D4EB-F780785A2565}"/>
              </a:ext>
            </a:extLst>
          </p:cNvPr>
          <p:cNvCxnSpPr/>
          <p:nvPr/>
        </p:nvCxnSpPr>
        <p:spPr>
          <a:xfrm>
            <a:off x="2217683" y="1166648"/>
            <a:ext cx="8944303"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7793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Ø§Ø³Ø§Ø³ÙØ§Øª Ø§ÙØªØ³ÙÙÙ Principles of Marketing - ÙØ±Ø§Ø¬Ø¹Ø© ÙØ±ØªÙÙÙØ© Ù ÙØªØ§Ø¨ ÙÙÙÙØ¨ ÙÙØªÙØ±" descr="Ø§Ø³Ø§Ø³ÙØ§Øª Ø§ÙØªØ³ÙÙÙ Principles of Marketing - ÙØ±Ø§Ø¬Ø¹Ø© ÙØ±ØªÙÙÙØ© Ù ÙØªØ§Ø¨ ÙÙÙÙØ¨ ÙÙØªÙØ±">
            <a:hlinkClick r:id="" action="ppaction://media"/>
            <a:extLst>
              <a:ext uri="{FF2B5EF4-FFF2-40B4-BE49-F238E27FC236}">
                <a16:creationId xmlns:a16="http://schemas.microsoft.com/office/drawing/2014/main" id="{CA992E1B-EE9A-1AD2-EBFB-FFB0F5A2E93D}"/>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982531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586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Week 9 Summer of Sound – Free “Thank You for Listening ...">
            <a:extLst>
              <a:ext uri="{FF2B5EF4-FFF2-40B4-BE49-F238E27FC236}">
                <a16:creationId xmlns:a16="http://schemas.microsoft.com/office/drawing/2014/main" id="{9FAA40B4-0FFD-A1B5-707D-1660AD0B50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3780"/>
            <a:ext cx="12192000" cy="7141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22074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467</TotalTime>
  <Words>765</Words>
  <Application>Microsoft Office PowerPoint</Application>
  <PresentationFormat>Widescreen</PresentationFormat>
  <Paragraphs>82</Paragraphs>
  <Slides>20</Slides>
  <Notes>3</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Helvetica Neue</vt:lpstr>
      <vt:lpstr>Office Theme</vt:lpstr>
      <vt:lpstr>PRINCIPLES OF MARKETING</vt:lpstr>
      <vt:lpstr>PowerPoint Presentation</vt:lpstr>
      <vt:lpstr>PowerPoint Presentation</vt:lpstr>
      <vt:lpstr>PowerPoint Presentation</vt:lpstr>
      <vt:lpstr>PowerPoint Presentation</vt:lpstr>
      <vt:lpstr>Assessment Grades: </vt:lpstr>
      <vt:lpstr>PowerPoint Presentation</vt:lpstr>
      <vt:lpstr>الاختبارات القصيرة</vt:lpstr>
      <vt:lpstr>الاختبار النهائي</vt:lpstr>
      <vt:lpstr>What Do you know about Marketing? </vt:lpstr>
      <vt:lpstr>What are you expecting from this course? </vt:lpstr>
      <vt:lpstr>PowerPoint Presentation</vt:lpstr>
      <vt:lpstr>PowerPoint Presentation</vt:lpstr>
      <vt:lpstr>PowerPoint Presentation</vt:lpstr>
      <vt:lpstr>Course Description</vt:lpstr>
      <vt:lpstr>Course Outlines</vt:lpstr>
      <vt:lpstr>Reference books: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 Azizi</dc:creator>
  <cp:lastModifiedBy>Thana Azizi</cp:lastModifiedBy>
  <cp:revision>20</cp:revision>
  <dcterms:created xsi:type="dcterms:W3CDTF">2022-01-28T11:56:26Z</dcterms:created>
  <dcterms:modified xsi:type="dcterms:W3CDTF">2022-10-01T07:40:18Z</dcterms:modified>
</cp:coreProperties>
</file>