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313" r:id="rId7"/>
    <p:sldId id="525" r:id="rId8"/>
    <p:sldId id="481" r:id="rId9"/>
    <p:sldId id="631" r:id="rId10"/>
    <p:sldId id="632" r:id="rId11"/>
    <p:sldId id="633" r:id="rId12"/>
    <p:sldId id="634" r:id="rId13"/>
    <p:sldId id="635" r:id="rId14"/>
    <p:sldId id="636" r:id="rId15"/>
    <p:sldId id="637" r:id="rId16"/>
    <p:sldId id="638" r:id="rId17"/>
    <p:sldId id="639" r:id="rId18"/>
    <p:sldId id="640" r:id="rId19"/>
    <p:sldId id="642" r:id="rId20"/>
    <p:sldId id="643" r:id="rId21"/>
    <p:sldId id="645" r:id="rId22"/>
    <p:sldId id="646" r:id="rId23"/>
    <p:sldId id="647" r:id="rId24"/>
    <p:sldId id="644" r:id="rId25"/>
    <p:sldId id="651" r:id="rId26"/>
    <p:sldId id="648" r:id="rId27"/>
    <p:sldId id="652" r:id="rId28"/>
    <p:sldId id="653" r:id="rId29"/>
    <p:sldId id="654" r:id="rId30"/>
    <p:sldId id="655" r:id="rId31"/>
    <p:sldId id="656" r:id="rId32"/>
    <p:sldId id="649" r:id="rId33"/>
    <p:sldId id="664" r:id="rId34"/>
    <p:sldId id="665" r:id="rId35"/>
    <p:sldId id="666" r:id="rId36"/>
    <p:sldId id="667" r:id="rId37"/>
    <p:sldId id="668" r:id="rId38"/>
    <p:sldId id="657" r:id="rId39"/>
    <p:sldId id="658" r:id="rId40"/>
    <p:sldId id="659" r:id="rId41"/>
    <p:sldId id="669" r:id="rId42"/>
    <p:sldId id="526" r:id="rId43"/>
    <p:sldId id="489" r:id="rId44"/>
    <p:sldId id="58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631"/>
            <p14:sldId id="632"/>
            <p14:sldId id="633"/>
            <p14:sldId id="634"/>
            <p14:sldId id="635"/>
            <p14:sldId id="636"/>
            <p14:sldId id="637"/>
            <p14:sldId id="638"/>
            <p14:sldId id="639"/>
            <p14:sldId id="640"/>
            <p14:sldId id="642"/>
            <p14:sldId id="643"/>
            <p14:sldId id="645"/>
            <p14:sldId id="646"/>
            <p14:sldId id="647"/>
            <p14:sldId id="644"/>
            <p14:sldId id="651"/>
            <p14:sldId id="648"/>
            <p14:sldId id="652"/>
            <p14:sldId id="653"/>
            <p14:sldId id="654"/>
            <p14:sldId id="655"/>
            <p14:sldId id="656"/>
            <p14:sldId id="649"/>
            <p14:sldId id="664"/>
            <p14:sldId id="665"/>
            <p14:sldId id="666"/>
            <p14:sldId id="667"/>
            <p14:sldId id="668"/>
            <p14:sldId id="657"/>
            <p14:sldId id="658"/>
            <p14:sldId id="659"/>
            <p14:sldId id="669"/>
            <p14:sldId id="526"/>
            <p14:sldId id="489"/>
            <p14:sldId id="58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852F4A"/>
    <a:srgbClr val="F58221"/>
    <a:srgbClr val="203E5F"/>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p:restoredTop sz="93741" autoAdjust="0"/>
  </p:normalViewPr>
  <p:slideViewPr>
    <p:cSldViewPr snapToGrid="0">
      <p:cViewPr varScale="1">
        <p:scale>
          <a:sx n="115" d="100"/>
          <a:sy n="115" d="100"/>
        </p:scale>
        <p:origin x="864"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97247-676D-D9C3-D79B-8724EC0580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B276CB-82BF-6865-8ACA-3E4E1ABA0F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C7856B-FB1E-78CB-0C63-8439ADC03B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7C96F8-8FEA-7F8E-04BC-A5322A75A13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04249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youtube.com/watch?v=gslYChaeVOY" TargetMode="Externa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ar.ammannet.net/ij/report" TargetMode="Externa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السابعة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87844" y="2771829"/>
            <a:ext cx="5992981" cy="1931619"/>
          </a:xfrm>
          <a:prstGeom prst="rect">
            <a:avLst/>
          </a:prstGeom>
          <a:noFill/>
        </p:spPr>
        <p:txBody>
          <a:bodyPr wrap="square" rtlCol="0">
            <a:spAutoFit/>
          </a:bodyPr>
          <a:lstStyle/>
          <a:p>
            <a:pPr algn="just" rtl="1">
              <a:lnSpc>
                <a:spcPts val="5000"/>
              </a:lnSpc>
            </a:pPr>
            <a:r>
              <a:rPr lang="ar-SA" sz="2400" b="1" dirty="0">
                <a:solidFill>
                  <a:schemeClr val="accent1"/>
                </a:solidFill>
                <a:latin typeface="Alexandria" charset="0"/>
                <a:cs typeface="Alexandria" charset="0"/>
              </a:rPr>
              <a:t>السرد البصري التلفزيوني: بناء التحقيق المتلفز - فن المواجهة: في الصحافة الاستقصائية</a:t>
            </a:r>
            <a:endParaRPr lang="en-US" sz="2400" b="1" dirty="0">
              <a:solidFill>
                <a:schemeClr val="accent1"/>
              </a:solidFill>
              <a:latin typeface="Alexandria" charset="0"/>
              <a:cs typeface="Alexandria" charset="0"/>
            </a:endParaRPr>
          </a:p>
        </p:txBody>
      </p:sp>
      <p:sp>
        <p:nvSpPr>
          <p:cNvPr id="10" name="Rectangle: Rounded Corners 9"/>
          <p:cNvSpPr/>
          <p:nvPr/>
        </p:nvSpPr>
        <p:spPr>
          <a:xfrm>
            <a:off x="7248338" y="504522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السابعة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35360" cy="461665"/>
          </a:xfrm>
          <a:prstGeom prst="rect">
            <a:avLst/>
          </a:prstGeom>
          <a:noFill/>
        </p:spPr>
        <p:txBody>
          <a:bodyPr wrap="square" rtlCol="0">
            <a:spAutoFit/>
          </a:bodyPr>
          <a:lstStyle/>
          <a:p>
            <a:pPr algn="r" rtl="1"/>
            <a:r>
              <a:rPr lang="ar-SA" sz="2400" b="1" dirty="0">
                <a:solidFill>
                  <a:schemeClr val="accent1"/>
                </a:solidFill>
                <a:latin typeface="Alexandria" charset="0"/>
                <a:cs typeface="Alexandria" charset="0"/>
              </a:rPr>
              <a:t>محتويات وأهداف المحاضرة السابعة</a:t>
            </a:r>
            <a:endParaRPr lang="en-US" sz="2400" b="1" dirty="0">
              <a:solidFill>
                <a:schemeClr val="accent1"/>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899542"/>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التحقيق الاستقصائي المتلفز.</a:t>
            </a:r>
          </a:p>
          <a:p>
            <a:pPr marL="285750" indent="-285750" algn="r" rtl="1">
              <a:lnSpc>
                <a:spcPts val="3000"/>
              </a:lnSpc>
              <a:spcBef>
                <a:spcPts val="600"/>
              </a:spcBef>
              <a:buFont typeface="Wingdings" pitchFamily="2" charset="2"/>
              <a:buChar char="§"/>
            </a:pPr>
            <a:r>
              <a:rPr lang="ar-SA" dirty="0">
                <a:latin typeface="Alexandria" charset="0"/>
                <a:cs typeface="Alexandria" charset="0"/>
              </a:rPr>
              <a:t>فن المواجهة في الصحافة الاستقصائية.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7</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7</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64AAA80-2886-6231-0684-A9DBE59CFEC2}"/>
              </a:ext>
            </a:extLst>
          </p:cNvPr>
          <p:cNvSpPr txBox="1"/>
          <p:nvPr/>
        </p:nvSpPr>
        <p:spPr>
          <a:xfrm>
            <a:off x="4689258" y="2037829"/>
            <a:ext cx="6594375" cy="320786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كتابة تحقيق استقصائي</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أ</a:t>
            </a:r>
            <a:r>
              <a:rPr lang="ar-SA" dirty="0">
                <a:latin typeface="Alexandria" charset="0"/>
                <a:cs typeface="Alexandria" charset="0"/>
              </a:rPr>
              <a:t>. عناصر الأسلوب في كتابة الاستقصاءات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ب. دعم أسلوبك: استخدام النماذج المثالية</a:t>
            </a:r>
          </a:p>
          <a:p>
            <a:pPr marL="285750" indent="-285750" algn="r" rtl="1">
              <a:lnSpc>
                <a:spcPts val="3000"/>
              </a:lnSpc>
              <a:spcBef>
                <a:spcPts val="600"/>
              </a:spcBef>
              <a:buFont typeface="Wingdings" pitchFamily="2" charset="2"/>
              <a:buChar char="§"/>
            </a:pPr>
            <a:r>
              <a:rPr lang="ar-SA" dirty="0" err="1">
                <a:latin typeface="Alexandria" charset="0"/>
                <a:cs typeface="Alexandria" charset="0"/>
              </a:rPr>
              <a:t>ج</a:t>
            </a:r>
            <a:r>
              <a:rPr lang="ar-SA" dirty="0">
                <a:latin typeface="Alexandria" charset="0"/>
                <a:cs typeface="Alexandria" charset="0"/>
              </a:rPr>
              <a:t>. تعريف بنية السرد: زمنيَّة أم </a:t>
            </a:r>
            <a:r>
              <a:rPr lang="ar-SA" dirty="0" err="1">
                <a:latin typeface="Alexandria" charset="0"/>
                <a:cs typeface="Alexandria" charset="0"/>
              </a:rPr>
              <a:t>أوديسيَّة</a:t>
            </a:r>
            <a:r>
              <a:rPr lang="ar-SA" dirty="0">
                <a:latin typeface="Alexandria" charset="0"/>
                <a:cs typeface="Alexandria" charset="0"/>
              </a:rPr>
              <a:t>؟</a:t>
            </a:r>
          </a:p>
          <a:p>
            <a:pPr marL="285750" indent="-285750" algn="r" rtl="1">
              <a:lnSpc>
                <a:spcPts val="3000"/>
              </a:lnSpc>
              <a:spcBef>
                <a:spcPts val="600"/>
              </a:spcBef>
              <a:buFont typeface="Wingdings" pitchFamily="2" charset="2"/>
              <a:buChar char="§"/>
            </a:pPr>
            <a:r>
              <a:rPr lang="ar-SA" dirty="0">
                <a:latin typeface="Alexandria" charset="0"/>
                <a:cs typeface="Alexandria" charset="0"/>
              </a:rPr>
              <a:t>د. رسم الخط الزمني وتطويع تسلسله</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هـ . استخدام الملف الرئيسي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و. تقنيات تأليفية محددة</a:t>
            </a:r>
          </a:p>
        </p:txBody>
      </p:sp>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تمهيد: التحقيق الاستقصائي المتلفز</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p:cNvSpPr txBox="1"/>
          <p:nvPr/>
        </p:nvSpPr>
        <p:spPr>
          <a:xfrm>
            <a:off x="3252486" y="1805892"/>
            <a:ext cx="8015000"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ألق نظرة على برامج القنوات الإخبارية حول العالم، لتجد أن غالبية ساعات البث تتضمن وجوها لا تنقطع عن الحديث وصورا لرجال مهمين وهم يدخلون قاعات الاجتماعات أو يخرجون منها.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وتشمل المقاطع أيضا صورا بيانية ومعلوماتية</a:t>
            </a:r>
            <a:r>
              <a:rPr lang="en-US" sz="1600" dirty="0">
                <a:latin typeface="Alexandria" charset="0"/>
                <a:cs typeface="Alexandria" charset="0"/>
              </a:rPr>
              <a:t>info-graph) </a:t>
            </a:r>
            <a:r>
              <a:rPr lang="ar-SA" sz="1600" dirty="0">
                <a:latin typeface="Alexandria" charset="0"/>
                <a:cs typeface="Alexandria" charset="0"/>
              </a:rPr>
              <a:t>وفي غالبية الحالات، يصاحب القصص المصورة صوت يشرح تفاصيلها </a:t>
            </a:r>
            <a:r>
              <a:rPr lang="en-US" sz="1600" dirty="0">
                <a:latin typeface="Alexandria" charset="0"/>
                <a:cs typeface="Alexandria" charset="0"/>
              </a:rPr>
              <a:t>Voice Over.</a:t>
            </a:r>
            <a:endParaRPr lang="ar-SA" sz="16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الواقع، </a:t>
            </a:r>
            <a:r>
              <a:rPr lang="ar-SA" sz="1600" b="1" dirty="0">
                <a:solidFill>
                  <a:srgbClr val="00B050"/>
                </a:solidFill>
                <a:latin typeface="Alexandria" charset="0"/>
                <a:cs typeface="Alexandria" charset="0"/>
              </a:rPr>
              <a:t>هذه التسجيلات لا تنتمي إلى وسائل السرد البصري الحديث </a:t>
            </a:r>
            <a:r>
              <a:rPr lang="ar-SA" sz="1600" dirty="0">
                <a:latin typeface="Alexandria" charset="0"/>
                <a:cs typeface="Alexandria" charset="0"/>
              </a:rPr>
              <a:t>– وهناك العديد من المبررات التي تعطى للاكتفاء بهذه الطريقة التقليدية. وقد يكون أهم تبريرين: “لا يتوافر لدينا صورا طبيعية” و “ضيق الوقت قبل البث”.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لكن أكثر القصص مدعاة للضجر يمكن أن تتحسن، إذا صرف الصحافي أو المصور</a:t>
            </a:r>
            <a:r>
              <a:rPr lang="en-US" sz="1600" dirty="0">
                <a:latin typeface="Alexandria" charset="0"/>
                <a:cs typeface="Alexandria" charset="0"/>
              </a:rPr>
              <a:t> </a:t>
            </a:r>
            <a:r>
              <a:rPr lang="ar-SA" sz="1600" dirty="0">
                <a:latin typeface="Alexandria" charset="0"/>
                <a:cs typeface="Alexandria" charset="0"/>
              </a:rPr>
              <a:t>الصحافي وقتا كافيا للتفكير في قالبها قبل البدء في معالجتها للتلفزيون.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Investigative Journalism in the Digital Age: Data Analysis and Open-Source  Intelligence - OTA Talent - TV News Agents">
            <a:extLst>
              <a:ext uri="{FF2B5EF4-FFF2-40B4-BE49-F238E27FC236}">
                <a16:creationId xmlns:a16="http://schemas.microsoft.com/office/drawing/2014/main" id="{237ADB9F-01DA-46BA-67EB-F265A79786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125" y="2624537"/>
            <a:ext cx="2490486" cy="247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F4AC6E-2CD6-FFFB-182D-E72F0A77AB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DD4618-E2F0-D5BA-E8EF-A5E2A5E698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AADE685-FBB9-EDB5-4EDD-96B38131AC3E}"/>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تمهيد: التحقيق الاستقصائي المتلفز</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9EF16CF-8650-0197-B29D-B85B1E3E29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171A0B-E448-A14B-7AEE-562EB531BD4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FA1904-2D45-B827-27C1-82624B24CBB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F656DE0-0977-BCCD-F30E-FAD6EC49F305}"/>
              </a:ext>
            </a:extLst>
          </p:cNvPr>
          <p:cNvSpPr txBox="1"/>
          <p:nvPr/>
        </p:nvSpPr>
        <p:spPr>
          <a:xfrm>
            <a:off x="4259484" y="1805892"/>
            <a:ext cx="7008002" cy="404796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إذا ما هو السرد البصري بالضبط؟ </a:t>
            </a:r>
            <a:r>
              <a:rPr lang="ar-SA" sz="1600" dirty="0">
                <a:latin typeface="Alexandria" charset="0"/>
                <a:cs typeface="Alexandria" charset="0"/>
              </a:rPr>
              <a:t>ليس هناك جواب بسيط لهذا السؤال، ذلك أنه يوجد العديد من الطرق يمكن من خلالها تحسين التسجيلات البصرية وبناء قصة مشوّقة للتلفزيون. والحبكة تكمن – بحسب ما يوحي به المصطلح المعروف- في عرض القصة لا في سردها.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تتناول هذه المحاضرة أهم مبادئ التعامل مع مخرجات الكاميرا وما يجب علينا التفكير به لدى الشروع في بناء قصة متلفزة. وهناك فروق كبيرة بين الخيارات المتاحة (أمام الصحافي والمصور الصحافي).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ويعتمد ذلك على شكل التقرير ومدته؛ دقيقة واحدة أم ساعة كاملة. وهناك بالطبع عامل ثان يتمثل في الوقت المتوافر لإنجاز الجانب الإبداعي من التقرير.</a:t>
            </a:r>
          </a:p>
        </p:txBody>
      </p:sp>
      <p:sp>
        <p:nvSpPr>
          <p:cNvPr id="4" name="TextBox 3">
            <a:extLst>
              <a:ext uri="{FF2B5EF4-FFF2-40B4-BE49-F238E27FC236}">
                <a16:creationId xmlns:a16="http://schemas.microsoft.com/office/drawing/2014/main" id="{BCFE90FF-919A-5239-8CA8-91713C9763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D5F55A-375C-88A9-4681-A8DA745F15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BIRN Wins Reporters Without Borders Press Freedom Award | Balkan Insight">
            <a:extLst>
              <a:ext uri="{FF2B5EF4-FFF2-40B4-BE49-F238E27FC236}">
                <a16:creationId xmlns:a16="http://schemas.microsoft.com/office/drawing/2014/main" id="{568FA863-9F37-4746-84F6-0A497302D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700" y="2337410"/>
            <a:ext cx="3497484" cy="3176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6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E4BDB-3AFF-D97C-58DB-1CEC6487A9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8BF22A-9314-123B-567E-2AEC0359EB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8CB598-737E-F554-97D0-FDDA01DE6494}"/>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تمهيد: التحقيق الاستقصائي المتلفز</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CE3E816A-96F3-54F6-EF3F-634A2D8821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0CDCF5-FAAF-39BF-9F0F-0AD6A78F4CE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B31AD5-5EC7-EE71-F8E8-D001B7A8A6A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739FFD9-C83F-9451-C0BC-47FC0F7E3326}"/>
              </a:ext>
            </a:extLst>
          </p:cNvPr>
          <p:cNvSpPr txBox="1"/>
          <p:nvPr/>
        </p:nvSpPr>
        <p:spPr>
          <a:xfrm>
            <a:off x="5243332" y="1805892"/>
            <a:ext cx="6024154"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أسهل آليات السرد البصري </a:t>
            </a:r>
            <a:r>
              <a:rPr lang="ar-SA" dirty="0">
                <a:latin typeface="Alexandria" charset="0"/>
                <a:cs typeface="Alexandria" charset="0"/>
              </a:rPr>
              <a:t>تتمحور حول استخدام تعليق صوتي مواكب</a:t>
            </a:r>
            <a:r>
              <a:rPr lang="en-US" dirty="0">
                <a:latin typeface="Alexandria" charset="0"/>
                <a:cs typeface="Alexandria" charset="0"/>
              </a:rPr>
              <a:t>voice over) </a:t>
            </a:r>
            <a:r>
              <a:rPr lang="ar-SA" dirty="0">
                <a:latin typeface="Alexandria" charset="0"/>
                <a:cs typeface="Alexandria" charset="0"/>
              </a:rPr>
              <a:t> مع توفير تصوير فيديو سريع إلى جانب عدد من المقابلات لتضمينها في الداخل.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وإذا لم يوظف الصحافي الطاقة والوقت الكافيين لخلق سرد بصري قوي، ستكون النتيجة واضحة من البداية؛ مملة وغير مؤثرة في المشاهدين.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لكن حتى أكثر القصص تحديا ستتحسن بصريا إذا فكر الإعلاميون كيف يخرجونها من البداية.</a:t>
            </a:r>
          </a:p>
        </p:txBody>
      </p:sp>
      <p:sp>
        <p:nvSpPr>
          <p:cNvPr id="4" name="TextBox 3">
            <a:extLst>
              <a:ext uri="{FF2B5EF4-FFF2-40B4-BE49-F238E27FC236}">
                <a16:creationId xmlns:a16="http://schemas.microsoft.com/office/drawing/2014/main" id="{E887AC90-2022-F43B-DA4B-11EFB39BF2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28F768-E8A1-EB4E-281D-93A7D1027B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What if Investigative Journalism Makes no Change? - IACC Series">
            <a:extLst>
              <a:ext uri="{FF2B5EF4-FFF2-40B4-BE49-F238E27FC236}">
                <a16:creationId xmlns:a16="http://schemas.microsoft.com/office/drawing/2014/main" id="{A69E6967-C5AE-D50C-CDA7-64B8D8BAD5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920435"/>
            <a:ext cx="4318818" cy="4016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1588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750CC-F8DD-CFD9-7C3A-7D09E27B44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1260D5-601D-B136-F8A7-1AD927B629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4837B53-55AE-E80D-73ED-26F6850E2310}"/>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التلفزيون عمل فريق</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864C6428-49C6-9622-1E9E-8F3FCAE51F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4BB313-6548-0116-0C52-4FBD74F771C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645D8C-2CB6-9DA0-4476-4D20B13FC39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2955B77-45E7-0F5F-B781-F4ADF203FC37}"/>
              </a:ext>
            </a:extLst>
          </p:cNvPr>
          <p:cNvSpPr txBox="1"/>
          <p:nvPr/>
        </p:nvSpPr>
        <p:spPr>
          <a:xfrm>
            <a:off x="942308" y="2072113"/>
            <a:ext cx="10325178" cy="336175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بمجرد اكتمال البحث الأولي وتبيان معالم القصة</a:t>
            </a:r>
            <a:r>
              <a:rPr lang="ar-SA" dirty="0">
                <a:latin typeface="Alexandria" charset="0"/>
                <a:cs typeface="Alexandria" charset="0"/>
              </a:rPr>
              <a:t>، أشرك المصور التلفزيوني وزملاءك ممن يعتبرون هذا العمل “قصتي”.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ومن يرى في المصور الصحافي مجرد شخص يلتقط الصور التي تطلب منه سيواجه مشاكل وينتج تقارير بعيدة عن الإثارة. </a:t>
            </a:r>
            <a:r>
              <a:rPr lang="ar-SA" dirty="0">
                <a:solidFill>
                  <a:srgbClr val="00B050"/>
                </a:solidFill>
                <a:latin typeface="Alexandria" charset="0"/>
                <a:cs typeface="Alexandria" charset="0"/>
              </a:rPr>
              <a:t>فإن غاب التواصل بين أعضاء الفريق</a:t>
            </a:r>
            <a:r>
              <a:rPr lang="ar-SA" dirty="0">
                <a:latin typeface="Alexandria" charset="0"/>
                <a:cs typeface="Alexandria" charset="0"/>
              </a:rPr>
              <a:t>، سيكون من المرجح أن يعيش كل واحد منهم في عالمه الخاص.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لذلك فإن فضلى القصص المتلفزة تكون دائما من نتاج عمل فريق منظم- قد يكون ذلك تحديا كبيرا لكنه في ذات الوقت يجعل صناعة التقارير المتلفزة أكثر حيوية ومتعة من كتابة التحقيقات. </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وكلما انخرط المصور الصحافي في مشروع التقرير، كلما كان أكثر تحفيزا للعمل وكانت النتيجة أفضل.</a:t>
            </a:r>
          </a:p>
        </p:txBody>
      </p:sp>
      <p:sp>
        <p:nvSpPr>
          <p:cNvPr id="4" name="TextBox 3">
            <a:extLst>
              <a:ext uri="{FF2B5EF4-FFF2-40B4-BE49-F238E27FC236}">
                <a16:creationId xmlns:a16="http://schemas.microsoft.com/office/drawing/2014/main" id="{CE16D264-0C22-DF66-870C-E5A15D65E3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DB8801B-4A89-D71B-A2EB-E473FD0DF2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8277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2C038-0302-C2F8-37A0-C611563389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0F9306-5E58-61E6-4134-2044FA536C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FD67B7B-4D11-6279-9C3A-AECF10D78CB4}"/>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8D5B8E9-BFA6-B426-D497-A02CA72904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15BC22-7AED-FEF3-24B8-08808E890D3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8EE08D-5ED6-21AC-014E-8363CE78858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39E09E5-BC8C-BA57-10FB-4FFBF82801EE}"/>
              </a:ext>
            </a:extLst>
          </p:cNvPr>
          <p:cNvSpPr txBox="1"/>
          <p:nvPr/>
        </p:nvSpPr>
        <p:spPr>
          <a:xfrm>
            <a:off x="942308" y="1805892"/>
            <a:ext cx="10325178" cy="374647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معظم التقارير تتألف من تعليق صوتي مصاحب لعرض الصورة (</a:t>
            </a:r>
            <a:r>
              <a:rPr lang="en-US" dirty="0">
                <a:latin typeface="Alexandria" charset="0"/>
                <a:cs typeface="Alexandria" charset="0"/>
              </a:rPr>
              <a:t>Voice Over)، </a:t>
            </a:r>
            <a:r>
              <a:rPr lang="ar-SA" dirty="0">
                <a:latin typeface="Alexandria" charset="0"/>
                <a:cs typeface="Alexandria" charset="0"/>
              </a:rPr>
              <a:t>مقابلات، مقاطع صوتية، صور بيانية وموسيقى. يبقى السؤال كيف نستخدم هذه العناصر وندعمها لبناء قصة لافتة سيتذكرها المشاهدون؟ فالتلفزيون يكون قويا جدا في العادة حين يضرب وتر العاطفة وليس فقط العقل.</a:t>
            </a:r>
          </a:p>
          <a:p>
            <a:pPr marL="285750" indent="-285750" algn="just" rtl="1">
              <a:lnSpc>
                <a:spcPts val="3000"/>
              </a:lnSpc>
              <a:spcBef>
                <a:spcPts val="600"/>
              </a:spcBef>
              <a:buFont typeface="Wingdings" pitchFamily="2" charset="2"/>
              <a:buChar char="§"/>
            </a:pPr>
            <a:r>
              <a:rPr lang="ar-SA" b="1" dirty="0">
                <a:solidFill>
                  <a:srgbClr val="FF0000"/>
                </a:solidFill>
                <a:latin typeface="Alexandria" charset="0"/>
                <a:cs typeface="Alexandria" charset="0"/>
              </a:rPr>
              <a:t>من هنا يستحسن الانتباه إلى عدة عناصر:</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الصورة الركنية/ المعلّقة (</a:t>
            </a:r>
            <a:r>
              <a:rPr lang="en-US" b="1" dirty="0">
                <a:solidFill>
                  <a:srgbClr val="00B050"/>
                </a:solidFill>
                <a:latin typeface="Alexandria" charset="0"/>
                <a:cs typeface="Alexandria" charset="0"/>
              </a:rPr>
              <a:t>Poster Picture) – </a:t>
            </a:r>
            <a:r>
              <a:rPr lang="ar-SA" b="1" dirty="0">
                <a:solidFill>
                  <a:srgbClr val="00B050"/>
                </a:solidFill>
                <a:latin typeface="Alexandria" charset="0"/>
                <a:cs typeface="Alexandria" charset="0"/>
              </a:rPr>
              <a:t>الدليل البصري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إذا طلب من أحدهم أن يخمن عن ماذا تدور القصة – وعليك اختيار صورة وحيدة للعرض، فماذا تختار؟ سيكون عليك استثمار الكثير من الوقت والجهد لاختيار هذه الصورة – أو التسجيل- أو استحداثها. لماذا؟ لأنها الصورة التي سيتذكرها المشاهد بعد أن يقفل جهاز التلفاز.</a:t>
            </a:r>
          </a:p>
        </p:txBody>
      </p:sp>
      <p:sp>
        <p:nvSpPr>
          <p:cNvPr id="4" name="TextBox 3">
            <a:extLst>
              <a:ext uri="{FF2B5EF4-FFF2-40B4-BE49-F238E27FC236}">
                <a16:creationId xmlns:a16="http://schemas.microsoft.com/office/drawing/2014/main" id="{AFF8331C-B730-07FD-016F-69740A54EE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28C08C8-91E4-7C23-BB8D-844730E26A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0796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9ABA6-2401-3C25-8ADC-BF9868F9CB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EEC1D4-18CB-D531-B6F7-0D17EED26C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85C6D5C-E7A9-4FCC-ADE4-11C925B32959}"/>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8666201-CA26-BA3B-CBE2-D28D91FE3E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C41456-ED4D-F4D7-94C9-5374B610308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8E8A4F-8CB7-EBF8-97C8-644B0836AC7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9CD15CF-48BB-6A56-354F-F39916409684}"/>
              </a:ext>
            </a:extLst>
          </p:cNvPr>
          <p:cNvSpPr txBox="1"/>
          <p:nvPr/>
        </p:nvSpPr>
        <p:spPr>
          <a:xfrm>
            <a:off x="3819646" y="1805892"/>
            <a:ext cx="7447840"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يستطيع المراسل التلفزيوني التحدث والتحدث كيفما يشاء – ويضفي أفضل تعليق صوتي على تسلسل الصور، لكن مع ذلك لا يترك أثرا لدى المشاهد. البرامج التوثيقية العالمية تحمل عادة صورة ركنية مؤثرة – إما معالجة أو تعكس مشهدا حقيقيا.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 رجل يأكل كميات مهولة من منتجات مطعم ما. فقراء يبيعون كلاهم. العمل داخل المؤسسات (</a:t>
            </a:r>
            <a:r>
              <a:rPr lang="en-US" dirty="0">
                <a:latin typeface="Alexandria" charset="0"/>
                <a:cs typeface="Alexandria" charset="0"/>
              </a:rPr>
              <a:t>Inside Job)- </a:t>
            </a:r>
            <a:r>
              <a:rPr lang="ar-SA" dirty="0">
                <a:latin typeface="Alexandria" charset="0"/>
                <a:cs typeface="Alexandria" charset="0"/>
              </a:rPr>
              <a:t> ثلاثة نماذج لقصص مرتكزة إلى صور ركنية قوية.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ليس بالضرورة أن تحمل كل قصة متلفزة صورة ركنية – على أن التركيز في البحث عن صورة سيرفع درجة الوعي حول كيفية عرضها.</a:t>
            </a:r>
          </a:p>
        </p:txBody>
      </p:sp>
      <p:sp>
        <p:nvSpPr>
          <p:cNvPr id="4" name="TextBox 3">
            <a:extLst>
              <a:ext uri="{FF2B5EF4-FFF2-40B4-BE49-F238E27FC236}">
                <a16:creationId xmlns:a16="http://schemas.microsoft.com/office/drawing/2014/main" id="{1C6313FA-1C0E-B124-B8A7-7394A83900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C48147-B0A3-B766-A12E-5845280FA6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Investigative journalism in the V4 ⋆ Visegrad Insight">
            <a:extLst>
              <a:ext uri="{FF2B5EF4-FFF2-40B4-BE49-F238E27FC236}">
                <a16:creationId xmlns:a16="http://schemas.microsoft.com/office/drawing/2014/main" id="{7F237672-8B11-E03D-02AB-5B1ACDED4F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816564"/>
            <a:ext cx="2895132" cy="402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56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452EC-88E8-27FA-FAF9-8F97363B12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AE6CBF-05B8-EA7F-ACDA-46E151B41A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0086060-25BD-8900-764B-4C7A441E096F}"/>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A8B971A9-19F5-DDAC-C646-DABEA39167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0E1C80-8C31-11DA-577C-25DC448A1BE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4048B2-88AE-7E0A-268D-4FC3E111C14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066774C-D3CE-6326-B7A9-8D2BF640B99A}"/>
              </a:ext>
            </a:extLst>
          </p:cNvPr>
          <p:cNvSpPr txBox="1"/>
          <p:nvPr/>
        </p:nvSpPr>
        <p:spPr>
          <a:xfrm>
            <a:off x="6335722" y="2017427"/>
            <a:ext cx="4913970" cy="282314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الربط</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ذات الجدلية تنطبق في الغالب على القصص المتعلقة بقضايا الفساد. تحتاج هذه القصص دلائل قوية لإثباتها. تم ذلك أيضا باستخدام كاميرا مخفية. وبدون ذلك الدليل البصري – لكان من المستحيل عرض القصة ومن السهل رفضها.</a:t>
            </a:r>
          </a:p>
        </p:txBody>
      </p:sp>
      <p:sp>
        <p:nvSpPr>
          <p:cNvPr id="4" name="TextBox 3">
            <a:extLst>
              <a:ext uri="{FF2B5EF4-FFF2-40B4-BE49-F238E27FC236}">
                <a16:creationId xmlns:a16="http://schemas.microsoft.com/office/drawing/2014/main" id="{62D2A136-A46A-328F-EDB3-C55DDF24AA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F5B887B-4B36-B392-0DDC-F482B0D116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Path to Success: Investigative Journalist Careers Decoded">
            <a:extLst>
              <a:ext uri="{FF2B5EF4-FFF2-40B4-BE49-F238E27FC236}">
                <a16:creationId xmlns:a16="http://schemas.microsoft.com/office/drawing/2014/main" id="{7DB7EF94-695A-01F1-87D3-3CD3CE9B4F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302" y="1785854"/>
            <a:ext cx="4913971" cy="4096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622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F1D0D-B911-8FA9-1C3C-78E7C9ED21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BFEB61-1C3D-F51C-DF81-B04611670A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704AD2C-DEB0-18D1-5CCD-E3D72A90154D}"/>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2549EC8-1E18-D13D-971B-74E1D66B1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F1AD58-22D3-DA1B-1C82-20245E0CDE6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90016D-1015-6A8A-50B7-A65298B8C74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1F382C7-8F51-E841-4C9C-E7C2FB2EAE52}"/>
              </a:ext>
            </a:extLst>
          </p:cNvPr>
          <p:cNvSpPr txBox="1"/>
          <p:nvPr/>
        </p:nvSpPr>
        <p:spPr>
          <a:xfrm>
            <a:off x="3356658" y="1816564"/>
            <a:ext cx="7893034"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قوّة الدليل البصري تتماهى في العادة مع الصورة الركنية – لكن ليس دائما. في قصة الأطعمة السريعة “فاجئني” (</a:t>
            </a:r>
            <a:r>
              <a:rPr lang="en-US" dirty="0">
                <a:solidFill>
                  <a:srgbClr val="00B050"/>
                </a:solidFill>
                <a:latin typeface="Alexandria" charset="0"/>
                <a:cs typeface="Alexandria" charset="0"/>
              </a:rPr>
              <a:t>Surprise Me</a:t>
            </a:r>
            <a:r>
              <a:rPr lang="en-US" dirty="0">
                <a:latin typeface="Alexandria" charset="0"/>
                <a:cs typeface="Alexandria" charset="0"/>
              </a:rPr>
              <a:t>) </a:t>
            </a:r>
            <a:r>
              <a:rPr lang="ar-SA" dirty="0">
                <a:latin typeface="Alexandria" charset="0"/>
                <a:cs typeface="Alexandria" charset="0"/>
              </a:rPr>
              <a:t> كان الدليل البصري العنصر الرئيس الخاضع للفحص؛ إثبات أن جسمه تضرر بسبب أكله أطعمة سريعة التحضير.</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والدليل البصري لا يكون دائما صورة متلفزة</a:t>
            </a:r>
            <a:r>
              <a:rPr lang="ar-SA" dirty="0">
                <a:latin typeface="Alexandria" charset="0"/>
                <a:cs typeface="Alexandria" charset="0"/>
              </a:rPr>
              <a:t>. ففي قصة “العمل الداخلي” (</a:t>
            </a:r>
            <a:r>
              <a:rPr lang="en-US" dirty="0">
                <a:latin typeface="Alexandria" charset="0"/>
                <a:cs typeface="Alexandria" charset="0"/>
              </a:rPr>
              <a:t>The Inside Job) </a:t>
            </a:r>
            <a:r>
              <a:rPr lang="ar-SA" dirty="0">
                <a:latin typeface="Alexandria" charset="0"/>
                <a:cs typeface="Alexandria" charset="0"/>
              </a:rPr>
              <a:t>المتعلقة بالأزمة الاقتصادية الأمريكية – تمثّل الدليل البصري بالمثابرة والأسئلة الحاسمة المطروحة – ورد فعل المسؤول. </a:t>
            </a:r>
          </a:p>
          <a:p>
            <a:pPr marL="285750" indent="-285750" algn="just" rtl="1">
              <a:lnSpc>
                <a:spcPts val="3000"/>
              </a:lnSpc>
              <a:spcBef>
                <a:spcPts val="600"/>
              </a:spcBef>
              <a:buFont typeface="Wingdings" pitchFamily="2" charset="2"/>
              <a:buChar char="§"/>
            </a:pPr>
            <a:r>
              <a:rPr lang="ar-SA" b="1" dirty="0">
                <a:solidFill>
                  <a:srgbClr val="FF0000"/>
                </a:solidFill>
                <a:latin typeface="Alexandria" charset="0"/>
                <a:cs typeface="Alexandria" charset="0"/>
              </a:rPr>
              <a:t>أحيانا خمس ثوان من الصمت توفر دليلا بصريا مؤثرا </a:t>
            </a:r>
            <a:r>
              <a:rPr lang="ar-SA" dirty="0">
                <a:latin typeface="Alexandria" charset="0"/>
                <a:cs typeface="Alexandria" charset="0"/>
              </a:rPr>
              <a:t>– عندما لا يوفّر صاحب المقابلة ردا. ثمة استثناء لكل قاعدة، لكن في الإجمال ابحث دائما عن المادة البصرية القوية. وما تبقى سيكون سهل جدا.</a:t>
            </a:r>
          </a:p>
        </p:txBody>
      </p:sp>
      <p:sp>
        <p:nvSpPr>
          <p:cNvPr id="4" name="TextBox 3">
            <a:extLst>
              <a:ext uri="{FF2B5EF4-FFF2-40B4-BE49-F238E27FC236}">
                <a16:creationId xmlns:a16="http://schemas.microsoft.com/office/drawing/2014/main" id="{8A66C0BB-1B10-8ADE-8AFA-84CE1E99E5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E4FD4C-A008-23D7-8A9C-11468CBED8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Super Size Me (2004) - IMDb">
            <a:extLst>
              <a:ext uri="{FF2B5EF4-FFF2-40B4-BE49-F238E27FC236}">
                <a16:creationId xmlns:a16="http://schemas.microsoft.com/office/drawing/2014/main" id="{FCD05391-5D1A-88C7-8934-A3638B59B8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006" y="1847753"/>
            <a:ext cx="2541629" cy="3997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809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1F09D-1AB3-8FF2-30D5-9B3FAE9E67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FFE557-E571-6C54-1CCE-B9E5ECBC14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5B3B7D0-8661-E0C8-6531-7F021A375353}"/>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99F512A-5205-140E-47C3-47A9E4FFCA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6A1575-0F9C-F804-FE62-4F9878D3D1F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19FBC7-9055-2E60-C487-7AAAD454814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139F4C3-EF7E-7E72-455A-B7673FF18F47}"/>
              </a:ext>
            </a:extLst>
          </p:cNvPr>
          <p:cNvSpPr txBox="1"/>
          <p:nvPr/>
        </p:nvSpPr>
        <p:spPr>
          <a:xfrm>
            <a:off x="4872942" y="1805892"/>
            <a:ext cx="6394544"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شخوص قوية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لا يمكن الانتقاص من أهمية الشخوص القوية. الضحايا، مقدمو المساعدة والمتسببون في المعاناة يجب أن يكونوا حاضرين في غالبية القصص. وإذا رفض المتسبب المشاركة (وهو ما يحصل في العادة)- حاول أن تبرز ذلك بوضوح.</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في بعض القصص تكون شخصية ما أساسية ومؤثرة</a:t>
            </a:r>
            <a:r>
              <a:rPr lang="ar-SA" dirty="0">
                <a:latin typeface="Alexandria" charset="0"/>
                <a:cs typeface="Alexandria" charset="0"/>
              </a:rPr>
              <a:t>. وهو شخص يمكن أن يتماثل المشاهد معه إما إعجابا أو كرها. شخص يمكن أن يكون تعرض للخداع والغش، شخص ينشد العدالة، شخص يسعى وراء مهمة. ويمكن وصف ذلك ب</a:t>
            </a:r>
            <a:r>
              <a:rPr lang="en-US" dirty="0">
                <a:latin typeface="Alexandria" charset="0"/>
                <a:cs typeface="Alexandria" charset="0"/>
              </a:rPr>
              <a:t> </a:t>
            </a:r>
            <a:r>
              <a:rPr lang="ar-SA" dirty="0">
                <a:latin typeface="Alexandria" charset="0"/>
                <a:cs typeface="Alexandria" charset="0"/>
              </a:rPr>
              <a:t>”شخص يعمل شيئا لغاية ما”.</a:t>
            </a:r>
          </a:p>
        </p:txBody>
      </p:sp>
      <p:sp>
        <p:nvSpPr>
          <p:cNvPr id="4" name="TextBox 3">
            <a:extLst>
              <a:ext uri="{FF2B5EF4-FFF2-40B4-BE49-F238E27FC236}">
                <a16:creationId xmlns:a16="http://schemas.microsoft.com/office/drawing/2014/main" id="{4A721944-5404-677C-BD9D-5BFA0E1FD5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37C05C-BE3E-7F65-2D73-FC2B89B128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8" name="Picture 4" descr="Super Size Me' Was Not Groundbreaking Journalism">
            <a:extLst>
              <a:ext uri="{FF2B5EF4-FFF2-40B4-BE49-F238E27FC236}">
                <a16:creationId xmlns:a16="http://schemas.microsoft.com/office/drawing/2014/main" id="{1DBD05E0-8255-85E3-FC66-11EAB61143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866" y="1816563"/>
            <a:ext cx="4075170" cy="4022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792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6F0A6-35C1-9326-D40E-61D2BFA60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9E9028-C83E-8D0F-8B3D-88EF4F288E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D6FE2B2-92AF-D1EF-B316-260652B5E74F}"/>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B8602897-8B65-E3C2-CB64-070F79771F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8C69A4-3374-8736-C66B-CB7C2B2B777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9FFDCB-BF38-DD35-F79C-A5DB607A90E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EECA696-D0E5-289E-8E5C-945B22BCBDFA}"/>
              </a:ext>
            </a:extLst>
          </p:cNvPr>
          <p:cNvSpPr txBox="1"/>
          <p:nvPr/>
        </p:nvSpPr>
        <p:spPr>
          <a:xfrm>
            <a:off x="942308" y="1805892"/>
            <a:ext cx="10325178" cy="413119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صيرورة العمل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التقارير </a:t>
            </a:r>
            <a:r>
              <a:rPr lang="ar-SA" dirty="0" err="1">
                <a:latin typeface="Alexandria" charset="0"/>
                <a:cs typeface="Alexandria" charset="0"/>
              </a:rPr>
              <a:t>الممسرحة</a:t>
            </a:r>
            <a:r>
              <a:rPr lang="ar-SA" dirty="0">
                <a:latin typeface="Alexandria" charset="0"/>
                <a:cs typeface="Alexandria" charset="0"/>
              </a:rPr>
              <a:t> (المبنية على لقطات/ أدوار) تنتج عادة من عدم تخصيص الوقت الكافي في موقع التصوير، كما أنها تنتج عن عدم توفير وقت للتفكير/ التخطيط قبل التصوير. أشخاص يصنعون القهوة، شخصية تتحرك خارج إطار الكاميرا وتغلق بابا خلفها – هذه لقطات </a:t>
            </a:r>
            <a:r>
              <a:rPr lang="ar-SA" dirty="0" err="1">
                <a:latin typeface="Alexandria" charset="0"/>
                <a:cs typeface="Alexandria" charset="0"/>
              </a:rPr>
              <a:t>ممسرحة</a:t>
            </a:r>
            <a:r>
              <a:rPr lang="ar-SA" dirty="0">
                <a:latin typeface="Alexandria" charset="0"/>
                <a:cs typeface="Alexandria" charset="0"/>
              </a:rPr>
              <a:t> قد تكون ضرورية في بعض الأحيان. لكنّها لا تشكل عرضاً قصصياً بصرياً.</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endParaRPr lang="ar-SA"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ابحث دائما عن نقل الخبر/ </a:t>
            </a:r>
            <a:r>
              <a:rPr lang="ar-SA" dirty="0" err="1">
                <a:latin typeface="Alexandria" charset="0"/>
                <a:cs typeface="Alexandria" charset="0"/>
              </a:rPr>
              <a:t>الريبورتاج</a:t>
            </a:r>
            <a:r>
              <a:rPr lang="ar-SA" dirty="0">
                <a:latin typeface="Alexandria" charset="0"/>
                <a:cs typeface="Alexandria" charset="0"/>
              </a:rPr>
              <a:t>؛ أن تكون هناك عندما تقع الأحداث. إذا اتجه شخص إلى المحكمة، تتبع طريقه إلى هناك وخذ رد فعله مباشرة بعد ذلك. هذا أفضل من تركيب خلاصة الأحداث ككل بعد وقوعها. فإعادة تركيب القصة ليس بذات القوّة حين تكون في موقع الحدث، بينما تتطور الوقائع أولا بأول.</a:t>
            </a:r>
          </a:p>
        </p:txBody>
      </p:sp>
      <p:sp>
        <p:nvSpPr>
          <p:cNvPr id="4" name="TextBox 3">
            <a:extLst>
              <a:ext uri="{FF2B5EF4-FFF2-40B4-BE49-F238E27FC236}">
                <a16:creationId xmlns:a16="http://schemas.microsoft.com/office/drawing/2014/main" id="{522C6535-4DBA-0DC0-C336-CEABB90ED7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D114DA-370C-6B9A-6995-C33AB672EB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198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5A723-B7D7-D199-0B64-C12F07F780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DE9DD5-0B44-3A60-30AA-23F50407C5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D41DEEB-74C3-D9D4-8B56-3C4F2D7B1797}"/>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93E07DE2-D92A-ABF0-6A69-8B898E51F3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0663EE-CB89-AA22-B1CD-C090AAE0EF2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1AFC7C-70C2-330C-8192-05478686A36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90BFB22-E4D9-2A11-A91E-217B9A334343}"/>
              </a:ext>
            </a:extLst>
          </p:cNvPr>
          <p:cNvSpPr txBox="1"/>
          <p:nvPr/>
        </p:nvSpPr>
        <p:spPr>
          <a:xfrm>
            <a:off x="6389224" y="1805892"/>
            <a:ext cx="4878261"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التغطية الحيّة/ في الموقع</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غالبية التقارير يكون للصحافي موقع مهيمن. في كثير من الأحيان، يقتصر عمله على الوقوف هناك وبيده ميكروفون متحدثا إلى الكاميرا لبضع ثوان.</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أما التغطية الحيّة/ الفعالة، فتدخل الصحافي بين ثنايا القصة؛ ينهمك في عمل ذي صلة بأحداث القصة بينما يخبر المشاهدين ماذا يحدث.</a:t>
            </a:r>
          </a:p>
        </p:txBody>
      </p:sp>
      <p:sp>
        <p:nvSpPr>
          <p:cNvPr id="4" name="TextBox 3">
            <a:extLst>
              <a:ext uri="{FF2B5EF4-FFF2-40B4-BE49-F238E27FC236}">
                <a16:creationId xmlns:a16="http://schemas.microsoft.com/office/drawing/2014/main" id="{3885F841-12CF-D8F1-436E-CA9163BCA4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A9D3E93-E45C-3CB8-0173-D4B0C3231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What is Investigative Journalism? A Quick Overview - Top Always">
            <a:extLst>
              <a:ext uri="{FF2B5EF4-FFF2-40B4-BE49-F238E27FC236}">
                <a16:creationId xmlns:a16="http://schemas.microsoft.com/office/drawing/2014/main" id="{6DEA4DB6-CA52-F3E1-6107-E3B26A0E61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575" y="1739108"/>
            <a:ext cx="5464709" cy="4195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594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B3D97-9BC7-1F94-DDAA-2AA6587DD4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87BF60-6104-E62B-A37F-F05B5A48AF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69E5DAC-FCD8-866C-DC50-09B153997855}"/>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7BE3DE9A-9FF9-89D1-05C7-4B1D916423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8C1108-E376-22E7-F823-4B423C25A68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E48B32-3BAD-8187-5FEA-6FB0DD94AD3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EAB0C74-0509-9F2A-6868-8EE003AD8326}"/>
              </a:ext>
            </a:extLst>
          </p:cNvPr>
          <p:cNvSpPr txBox="1"/>
          <p:nvPr/>
        </p:nvSpPr>
        <p:spPr>
          <a:xfrm>
            <a:off x="5215175" y="1805892"/>
            <a:ext cx="6052310"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 نموذج هوليود</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مركز القصة يجب أن يكون واضحا من البداية. حول ماذا تتمحور القصة؟ ماذا ستعرض للمشاهد؟ لكن سرد كل التفاصيل في مستهل التقرير ليس أسهل شيء أو الأفضل.</a:t>
            </a:r>
          </a:p>
          <a:p>
            <a:pPr marL="285750" indent="-285750" algn="just" rtl="1">
              <a:lnSpc>
                <a:spcPts val="3000"/>
              </a:lnSpc>
              <a:spcBef>
                <a:spcPts val="600"/>
              </a:spcBef>
              <a:buFont typeface="Wingdings" pitchFamily="2" charset="2"/>
              <a:buChar char="§"/>
            </a:pPr>
            <a:r>
              <a:rPr lang="ar-SA" sz="1600" u="sng" dirty="0">
                <a:solidFill>
                  <a:srgbClr val="00B050"/>
                </a:solidFill>
                <a:latin typeface="Alexandria" charset="0"/>
                <a:cs typeface="Alexandria" charset="0"/>
              </a:rPr>
              <a:t>مشاهدو التلفزيون غير صبورين</a:t>
            </a:r>
            <a:r>
              <a:rPr lang="ar-SA" sz="1600" dirty="0">
                <a:latin typeface="Alexandria" charset="0"/>
                <a:cs typeface="Alexandria" charset="0"/>
              </a:rPr>
              <a:t>. سيتابعون أول 30 إلى 60 ثانية، ثم يقررون فيما إذا سيواصلون المشاهدة. وهذه الطبيعة لا تتغير. فإذا لم تتمكن من الاحتفاظ بانتباه المشاهدين سينتقل بعضهم إلى قناة أخرى. لمواجهة هذا التحدي تم استنباط عدة نماذج من السرد. في تلفزيون الجديد، طبقنا “نموذج هوليود”، الذي يتلون بعدة بدائل، لكنّه في الجوهر يبدو على النسق التالي:</a:t>
            </a:r>
          </a:p>
        </p:txBody>
      </p:sp>
      <p:sp>
        <p:nvSpPr>
          <p:cNvPr id="4" name="TextBox 3">
            <a:extLst>
              <a:ext uri="{FF2B5EF4-FFF2-40B4-BE49-F238E27FC236}">
                <a16:creationId xmlns:a16="http://schemas.microsoft.com/office/drawing/2014/main" id="{C5940DF2-48C6-E4AC-859F-1E290C0453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C4D7AD-13C6-4979-3DE5-3D7860FF0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DA738F6-E9F8-2B4C-8BB5-9025F83075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275" y="2072380"/>
            <a:ext cx="4415594" cy="3787764"/>
          </a:xfrm>
          <a:prstGeom prst="rect">
            <a:avLst/>
          </a:prstGeom>
        </p:spPr>
      </p:pic>
    </p:spTree>
    <p:extLst>
      <p:ext uri="{BB962C8B-B14F-4D97-AF65-F5344CB8AC3E}">
        <p14:creationId xmlns:p14="http://schemas.microsoft.com/office/powerpoint/2010/main" val="341546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717EC-DD90-A9E4-B48C-66AB8A10F5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F02C30-CED4-C0BD-FF24-ED8C631E7C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2B3B615-1B0F-83FC-FDAC-3BB41F0667FF}"/>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B70A7387-4D78-08E0-F745-F5CEF55D16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106AD2-9A9A-2BB7-8C0E-1C631325C69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78D108-5599-4031-454C-AE3A64CE690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7042785-916F-4B11-5A62-5990503A84CF}"/>
              </a:ext>
            </a:extLst>
          </p:cNvPr>
          <p:cNvSpPr txBox="1"/>
          <p:nvPr/>
        </p:nvSpPr>
        <p:spPr>
          <a:xfrm>
            <a:off x="4641448" y="1805892"/>
            <a:ext cx="6626038"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الصنارة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أحد الحلول المطروقة يكمن في تسليط الضوء على مقتطفات بارزة مثيرة للاهتمام. مثل عناوين عريضة تختزل القصة ومقدمتها بمادة فلمية لافتة – مقاطع بصرية قوية، كاميرا مخفية، مواجهة وجدال أو أي مقاطع أخرى مثيرة للاهتمام. ثمة بدائل مختلفة، من بينها اختيار أحد المشاهد، يكون عادة تمهيدا للوصول إلى اللحظة الحاسمة. على أن الدور الأكثر أهمية للصنارة يكمن في إعطاء المشاهد عرضا لما سيتوقعه لاحقا. نفذ هذا الصيد على نحو يحول دون احتمال أن يغير المشاهد قناتك.</a:t>
            </a:r>
          </a:p>
        </p:txBody>
      </p:sp>
      <p:sp>
        <p:nvSpPr>
          <p:cNvPr id="4" name="TextBox 3">
            <a:extLst>
              <a:ext uri="{FF2B5EF4-FFF2-40B4-BE49-F238E27FC236}">
                <a16:creationId xmlns:a16="http://schemas.microsoft.com/office/drawing/2014/main" id="{CA8C9A9A-FB32-805F-552F-A9D36E79B0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B8C8B7-CAE4-04B4-B753-6AEC42898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Reporting of the Last Resort: Tips for When — and How — to Conduct  Undercover Investigations – Global Investigative Journalism Network">
            <a:extLst>
              <a:ext uri="{FF2B5EF4-FFF2-40B4-BE49-F238E27FC236}">
                <a16:creationId xmlns:a16="http://schemas.microsoft.com/office/drawing/2014/main" id="{6EEB3AD1-F492-1314-BA50-E9D31893FC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957" y="1936371"/>
            <a:ext cx="3810468" cy="3902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5287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F37FA-38D1-6859-922F-B0C0E53099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395330-A72C-7D35-41FD-7488B8DA30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73CE13B-0BFC-ED74-8097-8227614D1559}"/>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456FFDB-0BE9-6612-CF09-C4FABEB0E6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4767EB-FA6D-2410-7AA7-BE7EF44F317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91582-B753-DB4B-87E5-6B822EA5DCD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8A13F97-FC06-2A89-E7B2-5729AF7A7574}"/>
              </a:ext>
            </a:extLst>
          </p:cNvPr>
          <p:cNvSpPr txBox="1"/>
          <p:nvPr/>
        </p:nvSpPr>
        <p:spPr>
          <a:xfrm>
            <a:off x="942308" y="1805892"/>
            <a:ext cx="10325178" cy="413119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الشرح والتفصيل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وهي تقنية تطيل عرض مقدمة الأحداث وتقدم عدد من الشخوص الرئيسة في القصة. وهكذا ستتكشف سلسلة المشاهد المسجلة أولا بأول. سيتفاوت زمن الشرح وسرد التفاصيل، التحدي يكمن في الوصول إلى نقطة يشعر خلالها المشاهدون أن عليهم مواصلة المتابعة حتى لا يفوتوا بقية التقرير.</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نقطة </a:t>
            </a:r>
            <a:r>
              <a:rPr lang="ar-SA" b="1" dirty="0" err="1">
                <a:solidFill>
                  <a:srgbClr val="00B050"/>
                </a:solidFill>
                <a:latin typeface="Alexandria" charset="0"/>
                <a:cs typeface="Alexandria" charset="0"/>
              </a:rPr>
              <a:t>اللاعودة</a:t>
            </a:r>
            <a:endParaRPr lang="ar-SA" b="1" dirty="0">
              <a:solidFill>
                <a:srgbClr val="00B050"/>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الحبكة الحاسمة. تكون عادة على شكل صنارة؛ هل الشخص مذنب؟ هل ستهاجم الأجهزة الأمنية المتظاهرين؟ سيكشف التقرير حقائق لاحقة. نقطة </a:t>
            </a:r>
            <a:r>
              <a:rPr lang="ar-SA" dirty="0" err="1">
                <a:latin typeface="Alexandria" charset="0"/>
                <a:cs typeface="Alexandria" charset="0"/>
              </a:rPr>
              <a:t>اللاعودة</a:t>
            </a:r>
            <a:r>
              <a:rPr lang="ar-SA" dirty="0">
                <a:latin typeface="Alexandria" charset="0"/>
                <a:cs typeface="Alexandria" charset="0"/>
              </a:rPr>
              <a:t> تحدد مسار بقية القصة. بعض القصص تتضمن نقطة لا عودة واضحة جدا، وفي حالات أخرى تكون متوارية خلف خيط رفيع، لكنها في جميع الأحوال يجب أن تخدم الهدف؛ كمشهد ركني لبقية القصة.</a:t>
            </a:r>
          </a:p>
        </p:txBody>
      </p:sp>
      <p:sp>
        <p:nvSpPr>
          <p:cNvPr id="4" name="TextBox 3">
            <a:extLst>
              <a:ext uri="{FF2B5EF4-FFF2-40B4-BE49-F238E27FC236}">
                <a16:creationId xmlns:a16="http://schemas.microsoft.com/office/drawing/2014/main" id="{70AB67E1-EC98-F107-1508-49B4582A12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149D5F1-2A7E-05B8-24EB-D294FA89C8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379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E4CF6-B845-FCD2-91BF-E423C882CE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50E245-FA4C-9572-9301-55C4BB12D0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E73FF93-B272-D55D-2D5C-3F7FAEA1FA85}"/>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64171A3E-5E18-9D20-C89F-919E860944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518480-53D7-9BE5-E87B-974E271A496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20D0E7-EFF3-299F-3E86-4A46B43F566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25A6D25-1D58-A498-4B4C-A5028B6E8609}"/>
              </a:ext>
            </a:extLst>
          </p:cNvPr>
          <p:cNvSpPr txBox="1"/>
          <p:nvPr/>
        </p:nvSpPr>
        <p:spPr>
          <a:xfrm>
            <a:off x="5112269" y="1805892"/>
            <a:ext cx="6155216"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أحد النماذج يلاحظ في تقرير «التعامل مع القراصنة»، حول تعقب شركة ملاحة دنماركية تعرضت للقرصنة والاختطاف في الصومال. برزت نقطة </a:t>
            </a:r>
            <a:r>
              <a:rPr lang="ar-SA" dirty="0" err="1">
                <a:latin typeface="Alexandria" charset="0"/>
                <a:cs typeface="Alexandria" charset="0"/>
              </a:rPr>
              <a:t>اللاعودة</a:t>
            </a:r>
            <a:r>
              <a:rPr lang="ar-SA" dirty="0">
                <a:latin typeface="Alexandria" charset="0"/>
                <a:cs typeface="Alexandria" charset="0"/>
              </a:rPr>
              <a:t> في ذلك التقرير عندما تم إبلاغ الرئيس التنفيذي للشركة عن اختطاف السفينة؛ من تلك اللحظة لم يعد إمكانية للرجوع إلى الخلف.</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endParaRPr lang="ar-SA" dirty="0">
              <a:latin typeface="Alexandria" charset="0"/>
              <a:cs typeface="Alexandria" charset="0"/>
            </a:endParaRPr>
          </a:p>
          <a:p>
            <a:pPr marL="285750" indent="-285750" algn="r" rtl="1">
              <a:lnSpc>
                <a:spcPts val="3000"/>
              </a:lnSpc>
              <a:spcBef>
                <a:spcPts val="600"/>
              </a:spcBef>
              <a:buFont typeface="Wingdings" pitchFamily="2" charset="2"/>
              <a:buChar char="§"/>
            </a:pPr>
            <a:r>
              <a:rPr lang="ar-SA" dirty="0">
                <a:latin typeface="Alexandria" charset="0"/>
                <a:cs typeface="Alexandria" charset="0"/>
              </a:rPr>
              <a:t>رابط التقرير: </a:t>
            </a:r>
            <a:r>
              <a:rPr lang="en-US" dirty="0">
                <a:latin typeface="Alexandria" charset="0"/>
                <a:cs typeface="Alexandria" charset="0"/>
                <a:hlinkClick r:id="rId2"/>
              </a:rPr>
              <a:t>http://www.youtube.com/watch?v=gslYChaeVOY</a:t>
            </a:r>
            <a:endParaRPr lang="ar-SA" dirty="0">
              <a:latin typeface="Alexandria" charset="0"/>
              <a:cs typeface="Alexandria" charset="0"/>
            </a:endParaRPr>
          </a:p>
        </p:txBody>
      </p:sp>
      <p:sp>
        <p:nvSpPr>
          <p:cNvPr id="4" name="TextBox 3">
            <a:extLst>
              <a:ext uri="{FF2B5EF4-FFF2-40B4-BE49-F238E27FC236}">
                <a16:creationId xmlns:a16="http://schemas.microsoft.com/office/drawing/2014/main" id="{68A26B8B-A9EC-725D-D140-63474F31A8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23CDD8-F14F-2FC4-7045-F9592DFB33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42" name="Picture 2" descr="Pirate Hunt 4/6 Danish Counter-Piracy ...">
            <a:extLst>
              <a:ext uri="{FF2B5EF4-FFF2-40B4-BE49-F238E27FC236}">
                <a16:creationId xmlns:a16="http://schemas.microsoft.com/office/drawing/2014/main" id="{A6A0C4A3-DA28-A111-BEF5-4F5E413EC8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275" y="1841899"/>
            <a:ext cx="4274999" cy="4040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168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2AF44-2254-D9F4-724B-F58B1976EB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0527C9-1F9C-4352-EB22-4C06EBBB58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BBBA7A8-CAE3-8446-3767-9C8E385EAE0D}"/>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25AD5AB7-50B7-78ED-D1E2-C3B2D45DAD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32E402-B4F9-CC54-5692-A3DC1A19DA7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B5E0C9-A492-81BA-FDAE-30FB205AEF8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017E898-4439-30E3-E71C-7E738D7810BA}"/>
              </a:ext>
            </a:extLst>
          </p:cNvPr>
          <p:cNvSpPr txBox="1"/>
          <p:nvPr/>
        </p:nvSpPr>
        <p:spPr>
          <a:xfrm>
            <a:off x="942308" y="1805892"/>
            <a:ext cx="10325178" cy="374647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تصاعد التشويق/ الجدلية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هنا تتجه القصة إلى التكشف/ التفكيك- ويتصاعد الصراع. في العادة، يكون ذلك الجزء الرئيسي من التقرير؛ حيث توضع الأحداث في سياقها، وتبنى المشاهد والشخوص. على أن التحدي يكمن في مواصلة تذكير المشاهد بأنه سيتلقى الجائزة في مرحلة لاحقة من السرد البصري. </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ضع كل المعلومات المطلوبة بين دفتي التشويق الجدلي وتصاعده، باستخدام كل الصنانير بين يديك. الصنارة المناسبة ستغادر المشهد في وقت يشعر فيه المشاهد ضمنيا أن عليهم مواصلة المشاهدة لمعرفة ما سيحصل لاحقا.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كل قصة تقريبا، هناك عدد لا بأس به من الحقائق المملة، من هنا ستترك الحقائق وسياق السرد البصري أثرا أكبر إن قدمت على جرعات قصيرة وربطت بالشخوص إن أمكن ذلك.</a:t>
            </a:r>
          </a:p>
        </p:txBody>
      </p:sp>
      <p:sp>
        <p:nvSpPr>
          <p:cNvPr id="4" name="TextBox 3">
            <a:extLst>
              <a:ext uri="{FF2B5EF4-FFF2-40B4-BE49-F238E27FC236}">
                <a16:creationId xmlns:a16="http://schemas.microsoft.com/office/drawing/2014/main" id="{11CF1B31-EEFC-6557-13F1-3880C0AB8A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1DC9C7-FFA7-7ACF-6F3C-3769A71569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97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F9608-4011-0D32-2573-C736B78FFE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FE3810-B12D-5CCE-A64C-E9757598B9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B57BB9B-238F-EC91-EB33-EE36986CDD27}"/>
              </a:ext>
            </a:extLst>
          </p:cNvPr>
          <p:cNvSpPr txBox="1"/>
          <p:nvPr/>
        </p:nvSpPr>
        <p:spPr>
          <a:xfrm>
            <a:off x="2513149" y="1019069"/>
            <a:ext cx="658455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عناصر التقرير</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709B0EDF-97B9-A30A-D936-3F48645CFE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CE505-4B53-31B8-97C1-43E5323AB8C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3E0EEB-4535-D2F2-440F-609A053326C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434280B-E19B-F14E-6258-B9E1C5A45043}"/>
              </a:ext>
            </a:extLst>
          </p:cNvPr>
          <p:cNvSpPr txBox="1"/>
          <p:nvPr/>
        </p:nvSpPr>
        <p:spPr>
          <a:xfrm>
            <a:off x="5127584" y="1805892"/>
            <a:ext cx="6139901" cy="413119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الذروة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وقت حصد النتائج. هل سيذهب المتسبب إلى السجن؟ هل اقتحمت الأجهزة الأمنية أو القوات المسلحة الموقع/ فرّقت المتظاهرين؟ ما هي الاستنتاجات التي توصل إليها التقرير؟ بعض القصص ذات ذروة طبيعية، وبعضها لا تتمتع بذلك، لكن في كل الأحوال لغالبية القصص عنصر ثابت تتجمع عنده نهايات القصة واستنتاجاتها.</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 الحل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الحل هو الوقت الذي يأخذه المشاهدون للتفكر، الشعور مع أو هضم ما تابعوه للتو عبر الشاشة.</a:t>
            </a:r>
          </a:p>
        </p:txBody>
      </p:sp>
      <p:sp>
        <p:nvSpPr>
          <p:cNvPr id="4" name="TextBox 3">
            <a:extLst>
              <a:ext uri="{FF2B5EF4-FFF2-40B4-BE49-F238E27FC236}">
                <a16:creationId xmlns:a16="http://schemas.microsoft.com/office/drawing/2014/main" id="{8AE253CA-E43B-3F63-A94A-295724EE06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1B2616A-5185-4C56-5FCB-CF1DEB2808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268" name="Picture 4" descr="Pirate Hunt 1/6 Danish Counter-Piracy ...">
            <a:extLst>
              <a:ext uri="{FF2B5EF4-FFF2-40B4-BE49-F238E27FC236}">
                <a16:creationId xmlns:a16="http://schemas.microsoft.com/office/drawing/2014/main" id="{CCE61A10-1129-19DD-72A4-9C90F983F5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16564"/>
            <a:ext cx="4244814" cy="4106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8127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70CA7-0867-0B92-CCFB-29D99CEE950D}"/>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EB4C88B8-41B4-00D2-C878-AC718FEE04B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58D81B6-1BC6-AA9A-A891-44585B8021F4}"/>
              </a:ext>
            </a:extLst>
          </p:cNvPr>
          <p:cNvSpPr txBox="1"/>
          <p:nvPr/>
        </p:nvSpPr>
        <p:spPr>
          <a:xfrm>
            <a:off x="439839" y="2620807"/>
            <a:ext cx="5278055" cy="1660647"/>
          </a:xfrm>
          <a:prstGeom prst="rect">
            <a:avLst/>
          </a:prstGeom>
          <a:noFill/>
        </p:spPr>
        <p:txBody>
          <a:bodyPr wrap="square" rtlCol="0">
            <a:spAutoFit/>
          </a:bodyPr>
          <a:lstStyle/>
          <a:p>
            <a:pPr algn="just" rtl="1">
              <a:lnSpc>
                <a:spcPct val="150000"/>
              </a:lnSpc>
            </a:pPr>
            <a:r>
              <a:rPr lang="ar-SA" sz="3600" b="1" dirty="0">
                <a:solidFill>
                  <a:srgbClr val="C00000"/>
                </a:solidFill>
                <a:latin typeface="Alexandria" charset="0"/>
                <a:cs typeface="Alexandria" charset="0"/>
              </a:rPr>
              <a:t>فن المواجهة: في الصحافة الاستقصائية</a:t>
            </a:r>
            <a:endParaRPr lang="en-US" sz="3600" b="1" dirty="0">
              <a:solidFill>
                <a:srgbClr val="C00000"/>
              </a:solidFill>
              <a:latin typeface="Alexandria" charset="0"/>
              <a:cs typeface="Alexandria" charset="0"/>
            </a:endParaRPr>
          </a:p>
        </p:txBody>
      </p:sp>
      <p:sp>
        <p:nvSpPr>
          <p:cNvPr id="14" name="Oval 13">
            <a:extLst>
              <a:ext uri="{FF2B5EF4-FFF2-40B4-BE49-F238E27FC236}">
                <a16:creationId xmlns:a16="http://schemas.microsoft.com/office/drawing/2014/main" id="{D0E26993-4681-7765-C2BC-32F1DCD7DC06}"/>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6043830-F24D-9DD2-D854-CCACE039EC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6262746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86777-4638-D6C6-027E-906AB50E5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D86B39-3609-A995-DC5C-EB1B193D8C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D14ACAC-1254-4FE9-FA02-AF6903985429}"/>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AAC3BB0-AAB3-3BB4-502C-FF18A90500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CA399D-AF84-E075-B4C9-C87086F86A6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AF2DF9-2604-8940-9642-F42338660EF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90CDF41F-5C54-94E6-21CC-AF630DAAA42B}"/>
              </a:ext>
            </a:extLst>
          </p:cNvPr>
          <p:cNvSpPr txBox="1"/>
          <p:nvPr/>
        </p:nvSpPr>
        <p:spPr>
          <a:xfrm>
            <a:off x="3831220" y="1805892"/>
            <a:ext cx="7436266"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مطلب أخلاقي وقانوني، الاستقصاء لتحقيق العدالة والتوازن.</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بعد أن تجمع تفاصيل تحقيقك من مصادرها الأولية على شكل وثائق وبيانات خام ثم تخضعها للتحليل والتفسير حتى تغدو سردا مقروءا أو متلفزا، وبعد أن تقابل الضحايا «الناجين» وتوثّق الفعل «الممارسة» وحجم القصة «مشكلة التحقيق»، يبقى عليك مواجهة المتسبب/ المسؤول الرئيسي أو المتسببين في الانتهاك أو خرق القانون.</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هذه المواجهة، سنعرف لماذا حدث هذا الخرق؟ وكيف وقع؟ ما هي مبررات المتسبب/ المسؤول في القيام بهذا الانتهاك؟ في هذه المحاضرة، سنتعرف على ماهية المواجهة، أنواعها، أسلوبها، التحضير لها وطريقة تنفيذها.</a:t>
            </a:r>
          </a:p>
        </p:txBody>
      </p:sp>
      <p:sp>
        <p:nvSpPr>
          <p:cNvPr id="4" name="TextBox 3">
            <a:extLst>
              <a:ext uri="{FF2B5EF4-FFF2-40B4-BE49-F238E27FC236}">
                <a16:creationId xmlns:a16="http://schemas.microsoft.com/office/drawing/2014/main" id="{7D5320E4-AF6F-0F22-1F5C-611A936518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FFDAB1-114B-A1BE-0BBC-8D84370D54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290" name="Picture 2" descr="Freedom of expression in times of ...">
            <a:extLst>
              <a:ext uri="{FF2B5EF4-FFF2-40B4-BE49-F238E27FC236}">
                <a16:creationId xmlns:a16="http://schemas.microsoft.com/office/drawing/2014/main" id="{608DFB42-031B-5740-5E8A-E8A6FCF6F0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657" y="224460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975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9B79C-8DBF-CE9C-1AB7-03B704749D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B3F0B8-7BAE-6B04-E686-8B5B03E689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516C398-BEBE-6188-C62A-4EA63816963F}"/>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BF59A349-A6FE-0A5C-2219-245A3A62E3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0F7A36-4DFF-ADA4-DDE2-6D7346C51ED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926B05-F556-CBA0-CD82-0357602B380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B960DAA-0929-6937-B53D-C48EE52403FA}"/>
              </a:ext>
            </a:extLst>
          </p:cNvPr>
          <p:cNvSpPr txBox="1"/>
          <p:nvPr/>
        </p:nvSpPr>
        <p:spPr>
          <a:xfrm>
            <a:off x="942308" y="1805892"/>
            <a:ext cx="10325178"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أولا: لماذا المواجهة؟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تُعرف المواجهة بأنها نوع من المقابلات الصحفية المباشرة أو غير المباشرة، للوصول إلى حقيقة ما جرى بدقّة وموضوعية، وذلك بوضع الأدلة والبراهين أمام المسؤول، المتسبب أو المقصر. بالطبع يجب الأخذ بالاعتبار أن المتسبب لا يتصرف دائما بقصد إيذاء الناس. إذ قد يضطر لاتخاذ قرار معين لتدبير أمور طارئة ما يؤثر على جزء من برنامج المطاعيم الوطني مثلا، فيحرم أطفالا بحاجة ماسة لهذه المطاعيم المجانية، وبالتالي قد تتعرض حياتهم للخطر. وربما ينتج الضرر بسبب ثغرات في تطبيق قانون ما، غياب تعليمات ناظمة له أو عدم وجود آلية تطبيق واضحة.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وتستهدف المواجهة جمع معلومات جديدة وتوثيقها بما يثري التحقيق ويثبت فرضيته، وكذلك تأكيد الحقائق وكشف المسؤول الحقيقي عن الفعل، فضلا عن تجاوز الشك والعبور إلى اليقين. كما يجب سماع رأي الجهة المتسببة قبل البث/ النشر من باب أخلاقيات المهنة.</a:t>
            </a:r>
          </a:p>
        </p:txBody>
      </p:sp>
      <p:sp>
        <p:nvSpPr>
          <p:cNvPr id="4" name="TextBox 3">
            <a:extLst>
              <a:ext uri="{FF2B5EF4-FFF2-40B4-BE49-F238E27FC236}">
                <a16:creationId xmlns:a16="http://schemas.microsoft.com/office/drawing/2014/main" id="{59CF722E-94AD-F885-629C-F230F8133D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5D7F17-1BA3-00FE-73E0-4F4AE9A04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6348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97F3A-0790-A7BC-6179-35BBA78235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903AD-BBF9-1334-D15D-8608A8E159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44C8D02-3D00-9867-36B6-D0D7F2501627}"/>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78C308FC-49AC-7435-FD50-F1CB4C5EE6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D6ABFE-D62D-2C5F-BE1F-2A0FAE74186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92501B-799A-56CA-15AC-45180FEA9F3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08FA782-3F9A-39A6-9693-A17CC2D9BD51}"/>
              </a:ext>
            </a:extLst>
          </p:cNvPr>
          <p:cNvSpPr txBox="1"/>
          <p:nvPr/>
        </p:nvSpPr>
        <p:spPr>
          <a:xfrm>
            <a:off x="4039564" y="1805892"/>
            <a:ext cx="7227921"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ثانيًا: متى نواجه؟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يتساءل البعض لماذا نجري المواجهة مع المسؤول أو المتسبب بعد جمع بيانات التحقيق ومعالجتها؟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عتبة الخطورة في مناخنا</a:t>
            </a:r>
            <a:r>
              <a:rPr lang="en-US" dirty="0">
                <a:latin typeface="Alexandria" charset="0"/>
                <a:cs typeface="Alexandria" charset="0"/>
              </a:rPr>
              <a:t> </a:t>
            </a:r>
            <a:r>
              <a:rPr lang="ar-SA" dirty="0">
                <a:latin typeface="Alexandria" charset="0"/>
                <a:cs typeface="Alexandria" charset="0"/>
              </a:rPr>
              <a:t>أعلى منها في البيئات الصديقة لحرية الصحافة والإعلام. ومن أبرز الأخطاء التي يرتكبها صحفيون مواجهة المتسبب أو المقصر في مستهل العمل على التحقيق. هذا الاستعجال يتسبب في حالات عديدة في إخفاء متعمد للمعلومات، وبالتالي عرقلة إنجاز التحقيق، تعريض حياة الصحفي جسديًا أو رقميًا للخطر وربما محاولة اغتياله، لثنيه عن نشر القصة أو الوصول إلى تفاصيل أكثر عمقًا. وقد يتم تهديد الصحفي نفسه لوقف التحقيق.</a:t>
            </a:r>
          </a:p>
        </p:txBody>
      </p:sp>
      <p:sp>
        <p:nvSpPr>
          <p:cNvPr id="4" name="TextBox 3">
            <a:extLst>
              <a:ext uri="{FF2B5EF4-FFF2-40B4-BE49-F238E27FC236}">
                <a16:creationId xmlns:a16="http://schemas.microsoft.com/office/drawing/2014/main" id="{125F5A13-880B-34AB-5A16-969613B96B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EE04C6-7A20-145B-D2EF-8E02BC6826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10 examples of powerful investigative journalism">
            <a:extLst>
              <a:ext uri="{FF2B5EF4-FFF2-40B4-BE49-F238E27FC236}">
                <a16:creationId xmlns:a16="http://schemas.microsoft.com/office/drawing/2014/main" id="{2FAE3465-6045-3633-6C00-EDEBD422A6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967" y="2307453"/>
            <a:ext cx="3293298" cy="2863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461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3F351-138D-D2A5-15CE-6BA634E32B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FB1D84-960F-997E-C011-9C68312FD9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FD7F529-AD6B-7787-B43D-74AE26A8FE54}"/>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5CFF5D6C-7D7C-5697-8A48-8D1CEF1235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5F8F57-7C2D-F42B-4E53-DD5E314131A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C20454-3C08-DF76-CF5C-195F05434DB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36A9CDC-9E1C-61EC-4728-80446614E819}"/>
              </a:ext>
            </a:extLst>
          </p:cNvPr>
          <p:cNvSpPr txBox="1"/>
          <p:nvPr/>
        </p:nvSpPr>
        <p:spPr>
          <a:xfrm>
            <a:off x="942308" y="1921637"/>
            <a:ext cx="10325178"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كما أن مواجهة المتسبب في البدء يَمس بمعيار الدقة التي تقتضي جمع أكبر قدر من المعلومات عن التحقيق المراد نبش أسراره، إضافة إلى دور المتسبب أو المقصر بالتحديد في وقوع الانتهاك، الخطأ أو المخالفة. فمن غير المقبول تنفيذ المواجهة قبل التأكد من الأدلة والبراهين بشكل ٍ كاف ٍ ، بما يمكن الصحفي الاستقصائي من تسمية المتسبب بشكل ٍ واضح ٍ لا لبس فيه.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دور الصحفي الاستقصائي شبيه بدور المدعي العام ومهامه في جمع الأدلة من مسرح الجريمة، لكن مع الحرص على عدم عرقلة سير العدالة. فالمدعي العام يجرد أعقاب السجائر، أعيرة نارية، بقع دم والكشف على الجثث مع الطب الشرعي، سماع أقوال الشهود وضبطها، تمحيص الوثائق والبيانات ومطالعة تقارير الخبرة. </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وفي آخر المطاف يواجه المدعي العام «الظنين/ المتهم» بما توصل إليه من نتائج وحقائق؛ وهذا يشبه إلى حدٍ كبير عمل الصحفي الاستقصائي.</a:t>
            </a:r>
          </a:p>
        </p:txBody>
      </p:sp>
      <p:sp>
        <p:nvSpPr>
          <p:cNvPr id="4" name="TextBox 3">
            <a:extLst>
              <a:ext uri="{FF2B5EF4-FFF2-40B4-BE49-F238E27FC236}">
                <a16:creationId xmlns:a16="http://schemas.microsoft.com/office/drawing/2014/main" id="{5C3306C8-FC01-2EED-7493-834353C26D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289F1F-6DE5-89C5-7EEC-DF1072209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9570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0C04C-A0EB-5462-1C9D-13C2615B2A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70FBE3-49AD-DC0C-6303-077A70C19C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3916952-E704-B1D1-A0D5-E57F9D591680}"/>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62353519-8335-3276-9656-6F90523651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B3A944-F154-65D0-9C1C-A2B8E234B43B}"/>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C91F27-53E8-F98F-D44D-7A17E85ABC9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C67B8B32-38CD-E2C6-9C11-3901561283B3}"/>
              </a:ext>
            </a:extLst>
          </p:cNvPr>
          <p:cNvSpPr txBox="1"/>
          <p:nvPr/>
        </p:nvSpPr>
        <p:spPr>
          <a:xfrm>
            <a:off x="942308" y="1921642"/>
            <a:ext cx="10325178" cy="413119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تخيل أن المدعي العام أو الصحفي الاستقصائي يواجه المتهم/ المتسبب قبل جمع الأدلة، البراهين والحقائق! ربما يؤدي ذلك إلى إضاعة الأدلة وطمس الحقائق، وبالتالي إفلات المتسبب من المواجهة بالحقائق أو إسناد تهم لا يمكن إثباتها. </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أما في الاستقصاء، فيؤدي المواجهة الاستباقية إلى الفشل في إثبات الفرضية أو الوصول إلى تحقيق غير ناضج. كما يكون الصحفي أكثر تمكنا في كشف المتسبب في حال حاول الالتفاف على موضوع المساءلة.</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ثالثًا: من نواجه؟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الصحفي المبدع يستطيع تحديد المسؤول المباشر عن المعلومات التي يريدها. وهذا ينطبق على الشخص الذي ستجرى معه المواجهة، لذا على الصحفي أن يسأل نفسه الأسئلة التالية قبل الشروع في تحديد هوية الشخص الذي </a:t>
            </a:r>
            <a:r>
              <a:rPr lang="ar-SA" dirty="0" err="1">
                <a:latin typeface="Alexandria" charset="0"/>
                <a:cs typeface="Alexandria" charset="0"/>
              </a:rPr>
              <a:t>سيواجهه</a:t>
            </a:r>
            <a:r>
              <a:rPr lang="ar-SA" dirty="0">
                <a:latin typeface="Alexandria" charset="0"/>
                <a:cs typeface="Alexandria" charset="0"/>
              </a:rPr>
              <a:t>:</a:t>
            </a:r>
          </a:p>
        </p:txBody>
      </p:sp>
      <p:sp>
        <p:nvSpPr>
          <p:cNvPr id="4" name="TextBox 3">
            <a:extLst>
              <a:ext uri="{FF2B5EF4-FFF2-40B4-BE49-F238E27FC236}">
                <a16:creationId xmlns:a16="http://schemas.microsoft.com/office/drawing/2014/main" id="{8C100C09-5426-6F39-B69C-3AF40CADF4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8923480-CF3E-EB57-4F80-14A71E75D2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934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9D1ED-2C6E-3B7F-0005-CA9C87B36E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13DE52-BC4A-3954-0E0E-EA71599B3F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2389ABC-BB7B-5940-A2B0-3FE907DC73DD}"/>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584519E-1F70-6E7C-7BF0-3CAC26AD17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F44CB4-7761-7503-ABA7-FFC1D94122B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BCF3C0-541B-E2B3-3D92-C1EBFDB38C2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7AEE3FA-1975-1B57-59C7-681B32C87ECD}"/>
              </a:ext>
            </a:extLst>
          </p:cNvPr>
          <p:cNvSpPr txBox="1"/>
          <p:nvPr/>
        </p:nvSpPr>
        <p:spPr>
          <a:xfrm>
            <a:off x="4606724" y="1805892"/>
            <a:ext cx="6660762"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1 - هل هو المقصر، المتسبّب أو المسؤول المباشر عن الفعل؟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 هل هو المسؤول المباشر عن المعلومات التي تتحرّى عنها؟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 هل يمكن الوثوق بما يقوله؟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 هل يمكن نسب التصريحات إليه؟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5 - هل يمكن الوصول إليه بأمان؟</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endParaRPr lang="ar-SA"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إذا كانت جميع إجابات الأسئلة أعلاه «نعم»، فهذا يعني أن الشخص المقترح هو الذي يجب مواجهته بشكل شخصي.</a:t>
            </a:r>
          </a:p>
        </p:txBody>
      </p:sp>
      <p:sp>
        <p:nvSpPr>
          <p:cNvPr id="4" name="TextBox 3">
            <a:extLst>
              <a:ext uri="{FF2B5EF4-FFF2-40B4-BE49-F238E27FC236}">
                <a16:creationId xmlns:a16="http://schemas.microsoft.com/office/drawing/2014/main" id="{7087A834-08FA-0834-6B24-1207CF64DE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98356B-E27A-6C15-F740-101AB802D4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338" name="Picture 2" descr="Women Investigative Journalists on Work and Life – Global Investigative  Journalism Network">
            <a:extLst>
              <a:ext uri="{FF2B5EF4-FFF2-40B4-BE49-F238E27FC236}">
                <a16:creationId xmlns:a16="http://schemas.microsoft.com/office/drawing/2014/main" id="{3330F522-14EE-5548-1F29-D8F514514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2357211"/>
            <a:ext cx="3682210" cy="2897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52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B4BDA-1D83-945A-03B9-58C4E429CB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932CE6-D6FA-3A67-36D3-27F1E0DA98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4C33885-F115-F3CA-1041-981C353D60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F08985-35B3-7C61-65BD-827F282F8D1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1D91E9-2213-38BD-6D64-2257B39DAE3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38F4F7F-E198-A360-B959-BF261D249B87}"/>
              </a:ext>
            </a:extLst>
          </p:cNvPr>
          <p:cNvSpPr txBox="1"/>
          <p:nvPr/>
        </p:nvSpPr>
        <p:spPr>
          <a:xfrm>
            <a:off x="942308" y="1805892"/>
            <a:ext cx="10325178" cy="412805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700" dirty="0">
                <a:latin typeface="Alexandria" charset="0"/>
                <a:cs typeface="Alexandria" charset="0"/>
              </a:rPr>
              <a:t>على الصحفي التحضير جيدا بدقّة قبل المواجهة. الصحفي الذي لم يحضر. نفسه جيدًا سيكون عرضة لتلاعب المسؤول/ المتسبب كونه خبيرًا في مجاله لذا حاول أن تكون خبيرًا في قصتك التي تعمل عليها. </a:t>
            </a:r>
            <a:r>
              <a:rPr lang="ar-SA" sz="1700" dirty="0" err="1">
                <a:latin typeface="Alexandria" charset="0"/>
                <a:cs typeface="Alexandria" charset="0"/>
              </a:rPr>
              <a:t>ر</a:t>
            </a:r>
            <a:endParaRPr lang="en-US" sz="17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700" dirty="0">
                <a:latin typeface="Alexandria" charset="0"/>
                <a:cs typeface="Alexandria" charset="0"/>
              </a:rPr>
              <a:t>اجع المنظومة القانونية التي تحكم قصتك، فعادة يتعلل المسؤول بالتشريعات لدى عرض وجهة نظره. أدرك كيف يتم الفعل الذي تحق ّ ق بشأنه، كيف يحدث؟ ومتى يحدث؟ ولماذا يحدث؟ وكم حجم المشكلة؟</a:t>
            </a:r>
          </a:p>
          <a:p>
            <a:pPr marL="285750" indent="-285750" algn="just" rtl="1">
              <a:lnSpc>
                <a:spcPts val="3000"/>
              </a:lnSpc>
              <a:spcBef>
                <a:spcPts val="600"/>
              </a:spcBef>
              <a:buFont typeface="Wingdings" pitchFamily="2" charset="2"/>
              <a:buChar char="§"/>
            </a:pPr>
            <a:r>
              <a:rPr lang="ar-SA" sz="1700" b="1" dirty="0">
                <a:solidFill>
                  <a:srgbClr val="00B050"/>
                </a:solidFill>
                <a:latin typeface="Alexandria" charset="0"/>
                <a:cs typeface="Alexandria" charset="0"/>
              </a:rPr>
              <a:t>الصحفي </a:t>
            </a:r>
            <a:r>
              <a:rPr lang="ar-SA" sz="1700" b="1" dirty="0" err="1">
                <a:solidFill>
                  <a:srgbClr val="00B050"/>
                </a:solidFill>
                <a:latin typeface="Alexandria" charset="0"/>
                <a:cs typeface="Alexandria" charset="0"/>
              </a:rPr>
              <a:t>المتقصي</a:t>
            </a:r>
            <a:r>
              <a:rPr lang="ar-SA" sz="1700" b="1" dirty="0">
                <a:solidFill>
                  <a:srgbClr val="00B050"/>
                </a:solidFill>
                <a:latin typeface="Alexandria" charset="0"/>
                <a:cs typeface="Alexandria" charset="0"/>
              </a:rPr>
              <a:t> </a:t>
            </a:r>
            <a:r>
              <a:rPr lang="ar-SA" sz="1700" dirty="0">
                <a:latin typeface="Alexandria" charset="0"/>
                <a:cs typeface="Alexandria" charset="0"/>
              </a:rPr>
              <a:t>يبحث دائما قبل المواجهة في المواقف والآراء التي تختلف مع قناعاته المسبقة كما يبحث في المواقف والآراء التي يتفق معها، الحقائق والواقع الثابتة (كملفات المحاكم، أرقام وبيانات الدوائر الحكومية، الإحصاءات العامة، الوثائق والمستندات) هي الذخيرة لسلاح الأسئلة التي يطرحها الصحفي</a:t>
            </a:r>
            <a:r>
              <a:rPr lang="en-US" sz="1700" dirty="0">
                <a:latin typeface="Alexandria" charset="0"/>
                <a:cs typeface="Alexandria" charset="0"/>
              </a:rPr>
              <a:t>.</a:t>
            </a:r>
            <a:r>
              <a:rPr lang="ar-SA" sz="1700" dirty="0">
                <a:latin typeface="Alexandria" charset="0"/>
                <a:cs typeface="Alexandria" charset="0"/>
              </a:rPr>
              <a:t> </a:t>
            </a:r>
            <a:endParaRPr lang="en-US" sz="1700"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sz="1700" b="1" dirty="0">
                <a:solidFill>
                  <a:srgbClr val="00B050"/>
                </a:solidFill>
                <a:latin typeface="Alexandria" charset="0"/>
                <a:cs typeface="Alexandria" charset="0"/>
              </a:rPr>
              <a:t>بحسب الصحفي البريطاني المخضرم "تيم سبستيان</a:t>
            </a:r>
            <a:r>
              <a:rPr lang="ar-SA" sz="1700" dirty="0">
                <a:latin typeface="Alexandria" charset="0"/>
                <a:cs typeface="Alexandria" charset="0"/>
              </a:rPr>
              <a:t>"، أحد أهم شخصيات البرامج التليفزيونية القائمة على محاسبة المسؤول عن أعماله حتى ولو لم يقر المتسبب بما تسبب به.</a:t>
            </a:r>
          </a:p>
        </p:txBody>
      </p:sp>
      <p:sp>
        <p:nvSpPr>
          <p:cNvPr id="4" name="TextBox 3">
            <a:extLst>
              <a:ext uri="{FF2B5EF4-FFF2-40B4-BE49-F238E27FC236}">
                <a16:creationId xmlns:a16="http://schemas.microsoft.com/office/drawing/2014/main" id="{8FD82F44-933A-3E14-2D42-29A63323F2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4E5A58-0A52-8C3C-6BA4-304BF98D91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07AC6C1-2291-EBEC-DB2A-69F6E5F2A67B}"/>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608274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4144F-0DDD-1D56-369D-C5DE92A761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77D33D-FE29-AF75-B24F-CEEADA136A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9C804F0A-BE78-1C8D-DB21-E5F29665C0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09C84F-F6D7-6AE5-C614-4CAFD07D638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2EF6D2-B116-962B-ADF5-FDEE8104AA6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9E742CD6-C014-168B-8626-F69C665DC8B9}"/>
              </a:ext>
            </a:extLst>
          </p:cNvPr>
          <p:cNvSpPr txBox="1"/>
          <p:nvPr/>
        </p:nvSpPr>
        <p:spPr>
          <a:xfrm>
            <a:off x="942308" y="1805892"/>
            <a:ext cx="10325178"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800" dirty="0">
                <a:latin typeface="Alexandria" charset="0"/>
                <a:cs typeface="Alexandria" charset="0"/>
              </a:rPr>
              <a:t>يقول </a:t>
            </a:r>
            <a:r>
              <a:rPr lang="ar-SA" sz="1800" dirty="0" err="1">
                <a:latin typeface="Alexandria" charset="0"/>
                <a:cs typeface="Alexandria" charset="0"/>
              </a:rPr>
              <a:t>سباستيان</a:t>
            </a:r>
            <a:r>
              <a:rPr lang="ar-SA" sz="1800" dirty="0">
                <a:latin typeface="Alexandria" charset="0"/>
                <a:cs typeface="Alexandria" charset="0"/>
              </a:rPr>
              <a:t>: «حتى لو لم يعترف يكفي أمام الرأي العام أن تسأله ذات السؤال من زوايا مختلفة وبطرق مختلفة لتظهر موقفه للرأي العام». ويضيف </a:t>
            </a:r>
            <a:r>
              <a:rPr lang="ar-SA" sz="1800" dirty="0" err="1">
                <a:latin typeface="Alexandria" charset="0"/>
                <a:cs typeface="Alexandria" charset="0"/>
              </a:rPr>
              <a:t>سباستيان</a:t>
            </a:r>
            <a:r>
              <a:rPr lang="ar-SA" sz="1800" dirty="0">
                <a:latin typeface="Alexandria" charset="0"/>
                <a:cs typeface="Alexandria" charset="0"/>
              </a:rPr>
              <a:t> أن «مهمة الصحفي البحث عن المعلومات لدى أصدقاء المسؤول وخصومه» وما هي النقاط التي لا يود الخوض فيها؟ اسأل أصدقاءه: هل أخبركم بمعلومات حول المشكلة التي تبحث عنها؟ كيف كان شعوره وقت حدوث المشكلة؟</a:t>
            </a:r>
          </a:p>
          <a:p>
            <a:pPr marL="285750" indent="-285750" algn="just" rtl="1">
              <a:lnSpc>
                <a:spcPts val="3000"/>
              </a:lnSpc>
              <a:spcBef>
                <a:spcPts val="600"/>
              </a:spcBef>
              <a:buFont typeface="Wingdings" pitchFamily="2" charset="2"/>
              <a:buChar char="§"/>
            </a:pPr>
            <a:r>
              <a:rPr lang="ar-SA" sz="1800" dirty="0">
                <a:solidFill>
                  <a:srgbClr val="00B050"/>
                </a:solidFill>
                <a:latin typeface="Alexandria" charset="0"/>
                <a:cs typeface="Alexandria" charset="0"/>
              </a:rPr>
              <a:t>الصحفي </a:t>
            </a:r>
            <a:r>
              <a:rPr lang="ar-SA" sz="1800" dirty="0" err="1">
                <a:solidFill>
                  <a:srgbClr val="00B050"/>
                </a:solidFill>
                <a:latin typeface="Alexandria" charset="0"/>
                <a:cs typeface="Alexandria" charset="0"/>
              </a:rPr>
              <a:t>المتقصي</a:t>
            </a:r>
            <a:r>
              <a:rPr lang="ar-SA" sz="1800" dirty="0">
                <a:solidFill>
                  <a:srgbClr val="00B050"/>
                </a:solidFill>
                <a:latin typeface="Alexandria" charset="0"/>
                <a:cs typeface="Alexandria" charset="0"/>
              </a:rPr>
              <a:t> الذي يرغب في حماية نفسه من بطش مسؤول خطير، عليه تقييم المخاطر والإجابة بدقة قبل المواجهة. </a:t>
            </a:r>
            <a:r>
              <a:rPr lang="ar-SA" sz="1800" dirty="0">
                <a:latin typeface="Alexandria" charset="0"/>
                <a:cs typeface="Alexandria" charset="0"/>
              </a:rPr>
              <a:t>ما هي مخاطر مواجهة المسؤول أو المتسبب، بشكل شخصي مباشر أو غير مباشر؟ ماذا يمكن أن يفعل؟ هل من الممكن أن يؤذيه أو يعتدي عليه؟ هل لهذا المسؤول أو المتسبب سوابق في الاعتداء على إعلاميين؟ هل هناك تهديدات رقمية، جسدية أو قانونية؟ هل معدل هذه المواجهة خطير؟ فإذا كان بنسبة كبيرة لا يوجد قصة تستحق حياتك!</a:t>
            </a:r>
          </a:p>
        </p:txBody>
      </p:sp>
      <p:sp>
        <p:nvSpPr>
          <p:cNvPr id="4" name="TextBox 3">
            <a:extLst>
              <a:ext uri="{FF2B5EF4-FFF2-40B4-BE49-F238E27FC236}">
                <a16:creationId xmlns:a16="http://schemas.microsoft.com/office/drawing/2014/main" id="{0BDC3D74-DFAB-F62B-5F3E-AED49391A0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099450-AE4D-27C2-5A09-B3B773663C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688472-2C88-7AD1-2428-BDEB2B1A4561}"/>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460536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93652-51DC-B29A-D9F1-D5ECB1B044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E2BD1B-9041-F611-A5B4-53EF7EE4869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4266444-6D9E-EBA0-D6E7-597CD83749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FFA6F4-252B-31DF-70AE-0610C517BCC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919703-C84F-03B4-4620-3564EEE3AE8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ECF8222-1B2B-4472-CC3A-60DD17CF4739}"/>
              </a:ext>
            </a:extLst>
          </p:cNvPr>
          <p:cNvSpPr txBox="1"/>
          <p:nvPr/>
        </p:nvSpPr>
        <p:spPr>
          <a:xfrm>
            <a:off x="4965538" y="1805892"/>
            <a:ext cx="6301947" cy="420814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لكن لا تيأس لدينا بعض الحلول: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1- لا تواجه المسؤول أو المتسبب بشكل مباشر، اتصل به عبر الهاتف مثلً ، أرسل له رسالة بريد مسجلة أو كلّف صحفيًا آخر من خارج بلدك لإجراء المواجهة.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ضع خط ّ </a:t>
            </a:r>
            <a:r>
              <a:rPr lang="ar-SA" dirty="0" err="1">
                <a:latin typeface="Alexandria" charset="0"/>
                <a:cs typeface="Alexandria" charset="0"/>
              </a:rPr>
              <a:t>ة</a:t>
            </a:r>
            <a:r>
              <a:rPr lang="ar-SA" dirty="0">
                <a:latin typeface="Alexandria" charset="0"/>
                <a:cs typeface="Alexandria" charset="0"/>
              </a:rPr>
              <a:t> أمن شخصي، رقمي وقانوني قائمة على عدة سيناريوهات تتأرجح بين أسوأ ما يمكن أن يحصل للصحفي وأفضل ما يمكن أن يحدث له.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ناقش مع مديرك المباشر أو مشرف التحقيق هذه المخاطر؟ لكن دون مبالغة أو إهمال.</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4- استشر محامٍ متخصص.</a:t>
            </a:r>
          </a:p>
        </p:txBody>
      </p:sp>
      <p:sp>
        <p:nvSpPr>
          <p:cNvPr id="4" name="TextBox 3">
            <a:extLst>
              <a:ext uri="{FF2B5EF4-FFF2-40B4-BE49-F238E27FC236}">
                <a16:creationId xmlns:a16="http://schemas.microsoft.com/office/drawing/2014/main" id="{EAD6FF30-2C61-42AF-E012-4631AB526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BDBD18-8BE0-4CF2-6EE2-C7C7267570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7A2DE8-BFED-2CDC-AD22-D8C0735C66F3}"/>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pic>
        <p:nvPicPr>
          <p:cNvPr id="15362" name="Picture 2" descr="Dealing with the Emotional Toll of Investigative Journalism – Global Investigative  Journalism Network">
            <a:extLst>
              <a:ext uri="{FF2B5EF4-FFF2-40B4-BE49-F238E27FC236}">
                <a16:creationId xmlns:a16="http://schemas.microsoft.com/office/drawing/2014/main" id="{3C199337-C974-3266-CECE-602C97C718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851" y="1735237"/>
            <a:ext cx="4203538" cy="4126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051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4E07B-DAA4-A324-C8E4-AD2638A62B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3B27BE-51AF-93E2-3FC1-A28D2C9D9C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6EB2E85-F6DF-B6C5-A78D-B5553E5700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740199-B687-9F39-6A04-DCFC5B86C56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76F831-C0A8-BD56-E864-45D55551004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A1718F8E-CEB1-253D-4453-AC42CD9D31AC}"/>
              </a:ext>
            </a:extLst>
          </p:cNvPr>
          <p:cNvSpPr txBox="1"/>
          <p:nvPr/>
        </p:nvSpPr>
        <p:spPr>
          <a:xfrm>
            <a:off x="942308" y="1805892"/>
            <a:ext cx="10325178" cy="382341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الصحفي </a:t>
            </a:r>
            <a:r>
              <a:rPr lang="ar-SA" dirty="0" err="1">
                <a:latin typeface="Alexandria" charset="0"/>
                <a:cs typeface="Alexandria" charset="0"/>
              </a:rPr>
              <a:t>المتقصي</a:t>
            </a:r>
            <a:r>
              <a:rPr lang="ar-SA" dirty="0">
                <a:latin typeface="Alexandria" charset="0"/>
                <a:cs typeface="Alexandria" charset="0"/>
              </a:rPr>
              <a:t> يكتب أسئلة المواجهة قبل الذهاب إليها، وهذا يساعد </a:t>
            </a:r>
            <a:r>
              <a:rPr lang="ar-SA" dirty="0" err="1">
                <a:latin typeface="Alexandria" charset="0"/>
                <a:cs typeface="Alexandria" charset="0"/>
              </a:rPr>
              <a:t>المتقصي</a:t>
            </a:r>
            <a:r>
              <a:rPr lang="ar-SA" dirty="0">
                <a:latin typeface="Alexandria" charset="0"/>
                <a:cs typeface="Alexandria" charset="0"/>
              </a:rPr>
              <a:t> في عدم الخروج عن موضوع التحقيق أو الفرضية. </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لا بأس بطرح أسئلة المتابعة أو الأسئلة غير المدونة في كراسة </a:t>
            </a:r>
            <a:r>
              <a:rPr lang="ar-SA" dirty="0" err="1">
                <a:latin typeface="Alexandria" charset="0"/>
                <a:cs typeface="Alexandria" charset="0"/>
              </a:rPr>
              <a:t>المتقصي</a:t>
            </a:r>
            <a:r>
              <a:rPr lang="ar-SA" dirty="0">
                <a:latin typeface="Alexandria" charset="0"/>
                <a:cs typeface="Alexandria" charset="0"/>
              </a:rPr>
              <a:t> في حال شعر الصحفي أن المعلومات غير واضحة او مكتملة، لكن يجب أن تكون دقيقة، واضحة ومباشر.</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فالسؤال غير الواضح يعطي إجابة غير واضحة </a:t>
            </a:r>
            <a:r>
              <a:rPr lang="ar-SA" dirty="0">
                <a:latin typeface="Alexandria" charset="0"/>
                <a:cs typeface="Alexandria" charset="0"/>
              </a:rPr>
              <a:t>ويسمح للمتلقي بالرد عليه بطريقته وبما يناسبه. اطرح الأسئلة الصعبة، القوية والجريئة وارفع سقف المقابلة. </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اسأل أسئلة بالإنابة عن دافع الضرائب أو من يتأثر بسبب استمرار مشكلة ما. </a:t>
            </a:r>
            <a:endParaRPr lang="en-US" dirty="0">
              <a:latin typeface="Alexandria" charset="0"/>
              <a:cs typeface="Alexandria" charset="0"/>
            </a:endParaRPr>
          </a:p>
          <a:p>
            <a:pPr marL="285750" indent="-285750" algn="just" rtl="1">
              <a:lnSpc>
                <a:spcPts val="3000"/>
              </a:lnSpc>
              <a:spcBef>
                <a:spcPts val="600"/>
              </a:spcBef>
              <a:buFont typeface="Wingdings" pitchFamily="2" charset="2"/>
              <a:buChar char="§"/>
            </a:pPr>
            <a:r>
              <a:rPr lang="ar-SA" dirty="0">
                <a:latin typeface="Alexandria" charset="0"/>
                <a:cs typeface="Alexandria" charset="0"/>
              </a:rPr>
              <a:t>ابتعد عن الأسئلة السطحية أو العامة، غص في العمق ووّجه أسئلة محددة ودقيقة عن التواريخ والأرقام، وعن حوادث بعينها. </a:t>
            </a:r>
          </a:p>
        </p:txBody>
      </p:sp>
      <p:sp>
        <p:nvSpPr>
          <p:cNvPr id="4" name="TextBox 3">
            <a:extLst>
              <a:ext uri="{FF2B5EF4-FFF2-40B4-BE49-F238E27FC236}">
                <a16:creationId xmlns:a16="http://schemas.microsoft.com/office/drawing/2014/main" id="{317DE534-50AF-4B87-F072-FA1DF6A500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1D9C52-9235-D04B-AD3D-3308ED8EC8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0223CE3-B474-2C6E-1ABA-0D420C67BFB6}"/>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4255893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F5650-EED9-16DC-B5F3-74C8697159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DDEE95-9897-C74D-34A8-128ACA4B77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C8AC9053-390F-FAA2-72C1-A5DB07EE80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4A3F56-DFD8-DFD6-1655-E34A9B9BA9D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406430-4C2C-D1D5-003A-A1A82B277D2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2395572-C2E5-032B-390A-BCD71E81378D}"/>
              </a:ext>
            </a:extLst>
          </p:cNvPr>
          <p:cNvSpPr txBox="1"/>
          <p:nvPr/>
        </p:nvSpPr>
        <p:spPr>
          <a:xfrm>
            <a:off x="942308" y="1805892"/>
            <a:ext cx="10325178"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خامسا: إدارة المواجهة: الصحفي </a:t>
            </a:r>
            <a:r>
              <a:rPr lang="ar-SA" b="1" dirty="0" err="1">
                <a:solidFill>
                  <a:srgbClr val="00B050"/>
                </a:solidFill>
                <a:latin typeface="Alexandria" charset="0"/>
                <a:cs typeface="Alexandria" charset="0"/>
              </a:rPr>
              <a:t>المتقصي</a:t>
            </a:r>
            <a:r>
              <a:rPr lang="ar-SA" b="1" dirty="0">
                <a:solidFill>
                  <a:srgbClr val="00B050"/>
                </a:solidFill>
                <a:latin typeface="Alexandria" charset="0"/>
                <a:cs typeface="Alexandria" charset="0"/>
              </a:rPr>
              <a:t> يعرف:</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1 - متى يكون لطيفًا مع المسؤول؟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2 - متى يكون حازما؟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3 - متى يكون مفتوح العينين؟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4 - متى يصبح ملحا؟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الصحفي الاستقصائي يُقدر الشخص والموقف، ولديه إحساس بما يتعين عليه أن يفعله في لحظة معينة. لا يوجد وصفة سحرية لكيفية التعامل مع المواقف المختلفة في المواجهة، فالاستقصائي يكون قادرًا على إدارة المواجهة ولا يسمح للمسؤول أو المتسبب في أن يأخذ دوره في إدارة الحوار أو يجرّه إلى نقطة جدلية غير مفيدة. وعليه وضع السيناريوهات المتوقعة لما سيحدث في المواجهة، وأن يخطط كيف </a:t>
            </a:r>
            <a:r>
              <a:rPr lang="ar-SA" sz="1600" dirty="0" err="1">
                <a:latin typeface="Alexandria" charset="0"/>
                <a:cs typeface="Alexandria" charset="0"/>
              </a:rPr>
              <a:t>يواجهها</a:t>
            </a:r>
            <a:r>
              <a:rPr lang="ar-SA" sz="1600" dirty="0">
                <a:latin typeface="Alexandria" charset="0"/>
                <a:cs typeface="Alexandria" charset="0"/>
              </a:rPr>
              <a:t>؟</a:t>
            </a:r>
          </a:p>
        </p:txBody>
      </p:sp>
      <p:sp>
        <p:nvSpPr>
          <p:cNvPr id="4" name="TextBox 3">
            <a:extLst>
              <a:ext uri="{FF2B5EF4-FFF2-40B4-BE49-F238E27FC236}">
                <a16:creationId xmlns:a16="http://schemas.microsoft.com/office/drawing/2014/main" id="{DDE8A521-3F7C-52CC-5B5A-06BD9EC191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A5FCB3A-1E64-DB22-AAC1-DCD563354E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E37E452-C92A-5A72-3AFC-4C214295A351}"/>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1771654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D931E-5A16-2EE6-F2E6-6E97085430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F72DE8-8A54-C7AD-E6AD-6C727F6598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BA35502F-0977-4BA1-1BF6-1C1CC1BCCF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FE5C62-96B9-6E71-3963-5A54D408F44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D75D3D-0B7D-F426-6065-862ED939ED2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66722AE-37D2-8DBD-A37C-C5A2A523C90C}"/>
              </a:ext>
            </a:extLst>
          </p:cNvPr>
          <p:cNvSpPr txBox="1"/>
          <p:nvPr/>
        </p:nvSpPr>
        <p:spPr>
          <a:xfrm>
            <a:off x="942308" y="1805892"/>
            <a:ext cx="10325178"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الصحفي الاستقصائي يزعج المسؤول الذي يتهرب من الإجابة. يكرّر سؤاله أكثر من مرة، يغيّر الصيغ يلح في طلب الجواب ويؤكد للمسؤول أنه لم يجب عن سؤاله طالما بقي يتهرب.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يتمايز الصحفي الاستقصائي في مواجهة المسؤول بالحقائق والتفاصيل. يقرأ عليه اقتباسا من قانون أو تقرير ورقما إحصائيا. يظهر شعورا الدهشة والصدمة وهو يثبت للمسؤول عكس كلامه. العامل النفسي مهم في قيادة مواجهة ناجحة وإدارتها. لا تظهر أنك أقل مرتبة من المسؤول، حقق معه بأسئلة قوية ومهذبة في آن.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يقدم الصحفي الاستقصائي الأدلة والبراهين على الطاولة أمام المسؤول. يطرح أسئلة قصيرة غير مركبة؛ فالسؤال الطويل والمركب هدية ثمينة يقدمها الصحفي للمسؤول فيهرب من الإجابة عبر اختيار الجزء السهل الذي يريد الإجابة عنه.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أسئلة المتابعة المتدرجة تساعد الصحفي في جمع أكبر قدر من المعلومات. الصحفي الاستقصائي يطلب من المسؤول وثائق، أدلة وبراهين تثبت صحة أقواله، فهو دائم الشك في الرواية غير المدعومة بأدلة موثقة.</a:t>
            </a:r>
          </a:p>
        </p:txBody>
      </p:sp>
      <p:sp>
        <p:nvSpPr>
          <p:cNvPr id="4" name="TextBox 3">
            <a:extLst>
              <a:ext uri="{FF2B5EF4-FFF2-40B4-BE49-F238E27FC236}">
                <a16:creationId xmlns:a16="http://schemas.microsoft.com/office/drawing/2014/main" id="{132B3396-675B-F5AD-5D8C-6F05097A9D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81C5DAC-8377-8C9D-BFD0-15E2CAA0FD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8098B3-B016-928C-061A-23CA6BDFF0BA}"/>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2889031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54B35-D5C3-C702-9632-F65F0BDF6A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1AA354-90A8-2917-E5D9-AE86C700F2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D98A8D9E-9F99-A6BE-4BF7-395884EA34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B26AC0-9AA1-EAAD-C7F2-ADE9AF4D0AB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B21485-4E65-0755-5283-600F8F512CB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90444B83-B54E-65E9-CFEC-1EC1D8E4A15A}"/>
              </a:ext>
            </a:extLst>
          </p:cNvPr>
          <p:cNvSpPr txBox="1"/>
          <p:nvPr/>
        </p:nvSpPr>
        <p:spPr>
          <a:xfrm>
            <a:off x="942308" y="2072111"/>
            <a:ext cx="10325178" cy="374647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الصحفي الاستقصائي متسامح أيضا. فهو يريد أن يفهم هل هناك أحدًا دفع المسؤول إلى ارتكاب الفعل جبرًا أو هل فعله مقصودًا ومتعمدًا؟</a:t>
            </a:r>
          </a:p>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سادسا: ماذا تفعل عندما يرفض المتسبب أو المسؤول الحديث إليك؟</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من النادر أن يقول الناس ”لا“ عندما تطلب إجراء مقابلة معهم لتوضيح موقفهم، وبدلً من ذلك فإنهم لا يقولون شيئاً. فهم لا يجيبون على الهاتف ويطلبون من السكرتير أن يتجنبك. في بعض الأحيان لا يرحب المسؤول بالصحفي، ويعامله بازدراء.</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هذه الحال، على الصحفي الاستقصائي تكرار المحاولات للحصول على إجابات عن استفساراته، ويوثق تلك المحاولات لكي يثبت في حال أحيل إلى المحكمة أنه التزم بقواعد الاستقصاء، ولم يتصرف من باب سوء نية.</a:t>
            </a:r>
          </a:p>
        </p:txBody>
      </p:sp>
      <p:sp>
        <p:nvSpPr>
          <p:cNvPr id="4" name="TextBox 3">
            <a:extLst>
              <a:ext uri="{FF2B5EF4-FFF2-40B4-BE49-F238E27FC236}">
                <a16:creationId xmlns:a16="http://schemas.microsoft.com/office/drawing/2014/main" id="{EEBCF640-EA75-0110-D507-691F7D9DAA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07A47F-74D0-FE50-3C1B-7C971E178D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188924-982D-D471-79E1-F5F976CABCC9}"/>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286092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F0BE3-9ADE-6966-9641-258E079339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C6152B-E2CC-6D70-9110-A7CC80B71E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9ED98EE-57EB-62E4-B326-C9FEEA52F4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438C52-0D43-A7A3-35C1-9C50A8494E8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3CEC48-88D1-04BB-16EF-05DE8FF3A8A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750394C-32DA-D02D-03A2-95E95B211488}"/>
              </a:ext>
            </a:extLst>
          </p:cNvPr>
          <p:cNvSpPr txBox="1"/>
          <p:nvPr/>
        </p:nvSpPr>
        <p:spPr>
          <a:xfrm>
            <a:off x="942308" y="2072111"/>
            <a:ext cx="10325178"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الصحفي الاستقصائي يبذل جهدًا في معرفة أسباب تهرب المسؤول منه؛ ربما يكون أحد هذه الأسباب: الخوف، القلق، ضيق الوقت، عدم الثقة بمهنية الصحفي، الجهل، الشعور بالحرج، المأساة والإحساس بالذنب.</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بعد معرفة الصحفي للسبب الحقيقي لتهرب المسؤول، يسعى لتبديد ذلك بشكل مباشر أو غير مباشر.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ربما يتصل الصحفي بالمسؤول، ويقول له ما يعرفه من قصص وأخبار موثقة عنه؛ مثل تأكدنا عن تهربك الضريبي منذ 16 سنة، ونريد أن ننشر القصة وتفاصيل أخرى، هل لك أن توفر لنا ربع ساعة لمناقشة هذا الموضوع معك؟ حفزه لإجراء المواجهة، والدفاع عن نفسه.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الصحفي الاستقصائي يخبره بشكل واضح، إذا لم تدافع عن نفسك في هذا التحقيق، لن يدافع عنك أحد وسيعلق الموقف في ذهنية الرأي العام. أخبره بأنه أجدر شخص بالدفاع عن ذاته، وأن جميع التفاصيل لديه. أخبره بأن لا يتردد، لأن هذه فرصته. أخبره أنك ستأخذ كل ما قاله باهتمام وعناية وسيجد طريقه إلى النشر.</a:t>
            </a:r>
          </a:p>
        </p:txBody>
      </p:sp>
      <p:sp>
        <p:nvSpPr>
          <p:cNvPr id="4" name="TextBox 3">
            <a:extLst>
              <a:ext uri="{FF2B5EF4-FFF2-40B4-BE49-F238E27FC236}">
                <a16:creationId xmlns:a16="http://schemas.microsoft.com/office/drawing/2014/main" id="{DAD106CC-3FF5-E806-4645-4125D5053E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3C05D8-F55B-B4A9-2227-A030CA2E93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7AFCC7B-94F3-62D7-6993-2B8E62BD21F3}"/>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2622618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EB0F0-9565-B13E-7030-1BC7D2984D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4E61F3-BFE9-970D-280E-D529AD3001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9C6C78A-E2B0-DF2E-5C3E-6854491898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5BEC6F-3F28-B434-5382-AE571BAF8DA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F8561D-51C9-F1E6-14FA-ADFB4C1EDE3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F5944C5-9A7D-CC61-7CEF-9E1BB2B3A50B}"/>
              </a:ext>
            </a:extLst>
          </p:cNvPr>
          <p:cNvSpPr txBox="1"/>
          <p:nvPr/>
        </p:nvSpPr>
        <p:spPr>
          <a:xfrm>
            <a:off x="942308" y="1805892"/>
            <a:ext cx="10325178" cy="419544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400" dirty="0">
                <a:latin typeface="Alexandria" charset="0"/>
                <a:cs typeface="Alexandria" charset="0"/>
              </a:rPr>
              <a:t>إذا أصر المسؤول أو المتسبب على عدم الرد والتهرب من المواجهة، أرسل له رسالة بالبريد المسجل، وضع فيها أسئلة المواجهة بوضوح، وامنحه فرصة الرد بعد أسبوعين، حتى لا يأخذ وقتًا مفتوحا، قد يشك ّ ل فرصة للهروب. أسبوعان فترة كافية للرد. اكتب ذلك بشكل واضح في الرسالة. احتفظ بنسخة منها، ومن وثائق إيداع الرسالة بالبريد المسجل.</a:t>
            </a:r>
          </a:p>
          <a:p>
            <a:pPr marL="285750" indent="-285750" algn="just" rtl="1">
              <a:lnSpc>
                <a:spcPts val="3000"/>
              </a:lnSpc>
              <a:spcBef>
                <a:spcPts val="600"/>
              </a:spcBef>
              <a:buFont typeface="Wingdings" pitchFamily="2" charset="2"/>
              <a:buChar char="§"/>
            </a:pPr>
            <a:r>
              <a:rPr lang="ar-SA" sz="1400" b="1" dirty="0">
                <a:solidFill>
                  <a:srgbClr val="C00000"/>
                </a:solidFill>
                <a:latin typeface="Alexandria" charset="0"/>
                <a:cs typeface="Alexandria" charset="0"/>
              </a:rPr>
              <a:t>وفي حال انقضاء المدة دون رد!</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1- يكتب الصحفي التحقيق دون المواجهة ويشرح أنه حاول القيام بذلك.</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2- يكتب الصحفي التحقيق، ويسج ّ ل تفاصيل محاولاته المتعددة لإجراء المواجهة، ورفض المسؤول الرد على الأسئلة وتجاهله جميع النداءات التي أرسلت إليه.</a:t>
            </a:r>
          </a:p>
          <a:p>
            <a:pPr marL="285750" indent="-285750" algn="just" rtl="1">
              <a:lnSpc>
                <a:spcPts val="3000"/>
              </a:lnSpc>
              <a:spcBef>
                <a:spcPts val="600"/>
              </a:spcBef>
              <a:buFont typeface="Wingdings" pitchFamily="2" charset="2"/>
              <a:buChar char="§"/>
            </a:pPr>
            <a:r>
              <a:rPr lang="ar-SA" sz="1400" dirty="0">
                <a:latin typeface="Alexandria" charset="0"/>
                <a:cs typeface="Alexandria" charset="0"/>
              </a:rPr>
              <a:t>ليس من المنصف أن يعمل الصحفي على تحقيق لمدة ستة أشهر، ومن ثم يتصل مع المسؤول أو المتسبب ولا يمنحه الوقت الكافي للرد، والإجابة عن أسئلة المواجهة. الصحفي الاستقصائي يكون عادلً مع مصادره مهما كان مركزهم في الفرضية؛ ضحايا أو متسببين.</a:t>
            </a:r>
          </a:p>
        </p:txBody>
      </p:sp>
      <p:sp>
        <p:nvSpPr>
          <p:cNvPr id="4" name="TextBox 3">
            <a:extLst>
              <a:ext uri="{FF2B5EF4-FFF2-40B4-BE49-F238E27FC236}">
                <a16:creationId xmlns:a16="http://schemas.microsoft.com/office/drawing/2014/main" id="{DD3AF0CB-EA0F-3719-0492-AA58BA92E7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B5E421-CF04-FE1E-03C2-DF94E0B274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E7C3071-7D2F-27C5-3E50-4A23C81896F4}"/>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1015555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C31AC-DF69-0CF6-650D-58ED97366A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988B4F-3FFF-215C-AF02-90E01AFFD7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A0EF0D75-1EBC-32BB-2920-638610CA89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D1EC97-652A-8B0C-A822-F7271FD097E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17B3BC-55B0-6136-9E47-6A4B4882F44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5A1DD97-F708-F191-EC5C-F94433FB6C25}"/>
              </a:ext>
            </a:extLst>
          </p:cNvPr>
          <p:cNvSpPr txBox="1"/>
          <p:nvPr/>
        </p:nvSpPr>
        <p:spPr>
          <a:xfrm>
            <a:off x="942308" y="1805892"/>
            <a:ext cx="10325178" cy="350935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C00000"/>
                </a:solidFill>
                <a:latin typeface="Alexandria" charset="0"/>
                <a:cs typeface="Alexandria" charset="0"/>
              </a:rPr>
              <a:t>سابعا: أنواع المواجهة</a:t>
            </a:r>
            <a:r>
              <a:rPr lang="ar-SA" sz="1600" dirty="0">
                <a:latin typeface="Alexandria" charset="0"/>
                <a:cs typeface="Alexandria" charset="0"/>
              </a:rPr>
              <a:t>.</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1- المقابلة وجها لوجه، نموذج لذلك من خلال هذا الرابط. </a:t>
            </a:r>
            <a:r>
              <a:rPr lang="en-US" sz="1600" u="sng" dirty="0">
                <a:solidFill>
                  <a:schemeClr val="accent1"/>
                </a:solidFill>
                <a:latin typeface="Alexandria" charset="0"/>
                <a:cs typeface="Alexandria" charset="0"/>
              </a:rPr>
              <a:t>https://</a:t>
            </a:r>
            <a:r>
              <a:rPr lang="en-US" sz="1600" u="sng" dirty="0" err="1">
                <a:solidFill>
                  <a:schemeClr val="accent1"/>
                </a:solidFill>
                <a:latin typeface="Alexandria" charset="0"/>
                <a:cs typeface="Alexandria" charset="0"/>
              </a:rPr>
              <a:t>www.theguardian.com</a:t>
            </a:r>
            <a:r>
              <a:rPr lang="en-US" sz="1600" u="sng" dirty="0">
                <a:solidFill>
                  <a:schemeClr val="accent1"/>
                </a:solidFill>
                <a:latin typeface="Alexandria" charset="0"/>
                <a:cs typeface="Alexandria" charset="0"/>
              </a:rPr>
              <a:t>/world/video/2016/</a:t>
            </a:r>
            <a:r>
              <a:rPr lang="en-US" sz="1600" u="sng" dirty="0" err="1">
                <a:solidFill>
                  <a:schemeClr val="accent1"/>
                </a:solidFill>
                <a:latin typeface="Alexandria" charset="0"/>
                <a:cs typeface="Alexandria" charset="0"/>
              </a:rPr>
              <a:t>apr</a:t>
            </a:r>
            <a:r>
              <a:rPr lang="en-US" sz="1600" u="sng" dirty="0">
                <a:solidFill>
                  <a:schemeClr val="accent1"/>
                </a:solidFill>
                <a:latin typeface="Alexandria" charset="0"/>
                <a:cs typeface="Alexandria" charset="0"/>
              </a:rPr>
              <a:t>/03/</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2-</a:t>
            </a:r>
            <a:r>
              <a:rPr lang="en-US" sz="1600" dirty="0">
                <a:latin typeface="Alexandria" charset="0"/>
                <a:cs typeface="Alexandria" charset="0"/>
              </a:rPr>
              <a:t> </a:t>
            </a:r>
            <a:r>
              <a:rPr lang="ar-SA" sz="1600" dirty="0">
                <a:latin typeface="Alexandria" charset="0"/>
                <a:cs typeface="Alexandria" charset="0"/>
              </a:rPr>
              <a:t>المواجهة الاعتراضية (</a:t>
            </a:r>
            <a:r>
              <a:rPr lang="en-US" sz="1600" dirty="0">
                <a:latin typeface="Alexandria" charset="0"/>
                <a:cs typeface="Alexandria" charset="0"/>
              </a:rPr>
              <a:t>Doorstep or Ambush) </a:t>
            </a:r>
            <a:r>
              <a:rPr lang="ar-SA" sz="1600" dirty="0">
                <a:latin typeface="Alexandria" charset="0"/>
                <a:cs typeface="Alexandria" charset="0"/>
              </a:rPr>
              <a:t> وهي تكون لمسؤول عام يرفض الكلام، بعد عدة محاولات ، نموذج لذلك من خلال هذا الرابط. </a:t>
            </a:r>
            <a:r>
              <a:rPr lang="en-US" sz="1600" u="sng" dirty="0">
                <a:solidFill>
                  <a:schemeClr val="accent1"/>
                </a:solidFill>
                <a:latin typeface="Alexandria" charset="0"/>
                <a:cs typeface="Alexandria" charset="0"/>
              </a:rPr>
              <a:t>https://</a:t>
            </a:r>
            <a:r>
              <a:rPr lang="en-US" sz="1600" u="sng" dirty="0" err="1">
                <a:solidFill>
                  <a:schemeClr val="accent1"/>
                </a:solidFill>
                <a:latin typeface="Alexandria" charset="0"/>
                <a:cs typeface="Alexandria" charset="0"/>
              </a:rPr>
              <a:t>www.youtube.com</a:t>
            </a:r>
            <a:r>
              <a:rPr lang="en-US" sz="1600" u="sng" dirty="0">
                <a:solidFill>
                  <a:schemeClr val="accent1"/>
                </a:solidFill>
                <a:latin typeface="Alexandria" charset="0"/>
                <a:cs typeface="Alexandria" charset="0"/>
              </a:rPr>
              <a:t>/</a:t>
            </a:r>
            <a:r>
              <a:rPr lang="en-US" sz="1600" u="sng" dirty="0" err="1">
                <a:solidFill>
                  <a:schemeClr val="accent1"/>
                </a:solidFill>
                <a:latin typeface="Alexandria" charset="0"/>
                <a:cs typeface="Alexandria" charset="0"/>
              </a:rPr>
              <a:t>watch?v</a:t>
            </a:r>
            <a:r>
              <a:rPr lang="en-US" sz="1600" u="sng" dirty="0">
                <a:solidFill>
                  <a:schemeClr val="accent1"/>
                </a:solidFill>
                <a:latin typeface="Alexandria" charset="0"/>
                <a:cs typeface="Alexandria" charset="0"/>
              </a:rPr>
              <a:t>=2nITHWFsKSo</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3-</a:t>
            </a:r>
            <a:r>
              <a:rPr lang="en-US" sz="1600" dirty="0">
                <a:latin typeface="Alexandria" charset="0"/>
                <a:cs typeface="Alexandria" charset="0"/>
              </a:rPr>
              <a:t> </a:t>
            </a:r>
            <a:r>
              <a:rPr lang="ar-SA" sz="1600" dirty="0">
                <a:latin typeface="Alexandria" charset="0"/>
                <a:cs typeface="Alexandria" charset="0"/>
              </a:rPr>
              <a:t>مذياع (</a:t>
            </a:r>
            <a:r>
              <a:rPr lang="ar-SA" sz="1600" dirty="0" err="1">
                <a:latin typeface="Alexandria" charset="0"/>
                <a:cs typeface="Alexandria" charset="0"/>
              </a:rPr>
              <a:t>ميجافون</a:t>
            </a:r>
            <a:r>
              <a:rPr lang="ar-SA" sz="1600" dirty="0">
                <a:latin typeface="Alexandria" charset="0"/>
                <a:cs typeface="Alexandria" charset="0"/>
              </a:rPr>
              <a:t>) أو مذياع بائع الخضار.  </a:t>
            </a:r>
            <a:r>
              <a:rPr lang="en-US" sz="1600" u="sng" dirty="0">
                <a:solidFill>
                  <a:schemeClr val="accent1"/>
                </a:solidFill>
                <a:latin typeface="Alexandria" charset="0"/>
                <a:cs typeface="Alexandria" charset="0"/>
              </a:rPr>
              <a:t>https://</a:t>
            </a:r>
            <a:r>
              <a:rPr lang="en-US" sz="1600" u="sng" dirty="0" err="1">
                <a:solidFill>
                  <a:schemeClr val="accent1"/>
                </a:solidFill>
                <a:latin typeface="Alexandria" charset="0"/>
                <a:cs typeface="Alexandria" charset="0"/>
              </a:rPr>
              <a:t>www.youtube.com</a:t>
            </a:r>
            <a:r>
              <a:rPr lang="en-US" sz="1600" u="sng" dirty="0">
                <a:solidFill>
                  <a:schemeClr val="accent1"/>
                </a:solidFill>
                <a:latin typeface="Alexandria" charset="0"/>
                <a:cs typeface="Alexandria" charset="0"/>
              </a:rPr>
              <a:t>/</a:t>
            </a:r>
            <a:r>
              <a:rPr lang="en-US" sz="1600" u="sng" dirty="0" err="1">
                <a:solidFill>
                  <a:schemeClr val="accent1"/>
                </a:solidFill>
                <a:latin typeface="Alexandria" charset="0"/>
                <a:cs typeface="Alexandria" charset="0"/>
              </a:rPr>
              <a:t>watch?v</a:t>
            </a:r>
            <a:r>
              <a:rPr lang="en-US" sz="1600" u="sng" dirty="0">
                <a:solidFill>
                  <a:schemeClr val="accent1"/>
                </a:solidFill>
                <a:latin typeface="Alexandria" charset="0"/>
                <a:cs typeface="Alexandria" charset="0"/>
              </a:rPr>
              <a:t>=_ux3MOjb7Dw</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4</a:t>
            </a:r>
            <a:r>
              <a:rPr lang="en-US" sz="1600" dirty="0">
                <a:latin typeface="Alexandria" charset="0"/>
                <a:cs typeface="Alexandria" charset="0"/>
              </a:rPr>
              <a:t>- </a:t>
            </a:r>
            <a:r>
              <a:rPr lang="ar-SA" sz="1600" dirty="0">
                <a:latin typeface="Alexandria" charset="0"/>
                <a:cs typeface="Alexandria" charset="0"/>
              </a:rPr>
              <a:t>مواجهه غير مباشرة. يمكن إرسال رسالة عبر البريد المسجل تحتوي على أسئلة المواجهة. هذه هي المواجهة غير المباشرة. </a:t>
            </a:r>
            <a:r>
              <a:rPr lang="en-US" sz="1600" dirty="0">
                <a:solidFill>
                  <a:schemeClr val="accent1"/>
                </a:solidFill>
                <a:latin typeface="Alexandria" charset="0"/>
                <a:cs typeface="Alexandria" charset="0"/>
                <a:hlinkClick r:id="rId2">
                  <a:extLst>
                    <a:ext uri="{A12FA001-AC4F-418D-AE19-62706E023703}">
                      <ahyp:hlinkClr xmlns:ahyp="http://schemas.microsoft.com/office/drawing/2018/hyperlinkcolor" val="tx"/>
                    </a:ext>
                  </a:extLst>
                </a:hlinkClick>
              </a:rPr>
              <a:t>http://ar.ammannet.net/ij/report</a:t>
            </a:r>
            <a:r>
              <a:rPr lang="ar-SA" sz="1600" dirty="0">
                <a:solidFill>
                  <a:schemeClr val="accent1"/>
                </a:solidFill>
                <a:latin typeface="Alexandria" charset="0"/>
                <a:cs typeface="Alexandria" charset="0"/>
              </a:rPr>
              <a:t> </a:t>
            </a:r>
          </a:p>
        </p:txBody>
      </p:sp>
      <p:sp>
        <p:nvSpPr>
          <p:cNvPr id="4" name="TextBox 3">
            <a:extLst>
              <a:ext uri="{FF2B5EF4-FFF2-40B4-BE49-F238E27FC236}">
                <a16:creationId xmlns:a16="http://schemas.microsoft.com/office/drawing/2014/main" id="{94117206-E552-80FC-3BDE-15A98B9C30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8A11FF-F805-86B3-6178-B4B2A4EAF8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74BB56-3FCB-F5E9-71FD-A22584EACF24}"/>
              </a:ext>
            </a:extLst>
          </p:cNvPr>
          <p:cNvSpPr txBox="1"/>
          <p:nvPr/>
        </p:nvSpPr>
        <p:spPr>
          <a:xfrm>
            <a:off x="2513148" y="1019069"/>
            <a:ext cx="7165701"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فن المواجهة في الصحافة الاستقصائية</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620020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899542"/>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التحقيق الاستقصائي المتلفز.</a:t>
            </a:r>
          </a:p>
          <a:p>
            <a:pPr marL="285750" indent="-285750" algn="r" rtl="1">
              <a:lnSpc>
                <a:spcPts val="3000"/>
              </a:lnSpc>
              <a:spcBef>
                <a:spcPts val="600"/>
              </a:spcBef>
              <a:buFont typeface="Wingdings" pitchFamily="2" charset="2"/>
              <a:buChar char="§"/>
            </a:pPr>
            <a:r>
              <a:rPr lang="ar-SA" dirty="0">
                <a:latin typeface="Alexandria" charset="0"/>
                <a:cs typeface="Alexandria" charset="0"/>
              </a:rPr>
              <a:t>فن المواجهة في الصحافة الاستقصائية.</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7</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7</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7</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24028</TotalTime>
  <Words>4460</Words>
  <Application>Microsoft Macintosh PowerPoint</Application>
  <PresentationFormat>Widescreen</PresentationFormat>
  <Paragraphs>312</Paragraphs>
  <Slides>42</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1069</cp:revision>
  <dcterms:created xsi:type="dcterms:W3CDTF">2023-04-29T09:08:00Z</dcterms:created>
  <dcterms:modified xsi:type="dcterms:W3CDTF">2024-11-14T03:29:18Z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