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9"/>
  </p:notesMasterIdLst>
  <p:sldIdLst>
    <p:sldId id="480" r:id="rId2"/>
    <p:sldId id="48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484" r:id="rId5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77"/>
    <p:restoredTop sz="94610"/>
  </p:normalViewPr>
  <p:slideViewPr>
    <p:cSldViewPr snapToGrid="0" snapToObjects="1">
      <p:cViewPr varScale="1">
        <p:scale>
          <a:sx n="74" d="100"/>
          <a:sy n="74" d="100"/>
        </p:scale>
        <p:origin x="184" y="1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776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that one pound or dollar today is worth more than the same amount in the future because today’s money can be invested, used, or protected against risk.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Define opportunity cost as the return sacrificed by choosing one alternative over the best available alternative of similar risk. Connect it to the discount rate.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Simple interest applies interest only to the original principal. It is easy to understand but less common in long-term valuation because it ignores interest on interest.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Compound interest is central to TVM. Interest is earned on principal and on previously earned interest.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future value as the value at a later date of money invested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Table 1 as the future value factor table for a single amount. The table gives the factor for $1. Any amount is multiplied by this factor.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this slide to model the table method in a full numerical problem.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that compounding frequency changes the number of periods and the periodic interest rate.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Annual compounding is the simplest case: one compounding period per year.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Semiannual compounding means twice per year. Convert the rate and time before using the table.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Quarterly and monthly compounding follow the same logic as semiannual compounding.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that present value reverses the compounding process. It answers what a future amount is worth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Table 2 as the present value factor table for a single amount.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Compare the two directions of TVM.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discount rate represents required return, opportunity cost, and risk compensation.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how each variable affects the others.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Demonstrate solving for FV by using Table 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Demonstrate solving for PV by using Table 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PV, FV and n are known, calculate the factor and search the table for the rate.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PV, FV and i are known, compute the factor and find the row that matches the factor.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Define an annuity as a series of equal payments at equal intervals. Emphasize payment timing.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Ordinary annuity payments occur at the end of each period. This is the default in most loan and bond problems.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Annuity due payments occur at the beginning of each period. They are worth more than ordinary annuities because each payment earns/avoids one extra period.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Table 3 and solve an ordinary annuity future value example.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Table 4 and solve a present value annuity example.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Table 5 and show the difference between ordinary annuity and annuity due.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Table 6 and solve a present value annuity due example.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Define perpetuity as a constant cash flow that continues forever.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the perpetuity formula and solve a simple valuation example.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Introduce amortization as spreading loan repayment into equal payments that include interest and principal.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Break the first payment into interest and principal.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Show the full amortization schedule and explain the pattern.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EAR as the true annual return after compounding.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Clarify APR and distinguish it from 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Bond value is the present value of coupon payments plus the present value of principal.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Stock value is based on the present value of expected future dividends or cash flows.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Capital budgeting uses PV to decide whether a project adds value.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Excel can check table answers, but students should understand the table logic.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Calculator logic helps organize any TVM problem even if we use tables.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Provide a full future value example using the table method.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Provide a full present value example using the table method.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Compare ordinary annuity and annuity due in a future value example.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 the errors that commonly cause wrong TVM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Close the lecture by linking TVM to valuation and giving homework practice that uses factor tables.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0431D13B-0A17-5917-3413-2CDD279C0D7B}"/>
              </a:ext>
            </a:extLst>
          </p:cNvPr>
          <p:cNvSpPr/>
          <p:nvPr userDrawn="1"/>
        </p:nvSpPr>
        <p:spPr>
          <a:xfrm>
            <a:off x="239486" y="1519757"/>
            <a:ext cx="11659745" cy="48374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C4FB93B-CDC0-1EDF-9135-6EA344E5B4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EB0AC1-D005-68C7-71CF-CC0CD2888C24}"/>
              </a:ext>
            </a:extLst>
          </p:cNvPr>
          <p:cNvSpPr txBox="1"/>
          <p:nvPr userDrawn="1"/>
        </p:nvSpPr>
        <p:spPr>
          <a:xfrm>
            <a:off x="502920" y="6519672"/>
            <a:ext cx="548640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2060"/>
                </a:solidFill>
                <a:latin typeface="Arial"/>
              </a:rPr>
              <a:t>Time Value of Money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B0D1F72-D384-F0FD-C304-D9E511924040}"/>
              </a:ext>
            </a:extLst>
          </p:cNvPr>
          <p:cNvSpPr/>
          <p:nvPr userDrawn="1"/>
        </p:nvSpPr>
        <p:spPr>
          <a:xfrm>
            <a:off x="1215833" y="48773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E3356A-6627-0EDB-D931-CBABEFD5AEB2}"/>
              </a:ext>
            </a:extLst>
          </p:cNvPr>
          <p:cNvSpPr txBox="1"/>
          <p:nvPr userDrawn="1"/>
        </p:nvSpPr>
        <p:spPr>
          <a:xfrm>
            <a:off x="1266729" y="482274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7C0FC8-6938-DEB4-D71E-6A4B704F3470}"/>
              </a:ext>
            </a:extLst>
          </p:cNvPr>
          <p:cNvSpPr txBox="1"/>
          <p:nvPr userDrawn="1"/>
        </p:nvSpPr>
        <p:spPr>
          <a:xfrm>
            <a:off x="1303048" y="752603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08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6116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759561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07123" y="3317233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Prepared by 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Dr. Mohamed Hussein</a:t>
            </a:r>
          </a:p>
          <a:p>
            <a:r>
              <a:rPr lang="en-US" altLang="en-US" sz="1600" b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7123" y="1681509"/>
            <a:ext cx="4164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Introduction to</a:t>
            </a:r>
            <a:endParaRPr lang="ar-SA" sz="4400" b="1" dirty="0">
              <a:solidFill>
                <a:srgbClr val="00AEEF"/>
              </a:solidFill>
              <a:latin typeface="Arial"/>
            </a:endParaRPr>
          </a:p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7123" y="4601849"/>
            <a:ext cx="4192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MGM 237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B2935D-5824-2899-8987-CD882D04D3EB}"/>
              </a:ext>
            </a:extLst>
          </p:cNvPr>
          <p:cNvSpPr txBox="1"/>
          <p:nvPr/>
        </p:nvSpPr>
        <p:spPr>
          <a:xfrm>
            <a:off x="707123" y="5026551"/>
            <a:ext cx="4739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Time Value of Money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32216" y="1563049"/>
            <a:ext cx="5753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9455" marR="99060">
              <a:defRPr/>
            </a:pPr>
            <a:r>
              <a:rPr lang="en-US" sz="2400" b="1" spc="-15" dirty="0">
                <a:solidFill>
                  <a:srgbClr val="00B0F0"/>
                </a:solidFill>
                <a:cs typeface="Calibri"/>
              </a:rPr>
              <a:t>Time Value of Money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73752" y="2323527"/>
            <a:ext cx="841344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spc="-15" dirty="0">
                <a:solidFill>
                  <a:srgbClr val="002060"/>
                </a:solidFill>
                <a:cs typeface="Calibri"/>
              </a:rPr>
              <a:t>Learning Outcomes</a:t>
            </a:r>
          </a:p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rgbClr val="FFC000"/>
                </a:solidFill>
              </a:rPr>
              <a:t>By the end of this lecture, students will be able to:</a:t>
            </a:r>
            <a:endParaRPr lang="en-US" sz="20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Understand the time value of money.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Calculate future and present values.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Adjust rates for compounding frequency.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Evaluate annuities and perpetuities.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Apply TVM in financial decisions.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 4">
            <a:extLst>
              <a:ext uri="{FF2B5EF4-FFF2-40B4-BE49-F238E27FC236}">
                <a16:creationId xmlns:a16="http://schemas.microsoft.com/office/drawing/2014/main" id="{81E286E3-3D90-444D-6EA8-49E19E31B846}"/>
              </a:ext>
            </a:extLst>
          </p:cNvPr>
          <p:cNvSpPr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17324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1A16CBF7-0103-46D8-DBAF-C7B4737CA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EG" altLang="en-EG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535718" y="1661540"/>
            <a:ext cx="5669062" cy="270509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rial"/>
              </a:rPr>
              <a:t>Money available today can be invested to earn a return.</a:t>
            </a:r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rial"/>
              </a:rPr>
              <a:t>Waiting for money creates opportunity cost, inflation risk, and uncertainty.</a:t>
            </a:r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rial"/>
              </a:rPr>
              <a:t>Financial decisions compare cash flows occurring at different points in time.</a:t>
            </a:r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rial"/>
              </a:rPr>
              <a:t>Time value of money is the language of valuation: loans, bonds, stocks, projects, and retirement planning.</a:t>
            </a:r>
          </a:p>
        </p:txBody>
      </p:sp>
      <p:sp>
        <p:nvSpPr>
          <p:cNvPr id="13" name="Shape 10"/>
          <p:cNvSpPr/>
          <p:nvPr/>
        </p:nvSpPr>
        <p:spPr>
          <a:xfrm>
            <a:off x="803300" y="4711826"/>
            <a:ext cx="1215923" cy="699516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893369" y="4835270"/>
            <a:ext cx="103578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Cash today</a:t>
            </a:r>
            <a:endParaRPr lang="en-US" sz="1150" dirty="0"/>
          </a:p>
        </p:txBody>
      </p:sp>
      <p:sp>
        <p:nvSpPr>
          <p:cNvPr id="15" name="Shape 12"/>
          <p:cNvSpPr/>
          <p:nvPr/>
        </p:nvSpPr>
        <p:spPr>
          <a:xfrm>
            <a:off x="2037237" y="5061584"/>
            <a:ext cx="990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Shape 13"/>
          <p:cNvSpPr/>
          <p:nvPr/>
        </p:nvSpPr>
        <p:spPr>
          <a:xfrm>
            <a:off x="2154326" y="4711826"/>
            <a:ext cx="1215923" cy="699516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2244395" y="4835270"/>
            <a:ext cx="103578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Investment return</a:t>
            </a:r>
            <a:endParaRPr lang="en-US" sz="1150" dirty="0"/>
          </a:p>
        </p:txBody>
      </p:sp>
      <p:sp>
        <p:nvSpPr>
          <p:cNvPr id="18" name="Shape 15"/>
          <p:cNvSpPr/>
          <p:nvPr/>
        </p:nvSpPr>
        <p:spPr>
          <a:xfrm>
            <a:off x="3388263" y="5061584"/>
            <a:ext cx="990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Shape 16"/>
          <p:cNvSpPr/>
          <p:nvPr/>
        </p:nvSpPr>
        <p:spPr>
          <a:xfrm>
            <a:off x="3505352" y="4711826"/>
            <a:ext cx="1215923" cy="699516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3595421" y="4835270"/>
            <a:ext cx="103578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Cash tomorrow</a:t>
            </a:r>
            <a:endParaRPr lang="en-US" sz="1150" dirty="0"/>
          </a:p>
        </p:txBody>
      </p:sp>
      <p:sp>
        <p:nvSpPr>
          <p:cNvPr id="21" name="Shape 18"/>
          <p:cNvSpPr/>
          <p:nvPr/>
        </p:nvSpPr>
        <p:spPr>
          <a:xfrm>
            <a:off x="4739289" y="5061584"/>
            <a:ext cx="990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2" name="Shape 19"/>
          <p:cNvSpPr/>
          <p:nvPr/>
        </p:nvSpPr>
        <p:spPr>
          <a:xfrm>
            <a:off x="4856378" y="4711826"/>
            <a:ext cx="1215923" cy="699516"/>
          </a:xfrm>
          <a:prstGeom prst="roundRect">
            <a:avLst>
              <a:gd name="adj" fmla="val 9412"/>
            </a:avLst>
          </a:prstGeom>
          <a:solidFill>
            <a:srgbClr val="00A5D8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4946447" y="4835270"/>
            <a:ext cx="103578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rial"/>
              </a:rPr>
              <a:t>Financial value</a:t>
            </a:r>
            <a:endParaRPr lang="en-US" sz="1150" dirty="0"/>
          </a:p>
        </p:txBody>
      </p:sp>
      <p:pic>
        <p:nvPicPr>
          <p:cNvPr id="24" name="Image 0" descr="/mnt/data/a_wide_interior_shot_of_a_modern_classroom_lecture_batch_2.png"/>
          <p:cNvPicPr>
            <a:picLocks noChangeAspect="1"/>
          </p:cNvPicPr>
          <p:nvPr/>
        </p:nvPicPr>
        <p:blipFill>
          <a:blip r:embed="rId3"/>
          <a:srcRect l="19018" r="19018"/>
          <a:stretch/>
        </p:blipFill>
        <p:spPr>
          <a:xfrm>
            <a:off x="6567678" y="1717244"/>
            <a:ext cx="4908727" cy="3094786"/>
          </a:xfrm>
          <a:prstGeom prst="rect">
            <a:avLst/>
          </a:prstGeom>
        </p:spPr>
      </p:pic>
      <p:sp>
        <p:nvSpPr>
          <p:cNvPr id="25" name="Shape 21"/>
          <p:cNvSpPr/>
          <p:nvPr/>
        </p:nvSpPr>
        <p:spPr>
          <a:xfrm>
            <a:off x="6567678" y="5079491"/>
            <a:ext cx="4908727" cy="1122525"/>
          </a:xfrm>
          <a:prstGeom prst="roundRect">
            <a:avLst>
              <a:gd name="adj" fmla="val 2181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6" name="Text 22"/>
          <p:cNvSpPr/>
          <p:nvPr/>
        </p:nvSpPr>
        <p:spPr>
          <a:xfrm>
            <a:off x="6772367" y="5137022"/>
            <a:ext cx="458448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Teaching sentence</a:t>
            </a:r>
            <a:endParaRPr lang="en-US" sz="1250" dirty="0"/>
          </a:p>
        </p:txBody>
      </p:sp>
      <p:sp>
        <p:nvSpPr>
          <p:cNvPr id="27" name="Text 23"/>
          <p:cNvSpPr/>
          <p:nvPr/>
        </p:nvSpPr>
        <p:spPr>
          <a:xfrm>
            <a:off x="6772367" y="5416828"/>
            <a:ext cx="458448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A cash flow is not fully comparable until we place it on the same date.</a:t>
            </a:r>
            <a:endParaRPr lang="en-US" sz="1250" b="1" dirty="0"/>
          </a:p>
        </p:txBody>
      </p:sp>
      <p:sp>
        <p:nvSpPr>
          <p:cNvPr id="31" name="Rectangle 30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2695808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CONCEPT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Why Money Has Time Value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526452" y="1634490"/>
            <a:ext cx="5584240" cy="301294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opportunity cost of capital is the return investors give up when funds are committed to a project or asset.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It is the minimum acceptable return for investments with similar risk.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 TVM, the interest rate or discount rate represents this opportunity cost.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higher risk cash flow should generally be discounted at a higher rate.</a:t>
            </a:r>
            <a:endParaRPr lang="en-US" sz="1600" b="1" dirty="0"/>
          </a:p>
        </p:txBody>
      </p:sp>
      <p:sp>
        <p:nvSpPr>
          <p:cNvPr id="13" name="Shape 10"/>
          <p:cNvSpPr/>
          <p:nvPr/>
        </p:nvSpPr>
        <p:spPr>
          <a:xfrm>
            <a:off x="803300" y="4818888"/>
            <a:ext cx="5223967" cy="1234440"/>
          </a:xfrm>
          <a:prstGeom prst="roundRect">
            <a:avLst>
              <a:gd name="adj" fmla="val 11111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850698" y="4949190"/>
            <a:ext cx="493574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2CBCE3"/>
                </a:solidFill>
                <a:latin typeface="Arial"/>
              </a:rPr>
              <a:t>Core valuation idea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947410" y="5271516"/>
            <a:ext cx="4935748" cy="5440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Arial"/>
              </a:rPr>
              <a:t>Value today depends on expected cash flow, time, risk, and required return.</a:t>
            </a:r>
            <a:endParaRPr lang="en-US" sz="1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195468"/>
              </p:ext>
            </p:extLst>
          </p:nvPr>
        </p:nvGraphicFramePr>
        <p:xfrm>
          <a:off x="6432575" y="1623060"/>
          <a:ext cx="4892040" cy="2971800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Decision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Question answered by cost of capital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Investment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Is the return high enough?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Financing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What is the cost of funds?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Valuation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What rate should discount cash flows?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Shape 13"/>
          <p:cNvSpPr/>
          <p:nvPr/>
        </p:nvSpPr>
        <p:spPr>
          <a:xfrm>
            <a:off x="6432575" y="4585715"/>
            <a:ext cx="4924273" cy="1528838"/>
          </a:xfrm>
          <a:prstGeom prst="roundRect">
            <a:avLst>
              <a:gd name="adj" fmla="val 11429"/>
            </a:avLst>
          </a:prstGeom>
          <a:solidFill>
            <a:srgbClr val="FFF7E8"/>
          </a:solidFill>
          <a:ln w="1397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8" name="Text 14"/>
          <p:cNvSpPr/>
          <p:nvPr/>
        </p:nvSpPr>
        <p:spPr>
          <a:xfrm>
            <a:off x="6594698" y="4700930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Example</a:t>
            </a:r>
            <a:endParaRPr lang="en-US" sz="1250" dirty="0"/>
          </a:p>
        </p:txBody>
      </p:sp>
      <p:sp>
        <p:nvSpPr>
          <p:cNvPr id="19" name="Text 15"/>
          <p:cNvSpPr/>
          <p:nvPr/>
        </p:nvSpPr>
        <p:spPr>
          <a:xfrm>
            <a:off x="6594698" y="4980736"/>
            <a:ext cx="4729917" cy="76805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If a bank deposit earns 8%, investing in a project returning only 5% creates an opportunity loss before considering risk</a:t>
            </a:r>
            <a:r>
              <a:rPr lang="en-US" sz="1400" dirty="0">
                <a:solidFill>
                  <a:srgbClr val="222B36"/>
                </a:solidFill>
                <a:latin typeface="Arial"/>
              </a:rPr>
              <a:t>.</a:t>
            </a:r>
            <a:endParaRPr lang="en-US" sz="1280" dirty="0"/>
          </a:p>
        </p:txBody>
      </p:sp>
      <p:sp>
        <p:nvSpPr>
          <p:cNvPr id="23" name="Rectangle 22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2747772" y="411480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CONCEPT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Opportunity Cost of Capital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1"/>
            <a:ext cx="5186020" cy="1694145"/>
          </a:xfrm>
          <a:prstGeom prst="roundRect">
            <a:avLst>
              <a:gd name="adj" fmla="val 7143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12326"/>
            <a:ext cx="466554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2CBCE3"/>
                </a:solidFill>
                <a:latin typeface="Arial"/>
              </a:rPr>
              <a:t>Simple interest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947408" y="2092644"/>
            <a:ext cx="4665543" cy="78181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chemeClr val="bg1"/>
                </a:solidFill>
                <a:latin typeface="Arial"/>
              </a:rPr>
              <a:t>Explanation: Interest = Principal × rate × time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chemeClr val="bg1"/>
                </a:solidFill>
                <a:latin typeface="Arial"/>
              </a:rPr>
              <a:t>Short: I = P × r × t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chemeClr val="bg1"/>
                </a:solidFill>
                <a:latin typeface="Arial"/>
              </a:rPr>
              <a:t>Future value: FV = P + I</a:t>
            </a:r>
          </a:p>
        </p:txBody>
      </p:sp>
      <p:sp>
        <p:nvSpPr>
          <p:cNvPr id="15" name="Text 12"/>
          <p:cNvSpPr/>
          <p:nvPr/>
        </p:nvSpPr>
        <p:spPr>
          <a:xfrm>
            <a:off x="848334" y="3827678"/>
            <a:ext cx="5095952" cy="221284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Interest is calculated only on the original amount.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interest base does not grow over time.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Useful for short-term notes and introductory comparison with compound interest.</a:t>
            </a:r>
            <a:endParaRPr lang="en-US" sz="1600" b="1" dirty="0"/>
          </a:p>
        </p:txBody>
      </p:sp>
      <p:sp>
        <p:nvSpPr>
          <p:cNvPr id="16" name="Shape 13"/>
          <p:cNvSpPr/>
          <p:nvPr/>
        </p:nvSpPr>
        <p:spPr>
          <a:xfrm>
            <a:off x="6432575" y="1581912"/>
            <a:ext cx="4863693" cy="2756916"/>
          </a:xfrm>
          <a:prstGeom prst="roundRect">
            <a:avLst>
              <a:gd name="adj" fmla="val 2985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576684" y="1680667"/>
            <a:ext cx="4575474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Example - simple interest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576684" y="1944014"/>
            <a:ext cx="4575474" cy="230428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Principal = $10,000</a:t>
            </a:r>
            <a:endParaRPr lang="en-US" sz="14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Rate = 8%</a:t>
            </a:r>
            <a:endParaRPr lang="en-US" sz="14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Time = 3 years</a:t>
            </a:r>
            <a:endParaRPr lang="en-US" sz="14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Interest = 10,000 × 8% × 3 = $2,400</a:t>
            </a:r>
            <a:endParaRPr lang="en-US" sz="14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Future value = $12,400</a:t>
            </a:r>
            <a:endParaRPr lang="en-US" sz="1400" b="1" dirty="0"/>
          </a:p>
        </p:txBody>
      </p:sp>
      <p:sp>
        <p:nvSpPr>
          <p:cNvPr id="19" name="Shape 16"/>
          <p:cNvSpPr/>
          <p:nvPr/>
        </p:nvSpPr>
        <p:spPr>
          <a:xfrm>
            <a:off x="6432575" y="4544568"/>
            <a:ext cx="4863693" cy="1188322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594698" y="4659782"/>
            <a:ext cx="453944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594698" y="4939588"/>
            <a:ext cx="4539447" cy="49910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investor earns the same $800 interest every year because interest is not reinvested.</a:t>
            </a:r>
            <a:endParaRPr lang="en-US" sz="125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METHOD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2060"/>
                </a:solidFill>
                <a:latin typeface="Arial"/>
              </a:rPr>
              <a:t>Simple Interest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2920" y="6519672"/>
            <a:ext cx="548640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0">
                <a:solidFill>
                  <a:srgbClr val="002060"/>
                </a:solidFill>
                <a:latin typeface="Arial"/>
              </a:rPr>
              <a:t>Time Value of Money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57222"/>
            <a:ext cx="4953762" cy="1728216"/>
          </a:xfrm>
          <a:prstGeom prst="roundRect">
            <a:avLst>
              <a:gd name="adj" fmla="val 9524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64208"/>
            <a:ext cx="466554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2CBCE3"/>
                </a:solidFill>
                <a:latin typeface="Arial"/>
              </a:rPr>
              <a:t>Compound interest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895732" y="2344521"/>
            <a:ext cx="4665543" cy="53492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FFFF"/>
                </a:solidFill>
                <a:latin typeface="Arial"/>
              </a:rPr>
              <a:t>Explanation: FV = Present amount × compound growth factor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FFFF"/>
                </a:solidFill>
                <a:latin typeface="Arial"/>
              </a:rPr>
              <a:t>Short: FV = PV × (1 + </a:t>
            </a:r>
            <a:r>
              <a:rPr sz="1600" b="1" dirty="0" err="1">
                <a:solidFill>
                  <a:srgbClr val="FFFFFF"/>
                </a:solidFill>
                <a:latin typeface="Arial"/>
              </a:rPr>
              <a:t>i</a:t>
            </a:r>
            <a:r>
              <a:rPr sz="1600" b="1" dirty="0">
                <a:solidFill>
                  <a:srgbClr val="FFFFFF"/>
                </a:solidFill>
                <a:latin typeface="Arial"/>
              </a:rPr>
              <a:t>)^n</a:t>
            </a:r>
          </a:p>
        </p:txBody>
      </p:sp>
      <p:sp>
        <p:nvSpPr>
          <p:cNvPr id="15" name="Text 12"/>
          <p:cNvSpPr/>
          <p:nvPr/>
        </p:nvSpPr>
        <p:spPr>
          <a:xfrm>
            <a:off x="430146" y="3650284"/>
            <a:ext cx="5700067" cy="172821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Compounding means interest earns interest.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account balance becomes the new base for future interest.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Small rate differences become powerful over long periods.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Factor tables summarize the compound growth factor (1 + i)^n.</a:t>
            </a:r>
            <a:endParaRPr lang="en-US" sz="1500" b="1" dirty="0"/>
          </a:p>
        </p:txBody>
      </p:sp>
      <p:sp>
        <p:nvSpPr>
          <p:cNvPr id="16" name="Shape 13"/>
          <p:cNvSpPr/>
          <p:nvPr/>
        </p:nvSpPr>
        <p:spPr>
          <a:xfrm>
            <a:off x="6432575" y="1581912"/>
            <a:ext cx="4863693" cy="2880360"/>
          </a:xfrm>
          <a:prstGeom prst="roundRect">
            <a:avLst>
              <a:gd name="adj" fmla="val 2857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576684" y="1680667"/>
            <a:ext cx="4575474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Using the factor table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576684" y="1944014"/>
            <a:ext cx="4575474" cy="242773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= $10,000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Periodic rate = 8%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Number of periods = 3 years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From Table 1: future value factor = 1.25971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Future value = 10,000 × 1.25971 = $12,597.10</a:t>
            </a:r>
          </a:p>
        </p:txBody>
      </p:sp>
      <p:sp>
        <p:nvSpPr>
          <p:cNvPr id="19" name="Shape 16"/>
          <p:cNvSpPr/>
          <p:nvPr/>
        </p:nvSpPr>
        <p:spPr>
          <a:xfrm>
            <a:off x="6432575" y="4709160"/>
            <a:ext cx="4863693" cy="1214562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594698" y="4824374"/>
            <a:ext cx="453944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Teaching point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594698" y="5104180"/>
            <a:ext cx="453944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Compound interest produces a higher future value than simple interest when interest is reinvested.</a:t>
            </a:r>
            <a:endParaRPr lang="en-US" sz="123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METHOD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Compound Interest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03300" y="1581912"/>
            <a:ext cx="5629275" cy="204093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Future value (FV) answers: What will today’s amount become in the future?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FV is used in saving plans, investment growth, sinking funds, and project terminal values.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Moving forward in time is called compounding.</a:t>
            </a:r>
            <a:endParaRPr lang="en-US" sz="16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longer the time or the higher the rate, the higher the future value.</a:t>
            </a:r>
            <a:endParaRPr lang="en-US" sz="1600" b="1" dirty="0"/>
          </a:p>
        </p:txBody>
      </p:sp>
      <p:sp>
        <p:nvSpPr>
          <p:cNvPr id="13" name="Shape 10"/>
          <p:cNvSpPr/>
          <p:nvPr/>
        </p:nvSpPr>
        <p:spPr>
          <a:xfrm>
            <a:off x="938403" y="4988976"/>
            <a:ext cx="5314035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Shape 11"/>
          <p:cNvSpPr/>
          <p:nvPr/>
        </p:nvSpPr>
        <p:spPr>
          <a:xfrm>
            <a:off x="875355" y="4931369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Text 12"/>
          <p:cNvSpPr/>
          <p:nvPr/>
        </p:nvSpPr>
        <p:spPr>
          <a:xfrm>
            <a:off x="713232" y="508773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938403" y="4988976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596143" y="5433375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-PV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2203864" y="4931369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2041740" y="508773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3532372" y="4931369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3370249" y="508773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4860881" y="4931369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4698758" y="508773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6189390" y="4931369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6027267" y="508773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6252438" y="4988976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5910178" y="4231853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+FV</a:t>
            </a:r>
            <a:endParaRPr lang="en-US" sz="950" dirty="0"/>
          </a:p>
        </p:txBody>
      </p:sp>
      <p:pic>
        <p:nvPicPr>
          <p:cNvPr id="28" name="Image 0" descr="/mnt/data/wide_clean_corporate_finance_infographic_scene_on_batch_1.png"/>
          <p:cNvPicPr>
            <a:picLocks noChangeAspect="1"/>
          </p:cNvPicPr>
          <p:nvPr/>
        </p:nvPicPr>
        <p:blipFill>
          <a:blip r:embed="rId3"/>
          <a:srcRect l="19166" r="19166"/>
          <a:stretch/>
        </p:blipFill>
        <p:spPr>
          <a:xfrm>
            <a:off x="7640805" y="1749248"/>
            <a:ext cx="3450867" cy="3067812"/>
          </a:xfrm>
          <a:prstGeom prst="rect">
            <a:avLst/>
          </a:prstGeom>
        </p:spPr>
      </p:pic>
      <p:sp>
        <p:nvSpPr>
          <p:cNvPr id="29" name="Shape 25"/>
          <p:cNvSpPr/>
          <p:nvPr/>
        </p:nvSpPr>
        <p:spPr>
          <a:xfrm>
            <a:off x="6957335" y="4992633"/>
            <a:ext cx="4638522" cy="1193481"/>
          </a:xfrm>
          <a:prstGeom prst="roundRect">
            <a:avLst>
              <a:gd name="adj" fmla="val 18462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0" name="Text 26"/>
          <p:cNvSpPr/>
          <p:nvPr/>
        </p:nvSpPr>
        <p:spPr>
          <a:xfrm>
            <a:off x="7119458" y="5107848"/>
            <a:ext cx="4314276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Core action</a:t>
            </a:r>
            <a:endParaRPr lang="en-US" sz="1250" dirty="0"/>
          </a:p>
        </p:txBody>
      </p:sp>
      <p:sp>
        <p:nvSpPr>
          <p:cNvPr id="31" name="Text 27"/>
          <p:cNvSpPr/>
          <p:nvPr/>
        </p:nvSpPr>
        <p:spPr>
          <a:xfrm>
            <a:off x="7119457" y="5387654"/>
            <a:ext cx="447639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To find FV, multiply the present amount by a future value factor.</a:t>
            </a:r>
            <a:endParaRPr lang="en-US" sz="1250" b="1" dirty="0"/>
          </a:p>
        </p:txBody>
      </p:sp>
      <p:sp>
        <p:nvSpPr>
          <p:cNvPr id="35" name="Rectangle 3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2712041" y="397764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FV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Future Value Concept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13232" y="1581912"/>
            <a:ext cx="3782872" cy="1316736"/>
          </a:xfrm>
          <a:prstGeom prst="roundRect">
            <a:avLst>
              <a:gd name="adj" fmla="val 8000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857341" y="1688896"/>
            <a:ext cx="349465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Single amount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857341" y="1911096"/>
            <a:ext cx="3494653" cy="90525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FFFFFF"/>
                </a:solidFill>
                <a:latin typeface="Arial"/>
              </a:rPr>
              <a:t>Explanation: FV = Present amount × table factor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FFFFFF"/>
                </a:solidFill>
                <a:latin typeface="Arial"/>
              </a:rPr>
              <a:t>Short: FV = PV × FVIF(i,n)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FFFFFF"/>
                </a:solidFill>
                <a:latin typeface="Arial"/>
              </a:rPr>
              <a:t>FVIF(i,n) = (1 + i)^n</a:t>
            </a:r>
          </a:p>
        </p:txBody>
      </p:sp>
      <p:sp>
        <p:nvSpPr>
          <p:cNvPr id="15" name="Text 12"/>
          <p:cNvSpPr/>
          <p:nvPr/>
        </p:nvSpPr>
        <p:spPr>
          <a:xfrm>
            <a:off x="749258" y="3310128"/>
            <a:ext cx="3782872" cy="16459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Step 1: identify the interest rate (i).</a:t>
            </a:r>
            <a:endParaRPr lang="en-US" sz="14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Step 2: identify the number of periods (n).</a:t>
            </a:r>
            <a:endParaRPr lang="en-US" sz="14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Step 3: locate the factor in Table 1.</a:t>
            </a:r>
            <a:endParaRPr lang="en-US" sz="14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Step 4: multiply the original amount by the factor.</a:t>
            </a:r>
            <a:endParaRPr lang="en-US" sz="1420" b="1" dirty="0"/>
          </a:p>
        </p:txBody>
      </p:sp>
      <p:sp>
        <p:nvSpPr>
          <p:cNvPr id="17" name="Shape 13"/>
          <p:cNvSpPr/>
          <p:nvPr/>
        </p:nvSpPr>
        <p:spPr>
          <a:xfrm>
            <a:off x="4721275" y="5120639"/>
            <a:ext cx="6800164" cy="1105231"/>
          </a:xfrm>
          <a:prstGeom prst="roundRect">
            <a:avLst>
              <a:gd name="adj" fmla="val 1714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8" name="Text 14"/>
          <p:cNvSpPr/>
          <p:nvPr/>
        </p:nvSpPr>
        <p:spPr>
          <a:xfrm>
            <a:off x="4883398" y="5235854"/>
            <a:ext cx="647591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1</a:t>
            </a:r>
            <a:endParaRPr lang="en-US" sz="1250" dirty="0"/>
          </a:p>
        </p:txBody>
      </p:sp>
      <p:sp>
        <p:nvSpPr>
          <p:cNvPr id="19" name="Text 15"/>
          <p:cNvSpPr/>
          <p:nvPr/>
        </p:nvSpPr>
        <p:spPr>
          <a:xfrm>
            <a:off x="4883398" y="5515660"/>
            <a:ext cx="647591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Future Value of $1: used when one amount is invested now and grows to a future amount</a:t>
            </a:r>
            <a:r>
              <a:rPr lang="en-US" sz="1400" dirty="0">
                <a:solidFill>
                  <a:srgbClr val="222B36"/>
                </a:solidFill>
                <a:latin typeface="Arial"/>
              </a:rPr>
              <a:t>.</a:t>
            </a:r>
            <a:endParaRPr lang="en-US" sz="1220" dirty="0"/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75" y="1581912"/>
            <a:ext cx="6800164" cy="3374136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2747772" y="393192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FV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Future Value Formula and Table Logic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1"/>
            <a:ext cx="5539206" cy="3824975"/>
          </a:xfrm>
          <a:prstGeom prst="roundRect">
            <a:avLst>
              <a:gd name="adj" fmla="val 2778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80667"/>
            <a:ext cx="525098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with factor table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947409" y="1944013"/>
            <a:ext cx="5250987" cy="333207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Problem: You invest $15,000 for 5 years at 6% annually.</a:t>
            </a:r>
            <a:endParaRPr lang="en-US" sz="1400" b="1" dirty="0">
              <a:solidFill>
                <a:srgbClr val="222B36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What is the future value?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Table used: Table 1 - Future Value of $1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Locate: row number of periods = 5, column periodic rate = 6%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Factor = 1.33823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Future value = $15,000 × 1.33823 = $20,073.45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Short formula used: FV = PV × FVIF(</a:t>
            </a:r>
            <a:r>
              <a:rPr sz="1400" b="1" dirty="0" err="1">
                <a:solidFill>
                  <a:srgbClr val="222B36"/>
                </a:solidFill>
                <a:latin typeface="Arial"/>
              </a:rPr>
              <a:t>i</a:t>
            </a:r>
            <a:r>
              <a:rPr sz="1400" b="1" dirty="0">
                <a:solidFill>
                  <a:srgbClr val="222B36"/>
                </a:solidFill>
                <a:latin typeface="Arial"/>
              </a:rPr>
              <a:t>, n)</a:t>
            </a:r>
          </a:p>
        </p:txBody>
      </p:sp>
      <p:sp>
        <p:nvSpPr>
          <p:cNvPr id="15" name="Shape 12"/>
          <p:cNvSpPr/>
          <p:nvPr/>
        </p:nvSpPr>
        <p:spPr>
          <a:xfrm>
            <a:off x="6720793" y="4655826"/>
            <a:ext cx="4989788" cy="1514377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6850754" y="4771041"/>
            <a:ext cx="46977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6850754" y="5050847"/>
            <a:ext cx="4697703" cy="86685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After five years, the investment grows from $15,000 to about $20,073 because both principal and interest are compounded annually.</a:t>
            </a:r>
            <a:endParaRPr lang="en-US" sz="1280" b="1" dirty="0"/>
          </a:p>
        </p:txBody>
      </p:sp>
      <p:sp>
        <p:nvSpPr>
          <p:cNvPr id="18" name="Shape 15"/>
          <p:cNvSpPr/>
          <p:nvPr/>
        </p:nvSpPr>
        <p:spPr>
          <a:xfrm>
            <a:off x="6657746" y="2293772"/>
            <a:ext cx="4458385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Shape 16"/>
          <p:cNvSpPr/>
          <p:nvPr/>
        </p:nvSpPr>
        <p:spPr>
          <a:xfrm>
            <a:off x="6594698" y="2236165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432575" y="2392527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21" name="Shape 18"/>
          <p:cNvSpPr/>
          <p:nvPr/>
        </p:nvSpPr>
        <p:spPr>
          <a:xfrm>
            <a:off x="6657746" y="2293772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2" name="Text 19"/>
          <p:cNvSpPr/>
          <p:nvPr/>
        </p:nvSpPr>
        <p:spPr>
          <a:xfrm>
            <a:off x="6315486" y="2738170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-$15,000</a:t>
            </a:r>
            <a:endParaRPr lang="en-US" sz="950" dirty="0"/>
          </a:p>
        </p:txBody>
      </p:sp>
      <p:sp>
        <p:nvSpPr>
          <p:cNvPr id="23" name="Shape 20"/>
          <p:cNvSpPr/>
          <p:nvPr/>
        </p:nvSpPr>
        <p:spPr>
          <a:xfrm>
            <a:off x="7486375" y="2236165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4" name="Text 21"/>
          <p:cNvSpPr/>
          <p:nvPr/>
        </p:nvSpPr>
        <p:spPr>
          <a:xfrm>
            <a:off x="7324252" y="2392527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25" name="Shape 22"/>
          <p:cNvSpPr/>
          <p:nvPr/>
        </p:nvSpPr>
        <p:spPr>
          <a:xfrm>
            <a:off x="8378052" y="2236165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6" name="Text 23"/>
          <p:cNvSpPr/>
          <p:nvPr/>
        </p:nvSpPr>
        <p:spPr>
          <a:xfrm>
            <a:off x="8215929" y="2392527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7" name="Shape 24"/>
          <p:cNvSpPr/>
          <p:nvPr/>
        </p:nvSpPr>
        <p:spPr>
          <a:xfrm>
            <a:off x="9269730" y="2236165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8" name="Text 25"/>
          <p:cNvSpPr/>
          <p:nvPr/>
        </p:nvSpPr>
        <p:spPr>
          <a:xfrm>
            <a:off x="9107606" y="2392527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29" name="Shape 26"/>
          <p:cNvSpPr/>
          <p:nvPr/>
        </p:nvSpPr>
        <p:spPr>
          <a:xfrm>
            <a:off x="10161407" y="2236165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0" name="Text 27"/>
          <p:cNvSpPr/>
          <p:nvPr/>
        </p:nvSpPr>
        <p:spPr>
          <a:xfrm>
            <a:off x="9999284" y="2392527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31" name="Shape 28"/>
          <p:cNvSpPr/>
          <p:nvPr/>
        </p:nvSpPr>
        <p:spPr>
          <a:xfrm>
            <a:off x="11053084" y="2236165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2" name="Text 29"/>
          <p:cNvSpPr/>
          <p:nvPr/>
        </p:nvSpPr>
        <p:spPr>
          <a:xfrm>
            <a:off x="10890961" y="2392527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5</a:t>
            </a:r>
            <a:endParaRPr lang="en-US" sz="950" dirty="0"/>
          </a:p>
        </p:txBody>
      </p:sp>
      <p:sp>
        <p:nvSpPr>
          <p:cNvPr id="33" name="Shape 30"/>
          <p:cNvSpPr/>
          <p:nvPr/>
        </p:nvSpPr>
        <p:spPr>
          <a:xfrm>
            <a:off x="11116132" y="2293772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4" name="Text 31"/>
          <p:cNvSpPr/>
          <p:nvPr/>
        </p:nvSpPr>
        <p:spPr>
          <a:xfrm>
            <a:off x="10773871" y="1735063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+$20,073</a:t>
            </a:r>
            <a:endParaRPr lang="en-US" sz="950" dirty="0"/>
          </a:p>
        </p:txBody>
      </p:sp>
      <p:sp>
        <p:nvSpPr>
          <p:cNvPr id="35" name="Shape 32"/>
          <p:cNvSpPr/>
          <p:nvPr/>
        </p:nvSpPr>
        <p:spPr>
          <a:xfrm>
            <a:off x="6657746" y="3429000"/>
            <a:ext cx="1013269" cy="740664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6" name="Text 33"/>
          <p:cNvSpPr/>
          <p:nvPr/>
        </p:nvSpPr>
        <p:spPr>
          <a:xfrm>
            <a:off x="6747814" y="3552444"/>
            <a:ext cx="833132" cy="53492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Amount</a:t>
            </a:r>
            <a:endParaRPr lang="en-US" sz="1150" dirty="0"/>
          </a:p>
        </p:txBody>
      </p:sp>
      <p:sp>
        <p:nvSpPr>
          <p:cNvPr id="37" name="Shape 34"/>
          <p:cNvSpPr/>
          <p:nvPr/>
        </p:nvSpPr>
        <p:spPr>
          <a:xfrm>
            <a:off x="7689029" y="3799332"/>
            <a:ext cx="990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8" name="Shape 35"/>
          <p:cNvSpPr/>
          <p:nvPr/>
        </p:nvSpPr>
        <p:spPr>
          <a:xfrm>
            <a:off x="7806118" y="3429000"/>
            <a:ext cx="1013269" cy="740664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9" name="Text 36"/>
          <p:cNvSpPr/>
          <p:nvPr/>
        </p:nvSpPr>
        <p:spPr>
          <a:xfrm>
            <a:off x="7896186" y="3552444"/>
            <a:ext cx="833132" cy="53492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Find factor</a:t>
            </a:r>
            <a:endParaRPr lang="en-US" sz="1150" dirty="0"/>
          </a:p>
        </p:txBody>
      </p:sp>
      <p:sp>
        <p:nvSpPr>
          <p:cNvPr id="40" name="Shape 37"/>
          <p:cNvSpPr/>
          <p:nvPr/>
        </p:nvSpPr>
        <p:spPr>
          <a:xfrm>
            <a:off x="8837401" y="3799332"/>
            <a:ext cx="990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1" name="Shape 38"/>
          <p:cNvSpPr/>
          <p:nvPr/>
        </p:nvSpPr>
        <p:spPr>
          <a:xfrm>
            <a:off x="8954490" y="3429000"/>
            <a:ext cx="1013269" cy="740664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2" name="Text 39"/>
          <p:cNvSpPr/>
          <p:nvPr/>
        </p:nvSpPr>
        <p:spPr>
          <a:xfrm>
            <a:off x="9044559" y="3552444"/>
            <a:ext cx="833132" cy="53492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Multiply</a:t>
            </a:r>
            <a:endParaRPr lang="en-US" sz="1150" dirty="0"/>
          </a:p>
        </p:txBody>
      </p:sp>
      <p:sp>
        <p:nvSpPr>
          <p:cNvPr id="43" name="Shape 40"/>
          <p:cNvSpPr/>
          <p:nvPr/>
        </p:nvSpPr>
        <p:spPr>
          <a:xfrm>
            <a:off x="9985773" y="3799332"/>
            <a:ext cx="990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4" name="Shape 41"/>
          <p:cNvSpPr/>
          <p:nvPr/>
        </p:nvSpPr>
        <p:spPr>
          <a:xfrm>
            <a:off x="10102862" y="3429000"/>
            <a:ext cx="1013269" cy="740664"/>
          </a:xfrm>
          <a:prstGeom prst="roundRect">
            <a:avLst>
              <a:gd name="adj" fmla="val 8889"/>
            </a:avLst>
          </a:prstGeom>
          <a:solidFill>
            <a:srgbClr val="00A5D8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5" name="Text 42"/>
          <p:cNvSpPr/>
          <p:nvPr/>
        </p:nvSpPr>
        <p:spPr>
          <a:xfrm>
            <a:off x="10192931" y="3552444"/>
            <a:ext cx="833132" cy="53492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rial"/>
              </a:rPr>
              <a:t>Future value</a:t>
            </a:r>
            <a:endParaRPr lang="en-US" sz="1150" dirty="0"/>
          </a:p>
        </p:txBody>
      </p:sp>
      <p:sp>
        <p:nvSpPr>
          <p:cNvPr id="49" name="Rectangle 48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50" name="TextBox 49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EXAMPLE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Future Value of a Single Amount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03300" y="1581911"/>
            <a:ext cx="5404104" cy="338725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>
                <a:solidFill>
                  <a:srgbClr val="222B36"/>
                </a:solidFill>
                <a:latin typeface="Aptos"/>
              </a:rPr>
              <a:t>Compounding may occur annually, semiannually, quarterly, monthly, daily, or continuously.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>
                <a:solidFill>
                  <a:srgbClr val="222B36"/>
                </a:solidFill>
                <a:latin typeface="Aptos"/>
              </a:rPr>
              <a:t>When compounding is more frequent, interest is credited more often.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>
                <a:solidFill>
                  <a:srgbClr val="222B36"/>
                </a:solidFill>
                <a:latin typeface="Aptos"/>
              </a:rPr>
              <a:t>For table-based problems, first convert the quoted annual rate into a periodic rate, then convert years into total periods.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>
                <a:solidFill>
                  <a:srgbClr val="222B36"/>
                </a:solidFill>
                <a:latin typeface="Aptos"/>
              </a:rPr>
              <a:t>Periodic rate = quoted annual rate ÷ compounding periods per year.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>
                <a:solidFill>
                  <a:srgbClr val="222B36"/>
                </a:solidFill>
                <a:latin typeface="Aptos"/>
              </a:rPr>
              <a:t>Number of periods = years × compounding periods per year.</a:t>
            </a:r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482859"/>
              </p:ext>
            </p:extLst>
          </p:nvPr>
        </p:nvGraphicFramePr>
        <p:xfrm>
          <a:off x="6522643" y="1540764"/>
          <a:ext cx="4663440" cy="3246120"/>
        </p:xfrm>
        <a:graphic>
          <a:graphicData uri="http://schemas.openxmlformats.org/drawingml/2006/table">
            <a:tbl>
              <a:tblPr/>
              <a:tblGrid>
                <a:gridCol w="146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9224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Frequency</a:t>
                      </a:r>
                      <a:endParaRPr lang="en-US" sz="12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Periodic rate</a:t>
                      </a:r>
                      <a:endParaRPr lang="en-US" sz="12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Periods over 5 years</a:t>
                      </a:r>
                      <a:endParaRPr lang="en-US" sz="12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9224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Annual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9224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Semiannual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 ÷ 2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10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9224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Quarterly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 ÷ 4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20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9224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Monthly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 ÷ 12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60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Shape 10"/>
          <p:cNvSpPr/>
          <p:nvPr/>
        </p:nvSpPr>
        <p:spPr>
          <a:xfrm>
            <a:off x="803300" y="5033771"/>
            <a:ext cx="10132695" cy="1031759"/>
          </a:xfrm>
          <a:prstGeom prst="roundRect">
            <a:avLst>
              <a:gd name="adj" fmla="val 14118"/>
            </a:avLst>
          </a:prstGeom>
          <a:solidFill>
            <a:srgbClr val="FFF7E8"/>
          </a:solidFill>
          <a:ln w="1397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Text 11"/>
          <p:cNvSpPr/>
          <p:nvPr/>
        </p:nvSpPr>
        <p:spPr>
          <a:xfrm>
            <a:off x="965423" y="5148986"/>
            <a:ext cx="980844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Exam rule</a:t>
            </a:r>
            <a:endParaRPr lang="en-US" sz="1250" dirty="0"/>
          </a:p>
        </p:txBody>
      </p:sp>
      <p:sp>
        <p:nvSpPr>
          <p:cNvPr id="16" name="Text 12"/>
          <p:cNvSpPr/>
          <p:nvPr/>
        </p:nvSpPr>
        <p:spPr>
          <a:xfrm>
            <a:off x="965423" y="5428792"/>
            <a:ext cx="980844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Always match the rate with the period. If the table column is 4%, the period must be one 4% compounding period, not necessarily one year.</a:t>
            </a:r>
            <a:endParaRPr lang="en-US" sz="1250" b="1" dirty="0"/>
          </a:p>
        </p:txBody>
      </p:sp>
      <p:sp>
        <p:nvSpPr>
          <p:cNvPr id="20" name="Rectangle 19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2747772" y="397765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FV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Compounding Frequency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09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2"/>
            <a:ext cx="4413351" cy="1412748"/>
          </a:xfrm>
          <a:prstGeom prst="roundRect">
            <a:avLst>
              <a:gd name="adj" fmla="val 9524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88896"/>
            <a:ext cx="412513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2CBCE3"/>
                </a:solidFill>
                <a:latin typeface="Arial"/>
              </a:rPr>
              <a:t>Annual compounding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879857" y="2276856"/>
            <a:ext cx="4201691" cy="469087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Arial"/>
              </a:rPr>
              <a:t>Number of periods = number of years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Arial"/>
              </a:rPr>
              <a:t>Periodic rate = annual interest rate</a:t>
            </a:r>
          </a:p>
        </p:txBody>
      </p:sp>
      <p:sp>
        <p:nvSpPr>
          <p:cNvPr id="15" name="Text 12"/>
          <p:cNvSpPr/>
          <p:nvPr/>
        </p:nvSpPr>
        <p:spPr>
          <a:xfrm>
            <a:off x="803300" y="3622852"/>
            <a:ext cx="4278249" cy="16459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8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Interest is added once at the end of each year.</a:t>
            </a:r>
            <a:endParaRPr lang="en-US" sz="148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8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annual interest rate is used directly in the factor table.</a:t>
            </a:r>
            <a:endParaRPr lang="en-US" sz="148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8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number of periods equals the number of years.</a:t>
            </a:r>
            <a:endParaRPr lang="en-US" sz="148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8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Most introductory TVM examples begin with annual compounding.</a:t>
            </a:r>
            <a:endParaRPr lang="en-US" sz="1480" b="1" dirty="0"/>
          </a:p>
        </p:txBody>
      </p:sp>
      <p:sp>
        <p:nvSpPr>
          <p:cNvPr id="16" name="Shape 13"/>
          <p:cNvSpPr/>
          <p:nvPr/>
        </p:nvSpPr>
        <p:spPr>
          <a:xfrm>
            <a:off x="5847130" y="1581911"/>
            <a:ext cx="5359069" cy="2996323"/>
          </a:xfrm>
          <a:prstGeom prst="roundRect">
            <a:avLst>
              <a:gd name="adj" fmla="val 2899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5991240" y="1680667"/>
            <a:ext cx="507085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Annual example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5991240" y="1944014"/>
            <a:ext cx="4989789" cy="238658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= $10,000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Annual rate = 10%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Time = 4 years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Table 1 factor at Number of periods = 4 and Periodic rate = 10% = 1.46410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Future value = 10,000 × 1.46410 = $14,641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FV = PV × FVIF(</a:t>
            </a:r>
            <a:r>
              <a:rPr sz="1400" b="1" dirty="0" err="1">
                <a:latin typeface="Arial"/>
              </a:rPr>
              <a:t>i</a:t>
            </a:r>
            <a:r>
              <a:rPr sz="1400" b="1" dirty="0">
                <a:latin typeface="Arial"/>
              </a:rPr>
              <a:t>, n)</a:t>
            </a:r>
          </a:p>
        </p:txBody>
      </p:sp>
      <p:sp>
        <p:nvSpPr>
          <p:cNvPr id="19" name="Shape 16"/>
          <p:cNvSpPr/>
          <p:nvPr/>
        </p:nvSpPr>
        <p:spPr>
          <a:xfrm>
            <a:off x="6027267" y="5202936"/>
            <a:ext cx="4728591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Shape 17"/>
          <p:cNvSpPr/>
          <p:nvPr/>
        </p:nvSpPr>
        <p:spPr>
          <a:xfrm>
            <a:off x="5964219" y="5145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5802096" y="5301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6027267" y="5202936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5685007" y="5647334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-$10,000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7146367" y="5145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6984244" y="5301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8328515" y="5145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8166392" y="5301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9510662" y="5145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9" name="Text 26"/>
          <p:cNvSpPr/>
          <p:nvPr/>
        </p:nvSpPr>
        <p:spPr>
          <a:xfrm>
            <a:off x="9348539" y="5301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10692810" y="5145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1" name="Text 28"/>
          <p:cNvSpPr/>
          <p:nvPr/>
        </p:nvSpPr>
        <p:spPr>
          <a:xfrm>
            <a:off x="10530687" y="5301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32" name="Shape 29"/>
          <p:cNvSpPr/>
          <p:nvPr/>
        </p:nvSpPr>
        <p:spPr>
          <a:xfrm>
            <a:off x="10755858" y="5202936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3" name="Text 30"/>
          <p:cNvSpPr/>
          <p:nvPr/>
        </p:nvSpPr>
        <p:spPr>
          <a:xfrm>
            <a:off x="10396381" y="4676996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+$14,641</a:t>
            </a:r>
            <a:endParaRPr lang="en-US" sz="950" dirty="0"/>
          </a:p>
        </p:txBody>
      </p:sp>
      <p:sp>
        <p:nvSpPr>
          <p:cNvPr id="37" name="Rectangle 36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FV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Annual Compounding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40764"/>
            <a:ext cx="4863693" cy="1069848"/>
          </a:xfrm>
          <a:prstGeom prst="roundRect">
            <a:avLst>
              <a:gd name="adj" fmla="val 7692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47748"/>
            <a:ext cx="4575474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Semiannual conversion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47409" y="1869948"/>
            <a:ext cx="4575474" cy="674827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Arial"/>
              </a:rPr>
              <a:t>Periodic rate = annual rate ÷ 2</a:t>
            </a:r>
            <a:endParaRPr lang="en-US" sz="1800" dirty="0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Arial"/>
              </a:rPr>
              <a:t>Number of periods = years × 2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893368" y="3631082"/>
            <a:ext cx="4683556" cy="139903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 dirty="0">
                <a:solidFill>
                  <a:srgbClr val="222B36"/>
                </a:solidFill>
                <a:latin typeface="Aptos"/>
              </a:rPr>
              <a:t>If the nominal annual rate is 8%, the semiannual rate is 4%.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 dirty="0">
                <a:solidFill>
                  <a:srgbClr val="222B36"/>
                </a:solidFill>
                <a:latin typeface="Aptos"/>
              </a:rPr>
              <a:t>If the investment lasts 3 years, the number of periods is 6.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 dirty="0">
                <a:solidFill>
                  <a:srgbClr val="222B36"/>
                </a:solidFill>
                <a:latin typeface="Aptos"/>
              </a:rPr>
              <a:t>Then use Table 1 with Periodic rate = 4% and Number of periods = 6.</a:t>
            </a:r>
          </a:p>
        </p:txBody>
      </p:sp>
      <p:sp>
        <p:nvSpPr>
          <p:cNvPr id="16" name="Shape 13"/>
          <p:cNvSpPr/>
          <p:nvPr/>
        </p:nvSpPr>
        <p:spPr>
          <a:xfrm>
            <a:off x="6252438" y="1581912"/>
            <a:ext cx="4908727" cy="3397830"/>
          </a:xfrm>
          <a:prstGeom prst="roundRect">
            <a:avLst>
              <a:gd name="adj" fmla="val 2667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396548" y="1680667"/>
            <a:ext cx="462050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with table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396548" y="1944014"/>
            <a:ext cx="4695124" cy="263347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Present value = $10,000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Nominal rate = 8%, semiannual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Time = 3 years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Periodic rate = 8% ÷ 2 = 4%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Number of periods = 3 × 2 = 6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Table 1 factor = 1.26532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Future value = $12,653.20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Short formula used: FV = PV × FVIF(</a:t>
            </a:r>
            <a:r>
              <a:rPr sz="1400" b="1" dirty="0" err="1">
                <a:solidFill>
                  <a:srgbClr val="222B36"/>
                </a:solidFill>
                <a:latin typeface="Arial"/>
              </a:rPr>
              <a:t>i</a:t>
            </a:r>
            <a:r>
              <a:rPr sz="1400" b="1" dirty="0">
                <a:solidFill>
                  <a:srgbClr val="222B36"/>
                </a:solidFill>
                <a:latin typeface="Arial"/>
              </a:rPr>
              <a:t>, n)</a:t>
            </a:r>
          </a:p>
        </p:txBody>
      </p:sp>
      <p:sp>
        <p:nvSpPr>
          <p:cNvPr id="19" name="Shape 16"/>
          <p:cNvSpPr/>
          <p:nvPr/>
        </p:nvSpPr>
        <p:spPr>
          <a:xfrm>
            <a:off x="6252438" y="5276088"/>
            <a:ext cx="4908727" cy="965686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414561" y="5391302"/>
            <a:ext cx="458448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414561" y="5671108"/>
            <a:ext cx="467711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problem has six compounding periods, not three, because interest is credited twice each year.</a:t>
            </a:r>
            <a:endParaRPr lang="en-US" sz="124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97764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FV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Semiannual Compounding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183633"/>
              </p:ext>
            </p:extLst>
          </p:nvPr>
        </p:nvGraphicFramePr>
        <p:xfrm>
          <a:off x="848334" y="1540764"/>
          <a:ext cx="5486400" cy="2560320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Compounding</a:t>
                      </a:r>
                      <a:endParaRPr lang="en-US" sz="12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</a:t>
                      </a:r>
                      <a:endParaRPr lang="en-US" sz="12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Periodic rate</a:t>
                      </a:r>
                      <a:endParaRPr lang="en-US" sz="12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Number of periods</a:t>
                      </a:r>
                      <a:endParaRPr lang="en-US" sz="122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Quarterly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4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APR ÷ 4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Years × 4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Monthly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12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APR ÷ 12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Years × 12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General rule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APR ÷ m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Years × m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Shape 9"/>
          <p:cNvSpPr/>
          <p:nvPr/>
        </p:nvSpPr>
        <p:spPr>
          <a:xfrm>
            <a:off x="6567678" y="1540763"/>
            <a:ext cx="4683556" cy="3677717"/>
          </a:xfrm>
          <a:prstGeom prst="roundRect">
            <a:avLst>
              <a:gd name="adj" fmla="val 2778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0"/>
          <p:cNvSpPr/>
          <p:nvPr/>
        </p:nvSpPr>
        <p:spPr>
          <a:xfrm>
            <a:off x="6711787" y="1804797"/>
            <a:ext cx="439533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9A5B00"/>
                </a:solidFill>
                <a:latin typeface="Arial"/>
              </a:rPr>
              <a:t>Using quarterly periods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9A5B00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9A5B00"/>
                </a:solidFill>
                <a:latin typeface="Arial"/>
              </a:rPr>
              <a:t>Short formula used: FV = PV × FVI</a:t>
            </a:r>
            <a:r>
              <a:rPr lang="en-US" sz="1400" b="1" dirty="0">
                <a:solidFill>
                  <a:srgbClr val="9A5B00"/>
                </a:solidFill>
                <a:latin typeface="Arial"/>
              </a:rPr>
              <a:t>F</a:t>
            </a:r>
            <a:r>
              <a:rPr sz="1400" b="1" dirty="0">
                <a:solidFill>
                  <a:srgbClr val="9A5B00"/>
                </a:solidFill>
                <a:latin typeface="Arial"/>
              </a:rPr>
              <a:t>(</a:t>
            </a:r>
            <a:r>
              <a:rPr sz="1400" b="1" dirty="0" err="1">
                <a:solidFill>
                  <a:srgbClr val="9A5B00"/>
                </a:solidFill>
                <a:latin typeface="Arial"/>
              </a:rPr>
              <a:t>i</a:t>
            </a:r>
            <a:r>
              <a:rPr sz="1400" b="1" dirty="0">
                <a:solidFill>
                  <a:srgbClr val="9A5B00"/>
                </a:solidFill>
                <a:latin typeface="Arial"/>
              </a:rPr>
              <a:t>, n)</a:t>
            </a:r>
          </a:p>
        </p:txBody>
      </p:sp>
      <p:sp>
        <p:nvSpPr>
          <p:cNvPr id="15" name="Text 11"/>
          <p:cNvSpPr/>
          <p:nvPr/>
        </p:nvSpPr>
        <p:spPr>
          <a:xfrm>
            <a:off x="6693773" y="2343150"/>
            <a:ext cx="4395337" cy="25100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Quarterly example: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Present value = $10,000, quoted annual rate = 8%, time = 5 years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Periodic rate = 8% ÷ 4 = 2% per quarter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Number of periods = 5 × 4 = 20 quarters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Table 1 factor at Number of periods = 20, Periodic rate = 2% = 1.48595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Future value = $14,859.50</a:t>
            </a:r>
          </a:p>
        </p:txBody>
      </p:sp>
      <p:sp>
        <p:nvSpPr>
          <p:cNvPr id="16" name="Shape 12"/>
          <p:cNvSpPr/>
          <p:nvPr/>
        </p:nvSpPr>
        <p:spPr>
          <a:xfrm>
            <a:off x="848334" y="5305806"/>
            <a:ext cx="10402900" cy="983676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3"/>
          <p:cNvSpPr/>
          <p:nvPr/>
        </p:nvSpPr>
        <p:spPr>
          <a:xfrm>
            <a:off x="1010457" y="5421020"/>
            <a:ext cx="1007865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0A5D8"/>
                </a:solidFill>
                <a:latin typeface="Arial"/>
              </a:rPr>
              <a:t>Important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1010457" y="5700826"/>
            <a:ext cx="1007865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If the exact periodic rate or period is not available in the factor tables, a formula, Excel, or calculator is needed. For this course, examples will be designed to match the provided tables</a:t>
            </a:r>
            <a:r>
              <a:rPr lang="en-US" sz="1400" dirty="0">
                <a:solidFill>
                  <a:srgbClr val="222B36"/>
                </a:solidFill>
                <a:latin typeface="Arial"/>
              </a:rPr>
              <a:t>.</a:t>
            </a:r>
            <a:endParaRPr lang="en-US" sz="1220" dirty="0"/>
          </a:p>
        </p:txBody>
      </p:sp>
      <p:sp>
        <p:nvSpPr>
          <p:cNvPr id="22" name="Rectangle 21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FV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Quarterly and Monthly Compounding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12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03300" y="1581911"/>
            <a:ext cx="5645208" cy="265541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Present value (PV) answers: What is a future cash flow worth today?</a:t>
            </a:r>
            <a:endParaRPr lang="en-US" sz="155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Moving backward in time is called discounting.</a:t>
            </a:r>
            <a:endParaRPr lang="en-US" sz="155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PV is essential for valuing bonds, stocks, loans, leases, and investment projects.</a:t>
            </a:r>
            <a:endParaRPr lang="en-US" sz="155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dollar received later is worth less today when the discount rate is positive.</a:t>
            </a:r>
            <a:endParaRPr lang="en-US" sz="1550" b="1" dirty="0"/>
          </a:p>
        </p:txBody>
      </p:sp>
      <p:sp>
        <p:nvSpPr>
          <p:cNvPr id="13" name="Shape 10"/>
          <p:cNvSpPr/>
          <p:nvPr/>
        </p:nvSpPr>
        <p:spPr>
          <a:xfrm>
            <a:off x="940766" y="5035601"/>
            <a:ext cx="5223967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Shape 11"/>
          <p:cNvSpPr/>
          <p:nvPr/>
        </p:nvSpPr>
        <p:spPr>
          <a:xfrm>
            <a:off x="877718" y="497799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Text 12"/>
          <p:cNvSpPr/>
          <p:nvPr/>
        </p:nvSpPr>
        <p:spPr>
          <a:xfrm>
            <a:off x="715595" y="513435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940766" y="5035601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598506" y="4278478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+PV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1922511" y="497799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1760388" y="513435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2967305" y="497799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2805181" y="513435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4012098" y="497799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3849975" y="513435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5056891" y="497799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4894768" y="513435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6101685" y="497799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5939562" y="513435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5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6164733" y="5035601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9" name="Text 26"/>
          <p:cNvSpPr/>
          <p:nvPr/>
        </p:nvSpPr>
        <p:spPr>
          <a:xfrm>
            <a:off x="5822473" y="4278478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+$FV</a:t>
            </a:r>
            <a:endParaRPr lang="en-US" sz="950" dirty="0"/>
          </a:p>
        </p:txBody>
      </p:sp>
      <p:pic>
        <p:nvPicPr>
          <p:cNvPr id="30" name="Image 0" descr="/mnt/data/a_realistic_professional_office_scene_photographed_batch_4.png"/>
          <p:cNvPicPr>
            <a:picLocks noChangeAspect="1"/>
          </p:cNvPicPr>
          <p:nvPr/>
        </p:nvPicPr>
        <p:blipFill>
          <a:blip r:embed="rId3"/>
          <a:srcRect l="18834" r="18834"/>
          <a:stretch/>
        </p:blipFill>
        <p:spPr>
          <a:xfrm>
            <a:off x="6846892" y="1581912"/>
            <a:ext cx="4404342" cy="3396082"/>
          </a:xfrm>
          <a:prstGeom prst="rect">
            <a:avLst/>
          </a:prstGeom>
        </p:spPr>
      </p:pic>
      <p:sp>
        <p:nvSpPr>
          <p:cNvPr id="31" name="Shape 27"/>
          <p:cNvSpPr/>
          <p:nvPr/>
        </p:nvSpPr>
        <p:spPr>
          <a:xfrm>
            <a:off x="6718326" y="5224882"/>
            <a:ext cx="4638522" cy="1080502"/>
          </a:xfrm>
          <a:prstGeom prst="roundRect">
            <a:avLst>
              <a:gd name="adj" fmla="val 1904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2" name="Text 28"/>
          <p:cNvSpPr/>
          <p:nvPr/>
        </p:nvSpPr>
        <p:spPr>
          <a:xfrm>
            <a:off x="6880449" y="5340096"/>
            <a:ext cx="4314276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Core action</a:t>
            </a:r>
            <a:endParaRPr lang="en-US" sz="1250" dirty="0"/>
          </a:p>
        </p:txBody>
      </p:sp>
      <p:sp>
        <p:nvSpPr>
          <p:cNvPr id="33" name="Text 29"/>
          <p:cNvSpPr/>
          <p:nvPr/>
        </p:nvSpPr>
        <p:spPr>
          <a:xfrm>
            <a:off x="6880449" y="5619902"/>
            <a:ext cx="456147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To find PV, multiply the future amount by a present value factor.</a:t>
            </a:r>
            <a:endParaRPr lang="en-US" sz="1230" b="1" dirty="0"/>
          </a:p>
        </p:txBody>
      </p:sp>
      <p:sp>
        <p:nvSpPr>
          <p:cNvPr id="37" name="Rectangle 36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2779988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PV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Present Value Concept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13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13232" y="1581912"/>
            <a:ext cx="3782872" cy="1645920"/>
          </a:xfrm>
          <a:prstGeom prst="roundRect">
            <a:avLst>
              <a:gd name="adj" fmla="val 8000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857341" y="1688896"/>
            <a:ext cx="349465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Single amount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857341" y="2075688"/>
            <a:ext cx="3494653" cy="90525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PV = Future amount × table factor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PV = FV × PVIF(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PVIF(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 = 1 ÷ (1 + 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)^n</a:t>
            </a:r>
          </a:p>
        </p:txBody>
      </p:sp>
      <p:sp>
        <p:nvSpPr>
          <p:cNvPr id="15" name="Text 12"/>
          <p:cNvSpPr/>
          <p:nvPr/>
        </p:nvSpPr>
        <p:spPr>
          <a:xfrm>
            <a:off x="803299" y="3639312"/>
            <a:ext cx="3602736" cy="16459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Table 2 for one future lump sum.</a:t>
            </a:r>
            <a:endParaRPr lang="en-US" sz="14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the row for n and the column for i.</a:t>
            </a:r>
            <a:endParaRPr lang="en-US" sz="14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factor is always less than 1 when the rate is positive.</a:t>
            </a:r>
            <a:endParaRPr lang="en-US" sz="14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Multiply the future value by the factor.</a:t>
            </a:r>
            <a:endParaRPr lang="en-US" sz="1420" b="1" dirty="0"/>
          </a:p>
        </p:txBody>
      </p:sp>
      <p:sp>
        <p:nvSpPr>
          <p:cNvPr id="17" name="Shape 13"/>
          <p:cNvSpPr/>
          <p:nvPr/>
        </p:nvSpPr>
        <p:spPr>
          <a:xfrm>
            <a:off x="4721275" y="5383987"/>
            <a:ext cx="6800164" cy="818029"/>
          </a:xfrm>
          <a:prstGeom prst="roundRect">
            <a:avLst>
              <a:gd name="adj" fmla="val 1714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8" name="Text 14"/>
          <p:cNvSpPr/>
          <p:nvPr/>
        </p:nvSpPr>
        <p:spPr>
          <a:xfrm>
            <a:off x="4883398" y="5499202"/>
            <a:ext cx="647591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2</a:t>
            </a:r>
            <a:endParaRPr lang="en-US" sz="1250" dirty="0"/>
          </a:p>
        </p:txBody>
      </p:sp>
      <p:sp>
        <p:nvSpPr>
          <p:cNvPr id="19" name="Text 15"/>
          <p:cNvSpPr/>
          <p:nvPr/>
        </p:nvSpPr>
        <p:spPr>
          <a:xfrm>
            <a:off x="4883398" y="5779008"/>
            <a:ext cx="647591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Present Value of $1: used to discount one future cash flow back to today.</a:t>
            </a:r>
            <a:endParaRPr lang="en-US" sz="1220" b="1" dirty="0"/>
          </a:p>
        </p:txBody>
      </p:sp>
      <p:pic>
        <p:nvPicPr>
          <p:cNvPr id="20" name="Picture 19" descr="table2_cle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75" y="1581911"/>
            <a:ext cx="6800164" cy="365338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2747772" y="393192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PV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Present Value Formula and Table Logic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14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746504"/>
            <a:ext cx="1531162" cy="699516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5240">
            <a:solidFill>
              <a:srgbClr val="2A9D8F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893368" y="1869948"/>
            <a:ext cx="135102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Present value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2352476" y="2096262"/>
            <a:ext cx="99075" cy="1"/>
          </a:xfrm>
          <a:prstGeom prst="line">
            <a:avLst/>
          </a:prstGeom>
          <a:noFill/>
          <a:ln w="17780">
            <a:solidFill>
              <a:srgbClr val="2A9D8F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Shape 12"/>
          <p:cNvSpPr/>
          <p:nvPr/>
        </p:nvSpPr>
        <p:spPr>
          <a:xfrm>
            <a:off x="2469565" y="1746504"/>
            <a:ext cx="1531162" cy="699516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5240">
            <a:solidFill>
              <a:srgbClr val="2A9D8F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2559634" y="1869948"/>
            <a:ext cx="135102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Compound forward</a:t>
            </a:r>
            <a:endParaRPr lang="en-US" sz="1150" dirty="0"/>
          </a:p>
        </p:txBody>
      </p:sp>
      <p:sp>
        <p:nvSpPr>
          <p:cNvPr id="17" name="Shape 14"/>
          <p:cNvSpPr/>
          <p:nvPr/>
        </p:nvSpPr>
        <p:spPr>
          <a:xfrm>
            <a:off x="4018742" y="2096262"/>
            <a:ext cx="99075" cy="1"/>
          </a:xfrm>
          <a:prstGeom prst="line">
            <a:avLst/>
          </a:prstGeom>
          <a:noFill/>
          <a:ln w="17780">
            <a:solidFill>
              <a:srgbClr val="2A9D8F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8" name="Shape 15"/>
          <p:cNvSpPr/>
          <p:nvPr/>
        </p:nvSpPr>
        <p:spPr>
          <a:xfrm>
            <a:off x="4135831" y="1746504"/>
            <a:ext cx="1531162" cy="699516"/>
          </a:xfrm>
          <a:prstGeom prst="roundRect">
            <a:avLst>
              <a:gd name="adj" fmla="val 9412"/>
            </a:avLst>
          </a:prstGeom>
          <a:solidFill>
            <a:srgbClr val="2A9D8F"/>
          </a:solidFill>
          <a:ln w="15240">
            <a:solidFill>
              <a:srgbClr val="2A9D8F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4225899" y="1869948"/>
            <a:ext cx="135102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rial"/>
              </a:rPr>
              <a:t>Future value</a:t>
            </a:r>
            <a:endParaRPr lang="en-US" sz="1150" dirty="0"/>
          </a:p>
        </p:txBody>
      </p:sp>
      <p:sp>
        <p:nvSpPr>
          <p:cNvPr id="20" name="Shape 17"/>
          <p:cNvSpPr/>
          <p:nvPr/>
        </p:nvSpPr>
        <p:spPr>
          <a:xfrm>
            <a:off x="803300" y="3063240"/>
            <a:ext cx="1531162" cy="699516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5240">
            <a:solidFill>
              <a:srgbClr val="F4A26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893368" y="3186684"/>
            <a:ext cx="135102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Future value</a:t>
            </a:r>
            <a:endParaRPr lang="en-US" sz="1150" dirty="0"/>
          </a:p>
        </p:txBody>
      </p:sp>
      <p:sp>
        <p:nvSpPr>
          <p:cNvPr id="22" name="Shape 19"/>
          <p:cNvSpPr/>
          <p:nvPr/>
        </p:nvSpPr>
        <p:spPr>
          <a:xfrm>
            <a:off x="2352476" y="3412998"/>
            <a:ext cx="99075" cy="1"/>
          </a:xfrm>
          <a:prstGeom prst="line">
            <a:avLst/>
          </a:prstGeom>
          <a:noFill/>
          <a:ln w="17780">
            <a:solidFill>
              <a:srgbClr val="F4A261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Shape 20"/>
          <p:cNvSpPr/>
          <p:nvPr/>
        </p:nvSpPr>
        <p:spPr>
          <a:xfrm>
            <a:off x="2469565" y="3063240"/>
            <a:ext cx="1531162" cy="699516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5240">
            <a:solidFill>
              <a:srgbClr val="F4A26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4" name="Text 21"/>
          <p:cNvSpPr/>
          <p:nvPr/>
        </p:nvSpPr>
        <p:spPr>
          <a:xfrm>
            <a:off x="2559634" y="3186684"/>
            <a:ext cx="135102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12324A"/>
                </a:solidFill>
                <a:latin typeface="Arial"/>
              </a:rPr>
              <a:t>Discount backward</a:t>
            </a:r>
            <a:endParaRPr lang="en-US" sz="1150" dirty="0"/>
          </a:p>
        </p:txBody>
      </p:sp>
      <p:sp>
        <p:nvSpPr>
          <p:cNvPr id="25" name="Shape 22"/>
          <p:cNvSpPr/>
          <p:nvPr/>
        </p:nvSpPr>
        <p:spPr>
          <a:xfrm>
            <a:off x="4018742" y="3412998"/>
            <a:ext cx="99075" cy="1"/>
          </a:xfrm>
          <a:prstGeom prst="line">
            <a:avLst/>
          </a:prstGeom>
          <a:noFill/>
          <a:ln w="17780">
            <a:solidFill>
              <a:srgbClr val="F4A261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6" name="Shape 23"/>
          <p:cNvSpPr/>
          <p:nvPr/>
        </p:nvSpPr>
        <p:spPr>
          <a:xfrm>
            <a:off x="4135831" y="3063240"/>
            <a:ext cx="1531162" cy="699516"/>
          </a:xfrm>
          <a:prstGeom prst="roundRect">
            <a:avLst>
              <a:gd name="adj" fmla="val 9412"/>
            </a:avLst>
          </a:prstGeom>
          <a:solidFill>
            <a:srgbClr val="F4A261"/>
          </a:solidFill>
          <a:ln w="15240">
            <a:solidFill>
              <a:srgbClr val="F4A26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4225899" y="3186684"/>
            <a:ext cx="1351026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Arial"/>
              </a:rPr>
              <a:t>Present value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893368" y="4379976"/>
            <a:ext cx="4728591" cy="111099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Compounding moves money forward in time.</a:t>
            </a:r>
            <a:endParaRPr lang="en-US" sz="145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Discounting moves money backward in time.</a:t>
            </a:r>
            <a:endParaRPr lang="en-US" sz="145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same interest rate links PV and FV.</a:t>
            </a:r>
            <a:endParaRPr lang="en-US" sz="145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Correct timing is the first step in solving any TVM problem.</a:t>
            </a:r>
            <a:endParaRPr lang="en-US" sz="1450" b="1" dirty="0"/>
          </a:p>
        </p:txBody>
      </p:sp>
      <p:sp>
        <p:nvSpPr>
          <p:cNvPr id="29" name="Shape 26"/>
          <p:cNvSpPr/>
          <p:nvPr/>
        </p:nvSpPr>
        <p:spPr>
          <a:xfrm>
            <a:off x="6432575" y="1828800"/>
            <a:ext cx="4773625" cy="2468880"/>
          </a:xfrm>
          <a:prstGeom prst="roundRect">
            <a:avLst>
              <a:gd name="adj" fmla="val 3333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0" name="Text 27"/>
          <p:cNvSpPr/>
          <p:nvPr/>
        </p:nvSpPr>
        <p:spPr>
          <a:xfrm>
            <a:off x="6576684" y="1927555"/>
            <a:ext cx="4485406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Reciprocal idea</a:t>
            </a:r>
            <a:endParaRPr lang="en-US" sz="1050" dirty="0"/>
          </a:p>
        </p:txBody>
      </p:sp>
      <p:sp>
        <p:nvSpPr>
          <p:cNvPr id="31" name="Text 28"/>
          <p:cNvSpPr/>
          <p:nvPr/>
        </p:nvSpPr>
        <p:spPr>
          <a:xfrm>
            <a:off x="6576684" y="2190902"/>
            <a:ext cx="4485406" cy="201625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If $1 today becomes $1.33823 in five years at 6%, then $1.33823 received in five years is worth $1 today at 6%.</a:t>
            </a: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same rate works in opposite directions.</a:t>
            </a:r>
            <a:endParaRPr lang="en-US" sz="1350" b="1" dirty="0"/>
          </a:p>
        </p:txBody>
      </p:sp>
      <p:sp>
        <p:nvSpPr>
          <p:cNvPr id="32" name="Shape 29"/>
          <p:cNvSpPr/>
          <p:nvPr/>
        </p:nvSpPr>
        <p:spPr>
          <a:xfrm>
            <a:off x="6432575" y="4503420"/>
            <a:ext cx="4773625" cy="1110996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3" name="Text 30"/>
          <p:cNvSpPr/>
          <p:nvPr/>
        </p:nvSpPr>
        <p:spPr>
          <a:xfrm>
            <a:off x="6594698" y="4618634"/>
            <a:ext cx="444937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connection</a:t>
            </a:r>
            <a:endParaRPr lang="en-US" sz="1250" dirty="0"/>
          </a:p>
        </p:txBody>
      </p:sp>
      <p:sp>
        <p:nvSpPr>
          <p:cNvPr id="34" name="Text 31"/>
          <p:cNvSpPr/>
          <p:nvPr/>
        </p:nvSpPr>
        <p:spPr>
          <a:xfrm>
            <a:off x="6594698" y="4898440"/>
            <a:ext cx="444937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Table 1 grows $1 forward. Table 2 discounts $1 backward.</a:t>
            </a:r>
            <a:endParaRPr lang="en-US" sz="1280" b="1" dirty="0"/>
          </a:p>
        </p:txBody>
      </p:sp>
      <p:sp>
        <p:nvSpPr>
          <p:cNvPr id="38" name="Rectangle 37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2747772" y="393192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PV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Discounting versus Compounding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15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03300" y="1581912"/>
            <a:ext cx="5494172" cy="205740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discount rate is the return required to accept a future cash flow today.</a:t>
            </a:r>
            <a:endParaRPr lang="en-US" sz="15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It reflects time, risk, inflation expectations, and alternative investment opportunities.</a:t>
            </a:r>
            <a:endParaRPr lang="en-US" sz="15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Higher discount rates reduce present value.</a:t>
            </a:r>
            <a:endParaRPr lang="en-US" sz="15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2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Riskier cash flows are usually discounted at higher rates.</a:t>
            </a:r>
            <a:endParaRPr lang="en-US" sz="1520" b="1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943318"/>
              </p:ext>
            </p:extLst>
          </p:nvPr>
        </p:nvGraphicFramePr>
        <p:xfrm>
          <a:off x="6432575" y="1664208"/>
          <a:ext cx="4846320" cy="2286000"/>
        </p:xfrm>
        <a:graphic>
          <a:graphicData uri="http://schemas.openxmlformats.org/drawingml/2006/table">
            <a:tbl>
              <a:tblPr/>
              <a:tblGrid>
                <a:gridCol w="1188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Discount rate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Effect on PV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Reason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Low rate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Higher PV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Cash flow is safer or opportunity cost is low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High rate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Lower PV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Cash flow is riskier or opportunity cost is high</a:t>
                      </a:r>
                      <a:endParaRPr lang="en-US" sz="121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Shape 10"/>
          <p:cNvSpPr/>
          <p:nvPr/>
        </p:nvSpPr>
        <p:spPr>
          <a:xfrm>
            <a:off x="893368" y="4297680"/>
            <a:ext cx="10222763" cy="740664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Text 11"/>
          <p:cNvSpPr/>
          <p:nvPr/>
        </p:nvSpPr>
        <p:spPr>
          <a:xfrm>
            <a:off x="1055491" y="4412894"/>
            <a:ext cx="989851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Managerial meaning</a:t>
            </a:r>
            <a:endParaRPr lang="en-US" sz="1250" dirty="0"/>
          </a:p>
        </p:txBody>
      </p:sp>
      <p:sp>
        <p:nvSpPr>
          <p:cNvPr id="16" name="Text 12"/>
          <p:cNvSpPr/>
          <p:nvPr/>
        </p:nvSpPr>
        <p:spPr>
          <a:xfrm>
            <a:off x="1055491" y="4692700"/>
            <a:ext cx="989851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discount rate is not just a mathematical input. It is a financial judgment about risk and required return.</a:t>
            </a:r>
            <a:endParaRPr lang="en-US" sz="1300" b="1" dirty="0"/>
          </a:p>
        </p:txBody>
      </p:sp>
      <p:sp>
        <p:nvSpPr>
          <p:cNvPr id="21" name="Rectangle 20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2747772" y="378562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PV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Discount Rate Interpretation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16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694895"/>
              </p:ext>
            </p:extLst>
          </p:nvPr>
        </p:nvGraphicFramePr>
        <p:xfrm>
          <a:off x="620420" y="2154406"/>
          <a:ext cx="5806440" cy="3200400"/>
        </p:xfrm>
        <a:graphic>
          <a:graphicData uri="http://schemas.openxmlformats.org/drawingml/2006/table">
            <a:tbl>
              <a:tblPr/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8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Variable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Meaning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Effect if it increases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PV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Amount today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FV increases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FV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Amount in the future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PV required increases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Interest or discount rate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FV increases; PV decreases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Number of periods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FV increases; PV decreases</a:t>
                      </a:r>
                      <a:endParaRPr lang="en-US" sz="125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Shape 9"/>
          <p:cNvSpPr/>
          <p:nvPr/>
        </p:nvSpPr>
        <p:spPr>
          <a:xfrm>
            <a:off x="6747813" y="1791429"/>
            <a:ext cx="4323283" cy="1468606"/>
          </a:xfrm>
          <a:prstGeom prst="roundRect">
            <a:avLst>
              <a:gd name="adj" fmla="val 7692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0"/>
          <p:cNvSpPr/>
          <p:nvPr/>
        </p:nvSpPr>
        <p:spPr>
          <a:xfrm>
            <a:off x="6891923" y="1898413"/>
            <a:ext cx="4035064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CBCE3"/>
                </a:solidFill>
                <a:latin typeface="Arial"/>
              </a:rPr>
              <a:t>Two sides of the same relationship</a:t>
            </a:r>
          </a:p>
        </p:txBody>
      </p:sp>
      <p:sp>
        <p:nvSpPr>
          <p:cNvPr id="15" name="Text 11"/>
          <p:cNvSpPr/>
          <p:nvPr/>
        </p:nvSpPr>
        <p:spPr>
          <a:xfrm>
            <a:off x="6891923" y="2279717"/>
            <a:ext cx="4035064" cy="78181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FV grows money forward; PV discounts money backward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FV = PV × (1+i)^n ; PV = FV ÷ (1+i)^n</a:t>
            </a:r>
          </a:p>
        </p:txBody>
      </p:sp>
      <p:sp>
        <p:nvSpPr>
          <p:cNvPr id="16" name="Shape 12"/>
          <p:cNvSpPr/>
          <p:nvPr/>
        </p:nvSpPr>
        <p:spPr>
          <a:xfrm>
            <a:off x="6747813" y="3843859"/>
            <a:ext cx="4323283" cy="912490"/>
          </a:xfrm>
          <a:prstGeom prst="roundRect">
            <a:avLst>
              <a:gd name="adj" fmla="val 11429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3"/>
          <p:cNvSpPr/>
          <p:nvPr/>
        </p:nvSpPr>
        <p:spPr>
          <a:xfrm>
            <a:off x="6909936" y="3959073"/>
            <a:ext cx="3999036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11" name="Text 14"/>
          <p:cNvSpPr/>
          <p:nvPr/>
        </p:nvSpPr>
        <p:spPr>
          <a:xfrm>
            <a:off x="6909936" y="4238879"/>
            <a:ext cx="3999036" cy="38679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PV, FV, i, and n are linked. If you know three variables, you can solve for the fourth.</a:t>
            </a:r>
            <a:endParaRPr lang="en-US" sz="1280" b="1" dirty="0"/>
          </a:p>
        </p:txBody>
      </p:sp>
      <p:sp>
        <p:nvSpPr>
          <p:cNvPr id="19" name="Shape 15"/>
          <p:cNvSpPr/>
          <p:nvPr/>
        </p:nvSpPr>
        <p:spPr>
          <a:xfrm>
            <a:off x="6747813" y="4954854"/>
            <a:ext cx="4323283" cy="912489"/>
          </a:xfrm>
          <a:prstGeom prst="roundRect">
            <a:avLst>
              <a:gd name="adj" fmla="val 12632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6909936" y="5070069"/>
            <a:ext cx="3999036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approach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6909936" y="5349875"/>
            <a:ext cx="3999036" cy="30449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Tables are fastest when i and n are given and the factor is directly available.</a:t>
            </a:r>
            <a:endParaRPr lang="en-US" sz="128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TVM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Relationship between PV, FV, Rate, and Time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17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2"/>
            <a:ext cx="4683556" cy="1002262"/>
          </a:xfrm>
          <a:prstGeom prst="roundRect">
            <a:avLst>
              <a:gd name="adj" fmla="val 10526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88896"/>
            <a:ext cx="439533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When PV, i, and n are known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47406" y="2039112"/>
            <a:ext cx="4395337" cy="4526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FV = Present amount × table factor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FV = PV × FVIF(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</a:t>
            </a:r>
          </a:p>
        </p:txBody>
      </p:sp>
      <p:sp>
        <p:nvSpPr>
          <p:cNvPr id="15" name="Shape 12"/>
          <p:cNvSpPr/>
          <p:nvPr/>
        </p:nvSpPr>
        <p:spPr>
          <a:xfrm>
            <a:off x="803299" y="2909124"/>
            <a:ext cx="4683556" cy="2633472"/>
          </a:xfrm>
          <a:prstGeom prst="roundRect">
            <a:avLst>
              <a:gd name="adj" fmla="val 3125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947407" y="3014542"/>
            <a:ext cx="439533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Factor table solution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947408" y="3331020"/>
            <a:ext cx="4395337" cy="218084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Problem: $25,000 is invested for 10 years at 7%.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Table used: Table 1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Row: Number of periods = 10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Column: Periodic rate = 7%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= 1.96715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Future value = 25,000 × 1.96715 = $49,178.75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FV = PV × FVIF(</a:t>
            </a:r>
            <a:r>
              <a:rPr sz="1400" b="1" dirty="0" err="1">
                <a:latin typeface="Arial"/>
              </a:rPr>
              <a:t>i</a:t>
            </a:r>
            <a:r>
              <a:rPr sz="1400" b="1" dirty="0">
                <a:latin typeface="Arial"/>
              </a:rPr>
              <a:t>, n)</a:t>
            </a:r>
          </a:p>
        </p:txBody>
      </p:sp>
      <p:sp>
        <p:nvSpPr>
          <p:cNvPr id="19" name="Shape 15"/>
          <p:cNvSpPr/>
          <p:nvPr/>
        </p:nvSpPr>
        <p:spPr>
          <a:xfrm>
            <a:off x="5847130" y="5127180"/>
            <a:ext cx="5314035" cy="926148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6009253" y="5242394"/>
            <a:ext cx="498978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Conclusion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6009253" y="5522200"/>
            <a:ext cx="498978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investment almost doubles because the factor is close to 2.0 after 10 years at 7%.</a:t>
            </a:r>
            <a:endParaRPr lang="en-US" sz="1250" b="1" dirty="0"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7130" y="1581912"/>
            <a:ext cx="5314035" cy="3347897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SOLVE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Solving for Future Value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18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1"/>
            <a:ext cx="4683556" cy="1066451"/>
          </a:xfrm>
          <a:prstGeom prst="roundRect">
            <a:avLst>
              <a:gd name="adj" fmla="val 10526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40789"/>
            <a:ext cx="4395337" cy="37419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When FV, i, and n are known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47409" y="1911095"/>
            <a:ext cx="4395337" cy="61741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PV = Future amount × table factor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PV = FV × PVIF(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</a:t>
            </a:r>
          </a:p>
        </p:txBody>
      </p:sp>
      <p:sp>
        <p:nvSpPr>
          <p:cNvPr id="15" name="Shape 12"/>
          <p:cNvSpPr/>
          <p:nvPr/>
        </p:nvSpPr>
        <p:spPr>
          <a:xfrm>
            <a:off x="803300" y="2734056"/>
            <a:ext cx="4683556" cy="2839212"/>
          </a:xfrm>
          <a:prstGeom prst="roundRect">
            <a:avLst>
              <a:gd name="adj" fmla="val 2899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947409" y="2832811"/>
            <a:ext cx="439533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Factor table solution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947409" y="3096158"/>
            <a:ext cx="4395337" cy="238658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Problem: You expect to receive $50,000 in 5 years. Required return is 8%. What is the value today?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Table used: Table 2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Row: Number of periods = 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Column: Periodic rate = 8%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= 0.68058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= 50,000 × 0.68058 = $34,029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PV = FV × PVIF(</a:t>
            </a:r>
            <a:r>
              <a:rPr sz="1400" b="1" dirty="0" err="1">
                <a:latin typeface="Arial"/>
              </a:rPr>
              <a:t>i</a:t>
            </a:r>
            <a:r>
              <a:rPr sz="1400" b="1" dirty="0">
                <a:latin typeface="Arial"/>
              </a:rPr>
              <a:t>, n)</a:t>
            </a:r>
          </a:p>
        </p:txBody>
      </p:sp>
      <p:sp>
        <p:nvSpPr>
          <p:cNvPr id="19" name="Shape 15"/>
          <p:cNvSpPr/>
          <p:nvPr/>
        </p:nvSpPr>
        <p:spPr>
          <a:xfrm>
            <a:off x="5930556" y="5202935"/>
            <a:ext cx="5314035" cy="959325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6092679" y="5318150"/>
            <a:ext cx="498978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Conclusion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6092679" y="5597956"/>
            <a:ext cx="498978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A future amount is worth less today because investors require an 8% return for waiting.</a:t>
            </a:r>
            <a:endParaRPr lang="en-US" sz="1250" b="1" dirty="0"/>
          </a:p>
        </p:txBody>
      </p:sp>
      <p:pic>
        <p:nvPicPr>
          <p:cNvPr id="22" name="Picture 21" descr="table2_cle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7130" y="1581913"/>
            <a:ext cx="5314035" cy="3419458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2747772" y="358445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SOLVE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Solving for Present Value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19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2"/>
            <a:ext cx="4638522" cy="995032"/>
          </a:xfrm>
          <a:prstGeom prst="roundRect">
            <a:avLst>
              <a:gd name="adj" fmla="val 10526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568395"/>
            <a:ext cx="4035064" cy="34913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Table search method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47409" y="1911095"/>
            <a:ext cx="4035064" cy="57607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Factor = Future amount ÷ Present amount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FVIF = FV ÷ PV</a:t>
            </a:r>
          </a:p>
        </p:txBody>
      </p:sp>
      <p:sp>
        <p:nvSpPr>
          <p:cNvPr id="15" name="Shape 12"/>
          <p:cNvSpPr/>
          <p:nvPr/>
        </p:nvSpPr>
        <p:spPr>
          <a:xfrm>
            <a:off x="803300" y="2734056"/>
            <a:ext cx="4638522" cy="2715768"/>
          </a:xfrm>
          <a:prstGeom prst="roundRect">
            <a:avLst>
              <a:gd name="adj" fmla="val 3030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947409" y="2832811"/>
            <a:ext cx="43503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by locating the factor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947409" y="3096158"/>
            <a:ext cx="4350303" cy="226314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Problem: $10,000 grows to $13,382.30 in 5 years. What rate was earned?</a:t>
            </a:r>
            <a:endParaRPr lang="en-EG" sz="1400" b="1" dirty="0">
              <a:solidFill>
                <a:srgbClr val="222B36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EG" sz="1400" b="1" dirty="0">
              <a:solidFill>
                <a:srgbClr val="222B36"/>
              </a:solidFill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Step 1: Factor = 13,382.30 ÷ 10,000 = 1.33823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Step 2: Go to Table 1, row number of periods = 5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Step 3: Find the factor closest to 1.33823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Answer: 6%</a:t>
            </a:r>
          </a:p>
        </p:txBody>
      </p:sp>
      <p:sp>
        <p:nvSpPr>
          <p:cNvPr id="18" name="Shape 15"/>
          <p:cNvSpPr/>
          <p:nvPr/>
        </p:nvSpPr>
        <p:spPr>
          <a:xfrm>
            <a:off x="6027267" y="1623060"/>
            <a:ext cx="4998796" cy="946404"/>
          </a:xfrm>
          <a:prstGeom prst="roundRect">
            <a:avLst>
              <a:gd name="adj" fmla="val 10435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6189390" y="1738274"/>
            <a:ext cx="46745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Why Table 1?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6189390" y="2018080"/>
            <a:ext cx="4674549" cy="469087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problem moves from present amount to future amount, so the factor must be a future value factor.</a:t>
            </a:r>
            <a:endParaRPr lang="en-US" sz="1300" b="1" dirty="0"/>
          </a:p>
        </p:txBody>
      </p:sp>
      <p:graphicFrame>
        <p:nvGraphicFramePr>
          <p:cNvPr id="2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32050"/>
              </p:ext>
            </p:extLst>
          </p:nvPr>
        </p:nvGraphicFramePr>
        <p:xfrm>
          <a:off x="6027267" y="2939796"/>
          <a:ext cx="5074920" cy="1005840"/>
        </p:xfrm>
        <a:graphic>
          <a:graphicData uri="http://schemas.openxmlformats.org/drawingml/2006/table">
            <a:tbl>
              <a:tblPr/>
              <a:tblGrid>
                <a:gridCol w="1097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 = 5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5%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6%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7%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FV factor</a:t>
                      </a:r>
                      <a:endParaRPr lang="en-US" sz="127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1.27628</a:t>
                      </a:r>
                      <a:endParaRPr lang="en-US" sz="127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1.33823</a:t>
                      </a:r>
                      <a:endParaRPr lang="en-US" sz="127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1.40255</a:t>
                      </a:r>
                      <a:endParaRPr lang="en-US" sz="127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" name="Shape 18"/>
          <p:cNvSpPr/>
          <p:nvPr/>
        </p:nvSpPr>
        <p:spPr>
          <a:xfrm>
            <a:off x="6027267" y="4297680"/>
            <a:ext cx="4998796" cy="1152144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19"/>
          <p:cNvSpPr/>
          <p:nvPr/>
        </p:nvSpPr>
        <p:spPr>
          <a:xfrm>
            <a:off x="6189390" y="4412894"/>
            <a:ext cx="46745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Exam tip</a:t>
            </a:r>
            <a:endParaRPr lang="en-US" sz="1250" dirty="0"/>
          </a:p>
        </p:txBody>
      </p:sp>
      <p:sp>
        <p:nvSpPr>
          <p:cNvPr id="24" name="Text 20"/>
          <p:cNvSpPr/>
          <p:nvPr/>
        </p:nvSpPr>
        <p:spPr>
          <a:xfrm>
            <a:off x="6189390" y="4692700"/>
            <a:ext cx="4674549" cy="34564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If the exact factor is not available, choose the closest factor or use interpolation only if required by the instructor</a:t>
            </a:r>
            <a:r>
              <a:rPr lang="en-US" sz="1400" dirty="0">
                <a:solidFill>
                  <a:srgbClr val="222B36"/>
                </a:solidFill>
                <a:latin typeface="Arial"/>
              </a:rPr>
              <a:t>.</a:t>
            </a:r>
            <a:endParaRPr lang="en-US" sz="1250" dirty="0"/>
          </a:p>
        </p:txBody>
      </p:sp>
      <p:sp>
        <p:nvSpPr>
          <p:cNvPr id="28" name="Rectangle 27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SOLVE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Solving for Interest Rate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2"/>
            <a:ext cx="4323283" cy="1215224"/>
          </a:xfrm>
          <a:prstGeom prst="roundRect">
            <a:avLst>
              <a:gd name="adj" fmla="val 10526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534663"/>
            <a:ext cx="4035064" cy="42639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Table search method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47409" y="1911095"/>
            <a:ext cx="4035064" cy="70355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FFFFFF"/>
                </a:solidFill>
                <a:latin typeface="Arial"/>
              </a:rPr>
              <a:t>Explanation: Factor = Future amount ÷ Present amount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FFFFFF"/>
                </a:solidFill>
                <a:latin typeface="Arial"/>
              </a:rPr>
              <a:t>Short: FVIF = FV ÷ PV</a:t>
            </a:r>
          </a:p>
        </p:txBody>
      </p:sp>
      <p:sp>
        <p:nvSpPr>
          <p:cNvPr id="15" name="Shape 12"/>
          <p:cNvSpPr/>
          <p:nvPr/>
        </p:nvSpPr>
        <p:spPr>
          <a:xfrm>
            <a:off x="803300" y="2960370"/>
            <a:ext cx="4638522" cy="2674620"/>
          </a:xfrm>
          <a:prstGeom prst="roundRect">
            <a:avLst>
              <a:gd name="adj" fmla="val 3077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947409" y="3059125"/>
            <a:ext cx="43503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by locating the row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947408" y="3679168"/>
            <a:ext cx="4350303" cy="222199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Problem: How long will it take $20,000 to grow to $31,877 at 6%?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Step 1: Factor = 31,877 ÷ 20,000 = 1.59385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Step 2: Go to Table 1, column periodic rate = 6%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Step 3: Find factor 1.59385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Answer: 8 years</a:t>
            </a:r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027267" y="1828800"/>
          <a:ext cx="5074920" cy="1005840"/>
        </p:xfrm>
        <a:graphic>
          <a:graphicData uri="http://schemas.openxmlformats.org/drawingml/2006/table">
            <a:tbl>
              <a:tblPr/>
              <a:tblGrid>
                <a:gridCol w="1234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Column 6%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 = 7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 = 8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 = 9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FV factor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1.50363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1.59385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1.68948</a:t>
                      </a:r>
                      <a:endParaRPr lang="en-US" sz="127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Shape 15"/>
          <p:cNvSpPr/>
          <p:nvPr/>
        </p:nvSpPr>
        <p:spPr>
          <a:xfrm>
            <a:off x="6027267" y="3063240"/>
            <a:ext cx="5064404" cy="1053548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6189390" y="3178454"/>
            <a:ext cx="46745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6189390" y="3458260"/>
            <a:ext cx="4836673" cy="34564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At 6%, the balance reaches the required future value after approximately eight annual compounding periods.</a:t>
            </a:r>
            <a:endParaRPr lang="en-US" sz="1250" b="1" dirty="0"/>
          </a:p>
        </p:txBody>
      </p:sp>
      <p:sp>
        <p:nvSpPr>
          <p:cNvPr id="11" name="Shape 18"/>
          <p:cNvSpPr/>
          <p:nvPr/>
        </p:nvSpPr>
        <p:spPr>
          <a:xfrm>
            <a:off x="6027266" y="4297680"/>
            <a:ext cx="5064405" cy="1053548"/>
          </a:xfrm>
          <a:prstGeom prst="roundRect">
            <a:avLst>
              <a:gd name="adj" fmla="val 13333"/>
            </a:avLst>
          </a:prstGeom>
          <a:solidFill>
            <a:srgbClr val="FFF7E8"/>
          </a:solidFill>
          <a:ln w="1397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19"/>
          <p:cNvSpPr/>
          <p:nvPr/>
        </p:nvSpPr>
        <p:spPr>
          <a:xfrm>
            <a:off x="6189390" y="4412894"/>
            <a:ext cx="46745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Common mistake</a:t>
            </a:r>
            <a:endParaRPr lang="en-US" sz="1250" dirty="0"/>
          </a:p>
        </p:txBody>
      </p:sp>
      <p:sp>
        <p:nvSpPr>
          <p:cNvPr id="24" name="Text 20"/>
          <p:cNvSpPr/>
          <p:nvPr/>
        </p:nvSpPr>
        <p:spPr>
          <a:xfrm>
            <a:off x="6189390" y="4692700"/>
            <a:ext cx="490228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Do not confuse years with periods when compounding is not annual.</a:t>
            </a:r>
            <a:endParaRPr lang="en-US" sz="1250" b="1" dirty="0"/>
          </a:p>
        </p:txBody>
      </p:sp>
      <p:sp>
        <p:nvSpPr>
          <p:cNvPr id="28" name="Rectangle 27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SOLVE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Solving for Number of Periods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21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03300" y="1581912"/>
            <a:ext cx="5629275" cy="209854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 annuity is a stream of equal cash flows paid at regular intervals.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Examples: rent payments, loan installments, pension receipts, annual deposits, and bond coupons.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Annuities require special tables because there is more than one cash flow.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timing of payments determines whether it is an ordinary annuity or annuity due.</a:t>
            </a:r>
            <a:endParaRPr lang="en-US" sz="1500" b="1" dirty="0"/>
          </a:p>
        </p:txBody>
      </p:sp>
      <p:sp>
        <p:nvSpPr>
          <p:cNvPr id="13" name="Shape 10"/>
          <p:cNvSpPr/>
          <p:nvPr/>
        </p:nvSpPr>
        <p:spPr>
          <a:xfrm>
            <a:off x="866349" y="5680253"/>
            <a:ext cx="5223967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Shape 11"/>
          <p:cNvSpPr/>
          <p:nvPr/>
        </p:nvSpPr>
        <p:spPr>
          <a:xfrm>
            <a:off x="803301" y="5622646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Text 12"/>
          <p:cNvSpPr/>
          <p:nvPr/>
        </p:nvSpPr>
        <p:spPr>
          <a:xfrm>
            <a:off x="641178" y="5779008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1848094" y="5622646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1685971" y="5779008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1911142" y="5680253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1568882" y="4923130"/>
            <a:ext cx="81650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0" name="Shape 17"/>
          <p:cNvSpPr/>
          <p:nvPr/>
        </p:nvSpPr>
        <p:spPr>
          <a:xfrm>
            <a:off x="2892888" y="5622646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2730765" y="5779008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2955936" y="5680253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2613676" y="4923130"/>
            <a:ext cx="81650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4" name="Shape 21"/>
          <p:cNvSpPr/>
          <p:nvPr/>
        </p:nvSpPr>
        <p:spPr>
          <a:xfrm>
            <a:off x="3937681" y="5622646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3775558" y="5779008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4000729" y="5680253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3658469" y="4923130"/>
            <a:ext cx="81650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8" name="Shape 25"/>
          <p:cNvSpPr/>
          <p:nvPr/>
        </p:nvSpPr>
        <p:spPr>
          <a:xfrm>
            <a:off x="4982475" y="5622646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9" name="Text 26"/>
          <p:cNvSpPr/>
          <p:nvPr/>
        </p:nvSpPr>
        <p:spPr>
          <a:xfrm>
            <a:off x="4820351" y="5779008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5045522" y="5680253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1" name="Text 28"/>
          <p:cNvSpPr/>
          <p:nvPr/>
        </p:nvSpPr>
        <p:spPr>
          <a:xfrm>
            <a:off x="4703263" y="4923130"/>
            <a:ext cx="81650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2" name="Shape 29"/>
          <p:cNvSpPr/>
          <p:nvPr/>
        </p:nvSpPr>
        <p:spPr>
          <a:xfrm>
            <a:off x="6027268" y="5622646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3" name="Text 30"/>
          <p:cNvSpPr/>
          <p:nvPr/>
        </p:nvSpPr>
        <p:spPr>
          <a:xfrm>
            <a:off x="5865145" y="5779008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5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6090316" y="5680253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5" name="Text 32"/>
          <p:cNvSpPr/>
          <p:nvPr/>
        </p:nvSpPr>
        <p:spPr>
          <a:xfrm>
            <a:off x="5748056" y="4923130"/>
            <a:ext cx="81650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pic>
        <p:nvPicPr>
          <p:cNvPr id="36" name="Image 0" descr="/mnt/data/a_clean_modern_office_finance_infographic_scene_i_batch_3.png"/>
          <p:cNvPicPr>
            <a:picLocks noChangeAspect="1"/>
          </p:cNvPicPr>
          <p:nvPr/>
        </p:nvPicPr>
        <p:blipFill>
          <a:blip r:embed="rId3"/>
          <a:srcRect l="20424" r="20424"/>
          <a:stretch/>
        </p:blipFill>
        <p:spPr>
          <a:xfrm>
            <a:off x="6921309" y="1581912"/>
            <a:ext cx="4638522" cy="4390909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2747772" y="38587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ANNUITIES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Annuity Definition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22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1"/>
            <a:ext cx="5039328" cy="987547"/>
          </a:xfrm>
          <a:prstGeom prst="roundRect">
            <a:avLst>
              <a:gd name="adj" fmla="val 11111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88896"/>
            <a:ext cx="453044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Timing rule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717484" y="2079797"/>
            <a:ext cx="5120390" cy="34564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Arial"/>
              </a:rPr>
              <a:t>Payments occur at the END of each period</a:t>
            </a:r>
            <a:endParaRPr lang="en-US" sz="1800" dirty="0"/>
          </a:p>
        </p:txBody>
      </p:sp>
      <p:sp>
        <p:nvSpPr>
          <p:cNvPr id="15" name="Shape 12"/>
          <p:cNvSpPr/>
          <p:nvPr/>
        </p:nvSpPr>
        <p:spPr>
          <a:xfrm>
            <a:off x="843832" y="3824935"/>
            <a:ext cx="5223967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Shape 13"/>
          <p:cNvSpPr/>
          <p:nvPr/>
        </p:nvSpPr>
        <p:spPr>
          <a:xfrm>
            <a:off x="780784" y="3767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18661" y="3923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1825577" y="3767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1663454" y="3923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1888625" y="382493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1458904" y="3067812"/>
            <a:ext cx="8279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2" name="Shape 19"/>
          <p:cNvSpPr/>
          <p:nvPr/>
        </p:nvSpPr>
        <p:spPr>
          <a:xfrm>
            <a:off x="2870371" y="3767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2708247" y="3923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2933418" y="382493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2503697" y="3067812"/>
            <a:ext cx="8279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6" name="Shape 23"/>
          <p:cNvSpPr/>
          <p:nvPr/>
        </p:nvSpPr>
        <p:spPr>
          <a:xfrm>
            <a:off x="3915164" y="3767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3753041" y="3923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3978212" y="382493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9" name="Text 26"/>
          <p:cNvSpPr/>
          <p:nvPr/>
        </p:nvSpPr>
        <p:spPr>
          <a:xfrm>
            <a:off x="3548491" y="3067812"/>
            <a:ext cx="8279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0" name="Shape 27"/>
          <p:cNvSpPr/>
          <p:nvPr/>
        </p:nvSpPr>
        <p:spPr>
          <a:xfrm>
            <a:off x="4959957" y="3767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1" name="Text 28"/>
          <p:cNvSpPr/>
          <p:nvPr/>
        </p:nvSpPr>
        <p:spPr>
          <a:xfrm>
            <a:off x="4797834" y="3923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32" name="Shape 29"/>
          <p:cNvSpPr/>
          <p:nvPr/>
        </p:nvSpPr>
        <p:spPr>
          <a:xfrm>
            <a:off x="5023005" y="382493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3" name="Text 30"/>
          <p:cNvSpPr/>
          <p:nvPr/>
        </p:nvSpPr>
        <p:spPr>
          <a:xfrm>
            <a:off x="4593284" y="3067812"/>
            <a:ext cx="8279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4" name="Shape 31"/>
          <p:cNvSpPr/>
          <p:nvPr/>
        </p:nvSpPr>
        <p:spPr>
          <a:xfrm>
            <a:off x="6004751" y="376732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5" name="Text 32"/>
          <p:cNvSpPr/>
          <p:nvPr/>
        </p:nvSpPr>
        <p:spPr>
          <a:xfrm>
            <a:off x="5842628" y="3923691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5</a:t>
            </a:r>
            <a:endParaRPr lang="en-US" sz="950" dirty="0"/>
          </a:p>
        </p:txBody>
      </p:sp>
      <p:sp>
        <p:nvSpPr>
          <p:cNvPr id="36" name="Shape 33"/>
          <p:cNvSpPr/>
          <p:nvPr/>
        </p:nvSpPr>
        <p:spPr>
          <a:xfrm>
            <a:off x="6067799" y="382493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7" name="Text 34"/>
          <p:cNvSpPr/>
          <p:nvPr/>
        </p:nvSpPr>
        <p:spPr>
          <a:xfrm>
            <a:off x="5638078" y="3067812"/>
            <a:ext cx="82790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8" name="Text 35"/>
          <p:cNvSpPr/>
          <p:nvPr/>
        </p:nvSpPr>
        <p:spPr>
          <a:xfrm>
            <a:off x="803300" y="4609496"/>
            <a:ext cx="6207542" cy="171111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Most financial tables assume ordinary annuity unless stated otherwise.</a:t>
            </a:r>
            <a:endParaRPr lang="en-US" sz="13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Loan payments are commonly treated as ordinary annuities.</a:t>
            </a:r>
            <a:endParaRPr lang="en-US" sz="13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Bond coupons are usually valued as ordinary annuities.</a:t>
            </a:r>
            <a:endParaRPr lang="en-US" sz="13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Table 3 for future value and Table 4 for present value.</a:t>
            </a:r>
            <a:endParaRPr lang="en-US" sz="1320" b="1" dirty="0"/>
          </a:p>
        </p:txBody>
      </p:sp>
      <p:sp>
        <p:nvSpPr>
          <p:cNvPr id="39" name="Shape 36"/>
          <p:cNvSpPr/>
          <p:nvPr/>
        </p:nvSpPr>
        <p:spPr>
          <a:xfrm>
            <a:off x="6612712" y="1623060"/>
            <a:ext cx="4458385" cy="1028700"/>
          </a:xfrm>
          <a:prstGeom prst="roundRect">
            <a:avLst>
              <a:gd name="adj" fmla="val 96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0" name="Text 37"/>
          <p:cNvSpPr/>
          <p:nvPr/>
        </p:nvSpPr>
        <p:spPr>
          <a:xfrm>
            <a:off x="6774835" y="173827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Examples</a:t>
            </a:r>
            <a:endParaRPr lang="en-US" sz="1250" dirty="0"/>
          </a:p>
        </p:txBody>
      </p:sp>
      <p:sp>
        <p:nvSpPr>
          <p:cNvPr id="41" name="Text 38"/>
          <p:cNvSpPr/>
          <p:nvPr/>
        </p:nvSpPr>
        <p:spPr>
          <a:xfrm>
            <a:off x="6774835" y="2018080"/>
            <a:ext cx="4134139" cy="55138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222B36"/>
                </a:solidFill>
                <a:latin typeface="Arial"/>
              </a:rPr>
              <a:t>End-of-month rent paid after using the apartment; annual savings deposit made at year-end.</a:t>
            </a:r>
            <a:endParaRPr lang="en-US" sz="1300" dirty="0"/>
          </a:p>
        </p:txBody>
      </p:sp>
      <p:sp>
        <p:nvSpPr>
          <p:cNvPr id="42" name="Shape 39"/>
          <p:cNvSpPr/>
          <p:nvPr/>
        </p:nvSpPr>
        <p:spPr>
          <a:xfrm>
            <a:off x="6612712" y="3022092"/>
            <a:ext cx="4458385" cy="1028700"/>
          </a:xfrm>
          <a:prstGeom prst="roundRect">
            <a:avLst>
              <a:gd name="adj" fmla="val 96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3" name="Text 40"/>
          <p:cNvSpPr/>
          <p:nvPr/>
        </p:nvSpPr>
        <p:spPr>
          <a:xfrm>
            <a:off x="6774835" y="3137306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selection</a:t>
            </a:r>
            <a:endParaRPr lang="en-US" sz="1250" dirty="0"/>
          </a:p>
        </p:txBody>
      </p:sp>
      <p:sp>
        <p:nvSpPr>
          <p:cNvPr id="44" name="Text 41"/>
          <p:cNvSpPr/>
          <p:nvPr/>
        </p:nvSpPr>
        <p:spPr>
          <a:xfrm>
            <a:off x="6774835" y="3417112"/>
            <a:ext cx="4134139" cy="55138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222B36"/>
                </a:solidFill>
                <a:latin typeface="Arial"/>
              </a:rPr>
              <a:t>Use ordinary annuity tables when the phrase says “end of each year/period” or is silent about timing.</a:t>
            </a:r>
            <a:endParaRPr lang="en-US" sz="1300" dirty="0"/>
          </a:p>
        </p:txBody>
      </p:sp>
      <p:sp>
        <p:nvSpPr>
          <p:cNvPr id="48" name="Rectangle 47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2832651" y="41211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ANNUITIES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Ordinary Annuity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23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299" y="1581911"/>
            <a:ext cx="5422117" cy="1160794"/>
          </a:xfrm>
          <a:prstGeom prst="roundRect">
            <a:avLst>
              <a:gd name="adj" fmla="val 11111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88896"/>
            <a:ext cx="480064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Timing rule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25884" y="2191276"/>
            <a:ext cx="5148591" cy="34564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Arial"/>
              </a:rPr>
              <a:t>Payments occur at the BEGINNING of each period</a:t>
            </a:r>
            <a:endParaRPr lang="en-US" sz="1800" dirty="0"/>
          </a:p>
        </p:txBody>
      </p:sp>
      <p:sp>
        <p:nvSpPr>
          <p:cNvPr id="15" name="Shape 12"/>
          <p:cNvSpPr/>
          <p:nvPr/>
        </p:nvSpPr>
        <p:spPr>
          <a:xfrm>
            <a:off x="938403" y="3797324"/>
            <a:ext cx="5223967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Shape 13"/>
          <p:cNvSpPr/>
          <p:nvPr/>
        </p:nvSpPr>
        <p:spPr>
          <a:xfrm>
            <a:off x="875355" y="3739717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713232" y="389608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938403" y="3797324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596143" y="3040201"/>
            <a:ext cx="81445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0" name="Shape 17"/>
          <p:cNvSpPr/>
          <p:nvPr/>
        </p:nvSpPr>
        <p:spPr>
          <a:xfrm>
            <a:off x="1920148" y="3739717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1758025" y="389608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1983196" y="3797324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1640936" y="3040201"/>
            <a:ext cx="81445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4" name="Shape 21"/>
          <p:cNvSpPr/>
          <p:nvPr/>
        </p:nvSpPr>
        <p:spPr>
          <a:xfrm>
            <a:off x="2964942" y="3739717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2802818" y="389608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3027989" y="3797324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2685729" y="3040201"/>
            <a:ext cx="81445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8" name="Shape 25"/>
          <p:cNvSpPr/>
          <p:nvPr/>
        </p:nvSpPr>
        <p:spPr>
          <a:xfrm>
            <a:off x="4009735" y="3739717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9" name="Text 26"/>
          <p:cNvSpPr/>
          <p:nvPr/>
        </p:nvSpPr>
        <p:spPr>
          <a:xfrm>
            <a:off x="3847612" y="389608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4072783" y="3797324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1" name="Text 28"/>
          <p:cNvSpPr/>
          <p:nvPr/>
        </p:nvSpPr>
        <p:spPr>
          <a:xfrm>
            <a:off x="3730523" y="3040201"/>
            <a:ext cx="81445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2" name="Shape 29"/>
          <p:cNvSpPr/>
          <p:nvPr/>
        </p:nvSpPr>
        <p:spPr>
          <a:xfrm>
            <a:off x="5054528" y="3739717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3" name="Text 30"/>
          <p:cNvSpPr/>
          <p:nvPr/>
        </p:nvSpPr>
        <p:spPr>
          <a:xfrm>
            <a:off x="4892405" y="389608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5117576" y="3797324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5" name="Text 32"/>
          <p:cNvSpPr/>
          <p:nvPr/>
        </p:nvSpPr>
        <p:spPr>
          <a:xfrm>
            <a:off x="4775316" y="3040201"/>
            <a:ext cx="81445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6" name="Shape 33"/>
          <p:cNvSpPr/>
          <p:nvPr/>
        </p:nvSpPr>
        <p:spPr>
          <a:xfrm>
            <a:off x="6099322" y="3739717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7" name="Text 34"/>
          <p:cNvSpPr/>
          <p:nvPr/>
        </p:nvSpPr>
        <p:spPr>
          <a:xfrm>
            <a:off x="5937199" y="389608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5</a:t>
            </a:r>
            <a:endParaRPr lang="en-US" sz="950" dirty="0"/>
          </a:p>
        </p:txBody>
      </p:sp>
      <p:sp>
        <p:nvSpPr>
          <p:cNvPr id="38" name="Text 35"/>
          <p:cNvSpPr/>
          <p:nvPr/>
        </p:nvSpPr>
        <p:spPr>
          <a:xfrm>
            <a:off x="817729" y="4599088"/>
            <a:ext cx="5314035" cy="98755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Rent payments are often paid at the beginning of the month.</a:t>
            </a:r>
            <a:endParaRPr lang="en-US" sz="13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Insurance premiums may be paid at the start of coverage.</a:t>
            </a:r>
            <a:endParaRPr lang="en-US" sz="13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Annuity due values are higher than ordinary annuity values when all else is equal.</a:t>
            </a:r>
            <a:endParaRPr lang="en-US" sz="132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Table 5 for future value and Table 6 for present value.</a:t>
            </a:r>
            <a:endParaRPr lang="en-US" sz="1320" b="1" dirty="0"/>
          </a:p>
        </p:txBody>
      </p:sp>
      <p:sp>
        <p:nvSpPr>
          <p:cNvPr id="39" name="Shape 36"/>
          <p:cNvSpPr/>
          <p:nvPr/>
        </p:nvSpPr>
        <p:spPr>
          <a:xfrm>
            <a:off x="6602235" y="2299537"/>
            <a:ext cx="4458385" cy="1054218"/>
          </a:xfrm>
          <a:prstGeom prst="roundRect">
            <a:avLst>
              <a:gd name="adj" fmla="val 96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0" name="Text 37"/>
          <p:cNvSpPr/>
          <p:nvPr/>
        </p:nvSpPr>
        <p:spPr>
          <a:xfrm>
            <a:off x="6764358" y="2414750"/>
            <a:ext cx="4134139" cy="32795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Key comparison</a:t>
            </a:r>
            <a:endParaRPr lang="en-US" sz="1250" dirty="0"/>
          </a:p>
        </p:txBody>
      </p:sp>
      <p:sp>
        <p:nvSpPr>
          <p:cNvPr id="41" name="Text 38"/>
          <p:cNvSpPr/>
          <p:nvPr/>
        </p:nvSpPr>
        <p:spPr>
          <a:xfrm>
            <a:off x="6764358" y="2694557"/>
            <a:ext cx="4134139" cy="65919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Ordinary annuity: first payment at period 1. Annuity due: first payment at period 0.</a:t>
            </a:r>
            <a:endParaRPr lang="en-US" sz="1300" b="1" dirty="0"/>
          </a:p>
        </p:txBody>
      </p:sp>
      <p:sp>
        <p:nvSpPr>
          <p:cNvPr id="42" name="Shape 39"/>
          <p:cNvSpPr/>
          <p:nvPr/>
        </p:nvSpPr>
        <p:spPr>
          <a:xfrm>
            <a:off x="6602235" y="3739717"/>
            <a:ext cx="4458385" cy="1229848"/>
          </a:xfrm>
          <a:prstGeom prst="roundRect">
            <a:avLst>
              <a:gd name="adj" fmla="val 96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3" name="Text 40"/>
          <p:cNvSpPr/>
          <p:nvPr/>
        </p:nvSpPr>
        <p:spPr>
          <a:xfrm>
            <a:off x="6764358" y="3854930"/>
            <a:ext cx="4134139" cy="32795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Financial effect</a:t>
            </a:r>
            <a:endParaRPr lang="en-US" sz="1250" dirty="0"/>
          </a:p>
        </p:txBody>
      </p:sp>
      <p:sp>
        <p:nvSpPr>
          <p:cNvPr id="44" name="Text 41"/>
          <p:cNvSpPr/>
          <p:nvPr/>
        </p:nvSpPr>
        <p:spPr>
          <a:xfrm>
            <a:off x="6764358" y="4134737"/>
            <a:ext cx="4179174" cy="65919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Because each payment occurs earlier, annuity due has one extra compounding or one less discounting period.</a:t>
            </a:r>
            <a:endParaRPr lang="en-US" sz="1300" b="1" dirty="0"/>
          </a:p>
        </p:txBody>
      </p:sp>
      <p:sp>
        <p:nvSpPr>
          <p:cNvPr id="48" name="Rectangle 47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2773192" y="385877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ANNUITIES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Annuity Due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24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623164" y="1597020"/>
            <a:ext cx="4071091" cy="1371799"/>
          </a:xfrm>
          <a:prstGeom prst="roundRect">
            <a:avLst>
              <a:gd name="adj" fmla="val 11111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857341" y="1630453"/>
            <a:ext cx="358472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Ordinary annuity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767272" y="2163808"/>
            <a:ext cx="3733165" cy="6172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Annuity FV = Equal payment × annuity FV factor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FVA = PMT × FVIFA(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</a:t>
            </a:r>
          </a:p>
        </p:txBody>
      </p:sp>
      <p:sp>
        <p:nvSpPr>
          <p:cNvPr id="15" name="Shape 12"/>
          <p:cNvSpPr/>
          <p:nvPr/>
        </p:nvSpPr>
        <p:spPr>
          <a:xfrm>
            <a:off x="623164" y="3150346"/>
            <a:ext cx="4071091" cy="2902982"/>
          </a:xfrm>
          <a:prstGeom prst="roundRect">
            <a:avLst>
              <a:gd name="adj" fmla="val 3279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767273" y="3249101"/>
            <a:ext cx="367479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with table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767272" y="3512448"/>
            <a:ext cx="3818899" cy="228576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Problem: Deposit $2,000 at the end of each year for 5 years at 6%.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Table used: Table 3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Row: Number of periods = 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Column: Periodic rate = 6%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= 5.6371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Future value = 2,000 × 5.6371 = $11,274.20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FVA = PMT × FVIFA(</a:t>
            </a:r>
            <a:r>
              <a:rPr sz="1400" b="1" dirty="0" err="1">
                <a:latin typeface="Arial"/>
              </a:rPr>
              <a:t>i</a:t>
            </a:r>
            <a:r>
              <a:rPr sz="1400" b="1" dirty="0">
                <a:latin typeface="Arial"/>
              </a:rPr>
              <a:t>, n)</a:t>
            </a:r>
          </a:p>
        </p:txBody>
      </p:sp>
      <p:sp>
        <p:nvSpPr>
          <p:cNvPr id="19" name="Shape 15"/>
          <p:cNvSpPr/>
          <p:nvPr/>
        </p:nvSpPr>
        <p:spPr>
          <a:xfrm>
            <a:off x="4856378" y="5408675"/>
            <a:ext cx="6710095" cy="849001"/>
          </a:xfrm>
          <a:prstGeom prst="roundRect">
            <a:avLst>
              <a:gd name="adj" fmla="val 1714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5018501" y="5523890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3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5018501" y="5803696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Future Value of an Ordinary Annuity of $1: end-of-period equal payments.</a:t>
            </a:r>
            <a:endParaRPr lang="en-US" sz="1220" b="1" dirty="0"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378" y="1551301"/>
            <a:ext cx="6710095" cy="379293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ANNUITY FV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Future Value of an Ordinary Annuity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25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625527" y="1627852"/>
            <a:ext cx="3872941" cy="1314468"/>
          </a:xfrm>
          <a:prstGeom prst="roundRect">
            <a:avLst>
              <a:gd name="adj" fmla="val 11111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758266" y="1673571"/>
            <a:ext cx="358472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Ordinary annuity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769635" y="2108808"/>
            <a:ext cx="3706091" cy="6172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Annuity PV = Equal payment × annuity PV factor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PVA = PMT × PVIFA(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</a:t>
            </a:r>
          </a:p>
        </p:txBody>
      </p:sp>
      <p:sp>
        <p:nvSpPr>
          <p:cNvPr id="15" name="Shape 12"/>
          <p:cNvSpPr/>
          <p:nvPr/>
        </p:nvSpPr>
        <p:spPr>
          <a:xfrm>
            <a:off x="569123" y="3055925"/>
            <a:ext cx="3963009" cy="2788920"/>
          </a:xfrm>
          <a:prstGeom prst="roundRect">
            <a:avLst>
              <a:gd name="adj" fmla="val 3279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713232" y="3154680"/>
            <a:ext cx="367479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with table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713232" y="3418027"/>
            <a:ext cx="3854926" cy="2397557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Problem: Receive $3,000 at the end of each year for 5 years. Discount rate is 8%.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Table used: Table 4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Row: Number of periods = 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Column: Periodic rate = 8%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= 3.99271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= 3,000 × 3.99271 = $11,978.13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PVA = PMT × PVIFA(</a:t>
            </a:r>
            <a:r>
              <a:rPr sz="1400" b="1" dirty="0" err="1">
                <a:latin typeface="Arial"/>
              </a:rPr>
              <a:t>i</a:t>
            </a:r>
            <a:r>
              <a:rPr sz="1400" b="1" dirty="0">
                <a:latin typeface="Arial"/>
              </a:rPr>
              <a:t>, n)</a:t>
            </a:r>
          </a:p>
        </p:txBody>
      </p:sp>
      <p:sp>
        <p:nvSpPr>
          <p:cNvPr id="19" name="Shape 15"/>
          <p:cNvSpPr/>
          <p:nvPr/>
        </p:nvSpPr>
        <p:spPr>
          <a:xfrm>
            <a:off x="4856378" y="5557504"/>
            <a:ext cx="6710095" cy="669340"/>
          </a:xfrm>
          <a:prstGeom prst="roundRect">
            <a:avLst>
              <a:gd name="adj" fmla="val 1714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5018501" y="5672718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4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5018501" y="5952524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Present Value of an Ordinary Annuity of $1: equal end-of-period payments.</a:t>
            </a:r>
            <a:endParaRPr lang="en-US" sz="1220" b="1" dirty="0"/>
          </a:p>
        </p:txBody>
      </p:sp>
      <p:pic>
        <p:nvPicPr>
          <p:cNvPr id="22" name="Picture 21" descr="table4_cle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378" y="1582133"/>
            <a:ext cx="6710095" cy="3843478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2747772" y="404174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ANNUITY PV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Present Value of an Ordinary Annuity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26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26491" y="1588533"/>
            <a:ext cx="3872941" cy="1297790"/>
          </a:xfrm>
          <a:prstGeom prst="roundRect">
            <a:avLst>
              <a:gd name="adj" fmla="val 11111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870600" y="1695517"/>
            <a:ext cx="358472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Annuity due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870600" y="2117055"/>
            <a:ext cx="3584722" cy="6172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FV of annuity due = Payment × annuity-due FV factor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FVAD = PMT × FVAD factor</a:t>
            </a:r>
          </a:p>
        </p:txBody>
      </p:sp>
      <p:sp>
        <p:nvSpPr>
          <p:cNvPr id="15" name="Shape 12"/>
          <p:cNvSpPr/>
          <p:nvPr/>
        </p:nvSpPr>
        <p:spPr>
          <a:xfrm>
            <a:off x="636423" y="3055925"/>
            <a:ext cx="3963009" cy="3103254"/>
          </a:xfrm>
          <a:prstGeom prst="roundRect">
            <a:avLst>
              <a:gd name="adj" fmla="val 3279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780532" y="3154680"/>
            <a:ext cx="367479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with table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780532" y="3418027"/>
            <a:ext cx="3674790" cy="205740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Problem: Deposit $2,000 at the beginning of each year for 5 years at 6%.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Table used: Table 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Row: Number of periods = 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Column: Periodic rate = 6%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= 5.9753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Future value = 2,000 × 5.9753 = $11,950.60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FVAD = PMT × FVAD factor</a:t>
            </a:r>
          </a:p>
        </p:txBody>
      </p:sp>
      <p:sp>
        <p:nvSpPr>
          <p:cNvPr id="19" name="Shape 15"/>
          <p:cNvSpPr/>
          <p:nvPr/>
        </p:nvSpPr>
        <p:spPr>
          <a:xfrm>
            <a:off x="4921073" y="5557504"/>
            <a:ext cx="6710095" cy="669340"/>
          </a:xfrm>
          <a:prstGeom prst="roundRect">
            <a:avLst>
              <a:gd name="adj" fmla="val 1714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5083196" y="5672718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Why higher?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5083196" y="5952524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Each payment is invested one period earlier than in an ordinary annuity.</a:t>
            </a:r>
            <a:endParaRPr lang="en-US" sz="1220" b="1" dirty="0"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378" y="1582133"/>
            <a:ext cx="6710095" cy="3904268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3044952" y="384048"/>
            <a:ext cx="1811426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2876245" y="397543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ANNUITY DUE FV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2060"/>
                </a:solidFill>
                <a:latin typeface="Arial"/>
              </a:rPr>
              <a:t>Future Value of Annuity Due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27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13232" y="1598372"/>
            <a:ext cx="3872941" cy="1208438"/>
          </a:xfrm>
          <a:prstGeom prst="roundRect">
            <a:avLst>
              <a:gd name="adj" fmla="val 11111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857341" y="1621669"/>
            <a:ext cx="358472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Annuity due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857341" y="1984706"/>
            <a:ext cx="3584722" cy="6172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PV of annuity due = Payment × annuity-due PV factor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PVAD = PMT × PVAD factor</a:t>
            </a:r>
          </a:p>
        </p:txBody>
      </p:sp>
      <p:sp>
        <p:nvSpPr>
          <p:cNvPr id="15" name="Shape 12"/>
          <p:cNvSpPr/>
          <p:nvPr/>
        </p:nvSpPr>
        <p:spPr>
          <a:xfrm>
            <a:off x="713232" y="2969415"/>
            <a:ext cx="3963009" cy="3083913"/>
          </a:xfrm>
          <a:prstGeom prst="roundRect">
            <a:avLst>
              <a:gd name="adj" fmla="val 3279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857341" y="3068170"/>
            <a:ext cx="367479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Solved with table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857341" y="3331517"/>
            <a:ext cx="3674790" cy="280720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Problem: Receive $3,000 at the beginning of each year for 5 years at 8%.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Table used: Table 6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Row: Number of periods = 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Column: Periodic rate = 8%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</a:t>
            </a:r>
            <a:r>
              <a:rPr lang="en-US" sz="1400" b="1" dirty="0">
                <a:latin typeface="Arial"/>
              </a:rPr>
              <a:t>=</a:t>
            </a:r>
            <a:r>
              <a:rPr sz="1400" b="1" dirty="0">
                <a:latin typeface="Arial"/>
              </a:rPr>
              <a:t> 4.31213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= 3,000 × 4.31213 = $12,936.39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PVAD = PMT × PVAD factor</a:t>
            </a:r>
          </a:p>
        </p:txBody>
      </p:sp>
      <p:sp>
        <p:nvSpPr>
          <p:cNvPr id="19" name="Shape 15"/>
          <p:cNvSpPr/>
          <p:nvPr/>
        </p:nvSpPr>
        <p:spPr>
          <a:xfrm>
            <a:off x="4856378" y="5349240"/>
            <a:ext cx="6710095" cy="932688"/>
          </a:xfrm>
          <a:prstGeom prst="roundRect">
            <a:avLst>
              <a:gd name="adj" fmla="val 1714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6"/>
          <p:cNvSpPr/>
          <p:nvPr/>
        </p:nvSpPr>
        <p:spPr>
          <a:xfrm>
            <a:off x="5018501" y="5464454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Why higher?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5018501" y="5744260"/>
            <a:ext cx="63858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Receiving money at the beginning of each period makes the stream more valuable today.</a:t>
            </a:r>
            <a:endParaRPr lang="en-US" sz="1220" b="1" dirty="0"/>
          </a:p>
        </p:txBody>
      </p:sp>
      <p:pic>
        <p:nvPicPr>
          <p:cNvPr id="22" name="Picture 21" descr="table6_cle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378" y="1572768"/>
            <a:ext cx="6710095" cy="3690995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2747772" y="381304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ANNUITY DUE PV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Present Value of Annuity Due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28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675630" y="2063801"/>
            <a:ext cx="5987847" cy="209854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perpetuity is an equal payment expected to continue indefinitely.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It is a simplified valuation model for preferred stock and some long-lived cash flows.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Because payments never stop, there is no finite n value.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Perpetuity problems use a formula rather than a finite factor table.</a:t>
            </a:r>
            <a:endParaRPr lang="en-US" sz="1500" b="1" dirty="0"/>
          </a:p>
        </p:txBody>
      </p:sp>
      <p:sp>
        <p:nvSpPr>
          <p:cNvPr id="13" name="Shape 10"/>
          <p:cNvSpPr/>
          <p:nvPr/>
        </p:nvSpPr>
        <p:spPr>
          <a:xfrm>
            <a:off x="728091" y="5242255"/>
            <a:ext cx="5223967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Shape 11"/>
          <p:cNvSpPr/>
          <p:nvPr/>
        </p:nvSpPr>
        <p:spPr>
          <a:xfrm>
            <a:off x="665043" y="518464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Text 12"/>
          <p:cNvSpPr/>
          <p:nvPr/>
        </p:nvSpPr>
        <p:spPr>
          <a:xfrm>
            <a:off x="502920" y="534101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1709836" y="518464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1547713" y="534101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1772884" y="524225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1295455" y="4485132"/>
            <a:ext cx="86215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0" name="Shape 17"/>
          <p:cNvSpPr/>
          <p:nvPr/>
        </p:nvSpPr>
        <p:spPr>
          <a:xfrm>
            <a:off x="2754630" y="518464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1" name="Text 18"/>
          <p:cNvSpPr/>
          <p:nvPr/>
        </p:nvSpPr>
        <p:spPr>
          <a:xfrm>
            <a:off x="2592506" y="534101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2817677" y="524225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2340248" y="4485132"/>
            <a:ext cx="86215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4" name="Shape 21"/>
          <p:cNvSpPr/>
          <p:nvPr/>
        </p:nvSpPr>
        <p:spPr>
          <a:xfrm>
            <a:off x="3799423" y="518464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3637300" y="534101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3862471" y="524225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3385042" y="4485132"/>
            <a:ext cx="86215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28" name="Shape 25"/>
          <p:cNvSpPr/>
          <p:nvPr/>
        </p:nvSpPr>
        <p:spPr>
          <a:xfrm>
            <a:off x="4844216" y="518464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9" name="Text 26"/>
          <p:cNvSpPr/>
          <p:nvPr/>
        </p:nvSpPr>
        <p:spPr>
          <a:xfrm>
            <a:off x="4682093" y="534101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4907264" y="524225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1" name="Text 28"/>
          <p:cNvSpPr/>
          <p:nvPr/>
        </p:nvSpPr>
        <p:spPr>
          <a:xfrm>
            <a:off x="4429835" y="4485132"/>
            <a:ext cx="86215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2" name="Shape 29"/>
          <p:cNvSpPr/>
          <p:nvPr/>
        </p:nvSpPr>
        <p:spPr>
          <a:xfrm>
            <a:off x="5889010" y="5184648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3" name="Text 30"/>
          <p:cNvSpPr/>
          <p:nvPr/>
        </p:nvSpPr>
        <p:spPr>
          <a:xfrm>
            <a:off x="5726887" y="5341010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∞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5952058" y="5242255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5" name="Text 32"/>
          <p:cNvSpPr/>
          <p:nvPr/>
        </p:nvSpPr>
        <p:spPr>
          <a:xfrm>
            <a:off x="5474629" y="4485132"/>
            <a:ext cx="86215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A9D8F"/>
                </a:solidFill>
                <a:latin typeface="Arial"/>
              </a:rPr>
              <a:t>Payment</a:t>
            </a:r>
          </a:p>
        </p:txBody>
      </p:sp>
      <p:sp>
        <p:nvSpPr>
          <p:cNvPr id="36" name="Shape 33"/>
          <p:cNvSpPr/>
          <p:nvPr/>
        </p:nvSpPr>
        <p:spPr>
          <a:xfrm>
            <a:off x="7057985" y="2610612"/>
            <a:ext cx="4458385" cy="1182160"/>
          </a:xfrm>
          <a:prstGeom prst="roundRect">
            <a:avLst>
              <a:gd name="adj" fmla="val 9231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7" name="Text 34"/>
          <p:cNvSpPr/>
          <p:nvPr/>
        </p:nvSpPr>
        <p:spPr>
          <a:xfrm>
            <a:off x="7220108" y="2725826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Examples</a:t>
            </a:r>
            <a:endParaRPr lang="en-US" sz="1250" dirty="0"/>
          </a:p>
        </p:txBody>
      </p:sp>
      <p:sp>
        <p:nvSpPr>
          <p:cNvPr id="38" name="Text 35"/>
          <p:cNvSpPr/>
          <p:nvPr/>
        </p:nvSpPr>
        <p:spPr>
          <a:xfrm>
            <a:off x="7220108" y="3005632"/>
            <a:ext cx="4134139" cy="59253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Preferred dividends, perpetual scholarships, endowment funds, and constant annual maintenance savings.</a:t>
            </a:r>
            <a:endParaRPr lang="en-US" sz="1300" b="1" dirty="0"/>
          </a:p>
        </p:txBody>
      </p:sp>
      <p:sp>
        <p:nvSpPr>
          <p:cNvPr id="39" name="Shape 36"/>
          <p:cNvSpPr/>
          <p:nvPr/>
        </p:nvSpPr>
        <p:spPr>
          <a:xfrm>
            <a:off x="7057985" y="4091940"/>
            <a:ext cx="4458385" cy="987552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0" name="Text 37"/>
          <p:cNvSpPr/>
          <p:nvPr/>
        </p:nvSpPr>
        <p:spPr>
          <a:xfrm>
            <a:off x="7220108" y="420715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Key assumption</a:t>
            </a:r>
            <a:endParaRPr lang="en-US" sz="1250" dirty="0"/>
          </a:p>
        </p:txBody>
      </p:sp>
      <p:sp>
        <p:nvSpPr>
          <p:cNvPr id="41" name="Text 38"/>
          <p:cNvSpPr/>
          <p:nvPr/>
        </p:nvSpPr>
        <p:spPr>
          <a:xfrm>
            <a:off x="7220108" y="4486960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payment is constant and the required return is positive.</a:t>
            </a:r>
            <a:endParaRPr lang="en-US" sz="1300" b="1" dirty="0"/>
          </a:p>
        </p:txBody>
      </p:sp>
      <p:sp>
        <p:nvSpPr>
          <p:cNvPr id="45" name="Rectangle 4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2771327" y="397325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PERPETUITY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Perpetuity Concept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29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93242" y="1713506"/>
            <a:ext cx="4503420" cy="1505182"/>
          </a:xfrm>
          <a:prstGeom prst="roundRect">
            <a:avLst>
              <a:gd name="adj" fmla="val 10000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37351" y="1820489"/>
            <a:ext cx="4215201" cy="28610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Perpetuity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37350" y="2248032"/>
            <a:ext cx="4215201" cy="8015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PV = Constant payment ÷ required return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PV = PMT ÷ 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</a:t>
            </a:r>
            <a:endParaRPr sz="14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860793" y="3639311"/>
            <a:ext cx="4368317" cy="247524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dirty="0">
                <a:solidFill>
                  <a:srgbClr val="222B36"/>
                </a:solidFill>
                <a:latin typeface="Aptos"/>
              </a:rPr>
              <a:t>Payment is the equal cash flow received each period forever.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50" b="1" dirty="0" err="1">
                <a:solidFill>
                  <a:srgbClr val="222B36"/>
                </a:solidFill>
                <a:latin typeface="Aptos"/>
              </a:rPr>
              <a:t>i</a:t>
            </a:r>
            <a:r>
              <a:rPr sz="1450" b="1" dirty="0">
                <a:solidFill>
                  <a:srgbClr val="222B36"/>
                </a:solidFill>
                <a:latin typeface="Aptos"/>
              </a:rPr>
              <a:t> is the required return or discount rate per period.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dirty="0">
                <a:solidFill>
                  <a:srgbClr val="222B36"/>
                </a:solidFill>
                <a:latin typeface="Aptos"/>
              </a:rPr>
              <a:t>The higher the required return, the lower the present value.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dirty="0">
                <a:solidFill>
                  <a:srgbClr val="222B36"/>
                </a:solidFill>
                <a:latin typeface="Aptos"/>
              </a:rPr>
              <a:t>Perpetuity is a useful simplification, but real cash flows may grow or stop.</a:t>
            </a:r>
          </a:p>
        </p:txBody>
      </p:sp>
      <p:sp>
        <p:nvSpPr>
          <p:cNvPr id="16" name="Shape 13"/>
          <p:cNvSpPr/>
          <p:nvPr/>
        </p:nvSpPr>
        <p:spPr>
          <a:xfrm>
            <a:off x="6117336" y="1664207"/>
            <a:ext cx="4908727" cy="2868591"/>
          </a:xfrm>
          <a:prstGeom prst="roundRect">
            <a:avLst>
              <a:gd name="adj" fmla="val 3279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261445" y="1762963"/>
            <a:ext cx="462050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Perpetuity example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290753" y="2266040"/>
            <a:ext cx="4620508" cy="205740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Problem: Preferred stock pays $5 every year forever. Required return is 10%.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Present value = 5 ÷ 0.10 = $50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Interpretation: An investor requiring 10% would pay about $50 for a perpetual $5 annual cash flow.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Short formula used: PV = PMT ÷ </a:t>
            </a:r>
            <a:r>
              <a:rPr sz="1400" b="1" dirty="0" err="1">
                <a:solidFill>
                  <a:srgbClr val="222B36"/>
                </a:solidFill>
                <a:latin typeface="Arial"/>
              </a:rPr>
              <a:t>i</a:t>
            </a:r>
            <a:endParaRPr sz="1400" b="1" dirty="0">
              <a:solidFill>
                <a:srgbClr val="222B36"/>
              </a:solidFill>
              <a:latin typeface="Arial"/>
            </a:endParaRPr>
          </a:p>
        </p:txBody>
      </p:sp>
      <p:sp>
        <p:nvSpPr>
          <p:cNvPr id="19" name="Shape 16"/>
          <p:cNvSpPr/>
          <p:nvPr/>
        </p:nvSpPr>
        <p:spPr>
          <a:xfrm>
            <a:off x="6164657" y="4931399"/>
            <a:ext cx="4908727" cy="1183154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326780" y="5046613"/>
            <a:ext cx="458448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Exam note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326780" y="5326419"/>
            <a:ext cx="469928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Do not use annuity tables for perpetuity because there is no fixed number of periods.</a:t>
            </a:r>
            <a:endParaRPr lang="en-US" sz="125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90757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PERPETUITY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Present Value of Perpetuity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691896" y="2816352"/>
            <a:ext cx="5404104" cy="28529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loan is amortized when it is repaid through equal installments over time.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Each payment includes interest on the outstanding balance plus principal repayment.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Interest is larger in early payments because the beginning balance is high.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Principal repayment increases over time as the balance declines.</a:t>
            </a:r>
            <a:endParaRPr lang="en-US" sz="1500" b="1" dirty="0"/>
          </a:p>
        </p:txBody>
      </p:sp>
      <p:sp>
        <p:nvSpPr>
          <p:cNvPr id="13" name="Shape 10"/>
          <p:cNvSpPr/>
          <p:nvPr/>
        </p:nvSpPr>
        <p:spPr>
          <a:xfrm>
            <a:off x="6604830" y="1746503"/>
            <a:ext cx="4548454" cy="1624849"/>
          </a:xfrm>
          <a:prstGeom prst="roundRect">
            <a:avLst>
              <a:gd name="adj" fmla="val 8696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48940" y="1853488"/>
            <a:ext cx="426023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Payment logic</a:t>
            </a:r>
            <a:endParaRPr lang="en-US" sz="900" dirty="0"/>
          </a:p>
        </p:txBody>
      </p:sp>
      <p:sp>
        <p:nvSpPr>
          <p:cNvPr id="15" name="Text 12"/>
          <p:cNvSpPr/>
          <p:nvPr/>
        </p:nvSpPr>
        <p:spPr>
          <a:xfrm>
            <a:off x="6748940" y="2391155"/>
            <a:ext cx="4260235" cy="74066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Loan = Equal installment × annuity PV factor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Loan = PMT × PVIFA(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PMT = Loan ÷ PVIFA(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i,n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)</a:t>
            </a:r>
          </a:p>
        </p:txBody>
      </p:sp>
      <p:sp>
        <p:nvSpPr>
          <p:cNvPr id="16" name="Shape 13"/>
          <p:cNvSpPr/>
          <p:nvPr/>
        </p:nvSpPr>
        <p:spPr>
          <a:xfrm>
            <a:off x="6604830" y="3667936"/>
            <a:ext cx="4548454" cy="2502276"/>
          </a:xfrm>
          <a:prstGeom prst="roundRect">
            <a:avLst>
              <a:gd name="adj" fmla="val 4167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48940" y="3875823"/>
            <a:ext cx="426023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latin typeface="Arial"/>
              </a:rPr>
              <a:t>Using the annuity present value table</a:t>
            </a:r>
          </a:p>
        </p:txBody>
      </p:sp>
      <p:sp>
        <p:nvSpPr>
          <p:cNvPr id="18" name="Text 15"/>
          <p:cNvSpPr/>
          <p:nvPr/>
        </p:nvSpPr>
        <p:spPr>
          <a:xfrm>
            <a:off x="6748940" y="4139170"/>
            <a:ext cx="4260235" cy="15224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Loan = $20,000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Rate = 8%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Term = 5 years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Use Table 4: present value annuity factor = 3.99271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Payment = 20,000 ÷ 3.99271 = $5,009.13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044952" y="31089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LOANS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Loan Amortization Concept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31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93368" y="1906524"/>
            <a:ext cx="5133899" cy="1576266"/>
          </a:xfrm>
          <a:prstGeom prst="roundRect">
            <a:avLst>
              <a:gd name="adj" fmla="val 6452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2013508"/>
            <a:ext cx="493574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Amortization formulas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893368" y="2474942"/>
            <a:ext cx="4935748" cy="90525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Interest = Beginning balance × rate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Principal = Payment − Interest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INT = Beg. Bal. × </a:t>
            </a:r>
            <a:r>
              <a:rPr sz="1400" b="1" dirty="0" err="1">
                <a:solidFill>
                  <a:srgbClr val="FFFFFF"/>
                </a:solidFill>
                <a:latin typeface="Arial"/>
              </a:rPr>
              <a:t>i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 ; Principal = PMT − INT</a:t>
            </a:r>
          </a:p>
        </p:txBody>
      </p:sp>
      <p:sp>
        <p:nvSpPr>
          <p:cNvPr id="15" name="Shape 12"/>
          <p:cNvSpPr/>
          <p:nvPr/>
        </p:nvSpPr>
        <p:spPr>
          <a:xfrm>
            <a:off x="6538189" y="2642616"/>
            <a:ext cx="4818659" cy="3044952"/>
          </a:xfrm>
          <a:prstGeom prst="roundRect">
            <a:avLst>
              <a:gd name="adj" fmla="val 2703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6682298" y="2741371"/>
            <a:ext cx="453044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First payment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6666846" y="3272180"/>
            <a:ext cx="4530440" cy="259232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From the previous loan example:</a:t>
            </a: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Beginning balance = $20,000</a:t>
            </a: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Payment = $5,009.13</a:t>
            </a: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Rate = 8%</a:t>
            </a: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Interest = 20,000 × 8% = $1,600</a:t>
            </a: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Principal = 5,009.13 - 1,600 = $3,409.13</a:t>
            </a:r>
            <a:endParaRPr lang="en-US" sz="135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Ending balance = $16,590.87</a:t>
            </a:r>
            <a:endParaRPr lang="en-US" sz="1350" b="1" dirty="0"/>
          </a:p>
        </p:txBody>
      </p:sp>
      <p:sp>
        <p:nvSpPr>
          <p:cNvPr id="18" name="Shape 15"/>
          <p:cNvSpPr/>
          <p:nvPr/>
        </p:nvSpPr>
        <p:spPr>
          <a:xfrm>
            <a:off x="893368" y="3717036"/>
            <a:ext cx="5088864" cy="117242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1055491" y="3832250"/>
            <a:ext cx="476461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1055491" y="4112056"/>
            <a:ext cx="4764618" cy="34564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borrower pays the same installment each year, but the composition changes: interest decreases and principal increases.</a:t>
            </a:r>
            <a:endParaRPr lang="en-US" sz="1280" b="1" dirty="0"/>
          </a:p>
        </p:txBody>
      </p:sp>
      <p:sp>
        <p:nvSpPr>
          <p:cNvPr id="21" name="Shape 18"/>
          <p:cNvSpPr/>
          <p:nvPr/>
        </p:nvSpPr>
        <p:spPr>
          <a:xfrm>
            <a:off x="893368" y="5195164"/>
            <a:ext cx="5088864" cy="975048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2" name="Text 19"/>
          <p:cNvSpPr/>
          <p:nvPr/>
        </p:nvSpPr>
        <p:spPr>
          <a:xfrm>
            <a:off x="1055491" y="5310378"/>
            <a:ext cx="476461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Table link</a:t>
            </a:r>
            <a:endParaRPr lang="en-US" sz="1250" dirty="0"/>
          </a:p>
        </p:txBody>
      </p:sp>
      <p:sp>
        <p:nvSpPr>
          <p:cNvPr id="23" name="Text 20"/>
          <p:cNvSpPr/>
          <p:nvPr/>
        </p:nvSpPr>
        <p:spPr>
          <a:xfrm>
            <a:off x="1055491" y="5590184"/>
            <a:ext cx="476461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installment amount comes from the present value of an ordinary annuity table.</a:t>
            </a:r>
            <a:endParaRPr lang="en-US" sz="1280" b="1" dirty="0"/>
          </a:p>
        </p:txBody>
      </p:sp>
      <p:sp>
        <p:nvSpPr>
          <p:cNvPr id="27" name="Rectangle 26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2747772" y="382040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LOANS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Installment Payments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32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257949"/>
              </p:ext>
            </p:extLst>
          </p:nvPr>
        </p:nvGraphicFramePr>
        <p:xfrm>
          <a:off x="803300" y="1581912"/>
          <a:ext cx="8732520" cy="3291840"/>
        </p:xfrm>
        <a:graphic>
          <a:graphicData uri="http://schemas.openxmlformats.org/drawingml/2006/table">
            <a:tbl>
              <a:tblPr/>
              <a:tblGrid>
                <a:gridCol w="594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8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Year</a:t>
                      </a:r>
                      <a:endParaRPr lang="en-US" sz="10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Beg. balance</a:t>
                      </a:r>
                      <a:endParaRPr lang="en-US" sz="10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Payment</a:t>
                      </a:r>
                      <a:endParaRPr lang="en-US" sz="10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Interest</a:t>
                      </a:r>
                      <a:endParaRPr lang="en-US" sz="10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Principal</a:t>
                      </a:r>
                      <a:endParaRPr lang="en-US" sz="10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End balance</a:t>
                      </a:r>
                      <a:endParaRPr lang="en-US" sz="10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$20,000.00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$5,009.13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$1,600.00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$3,409.13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$16,590.87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$16,590.87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$5,009.13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$1,327.27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$3,681.86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$12,909.01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$12,909.01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$5,009.13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$1,032.72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$3,976.41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$8,932.60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4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$8,932.60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$5,009.13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$714.61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$4,294.52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$4,638.08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$4,638.08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$5,009.13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$371.05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$4,638.08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$0.00</a:t>
                      </a:r>
                      <a:endParaRPr lang="en-US" sz="10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Shape 9"/>
          <p:cNvSpPr/>
          <p:nvPr/>
        </p:nvSpPr>
        <p:spPr>
          <a:xfrm>
            <a:off x="803300" y="5204923"/>
            <a:ext cx="4998796" cy="1005045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0"/>
          <p:cNvSpPr/>
          <p:nvPr/>
        </p:nvSpPr>
        <p:spPr>
          <a:xfrm>
            <a:off x="965423" y="5320138"/>
            <a:ext cx="46745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Pattern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965423" y="5599944"/>
            <a:ext cx="46745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Interest decreases every year because it is calculated on a smaller remaining balance.</a:t>
            </a:r>
            <a:endParaRPr lang="en-US" sz="1250" b="1" dirty="0"/>
          </a:p>
        </p:txBody>
      </p:sp>
      <p:sp>
        <p:nvSpPr>
          <p:cNvPr id="16" name="Shape 12"/>
          <p:cNvSpPr/>
          <p:nvPr/>
        </p:nvSpPr>
        <p:spPr>
          <a:xfrm>
            <a:off x="6117336" y="5204924"/>
            <a:ext cx="4998796" cy="1005044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3"/>
          <p:cNvSpPr/>
          <p:nvPr/>
        </p:nvSpPr>
        <p:spPr>
          <a:xfrm>
            <a:off x="6279459" y="5320138"/>
            <a:ext cx="467454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Decision use</a:t>
            </a:r>
            <a:endParaRPr lang="en-US" sz="1250" dirty="0"/>
          </a:p>
        </p:txBody>
      </p:sp>
      <p:sp>
        <p:nvSpPr>
          <p:cNvPr id="18" name="Text 14"/>
          <p:cNvSpPr/>
          <p:nvPr/>
        </p:nvSpPr>
        <p:spPr>
          <a:xfrm>
            <a:off x="6279459" y="5599944"/>
            <a:ext cx="48122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Managers use amortization schedules to plan cash payments and assess debt capacity.</a:t>
            </a:r>
            <a:endParaRPr lang="en-US" sz="1250" b="1" dirty="0"/>
          </a:p>
        </p:txBody>
      </p:sp>
      <p:sp>
        <p:nvSpPr>
          <p:cNvPr id="38" name="Rectangle 37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LOANS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Loan Repayment Schedule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33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613104" y="1751076"/>
            <a:ext cx="4863693" cy="1332738"/>
          </a:xfrm>
          <a:prstGeom prst="roundRect">
            <a:avLst>
              <a:gd name="adj" fmla="val 10000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757213" y="1858060"/>
            <a:ext cx="4575474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Effective annual rate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757213" y="2363724"/>
            <a:ext cx="4575474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EAR is the true annual rate after compounding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EAR = (1 + APR/m)^m − 1</a:t>
            </a:r>
          </a:p>
        </p:txBody>
      </p:sp>
      <p:sp>
        <p:nvSpPr>
          <p:cNvPr id="15" name="Text 12"/>
          <p:cNvSpPr/>
          <p:nvPr/>
        </p:nvSpPr>
        <p:spPr>
          <a:xfrm>
            <a:off x="680654" y="3243834"/>
            <a:ext cx="4728591" cy="16459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dirty="0">
                <a:solidFill>
                  <a:srgbClr val="222B36"/>
                </a:solidFill>
                <a:latin typeface="Aptos"/>
              </a:rPr>
              <a:t>The effective annual rate measures the actual annual rate earned or paid after compounding.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dirty="0">
                <a:solidFill>
                  <a:srgbClr val="222B36"/>
                </a:solidFill>
                <a:latin typeface="Aptos"/>
              </a:rPr>
              <a:t>It is higher than quoted annual rate when compounding occurs more than once per year.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dirty="0">
                <a:solidFill>
                  <a:srgbClr val="222B36"/>
                </a:solidFill>
                <a:latin typeface="Aptos"/>
              </a:rPr>
              <a:t>effective annual rate allows comparison between loans or investments with different compounding frequencies.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50" b="1" dirty="0">
                <a:solidFill>
                  <a:srgbClr val="222B36"/>
                </a:solidFill>
                <a:latin typeface="Aptos"/>
              </a:rPr>
              <a:t>Compounding periods per year = number of times interest is credited in one year.</a:t>
            </a:r>
          </a:p>
        </p:txBody>
      </p:sp>
      <p:sp>
        <p:nvSpPr>
          <p:cNvPr id="16" name="Shape 13"/>
          <p:cNvSpPr/>
          <p:nvPr/>
        </p:nvSpPr>
        <p:spPr>
          <a:xfrm>
            <a:off x="6252438" y="1581911"/>
            <a:ext cx="4818659" cy="3045748"/>
          </a:xfrm>
          <a:prstGeom prst="roundRect">
            <a:avLst>
              <a:gd name="adj" fmla="val 3226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396548" y="1680667"/>
            <a:ext cx="453044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Monthly compounding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396548" y="2196806"/>
            <a:ext cx="4530440" cy="193628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quoted annual rate = 12%, compounded monthly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Compounding periods per year = 12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Effective annual rate = (1 + 1%)^12 - 1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effective annual rate = 12.68%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The true annual cost is 12.68%, not exactly 12%.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EAR = (1 + APR/m)^m </a:t>
            </a:r>
            <a:r>
              <a:rPr lang="en-EG" sz="1400" b="1" dirty="0">
                <a:latin typeface="Arial"/>
              </a:rPr>
              <a:t>–</a:t>
            </a:r>
            <a:r>
              <a:rPr sz="1400" b="1" dirty="0">
                <a:latin typeface="Arial"/>
              </a:rPr>
              <a:t> 1</a:t>
            </a:r>
            <a:endParaRPr lang="en-US" sz="1400" b="1" dirty="0">
              <a:latin typeface="Arial"/>
            </a:endParaRPr>
          </a:p>
        </p:txBody>
      </p:sp>
      <p:sp>
        <p:nvSpPr>
          <p:cNvPr id="19" name="Shape 16"/>
          <p:cNvSpPr/>
          <p:nvPr/>
        </p:nvSpPr>
        <p:spPr>
          <a:xfrm>
            <a:off x="6252438" y="5111496"/>
            <a:ext cx="4818659" cy="1042814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414561" y="5226710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414561" y="5506516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More frequent compounding increases the effective annual rate.</a:t>
            </a:r>
            <a:endParaRPr lang="en-US" sz="125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68960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RATES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Effective Annual Rate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34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697110"/>
              </p:ext>
            </p:extLst>
          </p:nvPr>
        </p:nvGraphicFramePr>
        <p:xfrm>
          <a:off x="779446" y="2361438"/>
          <a:ext cx="5852160" cy="2971800"/>
        </p:xfrm>
        <a:graphic>
          <a:graphicData uri="http://schemas.openxmlformats.org/drawingml/2006/table">
            <a:tbl>
              <a:tblPr/>
              <a:tblGrid>
                <a:gridCol w="1097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Term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Meaning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Use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APR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Quoted annual rate before adjusting for compounding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Common in loans and credit products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Periodic rate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APR divided by compounding periods per year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Used with tables/calculators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EAR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Actual annual rate after compounding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Best for comparison</a:t>
                      </a:r>
                      <a:endParaRPr lang="en-US" sz="122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Shape 9"/>
          <p:cNvSpPr/>
          <p:nvPr/>
        </p:nvSpPr>
        <p:spPr>
          <a:xfrm>
            <a:off x="7134305" y="1698955"/>
            <a:ext cx="4641577" cy="1324965"/>
          </a:xfrm>
          <a:prstGeom prst="roundRect">
            <a:avLst>
              <a:gd name="adj" fmla="val 96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0"/>
          <p:cNvSpPr/>
          <p:nvPr/>
        </p:nvSpPr>
        <p:spPr>
          <a:xfrm>
            <a:off x="7296427" y="1814170"/>
            <a:ext cx="428979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A5D8"/>
                </a:solidFill>
                <a:latin typeface="Arial"/>
              </a:rPr>
              <a:t>The quoted annual rate is not always the true cost</a:t>
            </a:r>
          </a:p>
        </p:txBody>
      </p:sp>
      <p:sp>
        <p:nvSpPr>
          <p:cNvPr id="15" name="Text 11"/>
          <p:cNvSpPr/>
          <p:nvPr/>
        </p:nvSpPr>
        <p:spPr>
          <a:xfrm>
            <a:off x="7278414" y="2245529"/>
            <a:ext cx="4458692" cy="55138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quoted annual rate tells you the quoted rate. effective annual rate tells you the effective annual result after compounding.</a:t>
            </a:r>
          </a:p>
        </p:txBody>
      </p:sp>
      <p:sp>
        <p:nvSpPr>
          <p:cNvPr id="16" name="Shape 12"/>
          <p:cNvSpPr/>
          <p:nvPr/>
        </p:nvSpPr>
        <p:spPr>
          <a:xfrm>
            <a:off x="7134305" y="3617109"/>
            <a:ext cx="4641577" cy="2565687"/>
          </a:xfrm>
          <a:prstGeom prst="roundRect">
            <a:avLst>
              <a:gd name="adj" fmla="val 4348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3"/>
          <p:cNvSpPr/>
          <p:nvPr/>
        </p:nvSpPr>
        <p:spPr>
          <a:xfrm>
            <a:off x="7278413" y="3932578"/>
            <a:ext cx="432888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9A5B00"/>
                </a:solidFill>
                <a:latin typeface="Arial"/>
              </a:rPr>
              <a:t>Comparison example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9A5B00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9A5B00"/>
                </a:solidFill>
                <a:latin typeface="Arial"/>
              </a:rPr>
              <a:t>Short formula used: EAR = (1 + APR/m)^m - 1</a:t>
            </a:r>
          </a:p>
        </p:txBody>
      </p:sp>
      <p:sp>
        <p:nvSpPr>
          <p:cNvPr id="18" name="Text 14"/>
          <p:cNvSpPr/>
          <p:nvPr/>
        </p:nvSpPr>
        <p:spPr>
          <a:xfrm>
            <a:off x="7296427" y="4522366"/>
            <a:ext cx="4328881" cy="144018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quoted annual rate = 10%, semiannual compounding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Periodic rate = 10% ÷ 2 = 5%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Periods per year = 2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Effective annual rate = (1.05)^2 - 1 = 10.25%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RATES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Annual Percentage Rate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35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63544" y="1935785"/>
            <a:ext cx="10593304" cy="781812"/>
          </a:xfrm>
          <a:prstGeom prst="roundRect">
            <a:avLst>
              <a:gd name="adj" fmla="val 10526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07653" y="2042769"/>
            <a:ext cx="9976966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Bond valuation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07653" y="2264969"/>
            <a:ext cx="9976966" cy="38679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Arial"/>
              </a:rPr>
              <a:t>Bond price = PV of coupons + PV of face value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853612" y="3129077"/>
            <a:ext cx="4683556" cy="131673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Coupons form an ordinary annuity.</a:t>
            </a:r>
            <a:endParaRPr lang="en-US" sz="1450" b="1" dirty="0"/>
          </a:p>
          <a:p>
            <a:pPr marL="177800" indent="-177800"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Face value is a single future amount.</a:t>
            </a:r>
            <a:endParaRPr lang="en-US" sz="1450" b="1" dirty="0"/>
          </a:p>
          <a:p>
            <a:pPr marL="177800" indent="-177800"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Table 4 for coupon annuity PV.</a:t>
            </a:r>
            <a:endParaRPr lang="en-US" sz="1450" b="1" dirty="0"/>
          </a:p>
          <a:p>
            <a:pPr marL="177800" indent="-177800"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5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Table 2 for principal PV.</a:t>
            </a:r>
            <a:endParaRPr lang="en-US" sz="1450" b="1" dirty="0"/>
          </a:p>
        </p:txBody>
      </p:sp>
      <p:sp>
        <p:nvSpPr>
          <p:cNvPr id="16" name="Shape 13"/>
          <p:cNvSpPr/>
          <p:nvPr/>
        </p:nvSpPr>
        <p:spPr>
          <a:xfrm>
            <a:off x="6339592" y="2915187"/>
            <a:ext cx="4998796" cy="2921508"/>
          </a:xfrm>
          <a:prstGeom prst="roundRect">
            <a:avLst>
              <a:gd name="adj" fmla="val 2817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483701" y="3013942"/>
            <a:ext cx="4710577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Table-based bond price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483701" y="3277289"/>
            <a:ext cx="4710577" cy="246888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Face value = $1,000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Coupon = $80 per year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Maturity = 5 years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Required return = 10%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of coupons = 80 × 3.79079 = $303.26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of face value = 1,000 × 0.62092 = $620.92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Bond price </a:t>
            </a:r>
            <a:r>
              <a:rPr lang="en-US" sz="1400" b="1" dirty="0">
                <a:latin typeface="Arial"/>
              </a:rPr>
              <a:t>=</a:t>
            </a:r>
            <a:r>
              <a:rPr sz="1400" b="1" dirty="0">
                <a:latin typeface="Arial"/>
              </a:rPr>
              <a:t> $924.18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Bond Price = PV coupons + PV face value</a:t>
            </a:r>
          </a:p>
        </p:txBody>
      </p:sp>
      <p:sp>
        <p:nvSpPr>
          <p:cNvPr id="19" name="Shape 16"/>
          <p:cNvSpPr/>
          <p:nvPr/>
        </p:nvSpPr>
        <p:spPr>
          <a:xfrm>
            <a:off x="853612" y="4939588"/>
            <a:ext cx="4818659" cy="1179575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1015735" y="5054803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1015735" y="5334609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If the required return is higher than the coupon rate, the bond sells below face value.</a:t>
            </a:r>
            <a:endParaRPr lang="en-US" sz="125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418835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APPLICATION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Time Value of Money in Bond Valuation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36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795349" y="1923818"/>
            <a:ext cx="5404104" cy="197510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stock price reflects expected future cash flows to shareholders.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Dividends may be valued as growing or non-growing cash flows.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Unlike bonds, stock cash flows are usually less certain.</a:t>
            </a:r>
            <a:endParaRPr lang="en-US" sz="15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5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Higher expected growth increases value; higher required return decreases value.</a:t>
            </a:r>
            <a:endParaRPr lang="en-US" sz="1500" b="1" dirty="0"/>
          </a:p>
        </p:txBody>
      </p:sp>
      <p:sp>
        <p:nvSpPr>
          <p:cNvPr id="13" name="Shape 10"/>
          <p:cNvSpPr/>
          <p:nvPr/>
        </p:nvSpPr>
        <p:spPr>
          <a:xfrm>
            <a:off x="6424624" y="1705357"/>
            <a:ext cx="4503420" cy="1506970"/>
          </a:xfrm>
          <a:prstGeom prst="roundRect">
            <a:avLst>
              <a:gd name="adj" fmla="val 8333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568732" y="1772743"/>
            <a:ext cx="421520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Stock valuation</a:t>
            </a:r>
            <a:endParaRPr lang="en-US" sz="900" dirty="0"/>
          </a:p>
        </p:txBody>
      </p:sp>
      <p:sp>
        <p:nvSpPr>
          <p:cNvPr id="15" name="Text 12"/>
          <p:cNvSpPr/>
          <p:nvPr/>
        </p:nvSpPr>
        <p:spPr>
          <a:xfrm>
            <a:off x="6568731" y="2310410"/>
            <a:ext cx="4215201" cy="69951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Constant-growth model: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FFFFFF"/>
                </a:solidFill>
                <a:latin typeface="Arial"/>
              </a:rPr>
              <a:t>Explanation: </a:t>
            </a:r>
            <a:r>
              <a:rPr sz="1400" b="1" dirty="0">
                <a:solidFill>
                  <a:srgbClr val="FFFFFF"/>
                </a:solidFill>
                <a:latin typeface="Arial"/>
              </a:rPr>
              <a:t>Stock price = Next dividend ÷ (required return − growth)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P0 = D1 ÷ (r − g)</a:t>
            </a:r>
          </a:p>
        </p:txBody>
      </p:sp>
      <p:sp>
        <p:nvSpPr>
          <p:cNvPr id="16" name="Shape 13"/>
          <p:cNvSpPr/>
          <p:nvPr/>
        </p:nvSpPr>
        <p:spPr>
          <a:xfrm>
            <a:off x="6424624" y="3363998"/>
            <a:ext cx="4503420" cy="2689330"/>
          </a:xfrm>
          <a:prstGeom prst="roundRect">
            <a:avLst>
              <a:gd name="adj" fmla="val 4444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568733" y="3462753"/>
            <a:ext cx="421520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Example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568733" y="3726100"/>
            <a:ext cx="4215201" cy="1399032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Next expected dividend = $3.00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Required return = 11%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Growth rate = 5%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Stock price today = 3 ÷ (0.11 - 0.05) = $50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This is a growing perpetuity, not a finite annuity.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P0 = D1 ÷ (r - g)</a:t>
            </a:r>
          </a:p>
        </p:txBody>
      </p:sp>
      <p:sp>
        <p:nvSpPr>
          <p:cNvPr id="19" name="Shape 16"/>
          <p:cNvSpPr/>
          <p:nvPr/>
        </p:nvSpPr>
        <p:spPr>
          <a:xfrm>
            <a:off x="885417" y="4763029"/>
            <a:ext cx="5269001" cy="985763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1047540" y="4878244"/>
            <a:ext cx="494475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Teaching point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1047540" y="5158050"/>
            <a:ext cx="494475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Stock valuation is TVM applied to uncertain long-term cash flows.</a:t>
            </a:r>
            <a:endParaRPr lang="en-US" sz="125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APPLICATION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Time Value of Money in Stock Valuation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37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60629" y="1857146"/>
            <a:ext cx="5269001" cy="1312562"/>
          </a:xfrm>
          <a:prstGeom prst="roundRect">
            <a:avLst>
              <a:gd name="adj" fmla="val 10000"/>
            </a:avLst>
          </a:prstGeom>
          <a:solidFill>
            <a:srgbClr val="12324A"/>
          </a:solidFill>
          <a:ln w="12700">
            <a:solidFill>
              <a:srgbClr val="12324A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04738" y="1933041"/>
            <a:ext cx="498078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CBCE3"/>
                </a:solidFill>
                <a:latin typeface="Arial"/>
              </a:rPr>
              <a:t>Investment decision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904739" y="2426757"/>
            <a:ext cx="4980782" cy="4937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Explanation: NPV = PV of future inflows − initial investment</a:t>
            </a:r>
            <a:endParaRPr lang="en-US"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FFFFFF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FFFFFF"/>
                </a:solidFill>
                <a:latin typeface="Arial"/>
              </a:rPr>
              <a:t>Short: NPV = PV inflows − initial outlay</a:t>
            </a:r>
          </a:p>
        </p:txBody>
      </p:sp>
      <p:sp>
        <p:nvSpPr>
          <p:cNvPr id="15" name="Text 12"/>
          <p:cNvSpPr/>
          <p:nvPr/>
        </p:nvSpPr>
        <p:spPr>
          <a:xfrm>
            <a:off x="940766" y="3625536"/>
            <a:ext cx="5088864" cy="1522476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20" b="1" dirty="0">
                <a:latin typeface="Aptos"/>
              </a:rPr>
              <a:t>Accept projects with positive Net present value if other strategic conditions are satisfied.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20" b="1" dirty="0">
                <a:latin typeface="Aptos"/>
              </a:rPr>
              <a:t>Cash flows must be discounted because they occur in the future.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20" b="1" dirty="0">
                <a:latin typeface="Aptos"/>
              </a:rPr>
              <a:t>A project may look profitable in total cash but fail after discounting.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20" b="1" dirty="0">
                <a:latin typeface="Aptos"/>
              </a:rPr>
              <a:t>The discount rate should reflect project risk.</a:t>
            </a:r>
          </a:p>
        </p:txBody>
      </p:sp>
      <p:sp>
        <p:nvSpPr>
          <p:cNvPr id="16" name="Shape 13"/>
          <p:cNvSpPr/>
          <p:nvPr/>
        </p:nvSpPr>
        <p:spPr>
          <a:xfrm>
            <a:off x="6432575" y="1581912"/>
            <a:ext cx="4818659" cy="3175592"/>
          </a:xfrm>
          <a:prstGeom prst="roundRect">
            <a:avLst>
              <a:gd name="adj" fmla="val 2778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576684" y="1680667"/>
            <a:ext cx="4530440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B0F0"/>
                </a:solidFill>
                <a:latin typeface="Arial"/>
              </a:rPr>
              <a:t>Using the annuity present value table</a:t>
            </a:r>
          </a:p>
        </p:txBody>
      </p:sp>
      <p:sp>
        <p:nvSpPr>
          <p:cNvPr id="18" name="Text 15"/>
          <p:cNvSpPr/>
          <p:nvPr/>
        </p:nvSpPr>
        <p:spPr>
          <a:xfrm>
            <a:off x="6576684" y="2070201"/>
            <a:ext cx="4530440" cy="25100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Initial cost = $45,000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Annual cash inflow = $12,000 for 5 years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Required return = 10%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Use Table 4: present value annuity factor = 3.79079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Present value of inflows = 12,000 × 3.79079 = $45,489.48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Net present value = $489.48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NPV = PV inflows - Initial outlay</a:t>
            </a:r>
          </a:p>
        </p:txBody>
      </p:sp>
      <p:sp>
        <p:nvSpPr>
          <p:cNvPr id="19" name="Shape 16"/>
          <p:cNvSpPr/>
          <p:nvPr/>
        </p:nvSpPr>
        <p:spPr>
          <a:xfrm>
            <a:off x="6432575" y="5070746"/>
            <a:ext cx="4818659" cy="982582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594698" y="5185960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Decision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594698" y="5465766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The project is marginally acceptable because Net present value is positive.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95935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APPLICATION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Time Value of Money in Capital Budgeting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38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163294"/>
              </p:ext>
            </p:extLst>
          </p:nvPr>
        </p:nvGraphicFramePr>
        <p:xfrm>
          <a:off x="697329" y="1975024"/>
          <a:ext cx="6583680" cy="384048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Task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Excel function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equivalent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Future value single amount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=FV(rate,nper,0,-pv)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1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Present value single amount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=PV(rate,nper,0,-fv)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2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Future value annuity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=FV(rate,nper,-pmt,0)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3 or 5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Present value annuity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=PV(rate,nper,-pmt,0)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4 or 6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Loan payment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=PMT(rate,nper,-pv)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4 logic</a:t>
                      </a:r>
                      <a:endParaRPr lang="en-US" sz="108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Shape 9"/>
          <p:cNvSpPr/>
          <p:nvPr/>
        </p:nvSpPr>
        <p:spPr>
          <a:xfrm>
            <a:off x="7664044" y="1873287"/>
            <a:ext cx="3692804" cy="1163276"/>
          </a:xfrm>
          <a:prstGeom prst="roundRect">
            <a:avLst>
              <a:gd name="adj" fmla="val 10435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b="1"/>
          </a:p>
        </p:txBody>
      </p:sp>
      <p:sp>
        <p:nvSpPr>
          <p:cNvPr id="14" name="Text 10"/>
          <p:cNvSpPr/>
          <p:nvPr/>
        </p:nvSpPr>
        <p:spPr>
          <a:xfrm>
            <a:off x="7826167" y="1988501"/>
            <a:ext cx="336855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Course approach</a:t>
            </a:r>
            <a:endParaRPr lang="en-US" sz="1250" b="1" dirty="0"/>
          </a:p>
        </p:txBody>
      </p:sp>
      <p:sp>
        <p:nvSpPr>
          <p:cNvPr id="15" name="Text 11"/>
          <p:cNvSpPr/>
          <p:nvPr/>
        </p:nvSpPr>
        <p:spPr>
          <a:xfrm>
            <a:off x="7826167" y="2268307"/>
            <a:ext cx="3368558" cy="469087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Numerical questions will mainly use the present and future value factor tables.</a:t>
            </a:r>
            <a:endParaRPr lang="en-US" sz="1300" b="1" dirty="0"/>
          </a:p>
        </p:txBody>
      </p:sp>
      <p:sp>
        <p:nvSpPr>
          <p:cNvPr id="16" name="Shape 12"/>
          <p:cNvSpPr/>
          <p:nvPr/>
        </p:nvSpPr>
        <p:spPr>
          <a:xfrm>
            <a:off x="7664044" y="3420730"/>
            <a:ext cx="3692804" cy="1182159"/>
          </a:xfrm>
          <a:prstGeom prst="roundRect">
            <a:avLst>
              <a:gd name="adj" fmla="val 9231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b="1"/>
          </a:p>
        </p:txBody>
      </p:sp>
      <p:sp>
        <p:nvSpPr>
          <p:cNvPr id="17" name="Text 13"/>
          <p:cNvSpPr/>
          <p:nvPr/>
        </p:nvSpPr>
        <p:spPr>
          <a:xfrm>
            <a:off x="7826167" y="3535945"/>
            <a:ext cx="336855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Excel as a check</a:t>
            </a:r>
            <a:endParaRPr lang="en-US" sz="1250" b="1" dirty="0"/>
          </a:p>
        </p:txBody>
      </p:sp>
      <p:sp>
        <p:nvSpPr>
          <p:cNvPr id="18" name="Text 14"/>
          <p:cNvSpPr/>
          <p:nvPr/>
        </p:nvSpPr>
        <p:spPr>
          <a:xfrm>
            <a:off x="7826167" y="3815751"/>
            <a:ext cx="3368558" cy="592531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Excel is useful for verification, larger period counts, unusual interest rates, and complex cash flows.</a:t>
            </a:r>
            <a:endParaRPr lang="en-US" sz="1300" b="1" dirty="0"/>
          </a:p>
        </p:txBody>
      </p:sp>
      <p:sp>
        <p:nvSpPr>
          <p:cNvPr id="19" name="Shape 15"/>
          <p:cNvSpPr/>
          <p:nvPr/>
        </p:nvSpPr>
        <p:spPr>
          <a:xfrm>
            <a:off x="7664044" y="4987057"/>
            <a:ext cx="3692804" cy="992323"/>
          </a:xfrm>
          <a:prstGeom prst="roundRect">
            <a:avLst>
              <a:gd name="adj" fmla="val 13333"/>
            </a:avLst>
          </a:prstGeom>
          <a:solidFill>
            <a:srgbClr val="FFF7E8"/>
          </a:solidFill>
          <a:ln w="1397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b="1"/>
          </a:p>
        </p:txBody>
      </p:sp>
      <p:sp>
        <p:nvSpPr>
          <p:cNvPr id="20" name="Text 16"/>
          <p:cNvSpPr/>
          <p:nvPr/>
        </p:nvSpPr>
        <p:spPr>
          <a:xfrm>
            <a:off x="7826167" y="5102272"/>
            <a:ext cx="336855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Warning</a:t>
            </a:r>
            <a:endParaRPr lang="en-US" sz="1250" b="1" dirty="0"/>
          </a:p>
        </p:txBody>
      </p:sp>
      <p:sp>
        <p:nvSpPr>
          <p:cNvPr id="21" name="Text 17"/>
          <p:cNvSpPr/>
          <p:nvPr/>
        </p:nvSpPr>
        <p:spPr>
          <a:xfrm>
            <a:off x="7826167" y="5382078"/>
            <a:ext cx="3368558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Excel signs matter: cash inflows and outflows should have opposite signs.</a:t>
            </a:r>
            <a:endParaRPr lang="en-US" sz="1250" b="1" dirty="0"/>
          </a:p>
        </p:txBody>
      </p:sp>
      <p:sp>
        <p:nvSpPr>
          <p:cNvPr id="44" name="Rectangle 43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TOOLS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TVM Using Excel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39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936876"/>
              </p:ext>
            </p:extLst>
          </p:nvPr>
        </p:nvGraphicFramePr>
        <p:xfrm>
          <a:off x="781652" y="2075280"/>
          <a:ext cx="5852160" cy="3657600"/>
        </p:xfrm>
        <a:graphic>
          <a:graphicData uri="http://schemas.openxmlformats.org/drawingml/2006/table">
            <a:tbl>
              <a:tblPr/>
              <a:tblGrid>
                <a:gridCol w="822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51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Key</a:t>
                      </a:r>
                      <a:endParaRPr lang="en-US" sz="11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Meaning</a:t>
                      </a:r>
                      <a:endParaRPr lang="en-US" sz="11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Typical input</a:t>
                      </a:r>
                      <a:endParaRPr lang="en-US" sz="113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Number of periods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Years × compounding periods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I/Y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Interest rate per period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APR ÷ m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PV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Present value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Current amount or loan principal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PMT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Equal payment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Annuity or loan payment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FV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Future value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Target value or maturity value</a:t>
                      </a:r>
                      <a:endParaRPr lang="en-US" sz="113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Shape 9"/>
          <p:cNvSpPr/>
          <p:nvPr/>
        </p:nvSpPr>
        <p:spPr>
          <a:xfrm>
            <a:off x="7179789" y="1982259"/>
            <a:ext cx="4278249" cy="1199433"/>
          </a:xfrm>
          <a:prstGeom prst="roundRect">
            <a:avLst>
              <a:gd name="adj" fmla="val 10435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0"/>
          <p:cNvSpPr/>
          <p:nvPr/>
        </p:nvSpPr>
        <p:spPr>
          <a:xfrm>
            <a:off x="7341912" y="2097474"/>
            <a:ext cx="395400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Before calculating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7341912" y="2377280"/>
            <a:ext cx="3954002" cy="469087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Draw a timeline and identify whether each cash flow is a single amount, ordinary annuity, annuity due, or perpetuity.</a:t>
            </a:r>
            <a:endParaRPr lang="en-US" sz="1280" b="1" dirty="0"/>
          </a:p>
        </p:txBody>
      </p:sp>
      <p:sp>
        <p:nvSpPr>
          <p:cNvPr id="16" name="Shape 12"/>
          <p:cNvSpPr/>
          <p:nvPr/>
        </p:nvSpPr>
        <p:spPr>
          <a:xfrm>
            <a:off x="7179789" y="3621218"/>
            <a:ext cx="803401" cy="658368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17" name="Text 13"/>
          <p:cNvSpPr/>
          <p:nvPr/>
        </p:nvSpPr>
        <p:spPr>
          <a:xfrm>
            <a:off x="7269857" y="3744662"/>
            <a:ext cx="609810" cy="4526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dirty="0">
                <a:solidFill>
                  <a:srgbClr val="12324A"/>
                </a:solidFill>
                <a:latin typeface="Arial"/>
              </a:rPr>
              <a:t>Draw timeline</a:t>
            </a:r>
            <a:endParaRPr lang="en-US" sz="1000" dirty="0"/>
          </a:p>
        </p:txBody>
      </p:sp>
      <p:sp>
        <p:nvSpPr>
          <p:cNvPr id="18" name="Shape 14"/>
          <p:cNvSpPr/>
          <p:nvPr/>
        </p:nvSpPr>
        <p:spPr>
          <a:xfrm>
            <a:off x="7945370" y="3950402"/>
            <a:ext cx="1064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19" name="Shape 15"/>
          <p:cNvSpPr/>
          <p:nvPr/>
        </p:nvSpPr>
        <p:spPr>
          <a:xfrm>
            <a:off x="8062459" y="3621218"/>
            <a:ext cx="803401" cy="658368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20" name="Text 16"/>
          <p:cNvSpPr/>
          <p:nvPr/>
        </p:nvSpPr>
        <p:spPr>
          <a:xfrm>
            <a:off x="8152527" y="3744662"/>
            <a:ext cx="609810" cy="4526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dirty="0">
                <a:solidFill>
                  <a:srgbClr val="12324A"/>
                </a:solidFill>
                <a:latin typeface="Arial"/>
              </a:rPr>
              <a:t>Identify type</a:t>
            </a:r>
            <a:endParaRPr lang="en-US" sz="1000" dirty="0"/>
          </a:p>
        </p:txBody>
      </p:sp>
      <p:sp>
        <p:nvSpPr>
          <p:cNvPr id="21" name="Shape 17"/>
          <p:cNvSpPr/>
          <p:nvPr/>
        </p:nvSpPr>
        <p:spPr>
          <a:xfrm>
            <a:off x="8828040" y="3950402"/>
            <a:ext cx="1064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22" name="Shape 18"/>
          <p:cNvSpPr/>
          <p:nvPr/>
        </p:nvSpPr>
        <p:spPr>
          <a:xfrm>
            <a:off x="8945129" y="3621218"/>
            <a:ext cx="803401" cy="658368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23" name="Text 19"/>
          <p:cNvSpPr/>
          <p:nvPr/>
        </p:nvSpPr>
        <p:spPr>
          <a:xfrm>
            <a:off x="9035198" y="3744662"/>
            <a:ext cx="609810" cy="4526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dirty="0">
                <a:solidFill>
                  <a:srgbClr val="12324A"/>
                </a:solidFill>
                <a:latin typeface="Arial"/>
              </a:rPr>
              <a:t>Choose table</a:t>
            </a:r>
            <a:endParaRPr lang="en-US" sz="1000" dirty="0"/>
          </a:p>
        </p:txBody>
      </p:sp>
      <p:sp>
        <p:nvSpPr>
          <p:cNvPr id="24" name="Shape 20"/>
          <p:cNvSpPr/>
          <p:nvPr/>
        </p:nvSpPr>
        <p:spPr>
          <a:xfrm>
            <a:off x="9710711" y="3950402"/>
            <a:ext cx="1064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25" name="Shape 21"/>
          <p:cNvSpPr/>
          <p:nvPr/>
        </p:nvSpPr>
        <p:spPr>
          <a:xfrm>
            <a:off x="9827800" y="3621218"/>
            <a:ext cx="803401" cy="658368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26" name="Text 22"/>
          <p:cNvSpPr/>
          <p:nvPr/>
        </p:nvSpPr>
        <p:spPr>
          <a:xfrm>
            <a:off x="9886063" y="3744662"/>
            <a:ext cx="664899" cy="4526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dirty="0">
                <a:solidFill>
                  <a:srgbClr val="12324A"/>
                </a:solidFill>
                <a:latin typeface="Arial"/>
              </a:rPr>
              <a:t>Calculate</a:t>
            </a:r>
            <a:endParaRPr lang="en-US" sz="1000" dirty="0"/>
          </a:p>
        </p:txBody>
      </p:sp>
      <p:sp>
        <p:nvSpPr>
          <p:cNvPr id="27" name="Shape 23"/>
          <p:cNvSpPr/>
          <p:nvPr/>
        </p:nvSpPr>
        <p:spPr>
          <a:xfrm>
            <a:off x="10593381" y="3950402"/>
            <a:ext cx="106475" cy="1"/>
          </a:xfrm>
          <a:prstGeom prst="line">
            <a:avLst/>
          </a:prstGeom>
          <a:noFill/>
          <a:ln w="17780">
            <a:solidFill>
              <a:srgbClr val="00A5D8"/>
            </a:solidFill>
            <a:prstDash val="solid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28" name="Shape 24"/>
          <p:cNvSpPr/>
          <p:nvPr/>
        </p:nvSpPr>
        <p:spPr>
          <a:xfrm>
            <a:off x="10710470" y="3621218"/>
            <a:ext cx="803401" cy="658368"/>
          </a:xfrm>
          <a:prstGeom prst="roundRect">
            <a:avLst>
              <a:gd name="adj" fmla="val 10000"/>
            </a:avLst>
          </a:prstGeom>
          <a:solidFill>
            <a:srgbClr val="00A5D8"/>
          </a:solidFill>
          <a:ln w="1524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 sz="900"/>
          </a:p>
        </p:txBody>
      </p:sp>
      <p:sp>
        <p:nvSpPr>
          <p:cNvPr id="29" name="Text 25"/>
          <p:cNvSpPr/>
          <p:nvPr/>
        </p:nvSpPr>
        <p:spPr>
          <a:xfrm>
            <a:off x="10800538" y="3744662"/>
            <a:ext cx="609810" cy="45262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dirty="0">
                <a:solidFill>
                  <a:srgbClr val="FFFFFF"/>
                </a:solidFill>
                <a:latin typeface="Arial"/>
              </a:rPr>
              <a:t>Interpret</a:t>
            </a:r>
            <a:endParaRPr lang="en-US" sz="1000" dirty="0"/>
          </a:p>
        </p:txBody>
      </p:sp>
      <p:sp>
        <p:nvSpPr>
          <p:cNvPr id="30" name="Shape 26"/>
          <p:cNvSpPr/>
          <p:nvPr/>
        </p:nvSpPr>
        <p:spPr>
          <a:xfrm>
            <a:off x="7179789" y="4692455"/>
            <a:ext cx="4278249" cy="1199445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1" name="Text 27"/>
          <p:cNvSpPr/>
          <p:nvPr/>
        </p:nvSpPr>
        <p:spPr>
          <a:xfrm>
            <a:off x="7341912" y="4807670"/>
            <a:ext cx="395400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Sign convention</a:t>
            </a:r>
            <a:endParaRPr lang="en-US" sz="1250" dirty="0"/>
          </a:p>
        </p:txBody>
      </p:sp>
      <p:sp>
        <p:nvSpPr>
          <p:cNvPr id="32" name="Text 28"/>
          <p:cNvSpPr/>
          <p:nvPr/>
        </p:nvSpPr>
        <p:spPr>
          <a:xfrm>
            <a:off x="7341912" y="5087476"/>
            <a:ext cx="3954002" cy="34564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Money paid out and money received should have opposite signs in calculators and spreadsheets.</a:t>
            </a:r>
            <a:endParaRPr lang="en-US" sz="1280" b="1" dirty="0"/>
          </a:p>
        </p:txBody>
      </p:sp>
      <p:sp>
        <p:nvSpPr>
          <p:cNvPr id="45" name="Rectangle 4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TOOLS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TVM Using Financial Calculator Logic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40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1" y="2029490"/>
            <a:ext cx="5404104" cy="3662172"/>
          </a:xfrm>
          <a:prstGeom prst="roundRect">
            <a:avLst>
              <a:gd name="adj" fmla="val 2247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10" y="2128245"/>
            <a:ext cx="511588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Solution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947410" y="2391592"/>
            <a:ext cx="5115885" cy="320954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Question: An investor deposits $25,000 today in an account earning 7% annually for 10 years. Find the future value.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1: This is a single amount growing forward.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2: Use Table 1 - Future Value of $1.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3: Locate row number of periods = 10 and column periodic rate = 7%.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4: Factor = 1.96715.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5: Future value = 25,000 × 1.96715 = $49,178.75.</a:t>
            </a:r>
          </a:p>
        </p:txBody>
      </p:sp>
      <p:sp>
        <p:nvSpPr>
          <p:cNvPr id="15" name="Shape 12"/>
          <p:cNvSpPr/>
          <p:nvPr/>
        </p:nvSpPr>
        <p:spPr>
          <a:xfrm>
            <a:off x="6612712" y="1623059"/>
            <a:ext cx="4458385" cy="1168599"/>
          </a:xfrm>
          <a:prstGeom prst="roundRect">
            <a:avLst>
              <a:gd name="adj" fmla="val 12000"/>
            </a:avLst>
          </a:prstGeom>
          <a:solidFill>
            <a:srgbClr val="EAF7FC"/>
          </a:solidFill>
          <a:ln w="1397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6774835" y="173827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Answer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6774835" y="2018080"/>
            <a:ext cx="4134139" cy="345643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$49,178.75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solidFill>
                <a:srgbClr val="222B36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Short formula used: FV = PV × FVIF(</a:t>
            </a:r>
            <a:r>
              <a:rPr sz="1400" b="1" dirty="0" err="1">
                <a:solidFill>
                  <a:srgbClr val="222B36"/>
                </a:solidFill>
                <a:latin typeface="Arial"/>
              </a:rPr>
              <a:t>i</a:t>
            </a:r>
            <a:r>
              <a:rPr sz="1400" b="1" dirty="0">
                <a:solidFill>
                  <a:srgbClr val="222B36"/>
                </a:solidFill>
                <a:latin typeface="Arial"/>
              </a:rPr>
              <a:t>, n)</a:t>
            </a:r>
          </a:p>
        </p:txBody>
      </p:sp>
      <p:sp>
        <p:nvSpPr>
          <p:cNvPr id="18" name="Shape 15"/>
          <p:cNvSpPr/>
          <p:nvPr/>
        </p:nvSpPr>
        <p:spPr>
          <a:xfrm>
            <a:off x="6657746" y="3647541"/>
            <a:ext cx="4323283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Shape 16"/>
          <p:cNvSpPr/>
          <p:nvPr/>
        </p:nvSpPr>
        <p:spPr>
          <a:xfrm>
            <a:off x="6594698" y="358993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432575" y="374629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21" name="Shape 18"/>
          <p:cNvSpPr/>
          <p:nvPr/>
        </p:nvSpPr>
        <p:spPr>
          <a:xfrm>
            <a:off x="6657746" y="3647541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2" name="Text 19"/>
          <p:cNvSpPr/>
          <p:nvPr/>
        </p:nvSpPr>
        <p:spPr>
          <a:xfrm>
            <a:off x="6315486" y="4091940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-$25,000</a:t>
            </a:r>
            <a:endParaRPr lang="en-US" sz="950" dirty="0"/>
          </a:p>
        </p:txBody>
      </p:sp>
      <p:sp>
        <p:nvSpPr>
          <p:cNvPr id="23" name="Shape 20"/>
          <p:cNvSpPr/>
          <p:nvPr/>
        </p:nvSpPr>
        <p:spPr>
          <a:xfrm>
            <a:off x="7459355" y="358993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4" name="Text 21"/>
          <p:cNvSpPr/>
          <p:nvPr/>
        </p:nvSpPr>
        <p:spPr>
          <a:xfrm>
            <a:off x="7297232" y="374629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5" name="Shape 22"/>
          <p:cNvSpPr/>
          <p:nvPr/>
        </p:nvSpPr>
        <p:spPr>
          <a:xfrm>
            <a:off x="8324011" y="358993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6" name="Text 23"/>
          <p:cNvSpPr/>
          <p:nvPr/>
        </p:nvSpPr>
        <p:spPr>
          <a:xfrm>
            <a:off x="8161888" y="374629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27" name="Shape 24"/>
          <p:cNvSpPr/>
          <p:nvPr/>
        </p:nvSpPr>
        <p:spPr>
          <a:xfrm>
            <a:off x="9188668" y="358993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8" name="Text 25"/>
          <p:cNvSpPr/>
          <p:nvPr/>
        </p:nvSpPr>
        <p:spPr>
          <a:xfrm>
            <a:off x="9026545" y="374629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6</a:t>
            </a:r>
            <a:endParaRPr lang="en-US" sz="950" dirty="0"/>
          </a:p>
        </p:txBody>
      </p:sp>
      <p:sp>
        <p:nvSpPr>
          <p:cNvPr id="29" name="Shape 26"/>
          <p:cNvSpPr/>
          <p:nvPr/>
        </p:nvSpPr>
        <p:spPr>
          <a:xfrm>
            <a:off x="10053325" y="358993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0" name="Text 27"/>
          <p:cNvSpPr/>
          <p:nvPr/>
        </p:nvSpPr>
        <p:spPr>
          <a:xfrm>
            <a:off x="9891201" y="374629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8</a:t>
            </a:r>
            <a:endParaRPr lang="en-US" sz="950" dirty="0"/>
          </a:p>
        </p:txBody>
      </p:sp>
      <p:sp>
        <p:nvSpPr>
          <p:cNvPr id="31" name="Shape 28"/>
          <p:cNvSpPr/>
          <p:nvPr/>
        </p:nvSpPr>
        <p:spPr>
          <a:xfrm>
            <a:off x="10917981" y="3589934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2" name="Text 29"/>
          <p:cNvSpPr/>
          <p:nvPr/>
        </p:nvSpPr>
        <p:spPr>
          <a:xfrm>
            <a:off x="10755858" y="3746296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10</a:t>
            </a:r>
            <a:endParaRPr lang="en-US" sz="950" dirty="0"/>
          </a:p>
        </p:txBody>
      </p:sp>
      <p:sp>
        <p:nvSpPr>
          <p:cNvPr id="33" name="Shape 30"/>
          <p:cNvSpPr/>
          <p:nvPr/>
        </p:nvSpPr>
        <p:spPr>
          <a:xfrm>
            <a:off x="10981029" y="3647541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4" name="Text 31"/>
          <p:cNvSpPr/>
          <p:nvPr/>
        </p:nvSpPr>
        <p:spPr>
          <a:xfrm>
            <a:off x="10638769" y="3073291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+$49,179</a:t>
            </a:r>
            <a:endParaRPr lang="en-US" sz="950" dirty="0"/>
          </a:p>
        </p:txBody>
      </p:sp>
      <p:sp>
        <p:nvSpPr>
          <p:cNvPr id="35" name="Shape 32"/>
          <p:cNvSpPr/>
          <p:nvPr/>
        </p:nvSpPr>
        <p:spPr>
          <a:xfrm>
            <a:off x="6612712" y="4668011"/>
            <a:ext cx="4458385" cy="1207991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6" name="Text 33"/>
          <p:cNvSpPr/>
          <p:nvPr/>
        </p:nvSpPr>
        <p:spPr>
          <a:xfrm>
            <a:off x="6774835" y="4783226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37" name="Text 34"/>
          <p:cNvSpPr/>
          <p:nvPr/>
        </p:nvSpPr>
        <p:spPr>
          <a:xfrm>
            <a:off x="6774835" y="5063032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factor is the value of $1 after 10 years at 7%. Multiplying converts it to the value of $25,000.</a:t>
            </a:r>
            <a:endParaRPr lang="en-US" sz="1230" b="1" dirty="0"/>
          </a:p>
        </p:txBody>
      </p:sp>
      <p:sp>
        <p:nvSpPr>
          <p:cNvPr id="41" name="Rectangle 40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WORKED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2060"/>
                </a:solidFill>
                <a:latin typeface="Arial"/>
              </a:rPr>
              <a:t>Worked Example 1: Future Value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41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794293" y="1907158"/>
            <a:ext cx="5404104" cy="3662172"/>
          </a:xfrm>
          <a:prstGeom prst="roundRect">
            <a:avLst>
              <a:gd name="adj" fmla="val 2247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38402" y="2005913"/>
            <a:ext cx="511588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Solution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938402" y="2269260"/>
            <a:ext cx="5115885" cy="3209544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Question: A company expects to receive $80,000 in 10 years. The required return is 9%. Find the present value.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1: This is one future amount discounted back to today.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2: Use Table 2 - Present Value of $1.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3: Locate row number of periods = 10 and column periodic rate = 9%.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4: Factor = 0.42241.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Step 5: Present value = 80,000 × 0.42241 = $33,792.80.</a:t>
            </a:r>
          </a:p>
        </p:txBody>
      </p:sp>
      <p:sp>
        <p:nvSpPr>
          <p:cNvPr id="15" name="Shape 12"/>
          <p:cNvSpPr/>
          <p:nvPr/>
        </p:nvSpPr>
        <p:spPr>
          <a:xfrm>
            <a:off x="6612712" y="1623059"/>
            <a:ext cx="4458385" cy="1072577"/>
          </a:xfrm>
          <a:prstGeom prst="roundRect">
            <a:avLst>
              <a:gd name="adj" fmla="val 12000"/>
            </a:avLst>
          </a:prstGeom>
          <a:solidFill>
            <a:srgbClr val="EAF7FC"/>
          </a:solidFill>
          <a:ln w="1397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6774835" y="173827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Answer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6774835" y="2018080"/>
            <a:ext cx="4134139" cy="67755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$33,792.80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dirty="0">
              <a:solidFill>
                <a:srgbClr val="222B36"/>
              </a:solidFill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Short formula used: PV = FV × PVIF(</a:t>
            </a:r>
            <a:r>
              <a:rPr sz="1400" b="1" dirty="0" err="1">
                <a:solidFill>
                  <a:srgbClr val="222B36"/>
                </a:solidFill>
                <a:latin typeface="Arial"/>
              </a:rPr>
              <a:t>i</a:t>
            </a:r>
            <a:r>
              <a:rPr sz="1400" b="1" dirty="0">
                <a:solidFill>
                  <a:srgbClr val="222B36"/>
                </a:solidFill>
                <a:latin typeface="Arial"/>
              </a:rPr>
              <a:t>, n)</a:t>
            </a:r>
          </a:p>
        </p:txBody>
      </p:sp>
      <p:sp>
        <p:nvSpPr>
          <p:cNvPr id="18" name="Shape 15"/>
          <p:cNvSpPr/>
          <p:nvPr/>
        </p:nvSpPr>
        <p:spPr>
          <a:xfrm>
            <a:off x="6680262" y="3919118"/>
            <a:ext cx="4323283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Shape 16"/>
          <p:cNvSpPr/>
          <p:nvPr/>
        </p:nvSpPr>
        <p:spPr>
          <a:xfrm>
            <a:off x="6617214" y="3861511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455091" y="4017873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21" name="Shape 18"/>
          <p:cNvSpPr/>
          <p:nvPr/>
        </p:nvSpPr>
        <p:spPr>
          <a:xfrm>
            <a:off x="6680262" y="3919118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2" name="Text 19"/>
          <p:cNvSpPr/>
          <p:nvPr/>
        </p:nvSpPr>
        <p:spPr>
          <a:xfrm>
            <a:off x="6338002" y="3161995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+$33,793</a:t>
            </a:r>
            <a:endParaRPr lang="en-US" sz="950" dirty="0"/>
          </a:p>
        </p:txBody>
      </p:sp>
      <p:sp>
        <p:nvSpPr>
          <p:cNvPr id="23" name="Shape 20"/>
          <p:cNvSpPr/>
          <p:nvPr/>
        </p:nvSpPr>
        <p:spPr>
          <a:xfrm>
            <a:off x="7481871" y="3861511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4" name="Text 21"/>
          <p:cNvSpPr/>
          <p:nvPr/>
        </p:nvSpPr>
        <p:spPr>
          <a:xfrm>
            <a:off x="7319748" y="4017873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25" name="Shape 22"/>
          <p:cNvSpPr/>
          <p:nvPr/>
        </p:nvSpPr>
        <p:spPr>
          <a:xfrm>
            <a:off x="8346527" y="3861511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6" name="Text 23"/>
          <p:cNvSpPr/>
          <p:nvPr/>
        </p:nvSpPr>
        <p:spPr>
          <a:xfrm>
            <a:off x="8184404" y="4017873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4</a:t>
            </a:r>
            <a:endParaRPr lang="en-US" sz="950" dirty="0"/>
          </a:p>
        </p:txBody>
      </p:sp>
      <p:sp>
        <p:nvSpPr>
          <p:cNvPr id="27" name="Shape 24"/>
          <p:cNvSpPr/>
          <p:nvPr/>
        </p:nvSpPr>
        <p:spPr>
          <a:xfrm>
            <a:off x="9211184" y="3861511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8" name="Text 25"/>
          <p:cNvSpPr/>
          <p:nvPr/>
        </p:nvSpPr>
        <p:spPr>
          <a:xfrm>
            <a:off x="9049061" y="4017873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6</a:t>
            </a:r>
            <a:endParaRPr lang="en-US" sz="950" dirty="0"/>
          </a:p>
        </p:txBody>
      </p:sp>
      <p:sp>
        <p:nvSpPr>
          <p:cNvPr id="29" name="Shape 26"/>
          <p:cNvSpPr/>
          <p:nvPr/>
        </p:nvSpPr>
        <p:spPr>
          <a:xfrm>
            <a:off x="10075841" y="3861511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0" name="Text 27"/>
          <p:cNvSpPr/>
          <p:nvPr/>
        </p:nvSpPr>
        <p:spPr>
          <a:xfrm>
            <a:off x="9913717" y="4017873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8</a:t>
            </a:r>
            <a:endParaRPr lang="en-US" sz="950" dirty="0"/>
          </a:p>
        </p:txBody>
      </p:sp>
      <p:sp>
        <p:nvSpPr>
          <p:cNvPr id="31" name="Shape 28"/>
          <p:cNvSpPr/>
          <p:nvPr/>
        </p:nvSpPr>
        <p:spPr>
          <a:xfrm>
            <a:off x="10940497" y="3861511"/>
            <a:ext cx="126095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2" name="Text 29"/>
          <p:cNvSpPr/>
          <p:nvPr/>
        </p:nvSpPr>
        <p:spPr>
          <a:xfrm>
            <a:off x="10778374" y="4017873"/>
            <a:ext cx="45034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10</a:t>
            </a:r>
            <a:endParaRPr lang="en-US" sz="950" dirty="0"/>
          </a:p>
        </p:txBody>
      </p:sp>
      <p:sp>
        <p:nvSpPr>
          <p:cNvPr id="33" name="Shape 30"/>
          <p:cNvSpPr/>
          <p:nvPr/>
        </p:nvSpPr>
        <p:spPr>
          <a:xfrm>
            <a:off x="11003545" y="3919118"/>
            <a:ext cx="1" cy="1"/>
          </a:xfrm>
          <a:prstGeom prst="line">
            <a:avLst/>
          </a:prstGeom>
          <a:noFill/>
          <a:ln w="20320">
            <a:solidFill>
              <a:srgbClr val="2A9D8F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4" name="Text 31"/>
          <p:cNvSpPr/>
          <p:nvPr/>
        </p:nvSpPr>
        <p:spPr>
          <a:xfrm>
            <a:off x="10661285" y="3161995"/>
            <a:ext cx="6845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A9D8F"/>
                </a:solidFill>
                <a:latin typeface="Arial"/>
              </a:rPr>
              <a:t>+$80,000</a:t>
            </a:r>
            <a:endParaRPr lang="en-US" sz="950" dirty="0"/>
          </a:p>
        </p:txBody>
      </p:sp>
      <p:sp>
        <p:nvSpPr>
          <p:cNvPr id="35" name="Shape 32"/>
          <p:cNvSpPr/>
          <p:nvPr/>
        </p:nvSpPr>
        <p:spPr>
          <a:xfrm>
            <a:off x="6612712" y="4914899"/>
            <a:ext cx="4458385" cy="992917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6" name="Text 33"/>
          <p:cNvSpPr/>
          <p:nvPr/>
        </p:nvSpPr>
        <p:spPr>
          <a:xfrm>
            <a:off x="6774835" y="503011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37" name="Text 34"/>
          <p:cNvSpPr/>
          <p:nvPr/>
        </p:nvSpPr>
        <p:spPr>
          <a:xfrm>
            <a:off x="6774835" y="5309920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future cash flow is worth less today because the investor requires a 9% return.</a:t>
            </a:r>
            <a:endParaRPr lang="en-US" sz="1230" b="1" dirty="0"/>
          </a:p>
        </p:txBody>
      </p:sp>
      <p:sp>
        <p:nvSpPr>
          <p:cNvPr id="41" name="Rectangle 40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2747772" y="39410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WORKED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Worked Example 2: Present Value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42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9"/>
          <p:cNvSpPr/>
          <p:nvPr/>
        </p:nvSpPr>
        <p:spPr>
          <a:xfrm>
            <a:off x="803300" y="1581912"/>
            <a:ext cx="5043830" cy="2139696"/>
          </a:xfrm>
          <a:prstGeom prst="roundRect">
            <a:avLst>
              <a:gd name="adj" fmla="val 3846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3" name="Text 10"/>
          <p:cNvSpPr/>
          <p:nvPr/>
        </p:nvSpPr>
        <p:spPr>
          <a:xfrm>
            <a:off x="947409" y="1680667"/>
            <a:ext cx="475561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Ordinary annuity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947409" y="1944014"/>
            <a:ext cx="4755611" cy="16870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Question: You deposit $6,000 every year for 10 years at 8%. Find future value if deposits are made at the end of each year.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Ordinary annuity: Use Table 3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at Number of periods = 10, Periodic rate = 8% = 14.4866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Future value = 6,000 × 14.4866 = $86,919.60</a:t>
            </a:r>
          </a:p>
        </p:txBody>
      </p:sp>
      <p:sp>
        <p:nvSpPr>
          <p:cNvPr id="15" name="Shape 12"/>
          <p:cNvSpPr/>
          <p:nvPr/>
        </p:nvSpPr>
        <p:spPr>
          <a:xfrm>
            <a:off x="6207404" y="1581912"/>
            <a:ext cx="5043830" cy="2139696"/>
          </a:xfrm>
          <a:prstGeom prst="roundRect">
            <a:avLst>
              <a:gd name="adj" fmla="val 3846"/>
            </a:avLst>
          </a:prstGeom>
          <a:solidFill>
            <a:srgbClr val="FFF7E8"/>
          </a:solidFill>
          <a:ln w="12700">
            <a:solidFill>
              <a:srgbClr val="F4C77D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6" name="Text 13"/>
          <p:cNvSpPr/>
          <p:nvPr/>
        </p:nvSpPr>
        <p:spPr>
          <a:xfrm>
            <a:off x="6351513" y="1680667"/>
            <a:ext cx="475561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9A5B00"/>
                </a:solidFill>
                <a:latin typeface="Arial"/>
              </a:rPr>
              <a:t>Annuity due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6351513" y="1944014"/>
            <a:ext cx="4755611" cy="16870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If deposits are made at the beginning of each year: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Annuity due: Use Table 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Factor at Number of periods = 10, Periodic rate = 8% = 15.6455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Future value = 6,000 × 15.6455 = $93,873.00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1400" b="1" dirty="0">
              <a:latin typeface="Arial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/>
              </a:rPr>
              <a:t>Short formula used: FVA = PMT × FVIFA(</a:t>
            </a:r>
            <a:r>
              <a:rPr sz="1400" b="1" dirty="0" err="1">
                <a:latin typeface="Arial"/>
              </a:rPr>
              <a:t>i</a:t>
            </a:r>
            <a:r>
              <a:rPr sz="1400" b="1" dirty="0">
                <a:latin typeface="Arial"/>
              </a:rPr>
              <a:t>, n)</a:t>
            </a:r>
          </a:p>
        </p:txBody>
      </p:sp>
      <p:sp>
        <p:nvSpPr>
          <p:cNvPr id="18" name="Shape 15"/>
          <p:cNvSpPr/>
          <p:nvPr/>
        </p:nvSpPr>
        <p:spPr>
          <a:xfrm>
            <a:off x="893368" y="4093332"/>
            <a:ext cx="10267797" cy="956687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9" name="Text 16"/>
          <p:cNvSpPr/>
          <p:nvPr/>
        </p:nvSpPr>
        <p:spPr>
          <a:xfrm>
            <a:off x="1055491" y="4208547"/>
            <a:ext cx="994355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Interpretation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1055491" y="4488353"/>
            <a:ext cx="9943551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The annuity due is higher because each payment earns one additional year of interest compared with the ordinary annuity.</a:t>
            </a:r>
            <a:endParaRPr lang="en-US" sz="1300" b="1" dirty="0"/>
          </a:p>
        </p:txBody>
      </p:sp>
      <p:sp>
        <p:nvSpPr>
          <p:cNvPr id="21" name="Shape 18"/>
          <p:cNvSpPr/>
          <p:nvPr/>
        </p:nvSpPr>
        <p:spPr>
          <a:xfrm>
            <a:off x="1118539" y="5432764"/>
            <a:ext cx="10084577" cy="1"/>
          </a:xfrm>
          <a:prstGeom prst="line">
            <a:avLst/>
          </a:prstGeom>
          <a:noFill/>
          <a:ln w="25400">
            <a:solidFill>
              <a:srgbClr val="12324A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2" name="Shape 19"/>
          <p:cNvSpPr/>
          <p:nvPr/>
        </p:nvSpPr>
        <p:spPr>
          <a:xfrm>
            <a:off x="1055491" y="5375157"/>
            <a:ext cx="129526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3" name="Text 20"/>
          <p:cNvSpPr/>
          <p:nvPr/>
        </p:nvSpPr>
        <p:spPr>
          <a:xfrm>
            <a:off x="893367" y="5531519"/>
            <a:ext cx="46259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0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1118539" y="5432764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5" name="Text 22"/>
          <p:cNvSpPr/>
          <p:nvPr/>
        </p:nvSpPr>
        <p:spPr>
          <a:xfrm>
            <a:off x="776279" y="5877163"/>
            <a:ext cx="703144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Due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3018983" y="5375157"/>
            <a:ext cx="129526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7" name="Text 24"/>
          <p:cNvSpPr/>
          <p:nvPr/>
        </p:nvSpPr>
        <p:spPr>
          <a:xfrm>
            <a:off x="2856858" y="5531519"/>
            <a:ext cx="46259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</a:t>
            </a:r>
            <a:endParaRPr lang="en-US" sz="950" dirty="0"/>
          </a:p>
        </p:txBody>
      </p:sp>
      <p:sp>
        <p:nvSpPr>
          <p:cNvPr id="28" name="Shape 25"/>
          <p:cNvSpPr/>
          <p:nvPr/>
        </p:nvSpPr>
        <p:spPr>
          <a:xfrm>
            <a:off x="3082030" y="5432764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9" name="Text 26"/>
          <p:cNvSpPr/>
          <p:nvPr/>
        </p:nvSpPr>
        <p:spPr>
          <a:xfrm>
            <a:off x="2679596" y="5877163"/>
            <a:ext cx="83487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Ordinary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4982474" y="5375157"/>
            <a:ext cx="129526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1" name="Text 28"/>
          <p:cNvSpPr/>
          <p:nvPr/>
        </p:nvSpPr>
        <p:spPr>
          <a:xfrm>
            <a:off x="4820350" y="5531519"/>
            <a:ext cx="46259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2</a:t>
            </a:r>
            <a:endParaRPr lang="en-US" sz="950" dirty="0"/>
          </a:p>
        </p:txBody>
      </p:sp>
      <p:sp>
        <p:nvSpPr>
          <p:cNvPr id="32" name="Shape 29"/>
          <p:cNvSpPr/>
          <p:nvPr/>
        </p:nvSpPr>
        <p:spPr>
          <a:xfrm>
            <a:off x="5045522" y="5432764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3" name="Text 30"/>
          <p:cNvSpPr/>
          <p:nvPr/>
        </p:nvSpPr>
        <p:spPr>
          <a:xfrm>
            <a:off x="4703261" y="5877163"/>
            <a:ext cx="82198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Ordinary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6945965" y="5375157"/>
            <a:ext cx="129526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5" name="Text 32"/>
          <p:cNvSpPr/>
          <p:nvPr/>
        </p:nvSpPr>
        <p:spPr>
          <a:xfrm>
            <a:off x="6783841" y="5531519"/>
            <a:ext cx="46259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3</a:t>
            </a:r>
            <a:endParaRPr lang="en-US" sz="950" dirty="0"/>
          </a:p>
        </p:txBody>
      </p:sp>
      <p:sp>
        <p:nvSpPr>
          <p:cNvPr id="36" name="Shape 33"/>
          <p:cNvSpPr/>
          <p:nvPr/>
        </p:nvSpPr>
        <p:spPr>
          <a:xfrm>
            <a:off x="7009013" y="5432764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7" name="Text 34"/>
          <p:cNvSpPr/>
          <p:nvPr/>
        </p:nvSpPr>
        <p:spPr>
          <a:xfrm>
            <a:off x="6666752" y="5877163"/>
            <a:ext cx="82198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Ordinary</a:t>
            </a:r>
            <a:endParaRPr lang="en-US" sz="950" dirty="0"/>
          </a:p>
        </p:txBody>
      </p:sp>
      <p:sp>
        <p:nvSpPr>
          <p:cNvPr id="38" name="Shape 35"/>
          <p:cNvSpPr/>
          <p:nvPr/>
        </p:nvSpPr>
        <p:spPr>
          <a:xfrm>
            <a:off x="8909456" y="5375157"/>
            <a:ext cx="129526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39" name="Text 36"/>
          <p:cNvSpPr/>
          <p:nvPr/>
        </p:nvSpPr>
        <p:spPr>
          <a:xfrm>
            <a:off x="8747332" y="5531519"/>
            <a:ext cx="46259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...</a:t>
            </a:r>
            <a:endParaRPr lang="en-US" sz="950" dirty="0"/>
          </a:p>
        </p:txBody>
      </p:sp>
      <p:sp>
        <p:nvSpPr>
          <p:cNvPr id="40" name="Shape 37"/>
          <p:cNvSpPr/>
          <p:nvPr/>
        </p:nvSpPr>
        <p:spPr>
          <a:xfrm>
            <a:off x="10872947" y="5375157"/>
            <a:ext cx="129526" cy="115214"/>
          </a:xfrm>
          <a:prstGeom prst="ellipse">
            <a:avLst/>
          </a:prstGeom>
          <a:solidFill>
            <a:srgbClr val="00A5D8"/>
          </a:solidFill>
          <a:ln w="12700">
            <a:solidFill>
              <a:srgbClr val="00A5D8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1" name="Text 38"/>
          <p:cNvSpPr/>
          <p:nvPr/>
        </p:nvSpPr>
        <p:spPr>
          <a:xfrm>
            <a:off x="10710823" y="5531519"/>
            <a:ext cx="46259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5F6B76"/>
                </a:solidFill>
                <a:latin typeface="Arial"/>
              </a:rPr>
              <a:t>10</a:t>
            </a:r>
            <a:endParaRPr lang="en-US" sz="950" dirty="0"/>
          </a:p>
        </p:txBody>
      </p:sp>
      <p:sp>
        <p:nvSpPr>
          <p:cNvPr id="42" name="Shape 39"/>
          <p:cNvSpPr/>
          <p:nvPr/>
        </p:nvSpPr>
        <p:spPr>
          <a:xfrm>
            <a:off x="10935995" y="5432764"/>
            <a:ext cx="1" cy="411480"/>
          </a:xfrm>
          <a:prstGeom prst="line">
            <a:avLst/>
          </a:prstGeom>
          <a:noFill/>
          <a:ln w="20320">
            <a:solidFill>
              <a:srgbClr val="E76F51"/>
            </a:solidFill>
            <a:prstDash val="solid"/>
            <a:headEnd type="none"/>
            <a:tailEnd type="triangle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43" name="Text 40"/>
          <p:cNvSpPr/>
          <p:nvPr/>
        </p:nvSpPr>
        <p:spPr>
          <a:xfrm>
            <a:off x="10535478" y="5877163"/>
            <a:ext cx="821365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E76F51"/>
                </a:solidFill>
                <a:latin typeface="Arial"/>
              </a:rPr>
              <a:t>Ordinary</a:t>
            </a:r>
            <a:endParaRPr lang="en-US" sz="950" dirty="0"/>
          </a:p>
        </p:txBody>
      </p:sp>
      <p:sp>
        <p:nvSpPr>
          <p:cNvPr id="47" name="Rectangle 46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2747772" y="38587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WORKED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Worked Example 3: Annuity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43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601828" y="2308860"/>
            <a:ext cx="5695605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00B0F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Choose the correct table:</a:t>
            </a:r>
            <a:endParaRPr lang="en-US" sz="1600" dirty="0">
              <a:solidFill>
                <a:srgbClr val="00B0F0"/>
              </a:solidFill>
            </a:endParaRPr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Table 1 for FV of one amount; Table 2 for PV of one amount.</a:t>
            </a:r>
            <a:endParaRPr lang="en-US" sz="14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Table 3 for FV ordinary annuity; Table 4 for PV ordinary annuity.</a:t>
            </a:r>
            <a:endParaRPr lang="en-US" sz="14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Table 5 for FV annuity due; Table 6 for PV annuity due.</a:t>
            </a:r>
            <a:endParaRPr lang="en-US" sz="14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Match rate and periods:</a:t>
            </a:r>
            <a:endParaRPr lang="en-US" sz="14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If compounding is semiannual, divide the rate by 2 and multiply years by 2.</a:t>
            </a:r>
            <a:endParaRPr lang="en-US" sz="14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Interpret timing:</a:t>
            </a:r>
            <a:endParaRPr lang="en-US" sz="140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End-of-period is ordinary annuity; beginning-of-period is annuity due.</a:t>
            </a:r>
            <a:endParaRPr lang="en-US" sz="1400" b="1" dirty="0"/>
          </a:p>
        </p:txBody>
      </p:sp>
      <p:sp>
        <p:nvSpPr>
          <p:cNvPr id="13" name="Shape 10"/>
          <p:cNvSpPr/>
          <p:nvPr/>
        </p:nvSpPr>
        <p:spPr>
          <a:xfrm>
            <a:off x="6883055" y="1654863"/>
            <a:ext cx="4458385" cy="1748293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7045178" y="1770078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Exam workflow</a:t>
            </a:r>
            <a:endParaRPr lang="en-US" sz="1250" dirty="0"/>
          </a:p>
        </p:txBody>
      </p:sp>
      <p:sp>
        <p:nvSpPr>
          <p:cNvPr id="15" name="Text 12"/>
          <p:cNvSpPr/>
          <p:nvPr/>
        </p:nvSpPr>
        <p:spPr>
          <a:xfrm>
            <a:off x="7045178" y="2049884"/>
            <a:ext cx="4134139" cy="125775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1. Draw the timeline.</a:t>
            </a:r>
            <a:endParaRPr lang="en-US" sz="1280" b="1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2. Identify the cash flow type.</a:t>
            </a:r>
            <a:endParaRPr lang="en-US" sz="1280" b="1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3. Select the table.</a:t>
            </a:r>
            <a:endParaRPr lang="en-US" sz="1280" b="1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4. Locate i and n.</a:t>
            </a:r>
            <a:endParaRPr lang="en-US" sz="1280" b="1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5. Multiply and interpret.</a:t>
            </a:r>
            <a:endParaRPr lang="en-US" sz="1280" b="1" dirty="0"/>
          </a:p>
        </p:txBody>
      </p:sp>
      <p:sp>
        <p:nvSpPr>
          <p:cNvPr id="16" name="Shape 13"/>
          <p:cNvSpPr/>
          <p:nvPr/>
        </p:nvSpPr>
        <p:spPr>
          <a:xfrm>
            <a:off x="6903630" y="3760270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7065753" y="387548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Do not do this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7065753" y="4155290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Do not use annual rate with monthly periods or use an annuity table for a single future amount.</a:t>
            </a:r>
            <a:endParaRPr lang="en-US" sz="1280" b="1" dirty="0"/>
          </a:p>
        </p:txBody>
      </p:sp>
      <p:sp>
        <p:nvSpPr>
          <p:cNvPr id="19" name="Shape 16"/>
          <p:cNvSpPr/>
          <p:nvPr/>
        </p:nvSpPr>
        <p:spPr>
          <a:xfrm>
            <a:off x="6903630" y="5118154"/>
            <a:ext cx="4458385" cy="966978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7065753" y="5233368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Rounding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7065753" y="551317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Keep factor values to at least four decimals during calculation; round final answer only.</a:t>
            </a:r>
            <a:endParaRPr lang="en-US" sz="1250" b="1" dirty="0"/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TIPS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Common Mistakes and Exam Tips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44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bg>
      <p:bgPr>
        <a:solidFill>
          <a:srgbClr val="F7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799833" y="1691792"/>
            <a:ext cx="5494172" cy="306708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Money has time value because it can earn returns and because future cash flows involve risk and waiting.</a:t>
            </a:r>
            <a:endParaRPr lang="en-US" sz="138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Compounding moves money forward; discounting moves money backward.</a:t>
            </a:r>
            <a:endParaRPr lang="en-US" sz="138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Single amounts use Table 1 or Table 2.</a:t>
            </a:r>
            <a:endParaRPr lang="en-US" sz="138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Ordinary annuities use Table 3 or Table 4; annuity due uses Table 5 or Table 6.</a:t>
            </a:r>
            <a:endParaRPr lang="en-US" sz="1380" b="1" dirty="0"/>
          </a:p>
          <a:p>
            <a:pPr marL="177800" indent="-1778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400" b="1" dirty="0">
                <a:solidFill>
                  <a:srgbClr val="222B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TVM supports valuation, borrowing, investment, retirement planning, bonds, stocks, and capital budgeting.</a:t>
            </a:r>
            <a:endParaRPr lang="en-US" sz="1380" b="1" dirty="0"/>
          </a:p>
        </p:txBody>
      </p:sp>
      <p:graphicFrame>
        <p:nvGraphicFramePr>
          <p:cNvPr id="4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814093"/>
              </p:ext>
            </p:extLst>
          </p:nvPr>
        </p:nvGraphicFramePr>
        <p:xfrm>
          <a:off x="6432575" y="1610931"/>
          <a:ext cx="4892040" cy="3749040"/>
        </p:xfrm>
        <a:graphic>
          <a:graphicData uri="http://schemas.openxmlformats.org/drawingml/2006/table">
            <a:tbl>
              <a:tblPr/>
              <a:tblGrid>
                <a:gridCol w="329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Homework</a:t>
                      </a:r>
                      <a:endParaRPr lang="en-US" sz="10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12324A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Required table</a:t>
                      </a:r>
                      <a:endParaRPr lang="en-US" sz="104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1. FV of $12,000 for 8 years at 5%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1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2. PV of $40,000 due in 12 years at 7%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2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3. FV of $2,500 end-year deposits for 10 years at 6%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3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4. PV of $4,000 end-year receipts for 8 years at 9%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4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5. Loan payment on $30,000 over 10 years at 8%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222B36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Table 4</a:t>
                      </a:r>
                      <a:endParaRPr lang="en-US" sz="1040" b="1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54864" marR="54864" marT="54864" marB="54864">
                    <a:lnL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60" cap="flat" cmpd="sng" algn="ctr">
                      <a:solidFill>
                        <a:srgbClr val="C6DC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Shape 10"/>
          <p:cNvSpPr/>
          <p:nvPr/>
        </p:nvSpPr>
        <p:spPr>
          <a:xfrm>
            <a:off x="867385" y="4937913"/>
            <a:ext cx="5359069" cy="1033517"/>
          </a:xfrm>
          <a:prstGeom prst="roundRect">
            <a:avLst>
              <a:gd name="adj" fmla="val 12632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5" name="Text 11"/>
          <p:cNvSpPr/>
          <p:nvPr/>
        </p:nvSpPr>
        <p:spPr>
          <a:xfrm>
            <a:off x="1029508" y="5053128"/>
            <a:ext cx="503482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Final message</a:t>
            </a:r>
            <a:endParaRPr lang="en-US" sz="1250" dirty="0"/>
          </a:p>
        </p:txBody>
      </p:sp>
      <p:sp>
        <p:nvSpPr>
          <p:cNvPr id="16" name="Text 12"/>
          <p:cNvSpPr/>
          <p:nvPr/>
        </p:nvSpPr>
        <p:spPr>
          <a:xfrm>
            <a:off x="1029508" y="5372689"/>
            <a:ext cx="5196946" cy="30449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222B36"/>
                </a:solidFill>
                <a:latin typeface="Arial"/>
              </a:rPr>
              <a:t>A good financial analyst does not only calculate the number; he explains what the number means for a real decision.</a:t>
            </a:r>
            <a:endParaRPr lang="en-US" sz="1280" b="1" dirty="0"/>
          </a:p>
        </p:txBody>
      </p:sp>
      <p:sp>
        <p:nvSpPr>
          <p:cNvPr id="17" name="Shape 13"/>
          <p:cNvSpPr/>
          <p:nvPr/>
        </p:nvSpPr>
        <p:spPr>
          <a:xfrm>
            <a:off x="6432574" y="5423979"/>
            <a:ext cx="4892040" cy="850392"/>
          </a:xfrm>
          <a:prstGeom prst="roundRect">
            <a:avLst>
              <a:gd name="adj" fmla="val 2069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8" name="Text 14"/>
          <p:cNvSpPr/>
          <p:nvPr/>
        </p:nvSpPr>
        <p:spPr>
          <a:xfrm>
            <a:off x="6594698" y="5429465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A5D8"/>
                </a:solidFill>
                <a:latin typeface="Arial"/>
              </a:rPr>
              <a:t>Source of factors</a:t>
            </a:r>
            <a:endParaRPr lang="en-US" sz="1250" dirty="0"/>
          </a:p>
        </p:txBody>
      </p:sp>
      <p:sp>
        <p:nvSpPr>
          <p:cNvPr id="19" name="Text 15"/>
          <p:cNvSpPr/>
          <p:nvPr/>
        </p:nvSpPr>
        <p:spPr>
          <a:xfrm>
            <a:off x="6594698" y="5709271"/>
            <a:ext cx="4494413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222B36"/>
                </a:solidFill>
                <a:latin typeface="Arial"/>
              </a:rPr>
              <a:t>Use the present and future value tables provided for this lecture.</a:t>
            </a:r>
            <a:endParaRPr lang="en-US" sz="1180" dirty="0"/>
          </a:p>
        </p:txBody>
      </p:sp>
      <p:sp>
        <p:nvSpPr>
          <p:cNvPr id="50" name="Rectangle 49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51" name="TextBox 50"/>
          <p:cNvSpPr txBox="1"/>
          <p:nvPr/>
        </p:nvSpPr>
        <p:spPr>
          <a:xfrm>
            <a:off x="2747772" y="39511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SUMMARY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Lecture Summary and Numerical Homework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45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771495" y="2528315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C00000"/>
                </a:solidFill>
                <a:latin typeface="Aptos"/>
              </a:rPr>
              <a:t>Question 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Why is money received today more valuable than the same amount received in the future?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Future money is always risk-free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Today’s money can be invested and earn a return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Inflation increases the value of future money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Financial decisions ignore timing</a:t>
            </a:r>
          </a:p>
        </p:txBody>
      </p:sp>
      <p:sp>
        <p:nvSpPr>
          <p:cNvPr id="13" name="Shape 10"/>
          <p:cNvSpPr/>
          <p:nvPr/>
        </p:nvSpPr>
        <p:spPr>
          <a:xfrm>
            <a:off x="6612712" y="1718472"/>
            <a:ext cx="4458385" cy="987552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74835" y="1833686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74835" y="2113492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Theoretical focus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Concept: opportunity cost and earning capacity.</a:t>
            </a:r>
          </a:p>
        </p:txBody>
      </p:sp>
      <p:sp>
        <p:nvSpPr>
          <p:cNvPr id="16" name="Shape 13"/>
          <p:cNvSpPr/>
          <p:nvPr/>
        </p:nvSpPr>
        <p:spPr>
          <a:xfrm>
            <a:off x="6612712" y="3282096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74835" y="3397310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74835" y="3677116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B</a:t>
            </a:r>
          </a:p>
        </p:txBody>
      </p:sp>
      <p:sp>
        <p:nvSpPr>
          <p:cNvPr id="19" name="Shape 16"/>
          <p:cNvSpPr/>
          <p:nvPr/>
        </p:nvSpPr>
        <p:spPr>
          <a:xfrm>
            <a:off x="6612712" y="4639980"/>
            <a:ext cx="4458385" cy="123603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74835" y="475519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74835" y="5035000"/>
            <a:ext cx="4237722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Money today has earning capacity. Waiting creates opportunity cost, inflation exposure, and uncertainty.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1: Time Value Concept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46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906667" y="2146076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2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A student wants to find what $10,000 invested today will become after 5 years at 6%. Which table should be used?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Present Value of $1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Future Value of $1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Present Value of an Ordinary Annuity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Future Value of an Ordinary Annuity</a:t>
            </a:r>
          </a:p>
        </p:txBody>
      </p:sp>
      <p:sp>
        <p:nvSpPr>
          <p:cNvPr id="13" name="Shape 10"/>
          <p:cNvSpPr/>
          <p:nvPr/>
        </p:nvSpPr>
        <p:spPr>
          <a:xfrm>
            <a:off x="6633287" y="2012671"/>
            <a:ext cx="4458385" cy="1167847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95410" y="2127886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95410" y="2407692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Table selection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One amount grows forward from today to the future.</a:t>
            </a:r>
          </a:p>
        </p:txBody>
      </p:sp>
      <p:sp>
        <p:nvSpPr>
          <p:cNvPr id="16" name="Shape 13"/>
          <p:cNvSpPr/>
          <p:nvPr/>
        </p:nvSpPr>
        <p:spPr>
          <a:xfrm>
            <a:off x="6633287" y="3576296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95410" y="3691510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95410" y="3971316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B</a:t>
            </a:r>
          </a:p>
        </p:txBody>
      </p:sp>
      <p:sp>
        <p:nvSpPr>
          <p:cNvPr id="19" name="Shape 16"/>
          <p:cNvSpPr/>
          <p:nvPr/>
        </p:nvSpPr>
        <p:spPr>
          <a:xfrm>
            <a:off x="6633287" y="4934180"/>
            <a:ext cx="4458385" cy="905256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95410" y="504939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95410" y="5329200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A single current amount moving forward uses Table 1: Future Value of $1.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2: Choosing the Correct Table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47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27154" y="2142857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3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An investment earns a quoted annual rate of 12% compounded quarterly for 3 years. What periodic rate and number of periods should be used?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12% and 3 periods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6% and 6 periods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3% and 12 periods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1% and 36 periods</a:t>
            </a:r>
          </a:p>
        </p:txBody>
      </p:sp>
      <p:sp>
        <p:nvSpPr>
          <p:cNvPr id="13" name="Shape 10"/>
          <p:cNvSpPr/>
          <p:nvPr/>
        </p:nvSpPr>
        <p:spPr>
          <a:xfrm>
            <a:off x="6612712" y="1753322"/>
            <a:ext cx="4458385" cy="1310971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74835" y="1868537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74835" y="2148343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Formula logic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Periodic rate = quoted annual rate ÷ periods per year.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Number of periods = years × periods per year.</a:t>
            </a:r>
          </a:p>
        </p:txBody>
      </p:sp>
      <p:sp>
        <p:nvSpPr>
          <p:cNvPr id="16" name="Shape 13"/>
          <p:cNvSpPr/>
          <p:nvPr/>
        </p:nvSpPr>
        <p:spPr>
          <a:xfrm>
            <a:off x="6612712" y="3607307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74835" y="3722521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74835" y="4002327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C</a:t>
            </a:r>
          </a:p>
        </p:txBody>
      </p:sp>
      <p:sp>
        <p:nvSpPr>
          <p:cNvPr id="19" name="Shape 16"/>
          <p:cNvSpPr/>
          <p:nvPr/>
        </p:nvSpPr>
        <p:spPr>
          <a:xfrm>
            <a:off x="6612712" y="4918278"/>
            <a:ext cx="4458385" cy="973637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74835" y="5033493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74835" y="5313299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Quarterly means 4 times per year: 12% ÷ 4 = 3%, and 3 × 4 = 12 periods.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3: Compounding Frequency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48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35105" y="2528315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4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Which statement correctly describes an ordinary annuity?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Equal payments at the beginning of each period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Unequal payments at irregular dates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Equal payments at the end of each period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One single future cash flow</a:t>
            </a:r>
          </a:p>
        </p:txBody>
      </p:sp>
      <p:sp>
        <p:nvSpPr>
          <p:cNvPr id="13" name="Shape 10"/>
          <p:cNvSpPr/>
          <p:nvPr/>
        </p:nvSpPr>
        <p:spPr>
          <a:xfrm>
            <a:off x="6633287" y="2034539"/>
            <a:ext cx="4458385" cy="1225298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95410" y="2149753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95410" y="2429559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Theoretical focus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Timing rule distinguishes ordinary annuity from annuity due.</a:t>
            </a:r>
          </a:p>
        </p:txBody>
      </p:sp>
      <p:sp>
        <p:nvSpPr>
          <p:cNvPr id="16" name="Shape 13"/>
          <p:cNvSpPr/>
          <p:nvPr/>
        </p:nvSpPr>
        <p:spPr>
          <a:xfrm>
            <a:off x="6633287" y="3710634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95410" y="3825848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95410" y="4105654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C</a:t>
            </a:r>
          </a:p>
        </p:txBody>
      </p:sp>
      <p:sp>
        <p:nvSpPr>
          <p:cNvPr id="19" name="Shape 16"/>
          <p:cNvSpPr/>
          <p:nvPr/>
        </p:nvSpPr>
        <p:spPr>
          <a:xfrm>
            <a:off x="6633287" y="4956046"/>
            <a:ext cx="4458385" cy="991529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95410" y="5071261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95410" y="5351067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Ordinary annuity payments occur at the end of each period.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4: Ordinary Annuity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49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19202" y="2219706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5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If the discount rate increases while the future amount and time remain constant, what happens to present value?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Present value increases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Present value decreases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Present value remains unchanged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Present value becomes equal to future value</a:t>
            </a:r>
          </a:p>
        </p:txBody>
      </p:sp>
      <p:sp>
        <p:nvSpPr>
          <p:cNvPr id="13" name="Shape 10"/>
          <p:cNvSpPr/>
          <p:nvPr/>
        </p:nvSpPr>
        <p:spPr>
          <a:xfrm>
            <a:off x="6633287" y="1996771"/>
            <a:ext cx="4620508" cy="987552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95410" y="2111985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95410" y="2391791"/>
            <a:ext cx="4458385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Theoretical focus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Higher required return means stronger discounting.</a:t>
            </a:r>
          </a:p>
        </p:txBody>
      </p:sp>
      <p:sp>
        <p:nvSpPr>
          <p:cNvPr id="16" name="Shape 13"/>
          <p:cNvSpPr/>
          <p:nvPr/>
        </p:nvSpPr>
        <p:spPr>
          <a:xfrm>
            <a:off x="6633287" y="3560395"/>
            <a:ext cx="4620508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95410" y="3675609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95410" y="3955415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B</a:t>
            </a:r>
          </a:p>
        </p:txBody>
      </p:sp>
      <p:sp>
        <p:nvSpPr>
          <p:cNvPr id="19" name="Shape 16"/>
          <p:cNvSpPr/>
          <p:nvPr/>
        </p:nvSpPr>
        <p:spPr>
          <a:xfrm>
            <a:off x="6633287" y="4918279"/>
            <a:ext cx="4620508" cy="965686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95410" y="5033493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95410" y="5313299"/>
            <a:ext cx="435231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A higher discount rate reduces the value today of a future cash flow.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5: Present Value and Rate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50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795349" y="2273197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6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A principal of $10,000 is invested for 3 years at 8% simple interest. What is the future value?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$10,800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$12,400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$12,597.10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$14,000</a:t>
            </a:r>
          </a:p>
        </p:txBody>
      </p:sp>
      <p:sp>
        <p:nvSpPr>
          <p:cNvPr id="13" name="Shape 10"/>
          <p:cNvSpPr/>
          <p:nvPr/>
        </p:nvSpPr>
        <p:spPr>
          <a:xfrm>
            <a:off x="6692225" y="1787651"/>
            <a:ext cx="4458385" cy="1300039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854346" y="193280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854345" y="2273197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Simple calculation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Interest = Principal × Rate × Time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Future value = Principal + Interest</a:t>
            </a:r>
          </a:p>
        </p:txBody>
      </p:sp>
      <p:sp>
        <p:nvSpPr>
          <p:cNvPr id="16" name="Shape 13"/>
          <p:cNvSpPr/>
          <p:nvPr/>
        </p:nvSpPr>
        <p:spPr>
          <a:xfrm>
            <a:off x="6692225" y="3663762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854348" y="3778976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854348" y="4058782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B</a:t>
            </a:r>
          </a:p>
        </p:txBody>
      </p:sp>
      <p:sp>
        <p:nvSpPr>
          <p:cNvPr id="19" name="Shape 16"/>
          <p:cNvSpPr/>
          <p:nvPr/>
        </p:nvSpPr>
        <p:spPr>
          <a:xfrm>
            <a:off x="6692225" y="5021645"/>
            <a:ext cx="4458385" cy="996019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854348" y="5136860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854348" y="5416666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0">
                <a:solidFill>
                  <a:srgbClr val="222B36"/>
                </a:solidFill>
                <a:latin typeface="Arial"/>
              </a:rPr>
              <a:t>Interest = 10,000 × 8% × 3 = $2,400. Future value = 10,000 + 2,400 = $12,400.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6: Simple Interest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51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763543" y="2219706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7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What is the future value of $5,000 after 6 periods at 8% compound interest?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Given factor: Future Value of $1 at 6 periods, 8% = 1.58687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$3,151.00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$5,800.00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$7,934.35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$8,000.00</a:t>
            </a:r>
          </a:p>
        </p:txBody>
      </p:sp>
      <p:sp>
        <p:nvSpPr>
          <p:cNvPr id="13" name="Shape 10"/>
          <p:cNvSpPr/>
          <p:nvPr/>
        </p:nvSpPr>
        <p:spPr>
          <a:xfrm>
            <a:off x="6633287" y="2004723"/>
            <a:ext cx="4458385" cy="1110996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95410" y="2119937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95410" y="2399743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Table method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Future value = Present amount × Future value factor</a:t>
            </a:r>
          </a:p>
        </p:txBody>
      </p:sp>
      <p:sp>
        <p:nvSpPr>
          <p:cNvPr id="16" name="Shape 13"/>
          <p:cNvSpPr/>
          <p:nvPr/>
        </p:nvSpPr>
        <p:spPr>
          <a:xfrm>
            <a:off x="6633287" y="3568347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95410" y="3683561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95410" y="3963367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C</a:t>
            </a:r>
          </a:p>
        </p:txBody>
      </p:sp>
      <p:sp>
        <p:nvSpPr>
          <p:cNvPr id="19" name="Shape 16"/>
          <p:cNvSpPr/>
          <p:nvPr/>
        </p:nvSpPr>
        <p:spPr>
          <a:xfrm>
            <a:off x="6633287" y="4926231"/>
            <a:ext cx="4458385" cy="740664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95410" y="5041445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95410" y="5321251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$5,000 × 1.58687 = $7,934.35.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7: Future Value of One Amount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2920" y="6519672"/>
            <a:ext cx="548640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2060"/>
                </a:solidFill>
                <a:latin typeface="Arial"/>
              </a:rPr>
              <a:t>Time Value of Money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52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811252" y="2055114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8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What is the present value of $8,000 to be received after 8 periods at 12%?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Given factor: Present Value of $1 at 8 periods, 12% = 0.40388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$3,231.04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$4,038.80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$6,217.20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$8,000.00</a:t>
            </a:r>
          </a:p>
        </p:txBody>
      </p:sp>
      <p:sp>
        <p:nvSpPr>
          <p:cNvPr id="13" name="Shape 10"/>
          <p:cNvSpPr/>
          <p:nvPr/>
        </p:nvSpPr>
        <p:spPr>
          <a:xfrm>
            <a:off x="6633285" y="1917059"/>
            <a:ext cx="4458385" cy="1207605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95408" y="203227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95409" y="2312080"/>
            <a:ext cx="4296262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Table method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Present value = Future amount × Present value factor</a:t>
            </a:r>
          </a:p>
        </p:txBody>
      </p:sp>
      <p:sp>
        <p:nvSpPr>
          <p:cNvPr id="16" name="Shape 13"/>
          <p:cNvSpPr/>
          <p:nvPr/>
        </p:nvSpPr>
        <p:spPr>
          <a:xfrm>
            <a:off x="6633285" y="3766036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95408" y="3881250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95408" y="4161056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A</a:t>
            </a:r>
          </a:p>
        </p:txBody>
      </p:sp>
      <p:sp>
        <p:nvSpPr>
          <p:cNvPr id="19" name="Shape 16"/>
          <p:cNvSpPr/>
          <p:nvPr/>
        </p:nvSpPr>
        <p:spPr>
          <a:xfrm>
            <a:off x="6633285" y="5312664"/>
            <a:ext cx="4458385" cy="740664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95408" y="5427878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95408" y="570768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$8,000 × 0.40388 = $3,231.04.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8: Present Value of One Amount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53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763543" y="2219706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9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An investor deposits $2,000 at the end of each period for 6 periods at 8%. What is the future value?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Given factor: FV ordinary annuity factor = 7.3359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$12,000.00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$14,671.80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$15,645.50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$16,000.00</a:t>
            </a:r>
          </a:p>
        </p:txBody>
      </p:sp>
      <p:sp>
        <p:nvSpPr>
          <p:cNvPr id="13" name="Shape 10"/>
          <p:cNvSpPr/>
          <p:nvPr/>
        </p:nvSpPr>
        <p:spPr>
          <a:xfrm>
            <a:off x="6633287" y="1829794"/>
            <a:ext cx="4458385" cy="1167848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95410" y="1945008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95410" y="2224814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Table method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Future value of ordinary annuity = Equal payment × annuity factor</a:t>
            </a:r>
          </a:p>
        </p:txBody>
      </p:sp>
      <p:sp>
        <p:nvSpPr>
          <p:cNvPr id="16" name="Shape 13"/>
          <p:cNvSpPr/>
          <p:nvPr/>
        </p:nvSpPr>
        <p:spPr>
          <a:xfrm>
            <a:off x="6633287" y="3657948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95410" y="3773162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95410" y="4052968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Correct answer: B</a:t>
            </a:r>
          </a:p>
        </p:txBody>
      </p:sp>
      <p:sp>
        <p:nvSpPr>
          <p:cNvPr id="19" name="Shape 16"/>
          <p:cNvSpPr/>
          <p:nvPr/>
        </p:nvSpPr>
        <p:spPr>
          <a:xfrm>
            <a:off x="6633287" y="5223510"/>
            <a:ext cx="4458385" cy="740664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95410" y="5338724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95410" y="5618530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$2,000 × 7.3359 = $14,671.80.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384048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9: Future Value of Ordinary Annuity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54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787398" y="2116836"/>
            <a:ext cx="5494172" cy="3744468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0000"/>
                </a:solidFill>
                <a:latin typeface="Aptos"/>
              </a:rPr>
              <a:t>Question 10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002060"/>
                </a:solidFill>
                <a:latin typeface="Aptos"/>
              </a:rPr>
              <a:t>A loan of $20,000 is repaid in 5 equal year-end installments at 8%. Present value annuity factor = 3.99271. What is the annual installment?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600" b="1" dirty="0">
              <a:solidFill>
                <a:srgbClr val="222B36"/>
              </a:solidFill>
              <a:latin typeface="Aptos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A. $3,409.13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B. $4,000.00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C. $5,009.13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222B36"/>
                </a:solidFill>
                <a:latin typeface="Aptos"/>
              </a:rPr>
              <a:t>D. $6,386.00</a:t>
            </a:r>
          </a:p>
        </p:txBody>
      </p:sp>
      <p:sp>
        <p:nvSpPr>
          <p:cNvPr id="13" name="Shape 10"/>
          <p:cNvSpPr/>
          <p:nvPr/>
        </p:nvSpPr>
        <p:spPr>
          <a:xfrm>
            <a:off x="6633287" y="2116836"/>
            <a:ext cx="4458385" cy="1223507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4" name="Text 11"/>
          <p:cNvSpPr/>
          <p:nvPr/>
        </p:nvSpPr>
        <p:spPr>
          <a:xfrm>
            <a:off x="6795410" y="2232051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Question focus</a:t>
            </a:r>
          </a:p>
        </p:txBody>
      </p:sp>
      <p:sp>
        <p:nvSpPr>
          <p:cNvPr id="15" name="Text 12"/>
          <p:cNvSpPr/>
          <p:nvPr/>
        </p:nvSpPr>
        <p:spPr>
          <a:xfrm>
            <a:off x="6795410" y="2511857"/>
            <a:ext cx="4134139" cy="510235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Loan formula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Equal installment = Loan amount ÷ present value annuity factor</a:t>
            </a:r>
          </a:p>
        </p:txBody>
      </p:sp>
      <p:sp>
        <p:nvSpPr>
          <p:cNvPr id="16" name="Shape 13"/>
          <p:cNvSpPr/>
          <p:nvPr/>
        </p:nvSpPr>
        <p:spPr>
          <a:xfrm>
            <a:off x="6633287" y="3680461"/>
            <a:ext cx="4458385" cy="905256"/>
          </a:xfrm>
          <a:prstGeom prst="roundRect">
            <a:avLst>
              <a:gd name="adj" fmla="val 10909"/>
            </a:avLst>
          </a:prstGeom>
          <a:solidFill>
            <a:srgbClr val="FFF1F0"/>
          </a:solidFill>
          <a:ln w="13970">
            <a:solidFill>
              <a:srgbClr val="F4B1A1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17" name="Text 14"/>
          <p:cNvSpPr/>
          <p:nvPr/>
        </p:nvSpPr>
        <p:spPr>
          <a:xfrm>
            <a:off x="6795410" y="3795675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Model answer</a:t>
            </a:r>
          </a:p>
        </p:txBody>
      </p:sp>
      <p:sp>
        <p:nvSpPr>
          <p:cNvPr id="18" name="Text 15"/>
          <p:cNvSpPr/>
          <p:nvPr/>
        </p:nvSpPr>
        <p:spPr>
          <a:xfrm>
            <a:off x="6795410" y="4075481"/>
            <a:ext cx="4134139" cy="427939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B36"/>
                </a:solidFill>
                <a:latin typeface="Arial"/>
              </a:rPr>
              <a:t>Correct answer: C</a:t>
            </a:r>
          </a:p>
        </p:txBody>
      </p:sp>
      <p:sp>
        <p:nvSpPr>
          <p:cNvPr id="19" name="Shape 16"/>
          <p:cNvSpPr/>
          <p:nvPr/>
        </p:nvSpPr>
        <p:spPr>
          <a:xfrm>
            <a:off x="6633287" y="5038345"/>
            <a:ext cx="4458385" cy="740664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3970">
            <a:solidFill>
              <a:srgbClr val="B7DCE9"/>
            </a:solidFill>
            <a:prstDash val="solid"/>
          </a:ln>
        </p:spPr>
        <p:txBody>
          <a:bodyPr wrap="square" lIns="36576" tIns="27432" rIns="36576" bIns="27432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EG"/>
          </a:p>
        </p:txBody>
      </p:sp>
      <p:sp>
        <p:nvSpPr>
          <p:cNvPr id="20" name="Text 17"/>
          <p:cNvSpPr/>
          <p:nvPr/>
        </p:nvSpPr>
        <p:spPr>
          <a:xfrm>
            <a:off x="6795410" y="5153559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ctr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A5D8"/>
                </a:solidFill>
                <a:latin typeface="Arial"/>
              </a:rPr>
              <a:t>Explanation</a:t>
            </a:r>
          </a:p>
        </p:txBody>
      </p:sp>
      <p:sp>
        <p:nvSpPr>
          <p:cNvPr id="21" name="Text 18"/>
          <p:cNvSpPr/>
          <p:nvPr/>
        </p:nvSpPr>
        <p:spPr>
          <a:xfrm>
            <a:off x="6795410" y="5433365"/>
            <a:ext cx="4134139" cy="274320"/>
          </a:xfrm>
          <a:prstGeom prst="rect">
            <a:avLst/>
          </a:prstGeom>
          <a:noFill/>
          <a:ln/>
        </p:spPr>
        <p:txBody>
          <a:bodyPr wrap="square" lIns="36576" tIns="27432" rIns="36576" bIns="27432" rtlCol="0" anchor="t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222B36"/>
                </a:solidFill>
                <a:latin typeface="Arial"/>
              </a:rPr>
              <a:t>$20,000 ÷ 3.99271 = $5,009.13.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44952" y="384048"/>
            <a:ext cx="1554480" cy="256032"/>
          </a:xfrm>
          <a:prstGeom prst="rect">
            <a:avLst/>
          </a:prstGeom>
          <a:solidFill>
            <a:srgbClr val="EAF3FA"/>
          </a:solidFill>
          <a:ln>
            <a:solidFill>
              <a:srgbClr val="EAF3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27432" rIns="36576" bIns="27432" rtlCol="0"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2747772" y="402336"/>
            <a:ext cx="2148840" cy="320040"/>
          </a:xfrm>
          <a:prstGeom prst="rect">
            <a:avLst/>
          </a:prstGeom>
          <a:noFill/>
        </p:spPr>
        <p:txBody>
          <a:bodyPr wrap="none" lIns="18288" tIns="9144" rIns="18288" bIns="9144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1F5A92"/>
                </a:solidFill>
                <a:latin typeface="Arial"/>
              </a:rPr>
              <a:t>MCQ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4952" y="804672"/>
            <a:ext cx="8046720" cy="530352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400" b="1">
                <a:solidFill>
                  <a:srgbClr val="002060"/>
                </a:solidFill>
                <a:latin typeface="Arial"/>
              </a:rPr>
              <a:t>MCQ Practice 10: Loan Installment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56848" y="6473952"/>
            <a:ext cx="54864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002060"/>
                </a:solidFill>
                <a:latin typeface="Arial"/>
              </a:rPr>
              <a:t>55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 dirty="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70D8F48-944D-FC9B-C2E8-815744CDD6A1}"/>
              </a:ext>
            </a:extLst>
          </p:cNvPr>
          <p:cNvSpPr txBox="1"/>
          <p:nvPr/>
        </p:nvSpPr>
        <p:spPr>
          <a:xfrm>
            <a:off x="685936" y="5539492"/>
            <a:ext cx="59332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  <a:latin typeface="Arial"/>
              </a:rPr>
              <a:t>Time Value of Money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  <wetp:taskpane dockstate="right" visibility="0" width="350" row="0">
    <wetp:webextensionref xmlns:r="http://schemas.openxmlformats.org/officeDocument/2006/relationships" r:id="rId2"/>
  </wetp:taskpane>
</wetp:taskpanes>
</file>

<file path=ppt/webextensions/webextension1.xml><?xml version="1.0" encoding="utf-8"?>
<we:webextension xmlns:we="http://schemas.microsoft.com/office/webextensions/webextension/2010/11" id="{66758FC5-14EE-AA44-A235-EE53F80714E1}">
  <we:reference id="cba9fc06-6fc9-492e-9525-923870a3b909" version="2.0.0.0" store="EXCatalog" storeType="EXCatalog"/>
  <we:alternateReferences>
    <we:reference id="WA200010215" version="2.0.0.0" store="en-US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09FDCD5C-A0BD-C742-B911-64507720DE02}">
  <we:reference id="b976bf9e-dd87-459f-840c-210c09b36273" version="3.0.1.2" store="EXCatalog" storeType="EXCatalog"/>
  <we:alternateReferences>
    <we:reference id="WA200005566" version="3.0.1.2" store="en-US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7254</Words>
  <Application>Microsoft Macintosh PowerPoint</Application>
  <PresentationFormat>Widescreen</PresentationFormat>
  <Paragraphs>1255</Paragraphs>
  <Slides>57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3" baseType="lpstr">
      <vt:lpstr>Alexandria</vt:lpstr>
      <vt:lpstr>Aptos</vt:lpstr>
      <vt:lpstr>Arial</vt:lpstr>
      <vt:lpstr>Calibri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>Midocean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Value of Money</dc:title>
  <dc:subject>Introduction to Finance - Lecture 4</dc:subject>
  <dc:creator>Dr. Mohamed Hussein</dc:creator>
  <cp:lastModifiedBy>Mohamed Hussein</cp:lastModifiedBy>
  <cp:revision>11</cp:revision>
  <dcterms:created xsi:type="dcterms:W3CDTF">2026-06-23T12:45:20Z</dcterms:created>
  <dcterms:modified xsi:type="dcterms:W3CDTF">2026-06-25T16:57:43Z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4c0c79-1302-4598-89cc-fc5f9b666c02_Enabled">
    <vt:lpwstr>true</vt:lpwstr>
  </property>
  <property fmtid="{D5CDD505-2E9C-101B-9397-08002B2CF9AE}" pid="3" name="MSIP_Label_ea4c0c79-1302-4598-89cc-fc5f9b666c02_SetDate">
    <vt:lpwstr>2026-06-23T13:50:33Z</vt:lpwstr>
  </property>
  <property fmtid="{D5CDD505-2E9C-101B-9397-08002B2CF9AE}" pid="4" name="MSIP_Label_ea4c0c79-1302-4598-89cc-fc5f9b666c02_Method">
    <vt:lpwstr>Standard</vt:lpwstr>
  </property>
  <property fmtid="{D5CDD505-2E9C-101B-9397-08002B2CF9AE}" pid="5" name="MSIP_Label_ea4c0c79-1302-4598-89cc-fc5f9b666c02_Name">
    <vt:lpwstr>defa4170-0d19-0005-0004-bc88714345d2</vt:lpwstr>
  </property>
  <property fmtid="{D5CDD505-2E9C-101B-9397-08002B2CF9AE}" pid="6" name="MSIP_Label_ea4c0c79-1302-4598-89cc-fc5f9b666c02_SiteId">
    <vt:lpwstr>d929240e-472e-4f27-9319-d188d429d45e</vt:lpwstr>
  </property>
  <property fmtid="{D5CDD505-2E9C-101B-9397-08002B2CF9AE}" pid="7" name="MSIP_Label_ea4c0c79-1302-4598-89cc-fc5f9b666c02_ActionId">
    <vt:lpwstr>8b843e49-bd10-4a2a-851c-9000e8a82f37</vt:lpwstr>
  </property>
  <property fmtid="{D5CDD505-2E9C-101B-9397-08002B2CF9AE}" pid="8" name="MSIP_Label_ea4c0c79-1302-4598-89cc-fc5f9b666c02_ContentBits">
    <vt:lpwstr>0</vt:lpwstr>
  </property>
  <property fmtid="{D5CDD505-2E9C-101B-9397-08002B2CF9AE}" pid="9" name="MSIP_Label_ea4c0c79-1302-4598-89cc-fc5f9b666c02_Tag">
    <vt:lpwstr>50, 3, 0, 1</vt:lpwstr>
  </property>
</Properties>
</file>