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303" r:id="rId5"/>
    <p:sldId id="554" r:id="rId6"/>
    <p:sldId id="507" r:id="rId7"/>
    <p:sldId id="313" r:id="rId8"/>
    <p:sldId id="276" r:id="rId9"/>
    <p:sldId id="508" r:id="rId10"/>
    <p:sldId id="509" r:id="rId11"/>
    <p:sldId id="544" r:id="rId12"/>
    <p:sldId id="510" r:id="rId13"/>
    <p:sldId id="511" r:id="rId14"/>
    <p:sldId id="545" r:id="rId15"/>
    <p:sldId id="546" r:id="rId16"/>
    <p:sldId id="512" r:id="rId17"/>
    <p:sldId id="513" r:id="rId18"/>
    <p:sldId id="514" r:id="rId19"/>
    <p:sldId id="515" r:id="rId20"/>
    <p:sldId id="516" r:id="rId21"/>
    <p:sldId id="550" r:id="rId22"/>
    <p:sldId id="551" r:id="rId23"/>
    <p:sldId id="517" r:id="rId24"/>
    <p:sldId id="518" r:id="rId25"/>
    <p:sldId id="549" r:id="rId26"/>
    <p:sldId id="519" r:id="rId27"/>
    <p:sldId id="543" r:id="rId28"/>
    <p:sldId id="552" r:id="rId29"/>
    <p:sldId id="520" r:id="rId30"/>
    <p:sldId id="521" r:id="rId31"/>
    <p:sldId id="505" r:id="rId32"/>
    <p:sldId id="522" r:id="rId33"/>
    <p:sldId id="525" r:id="rId34"/>
    <p:sldId id="527" r:id="rId35"/>
    <p:sldId id="547" r:id="rId36"/>
    <p:sldId id="528" r:id="rId37"/>
    <p:sldId id="548" r:id="rId38"/>
    <p:sldId id="553" r:id="rId39"/>
    <p:sldId id="529" r:id="rId40"/>
    <p:sldId id="530" r:id="rId41"/>
    <p:sldId id="531" r:id="rId42"/>
    <p:sldId id="532" r:id="rId43"/>
    <p:sldId id="533" r:id="rId44"/>
    <p:sldId id="534" r:id="rId45"/>
    <p:sldId id="535" r:id="rId46"/>
    <p:sldId id="536" r:id="rId47"/>
    <p:sldId id="537" r:id="rId48"/>
    <p:sldId id="538" r:id="rId49"/>
    <p:sldId id="539" r:id="rId50"/>
    <p:sldId id="540" r:id="rId51"/>
    <p:sldId id="541" r:id="rId52"/>
    <p:sldId id="542" r:id="rId53"/>
    <p:sldId id="50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54"/>
            <p14:sldId id="507"/>
            <p14:sldId id="313"/>
            <p14:sldId id="276"/>
            <p14:sldId id="508"/>
            <p14:sldId id="509"/>
            <p14:sldId id="544"/>
            <p14:sldId id="510"/>
            <p14:sldId id="511"/>
            <p14:sldId id="545"/>
            <p14:sldId id="546"/>
            <p14:sldId id="512"/>
            <p14:sldId id="513"/>
            <p14:sldId id="514"/>
            <p14:sldId id="515"/>
            <p14:sldId id="516"/>
            <p14:sldId id="550"/>
            <p14:sldId id="551"/>
            <p14:sldId id="517"/>
            <p14:sldId id="518"/>
            <p14:sldId id="549"/>
            <p14:sldId id="519"/>
            <p14:sldId id="543"/>
            <p14:sldId id="552"/>
            <p14:sldId id="520"/>
            <p14:sldId id="521"/>
            <p14:sldId id="505"/>
            <p14:sldId id="522"/>
            <p14:sldId id="525"/>
            <p14:sldId id="527"/>
            <p14:sldId id="547"/>
            <p14:sldId id="528"/>
            <p14:sldId id="548"/>
            <p14:sldId id="553"/>
            <p14:sldId id="529"/>
            <p14:sldId id="530"/>
            <p14:sldId id="531"/>
            <p14:sldId id="532"/>
            <p14:sldId id="533"/>
            <p14:sldId id="534"/>
            <p14:sldId id="535"/>
            <p14:sldId id="536"/>
            <p14:sldId id="537"/>
            <p14:sldId id="538"/>
            <p14:sldId id="539"/>
            <p14:sldId id="540"/>
            <p14:sldId id="541"/>
            <p14:sldId id="542"/>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599761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5856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91pTxcL9Eno" TargetMode="Externa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M89_wjcwzfY" TargetMode="Externa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40.png"/><Relationship Id="rId4" Type="http://schemas.openxmlformats.org/officeDocument/2006/relationships/image" Target="../media/image39.png"/></Relationships>
</file>

<file path=ppt/slides/_rels/slide25.xml.rels><?xml version="1.0" encoding="UTF-8" standalone="yes"?>
<Relationships xmlns="http://schemas.openxmlformats.org/package/2006/relationships"><Relationship Id="rId3" Type="http://schemas.openxmlformats.org/officeDocument/2006/relationships/hyperlink" Target="https://www.midjourney.com/home" TargetMode="External"/><Relationship Id="rId2" Type="http://schemas.openxmlformats.org/officeDocument/2006/relationships/hyperlink" Target="https://www.canva.com/templates/" TargetMode="Externa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hyperlink" Target="https://www.capcut.com/"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hyperlink" Target="https://wearesocial.com/uk/blog/2026/04/digital-2026-mid-year-global-update-report/"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5.png"/><Relationship Id="rId4" Type="http://schemas.openxmlformats.org/officeDocument/2006/relationships/image" Target="../media/image44.png"/></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earesocial.com/uk/blog/2026/04/digital-2026-mid-year-global-update-report/" TargetMode="External"/><Relationship Id="rId1" Type="http://schemas.openxmlformats.org/officeDocument/2006/relationships/slideLayout" Target="../slideLayouts/slideLayout15.xml"/><Relationship Id="rId4" Type="http://schemas.openxmlformats.org/officeDocument/2006/relationships/image" Target="../media/image46.png"/></Relationships>
</file>

<file path=ppt/slides/_rels/slide30.xml.rels><?xml version="1.0" encoding="UTF-8" standalone="yes"?>
<Relationships xmlns="http://schemas.openxmlformats.org/package/2006/relationships"><Relationship Id="rId3" Type="http://schemas.openxmlformats.org/officeDocument/2006/relationships/hyperlink" Target="https://wearesocial.com/uk/blog/2026/04/digital-2026-mid-year-global-update-report/" TargetMode="External"/><Relationship Id="rId2" Type="http://schemas.openxmlformats.org/officeDocument/2006/relationships/image" Target="../media/image47.png"/><Relationship Id="rId1" Type="http://schemas.openxmlformats.org/officeDocument/2006/relationships/slideLayout" Target="../slideLayouts/slideLayout15.xml"/><Relationship Id="rId5" Type="http://schemas.microsoft.com/office/2007/relationships/hdphoto" Target="../media/hdphoto1.wdp"/><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youtube.com/watch?v=ZWdT-6Ld71Q&amp;t=58s" TargetMode="Externa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55.png"/><Relationship Id="rId4" Type="http://schemas.openxmlformats.org/officeDocument/2006/relationships/image" Target="../media/image54.png"/></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57.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62.png"/><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64.png"/></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67.png"/><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72.png"/><Relationship Id="rId4" Type="http://schemas.openxmlformats.org/officeDocument/2006/relationships/image" Target="../media/image71.png"/></Relationships>
</file>

<file path=ppt/slides/_rels/slide4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77.png"/><Relationship Id="rId4" Type="http://schemas.openxmlformats.org/officeDocument/2006/relationships/image" Target="../media/image76.png"/></Relationships>
</file>

<file path=ppt/slides/_rels/slide48.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13.png"/><Relationship Id="rId1" Type="http://schemas.openxmlformats.org/officeDocument/2006/relationships/slideLayout" Target="../slideLayouts/slideLayout15.xml"/><Relationship Id="rId4" Type="http://schemas.openxmlformats.org/officeDocument/2006/relationships/image" Target="../media/image79.png"/></Relationships>
</file>

<file path=ppt/slides/_rels/slide4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13.png"/><Relationship Id="rId1" Type="http://schemas.openxmlformats.org/officeDocument/2006/relationships/slideLayout" Target="../slideLayouts/slideLayout15.xml"/><Relationship Id="rId5" Type="http://schemas.openxmlformats.org/officeDocument/2006/relationships/image" Target="../media/image82.png"/><Relationship Id="rId4" Type="http://schemas.openxmlformats.org/officeDocument/2006/relationships/image" Target="../media/image81.png"/></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84.svg"/><Relationship Id="rId2" Type="http://schemas.openxmlformats.org/officeDocument/2006/relationships/image" Target="../media/image83.jpeg"/><Relationship Id="rId1" Type="http://schemas.openxmlformats.org/officeDocument/2006/relationships/slideLayout" Target="../slideLayouts/slideLayout16.xml"/><Relationship Id="rId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34283"/>
            <a:ext cx="12088141" cy="49995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6016752" cy="3683005"/>
          </a:xfrm>
        </p:spPr>
      </p:pic>
      <p:sp>
        <p:nvSpPr>
          <p:cNvPr id="9" name="TextBox 8"/>
          <p:cNvSpPr txBox="1"/>
          <p:nvPr/>
        </p:nvSpPr>
        <p:spPr>
          <a:xfrm>
            <a:off x="5001768" y="1801592"/>
            <a:ext cx="6519672" cy="584775"/>
          </a:xfrm>
          <a:prstGeom prst="rect">
            <a:avLst/>
          </a:prstGeom>
          <a:noFill/>
        </p:spPr>
        <p:txBody>
          <a:bodyPr wrap="square" rtlCol="0">
            <a:spAutoFit/>
          </a:bodyPr>
          <a:lstStyle/>
          <a:p>
            <a:pPr algn="ctr"/>
            <a:r>
              <a:rPr lang="en-US" sz="3200" b="1" dirty="0">
                <a:solidFill>
                  <a:srgbClr val="00B0F0"/>
                </a:solidFill>
                <a:latin typeface="Alexandria" charset="0"/>
                <a:cs typeface="Alexandria" charset="0"/>
              </a:rPr>
              <a:t>Introduction to Digital Media</a:t>
            </a:r>
          </a:p>
        </p:txBody>
      </p:sp>
      <p:sp>
        <p:nvSpPr>
          <p:cNvPr id="10" name="Rectangle: Rounded Corners 9"/>
          <p:cNvSpPr/>
          <p:nvPr/>
        </p:nvSpPr>
        <p:spPr>
          <a:xfrm>
            <a:off x="5001768" y="2790643"/>
            <a:ext cx="6291072" cy="9666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tx1"/>
                </a:solidFill>
                <a:latin typeface="Alexandria" charset="0"/>
                <a:cs typeface="Alexandria" charset="0"/>
              </a:rPr>
              <a:t>Media and Digital Technologies</a:t>
            </a:r>
          </a:p>
        </p:txBody>
      </p:sp>
      <p:sp>
        <p:nvSpPr>
          <p:cNvPr id="11" name="TextBox 10"/>
          <p:cNvSpPr txBox="1"/>
          <p:nvPr/>
        </p:nvSpPr>
        <p:spPr>
          <a:xfrm>
            <a:off x="7175114" y="3853478"/>
            <a:ext cx="1944379" cy="1015663"/>
          </a:xfrm>
          <a:prstGeom prst="rect">
            <a:avLst/>
          </a:prstGeom>
          <a:noFill/>
        </p:spPr>
        <p:txBody>
          <a:bodyPr wrap="none" rtlCol="0">
            <a:spAutoFit/>
          </a:bodyPr>
          <a:lstStyle/>
          <a:p>
            <a:pPr algn="ctr"/>
            <a:r>
              <a:rPr lang="en-US" sz="2400" b="1" dirty="0">
                <a:latin typeface="Alexandria" charset="0"/>
                <a:cs typeface="Alexandria" charset="0"/>
              </a:rPr>
              <a:t>DGM 711</a:t>
            </a:r>
          </a:p>
          <a:p>
            <a:pPr algn="ctr"/>
            <a:r>
              <a:rPr lang="en-US" sz="3600" b="1" dirty="0">
                <a:latin typeface="Alexandria" charset="0"/>
                <a:cs typeface="Alexandria" charset="0"/>
              </a:rPr>
              <a:t>Lecture 1</a:t>
            </a:r>
          </a:p>
        </p:txBody>
      </p:sp>
      <p:sp>
        <p:nvSpPr>
          <p:cNvPr id="12" name="TextBox 11"/>
          <p:cNvSpPr txBox="1"/>
          <p:nvPr/>
        </p:nvSpPr>
        <p:spPr>
          <a:xfrm>
            <a:off x="678641" y="5575698"/>
            <a:ext cx="4886463"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 Dr. Shereen Kedwany</a:t>
            </a:r>
          </a:p>
        </p:txBody>
      </p:sp>
      <p:sp>
        <p:nvSpPr>
          <p:cNvPr id="13" name="TextBox 12"/>
          <p:cNvSpPr txBox="1"/>
          <p:nvPr/>
        </p:nvSpPr>
        <p:spPr>
          <a:xfrm>
            <a:off x="459185" y="5047660"/>
            <a:ext cx="4886463" cy="460375"/>
          </a:xfrm>
          <a:prstGeom prst="rect">
            <a:avLst/>
          </a:prstGeom>
          <a:noFill/>
        </p:spPr>
        <p:txBody>
          <a:bodyPr wrap="square" rtlCol="0">
            <a:spAutoFit/>
          </a:bodyPr>
          <a:lstStyle/>
          <a:p>
            <a:pPr algn="ctr"/>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4" name="Rectangle 33">
            <a:extLst>
              <a:ext uri="{FF2B5EF4-FFF2-40B4-BE49-F238E27FC236}">
                <a16:creationId xmlns:a16="http://schemas.microsoft.com/office/drawing/2014/main" id="{DC13F601-898A-5651-A0B2-5DAB5A2A0EBE}"/>
              </a:ext>
            </a:extLst>
          </p:cNvPr>
          <p:cNvSpPr/>
          <p:nvPr/>
        </p:nvSpPr>
        <p:spPr>
          <a:xfrm>
            <a:off x="246430" y="2406400"/>
            <a:ext cx="11082986" cy="3359061"/>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Digital media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have become part of everyday life.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We have witnessed the birth of a new </a:t>
            </a:r>
            <a:r>
              <a:rPr kumimoji="0" lang="en-US" sz="2400" b="1"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digital environment</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Digital media Studies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is considered </a:t>
            </a:r>
            <a:r>
              <a:rPr kumimoji="0" lang="en-US" sz="2400" b="1"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interdisciplinary</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There are now </a:t>
            </a:r>
            <a:r>
              <a:rPr kumimoji="0" lang="en-US" sz="2400" b="1" i="0" u="none" strike="noStrike" kern="1200" cap="none" spc="0" normalizeH="0" baseline="0" noProof="0" dirty="0">
                <a:ln>
                  <a:noFill/>
                </a:ln>
                <a:solidFill>
                  <a:srgbClr val="ED7D31">
                    <a:lumMod val="75000"/>
                  </a:srgbClr>
                </a:solidFill>
                <a:effectLst/>
                <a:uLnTx/>
                <a:uFillTx/>
                <a:latin typeface="Tajawal Medium" panose="00000600000000000000" pitchFamily="2" charset="-78"/>
                <a:ea typeface="+mn-ea"/>
                <a:cs typeface="Tajawal Medium" panose="00000600000000000000" pitchFamily="2" charset="-78"/>
              </a:rPr>
              <a:t>more than 6 billion </a:t>
            </a:r>
            <a:r>
              <a:rPr kumimoji="0" lang="en-US" sz="2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internet users </a:t>
            </a:r>
            <a:r>
              <a:rPr kumimoji="0" lang="en-US" sz="2400" b="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around the globe.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Artificial Intelligence (AI)</a:t>
            </a:r>
            <a:r>
              <a:rPr kumimoji="0" lang="en-US" sz="2400" b="0"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 is used in media to </a:t>
            </a:r>
            <a:r>
              <a:rPr kumimoji="0" lang="en-US" sz="2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content creation, data analysis, news editing, audience targeting,</a:t>
            </a:r>
            <a:r>
              <a:rPr kumimoji="0" lang="en-US" sz="2400" b="0"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 and improving the </a:t>
            </a:r>
            <a:r>
              <a:rPr kumimoji="0" lang="en-US" sz="2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speed</a:t>
            </a:r>
            <a:r>
              <a:rPr kumimoji="0" lang="en-US" sz="2400" b="0"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 and </a:t>
            </a:r>
            <a:r>
              <a:rPr kumimoji="0" lang="en-US" sz="2400" b="1"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accuracy</a:t>
            </a:r>
            <a:r>
              <a:rPr kumimoji="0" lang="en-US" sz="2400" b="0" i="0" u="none" strike="noStrike" kern="1200" cap="none" spc="0" normalizeH="0" baseline="0" noProof="0" dirty="0">
                <a:ln>
                  <a:noFill/>
                </a:ln>
                <a:solidFill>
                  <a:prstClr val="black"/>
                </a:solidFill>
                <a:effectLst/>
                <a:uLnTx/>
                <a:uFillTx/>
                <a:latin typeface="Calibri"/>
                <a:ea typeface="+mn-ea"/>
                <a:cs typeface="Tajawal Medium" panose="00000600000000000000" pitchFamily="2" charset="-78"/>
              </a:rPr>
              <a:t> of media work.</a:t>
            </a:r>
          </a:p>
        </p:txBody>
      </p:sp>
      <p:sp>
        <p:nvSpPr>
          <p:cNvPr id="41" name="TextBox 40">
            <a:extLst>
              <a:ext uri="{FF2B5EF4-FFF2-40B4-BE49-F238E27FC236}">
                <a16:creationId xmlns:a16="http://schemas.microsoft.com/office/drawing/2014/main" id="{34C9B6A6-5353-FFB6-5393-BC54064B3D41}"/>
              </a:ext>
            </a:extLst>
          </p:cNvPr>
          <p:cNvSpPr txBox="1"/>
          <p:nvPr/>
        </p:nvSpPr>
        <p:spPr>
          <a:xfrm>
            <a:off x="1974590" y="1148133"/>
            <a:ext cx="3147015"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Alexandria" charset="0"/>
                <a:ea typeface="+mn-ea"/>
                <a:cs typeface="Alexandria" charset="0"/>
              </a:rPr>
              <a:t>VIII. 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265466" y="1264903"/>
            <a:ext cx="137639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8768532" y="129375"/>
            <a:ext cx="3158002" cy="2103302"/>
          </a:xfrm>
          <a:prstGeom prst="rect">
            <a:avLst/>
          </a:prstGeom>
        </p:spPr>
      </p:pic>
    </p:spTree>
    <p:extLst>
      <p:ext uri="{BB962C8B-B14F-4D97-AF65-F5344CB8AC3E}">
        <p14:creationId xmlns:p14="http://schemas.microsoft.com/office/powerpoint/2010/main" val="658641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02CB7-4F09-6DB1-2C65-FDEA27D033D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A57EB8E-6DBA-2003-4A39-3DD46E9F0F2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123176" y="642881"/>
            <a:ext cx="4822394" cy="2237384"/>
          </a:xfrm>
        </p:spPr>
      </p:pic>
      <p:sp>
        <p:nvSpPr>
          <p:cNvPr id="11" name="Rectangle 10">
            <a:extLst>
              <a:ext uri="{FF2B5EF4-FFF2-40B4-BE49-F238E27FC236}">
                <a16:creationId xmlns:a16="http://schemas.microsoft.com/office/drawing/2014/main" id="{6E73A92A-D925-A6A8-5515-C0C3B9E6C9AE}"/>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711782B7-C973-80D8-C5AD-72E4788463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26BC33-9259-4B42-F863-C4A9F07AD0F5}"/>
              </a:ext>
            </a:extLst>
          </p:cNvPr>
          <p:cNvSpPr/>
          <p:nvPr/>
        </p:nvSpPr>
        <p:spPr>
          <a:xfrm>
            <a:off x="539353" y="2324630"/>
            <a:ext cx="7248144" cy="3890489"/>
          </a:xfrm>
          <a:prstGeom prst="rect">
            <a:avLst/>
          </a:prstGeom>
          <a:noFill/>
        </p:spPr>
        <p:txBody>
          <a:bodyPr wrap="square">
            <a:spAutoFit/>
          </a:bodyPr>
          <a:lstStyle/>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Environment Characteristics.</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Media Definition.</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Digital Media Types .</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evolution of  the Digital Media.</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New and Old Media.</a:t>
            </a:r>
          </a:p>
          <a:p>
            <a:pPr marL="514350" marR="0" lvl="0" indent="-514350" algn="just" defTabSz="914400" rtl="0" eaLnBrk="1" fontAlgn="auto" latinLnBrk="0" hangingPunct="1">
              <a:lnSpc>
                <a:spcPct val="150000"/>
              </a:lnSpc>
              <a:spcBef>
                <a:spcPts val="0"/>
              </a:spcBef>
              <a:spcAft>
                <a:spcPts val="0"/>
              </a:spcAft>
              <a:buClrTx/>
              <a:buSzTx/>
              <a:buFont typeface="+mj-lt"/>
              <a:buAutoNum type="romanUcPeriod"/>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Conclusion. </a:t>
            </a:r>
          </a:p>
        </p:txBody>
      </p:sp>
      <p:sp>
        <p:nvSpPr>
          <p:cNvPr id="41" name="TextBox 40">
            <a:extLst>
              <a:ext uri="{FF2B5EF4-FFF2-40B4-BE49-F238E27FC236}">
                <a16:creationId xmlns:a16="http://schemas.microsoft.com/office/drawing/2014/main" id="{8D3BBA96-5537-7897-9412-BD87C45513EE}"/>
              </a:ext>
            </a:extLst>
          </p:cNvPr>
          <p:cNvSpPr txBox="1"/>
          <p:nvPr/>
        </p:nvSpPr>
        <p:spPr>
          <a:xfrm>
            <a:off x="1822654" y="1038667"/>
            <a:ext cx="1771639" cy="707886"/>
          </a:xfrm>
          <a:prstGeom prst="rect">
            <a:avLst/>
          </a:prstGeom>
          <a:noFill/>
        </p:spPr>
        <p:txBody>
          <a:bodyPr wrap="none" rtlCol="0">
            <a:spAutoFit/>
          </a:bodyPr>
          <a:lstStyle/>
          <a:p>
            <a:r>
              <a:rPr lang="en-US" sz="4000" b="1" dirty="0">
                <a:solidFill>
                  <a:srgbClr val="00B0F0"/>
                </a:solidFill>
                <a:latin typeface="Alexandria" charset="0"/>
                <a:cs typeface="Alexandria" charset="0"/>
              </a:rPr>
              <a:t>Outline</a:t>
            </a:r>
          </a:p>
        </p:txBody>
      </p:sp>
      <p:sp>
        <p:nvSpPr>
          <p:cNvPr id="43" name="TextBox 42">
            <a:extLst>
              <a:ext uri="{FF2B5EF4-FFF2-40B4-BE49-F238E27FC236}">
                <a16:creationId xmlns:a16="http://schemas.microsoft.com/office/drawing/2014/main" id="{F6747906-611C-E2D0-C8B6-7F7163078BD9}"/>
              </a:ext>
            </a:extLst>
          </p:cNvPr>
          <p:cNvSpPr txBox="1"/>
          <p:nvPr/>
        </p:nvSpPr>
        <p:spPr>
          <a:xfrm>
            <a:off x="265466" y="1264903"/>
            <a:ext cx="1376399" cy="369332"/>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a:t>
            </a:r>
          </a:p>
        </p:txBody>
      </p:sp>
      <p:pic>
        <p:nvPicPr>
          <p:cNvPr id="5" name="Graphic 21">
            <a:extLst>
              <a:ext uri="{FF2B5EF4-FFF2-40B4-BE49-F238E27FC236}">
                <a16:creationId xmlns:a16="http://schemas.microsoft.com/office/drawing/2014/main" id="{32CBA60F-D835-A451-75A2-29F530F2CE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spTree>
    <p:extLst>
      <p:ext uri="{BB962C8B-B14F-4D97-AF65-F5344CB8AC3E}">
        <p14:creationId xmlns:p14="http://schemas.microsoft.com/office/powerpoint/2010/main" val="144593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4BEC19E7-F70F-48BC-7401-B41D22D7489B}"/>
              </a:ext>
            </a:extLst>
          </p:cNvPr>
          <p:cNvSpPr/>
          <p:nvPr/>
        </p:nvSpPr>
        <p:spPr>
          <a:xfrm>
            <a:off x="192024" y="1158782"/>
            <a:ext cx="11817162"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p:cNvSpPr/>
          <p:nvPr/>
        </p:nvSpPr>
        <p:spPr>
          <a:xfrm rot="5400000">
            <a:off x="-213074" y="-44759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663648" y="1791250"/>
            <a:ext cx="5548231" cy="330075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2303753" y="481870"/>
            <a:ext cx="638304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 The Digital Environment Characteristics</a:t>
            </a:r>
          </a:p>
        </p:txBody>
      </p:sp>
      <p:sp>
        <p:nvSpPr>
          <p:cNvPr id="31" name="TextBox 30"/>
          <p:cNvSpPr txBox="1"/>
          <p:nvPr/>
        </p:nvSpPr>
        <p:spPr>
          <a:xfrm>
            <a:off x="327345" y="1410164"/>
            <a:ext cx="8359456" cy="418576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studies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scholars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Nick </a:t>
            </a:r>
            <a:r>
              <a:rPr kumimoji="0" lang="en-US" sz="24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Couldry</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Andreas Hepp</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put the term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refer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increasing temporal, spatial and social spread of mediated communication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They believe that we are surrounded by more and more media technologies in all aspects of our lives, in many different contexts, and across time and space.</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endParaRPr lang="en-US" sz="1400" dirty="0">
              <a:latin typeface="Alexandria" charset="0"/>
              <a:cs typeface="Alexandria" charset="0"/>
            </a:endParaRPr>
          </a:p>
        </p:txBody>
      </p:sp>
      <p:sp>
        <p:nvSpPr>
          <p:cNvPr id="32" name="Rectangle 31"/>
          <p:cNvSpPr/>
          <p:nvPr/>
        </p:nvSpPr>
        <p:spPr>
          <a:xfrm>
            <a:off x="302926" y="215826"/>
            <a:ext cx="1660951" cy="74193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15045" y="356409"/>
            <a:ext cx="1475907" cy="67710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a:p>
            <a:pPr algn="ctr"/>
            <a:endParaRPr lang="en-US"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52176" y="59790"/>
            <a:ext cx="1535964" cy="717190"/>
          </a:xfrm>
          <a:prstGeom prst="rect">
            <a:avLst/>
          </a:prstGeom>
        </p:spPr>
      </p:pic>
      <p:pic>
        <p:nvPicPr>
          <p:cNvPr id="7" name="Picture 6">
            <a:extLst>
              <a:ext uri="{FF2B5EF4-FFF2-40B4-BE49-F238E27FC236}">
                <a16:creationId xmlns:a16="http://schemas.microsoft.com/office/drawing/2014/main" id="{C88B3555-CAA8-45D4-8AAE-B4D97E97AFCD}"/>
              </a:ext>
            </a:extLst>
          </p:cNvPr>
          <p:cNvPicPr>
            <a:picLocks noChangeAspect="1"/>
          </p:cNvPicPr>
          <p:nvPr/>
        </p:nvPicPr>
        <p:blipFill>
          <a:blip r:embed="rId4"/>
          <a:stretch>
            <a:fillRect/>
          </a:stretch>
        </p:blipFill>
        <p:spPr>
          <a:xfrm>
            <a:off x="2691221" y="5687222"/>
            <a:ext cx="3755461" cy="688908"/>
          </a:xfrm>
          <a:prstGeom prst="rect">
            <a:avLst/>
          </a:prstGeom>
        </p:spPr>
      </p:pic>
      <p:pic>
        <p:nvPicPr>
          <p:cNvPr id="9" name="Picture 8">
            <a:extLst>
              <a:ext uri="{FF2B5EF4-FFF2-40B4-BE49-F238E27FC236}">
                <a16:creationId xmlns:a16="http://schemas.microsoft.com/office/drawing/2014/main" id="{14F5E29D-A9B3-DEE4-A90E-BE3B4EEC6697}"/>
              </a:ext>
            </a:extLst>
          </p:cNvPr>
          <p:cNvPicPr>
            <a:picLocks noChangeAspect="1"/>
          </p:cNvPicPr>
          <p:nvPr/>
        </p:nvPicPr>
        <p:blipFill>
          <a:blip r:embed="rId5"/>
          <a:stretch>
            <a:fillRect/>
          </a:stretch>
        </p:blipFill>
        <p:spPr>
          <a:xfrm>
            <a:off x="9663847" y="776980"/>
            <a:ext cx="1914310" cy="2017951"/>
          </a:xfrm>
          <a:prstGeom prst="rect">
            <a:avLst/>
          </a:prstGeom>
        </p:spPr>
      </p:pic>
      <p:pic>
        <p:nvPicPr>
          <p:cNvPr id="10" name="Picture 9">
            <a:extLst>
              <a:ext uri="{FF2B5EF4-FFF2-40B4-BE49-F238E27FC236}">
                <a16:creationId xmlns:a16="http://schemas.microsoft.com/office/drawing/2014/main" id="{46559C1E-A532-4A9E-8739-797B7EBA30FF}"/>
              </a:ext>
            </a:extLst>
          </p:cNvPr>
          <p:cNvPicPr>
            <a:picLocks noChangeAspect="1"/>
          </p:cNvPicPr>
          <p:nvPr/>
        </p:nvPicPr>
        <p:blipFill>
          <a:blip r:embed="rId6"/>
          <a:stretch>
            <a:fillRect/>
          </a:stretch>
        </p:blipFill>
        <p:spPr>
          <a:xfrm>
            <a:off x="9663847" y="2904400"/>
            <a:ext cx="1902117" cy="201795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8912" y="955622"/>
            <a:ext cx="11494008" cy="55091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706318" y="27526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p:cNvSpPr/>
          <p:nvPr/>
        </p:nvSpPr>
        <p:spPr>
          <a:xfrm>
            <a:off x="617280" y="115433"/>
            <a:ext cx="1729485" cy="68666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695048" y="268963"/>
            <a:ext cx="157394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p:cNvSpPr txBox="1"/>
          <p:nvPr/>
        </p:nvSpPr>
        <p:spPr>
          <a:xfrm>
            <a:off x="617280" y="1130378"/>
            <a:ext cx="7786056" cy="39941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Nick </a:t>
            </a:r>
            <a:r>
              <a:rPr kumimoji="0" lang="en-US" sz="24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Couldry</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Andreas Hepp</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said that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is indeed a process with far‐reaching </a:t>
            </a:r>
            <a:r>
              <a:rPr kumimoji="0" lang="en-US" sz="2400" b="1" i="0" u="none" strike="noStrike" kern="1200" cap="none" spc="0" normalizeH="0" baseline="0" noProof="0" dirty="0">
                <a:ln>
                  <a:noFill/>
                </a:ln>
                <a:solidFill>
                  <a:prstClr val="black"/>
                </a:solidFill>
                <a:effectLst/>
                <a:uLnTx/>
                <a:uFillTx/>
                <a:latin typeface="Tajawal ExtraBold" panose="00000800000000000000" pitchFamily="2" charset="-78"/>
                <a:ea typeface="+mn-ea"/>
                <a:cs typeface="Tajawal ExtraBold" panose="00000800000000000000" pitchFamily="2" charset="-78"/>
              </a:rPr>
              <a:t>consequences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transformations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introduced by digital technologies are changing the ways in which we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produce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distribute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information and knowledge, as well as the ways in which we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socialize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6282" y="19851"/>
            <a:ext cx="2305141" cy="1076343"/>
          </a:xfrm>
          <a:prstGeom prst="rect">
            <a:avLst/>
          </a:prstGeom>
        </p:spPr>
      </p:pic>
      <p:pic>
        <p:nvPicPr>
          <p:cNvPr id="2" name="Picture 1">
            <a:extLst>
              <a:ext uri="{FF2B5EF4-FFF2-40B4-BE49-F238E27FC236}">
                <a16:creationId xmlns:a16="http://schemas.microsoft.com/office/drawing/2014/main" id="{A1583511-EB84-94D9-A647-C4AD7577BF95}"/>
              </a:ext>
            </a:extLst>
          </p:cNvPr>
          <p:cNvPicPr>
            <a:picLocks noChangeAspect="1"/>
          </p:cNvPicPr>
          <p:nvPr/>
        </p:nvPicPr>
        <p:blipFill>
          <a:blip r:embed="rId3"/>
          <a:stretch>
            <a:fillRect/>
          </a:stretch>
        </p:blipFill>
        <p:spPr>
          <a:xfrm>
            <a:off x="8631936" y="1270950"/>
            <a:ext cx="3242437" cy="1877740"/>
          </a:xfrm>
          <a:prstGeom prst="rect">
            <a:avLst/>
          </a:prstGeom>
        </p:spPr>
      </p:pic>
      <p:pic>
        <p:nvPicPr>
          <p:cNvPr id="4" name="Picture 3">
            <a:extLst>
              <a:ext uri="{FF2B5EF4-FFF2-40B4-BE49-F238E27FC236}">
                <a16:creationId xmlns:a16="http://schemas.microsoft.com/office/drawing/2014/main" id="{5D1353AC-AB90-C08E-AA1B-C464711ED5E1}"/>
              </a:ext>
            </a:extLst>
          </p:cNvPr>
          <p:cNvPicPr>
            <a:picLocks noChangeAspect="1"/>
          </p:cNvPicPr>
          <p:nvPr/>
        </p:nvPicPr>
        <p:blipFill>
          <a:blip r:embed="rId4"/>
          <a:stretch>
            <a:fillRect/>
          </a:stretch>
        </p:blipFill>
        <p:spPr>
          <a:xfrm>
            <a:off x="3401405" y="5450223"/>
            <a:ext cx="3761558" cy="68890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56671-E237-705B-6D60-1EBF186AED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0ABE89-4164-2FDF-2C5C-4A04AC7FE01B}"/>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5E96F9-7D9A-1A6F-E0A1-A9680127E47E}"/>
              </a:ext>
            </a:extLst>
          </p:cNvPr>
          <p:cNvSpPr txBox="1"/>
          <p:nvPr/>
        </p:nvSpPr>
        <p:spPr>
          <a:xfrm>
            <a:off x="2704963" y="1118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a:extLst>
              <a:ext uri="{FF2B5EF4-FFF2-40B4-BE49-F238E27FC236}">
                <a16:creationId xmlns:a16="http://schemas.microsoft.com/office/drawing/2014/main" id="{4BCCB4FE-D95C-545D-EE00-B15E21E13063}"/>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7275BA3-F20F-9340-51F1-3A625867E07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DCD9FB44-AB47-81FF-5C13-8B290941A3CB}"/>
              </a:ext>
            </a:extLst>
          </p:cNvPr>
          <p:cNvSpPr txBox="1"/>
          <p:nvPr/>
        </p:nvSpPr>
        <p:spPr>
          <a:xfrm>
            <a:off x="259079" y="754542"/>
            <a:ext cx="9008523" cy="53358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Processes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Mediatization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is the increasing presence of media in all aspects of life, have pushed social theorists to propose that we live what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Mark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Deuze</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calls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Media lives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are to us as water is to fish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he said.</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digital media environment that we live in is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widespread, fluid, and highly efficient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Indeed, We only note its absence: when we are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disconnected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it is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stressful and problematic</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Think of when your phone stops working as the train you are riding goes into a tunnel.</a:t>
            </a:r>
          </a:p>
        </p:txBody>
      </p:sp>
      <p:pic>
        <p:nvPicPr>
          <p:cNvPr id="7" name="Graphic 21">
            <a:extLst>
              <a:ext uri="{FF2B5EF4-FFF2-40B4-BE49-F238E27FC236}">
                <a16:creationId xmlns:a16="http://schemas.microsoft.com/office/drawing/2014/main" id="{5D6B7C12-7BB2-0F8B-5273-074540FA7F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9362A388-3B73-5FA5-BEED-6439524BA209}"/>
              </a:ext>
            </a:extLst>
          </p:cNvPr>
          <p:cNvPicPr>
            <a:picLocks noChangeAspect="1"/>
          </p:cNvPicPr>
          <p:nvPr/>
        </p:nvPicPr>
        <p:blipFill>
          <a:blip r:embed="rId3"/>
          <a:stretch>
            <a:fillRect/>
          </a:stretch>
        </p:blipFill>
        <p:spPr>
          <a:xfrm>
            <a:off x="4389363" y="5865471"/>
            <a:ext cx="3761558" cy="688908"/>
          </a:xfrm>
          <a:prstGeom prst="rect">
            <a:avLst/>
          </a:prstGeom>
        </p:spPr>
      </p:pic>
      <p:pic>
        <p:nvPicPr>
          <p:cNvPr id="6" name="Picture 5">
            <a:extLst>
              <a:ext uri="{FF2B5EF4-FFF2-40B4-BE49-F238E27FC236}">
                <a16:creationId xmlns:a16="http://schemas.microsoft.com/office/drawing/2014/main" id="{896E0A5A-F050-529E-4CC8-80A2B004A8EF}"/>
              </a:ext>
            </a:extLst>
          </p:cNvPr>
          <p:cNvPicPr>
            <a:picLocks noChangeAspect="1"/>
          </p:cNvPicPr>
          <p:nvPr/>
        </p:nvPicPr>
        <p:blipFill>
          <a:blip r:embed="rId4"/>
          <a:stretch>
            <a:fillRect/>
          </a:stretch>
        </p:blipFill>
        <p:spPr>
          <a:xfrm>
            <a:off x="10030968" y="754542"/>
            <a:ext cx="1607915" cy="1844078"/>
          </a:xfrm>
          <a:prstGeom prst="rect">
            <a:avLst/>
          </a:prstGeom>
        </p:spPr>
      </p:pic>
      <p:pic>
        <p:nvPicPr>
          <p:cNvPr id="8" name="Picture 7">
            <a:extLst>
              <a:ext uri="{FF2B5EF4-FFF2-40B4-BE49-F238E27FC236}">
                <a16:creationId xmlns:a16="http://schemas.microsoft.com/office/drawing/2014/main" id="{9AA8F31F-D0BF-8B8B-CF48-0F1F6D852995}"/>
              </a:ext>
            </a:extLst>
          </p:cNvPr>
          <p:cNvPicPr>
            <a:picLocks noChangeAspect="1"/>
          </p:cNvPicPr>
          <p:nvPr/>
        </p:nvPicPr>
        <p:blipFill>
          <a:blip r:embed="rId5"/>
          <a:stretch>
            <a:fillRect/>
          </a:stretch>
        </p:blipFill>
        <p:spPr>
          <a:xfrm>
            <a:off x="9857232" y="2718121"/>
            <a:ext cx="1947768" cy="2338392"/>
          </a:xfrm>
          <a:prstGeom prst="rect">
            <a:avLst/>
          </a:prstGeom>
        </p:spPr>
      </p:pic>
    </p:spTree>
    <p:extLst>
      <p:ext uri="{BB962C8B-B14F-4D97-AF65-F5344CB8AC3E}">
        <p14:creationId xmlns:p14="http://schemas.microsoft.com/office/powerpoint/2010/main" val="3415576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0D15F-2AF7-A95E-192E-A6683E2270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A1DBAA-8238-BFCA-AF61-38CAA1F48B0F}"/>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2EB845-10B4-2D35-1487-0475FE7D4589}"/>
              </a:ext>
            </a:extLst>
          </p:cNvPr>
          <p:cNvSpPr txBox="1"/>
          <p:nvPr/>
        </p:nvSpPr>
        <p:spPr>
          <a:xfrm>
            <a:off x="2704963" y="1118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a:extLst>
              <a:ext uri="{FF2B5EF4-FFF2-40B4-BE49-F238E27FC236}">
                <a16:creationId xmlns:a16="http://schemas.microsoft.com/office/drawing/2014/main" id="{FB43B225-8BA4-9BDC-524B-BA6DFD4817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956B38-0490-8D80-75A5-7A23DDC8187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C8A2DDC0-5808-9C98-7A0C-B050F88E8E5C}"/>
              </a:ext>
            </a:extLst>
          </p:cNvPr>
          <p:cNvSpPr txBox="1"/>
          <p:nvPr/>
        </p:nvSpPr>
        <p:spPr>
          <a:xfrm>
            <a:off x="746356" y="1251950"/>
            <a:ext cx="7650481"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theorist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Felix Stalder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describes this as the “</a:t>
            </a:r>
            <a:r>
              <a:rPr kumimoji="0" lang="en-US" sz="24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Condition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 state in which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computer networks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become “the key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infrastructure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for  all aspects of life” .</a:t>
            </a:r>
          </a:p>
        </p:txBody>
      </p:sp>
      <p:pic>
        <p:nvPicPr>
          <p:cNvPr id="7" name="Graphic 21">
            <a:extLst>
              <a:ext uri="{FF2B5EF4-FFF2-40B4-BE49-F238E27FC236}">
                <a16:creationId xmlns:a16="http://schemas.microsoft.com/office/drawing/2014/main" id="{AEA83519-ADD4-CE32-161D-1AD578FC2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CCFD330D-F103-602A-28CC-824F3DE702E3}"/>
              </a:ext>
            </a:extLst>
          </p:cNvPr>
          <p:cNvPicPr>
            <a:picLocks noChangeAspect="1"/>
          </p:cNvPicPr>
          <p:nvPr/>
        </p:nvPicPr>
        <p:blipFill>
          <a:blip r:embed="rId3"/>
          <a:stretch>
            <a:fillRect/>
          </a:stretch>
        </p:blipFill>
        <p:spPr>
          <a:xfrm>
            <a:off x="4283345" y="3991854"/>
            <a:ext cx="2757535" cy="2402270"/>
          </a:xfrm>
          <a:prstGeom prst="rect">
            <a:avLst/>
          </a:prstGeom>
        </p:spPr>
      </p:pic>
      <p:pic>
        <p:nvPicPr>
          <p:cNvPr id="9" name="Picture 8">
            <a:extLst>
              <a:ext uri="{FF2B5EF4-FFF2-40B4-BE49-F238E27FC236}">
                <a16:creationId xmlns:a16="http://schemas.microsoft.com/office/drawing/2014/main" id="{F23F65F7-9B76-61B4-50F7-A602A36F8FEF}"/>
              </a:ext>
            </a:extLst>
          </p:cNvPr>
          <p:cNvPicPr>
            <a:picLocks noChangeAspect="1"/>
          </p:cNvPicPr>
          <p:nvPr/>
        </p:nvPicPr>
        <p:blipFill>
          <a:blip r:embed="rId4"/>
          <a:stretch>
            <a:fillRect/>
          </a:stretch>
        </p:blipFill>
        <p:spPr>
          <a:xfrm>
            <a:off x="9025012" y="1273632"/>
            <a:ext cx="2664183" cy="2206943"/>
          </a:xfrm>
          <a:prstGeom prst="rect">
            <a:avLst/>
          </a:prstGeom>
        </p:spPr>
      </p:pic>
    </p:spTree>
    <p:extLst>
      <p:ext uri="{BB962C8B-B14F-4D97-AF65-F5344CB8AC3E}">
        <p14:creationId xmlns:p14="http://schemas.microsoft.com/office/powerpoint/2010/main" val="1452067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09F6A-71F8-E37B-E12C-AC45BF0DED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AC8823-6E29-F9BE-CA7E-2D81734910F6}"/>
              </a:ext>
            </a:extLst>
          </p:cNvPr>
          <p:cNvSpPr/>
          <p:nvPr/>
        </p:nvSpPr>
        <p:spPr>
          <a:xfrm>
            <a:off x="259080" y="754541"/>
            <a:ext cx="11752343" cy="59880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DE10385-7C51-7C72-DC50-C6ABF317E0D6}"/>
              </a:ext>
            </a:extLst>
          </p:cNvPr>
          <p:cNvSpPr txBox="1"/>
          <p:nvPr/>
        </p:nvSpPr>
        <p:spPr>
          <a:xfrm>
            <a:off x="2704963" y="1118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 The Digital Environment Characteristics</a:t>
            </a:r>
          </a:p>
        </p:txBody>
      </p:sp>
      <p:sp>
        <p:nvSpPr>
          <p:cNvPr id="5" name="Rectangle 4">
            <a:extLst>
              <a:ext uri="{FF2B5EF4-FFF2-40B4-BE49-F238E27FC236}">
                <a16:creationId xmlns:a16="http://schemas.microsoft.com/office/drawing/2014/main" id="{68F6D482-721B-B86E-A227-0249269B208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1B1C23F-C173-667C-C022-4E1A6E44478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F0D8DE63-5EC4-526D-92E7-C65C7460F1DC}"/>
              </a:ext>
            </a:extLst>
          </p:cNvPr>
          <p:cNvSpPr txBox="1"/>
          <p:nvPr/>
        </p:nvSpPr>
        <p:spPr>
          <a:xfrm>
            <a:off x="1816204" y="1293832"/>
            <a:ext cx="8735972" cy="367100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Video</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Environment infrastructure</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200" b="0" i="0" u="sng" strike="noStrike" kern="1200" cap="none" spc="0" normalizeH="0" baseline="0" noProof="0" dirty="0">
                <a:ln>
                  <a:noFill/>
                </a:ln>
                <a:solidFill>
                  <a:srgbClr val="0000FF"/>
                </a:solidFill>
                <a:effectLst/>
                <a:uLnTx/>
                <a:uFillTx/>
                <a:latin typeface="Calibri" panose="020F0502020204030204" pitchFamily="34"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https://www.youtube.com/watch?v=91pTxcL9Eno</a:t>
            </a:r>
            <a:r>
              <a:rPr kumimoji="0" lang="en-US" sz="3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C10FA692-F4E9-7CEA-3BE4-AE3A9C0D4D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spTree>
    <p:extLst>
      <p:ext uri="{BB962C8B-B14F-4D97-AF65-F5344CB8AC3E}">
        <p14:creationId xmlns:p14="http://schemas.microsoft.com/office/powerpoint/2010/main" val="18824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6F4FA-9D98-9A00-9E38-D58434DFEB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0FD241-E5EB-A441-0216-9638C939AB59}"/>
              </a:ext>
            </a:extLst>
          </p:cNvPr>
          <p:cNvSpPr/>
          <p:nvPr/>
        </p:nvSpPr>
        <p:spPr>
          <a:xfrm>
            <a:off x="259080" y="1088136"/>
            <a:ext cx="11752343" cy="56544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DDE819-B9CD-24A1-1435-670E7D343431}"/>
              </a:ext>
            </a:extLst>
          </p:cNvPr>
          <p:cNvSpPr txBox="1"/>
          <p:nvPr/>
        </p:nvSpPr>
        <p:spPr>
          <a:xfrm>
            <a:off x="2704963" y="29753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BA8CBC06-F4BF-0663-70D7-5C0F65C5C9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F35E0-EBBD-AE5D-8A25-2FC4D3416835}"/>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9AD840B5-AFCF-263D-1FB0-AE2CA49675D9}"/>
              </a:ext>
            </a:extLst>
          </p:cNvPr>
          <p:cNvSpPr txBox="1"/>
          <p:nvPr/>
        </p:nvSpPr>
        <p:spPr>
          <a:xfrm>
            <a:off x="526900" y="1273846"/>
            <a:ext cx="7650481" cy="34863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refers 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recording or storing information as a series of the numbers 1 and 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We get the adjective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Latin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word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digitus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means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finger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fingers are often used for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counting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4C101449-0E0F-6F6E-C30D-BEAF8C4790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AC6BE55C-9F5B-A442-4B20-5C3FDB149039}"/>
              </a:ext>
            </a:extLst>
          </p:cNvPr>
          <p:cNvPicPr>
            <a:picLocks noChangeAspect="1"/>
          </p:cNvPicPr>
          <p:nvPr/>
        </p:nvPicPr>
        <p:blipFill>
          <a:blip r:embed="rId3"/>
          <a:stretch>
            <a:fillRect/>
          </a:stretch>
        </p:blipFill>
        <p:spPr>
          <a:xfrm>
            <a:off x="8782192" y="1251950"/>
            <a:ext cx="2999492" cy="2066723"/>
          </a:xfrm>
          <a:prstGeom prst="rect">
            <a:avLst/>
          </a:prstGeom>
        </p:spPr>
      </p:pic>
      <p:pic>
        <p:nvPicPr>
          <p:cNvPr id="6" name="Picture 5">
            <a:extLst>
              <a:ext uri="{FF2B5EF4-FFF2-40B4-BE49-F238E27FC236}">
                <a16:creationId xmlns:a16="http://schemas.microsoft.com/office/drawing/2014/main" id="{29DBBF22-9B29-BD17-D407-A3C84F423E91}"/>
              </a:ext>
            </a:extLst>
          </p:cNvPr>
          <p:cNvPicPr>
            <a:picLocks noChangeAspect="1"/>
          </p:cNvPicPr>
          <p:nvPr/>
        </p:nvPicPr>
        <p:blipFill>
          <a:blip r:embed="rId4"/>
          <a:stretch>
            <a:fillRect/>
          </a:stretch>
        </p:blipFill>
        <p:spPr>
          <a:xfrm>
            <a:off x="4782312" y="3906005"/>
            <a:ext cx="2548279" cy="2845691"/>
          </a:xfrm>
          <a:prstGeom prst="rect">
            <a:avLst/>
          </a:prstGeom>
        </p:spPr>
      </p:pic>
    </p:spTree>
    <p:extLst>
      <p:ext uri="{BB962C8B-B14F-4D97-AF65-F5344CB8AC3E}">
        <p14:creationId xmlns:p14="http://schemas.microsoft.com/office/powerpoint/2010/main" val="3731766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03C19E-12D1-BD36-E1B6-29F70A4536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6B51E-4AD7-80A7-7125-FB1E0AC3C1CB}"/>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AB60EF7-8298-6E6A-F790-D71DB1736E9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47FCC428-35E4-CF4A-C8B8-52ABF7CE633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AED389B-95B4-045E-6C26-FCB8BB18CD5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E80AA3F-7473-A12C-DBEB-4E8750ED239E}"/>
              </a:ext>
            </a:extLst>
          </p:cNvPr>
          <p:cNvSpPr txBox="1"/>
          <p:nvPr/>
        </p:nvSpPr>
        <p:spPr>
          <a:xfrm>
            <a:off x="439422" y="1142410"/>
            <a:ext cx="8244840" cy="480497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Media is used as a plural of </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medium</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Media</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refers to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medium through which information is transmitted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There are many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ways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transmit information, but no matter what way.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Media</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refers to any mass communication </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vehicle</a:t>
            </a:r>
            <a:r>
              <a:rPr kumimoji="0" lang="en-US" sz="23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newspapers, magazines, radio, television and internet that produce information, news, entertainment, and advertising messages to an audience.</a:t>
            </a:r>
          </a:p>
        </p:txBody>
      </p:sp>
      <p:pic>
        <p:nvPicPr>
          <p:cNvPr id="7" name="Graphic 21">
            <a:extLst>
              <a:ext uri="{FF2B5EF4-FFF2-40B4-BE49-F238E27FC236}">
                <a16:creationId xmlns:a16="http://schemas.microsoft.com/office/drawing/2014/main" id="{D84E1486-2C26-EB75-1A13-EC01FC287F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03D0575C-D7A3-4089-EBD1-2F840BC6428C}"/>
              </a:ext>
            </a:extLst>
          </p:cNvPr>
          <p:cNvPicPr>
            <a:picLocks noChangeAspect="1"/>
          </p:cNvPicPr>
          <p:nvPr/>
        </p:nvPicPr>
        <p:blipFill>
          <a:blip r:embed="rId3"/>
          <a:stretch>
            <a:fillRect/>
          </a:stretch>
        </p:blipFill>
        <p:spPr>
          <a:xfrm>
            <a:off x="8864603" y="889792"/>
            <a:ext cx="3060457" cy="2767824"/>
          </a:xfrm>
          <a:prstGeom prst="rect">
            <a:avLst/>
          </a:prstGeom>
        </p:spPr>
      </p:pic>
    </p:spTree>
    <p:extLst>
      <p:ext uri="{BB962C8B-B14F-4D97-AF65-F5344CB8AC3E}">
        <p14:creationId xmlns:p14="http://schemas.microsoft.com/office/powerpoint/2010/main" val="36987483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7C76B-351D-8CED-257E-962D9B1EBEC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4AB9DD-5255-CD94-2EF8-2BE674CD952D}"/>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051BC7B-E2B7-3FD2-1BCF-88E6E0F4F42E}"/>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249CA036-391B-B8BD-A013-5046C11531CE}"/>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5EE3E1B-8096-F663-0B7E-31FF89BD26A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332A9A59-56D0-091D-C186-F41E49A0A1A3}"/>
              </a:ext>
            </a:extLst>
          </p:cNvPr>
          <p:cNvSpPr txBox="1"/>
          <p:nvPr/>
        </p:nvSpPr>
        <p:spPr>
          <a:xfrm>
            <a:off x="1234950" y="1172132"/>
            <a:ext cx="9046988" cy="3651962"/>
          </a:xfrm>
          <a:prstGeom prst="rect">
            <a:avLst/>
          </a:prstGeom>
          <a:noFill/>
        </p:spPr>
        <p:txBody>
          <a:bodyPr wrap="square" rtlCol="0">
            <a:spAutoFit/>
          </a:bodyPr>
          <a:lstStyle/>
          <a:p>
            <a:pPr marL="285750" marR="0" lvl="0" indent="-285750" algn="ctr"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3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t>
            </a:r>
            <a:r>
              <a:rPr kumimoji="0" lang="en-US" sz="3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Media</a:t>
            </a:r>
            <a:r>
              <a:rPr kumimoji="0" lang="en-US" sz="3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Video</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2"/>
              </a:rPr>
              <a:t>https://www.youtube.com/watch?v=M89_wjcwzfY</a:t>
            </a:r>
            <a:endParaRPr kumimoji="0" lang="en-US" sz="2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B4750518-D567-F29F-97D8-F7D3DE8CA0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spTree>
    <p:extLst>
      <p:ext uri="{BB962C8B-B14F-4D97-AF65-F5344CB8AC3E}">
        <p14:creationId xmlns:p14="http://schemas.microsoft.com/office/powerpoint/2010/main" val="241458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A13AA-3F97-39E4-7595-4ED42CB6AC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6D3081-4507-D38A-1E6F-B1BA751BDFF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0752EC9-C421-F847-500F-7E89E9612362}"/>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B8861A18-5E97-B527-E4DD-96EA7B9AE72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BDFA40-E440-C84D-18BF-7564A91CEA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7367C20E-FD1E-A6EB-56C2-78217C36B7FA}"/>
              </a:ext>
            </a:extLst>
          </p:cNvPr>
          <p:cNvSpPr txBox="1"/>
          <p:nvPr/>
        </p:nvSpPr>
        <p:spPr>
          <a:xfrm>
            <a:off x="1234950" y="1172132"/>
            <a:ext cx="9046988" cy="2913298"/>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Question (1) ?!</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What is “</a:t>
            </a:r>
            <a:r>
              <a:rPr kumimoji="0" lang="en-US" sz="36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Digital Media</a:t>
            </a: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US" sz="2800" b="1" i="0" u="sng"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66350324-10D1-5048-6F45-474B1E9C38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328503E-27EF-AA51-0128-B3CCF538BA67}"/>
              </a:ext>
            </a:extLst>
          </p:cNvPr>
          <p:cNvPicPr>
            <a:picLocks noChangeAspect="1"/>
          </p:cNvPicPr>
          <p:nvPr/>
        </p:nvPicPr>
        <p:blipFill>
          <a:blip r:embed="rId3"/>
          <a:stretch>
            <a:fillRect/>
          </a:stretch>
        </p:blipFill>
        <p:spPr>
          <a:xfrm>
            <a:off x="3545404" y="3788309"/>
            <a:ext cx="4426080" cy="2597121"/>
          </a:xfrm>
          <a:prstGeom prst="rect">
            <a:avLst/>
          </a:prstGeom>
        </p:spPr>
      </p:pic>
    </p:spTree>
    <p:extLst>
      <p:ext uri="{BB962C8B-B14F-4D97-AF65-F5344CB8AC3E}">
        <p14:creationId xmlns:p14="http://schemas.microsoft.com/office/powerpoint/2010/main" val="1035846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D034-1906-7F2E-CE94-1A716FE2A3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69825D-9901-7048-86B4-F9B5DB0308F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EBF4163-1B3E-ED0A-D1AD-3DD5122E503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91491F6F-6AFD-2908-8337-70CD87CEA9B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FF2EDC-F40E-B402-F062-B2AF18A9C28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41DB13B-BB9C-CF0E-25B5-ED66D94B76B5}"/>
              </a:ext>
            </a:extLst>
          </p:cNvPr>
          <p:cNvSpPr txBox="1"/>
          <p:nvPr/>
        </p:nvSpPr>
        <p:spPr>
          <a:xfrm>
            <a:off x="614649" y="1347815"/>
            <a:ext cx="69983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refers to “the means that they carry information represented by 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numeric code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then transform it into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human language”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code is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sense that it is based on the binary distinction between two symbols,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 and 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15B6612F-81F2-9A23-16A4-8D9282492E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F741D99-F9E6-EB30-F86F-F79A393BFFAE}"/>
              </a:ext>
            </a:extLst>
          </p:cNvPr>
          <p:cNvPicPr>
            <a:picLocks noChangeAspect="1"/>
          </p:cNvPicPr>
          <p:nvPr/>
        </p:nvPicPr>
        <p:blipFill>
          <a:blip r:embed="rId3"/>
          <a:stretch>
            <a:fillRect/>
          </a:stretch>
        </p:blipFill>
        <p:spPr>
          <a:xfrm>
            <a:off x="8078173" y="1142410"/>
            <a:ext cx="3674405" cy="2634062"/>
          </a:xfrm>
          <a:prstGeom prst="rect">
            <a:avLst/>
          </a:prstGeom>
        </p:spPr>
      </p:pic>
    </p:spTree>
    <p:extLst>
      <p:ext uri="{BB962C8B-B14F-4D97-AF65-F5344CB8AC3E}">
        <p14:creationId xmlns:p14="http://schemas.microsoft.com/office/powerpoint/2010/main" val="1391642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F5DC3-E3DB-26AD-73F5-35B48D6B9E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DAC13-375C-B070-1FD5-04DB9EE181DC}"/>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8A5EC1B-CE49-E63A-76F9-FBF0A1ACCE0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190F28E8-331E-A154-BDB3-626796CE7D5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5EAF293-A100-C978-FA95-56C157A76B5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C9ED754-ED19-3483-7379-5CFC3C985CD3}"/>
              </a:ext>
            </a:extLst>
          </p:cNvPr>
          <p:cNvSpPr txBox="1"/>
          <p:nvPr/>
        </p:nvSpPr>
        <p:spPr>
          <a:xfrm>
            <a:off x="280942" y="1366693"/>
            <a:ext cx="69983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300"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Personal computers, mobile phones and smartphones, tablets, digital cameras, video game consoles, telecommunications satellites, credit cards, MP3 players, televisions, servers, browsers, social media services, or self‐tracking gadgets are all based on the processing of information in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formats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6E8FDC7F-2392-1CD9-80D5-9352C1B91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9D1920F6-5407-C07B-2C56-1DE64BB80213}"/>
              </a:ext>
            </a:extLst>
          </p:cNvPr>
          <p:cNvPicPr>
            <a:picLocks noChangeAspect="1"/>
          </p:cNvPicPr>
          <p:nvPr/>
        </p:nvPicPr>
        <p:blipFill>
          <a:blip r:embed="rId3"/>
          <a:stretch>
            <a:fillRect/>
          </a:stretch>
        </p:blipFill>
        <p:spPr>
          <a:xfrm>
            <a:off x="7613005" y="1019762"/>
            <a:ext cx="4298053" cy="3816427"/>
          </a:xfrm>
          <a:prstGeom prst="rect">
            <a:avLst/>
          </a:prstGeom>
        </p:spPr>
      </p:pic>
    </p:spTree>
    <p:extLst>
      <p:ext uri="{BB962C8B-B14F-4D97-AF65-F5344CB8AC3E}">
        <p14:creationId xmlns:p14="http://schemas.microsoft.com/office/powerpoint/2010/main" val="1676118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13AF8-73C2-5B13-18CA-1BBEB1D2C2E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C3B4FF7-F8A8-9EE7-EC11-4199F983B25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 The  Digital Media Definition : </a:t>
            </a:r>
          </a:p>
        </p:txBody>
      </p:sp>
      <p:sp>
        <p:nvSpPr>
          <p:cNvPr id="5" name="Rectangle 4">
            <a:extLst>
              <a:ext uri="{FF2B5EF4-FFF2-40B4-BE49-F238E27FC236}">
                <a16:creationId xmlns:a16="http://schemas.microsoft.com/office/drawing/2014/main" id="{470C3BD9-099D-B93C-72FC-9F13A7D925D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1888676-68D8-079C-1335-1F10BCD9465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F871893A-BF5A-780F-8B26-EFD8DF524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00488D6-F527-11C8-A3B6-2BD7CAEF9CFB}"/>
              </a:ext>
            </a:extLst>
          </p:cNvPr>
          <p:cNvPicPr>
            <a:picLocks noChangeAspect="1"/>
          </p:cNvPicPr>
          <p:nvPr/>
        </p:nvPicPr>
        <p:blipFill>
          <a:blip r:embed="rId3"/>
          <a:stretch>
            <a:fillRect/>
          </a:stretch>
        </p:blipFill>
        <p:spPr>
          <a:xfrm>
            <a:off x="2538732" y="983980"/>
            <a:ext cx="5816088" cy="5602710"/>
          </a:xfrm>
          <a:prstGeom prst="rect">
            <a:avLst/>
          </a:prstGeom>
        </p:spPr>
      </p:pic>
    </p:spTree>
    <p:extLst>
      <p:ext uri="{BB962C8B-B14F-4D97-AF65-F5344CB8AC3E}">
        <p14:creationId xmlns:p14="http://schemas.microsoft.com/office/powerpoint/2010/main" val="361629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55FDCC-FD9E-90D3-4119-3E2FA02F4D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3C3D7-F97D-4A75-E96F-C59F7A481FF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6C8EBF-4D6E-F48D-83FF-866AD29E92E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5C39A6AA-2CCA-5697-C9B0-095EB3F0F31D}"/>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596D3E-B329-487A-239B-8F60071664BC}"/>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6BAA2C0D-B913-DC0A-7D35-C8AB64DAC235}"/>
              </a:ext>
            </a:extLst>
          </p:cNvPr>
          <p:cNvSpPr txBox="1"/>
          <p:nvPr/>
        </p:nvSpPr>
        <p:spPr>
          <a:xfrm>
            <a:off x="426563" y="1366693"/>
            <a:ext cx="6998356" cy="203132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present, the main types of digital media are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image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video</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audio</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Digital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sometimes called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multimedia</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229A8630-B3C7-64ED-B6A3-46CEA6994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369875A3-5208-8AC6-6F16-B365D24A53AD}"/>
              </a:ext>
            </a:extLst>
          </p:cNvPr>
          <p:cNvPicPr>
            <a:picLocks noChangeAspect="1"/>
          </p:cNvPicPr>
          <p:nvPr/>
        </p:nvPicPr>
        <p:blipFill>
          <a:blip r:embed="rId3"/>
          <a:stretch>
            <a:fillRect/>
          </a:stretch>
        </p:blipFill>
        <p:spPr>
          <a:xfrm>
            <a:off x="8125810" y="1095662"/>
            <a:ext cx="3639627" cy="2194750"/>
          </a:xfrm>
          <a:prstGeom prst="rect">
            <a:avLst/>
          </a:prstGeom>
        </p:spPr>
      </p:pic>
      <p:pic>
        <p:nvPicPr>
          <p:cNvPr id="6" name="Picture 5">
            <a:extLst>
              <a:ext uri="{FF2B5EF4-FFF2-40B4-BE49-F238E27FC236}">
                <a16:creationId xmlns:a16="http://schemas.microsoft.com/office/drawing/2014/main" id="{E3DF033B-5F66-3A77-A3CB-C319E056EA0D}"/>
              </a:ext>
            </a:extLst>
          </p:cNvPr>
          <p:cNvPicPr>
            <a:picLocks noChangeAspect="1"/>
          </p:cNvPicPr>
          <p:nvPr/>
        </p:nvPicPr>
        <p:blipFill>
          <a:blip r:embed="rId4"/>
          <a:stretch>
            <a:fillRect/>
          </a:stretch>
        </p:blipFill>
        <p:spPr>
          <a:xfrm>
            <a:off x="2989955" y="4232780"/>
            <a:ext cx="4511431" cy="2103302"/>
          </a:xfrm>
          <a:prstGeom prst="rect">
            <a:avLst/>
          </a:prstGeom>
        </p:spPr>
      </p:pic>
    </p:spTree>
    <p:extLst>
      <p:ext uri="{BB962C8B-B14F-4D97-AF65-F5344CB8AC3E}">
        <p14:creationId xmlns:p14="http://schemas.microsoft.com/office/powerpoint/2010/main" val="4107542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AF9A8-DE36-8842-56A9-F03DB79FAD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97C948-DC3F-2946-77E5-1D877C8A5B6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531D28-03A0-89B6-FDCC-88C9646D4C6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BB9759D2-AE78-A5D6-0776-5FD2A5541BD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2B8D94-4F65-4E3D-8EC1-3185D891DBF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164E33A6-1C9E-9107-336A-67D2A08A1041}"/>
              </a:ext>
            </a:extLst>
          </p:cNvPr>
          <p:cNvSpPr txBox="1"/>
          <p:nvPr/>
        </p:nvSpPr>
        <p:spPr>
          <a:xfrm>
            <a:off x="426563" y="1081761"/>
            <a:ext cx="792093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Texts</a:t>
            </a:r>
            <a:r>
              <a:rPr kumimoji="0" lang="en-US" sz="24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Traditionally, people consumed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via books, print newspapers, magazines, and the like.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Even though digital media has proliferated, the desire for those kinds of reading experiences has increased.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proliferation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 websites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popularity of resources 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Wikipedia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and the rise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e-readers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underline the continued importance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written work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digital media.</a:t>
            </a:r>
          </a:p>
        </p:txBody>
      </p:sp>
      <p:pic>
        <p:nvPicPr>
          <p:cNvPr id="7" name="Graphic 21">
            <a:extLst>
              <a:ext uri="{FF2B5EF4-FFF2-40B4-BE49-F238E27FC236}">
                <a16:creationId xmlns:a16="http://schemas.microsoft.com/office/drawing/2014/main" id="{49B1A26C-D476-CECD-89CC-3CA17BA70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2C12840A-977F-FA2E-B754-0B294B20D83C}"/>
              </a:ext>
            </a:extLst>
          </p:cNvPr>
          <p:cNvPicPr>
            <a:picLocks noChangeAspect="1"/>
          </p:cNvPicPr>
          <p:nvPr/>
        </p:nvPicPr>
        <p:blipFill>
          <a:blip r:embed="rId3"/>
          <a:stretch>
            <a:fillRect/>
          </a:stretch>
        </p:blipFill>
        <p:spPr>
          <a:xfrm>
            <a:off x="8601339" y="1049887"/>
            <a:ext cx="3164098" cy="2456901"/>
          </a:xfrm>
          <a:prstGeom prst="rect">
            <a:avLst/>
          </a:prstGeom>
        </p:spPr>
      </p:pic>
    </p:spTree>
    <p:extLst>
      <p:ext uri="{BB962C8B-B14F-4D97-AF65-F5344CB8AC3E}">
        <p14:creationId xmlns:p14="http://schemas.microsoft.com/office/powerpoint/2010/main" val="3174144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1B30ED1-E967-2D02-C707-E9F2D8F08BB1}"/>
              </a:ext>
            </a:extLst>
          </p:cNvPr>
          <p:cNvPicPr>
            <a:picLocks noChangeAspect="1"/>
          </p:cNvPicPr>
          <p:nvPr/>
        </p:nvPicPr>
        <p:blipFill>
          <a:blip r:embed="rId2"/>
          <a:stretch>
            <a:fillRect/>
          </a:stretch>
        </p:blipFill>
        <p:spPr>
          <a:xfrm>
            <a:off x="1174790" y="537911"/>
            <a:ext cx="9842420" cy="5514736"/>
          </a:xfrm>
          <a:prstGeom prst="rect">
            <a:avLst/>
          </a:prstGeom>
          <a:ln>
            <a:solidFill>
              <a:schemeClr val="accent1"/>
            </a:solidFill>
          </a:ln>
        </p:spPr>
      </p:pic>
    </p:spTree>
    <p:extLst>
      <p:ext uri="{BB962C8B-B14F-4D97-AF65-F5344CB8AC3E}">
        <p14:creationId xmlns:p14="http://schemas.microsoft.com/office/powerpoint/2010/main" val="35777858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8CBBA-BEE7-BA99-A462-83D390593BD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4360955-34DC-4C82-0942-6A9B2F430C81}"/>
              </a:ext>
            </a:extLst>
          </p:cNvPr>
          <p:cNvPicPr>
            <a:picLocks noChangeAspect="1"/>
          </p:cNvPicPr>
          <p:nvPr/>
        </p:nvPicPr>
        <p:blipFill>
          <a:blip r:embed="rId2"/>
          <a:stretch>
            <a:fillRect/>
          </a:stretch>
        </p:blipFill>
        <p:spPr>
          <a:xfrm>
            <a:off x="647643" y="520703"/>
            <a:ext cx="11053268" cy="5816594"/>
          </a:xfrm>
          <a:prstGeom prst="rect">
            <a:avLst/>
          </a:prstGeom>
          <a:ln>
            <a:solidFill>
              <a:schemeClr val="accent1"/>
            </a:solidFill>
          </a:ln>
        </p:spPr>
      </p:pic>
    </p:spTree>
    <p:extLst>
      <p:ext uri="{BB962C8B-B14F-4D97-AF65-F5344CB8AC3E}">
        <p14:creationId xmlns:p14="http://schemas.microsoft.com/office/powerpoint/2010/main" val="2956171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1917B7-AD54-4072-CB60-210B668CD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1C8633-3CF4-7774-1877-28B0439CB199}"/>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3D262B8-9845-EEE4-E2CE-87E65AFEB640}"/>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FD7316B8-206A-2D17-0278-44B80FAB057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4BA4A76-03F1-E0E9-D3C0-B81D22DDCF3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00DF0C3B-7432-1791-FE9C-26C170DFA777}"/>
              </a:ext>
            </a:extLst>
          </p:cNvPr>
          <p:cNvSpPr txBox="1"/>
          <p:nvPr/>
        </p:nvSpPr>
        <p:spPr>
          <a:xfrm>
            <a:off x="426563" y="1081761"/>
            <a:ext cx="7920930" cy="332398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1"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Video</a:t>
            </a:r>
            <a:r>
              <a:rPr kumimoji="0" lang="en-US" sz="2800" b="0" i="0" u="sng"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digital media outlets are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visual</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streaming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movies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services such as </a:t>
            </a:r>
            <a:r>
              <a:rPr kumimoji="0" lang="en-US" sz="2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Shahid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&amp; </a:t>
            </a:r>
            <a:r>
              <a:rPr kumimoji="0" lang="en-US" sz="28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Netflix</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One of the biggest players in visual digital media is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YouTube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hosts billions of videos. </a:t>
            </a: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CC0CB6CA-CD27-E0BA-3F7D-BFCD27E9B5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8" name="Picture 7">
            <a:extLst>
              <a:ext uri="{FF2B5EF4-FFF2-40B4-BE49-F238E27FC236}">
                <a16:creationId xmlns:a16="http://schemas.microsoft.com/office/drawing/2014/main" id="{89BA4C25-7E86-8AB7-B327-84B3F431CF97}"/>
              </a:ext>
            </a:extLst>
          </p:cNvPr>
          <p:cNvPicPr>
            <a:picLocks noChangeAspect="1"/>
          </p:cNvPicPr>
          <p:nvPr/>
        </p:nvPicPr>
        <p:blipFill>
          <a:blip r:embed="rId3"/>
          <a:stretch>
            <a:fillRect/>
          </a:stretch>
        </p:blipFill>
        <p:spPr>
          <a:xfrm>
            <a:off x="8810325" y="1095662"/>
            <a:ext cx="2943225" cy="1552575"/>
          </a:xfrm>
          <a:prstGeom prst="rect">
            <a:avLst/>
          </a:prstGeom>
          <a:ln>
            <a:solidFill>
              <a:schemeClr val="tx1"/>
            </a:solidFill>
          </a:ln>
        </p:spPr>
      </p:pic>
      <p:pic>
        <p:nvPicPr>
          <p:cNvPr id="9" name="Picture 8">
            <a:extLst>
              <a:ext uri="{FF2B5EF4-FFF2-40B4-BE49-F238E27FC236}">
                <a16:creationId xmlns:a16="http://schemas.microsoft.com/office/drawing/2014/main" id="{32E8A1CC-2802-9340-0192-43B29B56F195}"/>
              </a:ext>
            </a:extLst>
          </p:cNvPr>
          <p:cNvPicPr>
            <a:picLocks noChangeAspect="1"/>
          </p:cNvPicPr>
          <p:nvPr/>
        </p:nvPicPr>
        <p:blipFill>
          <a:blip r:embed="rId4"/>
          <a:stretch>
            <a:fillRect/>
          </a:stretch>
        </p:blipFill>
        <p:spPr>
          <a:xfrm>
            <a:off x="8693791" y="2778207"/>
            <a:ext cx="3176291" cy="1670449"/>
          </a:xfrm>
          <a:prstGeom prst="rect">
            <a:avLst/>
          </a:prstGeom>
        </p:spPr>
      </p:pic>
    </p:spTree>
    <p:extLst>
      <p:ext uri="{BB962C8B-B14F-4D97-AF65-F5344CB8AC3E}">
        <p14:creationId xmlns:p14="http://schemas.microsoft.com/office/powerpoint/2010/main" val="3467272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A3497-4027-25E9-0220-BD9C198E99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FBD2B4A-36A3-D1F3-F8D5-FD03AEF60EE4}"/>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FE0DC60-A841-AC93-C3BA-9978A67FB51A}"/>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01E36EB7-05C5-0829-F293-CA626B240EC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4AA38E2-A56C-21E7-2EEE-45717F35C3D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6858A35B-CA85-77CE-AB3E-CC4C94FC6A78}"/>
              </a:ext>
            </a:extLst>
          </p:cNvPr>
          <p:cNvSpPr txBox="1"/>
          <p:nvPr/>
        </p:nvSpPr>
        <p:spPr>
          <a:xfrm>
            <a:off x="828899" y="1203369"/>
            <a:ext cx="9851293" cy="241886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Images </a:t>
            </a:r>
            <a:r>
              <a:rPr kumimoji="0" lang="en-US" sz="2600" b="0"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Visual content </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online content that's primarily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image-based</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Common forms of visual content include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pictures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diagrams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charts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infographics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screenshots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memes</a:t>
            </a:r>
            <a:r>
              <a:rPr kumimoji="0" lang="en-US" sz="2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slide decks.</a:t>
            </a:r>
          </a:p>
        </p:txBody>
      </p:sp>
      <p:pic>
        <p:nvPicPr>
          <p:cNvPr id="7" name="Graphic 21">
            <a:extLst>
              <a:ext uri="{FF2B5EF4-FFF2-40B4-BE49-F238E27FC236}">
                <a16:creationId xmlns:a16="http://schemas.microsoft.com/office/drawing/2014/main" id="{EDD15C02-5A1E-7C47-4EF1-4807FF63B9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AD953FD-D298-1D18-432B-C5D1C379457E}"/>
              </a:ext>
            </a:extLst>
          </p:cNvPr>
          <p:cNvPicPr>
            <a:picLocks noChangeAspect="1"/>
          </p:cNvPicPr>
          <p:nvPr/>
        </p:nvPicPr>
        <p:blipFill>
          <a:blip r:embed="rId3"/>
          <a:stretch>
            <a:fillRect/>
          </a:stretch>
        </p:blipFill>
        <p:spPr>
          <a:xfrm>
            <a:off x="3432932" y="4041515"/>
            <a:ext cx="4615072" cy="2109399"/>
          </a:xfrm>
          <a:prstGeom prst="rect">
            <a:avLst/>
          </a:prstGeom>
        </p:spPr>
      </p:pic>
    </p:spTree>
    <p:extLst>
      <p:ext uri="{BB962C8B-B14F-4D97-AF65-F5344CB8AC3E}">
        <p14:creationId xmlns:p14="http://schemas.microsoft.com/office/powerpoint/2010/main" val="4009006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5E517-1A0F-595C-7C9C-1FAA9FE004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4ADB6E-7EA9-CD34-F370-0128277E829C}"/>
              </a:ext>
            </a:extLst>
          </p:cNvPr>
          <p:cNvSpPr/>
          <p:nvPr/>
        </p:nvSpPr>
        <p:spPr>
          <a:xfrm>
            <a:off x="266940" y="640080"/>
            <a:ext cx="11752343" cy="6109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06A815-DB15-CA99-F5ED-8B31015B3825}"/>
              </a:ext>
            </a:extLst>
          </p:cNvPr>
          <p:cNvSpPr txBox="1"/>
          <p:nvPr/>
        </p:nvSpPr>
        <p:spPr>
          <a:xfrm>
            <a:off x="2704963" y="3592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FAB32766-7E5D-FDE6-339F-2F43ADC5AD6A}"/>
              </a:ext>
            </a:extLst>
          </p:cNvPr>
          <p:cNvSpPr/>
          <p:nvPr/>
        </p:nvSpPr>
        <p:spPr>
          <a:xfrm>
            <a:off x="636841" y="3035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FF2E3F6-A29E-2288-A631-C46E1FE5D6A3}"/>
              </a:ext>
            </a:extLst>
          </p:cNvPr>
          <p:cNvSpPr txBox="1"/>
          <p:nvPr/>
        </p:nvSpPr>
        <p:spPr>
          <a:xfrm>
            <a:off x="559511" y="3592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C84911E6-95F8-F408-E085-350C774B79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8" name="Picture 7">
            <a:extLst>
              <a:ext uri="{FF2B5EF4-FFF2-40B4-BE49-F238E27FC236}">
                <a16:creationId xmlns:a16="http://schemas.microsoft.com/office/drawing/2014/main" id="{FC87452C-22D7-4839-C6E1-B60A844487CA}"/>
              </a:ext>
            </a:extLst>
          </p:cNvPr>
          <p:cNvPicPr>
            <a:picLocks noChangeAspect="1"/>
          </p:cNvPicPr>
          <p:nvPr/>
        </p:nvPicPr>
        <p:blipFill>
          <a:blip r:embed="rId3"/>
          <a:srcRect t="1524"/>
          <a:stretch/>
        </p:blipFill>
        <p:spPr>
          <a:xfrm>
            <a:off x="6438636" y="894430"/>
            <a:ext cx="5212260" cy="5600436"/>
          </a:xfrm>
          <a:prstGeom prst="rect">
            <a:avLst/>
          </a:prstGeom>
          <a:ln>
            <a:solidFill>
              <a:schemeClr val="accent1"/>
            </a:solidFill>
          </a:ln>
        </p:spPr>
      </p:pic>
      <p:pic>
        <p:nvPicPr>
          <p:cNvPr id="11" name="Picture 10">
            <a:extLst>
              <a:ext uri="{FF2B5EF4-FFF2-40B4-BE49-F238E27FC236}">
                <a16:creationId xmlns:a16="http://schemas.microsoft.com/office/drawing/2014/main" id="{D7AF5DA4-5B26-9F70-A50A-1D1D8D5B123F}"/>
              </a:ext>
            </a:extLst>
          </p:cNvPr>
          <p:cNvPicPr>
            <a:picLocks noChangeAspect="1"/>
          </p:cNvPicPr>
          <p:nvPr/>
        </p:nvPicPr>
        <p:blipFill>
          <a:blip r:embed="rId4"/>
          <a:stretch>
            <a:fillRect/>
          </a:stretch>
        </p:blipFill>
        <p:spPr>
          <a:xfrm>
            <a:off x="1553860" y="709647"/>
            <a:ext cx="3188221" cy="2633471"/>
          </a:xfrm>
          <a:prstGeom prst="rect">
            <a:avLst/>
          </a:prstGeom>
          <a:ln>
            <a:solidFill>
              <a:schemeClr val="accent1"/>
            </a:solidFill>
          </a:ln>
        </p:spPr>
      </p:pic>
      <p:pic>
        <p:nvPicPr>
          <p:cNvPr id="12" name="Picture 11">
            <a:extLst>
              <a:ext uri="{FF2B5EF4-FFF2-40B4-BE49-F238E27FC236}">
                <a16:creationId xmlns:a16="http://schemas.microsoft.com/office/drawing/2014/main" id="{16199560-C27E-D4E6-8578-269150FE1DD1}"/>
              </a:ext>
            </a:extLst>
          </p:cNvPr>
          <p:cNvPicPr>
            <a:picLocks noChangeAspect="1"/>
          </p:cNvPicPr>
          <p:nvPr/>
        </p:nvPicPr>
        <p:blipFill>
          <a:blip r:embed="rId5"/>
          <a:stretch>
            <a:fillRect/>
          </a:stretch>
        </p:blipFill>
        <p:spPr>
          <a:xfrm>
            <a:off x="1553860" y="3514883"/>
            <a:ext cx="3055286" cy="3055286"/>
          </a:xfrm>
          <a:prstGeom prst="rect">
            <a:avLst/>
          </a:prstGeom>
        </p:spPr>
      </p:pic>
    </p:spTree>
    <p:extLst>
      <p:ext uri="{BB962C8B-B14F-4D97-AF65-F5344CB8AC3E}">
        <p14:creationId xmlns:p14="http://schemas.microsoft.com/office/powerpoint/2010/main" val="198152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C97A5-A4F6-28C3-7D88-35A12C272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F4C816-23B9-DDF1-2728-F342A1C74F71}"/>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81EF64B-45F3-C7FF-DB64-0A95BEA1FB7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9AAA136F-A23C-B6A8-F59B-78D57C5E532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BB9041-C994-44C4-223D-BAE70A63B78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3AC2E09-6E04-5CEA-FC82-320B4325EE3A}"/>
              </a:ext>
            </a:extLst>
          </p:cNvPr>
          <p:cNvSpPr txBox="1"/>
          <p:nvPr/>
        </p:nvSpPr>
        <p:spPr>
          <a:xfrm>
            <a:off x="545435" y="678641"/>
            <a:ext cx="11067445" cy="168584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Audio</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Audio forms of digital media include digital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stations,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podcasts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audiobooks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82C228EE-2E19-F107-9BF0-F3B0421B31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6B9390B-2FB2-A4F3-334E-FE0132920B8B}"/>
              </a:ext>
            </a:extLst>
          </p:cNvPr>
          <p:cNvPicPr>
            <a:picLocks noChangeAspect="1"/>
          </p:cNvPicPr>
          <p:nvPr/>
        </p:nvPicPr>
        <p:blipFill>
          <a:blip r:embed="rId3"/>
          <a:stretch>
            <a:fillRect/>
          </a:stretch>
        </p:blipFill>
        <p:spPr>
          <a:xfrm>
            <a:off x="742029" y="2860087"/>
            <a:ext cx="5974690" cy="3319272"/>
          </a:xfrm>
          <a:prstGeom prst="rect">
            <a:avLst/>
          </a:prstGeom>
        </p:spPr>
      </p:pic>
      <p:pic>
        <p:nvPicPr>
          <p:cNvPr id="6" name="Picture 5">
            <a:extLst>
              <a:ext uri="{FF2B5EF4-FFF2-40B4-BE49-F238E27FC236}">
                <a16:creationId xmlns:a16="http://schemas.microsoft.com/office/drawing/2014/main" id="{5A1B02C9-4350-FC0D-1CCA-403DF734FB0A}"/>
              </a:ext>
            </a:extLst>
          </p:cNvPr>
          <p:cNvPicPr>
            <a:picLocks noChangeAspect="1"/>
          </p:cNvPicPr>
          <p:nvPr/>
        </p:nvPicPr>
        <p:blipFill>
          <a:blip r:embed="rId4"/>
          <a:stretch>
            <a:fillRect/>
          </a:stretch>
        </p:blipFill>
        <p:spPr>
          <a:xfrm>
            <a:off x="7085234" y="2055559"/>
            <a:ext cx="4628229" cy="4628229"/>
          </a:xfrm>
          <a:prstGeom prst="rect">
            <a:avLst/>
          </a:prstGeom>
        </p:spPr>
      </p:pic>
    </p:spTree>
    <p:extLst>
      <p:ext uri="{BB962C8B-B14F-4D97-AF65-F5344CB8AC3E}">
        <p14:creationId xmlns:p14="http://schemas.microsoft.com/office/powerpoint/2010/main" val="20462205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53656-5A8E-BC1E-2E8B-2B26DF8409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0E2AE5-B7A9-3A47-9764-45B1E213BB6B}"/>
              </a:ext>
            </a:extLst>
          </p:cNvPr>
          <p:cNvSpPr/>
          <p:nvPr/>
        </p:nvSpPr>
        <p:spPr>
          <a:xfrm>
            <a:off x="266940" y="678641"/>
            <a:ext cx="11752343" cy="6070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7CE903A-351E-62C5-23D9-E5B5CE32A24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III. The  Digital Media </a:t>
            </a:r>
            <a:r>
              <a:rPr kumimoji="0" lang="es-ES" sz="2800" b="1" i="0" u="none" strike="noStrike" kern="1200" cap="none" spc="0" normalizeH="0" baseline="0" noProof="0" dirty="0" err="1">
                <a:ln>
                  <a:noFill/>
                </a:ln>
                <a:solidFill>
                  <a:srgbClr val="00B0F0"/>
                </a:solidFill>
                <a:effectLst/>
                <a:uLnTx/>
                <a:uFillTx/>
                <a:latin typeface="Alexandria" charset="0"/>
                <a:ea typeface="+mn-ea"/>
                <a:cs typeface="Alexandria" charset="0"/>
              </a:rPr>
              <a:t>Types</a:t>
            </a:r>
            <a:r>
              <a:rPr kumimoji="0" lang="es-ES" sz="2800" b="1" i="0" u="none" strike="noStrike" kern="1200" cap="none" spc="0" normalizeH="0" baseline="0" noProof="0" dirty="0">
                <a:ln>
                  <a:noFill/>
                </a:ln>
                <a:solidFill>
                  <a:srgbClr val="00B0F0"/>
                </a:solidFill>
                <a:effectLst/>
                <a:uLnTx/>
                <a:uFillTx/>
                <a:latin typeface="Alexandria" charset="0"/>
                <a:ea typeface="+mn-ea"/>
                <a:cs typeface="Alexandria" charset="0"/>
              </a:rPr>
              <a:t> : </a:t>
            </a:r>
          </a:p>
        </p:txBody>
      </p:sp>
      <p:sp>
        <p:nvSpPr>
          <p:cNvPr id="5" name="Rectangle 4">
            <a:extLst>
              <a:ext uri="{FF2B5EF4-FFF2-40B4-BE49-F238E27FC236}">
                <a16:creationId xmlns:a16="http://schemas.microsoft.com/office/drawing/2014/main" id="{B69314ED-D515-134C-3244-5CA0A2523DE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A9E25C-BD51-953E-E0F4-D8F3079EBA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7FAFE1C7-71CD-7F47-0DE2-9EE5F3F595DD}"/>
              </a:ext>
            </a:extLst>
          </p:cNvPr>
          <p:cNvSpPr txBox="1"/>
          <p:nvPr/>
        </p:nvSpPr>
        <p:spPr>
          <a:xfrm>
            <a:off x="338327" y="806030"/>
            <a:ext cx="11446515" cy="334784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Ai-generated content (AIGC) </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AI-generated content 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text, images, video, or audio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 created by an artificial intelligence tool as a result of human input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prompts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You can produce AI-generated media using tools like OpenAI’s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ChatGPT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Midjourney</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well as AI-powered features inside content software like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HubSpot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Canva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CE7CB1ED-8E12-0076-5F5B-DD319974F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45BDA553-5525-AE98-4DAB-6382E422C06F}"/>
              </a:ext>
            </a:extLst>
          </p:cNvPr>
          <p:cNvPicPr>
            <a:picLocks noChangeAspect="1"/>
          </p:cNvPicPr>
          <p:nvPr/>
        </p:nvPicPr>
        <p:blipFill>
          <a:blip r:embed="rId3"/>
          <a:srcRect l="10754" t="11396" r="8032" b="15259"/>
          <a:stretch/>
        </p:blipFill>
        <p:spPr>
          <a:xfrm>
            <a:off x="471612" y="4400758"/>
            <a:ext cx="2839470" cy="2155490"/>
          </a:xfrm>
          <a:prstGeom prst="rect">
            <a:avLst/>
          </a:prstGeom>
        </p:spPr>
      </p:pic>
      <p:pic>
        <p:nvPicPr>
          <p:cNvPr id="6" name="Picture 5">
            <a:extLst>
              <a:ext uri="{FF2B5EF4-FFF2-40B4-BE49-F238E27FC236}">
                <a16:creationId xmlns:a16="http://schemas.microsoft.com/office/drawing/2014/main" id="{FA5B5DBE-2C4F-407C-A624-8778DF244CF7}"/>
              </a:ext>
            </a:extLst>
          </p:cNvPr>
          <p:cNvPicPr>
            <a:picLocks noChangeAspect="1"/>
          </p:cNvPicPr>
          <p:nvPr/>
        </p:nvPicPr>
        <p:blipFill>
          <a:blip r:embed="rId4"/>
          <a:stretch>
            <a:fillRect/>
          </a:stretch>
        </p:blipFill>
        <p:spPr>
          <a:xfrm>
            <a:off x="3874221" y="3752544"/>
            <a:ext cx="2876070" cy="2876070"/>
          </a:xfrm>
          <a:prstGeom prst="rect">
            <a:avLst/>
          </a:prstGeom>
        </p:spPr>
      </p:pic>
      <p:pic>
        <p:nvPicPr>
          <p:cNvPr id="9" name="Picture 8">
            <a:extLst>
              <a:ext uri="{FF2B5EF4-FFF2-40B4-BE49-F238E27FC236}">
                <a16:creationId xmlns:a16="http://schemas.microsoft.com/office/drawing/2014/main" id="{72AB2A86-BF9D-B69C-A6FF-949FF6EAB611}"/>
              </a:ext>
            </a:extLst>
          </p:cNvPr>
          <p:cNvPicPr>
            <a:picLocks noChangeAspect="1"/>
          </p:cNvPicPr>
          <p:nvPr/>
        </p:nvPicPr>
        <p:blipFill>
          <a:blip r:embed="rId5"/>
          <a:stretch>
            <a:fillRect/>
          </a:stretch>
        </p:blipFill>
        <p:spPr>
          <a:xfrm>
            <a:off x="6976872" y="3752544"/>
            <a:ext cx="2876070" cy="2876070"/>
          </a:xfrm>
          <a:prstGeom prst="rect">
            <a:avLst/>
          </a:prstGeom>
        </p:spPr>
      </p:pic>
    </p:spTree>
    <p:extLst>
      <p:ext uri="{BB962C8B-B14F-4D97-AF65-F5344CB8AC3E}">
        <p14:creationId xmlns:p14="http://schemas.microsoft.com/office/powerpoint/2010/main" val="127978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B4CA4-79AD-BFDA-9B94-172FF7F2BB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B606141-5C32-4213-68BE-E596E8C04438}"/>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A8331E8-23FA-2CA9-C001-1CE1BAE95E76}"/>
              </a:ext>
            </a:extLst>
          </p:cNvPr>
          <p:cNvSpPr txBox="1"/>
          <p:nvPr/>
        </p:nvSpPr>
        <p:spPr>
          <a:xfrm>
            <a:off x="2704963" y="174212"/>
            <a:ext cx="6562640"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Content creation tools</a:t>
            </a:r>
            <a:endParaRPr kumimoji="0" lang="es-ES" sz="32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A9600239-817D-22F8-FA45-6029DB81B2AE}"/>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5CDF808-B1DF-7F31-F9B4-472BEA0D47F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96DFD467-4C7A-6708-CD6D-FF0FC2CD7ADF}"/>
              </a:ext>
            </a:extLst>
          </p:cNvPr>
          <p:cNvSpPr txBox="1"/>
          <p:nvPr/>
        </p:nvSpPr>
        <p:spPr>
          <a:xfrm>
            <a:off x="545435" y="678641"/>
            <a:ext cx="11067445" cy="5563831"/>
          </a:xfrm>
          <a:prstGeom prst="rect">
            <a:avLst/>
          </a:prstGeom>
          <a:noFill/>
        </p:spPr>
        <p:txBody>
          <a:bodyPr wrap="square" rtlCol="0">
            <a:spAutoFit/>
          </a:bodyPr>
          <a:lstStyle/>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Canava</a:t>
            </a:r>
            <a:r>
              <a:rPr kumimoji="0" lang="en-US" sz="36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2"/>
              </a:rPr>
              <a:t>https://www.canva.com/templates/</a:t>
            </a:r>
            <a:endPar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1" i="0" u="sng" strike="noStrike" kern="1200" cap="none" spc="0" normalizeH="0" baseline="0" noProof="0" dirty="0" err="1">
                <a:ln>
                  <a:noFill/>
                </a:ln>
                <a:solidFill>
                  <a:srgbClr val="FF0000"/>
                </a:solidFill>
                <a:effectLst/>
                <a:uLnTx/>
                <a:uFillTx/>
                <a:latin typeface="Tajawal ExtraBold" panose="00000800000000000000" pitchFamily="2" charset="-78"/>
                <a:ea typeface="+mn-ea"/>
                <a:cs typeface="Tajawal ExtraBold" panose="00000800000000000000" pitchFamily="2" charset="-78"/>
              </a:rPr>
              <a:t>midjourney</a:t>
            </a:r>
            <a:endParaRPr kumimoji="0" lang="en-US" sz="36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3"/>
              </a:rPr>
              <a:t>https://www.midjourney.com/home</a:t>
            </a:r>
            <a:endPar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1" i="0" u="none" strike="noStrike" kern="1200" cap="none" spc="0" normalizeH="0" baseline="0" noProof="0" dirty="0" err="1">
                <a:ln>
                  <a:noFill/>
                </a:ln>
                <a:solidFill>
                  <a:srgbClr val="FF0000"/>
                </a:solidFill>
                <a:effectLst/>
                <a:uLnTx/>
                <a:uFillTx/>
                <a:latin typeface="Tajawal ExtraBold" panose="00000800000000000000" pitchFamily="2" charset="-78"/>
                <a:ea typeface="+mn-ea"/>
                <a:cs typeface="Tajawal ExtraBold" panose="00000800000000000000" pitchFamily="2" charset="-78"/>
                <a:hlinkClick r:id="rId4">
                  <a:extLst>
                    <a:ext uri="{A12FA001-AC4F-418D-AE19-62706E023703}">
                      <ahyp:hlinkClr xmlns:ahyp="http://schemas.microsoft.com/office/drawing/2018/hyperlinkcolor" val="tx"/>
                    </a:ext>
                  </a:extLst>
                </a:hlinkClick>
              </a:rPr>
              <a:t>capcut</a:t>
            </a:r>
            <a:endParaRPr kumimoji="0" lang="en-US" sz="36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ctr"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4"/>
              </a:rPr>
              <a:t>https://www.capcut.com/</a:t>
            </a:r>
            <a:endPar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080640DE-56DC-FDF6-66F9-0AD6BDDE205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spTree>
    <p:extLst>
      <p:ext uri="{BB962C8B-B14F-4D97-AF65-F5344CB8AC3E}">
        <p14:creationId xmlns:p14="http://schemas.microsoft.com/office/powerpoint/2010/main" val="2147837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25B2B-6951-09C3-9DF1-5E79D107F3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E4AD7A-C00C-CB4A-137A-3BB45B1867E6}"/>
              </a:ext>
            </a:extLst>
          </p:cNvPr>
          <p:cNvSpPr/>
          <p:nvPr/>
        </p:nvSpPr>
        <p:spPr>
          <a:xfrm>
            <a:off x="266940" y="827402"/>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C6BE233-BA90-C138-1FDA-DF0D0C421C0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C3966158-E96D-1910-37CF-A30ED368694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976E17F-2124-0A80-D981-9792FAE4B2C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5D220759-A50B-732D-191E-268B2A49589C}"/>
              </a:ext>
            </a:extLst>
          </p:cNvPr>
          <p:cNvSpPr txBox="1"/>
          <p:nvPr/>
        </p:nvSpPr>
        <p:spPr>
          <a:xfrm>
            <a:off x="484107" y="1201082"/>
            <a:ext cx="8001525" cy="4455835"/>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history of the electronic computers and computer networks that constitute digital media goes back several decades .</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spread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has grown steadily since the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1980s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sum, digital media have become so pervasive that the changes, challenges, and opportunities that they bring along assume a ubiquitous reach.</a:t>
            </a:r>
          </a:p>
        </p:txBody>
      </p:sp>
      <p:pic>
        <p:nvPicPr>
          <p:cNvPr id="7" name="Graphic 21">
            <a:extLst>
              <a:ext uri="{FF2B5EF4-FFF2-40B4-BE49-F238E27FC236}">
                <a16:creationId xmlns:a16="http://schemas.microsoft.com/office/drawing/2014/main" id="{960B31E8-99DA-B8A9-7AE7-6FD9F39880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A523C85-191D-6835-EA16-97E85633C31D}"/>
              </a:ext>
            </a:extLst>
          </p:cNvPr>
          <p:cNvPicPr>
            <a:picLocks noChangeAspect="1"/>
          </p:cNvPicPr>
          <p:nvPr/>
        </p:nvPicPr>
        <p:blipFill>
          <a:blip r:embed="rId3"/>
          <a:stretch>
            <a:fillRect/>
          </a:stretch>
        </p:blipFill>
        <p:spPr>
          <a:xfrm>
            <a:off x="9145686" y="1019762"/>
            <a:ext cx="2664183" cy="2658086"/>
          </a:xfrm>
          <a:prstGeom prst="rect">
            <a:avLst/>
          </a:prstGeom>
        </p:spPr>
      </p:pic>
      <p:pic>
        <p:nvPicPr>
          <p:cNvPr id="6" name="Picture 5">
            <a:extLst>
              <a:ext uri="{FF2B5EF4-FFF2-40B4-BE49-F238E27FC236}">
                <a16:creationId xmlns:a16="http://schemas.microsoft.com/office/drawing/2014/main" id="{B019E4E9-3483-2C20-6F0C-5DA02C7F6991}"/>
              </a:ext>
            </a:extLst>
          </p:cNvPr>
          <p:cNvPicPr>
            <a:picLocks noChangeAspect="1"/>
          </p:cNvPicPr>
          <p:nvPr/>
        </p:nvPicPr>
        <p:blipFill>
          <a:blip r:embed="rId4"/>
          <a:stretch>
            <a:fillRect/>
          </a:stretch>
        </p:blipFill>
        <p:spPr>
          <a:xfrm>
            <a:off x="8834120" y="3902119"/>
            <a:ext cx="3090940" cy="1048603"/>
          </a:xfrm>
          <a:prstGeom prst="rect">
            <a:avLst/>
          </a:prstGeom>
        </p:spPr>
      </p:pic>
    </p:spTree>
    <p:extLst>
      <p:ext uri="{BB962C8B-B14F-4D97-AF65-F5344CB8AC3E}">
        <p14:creationId xmlns:p14="http://schemas.microsoft.com/office/powerpoint/2010/main" val="3486194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34C4B-BAB9-F298-8128-C140F2747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826446-6B46-4B20-72F1-FE3B594C421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6CDBAA8-0AE0-BBC2-A77C-F9E8B36DADE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40A76177-16F4-F8C1-6229-870A2D7CBDA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5766F4F-7970-7849-40B7-E81026BB4C0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DEC96409-E56A-DE26-2EB3-C6D10A399E75}"/>
              </a:ext>
            </a:extLst>
          </p:cNvPr>
          <p:cNvSpPr txBox="1"/>
          <p:nvPr/>
        </p:nvSpPr>
        <p:spPr>
          <a:xfrm>
            <a:off x="266940" y="827402"/>
            <a:ext cx="9572004"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the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World Wide Web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1990s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brought internet connectivity into most homes and businesses in the advanced economies.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2000s</a:t>
            </a:r>
            <a:r>
              <a:rPr kumimoji="0" lang="en-US" sz="22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gave us the collaborative web: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software and online platforms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allow all users to produce and distribute digital content.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Mobile technologies such 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smartphones and tablets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transformed the daily experience of the internet, further integrating digital media into the flow of everyday life.</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spread of digital media has been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explosive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Globally, the number of internet users has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passed</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five billion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more than half of the world’s population. </a:t>
            </a:r>
          </a:p>
        </p:txBody>
      </p:sp>
      <p:pic>
        <p:nvPicPr>
          <p:cNvPr id="7" name="Graphic 21">
            <a:extLst>
              <a:ext uri="{FF2B5EF4-FFF2-40B4-BE49-F238E27FC236}">
                <a16:creationId xmlns:a16="http://schemas.microsoft.com/office/drawing/2014/main" id="{772DC6E6-3ABA-510F-2A66-C9FC6A91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CDC2F2E0-7A43-870B-740C-86A546DB96C4}"/>
              </a:ext>
            </a:extLst>
          </p:cNvPr>
          <p:cNvPicPr>
            <a:picLocks noChangeAspect="1"/>
          </p:cNvPicPr>
          <p:nvPr/>
        </p:nvPicPr>
        <p:blipFill>
          <a:blip r:embed="rId3"/>
          <a:stretch>
            <a:fillRect/>
          </a:stretch>
        </p:blipFill>
        <p:spPr>
          <a:xfrm>
            <a:off x="10113264" y="1067900"/>
            <a:ext cx="1811796" cy="2006451"/>
          </a:xfrm>
          <a:prstGeom prst="rect">
            <a:avLst/>
          </a:prstGeom>
        </p:spPr>
      </p:pic>
    </p:spTree>
    <p:extLst>
      <p:ext uri="{BB962C8B-B14F-4D97-AF65-F5344CB8AC3E}">
        <p14:creationId xmlns:p14="http://schemas.microsoft.com/office/powerpoint/2010/main" val="802015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59186-7BCC-C921-62DE-606295DD5653}"/>
            </a:ext>
          </a:extLst>
        </p:cNvPr>
        <p:cNvGrpSpPr/>
        <p:nvPr/>
      </p:nvGrpSpPr>
      <p:grpSpPr>
        <a:xfrm>
          <a:off x="0" y="0"/>
          <a:ext cx="0" cy="0"/>
          <a:chOff x="0" y="0"/>
          <a:chExt cx="0" cy="0"/>
        </a:xfrm>
      </p:grpSpPr>
      <p:sp>
        <p:nvSpPr>
          <p:cNvPr id="24" name="TextBox 23">
            <a:extLst>
              <a:ext uri="{FF2B5EF4-FFF2-40B4-BE49-F238E27FC236}">
                <a16:creationId xmlns:a16="http://schemas.microsoft.com/office/drawing/2014/main" id="{EEE1A011-BD56-9C26-7FAD-D3B42C565AB6}"/>
              </a:ext>
            </a:extLst>
          </p:cNvPr>
          <p:cNvSpPr txBox="1"/>
          <p:nvPr/>
        </p:nvSpPr>
        <p:spPr>
          <a:xfrm>
            <a:off x="111768" y="6233732"/>
            <a:ext cx="12191999" cy="49699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highlight>
                  <a:srgbClr val="FFFF00"/>
                </a:highligh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3"/>
              </a:rPr>
              <a:t>https://wearesocial.com/uk/blog/2026/04/digital-2026-mid-year-global-update-report/</a:t>
            </a:r>
            <a:endParaRPr kumimoji="0" lang="ar-EG"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41437A7E-33E9-98DC-1A03-479AC7D1553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97489" y="-84824"/>
            <a:ext cx="1723808" cy="804900"/>
          </a:xfrm>
          <a:prstGeom prst="rect">
            <a:avLst/>
          </a:prstGeom>
        </p:spPr>
      </p:pic>
      <p:sp>
        <p:nvSpPr>
          <p:cNvPr id="2" name="Rectangle 1">
            <a:extLst>
              <a:ext uri="{FF2B5EF4-FFF2-40B4-BE49-F238E27FC236}">
                <a16:creationId xmlns:a16="http://schemas.microsoft.com/office/drawing/2014/main" id="{62EC61A2-8C2B-33FD-66AB-0867E862E0C3}"/>
              </a:ext>
            </a:extLst>
          </p:cNvPr>
          <p:cNvSpPr/>
          <p:nvPr/>
        </p:nvSpPr>
        <p:spPr>
          <a:xfrm>
            <a:off x="180431" y="56916"/>
            <a:ext cx="1620937"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Introduction</a:t>
            </a:r>
          </a:p>
        </p:txBody>
      </p:sp>
      <p:sp>
        <p:nvSpPr>
          <p:cNvPr id="4" name="TextBox 3">
            <a:extLst>
              <a:ext uri="{FF2B5EF4-FFF2-40B4-BE49-F238E27FC236}">
                <a16:creationId xmlns:a16="http://schemas.microsoft.com/office/drawing/2014/main" id="{6429C552-68C1-433E-80D5-CABC8A744ABC}"/>
              </a:ext>
            </a:extLst>
          </p:cNvPr>
          <p:cNvSpPr txBox="1"/>
          <p:nvPr/>
        </p:nvSpPr>
        <p:spPr>
          <a:xfrm>
            <a:off x="2691586" y="127272"/>
            <a:ext cx="7032364"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VII. The Global Digital Population </a:t>
            </a:r>
          </a:p>
        </p:txBody>
      </p:sp>
      <p:pic>
        <p:nvPicPr>
          <p:cNvPr id="7" name="Picture 6">
            <a:extLst>
              <a:ext uri="{FF2B5EF4-FFF2-40B4-BE49-F238E27FC236}">
                <a16:creationId xmlns:a16="http://schemas.microsoft.com/office/drawing/2014/main" id="{5E144E3B-35A3-E6D1-7355-4124FE6EE97D}"/>
              </a:ext>
            </a:extLst>
          </p:cNvPr>
          <p:cNvPicPr>
            <a:picLocks noChangeAspect="1"/>
          </p:cNvPicPr>
          <p:nvPr/>
        </p:nvPicPr>
        <p:blipFill>
          <a:blip r:embed="rId5"/>
          <a:stretch>
            <a:fillRect/>
          </a:stretch>
        </p:blipFill>
        <p:spPr>
          <a:xfrm>
            <a:off x="846873" y="725453"/>
            <a:ext cx="9881638" cy="5558422"/>
          </a:xfrm>
          <a:prstGeom prst="rect">
            <a:avLst/>
          </a:prstGeom>
        </p:spPr>
      </p:pic>
    </p:spTree>
    <p:extLst>
      <p:ext uri="{BB962C8B-B14F-4D97-AF65-F5344CB8AC3E}">
        <p14:creationId xmlns:p14="http://schemas.microsoft.com/office/powerpoint/2010/main" val="32904053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38F22-B9CC-40B9-C101-39250FA2EA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CA1935-A5BC-FD09-BF2B-DCD83E440B8F}"/>
              </a:ext>
            </a:extLst>
          </p:cNvPr>
          <p:cNvSpPr/>
          <p:nvPr/>
        </p:nvSpPr>
        <p:spPr>
          <a:xfrm>
            <a:off x="180577" y="712409"/>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74ABB1F-DC53-EAF6-9437-A8AFD648831A}"/>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IV.</a:t>
            </a:r>
            <a:r>
              <a:rPr kumimoji="0" lang="ar-AE" sz="28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evolution of  the Digital Media :</a:t>
            </a:r>
          </a:p>
        </p:txBody>
      </p:sp>
      <p:sp>
        <p:nvSpPr>
          <p:cNvPr id="5" name="Rectangle 4">
            <a:extLst>
              <a:ext uri="{FF2B5EF4-FFF2-40B4-BE49-F238E27FC236}">
                <a16:creationId xmlns:a16="http://schemas.microsoft.com/office/drawing/2014/main" id="{BDB66781-BCFD-5BC8-3A55-80517BF5D09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A785B8F-D93F-B3EE-EC2C-661D0CDF479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3F6EFDC2-F46A-CCD3-5C61-D9019B5D9005}"/>
              </a:ext>
            </a:extLst>
          </p:cNvPr>
          <p:cNvSpPr txBox="1"/>
          <p:nvPr/>
        </p:nvSpPr>
        <p:spPr>
          <a:xfrm>
            <a:off x="259081" y="6040848"/>
            <a:ext cx="9752402" cy="41601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1600" b="1" i="0" u="sng" strike="noStrike" kern="1200" cap="none" spc="0" normalizeH="0" baseline="0" noProof="0" dirty="0" err="1">
                <a:ln>
                  <a:noFill/>
                </a:ln>
                <a:solidFill>
                  <a:srgbClr val="ED7D31">
                    <a:lumMod val="75000"/>
                  </a:srgbClr>
                </a:solidFill>
                <a:effectLst/>
                <a:highlight>
                  <a:srgbClr val="FFFF00"/>
                </a:highlight>
                <a:uLnTx/>
                <a:uFillTx/>
                <a:latin typeface="Tajawal ExtraBold" panose="00000800000000000000" pitchFamily="2" charset="-78"/>
                <a:ea typeface="+mn-ea"/>
                <a:cs typeface="Tajawal ExtraBold" panose="00000800000000000000" pitchFamily="2" charset="-78"/>
              </a:rPr>
              <a:t>Source</a:t>
            </a:r>
            <a:r>
              <a:rPr kumimoji="0" lang="en-US" sz="1600" b="1" i="0" u="none" strike="noStrike" kern="1200" cap="none" spc="0" normalizeH="0" baseline="0" noProof="0" dirty="0" err="1">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a:t>
            </a:r>
            <a:r>
              <a:rPr kumimoji="0" lang="en-US" sz="1600" b="1" i="0" u="none" strike="noStrike" kern="1200" cap="none" spc="0" normalizeH="0" baseline="0" noProof="0" dirty="0" err="1">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https</a:t>
            </a:r>
            <a:r>
              <a:rPr kumimoji="0" lang="en-US" sz="16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://wearesocial.com/</a:t>
            </a:r>
            <a:r>
              <a:rPr kumimoji="0" lang="en-US" sz="1600" b="1" i="0" u="none" strike="noStrike" kern="1200" cap="none" spc="0" normalizeH="0" baseline="0" noProof="0" dirty="0" err="1">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uk</a:t>
            </a:r>
            <a:r>
              <a:rPr kumimoji="0" lang="en-US" sz="16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2"/>
              </a:rPr>
              <a:t>/blog/2026/04/digital-2026-mid-year-global-update-report/</a:t>
            </a:r>
            <a:endParaRPr kumimoji="0" lang="en-US" sz="16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3B68ED6C-3202-0B4E-65D7-0BD7BAA4B7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24B5519-E40F-B497-E489-C4C91DCD0BB6}"/>
              </a:ext>
            </a:extLst>
          </p:cNvPr>
          <p:cNvPicPr>
            <a:picLocks noChangeAspect="1"/>
          </p:cNvPicPr>
          <p:nvPr/>
        </p:nvPicPr>
        <p:blipFill>
          <a:blip r:embed="rId4"/>
          <a:srcRect/>
          <a:stretch>
            <a:fillRect/>
          </a:stretch>
        </p:blipFill>
        <p:spPr>
          <a:xfrm>
            <a:off x="769984" y="928401"/>
            <a:ext cx="9088794" cy="5112446"/>
          </a:xfrm>
          <a:prstGeom prst="rect">
            <a:avLst/>
          </a:prstGeom>
        </p:spPr>
      </p:pic>
    </p:spTree>
    <p:extLst>
      <p:ext uri="{BB962C8B-B14F-4D97-AF65-F5344CB8AC3E}">
        <p14:creationId xmlns:p14="http://schemas.microsoft.com/office/powerpoint/2010/main" val="102990154"/>
      </p:ext>
    </p:extLst>
  </p:cSld>
  <p:clrMapOvr>
    <a:masterClrMapping/>
  </p:clrMapOvr>
  <mc:AlternateContent xmlns:mc="http://schemas.openxmlformats.org/markup-compatibility/2006" xmlns:p14="http://schemas.microsoft.com/office/powerpoint/2010/main">
    <mc:Choice Requires="p14">
      <p:transition p14:dur="10" advTm="121259"/>
    </mc:Choice>
    <mc:Fallback xmlns="">
      <p:transition advTm="12125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9583F-4F4E-96FB-ACA5-4D85B28B197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F8F3FF52-2F74-8F13-B355-D63E9E59AB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091672" y="-6946"/>
            <a:ext cx="956603" cy="446668"/>
          </a:xfrm>
          <a:prstGeom prst="rect">
            <a:avLst/>
          </a:prstGeom>
        </p:spPr>
      </p:pic>
      <p:sp>
        <p:nvSpPr>
          <p:cNvPr id="9" name="TextBox 8">
            <a:extLst>
              <a:ext uri="{FF2B5EF4-FFF2-40B4-BE49-F238E27FC236}">
                <a16:creationId xmlns:a16="http://schemas.microsoft.com/office/drawing/2014/main" id="{3E7ADC7A-5FC1-A88A-100A-340FF12A4F9D}"/>
              </a:ext>
            </a:extLst>
          </p:cNvPr>
          <p:cNvSpPr txBox="1"/>
          <p:nvPr/>
        </p:nvSpPr>
        <p:spPr>
          <a:xfrm>
            <a:off x="30853" y="6289048"/>
            <a:ext cx="12130294" cy="496996"/>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sng" strike="noStrike" kern="1200" cap="none" spc="0" normalizeH="0" baseline="0" noProof="0" dirty="0">
                <a:ln>
                  <a:noFill/>
                </a:ln>
                <a:solidFill>
                  <a:srgbClr val="ED7D31">
                    <a:lumMod val="75000"/>
                  </a:srgbClr>
                </a:solidFill>
                <a:effectLst/>
                <a:highlight>
                  <a:srgbClr val="FFFF00"/>
                </a:highlight>
                <a:uLnTx/>
                <a:uFillTx/>
                <a:latin typeface="Tajawal ExtraBold" panose="00000800000000000000" pitchFamily="2" charset="-78"/>
                <a:ea typeface="+mn-ea"/>
                <a:cs typeface="Tajawal ExtraBold" panose="00000800000000000000" pitchFamily="2" charset="-78"/>
              </a:rPr>
              <a:t>Source</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rPr>
              <a:t>: </a:t>
            </a:r>
            <a:r>
              <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hlinkClick r:id="rId3"/>
              </a:rPr>
              <a:t>https://wearesocial.com/uk/blog/2026/04/digital-2026-mid-year-global-update-report/</a:t>
            </a:r>
            <a:endParaRPr kumimoji="0" lang="en-US" sz="2000" b="1" i="0" u="none" strike="noStrike" kern="1200" cap="none" spc="0" normalizeH="0" baseline="0" noProof="0" dirty="0">
              <a:ln>
                <a:noFill/>
              </a:ln>
              <a:solidFill>
                <a:srgbClr val="ED7D31">
                  <a:lumMod val="75000"/>
                </a:srgbClr>
              </a:solidFill>
              <a:effectLst/>
              <a:uLnTx/>
              <a:uFillTx/>
              <a:latin typeface="Tajawal ExtraBold" panose="00000800000000000000" pitchFamily="2" charset="-78"/>
              <a:ea typeface="+mn-ea"/>
              <a:cs typeface="Tajawal ExtraBold" panose="00000800000000000000" pitchFamily="2" charset="-78"/>
            </a:endParaRPr>
          </a:p>
        </p:txBody>
      </p:sp>
      <p:pic>
        <p:nvPicPr>
          <p:cNvPr id="4" name="Picture 3">
            <a:extLst>
              <a:ext uri="{FF2B5EF4-FFF2-40B4-BE49-F238E27FC236}">
                <a16:creationId xmlns:a16="http://schemas.microsoft.com/office/drawing/2014/main" id="{11059607-AFB8-FF2F-360A-DCE8E433F334}"/>
              </a:ext>
            </a:extLst>
          </p:cNvPr>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Lst>
          </a:blip>
          <a:srcRect b="16185"/>
          <a:stretch>
            <a:fillRect/>
          </a:stretch>
        </p:blipFill>
        <p:spPr>
          <a:xfrm>
            <a:off x="143724" y="71957"/>
            <a:ext cx="11904551" cy="6217092"/>
          </a:xfrm>
          <a:prstGeom prst="rect">
            <a:avLst/>
          </a:prstGeom>
        </p:spPr>
      </p:pic>
    </p:spTree>
    <p:extLst>
      <p:ext uri="{BB962C8B-B14F-4D97-AF65-F5344CB8AC3E}">
        <p14:creationId xmlns:p14="http://schemas.microsoft.com/office/powerpoint/2010/main" val="595036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C14671-54B2-3B42-9982-B4C2DA245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A9F937-1F03-0ED7-0F18-75C7B29DEA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94979F-0262-4B6F-686A-079997E7FD5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D7A9677F-4208-F43E-D438-399735F86B07}"/>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FF1CA0D-A735-8058-405B-ADA5ACBF347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pic>
        <p:nvPicPr>
          <p:cNvPr id="7" name="Graphic 21">
            <a:extLst>
              <a:ext uri="{FF2B5EF4-FFF2-40B4-BE49-F238E27FC236}">
                <a16:creationId xmlns:a16="http://schemas.microsoft.com/office/drawing/2014/main" id="{AF7A0253-BCFA-FE0B-7C91-CAD3BF204C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08D91FA-8C1B-FAD3-4BA3-78638D86986D}"/>
              </a:ext>
            </a:extLst>
          </p:cNvPr>
          <p:cNvPicPr>
            <a:picLocks noChangeAspect="1"/>
          </p:cNvPicPr>
          <p:nvPr/>
        </p:nvPicPr>
        <p:blipFill>
          <a:blip r:embed="rId3"/>
          <a:stretch>
            <a:fillRect/>
          </a:stretch>
        </p:blipFill>
        <p:spPr>
          <a:xfrm>
            <a:off x="2342441" y="937930"/>
            <a:ext cx="6925162" cy="5644965"/>
          </a:xfrm>
          <a:prstGeom prst="rect">
            <a:avLst/>
          </a:prstGeom>
        </p:spPr>
      </p:pic>
    </p:spTree>
    <p:extLst>
      <p:ext uri="{BB962C8B-B14F-4D97-AF65-F5344CB8AC3E}">
        <p14:creationId xmlns:p14="http://schemas.microsoft.com/office/powerpoint/2010/main" val="34782774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54AD5B-AE24-F514-3BFB-034AFF36EE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99A325-CD69-3E44-7ACD-7D702566BEC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03FBFCA-0A2C-9FB5-E3F9-5C409AE78BDD}"/>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1DDEBD9F-9FD2-A019-C82E-12668F18A242}"/>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92E581-1C7C-8650-16FD-2C627285A87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574CC453-9E52-16EE-411C-41875A549F2A}"/>
              </a:ext>
            </a:extLst>
          </p:cNvPr>
          <p:cNvSpPr txBox="1"/>
          <p:nvPr/>
        </p:nvSpPr>
        <p:spPr>
          <a:xfrm>
            <a:off x="266940" y="799640"/>
            <a:ext cx="8008380" cy="561570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early scholarship about the rise of digital media, the definition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was used to describe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information and communication technologies based on digital code.</a:t>
            </a:r>
            <a:endPar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signified the set of media technologies that had emerged since the last decades of the twentieth century.</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distinguished them from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was a definition used to identify </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 mass media like television, newspapers, or radio</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Traditional (nondigital)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includes several types of communication technologies, some of which have existed for hundreds of years. </a:t>
            </a:r>
          </a:p>
        </p:txBody>
      </p:sp>
      <p:pic>
        <p:nvPicPr>
          <p:cNvPr id="7" name="Graphic 21">
            <a:extLst>
              <a:ext uri="{FF2B5EF4-FFF2-40B4-BE49-F238E27FC236}">
                <a16:creationId xmlns:a16="http://schemas.microsoft.com/office/drawing/2014/main" id="{C6AA5DF2-0C9B-F53A-FC99-5FAE23CCE4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DD006D17-7924-B97A-1E01-1C2E8D65002D}"/>
              </a:ext>
            </a:extLst>
          </p:cNvPr>
          <p:cNvPicPr>
            <a:picLocks noChangeAspect="1"/>
          </p:cNvPicPr>
          <p:nvPr/>
        </p:nvPicPr>
        <p:blipFill>
          <a:blip r:embed="rId3"/>
          <a:stretch>
            <a:fillRect/>
          </a:stretch>
        </p:blipFill>
        <p:spPr>
          <a:xfrm>
            <a:off x="8463277" y="1395954"/>
            <a:ext cx="3461783" cy="2821832"/>
          </a:xfrm>
          <a:prstGeom prst="rect">
            <a:avLst/>
          </a:prstGeom>
        </p:spPr>
      </p:pic>
    </p:spTree>
    <p:extLst>
      <p:ext uri="{BB962C8B-B14F-4D97-AF65-F5344CB8AC3E}">
        <p14:creationId xmlns:p14="http://schemas.microsoft.com/office/powerpoint/2010/main" val="192400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241B0-C808-28E3-8B4D-53065D5F892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530358-4E59-3E8D-E5AF-771BAEFC6986}"/>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5ED0E4-94E1-D939-032B-3D7EA287013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70452C9-A808-55CA-7555-512CB514173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BAADDE-FB3F-973E-C072-099577C0D16B}"/>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E02ED565-C160-4C6A-2191-68618B7DC6C6}"/>
              </a:ext>
            </a:extLst>
          </p:cNvPr>
          <p:cNvSpPr txBox="1"/>
          <p:nvPr/>
        </p:nvSpPr>
        <p:spPr>
          <a:xfrm>
            <a:off x="266940" y="799640"/>
            <a:ext cx="8029890" cy="415498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have certain common characteristics that distinguish them from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media</a:t>
            </a:r>
            <a:r>
              <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carry information represented by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numeric code</a:t>
            </a:r>
            <a:r>
              <a:rPr kumimoji="0" lang="en-US" sz="22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based on the binary distinction between two symbols,</a:t>
            </a:r>
          </a:p>
          <a:p>
            <a:pPr marR="0" lvl="0" algn="just" defTabSz="914400" rtl="0" eaLnBrk="1" fontAlgn="auto" latinLnBrk="0" hangingPunct="1">
              <a:lnSpc>
                <a:spcPct val="150000"/>
              </a:lnSpc>
              <a:spcBef>
                <a:spcPts val="0"/>
              </a:spcBef>
              <a:spcAft>
                <a:spcPts val="0"/>
              </a:spcAft>
              <a:buClrTx/>
              <a:buSzTx/>
              <a:tabLst/>
              <a:defRPr/>
            </a:pPr>
            <a:r>
              <a:rPr lang="en-US" sz="2200" dirty="0">
                <a:solidFill>
                  <a:srgbClr val="0A1F61"/>
                </a:solidFill>
                <a:latin typeface="Tajawal ExtraBold" panose="00000800000000000000" pitchFamily="2" charset="-78"/>
                <a:cs typeface="Tajawal ExtraBold" panose="00000800000000000000" pitchFamily="2" charset="-78"/>
              </a:rPr>
              <a:t>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1 and 0</a:t>
            </a:r>
            <a:r>
              <a:rPr kumimoji="0" lang="en-US" sz="22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t>
            </a:r>
            <a:endPar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rely on continuous scales, like the scale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colors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can be represented by the chemical composition of a piece of celluloid film, or the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letters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the alphabet that can be rearranged into words and expressions.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Thanks to their binary code,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digital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carry information very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efficiently</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endParaRPr kumimoji="0" lang="en-US" sz="2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5C7338BA-9757-5A47-D950-4D6C63F64C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B2E88623-7EFD-26A6-9034-BC4CEFB0921A}"/>
              </a:ext>
            </a:extLst>
          </p:cNvPr>
          <p:cNvPicPr>
            <a:picLocks noChangeAspect="1"/>
          </p:cNvPicPr>
          <p:nvPr/>
        </p:nvPicPr>
        <p:blipFill>
          <a:blip r:embed="rId3"/>
          <a:stretch>
            <a:fillRect/>
          </a:stretch>
        </p:blipFill>
        <p:spPr>
          <a:xfrm>
            <a:off x="8604345" y="1304514"/>
            <a:ext cx="3355185" cy="1658142"/>
          </a:xfrm>
          <a:prstGeom prst="rect">
            <a:avLst/>
          </a:prstGeom>
        </p:spPr>
      </p:pic>
    </p:spTree>
    <p:extLst>
      <p:ext uri="{BB962C8B-B14F-4D97-AF65-F5344CB8AC3E}">
        <p14:creationId xmlns:p14="http://schemas.microsoft.com/office/powerpoint/2010/main" val="3297292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E144D8-E488-513E-C291-6E4180B775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743BB5-458E-9C76-8C2A-15E659699BB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FE2C53-BE17-99F6-1467-3AD3BF87C1D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28E8F44-7E7E-736F-BAF5-1795CD90761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F140FFA-133B-15DA-1D8F-A193EC7E84BD}"/>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DB6E759D-135C-5BF1-0485-B2A6FDBBCE4C}"/>
              </a:ext>
            </a:extLst>
          </p:cNvPr>
          <p:cNvSpPr txBox="1"/>
          <p:nvPr/>
        </p:nvSpPr>
        <p:spPr>
          <a:xfrm>
            <a:off x="1067682" y="1106356"/>
            <a:ext cx="10056636" cy="2439899"/>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video</a:t>
            </a:r>
          </a:p>
          <a:p>
            <a:pPr marL="285750" marR="0" lvl="0" indent="-285750" algn="ctr"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hlinkClick r:id="rId2"/>
              </a:rPr>
              <a:t>https://www.youtube.com/watch?v=ZWdT-6Ld71Q&amp;t=58s</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ctr" defTabSz="914400" rtl="0" eaLnBrk="1" fontAlgn="auto" latinLnBrk="0" hangingPunct="1">
              <a:lnSpc>
                <a:spcPct val="200000"/>
              </a:lnSpc>
              <a:spcBef>
                <a:spcPts val="0"/>
              </a:spcBef>
              <a:spcAft>
                <a:spcPts val="0"/>
              </a:spcAft>
              <a:buClrTx/>
              <a:buSzTx/>
              <a:buFont typeface="Arial" pitchFamily="34" charset="0"/>
              <a:buChar char="•"/>
              <a:tabLst/>
              <a:defRPr/>
            </a:pP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BCD4B255-89BB-0466-A5BA-C9751D59C3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CF2359B-44A4-3A33-60DD-FE73BE2CDBE2}"/>
              </a:ext>
            </a:extLst>
          </p:cNvPr>
          <p:cNvPicPr>
            <a:picLocks noChangeAspect="1"/>
          </p:cNvPicPr>
          <p:nvPr/>
        </p:nvPicPr>
        <p:blipFill>
          <a:blip r:embed="rId4"/>
          <a:stretch>
            <a:fillRect/>
          </a:stretch>
        </p:blipFill>
        <p:spPr>
          <a:xfrm>
            <a:off x="4052517" y="4014667"/>
            <a:ext cx="4562475" cy="2238375"/>
          </a:xfrm>
          <a:prstGeom prst="rect">
            <a:avLst/>
          </a:prstGeom>
        </p:spPr>
      </p:pic>
    </p:spTree>
    <p:extLst>
      <p:ext uri="{BB962C8B-B14F-4D97-AF65-F5344CB8AC3E}">
        <p14:creationId xmlns:p14="http://schemas.microsoft.com/office/powerpoint/2010/main" val="34430983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18289-B092-D61F-23D3-4A8D4ADE72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DF5A4-74B6-6585-1835-657A7001FB92}"/>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1C29696-12AC-5AC0-2C0F-F5BF63D0F081}"/>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11A947F9-9084-86BD-4BE1-F3FF8733631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7F897A2-45E7-2EFD-8402-4C8010DAAA5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15F87DA0-E6E3-30D7-9C30-5C37F1D77DED}"/>
              </a:ext>
            </a:extLst>
          </p:cNvPr>
          <p:cNvSpPr txBox="1"/>
          <p:nvPr/>
        </p:nvSpPr>
        <p:spPr>
          <a:xfrm>
            <a:off x="1067682" y="1106356"/>
            <a:ext cx="10056636" cy="190930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3200" b="1" i="0" u="sng"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Question 2 #</a:t>
            </a:r>
          </a:p>
          <a:p>
            <a:pPr marL="285750" marR="0" lvl="0" indent="-285750" algn="ctr"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3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you think new media will </a:t>
            </a:r>
            <a:r>
              <a:rPr kumimoji="0" lang="en-US" sz="3200" b="1" i="0" u="none"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replace</a:t>
            </a:r>
            <a:r>
              <a:rPr kumimoji="0" lang="en-US" sz="32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old media?!</a:t>
            </a:r>
            <a:endPar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B15438B8-73A8-69B3-A7EA-2ACBA02197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7C1582D-64EE-B53A-7B0E-EB9A92ED0B84}"/>
              </a:ext>
            </a:extLst>
          </p:cNvPr>
          <p:cNvPicPr>
            <a:picLocks noChangeAspect="1"/>
          </p:cNvPicPr>
          <p:nvPr/>
        </p:nvPicPr>
        <p:blipFill>
          <a:blip r:embed="rId3"/>
          <a:stretch>
            <a:fillRect/>
          </a:stretch>
        </p:blipFill>
        <p:spPr>
          <a:xfrm>
            <a:off x="4379852" y="4168436"/>
            <a:ext cx="2865368" cy="1889924"/>
          </a:xfrm>
          <a:prstGeom prst="rect">
            <a:avLst/>
          </a:prstGeom>
        </p:spPr>
      </p:pic>
    </p:spTree>
    <p:extLst>
      <p:ext uri="{BB962C8B-B14F-4D97-AF65-F5344CB8AC3E}">
        <p14:creationId xmlns:p14="http://schemas.microsoft.com/office/powerpoint/2010/main" val="3406605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FDFC77-A269-CF19-2F5A-958D0533B7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DF0357-35B5-1176-0503-4A0A3C1B292C}"/>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11BBDC8-A557-9EAD-D082-1DB72117143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FE3ED29-FE76-BC26-3022-2FD4FBE2276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C1A1EF8-F495-E9F9-9160-79D7CA0728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B35C8848-4423-ECC8-C5D0-3D32BD0F4040}"/>
              </a:ext>
            </a:extLst>
          </p:cNvPr>
          <p:cNvSpPr txBox="1"/>
          <p:nvPr/>
        </p:nvSpPr>
        <p:spPr>
          <a:xfrm>
            <a:off x="266940" y="1048527"/>
            <a:ext cx="8029890" cy="5009833"/>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Yet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have emerged in the last 40 years or so are based on </a:t>
            </a:r>
            <a:r>
              <a:rPr kumimoji="0" lang="en-US" sz="240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heterogeneous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computing technologies and are very different from each other.</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Conversely,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sometimes held to be </a:t>
            </a:r>
            <a:r>
              <a:rPr kumimoji="0" lang="en-US" sz="240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better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than new media, as older technologies can be </a:t>
            </a:r>
            <a:r>
              <a:rPr kumimoji="0" lang="en-US" sz="240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represented as more authentic</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many claim to have a deeper relationship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than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vinyl records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than with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MP3</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files.</a:t>
            </a:r>
          </a:p>
        </p:txBody>
      </p:sp>
      <p:pic>
        <p:nvPicPr>
          <p:cNvPr id="7" name="Graphic 21">
            <a:extLst>
              <a:ext uri="{FF2B5EF4-FFF2-40B4-BE49-F238E27FC236}">
                <a16:creationId xmlns:a16="http://schemas.microsoft.com/office/drawing/2014/main" id="{296C5F8E-FA4A-8A76-D812-CACFFFB461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9C2696E-3EB8-05C4-3A96-7AFFBD70E843}"/>
              </a:ext>
            </a:extLst>
          </p:cNvPr>
          <p:cNvPicPr>
            <a:picLocks noChangeAspect="1"/>
          </p:cNvPicPr>
          <p:nvPr/>
        </p:nvPicPr>
        <p:blipFill>
          <a:blip r:embed="rId3"/>
          <a:stretch>
            <a:fillRect/>
          </a:stretch>
        </p:blipFill>
        <p:spPr>
          <a:xfrm>
            <a:off x="9180467" y="873122"/>
            <a:ext cx="2499577" cy="2414225"/>
          </a:xfrm>
          <a:prstGeom prst="rect">
            <a:avLst/>
          </a:prstGeom>
        </p:spPr>
      </p:pic>
      <p:pic>
        <p:nvPicPr>
          <p:cNvPr id="6" name="Picture 5">
            <a:extLst>
              <a:ext uri="{FF2B5EF4-FFF2-40B4-BE49-F238E27FC236}">
                <a16:creationId xmlns:a16="http://schemas.microsoft.com/office/drawing/2014/main" id="{26B1803C-0E70-C93B-D66C-AA3D8E5035F5}"/>
              </a:ext>
            </a:extLst>
          </p:cNvPr>
          <p:cNvPicPr>
            <a:picLocks noChangeAspect="1"/>
          </p:cNvPicPr>
          <p:nvPr/>
        </p:nvPicPr>
        <p:blipFill>
          <a:blip r:embed="rId4"/>
          <a:stretch>
            <a:fillRect/>
          </a:stretch>
        </p:blipFill>
        <p:spPr>
          <a:xfrm>
            <a:off x="10061371" y="3507723"/>
            <a:ext cx="1780186" cy="1603387"/>
          </a:xfrm>
          <a:prstGeom prst="rect">
            <a:avLst/>
          </a:prstGeom>
        </p:spPr>
      </p:pic>
      <p:pic>
        <p:nvPicPr>
          <p:cNvPr id="8" name="Picture 7">
            <a:extLst>
              <a:ext uri="{FF2B5EF4-FFF2-40B4-BE49-F238E27FC236}">
                <a16:creationId xmlns:a16="http://schemas.microsoft.com/office/drawing/2014/main" id="{23F69BDA-8B89-51C5-A98F-F4A587F84B9B}"/>
              </a:ext>
            </a:extLst>
          </p:cNvPr>
          <p:cNvPicPr>
            <a:picLocks noChangeAspect="1"/>
          </p:cNvPicPr>
          <p:nvPr/>
        </p:nvPicPr>
        <p:blipFill>
          <a:blip r:embed="rId5"/>
          <a:stretch>
            <a:fillRect/>
          </a:stretch>
        </p:blipFill>
        <p:spPr>
          <a:xfrm>
            <a:off x="8744658" y="3461083"/>
            <a:ext cx="1249788" cy="1652159"/>
          </a:xfrm>
          <a:prstGeom prst="rect">
            <a:avLst/>
          </a:prstGeom>
        </p:spPr>
      </p:pic>
    </p:spTree>
    <p:extLst>
      <p:ext uri="{BB962C8B-B14F-4D97-AF65-F5344CB8AC3E}">
        <p14:creationId xmlns:p14="http://schemas.microsoft.com/office/powerpoint/2010/main" val="3707900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29947-6D19-CB55-0170-5DED578127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FD6CBB-3C72-C947-2C1C-04FE3905074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B3DF3FA-4F15-B5B3-60A3-10838145695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602C613A-4D03-16B6-8712-FBE77B0E526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4FFBB25-5290-A7B0-7C37-0907B4C73FC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18BDC3E8-16C4-9362-8D36-40A467973C20}"/>
              </a:ext>
            </a:extLst>
          </p:cNvPr>
          <p:cNvSpPr txBox="1"/>
          <p:nvPr/>
        </p:nvSpPr>
        <p:spPr>
          <a:xfrm>
            <a:off x="696676" y="836176"/>
            <a:ext cx="10755976" cy="27938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When new media are introduced, they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 not replace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old media, but rather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integrate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change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them.</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television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has not caused the disappearance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newspaper</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introduction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tablet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did not cause the disappearance of the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book</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3113535-16FC-ED9F-57BB-900D4A2F5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9F3B6F94-37B1-8CB6-2D54-93421CFBFF72}"/>
              </a:ext>
            </a:extLst>
          </p:cNvPr>
          <p:cNvPicPr>
            <a:picLocks noChangeAspect="1"/>
          </p:cNvPicPr>
          <p:nvPr/>
        </p:nvPicPr>
        <p:blipFill>
          <a:blip r:embed="rId3"/>
          <a:stretch>
            <a:fillRect/>
          </a:stretch>
        </p:blipFill>
        <p:spPr>
          <a:xfrm>
            <a:off x="1508496" y="4238569"/>
            <a:ext cx="3048264" cy="2011854"/>
          </a:xfrm>
          <a:prstGeom prst="rect">
            <a:avLst/>
          </a:prstGeom>
        </p:spPr>
      </p:pic>
      <p:pic>
        <p:nvPicPr>
          <p:cNvPr id="6" name="Picture 5">
            <a:extLst>
              <a:ext uri="{FF2B5EF4-FFF2-40B4-BE49-F238E27FC236}">
                <a16:creationId xmlns:a16="http://schemas.microsoft.com/office/drawing/2014/main" id="{267FC3F5-6E0B-6666-3FBE-258F01774D7B}"/>
              </a:ext>
            </a:extLst>
          </p:cNvPr>
          <p:cNvPicPr>
            <a:picLocks noChangeAspect="1"/>
          </p:cNvPicPr>
          <p:nvPr/>
        </p:nvPicPr>
        <p:blipFill>
          <a:blip r:embed="rId4"/>
          <a:stretch>
            <a:fillRect/>
          </a:stretch>
        </p:blipFill>
        <p:spPr>
          <a:xfrm>
            <a:off x="5916168" y="3801756"/>
            <a:ext cx="4888198" cy="2747960"/>
          </a:xfrm>
          <a:prstGeom prst="rect">
            <a:avLst/>
          </a:prstGeom>
        </p:spPr>
      </p:pic>
    </p:spTree>
    <p:extLst>
      <p:ext uri="{BB962C8B-B14F-4D97-AF65-F5344CB8AC3E}">
        <p14:creationId xmlns:p14="http://schemas.microsoft.com/office/powerpoint/2010/main" val="397917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2CB31-827C-3996-A3D8-CFCBAB2007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101750-E68C-3CB3-CB45-643AD5CD128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3061D8-1F30-10B7-BE53-F0407824331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81ABD108-BE36-1A65-E65C-C2E3C1DCDCF0}"/>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3888064-D475-2AE2-5C75-80F300E79AA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A85CD636-8D27-35A0-F395-54B557F7EADD}"/>
              </a:ext>
            </a:extLst>
          </p:cNvPr>
          <p:cNvSpPr txBox="1"/>
          <p:nvPr/>
        </p:nvSpPr>
        <p:spPr>
          <a:xfrm>
            <a:off x="939200" y="1338931"/>
            <a:ext cx="9529255" cy="820417"/>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lang="en-US" sz="2800" b="1" dirty="0">
                <a:solidFill>
                  <a:schemeClr val="accent2">
                    <a:lumMod val="75000"/>
                  </a:schemeClr>
                </a:solidFill>
                <a:latin typeface="Tajawal ExtraBold" panose="00000800000000000000" pitchFamily="2" charset="-78"/>
                <a:cs typeface="Tajawal ExtraBold" panose="00000800000000000000" pitchFamily="2" charset="-78"/>
              </a:rPr>
              <a:t>B</a:t>
            </a:r>
            <a:r>
              <a:rPr kumimoji="0" lang="en-US" sz="28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ooks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evolved</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into different technological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formats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F3C4D2E-3B4F-CF6D-7CB7-41D1CFD305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16261A2D-5827-70B5-2459-2D4B424F3B34}"/>
              </a:ext>
            </a:extLst>
          </p:cNvPr>
          <p:cNvPicPr>
            <a:picLocks noChangeAspect="1"/>
          </p:cNvPicPr>
          <p:nvPr/>
        </p:nvPicPr>
        <p:blipFill>
          <a:blip r:embed="rId3"/>
          <a:stretch>
            <a:fillRect/>
          </a:stretch>
        </p:blipFill>
        <p:spPr>
          <a:xfrm>
            <a:off x="2530485" y="3207610"/>
            <a:ext cx="2529282" cy="2429341"/>
          </a:xfrm>
          <a:prstGeom prst="rect">
            <a:avLst/>
          </a:prstGeom>
        </p:spPr>
      </p:pic>
      <p:pic>
        <p:nvPicPr>
          <p:cNvPr id="6" name="Picture 5">
            <a:extLst>
              <a:ext uri="{FF2B5EF4-FFF2-40B4-BE49-F238E27FC236}">
                <a16:creationId xmlns:a16="http://schemas.microsoft.com/office/drawing/2014/main" id="{A7D10D06-DA09-FD03-887B-5041DF99EA30}"/>
              </a:ext>
            </a:extLst>
          </p:cNvPr>
          <p:cNvPicPr>
            <a:picLocks noChangeAspect="1"/>
          </p:cNvPicPr>
          <p:nvPr/>
        </p:nvPicPr>
        <p:blipFill>
          <a:blip r:embed="rId4"/>
          <a:stretch>
            <a:fillRect/>
          </a:stretch>
        </p:blipFill>
        <p:spPr>
          <a:xfrm>
            <a:off x="5812424" y="3294803"/>
            <a:ext cx="3211286" cy="2429341"/>
          </a:xfrm>
          <a:prstGeom prst="rect">
            <a:avLst/>
          </a:prstGeom>
        </p:spPr>
      </p:pic>
    </p:spTree>
    <p:extLst>
      <p:ext uri="{BB962C8B-B14F-4D97-AF65-F5344CB8AC3E}">
        <p14:creationId xmlns:p14="http://schemas.microsoft.com/office/powerpoint/2010/main" val="3626297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EBBA0-4B1E-C2EB-BA27-1F544A1D0B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9D2065-5B9D-B961-3F2F-DA4FAC5EFD9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4586F2C-3E97-718F-1DAC-FE710AF66A37}"/>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D9127A41-F0C0-E8AF-3613-701B627A1A8B}"/>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8059D05-D6D1-3960-47FD-2E6F13280FAF}"/>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FAF97D82-BA55-4F08-6E64-305231F1A68A}"/>
              </a:ext>
            </a:extLst>
          </p:cNvPr>
          <p:cNvSpPr txBox="1"/>
          <p:nvPr/>
        </p:nvSpPr>
        <p:spPr>
          <a:xfrm>
            <a:off x="893481" y="1004947"/>
            <a:ext cx="7784176" cy="2932341"/>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Bolter and Grusin (2000</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called this process of evolution,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Remediation</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that entails competition as well as coevolution and cooperation among different media .</a:t>
            </a:r>
          </a:p>
        </p:txBody>
      </p:sp>
      <p:pic>
        <p:nvPicPr>
          <p:cNvPr id="7" name="Graphic 21">
            <a:extLst>
              <a:ext uri="{FF2B5EF4-FFF2-40B4-BE49-F238E27FC236}">
                <a16:creationId xmlns:a16="http://schemas.microsoft.com/office/drawing/2014/main" id="{0251CC62-70E2-AC76-F603-511D6285E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70BBBDED-49A1-1FDB-686A-3BCDD6225103}"/>
              </a:ext>
            </a:extLst>
          </p:cNvPr>
          <p:cNvPicPr>
            <a:picLocks noChangeAspect="1"/>
          </p:cNvPicPr>
          <p:nvPr/>
        </p:nvPicPr>
        <p:blipFill>
          <a:blip r:embed="rId3"/>
          <a:stretch>
            <a:fillRect/>
          </a:stretch>
        </p:blipFill>
        <p:spPr>
          <a:xfrm>
            <a:off x="3697061" y="4146346"/>
            <a:ext cx="3755461" cy="1816765"/>
          </a:xfrm>
          <a:prstGeom prst="rect">
            <a:avLst/>
          </a:prstGeom>
        </p:spPr>
      </p:pic>
      <p:pic>
        <p:nvPicPr>
          <p:cNvPr id="8" name="Picture 7">
            <a:extLst>
              <a:ext uri="{FF2B5EF4-FFF2-40B4-BE49-F238E27FC236}">
                <a16:creationId xmlns:a16="http://schemas.microsoft.com/office/drawing/2014/main" id="{D4D1A876-E3FE-B6A6-4868-65516F207704}"/>
              </a:ext>
            </a:extLst>
          </p:cNvPr>
          <p:cNvPicPr>
            <a:picLocks noChangeAspect="1"/>
          </p:cNvPicPr>
          <p:nvPr/>
        </p:nvPicPr>
        <p:blipFill>
          <a:blip r:embed="rId4"/>
          <a:stretch>
            <a:fillRect/>
          </a:stretch>
        </p:blipFill>
        <p:spPr>
          <a:xfrm>
            <a:off x="9838944" y="863979"/>
            <a:ext cx="1853276" cy="1853276"/>
          </a:xfrm>
          <a:prstGeom prst="rect">
            <a:avLst/>
          </a:prstGeom>
        </p:spPr>
      </p:pic>
      <p:pic>
        <p:nvPicPr>
          <p:cNvPr id="9" name="Picture 8">
            <a:extLst>
              <a:ext uri="{FF2B5EF4-FFF2-40B4-BE49-F238E27FC236}">
                <a16:creationId xmlns:a16="http://schemas.microsoft.com/office/drawing/2014/main" id="{5570860F-CDBC-2C6C-3F2E-EA1F3CA7BFC3}"/>
              </a:ext>
            </a:extLst>
          </p:cNvPr>
          <p:cNvPicPr>
            <a:picLocks noChangeAspect="1"/>
          </p:cNvPicPr>
          <p:nvPr/>
        </p:nvPicPr>
        <p:blipFill>
          <a:blip r:embed="rId5"/>
          <a:stretch>
            <a:fillRect/>
          </a:stretch>
        </p:blipFill>
        <p:spPr>
          <a:xfrm>
            <a:off x="9695641" y="2806440"/>
            <a:ext cx="2139881" cy="1908213"/>
          </a:xfrm>
          <a:prstGeom prst="rect">
            <a:avLst/>
          </a:prstGeom>
          <a:ln>
            <a:solidFill>
              <a:schemeClr val="tx1"/>
            </a:solidFill>
          </a:ln>
        </p:spPr>
      </p:pic>
    </p:spTree>
    <p:extLst>
      <p:ext uri="{BB962C8B-B14F-4D97-AF65-F5344CB8AC3E}">
        <p14:creationId xmlns:p14="http://schemas.microsoft.com/office/powerpoint/2010/main" val="125915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C7A25-E165-5A17-BF06-251A1D6CA7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96A996-A00B-475A-9A1B-9EF8F607355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874BAB-38F0-59FB-CD33-56833B0123C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FEFE2132-0A1A-3528-ACCF-B93F90B13CA4}"/>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B9248F8-A17B-F93F-3829-29A683D0B430}"/>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D91EAA0-6FA7-7936-15BE-D17B978C51F7}"/>
              </a:ext>
            </a:extLst>
          </p:cNvPr>
          <p:cNvSpPr txBox="1"/>
          <p:nvPr/>
        </p:nvSpPr>
        <p:spPr>
          <a:xfrm>
            <a:off x="527721" y="1004947"/>
            <a:ext cx="7738456"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practice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content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format</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can be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re‐mediated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a new technology that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mimics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reworks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previous formats.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the design of some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web radio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receivers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reproduces 1950s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radio</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sets.</a:t>
            </a:r>
          </a:p>
        </p:txBody>
      </p:sp>
      <p:pic>
        <p:nvPicPr>
          <p:cNvPr id="7" name="Graphic 21">
            <a:extLst>
              <a:ext uri="{FF2B5EF4-FFF2-40B4-BE49-F238E27FC236}">
                <a16:creationId xmlns:a16="http://schemas.microsoft.com/office/drawing/2014/main" id="{948F8E37-3088-8F64-2B2E-4D859104D9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FD339E76-1F25-B489-78DC-1C21FDD315E2}"/>
              </a:ext>
            </a:extLst>
          </p:cNvPr>
          <p:cNvPicPr>
            <a:picLocks noChangeAspect="1"/>
          </p:cNvPicPr>
          <p:nvPr/>
        </p:nvPicPr>
        <p:blipFill>
          <a:blip r:embed="rId3"/>
          <a:stretch>
            <a:fillRect/>
          </a:stretch>
        </p:blipFill>
        <p:spPr>
          <a:xfrm>
            <a:off x="9223645" y="929610"/>
            <a:ext cx="2578832" cy="2530059"/>
          </a:xfrm>
          <a:prstGeom prst="rect">
            <a:avLst/>
          </a:prstGeom>
        </p:spPr>
      </p:pic>
      <p:pic>
        <p:nvPicPr>
          <p:cNvPr id="6" name="Picture 5">
            <a:extLst>
              <a:ext uri="{FF2B5EF4-FFF2-40B4-BE49-F238E27FC236}">
                <a16:creationId xmlns:a16="http://schemas.microsoft.com/office/drawing/2014/main" id="{6C85EA9C-89E5-4C63-6F4F-8C61BF224D27}"/>
              </a:ext>
            </a:extLst>
          </p:cNvPr>
          <p:cNvPicPr>
            <a:picLocks noChangeAspect="1"/>
          </p:cNvPicPr>
          <p:nvPr/>
        </p:nvPicPr>
        <p:blipFill>
          <a:blip r:embed="rId4"/>
          <a:stretch>
            <a:fillRect/>
          </a:stretch>
        </p:blipFill>
        <p:spPr>
          <a:xfrm>
            <a:off x="4059797" y="4857382"/>
            <a:ext cx="3194581" cy="1682642"/>
          </a:xfrm>
          <a:prstGeom prst="rect">
            <a:avLst/>
          </a:prstGeom>
        </p:spPr>
      </p:pic>
    </p:spTree>
    <p:extLst>
      <p:ext uri="{BB962C8B-B14F-4D97-AF65-F5344CB8AC3E}">
        <p14:creationId xmlns:p14="http://schemas.microsoft.com/office/powerpoint/2010/main" val="3576243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9D968-3BD4-52C9-12DB-782B202B6B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8BDE5-D56E-055D-ABFF-21B0CEF67AB9}"/>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FF4EFC-DD0E-FFAA-5C99-76BC5AB6E373}"/>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39EF24F7-C056-0A6C-D2CC-B8240F8603FA}"/>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B73886A-F2C5-CC52-067E-22D23784B997}"/>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87C8377-F300-F4E6-1923-E56EC864A93F}"/>
              </a:ext>
            </a:extLst>
          </p:cNvPr>
          <p:cNvSpPr txBox="1"/>
          <p:nvPr/>
        </p:nvSpPr>
        <p:spPr>
          <a:xfrm>
            <a:off x="527721" y="1004947"/>
            <a:ext cx="6001096"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Wikipedia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mirrors and is structured like a traditional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encyclopedia</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so that cross‐references between entries allow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reading path, although this is made possible via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hyperlinking</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technologies rather than by manually turning the pages.</a:t>
            </a:r>
          </a:p>
        </p:txBody>
      </p:sp>
      <p:pic>
        <p:nvPicPr>
          <p:cNvPr id="7" name="Graphic 21">
            <a:extLst>
              <a:ext uri="{FF2B5EF4-FFF2-40B4-BE49-F238E27FC236}">
                <a16:creationId xmlns:a16="http://schemas.microsoft.com/office/drawing/2014/main" id="{DEF8057B-5717-87AF-8510-D4E38FF592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AD78948E-F168-C2C9-128F-D32437C8FEC1}"/>
              </a:ext>
            </a:extLst>
          </p:cNvPr>
          <p:cNvPicPr>
            <a:picLocks noChangeAspect="1"/>
          </p:cNvPicPr>
          <p:nvPr/>
        </p:nvPicPr>
        <p:blipFill>
          <a:blip r:embed="rId3"/>
          <a:stretch>
            <a:fillRect/>
          </a:stretch>
        </p:blipFill>
        <p:spPr>
          <a:xfrm>
            <a:off x="6854725" y="799640"/>
            <a:ext cx="5230821" cy="2670279"/>
          </a:xfrm>
          <a:prstGeom prst="rect">
            <a:avLst/>
          </a:prstGeom>
        </p:spPr>
      </p:pic>
      <p:pic>
        <p:nvPicPr>
          <p:cNvPr id="8" name="Picture 7">
            <a:extLst>
              <a:ext uri="{FF2B5EF4-FFF2-40B4-BE49-F238E27FC236}">
                <a16:creationId xmlns:a16="http://schemas.microsoft.com/office/drawing/2014/main" id="{E27E5C62-E95F-37C7-943A-3F40F5C47B27}"/>
              </a:ext>
            </a:extLst>
          </p:cNvPr>
          <p:cNvPicPr>
            <a:picLocks noChangeAspect="1"/>
          </p:cNvPicPr>
          <p:nvPr/>
        </p:nvPicPr>
        <p:blipFill>
          <a:blip r:embed="rId4"/>
          <a:stretch>
            <a:fillRect/>
          </a:stretch>
        </p:blipFill>
        <p:spPr>
          <a:xfrm>
            <a:off x="9593037" y="3512027"/>
            <a:ext cx="2332023" cy="1475361"/>
          </a:xfrm>
          <a:prstGeom prst="rect">
            <a:avLst/>
          </a:prstGeom>
        </p:spPr>
      </p:pic>
      <p:pic>
        <p:nvPicPr>
          <p:cNvPr id="9" name="Picture 8">
            <a:extLst>
              <a:ext uri="{FF2B5EF4-FFF2-40B4-BE49-F238E27FC236}">
                <a16:creationId xmlns:a16="http://schemas.microsoft.com/office/drawing/2014/main" id="{51CF37A6-4F70-3D52-B3CB-245A9F4672D5}"/>
              </a:ext>
            </a:extLst>
          </p:cNvPr>
          <p:cNvPicPr>
            <a:picLocks noChangeAspect="1"/>
          </p:cNvPicPr>
          <p:nvPr/>
        </p:nvPicPr>
        <p:blipFill>
          <a:blip r:embed="rId5"/>
          <a:stretch>
            <a:fillRect/>
          </a:stretch>
        </p:blipFill>
        <p:spPr>
          <a:xfrm>
            <a:off x="6830338" y="3634517"/>
            <a:ext cx="2639797" cy="1731414"/>
          </a:xfrm>
          <a:prstGeom prst="rect">
            <a:avLst/>
          </a:prstGeom>
        </p:spPr>
      </p:pic>
    </p:spTree>
    <p:extLst>
      <p:ext uri="{BB962C8B-B14F-4D97-AF65-F5344CB8AC3E}">
        <p14:creationId xmlns:p14="http://schemas.microsoft.com/office/powerpoint/2010/main" val="1654698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1B9F3-65AA-FB1B-707B-F59698B497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96E9F-0318-84F7-6A8B-14C75040BC65}"/>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7496F2-FF2A-3BF1-7FAF-F2A55DA67196}"/>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8EB94102-C622-FEC2-1A56-0B92BFB4165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CCF42DC-CCB0-5691-05F6-FD4B8C331CF6}"/>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FCA8BA1-3877-CEBF-B894-CF0FA2B95525}"/>
              </a:ext>
            </a:extLst>
          </p:cNvPr>
          <p:cNvSpPr txBox="1"/>
          <p:nvPr/>
        </p:nvSpPr>
        <p:spPr>
          <a:xfrm>
            <a:off x="527720" y="1004947"/>
            <a:ext cx="6941907" cy="540410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Overall,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do not come out of nowhere, but rather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evolve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from existing practices and media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concept of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remediation</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allows the recognition that the history of media is a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continuous</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non‐linear process </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that can go in several directions, as old and new media continue to </a:t>
            </a:r>
            <a:r>
              <a:rPr kumimoji="0" lang="en-US" sz="22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influence</a:t>
            </a:r>
            <a:r>
              <a:rPr kumimoji="0" lang="en-US" sz="22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each other.</a:t>
            </a:r>
          </a:p>
        </p:txBody>
      </p:sp>
      <p:pic>
        <p:nvPicPr>
          <p:cNvPr id="7" name="Graphic 21">
            <a:extLst>
              <a:ext uri="{FF2B5EF4-FFF2-40B4-BE49-F238E27FC236}">
                <a16:creationId xmlns:a16="http://schemas.microsoft.com/office/drawing/2014/main" id="{E68400A1-B4BC-6115-DB0E-C0AE5DB46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80A47891-D4A0-E595-6630-FAF04D3603B1}"/>
              </a:ext>
            </a:extLst>
          </p:cNvPr>
          <p:cNvPicPr>
            <a:picLocks noChangeAspect="1"/>
          </p:cNvPicPr>
          <p:nvPr/>
        </p:nvPicPr>
        <p:blipFill>
          <a:blip r:embed="rId3"/>
          <a:stretch>
            <a:fillRect/>
          </a:stretch>
        </p:blipFill>
        <p:spPr>
          <a:xfrm>
            <a:off x="7730407" y="1634546"/>
            <a:ext cx="4115157" cy="2139881"/>
          </a:xfrm>
          <a:prstGeom prst="rect">
            <a:avLst/>
          </a:prstGeom>
        </p:spPr>
      </p:pic>
    </p:spTree>
    <p:extLst>
      <p:ext uri="{BB962C8B-B14F-4D97-AF65-F5344CB8AC3E}">
        <p14:creationId xmlns:p14="http://schemas.microsoft.com/office/powerpoint/2010/main" val="3223524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106FD9-6284-2A12-ABE1-473945494E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9FA35-A07F-A517-C927-A824C8D80027}"/>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15761DB-D7C0-8ADC-D82F-1512D02E4ED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52834A26-FF6A-6D9B-4630-E06583EF67C1}"/>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5587EE4-829A-EA82-48A8-BD07CDCEDBB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5AE17FA-BDDC-A700-8E32-16E5890B601B}"/>
              </a:ext>
            </a:extLst>
          </p:cNvPr>
          <p:cNvSpPr txBox="1"/>
          <p:nvPr/>
        </p:nvSpPr>
        <p:spPr>
          <a:xfrm>
            <a:off x="580315" y="1338931"/>
            <a:ext cx="7720420" cy="3671005"/>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newer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formats</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provide content and aesthetics that are adapted in older formats,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Assassin’s Creed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is a franchise based on a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video game,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but its stories are expanded to a broader set of media, such as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films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comic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novels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p>
        </p:txBody>
      </p:sp>
      <p:pic>
        <p:nvPicPr>
          <p:cNvPr id="7" name="Graphic 21">
            <a:extLst>
              <a:ext uri="{FF2B5EF4-FFF2-40B4-BE49-F238E27FC236}">
                <a16:creationId xmlns:a16="http://schemas.microsoft.com/office/drawing/2014/main" id="{1026B762-1C59-8FF4-9650-484759B72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F8ABF3ED-D537-3B4A-DCAA-E1C712C592B5}"/>
              </a:ext>
            </a:extLst>
          </p:cNvPr>
          <p:cNvPicPr>
            <a:picLocks noChangeAspect="1"/>
          </p:cNvPicPr>
          <p:nvPr/>
        </p:nvPicPr>
        <p:blipFill>
          <a:blip r:embed="rId3"/>
          <a:stretch>
            <a:fillRect/>
          </a:stretch>
        </p:blipFill>
        <p:spPr>
          <a:xfrm>
            <a:off x="8827916" y="1477221"/>
            <a:ext cx="2908044" cy="3084843"/>
          </a:xfrm>
          <a:prstGeom prst="rect">
            <a:avLst/>
          </a:prstGeom>
        </p:spPr>
      </p:pic>
    </p:spTree>
    <p:extLst>
      <p:ext uri="{BB962C8B-B14F-4D97-AF65-F5344CB8AC3E}">
        <p14:creationId xmlns:p14="http://schemas.microsoft.com/office/powerpoint/2010/main" val="155397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76663-0F52-43DE-53F9-5EDD64D4E8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7A8C1F-5604-5F74-16B8-87C809E033DF}"/>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9BF3131-EFBD-61C9-C453-C57C89BDF285}"/>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63FD4A1E-70E8-DA3B-93C8-D5590DDA82CC}"/>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37FB3F-FA4B-A5F5-AC7E-7F84598946F4}"/>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A6D3F503-35F3-80D0-3823-1B9524E0F888}"/>
              </a:ext>
            </a:extLst>
          </p:cNvPr>
          <p:cNvSpPr txBox="1"/>
          <p:nvPr/>
        </p:nvSpPr>
        <p:spPr>
          <a:xfrm>
            <a:off x="376250" y="875540"/>
            <a:ext cx="8003884"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The early stages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of life of an emerging media technology are characterized by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uncertainty</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about its role.</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New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not immediately accepted as natural components of the social world, and their meaning is initially open and contested.</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phase has been defined as the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Identity Crisis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of new media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Lisa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Gitelman</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err="1">
                <a:ln>
                  <a:noFill/>
                </a:ln>
                <a:solidFill>
                  <a:srgbClr val="0A1F61"/>
                </a:solidFill>
                <a:effectLst/>
                <a:uLnTx/>
                <a:uFillTx/>
                <a:latin typeface="Tajawal ExtraBold" panose="00000800000000000000" pitchFamily="2" charset="-78"/>
                <a:ea typeface="+mn-ea"/>
                <a:cs typeface="Tajawal ExtraBold" panose="00000800000000000000" pitchFamily="2" charset="-78"/>
              </a:rPr>
              <a:t>Goeffrey</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Pingree)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p:txBody>
      </p:sp>
      <p:pic>
        <p:nvPicPr>
          <p:cNvPr id="7" name="Graphic 21">
            <a:extLst>
              <a:ext uri="{FF2B5EF4-FFF2-40B4-BE49-F238E27FC236}">
                <a16:creationId xmlns:a16="http://schemas.microsoft.com/office/drawing/2014/main" id="{EEB3F92D-4746-BD38-9609-0520641B07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62E8DE6B-A338-F715-D7FF-B4FFB6549513}"/>
              </a:ext>
            </a:extLst>
          </p:cNvPr>
          <p:cNvPicPr>
            <a:picLocks noChangeAspect="1"/>
          </p:cNvPicPr>
          <p:nvPr/>
        </p:nvPicPr>
        <p:blipFill>
          <a:blip r:embed="rId3"/>
          <a:stretch>
            <a:fillRect/>
          </a:stretch>
        </p:blipFill>
        <p:spPr>
          <a:xfrm>
            <a:off x="8883320" y="1012700"/>
            <a:ext cx="2932430" cy="1841152"/>
          </a:xfrm>
          <a:prstGeom prst="rect">
            <a:avLst/>
          </a:prstGeom>
        </p:spPr>
      </p:pic>
      <p:pic>
        <p:nvPicPr>
          <p:cNvPr id="6" name="Picture 5">
            <a:extLst>
              <a:ext uri="{FF2B5EF4-FFF2-40B4-BE49-F238E27FC236}">
                <a16:creationId xmlns:a16="http://schemas.microsoft.com/office/drawing/2014/main" id="{B3960EDF-70C3-B203-835F-40410F55AEED}"/>
              </a:ext>
            </a:extLst>
          </p:cNvPr>
          <p:cNvPicPr>
            <a:picLocks noChangeAspect="1"/>
          </p:cNvPicPr>
          <p:nvPr/>
        </p:nvPicPr>
        <p:blipFill>
          <a:blip r:embed="rId4"/>
          <a:stretch>
            <a:fillRect/>
          </a:stretch>
        </p:blipFill>
        <p:spPr>
          <a:xfrm>
            <a:off x="10254611" y="3011260"/>
            <a:ext cx="1670449" cy="1749704"/>
          </a:xfrm>
          <a:prstGeom prst="rect">
            <a:avLst/>
          </a:prstGeom>
        </p:spPr>
      </p:pic>
      <p:pic>
        <p:nvPicPr>
          <p:cNvPr id="8" name="Picture 7">
            <a:extLst>
              <a:ext uri="{FF2B5EF4-FFF2-40B4-BE49-F238E27FC236}">
                <a16:creationId xmlns:a16="http://schemas.microsoft.com/office/drawing/2014/main" id="{CD44CABA-EEDF-89D6-D29E-5D0DE45F5EE2}"/>
              </a:ext>
            </a:extLst>
          </p:cNvPr>
          <p:cNvPicPr>
            <a:picLocks noChangeAspect="1"/>
          </p:cNvPicPr>
          <p:nvPr/>
        </p:nvPicPr>
        <p:blipFill>
          <a:blip r:embed="rId5"/>
          <a:stretch>
            <a:fillRect/>
          </a:stretch>
        </p:blipFill>
        <p:spPr>
          <a:xfrm>
            <a:off x="8642352" y="3047840"/>
            <a:ext cx="1518036" cy="1713124"/>
          </a:xfrm>
          <a:prstGeom prst="rect">
            <a:avLst/>
          </a:prstGeom>
        </p:spPr>
      </p:pic>
    </p:spTree>
    <p:extLst>
      <p:ext uri="{BB962C8B-B14F-4D97-AF65-F5344CB8AC3E}">
        <p14:creationId xmlns:p14="http://schemas.microsoft.com/office/powerpoint/2010/main" val="1806885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41923-7317-CC29-B593-404A334BC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D44029-784F-F912-5EEB-2DB428C8794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CD9C55-3240-0650-26B8-CFB6B224A05C}"/>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A2518F02-CA5B-A8EF-71BB-5769001FD8B6}"/>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2B50DF4-84DC-F08F-B5F3-8C7C73A56B71}"/>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E140B4B-CD9D-C185-3109-C6DD0AE87E48}"/>
              </a:ext>
            </a:extLst>
          </p:cNvPr>
          <p:cNvSpPr txBox="1"/>
          <p:nvPr/>
        </p:nvSpPr>
        <p:spPr>
          <a:xfrm>
            <a:off x="401171" y="1060031"/>
            <a:ext cx="8218185" cy="51831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its introduction, the meanings and functions of a new technology are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slowly shaped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by existing patterns of media usage and by  the habits and desires of new users, as well as by technological characteristics.</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For example,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new media </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such as the </a:t>
            </a:r>
            <a:r>
              <a:rPr kumimoji="0" lang="en-US" sz="28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telephone</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mid‐twentieth century has  been met with </a:t>
            </a:r>
            <a:r>
              <a:rPr kumimoji="0" lang="en-US" sz="28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anxieties</a:t>
            </a:r>
            <a:r>
              <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about their role in the life of .</a:t>
            </a:r>
          </a:p>
        </p:txBody>
      </p:sp>
      <p:pic>
        <p:nvPicPr>
          <p:cNvPr id="7" name="Graphic 21">
            <a:extLst>
              <a:ext uri="{FF2B5EF4-FFF2-40B4-BE49-F238E27FC236}">
                <a16:creationId xmlns:a16="http://schemas.microsoft.com/office/drawing/2014/main" id="{427C505F-F588-507F-515B-C4E1CBEAF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4" name="Picture 3">
            <a:extLst>
              <a:ext uri="{FF2B5EF4-FFF2-40B4-BE49-F238E27FC236}">
                <a16:creationId xmlns:a16="http://schemas.microsoft.com/office/drawing/2014/main" id="{43D25DF6-BF53-5531-E01E-AEC1DDF54D93}"/>
              </a:ext>
            </a:extLst>
          </p:cNvPr>
          <p:cNvPicPr>
            <a:picLocks noChangeAspect="1"/>
          </p:cNvPicPr>
          <p:nvPr/>
        </p:nvPicPr>
        <p:blipFill>
          <a:blip r:embed="rId3"/>
          <a:stretch>
            <a:fillRect/>
          </a:stretch>
        </p:blipFill>
        <p:spPr>
          <a:xfrm>
            <a:off x="8773047" y="1286153"/>
            <a:ext cx="3017782" cy="2365453"/>
          </a:xfrm>
          <a:prstGeom prst="rect">
            <a:avLst/>
          </a:prstGeom>
        </p:spPr>
      </p:pic>
    </p:spTree>
    <p:extLst>
      <p:ext uri="{BB962C8B-B14F-4D97-AF65-F5344CB8AC3E}">
        <p14:creationId xmlns:p14="http://schemas.microsoft.com/office/powerpoint/2010/main" val="2272212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92DF-2374-B3F6-7367-2DADF0F4E2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AEDA0E-FB42-49A1-001B-9FBCE2791BFB}"/>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42ACC9-E4E6-62C6-BB77-03ED2C276CFF}"/>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9580B588-86E9-E39B-6C61-44E9C727DFC8}"/>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6019B3E-C059-BFAE-B58C-180385C1C303}"/>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89B7A528-B5F7-30DA-C8DF-98DC05675796}"/>
              </a:ext>
            </a:extLst>
          </p:cNvPr>
          <p:cNvSpPr txBox="1"/>
          <p:nvPr/>
        </p:nvSpPr>
        <p:spPr>
          <a:xfrm>
            <a:off x="376249" y="1417655"/>
            <a:ext cx="7571956" cy="3901837"/>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phase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crisis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novelty is resolved when a new technology becomes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 mass consumer product</a:t>
            </a:r>
            <a:r>
              <a:rPr kumimoji="0" lang="en-US" sz="2400" b="0"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 a process of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Domestication</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new technology is accepted in a society, it becomes everyday and understandable and tends not to cause rejection or fear anymore .</a:t>
            </a:r>
          </a:p>
        </p:txBody>
      </p:sp>
      <p:pic>
        <p:nvPicPr>
          <p:cNvPr id="7" name="Graphic 21">
            <a:extLst>
              <a:ext uri="{FF2B5EF4-FFF2-40B4-BE49-F238E27FC236}">
                <a16:creationId xmlns:a16="http://schemas.microsoft.com/office/drawing/2014/main" id="{F33C1415-736E-E592-A982-3E303A40A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B3FA5CEE-AB2C-A7B9-B25F-0162C5A40789}"/>
              </a:ext>
            </a:extLst>
          </p:cNvPr>
          <p:cNvPicPr>
            <a:picLocks noChangeAspect="1"/>
          </p:cNvPicPr>
          <p:nvPr/>
        </p:nvPicPr>
        <p:blipFill>
          <a:blip r:embed="rId3"/>
          <a:stretch>
            <a:fillRect/>
          </a:stretch>
        </p:blipFill>
        <p:spPr>
          <a:xfrm>
            <a:off x="8151737" y="1780927"/>
            <a:ext cx="3664014" cy="2597121"/>
          </a:xfrm>
          <a:prstGeom prst="rect">
            <a:avLst/>
          </a:prstGeom>
        </p:spPr>
      </p:pic>
    </p:spTree>
    <p:extLst>
      <p:ext uri="{BB962C8B-B14F-4D97-AF65-F5344CB8AC3E}">
        <p14:creationId xmlns:p14="http://schemas.microsoft.com/office/powerpoint/2010/main" val="3552905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6528-E09D-BFDA-F9D2-3269A06A4B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516457-BE4E-C6E7-4FE5-64E892252994}"/>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04ED30-0BB5-D1E6-C051-BE1F69143874}"/>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BD99065C-9903-3302-B9A4-B2FC23FF7F4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829861-24EE-D8AB-AE81-303EE7B6ACAA}"/>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4F994C3D-BEAD-FEC8-C6A7-4C33C414EF11}"/>
              </a:ext>
            </a:extLst>
          </p:cNvPr>
          <p:cNvSpPr txBox="1"/>
          <p:nvPr/>
        </p:nvSpPr>
        <p:spPr>
          <a:xfrm>
            <a:off x="483171" y="1291698"/>
            <a:ext cx="7221280" cy="4937698"/>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media may be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abandoned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happened to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Phonograph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Telegraph</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Some can even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disappear</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be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forgotten</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as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Zograscope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 eighteenth‐century device that used a lens to artificially provide depth to two‐dimensional images; it now survives only in museums.</a:t>
            </a:r>
          </a:p>
        </p:txBody>
      </p:sp>
      <p:pic>
        <p:nvPicPr>
          <p:cNvPr id="7" name="Graphic 21">
            <a:extLst>
              <a:ext uri="{FF2B5EF4-FFF2-40B4-BE49-F238E27FC236}">
                <a16:creationId xmlns:a16="http://schemas.microsoft.com/office/drawing/2014/main" id="{F1BC7DCB-6F17-1341-A85F-7403A6A3B1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AE239819-4545-0D40-955F-9DA21470015C}"/>
              </a:ext>
            </a:extLst>
          </p:cNvPr>
          <p:cNvPicPr>
            <a:picLocks noChangeAspect="1"/>
          </p:cNvPicPr>
          <p:nvPr/>
        </p:nvPicPr>
        <p:blipFill>
          <a:blip r:embed="rId3"/>
          <a:stretch>
            <a:fillRect/>
          </a:stretch>
        </p:blipFill>
        <p:spPr>
          <a:xfrm>
            <a:off x="10091017" y="929610"/>
            <a:ext cx="1920406" cy="1926503"/>
          </a:xfrm>
          <a:prstGeom prst="rect">
            <a:avLst/>
          </a:prstGeom>
        </p:spPr>
      </p:pic>
      <p:pic>
        <p:nvPicPr>
          <p:cNvPr id="8" name="Picture 7">
            <a:extLst>
              <a:ext uri="{FF2B5EF4-FFF2-40B4-BE49-F238E27FC236}">
                <a16:creationId xmlns:a16="http://schemas.microsoft.com/office/drawing/2014/main" id="{466ACF14-0955-9B7B-DC89-005F3B099F85}"/>
              </a:ext>
            </a:extLst>
          </p:cNvPr>
          <p:cNvPicPr>
            <a:picLocks noChangeAspect="1"/>
          </p:cNvPicPr>
          <p:nvPr/>
        </p:nvPicPr>
        <p:blipFill>
          <a:blip r:embed="rId4"/>
          <a:stretch>
            <a:fillRect/>
          </a:stretch>
        </p:blipFill>
        <p:spPr>
          <a:xfrm>
            <a:off x="9005849" y="2958321"/>
            <a:ext cx="1841152" cy="2438611"/>
          </a:xfrm>
          <a:prstGeom prst="rect">
            <a:avLst/>
          </a:prstGeom>
        </p:spPr>
      </p:pic>
      <p:pic>
        <p:nvPicPr>
          <p:cNvPr id="9" name="Picture 8">
            <a:extLst>
              <a:ext uri="{FF2B5EF4-FFF2-40B4-BE49-F238E27FC236}">
                <a16:creationId xmlns:a16="http://schemas.microsoft.com/office/drawing/2014/main" id="{F7E888D0-D082-502B-6517-5ACD10E3A784}"/>
              </a:ext>
            </a:extLst>
          </p:cNvPr>
          <p:cNvPicPr>
            <a:picLocks noChangeAspect="1"/>
          </p:cNvPicPr>
          <p:nvPr/>
        </p:nvPicPr>
        <p:blipFill>
          <a:blip r:embed="rId5"/>
          <a:stretch>
            <a:fillRect/>
          </a:stretch>
        </p:blipFill>
        <p:spPr>
          <a:xfrm>
            <a:off x="8006019" y="1417655"/>
            <a:ext cx="1920406" cy="1181388"/>
          </a:xfrm>
          <a:prstGeom prst="rect">
            <a:avLst/>
          </a:prstGeom>
        </p:spPr>
      </p:pic>
    </p:spTree>
    <p:extLst>
      <p:ext uri="{BB962C8B-B14F-4D97-AF65-F5344CB8AC3E}">
        <p14:creationId xmlns:p14="http://schemas.microsoft.com/office/powerpoint/2010/main" val="545586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14977-383E-925D-E294-C789217AC4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F8998C-0E82-0653-7BA6-F50B6D97AAAD}"/>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49B070-D38D-A345-83F7-986ADCDA572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F93CB321-CDF8-D07C-CD13-A93D27B16DA9}"/>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3F8874-6A59-84C4-6AF2-6457FCD0863E}"/>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2FC933D6-1D57-7D3B-A649-83F4DBF8E6BC}"/>
              </a:ext>
            </a:extLst>
          </p:cNvPr>
          <p:cNvSpPr txBox="1"/>
          <p:nvPr/>
        </p:nvSpPr>
        <p:spPr>
          <a:xfrm>
            <a:off x="499736" y="1051895"/>
            <a:ext cx="7501263" cy="5148332"/>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However, often times media that seem to have disappeared leave traces behind or are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updated</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onto new media formats and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Contemporary </a:t>
            </a:r>
            <a:r>
              <a:rPr kumimoji="0" lang="en-US" sz="24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3D media </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are indebted to a series of previous technologies, from the </a:t>
            </a:r>
            <a:r>
              <a:rPr kumimoji="0" lang="en-US" sz="2400" b="1" i="0" u="none" strike="noStrike" kern="1200" cap="none" spc="0" normalizeH="0" baseline="0" noProof="0" dirty="0" err="1">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Zograscope</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to the red and cyan </a:t>
            </a:r>
            <a:r>
              <a:rPr kumimoji="0" lang="en-US" sz="2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glasses</a:t>
            </a: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used to obtain anaglyph stereoscopic effects.</a:t>
            </a:r>
          </a:p>
        </p:txBody>
      </p:sp>
      <p:pic>
        <p:nvPicPr>
          <p:cNvPr id="7" name="Graphic 21">
            <a:extLst>
              <a:ext uri="{FF2B5EF4-FFF2-40B4-BE49-F238E27FC236}">
                <a16:creationId xmlns:a16="http://schemas.microsoft.com/office/drawing/2014/main" id="{621E2D8E-60C3-31EC-222E-CB2AE3B2BB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2" name="Picture 1">
            <a:extLst>
              <a:ext uri="{FF2B5EF4-FFF2-40B4-BE49-F238E27FC236}">
                <a16:creationId xmlns:a16="http://schemas.microsoft.com/office/drawing/2014/main" id="{755031FE-3772-989A-7336-74F4837E46BA}"/>
              </a:ext>
            </a:extLst>
          </p:cNvPr>
          <p:cNvPicPr>
            <a:picLocks noChangeAspect="1"/>
          </p:cNvPicPr>
          <p:nvPr/>
        </p:nvPicPr>
        <p:blipFill>
          <a:blip r:embed="rId3"/>
          <a:stretch>
            <a:fillRect/>
          </a:stretch>
        </p:blipFill>
        <p:spPr>
          <a:xfrm>
            <a:off x="8564744" y="1139886"/>
            <a:ext cx="3127519" cy="1505843"/>
          </a:xfrm>
          <a:prstGeom prst="rect">
            <a:avLst/>
          </a:prstGeom>
        </p:spPr>
      </p:pic>
      <p:pic>
        <p:nvPicPr>
          <p:cNvPr id="4" name="Picture 3">
            <a:extLst>
              <a:ext uri="{FF2B5EF4-FFF2-40B4-BE49-F238E27FC236}">
                <a16:creationId xmlns:a16="http://schemas.microsoft.com/office/drawing/2014/main" id="{89102CBD-B9C9-1219-0407-0B60780270EE}"/>
              </a:ext>
            </a:extLst>
          </p:cNvPr>
          <p:cNvPicPr>
            <a:picLocks noChangeAspect="1"/>
          </p:cNvPicPr>
          <p:nvPr/>
        </p:nvPicPr>
        <p:blipFill>
          <a:blip r:embed="rId4"/>
          <a:stretch>
            <a:fillRect/>
          </a:stretch>
        </p:blipFill>
        <p:spPr>
          <a:xfrm>
            <a:off x="8698867" y="2747937"/>
            <a:ext cx="2859272" cy="1597290"/>
          </a:xfrm>
          <a:prstGeom prst="rect">
            <a:avLst/>
          </a:prstGeom>
        </p:spPr>
      </p:pic>
    </p:spTree>
    <p:extLst>
      <p:ext uri="{BB962C8B-B14F-4D97-AF65-F5344CB8AC3E}">
        <p14:creationId xmlns:p14="http://schemas.microsoft.com/office/powerpoint/2010/main" val="109271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679480-F602-0B1D-E4B6-F4EB33AE5B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E50F8F-79F7-143B-EA52-C488DCC921F3}"/>
              </a:ext>
            </a:extLst>
          </p:cNvPr>
          <p:cNvSpPr/>
          <p:nvPr/>
        </p:nvSpPr>
        <p:spPr>
          <a:xfrm>
            <a:off x="266940" y="799640"/>
            <a:ext cx="11752343" cy="59218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A047F59-D6B4-3EA6-E4FC-700E0D3333DB}"/>
              </a:ext>
            </a:extLst>
          </p:cNvPr>
          <p:cNvSpPr txBox="1"/>
          <p:nvPr/>
        </p:nvSpPr>
        <p:spPr>
          <a:xfrm>
            <a:off x="2704963" y="174212"/>
            <a:ext cx="656264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V. New and Old Media</a:t>
            </a:r>
          </a:p>
        </p:txBody>
      </p:sp>
      <p:sp>
        <p:nvSpPr>
          <p:cNvPr id="5" name="Rectangle 4">
            <a:extLst>
              <a:ext uri="{FF2B5EF4-FFF2-40B4-BE49-F238E27FC236}">
                <a16:creationId xmlns:a16="http://schemas.microsoft.com/office/drawing/2014/main" id="{2A449B43-E3BE-476A-3A3C-AE27A482D9FF}"/>
              </a:ext>
            </a:extLst>
          </p:cNvPr>
          <p:cNvSpPr/>
          <p:nvPr/>
        </p:nvSpPr>
        <p:spPr>
          <a:xfrm>
            <a:off x="617281" y="115433"/>
            <a:ext cx="1458408" cy="5196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A733984-72DE-9672-35CA-95725DBADF12}"/>
              </a:ext>
            </a:extLst>
          </p:cNvPr>
          <p:cNvSpPr txBox="1"/>
          <p:nvPr/>
        </p:nvSpPr>
        <p:spPr>
          <a:xfrm>
            <a:off x="617281" y="159032"/>
            <a:ext cx="1573947"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8" name="TextBox 47">
            <a:extLst>
              <a:ext uri="{FF2B5EF4-FFF2-40B4-BE49-F238E27FC236}">
                <a16:creationId xmlns:a16="http://schemas.microsoft.com/office/drawing/2014/main" id="{BB03C874-45E3-09FE-DA31-FAC1711D65E8}"/>
              </a:ext>
            </a:extLst>
          </p:cNvPr>
          <p:cNvSpPr txBox="1"/>
          <p:nvPr/>
        </p:nvSpPr>
        <p:spPr>
          <a:xfrm>
            <a:off x="324694" y="875540"/>
            <a:ext cx="8393317" cy="5645584"/>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Many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old media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can be seen as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undead</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their imminent death is announced or assumed but they refuse to disappear.</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This is the case of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printed</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book</a:t>
            </a:r>
            <a:r>
              <a:rPr kumimoji="0" lang="en-US" sz="2300" b="0"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 </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which was thought to be doomed by the emergence of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e‐books</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or the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analog</a:t>
            </a:r>
            <a:r>
              <a:rPr kumimoji="0" lang="en-US" sz="2300" b="1" i="0" u="none" strike="noStrike" kern="1200" cap="none" spc="0" normalizeH="0" baseline="0" noProof="0" dirty="0">
                <a:ln>
                  <a:noFill/>
                </a:ln>
                <a:solidFill>
                  <a:srgbClr val="C00000"/>
                </a:solidFill>
                <a:effectLst/>
                <a:uLnTx/>
                <a:uFillTx/>
                <a:latin typeface="Tajawal ExtraBold" panose="00000800000000000000" pitchFamily="2" charset="-78"/>
                <a:ea typeface="+mn-ea"/>
                <a:cs typeface="Tajawal ExtraBold" panose="00000800000000000000" pitchFamily="2" charset="-78"/>
              </a:rPr>
              <a:t>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radio</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which was to be killed by </a:t>
            </a:r>
            <a:r>
              <a:rPr kumimoji="0" lang="en-US" sz="2300" b="1" i="0" u="none" strike="noStrike" kern="1200" cap="none" spc="0" normalizeH="0" baseline="0" noProof="0" dirty="0">
                <a:ln>
                  <a:noFill/>
                </a:ln>
                <a:solidFill>
                  <a:schemeClr val="accent2">
                    <a:lumMod val="75000"/>
                  </a:schemeClr>
                </a:solidFill>
                <a:effectLst/>
                <a:uLnTx/>
                <a:uFillTx/>
                <a:latin typeface="Tajawal ExtraBold" panose="00000800000000000000" pitchFamily="2" charset="-78"/>
                <a:ea typeface="+mn-ea"/>
                <a:cs typeface="Tajawal ExtraBold" panose="00000800000000000000" pitchFamily="2" charset="-78"/>
              </a:rPr>
              <a:t>podcast</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and streaming technologies.</a:t>
            </a:r>
          </a:p>
          <a:p>
            <a:pPr marL="285750" marR="0" lvl="0" indent="-285750" algn="just" defTabSz="914400" rtl="0" eaLnBrk="1" fontAlgn="auto" latinLnBrk="0" hangingPunct="1">
              <a:lnSpc>
                <a:spcPct val="200000"/>
              </a:lnSpc>
              <a:spcBef>
                <a:spcPts val="0"/>
              </a:spcBef>
              <a:spcAft>
                <a:spcPts val="0"/>
              </a:spcAft>
              <a:buClrTx/>
              <a:buSzTx/>
              <a:buFont typeface="Arial" pitchFamily="34" charset="0"/>
              <a:buChar char="•"/>
              <a:tabLst/>
              <a:defRPr/>
            </a:pP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Instead, both have experienced a </a:t>
            </a:r>
            <a:r>
              <a:rPr kumimoji="0" lang="en-US" sz="23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resurgence</a:t>
            </a:r>
            <a:r>
              <a:rPr kumimoji="0" lang="en-US" sz="23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 the last few years.</a:t>
            </a:r>
          </a:p>
        </p:txBody>
      </p:sp>
      <p:pic>
        <p:nvPicPr>
          <p:cNvPr id="7" name="Graphic 21">
            <a:extLst>
              <a:ext uri="{FF2B5EF4-FFF2-40B4-BE49-F238E27FC236}">
                <a16:creationId xmlns:a16="http://schemas.microsoft.com/office/drawing/2014/main" id="{09302320-4179-5EE1-A9B3-E5D00D16E4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81938" y="19851"/>
            <a:ext cx="1729485" cy="807551"/>
          </a:xfrm>
          <a:prstGeom prst="rect">
            <a:avLst/>
          </a:prstGeom>
        </p:spPr>
      </p:pic>
      <p:pic>
        <p:nvPicPr>
          <p:cNvPr id="6" name="Picture 5">
            <a:extLst>
              <a:ext uri="{FF2B5EF4-FFF2-40B4-BE49-F238E27FC236}">
                <a16:creationId xmlns:a16="http://schemas.microsoft.com/office/drawing/2014/main" id="{04424562-1C74-79D0-6351-D79B8020EBA8}"/>
              </a:ext>
            </a:extLst>
          </p:cNvPr>
          <p:cNvPicPr>
            <a:picLocks noChangeAspect="1"/>
          </p:cNvPicPr>
          <p:nvPr/>
        </p:nvPicPr>
        <p:blipFill>
          <a:blip r:embed="rId3"/>
          <a:stretch>
            <a:fillRect/>
          </a:stretch>
        </p:blipFill>
        <p:spPr>
          <a:xfrm>
            <a:off x="8841466" y="988208"/>
            <a:ext cx="3054361" cy="1792379"/>
          </a:xfrm>
          <a:prstGeom prst="rect">
            <a:avLst/>
          </a:prstGeom>
        </p:spPr>
      </p:pic>
      <p:pic>
        <p:nvPicPr>
          <p:cNvPr id="8" name="Picture 7">
            <a:extLst>
              <a:ext uri="{FF2B5EF4-FFF2-40B4-BE49-F238E27FC236}">
                <a16:creationId xmlns:a16="http://schemas.microsoft.com/office/drawing/2014/main" id="{6B727833-00EB-016E-3263-76F2C1548F33}"/>
              </a:ext>
            </a:extLst>
          </p:cNvPr>
          <p:cNvPicPr>
            <a:picLocks noChangeAspect="1"/>
          </p:cNvPicPr>
          <p:nvPr/>
        </p:nvPicPr>
        <p:blipFill>
          <a:blip r:embed="rId4"/>
          <a:stretch>
            <a:fillRect/>
          </a:stretch>
        </p:blipFill>
        <p:spPr>
          <a:xfrm>
            <a:off x="8718012" y="2831691"/>
            <a:ext cx="1774090" cy="1926503"/>
          </a:xfrm>
          <a:prstGeom prst="rect">
            <a:avLst/>
          </a:prstGeom>
        </p:spPr>
      </p:pic>
      <p:pic>
        <p:nvPicPr>
          <p:cNvPr id="9" name="Picture 8">
            <a:extLst>
              <a:ext uri="{FF2B5EF4-FFF2-40B4-BE49-F238E27FC236}">
                <a16:creationId xmlns:a16="http://schemas.microsoft.com/office/drawing/2014/main" id="{C7D7A1DE-D117-AE77-2C0B-E3862F1BE717}"/>
              </a:ext>
            </a:extLst>
          </p:cNvPr>
          <p:cNvPicPr>
            <a:picLocks noChangeAspect="1"/>
          </p:cNvPicPr>
          <p:nvPr/>
        </p:nvPicPr>
        <p:blipFill>
          <a:blip r:embed="rId5"/>
          <a:stretch>
            <a:fillRect/>
          </a:stretch>
        </p:blipFill>
        <p:spPr>
          <a:xfrm>
            <a:off x="10415389" y="2840837"/>
            <a:ext cx="1743607" cy="1908213"/>
          </a:xfrm>
          <a:prstGeom prst="rect">
            <a:avLst/>
          </a:prstGeom>
        </p:spPr>
      </p:pic>
    </p:spTree>
    <p:extLst>
      <p:ext uri="{BB962C8B-B14F-4D97-AF65-F5344CB8AC3E}">
        <p14:creationId xmlns:p14="http://schemas.microsoft.com/office/powerpoint/2010/main" val="3914095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5B314E-ADBD-5455-EF5C-1C20AA880421}"/>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D9A7D562-F6B0-3F2A-EE56-8A1A857FCB6B}"/>
              </a:ext>
            </a:extLst>
          </p:cNvPr>
          <p:cNvSpPr/>
          <p:nvPr/>
        </p:nvSpPr>
        <p:spPr>
          <a:xfrm>
            <a:off x="265466" y="1181026"/>
            <a:ext cx="1376399" cy="58054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05E1AE53-06C2-5355-1B08-E10F708B2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13F601-898A-5651-A0B2-5DAB5A2A0EBE}"/>
              </a:ext>
            </a:extLst>
          </p:cNvPr>
          <p:cNvSpPr/>
          <p:nvPr/>
        </p:nvSpPr>
        <p:spPr>
          <a:xfrm>
            <a:off x="265466" y="1872953"/>
            <a:ext cx="10972510" cy="3323987"/>
          </a:xfrm>
          <a:prstGeom prst="rect">
            <a:avLst/>
          </a:prstGeom>
          <a:noFill/>
        </p:spPr>
        <p:txBody>
          <a:bodyPr wrap="square">
            <a:spAutoFit/>
          </a:bodyPr>
          <a:lstStyle/>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Mediatization</a:t>
            </a:r>
            <a:r>
              <a:rPr kumimoji="0" lang="en-US" sz="20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is the increasing presence of media in all aspects of life.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Computer networks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have become “the key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infrastructure</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for  all aspects of life in the digital environment.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are “the means that they carry information represented by a numeric code and then transform it into human language”.</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Digital media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is sometimes called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multimedia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Digital media can carry information very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efficiently</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 than old media.</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The introduction of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new media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has not caused the disappearance of the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old media</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t>
            </a:r>
          </a:p>
          <a:p>
            <a:pPr marL="457200" marR="0" lvl="0" indent="-457200" algn="just" defTabSz="914400" rtl="0" eaLnBrk="1" fontAlgn="auto" latinLnBrk="0" hangingPunct="1">
              <a:lnSpc>
                <a:spcPct val="150000"/>
              </a:lnSpc>
              <a:spcBef>
                <a:spcPts val="0"/>
              </a:spcBef>
              <a:spcAft>
                <a:spcPts val="0"/>
              </a:spcAft>
              <a:buClrTx/>
              <a:buSzTx/>
              <a:buFont typeface="Arial" pitchFamily="34" charset="0"/>
              <a:buChar char="•"/>
              <a:tabLst/>
              <a:defRPr/>
            </a:pP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A practice, content, or format can be </a:t>
            </a:r>
            <a:r>
              <a:rPr kumimoji="0" lang="en-US" sz="2000" b="1" i="0" u="none" strike="noStrike" kern="1200" cap="none" spc="0" normalizeH="0" baseline="0" noProof="0" dirty="0">
                <a:ln>
                  <a:noFill/>
                </a:ln>
                <a:solidFill>
                  <a:schemeClr val="accent2">
                    <a:lumMod val="75000"/>
                  </a:schemeClr>
                </a:solidFill>
                <a:effectLst/>
                <a:uLnTx/>
                <a:uFillTx/>
                <a:latin typeface="Tajawal Medium" panose="00000600000000000000" pitchFamily="2" charset="-78"/>
                <a:ea typeface="+mn-ea"/>
                <a:cs typeface="Tajawal Medium" panose="00000600000000000000" pitchFamily="2" charset="-78"/>
              </a:rPr>
              <a:t>re‐mediated </a:t>
            </a:r>
            <a:r>
              <a:rPr kumimoji="0" lang="en-US" sz="20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by a new technology .</a:t>
            </a:r>
          </a:p>
        </p:txBody>
      </p:sp>
      <p:sp>
        <p:nvSpPr>
          <p:cNvPr id="41" name="TextBox 40">
            <a:extLst>
              <a:ext uri="{FF2B5EF4-FFF2-40B4-BE49-F238E27FC236}">
                <a16:creationId xmlns:a16="http://schemas.microsoft.com/office/drawing/2014/main" id="{34C9B6A6-5353-FFB6-5393-BC54064B3D41}"/>
              </a:ext>
            </a:extLst>
          </p:cNvPr>
          <p:cNvSpPr txBox="1"/>
          <p:nvPr/>
        </p:nvSpPr>
        <p:spPr>
          <a:xfrm>
            <a:off x="1974590" y="1148133"/>
            <a:ext cx="2276585" cy="646331"/>
          </a:xfrm>
          <a:prstGeom prst="rect">
            <a:avLst/>
          </a:prstGeom>
          <a:noFill/>
        </p:spPr>
        <p:txBody>
          <a:bodyPr wrap="none" rtlCol="0">
            <a:spAutoFit/>
          </a:bodyPr>
          <a:lstStyle/>
          <a:p>
            <a:r>
              <a:rPr lang="en-US" sz="3600" b="1" dirty="0">
                <a:solidFill>
                  <a:srgbClr val="00B0F0"/>
                </a:solidFill>
                <a:latin typeface="Alexandria" charset="0"/>
                <a:cs typeface="Alexandria" charset="0"/>
              </a:rPr>
              <a:t>Conclusion</a:t>
            </a:r>
          </a:p>
        </p:txBody>
      </p:sp>
      <p:sp>
        <p:nvSpPr>
          <p:cNvPr id="43" name="TextBox 42">
            <a:extLst>
              <a:ext uri="{FF2B5EF4-FFF2-40B4-BE49-F238E27FC236}">
                <a16:creationId xmlns:a16="http://schemas.microsoft.com/office/drawing/2014/main" id="{8051B74F-FD0B-E097-ABBB-9DB2FA3FD753}"/>
              </a:ext>
            </a:extLst>
          </p:cNvPr>
          <p:cNvSpPr txBox="1"/>
          <p:nvPr/>
        </p:nvSpPr>
        <p:spPr>
          <a:xfrm>
            <a:off x="265466" y="1264903"/>
            <a:ext cx="1376399"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a:t>
            </a:r>
          </a:p>
          <a:p>
            <a:pPr algn="ctr"/>
            <a:endParaRPr lang="en-US"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93EDFC89-DFA8-317E-A7A6-4126D5B20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6430" y="-37676"/>
            <a:ext cx="2305141" cy="1076343"/>
          </a:xfrm>
          <a:prstGeom prst="rect">
            <a:avLst/>
          </a:prstGeom>
        </p:spPr>
      </p:pic>
      <p:pic>
        <p:nvPicPr>
          <p:cNvPr id="2" name="Picture 1">
            <a:extLst>
              <a:ext uri="{FF2B5EF4-FFF2-40B4-BE49-F238E27FC236}">
                <a16:creationId xmlns:a16="http://schemas.microsoft.com/office/drawing/2014/main" id="{9CDE8288-4ED1-0349-EF94-2A23D42887C8}"/>
              </a:ext>
            </a:extLst>
          </p:cNvPr>
          <p:cNvPicPr>
            <a:picLocks noChangeAspect="1"/>
          </p:cNvPicPr>
          <p:nvPr/>
        </p:nvPicPr>
        <p:blipFill>
          <a:blip r:embed="rId3"/>
          <a:stretch>
            <a:fillRect/>
          </a:stretch>
        </p:blipFill>
        <p:spPr>
          <a:xfrm>
            <a:off x="9621392" y="129375"/>
            <a:ext cx="2305141" cy="1535277"/>
          </a:xfrm>
          <a:prstGeom prst="rect">
            <a:avLst/>
          </a:prstGeom>
        </p:spPr>
      </p:pic>
    </p:spTree>
    <p:extLst>
      <p:ext uri="{BB962C8B-B14F-4D97-AF65-F5344CB8AC3E}">
        <p14:creationId xmlns:p14="http://schemas.microsoft.com/office/powerpoint/2010/main" val="3429944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EB16A9AF-B633-4379-B0D3-B5A2600EF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49100919-8a76-4266-be0c-7dc583902cb4"/>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642</TotalTime>
  <Words>2535</Words>
  <Application>Microsoft Office PowerPoint</Application>
  <PresentationFormat>Widescreen</PresentationFormat>
  <Paragraphs>222</Paragraphs>
  <Slides>51</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Alexandria</vt:lpstr>
      <vt:lpstr>Arial</vt:lpstr>
      <vt:lpstr>Calibri</vt:lpstr>
      <vt:lpstr>Calibri Light</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Kedwany</cp:lastModifiedBy>
  <cp:revision>167</cp:revision>
  <dcterms:created xsi:type="dcterms:W3CDTF">2023-04-29T09:08:00Z</dcterms:created>
  <dcterms:modified xsi:type="dcterms:W3CDTF">2026-09-15T18:59:40Z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