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8"/>
  </p:notesMasterIdLst>
  <p:sldIdLst>
    <p:sldId id="303" r:id="rId5"/>
    <p:sldId id="511" r:id="rId6"/>
    <p:sldId id="512" r:id="rId7"/>
    <p:sldId id="513" r:id="rId8"/>
    <p:sldId id="514" r:id="rId9"/>
    <p:sldId id="515" r:id="rId10"/>
    <p:sldId id="516" r:id="rId11"/>
    <p:sldId id="517" r:id="rId12"/>
    <p:sldId id="519" r:id="rId13"/>
    <p:sldId id="523" r:id="rId14"/>
    <p:sldId id="520" r:id="rId15"/>
    <p:sldId id="521" r:id="rId16"/>
    <p:sldId id="522" r:id="rId17"/>
    <p:sldId id="524" r:id="rId18"/>
    <p:sldId id="525" r:id="rId19"/>
    <p:sldId id="526" r:id="rId20"/>
    <p:sldId id="529" r:id="rId21"/>
    <p:sldId id="530" r:id="rId22"/>
    <p:sldId id="533" r:id="rId23"/>
    <p:sldId id="528" r:id="rId24"/>
    <p:sldId id="531" r:id="rId25"/>
    <p:sldId id="532" r:id="rId26"/>
    <p:sldId id="527" r:id="rId27"/>
    <p:sldId id="276" r:id="rId28"/>
    <p:sldId id="277" r:id="rId29"/>
    <p:sldId id="278" r:id="rId30"/>
    <p:sldId id="279" r:id="rId31"/>
    <p:sldId id="280" r:id="rId32"/>
    <p:sldId id="281" r:id="rId33"/>
    <p:sldId id="282" r:id="rId34"/>
    <p:sldId id="283" r:id="rId35"/>
    <p:sldId id="284" r:id="rId36"/>
    <p:sldId id="34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11"/>
            <p14:sldId id="512"/>
            <p14:sldId id="513"/>
            <p14:sldId id="514"/>
            <p14:sldId id="515"/>
            <p14:sldId id="516"/>
            <p14:sldId id="517"/>
            <p14:sldId id="519"/>
            <p14:sldId id="523"/>
            <p14:sldId id="520"/>
            <p14:sldId id="521"/>
            <p14:sldId id="522"/>
            <p14:sldId id="524"/>
            <p14:sldId id="525"/>
            <p14:sldId id="526"/>
            <p14:sldId id="529"/>
            <p14:sldId id="530"/>
            <p14:sldId id="533"/>
            <p14:sldId id="528"/>
            <p14:sldId id="531"/>
            <p14:sldId id="532"/>
            <p14:sldId id="527"/>
          </p14:sldIdLst>
        </p14:section>
        <p14:section name="Default Section" id="{FA4E1B5B-FE3A-4255-A507-664D03BE53C2}">
          <p14:sldIdLst>
            <p14:sldId id="276"/>
            <p14:sldId id="277"/>
            <p14:sldId id="278"/>
            <p14:sldId id="279"/>
            <p14:sldId id="280"/>
            <p14:sldId id="281"/>
            <p14:sldId id="282"/>
            <p14:sldId id="283"/>
            <p14:sldId id="284"/>
          </p14:sldIdLst>
        </p14:section>
        <p14:section name="Untitled Section" id="{5701CFB2-335A-4ECC-9879-340C0DECFAAB}">
          <p14:sldIdLst>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AEEF"/>
    <a:srgbClr val="FFD200"/>
    <a:srgbClr val="203E5F"/>
    <a:srgbClr val="F58221"/>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45" autoAdjust="0"/>
    <p:restoredTop sz="94660"/>
  </p:normalViewPr>
  <p:slideViewPr>
    <p:cSldViewPr snapToGrid="0">
      <p:cViewPr varScale="1">
        <p:scale>
          <a:sx n="86" d="100"/>
          <a:sy n="86" d="100"/>
        </p:scale>
        <p:origin x="514"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4.xml"/><Relationship Id="rId5" Type="http://schemas.openxmlformats.org/officeDocument/2006/relationships/image" Target="../media/image2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26193" y="3655709"/>
            <a:ext cx="6183680" cy="584775"/>
          </a:xfrm>
          <a:prstGeom prst="rect">
            <a:avLst/>
          </a:prstGeom>
          <a:noFill/>
        </p:spPr>
        <p:txBody>
          <a:bodyPr wrap="none" rtlCol="0">
            <a:spAutoFit/>
          </a:bodyPr>
          <a:lstStyle/>
          <a:p>
            <a:pPr algn="ctr"/>
            <a:r>
              <a:rPr lang="en-US" sz="3200" b="1" dirty="0">
                <a:solidFill>
                  <a:srgbClr val="00B0F0"/>
                </a:solidFill>
                <a:latin typeface="Alexandria" charset="0"/>
                <a:cs typeface="Alexandria" charset="0"/>
              </a:rPr>
              <a:t>Cybersecurity Emergency Response</a:t>
            </a:r>
          </a:p>
        </p:txBody>
      </p:sp>
      <p:sp>
        <p:nvSpPr>
          <p:cNvPr id="10" name="Rectangle: Rounded Corners 9"/>
          <p:cNvSpPr/>
          <p:nvPr/>
        </p:nvSpPr>
        <p:spPr>
          <a:xfrm>
            <a:off x="7106632"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1" name="TextBox 10"/>
          <p:cNvSpPr txBox="1"/>
          <p:nvPr/>
        </p:nvSpPr>
        <p:spPr>
          <a:xfrm>
            <a:off x="7076077" y="4786509"/>
            <a:ext cx="2263866" cy="523220"/>
          </a:xfrm>
          <a:prstGeom prst="rect">
            <a:avLst/>
          </a:prstGeom>
          <a:noFill/>
        </p:spPr>
        <p:txBody>
          <a:bodyPr wrap="square" rtlCol="0">
            <a:spAutoFit/>
          </a:bodyPr>
          <a:lstStyle/>
          <a:p>
            <a:r>
              <a:rPr lang="en-US" sz="2800" dirty="0">
                <a:latin typeface="Alexandria" charset="0"/>
                <a:cs typeface="Alexandria" charset="0"/>
              </a:rPr>
              <a:t>HCIA-Security</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Abdelrhman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3ACED-CD3A-D0F9-3BFF-3B436C0BEE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2A8EC2-85E8-93C2-877D-6FF9991E7ED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20A3C12-CEE0-94DB-8E43-33C933537A01}"/>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Forward</a:t>
            </a:r>
          </a:p>
        </p:txBody>
      </p:sp>
      <p:sp>
        <p:nvSpPr>
          <p:cNvPr id="5" name="Rectangle 4">
            <a:extLst>
              <a:ext uri="{FF2B5EF4-FFF2-40B4-BE49-F238E27FC236}">
                <a16:creationId xmlns:a16="http://schemas.microsoft.com/office/drawing/2014/main" id="{672934AA-7C1A-2527-F7E1-931E35FB7B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B193EE-5ADE-1485-3ADF-AF7E52392F8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9ED2BC-A6B5-6AF5-53EC-D9EA751A82E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E7DEE104-4C18-B419-0294-154327A6E0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366EB94-4400-585B-5754-042D0B4EE7C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E17A658-BC42-9BB9-32AD-20F6E44EAD15}"/>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4934BA5-AE8E-C44D-D8F8-84D73CE28F43}"/>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7012AA7C-53AB-B1A5-FF33-DBD7ADCF7697}"/>
              </a:ext>
            </a:extLst>
          </p:cNvPr>
          <p:cNvSpPr txBox="1"/>
          <p:nvPr/>
        </p:nvSpPr>
        <p:spPr>
          <a:xfrm>
            <a:off x="570097" y="2407286"/>
            <a:ext cx="10859902" cy="3416320"/>
          </a:xfrm>
          <a:prstGeom prst="rect">
            <a:avLst/>
          </a:prstGeom>
          <a:noFill/>
        </p:spPr>
        <p:txBody>
          <a:bodyPr wrap="square" rtlCol="0">
            <a:spAutoFit/>
          </a:bodyPr>
          <a:lstStyle/>
          <a:p>
            <a:r>
              <a:rPr lang="en-US" sz="2400" b="1" dirty="0"/>
              <a:t>• The Internet of Things (</a:t>
            </a:r>
            <a:r>
              <a:rPr lang="en-US" sz="2400" b="1" dirty="0" err="1"/>
              <a:t>loT</a:t>
            </a:r>
            <a:r>
              <a:rPr lang="en-US" sz="2400" b="1" dirty="0"/>
              <a:t>), mobile Internet, cloud computing, and big data are booming. Emerging technologies are reshaping the world. However, cyber security incidents are still on the rise, increasing people's concerns about cyber safety.</a:t>
            </a:r>
          </a:p>
          <a:p>
            <a:endParaRPr lang="en-US" sz="2400" b="1" dirty="0"/>
          </a:p>
          <a:p>
            <a:r>
              <a:rPr lang="en-US" sz="2400" b="1" dirty="0"/>
              <a:t>• In 2017, global cyber attacks, such as WannaCry ransomware, occurred at a high rate. It is difficult to effectively monitor and provide alerts for unexpected global security incidents. Furthermore, nations tend to be reactive instead of proactive when it comes to security incidents. This slide provides references for security incident responses.</a:t>
            </a:r>
            <a:endParaRPr lang="en-US" b="1" dirty="0"/>
          </a:p>
        </p:txBody>
      </p:sp>
    </p:spTree>
    <p:extLst>
      <p:ext uri="{BB962C8B-B14F-4D97-AF65-F5344CB8AC3E}">
        <p14:creationId xmlns:p14="http://schemas.microsoft.com/office/powerpoint/2010/main" val="508789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7350BB-9FA5-7FA1-282B-23B86793AD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3BB702-B284-5438-E85D-FACA118EA37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C36801B-CB7E-3C7D-2F0A-E18E03537E7A}"/>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Objectives</a:t>
            </a:r>
          </a:p>
        </p:txBody>
      </p:sp>
      <p:sp>
        <p:nvSpPr>
          <p:cNvPr id="5" name="Rectangle 4">
            <a:extLst>
              <a:ext uri="{FF2B5EF4-FFF2-40B4-BE49-F238E27FC236}">
                <a16:creationId xmlns:a16="http://schemas.microsoft.com/office/drawing/2014/main" id="{C6E1C42A-79B7-6485-F618-702C485E85E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D06A93-D7A7-3617-AE2E-1CD166FB636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A82AD7B-7CBF-AB9C-3AD5-B563197CD69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3F45BCE0-7671-0175-9BD3-57CE40C009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F8C41E3-A87B-D63D-0C56-94332A78640A}"/>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9874528-3F31-1E50-EC3F-237E0B650BF4}"/>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212352D-F82D-7D32-5F41-0E747B4A099F}"/>
              </a:ext>
            </a:extLst>
          </p:cNvPr>
          <p:cNvSpPr txBox="1"/>
          <p:nvPr/>
        </p:nvSpPr>
        <p:spPr>
          <a:xfrm>
            <a:off x="665388" y="3065892"/>
            <a:ext cx="10682968" cy="2246769"/>
          </a:xfrm>
          <a:prstGeom prst="rect">
            <a:avLst/>
          </a:prstGeom>
          <a:noFill/>
        </p:spPr>
        <p:txBody>
          <a:bodyPr wrap="square">
            <a:spAutoFit/>
          </a:bodyPr>
          <a:lstStyle/>
          <a:p>
            <a:r>
              <a:rPr lang="en-US" sz="2800" b="1" dirty="0"/>
              <a:t>• Upon completion of this course, you will be able to:</a:t>
            </a:r>
          </a:p>
          <a:p>
            <a:endParaRPr lang="en-US" sz="2800" b="1" dirty="0"/>
          </a:p>
          <a:p>
            <a:r>
              <a:rPr lang="en-US" sz="2800" b="1" dirty="0"/>
              <a:t>□ Understand the background of cyber security emergency response. </a:t>
            </a:r>
          </a:p>
          <a:p>
            <a:r>
              <a:rPr lang="en-US" sz="2800" b="1" dirty="0"/>
              <a:t>□ Describe the handling process of cyber security emergency response. </a:t>
            </a:r>
          </a:p>
          <a:p>
            <a:r>
              <a:rPr lang="en-US" sz="2800" b="1" dirty="0"/>
              <a:t>□ Understand new trends in cyber security emergency response.</a:t>
            </a:r>
          </a:p>
        </p:txBody>
      </p:sp>
    </p:spTree>
    <p:extLst>
      <p:ext uri="{BB962C8B-B14F-4D97-AF65-F5344CB8AC3E}">
        <p14:creationId xmlns:p14="http://schemas.microsoft.com/office/powerpoint/2010/main" val="1760558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608E2D-7488-047C-A9BB-0B9F9CA47D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E359AB-95F1-B840-3905-A5C56B41B57E}"/>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48FEA41-20A5-38B6-F9C1-9EBDA453849F}"/>
              </a:ext>
            </a:extLst>
          </p:cNvPr>
          <p:cNvSpPr txBox="1"/>
          <p:nvPr/>
        </p:nvSpPr>
        <p:spPr>
          <a:xfrm>
            <a:off x="668021" y="2172865"/>
            <a:ext cx="10745650" cy="2862322"/>
          </a:xfrm>
          <a:prstGeom prst="rect">
            <a:avLst/>
          </a:prstGeom>
          <a:noFill/>
        </p:spPr>
        <p:txBody>
          <a:bodyPr wrap="square" rtlCol="0">
            <a:spAutoFit/>
          </a:bodyPr>
          <a:lstStyle/>
          <a:p>
            <a:r>
              <a:rPr lang="en-US" sz="2000" b="1" dirty="0"/>
              <a:t>• The Morris Worm Incident, which occurred in November 1988, forced over 10% of Internet systems to stop working. This incident shocked the world and deeply concerned computer science professionals.</a:t>
            </a:r>
          </a:p>
          <a:p>
            <a:endParaRPr lang="en-US" sz="2000" b="1" dirty="0"/>
          </a:p>
          <a:p>
            <a:r>
              <a:rPr lang="en-US" sz="2000" b="1" dirty="0"/>
              <a:t>• A Computer Emergency Response Team (CERT) and the CERT Coordination Center (CERT/CC) for Internet security was founded in 1989 following the Morris worm incident. At that time, the Defense Advanced Research Projects Agency (DARPA) tasked Carnegie Mellon University's Software Engineering Institute (SEI) with developing a communication coordination center to connect experts during security emergencies and to help prevent future intrusion </a:t>
            </a:r>
          </a:p>
        </p:txBody>
      </p:sp>
      <p:sp>
        <p:nvSpPr>
          <p:cNvPr id="5" name="Rectangle 4">
            <a:extLst>
              <a:ext uri="{FF2B5EF4-FFF2-40B4-BE49-F238E27FC236}">
                <a16:creationId xmlns:a16="http://schemas.microsoft.com/office/drawing/2014/main" id="{D09D6612-9057-26D1-374D-91C63CF4900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75B1F3C-CF37-C9D0-72E2-39120200A02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BC9C7FB-DFFD-AF69-4604-9E4B185B77B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036EBDAC-372A-B5AC-A834-7A41023736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097BABA-3401-2C38-872D-D66ADE457B53}"/>
              </a:ext>
            </a:extLst>
          </p:cNvPr>
          <p:cNvSpPr txBox="1"/>
          <p:nvPr/>
        </p:nvSpPr>
        <p:spPr>
          <a:xfrm>
            <a:off x="2398849" y="1133369"/>
            <a:ext cx="8884193" cy="523220"/>
          </a:xfrm>
          <a:prstGeom prst="rect">
            <a:avLst/>
          </a:prstGeom>
          <a:noFill/>
        </p:spPr>
        <p:txBody>
          <a:bodyPr wrap="square" rtlCol="0">
            <a:spAutoFit/>
          </a:bodyPr>
          <a:lstStyle/>
          <a:p>
            <a:r>
              <a:rPr lang="en-US" sz="2800" b="1" dirty="0">
                <a:latin typeface="Alexandria" charset="0"/>
                <a:cs typeface="Alexandria" charset="0"/>
              </a:rPr>
              <a:t>Background of Information Security Emergency Response</a:t>
            </a:r>
          </a:p>
        </p:txBody>
      </p:sp>
      <p:pic>
        <p:nvPicPr>
          <p:cNvPr id="12" name="Picture 11">
            <a:extLst>
              <a:ext uri="{FF2B5EF4-FFF2-40B4-BE49-F238E27FC236}">
                <a16:creationId xmlns:a16="http://schemas.microsoft.com/office/drawing/2014/main" id="{07AA354C-08AD-056E-4DC7-1547A8BF377A}"/>
              </a:ext>
            </a:extLst>
          </p:cNvPr>
          <p:cNvPicPr>
            <a:picLocks noChangeAspect="1"/>
          </p:cNvPicPr>
          <p:nvPr/>
        </p:nvPicPr>
        <p:blipFill>
          <a:blip r:embed="rId3"/>
          <a:stretch>
            <a:fillRect/>
          </a:stretch>
        </p:blipFill>
        <p:spPr>
          <a:xfrm>
            <a:off x="2919764" y="5117564"/>
            <a:ext cx="6162761" cy="1528164"/>
          </a:xfrm>
          <a:prstGeom prst="rect">
            <a:avLst/>
          </a:prstGeom>
        </p:spPr>
      </p:pic>
    </p:spTree>
    <p:extLst>
      <p:ext uri="{BB962C8B-B14F-4D97-AF65-F5344CB8AC3E}">
        <p14:creationId xmlns:p14="http://schemas.microsoft.com/office/powerpoint/2010/main" val="1969948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A9F7FD-61CC-1BA3-E388-8CEF8C828A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955A86-6CFB-DEEE-8E8A-F74D7DAD5DCC}"/>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D294777-2215-1B95-6FCD-C240D9FC4412}"/>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FIRST Background</a:t>
            </a:r>
          </a:p>
        </p:txBody>
      </p:sp>
      <p:sp>
        <p:nvSpPr>
          <p:cNvPr id="5" name="Rectangle 4">
            <a:extLst>
              <a:ext uri="{FF2B5EF4-FFF2-40B4-BE49-F238E27FC236}">
                <a16:creationId xmlns:a16="http://schemas.microsoft.com/office/drawing/2014/main" id="{4DCF3675-7361-931C-C7F0-2DF0E51D9C9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0CF517-DEB0-5F91-8115-581F3A6CF90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175058B-40B9-FBF0-0701-286C8DED549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3F73A117-BDEC-B9EC-9D6B-63AE433F39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AC59826-B624-1597-F308-D296EF5AF0B3}"/>
              </a:ext>
            </a:extLst>
          </p:cNvPr>
          <p:cNvSpPr txBox="1"/>
          <p:nvPr/>
        </p:nvSpPr>
        <p:spPr>
          <a:xfrm>
            <a:off x="747032" y="2208348"/>
            <a:ext cx="10650311" cy="1477328"/>
          </a:xfrm>
          <a:prstGeom prst="rect">
            <a:avLst/>
          </a:prstGeom>
          <a:noFill/>
        </p:spPr>
        <p:txBody>
          <a:bodyPr wrap="square">
            <a:spAutoFit/>
          </a:bodyPr>
          <a:lstStyle/>
          <a:p>
            <a:r>
              <a:rPr lang="en-US" b="1" dirty="0"/>
              <a:t>• Security emergency response organizations in different countries face communication and cooperation difficulties because they use different languages and time zones and serve different user groups.</a:t>
            </a:r>
          </a:p>
          <a:p>
            <a:endParaRPr lang="en-US" b="1" dirty="0"/>
          </a:p>
          <a:p>
            <a:r>
              <a:rPr lang="en-US" b="1" dirty="0"/>
              <a:t>• The Forum of Incident Response and Security Teams (FIRST), founded in 1990, was initially formed by 11 security emergency response organizations, and currently has more than 400 members worldwide.</a:t>
            </a:r>
          </a:p>
        </p:txBody>
      </p:sp>
      <p:pic>
        <p:nvPicPr>
          <p:cNvPr id="11" name="Picture 10">
            <a:extLst>
              <a:ext uri="{FF2B5EF4-FFF2-40B4-BE49-F238E27FC236}">
                <a16:creationId xmlns:a16="http://schemas.microsoft.com/office/drawing/2014/main" id="{1DDDE876-8F24-4399-5B5C-698246A77562}"/>
              </a:ext>
            </a:extLst>
          </p:cNvPr>
          <p:cNvPicPr>
            <a:picLocks noChangeAspect="1"/>
          </p:cNvPicPr>
          <p:nvPr/>
        </p:nvPicPr>
        <p:blipFill>
          <a:blip r:embed="rId3"/>
          <a:stretch>
            <a:fillRect/>
          </a:stretch>
        </p:blipFill>
        <p:spPr>
          <a:xfrm>
            <a:off x="2177398" y="3685350"/>
            <a:ext cx="8069450" cy="2731779"/>
          </a:xfrm>
          <a:prstGeom prst="rect">
            <a:avLst/>
          </a:prstGeom>
        </p:spPr>
      </p:pic>
    </p:spTree>
    <p:extLst>
      <p:ext uri="{BB962C8B-B14F-4D97-AF65-F5344CB8AC3E}">
        <p14:creationId xmlns:p14="http://schemas.microsoft.com/office/powerpoint/2010/main" val="8427024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8F3555-DDEC-2645-C1BE-CCC0C3F27A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9B3D78-A590-D9C1-2808-CB691AE0B296}"/>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A3D2444-ED37-BBCA-54AF-C2302619A657}"/>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CNCERT/CC</a:t>
            </a:r>
          </a:p>
        </p:txBody>
      </p:sp>
      <p:sp>
        <p:nvSpPr>
          <p:cNvPr id="5" name="Rectangle 4">
            <a:extLst>
              <a:ext uri="{FF2B5EF4-FFF2-40B4-BE49-F238E27FC236}">
                <a16:creationId xmlns:a16="http://schemas.microsoft.com/office/drawing/2014/main" id="{7C80DC7F-3097-3E97-D7D0-9CDDE3AB30C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0D60AF4-5D29-0498-C4B3-025DEA90FD0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B6355FC-19BC-239F-8E4F-88B18F23183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A2D9D89A-1DDD-CE85-4DAB-6EE7DB1A6F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AADD4E2-9690-B355-12DA-BA86E1ACC60A}"/>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0CC7AD9-01F6-BFB2-68FE-5C2CA74F53D0}"/>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F6E4761-60A1-9E47-D383-65BE5C7647FD}"/>
              </a:ext>
            </a:extLst>
          </p:cNvPr>
          <p:cNvSpPr txBox="1"/>
          <p:nvPr/>
        </p:nvSpPr>
        <p:spPr>
          <a:xfrm>
            <a:off x="616403" y="2129054"/>
            <a:ext cx="10780939" cy="1477328"/>
          </a:xfrm>
          <a:prstGeom prst="rect">
            <a:avLst/>
          </a:prstGeom>
          <a:noFill/>
        </p:spPr>
        <p:txBody>
          <a:bodyPr wrap="square">
            <a:spAutoFit/>
          </a:bodyPr>
          <a:lstStyle/>
          <a:p>
            <a:r>
              <a:rPr lang="en-US" b="1" dirty="0"/>
              <a:t>• Founded in September 2002, CNCERT/CC is a non-governmental and non-profit cyber security technical center. It is a core organization that helps to coordinate the cyber security emergency system in China.</a:t>
            </a:r>
          </a:p>
          <a:p>
            <a:endParaRPr lang="en-US" b="1" dirty="0"/>
          </a:p>
          <a:p>
            <a:r>
              <a:rPr lang="en-US" b="1" dirty="0"/>
              <a:t>• CNCERT has actively established international cooperation on cyber security. As of 2017, CNCERT had established "CNCERT International Cooperation Partnership" with 211 organizations in 72 nations and regions.</a:t>
            </a:r>
          </a:p>
        </p:txBody>
      </p:sp>
      <p:pic>
        <p:nvPicPr>
          <p:cNvPr id="13" name="Picture 12">
            <a:extLst>
              <a:ext uri="{FF2B5EF4-FFF2-40B4-BE49-F238E27FC236}">
                <a16:creationId xmlns:a16="http://schemas.microsoft.com/office/drawing/2014/main" id="{D88F39EA-4E7B-80A0-843F-E3845581493E}"/>
              </a:ext>
            </a:extLst>
          </p:cNvPr>
          <p:cNvPicPr>
            <a:picLocks noChangeAspect="1"/>
          </p:cNvPicPr>
          <p:nvPr/>
        </p:nvPicPr>
        <p:blipFill>
          <a:blip r:embed="rId3"/>
          <a:stretch>
            <a:fillRect/>
          </a:stretch>
        </p:blipFill>
        <p:spPr>
          <a:xfrm>
            <a:off x="2389732" y="3705087"/>
            <a:ext cx="7520654" cy="2842669"/>
          </a:xfrm>
          <a:prstGeom prst="rect">
            <a:avLst/>
          </a:prstGeom>
        </p:spPr>
      </p:pic>
    </p:spTree>
    <p:extLst>
      <p:ext uri="{BB962C8B-B14F-4D97-AF65-F5344CB8AC3E}">
        <p14:creationId xmlns:p14="http://schemas.microsoft.com/office/powerpoint/2010/main" val="64793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778C9D-4255-FF9C-9100-F89F093B55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50C6FB6-3727-726E-31AE-78DF98041C0E}"/>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8C14A8B-E5C9-FD7E-45A6-BA29D9299BB0}"/>
              </a:ext>
            </a:extLst>
          </p:cNvPr>
          <p:cNvSpPr txBox="1"/>
          <p:nvPr/>
        </p:nvSpPr>
        <p:spPr>
          <a:xfrm>
            <a:off x="2398850" y="1133369"/>
            <a:ext cx="6924764" cy="523220"/>
          </a:xfrm>
          <a:prstGeom prst="rect">
            <a:avLst/>
          </a:prstGeom>
          <a:noFill/>
        </p:spPr>
        <p:txBody>
          <a:bodyPr wrap="square" rtlCol="0">
            <a:spAutoFit/>
          </a:bodyPr>
          <a:lstStyle/>
          <a:p>
            <a:r>
              <a:rPr lang="en-US" sz="2800" b="1" dirty="0">
                <a:latin typeface="Alexandria" charset="0"/>
                <a:cs typeface="Alexandria" charset="0"/>
              </a:rPr>
              <a:t>Cyber Security Laws &amp; Regulations in China</a:t>
            </a:r>
          </a:p>
        </p:txBody>
      </p:sp>
      <p:sp>
        <p:nvSpPr>
          <p:cNvPr id="5" name="Rectangle 4">
            <a:extLst>
              <a:ext uri="{FF2B5EF4-FFF2-40B4-BE49-F238E27FC236}">
                <a16:creationId xmlns:a16="http://schemas.microsoft.com/office/drawing/2014/main" id="{212F2D23-13DA-FA7E-3883-CD69F45C78E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396233E-F0ED-F624-C05B-55B2DB74350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418C637-7C91-7BCD-D3A0-5CC28A5AE86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DC546D50-E923-6190-DCCB-D65A3C9ECF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1A08C149-7B0B-4F2A-8585-85CFE7794CA6}"/>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8A15B477-16E2-A432-40DA-182A7A30B0B4}"/>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0144D6C3-CDB3-CEB9-3447-CA63A70DC0F7}"/>
              </a:ext>
            </a:extLst>
          </p:cNvPr>
          <p:cNvSpPr txBox="1"/>
          <p:nvPr/>
        </p:nvSpPr>
        <p:spPr>
          <a:xfrm>
            <a:off x="698046" y="2158778"/>
            <a:ext cx="10682968" cy="1200329"/>
          </a:xfrm>
          <a:prstGeom prst="rect">
            <a:avLst/>
          </a:prstGeom>
          <a:noFill/>
        </p:spPr>
        <p:txBody>
          <a:bodyPr wrap="square">
            <a:spAutoFit/>
          </a:bodyPr>
          <a:lstStyle/>
          <a:p>
            <a:r>
              <a:rPr lang="en-US" b="1" dirty="0"/>
              <a:t>• The Cybersecurity Law of the People's Republic of China was adopted by the Standing Committee of the National People's Congress (NPC) in November, 2016 and came into force on June 1, 2017. The Cybersecurity Law is China's first to provide guidelines on cyber security.</a:t>
            </a:r>
          </a:p>
          <a:p>
            <a:r>
              <a:rPr lang="en-US" b="1" dirty="0"/>
              <a:t>• The Cybersecurity Law underwent three years of deliberation before its final release.</a:t>
            </a:r>
          </a:p>
        </p:txBody>
      </p:sp>
      <p:pic>
        <p:nvPicPr>
          <p:cNvPr id="14" name="Picture 13">
            <a:extLst>
              <a:ext uri="{FF2B5EF4-FFF2-40B4-BE49-F238E27FC236}">
                <a16:creationId xmlns:a16="http://schemas.microsoft.com/office/drawing/2014/main" id="{5631304D-6B0F-2115-8658-083EB11ECB30}"/>
              </a:ext>
            </a:extLst>
          </p:cNvPr>
          <p:cNvPicPr>
            <a:picLocks noChangeAspect="1"/>
          </p:cNvPicPr>
          <p:nvPr/>
        </p:nvPicPr>
        <p:blipFill>
          <a:blip r:embed="rId3"/>
          <a:stretch>
            <a:fillRect/>
          </a:stretch>
        </p:blipFill>
        <p:spPr>
          <a:xfrm>
            <a:off x="1946009" y="3459426"/>
            <a:ext cx="8199477" cy="3153645"/>
          </a:xfrm>
          <a:prstGeom prst="rect">
            <a:avLst/>
          </a:prstGeom>
        </p:spPr>
      </p:pic>
    </p:spTree>
    <p:extLst>
      <p:ext uri="{BB962C8B-B14F-4D97-AF65-F5344CB8AC3E}">
        <p14:creationId xmlns:p14="http://schemas.microsoft.com/office/powerpoint/2010/main" val="2058422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2C8681-D27B-E303-4F6D-332C7E3947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F3CEFDF-5269-B011-0960-F2BBDA17F51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D67F561-ABF7-C430-8570-4DA0308E8C00}"/>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Cyber Security Incident Classification</a:t>
            </a:r>
          </a:p>
        </p:txBody>
      </p:sp>
      <p:sp>
        <p:nvSpPr>
          <p:cNvPr id="5" name="Rectangle 4">
            <a:extLst>
              <a:ext uri="{FF2B5EF4-FFF2-40B4-BE49-F238E27FC236}">
                <a16:creationId xmlns:a16="http://schemas.microsoft.com/office/drawing/2014/main" id="{619B44E2-7AE4-57EA-9E34-16FE2B92B63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C86966A-B85B-A056-B923-5E8D55A8B33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57E330E-8CC7-99D0-CF3F-3D9C23734CF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5A2CECD3-FCBF-B28E-E588-0E33D569C5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29DE50D7-9EBB-B248-C3D9-58F68F3A43EF}"/>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5752610C-359D-E111-9245-FF23C8D80E7F}"/>
              </a:ext>
            </a:extLst>
          </p:cNvPr>
          <p:cNvSpPr txBox="1"/>
          <p:nvPr/>
        </p:nvSpPr>
        <p:spPr>
          <a:xfrm>
            <a:off x="714375" y="2142449"/>
            <a:ext cx="10617653" cy="369332"/>
          </a:xfrm>
          <a:prstGeom prst="rect">
            <a:avLst/>
          </a:prstGeom>
          <a:noFill/>
        </p:spPr>
        <p:txBody>
          <a:bodyPr wrap="square">
            <a:spAutoFit/>
          </a:bodyPr>
          <a:lstStyle/>
          <a:p>
            <a:r>
              <a:rPr lang="en-US" b="1" dirty="0"/>
              <a:t>• Cyber security incidents are classified as follows in the National Emergency Plan for Cyber Security Incidents:</a:t>
            </a:r>
          </a:p>
        </p:txBody>
      </p:sp>
      <p:pic>
        <p:nvPicPr>
          <p:cNvPr id="13" name="Picture 12">
            <a:extLst>
              <a:ext uri="{FF2B5EF4-FFF2-40B4-BE49-F238E27FC236}">
                <a16:creationId xmlns:a16="http://schemas.microsoft.com/office/drawing/2014/main" id="{27400C39-719B-7F0F-C42C-6D576E88E615}"/>
              </a:ext>
            </a:extLst>
          </p:cNvPr>
          <p:cNvPicPr>
            <a:picLocks noChangeAspect="1"/>
          </p:cNvPicPr>
          <p:nvPr/>
        </p:nvPicPr>
        <p:blipFill>
          <a:blip r:embed="rId3"/>
          <a:stretch>
            <a:fillRect/>
          </a:stretch>
        </p:blipFill>
        <p:spPr>
          <a:xfrm>
            <a:off x="1302392" y="2660680"/>
            <a:ext cx="9778363" cy="3903406"/>
          </a:xfrm>
          <a:prstGeom prst="rect">
            <a:avLst/>
          </a:prstGeom>
        </p:spPr>
      </p:pic>
    </p:spTree>
    <p:extLst>
      <p:ext uri="{BB962C8B-B14F-4D97-AF65-F5344CB8AC3E}">
        <p14:creationId xmlns:p14="http://schemas.microsoft.com/office/powerpoint/2010/main" val="42036540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9DC9D3-A5C0-35BB-C2EF-850DD2C38C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FD2D8B-CAD2-807E-2793-CB9D53AADD0B}"/>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6332827-4DAE-33B9-B08E-3B36C8459355}"/>
              </a:ext>
            </a:extLst>
          </p:cNvPr>
          <p:cNvSpPr txBox="1"/>
          <p:nvPr/>
        </p:nvSpPr>
        <p:spPr>
          <a:xfrm>
            <a:off x="2398849" y="1133369"/>
            <a:ext cx="7218680" cy="523220"/>
          </a:xfrm>
          <a:prstGeom prst="rect">
            <a:avLst/>
          </a:prstGeom>
          <a:noFill/>
        </p:spPr>
        <p:txBody>
          <a:bodyPr wrap="square" rtlCol="0">
            <a:spAutoFit/>
          </a:bodyPr>
          <a:lstStyle/>
          <a:p>
            <a:r>
              <a:rPr lang="en-US" sz="2800" b="1" dirty="0">
                <a:latin typeface="Alexandria" charset="0"/>
                <a:cs typeface="Alexandria" charset="0"/>
              </a:rPr>
              <a:t>National Cyber Security Incident Categories</a:t>
            </a:r>
          </a:p>
        </p:txBody>
      </p:sp>
      <p:sp>
        <p:nvSpPr>
          <p:cNvPr id="5" name="Rectangle 4">
            <a:extLst>
              <a:ext uri="{FF2B5EF4-FFF2-40B4-BE49-F238E27FC236}">
                <a16:creationId xmlns:a16="http://schemas.microsoft.com/office/drawing/2014/main" id="{0A9DC031-0B9C-A56A-5FA1-A02E300414B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47D1BE4-7A8A-3BAE-75A8-DC709A5FEF8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A708F2-21C0-EBF0-627B-6A2DA0CFD7F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47F3AABC-9A60-441F-C551-3BAD04332F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2427CA1-F6D9-908B-0732-EBB7E123E839}"/>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B850525E-AD26-5574-4FA7-9A70D866DC4C}"/>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98F7029-C1CF-189D-988F-B3FE0176F5E7}"/>
              </a:ext>
            </a:extLst>
          </p:cNvPr>
          <p:cNvSpPr txBox="1"/>
          <p:nvPr/>
        </p:nvSpPr>
        <p:spPr>
          <a:xfrm>
            <a:off x="665387" y="2120010"/>
            <a:ext cx="10748283" cy="923330"/>
          </a:xfrm>
          <a:prstGeom prst="rect">
            <a:avLst/>
          </a:prstGeom>
          <a:noFill/>
        </p:spPr>
        <p:txBody>
          <a:bodyPr wrap="square">
            <a:spAutoFit/>
          </a:bodyPr>
          <a:lstStyle/>
          <a:p>
            <a:r>
              <a:rPr lang="en-US" b="1" dirty="0"/>
              <a:t>• The National Emergency Plan for Cyber Security Incidents clarifies the enforcement solution for Chapter V "Monitoring, Early Warnings, and Emergency Responses" of the PRC Cybersecurity Law. The Plan divides incidents into four categories, which correspond to four warning levels and emergency response levels.</a:t>
            </a:r>
          </a:p>
        </p:txBody>
      </p:sp>
      <p:pic>
        <p:nvPicPr>
          <p:cNvPr id="13" name="Picture 12">
            <a:extLst>
              <a:ext uri="{FF2B5EF4-FFF2-40B4-BE49-F238E27FC236}">
                <a16:creationId xmlns:a16="http://schemas.microsoft.com/office/drawing/2014/main" id="{E9778136-098F-96E8-5DD8-2CA898826540}"/>
              </a:ext>
            </a:extLst>
          </p:cNvPr>
          <p:cNvPicPr>
            <a:picLocks noChangeAspect="1"/>
          </p:cNvPicPr>
          <p:nvPr/>
        </p:nvPicPr>
        <p:blipFill>
          <a:blip r:embed="rId3"/>
          <a:stretch>
            <a:fillRect/>
          </a:stretch>
        </p:blipFill>
        <p:spPr>
          <a:xfrm>
            <a:off x="1936514" y="3156669"/>
            <a:ext cx="8255047" cy="3325774"/>
          </a:xfrm>
          <a:prstGeom prst="rect">
            <a:avLst/>
          </a:prstGeom>
        </p:spPr>
      </p:pic>
    </p:spTree>
    <p:extLst>
      <p:ext uri="{BB962C8B-B14F-4D97-AF65-F5344CB8AC3E}">
        <p14:creationId xmlns:p14="http://schemas.microsoft.com/office/powerpoint/2010/main" val="42102380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CA171C-F430-4971-2C88-7EF82B07DC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C2591C-EB41-0350-13E4-4718E6609A1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2C379C4-E9A7-FC95-F0CF-E8912A625EB4}"/>
              </a:ext>
            </a:extLst>
          </p:cNvPr>
          <p:cNvSpPr txBox="1"/>
          <p:nvPr/>
        </p:nvSpPr>
        <p:spPr>
          <a:xfrm>
            <a:off x="2398849" y="1133369"/>
            <a:ext cx="8933180" cy="523220"/>
          </a:xfrm>
          <a:prstGeom prst="rect">
            <a:avLst/>
          </a:prstGeom>
          <a:noFill/>
        </p:spPr>
        <p:txBody>
          <a:bodyPr wrap="square" rtlCol="0">
            <a:spAutoFit/>
          </a:bodyPr>
          <a:lstStyle/>
          <a:p>
            <a:r>
              <a:rPr lang="en-US" sz="2800" b="1" dirty="0">
                <a:latin typeface="Alexandria" charset="0"/>
                <a:cs typeface="Alexandria" charset="0"/>
              </a:rPr>
              <a:t>Concept of Incident Response/Emergency Response</a:t>
            </a:r>
          </a:p>
        </p:txBody>
      </p:sp>
      <p:sp>
        <p:nvSpPr>
          <p:cNvPr id="5" name="Rectangle 4">
            <a:extLst>
              <a:ext uri="{FF2B5EF4-FFF2-40B4-BE49-F238E27FC236}">
                <a16:creationId xmlns:a16="http://schemas.microsoft.com/office/drawing/2014/main" id="{35438A80-93DD-929F-6907-E8482FD345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66D68A2-328F-5E18-11D9-2A343B3874E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B51948B-28C6-EA60-E5C1-9D27E767EE8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6F89E24C-304B-0812-44D8-08F01BC580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7511E731-8916-2B47-3CA6-0485E65AB67E}"/>
              </a:ext>
            </a:extLst>
          </p:cNvPr>
          <p:cNvSpPr txBox="1"/>
          <p:nvPr/>
        </p:nvSpPr>
        <p:spPr>
          <a:xfrm>
            <a:off x="681718" y="2090286"/>
            <a:ext cx="9801225" cy="3693319"/>
          </a:xfrm>
          <a:prstGeom prst="rect">
            <a:avLst/>
          </a:prstGeom>
          <a:noFill/>
        </p:spPr>
        <p:txBody>
          <a:bodyPr wrap="square">
            <a:spAutoFit/>
          </a:bodyPr>
          <a:lstStyle/>
          <a:p>
            <a:r>
              <a:rPr lang="en-US" b="1" dirty="0"/>
              <a:t>• Incident response/emergency response refers to the preparations made by an organization to respond to emergencies and major information security incidents and the measures taken after the incident occurs.</a:t>
            </a:r>
            <a:br>
              <a:rPr lang="en-US" b="1" dirty="0"/>
            </a:br>
            <a:endParaRPr lang="en-US" b="1" dirty="0"/>
          </a:p>
          <a:p>
            <a:r>
              <a:rPr lang="en-US" b="1" dirty="0"/>
              <a:t>•   — GB/T 24363-2009 Information Security Emergency Response Plan Specifications</a:t>
            </a:r>
          </a:p>
          <a:p>
            <a:endParaRPr lang="en-US" b="1" dirty="0"/>
          </a:p>
          <a:p>
            <a:r>
              <a:rPr lang="en-US" b="1" dirty="0"/>
              <a:t>• The emergency response object of an information system security incident refers to the security incident of the information stored, transmitted, and processed by the information system. The incident subject may be caused by natural events, system faults, or manual attacks from internal or external personnel.</a:t>
            </a:r>
          </a:p>
          <a:p>
            <a:endParaRPr lang="en-US" b="1" dirty="0"/>
          </a:p>
          <a:p>
            <a:r>
              <a:rPr lang="en-US" b="1" dirty="0"/>
              <a:t>•   —GA/T 708-2007 Architecture framework of security classification protection for information system</a:t>
            </a:r>
          </a:p>
        </p:txBody>
      </p:sp>
      <p:pic>
        <p:nvPicPr>
          <p:cNvPr id="14" name="Picture 13">
            <a:extLst>
              <a:ext uri="{FF2B5EF4-FFF2-40B4-BE49-F238E27FC236}">
                <a16:creationId xmlns:a16="http://schemas.microsoft.com/office/drawing/2014/main" id="{86BE464A-C9C9-26C2-6433-3A0F9E2A9D30}"/>
              </a:ext>
            </a:extLst>
          </p:cNvPr>
          <p:cNvPicPr>
            <a:picLocks noChangeAspect="1"/>
          </p:cNvPicPr>
          <p:nvPr/>
        </p:nvPicPr>
        <p:blipFill>
          <a:blip r:embed="rId3"/>
          <a:stretch>
            <a:fillRect/>
          </a:stretch>
        </p:blipFill>
        <p:spPr>
          <a:xfrm>
            <a:off x="9982104" y="5152930"/>
            <a:ext cx="1371791" cy="1352739"/>
          </a:xfrm>
          <a:prstGeom prst="rect">
            <a:avLst/>
          </a:prstGeom>
        </p:spPr>
      </p:pic>
    </p:spTree>
    <p:extLst>
      <p:ext uri="{BB962C8B-B14F-4D97-AF65-F5344CB8AC3E}">
        <p14:creationId xmlns:p14="http://schemas.microsoft.com/office/powerpoint/2010/main" val="2835950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A4A727-41C9-B934-BF71-E28D57AFDDA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6F9EF96-1151-2F74-6B58-644463A0F7C5}"/>
              </a:ext>
            </a:extLst>
          </p:cNvPr>
          <p:cNvSpPr/>
          <p:nvPr/>
        </p:nvSpPr>
        <p:spPr>
          <a:xfrm>
            <a:off x="568295"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B1240ED-E69A-1B42-7436-588DEE41598E}"/>
              </a:ext>
            </a:extLst>
          </p:cNvPr>
          <p:cNvSpPr txBox="1"/>
          <p:nvPr/>
        </p:nvSpPr>
        <p:spPr>
          <a:xfrm>
            <a:off x="782322" y="2025908"/>
            <a:ext cx="10598692" cy="1477328"/>
          </a:xfrm>
          <a:prstGeom prst="rect">
            <a:avLst/>
          </a:prstGeom>
          <a:noFill/>
        </p:spPr>
        <p:txBody>
          <a:bodyPr wrap="square" rtlCol="0">
            <a:spAutoFit/>
          </a:bodyPr>
          <a:lstStyle/>
          <a:p>
            <a:r>
              <a:rPr lang="en-US" b="1" dirty="0"/>
              <a:t>•   MPDRR is an acronym for management, protection, detection, reaction, and recovery. The MPDRR model is a common cyber security model with an in-depth defense system.</a:t>
            </a:r>
          </a:p>
          <a:p>
            <a:endParaRPr lang="en-US" b="1" dirty="0"/>
          </a:p>
          <a:p>
            <a:r>
              <a:rPr lang="en-US" b="1" dirty="0"/>
              <a:t>• The MPDRR model is developed based on the PDRR (protection, detection, recovery, response) model. It inherits the advantages of the PDRR model and adds security management to security technologies.</a:t>
            </a:r>
          </a:p>
        </p:txBody>
      </p:sp>
      <p:sp>
        <p:nvSpPr>
          <p:cNvPr id="5" name="Rectangle 4">
            <a:extLst>
              <a:ext uri="{FF2B5EF4-FFF2-40B4-BE49-F238E27FC236}">
                <a16:creationId xmlns:a16="http://schemas.microsoft.com/office/drawing/2014/main" id="{C0D2199D-4928-9EA3-E5B6-66D5041A2C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917E60-0BA4-590E-3478-5F2A0CE4A5A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852268B-1CEA-937E-7673-97925BA409D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C99C57D-27FE-8EEB-4781-D137B08292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4682B8F-5499-7E4A-9C6F-1B66F9DE087E}"/>
              </a:ext>
            </a:extLst>
          </p:cNvPr>
          <p:cNvSpPr txBox="1"/>
          <p:nvPr/>
        </p:nvSpPr>
        <p:spPr>
          <a:xfrm>
            <a:off x="2398849" y="1133369"/>
            <a:ext cx="6696165" cy="523220"/>
          </a:xfrm>
          <a:prstGeom prst="rect">
            <a:avLst/>
          </a:prstGeom>
          <a:noFill/>
        </p:spPr>
        <p:txBody>
          <a:bodyPr wrap="square" rtlCol="0">
            <a:spAutoFit/>
          </a:bodyPr>
          <a:lstStyle/>
          <a:p>
            <a:r>
              <a:rPr lang="en-US" sz="2800" b="1" dirty="0">
                <a:latin typeface="Alexandria" charset="0"/>
                <a:cs typeface="Alexandria" charset="0"/>
              </a:rPr>
              <a:t>Cyber Security Emergency Response Model</a:t>
            </a:r>
          </a:p>
        </p:txBody>
      </p:sp>
      <p:pic>
        <p:nvPicPr>
          <p:cNvPr id="11" name="Picture 10">
            <a:extLst>
              <a:ext uri="{FF2B5EF4-FFF2-40B4-BE49-F238E27FC236}">
                <a16:creationId xmlns:a16="http://schemas.microsoft.com/office/drawing/2014/main" id="{E322D7D9-73D0-87CA-ED29-9C29EA21080E}"/>
              </a:ext>
            </a:extLst>
          </p:cNvPr>
          <p:cNvPicPr>
            <a:picLocks noChangeAspect="1"/>
          </p:cNvPicPr>
          <p:nvPr/>
        </p:nvPicPr>
        <p:blipFill>
          <a:blip r:embed="rId3"/>
          <a:srcRect t="1978"/>
          <a:stretch>
            <a:fillRect/>
          </a:stretch>
        </p:blipFill>
        <p:spPr>
          <a:xfrm>
            <a:off x="2274029" y="3539613"/>
            <a:ext cx="7784371" cy="3054686"/>
          </a:xfrm>
          <a:prstGeom prst="rect">
            <a:avLst/>
          </a:prstGeom>
        </p:spPr>
      </p:pic>
    </p:spTree>
    <p:extLst>
      <p:ext uri="{BB962C8B-B14F-4D97-AF65-F5344CB8AC3E}">
        <p14:creationId xmlns:p14="http://schemas.microsoft.com/office/powerpoint/2010/main" val="33597499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03CFE7-1E62-248D-68F9-92A6A532E3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1279DD-74DC-E20C-B097-CA89CB37BB7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CC5F294-B564-2FA3-C753-F220991E0894}"/>
              </a:ext>
            </a:extLst>
          </p:cNvPr>
          <p:cNvSpPr txBox="1"/>
          <p:nvPr/>
        </p:nvSpPr>
        <p:spPr>
          <a:xfrm>
            <a:off x="2398849" y="1133369"/>
            <a:ext cx="7120708" cy="523220"/>
          </a:xfrm>
          <a:prstGeom prst="rect">
            <a:avLst/>
          </a:prstGeom>
          <a:noFill/>
        </p:spPr>
        <p:txBody>
          <a:bodyPr wrap="square" rtlCol="0">
            <a:spAutoFit/>
          </a:bodyPr>
          <a:lstStyle/>
          <a:p>
            <a:r>
              <a:rPr lang="en-US" sz="2800" b="1" dirty="0">
                <a:latin typeface="Alexandria" charset="0"/>
                <a:cs typeface="Alexandria" charset="0"/>
              </a:rPr>
              <a:t>Regulations &amp; Standards for Digital Forensics</a:t>
            </a:r>
          </a:p>
        </p:txBody>
      </p:sp>
      <p:sp>
        <p:nvSpPr>
          <p:cNvPr id="5" name="Rectangle 4">
            <a:extLst>
              <a:ext uri="{FF2B5EF4-FFF2-40B4-BE49-F238E27FC236}">
                <a16:creationId xmlns:a16="http://schemas.microsoft.com/office/drawing/2014/main" id="{F88BD08D-B01D-AFF3-D015-A4BE6823544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0D36239-6CDB-B876-2332-99ACB41D315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AAB18DC-7869-CBAC-B2D5-452C6AA16AF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DBD41069-6BCB-36C5-B4E5-1B4BC38854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1BCD37D4-B81C-985A-B3CB-852CDBE879C2}"/>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1D884BFC-D038-B1FA-C772-26F2C3B68E41}"/>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A0E01A18-43F5-ADAD-9B45-133AC1DB8F00}"/>
              </a:ext>
            </a:extLst>
          </p:cNvPr>
          <p:cNvSpPr txBox="1"/>
          <p:nvPr/>
        </p:nvSpPr>
        <p:spPr>
          <a:xfrm>
            <a:off x="616404" y="2178039"/>
            <a:ext cx="10748282" cy="2031325"/>
          </a:xfrm>
          <a:prstGeom prst="rect">
            <a:avLst/>
          </a:prstGeom>
          <a:noFill/>
        </p:spPr>
        <p:txBody>
          <a:bodyPr wrap="square">
            <a:spAutoFit/>
          </a:bodyPr>
          <a:lstStyle/>
          <a:p>
            <a:r>
              <a:rPr lang="en-US" b="1" dirty="0"/>
              <a:t>• Emergency response types:</a:t>
            </a:r>
          </a:p>
          <a:p>
            <a:endParaRPr lang="en-US" b="1" dirty="0"/>
          </a:p>
          <a:p>
            <a:r>
              <a:rPr lang="en-US" b="1" dirty="0"/>
              <a:t>□ Remote emergency response (preferred): Emergency response teams handle security incidents by Telephone, email, or fax after receiving incident reports from customers.</a:t>
            </a:r>
          </a:p>
          <a:p>
            <a:endParaRPr lang="en-US" b="1" dirty="0"/>
          </a:p>
          <a:p>
            <a:r>
              <a:rPr lang="en-US" b="1" dirty="0"/>
              <a:t>□ Local emergency response: Emergency response teams shortly arrive at the sites where cyber security incidents occur, locate the causes, resolve the issues, and create detailed emergency response reports.</a:t>
            </a:r>
          </a:p>
        </p:txBody>
      </p:sp>
      <p:pic>
        <p:nvPicPr>
          <p:cNvPr id="16" name="Picture 15">
            <a:extLst>
              <a:ext uri="{FF2B5EF4-FFF2-40B4-BE49-F238E27FC236}">
                <a16:creationId xmlns:a16="http://schemas.microsoft.com/office/drawing/2014/main" id="{9D7E553E-664E-876D-D9BC-0D245FEB5ED2}"/>
              </a:ext>
            </a:extLst>
          </p:cNvPr>
          <p:cNvPicPr>
            <a:picLocks noChangeAspect="1"/>
          </p:cNvPicPr>
          <p:nvPr/>
        </p:nvPicPr>
        <p:blipFill>
          <a:blip r:embed="rId3"/>
          <a:stretch>
            <a:fillRect/>
          </a:stretch>
        </p:blipFill>
        <p:spPr>
          <a:xfrm>
            <a:off x="1955583" y="4339194"/>
            <a:ext cx="7792574" cy="2173041"/>
          </a:xfrm>
          <a:prstGeom prst="rect">
            <a:avLst/>
          </a:prstGeom>
        </p:spPr>
      </p:pic>
    </p:spTree>
    <p:extLst>
      <p:ext uri="{BB962C8B-B14F-4D97-AF65-F5344CB8AC3E}">
        <p14:creationId xmlns:p14="http://schemas.microsoft.com/office/powerpoint/2010/main" val="25382577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3B38CB-5321-3F3B-9C50-F84A9BF7CB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C65CF5-68B2-6056-95A0-DFB42A534521}"/>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B9D2D85-87EF-BB0D-5A83-B8F27AD2BC1E}"/>
              </a:ext>
            </a:extLst>
          </p:cNvPr>
          <p:cNvSpPr txBox="1"/>
          <p:nvPr/>
        </p:nvSpPr>
        <p:spPr>
          <a:xfrm>
            <a:off x="2398850" y="1133369"/>
            <a:ext cx="8508636" cy="523220"/>
          </a:xfrm>
          <a:prstGeom prst="rect">
            <a:avLst/>
          </a:prstGeom>
          <a:noFill/>
        </p:spPr>
        <p:txBody>
          <a:bodyPr wrap="square" rtlCol="0">
            <a:spAutoFit/>
          </a:bodyPr>
          <a:lstStyle/>
          <a:p>
            <a:r>
              <a:rPr lang="en-US" sz="2800" b="1" dirty="0">
                <a:latin typeface="Alexandria" charset="0"/>
                <a:cs typeface="Alexandria" charset="0"/>
              </a:rPr>
              <a:t>Handling Process of Cyber Security Emergency Response</a:t>
            </a:r>
          </a:p>
        </p:txBody>
      </p:sp>
      <p:sp>
        <p:nvSpPr>
          <p:cNvPr id="5" name="Rectangle 4">
            <a:extLst>
              <a:ext uri="{FF2B5EF4-FFF2-40B4-BE49-F238E27FC236}">
                <a16:creationId xmlns:a16="http://schemas.microsoft.com/office/drawing/2014/main" id="{ABAEF8E4-BFDB-6E4F-88B7-821FD6AD00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1B2ADDE-D19F-A9CA-8583-862625EA096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DDA1A14-8F37-8BFA-59BA-B1ABB32DFC4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A66DF8DB-F8C8-F374-0692-6957F98EB4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5D0A1EC0-D1A7-CCBB-A337-CA051C7DEDE3}"/>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F72C4A32-FC0A-A4C5-44E9-090AD7DE8FAE}"/>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AE17625A-674B-5A20-2EC0-A8AFDC25FF0E}"/>
              </a:ext>
            </a:extLst>
          </p:cNvPr>
          <p:cNvPicPr>
            <a:picLocks noChangeAspect="1"/>
          </p:cNvPicPr>
          <p:nvPr/>
        </p:nvPicPr>
        <p:blipFill>
          <a:blip r:embed="rId3"/>
          <a:stretch>
            <a:fillRect/>
          </a:stretch>
        </p:blipFill>
        <p:spPr>
          <a:xfrm>
            <a:off x="3075563" y="1846897"/>
            <a:ext cx="5660221" cy="4680786"/>
          </a:xfrm>
          <a:prstGeom prst="rect">
            <a:avLst/>
          </a:prstGeom>
        </p:spPr>
      </p:pic>
    </p:spTree>
    <p:extLst>
      <p:ext uri="{BB962C8B-B14F-4D97-AF65-F5344CB8AC3E}">
        <p14:creationId xmlns:p14="http://schemas.microsoft.com/office/powerpoint/2010/main" val="3894301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4BFDDA-5C6B-8FAE-E2C6-23BFEF0A974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29753E-7E18-DDF5-0EA1-3B08E859164B}"/>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DAA9D02-EE2D-B52D-4A52-D483528762B8}"/>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Cyber Security Emergency Response</a:t>
            </a:r>
          </a:p>
        </p:txBody>
      </p:sp>
      <p:sp>
        <p:nvSpPr>
          <p:cNvPr id="5" name="Rectangle 4">
            <a:extLst>
              <a:ext uri="{FF2B5EF4-FFF2-40B4-BE49-F238E27FC236}">
                <a16:creationId xmlns:a16="http://schemas.microsoft.com/office/drawing/2014/main" id="{FA766330-0AAD-85C0-9E8A-EB0022A2EE6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DBC0778-6707-A4F4-5CFE-D635FC1E3AE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6DEFF8C-4F60-9359-1ADC-843217ECCCD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DF2B622F-02B6-854B-91EB-4FB002C658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B5C05BBE-AA71-29A5-129A-D91E5A7EC766}"/>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7A08828F-6614-C91C-411B-6444E3C73A4E}"/>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A18CE06E-0742-B614-6869-B8D7903C0A97}"/>
              </a:ext>
            </a:extLst>
          </p:cNvPr>
          <p:cNvSpPr txBox="1"/>
          <p:nvPr/>
        </p:nvSpPr>
        <p:spPr>
          <a:xfrm>
            <a:off x="649060" y="2289992"/>
            <a:ext cx="10764611" cy="646331"/>
          </a:xfrm>
          <a:prstGeom prst="rect">
            <a:avLst/>
          </a:prstGeom>
          <a:noFill/>
        </p:spPr>
        <p:txBody>
          <a:bodyPr wrap="square">
            <a:spAutoFit/>
          </a:bodyPr>
          <a:lstStyle/>
          <a:p>
            <a:r>
              <a:rPr lang="en-US" b="1" dirty="0"/>
              <a:t>• Cyber security emergency response plays an important role in tracing, handling, and preventing emerging cyber security incidents to ensure network information security. Currently, emergency response includes:</a:t>
            </a:r>
          </a:p>
        </p:txBody>
      </p:sp>
      <p:pic>
        <p:nvPicPr>
          <p:cNvPr id="16" name="Picture 15">
            <a:extLst>
              <a:ext uri="{FF2B5EF4-FFF2-40B4-BE49-F238E27FC236}">
                <a16:creationId xmlns:a16="http://schemas.microsoft.com/office/drawing/2014/main" id="{5BEA4C7B-2683-FD65-8168-5EFC296B122E}"/>
              </a:ext>
            </a:extLst>
          </p:cNvPr>
          <p:cNvPicPr>
            <a:picLocks noChangeAspect="1"/>
          </p:cNvPicPr>
          <p:nvPr/>
        </p:nvPicPr>
        <p:blipFill>
          <a:blip r:embed="rId3"/>
          <a:stretch>
            <a:fillRect/>
          </a:stretch>
        </p:blipFill>
        <p:spPr>
          <a:xfrm>
            <a:off x="3992115" y="3043041"/>
            <a:ext cx="3917729" cy="3504716"/>
          </a:xfrm>
          <a:prstGeom prst="rect">
            <a:avLst/>
          </a:prstGeom>
        </p:spPr>
      </p:pic>
    </p:spTree>
    <p:extLst>
      <p:ext uri="{BB962C8B-B14F-4D97-AF65-F5344CB8AC3E}">
        <p14:creationId xmlns:p14="http://schemas.microsoft.com/office/powerpoint/2010/main" val="3421118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93B9AD-C6D9-D163-685B-E6BAFB9A4A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56E294-59EB-0576-CE18-FAAD74B11CA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CA05734-2CAC-B1A6-4809-E71E74232C1C}"/>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Preparation</a:t>
            </a:r>
          </a:p>
        </p:txBody>
      </p:sp>
      <p:sp>
        <p:nvSpPr>
          <p:cNvPr id="5" name="Rectangle 4">
            <a:extLst>
              <a:ext uri="{FF2B5EF4-FFF2-40B4-BE49-F238E27FC236}">
                <a16:creationId xmlns:a16="http://schemas.microsoft.com/office/drawing/2014/main" id="{43209C09-4E73-D6A0-A32B-BCE5577153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21D017A-724F-8A5B-3463-CD35E191D37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0C1A08D-6FAB-018C-203A-A1DA5F9EDA4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0E98FEE-9364-14DE-9021-61FA5F53BF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2AA0DE32-6C84-0D5D-DA75-36EDA59F824D}"/>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47F68FAF-06AF-E5BE-370F-611AD77CC23E}"/>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490057E-9E0B-879A-E56B-391DA317B92B}"/>
              </a:ext>
            </a:extLst>
          </p:cNvPr>
          <p:cNvSpPr txBox="1"/>
          <p:nvPr/>
        </p:nvSpPr>
        <p:spPr>
          <a:xfrm>
            <a:off x="616403" y="2109792"/>
            <a:ext cx="10666640" cy="646331"/>
          </a:xfrm>
          <a:prstGeom prst="rect">
            <a:avLst/>
          </a:prstGeom>
          <a:noFill/>
        </p:spPr>
        <p:txBody>
          <a:bodyPr wrap="square">
            <a:spAutoFit/>
          </a:bodyPr>
          <a:lstStyle/>
          <a:p>
            <a:r>
              <a:rPr lang="en-US" b="1" dirty="0"/>
              <a:t>Assess potential security incidents and formulate corresponding policies and assurance measures to suppress and resolve security incidents.</a:t>
            </a:r>
          </a:p>
        </p:txBody>
      </p:sp>
      <p:pic>
        <p:nvPicPr>
          <p:cNvPr id="16" name="Picture 15">
            <a:extLst>
              <a:ext uri="{FF2B5EF4-FFF2-40B4-BE49-F238E27FC236}">
                <a16:creationId xmlns:a16="http://schemas.microsoft.com/office/drawing/2014/main" id="{08BF6C2F-DDAC-A6C0-1777-33D2A3BEAC4F}"/>
              </a:ext>
            </a:extLst>
          </p:cNvPr>
          <p:cNvPicPr>
            <a:picLocks noChangeAspect="1"/>
          </p:cNvPicPr>
          <p:nvPr/>
        </p:nvPicPr>
        <p:blipFill>
          <a:blip r:embed="rId3"/>
          <a:stretch>
            <a:fillRect/>
          </a:stretch>
        </p:blipFill>
        <p:spPr>
          <a:xfrm>
            <a:off x="2236530" y="2776302"/>
            <a:ext cx="7676934" cy="3722469"/>
          </a:xfrm>
          <a:prstGeom prst="rect">
            <a:avLst/>
          </a:prstGeom>
        </p:spPr>
      </p:pic>
    </p:spTree>
    <p:extLst>
      <p:ext uri="{BB962C8B-B14F-4D97-AF65-F5344CB8AC3E}">
        <p14:creationId xmlns:p14="http://schemas.microsoft.com/office/powerpoint/2010/main" val="1122780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F7875-0378-0E26-E485-811EFBB966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66A60D-0BAC-7F74-3C4F-38AAE1FE66CC}"/>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AD38A8E-4151-8774-0B02-A5DCA5F4DA01}"/>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Detection</a:t>
            </a:r>
          </a:p>
        </p:txBody>
      </p:sp>
      <p:sp>
        <p:nvSpPr>
          <p:cNvPr id="5" name="Rectangle 4">
            <a:extLst>
              <a:ext uri="{FF2B5EF4-FFF2-40B4-BE49-F238E27FC236}">
                <a16:creationId xmlns:a16="http://schemas.microsoft.com/office/drawing/2014/main" id="{CA685221-BA9E-B1CC-5053-ABECDA6664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3E127E2-0A64-8839-1D6D-8FF9EDD03A3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A0AD782-9213-E9D0-C3FC-6E4124D6C65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37694FEE-A510-D721-B893-6BC29CD225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5AA8353-460B-765D-5790-2BEC71933FFF}"/>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468BB3D4-DCC9-D01E-9026-A57299BD4EDE}"/>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D5B0DE9-8EE4-5800-BB6C-4723422BD74D}"/>
              </a:ext>
            </a:extLst>
          </p:cNvPr>
          <p:cNvSpPr txBox="1"/>
          <p:nvPr/>
        </p:nvSpPr>
        <p:spPr>
          <a:xfrm>
            <a:off x="730702" y="2158779"/>
            <a:ext cx="10584997" cy="646331"/>
          </a:xfrm>
          <a:prstGeom prst="rect">
            <a:avLst/>
          </a:prstGeom>
          <a:noFill/>
        </p:spPr>
        <p:txBody>
          <a:bodyPr wrap="square">
            <a:spAutoFit/>
          </a:bodyPr>
          <a:lstStyle/>
          <a:p>
            <a:r>
              <a:rPr lang="en-US" b="1" dirty="0"/>
              <a:t>• Perform routine monitoring and collect system information. If a network security incident occurs, determine its impact and category, and report the incident</a:t>
            </a:r>
          </a:p>
        </p:txBody>
      </p:sp>
      <p:pic>
        <p:nvPicPr>
          <p:cNvPr id="16" name="Picture 15">
            <a:extLst>
              <a:ext uri="{FF2B5EF4-FFF2-40B4-BE49-F238E27FC236}">
                <a16:creationId xmlns:a16="http://schemas.microsoft.com/office/drawing/2014/main" id="{1C9FFC3D-D440-B23F-C1F2-D3267ED18CC9}"/>
              </a:ext>
            </a:extLst>
          </p:cNvPr>
          <p:cNvPicPr>
            <a:picLocks noChangeAspect="1"/>
          </p:cNvPicPr>
          <p:nvPr/>
        </p:nvPicPr>
        <p:blipFill>
          <a:blip r:embed="rId3"/>
          <a:stretch>
            <a:fillRect/>
          </a:stretch>
        </p:blipFill>
        <p:spPr>
          <a:xfrm>
            <a:off x="957406" y="2851859"/>
            <a:ext cx="10113366" cy="3704897"/>
          </a:xfrm>
          <a:prstGeom prst="rect">
            <a:avLst/>
          </a:prstGeom>
        </p:spPr>
      </p:pic>
    </p:spTree>
    <p:extLst>
      <p:ext uri="{BB962C8B-B14F-4D97-AF65-F5344CB8AC3E}">
        <p14:creationId xmlns:p14="http://schemas.microsoft.com/office/powerpoint/2010/main" val="3315023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A04926-D657-1645-6209-6AD7F551B05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74B89D-4EF2-33BF-16D7-7432E84C6D25}"/>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F4A358A-A96F-415A-4016-A9D979E1E8E2}"/>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Suppression</a:t>
            </a:r>
          </a:p>
        </p:txBody>
      </p:sp>
      <p:sp>
        <p:nvSpPr>
          <p:cNvPr id="5" name="Rectangle 4">
            <a:extLst>
              <a:ext uri="{FF2B5EF4-FFF2-40B4-BE49-F238E27FC236}">
                <a16:creationId xmlns:a16="http://schemas.microsoft.com/office/drawing/2014/main" id="{AB5E69DF-4E88-0E98-C890-E56BEA99F61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D9EBA9-52D0-9925-3AC6-FC81DAEC7AA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55BF0E5-88FD-B631-5D33-7ECE59D2253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0B94EFE2-9366-51B4-6F90-5368980E81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95A40949-3516-5627-DA86-C4CE0777173E}"/>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2BCD58B1-F3FE-DAC7-94B7-0EAF84A2F7B3}"/>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6B555D96-6BC9-54FA-479D-80BAC81C4AB0}"/>
              </a:ext>
            </a:extLst>
          </p:cNvPr>
          <p:cNvSpPr txBox="1"/>
          <p:nvPr/>
        </p:nvSpPr>
        <p:spPr>
          <a:xfrm>
            <a:off x="600073" y="2158778"/>
            <a:ext cx="10666640" cy="646331"/>
          </a:xfrm>
          <a:prstGeom prst="rect">
            <a:avLst/>
          </a:prstGeom>
          <a:noFill/>
        </p:spPr>
        <p:txBody>
          <a:bodyPr wrap="square">
            <a:spAutoFit/>
          </a:bodyPr>
          <a:lstStyle/>
          <a:p>
            <a:r>
              <a:rPr lang="en-US" b="1" dirty="0"/>
              <a:t>• Restrict the scope of attacks and limit potential loss and damage. If an emergency incident is detected, start the emergency response process to minimize the impact of the incident.</a:t>
            </a:r>
          </a:p>
        </p:txBody>
      </p:sp>
      <p:pic>
        <p:nvPicPr>
          <p:cNvPr id="15" name="Picture 14">
            <a:extLst>
              <a:ext uri="{FF2B5EF4-FFF2-40B4-BE49-F238E27FC236}">
                <a16:creationId xmlns:a16="http://schemas.microsoft.com/office/drawing/2014/main" id="{EA4E58ED-A69D-C3C5-7B7D-69D089E35344}"/>
              </a:ext>
            </a:extLst>
          </p:cNvPr>
          <p:cNvPicPr>
            <a:picLocks noChangeAspect="1"/>
          </p:cNvPicPr>
          <p:nvPr/>
        </p:nvPicPr>
        <p:blipFill>
          <a:blip r:embed="rId3"/>
          <a:stretch>
            <a:fillRect/>
          </a:stretch>
        </p:blipFill>
        <p:spPr>
          <a:xfrm>
            <a:off x="2037896" y="2824635"/>
            <a:ext cx="8151134" cy="3718061"/>
          </a:xfrm>
          <a:prstGeom prst="rect">
            <a:avLst/>
          </a:prstGeom>
        </p:spPr>
      </p:pic>
    </p:spTree>
    <p:extLst>
      <p:ext uri="{BB962C8B-B14F-4D97-AF65-F5344CB8AC3E}">
        <p14:creationId xmlns:p14="http://schemas.microsoft.com/office/powerpoint/2010/main" val="1701728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3E79FC-E85C-A6B8-D624-AA5D57407B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CF4A1E-B7EE-29E0-124E-A2178023653C}"/>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FF6B819-83D1-4DA6-0850-28A240997AB0}"/>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Incident Resolving</a:t>
            </a:r>
          </a:p>
        </p:txBody>
      </p:sp>
      <p:sp>
        <p:nvSpPr>
          <p:cNvPr id="5" name="Rectangle 4">
            <a:extLst>
              <a:ext uri="{FF2B5EF4-FFF2-40B4-BE49-F238E27FC236}">
                <a16:creationId xmlns:a16="http://schemas.microsoft.com/office/drawing/2014/main" id="{73933AE5-88F3-E31F-189E-5FD7F1828F7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696275E-264E-A84A-E3C2-470C6E61EAF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7AC60CF-3876-8E78-A86E-930810AA6E8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05E1F7C4-F8A9-5945-E2D1-FE93EE437C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6E1FF80-56F8-3E73-B208-4F079AA3AE1B}"/>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41FE6D2-3337-5F35-2737-8A9CCDD59698}"/>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CB15FD5-A6F9-7696-F223-8510285296DE}"/>
              </a:ext>
            </a:extLst>
          </p:cNvPr>
          <p:cNvSpPr txBox="1"/>
          <p:nvPr/>
        </p:nvSpPr>
        <p:spPr>
          <a:xfrm>
            <a:off x="632731" y="2191435"/>
            <a:ext cx="10878912" cy="369332"/>
          </a:xfrm>
          <a:prstGeom prst="rect">
            <a:avLst/>
          </a:prstGeom>
          <a:noFill/>
        </p:spPr>
        <p:txBody>
          <a:bodyPr wrap="square">
            <a:spAutoFit/>
          </a:bodyPr>
          <a:lstStyle/>
          <a:p>
            <a:r>
              <a:rPr lang="en-US" b="1" dirty="0"/>
              <a:t>• After the security incident is suppressed, locate the root cause to resolve the incident.</a:t>
            </a:r>
          </a:p>
        </p:txBody>
      </p:sp>
      <p:pic>
        <p:nvPicPr>
          <p:cNvPr id="13" name="Picture 12">
            <a:extLst>
              <a:ext uri="{FF2B5EF4-FFF2-40B4-BE49-F238E27FC236}">
                <a16:creationId xmlns:a16="http://schemas.microsoft.com/office/drawing/2014/main" id="{DF979E71-1C92-91F2-569A-49E14F2561F4}"/>
              </a:ext>
            </a:extLst>
          </p:cNvPr>
          <p:cNvPicPr>
            <a:picLocks noChangeAspect="1"/>
          </p:cNvPicPr>
          <p:nvPr/>
        </p:nvPicPr>
        <p:blipFill>
          <a:blip r:embed="rId3"/>
          <a:stretch>
            <a:fillRect/>
          </a:stretch>
        </p:blipFill>
        <p:spPr>
          <a:xfrm>
            <a:off x="2976207" y="2581745"/>
            <a:ext cx="6541794" cy="3851711"/>
          </a:xfrm>
          <a:prstGeom prst="rect">
            <a:avLst/>
          </a:prstGeom>
        </p:spPr>
      </p:pic>
    </p:spTree>
    <p:extLst>
      <p:ext uri="{BB962C8B-B14F-4D97-AF65-F5344CB8AC3E}">
        <p14:creationId xmlns:p14="http://schemas.microsoft.com/office/powerpoint/2010/main" val="543202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98F7F7-1FFA-BF57-2D13-B0C4903C47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B4F42E-5A69-A6D1-DE22-F4C64BD01276}"/>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920056D-1C14-DC64-CAC9-DF2C45AACEE8}"/>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Recovery</a:t>
            </a:r>
          </a:p>
        </p:txBody>
      </p:sp>
      <p:sp>
        <p:nvSpPr>
          <p:cNvPr id="5" name="Rectangle 4">
            <a:extLst>
              <a:ext uri="{FF2B5EF4-FFF2-40B4-BE49-F238E27FC236}">
                <a16:creationId xmlns:a16="http://schemas.microsoft.com/office/drawing/2014/main" id="{64EA99B4-BA95-C218-3758-AFAEFA9BB79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0F69EC2-1CD8-C9DF-CEEE-6D30E7D764F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028D0A9-B83A-41EE-AF88-F463E827E2D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9B99B431-38EB-5E21-64CD-90EB65D1CA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E6D2DFC-2281-B1B1-6A5E-3C743320F7CF}"/>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FC24648B-2AC4-2546-CA50-0111D2C3881E}"/>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8C499E00-11DC-00BC-E4C7-6A742A01155B}"/>
              </a:ext>
            </a:extLst>
          </p:cNvPr>
          <p:cNvSpPr txBox="1"/>
          <p:nvPr/>
        </p:nvSpPr>
        <p:spPr>
          <a:xfrm>
            <a:off x="567417" y="2142449"/>
            <a:ext cx="10878912" cy="3416320"/>
          </a:xfrm>
          <a:prstGeom prst="rect">
            <a:avLst/>
          </a:prstGeom>
          <a:noFill/>
        </p:spPr>
        <p:txBody>
          <a:bodyPr wrap="square">
            <a:spAutoFit/>
          </a:bodyPr>
          <a:lstStyle/>
          <a:p>
            <a:r>
              <a:rPr lang="en-US" b="1" dirty="0"/>
              <a:t>• Restore all the compromised systems, applications, databases, and network devices to normal status.</a:t>
            </a:r>
          </a:p>
          <a:p>
            <a:endParaRPr lang="en-US" b="1" dirty="0"/>
          </a:p>
          <a:p>
            <a:r>
              <a:rPr lang="en-US" b="1" dirty="0"/>
              <a:t>□ Restore network device configurations. </a:t>
            </a:r>
          </a:p>
          <a:p>
            <a:endParaRPr lang="en-US" b="1" dirty="0"/>
          </a:p>
          <a:p>
            <a:r>
              <a:rPr lang="en-US" b="1" dirty="0"/>
              <a:t>□ Restore data or systems.</a:t>
            </a:r>
          </a:p>
          <a:p>
            <a:endParaRPr lang="en-US" b="1" dirty="0"/>
          </a:p>
          <a:p>
            <a:r>
              <a:rPr lang="en-US" b="1" dirty="0"/>
              <a:t>□ Back up all changes.</a:t>
            </a:r>
          </a:p>
          <a:p>
            <a:endParaRPr lang="en-US" b="1" dirty="0"/>
          </a:p>
          <a:p>
            <a:r>
              <a:rPr lang="en-US" b="1" dirty="0"/>
              <a:t>□ Check running status of the devices that recover.</a:t>
            </a:r>
          </a:p>
          <a:p>
            <a:endParaRPr lang="en-US" b="1" dirty="0"/>
          </a:p>
          <a:p>
            <a:r>
              <a:rPr lang="en-US" b="1" dirty="0"/>
              <a:t>□ Check whether the isolation measures work. Remove isolation measures or short-term suppression defense measures if site situation improves.</a:t>
            </a:r>
          </a:p>
        </p:txBody>
      </p:sp>
      <p:pic>
        <p:nvPicPr>
          <p:cNvPr id="14" name="Picture 13">
            <a:extLst>
              <a:ext uri="{FF2B5EF4-FFF2-40B4-BE49-F238E27FC236}">
                <a16:creationId xmlns:a16="http://schemas.microsoft.com/office/drawing/2014/main" id="{99EF8558-B401-BD35-B36B-37CA8E4845B8}"/>
              </a:ext>
            </a:extLst>
          </p:cNvPr>
          <p:cNvPicPr>
            <a:picLocks noChangeAspect="1"/>
          </p:cNvPicPr>
          <p:nvPr/>
        </p:nvPicPr>
        <p:blipFill>
          <a:blip r:embed="rId3"/>
          <a:stretch>
            <a:fillRect/>
          </a:stretch>
        </p:blipFill>
        <p:spPr>
          <a:xfrm>
            <a:off x="8658056" y="5199193"/>
            <a:ext cx="2419688" cy="1390844"/>
          </a:xfrm>
          <a:prstGeom prst="rect">
            <a:avLst/>
          </a:prstGeom>
        </p:spPr>
      </p:pic>
      <p:sp>
        <p:nvSpPr>
          <p:cNvPr id="15" name="Rectangle 14">
            <a:extLst>
              <a:ext uri="{FF2B5EF4-FFF2-40B4-BE49-F238E27FC236}">
                <a16:creationId xmlns:a16="http://schemas.microsoft.com/office/drawing/2014/main" id="{B2112D37-5BE9-7C07-C0C9-DDC6B6BD7A05}"/>
              </a:ext>
            </a:extLst>
          </p:cNvPr>
          <p:cNvSpPr/>
          <p:nvPr/>
        </p:nvSpPr>
        <p:spPr>
          <a:xfrm>
            <a:off x="8642555" y="5220929"/>
            <a:ext cx="422787" cy="19664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81744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9075E1-1865-B911-18DB-863108F5D1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D5ED187-5B79-B01D-A5CA-5C01989E8B14}"/>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F48545E-944B-2CD3-89ED-BEE36D007717}"/>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Conclusion</a:t>
            </a:r>
          </a:p>
        </p:txBody>
      </p:sp>
      <p:sp>
        <p:nvSpPr>
          <p:cNvPr id="5" name="Rectangle 4">
            <a:extLst>
              <a:ext uri="{FF2B5EF4-FFF2-40B4-BE49-F238E27FC236}">
                <a16:creationId xmlns:a16="http://schemas.microsoft.com/office/drawing/2014/main" id="{D1D3A268-2FE4-35F4-5BC6-84754AF5C5E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8CF0FE-1536-0DF8-27AA-0EA12FF18E1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53DA640-86A1-3902-DB3D-E28E3EE4BFB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0834A2B2-3623-E465-7288-CCF9DC186F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18FAC6FB-F9A4-02A6-99C7-873200764007}"/>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C57A70F-F38D-7527-ED32-1CAFA4800A30}"/>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45F4278-502C-FF83-0075-9C65EC6EAD04}"/>
              </a:ext>
            </a:extLst>
          </p:cNvPr>
          <p:cNvSpPr txBox="1"/>
          <p:nvPr/>
        </p:nvSpPr>
        <p:spPr>
          <a:xfrm>
            <a:off x="567417" y="2142449"/>
            <a:ext cx="10666640" cy="369332"/>
          </a:xfrm>
          <a:prstGeom prst="rect">
            <a:avLst/>
          </a:prstGeom>
          <a:noFill/>
        </p:spPr>
        <p:txBody>
          <a:bodyPr wrap="square">
            <a:spAutoFit/>
          </a:bodyPr>
          <a:lstStyle/>
          <a:p>
            <a:r>
              <a:rPr lang="en-US" b="1" dirty="0"/>
              <a:t>• Learn lessons from security incident responses, and summarize information about security incidents.</a:t>
            </a:r>
          </a:p>
        </p:txBody>
      </p:sp>
      <p:pic>
        <p:nvPicPr>
          <p:cNvPr id="13" name="Picture 12">
            <a:extLst>
              <a:ext uri="{FF2B5EF4-FFF2-40B4-BE49-F238E27FC236}">
                <a16:creationId xmlns:a16="http://schemas.microsoft.com/office/drawing/2014/main" id="{AFF3E40D-D1E7-3E04-5DBB-729ED87EF78B}"/>
              </a:ext>
            </a:extLst>
          </p:cNvPr>
          <p:cNvPicPr>
            <a:picLocks noChangeAspect="1"/>
          </p:cNvPicPr>
          <p:nvPr/>
        </p:nvPicPr>
        <p:blipFill>
          <a:blip r:embed="rId3"/>
          <a:srcRect t="-482"/>
          <a:stretch>
            <a:fillRect/>
          </a:stretch>
        </p:blipFill>
        <p:spPr>
          <a:xfrm>
            <a:off x="2166125" y="2526890"/>
            <a:ext cx="7634705" cy="4037665"/>
          </a:xfrm>
          <a:prstGeom prst="rect">
            <a:avLst/>
          </a:prstGeom>
        </p:spPr>
      </p:pic>
      <p:sp>
        <p:nvSpPr>
          <p:cNvPr id="14" name="Rectangle 13">
            <a:extLst>
              <a:ext uri="{FF2B5EF4-FFF2-40B4-BE49-F238E27FC236}">
                <a16:creationId xmlns:a16="http://schemas.microsoft.com/office/drawing/2014/main" id="{19F4FFB5-1CE3-6B7E-9141-98150D03A8E3}"/>
              </a:ext>
            </a:extLst>
          </p:cNvPr>
          <p:cNvSpPr/>
          <p:nvPr/>
        </p:nvSpPr>
        <p:spPr>
          <a:xfrm>
            <a:off x="2133600" y="2477729"/>
            <a:ext cx="2713703" cy="147484"/>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96368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710D20-EC19-FADF-E4EA-C20A86B122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2F88EEC-B916-3AB5-97DD-2D3D21DD6C6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FF4A18F-D398-FD60-4252-164B821C6FCD}"/>
              </a:ext>
            </a:extLst>
          </p:cNvPr>
          <p:cNvSpPr txBox="1"/>
          <p:nvPr/>
        </p:nvSpPr>
        <p:spPr>
          <a:xfrm>
            <a:off x="2398849" y="1133369"/>
            <a:ext cx="7169693" cy="523220"/>
          </a:xfrm>
          <a:prstGeom prst="rect">
            <a:avLst/>
          </a:prstGeom>
          <a:noFill/>
        </p:spPr>
        <p:txBody>
          <a:bodyPr wrap="square" rtlCol="0">
            <a:spAutoFit/>
          </a:bodyPr>
          <a:lstStyle/>
          <a:p>
            <a:r>
              <a:rPr lang="en-US" sz="2800" b="1" dirty="0">
                <a:latin typeface="Alexandria" charset="0"/>
                <a:cs typeface="Alexandria" charset="0"/>
              </a:rPr>
              <a:t>Global Major Security Incidents</a:t>
            </a:r>
          </a:p>
        </p:txBody>
      </p:sp>
      <p:sp>
        <p:nvSpPr>
          <p:cNvPr id="5" name="Rectangle 4">
            <a:extLst>
              <a:ext uri="{FF2B5EF4-FFF2-40B4-BE49-F238E27FC236}">
                <a16:creationId xmlns:a16="http://schemas.microsoft.com/office/drawing/2014/main" id="{CE6AA8B2-BA31-4952-C011-054DB33EEFF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AF8619-42E7-BF12-12E7-D8B1923DFAC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F713BB3-5E29-42DB-4231-6D4EBC46994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57D997DF-3819-6322-0B07-0D6CA2366D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E6FA308A-3DB2-9EF3-26B8-222AA2AD2798}"/>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4144757D-EB20-A48D-B311-85448BE617B2}"/>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5292CDA6-8AA1-42D1-D1AD-268115A7B0E7}"/>
              </a:ext>
            </a:extLst>
          </p:cNvPr>
          <p:cNvSpPr txBox="1"/>
          <p:nvPr/>
        </p:nvSpPr>
        <p:spPr>
          <a:xfrm>
            <a:off x="665388" y="2191435"/>
            <a:ext cx="10829926" cy="646331"/>
          </a:xfrm>
          <a:prstGeom prst="rect">
            <a:avLst/>
          </a:prstGeom>
          <a:noFill/>
        </p:spPr>
        <p:txBody>
          <a:bodyPr wrap="square">
            <a:spAutoFit/>
          </a:bodyPr>
          <a:lstStyle/>
          <a:p>
            <a:r>
              <a:rPr lang="en-US" b="1" dirty="0"/>
              <a:t>• The </a:t>
            </a:r>
            <a:r>
              <a:rPr lang="en-US" b="1" dirty="0" err="1"/>
              <a:t>loT</a:t>
            </a:r>
            <a:r>
              <a:rPr lang="en-US" b="1" dirty="0"/>
              <a:t>, mobile Internet, cloud computing, and big data are booming. Emerging technologies are reshaping the world. However, cyber security incidents are still on the rise, increasing people's concerns about cyber safety.</a:t>
            </a:r>
          </a:p>
        </p:txBody>
      </p:sp>
      <p:pic>
        <p:nvPicPr>
          <p:cNvPr id="13" name="Picture 12">
            <a:extLst>
              <a:ext uri="{FF2B5EF4-FFF2-40B4-BE49-F238E27FC236}">
                <a16:creationId xmlns:a16="http://schemas.microsoft.com/office/drawing/2014/main" id="{77DF30D1-4DB0-DD2D-FA78-12ACC675664E}"/>
              </a:ext>
            </a:extLst>
          </p:cNvPr>
          <p:cNvPicPr>
            <a:picLocks noChangeAspect="1"/>
          </p:cNvPicPr>
          <p:nvPr/>
        </p:nvPicPr>
        <p:blipFill>
          <a:blip r:embed="rId3"/>
          <a:stretch>
            <a:fillRect/>
          </a:stretch>
        </p:blipFill>
        <p:spPr>
          <a:xfrm>
            <a:off x="1851476" y="2841649"/>
            <a:ext cx="8177566" cy="3657122"/>
          </a:xfrm>
          <a:prstGeom prst="rect">
            <a:avLst/>
          </a:prstGeom>
        </p:spPr>
      </p:pic>
    </p:spTree>
    <p:extLst>
      <p:ext uri="{BB962C8B-B14F-4D97-AF65-F5344CB8AC3E}">
        <p14:creationId xmlns:p14="http://schemas.microsoft.com/office/powerpoint/2010/main" val="22999291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601776-A93B-29E8-3CDB-8DE58BAA3F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EDE650C-5496-59E2-3516-CAA8F68E2603}"/>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25A145C-C057-F1BB-F222-B8132FA643C9}"/>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Cyber Security Laws/Regulations</a:t>
            </a:r>
          </a:p>
        </p:txBody>
      </p:sp>
      <p:sp>
        <p:nvSpPr>
          <p:cNvPr id="5" name="Rectangle 4">
            <a:extLst>
              <a:ext uri="{FF2B5EF4-FFF2-40B4-BE49-F238E27FC236}">
                <a16:creationId xmlns:a16="http://schemas.microsoft.com/office/drawing/2014/main" id="{F1316F72-8E82-CC48-B97B-4F466F0A08B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335E1EF-FCA3-22A0-9B19-ED768A6DCB4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1B71F3A-418F-FA72-AB38-EB8C39419E3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FCF2DE32-C74B-59F2-7657-AC986F58C6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31AA5B3-75DE-A833-11DD-CA7834325E45}"/>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D49B13B-4A9C-C5C4-F4F8-B54ECE2C9E0D}"/>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4FA10EA-FF4A-D2EF-748A-9CDEF6D5EEDE}"/>
              </a:ext>
            </a:extLst>
          </p:cNvPr>
          <p:cNvSpPr txBox="1"/>
          <p:nvPr/>
        </p:nvSpPr>
        <p:spPr>
          <a:xfrm>
            <a:off x="632732" y="2240421"/>
            <a:ext cx="10666640" cy="923330"/>
          </a:xfrm>
          <a:prstGeom prst="rect">
            <a:avLst/>
          </a:prstGeom>
          <a:noFill/>
        </p:spPr>
        <p:txBody>
          <a:bodyPr wrap="square">
            <a:spAutoFit/>
          </a:bodyPr>
          <a:lstStyle/>
          <a:p>
            <a:r>
              <a:rPr lang="en-US" b="1" dirty="0"/>
              <a:t>• In 2017, global pilot projects focusing on cyber security laws and regulations were initiated in critical infrastructure, personal data security, and cyber emergency response. As a result, some countries have introduced trial security assurance regulations on autonomous driving.</a:t>
            </a:r>
          </a:p>
        </p:txBody>
      </p:sp>
      <p:pic>
        <p:nvPicPr>
          <p:cNvPr id="13" name="Picture 12">
            <a:extLst>
              <a:ext uri="{FF2B5EF4-FFF2-40B4-BE49-F238E27FC236}">
                <a16:creationId xmlns:a16="http://schemas.microsoft.com/office/drawing/2014/main" id="{5DC53023-1BBC-379A-BF8A-9D8A0ECE705C}"/>
              </a:ext>
            </a:extLst>
          </p:cNvPr>
          <p:cNvPicPr>
            <a:picLocks noChangeAspect="1"/>
          </p:cNvPicPr>
          <p:nvPr/>
        </p:nvPicPr>
        <p:blipFill>
          <a:blip r:embed="rId3"/>
          <a:stretch>
            <a:fillRect/>
          </a:stretch>
        </p:blipFill>
        <p:spPr>
          <a:xfrm>
            <a:off x="779160" y="3449947"/>
            <a:ext cx="10475456" cy="2836553"/>
          </a:xfrm>
          <a:prstGeom prst="rect">
            <a:avLst/>
          </a:prstGeom>
        </p:spPr>
      </p:pic>
    </p:spTree>
    <p:extLst>
      <p:ext uri="{BB962C8B-B14F-4D97-AF65-F5344CB8AC3E}">
        <p14:creationId xmlns:p14="http://schemas.microsoft.com/office/powerpoint/2010/main" val="2371703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793648-8F64-34AC-46C2-CADDF8DB8E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736A39-0AB5-86C4-AD46-AC27696984D7}"/>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90462C3-FD0B-85A8-A357-0B1CC830E2AC}"/>
              </a:ext>
            </a:extLst>
          </p:cNvPr>
          <p:cNvSpPr txBox="1"/>
          <p:nvPr/>
        </p:nvSpPr>
        <p:spPr>
          <a:xfrm>
            <a:off x="2398849" y="1133369"/>
            <a:ext cx="8214721" cy="523220"/>
          </a:xfrm>
          <a:prstGeom prst="rect">
            <a:avLst/>
          </a:prstGeom>
          <a:noFill/>
        </p:spPr>
        <p:txBody>
          <a:bodyPr wrap="square" rtlCol="0">
            <a:spAutoFit/>
          </a:bodyPr>
          <a:lstStyle/>
          <a:p>
            <a:r>
              <a:rPr lang="en-US" sz="2800" b="1" dirty="0">
                <a:latin typeface="Alexandria" charset="0"/>
                <a:cs typeface="Alexandria" charset="0"/>
              </a:rPr>
              <a:t>New Trend in Cyber Security Emergency Response</a:t>
            </a:r>
          </a:p>
        </p:txBody>
      </p:sp>
      <p:sp>
        <p:nvSpPr>
          <p:cNvPr id="5" name="Rectangle 4">
            <a:extLst>
              <a:ext uri="{FF2B5EF4-FFF2-40B4-BE49-F238E27FC236}">
                <a16:creationId xmlns:a16="http://schemas.microsoft.com/office/drawing/2014/main" id="{CE263CF4-2C84-F725-9DC8-0AACAA635BD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22CFA8-4056-8360-63B0-C56F3D544FC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070AC0E-C45D-9297-A066-B2A2F1F0D37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A47E2C2F-5E06-38BA-B6CD-7657D68E72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9787279D-E899-D669-3A6D-36988CFC853B}"/>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891F9CE-D5B8-923B-3B91-2E874DA3EFDA}"/>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440943E-7354-ADB7-AF15-4FCC5893CA6E}"/>
              </a:ext>
            </a:extLst>
          </p:cNvPr>
          <p:cNvSpPr txBox="1"/>
          <p:nvPr/>
        </p:nvSpPr>
        <p:spPr>
          <a:xfrm>
            <a:off x="616402" y="2240421"/>
            <a:ext cx="10666640" cy="1200329"/>
          </a:xfrm>
          <a:prstGeom prst="rect">
            <a:avLst/>
          </a:prstGeom>
          <a:noFill/>
        </p:spPr>
        <p:txBody>
          <a:bodyPr wrap="square">
            <a:spAutoFit/>
          </a:bodyPr>
          <a:lstStyle/>
          <a:p>
            <a:r>
              <a:rPr lang="en-US" b="1" dirty="0"/>
              <a:t>• In 2017, global cyber attacks, such as WannaCry ransomware, occurred at a high rate. It is difficult to effectively monitor and provide alerts for unexpected global security incidents. Furthermore, nations tend to be reactive instead of proactive when it comes to security incidents. The United States and Belgium, among others, have departed from the existing emergency response mechanism.</a:t>
            </a:r>
          </a:p>
        </p:txBody>
      </p:sp>
      <p:pic>
        <p:nvPicPr>
          <p:cNvPr id="13" name="Picture 12">
            <a:extLst>
              <a:ext uri="{FF2B5EF4-FFF2-40B4-BE49-F238E27FC236}">
                <a16:creationId xmlns:a16="http://schemas.microsoft.com/office/drawing/2014/main" id="{C8190B60-750A-791E-FFFE-45F619BBC46E}"/>
              </a:ext>
            </a:extLst>
          </p:cNvPr>
          <p:cNvPicPr>
            <a:picLocks noChangeAspect="1"/>
          </p:cNvPicPr>
          <p:nvPr/>
        </p:nvPicPr>
        <p:blipFill>
          <a:blip r:embed="rId3"/>
          <a:stretch>
            <a:fillRect/>
          </a:stretch>
        </p:blipFill>
        <p:spPr>
          <a:xfrm>
            <a:off x="2674741" y="3579175"/>
            <a:ext cx="6890935" cy="3001240"/>
          </a:xfrm>
          <a:prstGeom prst="rect">
            <a:avLst/>
          </a:prstGeom>
        </p:spPr>
      </p:pic>
    </p:spTree>
    <p:extLst>
      <p:ext uri="{BB962C8B-B14F-4D97-AF65-F5344CB8AC3E}">
        <p14:creationId xmlns:p14="http://schemas.microsoft.com/office/powerpoint/2010/main" val="3325904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1769" y="173428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chemeClr val="tx1"/>
              </a:solidFill>
            </a:endParaRPr>
          </a:p>
        </p:txBody>
      </p:sp>
      <p:sp>
        <p:nvSpPr>
          <p:cNvPr id="3" name="TextBox 2"/>
          <p:cNvSpPr txBox="1"/>
          <p:nvPr/>
        </p:nvSpPr>
        <p:spPr>
          <a:xfrm>
            <a:off x="2372284" y="1102103"/>
            <a:ext cx="5871898" cy="523220"/>
          </a:xfrm>
          <a:prstGeom prst="rect">
            <a:avLst/>
          </a:prstGeom>
          <a:noFill/>
        </p:spPr>
        <p:txBody>
          <a:bodyPr wrap="square" rtlCol="0">
            <a:spAutoFit/>
          </a:bodyPr>
          <a:lstStyle/>
          <a:p>
            <a:r>
              <a:rPr lang="en-US" sz="2800" b="1" dirty="0"/>
              <a:t>Huawei USG6725F Firewall</a:t>
            </a:r>
            <a:endParaRPr lang="en-US" sz="4000" b="1" dirty="0">
              <a:latin typeface="Alexandria" charset="0"/>
              <a:cs typeface="Alexandria" charset="0"/>
            </a:endParaRPr>
          </a:p>
        </p:txBody>
      </p:sp>
      <p:sp>
        <p:nvSpPr>
          <p:cNvPr id="5" name="Rectangle 4"/>
          <p:cNvSpPr/>
          <p:nvPr/>
        </p:nvSpPr>
        <p:spPr>
          <a:xfrm>
            <a:off x="906797" y="9886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76073" y="102924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178668" y="128505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3339" y="322230"/>
            <a:ext cx="2305141" cy="1076343"/>
          </a:xfrm>
          <a:prstGeom prst="rect">
            <a:avLst/>
          </a:prstGeom>
        </p:spPr>
      </p:pic>
      <p:sp>
        <p:nvSpPr>
          <p:cNvPr id="2" name="Content Placeholder 3">
            <a:extLst>
              <a:ext uri="{FF2B5EF4-FFF2-40B4-BE49-F238E27FC236}">
                <a16:creationId xmlns:a16="http://schemas.microsoft.com/office/drawing/2014/main" id="{2031B5EC-9317-67CD-27F7-6AD36777F409}"/>
              </a:ext>
            </a:extLst>
          </p:cNvPr>
          <p:cNvSpPr txBox="1">
            <a:spLocks/>
          </p:cNvSpPr>
          <p:nvPr/>
        </p:nvSpPr>
        <p:spPr>
          <a:xfrm>
            <a:off x="1920460" y="2309221"/>
            <a:ext cx="8280057" cy="357112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1600" dirty="0">
              <a:solidFill>
                <a:srgbClr val="000000"/>
              </a:solidFill>
            </a:endParaRPr>
          </a:p>
        </p:txBody>
      </p:sp>
      <p:sp>
        <p:nvSpPr>
          <p:cNvPr id="4" name="TextBox 3">
            <a:extLst>
              <a:ext uri="{FF2B5EF4-FFF2-40B4-BE49-F238E27FC236}">
                <a16:creationId xmlns:a16="http://schemas.microsoft.com/office/drawing/2014/main" id="{0969F79A-C2F1-45FF-B0EF-AAD4128F87B7}"/>
              </a:ext>
            </a:extLst>
          </p:cNvPr>
          <p:cNvSpPr txBox="1"/>
          <p:nvPr/>
        </p:nvSpPr>
        <p:spPr>
          <a:xfrm>
            <a:off x="1507687" y="2339577"/>
            <a:ext cx="9176626" cy="3416320"/>
          </a:xfrm>
          <a:prstGeom prst="rect">
            <a:avLst/>
          </a:prstGeom>
          <a:noFill/>
        </p:spPr>
        <p:txBody>
          <a:bodyPr wrap="square" rtlCol="0">
            <a:spAutoFit/>
          </a:bodyPr>
          <a:lstStyle/>
          <a:p>
            <a:r>
              <a:rPr lang="en-US" dirty="0"/>
              <a:t>This device recently earned the </a:t>
            </a:r>
            <a:r>
              <a:rPr lang="en-US" b="1" dirty="0"/>
              <a:t>“Recommended” rating in the 2025 public evaluation by Wuhan </a:t>
            </a:r>
            <a:r>
              <a:rPr lang="en-US" b="1" dirty="0" err="1"/>
              <a:t>Huanghe</a:t>
            </a:r>
            <a:r>
              <a:rPr lang="en-US" b="1" dirty="0"/>
              <a:t> Laboratory</a:t>
            </a:r>
            <a:r>
              <a:rPr lang="en-US" dirty="0"/>
              <a:t>, one of China’s important national security testing bodies.</a:t>
            </a:r>
          </a:p>
          <a:p>
            <a:br>
              <a:rPr lang="en-US" dirty="0"/>
            </a:br>
            <a:r>
              <a:rPr lang="en-US" dirty="0"/>
              <a:t>This ranking means the firewall demonstrated:</a:t>
            </a:r>
          </a:p>
          <a:p>
            <a:endParaRPr lang="en-US" dirty="0"/>
          </a:p>
          <a:p>
            <a:pPr>
              <a:buFont typeface="Arial" panose="020B0604020202020204" pitchFamily="34" charset="0"/>
              <a:buChar char="•"/>
            </a:pPr>
            <a:r>
              <a:rPr lang="en-US" dirty="0"/>
              <a:t>High threat detection accuracy</a:t>
            </a:r>
          </a:p>
          <a:p>
            <a:pPr>
              <a:buFont typeface="Arial" panose="020B0604020202020204" pitchFamily="34" charset="0"/>
              <a:buChar char="•"/>
            </a:pPr>
            <a:r>
              <a:rPr lang="en-US" dirty="0"/>
              <a:t>High performance under stress</a:t>
            </a:r>
          </a:p>
          <a:p>
            <a:pPr>
              <a:buFont typeface="Arial" panose="020B0604020202020204" pitchFamily="34" charset="0"/>
              <a:buChar char="•"/>
            </a:pPr>
            <a:r>
              <a:rPr lang="en-US" dirty="0"/>
              <a:t>Strong zero-day attack resistance</a:t>
            </a:r>
          </a:p>
          <a:p>
            <a:pPr>
              <a:buFont typeface="Arial" panose="020B0604020202020204" pitchFamily="34" charset="0"/>
              <a:buChar char="•"/>
            </a:pPr>
            <a:r>
              <a:rPr lang="en-US" dirty="0"/>
              <a:t>Very low false positives</a:t>
            </a:r>
          </a:p>
          <a:p>
            <a:pPr>
              <a:buFont typeface="Arial" panose="020B0604020202020204" pitchFamily="34" charset="0"/>
              <a:buChar char="•"/>
            </a:pPr>
            <a:endParaRPr lang="en-US" dirty="0"/>
          </a:p>
          <a:p>
            <a:r>
              <a:rPr lang="en-US" dirty="0"/>
              <a:t>This makes it an excellent model for enterprises and SOC operations.</a:t>
            </a:r>
          </a:p>
          <a:p>
            <a:endParaRPr lang="en-US" dirty="0"/>
          </a:p>
        </p:txBody>
      </p:sp>
      <p:pic>
        <p:nvPicPr>
          <p:cNvPr id="9" name="Picture 8">
            <a:extLst>
              <a:ext uri="{FF2B5EF4-FFF2-40B4-BE49-F238E27FC236}">
                <a16:creationId xmlns:a16="http://schemas.microsoft.com/office/drawing/2014/main" id="{0A3FB0C1-7A87-43CC-9D03-1839A8FF02A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80539" y="3159262"/>
            <a:ext cx="2658862" cy="265886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46765" y="1172582"/>
            <a:ext cx="8841897" cy="523220"/>
          </a:xfrm>
          <a:prstGeom prst="rect">
            <a:avLst/>
          </a:prstGeom>
          <a:noFill/>
        </p:spPr>
        <p:txBody>
          <a:bodyPr wrap="square" rtlCol="0">
            <a:spAutoFit/>
          </a:bodyPr>
          <a:lstStyle/>
          <a:p>
            <a:r>
              <a:rPr lang="en-US" sz="2800" b="1" dirty="0"/>
              <a:t>Positioning of USG6725F in Huawei’s Security Portfolio</a:t>
            </a:r>
            <a:endParaRPr lang="en-US" sz="4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3">
            <a:extLst>
              <a:ext uri="{FF2B5EF4-FFF2-40B4-BE49-F238E27FC236}">
                <a16:creationId xmlns:a16="http://schemas.microsoft.com/office/drawing/2014/main" id="{2031B5EC-9317-67CD-27F7-6AD36777F409}"/>
              </a:ext>
            </a:extLst>
          </p:cNvPr>
          <p:cNvSpPr txBox="1">
            <a:spLocks/>
          </p:cNvSpPr>
          <p:nvPr/>
        </p:nvSpPr>
        <p:spPr>
          <a:xfrm>
            <a:off x="1955971" y="2255954"/>
            <a:ext cx="8280057" cy="357112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1600" dirty="0">
              <a:solidFill>
                <a:srgbClr val="000000"/>
              </a:solidFill>
            </a:endParaRPr>
          </a:p>
        </p:txBody>
      </p:sp>
      <p:sp>
        <p:nvSpPr>
          <p:cNvPr id="4" name="TextBox 3">
            <a:extLst>
              <a:ext uri="{FF2B5EF4-FFF2-40B4-BE49-F238E27FC236}">
                <a16:creationId xmlns:a16="http://schemas.microsoft.com/office/drawing/2014/main" id="{EB770E6A-76CC-41EE-9474-D29A88CA9BA0}"/>
              </a:ext>
            </a:extLst>
          </p:cNvPr>
          <p:cNvSpPr txBox="1"/>
          <p:nvPr/>
        </p:nvSpPr>
        <p:spPr>
          <a:xfrm>
            <a:off x="2586054" y="1885542"/>
            <a:ext cx="7412854" cy="3970318"/>
          </a:xfrm>
          <a:prstGeom prst="rect">
            <a:avLst/>
          </a:prstGeom>
          <a:noFill/>
        </p:spPr>
        <p:txBody>
          <a:bodyPr wrap="square" rtlCol="0">
            <a:spAutoFit/>
          </a:bodyPr>
          <a:lstStyle/>
          <a:p>
            <a:r>
              <a:rPr lang="en-US" dirty="0"/>
              <a:t>Huawei’s firewall product line:</a:t>
            </a:r>
          </a:p>
          <a:p>
            <a:pPr>
              <a:buFont typeface="Arial" panose="020B0604020202020204" pitchFamily="34" charset="0"/>
              <a:buChar char="•"/>
            </a:pPr>
            <a:r>
              <a:rPr lang="en-US" b="1" dirty="0"/>
              <a:t>USG6300</a:t>
            </a:r>
            <a:r>
              <a:rPr lang="en-US" dirty="0"/>
              <a:t> → SME</a:t>
            </a:r>
          </a:p>
          <a:p>
            <a:pPr>
              <a:buFont typeface="Arial" panose="020B0604020202020204" pitchFamily="34" charset="0"/>
              <a:buChar char="•"/>
            </a:pPr>
            <a:r>
              <a:rPr lang="en-US" b="1" dirty="0"/>
              <a:t>USG6500</a:t>
            </a:r>
            <a:r>
              <a:rPr lang="en-US" dirty="0"/>
              <a:t> → Mid-Enterprise</a:t>
            </a:r>
          </a:p>
          <a:p>
            <a:pPr>
              <a:buFont typeface="Arial" panose="020B0604020202020204" pitchFamily="34" charset="0"/>
              <a:buChar char="•"/>
            </a:pPr>
            <a:r>
              <a:rPr lang="en-US" b="1" dirty="0"/>
              <a:t>USG6700 Series</a:t>
            </a:r>
            <a:r>
              <a:rPr lang="en-US" dirty="0"/>
              <a:t> → Data Center / Enterprise</a:t>
            </a:r>
          </a:p>
          <a:p>
            <a:pPr>
              <a:buFont typeface="Arial" panose="020B0604020202020204" pitchFamily="34" charset="0"/>
              <a:buChar char="•"/>
            </a:pPr>
            <a:r>
              <a:rPr lang="en-US" b="1" dirty="0"/>
              <a:t>USG6700E</a:t>
            </a:r>
            <a:r>
              <a:rPr lang="en-US" dirty="0"/>
              <a:t> → High-performance data center</a:t>
            </a:r>
          </a:p>
          <a:p>
            <a:pPr>
              <a:buFont typeface="Arial" panose="020B0604020202020204" pitchFamily="34" charset="0"/>
              <a:buChar char="•"/>
            </a:pPr>
            <a:r>
              <a:rPr lang="en-US" b="1" dirty="0"/>
              <a:t>USG6725F</a:t>
            </a:r>
            <a:r>
              <a:rPr lang="en-US" dirty="0"/>
              <a:t> sits </a:t>
            </a:r>
            <a:r>
              <a:rPr lang="en-US" b="1" dirty="0"/>
              <a:t>between 6700E and 6500</a:t>
            </a:r>
            <a:r>
              <a:rPr lang="en-US" dirty="0"/>
              <a:t>, giving:</a:t>
            </a:r>
          </a:p>
          <a:p>
            <a:pPr marL="742950" lvl="1" indent="-285750">
              <a:buFont typeface="Arial" panose="020B0604020202020204" pitchFamily="34" charset="0"/>
              <a:buChar char="•"/>
            </a:pPr>
            <a:r>
              <a:rPr lang="en-US" dirty="0"/>
              <a:t>Data-center level features</a:t>
            </a:r>
          </a:p>
          <a:p>
            <a:pPr marL="742950" lvl="1" indent="-285750">
              <a:buFont typeface="Arial" panose="020B0604020202020204" pitchFamily="34" charset="0"/>
              <a:buChar char="•"/>
            </a:pPr>
            <a:r>
              <a:rPr lang="en-US" dirty="0"/>
              <a:t>But affordable for large campus &amp; enterprise edge</a:t>
            </a:r>
          </a:p>
          <a:p>
            <a:pPr marL="742950" lvl="1" indent="-285750">
              <a:buFont typeface="Arial" panose="020B0604020202020204" pitchFamily="34" charset="0"/>
              <a:buChar char="•"/>
            </a:pPr>
            <a:endParaRPr lang="en-US" dirty="0"/>
          </a:p>
          <a:p>
            <a:r>
              <a:rPr lang="en-US" dirty="0"/>
              <a:t>This model is often used at:</a:t>
            </a:r>
          </a:p>
          <a:p>
            <a:pPr>
              <a:buFont typeface="Arial" panose="020B0604020202020204" pitchFamily="34" charset="0"/>
              <a:buChar char="•"/>
            </a:pPr>
            <a:r>
              <a:rPr lang="en-US" dirty="0"/>
              <a:t>Internet boundary (north-south traffic)</a:t>
            </a:r>
          </a:p>
          <a:p>
            <a:pPr>
              <a:buFont typeface="Arial" panose="020B0604020202020204" pitchFamily="34" charset="0"/>
              <a:buChar char="•"/>
            </a:pPr>
            <a:r>
              <a:rPr lang="en-US" dirty="0"/>
              <a:t>Core campus firewall</a:t>
            </a:r>
          </a:p>
          <a:p>
            <a:pPr>
              <a:buFont typeface="Arial" panose="020B0604020202020204" pitchFamily="34" charset="0"/>
              <a:buChar char="•"/>
            </a:pPr>
            <a:r>
              <a:rPr lang="en-US" dirty="0"/>
              <a:t>Cloud edge security</a:t>
            </a:r>
          </a:p>
          <a:p>
            <a:pPr>
              <a:buFont typeface="Arial" panose="020B0604020202020204" pitchFamily="34" charset="0"/>
              <a:buChar char="•"/>
            </a:pPr>
            <a:r>
              <a:rPr lang="en-US" dirty="0"/>
              <a:t>Branch-to-HQ secure gateway</a:t>
            </a:r>
          </a:p>
        </p:txBody>
      </p:sp>
    </p:spTree>
    <p:extLst>
      <p:ext uri="{BB962C8B-B14F-4D97-AF65-F5344CB8AC3E}">
        <p14:creationId xmlns:p14="http://schemas.microsoft.com/office/powerpoint/2010/main" val="29926660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1048836"/>
            <a:ext cx="5871898" cy="523220"/>
          </a:xfrm>
          <a:prstGeom prst="rect">
            <a:avLst/>
          </a:prstGeom>
          <a:noFill/>
        </p:spPr>
        <p:txBody>
          <a:bodyPr wrap="square" rtlCol="0">
            <a:spAutoFit/>
          </a:bodyPr>
          <a:lstStyle/>
          <a:p>
            <a:r>
              <a:rPr lang="en-US" sz="2800" b="1" dirty="0"/>
              <a:t>Hardware Architecture of USG6725F</a:t>
            </a:r>
            <a:endParaRPr lang="en-US" sz="4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3">
            <a:extLst>
              <a:ext uri="{FF2B5EF4-FFF2-40B4-BE49-F238E27FC236}">
                <a16:creationId xmlns:a16="http://schemas.microsoft.com/office/drawing/2014/main" id="{2031B5EC-9317-67CD-27F7-6AD36777F409}"/>
              </a:ext>
            </a:extLst>
          </p:cNvPr>
          <p:cNvSpPr txBox="1">
            <a:spLocks/>
          </p:cNvSpPr>
          <p:nvPr/>
        </p:nvSpPr>
        <p:spPr>
          <a:xfrm>
            <a:off x="1955971" y="2255954"/>
            <a:ext cx="8280057" cy="357112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1600" dirty="0">
              <a:solidFill>
                <a:srgbClr val="000000"/>
              </a:solidFill>
            </a:endParaRPr>
          </a:p>
        </p:txBody>
      </p:sp>
      <p:sp>
        <p:nvSpPr>
          <p:cNvPr id="4" name="TextBox 3">
            <a:extLst>
              <a:ext uri="{FF2B5EF4-FFF2-40B4-BE49-F238E27FC236}">
                <a16:creationId xmlns:a16="http://schemas.microsoft.com/office/drawing/2014/main" id="{8A70E982-6B42-4DE5-AE77-F6A01BB6686F}"/>
              </a:ext>
            </a:extLst>
          </p:cNvPr>
          <p:cNvSpPr txBox="1"/>
          <p:nvPr/>
        </p:nvSpPr>
        <p:spPr>
          <a:xfrm>
            <a:off x="1473693" y="2141974"/>
            <a:ext cx="9783192" cy="3693319"/>
          </a:xfrm>
          <a:prstGeom prst="rect">
            <a:avLst/>
          </a:prstGeom>
          <a:noFill/>
        </p:spPr>
        <p:txBody>
          <a:bodyPr wrap="square" rtlCol="0">
            <a:spAutoFit/>
          </a:bodyPr>
          <a:lstStyle/>
          <a:p>
            <a:r>
              <a:rPr lang="en-US" dirty="0"/>
              <a:t>The USG6725F is built on Huawei’s latest </a:t>
            </a:r>
            <a:r>
              <a:rPr lang="en-US" b="1" dirty="0" err="1"/>
              <a:t>UniSecurity</a:t>
            </a:r>
            <a:r>
              <a:rPr lang="en-US" b="1" dirty="0"/>
              <a:t> hardware architecture</a:t>
            </a:r>
            <a:r>
              <a:rPr lang="en-US" dirty="0"/>
              <a:t>:</a:t>
            </a:r>
          </a:p>
          <a:p>
            <a:endParaRPr lang="en-US" dirty="0"/>
          </a:p>
          <a:p>
            <a:r>
              <a:rPr lang="en-US" b="1" dirty="0"/>
              <a:t>3.1 Multi-core CPU + Security ASIC</a:t>
            </a:r>
          </a:p>
          <a:p>
            <a:endParaRPr lang="en-US" b="1" dirty="0"/>
          </a:p>
          <a:p>
            <a:pPr>
              <a:buFont typeface="Arial" panose="020B0604020202020204" pitchFamily="34" charset="0"/>
              <a:buChar char="•"/>
            </a:pPr>
            <a:r>
              <a:rPr lang="en-US" dirty="0"/>
              <a:t>Multi-core general-purpose processor for control plane + management</a:t>
            </a:r>
          </a:p>
          <a:p>
            <a:pPr>
              <a:buFont typeface="Arial" panose="020B0604020202020204" pitchFamily="34" charset="0"/>
              <a:buChar char="•"/>
            </a:pPr>
            <a:endParaRPr lang="en-US" dirty="0"/>
          </a:p>
          <a:p>
            <a:pPr>
              <a:buFont typeface="Arial" panose="020B0604020202020204" pitchFamily="34" charset="0"/>
              <a:buChar char="•"/>
            </a:pPr>
            <a:r>
              <a:rPr lang="en-US" b="1" dirty="0"/>
              <a:t>Dedicated security acceleration chip (ASIC)</a:t>
            </a:r>
            <a:r>
              <a:rPr lang="en-US" dirty="0"/>
              <a:t> for:</a:t>
            </a:r>
          </a:p>
          <a:p>
            <a:pPr marL="742950" lvl="1" indent="-285750">
              <a:buFont typeface="Arial" panose="020B0604020202020204" pitchFamily="34" charset="0"/>
              <a:buChar char="•"/>
            </a:pPr>
            <a:r>
              <a:rPr lang="en-US" dirty="0"/>
              <a:t>VPN encryption/decryption</a:t>
            </a:r>
          </a:p>
          <a:p>
            <a:pPr marL="742950" lvl="1" indent="-285750">
              <a:buFont typeface="Arial" panose="020B0604020202020204" pitchFamily="34" charset="0"/>
              <a:buChar char="•"/>
            </a:pPr>
            <a:r>
              <a:rPr lang="en-US" dirty="0"/>
              <a:t>DPI (Deep Packet Inspection)</a:t>
            </a:r>
          </a:p>
          <a:p>
            <a:pPr marL="742950" lvl="1" indent="-285750">
              <a:buFont typeface="Arial" panose="020B0604020202020204" pitchFamily="34" charset="0"/>
              <a:buChar char="•"/>
            </a:pPr>
            <a:r>
              <a:rPr lang="en-US" dirty="0"/>
              <a:t>Session management</a:t>
            </a:r>
          </a:p>
          <a:p>
            <a:pPr marL="742950" lvl="1" indent="-285750">
              <a:buFont typeface="Arial" panose="020B0604020202020204" pitchFamily="34" charset="0"/>
              <a:buChar char="•"/>
            </a:pPr>
            <a:r>
              <a:rPr lang="en-US" dirty="0"/>
              <a:t>IPS pattern matching</a:t>
            </a:r>
            <a:br>
              <a:rPr lang="en-US" dirty="0"/>
            </a:br>
            <a:r>
              <a:rPr lang="en-US" dirty="0"/>
              <a:t>This achieves high throughput with low latency.</a:t>
            </a:r>
          </a:p>
          <a:p>
            <a:endParaRPr lang="en-US" dirty="0"/>
          </a:p>
        </p:txBody>
      </p:sp>
    </p:spTree>
    <p:extLst>
      <p:ext uri="{BB962C8B-B14F-4D97-AF65-F5344CB8AC3E}">
        <p14:creationId xmlns:p14="http://schemas.microsoft.com/office/powerpoint/2010/main" val="4556183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1048836"/>
            <a:ext cx="5871898" cy="523220"/>
          </a:xfrm>
          <a:prstGeom prst="rect">
            <a:avLst/>
          </a:prstGeom>
          <a:noFill/>
        </p:spPr>
        <p:txBody>
          <a:bodyPr wrap="square" rtlCol="0">
            <a:spAutoFit/>
          </a:bodyPr>
          <a:lstStyle/>
          <a:p>
            <a:r>
              <a:rPr lang="en-US" sz="2800" b="1" dirty="0"/>
              <a:t>Hardware Architecture of USG6725F</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3">
            <a:extLst>
              <a:ext uri="{FF2B5EF4-FFF2-40B4-BE49-F238E27FC236}">
                <a16:creationId xmlns:a16="http://schemas.microsoft.com/office/drawing/2014/main" id="{2031B5EC-9317-67CD-27F7-6AD36777F409}"/>
              </a:ext>
            </a:extLst>
          </p:cNvPr>
          <p:cNvSpPr txBox="1">
            <a:spLocks/>
          </p:cNvSpPr>
          <p:nvPr/>
        </p:nvSpPr>
        <p:spPr>
          <a:xfrm>
            <a:off x="1955971" y="2255954"/>
            <a:ext cx="8280057" cy="357112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1600" dirty="0">
              <a:solidFill>
                <a:srgbClr val="000000"/>
              </a:solidFill>
            </a:endParaRPr>
          </a:p>
        </p:txBody>
      </p:sp>
      <p:sp>
        <p:nvSpPr>
          <p:cNvPr id="4" name="TextBox 3">
            <a:extLst>
              <a:ext uri="{FF2B5EF4-FFF2-40B4-BE49-F238E27FC236}">
                <a16:creationId xmlns:a16="http://schemas.microsoft.com/office/drawing/2014/main" id="{FE73F1DB-943E-4C93-8CC3-27BBB1A16575}"/>
              </a:ext>
            </a:extLst>
          </p:cNvPr>
          <p:cNvSpPr txBox="1"/>
          <p:nvPr/>
        </p:nvSpPr>
        <p:spPr>
          <a:xfrm>
            <a:off x="2077375" y="2150852"/>
            <a:ext cx="6747029" cy="4062651"/>
          </a:xfrm>
          <a:prstGeom prst="rect">
            <a:avLst/>
          </a:prstGeom>
          <a:noFill/>
        </p:spPr>
        <p:txBody>
          <a:bodyPr wrap="square" rtlCol="0">
            <a:spAutoFit/>
          </a:bodyPr>
          <a:lstStyle/>
          <a:p>
            <a:r>
              <a:rPr lang="en-US" sz="2000" b="1" dirty="0"/>
              <a:t>3.2 Hardware Bypass &amp; Redundancy</a:t>
            </a:r>
          </a:p>
          <a:p>
            <a:endParaRPr lang="en-US" sz="2000" b="1" dirty="0"/>
          </a:p>
          <a:p>
            <a:pPr>
              <a:buFont typeface="Arial" panose="020B0604020202020204" pitchFamily="34" charset="0"/>
              <a:buChar char="•"/>
            </a:pPr>
            <a:r>
              <a:rPr lang="en-US" sz="2000" dirty="0"/>
              <a:t>Hot-swappable power supplies</a:t>
            </a:r>
          </a:p>
          <a:p>
            <a:pPr>
              <a:buFont typeface="Arial" panose="020B0604020202020204" pitchFamily="34" charset="0"/>
              <a:buChar char="•"/>
            </a:pPr>
            <a:r>
              <a:rPr lang="en-US" sz="2000" dirty="0"/>
              <a:t>Intelligent fan control</a:t>
            </a:r>
          </a:p>
          <a:p>
            <a:pPr>
              <a:buFont typeface="Arial" panose="020B0604020202020204" pitchFamily="34" charset="0"/>
              <a:buChar char="•"/>
            </a:pPr>
            <a:r>
              <a:rPr lang="en-US" sz="2000" dirty="0"/>
              <a:t>Hardware-bypass ports to avoid outages if the device fails</a:t>
            </a:r>
          </a:p>
          <a:p>
            <a:pPr>
              <a:buFont typeface="Arial" panose="020B0604020202020204" pitchFamily="34" charset="0"/>
              <a:buChar char="•"/>
            </a:pPr>
            <a:endParaRPr lang="en-US" sz="2000" dirty="0"/>
          </a:p>
          <a:p>
            <a:r>
              <a:rPr lang="en-US" sz="2000" b="1" dirty="0"/>
              <a:t>3.3 Interface Flexibility</a:t>
            </a:r>
          </a:p>
          <a:p>
            <a:endParaRPr lang="en-US" sz="2000" b="1" dirty="0"/>
          </a:p>
          <a:p>
            <a:r>
              <a:rPr lang="en-US" sz="2000" dirty="0"/>
              <a:t>Depending on model variant:</a:t>
            </a:r>
          </a:p>
          <a:p>
            <a:pPr>
              <a:buFont typeface="Arial" panose="020B0604020202020204" pitchFamily="34" charset="0"/>
              <a:buChar char="•"/>
            </a:pPr>
            <a:r>
              <a:rPr lang="en-US" sz="2000" dirty="0"/>
              <a:t>GE RJ45 / GE SFP</a:t>
            </a:r>
          </a:p>
          <a:p>
            <a:pPr>
              <a:buFont typeface="Arial" panose="020B0604020202020204" pitchFamily="34" charset="0"/>
              <a:buChar char="•"/>
            </a:pPr>
            <a:r>
              <a:rPr lang="en-US" sz="2000" dirty="0"/>
              <a:t>10GE ports</a:t>
            </a:r>
          </a:p>
          <a:p>
            <a:pPr>
              <a:buFont typeface="Arial" panose="020B0604020202020204" pitchFamily="34" charset="0"/>
              <a:buChar char="•"/>
            </a:pPr>
            <a:r>
              <a:rPr lang="en-US" sz="2000" dirty="0"/>
              <a:t>Some models support 40GE/100GE via module</a:t>
            </a:r>
          </a:p>
          <a:p>
            <a:endParaRPr lang="en-US" dirty="0"/>
          </a:p>
        </p:txBody>
      </p:sp>
    </p:spTree>
    <p:extLst>
      <p:ext uri="{BB962C8B-B14F-4D97-AF65-F5344CB8AC3E}">
        <p14:creationId xmlns:p14="http://schemas.microsoft.com/office/powerpoint/2010/main" val="10431124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1048836"/>
            <a:ext cx="7934690" cy="523220"/>
          </a:xfrm>
          <a:prstGeom prst="rect">
            <a:avLst/>
          </a:prstGeom>
          <a:noFill/>
        </p:spPr>
        <p:txBody>
          <a:bodyPr wrap="square" rtlCol="0">
            <a:spAutoFit/>
          </a:bodyPr>
          <a:lstStyle/>
          <a:p>
            <a:r>
              <a:rPr lang="en-US" sz="2800" b="1" dirty="0"/>
              <a:t>Software Architecture: Security Engines</a:t>
            </a:r>
            <a:endParaRPr lang="en-US" sz="4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3">
            <a:extLst>
              <a:ext uri="{FF2B5EF4-FFF2-40B4-BE49-F238E27FC236}">
                <a16:creationId xmlns:a16="http://schemas.microsoft.com/office/drawing/2014/main" id="{2031B5EC-9317-67CD-27F7-6AD36777F409}"/>
              </a:ext>
            </a:extLst>
          </p:cNvPr>
          <p:cNvSpPr txBox="1">
            <a:spLocks/>
          </p:cNvSpPr>
          <p:nvPr/>
        </p:nvSpPr>
        <p:spPr>
          <a:xfrm>
            <a:off x="1955971" y="2255954"/>
            <a:ext cx="8280057" cy="357112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1600" dirty="0">
              <a:solidFill>
                <a:srgbClr val="000000"/>
              </a:solidFill>
            </a:endParaRPr>
          </a:p>
        </p:txBody>
      </p:sp>
      <p:sp>
        <p:nvSpPr>
          <p:cNvPr id="4" name="TextBox 3">
            <a:extLst>
              <a:ext uri="{FF2B5EF4-FFF2-40B4-BE49-F238E27FC236}">
                <a16:creationId xmlns:a16="http://schemas.microsoft.com/office/drawing/2014/main" id="{9A1E9CE9-427D-42F3-A2FB-3F7CE0502CF1}"/>
              </a:ext>
            </a:extLst>
          </p:cNvPr>
          <p:cNvSpPr txBox="1"/>
          <p:nvPr/>
        </p:nvSpPr>
        <p:spPr>
          <a:xfrm>
            <a:off x="1955971" y="2255954"/>
            <a:ext cx="8546312" cy="3693319"/>
          </a:xfrm>
          <a:prstGeom prst="rect">
            <a:avLst/>
          </a:prstGeom>
          <a:noFill/>
        </p:spPr>
        <p:txBody>
          <a:bodyPr wrap="square" rtlCol="0">
            <a:spAutoFit/>
          </a:bodyPr>
          <a:lstStyle/>
          <a:p>
            <a:r>
              <a:rPr lang="en-US" dirty="0"/>
              <a:t>The USG6725F runs </a:t>
            </a:r>
            <a:r>
              <a:rPr lang="en-US" b="1" dirty="0"/>
              <a:t>Huawei’s unified security operating system</a:t>
            </a:r>
            <a:r>
              <a:rPr lang="en-US" dirty="0"/>
              <a:t>, and inside it are many security engines.</a:t>
            </a:r>
          </a:p>
          <a:p>
            <a:endParaRPr lang="en-US" dirty="0"/>
          </a:p>
          <a:p>
            <a:r>
              <a:rPr lang="en-US" b="1" dirty="0"/>
              <a:t>4.1 Application Awareness Engine</a:t>
            </a:r>
          </a:p>
          <a:p>
            <a:endParaRPr lang="en-US" b="1" dirty="0"/>
          </a:p>
          <a:p>
            <a:pPr>
              <a:buFont typeface="Arial" panose="020B0604020202020204" pitchFamily="34" charset="0"/>
              <a:buChar char="•"/>
            </a:pPr>
            <a:r>
              <a:rPr lang="en-US" dirty="0"/>
              <a:t>Identifies 6000+ applications</a:t>
            </a:r>
          </a:p>
          <a:p>
            <a:pPr>
              <a:buFont typeface="Arial" panose="020B0604020202020204" pitchFamily="34" charset="0"/>
              <a:buChar char="•"/>
            </a:pPr>
            <a:r>
              <a:rPr lang="en-US" dirty="0"/>
              <a:t>Even if they use non-standard ports</a:t>
            </a:r>
          </a:p>
          <a:p>
            <a:pPr>
              <a:buFont typeface="Arial" panose="020B0604020202020204" pitchFamily="34" charset="0"/>
              <a:buChar char="•"/>
            </a:pPr>
            <a:r>
              <a:rPr lang="en-US" dirty="0"/>
              <a:t>Uses machine learning &amp; payload analysis</a:t>
            </a:r>
          </a:p>
          <a:p>
            <a:pPr>
              <a:buFont typeface="Arial" panose="020B0604020202020204" pitchFamily="34" charset="0"/>
              <a:buChar char="•"/>
            </a:pPr>
            <a:r>
              <a:rPr lang="en-US" dirty="0"/>
              <a:t>Enables policy like:</a:t>
            </a:r>
            <a:br>
              <a:rPr lang="en-US" dirty="0"/>
            </a:br>
            <a:r>
              <a:rPr lang="en-US" dirty="0"/>
              <a:t>“Block </a:t>
            </a:r>
            <a:r>
              <a:rPr lang="en-US" dirty="0" err="1"/>
              <a:t>TikTok</a:t>
            </a:r>
            <a:r>
              <a:rPr lang="en-US" dirty="0"/>
              <a:t> but allow Teams”,</a:t>
            </a:r>
            <a:br>
              <a:rPr lang="en-US" dirty="0"/>
            </a:br>
            <a:r>
              <a:rPr lang="en-US" dirty="0"/>
              <a:t>“Allow Facebook browsing but block Facebook video streaming”,</a:t>
            </a:r>
            <a:br>
              <a:rPr lang="en-US" dirty="0"/>
            </a:br>
            <a:r>
              <a:rPr lang="en-US" dirty="0"/>
              <a:t>“Allow SSH but only to specific servers”</a:t>
            </a:r>
          </a:p>
          <a:p>
            <a:endParaRPr lang="en-US" dirty="0"/>
          </a:p>
        </p:txBody>
      </p:sp>
    </p:spTree>
    <p:extLst>
      <p:ext uri="{BB962C8B-B14F-4D97-AF65-F5344CB8AC3E}">
        <p14:creationId xmlns:p14="http://schemas.microsoft.com/office/powerpoint/2010/main" val="551581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4" y="1048836"/>
            <a:ext cx="7104697" cy="523220"/>
          </a:xfrm>
          <a:prstGeom prst="rect">
            <a:avLst/>
          </a:prstGeom>
          <a:noFill/>
        </p:spPr>
        <p:txBody>
          <a:bodyPr wrap="square" rtlCol="0">
            <a:spAutoFit/>
          </a:bodyPr>
          <a:lstStyle/>
          <a:p>
            <a:r>
              <a:rPr lang="en-US" sz="2800" b="1" dirty="0"/>
              <a:t>Software Architecture: Security Engines</a:t>
            </a:r>
            <a:endParaRPr lang="en-US" sz="4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3">
            <a:extLst>
              <a:ext uri="{FF2B5EF4-FFF2-40B4-BE49-F238E27FC236}">
                <a16:creationId xmlns:a16="http://schemas.microsoft.com/office/drawing/2014/main" id="{2031B5EC-9317-67CD-27F7-6AD36777F409}"/>
              </a:ext>
            </a:extLst>
          </p:cNvPr>
          <p:cNvSpPr txBox="1">
            <a:spLocks/>
          </p:cNvSpPr>
          <p:nvPr/>
        </p:nvSpPr>
        <p:spPr>
          <a:xfrm>
            <a:off x="1955971" y="2255954"/>
            <a:ext cx="8280057" cy="357112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1600" dirty="0">
              <a:solidFill>
                <a:srgbClr val="000000"/>
              </a:solidFill>
            </a:endParaRPr>
          </a:p>
        </p:txBody>
      </p:sp>
      <p:sp>
        <p:nvSpPr>
          <p:cNvPr id="4" name="TextBox 3">
            <a:extLst>
              <a:ext uri="{FF2B5EF4-FFF2-40B4-BE49-F238E27FC236}">
                <a16:creationId xmlns:a16="http://schemas.microsoft.com/office/drawing/2014/main" id="{C7D7255C-04F0-4BFB-84F0-760334F634E4}"/>
              </a:ext>
            </a:extLst>
          </p:cNvPr>
          <p:cNvSpPr txBox="1"/>
          <p:nvPr/>
        </p:nvSpPr>
        <p:spPr>
          <a:xfrm>
            <a:off x="1381953" y="2104370"/>
            <a:ext cx="9156377" cy="3970318"/>
          </a:xfrm>
          <a:prstGeom prst="rect">
            <a:avLst/>
          </a:prstGeom>
          <a:noFill/>
        </p:spPr>
        <p:txBody>
          <a:bodyPr wrap="square" rtlCol="0">
            <a:spAutoFit/>
          </a:bodyPr>
          <a:lstStyle/>
          <a:p>
            <a:r>
              <a:rPr lang="en-US" b="1" dirty="0"/>
              <a:t>4.2 Intrusion Prevention System (IPS)</a:t>
            </a:r>
          </a:p>
          <a:p>
            <a:pPr>
              <a:buFont typeface="Arial" panose="020B0604020202020204" pitchFamily="34" charset="0"/>
              <a:buChar char="•"/>
            </a:pPr>
            <a:r>
              <a:rPr lang="en-US" dirty="0"/>
              <a:t>Signature-based detection</a:t>
            </a:r>
          </a:p>
          <a:p>
            <a:pPr>
              <a:buFont typeface="Arial" panose="020B0604020202020204" pitchFamily="34" charset="0"/>
              <a:buChar char="•"/>
            </a:pPr>
            <a:r>
              <a:rPr lang="en-US" dirty="0"/>
              <a:t>Protocol anomaly detection</a:t>
            </a:r>
          </a:p>
          <a:p>
            <a:pPr>
              <a:buFont typeface="Arial" panose="020B0604020202020204" pitchFamily="34" charset="0"/>
              <a:buChar char="•"/>
            </a:pPr>
            <a:r>
              <a:rPr lang="en-US" dirty="0"/>
              <a:t>Zero-day exploit detection</a:t>
            </a:r>
          </a:p>
          <a:p>
            <a:pPr>
              <a:buFont typeface="Arial" panose="020B0604020202020204" pitchFamily="34" charset="0"/>
              <a:buChar char="•"/>
            </a:pPr>
            <a:r>
              <a:rPr lang="en-US" dirty="0"/>
              <a:t>Virtual patching:</a:t>
            </a:r>
          </a:p>
          <a:p>
            <a:pPr>
              <a:buFont typeface="Arial" panose="020B0604020202020204" pitchFamily="34" charset="0"/>
              <a:buChar char="•"/>
            </a:pPr>
            <a:endParaRPr lang="en-US" dirty="0"/>
          </a:p>
          <a:p>
            <a:pPr marL="742950" lvl="1" indent="-285750">
              <a:buFont typeface="Arial" panose="020B0604020202020204" pitchFamily="34" charset="0"/>
              <a:buChar char="•"/>
            </a:pPr>
            <a:r>
              <a:rPr lang="en-US" dirty="0"/>
              <a:t>Firewall blocks exploitation attempts before a system is patched</a:t>
            </a:r>
          </a:p>
          <a:p>
            <a:pPr marL="742950" lvl="1" indent="-285750">
              <a:buFont typeface="Arial" panose="020B0604020202020204" pitchFamily="34" charset="0"/>
              <a:buChar char="•"/>
            </a:pPr>
            <a:endParaRPr lang="en-US" dirty="0"/>
          </a:p>
          <a:p>
            <a:r>
              <a:rPr lang="en-US" dirty="0"/>
              <a:t>IPS has:</a:t>
            </a:r>
          </a:p>
          <a:p>
            <a:endParaRPr lang="en-US" dirty="0"/>
          </a:p>
          <a:p>
            <a:pPr>
              <a:buFont typeface="Arial" panose="020B0604020202020204" pitchFamily="34" charset="0"/>
              <a:buChar char="•"/>
            </a:pPr>
            <a:r>
              <a:rPr lang="en-US" b="1" dirty="0"/>
              <a:t>Decoding engine</a:t>
            </a:r>
            <a:r>
              <a:rPr lang="en-US" dirty="0"/>
              <a:t> → Understands protocols like HTTP/2, DNS, SMB, TLS</a:t>
            </a:r>
          </a:p>
          <a:p>
            <a:pPr>
              <a:buFont typeface="Arial" panose="020B0604020202020204" pitchFamily="34" charset="0"/>
              <a:buChar char="•"/>
            </a:pPr>
            <a:r>
              <a:rPr lang="en-US" b="1" dirty="0"/>
              <a:t>Attack detection engine</a:t>
            </a:r>
            <a:r>
              <a:rPr lang="en-US" dirty="0"/>
              <a:t> → signature and behavior</a:t>
            </a:r>
          </a:p>
          <a:p>
            <a:pPr>
              <a:buFont typeface="Arial" panose="020B0604020202020204" pitchFamily="34" charset="0"/>
              <a:buChar char="•"/>
            </a:pPr>
            <a:r>
              <a:rPr lang="en-US" b="1" dirty="0"/>
              <a:t>Correlation engine</a:t>
            </a:r>
            <a:r>
              <a:rPr lang="en-US" dirty="0"/>
              <a:t> → combines events to reduce false positives</a:t>
            </a:r>
          </a:p>
          <a:p>
            <a:endParaRPr lang="en-US" dirty="0"/>
          </a:p>
        </p:txBody>
      </p:sp>
    </p:spTree>
    <p:extLst>
      <p:ext uri="{BB962C8B-B14F-4D97-AF65-F5344CB8AC3E}">
        <p14:creationId xmlns:p14="http://schemas.microsoft.com/office/powerpoint/2010/main" val="15736865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1048836"/>
            <a:ext cx="5871898" cy="523220"/>
          </a:xfrm>
          <a:prstGeom prst="rect">
            <a:avLst/>
          </a:prstGeom>
          <a:noFill/>
        </p:spPr>
        <p:txBody>
          <a:bodyPr wrap="square" rtlCol="0">
            <a:spAutoFit/>
          </a:bodyPr>
          <a:lstStyle/>
          <a:p>
            <a:r>
              <a:rPr lang="en-US" sz="2800" b="1" dirty="0"/>
              <a:t>Huawei USG6725F Firewall</a:t>
            </a:r>
            <a:endParaRPr lang="en-US" sz="4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3">
            <a:extLst>
              <a:ext uri="{FF2B5EF4-FFF2-40B4-BE49-F238E27FC236}">
                <a16:creationId xmlns:a16="http://schemas.microsoft.com/office/drawing/2014/main" id="{2031B5EC-9317-67CD-27F7-6AD36777F409}"/>
              </a:ext>
            </a:extLst>
          </p:cNvPr>
          <p:cNvSpPr txBox="1">
            <a:spLocks/>
          </p:cNvSpPr>
          <p:nvPr/>
        </p:nvSpPr>
        <p:spPr>
          <a:xfrm>
            <a:off x="1955971" y="2255954"/>
            <a:ext cx="8280057" cy="357112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1600" dirty="0">
              <a:solidFill>
                <a:srgbClr val="000000"/>
              </a:solidFill>
            </a:endParaRPr>
          </a:p>
        </p:txBody>
      </p:sp>
      <p:sp>
        <p:nvSpPr>
          <p:cNvPr id="4" name="TextBox 3">
            <a:extLst>
              <a:ext uri="{FF2B5EF4-FFF2-40B4-BE49-F238E27FC236}">
                <a16:creationId xmlns:a16="http://schemas.microsoft.com/office/drawing/2014/main" id="{F0535ABC-1830-45D7-946B-BBD9FF31D412}"/>
              </a:ext>
            </a:extLst>
          </p:cNvPr>
          <p:cNvSpPr txBox="1"/>
          <p:nvPr/>
        </p:nvSpPr>
        <p:spPr>
          <a:xfrm>
            <a:off x="2530136" y="1765865"/>
            <a:ext cx="7253056" cy="4524315"/>
          </a:xfrm>
          <a:prstGeom prst="rect">
            <a:avLst/>
          </a:prstGeom>
          <a:noFill/>
        </p:spPr>
        <p:txBody>
          <a:bodyPr wrap="square" rtlCol="0">
            <a:spAutoFit/>
          </a:bodyPr>
          <a:lstStyle/>
          <a:p>
            <a:r>
              <a:rPr lang="en-US" b="1" dirty="0"/>
              <a:t>4.3 Anti-Malware Engine</a:t>
            </a:r>
          </a:p>
          <a:p>
            <a:endParaRPr lang="en-US" b="1" dirty="0"/>
          </a:p>
          <a:p>
            <a:r>
              <a:rPr lang="en-US" dirty="0"/>
              <a:t>Uses:</a:t>
            </a:r>
          </a:p>
          <a:p>
            <a:endParaRPr lang="en-US" dirty="0"/>
          </a:p>
          <a:p>
            <a:pPr>
              <a:buFont typeface="Arial" panose="020B0604020202020204" pitchFamily="34" charset="0"/>
              <a:buChar char="•"/>
            </a:pPr>
            <a:r>
              <a:rPr lang="en-US" dirty="0"/>
              <a:t>File hash reputation</a:t>
            </a:r>
          </a:p>
          <a:p>
            <a:pPr>
              <a:buFont typeface="Arial" panose="020B0604020202020204" pitchFamily="34" charset="0"/>
              <a:buChar char="•"/>
            </a:pPr>
            <a:r>
              <a:rPr lang="en-US" dirty="0"/>
              <a:t>Sandboxing integration (sending suspicious files to cloud sandbox)</a:t>
            </a:r>
          </a:p>
          <a:p>
            <a:pPr>
              <a:buFont typeface="Arial" panose="020B0604020202020204" pitchFamily="34" charset="0"/>
              <a:buChar char="•"/>
            </a:pPr>
            <a:r>
              <a:rPr lang="en-US" dirty="0"/>
              <a:t>Static file scanning</a:t>
            </a:r>
          </a:p>
          <a:p>
            <a:pPr>
              <a:buFont typeface="Arial" panose="020B0604020202020204" pitchFamily="34" charset="0"/>
              <a:buChar char="•"/>
            </a:pPr>
            <a:r>
              <a:rPr lang="en-US" dirty="0"/>
              <a:t>Heuristic behavior detection</a:t>
            </a:r>
          </a:p>
          <a:p>
            <a:endParaRPr lang="en-US" dirty="0"/>
          </a:p>
          <a:p>
            <a:r>
              <a:rPr lang="en-US" dirty="0"/>
              <a:t>Stops:</a:t>
            </a:r>
          </a:p>
          <a:p>
            <a:endParaRPr lang="en-US" dirty="0"/>
          </a:p>
          <a:p>
            <a:pPr>
              <a:buFont typeface="Arial" panose="020B0604020202020204" pitchFamily="34" charset="0"/>
              <a:buChar char="•"/>
            </a:pPr>
            <a:r>
              <a:rPr lang="en-US" dirty="0"/>
              <a:t>Ransomware</a:t>
            </a:r>
          </a:p>
          <a:p>
            <a:pPr>
              <a:buFont typeface="Arial" panose="020B0604020202020204" pitchFamily="34" charset="0"/>
              <a:buChar char="•"/>
            </a:pPr>
            <a:r>
              <a:rPr lang="en-US" dirty="0"/>
              <a:t>Worm propagation</a:t>
            </a:r>
          </a:p>
          <a:p>
            <a:pPr>
              <a:buFont typeface="Arial" panose="020B0604020202020204" pitchFamily="34" charset="0"/>
              <a:buChar char="•"/>
            </a:pPr>
            <a:r>
              <a:rPr lang="en-US" dirty="0"/>
              <a:t>Backdoors</a:t>
            </a:r>
          </a:p>
          <a:p>
            <a:pPr>
              <a:buFont typeface="Arial" panose="020B0604020202020204" pitchFamily="34" charset="0"/>
              <a:buChar char="•"/>
            </a:pPr>
            <a:r>
              <a:rPr lang="en-US" dirty="0"/>
              <a:t>Spyware command/control communications</a:t>
            </a:r>
          </a:p>
          <a:p>
            <a:endParaRPr lang="en-US" dirty="0"/>
          </a:p>
        </p:txBody>
      </p:sp>
    </p:spTree>
    <p:extLst>
      <p:ext uri="{BB962C8B-B14F-4D97-AF65-F5344CB8AC3E}">
        <p14:creationId xmlns:p14="http://schemas.microsoft.com/office/powerpoint/2010/main" val="657999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1048836"/>
            <a:ext cx="5871898" cy="523220"/>
          </a:xfrm>
          <a:prstGeom prst="rect">
            <a:avLst/>
          </a:prstGeom>
          <a:noFill/>
        </p:spPr>
        <p:txBody>
          <a:bodyPr wrap="square" rtlCol="0">
            <a:spAutoFit/>
          </a:bodyPr>
          <a:lstStyle/>
          <a:p>
            <a:r>
              <a:rPr lang="en-US" sz="2800" b="1" dirty="0"/>
              <a:t>Huawei USG6725F Firewall</a:t>
            </a:r>
            <a:endParaRPr lang="en-US" sz="4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3">
            <a:extLst>
              <a:ext uri="{FF2B5EF4-FFF2-40B4-BE49-F238E27FC236}">
                <a16:creationId xmlns:a16="http://schemas.microsoft.com/office/drawing/2014/main" id="{2031B5EC-9317-67CD-27F7-6AD36777F409}"/>
              </a:ext>
            </a:extLst>
          </p:cNvPr>
          <p:cNvSpPr txBox="1">
            <a:spLocks/>
          </p:cNvSpPr>
          <p:nvPr/>
        </p:nvSpPr>
        <p:spPr>
          <a:xfrm>
            <a:off x="1955971" y="2255954"/>
            <a:ext cx="8280057" cy="357112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1600" dirty="0">
              <a:solidFill>
                <a:srgbClr val="000000"/>
              </a:solidFill>
            </a:endParaRPr>
          </a:p>
        </p:txBody>
      </p:sp>
      <p:sp>
        <p:nvSpPr>
          <p:cNvPr id="4" name="TextBox 3">
            <a:extLst>
              <a:ext uri="{FF2B5EF4-FFF2-40B4-BE49-F238E27FC236}">
                <a16:creationId xmlns:a16="http://schemas.microsoft.com/office/drawing/2014/main" id="{D4BBAB5D-4345-4F89-A90B-027A59A26AC8}"/>
              </a:ext>
            </a:extLst>
          </p:cNvPr>
          <p:cNvSpPr txBox="1"/>
          <p:nvPr/>
        </p:nvSpPr>
        <p:spPr>
          <a:xfrm>
            <a:off x="1384916" y="2322155"/>
            <a:ext cx="6569476" cy="2585323"/>
          </a:xfrm>
          <a:prstGeom prst="rect">
            <a:avLst/>
          </a:prstGeom>
          <a:noFill/>
        </p:spPr>
        <p:txBody>
          <a:bodyPr wrap="square" rtlCol="0">
            <a:spAutoFit/>
          </a:bodyPr>
          <a:lstStyle/>
          <a:p>
            <a:r>
              <a:rPr lang="en-US" b="1" dirty="0"/>
              <a:t>4.4 VPN Engine</a:t>
            </a:r>
          </a:p>
          <a:p>
            <a:r>
              <a:rPr lang="en-US" dirty="0"/>
              <a:t>Supports:</a:t>
            </a:r>
          </a:p>
          <a:p>
            <a:pPr>
              <a:buFont typeface="Arial" panose="020B0604020202020204" pitchFamily="34" charset="0"/>
              <a:buChar char="•"/>
            </a:pPr>
            <a:r>
              <a:rPr lang="en-US" dirty="0"/>
              <a:t>IPsec VPN</a:t>
            </a:r>
          </a:p>
          <a:p>
            <a:pPr>
              <a:buFont typeface="Arial" panose="020B0604020202020204" pitchFamily="34" charset="0"/>
              <a:buChar char="•"/>
            </a:pPr>
            <a:r>
              <a:rPr lang="en-US" dirty="0"/>
              <a:t>SSL VPN</a:t>
            </a:r>
          </a:p>
          <a:p>
            <a:pPr>
              <a:buFont typeface="Arial" panose="020B0604020202020204" pitchFamily="34" charset="0"/>
              <a:buChar char="•"/>
            </a:pPr>
            <a:r>
              <a:rPr lang="en-US" dirty="0"/>
              <a:t>GRE</a:t>
            </a:r>
          </a:p>
          <a:p>
            <a:pPr>
              <a:buFont typeface="Arial" panose="020B0604020202020204" pitchFamily="34" charset="0"/>
              <a:buChar char="•"/>
            </a:pPr>
            <a:r>
              <a:rPr lang="en-US" dirty="0"/>
              <a:t>L2TP</a:t>
            </a:r>
          </a:p>
          <a:p>
            <a:pPr>
              <a:buFont typeface="Arial" panose="020B0604020202020204" pitchFamily="34" charset="0"/>
              <a:buChar char="•"/>
            </a:pPr>
            <a:r>
              <a:rPr lang="en-US" dirty="0"/>
              <a:t>DVPN (dynamic mesh VPN for large enterprises)</a:t>
            </a:r>
          </a:p>
          <a:p>
            <a:r>
              <a:rPr lang="en-US" dirty="0"/>
              <a:t>VPN acceleration runs on ASIC → very high throughput.</a:t>
            </a:r>
          </a:p>
          <a:p>
            <a:endParaRPr lang="en-US" dirty="0"/>
          </a:p>
        </p:txBody>
      </p:sp>
    </p:spTree>
    <p:extLst>
      <p:ext uri="{BB962C8B-B14F-4D97-AF65-F5344CB8AC3E}">
        <p14:creationId xmlns:p14="http://schemas.microsoft.com/office/powerpoint/2010/main" val="1153432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1048836"/>
            <a:ext cx="5871898" cy="523220"/>
          </a:xfrm>
          <a:prstGeom prst="rect">
            <a:avLst/>
          </a:prstGeom>
          <a:noFill/>
        </p:spPr>
        <p:txBody>
          <a:bodyPr wrap="square" rtlCol="0">
            <a:spAutoFit/>
          </a:bodyPr>
          <a:lstStyle/>
          <a:p>
            <a:r>
              <a:rPr lang="en-US" sz="2800" b="1" dirty="0"/>
              <a:t>Conclusion</a:t>
            </a:r>
            <a:endParaRPr lang="en-US" sz="4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3">
            <a:extLst>
              <a:ext uri="{FF2B5EF4-FFF2-40B4-BE49-F238E27FC236}">
                <a16:creationId xmlns:a16="http://schemas.microsoft.com/office/drawing/2014/main" id="{2031B5EC-9317-67CD-27F7-6AD36777F409}"/>
              </a:ext>
            </a:extLst>
          </p:cNvPr>
          <p:cNvSpPr txBox="1">
            <a:spLocks/>
          </p:cNvSpPr>
          <p:nvPr/>
        </p:nvSpPr>
        <p:spPr>
          <a:xfrm>
            <a:off x="1955971" y="2255954"/>
            <a:ext cx="8280057" cy="357112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1600" dirty="0">
              <a:solidFill>
                <a:srgbClr val="000000"/>
              </a:solidFill>
            </a:endParaRPr>
          </a:p>
        </p:txBody>
      </p:sp>
      <p:sp>
        <p:nvSpPr>
          <p:cNvPr id="4" name="TextBox 3">
            <a:extLst>
              <a:ext uri="{FF2B5EF4-FFF2-40B4-BE49-F238E27FC236}">
                <a16:creationId xmlns:a16="http://schemas.microsoft.com/office/drawing/2014/main" id="{19C5508A-C5B5-4326-ADD9-06AD7E2E28D9}"/>
              </a:ext>
            </a:extLst>
          </p:cNvPr>
          <p:cNvSpPr txBox="1"/>
          <p:nvPr/>
        </p:nvSpPr>
        <p:spPr>
          <a:xfrm>
            <a:off x="2180407" y="2255954"/>
            <a:ext cx="8481675" cy="3693319"/>
          </a:xfrm>
          <a:prstGeom prst="rect">
            <a:avLst/>
          </a:prstGeom>
          <a:noFill/>
        </p:spPr>
        <p:txBody>
          <a:bodyPr wrap="square" rtlCol="0">
            <a:spAutoFit/>
          </a:bodyPr>
          <a:lstStyle/>
          <a:p>
            <a:r>
              <a:rPr lang="en-US" b="1" dirty="0"/>
              <a:t>Huawei USG6725F is a high-performance NGFW with:</a:t>
            </a:r>
          </a:p>
          <a:p>
            <a:endParaRPr lang="en-US" dirty="0"/>
          </a:p>
          <a:p>
            <a:pPr>
              <a:lnSpc>
                <a:spcPct val="150000"/>
              </a:lnSpc>
              <a:buFont typeface="Arial" panose="020B0604020202020204" pitchFamily="34" charset="0"/>
              <a:buChar char="•"/>
            </a:pPr>
            <a:r>
              <a:rPr lang="en-US" dirty="0"/>
              <a:t>Deep packet inspection</a:t>
            </a:r>
          </a:p>
          <a:p>
            <a:pPr>
              <a:lnSpc>
                <a:spcPct val="150000"/>
              </a:lnSpc>
              <a:buFont typeface="Arial" panose="020B0604020202020204" pitchFamily="34" charset="0"/>
              <a:buChar char="•"/>
            </a:pPr>
            <a:r>
              <a:rPr lang="en-US" dirty="0"/>
              <a:t>AI-driven threat detection</a:t>
            </a:r>
          </a:p>
          <a:p>
            <a:pPr>
              <a:lnSpc>
                <a:spcPct val="150000"/>
              </a:lnSpc>
              <a:buFont typeface="Arial" panose="020B0604020202020204" pitchFamily="34" charset="0"/>
              <a:buChar char="•"/>
            </a:pPr>
            <a:r>
              <a:rPr lang="en-US" dirty="0"/>
              <a:t>Advanced IPS and malware defense</a:t>
            </a:r>
          </a:p>
          <a:p>
            <a:pPr>
              <a:lnSpc>
                <a:spcPct val="150000"/>
              </a:lnSpc>
              <a:buFont typeface="Arial" panose="020B0604020202020204" pitchFamily="34" charset="0"/>
              <a:buChar char="•"/>
            </a:pPr>
            <a:r>
              <a:rPr lang="en-US" dirty="0"/>
              <a:t>Zero-trust support</a:t>
            </a:r>
          </a:p>
          <a:p>
            <a:pPr>
              <a:lnSpc>
                <a:spcPct val="150000"/>
              </a:lnSpc>
              <a:buFont typeface="Arial" panose="020B0604020202020204" pitchFamily="34" charset="0"/>
              <a:buChar char="•"/>
            </a:pPr>
            <a:r>
              <a:rPr lang="en-US" dirty="0"/>
              <a:t>High VPN performance</a:t>
            </a:r>
          </a:p>
          <a:p>
            <a:pPr>
              <a:lnSpc>
                <a:spcPct val="150000"/>
              </a:lnSpc>
              <a:buFont typeface="Arial" panose="020B0604020202020204" pitchFamily="34" charset="0"/>
              <a:buChar char="•"/>
            </a:pPr>
            <a:r>
              <a:rPr lang="en-US" dirty="0"/>
              <a:t>SOC-ready visibility</a:t>
            </a:r>
          </a:p>
          <a:p>
            <a:pPr>
              <a:buFont typeface="Arial" panose="020B0604020202020204" pitchFamily="34" charset="0"/>
              <a:buChar char="•"/>
            </a:pPr>
            <a:endParaRPr lang="en-US" dirty="0"/>
          </a:p>
          <a:p>
            <a:endParaRPr lang="en-US" dirty="0"/>
          </a:p>
        </p:txBody>
      </p:sp>
    </p:spTree>
    <p:extLst>
      <p:ext uri="{BB962C8B-B14F-4D97-AF65-F5344CB8AC3E}">
        <p14:creationId xmlns:p14="http://schemas.microsoft.com/office/powerpoint/2010/main" val="31891913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438"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16E9E21A-8F20-437C-8BF9-026F7550138F}">
  <we:reference id="WA200001937" version="1.0.0.0" store="Omex" storeType="OMEX"/>
  <we:alternateReferences>
    <we:reference id="WA200001937" version="1.0.0.0" store="WA20000193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37280d039ab1ea008390676d3a9eb74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be194878a21e1940cedcee5b12d35744"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922FEAAE-4D5C-448E-A043-EECCF2FFD8CB}"/>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1486</TotalTime>
  <Words>1777</Words>
  <Application>Microsoft Office PowerPoint</Application>
  <PresentationFormat>Widescreen</PresentationFormat>
  <Paragraphs>253</Paragraphs>
  <Slides>33</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Alexandria</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Abdelrhman Ahmed</cp:lastModifiedBy>
  <cp:revision>27</cp:revision>
  <dcterms:created xsi:type="dcterms:W3CDTF">2023-04-29T09:08:00Z</dcterms:created>
  <dcterms:modified xsi:type="dcterms:W3CDTF">2025-12-08T23:03:34Z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