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256" r:id="rId2"/>
    <p:sldId id="342" r:id="rId3"/>
    <p:sldId id="259" r:id="rId4"/>
    <p:sldId id="341" r:id="rId5"/>
    <p:sldId id="343" r:id="rId6"/>
    <p:sldId id="344" r:id="rId7"/>
    <p:sldId id="345" r:id="rId8"/>
    <p:sldId id="346" r:id="rId9"/>
    <p:sldId id="347" r:id="rId10"/>
    <p:sldId id="348" r:id="rId11"/>
    <p:sldId id="349" r:id="rId12"/>
    <p:sldId id="350" r:id="rId13"/>
    <p:sldId id="377" r:id="rId14"/>
    <p:sldId id="378" r:id="rId15"/>
    <p:sldId id="379" r:id="rId16"/>
    <p:sldId id="380" r:id="rId17"/>
    <p:sldId id="406" r:id="rId18"/>
    <p:sldId id="383" r:id="rId19"/>
    <p:sldId id="384" r:id="rId20"/>
    <p:sldId id="385" r:id="rId21"/>
    <p:sldId id="386" r:id="rId22"/>
    <p:sldId id="353" r:id="rId23"/>
    <p:sldId id="382" r:id="rId24"/>
    <p:sldId id="354" r:id="rId25"/>
    <p:sldId id="387" r:id="rId26"/>
    <p:sldId id="388" r:id="rId27"/>
    <p:sldId id="389" r:id="rId28"/>
    <p:sldId id="408" r:id="rId29"/>
    <p:sldId id="390" r:id="rId30"/>
    <p:sldId id="391" r:id="rId31"/>
    <p:sldId id="392" r:id="rId32"/>
    <p:sldId id="355" r:id="rId33"/>
    <p:sldId id="393" r:id="rId34"/>
    <p:sldId id="394" r:id="rId35"/>
    <p:sldId id="395" r:id="rId36"/>
    <p:sldId id="396" r:id="rId37"/>
    <p:sldId id="397" r:id="rId38"/>
    <p:sldId id="407" r:id="rId39"/>
    <p:sldId id="398" r:id="rId40"/>
    <p:sldId id="400" r:id="rId41"/>
    <p:sldId id="401" r:id="rId42"/>
    <p:sldId id="402" r:id="rId43"/>
    <p:sldId id="404" r:id="rId44"/>
    <p:sldId id="405"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525" autoAdjust="0"/>
    <p:restoredTop sz="94660"/>
  </p:normalViewPr>
  <p:slideViewPr>
    <p:cSldViewPr snapToGrid="0">
      <p:cViewPr varScale="1">
        <p:scale>
          <a:sx n="85" d="100"/>
          <a:sy n="85" d="100"/>
        </p:scale>
        <p:origin x="614"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4F6AD5-CAD1-4D1B-8333-27C646E75B85}" type="datetimeFigureOut">
              <a:rPr lang="en-US" smtClean="0"/>
              <a:t>7/30/2022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0CE9E9E-DE18-405D-A938-660845FEC10F}" type="slidenum">
              <a:rPr lang="en-US" smtClean="0"/>
              <a:t>‹#›</a:t>
            </a:fld>
            <a:endParaRPr lang="en-US"/>
          </a:p>
        </p:txBody>
      </p:sp>
    </p:spTree>
    <p:extLst>
      <p:ext uri="{BB962C8B-B14F-4D97-AF65-F5344CB8AC3E}">
        <p14:creationId xmlns:p14="http://schemas.microsoft.com/office/powerpoint/2010/main" val="1445868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8736CD2-13B2-4367-9950-BD69753F3839}" type="datetime1">
              <a:rPr lang="en-US" smtClean="0"/>
              <a:t>7/30/2022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2F239F7-9A79-4590-90B9-ABF0C5A10D99}" type="datetime1">
              <a:rPr lang="en-US" smtClean="0"/>
              <a:t>7/30/2022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E9CF2B8-40EF-460F-80CF-6C24069BBC04}" type="datetime1">
              <a:rPr lang="en-US" smtClean="0"/>
              <a:t>7/30/2022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676E9E0-22F2-4327-AF24-C167FD2440EC}" type="datetime1">
              <a:rPr lang="en-US" smtClean="0"/>
              <a:t>7/30/2022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7D6ECCF-23E1-41E6-8AFB-1A56B0729FE4}" type="datetime1">
              <a:rPr lang="en-US" smtClean="0"/>
              <a:t>7/30/2022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77A3238-7AE0-4B27-BE91-DD39B54A96BE}" type="datetime1">
              <a:rPr lang="en-US" smtClean="0"/>
              <a:t>7/30/2022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C612B6-E9B1-44EA-BB3E-1A1AEB124F01}" type="datetime1">
              <a:rPr lang="en-US" smtClean="0"/>
              <a:t>7/30/2022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27F3AE6-D3D4-4FB8-9CA6-19EE1FDA5A71}" type="datetime1">
              <a:rPr lang="en-US" smtClean="0"/>
              <a:t>7/30/2022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A631F1F-064D-481E-BDCD-F91BD508C02D}" type="datetime1">
              <a:rPr lang="en-US" smtClean="0"/>
              <a:t>7/30/2022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850C019-D8C5-4FCF-9D66-CDE59439A942}" type="datetime1">
              <a:rPr lang="en-US" smtClean="0"/>
              <a:t>7/30/2022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19EC447-342C-4FBB-A340-0AB1CE948C67}" type="datetime1">
              <a:rPr lang="en-US" smtClean="0"/>
              <a:t>7/30/2022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73C0D9-1819-4B9E-9B36-D9B5457B1FDC}" type="datetime1">
              <a:rPr lang="en-US" smtClean="0"/>
              <a:t>7/30/2022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7.emf"/><Relationship Id="rId7"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7.w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oleObject" Target="../embeddings/oleObject1.bin"/><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7.emf"/><Relationship Id="rId7" Type="http://schemas.openxmlformats.org/officeDocument/2006/relationships/image" Target="../media/image17.w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oleObject" Target="../embeddings/oleObject1.bin"/><Relationship Id="rId5" Type="http://schemas.openxmlformats.org/officeDocument/2006/relationships/image" Target="../media/image9.emf"/><Relationship Id="rId10" Type="http://schemas.openxmlformats.org/officeDocument/2006/relationships/image" Target="../media/image22.png"/><Relationship Id="rId4" Type="http://schemas.openxmlformats.org/officeDocument/2006/relationships/image" Target="../media/image8.emf"/><Relationship Id="rId9"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8" Type="http://schemas.openxmlformats.org/officeDocument/2006/relationships/image" Target="../media/image280.png"/><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31.png"/></Relationships>
</file>

<file path=ppt/slides/_rels/slide26.xml.rels><?xml version="1.0" encoding="UTF-8" standalone="yes"?>
<Relationships xmlns="http://schemas.openxmlformats.org/package/2006/relationships"><Relationship Id="rId8" Type="http://schemas.openxmlformats.org/officeDocument/2006/relationships/oleObject" Target="../embeddings/oleObject3.bin"/><Relationship Id="rId3" Type="http://schemas.openxmlformats.org/officeDocument/2006/relationships/image" Target="../media/image7.emf"/><Relationship Id="rId7" Type="http://schemas.openxmlformats.org/officeDocument/2006/relationships/image" Target="../media/image32.w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oleObject" Target="../embeddings/oleObject2.bin"/><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33.w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9.png"/><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4.png"/><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5.png"/><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8.png"/><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9765" y="-155787"/>
            <a:ext cx="12746177"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29765" y="422122"/>
            <a:ext cx="6714451" cy="1972334"/>
          </a:xfrm>
          <a:prstGeom prst="rect">
            <a:avLst/>
          </a:prstGeom>
        </p:spPr>
      </p:pic>
      <p:pic>
        <p:nvPicPr>
          <p:cNvPr id="13" name="Picture 12"/>
          <p:cNvPicPr>
            <a:picLocks noChangeAspect="1"/>
          </p:cNvPicPr>
          <p:nvPr/>
        </p:nvPicPr>
        <p:blipFill>
          <a:blip r:embed="rId6"/>
          <a:stretch>
            <a:fillRect/>
          </a:stretch>
        </p:blipFill>
        <p:spPr>
          <a:xfrm>
            <a:off x="4655127" y="3214391"/>
            <a:ext cx="7549938" cy="1034667"/>
          </a:xfrm>
          <a:prstGeom prst="rect">
            <a:avLst/>
          </a:prstGeom>
        </p:spPr>
      </p:pic>
      <p:sp>
        <p:nvSpPr>
          <p:cNvPr id="14" name="TextBox 13"/>
          <p:cNvSpPr txBox="1"/>
          <p:nvPr/>
        </p:nvSpPr>
        <p:spPr>
          <a:xfrm>
            <a:off x="30790" y="715791"/>
            <a:ext cx="6199133"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Probability and Statistics </a:t>
            </a: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800" dirty="0" err="1">
                <a:solidFill>
                  <a:srgbClr val="24A9E1"/>
                </a:solidFill>
                <a:latin typeface="Tajawal Medium" panose="00000600000000000000" pitchFamily="2" charset="-78"/>
                <a:cs typeface="Tajawal Medium" panose="00000600000000000000" pitchFamily="2" charset="-78"/>
              </a:rPr>
              <a:t>Dr.Israa</a:t>
            </a:r>
            <a:r>
              <a:rPr lang="en-US" sz="2800" dirty="0">
                <a:solidFill>
                  <a:srgbClr val="24A9E1"/>
                </a:solidFill>
                <a:latin typeface="Tajawal Medium" panose="00000600000000000000" pitchFamily="2" charset="-78"/>
                <a:cs typeface="Tajawal Medium" panose="00000600000000000000" pitchFamily="2" charset="-78"/>
              </a:rPr>
              <a:t> </a:t>
            </a:r>
            <a:r>
              <a:rPr lang="en-US" sz="2800" dirty="0" err="1">
                <a:solidFill>
                  <a:srgbClr val="24A9E1"/>
                </a:solidFill>
                <a:latin typeface="Tajawal Medium" panose="00000600000000000000" pitchFamily="2" charset="-78"/>
                <a:cs typeface="Tajawal Medium" panose="00000600000000000000" pitchFamily="2" charset="-78"/>
              </a:rPr>
              <a:t>Lewaa</a:t>
            </a:r>
            <a:r>
              <a:rPr lang="en-US" sz="2800" dirty="0">
                <a:solidFill>
                  <a:srgbClr val="24A9E1"/>
                </a:solidFill>
                <a:latin typeface="Tajawal Medium" panose="00000600000000000000" pitchFamily="2" charset="-78"/>
                <a:cs typeface="Tajawal Medium" panose="00000600000000000000" pitchFamily="2" charset="-78"/>
              </a:rPr>
              <a:t>  </a:t>
            </a:r>
          </a:p>
          <a:p>
            <a:r>
              <a:rPr lang="en-US" sz="2800" dirty="0">
                <a:solidFill>
                  <a:srgbClr val="FF9518"/>
                </a:solidFill>
                <a:latin typeface="Tajawal Medium" panose="00000600000000000000" pitchFamily="2" charset="-78"/>
                <a:cs typeface="Tajawal Medium" panose="00000600000000000000" pitchFamily="2" charset="-78"/>
              </a:rPr>
              <a:t>Lecture 8</a:t>
            </a:r>
          </a:p>
        </p:txBody>
      </p:sp>
      <p:sp>
        <p:nvSpPr>
          <p:cNvPr id="16" name="TextBox 15"/>
          <p:cNvSpPr txBox="1"/>
          <p:nvPr/>
        </p:nvSpPr>
        <p:spPr>
          <a:xfrm>
            <a:off x="4451927" y="3204194"/>
            <a:ext cx="7906327"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STA 201</a:t>
            </a:r>
          </a:p>
          <a:p>
            <a:pPr>
              <a:defRPr/>
            </a:pPr>
            <a:r>
              <a:rPr lang="en-US" sz="2800" dirty="0">
                <a:solidFill>
                  <a:schemeClr val="bg1"/>
                </a:solidFill>
                <a:latin typeface="Tajawal Medium" panose="00000600000000000000" pitchFamily="2" charset="-78"/>
                <a:cs typeface="Tajawal Medium" panose="00000600000000000000" pitchFamily="2" charset="-78"/>
              </a:rPr>
              <a:t> Hypothesis Testing with Two Samples</a:t>
            </a:r>
          </a:p>
        </p:txBody>
      </p:sp>
      <p:sp>
        <p:nvSpPr>
          <p:cNvPr id="3" name="Slide Number Placeholder 2"/>
          <p:cNvSpPr>
            <a:spLocks noGrp="1"/>
          </p:cNvSpPr>
          <p:nvPr>
            <p:ph type="sldNum" sz="quarter" idx="12"/>
          </p:nvPr>
        </p:nvSpPr>
        <p:spPr/>
        <p:txBody>
          <a:bodyPr/>
          <a:lstStyle/>
          <a:p>
            <a:fld id="{FDED41F8-FC0F-4085-8150-313B6CF05213}" type="slidenum">
              <a:rPr lang="en-US" smtClean="0"/>
              <a:pPr/>
              <a:t>1</a:t>
            </a:fld>
            <a:endParaRPr lang="en-US"/>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2000" advTm="74699"/>
    </mc:Choice>
    <mc:Fallback xmlns="">
      <p:transition spd="slow" advTm="7469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8473"/>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a:t>
            </a:fld>
            <a:endParaRPr lang="en-US"/>
          </a:p>
        </p:txBody>
      </p:sp>
      <p:sp>
        <p:nvSpPr>
          <p:cNvPr id="11" name="Rectangle 10"/>
          <p:cNvSpPr/>
          <p:nvPr/>
        </p:nvSpPr>
        <p:spPr>
          <a:xfrm>
            <a:off x="2713746" y="601961"/>
            <a:ext cx="5682389" cy="523220"/>
          </a:xfrm>
          <a:prstGeom prst="rect">
            <a:avLst/>
          </a:prstGeom>
        </p:spPr>
        <p:txBody>
          <a:bodyPr wrap="none">
            <a:spAutoFit/>
          </a:bodyPr>
          <a:lstStyle/>
          <a:p>
            <a:pPr>
              <a:defRPr/>
            </a:pPr>
            <a:r>
              <a:rPr lang="en-US" sz="2800" dirty="0">
                <a:solidFill>
                  <a:schemeClr val="bg1"/>
                </a:solidFill>
                <a:latin typeface="Times New Roman" panose="02020603050405020304" pitchFamily="18" charset="0"/>
                <a:cs typeface="Times New Roman" panose="02020603050405020304" pitchFamily="18" charset="0"/>
              </a:rPr>
              <a:t>Hypothesis Testing with Two Samples</a:t>
            </a:r>
          </a:p>
        </p:txBody>
      </p:sp>
      <p:sp>
        <p:nvSpPr>
          <p:cNvPr id="7" name="Rectangle 6"/>
          <p:cNvSpPr/>
          <p:nvPr/>
        </p:nvSpPr>
        <p:spPr>
          <a:xfrm>
            <a:off x="1398076" y="1991393"/>
            <a:ext cx="10462161" cy="2677656"/>
          </a:xfrm>
          <a:prstGeom prst="rect">
            <a:avLst/>
          </a:prstGeom>
        </p:spPr>
        <p:txBody>
          <a:bodyPr wrap="square">
            <a:spAutoFit/>
          </a:bodyPr>
          <a:lstStyle/>
          <a:p>
            <a:pPr>
              <a:defRPr/>
            </a:pPr>
            <a:r>
              <a:rPr lang="en-US" sz="2400" dirty="0">
                <a:latin typeface="Times New Roman" panose="02020603050405020304" pitchFamily="18" charset="0"/>
                <a:cs typeface="Times New Roman" panose="02020603050405020304" pitchFamily="18" charset="0"/>
              </a:rPr>
              <a:t>8.1 Testing the Difference Between Means (Large Independent Samples)</a:t>
            </a:r>
          </a:p>
          <a:p>
            <a:pPr>
              <a:defRPr/>
            </a:pPr>
            <a:endParaRPr lang="en-US" sz="2400" dirty="0">
              <a:latin typeface="Times New Roman" panose="02020603050405020304" pitchFamily="18" charset="0"/>
              <a:cs typeface="Times New Roman" panose="02020603050405020304" pitchFamily="18" charset="0"/>
            </a:endParaRPr>
          </a:p>
          <a:p>
            <a:pPr>
              <a:defRPr/>
            </a:pPr>
            <a:r>
              <a:rPr lang="en-US" sz="2400" dirty="0">
                <a:latin typeface="Times New Roman" panose="02020603050405020304" pitchFamily="18" charset="0"/>
                <a:cs typeface="Times New Roman" panose="02020603050405020304" pitchFamily="18" charset="0"/>
              </a:rPr>
              <a:t>8.2 Testing the Difference Between Means (Small Independent Samples)</a:t>
            </a:r>
          </a:p>
          <a:p>
            <a:pPr>
              <a:defRPr/>
            </a:pPr>
            <a:endParaRPr lang="en-US" sz="2400" dirty="0">
              <a:latin typeface="Times New Roman" panose="02020603050405020304" pitchFamily="18" charset="0"/>
              <a:cs typeface="Times New Roman" panose="02020603050405020304" pitchFamily="18" charset="0"/>
            </a:endParaRPr>
          </a:p>
          <a:p>
            <a:pPr>
              <a:defRPr/>
            </a:pPr>
            <a:r>
              <a:rPr lang="en-US" sz="2400" dirty="0">
                <a:latin typeface="Times New Roman" panose="02020603050405020304" pitchFamily="18" charset="0"/>
                <a:cs typeface="Times New Roman" panose="02020603050405020304" pitchFamily="18" charset="0"/>
              </a:rPr>
              <a:t>8.3 Testing the Difference Between Means (Dependent Samples)</a:t>
            </a:r>
          </a:p>
          <a:p>
            <a:pPr>
              <a:defRPr/>
            </a:pPr>
            <a:endParaRPr lang="en-US" sz="2400" dirty="0">
              <a:latin typeface="Times New Roman" panose="02020603050405020304" pitchFamily="18" charset="0"/>
              <a:cs typeface="Times New Roman" panose="02020603050405020304" pitchFamily="18" charset="0"/>
            </a:endParaRPr>
          </a:p>
          <a:p>
            <a:pPr>
              <a:defRPr/>
            </a:pPr>
            <a:r>
              <a:rPr lang="en-US" sz="2400" dirty="0">
                <a:latin typeface="Times New Roman" panose="02020603050405020304" pitchFamily="18" charset="0"/>
                <a:cs typeface="Times New Roman" panose="02020603050405020304" pitchFamily="18" charset="0"/>
              </a:rPr>
              <a:t>8.4 Testing the Difference Between Proportions</a:t>
            </a:r>
          </a:p>
        </p:txBody>
      </p:sp>
    </p:spTree>
    <p:extLst>
      <p:ext uri="{BB962C8B-B14F-4D97-AF65-F5344CB8AC3E}">
        <p14:creationId xmlns:p14="http://schemas.microsoft.com/office/powerpoint/2010/main" val="1114159618"/>
      </p:ext>
    </p:extLst>
  </p:cSld>
  <p:clrMapOvr>
    <a:masterClrMapping/>
  </p:clrMapOvr>
  <mc:AlternateContent xmlns:mc="http://schemas.openxmlformats.org/markup-compatibility/2006" xmlns:p14="http://schemas.microsoft.com/office/powerpoint/2010/main">
    <mc:Choice Requires="p14">
      <p:transition spd="slow" p14:dur="2000" advTm="143412"/>
    </mc:Choice>
    <mc:Fallback xmlns="">
      <p:transition spd="slow" advTm="14341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12300036" cy="1983313"/>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a:t>
            </a:fld>
            <a:endParaRPr lang="en-US"/>
          </a:p>
        </p:txBody>
      </p:sp>
      <p:sp>
        <p:nvSpPr>
          <p:cNvPr id="11" name="Rectangle 10"/>
          <p:cNvSpPr/>
          <p:nvPr/>
        </p:nvSpPr>
        <p:spPr>
          <a:xfrm>
            <a:off x="2713746" y="601961"/>
            <a:ext cx="6908751" cy="954107"/>
          </a:xfrm>
          <a:prstGeom prst="rect">
            <a:avLst/>
          </a:prstGeom>
        </p:spPr>
        <p:txBody>
          <a:bodyPr wrap="none">
            <a:spAutoFit/>
          </a:bodyPr>
          <a:lstStyle/>
          <a:p>
            <a:pPr>
              <a:spcBef>
                <a:spcPct val="0"/>
              </a:spcBef>
              <a:defRPr/>
            </a:pPr>
            <a:r>
              <a:rPr lang="en-US" altLang="en-US" sz="2800" dirty="0">
                <a:solidFill>
                  <a:schemeClr val="bg1"/>
                </a:solidFill>
              </a:rPr>
              <a:t>      8.1  Testing the Difference Between Means</a:t>
            </a:r>
          </a:p>
          <a:p>
            <a:pPr>
              <a:spcBef>
                <a:spcPct val="0"/>
              </a:spcBef>
              <a:defRPr/>
            </a:pPr>
            <a:r>
              <a:rPr lang="en-US" altLang="en-US" sz="2800" dirty="0">
                <a:solidFill>
                  <a:schemeClr val="bg1"/>
                </a:solidFill>
              </a:rPr>
              <a:t>                  (Large Independent Samples)</a:t>
            </a:r>
          </a:p>
        </p:txBody>
      </p:sp>
      <p:sp>
        <p:nvSpPr>
          <p:cNvPr id="9" name="Rectangle 8"/>
          <p:cNvSpPr/>
          <p:nvPr/>
        </p:nvSpPr>
        <p:spPr>
          <a:xfrm>
            <a:off x="1967344" y="2647423"/>
            <a:ext cx="9264073" cy="1569660"/>
          </a:xfrm>
          <a:prstGeom prst="rect">
            <a:avLst/>
          </a:prstGeom>
        </p:spPr>
        <p:txBody>
          <a:bodyPr wrap="square">
            <a:spAutoFit/>
          </a:bodyPr>
          <a:lstStyle/>
          <a:p>
            <a:pPr marL="342900"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Determine whether two samples are independent or dependent</a:t>
            </a:r>
          </a:p>
          <a:p>
            <a:pPr marL="342900" indent="-342900">
              <a:buFont typeface="Arial" panose="020B0604020202020204" pitchFamily="34" charset="0"/>
              <a:buChar char="•"/>
            </a:pPr>
            <a:endParaRPr lang="en-US" altLang="en-US"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Perform a two-sample </a:t>
            </a:r>
            <a:r>
              <a:rPr lang="en-US" altLang="en-US" sz="2400" i="1" dirty="0">
                <a:latin typeface="Times New Roman" panose="02020603050405020304" pitchFamily="18" charset="0"/>
                <a:cs typeface="Times New Roman" panose="02020603050405020304" pitchFamily="18" charset="0"/>
              </a:rPr>
              <a:t>z</a:t>
            </a:r>
            <a:r>
              <a:rPr lang="en-US" altLang="en-US" sz="2400" dirty="0">
                <a:latin typeface="Times New Roman" panose="02020603050405020304" pitchFamily="18" charset="0"/>
                <a:cs typeface="Times New Roman" panose="02020603050405020304" pitchFamily="18" charset="0"/>
              </a:rPr>
              <a:t>-test for the difference between two means </a:t>
            </a:r>
            <a:r>
              <a:rPr lang="el-GR" altLang="en-US" sz="2400" dirty="0">
                <a:latin typeface="Times New Roman" panose="02020603050405020304" pitchFamily="18" charset="0"/>
                <a:cs typeface="Times New Roman" panose="02020603050405020304" pitchFamily="18" charset="0"/>
              </a:rPr>
              <a:t>μ</a:t>
            </a:r>
            <a:r>
              <a:rPr lang="en-US" altLang="en-US" sz="2400" baseline="-25000" dirty="0">
                <a:latin typeface="Times New Roman" panose="02020603050405020304" pitchFamily="18" charset="0"/>
                <a:cs typeface="Times New Roman" panose="02020603050405020304" pitchFamily="18" charset="0"/>
              </a:rPr>
              <a:t>1</a:t>
            </a:r>
            <a:r>
              <a:rPr lang="en-US" altLang="en-US" sz="2400" dirty="0">
                <a:latin typeface="Times New Roman" panose="02020603050405020304" pitchFamily="18" charset="0"/>
                <a:cs typeface="Times New Roman" panose="02020603050405020304" pitchFamily="18" charset="0"/>
              </a:rPr>
              <a:t> and </a:t>
            </a:r>
            <a:r>
              <a:rPr lang="el-GR" altLang="en-US" sz="2400" dirty="0">
                <a:latin typeface="Times New Roman" panose="02020603050405020304" pitchFamily="18" charset="0"/>
                <a:cs typeface="Times New Roman" panose="02020603050405020304" pitchFamily="18" charset="0"/>
              </a:rPr>
              <a:t>μ</a:t>
            </a:r>
            <a:r>
              <a:rPr lang="en-US" altLang="en-US" sz="2400" baseline="-25000" dirty="0">
                <a:latin typeface="Times New Roman" panose="02020603050405020304" pitchFamily="18" charset="0"/>
                <a:cs typeface="Times New Roman" panose="02020603050405020304" pitchFamily="18" charset="0"/>
              </a:rPr>
              <a:t>2</a:t>
            </a:r>
            <a:r>
              <a:rPr lang="en-US" altLang="en-US" sz="2400" dirty="0">
                <a:latin typeface="Times New Roman" panose="02020603050405020304" pitchFamily="18" charset="0"/>
                <a:cs typeface="Times New Roman" panose="02020603050405020304" pitchFamily="18" charset="0"/>
              </a:rPr>
              <a:t> using large independent samples</a:t>
            </a:r>
          </a:p>
        </p:txBody>
      </p:sp>
    </p:spTree>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99957"/>
    </mc:Choice>
    <mc:Fallback xmlns="">
      <p:transition spd="slow" advTm="9995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91163"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4</a:t>
            </a:fld>
            <a:endParaRPr lang="en-US"/>
          </a:p>
        </p:txBody>
      </p:sp>
      <p:sp>
        <p:nvSpPr>
          <p:cNvPr id="9" name="Rectangle 8"/>
          <p:cNvSpPr/>
          <p:nvPr/>
        </p:nvSpPr>
        <p:spPr>
          <a:xfrm>
            <a:off x="2986451" y="477530"/>
            <a:ext cx="5697137" cy="523220"/>
          </a:xfrm>
          <a:prstGeom prst="rect">
            <a:avLst/>
          </a:prstGeom>
        </p:spPr>
        <p:txBody>
          <a:bodyPr wrap="none">
            <a:spAutoFit/>
          </a:bodyPr>
          <a:lstStyle/>
          <a:p>
            <a:r>
              <a:rPr lang="en-US" altLang="en-US" sz="2800" dirty="0">
                <a:solidFill>
                  <a:schemeClr val="bg1"/>
                </a:solidFill>
                <a:latin typeface="Times New Roman" panose="02020603050405020304" pitchFamily="18" charset="0"/>
                <a:cs typeface="Times New Roman" panose="02020603050405020304" pitchFamily="18" charset="0"/>
              </a:rPr>
              <a:t>Independent and Dependent Samples</a:t>
            </a:r>
          </a:p>
        </p:txBody>
      </p:sp>
      <p:sp>
        <p:nvSpPr>
          <p:cNvPr id="11" name="Rectangle 10"/>
          <p:cNvSpPr/>
          <p:nvPr/>
        </p:nvSpPr>
        <p:spPr>
          <a:xfrm>
            <a:off x="2142840" y="1148048"/>
            <a:ext cx="9081654" cy="2677656"/>
          </a:xfrm>
          <a:prstGeom prst="rect">
            <a:avLst/>
          </a:prstGeom>
        </p:spPr>
        <p:txBody>
          <a:bodyPr wrap="square">
            <a:spAutoFit/>
          </a:bodyPr>
          <a:lstStyle/>
          <a:p>
            <a:pPr marL="933450" lvl="1" indent="-533400"/>
            <a:endParaRPr lang="en-US" altLang="en-US" sz="2400" b="1" dirty="0">
              <a:solidFill>
                <a:schemeClr val="accent2"/>
              </a:solidFill>
              <a:latin typeface="Times New Roman" panose="02020603050405020304" pitchFamily="18" charset="0"/>
              <a:cs typeface="Times New Roman" panose="02020603050405020304" pitchFamily="18" charset="0"/>
            </a:endParaRPr>
          </a:p>
          <a:p>
            <a:pPr marL="933450" lvl="1" indent="-533400"/>
            <a:r>
              <a:rPr lang="en-US" altLang="en-US" sz="2400" b="1" dirty="0">
                <a:solidFill>
                  <a:schemeClr val="accent2"/>
                </a:solidFill>
                <a:latin typeface="Times New Roman" panose="02020603050405020304" pitchFamily="18" charset="0"/>
                <a:cs typeface="Times New Roman" panose="02020603050405020304" pitchFamily="18" charset="0"/>
              </a:rPr>
              <a:t>Independent Samples</a:t>
            </a:r>
          </a:p>
          <a:p>
            <a:pPr marL="1333500" lvl="2" indent="-533400"/>
            <a:r>
              <a:rPr lang="en-US" altLang="en-US" sz="2400" dirty="0">
                <a:latin typeface="Times New Roman" panose="02020603050405020304" pitchFamily="18" charset="0"/>
                <a:cs typeface="Times New Roman" panose="02020603050405020304" pitchFamily="18" charset="0"/>
              </a:rPr>
              <a:t>The sample selected from one population is not related to the sample selected from the second population.</a:t>
            </a:r>
          </a:p>
          <a:p>
            <a:pPr marL="933450" lvl="1" indent="-533400"/>
            <a:r>
              <a:rPr lang="en-US" altLang="en-US" sz="2400" b="1" dirty="0">
                <a:solidFill>
                  <a:schemeClr val="accent2"/>
                </a:solidFill>
                <a:latin typeface="Times New Roman" panose="02020603050405020304" pitchFamily="18" charset="0"/>
                <a:cs typeface="Times New Roman" panose="02020603050405020304" pitchFamily="18" charset="0"/>
              </a:rPr>
              <a:t>Dependent Samples </a:t>
            </a:r>
            <a:r>
              <a:rPr lang="en-US" altLang="en-US" sz="2400" dirty="0">
                <a:latin typeface="Times New Roman" panose="02020603050405020304" pitchFamily="18" charset="0"/>
                <a:cs typeface="Times New Roman" panose="02020603050405020304" pitchFamily="18" charset="0"/>
              </a:rPr>
              <a:t>(paired or matched samples)</a:t>
            </a:r>
          </a:p>
          <a:p>
            <a:pPr marL="1333500" lvl="2" indent="-533400"/>
            <a:r>
              <a:rPr lang="en-US" altLang="en-US" sz="2400" dirty="0">
                <a:latin typeface="Times New Roman" panose="02020603050405020304" pitchFamily="18" charset="0"/>
                <a:cs typeface="Times New Roman" panose="02020603050405020304" pitchFamily="18" charset="0"/>
              </a:rPr>
              <a:t>Each member of one sample corresponds to a member of the other sample.</a:t>
            </a:r>
          </a:p>
        </p:txBody>
      </p:sp>
      <p:pic>
        <p:nvPicPr>
          <p:cNvPr id="12" name="Picture 11"/>
          <p:cNvPicPr>
            <a:picLocks noChangeAspect="1"/>
          </p:cNvPicPr>
          <p:nvPr/>
        </p:nvPicPr>
        <p:blipFill>
          <a:blip r:embed="rId6"/>
          <a:stretch>
            <a:fillRect/>
          </a:stretch>
        </p:blipFill>
        <p:spPr>
          <a:xfrm>
            <a:off x="3139817" y="4283246"/>
            <a:ext cx="5837928" cy="2160780"/>
          </a:xfrm>
          <a:prstGeom prst="rect">
            <a:avLst/>
          </a:prstGeom>
        </p:spPr>
      </p:pic>
    </p:spTree>
    <p:extLst>
      <p:ext uri="{BB962C8B-B14F-4D97-AF65-F5344CB8AC3E}">
        <p14:creationId xmlns:p14="http://schemas.microsoft.com/office/powerpoint/2010/main" val="3611699848"/>
      </p:ext>
    </p:extLst>
  </p:cSld>
  <p:clrMapOvr>
    <a:masterClrMapping/>
  </p:clrMapOvr>
  <mc:AlternateContent xmlns:mc="http://schemas.openxmlformats.org/markup-compatibility/2006" xmlns:p14="http://schemas.microsoft.com/office/powerpoint/2010/main">
    <mc:Choice Requires="p14">
      <p:transition spd="slow" p14:dur="2000" advTm="227497"/>
    </mc:Choice>
    <mc:Fallback xmlns="">
      <p:transition spd="slow" advTm="22749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91163"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5</a:t>
            </a:fld>
            <a:endParaRPr lang="en-US"/>
          </a:p>
        </p:txBody>
      </p:sp>
      <p:sp>
        <p:nvSpPr>
          <p:cNvPr id="9" name="Rectangle 8"/>
          <p:cNvSpPr/>
          <p:nvPr/>
        </p:nvSpPr>
        <p:spPr>
          <a:xfrm>
            <a:off x="2663178" y="477136"/>
            <a:ext cx="7106112"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Example: Independent and Dependent Samples</a:t>
            </a:r>
            <a:endParaRPr lang="en-US" altLang="en-US" sz="2800"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1858507" y="1665100"/>
            <a:ext cx="8634002" cy="1938992"/>
          </a:xfrm>
          <a:prstGeom prst="rect">
            <a:avLst/>
          </a:prstGeom>
        </p:spPr>
        <p:txBody>
          <a:bodyPr wrap="square">
            <a:spAutoFit/>
          </a:bodyPr>
          <a:lstStyle/>
          <a:p>
            <a:pPr>
              <a:defRPr/>
            </a:pPr>
            <a:r>
              <a:rPr lang="en-US" sz="2400" dirty="0">
                <a:latin typeface="Times New Roman" panose="02020603050405020304" pitchFamily="18" charset="0"/>
                <a:cs typeface="Times New Roman" panose="02020603050405020304" pitchFamily="18" charset="0"/>
              </a:rPr>
              <a:t>Classify the pair of samples as independent or dependent.</a:t>
            </a:r>
          </a:p>
          <a:p>
            <a:pPr marL="514350" indent="-514350">
              <a:buFont typeface="Arial" charset="0"/>
              <a:buChar char="•"/>
              <a:defRPr/>
            </a:pPr>
            <a:r>
              <a:rPr lang="en-US" sz="2400" dirty="0">
                <a:latin typeface="Times New Roman" panose="02020603050405020304" pitchFamily="18" charset="0"/>
                <a:cs typeface="Times New Roman" panose="02020603050405020304" pitchFamily="18" charset="0"/>
              </a:rPr>
              <a:t>Sample 1: Resting heart rates of 35 individuals before drinking coffee.</a:t>
            </a:r>
          </a:p>
          <a:p>
            <a:pPr marL="514350" indent="-514350">
              <a:buFont typeface="Arial" charset="0"/>
              <a:buChar char="•"/>
              <a:defRPr/>
            </a:pPr>
            <a:r>
              <a:rPr lang="en-US" sz="2400" dirty="0">
                <a:latin typeface="Times New Roman" panose="02020603050405020304" pitchFamily="18" charset="0"/>
                <a:cs typeface="Times New Roman" panose="02020603050405020304" pitchFamily="18" charset="0"/>
              </a:rPr>
              <a:t>Sample 2: Resting heart rates of the same individuals after drinking two cups of coffee.</a:t>
            </a:r>
          </a:p>
        </p:txBody>
      </p:sp>
      <p:sp>
        <p:nvSpPr>
          <p:cNvPr id="12" name="Rectangle 11"/>
          <p:cNvSpPr/>
          <p:nvPr/>
        </p:nvSpPr>
        <p:spPr>
          <a:xfrm>
            <a:off x="2032000" y="4084171"/>
            <a:ext cx="9321800" cy="1200329"/>
          </a:xfrm>
          <a:prstGeom prst="rect">
            <a:avLst/>
          </a:prstGeom>
        </p:spPr>
        <p:txBody>
          <a:bodyPr wrap="square">
            <a:spAutoFit/>
          </a:bodyPr>
          <a:lstStyle/>
          <a:p>
            <a:pPr fontAlgn="auto">
              <a:spcBef>
                <a:spcPts val="0"/>
              </a:spcBef>
              <a:spcAft>
                <a:spcPts val="0"/>
              </a:spcAft>
              <a:defRPr/>
            </a:pPr>
            <a:r>
              <a:rPr lang="en-US" sz="2400" b="1" dirty="0">
                <a:solidFill>
                  <a:schemeClr val="accent3"/>
                </a:solidFill>
                <a:latin typeface="Times New Roman" panose="02020603050405020304" pitchFamily="18" charset="0"/>
                <a:cs typeface="Times New Roman" panose="02020603050405020304" pitchFamily="18" charset="0"/>
              </a:rPr>
              <a:t>Solution:</a:t>
            </a:r>
            <a:br>
              <a:rPr lang="en-US" sz="2400" dirty="0">
                <a:latin typeface="Times New Roman" panose="02020603050405020304" pitchFamily="18" charset="0"/>
                <a:cs typeface="Times New Roman" panose="02020603050405020304" pitchFamily="18" charset="0"/>
              </a:rPr>
            </a:br>
            <a:r>
              <a:rPr lang="en-US" sz="2400" b="1" dirty="0">
                <a:solidFill>
                  <a:schemeClr val="accent2"/>
                </a:solidFill>
                <a:latin typeface="Times New Roman" panose="02020603050405020304" pitchFamily="18" charset="0"/>
                <a:cs typeface="Times New Roman" panose="02020603050405020304" pitchFamily="18" charset="0"/>
              </a:rPr>
              <a:t>Dependent Samples </a:t>
            </a:r>
            <a:r>
              <a:rPr lang="en-US" sz="2400" dirty="0">
                <a:latin typeface="Times New Roman" panose="02020603050405020304" pitchFamily="18" charset="0"/>
                <a:cs typeface="Times New Roman" panose="02020603050405020304" pitchFamily="18" charset="0"/>
              </a:rPr>
              <a:t>(The samples can be paired with respect to each individual)</a:t>
            </a:r>
          </a:p>
        </p:txBody>
      </p:sp>
    </p:spTree>
    <p:extLst>
      <p:ext uri="{BB962C8B-B14F-4D97-AF65-F5344CB8AC3E}">
        <p14:creationId xmlns:p14="http://schemas.microsoft.com/office/powerpoint/2010/main" val="2535357090"/>
      </p:ext>
    </p:extLst>
  </p:cSld>
  <p:clrMapOvr>
    <a:masterClrMapping/>
  </p:clrMapOvr>
  <mc:AlternateContent xmlns:mc="http://schemas.openxmlformats.org/markup-compatibility/2006" xmlns:p14="http://schemas.microsoft.com/office/powerpoint/2010/main">
    <mc:Choice Requires="p14">
      <p:transition spd="slow" p14:dur="2000" advTm="106866"/>
    </mc:Choice>
    <mc:Fallback xmlns="">
      <p:transition spd="slow" advTm="10686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8473"/>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6</a:t>
            </a:fld>
            <a:endParaRPr lang="en-US"/>
          </a:p>
        </p:txBody>
      </p:sp>
      <p:sp>
        <p:nvSpPr>
          <p:cNvPr id="11" name="Rectangle 10"/>
          <p:cNvSpPr/>
          <p:nvPr/>
        </p:nvSpPr>
        <p:spPr>
          <a:xfrm>
            <a:off x="2440788" y="592724"/>
            <a:ext cx="7106112" cy="523220"/>
          </a:xfrm>
          <a:prstGeom prst="rect">
            <a:avLst/>
          </a:prstGeom>
        </p:spPr>
        <p:txBody>
          <a:bodyPr wrap="none">
            <a:spAutoFit/>
          </a:bodyPr>
          <a:lstStyle/>
          <a:p>
            <a:pPr>
              <a:defRPr/>
            </a:pPr>
            <a:r>
              <a:rPr lang="en-US" sz="2800" dirty="0">
                <a:solidFill>
                  <a:schemeClr val="bg1"/>
                </a:solidFill>
                <a:latin typeface="Times New Roman" panose="02020603050405020304" pitchFamily="18" charset="0"/>
                <a:cs typeface="Times New Roman" panose="02020603050405020304" pitchFamily="18" charset="0"/>
              </a:rPr>
              <a:t>Example: Independent and Dependent Samples</a:t>
            </a:r>
          </a:p>
        </p:txBody>
      </p:sp>
      <p:sp>
        <p:nvSpPr>
          <p:cNvPr id="7" name="Rectangle 6"/>
          <p:cNvSpPr/>
          <p:nvPr/>
        </p:nvSpPr>
        <p:spPr>
          <a:xfrm>
            <a:off x="1610513" y="1802028"/>
            <a:ext cx="8918941" cy="1569660"/>
          </a:xfrm>
          <a:prstGeom prst="rect">
            <a:avLst/>
          </a:prstGeom>
        </p:spPr>
        <p:txBody>
          <a:bodyPr wrap="square">
            <a:spAutoFit/>
          </a:bodyPr>
          <a:lstStyle/>
          <a:p>
            <a:pPr>
              <a:defRPr/>
            </a:pPr>
            <a:r>
              <a:rPr lang="en-US" sz="2400" dirty="0">
                <a:latin typeface="Times New Roman" panose="02020603050405020304" pitchFamily="18" charset="0"/>
                <a:cs typeface="Times New Roman" panose="02020603050405020304" pitchFamily="18" charset="0"/>
              </a:rPr>
              <a:t>Classify the pair of samples as independent or dependent.</a:t>
            </a:r>
          </a:p>
          <a:p>
            <a:pPr marL="514350" indent="-514350">
              <a:buFont typeface="Arial" charset="0"/>
              <a:buChar char="•"/>
              <a:defRPr/>
            </a:pPr>
            <a:r>
              <a:rPr lang="en-US" sz="2400" dirty="0">
                <a:latin typeface="Times New Roman" panose="02020603050405020304" pitchFamily="18" charset="0"/>
                <a:cs typeface="Times New Roman" panose="02020603050405020304" pitchFamily="18" charset="0"/>
              </a:rPr>
              <a:t>Sample 1: Test scores for 35 statistics students.</a:t>
            </a:r>
          </a:p>
          <a:p>
            <a:pPr marL="514350" indent="-514350">
              <a:buFont typeface="Arial" charset="0"/>
              <a:buChar char="•"/>
              <a:defRPr/>
            </a:pPr>
            <a:r>
              <a:rPr lang="en-US" sz="2400" dirty="0">
                <a:latin typeface="Times New Roman" panose="02020603050405020304" pitchFamily="18" charset="0"/>
                <a:cs typeface="Times New Roman" panose="02020603050405020304" pitchFamily="18" charset="0"/>
              </a:rPr>
              <a:t>Sample 2: Test scores for 42 biology students who do not study statistics.</a:t>
            </a:r>
          </a:p>
        </p:txBody>
      </p:sp>
      <p:sp>
        <p:nvSpPr>
          <p:cNvPr id="9" name="Rectangle 8"/>
          <p:cNvSpPr/>
          <p:nvPr/>
        </p:nvSpPr>
        <p:spPr>
          <a:xfrm>
            <a:off x="1673835" y="3374287"/>
            <a:ext cx="9409801" cy="1569660"/>
          </a:xfrm>
          <a:prstGeom prst="rect">
            <a:avLst/>
          </a:prstGeom>
        </p:spPr>
        <p:txBody>
          <a:bodyPr wrap="square">
            <a:spAutoFit/>
          </a:bodyPr>
          <a:lstStyle/>
          <a:p>
            <a:pPr fontAlgn="auto">
              <a:spcBef>
                <a:spcPts val="0"/>
              </a:spcBef>
              <a:spcAft>
                <a:spcPts val="0"/>
              </a:spcAft>
              <a:defRPr/>
            </a:pPr>
            <a:r>
              <a:rPr lang="en-US" sz="2400" b="1" dirty="0">
                <a:solidFill>
                  <a:schemeClr val="accent3"/>
                </a:solidFill>
                <a:latin typeface="Times New Roman" panose="02020603050405020304" pitchFamily="18" charset="0"/>
                <a:cs typeface="Times New Roman" panose="02020603050405020304" pitchFamily="18" charset="0"/>
              </a:rPr>
              <a:t>Solution:</a:t>
            </a:r>
            <a:br>
              <a:rPr lang="en-US" sz="2400" dirty="0">
                <a:latin typeface="Times New Roman" panose="02020603050405020304" pitchFamily="18" charset="0"/>
                <a:cs typeface="Times New Roman" panose="02020603050405020304" pitchFamily="18" charset="0"/>
              </a:rPr>
            </a:br>
            <a:r>
              <a:rPr lang="en-US" sz="2400" b="1" dirty="0">
                <a:solidFill>
                  <a:schemeClr val="accent2"/>
                </a:solidFill>
                <a:latin typeface="Times New Roman" panose="02020603050405020304" pitchFamily="18" charset="0"/>
                <a:cs typeface="Times New Roman" panose="02020603050405020304" pitchFamily="18" charset="0"/>
              </a:rPr>
              <a:t>Independent Samples </a:t>
            </a:r>
            <a:r>
              <a:rPr lang="en-US" sz="2400" dirty="0">
                <a:latin typeface="Times New Roman" panose="02020603050405020304" pitchFamily="18" charset="0"/>
                <a:cs typeface="Times New Roman" panose="02020603050405020304" pitchFamily="18" charset="0"/>
              </a:rPr>
              <a:t>(Not possible to form a pairing between the members of the samples; the sample sizes are different, and the data represent scores for different individuals.)</a:t>
            </a:r>
          </a:p>
        </p:txBody>
      </p:sp>
    </p:spTree>
    <p:extLst>
      <p:ext uri="{BB962C8B-B14F-4D97-AF65-F5344CB8AC3E}">
        <p14:creationId xmlns:p14="http://schemas.microsoft.com/office/powerpoint/2010/main" val="3149243140"/>
      </p:ext>
    </p:extLst>
  </p:cSld>
  <p:clrMapOvr>
    <a:masterClrMapping/>
  </p:clrMapOvr>
  <mc:AlternateContent xmlns:mc="http://schemas.openxmlformats.org/markup-compatibility/2006" xmlns:p14="http://schemas.microsoft.com/office/powerpoint/2010/main">
    <mc:Choice Requires="p14">
      <p:transition spd="slow" p14:dur="2000" advTm="116612"/>
    </mc:Choice>
    <mc:Fallback xmlns="">
      <p:transition spd="slow" advTm="11661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54867"/>
            <a:ext cx="1175789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7</a:t>
            </a:fld>
            <a:endParaRPr lang="en-US"/>
          </a:p>
        </p:txBody>
      </p:sp>
      <p:sp>
        <p:nvSpPr>
          <p:cNvPr id="9" name="Rectangle 8"/>
          <p:cNvSpPr/>
          <p:nvPr/>
        </p:nvSpPr>
        <p:spPr>
          <a:xfrm>
            <a:off x="2552341" y="455327"/>
            <a:ext cx="8700843" cy="523220"/>
          </a:xfrm>
          <a:prstGeom prst="rect">
            <a:avLst/>
          </a:prstGeom>
        </p:spPr>
        <p:txBody>
          <a:bodyPr wrap="none">
            <a:spAutoFit/>
          </a:bodyPr>
          <a:lstStyle/>
          <a:p>
            <a:r>
              <a:rPr lang="en-US" altLang="en-US" sz="2800" dirty="0">
                <a:solidFill>
                  <a:schemeClr val="bg1"/>
                </a:solidFill>
                <a:latin typeface="Times New Roman" panose="02020603050405020304" pitchFamily="18" charset="0"/>
                <a:cs typeface="Times New Roman" panose="02020603050405020304" pitchFamily="18" charset="0"/>
              </a:rPr>
              <a:t>     Two Sample Hypothesis Test with Independent Samples</a:t>
            </a:r>
          </a:p>
        </p:txBody>
      </p:sp>
      <p:sp>
        <p:nvSpPr>
          <p:cNvPr id="7" name="Rectangle 6"/>
          <p:cNvSpPr/>
          <p:nvPr/>
        </p:nvSpPr>
        <p:spPr>
          <a:xfrm>
            <a:off x="2152073" y="1757601"/>
            <a:ext cx="8756072" cy="2677656"/>
          </a:xfrm>
          <a:prstGeom prst="rect">
            <a:avLst/>
          </a:prstGeom>
        </p:spPr>
        <p:txBody>
          <a:bodyPr wrap="square">
            <a:spAutoFit/>
          </a:bodyPr>
          <a:lstStyle/>
          <a:p>
            <a:pPr marL="533400" indent="-533400">
              <a:buFont typeface="Wingdings" panose="05000000000000000000" pitchFamily="2" charset="2"/>
              <a:buAutoNum type="arabicPeriod"/>
            </a:pPr>
            <a:r>
              <a:rPr lang="en-US" altLang="en-US" sz="2400" b="1" dirty="0">
                <a:solidFill>
                  <a:schemeClr val="accent2"/>
                </a:solidFill>
                <a:latin typeface="Times New Roman" panose="02020603050405020304" pitchFamily="18" charset="0"/>
                <a:cs typeface="Times New Roman" panose="02020603050405020304" pitchFamily="18" charset="0"/>
              </a:rPr>
              <a:t>Null hypothesis </a:t>
            </a:r>
            <a:r>
              <a:rPr lang="en-US" altLang="en-US" sz="2400" b="1" i="1" dirty="0">
                <a:solidFill>
                  <a:schemeClr val="accent2"/>
                </a:solidFill>
                <a:latin typeface="Times New Roman" panose="02020603050405020304" pitchFamily="18" charset="0"/>
                <a:cs typeface="Times New Roman" panose="02020603050405020304" pitchFamily="18" charset="0"/>
              </a:rPr>
              <a:t>H</a:t>
            </a:r>
            <a:r>
              <a:rPr lang="en-US" altLang="en-US" sz="2400" b="1" baseline="-25000" dirty="0">
                <a:solidFill>
                  <a:schemeClr val="accent2"/>
                </a:solidFill>
                <a:latin typeface="Times New Roman" panose="02020603050405020304" pitchFamily="18" charset="0"/>
                <a:cs typeface="Times New Roman" panose="02020603050405020304" pitchFamily="18" charset="0"/>
              </a:rPr>
              <a:t>0</a:t>
            </a:r>
            <a:r>
              <a:rPr lang="en-US" altLang="en-US" sz="2400" dirty="0">
                <a:solidFill>
                  <a:schemeClr val="accent2"/>
                </a:solidFill>
                <a:latin typeface="Times New Roman" panose="02020603050405020304" pitchFamily="18" charset="0"/>
                <a:cs typeface="Times New Roman" panose="02020603050405020304" pitchFamily="18" charset="0"/>
              </a:rPr>
              <a:t> </a:t>
            </a:r>
          </a:p>
          <a:p>
            <a:pPr marL="933450" lvl="1" indent="-533400"/>
            <a:r>
              <a:rPr lang="en-US" altLang="en-US" sz="2400" dirty="0">
                <a:latin typeface="Times New Roman" panose="02020603050405020304" pitchFamily="18" charset="0"/>
                <a:cs typeface="Times New Roman" panose="02020603050405020304" pitchFamily="18" charset="0"/>
              </a:rPr>
              <a:t>A statistical hypothesis that usually states there is no difference between the parameters of two populations.  </a:t>
            </a:r>
          </a:p>
          <a:p>
            <a:pPr marL="933450" lvl="1" indent="-533400"/>
            <a:r>
              <a:rPr lang="en-US" altLang="en-US" sz="2400" dirty="0">
                <a:latin typeface="Times New Roman" panose="02020603050405020304" pitchFamily="18" charset="0"/>
                <a:cs typeface="Times New Roman" panose="02020603050405020304" pitchFamily="18" charset="0"/>
              </a:rPr>
              <a:t>Always contains the symbol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 or .</a:t>
            </a:r>
          </a:p>
          <a:p>
            <a:pPr marL="533400" indent="-533400">
              <a:buFont typeface="Wingdings" panose="05000000000000000000" pitchFamily="2" charset="2"/>
              <a:buAutoNum type="arabicPeriod"/>
            </a:pPr>
            <a:r>
              <a:rPr lang="en-US" altLang="en-US" sz="2400" b="1" dirty="0">
                <a:solidFill>
                  <a:schemeClr val="accent2"/>
                </a:solidFill>
                <a:latin typeface="Times New Roman" panose="02020603050405020304" pitchFamily="18" charset="0"/>
                <a:cs typeface="Times New Roman" panose="02020603050405020304" pitchFamily="18" charset="0"/>
                <a:sym typeface="Symbol" panose="05050102010706020507" pitchFamily="18" charset="2"/>
              </a:rPr>
              <a:t>Alternative </a:t>
            </a:r>
            <a:r>
              <a:rPr lang="en-US" altLang="en-US" sz="2400" b="1" dirty="0">
                <a:solidFill>
                  <a:schemeClr val="accent2"/>
                </a:solidFill>
                <a:latin typeface="Times New Roman" panose="02020603050405020304" pitchFamily="18" charset="0"/>
                <a:cs typeface="Times New Roman" panose="02020603050405020304" pitchFamily="18" charset="0"/>
              </a:rPr>
              <a:t>hypothesis </a:t>
            </a:r>
            <a:r>
              <a:rPr lang="en-US" altLang="en-US" sz="2400" b="1" i="1" dirty="0">
                <a:solidFill>
                  <a:schemeClr val="accent2"/>
                </a:solidFill>
                <a:latin typeface="Times New Roman" panose="02020603050405020304" pitchFamily="18" charset="0"/>
                <a:cs typeface="Times New Roman" panose="02020603050405020304" pitchFamily="18" charset="0"/>
              </a:rPr>
              <a:t>H</a:t>
            </a:r>
            <a:r>
              <a:rPr lang="en-US" altLang="en-US" sz="2400" b="1" baseline="-25000" dirty="0">
                <a:solidFill>
                  <a:schemeClr val="accent2"/>
                </a:solidFill>
                <a:latin typeface="Times New Roman" panose="02020603050405020304" pitchFamily="18" charset="0"/>
                <a:cs typeface="Times New Roman" panose="02020603050405020304" pitchFamily="18" charset="0"/>
              </a:rPr>
              <a:t>a</a:t>
            </a:r>
            <a:r>
              <a:rPr lang="en-US" altLang="en-US" sz="2400" dirty="0">
                <a:solidFill>
                  <a:schemeClr val="accent2"/>
                </a:solidFill>
                <a:latin typeface="Times New Roman" panose="02020603050405020304" pitchFamily="18" charset="0"/>
                <a:cs typeface="Times New Roman" panose="02020603050405020304" pitchFamily="18" charset="0"/>
              </a:rPr>
              <a:t> </a:t>
            </a:r>
          </a:p>
          <a:p>
            <a:pPr marL="933450" lvl="1" indent="-533400"/>
            <a:r>
              <a:rPr lang="en-US" altLang="en-US" sz="2400" dirty="0">
                <a:latin typeface="Times New Roman" panose="02020603050405020304" pitchFamily="18" charset="0"/>
                <a:cs typeface="Times New Roman" panose="02020603050405020304" pitchFamily="18" charset="0"/>
              </a:rPr>
              <a:t>A statistical hypothesis that is true when </a:t>
            </a:r>
            <a:r>
              <a:rPr lang="en-US" altLang="en-US" sz="2400" i="1" dirty="0">
                <a:latin typeface="Times New Roman" panose="02020603050405020304" pitchFamily="18" charset="0"/>
                <a:cs typeface="Times New Roman" panose="02020603050405020304" pitchFamily="18" charset="0"/>
              </a:rPr>
              <a:t>H</a:t>
            </a:r>
            <a:r>
              <a:rPr lang="en-US" altLang="en-US" sz="2400" baseline="-25000" dirty="0">
                <a:latin typeface="Times New Roman" panose="02020603050405020304" pitchFamily="18" charset="0"/>
                <a:cs typeface="Times New Roman" panose="02020603050405020304" pitchFamily="18" charset="0"/>
              </a:rPr>
              <a:t>0</a:t>
            </a:r>
            <a:r>
              <a:rPr lang="en-US" altLang="en-US" sz="2400" dirty="0">
                <a:latin typeface="Times New Roman" panose="02020603050405020304" pitchFamily="18" charset="0"/>
                <a:cs typeface="Times New Roman" panose="02020603050405020304" pitchFamily="18" charset="0"/>
              </a:rPr>
              <a:t> is false. </a:t>
            </a:r>
          </a:p>
          <a:p>
            <a:pPr marL="933450" lvl="1" indent="-533400"/>
            <a:r>
              <a:rPr lang="en-US" altLang="en-US" sz="2400" dirty="0">
                <a:latin typeface="Times New Roman" panose="02020603050405020304" pitchFamily="18" charset="0"/>
                <a:cs typeface="Times New Roman" panose="02020603050405020304" pitchFamily="18" charset="0"/>
              </a:rPr>
              <a:t>Always contains the symbol &gt;,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or &lt;.</a:t>
            </a:r>
            <a:endParaRPr lang="en-US" alt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64748515"/>
      </p:ext>
    </p:extLst>
  </p:cSld>
  <p:clrMapOvr>
    <a:masterClrMapping/>
  </p:clrMapOvr>
  <mc:AlternateContent xmlns:mc="http://schemas.openxmlformats.org/markup-compatibility/2006" xmlns:p14="http://schemas.microsoft.com/office/powerpoint/2010/main">
    <mc:Choice Requires="p14">
      <p:transition spd="slow" p14:dur="2000" advTm="134925"/>
    </mc:Choice>
    <mc:Fallback xmlns="">
      <p:transition spd="slow" advTm="13492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91163" y="-81041"/>
            <a:ext cx="11330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8</a:t>
            </a:fld>
            <a:endParaRPr lang="en-US"/>
          </a:p>
        </p:txBody>
      </p:sp>
      <p:sp>
        <p:nvSpPr>
          <p:cNvPr id="9" name="Rectangle 8"/>
          <p:cNvSpPr/>
          <p:nvPr/>
        </p:nvSpPr>
        <p:spPr>
          <a:xfrm>
            <a:off x="2459977" y="477530"/>
            <a:ext cx="8595950" cy="523220"/>
          </a:xfrm>
          <a:prstGeom prst="rect">
            <a:avLst/>
          </a:prstGeom>
        </p:spPr>
        <p:txBody>
          <a:bodyPr wrap="square">
            <a:spAutoFit/>
          </a:bodyPr>
          <a:lstStyle/>
          <a:p>
            <a:r>
              <a:rPr lang="en-US" altLang="en-US" sz="2800" dirty="0">
                <a:solidFill>
                  <a:schemeClr val="bg1"/>
                </a:solidFill>
                <a:latin typeface="Times New Roman" panose="02020603050405020304" pitchFamily="18" charset="0"/>
                <a:cs typeface="Times New Roman" panose="02020603050405020304" pitchFamily="18" charset="0"/>
              </a:rPr>
              <a:t>   Two Sample Hypothesis Test with Independent Samples</a:t>
            </a:r>
          </a:p>
        </p:txBody>
      </p:sp>
      <p:pic>
        <p:nvPicPr>
          <p:cNvPr id="7" name="Picture 6"/>
          <p:cNvPicPr>
            <a:picLocks noChangeAspect="1"/>
          </p:cNvPicPr>
          <p:nvPr/>
        </p:nvPicPr>
        <p:blipFill>
          <a:blip r:embed="rId6"/>
          <a:stretch>
            <a:fillRect/>
          </a:stretch>
        </p:blipFill>
        <p:spPr>
          <a:xfrm>
            <a:off x="2257425" y="1704975"/>
            <a:ext cx="7677150" cy="3448050"/>
          </a:xfrm>
          <a:prstGeom prst="rect">
            <a:avLst/>
          </a:prstGeom>
        </p:spPr>
      </p:pic>
    </p:spTree>
    <p:extLst>
      <p:ext uri="{BB962C8B-B14F-4D97-AF65-F5344CB8AC3E}">
        <p14:creationId xmlns:p14="http://schemas.microsoft.com/office/powerpoint/2010/main" val="2546409138"/>
      </p:ext>
    </p:extLst>
  </p:cSld>
  <p:clrMapOvr>
    <a:masterClrMapping/>
  </p:clrMapOvr>
  <mc:AlternateContent xmlns:mc="http://schemas.openxmlformats.org/markup-compatibility/2006" xmlns:p14="http://schemas.microsoft.com/office/powerpoint/2010/main">
    <mc:Choice Requires="p14">
      <p:transition spd="slow" p14:dur="2000" advTm="73630"/>
    </mc:Choice>
    <mc:Fallback xmlns="">
      <p:transition spd="slow" advTm="7363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4958"/>
            <a:ext cx="11443856" cy="1997596"/>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9</a:t>
            </a:fld>
            <a:endParaRPr lang="en-US"/>
          </a:p>
        </p:txBody>
      </p:sp>
      <p:sp>
        <p:nvSpPr>
          <p:cNvPr id="11" name="Rectangle 10"/>
          <p:cNvSpPr/>
          <p:nvPr/>
        </p:nvSpPr>
        <p:spPr>
          <a:xfrm>
            <a:off x="2669310" y="665017"/>
            <a:ext cx="8684490" cy="954107"/>
          </a:xfrm>
          <a:prstGeom prst="rect">
            <a:avLst/>
          </a:prstGeom>
        </p:spPr>
        <p:txBody>
          <a:bodyPr wrap="square">
            <a:spAutoFit/>
          </a:bodyPr>
          <a:lstStyle/>
          <a:p>
            <a:pPr>
              <a:defRPr/>
            </a:pPr>
            <a:r>
              <a:rPr lang="en-US" altLang="en-US" sz="2800" dirty="0">
                <a:solidFill>
                  <a:schemeClr val="bg1"/>
                </a:solidFill>
                <a:latin typeface="Times New Roman" panose="02020603050405020304" pitchFamily="18" charset="0"/>
                <a:cs typeface="Times New Roman" panose="02020603050405020304" pitchFamily="18" charset="0"/>
              </a:rPr>
              <a:t>    Two Sample </a:t>
            </a:r>
            <a:r>
              <a:rPr lang="en-US" altLang="en-US" sz="2800" i="1" dirty="0">
                <a:solidFill>
                  <a:schemeClr val="bg1"/>
                </a:solidFill>
                <a:latin typeface="Times New Roman" panose="02020603050405020304" pitchFamily="18" charset="0"/>
                <a:cs typeface="Times New Roman" panose="02020603050405020304" pitchFamily="18" charset="0"/>
              </a:rPr>
              <a:t>z</a:t>
            </a:r>
            <a:r>
              <a:rPr lang="en-US" altLang="en-US" sz="2800" dirty="0">
                <a:solidFill>
                  <a:schemeClr val="bg1"/>
                </a:solidFill>
                <a:latin typeface="Times New Roman" panose="02020603050405020304" pitchFamily="18" charset="0"/>
                <a:cs typeface="Times New Roman" panose="02020603050405020304" pitchFamily="18" charset="0"/>
              </a:rPr>
              <a:t>-Test for the Difference Between Means      </a:t>
            </a:r>
            <a:r>
              <a:rPr lang="en-US" altLang="en-US" sz="2800" dirty="0">
                <a:solidFill>
                  <a:srgbClr val="0A1F61"/>
                </a:solidFill>
                <a:latin typeface="Times New Roman" panose="02020603050405020304" pitchFamily="18" charset="0"/>
                <a:cs typeface="Times New Roman" panose="02020603050405020304" pitchFamily="18" charset="0"/>
              </a:rPr>
              <a:t>L</a:t>
            </a:r>
            <a:r>
              <a:rPr lang="en-US" altLang="en-US" sz="2800" dirty="0">
                <a:solidFill>
                  <a:schemeClr val="bg1"/>
                </a:solidFill>
                <a:latin typeface="Times New Roman" panose="02020603050405020304" pitchFamily="18" charset="0"/>
                <a:cs typeface="Times New Roman" panose="02020603050405020304" pitchFamily="18" charset="0"/>
              </a:rPr>
              <a:t>                                 Large Samples</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p:cNvSpPr/>
          <p:nvPr/>
        </p:nvSpPr>
        <p:spPr>
          <a:xfrm>
            <a:off x="1610513" y="1846924"/>
            <a:ext cx="9075959" cy="3065455"/>
          </a:xfrm>
          <a:prstGeom prst="rect">
            <a:avLst/>
          </a:prstGeom>
        </p:spPr>
        <p:txBody>
          <a:bodyPr wrap="square">
            <a:spAutoFit/>
          </a:bodyPr>
          <a:lstStyle/>
          <a:p>
            <a:pPr>
              <a:defRPr/>
            </a:pPr>
            <a:r>
              <a:rPr lang="en-US" sz="2400" dirty="0">
                <a:latin typeface="Times New Roman" panose="02020603050405020304" pitchFamily="18" charset="0"/>
                <a:cs typeface="Times New Roman" panose="02020603050405020304" pitchFamily="18" charset="0"/>
              </a:rPr>
              <a:t>Three conditions are necessary to perform a </a:t>
            </a:r>
            <a:r>
              <a:rPr lang="en-US" sz="2400" i="1" dirty="0">
                <a:latin typeface="Times New Roman" panose="02020603050405020304" pitchFamily="18" charset="0"/>
                <a:cs typeface="Times New Roman" panose="02020603050405020304" pitchFamily="18" charset="0"/>
              </a:rPr>
              <a:t>z-</a:t>
            </a:r>
            <a:r>
              <a:rPr lang="en-US" sz="2400" dirty="0">
                <a:latin typeface="Times New Roman" panose="02020603050405020304" pitchFamily="18" charset="0"/>
                <a:cs typeface="Times New Roman" panose="02020603050405020304" pitchFamily="18" charset="0"/>
              </a:rPr>
              <a:t>test for the difference between two population means </a:t>
            </a:r>
            <a:r>
              <a:rPr lang="el-GR" sz="2400" dirty="0">
                <a:latin typeface="Times New Roman" panose="02020603050405020304" pitchFamily="18" charset="0"/>
                <a:cs typeface="Times New Roman" panose="02020603050405020304" pitchFamily="18" charset="0"/>
              </a:rPr>
              <a:t>μ</a:t>
            </a:r>
            <a:r>
              <a:rPr lang="en-US" sz="2400" baseline="-25000"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and </a:t>
            </a:r>
            <a:r>
              <a:rPr lang="el-GR" sz="2400" dirty="0">
                <a:latin typeface="Times New Roman" panose="02020603050405020304" pitchFamily="18" charset="0"/>
                <a:cs typeface="Times New Roman" panose="02020603050405020304" pitchFamily="18" charset="0"/>
              </a:rPr>
              <a:t>μ</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a:t>
            </a:r>
          </a:p>
          <a:p>
            <a:pPr>
              <a:defRPr/>
            </a:pPr>
            <a:endParaRPr lang="en-US" sz="2400" dirty="0">
              <a:latin typeface="Times New Roman" panose="02020603050405020304" pitchFamily="18" charset="0"/>
              <a:cs typeface="Times New Roman" panose="02020603050405020304" pitchFamily="18" charset="0"/>
            </a:endParaRPr>
          </a:p>
          <a:p>
            <a:pPr marL="533400" indent="-533400">
              <a:spcBef>
                <a:spcPct val="35000"/>
              </a:spcBef>
              <a:buFont typeface="Wingdings" pitchFamily="2" charset="2"/>
              <a:buAutoNum type="arabicPeriod"/>
              <a:defRPr/>
            </a:pPr>
            <a:r>
              <a:rPr lang="en-US" sz="2400" dirty="0">
                <a:latin typeface="Times New Roman" panose="02020603050405020304" pitchFamily="18" charset="0"/>
                <a:cs typeface="Times New Roman" panose="02020603050405020304" pitchFamily="18" charset="0"/>
              </a:rPr>
              <a:t>The samples must be randomly selected.</a:t>
            </a:r>
          </a:p>
          <a:p>
            <a:pPr marL="533400" indent="-533400">
              <a:spcBef>
                <a:spcPct val="35000"/>
              </a:spcBef>
              <a:buFont typeface="Wingdings" pitchFamily="2" charset="2"/>
              <a:buAutoNum type="arabicPeriod"/>
              <a:defRPr/>
            </a:pPr>
            <a:r>
              <a:rPr lang="en-US" sz="2400" dirty="0">
                <a:latin typeface="Times New Roman" panose="02020603050405020304" pitchFamily="18" charset="0"/>
                <a:cs typeface="Times New Roman" panose="02020603050405020304" pitchFamily="18" charset="0"/>
              </a:rPr>
              <a:t>The samples must be independent.  </a:t>
            </a:r>
          </a:p>
          <a:p>
            <a:pPr marL="533400" indent="-533400">
              <a:spcBef>
                <a:spcPct val="35000"/>
              </a:spcBef>
              <a:buFont typeface="Wingdings" pitchFamily="2" charset="2"/>
              <a:buAutoNum type="arabicPeriod"/>
              <a:defRPr/>
            </a:pPr>
            <a:r>
              <a:rPr lang="en-US" sz="2400" dirty="0">
                <a:latin typeface="Times New Roman" panose="02020603050405020304" pitchFamily="18" charset="0"/>
                <a:cs typeface="Times New Roman" panose="02020603050405020304" pitchFamily="18" charset="0"/>
              </a:rPr>
              <a:t>Each sample size must be at least 30, or, if not, each population must have a normal distribution with a known standard deviation.</a:t>
            </a:r>
          </a:p>
        </p:txBody>
      </p:sp>
    </p:spTree>
    <p:extLst>
      <p:ext uri="{BB962C8B-B14F-4D97-AF65-F5344CB8AC3E}">
        <p14:creationId xmlns:p14="http://schemas.microsoft.com/office/powerpoint/2010/main" val="1273863458"/>
      </p:ext>
    </p:extLst>
  </p:cSld>
  <p:clrMapOvr>
    <a:masterClrMapping/>
  </p:clrMapOvr>
  <mc:AlternateContent xmlns:mc="http://schemas.openxmlformats.org/markup-compatibility/2006" xmlns:p14="http://schemas.microsoft.com/office/powerpoint/2010/main">
    <mc:Choice Requires="p14">
      <p:transition spd="slow" p14:dur="2000" advTm="144625"/>
    </mc:Choice>
    <mc:Fallback xmlns="">
      <p:transition spd="slow" advTm="14462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355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81042"/>
            <a:ext cx="11730182" cy="1943567"/>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10</a:t>
            </a:fld>
            <a:endParaRPr lang="en-US"/>
          </a:p>
        </p:txBody>
      </p:sp>
      <p:sp>
        <p:nvSpPr>
          <p:cNvPr id="9" name="Rectangle 8"/>
          <p:cNvSpPr/>
          <p:nvPr/>
        </p:nvSpPr>
        <p:spPr>
          <a:xfrm>
            <a:off x="3519055" y="477530"/>
            <a:ext cx="8114145" cy="1384995"/>
          </a:xfrm>
          <a:prstGeom prst="rect">
            <a:avLst/>
          </a:prstGeom>
        </p:spPr>
        <p:txBody>
          <a:bodyPr wrap="square">
            <a:spAutoFit/>
          </a:bodyPr>
          <a:lstStyle/>
          <a:p>
            <a:r>
              <a:rPr lang="en-US" altLang="en-US" sz="2800" dirty="0">
                <a:solidFill>
                  <a:srgbClr val="FFFF00"/>
                </a:solidFill>
                <a:latin typeface="Times New Roman" panose="02020603050405020304" pitchFamily="18" charset="0"/>
                <a:cs typeface="Times New Roman" panose="02020603050405020304" pitchFamily="18" charset="0"/>
              </a:rPr>
              <a:t> </a:t>
            </a:r>
            <a:r>
              <a:rPr lang="en-US" altLang="en-US" sz="2800" dirty="0">
                <a:solidFill>
                  <a:schemeClr val="bg1"/>
                </a:solidFill>
                <a:latin typeface="Times New Roman" panose="02020603050405020304" pitchFamily="18" charset="0"/>
                <a:cs typeface="Times New Roman" panose="02020603050405020304" pitchFamily="18" charset="0"/>
              </a:rPr>
              <a:t>Steps for conducting </a:t>
            </a:r>
            <a:r>
              <a:rPr lang="en-US" sz="2800" dirty="0">
                <a:solidFill>
                  <a:schemeClr val="bg1"/>
                </a:solidFill>
                <a:latin typeface="Times New Roman" panose="02020603050405020304" pitchFamily="18" charset="0"/>
                <a:cs typeface="Times New Roman" panose="02020603050405020304" pitchFamily="18" charset="0"/>
              </a:rPr>
              <a:t>Testing the Difference Between Means (Large Independent Samples)</a:t>
            </a:r>
          </a:p>
          <a:p>
            <a:r>
              <a:rPr lang="en-US" altLang="en-US" sz="2800" dirty="0">
                <a:solidFill>
                  <a:srgbClr val="FFFF00"/>
                </a:solidFill>
                <a:latin typeface="Times New Roman" panose="02020603050405020304" pitchFamily="18" charset="0"/>
                <a:cs typeface="Times New Roman" panose="02020603050405020304" pitchFamily="18" charset="0"/>
              </a:rPr>
              <a:t> </a:t>
            </a:r>
          </a:p>
        </p:txBody>
      </p:sp>
      <mc:AlternateContent xmlns:mc="http://schemas.openxmlformats.org/markup-compatibility/2006" xmlns:a14="http://schemas.microsoft.com/office/drawing/2010/main">
        <mc:Choice Requires="a14">
          <p:sp>
            <p:nvSpPr>
              <p:cNvPr id="12" name="TextBox 11"/>
              <p:cNvSpPr txBox="1"/>
              <p:nvPr/>
            </p:nvSpPr>
            <p:spPr>
              <a:xfrm>
                <a:off x="2660073" y="1948873"/>
                <a:ext cx="8100291" cy="3970318"/>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 State H0 and Ha </a:t>
                </a:r>
              </a:p>
              <a:p>
                <a:endParaRPr lang="en-US" sz="2800" b="1" dirty="0">
                  <a:latin typeface="Times New Roman" panose="02020603050405020304" pitchFamily="18" charset="0"/>
                  <a:cs typeface="Times New Roman" panose="02020603050405020304" pitchFamily="18" charset="0"/>
                </a:endParaRPr>
              </a:p>
              <a:p>
                <a:r>
                  <a:rPr lang="en-US" sz="2800" b="1" dirty="0">
                    <a:latin typeface="Times New Roman" panose="02020603050405020304" pitchFamily="18" charset="0"/>
                    <a:cs typeface="Times New Roman" panose="02020603050405020304" pitchFamily="18" charset="0"/>
                  </a:rPr>
                  <a:t>2- identify </a:t>
                </a:r>
                <a14:m>
                  <m:oMath xmlns:m="http://schemas.openxmlformats.org/officeDocument/2006/math">
                    <m:r>
                      <a:rPr lang="en-US" sz="2800" b="1" i="1" smtClean="0">
                        <a:latin typeface="Cambria Math" panose="02040503050406030204" pitchFamily="18" charset="0"/>
                        <a:ea typeface="Cambria Math" panose="02040503050406030204" pitchFamily="18" charset="0"/>
                      </a:rPr>
                      <m:t>𝜶</m:t>
                    </m:r>
                  </m:oMath>
                </a14:m>
                <a:endParaRPr lang="en-US" sz="2800" b="1" dirty="0">
                  <a:latin typeface="Times New Roman" panose="02020603050405020304" pitchFamily="18" charset="0"/>
                  <a:ea typeface="Cambria Math" panose="020405030504060302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a:p>
                <a:r>
                  <a:rPr lang="en-US" sz="2800" b="1" dirty="0">
                    <a:latin typeface="Times New Roman" panose="02020603050405020304" pitchFamily="18" charset="0"/>
                    <a:cs typeface="Times New Roman" panose="02020603050405020304" pitchFamily="18" charset="0"/>
                  </a:rPr>
                  <a:t>3- Critical value </a:t>
                </a:r>
              </a:p>
              <a:p>
                <a:r>
                  <a:rPr lang="en-US" sz="2800" b="1" dirty="0">
                    <a:latin typeface="Times New Roman" panose="02020603050405020304" pitchFamily="18" charset="0"/>
                    <a:cs typeface="Times New Roman" panose="02020603050405020304" pitchFamily="18" charset="0"/>
                  </a:rPr>
                  <a:t> </a:t>
                </a:r>
              </a:p>
              <a:p>
                <a:r>
                  <a:rPr lang="en-US" sz="2800" b="1" dirty="0">
                    <a:latin typeface="Times New Roman" panose="02020603050405020304" pitchFamily="18" charset="0"/>
                    <a:cs typeface="Times New Roman" panose="02020603050405020304" pitchFamily="18" charset="0"/>
                  </a:rPr>
                  <a:t>4- Test statistic</a:t>
                </a:r>
              </a:p>
              <a:p>
                <a:endParaRPr lang="en-US" sz="2800" b="1" dirty="0">
                  <a:latin typeface="Times New Roman" panose="02020603050405020304" pitchFamily="18" charset="0"/>
                  <a:cs typeface="Times New Roman" panose="02020603050405020304" pitchFamily="18" charset="0"/>
                </a:endParaRPr>
              </a:p>
              <a:p>
                <a:r>
                  <a:rPr lang="en-US" sz="2800" b="1" dirty="0">
                    <a:latin typeface="Times New Roman" panose="02020603050405020304" pitchFamily="18" charset="0"/>
                    <a:cs typeface="Times New Roman" panose="02020603050405020304" pitchFamily="18" charset="0"/>
                  </a:rPr>
                  <a:t>5- Take decision </a:t>
                </a:r>
              </a:p>
            </p:txBody>
          </p:sp>
        </mc:Choice>
        <mc:Fallback xmlns="">
          <p:sp>
            <p:nvSpPr>
              <p:cNvPr id="12" name="TextBox 11"/>
              <p:cNvSpPr txBox="1">
                <a:spLocks noRot="1" noChangeAspect="1" noMove="1" noResize="1" noEditPoints="1" noAdjustHandles="1" noChangeArrowheads="1" noChangeShapeType="1" noTextEdit="1"/>
              </p:cNvSpPr>
              <p:nvPr/>
            </p:nvSpPr>
            <p:spPr>
              <a:xfrm>
                <a:off x="2660073" y="1948873"/>
                <a:ext cx="8100291" cy="3970318"/>
              </a:xfrm>
              <a:prstGeom prst="rect">
                <a:avLst/>
              </a:prstGeom>
              <a:blipFill>
                <a:blip r:embed="rId8"/>
                <a:stretch>
                  <a:fillRect l="-1505" t="-1690" b="-3379"/>
                </a:stretch>
              </a:blipFill>
            </p:spPr>
            <p:txBody>
              <a:bodyPr/>
              <a:lstStyle/>
              <a:p>
                <a:r>
                  <a:rPr lang="en-US">
                    <a:noFill/>
                  </a:rPr>
                  <a:t> </a:t>
                </a:r>
              </a:p>
            </p:txBody>
          </p:sp>
        </mc:Fallback>
      </mc:AlternateContent>
    </p:spTree>
    <p:extLst>
      <p:ext uri="{BB962C8B-B14F-4D97-AF65-F5344CB8AC3E}">
        <p14:creationId xmlns:p14="http://schemas.microsoft.com/office/powerpoint/2010/main" val="3070370140"/>
      </p:ext>
    </p:extLst>
  </p:cSld>
  <p:clrMapOvr>
    <a:masterClrMapping/>
  </p:clrMapOvr>
  <mc:AlternateContent xmlns:mc="http://schemas.openxmlformats.org/markup-compatibility/2006" xmlns:p14="http://schemas.microsoft.com/office/powerpoint/2010/main">
    <mc:Choice Requires="p14">
      <p:transition spd="slow" p14:dur="2000" advTm="101375"/>
    </mc:Choice>
    <mc:Fallback xmlns="">
      <p:transition spd="slow" advTm="10137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2953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91163" y="-81041"/>
            <a:ext cx="1069290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11</a:t>
            </a:fld>
            <a:endParaRPr lang="en-US"/>
          </a:p>
        </p:txBody>
      </p:sp>
      <p:sp>
        <p:nvSpPr>
          <p:cNvPr id="9" name="Rectangle 8"/>
          <p:cNvSpPr/>
          <p:nvPr/>
        </p:nvSpPr>
        <p:spPr>
          <a:xfrm>
            <a:off x="2355273" y="477530"/>
            <a:ext cx="8599513" cy="523220"/>
          </a:xfrm>
          <a:prstGeom prst="rect">
            <a:avLst/>
          </a:prstGeom>
        </p:spPr>
        <p:txBody>
          <a:bodyPr wrap="square">
            <a:spAutoFit/>
          </a:bodyPr>
          <a:lstStyle/>
          <a:p>
            <a:r>
              <a:rPr lang="en-US" altLang="en-US" sz="2800" dirty="0">
                <a:solidFill>
                  <a:schemeClr val="bg1"/>
                </a:solidFill>
                <a:latin typeface="Times New Roman" panose="02020603050405020304" pitchFamily="18" charset="0"/>
                <a:cs typeface="Times New Roman" panose="02020603050405020304" pitchFamily="18" charset="0"/>
              </a:rPr>
              <a:t>Two Sample </a:t>
            </a:r>
            <a:r>
              <a:rPr lang="en-US" altLang="en-US" sz="2800" i="1" dirty="0">
                <a:solidFill>
                  <a:schemeClr val="bg1"/>
                </a:solidFill>
                <a:latin typeface="Times New Roman" panose="02020603050405020304" pitchFamily="18" charset="0"/>
                <a:cs typeface="Times New Roman" panose="02020603050405020304" pitchFamily="18" charset="0"/>
              </a:rPr>
              <a:t>z</a:t>
            </a:r>
            <a:r>
              <a:rPr lang="en-US" altLang="en-US" sz="2800" dirty="0">
                <a:solidFill>
                  <a:schemeClr val="bg1"/>
                </a:solidFill>
                <a:latin typeface="Times New Roman" panose="02020603050405020304" pitchFamily="18" charset="0"/>
                <a:cs typeface="Times New Roman" panose="02020603050405020304" pitchFamily="18" charset="0"/>
              </a:rPr>
              <a:t>-Test for the Difference Between Means</a:t>
            </a:r>
          </a:p>
        </p:txBody>
      </p:sp>
      <p:sp>
        <p:nvSpPr>
          <p:cNvPr id="7" name="Rectangle 6"/>
          <p:cNvSpPr/>
          <p:nvPr/>
        </p:nvSpPr>
        <p:spPr>
          <a:xfrm>
            <a:off x="2142836" y="1792576"/>
            <a:ext cx="8358909" cy="4154984"/>
          </a:xfrm>
          <a:prstGeom prst="rect">
            <a:avLst/>
          </a:prstGeom>
        </p:spPr>
        <p:txBody>
          <a:bodyPr wrap="square">
            <a:spAutoFit/>
          </a:bodyPr>
          <a:lstStyle/>
          <a:p>
            <a:r>
              <a:rPr lang="en-US" altLang="en-US" sz="2400" dirty="0">
                <a:latin typeface="Times New Roman" panose="02020603050405020304" pitchFamily="18" charset="0"/>
                <a:cs typeface="Times New Roman" panose="02020603050405020304" pitchFamily="18" charset="0"/>
              </a:rPr>
              <a:t>The </a:t>
            </a:r>
            <a:r>
              <a:rPr lang="en-US" altLang="en-US" sz="2400" b="1" dirty="0">
                <a:latin typeface="Times New Roman" panose="02020603050405020304" pitchFamily="18" charset="0"/>
                <a:cs typeface="Times New Roman" panose="02020603050405020304" pitchFamily="18" charset="0"/>
              </a:rPr>
              <a:t>test statistic </a:t>
            </a:r>
            <a:r>
              <a:rPr lang="en-US" altLang="en-US" sz="2400" dirty="0">
                <a:latin typeface="Times New Roman" panose="02020603050405020304" pitchFamily="18" charset="0"/>
                <a:cs typeface="Times New Roman" panose="02020603050405020304" pitchFamily="18" charset="0"/>
              </a:rPr>
              <a:t>is</a:t>
            </a:r>
          </a:p>
          <a:p>
            <a:endParaRPr lang="en-US" altLang="en-US" sz="2400" dirty="0">
              <a:latin typeface="Times New Roman" panose="02020603050405020304" pitchFamily="18" charset="0"/>
              <a:cs typeface="Times New Roman" panose="02020603050405020304" pitchFamily="18" charset="0"/>
            </a:endParaRPr>
          </a:p>
          <a:p>
            <a:endParaRPr lang="en-US" altLang="en-US" sz="2400" dirty="0">
              <a:latin typeface="Times New Roman" panose="02020603050405020304" pitchFamily="18" charset="0"/>
              <a:cs typeface="Times New Roman" panose="02020603050405020304" pitchFamily="18" charset="0"/>
            </a:endParaRPr>
          </a:p>
          <a:p>
            <a:endParaRPr lang="en-US" altLang="en-US" sz="2400" dirty="0">
              <a:latin typeface="Times New Roman" panose="02020603050405020304" pitchFamily="18" charset="0"/>
              <a:cs typeface="Times New Roman" panose="02020603050405020304" pitchFamily="18" charset="0"/>
            </a:endParaRPr>
          </a:p>
          <a:p>
            <a:pPr algn="just"/>
            <a:endParaRPr lang="en-US" altLang="en-US" sz="2400" dirty="0">
              <a:latin typeface="Times New Roman" panose="02020603050405020304" pitchFamily="18" charset="0"/>
              <a:cs typeface="Times New Roman" panose="02020603050405020304" pitchFamily="18" charset="0"/>
            </a:endParaRPr>
          </a:p>
          <a:p>
            <a:pPr algn="just"/>
            <a:endParaRPr lang="en-US" altLang="en-US" sz="2400" dirty="0">
              <a:latin typeface="Times New Roman" panose="02020603050405020304" pitchFamily="18" charset="0"/>
              <a:cs typeface="Times New Roman" panose="02020603050405020304" pitchFamily="18" charset="0"/>
            </a:endParaRPr>
          </a:p>
          <a:p>
            <a:pPr algn="just"/>
            <a:endParaRPr lang="en-US" altLang="en-US" sz="2400" dirty="0">
              <a:latin typeface="Times New Roman" panose="02020603050405020304" pitchFamily="18" charset="0"/>
              <a:cs typeface="Times New Roman" panose="02020603050405020304" pitchFamily="18" charset="0"/>
            </a:endParaRPr>
          </a:p>
          <a:p>
            <a:pPr algn="just"/>
            <a:r>
              <a:rPr lang="en-US" altLang="en-US" sz="2400" dirty="0">
                <a:latin typeface="Times New Roman" panose="02020603050405020304" pitchFamily="18" charset="0"/>
                <a:cs typeface="Times New Roman" panose="02020603050405020304" pitchFamily="18" charset="0"/>
              </a:rPr>
              <a:t>When the samples are large, you can use </a:t>
            </a:r>
            <a:r>
              <a:rPr lang="en-US" altLang="en-US" sz="2400" i="1" dirty="0">
                <a:latin typeface="Times New Roman" panose="02020603050405020304" pitchFamily="18" charset="0"/>
                <a:cs typeface="Times New Roman" panose="02020603050405020304" pitchFamily="18" charset="0"/>
              </a:rPr>
              <a:t>s</a:t>
            </a:r>
            <a:r>
              <a:rPr lang="en-US" altLang="en-US" sz="2400" baseline="-25000" dirty="0">
                <a:latin typeface="Times New Roman" panose="02020603050405020304" pitchFamily="18" charset="0"/>
                <a:cs typeface="Times New Roman" panose="02020603050405020304" pitchFamily="18" charset="0"/>
              </a:rPr>
              <a:t>1 </a:t>
            </a:r>
            <a:r>
              <a:rPr lang="en-US" altLang="en-US" sz="2400" dirty="0">
                <a:latin typeface="Times New Roman" panose="02020603050405020304" pitchFamily="18" charset="0"/>
                <a:cs typeface="Times New Roman" panose="02020603050405020304" pitchFamily="18" charset="0"/>
              </a:rPr>
              <a:t>and </a:t>
            </a:r>
            <a:r>
              <a:rPr lang="en-US" altLang="en-US" sz="2400" i="1" dirty="0">
                <a:latin typeface="Times New Roman" panose="02020603050405020304" pitchFamily="18" charset="0"/>
                <a:cs typeface="Times New Roman" panose="02020603050405020304" pitchFamily="18" charset="0"/>
              </a:rPr>
              <a:t>s</a:t>
            </a:r>
            <a:r>
              <a:rPr lang="en-US" altLang="en-US" sz="2400" baseline="-25000" dirty="0">
                <a:latin typeface="Times New Roman" panose="02020603050405020304" pitchFamily="18" charset="0"/>
                <a:cs typeface="Times New Roman" panose="02020603050405020304" pitchFamily="18" charset="0"/>
              </a:rPr>
              <a:t>2</a:t>
            </a:r>
            <a:r>
              <a:rPr lang="en-US" altLang="en-US" sz="2400" dirty="0">
                <a:latin typeface="Times New Roman" panose="02020603050405020304" pitchFamily="18" charset="0"/>
                <a:cs typeface="Times New Roman" panose="02020603050405020304" pitchFamily="18" charset="0"/>
              </a:rPr>
              <a:t> in place of </a:t>
            </a:r>
            <a:r>
              <a:rPr lang="en-US" altLang="en-US" sz="2400" i="1" dirty="0">
                <a:latin typeface="Times New Roman" panose="02020603050405020304" pitchFamily="18" charset="0"/>
                <a:cs typeface="Times New Roman" panose="02020603050405020304" pitchFamily="18" charset="0"/>
                <a:sym typeface="Symbol" panose="05050102010706020507" pitchFamily="18" charset="2"/>
              </a:rPr>
              <a:t></a:t>
            </a:r>
            <a:r>
              <a:rPr lang="en-US" altLang="en-US" sz="2400" baseline="-25000" dirty="0">
                <a:latin typeface="Times New Roman" panose="02020603050405020304" pitchFamily="18" charset="0"/>
                <a:cs typeface="Times New Roman" panose="02020603050405020304" pitchFamily="18" charset="0"/>
                <a:sym typeface="Symbol" panose="05050102010706020507" pitchFamily="18" charset="2"/>
              </a:rPr>
              <a:t>1</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and </a:t>
            </a:r>
            <a:r>
              <a:rPr lang="en-US" altLang="en-US" sz="2400" i="1" dirty="0">
                <a:latin typeface="Times New Roman" panose="02020603050405020304" pitchFamily="18" charset="0"/>
                <a:cs typeface="Times New Roman" panose="02020603050405020304" pitchFamily="18" charset="0"/>
                <a:sym typeface="Symbol" panose="05050102010706020507" pitchFamily="18" charset="2"/>
              </a:rPr>
              <a:t></a:t>
            </a:r>
            <a:r>
              <a:rPr lang="en-US" altLang="en-US" sz="2400" baseline="-25000" dirty="0">
                <a:latin typeface="Times New Roman" panose="02020603050405020304" pitchFamily="18" charset="0"/>
                <a:cs typeface="Times New Roman" panose="02020603050405020304" pitchFamily="18" charset="0"/>
                <a:sym typeface="Symbol" panose="05050102010706020507" pitchFamily="18" charset="2"/>
              </a:rPr>
              <a:t>2</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If the samples are not large, you can still use a two-sample z-test,</a:t>
            </a:r>
            <a:r>
              <a:rPr lang="en-US" altLang="en-US" sz="2400" dirty="0">
                <a:latin typeface="Times New Roman" panose="02020603050405020304" pitchFamily="18" charset="0"/>
                <a:cs typeface="Times New Roman" panose="02020603050405020304" pitchFamily="18" charset="0"/>
              </a:rPr>
              <a:t> provided the populations are normally distributed and the population standard deviations are known.</a:t>
            </a:r>
            <a:endParaRPr lang="el-GR" altLang="en-US" sz="2400"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6"/>
          <a:stretch>
            <a:fillRect/>
          </a:stretch>
        </p:blipFill>
        <p:spPr>
          <a:xfrm>
            <a:off x="3891245" y="2515927"/>
            <a:ext cx="3009900" cy="1476375"/>
          </a:xfrm>
          <a:prstGeom prst="rect">
            <a:avLst/>
          </a:prstGeom>
        </p:spPr>
      </p:pic>
    </p:spTree>
    <p:extLst>
      <p:ext uri="{BB962C8B-B14F-4D97-AF65-F5344CB8AC3E}">
        <p14:creationId xmlns:p14="http://schemas.microsoft.com/office/powerpoint/2010/main" val="418058160"/>
      </p:ext>
    </p:extLst>
  </p:cSld>
  <p:clrMapOvr>
    <a:masterClrMapping/>
  </p:clrMapOvr>
  <mc:AlternateContent xmlns:mc="http://schemas.openxmlformats.org/markup-compatibility/2006" xmlns:p14="http://schemas.microsoft.com/office/powerpoint/2010/main">
    <mc:Choice Requires="p14">
      <p:transition spd="slow" p14:dur="2000" advTm="157248"/>
    </mc:Choice>
    <mc:Fallback xmlns="">
      <p:transition spd="slow" advTm="15724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36800" y="660318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6947"/>
            <a:ext cx="9533101" cy="2039501"/>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12</a:t>
            </a:fld>
            <a:endParaRPr lang="en-US"/>
          </a:p>
        </p:txBody>
      </p:sp>
      <p:sp>
        <p:nvSpPr>
          <p:cNvPr id="11" name="Rectangle 10"/>
          <p:cNvSpPr/>
          <p:nvPr/>
        </p:nvSpPr>
        <p:spPr>
          <a:xfrm>
            <a:off x="2336800" y="601961"/>
            <a:ext cx="6881091" cy="954107"/>
          </a:xfrm>
          <a:prstGeom prst="rect">
            <a:avLst/>
          </a:prstGeom>
        </p:spPr>
        <p:txBody>
          <a:bodyPr wrap="square">
            <a:spAutoFit/>
          </a:bodyPr>
          <a:lstStyle/>
          <a:p>
            <a:pPr>
              <a:defRPr/>
            </a:pPr>
            <a:r>
              <a:rPr lang="en-US" sz="2800" dirty="0">
                <a:solidFill>
                  <a:schemeClr val="bg1"/>
                </a:solidFill>
                <a:latin typeface="Times New Roman" panose="02020603050405020304" pitchFamily="18" charset="0"/>
                <a:cs typeface="Times New Roman" panose="02020603050405020304" pitchFamily="18" charset="0"/>
              </a:rPr>
              <a:t>Example: Two-Sample </a:t>
            </a:r>
            <a:r>
              <a:rPr lang="en-US" sz="2800" i="1" dirty="0">
                <a:solidFill>
                  <a:schemeClr val="bg1"/>
                </a:solidFill>
                <a:latin typeface="Times New Roman" panose="02020603050405020304" pitchFamily="18" charset="0"/>
                <a:cs typeface="Times New Roman" panose="02020603050405020304" pitchFamily="18" charset="0"/>
              </a:rPr>
              <a:t>z</a:t>
            </a:r>
            <a:r>
              <a:rPr lang="en-US" sz="2800" dirty="0">
                <a:solidFill>
                  <a:schemeClr val="bg1"/>
                </a:solidFill>
                <a:latin typeface="Times New Roman" panose="02020603050405020304" pitchFamily="18" charset="0"/>
                <a:cs typeface="Times New Roman" panose="02020603050405020304" pitchFamily="18" charset="0"/>
              </a:rPr>
              <a:t>-Test for the Difference Between Means</a:t>
            </a:r>
          </a:p>
        </p:txBody>
      </p:sp>
      <p:sp>
        <p:nvSpPr>
          <p:cNvPr id="7" name="Rectangle 6"/>
          <p:cNvSpPr/>
          <p:nvPr/>
        </p:nvSpPr>
        <p:spPr>
          <a:xfrm>
            <a:off x="1756907" y="1675808"/>
            <a:ext cx="8553690" cy="1938992"/>
          </a:xfrm>
          <a:prstGeom prst="rect">
            <a:avLst/>
          </a:prstGeom>
        </p:spPr>
        <p:txBody>
          <a:bodyPr wrap="square">
            <a:spAutoFit/>
          </a:bodyPr>
          <a:lstStyle/>
          <a:p>
            <a:pPr algn="just">
              <a:tabLst>
                <a:tab pos="457200" algn="l"/>
              </a:tabLst>
              <a:defRPr/>
            </a:pPr>
            <a:r>
              <a:rPr lang="en-US" sz="2400" dirty="0">
                <a:latin typeface="Times New Roman" panose="02020603050405020304" pitchFamily="18" charset="0"/>
                <a:cs typeface="Times New Roman" panose="02020603050405020304" pitchFamily="18" charset="0"/>
              </a:rPr>
              <a:t>A consumer education organization claims that there is a difference in the mean credit card debt of males and females in the United States. The results of a random survey of 200 individuals from each group are shown below. The two samples are independent. Do the results support the organization’s claim? Use </a:t>
            </a:r>
            <a:r>
              <a:rPr lang="el-GR" sz="2400" dirty="0">
                <a:latin typeface="Times New Roman" panose="02020603050405020304" pitchFamily="18" charset="0"/>
                <a:cs typeface="Times New Roman" panose="02020603050405020304" pitchFamily="18" charset="0"/>
              </a:rPr>
              <a:t>α</a:t>
            </a:r>
            <a:r>
              <a:rPr lang="en-US" sz="2400" dirty="0">
                <a:latin typeface="Times New Roman" panose="02020603050405020304" pitchFamily="18" charset="0"/>
                <a:cs typeface="Times New Roman" panose="02020603050405020304" pitchFamily="18" charset="0"/>
              </a:rPr>
              <a:t> = 0.05.</a:t>
            </a:r>
          </a:p>
        </p:txBody>
      </p:sp>
      <p:pic>
        <p:nvPicPr>
          <p:cNvPr id="9" name="Picture 8"/>
          <p:cNvPicPr>
            <a:picLocks noChangeAspect="1"/>
          </p:cNvPicPr>
          <p:nvPr/>
        </p:nvPicPr>
        <p:blipFill>
          <a:blip r:embed="rId6"/>
          <a:stretch>
            <a:fillRect/>
          </a:stretch>
        </p:blipFill>
        <p:spPr>
          <a:xfrm>
            <a:off x="2264930" y="3701344"/>
            <a:ext cx="8162925" cy="2247900"/>
          </a:xfrm>
          <a:prstGeom prst="rect">
            <a:avLst/>
          </a:prstGeom>
        </p:spPr>
      </p:pic>
      <p:sp>
        <p:nvSpPr>
          <p:cNvPr id="14" name="Rectangle 13"/>
          <p:cNvSpPr/>
          <p:nvPr/>
        </p:nvSpPr>
        <p:spPr>
          <a:xfrm>
            <a:off x="2588067" y="6043701"/>
            <a:ext cx="6999277" cy="461665"/>
          </a:xfrm>
          <a:prstGeom prst="rect">
            <a:avLst/>
          </a:prstGeom>
        </p:spPr>
        <p:txBody>
          <a:bodyPr wrap="square">
            <a:spAutoFit/>
          </a:bodyPr>
          <a:lstStyle/>
          <a:p>
            <a:pPr algn="just">
              <a:tabLst>
                <a:tab pos="457200" algn="l"/>
              </a:tabLst>
              <a:defRPr/>
            </a:pPr>
            <a:r>
              <a:rPr lang="en-US" sz="2400" b="1" dirty="0">
                <a:latin typeface="Times New Roman" panose="02020603050405020304" pitchFamily="18" charset="0"/>
                <a:cs typeface="Times New Roman" panose="02020603050405020304" pitchFamily="18" charset="0"/>
              </a:rPr>
              <a:t>Note: The critical values are -1.96 and 1.96</a:t>
            </a:r>
          </a:p>
        </p:txBody>
      </p:sp>
    </p:spTree>
    <p:extLst>
      <p:ext uri="{BB962C8B-B14F-4D97-AF65-F5344CB8AC3E}">
        <p14:creationId xmlns:p14="http://schemas.microsoft.com/office/powerpoint/2010/main" val="1906326475"/>
      </p:ext>
    </p:extLst>
  </p:cSld>
  <p:clrMapOvr>
    <a:masterClrMapping/>
  </p:clrMapOvr>
  <mc:AlternateContent xmlns:mc="http://schemas.openxmlformats.org/markup-compatibility/2006" xmlns:p14="http://schemas.microsoft.com/office/powerpoint/2010/main">
    <mc:Choice Requires="p14">
      <p:transition spd="slow" p14:dur="2000" advTm="176918"/>
    </mc:Choice>
    <mc:Fallback xmlns="">
      <p:transition spd="slow" advTm="17691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60501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36947"/>
            <a:ext cx="10815782" cy="1593015"/>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13</a:t>
            </a:fld>
            <a:endParaRPr lang="en-US"/>
          </a:p>
        </p:txBody>
      </p:sp>
      <p:sp>
        <p:nvSpPr>
          <p:cNvPr id="11" name="Rectangle 10"/>
          <p:cNvSpPr/>
          <p:nvPr/>
        </p:nvSpPr>
        <p:spPr>
          <a:xfrm>
            <a:off x="2650836" y="369455"/>
            <a:ext cx="7315200" cy="954107"/>
          </a:xfrm>
          <a:prstGeom prst="rect">
            <a:avLst/>
          </a:prstGeom>
        </p:spPr>
        <p:txBody>
          <a:bodyPr wrap="square">
            <a:spAutoFit/>
          </a:bodyPr>
          <a:lstStyle/>
          <a:p>
            <a:pPr>
              <a:defRPr/>
            </a:pPr>
            <a:r>
              <a:rPr lang="en-US" sz="2800" dirty="0">
                <a:solidFill>
                  <a:schemeClr val="bg1"/>
                </a:solidFill>
                <a:latin typeface="Times New Roman" panose="02020603050405020304" pitchFamily="18" charset="0"/>
                <a:cs typeface="Times New Roman" panose="02020603050405020304" pitchFamily="18" charset="0"/>
              </a:rPr>
              <a:t>Solution: Two-Sample </a:t>
            </a:r>
            <a:r>
              <a:rPr lang="en-US" sz="2800" i="1" dirty="0">
                <a:solidFill>
                  <a:schemeClr val="bg1"/>
                </a:solidFill>
                <a:latin typeface="Times New Roman" panose="02020603050405020304" pitchFamily="18" charset="0"/>
                <a:cs typeface="Times New Roman" panose="02020603050405020304" pitchFamily="18" charset="0"/>
              </a:rPr>
              <a:t>z</a:t>
            </a:r>
            <a:r>
              <a:rPr lang="en-US" sz="2800" dirty="0">
                <a:solidFill>
                  <a:schemeClr val="bg1"/>
                </a:solidFill>
                <a:latin typeface="Times New Roman" panose="02020603050405020304" pitchFamily="18" charset="0"/>
                <a:cs typeface="Times New Roman" panose="02020603050405020304" pitchFamily="18" charset="0"/>
              </a:rPr>
              <a:t>-Test for the Difference Between Means</a:t>
            </a:r>
          </a:p>
        </p:txBody>
      </p:sp>
      <p:pic>
        <p:nvPicPr>
          <p:cNvPr id="7" name="Picture 6"/>
          <p:cNvPicPr>
            <a:picLocks noChangeAspect="1"/>
          </p:cNvPicPr>
          <p:nvPr/>
        </p:nvPicPr>
        <p:blipFill>
          <a:blip r:embed="rId6"/>
          <a:stretch>
            <a:fillRect/>
          </a:stretch>
        </p:blipFill>
        <p:spPr>
          <a:xfrm>
            <a:off x="1958108" y="1751654"/>
            <a:ext cx="8529061" cy="4599441"/>
          </a:xfrm>
          <a:prstGeom prst="rect">
            <a:avLst/>
          </a:prstGeom>
        </p:spPr>
      </p:pic>
      <p:pic>
        <p:nvPicPr>
          <p:cNvPr id="9" name="Picture 8"/>
          <p:cNvPicPr>
            <a:picLocks noChangeAspect="1"/>
          </p:cNvPicPr>
          <p:nvPr/>
        </p:nvPicPr>
        <p:blipFill>
          <a:blip r:embed="rId7"/>
          <a:stretch>
            <a:fillRect/>
          </a:stretch>
        </p:blipFill>
        <p:spPr>
          <a:xfrm>
            <a:off x="2066806" y="1721610"/>
            <a:ext cx="8151012" cy="4795027"/>
          </a:xfrm>
          <a:prstGeom prst="rect">
            <a:avLst/>
          </a:prstGeom>
        </p:spPr>
      </p:pic>
      <p:pic>
        <p:nvPicPr>
          <p:cNvPr id="14" name="Picture 13"/>
          <p:cNvPicPr>
            <a:picLocks noChangeAspect="1"/>
          </p:cNvPicPr>
          <p:nvPr/>
        </p:nvPicPr>
        <p:blipFill>
          <a:blip r:embed="rId8"/>
          <a:stretch>
            <a:fillRect/>
          </a:stretch>
        </p:blipFill>
        <p:spPr>
          <a:xfrm>
            <a:off x="2110484" y="1407357"/>
            <a:ext cx="8242010" cy="5197828"/>
          </a:xfrm>
          <a:prstGeom prst="rect">
            <a:avLst/>
          </a:prstGeom>
        </p:spPr>
      </p:pic>
    </p:spTree>
    <p:extLst>
      <p:ext uri="{BB962C8B-B14F-4D97-AF65-F5344CB8AC3E}">
        <p14:creationId xmlns:p14="http://schemas.microsoft.com/office/powerpoint/2010/main" val="3334682335"/>
      </p:ext>
    </p:extLst>
  </p:cSld>
  <p:clrMapOvr>
    <a:masterClrMapping/>
  </p:clrMapOvr>
  <mc:AlternateContent xmlns:mc="http://schemas.openxmlformats.org/markup-compatibility/2006" xmlns:p14="http://schemas.microsoft.com/office/powerpoint/2010/main">
    <mc:Choice Requires="p14">
      <p:transition spd="slow" p14:dur="2000" advTm="368822"/>
    </mc:Choice>
    <mc:Fallback xmlns="">
      <p:transition spd="slow" advTm="36882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817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91163" y="-81041"/>
            <a:ext cx="10314218" cy="192831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14</a:t>
            </a:fld>
            <a:endParaRPr lang="en-US"/>
          </a:p>
        </p:txBody>
      </p:sp>
      <p:sp>
        <p:nvSpPr>
          <p:cNvPr id="9" name="Rectangle 8"/>
          <p:cNvSpPr/>
          <p:nvPr/>
        </p:nvSpPr>
        <p:spPr>
          <a:xfrm>
            <a:off x="2540001" y="477530"/>
            <a:ext cx="8101560" cy="954107"/>
          </a:xfrm>
          <a:prstGeom prst="rect">
            <a:avLst/>
          </a:prstGeom>
        </p:spPr>
        <p:txBody>
          <a:bodyPr wrap="square">
            <a:spAutoFit/>
          </a:bodyPr>
          <a:lstStyle/>
          <a:p>
            <a:pPr>
              <a:defRPr/>
            </a:pPr>
            <a:r>
              <a:rPr lang="en-US" sz="2800" dirty="0">
                <a:solidFill>
                  <a:schemeClr val="bg1"/>
                </a:solidFill>
                <a:latin typeface="Times New Roman" panose="02020603050405020304" pitchFamily="18" charset="0"/>
                <a:cs typeface="Times New Roman" panose="02020603050405020304" pitchFamily="18" charset="0"/>
              </a:rPr>
              <a:t>8.2  Testing the Difference Between Means </a:t>
            </a:r>
          </a:p>
          <a:p>
            <a:pPr>
              <a:defRPr/>
            </a:pPr>
            <a:r>
              <a:rPr lang="en-US" sz="2800" dirty="0">
                <a:solidFill>
                  <a:schemeClr val="bg1"/>
                </a:solidFill>
                <a:latin typeface="Times New Roman" panose="02020603050405020304" pitchFamily="18" charset="0"/>
                <a:cs typeface="Times New Roman" panose="02020603050405020304" pitchFamily="18" charset="0"/>
              </a:rPr>
              <a:t>               (Small Independent Samples)</a:t>
            </a:r>
          </a:p>
        </p:txBody>
      </p:sp>
      <p:sp>
        <p:nvSpPr>
          <p:cNvPr id="7" name="Rectangle 6"/>
          <p:cNvSpPr/>
          <p:nvPr/>
        </p:nvSpPr>
        <p:spPr>
          <a:xfrm>
            <a:off x="1903872" y="1672918"/>
            <a:ext cx="8368146" cy="4173450"/>
          </a:xfrm>
          <a:prstGeom prst="rect">
            <a:avLst/>
          </a:prstGeom>
        </p:spPr>
        <p:txBody>
          <a:bodyPr wrap="square">
            <a:spAutoFit/>
          </a:bodyPr>
          <a:lstStyle/>
          <a:p>
            <a:pPr algn="just"/>
            <a:r>
              <a:rPr lang="en-US" altLang="en-US" sz="2600" dirty="0"/>
              <a:t>If samples of size less than 30 are taken from normally-distributed populations, a </a:t>
            </a:r>
            <a:r>
              <a:rPr lang="en-US" altLang="en-US" sz="2600" i="1" dirty="0"/>
              <a:t>t</a:t>
            </a:r>
            <a:r>
              <a:rPr lang="en-US" altLang="en-US" sz="2600" dirty="0"/>
              <a:t>-test may be used to test the difference between the population means </a:t>
            </a:r>
            <a:r>
              <a:rPr lang="el-GR" altLang="en-US" sz="2600" dirty="0"/>
              <a:t>μ</a:t>
            </a:r>
            <a:r>
              <a:rPr lang="en-US" altLang="en-US" sz="2600" baseline="-25000" dirty="0"/>
              <a:t>1</a:t>
            </a:r>
            <a:r>
              <a:rPr lang="en-US" altLang="en-US" sz="2600" dirty="0"/>
              <a:t> and </a:t>
            </a:r>
            <a:r>
              <a:rPr lang="el-GR" altLang="en-US" sz="2600" dirty="0"/>
              <a:t>μ</a:t>
            </a:r>
            <a:r>
              <a:rPr lang="en-US" altLang="en-US" sz="2600" baseline="-25000" dirty="0"/>
              <a:t>2</a:t>
            </a:r>
            <a:r>
              <a:rPr lang="en-US" altLang="en-US" sz="2600" dirty="0"/>
              <a:t>.</a:t>
            </a:r>
          </a:p>
          <a:p>
            <a:pPr algn="just"/>
            <a:endParaRPr lang="en-US" altLang="en-US" sz="2600" dirty="0"/>
          </a:p>
          <a:p>
            <a:pPr algn="just"/>
            <a:r>
              <a:rPr lang="en-US" altLang="en-US" sz="2600" b="1" dirty="0"/>
              <a:t>Three conditions are necessary to use a </a:t>
            </a:r>
            <a:r>
              <a:rPr lang="en-US" altLang="en-US" sz="2600" b="1" i="1" dirty="0"/>
              <a:t>t-</a:t>
            </a:r>
            <a:r>
              <a:rPr lang="en-US" altLang="en-US" sz="2600" b="1" dirty="0"/>
              <a:t>test for small independent samples:</a:t>
            </a:r>
          </a:p>
          <a:p>
            <a:pPr marL="933450" lvl="1" indent="-533400">
              <a:spcBef>
                <a:spcPct val="40000"/>
              </a:spcBef>
              <a:buFont typeface="Wingdings" panose="05000000000000000000" pitchFamily="2" charset="2"/>
              <a:buAutoNum type="arabicPeriod"/>
            </a:pPr>
            <a:r>
              <a:rPr lang="en-US" altLang="en-US" sz="2600" dirty="0"/>
              <a:t>The samples must be randomly selected.</a:t>
            </a:r>
          </a:p>
          <a:p>
            <a:pPr marL="933450" lvl="1" indent="-533400">
              <a:spcBef>
                <a:spcPct val="40000"/>
              </a:spcBef>
              <a:buFont typeface="Wingdings" panose="05000000000000000000" pitchFamily="2" charset="2"/>
              <a:buAutoNum type="arabicPeriod"/>
            </a:pPr>
            <a:r>
              <a:rPr lang="en-US" altLang="en-US" sz="2600" dirty="0"/>
              <a:t>The samples must be independent.</a:t>
            </a:r>
          </a:p>
          <a:p>
            <a:pPr marL="933450" lvl="1" indent="-533400">
              <a:spcBef>
                <a:spcPct val="40000"/>
              </a:spcBef>
              <a:buFont typeface="Wingdings" panose="05000000000000000000" pitchFamily="2" charset="2"/>
              <a:buAutoNum type="arabicPeriod"/>
            </a:pPr>
            <a:r>
              <a:rPr lang="en-US" altLang="en-US" sz="2600" dirty="0"/>
              <a:t>Each population must have a normal distribution.</a:t>
            </a:r>
          </a:p>
        </p:txBody>
      </p:sp>
    </p:spTree>
    <p:extLst>
      <p:ext uri="{BB962C8B-B14F-4D97-AF65-F5344CB8AC3E}">
        <p14:creationId xmlns:p14="http://schemas.microsoft.com/office/powerpoint/2010/main" val="1264694788"/>
      </p:ext>
    </p:extLst>
  </p:cSld>
  <p:clrMapOvr>
    <a:masterClrMapping/>
  </p:clrMapOvr>
  <mc:AlternateContent xmlns:mc="http://schemas.openxmlformats.org/markup-compatibility/2006" xmlns:p14="http://schemas.microsoft.com/office/powerpoint/2010/main">
    <mc:Choice Requires="p14">
      <p:transition spd="slow" p14:dur="2000" advTm="126116"/>
    </mc:Choice>
    <mc:Fallback xmlns="">
      <p:transition spd="slow" advTm="12611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91163" y="-81041"/>
            <a:ext cx="10314218" cy="192831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15</a:t>
            </a:fld>
            <a:endParaRPr lang="en-US"/>
          </a:p>
        </p:txBody>
      </p:sp>
      <p:sp>
        <p:nvSpPr>
          <p:cNvPr id="9" name="Rectangle 8"/>
          <p:cNvSpPr/>
          <p:nvPr/>
        </p:nvSpPr>
        <p:spPr>
          <a:xfrm>
            <a:off x="2540001" y="477530"/>
            <a:ext cx="8101560" cy="954107"/>
          </a:xfrm>
          <a:prstGeom prst="rect">
            <a:avLst/>
          </a:prstGeom>
        </p:spPr>
        <p:txBody>
          <a:bodyPr wrap="square">
            <a:spAutoFit/>
          </a:bodyPr>
          <a:lstStyle/>
          <a:p>
            <a:pPr>
              <a:defRPr/>
            </a:pPr>
            <a:r>
              <a:rPr lang="en-US" sz="2800" dirty="0">
                <a:solidFill>
                  <a:schemeClr val="bg1"/>
                </a:solidFill>
                <a:latin typeface="Times New Roman" panose="02020603050405020304" pitchFamily="18" charset="0"/>
                <a:cs typeface="Times New Roman" panose="02020603050405020304" pitchFamily="18" charset="0"/>
              </a:rPr>
              <a:t>Testing the Difference Between Means </a:t>
            </a:r>
          </a:p>
          <a:p>
            <a:pPr>
              <a:defRPr/>
            </a:pPr>
            <a:r>
              <a:rPr lang="en-US" sz="2800" dirty="0">
                <a:solidFill>
                  <a:schemeClr val="bg1"/>
                </a:solidFill>
                <a:latin typeface="Times New Roman" panose="02020603050405020304" pitchFamily="18" charset="0"/>
                <a:cs typeface="Times New Roman" panose="02020603050405020304" pitchFamily="18" charset="0"/>
              </a:rPr>
              <a:t>     (Small Independent Samples)</a:t>
            </a:r>
          </a:p>
        </p:txBody>
      </p:sp>
      <p:sp>
        <p:nvSpPr>
          <p:cNvPr id="7" name="Rectangle 6"/>
          <p:cNvSpPr/>
          <p:nvPr/>
        </p:nvSpPr>
        <p:spPr>
          <a:xfrm>
            <a:off x="1903872" y="1672918"/>
            <a:ext cx="8368146" cy="3508653"/>
          </a:xfrm>
          <a:prstGeom prst="rect">
            <a:avLst/>
          </a:prstGeom>
        </p:spPr>
        <p:txBody>
          <a:bodyPr wrap="square">
            <a:spAutoFit/>
          </a:bodyPr>
          <a:lstStyle/>
          <a:p>
            <a:r>
              <a:rPr lang="en-US" altLang="en-US" sz="2800" dirty="0"/>
              <a:t>The </a:t>
            </a:r>
            <a:r>
              <a:rPr lang="en-US" altLang="en-US" sz="2800" b="1" dirty="0"/>
              <a:t>test statistic </a:t>
            </a:r>
            <a:r>
              <a:rPr lang="en-US" altLang="en-US" sz="2800" dirty="0"/>
              <a:t>is</a:t>
            </a:r>
          </a:p>
          <a:p>
            <a:endParaRPr lang="en-US" altLang="en-US" sz="2800" dirty="0"/>
          </a:p>
          <a:p>
            <a:endParaRPr lang="en-US" altLang="en-US" sz="2800" dirty="0"/>
          </a:p>
          <a:p>
            <a:endParaRPr lang="en-US" altLang="en-US" sz="2800" dirty="0"/>
          </a:p>
          <a:p>
            <a:pPr algn="just"/>
            <a:r>
              <a:rPr lang="en-US" altLang="en-US" sz="2800" dirty="0"/>
              <a:t>The standard error and the degrees of freedom of the sampling distribution depend on whether the population variances are equal.</a:t>
            </a:r>
          </a:p>
          <a:p>
            <a:endParaRPr lang="en-US" altLang="en-US" sz="2600" dirty="0"/>
          </a:p>
        </p:txBody>
      </p:sp>
      <p:graphicFrame>
        <p:nvGraphicFramePr>
          <p:cNvPr id="11" name="Object 4"/>
          <p:cNvGraphicFramePr>
            <a:graphicFrameLocks noChangeAspect="1"/>
          </p:cNvGraphicFramePr>
          <p:nvPr>
            <p:extLst>
              <p:ext uri="{D42A27DB-BD31-4B8C-83A1-F6EECF244321}">
                <p14:modId xmlns:p14="http://schemas.microsoft.com/office/powerpoint/2010/main" val="1603614440"/>
              </p:ext>
            </p:extLst>
          </p:nvPr>
        </p:nvGraphicFramePr>
        <p:xfrm>
          <a:off x="3884321" y="2387600"/>
          <a:ext cx="3201987" cy="944563"/>
        </p:xfrm>
        <a:graphic>
          <a:graphicData uri="http://schemas.openxmlformats.org/presentationml/2006/ole">
            <mc:AlternateContent xmlns:mc="http://schemas.openxmlformats.org/markup-compatibility/2006">
              <mc:Choice xmlns:v="urn:schemas-microsoft-com:vml" Requires="v">
                <p:oleObj name="Equation" r:id="rId6" imgW="2666880" imgH="787320" progId="Equation.DSMT4">
                  <p:embed/>
                </p:oleObj>
              </mc:Choice>
              <mc:Fallback>
                <p:oleObj name="Equation" r:id="rId6" imgW="2666880" imgH="787320" progId="Equation.DSMT4">
                  <p:embed/>
                  <p:pic>
                    <p:nvPicPr>
                      <p:cNvPr id="1084420" name="Object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84321" y="2387600"/>
                        <a:ext cx="3201987" cy="9445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3759802331"/>
      </p:ext>
    </p:extLst>
  </p:cSld>
  <p:clrMapOvr>
    <a:masterClrMapping/>
  </p:clrMapOvr>
  <mc:AlternateContent xmlns:mc="http://schemas.openxmlformats.org/markup-compatibility/2006" xmlns:p14="http://schemas.microsoft.com/office/powerpoint/2010/main">
    <mc:Choice Requires="p14">
      <p:transition spd="slow" p14:dur="2000" advTm="112964"/>
    </mc:Choice>
    <mc:Fallback xmlns="">
      <p:transition spd="slow" advTm="11296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61905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91163" y="-81041"/>
            <a:ext cx="10314218" cy="192831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16</a:t>
            </a:fld>
            <a:endParaRPr lang="en-US"/>
          </a:p>
        </p:txBody>
      </p:sp>
      <p:sp>
        <p:nvSpPr>
          <p:cNvPr id="9" name="Rectangle 8"/>
          <p:cNvSpPr/>
          <p:nvPr/>
        </p:nvSpPr>
        <p:spPr>
          <a:xfrm>
            <a:off x="2540001" y="477530"/>
            <a:ext cx="8101560" cy="954107"/>
          </a:xfrm>
          <a:prstGeom prst="rect">
            <a:avLst/>
          </a:prstGeom>
        </p:spPr>
        <p:txBody>
          <a:bodyPr wrap="square">
            <a:spAutoFit/>
          </a:bodyPr>
          <a:lstStyle/>
          <a:p>
            <a:pPr>
              <a:defRPr/>
            </a:pPr>
            <a:r>
              <a:rPr lang="en-US" sz="2800" dirty="0">
                <a:solidFill>
                  <a:schemeClr val="bg1"/>
                </a:solidFill>
                <a:latin typeface="Times New Roman" panose="02020603050405020304" pitchFamily="18" charset="0"/>
                <a:cs typeface="Times New Roman" panose="02020603050405020304" pitchFamily="18" charset="0"/>
              </a:rPr>
              <a:t>Testing the Difference Between Means </a:t>
            </a:r>
          </a:p>
          <a:p>
            <a:pPr>
              <a:defRPr/>
            </a:pPr>
            <a:r>
              <a:rPr lang="en-US" sz="2800" dirty="0">
                <a:solidFill>
                  <a:schemeClr val="bg1"/>
                </a:solidFill>
                <a:latin typeface="Times New Roman" panose="02020603050405020304" pitchFamily="18" charset="0"/>
                <a:cs typeface="Times New Roman" panose="02020603050405020304" pitchFamily="18" charset="0"/>
              </a:rPr>
              <a:t>     (Small Independent Samples)</a:t>
            </a:r>
          </a:p>
        </p:txBody>
      </p:sp>
      <p:pic>
        <p:nvPicPr>
          <p:cNvPr id="7" name="Picture 6"/>
          <p:cNvPicPr>
            <a:picLocks noChangeAspect="1"/>
          </p:cNvPicPr>
          <p:nvPr/>
        </p:nvPicPr>
        <p:blipFill>
          <a:blip r:embed="rId6"/>
          <a:stretch>
            <a:fillRect/>
          </a:stretch>
        </p:blipFill>
        <p:spPr>
          <a:xfrm>
            <a:off x="2101562" y="1595437"/>
            <a:ext cx="9429750" cy="4943475"/>
          </a:xfrm>
          <a:prstGeom prst="rect">
            <a:avLst/>
          </a:prstGeom>
        </p:spPr>
      </p:pic>
    </p:spTree>
    <p:extLst>
      <p:ext uri="{BB962C8B-B14F-4D97-AF65-F5344CB8AC3E}">
        <p14:creationId xmlns:p14="http://schemas.microsoft.com/office/powerpoint/2010/main" val="2572527072"/>
      </p:ext>
    </p:extLst>
  </p:cSld>
  <p:clrMapOvr>
    <a:masterClrMapping/>
  </p:clrMapOvr>
  <mc:AlternateContent xmlns:mc="http://schemas.openxmlformats.org/markup-compatibility/2006" xmlns:p14="http://schemas.microsoft.com/office/powerpoint/2010/main">
    <mc:Choice Requires="p14">
      <p:transition spd="slow" p14:dur="2000" advTm="113566"/>
    </mc:Choice>
    <mc:Fallback xmlns="">
      <p:transition spd="slow" advTm="11356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753583"/>
            <a:ext cx="1222425" cy="1096206"/>
          </a:xfrm>
          <a:prstGeom prst="rect">
            <a:avLst/>
          </a:prstGeom>
        </p:spPr>
      </p:pic>
      <p:pic>
        <p:nvPicPr>
          <p:cNvPr id="3" name="Picture 2"/>
          <p:cNvPicPr>
            <a:picLocks noChangeAspect="1"/>
          </p:cNvPicPr>
          <p:nvPr/>
        </p:nvPicPr>
        <p:blipFill>
          <a:blip r:embed="rId3"/>
          <a:stretch>
            <a:fillRect/>
          </a:stretch>
        </p:blipFill>
        <p:spPr>
          <a:xfrm>
            <a:off x="2409096" y="669379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81041"/>
            <a:ext cx="10314218" cy="1417245"/>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17</a:t>
            </a:fld>
            <a:endParaRPr lang="en-US"/>
          </a:p>
        </p:txBody>
      </p:sp>
      <p:sp>
        <p:nvSpPr>
          <p:cNvPr id="9" name="Rectangle 8"/>
          <p:cNvSpPr/>
          <p:nvPr/>
        </p:nvSpPr>
        <p:spPr>
          <a:xfrm>
            <a:off x="2540001" y="477530"/>
            <a:ext cx="8101560" cy="523220"/>
          </a:xfrm>
          <a:prstGeom prst="rect">
            <a:avLst/>
          </a:prstGeom>
        </p:spPr>
        <p:txBody>
          <a:bodyPr wrap="square">
            <a:spAutoFit/>
          </a:bodyPr>
          <a:lstStyle/>
          <a:p>
            <a:pPr>
              <a:defRPr/>
            </a:pPr>
            <a:r>
              <a:rPr lang="en-US" sz="2800" dirty="0">
                <a:solidFill>
                  <a:schemeClr val="bg1"/>
                </a:solidFill>
                <a:latin typeface="Times New Roman" panose="02020603050405020304" pitchFamily="18" charset="0"/>
                <a:cs typeface="Times New Roman" panose="02020603050405020304" pitchFamily="18" charset="0"/>
              </a:rPr>
              <a:t>           Test Statistic</a:t>
            </a:r>
          </a:p>
        </p:txBody>
      </p:sp>
      <p:sp>
        <p:nvSpPr>
          <p:cNvPr id="7" name="Rectangle 6"/>
          <p:cNvSpPr/>
          <p:nvPr/>
        </p:nvSpPr>
        <p:spPr>
          <a:xfrm>
            <a:off x="1890555" y="1672636"/>
            <a:ext cx="8368146" cy="1785104"/>
          </a:xfrm>
          <a:prstGeom prst="rect">
            <a:avLst/>
          </a:prstGeom>
        </p:spPr>
        <p:txBody>
          <a:bodyPr wrap="square">
            <a:spAutoFit/>
          </a:bodyPr>
          <a:lstStyle/>
          <a:p>
            <a:endParaRPr lang="en-US" altLang="en-US" sz="2800" dirty="0"/>
          </a:p>
          <a:p>
            <a:endParaRPr lang="en-US" altLang="en-US" sz="2800" dirty="0"/>
          </a:p>
          <a:p>
            <a:endParaRPr lang="en-US" altLang="en-US" sz="2800" dirty="0"/>
          </a:p>
          <a:p>
            <a:endParaRPr lang="en-US" altLang="en-US" sz="2600" dirty="0"/>
          </a:p>
        </p:txBody>
      </p:sp>
      <p:graphicFrame>
        <p:nvGraphicFramePr>
          <p:cNvPr id="11" name="Object 4"/>
          <p:cNvGraphicFramePr>
            <a:graphicFrameLocks noChangeAspect="1"/>
          </p:cNvGraphicFramePr>
          <p:nvPr>
            <p:extLst>
              <p:ext uri="{D42A27DB-BD31-4B8C-83A1-F6EECF244321}">
                <p14:modId xmlns:p14="http://schemas.microsoft.com/office/powerpoint/2010/main" val="2733854435"/>
              </p:ext>
            </p:extLst>
          </p:nvPr>
        </p:nvGraphicFramePr>
        <p:xfrm>
          <a:off x="4420025" y="1574878"/>
          <a:ext cx="3201987" cy="944563"/>
        </p:xfrm>
        <a:graphic>
          <a:graphicData uri="http://schemas.openxmlformats.org/presentationml/2006/ole">
            <mc:AlternateContent xmlns:mc="http://schemas.openxmlformats.org/markup-compatibility/2006">
              <mc:Choice xmlns:v="urn:schemas-microsoft-com:vml" Requires="v">
                <p:oleObj name="Equation" r:id="rId6" imgW="2666880" imgH="787320" progId="Equation.DSMT4">
                  <p:embed/>
                </p:oleObj>
              </mc:Choice>
              <mc:Fallback>
                <p:oleObj name="Equation" r:id="rId6" imgW="2666880" imgH="787320" progId="Equation.DSMT4">
                  <p:embed/>
                  <p:pic>
                    <p:nvPicPr>
                      <p:cNvPr id="11" name="Object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20025" y="1574878"/>
                        <a:ext cx="3201987" cy="9445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17" name="Picture 16"/>
          <p:cNvPicPr>
            <a:picLocks noChangeAspect="1"/>
          </p:cNvPicPr>
          <p:nvPr/>
        </p:nvPicPr>
        <p:blipFill>
          <a:blip r:embed="rId8"/>
          <a:stretch>
            <a:fillRect/>
          </a:stretch>
        </p:blipFill>
        <p:spPr>
          <a:xfrm>
            <a:off x="6814269" y="3464822"/>
            <a:ext cx="5067300" cy="3228975"/>
          </a:xfrm>
          <a:prstGeom prst="rect">
            <a:avLst/>
          </a:prstGeom>
        </p:spPr>
      </p:pic>
      <p:pic>
        <p:nvPicPr>
          <p:cNvPr id="19" name="Picture 18"/>
          <p:cNvPicPr>
            <a:picLocks noChangeAspect="1"/>
          </p:cNvPicPr>
          <p:nvPr/>
        </p:nvPicPr>
        <p:blipFill>
          <a:blip r:embed="rId9"/>
          <a:stretch>
            <a:fillRect/>
          </a:stretch>
        </p:blipFill>
        <p:spPr>
          <a:xfrm>
            <a:off x="1233714" y="3552299"/>
            <a:ext cx="4876800" cy="2838450"/>
          </a:xfrm>
          <a:prstGeom prst="rect">
            <a:avLst/>
          </a:prstGeom>
        </p:spPr>
      </p:pic>
      <p:pic>
        <p:nvPicPr>
          <p:cNvPr id="22" name="Picture 21"/>
          <p:cNvPicPr>
            <a:picLocks noChangeAspect="1"/>
          </p:cNvPicPr>
          <p:nvPr/>
        </p:nvPicPr>
        <p:blipFill>
          <a:blip r:embed="rId10"/>
          <a:stretch>
            <a:fillRect/>
          </a:stretch>
        </p:blipFill>
        <p:spPr>
          <a:xfrm>
            <a:off x="2974108" y="2486807"/>
            <a:ext cx="6770255" cy="1114425"/>
          </a:xfrm>
          <a:prstGeom prst="rect">
            <a:avLst/>
          </a:prstGeom>
        </p:spPr>
      </p:pic>
    </p:spTree>
    <p:extLst>
      <p:ext uri="{BB962C8B-B14F-4D97-AF65-F5344CB8AC3E}">
        <p14:creationId xmlns:p14="http://schemas.microsoft.com/office/powerpoint/2010/main" val="384809183"/>
      </p:ext>
    </p:extLst>
  </p:cSld>
  <p:clrMapOvr>
    <a:masterClrMapping/>
  </p:clrMapOvr>
  <mc:AlternateContent xmlns:mc="http://schemas.openxmlformats.org/markup-compatibility/2006" xmlns:p14="http://schemas.microsoft.com/office/powerpoint/2010/main">
    <mc:Choice Requires="p14">
      <p:transition spd="slow" p14:dur="2000" advTm="103065"/>
    </mc:Choice>
    <mc:Fallback xmlns="">
      <p:transition spd="slow" advTm="10306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9098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4946" y="-18473"/>
            <a:ext cx="9533101" cy="1967347"/>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18</a:t>
            </a:fld>
            <a:endParaRPr lang="en-US"/>
          </a:p>
        </p:txBody>
      </p:sp>
      <p:sp>
        <p:nvSpPr>
          <p:cNvPr id="11" name="Rectangle 10"/>
          <p:cNvSpPr/>
          <p:nvPr/>
        </p:nvSpPr>
        <p:spPr>
          <a:xfrm>
            <a:off x="2713746" y="601961"/>
            <a:ext cx="4867551" cy="954107"/>
          </a:xfrm>
          <a:prstGeom prst="rect">
            <a:avLst/>
          </a:prstGeom>
        </p:spPr>
        <p:txBody>
          <a:bodyPr wrap="none">
            <a:spAutoFit/>
          </a:bodyPr>
          <a:lstStyle/>
          <a:p>
            <a:pPr>
              <a:defRPr/>
            </a:pPr>
            <a:r>
              <a:rPr lang="en-US" sz="2800" dirty="0">
                <a:solidFill>
                  <a:schemeClr val="bg1"/>
                </a:solidFill>
              </a:rPr>
              <a:t>Example: Two</a:t>
            </a:r>
            <a:r>
              <a:rPr lang="en-US" sz="2800" dirty="0">
                <a:solidFill>
                  <a:schemeClr val="bg1"/>
                </a:solidFill>
                <a:latin typeface="Times New Roman" pitchFamily="18" charset="0"/>
              </a:rPr>
              <a:t>-</a:t>
            </a:r>
            <a:r>
              <a:rPr lang="en-US" sz="2800" dirty="0">
                <a:solidFill>
                  <a:schemeClr val="bg1"/>
                </a:solidFill>
              </a:rPr>
              <a:t>Sample </a:t>
            </a:r>
            <a:r>
              <a:rPr lang="en-US" sz="2800" i="1" dirty="0">
                <a:solidFill>
                  <a:schemeClr val="bg1"/>
                </a:solidFill>
              </a:rPr>
              <a:t>t</a:t>
            </a:r>
            <a:r>
              <a:rPr lang="en-US" sz="2800" dirty="0">
                <a:solidFill>
                  <a:schemeClr val="bg1"/>
                </a:solidFill>
                <a:latin typeface="Times New Roman" pitchFamily="18" charset="0"/>
              </a:rPr>
              <a:t>-</a:t>
            </a:r>
            <a:r>
              <a:rPr lang="en-US" sz="2800" dirty="0">
                <a:solidFill>
                  <a:schemeClr val="bg1"/>
                </a:solidFill>
              </a:rPr>
              <a:t>Test for </a:t>
            </a:r>
          </a:p>
          <a:p>
            <a:pPr>
              <a:defRPr/>
            </a:pPr>
            <a:r>
              <a:rPr lang="en-US" sz="2800" dirty="0">
                <a:solidFill>
                  <a:schemeClr val="bg1"/>
                </a:solidFill>
              </a:rPr>
              <a:t>the Difference Between Means</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p:cNvSpPr/>
          <p:nvPr/>
        </p:nvSpPr>
        <p:spPr>
          <a:xfrm>
            <a:off x="1874165" y="1755712"/>
            <a:ext cx="8858490" cy="2677656"/>
          </a:xfrm>
          <a:prstGeom prst="rect">
            <a:avLst/>
          </a:prstGeom>
        </p:spPr>
        <p:txBody>
          <a:bodyPr wrap="square">
            <a:spAutoFit/>
          </a:bodyPr>
          <a:lstStyle/>
          <a:p>
            <a:pPr algn="just"/>
            <a:r>
              <a:rPr lang="en-US" altLang="en-US" sz="2400" dirty="0">
                <a:latin typeface="Times New Roman" panose="02020603050405020304" pitchFamily="18" charset="0"/>
                <a:cs typeface="Times New Roman" panose="02020603050405020304" pitchFamily="18" charset="0"/>
              </a:rPr>
              <a:t>A manufacturer claims that the calling range (in feet) of its 2.4-GHz cordless telephone is greater than that of its leading competitor. You perform a study using 14 randomly selected phones from the manufacturer and 16 randomly selected similar phones from its competitor. The results are shown below. At </a:t>
            </a:r>
            <a:r>
              <a:rPr lang="el-GR" altLang="en-US" sz="2400" dirty="0">
                <a:latin typeface="Times New Roman" panose="02020603050405020304" pitchFamily="18" charset="0"/>
                <a:cs typeface="Times New Roman" panose="02020603050405020304" pitchFamily="18" charset="0"/>
              </a:rPr>
              <a:t>α</a:t>
            </a:r>
            <a:r>
              <a:rPr lang="en-US" altLang="en-US" sz="2400" dirty="0">
                <a:latin typeface="Times New Roman" panose="02020603050405020304" pitchFamily="18" charset="0"/>
                <a:cs typeface="Times New Roman" panose="02020603050405020304" pitchFamily="18" charset="0"/>
              </a:rPr>
              <a:t> = 0.05, can you support the manufacturer’s claim? Assume the populations are normally distributed and the population variances are equal.</a:t>
            </a:r>
          </a:p>
        </p:txBody>
      </p:sp>
      <p:pic>
        <p:nvPicPr>
          <p:cNvPr id="7" name="Picture 6"/>
          <p:cNvPicPr>
            <a:picLocks noChangeAspect="1"/>
          </p:cNvPicPr>
          <p:nvPr/>
        </p:nvPicPr>
        <p:blipFill>
          <a:blip r:embed="rId6"/>
          <a:stretch>
            <a:fillRect/>
          </a:stretch>
        </p:blipFill>
        <p:spPr>
          <a:xfrm>
            <a:off x="3687057" y="4424254"/>
            <a:ext cx="4829175" cy="1857375"/>
          </a:xfrm>
          <a:prstGeom prst="rect">
            <a:avLst/>
          </a:prstGeom>
        </p:spPr>
      </p:pic>
    </p:spTree>
    <p:extLst>
      <p:ext uri="{BB962C8B-B14F-4D97-AF65-F5344CB8AC3E}">
        <p14:creationId xmlns:p14="http://schemas.microsoft.com/office/powerpoint/2010/main" val="756680225"/>
      </p:ext>
    </p:extLst>
  </p:cSld>
  <p:clrMapOvr>
    <a:masterClrMapping/>
  </p:clrMapOvr>
  <mc:AlternateContent xmlns:mc="http://schemas.openxmlformats.org/markup-compatibility/2006" xmlns:p14="http://schemas.microsoft.com/office/powerpoint/2010/main">
    <mc:Choice Requires="p14">
      <p:transition spd="slow" p14:dur="2000" advTm="356217"/>
    </mc:Choice>
    <mc:Fallback xmlns="">
      <p:transition spd="slow" advTm="356217"/>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5393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4946" y="-18473"/>
            <a:ext cx="9533101" cy="1967347"/>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19</a:t>
            </a:fld>
            <a:endParaRPr lang="en-US"/>
          </a:p>
        </p:txBody>
      </p:sp>
      <p:sp>
        <p:nvSpPr>
          <p:cNvPr id="11" name="Rectangle 10"/>
          <p:cNvSpPr/>
          <p:nvPr/>
        </p:nvSpPr>
        <p:spPr>
          <a:xfrm>
            <a:off x="2713746" y="601961"/>
            <a:ext cx="4867551" cy="954107"/>
          </a:xfrm>
          <a:prstGeom prst="rect">
            <a:avLst/>
          </a:prstGeom>
        </p:spPr>
        <p:txBody>
          <a:bodyPr wrap="none">
            <a:spAutoFit/>
          </a:bodyPr>
          <a:lstStyle/>
          <a:p>
            <a:pPr>
              <a:defRPr/>
            </a:pPr>
            <a:r>
              <a:rPr lang="en-US" sz="2800" dirty="0">
                <a:solidFill>
                  <a:schemeClr val="bg1"/>
                </a:solidFill>
              </a:rPr>
              <a:t>Solution: Two</a:t>
            </a:r>
            <a:r>
              <a:rPr lang="en-US" sz="2800" dirty="0">
                <a:solidFill>
                  <a:schemeClr val="bg1"/>
                </a:solidFill>
                <a:latin typeface="Times New Roman" pitchFamily="18" charset="0"/>
              </a:rPr>
              <a:t>-</a:t>
            </a:r>
            <a:r>
              <a:rPr lang="en-US" sz="2800" dirty="0">
                <a:solidFill>
                  <a:schemeClr val="bg1"/>
                </a:solidFill>
              </a:rPr>
              <a:t>Sample </a:t>
            </a:r>
            <a:r>
              <a:rPr lang="en-US" sz="2800" i="1" dirty="0">
                <a:solidFill>
                  <a:schemeClr val="bg1"/>
                </a:solidFill>
              </a:rPr>
              <a:t>t</a:t>
            </a:r>
            <a:r>
              <a:rPr lang="en-US" sz="2800" dirty="0">
                <a:solidFill>
                  <a:schemeClr val="bg1"/>
                </a:solidFill>
                <a:latin typeface="Times New Roman" pitchFamily="18" charset="0"/>
              </a:rPr>
              <a:t>-</a:t>
            </a:r>
            <a:r>
              <a:rPr lang="en-US" sz="2800" dirty="0">
                <a:solidFill>
                  <a:schemeClr val="bg1"/>
                </a:solidFill>
              </a:rPr>
              <a:t>Test for </a:t>
            </a:r>
          </a:p>
          <a:p>
            <a:pPr>
              <a:defRPr/>
            </a:pPr>
            <a:r>
              <a:rPr lang="en-US" sz="2800" dirty="0">
                <a:solidFill>
                  <a:schemeClr val="bg1"/>
                </a:solidFill>
              </a:rPr>
              <a:t>the Difference Between Means</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6"/>
          <a:stretch>
            <a:fillRect/>
          </a:stretch>
        </p:blipFill>
        <p:spPr>
          <a:xfrm>
            <a:off x="1945698" y="1713792"/>
            <a:ext cx="9963150" cy="4438650"/>
          </a:xfrm>
          <a:prstGeom prst="rect">
            <a:avLst/>
          </a:prstGeom>
        </p:spPr>
      </p:pic>
    </p:spTree>
    <p:extLst>
      <p:ext uri="{BB962C8B-B14F-4D97-AF65-F5344CB8AC3E}">
        <p14:creationId xmlns:p14="http://schemas.microsoft.com/office/powerpoint/2010/main" val="3108894947"/>
      </p:ext>
    </p:extLst>
  </p:cSld>
  <p:clrMapOvr>
    <a:masterClrMapping/>
  </p:clrMapOvr>
  <mc:AlternateContent xmlns:mc="http://schemas.openxmlformats.org/markup-compatibility/2006" xmlns:p14="http://schemas.microsoft.com/office/powerpoint/2010/main">
    <mc:Choice Requires="p14">
      <p:transition spd="slow" p14:dur="2000" advTm="235992"/>
    </mc:Choice>
    <mc:Fallback xmlns="">
      <p:transition spd="slow" advTm="23599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57732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4946" y="-18473"/>
            <a:ext cx="9533101" cy="1967347"/>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20</a:t>
            </a:fld>
            <a:endParaRPr lang="en-US"/>
          </a:p>
        </p:txBody>
      </p:sp>
      <p:sp>
        <p:nvSpPr>
          <p:cNvPr id="11" name="Rectangle 10"/>
          <p:cNvSpPr/>
          <p:nvPr/>
        </p:nvSpPr>
        <p:spPr>
          <a:xfrm>
            <a:off x="2713746" y="601961"/>
            <a:ext cx="5048177" cy="523220"/>
          </a:xfrm>
          <a:prstGeom prst="rect">
            <a:avLst/>
          </a:prstGeom>
        </p:spPr>
        <p:txBody>
          <a:bodyPr wrap="none">
            <a:spAutoFit/>
          </a:bodyPr>
          <a:lstStyle/>
          <a:p>
            <a:pPr>
              <a:defRPr/>
            </a:pPr>
            <a:r>
              <a:rPr lang="en-US" sz="2800" dirty="0">
                <a:solidFill>
                  <a:schemeClr val="bg1"/>
                </a:solidFill>
              </a:rPr>
              <a:t>Solution: Obtaining Test statistic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6"/>
          <a:stretch>
            <a:fillRect/>
          </a:stretch>
        </p:blipFill>
        <p:spPr>
          <a:xfrm>
            <a:off x="2124365" y="1579600"/>
            <a:ext cx="8829530" cy="4937037"/>
          </a:xfrm>
          <a:prstGeom prst="rect">
            <a:avLst/>
          </a:prstGeom>
        </p:spPr>
      </p:pic>
    </p:spTree>
    <p:extLst>
      <p:ext uri="{BB962C8B-B14F-4D97-AF65-F5344CB8AC3E}">
        <p14:creationId xmlns:p14="http://schemas.microsoft.com/office/powerpoint/2010/main" val="3827097164"/>
      </p:ext>
    </p:extLst>
  </p:cSld>
  <p:clrMapOvr>
    <a:masterClrMapping/>
  </p:clrMapOvr>
  <mc:AlternateContent xmlns:mc="http://schemas.openxmlformats.org/markup-compatibility/2006" xmlns:p14="http://schemas.microsoft.com/office/powerpoint/2010/main">
    <mc:Choice Requires="p14">
      <p:transition spd="slow" p14:dur="2000" advTm="96432"/>
    </mc:Choice>
    <mc:Fallback xmlns="">
      <p:transition spd="slow" advTm="9643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54960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4946" y="-18473"/>
            <a:ext cx="9533101" cy="1967347"/>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21</a:t>
            </a:fld>
            <a:endParaRPr lang="en-US"/>
          </a:p>
        </p:txBody>
      </p:sp>
      <p:sp>
        <p:nvSpPr>
          <p:cNvPr id="11" name="Rectangle 10"/>
          <p:cNvSpPr/>
          <p:nvPr/>
        </p:nvSpPr>
        <p:spPr>
          <a:xfrm>
            <a:off x="2713746" y="601961"/>
            <a:ext cx="4867551" cy="954107"/>
          </a:xfrm>
          <a:prstGeom prst="rect">
            <a:avLst/>
          </a:prstGeom>
        </p:spPr>
        <p:txBody>
          <a:bodyPr wrap="none">
            <a:spAutoFit/>
          </a:bodyPr>
          <a:lstStyle/>
          <a:p>
            <a:pPr>
              <a:defRPr/>
            </a:pPr>
            <a:r>
              <a:rPr lang="en-US" sz="2800" dirty="0">
                <a:solidFill>
                  <a:schemeClr val="bg1"/>
                </a:solidFill>
              </a:rPr>
              <a:t>Solution: Two</a:t>
            </a:r>
            <a:r>
              <a:rPr lang="en-US" sz="2800" dirty="0">
                <a:solidFill>
                  <a:schemeClr val="bg1"/>
                </a:solidFill>
                <a:latin typeface="Times New Roman" pitchFamily="18" charset="0"/>
              </a:rPr>
              <a:t>-</a:t>
            </a:r>
            <a:r>
              <a:rPr lang="en-US" sz="2800" dirty="0">
                <a:solidFill>
                  <a:schemeClr val="bg1"/>
                </a:solidFill>
              </a:rPr>
              <a:t>Sample </a:t>
            </a:r>
            <a:r>
              <a:rPr lang="en-US" sz="2800" i="1" dirty="0">
                <a:solidFill>
                  <a:schemeClr val="bg1"/>
                </a:solidFill>
              </a:rPr>
              <a:t>t</a:t>
            </a:r>
            <a:r>
              <a:rPr lang="en-US" sz="2800" dirty="0">
                <a:solidFill>
                  <a:schemeClr val="bg1"/>
                </a:solidFill>
                <a:latin typeface="Times New Roman" pitchFamily="18" charset="0"/>
              </a:rPr>
              <a:t>-</a:t>
            </a:r>
            <a:r>
              <a:rPr lang="en-US" sz="2800" dirty="0">
                <a:solidFill>
                  <a:schemeClr val="bg1"/>
                </a:solidFill>
              </a:rPr>
              <a:t>Test for </a:t>
            </a:r>
          </a:p>
          <a:p>
            <a:pPr>
              <a:defRPr/>
            </a:pPr>
            <a:r>
              <a:rPr lang="en-US" sz="2800" dirty="0">
                <a:solidFill>
                  <a:schemeClr val="bg1"/>
                </a:solidFill>
              </a:rPr>
              <a:t>the Difference Between Means</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6"/>
          <a:stretch>
            <a:fillRect/>
          </a:stretch>
        </p:blipFill>
        <p:spPr>
          <a:xfrm>
            <a:off x="1979468" y="1749327"/>
            <a:ext cx="9563100" cy="4857750"/>
          </a:xfrm>
          <a:prstGeom prst="rect">
            <a:avLst/>
          </a:prstGeom>
        </p:spPr>
      </p:pic>
    </p:spTree>
    <p:extLst>
      <p:ext uri="{BB962C8B-B14F-4D97-AF65-F5344CB8AC3E}">
        <p14:creationId xmlns:p14="http://schemas.microsoft.com/office/powerpoint/2010/main" val="3868577167"/>
      </p:ext>
    </p:extLst>
  </p:cSld>
  <p:clrMapOvr>
    <a:masterClrMapping/>
  </p:clrMapOvr>
  <mc:AlternateContent xmlns:mc="http://schemas.openxmlformats.org/markup-compatibility/2006" xmlns:p14="http://schemas.microsoft.com/office/powerpoint/2010/main">
    <mc:Choice Requires="p14">
      <p:transition spd="slow" p14:dur="2000" advTm="103936"/>
    </mc:Choice>
    <mc:Fallback xmlns="">
      <p:transition spd="slow" advTm="10393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9862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4946" y="-18473"/>
            <a:ext cx="9533101" cy="1967347"/>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22</a:t>
            </a:fld>
            <a:endParaRPr lang="en-US"/>
          </a:p>
        </p:txBody>
      </p:sp>
      <p:sp>
        <p:nvSpPr>
          <p:cNvPr id="11" name="Rectangle 10"/>
          <p:cNvSpPr/>
          <p:nvPr/>
        </p:nvSpPr>
        <p:spPr>
          <a:xfrm>
            <a:off x="2713746" y="601961"/>
            <a:ext cx="4867551" cy="954107"/>
          </a:xfrm>
          <a:prstGeom prst="rect">
            <a:avLst/>
          </a:prstGeom>
        </p:spPr>
        <p:txBody>
          <a:bodyPr wrap="none">
            <a:spAutoFit/>
          </a:bodyPr>
          <a:lstStyle/>
          <a:p>
            <a:pPr>
              <a:defRPr/>
            </a:pPr>
            <a:r>
              <a:rPr lang="en-US" sz="2800" dirty="0">
                <a:solidFill>
                  <a:schemeClr val="bg1"/>
                </a:solidFill>
              </a:rPr>
              <a:t>Example: Two</a:t>
            </a:r>
            <a:r>
              <a:rPr lang="en-US" sz="2800" dirty="0">
                <a:solidFill>
                  <a:schemeClr val="bg1"/>
                </a:solidFill>
                <a:latin typeface="Times New Roman" pitchFamily="18" charset="0"/>
              </a:rPr>
              <a:t>-</a:t>
            </a:r>
            <a:r>
              <a:rPr lang="en-US" sz="2800" dirty="0">
                <a:solidFill>
                  <a:schemeClr val="bg1"/>
                </a:solidFill>
              </a:rPr>
              <a:t>Sample </a:t>
            </a:r>
            <a:r>
              <a:rPr lang="en-US" sz="2800" i="1" dirty="0">
                <a:solidFill>
                  <a:schemeClr val="bg1"/>
                </a:solidFill>
              </a:rPr>
              <a:t>t</a:t>
            </a:r>
            <a:r>
              <a:rPr lang="en-US" sz="2800" dirty="0">
                <a:solidFill>
                  <a:schemeClr val="bg1"/>
                </a:solidFill>
                <a:latin typeface="Times New Roman" pitchFamily="18" charset="0"/>
              </a:rPr>
              <a:t>-</a:t>
            </a:r>
            <a:r>
              <a:rPr lang="en-US" sz="2800" dirty="0">
                <a:solidFill>
                  <a:schemeClr val="bg1"/>
                </a:solidFill>
              </a:rPr>
              <a:t>Test for </a:t>
            </a:r>
          </a:p>
          <a:p>
            <a:pPr>
              <a:defRPr/>
            </a:pPr>
            <a:r>
              <a:rPr lang="en-US" sz="2800" dirty="0">
                <a:solidFill>
                  <a:schemeClr val="bg1"/>
                </a:solidFill>
              </a:rPr>
              <a:t>the Difference Between Means</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p:cNvSpPr/>
          <p:nvPr/>
        </p:nvSpPr>
        <p:spPr>
          <a:xfrm>
            <a:off x="1874165" y="1829600"/>
            <a:ext cx="8858490" cy="2308324"/>
          </a:xfrm>
          <a:prstGeom prst="rect">
            <a:avLst/>
          </a:prstGeom>
        </p:spPr>
        <p:txBody>
          <a:bodyPr wrap="square">
            <a:spAutoFit/>
          </a:bodyPr>
          <a:lstStyle/>
          <a:p>
            <a:pPr algn="just"/>
            <a:r>
              <a:rPr lang="en-US" altLang="en-US" sz="2400" dirty="0">
                <a:latin typeface="Times New Roman" panose="02020603050405020304" pitchFamily="18" charset="0"/>
                <a:cs typeface="Times New Roman" panose="02020603050405020304" pitchFamily="18" charset="0"/>
              </a:rPr>
              <a:t>The braking distances of 8 Volkswagen GTIs and 10 Ford Focuses were tested when traveling at 60 miles per hour on dry pavement. The results are shown below. Can you conclude that there is a difference in the mean braking distances of the two types of cars? Use </a:t>
            </a:r>
            <a:r>
              <a:rPr lang="el-GR" altLang="en-US" sz="2400" dirty="0">
                <a:latin typeface="Times New Roman" panose="02020603050405020304" pitchFamily="18" charset="0"/>
                <a:cs typeface="Times New Roman" panose="02020603050405020304" pitchFamily="18" charset="0"/>
              </a:rPr>
              <a:t>α</a:t>
            </a:r>
            <a:r>
              <a:rPr lang="en-US" altLang="en-US" sz="2400" dirty="0">
                <a:latin typeface="Times New Roman" panose="02020603050405020304" pitchFamily="18" charset="0"/>
                <a:cs typeface="Times New Roman" panose="02020603050405020304" pitchFamily="18" charset="0"/>
              </a:rPr>
              <a:t> = 0.01. Assume the populations are normally distributed and the population variances are not equal. </a:t>
            </a:r>
            <a:r>
              <a:rPr lang="en-US" altLang="en-US" sz="2400" i="1" dirty="0">
                <a:solidFill>
                  <a:schemeClr val="tx2"/>
                </a:solidFill>
                <a:latin typeface="Times New Roman" panose="02020603050405020304" pitchFamily="18" charset="0"/>
                <a:cs typeface="Times New Roman" panose="02020603050405020304" pitchFamily="18" charset="0"/>
              </a:rPr>
              <a:t>(Adapted from Consumer Reports)</a:t>
            </a:r>
          </a:p>
        </p:txBody>
      </p:sp>
      <p:pic>
        <p:nvPicPr>
          <p:cNvPr id="13" name="Picture 12"/>
          <p:cNvPicPr>
            <a:picLocks noChangeAspect="1"/>
          </p:cNvPicPr>
          <p:nvPr/>
        </p:nvPicPr>
        <p:blipFill>
          <a:blip r:embed="rId6"/>
          <a:stretch>
            <a:fillRect/>
          </a:stretch>
        </p:blipFill>
        <p:spPr>
          <a:xfrm>
            <a:off x="4095147" y="4291208"/>
            <a:ext cx="3486150" cy="1866900"/>
          </a:xfrm>
          <a:prstGeom prst="rect">
            <a:avLst/>
          </a:prstGeom>
        </p:spPr>
      </p:pic>
    </p:spTree>
    <p:extLst>
      <p:ext uri="{BB962C8B-B14F-4D97-AF65-F5344CB8AC3E}">
        <p14:creationId xmlns:p14="http://schemas.microsoft.com/office/powerpoint/2010/main" val="2354556316"/>
      </p:ext>
    </p:extLst>
  </p:cSld>
  <p:clrMapOvr>
    <a:masterClrMapping/>
  </p:clrMapOvr>
  <mc:AlternateContent xmlns:mc="http://schemas.openxmlformats.org/markup-compatibility/2006" xmlns:p14="http://schemas.microsoft.com/office/powerpoint/2010/main">
    <mc:Choice Requires="p14">
      <p:transition spd="slow" p14:dur="2000" advTm="287292"/>
    </mc:Choice>
    <mc:Fallback xmlns="">
      <p:transition spd="slow" advTm="28729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49384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4946" y="-18472"/>
            <a:ext cx="9533101" cy="1476906"/>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23</a:t>
            </a:fld>
            <a:endParaRPr lang="en-US"/>
          </a:p>
        </p:txBody>
      </p:sp>
      <p:sp>
        <p:nvSpPr>
          <p:cNvPr id="11" name="Rectangle 10"/>
          <p:cNvSpPr/>
          <p:nvPr/>
        </p:nvSpPr>
        <p:spPr>
          <a:xfrm>
            <a:off x="2713746" y="601961"/>
            <a:ext cx="4867551" cy="954107"/>
          </a:xfrm>
          <a:prstGeom prst="rect">
            <a:avLst/>
          </a:prstGeom>
        </p:spPr>
        <p:txBody>
          <a:bodyPr wrap="none">
            <a:spAutoFit/>
          </a:bodyPr>
          <a:lstStyle/>
          <a:p>
            <a:pPr>
              <a:defRPr/>
            </a:pPr>
            <a:r>
              <a:rPr lang="en-US" sz="2800" dirty="0">
                <a:solidFill>
                  <a:schemeClr val="bg1"/>
                </a:solidFill>
              </a:rPr>
              <a:t>Solution: Two</a:t>
            </a:r>
            <a:r>
              <a:rPr lang="en-US" sz="2800" dirty="0">
                <a:solidFill>
                  <a:schemeClr val="bg1"/>
                </a:solidFill>
                <a:latin typeface="Times New Roman" pitchFamily="18" charset="0"/>
              </a:rPr>
              <a:t>-</a:t>
            </a:r>
            <a:r>
              <a:rPr lang="en-US" sz="2800" dirty="0">
                <a:solidFill>
                  <a:schemeClr val="bg1"/>
                </a:solidFill>
              </a:rPr>
              <a:t>Sample </a:t>
            </a:r>
            <a:r>
              <a:rPr lang="en-US" sz="2800" i="1" dirty="0">
                <a:solidFill>
                  <a:schemeClr val="bg1"/>
                </a:solidFill>
              </a:rPr>
              <a:t>t</a:t>
            </a:r>
            <a:r>
              <a:rPr lang="en-US" sz="2800" dirty="0">
                <a:solidFill>
                  <a:schemeClr val="bg1"/>
                </a:solidFill>
                <a:latin typeface="Times New Roman" pitchFamily="18" charset="0"/>
              </a:rPr>
              <a:t>-</a:t>
            </a:r>
            <a:r>
              <a:rPr lang="en-US" sz="2800" dirty="0">
                <a:solidFill>
                  <a:schemeClr val="bg1"/>
                </a:solidFill>
              </a:rPr>
              <a:t>Test for </a:t>
            </a:r>
          </a:p>
          <a:p>
            <a:pPr>
              <a:defRPr/>
            </a:pPr>
            <a:r>
              <a:rPr lang="en-US" sz="2800" dirty="0">
                <a:solidFill>
                  <a:schemeClr val="bg1"/>
                </a:solidFill>
              </a:rPr>
              <a:t>the Difference Between Means</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6"/>
          <a:stretch>
            <a:fillRect/>
          </a:stretch>
        </p:blipFill>
        <p:spPr>
          <a:xfrm>
            <a:off x="1976980" y="1328324"/>
            <a:ext cx="9825489" cy="5028025"/>
          </a:xfrm>
          <a:prstGeom prst="rect">
            <a:avLst/>
          </a:prstGeom>
        </p:spPr>
      </p:pic>
    </p:spTree>
    <p:extLst>
      <p:ext uri="{BB962C8B-B14F-4D97-AF65-F5344CB8AC3E}">
        <p14:creationId xmlns:p14="http://schemas.microsoft.com/office/powerpoint/2010/main" val="193213533"/>
      </p:ext>
    </p:extLst>
  </p:cSld>
  <p:clrMapOvr>
    <a:masterClrMapping/>
  </p:clrMapOvr>
  <mc:AlternateContent xmlns:mc="http://schemas.openxmlformats.org/markup-compatibility/2006" xmlns:p14="http://schemas.microsoft.com/office/powerpoint/2010/main">
    <mc:Choice Requires="p14">
      <p:transition spd="slow" p14:dur="2000" advTm="282447"/>
    </mc:Choice>
    <mc:Fallback xmlns="">
      <p:transition spd="slow" advTm="282447"/>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5947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91163" y="-81041"/>
            <a:ext cx="10988472" cy="1974496"/>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24</a:t>
            </a:fld>
            <a:endParaRPr lang="en-US"/>
          </a:p>
        </p:txBody>
      </p:sp>
      <p:sp>
        <p:nvSpPr>
          <p:cNvPr id="9" name="Rectangle 8"/>
          <p:cNvSpPr/>
          <p:nvPr/>
        </p:nvSpPr>
        <p:spPr>
          <a:xfrm>
            <a:off x="2986451" y="477530"/>
            <a:ext cx="7671780" cy="954107"/>
          </a:xfrm>
          <a:prstGeom prst="rect">
            <a:avLst/>
          </a:prstGeom>
        </p:spPr>
        <p:txBody>
          <a:bodyPr wrap="none">
            <a:spAutoFit/>
          </a:bodyPr>
          <a:lstStyle/>
          <a:p>
            <a:pPr>
              <a:buFont typeface="Arial" charset="0"/>
              <a:buNone/>
              <a:defRPr/>
            </a:pPr>
            <a:r>
              <a:rPr lang="en-US" altLang="en-US" sz="2800" dirty="0">
                <a:solidFill>
                  <a:schemeClr val="bg1"/>
                </a:solidFill>
              </a:rPr>
              <a:t>Section 8.3: Testing the Difference Between Means </a:t>
            </a:r>
          </a:p>
          <a:p>
            <a:pPr>
              <a:buFont typeface="Arial" charset="0"/>
              <a:buNone/>
              <a:defRPr/>
            </a:pPr>
            <a:r>
              <a:rPr lang="en-US" altLang="en-US" sz="2800" dirty="0">
                <a:solidFill>
                  <a:schemeClr val="bg1"/>
                </a:solidFill>
              </a:rPr>
              <a:t>                    (Dependent Samples)</a:t>
            </a:r>
          </a:p>
        </p:txBody>
      </p:sp>
      <p:pic>
        <p:nvPicPr>
          <p:cNvPr id="11" name="Picture 10"/>
          <p:cNvPicPr>
            <a:picLocks noChangeAspect="1"/>
          </p:cNvPicPr>
          <p:nvPr/>
        </p:nvPicPr>
        <p:blipFill>
          <a:blip r:embed="rId6"/>
          <a:stretch>
            <a:fillRect/>
          </a:stretch>
        </p:blipFill>
        <p:spPr>
          <a:xfrm>
            <a:off x="2431344" y="1531984"/>
            <a:ext cx="8153400" cy="3446140"/>
          </a:xfrm>
          <a:prstGeom prst="rect">
            <a:avLst/>
          </a:prstGeom>
        </p:spPr>
      </p:pic>
      <p:sp>
        <p:nvSpPr>
          <p:cNvPr id="13" name="Rectangle 12"/>
          <p:cNvSpPr/>
          <p:nvPr/>
        </p:nvSpPr>
        <p:spPr>
          <a:xfrm>
            <a:off x="2644224" y="4656052"/>
            <a:ext cx="8709575" cy="830997"/>
          </a:xfrm>
          <a:prstGeom prst="rect">
            <a:avLst/>
          </a:prstGeom>
        </p:spPr>
        <p:txBody>
          <a:bodyPr wrap="square">
            <a:spAutoFit/>
          </a:bodyPr>
          <a:lstStyle/>
          <a:p>
            <a:pPr marL="285750" indent="-285750">
              <a:buFont typeface="Arial" panose="020B0604020202020204" pitchFamily="34" charset="0"/>
              <a:buChar char="•"/>
            </a:pPr>
            <a:r>
              <a:rPr lang="en-US" altLang="en-US" sz="2400" dirty="0">
                <a:latin typeface="Times New Roman" panose="02020603050405020304" pitchFamily="18" charset="0"/>
              </a:rPr>
              <a:t>The standard deviation of the differences between the paired data entries in the dependent samples</a:t>
            </a:r>
            <a:endParaRPr lang="en-US" sz="2400" dirty="0"/>
          </a:p>
        </p:txBody>
      </p:sp>
      <p:pic>
        <p:nvPicPr>
          <p:cNvPr id="14" name="Picture 13"/>
          <p:cNvPicPr>
            <a:picLocks noChangeAspect="1"/>
          </p:cNvPicPr>
          <p:nvPr/>
        </p:nvPicPr>
        <p:blipFill>
          <a:blip r:embed="rId7"/>
          <a:stretch>
            <a:fillRect/>
          </a:stretch>
        </p:blipFill>
        <p:spPr>
          <a:xfrm>
            <a:off x="7323570" y="5187791"/>
            <a:ext cx="4324350" cy="1133475"/>
          </a:xfrm>
          <a:prstGeom prst="rect">
            <a:avLst/>
          </a:prstGeom>
        </p:spPr>
      </p:pic>
    </p:spTree>
    <p:extLst>
      <p:ext uri="{BB962C8B-B14F-4D97-AF65-F5344CB8AC3E}">
        <p14:creationId xmlns:p14="http://schemas.microsoft.com/office/powerpoint/2010/main" val="3725967647"/>
      </p:ext>
    </p:extLst>
  </p:cSld>
  <p:clrMapOvr>
    <a:masterClrMapping/>
  </p:clrMapOvr>
  <mc:AlternateContent xmlns:mc="http://schemas.openxmlformats.org/markup-compatibility/2006" xmlns:p14="http://schemas.microsoft.com/office/powerpoint/2010/main">
    <mc:Choice Requires="p14">
      <p:transition spd="slow" p14:dur="2000" advTm="130338"/>
    </mc:Choice>
    <mc:Fallback xmlns="">
      <p:transition spd="slow" advTm="13033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91163" y="-81041"/>
            <a:ext cx="10988472" cy="1974496"/>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25</a:t>
            </a:fld>
            <a:endParaRPr lang="en-US"/>
          </a:p>
        </p:txBody>
      </p:sp>
      <p:sp>
        <p:nvSpPr>
          <p:cNvPr id="9" name="Rectangle 8"/>
          <p:cNvSpPr/>
          <p:nvPr/>
        </p:nvSpPr>
        <p:spPr>
          <a:xfrm>
            <a:off x="2986451" y="477530"/>
            <a:ext cx="5879623" cy="954107"/>
          </a:xfrm>
          <a:prstGeom prst="rect">
            <a:avLst/>
          </a:prstGeom>
        </p:spPr>
        <p:txBody>
          <a:bodyPr wrap="none">
            <a:spAutoFit/>
          </a:bodyPr>
          <a:lstStyle/>
          <a:p>
            <a:pPr>
              <a:buFont typeface="Arial" charset="0"/>
              <a:buNone/>
              <a:defRPr/>
            </a:pPr>
            <a:r>
              <a:rPr lang="en-US" altLang="en-US" sz="2800" dirty="0">
                <a:solidFill>
                  <a:schemeClr val="bg1"/>
                </a:solidFill>
              </a:rPr>
              <a:t>Testing the Difference Between Means </a:t>
            </a:r>
          </a:p>
          <a:p>
            <a:pPr>
              <a:buFont typeface="Arial" charset="0"/>
              <a:buNone/>
              <a:defRPr/>
            </a:pPr>
            <a:r>
              <a:rPr lang="en-US" altLang="en-US" sz="2800" dirty="0">
                <a:solidFill>
                  <a:schemeClr val="bg1"/>
                </a:solidFill>
              </a:rPr>
              <a:t>                    (Dependent Samples)</a:t>
            </a:r>
          </a:p>
        </p:txBody>
      </p:sp>
      <mc:AlternateContent xmlns:mc="http://schemas.openxmlformats.org/markup-compatibility/2006" xmlns:a14="http://schemas.microsoft.com/office/drawing/2010/main">
        <mc:Choice Requires="a14">
          <p:sp>
            <p:nvSpPr>
              <p:cNvPr id="7" name="Rectangle 6"/>
              <p:cNvSpPr/>
              <p:nvPr/>
            </p:nvSpPr>
            <p:spPr>
              <a:xfrm>
                <a:off x="2192432" y="1645419"/>
                <a:ext cx="7712364" cy="3055132"/>
              </a:xfrm>
              <a:prstGeom prst="rect">
                <a:avLst/>
              </a:prstGeom>
            </p:spPr>
            <p:txBody>
              <a:bodyPr wrap="square">
                <a:spAutoFit/>
              </a:bodyPr>
              <a:lstStyle/>
              <a:p>
                <a:pPr>
                  <a:buFont typeface="Arial" charset="0"/>
                  <a:buNone/>
                  <a:defRPr/>
                </a:pPr>
                <a:r>
                  <a:rPr lang="en-US" sz="2400" dirty="0">
                    <a:latin typeface="Times New Roman" panose="02020603050405020304" pitchFamily="18" charset="0"/>
                    <a:cs typeface="Times New Roman" panose="02020603050405020304" pitchFamily="18" charset="0"/>
                  </a:rPr>
                  <a:t>Three conditions are required to conduct the test.</a:t>
                </a:r>
              </a:p>
              <a:p>
                <a:pPr marL="342900" indent="-342900">
                  <a:buFont typeface="+mj-lt"/>
                  <a:buAutoNum type="arabicPeriod"/>
                  <a:defRPr/>
                </a:pPr>
                <a:r>
                  <a:rPr lang="en-US" sz="2400" dirty="0">
                    <a:latin typeface="Times New Roman" panose="02020603050405020304" pitchFamily="18" charset="0"/>
                    <a:cs typeface="Times New Roman" panose="02020603050405020304" pitchFamily="18" charset="0"/>
                  </a:rPr>
                  <a:t>The samples must be randomly selected.</a:t>
                </a:r>
              </a:p>
              <a:p>
                <a:pPr marL="342900" indent="-342900">
                  <a:buFont typeface="+mj-lt"/>
                  <a:buAutoNum type="arabicPeriod"/>
                  <a:defRPr/>
                </a:pPr>
                <a:r>
                  <a:rPr lang="en-US" sz="2400" dirty="0">
                    <a:latin typeface="Times New Roman" panose="02020603050405020304" pitchFamily="18" charset="0"/>
                    <a:cs typeface="Times New Roman" panose="02020603050405020304" pitchFamily="18" charset="0"/>
                  </a:rPr>
                  <a:t>The samples must be dependent (paired).</a:t>
                </a:r>
              </a:p>
              <a:p>
                <a:pPr marL="342900" indent="-342900">
                  <a:buFont typeface="+mj-lt"/>
                  <a:buAutoNum type="arabicPeriod"/>
                  <a:defRPr/>
                </a:pPr>
                <a:r>
                  <a:rPr lang="en-US" sz="2400" dirty="0">
                    <a:latin typeface="Times New Roman" panose="02020603050405020304" pitchFamily="18" charset="0"/>
                    <a:cs typeface="Times New Roman" panose="02020603050405020304" pitchFamily="18" charset="0"/>
                  </a:rPr>
                  <a:t>Both populations must be normally distributed.</a:t>
                </a:r>
              </a:p>
              <a:p>
                <a:pPr marL="342900" indent="-342900">
                  <a:buFont typeface="+mj-lt"/>
                  <a:buAutoNum type="arabicPeriod"/>
                  <a:defRPr/>
                </a:pPr>
                <a:endParaRPr lang="en-US" sz="2400" dirty="0">
                  <a:latin typeface="Times New Roman" panose="02020603050405020304" pitchFamily="18" charset="0"/>
                  <a:cs typeface="Times New Roman" panose="02020603050405020304" pitchFamily="18" charset="0"/>
                </a:endParaRPr>
              </a:p>
              <a:p>
                <a:pPr algn="just">
                  <a:defRPr/>
                </a:pPr>
                <a:r>
                  <a:rPr lang="en-US" sz="2400" dirty="0">
                    <a:latin typeface="Times New Roman" panose="02020603050405020304" pitchFamily="18" charset="0"/>
                    <a:cs typeface="Times New Roman" panose="02020603050405020304" pitchFamily="18" charset="0"/>
                  </a:rPr>
                  <a:t>If these conditions are met, then the sampling distribution for </a:t>
                </a:r>
                <a14:m>
                  <m:oMath xmlns:m="http://schemas.openxmlformats.org/officeDocument/2006/math">
                    <m:acc>
                      <m:accPr>
                        <m:chr m:val="̅"/>
                        <m:ctrlPr>
                          <a:rPr lang="en-US" sz="2400" i="1" smtClean="0">
                            <a:latin typeface="Cambria Math" panose="02040503050406030204" pitchFamily="18" charset="0"/>
                          </a:rPr>
                        </m:ctrlPr>
                      </m:accPr>
                      <m:e>
                        <m:r>
                          <a:rPr lang="en-US" sz="2400" b="0" i="1" smtClean="0">
                            <a:latin typeface="Cambria Math" panose="02040503050406030204" pitchFamily="18" charset="0"/>
                          </a:rPr>
                          <m:t>𝑑</m:t>
                        </m:r>
                      </m:e>
                    </m:acc>
                  </m:oMath>
                </a14:m>
                <a:r>
                  <a:rPr lang="en-US" sz="2400" dirty="0">
                    <a:latin typeface="Times New Roman" panose="02020603050405020304" pitchFamily="18" charset="0"/>
                    <a:cs typeface="Times New Roman" panose="02020603050405020304" pitchFamily="18" charset="0"/>
                  </a:rPr>
                  <a:t> is approximated by a </a:t>
                </a:r>
                <a:r>
                  <a:rPr lang="en-US" sz="2400" i="1" dirty="0">
                    <a:latin typeface="Times New Roman" panose="02020603050405020304" pitchFamily="18" charset="0"/>
                    <a:cs typeface="Times New Roman" panose="02020603050405020304" pitchFamily="18" charset="0"/>
                  </a:rPr>
                  <a:t>t</a:t>
                </a:r>
                <a:r>
                  <a:rPr lang="en-US" sz="2400" dirty="0">
                    <a:latin typeface="Times New Roman" panose="02020603050405020304" pitchFamily="18" charset="0"/>
                    <a:cs typeface="Times New Roman" panose="02020603050405020304" pitchFamily="18" charset="0"/>
                  </a:rPr>
                  <a:t>-distribution with </a:t>
                </a:r>
                <a:r>
                  <a:rPr lang="en-US" sz="2400" i="1" dirty="0">
                    <a:latin typeface="Times New Roman" panose="02020603050405020304" pitchFamily="18" charset="0"/>
                    <a:cs typeface="Times New Roman" panose="02020603050405020304" pitchFamily="18" charset="0"/>
                  </a:rPr>
                  <a:t>n</a:t>
                </a:r>
                <a:r>
                  <a:rPr lang="en-US" sz="2400" dirty="0">
                    <a:latin typeface="Times New Roman" panose="02020603050405020304" pitchFamily="18" charset="0"/>
                    <a:cs typeface="Times New Roman" panose="02020603050405020304" pitchFamily="18" charset="0"/>
                  </a:rPr>
                  <a:t> – 1 degrees of freedom, where </a:t>
                </a:r>
                <a:r>
                  <a:rPr lang="en-US" sz="2400" i="1" dirty="0">
                    <a:latin typeface="Times New Roman" panose="02020603050405020304" pitchFamily="18" charset="0"/>
                    <a:cs typeface="Times New Roman" panose="02020603050405020304" pitchFamily="18" charset="0"/>
                  </a:rPr>
                  <a:t>n</a:t>
                </a:r>
                <a:r>
                  <a:rPr lang="en-US" sz="2400" dirty="0">
                    <a:latin typeface="Times New Roman" panose="02020603050405020304" pitchFamily="18" charset="0"/>
                    <a:cs typeface="Times New Roman" panose="02020603050405020304" pitchFamily="18" charset="0"/>
                  </a:rPr>
                  <a:t> is the number of data pairs.</a:t>
                </a:r>
              </a:p>
            </p:txBody>
          </p:sp>
        </mc:Choice>
        <mc:Fallback xmlns="">
          <p:sp>
            <p:nvSpPr>
              <p:cNvPr id="7" name="Rectangle 6"/>
              <p:cNvSpPr>
                <a:spLocks noRot="1" noChangeAspect="1" noMove="1" noResize="1" noEditPoints="1" noAdjustHandles="1" noChangeArrowheads="1" noChangeShapeType="1" noTextEdit="1"/>
              </p:cNvSpPr>
              <p:nvPr/>
            </p:nvSpPr>
            <p:spPr>
              <a:xfrm>
                <a:off x="2192432" y="1645419"/>
                <a:ext cx="7712364" cy="3055132"/>
              </a:xfrm>
              <a:prstGeom prst="rect">
                <a:avLst/>
              </a:prstGeom>
              <a:blipFill>
                <a:blip r:embed="rId8"/>
                <a:stretch>
                  <a:fillRect l="-1265" t="-1597" r="-1186" b="-3792"/>
                </a:stretch>
              </a:blipFill>
            </p:spPr>
            <p:txBody>
              <a:bodyPr/>
              <a:lstStyle/>
              <a:p>
                <a:r>
                  <a:rPr lang="en-US">
                    <a:noFill/>
                  </a:rPr>
                  <a:t> </a:t>
                </a:r>
              </a:p>
            </p:txBody>
          </p:sp>
        </mc:Fallback>
      </mc:AlternateContent>
      <p:pic>
        <p:nvPicPr>
          <p:cNvPr id="12" name="Picture 11"/>
          <p:cNvPicPr>
            <a:picLocks noChangeAspect="1"/>
          </p:cNvPicPr>
          <p:nvPr/>
        </p:nvPicPr>
        <p:blipFill>
          <a:blip r:embed="rId9"/>
          <a:stretch>
            <a:fillRect/>
          </a:stretch>
        </p:blipFill>
        <p:spPr>
          <a:xfrm>
            <a:off x="3793688" y="4861178"/>
            <a:ext cx="4772025" cy="1419225"/>
          </a:xfrm>
          <a:prstGeom prst="rect">
            <a:avLst/>
          </a:prstGeom>
        </p:spPr>
      </p:pic>
    </p:spTree>
    <p:extLst>
      <p:ext uri="{BB962C8B-B14F-4D97-AF65-F5344CB8AC3E}">
        <p14:creationId xmlns:p14="http://schemas.microsoft.com/office/powerpoint/2010/main" val="3184005154"/>
      </p:ext>
    </p:extLst>
  </p:cSld>
  <p:clrMapOvr>
    <a:masterClrMapping/>
  </p:clrMapOvr>
  <mc:AlternateContent xmlns:mc="http://schemas.openxmlformats.org/markup-compatibility/2006" xmlns:p14="http://schemas.microsoft.com/office/powerpoint/2010/main">
    <mc:Choice Requires="p14">
      <p:transition spd="slow" p14:dur="2000" advTm="51730"/>
    </mc:Choice>
    <mc:Fallback xmlns="">
      <p:transition spd="slow" advTm="5173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76686"/>
            <a:ext cx="10988472" cy="1974496"/>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26</a:t>
            </a:fld>
            <a:endParaRPr lang="en-US"/>
          </a:p>
        </p:txBody>
      </p:sp>
      <p:sp>
        <p:nvSpPr>
          <p:cNvPr id="9" name="Rectangle 8"/>
          <p:cNvSpPr/>
          <p:nvPr/>
        </p:nvSpPr>
        <p:spPr>
          <a:xfrm>
            <a:off x="2986451" y="477530"/>
            <a:ext cx="5879623" cy="954107"/>
          </a:xfrm>
          <a:prstGeom prst="rect">
            <a:avLst/>
          </a:prstGeom>
        </p:spPr>
        <p:txBody>
          <a:bodyPr wrap="none">
            <a:spAutoFit/>
          </a:bodyPr>
          <a:lstStyle/>
          <a:p>
            <a:pPr>
              <a:buFont typeface="Arial" charset="0"/>
              <a:buNone/>
              <a:defRPr/>
            </a:pPr>
            <a:r>
              <a:rPr lang="en-US" altLang="en-US" sz="2800" dirty="0">
                <a:solidFill>
                  <a:schemeClr val="bg1"/>
                </a:solidFill>
              </a:rPr>
              <a:t>Testing the Difference Between Means </a:t>
            </a:r>
          </a:p>
          <a:p>
            <a:pPr>
              <a:buFont typeface="Arial" charset="0"/>
              <a:buNone/>
              <a:defRPr/>
            </a:pPr>
            <a:r>
              <a:rPr lang="en-US" altLang="en-US" sz="2800" dirty="0">
                <a:solidFill>
                  <a:schemeClr val="bg1"/>
                </a:solidFill>
              </a:rPr>
              <a:t>                    (Dependent Samples)</a:t>
            </a:r>
          </a:p>
        </p:txBody>
      </p:sp>
      <p:sp>
        <p:nvSpPr>
          <p:cNvPr id="7" name="Rectangle 6"/>
          <p:cNvSpPr/>
          <p:nvPr/>
        </p:nvSpPr>
        <p:spPr>
          <a:xfrm>
            <a:off x="2155487" y="1916942"/>
            <a:ext cx="7712364" cy="4013406"/>
          </a:xfrm>
          <a:prstGeom prst="rect">
            <a:avLst/>
          </a:prstGeom>
        </p:spPr>
        <p:txBody>
          <a:bodyPr wrap="square">
            <a:spAutoFit/>
          </a:bodyPr>
          <a:lstStyle/>
          <a:p>
            <a:pPr>
              <a:buSzPct val="100000"/>
              <a:buFont typeface="Arial" charset="0"/>
              <a:buChar char="•"/>
              <a:defRPr/>
            </a:pPr>
            <a:r>
              <a:rPr lang="en-US" sz="2400" dirty="0"/>
              <a:t>The </a:t>
            </a:r>
            <a:r>
              <a:rPr lang="en-US" sz="2400" b="1" dirty="0"/>
              <a:t>difference mean </a:t>
            </a:r>
            <a:r>
              <a:rPr lang="en-US" sz="2400" dirty="0"/>
              <a:t>is</a:t>
            </a:r>
          </a:p>
          <a:p>
            <a:pPr>
              <a:buSzPct val="100000"/>
              <a:buFont typeface="Arial" charset="0"/>
              <a:buChar char="•"/>
              <a:defRPr/>
            </a:pPr>
            <a:endParaRPr lang="en-US" sz="2400" dirty="0"/>
          </a:p>
          <a:p>
            <a:pPr>
              <a:buSzPct val="100000"/>
              <a:buFont typeface="Arial" charset="0"/>
              <a:buChar char="•"/>
              <a:defRPr/>
            </a:pPr>
            <a:endParaRPr lang="en-US" sz="1000" dirty="0"/>
          </a:p>
          <a:p>
            <a:pPr>
              <a:buSzPct val="100000"/>
              <a:buFont typeface="Arial" charset="0"/>
              <a:buChar char="•"/>
              <a:defRPr/>
            </a:pPr>
            <a:r>
              <a:rPr lang="en-US" sz="2400" dirty="0"/>
              <a:t>The </a:t>
            </a:r>
            <a:r>
              <a:rPr lang="en-US" sz="2400" b="1" dirty="0"/>
              <a:t>test</a:t>
            </a:r>
            <a:r>
              <a:rPr lang="en-US" sz="2400" dirty="0"/>
              <a:t> </a:t>
            </a:r>
            <a:r>
              <a:rPr lang="en-US" sz="2400" b="1" dirty="0"/>
              <a:t>statistic</a:t>
            </a:r>
            <a:r>
              <a:rPr lang="en-US" sz="2400" dirty="0"/>
              <a:t> is</a:t>
            </a:r>
          </a:p>
          <a:p>
            <a:pPr>
              <a:buSzPct val="100000"/>
              <a:defRPr/>
            </a:pPr>
            <a:endParaRPr lang="en-US" sz="2400" dirty="0"/>
          </a:p>
          <a:p>
            <a:pPr>
              <a:buSzPct val="100000"/>
              <a:buFont typeface="Arial" charset="0"/>
              <a:buChar char="•"/>
              <a:defRPr/>
            </a:pPr>
            <a:endParaRPr lang="en-US" sz="2400" dirty="0"/>
          </a:p>
          <a:p>
            <a:pPr>
              <a:spcBef>
                <a:spcPct val="5000"/>
              </a:spcBef>
              <a:buSzPct val="100000"/>
              <a:buFont typeface="Arial" charset="0"/>
              <a:buChar char="•"/>
              <a:defRPr/>
            </a:pPr>
            <a:endParaRPr lang="en-US" sz="2400" dirty="0"/>
          </a:p>
          <a:p>
            <a:pPr>
              <a:spcBef>
                <a:spcPct val="5000"/>
              </a:spcBef>
              <a:buSzPct val="100000"/>
              <a:buFont typeface="Arial" charset="0"/>
              <a:buChar char="•"/>
              <a:defRPr/>
            </a:pPr>
            <a:endParaRPr lang="en-US" sz="2400" dirty="0"/>
          </a:p>
          <a:p>
            <a:pPr>
              <a:spcBef>
                <a:spcPct val="5000"/>
              </a:spcBef>
              <a:buSzPct val="100000"/>
              <a:buFont typeface="Arial" charset="0"/>
              <a:buChar char="•"/>
              <a:defRPr/>
            </a:pPr>
            <a:r>
              <a:rPr lang="en-US" sz="2400" dirty="0"/>
              <a:t>The degrees of freedom are </a:t>
            </a:r>
          </a:p>
          <a:p>
            <a:pPr>
              <a:spcBef>
                <a:spcPct val="5000"/>
              </a:spcBef>
              <a:buSzPct val="100000"/>
              <a:buFont typeface="Arial" charset="0"/>
              <a:buNone/>
              <a:defRPr/>
            </a:pPr>
            <a:r>
              <a:rPr lang="en-US" sz="2400" dirty="0"/>
              <a:t>			</a:t>
            </a:r>
            <a:r>
              <a:rPr lang="en-US" sz="2400" dirty="0" err="1">
                <a:solidFill>
                  <a:schemeClr val="accent2"/>
                </a:solidFill>
              </a:rPr>
              <a:t>d.f.</a:t>
            </a:r>
            <a:r>
              <a:rPr lang="en-US" sz="2400" dirty="0">
                <a:solidFill>
                  <a:schemeClr val="accent2"/>
                </a:solidFill>
              </a:rPr>
              <a:t> = </a:t>
            </a:r>
            <a:r>
              <a:rPr lang="en-US" sz="2400" i="1" dirty="0">
                <a:solidFill>
                  <a:schemeClr val="accent2"/>
                </a:solidFill>
              </a:rPr>
              <a:t>n</a:t>
            </a:r>
            <a:r>
              <a:rPr lang="en-US" sz="2400" dirty="0">
                <a:solidFill>
                  <a:schemeClr val="accent2"/>
                </a:solidFill>
              </a:rPr>
              <a:t> – 1</a:t>
            </a:r>
            <a:endParaRPr lang="el-GR" sz="2400" dirty="0">
              <a:solidFill>
                <a:schemeClr val="accent2"/>
              </a:solidFill>
            </a:endParaRPr>
          </a:p>
          <a:p>
            <a:pPr>
              <a:buFont typeface="Arial" charset="0"/>
              <a:buNone/>
              <a:defRPr/>
            </a:pPr>
            <a:endParaRPr lang="en-US" sz="2400" dirty="0">
              <a:latin typeface="Times New Roman" panose="02020603050405020304" pitchFamily="18" charset="0"/>
              <a:cs typeface="Times New Roman" panose="02020603050405020304" pitchFamily="18" charset="0"/>
            </a:endParaRPr>
          </a:p>
        </p:txBody>
      </p:sp>
      <p:graphicFrame>
        <p:nvGraphicFramePr>
          <p:cNvPr id="13" name="Object 4"/>
          <p:cNvGraphicFramePr>
            <a:graphicFrameLocks noChangeAspect="1"/>
          </p:cNvGraphicFramePr>
          <p:nvPr>
            <p:extLst>
              <p:ext uri="{D42A27DB-BD31-4B8C-83A1-F6EECF244321}">
                <p14:modId xmlns:p14="http://schemas.microsoft.com/office/powerpoint/2010/main" val="3474357247"/>
              </p:ext>
            </p:extLst>
          </p:nvPr>
        </p:nvGraphicFramePr>
        <p:xfrm>
          <a:off x="3829873" y="3307827"/>
          <a:ext cx="1473200" cy="936625"/>
        </p:xfrm>
        <a:graphic>
          <a:graphicData uri="http://schemas.openxmlformats.org/presentationml/2006/ole">
            <mc:AlternateContent xmlns:mc="http://schemas.openxmlformats.org/markup-compatibility/2006">
              <mc:Choice xmlns:v="urn:schemas-microsoft-com:vml" Requires="v">
                <p:oleObj name="Equation" r:id="rId6" imgW="1257120" imgH="799920" progId="Equation.DSMT4">
                  <p:embed/>
                </p:oleObj>
              </mc:Choice>
              <mc:Fallback>
                <p:oleObj name="Equation" r:id="rId6" imgW="1257120" imgH="799920" progId="Equation.DSMT4">
                  <p:embed/>
                  <p:pic>
                    <p:nvPicPr>
                      <p:cNvPr id="1114116" name="Object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29873" y="3307827"/>
                        <a:ext cx="1473200" cy="9366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4" name="Object 9"/>
          <p:cNvGraphicFramePr>
            <a:graphicFrameLocks noChangeAspect="1"/>
          </p:cNvGraphicFramePr>
          <p:nvPr>
            <p:extLst>
              <p:ext uri="{D42A27DB-BD31-4B8C-83A1-F6EECF244321}">
                <p14:modId xmlns:p14="http://schemas.microsoft.com/office/powerpoint/2010/main" val="3424999582"/>
              </p:ext>
            </p:extLst>
          </p:nvPr>
        </p:nvGraphicFramePr>
        <p:xfrm>
          <a:off x="5473240" y="1867478"/>
          <a:ext cx="1040226" cy="674688"/>
        </p:xfrm>
        <a:graphic>
          <a:graphicData uri="http://schemas.openxmlformats.org/presentationml/2006/ole">
            <mc:AlternateContent xmlns:mc="http://schemas.openxmlformats.org/markup-compatibility/2006">
              <mc:Choice xmlns:v="urn:schemas-microsoft-com:vml" Requires="v">
                <p:oleObj name="Equation" r:id="rId8" imgW="1015920" imgH="622080" progId="Equation.DSMT4">
                  <p:embed/>
                </p:oleObj>
              </mc:Choice>
              <mc:Fallback>
                <p:oleObj name="Equation" r:id="rId8" imgW="1015920" imgH="622080" progId="Equation.DSMT4">
                  <p:embed/>
                  <p:pic>
                    <p:nvPicPr>
                      <p:cNvPr id="1114121" name="Object 9"/>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473240" y="1867478"/>
                        <a:ext cx="1040226" cy="674688"/>
                      </a:xfrm>
                      <a:prstGeom prst="rect">
                        <a:avLst/>
                      </a:prstGeom>
                      <a:noFill/>
                      <a:ln>
                        <a:noFill/>
                      </a:ln>
                      <a:effectLst/>
                    </p:spPr>
                  </p:pic>
                </p:oleObj>
              </mc:Fallback>
            </mc:AlternateContent>
          </a:graphicData>
        </a:graphic>
      </p:graphicFrame>
    </p:spTree>
    <p:extLst>
      <p:ext uri="{BB962C8B-B14F-4D97-AF65-F5344CB8AC3E}">
        <p14:creationId xmlns:p14="http://schemas.microsoft.com/office/powerpoint/2010/main" val="753540014"/>
      </p:ext>
    </p:extLst>
  </p:cSld>
  <p:clrMapOvr>
    <a:masterClrMapping/>
  </p:clrMapOvr>
  <mc:AlternateContent xmlns:mc="http://schemas.openxmlformats.org/markup-compatibility/2006" xmlns:p14="http://schemas.microsoft.com/office/powerpoint/2010/main">
    <mc:Choice Requires="p14">
      <p:transition spd="slow" p14:dur="2000" advTm="84932"/>
    </mc:Choice>
    <mc:Fallback xmlns="">
      <p:transition spd="slow" advTm="849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988472" cy="1754909"/>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27</a:t>
            </a:fld>
            <a:endParaRPr lang="en-US"/>
          </a:p>
        </p:txBody>
      </p:sp>
      <p:sp>
        <p:nvSpPr>
          <p:cNvPr id="9" name="Rectangle 8"/>
          <p:cNvSpPr/>
          <p:nvPr/>
        </p:nvSpPr>
        <p:spPr>
          <a:xfrm>
            <a:off x="2986451" y="477530"/>
            <a:ext cx="6565131" cy="523220"/>
          </a:xfrm>
          <a:prstGeom prst="rect">
            <a:avLst/>
          </a:prstGeom>
        </p:spPr>
        <p:txBody>
          <a:bodyPr wrap="none">
            <a:spAutoFit/>
          </a:bodyPr>
          <a:lstStyle/>
          <a:p>
            <a:pPr>
              <a:buFont typeface="Arial" charset="0"/>
              <a:buNone/>
              <a:defRPr/>
            </a:pPr>
            <a:r>
              <a:rPr lang="en-US" altLang="en-US" sz="2800" dirty="0">
                <a:solidFill>
                  <a:schemeClr val="bg1"/>
                </a:solidFill>
                <a:latin typeface="Times New Roman" panose="02020603050405020304" pitchFamily="18" charset="0"/>
                <a:cs typeface="Times New Roman" panose="02020603050405020304" pitchFamily="18" charset="0"/>
              </a:rPr>
              <a:t>Null Hypothesis and Alternative Hypothesis </a:t>
            </a:r>
          </a:p>
        </p:txBody>
      </p:sp>
      <p:pic>
        <p:nvPicPr>
          <p:cNvPr id="14" name="Picture 13"/>
          <p:cNvPicPr>
            <a:picLocks noChangeAspect="1"/>
          </p:cNvPicPr>
          <p:nvPr/>
        </p:nvPicPr>
        <p:blipFill>
          <a:blip r:embed="rId6"/>
          <a:stretch>
            <a:fillRect/>
          </a:stretch>
        </p:blipFill>
        <p:spPr>
          <a:xfrm>
            <a:off x="2583873" y="1478280"/>
            <a:ext cx="5638800" cy="4676775"/>
          </a:xfrm>
          <a:prstGeom prst="rect">
            <a:avLst/>
          </a:prstGeom>
        </p:spPr>
      </p:pic>
    </p:spTree>
    <p:extLst>
      <p:ext uri="{BB962C8B-B14F-4D97-AF65-F5344CB8AC3E}">
        <p14:creationId xmlns:p14="http://schemas.microsoft.com/office/powerpoint/2010/main" val="2628737715"/>
      </p:ext>
    </p:extLst>
  </p:cSld>
  <p:clrMapOvr>
    <a:masterClrMapping/>
  </p:clrMapOvr>
  <mc:AlternateContent xmlns:mc="http://schemas.openxmlformats.org/markup-compatibility/2006" xmlns:p14="http://schemas.microsoft.com/office/powerpoint/2010/main">
    <mc:Choice Requires="p14">
      <p:transition spd="slow" p14:dur="2000" advTm="72527"/>
    </mc:Choice>
    <mc:Fallback xmlns="">
      <p:transition spd="slow" advTm="72527"/>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76686"/>
            <a:ext cx="10988472" cy="1974496"/>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28</a:t>
            </a:fld>
            <a:endParaRPr lang="en-US"/>
          </a:p>
        </p:txBody>
      </p:sp>
      <p:sp>
        <p:nvSpPr>
          <p:cNvPr id="9" name="Rectangle 8"/>
          <p:cNvSpPr/>
          <p:nvPr/>
        </p:nvSpPr>
        <p:spPr>
          <a:xfrm>
            <a:off x="2986451" y="477530"/>
            <a:ext cx="7288598" cy="954107"/>
          </a:xfrm>
          <a:prstGeom prst="rect">
            <a:avLst/>
          </a:prstGeom>
        </p:spPr>
        <p:txBody>
          <a:bodyPr wrap="none">
            <a:spAutoFit/>
          </a:bodyPr>
          <a:lstStyle/>
          <a:p>
            <a:pPr>
              <a:buFont typeface="Arial" charset="0"/>
              <a:buNone/>
              <a:defRPr/>
            </a:pPr>
            <a:r>
              <a:rPr lang="en-US" altLang="en-US" sz="2800" dirty="0">
                <a:solidFill>
                  <a:schemeClr val="bg1"/>
                </a:solidFill>
              </a:rPr>
              <a:t>Example: Testing the Difference Between Means </a:t>
            </a:r>
          </a:p>
          <a:p>
            <a:pPr>
              <a:buFont typeface="Arial" charset="0"/>
              <a:buNone/>
              <a:defRPr/>
            </a:pPr>
            <a:r>
              <a:rPr lang="en-US" altLang="en-US" sz="2800" dirty="0">
                <a:solidFill>
                  <a:schemeClr val="bg1"/>
                </a:solidFill>
              </a:rPr>
              <a:t>                    (Dependent Samples)</a:t>
            </a:r>
          </a:p>
        </p:txBody>
      </p:sp>
      <p:sp>
        <p:nvSpPr>
          <p:cNvPr id="11" name="Rectangle 10"/>
          <p:cNvSpPr/>
          <p:nvPr/>
        </p:nvSpPr>
        <p:spPr>
          <a:xfrm>
            <a:off x="1976582" y="1768501"/>
            <a:ext cx="9011890" cy="3046988"/>
          </a:xfrm>
          <a:prstGeom prst="rect">
            <a:avLst/>
          </a:prstGeom>
        </p:spPr>
        <p:txBody>
          <a:bodyPr wrap="square">
            <a:spAutoFit/>
          </a:bodyPr>
          <a:lstStyle/>
          <a:p>
            <a:pPr algn="just">
              <a:defRPr/>
            </a:pPr>
            <a:r>
              <a:rPr lang="en-US" sz="2400" dirty="0">
                <a:latin typeface="Times New Roman" panose="02020603050405020304" pitchFamily="18" charset="0"/>
                <a:cs typeface="Times New Roman" panose="02020603050405020304" pitchFamily="18" charset="0"/>
              </a:rPr>
              <a:t>A golf club manufacturer claims that old scores are greater than new scores even if using the manufacturer’s newly designed golf clubs. Eight golfers are randomly selected, and each is asked to give his or her most recent score. After using the new clubs for one month, the golfers are again asked to give their most recent score. The scores for each golfer are shown in the table. Assuming the golf scores are normally distributed, is there enough evidence to support the manufacturer’s claim at </a:t>
            </a:r>
            <a:r>
              <a:rPr lang="el-GR" sz="2400" dirty="0">
                <a:latin typeface="Times New Roman" panose="02020603050405020304" pitchFamily="18" charset="0"/>
                <a:cs typeface="Times New Roman" panose="02020603050405020304" pitchFamily="18" charset="0"/>
              </a:rPr>
              <a:t>α</a:t>
            </a:r>
            <a:r>
              <a:rPr lang="en-US" sz="2400" dirty="0">
                <a:latin typeface="Times New Roman" panose="02020603050405020304" pitchFamily="18" charset="0"/>
                <a:cs typeface="Times New Roman" panose="02020603050405020304" pitchFamily="18" charset="0"/>
              </a:rPr>
              <a:t> = 0.10?</a:t>
            </a:r>
          </a:p>
        </p:txBody>
      </p:sp>
      <p:pic>
        <p:nvPicPr>
          <p:cNvPr id="12" name="Picture 11"/>
          <p:cNvPicPr>
            <a:picLocks noChangeAspect="1"/>
          </p:cNvPicPr>
          <p:nvPr/>
        </p:nvPicPr>
        <p:blipFill>
          <a:blip r:embed="rId6"/>
          <a:stretch>
            <a:fillRect/>
          </a:stretch>
        </p:blipFill>
        <p:spPr>
          <a:xfrm>
            <a:off x="2616055" y="4760898"/>
            <a:ext cx="7477125" cy="1314450"/>
          </a:xfrm>
          <a:prstGeom prst="rect">
            <a:avLst/>
          </a:prstGeom>
        </p:spPr>
      </p:pic>
    </p:spTree>
    <p:extLst>
      <p:ext uri="{BB962C8B-B14F-4D97-AF65-F5344CB8AC3E}">
        <p14:creationId xmlns:p14="http://schemas.microsoft.com/office/powerpoint/2010/main" val="595528102"/>
      </p:ext>
    </p:extLst>
  </p:cSld>
  <p:clrMapOvr>
    <a:masterClrMapping/>
  </p:clrMapOvr>
  <mc:AlternateContent xmlns:mc="http://schemas.openxmlformats.org/markup-compatibility/2006" xmlns:p14="http://schemas.microsoft.com/office/powerpoint/2010/main">
    <mc:Choice Requires="p14">
      <p:transition spd="slow" p14:dur="2000" advTm="150185"/>
    </mc:Choice>
    <mc:Fallback xmlns="">
      <p:transition spd="slow" advTm="15018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58996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76686"/>
            <a:ext cx="10988472" cy="1974496"/>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29</a:t>
            </a:fld>
            <a:endParaRPr lang="en-US"/>
          </a:p>
        </p:txBody>
      </p:sp>
      <p:sp>
        <p:nvSpPr>
          <p:cNvPr id="9" name="Rectangle 8"/>
          <p:cNvSpPr/>
          <p:nvPr/>
        </p:nvSpPr>
        <p:spPr>
          <a:xfrm>
            <a:off x="2986451" y="477530"/>
            <a:ext cx="7263014" cy="954107"/>
          </a:xfrm>
          <a:prstGeom prst="rect">
            <a:avLst/>
          </a:prstGeom>
        </p:spPr>
        <p:txBody>
          <a:bodyPr wrap="none">
            <a:spAutoFit/>
          </a:bodyPr>
          <a:lstStyle/>
          <a:p>
            <a:pPr>
              <a:buFont typeface="Arial" charset="0"/>
              <a:buNone/>
              <a:defRPr/>
            </a:pPr>
            <a:r>
              <a:rPr lang="en-US" altLang="en-US" sz="2800" dirty="0">
                <a:solidFill>
                  <a:schemeClr val="bg1"/>
                </a:solidFill>
              </a:rPr>
              <a:t>Solution: Testing the Difference Between Means </a:t>
            </a:r>
          </a:p>
          <a:p>
            <a:pPr>
              <a:buFont typeface="Arial" charset="0"/>
              <a:buNone/>
              <a:defRPr/>
            </a:pPr>
            <a:r>
              <a:rPr lang="en-US" altLang="en-US" sz="2800" dirty="0">
                <a:solidFill>
                  <a:schemeClr val="bg1"/>
                </a:solidFill>
              </a:rPr>
              <a:t>                    (Dependent Samples)</a:t>
            </a:r>
          </a:p>
        </p:txBody>
      </p:sp>
      <p:pic>
        <p:nvPicPr>
          <p:cNvPr id="11" name="Picture 10"/>
          <p:cNvPicPr>
            <a:picLocks noChangeAspect="1"/>
          </p:cNvPicPr>
          <p:nvPr/>
        </p:nvPicPr>
        <p:blipFill>
          <a:blip r:embed="rId6"/>
          <a:stretch>
            <a:fillRect/>
          </a:stretch>
        </p:blipFill>
        <p:spPr>
          <a:xfrm>
            <a:off x="1874165" y="1784350"/>
            <a:ext cx="10106025" cy="4572000"/>
          </a:xfrm>
          <a:prstGeom prst="rect">
            <a:avLst/>
          </a:prstGeom>
        </p:spPr>
      </p:pic>
    </p:spTree>
    <p:extLst>
      <p:ext uri="{BB962C8B-B14F-4D97-AF65-F5344CB8AC3E}">
        <p14:creationId xmlns:p14="http://schemas.microsoft.com/office/powerpoint/2010/main" val="4034810689"/>
      </p:ext>
    </p:extLst>
  </p:cSld>
  <p:clrMapOvr>
    <a:masterClrMapping/>
  </p:clrMapOvr>
  <mc:AlternateContent xmlns:mc="http://schemas.openxmlformats.org/markup-compatibility/2006" xmlns:p14="http://schemas.microsoft.com/office/powerpoint/2010/main">
    <mc:Choice Requires="p14">
      <p:transition spd="slow" p14:dur="2000" advTm="182337"/>
    </mc:Choice>
    <mc:Fallback xmlns="">
      <p:transition spd="slow" advTm="182337"/>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653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76686"/>
            <a:ext cx="10988472" cy="1600752"/>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30</a:t>
            </a:fld>
            <a:endParaRPr lang="en-US"/>
          </a:p>
        </p:txBody>
      </p:sp>
      <p:sp>
        <p:nvSpPr>
          <p:cNvPr id="9" name="Rectangle 8"/>
          <p:cNvSpPr/>
          <p:nvPr/>
        </p:nvSpPr>
        <p:spPr>
          <a:xfrm>
            <a:off x="2986451" y="477530"/>
            <a:ext cx="4901535" cy="523220"/>
          </a:xfrm>
          <a:prstGeom prst="rect">
            <a:avLst/>
          </a:prstGeom>
        </p:spPr>
        <p:txBody>
          <a:bodyPr wrap="none">
            <a:spAutoFit/>
          </a:bodyPr>
          <a:lstStyle/>
          <a:p>
            <a:pPr>
              <a:buFont typeface="Arial" charset="0"/>
              <a:buNone/>
              <a:defRPr/>
            </a:pPr>
            <a:r>
              <a:rPr lang="en-US" altLang="en-US" sz="2800" dirty="0">
                <a:solidFill>
                  <a:schemeClr val="bg1"/>
                </a:solidFill>
                <a:latin typeface="Times New Roman" panose="02020603050405020304" pitchFamily="18" charset="0"/>
                <a:cs typeface="Times New Roman" panose="02020603050405020304" pitchFamily="18" charset="0"/>
              </a:rPr>
              <a:t>Solution: Obtaining test statistic </a:t>
            </a:r>
          </a:p>
        </p:txBody>
      </p:sp>
      <p:pic>
        <p:nvPicPr>
          <p:cNvPr id="7" name="Picture 6"/>
          <p:cNvPicPr>
            <a:picLocks noChangeAspect="1"/>
          </p:cNvPicPr>
          <p:nvPr/>
        </p:nvPicPr>
        <p:blipFill>
          <a:blip r:embed="rId6"/>
          <a:stretch>
            <a:fillRect/>
          </a:stretch>
        </p:blipFill>
        <p:spPr>
          <a:xfrm>
            <a:off x="2216315" y="1336520"/>
            <a:ext cx="8772157" cy="5207376"/>
          </a:xfrm>
          <a:prstGeom prst="rect">
            <a:avLst/>
          </a:prstGeom>
        </p:spPr>
      </p:pic>
    </p:spTree>
    <p:extLst>
      <p:ext uri="{BB962C8B-B14F-4D97-AF65-F5344CB8AC3E}">
        <p14:creationId xmlns:p14="http://schemas.microsoft.com/office/powerpoint/2010/main" val="2710633687"/>
      </p:ext>
    </p:extLst>
  </p:cSld>
  <p:clrMapOvr>
    <a:masterClrMapping/>
  </p:clrMapOvr>
  <mc:AlternateContent xmlns:mc="http://schemas.openxmlformats.org/markup-compatibility/2006" xmlns:p14="http://schemas.microsoft.com/office/powerpoint/2010/main">
    <mc:Choice Requires="p14">
      <p:transition spd="slow" p14:dur="2000" advTm="202670"/>
    </mc:Choice>
    <mc:Fallback xmlns="">
      <p:transition spd="slow" advTm="20267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8495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76686"/>
            <a:ext cx="10988472" cy="1974496"/>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31</a:t>
            </a:fld>
            <a:endParaRPr lang="en-US"/>
          </a:p>
        </p:txBody>
      </p:sp>
      <p:sp>
        <p:nvSpPr>
          <p:cNvPr id="9" name="Rectangle 8"/>
          <p:cNvSpPr/>
          <p:nvPr/>
        </p:nvSpPr>
        <p:spPr>
          <a:xfrm>
            <a:off x="2986451" y="477530"/>
            <a:ext cx="7263014" cy="954107"/>
          </a:xfrm>
          <a:prstGeom prst="rect">
            <a:avLst/>
          </a:prstGeom>
        </p:spPr>
        <p:txBody>
          <a:bodyPr wrap="none">
            <a:spAutoFit/>
          </a:bodyPr>
          <a:lstStyle/>
          <a:p>
            <a:pPr>
              <a:buFont typeface="Arial" charset="0"/>
              <a:buNone/>
              <a:defRPr/>
            </a:pPr>
            <a:r>
              <a:rPr lang="en-US" altLang="en-US" sz="2800" dirty="0">
                <a:solidFill>
                  <a:schemeClr val="bg1"/>
                </a:solidFill>
              </a:rPr>
              <a:t>Solution: Testing the Difference Between Means </a:t>
            </a:r>
          </a:p>
          <a:p>
            <a:pPr>
              <a:buFont typeface="Arial" charset="0"/>
              <a:buNone/>
              <a:defRPr/>
            </a:pPr>
            <a:r>
              <a:rPr lang="en-US" altLang="en-US" sz="2800" dirty="0">
                <a:solidFill>
                  <a:schemeClr val="bg1"/>
                </a:solidFill>
              </a:rPr>
              <a:t>                    (Dependent Samples)</a:t>
            </a:r>
          </a:p>
        </p:txBody>
      </p:sp>
      <p:pic>
        <p:nvPicPr>
          <p:cNvPr id="11" name="Picture 10"/>
          <p:cNvPicPr>
            <a:picLocks noChangeAspect="1"/>
          </p:cNvPicPr>
          <p:nvPr/>
        </p:nvPicPr>
        <p:blipFill>
          <a:blip r:embed="rId6"/>
          <a:stretch>
            <a:fillRect/>
          </a:stretch>
        </p:blipFill>
        <p:spPr>
          <a:xfrm>
            <a:off x="2170400" y="1732344"/>
            <a:ext cx="9458325" cy="4714875"/>
          </a:xfrm>
          <a:prstGeom prst="rect">
            <a:avLst/>
          </a:prstGeom>
        </p:spPr>
      </p:pic>
    </p:spTree>
    <p:extLst>
      <p:ext uri="{BB962C8B-B14F-4D97-AF65-F5344CB8AC3E}">
        <p14:creationId xmlns:p14="http://schemas.microsoft.com/office/powerpoint/2010/main" val="4290468318"/>
      </p:ext>
    </p:extLst>
  </p:cSld>
  <p:clrMapOvr>
    <a:masterClrMapping/>
  </p:clrMapOvr>
  <mc:AlternateContent xmlns:mc="http://schemas.openxmlformats.org/markup-compatibility/2006" xmlns:p14="http://schemas.microsoft.com/office/powerpoint/2010/main">
    <mc:Choice Requires="p14">
      <p:transition spd="slow" p14:dur="2000" advTm="137439"/>
    </mc:Choice>
    <mc:Fallback xmlns="">
      <p:transition spd="slow" advTm="13743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960763"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32</a:t>
            </a:fld>
            <a:endParaRPr lang="en-US"/>
          </a:p>
        </p:txBody>
      </p:sp>
      <p:sp>
        <p:nvSpPr>
          <p:cNvPr id="9" name="Rectangle 8"/>
          <p:cNvSpPr/>
          <p:nvPr/>
        </p:nvSpPr>
        <p:spPr>
          <a:xfrm>
            <a:off x="2450744" y="588366"/>
            <a:ext cx="8321637" cy="523220"/>
          </a:xfrm>
          <a:prstGeom prst="rect">
            <a:avLst/>
          </a:prstGeom>
        </p:spPr>
        <p:txBody>
          <a:bodyPr wrap="none">
            <a:spAutoFit/>
          </a:bodyPr>
          <a:lstStyle/>
          <a:p>
            <a:pPr>
              <a:buFont typeface="Arial" charset="0"/>
              <a:buNone/>
              <a:defRPr/>
            </a:pPr>
            <a:r>
              <a:rPr lang="en-US" sz="2800" dirty="0">
                <a:solidFill>
                  <a:schemeClr val="bg1"/>
                </a:solidFill>
                <a:latin typeface="Times New Roman" panose="02020603050405020304" pitchFamily="18" charset="0"/>
                <a:cs typeface="Times New Roman" panose="02020603050405020304" pitchFamily="18" charset="0"/>
              </a:rPr>
              <a:t>Section 8.4: Testing the Difference Between Proportions</a:t>
            </a:r>
          </a:p>
        </p:txBody>
      </p:sp>
      <p:sp>
        <p:nvSpPr>
          <p:cNvPr id="7" name="Rectangle 6"/>
          <p:cNvSpPr/>
          <p:nvPr/>
        </p:nvSpPr>
        <p:spPr>
          <a:xfrm>
            <a:off x="2251998" y="1867368"/>
            <a:ext cx="8719127" cy="3785652"/>
          </a:xfrm>
          <a:prstGeom prst="rect">
            <a:avLst/>
          </a:prstGeom>
        </p:spPr>
        <p:txBody>
          <a:bodyPr wrap="square">
            <a:spAutoFit/>
          </a:bodyPr>
          <a:lstStyle/>
          <a:p>
            <a:r>
              <a:rPr lang="en-US" altLang="en-US" sz="2400" dirty="0">
                <a:latin typeface="Times New Roman" panose="02020603050405020304" pitchFamily="18" charset="0"/>
                <a:cs typeface="Times New Roman" panose="02020603050405020304" pitchFamily="18" charset="0"/>
              </a:rPr>
              <a:t>Used to test the difference between two population proportions, </a:t>
            </a:r>
            <a:r>
              <a:rPr lang="en-US" altLang="en-US" sz="2400" i="1" dirty="0">
                <a:latin typeface="Times New Roman" panose="02020603050405020304" pitchFamily="18" charset="0"/>
                <a:cs typeface="Times New Roman" panose="02020603050405020304" pitchFamily="18" charset="0"/>
              </a:rPr>
              <a:t>p</a:t>
            </a:r>
            <a:r>
              <a:rPr lang="en-US" altLang="en-US" sz="2400" baseline="-25000" dirty="0">
                <a:latin typeface="Times New Roman" panose="02020603050405020304" pitchFamily="18" charset="0"/>
                <a:cs typeface="Times New Roman" panose="02020603050405020304" pitchFamily="18" charset="0"/>
              </a:rPr>
              <a:t>1</a:t>
            </a:r>
            <a:r>
              <a:rPr lang="en-US" altLang="en-US" sz="2400" dirty="0">
                <a:latin typeface="Times New Roman" panose="02020603050405020304" pitchFamily="18" charset="0"/>
                <a:cs typeface="Times New Roman" panose="02020603050405020304" pitchFamily="18" charset="0"/>
              </a:rPr>
              <a:t> and </a:t>
            </a:r>
            <a:r>
              <a:rPr lang="en-US" altLang="en-US" sz="2400" i="1" dirty="0">
                <a:latin typeface="Times New Roman" panose="02020603050405020304" pitchFamily="18" charset="0"/>
                <a:cs typeface="Times New Roman" panose="02020603050405020304" pitchFamily="18" charset="0"/>
              </a:rPr>
              <a:t>p</a:t>
            </a:r>
            <a:r>
              <a:rPr lang="en-US" altLang="en-US" sz="2400" baseline="-25000" dirty="0">
                <a:latin typeface="Times New Roman" panose="02020603050405020304" pitchFamily="18" charset="0"/>
                <a:cs typeface="Times New Roman" panose="02020603050405020304" pitchFamily="18" charset="0"/>
              </a:rPr>
              <a:t>2</a:t>
            </a:r>
            <a:r>
              <a:rPr lang="en-US" altLang="en-US" sz="2400" dirty="0">
                <a:latin typeface="Times New Roman" panose="02020603050405020304" pitchFamily="18" charset="0"/>
                <a:cs typeface="Times New Roman" panose="02020603050405020304" pitchFamily="18" charset="0"/>
              </a:rPr>
              <a:t>.  </a:t>
            </a:r>
          </a:p>
          <a:p>
            <a:endParaRPr lang="en-US" altLang="en-US" sz="2400" dirty="0">
              <a:latin typeface="Times New Roman" panose="02020603050405020304" pitchFamily="18" charset="0"/>
              <a:cs typeface="Times New Roman" panose="02020603050405020304" pitchFamily="18" charset="0"/>
            </a:endParaRPr>
          </a:p>
          <a:p>
            <a:r>
              <a:rPr lang="en-US" altLang="en-US" sz="2400" b="1" dirty="0">
                <a:latin typeface="Times New Roman" panose="02020603050405020304" pitchFamily="18" charset="0"/>
                <a:cs typeface="Times New Roman" panose="02020603050405020304" pitchFamily="18" charset="0"/>
              </a:rPr>
              <a:t>Three conditions are required to conduct the test: </a:t>
            </a:r>
          </a:p>
          <a:p>
            <a:endParaRPr lang="en-US" altLang="en-US" sz="2400" b="1" dirty="0">
              <a:latin typeface="Times New Roman" panose="02020603050405020304" pitchFamily="18" charset="0"/>
              <a:cs typeface="Times New Roman" panose="02020603050405020304" pitchFamily="18" charset="0"/>
            </a:endParaRPr>
          </a:p>
          <a:p>
            <a:pPr marL="933450" lvl="1" indent="-533400">
              <a:buFont typeface="Wingdings" panose="05000000000000000000" pitchFamily="2" charset="2"/>
              <a:buAutoNum type="arabicPeriod"/>
            </a:pPr>
            <a:r>
              <a:rPr lang="en-US" altLang="en-US" sz="2400" dirty="0">
                <a:latin typeface="Times New Roman" panose="02020603050405020304" pitchFamily="18" charset="0"/>
                <a:cs typeface="Times New Roman" panose="02020603050405020304" pitchFamily="18" charset="0"/>
              </a:rPr>
              <a:t>The samples must be randomly selected.</a:t>
            </a:r>
          </a:p>
          <a:p>
            <a:pPr marL="933450" lvl="1" indent="-533400">
              <a:buFont typeface="Wingdings" panose="05000000000000000000" pitchFamily="2" charset="2"/>
              <a:buAutoNum type="arabicPeriod"/>
            </a:pPr>
            <a:r>
              <a:rPr lang="en-US" altLang="en-US" sz="2400" dirty="0">
                <a:latin typeface="Times New Roman" panose="02020603050405020304" pitchFamily="18" charset="0"/>
                <a:cs typeface="Times New Roman" panose="02020603050405020304" pitchFamily="18" charset="0"/>
              </a:rPr>
              <a:t>The samples must be independent.</a:t>
            </a:r>
          </a:p>
          <a:p>
            <a:pPr marL="933450" lvl="1" indent="-533400">
              <a:buFont typeface="Wingdings" panose="05000000000000000000" pitchFamily="2" charset="2"/>
              <a:buAutoNum type="arabicPeriod"/>
            </a:pPr>
            <a:r>
              <a:rPr lang="en-US" altLang="en-US" sz="2400" dirty="0">
                <a:latin typeface="Times New Roman" panose="02020603050405020304" pitchFamily="18" charset="0"/>
                <a:cs typeface="Times New Roman" panose="02020603050405020304" pitchFamily="18" charset="0"/>
              </a:rPr>
              <a:t>The samples must be large enough to use a normal sampling distribution.  That is,		</a:t>
            </a:r>
            <a:br>
              <a:rPr lang="en-US" altLang="en-US" sz="2400" dirty="0">
                <a:latin typeface="Times New Roman" panose="02020603050405020304" pitchFamily="18" charset="0"/>
                <a:cs typeface="Times New Roman" panose="02020603050405020304" pitchFamily="18" charset="0"/>
              </a:rPr>
            </a:br>
            <a:r>
              <a:rPr lang="en-US" altLang="en-US" sz="2400" i="1" dirty="0">
                <a:latin typeface="Times New Roman" panose="02020603050405020304" pitchFamily="18" charset="0"/>
                <a:cs typeface="Times New Roman" panose="02020603050405020304" pitchFamily="18" charset="0"/>
              </a:rPr>
              <a:t>n</a:t>
            </a:r>
            <a:r>
              <a:rPr lang="en-US" altLang="en-US" sz="2400" baseline="-25000" dirty="0">
                <a:latin typeface="Times New Roman" panose="02020603050405020304" pitchFamily="18" charset="0"/>
                <a:cs typeface="Times New Roman" panose="02020603050405020304" pitchFamily="18" charset="0"/>
              </a:rPr>
              <a:t>1</a:t>
            </a:r>
            <a:r>
              <a:rPr lang="en-US" altLang="en-US" sz="2400" i="1" dirty="0">
                <a:latin typeface="Times New Roman" panose="02020603050405020304" pitchFamily="18" charset="0"/>
                <a:cs typeface="Times New Roman" panose="02020603050405020304" pitchFamily="18" charset="0"/>
              </a:rPr>
              <a:t>p</a:t>
            </a:r>
            <a:r>
              <a:rPr lang="en-US" altLang="en-US" sz="2400" baseline="-25000" dirty="0">
                <a:latin typeface="Times New Roman" panose="02020603050405020304" pitchFamily="18" charset="0"/>
                <a:cs typeface="Times New Roman" panose="02020603050405020304" pitchFamily="18" charset="0"/>
              </a:rPr>
              <a:t>1</a:t>
            </a:r>
            <a:r>
              <a:rPr lang="en-US" altLang="en-US" sz="2400" dirty="0">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5,  </a:t>
            </a:r>
            <a:r>
              <a:rPr lang="en-US" altLang="en-US" sz="2400" i="1" dirty="0">
                <a:latin typeface="Times New Roman" panose="02020603050405020304" pitchFamily="18" charset="0"/>
                <a:cs typeface="Times New Roman" panose="02020603050405020304" pitchFamily="18" charset="0"/>
              </a:rPr>
              <a:t>n</a:t>
            </a:r>
            <a:r>
              <a:rPr lang="en-US" altLang="en-US" sz="2400" baseline="-25000" dirty="0">
                <a:latin typeface="Times New Roman" panose="02020603050405020304" pitchFamily="18" charset="0"/>
                <a:cs typeface="Times New Roman" panose="02020603050405020304" pitchFamily="18" charset="0"/>
              </a:rPr>
              <a:t>1</a:t>
            </a:r>
            <a:r>
              <a:rPr lang="en-US" altLang="en-US" sz="2400" i="1" dirty="0">
                <a:latin typeface="Times New Roman" panose="02020603050405020304" pitchFamily="18" charset="0"/>
                <a:cs typeface="Times New Roman" panose="02020603050405020304" pitchFamily="18" charset="0"/>
              </a:rPr>
              <a:t>q</a:t>
            </a:r>
            <a:r>
              <a:rPr lang="en-US" altLang="en-US" sz="2400" baseline="-25000" dirty="0">
                <a:latin typeface="Times New Roman" panose="02020603050405020304" pitchFamily="18" charset="0"/>
                <a:cs typeface="Times New Roman" panose="02020603050405020304" pitchFamily="18" charset="0"/>
              </a:rPr>
              <a:t>1</a:t>
            </a:r>
            <a:r>
              <a:rPr lang="en-US" altLang="en-US" sz="2400" dirty="0">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5, </a:t>
            </a:r>
            <a:r>
              <a:rPr lang="en-US" altLang="en-US" sz="2400" i="1" dirty="0">
                <a:latin typeface="Times New Roman" panose="02020603050405020304" pitchFamily="18" charset="0"/>
                <a:cs typeface="Times New Roman" panose="02020603050405020304" pitchFamily="18" charset="0"/>
              </a:rPr>
              <a:t>n</a:t>
            </a:r>
            <a:r>
              <a:rPr lang="en-US" altLang="en-US" sz="2400" baseline="-25000" dirty="0">
                <a:latin typeface="Times New Roman" panose="02020603050405020304" pitchFamily="18" charset="0"/>
                <a:cs typeface="Times New Roman" panose="02020603050405020304" pitchFamily="18" charset="0"/>
              </a:rPr>
              <a:t>2</a:t>
            </a:r>
            <a:r>
              <a:rPr lang="en-US" altLang="en-US" sz="2400" i="1" dirty="0">
                <a:latin typeface="Times New Roman" panose="02020603050405020304" pitchFamily="18" charset="0"/>
                <a:cs typeface="Times New Roman" panose="02020603050405020304" pitchFamily="18" charset="0"/>
              </a:rPr>
              <a:t>p</a:t>
            </a:r>
            <a:r>
              <a:rPr lang="en-US" altLang="en-US" sz="2400" baseline="-25000" dirty="0">
                <a:latin typeface="Times New Roman" panose="02020603050405020304" pitchFamily="18" charset="0"/>
                <a:cs typeface="Times New Roman" panose="02020603050405020304" pitchFamily="18" charset="0"/>
              </a:rPr>
              <a:t>2</a:t>
            </a:r>
            <a:r>
              <a:rPr lang="en-US" altLang="en-US" sz="2400" dirty="0">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5,  and  </a:t>
            </a:r>
            <a:r>
              <a:rPr lang="en-US" altLang="en-US" sz="2400" i="1" dirty="0">
                <a:latin typeface="Times New Roman" panose="02020603050405020304" pitchFamily="18" charset="0"/>
                <a:cs typeface="Times New Roman" panose="02020603050405020304" pitchFamily="18" charset="0"/>
              </a:rPr>
              <a:t>n</a:t>
            </a:r>
            <a:r>
              <a:rPr lang="en-US" altLang="en-US" sz="2400" baseline="-25000" dirty="0">
                <a:latin typeface="Times New Roman" panose="02020603050405020304" pitchFamily="18" charset="0"/>
                <a:cs typeface="Times New Roman" panose="02020603050405020304" pitchFamily="18" charset="0"/>
              </a:rPr>
              <a:t>2</a:t>
            </a:r>
            <a:r>
              <a:rPr lang="en-US" altLang="en-US" sz="2400" i="1" dirty="0">
                <a:latin typeface="Times New Roman" panose="02020603050405020304" pitchFamily="18" charset="0"/>
                <a:cs typeface="Times New Roman" panose="02020603050405020304" pitchFamily="18" charset="0"/>
              </a:rPr>
              <a:t>q</a:t>
            </a:r>
            <a:r>
              <a:rPr lang="en-US" altLang="en-US" sz="2400" baseline="-25000" dirty="0">
                <a:latin typeface="Times New Roman" panose="02020603050405020304" pitchFamily="18" charset="0"/>
                <a:cs typeface="Times New Roman" panose="02020603050405020304" pitchFamily="18" charset="0"/>
              </a:rPr>
              <a:t>2</a:t>
            </a:r>
            <a:r>
              <a:rPr lang="en-US" altLang="en-US" sz="2400" dirty="0">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5.</a:t>
            </a:r>
            <a:endParaRPr lang="en-US" alt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4145615"/>
      </p:ext>
    </p:extLst>
  </p:cSld>
  <p:clrMapOvr>
    <a:masterClrMapping/>
  </p:clrMapOvr>
  <mc:AlternateContent xmlns:mc="http://schemas.openxmlformats.org/markup-compatibility/2006" xmlns:p14="http://schemas.microsoft.com/office/powerpoint/2010/main">
    <mc:Choice Requires="p14">
      <p:transition spd="slow" p14:dur="2000" advTm="79699"/>
    </mc:Choice>
    <mc:Fallback xmlns="">
      <p:transition spd="slow" advTm="7969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9418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960763"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33</a:t>
            </a:fld>
            <a:endParaRPr lang="en-US"/>
          </a:p>
        </p:txBody>
      </p:sp>
      <p:sp>
        <p:nvSpPr>
          <p:cNvPr id="9" name="Rectangle 8"/>
          <p:cNvSpPr/>
          <p:nvPr/>
        </p:nvSpPr>
        <p:spPr>
          <a:xfrm>
            <a:off x="2450744" y="588366"/>
            <a:ext cx="7201459" cy="523220"/>
          </a:xfrm>
          <a:prstGeom prst="rect">
            <a:avLst/>
          </a:prstGeom>
        </p:spPr>
        <p:txBody>
          <a:bodyPr wrap="none">
            <a:spAutoFit/>
          </a:bodyPr>
          <a:lstStyle/>
          <a:p>
            <a:pPr>
              <a:buFont typeface="Arial" charset="0"/>
              <a:buNone/>
              <a:defRPr/>
            </a:pPr>
            <a:r>
              <a:rPr lang="en-US" sz="2800" dirty="0">
                <a:solidFill>
                  <a:schemeClr val="bg1"/>
                </a:solidFill>
                <a:latin typeface="Times New Roman" panose="02020603050405020304" pitchFamily="18" charset="0"/>
                <a:cs typeface="Times New Roman" panose="02020603050405020304" pitchFamily="18" charset="0"/>
              </a:rPr>
              <a:t>        Testing the Difference Between Proportions</a:t>
            </a:r>
          </a:p>
        </p:txBody>
      </p:sp>
      <p:pic>
        <p:nvPicPr>
          <p:cNvPr id="11" name="Picture 10"/>
          <p:cNvPicPr>
            <a:picLocks noChangeAspect="1"/>
          </p:cNvPicPr>
          <p:nvPr/>
        </p:nvPicPr>
        <p:blipFill>
          <a:blip r:embed="rId6"/>
          <a:stretch>
            <a:fillRect/>
          </a:stretch>
        </p:blipFill>
        <p:spPr>
          <a:xfrm>
            <a:off x="2005473" y="1699952"/>
            <a:ext cx="7976727" cy="4555337"/>
          </a:xfrm>
          <a:prstGeom prst="rect">
            <a:avLst/>
          </a:prstGeom>
        </p:spPr>
      </p:pic>
    </p:spTree>
    <p:extLst>
      <p:ext uri="{BB962C8B-B14F-4D97-AF65-F5344CB8AC3E}">
        <p14:creationId xmlns:p14="http://schemas.microsoft.com/office/powerpoint/2010/main" val="904063636"/>
      </p:ext>
    </p:extLst>
  </p:cSld>
  <p:clrMapOvr>
    <a:masterClrMapping/>
  </p:clrMapOvr>
  <mc:AlternateContent xmlns:mc="http://schemas.openxmlformats.org/markup-compatibility/2006" xmlns:p14="http://schemas.microsoft.com/office/powerpoint/2010/main">
    <mc:Choice Requires="p14">
      <p:transition spd="slow" p14:dur="2000" advTm="94203"/>
    </mc:Choice>
    <mc:Fallback xmlns="">
      <p:transition spd="slow" advTm="9420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43649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960763"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34</a:t>
            </a:fld>
            <a:endParaRPr lang="en-US"/>
          </a:p>
        </p:txBody>
      </p:sp>
      <p:sp>
        <p:nvSpPr>
          <p:cNvPr id="9" name="Rectangle 8"/>
          <p:cNvSpPr/>
          <p:nvPr/>
        </p:nvSpPr>
        <p:spPr>
          <a:xfrm>
            <a:off x="2450744" y="588366"/>
            <a:ext cx="7201459" cy="523220"/>
          </a:xfrm>
          <a:prstGeom prst="rect">
            <a:avLst/>
          </a:prstGeom>
        </p:spPr>
        <p:txBody>
          <a:bodyPr wrap="none">
            <a:spAutoFit/>
          </a:bodyPr>
          <a:lstStyle/>
          <a:p>
            <a:pPr>
              <a:buFont typeface="Arial" charset="0"/>
              <a:buNone/>
              <a:defRPr/>
            </a:pPr>
            <a:r>
              <a:rPr lang="en-US" sz="2800" dirty="0">
                <a:solidFill>
                  <a:schemeClr val="bg1"/>
                </a:solidFill>
                <a:latin typeface="Times New Roman" panose="02020603050405020304" pitchFamily="18" charset="0"/>
                <a:cs typeface="Times New Roman" panose="02020603050405020304" pitchFamily="18" charset="0"/>
              </a:rPr>
              <a:t>        Testing the Difference Between Proportions</a:t>
            </a:r>
          </a:p>
        </p:txBody>
      </p:sp>
      <p:pic>
        <p:nvPicPr>
          <p:cNvPr id="12" name="Picture 11">
            <a:extLst>
              <a:ext uri="{FF2B5EF4-FFF2-40B4-BE49-F238E27FC236}">
                <a16:creationId xmlns:a16="http://schemas.microsoft.com/office/drawing/2014/main" id="{3CD72941-9821-5DE9-F54D-796E1BFB488B}"/>
              </a:ext>
            </a:extLst>
          </p:cNvPr>
          <p:cNvPicPr>
            <a:picLocks noChangeAspect="1"/>
          </p:cNvPicPr>
          <p:nvPr/>
        </p:nvPicPr>
        <p:blipFill>
          <a:blip r:embed="rId6"/>
          <a:stretch>
            <a:fillRect/>
          </a:stretch>
        </p:blipFill>
        <p:spPr>
          <a:xfrm>
            <a:off x="2366682" y="1416976"/>
            <a:ext cx="8248930" cy="4450424"/>
          </a:xfrm>
          <a:prstGeom prst="rect">
            <a:avLst/>
          </a:prstGeom>
        </p:spPr>
      </p:pic>
    </p:spTree>
    <p:extLst>
      <p:ext uri="{BB962C8B-B14F-4D97-AF65-F5344CB8AC3E}">
        <p14:creationId xmlns:p14="http://schemas.microsoft.com/office/powerpoint/2010/main" val="88976572"/>
      </p:ext>
    </p:extLst>
  </p:cSld>
  <p:clrMapOvr>
    <a:masterClrMapping/>
  </p:clrMapOvr>
  <mc:AlternateContent xmlns:mc="http://schemas.openxmlformats.org/markup-compatibility/2006" xmlns:p14="http://schemas.microsoft.com/office/powerpoint/2010/main">
    <mc:Choice Requires="p14">
      <p:transition spd="slow" p14:dur="2000" advTm="80539"/>
    </mc:Choice>
    <mc:Fallback xmlns="">
      <p:transition spd="slow" advTm="80539"/>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29052" y="64003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960763"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35</a:t>
            </a:fld>
            <a:endParaRPr lang="en-US"/>
          </a:p>
        </p:txBody>
      </p:sp>
      <p:sp>
        <p:nvSpPr>
          <p:cNvPr id="9" name="Rectangle 8"/>
          <p:cNvSpPr/>
          <p:nvPr/>
        </p:nvSpPr>
        <p:spPr>
          <a:xfrm>
            <a:off x="2450744" y="588366"/>
            <a:ext cx="8565615" cy="523220"/>
          </a:xfrm>
          <a:prstGeom prst="rect">
            <a:avLst/>
          </a:prstGeom>
        </p:spPr>
        <p:txBody>
          <a:bodyPr wrap="none">
            <a:spAutoFit/>
          </a:bodyPr>
          <a:lstStyle/>
          <a:p>
            <a:pPr>
              <a:buFont typeface="Arial" charset="0"/>
              <a:buNone/>
              <a:defRPr/>
            </a:pPr>
            <a:r>
              <a:rPr lang="en-US" sz="2800" dirty="0">
                <a:solidFill>
                  <a:schemeClr val="bg1"/>
                </a:solidFill>
                <a:latin typeface="Times New Roman" panose="02020603050405020304" pitchFamily="18" charset="0"/>
                <a:cs typeface="Times New Roman" panose="02020603050405020304" pitchFamily="18" charset="0"/>
              </a:rPr>
              <a:t>      Example: Testing the Difference Between Proportions</a:t>
            </a:r>
          </a:p>
        </p:txBody>
      </p:sp>
      <p:sp>
        <p:nvSpPr>
          <p:cNvPr id="7" name="Rectangle 6"/>
          <p:cNvSpPr/>
          <p:nvPr/>
        </p:nvSpPr>
        <p:spPr>
          <a:xfrm>
            <a:off x="2429052" y="1930573"/>
            <a:ext cx="7928020" cy="2677656"/>
          </a:xfrm>
          <a:prstGeom prst="rect">
            <a:avLst/>
          </a:prstGeom>
        </p:spPr>
        <p:txBody>
          <a:bodyPr wrap="square">
            <a:spAutoFit/>
          </a:bodyPr>
          <a:lstStyle/>
          <a:p>
            <a:pPr algn="just">
              <a:defRPr/>
            </a:pPr>
            <a:r>
              <a:rPr lang="en-US" sz="2400" dirty="0">
                <a:latin typeface="Times New Roman" panose="02020603050405020304" pitchFamily="18" charset="0"/>
                <a:cs typeface="Times New Roman" panose="02020603050405020304" pitchFamily="18" charset="0"/>
              </a:rPr>
              <a:t>In a study of 200 randomly selected adult female and 250 randomly selected adult male Internet users, 30% of the females and 38% of the males said that they plan to shop online at least once during the next month. At </a:t>
            </a:r>
            <a:br>
              <a:rPr lang="en-US" sz="2400" dirty="0">
                <a:latin typeface="Times New Roman" panose="02020603050405020304" pitchFamily="18" charset="0"/>
                <a:cs typeface="Times New Roman" panose="02020603050405020304" pitchFamily="18" charset="0"/>
              </a:rPr>
            </a:br>
            <a:r>
              <a:rPr lang="el-GR" sz="2400" dirty="0">
                <a:latin typeface="Times New Roman" panose="02020603050405020304" pitchFamily="18" charset="0"/>
                <a:cs typeface="Times New Roman" panose="02020603050405020304" pitchFamily="18" charset="0"/>
              </a:rPr>
              <a:t>α</a:t>
            </a:r>
            <a:r>
              <a:rPr lang="en-US" sz="2400" dirty="0">
                <a:latin typeface="Times New Roman" panose="02020603050405020304" pitchFamily="18" charset="0"/>
                <a:cs typeface="Times New Roman" panose="02020603050405020304" pitchFamily="18" charset="0"/>
              </a:rPr>
              <a:t> = 0.10 test the claim that there is a difference between the proportion of female and the proportion of male Internet users who plan to shop online.</a:t>
            </a:r>
          </a:p>
        </p:txBody>
      </p:sp>
      <p:sp>
        <p:nvSpPr>
          <p:cNvPr id="12" name="Rectangle 11"/>
          <p:cNvSpPr/>
          <p:nvPr/>
        </p:nvSpPr>
        <p:spPr>
          <a:xfrm>
            <a:off x="2632252" y="4928603"/>
            <a:ext cx="6096000" cy="830997"/>
          </a:xfrm>
          <a:prstGeom prst="rect">
            <a:avLst/>
          </a:prstGeom>
        </p:spPr>
        <p:txBody>
          <a:bodyPr>
            <a:spAutoFit/>
          </a:bodyPr>
          <a:lstStyle/>
          <a:p>
            <a:pPr>
              <a:defRPr/>
            </a:pPr>
            <a:r>
              <a:rPr lang="en-US" sz="2400" b="1" dirty="0">
                <a:solidFill>
                  <a:srgbClr val="FF0000"/>
                </a:solidFill>
                <a:latin typeface="Times New Roman" panose="02020603050405020304" pitchFamily="18" charset="0"/>
                <a:cs typeface="Times New Roman" panose="02020603050405020304" pitchFamily="18" charset="0"/>
              </a:rPr>
              <a:t>Solution: </a:t>
            </a:r>
          </a:p>
          <a:p>
            <a:pPr>
              <a:defRPr/>
            </a:pPr>
            <a:r>
              <a:rPr lang="en-US" sz="2400" dirty="0">
                <a:latin typeface="Times New Roman" panose="02020603050405020304" pitchFamily="18" charset="0"/>
                <a:cs typeface="Times New Roman" panose="02020603050405020304" pitchFamily="18" charset="0"/>
              </a:rPr>
              <a:t>1 = Females		2 = Males</a:t>
            </a:r>
          </a:p>
        </p:txBody>
      </p:sp>
      <p:sp>
        <p:nvSpPr>
          <p:cNvPr id="14" name="Rectangle 13"/>
          <p:cNvSpPr/>
          <p:nvPr/>
        </p:nvSpPr>
        <p:spPr>
          <a:xfrm>
            <a:off x="1714746" y="4548700"/>
            <a:ext cx="6095002" cy="461665"/>
          </a:xfrm>
          <a:prstGeom prst="rect">
            <a:avLst/>
          </a:prstGeom>
        </p:spPr>
        <p:txBody>
          <a:bodyPr wrap="none">
            <a:spAutoFit/>
          </a:bodyPr>
          <a:lstStyle/>
          <a:p>
            <a:pPr algn="just">
              <a:tabLst>
                <a:tab pos="457200" algn="l"/>
              </a:tabLst>
              <a:defRPr/>
            </a:pPr>
            <a:r>
              <a:rPr lang="en-US" sz="2400" b="1" dirty="0">
                <a:latin typeface="Times New Roman" panose="02020603050405020304" pitchFamily="18" charset="0"/>
                <a:cs typeface="Times New Roman" panose="02020603050405020304" pitchFamily="18" charset="0"/>
              </a:rPr>
              <a:t>Note: The critical values are -1.645 and 1.645</a:t>
            </a:r>
          </a:p>
        </p:txBody>
      </p:sp>
    </p:spTree>
    <p:extLst>
      <p:ext uri="{BB962C8B-B14F-4D97-AF65-F5344CB8AC3E}">
        <p14:creationId xmlns:p14="http://schemas.microsoft.com/office/powerpoint/2010/main" val="795431693"/>
      </p:ext>
    </p:extLst>
  </p:cSld>
  <p:clrMapOvr>
    <a:masterClrMapping/>
  </p:clrMapOvr>
  <mc:AlternateContent xmlns:mc="http://schemas.openxmlformats.org/markup-compatibility/2006" xmlns:p14="http://schemas.microsoft.com/office/powerpoint/2010/main">
    <mc:Choice Requires="p14">
      <p:transition spd="slow" p14:dur="2000" advTm="83603"/>
    </mc:Choice>
    <mc:Fallback xmlns="">
      <p:transition spd="slow" advTm="8360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6327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960763"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36</a:t>
            </a:fld>
            <a:endParaRPr lang="en-US"/>
          </a:p>
        </p:txBody>
      </p:sp>
      <p:sp>
        <p:nvSpPr>
          <p:cNvPr id="9" name="Rectangle 8"/>
          <p:cNvSpPr/>
          <p:nvPr/>
        </p:nvSpPr>
        <p:spPr>
          <a:xfrm>
            <a:off x="2450744" y="588366"/>
            <a:ext cx="8164927" cy="523220"/>
          </a:xfrm>
          <a:prstGeom prst="rect">
            <a:avLst/>
          </a:prstGeom>
        </p:spPr>
        <p:txBody>
          <a:bodyPr wrap="none">
            <a:spAutoFit/>
          </a:bodyPr>
          <a:lstStyle/>
          <a:p>
            <a:pPr>
              <a:buFont typeface="Arial" charset="0"/>
              <a:buNone/>
              <a:defRPr/>
            </a:pPr>
            <a:r>
              <a:rPr lang="en-US" sz="2800" dirty="0">
                <a:solidFill>
                  <a:schemeClr val="bg1"/>
                </a:solidFill>
                <a:latin typeface="Times New Roman" panose="02020603050405020304" pitchFamily="18" charset="0"/>
                <a:cs typeface="Times New Roman" panose="02020603050405020304" pitchFamily="18" charset="0"/>
              </a:rPr>
              <a:t>   Solution: Testing the Difference Between Proportions</a:t>
            </a:r>
          </a:p>
        </p:txBody>
      </p:sp>
      <p:pic>
        <p:nvPicPr>
          <p:cNvPr id="12" name="Picture 11"/>
          <p:cNvPicPr>
            <a:picLocks noChangeAspect="1"/>
          </p:cNvPicPr>
          <p:nvPr/>
        </p:nvPicPr>
        <p:blipFill>
          <a:blip r:embed="rId6"/>
          <a:stretch>
            <a:fillRect/>
          </a:stretch>
        </p:blipFill>
        <p:spPr>
          <a:xfrm>
            <a:off x="1953843" y="1434710"/>
            <a:ext cx="9723375" cy="4884342"/>
          </a:xfrm>
          <a:prstGeom prst="rect">
            <a:avLst/>
          </a:prstGeom>
        </p:spPr>
      </p:pic>
    </p:spTree>
    <p:extLst>
      <p:ext uri="{BB962C8B-B14F-4D97-AF65-F5344CB8AC3E}">
        <p14:creationId xmlns:p14="http://schemas.microsoft.com/office/powerpoint/2010/main" val="65053406"/>
      </p:ext>
    </p:extLst>
  </p:cSld>
  <p:clrMapOvr>
    <a:masterClrMapping/>
  </p:clrMapOvr>
  <mc:AlternateContent xmlns:mc="http://schemas.openxmlformats.org/markup-compatibility/2006" xmlns:p14="http://schemas.microsoft.com/office/powerpoint/2010/main">
    <mc:Choice Requires="p14">
      <p:transition spd="slow" p14:dur="2000" advTm="126243"/>
    </mc:Choice>
    <mc:Fallback xmlns="">
      <p:transition spd="slow" advTm="12624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7" y="0"/>
            <a:ext cx="10960763" cy="1348509"/>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37</a:t>
            </a:fld>
            <a:endParaRPr lang="en-US"/>
          </a:p>
        </p:txBody>
      </p:sp>
      <p:sp>
        <p:nvSpPr>
          <p:cNvPr id="9" name="Rectangle 8"/>
          <p:cNvSpPr/>
          <p:nvPr/>
        </p:nvSpPr>
        <p:spPr>
          <a:xfrm>
            <a:off x="2450744" y="588366"/>
            <a:ext cx="5064207" cy="523220"/>
          </a:xfrm>
          <a:prstGeom prst="rect">
            <a:avLst/>
          </a:prstGeom>
        </p:spPr>
        <p:txBody>
          <a:bodyPr wrap="none">
            <a:spAutoFit/>
          </a:bodyPr>
          <a:lstStyle/>
          <a:p>
            <a:pPr>
              <a:buFont typeface="Arial" charset="0"/>
              <a:buNone/>
              <a:defRPr/>
            </a:pPr>
            <a:r>
              <a:rPr lang="en-US" sz="2800" dirty="0">
                <a:solidFill>
                  <a:schemeClr val="bg1"/>
                </a:solidFill>
                <a:latin typeface="Times New Roman" panose="02020603050405020304" pitchFamily="18" charset="0"/>
                <a:cs typeface="Times New Roman" panose="02020603050405020304" pitchFamily="18" charset="0"/>
              </a:rPr>
              <a:t>   Solution: Obtaining test statistic</a:t>
            </a:r>
          </a:p>
        </p:txBody>
      </p:sp>
      <p:pic>
        <p:nvPicPr>
          <p:cNvPr id="11" name="Picture 10"/>
          <p:cNvPicPr>
            <a:picLocks noChangeAspect="1"/>
          </p:cNvPicPr>
          <p:nvPr/>
        </p:nvPicPr>
        <p:blipFill>
          <a:blip r:embed="rId5"/>
          <a:stretch>
            <a:fillRect/>
          </a:stretch>
        </p:blipFill>
        <p:spPr>
          <a:xfrm>
            <a:off x="2716076" y="1206943"/>
            <a:ext cx="5978381" cy="3482738"/>
          </a:xfrm>
          <a:prstGeom prst="rect">
            <a:avLst/>
          </a:prstGeom>
        </p:spPr>
      </p:pic>
      <p:pic>
        <p:nvPicPr>
          <p:cNvPr id="12" name="Picture 11"/>
          <p:cNvPicPr>
            <a:picLocks noChangeAspect="1"/>
          </p:cNvPicPr>
          <p:nvPr/>
        </p:nvPicPr>
        <p:blipFill>
          <a:blip r:embed="rId6"/>
          <a:stretch>
            <a:fillRect/>
          </a:stretch>
        </p:blipFill>
        <p:spPr>
          <a:xfrm>
            <a:off x="2109515" y="4681847"/>
            <a:ext cx="7191504" cy="2176153"/>
          </a:xfrm>
          <a:prstGeom prst="rect">
            <a:avLst/>
          </a:prstGeom>
        </p:spPr>
      </p:pic>
    </p:spTree>
    <p:extLst>
      <p:ext uri="{BB962C8B-B14F-4D97-AF65-F5344CB8AC3E}">
        <p14:creationId xmlns:p14="http://schemas.microsoft.com/office/powerpoint/2010/main" val="256315514"/>
      </p:ext>
    </p:extLst>
  </p:cSld>
  <p:clrMapOvr>
    <a:masterClrMapping/>
  </p:clrMapOvr>
  <mc:AlternateContent xmlns:mc="http://schemas.openxmlformats.org/markup-compatibility/2006" xmlns:p14="http://schemas.microsoft.com/office/powerpoint/2010/main">
    <mc:Choice Requires="p14">
      <p:transition spd="slow" p14:dur="2000" advTm="108813"/>
    </mc:Choice>
    <mc:Fallback xmlns="">
      <p:transition spd="slow" advTm="10881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7" y="0"/>
            <a:ext cx="10960763" cy="1348509"/>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38</a:t>
            </a:fld>
            <a:endParaRPr lang="en-US"/>
          </a:p>
        </p:txBody>
      </p:sp>
      <p:sp>
        <p:nvSpPr>
          <p:cNvPr id="9" name="Rectangle 8"/>
          <p:cNvSpPr/>
          <p:nvPr/>
        </p:nvSpPr>
        <p:spPr>
          <a:xfrm>
            <a:off x="2450744" y="588366"/>
            <a:ext cx="5064207" cy="523220"/>
          </a:xfrm>
          <a:prstGeom prst="rect">
            <a:avLst/>
          </a:prstGeom>
        </p:spPr>
        <p:txBody>
          <a:bodyPr wrap="none">
            <a:spAutoFit/>
          </a:bodyPr>
          <a:lstStyle/>
          <a:p>
            <a:pPr>
              <a:buFont typeface="Arial" charset="0"/>
              <a:buNone/>
              <a:defRPr/>
            </a:pPr>
            <a:r>
              <a:rPr lang="en-US" sz="2800" dirty="0">
                <a:solidFill>
                  <a:schemeClr val="bg1"/>
                </a:solidFill>
                <a:latin typeface="Times New Roman" panose="02020603050405020304" pitchFamily="18" charset="0"/>
                <a:cs typeface="Times New Roman" panose="02020603050405020304" pitchFamily="18" charset="0"/>
              </a:rPr>
              <a:t>   Solution: Obtaining test statistic</a:t>
            </a:r>
          </a:p>
        </p:txBody>
      </p:sp>
      <p:pic>
        <p:nvPicPr>
          <p:cNvPr id="11" name="Picture 10"/>
          <p:cNvPicPr>
            <a:picLocks noChangeAspect="1"/>
          </p:cNvPicPr>
          <p:nvPr/>
        </p:nvPicPr>
        <p:blipFill>
          <a:blip r:embed="rId5"/>
          <a:stretch>
            <a:fillRect/>
          </a:stretch>
        </p:blipFill>
        <p:spPr>
          <a:xfrm>
            <a:off x="2716076" y="1206943"/>
            <a:ext cx="5978381" cy="3482738"/>
          </a:xfrm>
          <a:prstGeom prst="rect">
            <a:avLst/>
          </a:prstGeom>
        </p:spPr>
      </p:pic>
      <p:pic>
        <p:nvPicPr>
          <p:cNvPr id="12" name="Picture 11"/>
          <p:cNvPicPr>
            <a:picLocks noChangeAspect="1"/>
          </p:cNvPicPr>
          <p:nvPr/>
        </p:nvPicPr>
        <p:blipFill>
          <a:blip r:embed="rId6"/>
          <a:stretch>
            <a:fillRect/>
          </a:stretch>
        </p:blipFill>
        <p:spPr>
          <a:xfrm>
            <a:off x="2109515" y="4681847"/>
            <a:ext cx="7191504" cy="2176153"/>
          </a:xfrm>
          <a:prstGeom prst="rect">
            <a:avLst/>
          </a:prstGeom>
        </p:spPr>
      </p:pic>
    </p:spTree>
    <p:extLst>
      <p:ext uri="{BB962C8B-B14F-4D97-AF65-F5344CB8AC3E}">
        <p14:creationId xmlns:p14="http://schemas.microsoft.com/office/powerpoint/2010/main" val="1654044023"/>
      </p:ext>
    </p:extLst>
  </p:cSld>
  <p:clrMapOvr>
    <a:masterClrMapping/>
  </p:clrMapOvr>
  <mc:AlternateContent xmlns:mc="http://schemas.openxmlformats.org/markup-compatibility/2006" xmlns:p14="http://schemas.microsoft.com/office/powerpoint/2010/main">
    <mc:Choice Requires="p14">
      <p:transition spd="slow" p14:dur="2000" advTm="119034"/>
    </mc:Choice>
    <mc:Fallback xmlns="">
      <p:transition spd="slow" advTm="11903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186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960763"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39</a:t>
            </a:fld>
            <a:endParaRPr lang="en-US"/>
          </a:p>
        </p:txBody>
      </p:sp>
      <p:sp>
        <p:nvSpPr>
          <p:cNvPr id="9" name="Rectangle 8"/>
          <p:cNvSpPr/>
          <p:nvPr/>
        </p:nvSpPr>
        <p:spPr>
          <a:xfrm>
            <a:off x="2450744" y="588366"/>
            <a:ext cx="8164927" cy="523220"/>
          </a:xfrm>
          <a:prstGeom prst="rect">
            <a:avLst/>
          </a:prstGeom>
        </p:spPr>
        <p:txBody>
          <a:bodyPr wrap="none">
            <a:spAutoFit/>
          </a:bodyPr>
          <a:lstStyle/>
          <a:p>
            <a:pPr>
              <a:buFont typeface="Arial" charset="0"/>
              <a:buNone/>
              <a:defRPr/>
            </a:pPr>
            <a:r>
              <a:rPr lang="en-US" sz="2800" dirty="0">
                <a:solidFill>
                  <a:schemeClr val="bg1"/>
                </a:solidFill>
                <a:latin typeface="Times New Roman" panose="02020603050405020304" pitchFamily="18" charset="0"/>
                <a:cs typeface="Times New Roman" panose="02020603050405020304" pitchFamily="18" charset="0"/>
              </a:rPr>
              <a:t>   Solution: Testing the Difference Between Proportions</a:t>
            </a:r>
          </a:p>
        </p:txBody>
      </p:sp>
      <p:pic>
        <p:nvPicPr>
          <p:cNvPr id="7" name="Picture 6"/>
          <p:cNvPicPr>
            <a:picLocks noChangeAspect="1"/>
          </p:cNvPicPr>
          <p:nvPr/>
        </p:nvPicPr>
        <p:blipFill>
          <a:blip r:embed="rId6"/>
          <a:stretch>
            <a:fillRect/>
          </a:stretch>
        </p:blipFill>
        <p:spPr>
          <a:xfrm>
            <a:off x="2044344" y="1493952"/>
            <a:ext cx="8641118" cy="4761264"/>
          </a:xfrm>
          <a:prstGeom prst="rect">
            <a:avLst/>
          </a:prstGeom>
        </p:spPr>
      </p:pic>
    </p:spTree>
    <p:extLst>
      <p:ext uri="{BB962C8B-B14F-4D97-AF65-F5344CB8AC3E}">
        <p14:creationId xmlns:p14="http://schemas.microsoft.com/office/powerpoint/2010/main" val="4052993830"/>
      </p:ext>
    </p:extLst>
  </p:cSld>
  <p:clrMapOvr>
    <a:masterClrMapping/>
  </p:clrMapOvr>
  <mc:AlternateContent xmlns:mc="http://schemas.openxmlformats.org/markup-compatibility/2006" xmlns:p14="http://schemas.microsoft.com/office/powerpoint/2010/main">
    <mc:Choice Requires="p14">
      <p:transition spd="slow" p14:dur="2000" advTm="79002"/>
    </mc:Choice>
    <mc:Fallback xmlns="">
      <p:transition spd="slow" advTm="79002"/>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5124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960763"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40</a:t>
            </a:fld>
            <a:endParaRPr lang="en-US"/>
          </a:p>
        </p:txBody>
      </p:sp>
      <p:sp>
        <p:nvSpPr>
          <p:cNvPr id="9" name="Rectangle 8"/>
          <p:cNvSpPr/>
          <p:nvPr/>
        </p:nvSpPr>
        <p:spPr>
          <a:xfrm>
            <a:off x="2450744" y="588366"/>
            <a:ext cx="8216160" cy="523220"/>
          </a:xfrm>
          <a:prstGeom prst="rect">
            <a:avLst/>
          </a:prstGeom>
        </p:spPr>
        <p:txBody>
          <a:bodyPr wrap="none">
            <a:spAutoFit/>
          </a:bodyPr>
          <a:lstStyle/>
          <a:p>
            <a:pPr>
              <a:buFont typeface="Arial" charset="0"/>
              <a:buNone/>
              <a:defRPr/>
            </a:pPr>
            <a:r>
              <a:rPr lang="en-US" sz="2800" dirty="0">
                <a:solidFill>
                  <a:schemeClr val="bg1"/>
                </a:solidFill>
                <a:latin typeface="Times New Roman" panose="02020603050405020304" pitchFamily="18" charset="0"/>
                <a:cs typeface="Times New Roman" panose="02020603050405020304" pitchFamily="18" charset="0"/>
              </a:rPr>
              <a:t>   Example: Testing the Difference Between Proportions</a:t>
            </a:r>
          </a:p>
        </p:txBody>
      </p:sp>
      <p:sp>
        <p:nvSpPr>
          <p:cNvPr id="7" name="Rectangle 6"/>
          <p:cNvSpPr/>
          <p:nvPr/>
        </p:nvSpPr>
        <p:spPr>
          <a:xfrm>
            <a:off x="2115126" y="1610200"/>
            <a:ext cx="8551777" cy="3416320"/>
          </a:xfrm>
          <a:prstGeom prst="rect">
            <a:avLst/>
          </a:prstGeom>
        </p:spPr>
        <p:txBody>
          <a:bodyPr wrap="square">
            <a:spAutoFit/>
          </a:bodyPr>
          <a:lstStyle/>
          <a:p>
            <a:pPr algn="just">
              <a:defRPr/>
            </a:pPr>
            <a:r>
              <a:rPr lang="en-US" sz="2400" dirty="0">
                <a:latin typeface="Times New Roman" panose="02020603050405020304" pitchFamily="18" charset="0"/>
                <a:cs typeface="Times New Roman" panose="02020603050405020304" pitchFamily="18" charset="0"/>
              </a:rPr>
              <a:t>A medical research team conducted a study to test the effect of a cholesterol reducing medication. At the end of the study, the researchers found that of the 4700 randomly selected subjects who took the medication, 301 died of heart disease. Of the 4300 randomly selected subjects who took a placebo, 357 died of heart disease. At </a:t>
            </a:r>
            <a:r>
              <a:rPr lang="el-GR" sz="2400" dirty="0">
                <a:latin typeface="Times New Roman" panose="02020603050405020304" pitchFamily="18" charset="0"/>
                <a:cs typeface="Times New Roman" panose="02020603050405020304" pitchFamily="18" charset="0"/>
              </a:rPr>
              <a:t>α</a:t>
            </a:r>
            <a:r>
              <a:rPr lang="en-US" sz="2400" dirty="0">
                <a:latin typeface="Times New Roman" panose="02020603050405020304" pitchFamily="18" charset="0"/>
                <a:cs typeface="Times New Roman" panose="02020603050405020304" pitchFamily="18" charset="0"/>
              </a:rPr>
              <a:t> = 0.01 can you conclude that the death rate due to heart disease is lower for those who took the medication than for those who took the placebo? </a:t>
            </a:r>
            <a:r>
              <a:rPr lang="en-US" sz="2400" i="1" dirty="0">
                <a:solidFill>
                  <a:schemeClr val="tx2"/>
                </a:solidFill>
                <a:latin typeface="Times New Roman" panose="02020603050405020304" pitchFamily="18" charset="0"/>
                <a:cs typeface="Times New Roman" panose="02020603050405020304" pitchFamily="18" charset="0"/>
              </a:rPr>
              <a:t>(Adapted from New England Journal of Medicine)</a:t>
            </a:r>
          </a:p>
        </p:txBody>
      </p:sp>
      <p:sp>
        <p:nvSpPr>
          <p:cNvPr id="12" name="Rectangle 11"/>
          <p:cNvSpPr/>
          <p:nvPr/>
        </p:nvSpPr>
        <p:spPr>
          <a:xfrm>
            <a:off x="2194382" y="5026520"/>
            <a:ext cx="6096000" cy="830997"/>
          </a:xfrm>
          <a:prstGeom prst="rect">
            <a:avLst/>
          </a:prstGeom>
        </p:spPr>
        <p:txBody>
          <a:bodyPr>
            <a:spAutoFit/>
          </a:bodyPr>
          <a:lstStyle/>
          <a:p>
            <a:pPr>
              <a:defRPr/>
            </a:pPr>
            <a:r>
              <a:rPr lang="en-US" sz="2400" b="1" dirty="0">
                <a:solidFill>
                  <a:schemeClr val="accent3"/>
                </a:solidFill>
                <a:latin typeface="Times New Roman" panose="02020603050405020304" pitchFamily="18" charset="0"/>
                <a:cs typeface="Times New Roman" panose="02020603050405020304" pitchFamily="18" charset="0"/>
              </a:rPr>
              <a:t>Solution: </a:t>
            </a:r>
          </a:p>
          <a:p>
            <a:pPr>
              <a:defRPr/>
            </a:pPr>
            <a:r>
              <a:rPr lang="en-US" sz="2400" dirty="0">
                <a:latin typeface="Times New Roman" panose="02020603050405020304" pitchFamily="18" charset="0"/>
                <a:cs typeface="Times New Roman" panose="02020603050405020304" pitchFamily="18" charset="0"/>
              </a:rPr>
              <a:t>1 = Medication	2 = Placebo</a:t>
            </a:r>
          </a:p>
        </p:txBody>
      </p:sp>
      <p:sp>
        <p:nvSpPr>
          <p:cNvPr id="14" name="Rectangle 13"/>
          <p:cNvSpPr/>
          <p:nvPr/>
        </p:nvSpPr>
        <p:spPr>
          <a:xfrm>
            <a:off x="3509817" y="4593620"/>
            <a:ext cx="5495637" cy="461665"/>
          </a:xfrm>
          <a:prstGeom prst="rect">
            <a:avLst/>
          </a:prstGeom>
        </p:spPr>
        <p:txBody>
          <a:bodyPr wrap="square">
            <a:spAutoFit/>
          </a:bodyPr>
          <a:lstStyle/>
          <a:p>
            <a:pPr algn="just">
              <a:tabLst>
                <a:tab pos="457200" algn="l"/>
              </a:tabLst>
              <a:defRPr/>
            </a:pPr>
            <a:r>
              <a:rPr lang="en-US" sz="2400" b="1" dirty="0">
                <a:latin typeface="Times New Roman" panose="02020603050405020304" pitchFamily="18" charset="0"/>
                <a:cs typeface="Times New Roman" panose="02020603050405020304" pitchFamily="18" charset="0"/>
              </a:rPr>
              <a:t>Note: The critical value is  -2.33</a:t>
            </a:r>
          </a:p>
        </p:txBody>
      </p:sp>
    </p:spTree>
    <p:extLst>
      <p:ext uri="{BB962C8B-B14F-4D97-AF65-F5344CB8AC3E}">
        <p14:creationId xmlns:p14="http://schemas.microsoft.com/office/powerpoint/2010/main" val="837960161"/>
      </p:ext>
    </p:extLst>
  </p:cSld>
  <p:clrMapOvr>
    <a:masterClrMapping/>
  </p:clrMapOvr>
  <mc:AlternateContent xmlns:mc="http://schemas.openxmlformats.org/markup-compatibility/2006" xmlns:p14="http://schemas.microsoft.com/office/powerpoint/2010/main">
    <mc:Choice Requires="p14">
      <p:transition spd="slow" p14:dur="2000" advTm="196525"/>
    </mc:Choice>
    <mc:Fallback xmlns="">
      <p:transition spd="slow" advTm="196525"/>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62063" y="658211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960763"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41</a:t>
            </a:fld>
            <a:endParaRPr lang="en-US"/>
          </a:p>
        </p:txBody>
      </p:sp>
      <p:sp>
        <p:nvSpPr>
          <p:cNvPr id="9" name="Rectangle 8"/>
          <p:cNvSpPr/>
          <p:nvPr/>
        </p:nvSpPr>
        <p:spPr>
          <a:xfrm>
            <a:off x="2450744" y="588366"/>
            <a:ext cx="8164927" cy="523220"/>
          </a:xfrm>
          <a:prstGeom prst="rect">
            <a:avLst/>
          </a:prstGeom>
        </p:spPr>
        <p:txBody>
          <a:bodyPr wrap="none">
            <a:spAutoFit/>
          </a:bodyPr>
          <a:lstStyle/>
          <a:p>
            <a:pPr>
              <a:buFont typeface="Arial" charset="0"/>
              <a:buNone/>
              <a:defRPr/>
            </a:pPr>
            <a:r>
              <a:rPr lang="en-US" sz="2800" dirty="0">
                <a:solidFill>
                  <a:schemeClr val="bg1"/>
                </a:solidFill>
                <a:latin typeface="Times New Roman" panose="02020603050405020304" pitchFamily="18" charset="0"/>
                <a:cs typeface="Times New Roman" panose="02020603050405020304" pitchFamily="18" charset="0"/>
              </a:rPr>
              <a:t>   Solution: Testing the Difference Between Proportions</a:t>
            </a:r>
          </a:p>
        </p:txBody>
      </p:sp>
      <p:pic>
        <p:nvPicPr>
          <p:cNvPr id="11" name="Picture 10"/>
          <p:cNvPicPr>
            <a:picLocks noChangeAspect="1"/>
          </p:cNvPicPr>
          <p:nvPr/>
        </p:nvPicPr>
        <p:blipFill>
          <a:blip r:embed="rId6"/>
          <a:stretch>
            <a:fillRect/>
          </a:stretch>
        </p:blipFill>
        <p:spPr>
          <a:xfrm>
            <a:off x="2096654" y="1406637"/>
            <a:ext cx="9066933" cy="4949713"/>
          </a:xfrm>
          <a:prstGeom prst="rect">
            <a:avLst/>
          </a:prstGeom>
        </p:spPr>
      </p:pic>
    </p:spTree>
    <p:extLst>
      <p:ext uri="{BB962C8B-B14F-4D97-AF65-F5344CB8AC3E}">
        <p14:creationId xmlns:p14="http://schemas.microsoft.com/office/powerpoint/2010/main" val="4127713432"/>
      </p:ext>
    </p:extLst>
  </p:cSld>
  <p:clrMapOvr>
    <a:masterClrMapping/>
  </p:clrMapOvr>
  <mc:AlternateContent xmlns:mc="http://schemas.openxmlformats.org/markup-compatibility/2006" xmlns:p14="http://schemas.microsoft.com/office/powerpoint/2010/main">
    <mc:Choice Requires="p14">
      <p:transition spd="slow" p14:dur="2000" advTm="76231"/>
    </mc:Choice>
    <mc:Fallback xmlns="">
      <p:transition spd="slow" advTm="76231"/>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7" y="-18473"/>
            <a:ext cx="10960763" cy="120930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42</a:t>
            </a:fld>
            <a:endParaRPr lang="en-US"/>
          </a:p>
        </p:txBody>
      </p:sp>
      <p:sp>
        <p:nvSpPr>
          <p:cNvPr id="9" name="Rectangle 8"/>
          <p:cNvSpPr/>
          <p:nvPr/>
        </p:nvSpPr>
        <p:spPr>
          <a:xfrm>
            <a:off x="2653944" y="324569"/>
            <a:ext cx="5064207" cy="523220"/>
          </a:xfrm>
          <a:prstGeom prst="rect">
            <a:avLst/>
          </a:prstGeom>
        </p:spPr>
        <p:txBody>
          <a:bodyPr wrap="none">
            <a:spAutoFit/>
          </a:bodyPr>
          <a:lstStyle/>
          <a:p>
            <a:pPr>
              <a:buFont typeface="Arial" charset="0"/>
              <a:buNone/>
              <a:defRPr/>
            </a:pPr>
            <a:r>
              <a:rPr lang="en-US" sz="2800" dirty="0">
                <a:solidFill>
                  <a:schemeClr val="bg1"/>
                </a:solidFill>
                <a:latin typeface="Times New Roman" panose="02020603050405020304" pitchFamily="18" charset="0"/>
                <a:cs typeface="Times New Roman" panose="02020603050405020304" pitchFamily="18" charset="0"/>
              </a:rPr>
              <a:t>   Solution: Obtaining test statistic</a:t>
            </a:r>
          </a:p>
        </p:txBody>
      </p:sp>
      <p:pic>
        <p:nvPicPr>
          <p:cNvPr id="7" name="Picture 6"/>
          <p:cNvPicPr>
            <a:picLocks noChangeAspect="1"/>
          </p:cNvPicPr>
          <p:nvPr/>
        </p:nvPicPr>
        <p:blipFill>
          <a:blip r:embed="rId5"/>
          <a:stretch>
            <a:fillRect/>
          </a:stretch>
        </p:blipFill>
        <p:spPr>
          <a:xfrm>
            <a:off x="2731525" y="921526"/>
            <a:ext cx="7031311" cy="3501112"/>
          </a:xfrm>
          <a:prstGeom prst="rect">
            <a:avLst/>
          </a:prstGeom>
        </p:spPr>
      </p:pic>
      <p:pic>
        <p:nvPicPr>
          <p:cNvPr id="11" name="Picture 10"/>
          <p:cNvPicPr>
            <a:picLocks noChangeAspect="1"/>
          </p:cNvPicPr>
          <p:nvPr/>
        </p:nvPicPr>
        <p:blipFill>
          <a:blip r:embed="rId6"/>
          <a:stretch>
            <a:fillRect/>
          </a:stretch>
        </p:blipFill>
        <p:spPr>
          <a:xfrm>
            <a:off x="2003792" y="4313591"/>
            <a:ext cx="8486775" cy="2247900"/>
          </a:xfrm>
          <a:prstGeom prst="rect">
            <a:avLst/>
          </a:prstGeom>
        </p:spPr>
      </p:pic>
      <p:pic>
        <p:nvPicPr>
          <p:cNvPr id="12" name="Picture 11"/>
          <p:cNvPicPr>
            <a:picLocks noChangeAspect="1"/>
          </p:cNvPicPr>
          <p:nvPr/>
        </p:nvPicPr>
        <p:blipFill>
          <a:blip r:embed="rId7"/>
          <a:stretch>
            <a:fillRect/>
          </a:stretch>
        </p:blipFill>
        <p:spPr>
          <a:xfrm>
            <a:off x="2311482" y="6614262"/>
            <a:ext cx="9902229" cy="204838"/>
          </a:xfrm>
          <a:prstGeom prst="rect">
            <a:avLst/>
          </a:prstGeom>
        </p:spPr>
      </p:pic>
    </p:spTree>
    <p:extLst>
      <p:ext uri="{BB962C8B-B14F-4D97-AF65-F5344CB8AC3E}">
        <p14:creationId xmlns:p14="http://schemas.microsoft.com/office/powerpoint/2010/main" val="3151340029"/>
      </p:ext>
    </p:extLst>
  </p:cSld>
  <p:clrMapOvr>
    <a:masterClrMapping/>
  </p:clrMapOvr>
  <mc:AlternateContent xmlns:mc="http://schemas.openxmlformats.org/markup-compatibility/2006" xmlns:p14="http://schemas.microsoft.com/office/powerpoint/2010/main">
    <mc:Choice Requires="p14">
      <p:transition spd="slow" p14:dur="2000" advTm="156303"/>
    </mc:Choice>
    <mc:Fallback xmlns="">
      <p:transition spd="slow" advTm="156303"/>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57770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960763"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43</a:t>
            </a:fld>
            <a:endParaRPr lang="en-US"/>
          </a:p>
        </p:txBody>
      </p:sp>
      <p:sp>
        <p:nvSpPr>
          <p:cNvPr id="9" name="Rectangle 8"/>
          <p:cNvSpPr/>
          <p:nvPr/>
        </p:nvSpPr>
        <p:spPr>
          <a:xfrm>
            <a:off x="2450744" y="588366"/>
            <a:ext cx="8164927" cy="523220"/>
          </a:xfrm>
          <a:prstGeom prst="rect">
            <a:avLst/>
          </a:prstGeom>
        </p:spPr>
        <p:txBody>
          <a:bodyPr wrap="none">
            <a:spAutoFit/>
          </a:bodyPr>
          <a:lstStyle/>
          <a:p>
            <a:pPr>
              <a:buFont typeface="Arial" charset="0"/>
              <a:buNone/>
              <a:defRPr/>
            </a:pPr>
            <a:r>
              <a:rPr lang="en-US" sz="2800" dirty="0">
                <a:solidFill>
                  <a:schemeClr val="bg1"/>
                </a:solidFill>
                <a:latin typeface="Times New Roman" panose="02020603050405020304" pitchFamily="18" charset="0"/>
                <a:cs typeface="Times New Roman" panose="02020603050405020304" pitchFamily="18" charset="0"/>
              </a:rPr>
              <a:t>   Solution: Testing the Difference Between Proportions</a:t>
            </a:r>
          </a:p>
        </p:txBody>
      </p:sp>
      <p:pic>
        <p:nvPicPr>
          <p:cNvPr id="11" name="Picture 10"/>
          <p:cNvPicPr>
            <a:picLocks noChangeAspect="1"/>
          </p:cNvPicPr>
          <p:nvPr/>
        </p:nvPicPr>
        <p:blipFill>
          <a:blip r:embed="rId6"/>
          <a:stretch>
            <a:fillRect/>
          </a:stretch>
        </p:blipFill>
        <p:spPr>
          <a:xfrm>
            <a:off x="2243619" y="1512574"/>
            <a:ext cx="8803071" cy="4970032"/>
          </a:xfrm>
          <a:prstGeom prst="rect">
            <a:avLst/>
          </a:prstGeom>
        </p:spPr>
      </p:pic>
    </p:spTree>
    <p:extLst>
      <p:ext uri="{BB962C8B-B14F-4D97-AF65-F5344CB8AC3E}">
        <p14:creationId xmlns:p14="http://schemas.microsoft.com/office/powerpoint/2010/main" val="2060655640"/>
      </p:ext>
    </p:extLst>
  </p:cSld>
  <p:clrMapOvr>
    <a:masterClrMapping/>
  </p:clrMapOvr>
  <mc:AlternateContent xmlns:mc="http://schemas.openxmlformats.org/markup-compatibility/2006" xmlns:p14="http://schemas.microsoft.com/office/powerpoint/2010/main">
    <mc:Choice Requires="p14">
      <p:transition spd="slow" p14:dur="2000" advTm="69347"/>
    </mc:Choice>
    <mc:Fallback xmlns="">
      <p:transition spd="slow" advTm="69347"/>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8473"/>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44</a:t>
            </a:fld>
            <a:endParaRPr lang="en-US"/>
          </a:p>
        </p:txBody>
      </p:sp>
      <p:sp>
        <p:nvSpPr>
          <p:cNvPr id="11" name="Rectangle 10"/>
          <p:cNvSpPr/>
          <p:nvPr/>
        </p:nvSpPr>
        <p:spPr>
          <a:xfrm>
            <a:off x="2713746" y="601961"/>
            <a:ext cx="2895344" cy="523220"/>
          </a:xfrm>
          <a:prstGeom prst="rect">
            <a:avLst/>
          </a:prstGeom>
        </p:spPr>
        <p:txBody>
          <a:bodyPr wrap="none">
            <a:spAutoFit/>
          </a:bodyPr>
          <a:lstStyle/>
          <a:p>
            <a:pPr>
              <a:defRPr/>
            </a:pPr>
            <a:r>
              <a:rPr lang="en-US" sz="2800" dirty="0">
                <a:solidFill>
                  <a:schemeClr val="bg1"/>
                </a:solidFill>
                <a:latin typeface="Times New Roman" panose="02020603050405020304" pitchFamily="18" charset="0"/>
                <a:cs typeface="Times New Roman" panose="02020603050405020304" pitchFamily="18" charset="0"/>
              </a:rPr>
              <a:t>Chapter Summary </a:t>
            </a:r>
          </a:p>
        </p:txBody>
      </p:sp>
      <p:sp>
        <p:nvSpPr>
          <p:cNvPr id="7" name="Rectangle 6"/>
          <p:cNvSpPr/>
          <p:nvPr/>
        </p:nvSpPr>
        <p:spPr>
          <a:xfrm>
            <a:off x="1398076" y="1991393"/>
            <a:ext cx="10462161" cy="2677656"/>
          </a:xfrm>
          <a:prstGeom prst="rect">
            <a:avLst/>
          </a:prstGeom>
        </p:spPr>
        <p:txBody>
          <a:bodyPr wrap="square">
            <a:spAutoFit/>
          </a:bodyPr>
          <a:lstStyle/>
          <a:p>
            <a:pPr>
              <a:defRPr/>
            </a:pPr>
            <a:r>
              <a:rPr lang="en-US" sz="2400" dirty="0">
                <a:latin typeface="Times New Roman" panose="02020603050405020304" pitchFamily="18" charset="0"/>
                <a:cs typeface="Times New Roman" panose="02020603050405020304" pitchFamily="18" charset="0"/>
              </a:rPr>
              <a:t>8.1 Testing the Difference Between Means (Large Independent Samples)</a:t>
            </a:r>
          </a:p>
          <a:p>
            <a:pPr>
              <a:defRPr/>
            </a:pPr>
            <a:endParaRPr lang="en-US" sz="2400" dirty="0">
              <a:latin typeface="Times New Roman" panose="02020603050405020304" pitchFamily="18" charset="0"/>
              <a:cs typeface="Times New Roman" panose="02020603050405020304" pitchFamily="18" charset="0"/>
            </a:endParaRPr>
          </a:p>
          <a:p>
            <a:pPr>
              <a:defRPr/>
            </a:pPr>
            <a:r>
              <a:rPr lang="en-US" sz="2400" dirty="0">
                <a:latin typeface="Times New Roman" panose="02020603050405020304" pitchFamily="18" charset="0"/>
                <a:cs typeface="Times New Roman" panose="02020603050405020304" pitchFamily="18" charset="0"/>
              </a:rPr>
              <a:t>8.2 Testing the Difference Between Means (Small Independent Samples)</a:t>
            </a:r>
          </a:p>
          <a:p>
            <a:pPr>
              <a:defRPr/>
            </a:pPr>
            <a:endParaRPr lang="en-US" sz="2400" dirty="0">
              <a:latin typeface="Times New Roman" panose="02020603050405020304" pitchFamily="18" charset="0"/>
              <a:cs typeface="Times New Roman" panose="02020603050405020304" pitchFamily="18" charset="0"/>
            </a:endParaRPr>
          </a:p>
          <a:p>
            <a:pPr>
              <a:defRPr/>
            </a:pPr>
            <a:r>
              <a:rPr lang="en-US" sz="2400" dirty="0">
                <a:latin typeface="Times New Roman" panose="02020603050405020304" pitchFamily="18" charset="0"/>
                <a:cs typeface="Times New Roman" panose="02020603050405020304" pitchFamily="18" charset="0"/>
              </a:rPr>
              <a:t>8.3 Testing the Difference Between Means (Dependent Samples)</a:t>
            </a:r>
          </a:p>
          <a:p>
            <a:pPr>
              <a:defRPr/>
            </a:pPr>
            <a:endParaRPr lang="en-US" sz="2400" dirty="0">
              <a:latin typeface="Times New Roman" panose="02020603050405020304" pitchFamily="18" charset="0"/>
              <a:cs typeface="Times New Roman" panose="02020603050405020304" pitchFamily="18" charset="0"/>
            </a:endParaRPr>
          </a:p>
          <a:p>
            <a:pPr>
              <a:defRPr/>
            </a:pPr>
            <a:r>
              <a:rPr lang="en-US" sz="2400" dirty="0">
                <a:latin typeface="Times New Roman" panose="02020603050405020304" pitchFamily="18" charset="0"/>
                <a:cs typeface="Times New Roman" panose="02020603050405020304" pitchFamily="18" charset="0"/>
              </a:rPr>
              <a:t>8.4 Testing the Difference Between Proportions</a:t>
            </a:r>
          </a:p>
        </p:txBody>
      </p:sp>
    </p:spTree>
    <p:extLst>
      <p:ext uri="{BB962C8B-B14F-4D97-AF65-F5344CB8AC3E}">
        <p14:creationId xmlns:p14="http://schemas.microsoft.com/office/powerpoint/2010/main" val="1347597667"/>
      </p:ext>
    </p:extLst>
  </p:cSld>
  <p:clrMapOvr>
    <a:masterClrMapping/>
  </p:clrMapOvr>
  <mc:AlternateContent xmlns:mc="http://schemas.openxmlformats.org/markup-compatibility/2006" xmlns:p14="http://schemas.microsoft.com/office/powerpoint/2010/main">
    <mc:Choice Requires="p14">
      <p:transition spd="slow" p14:dur="2000" advTm="157997"/>
    </mc:Choice>
    <mc:Fallback xmlns="">
      <p:transition spd="slow" advTm="15799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2188</TotalTime>
  <Words>1764</Words>
  <Application>Microsoft Office PowerPoint</Application>
  <PresentationFormat>Widescreen</PresentationFormat>
  <Paragraphs>302</Paragraphs>
  <Slides>44</Slides>
  <Notes>0</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44</vt:i4>
      </vt:variant>
    </vt:vector>
  </HeadingPairs>
  <TitlesOfParts>
    <vt:vector size="53" baseType="lpstr">
      <vt:lpstr>Arial</vt:lpstr>
      <vt:lpstr>Calibri</vt:lpstr>
      <vt:lpstr>Calibri Light</vt:lpstr>
      <vt:lpstr>Cambria Math</vt:lpstr>
      <vt:lpstr>Tajawal Medium</vt:lpstr>
      <vt:lpstr>Times New Roman</vt:lpstr>
      <vt:lpstr>Wingdings</vt:lpstr>
      <vt:lpstr>Office Theme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Israa Lewaa</cp:lastModifiedBy>
  <cp:revision>250</cp:revision>
  <dcterms:created xsi:type="dcterms:W3CDTF">2021-08-03T13:03:26Z</dcterms:created>
  <dcterms:modified xsi:type="dcterms:W3CDTF">2022-07-30T20:47:12Z</dcterms:modified>
</cp:coreProperties>
</file>