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303" r:id="rId6"/>
    <p:sldId id="271" r:id="rId7"/>
    <p:sldId id="313" r:id="rId8"/>
    <p:sldId id="276" r:id="rId9"/>
    <p:sldId id="622" r:id="rId10"/>
    <p:sldId id="628" r:id="rId11"/>
    <p:sldId id="544" r:id="rId12"/>
    <p:sldId id="600" r:id="rId13"/>
    <p:sldId id="625" r:id="rId14"/>
    <p:sldId id="624" r:id="rId15"/>
    <p:sldId id="545" r:id="rId16"/>
    <p:sldId id="616" r:id="rId17"/>
    <p:sldId id="623" r:id="rId18"/>
    <p:sldId id="630" r:id="rId19"/>
    <p:sldId id="631" r:id="rId20"/>
    <p:sldId id="599" r:id="rId21"/>
    <p:sldId id="632" r:id="rId22"/>
    <p:sldId id="633" r:id="rId23"/>
    <p:sldId id="643" r:id="rId24"/>
    <p:sldId id="629" r:id="rId25"/>
    <p:sldId id="634" r:id="rId26"/>
    <p:sldId id="627" r:id="rId27"/>
    <p:sldId id="635" r:id="rId28"/>
    <p:sldId id="587" r:id="rId29"/>
    <p:sldId id="626" r:id="rId30"/>
    <p:sldId id="604" r:id="rId31"/>
    <p:sldId id="617" r:id="rId32"/>
    <p:sldId id="636" r:id="rId33"/>
    <p:sldId id="609" r:id="rId34"/>
    <p:sldId id="605" r:id="rId35"/>
    <p:sldId id="637" r:id="rId36"/>
    <p:sldId id="638" r:id="rId37"/>
    <p:sldId id="613" r:id="rId38"/>
    <p:sldId id="639" r:id="rId39"/>
    <p:sldId id="618" r:id="rId40"/>
    <p:sldId id="569" r:id="rId41"/>
    <p:sldId id="640" r:id="rId42"/>
    <p:sldId id="566" r:id="rId43"/>
    <p:sldId id="533" r:id="rId44"/>
    <p:sldId id="601" r:id="rId45"/>
    <p:sldId id="641" r:id="rId46"/>
    <p:sldId id="603" r:id="rId47"/>
    <p:sldId id="642" r:id="rId48"/>
    <p:sldId id="593"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622"/>
            <p14:sldId id="628"/>
            <p14:sldId id="544"/>
            <p14:sldId id="600"/>
            <p14:sldId id="625"/>
            <p14:sldId id="624"/>
            <p14:sldId id="545"/>
            <p14:sldId id="616"/>
            <p14:sldId id="623"/>
            <p14:sldId id="630"/>
            <p14:sldId id="631"/>
            <p14:sldId id="599"/>
            <p14:sldId id="632"/>
            <p14:sldId id="633"/>
            <p14:sldId id="643"/>
            <p14:sldId id="629"/>
            <p14:sldId id="634"/>
            <p14:sldId id="627"/>
            <p14:sldId id="635"/>
            <p14:sldId id="587"/>
            <p14:sldId id="626"/>
            <p14:sldId id="604"/>
            <p14:sldId id="617"/>
            <p14:sldId id="636"/>
            <p14:sldId id="609"/>
            <p14:sldId id="605"/>
            <p14:sldId id="637"/>
            <p14:sldId id="638"/>
            <p14:sldId id="613"/>
            <p14:sldId id="639"/>
            <p14:sldId id="618"/>
            <p14:sldId id="569"/>
            <p14:sldId id="640"/>
            <p14:sldId id="566"/>
            <p14:sldId id="533"/>
            <p14:sldId id="601"/>
            <p14:sldId id="641"/>
            <p14:sldId id="603"/>
            <p14:sldId id="642"/>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00AEEF"/>
    <a:srgbClr val="F58221"/>
    <a:srgbClr val="203E5F"/>
    <a:srgbClr val="2D3956"/>
    <a:srgbClr val="FFD200"/>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828"/>
    <p:restoredTop sz="89881"/>
  </p:normalViewPr>
  <p:slideViewPr>
    <p:cSldViewPr snapToGrid="0">
      <p:cViewPr varScale="1">
        <p:scale>
          <a:sx n="101" d="100"/>
          <a:sy n="101" d="100"/>
        </p:scale>
        <p:origin x="200" y="2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8/6/25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JO"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0244983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8/6/25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8/6/25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8/6/25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hyperlink" Target="https://aawsat.com/&#1579;&#1602;&#1575;&#1601;&#1577;-&#1608;&#1601;&#1606;&#1608;&#1606;/&#1573;&#1593;&#1604;&#1575;&#1605;/5042353-&#1589;&#1583;&#1605;&#1575;&#1578;-&#1575;&#1604;&#1573;&#1606;&#1593;&#1575;&#1588;-&#1604;&#1575;-&#1578;&#1606;&#1593;&#1588;-&#1575;&#1604;&#1589;&#1581;&#1575;&#1601;&#1577;-&#1575;&#1604;&#1608;&#1585;&#1602;&#1610;&#1577;-&#1575;&#1604;&#1571;&#1585;&#1583;&#1606;&#1610;&#1577;" TargetMode="External"/><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hyperlink" Target="https://nabd.com/s/110638623-e4b6b4/&#1573;&#1588;&#1575;&#1583;&#1577;-&#1576;&#1602;&#1585;&#1575;&#1585;-&#1575;&#1604;&#1581;&#1603;&#1608;&#1605;&#1577;-&#1576;&#1585;&#1601;&#1593;-&#1587;&#1593;&#1585;-&#1575;&#1604;&#1573;&#1593;&#1604;&#1575;&#1606;-&#1575;&#1604;&#1581;&#1603;&#1608;&#1605;&#1610;-&#1601;&#1610;-&#1575;&#1604;&#1589;&#1581;&#1601;?utm_source=chatgpt.com" TargetMode="External"/><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hyperlink" Target="https://www.egyptiancurebank.com/en/news/details/al-shorouk-newspaper-egyptian-cure-bank-starts-its-campaign-egypt-free-of-virus-c-2020" TargetMode="External"/><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alriyadh.com/page/info"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masrawy.com/#Nav-logo" TargetMode="External"/><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hyperlink" Target="https://www.masrawy.com/crossmedia/karantina/"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youm7.com/Tags/Index?id=2479792&amp;tag=&#1575;&#1604;&#1605;&#1606;&#1589;&#1577;-&#1575;&#1604;&#1578;&#1601;&#1575;&#1593;&#1604;&#1610;&#1577;"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campaignme.com/asharq-al-awsat-relaunches-with-a-digital-first-approach/"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okaz.com.sa/economy/saudi/2040582" TargetMode="External"/><Relationship Id="rId2" Type="http://schemas.openxmlformats.org/officeDocument/2006/relationships/image" Target="../media/image6.png"/><Relationship Id="rId1" Type="http://schemas.openxmlformats.org/officeDocument/2006/relationships/slideLayout" Target="../slideLayouts/slideLayout8.xml"/><Relationship Id="rId4" Type="http://schemas.openxmlformats.org/officeDocument/2006/relationships/image" Target="../media/image18.jpg"/></Relationships>
</file>

<file path=ppt/slides/_rels/slide2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8.xml"/><Relationship Id="rId5" Type="http://schemas.openxmlformats.org/officeDocument/2006/relationships/image" Target="../media/image20.jpg"/><Relationship Id="rId4" Type="http://schemas.openxmlformats.org/officeDocument/2006/relationships/image" Target="../media/image19.jpg"/></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hyperlink" Target="https://www.theguardian.com/data" TargetMode="External"/><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hyperlink" Target="https://arij.net/"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s://www.copy.ai/"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ap.org/" TargetMode="External"/><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2.jpg"/></Relationships>
</file>

<file path=ppt/slides/_rels/slide3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image" Target="../media/image28.jpg"/><Relationship Id="rId4" Type="http://schemas.openxmlformats.org/officeDocument/2006/relationships/image" Target="../media/image27.jpg"/></Relationships>
</file>

<file path=ppt/slides/_rels/slide3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s://www.unicef.org/mena/coronavirus"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hyperlink" Target="https://www.okaz.com.sa/economy/saudi/2040582" TargetMode="External"/><Relationship Id="rId13" Type="http://schemas.openxmlformats.org/officeDocument/2006/relationships/hyperlink" Target="https://www.ap.org/" TargetMode="External"/><Relationship Id="rId3" Type="http://schemas.openxmlformats.org/officeDocument/2006/relationships/hyperlink" Target="https://wearesocial.com/" TargetMode="External"/><Relationship Id="rId7" Type="http://schemas.openxmlformats.org/officeDocument/2006/relationships/hyperlink" Target="https://www.egyptiancurebank.com/" TargetMode="External"/><Relationship Id="rId12" Type="http://schemas.openxmlformats.org/officeDocument/2006/relationships/hyperlink" Target="https://www.copy.ai/" TargetMode="External"/><Relationship Id="rId2" Type="http://schemas.openxmlformats.org/officeDocument/2006/relationships/hyperlink" Target="https://datareportal.com/reports/digital-2024-global-overview-report" TargetMode="External"/><Relationship Id="rId1" Type="http://schemas.openxmlformats.org/officeDocument/2006/relationships/slideLayout" Target="../slideLayouts/slideLayout16.xml"/><Relationship Id="rId6" Type="http://schemas.openxmlformats.org/officeDocument/2006/relationships/hyperlink" Target="https://www.unicef.org/mena/coronavirus" TargetMode="External"/><Relationship Id="rId11" Type="http://schemas.openxmlformats.org/officeDocument/2006/relationships/hyperlink" Target="https://www.theguardian.com/data" TargetMode="External"/><Relationship Id="rId5" Type="http://schemas.openxmlformats.org/officeDocument/2006/relationships/hyperlink" Target="https://arij.net/" TargetMode="External"/><Relationship Id="rId10" Type="http://schemas.openxmlformats.org/officeDocument/2006/relationships/hyperlink" Target="https://nabd.com/s/110638623-e4b6b4" TargetMode="External"/><Relationship Id="rId4" Type="http://schemas.openxmlformats.org/officeDocument/2006/relationships/hyperlink" Target="https://institute.aljazeera.net/" TargetMode="External"/><Relationship Id="rId9" Type="http://schemas.openxmlformats.org/officeDocument/2006/relationships/hyperlink" Target="https://aawsat.com/" TargetMode="External"/><Relationship Id="rId1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hyperlink" Target="https://wearesocial.com/" TargetMode="External"/><Relationship Id="rId2" Type="http://schemas.openxmlformats.org/officeDocument/2006/relationships/hyperlink" Target="https://datareportal.com/" TargetMode="Externa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7.xml"/><Relationship Id="rId5" Type="http://schemas.openxmlformats.org/officeDocument/2006/relationships/image" Target="../media/image34.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373272" y="-98837"/>
            <a:ext cx="6032310" cy="580360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0" name="TextBox 29"/>
          <p:cNvSpPr txBox="1"/>
          <p:nvPr/>
        </p:nvSpPr>
        <p:spPr>
          <a:xfrm>
            <a:off x="401424" y="4315270"/>
            <a:ext cx="5216525" cy="461665"/>
          </a:xfrm>
          <a:prstGeom prst="rect">
            <a:avLst/>
          </a:prstGeom>
          <a:noFill/>
        </p:spPr>
        <p:txBody>
          <a:bodyPr wrap="square" rtlCol="0">
            <a:spAutoFit/>
          </a:bodyPr>
          <a:lstStyle/>
          <a:p>
            <a:pPr algn="ctr"/>
            <a:r>
              <a:rPr lang="ar-SA" sz="2400" dirty="0">
                <a:latin typeface="Alexandria" charset="0"/>
                <a:cs typeface="Alexandria" charset="0"/>
              </a:rPr>
              <a:t>د. منى المصري </a:t>
            </a:r>
            <a:endParaRPr lang="en-US" sz="2400" dirty="0">
              <a:latin typeface="Alexandria" charset="0"/>
              <a:cs typeface="Alexandria" charset="0"/>
            </a:endParaRPr>
          </a:p>
        </p:txBody>
      </p:sp>
      <p:sp>
        <p:nvSpPr>
          <p:cNvPr id="31" name="TextBox 30"/>
          <p:cNvSpPr txBox="1"/>
          <p:nvPr/>
        </p:nvSpPr>
        <p:spPr>
          <a:xfrm>
            <a:off x="483798" y="2052523"/>
            <a:ext cx="4760885" cy="2014269"/>
          </a:xfrm>
          <a:prstGeom prst="rect">
            <a:avLst/>
          </a:prstGeom>
          <a:noFill/>
        </p:spPr>
        <p:txBody>
          <a:bodyPr wrap="square" rtlCol="0">
            <a:spAutoFit/>
          </a:bodyPr>
          <a:lstStyle/>
          <a:p>
            <a:pPr algn="ctr">
              <a:lnSpc>
                <a:spcPct val="150000"/>
              </a:lnSpc>
            </a:pPr>
            <a:r>
              <a:rPr lang="ar-SA" sz="4400" b="1" i="0" u="none" strike="noStrike" dirty="0">
                <a:solidFill>
                  <a:schemeClr val="accent1"/>
                </a:solidFill>
                <a:effectLst/>
              </a:rPr>
              <a:t>الصحافة والحملات الإلكترونية</a:t>
            </a:r>
            <a:endParaRPr lang="en-US" sz="4400" b="1" i="0" u="none" strike="noStrike" dirty="0">
              <a:solidFill>
                <a:schemeClr val="accent1"/>
              </a:solidFill>
              <a:effectLst/>
            </a:endParaRPr>
          </a:p>
        </p:txBody>
      </p:sp>
      <p:sp>
        <p:nvSpPr>
          <p:cNvPr id="34" name="Rectangle: Rounded Corners 33"/>
          <p:cNvSpPr/>
          <p:nvPr/>
        </p:nvSpPr>
        <p:spPr>
          <a:xfrm>
            <a:off x="0" y="570476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العاشرة</a:t>
            </a:r>
            <a:endParaRPr lang="en-US" sz="2800" b="1" dirty="0">
              <a:solidFill>
                <a:schemeClr val="bg1"/>
              </a:solidFill>
              <a:latin typeface="Alexandria" charset="0"/>
              <a:cs typeface="Alexandria" charset="0"/>
            </a:endParaRPr>
          </a:p>
        </p:txBody>
      </p:sp>
      <p:sp>
        <p:nvSpPr>
          <p:cNvPr id="46" name="TextBox 45"/>
          <p:cNvSpPr txBox="1"/>
          <p:nvPr/>
        </p:nvSpPr>
        <p:spPr>
          <a:xfrm>
            <a:off x="464562" y="5078798"/>
            <a:ext cx="1034259" cy="369332"/>
          </a:xfrm>
          <a:prstGeom prst="rect">
            <a:avLst/>
          </a:prstGeom>
          <a:noFill/>
        </p:spPr>
        <p:txBody>
          <a:bodyPr wrap="none" rtlCol="0">
            <a:spAutoFit/>
          </a:bodyPr>
          <a:lstStyle/>
          <a:p>
            <a:pPr algn="ctr"/>
            <a:r>
              <a:rPr lang="en-JO" sz="1600" b="1">
                <a:solidFill>
                  <a:schemeClr val="accent1"/>
                </a:solidFill>
                <a:effectLst/>
                <a:latin typeface="Calibri" panose="020F0502020204030204" pitchFamily="34" charset="0"/>
                <a:ea typeface="Calibri" panose="020F0502020204030204" pitchFamily="34" charset="0"/>
                <a:cs typeface="Arial" panose="020B0604020202020204" pitchFamily="34" charset="0"/>
              </a:rPr>
              <a:t>DGM</a:t>
            </a:r>
            <a:r>
              <a:rPr lang="ar-SA" sz="1600" b="1"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 </a:t>
            </a:r>
            <a:r>
              <a:rPr lang="en-JO" b="1">
                <a:solidFill>
                  <a:schemeClr val="accent1"/>
                </a:solidFill>
                <a:effectLst/>
                <a:latin typeface="Calibri" panose="020F0502020204030204" pitchFamily="34" charset="0"/>
                <a:ea typeface="Calibri" panose="020F0502020204030204" pitchFamily="34" charset="0"/>
                <a:cs typeface="Arial" panose="020B0604020202020204" pitchFamily="34" charset="0"/>
              </a:rPr>
              <a:t>325</a:t>
            </a:r>
            <a:endParaRPr lang="en-JO">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4" name="Oval 13"/>
          <p:cNvSpPr/>
          <p:nvPr/>
        </p:nvSpPr>
        <p:spPr>
          <a:xfrm>
            <a:off x="5735277" y="414841"/>
            <a:ext cx="6614905" cy="647562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1" y="-43544"/>
            <a:ext cx="8659664" cy="5300798"/>
          </a:xfrm>
        </p:spPr>
      </p:pic>
      <p:sp>
        <p:nvSpPr>
          <p:cNvPr id="9" name="TextBox 8"/>
          <p:cNvSpPr txBox="1"/>
          <p:nvPr/>
        </p:nvSpPr>
        <p:spPr>
          <a:xfrm>
            <a:off x="5066328" y="3234729"/>
            <a:ext cx="6966284" cy="1493358"/>
          </a:xfrm>
          <a:prstGeom prst="rect">
            <a:avLst/>
          </a:prstGeom>
          <a:noFill/>
        </p:spPr>
        <p:txBody>
          <a:bodyPr wrap="square" rtlCol="0">
            <a:spAutoFit/>
          </a:bodyPr>
          <a:lstStyle/>
          <a:p>
            <a:pPr algn="ctr" rtl="1">
              <a:lnSpc>
                <a:spcPct val="150000"/>
              </a:lnSpc>
            </a:pPr>
            <a:r>
              <a:rPr lang="ar-SA" sz="3200" b="1" dirty="0">
                <a:solidFill>
                  <a:srgbClr val="00B0F0"/>
                </a:solidFill>
                <a:latin typeface="Alexandria" charset="0"/>
                <a:cs typeface="Alexandria" charset="0"/>
              </a:rPr>
              <a:t>دراسات مقارنة بين حملات صحافية تقليدية ورقمية، ومستقبل الصحافة والحملات الإلكترونية</a:t>
            </a:r>
          </a:p>
        </p:txBody>
      </p:sp>
      <p:sp>
        <p:nvSpPr>
          <p:cNvPr id="10" name="Rectangle: Rounded Corners 9"/>
          <p:cNvSpPr/>
          <p:nvPr/>
        </p:nvSpPr>
        <p:spPr>
          <a:xfrm>
            <a:off x="6538503" y="501683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العاشرة</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Muna AL Masri</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631ABD8-E108-9745-BF07-894E1E245C49}"/>
              </a:ext>
            </a:extLst>
          </p:cNvPr>
          <p:cNvSpPr txBox="1"/>
          <p:nvPr/>
        </p:nvSpPr>
        <p:spPr>
          <a:xfrm>
            <a:off x="10627612" y="12465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a:t>
            </a:r>
            <a:r>
              <a:rPr lang="en-US" sz="2000" b="1" dirty="0">
                <a:solidFill>
                  <a:schemeClr val="accent1">
                    <a:lumMod val="75000"/>
                  </a:schemeClr>
                </a:solidFill>
              </a:rPr>
              <a:t>10</a:t>
            </a:r>
            <a:endParaRPr lang="en-JO" sz="2000" b="1" dirty="0">
              <a:solidFill>
                <a:schemeClr val="accent1">
                  <a:lumMod val="75000"/>
                </a:schemeClr>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0519" y="-38526"/>
            <a:ext cx="2305141" cy="1076343"/>
          </a:xfrm>
          <a:prstGeom prst="rect">
            <a:avLst/>
          </a:prstGeom>
        </p:spPr>
      </p:pic>
      <p:sp>
        <p:nvSpPr>
          <p:cNvPr id="41" name="TextBox 40"/>
          <p:cNvSpPr txBox="1"/>
          <p:nvPr/>
        </p:nvSpPr>
        <p:spPr>
          <a:xfrm>
            <a:off x="5388998" y="63103"/>
            <a:ext cx="2154757" cy="523220"/>
          </a:xfrm>
          <a:prstGeom prst="rect">
            <a:avLst/>
          </a:prstGeom>
          <a:noFill/>
        </p:spPr>
        <p:txBody>
          <a:bodyPr wrap="none" rtlCol="0">
            <a:spAutoFit/>
          </a:bodyPr>
          <a:lstStyle/>
          <a:p>
            <a:r>
              <a:rPr lang="ar-SA" sz="2800" b="1" dirty="0">
                <a:solidFill>
                  <a:srgbClr val="C00000"/>
                </a:solidFill>
                <a:latin typeface="Alexandria" charset="0"/>
                <a:cs typeface="Alexandria" charset="0"/>
              </a:rPr>
              <a:t>محاور المحاضرة</a:t>
            </a:r>
            <a:endParaRPr lang="en-US" sz="2800" b="1" dirty="0">
              <a:solidFill>
                <a:srgbClr val="C00000"/>
              </a:solidFill>
              <a:latin typeface="Alexandria" charset="0"/>
              <a:cs typeface="Alexandria" charset="0"/>
            </a:endParaRPr>
          </a:p>
        </p:txBody>
      </p:sp>
      <p:sp>
        <p:nvSpPr>
          <p:cNvPr id="15" name="Content Placeholder 6">
            <a:extLst>
              <a:ext uri="{FF2B5EF4-FFF2-40B4-BE49-F238E27FC236}">
                <a16:creationId xmlns:a16="http://schemas.microsoft.com/office/drawing/2014/main" id="{40813518-F95E-1243-BAF1-74DEEEAF2773}"/>
              </a:ext>
            </a:extLst>
          </p:cNvPr>
          <p:cNvSpPr>
            <a:spLocks noGrp="1"/>
          </p:cNvSpPr>
          <p:nvPr>
            <p:ph idx="1"/>
          </p:nvPr>
        </p:nvSpPr>
        <p:spPr>
          <a:xfrm>
            <a:off x="301558" y="984417"/>
            <a:ext cx="11710011" cy="5686764"/>
          </a:xfrm>
        </p:spPr>
        <p:txBody>
          <a:bodyPr>
            <a:noAutofit/>
          </a:bodyPr>
          <a:lstStyle/>
          <a:p>
            <a:pPr marL="228600" indent="-228600" algn="just" defTabSz="914400" rtl="1" eaLnBrk="1" latinLnBrk="0" hangingPunct="1">
              <a:lnSpc>
                <a:spcPct val="150000"/>
              </a:lnSpc>
              <a:spcBef>
                <a:spcPts val="1000"/>
              </a:spcBef>
              <a:buFont typeface="Arial" panose="020B0604020202020204" pitchFamily="34" charset="0"/>
              <a:buChar char="•"/>
            </a:pPr>
            <a:r>
              <a:rPr lang="ar-SA" sz="2000" dirty="0">
                <a:solidFill>
                  <a:srgbClr val="0070C0"/>
                </a:solidFill>
              </a:rPr>
              <a:t>مناقشة مفاهيم متقدمة في: الصحافة التقليدية </a:t>
            </a:r>
            <a:r>
              <a:rPr lang="en-US" sz="2000" dirty="0">
                <a:solidFill>
                  <a:srgbClr val="0070C0"/>
                </a:solidFill>
              </a:rPr>
              <a:t>vs </a:t>
            </a:r>
            <a:r>
              <a:rPr lang="ar-SA" sz="2000" dirty="0">
                <a:solidFill>
                  <a:srgbClr val="0070C0"/>
                </a:solidFill>
              </a:rPr>
              <a:t>الرقمية</a:t>
            </a:r>
          </a:p>
          <a:p>
            <a:pPr marL="228600" indent="-228600" algn="just" defTabSz="914400" rtl="1" eaLnBrk="1" latinLnBrk="0" hangingPunct="1">
              <a:lnSpc>
                <a:spcPct val="150000"/>
              </a:lnSpc>
              <a:spcBef>
                <a:spcPts val="1000"/>
              </a:spcBef>
              <a:buFont typeface="Arial" panose="020B0604020202020204" pitchFamily="34" charset="0"/>
              <a:buChar char="•"/>
            </a:pPr>
            <a:r>
              <a:rPr lang="ar-SA" sz="2000" dirty="0">
                <a:solidFill>
                  <a:srgbClr val="0070C0"/>
                </a:solidFill>
              </a:rPr>
              <a:t>الحملات الصحافية التقليدية: الخصائص، الأدوات، المخرجات</a:t>
            </a:r>
          </a:p>
          <a:p>
            <a:pPr marL="228600" indent="-228600" algn="just" defTabSz="914400" rtl="1" eaLnBrk="1" latinLnBrk="0" hangingPunct="1">
              <a:lnSpc>
                <a:spcPct val="150000"/>
              </a:lnSpc>
              <a:spcBef>
                <a:spcPts val="1000"/>
              </a:spcBef>
              <a:buFont typeface="Arial" panose="020B0604020202020204" pitchFamily="34" charset="0"/>
              <a:buChar char="•"/>
            </a:pPr>
            <a:r>
              <a:rPr lang="ar-SA" sz="2000" dirty="0">
                <a:solidFill>
                  <a:srgbClr val="0070C0"/>
                </a:solidFill>
              </a:rPr>
              <a:t>الحملات الرقمية: السمات، المنصات، أنماط التفاعل</a:t>
            </a:r>
          </a:p>
          <a:p>
            <a:pPr marL="228600" indent="-228600" algn="just" defTabSz="914400" rtl="1" eaLnBrk="1" latinLnBrk="0" hangingPunct="1">
              <a:lnSpc>
                <a:spcPct val="150000"/>
              </a:lnSpc>
              <a:spcBef>
                <a:spcPts val="1000"/>
              </a:spcBef>
              <a:buFont typeface="Arial" panose="020B0604020202020204" pitchFamily="34" charset="0"/>
              <a:buChar char="•"/>
            </a:pPr>
            <a:r>
              <a:rPr lang="ar-SA" sz="2000" dirty="0">
                <a:solidFill>
                  <a:srgbClr val="0070C0"/>
                </a:solidFill>
              </a:rPr>
              <a:t>مقارنة تطبيقية بين حملات عربية تقليدية ورقمية</a:t>
            </a:r>
          </a:p>
          <a:p>
            <a:pPr marL="228600" indent="-228600" algn="just" defTabSz="914400" rtl="1" eaLnBrk="1" latinLnBrk="0" hangingPunct="1">
              <a:lnSpc>
                <a:spcPct val="150000"/>
              </a:lnSpc>
              <a:spcBef>
                <a:spcPts val="1000"/>
              </a:spcBef>
              <a:buFont typeface="Arial" panose="020B0604020202020204" pitchFamily="34" charset="0"/>
              <a:buChar char="•"/>
            </a:pPr>
            <a:r>
              <a:rPr lang="ar-SA" sz="2000" dirty="0">
                <a:solidFill>
                  <a:srgbClr val="0070C0"/>
                </a:solidFill>
              </a:rPr>
              <a:t>تحوّل استراتيجيات الحملات في عصر الذكاء الاصطناعي</a:t>
            </a:r>
          </a:p>
          <a:p>
            <a:pPr marL="228600" indent="-228600" algn="just" defTabSz="914400" rtl="1" eaLnBrk="1" latinLnBrk="0" hangingPunct="1">
              <a:lnSpc>
                <a:spcPct val="150000"/>
              </a:lnSpc>
              <a:spcBef>
                <a:spcPts val="1000"/>
              </a:spcBef>
              <a:buFont typeface="Arial" panose="020B0604020202020204" pitchFamily="34" charset="0"/>
              <a:buChar char="•"/>
            </a:pPr>
            <a:r>
              <a:rPr lang="ar-SA" sz="2000" dirty="0">
                <a:solidFill>
                  <a:srgbClr val="0070C0"/>
                </a:solidFill>
              </a:rPr>
              <a:t>أدوات الذكاء الاصطناعي في دعم وتوجيه الحملات الرقمية</a:t>
            </a:r>
          </a:p>
          <a:p>
            <a:pPr marL="228600" indent="-228600" algn="just" defTabSz="914400" rtl="1" eaLnBrk="1" latinLnBrk="0" hangingPunct="1">
              <a:lnSpc>
                <a:spcPct val="150000"/>
              </a:lnSpc>
              <a:spcBef>
                <a:spcPts val="1000"/>
              </a:spcBef>
              <a:buFont typeface="Arial" panose="020B0604020202020204" pitchFamily="34" charset="0"/>
              <a:buChar char="•"/>
            </a:pPr>
            <a:r>
              <a:rPr lang="ar-SA" sz="2000" dirty="0">
                <a:solidFill>
                  <a:srgbClr val="0070C0"/>
                </a:solidFill>
              </a:rPr>
              <a:t>التحديات المستقبلية للصحافة والحملات الإلكترونية</a:t>
            </a:r>
          </a:p>
          <a:p>
            <a:pPr marL="228600" indent="-228600" algn="just" defTabSz="914400" rtl="1" eaLnBrk="1" latinLnBrk="0" hangingPunct="1">
              <a:lnSpc>
                <a:spcPct val="150000"/>
              </a:lnSpc>
              <a:spcBef>
                <a:spcPts val="1000"/>
              </a:spcBef>
              <a:buFont typeface="Arial" panose="020B0604020202020204" pitchFamily="34" charset="0"/>
              <a:buChar char="•"/>
            </a:pPr>
            <a:r>
              <a:rPr lang="ar-SA" sz="2000" dirty="0">
                <a:solidFill>
                  <a:srgbClr val="0070C0"/>
                </a:solidFill>
              </a:rPr>
              <a:t>محور إضافي: استخدام الواتساب في الحملات الإلكترونية</a:t>
            </a:r>
          </a:p>
          <a:p>
            <a:pPr marL="228600" indent="-228600" algn="just" defTabSz="914400" rtl="1" eaLnBrk="1" latinLnBrk="0" hangingPunct="1">
              <a:lnSpc>
                <a:spcPct val="150000"/>
              </a:lnSpc>
              <a:spcBef>
                <a:spcPts val="1000"/>
              </a:spcBef>
              <a:buFont typeface="Arial" panose="020B0604020202020204" pitchFamily="34" charset="0"/>
              <a:buChar char="•"/>
            </a:pPr>
            <a:r>
              <a:rPr lang="ar-SA" sz="2000" dirty="0">
                <a:solidFill>
                  <a:srgbClr val="0070C0"/>
                </a:solidFill>
              </a:rPr>
              <a:t>التوصيات والتوجهات المستقبلية للصحافة الرقمية والحملات</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5" name="TextBox 24"/>
          <p:cNvSpPr txBox="1"/>
          <p:nvPr/>
        </p:nvSpPr>
        <p:spPr>
          <a:xfrm>
            <a:off x="5384839" y="679545"/>
            <a:ext cx="3538248" cy="523220"/>
          </a:xfrm>
          <a:prstGeom prst="rect">
            <a:avLst/>
          </a:prstGeom>
          <a:noFill/>
        </p:spPr>
        <p:txBody>
          <a:bodyPr wrap="square" rtlCol="0">
            <a:spAutoFit/>
          </a:bodyPr>
          <a:lstStyle/>
          <a:p>
            <a:pPr algn="ctr"/>
            <a:r>
              <a:rPr lang="ar-SA" sz="2800" b="1" u="sng" dirty="0">
                <a:solidFill>
                  <a:srgbClr val="00B0F0"/>
                </a:solidFill>
                <a:latin typeface="Alexandria" charset="0"/>
              </a:rPr>
              <a:t>أهداف المحاضرة</a:t>
            </a:r>
            <a:endParaRPr lang="en-US" sz="2800" b="1" u="sng" dirty="0">
              <a:solidFill>
                <a:srgbClr val="00B0F0"/>
              </a:solidFill>
              <a:latin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4319337" y="1578101"/>
            <a:ext cx="7736224" cy="3163174"/>
          </a:xfrm>
          <a:prstGeom prst="rect">
            <a:avLst/>
          </a:prstGeom>
          <a:noFill/>
        </p:spPr>
        <p:txBody>
          <a:bodyPr wrap="square" rtlCol="0">
            <a:spAutoFit/>
          </a:bodyPr>
          <a:lstStyle/>
          <a:p>
            <a:pPr algn="r" rtl="1"/>
            <a:r>
              <a:rPr lang="ar-JO" sz="2400" b="1" u="sng" dirty="0">
                <a:solidFill>
                  <a:schemeClr val="accent1">
                    <a:lumMod val="50000"/>
                  </a:schemeClr>
                </a:solidFill>
                <a:latin typeface="Alexandria" charset="0"/>
                <a:cs typeface="+mj-cs"/>
              </a:rPr>
              <a:t>بنهاية هذه المحاضرة، ستكون قادرًا على:</a:t>
            </a:r>
            <a:endParaRPr lang="en-US" sz="2400" b="1" u="sng" dirty="0">
              <a:solidFill>
                <a:schemeClr val="accent1">
                  <a:lumMod val="50000"/>
                </a:schemeClr>
              </a:solidFill>
              <a:latin typeface="Alexandria" charset="0"/>
              <a:cs typeface="+mj-cs"/>
            </a:endParaRPr>
          </a:p>
          <a:p>
            <a:pPr marL="342900" indent="-342900" algn="r" rtl="1">
              <a:lnSpc>
                <a:spcPct val="150000"/>
              </a:lnSpc>
              <a:buFont typeface="Wingdings" pitchFamily="2" charset="2"/>
              <a:buChar char="ü"/>
            </a:pPr>
            <a:r>
              <a:rPr lang="ar-JO" sz="2400" dirty="0">
                <a:latin typeface="Arial" panose="020B0604020202020204" pitchFamily="34" charset="0"/>
                <a:cs typeface="Arial" panose="020B0604020202020204" pitchFamily="34" charset="0"/>
              </a:rPr>
              <a:t>التمييز بين الحملات الصحافية التقليدية والرقمية من حيث البنية والأداء</a:t>
            </a:r>
          </a:p>
          <a:p>
            <a:pPr marL="342900" indent="-342900" algn="r" rtl="1">
              <a:lnSpc>
                <a:spcPct val="150000"/>
              </a:lnSpc>
              <a:buFont typeface="Wingdings" pitchFamily="2" charset="2"/>
              <a:buChar char="ü"/>
            </a:pPr>
            <a:r>
              <a:rPr lang="ar-JO" sz="2400" dirty="0">
                <a:latin typeface="Arial" panose="020B0604020202020204" pitchFamily="34" charset="0"/>
                <a:cs typeface="Arial" panose="020B0604020202020204" pitchFamily="34" charset="0"/>
              </a:rPr>
              <a:t>تحليل دراسات حالة واقعية عربية لحملات تقليدية وإلكترونية</a:t>
            </a:r>
          </a:p>
          <a:p>
            <a:pPr marL="342900" indent="-342900" algn="r" rtl="1">
              <a:lnSpc>
                <a:spcPct val="150000"/>
              </a:lnSpc>
              <a:buFont typeface="Wingdings" pitchFamily="2" charset="2"/>
              <a:buChar char="ü"/>
            </a:pPr>
            <a:r>
              <a:rPr lang="ar-JO" sz="2400" dirty="0">
                <a:latin typeface="Arial" panose="020B0604020202020204" pitchFamily="34" charset="0"/>
                <a:cs typeface="Arial" panose="020B0604020202020204" pitchFamily="34" charset="0"/>
              </a:rPr>
              <a:t>فهم مستقبل الصحافة والحملات الإلكترونية في ظل الذكاء الاصطناعي</a:t>
            </a:r>
          </a:p>
          <a:p>
            <a:pPr marL="342900" indent="-342900" algn="r" rtl="1">
              <a:lnSpc>
                <a:spcPct val="150000"/>
              </a:lnSpc>
              <a:buFont typeface="Wingdings" pitchFamily="2" charset="2"/>
              <a:buChar char="ü"/>
            </a:pPr>
            <a:r>
              <a:rPr lang="ar-JO" sz="2400" dirty="0">
                <a:latin typeface="Arial" panose="020B0604020202020204" pitchFamily="34" charset="0"/>
                <a:cs typeface="Arial" panose="020B0604020202020204" pitchFamily="34" charset="0"/>
              </a:rPr>
              <a:t>مناقشة استخدام أدوات مثل واتساب في الحملات الحديثة</a:t>
            </a:r>
          </a:p>
          <a:p>
            <a:pPr marL="342900" indent="-342900" algn="r" rtl="1">
              <a:lnSpc>
                <a:spcPct val="150000"/>
              </a:lnSpc>
              <a:buFont typeface="Wingdings" pitchFamily="2" charset="2"/>
              <a:buChar char="ü"/>
            </a:pPr>
            <a:r>
              <a:rPr lang="ar-JO" sz="2400" dirty="0">
                <a:latin typeface="Arial" panose="020B0604020202020204" pitchFamily="34" charset="0"/>
                <a:cs typeface="Arial" panose="020B0604020202020204" pitchFamily="34" charset="0"/>
              </a:rPr>
              <a:t>تحليل ومناقشة أمثلة وحالات دراسية وتطبيقية</a:t>
            </a:r>
          </a:p>
        </p:txBody>
      </p:sp>
      <p:sp>
        <p:nvSpPr>
          <p:cNvPr id="13" name="TextBox 12">
            <a:extLst>
              <a:ext uri="{FF2B5EF4-FFF2-40B4-BE49-F238E27FC236}">
                <a16:creationId xmlns:a16="http://schemas.microsoft.com/office/drawing/2014/main" id="{5A978DC4-8AFF-2D49-A40C-EF1F42C1C0EC}"/>
              </a:ext>
            </a:extLst>
          </p:cNvPr>
          <p:cNvSpPr txBox="1"/>
          <p:nvPr/>
        </p:nvSpPr>
        <p:spPr>
          <a:xfrm>
            <a:off x="8519799" y="28792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23495"/>
            <a:ext cx="2305141" cy="1076343"/>
          </a:xfrm>
          <a:prstGeom prst="rect">
            <a:avLst/>
          </a:prstGeom>
        </p:spPr>
      </p:pic>
      <p:sp>
        <p:nvSpPr>
          <p:cNvPr id="32" name="Rectangle 31"/>
          <p:cNvSpPr/>
          <p:nvPr/>
        </p:nvSpPr>
        <p:spPr>
          <a:xfrm>
            <a:off x="4562017" y="227449"/>
            <a:ext cx="878084" cy="92118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ea typeface="Roboto Light" panose="02000000000000000000" pitchFamily="2" charset="0"/>
            </a:endParaRPr>
          </a:p>
        </p:txBody>
      </p:sp>
      <p:sp>
        <p:nvSpPr>
          <p:cNvPr id="34" name="TextBox 33"/>
          <p:cNvSpPr txBox="1"/>
          <p:nvPr/>
        </p:nvSpPr>
        <p:spPr>
          <a:xfrm>
            <a:off x="4621001" y="515349"/>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٠١</a:t>
            </a:r>
            <a:endParaRPr lang="en-US" sz="4000" b="1" dirty="0">
              <a:solidFill>
                <a:schemeClr val="bg1"/>
              </a:solidFill>
              <a:latin typeface="Alexandria" charset="0"/>
              <a:cs typeface="Alexandria" charset="0"/>
            </a:endParaRPr>
          </a:p>
        </p:txBody>
      </p:sp>
      <p:pic>
        <p:nvPicPr>
          <p:cNvPr id="4" name="Picture 3">
            <a:extLst>
              <a:ext uri="{FF2B5EF4-FFF2-40B4-BE49-F238E27FC236}">
                <a16:creationId xmlns:a16="http://schemas.microsoft.com/office/drawing/2014/main" id="{62EDE4E9-4D6F-9448-AAB7-954797EADC7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81" y="3929509"/>
            <a:ext cx="3624457" cy="2928489"/>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994636"/>
            <a:ext cx="11718948" cy="5684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3681941" y="333429"/>
            <a:ext cx="5589060" cy="661207"/>
          </a:xfrm>
          <a:prstGeom prst="rect">
            <a:avLst/>
          </a:prstGeom>
          <a:noFill/>
        </p:spPr>
        <p:txBody>
          <a:bodyPr wrap="square" rtlCol="0">
            <a:spAutoFit/>
          </a:bodyPr>
          <a:lstStyle/>
          <a:p>
            <a:pPr algn="ctr" rtl="1">
              <a:lnSpc>
                <a:spcPct val="150000"/>
              </a:lnSpc>
            </a:pPr>
            <a:r>
              <a:rPr lang="ar-JO" sz="2800" b="1" dirty="0">
                <a:solidFill>
                  <a:schemeClr val="accent5">
                    <a:lumMod val="50000"/>
                  </a:schemeClr>
                </a:solidFill>
                <a:latin typeface="Arial" panose="020B0604020202020204" pitchFamily="34" charset="0"/>
                <a:cs typeface="Arial" panose="020B0604020202020204" pitchFamily="34" charset="0"/>
              </a:rPr>
              <a:t>الحملات التقليدية: المفهوم والخصائص</a:t>
            </a:r>
          </a:p>
        </p:txBody>
      </p:sp>
      <p:sp>
        <p:nvSpPr>
          <p:cNvPr id="48" name="TextBox 47"/>
          <p:cNvSpPr txBox="1"/>
          <p:nvPr/>
        </p:nvSpPr>
        <p:spPr>
          <a:xfrm>
            <a:off x="1571223" y="1146776"/>
            <a:ext cx="10260811" cy="3901837"/>
          </a:xfrm>
          <a:prstGeom prst="rect">
            <a:avLst/>
          </a:prstGeom>
          <a:noFill/>
        </p:spPr>
        <p:txBody>
          <a:bodyPr wrap="square" rtlCol="0">
            <a:spAutoFit/>
          </a:bodyPr>
          <a:lstStyle/>
          <a:p>
            <a:pPr algn="just" rtl="1">
              <a:lnSpc>
                <a:spcPct val="150000"/>
              </a:lnSpc>
            </a:pPr>
            <a:r>
              <a:rPr lang="ar-JO" sz="2400" dirty="0">
                <a:solidFill>
                  <a:schemeClr val="accent1"/>
                </a:solidFill>
                <a:latin typeface="Arial" panose="020B0604020202020204" pitchFamily="34" charset="0"/>
                <a:cs typeface="Arial" panose="020B0604020202020204" pitchFamily="34" charset="0"/>
              </a:rPr>
              <a:t>هي سلسلة من الرسائل الإعلامية التي تنشر عبر وسائل الإعلام الورقية، كالصحف والمجلات، بهدف التأثير على الرأي العام، أو الترويج لقضية، أو دعم حملة اجتماعية، سياسية، أو صحية.</a:t>
            </a:r>
          </a:p>
          <a:p>
            <a:pPr algn="just" rtl="1">
              <a:lnSpc>
                <a:spcPct val="150000"/>
              </a:lnSpc>
            </a:pPr>
            <a:r>
              <a:rPr lang="ar-JO" sz="2400" b="1" u="sng" dirty="0">
                <a:solidFill>
                  <a:srgbClr val="002060"/>
                </a:solidFill>
                <a:latin typeface="Arial" panose="020B0604020202020204" pitchFamily="34" charset="0"/>
                <a:cs typeface="Arial" panose="020B0604020202020204" pitchFamily="34" charset="0"/>
              </a:rPr>
              <a:t>✅ الخصائص:</a:t>
            </a:r>
          </a:p>
          <a:p>
            <a:pPr marL="457200" indent="-457200" algn="just" rtl="1">
              <a:lnSpc>
                <a:spcPct val="150000"/>
              </a:lnSpc>
              <a:buFont typeface="+mj-lt"/>
              <a:buAutoNum type="arabicPeriod"/>
            </a:pPr>
            <a:r>
              <a:rPr lang="ar-JO" sz="2400" dirty="0">
                <a:solidFill>
                  <a:schemeClr val="accent1"/>
                </a:solidFill>
                <a:latin typeface="Arial" panose="020B0604020202020204" pitchFamily="34" charset="0"/>
                <a:cs typeface="Arial" panose="020B0604020202020204" pitchFamily="34" charset="0"/>
              </a:rPr>
              <a:t>تعتمد على النشر الورقي فقط</a:t>
            </a:r>
          </a:p>
          <a:p>
            <a:pPr marL="457200" indent="-457200" algn="just" rtl="1">
              <a:lnSpc>
                <a:spcPct val="150000"/>
              </a:lnSpc>
              <a:buFont typeface="+mj-lt"/>
              <a:buAutoNum type="arabicPeriod"/>
            </a:pPr>
            <a:r>
              <a:rPr lang="ar-JO" sz="2400" dirty="0">
                <a:solidFill>
                  <a:schemeClr val="accent1"/>
                </a:solidFill>
                <a:latin typeface="Arial" panose="020B0604020202020204" pitchFamily="34" charset="0"/>
                <a:cs typeface="Arial" panose="020B0604020202020204" pitchFamily="34" charset="0"/>
              </a:rPr>
              <a:t>تستهدف جمهورًا محليًا أو إقليميًا</a:t>
            </a:r>
          </a:p>
          <a:p>
            <a:pPr marL="457200" indent="-457200" algn="just" rtl="1">
              <a:lnSpc>
                <a:spcPct val="150000"/>
              </a:lnSpc>
              <a:buFont typeface="+mj-lt"/>
              <a:buAutoNum type="arabicPeriod"/>
            </a:pPr>
            <a:r>
              <a:rPr lang="ar-JO" sz="2400" dirty="0">
                <a:solidFill>
                  <a:schemeClr val="accent1"/>
                </a:solidFill>
                <a:latin typeface="Arial" panose="020B0604020202020204" pitchFamily="34" charset="0"/>
                <a:cs typeface="Arial" panose="020B0604020202020204" pitchFamily="34" charset="0"/>
              </a:rPr>
              <a:t>بطيئة الانتشار مقارنة بالرقمية</a:t>
            </a:r>
          </a:p>
          <a:p>
            <a:pPr marL="457200" indent="-457200" algn="just" rtl="1">
              <a:lnSpc>
                <a:spcPct val="150000"/>
              </a:lnSpc>
              <a:buFont typeface="+mj-lt"/>
              <a:buAutoNum type="arabicPeriod"/>
            </a:pPr>
            <a:r>
              <a:rPr lang="ar-JO" sz="2400" dirty="0">
                <a:solidFill>
                  <a:schemeClr val="accent1"/>
                </a:solidFill>
                <a:latin typeface="Arial" panose="020B0604020202020204" pitchFamily="34" charset="0"/>
                <a:cs typeface="Arial" panose="020B0604020202020204" pitchFamily="34" charset="0"/>
              </a:rPr>
              <a:t>تتطلب تنسيقًا مستمرًا مع الصحفيين والمحررين</a:t>
            </a:r>
            <a:endParaRPr lang="ar-JO" sz="2400" dirty="0">
              <a:solidFill>
                <a:schemeClr val="accent1">
                  <a:lumMod val="75000"/>
                </a:schemeClr>
              </a:solidFill>
              <a:latin typeface="Arial" panose="020B060402020202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pic>
        <p:nvPicPr>
          <p:cNvPr id="8" name="Picture 7">
            <a:extLst>
              <a:ext uri="{FF2B5EF4-FFF2-40B4-BE49-F238E27FC236}">
                <a16:creationId xmlns:a16="http://schemas.microsoft.com/office/drawing/2014/main" id="{5D17C4B3-C159-574D-BB23-9C19577ED6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9966" y="3097695"/>
            <a:ext cx="3810000" cy="35814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994637"/>
            <a:ext cx="11718948" cy="57299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4" name="Content Placeholder 3">
            <a:extLst>
              <a:ext uri="{FF2B5EF4-FFF2-40B4-BE49-F238E27FC236}">
                <a16:creationId xmlns:a16="http://schemas.microsoft.com/office/drawing/2014/main" id="{09AEC949-ADFE-CE4C-BAC2-2284B5FADCEE}"/>
              </a:ext>
            </a:extLst>
          </p:cNvPr>
          <p:cNvSpPr>
            <a:spLocks noGrp="1"/>
          </p:cNvSpPr>
          <p:nvPr>
            <p:ph sz="half" idx="1"/>
          </p:nvPr>
        </p:nvSpPr>
        <p:spPr>
          <a:xfrm>
            <a:off x="457200" y="1426024"/>
            <a:ext cx="5181600" cy="4351338"/>
          </a:xfrm>
        </p:spPr>
        <p:txBody>
          <a:bodyPr>
            <a:normAutofit/>
          </a:bodyPr>
          <a:lstStyle/>
          <a:p>
            <a:pPr marL="0" indent="0" algn="r" defTabSz="914400" rtl="1" eaLnBrk="1" latinLnBrk="0" hangingPunct="1">
              <a:lnSpc>
                <a:spcPct val="90000"/>
              </a:lnSpc>
              <a:spcBef>
                <a:spcPts val="1000"/>
              </a:spcBef>
              <a:buNone/>
            </a:pPr>
            <a:r>
              <a:rPr lang="ar-JO" dirty="0"/>
              <a:t> </a:t>
            </a:r>
            <a:r>
              <a:rPr lang="ar-JO" b="1" u="sng" dirty="0">
                <a:solidFill>
                  <a:srgbClr val="852F4A"/>
                </a:solidFill>
              </a:rPr>
              <a:t>مراحل تصميم الحملة التقليدية:</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solidFill>
                  <a:schemeClr val="accent1"/>
                </a:solidFill>
              </a:rPr>
              <a:t>اختيار القضية/الموضوع</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solidFill>
                  <a:schemeClr val="accent1"/>
                </a:solidFill>
              </a:rPr>
              <a:t>صياغة الرسائل الإعلامية</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solidFill>
                  <a:schemeClr val="accent1"/>
                </a:solidFill>
              </a:rPr>
              <a:t>التنسيق مع وسائل الإعلام الورقية</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solidFill>
                  <a:schemeClr val="accent1"/>
                </a:solidFill>
              </a:rPr>
              <a:t>تحديد الجدول الزمني للنشر</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solidFill>
                  <a:schemeClr val="accent1"/>
                </a:solidFill>
              </a:rPr>
              <a:t>المتابعة عبر المقالات، الرسائل المفتوحة، الإعلانات</a:t>
            </a:r>
            <a:endParaRPr lang="en-JO" sz="2400" dirty="0">
              <a:solidFill>
                <a:schemeClr val="accent1"/>
              </a:solidFill>
            </a:endParaRPr>
          </a:p>
        </p:txBody>
      </p:sp>
      <p:sp>
        <p:nvSpPr>
          <p:cNvPr id="6" name="Content Placeholder 5">
            <a:extLst>
              <a:ext uri="{FF2B5EF4-FFF2-40B4-BE49-F238E27FC236}">
                <a16:creationId xmlns:a16="http://schemas.microsoft.com/office/drawing/2014/main" id="{68E3AA1C-8B7C-B34A-9B58-C2EA328B5CD1}"/>
              </a:ext>
            </a:extLst>
          </p:cNvPr>
          <p:cNvSpPr>
            <a:spLocks noGrp="1"/>
          </p:cNvSpPr>
          <p:nvPr>
            <p:ph sz="half" idx="2"/>
          </p:nvPr>
        </p:nvSpPr>
        <p:spPr>
          <a:xfrm>
            <a:off x="6677391" y="1253331"/>
            <a:ext cx="5181600" cy="4351338"/>
          </a:xfrm>
        </p:spPr>
        <p:txBody>
          <a:bodyPr>
            <a:normAutofit/>
          </a:bodyPr>
          <a:lstStyle/>
          <a:p>
            <a:pPr marL="0" indent="0" algn="just" rtl="1">
              <a:lnSpc>
                <a:spcPct val="150000"/>
              </a:lnSpc>
              <a:buNone/>
            </a:pPr>
            <a:r>
              <a:rPr lang="ar-JO" sz="2800" b="1" u="sng" dirty="0">
                <a:solidFill>
                  <a:srgbClr val="852F4A"/>
                </a:solidFill>
                <a:latin typeface="Arial" panose="020B0604020202020204" pitchFamily="34" charset="0"/>
                <a:cs typeface="Arial" panose="020B0604020202020204" pitchFamily="34" charset="0"/>
              </a:rPr>
              <a:t>مكونات الحملة التقليدية</a:t>
            </a:r>
            <a:endParaRPr lang="ar-JO" b="1" u="sng" dirty="0">
              <a:solidFill>
                <a:srgbClr val="852F4A"/>
              </a:solidFill>
              <a:latin typeface="Arial" panose="020B0604020202020204" pitchFamily="34" charset="0"/>
            </a:endParaRPr>
          </a:p>
          <a:p>
            <a:pPr algn="just" rtl="1">
              <a:lnSpc>
                <a:spcPct val="150000"/>
              </a:lnSpc>
            </a:pPr>
            <a:r>
              <a:rPr lang="ar-JO" sz="2400" dirty="0">
                <a:solidFill>
                  <a:schemeClr val="accent1"/>
                </a:solidFill>
                <a:latin typeface="Arial" panose="020B0604020202020204" pitchFamily="34" charset="0"/>
              </a:rPr>
              <a:t>الرسالة</a:t>
            </a:r>
            <a:endParaRPr lang="ar-JO" sz="2400" dirty="0">
              <a:solidFill>
                <a:schemeClr val="accent1"/>
              </a:solidFill>
              <a:latin typeface="Arial" panose="020B0604020202020204" pitchFamily="34" charset="0"/>
              <a:cs typeface="Arial" panose="020B0604020202020204" pitchFamily="34" charset="0"/>
            </a:endParaRPr>
          </a:p>
          <a:p>
            <a:pPr algn="just" rtl="1">
              <a:lnSpc>
                <a:spcPct val="150000"/>
              </a:lnSpc>
            </a:pPr>
            <a:r>
              <a:rPr lang="ar-JO" sz="2400" dirty="0">
                <a:solidFill>
                  <a:schemeClr val="accent1"/>
                </a:solidFill>
                <a:latin typeface="Arial" panose="020B0604020202020204" pitchFamily="34" charset="0"/>
                <a:cs typeface="Arial" panose="020B0604020202020204" pitchFamily="34" charset="0"/>
              </a:rPr>
              <a:t>الوسيط التقليدي (صحف، تلفزيون)</a:t>
            </a:r>
          </a:p>
          <a:p>
            <a:pPr algn="just" rtl="1">
              <a:lnSpc>
                <a:spcPct val="150000"/>
              </a:lnSpc>
            </a:pPr>
            <a:r>
              <a:rPr lang="ar-JO" sz="2400" dirty="0">
                <a:solidFill>
                  <a:schemeClr val="accent1"/>
                </a:solidFill>
                <a:latin typeface="Arial" panose="020B0604020202020204" pitchFamily="34" charset="0"/>
                <a:cs typeface="Arial" panose="020B0604020202020204" pitchFamily="34" charset="0"/>
              </a:rPr>
              <a:t>الجدولة الزمنية</a:t>
            </a:r>
          </a:p>
          <a:p>
            <a:pPr algn="just" rtl="1">
              <a:lnSpc>
                <a:spcPct val="150000"/>
              </a:lnSpc>
            </a:pPr>
            <a:r>
              <a:rPr lang="ar-JO" sz="2400" dirty="0">
                <a:solidFill>
                  <a:schemeClr val="accent1"/>
                </a:solidFill>
                <a:latin typeface="Arial" panose="020B0604020202020204" pitchFamily="34" charset="0"/>
                <a:cs typeface="Arial" panose="020B0604020202020204" pitchFamily="34" charset="0"/>
              </a:rPr>
              <a:t>الجمهور المستهدف المحدود</a:t>
            </a:r>
            <a:endParaRPr lang="ar-JO" sz="2400" dirty="0">
              <a:solidFill>
                <a:schemeClr val="accent1">
                  <a:lumMod val="75000"/>
                </a:schemeClr>
              </a:solidFill>
              <a:latin typeface="Arial" panose="020B0604020202020204" pitchFamily="34" charset="0"/>
              <a:cs typeface="Arial" panose="020B0604020202020204" pitchFamily="34" charset="0"/>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
        <p:nvSpPr>
          <p:cNvPr id="8" name="TextBox 7">
            <a:extLst>
              <a:ext uri="{FF2B5EF4-FFF2-40B4-BE49-F238E27FC236}">
                <a16:creationId xmlns:a16="http://schemas.microsoft.com/office/drawing/2014/main" id="{90E5A858-98EE-4B4A-9223-30987A5CC98E}"/>
              </a:ext>
            </a:extLst>
          </p:cNvPr>
          <p:cNvSpPr txBox="1"/>
          <p:nvPr/>
        </p:nvSpPr>
        <p:spPr>
          <a:xfrm>
            <a:off x="3222991" y="557418"/>
            <a:ext cx="6045200" cy="523220"/>
          </a:xfrm>
          <a:prstGeom prst="rect">
            <a:avLst/>
          </a:prstGeom>
          <a:noFill/>
        </p:spPr>
        <p:txBody>
          <a:bodyPr wrap="square" rtlCol="0">
            <a:spAutoFit/>
          </a:bodyPr>
          <a:lstStyle/>
          <a:p>
            <a:pPr marL="0" algn="ctr" defTabSz="914400" rtl="1" eaLnBrk="1" latinLnBrk="0" hangingPunct="1"/>
            <a:r>
              <a:rPr lang="ar-SA" sz="2800" b="1" dirty="0">
                <a:solidFill>
                  <a:schemeClr val="accent1"/>
                </a:solidFill>
              </a:rPr>
              <a:t>الحملات التقليدية: المكونات والمراحل </a:t>
            </a:r>
            <a:endParaRPr lang="en-JO" sz="2800" b="1" dirty="0">
              <a:solidFill>
                <a:schemeClr val="accent1"/>
              </a:solidFill>
            </a:endParaRPr>
          </a:p>
        </p:txBody>
      </p:sp>
      <p:pic>
        <p:nvPicPr>
          <p:cNvPr id="12" name="Picture 11">
            <a:extLst>
              <a:ext uri="{FF2B5EF4-FFF2-40B4-BE49-F238E27FC236}">
                <a16:creationId xmlns:a16="http://schemas.microsoft.com/office/drawing/2014/main" id="{F68CE5A9-F5C1-6F41-B84F-9580600255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3845089" y="3226332"/>
            <a:ext cx="5664603" cy="1331866"/>
          </a:xfrm>
          <a:prstGeom prst="rect">
            <a:avLst/>
          </a:prstGeom>
        </p:spPr>
      </p:pic>
    </p:spTree>
    <p:extLst>
      <p:ext uri="{BB962C8B-B14F-4D97-AF65-F5344CB8AC3E}">
        <p14:creationId xmlns:p14="http://schemas.microsoft.com/office/powerpoint/2010/main" val="1236594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5604" y="994637"/>
            <a:ext cx="11780791" cy="5748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573619" y="532265"/>
            <a:ext cx="7614945" cy="480131"/>
          </a:xfrm>
          <a:prstGeom prst="rect">
            <a:avLst/>
          </a:prstGeom>
          <a:noFill/>
        </p:spPr>
        <p:txBody>
          <a:bodyPr wrap="square" rtlCol="0">
            <a:spAutoFit/>
          </a:bodyPr>
          <a:lstStyle/>
          <a:p>
            <a:pPr algn="ctr" defTabSz="914400" rtl="1" eaLnBrk="1" latinLnBrk="0" hangingPunct="1">
              <a:lnSpc>
                <a:spcPct val="90000"/>
              </a:lnSpc>
              <a:spcBef>
                <a:spcPts val="1000"/>
              </a:spcBef>
            </a:pPr>
            <a:r>
              <a:rPr lang="ar-JO" sz="2800" b="1" dirty="0">
                <a:solidFill>
                  <a:schemeClr val="accent1"/>
                </a:solidFill>
              </a:rPr>
              <a:t> التحديات التي تواجه الحملات التقليدية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6" name="Content Placeholder 5">
            <a:extLst>
              <a:ext uri="{FF2B5EF4-FFF2-40B4-BE49-F238E27FC236}">
                <a16:creationId xmlns:a16="http://schemas.microsoft.com/office/drawing/2014/main" id="{1C8B692A-E439-714F-92C2-94CBEDEA1CCE}"/>
              </a:ext>
            </a:extLst>
          </p:cNvPr>
          <p:cNvSpPr>
            <a:spLocks noGrp="1"/>
          </p:cNvSpPr>
          <p:nvPr>
            <p:ph idx="1"/>
          </p:nvPr>
        </p:nvSpPr>
        <p:spPr>
          <a:xfrm>
            <a:off x="838200" y="1206500"/>
            <a:ext cx="10845800" cy="4970463"/>
          </a:xfrm>
        </p:spPr>
        <p:txBody>
          <a:bodyPr>
            <a:normAutofit/>
          </a:bodyPr>
          <a:lstStyle/>
          <a:p>
            <a:pPr marL="228600" indent="-228600" algn="r" defTabSz="914400" rtl="1" eaLnBrk="1" latinLnBrk="0" hangingPunct="1">
              <a:lnSpc>
                <a:spcPct val="150000"/>
              </a:lnSpc>
              <a:spcBef>
                <a:spcPts val="1000"/>
              </a:spcBef>
              <a:buFont typeface="Arial" panose="020B0604020202020204" pitchFamily="34" charset="0"/>
              <a:buChar char="•"/>
            </a:pPr>
            <a:r>
              <a:rPr lang="ar-JO" dirty="0">
                <a:solidFill>
                  <a:schemeClr val="accent1"/>
                </a:solidFill>
              </a:rPr>
              <a:t>محدودية الانتشار الجغرافي</a:t>
            </a:r>
          </a:p>
          <a:p>
            <a:pPr marL="228600" indent="-228600" algn="r" defTabSz="914400" rtl="1" eaLnBrk="1" latinLnBrk="0" hangingPunct="1">
              <a:lnSpc>
                <a:spcPct val="150000"/>
              </a:lnSpc>
              <a:spcBef>
                <a:spcPts val="1000"/>
              </a:spcBef>
              <a:buFont typeface="Arial" panose="020B0604020202020204" pitchFamily="34" charset="0"/>
              <a:buChar char="•"/>
            </a:pPr>
            <a:r>
              <a:rPr lang="ar-JO" dirty="0">
                <a:solidFill>
                  <a:schemeClr val="accent1"/>
                </a:solidFill>
              </a:rPr>
              <a:t>الاعتماد على التوزيع الورقي فقط</a:t>
            </a:r>
          </a:p>
          <a:p>
            <a:pPr marL="228600" indent="-228600" algn="r" defTabSz="914400" rtl="1" eaLnBrk="1" latinLnBrk="0" hangingPunct="1">
              <a:lnSpc>
                <a:spcPct val="150000"/>
              </a:lnSpc>
              <a:spcBef>
                <a:spcPts val="1000"/>
              </a:spcBef>
              <a:buFont typeface="Arial" panose="020B0604020202020204" pitchFamily="34" charset="0"/>
              <a:buChar char="•"/>
            </a:pPr>
            <a:r>
              <a:rPr lang="ar-JO" dirty="0">
                <a:solidFill>
                  <a:schemeClr val="accent1"/>
                </a:solidFill>
              </a:rPr>
              <a:t>صعوبة التفاعل المباشر مع الجمهور</a:t>
            </a:r>
          </a:p>
          <a:p>
            <a:pPr marL="228600" indent="-228600" algn="r" defTabSz="914400" rtl="1" eaLnBrk="1" latinLnBrk="0" hangingPunct="1">
              <a:lnSpc>
                <a:spcPct val="150000"/>
              </a:lnSpc>
              <a:spcBef>
                <a:spcPts val="1000"/>
              </a:spcBef>
              <a:buFont typeface="Arial" panose="020B0604020202020204" pitchFamily="34" charset="0"/>
              <a:buChar char="•"/>
            </a:pPr>
            <a:r>
              <a:rPr lang="ar-JO" dirty="0">
                <a:solidFill>
                  <a:schemeClr val="accent1"/>
                </a:solidFill>
              </a:rPr>
              <a:t>ارتفاع التكلفة مقارنة بالحملات الرقمية</a:t>
            </a:r>
          </a:p>
          <a:p>
            <a:pPr marL="228600" indent="-228600" algn="r" defTabSz="914400" rtl="1" eaLnBrk="1" latinLnBrk="0" hangingPunct="1">
              <a:lnSpc>
                <a:spcPct val="150000"/>
              </a:lnSpc>
              <a:spcBef>
                <a:spcPts val="1000"/>
              </a:spcBef>
              <a:buFont typeface="Arial" panose="020B0604020202020204" pitchFamily="34" charset="0"/>
              <a:buChar char="•"/>
            </a:pPr>
            <a:r>
              <a:rPr lang="ar-JO" dirty="0">
                <a:solidFill>
                  <a:schemeClr val="accent1"/>
                </a:solidFill>
              </a:rPr>
              <a:t>ضعف القياس الدقيق للأثر والتفاعل</a:t>
            </a:r>
            <a:endParaRPr lang="en-JO" dirty="0">
              <a:solidFill>
                <a:schemeClr val="accent1"/>
              </a:solidFill>
            </a:endParaRPr>
          </a:p>
        </p:txBody>
      </p:sp>
      <p:pic>
        <p:nvPicPr>
          <p:cNvPr id="4" name="Picture 3">
            <a:extLst>
              <a:ext uri="{FF2B5EF4-FFF2-40B4-BE49-F238E27FC236}">
                <a16:creationId xmlns:a16="http://schemas.microsoft.com/office/drawing/2014/main" id="{9A97A919-7890-2D4C-9251-BF2E61891B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000" y="4286429"/>
            <a:ext cx="4343399" cy="2442622"/>
          </a:xfrm>
          <a:prstGeom prst="rect">
            <a:avLst/>
          </a:prstGeom>
        </p:spPr>
      </p:pic>
    </p:spTree>
    <p:extLst>
      <p:ext uri="{BB962C8B-B14F-4D97-AF65-F5344CB8AC3E}">
        <p14:creationId xmlns:p14="http://schemas.microsoft.com/office/powerpoint/2010/main" val="4121592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131102"/>
            <a:ext cx="11718948" cy="5684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390642" y="471688"/>
            <a:ext cx="7410715" cy="660758"/>
          </a:xfrm>
          <a:prstGeom prst="rect">
            <a:avLst/>
          </a:prstGeom>
          <a:noFill/>
        </p:spPr>
        <p:txBody>
          <a:bodyPr wrap="square" rtlCol="0">
            <a:spAutoFit/>
          </a:bodyPr>
          <a:lstStyle/>
          <a:p>
            <a:pPr algn="ctr" rtl="1">
              <a:lnSpc>
                <a:spcPct val="150000"/>
              </a:lnSpc>
            </a:pPr>
            <a:r>
              <a:rPr lang="ar-JO" sz="2800" b="1" i="0" u="none" strike="noStrike" dirty="0">
                <a:solidFill>
                  <a:schemeClr val="accent1"/>
                </a:solidFill>
                <a:effectLst/>
                <a:latin typeface="-webkit-standard"/>
              </a:rPr>
              <a:t>أدوات ووسائل النشر في الحملات التقليدية</a:t>
            </a:r>
            <a:endParaRPr lang="ar-JO" sz="2800" b="1" u="sng" dirty="0">
              <a:solidFill>
                <a:schemeClr val="accent1"/>
              </a:solidFill>
              <a:latin typeface="Alexandria" charset="0"/>
              <a:cs typeface="+mj-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169" y="-66483"/>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graphicFrame>
        <p:nvGraphicFramePr>
          <p:cNvPr id="13" name="Content Placeholder 12">
            <a:extLst>
              <a:ext uri="{FF2B5EF4-FFF2-40B4-BE49-F238E27FC236}">
                <a16:creationId xmlns:a16="http://schemas.microsoft.com/office/drawing/2014/main" id="{34B37810-1F66-334B-97AE-C894CD975EBA}"/>
              </a:ext>
            </a:extLst>
          </p:cNvPr>
          <p:cNvGraphicFramePr>
            <a:graphicFrameLocks noGrp="1"/>
          </p:cNvGraphicFramePr>
          <p:nvPr>
            <p:ph idx="1"/>
            <p:extLst>
              <p:ext uri="{D42A27DB-BD31-4B8C-83A1-F6EECF244321}">
                <p14:modId xmlns:p14="http://schemas.microsoft.com/office/powerpoint/2010/main" val="729656371"/>
              </p:ext>
            </p:extLst>
          </p:nvPr>
        </p:nvGraphicFramePr>
        <p:xfrm>
          <a:off x="1892300" y="1698412"/>
          <a:ext cx="8597900" cy="4028484"/>
        </p:xfrm>
        <a:graphic>
          <a:graphicData uri="http://schemas.openxmlformats.org/drawingml/2006/table">
            <a:tbl>
              <a:tblPr rtl="1">
                <a:tableStyleId>{327F97BB-C833-4FB7-BDE5-3F7075034690}</a:tableStyleId>
              </a:tblPr>
              <a:tblGrid>
                <a:gridCol w="4298950">
                  <a:extLst>
                    <a:ext uri="{9D8B030D-6E8A-4147-A177-3AD203B41FA5}">
                      <a16:colId xmlns:a16="http://schemas.microsoft.com/office/drawing/2014/main" val="2881319205"/>
                    </a:ext>
                  </a:extLst>
                </a:gridCol>
                <a:gridCol w="4298950">
                  <a:extLst>
                    <a:ext uri="{9D8B030D-6E8A-4147-A177-3AD203B41FA5}">
                      <a16:colId xmlns:a16="http://schemas.microsoft.com/office/drawing/2014/main" val="407247557"/>
                    </a:ext>
                  </a:extLst>
                </a:gridCol>
              </a:tblGrid>
              <a:tr h="671414">
                <a:tc>
                  <a:txBody>
                    <a:bodyPr/>
                    <a:lstStyle/>
                    <a:p>
                      <a:pPr algn="ctr"/>
                      <a:r>
                        <a:rPr lang="ar-JO" sz="2000" b="1" dirty="0">
                          <a:solidFill>
                            <a:srgbClr val="002060"/>
                          </a:solidFill>
                        </a:rPr>
                        <a:t>الوسيلة</a:t>
                      </a:r>
                    </a:p>
                  </a:txBody>
                  <a:tcPr marL="53671" marR="53671" marT="26836" marB="2683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ar-JO" sz="2000" b="1" dirty="0">
                          <a:solidFill>
                            <a:srgbClr val="002060"/>
                          </a:solidFill>
                        </a:rPr>
                        <a:t>الاستخدام</a:t>
                      </a:r>
                    </a:p>
                  </a:txBody>
                  <a:tcPr marL="53671" marR="53671" marT="26836" marB="2683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90428267"/>
                  </a:ext>
                </a:extLst>
              </a:tr>
              <a:tr h="671414">
                <a:tc>
                  <a:txBody>
                    <a:bodyPr/>
                    <a:lstStyle/>
                    <a:p>
                      <a:pPr algn="ctr"/>
                      <a:r>
                        <a:rPr lang="ar-JO" sz="2000" dirty="0"/>
                        <a:t>المقال الصحفي</a:t>
                      </a:r>
                    </a:p>
                  </a:txBody>
                  <a:tcPr marL="53671" marR="53671" marT="26836" marB="2683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ar-JO" sz="2000"/>
                        <a:t>تحليل ونقد ودعم الحملة</a:t>
                      </a:r>
                    </a:p>
                  </a:txBody>
                  <a:tcPr marL="53671" marR="53671" marT="26836" marB="2683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07743740"/>
                  </a:ext>
                </a:extLst>
              </a:tr>
              <a:tr h="671414">
                <a:tc>
                  <a:txBody>
                    <a:bodyPr/>
                    <a:lstStyle/>
                    <a:p>
                      <a:pPr algn="ctr"/>
                      <a:r>
                        <a:rPr lang="ar-JO" sz="2000" dirty="0"/>
                        <a:t>التحقيق الصحفي</a:t>
                      </a:r>
                    </a:p>
                  </a:txBody>
                  <a:tcPr marL="53671" marR="53671" marT="26836" marB="2683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ar-JO" sz="2000"/>
                        <a:t>كشف الجوانب الخفية للمشكلة</a:t>
                      </a:r>
                    </a:p>
                  </a:txBody>
                  <a:tcPr marL="53671" marR="53671" marT="26836" marB="2683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31626392"/>
                  </a:ext>
                </a:extLst>
              </a:tr>
              <a:tr h="671414">
                <a:tc>
                  <a:txBody>
                    <a:bodyPr/>
                    <a:lstStyle/>
                    <a:p>
                      <a:pPr algn="ctr"/>
                      <a:r>
                        <a:rPr lang="ar-JO" sz="2000"/>
                        <a:t>الكاريكاتير</a:t>
                      </a:r>
                    </a:p>
                  </a:txBody>
                  <a:tcPr marL="53671" marR="53671" marT="26836" marB="2683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ar-JO" sz="2000"/>
                        <a:t>تأثير بصري ساخر ومباشر</a:t>
                      </a:r>
                    </a:p>
                  </a:txBody>
                  <a:tcPr marL="53671" marR="53671" marT="26836" marB="2683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26088529"/>
                  </a:ext>
                </a:extLst>
              </a:tr>
              <a:tr h="671414">
                <a:tc>
                  <a:txBody>
                    <a:bodyPr/>
                    <a:lstStyle/>
                    <a:p>
                      <a:pPr algn="ctr"/>
                      <a:r>
                        <a:rPr lang="ar-JO" sz="2000"/>
                        <a:t>الإعلانات المدفوعة</a:t>
                      </a:r>
                    </a:p>
                  </a:txBody>
                  <a:tcPr marL="53671" marR="53671" marT="26836" marB="2683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ar-JO" sz="2000"/>
                        <a:t>ترويج مباشر لرسائل الحملة</a:t>
                      </a:r>
                    </a:p>
                  </a:txBody>
                  <a:tcPr marL="53671" marR="53671" marT="26836" marB="2683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76630038"/>
                  </a:ext>
                </a:extLst>
              </a:tr>
              <a:tr h="671414">
                <a:tc>
                  <a:txBody>
                    <a:bodyPr/>
                    <a:lstStyle/>
                    <a:p>
                      <a:pPr algn="ctr"/>
                      <a:r>
                        <a:rPr lang="ar-JO" sz="2000"/>
                        <a:t>الافتتاحيات</a:t>
                      </a:r>
                    </a:p>
                  </a:txBody>
                  <a:tcPr marL="53671" marR="53671" marT="26836" marB="2683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ar-JO" sz="2000" dirty="0"/>
                        <a:t>تأييد رسمي من الصحف المؤثرة</a:t>
                      </a:r>
                    </a:p>
                  </a:txBody>
                  <a:tcPr marL="53671" marR="53671" marT="26836" marB="2683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23640717"/>
                  </a:ext>
                </a:extLst>
              </a:tr>
            </a:tbl>
          </a:graphicData>
        </a:graphic>
      </p:graphicFrame>
    </p:spTree>
    <p:extLst>
      <p:ext uri="{BB962C8B-B14F-4D97-AF65-F5344CB8AC3E}">
        <p14:creationId xmlns:p14="http://schemas.microsoft.com/office/powerpoint/2010/main" val="70229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1096317"/>
            <a:ext cx="11859210" cy="5684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a:t>
            </a:r>
            <a:r>
              <a:rPr lang="en-US" sz="2000" b="1" dirty="0">
                <a:solidFill>
                  <a:schemeClr val="accent1">
                    <a:lumMod val="75000"/>
                  </a:schemeClr>
                </a:solidFill>
              </a:rPr>
              <a:t>10</a:t>
            </a:r>
            <a:endParaRPr lang="en-JO" sz="2000" b="1" dirty="0">
              <a:solidFill>
                <a:schemeClr val="accent1">
                  <a:lumMod val="75000"/>
                </a:schemeClr>
              </a:solidFill>
            </a:endParaRPr>
          </a:p>
        </p:txBody>
      </p:sp>
      <p:sp>
        <p:nvSpPr>
          <p:cNvPr id="4" name="Title 3">
            <a:extLst>
              <a:ext uri="{FF2B5EF4-FFF2-40B4-BE49-F238E27FC236}">
                <a16:creationId xmlns:a16="http://schemas.microsoft.com/office/drawing/2014/main" id="{45AE1162-B2F9-9446-8FA7-819FF5CE8FFA}"/>
              </a:ext>
            </a:extLst>
          </p:cNvPr>
          <p:cNvSpPr>
            <a:spLocks noGrp="1"/>
          </p:cNvSpPr>
          <p:nvPr>
            <p:ph type="title"/>
          </p:nvPr>
        </p:nvSpPr>
        <p:spPr>
          <a:xfrm>
            <a:off x="894956" y="308428"/>
            <a:ext cx="10515600" cy="876440"/>
          </a:xfrm>
        </p:spPr>
        <p:txBody>
          <a:bodyPr anchor="b">
            <a:normAutofit/>
          </a:bodyPr>
          <a:lstStyle/>
          <a:p>
            <a:pPr algn="ctr" rtl="1">
              <a:lnSpc>
                <a:spcPct val="150000"/>
              </a:lnSpc>
            </a:pPr>
            <a:r>
              <a:rPr lang="ar-JO" sz="2800" b="1" i="0" u="none" strike="noStrike" dirty="0">
                <a:solidFill>
                  <a:schemeClr val="accent1"/>
                </a:solidFill>
                <a:effectLst/>
              </a:rPr>
              <a:t>حملة صحفية تقليدية من الأردن</a:t>
            </a:r>
          </a:p>
        </p:txBody>
      </p:sp>
      <p:sp>
        <p:nvSpPr>
          <p:cNvPr id="6" name="Content Placeholder 5">
            <a:extLst>
              <a:ext uri="{FF2B5EF4-FFF2-40B4-BE49-F238E27FC236}">
                <a16:creationId xmlns:a16="http://schemas.microsoft.com/office/drawing/2014/main" id="{C70A3228-594C-AF4D-A433-B00A4AC6F07F}"/>
              </a:ext>
            </a:extLst>
          </p:cNvPr>
          <p:cNvSpPr>
            <a:spLocks noGrp="1"/>
          </p:cNvSpPr>
          <p:nvPr>
            <p:ph idx="1"/>
          </p:nvPr>
        </p:nvSpPr>
        <p:spPr>
          <a:xfrm>
            <a:off x="4610100" y="1286549"/>
            <a:ext cx="7345374" cy="5263023"/>
          </a:xfrm>
        </p:spPr>
        <p:txBody>
          <a:bodyPr>
            <a:normAutofit fontScale="92500"/>
          </a:bodyPr>
          <a:lstStyle/>
          <a:p>
            <a:pPr algn="just" rtl="1">
              <a:lnSpc>
                <a:spcPct val="150000"/>
              </a:lnSpc>
              <a:buFont typeface="Wingdings" pitchFamily="2" charset="2"/>
              <a:buChar char="ü"/>
            </a:pPr>
            <a:r>
              <a:rPr lang="ar-JO" sz="2400" b="0" i="0" u="none" strike="noStrike" dirty="0">
                <a:solidFill>
                  <a:schemeClr val="accent1"/>
                </a:solidFill>
                <a:effectLst/>
              </a:rPr>
              <a:t>تمحورت حول دعم الصحف الورقية الوطنية الأردنية، بعد أزمة انخفاض الرسوم الحكومية عليها:</a:t>
            </a:r>
          </a:p>
          <a:p>
            <a:pPr algn="just" rtl="1">
              <a:lnSpc>
                <a:spcPct val="150000"/>
              </a:lnSpc>
              <a:buFont typeface="Wingdings" pitchFamily="2" charset="2"/>
              <a:buChar char="ü"/>
            </a:pPr>
            <a:r>
              <a:rPr lang="ar-JO" sz="2400" b="0" i="0" u="none" strike="noStrike" dirty="0">
                <a:solidFill>
                  <a:schemeClr val="accent1"/>
                </a:solidFill>
                <a:effectLst/>
              </a:rPr>
              <a:t>انخفضت إيرادات الإعلانات الحكومية بنحو 60%، ما أثّر بشكل كبير على الصحف مثل "الغد"، "الرأي"، و"الدستور"</a:t>
            </a:r>
          </a:p>
          <a:p>
            <a:pPr algn="just" rtl="1">
              <a:lnSpc>
                <a:spcPct val="150000"/>
              </a:lnSpc>
              <a:buFont typeface="Wingdings" pitchFamily="2" charset="2"/>
              <a:buChar char="ü"/>
            </a:pPr>
            <a:r>
              <a:rPr lang="ar-JO" sz="2400" b="0" i="0" u="none" strike="noStrike" dirty="0">
                <a:solidFill>
                  <a:schemeClr val="accent1"/>
                </a:solidFill>
                <a:effectLst/>
              </a:rPr>
              <a:t>الحملة الصحفية تناولت القضية من خلال افتتاحيات حادة، مطالباً بزيادة الدعم وتخفيف الضغوط المالية على المؤسسات الإعلامية.</a:t>
            </a:r>
          </a:p>
          <a:p>
            <a:pPr algn="just" rtl="1">
              <a:lnSpc>
                <a:spcPct val="150000"/>
              </a:lnSpc>
              <a:buFont typeface="Wingdings" pitchFamily="2" charset="2"/>
              <a:buChar char="ü"/>
            </a:pPr>
            <a:r>
              <a:rPr lang="ar-JO" sz="2400" b="0" i="0" u="none" strike="noStrike" dirty="0">
                <a:solidFill>
                  <a:schemeClr val="accent1"/>
                </a:solidFill>
                <a:effectLst/>
              </a:rPr>
              <a:t>على الرغم من نبرة النقد، حملت الحملة طابعًا غير سياسي، مركزًا على الجانب الاقتصادي والمعيشي للصحافيين والمؤسسات.</a:t>
            </a:r>
          </a:p>
          <a:p>
            <a:pPr marL="0" indent="0" algn="just">
              <a:lnSpc>
                <a:spcPct val="150000"/>
              </a:lnSpc>
              <a:buNone/>
            </a:pPr>
            <a:r>
              <a:rPr lang="en-US" sz="1700" dirty="0">
                <a:hlinkClick r:id="rId3"/>
              </a:rPr>
              <a:t>https://</a:t>
            </a:r>
            <a:r>
              <a:rPr lang="en-US" sz="1700" dirty="0" err="1">
                <a:hlinkClick r:id="rId3"/>
              </a:rPr>
              <a:t>aawsat.com</a:t>
            </a:r>
            <a:r>
              <a:rPr lang="en-US" sz="1700" dirty="0">
                <a:hlinkClick r:id="rId3"/>
              </a:rPr>
              <a:t>/</a:t>
            </a:r>
            <a:r>
              <a:rPr lang="ar-JO" sz="1700" dirty="0">
                <a:hlinkClick r:id="rId3"/>
              </a:rPr>
              <a:t>ثقافة-وفنون/إعلام/5042353-صدمات-الإنعاش-لا-تنعش-الصحافة-الورقية-الأردنية</a:t>
            </a:r>
            <a:r>
              <a:rPr lang="ar-JO" sz="1700" dirty="0"/>
              <a:t> </a:t>
            </a:r>
            <a:endParaRPr lang="en-JO" sz="1700" dirty="0"/>
          </a:p>
        </p:txBody>
      </p:sp>
      <p:pic>
        <p:nvPicPr>
          <p:cNvPr id="3" name="Picture 2">
            <a:extLst>
              <a:ext uri="{FF2B5EF4-FFF2-40B4-BE49-F238E27FC236}">
                <a16:creationId xmlns:a16="http://schemas.microsoft.com/office/drawing/2014/main" id="{9A7D5862-09BC-D44E-9475-BE480F8C84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264" y="1096317"/>
            <a:ext cx="4234435" cy="5684458"/>
          </a:xfrm>
          <a:prstGeom prst="flowChartAlternateProcess">
            <a:avLst/>
          </a:prstGeom>
        </p:spPr>
      </p:pic>
    </p:spTree>
    <p:extLst>
      <p:ext uri="{BB962C8B-B14F-4D97-AF65-F5344CB8AC3E}">
        <p14:creationId xmlns:p14="http://schemas.microsoft.com/office/powerpoint/2010/main" val="2552500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38201"/>
            <a:ext cx="11859210" cy="5942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4" name="Title 3">
            <a:extLst>
              <a:ext uri="{FF2B5EF4-FFF2-40B4-BE49-F238E27FC236}">
                <a16:creationId xmlns:a16="http://schemas.microsoft.com/office/drawing/2014/main" id="{45AE1162-B2F9-9446-8FA7-819FF5CE8FFA}"/>
              </a:ext>
            </a:extLst>
          </p:cNvPr>
          <p:cNvSpPr>
            <a:spLocks noGrp="1"/>
          </p:cNvSpPr>
          <p:nvPr>
            <p:ph type="title"/>
          </p:nvPr>
        </p:nvSpPr>
        <p:spPr>
          <a:xfrm>
            <a:off x="908331" y="178905"/>
            <a:ext cx="10515600" cy="659294"/>
          </a:xfrm>
        </p:spPr>
        <p:txBody>
          <a:bodyPr anchor="b">
            <a:normAutofit/>
          </a:bodyPr>
          <a:lstStyle/>
          <a:p>
            <a:pPr algn="ctr" rtl="1">
              <a:lnSpc>
                <a:spcPct val="150000"/>
              </a:lnSpc>
            </a:pPr>
            <a:r>
              <a:rPr lang="ar-JO" sz="2800" b="1" i="0" u="none" strike="noStrike" dirty="0">
                <a:solidFill>
                  <a:schemeClr val="accent1"/>
                </a:solidFill>
                <a:effectLst/>
              </a:rPr>
              <a:t>حملة صحفية ورقية من الأردن</a:t>
            </a:r>
          </a:p>
        </p:txBody>
      </p:sp>
      <p:sp>
        <p:nvSpPr>
          <p:cNvPr id="6" name="Content Placeholder 5">
            <a:extLst>
              <a:ext uri="{FF2B5EF4-FFF2-40B4-BE49-F238E27FC236}">
                <a16:creationId xmlns:a16="http://schemas.microsoft.com/office/drawing/2014/main" id="{C70A3228-594C-AF4D-A433-B00A4AC6F07F}"/>
              </a:ext>
            </a:extLst>
          </p:cNvPr>
          <p:cNvSpPr>
            <a:spLocks noGrp="1"/>
          </p:cNvSpPr>
          <p:nvPr>
            <p:ph idx="1"/>
          </p:nvPr>
        </p:nvSpPr>
        <p:spPr>
          <a:xfrm>
            <a:off x="4610100" y="994637"/>
            <a:ext cx="7345374" cy="5554936"/>
          </a:xfrm>
        </p:spPr>
        <p:txBody>
          <a:bodyPr>
            <a:normAutofit/>
          </a:bodyPr>
          <a:lstStyle/>
          <a:p>
            <a:pPr marL="0" indent="0" algn="just" rtl="1">
              <a:lnSpc>
                <a:spcPct val="150000"/>
              </a:lnSpc>
              <a:buNone/>
            </a:pPr>
            <a:r>
              <a:rPr lang="ar-SA" sz="2400" b="1" u="sng" dirty="0">
                <a:solidFill>
                  <a:schemeClr val="accent1"/>
                </a:solidFill>
              </a:rPr>
              <a:t>نتائج الحملة : </a:t>
            </a:r>
          </a:p>
          <a:p>
            <a:pPr marL="0" indent="0" algn="just">
              <a:lnSpc>
                <a:spcPct val="150000"/>
              </a:lnSpc>
              <a:buNone/>
            </a:pPr>
            <a:r>
              <a:rPr lang="en-US" sz="1400" dirty="0">
                <a:hlinkClick r:id="rId3"/>
              </a:rPr>
              <a:t>https://</a:t>
            </a:r>
            <a:r>
              <a:rPr lang="en-US" sz="1400" dirty="0" err="1">
                <a:hlinkClick r:id="rId3"/>
              </a:rPr>
              <a:t>nabd.com</a:t>
            </a:r>
            <a:r>
              <a:rPr lang="en-US" sz="1400" dirty="0">
                <a:hlinkClick r:id="rId3"/>
              </a:rPr>
              <a:t>/s/110638623-e4b6b4/</a:t>
            </a:r>
            <a:r>
              <a:rPr lang="ar-JO" sz="1400" dirty="0">
                <a:hlinkClick r:id="rId3"/>
              </a:rPr>
              <a:t>إشادة-بقرار-الحكومة-برفع-سعر-الإعلان-الحكومي-في-الصحف?</a:t>
            </a:r>
            <a:endParaRPr lang="ar-JO" sz="1400" dirty="0"/>
          </a:p>
          <a:p>
            <a:pPr marL="0" indent="0" algn="just" rtl="1">
              <a:lnSpc>
                <a:spcPct val="150000"/>
              </a:lnSpc>
              <a:buNone/>
            </a:pPr>
            <a:r>
              <a:rPr lang="ar-JO" sz="2400" dirty="0">
                <a:solidFill>
                  <a:srgbClr val="002060"/>
                </a:solidFill>
              </a:rPr>
              <a:t>إستجابة لهذه الحملة إتخذت الحكومة الأردنية مجموعة من الخطوات لدعم الصحف الورقية وإنعاش دخلها من خلال حزمة إجراءات أهمها  رفع قيمة سعر الإعلان الحكومي وإعلانات العطاءات الحكومية في الصحف اليومية الورقية. بالإضافة الى تعهد رئيس الوزراء الدكتور بشر الخصاونة أمام مجلس النواب في توسيع الحريات العامة والحريات الصحفية ودعم الصحف الورقية، لتنشيط عملية النشر والتحقيقات والمردود الإعلاني على حد سواء. </a:t>
            </a:r>
            <a:endParaRPr lang="en-JO" sz="2400" dirty="0">
              <a:solidFill>
                <a:srgbClr val="002060"/>
              </a:solidFill>
            </a:endParaRPr>
          </a:p>
        </p:txBody>
      </p:sp>
      <p:pic>
        <p:nvPicPr>
          <p:cNvPr id="3" name="Picture 2">
            <a:extLst>
              <a:ext uri="{FF2B5EF4-FFF2-40B4-BE49-F238E27FC236}">
                <a16:creationId xmlns:a16="http://schemas.microsoft.com/office/drawing/2014/main" id="{9A7D5862-09BC-D44E-9475-BE480F8C84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6526" y="967260"/>
            <a:ext cx="4234435" cy="5684458"/>
          </a:xfrm>
          <a:prstGeom prst="flowChartAlternateProcess">
            <a:avLst/>
          </a:prstGeom>
        </p:spPr>
      </p:pic>
    </p:spTree>
    <p:extLst>
      <p:ext uri="{BB962C8B-B14F-4D97-AF65-F5344CB8AC3E}">
        <p14:creationId xmlns:p14="http://schemas.microsoft.com/office/powerpoint/2010/main" val="1669658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1096317"/>
            <a:ext cx="11859210" cy="5684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4" name="Title 3">
            <a:extLst>
              <a:ext uri="{FF2B5EF4-FFF2-40B4-BE49-F238E27FC236}">
                <a16:creationId xmlns:a16="http://schemas.microsoft.com/office/drawing/2014/main" id="{45AE1162-B2F9-9446-8FA7-819FF5CE8FFA}"/>
              </a:ext>
            </a:extLst>
          </p:cNvPr>
          <p:cNvSpPr>
            <a:spLocks noGrp="1"/>
          </p:cNvSpPr>
          <p:nvPr>
            <p:ph type="title"/>
          </p:nvPr>
        </p:nvSpPr>
        <p:spPr>
          <a:xfrm>
            <a:off x="894956" y="308428"/>
            <a:ext cx="10515600" cy="787889"/>
          </a:xfrm>
        </p:spPr>
        <p:txBody>
          <a:bodyPr anchor="b">
            <a:normAutofit/>
          </a:bodyPr>
          <a:lstStyle/>
          <a:p>
            <a:pPr algn="ctr" rtl="1">
              <a:lnSpc>
                <a:spcPct val="150000"/>
              </a:lnSpc>
            </a:pPr>
            <a:r>
              <a:rPr lang="ar-JO" sz="2800" b="1" i="0" u="none" strike="noStrike" dirty="0">
                <a:solidFill>
                  <a:schemeClr val="accent1"/>
                </a:solidFill>
                <a:effectLst/>
              </a:rPr>
              <a:t>حملة مصرية صحفية ورقية: «مصر بلا فيروس سي»</a:t>
            </a:r>
          </a:p>
        </p:txBody>
      </p:sp>
      <p:sp>
        <p:nvSpPr>
          <p:cNvPr id="6" name="Content Placeholder 5">
            <a:extLst>
              <a:ext uri="{FF2B5EF4-FFF2-40B4-BE49-F238E27FC236}">
                <a16:creationId xmlns:a16="http://schemas.microsoft.com/office/drawing/2014/main" id="{C70A3228-594C-AF4D-A433-B00A4AC6F07F}"/>
              </a:ext>
            </a:extLst>
          </p:cNvPr>
          <p:cNvSpPr>
            <a:spLocks noGrp="1"/>
          </p:cNvSpPr>
          <p:nvPr>
            <p:ph idx="1"/>
          </p:nvPr>
        </p:nvSpPr>
        <p:spPr>
          <a:xfrm>
            <a:off x="4610100" y="1286549"/>
            <a:ext cx="7345374" cy="5263023"/>
          </a:xfrm>
        </p:spPr>
        <p:txBody>
          <a:bodyPr>
            <a:normAutofit fontScale="85000" lnSpcReduction="10000"/>
          </a:bodyPr>
          <a:lstStyle/>
          <a:p>
            <a:pPr marL="0" indent="0" algn="r" rtl="1">
              <a:lnSpc>
                <a:spcPct val="150000"/>
              </a:lnSpc>
              <a:buNone/>
            </a:pPr>
            <a:r>
              <a:rPr lang="ar-JO" b="0" i="0" u="sng" strike="noStrike" dirty="0">
                <a:solidFill>
                  <a:schemeClr val="accent1"/>
                </a:solidFill>
                <a:effectLst/>
              </a:rPr>
              <a:t>📰 من صحيفة الأهرام – حملة صحفية ورقية توعوية</a:t>
            </a:r>
          </a:p>
          <a:p>
            <a:pPr marL="0" indent="0" algn="just" rtl="1">
              <a:lnSpc>
                <a:spcPct val="150000"/>
              </a:lnSpc>
              <a:buNone/>
            </a:pPr>
            <a:r>
              <a:rPr lang="ar-JO" sz="2600" b="0" i="0" u="none" strike="noStrike" dirty="0">
                <a:solidFill>
                  <a:schemeClr val="accent1"/>
                </a:solidFill>
                <a:effectLst/>
              </a:rPr>
              <a:t>أُعلنت بداية الحملة في عام 2020 تحت عنوان "مصر خالية من فيروس سي"، نظراً لإنتاج الدواء محليًا عبر شركة فاركو المصرية .</a:t>
            </a:r>
          </a:p>
          <a:p>
            <a:pPr marL="0" indent="0" algn="just" rtl="1">
              <a:lnSpc>
                <a:spcPct val="150000"/>
              </a:lnSpc>
              <a:buNone/>
            </a:pPr>
            <a:r>
              <a:rPr lang="ar-JO" sz="2600" b="0" i="0" u="none" strike="noStrike" dirty="0">
                <a:solidFill>
                  <a:schemeClr val="accent1"/>
                </a:solidFill>
                <a:effectLst/>
              </a:rPr>
              <a:t>ركزت الحملة في إنطلاقتها الأولى على التوعية بأهمية الكشف المبكر والعلاج المحلي، من خلال نشرات متعددة في الصحف الرسمية مثل الأهرام والبوابة.</a:t>
            </a:r>
          </a:p>
          <a:p>
            <a:pPr marL="0" indent="0" algn="just" rtl="1">
              <a:lnSpc>
                <a:spcPct val="150000"/>
              </a:lnSpc>
              <a:buNone/>
            </a:pPr>
            <a:r>
              <a:rPr lang="ar-JO" sz="2600" b="0" i="0" u="none" strike="noStrike" dirty="0">
                <a:solidFill>
                  <a:schemeClr val="accent1"/>
                </a:solidFill>
                <a:effectLst/>
              </a:rPr>
              <a:t>تضمنت الحملة نصوصًا افتتاحية، وتقارير ميدانية، ومقابلات مع مسؤولين صحيين، وحالات شُفيت بعد التوعية والعلاج، مما عزز فعالية الرسالة الصحفية.</a:t>
            </a:r>
          </a:p>
          <a:p>
            <a:pPr marL="0" indent="0" algn="just">
              <a:lnSpc>
                <a:spcPct val="150000"/>
              </a:lnSpc>
              <a:buNone/>
            </a:pPr>
            <a:r>
              <a:rPr lang="en-US" sz="1600" dirty="0">
                <a:hlinkClick r:id="rId3"/>
              </a:rPr>
              <a:t>https://www.egyptiancurebank.com/en/news/details/al-shorouk-newspaper-egyptian-cure-bank-starts-its-campaign-egypt-free-of-virus-c-2020</a:t>
            </a:r>
            <a:r>
              <a:rPr lang="en-US" sz="1600" dirty="0"/>
              <a:t>?</a:t>
            </a:r>
            <a:r>
              <a:rPr lang="ar-SA" sz="1600" dirty="0"/>
              <a:t> </a:t>
            </a:r>
            <a:endParaRPr lang="en-JO" sz="1600" dirty="0"/>
          </a:p>
        </p:txBody>
      </p:sp>
      <p:pic>
        <p:nvPicPr>
          <p:cNvPr id="5" name="Picture 4">
            <a:extLst>
              <a:ext uri="{FF2B5EF4-FFF2-40B4-BE49-F238E27FC236}">
                <a16:creationId xmlns:a16="http://schemas.microsoft.com/office/drawing/2014/main" id="{A4777FDA-C2BB-9B44-8549-FE8AD6FE62D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6526" y="1750085"/>
            <a:ext cx="4049898" cy="4233984"/>
          </a:xfrm>
          <a:prstGeom prst="rect">
            <a:avLst/>
          </a:prstGeom>
        </p:spPr>
      </p:pic>
    </p:spTree>
    <p:extLst>
      <p:ext uri="{BB962C8B-B14F-4D97-AF65-F5344CB8AC3E}">
        <p14:creationId xmlns:p14="http://schemas.microsoft.com/office/powerpoint/2010/main" val="1235404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838200" y="365126"/>
            <a:ext cx="10515600" cy="691404"/>
          </a:xfrm>
        </p:spPr>
        <p:txBody>
          <a:bodyPr anchor="t">
            <a:noAutofit/>
          </a:bodyPr>
          <a:lstStyle/>
          <a:p>
            <a:pPr algn="ctr"/>
            <a:r>
              <a:rPr lang="ar-JO" sz="2800" b="1" i="0" u="sng" strike="noStrike" dirty="0">
                <a:solidFill>
                  <a:schemeClr val="accent1"/>
                </a:solidFill>
                <a:effectLst/>
              </a:rPr>
              <a:t>حملة مصرية صحفية ورقية: «مصر بلا فيروس سي»</a:t>
            </a:r>
            <a:endParaRPr lang="en-US" sz="2800" b="1" u="sng" dirty="0">
              <a:solidFill>
                <a:schemeClr val="accent1"/>
              </a:solidFill>
            </a:endParaRPr>
          </a:p>
        </p:txBody>
      </p:sp>
      <p:sp>
        <p:nvSpPr>
          <p:cNvPr id="5" name="Content Placeholder 4">
            <a:extLst>
              <a:ext uri="{FF2B5EF4-FFF2-40B4-BE49-F238E27FC236}">
                <a16:creationId xmlns:a16="http://schemas.microsoft.com/office/drawing/2014/main" id="{EBE73B4C-522F-8D4F-817C-B9F26A53A233}"/>
              </a:ext>
            </a:extLst>
          </p:cNvPr>
          <p:cNvSpPr>
            <a:spLocks noGrp="1"/>
          </p:cNvSpPr>
          <p:nvPr>
            <p:ph sz="half" idx="1"/>
          </p:nvPr>
        </p:nvSpPr>
        <p:spPr>
          <a:xfrm>
            <a:off x="457200" y="903298"/>
            <a:ext cx="11544300" cy="5836454"/>
          </a:xfrm>
        </p:spPr>
        <p:txBody>
          <a:bodyPr>
            <a:normAutofit fontScale="77500" lnSpcReduction="20000"/>
          </a:bodyPr>
          <a:lstStyle/>
          <a:p>
            <a:pPr marL="0" indent="0" algn="r" rtl="1">
              <a:lnSpc>
                <a:spcPct val="150000"/>
              </a:lnSpc>
              <a:buNone/>
            </a:pPr>
            <a:r>
              <a:rPr lang="ar-JO" sz="2600" b="1" u="sng" dirty="0">
                <a:solidFill>
                  <a:schemeClr val="accent1"/>
                </a:solidFill>
              </a:rPr>
              <a:t> مكونات الحملة المطبوعة:</a:t>
            </a:r>
          </a:p>
          <a:p>
            <a:pPr algn="r" rtl="1">
              <a:lnSpc>
                <a:spcPct val="150000"/>
              </a:lnSpc>
            </a:pPr>
            <a:r>
              <a:rPr lang="ar-JO" sz="2400" dirty="0"/>
              <a:t>الافتتاحيات والمقالات الصحفية:</a:t>
            </a:r>
          </a:p>
          <a:p>
            <a:pPr marL="0" indent="0" algn="r" rtl="1">
              <a:lnSpc>
                <a:spcPct val="150000"/>
              </a:lnSpc>
              <a:buNone/>
            </a:pPr>
            <a:r>
              <a:rPr lang="ar-JO" sz="2400" dirty="0"/>
              <a:t>عدة نصوص دعائية طبية تقدم شرحًا حول "كيفية الوقاية والكشف المبكر والعلاج المتاح محليًا" كخبر استهلالي.</a:t>
            </a:r>
          </a:p>
          <a:p>
            <a:pPr algn="r" rtl="1">
              <a:lnSpc>
                <a:spcPct val="150000"/>
              </a:lnSpc>
            </a:pPr>
            <a:r>
              <a:rPr lang="ar-JO" sz="2400" dirty="0"/>
              <a:t>تقارير وتحقيقات مصوّرة:</a:t>
            </a:r>
          </a:p>
          <a:p>
            <a:pPr marL="0" indent="0" algn="r" rtl="1">
              <a:lnSpc>
                <a:spcPct val="150000"/>
              </a:lnSpc>
              <a:buNone/>
            </a:pPr>
            <a:r>
              <a:rPr lang="ar-JO" sz="2400" dirty="0"/>
              <a:t>مصورة لمرضى حُقنوا ثم شفوا، وصور الأدوية المحلية.</a:t>
            </a:r>
          </a:p>
          <a:p>
            <a:pPr algn="r" rtl="1">
              <a:lnSpc>
                <a:spcPct val="150000"/>
              </a:lnSpc>
            </a:pPr>
            <a:r>
              <a:rPr lang="ar-JO" sz="2400" dirty="0"/>
              <a:t>رسائل مباشرة للقارئ:</a:t>
            </a:r>
          </a:p>
          <a:p>
            <a:pPr marL="0" indent="0" algn="r" rtl="1">
              <a:lnSpc>
                <a:spcPct val="150000"/>
              </a:lnSpc>
              <a:buNone/>
            </a:pPr>
            <a:r>
              <a:rPr lang="ar-JO" sz="2400" dirty="0"/>
              <a:t>عناوين بارزة مثل: "عيينا معاك.. مصر خالية من فيروس سي"، و"الكشف المبكر يديم صحتك" لتبسيط المعلومة وتشجيع المشاركة.</a:t>
            </a:r>
          </a:p>
          <a:p>
            <a:pPr marL="0" indent="0" algn="r" rtl="1">
              <a:lnSpc>
                <a:spcPct val="150000"/>
              </a:lnSpc>
              <a:buNone/>
            </a:pPr>
            <a:r>
              <a:rPr lang="ar-JO" sz="2600" b="1" u="sng" dirty="0">
                <a:solidFill>
                  <a:schemeClr val="accent1"/>
                </a:solidFill>
              </a:rPr>
              <a:t>📈 تقييم الحملة:</a:t>
            </a:r>
          </a:p>
          <a:p>
            <a:pPr algn="r" rtl="1">
              <a:lnSpc>
                <a:spcPct val="150000"/>
              </a:lnSpc>
              <a:buFont typeface="Wingdings" pitchFamily="2" charset="2"/>
              <a:buChar char="ü"/>
            </a:pPr>
            <a:r>
              <a:rPr lang="ar-JO" sz="2600" dirty="0"/>
              <a:t>ساهمت في تقليل الوصمة الاجتماعية حول مرض التهاب الكبد الوبائي "</a:t>
            </a:r>
            <a:r>
              <a:rPr lang="en-US" sz="2600" dirty="0"/>
              <a:t>C".</a:t>
            </a:r>
          </a:p>
          <a:p>
            <a:pPr algn="r" rtl="1">
              <a:lnSpc>
                <a:spcPct val="150000"/>
              </a:lnSpc>
              <a:buFont typeface="Wingdings" pitchFamily="2" charset="2"/>
              <a:buChar char="ü"/>
            </a:pPr>
            <a:r>
              <a:rPr lang="ar-JO" sz="2600" dirty="0"/>
              <a:t>دفعت الحكومة لتوسيع برامج الفحص المبكر مجانًا.</a:t>
            </a:r>
          </a:p>
          <a:p>
            <a:pPr algn="r" rtl="1">
              <a:lnSpc>
                <a:spcPct val="150000"/>
              </a:lnSpc>
              <a:buFont typeface="Wingdings" pitchFamily="2" charset="2"/>
              <a:buChar char="ü"/>
            </a:pPr>
            <a:r>
              <a:rPr lang="ar-JO" sz="2600" dirty="0"/>
              <a:t>رسائل ورقية بلغت شرائح أوسع من كبار السن والمناطق الريفية.</a:t>
            </a:r>
            <a:endParaRPr lang="en-JO" sz="2600" dirty="0"/>
          </a:p>
        </p:txBody>
      </p:sp>
    </p:spTree>
    <p:extLst>
      <p:ext uri="{BB962C8B-B14F-4D97-AF65-F5344CB8AC3E}">
        <p14:creationId xmlns:p14="http://schemas.microsoft.com/office/powerpoint/2010/main" val="39202015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161309" y="0"/>
            <a:ext cx="8007928" cy="845127"/>
          </a:xfrm>
        </p:spPr>
        <p:txBody>
          <a:bodyPr>
            <a:normAutofit/>
          </a:bodyPr>
          <a:lstStyle/>
          <a:p>
            <a:pPr algn="ctr" defTabSz="914400" rtl="1" eaLnBrk="1" latinLnBrk="0" hangingPunct="1">
              <a:lnSpc>
                <a:spcPct val="150000"/>
              </a:lnSpc>
              <a:spcBef>
                <a:spcPts val="1000"/>
              </a:spcBef>
              <a:buNone/>
            </a:pPr>
            <a:r>
              <a:rPr lang="ar-SA" sz="2800" b="1" u="sng" dirty="0">
                <a:solidFill>
                  <a:schemeClr val="accent1">
                    <a:lumMod val="50000"/>
                  </a:schemeClr>
                </a:solidFill>
              </a:rPr>
              <a:t>مقارنة الحملة الورقية مع حملة رقمية افتراضية</a:t>
            </a:r>
            <a:endParaRPr lang="ar-JO" sz="2800" b="1" u="sng" dirty="0">
              <a:solidFill>
                <a:schemeClr val="accent1">
                  <a:lumMod val="50000"/>
                </a:schemeClr>
              </a:solidFill>
            </a:endParaRP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graphicFrame>
        <p:nvGraphicFramePr>
          <p:cNvPr id="2" name="Table 1">
            <a:extLst>
              <a:ext uri="{FF2B5EF4-FFF2-40B4-BE49-F238E27FC236}">
                <a16:creationId xmlns:a16="http://schemas.microsoft.com/office/drawing/2014/main" id="{75858589-8C76-7B4A-B6B1-BEC49B9A2072}"/>
              </a:ext>
            </a:extLst>
          </p:cNvPr>
          <p:cNvGraphicFramePr>
            <a:graphicFrameLocks noGrp="1"/>
          </p:cNvGraphicFramePr>
          <p:nvPr>
            <p:extLst>
              <p:ext uri="{D42A27DB-BD31-4B8C-83A1-F6EECF244321}">
                <p14:modId xmlns:p14="http://schemas.microsoft.com/office/powerpoint/2010/main" val="3522999287"/>
              </p:ext>
            </p:extLst>
          </p:nvPr>
        </p:nvGraphicFramePr>
        <p:xfrm>
          <a:off x="838200" y="1536700"/>
          <a:ext cx="10515600" cy="4203700"/>
        </p:xfrm>
        <a:graphic>
          <a:graphicData uri="http://schemas.openxmlformats.org/drawingml/2006/table">
            <a:tbl>
              <a:tblPr rtl="1">
                <a:tableStyleId>{35758FB7-9AC5-4552-8A53-C91805E547FA}</a:tableStyleId>
              </a:tblPr>
              <a:tblGrid>
                <a:gridCol w="3505200">
                  <a:extLst>
                    <a:ext uri="{9D8B030D-6E8A-4147-A177-3AD203B41FA5}">
                      <a16:colId xmlns:a16="http://schemas.microsoft.com/office/drawing/2014/main" val="3527704051"/>
                    </a:ext>
                  </a:extLst>
                </a:gridCol>
                <a:gridCol w="3505200">
                  <a:extLst>
                    <a:ext uri="{9D8B030D-6E8A-4147-A177-3AD203B41FA5}">
                      <a16:colId xmlns:a16="http://schemas.microsoft.com/office/drawing/2014/main" val="4161810123"/>
                    </a:ext>
                  </a:extLst>
                </a:gridCol>
                <a:gridCol w="3505200">
                  <a:extLst>
                    <a:ext uri="{9D8B030D-6E8A-4147-A177-3AD203B41FA5}">
                      <a16:colId xmlns:a16="http://schemas.microsoft.com/office/drawing/2014/main" val="4156582633"/>
                    </a:ext>
                  </a:extLst>
                </a:gridCol>
              </a:tblGrid>
              <a:tr h="840740">
                <a:tc>
                  <a:txBody>
                    <a:bodyPr/>
                    <a:lstStyle/>
                    <a:p>
                      <a:pPr algn="ctr"/>
                      <a:r>
                        <a:rPr lang="ar-JO" b="1" dirty="0">
                          <a:solidFill>
                            <a:srgbClr val="C00000"/>
                          </a:solidFill>
                        </a:rPr>
                        <a:t>العنصر</a:t>
                      </a:r>
                    </a:p>
                  </a:txBody>
                  <a:tcPr anchor="ctr"/>
                </a:tc>
                <a:tc>
                  <a:txBody>
                    <a:bodyPr/>
                    <a:lstStyle/>
                    <a:p>
                      <a:pPr algn="ctr"/>
                      <a:r>
                        <a:rPr lang="ar-JO" b="1" dirty="0">
                          <a:solidFill>
                            <a:srgbClr val="C00000"/>
                          </a:solidFill>
                        </a:rPr>
                        <a:t>الحملة الورقية "مصر بلا فيروس </a:t>
                      </a:r>
                      <a:r>
                        <a:rPr lang="en-US" b="1" dirty="0">
                          <a:solidFill>
                            <a:srgbClr val="C00000"/>
                          </a:solidFill>
                        </a:rPr>
                        <a:t>C"</a:t>
                      </a:r>
                    </a:p>
                  </a:txBody>
                  <a:tcPr anchor="ctr"/>
                </a:tc>
                <a:tc>
                  <a:txBody>
                    <a:bodyPr/>
                    <a:lstStyle/>
                    <a:p>
                      <a:pPr algn="ctr"/>
                      <a:r>
                        <a:rPr lang="ar-JO" b="1" dirty="0">
                          <a:solidFill>
                            <a:srgbClr val="C00000"/>
                          </a:solidFill>
                        </a:rPr>
                        <a:t>حملة رقمية موازية (متخيلة)</a:t>
                      </a:r>
                    </a:p>
                  </a:txBody>
                  <a:tcPr anchor="ctr"/>
                </a:tc>
                <a:extLst>
                  <a:ext uri="{0D108BD9-81ED-4DB2-BD59-A6C34878D82A}">
                    <a16:rowId xmlns:a16="http://schemas.microsoft.com/office/drawing/2014/main" val="3994624011"/>
                  </a:ext>
                </a:extLst>
              </a:tr>
              <a:tr h="840740">
                <a:tc>
                  <a:txBody>
                    <a:bodyPr/>
                    <a:lstStyle/>
                    <a:p>
                      <a:pPr algn="ctr"/>
                      <a:r>
                        <a:rPr lang="ar-JO"/>
                        <a:t>الوصول</a:t>
                      </a:r>
                    </a:p>
                  </a:txBody>
                  <a:tcPr anchor="ctr"/>
                </a:tc>
                <a:tc>
                  <a:txBody>
                    <a:bodyPr/>
                    <a:lstStyle/>
                    <a:p>
                      <a:pPr algn="ctr"/>
                      <a:r>
                        <a:rPr lang="ar-JO"/>
                        <a:t>واسع خلال كبار السن ومحدودي الإنترنت</a:t>
                      </a:r>
                    </a:p>
                  </a:txBody>
                  <a:tcPr anchor="ctr"/>
                </a:tc>
                <a:tc>
                  <a:txBody>
                    <a:bodyPr/>
                    <a:lstStyle/>
                    <a:p>
                      <a:pPr algn="ctr"/>
                      <a:r>
                        <a:rPr lang="ar-JO" dirty="0"/>
                        <a:t>شبابي وترتبط بالمنصات الاجتماعية</a:t>
                      </a:r>
                    </a:p>
                  </a:txBody>
                  <a:tcPr anchor="ctr"/>
                </a:tc>
                <a:extLst>
                  <a:ext uri="{0D108BD9-81ED-4DB2-BD59-A6C34878D82A}">
                    <a16:rowId xmlns:a16="http://schemas.microsoft.com/office/drawing/2014/main" val="4168401541"/>
                  </a:ext>
                </a:extLst>
              </a:tr>
              <a:tr h="840740">
                <a:tc>
                  <a:txBody>
                    <a:bodyPr/>
                    <a:lstStyle/>
                    <a:p>
                      <a:pPr algn="ctr"/>
                      <a:r>
                        <a:rPr lang="ar-JO"/>
                        <a:t>التفاعل</a:t>
                      </a:r>
                    </a:p>
                  </a:txBody>
                  <a:tcPr anchor="ctr"/>
                </a:tc>
                <a:tc>
                  <a:txBody>
                    <a:bodyPr/>
                    <a:lstStyle/>
                    <a:p>
                      <a:pPr algn="ctr"/>
                      <a:r>
                        <a:rPr lang="ar-JO"/>
                        <a:t>محدود (قراءة فقط)</a:t>
                      </a:r>
                    </a:p>
                  </a:txBody>
                  <a:tcPr anchor="ctr"/>
                </a:tc>
                <a:tc>
                  <a:txBody>
                    <a:bodyPr/>
                    <a:lstStyle/>
                    <a:p>
                      <a:pPr algn="ctr"/>
                      <a:r>
                        <a:rPr lang="ar-JO"/>
                        <a:t>تفاعلي: تعليقات، إعادة نشر، فيديوهات</a:t>
                      </a:r>
                    </a:p>
                  </a:txBody>
                  <a:tcPr anchor="ctr"/>
                </a:tc>
                <a:extLst>
                  <a:ext uri="{0D108BD9-81ED-4DB2-BD59-A6C34878D82A}">
                    <a16:rowId xmlns:a16="http://schemas.microsoft.com/office/drawing/2014/main" val="939007715"/>
                  </a:ext>
                </a:extLst>
              </a:tr>
              <a:tr h="840740">
                <a:tc>
                  <a:txBody>
                    <a:bodyPr/>
                    <a:lstStyle/>
                    <a:p>
                      <a:pPr algn="ctr"/>
                      <a:r>
                        <a:rPr lang="ar-JO"/>
                        <a:t>القياس والمراقبة</a:t>
                      </a:r>
                    </a:p>
                  </a:txBody>
                  <a:tcPr anchor="ctr"/>
                </a:tc>
                <a:tc>
                  <a:txBody>
                    <a:bodyPr/>
                    <a:lstStyle/>
                    <a:p>
                      <a:pPr algn="ctr"/>
                      <a:r>
                        <a:rPr lang="ar-JO"/>
                        <a:t>غير مباشر عبر الانتشار الصحفي فقط</a:t>
                      </a:r>
                    </a:p>
                  </a:txBody>
                  <a:tcPr anchor="ctr"/>
                </a:tc>
                <a:tc>
                  <a:txBody>
                    <a:bodyPr/>
                    <a:lstStyle/>
                    <a:p>
                      <a:pPr algn="ctr"/>
                      <a:r>
                        <a:rPr lang="ar-JO"/>
                        <a:t>دقيق: عدد مشاهدة، تفاعل، تحويل للموقّع</a:t>
                      </a:r>
                    </a:p>
                  </a:txBody>
                  <a:tcPr anchor="ctr"/>
                </a:tc>
                <a:extLst>
                  <a:ext uri="{0D108BD9-81ED-4DB2-BD59-A6C34878D82A}">
                    <a16:rowId xmlns:a16="http://schemas.microsoft.com/office/drawing/2014/main" val="584663302"/>
                  </a:ext>
                </a:extLst>
              </a:tr>
              <a:tr h="840740">
                <a:tc>
                  <a:txBody>
                    <a:bodyPr/>
                    <a:lstStyle/>
                    <a:p>
                      <a:pPr algn="ctr"/>
                      <a:r>
                        <a:rPr lang="ar-JO"/>
                        <a:t>التكاليف</a:t>
                      </a:r>
                    </a:p>
                  </a:txBody>
                  <a:tcPr anchor="ctr"/>
                </a:tc>
                <a:tc>
                  <a:txBody>
                    <a:bodyPr/>
                    <a:lstStyle/>
                    <a:p>
                      <a:pPr algn="ctr"/>
                      <a:r>
                        <a:rPr lang="ar-JO"/>
                        <a:t>مرتفعة نسبيًا في الطباعة والتوزيع</a:t>
                      </a:r>
                    </a:p>
                  </a:txBody>
                  <a:tcPr anchor="ctr"/>
                </a:tc>
                <a:tc>
                  <a:txBody>
                    <a:bodyPr/>
                    <a:lstStyle/>
                    <a:p>
                      <a:pPr algn="ctr"/>
                      <a:r>
                        <a:rPr lang="ar-JO" dirty="0"/>
                        <a:t>منخفضة نسبياً مع استهداف ذكي</a:t>
                      </a:r>
                    </a:p>
                  </a:txBody>
                  <a:tcPr anchor="ctr"/>
                </a:tc>
                <a:extLst>
                  <a:ext uri="{0D108BD9-81ED-4DB2-BD59-A6C34878D82A}">
                    <a16:rowId xmlns:a16="http://schemas.microsoft.com/office/drawing/2014/main" val="147216913"/>
                  </a:ext>
                </a:extLst>
              </a:tr>
            </a:tbl>
          </a:graphicData>
        </a:graphic>
      </p:graphicFrame>
    </p:spTree>
    <p:extLst>
      <p:ext uri="{BB962C8B-B14F-4D97-AF65-F5344CB8AC3E}">
        <p14:creationId xmlns:p14="http://schemas.microsoft.com/office/powerpoint/2010/main" val="19796794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65B81C0-16B3-7B4E-ADE0-885657F0C9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2307109129"/>
      </p:ext>
    </p:extLst>
  </p:cSld>
  <p:clrMapOvr>
    <a:masterClrMapping/>
  </p:clrMapOvr>
  <p:timing>
    <p:tnLst>
      <p:par>
        <p:cTn id="1" dur="indefinite" restart="never" nodeType="tmRoot">
          <p:childTnLst>
            <p:seq concurrent="1">
              <p:cTn id="2" repeatCount="indefinite" restart="whenNotActive" fill="hold" evtFilter="cancelBubble" nodeType="interactiveSeq">
                <p:stCondLst>
                  <p:cond delay="indefinite"/>
                  <p:cond evt="onBegin" delay="0">
                    <p:tn val="1"/>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 0 L -0.30696 0.0433" pathEditMode="relative" ptsTypes="AA">
                                      <p:cBhvr>
                                        <p:cTn id="6" dur="30000" fill="hold"/>
                                        <p:tgtEl>
                                          <p:spTgt spid="4"/>
                                        </p:tgtEl>
                                        <p:attrNameLst>
                                          <p:attrName>ppt_x</p:attrName>
                                          <p:attrName>ppt_y</p:attrName>
                                        </p:attrNameLst>
                                      </p:cBhvr>
                                    </p:animMotion>
                                  </p:childTnLst>
                                </p:cTn>
                              </p:par>
                              <p:par>
                                <p:cTn id="7" presetID="6" presetClass="emph" presetSubtype="0" accel="50000" decel="50000" fill="hold" nodeType="withEffect">
                                  <p:stCondLst>
                                    <p:cond delay="0"/>
                                  </p:stCondLst>
                                  <p:childTnLst>
                                    <p:animScale>
                                      <p:cBhvr>
                                        <p:cTn id="8" dur="30000" fill="hold"/>
                                        <p:tgtEl>
                                          <p:spTgt spid="4"/>
                                        </p:tgtEl>
                                      </p:cBhvr>
                                      <p:by x="150000" y="150000"/>
                                    </p:animScale>
                                  </p:childTnLst>
                                </p:cTn>
                              </p:par>
                            </p:childTnLst>
                          </p:cTn>
                        </p:par>
                        <p:par>
                          <p:cTn id="9" fill="hold">
                            <p:stCondLst>
                              <p:cond delay="30000"/>
                            </p:stCondLst>
                            <p:childTnLst>
                              <p:par>
                                <p:cTn id="10" presetID="0" presetClass="path" presetSubtype="0" accel="50000" decel="50000" fill="hold" nodeType="afterEffect">
                                  <p:stCondLst>
                                    <p:cond delay="5000"/>
                                  </p:stCondLst>
                                  <p:childTnLst>
                                    <p:animMotion origin="layout" path="M -0.30696 0.0433 L 0.30695 0.05121" pathEditMode="relative" ptsTypes="AA">
                                      <p:cBhvr>
                                        <p:cTn id="11" dur="30000" fill="hold"/>
                                        <p:tgtEl>
                                          <p:spTgt spid="4"/>
                                        </p:tgtEl>
                                        <p:attrNameLst>
                                          <p:attrName>ppt_x</p:attrName>
                                          <p:attrName>ppt_y</p:attrName>
                                        </p:attrNameLst>
                                      </p:cBhvr>
                                    </p:animMotion>
                                  </p:childTnLst>
                                </p:cTn>
                              </p:par>
                            </p:childTnLst>
                          </p:cTn>
                        </p:par>
                        <p:par>
                          <p:cTn id="12" fill="hold">
                            <p:stCondLst>
                              <p:cond delay="65000"/>
                            </p:stCondLst>
                            <p:childTnLst>
                              <p:par>
                                <p:cTn id="13" presetID="0" presetClass="path" presetSubtype="0" accel="50000" decel="50000" fill="hold" nodeType="afterEffect">
                                  <p:stCondLst>
                                    <p:cond delay="5000"/>
                                  </p:stCondLst>
                                  <p:childTnLst>
                                    <p:animMotion origin="layout" path="M 0.30695 0.05121 L 0 0" pathEditMode="relative" ptsTypes="AA">
                                      <p:cBhvr>
                                        <p:cTn id="14" dur="30000" fill="hold"/>
                                        <p:tgtEl>
                                          <p:spTgt spid="4"/>
                                        </p:tgtEl>
                                        <p:attrNameLst>
                                          <p:attrName>ppt_x</p:attrName>
                                          <p:attrName>ppt_y</p:attrName>
                                        </p:attrNameLst>
                                      </p:cBhvr>
                                    </p:animMotion>
                                  </p:childTnLst>
                                </p:cTn>
                              </p:par>
                              <p:par>
                                <p:cTn id="15" presetID="6" presetClass="emph" presetSubtype="0" accel="50000" decel="50000" fill="hold" nodeType="withEffect">
                                  <p:stCondLst>
                                    <p:cond delay="5000"/>
                                  </p:stCondLst>
                                  <p:childTnLst>
                                    <p:animScale>
                                      <p:cBhvr>
                                        <p:cTn id="16" dur="30000" fill="hold"/>
                                        <p:tgtEl>
                                          <p:spTgt spid="4"/>
                                        </p:tgtEl>
                                      </p:cBhvr>
                                      <p:by x="150000" y="150000"/>
                                      <p:to x="100000" y="100000"/>
                                    </p:animScale>
                                  </p:childTnLst>
                                </p:cTn>
                              </p:par>
                            </p:childTnLst>
                          </p:cTn>
                        </p:par>
                        <p:par>
                          <p:cTn id="17" fill="hold">
                            <p:stCondLst>
                              <p:cond delay="100000"/>
                            </p:stCondLst>
                            <p:childTnLst>
                              <p:par>
                                <p:cTn id="18" presetID="0" presetClass="path" presetSubtype="0" accel="50000" decel="50000" fill="hold" nodeType="afterEffect">
                                  <p:stCondLst>
                                    <p:cond delay="0"/>
                                  </p:stCondLst>
                                  <p:childTnLst>
                                    <p:animMotion origin="layout" path="M 0 0 L 0 0" pathEditMode="relative" ptsTypes="AA">
                                      <p:cBhvr>
                                        <p:cTn id="19" dur="5000" fill="hold"/>
                                        <p:tgtEl>
                                          <p:spTgt spid="4"/>
                                        </p:tgtEl>
                                        <p:attrNameLst>
                                          <p:attrName>ppt_x</p:attrName>
                                          <p:attrName>ppt_y</p:attrName>
                                        </p:attrNameLst>
                                      </p:cBhvr>
                                    </p:animMotion>
                                  </p:childTnLst>
                                </p:cTn>
                              </p:par>
                            </p:childTnLst>
                          </p:cTn>
                        </p:par>
                      </p:childTnLst>
                    </p:cTn>
                  </p:par>
                </p:childTnLst>
              </p:cTn>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3187700" y="172655"/>
            <a:ext cx="5994400" cy="691404"/>
          </a:xfrm>
        </p:spPr>
        <p:txBody>
          <a:bodyPr>
            <a:normAutofit/>
          </a:bodyPr>
          <a:lstStyle/>
          <a:p>
            <a:pPr algn="ctr"/>
            <a:r>
              <a:rPr lang="ar-JO" sz="2800" b="1" i="0" u="sng" strike="noStrike" dirty="0">
                <a:solidFill>
                  <a:srgbClr val="002060"/>
                </a:solidFill>
                <a:effectLst/>
              </a:rPr>
              <a:t>مقدمة في التحول الرقمي</a:t>
            </a:r>
          </a:p>
        </p:txBody>
      </p:sp>
      <p:sp>
        <p:nvSpPr>
          <p:cNvPr id="5" name="Content Placeholder 4">
            <a:extLst>
              <a:ext uri="{FF2B5EF4-FFF2-40B4-BE49-F238E27FC236}">
                <a16:creationId xmlns:a16="http://schemas.microsoft.com/office/drawing/2014/main" id="{89776875-68C8-4644-9912-70B3AA1B5546}"/>
              </a:ext>
            </a:extLst>
          </p:cNvPr>
          <p:cNvSpPr>
            <a:spLocks noGrp="1"/>
          </p:cNvSpPr>
          <p:nvPr>
            <p:ph idx="1"/>
          </p:nvPr>
        </p:nvSpPr>
        <p:spPr>
          <a:xfrm>
            <a:off x="190500" y="1056528"/>
            <a:ext cx="11658600" cy="5683223"/>
          </a:xfrm>
        </p:spPr>
        <p:txBody>
          <a:bodyPr/>
          <a:lstStyle/>
          <a:p>
            <a:pPr marL="0" indent="0" algn="just" rtl="1">
              <a:lnSpc>
                <a:spcPct val="150000"/>
              </a:lnSpc>
              <a:buNone/>
            </a:pPr>
            <a:r>
              <a:rPr lang="ar-JO" b="0" i="0" u="none" strike="noStrike" dirty="0">
                <a:solidFill>
                  <a:srgbClr val="000000"/>
                </a:solidFill>
                <a:effectLst/>
              </a:rPr>
              <a:t>يشير التحول الرقمي إلى عملية دمج التقنيات الرقمية في جميع مجالات العمل الصحفي، مما يؤدي إلى تغييرات جذرية في طريقة إنتاج المحتوى، توزيعه، التفاعل معه، وقياس أثره. لا يقتصر هذا التحول على استخدام الإنترنت، بل يشمل أيضًا الذكاء الاصطناعي، البيانات الضخمة، الواقع المعزز، وتقنيات التفاعل الفوري.</a:t>
            </a: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pic>
        <p:nvPicPr>
          <p:cNvPr id="8" name="Picture 7">
            <a:extLst>
              <a:ext uri="{FF2B5EF4-FFF2-40B4-BE49-F238E27FC236}">
                <a16:creationId xmlns:a16="http://schemas.microsoft.com/office/drawing/2014/main" id="{CAFD5456-3D0A-8E4A-A259-4BD4B0A2532A}"/>
              </a:ext>
            </a:extLst>
          </p:cNvPr>
          <p:cNvPicPr>
            <a:picLocks noChangeAspect="1"/>
          </p:cNvPicPr>
          <p:nvPr/>
        </p:nvPicPr>
        <p:blipFill rotWithShape="1">
          <a:blip r:embed="rId3">
            <a:extLst>
              <a:ext uri="{28A0092B-C50C-407E-A947-70E740481C1C}">
                <a14:useLocalDpi xmlns:a14="http://schemas.microsoft.com/office/drawing/2010/main" val="0"/>
              </a:ext>
            </a:extLst>
          </a:blip>
          <a:srcRect l="19904" r="13909" b="22154"/>
          <a:stretch/>
        </p:blipFill>
        <p:spPr>
          <a:xfrm>
            <a:off x="2654300" y="3549741"/>
            <a:ext cx="6527800" cy="3308259"/>
          </a:xfrm>
          <a:prstGeom prst="rect">
            <a:avLst/>
          </a:prstGeom>
        </p:spPr>
      </p:pic>
    </p:spTree>
    <p:extLst>
      <p:ext uri="{BB962C8B-B14F-4D97-AF65-F5344CB8AC3E}">
        <p14:creationId xmlns:p14="http://schemas.microsoft.com/office/powerpoint/2010/main" val="30257848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3187700" y="172655"/>
            <a:ext cx="5994400" cy="691404"/>
          </a:xfrm>
        </p:spPr>
        <p:txBody>
          <a:bodyPr>
            <a:normAutofit/>
          </a:bodyPr>
          <a:lstStyle/>
          <a:p>
            <a:pPr marL="0" indent="0" algn="ctr" rtl="1">
              <a:lnSpc>
                <a:spcPct val="150000"/>
              </a:lnSpc>
              <a:buNone/>
            </a:pPr>
            <a:r>
              <a:rPr lang="ar-JO" sz="2800" b="1" i="0" u="sng" strike="noStrike" dirty="0">
                <a:solidFill>
                  <a:srgbClr val="002060"/>
                </a:solidFill>
                <a:effectLst/>
              </a:rPr>
              <a:t>دوافع التحول الرقمي في المؤسسات الصحفية</a:t>
            </a:r>
          </a:p>
        </p:txBody>
      </p:sp>
      <p:sp>
        <p:nvSpPr>
          <p:cNvPr id="5" name="Content Placeholder 4">
            <a:extLst>
              <a:ext uri="{FF2B5EF4-FFF2-40B4-BE49-F238E27FC236}">
                <a16:creationId xmlns:a16="http://schemas.microsoft.com/office/drawing/2014/main" id="{89776875-68C8-4644-9912-70B3AA1B5546}"/>
              </a:ext>
            </a:extLst>
          </p:cNvPr>
          <p:cNvSpPr>
            <a:spLocks noGrp="1"/>
          </p:cNvSpPr>
          <p:nvPr>
            <p:ph idx="1"/>
          </p:nvPr>
        </p:nvSpPr>
        <p:spPr>
          <a:xfrm>
            <a:off x="190500" y="1056528"/>
            <a:ext cx="11658600" cy="5683223"/>
          </a:xfrm>
        </p:spPr>
        <p:txBody>
          <a:bodyPr>
            <a:normAutofit/>
          </a:bodyPr>
          <a:lstStyle/>
          <a:p>
            <a:pPr marL="514350" indent="-514350" algn="just" rtl="1">
              <a:lnSpc>
                <a:spcPct val="150000"/>
              </a:lnSpc>
              <a:buFont typeface="+mj-lt"/>
              <a:buAutoNum type="arabicPeriod"/>
            </a:pPr>
            <a:r>
              <a:rPr lang="ar-JO" sz="2400" b="0" i="0" u="none" strike="noStrike" dirty="0">
                <a:solidFill>
                  <a:srgbClr val="000000"/>
                </a:solidFill>
                <a:effectLst/>
              </a:rPr>
              <a:t>التراجع الحاد في مبيعات الصحف الورقية</a:t>
            </a:r>
          </a:p>
          <a:p>
            <a:pPr marL="514350" indent="-514350" algn="just" rtl="1">
              <a:lnSpc>
                <a:spcPct val="150000"/>
              </a:lnSpc>
              <a:buFont typeface="+mj-lt"/>
              <a:buAutoNum type="arabicPeriod"/>
            </a:pPr>
            <a:r>
              <a:rPr lang="ar-JO" sz="2400" b="0" i="0" u="none" strike="noStrike" dirty="0">
                <a:solidFill>
                  <a:srgbClr val="000000"/>
                </a:solidFill>
                <a:effectLst/>
              </a:rPr>
              <a:t>تغير عادات الجمهور في استهلاك الأخبار (الانتقال من القراءة الورقية إلى التصفح الرقمي)</a:t>
            </a:r>
          </a:p>
          <a:p>
            <a:pPr marL="514350" indent="-514350" algn="just" rtl="1">
              <a:lnSpc>
                <a:spcPct val="150000"/>
              </a:lnSpc>
              <a:buFont typeface="+mj-lt"/>
              <a:buAutoNum type="arabicPeriod"/>
            </a:pPr>
            <a:r>
              <a:rPr lang="ar-JO" sz="2400" b="0" i="0" u="none" strike="noStrike" dirty="0">
                <a:solidFill>
                  <a:srgbClr val="000000"/>
                </a:solidFill>
                <a:effectLst/>
              </a:rPr>
              <a:t>الضغط الاقتصادي وضرورة خفض التكاليف</a:t>
            </a:r>
          </a:p>
          <a:p>
            <a:pPr marL="514350" indent="-514350" algn="just" rtl="1">
              <a:lnSpc>
                <a:spcPct val="150000"/>
              </a:lnSpc>
              <a:buFont typeface="+mj-lt"/>
              <a:buAutoNum type="arabicPeriod"/>
            </a:pPr>
            <a:r>
              <a:rPr lang="ar-JO" sz="2400" b="0" i="0" u="none" strike="noStrike" dirty="0">
                <a:solidFill>
                  <a:srgbClr val="000000"/>
                </a:solidFill>
                <a:effectLst/>
              </a:rPr>
              <a:t>الحاجة إلى التفاعل الفوري مع الجمهور وقياس الأداء</a:t>
            </a:r>
          </a:p>
          <a:p>
            <a:pPr marL="0" indent="0" algn="just" rtl="1">
              <a:lnSpc>
                <a:spcPct val="150000"/>
              </a:lnSpc>
              <a:buNone/>
            </a:pPr>
            <a:r>
              <a:rPr lang="ar-JO" sz="2400" b="1" i="0" u="sng" strike="noStrike" dirty="0">
                <a:solidFill>
                  <a:srgbClr val="C00000"/>
                </a:solidFill>
                <a:effectLst/>
              </a:rPr>
              <a:t>مثال:</a:t>
            </a:r>
          </a:p>
          <a:p>
            <a:pPr marL="0" indent="0" algn="just" rtl="1">
              <a:lnSpc>
                <a:spcPct val="150000"/>
              </a:lnSpc>
              <a:buNone/>
            </a:pPr>
            <a:r>
              <a:rPr lang="ar-JO" sz="2400" b="0" i="0" u="none" strike="noStrike" dirty="0">
                <a:solidFill>
                  <a:srgbClr val="002060"/>
                </a:solidFill>
                <a:effectLst/>
              </a:rPr>
              <a:t>تحول صحيفة "الرياض" السعودية إلى إصدار رقمي تفاعلي منذ 2015 لمواكبة القراء الشباب على الإنترنت.</a:t>
            </a:r>
          </a:p>
          <a:p>
            <a:pPr marL="0" indent="0" algn="just" rtl="1">
              <a:lnSpc>
                <a:spcPct val="150000"/>
              </a:lnSpc>
              <a:buNone/>
            </a:pPr>
            <a:r>
              <a:rPr lang="en-US" sz="2400" dirty="0">
                <a:solidFill>
                  <a:srgbClr val="002060"/>
                </a:solidFill>
                <a:hlinkClick r:id="rId3"/>
              </a:rPr>
              <a:t>https://www.alriyadh.com/page/info</a:t>
            </a:r>
            <a:r>
              <a:rPr lang="ar-SA" sz="2400" dirty="0">
                <a:solidFill>
                  <a:srgbClr val="002060"/>
                </a:solidFill>
              </a:rPr>
              <a:t> </a:t>
            </a:r>
            <a:endParaRPr lang="en-JO" sz="2400" dirty="0">
              <a:solidFill>
                <a:srgbClr val="002060"/>
              </a:solidFill>
            </a:endParaRP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Tree>
    <p:extLst>
      <p:ext uri="{BB962C8B-B14F-4D97-AF65-F5344CB8AC3E}">
        <p14:creationId xmlns:p14="http://schemas.microsoft.com/office/powerpoint/2010/main" val="21432521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5604" y="1011641"/>
            <a:ext cx="11780791" cy="5731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288526" y="597189"/>
            <a:ext cx="7614945" cy="480131"/>
          </a:xfrm>
          <a:prstGeom prst="rect">
            <a:avLst/>
          </a:prstGeom>
          <a:noFill/>
        </p:spPr>
        <p:txBody>
          <a:bodyPr wrap="square" rtlCol="0">
            <a:spAutoFit/>
          </a:bodyPr>
          <a:lstStyle/>
          <a:p>
            <a:pPr marL="0" indent="0" algn="ctr" defTabSz="914400" rtl="1" eaLnBrk="1" latinLnBrk="0" hangingPunct="1">
              <a:lnSpc>
                <a:spcPct val="90000"/>
              </a:lnSpc>
              <a:spcBef>
                <a:spcPts val="1000"/>
              </a:spcBef>
              <a:buNone/>
            </a:pPr>
            <a:r>
              <a:rPr lang="ar-JO" sz="2800" b="1" dirty="0">
                <a:solidFill>
                  <a:schemeClr val="accent1"/>
                </a:solidFill>
              </a:rPr>
              <a:t>التحول نحو الحملات الرقمية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6" name="Content Placeholder 5">
            <a:extLst>
              <a:ext uri="{FF2B5EF4-FFF2-40B4-BE49-F238E27FC236}">
                <a16:creationId xmlns:a16="http://schemas.microsoft.com/office/drawing/2014/main" id="{1C8B692A-E439-714F-92C2-94CBEDEA1CCE}"/>
              </a:ext>
            </a:extLst>
          </p:cNvPr>
          <p:cNvSpPr>
            <a:spLocks noGrp="1"/>
          </p:cNvSpPr>
          <p:nvPr>
            <p:ph idx="1"/>
          </p:nvPr>
        </p:nvSpPr>
        <p:spPr>
          <a:xfrm>
            <a:off x="495300" y="1143000"/>
            <a:ext cx="11188700" cy="5364567"/>
          </a:xfrm>
        </p:spPr>
        <p:txBody>
          <a:bodyPr>
            <a:normAutofit/>
          </a:bodyPr>
          <a:lstStyle/>
          <a:p>
            <a:pPr marL="0" indent="0" algn="r" defTabSz="914400" rtl="1" eaLnBrk="1" latinLnBrk="0" hangingPunct="1">
              <a:lnSpc>
                <a:spcPct val="150000"/>
              </a:lnSpc>
              <a:spcBef>
                <a:spcPts val="1000"/>
              </a:spcBef>
              <a:buNone/>
            </a:pPr>
            <a:r>
              <a:rPr lang="ar-JO" sz="2400" dirty="0">
                <a:solidFill>
                  <a:schemeClr val="accent1"/>
                </a:solidFill>
              </a:rPr>
              <a:t>بعد 2010، ظهرت الحملات الرقمية كبديل أكثر تفاعلاً وتأثيراً. ويمكن للحملة أن تبدأ من تغريدة، منشور، فيديو أو حتى هاشتاغ. ومع هذا التحول أصبح الجمهور نفسه مشاركًا في صناعة ونشر المحتوى.</a:t>
            </a:r>
          </a:p>
          <a:p>
            <a:pPr marL="0" indent="0" algn="r" defTabSz="914400" rtl="1" eaLnBrk="1" latinLnBrk="0" hangingPunct="1">
              <a:lnSpc>
                <a:spcPct val="150000"/>
              </a:lnSpc>
              <a:spcBef>
                <a:spcPts val="1000"/>
              </a:spcBef>
              <a:buNone/>
            </a:pPr>
            <a:r>
              <a:rPr lang="ar-JO" sz="2400" b="1" u="sng" dirty="0"/>
              <a:t> التأثير على بيئة العمل الصحفي:</a:t>
            </a:r>
          </a:p>
          <a:p>
            <a:pPr algn="r" defTabSz="914400" rtl="1" eaLnBrk="1" latinLnBrk="0" hangingPunct="1">
              <a:lnSpc>
                <a:spcPct val="150000"/>
              </a:lnSpc>
              <a:spcBef>
                <a:spcPts val="1000"/>
              </a:spcBef>
              <a:buFont typeface="Wingdings" pitchFamily="2" charset="2"/>
              <a:buChar char="Ø"/>
            </a:pPr>
            <a:r>
              <a:rPr lang="ar-JO" sz="2400" dirty="0">
                <a:solidFill>
                  <a:schemeClr val="accent1"/>
                </a:solidFill>
              </a:rPr>
              <a:t>اختفاء بعض الوظائف التقليدية (مثلاً: عامل الطباعة)</a:t>
            </a:r>
          </a:p>
          <a:p>
            <a:pPr algn="r" defTabSz="914400" rtl="1" eaLnBrk="1" latinLnBrk="0" hangingPunct="1">
              <a:lnSpc>
                <a:spcPct val="150000"/>
              </a:lnSpc>
              <a:spcBef>
                <a:spcPts val="1000"/>
              </a:spcBef>
              <a:buFont typeface="Wingdings" pitchFamily="2" charset="2"/>
              <a:buChar char="Ø"/>
            </a:pPr>
            <a:r>
              <a:rPr lang="ar-JO" sz="2400" dirty="0">
                <a:solidFill>
                  <a:schemeClr val="accent1"/>
                </a:solidFill>
              </a:rPr>
              <a:t>ظهور أدوار جديدة: مثل محلل بيانات الجمهور، مدير محتوى رقمي</a:t>
            </a:r>
          </a:p>
          <a:p>
            <a:pPr algn="r" defTabSz="914400" rtl="1" eaLnBrk="1" latinLnBrk="0" hangingPunct="1">
              <a:lnSpc>
                <a:spcPct val="150000"/>
              </a:lnSpc>
              <a:spcBef>
                <a:spcPts val="1000"/>
              </a:spcBef>
              <a:buFont typeface="Wingdings" pitchFamily="2" charset="2"/>
              <a:buChar char="Ø"/>
            </a:pPr>
            <a:r>
              <a:rPr lang="ar-JO" sz="2400" dirty="0">
                <a:solidFill>
                  <a:schemeClr val="accent1"/>
                </a:solidFill>
              </a:rPr>
              <a:t>زيادة الضغط على الصحفيين لإنتاج محتوى متعدد المنصات (</a:t>
            </a:r>
            <a:r>
              <a:rPr lang="en-US" sz="2400" dirty="0">
                <a:solidFill>
                  <a:schemeClr val="accent1"/>
                </a:solidFill>
              </a:rPr>
              <a:t>Cross-platform).</a:t>
            </a:r>
            <a:r>
              <a:rPr lang="ar-SA" sz="2400" dirty="0">
                <a:solidFill>
                  <a:schemeClr val="accent1"/>
                </a:solidFill>
              </a:rPr>
              <a:t> مثل موقع مصراوي الذي يعد مثالا على المحتوى متعدد المنصات </a:t>
            </a:r>
            <a:r>
              <a:rPr lang="en-US" sz="2400" dirty="0">
                <a:solidFill>
                  <a:schemeClr val="accent1"/>
                </a:solidFill>
                <a:hlinkClick r:id="rId3"/>
              </a:rPr>
              <a:t>https://www.masrawy.com/#Nav-logo</a:t>
            </a:r>
            <a:r>
              <a:rPr lang="ar-SA" sz="2400" dirty="0">
                <a:solidFill>
                  <a:schemeClr val="accent1"/>
                </a:solidFill>
              </a:rPr>
              <a:t> </a:t>
            </a:r>
          </a:p>
          <a:p>
            <a:pPr marL="0" indent="0" algn="r" defTabSz="914400" rtl="1" eaLnBrk="1" latinLnBrk="0" hangingPunct="1">
              <a:lnSpc>
                <a:spcPct val="150000"/>
              </a:lnSpc>
              <a:spcBef>
                <a:spcPts val="1000"/>
              </a:spcBef>
              <a:buNone/>
            </a:pPr>
            <a:r>
              <a:rPr lang="en-US" sz="2400" dirty="0">
                <a:solidFill>
                  <a:schemeClr val="accent1"/>
                </a:solidFill>
                <a:hlinkClick r:id="rId4"/>
              </a:rPr>
              <a:t>https://www.masrawy.com/crossmedia/karantina/</a:t>
            </a:r>
            <a:r>
              <a:rPr lang="ar-SA" sz="2400" dirty="0">
                <a:solidFill>
                  <a:schemeClr val="accent1"/>
                </a:solidFill>
              </a:rPr>
              <a:t> </a:t>
            </a:r>
            <a:endParaRPr lang="en-JO" sz="2400" dirty="0">
              <a:solidFill>
                <a:schemeClr val="accent1"/>
              </a:solidFill>
            </a:endParaRPr>
          </a:p>
        </p:txBody>
      </p:sp>
    </p:spTree>
    <p:extLst>
      <p:ext uri="{BB962C8B-B14F-4D97-AF65-F5344CB8AC3E}">
        <p14:creationId xmlns:p14="http://schemas.microsoft.com/office/powerpoint/2010/main" val="1213501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5604" y="866888"/>
            <a:ext cx="11780791" cy="58767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162150" y="343668"/>
            <a:ext cx="7614945" cy="523220"/>
          </a:xfrm>
          <a:prstGeom prst="rect">
            <a:avLst/>
          </a:prstGeom>
          <a:noFill/>
        </p:spPr>
        <p:txBody>
          <a:bodyPr wrap="square" rtlCol="0">
            <a:spAutoFit/>
          </a:bodyPr>
          <a:lstStyle/>
          <a:p>
            <a:pPr algn="ctr" rtl="1"/>
            <a:r>
              <a:rPr lang="ar-JO" sz="2800" b="1" i="0" u="none" strike="noStrike" dirty="0">
                <a:solidFill>
                  <a:schemeClr val="accent1"/>
                </a:solidFill>
                <a:effectLst/>
              </a:rPr>
              <a:t>مراحل التحول الرقمي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6" name="Content Placeholder 5">
            <a:extLst>
              <a:ext uri="{FF2B5EF4-FFF2-40B4-BE49-F238E27FC236}">
                <a16:creationId xmlns:a16="http://schemas.microsoft.com/office/drawing/2014/main" id="{1C8B692A-E439-714F-92C2-94CBEDEA1CCE}"/>
              </a:ext>
            </a:extLst>
          </p:cNvPr>
          <p:cNvSpPr>
            <a:spLocks noGrp="1"/>
          </p:cNvSpPr>
          <p:nvPr>
            <p:ph idx="1"/>
          </p:nvPr>
        </p:nvSpPr>
        <p:spPr>
          <a:xfrm>
            <a:off x="660400" y="965769"/>
            <a:ext cx="11061700" cy="5364567"/>
          </a:xfrm>
        </p:spPr>
        <p:txBody>
          <a:bodyPr>
            <a:normAutofit/>
          </a:bodyPr>
          <a:lstStyle/>
          <a:p>
            <a:pPr algn="just" rtl="1">
              <a:lnSpc>
                <a:spcPct val="150000"/>
              </a:lnSpc>
              <a:buFont typeface="+mj-lt"/>
              <a:buAutoNum type="arabicPeriod"/>
            </a:pPr>
            <a:r>
              <a:rPr lang="ar-JO" sz="2400" b="1" i="0" u="none" strike="noStrike" dirty="0">
                <a:solidFill>
                  <a:schemeClr val="accent1"/>
                </a:solidFill>
                <a:effectLst/>
              </a:rPr>
              <a:t>الرقمنة </a:t>
            </a:r>
            <a:r>
              <a:rPr lang="en-US" sz="2400" b="1" i="0" u="none" strike="noStrike" dirty="0">
                <a:solidFill>
                  <a:schemeClr val="accent1"/>
                </a:solidFill>
                <a:effectLst/>
              </a:rPr>
              <a:t>Digitization</a:t>
            </a:r>
            <a:r>
              <a:rPr lang="en-US" sz="2400" b="0" i="0" u="none" strike="noStrike" dirty="0">
                <a:solidFill>
                  <a:schemeClr val="accent1"/>
                </a:solidFill>
                <a:effectLst/>
              </a:rPr>
              <a:t> </a:t>
            </a:r>
            <a:r>
              <a:rPr lang="ar-SA" sz="2400" b="0" i="0" u="none" strike="noStrike" dirty="0">
                <a:solidFill>
                  <a:schemeClr val="accent1"/>
                </a:solidFill>
                <a:effectLst/>
              </a:rPr>
              <a:t> </a:t>
            </a:r>
            <a:r>
              <a:rPr lang="ar-JO" sz="2400" b="0" i="0" u="none" strike="noStrike" dirty="0">
                <a:solidFill>
                  <a:schemeClr val="accent1"/>
                </a:solidFill>
                <a:effectLst/>
              </a:rPr>
              <a:t>تحويل المواد الورقية إلى صيغ رقمية</a:t>
            </a:r>
          </a:p>
          <a:p>
            <a:pPr algn="just" rtl="1">
              <a:lnSpc>
                <a:spcPct val="150000"/>
              </a:lnSpc>
              <a:buFont typeface="+mj-lt"/>
              <a:buAutoNum type="arabicPeriod"/>
            </a:pPr>
            <a:r>
              <a:rPr lang="ar-JO" sz="2400" b="1" i="0" u="none" strike="noStrike" dirty="0">
                <a:solidFill>
                  <a:schemeClr val="accent1"/>
                </a:solidFill>
                <a:effectLst/>
              </a:rPr>
              <a:t>الرقمنة المتقدمة </a:t>
            </a:r>
            <a:r>
              <a:rPr lang="en-US" sz="2400" b="1" i="0" u="none" strike="noStrike" dirty="0">
                <a:solidFill>
                  <a:schemeClr val="accent1"/>
                </a:solidFill>
                <a:effectLst/>
              </a:rPr>
              <a:t>Digitalization</a:t>
            </a:r>
            <a:r>
              <a:rPr lang="ar-SA" sz="2400" b="1" i="0" u="none" strike="noStrike" dirty="0">
                <a:solidFill>
                  <a:schemeClr val="accent1"/>
                </a:solidFill>
                <a:effectLst/>
              </a:rPr>
              <a:t> </a:t>
            </a:r>
            <a:r>
              <a:rPr lang="ar-JO" sz="2400" b="0" i="0" u="none" strike="noStrike" dirty="0">
                <a:solidFill>
                  <a:schemeClr val="accent1"/>
                </a:solidFill>
                <a:effectLst/>
              </a:rPr>
              <a:t>دمج الأدوات الرقمية في العمليات التحريرية والإدارية</a:t>
            </a:r>
          </a:p>
          <a:p>
            <a:pPr algn="just" rtl="1">
              <a:lnSpc>
                <a:spcPct val="150000"/>
              </a:lnSpc>
              <a:buFont typeface="+mj-lt"/>
              <a:buAutoNum type="arabicPeriod"/>
            </a:pPr>
            <a:r>
              <a:rPr lang="ar-JO" sz="2400" b="1" i="0" u="none" strike="noStrike" dirty="0">
                <a:solidFill>
                  <a:schemeClr val="accent1"/>
                </a:solidFill>
                <a:effectLst/>
              </a:rPr>
              <a:t>التحول الرقمي الحقيقي </a:t>
            </a:r>
            <a:r>
              <a:rPr lang="en-US" sz="2400" b="1" i="0" u="none" strike="noStrike" dirty="0">
                <a:solidFill>
                  <a:schemeClr val="accent1"/>
                </a:solidFill>
                <a:effectLst/>
              </a:rPr>
              <a:t>Digital Transformation</a:t>
            </a:r>
            <a:r>
              <a:rPr lang="ar-SA" sz="2400" b="1" i="0" u="none" strike="noStrike" dirty="0">
                <a:solidFill>
                  <a:schemeClr val="accent1"/>
                </a:solidFill>
                <a:effectLst/>
              </a:rPr>
              <a:t> </a:t>
            </a:r>
            <a:r>
              <a:rPr lang="ar-JO" sz="2400" b="0" i="0" u="none" strike="noStrike" dirty="0">
                <a:solidFill>
                  <a:schemeClr val="accent1"/>
                </a:solidFill>
                <a:effectLst/>
              </a:rPr>
              <a:t>إعادة هيكلة كاملة للصحافة اعتمادًا على بنية رقمية مستدامة.</a:t>
            </a:r>
          </a:p>
        </p:txBody>
      </p:sp>
      <p:pic>
        <p:nvPicPr>
          <p:cNvPr id="4" name="Picture 3">
            <a:extLst>
              <a:ext uri="{FF2B5EF4-FFF2-40B4-BE49-F238E27FC236}">
                <a16:creationId xmlns:a16="http://schemas.microsoft.com/office/drawing/2014/main" id="{240C2C85-CC1C-1749-BAE8-7106A4EE8D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201" y="3797299"/>
            <a:ext cx="11780790" cy="2946329"/>
          </a:xfrm>
          <a:prstGeom prst="rect">
            <a:avLst/>
          </a:prstGeom>
        </p:spPr>
      </p:pic>
    </p:spTree>
    <p:extLst>
      <p:ext uri="{BB962C8B-B14F-4D97-AF65-F5344CB8AC3E}">
        <p14:creationId xmlns:p14="http://schemas.microsoft.com/office/powerpoint/2010/main" val="17424813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5604" y="866888"/>
            <a:ext cx="11780791" cy="58767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383777" y="242494"/>
            <a:ext cx="7614945" cy="658770"/>
          </a:xfrm>
          <a:prstGeom prst="rect">
            <a:avLst/>
          </a:prstGeom>
          <a:noFill/>
        </p:spPr>
        <p:txBody>
          <a:bodyPr wrap="square" rtlCol="0">
            <a:spAutoFit/>
          </a:bodyPr>
          <a:lstStyle/>
          <a:p>
            <a:pPr algn="ctr" rtl="1">
              <a:lnSpc>
                <a:spcPct val="150000"/>
              </a:lnSpc>
            </a:pPr>
            <a:r>
              <a:rPr lang="ar-JO" sz="2800" b="1" i="0" u="none" strike="noStrike" dirty="0">
                <a:solidFill>
                  <a:schemeClr val="accent1"/>
                </a:solidFill>
                <a:effectLst/>
              </a:rPr>
              <a:t>نماذج التحول الرقمي في الصحافة عربياً وعالميًا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6" name="Content Placeholder 5">
            <a:extLst>
              <a:ext uri="{FF2B5EF4-FFF2-40B4-BE49-F238E27FC236}">
                <a16:creationId xmlns:a16="http://schemas.microsoft.com/office/drawing/2014/main" id="{1C8B692A-E439-714F-92C2-94CBEDEA1CCE}"/>
              </a:ext>
            </a:extLst>
          </p:cNvPr>
          <p:cNvSpPr>
            <a:spLocks noGrp="1"/>
          </p:cNvSpPr>
          <p:nvPr>
            <p:ph idx="1"/>
          </p:nvPr>
        </p:nvSpPr>
        <p:spPr>
          <a:xfrm>
            <a:off x="660400" y="1219200"/>
            <a:ext cx="11061700" cy="5111136"/>
          </a:xfrm>
        </p:spPr>
        <p:txBody>
          <a:bodyPr>
            <a:normAutofit/>
          </a:bodyPr>
          <a:lstStyle/>
          <a:p>
            <a:pPr algn="just" rtl="1">
              <a:lnSpc>
                <a:spcPct val="150000"/>
              </a:lnSpc>
              <a:buFont typeface="+mj-lt"/>
              <a:buAutoNum type="arabicPeriod"/>
            </a:pPr>
            <a:r>
              <a:rPr lang="ar-JO" sz="2400" i="0" u="none" strike="noStrike" dirty="0">
                <a:solidFill>
                  <a:schemeClr val="accent1"/>
                </a:solidFill>
                <a:effectLst/>
              </a:rPr>
              <a:t>صحيفة </a:t>
            </a:r>
            <a:r>
              <a:rPr lang="en-US" sz="2400" i="0" u="none" strike="noStrike" dirty="0">
                <a:solidFill>
                  <a:schemeClr val="accent1"/>
                </a:solidFill>
                <a:effectLst/>
              </a:rPr>
              <a:t>The Guardian </a:t>
            </a:r>
            <a:r>
              <a:rPr lang="ar-JO" sz="2400" i="0" u="none" strike="noStrike" dirty="0">
                <a:solidFill>
                  <a:schemeClr val="accent1"/>
                </a:solidFill>
                <a:effectLst/>
              </a:rPr>
              <a:t>البريطانية أنشأت نموذج "</a:t>
            </a:r>
            <a:r>
              <a:rPr lang="en-US" sz="2400" i="0" u="none" strike="noStrike" dirty="0">
                <a:solidFill>
                  <a:schemeClr val="accent1"/>
                </a:solidFill>
                <a:effectLst/>
              </a:rPr>
              <a:t>open journalism".</a:t>
            </a:r>
          </a:p>
          <a:p>
            <a:pPr algn="just" rtl="1">
              <a:lnSpc>
                <a:spcPct val="150000"/>
              </a:lnSpc>
              <a:buFont typeface="+mj-lt"/>
              <a:buAutoNum type="arabicPeriod"/>
            </a:pPr>
            <a:r>
              <a:rPr lang="ar-JO" sz="2400" i="0" u="none" strike="noStrike" dirty="0">
                <a:solidFill>
                  <a:schemeClr val="accent1"/>
                </a:solidFill>
                <a:effectLst/>
              </a:rPr>
              <a:t>صحيفة </a:t>
            </a:r>
            <a:r>
              <a:rPr lang="en-US" sz="2400" i="0" u="none" strike="noStrike" dirty="0">
                <a:solidFill>
                  <a:schemeClr val="accent1"/>
                </a:solidFill>
                <a:effectLst/>
              </a:rPr>
              <a:t>The New York Times </a:t>
            </a:r>
            <a:r>
              <a:rPr lang="ar-JO" sz="2400" i="0" u="none" strike="noStrike" dirty="0">
                <a:solidFill>
                  <a:schemeClr val="accent1"/>
                </a:solidFill>
                <a:effectLst/>
              </a:rPr>
              <a:t>تعتمد الذكاء الاصطناعي لتخصيص الأخبار بحسب تفضيلات المستخدم</a:t>
            </a:r>
          </a:p>
          <a:p>
            <a:pPr marL="0" indent="0" algn="just" rtl="1">
              <a:lnSpc>
                <a:spcPct val="150000"/>
              </a:lnSpc>
              <a:buNone/>
            </a:pPr>
            <a:r>
              <a:rPr lang="ar-JO" sz="2400" b="1" i="0" u="sng" strike="noStrike" dirty="0">
                <a:solidFill>
                  <a:srgbClr val="002060"/>
                </a:solidFill>
                <a:effectLst/>
              </a:rPr>
              <a:t>التحول الرقمي عربيًا</a:t>
            </a:r>
          </a:p>
          <a:p>
            <a:pPr algn="just" rtl="1">
              <a:lnSpc>
                <a:spcPct val="150000"/>
              </a:lnSpc>
              <a:buFont typeface="+mj-lt"/>
              <a:buAutoNum type="arabicPeriod"/>
            </a:pPr>
            <a:r>
              <a:rPr lang="ar-JO" sz="2400" i="0" u="none" strike="noStrike" dirty="0">
                <a:solidFill>
                  <a:schemeClr val="accent1"/>
                </a:solidFill>
                <a:effectLst/>
              </a:rPr>
              <a:t>جريدة "اليوم السابع" في مصر تطلق منصة تفاعلية للقراء متاحة عبر تطبيقهم الإلكتروني: </a:t>
            </a:r>
            <a:r>
              <a:rPr lang="en-US" sz="2400" i="0" u="none" strike="noStrike" dirty="0">
                <a:solidFill>
                  <a:schemeClr val="accent1"/>
                </a:solidFill>
                <a:effectLst/>
                <a:hlinkClick r:id="rId3"/>
              </a:rPr>
              <a:t>https://www.youm7.com/Tags/Index?id=2479792&amp;tag=</a:t>
            </a:r>
            <a:r>
              <a:rPr lang="ar-JO" sz="2400" i="0" u="none" strike="noStrike" dirty="0">
                <a:solidFill>
                  <a:schemeClr val="accent1"/>
                </a:solidFill>
                <a:effectLst/>
                <a:hlinkClick r:id="rId3"/>
              </a:rPr>
              <a:t>المنصة-التفاعلية</a:t>
            </a:r>
            <a:r>
              <a:rPr lang="ar-JO" sz="2400" i="0" u="none" strike="noStrike" dirty="0">
                <a:solidFill>
                  <a:schemeClr val="accent1"/>
                </a:solidFill>
                <a:effectLst/>
              </a:rPr>
              <a:t> </a:t>
            </a:r>
          </a:p>
        </p:txBody>
      </p:sp>
      <p:sp>
        <p:nvSpPr>
          <p:cNvPr id="2" name="Left Arrow 1">
            <a:extLst>
              <a:ext uri="{FF2B5EF4-FFF2-40B4-BE49-F238E27FC236}">
                <a16:creationId xmlns:a16="http://schemas.microsoft.com/office/drawing/2014/main" id="{076C6A1A-1A0D-B543-9164-BFC30357CE73}"/>
              </a:ext>
            </a:extLst>
          </p:cNvPr>
          <p:cNvSpPr/>
          <p:nvPr/>
        </p:nvSpPr>
        <p:spPr>
          <a:xfrm>
            <a:off x="774700" y="5357812"/>
            <a:ext cx="4013200" cy="12319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JO"/>
          </a:p>
        </p:txBody>
      </p:sp>
    </p:spTree>
    <p:extLst>
      <p:ext uri="{BB962C8B-B14F-4D97-AF65-F5344CB8AC3E}">
        <p14:creationId xmlns:p14="http://schemas.microsoft.com/office/powerpoint/2010/main" val="1326247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5604" y="866888"/>
            <a:ext cx="11780791" cy="58767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383777" y="242494"/>
            <a:ext cx="7614945" cy="658770"/>
          </a:xfrm>
          <a:prstGeom prst="rect">
            <a:avLst/>
          </a:prstGeom>
          <a:noFill/>
        </p:spPr>
        <p:txBody>
          <a:bodyPr wrap="square" rtlCol="0">
            <a:spAutoFit/>
          </a:bodyPr>
          <a:lstStyle/>
          <a:p>
            <a:pPr algn="ctr" rtl="1">
              <a:lnSpc>
                <a:spcPct val="150000"/>
              </a:lnSpc>
            </a:pPr>
            <a:r>
              <a:rPr lang="ar-JO" sz="2800" b="1" i="0" u="none" strike="noStrike" dirty="0">
                <a:solidFill>
                  <a:schemeClr val="accent1"/>
                </a:solidFill>
                <a:effectLst/>
              </a:rPr>
              <a:t>نماذج التحول الرقمي في الصحافة عربياً وعالميًا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6" name="Content Placeholder 5">
            <a:extLst>
              <a:ext uri="{FF2B5EF4-FFF2-40B4-BE49-F238E27FC236}">
                <a16:creationId xmlns:a16="http://schemas.microsoft.com/office/drawing/2014/main" id="{1C8B692A-E439-714F-92C2-94CBEDEA1CCE}"/>
              </a:ext>
            </a:extLst>
          </p:cNvPr>
          <p:cNvSpPr>
            <a:spLocks noGrp="1"/>
          </p:cNvSpPr>
          <p:nvPr>
            <p:ph idx="1"/>
          </p:nvPr>
        </p:nvSpPr>
        <p:spPr>
          <a:xfrm>
            <a:off x="660400" y="994636"/>
            <a:ext cx="11226800" cy="5620870"/>
          </a:xfrm>
        </p:spPr>
        <p:txBody>
          <a:bodyPr>
            <a:noAutofit/>
          </a:bodyPr>
          <a:lstStyle/>
          <a:p>
            <a:pPr marL="0" indent="0" algn="just" rtl="1">
              <a:lnSpc>
                <a:spcPct val="150000"/>
              </a:lnSpc>
              <a:buNone/>
            </a:pPr>
            <a:r>
              <a:rPr lang="ar-JO" sz="2000" i="0" u="none" strike="noStrike" dirty="0">
                <a:solidFill>
                  <a:srgbClr val="002060"/>
                </a:solidFill>
                <a:effectLst/>
              </a:rPr>
              <a:t>حملة صحيفة "الشرق الأوسط </a:t>
            </a:r>
            <a:r>
              <a:rPr lang="en-US" sz="2000" i="0" u="none" strike="noStrike" dirty="0">
                <a:solidFill>
                  <a:srgbClr val="002060"/>
                </a:solidFill>
                <a:effectLst/>
              </a:rPr>
              <a:t>Asharq Al‑Awsat </a:t>
            </a:r>
            <a:r>
              <a:rPr lang="ar-SA" sz="2000" i="0" u="none" strike="noStrike" dirty="0">
                <a:solidFill>
                  <a:srgbClr val="002060"/>
                </a:solidFill>
                <a:effectLst/>
              </a:rPr>
              <a:t> </a:t>
            </a:r>
            <a:r>
              <a:rPr lang="ar-JO" sz="2000" i="0" u="none" strike="noStrike" dirty="0">
                <a:solidFill>
                  <a:srgbClr val="002060"/>
                </a:solidFill>
                <a:effectLst/>
              </a:rPr>
              <a:t>التحول الرقمي الكامل </a:t>
            </a:r>
            <a:r>
              <a:rPr lang="ar-JO" sz="2000" dirty="0">
                <a:solidFill>
                  <a:schemeClr val="accent1"/>
                </a:solidFill>
              </a:rPr>
              <a:t> </a:t>
            </a:r>
            <a:r>
              <a:rPr lang="en-US" sz="2000" dirty="0">
                <a:solidFill>
                  <a:schemeClr val="accent1"/>
                </a:solidFill>
                <a:hlinkClick r:id="rId3"/>
              </a:rPr>
              <a:t>https://campaignme.com/asharq-al-awsat-relaunches-with-a-digital-first-approach/</a:t>
            </a:r>
            <a:r>
              <a:rPr lang="ar-SA" sz="2000" dirty="0">
                <a:solidFill>
                  <a:schemeClr val="accent1"/>
                </a:solidFill>
              </a:rPr>
              <a:t> </a:t>
            </a:r>
            <a:endParaRPr lang="ar-JO" sz="2000" i="0" u="none" strike="noStrike" dirty="0">
              <a:solidFill>
                <a:srgbClr val="002060"/>
              </a:solidFill>
              <a:effectLst/>
            </a:endParaRPr>
          </a:p>
          <a:p>
            <a:pPr algn="just" rtl="1">
              <a:lnSpc>
                <a:spcPct val="150000"/>
              </a:lnSpc>
              <a:buFont typeface="Wingdings" pitchFamily="2" charset="2"/>
              <a:buChar char="ü"/>
            </a:pPr>
            <a:r>
              <a:rPr lang="ar-JO" sz="2000" i="0" u="none" strike="noStrike" dirty="0">
                <a:solidFill>
                  <a:srgbClr val="002060"/>
                </a:solidFill>
                <a:effectLst/>
              </a:rPr>
              <a:t>إعادة إطلاق في مايو 2023 بتوجه "رقمي أولًا" مع شعار جديد وتصميم حديث</a:t>
            </a:r>
          </a:p>
          <a:p>
            <a:pPr algn="just" rtl="1">
              <a:lnSpc>
                <a:spcPct val="150000"/>
              </a:lnSpc>
              <a:buFont typeface="Wingdings" pitchFamily="2" charset="2"/>
              <a:buChar char="ü"/>
            </a:pPr>
            <a:r>
              <a:rPr lang="ar-JO" sz="2000" i="0" u="none" strike="noStrike" dirty="0">
                <a:solidFill>
                  <a:srgbClr val="002060"/>
                </a:solidFill>
                <a:effectLst/>
              </a:rPr>
              <a:t>تم تحسين موقعها الإلكتروني وتطبيق الهاتف المحمول، وإطلاق قناة بودكاست</a:t>
            </a:r>
          </a:p>
          <a:p>
            <a:pPr algn="just" rtl="1">
              <a:lnSpc>
                <a:spcPct val="150000"/>
              </a:lnSpc>
              <a:buFont typeface="Wingdings" pitchFamily="2" charset="2"/>
              <a:buChar char="ü"/>
            </a:pPr>
            <a:r>
              <a:rPr lang="ar-JO" sz="2000" i="0" u="none" strike="noStrike" dirty="0">
                <a:solidFill>
                  <a:srgbClr val="002060"/>
                </a:solidFill>
                <a:effectLst/>
              </a:rPr>
              <a:t>تقديم نشرات يومية مخصصة ومحتوى محسن لمختلف المنصات الرقمية</a:t>
            </a:r>
          </a:p>
          <a:p>
            <a:pPr algn="just" rtl="1">
              <a:lnSpc>
                <a:spcPct val="150000"/>
              </a:lnSpc>
              <a:buFont typeface="Wingdings" pitchFamily="2" charset="2"/>
              <a:buChar char="ü"/>
            </a:pPr>
            <a:r>
              <a:rPr lang="ar-JO" sz="2000" i="0" u="none" strike="noStrike" dirty="0">
                <a:solidFill>
                  <a:srgbClr val="002060"/>
                </a:solidFill>
                <a:effectLst/>
              </a:rPr>
              <a:t>تنسيق المحتوى عبر منصات مثل </a:t>
            </a:r>
            <a:r>
              <a:rPr lang="en-US" sz="2000" i="0" u="none" strike="noStrike" dirty="0">
                <a:solidFill>
                  <a:srgbClr val="002060"/>
                </a:solidFill>
                <a:effectLst/>
              </a:rPr>
              <a:t>Asharq Business، Bloomberg، </a:t>
            </a:r>
            <a:r>
              <a:rPr lang="ar-JO" sz="2000" i="0" u="none" strike="noStrike" dirty="0">
                <a:solidFill>
                  <a:srgbClr val="002060"/>
                </a:solidFill>
                <a:effectLst/>
              </a:rPr>
              <a:t>قنوات </a:t>
            </a:r>
            <a:r>
              <a:rPr lang="en-US" sz="2000" i="0" u="none" strike="noStrike" dirty="0">
                <a:solidFill>
                  <a:srgbClr val="002060"/>
                </a:solidFill>
                <a:effectLst/>
              </a:rPr>
              <a:t>SRMG </a:t>
            </a:r>
            <a:r>
              <a:rPr lang="ar-JO" sz="2000" i="0" u="none" strike="noStrike" dirty="0">
                <a:solidFill>
                  <a:srgbClr val="002060"/>
                </a:solidFill>
                <a:effectLst/>
              </a:rPr>
              <a:t>الأخرى</a:t>
            </a:r>
          </a:p>
          <a:p>
            <a:pPr marL="0" indent="0" algn="just" rtl="1">
              <a:lnSpc>
                <a:spcPct val="150000"/>
              </a:lnSpc>
              <a:buNone/>
            </a:pPr>
            <a:r>
              <a:rPr lang="ar-JO" sz="2000" b="1" i="0" u="sng" strike="noStrike" dirty="0">
                <a:solidFill>
                  <a:srgbClr val="002060"/>
                </a:solidFill>
                <a:effectLst/>
              </a:rPr>
              <a:t>الهدف: جذب الجيل الجديد من القراء، وتوسيع الوصول الإلكتروني وتحديث تجربة المستخدم.</a:t>
            </a:r>
          </a:p>
          <a:p>
            <a:pPr marL="0" indent="0" algn="just" rtl="1">
              <a:lnSpc>
                <a:spcPct val="150000"/>
              </a:lnSpc>
              <a:buNone/>
            </a:pPr>
            <a:r>
              <a:rPr lang="ar-JO" sz="2000" b="1" i="0" u="sng" strike="noStrike" dirty="0">
                <a:solidFill>
                  <a:srgbClr val="002060"/>
                </a:solidFill>
                <a:effectLst/>
              </a:rPr>
              <a:t>النتائج:</a:t>
            </a:r>
          </a:p>
          <a:p>
            <a:pPr algn="just" rtl="1">
              <a:lnSpc>
                <a:spcPct val="150000"/>
              </a:lnSpc>
            </a:pPr>
            <a:r>
              <a:rPr lang="ar-JO" sz="2000" i="0" u="none" strike="noStrike" dirty="0">
                <a:solidFill>
                  <a:srgbClr val="002060"/>
                </a:solidFill>
                <a:effectLst/>
              </a:rPr>
              <a:t>تحولات واضحة في استراتيجية المحتوى والإنتاج الإعلامي</a:t>
            </a:r>
          </a:p>
          <a:p>
            <a:pPr algn="just" rtl="1">
              <a:lnSpc>
                <a:spcPct val="150000"/>
              </a:lnSpc>
            </a:pPr>
            <a:r>
              <a:rPr lang="ar-JO" sz="2000" i="0" u="none" strike="noStrike" dirty="0">
                <a:solidFill>
                  <a:srgbClr val="002060"/>
                </a:solidFill>
                <a:effectLst/>
              </a:rPr>
              <a:t>دمج واسع بين الخبر، التحليل، الوسائط الحديثة، والتوزيع المتعدد المنصات</a:t>
            </a:r>
          </a:p>
        </p:txBody>
      </p:sp>
    </p:spTree>
    <p:extLst>
      <p:ext uri="{BB962C8B-B14F-4D97-AF65-F5344CB8AC3E}">
        <p14:creationId xmlns:p14="http://schemas.microsoft.com/office/powerpoint/2010/main" val="8521550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5604" y="1011641"/>
            <a:ext cx="11780791" cy="5731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288526" y="350433"/>
            <a:ext cx="7614945" cy="661207"/>
          </a:xfrm>
          <a:prstGeom prst="rect">
            <a:avLst/>
          </a:prstGeom>
          <a:noFill/>
        </p:spPr>
        <p:txBody>
          <a:bodyPr wrap="square" rtlCol="0">
            <a:spAutoFit/>
          </a:bodyPr>
          <a:lstStyle/>
          <a:p>
            <a:pPr algn="ctr" rtl="1">
              <a:lnSpc>
                <a:spcPct val="150000"/>
              </a:lnSpc>
            </a:pPr>
            <a:r>
              <a:rPr lang="ar-SA" sz="2800" b="1" dirty="0">
                <a:solidFill>
                  <a:schemeClr val="accent5">
                    <a:lumMod val="50000"/>
                  </a:schemeClr>
                </a:solidFill>
                <a:latin typeface="Al Nile" pitchFamily="2" charset="-78"/>
                <a:cs typeface="+mj-cs"/>
              </a:rPr>
              <a:t>الحملات الإلكترونية: المفهوم والسمات</a:t>
            </a:r>
            <a:endParaRPr lang="ar-JO" sz="2800" b="1" dirty="0">
              <a:solidFill>
                <a:schemeClr val="accent5">
                  <a:lumMod val="50000"/>
                </a:schemeClr>
              </a:solidFill>
              <a:latin typeface="Arial" panose="020B0604020202020204" pitchFamily="34" charset="0"/>
              <a:cs typeface="+mj-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6" name="Content Placeholder 5">
            <a:extLst>
              <a:ext uri="{FF2B5EF4-FFF2-40B4-BE49-F238E27FC236}">
                <a16:creationId xmlns:a16="http://schemas.microsoft.com/office/drawing/2014/main" id="{1C8B692A-E439-714F-92C2-94CBEDEA1CCE}"/>
              </a:ext>
            </a:extLst>
          </p:cNvPr>
          <p:cNvSpPr>
            <a:spLocks noGrp="1"/>
          </p:cNvSpPr>
          <p:nvPr>
            <p:ph idx="1"/>
          </p:nvPr>
        </p:nvSpPr>
        <p:spPr>
          <a:xfrm>
            <a:off x="3556000" y="1143000"/>
            <a:ext cx="8128000" cy="5364567"/>
          </a:xfrm>
        </p:spPr>
        <p:txBody>
          <a:bodyPr>
            <a:normAutofit/>
          </a:bodyPr>
          <a:lstStyle/>
          <a:p>
            <a:pPr marL="0" indent="0" algn="just" defTabSz="914400" rtl="1" eaLnBrk="1" latinLnBrk="0" hangingPunct="1">
              <a:lnSpc>
                <a:spcPct val="170000"/>
              </a:lnSpc>
              <a:spcBef>
                <a:spcPts val="1000"/>
              </a:spcBef>
              <a:buNone/>
            </a:pPr>
            <a:r>
              <a:rPr lang="ar-JO" sz="2400" dirty="0">
                <a:solidFill>
                  <a:schemeClr val="accent1"/>
                </a:solidFill>
              </a:rPr>
              <a:t>هي سلسلة من المحتويات الإعلامية المخططة والمترابطة، تنشر عبر منصات رقمية متعددة، بهدف توعية الجمهور، أو تغيير سلوك، أو دعم قضية أو الترويج لفكرة معينة، باستخدام أدوات ووسائط رقمية تفاعلية.</a:t>
            </a:r>
            <a:endParaRPr lang="ar-JO" sz="2600" b="1" u="sng" dirty="0">
              <a:solidFill>
                <a:schemeClr val="accent1"/>
              </a:solidFill>
            </a:endParaRPr>
          </a:p>
          <a:p>
            <a:pPr marL="0" indent="0" algn="r" defTabSz="914400" rtl="1" eaLnBrk="1" latinLnBrk="0" hangingPunct="1">
              <a:lnSpc>
                <a:spcPct val="90000"/>
              </a:lnSpc>
              <a:spcBef>
                <a:spcPts val="1000"/>
              </a:spcBef>
              <a:buNone/>
            </a:pPr>
            <a:r>
              <a:rPr lang="ar-JO" sz="2400" b="1" u="sng" dirty="0">
                <a:solidFill>
                  <a:schemeClr val="accent1"/>
                </a:solidFill>
              </a:rPr>
              <a:t> سمات الحملة الرقمية</a:t>
            </a:r>
            <a:r>
              <a:rPr lang="en-US" sz="2400" b="1" u="sng" dirty="0">
                <a:solidFill>
                  <a:schemeClr val="accent1"/>
                </a:solidFill>
              </a:rPr>
              <a:t>:</a:t>
            </a:r>
            <a:endParaRPr lang="ar-JO" sz="2400" dirty="0"/>
          </a:p>
          <a:p>
            <a:pPr marL="228600" indent="-228600" algn="r" defTabSz="914400" rtl="1" eaLnBrk="1" latinLnBrk="0" hangingPunct="1">
              <a:lnSpc>
                <a:spcPct val="160000"/>
              </a:lnSpc>
              <a:spcBef>
                <a:spcPts val="1000"/>
              </a:spcBef>
              <a:buFont typeface="Arial" panose="020B0604020202020204" pitchFamily="34" charset="0"/>
              <a:buChar char="•"/>
            </a:pPr>
            <a:r>
              <a:rPr lang="ar-JO" sz="2400" dirty="0">
                <a:solidFill>
                  <a:srgbClr val="002060"/>
                </a:solidFill>
              </a:rPr>
              <a:t>تفاعلية – آنية – قابلة للقياس</a:t>
            </a:r>
          </a:p>
          <a:p>
            <a:pPr marL="228600" indent="-228600" algn="r" defTabSz="914400" rtl="1" eaLnBrk="1" latinLnBrk="0" hangingPunct="1">
              <a:lnSpc>
                <a:spcPct val="160000"/>
              </a:lnSpc>
              <a:spcBef>
                <a:spcPts val="1000"/>
              </a:spcBef>
              <a:buFont typeface="Arial" panose="020B0604020202020204" pitchFamily="34" charset="0"/>
              <a:buChar char="•"/>
            </a:pPr>
            <a:r>
              <a:rPr lang="ar-JO" sz="2400" dirty="0">
                <a:solidFill>
                  <a:srgbClr val="002060"/>
                </a:solidFill>
              </a:rPr>
              <a:t>متعددة المنصات: فيسبوك، إنستغرام، تويتر، تيك توك</a:t>
            </a:r>
          </a:p>
          <a:p>
            <a:pPr marL="228600" indent="-228600" algn="r" defTabSz="914400" rtl="1" eaLnBrk="1" latinLnBrk="0" hangingPunct="1">
              <a:lnSpc>
                <a:spcPct val="160000"/>
              </a:lnSpc>
              <a:spcBef>
                <a:spcPts val="1000"/>
              </a:spcBef>
              <a:buFont typeface="Arial" panose="020B0604020202020204" pitchFamily="34" charset="0"/>
              <a:buChar char="•"/>
            </a:pPr>
            <a:r>
              <a:rPr lang="ar-JO" sz="2400" dirty="0">
                <a:solidFill>
                  <a:srgbClr val="002060"/>
                </a:solidFill>
              </a:rPr>
              <a:t>تعتمد على الوسائط المتعددة</a:t>
            </a:r>
          </a:p>
          <a:p>
            <a:pPr marL="0" indent="0" algn="r" defTabSz="914400" rtl="1" eaLnBrk="1" latinLnBrk="0" hangingPunct="1">
              <a:lnSpc>
                <a:spcPct val="90000"/>
              </a:lnSpc>
              <a:spcBef>
                <a:spcPts val="1000"/>
              </a:spcBef>
              <a:buNone/>
            </a:pPr>
            <a:endParaRPr lang="en-US" sz="3200" dirty="0"/>
          </a:p>
        </p:txBody>
      </p:sp>
      <p:pic>
        <p:nvPicPr>
          <p:cNvPr id="12" name="Picture 11">
            <a:extLst>
              <a:ext uri="{FF2B5EF4-FFF2-40B4-BE49-F238E27FC236}">
                <a16:creationId xmlns:a16="http://schemas.microsoft.com/office/drawing/2014/main" id="{0B4E12B8-7837-584F-8C0C-A59508EA09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9229" y="3238714"/>
            <a:ext cx="4038594" cy="3386884"/>
          </a:xfrm>
          <a:prstGeom prst="rect">
            <a:avLst/>
          </a:prstGeom>
        </p:spPr>
      </p:pic>
    </p:spTree>
    <p:extLst>
      <p:ext uri="{BB962C8B-B14F-4D97-AF65-F5344CB8AC3E}">
        <p14:creationId xmlns:p14="http://schemas.microsoft.com/office/powerpoint/2010/main" val="2652181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5604" y="1011641"/>
            <a:ext cx="11780791" cy="5731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162150" y="-21696"/>
            <a:ext cx="7614945" cy="996170"/>
          </a:xfrm>
          <a:prstGeom prst="rect">
            <a:avLst/>
          </a:prstGeom>
          <a:noFill/>
        </p:spPr>
        <p:txBody>
          <a:bodyPr wrap="square" rtlCol="0" anchor="ctr">
            <a:spAutoFit/>
          </a:bodyPr>
          <a:lstStyle/>
          <a:p>
            <a:pPr marL="0" indent="0" algn="ctr" defTabSz="914400" rtl="1" eaLnBrk="1" latinLnBrk="0" hangingPunct="1">
              <a:lnSpc>
                <a:spcPct val="90000"/>
              </a:lnSpc>
              <a:spcBef>
                <a:spcPts val="1000"/>
              </a:spcBef>
              <a:buNone/>
            </a:pPr>
            <a:endParaRPr lang="en-US" sz="2800" u="sng" dirty="0"/>
          </a:p>
          <a:p>
            <a:pPr marL="0" indent="0" algn="ctr" defTabSz="914400" rtl="1" eaLnBrk="1" latinLnBrk="0" hangingPunct="1">
              <a:lnSpc>
                <a:spcPct val="90000"/>
              </a:lnSpc>
              <a:spcBef>
                <a:spcPts val="1000"/>
              </a:spcBef>
              <a:buNone/>
            </a:pPr>
            <a:r>
              <a:rPr lang="ar-JO" sz="2800" b="1" dirty="0">
                <a:solidFill>
                  <a:schemeClr val="accent1"/>
                </a:solidFill>
              </a:rPr>
              <a:t>الخصائص الأساسية للحملات الرقمية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6" name="Content Placeholder 5">
            <a:extLst>
              <a:ext uri="{FF2B5EF4-FFF2-40B4-BE49-F238E27FC236}">
                <a16:creationId xmlns:a16="http://schemas.microsoft.com/office/drawing/2014/main" id="{1C8B692A-E439-714F-92C2-94CBEDEA1CCE}"/>
              </a:ext>
            </a:extLst>
          </p:cNvPr>
          <p:cNvSpPr>
            <a:spLocks noGrp="1"/>
          </p:cNvSpPr>
          <p:nvPr>
            <p:ph idx="1"/>
          </p:nvPr>
        </p:nvSpPr>
        <p:spPr>
          <a:xfrm>
            <a:off x="508000" y="1143000"/>
            <a:ext cx="11176000" cy="5364567"/>
          </a:xfrm>
        </p:spPr>
        <p:txBody>
          <a:bodyPr>
            <a:normAutofit/>
          </a:bodyPr>
          <a:lstStyle/>
          <a:p>
            <a:pPr marL="514350" indent="-514350" algn="r" defTabSz="914400" rtl="1" eaLnBrk="1" latinLnBrk="0" hangingPunct="1">
              <a:lnSpc>
                <a:spcPct val="150000"/>
              </a:lnSpc>
              <a:spcBef>
                <a:spcPts val="1000"/>
              </a:spcBef>
              <a:buFont typeface="+mj-lt"/>
              <a:buAutoNum type="arabicPeriod"/>
            </a:pPr>
            <a:r>
              <a:rPr lang="ar-JO" sz="2400" dirty="0">
                <a:solidFill>
                  <a:srgbClr val="002060"/>
                </a:solidFill>
              </a:rPr>
              <a:t>التفاعلية: الجمهور لم يعد متلقيًا سلبيًا، بل يمكنه التعليق والمشاركة وإعادة النشر</a:t>
            </a:r>
          </a:p>
          <a:p>
            <a:pPr marL="514350" indent="-514350" algn="r" defTabSz="914400" rtl="1" eaLnBrk="1" latinLnBrk="0" hangingPunct="1">
              <a:lnSpc>
                <a:spcPct val="150000"/>
              </a:lnSpc>
              <a:spcBef>
                <a:spcPts val="1000"/>
              </a:spcBef>
              <a:buFont typeface="+mj-lt"/>
              <a:buAutoNum type="arabicPeriod"/>
            </a:pPr>
            <a:r>
              <a:rPr lang="ar-JO" sz="2400" dirty="0">
                <a:solidFill>
                  <a:srgbClr val="002060"/>
                </a:solidFill>
              </a:rPr>
              <a:t>الاستهداف الذكي: إمكانية توجيه الرسائل لفئات دقيقة عبر التحليل الرقمي</a:t>
            </a:r>
          </a:p>
          <a:p>
            <a:pPr marL="514350" indent="-514350" algn="r" defTabSz="914400" rtl="1" eaLnBrk="1" latinLnBrk="0" hangingPunct="1">
              <a:lnSpc>
                <a:spcPct val="150000"/>
              </a:lnSpc>
              <a:spcBef>
                <a:spcPts val="1000"/>
              </a:spcBef>
              <a:buFont typeface="+mj-lt"/>
              <a:buAutoNum type="arabicPeriod"/>
            </a:pPr>
            <a:r>
              <a:rPr lang="ar-JO" sz="2400" dirty="0">
                <a:solidFill>
                  <a:srgbClr val="002060"/>
                </a:solidFill>
              </a:rPr>
              <a:t>الوسائط المتعددة: تضم النص، الفيديو، الصوت، الإنفوغرافيك</a:t>
            </a:r>
          </a:p>
          <a:p>
            <a:pPr marL="514350" indent="-514350" algn="r" defTabSz="914400" rtl="1" eaLnBrk="1" latinLnBrk="0" hangingPunct="1">
              <a:lnSpc>
                <a:spcPct val="150000"/>
              </a:lnSpc>
              <a:spcBef>
                <a:spcPts val="1000"/>
              </a:spcBef>
              <a:buFont typeface="+mj-lt"/>
              <a:buAutoNum type="arabicPeriod"/>
            </a:pPr>
            <a:r>
              <a:rPr lang="ar-JO" sz="2400" dirty="0">
                <a:solidFill>
                  <a:srgbClr val="002060"/>
                </a:solidFill>
              </a:rPr>
              <a:t>المرونة: إمكانية تعديل الرسائل أثناء سير الحملة بناءً على البيانات المتوفرة</a:t>
            </a:r>
          </a:p>
          <a:p>
            <a:pPr marL="514350" indent="-514350" algn="r" defTabSz="914400" rtl="1" eaLnBrk="1" latinLnBrk="0" hangingPunct="1">
              <a:lnSpc>
                <a:spcPct val="150000"/>
              </a:lnSpc>
              <a:spcBef>
                <a:spcPts val="1000"/>
              </a:spcBef>
              <a:buFont typeface="+mj-lt"/>
              <a:buAutoNum type="arabicPeriod"/>
            </a:pPr>
            <a:r>
              <a:rPr lang="ar-JO" sz="2400" dirty="0">
                <a:solidFill>
                  <a:srgbClr val="002060"/>
                </a:solidFill>
              </a:rPr>
              <a:t>قابلية القياس: توفر أدوات تحليل الأداء اللحظي</a:t>
            </a:r>
            <a:endParaRPr lang="en-JO" sz="2400" dirty="0">
              <a:solidFill>
                <a:srgbClr val="002060"/>
              </a:solidFill>
            </a:endParaRPr>
          </a:p>
        </p:txBody>
      </p:sp>
    </p:spTree>
    <p:extLst>
      <p:ext uri="{BB962C8B-B14F-4D97-AF65-F5344CB8AC3E}">
        <p14:creationId xmlns:p14="http://schemas.microsoft.com/office/powerpoint/2010/main" val="3261871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131102"/>
            <a:ext cx="11718948" cy="5684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352542" y="477333"/>
            <a:ext cx="7486916" cy="1307537"/>
          </a:xfrm>
          <a:prstGeom prst="rect">
            <a:avLst/>
          </a:prstGeom>
          <a:noFill/>
        </p:spPr>
        <p:txBody>
          <a:bodyPr wrap="square" rtlCol="0">
            <a:spAutoFit/>
          </a:bodyPr>
          <a:lstStyle/>
          <a:p>
            <a:pPr algn="ctr" rtl="1">
              <a:lnSpc>
                <a:spcPct val="150000"/>
              </a:lnSpc>
            </a:pPr>
            <a:r>
              <a:rPr lang="ar-JO" sz="2800" b="1" i="0" u="none" strike="noStrike" dirty="0">
                <a:solidFill>
                  <a:srgbClr val="002060"/>
                </a:solidFill>
                <a:effectLst/>
              </a:rPr>
              <a:t> الفرق بين الحملات التقليدية والحملات الإلكترونية</a:t>
            </a:r>
          </a:p>
          <a:p>
            <a:pPr algn="r" rtl="1">
              <a:lnSpc>
                <a:spcPct val="150000"/>
              </a:lnSpc>
            </a:pPr>
            <a:endParaRPr lang="ar-JO" sz="2800" b="1" u="sng" dirty="0">
              <a:solidFill>
                <a:schemeClr val="accent1">
                  <a:lumMod val="75000"/>
                </a:schemeClr>
              </a:solidFill>
              <a:latin typeface="Alexandria" charset="0"/>
              <a:cs typeface="+mj-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169" y="-66483"/>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graphicFrame>
        <p:nvGraphicFramePr>
          <p:cNvPr id="5" name="Content Placeholder 4">
            <a:extLst>
              <a:ext uri="{FF2B5EF4-FFF2-40B4-BE49-F238E27FC236}">
                <a16:creationId xmlns:a16="http://schemas.microsoft.com/office/drawing/2014/main" id="{6D638463-A89B-D344-AC07-3460C12A219F}"/>
              </a:ext>
            </a:extLst>
          </p:cNvPr>
          <p:cNvGraphicFramePr>
            <a:graphicFrameLocks noGrp="1"/>
          </p:cNvGraphicFramePr>
          <p:nvPr>
            <p:ph idx="1"/>
            <p:extLst>
              <p:ext uri="{D42A27DB-BD31-4B8C-83A1-F6EECF244321}">
                <p14:modId xmlns:p14="http://schemas.microsoft.com/office/powerpoint/2010/main" val="3388528196"/>
              </p:ext>
            </p:extLst>
          </p:nvPr>
        </p:nvGraphicFramePr>
        <p:xfrm>
          <a:off x="978694" y="1684498"/>
          <a:ext cx="10515600" cy="4195600"/>
        </p:xfrm>
        <a:graphic>
          <a:graphicData uri="http://schemas.openxmlformats.org/drawingml/2006/table">
            <a:tbl>
              <a:tblPr rtl="1">
                <a:tableStyleId>{D113A9D2-9D6B-4929-AA2D-F23B5EE8CBE7}</a:tableStyleId>
              </a:tblPr>
              <a:tblGrid>
                <a:gridCol w="3505200">
                  <a:extLst>
                    <a:ext uri="{9D8B030D-6E8A-4147-A177-3AD203B41FA5}">
                      <a16:colId xmlns:a16="http://schemas.microsoft.com/office/drawing/2014/main" val="3160725066"/>
                    </a:ext>
                  </a:extLst>
                </a:gridCol>
                <a:gridCol w="3505200">
                  <a:extLst>
                    <a:ext uri="{9D8B030D-6E8A-4147-A177-3AD203B41FA5}">
                      <a16:colId xmlns:a16="http://schemas.microsoft.com/office/drawing/2014/main" val="748896844"/>
                    </a:ext>
                  </a:extLst>
                </a:gridCol>
                <a:gridCol w="3505200">
                  <a:extLst>
                    <a:ext uri="{9D8B030D-6E8A-4147-A177-3AD203B41FA5}">
                      <a16:colId xmlns:a16="http://schemas.microsoft.com/office/drawing/2014/main" val="3043277278"/>
                    </a:ext>
                  </a:extLst>
                </a:gridCol>
              </a:tblGrid>
              <a:tr h="839120">
                <a:tc>
                  <a:txBody>
                    <a:bodyPr/>
                    <a:lstStyle/>
                    <a:p>
                      <a:pPr algn="ctr"/>
                      <a:r>
                        <a:rPr lang="ar-JO" sz="2000" b="1">
                          <a:solidFill>
                            <a:srgbClr val="FFFF00"/>
                          </a:solidFill>
                        </a:rPr>
                        <a:t>العنصر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ar-JO" sz="2000" b="1" dirty="0">
                          <a:solidFill>
                            <a:srgbClr val="FFFF00"/>
                          </a:solidFill>
                        </a:rPr>
                        <a:t>الحملات الورقية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ar-JO" sz="2000" b="1" dirty="0">
                          <a:solidFill>
                            <a:srgbClr val="FFFF00"/>
                          </a:solidFill>
                        </a:rPr>
                        <a:t>الحملات الرقمية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97282109"/>
                  </a:ext>
                </a:extLst>
              </a:tr>
              <a:tr h="839120">
                <a:tc>
                  <a:txBody>
                    <a:bodyPr/>
                    <a:lstStyle/>
                    <a:p>
                      <a:pPr algn="ctr"/>
                      <a:r>
                        <a:rPr lang="ar-JO" sz="2000" b="1"/>
                        <a:t>الجمهور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ar-JO" dirty="0"/>
                        <a:t>عام وغير دقيق</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ar-JO"/>
                        <a:t>مستهدف بدقة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75757405"/>
                  </a:ext>
                </a:extLst>
              </a:tr>
              <a:tr h="839120">
                <a:tc>
                  <a:txBody>
                    <a:bodyPr/>
                    <a:lstStyle/>
                    <a:p>
                      <a:pPr algn="ctr"/>
                      <a:r>
                        <a:rPr lang="ar-JO" sz="2000" b="1"/>
                        <a:t>الوسيط</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ar-JO"/>
                        <a:t>الصحف المطبوعة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ar-JO"/>
                        <a:t>مواقع، تطبيقات، شبكات تواصل</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77198632"/>
                  </a:ext>
                </a:extLst>
              </a:tr>
              <a:tr h="839120">
                <a:tc>
                  <a:txBody>
                    <a:bodyPr/>
                    <a:lstStyle/>
                    <a:p>
                      <a:pPr algn="ctr"/>
                      <a:r>
                        <a:rPr lang="ar-JO" sz="2000" b="1"/>
                        <a:t>التفاعل</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ar-JO"/>
                        <a:t>أحادي الاتجاه</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ar-JO"/>
                        <a:t>تفاعلي وثنائي الاتجاه</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42578133"/>
                  </a:ext>
                </a:extLst>
              </a:tr>
              <a:tr h="839120">
                <a:tc>
                  <a:txBody>
                    <a:bodyPr/>
                    <a:lstStyle/>
                    <a:p>
                      <a:pPr algn="ctr"/>
                      <a:r>
                        <a:rPr lang="ar-JO" sz="2000" b="1" dirty="0"/>
                        <a:t>قياس الأثر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ar-JO" dirty="0"/>
                        <a:t>صعب وبطيء</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ar-JO" dirty="0"/>
                        <a:t>لحظي ودقيق</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64438859"/>
                  </a:ext>
                </a:extLst>
              </a:tr>
            </a:tbl>
          </a:graphicData>
        </a:graphic>
      </p:graphicFrame>
    </p:spTree>
    <p:extLst>
      <p:ext uri="{BB962C8B-B14F-4D97-AF65-F5344CB8AC3E}">
        <p14:creationId xmlns:p14="http://schemas.microsoft.com/office/powerpoint/2010/main" val="1297225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5604" y="1011641"/>
            <a:ext cx="11780791" cy="5731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162150" y="-111015"/>
            <a:ext cx="7614945" cy="1174809"/>
          </a:xfrm>
          <a:prstGeom prst="rect">
            <a:avLst/>
          </a:prstGeom>
          <a:noFill/>
        </p:spPr>
        <p:txBody>
          <a:bodyPr wrap="square" rtlCol="0" anchor="ctr">
            <a:spAutoFit/>
          </a:bodyPr>
          <a:lstStyle/>
          <a:p>
            <a:pPr marL="0" indent="0" algn="ctr" defTabSz="914400" rtl="1" eaLnBrk="1" latinLnBrk="0" hangingPunct="1">
              <a:lnSpc>
                <a:spcPct val="90000"/>
              </a:lnSpc>
              <a:spcBef>
                <a:spcPts val="1000"/>
              </a:spcBef>
              <a:buNone/>
            </a:pPr>
            <a:endParaRPr lang="en-US" sz="2800" u="sng" dirty="0"/>
          </a:p>
          <a:p>
            <a:pPr algn="ctr" defTabSz="914400" rtl="1" eaLnBrk="1" latinLnBrk="0" hangingPunct="1">
              <a:lnSpc>
                <a:spcPct val="150000"/>
              </a:lnSpc>
              <a:spcBef>
                <a:spcPts val="1000"/>
              </a:spcBef>
            </a:pPr>
            <a:r>
              <a:rPr lang="ar-JO" sz="2800" b="1" dirty="0">
                <a:solidFill>
                  <a:srgbClr val="002060"/>
                </a:solidFill>
              </a:rPr>
              <a:t>تحديات الحملات الرقمية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6" name="Content Placeholder 5">
            <a:extLst>
              <a:ext uri="{FF2B5EF4-FFF2-40B4-BE49-F238E27FC236}">
                <a16:creationId xmlns:a16="http://schemas.microsoft.com/office/drawing/2014/main" id="{1C8B692A-E439-714F-92C2-94CBEDEA1CCE}"/>
              </a:ext>
            </a:extLst>
          </p:cNvPr>
          <p:cNvSpPr>
            <a:spLocks noGrp="1"/>
          </p:cNvSpPr>
          <p:nvPr>
            <p:ph idx="1"/>
          </p:nvPr>
        </p:nvSpPr>
        <p:spPr>
          <a:xfrm>
            <a:off x="508000" y="1143000"/>
            <a:ext cx="11176000" cy="5364567"/>
          </a:xfrm>
        </p:spPr>
        <p:txBody>
          <a:bodyPr>
            <a:normAutofit/>
          </a:bodyPr>
          <a:lstStyle/>
          <a:p>
            <a:pPr marL="514350" indent="-514350" algn="r" defTabSz="914400" rtl="1" eaLnBrk="1" latinLnBrk="0" hangingPunct="1">
              <a:lnSpc>
                <a:spcPct val="150000"/>
              </a:lnSpc>
              <a:spcBef>
                <a:spcPts val="1000"/>
              </a:spcBef>
              <a:buFont typeface="+mj-lt"/>
              <a:buAutoNum type="arabicPeriod"/>
            </a:pPr>
            <a:r>
              <a:rPr lang="ar-JO" sz="2400" dirty="0">
                <a:solidFill>
                  <a:srgbClr val="002060"/>
                </a:solidFill>
              </a:rPr>
              <a:t>عدم توفر ميزانيات كافية للإعلانات الممولة</a:t>
            </a:r>
          </a:p>
          <a:p>
            <a:pPr marL="514350" indent="-514350" algn="r" defTabSz="914400" rtl="1" eaLnBrk="1" latinLnBrk="0" hangingPunct="1">
              <a:lnSpc>
                <a:spcPct val="150000"/>
              </a:lnSpc>
              <a:spcBef>
                <a:spcPts val="1000"/>
              </a:spcBef>
              <a:buFont typeface="+mj-lt"/>
              <a:buAutoNum type="arabicPeriod"/>
            </a:pPr>
            <a:r>
              <a:rPr lang="ar-JO" sz="2400" dirty="0">
                <a:solidFill>
                  <a:srgbClr val="002060"/>
                </a:solidFill>
              </a:rPr>
              <a:t>ضعف الخبرة الرقمية لدى بعض فرق العمل الصحفي</a:t>
            </a:r>
          </a:p>
          <a:p>
            <a:pPr marL="514350" indent="-514350" algn="r" defTabSz="914400" rtl="1" eaLnBrk="1" latinLnBrk="0" hangingPunct="1">
              <a:lnSpc>
                <a:spcPct val="150000"/>
              </a:lnSpc>
              <a:spcBef>
                <a:spcPts val="1000"/>
              </a:spcBef>
              <a:buFont typeface="+mj-lt"/>
              <a:buAutoNum type="arabicPeriod"/>
            </a:pPr>
            <a:r>
              <a:rPr lang="ar-JO" sz="2400" dirty="0">
                <a:solidFill>
                  <a:srgbClr val="002060"/>
                </a:solidFill>
              </a:rPr>
              <a:t>مخاطر التضليل والمعلومات الزائفة</a:t>
            </a:r>
          </a:p>
          <a:p>
            <a:pPr marL="514350" indent="-514350" algn="r" defTabSz="914400" rtl="1" eaLnBrk="1" latinLnBrk="0" hangingPunct="1">
              <a:lnSpc>
                <a:spcPct val="150000"/>
              </a:lnSpc>
              <a:spcBef>
                <a:spcPts val="1000"/>
              </a:spcBef>
              <a:buFont typeface="+mj-lt"/>
              <a:buAutoNum type="arabicPeriod"/>
            </a:pPr>
            <a:r>
              <a:rPr lang="ar-JO" sz="2400" dirty="0">
                <a:solidFill>
                  <a:srgbClr val="002060"/>
                </a:solidFill>
              </a:rPr>
              <a:t>التحديات التقنية (ضعف الإنترنت، أو حظر بعض المنصات)</a:t>
            </a:r>
            <a:endParaRPr lang="en-JO" sz="2400" dirty="0">
              <a:solidFill>
                <a:srgbClr val="002060"/>
              </a:solidFill>
            </a:endParaRPr>
          </a:p>
        </p:txBody>
      </p:sp>
      <p:pic>
        <p:nvPicPr>
          <p:cNvPr id="4" name="Picture 3">
            <a:extLst>
              <a:ext uri="{FF2B5EF4-FFF2-40B4-BE49-F238E27FC236}">
                <a16:creationId xmlns:a16="http://schemas.microsoft.com/office/drawing/2014/main" id="{403FD981-0597-434B-BBE9-B3305A1EAD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604" y="3716397"/>
            <a:ext cx="4890661" cy="2791170"/>
          </a:xfrm>
          <a:prstGeom prst="rect">
            <a:avLst/>
          </a:prstGeom>
        </p:spPr>
      </p:pic>
    </p:spTree>
    <p:extLst>
      <p:ext uri="{BB962C8B-B14F-4D97-AF65-F5344CB8AC3E}">
        <p14:creationId xmlns:p14="http://schemas.microsoft.com/office/powerpoint/2010/main" val="2799632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453641" y="198"/>
            <a:ext cx="8077200" cy="822960"/>
          </a:xfrm>
        </p:spPr>
        <p:txBody>
          <a:bodyPr>
            <a:normAutofit/>
          </a:bodyPr>
          <a:lstStyle/>
          <a:p>
            <a:pPr algn="ctr" rtl="1"/>
            <a:r>
              <a:rPr lang="ar-JO" sz="2800" b="1" u="sng" dirty="0">
                <a:solidFill>
                  <a:srgbClr val="002060"/>
                </a:solidFill>
                <a:latin typeface="Arial" panose="020B0604020202020204" pitchFamily="34" charset="0"/>
                <a:cs typeface="Arial" panose="020B0604020202020204" pitchFamily="34" charset="0"/>
              </a:rPr>
              <a:t> حملة سعودية: «وعيك يحميك» – حملة التوعية المصرفية</a:t>
            </a:r>
          </a:p>
        </p:txBody>
      </p:sp>
      <p:sp>
        <p:nvSpPr>
          <p:cNvPr id="6" name="Text Placeholder 5">
            <a:extLst>
              <a:ext uri="{FF2B5EF4-FFF2-40B4-BE49-F238E27FC236}">
                <a16:creationId xmlns:a16="http://schemas.microsoft.com/office/drawing/2014/main" id="{38D5C000-7887-AD4F-83E0-7AB46F8208F5}"/>
              </a:ext>
            </a:extLst>
          </p:cNvPr>
          <p:cNvSpPr>
            <a:spLocks noGrp="1"/>
          </p:cNvSpPr>
          <p:nvPr>
            <p:ph type="body" sz="half" idx="2"/>
          </p:nvPr>
        </p:nvSpPr>
        <p:spPr>
          <a:xfrm>
            <a:off x="4152900" y="1056529"/>
            <a:ext cx="7858990" cy="5801273"/>
          </a:xfrm>
        </p:spPr>
        <p:txBody>
          <a:bodyPr>
            <a:normAutofit fontScale="92500" lnSpcReduction="20000"/>
          </a:bodyPr>
          <a:lstStyle/>
          <a:p>
            <a:pPr algn="r" rtl="1">
              <a:lnSpc>
                <a:spcPct val="150000"/>
              </a:lnSpc>
            </a:pPr>
            <a:r>
              <a:rPr lang="ar-JO" sz="2400" dirty="0">
                <a:solidFill>
                  <a:srgbClr val="002060"/>
                </a:solidFill>
                <a:latin typeface="Arial" panose="020B0604020202020204" pitchFamily="34" charset="0"/>
                <a:cs typeface="Arial" panose="020B0604020202020204" pitchFamily="34" charset="0"/>
              </a:rPr>
              <a:t>الجهة المنفذة: لجنة الإعلام والتوعية المصرفية بالبنوك السعودية – صحيفة عكاظ (الرياض، سبتمبر 2020)</a:t>
            </a:r>
          </a:p>
          <a:p>
            <a:pPr algn="r" rtl="1">
              <a:lnSpc>
                <a:spcPct val="150000"/>
              </a:lnSpc>
            </a:pPr>
            <a:r>
              <a:rPr lang="ar-JO" sz="2400" dirty="0">
                <a:solidFill>
                  <a:srgbClr val="002060"/>
                </a:solidFill>
                <a:latin typeface="Arial" panose="020B0604020202020204" pitchFamily="34" charset="0"/>
                <a:cs typeface="Arial" panose="020B0604020202020204" pitchFamily="34" charset="0"/>
              </a:rPr>
              <a:t>📰 </a:t>
            </a:r>
            <a:r>
              <a:rPr lang="ar-JO" sz="2400" b="1" u="sng" dirty="0">
                <a:solidFill>
                  <a:srgbClr val="C00000"/>
                </a:solidFill>
                <a:latin typeface="Arial" panose="020B0604020202020204" pitchFamily="34" charset="0"/>
                <a:cs typeface="Arial" panose="020B0604020202020204" pitchFamily="34" charset="0"/>
              </a:rPr>
              <a:t>وصف الحملة:</a:t>
            </a:r>
          </a:p>
          <a:p>
            <a:pPr algn="r" rtl="1">
              <a:lnSpc>
                <a:spcPct val="150000"/>
              </a:lnSpc>
            </a:pPr>
            <a:r>
              <a:rPr lang="ar-JO" sz="2400" dirty="0">
                <a:solidFill>
                  <a:srgbClr val="002060"/>
                </a:solidFill>
                <a:latin typeface="Arial" panose="020B0604020202020204" pitchFamily="34" charset="0"/>
                <a:cs typeface="Arial" panose="020B0604020202020204" pitchFamily="34" charset="0"/>
              </a:rPr>
              <a:t>أُعلن عن الحملة في صحيفة عكاظ تحت شعار «وعيك يحميك» بهدف التوعية بأخطار الاحتيال المالي والمصرفي أثناء جائحة كورونا </a:t>
            </a:r>
          </a:p>
          <a:p>
            <a:pPr algn="r" rtl="1">
              <a:lnSpc>
                <a:spcPct val="150000"/>
              </a:lnSpc>
            </a:pPr>
            <a:r>
              <a:rPr lang="ar-JO" sz="2400" b="1" u="sng" dirty="0">
                <a:solidFill>
                  <a:schemeClr val="accent1"/>
                </a:solidFill>
                <a:latin typeface="Arial" panose="020B0604020202020204" pitchFamily="34" charset="0"/>
                <a:cs typeface="Arial" panose="020B0604020202020204" pitchFamily="34" charset="0"/>
              </a:rPr>
              <a:t>ركّزت على أربعة محاور رئيسية:</a:t>
            </a:r>
          </a:p>
          <a:p>
            <a:pPr marL="457200" indent="-457200" algn="r" rtl="1">
              <a:lnSpc>
                <a:spcPct val="150000"/>
              </a:lnSpc>
              <a:buFont typeface="+mj-lt"/>
              <a:buAutoNum type="arabicPeriod"/>
            </a:pPr>
            <a:r>
              <a:rPr lang="ar-JO" sz="2400" dirty="0">
                <a:solidFill>
                  <a:srgbClr val="002060"/>
                </a:solidFill>
                <a:latin typeface="Arial" panose="020B0604020202020204" pitchFamily="34" charset="0"/>
                <a:cs typeface="Arial" panose="020B0604020202020204" pitchFamily="34" charset="0"/>
              </a:rPr>
              <a:t>احتيالات استغلال ظروف الجائحة</a:t>
            </a:r>
          </a:p>
          <a:p>
            <a:pPr marL="457200" indent="-457200" algn="r" rtl="1">
              <a:lnSpc>
                <a:spcPct val="150000"/>
              </a:lnSpc>
              <a:buFont typeface="+mj-lt"/>
              <a:buAutoNum type="arabicPeriod"/>
            </a:pPr>
            <a:r>
              <a:rPr lang="ar-JO" sz="2400" dirty="0">
                <a:solidFill>
                  <a:srgbClr val="002060"/>
                </a:solidFill>
                <a:latin typeface="Arial" panose="020B0604020202020204" pitchFamily="34" charset="0"/>
                <a:cs typeface="Arial" panose="020B0604020202020204" pitchFamily="34" charset="0"/>
              </a:rPr>
              <a:t>شركات الفوركس الوهمية</a:t>
            </a:r>
          </a:p>
          <a:p>
            <a:pPr marL="457200" indent="-457200" algn="r" rtl="1">
              <a:lnSpc>
                <a:spcPct val="150000"/>
              </a:lnSpc>
              <a:buFont typeface="+mj-lt"/>
              <a:buAutoNum type="arabicPeriod"/>
            </a:pPr>
            <a:r>
              <a:rPr lang="ar-JO" sz="2400" dirty="0">
                <a:solidFill>
                  <a:srgbClr val="002060"/>
                </a:solidFill>
                <a:latin typeface="Arial" panose="020B0604020202020204" pitchFamily="34" charset="0"/>
                <a:cs typeface="Arial" panose="020B0604020202020204" pitchFamily="34" charset="0"/>
              </a:rPr>
              <a:t>عروض الكسب السريع والاحتيالات الاستثمارية</a:t>
            </a:r>
          </a:p>
          <a:p>
            <a:pPr marL="457200" indent="-457200" algn="r" rtl="1">
              <a:lnSpc>
                <a:spcPct val="150000"/>
              </a:lnSpc>
              <a:buFont typeface="+mj-lt"/>
              <a:buAutoNum type="arabicPeriod"/>
            </a:pPr>
            <a:r>
              <a:rPr lang="ar-JO" sz="2400" dirty="0">
                <a:solidFill>
                  <a:srgbClr val="002060"/>
                </a:solidFill>
                <a:latin typeface="Arial" panose="020B0604020202020204" pitchFamily="34" charset="0"/>
                <a:cs typeface="Arial" panose="020B0604020202020204" pitchFamily="34" charset="0"/>
              </a:rPr>
              <a:t>وعي عام بأساليب التحايل المصرفي </a:t>
            </a:r>
          </a:p>
          <a:p>
            <a:pPr algn="l"/>
            <a:r>
              <a:rPr lang="en-US" sz="1800" dirty="0">
                <a:solidFill>
                  <a:srgbClr val="002060"/>
                </a:solidFill>
                <a:latin typeface="Arial" panose="020B0604020202020204" pitchFamily="34" charset="0"/>
                <a:cs typeface="Arial" panose="020B0604020202020204" pitchFamily="34" charset="0"/>
                <a:hlinkClick r:id="rId3"/>
              </a:rPr>
              <a:t>https://www.okaz.com.sa/economy/saudi/2040582</a:t>
            </a:r>
            <a:r>
              <a:rPr lang="en-US" sz="1800" dirty="0">
                <a:solidFill>
                  <a:srgbClr val="002060"/>
                </a:solidFill>
                <a:latin typeface="Arial" panose="020B0604020202020204" pitchFamily="34" charset="0"/>
                <a:cs typeface="Arial" panose="020B0604020202020204" pitchFamily="34" charset="0"/>
              </a:rPr>
              <a:t>?</a:t>
            </a:r>
            <a:r>
              <a:rPr lang="ar-SA" sz="1800" dirty="0">
                <a:solidFill>
                  <a:srgbClr val="002060"/>
                </a:solidFill>
                <a:latin typeface="Arial" panose="020B0604020202020204" pitchFamily="34" charset="0"/>
                <a:cs typeface="Arial" panose="020B0604020202020204" pitchFamily="34" charset="0"/>
              </a:rPr>
              <a:t> </a:t>
            </a:r>
            <a:endParaRPr lang="ar-JO" sz="1800" dirty="0">
              <a:solidFill>
                <a:srgbClr val="002060"/>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pic>
        <p:nvPicPr>
          <p:cNvPr id="5" name="Picture 4">
            <a:extLst>
              <a:ext uri="{FF2B5EF4-FFF2-40B4-BE49-F238E27FC236}">
                <a16:creationId xmlns:a16="http://schemas.microsoft.com/office/drawing/2014/main" id="{B25AED89-D317-C845-8FF4-B638F3A273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39" y="1244601"/>
            <a:ext cx="3091877" cy="5613202"/>
          </a:xfrm>
          <a:prstGeom prst="rect">
            <a:avLst/>
          </a:prstGeom>
        </p:spPr>
      </p:pic>
    </p:spTree>
    <p:extLst>
      <p:ext uri="{BB962C8B-B14F-4D97-AF65-F5344CB8AC3E}">
        <p14:creationId xmlns:p14="http://schemas.microsoft.com/office/powerpoint/2010/main" val="20638669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453641" y="198"/>
            <a:ext cx="8077200" cy="822960"/>
          </a:xfrm>
        </p:spPr>
        <p:txBody>
          <a:bodyPr>
            <a:normAutofit/>
          </a:bodyPr>
          <a:lstStyle/>
          <a:p>
            <a:pPr algn="ctr" rtl="1"/>
            <a:r>
              <a:rPr lang="ar-JO" sz="2800" b="1" u="sng" dirty="0">
                <a:solidFill>
                  <a:srgbClr val="002060"/>
                </a:solidFill>
                <a:latin typeface="Arial" panose="020B0604020202020204" pitchFamily="34" charset="0"/>
                <a:cs typeface="Arial" panose="020B0604020202020204" pitchFamily="34" charset="0"/>
              </a:rPr>
              <a:t> حملة سعودية: «وعيك يحميك» – حملة التوعية المصرفية</a:t>
            </a: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pic>
        <p:nvPicPr>
          <p:cNvPr id="5" name="Picture 4">
            <a:extLst>
              <a:ext uri="{FF2B5EF4-FFF2-40B4-BE49-F238E27FC236}">
                <a16:creationId xmlns:a16="http://schemas.microsoft.com/office/drawing/2014/main" id="{B25AED89-D317-C845-8FF4-B638F3A273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39" y="1244601"/>
            <a:ext cx="3427413" cy="5613202"/>
          </a:xfrm>
          <a:prstGeom prst="rect">
            <a:avLst/>
          </a:prstGeom>
        </p:spPr>
      </p:pic>
      <p:pic>
        <p:nvPicPr>
          <p:cNvPr id="10" name="Picture 9">
            <a:extLst>
              <a:ext uri="{FF2B5EF4-FFF2-40B4-BE49-F238E27FC236}">
                <a16:creationId xmlns:a16="http://schemas.microsoft.com/office/drawing/2014/main" id="{F0391B2D-CBB0-AA48-8490-FFCD0895957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82293" y="1244601"/>
            <a:ext cx="3427413" cy="5613399"/>
          </a:xfrm>
          <a:prstGeom prst="rect">
            <a:avLst/>
          </a:prstGeom>
        </p:spPr>
      </p:pic>
      <p:pic>
        <p:nvPicPr>
          <p:cNvPr id="12" name="Picture 11">
            <a:extLst>
              <a:ext uri="{FF2B5EF4-FFF2-40B4-BE49-F238E27FC236}">
                <a16:creationId xmlns:a16="http://schemas.microsoft.com/office/drawing/2014/main" id="{39BD0FBE-0E4E-B546-BB8B-9590597F8BE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61400" y="1244405"/>
            <a:ext cx="3525861" cy="5613397"/>
          </a:xfrm>
          <a:prstGeom prst="rect">
            <a:avLst/>
          </a:prstGeom>
        </p:spPr>
      </p:pic>
    </p:spTree>
    <p:extLst>
      <p:ext uri="{BB962C8B-B14F-4D97-AF65-F5344CB8AC3E}">
        <p14:creationId xmlns:p14="http://schemas.microsoft.com/office/powerpoint/2010/main" val="10981151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2442411" y="168276"/>
            <a:ext cx="7928810" cy="691404"/>
          </a:xfrm>
        </p:spPr>
        <p:txBody>
          <a:bodyPr anchor="t">
            <a:noAutofit/>
          </a:bodyPr>
          <a:lstStyle/>
          <a:p>
            <a:pPr marL="0" indent="0" algn="ctr" defTabSz="914400" rtl="1" eaLnBrk="1" latinLnBrk="0" hangingPunct="1">
              <a:lnSpc>
                <a:spcPct val="150000"/>
              </a:lnSpc>
              <a:spcBef>
                <a:spcPts val="1000"/>
              </a:spcBef>
              <a:buNone/>
            </a:pPr>
            <a:r>
              <a:rPr lang="ar-JO" sz="2800" b="1" u="sng" dirty="0">
                <a:solidFill>
                  <a:srgbClr val="002060"/>
                </a:solidFill>
                <a:latin typeface="Arial" panose="020B0604020202020204" pitchFamily="34" charset="0"/>
                <a:cs typeface="Arial" panose="020B0604020202020204" pitchFamily="34" charset="0"/>
              </a:rPr>
              <a:t> حملة سعودية: «وعيك يحميك» – حملة التوعية المصرفية</a:t>
            </a:r>
            <a:endParaRPr lang="ar-JO" sz="2800" b="1" u="sng" dirty="0">
              <a:solidFill>
                <a:srgbClr val="002060"/>
              </a:solidFill>
            </a:endParaRPr>
          </a:p>
        </p:txBody>
      </p:sp>
      <p:sp>
        <p:nvSpPr>
          <p:cNvPr id="14" name="Content Placeholder 13">
            <a:extLst>
              <a:ext uri="{FF2B5EF4-FFF2-40B4-BE49-F238E27FC236}">
                <a16:creationId xmlns:a16="http://schemas.microsoft.com/office/drawing/2014/main" id="{E819DC72-6048-7A4F-8EC7-884F666DD1F8}"/>
              </a:ext>
            </a:extLst>
          </p:cNvPr>
          <p:cNvSpPr>
            <a:spLocks noGrp="1"/>
          </p:cNvSpPr>
          <p:nvPr>
            <p:ph idx="1"/>
          </p:nvPr>
        </p:nvSpPr>
        <p:spPr>
          <a:xfrm>
            <a:off x="723900" y="859680"/>
            <a:ext cx="11258833" cy="5880071"/>
          </a:xfrm>
        </p:spPr>
        <p:txBody>
          <a:bodyPr>
            <a:normAutofit/>
          </a:bodyPr>
          <a:lstStyle/>
          <a:p>
            <a:pPr marL="0" indent="0" algn="r" defTabSz="914400" rtl="1" eaLnBrk="1" latinLnBrk="0" hangingPunct="1">
              <a:lnSpc>
                <a:spcPct val="150000"/>
              </a:lnSpc>
              <a:spcBef>
                <a:spcPts val="1000"/>
              </a:spcBef>
              <a:buNone/>
            </a:pPr>
            <a:r>
              <a:rPr lang="ar-JO" sz="2400" b="1" u="sng" dirty="0">
                <a:solidFill>
                  <a:srgbClr val="002060"/>
                </a:solidFill>
              </a:rPr>
              <a:t>الظهور في النسخ الورقية:</a:t>
            </a:r>
          </a:p>
          <a:p>
            <a:pPr algn="just" rtl="1">
              <a:lnSpc>
                <a:spcPct val="150000"/>
              </a:lnSpc>
            </a:pPr>
            <a:r>
              <a:rPr lang="ar-JO" sz="2400" dirty="0">
                <a:solidFill>
                  <a:srgbClr val="002060"/>
                </a:solidFill>
              </a:rPr>
              <a:t>مقالات افتتاحية وتقارير موثوقة</a:t>
            </a:r>
          </a:p>
          <a:p>
            <a:pPr algn="just" rtl="1">
              <a:lnSpc>
                <a:spcPct val="150000"/>
              </a:lnSpc>
            </a:pPr>
            <a:r>
              <a:rPr lang="ar-JO" sz="2400" dirty="0">
                <a:solidFill>
                  <a:srgbClr val="002060"/>
                </a:solidFill>
              </a:rPr>
              <a:t>نشر رسائل توعية واضحة مثل: "تجنب عمليات الاحتيال، وعيك يحمي مالك"</a:t>
            </a:r>
          </a:p>
          <a:p>
            <a:pPr algn="just" rtl="1">
              <a:lnSpc>
                <a:spcPct val="150000"/>
              </a:lnSpc>
            </a:pPr>
            <a:r>
              <a:rPr lang="ar-JO" sz="2400" dirty="0">
                <a:solidFill>
                  <a:srgbClr val="002060"/>
                </a:solidFill>
              </a:rPr>
              <a:t>أقسام مخصصة تحوي نصائح، إرشادات، وأمثلة واقعية من ضحايا احتيال مالي بمبالغ بسيطة حتى ضخمة </a:t>
            </a:r>
          </a:p>
          <a:p>
            <a:pPr marL="0" indent="0" algn="just" defTabSz="914400" rtl="1" eaLnBrk="1" latinLnBrk="0" hangingPunct="1">
              <a:lnSpc>
                <a:spcPct val="150000"/>
              </a:lnSpc>
              <a:spcBef>
                <a:spcPts val="1000"/>
              </a:spcBef>
              <a:buNone/>
            </a:pPr>
            <a:r>
              <a:rPr lang="ar-JO" sz="2400" b="1" u="sng" dirty="0">
                <a:solidFill>
                  <a:srgbClr val="C00000"/>
                </a:solidFill>
              </a:rPr>
              <a:t>التقييم وتأثير الحملة:</a:t>
            </a:r>
          </a:p>
          <a:p>
            <a:pPr algn="just" defTabSz="914400" rtl="1" eaLnBrk="1" latinLnBrk="0" hangingPunct="1">
              <a:lnSpc>
                <a:spcPct val="150000"/>
              </a:lnSpc>
              <a:spcBef>
                <a:spcPts val="1000"/>
              </a:spcBef>
              <a:buFont typeface="Wingdings" pitchFamily="2" charset="2"/>
              <a:buChar char="ü"/>
            </a:pPr>
            <a:r>
              <a:rPr lang="ar-JO" sz="2400" dirty="0">
                <a:solidFill>
                  <a:srgbClr val="002060"/>
                </a:solidFill>
              </a:rPr>
              <a:t>رسائل قابلة للفهم لكل شرائح المجتمع؛ استفاد منها العملاء الأفراد وخاصة كبار السن</a:t>
            </a:r>
          </a:p>
          <a:p>
            <a:pPr algn="just" defTabSz="914400" rtl="1" eaLnBrk="1" latinLnBrk="0" hangingPunct="1">
              <a:lnSpc>
                <a:spcPct val="150000"/>
              </a:lnSpc>
              <a:spcBef>
                <a:spcPts val="1000"/>
              </a:spcBef>
              <a:buFont typeface="Wingdings" pitchFamily="2" charset="2"/>
              <a:buChar char="ü"/>
            </a:pPr>
            <a:r>
              <a:rPr lang="ar-JO" sz="2400" dirty="0">
                <a:solidFill>
                  <a:srgbClr val="002060"/>
                </a:solidFill>
              </a:rPr>
              <a:t>دعم التوعية المصرفية الرسمية في المملكة، مع احتمالية إشراك المؤثرين الإعلاميين لتوسيع الانتشار</a:t>
            </a:r>
            <a:endParaRPr lang="ar-SA" sz="2400" dirty="0"/>
          </a:p>
        </p:txBody>
      </p:sp>
    </p:spTree>
    <p:extLst>
      <p:ext uri="{BB962C8B-B14F-4D97-AF65-F5344CB8AC3E}">
        <p14:creationId xmlns:p14="http://schemas.microsoft.com/office/powerpoint/2010/main" val="28809058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2442411" y="222684"/>
            <a:ext cx="7928810" cy="691404"/>
          </a:xfrm>
        </p:spPr>
        <p:txBody>
          <a:bodyPr anchor="t">
            <a:noAutofit/>
          </a:bodyPr>
          <a:lstStyle/>
          <a:p>
            <a:pPr marL="0" indent="0" algn="ctr" defTabSz="914400" rtl="1" eaLnBrk="1" latinLnBrk="0" hangingPunct="1">
              <a:lnSpc>
                <a:spcPct val="150000"/>
              </a:lnSpc>
              <a:spcBef>
                <a:spcPts val="1000"/>
              </a:spcBef>
              <a:buNone/>
            </a:pPr>
            <a:r>
              <a:rPr lang="ar-JO" sz="2800" b="1" u="sng" dirty="0">
                <a:solidFill>
                  <a:srgbClr val="002060"/>
                </a:solidFill>
                <a:latin typeface="Arial" panose="020B0604020202020204" pitchFamily="34" charset="0"/>
                <a:cs typeface="Arial" panose="020B0604020202020204" pitchFamily="34" charset="0"/>
              </a:rPr>
              <a:t>مقارنة الحملة المصرفية السعودية مع الحملة الصحية المصرية</a:t>
            </a:r>
            <a:endParaRPr lang="ar-JO" sz="2800" b="1" u="sng" dirty="0">
              <a:solidFill>
                <a:schemeClr val="accent1">
                  <a:lumMod val="50000"/>
                </a:schemeClr>
              </a:solidFill>
            </a:endParaRPr>
          </a:p>
        </p:txBody>
      </p:sp>
      <p:graphicFrame>
        <p:nvGraphicFramePr>
          <p:cNvPr id="5" name="Content Placeholder 4">
            <a:extLst>
              <a:ext uri="{FF2B5EF4-FFF2-40B4-BE49-F238E27FC236}">
                <a16:creationId xmlns:a16="http://schemas.microsoft.com/office/drawing/2014/main" id="{6EA96F50-5557-3244-91BE-361F4B8F8E69}"/>
              </a:ext>
            </a:extLst>
          </p:cNvPr>
          <p:cNvGraphicFramePr>
            <a:graphicFrameLocks noGrp="1"/>
          </p:cNvGraphicFramePr>
          <p:nvPr>
            <p:ph idx="1"/>
            <p:extLst>
              <p:ext uri="{D42A27DB-BD31-4B8C-83A1-F6EECF244321}">
                <p14:modId xmlns:p14="http://schemas.microsoft.com/office/powerpoint/2010/main" val="839704493"/>
              </p:ext>
            </p:extLst>
          </p:nvPr>
        </p:nvGraphicFramePr>
        <p:xfrm>
          <a:off x="838200" y="1435100"/>
          <a:ext cx="10515600" cy="4787898"/>
        </p:xfrm>
        <a:graphic>
          <a:graphicData uri="http://schemas.openxmlformats.org/drawingml/2006/table">
            <a:tbl>
              <a:tblPr rtl="1">
                <a:tableStyleId>{D113A9D2-9D6B-4929-AA2D-F23B5EE8CBE7}</a:tableStyleId>
              </a:tblPr>
              <a:tblGrid>
                <a:gridCol w="1981200">
                  <a:extLst>
                    <a:ext uri="{9D8B030D-6E8A-4147-A177-3AD203B41FA5}">
                      <a16:colId xmlns:a16="http://schemas.microsoft.com/office/drawing/2014/main" val="2677356786"/>
                    </a:ext>
                  </a:extLst>
                </a:gridCol>
                <a:gridCol w="4445000">
                  <a:extLst>
                    <a:ext uri="{9D8B030D-6E8A-4147-A177-3AD203B41FA5}">
                      <a16:colId xmlns:a16="http://schemas.microsoft.com/office/drawing/2014/main" val="2304381640"/>
                    </a:ext>
                  </a:extLst>
                </a:gridCol>
                <a:gridCol w="4089400">
                  <a:extLst>
                    <a:ext uri="{9D8B030D-6E8A-4147-A177-3AD203B41FA5}">
                      <a16:colId xmlns:a16="http://schemas.microsoft.com/office/drawing/2014/main" val="1914058083"/>
                    </a:ext>
                  </a:extLst>
                </a:gridCol>
              </a:tblGrid>
              <a:tr h="638386">
                <a:tc>
                  <a:txBody>
                    <a:bodyPr/>
                    <a:lstStyle/>
                    <a:p>
                      <a:pPr algn="ctr"/>
                      <a:r>
                        <a:rPr lang="ar-JO" sz="2000" b="1" dirty="0">
                          <a:solidFill>
                            <a:srgbClr val="FFC000"/>
                          </a:solidFill>
                        </a:rPr>
                        <a:t>العنصر</a:t>
                      </a:r>
                    </a:p>
                  </a:txBody>
                  <a:tcPr anchor="ctr"/>
                </a:tc>
                <a:tc>
                  <a:txBody>
                    <a:bodyPr/>
                    <a:lstStyle/>
                    <a:p>
                      <a:pPr algn="ctr"/>
                      <a:r>
                        <a:rPr lang="ar-JO" sz="2000" b="1" dirty="0">
                          <a:solidFill>
                            <a:srgbClr val="FFC000"/>
                          </a:solidFill>
                        </a:rPr>
                        <a:t>الحملة السعودية «وعيك يحميك»</a:t>
                      </a:r>
                    </a:p>
                  </a:txBody>
                  <a:tcPr anchor="ctr"/>
                </a:tc>
                <a:tc>
                  <a:txBody>
                    <a:bodyPr/>
                    <a:lstStyle/>
                    <a:p>
                      <a:pPr algn="ctr"/>
                      <a:r>
                        <a:rPr lang="ar-JO" sz="2000" b="1" dirty="0">
                          <a:solidFill>
                            <a:srgbClr val="FFC000"/>
                          </a:solidFill>
                        </a:rPr>
                        <a:t>الحملة المصرية «مصر بلا فيروس </a:t>
                      </a:r>
                      <a:r>
                        <a:rPr lang="en-US" sz="2000" b="1" dirty="0">
                          <a:solidFill>
                            <a:srgbClr val="FFC000"/>
                          </a:solidFill>
                        </a:rPr>
                        <a:t>C»</a:t>
                      </a:r>
                    </a:p>
                  </a:txBody>
                  <a:tcPr anchor="ctr"/>
                </a:tc>
                <a:extLst>
                  <a:ext uri="{0D108BD9-81ED-4DB2-BD59-A6C34878D82A}">
                    <a16:rowId xmlns:a16="http://schemas.microsoft.com/office/drawing/2014/main" val="3198365753"/>
                  </a:ext>
                </a:extLst>
              </a:tr>
              <a:tr h="1117177">
                <a:tc>
                  <a:txBody>
                    <a:bodyPr/>
                    <a:lstStyle/>
                    <a:p>
                      <a:pPr algn="ctr"/>
                      <a:r>
                        <a:rPr lang="ar-JO" sz="2000" dirty="0">
                          <a:solidFill>
                            <a:srgbClr val="FFC000"/>
                          </a:solidFill>
                        </a:rPr>
                        <a:t>الجهة المنشِئة</a:t>
                      </a:r>
                    </a:p>
                  </a:txBody>
                  <a:tcPr anchor="ctr"/>
                </a:tc>
                <a:tc>
                  <a:txBody>
                    <a:bodyPr/>
                    <a:lstStyle/>
                    <a:p>
                      <a:pPr algn="ctr"/>
                      <a:r>
                        <a:rPr lang="ar-JO"/>
                        <a:t>لجنة مصرفية حكومية + صحيفة عكاظ</a:t>
                      </a:r>
                    </a:p>
                  </a:txBody>
                  <a:tcPr anchor="ctr"/>
                </a:tc>
                <a:tc>
                  <a:txBody>
                    <a:bodyPr/>
                    <a:lstStyle/>
                    <a:p>
                      <a:pPr algn="ctr"/>
                      <a:r>
                        <a:rPr lang="ar-JO"/>
                        <a:t>وزارة الصحة وشركة فاركو + صحيفة الأهرام</a:t>
                      </a:r>
                    </a:p>
                  </a:txBody>
                  <a:tcPr anchor="ctr"/>
                </a:tc>
                <a:extLst>
                  <a:ext uri="{0D108BD9-81ED-4DB2-BD59-A6C34878D82A}">
                    <a16:rowId xmlns:a16="http://schemas.microsoft.com/office/drawing/2014/main" val="3694113235"/>
                  </a:ext>
                </a:extLst>
              </a:tr>
              <a:tr h="638386">
                <a:tc>
                  <a:txBody>
                    <a:bodyPr/>
                    <a:lstStyle/>
                    <a:p>
                      <a:pPr algn="ctr"/>
                      <a:r>
                        <a:rPr lang="ar-JO" sz="2000" dirty="0">
                          <a:solidFill>
                            <a:srgbClr val="FFC000"/>
                          </a:solidFill>
                        </a:rPr>
                        <a:t>المجال</a:t>
                      </a:r>
                    </a:p>
                  </a:txBody>
                  <a:tcPr anchor="ctr"/>
                </a:tc>
                <a:tc>
                  <a:txBody>
                    <a:bodyPr/>
                    <a:lstStyle/>
                    <a:p>
                      <a:pPr algn="ctr"/>
                      <a:r>
                        <a:rPr lang="ar-JO"/>
                        <a:t>الوقاية من الاحتيال المالي</a:t>
                      </a:r>
                    </a:p>
                  </a:txBody>
                  <a:tcPr anchor="ctr"/>
                </a:tc>
                <a:tc>
                  <a:txBody>
                    <a:bodyPr/>
                    <a:lstStyle/>
                    <a:p>
                      <a:pPr algn="ctr"/>
                      <a:r>
                        <a:rPr lang="ar-JO"/>
                        <a:t>التوعية الصحية بفيروس سـ</a:t>
                      </a:r>
                    </a:p>
                  </a:txBody>
                  <a:tcPr anchor="ctr"/>
                </a:tc>
                <a:extLst>
                  <a:ext uri="{0D108BD9-81ED-4DB2-BD59-A6C34878D82A}">
                    <a16:rowId xmlns:a16="http://schemas.microsoft.com/office/drawing/2014/main" val="4111404317"/>
                  </a:ext>
                </a:extLst>
              </a:tr>
              <a:tr h="638386">
                <a:tc>
                  <a:txBody>
                    <a:bodyPr/>
                    <a:lstStyle/>
                    <a:p>
                      <a:pPr algn="ctr"/>
                      <a:r>
                        <a:rPr lang="ar-JO" sz="2000" dirty="0">
                          <a:solidFill>
                            <a:srgbClr val="FFC000"/>
                          </a:solidFill>
                        </a:rPr>
                        <a:t>المحتوى</a:t>
                      </a:r>
                    </a:p>
                  </a:txBody>
                  <a:tcPr anchor="ctr"/>
                </a:tc>
                <a:tc>
                  <a:txBody>
                    <a:bodyPr/>
                    <a:lstStyle/>
                    <a:p>
                      <a:pPr algn="ctr"/>
                      <a:r>
                        <a:rPr lang="ar-JO"/>
                        <a:t>مقالات، تقارير إرشادية، أمثلة واقعية</a:t>
                      </a:r>
                    </a:p>
                  </a:txBody>
                  <a:tcPr anchor="ctr"/>
                </a:tc>
                <a:tc>
                  <a:txBody>
                    <a:bodyPr/>
                    <a:lstStyle/>
                    <a:p>
                      <a:pPr algn="ctr"/>
                      <a:r>
                        <a:rPr lang="ar-JO"/>
                        <a:t>افتتاحيات، مقابلات، صور، قصص شفاء</a:t>
                      </a:r>
                    </a:p>
                  </a:txBody>
                  <a:tcPr anchor="ctr"/>
                </a:tc>
                <a:extLst>
                  <a:ext uri="{0D108BD9-81ED-4DB2-BD59-A6C34878D82A}">
                    <a16:rowId xmlns:a16="http://schemas.microsoft.com/office/drawing/2014/main" val="1345206667"/>
                  </a:ext>
                </a:extLst>
              </a:tr>
              <a:tr h="1117177">
                <a:tc>
                  <a:txBody>
                    <a:bodyPr/>
                    <a:lstStyle/>
                    <a:p>
                      <a:pPr algn="ctr"/>
                      <a:r>
                        <a:rPr lang="ar-JO" sz="2000" dirty="0">
                          <a:solidFill>
                            <a:srgbClr val="FFC000"/>
                          </a:solidFill>
                        </a:rPr>
                        <a:t>الجمهور المستهدف</a:t>
                      </a:r>
                    </a:p>
                  </a:txBody>
                  <a:tcPr anchor="ctr"/>
                </a:tc>
                <a:tc>
                  <a:txBody>
                    <a:bodyPr/>
                    <a:lstStyle/>
                    <a:p>
                      <a:pPr algn="ctr"/>
                      <a:r>
                        <a:rPr lang="ar-JO"/>
                        <a:t>جمهور عام وخاصة العملاء المصرفيين</a:t>
                      </a:r>
                    </a:p>
                  </a:txBody>
                  <a:tcPr anchor="ctr"/>
                </a:tc>
                <a:tc>
                  <a:txBody>
                    <a:bodyPr/>
                    <a:lstStyle/>
                    <a:p>
                      <a:pPr algn="ctr"/>
                      <a:r>
                        <a:rPr lang="ar-JO"/>
                        <a:t>كبار السن والمناطق ذات الخدمات الصحية المحدودة</a:t>
                      </a:r>
                    </a:p>
                  </a:txBody>
                  <a:tcPr anchor="ctr"/>
                </a:tc>
                <a:extLst>
                  <a:ext uri="{0D108BD9-81ED-4DB2-BD59-A6C34878D82A}">
                    <a16:rowId xmlns:a16="http://schemas.microsoft.com/office/drawing/2014/main" val="3813539548"/>
                  </a:ext>
                </a:extLst>
              </a:tr>
              <a:tr h="638386">
                <a:tc>
                  <a:txBody>
                    <a:bodyPr/>
                    <a:lstStyle/>
                    <a:p>
                      <a:pPr algn="ctr"/>
                      <a:r>
                        <a:rPr lang="ar-JO" sz="2000" dirty="0">
                          <a:solidFill>
                            <a:srgbClr val="FFC000"/>
                          </a:solidFill>
                        </a:rPr>
                        <a:t>ملاحظات الإعلام</a:t>
                      </a:r>
                    </a:p>
                  </a:txBody>
                  <a:tcPr anchor="ctr"/>
                </a:tc>
                <a:tc>
                  <a:txBody>
                    <a:bodyPr/>
                    <a:lstStyle/>
                    <a:p>
                      <a:pPr algn="ctr"/>
                      <a:r>
                        <a:rPr lang="ar-JO"/>
                        <a:t>استخدام واسعة للصحافة المطبوعة</a:t>
                      </a:r>
                    </a:p>
                  </a:txBody>
                  <a:tcPr anchor="ctr"/>
                </a:tc>
                <a:tc>
                  <a:txBody>
                    <a:bodyPr/>
                    <a:lstStyle/>
                    <a:p>
                      <a:pPr algn="ctr"/>
                      <a:r>
                        <a:rPr lang="ar-JO" dirty="0"/>
                        <a:t>تغطية ورقية مع رسائل توعوية علمية</a:t>
                      </a:r>
                    </a:p>
                  </a:txBody>
                  <a:tcPr anchor="ctr"/>
                </a:tc>
                <a:extLst>
                  <a:ext uri="{0D108BD9-81ED-4DB2-BD59-A6C34878D82A}">
                    <a16:rowId xmlns:a16="http://schemas.microsoft.com/office/drawing/2014/main" val="1647169802"/>
                  </a:ext>
                </a:extLst>
              </a:tr>
            </a:tbl>
          </a:graphicData>
        </a:graphic>
      </p:graphicFrame>
    </p:spTree>
    <p:extLst>
      <p:ext uri="{BB962C8B-B14F-4D97-AF65-F5344CB8AC3E}">
        <p14:creationId xmlns:p14="http://schemas.microsoft.com/office/powerpoint/2010/main" val="24222499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7C6584B-40A1-E849-85C9-8641820A7B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71494"/>
          </a:xfrm>
          <a:prstGeom prst="rect">
            <a:avLst/>
          </a:prstGeom>
        </p:spPr>
      </p:pic>
      <p:sp>
        <p:nvSpPr>
          <p:cNvPr id="2" name="Title 1">
            <a:extLst>
              <a:ext uri="{FF2B5EF4-FFF2-40B4-BE49-F238E27FC236}">
                <a16:creationId xmlns:a16="http://schemas.microsoft.com/office/drawing/2014/main" id="{7C95ECF2-95C0-CD41-93B1-50AC96ED932D}"/>
              </a:ext>
            </a:extLst>
          </p:cNvPr>
          <p:cNvSpPr>
            <a:spLocks noGrp="1"/>
          </p:cNvSpPr>
          <p:nvPr>
            <p:ph type="title"/>
          </p:nvPr>
        </p:nvSpPr>
        <p:spPr>
          <a:xfrm>
            <a:off x="196850" y="0"/>
            <a:ext cx="11595100" cy="930275"/>
          </a:xfrm>
        </p:spPr>
        <p:txBody>
          <a:bodyPr>
            <a:normAutofit/>
          </a:bodyPr>
          <a:lstStyle/>
          <a:p>
            <a:pPr algn="ctr" defTabSz="914400" rtl="1" eaLnBrk="1" latinLnBrk="0" hangingPunct="1">
              <a:lnSpc>
                <a:spcPct val="90000"/>
              </a:lnSpc>
              <a:spcBef>
                <a:spcPct val="0"/>
              </a:spcBef>
              <a:buNone/>
            </a:pPr>
            <a:r>
              <a:rPr lang="ar-SA" sz="3200" b="1" dirty="0">
                <a:solidFill>
                  <a:srgbClr val="002060"/>
                </a:solidFill>
              </a:rPr>
              <a:t>مستقبل الصحافة والحملات الإلكترونية: التحول نحو صحافة البيانات </a:t>
            </a:r>
            <a:endParaRPr lang="en-JO" sz="3200" b="1" dirty="0">
              <a:solidFill>
                <a:srgbClr val="002060"/>
              </a:solidFill>
            </a:endParaRPr>
          </a:p>
        </p:txBody>
      </p:sp>
    </p:spTree>
    <p:extLst>
      <p:ext uri="{BB962C8B-B14F-4D97-AF65-F5344CB8AC3E}">
        <p14:creationId xmlns:p14="http://schemas.microsoft.com/office/powerpoint/2010/main" val="32348461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2442411" y="168276"/>
            <a:ext cx="7928810" cy="691404"/>
          </a:xfrm>
        </p:spPr>
        <p:txBody>
          <a:bodyPr anchor="t">
            <a:noAutofit/>
          </a:bodyPr>
          <a:lstStyle/>
          <a:p>
            <a:pPr marL="0" indent="0" algn="ctr" defTabSz="914400" rtl="1" eaLnBrk="1" latinLnBrk="0" hangingPunct="1">
              <a:lnSpc>
                <a:spcPct val="150000"/>
              </a:lnSpc>
              <a:spcBef>
                <a:spcPts val="1000"/>
              </a:spcBef>
              <a:buNone/>
            </a:pPr>
            <a:r>
              <a:rPr lang="ar-SA" sz="2800" b="1" u="sng" dirty="0">
                <a:solidFill>
                  <a:srgbClr val="002060"/>
                </a:solidFill>
              </a:rPr>
              <a:t> التحول نحو صحافة البيانات </a:t>
            </a:r>
            <a:r>
              <a:rPr lang="en-US" sz="2800" b="1" u="sng" dirty="0">
                <a:solidFill>
                  <a:srgbClr val="002060"/>
                </a:solidFill>
              </a:rPr>
              <a:t>Data Journalism</a:t>
            </a:r>
          </a:p>
        </p:txBody>
      </p:sp>
      <p:sp>
        <p:nvSpPr>
          <p:cNvPr id="14" name="Content Placeholder 13">
            <a:extLst>
              <a:ext uri="{FF2B5EF4-FFF2-40B4-BE49-F238E27FC236}">
                <a16:creationId xmlns:a16="http://schemas.microsoft.com/office/drawing/2014/main" id="{E819DC72-6048-7A4F-8EC7-884F666DD1F8}"/>
              </a:ext>
            </a:extLst>
          </p:cNvPr>
          <p:cNvSpPr>
            <a:spLocks noGrp="1"/>
          </p:cNvSpPr>
          <p:nvPr>
            <p:ph idx="1"/>
          </p:nvPr>
        </p:nvSpPr>
        <p:spPr>
          <a:xfrm>
            <a:off x="286603" y="1155032"/>
            <a:ext cx="11696131" cy="5584719"/>
          </a:xfrm>
        </p:spPr>
        <p:txBody>
          <a:bodyPr>
            <a:normAutofit fontScale="92500" lnSpcReduction="10000"/>
          </a:bodyPr>
          <a:lstStyle/>
          <a:p>
            <a:pPr marL="0" indent="0" algn="r" defTabSz="914400" rtl="1" eaLnBrk="1" latinLnBrk="0" hangingPunct="1">
              <a:lnSpc>
                <a:spcPct val="150000"/>
              </a:lnSpc>
              <a:spcBef>
                <a:spcPts val="1000"/>
              </a:spcBef>
              <a:buNone/>
            </a:pPr>
            <a:r>
              <a:rPr lang="ar-SA" sz="2400" dirty="0">
                <a:solidFill>
                  <a:srgbClr val="002060"/>
                </a:solidFill>
              </a:rPr>
              <a:t>مستقبل الصحافة يرتكز على التحليل العميق للبيانات، مما يتيح إنتاج محتوى أكثر دقة وفهمًا للسياقات. بدلاً من الاعتماد فقط على المصادر التقليدية، بات الصحفيون يستخدمون أدوات لتحليل كميات ضخمة من البيانات (</a:t>
            </a:r>
            <a:r>
              <a:rPr lang="en-US" sz="2400" dirty="0">
                <a:solidFill>
                  <a:srgbClr val="002060"/>
                </a:solidFill>
              </a:rPr>
              <a:t>Big Data).</a:t>
            </a:r>
          </a:p>
          <a:p>
            <a:pPr marL="0" indent="0" algn="r" defTabSz="914400" rtl="1" eaLnBrk="1" latinLnBrk="0" hangingPunct="1">
              <a:lnSpc>
                <a:spcPct val="150000"/>
              </a:lnSpc>
              <a:spcBef>
                <a:spcPts val="1000"/>
              </a:spcBef>
              <a:buNone/>
            </a:pPr>
            <a:r>
              <a:rPr lang="ar-SA" sz="2400" b="1" dirty="0">
                <a:solidFill>
                  <a:srgbClr val="C00000"/>
                </a:solidFill>
              </a:rPr>
              <a:t>أمثلة:</a:t>
            </a:r>
          </a:p>
          <a:p>
            <a:pPr algn="r" rtl="1">
              <a:lnSpc>
                <a:spcPct val="150000"/>
              </a:lnSpc>
            </a:pPr>
            <a:r>
              <a:rPr lang="ar-SA" sz="2400" dirty="0"/>
              <a:t>صحيفة </a:t>
            </a:r>
            <a:r>
              <a:rPr lang="en-US" sz="2400" dirty="0"/>
              <a:t>The Guardian </a:t>
            </a:r>
            <a:r>
              <a:rPr lang="ar-SA" sz="2400" dirty="0"/>
              <a:t>البريطانية تستخدم تحليلات البيانات لفهم توجهات الرأي العام</a:t>
            </a:r>
          </a:p>
          <a:p>
            <a:pPr marL="0" indent="0" algn="l">
              <a:lnSpc>
                <a:spcPct val="150000"/>
              </a:lnSpc>
              <a:buNone/>
            </a:pPr>
            <a:r>
              <a:rPr lang="en-US" sz="2400" dirty="0">
                <a:hlinkClick r:id="rId3"/>
              </a:rPr>
              <a:t>https://www.theguardian.com/data</a:t>
            </a:r>
            <a:r>
              <a:rPr lang="ar-SA" sz="2400" dirty="0"/>
              <a:t> </a:t>
            </a:r>
          </a:p>
          <a:p>
            <a:pPr algn="just" rtl="1">
              <a:lnSpc>
                <a:spcPct val="150000"/>
              </a:lnSpc>
            </a:pPr>
            <a:r>
              <a:rPr lang="ar-SA" sz="2400" dirty="0"/>
              <a:t>في العالم العربي واحدة من المنصات، </a:t>
            </a:r>
            <a:r>
              <a:rPr lang="en-US" sz="2400" dirty="0">
                <a:hlinkClick r:id="rId4"/>
              </a:rPr>
              <a:t>https://arij.net</a:t>
            </a:r>
            <a:r>
              <a:rPr lang="en-US" sz="2400" dirty="0"/>
              <a:t>  </a:t>
            </a:r>
            <a:r>
              <a:rPr lang="ar-JO" sz="2400" dirty="0"/>
              <a:t> شبكة صحفيي البيانات العرب </a:t>
            </a:r>
            <a:r>
              <a:rPr lang="en-US" sz="2400" dirty="0"/>
              <a:t>Arab Data Journalists Network” </a:t>
            </a:r>
            <a:r>
              <a:rPr lang="ar-JO" sz="2400" dirty="0"/>
              <a:t>أُسست في عام 2017، وتعمل كمبادرة تعليمية وتدريبية للصحفيين العرب في مجال البيانات.</a:t>
            </a:r>
            <a:r>
              <a:rPr lang="en-US" sz="2400" dirty="0"/>
              <a:t> </a:t>
            </a:r>
            <a:r>
              <a:rPr lang="ar-JO" sz="2400" dirty="0"/>
              <a:t>تضم مقالات وتقارير ومواد تعليمية متقدّمة، كما تقدم دورات وزمالات في صحافة البيانات.</a:t>
            </a:r>
            <a:endParaRPr lang="en-US" sz="2400" dirty="0"/>
          </a:p>
          <a:p>
            <a:pPr algn="r" rtl="1">
              <a:lnSpc>
                <a:spcPct val="150000"/>
              </a:lnSpc>
            </a:pPr>
            <a:r>
              <a:rPr lang="ar-SA" sz="2400" dirty="0">
                <a:solidFill>
                  <a:srgbClr val="0070C0"/>
                </a:solidFill>
              </a:rPr>
              <a:t>الحملات الصحفية الرقمية المستقبلية ستدمج البيانات في المحتوى، سواء في الرسوم البيانية التفاعلية، أو المعلومات المستندة لإحصاءات دقيقة.</a:t>
            </a:r>
          </a:p>
          <a:p>
            <a:pPr marL="0" indent="0" algn="r" defTabSz="914400" rtl="1" eaLnBrk="1" latinLnBrk="0" hangingPunct="1">
              <a:lnSpc>
                <a:spcPct val="150000"/>
              </a:lnSpc>
              <a:spcBef>
                <a:spcPts val="1000"/>
              </a:spcBef>
              <a:buNone/>
            </a:pPr>
            <a:endParaRPr lang="ar-SA" sz="2400" dirty="0">
              <a:solidFill>
                <a:srgbClr val="0070C0"/>
              </a:solidFill>
            </a:endParaRPr>
          </a:p>
        </p:txBody>
      </p:sp>
    </p:spTree>
    <p:extLst>
      <p:ext uri="{BB962C8B-B14F-4D97-AF65-F5344CB8AC3E}">
        <p14:creationId xmlns:p14="http://schemas.microsoft.com/office/powerpoint/2010/main" val="38101331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2442411" y="168276"/>
            <a:ext cx="7928810" cy="691404"/>
          </a:xfrm>
        </p:spPr>
        <p:txBody>
          <a:bodyPr anchor="t">
            <a:noAutofit/>
          </a:bodyPr>
          <a:lstStyle/>
          <a:p>
            <a:pPr marL="0" indent="0" algn="ctr" defTabSz="914400" rtl="1" eaLnBrk="1" latinLnBrk="0" hangingPunct="1">
              <a:lnSpc>
                <a:spcPct val="150000"/>
              </a:lnSpc>
              <a:spcBef>
                <a:spcPts val="1000"/>
              </a:spcBef>
              <a:buNone/>
            </a:pPr>
            <a:r>
              <a:rPr lang="ar-SA" sz="2800" b="1" u="sng" dirty="0">
                <a:solidFill>
                  <a:schemeClr val="accent1">
                    <a:lumMod val="75000"/>
                  </a:schemeClr>
                </a:solidFill>
              </a:rPr>
              <a:t>صعود الذكاء الاصطناعي في إنتاج وتوزيع المحتوى</a:t>
            </a:r>
          </a:p>
        </p:txBody>
      </p:sp>
      <p:sp>
        <p:nvSpPr>
          <p:cNvPr id="14" name="Content Placeholder 13">
            <a:extLst>
              <a:ext uri="{FF2B5EF4-FFF2-40B4-BE49-F238E27FC236}">
                <a16:creationId xmlns:a16="http://schemas.microsoft.com/office/drawing/2014/main" id="{E819DC72-6048-7A4F-8EC7-884F666DD1F8}"/>
              </a:ext>
            </a:extLst>
          </p:cNvPr>
          <p:cNvSpPr>
            <a:spLocks noGrp="1"/>
          </p:cNvSpPr>
          <p:nvPr>
            <p:ph idx="1"/>
          </p:nvPr>
        </p:nvSpPr>
        <p:spPr>
          <a:xfrm>
            <a:off x="368301" y="1056529"/>
            <a:ext cx="11614434" cy="5683222"/>
          </a:xfrm>
        </p:spPr>
        <p:txBody>
          <a:bodyPr>
            <a:normAutofit/>
          </a:bodyPr>
          <a:lstStyle/>
          <a:p>
            <a:pPr marL="0" indent="0" algn="just" defTabSz="914400" rtl="1" eaLnBrk="1" latinLnBrk="0" hangingPunct="1">
              <a:lnSpc>
                <a:spcPct val="150000"/>
              </a:lnSpc>
              <a:spcBef>
                <a:spcPts val="1000"/>
              </a:spcBef>
              <a:buNone/>
            </a:pPr>
            <a:r>
              <a:rPr lang="ar-SA" sz="2400" dirty="0">
                <a:solidFill>
                  <a:srgbClr val="C00000"/>
                </a:solidFill>
              </a:rPr>
              <a:t>كيف يستخدم الذكاء الاصطناعي في التحول الرقمي للصحافة والحملات الإلكترونية؟ وكيف سيكون التعاون بينهم مستقبلاً؟</a:t>
            </a:r>
          </a:p>
          <a:p>
            <a:pPr algn="just" rtl="1">
              <a:lnSpc>
                <a:spcPct val="150000"/>
              </a:lnSpc>
              <a:buFont typeface="Wingdings" pitchFamily="2" charset="2"/>
              <a:buChar char="ü"/>
            </a:pPr>
            <a:r>
              <a:rPr lang="ar-SA" sz="2400" dirty="0">
                <a:solidFill>
                  <a:schemeClr val="accent1">
                    <a:lumMod val="75000"/>
                  </a:schemeClr>
                </a:solidFill>
              </a:rPr>
              <a:t>بات الذكاء الاصطناعي </a:t>
            </a:r>
            <a:r>
              <a:rPr lang="en-US" sz="2400" dirty="0">
                <a:solidFill>
                  <a:schemeClr val="accent1">
                    <a:lumMod val="75000"/>
                  </a:schemeClr>
                </a:solidFill>
              </a:rPr>
              <a:t>AI </a:t>
            </a:r>
            <a:r>
              <a:rPr lang="ar-SA" sz="2400" dirty="0">
                <a:solidFill>
                  <a:schemeClr val="accent1">
                    <a:lumMod val="75000"/>
                  </a:schemeClr>
                </a:solidFill>
              </a:rPr>
              <a:t> جزءاً لا يتجزأ من غرف الأخبار الحديثة</a:t>
            </a:r>
          </a:p>
          <a:p>
            <a:pPr algn="just" rtl="1">
              <a:lnSpc>
                <a:spcPct val="150000"/>
              </a:lnSpc>
              <a:buFont typeface="Wingdings" pitchFamily="2" charset="2"/>
              <a:buChar char="ü"/>
            </a:pPr>
            <a:r>
              <a:rPr lang="ar-SA" sz="2400" dirty="0">
                <a:solidFill>
                  <a:schemeClr val="accent1">
                    <a:lumMod val="75000"/>
                  </a:schemeClr>
                </a:solidFill>
              </a:rPr>
              <a:t>أدوات مثل </a:t>
            </a:r>
            <a:r>
              <a:rPr lang="en-US" sz="2400" dirty="0" err="1">
                <a:solidFill>
                  <a:schemeClr val="accent1">
                    <a:lumMod val="75000"/>
                  </a:schemeClr>
                </a:solidFill>
              </a:rPr>
              <a:t>ChatGPT</a:t>
            </a:r>
            <a:r>
              <a:rPr lang="en-US" sz="2400" dirty="0">
                <a:solidFill>
                  <a:schemeClr val="accent1">
                    <a:lumMod val="75000"/>
                  </a:schemeClr>
                </a:solidFill>
              </a:rPr>
              <a:t> </a:t>
            </a:r>
            <a:r>
              <a:rPr lang="ar-SA" sz="2400" dirty="0">
                <a:solidFill>
                  <a:schemeClr val="accent1">
                    <a:lumMod val="75000"/>
                  </a:schemeClr>
                </a:solidFill>
              </a:rPr>
              <a:t> و </a:t>
            </a:r>
            <a:r>
              <a:rPr lang="en-US" sz="2400" dirty="0">
                <a:solidFill>
                  <a:schemeClr val="accent1">
                    <a:lumMod val="75000"/>
                  </a:schemeClr>
                </a:solidFill>
              </a:rPr>
              <a:t>Jasper </a:t>
            </a:r>
            <a:r>
              <a:rPr lang="ar-SA" sz="2400" dirty="0">
                <a:solidFill>
                  <a:schemeClr val="accent1">
                    <a:lumMod val="75000"/>
                  </a:schemeClr>
                </a:solidFill>
              </a:rPr>
              <a:t> و  </a:t>
            </a:r>
            <a:r>
              <a:rPr lang="en-US" sz="2400" dirty="0" err="1">
                <a:solidFill>
                  <a:schemeClr val="accent1">
                    <a:lumMod val="75000"/>
                  </a:schemeClr>
                </a:solidFill>
              </a:rPr>
              <a:t>Copy.ai</a:t>
            </a:r>
            <a:r>
              <a:rPr lang="en-US" sz="2400" dirty="0">
                <a:solidFill>
                  <a:schemeClr val="accent1">
                    <a:lumMod val="75000"/>
                  </a:schemeClr>
                </a:solidFill>
              </a:rPr>
              <a:t> </a:t>
            </a:r>
            <a:r>
              <a:rPr lang="ar-SA" sz="2400" dirty="0">
                <a:solidFill>
                  <a:schemeClr val="accent1">
                    <a:lumMod val="75000"/>
                  </a:schemeClr>
                </a:solidFill>
              </a:rPr>
              <a:t> تُستخدم لكتابة الأخبار أو المسودات الأولى للمحتوى</a:t>
            </a:r>
            <a:endParaRPr lang="en-US" sz="2400" dirty="0">
              <a:solidFill>
                <a:schemeClr val="accent1">
                  <a:lumMod val="75000"/>
                </a:schemeClr>
              </a:solidFill>
            </a:endParaRPr>
          </a:p>
          <a:p>
            <a:pPr marL="0" indent="0" algn="just" rtl="1">
              <a:lnSpc>
                <a:spcPct val="150000"/>
              </a:lnSpc>
              <a:buNone/>
            </a:pPr>
            <a:r>
              <a:rPr lang="en-US" sz="2400" dirty="0">
                <a:solidFill>
                  <a:schemeClr val="accent1">
                    <a:lumMod val="75000"/>
                  </a:schemeClr>
                </a:solidFill>
                <a:hlinkClick r:id="rId3"/>
              </a:rPr>
              <a:t>https://www.copy.ai</a:t>
            </a:r>
            <a:r>
              <a:rPr lang="en-US" sz="2400" dirty="0">
                <a:solidFill>
                  <a:schemeClr val="accent1">
                    <a:lumMod val="75000"/>
                  </a:schemeClr>
                </a:solidFill>
              </a:rPr>
              <a:t> </a:t>
            </a:r>
            <a:endParaRPr lang="ar-SA" sz="2400" dirty="0">
              <a:solidFill>
                <a:schemeClr val="accent1">
                  <a:lumMod val="75000"/>
                </a:schemeClr>
              </a:solidFill>
            </a:endParaRPr>
          </a:p>
          <a:p>
            <a:pPr algn="just" rtl="1">
              <a:lnSpc>
                <a:spcPct val="150000"/>
              </a:lnSpc>
              <a:buFont typeface="Wingdings" pitchFamily="2" charset="2"/>
              <a:buChar char="ü"/>
            </a:pPr>
            <a:r>
              <a:rPr lang="ar-SA" sz="2400" dirty="0">
                <a:solidFill>
                  <a:schemeClr val="accent1">
                    <a:lumMod val="75000"/>
                  </a:schemeClr>
                </a:solidFill>
              </a:rPr>
              <a:t>الخطر يكمن في إنتاج محتوى بلا تحقق، مما يتطلب إشرافًا بشريًا دقيقًا</a:t>
            </a:r>
          </a:p>
          <a:p>
            <a:pPr algn="just" rtl="1">
              <a:lnSpc>
                <a:spcPct val="150000"/>
              </a:lnSpc>
              <a:buFont typeface="Wingdings" pitchFamily="2" charset="2"/>
              <a:buChar char="ü"/>
            </a:pPr>
            <a:r>
              <a:rPr lang="ar-SA" sz="2400" dirty="0">
                <a:solidFill>
                  <a:schemeClr val="accent1">
                    <a:lumMod val="75000"/>
                  </a:schemeClr>
                </a:solidFill>
              </a:rPr>
              <a:t>كما تُستخدم خوارزميات</a:t>
            </a:r>
            <a:r>
              <a:rPr lang="en-US" sz="2400" dirty="0">
                <a:solidFill>
                  <a:schemeClr val="accent1">
                    <a:lumMod val="75000"/>
                  </a:schemeClr>
                </a:solidFill>
              </a:rPr>
              <a:t>AI </a:t>
            </a:r>
            <a:r>
              <a:rPr lang="ar-SA" sz="2400" dirty="0">
                <a:solidFill>
                  <a:schemeClr val="accent1">
                    <a:lumMod val="75000"/>
                  </a:schemeClr>
                </a:solidFill>
              </a:rPr>
              <a:t>لتحديد أفضل توقيت للنشر وتحليل تفاعل الجمهور مع المحتوى</a:t>
            </a:r>
            <a:endParaRPr lang="ar-SA" sz="2400" dirty="0">
              <a:solidFill>
                <a:srgbClr val="002060"/>
              </a:solidFill>
            </a:endParaRPr>
          </a:p>
          <a:p>
            <a:pPr marL="0" indent="0" algn="r" defTabSz="914400" rtl="1" eaLnBrk="1" latinLnBrk="0" hangingPunct="1">
              <a:lnSpc>
                <a:spcPct val="150000"/>
              </a:lnSpc>
              <a:spcBef>
                <a:spcPts val="1000"/>
              </a:spcBef>
              <a:buNone/>
            </a:pPr>
            <a:endParaRPr lang="ar-SA" sz="2400" dirty="0"/>
          </a:p>
        </p:txBody>
      </p:sp>
    </p:spTree>
    <p:extLst>
      <p:ext uri="{BB962C8B-B14F-4D97-AF65-F5344CB8AC3E}">
        <p14:creationId xmlns:p14="http://schemas.microsoft.com/office/powerpoint/2010/main" val="23590451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2442411" y="168276"/>
            <a:ext cx="7928810" cy="691404"/>
          </a:xfrm>
        </p:spPr>
        <p:txBody>
          <a:bodyPr anchor="t">
            <a:noAutofit/>
          </a:bodyPr>
          <a:lstStyle/>
          <a:p>
            <a:pPr marL="0" indent="0" algn="ctr" defTabSz="914400" rtl="1" eaLnBrk="1" latinLnBrk="0" hangingPunct="1">
              <a:lnSpc>
                <a:spcPct val="150000"/>
              </a:lnSpc>
              <a:spcBef>
                <a:spcPts val="1000"/>
              </a:spcBef>
              <a:buNone/>
            </a:pPr>
            <a:r>
              <a:rPr lang="ar-SA" sz="2800" b="1" u="sng" dirty="0">
                <a:solidFill>
                  <a:schemeClr val="accent1">
                    <a:lumMod val="75000"/>
                  </a:schemeClr>
                </a:solidFill>
              </a:rPr>
              <a:t>الصحافة الآلية </a:t>
            </a:r>
            <a:r>
              <a:rPr lang="en-US" sz="2800" b="1" u="sng" dirty="0">
                <a:solidFill>
                  <a:schemeClr val="accent1">
                    <a:lumMod val="75000"/>
                  </a:schemeClr>
                </a:solidFill>
              </a:rPr>
              <a:t>Automated Journalism</a:t>
            </a:r>
            <a:br>
              <a:rPr lang="en-US" sz="2800" b="1" u="sng" dirty="0">
                <a:solidFill>
                  <a:schemeClr val="accent1">
                    <a:lumMod val="75000"/>
                  </a:schemeClr>
                </a:solidFill>
              </a:rPr>
            </a:br>
            <a:endParaRPr lang="en-US" sz="2800" b="1" u="sng" dirty="0">
              <a:solidFill>
                <a:schemeClr val="accent1">
                  <a:lumMod val="75000"/>
                </a:schemeClr>
              </a:solidFill>
            </a:endParaRPr>
          </a:p>
        </p:txBody>
      </p:sp>
      <p:sp>
        <p:nvSpPr>
          <p:cNvPr id="14" name="Content Placeholder 13">
            <a:extLst>
              <a:ext uri="{FF2B5EF4-FFF2-40B4-BE49-F238E27FC236}">
                <a16:creationId xmlns:a16="http://schemas.microsoft.com/office/drawing/2014/main" id="{E819DC72-6048-7A4F-8EC7-884F666DD1F8}"/>
              </a:ext>
            </a:extLst>
          </p:cNvPr>
          <p:cNvSpPr>
            <a:spLocks noGrp="1"/>
          </p:cNvSpPr>
          <p:nvPr>
            <p:ph idx="1"/>
          </p:nvPr>
        </p:nvSpPr>
        <p:spPr>
          <a:xfrm>
            <a:off x="368301" y="1056529"/>
            <a:ext cx="11614434" cy="5683222"/>
          </a:xfrm>
        </p:spPr>
        <p:txBody>
          <a:bodyPr>
            <a:normAutofit/>
          </a:bodyPr>
          <a:lstStyle/>
          <a:p>
            <a:pPr marL="0" indent="0" algn="just" defTabSz="914400" rtl="1" eaLnBrk="1" latinLnBrk="0" hangingPunct="1">
              <a:lnSpc>
                <a:spcPct val="150000"/>
              </a:lnSpc>
              <a:spcBef>
                <a:spcPts val="1000"/>
              </a:spcBef>
              <a:buNone/>
            </a:pPr>
            <a:r>
              <a:rPr lang="ar-SA" sz="2400" dirty="0"/>
              <a:t>تمثل الصحافة الآلية تطورًا تقنيًا يتمثل في استخدام برامج لإنشاء تقارير إخبارية تلقائيًا. وكالة </a:t>
            </a:r>
            <a:r>
              <a:rPr lang="en-US" sz="2400" dirty="0"/>
              <a:t>Associated Press </a:t>
            </a:r>
            <a:r>
              <a:rPr lang="ar-SA" sz="2400" dirty="0"/>
              <a:t>تنتج آلاف التقارير المالية باستخدام خوارزميات رقمية.</a:t>
            </a:r>
            <a:r>
              <a:rPr lang="en-US" sz="2400" dirty="0"/>
              <a:t> </a:t>
            </a:r>
            <a:r>
              <a:rPr lang="en-US" sz="2400" dirty="0">
                <a:hlinkClick r:id="rId3"/>
              </a:rPr>
              <a:t>https://www.ap.org</a:t>
            </a:r>
            <a:r>
              <a:rPr lang="en-US" sz="2400" dirty="0"/>
              <a:t> </a:t>
            </a:r>
          </a:p>
          <a:p>
            <a:pPr marL="0" indent="0" algn="just" defTabSz="914400" rtl="1" eaLnBrk="1" latinLnBrk="0" hangingPunct="1">
              <a:lnSpc>
                <a:spcPct val="150000"/>
              </a:lnSpc>
              <a:spcBef>
                <a:spcPts val="1000"/>
              </a:spcBef>
              <a:buNone/>
            </a:pPr>
            <a:r>
              <a:rPr lang="ar-SA" sz="2400" dirty="0"/>
              <a:t>بينما في العالم العربي، لا تزال هذه التقنية في بداياتها، لكنها قد تشهد نموًا خلال السنوات القادمة. </a:t>
            </a:r>
            <a:r>
              <a:rPr lang="ar-SA" sz="2400" u="sng" dirty="0">
                <a:solidFill>
                  <a:srgbClr val="C00000"/>
                </a:solidFill>
              </a:rPr>
              <a:t>مستقبل الحملات الصحفية قد يشمل حملات تُدار تلقائيًا حسب تفاعل الجمهور في الزمن الحقيقي.</a:t>
            </a:r>
          </a:p>
          <a:p>
            <a:pPr marL="0" indent="0" algn="just" defTabSz="914400" rtl="1" eaLnBrk="1" latinLnBrk="0" hangingPunct="1">
              <a:lnSpc>
                <a:spcPct val="150000"/>
              </a:lnSpc>
              <a:spcBef>
                <a:spcPts val="1000"/>
              </a:spcBef>
              <a:buNone/>
            </a:pPr>
            <a:endParaRPr lang="ar-SA" sz="2400" u="sng" dirty="0">
              <a:solidFill>
                <a:srgbClr val="C00000"/>
              </a:solidFill>
            </a:endParaRPr>
          </a:p>
        </p:txBody>
      </p:sp>
      <p:pic>
        <p:nvPicPr>
          <p:cNvPr id="4" name="Picture 3">
            <a:extLst>
              <a:ext uri="{FF2B5EF4-FFF2-40B4-BE49-F238E27FC236}">
                <a16:creationId xmlns:a16="http://schemas.microsoft.com/office/drawing/2014/main" id="{C4D15F5F-D8D9-AC41-9EBB-8089B1EA43B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4597400"/>
            <a:ext cx="12192000" cy="2245471"/>
          </a:xfrm>
          <a:prstGeom prst="rect">
            <a:avLst/>
          </a:prstGeom>
        </p:spPr>
      </p:pic>
    </p:spTree>
    <p:extLst>
      <p:ext uri="{BB962C8B-B14F-4D97-AF65-F5344CB8AC3E}">
        <p14:creationId xmlns:p14="http://schemas.microsoft.com/office/powerpoint/2010/main" val="38116326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2442411" y="168276"/>
            <a:ext cx="7928810" cy="691404"/>
          </a:xfrm>
        </p:spPr>
        <p:txBody>
          <a:bodyPr anchor="t">
            <a:noAutofit/>
          </a:bodyPr>
          <a:lstStyle/>
          <a:p>
            <a:pPr marL="0" indent="0" algn="ctr" defTabSz="914400" rtl="1" eaLnBrk="1" latinLnBrk="0" hangingPunct="1">
              <a:lnSpc>
                <a:spcPct val="150000"/>
              </a:lnSpc>
              <a:spcBef>
                <a:spcPts val="1000"/>
              </a:spcBef>
              <a:buNone/>
            </a:pPr>
            <a:r>
              <a:rPr lang="ar-SA" sz="2800" b="1" u="sng" dirty="0">
                <a:solidFill>
                  <a:schemeClr val="accent1">
                    <a:lumMod val="75000"/>
                  </a:schemeClr>
                </a:solidFill>
              </a:rPr>
              <a:t>التخصيص المفرط للمحتوى </a:t>
            </a:r>
            <a:r>
              <a:rPr lang="en-US" sz="2800" b="1" u="sng" dirty="0">
                <a:solidFill>
                  <a:schemeClr val="accent1">
                    <a:lumMod val="75000"/>
                  </a:schemeClr>
                </a:solidFill>
              </a:rPr>
              <a:t>Hyper-Personalization</a:t>
            </a:r>
            <a:br>
              <a:rPr lang="en-US" sz="2800" b="1" u="sng" dirty="0">
                <a:solidFill>
                  <a:schemeClr val="accent1">
                    <a:lumMod val="75000"/>
                  </a:schemeClr>
                </a:solidFill>
              </a:rPr>
            </a:br>
            <a:endParaRPr lang="en-US" sz="2800" b="1" u="sng" dirty="0">
              <a:solidFill>
                <a:schemeClr val="accent1">
                  <a:lumMod val="75000"/>
                </a:schemeClr>
              </a:solidFill>
            </a:endParaRPr>
          </a:p>
        </p:txBody>
      </p:sp>
      <p:sp>
        <p:nvSpPr>
          <p:cNvPr id="14" name="Content Placeholder 13">
            <a:extLst>
              <a:ext uri="{FF2B5EF4-FFF2-40B4-BE49-F238E27FC236}">
                <a16:creationId xmlns:a16="http://schemas.microsoft.com/office/drawing/2014/main" id="{E819DC72-6048-7A4F-8EC7-884F666DD1F8}"/>
              </a:ext>
            </a:extLst>
          </p:cNvPr>
          <p:cNvSpPr>
            <a:spLocks noGrp="1"/>
          </p:cNvSpPr>
          <p:nvPr>
            <p:ph idx="1"/>
          </p:nvPr>
        </p:nvSpPr>
        <p:spPr>
          <a:xfrm>
            <a:off x="368301" y="1056529"/>
            <a:ext cx="11614434" cy="5683222"/>
          </a:xfrm>
        </p:spPr>
        <p:txBody>
          <a:bodyPr>
            <a:normAutofit/>
          </a:bodyPr>
          <a:lstStyle/>
          <a:p>
            <a:pPr marL="0" indent="0" algn="just" defTabSz="914400" rtl="1" eaLnBrk="1" latinLnBrk="0" hangingPunct="1">
              <a:lnSpc>
                <a:spcPct val="150000"/>
              </a:lnSpc>
              <a:spcBef>
                <a:spcPts val="1000"/>
              </a:spcBef>
              <a:buNone/>
            </a:pPr>
            <a:r>
              <a:rPr lang="ar-SA" sz="2400" dirty="0">
                <a:solidFill>
                  <a:schemeClr val="accent1"/>
                </a:solidFill>
              </a:rPr>
              <a:t>المحتوى لم يعد يُقدّم لجمهور عام، بل لمستخدمين محددين بناءً على بياناتهم وسلوكهم الرقمي. </a:t>
            </a:r>
            <a:r>
              <a:rPr lang="ar-SA" sz="2400" dirty="0" err="1">
                <a:solidFill>
                  <a:schemeClr val="accent1"/>
                </a:solidFill>
              </a:rPr>
              <a:t>بناءا</a:t>
            </a:r>
            <a:r>
              <a:rPr lang="ar-SA" sz="2400" dirty="0">
                <a:solidFill>
                  <a:schemeClr val="accent1"/>
                </a:solidFill>
              </a:rPr>
              <a:t> على هذا الحملات الرقمية المستقبلية ستصبح أكثر استهدافًا (مثلاً: نفس الحملة تُعرض بشكل مختلف حسب الفئة العمرية أو الاهتمام).</a:t>
            </a:r>
          </a:p>
          <a:p>
            <a:pPr marL="0" indent="0" algn="just" defTabSz="914400" rtl="1" eaLnBrk="1" latinLnBrk="0" hangingPunct="1">
              <a:lnSpc>
                <a:spcPct val="150000"/>
              </a:lnSpc>
              <a:spcBef>
                <a:spcPts val="1000"/>
              </a:spcBef>
              <a:buNone/>
            </a:pPr>
            <a:r>
              <a:rPr lang="ar-SA" sz="2400" b="1" dirty="0">
                <a:solidFill>
                  <a:srgbClr val="C00000"/>
                </a:solidFill>
              </a:rPr>
              <a:t>مثال:</a:t>
            </a:r>
          </a:p>
          <a:p>
            <a:pPr marL="0" indent="0" algn="just" defTabSz="914400" rtl="1" eaLnBrk="1" latinLnBrk="0" hangingPunct="1">
              <a:lnSpc>
                <a:spcPct val="150000"/>
              </a:lnSpc>
              <a:spcBef>
                <a:spcPts val="1000"/>
              </a:spcBef>
              <a:buNone/>
            </a:pPr>
            <a:r>
              <a:rPr lang="ar-SA" sz="2400" dirty="0"/>
              <a:t>الحملات التي تصل لجمهور مراهقين بصور قصيرة ورسائل عبر </a:t>
            </a:r>
            <a:r>
              <a:rPr lang="en-US" sz="2400" dirty="0" err="1"/>
              <a:t>TikTok</a:t>
            </a:r>
            <a:r>
              <a:rPr lang="en-US" sz="2400" dirty="0"/>
              <a:t>، </a:t>
            </a:r>
            <a:r>
              <a:rPr lang="ar-SA" sz="2400" dirty="0"/>
              <a:t>بينما تقدم تقارير معمقة لجمهور أكبر عبر </a:t>
            </a:r>
            <a:r>
              <a:rPr lang="en-US" sz="2400" dirty="0"/>
              <a:t>LinkedIn </a:t>
            </a:r>
            <a:r>
              <a:rPr lang="ar-SA" sz="2400" dirty="0"/>
              <a:t>أو البريد.</a:t>
            </a:r>
            <a:endParaRPr lang="ar-SA" sz="2400" u="sng" dirty="0">
              <a:solidFill>
                <a:srgbClr val="C00000"/>
              </a:solidFill>
            </a:endParaRPr>
          </a:p>
        </p:txBody>
      </p:sp>
      <p:pic>
        <p:nvPicPr>
          <p:cNvPr id="5" name="Picture 4">
            <a:extLst>
              <a:ext uri="{FF2B5EF4-FFF2-40B4-BE49-F238E27FC236}">
                <a16:creationId xmlns:a16="http://schemas.microsoft.com/office/drawing/2014/main" id="{D2C52F11-6B95-AE41-8D4E-F6D223F8E9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007642"/>
            <a:ext cx="9080500" cy="2850357"/>
          </a:xfrm>
          <a:prstGeom prst="rect">
            <a:avLst/>
          </a:prstGeom>
        </p:spPr>
      </p:pic>
    </p:spTree>
    <p:extLst>
      <p:ext uri="{BB962C8B-B14F-4D97-AF65-F5344CB8AC3E}">
        <p14:creationId xmlns:p14="http://schemas.microsoft.com/office/powerpoint/2010/main" val="6313238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2743200" y="140474"/>
            <a:ext cx="6705600" cy="400110"/>
          </a:xfrm>
        </p:spPr>
        <p:txBody>
          <a:bodyPr anchor="t">
            <a:noAutofit/>
          </a:bodyPr>
          <a:lstStyle/>
          <a:p>
            <a:pPr algn="ctr" defTabSz="914400" rtl="1" eaLnBrk="1" latinLnBrk="0" hangingPunct="1">
              <a:lnSpc>
                <a:spcPct val="90000"/>
              </a:lnSpc>
              <a:spcBef>
                <a:spcPts val="1000"/>
              </a:spcBef>
            </a:pPr>
            <a:r>
              <a:rPr lang="ar-JO" sz="2800" b="1" u="sng" dirty="0">
                <a:solidFill>
                  <a:schemeClr val="accent1"/>
                </a:solidFill>
              </a:rPr>
              <a:t>التحديات الأخلاقية والقانونية المستقبلية</a:t>
            </a:r>
          </a:p>
        </p:txBody>
      </p:sp>
      <p:sp>
        <p:nvSpPr>
          <p:cNvPr id="10" name="Content Placeholder 9">
            <a:extLst>
              <a:ext uri="{FF2B5EF4-FFF2-40B4-BE49-F238E27FC236}">
                <a16:creationId xmlns:a16="http://schemas.microsoft.com/office/drawing/2014/main" id="{EA84542F-2BB4-7744-8E2E-13444A9E5EA4}"/>
              </a:ext>
            </a:extLst>
          </p:cNvPr>
          <p:cNvSpPr>
            <a:spLocks noGrp="1"/>
          </p:cNvSpPr>
          <p:nvPr>
            <p:ph idx="1"/>
          </p:nvPr>
        </p:nvSpPr>
        <p:spPr>
          <a:xfrm>
            <a:off x="177800" y="876300"/>
            <a:ext cx="11760200" cy="5841226"/>
          </a:xfrm>
        </p:spPr>
        <p:txBody>
          <a:bodyPr>
            <a:normAutofit/>
          </a:bodyPr>
          <a:lstStyle/>
          <a:p>
            <a:pPr marL="0" indent="0" algn="r" defTabSz="914400" rtl="1" eaLnBrk="1" latinLnBrk="0" hangingPunct="1">
              <a:lnSpc>
                <a:spcPct val="150000"/>
              </a:lnSpc>
              <a:spcBef>
                <a:spcPts val="1000"/>
              </a:spcBef>
              <a:buNone/>
            </a:pPr>
            <a:r>
              <a:rPr lang="ar-JO" sz="2400" dirty="0">
                <a:solidFill>
                  <a:schemeClr val="accent1"/>
                </a:solidFill>
              </a:rPr>
              <a:t>مع تقدم الذكاء الاصطناعي، تزداد مخاوف التضليل الإعلامي وصناعة الأخبار الكاذبة (</a:t>
            </a:r>
            <a:r>
              <a:rPr lang="en-US" sz="2400" dirty="0">
                <a:solidFill>
                  <a:schemeClr val="accent1"/>
                </a:solidFill>
              </a:rPr>
              <a:t>Deepfake).</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b="1" u="sng" dirty="0">
                <a:solidFill>
                  <a:srgbClr val="002060"/>
                </a:solidFill>
              </a:rPr>
              <a:t>مستقبل الصحافة الرقمية يتطلب:</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solidFill>
                  <a:schemeClr val="accent1"/>
                </a:solidFill>
              </a:rPr>
              <a:t>تشريعات واضحة لحماية البيانات الشخصية</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solidFill>
                  <a:schemeClr val="accent1"/>
                </a:solidFill>
              </a:rPr>
              <a:t>أدوات تحقق متقدمة (مثل </a:t>
            </a:r>
            <a:r>
              <a:rPr lang="en-US" sz="2400" dirty="0" err="1">
                <a:solidFill>
                  <a:schemeClr val="accent1"/>
                </a:solidFill>
              </a:rPr>
              <a:t>NewsGuard</a:t>
            </a:r>
            <a:r>
              <a:rPr lang="en-US" sz="2400" dirty="0">
                <a:solidFill>
                  <a:schemeClr val="accent1"/>
                </a:solidFill>
              </a:rPr>
              <a:t> </a:t>
            </a:r>
            <a:r>
              <a:rPr lang="ar-JO" sz="2400" dirty="0">
                <a:solidFill>
                  <a:schemeClr val="accent1"/>
                </a:solidFill>
              </a:rPr>
              <a:t>أو </a:t>
            </a:r>
            <a:r>
              <a:rPr lang="en-US" sz="2400" dirty="0" err="1">
                <a:solidFill>
                  <a:schemeClr val="accent1"/>
                </a:solidFill>
              </a:rPr>
              <a:t>InVID</a:t>
            </a:r>
            <a:r>
              <a:rPr lang="en-US" sz="2400" dirty="0">
                <a:solidFill>
                  <a:schemeClr val="accent1"/>
                </a:solidFill>
              </a:rPr>
              <a:t>).</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solidFill>
                  <a:schemeClr val="accent1"/>
                </a:solidFill>
              </a:rPr>
              <a:t>تطوير مهارات التفكير النقدي لدى الجمهور لفهم الفرق بين الحقيقة والتضليل</a:t>
            </a:r>
            <a:endParaRPr lang="en-JO" sz="2400" dirty="0">
              <a:solidFill>
                <a:schemeClr val="accent1"/>
              </a:solidFill>
            </a:endParaRPr>
          </a:p>
        </p:txBody>
      </p:sp>
      <p:pic>
        <p:nvPicPr>
          <p:cNvPr id="12" name="Picture 11">
            <a:extLst>
              <a:ext uri="{FF2B5EF4-FFF2-40B4-BE49-F238E27FC236}">
                <a16:creationId xmlns:a16="http://schemas.microsoft.com/office/drawing/2014/main" id="{C809DA0E-5657-3943-887E-51D0747398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8854" y="4533513"/>
            <a:ext cx="2324487" cy="2324487"/>
          </a:xfrm>
          <a:prstGeom prst="rect">
            <a:avLst/>
          </a:prstGeom>
        </p:spPr>
      </p:pic>
    </p:spTree>
    <p:extLst>
      <p:ext uri="{BB962C8B-B14F-4D97-AF65-F5344CB8AC3E}">
        <p14:creationId xmlns:p14="http://schemas.microsoft.com/office/powerpoint/2010/main" val="27122138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2743200" y="140474"/>
            <a:ext cx="6705600" cy="400110"/>
          </a:xfrm>
        </p:spPr>
        <p:txBody>
          <a:bodyPr anchor="t">
            <a:noAutofit/>
          </a:bodyPr>
          <a:lstStyle/>
          <a:p>
            <a:pPr marL="0" indent="0" algn="ctr" defTabSz="914400" rtl="1" eaLnBrk="1" latinLnBrk="0" hangingPunct="1">
              <a:lnSpc>
                <a:spcPct val="150000"/>
              </a:lnSpc>
              <a:spcBef>
                <a:spcPts val="1000"/>
              </a:spcBef>
              <a:buNone/>
            </a:pPr>
            <a:r>
              <a:rPr lang="ar-JO" sz="2800" b="1" u="sng" dirty="0">
                <a:solidFill>
                  <a:srgbClr val="002060"/>
                </a:solidFill>
              </a:rPr>
              <a:t>تكامل المنصات المتعددة في الحملات الإعلامية</a:t>
            </a:r>
          </a:p>
        </p:txBody>
      </p:sp>
      <p:sp>
        <p:nvSpPr>
          <p:cNvPr id="10" name="Content Placeholder 9">
            <a:extLst>
              <a:ext uri="{FF2B5EF4-FFF2-40B4-BE49-F238E27FC236}">
                <a16:creationId xmlns:a16="http://schemas.microsoft.com/office/drawing/2014/main" id="{EA84542F-2BB4-7744-8E2E-13444A9E5EA4}"/>
              </a:ext>
            </a:extLst>
          </p:cNvPr>
          <p:cNvSpPr>
            <a:spLocks noGrp="1"/>
          </p:cNvSpPr>
          <p:nvPr>
            <p:ph idx="1"/>
          </p:nvPr>
        </p:nvSpPr>
        <p:spPr>
          <a:xfrm>
            <a:off x="177800" y="876300"/>
            <a:ext cx="11760200" cy="5841226"/>
          </a:xfrm>
        </p:spPr>
        <p:txBody>
          <a:bodyPr>
            <a:normAutofit/>
          </a:bodyPr>
          <a:lstStyle/>
          <a:p>
            <a:pPr marL="0" indent="0" algn="r" defTabSz="914400" rtl="1" eaLnBrk="1" latinLnBrk="0" hangingPunct="1">
              <a:lnSpc>
                <a:spcPct val="150000"/>
              </a:lnSpc>
              <a:spcBef>
                <a:spcPts val="1000"/>
              </a:spcBef>
              <a:buNone/>
            </a:pPr>
            <a:r>
              <a:rPr lang="ar-JO" sz="2400" dirty="0">
                <a:solidFill>
                  <a:schemeClr val="accent1"/>
                </a:solidFill>
              </a:rPr>
              <a:t>مستقبل الحملات الرقمية يعتمد على التكامل عبر عدة منصات: إنستغرام، تيك توك، واتساب، بودكاست، مواقع إلكترونية، بريد إلكتروني...</a:t>
            </a:r>
          </a:p>
          <a:p>
            <a:pPr marL="0" indent="0" algn="r" defTabSz="914400" rtl="1" eaLnBrk="1" latinLnBrk="0" hangingPunct="1">
              <a:lnSpc>
                <a:spcPct val="150000"/>
              </a:lnSpc>
              <a:spcBef>
                <a:spcPts val="1000"/>
              </a:spcBef>
              <a:buNone/>
            </a:pPr>
            <a:r>
              <a:rPr lang="ar-JO" sz="2400" dirty="0">
                <a:solidFill>
                  <a:schemeClr val="accent1"/>
                </a:solidFill>
              </a:rPr>
              <a:t>لم تعد الحملة تعتمد على قناة واحدة بل على نظام بيئي رقمي متكامل. هذا يعزز الوصول والتفاعل ويجعل الرسالة أكثر فعالية. وفي ذات الوقت يتطلب هذا من العاملين الاهتمام بطناعة محتوى يناسب النشر التكاملي بين المنصات المختلفة.</a:t>
            </a:r>
          </a:p>
          <a:p>
            <a:pPr marL="0" indent="0" algn="r" defTabSz="914400" rtl="1" eaLnBrk="1" latinLnBrk="0" hangingPunct="1">
              <a:lnSpc>
                <a:spcPct val="150000"/>
              </a:lnSpc>
              <a:spcBef>
                <a:spcPts val="1000"/>
              </a:spcBef>
              <a:buNone/>
            </a:pPr>
            <a:endParaRPr lang="en-JO" sz="2400" dirty="0">
              <a:solidFill>
                <a:schemeClr val="accent1"/>
              </a:solidFill>
            </a:endParaRPr>
          </a:p>
        </p:txBody>
      </p:sp>
      <p:pic>
        <p:nvPicPr>
          <p:cNvPr id="6" name="Picture 5">
            <a:extLst>
              <a:ext uri="{FF2B5EF4-FFF2-40B4-BE49-F238E27FC236}">
                <a16:creationId xmlns:a16="http://schemas.microsoft.com/office/drawing/2014/main" id="{F0AC53F6-8C3F-A647-BBCC-891593DF17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000" y="3784600"/>
            <a:ext cx="5456399" cy="3073400"/>
          </a:xfrm>
          <a:prstGeom prst="rect">
            <a:avLst/>
          </a:prstGeom>
        </p:spPr>
      </p:pic>
    </p:spTree>
    <p:extLst>
      <p:ext uri="{BB962C8B-B14F-4D97-AF65-F5344CB8AC3E}">
        <p14:creationId xmlns:p14="http://schemas.microsoft.com/office/powerpoint/2010/main" val="27252158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BB79812D-3222-1744-9624-3D7C1B4788A7}"/>
              </a:ext>
            </a:extLst>
          </p:cNvPr>
          <p:cNvSpPr>
            <a:spLocks noGrp="1"/>
          </p:cNvSpPr>
          <p:nvPr>
            <p:ph type="title"/>
          </p:nvPr>
        </p:nvSpPr>
        <p:spPr>
          <a:xfrm>
            <a:off x="838200" y="127001"/>
            <a:ext cx="10515600" cy="863600"/>
          </a:xfrm>
        </p:spPr>
        <p:txBody>
          <a:bodyPr>
            <a:normAutofit/>
          </a:bodyPr>
          <a:lstStyle/>
          <a:p>
            <a:pPr algn="ctr"/>
            <a:r>
              <a:rPr lang="ar-JO" sz="2800" b="1" u="sng" dirty="0">
                <a:solidFill>
                  <a:srgbClr val="002060"/>
                </a:solidFill>
              </a:rPr>
              <a:t> الحاجة لتطوير مهارات جديدة في الصحافة الرقمية</a:t>
            </a:r>
            <a:br>
              <a:rPr lang="ar-JO" sz="2800" b="1" u="sng" dirty="0">
                <a:solidFill>
                  <a:srgbClr val="002060"/>
                </a:solidFill>
              </a:rPr>
            </a:br>
            <a:endParaRPr lang="en-JO" sz="2800" b="1" u="sng" dirty="0">
              <a:solidFill>
                <a:srgbClr val="002060"/>
              </a:solidFill>
            </a:endParaRPr>
          </a:p>
        </p:txBody>
      </p:sp>
      <p:sp>
        <p:nvSpPr>
          <p:cNvPr id="9" name="Content Placeholder 8">
            <a:extLst>
              <a:ext uri="{FF2B5EF4-FFF2-40B4-BE49-F238E27FC236}">
                <a16:creationId xmlns:a16="http://schemas.microsoft.com/office/drawing/2014/main" id="{0139812F-40DE-4242-9709-7EB6DE1CA2F7}"/>
              </a:ext>
            </a:extLst>
          </p:cNvPr>
          <p:cNvSpPr>
            <a:spLocks noGrp="1"/>
          </p:cNvSpPr>
          <p:nvPr>
            <p:ph idx="1"/>
          </p:nvPr>
        </p:nvSpPr>
        <p:spPr>
          <a:xfrm>
            <a:off x="5067300" y="749300"/>
            <a:ext cx="6934200" cy="5981699"/>
          </a:xfrm>
        </p:spPr>
        <p:txBody>
          <a:bodyPr>
            <a:normAutofit/>
          </a:bodyPr>
          <a:lstStyle/>
          <a:p>
            <a:pPr marL="0" indent="0" algn="just" rtl="1">
              <a:lnSpc>
                <a:spcPct val="150000"/>
              </a:lnSpc>
              <a:buNone/>
            </a:pPr>
            <a:r>
              <a:rPr lang="ar-JO" sz="2400" b="1" u="sng" dirty="0">
                <a:solidFill>
                  <a:schemeClr val="accent1"/>
                </a:solidFill>
              </a:rPr>
              <a:t>مستقبل الصحفيين وحملات الإعلام يتطلب مهارات رقمية متقدمة:</a:t>
            </a:r>
          </a:p>
          <a:p>
            <a:pPr algn="just" rtl="1">
              <a:lnSpc>
                <a:spcPct val="150000"/>
              </a:lnSpc>
            </a:pPr>
            <a:r>
              <a:rPr lang="ar-JO" sz="2400" dirty="0">
                <a:solidFill>
                  <a:srgbClr val="002060"/>
                </a:solidFill>
              </a:rPr>
              <a:t>تحليل البيانات</a:t>
            </a:r>
          </a:p>
          <a:p>
            <a:pPr algn="just" rtl="1">
              <a:lnSpc>
                <a:spcPct val="150000"/>
              </a:lnSpc>
            </a:pPr>
            <a:r>
              <a:rPr lang="ar-JO" sz="2400" dirty="0">
                <a:solidFill>
                  <a:srgbClr val="002060"/>
                </a:solidFill>
              </a:rPr>
              <a:t>تحرير الفيديو السريع</a:t>
            </a:r>
          </a:p>
          <a:p>
            <a:pPr algn="just" rtl="1">
              <a:lnSpc>
                <a:spcPct val="150000"/>
              </a:lnSpc>
            </a:pPr>
            <a:r>
              <a:rPr lang="ar-JO" sz="2400" dirty="0">
                <a:solidFill>
                  <a:srgbClr val="002060"/>
                </a:solidFill>
              </a:rPr>
              <a:t>استخدام الذكاء الاصطناعي في التحرير</a:t>
            </a:r>
          </a:p>
          <a:p>
            <a:pPr algn="just" rtl="1">
              <a:lnSpc>
                <a:spcPct val="150000"/>
              </a:lnSpc>
            </a:pPr>
            <a:r>
              <a:rPr lang="ar-JO" sz="2400" dirty="0">
                <a:solidFill>
                  <a:srgbClr val="002060"/>
                </a:solidFill>
              </a:rPr>
              <a:t>تحسين محركات البحث (</a:t>
            </a:r>
            <a:r>
              <a:rPr lang="en-US" sz="2400" dirty="0">
                <a:solidFill>
                  <a:srgbClr val="002060"/>
                </a:solidFill>
              </a:rPr>
              <a:t>SEO)</a:t>
            </a:r>
          </a:p>
          <a:p>
            <a:pPr algn="just" rtl="1">
              <a:lnSpc>
                <a:spcPct val="150000"/>
              </a:lnSpc>
            </a:pPr>
            <a:r>
              <a:rPr lang="ar-JO" sz="2400" dirty="0">
                <a:solidFill>
                  <a:srgbClr val="002060"/>
                </a:solidFill>
              </a:rPr>
              <a:t>التفاعل متعدد المنصات</a:t>
            </a:r>
          </a:p>
          <a:p>
            <a:pPr marL="0" indent="0" algn="just" rtl="1">
              <a:lnSpc>
                <a:spcPct val="150000"/>
              </a:lnSpc>
              <a:buNone/>
            </a:pPr>
            <a:r>
              <a:rPr lang="ar-JO" sz="2400" u="sng" dirty="0">
                <a:solidFill>
                  <a:srgbClr val="C00000"/>
                </a:solidFill>
              </a:rPr>
              <a:t>هذا يعيد تشكيل المناهج الأكاديمية والتدريب الصحفي.</a:t>
            </a:r>
            <a:endParaRPr lang="en-JO" sz="2400" u="sng" dirty="0">
              <a:solidFill>
                <a:srgbClr val="C00000"/>
              </a:solidFill>
            </a:endParaRPr>
          </a:p>
        </p:txBody>
      </p:sp>
      <p:pic>
        <p:nvPicPr>
          <p:cNvPr id="11" name="Picture 10">
            <a:extLst>
              <a:ext uri="{FF2B5EF4-FFF2-40B4-BE49-F238E27FC236}">
                <a16:creationId xmlns:a16="http://schemas.microsoft.com/office/drawing/2014/main" id="{1721D9B1-F8A2-5E4D-AF68-52E33658E9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76300"/>
            <a:ext cx="5067300" cy="5981699"/>
          </a:xfrm>
          <a:prstGeom prst="rect">
            <a:avLst/>
          </a:prstGeom>
        </p:spPr>
      </p:pic>
      <p:pic>
        <p:nvPicPr>
          <p:cNvPr id="12" name="Graphic 21">
            <a:extLst>
              <a:ext uri="{FF2B5EF4-FFF2-40B4-BE49-F238E27FC236}">
                <a16:creationId xmlns:a16="http://schemas.microsoft.com/office/drawing/2014/main" id="{C3AC9D8B-B569-E240-A957-819C4E6EB4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3"/>
            <a:ext cx="2305141" cy="863600"/>
          </a:xfrm>
          <a:prstGeom prst="rect">
            <a:avLst/>
          </a:prstGeom>
        </p:spPr>
      </p:pic>
    </p:spTree>
    <p:extLst>
      <p:ext uri="{BB962C8B-B14F-4D97-AF65-F5344CB8AC3E}">
        <p14:creationId xmlns:p14="http://schemas.microsoft.com/office/powerpoint/2010/main" val="23255584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8" name="Title 7">
            <a:extLst>
              <a:ext uri="{FF2B5EF4-FFF2-40B4-BE49-F238E27FC236}">
                <a16:creationId xmlns:a16="http://schemas.microsoft.com/office/drawing/2014/main" id="{F94D02E1-3946-A344-AE99-F165763C788C}"/>
              </a:ext>
            </a:extLst>
          </p:cNvPr>
          <p:cNvSpPr>
            <a:spLocks noGrp="1"/>
          </p:cNvSpPr>
          <p:nvPr>
            <p:ph type="title"/>
          </p:nvPr>
        </p:nvSpPr>
        <p:spPr>
          <a:xfrm>
            <a:off x="2959100" y="203925"/>
            <a:ext cx="6794500" cy="629452"/>
          </a:xfrm>
        </p:spPr>
        <p:txBody>
          <a:bodyPr anchor="t">
            <a:noAutofit/>
          </a:bodyPr>
          <a:lstStyle/>
          <a:p>
            <a:pPr algn="ctr"/>
            <a:r>
              <a:rPr lang="ar-JO" sz="2800" b="1" i="0" u="sng" strike="noStrike" dirty="0">
                <a:solidFill>
                  <a:schemeClr val="accent1"/>
                </a:solidFill>
                <a:effectLst/>
              </a:rPr>
              <a:t> من الحملات التقليدية إلى الحملات الرقمية المستقبلية</a:t>
            </a:r>
            <a:br>
              <a:rPr lang="ar-JO" sz="2800" b="1" i="0" u="sng" strike="noStrike" dirty="0">
                <a:solidFill>
                  <a:schemeClr val="accent1"/>
                </a:solidFill>
                <a:effectLst/>
              </a:rPr>
            </a:br>
            <a:endParaRPr lang="ar-JO" sz="2800" b="1" i="0" u="sng" strike="noStrike" dirty="0">
              <a:solidFill>
                <a:schemeClr val="accent1"/>
              </a:solidFill>
              <a:effectLst/>
            </a:endParaRPr>
          </a:p>
        </p:txBody>
      </p:sp>
      <p:sp>
        <p:nvSpPr>
          <p:cNvPr id="10" name="Content Placeholder 9">
            <a:extLst>
              <a:ext uri="{FF2B5EF4-FFF2-40B4-BE49-F238E27FC236}">
                <a16:creationId xmlns:a16="http://schemas.microsoft.com/office/drawing/2014/main" id="{7601BC8F-E537-4B4A-A483-8DEE904542E0}"/>
              </a:ext>
            </a:extLst>
          </p:cNvPr>
          <p:cNvSpPr>
            <a:spLocks noGrp="1"/>
          </p:cNvSpPr>
          <p:nvPr>
            <p:ph sz="half" idx="2"/>
          </p:nvPr>
        </p:nvSpPr>
        <p:spPr>
          <a:xfrm>
            <a:off x="5854700" y="1253330"/>
            <a:ext cx="6206119" cy="5600800"/>
          </a:xfrm>
        </p:spPr>
        <p:txBody>
          <a:bodyPr>
            <a:normAutofit/>
          </a:bodyPr>
          <a:lstStyle/>
          <a:p>
            <a:pPr marL="0" indent="0" algn="just" rtl="1">
              <a:lnSpc>
                <a:spcPct val="150000"/>
              </a:lnSpc>
              <a:buNone/>
            </a:pPr>
            <a:r>
              <a:rPr lang="ar-JO" sz="2400" i="0" strike="noStrike" dirty="0">
                <a:solidFill>
                  <a:schemeClr val="accent5">
                    <a:lumMod val="50000"/>
                  </a:schemeClr>
                </a:solidFill>
                <a:effectLst/>
                <a:latin typeface="Arial" panose="020B0604020202020204" pitchFamily="34" charset="0"/>
                <a:cs typeface="Arial" panose="020B0604020202020204" pitchFamily="34" charset="0"/>
              </a:rPr>
              <a:t>يجب عدم اعتبار الصحافة الرقمية بديلاً عن التقليدية بالكامل، بل امتدادًا وتطورًا لها.</a:t>
            </a:r>
          </a:p>
          <a:p>
            <a:pPr marL="0" indent="0" algn="just" rtl="1">
              <a:lnSpc>
                <a:spcPct val="150000"/>
              </a:lnSpc>
              <a:buNone/>
            </a:pPr>
            <a:r>
              <a:rPr lang="ar-JO" sz="2400" b="1" i="0" u="sng" strike="noStrike" dirty="0">
                <a:solidFill>
                  <a:schemeClr val="accent1"/>
                </a:solidFill>
                <a:effectLst/>
                <a:latin typeface="Arial" panose="020B0604020202020204" pitchFamily="34" charset="0"/>
                <a:cs typeface="Arial" panose="020B0604020202020204" pitchFamily="34" charset="0"/>
              </a:rPr>
              <a:t>الحملات الناجحة في المستقبل ستكون منفتحة على:</a:t>
            </a:r>
          </a:p>
          <a:p>
            <a:pPr algn="just" rtl="1">
              <a:lnSpc>
                <a:spcPct val="150000"/>
              </a:lnSpc>
            </a:pPr>
            <a:r>
              <a:rPr lang="ar-JO" sz="2400" i="0" strike="noStrike" dirty="0">
                <a:solidFill>
                  <a:schemeClr val="accent5">
                    <a:lumMod val="50000"/>
                  </a:schemeClr>
                </a:solidFill>
                <a:effectLst/>
                <a:latin typeface="Arial" panose="020B0604020202020204" pitchFamily="34" charset="0"/>
                <a:cs typeface="Arial" panose="020B0604020202020204" pitchFamily="34" charset="0"/>
              </a:rPr>
              <a:t>القيم الصحفية التقليدية (المصداقية، التوثيق)</a:t>
            </a:r>
          </a:p>
          <a:p>
            <a:pPr algn="just" rtl="1">
              <a:lnSpc>
                <a:spcPct val="150000"/>
              </a:lnSpc>
            </a:pPr>
            <a:r>
              <a:rPr lang="ar-JO" sz="2400" i="0" strike="noStrike" dirty="0">
                <a:solidFill>
                  <a:schemeClr val="accent5">
                    <a:lumMod val="50000"/>
                  </a:schemeClr>
                </a:solidFill>
                <a:effectLst/>
                <a:latin typeface="Arial" panose="020B0604020202020204" pitchFamily="34" charset="0"/>
                <a:cs typeface="Arial" panose="020B0604020202020204" pitchFamily="34" charset="0"/>
              </a:rPr>
              <a:t>أدوات العصر الرقمي (</a:t>
            </a:r>
            <a:r>
              <a:rPr lang="en-US" sz="2400" i="0" strike="noStrike" dirty="0">
                <a:solidFill>
                  <a:schemeClr val="accent5">
                    <a:lumMod val="50000"/>
                  </a:schemeClr>
                </a:solidFill>
                <a:effectLst/>
                <a:latin typeface="Arial" panose="020B0604020202020204" pitchFamily="34" charset="0"/>
                <a:cs typeface="Arial" panose="020B0604020202020204" pitchFamily="34" charset="0"/>
              </a:rPr>
              <a:t>AI، </a:t>
            </a:r>
            <a:r>
              <a:rPr lang="ar-JO" sz="2400" i="0" strike="noStrike" dirty="0">
                <a:solidFill>
                  <a:schemeClr val="accent5">
                    <a:lumMod val="50000"/>
                  </a:schemeClr>
                </a:solidFill>
                <a:effectLst/>
                <a:latin typeface="Arial" panose="020B0604020202020204" pitchFamily="34" charset="0"/>
                <a:cs typeface="Arial" panose="020B0604020202020204" pitchFamily="34" charset="0"/>
              </a:rPr>
              <a:t>تفاعل فوري، تحليل البيانات)</a:t>
            </a:r>
          </a:p>
          <a:p>
            <a:pPr algn="just" rtl="1">
              <a:lnSpc>
                <a:spcPct val="150000"/>
              </a:lnSpc>
            </a:pPr>
            <a:r>
              <a:rPr lang="ar-JO" sz="2400" i="0" strike="noStrike" dirty="0">
                <a:solidFill>
                  <a:schemeClr val="accent5">
                    <a:lumMod val="50000"/>
                  </a:schemeClr>
                </a:solidFill>
                <a:effectLst/>
                <a:latin typeface="Arial" panose="020B0604020202020204" pitchFamily="34" charset="0"/>
                <a:cs typeface="Arial" panose="020B0604020202020204" pitchFamily="34" charset="0"/>
              </a:rPr>
              <a:t>مطلوب من الصحفيين وصانعي الحملات فهم هذا التحول والتكيّف معه لتقديم محتوى فعال ومستدام</a:t>
            </a:r>
            <a:endParaRPr lang="en-JO" dirty="0">
              <a:solidFill>
                <a:schemeClr val="accent5">
                  <a:lumMod val="50000"/>
                </a:schemeClr>
              </a:solidFill>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7A294452-071E-BA4F-B7CF-EBC0D36149F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223016"/>
            <a:ext cx="4243040" cy="2830714"/>
          </a:xfrm>
          <a:prstGeom prst="rect">
            <a:avLst/>
          </a:prstGeom>
        </p:spPr>
      </p:pic>
      <p:pic>
        <p:nvPicPr>
          <p:cNvPr id="9" name="Picture 8">
            <a:extLst>
              <a:ext uri="{FF2B5EF4-FFF2-40B4-BE49-F238E27FC236}">
                <a16:creationId xmlns:a16="http://schemas.microsoft.com/office/drawing/2014/main" id="{8A51FD6D-AA54-A645-A9F4-BCBDA0B83DE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4053730"/>
            <a:ext cx="4243040" cy="2793275"/>
          </a:xfrm>
          <a:prstGeom prst="rect">
            <a:avLst/>
          </a:prstGeom>
        </p:spPr>
      </p:pic>
    </p:spTree>
    <p:extLst>
      <p:ext uri="{BB962C8B-B14F-4D97-AF65-F5344CB8AC3E}">
        <p14:creationId xmlns:p14="http://schemas.microsoft.com/office/powerpoint/2010/main" val="16054936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F137F8-C287-C840-A855-560913F49382}"/>
              </a:ext>
            </a:extLst>
          </p:cNvPr>
          <p:cNvSpPr>
            <a:spLocks noGrp="1"/>
          </p:cNvSpPr>
          <p:nvPr>
            <p:ph type="title"/>
          </p:nvPr>
        </p:nvSpPr>
        <p:spPr>
          <a:xfrm>
            <a:off x="838200" y="1838325"/>
            <a:ext cx="10515600" cy="1325563"/>
          </a:xfrm>
        </p:spPr>
        <p:txBody>
          <a:bodyPr>
            <a:normAutofit fontScale="90000"/>
          </a:bodyPr>
          <a:lstStyle/>
          <a:p>
            <a:pPr algn="ctr"/>
            <a:r>
              <a:rPr lang="ar-JO" b="1" i="0" u="none" strike="noStrike" dirty="0">
                <a:solidFill>
                  <a:schemeClr val="accent5">
                    <a:lumMod val="50000"/>
                  </a:schemeClr>
                </a:solidFill>
                <a:effectLst/>
              </a:rPr>
              <a:t>المحور الإضافي: استخدام واتساب في الحملات الإلكترونية</a:t>
            </a:r>
            <a:br>
              <a:rPr lang="ar-JO" b="1" i="0" u="none" strike="noStrike" dirty="0">
                <a:solidFill>
                  <a:schemeClr val="accent5">
                    <a:lumMod val="50000"/>
                  </a:schemeClr>
                </a:solidFill>
                <a:effectLst/>
              </a:rPr>
            </a:br>
            <a:endParaRPr lang="en-JO" dirty="0">
              <a:solidFill>
                <a:schemeClr val="accent5">
                  <a:lumMod val="50000"/>
                </a:schemeClr>
              </a:solidFill>
            </a:endParaRPr>
          </a:p>
        </p:txBody>
      </p:sp>
      <p:pic>
        <p:nvPicPr>
          <p:cNvPr id="4" name="Picture 3">
            <a:extLst>
              <a:ext uri="{FF2B5EF4-FFF2-40B4-BE49-F238E27FC236}">
                <a16:creationId xmlns:a16="http://schemas.microsoft.com/office/drawing/2014/main" id="{8B340CCE-EBED-524A-93EE-97B275082C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1600" y="3200400"/>
            <a:ext cx="9512300" cy="3657600"/>
          </a:xfrm>
          <a:prstGeom prst="rect">
            <a:avLst/>
          </a:prstGeom>
        </p:spPr>
      </p:pic>
    </p:spTree>
    <p:extLst>
      <p:ext uri="{BB962C8B-B14F-4D97-AF65-F5344CB8AC3E}">
        <p14:creationId xmlns:p14="http://schemas.microsoft.com/office/powerpoint/2010/main" val="58481214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588653" y="140113"/>
            <a:ext cx="7624293" cy="711218"/>
          </a:xfrm>
        </p:spPr>
        <p:txBody>
          <a:bodyPr>
            <a:normAutofit/>
          </a:bodyPr>
          <a:lstStyle/>
          <a:p>
            <a:pPr marL="0" indent="0" algn="ctr" rtl="1">
              <a:lnSpc>
                <a:spcPct val="150000"/>
              </a:lnSpc>
              <a:buNone/>
            </a:pPr>
            <a:r>
              <a:rPr lang="ar-JO" sz="2800" b="1" i="0" u="sng" strike="noStrike" dirty="0">
                <a:solidFill>
                  <a:srgbClr val="002060"/>
                </a:solidFill>
                <a:effectLst/>
              </a:rPr>
              <a:t>واتساب كأداة للحملات الرقمية: الانتشار والتأثير</a:t>
            </a:r>
          </a:p>
        </p:txBody>
      </p:sp>
      <p:sp>
        <p:nvSpPr>
          <p:cNvPr id="5" name="Content Placeholder 4">
            <a:extLst>
              <a:ext uri="{FF2B5EF4-FFF2-40B4-BE49-F238E27FC236}">
                <a16:creationId xmlns:a16="http://schemas.microsoft.com/office/drawing/2014/main" id="{DD393674-870D-9D46-A8F2-7FD6BA79F68D}"/>
              </a:ext>
            </a:extLst>
          </p:cNvPr>
          <p:cNvSpPr>
            <a:spLocks noGrp="1"/>
          </p:cNvSpPr>
          <p:nvPr>
            <p:ph sz="half" idx="1"/>
          </p:nvPr>
        </p:nvSpPr>
        <p:spPr>
          <a:xfrm>
            <a:off x="381000" y="1166173"/>
            <a:ext cx="11615382" cy="5551714"/>
          </a:xfrm>
        </p:spPr>
        <p:txBody>
          <a:bodyPr>
            <a:normAutofit/>
          </a:bodyPr>
          <a:lstStyle/>
          <a:p>
            <a:pPr marL="0" indent="0" algn="just" rtl="1">
              <a:lnSpc>
                <a:spcPct val="150000"/>
              </a:lnSpc>
              <a:buNone/>
            </a:pPr>
            <a:r>
              <a:rPr lang="ar-JO" sz="2400" b="1" u="sng" dirty="0">
                <a:solidFill>
                  <a:schemeClr val="accent5">
                    <a:lumMod val="50000"/>
                  </a:schemeClr>
                </a:solidFill>
              </a:rPr>
              <a:t> لماذا واتساب؟</a:t>
            </a:r>
          </a:p>
          <a:p>
            <a:pPr marL="0" indent="0" algn="just" rtl="1">
              <a:lnSpc>
                <a:spcPct val="150000"/>
              </a:lnSpc>
              <a:buNone/>
            </a:pPr>
            <a:r>
              <a:rPr lang="ar-JO" sz="2000" dirty="0">
                <a:solidFill>
                  <a:srgbClr val="002060"/>
                </a:solidFill>
              </a:rPr>
              <a:t>يُعد تطبيق واتساب من أكثر التطبيقات استخدامًا في المنطقة العربية، حيث يصل عدد المستخدمين إلى أكثر من 80% من مستخدمي الإنترنت في دول مثل الأردن، السعودية، مصر، والمغرب. لا يُستخدم فقط للدردشة، بل أصبح أداة استراتيجية في الحملات التوعوية، التسويقية، والإعلامية.</a:t>
            </a:r>
          </a:p>
          <a:p>
            <a:pPr marL="0" indent="0" algn="just" rtl="1">
              <a:lnSpc>
                <a:spcPct val="150000"/>
              </a:lnSpc>
              <a:buNone/>
            </a:pPr>
            <a:r>
              <a:rPr lang="ar-JO" sz="2400" b="1" u="sng" dirty="0">
                <a:solidFill>
                  <a:schemeClr val="accent5">
                    <a:lumMod val="50000"/>
                  </a:schemeClr>
                </a:solidFill>
              </a:rPr>
              <a:t>أهم مزايا استخدام واتساب في الحملات:</a:t>
            </a:r>
          </a:p>
          <a:p>
            <a:pPr algn="just" rtl="1">
              <a:lnSpc>
                <a:spcPct val="150000"/>
              </a:lnSpc>
              <a:buFont typeface="Wingdings" pitchFamily="2" charset="2"/>
              <a:buChar char="ü"/>
            </a:pPr>
            <a:r>
              <a:rPr lang="ar-JO" sz="2000" dirty="0">
                <a:solidFill>
                  <a:srgbClr val="002060"/>
                </a:solidFill>
              </a:rPr>
              <a:t>التفاعل المباشر مع الجمهور</a:t>
            </a:r>
          </a:p>
          <a:p>
            <a:pPr algn="just" rtl="1">
              <a:lnSpc>
                <a:spcPct val="150000"/>
              </a:lnSpc>
              <a:buFont typeface="Wingdings" pitchFamily="2" charset="2"/>
              <a:buChar char="ü"/>
            </a:pPr>
            <a:r>
              <a:rPr lang="ar-JO" sz="2000" dirty="0">
                <a:solidFill>
                  <a:srgbClr val="002060"/>
                </a:solidFill>
              </a:rPr>
              <a:t>سرعة الانتشار (الرسائل تُعاد توجيهها بسهولة)</a:t>
            </a:r>
          </a:p>
          <a:p>
            <a:pPr algn="just" rtl="1">
              <a:lnSpc>
                <a:spcPct val="150000"/>
              </a:lnSpc>
              <a:buFont typeface="Wingdings" pitchFamily="2" charset="2"/>
              <a:buChar char="ü"/>
            </a:pPr>
            <a:r>
              <a:rPr lang="ar-JO" sz="2000" dirty="0">
                <a:solidFill>
                  <a:srgbClr val="002060"/>
                </a:solidFill>
              </a:rPr>
              <a:t>إمكانية تخصيص الرسائل حسب الفئة المستهدفة</a:t>
            </a:r>
          </a:p>
          <a:p>
            <a:pPr algn="just" rtl="1">
              <a:lnSpc>
                <a:spcPct val="150000"/>
              </a:lnSpc>
              <a:buFont typeface="Wingdings" pitchFamily="2" charset="2"/>
              <a:buChar char="ü"/>
            </a:pPr>
            <a:r>
              <a:rPr lang="ar-JO" sz="2000" dirty="0">
                <a:solidFill>
                  <a:srgbClr val="002060"/>
                </a:solidFill>
              </a:rPr>
              <a:t>تكلفة منخفضة مقارنة بالإعلانات الممولة</a:t>
            </a:r>
            <a:endParaRPr lang="ar-SA" sz="2000" dirty="0"/>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Tree>
    <p:extLst>
      <p:ext uri="{BB962C8B-B14F-4D97-AF65-F5344CB8AC3E}">
        <p14:creationId xmlns:p14="http://schemas.microsoft.com/office/powerpoint/2010/main" val="14662851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991100"/>
            <a:ext cx="11718948" cy="57264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0"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34115" y="392630"/>
            <a:ext cx="7599294" cy="658770"/>
          </a:xfrm>
          <a:prstGeom prst="rect">
            <a:avLst/>
          </a:prstGeom>
          <a:noFill/>
        </p:spPr>
        <p:txBody>
          <a:bodyPr wrap="square" rtlCol="0">
            <a:spAutoFit/>
          </a:bodyPr>
          <a:lstStyle/>
          <a:p>
            <a:pPr marL="0" indent="0" algn="ctr" defTabSz="914400" rtl="1" eaLnBrk="1" latinLnBrk="0" hangingPunct="1">
              <a:lnSpc>
                <a:spcPct val="150000"/>
              </a:lnSpc>
              <a:buNone/>
            </a:pPr>
            <a:r>
              <a:rPr lang="ar-JO" sz="2800" b="1" dirty="0">
                <a:solidFill>
                  <a:schemeClr val="accent1">
                    <a:lumMod val="75000"/>
                  </a:schemeClr>
                </a:solidFill>
              </a:rPr>
              <a:t>أنماط استخدام واتساب في الحملات الإعلامية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3115"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8" name="Content Placeholder 7">
            <a:extLst>
              <a:ext uri="{FF2B5EF4-FFF2-40B4-BE49-F238E27FC236}">
                <a16:creationId xmlns:a16="http://schemas.microsoft.com/office/drawing/2014/main" id="{03938D80-4477-5343-B961-284F217C62AA}"/>
              </a:ext>
            </a:extLst>
          </p:cNvPr>
          <p:cNvSpPr>
            <a:spLocks noGrp="1"/>
          </p:cNvSpPr>
          <p:nvPr>
            <p:ph idx="1"/>
          </p:nvPr>
        </p:nvSpPr>
        <p:spPr>
          <a:xfrm>
            <a:off x="482601" y="1244600"/>
            <a:ext cx="11315700" cy="5279030"/>
          </a:xfrm>
        </p:spPr>
        <p:txBody>
          <a:bodyPr>
            <a:normAutofit/>
          </a:bodyPr>
          <a:lstStyle/>
          <a:p>
            <a:pPr algn="just" rtl="1">
              <a:lnSpc>
                <a:spcPct val="150000"/>
              </a:lnSpc>
              <a:buFont typeface="Wingdings" pitchFamily="2" charset="2"/>
              <a:buChar char="ü"/>
            </a:pPr>
            <a:r>
              <a:rPr lang="ar-JO" sz="2400" dirty="0">
                <a:solidFill>
                  <a:schemeClr val="accent1">
                    <a:lumMod val="75000"/>
                  </a:schemeClr>
                </a:solidFill>
              </a:rPr>
              <a:t>النشرات الإخبارية </a:t>
            </a:r>
            <a:r>
              <a:rPr lang="en-US" sz="2400" dirty="0">
                <a:solidFill>
                  <a:schemeClr val="accent1">
                    <a:lumMod val="75000"/>
                  </a:schemeClr>
                </a:solidFill>
              </a:rPr>
              <a:t> Broadcast Lists</a:t>
            </a:r>
            <a:r>
              <a:rPr lang="ar-JO" sz="2400" dirty="0">
                <a:solidFill>
                  <a:schemeClr val="accent1">
                    <a:lumMod val="75000"/>
                  </a:schemeClr>
                </a:solidFill>
              </a:rPr>
              <a:t>إرسال محتوى دوري للمشتركين، مثل الأخبار اليومية أو رسائل التوعية</a:t>
            </a:r>
          </a:p>
          <a:p>
            <a:pPr algn="just" rtl="1">
              <a:lnSpc>
                <a:spcPct val="150000"/>
              </a:lnSpc>
              <a:buFont typeface="Wingdings" pitchFamily="2" charset="2"/>
              <a:buChar char="ü"/>
            </a:pPr>
            <a:r>
              <a:rPr lang="ar-JO" sz="2400" dirty="0">
                <a:solidFill>
                  <a:schemeClr val="accent1">
                    <a:lumMod val="75000"/>
                  </a:schemeClr>
                </a:solidFill>
              </a:rPr>
              <a:t>المجموعات التفاعلية (</a:t>
            </a:r>
            <a:r>
              <a:rPr lang="en-US" sz="2400" dirty="0">
                <a:solidFill>
                  <a:schemeClr val="accent1">
                    <a:lumMod val="75000"/>
                  </a:schemeClr>
                </a:solidFill>
              </a:rPr>
              <a:t> Groups </a:t>
            </a:r>
            <a:r>
              <a:rPr lang="ar-JO" sz="2400" dirty="0">
                <a:solidFill>
                  <a:schemeClr val="accent1">
                    <a:lumMod val="75000"/>
                  </a:schemeClr>
                </a:solidFill>
              </a:rPr>
              <a:t>لإشراك الجمهور في النقاش أو تقديم استفسارات</a:t>
            </a:r>
          </a:p>
          <a:p>
            <a:pPr algn="just" rtl="1">
              <a:lnSpc>
                <a:spcPct val="150000"/>
              </a:lnSpc>
              <a:buFont typeface="Wingdings" pitchFamily="2" charset="2"/>
              <a:buChar char="ü"/>
            </a:pPr>
            <a:r>
              <a:rPr lang="ar-JO" sz="2400" dirty="0">
                <a:solidFill>
                  <a:schemeClr val="accent1">
                    <a:lumMod val="75000"/>
                  </a:schemeClr>
                </a:solidFill>
              </a:rPr>
              <a:t>الرد الآلي </a:t>
            </a:r>
            <a:r>
              <a:rPr lang="en-US" sz="2400" dirty="0">
                <a:solidFill>
                  <a:schemeClr val="accent1">
                    <a:lumMod val="75000"/>
                  </a:schemeClr>
                </a:solidFill>
              </a:rPr>
              <a:t>Chatbots </a:t>
            </a:r>
            <a:r>
              <a:rPr lang="ar-JO" sz="2400" dirty="0">
                <a:solidFill>
                  <a:schemeClr val="accent1">
                    <a:lumMod val="75000"/>
                  </a:schemeClr>
                </a:solidFill>
              </a:rPr>
              <a:t>تستخدمه بعض المؤسسات لتوفير إجابات فورية حول الخدمات أو الحملات</a:t>
            </a:r>
          </a:p>
          <a:p>
            <a:pPr algn="just" rtl="1">
              <a:lnSpc>
                <a:spcPct val="150000"/>
              </a:lnSpc>
              <a:buFont typeface="Wingdings" pitchFamily="2" charset="2"/>
              <a:buChar char="ü"/>
            </a:pPr>
            <a:r>
              <a:rPr lang="ar-JO" sz="2400" dirty="0">
                <a:solidFill>
                  <a:schemeClr val="accent1">
                    <a:lumMod val="75000"/>
                  </a:schemeClr>
                </a:solidFill>
              </a:rPr>
              <a:t>رسائل الوسائط المتعددة (صور - فيديو - صوت): توصيل الرسائل بشكل جذاب</a:t>
            </a:r>
          </a:p>
          <a:p>
            <a:pPr algn="just" rtl="1">
              <a:lnSpc>
                <a:spcPct val="150000"/>
              </a:lnSpc>
              <a:buFont typeface="Wingdings" pitchFamily="2" charset="2"/>
              <a:buChar char="ü"/>
            </a:pPr>
            <a:r>
              <a:rPr lang="ar-JO" sz="2400" dirty="0">
                <a:solidFill>
                  <a:schemeClr val="accent1">
                    <a:lumMod val="75000"/>
                  </a:schemeClr>
                </a:solidFill>
              </a:rPr>
              <a:t>التنسيق مع المؤثرين عبر واتساب: لنشر الرسائل في شبكات مغلقة</a:t>
            </a:r>
            <a:endParaRPr lang="ar-JO" sz="1900" dirty="0">
              <a:solidFill>
                <a:schemeClr val="accent1">
                  <a:lumMod val="75000"/>
                </a:schemeClr>
              </a:solidFill>
            </a:endParaRPr>
          </a:p>
        </p:txBody>
      </p:sp>
      <p:pic>
        <p:nvPicPr>
          <p:cNvPr id="5" name="Picture 4">
            <a:extLst>
              <a:ext uri="{FF2B5EF4-FFF2-40B4-BE49-F238E27FC236}">
                <a16:creationId xmlns:a16="http://schemas.microsoft.com/office/drawing/2014/main" id="{94490F1E-1880-4E4A-ACE7-593D88E4DB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179370"/>
            <a:ext cx="3571507" cy="2678630"/>
          </a:xfrm>
          <a:prstGeom prst="rect">
            <a:avLst/>
          </a:prstGeom>
        </p:spPr>
      </p:pic>
    </p:spTree>
    <p:extLst>
      <p:ext uri="{BB962C8B-B14F-4D97-AF65-F5344CB8AC3E}">
        <p14:creationId xmlns:p14="http://schemas.microsoft.com/office/powerpoint/2010/main" val="4047243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991100"/>
            <a:ext cx="11718948" cy="57264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032000" y="491182"/>
            <a:ext cx="8662447" cy="523220"/>
          </a:xfrm>
          <a:prstGeom prst="rect">
            <a:avLst/>
          </a:prstGeom>
          <a:noFill/>
        </p:spPr>
        <p:txBody>
          <a:bodyPr wrap="square" rtlCol="0">
            <a:spAutoFit/>
          </a:bodyPr>
          <a:lstStyle/>
          <a:p>
            <a:pPr marL="0" indent="0" algn="r">
              <a:buNone/>
            </a:pPr>
            <a:r>
              <a:rPr lang="ar-JO" sz="2800" b="1" i="0" dirty="0">
                <a:solidFill>
                  <a:srgbClr val="002060"/>
                </a:solidFill>
                <a:effectLst/>
                <a:latin typeface="HacenTunisiaBd"/>
              </a:rPr>
              <a:t>اليونيسف: حملة ضد المعلومات المضللة عبر واتساب في الشرق الأوسط</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3115"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8" name="Content Placeholder 7">
            <a:extLst>
              <a:ext uri="{FF2B5EF4-FFF2-40B4-BE49-F238E27FC236}">
                <a16:creationId xmlns:a16="http://schemas.microsoft.com/office/drawing/2014/main" id="{03938D80-4477-5343-B961-284F217C62AA}"/>
              </a:ext>
            </a:extLst>
          </p:cNvPr>
          <p:cNvSpPr>
            <a:spLocks noGrp="1"/>
          </p:cNvSpPr>
          <p:nvPr>
            <p:ph idx="1"/>
          </p:nvPr>
        </p:nvSpPr>
        <p:spPr>
          <a:xfrm>
            <a:off x="469900" y="1283487"/>
            <a:ext cx="11299500" cy="5212188"/>
          </a:xfrm>
        </p:spPr>
        <p:txBody>
          <a:bodyPr anchor="t">
            <a:normAutofit fontScale="40000" lnSpcReduction="20000"/>
          </a:bodyPr>
          <a:lstStyle/>
          <a:p>
            <a:pPr marL="0" indent="0" algn="ctr">
              <a:lnSpc>
                <a:spcPct val="150000"/>
              </a:lnSpc>
              <a:buNone/>
            </a:pPr>
            <a:r>
              <a:rPr lang="ar-JO" sz="5000" b="1" i="0" u="sng" dirty="0">
                <a:solidFill>
                  <a:schemeClr val="accent5">
                    <a:lumMod val="50000"/>
                  </a:schemeClr>
                </a:solidFill>
                <a:effectLst/>
                <a:latin typeface="HacenTunisiaBd"/>
              </a:rPr>
              <a:t>مثال دولي يستهدف جمهورًا عربيًا – حملة اليونيسف</a:t>
            </a:r>
          </a:p>
          <a:p>
            <a:pPr marL="0" indent="0" algn="r">
              <a:lnSpc>
                <a:spcPct val="150000"/>
              </a:lnSpc>
              <a:buNone/>
            </a:pPr>
            <a:r>
              <a:rPr lang="ar-JO" sz="5000" b="1" i="0" dirty="0">
                <a:solidFill>
                  <a:srgbClr val="002060"/>
                </a:solidFill>
                <a:effectLst/>
                <a:latin typeface="HacenTunisiaBd"/>
              </a:rPr>
              <a:t>المنظمة: اليونيسف  </a:t>
            </a:r>
            <a:r>
              <a:rPr lang="en-US" sz="5000" b="1" i="0" dirty="0">
                <a:solidFill>
                  <a:srgbClr val="002060"/>
                </a:solidFill>
                <a:effectLst/>
                <a:latin typeface="HacenTunisiaBd"/>
              </a:rPr>
              <a:t>UNICEF MENA)</a:t>
            </a:r>
          </a:p>
          <a:p>
            <a:pPr marL="0" indent="0" algn="r">
              <a:lnSpc>
                <a:spcPct val="150000"/>
              </a:lnSpc>
              <a:buNone/>
            </a:pPr>
            <a:r>
              <a:rPr lang="ar-JO" sz="5000" i="0" dirty="0">
                <a:solidFill>
                  <a:srgbClr val="002060"/>
                </a:solidFill>
                <a:effectLst/>
                <a:latin typeface="HacenTunisiaBd"/>
              </a:rPr>
              <a:t>السياق: أثناء أزمة كورونا، أطلقت المنظمة حملة لمكافحة الشائعات حول الفيروس في سوريا ولبنان ومصر واليمن.</a:t>
            </a:r>
          </a:p>
          <a:p>
            <a:pPr marL="0" indent="0" algn="r">
              <a:lnSpc>
                <a:spcPct val="150000"/>
              </a:lnSpc>
              <a:buNone/>
            </a:pPr>
            <a:r>
              <a:rPr lang="ar-JO" sz="5000" b="1" i="0" u="sng" dirty="0">
                <a:solidFill>
                  <a:srgbClr val="002060"/>
                </a:solidFill>
                <a:effectLst/>
                <a:latin typeface="HacenTunisiaBd"/>
              </a:rPr>
              <a:t>طريقة الاستخدام:</a:t>
            </a:r>
          </a:p>
          <a:p>
            <a:pPr marL="914400" indent="-914400" algn="r" rtl="1">
              <a:lnSpc>
                <a:spcPct val="150000"/>
              </a:lnSpc>
              <a:buFont typeface="+mj-lt"/>
              <a:buAutoNum type="arabicPeriod"/>
            </a:pPr>
            <a:r>
              <a:rPr lang="ar-JO" sz="5000" i="0" dirty="0">
                <a:solidFill>
                  <a:srgbClr val="002060"/>
                </a:solidFill>
                <a:effectLst/>
                <a:latin typeface="HacenTunisiaBd"/>
              </a:rPr>
              <a:t>إرسال رسائل </a:t>
            </a:r>
            <a:r>
              <a:rPr lang="en-US" sz="5000" i="0" dirty="0">
                <a:solidFill>
                  <a:srgbClr val="002060"/>
                </a:solidFill>
                <a:effectLst/>
                <a:latin typeface="HacenTunisiaBd"/>
              </a:rPr>
              <a:t>WhatsApp </a:t>
            </a:r>
            <a:r>
              <a:rPr lang="ar-JO" sz="5000" i="0" dirty="0">
                <a:solidFill>
                  <a:srgbClr val="002060"/>
                </a:solidFill>
                <a:effectLst/>
                <a:latin typeface="HacenTunisiaBd"/>
              </a:rPr>
              <a:t>مخصصة بكل لهجة محلية</a:t>
            </a:r>
          </a:p>
          <a:p>
            <a:pPr marL="914400" indent="-914400" algn="r" rtl="1">
              <a:lnSpc>
                <a:spcPct val="150000"/>
              </a:lnSpc>
              <a:buFont typeface="+mj-lt"/>
              <a:buAutoNum type="arabicPeriod"/>
            </a:pPr>
            <a:r>
              <a:rPr lang="ar-JO" sz="5000" i="0" dirty="0">
                <a:solidFill>
                  <a:srgbClr val="002060"/>
                </a:solidFill>
                <a:effectLst/>
                <a:latin typeface="HacenTunisiaBd"/>
              </a:rPr>
              <a:t>نشر مواد موثوقة: إنفوجرافيك، فيديوهات قصيرة</a:t>
            </a:r>
          </a:p>
          <a:p>
            <a:pPr marL="914400" indent="-914400" algn="r" rtl="1">
              <a:lnSpc>
                <a:spcPct val="150000"/>
              </a:lnSpc>
              <a:buFont typeface="+mj-lt"/>
              <a:buAutoNum type="arabicPeriod"/>
            </a:pPr>
            <a:r>
              <a:rPr lang="ar-JO" sz="5000" i="0" dirty="0">
                <a:solidFill>
                  <a:srgbClr val="002060"/>
                </a:solidFill>
                <a:effectLst/>
                <a:latin typeface="HacenTunisiaBd"/>
              </a:rPr>
              <a:t>إشراك العائلات ومقدمي الرعاية في مجموعات مغلقة لتوزيع المحتوى</a:t>
            </a:r>
          </a:p>
          <a:p>
            <a:pPr marL="0" indent="0" algn="r">
              <a:lnSpc>
                <a:spcPct val="150000"/>
              </a:lnSpc>
              <a:buNone/>
            </a:pPr>
            <a:r>
              <a:rPr lang="ar-JO" sz="5000" b="1" i="0" dirty="0">
                <a:solidFill>
                  <a:srgbClr val="C00000"/>
                </a:solidFill>
                <a:effectLst/>
                <a:latin typeface="HacenTunisiaBd"/>
              </a:rPr>
              <a:t>الحملة كانت مرتبطة بموقع رئيسي:</a:t>
            </a:r>
          </a:p>
          <a:p>
            <a:pPr marL="0" indent="0" algn="l" rtl="1">
              <a:lnSpc>
                <a:spcPct val="150000"/>
              </a:lnSpc>
              <a:buNone/>
            </a:pPr>
            <a:r>
              <a:rPr lang="ar-SA" sz="5000" i="0" dirty="0">
                <a:solidFill>
                  <a:srgbClr val="002060"/>
                </a:solidFill>
                <a:effectLst/>
                <a:latin typeface="HacenTunisiaBd"/>
              </a:rPr>
              <a:t>   </a:t>
            </a:r>
            <a:r>
              <a:rPr lang="en-US" sz="5000" i="0" dirty="0">
                <a:solidFill>
                  <a:srgbClr val="002060"/>
                </a:solidFill>
                <a:effectLst/>
                <a:latin typeface="HacenTunisiaBd"/>
                <a:hlinkClick r:id="rId3"/>
              </a:rPr>
              <a:t>https://www.unicef.org/mena/coronavirus</a:t>
            </a:r>
            <a:r>
              <a:rPr lang="ar-SA" sz="5000" i="0" dirty="0">
                <a:solidFill>
                  <a:srgbClr val="002060"/>
                </a:solidFill>
                <a:effectLst/>
                <a:latin typeface="HacenTunisiaBd"/>
              </a:rPr>
              <a:t> </a:t>
            </a:r>
            <a:endParaRPr lang="ar-JO" sz="5000" b="1" i="0" dirty="0">
              <a:solidFill>
                <a:srgbClr val="002060"/>
              </a:solidFill>
              <a:effectLst/>
              <a:latin typeface="HacenTunisiaBd"/>
            </a:endParaRPr>
          </a:p>
          <a:p>
            <a:pPr marL="0" indent="0">
              <a:buNone/>
            </a:pPr>
            <a:br>
              <a:rPr lang="ar-JO" sz="1600" dirty="0"/>
            </a:br>
            <a:endParaRPr lang="ar-JO" sz="2400" dirty="0">
              <a:solidFill>
                <a:schemeClr val="accent1">
                  <a:lumMod val="50000"/>
                </a:schemeClr>
              </a:solidFill>
            </a:endParaRPr>
          </a:p>
        </p:txBody>
      </p:sp>
    </p:spTree>
    <p:extLst>
      <p:ext uri="{BB962C8B-B14F-4D97-AF65-F5344CB8AC3E}">
        <p14:creationId xmlns:p14="http://schemas.microsoft.com/office/powerpoint/2010/main" val="2443431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991100"/>
            <a:ext cx="11718948" cy="57264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032000" y="491182"/>
            <a:ext cx="8662447" cy="523220"/>
          </a:xfrm>
          <a:prstGeom prst="rect">
            <a:avLst/>
          </a:prstGeom>
          <a:noFill/>
        </p:spPr>
        <p:txBody>
          <a:bodyPr wrap="square" rtlCol="0">
            <a:spAutoFit/>
          </a:bodyPr>
          <a:lstStyle/>
          <a:p>
            <a:pPr marL="0" indent="0" algn="ctr">
              <a:buNone/>
            </a:pPr>
            <a:r>
              <a:rPr lang="ar-JO" sz="2800" b="1" i="0" dirty="0">
                <a:solidFill>
                  <a:srgbClr val="002060"/>
                </a:solidFill>
                <a:effectLst/>
                <a:latin typeface="HacenTunisiaBd"/>
              </a:rPr>
              <a:t>التحديات والتوصيات عند استخدام واتساب في الحملات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3115"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8" name="Content Placeholder 7">
            <a:extLst>
              <a:ext uri="{FF2B5EF4-FFF2-40B4-BE49-F238E27FC236}">
                <a16:creationId xmlns:a16="http://schemas.microsoft.com/office/drawing/2014/main" id="{03938D80-4477-5343-B961-284F217C62AA}"/>
              </a:ext>
            </a:extLst>
          </p:cNvPr>
          <p:cNvSpPr>
            <a:spLocks noGrp="1"/>
          </p:cNvSpPr>
          <p:nvPr>
            <p:ph idx="1"/>
          </p:nvPr>
        </p:nvSpPr>
        <p:spPr>
          <a:xfrm>
            <a:off x="469900" y="1283487"/>
            <a:ext cx="11299500" cy="5212188"/>
          </a:xfrm>
        </p:spPr>
        <p:txBody>
          <a:bodyPr anchor="t">
            <a:normAutofit fontScale="47500" lnSpcReduction="20000"/>
          </a:bodyPr>
          <a:lstStyle/>
          <a:p>
            <a:pPr algn="r" rtl="1">
              <a:lnSpc>
                <a:spcPct val="150000"/>
              </a:lnSpc>
            </a:pPr>
            <a:r>
              <a:rPr lang="ar-JO" sz="5000" b="1" i="0" u="sng" dirty="0">
                <a:solidFill>
                  <a:schemeClr val="accent5">
                    <a:lumMod val="50000"/>
                  </a:schemeClr>
                </a:solidFill>
                <a:effectLst/>
                <a:latin typeface="HacenTunisiaBd"/>
              </a:rPr>
              <a:t>التحديات:</a:t>
            </a:r>
            <a:endParaRPr lang="ar-JO" sz="5000" i="0" dirty="0">
              <a:solidFill>
                <a:schemeClr val="accent5">
                  <a:lumMod val="50000"/>
                </a:schemeClr>
              </a:solidFill>
              <a:effectLst/>
              <a:latin typeface="HacenTunisiaBd"/>
            </a:endParaRPr>
          </a:p>
          <a:p>
            <a:pPr algn="r" rtl="1">
              <a:lnSpc>
                <a:spcPct val="150000"/>
              </a:lnSpc>
            </a:pPr>
            <a:r>
              <a:rPr lang="ar-JO" sz="5000" i="0" dirty="0">
                <a:solidFill>
                  <a:schemeClr val="accent5">
                    <a:lumMod val="50000"/>
                  </a:schemeClr>
                </a:solidFill>
                <a:effectLst/>
                <a:latin typeface="HacenTunisiaBd"/>
              </a:rPr>
              <a:t>محدودية الإرسال الجماعي (</a:t>
            </a:r>
            <a:r>
              <a:rPr lang="en-US" sz="5000" i="0" dirty="0">
                <a:solidFill>
                  <a:schemeClr val="accent5">
                    <a:lumMod val="50000"/>
                  </a:schemeClr>
                </a:solidFill>
                <a:effectLst/>
                <a:latin typeface="HacenTunisiaBd"/>
              </a:rPr>
              <a:t>WhatsApp </a:t>
            </a:r>
            <a:r>
              <a:rPr lang="ar-JO" sz="5000" i="0" dirty="0">
                <a:solidFill>
                  <a:schemeClr val="accent5">
                    <a:lumMod val="50000"/>
                  </a:schemeClr>
                </a:solidFill>
                <a:effectLst/>
                <a:latin typeface="HacenTunisiaBd"/>
              </a:rPr>
              <a:t>يقيّد عدد المتلقين)</a:t>
            </a:r>
          </a:p>
          <a:p>
            <a:pPr algn="r" rtl="1">
              <a:lnSpc>
                <a:spcPct val="150000"/>
              </a:lnSpc>
            </a:pPr>
            <a:r>
              <a:rPr lang="ar-JO" sz="5000" i="0" dirty="0">
                <a:solidFill>
                  <a:schemeClr val="accent5">
                    <a:lumMod val="50000"/>
                  </a:schemeClr>
                </a:solidFill>
                <a:effectLst/>
                <a:latin typeface="HacenTunisiaBd"/>
              </a:rPr>
              <a:t>خطر حظر الأرقام إن اعتُبرت الرسائل مزعجة </a:t>
            </a:r>
            <a:r>
              <a:rPr lang="en-US" sz="5000" i="0" dirty="0">
                <a:solidFill>
                  <a:schemeClr val="accent5">
                    <a:lumMod val="50000"/>
                  </a:schemeClr>
                </a:solidFill>
                <a:effectLst/>
                <a:latin typeface="HacenTunisiaBd"/>
              </a:rPr>
              <a:t>Spam</a:t>
            </a:r>
          </a:p>
          <a:p>
            <a:pPr algn="r" rtl="1">
              <a:lnSpc>
                <a:spcPct val="150000"/>
              </a:lnSpc>
            </a:pPr>
            <a:r>
              <a:rPr lang="ar-JO" sz="5000" i="0" dirty="0">
                <a:solidFill>
                  <a:schemeClr val="accent5">
                    <a:lumMod val="50000"/>
                  </a:schemeClr>
                </a:solidFill>
                <a:effectLst/>
                <a:latin typeface="HacenTunisiaBd"/>
              </a:rPr>
              <a:t>صعوبة تحليل الأداء والتحكم بالانتشار</a:t>
            </a:r>
          </a:p>
          <a:p>
            <a:pPr marL="0" indent="0" algn="r" rtl="1">
              <a:lnSpc>
                <a:spcPct val="150000"/>
              </a:lnSpc>
              <a:buNone/>
            </a:pPr>
            <a:r>
              <a:rPr lang="ar-JO" sz="5000" b="1" i="0" u="sng" dirty="0">
                <a:solidFill>
                  <a:schemeClr val="accent5">
                    <a:lumMod val="50000"/>
                  </a:schemeClr>
                </a:solidFill>
                <a:effectLst/>
                <a:latin typeface="HacenTunisiaBd"/>
              </a:rPr>
              <a:t>التوصيات:</a:t>
            </a:r>
          </a:p>
          <a:p>
            <a:pPr algn="r" rtl="1">
              <a:lnSpc>
                <a:spcPct val="150000"/>
              </a:lnSpc>
            </a:pPr>
            <a:r>
              <a:rPr lang="ar-JO" sz="5000" i="0" dirty="0">
                <a:solidFill>
                  <a:schemeClr val="accent5">
                    <a:lumMod val="50000"/>
                  </a:schemeClr>
                </a:solidFill>
                <a:effectLst/>
                <a:latin typeface="HacenTunisiaBd"/>
              </a:rPr>
              <a:t>استخدام </a:t>
            </a:r>
            <a:r>
              <a:rPr lang="en-US" sz="5000" i="0" dirty="0">
                <a:solidFill>
                  <a:schemeClr val="accent5">
                    <a:lumMod val="50000"/>
                  </a:schemeClr>
                </a:solidFill>
                <a:effectLst/>
                <a:latin typeface="HacenTunisiaBd"/>
              </a:rPr>
              <a:t>WhatsApp Business API </a:t>
            </a:r>
            <a:r>
              <a:rPr lang="ar-SA" sz="5000" i="0" dirty="0">
                <a:solidFill>
                  <a:schemeClr val="accent5">
                    <a:lumMod val="50000"/>
                  </a:schemeClr>
                </a:solidFill>
                <a:effectLst/>
                <a:latin typeface="HacenTunisiaBd"/>
              </a:rPr>
              <a:t> </a:t>
            </a:r>
            <a:r>
              <a:rPr lang="ar-JO" sz="5000" i="0" dirty="0">
                <a:solidFill>
                  <a:schemeClr val="accent5">
                    <a:lumMod val="50000"/>
                  </a:schemeClr>
                </a:solidFill>
                <a:effectLst/>
                <a:latin typeface="HacenTunisiaBd"/>
              </a:rPr>
              <a:t>للتفاعل الرسمي</a:t>
            </a:r>
          </a:p>
          <a:p>
            <a:pPr algn="r" rtl="1">
              <a:lnSpc>
                <a:spcPct val="150000"/>
              </a:lnSpc>
            </a:pPr>
            <a:r>
              <a:rPr lang="ar-JO" sz="5000" i="0" dirty="0">
                <a:solidFill>
                  <a:schemeClr val="accent5">
                    <a:lumMod val="50000"/>
                  </a:schemeClr>
                </a:solidFill>
                <a:effectLst/>
                <a:latin typeface="HacenTunisiaBd"/>
              </a:rPr>
              <a:t>دمج واتساب مع أدوات </a:t>
            </a:r>
            <a:r>
              <a:rPr lang="en-US" sz="5000" i="0" dirty="0">
                <a:solidFill>
                  <a:schemeClr val="accent5">
                    <a:lumMod val="50000"/>
                  </a:schemeClr>
                </a:solidFill>
                <a:effectLst/>
                <a:latin typeface="HacenTunisiaBd"/>
              </a:rPr>
              <a:t>CRM </a:t>
            </a:r>
            <a:r>
              <a:rPr lang="ar-JO" sz="5000" i="0" dirty="0">
                <a:solidFill>
                  <a:schemeClr val="accent5">
                    <a:lumMod val="50000"/>
                  </a:schemeClr>
                </a:solidFill>
                <a:effectLst/>
                <a:latin typeface="HacenTunisiaBd"/>
              </a:rPr>
              <a:t>أو </a:t>
            </a:r>
            <a:r>
              <a:rPr lang="en-US" sz="5000" i="0" dirty="0">
                <a:solidFill>
                  <a:schemeClr val="accent5">
                    <a:lumMod val="50000"/>
                  </a:schemeClr>
                </a:solidFill>
                <a:effectLst/>
                <a:latin typeface="HacenTunisiaBd"/>
              </a:rPr>
              <a:t>Google Forms </a:t>
            </a:r>
            <a:r>
              <a:rPr lang="ar-JO" sz="5000" i="0" dirty="0">
                <a:solidFill>
                  <a:schemeClr val="accent5">
                    <a:lumMod val="50000"/>
                  </a:schemeClr>
                </a:solidFill>
                <a:effectLst/>
                <a:latin typeface="HacenTunisiaBd"/>
              </a:rPr>
              <a:t>لجمع التغذية الراجعة</a:t>
            </a:r>
          </a:p>
          <a:p>
            <a:pPr algn="r" rtl="1">
              <a:lnSpc>
                <a:spcPct val="150000"/>
              </a:lnSpc>
            </a:pPr>
            <a:r>
              <a:rPr lang="ar-JO" sz="5000" i="0" dirty="0">
                <a:solidFill>
                  <a:schemeClr val="accent5">
                    <a:lumMod val="50000"/>
                  </a:schemeClr>
                </a:solidFill>
                <a:effectLst/>
                <a:latin typeface="HacenTunisiaBd"/>
              </a:rPr>
              <a:t>إنتاج محتوى تفاعلي قصير قابل لإعادة التوجيه</a:t>
            </a:r>
            <a:endParaRPr lang="ar-JO" sz="5000" b="1" i="0" dirty="0">
              <a:solidFill>
                <a:srgbClr val="002060"/>
              </a:solidFill>
              <a:effectLst/>
              <a:latin typeface="HacenTunisiaBd"/>
            </a:endParaRPr>
          </a:p>
          <a:p>
            <a:pPr marL="0" indent="0">
              <a:buNone/>
            </a:pPr>
            <a:br>
              <a:rPr lang="ar-JO" sz="1600" dirty="0"/>
            </a:br>
            <a:endParaRPr lang="ar-JO" sz="2400" dirty="0">
              <a:solidFill>
                <a:schemeClr val="accent1">
                  <a:lumMod val="50000"/>
                </a:schemeClr>
              </a:solidFill>
            </a:endParaRPr>
          </a:p>
        </p:txBody>
      </p:sp>
    </p:spTree>
    <p:extLst>
      <p:ext uri="{BB962C8B-B14F-4D97-AF65-F5344CB8AC3E}">
        <p14:creationId xmlns:p14="http://schemas.microsoft.com/office/powerpoint/2010/main" val="1589652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10</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2442411" y="168276"/>
            <a:ext cx="7928810" cy="691404"/>
          </a:xfrm>
        </p:spPr>
        <p:txBody>
          <a:bodyPr anchor="t">
            <a:noAutofit/>
          </a:bodyPr>
          <a:lstStyle/>
          <a:p>
            <a:pPr marL="0" indent="0" algn="ctr" defTabSz="914400" rtl="1" eaLnBrk="1" latinLnBrk="0" hangingPunct="1">
              <a:lnSpc>
                <a:spcPct val="150000"/>
              </a:lnSpc>
              <a:spcBef>
                <a:spcPts val="1000"/>
              </a:spcBef>
              <a:buNone/>
            </a:pPr>
            <a:r>
              <a:rPr lang="ar-JO" sz="2800" b="1" i="0" u="sng" strike="noStrike" dirty="0">
                <a:solidFill>
                  <a:schemeClr val="accent1"/>
                </a:solidFill>
                <a:effectLst/>
                <a:latin typeface="-webkit-standard"/>
              </a:rPr>
              <a:t>تحليل الاختصارات المتكررة في تقارير الأداء البصري</a:t>
            </a:r>
            <a:endParaRPr lang="ar-JO" sz="2800" b="1" u="sng" dirty="0">
              <a:solidFill>
                <a:schemeClr val="accent1"/>
              </a:solidFill>
            </a:endParaRPr>
          </a:p>
        </p:txBody>
      </p:sp>
      <p:graphicFrame>
        <p:nvGraphicFramePr>
          <p:cNvPr id="10" name="Content Placeholder 9">
            <a:extLst>
              <a:ext uri="{FF2B5EF4-FFF2-40B4-BE49-F238E27FC236}">
                <a16:creationId xmlns:a16="http://schemas.microsoft.com/office/drawing/2014/main" id="{44A0E321-2E77-FA48-A5C7-F6532CB4D13A}"/>
              </a:ext>
            </a:extLst>
          </p:cNvPr>
          <p:cNvGraphicFramePr>
            <a:graphicFrameLocks noGrp="1"/>
          </p:cNvGraphicFramePr>
          <p:nvPr>
            <p:ph idx="1"/>
            <p:extLst>
              <p:ext uri="{D42A27DB-BD31-4B8C-83A1-F6EECF244321}">
                <p14:modId xmlns:p14="http://schemas.microsoft.com/office/powerpoint/2010/main" val="2612853401"/>
              </p:ext>
            </p:extLst>
          </p:nvPr>
        </p:nvGraphicFramePr>
        <p:xfrm>
          <a:off x="812800" y="1056530"/>
          <a:ext cx="10960100" cy="4810870"/>
        </p:xfrm>
        <a:graphic>
          <a:graphicData uri="http://schemas.openxmlformats.org/drawingml/2006/table">
            <a:tbl>
              <a:tblPr rtl="1">
                <a:tableStyleId>{8FD4443E-F989-4FC4-A0C8-D5A2AF1F390B}</a:tableStyleId>
              </a:tblPr>
              <a:tblGrid>
                <a:gridCol w="2740025">
                  <a:extLst>
                    <a:ext uri="{9D8B030D-6E8A-4147-A177-3AD203B41FA5}">
                      <a16:colId xmlns:a16="http://schemas.microsoft.com/office/drawing/2014/main" val="3947399727"/>
                    </a:ext>
                  </a:extLst>
                </a:gridCol>
                <a:gridCol w="2740025">
                  <a:extLst>
                    <a:ext uri="{9D8B030D-6E8A-4147-A177-3AD203B41FA5}">
                      <a16:colId xmlns:a16="http://schemas.microsoft.com/office/drawing/2014/main" val="1389075877"/>
                    </a:ext>
                  </a:extLst>
                </a:gridCol>
                <a:gridCol w="2740025">
                  <a:extLst>
                    <a:ext uri="{9D8B030D-6E8A-4147-A177-3AD203B41FA5}">
                      <a16:colId xmlns:a16="http://schemas.microsoft.com/office/drawing/2014/main" val="296307507"/>
                    </a:ext>
                  </a:extLst>
                </a:gridCol>
                <a:gridCol w="2740025">
                  <a:extLst>
                    <a:ext uri="{9D8B030D-6E8A-4147-A177-3AD203B41FA5}">
                      <a16:colId xmlns:a16="http://schemas.microsoft.com/office/drawing/2014/main" val="2169565372"/>
                    </a:ext>
                  </a:extLst>
                </a:gridCol>
              </a:tblGrid>
              <a:tr h="363084">
                <a:tc>
                  <a:txBody>
                    <a:bodyPr/>
                    <a:lstStyle/>
                    <a:p>
                      <a:pPr algn="ctr"/>
                      <a:r>
                        <a:rPr lang="ar-JO" sz="1600"/>
                        <a:t>الاختصار</a:t>
                      </a:r>
                    </a:p>
                  </a:txBody>
                  <a:tcPr marL="82101" marR="82101" marT="41050" marB="41050" anchor="ctr">
                    <a:cell3D prstMaterial="dkEdge">
                      <a:bevel w="50800" prst="hardEdge"/>
                      <a:lightRig rig="flood" dir="t"/>
                    </a:cell3D>
                  </a:tcPr>
                </a:tc>
                <a:tc>
                  <a:txBody>
                    <a:bodyPr/>
                    <a:lstStyle/>
                    <a:p>
                      <a:pPr algn="ctr"/>
                      <a:r>
                        <a:rPr lang="ar-JO" sz="1600"/>
                        <a:t>المعنى الكامل</a:t>
                      </a:r>
                    </a:p>
                  </a:txBody>
                  <a:tcPr marL="82101" marR="82101" marT="41050" marB="41050" anchor="ctr">
                    <a:cell3D prstMaterial="dkEdge">
                      <a:bevel w="50800" prst="hardEdge"/>
                      <a:lightRig rig="flood" dir="t"/>
                    </a:cell3D>
                  </a:tcPr>
                </a:tc>
                <a:tc>
                  <a:txBody>
                    <a:bodyPr/>
                    <a:lstStyle/>
                    <a:p>
                      <a:pPr algn="ctr"/>
                      <a:r>
                        <a:rPr lang="ar-JO" sz="1600"/>
                        <a:t>الترجمة</a:t>
                      </a:r>
                    </a:p>
                  </a:txBody>
                  <a:tcPr marL="82101" marR="82101" marT="41050" marB="41050" anchor="ctr">
                    <a:cell3D prstMaterial="dkEdge">
                      <a:bevel w="50800" prst="hardEdge"/>
                      <a:lightRig rig="flood" dir="t"/>
                    </a:cell3D>
                  </a:tcPr>
                </a:tc>
                <a:tc>
                  <a:txBody>
                    <a:bodyPr/>
                    <a:lstStyle/>
                    <a:p>
                      <a:pPr algn="ctr"/>
                      <a:r>
                        <a:rPr lang="ar-JO" sz="1600"/>
                        <a:t>وظيفته في التقييم</a:t>
                      </a:r>
                    </a:p>
                  </a:txBody>
                  <a:tcPr marL="82101" marR="82101" marT="41050" marB="41050" anchor="ctr">
                    <a:cell3D prstMaterial="dkEdge">
                      <a:bevel w="50800" prst="hardEdge"/>
                      <a:lightRig rig="flood" dir="t"/>
                    </a:cell3D>
                  </a:tcPr>
                </a:tc>
                <a:extLst>
                  <a:ext uri="{0D108BD9-81ED-4DB2-BD59-A6C34878D82A}">
                    <a16:rowId xmlns:a16="http://schemas.microsoft.com/office/drawing/2014/main" val="2570478671"/>
                  </a:ext>
                </a:extLst>
              </a:tr>
              <a:tr h="635398">
                <a:tc>
                  <a:txBody>
                    <a:bodyPr/>
                    <a:lstStyle/>
                    <a:p>
                      <a:pPr algn="ctr"/>
                      <a:r>
                        <a:rPr lang="en-US" sz="1600"/>
                        <a:t>KPI</a:t>
                      </a:r>
                    </a:p>
                  </a:txBody>
                  <a:tcPr marL="82101" marR="82101" marT="41050" marB="41050" anchor="ctr">
                    <a:cell3D prstMaterial="dkEdge">
                      <a:bevel w="50800" prst="hardEdge"/>
                      <a:lightRig rig="flood" dir="t"/>
                    </a:cell3D>
                  </a:tcPr>
                </a:tc>
                <a:tc>
                  <a:txBody>
                    <a:bodyPr/>
                    <a:lstStyle/>
                    <a:p>
                      <a:pPr algn="ctr"/>
                      <a:r>
                        <a:rPr lang="en-US" sz="1600"/>
                        <a:t>Key Performance Indicator</a:t>
                      </a:r>
                    </a:p>
                  </a:txBody>
                  <a:tcPr marL="82101" marR="82101" marT="41050" marB="41050" anchor="ctr">
                    <a:cell3D prstMaterial="dkEdge">
                      <a:bevel w="50800" prst="hardEdge"/>
                      <a:lightRig rig="flood" dir="t"/>
                    </a:cell3D>
                  </a:tcPr>
                </a:tc>
                <a:tc>
                  <a:txBody>
                    <a:bodyPr/>
                    <a:lstStyle/>
                    <a:p>
                      <a:pPr algn="ctr"/>
                      <a:r>
                        <a:rPr lang="ar-JO" sz="1600"/>
                        <a:t>مؤشرات الأداء الرئيسية</a:t>
                      </a:r>
                    </a:p>
                  </a:txBody>
                  <a:tcPr marL="82101" marR="82101" marT="41050" marB="41050" anchor="ctr">
                    <a:cell3D prstMaterial="dkEdge">
                      <a:bevel w="50800" prst="hardEdge"/>
                      <a:lightRig rig="flood" dir="t"/>
                    </a:cell3D>
                  </a:tcPr>
                </a:tc>
                <a:tc>
                  <a:txBody>
                    <a:bodyPr/>
                    <a:lstStyle/>
                    <a:p>
                      <a:pPr algn="ctr"/>
                      <a:r>
                        <a:rPr lang="ar-JO" sz="1600"/>
                        <a:t>لقياس نجاح كل عنصر في الحملة</a:t>
                      </a:r>
                    </a:p>
                  </a:txBody>
                  <a:tcPr marL="82101" marR="82101" marT="41050" marB="41050" anchor="ctr">
                    <a:cell3D prstMaterial="dkEdge">
                      <a:bevel w="50800" prst="hardEdge"/>
                      <a:lightRig rig="flood" dir="t"/>
                    </a:cell3D>
                  </a:tcPr>
                </a:tc>
                <a:extLst>
                  <a:ext uri="{0D108BD9-81ED-4DB2-BD59-A6C34878D82A}">
                    <a16:rowId xmlns:a16="http://schemas.microsoft.com/office/drawing/2014/main" val="3504598061"/>
                  </a:ext>
                </a:extLst>
              </a:tr>
              <a:tr h="635398">
                <a:tc>
                  <a:txBody>
                    <a:bodyPr/>
                    <a:lstStyle/>
                    <a:p>
                      <a:pPr algn="ctr"/>
                      <a:r>
                        <a:rPr lang="en-US" sz="1600"/>
                        <a:t>ROI</a:t>
                      </a:r>
                    </a:p>
                  </a:txBody>
                  <a:tcPr marL="82101" marR="82101" marT="41050" marB="41050" anchor="ctr">
                    <a:cell3D prstMaterial="dkEdge">
                      <a:bevel w="50800" prst="hardEdge"/>
                      <a:lightRig rig="flood" dir="t"/>
                    </a:cell3D>
                  </a:tcPr>
                </a:tc>
                <a:tc>
                  <a:txBody>
                    <a:bodyPr/>
                    <a:lstStyle/>
                    <a:p>
                      <a:pPr algn="ctr"/>
                      <a:r>
                        <a:rPr lang="en-US" sz="1600"/>
                        <a:t>Return on Investment</a:t>
                      </a:r>
                    </a:p>
                  </a:txBody>
                  <a:tcPr marL="82101" marR="82101" marT="41050" marB="41050" anchor="ctr">
                    <a:cell3D prstMaterial="dkEdge">
                      <a:bevel w="50800" prst="hardEdge"/>
                      <a:lightRig rig="flood" dir="t"/>
                    </a:cell3D>
                  </a:tcPr>
                </a:tc>
                <a:tc>
                  <a:txBody>
                    <a:bodyPr/>
                    <a:lstStyle/>
                    <a:p>
                      <a:pPr algn="ctr"/>
                      <a:r>
                        <a:rPr lang="ar-JO" sz="1600"/>
                        <a:t>العائد على الاستثمار</a:t>
                      </a:r>
                    </a:p>
                  </a:txBody>
                  <a:tcPr marL="82101" marR="82101" marT="41050" marB="41050" anchor="ctr">
                    <a:cell3D prstMaterial="dkEdge">
                      <a:bevel w="50800" prst="hardEdge"/>
                      <a:lightRig rig="flood" dir="t"/>
                    </a:cell3D>
                  </a:tcPr>
                </a:tc>
                <a:tc>
                  <a:txBody>
                    <a:bodyPr/>
                    <a:lstStyle/>
                    <a:p>
                      <a:pPr algn="ctr"/>
                      <a:r>
                        <a:rPr lang="ar-JO" sz="1600"/>
                        <a:t>لحساب قيمة النتائج مقابل تكلفة الحملة</a:t>
                      </a:r>
                    </a:p>
                  </a:txBody>
                  <a:tcPr marL="82101" marR="82101" marT="41050" marB="41050" anchor="ctr">
                    <a:cell3D prstMaterial="dkEdge">
                      <a:bevel w="50800" prst="hardEdge"/>
                      <a:lightRig rig="flood" dir="t"/>
                    </a:cell3D>
                  </a:tcPr>
                </a:tc>
                <a:extLst>
                  <a:ext uri="{0D108BD9-81ED-4DB2-BD59-A6C34878D82A}">
                    <a16:rowId xmlns:a16="http://schemas.microsoft.com/office/drawing/2014/main" val="1162124780"/>
                  </a:ext>
                </a:extLst>
              </a:tr>
              <a:tr h="635398">
                <a:tc>
                  <a:txBody>
                    <a:bodyPr/>
                    <a:lstStyle/>
                    <a:p>
                      <a:pPr algn="ctr"/>
                      <a:r>
                        <a:rPr lang="en-US" sz="1600"/>
                        <a:t>ER</a:t>
                      </a:r>
                    </a:p>
                  </a:txBody>
                  <a:tcPr marL="82101" marR="82101" marT="41050" marB="41050" anchor="ctr">
                    <a:cell3D prstMaterial="dkEdge">
                      <a:bevel w="50800" prst="hardEdge"/>
                      <a:lightRig rig="flood" dir="t"/>
                    </a:cell3D>
                  </a:tcPr>
                </a:tc>
                <a:tc>
                  <a:txBody>
                    <a:bodyPr/>
                    <a:lstStyle/>
                    <a:p>
                      <a:pPr algn="ctr"/>
                      <a:r>
                        <a:rPr lang="en-US" sz="1600"/>
                        <a:t>Engagement Rate</a:t>
                      </a:r>
                    </a:p>
                  </a:txBody>
                  <a:tcPr marL="82101" marR="82101" marT="41050" marB="41050" anchor="ctr">
                    <a:cell3D prstMaterial="dkEdge">
                      <a:bevel w="50800" prst="hardEdge"/>
                      <a:lightRig rig="flood" dir="t"/>
                    </a:cell3D>
                  </a:tcPr>
                </a:tc>
                <a:tc>
                  <a:txBody>
                    <a:bodyPr/>
                    <a:lstStyle/>
                    <a:p>
                      <a:pPr algn="ctr"/>
                      <a:r>
                        <a:rPr lang="ar-JO" sz="1600"/>
                        <a:t>معدل التفاعل</a:t>
                      </a:r>
                    </a:p>
                  </a:txBody>
                  <a:tcPr marL="82101" marR="82101" marT="41050" marB="41050" anchor="ctr">
                    <a:cell3D prstMaterial="dkEdge">
                      <a:bevel w="50800" prst="hardEdge"/>
                      <a:lightRig rig="flood" dir="t"/>
                    </a:cell3D>
                  </a:tcPr>
                </a:tc>
                <a:tc>
                  <a:txBody>
                    <a:bodyPr/>
                    <a:lstStyle/>
                    <a:p>
                      <a:pPr algn="ctr"/>
                      <a:r>
                        <a:rPr lang="ar-JO" sz="1600"/>
                        <a:t>لقياس فعالية المحتوى في جذب الجمهور</a:t>
                      </a:r>
                    </a:p>
                  </a:txBody>
                  <a:tcPr marL="82101" marR="82101" marT="41050" marB="41050" anchor="ctr">
                    <a:cell3D prstMaterial="dkEdge">
                      <a:bevel w="50800" prst="hardEdge"/>
                      <a:lightRig rig="flood" dir="t"/>
                    </a:cell3D>
                  </a:tcPr>
                </a:tc>
                <a:extLst>
                  <a:ext uri="{0D108BD9-81ED-4DB2-BD59-A6C34878D82A}">
                    <a16:rowId xmlns:a16="http://schemas.microsoft.com/office/drawing/2014/main" val="2983576769"/>
                  </a:ext>
                </a:extLst>
              </a:tr>
              <a:tr h="635398">
                <a:tc>
                  <a:txBody>
                    <a:bodyPr/>
                    <a:lstStyle/>
                    <a:p>
                      <a:pPr algn="ctr"/>
                      <a:r>
                        <a:rPr lang="en-US" sz="1600"/>
                        <a:t>CTR</a:t>
                      </a:r>
                    </a:p>
                  </a:txBody>
                  <a:tcPr marL="82101" marR="82101" marT="41050" marB="41050" anchor="ctr">
                    <a:cell3D prstMaterial="dkEdge">
                      <a:bevel w="50800" prst="hardEdge"/>
                      <a:lightRig rig="flood" dir="t"/>
                    </a:cell3D>
                  </a:tcPr>
                </a:tc>
                <a:tc>
                  <a:txBody>
                    <a:bodyPr/>
                    <a:lstStyle/>
                    <a:p>
                      <a:pPr algn="ctr"/>
                      <a:r>
                        <a:rPr lang="en-US" sz="1600"/>
                        <a:t>Click Through Rate</a:t>
                      </a:r>
                    </a:p>
                  </a:txBody>
                  <a:tcPr marL="82101" marR="82101" marT="41050" marB="41050" anchor="ctr">
                    <a:cell3D prstMaterial="dkEdge">
                      <a:bevel w="50800" prst="hardEdge"/>
                      <a:lightRig rig="flood" dir="t"/>
                    </a:cell3D>
                  </a:tcPr>
                </a:tc>
                <a:tc>
                  <a:txBody>
                    <a:bodyPr/>
                    <a:lstStyle/>
                    <a:p>
                      <a:pPr algn="ctr"/>
                      <a:r>
                        <a:rPr lang="ar-JO" sz="1600"/>
                        <a:t>معدل النقر على الروابط</a:t>
                      </a:r>
                    </a:p>
                  </a:txBody>
                  <a:tcPr marL="82101" marR="82101" marT="41050" marB="41050" anchor="ctr">
                    <a:cell3D prstMaterial="dkEdge">
                      <a:bevel w="50800" prst="hardEdge"/>
                      <a:lightRig rig="flood" dir="t"/>
                    </a:cell3D>
                  </a:tcPr>
                </a:tc>
                <a:tc>
                  <a:txBody>
                    <a:bodyPr/>
                    <a:lstStyle/>
                    <a:p>
                      <a:pPr algn="ctr"/>
                      <a:r>
                        <a:rPr lang="ar-JO" sz="1600"/>
                        <a:t>يقيس الإقبال على الروابط أو الدعوات</a:t>
                      </a:r>
                    </a:p>
                  </a:txBody>
                  <a:tcPr marL="82101" marR="82101" marT="41050" marB="41050" anchor="ctr">
                    <a:cell3D prstMaterial="dkEdge">
                      <a:bevel w="50800" prst="hardEdge"/>
                      <a:lightRig rig="flood" dir="t"/>
                    </a:cell3D>
                  </a:tcPr>
                </a:tc>
                <a:extLst>
                  <a:ext uri="{0D108BD9-81ED-4DB2-BD59-A6C34878D82A}">
                    <a16:rowId xmlns:a16="http://schemas.microsoft.com/office/drawing/2014/main" val="359261630"/>
                  </a:ext>
                </a:extLst>
              </a:tr>
              <a:tr h="635398">
                <a:tc>
                  <a:txBody>
                    <a:bodyPr/>
                    <a:lstStyle/>
                    <a:p>
                      <a:pPr algn="ctr"/>
                      <a:r>
                        <a:rPr lang="en-US" sz="1600"/>
                        <a:t>Reach</a:t>
                      </a:r>
                    </a:p>
                  </a:txBody>
                  <a:tcPr marL="82101" marR="82101" marT="41050" marB="41050" anchor="ctr">
                    <a:cell3D prstMaterial="dkEdge">
                      <a:bevel w="50800" prst="hardEdge"/>
                      <a:lightRig rig="flood" dir="t"/>
                    </a:cell3D>
                  </a:tcPr>
                </a:tc>
                <a:tc>
                  <a:txBody>
                    <a:bodyPr/>
                    <a:lstStyle/>
                    <a:p>
                      <a:pPr algn="ctr"/>
                      <a:r>
                        <a:rPr lang="en-US" sz="1600"/>
                        <a:t>Unique Users Reached</a:t>
                      </a:r>
                    </a:p>
                  </a:txBody>
                  <a:tcPr marL="82101" marR="82101" marT="41050" marB="41050" anchor="ctr">
                    <a:cell3D prstMaterial="dkEdge">
                      <a:bevel w="50800" prst="hardEdge"/>
                      <a:lightRig rig="flood" dir="t"/>
                    </a:cell3D>
                  </a:tcPr>
                </a:tc>
                <a:tc>
                  <a:txBody>
                    <a:bodyPr/>
                    <a:lstStyle/>
                    <a:p>
                      <a:pPr algn="ctr"/>
                      <a:r>
                        <a:rPr lang="ar-JO" sz="1600"/>
                        <a:t>عدد الأفراد الذين تم الوصول إليهم</a:t>
                      </a:r>
                    </a:p>
                  </a:txBody>
                  <a:tcPr marL="82101" marR="82101" marT="41050" marB="41050" anchor="ctr">
                    <a:cell3D prstMaterial="dkEdge">
                      <a:bevel w="50800" prst="hardEdge"/>
                      <a:lightRig rig="flood" dir="t"/>
                    </a:cell3D>
                  </a:tcPr>
                </a:tc>
                <a:tc>
                  <a:txBody>
                    <a:bodyPr/>
                    <a:lstStyle/>
                    <a:p>
                      <a:pPr algn="ctr"/>
                      <a:r>
                        <a:rPr lang="ar-JO" sz="1600"/>
                        <a:t>يدل على مدى انتشار الحملة</a:t>
                      </a:r>
                    </a:p>
                  </a:txBody>
                  <a:tcPr marL="82101" marR="82101" marT="41050" marB="41050" anchor="ctr">
                    <a:cell3D prstMaterial="dkEdge">
                      <a:bevel w="50800" prst="hardEdge"/>
                      <a:lightRig rig="flood" dir="t"/>
                    </a:cell3D>
                  </a:tcPr>
                </a:tc>
                <a:extLst>
                  <a:ext uri="{0D108BD9-81ED-4DB2-BD59-A6C34878D82A}">
                    <a16:rowId xmlns:a16="http://schemas.microsoft.com/office/drawing/2014/main" val="4113957341"/>
                  </a:ext>
                </a:extLst>
              </a:tr>
              <a:tr h="635398">
                <a:tc>
                  <a:txBody>
                    <a:bodyPr/>
                    <a:lstStyle/>
                    <a:p>
                      <a:pPr algn="ctr"/>
                      <a:r>
                        <a:rPr lang="en-US" sz="1600"/>
                        <a:t>Impr.</a:t>
                      </a:r>
                    </a:p>
                  </a:txBody>
                  <a:tcPr marL="82101" marR="82101" marT="41050" marB="41050" anchor="ctr">
                    <a:cell3D prstMaterial="dkEdge">
                      <a:bevel w="50800" prst="hardEdge"/>
                      <a:lightRig rig="flood" dir="t"/>
                    </a:cell3D>
                  </a:tcPr>
                </a:tc>
                <a:tc>
                  <a:txBody>
                    <a:bodyPr/>
                    <a:lstStyle/>
                    <a:p>
                      <a:pPr algn="ctr"/>
                      <a:r>
                        <a:rPr lang="en-US" sz="1600"/>
                        <a:t>Impressions</a:t>
                      </a:r>
                    </a:p>
                  </a:txBody>
                  <a:tcPr marL="82101" marR="82101" marT="41050" marB="41050" anchor="ctr">
                    <a:cell3D prstMaterial="dkEdge">
                      <a:bevel w="50800" prst="hardEdge"/>
                      <a:lightRig rig="flood" dir="t"/>
                    </a:cell3D>
                  </a:tcPr>
                </a:tc>
                <a:tc>
                  <a:txBody>
                    <a:bodyPr/>
                    <a:lstStyle/>
                    <a:p>
                      <a:pPr algn="ctr"/>
                      <a:r>
                        <a:rPr lang="ar-JO" sz="1600"/>
                        <a:t>مرات الظهور</a:t>
                      </a:r>
                    </a:p>
                  </a:txBody>
                  <a:tcPr marL="82101" marR="82101" marT="41050" marB="41050" anchor="ctr">
                    <a:cell3D prstMaterial="dkEdge">
                      <a:bevel w="50800" prst="hardEdge"/>
                      <a:lightRig rig="flood" dir="t"/>
                    </a:cell3D>
                  </a:tcPr>
                </a:tc>
                <a:tc>
                  <a:txBody>
                    <a:bodyPr/>
                    <a:lstStyle/>
                    <a:p>
                      <a:pPr algn="ctr"/>
                      <a:r>
                        <a:rPr lang="ar-JO" sz="1600"/>
                        <a:t>عدد المرات التي ظهر فيها المحتوى</a:t>
                      </a:r>
                    </a:p>
                  </a:txBody>
                  <a:tcPr marL="82101" marR="82101" marT="41050" marB="41050" anchor="ctr">
                    <a:cell3D prstMaterial="dkEdge">
                      <a:bevel w="50800" prst="hardEdge"/>
                      <a:lightRig rig="flood" dir="t"/>
                    </a:cell3D>
                  </a:tcPr>
                </a:tc>
                <a:extLst>
                  <a:ext uri="{0D108BD9-81ED-4DB2-BD59-A6C34878D82A}">
                    <a16:rowId xmlns:a16="http://schemas.microsoft.com/office/drawing/2014/main" val="1486298142"/>
                  </a:ext>
                </a:extLst>
              </a:tr>
              <a:tr h="635398">
                <a:tc>
                  <a:txBody>
                    <a:bodyPr/>
                    <a:lstStyle/>
                    <a:p>
                      <a:pPr algn="ctr"/>
                      <a:r>
                        <a:rPr lang="en-US" sz="1600"/>
                        <a:t>CPM</a:t>
                      </a:r>
                    </a:p>
                  </a:txBody>
                  <a:tcPr marL="82101" marR="82101" marT="41050" marB="41050" anchor="ctr">
                    <a:cell3D prstMaterial="dkEdge">
                      <a:bevel w="50800" prst="hardEdge"/>
                      <a:lightRig rig="flood" dir="t"/>
                    </a:cell3D>
                  </a:tcPr>
                </a:tc>
                <a:tc>
                  <a:txBody>
                    <a:bodyPr/>
                    <a:lstStyle/>
                    <a:p>
                      <a:pPr algn="ctr"/>
                      <a:r>
                        <a:rPr lang="en-US" sz="1600"/>
                        <a:t>Cost per Mille (1000 impressions)</a:t>
                      </a:r>
                    </a:p>
                  </a:txBody>
                  <a:tcPr marL="82101" marR="82101" marT="41050" marB="41050" anchor="ctr">
                    <a:cell3D prstMaterial="dkEdge">
                      <a:bevel w="50800" prst="hardEdge"/>
                      <a:lightRig rig="flood" dir="t"/>
                    </a:cell3D>
                  </a:tcPr>
                </a:tc>
                <a:tc>
                  <a:txBody>
                    <a:bodyPr/>
                    <a:lstStyle/>
                    <a:p>
                      <a:pPr algn="ctr"/>
                      <a:r>
                        <a:rPr lang="ar-JO" sz="1600"/>
                        <a:t>تكلفة الألف ظهور</a:t>
                      </a:r>
                    </a:p>
                  </a:txBody>
                  <a:tcPr marL="82101" marR="82101" marT="41050" marB="41050" anchor="ctr">
                    <a:cell3D prstMaterial="dkEdge">
                      <a:bevel w="50800" prst="hardEdge"/>
                      <a:lightRig rig="flood" dir="t"/>
                    </a:cell3D>
                  </a:tcPr>
                </a:tc>
                <a:tc>
                  <a:txBody>
                    <a:bodyPr/>
                    <a:lstStyle/>
                    <a:p>
                      <a:pPr algn="ctr"/>
                      <a:r>
                        <a:rPr lang="ar-JO" sz="1600" dirty="0"/>
                        <a:t>تستخدم لمقارنة تكلفة الحملات الدعائية</a:t>
                      </a:r>
                    </a:p>
                  </a:txBody>
                  <a:tcPr marL="82101" marR="82101" marT="41050" marB="41050" anchor="ctr">
                    <a:cell3D prstMaterial="dkEdge">
                      <a:bevel w="50800" prst="hardEdge"/>
                      <a:lightRig rig="flood" dir="t"/>
                    </a:cell3D>
                  </a:tcPr>
                </a:tc>
                <a:extLst>
                  <a:ext uri="{0D108BD9-81ED-4DB2-BD59-A6C34878D82A}">
                    <a16:rowId xmlns:a16="http://schemas.microsoft.com/office/drawing/2014/main" val="2691844955"/>
                  </a:ext>
                </a:extLst>
              </a:tr>
            </a:tbl>
          </a:graphicData>
        </a:graphic>
      </p:graphicFrame>
      <p:sp>
        <p:nvSpPr>
          <p:cNvPr id="2" name="TextBox 1">
            <a:extLst>
              <a:ext uri="{FF2B5EF4-FFF2-40B4-BE49-F238E27FC236}">
                <a16:creationId xmlns:a16="http://schemas.microsoft.com/office/drawing/2014/main" id="{0F0F6484-F532-6E46-96A8-4E5EEB0613D1}"/>
              </a:ext>
            </a:extLst>
          </p:cNvPr>
          <p:cNvSpPr txBox="1"/>
          <p:nvPr/>
        </p:nvSpPr>
        <p:spPr>
          <a:xfrm>
            <a:off x="1308100" y="6064250"/>
            <a:ext cx="10718800" cy="369332"/>
          </a:xfrm>
          <a:prstGeom prst="rect">
            <a:avLst/>
          </a:prstGeom>
          <a:noFill/>
        </p:spPr>
        <p:txBody>
          <a:bodyPr wrap="square" rtlCol="0">
            <a:spAutoFit/>
          </a:bodyPr>
          <a:lstStyle/>
          <a:p>
            <a:r>
              <a:rPr lang="ar-SA" b="1" u="sng" dirty="0"/>
              <a:t>ملاحظة: هذا الجدول من المحاضرة السابقة مضاف هنا </a:t>
            </a:r>
            <a:r>
              <a:rPr lang="ar-SA" b="1" u="sng" dirty="0" err="1"/>
              <a:t>بناءا</a:t>
            </a:r>
            <a:r>
              <a:rPr lang="ar-SA" b="1" u="sng" dirty="0"/>
              <a:t> على طلب بعضكم لأهميته ولتتذكروه دائما وعند المراجعة للاختبار النهائي ايضا </a:t>
            </a:r>
            <a:endParaRPr lang="en-JO" b="1" u="sng" dirty="0"/>
          </a:p>
        </p:txBody>
      </p:sp>
    </p:spTree>
    <p:extLst>
      <p:ext uri="{BB962C8B-B14F-4D97-AF65-F5344CB8AC3E}">
        <p14:creationId xmlns:p14="http://schemas.microsoft.com/office/powerpoint/2010/main" val="33267885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1305" y="1016142"/>
            <a:ext cx="11679192" cy="5767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p:cNvSpPr txBox="1"/>
          <p:nvPr/>
        </p:nvSpPr>
        <p:spPr>
          <a:xfrm>
            <a:off x="3160938" y="107378"/>
            <a:ext cx="6016487" cy="752065"/>
          </a:xfrm>
          <a:prstGeom prst="rect">
            <a:avLst/>
          </a:prstGeom>
          <a:noFill/>
        </p:spPr>
        <p:txBody>
          <a:bodyPr wrap="square" rtlCol="0">
            <a:spAutoFit/>
          </a:bodyPr>
          <a:lstStyle/>
          <a:p>
            <a:pPr algn="ctr" rtl="1">
              <a:lnSpc>
                <a:spcPct val="150000"/>
              </a:lnSpc>
            </a:pPr>
            <a:r>
              <a:rPr lang="ar-JO" sz="3200" b="1" u="sng" dirty="0">
                <a:solidFill>
                  <a:schemeClr val="accent1">
                    <a:lumMod val="75000"/>
                  </a:schemeClr>
                </a:solidFill>
                <a:latin typeface="Alexandria" charset="0"/>
                <a:cs typeface="+mj-cs"/>
              </a:rPr>
              <a:t>المراجع</a:t>
            </a:r>
          </a:p>
        </p:txBody>
      </p:sp>
      <p:sp>
        <p:nvSpPr>
          <p:cNvPr id="48" name="TextBox 47"/>
          <p:cNvSpPr txBox="1"/>
          <p:nvPr/>
        </p:nvSpPr>
        <p:spPr>
          <a:xfrm>
            <a:off x="477670" y="1351783"/>
            <a:ext cx="11383024" cy="3659079"/>
          </a:xfrm>
          <a:prstGeom prst="rect">
            <a:avLst/>
          </a:prstGeom>
          <a:noFill/>
        </p:spPr>
        <p:txBody>
          <a:bodyPr wrap="square" rtlCol="0">
            <a:spAutoFit/>
          </a:bodyPr>
          <a:lstStyle/>
          <a:p>
            <a:pPr marL="285750" indent="-285750">
              <a:lnSpc>
                <a:spcPct val="150000"/>
              </a:lnSpc>
              <a:buFont typeface="Arial" panose="020B0604020202020204" pitchFamily="34" charset="0"/>
              <a:buChar char="•"/>
            </a:pP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mj-lt"/>
              <a:buAutoNum type="arabicPeriod"/>
            </a:pPr>
            <a:r>
              <a:rPr lang="en-US" sz="1200" dirty="0" err="1">
                <a:solidFill>
                  <a:schemeClr val="accent1">
                    <a:lumMod val="75000"/>
                  </a:schemeClr>
                </a:solidFill>
                <a:latin typeface="Arial" panose="020B0604020202020204" pitchFamily="34" charset="0"/>
                <a:cs typeface="Arial" panose="020B0604020202020204" pitchFamily="34" charset="0"/>
              </a:rPr>
              <a:t>DataReportal</a:t>
            </a:r>
            <a:r>
              <a:rPr lang="en-US" sz="1200" dirty="0">
                <a:solidFill>
                  <a:schemeClr val="accent1">
                    <a:lumMod val="75000"/>
                  </a:schemeClr>
                </a:solidFill>
                <a:latin typeface="Arial" panose="020B0604020202020204" pitchFamily="34" charset="0"/>
                <a:cs typeface="Arial" panose="020B0604020202020204" pitchFamily="34" charset="0"/>
              </a:rPr>
              <a:t>. (2024). Digital 2024: Global overview report. Retrieved from </a:t>
            </a:r>
            <a:r>
              <a:rPr lang="en-US" sz="1200" dirty="0">
                <a:solidFill>
                  <a:schemeClr val="accent1">
                    <a:lumMod val="75000"/>
                  </a:schemeClr>
                </a:solidFill>
                <a:latin typeface="Arial" panose="020B0604020202020204" pitchFamily="34" charset="0"/>
                <a:cs typeface="Arial" panose="020B0604020202020204" pitchFamily="34" charset="0"/>
                <a:hlinkClick r:id="rId2"/>
              </a:rPr>
              <a:t>https://datareportal.com/reports/digital-2024-global-overview-report</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Hootsuite &amp; We Are Social. (2024). Digital trends and social media use in the Arab world. Retrieved from </a:t>
            </a:r>
            <a:r>
              <a:rPr lang="en-US" sz="1200" dirty="0">
                <a:solidFill>
                  <a:schemeClr val="accent1">
                    <a:lumMod val="75000"/>
                  </a:schemeClr>
                </a:solidFill>
                <a:latin typeface="Arial" panose="020B0604020202020204" pitchFamily="34" charset="0"/>
                <a:cs typeface="Arial" panose="020B0604020202020204" pitchFamily="34" charset="0"/>
                <a:hlinkClick r:id="rId3"/>
              </a:rPr>
              <a:t>https://wearesocial.com</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Al Jazeera Media Institute. (n.d.). Data Journalism Tools and Resources. Retrieved from </a:t>
            </a:r>
            <a:r>
              <a:rPr lang="en-US" sz="1200" dirty="0">
                <a:solidFill>
                  <a:schemeClr val="accent1">
                    <a:lumMod val="75000"/>
                  </a:schemeClr>
                </a:solidFill>
                <a:latin typeface="Arial" panose="020B0604020202020204" pitchFamily="34" charset="0"/>
                <a:cs typeface="Arial" panose="020B0604020202020204" pitchFamily="34" charset="0"/>
                <a:hlinkClick r:id="rId4"/>
              </a:rPr>
              <a:t>https://institute.aljazeera.net</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Arab Reporters for Investigative Journalism (ARIJ). (2017). Arab Data Journalists Network. Retrieved from </a:t>
            </a:r>
            <a:r>
              <a:rPr lang="en-US" sz="1200" dirty="0">
                <a:solidFill>
                  <a:schemeClr val="accent1">
                    <a:lumMod val="75000"/>
                  </a:schemeClr>
                </a:solidFill>
                <a:latin typeface="Arial" panose="020B0604020202020204" pitchFamily="34" charset="0"/>
                <a:cs typeface="Arial" panose="020B0604020202020204" pitchFamily="34" charset="0"/>
                <a:hlinkClick r:id="rId5"/>
              </a:rPr>
              <a:t>https://arij.net</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UNICEF MENA. (2020). Coronavirus misinformation response campaign. Retrieved from </a:t>
            </a:r>
            <a:r>
              <a:rPr lang="en-US" sz="1200" dirty="0">
                <a:solidFill>
                  <a:schemeClr val="accent1">
                    <a:lumMod val="75000"/>
                  </a:schemeClr>
                </a:solidFill>
                <a:latin typeface="Arial" panose="020B0604020202020204" pitchFamily="34" charset="0"/>
                <a:cs typeface="Arial" panose="020B0604020202020204" pitchFamily="34" charset="0"/>
                <a:hlinkClick r:id="rId6"/>
              </a:rPr>
              <a:t>https://www.unicef.org/mena/coronavirus</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mj-lt"/>
              <a:buAutoNum type="arabicPeriod"/>
            </a:pPr>
            <a:r>
              <a:rPr lang="ar-JO" sz="1200" dirty="0">
                <a:solidFill>
                  <a:schemeClr val="accent1">
                    <a:lumMod val="75000"/>
                  </a:schemeClr>
                </a:solidFill>
                <a:latin typeface="Arial" panose="020B0604020202020204" pitchFamily="34" charset="0"/>
                <a:cs typeface="Arial" panose="020B0604020202020204" pitchFamily="34" charset="0"/>
              </a:rPr>
              <a:t>صحيفة الأهرام. (2020). مصر بلا فيروس سي – حملة التوعية. </a:t>
            </a:r>
            <a:r>
              <a:rPr lang="en-US" sz="1200" dirty="0">
                <a:solidFill>
                  <a:schemeClr val="accent1">
                    <a:lumMod val="75000"/>
                  </a:schemeClr>
                </a:solidFill>
                <a:latin typeface="Arial" panose="020B0604020202020204" pitchFamily="34" charset="0"/>
                <a:cs typeface="Arial" panose="020B0604020202020204" pitchFamily="34" charset="0"/>
              </a:rPr>
              <a:t>Retrieved from </a:t>
            </a:r>
            <a:r>
              <a:rPr lang="en-US" sz="1200" dirty="0">
                <a:solidFill>
                  <a:schemeClr val="accent1">
                    <a:lumMod val="75000"/>
                  </a:schemeClr>
                </a:solidFill>
                <a:latin typeface="Arial" panose="020B0604020202020204" pitchFamily="34" charset="0"/>
                <a:cs typeface="Arial" panose="020B0604020202020204" pitchFamily="34" charset="0"/>
                <a:hlinkClick r:id="rId7"/>
              </a:rPr>
              <a:t>https://www.egyptiancurebank.com</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mj-lt"/>
              <a:buAutoNum type="arabicPeriod"/>
            </a:pPr>
            <a:r>
              <a:rPr lang="ar-JO" sz="1200" dirty="0">
                <a:solidFill>
                  <a:schemeClr val="accent1">
                    <a:lumMod val="75000"/>
                  </a:schemeClr>
                </a:solidFill>
                <a:latin typeface="Arial" panose="020B0604020202020204" pitchFamily="34" charset="0"/>
                <a:cs typeface="Arial" panose="020B0604020202020204" pitchFamily="34" charset="0"/>
              </a:rPr>
              <a:t>جريدة عكاظ. (2020). حملة "وعيك يحميك" للتوعية المصرفية. </a:t>
            </a:r>
            <a:r>
              <a:rPr lang="en-US" sz="1200" dirty="0">
                <a:solidFill>
                  <a:schemeClr val="accent1">
                    <a:lumMod val="75000"/>
                  </a:schemeClr>
                </a:solidFill>
                <a:latin typeface="Arial" panose="020B0604020202020204" pitchFamily="34" charset="0"/>
                <a:cs typeface="Arial" panose="020B0604020202020204" pitchFamily="34" charset="0"/>
              </a:rPr>
              <a:t>Retrieved from </a:t>
            </a:r>
            <a:r>
              <a:rPr lang="en-US" sz="1200" dirty="0">
                <a:solidFill>
                  <a:schemeClr val="accent1">
                    <a:lumMod val="75000"/>
                  </a:schemeClr>
                </a:solidFill>
                <a:latin typeface="Arial" panose="020B0604020202020204" pitchFamily="34" charset="0"/>
                <a:cs typeface="Arial" panose="020B0604020202020204" pitchFamily="34" charset="0"/>
                <a:hlinkClick r:id="rId8"/>
              </a:rPr>
              <a:t>https://www.okaz.com.sa/economy/saudi/2040582</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mj-lt"/>
              <a:buAutoNum type="arabicPeriod"/>
            </a:pPr>
            <a:r>
              <a:rPr lang="ar-JO" sz="1200" dirty="0">
                <a:solidFill>
                  <a:schemeClr val="accent1">
                    <a:lumMod val="75000"/>
                  </a:schemeClr>
                </a:solidFill>
                <a:latin typeface="Arial" panose="020B0604020202020204" pitchFamily="34" charset="0"/>
                <a:cs typeface="Arial" panose="020B0604020202020204" pitchFamily="34" charset="0"/>
              </a:rPr>
              <a:t>الشرق الأوسط. (2023). صدمات الإنعاش لا تنعش الصحافة الورقية الأردنية. </a:t>
            </a:r>
            <a:r>
              <a:rPr lang="en-US" sz="1200" dirty="0">
                <a:solidFill>
                  <a:schemeClr val="accent1">
                    <a:lumMod val="75000"/>
                  </a:schemeClr>
                </a:solidFill>
                <a:latin typeface="Arial" panose="020B0604020202020204" pitchFamily="34" charset="0"/>
                <a:cs typeface="Arial" panose="020B0604020202020204" pitchFamily="34" charset="0"/>
              </a:rPr>
              <a:t>Retrieved from </a:t>
            </a:r>
            <a:r>
              <a:rPr lang="en-US" sz="1200" dirty="0">
                <a:solidFill>
                  <a:schemeClr val="accent1">
                    <a:lumMod val="75000"/>
                  </a:schemeClr>
                </a:solidFill>
                <a:latin typeface="Arial" panose="020B0604020202020204" pitchFamily="34" charset="0"/>
                <a:cs typeface="Arial" panose="020B0604020202020204" pitchFamily="34" charset="0"/>
                <a:hlinkClick r:id="rId9"/>
              </a:rPr>
              <a:t>https://aawsat.com</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mj-lt"/>
              <a:buAutoNum type="arabicPeriod"/>
            </a:pPr>
            <a:r>
              <a:rPr lang="ar-JO" sz="1200" dirty="0">
                <a:solidFill>
                  <a:schemeClr val="accent1">
                    <a:lumMod val="75000"/>
                  </a:schemeClr>
                </a:solidFill>
                <a:latin typeface="Arial" panose="020B0604020202020204" pitchFamily="34" charset="0"/>
                <a:cs typeface="Arial" panose="020B0604020202020204" pitchFamily="34" charset="0"/>
              </a:rPr>
              <a:t>نبض. (2023). إشادة بقرار الحكومة برفع سعر الإعلان الحكومي في الصحف الورقية. </a:t>
            </a:r>
            <a:r>
              <a:rPr lang="en-US" sz="1200" dirty="0">
                <a:solidFill>
                  <a:schemeClr val="accent1">
                    <a:lumMod val="75000"/>
                  </a:schemeClr>
                </a:solidFill>
                <a:latin typeface="Arial" panose="020B0604020202020204" pitchFamily="34" charset="0"/>
                <a:cs typeface="Arial" panose="020B0604020202020204" pitchFamily="34" charset="0"/>
              </a:rPr>
              <a:t>Retrieved from </a:t>
            </a:r>
            <a:r>
              <a:rPr lang="en-US" sz="1200" dirty="0">
                <a:solidFill>
                  <a:schemeClr val="accent1">
                    <a:lumMod val="75000"/>
                  </a:schemeClr>
                </a:solidFill>
                <a:latin typeface="Arial" panose="020B0604020202020204" pitchFamily="34" charset="0"/>
                <a:cs typeface="Arial" panose="020B0604020202020204" pitchFamily="34" charset="0"/>
                <a:hlinkClick r:id="rId10"/>
              </a:rPr>
              <a:t>https://nabd.com/s/110638623-e4b6b4</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The Guardian. (n.d.). Data projects. Retrieved from </a:t>
            </a:r>
            <a:r>
              <a:rPr lang="en-US" sz="1200" dirty="0">
                <a:solidFill>
                  <a:schemeClr val="accent1">
                    <a:lumMod val="75000"/>
                  </a:schemeClr>
                </a:solidFill>
                <a:latin typeface="Arial" panose="020B0604020202020204" pitchFamily="34" charset="0"/>
                <a:cs typeface="Arial" panose="020B0604020202020204" pitchFamily="34" charset="0"/>
                <a:hlinkClick r:id="rId11"/>
              </a:rPr>
              <a:t>https://www.theguardian.com/data</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mj-lt"/>
              <a:buAutoNum type="arabicPeriod"/>
            </a:pPr>
            <a:r>
              <a:rPr lang="en-US" sz="1200" dirty="0" err="1">
                <a:solidFill>
                  <a:schemeClr val="accent1">
                    <a:lumMod val="75000"/>
                  </a:schemeClr>
                </a:solidFill>
                <a:latin typeface="Arial" panose="020B0604020202020204" pitchFamily="34" charset="0"/>
                <a:cs typeface="Arial" panose="020B0604020202020204" pitchFamily="34" charset="0"/>
              </a:rPr>
              <a:t>Copy.ai</a:t>
            </a:r>
            <a:r>
              <a:rPr lang="en-US" sz="1200" dirty="0">
                <a:solidFill>
                  <a:schemeClr val="accent1">
                    <a:lumMod val="75000"/>
                  </a:schemeClr>
                </a:solidFill>
                <a:latin typeface="Arial" panose="020B0604020202020204" pitchFamily="34" charset="0"/>
                <a:cs typeface="Arial" panose="020B0604020202020204" pitchFamily="34" charset="0"/>
              </a:rPr>
              <a:t>. (n.d.). AI content generation tools. Retrieved from </a:t>
            </a:r>
            <a:r>
              <a:rPr lang="en-US" sz="1200" dirty="0">
                <a:solidFill>
                  <a:schemeClr val="accent1">
                    <a:lumMod val="75000"/>
                  </a:schemeClr>
                </a:solidFill>
                <a:latin typeface="Arial" panose="020B0604020202020204" pitchFamily="34" charset="0"/>
                <a:cs typeface="Arial" panose="020B0604020202020204" pitchFamily="34" charset="0"/>
                <a:hlinkClick r:id="rId12"/>
              </a:rPr>
              <a:t>https://www.copy.ai</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Associated Press. (n.d.). Automated journalism systems. Retrieved from </a:t>
            </a:r>
            <a:r>
              <a:rPr lang="en-US" sz="1200" dirty="0">
                <a:solidFill>
                  <a:schemeClr val="accent1">
                    <a:lumMod val="75000"/>
                  </a:schemeClr>
                </a:solidFill>
                <a:latin typeface="Arial" panose="020B0604020202020204" pitchFamily="34" charset="0"/>
                <a:cs typeface="Arial" panose="020B0604020202020204" pitchFamily="34" charset="0"/>
                <a:hlinkClick r:id="rId13"/>
              </a:rPr>
              <a:t>https://www.ap.org</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p:txBody>
      </p:sp>
      <p:pic>
        <p:nvPicPr>
          <p:cNvPr id="7" name="Graphic 21"/>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4760"/>
            <a:ext cx="2305141" cy="1076343"/>
          </a:xfrm>
          <a:prstGeom prst="rect">
            <a:avLst/>
          </a:prstGeom>
        </p:spPr>
      </p:pic>
      <p:sp>
        <p:nvSpPr>
          <p:cNvPr id="6" name="TextBox 5">
            <a:extLst>
              <a:ext uri="{FF2B5EF4-FFF2-40B4-BE49-F238E27FC236}">
                <a16:creationId xmlns:a16="http://schemas.microsoft.com/office/drawing/2014/main" id="{3CC2F074-C038-1B41-87A1-9CAAA7FD1D6D}"/>
              </a:ext>
            </a:extLst>
          </p:cNvPr>
          <p:cNvSpPr txBox="1"/>
          <p:nvPr/>
        </p:nvSpPr>
        <p:spPr>
          <a:xfrm>
            <a:off x="10808043" y="8330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a:t>
            </a:r>
            <a:r>
              <a:rPr lang="en-US" sz="2000" b="1" dirty="0">
                <a:solidFill>
                  <a:schemeClr val="accent1">
                    <a:lumMod val="75000"/>
                  </a:schemeClr>
                </a:solidFill>
              </a:rPr>
              <a:t>10</a:t>
            </a:r>
            <a:endParaRPr lang="en-JO" sz="2000" b="1" dirty="0">
              <a:solidFill>
                <a:schemeClr val="accent1">
                  <a:lumMod val="75000"/>
                </a:schemeClr>
              </a:solidFill>
            </a:endParaRPr>
          </a:p>
        </p:txBody>
      </p:sp>
    </p:spTree>
    <p:extLst>
      <p:ext uri="{BB962C8B-B14F-4D97-AF65-F5344CB8AC3E}">
        <p14:creationId xmlns:p14="http://schemas.microsoft.com/office/powerpoint/2010/main" val="1242310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1305" y="1016142"/>
            <a:ext cx="11679192" cy="5767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p:cNvSpPr txBox="1"/>
          <p:nvPr/>
        </p:nvSpPr>
        <p:spPr>
          <a:xfrm>
            <a:off x="3160938" y="264077"/>
            <a:ext cx="6016487" cy="752065"/>
          </a:xfrm>
          <a:prstGeom prst="rect">
            <a:avLst/>
          </a:prstGeom>
          <a:noFill/>
        </p:spPr>
        <p:txBody>
          <a:bodyPr wrap="square" rtlCol="0">
            <a:spAutoFit/>
          </a:bodyPr>
          <a:lstStyle/>
          <a:p>
            <a:pPr algn="ctr" rtl="1">
              <a:lnSpc>
                <a:spcPct val="150000"/>
              </a:lnSpc>
            </a:pPr>
            <a:r>
              <a:rPr lang="ar-JO" sz="3200" b="1" u="sng" dirty="0">
                <a:solidFill>
                  <a:schemeClr val="accent1">
                    <a:lumMod val="75000"/>
                  </a:schemeClr>
                </a:solidFill>
                <a:latin typeface="Alexandria" charset="0"/>
                <a:cs typeface="+mj-cs"/>
              </a:rPr>
              <a:t>مصادر رقمية للاطلاع</a:t>
            </a:r>
          </a:p>
        </p:txBody>
      </p:sp>
      <p:sp>
        <p:nvSpPr>
          <p:cNvPr id="48" name="TextBox 47"/>
          <p:cNvSpPr txBox="1"/>
          <p:nvPr/>
        </p:nvSpPr>
        <p:spPr>
          <a:xfrm>
            <a:off x="477670" y="1351783"/>
            <a:ext cx="11383024" cy="1345048"/>
          </a:xfrm>
          <a:prstGeom prst="rect">
            <a:avLst/>
          </a:prstGeom>
          <a:noFill/>
        </p:spPr>
        <p:txBody>
          <a:bodyPr wrap="square" rtlCol="0">
            <a:spAutoFit/>
          </a:bodyPr>
          <a:lstStyle/>
          <a:p>
            <a:pPr marL="285750" indent="-285750" algn="r" rtl="1">
              <a:lnSpc>
                <a:spcPct val="150000"/>
              </a:lnSpc>
              <a:buFont typeface="Arial" panose="020B0604020202020204" pitchFamily="34" charset="0"/>
              <a:buChar char="•"/>
            </a:pPr>
            <a:r>
              <a:rPr lang="ar-JO" sz="1400" dirty="0">
                <a:solidFill>
                  <a:schemeClr val="accent1">
                    <a:lumMod val="75000"/>
                  </a:schemeClr>
                </a:solidFill>
                <a:latin typeface="Arial" panose="020B0604020202020204" pitchFamily="34" charset="0"/>
                <a:cs typeface="Arial" panose="020B0604020202020204" pitchFamily="34" charset="0"/>
              </a:rPr>
              <a:t>تقرير استخدام واتساب في الحملات من </a:t>
            </a:r>
            <a:r>
              <a:rPr lang="en-US" sz="1400" dirty="0" err="1">
                <a:solidFill>
                  <a:schemeClr val="accent1">
                    <a:lumMod val="75000"/>
                  </a:schemeClr>
                </a:solidFill>
                <a:latin typeface="Arial" panose="020B0604020202020204" pitchFamily="34" charset="0"/>
                <a:cs typeface="Arial" panose="020B0604020202020204" pitchFamily="34" charset="0"/>
              </a:rPr>
              <a:t>DataReportal</a:t>
            </a:r>
            <a:r>
              <a:rPr lang="en-US" sz="1400" dirty="0">
                <a:solidFill>
                  <a:schemeClr val="accent1">
                    <a:lumMod val="75000"/>
                  </a:schemeClr>
                </a:solidFill>
                <a:latin typeface="Arial" panose="020B0604020202020204" pitchFamily="34" charset="0"/>
                <a:cs typeface="Arial" panose="020B0604020202020204" pitchFamily="34" charset="0"/>
              </a:rPr>
              <a:t>:</a:t>
            </a: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hlinkClick r:id="rId2"/>
              </a:rPr>
              <a:t>https://datareportal.com</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gn="r" rtl="1">
              <a:lnSpc>
                <a:spcPct val="150000"/>
              </a:lnSpc>
              <a:buFont typeface="Arial" panose="020B0604020202020204" pitchFamily="34" charset="0"/>
              <a:buChar char="•"/>
            </a:pPr>
            <a:r>
              <a:rPr lang="ar-JO" sz="1400" dirty="0">
                <a:solidFill>
                  <a:schemeClr val="accent1">
                    <a:lumMod val="75000"/>
                  </a:schemeClr>
                </a:solidFill>
                <a:latin typeface="Arial" panose="020B0604020202020204" pitchFamily="34" charset="0"/>
                <a:cs typeface="Arial" panose="020B0604020202020204" pitchFamily="34" charset="0"/>
              </a:rPr>
              <a:t>إحصائيات واتساب عربياً من </a:t>
            </a:r>
            <a:r>
              <a:rPr lang="en-US" sz="1400" dirty="0">
                <a:solidFill>
                  <a:schemeClr val="accent1">
                    <a:lumMod val="75000"/>
                  </a:schemeClr>
                </a:solidFill>
                <a:latin typeface="Arial" panose="020B0604020202020204" pitchFamily="34" charset="0"/>
                <a:cs typeface="Arial" panose="020B0604020202020204" pitchFamily="34" charset="0"/>
              </a:rPr>
              <a:t>Hootsuite </a:t>
            </a:r>
            <a:r>
              <a:rPr lang="ar-JO" sz="1400" dirty="0">
                <a:solidFill>
                  <a:schemeClr val="accent1">
                    <a:lumMod val="75000"/>
                  </a:schemeClr>
                </a:solidFill>
                <a:latin typeface="Arial" panose="020B0604020202020204" pitchFamily="34" charset="0"/>
                <a:cs typeface="Arial" panose="020B0604020202020204" pitchFamily="34" charset="0"/>
              </a:rPr>
              <a:t>و</a:t>
            </a:r>
            <a:r>
              <a:rPr lang="en-US" sz="1400" dirty="0">
                <a:solidFill>
                  <a:schemeClr val="accent1">
                    <a:lumMod val="75000"/>
                  </a:schemeClr>
                </a:solidFill>
                <a:latin typeface="Arial" panose="020B0604020202020204" pitchFamily="34" charset="0"/>
                <a:cs typeface="Arial" panose="020B0604020202020204" pitchFamily="34" charset="0"/>
              </a:rPr>
              <a:t>We Are Social (</a:t>
            </a:r>
            <a:r>
              <a:rPr lang="ar-JO" sz="1400" dirty="0">
                <a:solidFill>
                  <a:schemeClr val="accent1">
                    <a:lumMod val="75000"/>
                  </a:schemeClr>
                </a:solidFill>
                <a:latin typeface="Arial" panose="020B0604020202020204" pitchFamily="34" charset="0"/>
                <a:cs typeface="Arial" panose="020B0604020202020204" pitchFamily="34" charset="0"/>
              </a:rPr>
              <a:t>مصر، السعودية، الأردن):</a:t>
            </a: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hlinkClick r:id="rId3"/>
              </a:rPr>
              <a:t>https://wearesocial.com</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4760"/>
            <a:ext cx="2305141" cy="1076343"/>
          </a:xfrm>
          <a:prstGeom prst="rect">
            <a:avLst/>
          </a:prstGeom>
        </p:spPr>
      </p:pic>
      <p:sp>
        <p:nvSpPr>
          <p:cNvPr id="6" name="TextBox 5">
            <a:extLst>
              <a:ext uri="{FF2B5EF4-FFF2-40B4-BE49-F238E27FC236}">
                <a16:creationId xmlns:a16="http://schemas.microsoft.com/office/drawing/2014/main" id="{3CC2F074-C038-1B41-87A1-9CAAA7FD1D6D}"/>
              </a:ext>
            </a:extLst>
          </p:cNvPr>
          <p:cNvSpPr txBox="1"/>
          <p:nvPr/>
        </p:nvSpPr>
        <p:spPr>
          <a:xfrm>
            <a:off x="10808043" y="8330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a:t>
            </a:r>
            <a:r>
              <a:rPr lang="en-US" sz="2000" b="1" dirty="0">
                <a:solidFill>
                  <a:schemeClr val="accent1">
                    <a:lumMod val="75000"/>
                  </a:schemeClr>
                </a:solidFill>
              </a:rPr>
              <a:t>10</a:t>
            </a:r>
            <a:endParaRPr lang="en-JO" sz="2000" b="1" dirty="0">
              <a:solidFill>
                <a:schemeClr val="accent1">
                  <a:lumMod val="75000"/>
                </a:schemeClr>
              </a:solidFill>
            </a:endParaRPr>
          </a:p>
        </p:txBody>
      </p:sp>
    </p:spTree>
    <p:extLst>
      <p:ext uri="{BB962C8B-B14F-4D97-AF65-F5344CB8AC3E}">
        <p14:creationId xmlns:p14="http://schemas.microsoft.com/office/powerpoint/2010/main" val="2125548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 y="6070025"/>
            <a:ext cx="9425810" cy="523220"/>
          </a:xfrm>
          <a:prstGeom prst="rect">
            <a:avLst/>
          </a:prstGeom>
          <a:noFill/>
        </p:spPr>
        <p:txBody>
          <a:bodyPr wrap="square" rtlCol="0">
            <a:spAutoFit/>
          </a:bodyPr>
          <a:lstStyle/>
          <a:p>
            <a:pPr algn="ctr"/>
            <a:r>
              <a:rPr lang="ar-SA" sz="2800" b="1" dirty="0">
                <a:solidFill>
                  <a:schemeClr val="bg1"/>
                </a:solidFill>
                <a:latin typeface="Alexandria" charset="0"/>
                <a:cs typeface="Alexandria" charset="0"/>
              </a:rPr>
              <a:t>سعدت بكم على مدار هذا الفصل بالتوفيق والسداد أحبتي. دمتم بخير </a:t>
            </a:r>
            <a:endParaRPr lang="en-US" sz="2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A5A165D-7D10-4B36-BD2E-81543536EFB6}"/>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37728</TotalTime>
  <Words>3223</Words>
  <Application>Microsoft Macintosh PowerPoint</Application>
  <PresentationFormat>Widescreen</PresentationFormat>
  <Paragraphs>395</Paragraphs>
  <Slides>46</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-webkit-standard</vt:lpstr>
      <vt:lpstr>Al Nile</vt:lpstr>
      <vt:lpstr>Alexandria</vt:lpstr>
      <vt:lpstr>Arial</vt:lpstr>
      <vt:lpstr>Calibri</vt:lpstr>
      <vt:lpstr>Calibri Light</vt:lpstr>
      <vt:lpstr>HacenTunisiaBd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حملة صحفية تقليدية من الأردن</vt:lpstr>
      <vt:lpstr>حملة صحفية ورقية من الأردن</vt:lpstr>
      <vt:lpstr>حملة مصرية صحفية ورقية: «مصر بلا فيروس سي»</vt:lpstr>
      <vt:lpstr>حملة مصرية صحفية ورقية: «مصر بلا فيروس سي»</vt:lpstr>
      <vt:lpstr>مقارنة الحملة الورقية مع حملة رقمية افتراضية</vt:lpstr>
      <vt:lpstr>PowerPoint Presentation</vt:lpstr>
      <vt:lpstr>مقدمة في التحول الرقمي</vt:lpstr>
      <vt:lpstr>دوافع التحول الرقمي في المؤسسات الصحفية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حملة سعودية: «وعيك يحميك» – حملة التوعية المصرفية</vt:lpstr>
      <vt:lpstr> حملة سعودية: «وعيك يحميك» – حملة التوعية المصرفية</vt:lpstr>
      <vt:lpstr> حملة سعودية: «وعيك يحميك» – حملة التوعية المصرفية</vt:lpstr>
      <vt:lpstr>مقارنة الحملة المصرفية السعودية مع الحملة الصحية المصرية</vt:lpstr>
      <vt:lpstr>مستقبل الصحافة والحملات الإلكترونية: التحول نحو صحافة البيانات </vt:lpstr>
      <vt:lpstr> التحول نحو صحافة البيانات Data Journalism</vt:lpstr>
      <vt:lpstr>صعود الذكاء الاصطناعي في إنتاج وتوزيع المحتوى</vt:lpstr>
      <vt:lpstr>الصحافة الآلية Automated Journalism </vt:lpstr>
      <vt:lpstr>التخصيص المفرط للمحتوى Hyper-Personalization </vt:lpstr>
      <vt:lpstr>التحديات الأخلاقية والقانونية المستقبلية</vt:lpstr>
      <vt:lpstr>تكامل المنصات المتعددة في الحملات الإعلامية</vt:lpstr>
      <vt:lpstr> الحاجة لتطوير مهارات جديدة في الصحافة الرقمية </vt:lpstr>
      <vt:lpstr> من الحملات التقليدية إلى الحملات الرقمية المستقبلية </vt:lpstr>
      <vt:lpstr>المحور الإضافي: استخدام واتساب في الحملات الإلكترونية </vt:lpstr>
      <vt:lpstr>واتساب كأداة للحملات الرقمية: الانتشار والتأثير</vt:lpstr>
      <vt:lpstr>PowerPoint Presentation</vt:lpstr>
      <vt:lpstr>PowerPoint Presentation</vt:lpstr>
      <vt:lpstr>PowerPoint Presentation</vt:lpstr>
      <vt:lpstr>تحليل الاختصارات المتكررة في تقارير الأداء البصري</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Muna Almasri</cp:lastModifiedBy>
  <cp:revision>475</cp:revision>
  <dcterms:created xsi:type="dcterms:W3CDTF">2023-04-29T09:08:00Z</dcterms:created>
  <dcterms:modified xsi:type="dcterms:W3CDTF">2025-08-06T19:33:39Z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