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326" r:id="rId4"/>
    <p:sldId id="291" r:id="rId5"/>
    <p:sldId id="270" r:id="rId6"/>
    <p:sldId id="292" r:id="rId7"/>
    <p:sldId id="293" r:id="rId8"/>
    <p:sldId id="261" r:id="rId9"/>
    <p:sldId id="265" r:id="rId10"/>
    <p:sldId id="313" r:id="rId11"/>
    <p:sldId id="314" r:id="rId12"/>
    <p:sldId id="315" r:id="rId13"/>
    <p:sldId id="272" r:id="rId14"/>
    <p:sldId id="295" r:id="rId15"/>
    <p:sldId id="325" r:id="rId16"/>
    <p:sldId id="263" r:id="rId17"/>
    <p:sldId id="296" r:id="rId18"/>
    <p:sldId id="327" r:id="rId19"/>
    <p:sldId id="274" r:id="rId20"/>
    <p:sldId id="301" r:id="rId21"/>
    <p:sldId id="334" r:id="rId22"/>
    <p:sldId id="302" r:id="rId23"/>
    <p:sldId id="303" r:id="rId24"/>
    <p:sldId id="282" r:id="rId25"/>
    <p:sldId id="300" r:id="rId26"/>
    <p:sldId id="304" r:id="rId27"/>
    <p:sldId id="305" r:id="rId28"/>
    <p:sldId id="306" r:id="rId29"/>
    <p:sldId id="307" r:id="rId30"/>
    <p:sldId id="308" r:id="rId31"/>
    <p:sldId id="309" r:id="rId32"/>
    <p:sldId id="328" r:id="rId33"/>
    <p:sldId id="329" r:id="rId34"/>
    <p:sldId id="330" r:id="rId35"/>
    <p:sldId id="331" r:id="rId36"/>
    <p:sldId id="332" r:id="rId37"/>
    <p:sldId id="333" r:id="rId38"/>
    <p:sldId id="266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86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8.png"/><Relationship Id="rId10" Type="http://schemas.openxmlformats.org/officeDocument/2006/relationships/image" Target="../media/image16.png"/><Relationship Id="rId9" Type="http://schemas.openxmlformats.org/officeDocument/2006/relationships/image" Target="../media/image17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8.png"/><Relationship Id="rId9" Type="http://schemas.openxmlformats.org/officeDocument/2006/relationships/image" Target="../media/image2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7" Type="http://schemas.openxmlformats.org/officeDocument/2006/relationships/image" Target="../media/image2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6.png"/><Relationship Id="rId5" Type="http://schemas.openxmlformats.org/officeDocument/2006/relationships/image" Target="../media/image285.png"/><Relationship Id="rId4" Type="http://schemas.openxmlformats.org/officeDocument/2006/relationships/image" Target="../media/image284.png"/><Relationship Id="rId9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insight.org/dot_product_formula_components#mjx-eqn-dot_product_formula_3d" TargetMode="Externa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insight.org/dot_product_formula_components#mjx-eqn-dot_product_formula_2d" TargetMode="Externa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insight.org/dot_product_formula_components#mjx-eqn-dot_product_formula_2d" TargetMode="Externa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insight.org/dot_product_formula_components#mjx-eqn-dot_product_formula_2d" TargetMode="Externa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insight.org/dot_product_formula_components#mjx-eqn-dot_product_formula_2d" TargetMode="Externa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insight.org/dot_product_formula_components#mjx-eqn-dot_product_formula_2d" TargetMode="Externa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8632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65982" y="3192751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122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Scalar and Vector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118F6C-00C3-88A6-7D98-E4A3CB39C0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9023" y="-93135"/>
            <a:ext cx="12795435" cy="699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321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Lecture Outline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4165" y="1326060"/>
            <a:ext cx="9666288" cy="4420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What is the scalar?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Examples for scalar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What is the vectors?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Examples for vectors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Dot product and cross product concept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How to calculate the dot product ?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0285E76-CF44-6597-1FB3-EA068753AE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CA20B16-881E-E326-D2BC-7027F48A57A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8B039995-8FCE-E0F0-1C17-55858E55A846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73348A2A-7D39-93F9-01C5-CEF58E2FA6C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F771B96-2510-21A3-1A5B-AE61F38393F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876894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19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Scalar and Vector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CA17D2-CC00-B536-B63B-9885AEC00415}"/>
              </a:ext>
            </a:extLst>
          </p:cNvPr>
          <p:cNvSpPr txBox="1"/>
          <p:nvPr/>
        </p:nvSpPr>
        <p:spPr>
          <a:xfrm>
            <a:off x="3002125" y="1886845"/>
            <a:ext cx="622818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9600" dirty="0">
                <a:ln w="0"/>
                <a:solidFill>
                  <a:srgbClr val="6188C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What </a:t>
            </a:r>
          </a:p>
          <a:p>
            <a:pPr algn="ctr"/>
            <a:r>
              <a:rPr lang="en-US" sz="9600" dirty="0">
                <a:ln w="0"/>
                <a:solidFill>
                  <a:srgbClr val="6188C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is</a:t>
            </a:r>
            <a:r>
              <a:rPr lang="en-US" sz="9600" b="0" cap="none" spc="0" dirty="0">
                <a:ln w="0"/>
                <a:solidFill>
                  <a:srgbClr val="6188C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Scalar?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2296F05-D7EC-1F5B-A43D-177F2B21E2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0EB50BE-31DC-56C1-9925-3003B7B6F6F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D7BCAE6A-70F5-39EF-EEF4-7B39393C75C5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0F3EFA45-9E21-851D-A150-9E6D7982043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327A1974-C04F-5B15-FA9F-3E8634CA3C5C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1703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878526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Example of scalar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01D72B-7119-2B8D-C892-403FEF1CD6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034" y="1647146"/>
            <a:ext cx="4899795" cy="235567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D3E9AD3-B1A2-9734-3020-1D8B51CC036B}"/>
              </a:ext>
            </a:extLst>
          </p:cNvPr>
          <p:cNvSpPr/>
          <p:nvPr/>
        </p:nvSpPr>
        <p:spPr>
          <a:xfrm>
            <a:off x="2440788" y="4047906"/>
            <a:ext cx="64235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Length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of a car is </a:t>
            </a:r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4.5 m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319A429-1F97-52FD-F3E4-B469C01AD1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4165" y="4795703"/>
            <a:ext cx="7269835" cy="987833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292A482A-F348-51D8-F76D-18849290A64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6E40D0A-D596-EE5A-565A-594D449D5EC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7649376-341D-51B9-1A21-707B10B42971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F3C02C0-7B81-37C2-FFFF-A7ABF5315E5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8EE7494-3027-EF55-5A22-97F47660358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69028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881083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25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 of scalar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531389-E57D-6E9E-BFE8-0044C43C784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55" b="9721"/>
          <a:stretch/>
        </p:blipFill>
        <p:spPr>
          <a:xfrm>
            <a:off x="3196519" y="1381418"/>
            <a:ext cx="5210363" cy="307190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49B146C-583F-E98D-0548-4A563C4FCFF4}"/>
              </a:ext>
            </a:extLst>
          </p:cNvPr>
          <p:cNvSpPr/>
          <p:nvPr/>
        </p:nvSpPr>
        <p:spPr>
          <a:xfrm>
            <a:off x="2883159" y="4252744"/>
            <a:ext cx="648713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Mass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of gold bar is </a:t>
            </a:r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 kg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3AA90B5-98E5-6146-812A-8D1801F753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9731" y="4966562"/>
            <a:ext cx="7187726" cy="1020039"/>
          </a:xfrm>
          <a:prstGeom prst="rect">
            <a:avLst/>
          </a:prstGeom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6AF1F604-54B7-6C1E-B03E-44376B18CFB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B6793B5-ACD2-3AFC-43B2-802E6F277EE9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C776A5B-2ACB-350C-5EC3-EA86DE36D77A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B164000-F54D-4AB9-90BF-6A2C28E8E2E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093C0FE5-215A-5456-FBB8-32109A4475A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5" y="-46183"/>
            <a:ext cx="879995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Example of scalar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369B31A-EA13-7977-BC17-9010F2167A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29" b="10563"/>
          <a:stretch/>
        </p:blipFill>
        <p:spPr>
          <a:xfrm>
            <a:off x="3827614" y="1460228"/>
            <a:ext cx="2872310" cy="229521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2B0B02D-790D-16B0-C361-5FF683FB811F}"/>
              </a:ext>
            </a:extLst>
          </p:cNvPr>
          <p:cNvSpPr/>
          <p:nvPr/>
        </p:nvSpPr>
        <p:spPr>
          <a:xfrm>
            <a:off x="3446551" y="3916842"/>
            <a:ext cx="411362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Time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is </a:t>
            </a:r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12.76 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5BA4246-C1A7-51F7-F8F8-1335537F0A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4075" y="4684713"/>
            <a:ext cx="6082219" cy="1113432"/>
          </a:xfrm>
          <a:prstGeom prst="rect">
            <a:avLst/>
          </a:prstGeom>
        </p:spPr>
      </p:pic>
      <p:pic>
        <p:nvPicPr>
          <p:cNvPr id="10" name="Graphic 21">
            <a:extLst>
              <a:ext uri="{FF2B5EF4-FFF2-40B4-BE49-F238E27FC236}">
                <a16:creationId xmlns:a16="http://schemas.microsoft.com/office/drawing/2014/main" id="{AA4AA1E3-8C45-2224-A76B-24DEC35475E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CCDB633-21C4-4383-6155-892FC0EDB45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39D15CF-3F3D-1F26-EC16-28F84841B68A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8128421-0D42-20B1-338E-F81631D5675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CCFE2DB6-13CD-8B5D-049D-C6ADF690C97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7150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875640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of scalar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E79405-3086-E296-49E6-C33E0C20AA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143" y="1481267"/>
            <a:ext cx="4291249" cy="23526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81F68C63-A242-1D77-CCA5-B4EF9DA82669}"/>
                  </a:ext>
                </a:extLst>
              </p:cNvPr>
              <p:cNvSpPr/>
              <p:nvPr/>
            </p:nvSpPr>
            <p:spPr>
              <a:xfrm>
                <a:off x="2509934" y="3833925"/>
                <a:ext cx="6646906" cy="76944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4400" dirty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Temperature</a:t>
                </a:r>
                <a:r>
                  <a:rPr lang="en-US" sz="44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 is </a:t>
                </a:r>
                <a:r>
                  <a:rPr lang="en-US" sz="4400" dirty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36.8 </a:t>
                </a:r>
                <a14:m>
                  <m:oMath xmlns:m="http://schemas.openxmlformats.org/officeDocument/2006/math">
                    <m:r>
                      <a:rPr lang="en-US" sz="440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US" sz="4400" dirty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C  </a:t>
                </a: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81F68C63-A242-1D77-CCA5-B4EF9DA8266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9934" y="3833925"/>
                <a:ext cx="6646906" cy="769441"/>
              </a:xfrm>
              <a:prstGeom prst="rect">
                <a:avLst/>
              </a:prstGeom>
              <a:blipFill>
                <a:blip r:embed="rId9"/>
                <a:stretch>
                  <a:fillRect l="-826" t="-18254" r="-6055" b="-420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90F0F28E-298A-00B4-7B8D-CB09D37FE97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09934" y="4465821"/>
            <a:ext cx="7629525" cy="1628775"/>
          </a:xfrm>
          <a:prstGeom prst="rect">
            <a:avLst/>
          </a:prstGeom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81E68F93-B5DB-6308-31B2-3DBC7E33134D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BAE48B1-758B-677D-3770-73E287A0419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952FCD2-178D-D9C2-3F11-E6A8F276115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31FCE96-0128-7E35-6545-5B48B3B5FBF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D9ABF371-EB91-8A39-D5E0-C90E714B400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0070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Scalar </a:t>
            </a:r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Defination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F1D177-CF86-2A94-2A97-D98AFF1D8A7A}"/>
              </a:ext>
            </a:extLst>
          </p:cNvPr>
          <p:cNvSpPr txBox="1"/>
          <p:nvPr/>
        </p:nvSpPr>
        <p:spPr>
          <a:xfrm>
            <a:off x="1995009" y="1418350"/>
            <a:ext cx="821327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 scalar is a physical quantity that has only a magnitude.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B6C19D-E588-D16A-695A-2118BC363CA3}"/>
              </a:ext>
            </a:extLst>
          </p:cNvPr>
          <p:cNvSpPr txBox="1"/>
          <p:nvPr/>
        </p:nvSpPr>
        <p:spPr>
          <a:xfrm>
            <a:off x="2197361" y="2766940"/>
            <a:ext cx="622818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Examples: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F8EA7A-735F-E730-1AE4-1C0BFB09F9D9}"/>
              </a:ext>
            </a:extLst>
          </p:cNvPr>
          <p:cNvSpPr txBox="1"/>
          <p:nvPr/>
        </p:nvSpPr>
        <p:spPr>
          <a:xfrm>
            <a:off x="2164706" y="3407761"/>
            <a:ext cx="8343914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Mass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Length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Time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Temperature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2EF0C5F-DEAE-5B98-BEE6-4E6021A15C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5A89771-F435-244A-FFC1-540453121D8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C52196A-9516-2486-0162-545F3B60B4D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4EB7909-70D1-64F1-6768-4FEB8097109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49F43362-B8DD-8557-57C7-28C354CC2B93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621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vector 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24D28E-F7FF-8017-DD74-C55ED4D28F7A}"/>
              </a:ext>
            </a:extLst>
          </p:cNvPr>
          <p:cNvSpPr txBox="1"/>
          <p:nvPr/>
        </p:nvSpPr>
        <p:spPr>
          <a:xfrm>
            <a:off x="3002125" y="1886845"/>
            <a:ext cx="622818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9600" dirty="0">
                <a:ln w="0"/>
                <a:solidFill>
                  <a:srgbClr val="6188C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What </a:t>
            </a:r>
          </a:p>
          <a:p>
            <a:pPr algn="ctr"/>
            <a:r>
              <a:rPr lang="en-US" sz="9600" dirty="0">
                <a:ln w="0"/>
                <a:solidFill>
                  <a:srgbClr val="6188C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is</a:t>
            </a:r>
            <a:r>
              <a:rPr lang="en-US" sz="9600" b="0" cap="none" spc="0" dirty="0">
                <a:ln w="0"/>
                <a:solidFill>
                  <a:srgbClr val="6188C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Vector?</a:t>
            </a:r>
            <a:endParaRPr lang="en-US" dirty="0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48079CF-CABC-BC9A-3A31-4A5C811008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F18201E-C483-986D-33B8-8D781E2904C1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20F35A57-3D29-3EB1-8865-C55EC066B41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6305AFA-ECD9-D781-4A7F-E1AD2B44FD1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CB6F393-91C3-9292-78F1-BF828E835B5B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949" y="1397540"/>
            <a:ext cx="5108604" cy="2763671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>
            <a:off x="2420488" y="2078255"/>
            <a:ext cx="919235" cy="0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8535539" y="2111622"/>
            <a:ext cx="919235" cy="0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811038" y="1778071"/>
            <a:ext cx="15685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California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581760" y="1634568"/>
            <a:ext cx="137954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/>
              <a:t>North</a:t>
            </a:r>
          </a:p>
          <a:p>
            <a:pPr algn="ctr"/>
            <a:r>
              <a:rPr lang="en-US" sz="2800" dirty="0"/>
              <a:t>Carolina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67319" y="4197777"/>
            <a:ext cx="11854527" cy="116955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Position</a:t>
            </a:r>
            <a:r>
              <a:rPr lang="en-US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of California from North Carolina is </a:t>
            </a:r>
            <a:r>
              <a:rPr lang="en-US" sz="3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3600 km </a:t>
            </a:r>
          </a:p>
          <a:p>
            <a:pPr algn="ctr"/>
            <a:r>
              <a:rPr lang="en-US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in</a:t>
            </a:r>
            <a:r>
              <a:rPr lang="en-US" sz="3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west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52920" y="5507621"/>
            <a:ext cx="33954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physical quantity</a:t>
            </a:r>
          </a:p>
        </p:txBody>
      </p:sp>
      <p:sp>
        <p:nvSpPr>
          <p:cNvPr id="26" name="Rectangle 25"/>
          <p:cNvSpPr/>
          <p:nvPr/>
        </p:nvSpPr>
        <p:spPr>
          <a:xfrm>
            <a:off x="9204573" y="5509782"/>
            <a:ext cx="21339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magnitude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 flipV="1">
            <a:off x="1340588" y="4892067"/>
            <a:ext cx="509406" cy="59649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10381760" y="4905715"/>
            <a:ext cx="509406" cy="59649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6332561" y="5373449"/>
            <a:ext cx="0" cy="49479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5375407" y="5827304"/>
            <a:ext cx="19143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direction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F09478-63DE-02F4-3D86-1A38324A8E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2" y="-48638"/>
            <a:ext cx="9533101" cy="1610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B653C3-4072-AE4A-B660-3BD423BE8EFE}"/>
              </a:ext>
            </a:extLst>
          </p:cNvPr>
          <p:cNvSpPr txBox="1"/>
          <p:nvPr/>
        </p:nvSpPr>
        <p:spPr>
          <a:xfrm>
            <a:off x="167319" y="197841"/>
            <a:ext cx="183697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4D8163-856F-EB84-62E8-E734E1EF1F9A}"/>
              </a:ext>
            </a:extLst>
          </p:cNvPr>
          <p:cNvSpPr txBox="1"/>
          <p:nvPr/>
        </p:nvSpPr>
        <p:spPr>
          <a:xfrm>
            <a:off x="2379544" y="466532"/>
            <a:ext cx="54337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Vector Example 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957227D6-DE0C-336E-814E-37C9B37017C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0309BF6-415D-5F66-ABD0-972FF931C6A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22">
            <a:extLst>
              <a:ext uri="{FF2B5EF4-FFF2-40B4-BE49-F238E27FC236}">
                <a16:creationId xmlns:a16="http://schemas.microsoft.com/office/drawing/2014/main" id="{83C24DC0-8840-75E3-72E5-F4633D79486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C97B51E1-7D8A-7CE9-D7F0-423BD4FDF985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4943248F-331F-21BE-F052-814AD6B3ADC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84780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574" b="-2752"/>
          <a:stretch/>
        </p:blipFill>
        <p:spPr>
          <a:xfrm>
            <a:off x="2584324" y="1337687"/>
            <a:ext cx="7458075" cy="38862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85895" y="4132260"/>
            <a:ext cx="9767418" cy="116955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Displacement</a:t>
            </a:r>
            <a:r>
              <a:rPr lang="en-US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from USA to China is </a:t>
            </a:r>
            <a:r>
              <a:rPr lang="en-US" sz="3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11600 km </a:t>
            </a:r>
          </a:p>
          <a:p>
            <a:pPr algn="ctr"/>
            <a:r>
              <a:rPr lang="en-US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in</a:t>
            </a:r>
            <a:r>
              <a:rPr lang="en-US" sz="35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east</a:t>
            </a:r>
          </a:p>
        </p:txBody>
      </p:sp>
      <p:sp>
        <p:nvSpPr>
          <p:cNvPr id="9" name="Rectangle 8"/>
          <p:cNvSpPr/>
          <p:nvPr/>
        </p:nvSpPr>
        <p:spPr>
          <a:xfrm>
            <a:off x="377177" y="5232901"/>
            <a:ext cx="33954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physical quantity</a:t>
            </a:r>
          </a:p>
        </p:txBody>
      </p:sp>
      <p:sp>
        <p:nvSpPr>
          <p:cNvPr id="10" name="Rectangle 9"/>
          <p:cNvSpPr/>
          <p:nvPr/>
        </p:nvSpPr>
        <p:spPr>
          <a:xfrm>
            <a:off x="8975440" y="5340853"/>
            <a:ext cx="21339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magnitude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9339944" y="4766905"/>
            <a:ext cx="535463" cy="64264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2074918" y="4744361"/>
            <a:ext cx="509406" cy="59649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5913332" y="5277888"/>
            <a:ext cx="0" cy="49479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956178" y="5679816"/>
            <a:ext cx="19143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direction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4315124" y="2463978"/>
            <a:ext cx="3108960" cy="148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748401" y="2255464"/>
            <a:ext cx="5278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USA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462970" y="2255464"/>
            <a:ext cx="6527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China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B0868E9-049B-11E9-976D-394AA9A983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74BFD2-83F1-81BA-1C34-7152F59566FF}"/>
              </a:ext>
            </a:extLst>
          </p:cNvPr>
          <p:cNvSpPr txBox="1"/>
          <p:nvPr/>
        </p:nvSpPr>
        <p:spPr>
          <a:xfrm>
            <a:off x="167319" y="197841"/>
            <a:ext cx="179079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FA38EE-BD2B-B312-46FD-FEDE69986D53}"/>
              </a:ext>
            </a:extLst>
          </p:cNvPr>
          <p:cNvSpPr txBox="1"/>
          <p:nvPr/>
        </p:nvSpPr>
        <p:spPr>
          <a:xfrm>
            <a:off x="2379544" y="466532"/>
            <a:ext cx="54337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Vector Example </a:t>
            </a:r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5E5DD74C-CC6D-477C-92B3-C1211425F70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018079E-7C59-1CDE-E8D0-1F9C755EA10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2" name="Rectangle: Rounded Corners 22">
            <a:extLst>
              <a:ext uri="{FF2B5EF4-FFF2-40B4-BE49-F238E27FC236}">
                <a16:creationId xmlns:a16="http://schemas.microsoft.com/office/drawing/2014/main" id="{08F379B6-10C8-D627-744D-5BF1F32738B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F84AA5D-D467-EF58-9EE3-B327C526716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: Rounded Corners 22">
            <a:extLst>
              <a:ext uri="{FF2B5EF4-FFF2-40B4-BE49-F238E27FC236}">
                <a16:creationId xmlns:a16="http://schemas.microsoft.com/office/drawing/2014/main" id="{09123941-9207-5493-2AD8-4F10AC42D35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0906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96209" y="1565136"/>
            <a:ext cx="1208375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 vector is a physical quantity that has </a:t>
            </a:r>
          </a:p>
          <a:p>
            <a:pPr algn="ctr"/>
            <a:r>
              <a:rPr lang="en-US" sz="5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both a magnitude and a direction. </a:t>
            </a:r>
          </a:p>
        </p:txBody>
      </p:sp>
      <p:sp>
        <p:nvSpPr>
          <p:cNvPr id="8" name="Rectangle 7"/>
          <p:cNvSpPr/>
          <p:nvPr/>
        </p:nvSpPr>
        <p:spPr>
          <a:xfrm>
            <a:off x="517706" y="2977161"/>
            <a:ext cx="25699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Examples: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65280" y="3920014"/>
            <a:ext cx="9168982" cy="243143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Position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Displacement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Velocity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Acceleration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Momentum</a:t>
            </a:r>
          </a:p>
          <a:p>
            <a:pPr marL="457200" indent="-4572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Force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DFCCB8-7A6B-D13C-D0A7-8A8D67B9C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36946"/>
            <a:ext cx="9533101" cy="1610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5617C5-5D6A-9AAC-0AE5-7BBFFDF2F644}"/>
              </a:ext>
            </a:extLst>
          </p:cNvPr>
          <p:cNvSpPr txBox="1"/>
          <p:nvPr/>
        </p:nvSpPr>
        <p:spPr>
          <a:xfrm>
            <a:off x="167319" y="197841"/>
            <a:ext cx="188315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A494BB-0141-3D5C-1539-C069778ED61A}"/>
              </a:ext>
            </a:extLst>
          </p:cNvPr>
          <p:cNvSpPr txBox="1"/>
          <p:nvPr/>
        </p:nvSpPr>
        <p:spPr>
          <a:xfrm>
            <a:off x="2869660" y="466532"/>
            <a:ext cx="49435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Vector Definition 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6779E00-1D01-50FC-20F1-3FC50C4E38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FCFA719-E3AF-9EA2-87FF-0B719F4AAAB0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FB11AD7-9FC2-A2D3-B86D-0C00795D117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73733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182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7516" y="543490"/>
            <a:ext cx="48878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Representation of a vector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003A10B-874E-5431-8CC5-32E0BFD9B2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083" y="1432541"/>
            <a:ext cx="7404809" cy="368129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BE0DCFFE-BF1C-0A65-F0AF-F92633F42A58}"/>
                  </a:ext>
                </a:extLst>
              </p:cNvPr>
              <p:cNvSpPr/>
              <p:nvPr/>
            </p:nvSpPr>
            <p:spPr>
              <a:xfrm>
                <a:off x="2511944" y="5315597"/>
                <a:ext cx="7765267" cy="74148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sz="35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Symbolically it is represented as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350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 sz="3500" dirty="0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omic Sans MS" panose="030F0702030302020204" pitchFamily="66" charset="0"/>
                          </a:rPr>
                          <m:t>AB</m:t>
                        </m:r>
                      </m:e>
                    </m:acc>
                  </m:oMath>
                </a14:m>
                <a:endParaRPr lang="en-US" sz="35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BE0DCFFE-BF1C-0A65-F0AF-F92633F42A5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1944" y="5315597"/>
                <a:ext cx="7765267" cy="741485"/>
              </a:xfrm>
              <a:prstGeom prst="rect">
                <a:avLst/>
              </a:prstGeom>
              <a:blipFill>
                <a:blip r:embed="rId9"/>
                <a:stretch>
                  <a:fillRect l="-2041" b="-344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Graphic 21">
            <a:extLst>
              <a:ext uri="{FF2B5EF4-FFF2-40B4-BE49-F238E27FC236}">
                <a16:creationId xmlns:a16="http://schemas.microsoft.com/office/drawing/2014/main" id="{6CF7D794-2590-BB75-2DE5-57A46EDFB9CA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FB57211-DF12-310B-F44B-64214E9CFEF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623B59C-3DE0-967F-C3EB-9A9B24383686}"/>
              </a:ext>
            </a:extLst>
          </p:cNvPr>
          <p:cNvSpPr/>
          <p:nvPr/>
        </p:nvSpPr>
        <p:spPr>
          <a:xfrm>
            <a:off x="609600" y="606878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95CB524-AF9B-BD9E-16BC-CFECAED60DE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2D884FA-4DEB-CA8D-FD6C-5C58572AAC1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3430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5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1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Vector Characteristics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FE8A8E4-E298-9C9A-E78B-0E2870A71985}"/>
                  </a:ext>
                </a:extLst>
              </p:cNvPr>
              <p:cNvSpPr txBox="1"/>
              <p:nvPr/>
            </p:nvSpPr>
            <p:spPr>
              <a:xfrm>
                <a:off x="1727862" y="1682079"/>
                <a:ext cx="8788969" cy="337579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3600"/>
                  </a:spcAft>
                </a:pPr>
                <a:r>
                  <a:rPr lang="en-US" sz="3200" b="1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Multiplying a vector by a scalar</a:t>
                </a:r>
              </a:p>
              <a:p>
                <a:pPr marL="365760" indent="-365760" algn="just">
                  <a:spcAft>
                    <a:spcPts val="3600"/>
                  </a:spcAft>
                  <a:buFont typeface="Arial" panose="020B0604020202020204" pitchFamily="34" charset="0"/>
                  <a:buChar char="•"/>
                </a:pPr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If we multiply a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i="1" dirty="0">
                            <a:ln w="0"/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 sz="2800" dirty="0">
                            <a:ln w="0"/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omic Sans MS" panose="030F0702030302020204" pitchFamily="66" charset="0"/>
                          </a:rPr>
                          <m:t>A</m:t>
                        </m:r>
                      </m:e>
                    </m:acc>
                  </m:oMath>
                </a14:m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 by a scalar </a:t>
                </a:r>
                <a:r>
                  <a:rPr lang="en-US" sz="2800" dirty="0">
                    <a:ln w="0"/>
                    <a:solidFill>
                      <a:srgbClr val="00B0F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s</a:t>
                </a:r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, we get a new vector. </a:t>
                </a:r>
              </a:p>
              <a:p>
                <a:pPr marL="365760" indent="-365760" algn="just">
                  <a:spcAft>
                    <a:spcPts val="3600"/>
                  </a:spcAft>
                  <a:buFont typeface="Arial" panose="020B0604020202020204" pitchFamily="34" charset="0"/>
                  <a:buChar char="•"/>
                </a:pPr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Its direction is the direction of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sz="2800" i="1" dirty="0">
                            <a:ln w="0"/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 sz="2800" dirty="0">
                            <a:ln w="0"/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omic Sans MS" panose="030F0702030302020204" pitchFamily="66" charset="0"/>
                          </a:rPr>
                          <m:t>A</m:t>
                        </m:r>
                      </m:e>
                    </m:acc>
                  </m:oMath>
                </a14:m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 if </a:t>
                </a:r>
                <a:r>
                  <a:rPr lang="en-US" sz="2800" dirty="0">
                    <a:ln w="0"/>
                    <a:solidFill>
                      <a:srgbClr val="00B0F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s</a:t>
                </a:r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 is positive but the opposite direction if </a:t>
                </a:r>
                <a:r>
                  <a:rPr lang="en-US" sz="2800" dirty="0">
                    <a:ln w="0"/>
                    <a:solidFill>
                      <a:srgbClr val="00B0F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s</a:t>
                </a:r>
                <a:r>
                  <a:rPr lang="en-US" sz="2800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omic Sans MS" panose="030F0702030302020204" pitchFamily="66" charset="0"/>
                  </a:rPr>
                  <a:t> is negative.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FE8A8E4-E298-9C9A-E78B-0E2870A719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7862" y="1682079"/>
                <a:ext cx="8788969" cy="3375796"/>
              </a:xfrm>
              <a:prstGeom prst="rect">
                <a:avLst/>
              </a:prstGeom>
              <a:blipFill>
                <a:blip r:embed="rId8"/>
                <a:stretch>
                  <a:fillRect l="-1872" t="-2708" r="-1803" b="-48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Graphic 21">
            <a:extLst>
              <a:ext uri="{FF2B5EF4-FFF2-40B4-BE49-F238E27FC236}">
                <a16:creationId xmlns:a16="http://schemas.microsoft.com/office/drawing/2014/main" id="{BA2CB02E-8D4E-15EB-6E6C-9B09667E857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602A1D5-6A8B-AC34-BDA3-BFB6AF26C7D6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6E3EDDD3-EC55-D8EE-6865-8E7B852114E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E1B7EFA-01BD-8EE5-9BEA-2905310E648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D317668-8947-340C-2C33-F47910D50A8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9526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06707" y="1616912"/>
            <a:ext cx="34692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sz="3600" dirty="0">
                <a:latin typeface="Comic Sans MS" panose="030F0702030302020204" pitchFamily="66" charset="0"/>
              </a:rPr>
              <a:t>If </a:t>
            </a:r>
            <a:r>
              <a:rPr lang="en-US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s</a:t>
            </a:r>
            <a:r>
              <a:rPr lang="en-US" sz="3600" dirty="0">
                <a:latin typeface="Comic Sans MS" panose="030F0702030302020204" pitchFamily="66" charset="0"/>
              </a:rPr>
              <a:t> is positive: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5509930" y="2263243"/>
            <a:ext cx="1828800" cy="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138991" y="1545995"/>
                <a:ext cx="609462" cy="71724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3600" i="1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nor/>
                            </m:rPr>
                            <a:rPr lang="en-US" sz="3600" b="0" i="0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acc>
                    </m:oMath>
                  </m:oMathPara>
                </a14:m>
                <a:endParaRPr lang="en-US" sz="36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991" y="1545995"/>
                <a:ext cx="609462" cy="717248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Arrow Connector 12"/>
          <p:cNvCxnSpPr/>
          <p:nvPr/>
        </p:nvCxnSpPr>
        <p:spPr>
          <a:xfrm flipV="1">
            <a:off x="4567619" y="3152000"/>
            <a:ext cx="36576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6017993" y="2421873"/>
                <a:ext cx="864339" cy="71724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2</m:t>
                      </m:r>
                      <m:acc>
                        <m:accPr>
                          <m:chr m:val="⃗"/>
                          <m:ctrlPr>
                            <a:rPr lang="en-US" sz="3600" i="1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nor/>
                            </m:rPr>
                            <a:rPr lang="en-US" sz="3600" b="0" i="0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acc>
                    </m:oMath>
                  </m:oMathPara>
                </a14:m>
                <a:endParaRPr lang="en-US" sz="36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7993" y="2421873"/>
                <a:ext cx="864339" cy="71724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304672" y="3861273"/>
            <a:ext cx="36022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sz="3600" dirty="0">
                <a:latin typeface="Comic Sans MS" panose="030F0702030302020204" pitchFamily="66" charset="0"/>
              </a:rPr>
              <a:t>If </a:t>
            </a:r>
            <a:r>
              <a:rPr lang="en-US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s</a:t>
            </a:r>
            <a:r>
              <a:rPr lang="en-US" sz="3600" dirty="0">
                <a:latin typeface="Comic Sans MS" panose="030F0702030302020204" pitchFamily="66" charset="0"/>
              </a:rPr>
              <a:t> is negative: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5494903" y="4927028"/>
            <a:ext cx="1828800" cy="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6149722" y="4209780"/>
                <a:ext cx="609462" cy="71724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3600" i="1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nor/>
                            </m:rPr>
                            <a:rPr lang="en-US" sz="3600" b="0" i="0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acc>
                    </m:oMath>
                  </m:oMathPara>
                </a14:m>
                <a:endParaRPr lang="en-US" sz="36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9722" y="4209780"/>
                <a:ext cx="609462" cy="717248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Arrow Connector 19"/>
          <p:cNvCxnSpPr/>
          <p:nvPr/>
        </p:nvCxnSpPr>
        <p:spPr>
          <a:xfrm flipH="1" flipV="1">
            <a:off x="3653218" y="5879222"/>
            <a:ext cx="54864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5887305" y="5161974"/>
                <a:ext cx="1018227" cy="71724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i="1" smtClean="0">
                          <a:ln w="0"/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3600" b="0" i="1" smtClean="0">
                          <a:ln w="0"/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3</m:t>
                      </m:r>
                      <m:acc>
                        <m:accPr>
                          <m:chr m:val="⃗"/>
                          <m:ctrlPr>
                            <a:rPr lang="en-US" sz="3600" i="1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nor/>
                            </m:rPr>
                            <a:rPr lang="en-US" sz="3600" b="0" i="0" smtClean="0">
                              <a:ln w="0"/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</m:acc>
                    </m:oMath>
                  </m:oMathPara>
                </a14:m>
                <a:endParaRPr lang="en-US" sz="36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7305" y="5161974"/>
                <a:ext cx="1018227" cy="717248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>
            <a:extLst>
              <a:ext uri="{FF2B5EF4-FFF2-40B4-BE49-F238E27FC236}">
                <a16:creationId xmlns:a16="http://schemas.microsoft.com/office/drawing/2014/main" id="{F817E3F9-BA50-7CB7-581E-F500BC8F91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6167"/>
            <a:ext cx="9533101" cy="1610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9F9BA8E-3D87-A728-0D04-D7B0DE1D19E9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7BA38B-57DF-2DB8-8E33-0611DB76FE8A}"/>
              </a:ext>
            </a:extLst>
          </p:cNvPr>
          <p:cNvSpPr txBox="1"/>
          <p:nvPr/>
        </p:nvSpPr>
        <p:spPr>
          <a:xfrm>
            <a:off x="2658899" y="633231"/>
            <a:ext cx="61576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Vector Characteristics </a:t>
            </a:r>
            <a:endParaRPr lang="en-US" sz="2800" b="1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F51CB6B-8435-F13C-02A3-8E4A812C01C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E263E8F-B7A2-25A6-3E30-95343E0E9B69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2E03A863-8CD3-E12C-1D88-DC7CAC30B8F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: Rounded Corners 22">
            <a:extLst>
              <a:ext uri="{FF2B5EF4-FFF2-40B4-BE49-F238E27FC236}">
                <a16:creationId xmlns:a16="http://schemas.microsoft.com/office/drawing/2014/main" id="{D128F8F0-BB67-CC0A-A8BF-F02378BE354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3E67CC7-5033-2CEE-1934-4556DDC7759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9839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69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Multiply vector by vector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200E54-568E-1D1D-2000-1231404AE5BD}"/>
              </a:ext>
            </a:extLst>
          </p:cNvPr>
          <p:cNvSpPr txBox="1"/>
          <p:nvPr/>
        </p:nvSpPr>
        <p:spPr>
          <a:xfrm>
            <a:off x="2125047" y="2120749"/>
            <a:ext cx="806398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3600"/>
              </a:spcAft>
            </a:pPr>
            <a:r>
              <a:rPr 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There are two ways to multiply a vector by a vector:</a:t>
            </a:r>
          </a:p>
          <a:p>
            <a:pPr marL="365760" indent="-365760" algn="just">
              <a:spcAft>
                <a:spcPts val="36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 first way produces a scalar quantity and called as scalar product (dot product).</a:t>
            </a:r>
          </a:p>
          <a:p>
            <a:pPr marL="365760" indent="-365760" algn="just">
              <a:spcAft>
                <a:spcPts val="36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 second way produces a vector quantity and called as vector product (cross product).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E70EC3E0-F76E-F8F0-9D37-8E440F8DA4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AE34623-B0C7-41FD-4AEB-5F5BA51B40A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44D76296-F963-AEF8-32E6-FFE5EBA34D0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81538C1-AFB9-6762-D15E-804956A8228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12CEF62-DACF-34B5-FEB4-A5600631B64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14306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Some important Points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82C486-9AC5-AE72-9B6E-F7904F17D1A1}"/>
              </a:ext>
            </a:extLst>
          </p:cNvPr>
          <p:cNvSpPr txBox="1"/>
          <p:nvPr/>
        </p:nvSpPr>
        <p:spPr>
          <a:xfrm>
            <a:off x="1999035" y="2020156"/>
            <a:ext cx="6235428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Notes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40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Theorem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40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Facts  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2CD710D-8318-4C28-E70E-837E4619B7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7F614DD-B084-EAB4-6F67-42D9D33C198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2AEFC324-ED14-7D47-088B-0F80E9C48F7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70D83E2-2816-7C34-ED6C-A0D938D6762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D0C8439-BC98-4B1D-BC0E-98AF75A1530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69331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37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223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Notes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CBABE9-793C-3618-6DF9-84A13E0AD7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6841" y="1464501"/>
            <a:ext cx="9515475" cy="37433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0103254-B894-AA8E-EAE6-01528602F8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1134" y="4730621"/>
            <a:ext cx="3652561" cy="1427584"/>
          </a:xfrm>
          <a:prstGeom prst="rect">
            <a:avLst/>
          </a:pr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76B77E62-B5FB-F72D-8280-E8E162F8195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67AB111-90FC-19F0-5AE6-431944E4797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6A131943-77B2-2A1C-E983-6A48B5E1423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1724D47-0D32-0636-54B0-9486D4A9000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843A6DAB-C684-9604-8293-458E1E07CCC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79182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2" y="-36946"/>
            <a:ext cx="87852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1917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Theorem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6F3D5B9-BDD5-0422-2CA9-14ACDBA95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5912" y="2109787"/>
            <a:ext cx="9020175" cy="2638425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F7720902-1C92-A70A-DB96-C5A1AFC30D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FB329EF-CD79-663D-3B7F-7D490EABDE5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D633CA2-CE85-D860-9F20-288110B8CD0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5E53AA0-EB19-D253-683B-CDD3E442487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52F304D-E574-6BF5-5B48-479DF3132F6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2661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8228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25036" y="599588"/>
            <a:ext cx="1042273" cy="5305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Fact </a:t>
            </a:r>
            <a:endParaRPr lang="en-US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3173ECB-B1EA-A1E4-9500-65E0EEFE23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475" y="1966912"/>
            <a:ext cx="9925050" cy="2924175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F01E233D-512F-7C95-105E-6DD473183B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9CDA5D3-97D7-F82E-78AF-4279BB74D15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BFC60C3F-CA1A-0AE7-6189-6C483086E45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2822FE4-4687-D194-C6D0-6304B1EB00D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EB3F86D-8A21-4271-4DBE-DDDBB616881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58695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8228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69294" y="571354"/>
            <a:ext cx="3021981" cy="5933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Extra Practice  </a:t>
            </a:r>
            <a:endParaRPr lang="en-US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36757" y="2718123"/>
            <a:ext cx="7346152" cy="1277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7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Extra Practice </a:t>
            </a:r>
            <a:endParaRPr lang="en-US" sz="7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8DFD1DB-482C-7B00-D1FF-9C652EA5C4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40BFBD1-C027-AEDF-98B1-15ABC739B231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C6C89336-AFD2-A6C9-9440-42AD53CDDBE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4C404C19-CD87-4EDA-D1F2-6F34A2093D4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E3BCA84C-F6A8-7912-5DDA-1417468429C5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1906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7135"/>
            <a:ext cx="880654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5944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D666A154-EA82-1148-3AB1-4ED2C8A222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0347" y="2092661"/>
            <a:ext cx="8584164" cy="329320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66000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Example 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66000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dot product of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=(1,2,3) and </a:t>
            </a:r>
            <a:r>
              <a:rPr lang="en-US" altLang="en-US" sz="4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=(4,−5,6)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6A9B045A-09BE-E2F0-3090-B3118692BF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350D978-7108-9BF3-1DC9-FA1ECE8CC8A2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730965D4-DF17-98EE-BF69-54A0D343C4B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6783DAF-F338-318D-EC27-6344A6DC862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68EB7C4-3F38-A4CD-3EAD-E5DB2966F8E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9020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80813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17009" y="525017"/>
            <a:ext cx="5944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of 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2BFEC67-4C10-3CC2-E363-96F3AFD0293C}"/>
              </a:ext>
            </a:extLst>
          </p:cNvPr>
          <p:cNvSpPr txBox="1"/>
          <p:nvPr/>
        </p:nvSpPr>
        <p:spPr>
          <a:xfrm>
            <a:off x="2213298" y="1701873"/>
            <a:ext cx="8808139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Using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D9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 tooltip="The formula for the dot product in terms of vector components: Derivation of the component formula for the dot product, starting with its geometric definition based on projection of vectors."/>
              </a:rPr>
              <a:t>component formula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 the dot product of three-dimensional vectors,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=a1b1+a2b2+a3b3,   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calculate the dot product to be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=1(4)+2(−5)+3(6)=4−10+18=12.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E789AB71-EEE9-5EAA-4096-1107D5FFAF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1D7E7EA-74B1-20F6-F04F-12473EA0E8D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8B5A502A-8C73-589A-20B7-2444C5826E95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A89E318-E17B-C118-CA1D-4F9CD82E59F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49ACF1E-C59D-6521-E856-80510B397F9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85264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76300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0E7B1A03-4275-E874-52A4-A25D387BE8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0025" y="2138595"/>
            <a:ext cx="6662057" cy="283154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dot product of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=(−4,−9)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altLang="en-US" sz="40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=(−1,2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61E2C25-D820-16F1-4337-5C56351E03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94E711A-18B9-A483-D709-0CA202F899A9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CC3B461-C463-29F1-EB8A-0830138DC166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EC59BC89-633A-A0EE-FDD7-0E58D85DF21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856FA32-8390-1B1D-DAB8-30E66C3D6347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26015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81742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881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of Example 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AF5C52-CA81-82DF-0E2F-662BF1DCF946}"/>
              </a:ext>
            </a:extLst>
          </p:cNvPr>
          <p:cNvSpPr txBox="1"/>
          <p:nvPr/>
        </p:nvSpPr>
        <p:spPr>
          <a:xfrm>
            <a:off x="1727862" y="1752794"/>
            <a:ext cx="957494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Using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D9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 tooltip="The formula for the dot product in terms of vector components: Derivation of the component formula for the dot product, starting with its geometric definition based on projection of vectors."/>
              </a:rPr>
              <a:t>component formula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 the dot product of two-dimensional vectors,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=a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+a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calculate the dot product to be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=−4(−1)−9(2)=4−18=−14.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B0C5F51C-AD2C-23CE-7F04-592A7020C0F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31548D9-00D0-06CF-377A-C7F51C4300B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163FE651-ECF8-5F98-AF75-581CA4A57983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2F74B71-0A50-3812-43AE-D24D651E7BA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102FCC3-00A9-8CA9-787B-A036DF11F96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28243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76300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175A510-AFC5-3791-3C71-237E8E9D2A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235" y="2330971"/>
            <a:ext cx="9202819" cy="924028"/>
          </a:xfrm>
          <a:prstGeom prst="rect">
            <a:avLst/>
          </a:pr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D90E7C05-6DC3-6C22-E2D8-7923F54E3F7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F43D718-BB5A-6C86-8DB2-E77D8543F75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E182904-A368-2154-39CE-8464D32F044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FD19F1A-A2FF-1F45-33C4-7F8307E372A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766E9C3-F8EC-3D1E-8E31-CDF02FE682C0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46129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11102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0C20D16-D75F-E494-0CD8-5FC12942FA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451" y="2552701"/>
            <a:ext cx="8226609" cy="1237084"/>
          </a:xfrm>
          <a:prstGeom prst="rect">
            <a:avLst/>
          </a:pr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9D1F5753-0535-969B-9462-AC0C9E7DC58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AEB9B1B-A1FB-EE55-2981-8444175C42C9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98517439-2B68-31A5-D2EF-24311133EE81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6F8FAB2D-7C4D-0BE4-378D-7510BCAF26B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3730F23-52FB-A61C-20B7-388AE33BAC8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75937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8609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97C1598-FD32-4966-8BD8-49DB3E3F91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2644" y="2216889"/>
            <a:ext cx="9092009" cy="919866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B520C1B6-0DCC-2A04-6DEE-2F715330BC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17842C9-27F9-7ED0-8DFA-742E646C9AF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6395848B-BB76-EAA8-7615-648677B406C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307D62F1-E4A7-5A90-C34E-75F70BE8A92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CD509C2-4E35-81D5-8885-B411C2A1614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74436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80110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881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of Example 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348BCB2-B02E-C4B5-68BD-5217E2B76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843" y="2406205"/>
            <a:ext cx="8667750" cy="1343025"/>
          </a:xfrm>
          <a:prstGeom prst="rect">
            <a:avLst/>
          </a:pr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A02727FD-5FB3-B34A-CDAD-ABF38F7DF9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017C9E3-34CD-909A-83FA-8FEDE718780A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BD315414-888B-B2B6-C341-85117B55B91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98B6BEA-C66F-7717-75D5-9D49C242B358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81779B3-E95F-7BD0-590E-2ACD2A585D8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48837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75755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8B6AD5-1D7D-0393-108A-99C700384CF3}"/>
              </a:ext>
            </a:extLst>
          </p:cNvPr>
          <p:cNvSpPr txBox="1"/>
          <p:nvPr/>
        </p:nvSpPr>
        <p:spPr>
          <a:xfrm>
            <a:off x="2658083" y="2153690"/>
            <a:ext cx="621111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dot product of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2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=(4,</a:t>
            </a:r>
            <a:r>
              <a:rPr lang="en-US" altLang="en-US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2,1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altLang="en-US" sz="36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=(−1,5,7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2C5EC30-CA77-25F6-CE05-5B46008B8E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D47C367-4769-264B-D0F5-92D4522AC1B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93BD6946-0676-A13A-19C3-232EDDC71C01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A3878E5-FACE-AFE6-5B8B-2A333A56C835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848C480-BBBF-6AAC-D1A0-19E417B22BA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03038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93717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9805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of Example 5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7F3908-39CC-DE90-6080-0A1B8C6AF7B3}"/>
              </a:ext>
            </a:extLst>
          </p:cNvPr>
          <p:cNvSpPr txBox="1"/>
          <p:nvPr/>
        </p:nvSpPr>
        <p:spPr>
          <a:xfrm>
            <a:off x="2200882" y="2036311"/>
            <a:ext cx="8256352" cy="34014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Using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D9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 tooltip="The formula for the dot product in terms of vector components: Derivation of the component formula for the dot product, starting with its geometric definition based on projection of vectors."/>
              </a:rPr>
              <a:t>component formula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 the dot product of two-dimensional vectors,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=a1b1+a2b2+ a3b3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calculate the dot product to be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=4(−1)+2(5)+1(7)=-4+10+7= 13.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7D1E0D6-E6E5-130B-04C6-60979CC6989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621906E-7F5A-B9C4-F12C-73F1B552BD2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62F4DBF-486D-C8A5-D150-F6C06EFC26A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68A8C03-B052-FDA3-21E5-3F9B4CB76A6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15EC2CD-028E-A42E-A2C2-5E71CE72DC93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67092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88864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22E997-F06B-194C-BF92-7C601517DDFB}"/>
              </a:ext>
            </a:extLst>
          </p:cNvPr>
          <p:cNvSpPr txBox="1"/>
          <p:nvPr/>
        </p:nvSpPr>
        <p:spPr>
          <a:xfrm>
            <a:off x="2677538" y="2204822"/>
            <a:ext cx="6211110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dot product of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=(5,2,1)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altLang="en-US" sz="2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=(8,2,2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F056DB1-51D0-4876-334D-DBF9777557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AE625CB-1AB7-101D-BAF1-2697BDE9012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3E87D4B3-E758-22A7-F993-364FB508E1F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4FADD9DD-CF67-1284-9F7E-6EA3092BEC0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CE46657-31F0-2FE3-2CA2-64FCEB00C85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27273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893082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8E806A-07DA-4BAF-872F-C9DA303F4CC3}"/>
              </a:ext>
            </a:extLst>
          </p:cNvPr>
          <p:cNvSpPr txBox="1"/>
          <p:nvPr/>
        </p:nvSpPr>
        <p:spPr>
          <a:xfrm>
            <a:off x="2268977" y="1961241"/>
            <a:ext cx="781860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Using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D9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 tooltip="The formula for the dot product in terms of vector components: Derivation of the component formula for the dot product, starting with its geometric definition based on projection of vectors."/>
              </a:rPr>
              <a:t>component formula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 the dot product of two-dimensional vectors,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=a1b1+a2b2+ a3b3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calculate the dot product to be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=5(8)+2(2)+1(2)= 40+4+2= 46.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927148E6-ED56-1420-25D6-5861CD048CF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AFC9393-B688-15A0-10BB-4682EB79EC4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9B31948C-4FC5-B81C-F158-07CC6FD91C5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D33BDEEC-0EF7-0964-CFE9-25F1A165F7C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45EE8C7-7764-18E2-BCD2-397A7F964AC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03641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86911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204D1-862F-2C43-1CBB-21287D419F50}"/>
              </a:ext>
            </a:extLst>
          </p:cNvPr>
          <p:cNvSpPr txBox="1"/>
          <p:nvPr/>
        </p:nvSpPr>
        <p:spPr>
          <a:xfrm>
            <a:off x="2706721" y="2266927"/>
            <a:ext cx="621111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dot product of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4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=(6,9,0)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altLang="en-US" sz="24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=(8,3,1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D942ADAF-2410-BECA-072F-312C99FB43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B02759A-B67B-2E6A-7725-2C118756363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731CD9B7-8B44-B728-082E-2C819B565E57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2B5CB0A4-DE4A-D73E-B313-0AD997D7684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337E204-5FF7-7C77-7506-F652AF1940E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37871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94765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28D701-9755-428F-D81E-72A60EDBA67F}"/>
              </a:ext>
            </a:extLst>
          </p:cNvPr>
          <p:cNvSpPr txBox="1"/>
          <p:nvPr/>
        </p:nvSpPr>
        <p:spPr>
          <a:xfrm>
            <a:off x="2268977" y="1961241"/>
            <a:ext cx="781860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Using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D9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 tooltip="The formula for the dot product in terms of vector components: Derivation of the component formula for the dot product, starting with its geometric definition based on projection of vectors."/>
              </a:rPr>
              <a:t>component formula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 the dot product of two-dimensional vectors,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=a1b1+a2b2+ a3b3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calculate the dot product to be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=6(8)+9(3)+0(1)= 48+27+0= 75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3E9E5B6-B1C9-D979-4F22-676B353709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778D35A-2268-99E1-9970-87B2A0014D3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016CAD72-47F2-7B60-EB67-15A58D2FEF8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C21E4AEE-FAED-FCD7-D606-AE4B747EDE55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ED629ED-78EE-1883-7B35-9A628E33479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86651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8473"/>
            <a:ext cx="884001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2082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B81004-2762-574B-9160-012C81C3C358}"/>
              </a:ext>
            </a:extLst>
          </p:cNvPr>
          <p:cNvSpPr txBox="1"/>
          <p:nvPr/>
        </p:nvSpPr>
        <p:spPr>
          <a:xfrm>
            <a:off x="2628900" y="2204822"/>
            <a:ext cx="621111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dot product of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4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=(1,−2,5,-4)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and </a:t>
            </a:r>
            <a:r>
              <a:rPr lang="en-US" altLang="en-US" sz="24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=(1,3,-4,5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49E1538-70CE-31ED-6D7B-D3624D69A9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977C930-023C-0AC5-5704-CA7B609BF3C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442B819-F879-3ECC-15E8-582DD04BC1F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67646E6C-C015-6C18-018D-B73772BBDBD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228D238-5823-2B01-67DB-1E0F55A245F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81978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881302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9686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07E47C-56B0-C529-6AA1-72248EFB7383}"/>
              </a:ext>
            </a:extLst>
          </p:cNvPr>
          <p:cNvSpPr txBox="1"/>
          <p:nvPr/>
        </p:nvSpPr>
        <p:spPr>
          <a:xfrm>
            <a:off x="2409096" y="2126610"/>
            <a:ext cx="805786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Using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D9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 tooltip="The formula for the dot product in terms of vector components: Derivation of the component formula for the dot product, starting with its geometric definition based on projection of vectors."/>
              </a:rPr>
              <a:t>component formula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for the dot product of two-dimensional vectors,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=a1b1+a2b2+ a3b3 + a4b4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 calculate the dot product to be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a⋅b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=1(1) -2 (3)+5(-4)-4(5)= 1 -6 -20-20= -45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1112A16-418B-826B-E9E2-141BC81821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DE20D5C-8426-2C46-DD10-9A5E284C3B9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E259E70C-4010-F131-B084-07C74F851337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A0EEDCAE-8249-A0AA-62E6-CCCACAA1D60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DD3D402-47A4-C447-FD34-D72A32E13EF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0241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8473"/>
            <a:ext cx="942506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4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4894" y="928099"/>
            <a:ext cx="992778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/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What is the scalar?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Examples for scalar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What is the vectors?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Examples for vectors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Dot product and cross product concept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/>
              <a:t>How to calculate the dot product ?</a:t>
            </a:r>
          </a:p>
          <a:p>
            <a:endParaRPr lang="en-US" sz="2400" b="1" dirty="0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9C84DFC-17A5-555C-8554-3317B3E806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960483F-7273-154F-6E99-8FD6120647D0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 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DFEBC4B4-A657-88DA-A015-5FBBB0E6841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D47D01AD-48B3-1A6E-75B6-B0CD8A58380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860E898-5628-92A8-2A6D-0F56CC08785B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8279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2301</TotalTime>
  <Words>1169</Words>
  <Application>Microsoft Office PowerPoint</Application>
  <PresentationFormat>Widescreen</PresentationFormat>
  <Paragraphs>297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Cambria Math</vt:lpstr>
      <vt:lpstr>Comic Sans MS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116</cp:revision>
  <dcterms:created xsi:type="dcterms:W3CDTF">2021-08-03T13:03:26Z</dcterms:created>
  <dcterms:modified xsi:type="dcterms:W3CDTF">2025-10-11T12:13:12Z</dcterms:modified>
</cp:coreProperties>
</file>