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303" r:id="rId6"/>
    <p:sldId id="271" r:id="rId7"/>
    <p:sldId id="313" r:id="rId8"/>
    <p:sldId id="276" r:id="rId9"/>
    <p:sldId id="528" r:id="rId10"/>
    <p:sldId id="533" r:id="rId11"/>
    <p:sldId id="530" r:id="rId12"/>
    <p:sldId id="531" r:id="rId13"/>
    <p:sldId id="532" r:id="rId14"/>
    <p:sldId id="496" r:id="rId15"/>
    <p:sldId id="256" r:id="rId16"/>
    <p:sldId id="534" r:id="rId17"/>
    <p:sldId id="306" r:id="rId18"/>
    <p:sldId id="535" r:id="rId19"/>
    <p:sldId id="536" r:id="rId20"/>
    <p:sldId id="497" r:id="rId21"/>
    <p:sldId id="499" r:id="rId22"/>
    <p:sldId id="537" r:id="rId23"/>
    <p:sldId id="500" r:id="rId24"/>
    <p:sldId id="501" r:id="rId25"/>
    <p:sldId id="502" r:id="rId26"/>
    <p:sldId id="504" r:id="rId27"/>
    <p:sldId id="505" r:id="rId28"/>
    <p:sldId id="494" r:id="rId29"/>
    <p:sldId id="538" r:id="rId30"/>
    <p:sldId id="506" r:id="rId31"/>
    <p:sldId id="507" r:id="rId32"/>
    <p:sldId id="508" r:id="rId33"/>
    <p:sldId id="539" r:id="rId34"/>
    <p:sldId id="540" r:id="rId35"/>
    <p:sldId id="511" r:id="rId36"/>
    <p:sldId id="512" r:id="rId37"/>
    <p:sldId id="513" r:id="rId38"/>
    <p:sldId id="514" r:id="rId39"/>
    <p:sldId id="516" r:id="rId40"/>
    <p:sldId id="517" r:id="rId41"/>
    <p:sldId id="542" r:id="rId42"/>
    <p:sldId id="543" r:id="rId43"/>
    <p:sldId id="527" r:id="rId44"/>
    <p:sldId id="529" r:id="rId45"/>
    <p:sldId id="541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528"/>
            <p14:sldId id="533"/>
            <p14:sldId id="530"/>
            <p14:sldId id="531"/>
            <p14:sldId id="532"/>
            <p14:sldId id="496"/>
            <p14:sldId id="256"/>
            <p14:sldId id="534"/>
            <p14:sldId id="306"/>
            <p14:sldId id="535"/>
            <p14:sldId id="536"/>
            <p14:sldId id="497"/>
            <p14:sldId id="499"/>
            <p14:sldId id="537"/>
            <p14:sldId id="500"/>
            <p14:sldId id="501"/>
            <p14:sldId id="502"/>
            <p14:sldId id="504"/>
            <p14:sldId id="505"/>
            <p14:sldId id="494"/>
            <p14:sldId id="538"/>
            <p14:sldId id="506"/>
            <p14:sldId id="507"/>
            <p14:sldId id="508"/>
            <p14:sldId id="539"/>
            <p14:sldId id="540"/>
            <p14:sldId id="511"/>
            <p14:sldId id="512"/>
            <p14:sldId id="513"/>
            <p14:sldId id="514"/>
            <p14:sldId id="516"/>
            <p14:sldId id="517"/>
            <p14:sldId id="542"/>
            <p14:sldId id="543"/>
            <p14:sldId id="527"/>
            <p14:sldId id="529"/>
            <p14:sldId id="54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F58221"/>
    <a:srgbClr val="203E5F"/>
    <a:srgbClr val="2D3956"/>
    <a:srgbClr val="FFD200"/>
    <a:srgbClr val="00AEEF"/>
    <a:srgbClr val="000000"/>
    <a:srgbClr val="669BBC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545"/>
    <p:restoredTop sz="94577"/>
  </p:normalViewPr>
  <p:slideViewPr>
    <p:cSldViewPr snapToGrid="0">
      <p:cViewPr varScale="1">
        <p:scale>
          <a:sx n="104" d="100"/>
          <a:sy n="104" d="100"/>
        </p:scale>
        <p:origin x="216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11D2E5-8CEC-FF48-A7BE-C99A1FF27FD0}" type="doc">
      <dgm:prSet loTypeId="urn:microsoft.com/office/officeart/2008/layout/VerticalAccentList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F64FE7C-A788-AB40-B836-2E87B0930F3A}">
      <dgm:prSet phldrT="[Text]"/>
      <dgm:spPr/>
      <dgm:t>
        <a:bodyPr/>
        <a:lstStyle/>
        <a:p>
          <a:r>
            <a:rPr lang="ar-JO" dirty="0">
              <a:cs typeface="+mj-cs"/>
            </a:rPr>
            <a:t>حملات التثقيف أو التعليم: تقدم معلومات أو تشرح مفاهيم مهمة (مثل حقوق الطلبة، مخاطر التسرب)</a:t>
          </a:r>
          <a:endParaRPr lang="en-US" dirty="0"/>
        </a:p>
      </dgm:t>
    </dgm:pt>
    <dgm:pt modelId="{69E8234E-4648-6D46-A802-F6CD12358FBC}" type="parTrans" cxnId="{EAEB5A2D-0928-B34E-BE5D-1C53AB4252C3}">
      <dgm:prSet/>
      <dgm:spPr/>
      <dgm:t>
        <a:bodyPr/>
        <a:lstStyle/>
        <a:p>
          <a:endParaRPr lang="en-US"/>
        </a:p>
      </dgm:t>
    </dgm:pt>
    <dgm:pt modelId="{556E8168-4772-F042-8BFC-8E2436FA1FC6}" type="sibTrans" cxnId="{EAEB5A2D-0928-B34E-BE5D-1C53AB4252C3}">
      <dgm:prSet/>
      <dgm:spPr/>
      <dgm:t>
        <a:bodyPr/>
        <a:lstStyle/>
        <a:p>
          <a:endParaRPr lang="en-US"/>
        </a:p>
      </dgm:t>
    </dgm:pt>
    <dgm:pt modelId="{9E1B70CE-51EB-2D41-A7A1-1D26F3794501}">
      <dgm:prSet phldrT="[Text]"/>
      <dgm:spPr/>
      <dgm:t>
        <a:bodyPr/>
        <a:lstStyle/>
        <a:p>
          <a:r>
            <a:rPr lang="ar-JO" dirty="0">
              <a:cs typeface="+mj-cs"/>
            </a:rPr>
            <a:t>حملات التحقيق أو كشف الحقائق: تعتمد على العمل الصحفي الاستقصائي للكشف عن خلل أو خلل مؤسسي</a:t>
          </a:r>
          <a:endParaRPr lang="en-US" dirty="0"/>
        </a:p>
      </dgm:t>
    </dgm:pt>
    <dgm:pt modelId="{4F721EB5-A2DA-3345-B068-D13D8ADC28FE}" type="parTrans" cxnId="{F0790D1C-0EB2-4C43-8FDB-B3D731F37DC5}">
      <dgm:prSet/>
      <dgm:spPr/>
      <dgm:t>
        <a:bodyPr/>
        <a:lstStyle/>
        <a:p>
          <a:endParaRPr lang="en-US"/>
        </a:p>
      </dgm:t>
    </dgm:pt>
    <dgm:pt modelId="{B19AF364-6B0C-0346-82AD-05740AF5B5F7}" type="sibTrans" cxnId="{F0790D1C-0EB2-4C43-8FDB-B3D731F37DC5}">
      <dgm:prSet/>
      <dgm:spPr/>
      <dgm:t>
        <a:bodyPr/>
        <a:lstStyle/>
        <a:p>
          <a:endParaRPr lang="en-US"/>
        </a:p>
      </dgm:t>
    </dgm:pt>
    <dgm:pt modelId="{BAA7B305-37DC-7645-B38D-DC195E0BAFBB}">
      <dgm:prSet phldrT="[Text]"/>
      <dgm:spPr/>
      <dgm:t>
        <a:bodyPr/>
        <a:lstStyle/>
        <a:p>
          <a:r>
            <a:rPr lang="ar-JO" dirty="0">
              <a:cs typeface="+mj-cs"/>
            </a:rPr>
            <a:t>حملات الضغط الإعلامي المعتدل: تُستخدم بأسلوب مهني للفت نظر الجهات المسؤولة إلى قضية عامة دون تحريض أو تجاوز قانوني.</a:t>
          </a:r>
          <a:endParaRPr lang="en-US" dirty="0"/>
        </a:p>
      </dgm:t>
    </dgm:pt>
    <dgm:pt modelId="{67F109D3-57DB-574E-973E-8BAB81D85F8A}" type="parTrans" cxnId="{F9680B70-0934-C94B-A695-592EA7509D71}">
      <dgm:prSet/>
      <dgm:spPr/>
      <dgm:t>
        <a:bodyPr/>
        <a:lstStyle/>
        <a:p>
          <a:endParaRPr lang="en-US"/>
        </a:p>
      </dgm:t>
    </dgm:pt>
    <dgm:pt modelId="{66C9C393-FD64-C547-BB65-902C189833B3}" type="sibTrans" cxnId="{F9680B70-0934-C94B-A695-592EA7509D71}">
      <dgm:prSet/>
      <dgm:spPr/>
      <dgm:t>
        <a:bodyPr/>
        <a:lstStyle/>
        <a:p>
          <a:endParaRPr lang="en-US"/>
        </a:p>
      </dgm:t>
    </dgm:pt>
    <dgm:pt modelId="{93A094F3-9A48-304D-8A4F-81AF7F5E81FF}">
      <dgm:prSet/>
      <dgm:spPr/>
      <dgm:t>
        <a:bodyPr/>
        <a:lstStyle/>
        <a:p>
          <a:pPr>
            <a:buNone/>
          </a:pPr>
          <a:r>
            <a:rPr lang="ar-JO" dirty="0">
              <a:cs typeface="+mj-cs"/>
            </a:rPr>
            <a:t>حملات التوعية الإعلامية: تهدف إلى رفع وعي الجمهور بقضية اجتماعية أو تعليمية أو بيئية</a:t>
          </a:r>
          <a:endParaRPr lang="en-US" dirty="0"/>
        </a:p>
      </dgm:t>
    </dgm:pt>
    <dgm:pt modelId="{6252F640-106A-664A-A9A7-50E48FC79E74}" type="parTrans" cxnId="{8C7FD8FC-0E2F-0449-A233-46FB265A7B78}">
      <dgm:prSet/>
      <dgm:spPr/>
      <dgm:t>
        <a:bodyPr/>
        <a:lstStyle/>
        <a:p>
          <a:endParaRPr lang="en-US"/>
        </a:p>
      </dgm:t>
    </dgm:pt>
    <dgm:pt modelId="{CC529B17-9CA2-114B-8DA5-067BDF2F7C8C}" type="sibTrans" cxnId="{8C7FD8FC-0E2F-0449-A233-46FB265A7B78}">
      <dgm:prSet/>
      <dgm:spPr/>
      <dgm:t>
        <a:bodyPr/>
        <a:lstStyle/>
        <a:p>
          <a:endParaRPr lang="en-US"/>
        </a:p>
      </dgm:t>
    </dgm:pt>
    <dgm:pt modelId="{C44E6D59-4F21-964B-A26E-4A216D9BC44D}" type="pres">
      <dgm:prSet presAssocID="{4F11D2E5-8CEC-FF48-A7BE-C99A1FF27FD0}" presName="Name0" presStyleCnt="0">
        <dgm:presLayoutVars>
          <dgm:chMax/>
          <dgm:chPref/>
          <dgm:dir/>
        </dgm:presLayoutVars>
      </dgm:prSet>
      <dgm:spPr/>
    </dgm:pt>
    <dgm:pt modelId="{3A697341-AEC6-834B-A28A-5B8744E9C23F}" type="pres">
      <dgm:prSet presAssocID="{3F64FE7C-A788-AB40-B836-2E87B0930F3A}" presName="parenttextcomposite" presStyleCnt="0"/>
      <dgm:spPr/>
    </dgm:pt>
    <dgm:pt modelId="{46C7C958-0E96-4F46-9971-2581E606021D}" type="pres">
      <dgm:prSet presAssocID="{3F64FE7C-A788-AB40-B836-2E87B0930F3A}" presName="parenttext" presStyleLbl="revTx" presStyleIdx="0" presStyleCnt="4">
        <dgm:presLayoutVars>
          <dgm:chMax/>
          <dgm:chPref val="2"/>
          <dgm:bulletEnabled val="1"/>
        </dgm:presLayoutVars>
      </dgm:prSet>
      <dgm:spPr/>
    </dgm:pt>
    <dgm:pt modelId="{949220DA-35C5-6A47-BCA6-15E82551A5D9}" type="pres">
      <dgm:prSet presAssocID="{3F64FE7C-A788-AB40-B836-2E87B0930F3A}" presName="parallelogramComposite" presStyleCnt="0"/>
      <dgm:spPr/>
    </dgm:pt>
    <dgm:pt modelId="{60B7E28A-728D-C44C-A02A-0DBBF9028C45}" type="pres">
      <dgm:prSet presAssocID="{3F64FE7C-A788-AB40-B836-2E87B0930F3A}" presName="parallelogram1" presStyleLbl="alignNode1" presStyleIdx="0" presStyleCnt="28"/>
      <dgm:spPr/>
    </dgm:pt>
    <dgm:pt modelId="{7A3C8DC0-18B3-A74F-A7E7-FE0CD75DC0AA}" type="pres">
      <dgm:prSet presAssocID="{3F64FE7C-A788-AB40-B836-2E87B0930F3A}" presName="parallelogram2" presStyleLbl="alignNode1" presStyleIdx="1" presStyleCnt="28"/>
      <dgm:spPr/>
    </dgm:pt>
    <dgm:pt modelId="{5BE193ED-00FB-044E-9E14-11899132ABF4}" type="pres">
      <dgm:prSet presAssocID="{3F64FE7C-A788-AB40-B836-2E87B0930F3A}" presName="parallelogram3" presStyleLbl="alignNode1" presStyleIdx="2" presStyleCnt="28"/>
      <dgm:spPr/>
    </dgm:pt>
    <dgm:pt modelId="{34988A67-C50B-5A41-B74E-959DB1938F90}" type="pres">
      <dgm:prSet presAssocID="{3F64FE7C-A788-AB40-B836-2E87B0930F3A}" presName="parallelogram4" presStyleLbl="alignNode1" presStyleIdx="3" presStyleCnt="28"/>
      <dgm:spPr/>
    </dgm:pt>
    <dgm:pt modelId="{E91839DE-1B45-6847-B91C-AC068FA63C0E}" type="pres">
      <dgm:prSet presAssocID="{3F64FE7C-A788-AB40-B836-2E87B0930F3A}" presName="parallelogram5" presStyleLbl="alignNode1" presStyleIdx="4" presStyleCnt="28"/>
      <dgm:spPr/>
    </dgm:pt>
    <dgm:pt modelId="{CABDDE0E-CD00-8A4B-87DA-26BC047C916D}" type="pres">
      <dgm:prSet presAssocID="{3F64FE7C-A788-AB40-B836-2E87B0930F3A}" presName="parallelogram6" presStyleLbl="alignNode1" presStyleIdx="5" presStyleCnt="28"/>
      <dgm:spPr/>
    </dgm:pt>
    <dgm:pt modelId="{5504F1E0-40F5-E04E-9919-433DD4A172AC}" type="pres">
      <dgm:prSet presAssocID="{3F64FE7C-A788-AB40-B836-2E87B0930F3A}" presName="parallelogram7" presStyleLbl="alignNode1" presStyleIdx="6" presStyleCnt="28"/>
      <dgm:spPr/>
    </dgm:pt>
    <dgm:pt modelId="{833C9915-ABBD-1D4A-816D-5A8FED483000}" type="pres">
      <dgm:prSet presAssocID="{556E8168-4772-F042-8BFC-8E2436FA1FC6}" presName="sibTrans" presStyleCnt="0"/>
      <dgm:spPr/>
    </dgm:pt>
    <dgm:pt modelId="{51C9B0BC-4676-BC4A-AADD-B4DB47E5F701}" type="pres">
      <dgm:prSet presAssocID="{93A094F3-9A48-304D-8A4F-81AF7F5E81FF}" presName="parenttextcomposite" presStyleCnt="0"/>
      <dgm:spPr/>
    </dgm:pt>
    <dgm:pt modelId="{8C7833BA-499D-D145-857A-0DE89AACA6E8}" type="pres">
      <dgm:prSet presAssocID="{93A094F3-9A48-304D-8A4F-81AF7F5E81FF}" presName="parenttext" presStyleLbl="revTx" presStyleIdx="1" presStyleCnt="4">
        <dgm:presLayoutVars>
          <dgm:chMax/>
          <dgm:chPref val="2"/>
          <dgm:bulletEnabled val="1"/>
        </dgm:presLayoutVars>
      </dgm:prSet>
      <dgm:spPr/>
    </dgm:pt>
    <dgm:pt modelId="{B8A85E3D-EA61-5547-A732-9EF779ABB798}" type="pres">
      <dgm:prSet presAssocID="{93A094F3-9A48-304D-8A4F-81AF7F5E81FF}" presName="parallelogramComposite" presStyleCnt="0"/>
      <dgm:spPr/>
    </dgm:pt>
    <dgm:pt modelId="{002475EF-4906-3E46-95D3-0AAA8C3E84D0}" type="pres">
      <dgm:prSet presAssocID="{93A094F3-9A48-304D-8A4F-81AF7F5E81FF}" presName="parallelogram1" presStyleLbl="alignNode1" presStyleIdx="7" presStyleCnt="28"/>
      <dgm:spPr/>
    </dgm:pt>
    <dgm:pt modelId="{7788BC94-414A-114B-BC97-A6DC92A194BD}" type="pres">
      <dgm:prSet presAssocID="{93A094F3-9A48-304D-8A4F-81AF7F5E81FF}" presName="parallelogram2" presStyleLbl="alignNode1" presStyleIdx="8" presStyleCnt="28"/>
      <dgm:spPr/>
    </dgm:pt>
    <dgm:pt modelId="{58D80D47-A068-D446-A078-687C3333D2AB}" type="pres">
      <dgm:prSet presAssocID="{93A094F3-9A48-304D-8A4F-81AF7F5E81FF}" presName="parallelogram3" presStyleLbl="alignNode1" presStyleIdx="9" presStyleCnt="28"/>
      <dgm:spPr/>
    </dgm:pt>
    <dgm:pt modelId="{4CD212FC-1978-A940-BB42-A80B2BABEC91}" type="pres">
      <dgm:prSet presAssocID="{93A094F3-9A48-304D-8A4F-81AF7F5E81FF}" presName="parallelogram4" presStyleLbl="alignNode1" presStyleIdx="10" presStyleCnt="28"/>
      <dgm:spPr/>
    </dgm:pt>
    <dgm:pt modelId="{CE49CB31-991F-974B-BC29-80DC9AE3F5D8}" type="pres">
      <dgm:prSet presAssocID="{93A094F3-9A48-304D-8A4F-81AF7F5E81FF}" presName="parallelogram5" presStyleLbl="alignNode1" presStyleIdx="11" presStyleCnt="28"/>
      <dgm:spPr/>
    </dgm:pt>
    <dgm:pt modelId="{7A3D07DC-35B2-DC46-BC34-78C1BA8DC0CD}" type="pres">
      <dgm:prSet presAssocID="{93A094F3-9A48-304D-8A4F-81AF7F5E81FF}" presName="parallelogram6" presStyleLbl="alignNode1" presStyleIdx="12" presStyleCnt="28"/>
      <dgm:spPr/>
    </dgm:pt>
    <dgm:pt modelId="{737364C2-6AD9-C245-95C7-C8670175C65D}" type="pres">
      <dgm:prSet presAssocID="{93A094F3-9A48-304D-8A4F-81AF7F5E81FF}" presName="parallelogram7" presStyleLbl="alignNode1" presStyleIdx="13" presStyleCnt="28"/>
      <dgm:spPr/>
    </dgm:pt>
    <dgm:pt modelId="{1D09852F-586C-D44C-9575-F1EFC5DB11E2}" type="pres">
      <dgm:prSet presAssocID="{CC529B17-9CA2-114B-8DA5-067BDF2F7C8C}" presName="sibTrans" presStyleCnt="0"/>
      <dgm:spPr/>
    </dgm:pt>
    <dgm:pt modelId="{4000B7AD-7C03-0248-A49C-E97B7486D851}" type="pres">
      <dgm:prSet presAssocID="{9E1B70CE-51EB-2D41-A7A1-1D26F3794501}" presName="parenttextcomposite" presStyleCnt="0"/>
      <dgm:spPr/>
    </dgm:pt>
    <dgm:pt modelId="{01D0EE5F-CC44-4B45-A651-FBD348532905}" type="pres">
      <dgm:prSet presAssocID="{9E1B70CE-51EB-2D41-A7A1-1D26F3794501}" presName="parenttext" presStyleLbl="revTx" presStyleIdx="2" presStyleCnt="4">
        <dgm:presLayoutVars>
          <dgm:chMax/>
          <dgm:chPref val="2"/>
          <dgm:bulletEnabled val="1"/>
        </dgm:presLayoutVars>
      </dgm:prSet>
      <dgm:spPr/>
    </dgm:pt>
    <dgm:pt modelId="{4A69D564-D76B-B84F-9AA9-D5A01ECFB214}" type="pres">
      <dgm:prSet presAssocID="{9E1B70CE-51EB-2D41-A7A1-1D26F3794501}" presName="parallelogramComposite" presStyleCnt="0"/>
      <dgm:spPr/>
    </dgm:pt>
    <dgm:pt modelId="{6DC28D22-5A95-8349-A9A9-FA03D29DE866}" type="pres">
      <dgm:prSet presAssocID="{9E1B70CE-51EB-2D41-A7A1-1D26F3794501}" presName="parallelogram1" presStyleLbl="alignNode1" presStyleIdx="14" presStyleCnt="28"/>
      <dgm:spPr/>
    </dgm:pt>
    <dgm:pt modelId="{65B62F97-73E2-8F4C-9F09-6F027407E148}" type="pres">
      <dgm:prSet presAssocID="{9E1B70CE-51EB-2D41-A7A1-1D26F3794501}" presName="parallelogram2" presStyleLbl="alignNode1" presStyleIdx="15" presStyleCnt="28"/>
      <dgm:spPr/>
    </dgm:pt>
    <dgm:pt modelId="{E1E27120-8DEF-3644-A125-A0B184FC7450}" type="pres">
      <dgm:prSet presAssocID="{9E1B70CE-51EB-2D41-A7A1-1D26F3794501}" presName="parallelogram3" presStyleLbl="alignNode1" presStyleIdx="16" presStyleCnt="28"/>
      <dgm:spPr/>
    </dgm:pt>
    <dgm:pt modelId="{96E15065-7C1C-124D-89F4-10580CE17EA8}" type="pres">
      <dgm:prSet presAssocID="{9E1B70CE-51EB-2D41-A7A1-1D26F3794501}" presName="parallelogram4" presStyleLbl="alignNode1" presStyleIdx="17" presStyleCnt="28"/>
      <dgm:spPr/>
    </dgm:pt>
    <dgm:pt modelId="{6ABC95EC-8E63-0345-B4B1-243B41A34B5B}" type="pres">
      <dgm:prSet presAssocID="{9E1B70CE-51EB-2D41-A7A1-1D26F3794501}" presName="parallelogram5" presStyleLbl="alignNode1" presStyleIdx="18" presStyleCnt="28"/>
      <dgm:spPr/>
    </dgm:pt>
    <dgm:pt modelId="{F5A6DC03-1BE3-B044-8BE1-713CDEA3468C}" type="pres">
      <dgm:prSet presAssocID="{9E1B70CE-51EB-2D41-A7A1-1D26F3794501}" presName="parallelogram6" presStyleLbl="alignNode1" presStyleIdx="19" presStyleCnt="28"/>
      <dgm:spPr/>
    </dgm:pt>
    <dgm:pt modelId="{20ED4D75-CBF8-1D4B-B838-AF6AB170E421}" type="pres">
      <dgm:prSet presAssocID="{9E1B70CE-51EB-2D41-A7A1-1D26F3794501}" presName="parallelogram7" presStyleLbl="alignNode1" presStyleIdx="20" presStyleCnt="28"/>
      <dgm:spPr/>
    </dgm:pt>
    <dgm:pt modelId="{55E2A463-DA9D-FC49-B01F-2AAF11AA2B6F}" type="pres">
      <dgm:prSet presAssocID="{B19AF364-6B0C-0346-82AD-05740AF5B5F7}" presName="sibTrans" presStyleCnt="0"/>
      <dgm:spPr/>
    </dgm:pt>
    <dgm:pt modelId="{CF523411-10D4-D045-BD4A-3DB688DF5289}" type="pres">
      <dgm:prSet presAssocID="{BAA7B305-37DC-7645-B38D-DC195E0BAFBB}" presName="parenttextcomposite" presStyleCnt="0"/>
      <dgm:spPr/>
    </dgm:pt>
    <dgm:pt modelId="{2491AE8F-9DFB-5249-A528-960ADF5E81E0}" type="pres">
      <dgm:prSet presAssocID="{BAA7B305-37DC-7645-B38D-DC195E0BAFBB}" presName="parenttext" presStyleLbl="revTx" presStyleIdx="3" presStyleCnt="4">
        <dgm:presLayoutVars>
          <dgm:chMax/>
          <dgm:chPref val="2"/>
          <dgm:bulletEnabled val="1"/>
        </dgm:presLayoutVars>
      </dgm:prSet>
      <dgm:spPr/>
    </dgm:pt>
    <dgm:pt modelId="{99346D25-7490-B54A-9B67-CC08C22B79CA}" type="pres">
      <dgm:prSet presAssocID="{BAA7B305-37DC-7645-B38D-DC195E0BAFBB}" presName="parallelogramComposite" presStyleCnt="0"/>
      <dgm:spPr/>
    </dgm:pt>
    <dgm:pt modelId="{F534DB62-2EAE-F24E-8D5E-04DEFB626588}" type="pres">
      <dgm:prSet presAssocID="{BAA7B305-37DC-7645-B38D-DC195E0BAFBB}" presName="parallelogram1" presStyleLbl="alignNode1" presStyleIdx="21" presStyleCnt="28"/>
      <dgm:spPr/>
    </dgm:pt>
    <dgm:pt modelId="{534819D7-C44F-FC43-A3B2-A004862E90E3}" type="pres">
      <dgm:prSet presAssocID="{BAA7B305-37DC-7645-B38D-DC195E0BAFBB}" presName="parallelogram2" presStyleLbl="alignNode1" presStyleIdx="22" presStyleCnt="28"/>
      <dgm:spPr/>
    </dgm:pt>
    <dgm:pt modelId="{A7B7D241-8CF0-6E45-A9A0-116FE2959407}" type="pres">
      <dgm:prSet presAssocID="{BAA7B305-37DC-7645-B38D-DC195E0BAFBB}" presName="parallelogram3" presStyleLbl="alignNode1" presStyleIdx="23" presStyleCnt="28"/>
      <dgm:spPr/>
    </dgm:pt>
    <dgm:pt modelId="{CB8A9104-1D6A-9F4E-B411-2EF58A670AE2}" type="pres">
      <dgm:prSet presAssocID="{BAA7B305-37DC-7645-B38D-DC195E0BAFBB}" presName="parallelogram4" presStyleLbl="alignNode1" presStyleIdx="24" presStyleCnt="28"/>
      <dgm:spPr/>
    </dgm:pt>
    <dgm:pt modelId="{A6627BA7-A7CD-9B47-8303-BD3DE0B5A60D}" type="pres">
      <dgm:prSet presAssocID="{BAA7B305-37DC-7645-B38D-DC195E0BAFBB}" presName="parallelogram5" presStyleLbl="alignNode1" presStyleIdx="25" presStyleCnt="28"/>
      <dgm:spPr/>
    </dgm:pt>
    <dgm:pt modelId="{B8010860-7602-4544-825C-ED06D91AD71D}" type="pres">
      <dgm:prSet presAssocID="{BAA7B305-37DC-7645-B38D-DC195E0BAFBB}" presName="parallelogram6" presStyleLbl="alignNode1" presStyleIdx="26" presStyleCnt="28"/>
      <dgm:spPr/>
    </dgm:pt>
    <dgm:pt modelId="{97B4469D-CB0B-C943-81A1-3795D4DDC5D9}" type="pres">
      <dgm:prSet presAssocID="{BAA7B305-37DC-7645-B38D-DC195E0BAFBB}" presName="parallelogram7" presStyleLbl="alignNode1" presStyleIdx="27" presStyleCnt="28"/>
      <dgm:spPr/>
    </dgm:pt>
  </dgm:ptLst>
  <dgm:cxnLst>
    <dgm:cxn modelId="{F0790D1C-0EB2-4C43-8FDB-B3D731F37DC5}" srcId="{4F11D2E5-8CEC-FF48-A7BE-C99A1FF27FD0}" destId="{9E1B70CE-51EB-2D41-A7A1-1D26F3794501}" srcOrd="2" destOrd="0" parTransId="{4F721EB5-A2DA-3345-B068-D13D8ADC28FE}" sibTransId="{B19AF364-6B0C-0346-82AD-05740AF5B5F7}"/>
    <dgm:cxn modelId="{EAEB5A2D-0928-B34E-BE5D-1C53AB4252C3}" srcId="{4F11D2E5-8CEC-FF48-A7BE-C99A1FF27FD0}" destId="{3F64FE7C-A788-AB40-B836-2E87B0930F3A}" srcOrd="0" destOrd="0" parTransId="{69E8234E-4648-6D46-A802-F6CD12358FBC}" sibTransId="{556E8168-4772-F042-8BFC-8E2436FA1FC6}"/>
    <dgm:cxn modelId="{D567BA41-E3AC-5C4D-85A9-8DD2D7F877F4}" type="presOf" srcId="{4F11D2E5-8CEC-FF48-A7BE-C99A1FF27FD0}" destId="{C44E6D59-4F21-964B-A26E-4A216D9BC44D}" srcOrd="0" destOrd="0" presId="urn:microsoft.com/office/officeart/2008/layout/VerticalAccentList"/>
    <dgm:cxn modelId="{F9680B70-0934-C94B-A695-592EA7509D71}" srcId="{4F11D2E5-8CEC-FF48-A7BE-C99A1FF27FD0}" destId="{BAA7B305-37DC-7645-B38D-DC195E0BAFBB}" srcOrd="3" destOrd="0" parTransId="{67F109D3-57DB-574E-973E-8BAB81D85F8A}" sibTransId="{66C9C393-FD64-C547-BB65-902C189833B3}"/>
    <dgm:cxn modelId="{A831329F-6A0C-F342-AAAA-1E165022C22C}" type="presOf" srcId="{3F64FE7C-A788-AB40-B836-2E87B0930F3A}" destId="{46C7C958-0E96-4F46-9971-2581E606021D}" srcOrd="0" destOrd="0" presId="urn:microsoft.com/office/officeart/2008/layout/VerticalAccentList"/>
    <dgm:cxn modelId="{594E23B0-5A7D-404A-8D5C-2D7966276EC9}" type="presOf" srcId="{93A094F3-9A48-304D-8A4F-81AF7F5E81FF}" destId="{8C7833BA-499D-D145-857A-0DE89AACA6E8}" srcOrd="0" destOrd="0" presId="urn:microsoft.com/office/officeart/2008/layout/VerticalAccentList"/>
    <dgm:cxn modelId="{803A0EB1-3470-B74E-B7A5-0C7163CE08BD}" type="presOf" srcId="{9E1B70CE-51EB-2D41-A7A1-1D26F3794501}" destId="{01D0EE5F-CC44-4B45-A651-FBD348532905}" srcOrd="0" destOrd="0" presId="urn:microsoft.com/office/officeart/2008/layout/VerticalAccentList"/>
    <dgm:cxn modelId="{ED3E62D0-645B-474E-A06D-63B4A33E9E05}" type="presOf" srcId="{BAA7B305-37DC-7645-B38D-DC195E0BAFBB}" destId="{2491AE8F-9DFB-5249-A528-960ADF5E81E0}" srcOrd="0" destOrd="0" presId="urn:microsoft.com/office/officeart/2008/layout/VerticalAccentList"/>
    <dgm:cxn modelId="{8C7FD8FC-0E2F-0449-A233-46FB265A7B78}" srcId="{4F11D2E5-8CEC-FF48-A7BE-C99A1FF27FD0}" destId="{93A094F3-9A48-304D-8A4F-81AF7F5E81FF}" srcOrd="1" destOrd="0" parTransId="{6252F640-106A-664A-A9A7-50E48FC79E74}" sibTransId="{CC529B17-9CA2-114B-8DA5-067BDF2F7C8C}"/>
    <dgm:cxn modelId="{DE9082A3-290D-5040-ADA6-ED04E9AF6314}" type="presParOf" srcId="{C44E6D59-4F21-964B-A26E-4A216D9BC44D}" destId="{3A697341-AEC6-834B-A28A-5B8744E9C23F}" srcOrd="0" destOrd="0" presId="urn:microsoft.com/office/officeart/2008/layout/VerticalAccentList"/>
    <dgm:cxn modelId="{A2E12BC0-9681-0742-ACFF-1F60C944A608}" type="presParOf" srcId="{3A697341-AEC6-834B-A28A-5B8744E9C23F}" destId="{46C7C958-0E96-4F46-9971-2581E606021D}" srcOrd="0" destOrd="0" presId="urn:microsoft.com/office/officeart/2008/layout/VerticalAccentList"/>
    <dgm:cxn modelId="{AF32A917-F5E4-994F-84BC-6BEE9BCA0713}" type="presParOf" srcId="{C44E6D59-4F21-964B-A26E-4A216D9BC44D}" destId="{949220DA-35C5-6A47-BCA6-15E82551A5D9}" srcOrd="1" destOrd="0" presId="urn:microsoft.com/office/officeart/2008/layout/VerticalAccentList"/>
    <dgm:cxn modelId="{7871CA88-1BF4-C94E-97FB-BCDB27C87A52}" type="presParOf" srcId="{949220DA-35C5-6A47-BCA6-15E82551A5D9}" destId="{60B7E28A-728D-C44C-A02A-0DBBF9028C45}" srcOrd="0" destOrd="0" presId="urn:microsoft.com/office/officeart/2008/layout/VerticalAccentList"/>
    <dgm:cxn modelId="{8DEBCA0C-6191-E448-A614-A7BA3105566A}" type="presParOf" srcId="{949220DA-35C5-6A47-BCA6-15E82551A5D9}" destId="{7A3C8DC0-18B3-A74F-A7E7-FE0CD75DC0AA}" srcOrd="1" destOrd="0" presId="urn:microsoft.com/office/officeart/2008/layout/VerticalAccentList"/>
    <dgm:cxn modelId="{FDF8AEA0-4F04-C240-93C5-5967BE262433}" type="presParOf" srcId="{949220DA-35C5-6A47-BCA6-15E82551A5D9}" destId="{5BE193ED-00FB-044E-9E14-11899132ABF4}" srcOrd="2" destOrd="0" presId="urn:microsoft.com/office/officeart/2008/layout/VerticalAccentList"/>
    <dgm:cxn modelId="{3559C510-07A2-FE40-9691-E97DD7CAFA38}" type="presParOf" srcId="{949220DA-35C5-6A47-BCA6-15E82551A5D9}" destId="{34988A67-C50B-5A41-B74E-959DB1938F90}" srcOrd="3" destOrd="0" presId="urn:microsoft.com/office/officeart/2008/layout/VerticalAccentList"/>
    <dgm:cxn modelId="{D40FD4DB-8695-F244-9256-42A823F91279}" type="presParOf" srcId="{949220DA-35C5-6A47-BCA6-15E82551A5D9}" destId="{E91839DE-1B45-6847-B91C-AC068FA63C0E}" srcOrd="4" destOrd="0" presId="urn:microsoft.com/office/officeart/2008/layout/VerticalAccentList"/>
    <dgm:cxn modelId="{79593DD3-2A22-A142-BFCF-C144B1802505}" type="presParOf" srcId="{949220DA-35C5-6A47-BCA6-15E82551A5D9}" destId="{CABDDE0E-CD00-8A4B-87DA-26BC047C916D}" srcOrd="5" destOrd="0" presId="urn:microsoft.com/office/officeart/2008/layout/VerticalAccentList"/>
    <dgm:cxn modelId="{95FC9398-6466-BC48-A7DC-40247FE87224}" type="presParOf" srcId="{949220DA-35C5-6A47-BCA6-15E82551A5D9}" destId="{5504F1E0-40F5-E04E-9919-433DD4A172AC}" srcOrd="6" destOrd="0" presId="urn:microsoft.com/office/officeart/2008/layout/VerticalAccentList"/>
    <dgm:cxn modelId="{A95A371E-F65D-0C49-83B6-A3AE5736FF3F}" type="presParOf" srcId="{C44E6D59-4F21-964B-A26E-4A216D9BC44D}" destId="{833C9915-ABBD-1D4A-816D-5A8FED483000}" srcOrd="2" destOrd="0" presId="urn:microsoft.com/office/officeart/2008/layout/VerticalAccentList"/>
    <dgm:cxn modelId="{6BFEB037-22D3-564A-9265-662176F7F585}" type="presParOf" srcId="{C44E6D59-4F21-964B-A26E-4A216D9BC44D}" destId="{51C9B0BC-4676-BC4A-AADD-B4DB47E5F701}" srcOrd="3" destOrd="0" presId="urn:microsoft.com/office/officeart/2008/layout/VerticalAccentList"/>
    <dgm:cxn modelId="{1EE7428E-EDB9-B347-BF78-F373BE175EBB}" type="presParOf" srcId="{51C9B0BC-4676-BC4A-AADD-B4DB47E5F701}" destId="{8C7833BA-499D-D145-857A-0DE89AACA6E8}" srcOrd="0" destOrd="0" presId="urn:microsoft.com/office/officeart/2008/layout/VerticalAccentList"/>
    <dgm:cxn modelId="{2E0BFEB2-C8E7-0949-ABB3-23DA5D89660B}" type="presParOf" srcId="{C44E6D59-4F21-964B-A26E-4A216D9BC44D}" destId="{B8A85E3D-EA61-5547-A732-9EF779ABB798}" srcOrd="4" destOrd="0" presId="urn:microsoft.com/office/officeart/2008/layout/VerticalAccentList"/>
    <dgm:cxn modelId="{D66D180B-7B7D-6C48-A8DB-33C984C12C51}" type="presParOf" srcId="{B8A85E3D-EA61-5547-A732-9EF779ABB798}" destId="{002475EF-4906-3E46-95D3-0AAA8C3E84D0}" srcOrd="0" destOrd="0" presId="urn:microsoft.com/office/officeart/2008/layout/VerticalAccentList"/>
    <dgm:cxn modelId="{0063F457-B274-A343-A540-12CB95BFB187}" type="presParOf" srcId="{B8A85E3D-EA61-5547-A732-9EF779ABB798}" destId="{7788BC94-414A-114B-BC97-A6DC92A194BD}" srcOrd="1" destOrd="0" presId="urn:microsoft.com/office/officeart/2008/layout/VerticalAccentList"/>
    <dgm:cxn modelId="{CC7D3039-4190-BA48-9D6D-A5AC9B303032}" type="presParOf" srcId="{B8A85E3D-EA61-5547-A732-9EF779ABB798}" destId="{58D80D47-A068-D446-A078-687C3333D2AB}" srcOrd="2" destOrd="0" presId="urn:microsoft.com/office/officeart/2008/layout/VerticalAccentList"/>
    <dgm:cxn modelId="{47A29D4B-DC44-EF41-B6AE-7572C64D4348}" type="presParOf" srcId="{B8A85E3D-EA61-5547-A732-9EF779ABB798}" destId="{4CD212FC-1978-A940-BB42-A80B2BABEC91}" srcOrd="3" destOrd="0" presId="urn:microsoft.com/office/officeart/2008/layout/VerticalAccentList"/>
    <dgm:cxn modelId="{39DC2CE8-BCF7-1C49-B4C7-B84CF8B54A39}" type="presParOf" srcId="{B8A85E3D-EA61-5547-A732-9EF779ABB798}" destId="{CE49CB31-991F-974B-BC29-80DC9AE3F5D8}" srcOrd="4" destOrd="0" presId="urn:microsoft.com/office/officeart/2008/layout/VerticalAccentList"/>
    <dgm:cxn modelId="{DD0A98F0-DF84-AF49-8695-9161E70DE0FD}" type="presParOf" srcId="{B8A85E3D-EA61-5547-A732-9EF779ABB798}" destId="{7A3D07DC-35B2-DC46-BC34-78C1BA8DC0CD}" srcOrd="5" destOrd="0" presId="urn:microsoft.com/office/officeart/2008/layout/VerticalAccentList"/>
    <dgm:cxn modelId="{B3516D0B-1EC6-AD47-BAB1-C8D77F75CD1E}" type="presParOf" srcId="{B8A85E3D-EA61-5547-A732-9EF779ABB798}" destId="{737364C2-6AD9-C245-95C7-C8670175C65D}" srcOrd="6" destOrd="0" presId="urn:microsoft.com/office/officeart/2008/layout/VerticalAccentList"/>
    <dgm:cxn modelId="{5811ACE8-AFB1-B44A-A66A-5EAC6754BEF9}" type="presParOf" srcId="{C44E6D59-4F21-964B-A26E-4A216D9BC44D}" destId="{1D09852F-586C-D44C-9575-F1EFC5DB11E2}" srcOrd="5" destOrd="0" presId="urn:microsoft.com/office/officeart/2008/layout/VerticalAccentList"/>
    <dgm:cxn modelId="{1A456FDE-F92D-554A-99F5-BBB9210ACBE9}" type="presParOf" srcId="{C44E6D59-4F21-964B-A26E-4A216D9BC44D}" destId="{4000B7AD-7C03-0248-A49C-E97B7486D851}" srcOrd="6" destOrd="0" presId="urn:microsoft.com/office/officeart/2008/layout/VerticalAccentList"/>
    <dgm:cxn modelId="{173D0531-A6DE-2D47-8B79-ABED5C833F99}" type="presParOf" srcId="{4000B7AD-7C03-0248-A49C-E97B7486D851}" destId="{01D0EE5F-CC44-4B45-A651-FBD348532905}" srcOrd="0" destOrd="0" presId="urn:microsoft.com/office/officeart/2008/layout/VerticalAccentList"/>
    <dgm:cxn modelId="{08C34C9E-8A34-714A-AD03-C1736E612B5E}" type="presParOf" srcId="{C44E6D59-4F21-964B-A26E-4A216D9BC44D}" destId="{4A69D564-D76B-B84F-9AA9-D5A01ECFB214}" srcOrd="7" destOrd="0" presId="urn:microsoft.com/office/officeart/2008/layout/VerticalAccentList"/>
    <dgm:cxn modelId="{23946A14-52BE-2041-95A2-C3EF4A591DCE}" type="presParOf" srcId="{4A69D564-D76B-B84F-9AA9-D5A01ECFB214}" destId="{6DC28D22-5A95-8349-A9A9-FA03D29DE866}" srcOrd="0" destOrd="0" presId="urn:microsoft.com/office/officeart/2008/layout/VerticalAccentList"/>
    <dgm:cxn modelId="{91FFE198-9E40-FE43-ACF5-66DCAE5F1C61}" type="presParOf" srcId="{4A69D564-D76B-B84F-9AA9-D5A01ECFB214}" destId="{65B62F97-73E2-8F4C-9F09-6F027407E148}" srcOrd="1" destOrd="0" presId="urn:microsoft.com/office/officeart/2008/layout/VerticalAccentList"/>
    <dgm:cxn modelId="{9220E63F-1799-7440-A67F-835159DB09FF}" type="presParOf" srcId="{4A69D564-D76B-B84F-9AA9-D5A01ECFB214}" destId="{E1E27120-8DEF-3644-A125-A0B184FC7450}" srcOrd="2" destOrd="0" presId="urn:microsoft.com/office/officeart/2008/layout/VerticalAccentList"/>
    <dgm:cxn modelId="{C6C335E8-5C8D-314B-97D1-1302651B3DFC}" type="presParOf" srcId="{4A69D564-D76B-B84F-9AA9-D5A01ECFB214}" destId="{96E15065-7C1C-124D-89F4-10580CE17EA8}" srcOrd="3" destOrd="0" presId="urn:microsoft.com/office/officeart/2008/layout/VerticalAccentList"/>
    <dgm:cxn modelId="{D873CF63-DAA6-2C40-BA75-CD90ABD25C90}" type="presParOf" srcId="{4A69D564-D76B-B84F-9AA9-D5A01ECFB214}" destId="{6ABC95EC-8E63-0345-B4B1-243B41A34B5B}" srcOrd="4" destOrd="0" presId="urn:microsoft.com/office/officeart/2008/layout/VerticalAccentList"/>
    <dgm:cxn modelId="{E71F0E63-5F97-E748-AA12-A933AE1C9E01}" type="presParOf" srcId="{4A69D564-D76B-B84F-9AA9-D5A01ECFB214}" destId="{F5A6DC03-1BE3-B044-8BE1-713CDEA3468C}" srcOrd="5" destOrd="0" presId="urn:microsoft.com/office/officeart/2008/layout/VerticalAccentList"/>
    <dgm:cxn modelId="{8F452498-EC8B-ED40-B4D0-502BA502D589}" type="presParOf" srcId="{4A69D564-D76B-B84F-9AA9-D5A01ECFB214}" destId="{20ED4D75-CBF8-1D4B-B838-AF6AB170E421}" srcOrd="6" destOrd="0" presId="urn:microsoft.com/office/officeart/2008/layout/VerticalAccentList"/>
    <dgm:cxn modelId="{0D39F7DF-3039-8C4C-84CF-CDA4CFDE9D96}" type="presParOf" srcId="{C44E6D59-4F21-964B-A26E-4A216D9BC44D}" destId="{55E2A463-DA9D-FC49-B01F-2AAF11AA2B6F}" srcOrd="8" destOrd="0" presId="urn:microsoft.com/office/officeart/2008/layout/VerticalAccentList"/>
    <dgm:cxn modelId="{9B62BD44-0C7F-104D-A155-261379FE1EEC}" type="presParOf" srcId="{C44E6D59-4F21-964B-A26E-4A216D9BC44D}" destId="{CF523411-10D4-D045-BD4A-3DB688DF5289}" srcOrd="9" destOrd="0" presId="urn:microsoft.com/office/officeart/2008/layout/VerticalAccentList"/>
    <dgm:cxn modelId="{C72A2B82-BCC1-5F47-B8E4-B8A521FFE046}" type="presParOf" srcId="{CF523411-10D4-D045-BD4A-3DB688DF5289}" destId="{2491AE8F-9DFB-5249-A528-960ADF5E81E0}" srcOrd="0" destOrd="0" presId="urn:microsoft.com/office/officeart/2008/layout/VerticalAccentList"/>
    <dgm:cxn modelId="{4DA4C567-CDCF-454D-807B-04A1E9CD0382}" type="presParOf" srcId="{C44E6D59-4F21-964B-A26E-4A216D9BC44D}" destId="{99346D25-7490-B54A-9B67-CC08C22B79CA}" srcOrd="10" destOrd="0" presId="urn:microsoft.com/office/officeart/2008/layout/VerticalAccentList"/>
    <dgm:cxn modelId="{AE84BC88-F971-394B-AAE6-3EBBF532A545}" type="presParOf" srcId="{99346D25-7490-B54A-9B67-CC08C22B79CA}" destId="{F534DB62-2EAE-F24E-8D5E-04DEFB626588}" srcOrd="0" destOrd="0" presId="urn:microsoft.com/office/officeart/2008/layout/VerticalAccentList"/>
    <dgm:cxn modelId="{AC327CF0-D9C8-8246-AB98-668E2B8F5BCE}" type="presParOf" srcId="{99346D25-7490-B54A-9B67-CC08C22B79CA}" destId="{534819D7-C44F-FC43-A3B2-A004862E90E3}" srcOrd="1" destOrd="0" presId="urn:microsoft.com/office/officeart/2008/layout/VerticalAccentList"/>
    <dgm:cxn modelId="{77DB6A5F-16E6-5747-B8B9-0D6A357CC137}" type="presParOf" srcId="{99346D25-7490-B54A-9B67-CC08C22B79CA}" destId="{A7B7D241-8CF0-6E45-A9A0-116FE2959407}" srcOrd="2" destOrd="0" presId="urn:microsoft.com/office/officeart/2008/layout/VerticalAccentList"/>
    <dgm:cxn modelId="{FDCC2EC4-32C7-A146-A53D-1BDDA072A09C}" type="presParOf" srcId="{99346D25-7490-B54A-9B67-CC08C22B79CA}" destId="{CB8A9104-1D6A-9F4E-B411-2EF58A670AE2}" srcOrd="3" destOrd="0" presId="urn:microsoft.com/office/officeart/2008/layout/VerticalAccentList"/>
    <dgm:cxn modelId="{4D0D2A92-DB44-7945-AA2C-0B75389814BC}" type="presParOf" srcId="{99346D25-7490-B54A-9B67-CC08C22B79CA}" destId="{A6627BA7-A7CD-9B47-8303-BD3DE0B5A60D}" srcOrd="4" destOrd="0" presId="urn:microsoft.com/office/officeart/2008/layout/VerticalAccentList"/>
    <dgm:cxn modelId="{B162A93E-4177-8747-A523-5527A66920CB}" type="presParOf" srcId="{99346D25-7490-B54A-9B67-CC08C22B79CA}" destId="{B8010860-7602-4544-825C-ED06D91AD71D}" srcOrd="5" destOrd="0" presId="urn:microsoft.com/office/officeart/2008/layout/VerticalAccentList"/>
    <dgm:cxn modelId="{C90EF451-0A79-9B42-9DF7-40B61B8DF0EE}" type="presParOf" srcId="{99346D25-7490-B54A-9B67-CC08C22B79CA}" destId="{97B4469D-CB0B-C943-81A1-3795D4DDC5D9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C7C958-0E96-4F46-9971-2581E606021D}">
      <dsp:nvSpPr>
        <dsp:cNvPr id="0" name=""/>
        <dsp:cNvSpPr/>
      </dsp:nvSpPr>
      <dsp:spPr>
        <a:xfrm>
          <a:off x="406400" y="656193"/>
          <a:ext cx="7315200" cy="6650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900" kern="1200" dirty="0">
              <a:cs typeface="+mj-cs"/>
            </a:rPr>
            <a:t>حملات التثقيف أو التعليم: تقدم معلومات أو تشرح مفاهيم مهمة (مثل حقوق الطلبة، مخاطر التسرب)</a:t>
          </a:r>
          <a:endParaRPr lang="en-US" sz="1900" kern="1200" dirty="0"/>
        </a:p>
      </dsp:txBody>
      <dsp:txXfrm>
        <a:off x="406400" y="656193"/>
        <a:ext cx="7315200" cy="665018"/>
      </dsp:txXfrm>
    </dsp:sp>
    <dsp:sp modelId="{60B7E28A-728D-C44C-A02A-0DBBF9028C45}">
      <dsp:nvSpPr>
        <dsp:cNvPr id="0" name=""/>
        <dsp:cNvSpPr/>
      </dsp:nvSpPr>
      <dsp:spPr>
        <a:xfrm>
          <a:off x="406400" y="1321211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3C8DC0-18B3-A74F-A7E7-FE0CD75DC0AA}">
      <dsp:nvSpPr>
        <dsp:cNvPr id="0" name=""/>
        <dsp:cNvSpPr/>
      </dsp:nvSpPr>
      <dsp:spPr>
        <a:xfrm>
          <a:off x="1438655" y="1321211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BE193ED-00FB-044E-9E14-11899132ABF4}">
      <dsp:nvSpPr>
        <dsp:cNvPr id="0" name=""/>
        <dsp:cNvSpPr/>
      </dsp:nvSpPr>
      <dsp:spPr>
        <a:xfrm>
          <a:off x="2470911" y="1321211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988A67-C50B-5A41-B74E-959DB1938F90}">
      <dsp:nvSpPr>
        <dsp:cNvPr id="0" name=""/>
        <dsp:cNvSpPr/>
      </dsp:nvSpPr>
      <dsp:spPr>
        <a:xfrm>
          <a:off x="3503168" y="1321211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1839DE-1B45-6847-B91C-AC068FA63C0E}">
      <dsp:nvSpPr>
        <dsp:cNvPr id="0" name=""/>
        <dsp:cNvSpPr/>
      </dsp:nvSpPr>
      <dsp:spPr>
        <a:xfrm>
          <a:off x="4535423" y="1321211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BDDE0E-CD00-8A4B-87DA-26BC047C916D}">
      <dsp:nvSpPr>
        <dsp:cNvPr id="0" name=""/>
        <dsp:cNvSpPr/>
      </dsp:nvSpPr>
      <dsp:spPr>
        <a:xfrm>
          <a:off x="5567680" y="1321211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04F1E0-40F5-E04E-9919-433DD4A172AC}">
      <dsp:nvSpPr>
        <dsp:cNvPr id="0" name=""/>
        <dsp:cNvSpPr/>
      </dsp:nvSpPr>
      <dsp:spPr>
        <a:xfrm>
          <a:off x="6599936" y="1321211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7833BA-499D-D145-857A-0DE89AACA6E8}">
      <dsp:nvSpPr>
        <dsp:cNvPr id="0" name=""/>
        <dsp:cNvSpPr/>
      </dsp:nvSpPr>
      <dsp:spPr>
        <a:xfrm>
          <a:off x="406400" y="1582127"/>
          <a:ext cx="7315200" cy="6650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900" kern="1200" dirty="0">
              <a:cs typeface="+mj-cs"/>
            </a:rPr>
            <a:t>حملات التوعية الإعلامية: تهدف إلى رفع وعي الجمهور بقضية اجتماعية أو تعليمية أو بيئية</a:t>
          </a:r>
          <a:endParaRPr lang="en-US" sz="1900" kern="1200" dirty="0"/>
        </a:p>
      </dsp:txBody>
      <dsp:txXfrm>
        <a:off x="406400" y="1582127"/>
        <a:ext cx="7315200" cy="665018"/>
      </dsp:txXfrm>
    </dsp:sp>
    <dsp:sp modelId="{002475EF-4906-3E46-95D3-0AAA8C3E84D0}">
      <dsp:nvSpPr>
        <dsp:cNvPr id="0" name=""/>
        <dsp:cNvSpPr/>
      </dsp:nvSpPr>
      <dsp:spPr>
        <a:xfrm>
          <a:off x="406400" y="2247145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88BC94-414A-114B-BC97-A6DC92A194BD}">
      <dsp:nvSpPr>
        <dsp:cNvPr id="0" name=""/>
        <dsp:cNvSpPr/>
      </dsp:nvSpPr>
      <dsp:spPr>
        <a:xfrm>
          <a:off x="1438655" y="2247145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D80D47-A068-D446-A078-687C3333D2AB}">
      <dsp:nvSpPr>
        <dsp:cNvPr id="0" name=""/>
        <dsp:cNvSpPr/>
      </dsp:nvSpPr>
      <dsp:spPr>
        <a:xfrm>
          <a:off x="2470911" y="2247145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D212FC-1978-A940-BB42-A80B2BABEC91}">
      <dsp:nvSpPr>
        <dsp:cNvPr id="0" name=""/>
        <dsp:cNvSpPr/>
      </dsp:nvSpPr>
      <dsp:spPr>
        <a:xfrm>
          <a:off x="3503168" y="2247145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49CB31-991F-974B-BC29-80DC9AE3F5D8}">
      <dsp:nvSpPr>
        <dsp:cNvPr id="0" name=""/>
        <dsp:cNvSpPr/>
      </dsp:nvSpPr>
      <dsp:spPr>
        <a:xfrm>
          <a:off x="4535423" y="2247145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3D07DC-35B2-DC46-BC34-78C1BA8DC0CD}">
      <dsp:nvSpPr>
        <dsp:cNvPr id="0" name=""/>
        <dsp:cNvSpPr/>
      </dsp:nvSpPr>
      <dsp:spPr>
        <a:xfrm>
          <a:off x="5567680" y="2247145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7364C2-6AD9-C245-95C7-C8670175C65D}">
      <dsp:nvSpPr>
        <dsp:cNvPr id="0" name=""/>
        <dsp:cNvSpPr/>
      </dsp:nvSpPr>
      <dsp:spPr>
        <a:xfrm>
          <a:off x="6599936" y="2247145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D0EE5F-CC44-4B45-A651-FBD348532905}">
      <dsp:nvSpPr>
        <dsp:cNvPr id="0" name=""/>
        <dsp:cNvSpPr/>
      </dsp:nvSpPr>
      <dsp:spPr>
        <a:xfrm>
          <a:off x="406400" y="2508060"/>
          <a:ext cx="7315200" cy="6650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900" kern="1200" dirty="0">
              <a:cs typeface="+mj-cs"/>
            </a:rPr>
            <a:t>حملات التحقيق أو كشف الحقائق: تعتمد على العمل الصحفي الاستقصائي للكشف عن خلل أو خلل مؤسسي</a:t>
          </a:r>
          <a:endParaRPr lang="en-US" sz="1900" kern="1200" dirty="0"/>
        </a:p>
      </dsp:txBody>
      <dsp:txXfrm>
        <a:off x="406400" y="2508060"/>
        <a:ext cx="7315200" cy="665018"/>
      </dsp:txXfrm>
    </dsp:sp>
    <dsp:sp modelId="{6DC28D22-5A95-8349-A9A9-FA03D29DE866}">
      <dsp:nvSpPr>
        <dsp:cNvPr id="0" name=""/>
        <dsp:cNvSpPr/>
      </dsp:nvSpPr>
      <dsp:spPr>
        <a:xfrm>
          <a:off x="406400" y="3173078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B62F97-73E2-8F4C-9F09-6F027407E148}">
      <dsp:nvSpPr>
        <dsp:cNvPr id="0" name=""/>
        <dsp:cNvSpPr/>
      </dsp:nvSpPr>
      <dsp:spPr>
        <a:xfrm>
          <a:off x="1438655" y="3173078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E27120-8DEF-3644-A125-A0B184FC7450}">
      <dsp:nvSpPr>
        <dsp:cNvPr id="0" name=""/>
        <dsp:cNvSpPr/>
      </dsp:nvSpPr>
      <dsp:spPr>
        <a:xfrm>
          <a:off x="2470911" y="3173078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6E15065-7C1C-124D-89F4-10580CE17EA8}">
      <dsp:nvSpPr>
        <dsp:cNvPr id="0" name=""/>
        <dsp:cNvSpPr/>
      </dsp:nvSpPr>
      <dsp:spPr>
        <a:xfrm>
          <a:off x="3503168" y="3173078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BC95EC-8E63-0345-B4B1-243B41A34B5B}">
      <dsp:nvSpPr>
        <dsp:cNvPr id="0" name=""/>
        <dsp:cNvSpPr/>
      </dsp:nvSpPr>
      <dsp:spPr>
        <a:xfrm>
          <a:off x="4535423" y="3173078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A6DC03-1BE3-B044-8BE1-713CDEA3468C}">
      <dsp:nvSpPr>
        <dsp:cNvPr id="0" name=""/>
        <dsp:cNvSpPr/>
      </dsp:nvSpPr>
      <dsp:spPr>
        <a:xfrm>
          <a:off x="5567680" y="3173078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ED4D75-CBF8-1D4B-B838-AF6AB170E421}">
      <dsp:nvSpPr>
        <dsp:cNvPr id="0" name=""/>
        <dsp:cNvSpPr/>
      </dsp:nvSpPr>
      <dsp:spPr>
        <a:xfrm>
          <a:off x="6599936" y="3173078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91AE8F-9DFB-5249-A528-960ADF5E81E0}">
      <dsp:nvSpPr>
        <dsp:cNvPr id="0" name=""/>
        <dsp:cNvSpPr/>
      </dsp:nvSpPr>
      <dsp:spPr>
        <a:xfrm>
          <a:off x="406400" y="3433994"/>
          <a:ext cx="7315200" cy="6650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900" kern="1200" dirty="0">
              <a:cs typeface="+mj-cs"/>
            </a:rPr>
            <a:t>حملات الضغط الإعلامي المعتدل: تُستخدم بأسلوب مهني للفت نظر الجهات المسؤولة إلى قضية عامة دون تحريض أو تجاوز قانوني.</a:t>
          </a:r>
          <a:endParaRPr lang="en-US" sz="1900" kern="1200" dirty="0"/>
        </a:p>
      </dsp:txBody>
      <dsp:txXfrm>
        <a:off x="406400" y="3433994"/>
        <a:ext cx="7315200" cy="665018"/>
      </dsp:txXfrm>
    </dsp:sp>
    <dsp:sp modelId="{F534DB62-2EAE-F24E-8D5E-04DEFB626588}">
      <dsp:nvSpPr>
        <dsp:cNvPr id="0" name=""/>
        <dsp:cNvSpPr/>
      </dsp:nvSpPr>
      <dsp:spPr>
        <a:xfrm>
          <a:off x="406400" y="4099012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4819D7-C44F-FC43-A3B2-A004862E90E3}">
      <dsp:nvSpPr>
        <dsp:cNvPr id="0" name=""/>
        <dsp:cNvSpPr/>
      </dsp:nvSpPr>
      <dsp:spPr>
        <a:xfrm>
          <a:off x="1438655" y="4099012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B7D241-8CF0-6E45-A9A0-116FE2959407}">
      <dsp:nvSpPr>
        <dsp:cNvPr id="0" name=""/>
        <dsp:cNvSpPr/>
      </dsp:nvSpPr>
      <dsp:spPr>
        <a:xfrm>
          <a:off x="2470911" y="4099012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B8A9104-1D6A-9F4E-B411-2EF58A670AE2}">
      <dsp:nvSpPr>
        <dsp:cNvPr id="0" name=""/>
        <dsp:cNvSpPr/>
      </dsp:nvSpPr>
      <dsp:spPr>
        <a:xfrm>
          <a:off x="3503168" y="4099012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627BA7-A7CD-9B47-8303-BD3DE0B5A60D}">
      <dsp:nvSpPr>
        <dsp:cNvPr id="0" name=""/>
        <dsp:cNvSpPr/>
      </dsp:nvSpPr>
      <dsp:spPr>
        <a:xfrm>
          <a:off x="4535423" y="4099012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010860-7602-4544-825C-ED06D91AD71D}">
      <dsp:nvSpPr>
        <dsp:cNvPr id="0" name=""/>
        <dsp:cNvSpPr/>
      </dsp:nvSpPr>
      <dsp:spPr>
        <a:xfrm>
          <a:off x="5567680" y="4099012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B4469D-CB0B-C943-81A1-3795D4DDC5D9}">
      <dsp:nvSpPr>
        <dsp:cNvPr id="0" name=""/>
        <dsp:cNvSpPr/>
      </dsp:nvSpPr>
      <dsp:spPr>
        <a:xfrm>
          <a:off x="6599936" y="4099012"/>
          <a:ext cx="975360" cy="162560"/>
        </a:xfrm>
        <a:prstGeom prst="parallelogram">
          <a:avLst>
            <a:gd name="adj" fmla="val 1408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15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J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42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9.jpg"/><Relationship Id="rId7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jp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sproutsocial.com/features/premium-analytics/" TargetMode="External"/><Relationship Id="rId2" Type="http://schemas.openxmlformats.org/officeDocument/2006/relationships/hyperlink" Target="https://trends.google.com/trends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hyperlink" Target="https://transparency.meta.com/en-gb/researchtools/other-datasets/crowdtangle/" TargetMode="External"/><Relationship Id="rId4" Type="http://schemas.openxmlformats.org/officeDocument/2006/relationships/hyperlink" Target="https://www.hootsuite.com/platform/analytics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sabq.org/saudia/nsm5w2tc80?utm_source=chatgpt.com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al-hadath.com/post/85574?utm_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" TargetMode="External"/><Relationship Id="rId2" Type="http://schemas.openxmlformats.org/officeDocument/2006/relationships/hyperlink" Target="https://digitalmarketinginstitute-com.translate.goog/blog/swot-analysis-template-digital-marketing?_x_tr_sl=en&amp;_x_tr_tl=ar&amp;_x_tr_hl=ar&amp;_x_tr_pto=tc&amp;_x_tr_hist=true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hyperlink" Target="https://data.worldbank.org/country/middle-east-and-north-africa" TargetMode="External"/><Relationship Id="rId4" Type="http://schemas.openxmlformats.org/officeDocument/2006/relationships/hyperlink" Target="https://trends.google.com/trends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digitalmarketinginstitute-com.translate.goog/blog/swot-analysis-template-digital-marketing?_x_tr_sl=en&amp;_x_tr_tl=ar&amp;_x_tr_hl=ar&amp;_x_tr_pto=tc&amp;_x_tr_hist=true" TargetMode="External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401424" y="4315270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dirty="0">
                <a:latin typeface="Alexandria" charset="0"/>
                <a:cs typeface="Alexandria" charset="0"/>
              </a:rPr>
              <a:t>د. منى المصري </a:t>
            </a:r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3798" y="2052523"/>
            <a:ext cx="4760885" cy="2014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4400" b="1" i="0" u="none" strike="noStrike" dirty="0">
                <a:solidFill>
                  <a:schemeClr val="accent1"/>
                </a:solidFill>
                <a:effectLst/>
              </a:rPr>
              <a:t>الصحافة والحملات الإلكترونية</a:t>
            </a:r>
            <a:endParaRPr lang="en-US" sz="4400" b="1" i="0" u="none" strike="noStrike" dirty="0">
              <a:solidFill>
                <a:schemeClr val="accent1"/>
              </a:solidFill>
              <a:effectLst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الثالثة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64562" y="5078798"/>
            <a:ext cx="1034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JO" sz="1600" b="1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DGM</a:t>
            </a:r>
            <a:r>
              <a:rPr lang="ar-SA" sz="16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JO" b="1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325</a:t>
            </a:r>
            <a:endParaRPr lang="en-JO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-1" y="-43544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4874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تصميم الحملات الإلكترونية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المحاضرة الثالثة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Muna AL Masri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SA" dirty="0">
                <a:latin typeface="Alexandria" charset="0"/>
                <a:cs typeface="Alexandria" charset="0"/>
              </a:rPr>
              <a:t>مراحل التخطيط الاستراتيجي للحملات</a:t>
            </a: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SA" dirty="0">
                <a:latin typeface="Alexandria" charset="0"/>
                <a:cs typeface="Alexandria" charset="0"/>
              </a:rPr>
              <a:t>تحليل الجمهور المستهدف في الفضاء الرقمي</a:t>
            </a: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SA" dirty="0">
                <a:latin typeface="Alexandria" charset="0"/>
                <a:cs typeface="Alexandria" charset="0"/>
              </a:rPr>
              <a:t>أنواع الحملات الإلكترونية وأهدافها</a:t>
            </a:r>
          </a:p>
          <a:p>
            <a:pPr algn="r" rtl="1">
              <a:lnSpc>
                <a:spcPct val="150000"/>
              </a:lnSpc>
            </a:pPr>
            <a:endParaRPr lang="en-US" dirty="0">
              <a:latin typeface="Alexandria" charset="0"/>
              <a:cs typeface="+mj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1547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محاور المحاضرة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٠١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631ABD8-E108-9745-BF07-894E1E245C49}"/>
              </a:ext>
            </a:extLst>
          </p:cNvPr>
          <p:cNvSpPr txBox="1"/>
          <p:nvPr/>
        </p:nvSpPr>
        <p:spPr>
          <a:xfrm>
            <a:off x="10627612" y="12465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1171601" y="1990288"/>
            <a:ext cx="5573486" cy="287742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58517" y="104941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المحاضرة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053854" y="2012590"/>
            <a:ext cx="8915438" cy="2864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1600" b="1" u="sng">
                <a:latin typeface="Alexandria" charset="0"/>
                <a:cs typeface="+mj-cs"/>
              </a:rPr>
              <a:t>بنهاية هذه المحاضرة، ستكون قادرًا على:</a:t>
            </a: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ü"/>
            </a:pPr>
            <a:endParaRPr lang="ar-JO" sz="1600">
              <a:latin typeface="Alexandria" charset="0"/>
              <a:cs typeface="+mj-cs"/>
            </a:endParaRP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>
                <a:latin typeface="Alexandria" charset="0"/>
                <a:cs typeface="+mj-cs"/>
              </a:rPr>
              <a:t>أن تشرح مراحل التخطيط الاستراتيجي للحملات الصحفية الرقمية بدقة</a:t>
            </a: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>
                <a:latin typeface="Alexandria" charset="0"/>
                <a:cs typeface="+mj-cs"/>
              </a:rPr>
              <a:t>أن تميّز بين أنواع الحملات الإلكترونية الصحفية بناءً على أهدافها ووظيفتها الاتصالية</a:t>
            </a: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>
                <a:latin typeface="Alexandria" charset="0"/>
                <a:cs typeface="+mj-cs"/>
              </a:rPr>
              <a:t>أن تحلل جمهورًا مستهدفًا في الفضاء الرقمي باستخدام أدوات وتقنيات تحليلية أساسية</a:t>
            </a: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>
                <a:latin typeface="Alexandria" charset="0"/>
                <a:cs typeface="+mj-cs"/>
              </a:rPr>
              <a:t>أن تصمم هدفًا إعلاميًا واحدًا لحملة رقمية باستخدام نموذج </a:t>
            </a:r>
            <a:r>
              <a:rPr lang="en-US" dirty="0">
                <a:latin typeface="Alexandria" charset="0"/>
                <a:cs typeface="+mj-cs"/>
              </a:rPr>
              <a:t>SMART.</a:t>
            </a:r>
          </a:p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ar-JO">
                <a:latin typeface="Alexandria" charset="0"/>
                <a:cs typeface="+mj-cs"/>
              </a:rPr>
              <a:t>أن تقيّم عناصر القوة والضعف والفرص والتهديدات (</a:t>
            </a:r>
            <a:r>
              <a:rPr lang="en-US" dirty="0">
                <a:latin typeface="Alexandria" charset="0"/>
                <a:cs typeface="+mj-cs"/>
              </a:rPr>
              <a:t>SWOT) </a:t>
            </a:r>
            <a:r>
              <a:rPr lang="ar-JO">
                <a:latin typeface="Alexandria" charset="0"/>
                <a:cs typeface="+mj-cs"/>
              </a:rPr>
              <a:t>لحملة صحفية رقمية مختارة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100132" y="70149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97954" y="10283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٠٢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C72C426-AA09-0E47-BAF7-14EED8356BA6}"/>
              </a:ext>
            </a:extLst>
          </p:cNvPr>
          <p:cNvSpPr/>
          <p:nvPr/>
        </p:nvSpPr>
        <p:spPr>
          <a:xfrm rot="18755808">
            <a:off x="-866054" y="1155844"/>
            <a:ext cx="4320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0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التخطيط الاستراتيجي</a:t>
            </a:r>
            <a:endParaRPr lang="en-US" sz="40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B1EBE8-0777-3F4E-A85C-4BF835FDA6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35" b="89902" l="9766" r="89941">
                        <a14:foregroundMark x1="25781" y1="43648" x2="13281" y2="38436"/>
                        <a14:foregroundMark x1="13281" y1="38436" x2="12012" y2="61075"/>
                        <a14:foregroundMark x1="12012" y1="61075" x2="25391" y2="65635"/>
                        <a14:foregroundMark x1="25391" y1="65635" x2="12305" y2="66287"/>
                        <a14:foregroundMark x1="12305" y1="66287" x2="9766" y2="42834"/>
                        <a14:foregroundMark x1="9766" y1="42834" x2="22461" y2="36808"/>
                        <a14:foregroundMark x1="22461" y1="36808" x2="14160" y2="52769"/>
                        <a14:foregroundMark x1="14160" y1="52769" x2="21680" y2="583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864" y="5186568"/>
            <a:ext cx="3781631" cy="226750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A978DC4-8AFF-2D49-A40C-EF1F42C1C0EC}"/>
              </a:ext>
            </a:extLst>
          </p:cNvPr>
          <p:cNvSpPr txBox="1"/>
          <p:nvPr/>
        </p:nvSpPr>
        <p:spPr>
          <a:xfrm>
            <a:off x="8519799" y="28792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5043" y="1454034"/>
            <a:ext cx="11718948" cy="5225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95149" y="923818"/>
            <a:ext cx="6537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latin typeface="Alexandria" charset="0"/>
                <a:cs typeface="Alexandria" charset="0"/>
              </a:rPr>
              <a:t>ما هو التخطيط الاستراتيجي للحملات الصحفية؟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7445" y="4616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8219" y="96100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٠٣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1923" y="1627636"/>
            <a:ext cx="11415034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JO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التخطيط الاستراتيجي </a:t>
            </a:r>
            <a:r>
              <a:rPr lang="ar-JO" dirty="0">
                <a:latin typeface="Alexandria" charset="0"/>
                <a:cs typeface="+mj-cs"/>
              </a:rPr>
              <a:t>هو عملية وضع أهداف محددة للحملة الصحفية، وتحديد الخطوات التي تحقق هذه الأهداف عبر أدوات ومنصات رقمية تمكننا من الوصول للجمهور المستهدف ونشر رسائل الحملة وتحقيق أهدافها.</a:t>
            </a:r>
          </a:p>
          <a:p>
            <a:pPr algn="just" rtl="1">
              <a:lnSpc>
                <a:spcPct val="150000"/>
              </a:lnSpc>
            </a:pPr>
            <a:endParaRPr lang="ar-JO" dirty="0">
              <a:latin typeface="Alexandria" charset="0"/>
              <a:cs typeface="+mj-cs"/>
            </a:endParaRPr>
          </a:p>
          <a:p>
            <a:pPr algn="just" rtl="1">
              <a:lnSpc>
                <a:spcPct val="150000"/>
              </a:lnSpc>
            </a:pPr>
            <a:r>
              <a:rPr lang="ar-JO" dirty="0">
                <a:latin typeface="Alexandria" charset="0"/>
                <a:cs typeface="+mj-cs"/>
              </a:rPr>
              <a:t>وفقًا للدكتور محمد رفعت في كتابه </a:t>
            </a:r>
            <a:r>
              <a:rPr lang="ar-JO" b="1" u="sng" dirty="0">
                <a:solidFill>
                  <a:srgbClr val="2D3956"/>
                </a:solidFill>
                <a:latin typeface="Alexandria" charset="0"/>
                <a:cs typeface="+mj-cs"/>
              </a:rPr>
              <a:t>"الرأي العام في الواقع الافتراضي وقوة التعبئة الافتراضية"، </a:t>
            </a:r>
            <a:r>
              <a:rPr lang="ar-JO" dirty="0">
                <a:latin typeface="Alexandria" charset="0"/>
                <a:cs typeface="+mj-cs"/>
              </a:rPr>
              <a:t>فإن الرأي العام في الفضاء الرقمي لا يُقاس بعدد الأغلبية فقط، بل بمدى التفاعل والانتشار الذي تحققه الرسائل الرقمية، حتى لو كانت من أقلية فاعلة.</a:t>
            </a:r>
          </a:p>
          <a:p>
            <a:pPr algn="just" rtl="1">
              <a:lnSpc>
                <a:spcPct val="150000"/>
              </a:lnSpc>
            </a:pPr>
            <a:endParaRPr lang="ar-JO" dirty="0">
              <a:latin typeface="Alexandria" charset="0"/>
              <a:cs typeface="+mj-cs"/>
            </a:endParaRPr>
          </a:p>
          <a:p>
            <a:pPr algn="just" rtl="1">
              <a:lnSpc>
                <a:spcPct val="150000"/>
              </a:lnSpc>
            </a:pPr>
            <a:r>
              <a:rPr lang="ar-JO" b="1" u="sng" dirty="0">
                <a:solidFill>
                  <a:srgbClr val="C00000"/>
                </a:solidFill>
                <a:latin typeface="Alexandria" charset="0"/>
                <a:cs typeface="+mj-cs"/>
              </a:rPr>
              <a:t>مثال</a:t>
            </a:r>
            <a:r>
              <a:rPr lang="ar-JO" dirty="0">
                <a:latin typeface="Alexandria" charset="0"/>
                <a:cs typeface="+mj-cs"/>
              </a:rPr>
              <a:t> : حملة صحفية أطلقتها منصة إعلامية مستقلة لتوثيق العنف ضد الصحفيين عبر شهادات رقمية وانتشرت عبر تويتر وفيسبوك.</a:t>
            </a:r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59935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E5E489-6B51-094D-B583-D6002D0F2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93" y="4562017"/>
            <a:ext cx="3175617" cy="21170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79456A7-842F-204B-BDF3-5721E2A29AB2}"/>
              </a:ext>
            </a:extLst>
          </p:cNvPr>
          <p:cNvSpPr txBox="1"/>
          <p:nvPr/>
        </p:nvSpPr>
        <p:spPr>
          <a:xfrm>
            <a:off x="767944" y="17477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642" y="445626"/>
            <a:ext cx="7259879" cy="966485"/>
          </a:xfrm>
        </p:spPr>
        <p:txBody>
          <a:bodyPr/>
          <a:lstStyle/>
          <a:p>
            <a: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ar-SA" b="1" u="sng" dirty="0">
                <a:solidFill>
                  <a:schemeClr val="accent1">
                    <a:lumMod val="75000"/>
                  </a:schemeClr>
                </a:solidFill>
              </a:rPr>
              <a:t>مراحل أو خطوات التخطيط الاستراتيجي للحملات: </a:t>
            </a:r>
            <a:endParaRPr lang="en-JO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B53F0CD-F0AB-7A4D-BF04-0B41B6377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9434"/>
            <a:ext cx="4754642" cy="5318566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745EAA-6C18-0A44-AF26-6C0D29353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84111" y="1724628"/>
            <a:ext cx="5911699" cy="4572624"/>
          </a:xfrm>
        </p:spPr>
        <p:txBody>
          <a:bodyPr/>
          <a:lstStyle/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ar-JO" dirty="0"/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1800" dirty="0">
              <a:cs typeface="+mj-cs"/>
            </a:endParaRP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1800" b="1" dirty="0">
                <a:cs typeface="+mj-cs"/>
              </a:rPr>
              <a:t>التحليل</a:t>
            </a:r>
            <a:r>
              <a:rPr lang="ar-JO" sz="1800" dirty="0">
                <a:cs typeface="+mj-cs"/>
              </a:rPr>
              <a:t>: دراسة البيئة الرقمية والجمهور</a:t>
            </a: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1800" dirty="0">
              <a:cs typeface="+mj-cs"/>
            </a:endParaRP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1800" b="1" dirty="0">
                <a:solidFill>
                  <a:schemeClr val="accent1">
                    <a:lumMod val="75000"/>
                  </a:schemeClr>
                </a:solidFill>
                <a:cs typeface="+mj-cs"/>
              </a:rPr>
              <a:t>التحديد</a:t>
            </a:r>
            <a:r>
              <a:rPr lang="ar-JO" sz="1800" dirty="0">
                <a:solidFill>
                  <a:schemeClr val="accent1">
                    <a:lumMod val="75000"/>
                  </a:schemeClr>
                </a:solidFill>
                <a:cs typeface="+mj-cs"/>
              </a:rPr>
              <a:t>: صياغة الأهداف والفئات المستهدفة</a:t>
            </a: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1800" dirty="0">
              <a:cs typeface="+mj-cs"/>
            </a:endParaRP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1800" b="1" dirty="0">
                <a:cs typeface="+mj-cs"/>
              </a:rPr>
              <a:t>التخطيط</a:t>
            </a:r>
            <a:r>
              <a:rPr lang="ar-JO" sz="1800" dirty="0">
                <a:cs typeface="+mj-cs"/>
              </a:rPr>
              <a:t>: وضع الرسائل والمنصات</a:t>
            </a: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1800" dirty="0">
              <a:cs typeface="+mj-cs"/>
            </a:endParaRP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1800" b="1" dirty="0">
                <a:solidFill>
                  <a:srgbClr val="0070C0"/>
                </a:solidFill>
                <a:cs typeface="+mj-cs"/>
              </a:rPr>
              <a:t>التنفيذ: </a:t>
            </a:r>
            <a:r>
              <a:rPr lang="ar-JO" sz="1800" dirty="0">
                <a:solidFill>
                  <a:srgbClr val="0070C0"/>
                </a:solidFill>
                <a:cs typeface="+mj-cs"/>
              </a:rPr>
              <a:t>إنتاج المحتوى ونشره</a:t>
            </a: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1800" dirty="0">
              <a:cs typeface="+mj-cs"/>
            </a:endParaRPr>
          </a:p>
          <a:p>
            <a:pPr marL="342900" indent="-3429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1800" b="1" dirty="0">
                <a:cs typeface="+mj-cs"/>
              </a:rPr>
              <a:t>التقييم</a:t>
            </a:r>
            <a:r>
              <a:rPr lang="ar-JO" sz="1800" dirty="0">
                <a:cs typeface="+mj-cs"/>
              </a:rPr>
              <a:t>: قياس الأثر والتفاعل</a:t>
            </a:r>
            <a:endParaRPr lang="en-JO" sz="1800" dirty="0"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6DE67-F5BB-6F4D-8F0E-077B871175F3}"/>
              </a:ext>
            </a:extLst>
          </p:cNvPr>
          <p:cNvSpPr txBox="1"/>
          <p:nvPr/>
        </p:nvSpPr>
        <p:spPr>
          <a:xfrm>
            <a:off x="10808043" y="11824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1088861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5043" y="1454034"/>
            <a:ext cx="11718948" cy="5225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768199" y="923818"/>
            <a:ext cx="8364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latin typeface="Alexandria" charset="0"/>
                <a:cs typeface="Alexandria" charset="0"/>
              </a:rPr>
              <a:t>عناصر وأدوات التخطيط الاستراتيجي للحملات الإلكترونية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7445" y="4616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8219" y="96100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٠٤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59935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E5E489-6B51-094D-B583-D6002D0F2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50" y="1692058"/>
            <a:ext cx="3175617" cy="21170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BB29E3-22B0-5F4F-855A-D60C33B965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96" y="1772859"/>
            <a:ext cx="3208541" cy="25132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CCAAE8A-16D9-164D-BFC4-99C93ECD7F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162" y="1769359"/>
            <a:ext cx="3845066" cy="25132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02ABD8-0770-F448-881E-822DA6C9A9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96" y="4286102"/>
            <a:ext cx="3208541" cy="239998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BEC95E-1299-D348-9F9A-A942D0D591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338" y="4282604"/>
            <a:ext cx="3845066" cy="239221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F09957F-23A9-9941-ACEE-CB966CF00A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837" y="4282604"/>
            <a:ext cx="4000500" cy="239998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E1B0C1-C9D4-114F-AAE2-F87A3B0354DE}"/>
              </a:ext>
            </a:extLst>
          </p:cNvPr>
          <p:cNvSpPr txBox="1"/>
          <p:nvPr/>
        </p:nvSpPr>
        <p:spPr>
          <a:xfrm>
            <a:off x="747445" y="159865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404724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9461" y="146249"/>
            <a:ext cx="7499429" cy="1183956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ar-SA" sz="3600" b="1" u="sng" dirty="0">
                <a:solidFill>
                  <a:srgbClr val="0070C0"/>
                </a:solidFill>
              </a:rPr>
              <a:t>تحليل سوات </a:t>
            </a:r>
            <a:r>
              <a:rPr lang="en-US" sz="3600" b="1" u="sng" dirty="0">
                <a:solidFill>
                  <a:srgbClr val="0070C0"/>
                </a:solidFill>
              </a:rPr>
              <a:t>SWOT Analysis</a:t>
            </a:r>
            <a:endParaRPr lang="en-JO" sz="3600" b="1" u="sng" dirty="0">
              <a:solidFill>
                <a:srgbClr val="0070C0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745EAA-6C18-0A44-AF26-6C0D293532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42392" y="1076343"/>
            <a:ext cx="5153153" cy="4297383"/>
          </a:xfrm>
        </p:spPr>
        <p:txBody>
          <a:bodyPr>
            <a:normAutofit fontScale="62500" lnSpcReduction="20000"/>
          </a:bodyPr>
          <a:lstStyle/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ar-JO" dirty="0"/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ar-JO" sz="2900" dirty="0"/>
              <a:t>تحليل </a:t>
            </a:r>
            <a:r>
              <a:rPr lang="en-US" sz="2900" dirty="0"/>
              <a:t>SWOT </a:t>
            </a:r>
            <a:r>
              <a:rPr lang="ar-SA" sz="2900" dirty="0"/>
              <a:t> : ه</a:t>
            </a:r>
            <a:r>
              <a:rPr lang="ar-JO" sz="2900" dirty="0"/>
              <a:t>و أداة تخطيط استراتيجي تستخدم لتقييم العوامل الداخلية والخارجية التي تؤثر على الحملة التسويقية.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ar-JO" sz="2600" dirty="0"/>
              <a:t>يرمز</a:t>
            </a:r>
            <a:r>
              <a:rPr lang="en-US" sz="2600" dirty="0"/>
              <a:t>SWOT </a:t>
            </a:r>
            <a:r>
              <a:rPr lang="ar-SA" sz="2600" dirty="0"/>
              <a:t> </a:t>
            </a:r>
            <a:r>
              <a:rPr lang="ar-JO" sz="2600" dirty="0"/>
              <a:t>إلى: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/>
              <a:t> </a:t>
            </a:r>
            <a:r>
              <a:rPr lang="ar-JO" sz="2900" dirty="0"/>
              <a:t>نقاط القوة </a:t>
            </a:r>
            <a:r>
              <a:rPr lang="en-US" sz="2900" dirty="0"/>
              <a:t>Strengths </a:t>
            </a:r>
            <a:endParaRPr lang="ar-SA" sz="2900" dirty="0"/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900" dirty="0">
                <a:solidFill>
                  <a:srgbClr val="0070C0"/>
                </a:solidFill>
              </a:rPr>
              <a:t>والضعف</a:t>
            </a:r>
            <a:r>
              <a:rPr lang="en-US" sz="2900" dirty="0">
                <a:solidFill>
                  <a:srgbClr val="0070C0"/>
                </a:solidFill>
              </a:rPr>
              <a:t>Weaknesses </a:t>
            </a:r>
            <a:endParaRPr lang="ar-SA" sz="2900" dirty="0">
              <a:solidFill>
                <a:srgbClr val="0070C0"/>
              </a:solidFill>
            </a:endParaRP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900" dirty="0"/>
              <a:t>والفرص </a:t>
            </a:r>
            <a:r>
              <a:rPr lang="en-US" sz="2900" dirty="0"/>
              <a:t>Opportunities</a:t>
            </a:r>
            <a:endParaRPr lang="ar-SA" sz="2900" dirty="0"/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900" dirty="0">
                <a:solidFill>
                  <a:srgbClr val="0070C0"/>
                </a:solidFill>
              </a:rPr>
              <a:t>والتهديدات </a:t>
            </a:r>
            <a:r>
              <a:rPr lang="en-US" sz="2900" dirty="0">
                <a:solidFill>
                  <a:srgbClr val="0070C0"/>
                </a:solidFill>
              </a:rPr>
              <a:t>Threats</a:t>
            </a:r>
            <a:endParaRPr lang="ar-JO" sz="2900" dirty="0">
              <a:solidFill>
                <a:srgbClr val="0070C0"/>
              </a:solidFill>
            </a:endParaRP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ar-JO" sz="2600" dirty="0"/>
              <a:t>يتيح هذا التحليل للفرق تحديد نقاط قوتها التي يمكنها الاستفادة منها، ومعالجة نقاط ضعفها، واغتنام الفرص المتاحة، والاستعداد لمواجهة التهديدات المحتملة</a:t>
            </a:r>
            <a:endParaRPr lang="en-JO" sz="26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F3D20A9-005B-2F4F-BD3B-9776049A0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08" y="3125165"/>
            <a:ext cx="6520236" cy="37328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1967D2-0010-C647-B753-F3CE715FD81C}"/>
              </a:ext>
            </a:extLst>
          </p:cNvPr>
          <p:cNvSpPr txBox="1"/>
          <p:nvPr/>
        </p:nvSpPr>
        <p:spPr>
          <a:xfrm>
            <a:off x="10808043" y="28182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877326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FD30AC7-1DFF-0744-AA01-B505F4F4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6384" y="781813"/>
            <a:ext cx="5081287" cy="1325563"/>
          </a:xfrm>
        </p:spPr>
        <p:txBody>
          <a:bodyPr>
            <a:noAutofit/>
          </a:bodyPr>
          <a:lstStyle/>
          <a:p>
            <a:pPr marL="342900" indent="-342900" algn="r" rtl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000" b="1" u="sng" dirty="0">
                <a:solidFill>
                  <a:srgbClr val="0070C0"/>
                </a:solidFill>
              </a:rPr>
              <a:t>نقاط القوة </a:t>
            </a:r>
            <a:r>
              <a:rPr lang="en-US" sz="2000" b="1" u="sng" dirty="0">
                <a:solidFill>
                  <a:srgbClr val="0070C0"/>
                </a:solidFill>
              </a:rPr>
              <a:t>Strengths</a:t>
            </a:r>
            <a:r>
              <a:rPr lang="ar-SA" sz="2000" b="1" u="sng" dirty="0">
                <a:solidFill>
                  <a:srgbClr val="0070C0"/>
                </a:solidFill>
              </a:rPr>
              <a:t>:</a:t>
            </a:r>
            <a:br>
              <a:rPr lang="en-US" sz="2000" dirty="0"/>
            </a:br>
            <a:r>
              <a:rPr lang="ar-JO" sz="2000" dirty="0"/>
              <a:t>هي العوامل الداخلية الإيجابية التي تتمتع بها الحملة، مثل:</a:t>
            </a:r>
            <a:br>
              <a:rPr lang="ar-JO" sz="2000" dirty="0"/>
            </a:br>
            <a:endParaRPr lang="en-JO" sz="2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E63304-617A-E141-A5A0-78034FD65B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4329" y="2107376"/>
            <a:ext cx="5678347" cy="4452335"/>
          </a:xfrm>
        </p:spPr>
        <p:txBody>
          <a:bodyPr>
            <a:normAutofit fontScale="77500" lnSpcReduction="20000"/>
          </a:bodyPr>
          <a:lstStyle/>
          <a:p>
            <a:pPr algn="r" defTabSz="914400" rtl="1" eaLnBrk="1" latinLnBrk="0" hangingPunct="1">
              <a:lnSpc>
                <a:spcPct val="17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dirty="0">
                <a:latin typeface="Al Nile" pitchFamily="2" charset="-78"/>
                <a:cs typeface="Al Nile" pitchFamily="2" charset="-78"/>
              </a:rPr>
              <a:t>قلة الوعي بالهوية المؤسسية</a:t>
            </a:r>
          </a:p>
          <a:p>
            <a:pPr algn="r" defTabSz="914400" rtl="1" eaLnBrk="1" latinLnBrk="0" hangingPunct="1">
              <a:lnSpc>
                <a:spcPct val="17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dirty="0">
                <a:latin typeface="Al Nile" pitchFamily="2" charset="-78"/>
                <a:cs typeface="Al Nile" pitchFamily="2" charset="-78"/>
              </a:rPr>
              <a:t>ميزانية محدودة للحملة</a:t>
            </a:r>
          </a:p>
          <a:p>
            <a:pPr algn="r" defTabSz="914400" rtl="1" eaLnBrk="1" latinLnBrk="0" hangingPunct="1">
              <a:lnSpc>
                <a:spcPct val="17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dirty="0">
                <a:latin typeface="Al Nile" pitchFamily="2" charset="-78"/>
                <a:cs typeface="Al Nile" pitchFamily="2" charset="-78"/>
              </a:rPr>
              <a:t>محتوى غير فعال</a:t>
            </a:r>
          </a:p>
          <a:p>
            <a:pPr algn="r" defTabSz="914400" rtl="1" eaLnBrk="1" latinLnBrk="0" hangingPunct="1">
              <a:lnSpc>
                <a:spcPct val="17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dirty="0">
                <a:latin typeface="Al Nile" pitchFamily="2" charset="-78"/>
                <a:cs typeface="Al Nile" pitchFamily="2" charset="-78"/>
              </a:rPr>
              <a:t>ضعف التفاعل مع الجمهور</a:t>
            </a:r>
          </a:p>
          <a:p>
            <a:pPr algn="r" defTabSz="914400" rtl="1" eaLnBrk="1" latinLnBrk="0" hangingPunct="1">
              <a:lnSpc>
                <a:spcPct val="17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dirty="0">
                <a:latin typeface="Al Nile" pitchFamily="2" charset="-78"/>
                <a:cs typeface="Al Nile" pitchFamily="2" charset="-78"/>
              </a:rPr>
              <a:t>نقص البيانات</a:t>
            </a:r>
          </a:p>
          <a:p>
            <a:pPr algn="r" defTabSz="914400" rtl="1" eaLnBrk="1" latinLnBrk="0" hangingPunct="1">
              <a:lnSpc>
                <a:spcPct val="17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dirty="0">
                <a:latin typeface="Al Nile" pitchFamily="2" charset="-78"/>
                <a:cs typeface="Al Nile" pitchFamily="2" charset="-78"/>
              </a:rPr>
              <a:t>عدم القدرة على تتبع وتحليل النتائج</a:t>
            </a:r>
          </a:p>
          <a:p>
            <a:pPr algn="r" defTabSz="914400" rtl="1" eaLnBrk="1" latinLnBrk="0" hangingPunct="1">
              <a:lnSpc>
                <a:spcPct val="17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dirty="0">
                <a:latin typeface="Al Nile" pitchFamily="2" charset="-78"/>
                <a:cs typeface="Al Nile" pitchFamily="2" charset="-78"/>
              </a:rPr>
              <a:t>نقص الخبرة في مجال الحملات الإلكترونية</a:t>
            </a: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en-JO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BA2CCB2-D6A4-3345-9B9C-0A3E92BD7D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50933" y="2107376"/>
            <a:ext cx="5181600" cy="4351338"/>
          </a:xfrm>
        </p:spPr>
        <p:txBody>
          <a:bodyPr>
            <a:normAutofit fontScale="77500" lnSpcReduction="20000"/>
          </a:bodyPr>
          <a:lstStyle/>
          <a:p>
            <a:pPr algn="r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>
                <a:latin typeface="Al Nile" pitchFamily="2" charset="-78"/>
                <a:cs typeface="Al Nile" pitchFamily="2" charset="-78"/>
              </a:rPr>
              <a:t>المحتوى الجذاب والمقنع</a:t>
            </a:r>
          </a:p>
          <a:p>
            <a:pPr algn="r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>
                <a:latin typeface="Al Nile" pitchFamily="2" charset="-78"/>
                <a:cs typeface="Al Nile" pitchFamily="2" charset="-78"/>
              </a:rPr>
              <a:t>وجود قاعدة بيانات عملاء</a:t>
            </a:r>
          </a:p>
          <a:p>
            <a:pPr algn="r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>
                <a:latin typeface="Al Nile" pitchFamily="2" charset="-78"/>
                <a:cs typeface="Al Nile" pitchFamily="2" charset="-78"/>
              </a:rPr>
              <a:t>التقنيات المستخدمة في الحملة</a:t>
            </a:r>
          </a:p>
          <a:p>
            <a:pPr algn="r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>
                <a:latin typeface="Al Nile" pitchFamily="2" charset="-78"/>
                <a:cs typeface="Al Nile" pitchFamily="2" charset="-78"/>
              </a:rPr>
              <a:t>الوصول إلى جمهور مستهدف محدد</a:t>
            </a:r>
          </a:p>
          <a:p>
            <a:pPr algn="r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>
                <a:latin typeface="Al Nile" pitchFamily="2" charset="-78"/>
                <a:cs typeface="Al Nile" pitchFamily="2" charset="-78"/>
              </a:rPr>
              <a:t>الميزانية المتاحة للحملة</a:t>
            </a:r>
          </a:p>
          <a:p>
            <a:pPr algn="r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>
                <a:latin typeface="Al Nile" pitchFamily="2" charset="-78"/>
                <a:cs typeface="Al Nile" pitchFamily="2" charset="-78"/>
              </a:rPr>
              <a:t>فريق عمل متخصص</a:t>
            </a:r>
          </a:p>
          <a:p>
            <a:pPr algn="r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ar-JO" sz="2600" dirty="0">
                <a:latin typeface="Al Nile" pitchFamily="2" charset="-78"/>
                <a:cs typeface="Al Nile" pitchFamily="2" charset="-78"/>
              </a:rPr>
              <a:t>العلاقات القوية مع المؤثرين</a:t>
            </a:r>
            <a:br>
              <a:rPr lang="ar-JO" sz="2200" dirty="0"/>
            </a:br>
            <a:endParaRPr lang="ar-SA" sz="2200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SA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SA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SA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JO" dirty="0"/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C7A332E4-CF6C-4F40-8BAC-33C0B63A487F}"/>
              </a:ext>
            </a:extLst>
          </p:cNvPr>
          <p:cNvSpPr txBox="1">
            <a:spLocks/>
          </p:cNvSpPr>
          <p:nvPr/>
        </p:nvSpPr>
        <p:spPr>
          <a:xfrm>
            <a:off x="154329" y="631342"/>
            <a:ext cx="58634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00000"/>
              </a:lnSpc>
              <a:spcBef>
                <a:spcPts val="1000"/>
              </a:spcBef>
            </a:pPr>
            <a:r>
              <a:rPr lang="ar-JO" sz="2000" b="1" u="sng" dirty="0">
                <a:solidFill>
                  <a:srgbClr val="0070C0"/>
                </a:solidFill>
              </a:rPr>
              <a:t>نقاط الضعف </a:t>
            </a:r>
            <a:r>
              <a:rPr lang="en-US" sz="2000" b="1" u="sng" dirty="0">
                <a:solidFill>
                  <a:srgbClr val="0070C0"/>
                </a:solidFill>
              </a:rPr>
              <a:t>Weaknesses:</a:t>
            </a:r>
          </a:p>
          <a:p>
            <a:pPr algn="r" rtl="1">
              <a:lnSpc>
                <a:spcPct val="100000"/>
              </a:lnSpc>
              <a:spcBef>
                <a:spcPts val="1000"/>
              </a:spcBef>
            </a:pPr>
            <a:r>
              <a:rPr lang="ar-JO" sz="2000" dirty="0"/>
              <a:t>هي العوامل الداخلية السلبية التي تعيق أداء الحملة، مثل: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EAD307-4A64-E548-A197-D1EBA74C6A25}"/>
              </a:ext>
            </a:extLst>
          </p:cNvPr>
          <p:cNvSpPr txBox="1"/>
          <p:nvPr/>
        </p:nvSpPr>
        <p:spPr>
          <a:xfrm>
            <a:off x="10808043" y="387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180969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1">
            <a:extLst>
              <a:ext uri="{FF2B5EF4-FFF2-40B4-BE49-F238E27FC236}">
                <a16:creationId xmlns:a16="http://schemas.microsoft.com/office/drawing/2014/main" id="{5D82377C-3EA4-7040-A78C-CC4F899D28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F4A2BEE-25D6-0D49-BA17-C430CF241B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3019" y="470105"/>
            <a:ext cx="5157787" cy="823912"/>
          </a:xfrm>
        </p:spPr>
        <p:txBody>
          <a:bodyPr/>
          <a:lstStyle/>
          <a:p>
            <a:pPr algn="r" rtl="1"/>
            <a:r>
              <a:rPr lang="ar-JO" u="sng" dirty="0">
                <a:solidFill>
                  <a:schemeClr val="accent1"/>
                </a:solidFill>
                <a:latin typeface="+mj-lt"/>
              </a:rPr>
              <a:t>الفرص </a:t>
            </a:r>
            <a:r>
              <a:rPr lang="en-US" u="sng" dirty="0">
                <a:solidFill>
                  <a:schemeClr val="accent1"/>
                </a:solidFill>
                <a:latin typeface="+mj-lt"/>
              </a:rPr>
              <a:t>Opportunities</a:t>
            </a:r>
            <a:r>
              <a:rPr lang="ar-SA" u="sng" dirty="0">
                <a:solidFill>
                  <a:schemeClr val="accent1"/>
                </a:solidFill>
                <a:latin typeface="+mj-lt"/>
              </a:rPr>
              <a:t> :</a:t>
            </a:r>
            <a:endParaRPr lang="en-US" u="sng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CBE6450-5EF2-E947-9B3C-27478CA85F37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211579" y="1674532"/>
            <a:ext cx="573135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هي العوامل الخارجية الإيجابية التي يمكن للحملة الاستفادة منها، مثل: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زيادة الطلب على المنتج أو الخدمة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ظهور تقنيات جديدة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تغير سلوك المستهلكين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فرص جديدة للوصول إلى جمهور أوسع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التعاون مع شركات أخرى</a:t>
            </a:r>
          </a:p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مشاركة في فعاليات ومؤتمرات ذات صلة</a:t>
            </a:r>
            <a:endParaRPr lang="en-JO" sz="2000" dirty="0"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FA47B2E-1927-0C41-8667-244D850E5D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7233" y="871660"/>
            <a:ext cx="5183188" cy="823912"/>
          </a:xfrm>
        </p:spPr>
        <p:txBody>
          <a:bodyPr/>
          <a:lstStyle/>
          <a:p>
            <a:pPr algn="r" rtl="1"/>
            <a:r>
              <a:rPr lang="ar-JO" u="sng" dirty="0">
                <a:solidFill>
                  <a:schemeClr val="accent1"/>
                </a:solidFill>
                <a:latin typeface="+mj-lt"/>
                <a:cs typeface="Al Nile" pitchFamily="2" charset="-78"/>
              </a:rPr>
              <a:t>التهديدات </a:t>
            </a:r>
            <a:r>
              <a:rPr lang="en-US" u="sng" dirty="0">
                <a:solidFill>
                  <a:schemeClr val="accent1"/>
                </a:solidFill>
                <a:latin typeface="+mj-lt"/>
                <a:cs typeface="Al Nile" pitchFamily="2" charset="-78"/>
              </a:rPr>
              <a:t>Threats</a:t>
            </a:r>
            <a:r>
              <a:rPr lang="ar-SA" u="sng" dirty="0">
                <a:solidFill>
                  <a:schemeClr val="accent1"/>
                </a:solidFill>
                <a:latin typeface="+mj-lt"/>
                <a:cs typeface="Al Nile" pitchFamily="2" charset="-78"/>
              </a:rPr>
              <a:t> :</a:t>
            </a:r>
            <a:endParaRPr lang="en-US" u="sng" dirty="0">
              <a:solidFill>
                <a:schemeClr val="accent1"/>
              </a:solidFill>
              <a:latin typeface="+mj-lt"/>
              <a:cs typeface="Al Nile" pitchFamily="2" charset="-78"/>
            </a:endParaRPr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en-JO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A42663-D31C-9046-91AA-00C8184B2469}"/>
              </a:ext>
            </a:extLst>
          </p:cNvPr>
          <p:cNvSpPr txBox="1"/>
          <p:nvPr/>
        </p:nvSpPr>
        <p:spPr>
          <a:xfrm>
            <a:off x="7339304" y="1674532"/>
            <a:ext cx="4815742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هي العوامل الخارجية السلبية التي يمكن أن تؤثر على الحملة، مثل:</a:t>
            </a:r>
          </a:p>
          <a:p>
            <a:pPr marL="285750" indent="-28575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المنافسة الشديدة</a:t>
            </a:r>
          </a:p>
          <a:p>
            <a:pPr marL="285750" indent="-28575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التغيرات في خوارزميات محركات البحث</a:t>
            </a:r>
          </a:p>
          <a:p>
            <a:pPr marL="285750" indent="-28575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التغيرات في سلوك المستهلكين</a:t>
            </a:r>
          </a:p>
          <a:p>
            <a:pPr marL="285750" indent="-28575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الأحداث السياسية والاقتصادية</a:t>
            </a:r>
          </a:p>
          <a:p>
            <a:pPr marL="285750" indent="-28575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التغيرات في التشريعات والقوانين</a:t>
            </a:r>
          </a:p>
          <a:p>
            <a:pPr marL="285750" indent="-28575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ar-JO" sz="2000" dirty="0">
                <a:latin typeface="Al Nile" pitchFamily="2" charset="-78"/>
                <a:cs typeface="Al Nile" pitchFamily="2" charset="-78"/>
              </a:rPr>
              <a:t>التطورات التكنولوجية السريعة</a:t>
            </a:r>
            <a:endParaRPr lang="en-JO" sz="2000" dirty="0"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61C12-93A6-464A-989B-8A49F7D3ED83}"/>
              </a:ext>
            </a:extLst>
          </p:cNvPr>
          <p:cNvSpPr txBox="1"/>
          <p:nvPr/>
        </p:nvSpPr>
        <p:spPr>
          <a:xfrm>
            <a:off x="10627612" y="124658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701105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21037" y="-56719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6178" y="572776"/>
            <a:ext cx="6316388" cy="987281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ar-SA" sz="3600" dirty="0"/>
              <a:t>الأهداف في عملية التخطيط الاستراتيجي</a:t>
            </a:r>
            <a:endParaRPr lang="en-JO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36C75-54DF-1B40-92C6-E45736AEA9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SA" sz="1800" dirty="0"/>
          </a:p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SA" sz="1800" dirty="0"/>
          </a:p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SA" sz="1800" dirty="0"/>
          </a:p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SA" sz="1800" dirty="0"/>
          </a:p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SA" sz="1800" dirty="0"/>
          </a:p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ar-JO" sz="1800" dirty="0"/>
          </a:p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sz="1200" dirty="0"/>
              <a:t>*الرأي العام في الواقع الافتراضي وقوة التعبئة الافتراضية</a:t>
            </a:r>
            <a:endParaRPr lang="en-JO" sz="1200" dirty="0"/>
          </a:p>
          <a:p>
            <a: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n-JO" sz="1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745DF8-67EB-804D-A6C1-F20A9021A3BE}"/>
              </a:ext>
            </a:extLst>
          </p:cNvPr>
          <p:cNvSpPr/>
          <p:nvPr/>
        </p:nvSpPr>
        <p:spPr>
          <a:xfrm>
            <a:off x="1261641" y="2228671"/>
            <a:ext cx="9826906" cy="1323439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JO" sz="4000" dirty="0">
                <a:ln w="0"/>
                <a:solidFill>
                  <a:srgbClr val="203E5F"/>
                </a:solidFill>
                <a:effectLst>
                  <a:reflection blurRad="6350" stA="53000" endA="300" endPos="35500" dir="5400000" sy="-90000" algn="bl" rotWithShape="0"/>
                </a:effectLst>
              </a:rPr>
              <a:t>الحملات ذات الأهداف </a:t>
            </a:r>
            <a:r>
              <a:rPr lang="ar-JO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الرمزية</a:t>
            </a:r>
            <a:r>
              <a:rPr lang="ar-JO" sz="4000" dirty="0">
                <a:ln w="0"/>
                <a:solidFill>
                  <a:srgbClr val="203E5F"/>
                </a:solidFill>
                <a:effectLst>
                  <a:reflection blurRad="6350" stA="53000" endA="300" endPos="35500" dir="5400000" sy="-90000" algn="bl" rotWithShape="0"/>
                </a:effectLst>
              </a:rPr>
              <a:t> فقط لا تصنع تعبئة فعالة،</a:t>
            </a:r>
          </a:p>
          <a:p>
            <a:pPr algn="ctr"/>
            <a:r>
              <a:rPr lang="ar-JO" sz="4000" dirty="0">
                <a:ln w="0"/>
                <a:solidFill>
                  <a:srgbClr val="203E5F"/>
                </a:solidFill>
                <a:effectLst>
                  <a:reflection blurRad="6350" stA="53000" endA="300" endPos="35500" dir="5400000" sy="-90000" algn="bl" rotWithShape="0"/>
                </a:effectLst>
              </a:rPr>
              <a:t> بل لا بد من </a:t>
            </a:r>
            <a:r>
              <a:rPr lang="ar-JO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أهداف</a:t>
            </a:r>
            <a:r>
              <a:rPr lang="ar-JO" sz="4000" dirty="0">
                <a:ln w="0"/>
                <a:solidFill>
                  <a:srgbClr val="203E5F"/>
                </a:solidFill>
                <a:effectLst>
                  <a:reflection blurRad="6350" stA="53000" endA="300" endPos="35500" dir="5400000" sy="-90000" algn="bl" rotWithShape="0"/>
                </a:effectLst>
              </a:rPr>
              <a:t> قابلة </a:t>
            </a:r>
            <a:r>
              <a:rPr lang="ar-JO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للتفاعل</a:t>
            </a:r>
            <a:r>
              <a:rPr lang="ar-JO" sz="4000" dirty="0">
                <a:ln w="0"/>
                <a:solidFill>
                  <a:srgbClr val="203E5F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ar-JO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والقياس</a:t>
            </a:r>
            <a:r>
              <a:rPr lang="ar-JO" sz="4000" dirty="0">
                <a:ln w="0"/>
                <a:solidFill>
                  <a:srgbClr val="203E5F"/>
                </a:solidFill>
                <a:effectLst>
                  <a:reflection blurRad="6350" stA="53000" endA="300" endPos="35500" dir="5400000" sy="-90000" algn="bl" rotWithShape="0"/>
                </a:effectLst>
              </a:rPr>
              <a:t>.</a:t>
            </a:r>
            <a:endParaRPr lang="en-JO" sz="4000" dirty="0">
              <a:ln w="0"/>
              <a:solidFill>
                <a:srgbClr val="203E5F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8F68BA-5BAB-AD42-AFBC-C935CD39E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63" y="4001294"/>
            <a:ext cx="3897110" cy="25935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7CD66F1-3D38-4543-8252-9C1B77516535}"/>
              </a:ext>
            </a:extLst>
          </p:cNvPr>
          <p:cNvSpPr txBox="1"/>
          <p:nvPr/>
        </p:nvSpPr>
        <p:spPr>
          <a:xfrm>
            <a:off x="10808043" y="172666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499179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599891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21037" y="-56719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314" y="570301"/>
            <a:ext cx="7878752" cy="987281"/>
          </a:xfrm>
        </p:spPr>
        <p:txBody>
          <a:bodyPr>
            <a:normAutofit/>
          </a:bodyPr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ar-SA" sz="3600" dirty="0"/>
              <a:t>صياغة أهداف الحملة الإلكترونية بطريقة سمارت </a:t>
            </a:r>
            <a:endParaRPr lang="en-JO" sz="3600" dirty="0"/>
          </a:p>
        </p:txBody>
      </p:sp>
      <p:graphicFrame>
        <p:nvGraphicFramePr>
          <p:cNvPr id="16" name="Table 9">
            <a:extLst>
              <a:ext uri="{FF2B5EF4-FFF2-40B4-BE49-F238E27FC236}">
                <a16:creationId xmlns:a16="http://schemas.microsoft.com/office/drawing/2014/main" id="{0F3CAE6F-A419-734A-83D6-7D416B663A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96773"/>
              </p:ext>
            </p:extLst>
          </p:nvPr>
        </p:nvGraphicFramePr>
        <p:xfrm>
          <a:off x="695460" y="1577245"/>
          <a:ext cx="10637950" cy="1764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7590">
                  <a:extLst>
                    <a:ext uri="{9D8B030D-6E8A-4147-A177-3AD203B41FA5}">
                      <a16:colId xmlns:a16="http://schemas.microsoft.com/office/drawing/2014/main" val="2323250553"/>
                    </a:ext>
                  </a:extLst>
                </a:gridCol>
                <a:gridCol w="2127590">
                  <a:extLst>
                    <a:ext uri="{9D8B030D-6E8A-4147-A177-3AD203B41FA5}">
                      <a16:colId xmlns:a16="http://schemas.microsoft.com/office/drawing/2014/main" val="2753056244"/>
                    </a:ext>
                  </a:extLst>
                </a:gridCol>
                <a:gridCol w="2127590">
                  <a:extLst>
                    <a:ext uri="{9D8B030D-6E8A-4147-A177-3AD203B41FA5}">
                      <a16:colId xmlns:a16="http://schemas.microsoft.com/office/drawing/2014/main" val="1363196709"/>
                    </a:ext>
                  </a:extLst>
                </a:gridCol>
                <a:gridCol w="2127590">
                  <a:extLst>
                    <a:ext uri="{9D8B030D-6E8A-4147-A177-3AD203B41FA5}">
                      <a16:colId xmlns:a16="http://schemas.microsoft.com/office/drawing/2014/main" val="3144942386"/>
                    </a:ext>
                  </a:extLst>
                </a:gridCol>
                <a:gridCol w="2127590">
                  <a:extLst>
                    <a:ext uri="{9D8B030D-6E8A-4147-A177-3AD203B41FA5}">
                      <a16:colId xmlns:a16="http://schemas.microsoft.com/office/drawing/2014/main" val="2516005466"/>
                    </a:ext>
                  </a:extLst>
                </a:gridCol>
              </a:tblGrid>
              <a:tr h="44706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-US"/>
                        <a:t>S-Specific</a:t>
                      </a:r>
                    </a:p>
                    <a:p>
                      <a:pPr marL="0" algn="ctr" defTabSz="914400" rtl="1" eaLnBrk="1" latinLnBrk="0" hangingPunct="1"/>
                      <a:r>
                        <a:rPr lang="ar-SA"/>
                        <a:t>محدد</a:t>
                      </a:r>
                      <a:endParaRPr lang="en-JO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-US" dirty="0"/>
                        <a:t>M-Measurable</a:t>
                      </a:r>
                      <a:endParaRPr lang="ar-SA" dirty="0"/>
                    </a:p>
                    <a:p>
                      <a:pPr marL="0" algn="ctr" defTabSz="914400" rtl="1" eaLnBrk="1" latinLnBrk="0" hangingPunct="1"/>
                      <a:r>
                        <a:rPr lang="ar-SA" dirty="0"/>
                        <a:t>قابل للقياس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-US" dirty="0"/>
                        <a:t>A-Achievable</a:t>
                      </a:r>
                      <a:endParaRPr lang="ar-SA" dirty="0"/>
                    </a:p>
                    <a:p>
                      <a:pPr marL="0" algn="ctr" defTabSz="914400" rtl="1" eaLnBrk="1" latinLnBrk="0" hangingPunct="1"/>
                      <a:r>
                        <a:rPr lang="ar-SA" dirty="0"/>
                        <a:t>قابل للتحقيق  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JO" dirty="0"/>
                        <a:t>R</a:t>
                      </a:r>
                      <a:r>
                        <a:rPr lang="ar-SA" dirty="0"/>
                        <a:t>-</a:t>
                      </a:r>
                      <a:r>
                        <a:rPr lang="en-US" dirty="0"/>
                        <a:t>Realistic</a:t>
                      </a:r>
                      <a:endParaRPr lang="ar-SA" dirty="0"/>
                    </a:p>
                    <a:p>
                      <a:pPr marL="0" algn="ctr" defTabSz="914400" rtl="0" eaLnBrk="1" latinLnBrk="0" hangingPunct="1"/>
                      <a:r>
                        <a:rPr lang="ar-SA" dirty="0"/>
                        <a:t>واقعي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JO" dirty="0"/>
                        <a:t>T</a:t>
                      </a:r>
                      <a:r>
                        <a:rPr lang="ar-SA" dirty="0"/>
                        <a:t>-</a:t>
                      </a:r>
                      <a:r>
                        <a:rPr lang="en-US" dirty="0"/>
                        <a:t>Time bound</a:t>
                      </a:r>
                      <a:endParaRPr lang="ar-SA" dirty="0"/>
                    </a:p>
                    <a:p>
                      <a:pPr marL="0" algn="ctr" defTabSz="914400" rtl="0" eaLnBrk="1" latinLnBrk="0" hangingPunct="1"/>
                      <a:r>
                        <a:rPr lang="ar-SA" dirty="0"/>
                        <a:t>زمني محدد</a:t>
                      </a:r>
                      <a:endParaRPr lang="en-JO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9866597"/>
                  </a:ext>
                </a:extLst>
              </a:tr>
              <a:tr h="1124006">
                <a:tc gridSpan="5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ar-JO" dirty="0"/>
                        <a:t>مثال: نشر ثلاثة تقارير استقصائية مرئية حول القضايا العمالية في الأردن على منصة يوتيوب خلال 10 أيام، بهدف الوصول إلى 15 ألف مشاهدة و1000 تفاعل (تعليق أو مشاركة) كحد أدنى.</a:t>
                      </a:r>
                      <a:endParaRPr lang="en-J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J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J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J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en-J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766180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414B0424-24A2-1D44-AA13-9FA14D93A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605" y="4079904"/>
            <a:ext cx="8866208" cy="2413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FC4BFD-E738-9943-A3E3-D58A43589ABD}"/>
              </a:ext>
            </a:extLst>
          </p:cNvPr>
          <p:cNvSpPr txBox="1"/>
          <p:nvPr/>
        </p:nvSpPr>
        <p:spPr>
          <a:xfrm>
            <a:off x="10808043" y="177852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21037" y="-56719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7360" y="583732"/>
            <a:ext cx="6316388" cy="987281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ar-SA" sz="3600" dirty="0"/>
              <a:t>الجهور المستهدف في الحملة الإلكترونية</a:t>
            </a:r>
            <a:endParaRPr lang="en-JO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B0324-BDE0-904D-BAE6-2800BCC0EF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8528" y="1571012"/>
            <a:ext cx="6493396" cy="5079169"/>
          </a:xfrm>
        </p:spPr>
        <p:txBody>
          <a:bodyPr>
            <a:normAutofit fontScale="92500" lnSpcReduction="20000"/>
          </a:bodyPr>
          <a:lstStyle/>
          <a:p>
            <a:pPr marL="0" indent="0" algn="just" defTabSz="914400" rtl="1" eaLnBrk="1" latinLnBrk="0" hangingPunct="1">
              <a:lnSpc>
                <a:spcPct val="160000"/>
              </a:lnSpc>
              <a:spcBef>
                <a:spcPts val="1000"/>
              </a:spcBef>
              <a:buNone/>
            </a:pPr>
            <a:r>
              <a:rPr lang="ar-JO" b="1" u="sng" dirty="0">
                <a:solidFill>
                  <a:schemeClr val="accent1"/>
                </a:solidFill>
                <a:cs typeface="+mj-cs"/>
              </a:rPr>
              <a:t>تحديد وتحليل الجمهور المستهدف:</a:t>
            </a:r>
            <a:endParaRPr lang="ar-JO" dirty="0">
              <a:cs typeface="+mj-cs"/>
            </a:endParaRPr>
          </a:p>
          <a:p>
            <a:pPr marL="228600" indent="-228600" algn="just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dirty="0">
                <a:cs typeface="+mj-cs"/>
              </a:rPr>
              <a:t>فهم خصائص الفئة المستهدفة: العمر، اللغة، الاهتمامات، العادات الرقمية</a:t>
            </a:r>
          </a:p>
          <a:p>
            <a:pPr marL="228600" indent="-228600" algn="just" defTabSz="914400" rtl="1" eaLnBrk="1" latinLnBrk="0" hangingPunct="1">
              <a:lnSpc>
                <a:spcPct val="16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dirty="0">
                <a:cs typeface="+mj-cs"/>
              </a:rPr>
              <a:t>يتيح المجال العام الافتراضي تفاعلاً </a:t>
            </a:r>
            <a:r>
              <a:rPr lang="ar-JO" u="sng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من فئات غير معتادة على الظهور في الإعلام التقليدي</a:t>
            </a:r>
            <a:endParaRPr lang="ar-JO" u="sng" baseline="30000" dirty="0">
              <a:solidFill>
                <a:schemeClr val="accent2">
                  <a:lumMod val="75000"/>
                </a:schemeClr>
              </a:solidFill>
              <a:cs typeface="+mj-cs"/>
            </a:endParaRPr>
          </a:p>
          <a:p>
            <a:pPr marL="0" indent="0" algn="just" defTabSz="914400" rtl="1" eaLnBrk="1" latinLnBrk="0" hangingPunct="1">
              <a:lnSpc>
                <a:spcPct val="160000"/>
              </a:lnSpc>
              <a:spcBef>
                <a:spcPts val="1000"/>
              </a:spcBef>
              <a:buNone/>
            </a:pPr>
            <a:endParaRPr lang="ar-JO" dirty="0">
              <a:cs typeface="+mj-cs"/>
            </a:endParaRPr>
          </a:p>
          <a:p>
            <a:pPr marL="0" indent="0" algn="just" defTabSz="914400" rtl="1" eaLnBrk="1" latinLnBrk="0" hangingPunct="1">
              <a:lnSpc>
                <a:spcPct val="160000"/>
              </a:lnSpc>
              <a:spcBef>
                <a:spcPts val="1000"/>
              </a:spcBef>
              <a:buNone/>
            </a:pPr>
            <a:r>
              <a:rPr lang="ar-JO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مثال: حملة على تيك توك وإنستغرام تستهدف الشباب للتوعية بخطورة المواد المخدرة</a:t>
            </a:r>
            <a:endParaRPr lang="en-JO" dirty="0">
              <a:solidFill>
                <a:schemeClr val="accent2">
                  <a:lumMod val="75000"/>
                </a:schemeClr>
              </a:solidFill>
              <a:cs typeface="+mj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00FB460-C6AA-9346-804A-69CE12621A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1" y="1870326"/>
            <a:ext cx="4593859" cy="47798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0B01E2-1013-AB4B-96EA-F9F25322F432}"/>
              </a:ext>
            </a:extLst>
          </p:cNvPr>
          <p:cNvSpPr txBox="1"/>
          <p:nvPr/>
        </p:nvSpPr>
        <p:spPr>
          <a:xfrm>
            <a:off x="10808043" y="183622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022674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088" y="1397680"/>
            <a:ext cx="5559358" cy="5036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62609" y="1549485"/>
            <a:ext cx="516395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تحليل الحملات السابقة، المحتوى الموجود، الفجوات، ردود الفعل.</a:t>
            </a:r>
          </a:p>
          <a:p>
            <a:pPr algn="r" rtl="1">
              <a:lnSpc>
                <a:spcPct val="150000"/>
              </a:lnSpc>
            </a:pPr>
            <a:endParaRPr lang="ar-JO" sz="2400" dirty="0">
              <a:latin typeface="Al Nile" pitchFamily="2" charset="-78"/>
              <a:cs typeface="Al Nile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إن وجود "اللجان الإلكترونية" يخلق منافسة غير نزيهة ويشوّش الرأي العام.</a:t>
            </a:r>
          </a:p>
          <a:p>
            <a:pPr algn="r" rtl="1">
              <a:lnSpc>
                <a:spcPct val="150000"/>
              </a:lnSpc>
            </a:pPr>
            <a:endParaRPr lang="ar-JO" sz="2400" dirty="0">
              <a:latin typeface="Al Nile" pitchFamily="2" charset="-78"/>
              <a:cs typeface="Al Nile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مثال تطبيقي: التحقق من وجود حملات مضادة تموّلها جهات ضغط ضد حملة حقوق رقمية.</a:t>
            </a:r>
            <a:endParaRPr lang="en-US" sz="2400" dirty="0"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17169" y="3744460"/>
            <a:ext cx="4644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+mj-cs"/>
              </a:rPr>
              <a:t>تحليل المنافسين والسوق الإعلامي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26569" y="35025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77107" y="3895875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٠٥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B408C37C-6333-A74F-A697-43B6FD18960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8" b="10488"/>
          <a:stretch>
            <a:fillRect/>
          </a:stretch>
        </p:blipFill>
        <p:spPr>
          <a:xfrm>
            <a:off x="6096000" y="629806"/>
            <a:ext cx="5565912" cy="2799194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1839EDB-5851-074D-AE59-86EE5C748102}"/>
              </a:ext>
            </a:extLst>
          </p:cNvPr>
          <p:cNvSpPr txBox="1"/>
          <p:nvPr/>
        </p:nvSpPr>
        <p:spPr>
          <a:xfrm>
            <a:off x="10808043" y="17896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088" y="1397680"/>
            <a:ext cx="5559358" cy="5036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62609" y="2034232"/>
            <a:ext cx="5163959" cy="39703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الرسالة يجب أن تكون إنسانية، واضحة، ملهمة، قابلة للمشاركة.</a:t>
            </a:r>
          </a:p>
          <a:p>
            <a:pPr algn="r" rtl="1">
              <a:lnSpc>
                <a:spcPct val="150000"/>
              </a:lnSpc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 الرسائل التي تعزز "المواطنة الرقمية النشطة" تُحدث تفاعلاً عاليًا في المجال الافتراضي.</a:t>
            </a:r>
          </a:p>
          <a:p>
            <a:pPr algn="r" rtl="1">
              <a:lnSpc>
                <a:spcPct val="150000"/>
              </a:lnSpc>
            </a:pPr>
            <a:endParaRPr lang="ar-JO" sz="2400" dirty="0">
              <a:latin typeface="Al Nile" pitchFamily="2" charset="-78"/>
              <a:cs typeface="Al Nile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مثال: حملة #مش_رقم تبرز قصص ضحايا النزاعات بطريقة شخصية وإنسانية.</a:t>
            </a:r>
            <a:endParaRPr lang="en-US" sz="2400" dirty="0"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17169" y="3701724"/>
            <a:ext cx="4047533" cy="742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dirty="0">
                <a:solidFill>
                  <a:schemeClr val="accent1">
                    <a:lumMod val="50000"/>
                  </a:schemeClr>
                </a:solidFill>
                <a:latin typeface="Alexandria" charset="0"/>
                <a:cs typeface="+mj-cs"/>
              </a:rPr>
              <a:t>تطوير الرسالة الإعلامية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26569" y="35025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77107" y="3895875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٠٦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6D8DE25-DCBC-E64A-845D-E84DBD41BB8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" r="286"/>
          <a:stretch>
            <a:fillRect/>
          </a:stretch>
        </p:blipFill>
        <p:spPr>
          <a:xfrm>
            <a:off x="6102555" y="740770"/>
            <a:ext cx="5786850" cy="2761754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99EC17C-3254-DF45-BD84-3E75DA2D87E5}"/>
              </a:ext>
            </a:extLst>
          </p:cNvPr>
          <p:cNvSpPr txBox="1"/>
          <p:nvPr/>
        </p:nvSpPr>
        <p:spPr>
          <a:xfrm>
            <a:off x="10808043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885133156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088" y="1397680"/>
            <a:ext cx="5559358" cy="5036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62609" y="1549485"/>
            <a:ext cx="516395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v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اختيار المنصات بحسب نوع الجمهور والرسالة</a:t>
            </a:r>
          </a:p>
          <a:p>
            <a:pPr algn="just" rtl="1">
              <a:lnSpc>
                <a:spcPct val="150000"/>
              </a:lnSpc>
            </a:pPr>
            <a:endParaRPr lang="ar-JO" sz="2400" dirty="0">
              <a:latin typeface="Al Nile" pitchFamily="2" charset="-78"/>
              <a:cs typeface="Al Nile" pitchFamily="2" charset="-78"/>
            </a:endParaRPr>
          </a:p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v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يوصي الباحثين باختيار القنوات الرقمية التي تحافظ على حرية التعبير وتتيح التفاعل الآني</a:t>
            </a:r>
          </a:p>
          <a:p>
            <a:pPr algn="just" rtl="1">
              <a:lnSpc>
                <a:spcPct val="150000"/>
              </a:lnSpc>
            </a:pPr>
            <a:endParaRPr lang="ar-JO" sz="2400" dirty="0">
              <a:latin typeface="Al Nile" pitchFamily="2" charset="-78"/>
              <a:cs typeface="Al Nile" pitchFamily="2" charset="-78"/>
            </a:endParaRPr>
          </a:p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v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مثال: منصة إكس للبودكاست السياسي، إنستغرام للقصص المصورة، تيك توك للفيديو التوعوي</a:t>
            </a:r>
            <a:endParaRPr lang="en-US" sz="2400" dirty="0"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56688" y="3704363"/>
            <a:ext cx="4774552" cy="661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JO" sz="28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اختيار المنصات والاستراتيجية الإعلامية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26569" y="35025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77107" y="3895875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٠٧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B7659E-7BD6-7748-97DA-0B67A8E78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446" y="665862"/>
            <a:ext cx="5781313" cy="283666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E71F70-4CE9-8447-BCDA-56A6DA50F37F}"/>
              </a:ext>
            </a:extLst>
          </p:cNvPr>
          <p:cNvSpPr txBox="1"/>
          <p:nvPr/>
        </p:nvSpPr>
        <p:spPr>
          <a:xfrm>
            <a:off x="10808043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672659032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1171601" y="1990288"/>
            <a:ext cx="5573486" cy="287742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90732" y="1049413"/>
            <a:ext cx="7678559" cy="587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مراحل التخطيط الاستراتيجي للحملات الإلكترونية : إدارة الموارد والميزانية</a:t>
            </a:r>
            <a:endParaRPr lang="en-US" sz="2400" b="1" u="sng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100131" y="1735076"/>
            <a:ext cx="8869159" cy="3967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400" dirty="0">
                <a:latin typeface="Alexandria" charset="0"/>
                <a:cs typeface="+mj-cs"/>
              </a:rPr>
              <a:t>تقدير الموارد التقنية والبشرية والمادية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JO" sz="2400" dirty="0">
              <a:latin typeface="Alexandria" charset="0"/>
              <a:cs typeface="+mj-cs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400" dirty="0">
                <a:latin typeface="Alexandria" charset="0"/>
                <a:cs typeface="+mj-cs"/>
              </a:rPr>
              <a:t>استخدام أدوات تحليل رقمية لرصد الرأي العام</a:t>
            </a:r>
          </a:p>
          <a:p>
            <a:pPr algn="r" rtl="1">
              <a:lnSpc>
                <a:spcPct val="150000"/>
              </a:lnSpc>
            </a:pPr>
            <a:endParaRPr lang="ar-JO" dirty="0">
              <a:latin typeface="Alexandria" charset="0"/>
              <a:cs typeface="+mj-cs"/>
            </a:endParaRPr>
          </a:p>
          <a:p>
            <a:pPr algn="r" rtl="1">
              <a:lnSpc>
                <a:spcPct val="150000"/>
              </a:lnSpc>
            </a:pPr>
            <a:r>
              <a:rPr lang="ar-JO" sz="20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يجب الاهتمام في هذه المرحلة "بتحليل الخوارزميات الرقمية" لضمان وصول المحتوى للجمهور المستهدف </a:t>
            </a:r>
          </a:p>
          <a:p>
            <a:pPr algn="r" rtl="1">
              <a:lnSpc>
                <a:spcPct val="150000"/>
              </a:lnSpc>
            </a:pPr>
            <a:endParaRPr lang="ar-JO" sz="2000" dirty="0">
              <a:latin typeface="Alexandria" charset="0"/>
              <a:cs typeface="+mj-cs"/>
            </a:endParaRPr>
          </a:p>
          <a:p>
            <a:pPr algn="r" rtl="1">
              <a:lnSpc>
                <a:spcPct val="150000"/>
              </a:lnSpc>
            </a:pPr>
            <a:r>
              <a:rPr lang="ar-JO" sz="2000" b="1" dirty="0">
                <a:latin typeface="Alexandria" charset="0"/>
                <a:cs typeface="+mj-cs"/>
              </a:rPr>
              <a:t>مثال : تخصيص 30% من الميزانية لتعزيز المحتوى المدفوع على فيسبوك ويوتيوب أو المنصات الرقمية المناسبة للحملة</a:t>
            </a:r>
            <a:endParaRPr lang="en-US" sz="2000" b="1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100132" y="70149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97954" y="10283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٠٨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E4C775-3276-5847-B122-B6A3219B62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2777" y="3132948"/>
            <a:ext cx="4467828" cy="2982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589FA1-14BF-FF4D-9B9F-E657379151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981283" cy="23790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03DEE75-C059-6D44-B2B0-11A37C080928}"/>
              </a:ext>
            </a:extLst>
          </p:cNvPr>
          <p:cNvSpPr txBox="1"/>
          <p:nvPr/>
        </p:nvSpPr>
        <p:spPr>
          <a:xfrm>
            <a:off x="3096545" y="278827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962554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431" y="1397680"/>
            <a:ext cx="5909015" cy="53807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662609" y="1549485"/>
            <a:ext cx="5163959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Font typeface="+mj-lt"/>
              <a:buAutoNum type="arabicPeriod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وضع جدول زمني مرن للحملة</a:t>
            </a:r>
          </a:p>
          <a:p>
            <a:pPr marL="457200" indent="-457200" algn="just" rtl="1">
              <a:lnSpc>
                <a:spcPct val="200000"/>
              </a:lnSpc>
              <a:buFont typeface="+mj-lt"/>
              <a:buAutoNum type="arabicPeriod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يوصي الباحثين بربط التوقيت بالأحداث العامة لتحقيق أقصى تعبئة</a:t>
            </a:r>
          </a:p>
          <a:p>
            <a:pPr algn="just" rtl="1">
              <a:lnSpc>
                <a:spcPct val="200000"/>
              </a:lnSpc>
            </a:pPr>
            <a:r>
              <a:rPr lang="ar-JO" sz="2800" b="1" u="sng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مثال: إطلاق حملة عن حقوق الصحفيين في يوم حرية الصحافة العالمي</a:t>
            </a:r>
            <a:endParaRPr lang="en-US" sz="2800" b="1" u="sng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89797" y="3903724"/>
            <a:ext cx="4774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200" b="1" dirty="0">
                <a:solidFill>
                  <a:srgbClr val="00B0F0"/>
                </a:solidFill>
                <a:latin typeface="Alexandria" charset="0"/>
                <a:cs typeface="+mj-cs"/>
              </a:rPr>
              <a:t>الجدولة والمخطط الزمني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EDA588A-E2C2-7C49-A9E0-A86DF21F9F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3" b="9173"/>
          <a:stretch>
            <a:fillRect/>
          </a:stretch>
        </p:blipFill>
        <p:spPr>
          <a:xfrm>
            <a:off x="6096000" y="632927"/>
            <a:ext cx="5559706" cy="279607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892567C-6BA4-0345-9298-2D14062FF22F}"/>
              </a:ext>
            </a:extLst>
          </p:cNvPr>
          <p:cNvSpPr txBox="1"/>
          <p:nvPr/>
        </p:nvSpPr>
        <p:spPr>
          <a:xfrm>
            <a:off x="10808043" y="663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811692367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7FE99-45B7-1940-BA49-B1608029C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96827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ar-JO" sz="3200" b="1" i="0" u="none" strike="noStrike" dirty="0">
                <a:effectLst/>
              </a:rPr>
              <a:t>المحور الثاني: تحليل الجمهور المستهدف في الفضاء الرقمي </a:t>
            </a:r>
            <a:br>
              <a:rPr lang="ar-JO" sz="3200" b="1" i="0" u="none" strike="noStrike" dirty="0">
                <a:effectLst/>
              </a:rPr>
            </a:br>
            <a:endParaRPr lang="en-JO" sz="32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D317AB-B839-6840-9910-6E48C714C4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9595"/>
            <a:ext cx="12192000" cy="5758405"/>
          </a:xfr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228A7071-91BA-FC48-864B-7E56EEFBDD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141950" y="-16734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BD6B556-4D5D-D741-827E-FFB1DCAED5B9}"/>
              </a:ext>
            </a:extLst>
          </p:cNvPr>
          <p:cNvSpPr txBox="1"/>
          <p:nvPr/>
        </p:nvSpPr>
        <p:spPr>
          <a:xfrm>
            <a:off x="10808043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838840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21037" y="-56719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2548" y="740411"/>
            <a:ext cx="7668997" cy="692854"/>
          </a:xfrm>
        </p:spPr>
        <p:txBody>
          <a:bodyPr>
            <a:noAutofit/>
          </a:bodyPr>
          <a:lstStyle/>
          <a:p>
            <a:pPr algn="r" defTabSz="914400" rtl="1" eaLnBrk="1" latinLnBrk="0" hangingPunct="1">
              <a:lnSpc>
                <a:spcPct val="90000"/>
              </a:lnSpc>
              <a:spcBef>
                <a:spcPts val="1000"/>
              </a:spcBef>
            </a:pPr>
            <a:r>
              <a:rPr lang="ar-JO" sz="3200" b="1" dirty="0">
                <a:solidFill>
                  <a:schemeClr val="accent1"/>
                </a:solidFill>
              </a:rPr>
              <a:t>أهمية فهم الجمهور في الحملات الإعلامية الإلكترونية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52407"/>
            <a:ext cx="11173369" cy="2076594"/>
          </a:xfrm>
        </p:spPr>
        <p:txBody>
          <a:bodyPr>
            <a:normAutofit lnSpcReduction="10000"/>
          </a:bodyPr>
          <a:lstStyle/>
          <a:p>
            <a:pPr algn="r" rtl="1">
              <a:lnSpc>
                <a:spcPct val="150000"/>
              </a:lnSpc>
            </a:pPr>
            <a:r>
              <a:rPr lang="ar-JO" dirty="0">
                <a:latin typeface="Al Nile" pitchFamily="2" charset="-78"/>
                <a:cs typeface="Al Nile" pitchFamily="2" charset="-78"/>
              </a:rPr>
              <a:t>لا نجاح لأي حملة رقمية دون معرفة دقيقة بمن تتوجه إليهم الرسائل</a:t>
            </a:r>
          </a:p>
          <a:p>
            <a:pPr marL="228600" indent="-2286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dirty="0">
                <a:latin typeface="Al Nile" pitchFamily="2" charset="-78"/>
                <a:cs typeface="Al Nile" pitchFamily="2" charset="-78"/>
              </a:rPr>
              <a:t>يشير د.محمد رفعت إلى أن "المجال العام الافتراضي يتيح فئات هامشية وغير معتادة على التفاعل في الإعلام التقليدي، مما يجعل تحليل الجمهور في الحقل الرقمي أكثر تعقيدًا وتنوعًا"</a:t>
            </a:r>
            <a:endParaRPr lang="en-JO" dirty="0">
              <a:latin typeface="Al Nile" pitchFamily="2" charset="-78"/>
              <a:cs typeface="Al Nile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DE4B7C-7E5D-0140-A946-00A4D70C53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889" y="3429001"/>
            <a:ext cx="5995686" cy="322118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DBCA7F9-AC03-3249-A837-69041CE4E88A}"/>
              </a:ext>
            </a:extLst>
          </p:cNvPr>
          <p:cNvSpPr txBox="1"/>
          <p:nvPr/>
        </p:nvSpPr>
        <p:spPr>
          <a:xfrm>
            <a:off x="10936531" y="14650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6337841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879096"/>
            <a:ext cx="11918804" cy="57710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21037" y="-56719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037" y="1216795"/>
            <a:ext cx="5019955" cy="738644"/>
          </a:xfrm>
        </p:spPr>
        <p:txBody>
          <a:bodyPr>
            <a:normAutofit/>
          </a:bodyPr>
          <a:lstStyle/>
          <a:p>
            <a:pPr marL="0" indent="0" algn="ctr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b="1" u="sng" dirty="0">
                <a:solidFill>
                  <a:schemeClr val="accent1">
                    <a:lumMod val="75000"/>
                  </a:schemeClr>
                </a:solidFill>
                <a:cs typeface="+mj-cs"/>
              </a:rPr>
              <a:t> خطوات تحليل الجمهور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0993" y="1285193"/>
            <a:ext cx="6670576" cy="5336112"/>
          </a:xfrm>
        </p:spPr>
        <p:txBody>
          <a:bodyPr>
            <a:normAutofit/>
          </a:bodyPr>
          <a:lstStyle/>
          <a:p>
            <a:pPr marL="514350" indent="-51435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تحديد الفئات المستهدفة </a:t>
            </a:r>
            <a:r>
              <a:rPr lang="en-US" sz="2800" dirty="0">
                <a:latin typeface="Al Nile" pitchFamily="2" charset="-78"/>
                <a:cs typeface="Al Nile" pitchFamily="2" charset="-78"/>
              </a:rPr>
              <a:t>Demographics</a:t>
            </a:r>
            <a:r>
              <a:rPr lang="ar-SA" sz="2800" dirty="0">
                <a:latin typeface="Al Nile" pitchFamily="2" charset="-78"/>
                <a:cs typeface="Al Nile" pitchFamily="2" charset="-78"/>
              </a:rPr>
              <a:t> </a:t>
            </a:r>
            <a:r>
              <a:rPr lang="ar-JO" sz="2800" dirty="0">
                <a:latin typeface="Al Nile" pitchFamily="2" charset="-78"/>
                <a:cs typeface="Al Nile" pitchFamily="2" charset="-78"/>
              </a:rPr>
              <a:t>العمر، الجنس، التعليم، المهنة</a:t>
            </a:r>
          </a:p>
          <a:p>
            <a:pPr marL="514350" indent="-51435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تحديد الاهتمامات </a:t>
            </a:r>
            <a:r>
              <a:rPr lang="en-US" sz="2800" dirty="0">
                <a:latin typeface="Al Nile" pitchFamily="2" charset="-78"/>
                <a:cs typeface="Al Nile" pitchFamily="2" charset="-78"/>
              </a:rPr>
              <a:t>Interests</a:t>
            </a:r>
            <a:r>
              <a:rPr lang="ar-SA" sz="2800" dirty="0">
                <a:latin typeface="Al Nile" pitchFamily="2" charset="-78"/>
                <a:cs typeface="Al Nile" pitchFamily="2" charset="-78"/>
              </a:rPr>
              <a:t> </a:t>
            </a:r>
            <a:r>
              <a:rPr lang="ar-JO" sz="2800" dirty="0">
                <a:latin typeface="Al Nile" pitchFamily="2" charset="-78"/>
                <a:cs typeface="Al Nile" pitchFamily="2" charset="-78"/>
              </a:rPr>
              <a:t>القضايا التي يتابعها، أنماط الاستهلاك الإعلامي</a:t>
            </a:r>
          </a:p>
          <a:p>
            <a:pPr marL="514350" indent="-51435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تحليل السلوك الرقمي: متى يستخدم الإنترنت؟ عبر أي منصة؟ هل يشارك أو يكتفي بالمشاهدة؟</a:t>
            </a:r>
            <a:endParaRPr lang="en-JO" sz="2800" dirty="0">
              <a:latin typeface="Al Nile" pitchFamily="2" charset="-78"/>
              <a:cs typeface="Al Nile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497104-385A-AF4A-905C-99357563F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6" y="2891254"/>
            <a:ext cx="3560180" cy="35601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6E8609-057F-CC41-9FCB-047BFE59A7FE}"/>
              </a:ext>
            </a:extLst>
          </p:cNvPr>
          <p:cNvSpPr txBox="1"/>
          <p:nvPr/>
        </p:nvSpPr>
        <p:spPr>
          <a:xfrm>
            <a:off x="10808043" y="15313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741606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1304" y="1685495"/>
            <a:ext cx="11679192" cy="49273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0035" y="857189"/>
            <a:ext cx="6016487" cy="742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أدوات تحليل الجمهور</a:t>
            </a:r>
          </a:p>
        </p:txBody>
      </p:sp>
      <p:sp>
        <p:nvSpPr>
          <p:cNvPr id="5" name="Rectangle 4"/>
          <p:cNvSpPr/>
          <p:nvPr/>
        </p:nvSpPr>
        <p:spPr>
          <a:xfrm>
            <a:off x="696715" y="7575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34944" y="119642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٠٩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923543"/>
            <a:ext cx="10971696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أدوات مواقع التواصل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Insights – Analytics</a:t>
            </a:r>
            <a:r>
              <a:rPr lang="ar-SA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: </a:t>
            </a:r>
            <a:r>
              <a:rPr lang="ar-JO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فيسبوك، إنستغرام، إكس (تويتر سابقا)</a:t>
            </a:r>
          </a:p>
          <a:p>
            <a:pPr algn="just" rtl="1">
              <a:lnSpc>
                <a:spcPct val="150000"/>
              </a:lnSpc>
            </a:pPr>
            <a:endParaRPr lang="ar-JO" sz="2000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  <a:p>
            <a:pPr marL="342900" indent="-3429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أدوات خارجية مثل: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Google Trends: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  <a:hlinkClick r:id="rId2"/>
              </a:rPr>
              <a:t>https://trends.google.com/trends/</a:t>
            </a:r>
            <a:endParaRPr lang="ar-SA" sz="2000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Sprout Social: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  <a:hlinkClick r:id="rId3"/>
              </a:rPr>
              <a:t>https://sproutsocial.com/features/premium-analytics/</a:t>
            </a:r>
            <a:endParaRPr lang="ar-SA" sz="2000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 Hootsuite: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  <a:hlinkClick r:id="rId4"/>
              </a:rPr>
              <a:t>https://www.hootsuite.com/platform/analytics</a:t>
            </a:r>
            <a:endParaRPr lang="ar-SA" sz="2000" dirty="0">
              <a:solidFill>
                <a:schemeClr val="accent1">
                  <a:lumMod val="75000"/>
                </a:schemeClr>
              </a:solidFill>
              <a:latin typeface="Alexandria" charset="0"/>
              <a:cs typeface="+mj-cs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Crowd tangle: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  <a:hlinkClick r:id="rId5"/>
              </a:rPr>
              <a:t>https://transparency.meta.com/en-gb/researchtools/other-datasets/crowdtangle/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 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5355" y="-4202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D678D8-0569-594D-812D-F3DC0E020E72}"/>
              </a:ext>
            </a:extLst>
          </p:cNvPr>
          <p:cNvSpPr txBox="1"/>
          <p:nvPr/>
        </p:nvSpPr>
        <p:spPr>
          <a:xfrm>
            <a:off x="717215" y="477233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236062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8D8190-3DDF-3143-B6AD-A798D06AF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266" y="1"/>
            <a:ext cx="8209344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9043C0-24D7-EF4A-BE27-EF92094D20C7}"/>
              </a:ext>
            </a:extLst>
          </p:cNvPr>
          <p:cNvSpPr txBox="1"/>
          <p:nvPr/>
        </p:nvSpPr>
        <p:spPr>
          <a:xfrm>
            <a:off x="81023" y="1800276"/>
            <a:ext cx="391224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JO" sz="2400" b="1" u="sng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الجمهور الصحفي كمتلقي تفاعلي:</a:t>
            </a:r>
          </a:p>
          <a:p>
            <a:pPr algn="ctr">
              <a:lnSpc>
                <a:spcPct val="150000"/>
              </a:lnSpc>
            </a:pPr>
            <a:endParaRPr lang="ar-JO" sz="2000" dirty="0">
              <a:latin typeface="Al Nile" pitchFamily="2" charset="-78"/>
              <a:cs typeface="Al Nile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JO" sz="2000" b="1" dirty="0">
                <a:latin typeface="Al Nile" pitchFamily="2" charset="-78"/>
                <a:cs typeface="Al Nile" pitchFamily="2" charset="-78"/>
              </a:rPr>
              <a:t>في الحملات الصحفية، الجمهور لا يتلقى فقط بل يشارك بالرأي والمعلومة.</a:t>
            </a:r>
          </a:p>
          <a:p>
            <a:pPr algn="ctr">
              <a:lnSpc>
                <a:spcPct val="150000"/>
              </a:lnSpc>
            </a:pPr>
            <a:endParaRPr lang="ar-JO" sz="2000" dirty="0">
              <a:latin typeface="Al Nile" pitchFamily="2" charset="-78"/>
              <a:cs typeface="Al Nile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JO" sz="2400" dirty="0">
                <a:solidFill>
                  <a:schemeClr val="accent1">
                    <a:lumMod val="50000"/>
                  </a:schemeClr>
                </a:solidFill>
                <a:latin typeface="Al Nile" pitchFamily="2" charset="-78"/>
                <a:cs typeface="Al Nile" pitchFamily="2" charset="-78"/>
              </a:rPr>
              <a:t>أن الفضاء الرقمي أتاح "إعلام المواطن"، حيث يتحول المستخدم إلى مشارك في بناء الرأي العام.</a:t>
            </a:r>
            <a:endParaRPr lang="en-JO" sz="2400" dirty="0">
              <a:solidFill>
                <a:schemeClr val="accent1">
                  <a:lumMod val="50000"/>
                </a:schemeClr>
              </a:solidFill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97A3C5-06D8-0542-9740-0C1620E9486B}"/>
              </a:ext>
            </a:extLst>
          </p:cNvPr>
          <p:cNvSpPr txBox="1"/>
          <p:nvPr/>
        </p:nvSpPr>
        <p:spPr>
          <a:xfrm>
            <a:off x="0" y="137015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27455265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42173" y="500899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37272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141" y="613014"/>
            <a:ext cx="6302774" cy="738574"/>
          </a:xfrm>
        </p:spPr>
        <p:txBody>
          <a:bodyPr>
            <a:normAutofit/>
          </a:bodyPr>
          <a:lstStyle/>
          <a:p>
            <a:pPr algn="ctr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800" b="1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فئات الجمهور الصحفي الرقمي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417983"/>
            <a:ext cx="11449878" cy="5049078"/>
          </a:xfrm>
        </p:spPr>
        <p:txBody>
          <a:bodyPr>
            <a:normAutofit/>
          </a:bodyPr>
          <a:lstStyle/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800" b="1" u="sng" dirty="0">
                <a:cs typeface="+mj-cs"/>
              </a:rPr>
              <a:t>الجمهور الأساسي: </a:t>
            </a:r>
            <a:r>
              <a:rPr lang="ar-JO" sz="2800" dirty="0">
                <a:cs typeface="+mj-cs"/>
              </a:rPr>
              <a:t>مستهدف مباشر للحملة (صحفيون، طلاب إعلام، مدافعون عن حرية التعبير).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800" dirty="0">
              <a:cs typeface="+mj-cs"/>
            </a:endParaRP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800" b="1" u="sng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الجمهور الثانوي: </a:t>
            </a:r>
            <a:r>
              <a:rPr lang="ar-JO" sz="2800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يساهم في إعادة النشر والتفاعل (نشطاء، مؤثرون، منظمات حقوقية).</a:t>
            </a: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endParaRPr lang="ar-JO" sz="2800" dirty="0">
              <a:cs typeface="+mj-cs"/>
            </a:endParaRPr>
          </a:p>
          <a:p>
            <a:pPr marL="0" indent="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None/>
            </a:pPr>
            <a:r>
              <a:rPr lang="ar-JO" sz="2800" b="1" u="sng" dirty="0">
                <a:cs typeface="+mj-cs"/>
              </a:rPr>
              <a:t>الجمهور غير المقصود: </a:t>
            </a:r>
            <a:r>
              <a:rPr lang="ar-JO" sz="2800" dirty="0">
                <a:cs typeface="+mj-cs"/>
              </a:rPr>
              <a:t>قد يتفاعل سلبًا أو يخلق جدلًا (خصوم، جهات رقابة، حسابات وهمية).</a:t>
            </a:r>
            <a:endParaRPr lang="en-JO" sz="2800" dirty="0"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A7B690-34AB-E84B-A046-C7C3C6F4F508}"/>
              </a:ext>
            </a:extLst>
          </p:cNvPr>
          <p:cNvSpPr txBox="1"/>
          <p:nvPr/>
        </p:nvSpPr>
        <p:spPr>
          <a:xfrm>
            <a:off x="10975531" y="14650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7607618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0348" y="-293373"/>
            <a:ext cx="2305878" cy="153741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E70D763-8891-4149-A628-3D6B2820A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691" y="561029"/>
            <a:ext cx="5354501" cy="683013"/>
          </a:xfrm>
        </p:spPr>
        <p:txBody>
          <a:bodyPr anchor="t">
            <a:normAutofit fontScale="90000"/>
          </a:bodyPr>
          <a:lstStyle/>
          <a:p>
            <a:pPr algn="ctr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3200" b="1" u="sng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 نماذج لتقسيم الجمهور: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C0EF728-2722-B541-817B-D4BED7674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774" y="1346240"/>
            <a:ext cx="5764696" cy="5511759"/>
          </a:xfrm>
        </p:spPr>
        <p:txBody>
          <a:bodyPr>
            <a:normAutofit/>
          </a:bodyPr>
          <a:lstStyle/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cs typeface="+mj-cs"/>
              </a:rPr>
              <a:t>النموذج النفسي - سلوكي (</a:t>
            </a:r>
            <a:r>
              <a:rPr lang="en-US" sz="2400" dirty="0">
                <a:cs typeface="+mj-cs"/>
              </a:rPr>
              <a:t>Psychographic &amp; </a:t>
            </a:r>
            <a:r>
              <a:rPr lang="ar-SA" sz="2400" dirty="0">
                <a:cs typeface="+mj-cs"/>
              </a:rPr>
              <a:t>  </a:t>
            </a:r>
            <a:r>
              <a:rPr lang="en-US" sz="2400" dirty="0">
                <a:cs typeface="+mj-cs"/>
              </a:rPr>
              <a:t>Behavioral Segmentation) </a:t>
            </a:r>
            <a:r>
              <a:rPr lang="ar-SA" sz="2400" dirty="0">
                <a:cs typeface="+mj-cs"/>
              </a:rPr>
              <a:t> </a:t>
            </a:r>
            <a:r>
              <a:rPr lang="ar-JO" sz="2400" dirty="0">
                <a:cs typeface="+mj-cs"/>
              </a:rPr>
              <a:t>يعتمد على فهم دوافع وسلوكيات الجمهور، كأن يُقسّم إلى فئات حسب مواقفهم من القضية: </a:t>
            </a:r>
          </a:p>
          <a:p>
            <a:pPr marL="342900" indent="-3429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b="1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المهتمون - المؤيدون - غير المكترثين – المعارضين</a:t>
            </a:r>
          </a:p>
          <a:p>
            <a:pPr marL="342900" indent="-3429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400" dirty="0">
                <a:cs typeface="+mj-cs"/>
              </a:rPr>
              <a:t>يُستخدم هذا النموذج في تصميم الرسائل الصحفية بناءً على نمط التفكير والتفاعل</a:t>
            </a:r>
            <a:endParaRPr lang="en-JO" sz="2400" dirty="0">
              <a:cs typeface="+mj-cs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61267547-B1D9-3947-8E0F-BFE5B65A4C8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0506"/>
          <a:stretch>
            <a:fillRect/>
          </a:stretch>
        </p:blipFill>
        <p:spPr>
          <a:xfrm>
            <a:off x="6019800" y="1346241"/>
            <a:ext cx="6172200" cy="487362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D44595-0B39-1B40-AE51-522EE8440D30}"/>
              </a:ext>
            </a:extLst>
          </p:cNvPr>
          <p:cNvSpPr txBox="1"/>
          <p:nvPr/>
        </p:nvSpPr>
        <p:spPr>
          <a:xfrm>
            <a:off x="0" y="10982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0348" y="-293373"/>
            <a:ext cx="2305878" cy="153741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E70D763-8891-4149-A628-3D6B2820A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71" y="306386"/>
            <a:ext cx="5354501" cy="683013"/>
          </a:xfrm>
        </p:spPr>
        <p:txBody>
          <a:bodyPr anchor="t">
            <a:normAutofit fontScale="90000"/>
          </a:bodyPr>
          <a:lstStyle/>
          <a:p>
            <a:pPr algn="ctr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3200" b="1" u="sng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 نماذج لتقسيم الجمهور: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C0EF728-2722-B541-817B-D4BED7674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774" y="1244042"/>
            <a:ext cx="5764696" cy="5613958"/>
          </a:xfrm>
        </p:spPr>
        <p:txBody>
          <a:bodyPr>
            <a:normAutofit/>
          </a:bodyPr>
          <a:lstStyle/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نموذج </a:t>
            </a:r>
            <a:r>
              <a:rPr lang="en-US" sz="2400" dirty="0">
                <a:latin typeface="Al Nile" pitchFamily="2" charset="-78"/>
                <a:cs typeface="Al Nile" pitchFamily="2" charset="-78"/>
              </a:rPr>
              <a:t> Newman 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لفئات</a:t>
            </a:r>
            <a:r>
              <a:rPr lang="en-US" sz="2400" dirty="0">
                <a:latin typeface="Al Nile" pitchFamily="2" charset="-78"/>
                <a:cs typeface="Al Nile" pitchFamily="2" charset="-78"/>
              </a:rPr>
              <a:t> 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 الجمهور السياسي والإعلامي: يُقسّم الجمهور إلى: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النخبة </a:t>
            </a:r>
            <a:r>
              <a:rPr lang="en-US" sz="2400" dirty="0">
                <a:latin typeface="Al Nile" pitchFamily="2" charset="-78"/>
                <a:cs typeface="Al Nile" pitchFamily="2" charset="-78"/>
              </a:rPr>
              <a:t> Elites: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متابعون نشطون ومؤثرون بالرأي العام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2400" dirty="0">
              <a:latin typeface="Al Nile" pitchFamily="2" charset="-78"/>
              <a:cs typeface="Al Nile" pitchFamily="2" charset="-78"/>
            </a:endParaRP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الكتلة الوسطى</a:t>
            </a:r>
            <a:r>
              <a:rPr lang="en-US" sz="2400" dirty="0">
                <a:latin typeface="Al Nile" pitchFamily="2" charset="-78"/>
                <a:cs typeface="Al Nile" pitchFamily="2" charset="-78"/>
              </a:rPr>
              <a:t>:Middle Mass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متابعون عاديون قد يتفاعلون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2400" dirty="0">
              <a:latin typeface="Al Nile" pitchFamily="2" charset="-78"/>
              <a:cs typeface="Al Nile" pitchFamily="2" charset="-78"/>
            </a:endParaRP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latin typeface="Al Nile" pitchFamily="2" charset="-78"/>
                <a:cs typeface="Al Nile" pitchFamily="2" charset="-78"/>
              </a:rPr>
              <a:t>غير المهتمين</a:t>
            </a:r>
            <a:r>
              <a:rPr lang="en-US" sz="2400" dirty="0">
                <a:latin typeface="Al Nile" pitchFamily="2" charset="-78"/>
                <a:cs typeface="Al Nile" pitchFamily="2" charset="-78"/>
              </a:rPr>
              <a:t>: </a:t>
            </a:r>
            <a:r>
              <a:rPr lang="ar-JO" sz="2400" dirty="0">
                <a:latin typeface="Al Nile" pitchFamily="2" charset="-78"/>
                <a:cs typeface="Al Nile" pitchFamily="2" charset="-78"/>
              </a:rPr>
              <a:t>لا يتابعون القضايا الإعلامية غالبًا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2400" dirty="0">
              <a:cs typeface="+mj-cs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61267547-B1D9-3947-8E0F-BFE5B65A4C8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0506"/>
          <a:stretch>
            <a:fillRect/>
          </a:stretch>
        </p:blipFill>
        <p:spPr>
          <a:xfrm>
            <a:off x="5976109" y="1103172"/>
            <a:ext cx="6172200" cy="487362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66754A-0E9B-614A-85E0-555263CDEE7C}"/>
              </a:ext>
            </a:extLst>
          </p:cNvPr>
          <p:cNvSpPr txBox="1"/>
          <p:nvPr/>
        </p:nvSpPr>
        <p:spPr>
          <a:xfrm>
            <a:off x="0" y="106331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9875734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3" y="-275683"/>
            <a:ext cx="2305878" cy="153741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E70D763-8891-4149-A628-3D6B2820A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7426" y="335742"/>
            <a:ext cx="9448800" cy="683013"/>
          </a:xfrm>
        </p:spPr>
        <p:txBody>
          <a:bodyPr anchor="t">
            <a:normAutofit fontScale="90000"/>
          </a:bodyPr>
          <a:lstStyle/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3200" b="1" u="sng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💡</a:t>
            </a:r>
            <a:r>
              <a:rPr lang="ar-SA" b="1" u="sng" dirty="0">
                <a:solidFill>
                  <a:schemeClr val="accent1">
                    <a:lumMod val="50000"/>
                  </a:schemeClr>
                </a:solidFill>
              </a:rPr>
              <a:t>كيف يمكن ان</a:t>
            </a:r>
            <a:r>
              <a:rPr lang="ar-JO" sz="3200" b="1" u="sng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 يُستخدم النموذج لتخصيص الرسائل والمنصات: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C0EF728-2722-B541-817B-D4BED7674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774" y="1244042"/>
            <a:ext cx="11900452" cy="5613958"/>
          </a:xfrm>
        </p:spPr>
        <p:txBody>
          <a:bodyPr>
            <a:normAutofit/>
          </a:bodyPr>
          <a:lstStyle/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يمكن توظيف هذه النماذج لتحديد نبرة الرسالة، والمنصة المناسبة، وتكرار النشر، وفقًا لمستوى وعي وتفاعل الجمهور.</a:t>
            </a:r>
          </a:p>
          <a:p>
            <a:pPr marL="342900" indent="-3429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تمكين المؤيد النشط ليكون سفيرًا للحملة</a:t>
            </a:r>
          </a:p>
          <a:p>
            <a:pPr marL="342900" indent="-3429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تحفيز المؤيد السلبي برسائل عاطفية أو قصص إنسانية</a:t>
            </a:r>
          </a:p>
          <a:p>
            <a:pPr marL="342900" indent="-3429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مراقبة المعارض النشط وتفادي التصعيد غير الضروري</a:t>
            </a:r>
          </a:p>
          <a:p>
            <a:pPr marL="342900" indent="-3429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2800" dirty="0">
                <a:latin typeface="Al Nile" pitchFamily="2" charset="-78"/>
                <a:cs typeface="Al Nile" pitchFamily="2" charset="-78"/>
              </a:rPr>
              <a:t>جذب المترددين بإثارة الفضول أو تقديم محتوى صادم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endParaRPr lang="ar-JO" sz="2400" dirty="0"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473E2C-3F07-4343-BADA-F8F818185858}"/>
              </a:ext>
            </a:extLst>
          </p:cNvPr>
          <p:cNvSpPr txBox="1"/>
          <p:nvPr/>
        </p:nvSpPr>
        <p:spPr>
          <a:xfrm>
            <a:off x="10907434" y="23044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20894166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3" y="-275683"/>
            <a:ext cx="2305878" cy="153741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E70D763-8891-4149-A628-3D6B2820A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7426" y="335742"/>
            <a:ext cx="7487478" cy="683013"/>
          </a:xfrm>
        </p:spPr>
        <p:txBody>
          <a:bodyPr anchor="t">
            <a:normAutofit/>
          </a:bodyPr>
          <a:lstStyle/>
          <a:p>
            <a:pPr algn="ctr"/>
            <a:r>
              <a:rPr lang="ar-JO" b="1" i="0" u="sng" strike="noStrike" dirty="0">
                <a:solidFill>
                  <a:schemeClr val="accent1">
                    <a:lumMod val="50000"/>
                  </a:schemeClr>
                </a:solidFill>
                <a:effectLst/>
              </a:rPr>
              <a:t>مثال</a:t>
            </a:r>
            <a:endParaRPr lang="en-US" sz="3200" b="1" u="sng" dirty="0">
              <a:solidFill>
                <a:schemeClr val="accent1">
                  <a:lumMod val="50000"/>
                </a:schemeClr>
              </a:solidFill>
              <a:cs typeface="+mn-cs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C0EF728-2722-B541-817B-D4BED7674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774" y="1244042"/>
            <a:ext cx="11900452" cy="5613958"/>
          </a:xfrm>
        </p:spPr>
        <p:txBody>
          <a:bodyPr>
            <a:normAutofit/>
          </a:bodyPr>
          <a:lstStyle/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800" dirty="0">
                <a:latin typeface="Arial" panose="020B0604020202020204" pitchFamily="34" charset="0"/>
                <a:cs typeface="Arial" panose="020B0604020202020204" pitchFamily="34" charset="0"/>
              </a:rPr>
              <a:t>حملة توعية للحد من ظاهرة عمالة الأطفال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endParaRPr lang="ar-JO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800" dirty="0">
                <a:latin typeface="Arial" panose="020B0604020202020204" pitchFamily="34" charset="0"/>
                <a:cs typeface="Arial" panose="020B0604020202020204" pitchFamily="34" charset="0"/>
              </a:rPr>
              <a:t>الجمهور المستهدف الأساسي: أولياء الأمور، الأهل، الأطفال، الجهات الرقابية، أصحاب الأعمال.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endParaRPr lang="ar-JO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800" dirty="0">
                <a:latin typeface="Arial" panose="020B0604020202020204" pitchFamily="34" charset="0"/>
                <a:cs typeface="Arial" panose="020B0604020202020204" pitchFamily="34" charset="0"/>
              </a:rPr>
              <a:t>الجمهور الثانوي: معلمون، إدارات المدارس، منظمات التعليم والطفولة المحلية.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endParaRPr lang="ar-JO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2800" dirty="0">
                <a:latin typeface="Arial" panose="020B0604020202020204" pitchFamily="34" charset="0"/>
                <a:cs typeface="Arial" panose="020B0604020202020204" pitchFamily="34" charset="0"/>
              </a:rPr>
              <a:t>التفاعل: مشاهدة الفيديوهات، التعليق، إعادة النشر، المشاركة في هاشتاغ لحالات حية وتجارب </a:t>
            </a:r>
            <a:endParaRPr lang="ar-JO" sz="2400" dirty="0"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240CC0-F492-FC49-9FD9-97825E7AC642}"/>
              </a:ext>
            </a:extLst>
          </p:cNvPr>
          <p:cNvSpPr txBox="1"/>
          <p:nvPr/>
        </p:nvSpPr>
        <p:spPr>
          <a:xfrm>
            <a:off x="10961244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205587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3373"/>
            <a:ext cx="2305878" cy="153741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E70D763-8891-4149-A628-3D6B2820A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1377" y="359995"/>
            <a:ext cx="6833440" cy="683013"/>
          </a:xfrm>
        </p:spPr>
        <p:txBody>
          <a:bodyPr anchor="t">
            <a:noAutofit/>
          </a:bodyPr>
          <a:lstStyle/>
          <a:p>
            <a:pPr algn="ctr" rtl="1"/>
            <a:r>
              <a:rPr lang="ar-JO" sz="3600" b="1" u="sng" dirty="0">
                <a:solidFill>
                  <a:schemeClr val="accent1">
                    <a:lumMod val="50000"/>
                  </a:schemeClr>
                </a:solidFill>
                <a:latin typeface="Al Nile" pitchFamily="2" charset="-78"/>
                <a:cs typeface="Al Nile" pitchFamily="2" charset="-78"/>
              </a:rPr>
              <a:t>العلاقة بين الجمهور والخطاب الصحفي</a:t>
            </a:r>
            <a:endParaRPr lang="en-JO" sz="3600" b="1" u="sng" dirty="0">
              <a:solidFill>
                <a:schemeClr val="accent1">
                  <a:lumMod val="50000"/>
                </a:schemeClr>
              </a:solidFill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C0EF728-2722-B541-817B-D4BED7674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774" y="1244042"/>
            <a:ext cx="6833440" cy="5613958"/>
          </a:xfrm>
        </p:spPr>
        <p:txBody>
          <a:bodyPr>
            <a:normAutofit/>
          </a:bodyPr>
          <a:lstStyle/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endParaRPr lang="ar-JO" sz="2400" dirty="0">
              <a:cs typeface="+mj-cs"/>
            </a:endParaRP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cs typeface="+mj-cs"/>
              </a:rPr>
              <a:t>كلما كانت الرسالة الصحفية موجهة بشكل دقيق للجمهور، زادت فرص التأثير والتفاعل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2400" dirty="0">
              <a:cs typeface="+mj-cs"/>
            </a:endParaRP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cs typeface="+mj-cs"/>
              </a:rPr>
              <a:t>إن الرأي العام الافتراضي يعتمد على المضمون العاطفي والمرئي للمحتوى وليس فقط على حقيقته أو دقته</a:t>
            </a:r>
          </a:p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endParaRPr lang="ar-JO" sz="2400" dirty="0">
              <a:cs typeface="+mj-cs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46E83E77-038C-9047-9DA9-8C3143ACA96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1" r="16861"/>
          <a:stretch>
            <a:fillRect/>
          </a:stretch>
        </p:blipFill>
        <p:spPr>
          <a:xfrm>
            <a:off x="6979214" y="1244600"/>
            <a:ext cx="5206436" cy="56134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D248ED-D9FE-064C-B006-FCA80821FEF7}"/>
              </a:ext>
            </a:extLst>
          </p:cNvPr>
          <p:cNvSpPr txBox="1"/>
          <p:nvPr/>
        </p:nvSpPr>
        <p:spPr>
          <a:xfrm>
            <a:off x="10976547" y="350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7403654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50525"/>
            <a:ext cx="2305878" cy="153741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E70D763-8891-4149-A628-3D6B2820A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447" y="359995"/>
            <a:ext cx="9131370" cy="683013"/>
          </a:xfrm>
        </p:spPr>
        <p:txBody>
          <a:bodyPr anchor="t">
            <a:noAutofit/>
          </a:bodyPr>
          <a:lstStyle/>
          <a:p>
            <a:pPr algn="ctr" rtl="1"/>
            <a:r>
              <a:rPr lang="ar-JO" sz="3600" b="1" u="sng" dirty="0">
                <a:solidFill>
                  <a:schemeClr val="accent1">
                    <a:lumMod val="50000"/>
                  </a:schemeClr>
                </a:solidFill>
                <a:latin typeface="Al Nile" pitchFamily="2" charset="-78"/>
                <a:cs typeface="Al Nile" pitchFamily="2" charset="-78"/>
              </a:rPr>
              <a:t>مخاطر سوء تحليل الجمهور</a:t>
            </a:r>
            <a:endParaRPr lang="en-JO" sz="3600" b="1" u="sng" dirty="0">
              <a:solidFill>
                <a:schemeClr val="accent1">
                  <a:lumMod val="50000"/>
                </a:schemeClr>
              </a:solidFill>
              <a:latin typeface="Al Nile" pitchFamily="2" charset="-78"/>
              <a:cs typeface="Al Nile" pitchFamily="2" charset="-78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C0EF728-2722-B541-817B-D4BED7674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774" y="1244042"/>
            <a:ext cx="6833440" cy="5613958"/>
          </a:xfrm>
        </p:spPr>
        <p:txBody>
          <a:bodyPr>
            <a:normAutofit/>
          </a:bodyPr>
          <a:lstStyle/>
          <a:p>
            <a:pPr algn="just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endParaRPr lang="ar-JO" sz="2400" dirty="0">
              <a:cs typeface="+mj-cs"/>
            </a:endParaRP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cs typeface="+mj-cs"/>
              </a:rPr>
              <a:t>الرسالة قد تُساء فهمها لأنها وجهت لجمهور غير معني أو غير متطلع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2400" dirty="0">
              <a:cs typeface="+mj-cs"/>
            </a:endParaRP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cs typeface="+mj-cs"/>
              </a:rPr>
              <a:t>عدم الوصول للفئات الصحيحة</a:t>
            </a: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endParaRPr lang="ar-JO" sz="2400" dirty="0">
              <a:cs typeface="+mj-cs"/>
            </a:endParaRPr>
          </a:p>
          <a:p>
            <a:pPr marL="457200" indent="-457200" algn="just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ar-JO" sz="2400" dirty="0">
                <a:cs typeface="+mj-cs"/>
              </a:rPr>
              <a:t>ضعف التفاعل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A284A4C-6E78-DB43-AFA5-36303E3F378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7" r="12007"/>
          <a:stretch>
            <a:fillRect/>
          </a:stretch>
        </p:blipFill>
        <p:spPr>
          <a:xfrm>
            <a:off x="6979214" y="937549"/>
            <a:ext cx="5212786" cy="592045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28B16E-E933-C346-8C6B-9A075D3E4AA4}"/>
              </a:ext>
            </a:extLst>
          </p:cNvPr>
          <p:cNvSpPr txBox="1"/>
          <p:nvPr/>
        </p:nvSpPr>
        <p:spPr>
          <a:xfrm>
            <a:off x="10948086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5109603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37272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6618"/>
            <a:ext cx="10515600" cy="738574"/>
          </a:xfrm>
        </p:spPr>
        <p:txBody>
          <a:bodyPr>
            <a:norm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أسئلة تفاعلية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417983"/>
            <a:ext cx="11449878" cy="5049078"/>
          </a:xfrm>
        </p:spPr>
        <p:txBody>
          <a:bodyPr>
            <a:normAutofit fontScale="85000" lnSpcReduction="10000"/>
          </a:bodyPr>
          <a:lstStyle/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  <a:p>
            <a:pPr algn="just" rtl="1">
              <a:lnSpc>
                <a:spcPct val="150000"/>
              </a:lnSpc>
            </a:pPr>
            <a:r>
              <a:rPr lang="ar-JO" sz="2800" dirty="0">
                <a:cs typeface="+mj-cs"/>
              </a:rPr>
              <a:t>ما أهم ثلاثة عناصر يجب معرفتها عند تحليل جمهور حملة صحفية رقمية؟</a:t>
            </a:r>
          </a:p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  <a:p>
            <a:pPr algn="just" rtl="1">
              <a:lnSpc>
                <a:spcPct val="150000"/>
              </a:lnSpc>
            </a:pPr>
            <a:r>
              <a:rPr lang="ar-JO" sz="2800" dirty="0">
                <a:cs typeface="+mj-cs"/>
              </a:rPr>
              <a:t>هل جمهور منصة إكس مختلف عن جمهور تيك توك من حيث التفاعل مع القضايا العامة؟ أعط مثالاً</a:t>
            </a:r>
          </a:p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  <a:p>
            <a:pPr algn="just" rtl="1">
              <a:lnSpc>
                <a:spcPct val="150000"/>
              </a:lnSpc>
            </a:pPr>
            <a:r>
              <a:rPr lang="ar-JO" sz="2800" dirty="0">
                <a:cs typeface="+mj-cs"/>
              </a:rPr>
              <a:t>اختر قضية صحفية، وحدد جمهورها الأساسي والثانوي</a:t>
            </a:r>
          </a:p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  <a:p>
            <a:pPr algn="just" rtl="1">
              <a:lnSpc>
                <a:spcPct val="150000"/>
              </a:lnSpc>
            </a:pPr>
            <a:r>
              <a:rPr lang="ar-JO" sz="2800" dirty="0">
                <a:cs typeface="+mj-cs"/>
              </a:rPr>
              <a:t>كيف تستفيد من أدوات التحليل مثل </a:t>
            </a:r>
            <a:r>
              <a:rPr lang="en-US" sz="2800" dirty="0" err="1">
                <a:cs typeface="+mj-cs"/>
              </a:rPr>
              <a:t>Crowdtangle</a:t>
            </a:r>
            <a:r>
              <a:rPr lang="en-US" sz="2800" dirty="0">
                <a:cs typeface="+mj-cs"/>
              </a:rPr>
              <a:t> </a:t>
            </a:r>
            <a:r>
              <a:rPr lang="ar-JO" sz="2800" dirty="0">
                <a:cs typeface="+mj-cs"/>
              </a:rPr>
              <a:t>لفهم من يشارك محتوى حملتك؟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C908F2-7CF8-C04E-A54D-9F069D2C283C}"/>
              </a:ext>
            </a:extLst>
          </p:cNvPr>
          <p:cNvSpPr txBox="1"/>
          <p:nvPr/>
        </p:nvSpPr>
        <p:spPr>
          <a:xfrm>
            <a:off x="10808043" y="163442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11287387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37272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349"/>
            <a:ext cx="10515600" cy="738574"/>
          </a:xfrm>
        </p:spPr>
        <p:txBody>
          <a:bodyPr>
            <a:norm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dirty="0">
                <a:cs typeface="+mj-cs"/>
              </a:rPr>
              <a:t>المحور الثالث: أنواع الحملات الإلكترونية الصحفية وأهدافها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417983"/>
            <a:ext cx="11449878" cy="5049078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ar-JO" sz="3200" b="1" u="sng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تعريف الحملات الصحفية الرقمية حسب أهدافها:</a:t>
            </a:r>
          </a:p>
          <a:p>
            <a:pPr algn="just" rtl="1">
              <a:lnSpc>
                <a:spcPct val="150000"/>
              </a:lnSpc>
            </a:pPr>
            <a:r>
              <a:rPr lang="ar-JO" sz="3200" dirty="0">
                <a:cs typeface="+mj-cs"/>
              </a:rPr>
              <a:t>الحملات الصحفية الرقمية تُصمم بهدف إعلامي، وتُبنى رسالتها وأسلوبها حسب طبيعة القضية والجمهور</a:t>
            </a:r>
          </a:p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  <a:p>
            <a:pPr algn="just" rtl="1">
              <a:lnSpc>
                <a:spcPct val="150000"/>
              </a:lnSpc>
            </a:pPr>
            <a:r>
              <a:rPr lang="ar-JO" sz="3200" b="1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تختلف عن الحملات التسويقية في كونها تهدف إلى التأثير بالرأي العام، نشر الوعي، كشف الحقائق، أو تعزيز سلوك إيجابي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BD5C99-78DF-EC4C-BE27-CB38033F23FB}"/>
              </a:ext>
            </a:extLst>
          </p:cNvPr>
          <p:cNvSpPr txBox="1"/>
          <p:nvPr/>
        </p:nvSpPr>
        <p:spPr>
          <a:xfrm>
            <a:off x="10982858" y="15623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0050651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500901"/>
            <a:ext cx="4128422" cy="63571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80431" y="1285192"/>
            <a:ext cx="11918804" cy="53649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37272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15D6DE6E-0E82-4448-A1E7-1884860B8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6618"/>
            <a:ext cx="10515600" cy="738574"/>
          </a:xfrm>
        </p:spPr>
        <p:txBody>
          <a:bodyPr>
            <a:normAutofit/>
          </a:bodyPr>
          <a:lstStyle/>
          <a:p>
            <a:pPr algn="ctr" rtl="1">
              <a:lnSpc>
                <a:spcPct val="150000"/>
              </a:lnSpc>
            </a:pPr>
            <a:r>
              <a:rPr lang="ar-JO" sz="2800" b="1" u="sng" dirty="0">
                <a:solidFill>
                  <a:schemeClr val="accent1">
                    <a:lumMod val="75000"/>
                  </a:schemeClr>
                </a:solidFill>
                <a:cs typeface="+mj-cs"/>
              </a:rPr>
              <a:t>تصنيفات الحملات الصحفية الإلكترونية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1792-83A3-5A43-907E-4181A8F1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417983"/>
            <a:ext cx="11449878" cy="5049078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  <a:p>
            <a:pPr algn="just" rtl="1">
              <a:lnSpc>
                <a:spcPct val="150000"/>
              </a:lnSpc>
            </a:pPr>
            <a:endParaRPr lang="ar-JO" sz="2800" dirty="0">
              <a:cs typeface="+mj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E94B5FC-B8E6-344B-B9F7-9C373F8BFA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5807290"/>
              </p:ext>
            </p:extLst>
          </p:nvPr>
        </p:nvGraphicFramePr>
        <p:xfrm>
          <a:off x="2460263" y="1439334"/>
          <a:ext cx="8128000" cy="4917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244F9D2-CDFC-CC4E-B2FD-EDD2D58B0549}"/>
              </a:ext>
            </a:extLst>
          </p:cNvPr>
          <p:cNvSpPr txBox="1"/>
          <p:nvPr/>
        </p:nvSpPr>
        <p:spPr>
          <a:xfrm>
            <a:off x="10982858" y="161784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7705126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5793167" y="364436"/>
            <a:ext cx="6398833" cy="6483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250439" y="1039071"/>
            <a:ext cx="11781182" cy="58093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37272"/>
            <a:ext cx="2305141" cy="1076343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71A2687A-271A-734E-8E68-851A86CA3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432" y="1039071"/>
            <a:ext cx="5134735" cy="820108"/>
          </a:xfrm>
        </p:spPr>
        <p:txBody>
          <a:bodyPr>
            <a:normAutofit/>
          </a:bodyPr>
          <a:lstStyle/>
          <a:p>
            <a:pPr algn="r" defTabSz="914400" rtl="1" eaLnBrk="1" latinLnBrk="0" hangingPunct="1">
              <a:lnSpc>
                <a:spcPct val="150000"/>
              </a:lnSpc>
              <a:spcBef>
                <a:spcPts val="1000"/>
              </a:spcBef>
            </a:pPr>
            <a:r>
              <a:rPr lang="ar-JO" sz="3200" b="1" i="0" u="sng" strike="noStrike" dirty="0">
                <a:solidFill>
                  <a:schemeClr val="accent1">
                    <a:lumMod val="75000"/>
                  </a:schemeClr>
                </a:solidFill>
                <a:effectLst/>
                <a:cs typeface="+mj-cs"/>
              </a:rPr>
              <a:t>الأهداف الممكنة للحملات الصحفية: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FE31583-1502-014F-B2C9-977DBBDB06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6592" y="2057399"/>
            <a:ext cx="5236576" cy="4702215"/>
          </a:xfrm>
        </p:spPr>
        <p:txBody>
          <a:bodyPr>
            <a:normAutofit fontScale="55000" lnSpcReduction="20000"/>
          </a:bodyPr>
          <a:lstStyle/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JO" sz="2000" b="0" i="0" u="none" strike="noStrike" dirty="0">
              <a:solidFill>
                <a:srgbClr val="000000"/>
              </a:solidFill>
              <a:effectLst/>
              <a:cs typeface="+mj-cs"/>
            </a:endParaRPr>
          </a:p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4400" b="0" i="0" u="sng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Al Nile" pitchFamily="2" charset="-78"/>
                <a:cs typeface="Al Nile" pitchFamily="2" charset="-78"/>
              </a:rPr>
              <a:t>تغيير سلوك </a:t>
            </a:r>
            <a:r>
              <a:rPr lang="ar-JO" sz="4400" b="0" i="0" u="none" strike="noStrike" dirty="0">
                <a:solidFill>
                  <a:srgbClr val="000000"/>
                </a:solidFill>
                <a:effectLst/>
                <a:latin typeface="Al Nile" pitchFamily="2" charset="-78"/>
                <a:cs typeface="Al Nile" pitchFamily="2" charset="-78"/>
              </a:rPr>
              <a:t>(زيادة التسجيل في المدارس – الحد من التنمر الإلكتروني)</a:t>
            </a:r>
          </a:p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4400" b="0" i="0" u="sng" strike="noStrike" dirty="0">
                <a:solidFill>
                  <a:srgbClr val="000000"/>
                </a:solidFill>
                <a:effectLst/>
                <a:latin typeface="Al Nile" pitchFamily="2" charset="-78"/>
                <a:cs typeface="Al Nile" pitchFamily="2" charset="-78"/>
              </a:rPr>
              <a:t>رفع وعي </a:t>
            </a:r>
            <a:r>
              <a:rPr lang="ar-JO" sz="4400" b="0" i="0" u="none" strike="noStrike" dirty="0">
                <a:solidFill>
                  <a:srgbClr val="000000"/>
                </a:solidFill>
                <a:effectLst/>
                <a:latin typeface="Al Nile" pitchFamily="2" charset="-78"/>
                <a:cs typeface="Al Nile" pitchFamily="2" charset="-78"/>
              </a:rPr>
              <a:t>(نشر حقائق عن عمالة الأطفال – أهمية دعم المعلمين)</a:t>
            </a:r>
          </a:p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4400" b="0" i="0" u="sng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Al Nile" pitchFamily="2" charset="-78"/>
                <a:cs typeface="Al Nile" pitchFamily="2" charset="-78"/>
              </a:rPr>
              <a:t>تحفيز حوار عام </a:t>
            </a:r>
            <a:r>
              <a:rPr lang="ar-JO" sz="4400" b="0" i="0" u="none" strike="noStrike" dirty="0">
                <a:solidFill>
                  <a:srgbClr val="000000"/>
                </a:solidFill>
                <a:effectLst/>
                <a:latin typeface="Al Nile" pitchFamily="2" charset="-78"/>
                <a:cs typeface="Al Nile" pitchFamily="2" charset="-78"/>
              </a:rPr>
              <a:t>(نقاش حول البيئة المدرسية – الوصول الرقمي للتعليم)</a:t>
            </a:r>
          </a:p>
          <a:p>
            <a:pPr marL="342900" indent="-342900" algn="r" defTabSz="914400" rtl="1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sz="4400" b="0" i="0" u="sng" strike="noStrike" dirty="0">
                <a:solidFill>
                  <a:srgbClr val="000000"/>
                </a:solidFill>
                <a:effectLst/>
                <a:latin typeface="Al Nile" pitchFamily="2" charset="-78"/>
                <a:cs typeface="Al Nile" pitchFamily="2" charset="-78"/>
              </a:rPr>
              <a:t>دعم إصلاح محدود </a:t>
            </a:r>
            <a:r>
              <a:rPr lang="ar-JO" sz="4400" b="0" i="0" u="none" strike="noStrike" dirty="0">
                <a:solidFill>
                  <a:srgbClr val="000000"/>
                </a:solidFill>
                <a:effectLst/>
                <a:latin typeface="Al Nile" pitchFamily="2" charset="-78"/>
                <a:cs typeface="Al Nile" pitchFamily="2" charset="-78"/>
              </a:rPr>
              <a:t>(تحسين بيئة التعليم – دمج الطلبة ذوي الإعاقة)</a:t>
            </a:r>
            <a:endParaRPr lang="en-JO" sz="4400" b="1" u="sng" dirty="0">
              <a:solidFill>
                <a:srgbClr val="002060"/>
              </a:solidFill>
              <a:latin typeface="Al Nile" pitchFamily="2" charset="-78"/>
              <a:cs typeface="Al Nile" pitchFamily="2" charset="-78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A3B2B2A-161D-2443-B91D-6A0A4030A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834" y="3009418"/>
            <a:ext cx="5313474" cy="383898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C2BE26-53A8-4F4D-AB2D-EECA629F222E}"/>
              </a:ext>
            </a:extLst>
          </p:cNvPr>
          <p:cNvSpPr txBox="1"/>
          <p:nvPr/>
        </p:nvSpPr>
        <p:spPr>
          <a:xfrm>
            <a:off x="11020329" y="19268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0436990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1304" y="1685495"/>
            <a:ext cx="11679192" cy="49273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96715" y="7575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34944" y="119642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١٠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5355" y="-4202"/>
            <a:ext cx="2305141" cy="107634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F001D-B1A5-EB41-9C7C-3E3A3F578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435" y="1825625"/>
            <a:ext cx="11328261" cy="4351338"/>
          </a:xfrm>
        </p:spPr>
        <p:txBody>
          <a:bodyPr>
            <a:normAutofit lnSpcReduction="10000"/>
          </a:bodyPr>
          <a:lstStyle/>
          <a:p>
            <a: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ar-JO" dirty="0"/>
              <a:t> أمثلة على أنواع الحملات:</a:t>
            </a:r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JO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dirty="0"/>
              <a:t>توعوية: حملة "المدرسة بيتك الثاني" لتشجيع الطلبة على احترام المعلمين وزملائهم</a:t>
            </a:r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JO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dirty="0">
                <a:solidFill>
                  <a:schemeClr val="accent1">
                    <a:lumMod val="75000"/>
                  </a:schemeClr>
                </a:solidFill>
              </a:rPr>
              <a:t>استقصائية: حملة "من يعمل قبل الخامسة؟" تسلط الضوء على عمالة الأطفال في المناطق الزراعية</a:t>
            </a:r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JO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dirty="0"/>
              <a:t>تثقيفية: حملة مصورة تشرح للطلبة حقوقهم وواجباتهم في النظام المدرسي</a:t>
            </a:r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ar-JO" dirty="0"/>
          </a:p>
          <a:p>
            <a: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JO" dirty="0">
                <a:solidFill>
                  <a:schemeClr val="accent1">
                    <a:lumMod val="75000"/>
                  </a:schemeClr>
                </a:solidFill>
              </a:rPr>
              <a:t>تفاعلية: حملة رقمية باستخدام الإنفوغرافيك وألعاب تعليمية للحد من التنمر في المدارس</a:t>
            </a:r>
            <a:endParaRPr lang="en-JO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2F9FE7-960B-7648-9725-5CCC5B941388}"/>
              </a:ext>
            </a:extLst>
          </p:cNvPr>
          <p:cNvSpPr txBox="1"/>
          <p:nvPr/>
        </p:nvSpPr>
        <p:spPr>
          <a:xfrm>
            <a:off x="696715" y="489635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420068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1304" y="1340543"/>
            <a:ext cx="11679192" cy="53120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5355" y="-420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67732D-EA96-054B-AA9D-24080986A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7028"/>
            <a:ext cx="10515600" cy="873516"/>
          </a:xfrm>
        </p:spPr>
        <p:txBody>
          <a:bodyPr anchor="b">
            <a:normAutofit/>
          </a:bodyPr>
          <a:lstStyle/>
          <a:p>
            <a:pPr algn="ctr" rtl="1"/>
            <a:r>
              <a:rPr lang="ar-JO" sz="3600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الفروقات بين أنواع الحملات الصحفية الإلكترونية</a:t>
            </a:r>
            <a:endParaRPr lang="en-JO" sz="3600" dirty="0"/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0E9E6141-4755-8E47-9048-6E2CF5AB8C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1135979"/>
              </p:ext>
            </p:extLst>
          </p:nvPr>
        </p:nvGraphicFramePr>
        <p:xfrm>
          <a:off x="1027248" y="1372235"/>
          <a:ext cx="10515600" cy="51206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339973808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19616408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82113422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6789022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أسلوب التفاعل</a:t>
                      </a:r>
                      <a:endParaRPr lang="en-J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نوع الرسائل</a:t>
                      </a:r>
                    </a:p>
                    <a:p>
                      <a:pPr algn="ctr"/>
                      <a:endParaRPr lang="ar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الهدف الأساسي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JO" dirty="0"/>
                        <a:t>نوع الحملة</a:t>
                      </a:r>
                    </a:p>
                    <a:p>
                      <a:pPr marL="0" algn="ctr" defTabSz="914400" rtl="1" eaLnBrk="1" latinLnBrk="0" hangingPunct="1"/>
                      <a:endParaRPr lang="ar-JO" dirty="0"/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09395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ar-JO" dirty="0"/>
                    </a:p>
                    <a:p>
                      <a:pPr marL="0" algn="ctr" defTabSz="914400" rtl="1" eaLnBrk="1" latinLnBrk="0" hangingPunct="1"/>
                      <a:r>
                        <a:rPr lang="ar-JO" dirty="0"/>
                        <a:t>إعادة نشر، تعاطف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ar-JO" dirty="0"/>
                    </a:p>
                    <a:p>
                      <a:pPr marL="0" algn="ctr" defTabSz="914400" rtl="1" eaLnBrk="1" latinLnBrk="0" hangingPunct="1"/>
                      <a:r>
                        <a:rPr lang="ar-JO" dirty="0"/>
                        <a:t>بسيطة، مباشرة</a:t>
                      </a:r>
                    </a:p>
                    <a:p>
                      <a:pPr marL="0" algn="ctr" defTabSz="914400" rtl="1" eaLnBrk="1" latinLnBrk="0" hangingPunct="1"/>
                      <a:endParaRPr lang="ar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ar-JO" dirty="0"/>
                    </a:p>
                    <a:p>
                      <a:pPr marL="0" algn="ctr" defTabSz="914400" rtl="1" eaLnBrk="1" latinLnBrk="0" hangingPunct="1"/>
                      <a:r>
                        <a:rPr lang="ar-JO" dirty="0"/>
                        <a:t>رفع الوعي</a:t>
                      </a:r>
                    </a:p>
                    <a:p>
                      <a:pPr marL="0" algn="ctr" defTabSz="914400" rtl="1" eaLnBrk="1" latinLnBrk="0" hangingPunct="1"/>
                      <a:endParaRPr lang="ar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 dirty="0"/>
                        <a:t>توعوية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4251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ar-JO" dirty="0"/>
                    </a:p>
                    <a:p>
                      <a:pPr marL="0" algn="ctr" defTabSz="914400" rtl="1" eaLnBrk="1" latinLnBrk="0" hangingPunct="1"/>
                      <a:r>
                        <a:rPr lang="ar-JO" dirty="0"/>
                        <a:t>تعليقات، أسئلة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معلومات موثقة</a:t>
                      </a:r>
                    </a:p>
                    <a:p>
                      <a:pPr algn="ctr"/>
                      <a:endParaRPr lang="ar-JO" dirty="0"/>
                    </a:p>
                    <a:p>
                      <a:pPr algn="ctr"/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JO" dirty="0"/>
                        <a:t>شرح وتفسير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JO" dirty="0"/>
                        <a:t>تثقيفية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8127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ar-JO" dirty="0"/>
                    </a:p>
                    <a:p>
                      <a:pPr marL="0" algn="ctr" defTabSz="914400" rtl="1" eaLnBrk="1" latinLnBrk="0" hangingPunct="1"/>
                      <a:r>
                        <a:rPr lang="ar-JO" dirty="0"/>
                        <a:t>متابعة وتحليل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أدلة وشهادات</a:t>
                      </a:r>
                    </a:p>
                    <a:p>
                      <a:pPr algn="ctr"/>
                      <a:endParaRPr lang="ar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كشف حقائق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JO" dirty="0"/>
                        <a:t>استقصائية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28706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ar-JO" dirty="0"/>
                    </a:p>
                    <a:p>
                      <a:pPr marL="0" algn="ctr" defTabSz="914400" rtl="1" eaLnBrk="1" latinLnBrk="0" hangingPunct="1"/>
                      <a:r>
                        <a:rPr lang="ar-JO" dirty="0"/>
                        <a:t>ألعاب، اختبارات، تعليقات</a:t>
                      </a:r>
                      <a:endParaRPr lang="en-J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رسائل محفزة</a:t>
                      </a:r>
                    </a:p>
                    <a:p>
                      <a:pPr algn="ctr"/>
                      <a:endParaRPr lang="ar-JO" dirty="0"/>
                    </a:p>
                    <a:p>
                      <a:pPr algn="ctr"/>
                      <a:endParaRPr lang="en-JO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ar-JO" dirty="0"/>
                    </a:p>
                    <a:p>
                      <a:pPr algn="ctr"/>
                      <a:r>
                        <a:rPr lang="ar-JO" dirty="0"/>
                        <a:t>تحفيز المشاركة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JO" dirty="0"/>
                        <a:t>تفاعلية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643652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D2A87A0-3240-0E47-B2D7-ABBE6E99B622}"/>
              </a:ext>
            </a:extLst>
          </p:cNvPr>
          <p:cNvSpPr txBox="1"/>
          <p:nvPr/>
        </p:nvSpPr>
        <p:spPr>
          <a:xfrm>
            <a:off x="0" y="-1806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03042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5917" y="1324127"/>
            <a:ext cx="11679192" cy="53120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89019" y="467028"/>
            <a:ext cx="1266285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3841" y="91390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١١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90330" y="1872578"/>
            <a:ext cx="11370366" cy="3706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32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ما الفرق بين الحملة الصحفية التوعوية والحملة الاستقصائية؟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endParaRPr lang="ar-JO" sz="32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32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اختر نوع حملة (توعوية/تثقيفية/استقصائية/تفاعلية) واقترح قضية تناسبها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endParaRPr lang="ar-JO" sz="32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JO" sz="32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ما هو المعيار الذي تحدد بناءً عليه نوع الحملة الأنسب لقضيتك؟</a:t>
            </a:r>
            <a:endParaRPr lang="en-US" sz="32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9968" y="6196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67732D-EA96-054B-AA9D-24080986A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305" y="651419"/>
            <a:ext cx="8343220" cy="789540"/>
          </a:xfrm>
        </p:spPr>
        <p:txBody>
          <a:bodyPr anchor="t">
            <a:norm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أسئلة تفاعلية: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E248B0-4180-7C44-8777-31C4966BE932}"/>
              </a:ext>
            </a:extLst>
          </p:cNvPr>
          <p:cNvSpPr txBox="1"/>
          <p:nvPr/>
        </p:nvSpPr>
        <p:spPr>
          <a:xfrm>
            <a:off x="530182" y="186306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200697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5917" y="1324127"/>
            <a:ext cx="11679192" cy="53120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93812" y="515120"/>
            <a:ext cx="1266285" cy="92584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8282" y="75413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١٢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90330" y="1440960"/>
            <a:ext cx="1136575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  <a:hlinkClick r:id="rId2"/>
              </a:rPr>
              <a:t>https://sabq.ohttps://sabq.orghttps://sabq.org/saudia/nsm5w2tc80/saudia/nsm5w2tc80</a:t>
            </a:r>
            <a:endParaRPr lang="ar-SA" sz="2800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  <a:hlinkClick r:id="rId2"/>
            </a:endParaRPr>
          </a:p>
          <a:p>
            <a:pPr algn="r" rtl="1">
              <a:lnSpc>
                <a:spcPct val="150000"/>
              </a:lnSpc>
            </a:pPr>
            <a:r>
              <a:rPr lang="ar-SA" sz="2800" b="1" u="sng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حملة وزارة الصحة للحد من التنمر في المدارس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الجهة: وزارة الصحة السعودية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الهدف: تعزيز الصحة النفسية لدى الطلاب والتوعية بأشكال التنمر وطرق مواجهته.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المنصات: فيسبوك، إكس، مستهدف عبر المدارس والهيئات التعليمية 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نوع الحملة: توعوية/تثقيفية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الأساليب: فيديوهات ومحتوى نصي وتعليمي وورش تربوية، مع دعوة للطلاب وأولياء الأمور للتفاعل.</a:t>
            </a:r>
            <a:endParaRPr lang="ar-JO" sz="2800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9968" y="6196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67732D-EA96-054B-AA9D-24080986A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305" y="651419"/>
            <a:ext cx="8343220" cy="789540"/>
          </a:xfrm>
        </p:spPr>
        <p:txBody>
          <a:bodyPr anchor="t">
            <a:norm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أمثلة لحملات إلكترونية للإطلاع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ECD02A-F11A-034B-818B-FE5FFD1F8BF0}"/>
              </a:ext>
            </a:extLst>
          </p:cNvPr>
          <p:cNvSpPr txBox="1"/>
          <p:nvPr/>
        </p:nvSpPr>
        <p:spPr>
          <a:xfrm>
            <a:off x="634975" y="233229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28045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5917" y="1324127"/>
            <a:ext cx="11679192" cy="53120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93812" y="481914"/>
            <a:ext cx="1161493" cy="95904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3017" y="842114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١٣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90330" y="1440960"/>
            <a:ext cx="1136575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endParaRPr lang="ar-SA" sz="2800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  <a:hlinkClick r:id="rId2"/>
              </a:rPr>
              <a:t>https://al-hadath.com/post/85574?utm_</a:t>
            </a: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 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 startAt="2"/>
            </a:pPr>
            <a:r>
              <a:rPr lang="ar-SA" sz="2800" b="1" u="sng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حملة “تَغيّر” في مدارس حائل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الجهة: حملة “تَغيّر” بالتعاون مع إدارة تعليم حائل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الهدف: الحد من الاعتماد الرقمي المفرط لدى الطلبة وزيادة الوعي بالآثار النفسية والصحية للتكنولوجيا.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المنصات/الأدوات: ورش تفاعلية داخل المدارس، نشر للمحتوى التوعوي عبر الشبكات الاجتماعية 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نوع الحملة: توعوية/تثقيفية</a:t>
            </a:r>
          </a:p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schemeClr val="accent1">
                    <a:lumMod val="75000"/>
                  </a:schemeClr>
                </a:solidFill>
                <a:latin typeface="Al Nile" pitchFamily="2" charset="-78"/>
                <a:cs typeface="Al Nile" pitchFamily="2" charset="-78"/>
              </a:rPr>
              <a:t>الأساليب: جلسات فردية وجماعية، أنشطة تفاعلية وفيديوهات تعليمية.</a:t>
            </a:r>
            <a:endParaRPr lang="ar-JO" sz="2800" dirty="0">
              <a:solidFill>
                <a:schemeClr val="accent1">
                  <a:lumMod val="75000"/>
                </a:schemeClr>
              </a:solidFill>
              <a:latin typeface="Al Nile" pitchFamily="2" charset="-78"/>
              <a:cs typeface="Al Nile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9968" y="6196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67732D-EA96-054B-AA9D-24080986A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305" y="651419"/>
            <a:ext cx="8343220" cy="789540"/>
          </a:xfrm>
        </p:spPr>
        <p:txBody>
          <a:bodyPr anchor="t">
            <a:norm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أمثلة لحملات إلكترونية للإطلاع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BF8D1-18AD-9D48-9A5F-D1C9F2E8C1A5}"/>
              </a:ext>
            </a:extLst>
          </p:cNvPr>
          <p:cNvSpPr txBox="1"/>
          <p:nvPr/>
        </p:nvSpPr>
        <p:spPr>
          <a:xfrm>
            <a:off x="693812" y="200023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204360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FFC0DDC4-F9EE-CB46-A8EF-52100BC70B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65596"/>
            <a:ext cx="2305141" cy="1076343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1A8DA59-9334-6E4A-A169-37BE0E780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4529"/>
            <a:ext cx="10515600" cy="2353720"/>
          </a:xfrm>
        </p:spPr>
        <p:txBody>
          <a:bodyPr anchor="t">
            <a:noAutofit/>
          </a:bodyPr>
          <a:lstStyle/>
          <a:p>
            <a:pPr algn="ctr" defTabSz="914400" rtl="1" eaLnBrk="1" latinLnBrk="0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ar-JO" sz="2000" b="1" dirty="0">
                <a:solidFill>
                  <a:schemeClr val="accent1">
                    <a:lumMod val="75000"/>
                  </a:schemeClr>
                </a:solidFill>
              </a:rPr>
              <a:t>في المحاضرة القادمة سنستكمل العنوان الأخير في هذا المحور الدراسي وهو: إطلاق وتنفيذ الحملات الرقمية: الأدوات والمنصات</a:t>
            </a:r>
            <a:br>
              <a:rPr lang="ar-JO" sz="2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ar-JO" sz="2000" b="1" dirty="0">
                <a:solidFill>
                  <a:schemeClr val="accent1">
                    <a:lumMod val="75000"/>
                  </a:schemeClr>
                </a:solidFill>
              </a:rPr>
              <a:t>جهزوا خطتكم الاستراتيجية للحملة التي ترغبون في التدرب عليها وتصميمها افتراضيا كمثال تطبيقي، حتى يمكنكم بعد المحاضرة القادمة إطلاقها وتنفيذها باستخدام الأدوات والمنصات التي سنناقشها.</a:t>
            </a:r>
            <a:endParaRPr lang="en-JO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03AF3C-85BB-EE4B-87FE-EEB3A102E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8249"/>
            <a:ext cx="12192000" cy="33401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A210D5-37F2-B345-9005-971C4BF1EE53}"/>
              </a:ext>
            </a:extLst>
          </p:cNvPr>
          <p:cNvSpPr txBox="1"/>
          <p:nvPr/>
        </p:nvSpPr>
        <p:spPr>
          <a:xfrm>
            <a:off x="10808043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41591505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1304" y="1195967"/>
            <a:ext cx="11679192" cy="54168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45257" y="453456"/>
            <a:ext cx="7651285" cy="742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مواقع لإحصاءات وبيانات الجمهور المستهدف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23543"/>
            <a:ext cx="10971696" cy="2044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2"/>
              </a:rPr>
              <a:t>https://dhttps://datareportal.com</a:t>
            </a:r>
            <a:endParaRPr lang="ar-JO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3"/>
              </a:rPr>
              <a:t>https://www.statista.com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4"/>
              </a:rPr>
              <a:t>https://trends.google.com/trends/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5"/>
              </a:rPr>
              <a:t>https://data.worldbank.org/country/middle-east-and-north-africa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5355" y="-14815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04E2C1-7952-BE41-BFFB-912D22E296A4}"/>
              </a:ext>
            </a:extLst>
          </p:cNvPr>
          <p:cNvSpPr txBox="1"/>
          <p:nvPr/>
        </p:nvSpPr>
        <p:spPr>
          <a:xfrm>
            <a:off x="0" y="4511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348678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31304" y="1195967"/>
            <a:ext cx="11679192" cy="54168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62656" y="319017"/>
            <a:ext cx="6016487" cy="742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JO" sz="3200" b="1" u="sng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+mj-cs"/>
              </a:rPr>
              <a:t>المراجع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23543"/>
            <a:ext cx="10971696" cy="3936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lexandria" charset="0"/>
                <a:hlinkClick r:id="rId2"/>
              </a:rPr>
              <a:t>https://digitalmarketinginstitute-com.translate.goog/blog/swot-analysis-template-digital-marketing?_x_tr_sl=en&amp;_x_tr_tl=ar&amp;_x_tr_hl=ar&amp;_x_tr_pto=tc&amp;_x_tr_hist=true</a:t>
            </a:r>
            <a:endParaRPr lang="ar-SA" sz="14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>
              <a:lnSpc>
                <a:spcPct val="150000"/>
              </a:lnSpc>
            </a:pPr>
            <a:endParaRPr lang="ar-JO" sz="14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JO" sz="1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رفعت، محمد مصطفى. (2022). الرأي العام في الواقع الافتراضي وقوة التعبئة الافتراضية. دار العربي للنشر.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JO" sz="14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Tuten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, T. &amp; Solomon, M. (2020). Social Media Marketing. Sage.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Ryan, D. (2016). Understanding Digital Marketing. Kogan Page.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Newman, N. et al. (2023). Digital News Report. Reuters Institute for the Study of Journalism.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accent1">
                  <a:lumMod val="75000"/>
                </a:schemeClr>
              </a:solidFill>
              <a:latin typeface="Alexandria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McQuail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, D. (2010). </a:t>
            </a: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McQuail’s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lexandria" charset="0"/>
              </a:rPr>
              <a:t> Mass Communication Theory. Sage.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5355" y="-14815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C2F074-C038-1B41-87A1-9CAAA7FD1D6D}"/>
              </a:ext>
            </a:extLst>
          </p:cNvPr>
          <p:cNvSpPr txBox="1"/>
          <p:nvPr/>
        </p:nvSpPr>
        <p:spPr>
          <a:xfrm>
            <a:off x="0" y="0"/>
            <a:ext cx="1383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defTabSz="914400" rtl="0" eaLnBrk="1" latinLnBrk="0" hangingPunct="1"/>
            <a:r>
              <a:rPr lang="en-JO" sz="2000" b="1" dirty="0">
                <a:solidFill>
                  <a:schemeClr val="accent1">
                    <a:lumMod val="75000"/>
                  </a:schemeClr>
                </a:solidFill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108156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143112" y="5945267"/>
            <a:ext cx="9079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نلتقي في المحاضرة القادمة .. دمتم بخير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B7E5256-E504-4CA3-BD7C-01FAFC67A393}"/>
</file>

<file path=docProps/app.xml><?xml version="1.0" encoding="utf-8"?>
<Properties xmlns="http://schemas.openxmlformats.org/officeDocument/2006/extended-properties" xmlns:vt="http://schemas.openxmlformats.org/officeDocument/2006/docPropsVTypes">
  <TotalTime>7657</TotalTime>
  <Words>2262</Words>
  <Application>Microsoft Macintosh PowerPoint</Application>
  <PresentationFormat>Widescreen</PresentationFormat>
  <Paragraphs>375</Paragraphs>
  <Slides>43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Al Nile</vt:lpstr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مراحل أو خطوات التخطيط الاستراتيجي للحملات: </vt:lpstr>
      <vt:lpstr>PowerPoint Presentation</vt:lpstr>
      <vt:lpstr>تحليل سوات SWOT Analysis</vt:lpstr>
      <vt:lpstr>نقاط القوة Strengths: هي العوامل الداخلية الإيجابية التي تتمتع بها الحملة، مثل: </vt:lpstr>
      <vt:lpstr>PowerPoint Presentation</vt:lpstr>
      <vt:lpstr>الأهداف في عملية التخطيط الاستراتيجي</vt:lpstr>
      <vt:lpstr>صياغة أهداف الحملة الإلكترونية بطريقة سمارت </vt:lpstr>
      <vt:lpstr>الجهور المستهدف في الحملة الإلكترونية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المحور الثاني: تحليل الجمهور المستهدف في الفضاء الرقمي  </vt:lpstr>
      <vt:lpstr>أهمية فهم الجمهور في الحملات الإعلامية الإلكترونية</vt:lpstr>
      <vt:lpstr> خطوات تحليل الجمهور</vt:lpstr>
      <vt:lpstr>PowerPoint Presentation</vt:lpstr>
      <vt:lpstr>PowerPoint Presentation</vt:lpstr>
      <vt:lpstr>فئات الجمهور الصحفي الرقمي</vt:lpstr>
      <vt:lpstr> نماذج لتقسيم الجمهور:</vt:lpstr>
      <vt:lpstr> نماذج لتقسيم الجمهور:</vt:lpstr>
      <vt:lpstr>💡كيف يمكن ان يُستخدم النموذج لتخصيص الرسائل والمنصات:</vt:lpstr>
      <vt:lpstr>مثال</vt:lpstr>
      <vt:lpstr>العلاقة بين الجمهور والخطاب الصحفي</vt:lpstr>
      <vt:lpstr>مخاطر سوء تحليل الجمهور</vt:lpstr>
      <vt:lpstr>أسئلة تفاعلية</vt:lpstr>
      <vt:lpstr>المحور الثالث: أنواع الحملات الإلكترونية الصحفية وأهدافها</vt:lpstr>
      <vt:lpstr>تصنيفات الحملات الصحفية الإلكترونية</vt:lpstr>
      <vt:lpstr>الأهداف الممكنة للحملات الصحفية:</vt:lpstr>
      <vt:lpstr>PowerPoint Presentation</vt:lpstr>
      <vt:lpstr>الفروقات بين أنواع الحملات الصحفية الإلكترونية</vt:lpstr>
      <vt:lpstr>أسئلة تفاعلية:</vt:lpstr>
      <vt:lpstr>أمثلة لحملات إلكترونية للإطلاع </vt:lpstr>
      <vt:lpstr>أمثلة لحملات إلكترونية للإطلاع </vt:lpstr>
      <vt:lpstr>في المحاضرة القادمة سنستكمل العنوان الأخير في هذا المحور الدراسي وهو: إطلاق وتنفيذ الحملات الرقمية: الأدوات والمنصات جهزوا خطتكم الاستراتيجية للحملة التي ترغبون في التدرب عليها وتصميمها افتراضيا كمثال تطبيقي، حتى يمكنكم بعد المحاضرة القادمة إطلاقها وتنفيذها باستخدام الأدوات والمنصات التي سنناقشها.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Muna Almasri</cp:lastModifiedBy>
  <cp:revision>112</cp:revision>
  <dcterms:created xsi:type="dcterms:W3CDTF">2023-04-29T09:08:00Z</dcterms:created>
  <dcterms:modified xsi:type="dcterms:W3CDTF">2025-06-17T21:42:58Z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