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71"/>
  </p:notesMasterIdLst>
  <p:sldIdLst>
    <p:sldId id="480" r:id="rId5"/>
    <p:sldId id="303" r:id="rId6"/>
    <p:sldId id="510" r:id="rId7"/>
    <p:sldId id="743" r:id="rId8"/>
    <p:sldId id="276" r:id="rId9"/>
    <p:sldId id="511" r:id="rId10"/>
    <p:sldId id="761" r:id="rId11"/>
    <p:sldId id="814" r:id="rId12"/>
    <p:sldId id="762" r:id="rId13"/>
    <p:sldId id="815" r:id="rId14"/>
    <p:sldId id="763" r:id="rId15"/>
    <p:sldId id="816" r:id="rId16"/>
    <p:sldId id="764" r:id="rId17"/>
    <p:sldId id="545" r:id="rId18"/>
    <p:sldId id="765" r:id="rId19"/>
    <p:sldId id="766" r:id="rId20"/>
    <p:sldId id="767" r:id="rId21"/>
    <p:sldId id="768" r:id="rId22"/>
    <p:sldId id="769" r:id="rId23"/>
    <p:sldId id="770" r:id="rId24"/>
    <p:sldId id="771" r:id="rId25"/>
    <p:sldId id="772" r:id="rId26"/>
    <p:sldId id="773" r:id="rId27"/>
    <p:sldId id="745" r:id="rId28"/>
    <p:sldId id="774" r:id="rId29"/>
    <p:sldId id="775" r:id="rId30"/>
    <p:sldId id="817" r:id="rId31"/>
    <p:sldId id="776" r:id="rId32"/>
    <p:sldId id="777" r:id="rId33"/>
    <p:sldId id="778" r:id="rId34"/>
    <p:sldId id="779" r:id="rId35"/>
    <p:sldId id="780" r:id="rId36"/>
    <p:sldId id="781" r:id="rId37"/>
    <p:sldId id="782" r:id="rId38"/>
    <p:sldId id="634" r:id="rId39"/>
    <p:sldId id="783" r:id="rId40"/>
    <p:sldId id="784" r:id="rId41"/>
    <p:sldId id="785" r:id="rId42"/>
    <p:sldId id="787" r:id="rId43"/>
    <p:sldId id="788" r:id="rId44"/>
    <p:sldId id="789" r:id="rId45"/>
    <p:sldId id="790" r:id="rId46"/>
    <p:sldId id="791" r:id="rId47"/>
    <p:sldId id="792" r:id="rId48"/>
    <p:sldId id="793" r:id="rId49"/>
    <p:sldId id="794" r:id="rId50"/>
    <p:sldId id="795" r:id="rId51"/>
    <p:sldId id="796" r:id="rId52"/>
    <p:sldId id="797" r:id="rId53"/>
    <p:sldId id="760" r:id="rId54"/>
    <p:sldId id="798" r:id="rId55"/>
    <p:sldId id="799" r:id="rId56"/>
    <p:sldId id="800" r:id="rId57"/>
    <p:sldId id="801" r:id="rId58"/>
    <p:sldId id="803" r:id="rId59"/>
    <p:sldId id="818" r:id="rId60"/>
    <p:sldId id="819" r:id="rId61"/>
    <p:sldId id="820" r:id="rId62"/>
    <p:sldId id="821" r:id="rId63"/>
    <p:sldId id="822" r:id="rId64"/>
    <p:sldId id="823" r:id="rId65"/>
    <p:sldId id="826" r:id="rId66"/>
    <p:sldId id="825" r:id="rId67"/>
    <p:sldId id="827" r:id="rId68"/>
    <p:sldId id="757" r:id="rId69"/>
    <p:sldId id="758" r:id="rId7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10"/>
            <p14:sldId id="743"/>
            <p14:sldId id="276"/>
            <p14:sldId id="511"/>
            <p14:sldId id="761"/>
            <p14:sldId id="814"/>
            <p14:sldId id="762"/>
            <p14:sldId id="815"/>
            <p14:sldId id="763"/>
            <p14:sldId id="816"/>
            <p14:sldId id="764"/>
            <p14:sldId id="545"/>
            <p14:sldId id="765"/>
            <p14:sldId id="766"/>
            <p14:sldId id="767"/>
            <p14:sldId id="768"/>
            <p14:sldId id="769"/>
            <p14:sldId id="770"/>
            <p14:sldId id="771"/>
            <p14:sldId id="772"/>
            <p14:sldId id="773"/>
            <p14:sldId id="745"/>
            <p14:sldId id="774"/>
            <p14:sldId id="775"/>
            <p14:sldId id="817"/>
            <p14:sldId id="776"/>
            <p14:sldId id="777"/>
            <p14:sldId id="778"/>
            <p14:sldId id="779"/>
            <p14:sldId id="780"/>
            <p14:sldId id="781"/>
            <p14:sldId id="782"/>
            <p14:sldId id="634"/>
            <p14:sldId id="783"/>
            <p14:sldId id="784"/>
            <p14:sldId id="785"/>
            <p14:sldId id="787"/>
            <p14:sldId id="788"/>
            <p14:sldId id="789"/>
            <p14:sldId id="790"/>
            <p14:sldId id="791"/>
            <p14:sldId id="792"/>
            <p14:sldId id="793"/>
            <p14:sldId id="794"/>
            <p14:sldId id="795"/>
            <p14:sldId id="796"/>
            <p14:sldId id="797"/>
            <p14:sldId id="760"/>
            <p14:sldId id="798"/>
            <p14:sldId id="799"/>
            <p14:sldId id="800"/>
            <p14:sldId id="801"/>
            <p14:sldId id="803"/>
            <p14:sldId id="818"/>
            <p14:sldId id="819"/>
            <p14:sldId id="820"/>
            <p14:sldId id="821"/>
            <p14:sldId id="822"/>
            <p14:sldId id="823"/>
            <p14:sldId id="826"/>
            <p14:sldId id="825"/>
            <p14:sldId id="827"/>
            <p14:sldId id="757"/>
            <p14:sldId id="758"/>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7837" autoAdjust="0"/>
    <p:restoredTop sz="93750" autoAdjust="0"/>
  </p:normalViewPr>
  <p:slideViewPr>
    <p:cSldViewPr snapToGrid="0">
      <p:cViewPr>
        <p:scale>
          <a:sx n="76" d="100"/>
          <a:sy n="76" d="100"/>
        </p:scale>
        <p:origin x="-408" y="92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theme" Target="theme/theme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12/5/25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9645835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0870195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6724583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0530227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6553419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9516450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9936849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557554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7551419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9258537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7269147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6236364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46474239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50597175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7438041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60499827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82425976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30041558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61777085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18180524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407592514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24642109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19829114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09272618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8336376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29036787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32856454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51236386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403576373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96243428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67265237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54553819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27965883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10311618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187523645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78981579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87992811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338050090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250951723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89540553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247306569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288977474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74513744"/>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91014099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3573998789"/>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330962108"/>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56</a:t>
            </a:fld>
            <a:endParaRPr lang="en-US"/>
          </a:p>
        </p:txBody>
      </p:sp>
    </p:spTree>
    <p:extLst>
      <p:ext uri="{BB962C8B-B14F-4D97-AF65-F5344CB8AC3E}">
        <p14:creationId xmlns:p14="http://schemas.microsoft.com/office/powerpoint/2010/main" val="3706448710"/>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57</a:t>
            </a:fld>
            <a:endParaRPr lang="en-US"/>
          </a:p>
        </p:txBody>
      </p:sp>
    </p:spTree>
    <p:extLst>
      <p:ext uri="{BB962C8B-B14F-4D97-AF65-F5344CB8AC3E}">
        <p14:creationId xmlns:p14="http://schemas.microsoft.com/office/powerpoint/2010/main" val="2521965275"/>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58</a:t>
            </a:fld>
            <a:endParaRPr lang="en-US"/>
          </a:p>
        </p:txBody>
      </p:sp>
    </p:spTree>
    <p:extLst>
      <p:ext uri="{BB962C8B-B14F-4D97-AF65-F5344CB8AC3E}">
        <p14:creationId xmlns:p14="http://schemas.microsoft.com/office/powerpoint/2010/main" val="4007988229"/>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59</a:t>
            </a:fld>
            <a:endParaRPr lang="en-US"/>
          </a:p>
        </p:txBody>
      </p:sp>
    </p:spTree>
    <p:extLst>
      <p:ext uri="{BB962C8B-B14F-4D97-AF65-F5344CB8AC3E}">
        <p14:creationId xmlns:p14="http://schemas.microsoft.com/office/powerpoint/2010/main" val="4048913476"/>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60</a:t>
            </a:fld>
            <a:endParaRPr lang="en-US"/>
          </a:p>
        </p:txBody>
      </p:sp>
    </p:spTree>
    <p:extLst>
      <p:ext uri="{BB962C8B-B14F-4D97-AF65-F5344CB8AC3E}">
        <p14:creationId xmlns:p14="http://schemas.microsoft.com/office/powerpoint/2010/main" val="4211775849"/>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61</a:t>
            </a:fld>
            <a:endParaRPr lang="en-US"/>
          </a:p>
        </p:txBody>
      </p:sp>
    </p:spTree>
    <p:extLst>
      <p:ext uri="{BB962C8B-B14F-4D97-AF65-F5344CB8AC3E}">
        <p14:creationId xmlns:p14="http://schemas.microsoft.com/office/powerpoint/2010/main" val="328110983"/>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62</a:t>
            </a:fld>
            <a:endParaRPr lang="en-US"/>
          </a:p>
        </p:txBody>
      </p:sp>
    </p:spTree>
    <p:extLst>
      <p:ext uri="{BB962C8B-B14F-4D97-AF65-F5344CB8AC3E}">
        <p14:creationId xmlns:p14="http://schemas.microsoft.com/office/powerpoint/2010/main" val="228986766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63</a:t>
            </a:fld>
            <a:endParaRPr lang="en-US"/>
          </a:p>
        </p:txBody>
      </p:sp>
    </p:spTree>
    <p:extLst>
      <p:ext uri="{BB962C8B-B14F-4D97-AF65-F5344CB8AC3E}">
        <p14:creationId xmlns:p14="http://schemas.microsoft.com/office/powerpoint/2010/main" val="2350981082"/>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64</a:t>
            </a:fld>
            <a:endParaRPr lang="en-US"/>
          </a:p>
        </p:txBody>
      </p:sp>
    </p:spTree>
    <p:extLst>
      <p:ext uri="{BB962C8B-B14F-4D97-AF65-F5344CB8AC3E}">
        <p14:creationId xmlns:p14="http://schemas.microsoft.com/office/powerpoint/2010/main" val="2603332330"/>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65</a:t>
            </a:fld>
            <a:endParaRPr lang="en-US"/>
          </a:p>
        </p:txBody>
      </p:sp>
    </p:spTree>
    <p:extLst>
      <p:ext uri="{BB962C8B-B14F-4D97-AF65-F5344CB8AC3E}">
        <p14:creationId xmlns:p14="http://schemas.microsoft.com/office/powerpoint/2010/main" val="20643738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12/5/25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12/5/25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12/5/25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12/5/25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12/5/25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12/5/25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12/5/25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12/5/25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12/5/25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12/5/25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12/5/25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67651024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2586003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12/5/25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3" r:id="rId12"/>
    <p:sldLayoutId id="2147483664" r:id="rId13"/>
    <p:sldLayoutId id="2147483665" r:id="rId14"/>
    <p:sldLayoutId id="2147483666" r:id="rId15"/>
    <p:sldLayoutId id="2147483667" r:id="rId16"/>
  </p:sldLayoutIdLst>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7.xml"/><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8.xml"/><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9.xml"/><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0.xml"/><Relationship Id="rId1" Type="http://schemas.openxmlformats.org/officeDocument/2006/relationships/slideLayout" Target="../slideLayouts/slideLayout12.xml"/></Relationships>
</file>

<file path=ppt/slides/_rels/slide5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1.xml"/><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2.xml"/><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3.xml"/><Relationship Id="rId1" Type="http://schemas.openxmlformats.org/officeDocument/2006/relationships/slideLayout" Target="../slideLayouts/slideLayout12.xml"/></Relationships>
</file>

<file path=ppt/slides/_rels/slide6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4.xml"/><Relationship Id="rId1" Type="http://schemas.openxmlformats.org/officeDocument/2006/relationships/slideLayout" Target="../slideLayouts/slideLayout12.xml"/></Relationships>
</file>

<file path=ppt/slides/_rels/slide6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5.xml"/><Relationship Id="rId1" Type="http://schemas.openxmlformats.org/officeDocument/2006/relationships/slideLayout" Target="../slideLayouts/slideLayout12.xml"/></Relationships>
</file>

<file path=ppt/slides/_rels/slide6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6.xml"/><Relationship Id="rId1" Type="http://schemas.openxmlformats.org/officeDocument/2006/relationships/slideLayout" Target="../slideLayouts/slideLayout12.xml"/></Relationships>
</file>

<file path=ppt/slides/_rels/slide6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7.xml"/><Relationship Id="rId1" Type="http://schemas.openxmlformats.org/officeDocument/2006/relationships/slideLayout" Target="../slideLayouts/slideLayout12.xml"/></Relationships>
</file>

<file path=ppt/slides/_rels/slide6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8.xml"/><Relationship Id="rId1" Type="http://schemas.openxmlformats.org/officeDocument/2006/relationships/slideLayout" Target="../slideLayouts/slideLayout12.xml"/></Relationships>
</file>

<file path=ppt/slides/_rels/slide6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9.xml"/><Relationship Id="rId1" Type="http://schemas.openxmlformats.org/officeDocument/2006/relationships/slideLayout" Target="../slideLayouts/slideLayout12.xml"/><Relationship Id="rId4" Type="http://schemas.openxmlformats.org/officeDocument/2006/relationships/image" Target="../media/image11.jpeg"/></Relationships>
</file>

<file path=ppt/slides/_rels/slide66.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slideLayout" Target="../slideLayouts/slideLayout14.xml"/><Relationship Id="rId7" Type="http://schemas.openxmlformats.org/officeDocument/2006/relationships/image" Target="../media/image15.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sp>
        <p:nvSpPr>
          <p:cNvPr id="30" name="TextBox 29"/>
          <p:cNvSpPr txBox="1"/>
          <p:nvPr/>
        </p:nvSpPr>
        <p:spPr>
          <a:xfrm>
            <a:off x="2233921" y="3869360"/>
            <a:ext cx="1938833" cy="461665"/>
          </a:xfrm>
          <a:prstGeom prst="rect">
            <a:avLst/>
          </a:prstGeom>
          <a:noFill/>
        </p:spPr>
        <p:txBody>
          <a:bodyPr wrap="square" rtlCol="0">
            <a:spAutoFit/>
          </a:bodyPr>
          <a:lstStyle/>
          <a:p>
            <a:pPr algn="ctr" rtl="1"/>
            <a:r>
              <a:rPr lang="ar-EG" sz="2400" b="1" dirty="0">
                <a:latin typeface="Alexandria" charset="0"/>
                <a:cs typeface="Alexandria" charset="0"/>
              </a:rPr>
              <a:t>د. آيـة عيـّاد</a:t>
            </a:r>
            <a:endParaRPr lang="en-US" sz="2400" b="1" dirty="0">
              <a:latin typeface="Alexandria" charset="0"/>
              <a:cs typeface="Alexandria" charset="0"/>
            </a:endParaRPr>
          </a:p>
        </p:txBody>
      </p:sp>
      <p:sp>
        <p:nvSpPr>
          <p:cNvPr id="31" name="TextBox 30"/>
          <p:cNvSpPr txBox="1"/>
          <p:nvPr/>
        </p:nvSpPr>
        <p:spPr>
          <a:xfrm>
            <a:off x="1385808" y="2336979"/>
            <a:ext cx="3526928" cy="769441"/>
          </a:xfrm>
          <a:prstGeom prst="rect">
            <a:avLst/>
          </a:prstGeom>
          <a:noFill/>
        </p:spPr>
        <p:txBody>
          <a:bodyPr wrap="none" rtlCol="0">
            <a:spAutoFit/>
          </a:bodyPr>
          <a:lstStyle/>
          <a:p>
            <a:pPr algn="r" rtl="1"/>
            <a:r>
              <a:rPr lang="ar-EG" sz="4400" b="1" dirty="0">
                <a:solidFill>
                  <a:srgbClr val="00B0F0"/>
                </a:solidFill>
                <a:latin typeface="Alexandria" charset="0"/>
                <a:cs typeface="Alexandria" charset="0"/>
              </a:rPr>
              <a:t>إدارة الأزمات</a:t>
            </a:r>
            <a:endParaRPr lang="en-US" sz="4400" b="1" dirty="0">
              <a:solidFill>
                <a:srgbClr val="00B0F0"/>
              </a:solidFill>
              <a:latin typeface="Alexandria" charset="0"/>
              <a:cs typeface="Alexandria" charset="0"/>
            </a:endParaRPr>
          </a:p>
        </p:txBody>
      </p:sp>
      <p:sp>
        <p:nvSpPr>
          <p:cNvPr id="34" name="Rectangle: Rounded Corners 33"/>
          <p:cNvSpPr/>
          <p:nvPr/>
        </p:nvSpPr>
        <p:spPr>
          <a:xfrm>
            <a:off x="337633" y="5929382"/>
            <a:ext cx="379257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bg1"/>
                </a:solidFill>
                <a:latin typeface="Alexandria" charset="0"/>
                <a:cs typeface="Alexandria" charset="0"/>
              </a:rPr>
              <a:t>المحاضرة العاشرة</a:t>
            </a:r>
            <a:endParaRPr lang="en-US" sz="2800" b="1" dirty="0">
              <a:solidFill>
                <a:schemeClr val="bg1"/>
              </a:solidFill>
              <a:latin typeface="Alexandria" charset="0"/>
              <a:cs typeface="Alexandria" charset="0"/>
            </a:endParaRPr>
          </a:p>
        </p:txBody>
      </p:sp>
      <p:sp>
        <p:nvSpPr>
          <p:cNvPr id="46" name="TextBox 45"/>
          <p:cNvSpPr txBox="1"/>
          <p:nvPr/>
        </p:nvSpPr>
        <p:spPr>
          <a:xfrm>
            <a:off x="354240" y="5093966"/>
            <a:ext cx="3759363" cy="707886"/>
          </a:xfrm>
          <a:prstGeom prst="rect">
            <a:avLst/>
          </a:prstGeom>
          <a:noFill/>
        </p:spPr>
        <p:txBody>
          <a:bodyPr wrap="none" rtlCol="0">
            <a:spAutoFit/>
          </a:bodyPr>
          <a:lstStyle/>
          <a:p>
            <a:pPr algn="r" rtl="1"/>
            <a:r>
              <a:rPr lang="en-US" sz="2000" dirty="0">
                <a:latin typeface="Alexandria" charset="0"/>
                <a:cs typeface="Alexandria" charset="0"/>
              </a:rPr>
              <a:t>PRL</a:t>
            </a:r>
            <a:r>
              <a:rPr lang="en-GB" sz="2000" dirty="0">
                <a:latin typeface="Alexandria" charset="0"/>
                <a:cs typeface="Alexandria" charset="0"/>
              </a:rPr>
              <a:t> </a:t>
            </a:r>
            <a:r>
              <a:rPr lang="en-US" sz="2000" dirty="0">
                <a:latin typeface="Alexandria" charset="0"/>
                <a:cs typeface="Alexandria" charset="0"/>
              </a:rPr>
              <a:t>6</a:t>
            </a:r>
            <a:r>
              <a:rPr lang="en-GB" sz="2000" dirty="0">
                <a:latin typeface="Alexandria" charset="0"/>
                <a:cs typeface="Alexandria" charset="0"/>
              </a:rPr>
              <a:t>3</a:t>
            </a:r>
            <a:r>
              <a:rPr lang="en-US" sz="2000" dirty="0">
                <a:latin typeface="Alexandria" charset="0"/>
                <a:cs typeface="Alexandria" charset="0"/>
              </a:rPr>
              <a:t>1</a:t>
            </a:r>
            <a:endParaRPr lang="ar-EG" sz="2000" dirty="0">
              <a:latin typeface="Alexandria" charset="0"/>
              <a:cs typeface="Alexandria" charset="0"/>
            </a:endParaRPr>
          </a:p>
          <a:p>
            <a:pPr algn="r" rtl="1"/>
            <a:r>
              <a:rPr lang="ar-EG" sz="2000" dirty="0">
                <a:latin typeface="Alexandria" charset="0"/>
                <a:cs typeface="Alexandria" charset="0"/>
              </a:rPr>
              <a:t>برنامج ماجستير العلاقات العامة</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166072" y="2810134"/>
            <a:ext cx="3526928" cy="769441"/>
          </a:xfrm>
          <a:prstGeom prst="rect">
            <a:avLst/>
          </a:prstGeom>
          <a:noFill/>
        </p:spPr>
        <p:txBody>
          <a:bodyPr wrap="none" rtlCol="0">
            <a:spAutoFit/>
          </a:bodyPr>
          <a:lstStyle/>
          <a:p>
            <a:pPr algn="ctr" rtl="1"/>
            <a:r>
              <a:rPr lang="ar-EG" sz="4400" b="1" dirty="0">
                <a:solidFill>
                  <a:srgbClr val="00B0F0"/>
                </a:solidFill>
                <a:latin typeface="Alexandria" charset="0"/>
                <a:cs typeface="Alexandria" charset="0"/>
              </a:rPr>
              <a:t>إدارة الأزمات</a:t>
            </a:r>
          </a:p>
        </p:txBody>
      </p:sp>
      <p:sp>
        <p:nvSpPr>
          <p:cNvPr id="10" name="Rectangle: Rounded Corners 9"/>
          <p:cNvSpPr/>
          <p:nvPr/>
        </p:nvSpPr>
        <p:spPr>
          <a:xfrm>
            <a:off x="6887770" y="4123338"/>
            <a:ext cx="3955550"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tx1"/>
                </a:solidFill>
                <a:latin typeface="Alexandria" charset="0"/>
                <a:cs typeface="Alexandria" charset="0"/>
              </a:rPr>
              <a:t>المحاضرة العاشرة</a:t>
            </a:r>
          </a:p>
        </p:txBody>
      </p:sp>
      <p:sp>
        <p:nvSpPr>
          <p:cNvPr id="11" name="TextBox 10"/>
          <p:cNvSpPr txBox="1"/>
          <p:nvPr/>
        </p:nvSpPr>
        <p:spPr>
          <a:xfrm>
            <a:off x="6370224" y="4802552"/>
            <a:ext cx="3759362" cy="707886"/>
          </a:xfrm>
          <a:prstGeom prst="rect">
            <a:avLst/>
          </a:prstGeom>
          <a:noFill/>
        </p:spPr>
        <p:txBody>
          <a:bodyPr wrap="none" rtlCol="0">
            <a:spAutoFit/>
          </a:bodyPr>
          <a:lstStyle/>
          <a:p>
            <a:pPr algn="r" rtl="1"/>
            <a:r>
              <a:rPr lang="en-US" sz="2000" dirty="0">
                <a:latin typeface="Alexandria" charset="0"/>
                <a:cs typeface="Alexandria" charset="0"/>
              </a:rPr>
              <a:t>PRL 631</a:t>
            </a:r>
          </a:p>
          <a:p>
            <a:pPr algn="ctr" rtl="1"/>
            <a:r>
              <a:rPr lang="ar-EG" sz="2000" dirty="0">
                <a:latin typeface="Alexandria" charset="0"/>
                <a:cs typeface="Alexandria" charset="0"/>
              </a:rPr>
              <a:t>برنامج ماجستير العلاقات العامة</a:t>
            </a:r>
          </a:p>
        </p:txBody>
      </p:sp>
      <p:sp>
        <p:nvSpPr>
          <p:cNvPr id="12" name="TextBox 11"/>
          <p:cNvSpPr txBox="1"/>
          <p:nvPr/>
        </p:nvSpPr>
        <p:spPr>
          <a:xfrm>
            <a:off x="459185" y="6187539"/>
            <a:ext cx="4886463" cy="52197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آيـة عيـّاد</a:t>
            </a:r>
          </a:p>
        </p:txBody>
      </p:sp>
      <p:sp>
        <p:nvSpPr>
          <p:cNvPr id="13" name="TextBox 12"/>
          <p:cNvSpPr txBox="1"/>
          <p:nvPr/>
        </p:nvSpPr>
        <p:spPr>
          <a:xfrm>
            <a:off x="459185" y="5830966"/>
            <a:ext cx="4886463" cy="460375"/>
          </a:xfrm>
          <a:prstGeom prst="rect">
            <a:avLst/>
          </a:prstGeom>
          <a:noFill/>
        </p:spPr>
        <p:txBody>
          <a:bodyPr wrap="square" rtlCol="0">
            <a:spAutoFit/>
          </a:bodyPr>
          <a:lstStyle/>
          <a:p>
            <a:pPr algn="r" rtl="1"/>
            <a:r>
              <a:rPr lang="ar-EG" sz="2400" dirty="0">
                <a:solidFill>
                  <a:srgbClr val="00B0F0"/>
                </a:solidFill>
                <a:latin typeface="Alexandria" charset="0"/>
                <a:cs typeface="Alexandria" charset="0"/>
              </a:rPr>
              <a:t>إعداد:</a:t>
            </a:r>
            <a:endParaRPr lang="en-US" sz="2400" dirty="0">
              <a:solidFill>
                <a:srgbClr val="00B0F0"/>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r" rtl="1"/>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46843" y="3111330"/>
            <a:ext cx="4836682"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0" y="908189"/>
            <a:ext cx="1219200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إدارة الأزمات في عصر </a:t>
            </a:r>
            <a:r>
              <a:rPr lang="ar-EG" sz="2400" b="1" dirty="0" err="1">
                <a:solidFill>
                  <a:srgbClr val="00B0F0"/>
                </a:solidFill>
                <a:latin typeface="Alexandria" charset="0"/>
                <a:cs typeface="Alexandria" charset="0"/>
              </a:rPr>
              <a:t>الرقمنة</a:t>
            </a:r>
            <a:r>
              <a:rPr lang="ar-EG" sz="2400" b="1" dirty="0">
                <a:solidFill>
                  <a:srgbClr val="00B0F0"/>
                </a:solidFill>
                <a:latin typeface="Alexandria" charset="0"/>
                <a:cs typeface="Alexandria" charset="0"/>
              </a:rPr>
              <a:t> والذكاء الاصطناعي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79120" y="1466032"/>
            <a:ext cx="11301705" cy="3190040"/>
          </a:xfrm>
          <a:prstGeom prst="rect">
            <a:avLst/>
          </a:prstGeom>
          <a:noFill/>
        </p:spPr>
        <p:txBody>
          <a:bodyPr wrap="square" rtlCol="0">
            <a:spAutoFit/>
          </a:bodyPr>
          <a:lstStyle/>
          <a:p>
            <a:pPr algn="just" rtl="1">
              <a:lnSpc>
                <a:spcPct val="150000"/>
              </a:lnSpc>
              <a:spcBef>
                <a:spcPts val="600"/>
              </a:spcBef>
              <a:spcAft>
                <a:spcPts val="1200"/>
              </a:spcAft>
            </a:pPr>
            <a:r>
              <a:rPr lang="ar-EG" sz="2000" b="1" dirty="0">
                <a:latin typeface="Alexandria" charset="0"/>
                <a:cs typeface="Alexandria" charset="0"/>
              </a:rPr>
              <a:t>مرحبًا بكم في المحاضرة العاشرة من مقرر "إدارة الأزمات"</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استعرضنا في المحاضرة التاسعة موضوع قياس وتقييم الأداء والتعلم من الأزمات، بدءًا من أهمية التقييم والقياس في إدارة الأزمات، وآليات تحديد مؤشرات الأداء الرئيسية</a:t>
            </a:r>
            <a:r>
              <a:rPr lang="en-GB" sz="1600" dirty="0">
                <a:latin typeface="Alexandria" charset="0"/>
                <a:cs typeface="Alexandria" charset="0"/>
              </a:rPr>
              <a:t>KPIs </a:t>
            </a:r>
            <a:r>
              <a:rPr lang="ar-EG" sz="1600" dirty="0">
                <a:latin typeface="Alexandria" charset="0"/>
                <a:cs typeface="Alexandria" charset="0"/>
              </a:rPr>
              <a:t> لحملات العلاقات العامة في الأزمات، وطرق تقييم فعالية إدارة الأزمات في العلاقات العامة، إلى استخدام البيانات والتحليلات لتوجيه استراتيجيات إدارة الأزمات في العلاقات العامة </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ونتناول في المحاضرة العاشرة موضوع إدارة الأزمات في عصر </a:t>
            </a:r>
            <a:r>
              <a:rPr lang="ar-EG" sz="1600" dirty="0" err="1">
                <a:latin typeface="Alexandria" charset="0"/>
                <a:cs typeface="Alexandria" charset="0"/>
              </a:rPr>
              <a:t>الرقمنة</a:t>
            </a:r>
            <a:r>
              <a:rPr lang="ar-EG" sz="1600" dirty="0">
                <a:latin typeface="Alexandria" charset="0"/>
                <a:cs typeface="Alexandria" charset="0"/>
              </a:rPr>
              <a:t> والذكاء الاصطناعي، بدءًا من فهم الأزمات الرقمية، ودور الذكاء الاصطناعي في إدارة الأزمات، والتحديات التي تواجه استخدام الذكاء الاصطناعي في إدارة الأزمات، واستراتيجيات دمج الذكاء الاصطناعي في خطط إدارة الأزمات، إلى دراسة حالة: إدارة أزمة إلكترونية باستخدام الذكاء الاصطناعي.</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050" name="Picture 2" descr="Crisis Management: Learn How to Weather Any Storm in Business">
            <a:extLst>
              <a:ext uri="{FF2B5EF4-FFF2-40B4-BE49-F238E27FC236}">
                <a16:creationId xmlns:a16="http://schemas.microsoft.com/office/drawing/2014/main" id="{BEBA1BE7-713E-6B9C-54BC-3DE60477631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1860" y="4622900"/>
            <a:ext cx="11301705" cy="2145324"/>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385391" cy="6446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a:p>
        </p:txBody>
      </p:sp>
      <p:sp>
        <p:nvSpPr>
          <p:cNvPr id="23" name="Rectangle: Rounded Corners 22"/>
          <p:cNvSpPr/>
          <p:nvPr/>
        </p:nvSpPr>
        <p:spPr>
          <a:xfrm>
            <a:off x="7679764" y="1024386"/>
            <a:ext cx="4128422" cy="526824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5" name="Rectangle: Rounded Corners 24"/>
          <p:cNvSpPr/>
          <p:nvPr/>
        </p:nvSpPr>
        <p:spPr>
          <a:xfrm>
            <a:off x="1133108" y="2023720"/>
            <a:ext cx="794924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 name="TextBox 1"/>
          <p:cNvSpPr txBox="1"/>
          <p:nvPr/>
        </p:nvSpPr>
        <p:spPr>
          <a:xfrm>
            <a:off x="9264625" y="6292631"/>
            <a:ext cx="2616200" cy="338554"/>
          </a:xfrm>
          <a:prstGeom prst="rect">
            <a:avLst/>
          </a:prstGeom>
          <a:noFill/>
        </p:spPr>
        <p:txBody>
          <a:bodyPr wrap="square" rtlCol="0">
            <a:spAutoFit/>
          </a:bodyPr>
          <a:lstStyle/>
          <a:p>
            <a:pPr algn="just" rtl="1"/>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69AFD48-3090-1C21-C291-586D7730BF05}"/>
              </a:ext>
            </a:extLst>
          </p:cNvPr>
          <p:cNvSpPr txBox="1"/>
          <p:nvPr/>
        </p:nvSpPr>
        <p:spPr>
          <a:xfrm>
            <a:off x="1333001" y="1024386"/>
            <a:ext cx="6458782" cy="954107"/>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إدارة الأزمات في عصر </a:t>
            </a:r>
            <a:r>
              <a:rPr lang="ar-EG" sz="2800" b="1" dirty="0" err="1">
                <a:solidFill>
                  <a:srgbClr val="00B0F0"/>
                </a:solidFill>
                <a:latin typeface="Alexandria" charset="0"/>
                <a:cs typeface="Alexandria" charset="0"/>
              </a:rPr>
              <a:t>الرقمنة</a:t>
            </a:r>
            <a:r>
              <a:rPr lang="ar-EG" sz="2800" b="1" dirty="0">
                <a:solidFill>
                  <a:srgbClr val="00B0F0"/>
                </a:solidFill>
                <a:latin typeface="Alexandria" charset="0"/>
                <a:cs typeface="Alexandria" charset="0"/>
              </a:rPr>
              <a:t> والذكاء الاصطناعي</a:t>
            </a:r>
          </a:p>
        </p:txBody>
      </p:sp>
      <p:sp>
        <p:nvSpPr>
          <p:cNvPr id="11" name="TextBox 10">
            <a:extLst>
              <a:ext uri="{FF2B5EF4-FFF2-40B4-BE49-F238E27FC236}">
                <a16:creationId xmlns:a16="http://schemas.microsoft.com/office/drawing/2014/main" id="{5634C1C3-39A9-3EE6-9533-2C522BFDE83F}"/>
              </a:ext>
            </a:extLst>
          </p:cNvPr>
          <p:cNvSpPr txBox="1"/>
          <p:nvPr/>
        </p:nvSpPr>
        <p:spPr>
          <a:xfrm>
            <a:off x="1133108" y="2408463"/>
            <a:ext cx="7949247"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أولًا: </a:t>
            </a:r>
            <a:r>
              <a:rPr lang="ar-EG" sz="2000" b="1" dirty="0">
                <a:latin typeface="Alexandria" charset="0"/>
                <a:cs typeface="Alexandria" charset="0"/>
              </a:rPr>
              <a:t>الأزمات الرقمية</a:t>
            </a:r>
          </a:p>
        </p:txBody>
      </p:sp>
      <p:sp>
        <p:nvSpPr>
          <p:cNvPr id="12" name="TextBox 11">
            <a:extLst>
              <a:ext uri="{FF2B5EF4-FFF2-40B4-BE49-F238E27FC236}">
                <a16:creationId xmlns:a16="http://schemas.microsoft.com/office/drawing/2014/main" id="{C0C0904C-EB10-C00B-15EF-E32B0A1914B4}"/>
              </a:ext>
            </a:extLst>
          </p:cNvPr>
          <p:cNvSpPr txBox="1"/>
          <p:nvPr/>
        </p:nvSpPr>
        <p:spPr>
          <a:xfrm>
            <a:off x="1005276" y="3108185"/>
            <a:ext cx="8113398"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ثانيًا: </a:t>
            </a:r>
            <a:r>
              <a:rPr lang="ar-EG" sz="2000" b="1" dirty="0">
                <a:latin typeface="Alexandria" charset="0"/>
                <a:cs typeface="Alexandria" charset="0"/>
              </a:rPr>
              <a:t>دور الذكاء الاصطناعي في إدارة الأزمات</a:t>
            </a:r>
          </a:p>
        </p:txBody>
      </p:sp>
      <p:sp>
        <p:nvSpPr>
          <p:cNvPr id="13" name="TextBox 12">
            <a:extLst>
              <a:ext uri="{FF2B5EF4-FFF2-40B4-BE49-F238E27FC236}">
                <a16:creationId xmlns:a16="http://schemas.microsoft.com/office/drawing/2014/main" id="{FA25FE17-7784-105D-96ED-F3D4C5AD7599}"/>
              </a:ext>
            </a:extLst>
          </p:cNvPr>
          <p:cNvSpPr txBox="1"/>
          <p:nvPr/>
        </p:nvSpPr>
        <p:spPr>
          <a:xfrm>
            <a:off x="1202823" y="3807907"/>
            <a:ext cx="7897691" cy="707886"/>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ثالثًا: </a:t>
            </a:r>
            <a:r>
              <a:rPr lang="ar-EG" sz="2000" b="1" dirty="0">
                <a:latin typeface="Alexandria" charset="0"/>
                <a:cs typeface="Alexandria" charset="0"/>
              </a:rPr>
              <a:t>التحديات التي تواجه استخدام الذكاء الاصطناعي في إدارة الأزمات</a:t>
            </a:r>
          </a:p>
        </p:txBody>
      </p:sp>
      <p:sp>
        <p:nvSpPr>
          <p:cNvPr id="14" name="TextBox 13">
            <a:extLst>
              <a:ext uri="{FF2B5EF4-FFF2-40B4-BE49-F238E27FC236}">
                <a16:creationId xmlns:a16="http://schemas.microsoft.com/office/drawing/2014/main" id="{4FF846F0-E25E-FBF9-345D-9AB92D35F3D4}"/>
              </a:ext>
            </a:extLst>
          </p:cNvPr>
          <p:cNvSpPr txBox="1"/>
          <p:nvPr/>
        </p:nvSpPr>
        <p:spPr>
          <a:xfrm>
            <a:off x="968958" y="4760889"/>
            <a:ext cx="8113398"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رابعًا: </a:t>
            </a:r>
            <a:r>
              <a:rPr lang="ar-EG" sz="2000" b="1" dirty="0">
                <a:latin typeface="Alexandria" charset="0"/>
                <a:cs typeface="Alexandria" charset="0"/>
              </a:rPr>
              <a:t>استراتيجيات دمج الذكاء الاصطناعي في خطط إدارة الأزمات</a:t>
            </a:r>
          </a:p>
        </p:txBody>
      </p:sp>
      <p:pic>
        <p:nvPicPr>
          <p:cNvPr id="15" name="Picture Placeholder 8">
            <a:extLst>
              <a:ext uri="{FF2B5EF4-FFF2-40B4-BE49-F238E27FC236}">
                <a16:creationId xmlns:a16="http://schemas.microsoft.com/office/drawing/2014/main" id="{3416DB35-56F1-222A-96F1-7C30B21F5AAC}"/>
              </a:ext>
            </a:extLst>
          </p:cNvPr>
          <p:cNvPicPr>
            <a:picLocks noChangeAspect="1"/>
          </p:cNvPicPr>
          <p:nvPr/>
        </p:nvPicPr>
        <p:blipFill>
          <a:blip r:embed="rId3">
            <a:extLst>
              <a:ext uri="{28A0092B-C50C-407E-A947-70E740481C1C}">
                <a14:useLocalDpi xmlns:a14="http://schemas.microsoft.com/office/drawing/2010/main" val="0"/>
              </a:ext>
            </a:extLst>
          </a:blip>
          <a:srcRect l="3399" r="3399"/>
          <a:stretch>
            <a:fillRect/>
          </a:stretch>
        </p:blipFill>
        <p:spPr>
          <a:xfrm>
            <a:off x="8713103" y="545879"/>
            <a:ext cx="3564515" cy="6312121"/>
          </a:xfrm>
          <a:prstGeom prst="rect">
            <a:avLst/>
          </a:prstGeom>
        </p:spPr>
      </p:pic>
      <p:sp>
        <p:nvSpPr>
          <p:cNvPr id="4" name="TextBox 3">
            <a:extLst>
              <a:ext uri="{FF2B5EF4-FFF2-40B4-BE49-F238E27FC236}">
                <a16:creationId xmlns:a16="http://schemas.microsoft.com/office/drawing/2014/main" id="{3D59FE3A-778A-4B0F-8087-52FE715972D4}"/>
              </a:ext>
            </a:extLst>
          </p:cNvPr>
          <p:cNvSpPr txBox="1"/>
          <p:nvPr/>
        </p:nvSpPr>
        <p:spPr>
          <a:xfrm>
            <a:off x="1133108" y="5383644"/>
            <a:ext cx="7949248" cy="707886"/>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خامسًا: </a:t>
            </a:r>
            <a:r>
              <a:rPr lang="ar-EG" sz="2000" b="1" dirty="0">
                <a:latin typeface="Alexandria" charset="0"/>
                <a:cs typeface="Alexandria" charset="0"/>
              </a:rPr>
              <a:t>دراسة حالة: إدارة أزمة إلكترونية باستخدام الذكاء الاصطناعي</a:t>
            </a:r>
          </a:p>
        </p:txBody>
      </p:sp>
    </p:spTree>
    <p:extLst>
      <p:ext uri="{BB962C8B-B14F-4D97-AF65-F5344CB8AC3E}">
        <p14:creationId xmlns:p14="http://schemas.microsoft.com/office/powerpoint/2010/main" val="55628825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370619"/>
            <a:ext cx="10100258"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أولًا: الأزمات الرقمية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descr="Emergency Response Planning: Effective Crisis Management - McTimothy  Associates">
            <a:extLst>
              <a:ext uri="{FF2B5EF4-FFF2-40B4-BE49-F238E27FC236}">
                <a16:creationId xmlns:a16="http://schemas.microsoft.com/office/drawing/2014/main" id="{08B2E3C5-0B5C-7A15-4610-2DE63FE93D5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9794" y="3088236"/>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294505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0546" y="1136132"/>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أولًا: الأزمات الرقمية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790952" y="1943178"/>
            <a:ext cx="8779172" cy="2672526"/>
          </a:xfrm>
          <a:prstGeom prst="rect">
            <a:avLst/>
          </a:prstGeom>
          <a:noFill/>
        </p:spPr>
        <p:txBody>
          <a:bodyPr wrap="square" rtlCol="0">
            <a:spAutoFit/>
          </a:bodyPr>
          <a:lstStyle/>
          <a:p>
            <a:pPr lvl="0" algn="just" rtl="1">
              <a:lnSpc>
                <a:spcPct val="150000"/>
              </a:lnSpc>
              <a:spcBef>
                <a:spcPts val="600"/>
              </a:spcBef>
              <a:spcAft>
                <a:spcPts val="1200"/>
              </a:spcAft>
            </a:pPr>
            <a:r>
              <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rPr>
              <a:t>1. ت</a:t>
            </a: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عريف الأزمات الرقمية</a:t>
            </a:r>
            <a:endParaRPr lang="en-GB" sz="2200" b="1" kern="100" dirty="0">
              <a:solidFill>
                <a:srgbClr val="00B0F0"/>
              </a:solidFill>
              <a:effectLst/>
              <a:latin typeface="Calibri" panose="020F0502020204030204" pitchFamily="34" charset="0"/>
              <a:ea typeface="Calibri" panose="020F0502020204030204" pitchFamily="34" charset="0"/>
              <a:cs typeface="Alexandria" pitchFamily="2" charset="-78"/>
            </a:endParaRPr>
          </a:p>
          <a:p>
            <a:pPr marL="342900" indent="-342900" algn="just" rtl="1">
              <a:lnSpc>
                <a:spcPct val="150000"/>
              </a:lnSpc>
              <a:spcBef>
                <a:spcPts val="600"/>
              </a:spcBef>
              <a:spcAft>
                <a:spcPts val="1200"/>
              </a:spcAft>
              <a:buSzPts val="1000"/>
              <a:buFont typeface="Symbol" panose="05050102010706020507" pitchFamily="18" charset="2"/>
              <a:buChar char=""/>
              <a:tabLst>
                <a:tab pos="457200" algn="l"/>
              </a:tabLst>
            </a:pPr>
            <a:r>
              <a:rPr lang="ar-SA" kern="100" dirty="0">
                <a:effectLst/>
                <a:latin typeface="Calibri" panose="020F0502020204030204" pitchFamily="34" charset="0"/>
                <a:ea typeface="Calibri" panose="020F0502020204030204" pitchFamily="34" charset="0"/>
                <a:cs typeface="Alexandria" pitchFamily="2" charset="-78"/>
              </a:rPr>
              <a:t>الأزمات الرقمية هي تلك الأزمات التي تنشأ نتيجة لمشاكل تقنية وأحداث مرتبطة </a:t>
            </a:r>
            <a:r>
              <a:rPr lang="ar-SA" kern="100" dirty="0" err="1">
                <a:effectLst/>
                <a:latin typeface="Calibri" panose="020F0502020204030204" pitchFamily="34" charset="0"/>
                <a:ea typeface="Calibri" panose="020F0502020204030204" pitchFamily="34" charset="0"/>
                <a:cs typeface="Alexandria" pitchFamily="2" charset="-78"/>
              </a:rPr>
              <a:t>بالرقمنة</a:t>
            </a:r>
            <a:r>
              <a:rPr lang="ar-SA" kern="100" dirty="0">
                <a:effectLst/>
                <a:latin typeface="Calibri" panose="020F0502020204030204" pitchFamily="34" charset="0"/>
                <a:ea typeface="Calibri" panose="020F0502020204030204" pitchFamily="34" charset="0"/>
                <a:cs typeface="Alexandria" pitchFamily="2" charset="-78"/>
              </a:rPr>
              <a:t> من </a:t>
            </a:r>
            <a:r>
              <a:rPr lang="ar-EG" dirty="0"/>
              <a:t>خلل أو هجوم أو فشل تقني يؤدي إلى تعطّل الأنظمة الإلكترونية، تسريب بيانات، أو إيقاف الخدمات</a:t>
            </a:r>
            <a:r>
              <a:rPr lang="ar-EG" kern="100" dirty="0">
                <a:latin typeface="Calibri" panose="020F0502020204030204" pitchFamily="34" charset="0"/>
                <a:cs typeface="Alexandria" pitchFamily="2" charset="-78"/>
              </a:rPr>
              <a:t>.</a:t>
            </a:r>
          </a:p>
          <a:p>
            <a:pPr marL="342900" indent="-342900" algn="just" rtl="1">
              <a:lnSpc>
                <a:spcPct val="150000"/>
              </a:lnSpc>
              <a:spcBef>
                <a:spcPts val="600"/>
              </a:spcBef>
              <a:spcAft>
                <a:spcPts val="1200"/>
              </a:spcAft>
              <a:buSzPts val="1000"/>
              <a:buFont typeface="Symbol" panose="05050102010706020507" pitchFamily="18" charset="2"/>
              <a:buChar char=""/>
              <a:tabLst>
                <a:tab pos="457200" algn="l"/>
              </a:tabLst>
            </a:pPr>
            <a:r>
              <a:rPr lang="ar-EG" b="1" kern="100" dirty="0">
                <a:latin typeface="Calibri" panose="020F0502020204030204" pitchFamily="34" charset="0"/>
                <a:cs typeface="Alexandria" pitchFamily="2" charset="-78"/>
              </a:rPr>
              <a:t>مثال</a:t>
            </a:r>
            <a:r>
              <a:rPr lang="ar-EG" kern="100" dirty="0">
                <a:latin typeface="Calibri" panose="020F0502020204030204" pitchFamily="34" charset="0"/>
                <a:cs typeface="Alexandria" pitchFamily="2" charset="-78"/>
              </a:rPr>
              <a:t>: اختراق بيانات منصة </a:t>
            </a:r>
            <a:r>
              <a:rPr lang="en-US" kern="100" dirty="0" err="1">
                <a:latin typeface="Calibri" panose="020F0502020204030204" pitchFamily="34" charset="0"/>
                <a:cs typeface="Alexandria" pitchFamily="2" charset="-78"/>
              </a:rPr>
              <a:t>MOVEit</a:t>
            </a:r>
            <a:r>
              <a:rPr lang="en-US" kern="100" dirty="0">
                <a:latin typeface="Calibri" panose="020F0502020204030204" pitchFamily="34" charset="0"/>
                <a:cs typeface="Alexandria" pitchFamily="2" charset="-78"/>
              </a:rPr>
              <a:t> </a:t>
            </a:r>
            <a:r>
              <a:rPr lang="ar-SA" kern="100" dirty="0">
                <a:latin typeface="Calibri" panose="020F0502020204030204" pitchFamily="34" charset="0"/>
                <a:cs typeface="Alexandria" pitchFamily="2" charset="-78"/>
              </a:rPr>
              <a:t> </a:t>
            </a:r>
            <a:r>
              <a:rPr lang="ar-EG" kern="100" dirty="0">
                <a:latin typeface="Calibri" panose="020F0502020204030204" pitchFamily="34" charset="0"/>
                <a:cs typeface="Alexandria" pitchFamily="2" charset="-78"/>
              </a:rPr>
              <a:t>في منتصف 2024 أدى إلى تسريب بيانات من مؤسسات حكومية وبنوك وشركات خدمات لوجستية، ما أجبر الجهات المتأثرة على اتخاذ إجراءات عاجلة.</a:t>
            </a: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6030838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14533" y="915554"/>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أولًا: الأزمات الرقمية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95476" y="1544059"/>
            <a:ext cx="10375266" cy="4803687"/>
          </a:xfrm>
          <a:prstGeom prst="rect">
            <a:avLst/>
          </a:prstGeom>
          <a:noFill/>
        </p:spPr>
        <p:txBody>
          <a:bodyPr wrap="square" rtlCol="0">
            <a:spAutoFit/>
          </a:bodyPr>
          <a:lstStyle/>
          <a:p>
            <a:pPr lvl="0" algn="just" rtl="1">
              <a:lnSpc>
                <a:spcPct val="150000"/>
              </a:lnSpc>
              <a:spcBef>
                <a:spcPts val="600"/>
              </a:spcBef>
              <a:spcAft>
                <a:spcPts val="1200"/>
              </a:spcAft>
            </a:pPr>
            <a:r>
              <a:rPr lang="ar-EG" sz="2200" b="1" kern="100" dirty="0">
                <a:solidFill>
                  <a:srgbClr val="00B0F0"/>
                </a:solidFill>
                <a:effectLst/>
                <a:latin typeface="Alexandria" pitchFamily="2" charset="-78"/>
                <a:ea typeface="Calibri" panose="020F0502020204030204" pitchFamily="34" charset="0"/>
                <a:cs typeface="Alexandria" pitchFamily="2" charset="-78"/>
              </a:rPr>
              <a:t>2. أنواع الأزمات الرقمية:</a:t>
            </a:r>
          </a:p>
          <a:p>
            <a:pPr marL="285750" lvl="0" indent="-285750" algn="just" rtl="1">
              <a:lnSpc>
                <a:spcPct val="150000"/>
              </a:lnSpc>
              <a:spcBef>
                <a:spcPts val="600"/>
              </a:spcBef>
              <a:spcAft>
                <a:spcPts val="12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اختراقات البيانات</a:t>
            </a:r>
            <a:r>
              <a:rPr lang="en-GB" b="1" kern="100" dirty="0">
                <a:effectLst/>
                <a:latin typeface="Alexandria" pitchFamily="2" charset="-78"/>
                <a:ea typeface="Calibri" panose="020F0502020204030204" pitchFamily="34" charset="0"/>
                <a:cs typeface="Alexandria" pitchFamily="2" charset="-78"/>
              </a:rPr>
              <a:t>Data Breaches </a:t>
            </a:r>
            <a:r>
              <a:rPr lang="ar-EG" b="1"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حدوث تسريب أو سرقة للبيانات الحساسة من نظم المعلومات في المؤسسة.</a:t>
            </a:r>
            <a:endParaRPr lang="ar-EG" kern="100" dirty="0">
              <a:effectLst/>
              <a:latin typeface="Alexandria" pitchFamily="2" charset="-78"/>
              <a:ea typeface="Calibri" panose="020F0502020204030204" pitchFamily="34" charset="0"/>
              <a:cs typeface="Alexandria" pitchFamily="2" charset="-78"/>
            </a:endParaRPr>
          </a:p>
          <a:p>
            <a:pPr marL="285750" lvl="0" indent="-285750" algn="just" rtl="1">
              <a:lnSpc>
                <a:spcPct val="150000"/>
              </a:lnSpc>
              <a:spcBef>
                <a:spcPts val="600"/>
              </a:spcBef>
              <a:spcAft>
                <a:spcPts val="12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الهجمات الإلكترونية</a:t>
            </a:r>
            <a:r>
              <a:rPr lang="en-GB" b="1" kern="100" dirty="0">
                <a:effectLst/>
                <a:latin typeface="Alexandria" pitchFamily="2" charset="-78"/>
                <a:ea typeface="Calibri" panose="020F0502020204030204" pitchFamily="34" charset="0"/>
                <a:cs typeface="Alexandria" pitchFamily="2" charset="-78"/>
              </a:rPr>
              <a:t>Cyber Attacks </a:t>
            </a:r>
            <a:r>
              <a:rPr lang="ar-EG" b="1"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تشمل هجمات الفدية، والبرامج الخبيثة، وهجمات </a:t>
            </a:r>
            <a:r>
              <a:rPr lang="en-GB" kern="100" dirty="0">
                <a:effectLst/>
                <a:latin typeface="Alexandria" pitchFamily="2" charset="-78"/>
                <a:ea typeface="Calibri" panose="020F0502020204030204" pitchFamily="34" charset="0"/>
                <a:cs typeface="Alexandria" pitchFamily="2" charset="-78"/>
              </a:rPr>
              <a:t>DDoS </a:t>
            </a: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التي تهدف إلى تعطيل الخدمات الإلكترونية.</a:t>
            </a:r>
            <a:endParaRPr lang="ar-EG" kern="100" dirty="0">
              <a:effectLst/>
              <a:latin typeface="Alexandria" pitchFamily="2" charset="-78"/>
              <a:ea typeface="Calibri" panose="020F0502020204030204" pitchFamily="34" charset="0"/>
              <a:cs typeface="Alexandria" pitchFamily="2" charset="-78"/>
            </a:endParaRPr>
          </a:p>
          <a:p>
            <a:pPr marL="285750" lvl="0" indent="-285750" algn="just" rtl="1">
              <a:lnSpc>
                <a:spcPct val="150000"/>
              </a:lnSpc>
              <a:spcBef>
                <a:spcPts val="600"/>
              </a:spcBef>
              <a:spcAft>
                <a:spcPts val="12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الأعطال التقنية</a:t>
            </a:r>
            <a:r>
              <a:rPr lang="en-GB" b="1" kern="100" dirty="0">
                <a:effectLst/>
                <a:latin typeface="Alexandria" pitchFamily="2" charset="-78"/>
                <a:ea typeface="Calibri" panose="020F0502020204030204" pitchFamily="34" charset="0"/>
                <a:cs typeface="Alexandria" pitchFamily="2" charset="-78"/>
              </a:rPr>
              <a:t>Technical Failures </a:t>
            </a: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انقطاع الأنظمة أو فشل في البنية التحتية التقنية التي تدعم العمليات اليومية للمؤسسة.</a:t>
            </a:r>
            <a:endParaRPr lang="ar-EG" kern="100" dirty="0">
              <a:effectLst/>
              <a:latin typeface="Alexandria" pitchFamily="2" charset="-78"/>
              <a:ea typeface="Calibri" panose="020F0502020204030204" pitchFamily="34" charset="0"/>
              <a:cs typeface="Alexandria" pitchFamily="2" charset="-78"/>
            </a:endParaRPr>
          </a:p>
          <a:p>
            <a:pPr marL="285750" lvl="0" indent="-285750" algn="just" rtl="1">
              <a:lnSpc>
                <a:spcPct val="150000"/>
              </a:lnSpc>
              <a:spcBef>
                <a:spcPts val="600"/>
              </a:spcBef>
              <a:spcAft>
                <a:spcPts val="12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فقدان البيانات</a:t>
            </a:r>
            <a:r>
              <a:rPr lang="en-GB" b="1" kern="100" dirty="0">
                <a:effectLst/>
                <a:latin typeface="Alexandria" pitchFamily="2" charset="-78"/>
                <a:ea typeface="Calibri" panose="020F0502020204030204" pitchFamily="34" charset="0"/>
                <a:cs typeface="Alexandria" pitchFamily="2" charset="-78"/>
              </a:rPr>
              <a:t>Data Loss </a:t>
            </a:r>
            <a:r>
              <a:rPr lang="ar-EG" b="1"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فقدان البيانات بسبب عطل في النظام أو خطأ بشري، والذي يمكن أن يكون له تأثيرات سلبية على استمرارية العمل.</a:t>
            </a:r>
            <a:endParaRPr lang="en-GB"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99222344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14533" y="915554"/>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أولًا: الأزمات الرقمية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95476" y="1544059"/>
            <a:ext cx="10375266" cy="1276055"/>
          </a:xfrm>
          <a:prstGeom prst="rect">
            <a:avLst/>
          </a:prstGeom>
          <a:noFill/>
        </p:spPr>
        <p:txBody>
          <a:bodyPr wrap="square" rtlCol="0">
            <a:spAutoFit/>
          </a:bodyPr>
          <a:lstStyle/>
          <a:p>
            <a:pPr lvl="0" algn="just" rtl="1">
              <a:lnSpc>
                <a:spcPct val="150000"/>
              </a:lnSpc>
              <a:spcBef>
                <a:spcPts val="600"/>
              </a:spcBef>
              <a:spcAft>
                <a:spcPts val="1200"/>
              </a:spcAft>
            </a:pPr>
            <a:r>
              <a:rPr lang="ar-EG" sz="2200" b="1" kern="100" dirty="0">
                <a:solidFill>
                  <a:srgbClr val="00B0F0"/>
                </a:solidFill>
                <a:effectLst/>
                <a:latin typeface="Alexandria" pitchFamily="2" charset="-78"/>
                <a:ea typeface="Calibri" panose="020F0502020204030204" pitchFamily="34" charset="0"/>
                <a:cs typeface="Alexandria" pitchFamily="2" charset="-78"/>
              </a:rPr>
              <a:t>2. أنواع الأزمات الرقمية:</a:t>
            </a:r>
          </a:p>
          <a:p>
            <a:pPr lvl="0" algn="just" rtl="1">
              <a:lnSpc>
                <a:spcPct val="150000"/>
              </a:lnSpc>
              <a:spcBef>
                <a:spcPts val="600"/>
              </a:spcBef>
              <a:spcAft>
                <a:spcPts val="1200"/>
              </a:spcAft>
            </a:pPr>
            <a:endParaRPr lang="ar-EG" sz="2200" b="1" kern="100" dirty="0">
              <a:solidFill>
                <a:srgbClr val="00B0F0"/>
              </a:solidFill>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graphicFrame>
        <p:nvGraphicFramePr>
          <p:cNvPr id="4" name="Table 3">
            <a:extLst>
              <a:ext uri="{FF2B5EF4-FFF2-40B4-BE49-F238E27FC236}">
                <a16:creationId xmlns:a16="http://schemas.microsoft.com/office/drawing/2014/main" id="{86A951D9-52B1-7824-EF0E-8E380921AB72}"/>
              </a:ext>
            </a:extLst>
          </p:cNvPr>
          <p:cNvGraphicFramePr>
            <a:graphicFrameLocks noGrp="1"/>
          </p:cNvGraphicFramePr>
          <p:nvPr>
            <p:extLst>
              <p:ext uri="{D42A27DB-BD31-4B8C-83A1-F6EECF244321}">
                <p14:modId xmlns:p14="http://schemas.microsoft.com/office/powerpoint/2010/main" val="3082572218"/>
              </p:ext>
            </p:extLst>
          </p:nvPr>
        </p:nvGraphicFramePr>
        <p:xfrm>
          <a:off x="1619250" y="2538254"/>
          <a:ext cx="9734550" cy="3200400"/>
        </p:xfrm>
        <a:graphic>
          <a:graphicData uri="http://schemas.openxmlformats.org/drawingml/2006/table">
            <a:tbl>
              <a:tblPr/>
              <a:tblGrid>
                <a:gridCol w="3244850">
                  <a:extLst>
                    <a:ext uri="{9D8B030D-6E8A-4147-A177-3AD203B41FA5}">
                      <a16:colId xmlns:a16="http://schemas.microsoft.com/office/drawing/2014/main" val="530597996"/>
                    </a:ext>
                  </a:extLst>
                </a:gridCol>
                <a:gridCol w="3244850">
                  <a:extLst>
                    <a:ext uri="{9D8B030D-6E8A-4147-A177-3AD203B41FA5}">
                      <a16:colId xmlns:a16="http://schemas.microsoft.com/office/drawing/2014/main" val="597927784"/>
                    </a:ext>
                  </a:extLst>
                </a:gridCol>
                <a:gridCol w="3244850">
                  <a:extLst>
                    <a:ext uri="{9D8B030D-6E8A-4147-A177-3AD203B41FA5}">
                      <a16:colId xmlns:a16="http://schemas.microsoft.com/office/drawing/2014/main" val="4051196209"/>
                    </a:ext>
                  </a:extLst>
                </a:gridCol>
              </a:tblGrid>
              <a:tr h="0">
                <a:tc>
                  <a:txBody>
                    <a:bodyPr/>
                    <a:lstStyle/>
                    <a:p>
                      <a:pPr algn="ctr" rtl="1"/>
                      <a:r>
                        <a:rPr lang="ar-EG" sz="2000" b="1" dirty="0"/>
                        <a:t>النوع</a:t>
                      </a:r>
                    </a:p>
                  </a:txBody>
                  <a:tcPr anchor="ctr">
                    <a:lnL>
                      <a:noFill/>
                    </a:lnL>
                    <a:lnR>
                      <a:noFill/>
                    </a:lnR>
                    <a:lnT>
                      <a:noFill/>
                    </a:lnT>
                    <a:lnB>
                      <a:noFill/>
                    </a:lnB>
                  </a:tcPr>
                </a:tc>
                <a:tc>
                  <a:txBody>
                    <a:bodyPr/>
                    <a:lstStyle/>
                    <a:p>
                      <a:pPr algn="ctr" rtl="1"/>
                      <a:r>
                        <a:rPr lang="ar-EG" sz="2000" b="1" dirty="0"/>
                        <a:t>الشرح المختصر</a:t>
                      </a:r>
                    </a:p>
                  </a:txBody>
                  <a:tcPr anchor="ctr">
                    <a:lnL>
                      <a:noFill/>
                    </a:lnL>
                    <a:lnR>
                      <a:noFill/>
                    </a:lnR>
                    <a:lnT>
                      <a:noFill/>
                    </a:lnT>
                    <a:lnB>
                      <a:noFill/>
                    </a:lnB>
                  </a:tcPr>
                </a:tc>
                <a:tc>
                  <a:txBody>
                    <a:bodyPr/>
                    <a:lstStyle/>
                    <a:p>
                      <a:pPr algn="ctr" rtl="1"/>
                      <a:r>
                        <a:rPr lang="ar-EG" sz="2000" b="1" dirty="0"/>
                        <a:t>مثال من الواقع</a:t>
                      </a:r>
                    </a:p>
                  </a:txBody>
                  <a:tcPr anchor="ctr">
                    <a:lnL>
                      <a:noFill/>
                    </a:lnL>
                    <a:lnR>
                      <a:noFill/>
                    </a:lnR>
                    <a:lnT>
                      <a:noFill/>
                    </a:lnT>
                    <a:lnB>
                      <a:noFill/>
                    </a:lnB>
                  </a:tcPr>
                </a:tc>
                <a:extLst>
                  <a:ext uri="{0D108BD9-81ED-4DB2-BD59-A6C34878D82A}">
                    <a16:rowId xmlns:a16="http://schemas.microsoft.com/office/drawing/2014/main" val="3000687661"/>
                  </a:ext>
                </a:extLst>
              </a:tr>
              <a:tr h="0">
                <a:tc>
                  <a:txBody>
                    <a:bodyPr/>
                    <a:lstStyle/>
                    <a:p>
                      <a:pPr algn="ctr" rtl="1"/>
                      <a:r>
                        <a:rPr lang="ar-EG" sz="2000"/>
                        <a:t>اختراق البيانات</a:t>
                      </a:r>
                    </a:p>
                  </a:txBody>
                  <a:tcPr anchor="ctr">
                    <a:lnL>
                      <a:noFill/>
                    </a:lnL>
                    <a:lnR>
                      <a:noFill/>
                    </a:lnR>
                    <a:lnT>
                      <a:noFill/>
                    </a:lnT>
                    <a:lnB>
                      <a:noFill/>
                    </a:lnB>
                  </a:tcPr>
                </a:tc>
                <a:tc>
                  <a:txBody>
                    <a:bodyPr/>
                    <a:lstStyle/>
                    <a:p>
                      <a:pPr algn="ctr" rtl="1"/>
                      <a:r>
                        <a:rPr lang="ar-EG" sz="2000" dirty="0"/>
                        <a:t>وصول غير قانوني لمعلومات حساسة</a:t>
                      </a:r>
                    </a:p>
                  </a:txBody>
                  <a:tcPr anchor="ctr">
                    <a:lnL>
                      <a:noFill/>
                    </a:lnL>
                    <a:lnR>
                      <a:noFill/>
                    </a:lnR>
                    <a:lnT>
                      <a:noFill/>
                    </a:lnT>
                    <a:lnB>
                      <a:noFill/>
                    </a:lnB>
                  </a:tcPr>
                </a:tc>
                <a:tc>
                  <a:txBody>
                    <a:bodyPr/>
                    <a:lstStyle/>
                    <a:p>
                      <a:pPr algn="ctr" rtl="1"/>
                      <a:r>
                        <a:rPr lang="ar-EG" sz="2000"/>
                        <a:t>تسريب بيانات بطاقات العملاء لدى </a:t>
                      </a:r>
                      <a:r>
                        <a:rPr lang="en-US" sz="2000"/>
                        <a:t>BankFirst </a:t>
                      </a:r>
                      <a:r>
                        <a:rPr lang="ar-EG" sz="2000"/>
                        <a:t>في الإمارات 2024</a:t>
                      </a:r>
                    </a:p>
                  </a:txBody>
                  <a:tcPr anchor="ctr">
                    <a:lnL>
                      <a:noFill/>
                    </a:lnL>
                    <a:lnR>
                      <a:noFill/>
                    </a:lnR>
                    <a:lnT>
                      <a:noFill/>
                    </a:lnT>
                    <a:lnB>
                      <a:noFill/>
                    </a:lnB>
                  </a:tcPr>
                </a:tc>
                <a:extLst>
                  <a:ext uri="{0D108BD9-81ED-4DB2-BD59-A6C34878D82A}">
                    <a16:rowId xmlns:a16="http://schemas.microsoft.com/office/drawing/2014/main" val="875729399"/>
                  </a:ext>
                </a:extLst>
              </a:tr>
              <a:tr h="0">
                <a:tc>
                  <a:txBody>
                    <a:bodyPr/>
                    <a:lstStyle/>
                    <a:p>
                      <a:pPr algn="ctr" rtl="1"/>
                      <a:r>
                        <a:rPr lang="ar-EG" sz="2000"/>
                        <a:t>هجمات إلكترونية</a:t>
                      </a:r>
                    </a:p>
                  </a:txBody>
                  <a:tcPr anchor="ctr">
                    <a:lnL>
                      <a:noFill/>
                    </a:lnL>
                    <a:lnR>
                      <a:noFill/>
                    </a:lnR>
                    <a:lnT>
                      <a:noFill/>
                    </a:lnT>
                    <a:lnB>
                      <a:noFill/>
                    </a:lnB>
                  </a:tcPr>
                </a:tc>
                <a:tc>
                  <a:txBody>
                    <a:bodyPr/>
                    <a:lstStyle/>
                    <a:p>
                      <a:pPr algn="ctr" rtl="1"/>
                      <a:r>
                        <a:rPr lang="ar-EG" sz="2000"/>
                        <a:t>إيقاف خدمات أو ابتزاز مالي</a:t>
                      </a:r>
                    </a:p>
                  </a:txBody>
                  <a:tcPr anchor="ctr">
                    <a:lnL>
                      <a:noFill/>
                    </a:lnL>
                    <a:lnR>
                      <a:noFill/>
                    </a:lnR>
                    <a:lnT>
                      <a:noFill/>
                    </a:lnT>
                    <a:lnB>
                      <a:noFill/>
                    </a:lnB>
                  </a:tcPr>
                </a:tc>
                <a:tc>
                  <a:txBody>
                    <a:bodyPr/>
                    <a:lstStyle/>
                    <a:p>
                      <a:pPr algn="ctr" rtl="1"/>
                      <a:r>
                        <a:rPr lang="ar-EG" sz="2000"/>
                        <a:t>هجوم فدية على مستشفى السلطان قابوس في عُمان 2024</a:t>
                      </a:r>
                    </a:p>
                  </a:txBody>
                  <a:tcPr anchor="ctr">
                    <a:lnL>
                      <a:noFill/>
                    </a:lnL>
                    <a:lnR>
                      <a:noFill/>
                    </a:lnR>
                    <a:lnT>
                      <a:noFill/>
                    </a:lnT>
                    <a:lnB>
                      <a:noFill/>
                    </a:lnB>
                  </a:tcPr>
                </a:tc>
                <a:extLst>
                  <a:ext uri="{0D108BD9-81ED-4DB2-BD59-A6C34878D82A}">
                    <a16:rowId xmlns:a16="http://schemas.microsoft.com/office/drawing/2014/main" val="1486754031"/>
                  </a:ext>
                </a:extLst>
              </a:tr>
              <a:tr h="0">
                <a:tc>
                  <a:txBody>
                    <a:bodyPr/>
                    <a:lstStyle/>
                    <a:p>
                      <a:pPr algn="ctr" rtl="1"/>
                      <a:r>
                        <a:rPr lang="ar-EG" sz="2000"/>
                        <a:t>أعطال تقنية</a:t>
                      </a:r>
                    </a:p>
                  </a:txBody>
                  <a:tcPr anchor="ctr">
                    <a:lnL>
                      <a:noFill/>
                    </a:lnL>
                    <a:lnR>
                      <a:noFill/>
                    </a:lnR>
                    <a:lnT>
                      <a:noFill/>
                    </a:lnT>
                    <a:lnB>
                      <a:noFill/>
                    </a:lnB>
                  </a:tcPr>
                </a:tc>
                <a:tc>
                  <a:txBody>
                    <a:bodyPr/>
                    <a:lstStyle/>
                    <a:p>
                      <a:pPr algn="ctr" rtl="1"/>
                      <a:r>
                        <a:rPr lang="ar-EG" sz="2000"/>
                        <a:t>خلل في الأنظمة يؤدي لتعطيل العمليات</a:t>
                      </a:r>
                    </a:p>
                  </a:txBody>
                  <a:tcPr anchor="ctr">
                    <a:lnL>
                      <a:noFill/>
                    </a:lnL>
                    <a:lnR>
                      <a:noFill/>
                    </a:lnR>
                    <a:lnT>
                      <a:noFill/>
                    </a:lnT>
                    <a:lnB>
                      <a:noFill/>
                    </a:lnB>
                  </a:tcPr>
                </a:tc>
                <a:tc>
                  <a:txBody>
                    <a:bodyPr/>
                    <a:lstStyle/>
                    <a:p>
                      <a:pPr algn="ctr" rtl="1"/>
                      <a:r>
                        <a:rPr lang="ar-EG" sz="2000"/>
                        <a:t>توقف خدمات </a:t>
                      </a:r>
                      <a:r>
                        <a:rPr lang="en-US" sz="2000"/>
                        <a:t>Flynas </a:t>
                      </a:r>
                      <a:r>
                        <a:rPr lang="ar-EG" sz="2000"/>
                        <a:t>في السعودية بعد خلل في نظام الحجز 2025</a:t>
                      </a:r>
                    </a:p>
                  </a:txBody>
                  <a:tcPr anchor="ctr">
                    <a:lnL>
                      <a:noFill/>
                    </a:lnL>
                    <a:lnR>
                      <a:noFill/>
                    </a:lnR>
                    <a:lnT>
                      <a:noFill/>
                    </a:lnT>
                    <a:lnB>
                      <a:noFill/>
                    </a:lnB>
                  </a:tcPr>
                </a:tc>
                <a:extLst>
                  <a:ext uri="{0D108BD9-81ED-4DB2-BD59-A6C34878D82A}">
                    <a16:rowId xmlns:a16="http://schemas.microsoft.com/office/drawing/2014/main" val="3715688396"/>
                  </a:ext>
                </a:extLst>
              </a:tr>
              <a:tr h="0">
                <a:tc>
                  <a:txBody>
                    <a:bodyPr/>
                    <a:lstStyle/>
                    <a:p>
                      <a:pPr algn="ctr" rtl="1"/>
                      <a:r>
                        <a:rPr lang="ar-EG" sz="2000"/>
                        <a:t>فقدان البيانات</a:t>
                      </a:r>
                    </a:p>
                  </a:txBody>
                  <a:tcPr anchor="ctr">
                    <a:lnL>
                      <a:noFill/>
                    </a:lnL>
                    <a:lnR>
                      <a:noFill/>
                    </a:lnR>
                    <a:lnT>
                      <a:noFill/>
                    </a:lnT>
                    <a:lnB>
                      <a:noFill/>
                    </a:lnB>
                  </a:tcPr>
                </a:tc>
                <a:tc>
                  <a:txBody>
                    <a:bodyPr/>
                    <a:lstStyle/>
                    <a:p>
                      <a:pPr algn="ctr" rtl="1"/>
                      <a:r>
                        <a:rPr lang="ar-EG" sz="2000"/>
                        <a:t>ضياع ملفات مهمة</a:t>
                      </a:r>
                    </a:p>
                  </a:txBody>
                  <a:tcPr anchor="ctr">
                    <a:lnL>
                      <a:noFill/>
                    </a:lnL>
                    <a:lnR>
                      <a:noFill/>
                    </a:lnR>
                    <a:lnT>
                      <a:noFill/>
                    </a:lnT>
                    <a:lnB>
                      <a:noFill/>
                    </a:lnB>
                  </a:tcPr>
                </a:tc>
                <a:tc>
                  <a:txBody>
                    <a:bodyPr/>
                    <a:lstStyle/>
                    <a:p>
                      <a:pPr algn="ctr" rtl="1"/>
                      <a:r>
                        <a:rPr lang="ar-EG" sz="2000" dirty="0"/>
                        <a:t>تعطل خادم بلدية الإسكندرية 2024 بسبب حريق أدى لفقد سجلات رقمية</a:t>
                      </a:r>
                    </a:p>
                  </a:txBody>
                  <a:tcPr anchor="ctr">
                    <a:lnL>
                      <a:noFill/>
                    </a:lnL>
                    <a:lnR>
                      <a:noFill/>
                    </a:lnR>
                    <a:lnT>
                      <a:noFill/>
                    </a:lnT>
                    <a:lnB>
                      <a:noFill/>
                    </a:lnB>
                  </a:tcPr>
                </a:tc>
                <a:extLst>
                  <a:ext uri="{0D108BD9-81ED-4DB2-BD59-A6C34878D82A}">
                    <a16:rowId xmlns:a16="http://schemas.microsoft.com/office/drawing/2014/main" val="1985508805"/>
                  </a:ext>
                </a:extLst>
              </a:tr>
            </a:tbl>
          </a:graphicData>
        </a:graphic>
      </p:graphicFrame>
    </p:spTree>
    <p:extLst>
      <p:ext uri="{BB962C8B-B14F-4D97-AF65-F5344CB8AC3E}">
        <p14:creationId xmlns:p14="http://schemas.microsoft.com/office/powerpoint/2010/main" val="210494729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14533" y="1057933"/>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أولًا: الأزمات الرقمية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52657" y="2078942"/>
            <a:ext cx="9582912" cy="3738780"/>
          </a:xfrm>
          <a:prstGeom prst="rect">
            <a:avLst/>
          </a:prstGeom>
          <a:noFill/>
        </p:spPr>
        <p:txBody>
          <a:bodyPr wrap="square" rtlCol="0">
            <a:spAutoFit/>
          </a:bodyPr>
          <a:lstStyle/>
          <a:p>
            <a:pPr lvl="0" algn="just" rtl="1">
              <a:lnSpc>
                <a:spcPct val="150000"/>
              </a:lnSpc>
              <a:spcBef>
                <a:spcPts val="600"/>
              </a:spcBef>
              <a:spcAft>
                <a:spcPts val="1200"/>
              </a:spcAft>
            </a:pPr>
            <a:r>
              <a:rPr lang="ar-EG" sz="2200" b="1" kern="100" dirty="0">
                <a:solidFill>
                  <a:srgbClr val="00B0F0"/>
                </a:solidFill>
                <a:effectLst/>
                <a:latin typeface="Alexandria" pitchFamily="2" charset="-78"/>
                <a:ea typeface="Calibri" panose="020F0502020204030204" pitchFamily="34" charset="0"/>
                <a:cs typeface="Alexandria" pitchFamily="2" charset="-78"/>
              </a:rPr>
              <a:t>3. الاختلافات بين الأزمات الرقمية والأزمات التقليدية:</a:t>
            </a:r>
          </a:p>
          <a:p>
            <a:pPr marL="285750" lvl="0" indent="-285750" algn="just" rtl="1">
              <a:lnSpc>
                <a:spcPct val="150000"/>
              </a:lnSpc>
              <a:spcBef>
                <a:spcPts val="600"/>
              </a:spcBef>
              <a:spcAft>
                <a:spcPts val="12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سرعة الانتشار: </a:t>
            </a:r>
            <a:r>
              <a:rPr lang="ar-SA" kern="100" dirty="0">
                <a:effectLst/>
                <a:latin typeface="Alexandria" pitchFamily="2" charset="-78"/>
                <a:ea typeface="Calibri" panose="020F0502020204030204" pitchFamily="34" charset="0"/>
                <a:cs typeface="Alexandria" pitchFamily="2" charset="-78"/>
              </a:rPr>
              <a:t>الأزمات الرقمية تنتشر بسرعة كبيرة، خاصة إذا تم استغلال وسائل التواصل الاجتماعي لنشر المعلومات، مما يجعل السيطرة عليها أكثر تحديًا.</a:t>
            </a:r>
            <a:endParaRPr lang="ar-EG" kern="100" dirty="0">
              <a:effectLst/>
              <a:latin typeface="Alexandria" pitchFamily="2" charset="-78"/>
              <a:ea typeface="Calibri" panose="020F0502020204030204" pitchFamily="34" charset="0"/>
              <a:cs typeface="Alexandria" pitchFamily="2" charset="-78"/>
            </a:endParaRPr>
          </a:p>
          <a:p>
            <a:pPr marL="285750" lvl="0" indent="-285750" algn="just" rtl="1">
              <a:lnSpc>
                <a:spcPct val="150000"/>
              </a:lnSpc>
              <a:spcBef>
                <a:spcPts val="600"/>
              </a:spcBef>
              <a:spcAft>
                <a:spcPts val="12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تأثيرها على الأعمال: </a:t>
            </a:r>
            <a:r>
              <a:rPr lang="ar-SA" kern="100" dirty="0">
                <a:effectLst/>
                <a:latin typeface="Alexandria" pitchFamily="2" charset="-78"/>
                <a:ea typeface="Calibri" panose="020F0502020204030204" pitchFamily="34" charset="0"/>
                <a:cs typeface="Alexandria" pitchFamily="2" charset="-78"/>
              </a:rPr>
              <a:t>الأزمات الرقمية يمكن أن تؤدي إلى خسائر مالية كبيرة، تقويض الثقة مع العملاء، وتعرض المؤسسة للمساءلة القانونية.</a:t>
            </a:r>
            <a:endParaRPr lang="ar-EG" kern="100" dirty="0">
              <a:effectLst/>
              <a:latin typeface="Alexandria" pitchFamily="2" charset="-78"/>
              <a:ea typeface="Calibri" panose="020F0502020204030204" pitchFamily="34" charset="0"/>
              <a:cs typeface="Alexandria" pitchFamily="2" charset="-78"/>
            </a:endParaRPr>
          </a:p>
          <a:p>
            <a:pPr marL="285750" lvl="0" indent="-285750" algn="just" rtl="1">
              <a:lnSpc>
                <a:spcPct val="150000"/>
              </a:lnSpc>
              <a:spcBef>
                <a:spcPts val="600"/>
              </a:spcBef>
              <a:spcAft>
                <a:spcPts val="12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البنية التحتية التقنية: </a:t>
            </a:r>
            <a:r>
              <a:rPr lang="ar-SA" kern="100" dirty="0">
                <a:effectLst/>
                <a:latin typeface="Alexandria" pitchFamily="2" charset="-78"/>
                <a:ea typeface="Calibri" panose="020F0502020204030204" pitchFamily="34" charset="0"/>
                <a:cs typeface="Alexandria" pitchFamily="2" charset="-78"/>
              </a:rPr>
              <a:t>تتطلب الأزمات الرقمية استجابة تقنية محددة مثل استعادة البيانات، تعزيز الأمن </a:t>
            </a:r>
            <a:r>
              <a:rPr lang="ar-SA" kern="100" dirty="0" err="1">
                <a:effectLst/>
                <a:latin typeface="Alexandria" pitchFamily="2" charset="-78"/>
                <a:ea typeface="Calibri" panose="020F0502020204030204" pitchFamily="34" charset="0"/>
                <a:cs typeface="Alexandria" pitchFamily="2" charset="-78"/>
              </a:rPr>
              <a:t>السيبراني</a:t>
            </a:r>
            <a:r>
              <a:rPr lang="ar-SA" kern="100" dirty="0">
                <a:effectLst/>
                <a:latin typeface="Alexandria" pitchFamily="2" charset="-78"/>
                <a:ea typeface="Calibri" panose="020F0502020204030204" pitchFamily="34" charset="0"/>
                <a:cs typeface="Alexandria" pitchFamily="2" charset="-78"/>
              </a:rPr>
              <a:t>، أو إصلاح الأنظمة المعطلة.</a:t>
            </a:r>
            <a:endParaRPr lang="en-GB"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95206974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14533" y="1057933"/>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أولًا: الأزمات الرقمية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52657" y="2078942"/>
            <a:ext cx="9582912" cy="1286378"/>
          </a:xfrm>
          <a:prstGeom prst="rect">
            <a:avLst/>
          </a:prstGeom>
          <a:noFill/>
        </p:spPr>
        <p:txBody>
          <a:bodyPr wrap="square" rtlCol="0">
            <a:spAutoFit/>
          </a:bodyPr>
          <a:lstStyle/>
          <a:p>
            <a:pPr lvl="0" algn="just" rtl="1">
              <a:lnSpc>
                <a:spcPct val="150000"/>
              </a:lnSpc>
              <a:spcBef>
                <a:spcPts val="600"/>
              </a:spcBef>
              <a:spcAft>
                <a:spcPts val="1200"/>
              </a:spcAft>
            </a:pPr>
            <a:r>
              <a:rPr lang="ar-EG" sz="2200" b="1" kern="100" dirty="0">
                <a:solidFill>
                  <a:srgbClr val="00B0F0"/>
                </a:solidFill>
                <a:effectLst/>
                <a:latin typeface="Alexandria" pitchFamily="2" charset="-78"/>
                <a:ea typeface="Calibri" panose="020F0502020204030204" pitchFamily="34" charset="0"/>
                <a:cs typeface="Alexandria" pitchFamily="2" charset="-78"/>
              </a:rPr>
              <a:t>3. الاختلافات بين الأزمات الرقمية والأزمات التقليدية:</a:t>
            </a:r>
          </a:p>
          <a:p>
            <a:pPr lvl="0" algn="just" rtl="1">
              <a:lnSpc>
                <a:spcPct val="150000"/>
              </a:lnSpc>
              <a:spcBef>
                <a:spcPts val="600"/>
              </a:spcBef>
              <a:spcAft>
                <a:spcPts val="1200"/>
              </a:spcAft>
            </a:pPr>
            <a:endParaRPr lang="ar-EG" sz="2200" b="1" kern="100" dirty="0">
              <a:solidFill>
                <a:srgbClr val="00B0F0"/>
              </a:solidFill>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graphicFrame>
        <p:nvGraphicFramePr>
          <p:cNvPr id="11" name="Table 10">
            <a:extLst>
              <a:ext uri="{FF2B5EF4-FFF2-40B4-BE49-F238E27FC236}">
                <a16:creationId xmlns:a16="http://schemas.microsoft.com/office/drawing/2014/main" id="{97C11DA3-EB1B-EA2C-6AA6-D8A86035386C}"/>
              </a:ext>
            </a:extLst>
          </p:cNvPr>
          <p:cNvGraphicFramePr>
            <a:graphicFrameLocks noGrp="1"/>
          </p:cNvGraphicFramePr>
          <p:nvPr>
            <p:extLst>
              <p:ext uri="{D42A27DB-BD31-4B8C-83A1-F6EECF244321}">
                <p14:modId xmlns:p14="http://schemas.microsoft.com/office/powerpoint/2010/main" val="484187841"/>
              </p:ext>
            </p:extLst>
          </p:nvPr>
        </p:nvGraphicFramePr>
        <p:xfrm>
          <a:off x="838200" y="2858294"/>
          <a:ext cx="10515600" cy="2499360"/>
        </p:xfrm>
        <a:graphic>
          <a:graphicData uri="http://schemas.openxmlformats.org/drawingml/2006/table">
            <a:tbl>
              <a:tblPr/>
              <a:tblGrid>
                <a:gridCol w="3505200">
                  <a:extLst>
                    <a:ext uri="{9D8B030D-6E8A-4147-A177-3AD203B41FA5}">
                      <a16:colId xmlns:a16="http://schemas.microsoft.com/office/drawing/2014/main" val="2082389525"/>
                    </a:ext>
                  </a:extLst>
                </a:gridCol>
                <a:gridCol w="3505200">
                  <a:extLst>
                    <a:ext uri="{9D8B030D-6E8A-4147-A177-3AD203B41FA5}">
                      <a16:colId xmlns:a16="http://schemas.microsoft.com/office/drawing/2014/main" val="237093995"/>
                    </a:ext>
                  </a:extLst>
                </a:gridCol>
                <a:gridCol w="3505200">
                  <a:extLst>
                    <a:ext uri="{9D8B030D-6E8A-4147-A177-3AD203B41FA5}">
                      <a16:colId xmlns:a16="http://schemas.microsoft.com/office/drawing/2014/main" val="50091939"/>
                    </a:ext>
                  </a:extLst>
                </a:gridCol>
              </a:tblGrid>
              <a:tr h="0">
                <a:tc>
                  <a:txBody>
                    <a:bodyPr/>
                    <a:lstStyle/>
                    <a:p>
                      <a:pPr algn="ctr"/>
                      <a:r>
                        <a:rPr lang="ar-EG" sz="2000" b="1" dirty="0"/>
                        <a:t>العنصر</a:t>
                      </a:r>
                    </a:p>
                  </a:txBody>
                  <a:tcPr anchor="ctr">
                    <a:lnL>
                      <a:noFill/>
                    </a:lnL>
                    <a:lnR>
                      <a:noFill/>
                    </a:lnR>
                    <a:lnT>
                      <a:noFill/>
                    </a:lnT>
                    <a:lnB>
                      <a:noFill/>
                    </a:lnB>
                  </a:tcPr>
                </a:tc>
                <a:tc>
                  <a:txBody>
                    <a:bodyPr/>
                    <a:lstStyle/>
                    <a:p>
                      <a:pPr algn="ctr"/>
                      <a:r>
                        <a:rPr lang="ar-EG" sz="2000" b="1" dirty="0"/>
                        <a:t>الشرح</a:t>
                      </a:r>
                    </a:p>
                  </a:txBody>
                  <a:tcPr anchor="ctr">
                    <a:lnL>
                      <a:noFill/>
                    </a:lnL>
                    <a:lnR>
                      <a:noFill/>
                    </a:lnR>
                    <a:lnT>
                      <a:noFill/>
                    </a:lnT>
                    <a:lnB>
                      <a:noFill/>
                    </a:lnB>
                  </a:tcPr>
                </a:tc>
                <a:tc>
                  <a:txBody>
                    <a:bodyPr/>
                    <a:lstStyle/>
                    <a:p>
                      <a:pPr algn="ctr"/>
                      <a:r>
                        <a:rPr lang="ar-EG" sz="2000" b="1" dirty="0"/>
                        <a:t>مثال</a:t>
                      </a:r>
                    </a:p>
                  </a:txBody>
                  <a:tcPr anchor="ctr">
                    <a:lnL>
                      <a:noFill/>
                    </a:lnL>
                    <a:lnR>
                      <a:noFill/>
                    </a:lnR>
                    <a:lnT>
                      <a:noFill/>
                    </a:lnT>
                    <a:lnB>
                      <a:noFill/>
                    </a:lnB>
                  </a:tcPr>
                </a:tc>
                <a:extLst>
                  <a:ext uri="{0D108BD9-81ED-4DB2-BD59-A6C34878D82A}">
                    <a16:rowId xmlns:a16="http://schemas.microsoft.com/office/drawing/2014/main" val="1108049439"/>
                  </a:ext>
                </a:extLst>
              </a:tr>
              <a:tr h="0">
                <a:tc>
                  <a:txBody>
                    <a:bodyPr/>
                    <a:lstStyle/>
                    <a:p>
                      <a:pPr algn="ctr"/>
                      <a:r>
                        <a:rPr lang="ar-EG" sz="2000"/>
                        <a:t>سرعة الانتشار</a:t>
                      </a:r>
                    </a:p>
                  </a:txBody>
                  <a:tcPr anchor="ctr">
                    <a:lnL>
                      <a:noFill/>
                    </a:lnL>
                    <a:lnR>
                      <a:noFill/>
                    </a:lnR>
                    <a:lnT>
                      <a:noFill/>
                    </a:lnT>
                    <a:lnB>
                      <a:noFill/>
                    </a:lnB>
                  </a:tcPr>
                </a:tc>
                <a:tc>
                  <a:txBody>
                    <a:bodyPr/>
                    <a:lstStyle/>
                    <a:p>
                      <a:pPr algn="ctr"/>
                      <a:r>
                        <a:rPr lang="ar-EG" sz="2000" dirty="0"/>
                        <a:t>تنتشر عبر الإنترنت فورًا</a:t>
                      </a:r>
                    </a:p>
                  </a:txBody>
                  <a:tcPr anchor="ctr">
                    <a:lnL>
                      <a:noFill/>
                    </a:lnL>
                    <a:lnR>
                      <a:noFill/>
                    </a:lnR>
                    <a:lnT>
                      <a:noFill/>
                    </a:lnT>
                    <a:lnB>
                      <a:noFill/>
                    </a:lnB>
                  </a:tcPr>
                </a:tc>
                <a:tc>
                  <a:txBody>
                    <a:bodyPr/>
                    <a:lstStyle/>
                    <a:p>
                      <a:pPr algn="r" rtl="1"/>
                      <a:r>
                        <a:rPr lang="ar-EG" sz="2000" dirty="0"/>
                        <a:t>شائعة إغلاق بنك خليجي خلال دقيقة عبر </a:t>
                      </a:r>
                      <a:r>
                        <a:rPr lang="en-US" sz="2000" dirty="0"/>
                        <a:t>TikTok 2024</a:t>
                      </a:r>
                    </a:p>
                  </a:txBody>
                  <a:tcPr anchor="ctr">
                    <a:lnL>
                      <a:noFill/>
                    </a:lnL>
                    <a:lnR>
                      <a:noFill/>
                    </a:lnR>
                    <a:lnT>
                      <a:noFill/>
                    </a:lnT>
                    <a:lnB>
                      <a:noFill/>
                    </a:lnB>
                  </a:tcPr>
                </a:tc>
                <a:extLst>
                  <a:ext uri="{0D108BD9-81ED-4DB2-BD59-A6C34878D82A}">
                    <a16:rowId xmlns:a16="http://schemas.microsoft.com/office/drawing/2014/main" val="3336227007"/>
                  </a:ext>
                </a:extLst>
              </a:tr>
              <a:tr h="0">
                <a:tc>
                  <a:txBody>
                    <a:bodyPr/>
                    <a:lstStyle/>
                    <a:p>
                      <a:pPr algn="ctr"/>
                      <a:r>
                        <a:rPr lang="ar-EG" sz="2000"/>
                        <a:t>تأثير مالي سريع</a:t>
                      </a:r>
                    </a:p>
                  </a:txBody>
                  <a:tcPr anchor="ctr">
                    <a:lnL>
                      <a:noFill/>
                    </a:lnL>
                    <a:lnR>
                      <a:noFill/>
                    </a:lnR>
                    <a:lnT>
                      <a:noFill/>
                    </a:lnT>
                    <a:lnB>
                      <a:noFill/>
                    </a:lnB>
                  </a:tcPr>
                </a:tc>
                <a:tc>
                  <a:txBody>
                    <a:bodyPr/>
                    <a:lstStyle/>
                    <a:p>
                      <a:pPr algn="ctr"/>
                      <a:r>
                        <a:rPr lang="ar-EG" sz="2000"/>
                        <a:t>الخسارة تحدث لحظيًا</a:t>
                      </a:r>
                    </a:p>
                  </a:txBody>
                  <a:tcPr anchor="ctr">
                    <a:lnL>
                      <a:noFill/>
                    </a:lnL>
                    <a:lnR>
                      <a:noFill/>
                    </a:lnR>
                    <a:lnT>
                      <a:noFill/>
                    </a:lnT>
                    <a:lnB>
                      <a:noFill/>
                    </a:lnB>
                  </a:tcPr>
                </a:tc>
                <a:tc>
                  <a:txBody>
                    <a:bodyPr/>
                    <a:lstStyle/>
                    <a:p>
                      <a:pPr algn="r" rtl="1"/>
                      <a:r>
                        <a:rPr lang="ar-EG" sz="2000" dirty="0"/>
                        <a:t>خسائر منصة </a:t>
                      </a:r>
                      <a:r>
                        <a:rPr lang="en-US" sz="2000" dirty="0" err="1"/>
                        <a:t>Binance</a:t>
                      </a:r>
                      <a:r>
                        <a:rPr lang="en-US" sz="2000" dirty="0"/>
                        <a:t> </a:t>
                      </a:r>
                      <a:r>
                        <a:rPr lang="ar-EG" sz="2000" dirty="0"/>
                        <a:t>بملايين خلال نقاط اختراق متتالية 2024</a:t>
                      </a:r>
                    </a:p>
                  </a:txBody>
                  <a:tcPr anchor="ctr">
                    <a:lnL>
                      <a:noFill/>
                    </a:lnL>
                    <a:lnR>
                      <a:noFill/>
                    </a:lnR>
                    <a:lnT>
                      <a:noFill/>
                    </a:lnT>
                    <a:lnB>
                      <a:noFill/>
                    </a:lnB>
                  </a:tcPr>
                </a:tc>
                <a:extLst>
                  <a:ext uri="{0D108BD9-81ED-4DB2-BD59-A6C34878D82A}">
                    <a16:rowId xmlns:a16="http://schemas.microsoft.com/office/drawing/2014/main" val="3105256895"/>
                  </a:ext>
                </a:extLst>
              </a:tr>
              <a:tr h="0">
                <a:tc>
                  <a:txBody>
                    <a:bodyPr/>
                    <a:lstStyle/>
                    <a:p>
                      <a:pPr algn="ctr"/>
                      <a:r>
                        <a:rPr lang="ar-EG" sz="2000"/>
                        <a:t>مسؤوليات قانونية</a:t>
                      </a:r>
                    </a:p>
                  </a:txBody>
                  <a:tcPr anchor="ctr">
                    <a:lnL>
                      <a:noFill/>
                    </a:lnL>
                    <a:lnR>
                      <a:noFill/>
                    </a:lnR>
                    <a:lnT>
                      <a:noFill/>
                    </a:lnT>
                    <a:lnB>
                      <a:noFill/>
                    </a:lnB>
                  </a:tcPr>
                </a:tc>
                <a:tc>
                  <a:txBody>
                    <a:bodyPr/>
                    <a:lstStyle/>
                    <a:p>
                      <a:pPr algn="ctr"/>
                      <a:r>
                        <a:rPr lang="ar-EG" sz="2000"/>
                        <a:t>لوائح حماية بيانات صارمة</a:t>
                      </a:r>
                    </a:p>
                  </a:txBody>
                  <a:tcPr anchor="ctr">
                    <a:lnL>
                      <a:noFill/>
                    </a:lnL>
                    <a:lnR>
                      <a:noFill/>
                    </a:lnR>
                    <a:lnT>
                      <a:noFill/>
                    </a:lnT>
                    <a:lnB>
                      <a:noFill/>
                    </a:lnB>
                  </a:tcPr>
                </a:tc>
                <a:tc>
                  <a:txBody>
                    <a:bodyPr/>
                    <a:lstStyle/>
                    <a:p>
                      <a:pPr algn="r" rtl="1"/>
                      <a:r>
                        <a:rPr lang="ar-EG" sz="2000" dirty="0"/>
                        <a:t>غرامة على شركة اتصالات عربية لعدم حماية بيانات المشتركين 2024</a:t>
                      </a:r>
                    </a:p>
                  </a:txBody>
                  <a:tcPr anchor="ctr">
                    <a:lnL>
                      <a:noFill/>
                    </a:lnL>
                    <a:lnR>
                      <a:noFill/>
                    </a:lnR>
                    <a:lnT>
                      <a:noFill/>
                    </a:lnT>
                    <a:lnB>
                      <a:noFill/>
                    </a:lnB>
                  </a:tcPr>
                </a:tc>
                <a:extLst>
                  <a:ext uri="{0D108BD9-81ED-4DB2-BD59-A6C34878D82A}">
                    <a16:rowId xmlns:a16="http://schemas.microsoft.com/office/drawing/2014/main" val="3072038052"/>
                  </a:ext>
                </a:extLst>
              </a:tr>
            </a:tbl>
          </a:graphicData>
        </a:graphic>
      </p:graphicFrame>
    </p:spTree>
    <p:extLst>
      <p:ext uri="{BB962C8B-B14F-4D97-AF65-F5344CB8AC3E}">
        <p14:creationId xmlns:p14="http://schemas.microsoft.com/office/powerpoint/2010/main" val="185667028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14533" y="1057933"/>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أولًا: الأزمات الرقمية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52657" y="2078942"/>
            <a:ext cx="9582912" cy="3327193"/>
          </a:xfrm>
          <a:prstGeom prst="rect">
            <a:avLst/>
          </a:prstGeom>
          <a:noFill/>
        </p:spPr>
        <p:txBody>
          <a:bodyPr wrap="square" rtlCol="0">
            <a:spAutoFit/>
          </a:bodyPr>
          <a:lstStyle/>
          <a:p>
            <a:pPr lvl="0" algn="just" rtl="1">
              <a:lnSpc>
                <a:spcPct val="150000"/>
              </a:lnSpc>
              <a:spcBef>
                <a:spcPts val="600"/>
              </a:spcBef>
              <a:spcAft>
                <a:spcPts val="1200"/>
              </a:spcAft>
            </a:pPr>
            <a:r>
              <a:rPr lang="ar-EG" sz="2200" b="1" kern="100" dirty="0">
                <a:solidFill>
                  <a:srgbClr val="00B0F0"/>
                </a:solidFill>
                <a:latin typeface="Alexandria" pitchFamily="2" charset="-78"/>
                <a:ea typeface="Calibri" panose="020F0502020204030204" pitchFamily="34" charset="0"/>
                <a:cs typeface="Alexandria" pitchFamily="2" charset="-78"/>
              </a:rPr>
              <a:t>4. </a:t>
            </a:r>
            <a:r>
              <a:rPr lang="ar-EG" sz="2200" b="1" kern="100" dirty="0">
                <a:solidFill>
                  <a:srgbClr val="00B0F0"/>
                </a:solidFill>
                <a:effectLst/>
                <a:latin typeface="Alexandria" pitchFamily="2" charset="-78"/>
                <a:ea typeface="Calibri" panose="020F0502020204030204" pitchFamily="34" charset="0"/>
                <a:cs typeface="Alexandria" pitchFamily="2" charset="-78"/>
              </a:rPr>
              <a:t>تأثير الأزمات الرقمية على المؤسسات:</a:t>
            </a:r>
          </a:p>
          <a:p>
            <a:pPr marL="285750" lvl="0" indent="-285750" algn="just" rtl="1">
              <a:lnSpc>
                <a:spcPct val="150000"/>
              </a:lnSpc>
              <a:spcBef>
                <a:spcPts val="600"/>
              </a:spcBef>
              <a:spcAft>
                <a:spcPts val="12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سمعة المؤسسة: </a:t>
            </a:r>
            <a:r>
              <a:rPr lang="ar-SA" kern="100" dirty="0">
                <a:effectLst/>
                <a:latin typeface="Alexandria" pitchFamily="2" charset="-78"/>
                <a:ea typeface="Calibri" panose="020F0502020204030204" pitchFamily="34" charset="0"/>
                <a:cs typeface="Alexandria" pitchFamily="2" charset="-78"/>
              </a:rPr>
              <a:t>يمكن أن تتعرض سمعة المؤسسة لضرر كبير إذا لم تتعامل بسرعة وفعالية مع الأزمة الرقمية، مثل عدم القدرة على حماية بيانات العملاء.</a:t>
            </a:r>
            <a:endParaRPr lang="ar-EG" kern="100" dirty="0">
              <a:effectLst/>
              <a:latin typeface="Alexandria" pitchFamily="2" charset="-78"/>
              <a:ea typeface="Calibri" panose="020F0502020204030204" pitchFamily="34" charset="0"/>
              <a:cs typeface="Alexandria" pitchFamily="2" charset="-78"/>
            </a:endParaRPr>
          </a:p>
          <a:p>
            <a:pPr marL="285750" lvl="0" indent="-285750" algn="just" rtl="1">
              <a:lnSpc>
                <a:spcPct val="150000"/>
              </a:lnSpc>
              <a:spcBef>
                <a:spcPts val="600"/>
              </a:spcBef>
              <a:spcAft>
                <a:spcPts val="12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الاستمرارية التشغيلية: </a:t>
            </a:r>
            <a:r>
              <a:rPr lang="ar-SA" kern="100" dirty="0">
                <a:effectLst/>
                <a:latin typeface="Alexandria" pitchFamily="2" charset="-78"/>
                <a:ea typeface="Calibri" panose="020F0502020204030204" pitchFamily="34" charset="0"/>
                <a:cs typeface="Alexandria" pitchFamily="2" charset="-78"/>
              </a:rPr>
              <a:t>قد تتعطل العمليات الأساسية مما يؤدي إلى توقف الأعمال وخسارة الإيرادات.</a:t>
            </a:r>
            <a:endParaRPr lang="ar-EG" kern="100" dirty="0">
              <a:effectLst/>
              <a:latin typeface="Alexandria" pitchFamily="2" charset="-78"/>
              <a:ea typeface="Calibri" panose="020F0502020204030204" pitchFamily="34" charset="0"/>
              <a:cs typeface="Alexandria" pitchFamily="2" charset="-78"/>
            </a:endParaRPr>
          </a:p>
          <a:p>
            <a:pPr marL="285750" lvl="0" indent="-285750" algn="just" rtl="1">
              <a:lnSpc>
                <a:spcPct val="150000"/>
              </a:lnSpc>
              <a:spcBef>
                <a:spcPts val="600"/>
              </a:spcBef>
              <a:spcAft>
                <a:spcPts val="12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التبعات القانونية والتنظيمية: </a:t>
            </a:r>
            <a:r>
              <a:rPr lang="ar-SA" kern="100" dirty="0">
                <a:effectLst/>
                <a:latin typeface="Alexandria" pitchFamily="2" charset="-78"/>
                <a:ea typeface="Calibri" panose="020F0502020204030204" pitchFamily="34" charset="0"/>
                <a:cs typeface="Alexandria" pitchFamily="2" charset="-78"/>
              </a:rPr>
              <a:t>قد تواجه المؤسسة غرامات وعقوبات قانونية نتيجة فشلها في حماية البيانات أو التزامها بمعايير الأمن السيبراني.</a:t>
            </a:r>
            <a:endParaRPr lang="en-GB"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9407948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14533" y="1057933"/>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أولًا: الأزمات الرقمية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52657" y="2078942"/>
            <a:ext cx="9582912" cy="3787062"/>
          </a:xfrm>
          <a:prstGeom prst="rect">
            <a:avLst/>
          </a:prstGeom>
          <a:noFill/>
        </p:spPr>
        <p:txBody>
          <a:bodyPr wrap="square" rtlCol="0">
            <a:spAutoFit/>
          </a:bodyPr>
          <a:lstStyle/>
          <a:p>
            <a:pPr algn="just" rtl="1">
              <a:lnSpc>
                <a:spcPct val="150000"/>
              </a:lnSpc>
              <a:spcBef>
                <a:spcPts val="600"/>
              </a:spcBef>
              <a:spcAft>
                <a:spcPts val="1200"/>
              </a:spcAft>
            </a:pPr>
            <a:r>
              <a:rPr lang="ar-EG" sz="2200" b="1" kern="100" dirty="0">
                <a:solidFill>
                  <a:srgbClr val="00B0F0"/>
                </a:solidFill>
                <a:latin typeface="Alexandria" pitchFamily="2" charset="-78"/>
                <a:ea typeface="Calibri" panose="020F0502020204030204" pitchFamily="34" charset="0"/>
                <a:cs typeface="Alexandria" pitchFamily="2" charset="-78"/>
              </a:rPr>
              <a:t>4. </a:t>
            </a:r>
            <a:r>
              <a:rPr lang="ar-EG" sz="2200" b="1" kern="100" dirty="0">
                <a:solidFill>
                  <a:srgbClr val="00B0F0"/>
                </a:solidFill>
                <a:effectLst/>
                <a:latin typeface="Alexandria" pitchFamily="2" charset="-78"/>
                <a:ea typeface="Calibri" panose="020F0502020204030204" pitchFamily="34" charset="0"/>
                <a:cs typeface="Alexandria" pitchFamily="2" charset="-78"/>
              </a:rPr>
              <a:t>تأثير الأزمات الرقمية على المؤسسات:</a:t>
            </a:r>
            <a:endParaRPr lang="ar-EG" b="1" kern="100" dirty="0">
              <a:cs typeface="Alexandria" pitchFamily="2" charset="-78"/>
            </a:endParaRPr>
          </a:p>
          <a:p>
            <a:pPr algn="just" rtl="1">
              <a:lnSpc>
                <a:spcPct val="150000"/>
              </a:lnSpc>
              <a:spcBef>
                <a:spcPts val="600"/>
              </a:spcBef>
              <a:spcAft>
                <a:spcPts val="1200"/>
              </a:spcAft>
              <a:buFont typeface="Arial" panose="020B0604020202020204" pitchFamily="34" charset="0"/>
              <a:buChar char="•"/>
            </a:pPr>
            <a:r>
              <a:rPr lang="en-US" b="1" kern="100" dirty="0">
                <a:cs typeface="Alexandria" pitchFamily="2" charset="-78"/>
              </a:rPr>
              <a:t> </a:t>
            </a:r>
            <a:r>
              <a:rPr lang="ar-EG" b="1" kern="100" dirty="0">
                <a:cs typeface="Alexandria" pitchFamily="2" charset="-78"/>
              </a:rPr>
              <a:t>تدهور السمعة ➝ فقدان الثقة العامة</a:t>
            </a:r>
          </a:p>
          <a:p>
            <a:pPr algn="just" rtl="1">
              <a:lnSpc>
                <a:spcPct val="150000"/>
              </a:lnSpc>
              <a:spcBef>
                <a:spcPts val="600"/>
              </a:spcBef>
              <a:spcAft>
                <a:spcPts val="1200"/>
              </a:spcAft>
              <a:buFont typeface="Arial" panose="020B0604020202020204" pitchFamily="34" charset="0"/>
              <a:buChar char="•"/>
            </a:pPr>
            <a:r>
              <a:rPr lang="en-US" b="1" kern="100" dirty="0">
                <a:cs typeface="Alexandria" pitchFamily="2" charset="-78"/>
              </a:rPr>
              <a:t> </a:t>
            </a:r>
            <a:r>
              <a:rPr lang="ar-EG" b="1" kern="100" dirty="0">
                <a:cs typeface="Alexandria" pitchFamily="2" charset="-78"/>
              </a:rPr>
              <a:t>توقف العمليات ➝ خسائر فورية</a:t>
            </a:r>
          </a:p>
          <a:p>
            <a:pPr algn="just" rtl="1">
              <a:lnSpc>
                <a:spcPct val="150000"/>
              </a:lnSpc>
              <a:spcBef>
                <a:spcPts val="600"/>
              </a:spcBef>
              <a:spcAft>
                <a:spcPts val="1200"/>
              </a:spcAft>
              <a:buFont typeface="Arial" panose="020B0604020202020204" pitchFamily="34" charset="0"/>
              <a:buChar char="•"/>
            </a:pPr>
            <a:r>
              <a:rPr lang="en-US" b="1" kern="100" dirty="0">
                <a:cs typeface="Alexandria" pitchFamily="2" charset="-78"/>
              </a:rPr>
              <a:t> </a:t>
            </a:r>
            <a:r>
              <a:rPr lang="ar-EG" b="1" kern="100" dirty="0">
                <a:cs typeface="Alexandria" pitchFamily="2" charset="-78"/>
              </a:rPr>
              <a:t>مساءلة قانونية ➝ غرامات وتنظيمات صارمة</a:t>
            </a:r>
          </a:p>
          <a:p>
            <a:pPr algn="just" rtl="1">
              <a:lnSpc>
                <a:spcPct val="150000"/>
              </a:lnSpc>
              <a:spcBef>
                <a:spcPts val="600"/>
              </a:spcBef>
              <a:spcAft>
                <a:spcPts val="1200"/>
              </a:spcAft>
            </a:pPr>
            <a:r>
              <a:rPr lang="ar-EG" b="1" kern="100" dirty="0">
                <a:cs typeface="Alexandria" pitchFamily="2" charset="-78"/>
              </a:rPr>
              <a:t>مثال واقعي (2024):</a:t>
            </a:r>
            <a:endParaRPr lang="en-US" b="1" kern="100" dirty="0">
              <a:cs typeface="Alexandria" pitchFamily="2" charset="-78"/>
            </a:endParaRPr>
          </a:p>
          <a:p>
            <a:pPr algn="just" rtl="1">
              <a:lnSpc>
                <a:spcPct val="150000"/>
              </a:lnSpc>
              <a:spcBef>
                <a:spcPts val="600"/>
              </a:spcBef>
              <a:spcAft>
                <a:spcPts val="1200"/>
              </a:spcAft>
            </a:pPr>
            <a:r>
              <a:rPr lang="ar-EG" b="1" kern="100" dirty="0">
                <a:cs typeface="Alexandria" pitchFamily="2" charset="-78"/>
              </a:rPr>
              <a:t>شركة </a:t>
            </a:r>
            <a:r>
              <a:rPr lang="en-US" b="1" kern="100" dirty="0">
                <a:cs typeface="Alexandria" pitchFamily="2" charset="-78"/>
              </a:rPr>
              <a:t>Zain Bahrain </a:t>
            </a:r>
            <a:r>
              <a:rPr lang="ar-EG" b="1" kern="100" dirty="0">
                <a:cs typeface="Alexandria" pitchFamily="2" charset="-78"/>
              </a:rPr>
              <a:t>تعرضت لانتقادات واسعة بعد تسريب بيانات لعملاء مما أثر على ثقة المستخدمين.</a:t>
            </a: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17585123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14533" y="1057933"/>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أولًا: الأزمات الرقمية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52657" y="2078942"/>
            <a:ext cx="9582912" cy="3738780"/>
          </a:xfrm>
          <a:prstGeom prst="rect">
            <a:avLst/>
          </a:prstGeom>
          <a:noFill/>
        </p:spPr>
        <p:txBody>
          <a:bodyPr wrap="square" rtlCol="0">
            <a:spAutoFit/>
          </a:bodyPr>
          <a:lstStyle/>
          <a:p>
            <a:pPr lvl="0" algn="just" rtl="1">
              <a:lnSpc>
                <a:spcPct val="150000"/>
              </a:lnSpc>
              <a:spcBef>
                <a:spcPts val="600"/>
              </a:spcBef>
              <a:spcAft>
                <a:spcPts val="1200"/>
              </a:spcAft>
            </a:pPr>
            <a:r>
              <a:rPr lang="ar-EG" sz="2200" b="1" kern="100" dirty="0">
                <a:solidFill>
                  <a:srgbClr val="00B0F0"/>
                </a:solidFill>
                <a:latin typeface="Alexandria" pitchFamily="2" charset="-78"/>
                <a:ea typeface="Calibri" panose="020F0502020204030204" pitchFamily="34" charset="0"/>
                <a:cs typeface="Alexandria" pitchFamily="2" charset="-78"/>
              </a:rPr>
              <a:t>5. أهمية الاستعداد للأزمات الرقمية:</a:t>
            </a:r>
          </a:p>
          <a:p>
            <a:pPr marL="285750" lvl="0" indent="-285750" algn="just" rtl="1">
              <a:lnSpc>
                <a:spcPct val="150000"/>
              </a:lnSpc>
              <a:spcBef>
                <a:spcPts val="600"/>
              </a:spcBef>
              <a:spcAft>
                <a:spcPts val="12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تطوير خطط طوارئ رقمية: </a:t>
            </a:r>
            <a:r>
              <a:rPr lang="ar-SA" kern="100" dirty="0">
                <a:effectLst/>
                <a:latin typeface="Alexandria" pitchFamily="2" charset="-78"/>
                <a:ea typeface="Calibri" panose="020F0502020204030204" pitchFamily="34" charset="0"/>
                <a:cs typeface="Alexandria" pitchFamily="2" charset="-78"/>
              </a:rPr>
              <a:t>تشمل الخطط التي تتناول كيفية التعامل مع الاختراقات الأمنية، وحماية البيانات، وضمان استمرارية الأعمال.</a:t>
            </a:r>
            <a:endParaRPr lang="ar-EG" kern="100" dirty="0">
              <a:effectLst/>
              <a:latin typeface="Alexandria" pitchFamily="2" charset="-78"/>
              <a:ea typeface="Calibri" panose="020F0502020204030204" pitchFamily="34" charset="0"/>
              <a:cs typeface="Alexandria" pitchFamily="2" charset="-78"/>
            </a:endParaRPr>
          </a:p>
          <a:p>
            <a:pPr marL="285750" lvl="0" indent="-285750" algn="just" rtl="1">
              <a:lnSpc>
                <a:spcPct val="150000"/>
              </a:lnSpc>
              <a:spcBef>
                <a:spcPts val="600"/>
              </a:spcBef>
              <a:spcAft>
                <a:spcPts val="12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التدريب والتوعية: </a:t>
            </a:r>
            <a:r>
              <a:rPr lang="ar-SA" kern="100" dirty="0">
                <a:effectLst/>
                <a:latin typeface="Alexandria" pitchFamily="2" charset="-78"/>
                <a:ea typeface="Calibri" panose="020F0502020204030204" pitchFamily="34" charset="0"/>
                <a:cs typeface="Alexandria" pitchFamily="2" charset="-78"/>
              </a:rPr>
              <a:t>تدريب الموظفين على كيفية التعامل مع الأزمات الرقمية وفهم الإجراءات التي يجب اتخاذها عند حدوثها.</a:t>
            </a:r>
            <a:endParaRPr lang="ar-EG" kern="100" dirty="0">
              <a:effectLst/>
              <a:latin typeface="Alexandria" pitchFamily="2" charset="-78"/>
              <a:ea typeface="Calibri" panose="020F0502020204030204" pitchFamily="34" charset="0"/>
              <a:cs typeface="Alexandria" pitchFamily="2" charset="-78"/>
            </a:endParaRPr>
          </a:p>
          <a:p>
            <a:pPr marL="285750" lvl="0" indent="-285750" algn="just" rtl="1">
              <a:lnSpc>
                <a:spcPct val="150000"/>
              </a:lnSpc>
              <a:spcBef>
                <a:spcPts val="600"/>
              </a:spcBef>
              <a:spcAft>
                <a:spcPts val="12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التعاون مع الجهات المختصة: </a:t>
            </a:r>
            <a:r>
              <a:rPr lang="ar-SA" kern="100" dirty="0">
                <a:effectLst/>
                <a:latin typeface="Alexandria" pitchFamily="2" charset="-78"/>
                <a:ea typeface="Calibri" panose="020F0502020204030204" pitchFamily="34" charset="0"/>
                <a:cs typeface="Alexandria" pitchFamily="2" charset="-78"/>
              </a:rPr>
              <a:t>التنسيق مع خبراء الأمن السيبراني والجهات التنظيمية لضمان استجابة سريعة وفعالة.</a:t>
            </a:r>
            <a:endParaRPr lang="en-GB"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1009118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76819" y="1860659"/>
            <a:ext cx="11293642"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376819" y="2417924"/>
            <a:ext cx="11293642"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دور الذكاء الاصطناعي في إدارة الأزمات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descr="Emergency Response Planning: Effective Crisis Management - McTimothy  Associates">
            <a:extLst>
              <a:ext uri="{FF2B5EF4-FFF2-40B4-BE49-F238E27FC236}">
                <a16:creationId xmlns:a16="http://schemas.microsoft.com/office/drawing/2014/main" id="{CD1E4474-2D7E-D845-9AEB-B3F4E01293B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9794" y="3240222"/>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285494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14533" y="822849"/>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ثانيًا: دور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52657" y="1551816"/>
            <a:ext cx="9582912" cy="4615944"/>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تطبيقات الذكاء الاصطناعي في إدارة الأزمات:</a:t>
            </a:r>
          </a:p>
          <a:p>
            <a:pPr lvl="0" algn="just" rtl="1">
              <a:lnSpc>
                <a:spcPct val="150000"/>
              </a:lnSpc>
              <a:spcBef>
                <a:spcPts val="600"/>
              </a:spcBef>
              <a:spcAft>
                <a:spcPts val="1200"/>
              </a:spcAft>
            </a:pPr>
            <a:r>
              <a:rPr lang="ar-EG" sz="2400" b="1" kern="100" dirty="0">
                <a:solidFill>
                  <a:srgbClr val="00B0F0"/>
                </a:solidFill>
                <a:latin typeface="Alexandria" pitchFamily="2" charset="-78"/>
                <a:ea typeface="Calibri" panose="020F0502020204030204" pitchFamily="34" charset="0"/>
                <a:cs typeface="Alexandria" pitchFamily="2" charset="-78"/>
              </a:rPr>
              <a:t>1. التنبؤ والتحليل:</a:t>
            </a:r>
          </a:p>
          <a:p>
            <a:pPr marL="342900" lvl="0" indent="-342900" algn="just" rtl="1">
              <a:lnSpc>
                <a:spcPct val="150000"/>
              </a:lnSpc>
              <a:spcBef>
                <a:spcPts val="600"/>
              </a:spcBef>
              <a:spcAft>
                <a:spcPts val="1200"/>
              </a:spcAft>
              <a:buFont typeface="Arial" panose="020B0604020202020204" pitchFamily="34" charset="0"/>
              <a:buChar char="•"/>
            </a:pPr>
            <a:r>
              <a:rPr lang="ar-SA" sz="2000" b="1" kern="100" dirty="0">
                <a:effectLst/>
                <a:latin typeface="Alexandria" pitchFamily="2" charset="-78"/>
                <a:ea typeface="Calibri" panose="020F0502020204030204" pitchFamily="34" charset="0"/>
                <a:cs typeface="Alexandria" pitchFamily="2" charset="-78"/>
              </a:rPr>
              <a:t>تحليل البيانات الضخمة:</a:t>
            </a:r>
            <a:endParaRPr lang="ar-EG" sz="2000"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spcAft>
                <a:spcPts val="1200"/>
              </a:spcAft>
            </a:pPr>
            <a:r>
              <a:rPr lang="ar-SA" kern="100" dirty="0">
                <a:effectLst/>
                <a:latin typeface="Alexandria" pitchFamily="2" charset="-78"/>
                <a:ea typeface="Calibri" panose="020F0502020204030204" pitchFamily="34" charset="0"/>
                <a:cs typeface="Alexandria" pitchFamily="2" charset="-78"/>
              </a:rPr>
              <a:t>استخدام تقنيات الذكاء الاصطناعي لتحليل كميات هائلة من البيانات من مصادر مختلفة مثل وسائل التواصل الاجتماعي، الأخبار، وتقارير السوق لاكتشاف الأنماط التي قد تشير إلى أزمة محتملة.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spcAft>
                <a:spcPts val="1200"/>
              </a:spcAft>
            </a:pPr>
            <a:r>
              <a:rPr lang="ar-SA" kern="100" dirty="0">
                <a:effectLst/>
                <a:latin typeface="Alexandria" pitchFamily="2" charset="-78"/>
                <a:ea typeface="Calibri" panose="020F0502020204030204" pitchFamily="34" charset="0"/>
                <a:cs typeface="Alexandria" pitchFamily="2" charset="-78"/>
              </a:rPr>
              <a:t>التعلم الآلي يمكن أن يتعرف على الاتجاهات والأنماط السابقة التي كانت مرتبطة بأزمات، مما يسمح للمؤسسات بالتحضير لها بشكل أفضل.</a:t>
            </a:r>
            <a:endParaRPr lang="en-GB"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40079802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14533" y="822849"/>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ثانيًا: دور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7824" y="1324973"/>
            <a:ext cx="9582912" cy="4919295"/>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تطبيقات الذكاء الاصطناعي في إدارة الأزمات:</a:t>
            </a:r>
          </a:p>
          <a:p>
            <a:pPr lvl="0" algn="just" rtl="1">
              <a:lnSpc>
                <a:spcPct val="150000"/>
              </a:lnSpc>
              <a:spcBef>
                <a:spcPts val="600"/>
              </a:spcBef>
              <a:spcAft>
                <a:spcPts val="1200"/>
              </a:spcAft>
            </a:pPr>
            <a:r>
              <a:rPr lang="ar-EG" sz="2400" b="1" kern="100" dirty="0">
                <a:solidFill>
                  <a:srgbClr val="00B0F0"/>
                </a:solidFill>
                <a:latin typeface="Alexandria" pitchFamily="2" charset="-78"/>
                <a:ea typeface="Calibri" panose="020F0502020204030204" pitchFamily="34" charset="0"/>
                <a:cs typeface="Alexandria" pitchFamily="2" charset="-78"/>
              </a:rPr>
              <a:t>1. التنبؤ والتحليل:</a:t>
            </a:r>
          </a:p>
          <a:p>
            <a:pPr marL="342900" lvl="0" indent="-342900" algn="just" rtl="1">
              <a:lnSpc>
                <a:spcPct val="150000"/>
              </a:lnSpc>
              <a:spcBef>
                <a:spcPts val="600"/>
              </a:spcBef>
              <a:spcAft>
                <a:spcPts val="1200"/>
              </a:spcAft>
              <a:buFont typeface="Arial" panose="020B0604020202020204" pitchFamily="34" charset="0"/>
              <a:buChar char="•"/>
            </a:pPr>
            <a:r>
              <a:rPr lang="ar-SA" sz="2000" b="1" kern="100" dirty="0">
                <a:effectLst/>
                <a:latin typeface="Alexandria" pitchFamily="2" charset="-78"/>
                <a:ea typeface="Calibri" panose="020F0502020204030204" pitchFamily="34" charset="0"/>
                <a:cs typeface="Alexandria" pitchFamily="2" charset="-78"/>
              </a:rPr>
              <a:t>التنبؤ بالأزمات:</a:t>
            </a:r>
            <a:endParaRPr lang="ar-EG" sz="2000"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spcAft>
                <a:spcPts val="1200"/>
              </a:spcAft>
            </a:pPr>
            <a:r>
              <a:rPr lang="ar-SA" kern="100" dirty="0">
                <a:effectLst/>
                <a:latin typeface="Alexandria" pitchFamily="2" charset="-78"/>
                <a:ea typeface="Calibri" panose="020F0502020204030204" pitchFamily="34" charset="0"/>
                <a:cs typeface="Alexandria" pitchFamily="2" charset="-78"/>
              </a:rPr>
              <a:t>الذكاء الاصطناعي يمكن أن يساعد في التنبؤ بالأزمات قبل حدوثها من خلال نماذج التنبؤ التي تعتمد على البيانات الحالية والتاريخية.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spcAft>
                <a:spcPts val="1200"/>
              </a:spcAft>
            </a:pPr>
            <a:r>
              <a:rPr lang="ar-SA" kern="100" dirty="0">
                <a:effectLst/>
                <a:latin typeface="Alexandria" pitchFamily="2" charset="-78"/>
                <a:ea typeface="Calibri" panose="020F0502020204030204" pitchFamily="34" charset="0"/>
                <a:cs typeface="Alexandria" pitchFamily="2" charset="-78"/>
              </a:rPr>
              <a:t>يمكن للتطبيقات مثل الشبكات العصبية التنبؤية التعرف على إشارات مبكرة للهجمات الإلكترونية أو التغيرات في سلوك السوق.</a:t>
            </a:r>
            <a:endParaRPr lang="en-US"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spcAft>
                <a:spcPts val="1200"/>
              </a:spcAft>
            </a:pPr>
            <a:r>
              <a:rPr lang="ar-EG" b="1" kern="100" dirty="0">
                <a:effectLst/>
                <a:latin typeface="Alexandria" pitchFamily="2" charset="-78"/>
                <a:ea typeface="Calibri" panose="020F0502020204030204" pitchFamily="34" charset="0"/>
                <a:cs typeface="Alexandria" pitchFamily="2" charset="-78"/>
              </a:rPr>
              <a:t>مثال</a:t>
            </a:r>
            <a:r>
              <a:rPr lang="ar-SA" b="1" kern="100" dirty="0">
                <a:latin typeface="Alexandria" pitchFamily="2" charset="-78"/>
                <a:ea typeface="Calibri" panose="020F0502020204030204" pitchFamily="34" charset="0"/>
                <a:cs typeface="Alexandria" pitchFamily="2" charset="-78"/>
              </a:rPr>
              <a:t> واقعي</a:t>
            </a:r>
            <a:r>
              <a:rPr lang="ar-EG" b="1" kern="100" dirty="0">
                <a:effectLst/>
                <a:latin typeface="Alexandria" pitchFamily="2" charset="-78"/>
                <a:ea typeface="Calibri" panose="020F0502020204030204" pitchFamily="34" charset="0"/>
                <a:cs typeface="Alexandria" pitchFamily="2" charset="-78"/>
              </a:rPr>
              <a:t> (2025):</a:t>
            </a:r>
          </a:p>
          <a:p>
            <a:pPr lvl="0" algn="just" rtl="1">
              <a:lnSpc>
                <a:spcPct val="150000"/>
              </a:lnSpc>
              <a:spcBef>
                <a:spcPts val="600"/>
              </a:spcBef>
              <a:spcAft>
                <a:spcPts val="1200"/>
              </a:spcAft>
            </a:pPr>
            <a:r>
              <a:rPr lang="ar-EG" kern="100" dirty="0">
                <a:effectLst/>
                <a:latin typeface="Alexandria" pitchFamily="2" charset="-78"/>
                <a:ea typeface="Calibri" panose="020F0502020204030204" pitchFamily="34" charset="0"/>
                <a:cs typeface="Alexandria" pitchFamily="2" charset="-78"/>
              </a:rPr>
              <a:t>منصة </a:t>
            </a:r>
            <a:r>
              <a:rPr lang="en-GB" kern="100" dirty="0" err="1">
                <a:effectLst/>
                <a:latin typeface="Alexandria" pitchFamily="2" charset="-78"/>
                <a:ea typeface="Calibri" panose="020F0502020204030204" pitchFamily="34" charset="0"/>
                <a:cs typeface="Alexandria" pitchFamily="2" charset="-78"/>
              </a:rPr>
              <a:t>SentiOne</a:t>
            </a:r>
            <a:r>
              <a:rPr lang="en-GB" kern="100" dirty="0">
                <a:effectLst/>
                <a:latin typeface="Alexandria" pitchFamily="2" charset="-78"/>
                <a:ea typeface="Calibri" panose="020F0502020204030204" pitchFamily="34" charset="0"/>
                <a:cs typeface="Alexandria" pitchFamily="2" charset="-78"/>
              </a:rPr>
              <a:t> AI </a:t>
            </a:r>
            <a:r>
              <a:rPr lang="ar-SA"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في السعودية تمكنت من اكتشاف حملات تضليل رقمية ضد جهة حكومية قبل انتشارها.</a:t>
            </a:r>
            <a:endParaRPr lang="en-GB"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69202521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99269" y="760608"/>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ثانيًا: دور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33399" y="1417279"/>
            <a:ext cx="11317823" cy="5040611"/>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تطبيقات الذكاء الاصطناعي في إدارة الأزمات:</a:t>
            </a:r>
          </a:p>
          <a:p>
            <a:pPr lvl="0" algn="just" rtl="1">
              <a:lnSpc>
                <a:spcPct val="150000"/>
              </a:lnSpc>
              <a:spcBef>
                <a:spcPts val="600"/>
              </a:spcBef>
              <a:spcAft>
                <a:spcPts val="1200"/>
              </a:spcAft>
            </a:pPr>
            <a:r>
              <a:rPr lang="ar-EG" sz="2400" b="1" kern="100" dirty="0">
                <a:solidFill>
                  <a:srgbClr val="00B0F0"/>
                </a:solidFill>
                <a:latin typeface="Alexandria" pitchFamily="2" charset="-78"/>
                <a:ea typeface="Calibri" panose="020F0502020204030204" pitchFamily="34" charset="0"/>
                <a:cs typeface="Alexandria" pitchFamily="2" charset="-78"/>
              </a:rPr>
              <a:t>2. الاستجابة التلقائية:</a:t>
            </a:r>
          </a:p>
          <a:p>
            <a:pPr algn="just" rtl="1">
              <a:lnSpc>
                <a:spcPct val="150000"/>
              </a:lnSpc>
              <a:spcBef>
                <a:spcPts val="600"/>
              </a:spcBef>
              <a:spcAft>
                <a:spcPts val="1200"/>
              </a:spcAft>
            </a:pPr>
            <a:r>
              <a:rPr lang="ar-EG" sz="2400" dirty="0"/>
              <a:t>تتخذ أنظمة </a:t>
            </a:r>
            <a:r>
              <a:rPr lang="en-US" sz="2400" dirty="0"/>
              <a:t>AI</a:t>
            </a:r>
            <a:r>
              <a:rPr lang="ar-SA" sz="2400" dirty="0"/>
              <a:t> </a:t>
            </a:r>
            <a:r>
              <a:rPr lang="ar-EG" sz="2400" dirty="0"/>
              <a:t>إجراءات تلقائية لحماية البيانات أو الرد على العملاء دون تدخل بشري.</a:t>
            </a:r>
            <a:endParaRPr lang="ar-SA" sz="2200" b="1" kern="100" dirty="0">
              <a:solidFill>
                <a:srgbClr val="00B0F0"/>
              </a:solidFill>
              <a:cs typeface="Alexandria" pitchFamily="2" charset="-78"/>
            </a:endParaRPr>
          </a:p>
          <a:p>
            <a:pPr lvl="0" algn="just" rtl="1">
              <a:lnSpc>
                <a:spcPct val="150000"/>
              </a:lnSpc>
              <a:spcBef>
                <a:spcPts val="600"/>
              </a:spcBef>
              <a:spcAft>
                <a:spcPts val="1200"/>
              </a:spcAft>
            </a:pPr>
            <a:r>
              <a:rPr lang="ar-SA" kern="100" dirty="0">
                <a:effectLst/>
                <a:latin typeface="Alexandria" pitchFamily="2" charset="-78"/>
                <a:ea typeface="Calibri" panose="020F0502020204030204" pitchFamily="34" charset="0"/>
                <a:cs typeface="Alexandria" pitchFamily="2" charset="-78"/>
              </a:rPr>
              <a:t>مثل استخدام روبوتات الدردشة المدعومة بالذكاء الاصطناعي </a:t>
            </a:r>
            <a:r>
              <a:rPr lang="en-GB" sz="1800" b="1" kern="100" dirty="0">
                <a:effectLst/>
                <a:latin typeface="Alexandria" pitchFamily="2" charset="-78"/>
                <a:ea typeface="Calibri" panose="020F0502020204030204" pitchFamily="34" charset="0"/>
                <a:cs typeface="Alexandria" pitchFamily="2" charset="-78"/>
              </a:rPr>
              <a:t>Chatbots</a:t>
            </a:r>
            <a:r>
              <a:rPr lang="ar-SA" kern="100" dirty="0">
                <a:effectLst/>
                <a:latin typeface="Alexandria" pitchFamily="2" charset="-78"/>
                <a:ea typeface="Calibri" panose="020F0502020204030204" pitchFamily="34" charset="0"/>
                <a:cs typeface="Alexandria" pitchFamily="2" charset="-78"/>
              </a:rPr>
              <a:t> للإجابة على استفسارات الجمهور أثناء الأزمات، مما يخفف الضغط عن فرق العلاقات العامة ويضمن استجابة فورية.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spcAft>
                <a:spcPts val="1200"/>
              </a:spcAft>
            </a:pPr>
            <a:r>
              <a:rPr lang="ar-SA" kern="100" dirty="0">
                <a:effectLst/>
                <a:latin typeface="Alexandria" pitchFamily="2" charset="-78"/>
                <a:ea typeface="Calibri" panose="020F0502020204030204" pitchFamily="34" charset="0"/>
                <a:cs typeface="Alexandria" pitchFamily="2" charset="-78"/>
              </a:rPr>
              <a:t>هذه الأداة يمكنها معالجة آلاف الطلبات في وقت واحد، مما يجعلها فعالة خلال فترات الذروة.</a:t>
            </a:r>
          </a:p>
          <a:p>
            <a:pPr algn="just" rtl="1">
              <a:lnSpc>
                <a:spcPct val="150000"/>
              </a:lnSpc>
              <a:spcBef>
                <a:spcPts val="600"/>
              </a:spcBef>
              <a:spcAft>
                <a:spcPts val="1200"/>
              </a:spcAft>
            </a:pPr>
            <a:r>
              <a:rPr lang="ar-EG" sz="2400" b="1" dirty="0"/>
              <a:t>مثال (2024): </a:t>
            </a:r>
            <a:r>
              <a:rPr lang="ar-EG" sz="2400" dirty="0"/>
              <a:t>شركة</a:t>
            </a:r>
            <a:r>
              <a:rPr lang="en-US" sz="2400" b="1" dirty="0"/>
              <a:t>Etihad Airways</a:t>
            </a:r>
            <a:r>
              <a:rPr lang="en-US" sz="2400" dirty="0"/>
              <a:t> </a:t>
            </a:r>
            <a:r>
              <a:rPr lang="ar-SA" sz="2400" dirty="0"/>
              <a:t> </a:t>
            </a:r>
            <a:r>
              <a:rPr lang="ar-EG" sz="2400" dirty="0"/>
              <a:t>استخدمت</a:t>
            </a:r>
            <a:r>
              <a:rPr lang="en-US" sz="2400" dirty="0"/>
              <a:t>Chatbots </a:t>
            </a:r>
            <a:r>
              <a:rPr lang="ar-SA" sz="2400" dirty="0"/>
              <a:t> </a:t>
            </a:r>
            <a:r>
              <a:rPr lang="ar-EG" sz="2400" dirty="0"/>
              <a:t>خلال توقف نظام الحجز لتقديم تعليمات فورية للركاب.</a:t>
            </a:r>
            <a:endParaRPr lang="ar-SA" sz="2200" b="1" kern="100" dirty="0">
              <a:solidFill>
                <a:srgbClr val="00B0F0"/>
              </a:solidFill>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50631600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99269" y="1221453"/>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ثانيًا: دور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41256" y="2090052"/>
            <a:ext cx="9109488" cy="3400226"/>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تطبيقات الذكاء الاصطناعي في إدارة الأزمات:</a:t>
            </a:r>
          </a:p>
          <a:p>
            <a:pPr lvl="0" algn="just" rtl="1">
              <a:lnSpc>
                <a:spcPct val="150000"/>
              </a:lnSpc>
              <a:spcBef>
                <a:spcPts val="600"/>
              </a:spcBef>
              <a:spcAft>
                <a:spcPts val="1200"/>
              </a:spcAft>
            </a:pPr>
            <a:r>
              <a:rPr lang="ar-EG" sz="2400" b="1" kern="100" dirty="0">
                <a:solidFill>
                  <a:srgbClr val="00B0F0"/>
                </a:solidFill>
                <a:latin typeface="Alexandria" pitchFamily="2" charset="-78"/>
                <a:ea typeface="Calibri" panose="020F0502020204030204" pitchFamily="34" charset="0"/>
                <a:cs typeface="Alexandria" pitchFamily="2" charset="-78"/>
              </a:rPr>
              <a:t>2. الاستجابة التلقائية:</a:t>
            </a:r>
          </a:p>
          <a:p>
            <a:pPr marL="342900" lvl="0" indent="-342900" algn="just" rtl="1">
              <a:lnSpc>
                <a:spcPct val="150000"/>
              </a:lnSpc>
              <a:spcBef>
                <a:spcPts val="600"/>
              </a:spcBef>
              <a:spcAft>
                <a:spcPts val="1200"/>
              </a:spcAft>
              <a:buFont typeface="Arial" panose="020B0604020202020204" pitchFamily="34" charset="0"/>
              <a:buChar char="•"/>
            </a:pPr>
            <a:r>
              <a:rPr lang="ar-SA" sz="2000" b="1" kern="100" dirty="0">
                <a:effectLst/>
                <a:latin typeface="Alexandria" pitchFamily="2" charset="-78"/>
                <a:ea typeface="Calibri" panose="020F0502020204030204" pitchFamily="34" charset="0"/>
                <a:cs typeface="Alexandria" pitchFamily="2" charset="-78"/>
              </a:rPr>
              <a:t>إدارة الأزمات التلقائية:</a:t>
            </a:r>
            <a:endParaRPr lang="ar-EG" sz="2000"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spcAft>
                <a:spcPts val="1200"/>
              </a:spcAft>
            </a:pPr>
            <a:r>
              <a:rPr lang="ar-SA" kern="100" dirty="0">
                <a:effectLst/>
                <a:latin typeface="Alexandria" pitchFamily="2" charset="-78"/>
                <a:ea typeface="Calibri" panose="020F0502020204030204" pitchFamily="34" charset="0"/>
                <a:cs typeface="Alexandria" pitchFamily="2" charset="-78"/>
              </a:rPr>
              <a:t>أنظمة الاستجابة التلقائية التي يمكن أن تفعّل البروتوكولات الخاصة بإدارة الأزمات عند اكتشاف حدث معين، مثل إغلاق الأنظمة المعرضة للخطر أو إرسال تنبيهات إلى الفرق المعنية.</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24355953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796078"/>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ثانيًا: دور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49922" y="1412112"/>
            <a:ext cx="8998968" cy="5016053"/>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أمثلة واقعية على استخدام الذكاء الاصطناعي في إدارة الأزمات:</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1. التنبؤ بالهجمات الإلكترونية:</a:t>
            </a:r>
          </a:p>
          <a:p>
            <a:pPr lvl="0" algn="just" rtl="1">
              <a:lnSpc>
                <a:spcPct val="150000"/>
              </a:lnSpc>
              <a:spcBef>
                <a:spcPts val="600"/>
              </a:spcBef>
            </a:pPr>
            <a:r>
              <a:rPr lang="ar-SA" sz="2000" b="1" kern="100" dirty="0">
                <a:effectLst/>
                <a:latin typeface="Alexandria" pitchFamily="2" charset="-78"/>
                <a:ea typeface="Calibri" panose="020F0502020204030204" pitchFamily="34" charset="0"/>
                <a:cs typeface="Alexandria" pitchFamily="2" charset="-78"/>
              </a:rPr>
              <a:t>دراسة حالة: استخدام الذكاء الاصطناعي في البنوك للكشف المبكر عن الهجمات الإلكترونية.</a:t>
            </a:r>
            <a:endParaRPr lang="ar-EG" sz="2000"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يتم تطبيق أنظمة الذكاء الاصطناعي لتحليل البيانات المتعلقة بمحاولات الدخول غير المصرح بها والتغيرات غير العادية في حركة الشبكة للتنبؤ بالهجمات الإلكترونية قبل وقوعها.</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b="1" kern="100" dirty="0">
                <a:effectLst/>
                <a:latin typeface="Alexandria" pitchFamily="2" charset="-78"/>
                <a:ea typeface="Calibri" panose="020F0502020204030204" pitchFamily="34" charset="0"/>
                <a:cs typeface="Alexandria" pitchFamily="2" charset="-78"/>
              </a:rPr>
              <a:t>الفوائد</a:t>
            </a:r>
            <a:r>
              <a:rPr lang="ar-SA" kern="100" dirty="0">
                <a:effectLst/>
                <a:latin typeface="Alexandria" pitchFamily="2" charset="-78"/>
                <a:ea typeface="Calibri" panose="020F0502020204030204" pitchFamily="34" charset="0"/>
                <a:cs typeface="Alexandria" pitchFamily="2" charset="-78"/>
              </a:rPr>
              <a:t>: تمكين المؤسسات من اتخاذ خطوات استباقية لحماية أنظمتها وتقليل الأضرار المحتملة.</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32891503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796078"/>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ثانيًا: دور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49922" y="1540810"/>
            <a:ext cx="8998968" cy="4554388"/>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أمثلة واقعية على استخدام الذكاء الاصطناعي في إدارة الأزمات:</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2. إدارة الأزمات الصحية:</a:t>
            </a:r>
          </a:p>
          <a:p>
            <a:pPr lvl="0" algn="just" rtl="1">
              <a:lnSpc>
                <a:spcPct val="150000"/>
              </a:lnSpc>
              <a:spcBef>
                <a:spcPts val="600"/>
              </a:spcBef>
            </a:pPr>
            <a:r>
              <a:rPr lang="ar-SA" sz="2000" b="1" kern="100" dirty="0">
                <a:effectLst/>
                <a:latin typeface="Alexandria" pitchFamily="2" charset="-78"/>
                <a:ea typeface="Calibri" panose="020F0502020204030204" pitchFamily="34" charset="0"/>
                <a:cs typeface="Alexandria" pitchFamily="2" charset="-78"/>
              </a:rPr>
              <a:t>دراسة حالة: استخدام الذكاء الاصطناعي أثناء جائحة </a:t>
            </a:r>
            <a:r>
              <a:rPr lang="en-GB" sz="2000" b="1" kern="100" dirty="0">
                <a:effectLst/>
                <a:latin typeface="Alexandria" pitchFamily="2" charset="-78"/>
                <a:ea typeface="Calibri" panose="020F0502020204030204" pitchFamily="34" charset="0"/>
                <a:cs typeface="Alexandria" pitchFamily="2" charset="-78"/>
              </a:rPr>
              <a:t>COVID-19.</a:t>
            </a:r>
            <a:endParaRPr lang="ar-EG" sz="2000"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أنظمة الذكاء الاصطناعي مثل </a:t>
            </a:r>
            <a:r>
              <a:rPr lang="en-GB" kern="100" dirty="0">
                <a:effectLst/>
                <a:latin typeface="Alexandria" pitchFamily="2" charset="-78"/>
                <a:ea typeface="Calibri" panose="020F0502020204030204" pitchFamily="34" charset="0"/>
                <a:cs typeface="Alexandria" pitchFamily="2" charset="-78"/>
              </a:rPr>
              <a:t>IBM Watson </a:t>
            </a:r>
            <a:r>
              <a:rPr lang="ar-SA" kern="100" dirty="0">
                <a:effectLst/>
                <a:latin typeface="Alexandria" pitchFamily="2" charset="-78"/>
                <a:ea typeface="Calibri" panose="020F0502020204030204" pitchFamily="34" charset="0"/>
                <a:cs typeface="Alexandria" pitchFamily="2" charset="-78"/>
              </a:rPr>
              <a:t>تم استخدامها لتحليل البيانات الصحية وتقديم تنبؤات حول انتشار الفيروس، بالإضافة إلى تقديم توصيات للحكومات والمؤسسات الصحية.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b="1" kern="100" dirty="0">
                <a:effectLst/>
                <a:latin typeface="Alexandria" pitchFamily="2" charset="-78"/>
                <a:ea typeface="Calibri" panose="020F0502020204030204" pitchFamily="34" charset="0"/>
                <a:cs typeface="Alexandria" pitchFamily="2" charset="-78"/>
              </a:rPr>
              <a:t>الفوائد</a:t>
            </a:r>
            <a:r>
              <a:rPr lang="ar-SA" kern="100" dirty="0">
                <a:effectLst/>
                <a:latin typeface="Alexandria" pitchFamily="2" charset="-78"/>
                <a:ea typeface="Calibri" panose="020F0502020204030204" pitchFamily="34" charset="0"/>
                <a:cs typeface="Alexandria" pitchFamily="2" charset="-78"/>
              </a:rPr>
              <a:t>: تحسين الاستجابة للجائحة، توزيع الموارد بكفاءة، وتقليل انتشار الفيروس من خلال تحليل بيانات الاتصال والحركة.</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94084372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796078"/>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ثانيًا: دور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49922" y="1588285"/>
            <a:ext cx="8998968" cy="4600618"/>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أمثلة واقعية على استخدام الذكاء الاصطناعي في إدارة الأزمات:</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3. التعامل مع الأزمات اللوجستية:</a:t>
            </a:r>
          </a:p>
          <a:p>
            <a:pPr lvl="0" algn="just" rtl="1">
              <a:lnSpc>
                <a:spcPct val="150000"/>
              </a:lnSpc>
              <a:spcBef>
                <a:spcPts val="600"/>
              </a:spcBef>
            </a:pPr>
            <a:r>
              <a:rPr lang="ar-SA" sz="2000" b="1" kern="100" dirty="0">
                <a:effectLst/>
                <a:latin typeface="Alexandria" pitchFamily="2" charset="-78"/>
                <a:ea typeface="Calibri" panose="020F0502020204030204" pitchFamily="34" charset="0"/>
                <a:cs typeface="Alexandria" pitchFamily="2" charset="-78"/>
              </a:rPr>
              <a:t>دراسة حالة: تطبيق الذكاء الاصطناعي في سلاسل التوريد خلال الكوارث الطبيعية.</a:t>
            </a:r>
            <a:endParaRPr lang="ar-EG" sz="2000"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قامت بعض الشركات بتطوير أنظمة تعتمد على الذكاء الاصطناعي لتحليل البيانات الواردة من مئات الموردين والمراكز اللوجستية لتحديد المواقع المحتملة للاختناق وتقديم بدائل في الوقت الحقيقي.</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b="1" kern="100" dirty="0">
                <a:effectLst/>
                <a:latin typeface="Alexandria" pitchFamily="2" charset="-78"/>
                <a:ea typeface="Calibri" panose="020F0502020204030204" pitchFamily="34" charset="0"/>
                <a:cs typeface="Alexandria" pitchFamily="2" charset="-78"/>
              </a:rPr>
              <a:t>الفوائد: </a:t>
            </a:r>
            <a:r>
              <a:rPr lang="ar-SA" kern="100" dirty="0">
                <a:effectLst/>
                <a:latin typeface="Alexandria" pitchFamily="2" charset="-78"/>
                <a:ea typeface="Calibri" panose="020F0502020204030204" pitchFamily="34" charset="0"/>
                <a:cs typeface="Alexandria" pitchFamily="2" charset="-78"/>
              </a:rPr>
              <a:t>تحسين مرونة سلاسل التوريد وتقليل تأثير الأزمات على العمليات التجارية.</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14866598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020247"/>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ثانيًا: دور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49922" y="1799303"/>
            <a:ext cx="8998968" cy="3600281"/>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ج. فوائد وتحديات استخدام الذكاء الاصطناعي في إدارة الأزمات:</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1. الفوائد:</a:t>
            </a:r>
          </a:p>
          <a:p>
            <a:pPr lvl="0" algn="just" rtl="1">
              <a:lnSpc>
                <a:spcPct val="150000"/>
              </a:lnSpc>
              <a:spcBef>
                <a:spcPts val="600"/>
              </a:spcBef>
            </a:pPr>
            <a:r>
              <a:rPr lang="ar-SA" b="1" kern="100" dirty="0">
                <a:effectLst/>
                <a:latin typeface="Alexandria" pitchFamily="2" charset="-78"/>
                <a:ea typeface="Calibri" panose="020F0502020204030204" pitchFamily="34" charset="0"/>
                <a:cs typeface="Alexandria" pitchFamily="2" charset="-78"/>
              </a:rPr>
              <a:t>السرعة والدقة</a:t>
            </a:r>
            <a:r>
              <a:rPr lang="ar-SA" kern="100" dirty="0">
                <a:effectLst/>
                <a:latin typeface="Alexandria" pitchFamily="2" charset="-78"/>
                <a:ea typeface="Calibri" panose="020F0502020204030204" pitchFamily="34" charset="0"/>
                <a:cs typeface="Alexandria" pitchFamily="2" charset="-78"/>
              </a:rPr>
              <a:t>: الذكاء الاصطناعي يمكن أن يعالج كميات هائلة من البيانات بسرعة ويقدم رؤى دقيقة، مما يساعد المؤسسات على اتخاذ قرارات أسرع وأكثر دقة.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b="1" kern="100" dirty="0">
                <a:effectLst/>
                <a:latin typeface="Alexandria" pitchFamily="2" charset="-78"/>
                <a:ea typeface="Calibri" panose="020F0502020204030204" pitchFamily="34" charset="0"/>
                <a:cs typeface="Alexandria" pitchFamily="2" charset="-78"/>
              </a:rPr>
              <a:t>التعامل مع الأزمات بشكل استباقي: </a:t>
            </a:r>
            <a:r>
              <a:rPr lang="ar-SA" kern="100" dirty="0">
                <a:effectLst/>
                <a:latin typeface="Alexandria" pitchFamily="2" charset="-78"/>
                <a:ea typeface="Calibri" panose="020F0502020204030204" pitchFamily="34" charset="0"/>
                <a:cs typeface="Alexandria" pitchFamily="2" charset="-78"/>
              </a:rPr>
              <a:t>من خلال التنبؤ بالأزمات وتحليل الأنماط، يمكن للذكاء الاصطناعي أن يساعد المؤسسات في اتخاذ إجراءات وقائية قبل تفاقم الأزمة.</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05979607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946945"/>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ثانيًا: دور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49922" y="1698942"/>
            <a:ext cx="8998968" cy="4508285"/>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ج. فوائد وتحديات استخدام الذكاء الاصطناعي في إدارة الأزمات:</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2. التحديات:</a:t>
            </a:r>
          </a:p>
          <a:p>
            <a:pPr lvl="0" algn="just" rtl="1">
              <a:lnSpc>
                <a:spcPct val="150000"/>
              </a:lnSpc>
              <a:spcBef>
                <a:spcPts val="600"/>
              </a:spcBef>
            </a:pPr>
            <a:r>
              <a:rPr lang="ar-EG" b="1" kern="100" dirty="0">
                <a:effectLst/>
                <a:latin typeface="Alexandria" pitchFamily="2" charset="-78"/>
                <a:ea typeface="Calibri" panose="020F0502020204030204" pitchFamily="34" charset="0"/>
                <a:cs typeface="Alexandria" pitchFamily="2" charset="-78"/>
              </a:rPr>
              <a:t>ا</a:t>
            </a:r>
            <a:r>
              <a:rPr lang="ar-SA" b="1" kern="100" dirty="0">
                <a:effectLst/>
                <a:latin typeface="Alexandria" pitchFamily="2" charset="-78"/>
                <a:ea typeface="Calibri" panose="020F0502020204030204" pitchFamily="34" charset="0"/>
                <a:cs typeface="Alexandria" pitchFamily="2" charset="-78"/>
              </a:rPr>
              <a:t>لاعتماد على البيانات: </a:t>
            </a:r>
            <a:r>
              <a:rPr lang="ar-SA" kern="100" dirty="0">
                <a:effectLst/>
                <a:latin typeface="Alexandria" pitchFamily="2" charset="-78"/>
                <a:ea typeface="Calibri" panose="020F0502020204030204" pitchFamily="34" charset="0"/>
                <a:cs typeface="Alexandria" pitchFamily="2" charset="-78"/>
              </a:rPr>
              <a:t>دقة التنبؤات والتحليلات تعتمد على جودة وكميات البيانات المتاحة.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b="1" kern="100" dirty="0">
                <a:effectLst/>
                <a:latin typeface="Alexandria" pitchFamily="2" charset="-78"/>
                <a:ea typeface="Calibri" panose="020F0502020204030204" pitchFamily="34" charset="0"/>
                <a:cs typeface="Alexandria" pitchFamily="2" charset="-78"/>
              </a:rPr>
              <a:t>التكلفة والبنية التحتية: </a:t>
            </a:r>
            <a:r>
              <a:rPr lang="ar-SA" kern="100" dirty="0">
                <a:effectLst/>
                <a:latin typeface="Alexandria" pitchFamily="2" charset="-78"/>
                <a:ea typeface="Calibri" panose="020F0502020204030204" pitchFamily="34" charset="0"/>
                <a:cs typeface="Alexandria" pitchFamily="2" charset="-78"/>
              </a:rPr>
              <a:t>تطبيق أنظمة الذكاء الاصطناعي قد يتطلب استثمارات كبيرة في التكنولوجيا والبنية التحتية.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b="1" kern="100" dirty="0">
                <a:effectLst/>
                <a:latin typeface="Alexandria" pitchFamily="2" charset="-78"/>
                <a:ea typeface="Calibri" panose="020F0502020204030204" pitchFamily="34" charset="0"/>
                <a:cs typeface="Alexandria" pitchFamily="2" charset="-78"/>
              </a:rPr>
              <a:t>الأخلاقيات والخصوصية: </a:t>
            </a:r>
            <a:r>
              <a:rPr lang="ar-SA" kern="100" dirty="0">
                <a:effectLst/>
                <a:latin typeface="Alexandria" pitchFamily="2" charset="-78"/>
                <a:ea typeface="Calibri" panose="020F0502020204030204" pitchFamily="34" charset="0"/>
                <a:cs typeface="Alexandria" pitchFamily="2" charset="-78"/>
              </a:rPr>
              <a:t>استخدام الذكاء الاصطناعي في تحليل البيانات الحساسة قد يثير قضايا أخلاقية تتعلق بالخصوصية واستخدام المعلومات الشخصية.</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82410125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617280" y="2321861"/>
            <a:ext cx="10812720" cy="954107"/>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ثالثًا: التحديات التي تواجه استخدام الذكاء الاصطناعي في إدارة الأزمات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descr="Emergency Response Planning: Effective Crisis Management - McTimothy  Associates">
            <a:extLst>
              <a:ext uri="{FF2B5EF4-FFF2-40B4-BE49-F238E27FC236}">
                <a16:creationId xmlns:a16="http://schemas.microsoft.com/office/drawing/2014/main" id="{837C2D06-A7AA-5FAA-A595-CA3355AB8A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3026659"/>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452881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860128"/>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ثالثًا: التحديات التي تواجه استخدام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494178"/>
            <a:ext cx="10521633" cy="4934621"/>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التحديات التقنية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1. دقة الذكاء الاصطناعي في التعلم والتحليل والتنبؤ:</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نقص البيانات </a:t>
            </a:r>
            <a:r>
              <a:rPr lang="en-US" b="1" kern="100" dirty="0">
                <a:effectLst/>
                <a:latin typeface="Alexandria" pitchFamily="2" charset="-78"/>
                <a:ea typeface="Calibri" panose="020F0502020204030204" pitchFamily="34" charset="0"/>
                <a:cs typeface="Alexandria" pitchFamily="2" charset="-78"/>
              </a:rPr>
              <a:t>(Data Scarcity)</a:t>
            </a: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أنظمة الذكاء الاصطناعي تعتمد على البيانات السابقة </a:t>
            </a:r>
            <a:r>
              <a:rPr lang="ar-SA" kern="100" dirty="0">
                <a:latin typeface="Alexandria" pitchFamily="2" charset="-78"/>
                <a:ea typeface="Calibri" panose="020F0502020204030204" pitchFamily="34" charset="0"/>
                <a:cs typeface="Alexandria" pitchFamily="2" charset="-78"/>
              </a:rPr>
              <a:t>وت</a:t>
            </a:r>
            <a:r>
              <a:rPr lang="ar-SA" kern="100" dirty="0">
                <a:effectLst/>
                <a:latin typeface="Alexandria" pitchFamily="2" charset="-78"/>
                <a:ea typeface="Calibri" panose="020F0502020204030204" pitchFamily="34" charset="0"/>
                <a:cs typeface="Alexandria" pitchFamily="2" charset="-78"/>
              </a:rPr>
              <a:t>حتاج إلى كميات ضخمة من البيانات الدقيقة والمتنوعة؛ لتعلم الأنماط والتنبؤ بالأزمات.</a:t>
            </a:r>
            <a:r>
              <a:rPr lang="ar-EG" dirty="0"/>
              <a:t> في الأزمات الجديدة أو غير المتكررة، قد لا تتوفر بيانات كافية لتدريب الأنظمة، مما يجعل نتائجها غير دقيقة أو مضللة؛</a:t>
            </a:r>
            <a:r>
              <a:rPr lang="ar-SA" kern="100" dirty="0">
                <a:effectLst/>
                <a:latin typeface="Alexandria" pitchFamily="2" charset="-78"/>
                <a:ea typeface="Calibri" panose="020F0502020204030204" pitchFamily="34" charset="0"/>
                <a:cs typeface="Alexandria" pitchFamily="2" charset="-78"/>
              </a:rPr>
              <a:t> ومن ثَمّ تكون بعض الأزمات غير متوقعة تمامًا.</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إذا كانت البيانات المستخدمة في تدريب النظام محدودة أو غير شاملة، فإن دقة التنبؤات والتحليلات قد تتأثر بشكل كبير.</a:t>
            </a:r>
          </a:p>
          <a:p>
            <a:pPr algn="just" rtl="1">
              <a:lnSpc>
                <a:spcPct val="150000"/>
              </a:lnSpc>
              <a:spcBef>
                <a:spcPts val="600"/>
              </a:spcBef>
            </a:pPr>
            <a:r>
              <a:rPr lang="ar-EG" b="1" dirty="0"/>
              <a:t>مثال واقعي (2024):</a:t>
            </a:r>
          </a:p>
          <a:p>
            <a:pPr algn="just" rtl="1">
              <a:lnSpc>
                <a:spcPct val="150000"/>
              </a:lnSpc>
              <a:spcBef>
                <a:spcPts val="600"/>
              </a:spcBef>
            </a:pPr>
            <a:r>
              <a:rPr lang="ar-EG" dirty="0"/>
              <a:t>عند اندلاع أزمة انقطاع الإنترنت في السودان، فشلت بعض أنظمة التحليل المعتمدة على الذكاء الاصطناعي في توقع الاستجابة المجتمعية بسبب غياب البيانات الرقمية المحدثة الناتجة عن طول فترة الحظر.</a:t>
            </a: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7712508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946945"/>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ثالثًا: التحديات التي تواجه استخدام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49922" y="1698942"/>
            <a:ext cx="8998968" cy="4442178"/>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التحديات التقنية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1. دقة الذكاء الاصطناعي في التعلم والتحليل والتنبؤ:</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التحيز في الخوارزميات </a:t>
            </a:r>
            <a:r>
              <a:rPr lang="en-US" b="1" dirty="0"/>
              <a:t>(Algorithmic Bias)</a:t>
            </a:r>
            <a:r>
              <a:rPr lang="ar-SA" b="1" kern="100" dirty="0">
                <a:effectLst/>
                <a:latin typeface="Alexandria" pitchFamily="2" charset="-78"/>
                <a:ea typeface="Calibri" panose="020F0502020204030204" pitchFamily="34" charset="0"/>
                <a:cs typeface="Alexandria" pitchFamily="2" charset="-78"/>
              </a:rPr>
              <a:t>:</a:t>
            </a:r>
            <a:endParaRPr lang="ar-EG" b="1" kern="100" dirty="0">
              <a:effectLst/>
              <a:latin typeface="Alexandria" pitchFamily="2" charset="-78"/>
              <a:ea typeface="Calibri" panose="020F0502020204030204" pitchFamily="34" charset="0"/>
              <a:cs typeface="Alexandria" pitchFamily="2" charset="-78"/>
            </a:endParaRPr>
          </a:p>
          <a:p>
            <a:pPr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يمكن أن تتأثر نتائج الذكاء الاصطناعي بتحيزات موجودة في البيانات المستخدمة، إذا كانت البيانات المستخدمة في تدريب الذكاء الاصطناعي منحازة ثقافيًا أو جغرافيًا أو ديموغرافيًا، ستعكس الخوارزمية هذا الانحياز في </a:t>
            </a:r>
            <a:r>
              <a:rPr lang="ar-SA" kern="100" dirty="0">
                <a:latin typeface="Alexandria" pitchFamily="2" charset="-78"/>
                <a:ea typeface="Calibri" panose="020F0502020204030204" pitchFamily="34" charset="0"/>
                <a:cs typeface="Alexandria" pitchFamily="2" charset="-78"/>
              </a:rPr>
              <a:t>التنبؤات والاستنتاجات فتصبح غير دقيقة أو غير موضوعية؛ </a:t>
            </a:r>
            <a:r>
              <a:rPr lang="ar-SA" kern="100" dirty="0">
                <a:effectLst/>
                <a:latin typeface="Alexandria" pitchFamily="2" charset="-78"/>
                <a:ea typeface="Calibri" panose="020F0502020204030204" pitchFamily="34" charset="0"/>
                <a:cs typeface="Alexandria" pitchFamily="2" charset="-78"/>
              </a:rPr>
              <a:t>مما يؤدي إلى قرارات غير عادلة أو خاطئة خاصة في أثناء الأزمات.</a:t>
            </a:r>
          </a:p>
          <a:p>
            <a:pPr algn="just" rtl="1">
              <a:lnSpc>
                <a:spcPct val="150000"/>
              </a:lnSpc>
              <a:spcBef>
                <a:spcPts val="600"/>
              </a:spcBef>
            </a:pPr>
            <a:r>
              <a:rPr lang="ar-EG" b="1" dirty="0"/>
              <a:t>مثال واقعي (2025):</a:t>
            </a:r>
          </a:p>
          <a:p>
            <a:pPr algn="just" rtl="1">
              <a:lnSpc>
                <a:spcPct val="150000"/>
              </a:lnSpc>
              <a:spcBef>
                <a:spcPts val="600"/>
              </a:spcBef>
            </a:pPr>
            <a:r>
              <a:rPr lang="ar-EG" dirty="0"/>
              <a:t>برنامج ذكاء اصطناعي استخدمته إحدى الوزارات العربية لرصد الرأي العام اعتبر انتقادات معينة "سلوكاً عدائياً" بسبب تدريبه على بيانات أجنبية لا تراعي السياق المحلي، مما أدى إلى سوء تفسير المشاعر الرقمية تجاه قرار حكومي.</a:t>
            </a: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25375532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946945"/>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ثالثًا: التحديات التي تواجه استخدام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49922" y="1698942"/>
            <a:ext cx="8998968" cy="4026680"/>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التحديات التقنية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1. دقة الذكاء الاصطناعي في التعلم والتحليل والتنبؤ:</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صعوبة تفسير قرارات الذكاء الاصطناعي </a:t>
            </a:r>
            <a:r>
              <a:rPr lang="en-US" b="1" kern="100" dirty="0">
                <a:effectLst/>
                <a:latin typeface="Alexandria" pitchFamily="2" charset="-78"/>
                <a:ea typeface="Calibri" panose="020F0502020204030204" pitchFamily="34" charset="0"/>
                <a:cs typeface="Alexandria" pitchFamily="2" charset="-78"/>
              </a:rPr>
              <a:t>(</a:t>
            </a:r>
            <a:r>
              <a:rPr lang="en-US" b="1" kern="100" dirty="0" err="1">
                <a:effectLst/>
                <a:latin typeface="Alexandria" pitchFamily="2" charset="-78"/>
                <a:ea typeface="Calibri" panose="020F0502020204030204" pitchFamily="34" charset="0"/>
                <a:cs typeface="Alexandria" pitchFamily="2" charset="-78"/>
              </a:rPr>
              <a:t>Explainability</a:t>
            </a:r>
            <a:r>
              <a:rPr lang="en-US" b="1" kern="100" dirty="0">
                <a:effectLst/>
                <a:latin typeface="Alexandria" pitchFamily="2" charset="-78"/>
                <a:ea typeface="Calibri" panose="020F0502020204030204" pitchFamily="34" charset="0"/>
                <a:cs typeface="Alexandria" pitchFamily="2" charset="-78"/>
              </a:rPr>
              <a:t> Challenge)</a:t>
            </a:r>
            <a:endParaRPr lang="ar-SA"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بعض أنظمة الذكاء الاصطناعي، خاصة العميقة منها (مثل الشبكات العصبية)، تعمل بوصفها "صندوقًا أسود" يصعب فهم كيفية وصولها إلى قرار معين، مما يقلل الثقة في نتائجها خلال الأزمات.</a:t>
            </a:r>
            <a:endParaRPr lang="en-US" kern="100" dirty="0">
              <a:effectLst/>
              <a:latin typeface="Alexandria" pitchFamily="2" charset="-78"/>
              <a:ea typeface="Calibri" panose="020F0502020204030204" pitchFamily="34" charset="0"/>
              <a:cs typeface="Alexandria" pitchFamily="2" charset="-78"/>
            </a:endParaRPr>
          </a:p>
          <a:p>
            <a:pPr algn="just" rtl="1">
              <a:lnSpc>
                <a:spcPct val="150000"/>
              </a:lnSpc>
              <a:spcBef>
                <a:spcPts val="600"/>
              </a:spcBef>
            </a:pPr>
            <a:r>
              <a:rPr lang="ar-EG" b="1" dirty="0"/>
              <a:t>مثال واقعي </a:t>
            </a:r>
            <a:r>
              <a:rPr lang="en-US" b="1" dirty="0"/>
              <a:t>(2024)</a:t>
            </a:r>
          </a:p>
          <a:p>
            <a:pPr algn="just" rtl="1">
              <a:lnSpc>
                <a:spcPct val="150000"/>
              </a:lnSpc>
              <a:spcBef>
                <a:spcPts val="600"/>
              </a:spcBef>
            </a:pPr>
            <a:r>
              <a:rPr lang="ar-EG" dirty="0"/>
              <a:t>إحدى المؤسسات المصرفية الخليجية توقفت عن استخدام نموذج ذكاء اصطناعي للتنبؤ بالاحتيال المالي، لأن النظام أصدر تحذيرات خاطئة دون تفسير منطقي، مما وضع الإدارة في موقف حرج أمام الجهات الرقابية.</a:t>
            </a: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93747160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179322"/>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ثالثًا: التحديات التي تواجه استخدام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10765" y="2001144"/>
            <a:ext cx="8998968" cy="3538726"/>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التحديات التقنية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2. الاعتماد على البيانات:</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الكمية والجودة:</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أنظمة الذكاء الاصطناعي تعتمد على توفر كميات كبيرة من البيانات الدقيقة والعالية الجودة. إذا كانت البيانات غير متاحة أو غير موثوقة، فقد يؤدي ذلك إلى تحليل غير دقيق.</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قد تواجه المؤسسات صعوبة في جمع البيانات الكافية في الوقت المناسب، مما يعيق قدرة الذكاء الاصطناعي على التنبؤ بالأزمات.</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82053481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946945"/>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ثالثًا: التحديات التي تواجه استخدام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1677190"/>
            <a:ext cx="8998968" cy="4446667"/>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التحديات التقنية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2. الاعتماد على البيانات:</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التكامل بين البيانات:</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التحدي الآخر يتمثل في كيفية تكامل البيانات من مصادر متعددة (مثل بيانات وسائل التواصل الاجتماعي، بيانات السوق، بيانات التشغيل الداخلي) بشكل فعال لتحقيق تحليل شامل ودقيق.</a:t>
            </a:r>
            <a:endParaRPr lang="ar-EG"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التحديث المستمر للبيانات:</a:t>
            </a:r>
            <a:endParaRPr lang="ar-EG" b="1" kern="100" dirty="0">
              <a:effectLst/>
              <a:latin typeface="Alexandria" pitchFamily="2" charset="-78"/>
              <a:ea typeface="Calibri" panose="020F0502020204030204" pitchFamily="34" charset="0"/>
              <a:cs typeface="Alexandria" pitchFamily="2" charset="-78"/>
            </a:endParaRPr>
          </a:p>
          <a:p>
            <a:pPr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من الضروري تحديث البيانات باستمرار لضمان دقة تحليلات الذكاء الاصطناعي. البيانات القديمة أو غير المحدثة يمكن أن تؤدي إلى توقعات غير دقيقة.</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79493784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039477"/>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ثالثًا: التحديات التي تواجه استخدام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1902397"/>
            <a:ext cx="8998968" cy="4092723"/>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الأخلاقيات والخصوصية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1. مخاوف بشأن استخدام الذكاء الاصطناعي في جمع البيانات وتحليلها:</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المراقبة والتدخل:</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يمكن أن يُنظر إلى استخدام الذكاء الاصطناعي في جمع البيانات على أنه تدخل في خصوصية الأفراد، خاصة إذا كانت هذه البيانات تشمل معلومات شخصية حساسة.</a:t>
            </a:r>
            <a:endParaRPr lang="ar-EG" kern="100" dirty="0">
              <a:effectLst/>
              <a:latin typeface="Alexandria" pitchFamily="2" charset="-78"/>
              <a:ea typeface="Calibri" panose="020F0502020204030204" pitchFamily="34" charset="0"/>
              <a:cs typeface="Alexandria" pitchFamily="2" charset="-78"/>
            </a:endParaRPr>
          </a:p>
          <a:p>
            <a:pPr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القلق من أن يتم استخدام أدوات الذكاء الاصطناعي للمراقبة بدلاً من الاستجابة للأزمات، مما يثير قضايا أخلاقية حول حرية الأفراد وحقوقهم.</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88609816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039477"/>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ثالثًا: التحديات التي تواجه استخدام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1902397"/>
            <a:ext cx="8998968" cy="4092723"/>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الأخلاقيات والخصوصية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1. مخاوف بشأن استخدام الذكاء الاصطناعي في جمع البيانات وتحليلها:</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الشفافية في معالجة البيانات:</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هناك حاجة لضمان أن معالجة البيانات من خلال أنظمة الذكاء الاصطناعي تتم بشفافية، وأن الأفراد المعنيين على علم بكيفية استخدام بياناتهم.</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قد يتطلب ذلك من المؤسسات اعتماد سياسات واضحة ومعلنة حول كيفية استخدام الذكاء الاصطناعي في إدارة الأزمات وحماية البيانات.</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96244157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142126"/>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ثالثًا: التحديات التي تواجه استخدام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022086"/>
            <a:ext cx="8998968" cy="3542636"/>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الأخلاقيات والخصوصية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2. حماية المعلومات الشخصية:</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التحديات القانونية والتنظيمية:</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هناك تحديات قانونية مرتبطة باستخدام الذكاء الاصطناعي، خاصة فيما يتعلق بحماية المعلومات الشخصية وفقاً للقوانين واللوائح المحلية والدولية مثل </a:t>
            </a:r>
            <a:r>
              <a:rPr lang="en-GB" kern="100" dirty="0">
                <a:effectLst/>
                <a:latin typeface="Alexandria" pitchFamily="2" charset="-78"/>
                <a:ea typeface="Calibri" panose="020F0502020204030204" pitchFamily="34" charset="0"/>
                <a:cs typeface="Alexandria" pitchFamily="2" charset="-78"/>
              </a:rPr>
              <a:t>GDPR.</a:t>
            </a:r>
            <a:r>
              <a:rPr lang="ar-SA" kern="100" dirty="0">
                <a:effectLst/>
                <a:latin typeface="Alexandria" pitchFamily="2" charset="-78"/>
                <a:ea typeface="Calibri" panose="020F0502020204030204" pitchFamily="34" charset="0"/>
                <a:cs typeface="Alexandria" pitchFamily="2" charset="-78"/>
              </a:rPr>
              <a:t> و</a:t>
            </a:r>
            <a:r>
              <a:rPr lang="en-US" kern="100" dirty="0">
                <a:effectLst/>
                <a:latin typeface="Alexandria" pitchFamily="2" charset="-78"/>
                <a:ea typeface="Calibri" panose="020F0502020204030204" pitchFamily="34" charset="0"/>
                <a:cs typeface="Alexandria" pitchFamily="2" charset="-78"/>
              </a:rPr>
              <a:t>NCA.</a:t>
            </a:r>
            <a:r>
              <a:rPr lang="ar-SA" kern="100" dirty="0">
                <a:effectLst/>
                <a:latin typeface="Alexandria" pitchFamily="2" charset="-78"/>
                <a:ea typeface="Calibri" panose="020F0502020204030204" pitchFamily="34" charset="0"/>
                <a:cs typeface="Alexandria" pitchFamily="2" charset="-78"/>
              </a:rPr>
              <a:t>.</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المؤسسات تحتاج إلى ضمان امتثالها لهذه القوانين عند استخدام الذكاء الاصطناعي في جمع وتحليل البيانات خلال الأزمات.</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24360489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142126"/>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ثالثًا: التحديات التي تواجه استخدام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022086"/>
            <a:ext cx="8998968" cy="3538726"/>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الأخلاقيات والخصوصية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2. حماية المعلومات الشخصية:</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الاختراقات الأمنية:</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الاعتماد على الأنظمة الرقمية قد يزيد من مخاطر الاختراقات الأمنية، حيث يمكن للمهاجمين استغلال الثغرات للوصول إلى البيانات الشخصية المخزنة.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على المؤسسات اتخاذ تدابير أمنية قوية لضمان حماية البيانات الحساسة من الاختراقات والهجمات </a:t>
            </a:r>
            <a:r>
              <a:rPr lang="ar-SA" kern="100" dirty="0" err="1">
                <a:effectLst/>
                <a:latin typeface="Alexandria" pitchFamily="2" charset="-78"/>
                <a:ea typeface="Calibri" panose="020F0502020204030204" pitchFamily="34" charset="0"/>
                <a:cs typeface="Alexandria" pitchFamily="2" charset="-78"/>
              </a:rPr>
              <a:t>السيبرانية</a:t>
            </a:r>
            <a:r>
              <a:rPr lang="ar-SA" kern="100" dirty="0">
                <a:effectLst/>
                <a:latin typeface="Alexandria" pitchFamily="2" charset="-78"/>
                <a:ea typeface="Calibri" panose="020F0502020204030204" pitchFamily="34" charset="0"/>
                <a:cs typeface="Alexandria" pitchFamily="2" charset="-78"/>
              </a:rPr>
              <a:t>.</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57728900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340629"/>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ثالثًا: التحديات التي تواجه استخدام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291760"/>
            <a:ext cx="8998968" cy="3046283"/>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الأخلاقيات والخصوصية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2. حماية المعلومات الشخصية:</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إدارة البيانات المسروقة:</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في حالة حدوث خرق للبيانات، يتعين على المؤسسات أن تكون جاهزة للتعامل مع تداعيات مثل هذه الحوادث، والتي قد تشمل استعادة الثقة العامة ومعالجة الأضرار الناتجة عن تسريب المعلومات.</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19647350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
        <p:nvSpPr>
          <p:cNvPr id="48" name="TextBox 47"/>
          <p:cNvSpPr txBox="1"/>
          <p:nvPr/>
        </p:nvSpPr>
        <p:spPr>
          <a:xfrm>
            <a:off x="762000" y="2648407"/>
            <a:ext cx="10668000" cy="954107"/>
          </a:xfrm>
          <a:prstGeom prst="rect">
            <a:avLst/>
          </a:prstGeom>
          <a:noFill/>
        </p:spPr>
        <p:txBody>
          <a:bodyPr wrap="square" rtlCol="0">
            <a:spAutoFit/>
          </a:bodyPr>
          <a:lstStyle/>
          <a:p>
            <a:pPr algn="ctr"/>
            <a:r>
              <a:rPr lang="ar-EG" sz="2800" b="1" dirty="0">
                <a:solidFill>
                  <a:srgbClr val="00AEEF"/>
                </a:solidFill>
                <a:latin typeface="Alexandria" charset="0"/>
                <a:cs typeface="Alexandria" charset="0"/>
              </a:rPr>
              <a:t>رابعًا: استراتيجيات دمج الذكاء الاصطناعي في خطط إدارة الأزمات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156113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037258"/>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رابعًا: استراتيجيات دمج الذكاء الاصطناعي في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96516" y="1743040"/>
            <a:ext cx="8998968" cy="4519122"/>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تطوير استراتيجيات مرنة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1. دمج الذكاء الاصطناعي في الخطط الشاملة لإدارة الأزمات:</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التخطيط الاستباقي:</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يمكن استخدام الذكاء الاصطناعي لتطوير سيناريوهات أزمات محتملة وتخطيط استجابات استباقية. من خلال تحليل البيانات الحالية والتنبؤات، يمكن للمؤسسات إعداد خطط متعددة تتناسب مع مختلف أنواع الأزمات.</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EG" kern="100" dirty="0">
                <a:effectLst/>
                <a:latin typeface="Alexandria" pitchFamily="2" charset="-78"/>
                <a:ea typeface="Calibri" panose="020F0502020204030204" pitchFamily="34" charset="0"/>
                <a:cs typeface="Alexandria" pitchFamily="2" charset="-78"/>
              </a:rPr>
              <a:t>يمكن لأنظمة الذكاء الاصطناعي أن تتيح التحليل السريع للبيانات الواردة أثناء الأزمة، مما يسمح باتخاذ قرارات سريعة ومستنيرة.</a:t>
            </a:r>
          </a:p>
          <a:p>
            <a:pPr algn="just" rtl="1">
              <a:lnSpc>
                <a:spcPct val="150000"/>
              </a:lnSpc>
              <a:spcBef>
                <a:spcPts val="600"/>
              </a:spcBef>
            </a:pPr>
            <a:r>
              <a:rPr lang="ar-EG" b="1" dirty="0"/>
              <a:t>مثال: </a:t>
            </a:r>
            <a:r>
              <a:rPr lang="ar-EG" dirty="0"/>
              <a:t>هيئة الطيران المدني الإماراتية استخدمت نماذج ذكاء اصطناعي للتنبؤ بازدحام خطوط الطيران وتغيير خطط الطوارئ.</a:t>
            </a: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39238474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177976"/>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رابعًا: استراتيجيات دمج الذكاء الاصطناعي في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63883" y="1905693"/>
            <a:ext cx="8998968" cy="3954224"/>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تطوير استراتيجيات مرنة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2. تعزيز المرونة والقدرة على التكيف:</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تطوير استراتيجيات مرنة:</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المرونة هي جوهر أي استراتيجية فعالة لإدارة الأزمات. يجب أن تكون الخطط قادرة على التكيف مع المعلومات الجديدة والظروف المتغيرة، مما يتيح للمؤسسة تغيير مسارها بسرعة إذا لزم الأمر.</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EG" kern="100" dirty="0">
                <a:effectLst/>
                <a:latin typeface="Alexandria" pitchFamily="2" charset="-78"/>
                <a:ea typeface="Calibri" panose="020F0502020204030204" pitchFamily="34" charset="0"/>
                <a:cs typeface="Alexandria" pitchFamily="2" charset="-78"/>
              </a:rPr>
              <a:t>الاستفادة من الذكاء الاصطناعي لتحليل البيانات بشكل فوري يساعد في تعزيز المرونة من خلال تقديم توصيات مبنية على الأدلة حول أفضل مسار للعمل.</a:t>
            </a: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87491010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473661"/>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رابعًا: استراتيجيات دمج الذكاء الاصطناعي في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320679"/>
            <a:ext cx="8998968" cy="3046283"/>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تطوير استراتيجيات مرنة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2. تعزيز المرونة والقدرة على التكيف:</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المرونة في تخصيص الموارد:</a:t>
            </a:r>
            <a:endParaRPr lang="ar-EG" b="1" kern="100" dirty="0">
              <a:effectLst/>
              <a:latin typeface="Alexandria" pitchFamily="2" charset="-78"/>
              <a:ea typeface="Calibri" panose="020F0502020204030204" pitchFamily="34" charset="0"/>
              <a:cs typeface="Alexandria" pitchFamily="2" charset="-78"/>
            </a:endParaRPr>
          </a:p>
          <a:p>
            <a:pPr marL="285750" lvl="0" indent="-285750" algn="just" rtl="1">
              <a:lnSpc>
                <a:spcPct val="150000"/>
              </a:lnSpc>
              <a:spcBef>
                <a:spcPts val="600"/>
              </a:spcBef>
              <a:buFont typeface="Arial" panose="020B0604020202020204" pitchFamily="34" charset="0"/>
              <a:buChar char="•"/>
            </a:pPr>
            <a:r>
              <a:rPr lang="ar-SA" kern="100" dirty="0">
                <a:effectLst/>
                <a:latin typeface="Alexandria" pitchFamily="2" charset="-78"/>
                <a:ea typeface="Calibri" panose="020F0502020204030204" pitchFamily="34" charset="0"/>
                <a:cs typeface="Alexandria" pitchFamily="2" charset="-78"/>
              </a:rPr>
              <a:t>يمكن لأنظمة الذكاء الاصطناعي مساعدة المؤسسات على تخصيص الموارد بفعالية خلال الأزمات. من خلال تحليل البيانات حول التأثيرات المتغيرة للأزمة، يمكن للمؤسسات توجيه الموارد إلى المناطق الأكثر حاجة.</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80675303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340629"/>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رابعًا: استراتيجيات دمج الذكاء الاصطناعي في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44155" y="2003800"/>
            <a:ext cx="8998968" cy="4026743"/>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تطوير استراتيجيات مرنة</a:t>
            </a:r>
          </a:p>
          <a:p>
            <a:pPr lvl="0" algn="just" rtl="1">
              <a:lnSpc>
                <a:spcPct val="150000"/>
              </a:lnSpc>
              <a:spcBef>
                <a:spcPts val="600"/>
              </a:spcBef>
            </a:pPr>
            <a:r>
              <a:rPr lang="en-US" sz="2400" b="1" kern="100" dirty="0">
                <a:solidFill>
                  <a:srgbClr val="00B0F0"/>
                </a:solidFill>
                <a:latin typeface="Alexandria" pitchFamily="2" charset="-78"/>
                <a:ea typeface="Calibri" panose="020F0502020204030204" pitchFamily="34" charset="0"/>
                <a:cs typeface="Alexandria" pitchFamily="2" charset="-78"/>
              </a:rPr>
              <a:t>3</a:t>
            </a:r>
            <a:r>
              <a:rPr lang="ar-EG" sz="2400" b="1" kern="100" dirty="0">
                <a:solidFill>
                  <a:srgbClr val="00B0F0"/>
                </a:solidFill>
                <a:latin typeface="Alexandria" pitchFamily="2" charset="-78"/>
                <a:ea typeface="Calibri" panose="020F0502020204030204" pitchFamily="34" charset="0"/>
                <a:cs typeface="Alexandria" pitchFamily="2" charset="-78"/>
              </a:rPr>
              <a:t>. تكامل الذكاء الاصطناعي مع الاستراتيجيات القائمة:</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التوافق مع الأنظمة التقليدية:</a:t>
            </a: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على الرغم من أن الذكاء الاصطناعي يمكن أن يقدم قيمة كبيرة، فإنه يجب أن يكون متكاملًا مع الأنظمة التقليدية لضمان أن الخطط متجانسة وقابلة للتنفيذ.</a:t>
            </a:r>
            <a:endParaRPr lang="ar-EG" kern="100" dirty="0">
              <a:effectLst/>
              <a:latin typeface="Alexandria" pitchFamily="2" charset="-78"/>
              <a:ea typeface="Calibri" panose="020F0502020204030204" pitchFamily="34" charset="0"/>
              <a:cs typeface="Alexandria" pitchFamily="2" charset="-78"/>
            </a:endParaRPr>
          </a:p>
          <a:p>
            <a:pPr algn="just" rtl="1">
              <a:lnSpc>
                <a:spcPct val="150000"/>
              </a:lnSpc>
              <a:spcBef>
                <a:spcPts val="600"/>
              </a:spcBef>
            </a:pPr>
            <a:r>
              <a:rPr lang="ar-EG" kern="100" dirty="0">
                <a:effectLst/>
                <a:latin typeface="Alexandria" pitchFamily="2" charset="-78"/>
                <a:ea typeface="Calibri" panose="020F0502020204030204" pitchFamily="34" charset="0"/>
                <a:cs typeface="Alexandria" pitchFamily="2" charset="-78"/>
              </a:rPr>
              <a:t>يمكن استخدام الذكاء الاصطناعي لتدعيم العمليات التقليدية بدلاً من استبدالها بالكامل، مما يعزز قدرة المؤسسات على إدارة الأزمات بكفاءة. </a:t>
            </a:r>
            <a:r>
              <a:rPr lang="en-US" dirty="0"/>
              <a:t>AI </a:t>
            </a:r>
            <a:r>
              <a:rPr lang="ar-SA" dirty="0"/>
              <a:t> </a:t>
            </a:r>
            <a:r>
              <a:rPr lang="ar-EG" dirty="0"/>
              <a:t>لا يحل محل الإنسان، بل يعزز قراراته.</a:t>
            </a:r>
          </a:p>
          <a:p>
            <a:pPr algn="just" rtl="1">
              <a:lnSpc>
                <a:spcPct val="150000"/>
              </a:lnSpc>
              <a:spcBef>
                <a:spcPts val="600"/>
              </a:spcBef>
            </a:pPr>
            <a:r>
              <a:rPr lang="ar-EG" b="1" dirty="0"/>
              <a:t>مثال: </a:t>
            </a:r>
            <a:r>
              <a:rPr lang="ar-EG" dirty="0"/>
              <a:t>"البنك الأهلي السعودي" يجمع بين لجان بشرية وأنظمة تنبؤ آلية لرصد الاحتيال المالي.</a:t>
            </a: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9338175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340629"/>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رابعًا: استراتيجيات دمج الذكاء الاصطناعي في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136832"/>
            <a:ext cx="8998968" cy="3046283"/>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تطوير استراتيجيات مرنة</a:t>
            </a:r>
          </a:p>
          <a:p>
            <a:pPr lvl="0" algn="just" rtl="1">
              <a:lnSpc>
                <a:spcPct val="150000"/>
              </a:lnSpc>
              <a:spcBef>
                <a:spcPts val="600"/>
              </a:spcBef>
            </a:pPr>
            <a:r>
              <a:rPr lang="en-US" sz="2400" b="1" kern="100" dirty="0">
                <a:solidFill>
                  <a:srgbClr val="00B0F0"/>
                </a:solidFill>
                <a:latin typeface="Alexandria" pitchFamily="2" charset="-78"/>
                <a:ea typeface="Calibri" panose="020F0502020204030204" pitchFamily="34" charset="0"/>
                <a:cs typeface="Alexandria" pitchFamily="2" charset="-78"/>
              </a:rPr>
              <a:t>4</a:t>
            </a:r>
            <a:r>
              <a:rPr lang="ar-EG" sz="2400" b="1" kern="100" dirty="0">
                <a:solidFill>
                  <a:srgbClr val="00B0F0"/>
                </a:solidFill>
                <a:latin typeface="Alexandria" pitchFamily="2" charset="-78"/>
                <a:ea typeface="Calibri" panose="020F0502020204030204" pitchFamily="34" charset="0"/>
                <a:cs typeface="Alexandria" pitchFamily="2" charset="-78"/>
              </a:rPr>
              <a:t>. إدارة المخاطر المتعلقة بالذكاء الاصطناعي:</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تقليل الاعتماد المفرط:</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في حين أن الذكاء الاصطناعي يمكن أن يكون أداة قوية، إلا أن الاعتماد المفرط عليه قد يكون محفوفًا بالمخاطر. من المهم أن تكون هناك خطط بديلة قائمة على العوامل البشرية في حال فشل أنظمة الذكاء الاصطناعي أو تقديمها لتحليلات غير دقيقة.</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10306970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539480"/>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رابعًا: استراتيجيات دمج الذكاء الاصطناعي في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486754"/>
            <a:ext cx="8998968" cy="2630785"/>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تطوير استراتيجيات مرنة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3. إدارة المخاطر المتعلقة بالذكاء الاصطناعي:</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مراجعة الاستراتيجيات بشكل دوري:</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يجب مراجعة وتحديث استراتيجيات إدارة الأزمات بشكل دوري لضمان تكامل الذكاء الاصطناعي بأفضل طريقة ممكنة، مع مراعاة التحسينات التكنولوجية والبيانات الجديدة.</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07677271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539480"/>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رابعًا: استراتيجيات دمج الذكاء الاصطناعي في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486754"/>
            <a:ext cx="8998968" cy="3118803"/>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تدريب الفرق على استخدام الذكاء الاصطناعي</a:t>
            </a:r>
          </a:p>
          <a:p>
            <a:pPr marL="342900" lvl="0" indent="-342900" algn="just" rtl="1">
              <a:lnSpc>
                <a:spcPct val="150000"/>
              </a:lnSpc>
              <a:spcBef>
                <a:spcPts val="600"/>
              </a:spcBef>
              <a:buFont typeface="Arial" panose="020B0604020202020204" pitchFamily="34" charset="0"/>
              <a:buChar char="•"/>
            </a:pPr>
            <a:r>
              <a:rPr lang="ar-EG" sz="2400" b="1" kern="100" dirty="0">
                <a:solidFill>
                  <a:srgbClr val="00B0F0"/>
                </a:solidFill>
                <a:latin typeface="Alexandria" pitchFamily="2" charset="-78"/>
                <a:ea typeface="Calibri" panose="020F0502020204030204" pitchFamily="34" charset="0"/>
                <a:cs typeface="Alexandria" pitchFamily="2" charset="-78"/>
              </a:rPr>
              <a:t>أهمية تدريب الفرق:</a:t>
            </a:r>
          </a:p>
          <a:p>
            <a:pPr lvl="0" algn="just" rtl="1">
              <a:lnSpc>
                <a:spcPct val="150000"/>
              </a:lnSpc>
              <a:spcBef>
                <a:spcPts val="600"/>
              </a:spcBef>
            </a:pPr>
            <a:r>
              <a:rPr lang="ar-EG" b="1" kern="100" dirty="0">
                <a:effectLst/>
                <a:latin typeface="Alexandria" pitchFamily="2" charset="-78"/>
                <a:ea typeface="Calibri" panose="020F0502020204030204" pitchFamily="34" charset="0"/>
                <a:cs typeface="Alexandria" pitchFamily="2" charset="-78"/>
              </a:rPr>
              <a:t>1. </a:t>
            </a:r>
            <a:r>
              <a:rPr lang="ar-SA" b="1" kern="100" dirty="0">
                <a:effectLst/>
                <a:latin typeface="Alexandria" pitchFamily="2" charset="-78"/>
                <a:ea typeface="Calibri" panose="020F0502020204030204" pitchFamily="34" charset="0"/>
                <a:cs typeface="Alexandria" pitchFamily="2" charset="-78"/>
              </a:rPr>
              <a:t>الجاهزية التكنولوجية:</a:t>
            </a:r>
            <a:endParaRPr lang="ar-EG" b="1" kern="100" dirty="0">
              <a:effectLst/>
              <a:latin typeface="Alexandria" pitchFamily="2" charset="-78"/>
              <a:ea typeface="Calibri" panose="020F0502020204030204" pitchFamily="34" charset="0"/>
              <a:cs typeface="Alexandria" pitchFamily="2" charset="-78"/>
            </a:endParaRPr>
          </a:p>
          <a:p>
            <a:pPr algn="just" rtl="1">
              <a:lnSpc>
                <a:spcPct val="150000"/>
              </a:lnSpc>
              <a:spcBef>
                <a:spcPts val="600"/>
              </a:spcBef>
            </a:pPr>
            <a:r>
              <a:rPr lang="ar-EG" dirty="0"/>
              <a:t>الفرق غير المدربة على </a:t>
            </a:r>
            <a:r>
              <a:rPr lang="en-US" dirty="0"/>
              <a:t>AI </a:t>
            </a:r>
            <a:r>
              <a:rPr lang="ar-EG" dirty="0"/>
              <a:t>قد تسبب أزمة أكبر من الأزمة الأصلية. </a:t>
            </a:r>
            <a:r>
              <a:rPr lang="ar-SA" kern="100" dirty="0">
                <a:effectLst/>
                <a:latin typeface="Alexandria" pitchFamily="2" charset="-78"/>
                <a:ea typeface="Calibri" panose="020F0502020204030204" pitchFamily="34" charset="0"/>
                <a:cs typeface="Alexandria" pitchFamily="2" charset="-78"/>
              </a:rPr>
              <a:t>يجب على المؤسسات أن تستثمر في تدريب فرق العمل على استخدام أدوات الذكاء الاصطناعي بفعالية. التدريب المناسب يزيد من جاهزية الفرق ويضمن استفادتهم الكاملة من الإمكانيات التي توفرها التكنولوجيا.</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9201795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539480"/>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رابعًا: استراتيجيات دمج الذكاء الاصطناعي في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486754"/>
            <a:ext cx="8998968" cy="3046283"/>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تدريب الفرق على استخدام الذكاء الاصطناعي</a:t>
            </a:r>
          </a:p>
          <a:p>
            <a:pPr marL="342900" lvl="0" indent="-342900" algn="just" rtl="1">
              <a:lnSpc>
                <a:spcPct val="150000"/>
              </a:lnSpc>
              <a:spcBef>
                <a:spcPts val="600"/>
              </a:spcBef>
              <a:buFont typeface="Arial" panose="020B0604020202020204" pitchFamily="34" charset="0"/>
              <a:buChar char="•"/>
            </a:pPr>
            <a:r>
              <a:rPr lang="ar-EG" sz="2400" b="1" kern="100" dirty="0">
                <a:solidFill>
                  <a:srgbClr val="00B0F0"/>
                </a:solidFill>
                <a:latin typeface="Alexandria" pitchFamily="2" charset="-78"/>
                <a:ea typeface="Calibri" panose="020F0502020204030204" pitchFamily="34" charset="0"/>
                <a:cs typeface="Alexandria" pitchFamily="2" charset="-78"/>
              </a:rPr>
              <a:t>أهمية تدريب الفرق:</a:t>
            </a:r>
          </a:p>
          <a:p>
            <a:pPr lvl="0" algn="just" rtl="1">
              <a:lnSpc>
                <a:spcPct val="150000"/>
              </a:lnSpc>
              <a:spcBef>
                <a:spcPts val="600"/>
              </a:spcBef>
            </a:pPr>
            <a:r>
              <a:rPr lang="ar-EG" b="1" kern="100" dirty="0">
                <a:effectLst/>
                <a:latin typeface="Alexandria" pitchFamily="2" charset="-78"/>
                <a:ea typeface="Calibri" panose="020F0502020204030204" pitchFamily="34" charset="0"/>
                <a:cs typeface="Alexandria" pitchFamily="2" charset="-78"/>
              </a:rPr>
              <a:t>2. التفاعل مع التقنية:</a:t>
            </a: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الفهم الجيد لكيفية عمل أنظمة الذكاء الاصطناعي يساعد الفرق على التفاعل مع التقنية بشكل أفضل. يتضمن ذلك فهم كيفية تفسير البيانات التي تقدمها أنظمة الذكاء الاصطناعي وكيفية اتخاذ القرارات المستنيرة بناءً عليها.</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09498453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539480"/>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رابعًا: استراتيجيات دمج الذكاء الاصطناعي في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486754"/>
            <a:ext cx="8998968" cy="2630785"/>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تدريب الفرق على استخدام الذكاء الاصطناعي</a:t>
            </a:r>
          </a:p>
          <a:p>
            <a:pPr marL="342900" lvl="0" indent="-342900" algn="just" rtl="1">
              <a:lnSpc>
                <a:spcPct val="150000"/>
              </a:lnSpc>
              <a:spcBef>
                <a:spcPts val="600"/>
              </a:spcBef>
              <a:buFont typeface="Arial" panose="020B0604020202020204" pitchFamily="34" charset="0"/>
              <a:buChar char="•"/>
            </a:pPr>
            <a:r>
              <a:rPr lang="ar-EG" sz="2400" b="1" kern="100" dirty="0">
                <a:solidFill>
                  <a:srgbClr val="00B0F0"/>
                </a:solidFill>
                <a:latin typeface="Alexandria" pitchFamily="2" charset="-78"/>
                <a:ea typeface="Calibri" panose="020F0502020204030204" pitchFamily="34" charset="0"/>
                <a:cs typeface="Alexandria" pitchFamily="2" charset="-78"/>
              </a:rPr>
              <a:t>أهمية تدريب الفرق:</a:t>
            </a:r>
          </a:p>
          <a:p>
            <a:pPr lvl="0" algn="just" rtl="1">
              <a:lnSpc>
                <a:spcPct val="150000"/>
              </a:lnSpc>
              <a:spcBef>
                <a:spcPts val="600"/>
              </a:spcBef>
            </a:pPr>
            <a:r>
              <a:rPr lang="ar-EG" b="1" kern="100" dirty="0">
                <a:effectLst/>
                <a:latin typeface="Alexandria" pitchFamily="2" charset="-78"/>
                <a:ea typeface="Calibri" panose="020F0502020204030204" pitchFamily="34" charset="0"/>
                <a:cs typeface="Alexandria" pitchFamily="2" charset="-78"/>
              </a:rPr>
              <a:t>3. التكامل بين الإنسان والآلة:</a:t>
            </a: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التدريب يجب أن يركز على التكامل بين العنصر البشري والذكاء الاصطناعي. يمكن للمؤسسات تحقيق أفضل النتائج عندما يتم تعزيز الذكاء الاصطناعي بالخبرة البشرية.</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71316696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539480"/>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رابعًا: استراتيجيات دمج الذكاء الاصطناعي في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486754"/>
            <a:ext cx="8998968" cy="3046283"/>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تدريب الفرق على استخدام الذكاء الاصطناعي</a:t>
            </a:r>
          </a:p>
          <a:p>
            <a:pPr marL="342900" lvl="0" indent="-342900" algn="just" rtl="1">
              <a:lnSpc>
                <a:spcPct val="150000"/>
              </a:lnSpc>
              <a:spcBef>
                <a:spcPts val="600"/>
              </a:spcBef>
              <a:buFont typeface="Arial" panose="020B0604020202020204" pitchFamily="34" charset="0"/>
              <a:buChar char="•"/>
            </a:pPr>
            <a:r>
              <a:rPr lang="ar-EG" sz="2400" b="1" kern="100" dirty="0">
                <a:solidFill>
                  <a:srgbClr val="00B0F0"/>
                </a:solidFill>
                <a:latin typeface="Alexandria" pitchFamily="2" charset="-78"/>
                <a:ea typeface="Calibri" panose="020F0502020204030204" pitchFamily="34" charset="0"/>
                <a:cs typeface="Alexandria" pitchFamily="2" charset="-78"/>
              </a:rPr>
              <a:t>برامج التدريب المتخصصة:</a:t>
            </a:r>
          </a:p>
          <a:p>
            <a:pPr lvl="0" algn="just" rtl="1">
              <a:lnSpc>
                <a:spcPct val="150000"/>
              </a:lnSpc>
              <a:spcBef>
                <a:spcPts val="600"/>
              </a:spcBef>
            </a:pPr>
            <a:r>
              <a:rPr lang="ar-EG" b="1" kern="100" dirty="0">
                <a:effectLst/>
                <a:latin typeface="Alexandria" pitchFamily="2" charset="-78"/>
                <a:ea typeface="Calibri" panose="020F0502020204030204" pitchFamily="34" charset="0"/>
                <a:cs typeface="Alexandria" pitchFamily="2" charset="-78"/>
              </a:rPr>
              <a:t>1. ورش العمل والندوات:</a:t>
            </a: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تنظيم ورش عمل وندوات تدريبية للموظفين حول كيفية استخدام أنظمة الذكاء الاصطناعي في إدارة الأزمات. هذه الورش توفر فرصة للتفاعل المباشر مع التكنولوجيا وتطبيقها في سيناريوهات واقعية.</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52040484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539480"/>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رابعًا: استراتيجيات دمج الذكاء الاصطناعي في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486754"/>
            <a:ext cx="8998968" cy="3046283"/>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تدريب الفرق على استخدام الذكاء الاصطناعي</a:t>
            </a:r>
          </a:p>
          <a:p>
            <a:pPr marL="342900" lvl="0" indent="-342900" algn="just" rtl="1">
              <a:lnSpc>
                <a:spcPct val="150000"/>
              </a:lnSpc>
              <a:spcBef>
                <a:spcPts val="600"/>
              </a:spcBef>
              <a:buFont typeface="Arial" panose="020B0604020202020204" pitchFamily="34" charset="0"/>
              <a:buChar char="•"/>
            </a:pPr>
            <a:r>
              <a:rPr lang="ar-EG" sz="2400" b="1" kern="100" dirty="0">
                <a:solidFill>
                  <a:srgbClr val="00B0F0"/>
                </a:solidFill>
                <a:latin typeface="Alexandria" pitchFamily="2" charset="-78"/>
                <a:ea typeface="Calibri" panose="020F0502020204030204" pitchFamily="34" charset="0"/>
                <a:cs typeface="Alexandria" pitchFamily="2" charset="-78"/>
              </a:rPr>
              <a:t>برامج التدريب المتخصصة:</a:t>
            </a:r>
          </a:p>
          <a:p>
            <a:pPr lvl="0" algn="just" rtl="1">
              <a:lnSpc>
                <a:spcPct val="150000"/>
              </a:lnSpc>
              <a:spcBef>
                <a:spcPts val="600"/>
              </a:spcBef>
            </a:pPr>
            <a:r>
              <a:rPr lang="ar-EG" b="1" kern="100" dirty="0">
                <a:effectLst/>
                <a:latin typeface="Alexandria" pitchFamily="2" charset="-78"/>
                <a:ea typeface="Calibri" panose="020F0502020204030204" pitchFamily="34" charset="0"/>
                <a:cs typeface="Alexandria" pitchFamily="2" charset="-78"/>
              </a:rPr>
              <a:t>2. التدريب المستمر:</a:t>
            </a: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نظرًا للتطور المستمر في تقنيات الذكاء الاصطناعي، يجب أن يكون التدريب مستمرًا. يمكن تحقيق ذلك من خلال برامج تطوير مهني مستمرة تهدف إلى إبقاء الفرق على اطلاع بأحدث المستجدات.</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61554919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539480"/>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رابعًا: استراتيجيات دمج الذكاء الاصطناعي في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486754"/>
            <a:ext cx="8998968" cy="2630785"/>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تدريب الفرق على استخدام الذكاء الاصطناعي</a:t>
            </a:r>
          </a:p>
          <a:p>
            <a:pPr marL="342900" lvl="0" indent="-342900" algn="just" rtl="1">
              <a:lnSpc>
                <a:spcPct val="150000"/>
              </a:lnSpc>
              <a:spcBef>
                <a:spcPts val="600"/>
              </a:spcBef>
              <a:buFont typeface="Arial" panose="020B0604020202020204" pitchFamily="34" charset="0"/>
              <a:buChar char="•"/>
            </a:pPr>
            <a:r>
              <a:rPr lang="ar-EG" sz="2400" b="1" kern="100" dirty="0">
                <a:solidFill>
                  <a:srgbClr val="00B0F0"/>
                </a:solidFill>
                <a:latin typeface="Alexandria" pitchFamily="2" charset="-78"/>
                <a:ea typeface="Calibri" panose="020F0502020204030204" pitchFamily="34" charset="0"/>
                <a:cs typeface="Alexandria" pitchFamily="2" charset="-78"/>
              </a:rPr>
              <a:t>برامج التدريب المتخصصة:</a:t>
            </a:r>
          </a:p>
          <a:p>
            <a:pPr lvl="0" algn="just" rtl="1">
              <a:lnSpc>
                <a:spcPct val="150000"/>
              </a:lnSpc>
              <a:spcBef>
                <a:spcPts val="600"/>
              </a:spcBef>
            </a:pPr>
            <a:r>
              <a:rPr lang="ar-EG" b="1" kern="100" dirty="0">
                <a:effectLst/>
                <a:latin typeface="Alexandria" pitchFamily="2" charset="-78"/>
                <a:ea typeface="Calibri" panose="020F0502020204030204" pitchFamily="34" charset="0"/>
                <a:cs typeface="Alexandria" pitchFamily="2" charset="-78"/>
              </a:rPr>
              <a:t>3. التدريب العملي:</a:t>
            </a: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تقديم تدريبات عملية تساعد الفرق على تجربة الأدوات التكنولوجية في بيئات محاكاة للأزمات، مما يزيد من مستوى الثقة والكفاءة في استخدامها عند الحاجة الفعلية.</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61985904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539480"/>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رابعًا: استراتيجيات دمج الذكاء الاصطناعي في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486754"/>
            <a:ext cx="8998968" cy="3046283"/>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تدريب الفرق على استخدام الذكاء الاصطناعي</a:t>
            </a:r>
          </a:p>
          <a:p>
            <a:pPr marL="342900" lvl="0" indent="-342900" algn="just" rtl="1">
              <a:lnSpc>
                <a:spcPct val="150000"/>
              </a:lnSpc>
              <a:spcBef>
                <a:spcPts val="600"/>
              </a:spcBef>
              <a:buFont typeface="Arial" panose="020B0604020202020204" pitchFamily="34" charset="0"/>
              <a:buChar char="•"/>
            </a:pPr>
            <a:r>
              <a:rPr lang="ar-EG" sz="2400" b="1" kern="100" dirty="0">
                <a:solidFill>
                  <a:srgbClr val="00B0F0"/>
                </a:solidFill>
                <a:latin typeface="Alexandria" pitchFamily="2" charset="-78"/>
                <a:ea typeface="Calibri" panose="020F0502020204030204" pitchFamily="34" charset="0"/>
                <a:cs typeface="Alexandria" pitchFamily="2" charset="-78"/>
              </a:rPr>
              <a:t>بناء فرق متعددة التخصصات:</a:t>
            </a:r>
          </a:p>
          <a:p>
            <a:pPr lvl="0" algn="just" rtl="1">
              <a:lnSpc>
                <a:spcPct val="150000"/>
              </a:lnSpc>
              <a:spcBef>
                <a:spcPts val="600"/>
              </a:spcBef>
            </a:pPr>
            <a:r>
              <a:rPr lang="ar-EG" b="1" kern="100" dirty="0">
                <a:effectLst/>
                <a:latin typeface="Alexandria" pitchFamily="2" charset="-78"/>
                <a:ea typeface="Calibri" panose="020F0502020204030204" pitchFamily="34" charset="0"/>
                <a:cs typeface="Alexandria" pitchFamily="2" charset="-78"/>
              </a:rPr>
              <a:t>1. التعاون بين الأقسام:</a:t>
            </a: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لتفعيل استراتيجيات الذكاء الاصطناعي بنجاح، من الضروري وجود فرق عمل متعددة التخصصات تشمل خبراء في التكنولوجيا، إدارة الأزمات، والاتصال. هذا التكامل يسهم في تطبيق استراتيجيات أكثر فعالية.</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35273121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539480"/>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رابعًا: استراتيجيات دمج الذكاء الاصطناعي في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486754"/>
            <a:ext cx="8998968" cy="2630785"/>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تدريب الفرق على استخدام الذكاء الاصطناعي</a:t>
            </a:r>
          </a:p>
          <a:p>
            <a:pPr marL="342900" lvl="0" indent="-342900" algn="just" rtl="1">
              <a:lnSpc>
                <a:spcPct val="150000"/>
              </a:lnSpc>
              <a:spcBef>
                <a:spcPts val="600"/>
              </a:spcBef>
              <a:buFont typeface="Arial" panose="020B0604020202020204" pitchFamily="34" charset="0"/>
              <a:buChar char="•"/>
            </a:pPr>
            <a:r>
              <a:rPr lang="ar-EG" sz="2400" b="1" kern="100" dirty="0">
                <a:solidFill>
                  <a:srgbClr val="00B0F0"/>
                </a:solidFill>
                <a:latin typeface="Alexandria" pitchFamily="2" charset="-78"/>
                <a:ea typeface="Calibri" panose="020F0502020204030204" pitchFamily="34" charset="0"/>
                <a:cs typeface="Alexandria" pitchFamily="2" charset="-78"/>
              </a:rPr>
              <a:t>بناء فرق متعددة التخصصات:</a:t>
            </a:r>
          </a:p>
          <a:p>
            <a:pPr lvl="0" algn="just" rtl="1">
              <a:lnSpc>
                <a:spcPct val="150000"/>
              </a:lnSpc>
              <a:spcBef>
                <a:spcPts val="600"/>
              </a:spcBef>
            </a:pPr>
            <a:r>
              <a:rPr lang="ar-EG" b="1" kern="100" dirty="0">
                <a:effectLst/>
                <a:latin typeface="Alexandria" pitchFamily="2" charset="-78"/>
                <a:ea typeface="Calibri" panose="020F0502020204030204" pitchFamily="34" charset="0"/>
                <a:cs typeface="Alexandria" pitchFamily="2" charset="-78"/>
              </a:rPr>
              <a:t>2. التنسيق المستمر:</a:t>
            </a: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التنسيق المستمر بين الأقسام المختلفة يضمن أن جميع الجوانب المتعلقة بالأزمة تُدار بشكل متكامل وفعال، مع الاستفادة الكاملة من إمكانيات الذكاء الاصطناعي.</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75696549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GB"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
        <p:nvSpPr>
          <p:cNvPr id="48" name="TextBox 47"/>
          <p:cNvSpPr txBox="1"/>
          <p:nvPr/>
        </p:nvSpPr>
        <p:spPr>
          <a:xfrm>
            <a:off x="762000" y="2648407"/>
            <a:ext cx="10668000" cy="954107"/>
          </a:xfrm>
          <a:prstGeom prst="rect">
            <a:avLst/>
          </a:prstGeom>
          <a:noFill/>
        </p:spPr>
        <p:txBody>
          <a:bodyPr wrap="square" rtlCol="0">
            <a:spAutoFit/>
          </a:bodyPr>
          <a:lstStyle/>
          <a:p>
            <a:pPr algn="ctr"/>
            <a:r>
              <a:rPr lang="ar-EG" sz="2800" b="1" dirty="0">
                <a:solidFill>
                  <a:srgbClr val="00AEEF"/>
                </a:solidFill>
                <a:latin typeface="Alexandria" charset="0"/>
                <a:cs typeface="Alexandria" charset="0"/>
              </a:rPr>
              <a:t>خامسًا: دراسة حالة: إدارة أزمة إلكترونية باستخدام الذكاء الاصطناعي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249711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8362" y="973145"/>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خامسًا: دراسة حالة إدارة أزمة إلكترونية باستخدام الذكاء الاصطناعي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747612" y="1629313"/>
            <a:ext cx="8998968" cy="3758080"/>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 دراسة حالة 1: </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منصة </a:t>
            </a:r>
            <a:r>
              <a:rPr lang="en-US" sz="2400" b="1" kern="100" dirty="0">
                <a:solidFill>
                  <a:srgbClr val="00B0F0"/>
                </a:solidFill>
                <a:latin typeface="Alexandria" pitchFamily="2" charset="-78"/>
                <a:ea typeface="Calibri" panose="020F0502020204030204" pitchFamily="34" charset="0"/>
                <a:cs typeface="Alexandria" pitchFamily="2" charset="-78"/>
              </a:rPr>
              <a:t>Careem </a:t>
            </a:r>
            <a:r>
              <a:rPr lang="ar-SA" sz="2400" b="1" kern="100" dirty="0">
                <a:solidFill>
                  <a:srgbClr val="00B0F0"/>
                </a:solidFill>
                <a:latin typeface="Alexandria" pitchFamily="2" charset="-78"/>
                <a:ea typeface="Calibri" panose="020F0502020204030204" pitchFamily="34" charset="0"/>
                <a:cs typeface="Alexandria" pitchFamily="2" charset="-78"/>
              </a:rPr>
              <a:t> </a:t>
            </a:r>
            <a:r>
              <a:rPr lang="ar-EG" sz="2400" b="1" kern="100" dirty="0">
                <a:solidFill>
                  <a:srgbClr val="00B0F0"/>
                </a:solidFill>
                <a:latin typeface="Alexandria" pitchFamily="2" charset="-78"/>
                <a:ea typeface="Calibri" panose="020F0502020204030204" pitchFamily="34" charset="0"/>
                <a:cs typeface="Alexandria" pitchFamily="2" charset="-78"/>
              </a:rPr>
              <a:t>تواجه أزمة رقمية باستخدام الذكاء الاصطناعي (2024)</a:t>
            </a:r>
          </a:p>
          <a:p>
            <a:pPr lvl="0" algn="just" rtl="1">
              <a:lnSpc>
                <a:spcPct val="150000"/>
              </a:lnSpc>
              <a:spcBef>
                <a:spcPts val="600"/>
              </a:spcBef>
            </a:pPr>
            <a:r>
              <a:rPr lang="ar-EG" sz="2200" b="1" kern="100" dirty="0">
                <a:solidFill>
                  <a:srgbClr val="00B0F0"/>
                </a:solidFill>
                <a:latin typeface="Alexandria" pitchFamily="2" charset="-78"/>
                <a:ea typeface="Calibri" panose="020F0502020204030204" pitchFamily="34" charset="0"/>
                <a:cs typeface="Alexandria" pitchFamily="2" charset="-78"/>
              </a:rPr>
              <a:t>أ. تحليل دراسة الحالة</a:t>
            </a:r>
          </a:p>
          <a:p>
            <a:pPr lvl="0" algn="just" rtl="1">
              <a:lnSpc>
                <a:spcPct val="150000"/>
              </a:lnSpc>
              <a:spcBef>
                <a:spcPts val="600"/>
              </a:spcBef>
            </a:pPr>
            <a:r>
              <a:rPr lang="ar-SA" b="1" kern="100" dirty="0">
                <a:effectLst/>
                <a:latin typeface="Alexandria" pitchFamily="2" charset="-78"/>
                <a:ea typeface="Calibri" panose="020F0502020204030204" pitchFamily="34" charset="0"/>
                <a:cs typeface="Alexandria" pitchFamily="2" charset="-78"/>
              </a:rPr>
              <a:t>نوع</a:t>
            </a:r>
            <a:r>
              <a:rPr lang="ar-SA" kern="100" dirty="0">
                <a:effectLst/>
                <a:latin typeface="Alexandria" pitchFamily="2" charset="-78"/>
                <a:ea typeface="Calibri" panose="020F0502020204030204" pitchFamily="34" charset="0"/>
                <a:cs typeface="Alexandria" pitchFamily="2" charset="-78"/>
              </a:rPr>
              <a:t> </a:t>
            </a:r>
            <a:r>
              <a:rPr lang="ar-SA" b="1" kern="100" dirty="0">
                <a:effectLst/>
                <a:latin typeface="Alexandria" pitchFamily="2" charset="-78"/>
                <a:ea typeface="Calibri" panose="020F0502020204030204" pitchFamily="34" charset="0"/>
                <a:cs typeface="Alexandria" pitchFamily="2" charset="-78"/>
              </a:rPr>
              <a:t>الأزمة</a:t>
            </a:r>
            <a:r>
              <a:rPr lang="ar-SA" kern="100" dirty="0">
                <a:effectLst/>
                <a:latin typeface="Alexandria" pitchFamily="2" charset="-78"/>
                <a:ea typeface="Calibri" panose="020F0502020204030204" pitchFamily="34" charset="0"/>
                <a:cs typeface="Alexandria" pitchFamily="2" charset="-78"/>
              </a:rPr>
              <a:t>: محاولة اختراق </a:t>
            </a:r>
            <a:r>
              <a:rPr lang="ar-SA" kern="100" dirty="0" err="1">
                <a:effectLst/>
                <a:latin typeface="Alexandria" pitchFamily="2" charset="-78"/>
                <a:ea typeface="Calibri" panose="020F0502020204030204" pitchFamily="34" charset="0"/>
                <a:cs typeface="Alexandria" pitchFamily="2" charset="-78"/>
              </a:rPr>
              <a:t>سيبراني</a:t>
            </a:r>
            <a:r>
              <a:rPr lang="ar-SA" kern="100" dirty="0">
                <a:effectLst/>
                <a:latin typeface="Alexandria" pitchFamily="2" charset="-78"/>
                <a:ea typeface="Calibri" panose="020F0502020204030204" pitchFamily="34" charset="0"/>
                <a:cs typeface="Alexandria" pitchFamily="2" charset="-78"/>
              </a:rPr>
              <a:t> لمنظومة حجوزات الرحلات والدفع الإلكتروني.</a:t>
            </a:r>
          </a:p>
          <a:p>
            <a:pPr lvl="0" algn="just" rtl="1">
              <a:lnSpc>
                <a:spcPct val="150000"/>
              </a:lnSpc>
              <a:spcBef>
                <a:spcPts val="600"/>
              </a:spcBef>
            </a:pPr>
            <a:r>
              <a:rPr lang="ar-EG" sz="2000" b="1" kern="100" dirty="0">
                <a:latin typeface="Alexandria" pitchFamily="2" charset="-78"/>
                <a:ea typeface="Calibri" panose="020F0502020204030204" pitchFamily="34" charset="0"/>
                <a:cs typeface="Alexandria" pitchFamily="2" charset="-78"/>
              </a:rPr>
              <a:t>وصف الأزمة:</a:t>
            </a:r>
          </a:p>
          <a:p>
            <a:pPr lvl="0" algn="just" rtl="1">
              <a:lnSpc>
                <a:spcPct val="150000"/>
              </a:lnSpc>
              <a:spcBef>
                <a:spcPts val="600"/>
              </a:spcBef>
            </a:pPr>
            <a:r>
              <a:rPr lang="ar-EG" kern="100" dirty="0">
                <a:effectLst/>
                <a:latin typeface="Alexandria" pitchFamily="2" charset="-78"/>
                <a:ea typeface="Calibri" panose="020F0502020204030204" pitchFamily="34" charset="0"/>
                <a:cs typeface="Alexandria" pitchFamily="2" charset="-78"/>
              </a:rPr>
              <a:t>في الربع الأول من عام 2024، لاحظت منصة </a:t>
            </a:r>
            <a:r>
              <a:rPr lang="en-US" kern="100" dirty="0">
                <a:effectLst/>
                <a:latin typeface="Alexandria" pitchFamily="2" charset="-78"/>
                <a:ea typeface="Calibri" panose="020F0502020204030204" pitchFamily="34" charset="0"/>
                <a:cs typeface="Alexandria" pitchFamily="2" charset="-78"/>
              </a:rPr>
              <a:t>Careem </a:t>
            </a:r>
            <a:r>
              <a:rPr lang="ar-EG" kern="100" dirty="0">
                <a:effectLst/>
                <a:latin typeface="Alexandria" pitchFamily="2" charset="-78"/>
                <a:ea typeface="Calibri" panose="020F0502020204030204" pitchFamily="34" charset="0"/>
                <a:cs typeface="Alexandria" pitchFamily="2" charset="-78"/>
              </a:rPr>
              <a:t>نشاطاً غير طبيعي على خوادم الحجز والدفع؛ تم تسجيل آلاف المحاولات للوصول إلى بيانات المستخدمين خلال فترة زمنية قصيرة، وهو ما يُعد مؤشراً على محاولة اختراق منظمة.</a:t>
            </a: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3499933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73756" y="954914"/>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خامسًا: دراسة حالة: إدارة أزمة إلكترونية باستخدام الذكاء الاصطناعي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12720" y="1726258"/>
            <a:ext cx="10399538" cy="3405484"/>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منصة </a:t>
            </a:r>
            <a:r>
              <a:rPr lang="en-US" sz="2400" b="1" kern="100" dirty="0">
                <a:solidFill>
                  <a:srgbClr val="00B0F0"/>
                </a:solidFill>
                <a:latin typeface="Alexandria" pitchFamily="2" charset="-78"/>
                <a:ea typeface="Calibri" panose="020F0502020204030204" pitchFamily="34" charset="0"/>
                <a:cs typeface="Alexandria" pitchFamily="2" charset="-78"/>
              </a:rPr>
              <a:t>Careem </a:t>
            </a:r>
            <a:r>
              <a:rPr lang="ar-SA" sz="2400" b="1" kern="100" dirty="0">
                <a:solidFill>
                  <a:srgbClr val="00B0F0"/>
                </a:solidFill>
                <a:latin typeface="Alexandria" pitchFamily="2" charset="-78"/>
                <a:ea typeface="Calibri" panose="020F0502020204030204" pitchFamily="34" charset="0"/>
                <a:cs typeface="Alexandria" pitchFamily="2" charset="-78"/>
              </a:rPr>
              <a:t> </a:t>
            </a:r>
            <a:r>
              <a:rPr lang="ar-EG" sz="2400" b="1" kern="100" dirty="0">
                <a:solidFill>
                  <a:srgbClr val="00B0F0"/>
                </a:solidFill>
                <a:latin typeface="Alexandria" pitchFamily="2" charset="-78"/>
                <a:ea typeface="Calibri" panose="020F0502020204030204" pitchFamily="34" charset="0"/>
                <a:cs typeface="Alexandria" pitchFamily="2" charset="-78"/>
              </a:rPr>
              <a:t>تواجه أزمة رقمية باستخدام الذكاء الاصطناعي (2024)</a:t>
            </a:r>
          </a:p>
          <a:p>
            <a:pPr lvl="0" algn="just" rtl="1">
              <a:lnSpc>
                <a:spcPct val="150000"/>
              </a:lnSpc>
            </a:pPr>
            <a:r>
              <a:rPr lang="ar-EG" sz="2200" b="1" kern="100" dirty="0">
                <a:solidFill>
                  <a:srgbClr val="00B0F0"/>
                </a:solidFill>
                <a:latin typeface="Alexandria" pitchFamily="2" charset="-78"/>
                <a:ea typeface="Calibri" panose="020F0502020204030204" pitchFamily="34" charset="0"/>
                <a:cs typeface="Alexandria" pitchFamily="2" charset="-78"/>
              </a:rPr>
              <a:t>أ. تحليل دراسة الحالة</a:t>
            </a:r>
          </a:p>
          <a:p>
            <a:pPr lvl="0" algn="r" rtl="1">
              <a:lnSpc>
                <a:spcPct val="150000"/>
              </a:lnSpc>
            </a:pPr>
            <a:r>
              <a:rPr lang="ar-EG" sz="2000" b="1" kern="100" dirty="0">
                <a:effectLst/>
                <a:latin typeface="Alexandria" pitchFamily="2" charset="-78"/>
                <a:ea typeface="Calibri" panose="020F0502020204030204" pitchFamily="34" charset="0"/>
                <a:cs typeface="Alexandria" pitchFamily="2" charset="-78"/>
              </a:rPr>
              <a:t>استخدام الذكاء الاصطناعي في إدارة الأزمة:</a:t>
            </a:r>
          </a:p>
          <a:p>
            <a:pPr marL="342900" indent="-342900" algn="r" rtl="1">
              <a:lnSpc>
                <a:spcPct val="150000"/>
              </a:lnSpc>
              <a:buFont typeface="Arial" panose="020B0604020202020204" pitchFamily="34" charset="0"/>
              <a:buChar char="•"/>
            </a:pPr>
            <a:r>
              <a:rPr lang="ar-EG" sz="2000" kern="100" dirty="0">
                <a:cs typeface="Alexandria" pitchFamily="2" charset="-78"/>
              </a:rPr>
              <a:t>قام النظام الذكي لدى </a:t>
            </a:r>
            <a:r>
              <a:rPr lang="en-US" sz="2000" kern="100" dirty="0">
                <a:cs typeface="Alexandria" pitchFamily="2" charset="-78"/>
              </a:rPr>
              <a:t>Careem </a:t>
            </a:r>
            <a:r>
              <a:rPr lang="ar-SA" sz="2000" kern="100" dirty="0">
                <a:cs typeface="Alexandria" pitchFamily="2" charset="-78"/>
              </a:rPr>
              <a:t> </a:t>
            </a:r>
            <a:r>
              <a:rPr lang="ar-EG" sz="2000" kern="100" dirty="0">
                <a:cs typeface="Alexandria" pitchFamily="2" charset="-78"/>
              </a:rPr>
              <a:t>بتحليل سلوك آلاف الطلبات خلال دقائق</a:t>
            </a:r>
          </a:p>
          <a:p>
            <a:pPr marL="342900" indent="-342900" algn="r" rtl="1">
              <a:lnSpc>
                <a:spcPct val="150000"/>
              </a:lnSpc>
              <a:buFont typeface="Arial" panose="020B0604020202020204" pitchFamily="34" charset="0"/>
              <a:buChar char="•"/>
            </a:pPr>
            <a:r>
              <a:rPr lang="ar-EG" sz="2000" kern="100" dirty="0">
                <a:cs typeface="Alexandria" pitchFamily="2" charset="-78"/>
              </a:rPr>
              <a:t>اكتشف محاولات للدخول باستخدام هويات افتراضية متعددة</a:t>
            </a:r>
          </a:p>
          <a:p>
            <a:pPr marL="342900" indent="-342900" algn="r" rtl="1">
              <a:lnSpc>
                <a:spcPct val="150000"/>
              </a:lnSpc>
              <a:buFont typeface="Arial" panose="020B0604020202020204" pitchFamily="34" charset="0"/>
              <a:buChar char="•"/>
            </a:pPr>
            <a:r>
              <a:rPr lang="ar-EG" sz="2000" kern="100" dirty="0">
                <a:cs typeface="Alexandria" pitchFamily="2" charset="-78"/>
              </a:rPr>
              <a:t>تم إيقاف النظام مؤقتاً لمنع استمرار الهجوم</a:t>
            </a:r>
          </a:p>
          <a:p>
            <a:pPr marL="342900" indent="-342900" algn="r" rtl="1">
              <a:lnSpc>
                <a:spcPct val="150000"/>
              </a:lnSpc>
              <a:buFont typeface="Arial" panose="020B0604020202020204" pitchFamily="34" charset="0"/>
              <a:buChar char="•"/>
            </a:pPr>
            <a:r>
              <a:rPr lang="ar-EG" sz="2000" kern="100" dirty="0">
                <a:cs typeface="Alexandria" pitchFamily="2" charset="-78"/>
              </a:rPr>
              <a:t>أرسلت المنصة تنبيهات للعملاء توضح أنهم في أمان وأن النظام قيد الحماية</a:t>
            </a: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34498850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095540"/>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خامسًا: دراسة حالة: إدارة أزمة إلكترونية باستخدام الذكاء الاصطناعي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1823316"/>
            <a:ext cx="8998968" cy="3867149"/>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منصة </a:t>
            </a:r>
            <a:r>
              <a:rPr lang="en-US" sz="2400" b="1" kern="100" dirty="0">
                <a:solidFill>
                  <a:srgbClr val="00B0F0"/>
                </a:solidFill>
                <a:latin typeface="Alexandria" pitchFamily="2" charset="-78"/>
                <a:ea typeface="Calibri" panose="020F0502020204030204" pitchFamily="34" charset="0"/>
                <a:cs typeface="Alexandria" pitchFamily="2" charset="-78"/>
              </a:rPr>
              <a:t>Careem </a:t>
            </a:r>
            <a:r>
              <a:rPr lang="ar-SA" sz="2400" b="1" kern="100" dirty="0">
                <a:solidFill>
                  <a:srgbClr val="00B0F0"/>
                </a:solidFill>
                <a:latin typeface="Alexandria" pitchFamily="2" charset="-78"/>
                <a:ea typeface="Calibri" panose="020F0502020204030204" pitchFamily="34" charset="0"/>
                <a:cs typeface="Alexandria" pitchFamily="2" charset="-78"/>
              </a:rPr>
              <a:t> </a:t>
            </a:r>
            <a:r>
              <a:rPr lang="ar-EG" sz="2400" b="1" kern="100" dirty="0">
                <a:solidFill>
                  <a:srgbClr val="00B0F0"/>
                </a:solidFill>
                <a:latin typeface="Alexandria" pitchFamily="2" charset="-78"/>
                <a:ea typeface="Calibri" panose="020F0502020204030204" pitchFamily="34" charset="0"/>
                <a:cs typeface="Alexandria" pitchFamily="2" charset="-78"/>
              </a:rPr>
              <a:t>تواجه أزمة رقمية باستخدام الذكاء الاصطناعي (2024)</a:t>
            </a:r>
          </a:p>
          <a:p>
            <a:pPr lvl="0" algn="just" rtl="1">
              <a:lnSpc>
                <a:spcPct val="150000"/>
              </a:lnSpc>
              <a:spcBef>
                <a:spcPts val="600"/>
              </a:spcBef>
            </a:pPr>
            <a:r>
              <a:rPr lang="ar-EG" sz="2200" b="1" kern="100" dirty="0">
                <a:solidFill>
                  <a:srgbClr val="00B0F0"/>
                </a:solidFill>
                <a:latin typeface="Alexandria" pitchFamily="2" charset="-78"/>
                <a:ea typeface="Calibri" panose="020F0502020204030204" pitchFamily="34" charset="0"/>
                <a:cs typeface="Alexandria" pitchFamily="2" charset="-78"/>
              </a:rPr>
              <a:t>أ. تحليل دراسة الحالة</a:t>
            </a:r>
          </a:p>
          <a:p>
            <a:pPr lvl="0" algn="just" rtl="1">
              <a:lnSpc>
                <a:spcPct val="150000"/>
              </a:lnSpc>
              <a:spcBef>
                <a:spcPts val="600"/>
              </a:spcBef>
            </a:pPr>
            <a:r>
              <a:rPr lang="ar-EG" sz="2000" b="1" kern="100" dirty="0">
                <a:effectLst/>
                <a:latin typeface="Alexandria" pitchFamily="2" charset="-78"/>
                <a:ea typeface="Calibri" panose="020F0502020204030204" pitchFamily="34" charset="0"/>
                <a:cs typeface="Alexandria" pitchFamily="2" charset="-78"/>
              </a:rPr>
              <a:t>نتائج استخدام الذكاء الاصطناعي في إدارة الأزمة:</a:t>
            </a:r>
          </a:p>
          <a:p>
            <a:pPr marL="342900" indent="-342900" algn="r" rtl="1">
              <a:lnSpc>
                <a:spcPct val="150000"/>
              </a:lnSpc>
              <a:spcBef>
                <a:spcPts val="600"/>
              </a:spcBef>
              <a:buFont typeface="Arial" panose="020B0604020202020204" pitchFamily="34" charset="0"/>
              <a:buChar char="•"/>
            </a:pPr>
            <a:r>
              <a:rPr lang="ar-EG" sz="2000" kern="100" dirty="0">
                <a:cs typeface="Alexandria" pitchFamily="2" charset="-78"/>
              </a:rPr>
              <a:t>لم يحدث أي تسريب بيانات</a:t>
            </a:r>
          </a:p>
          <a:p>
            <a:pPr marL="342900" indent="-342900" algn="r" rtl="1">
              <a:lnSpc>
                <a:spcPct val="150000"/>
              </a:lnSpc>
              <a:spcBef>
                <a:spcPts val="600"/>
              </a:spcBef>
              <a:buFont typeface="Arial" panose="020B0604020202020204" pitchFamily="34" charset="0"/>
              <a:buChar char="•"/>
            </a:pPr>
            <a:r>
              <a:rPr lang="ar-EG" sz="2000" kern="100" dirty="0">
                <a:cs typeface="Alexandria" pitchFamily="2" charset="-78"/>
              </a:rPr>
              <a:t>منع الاختراق قبل وقوعه</a:t>
            </a:r>
          </a:p>
          <a:p>
            <a:pPr marL="342900" indent="-342900" algn="r" rtl="1">
              <a:lnSpc>
                <a:spcPct val="150000"/>
              </a:lnSpc>
              <a:spcBef>
                <a:spcPts val="600"/>
              </a:spcBef>
              <a:buFont typeface="Arial" panose="020B0604020202020204" pitchFamily="34" charset="0"/>
              <a:buChar char="•"/>
            </a:pPr>
            <a:r>
              <a:rPr lang="ar-EG" sz="2000" kern="100" dirty="0">
                <a:cs typeface="Alexandria" pitchFamily="2" charset="-78"/>
              </a:rPr>
              <a:t>حماية 50+ مليون مستخدم من احتمال سرقة بيانات بطاقاتهم أو معلوماتهم الشخصية</a:t>
            </a:r>
          </a:p>
          <a:p>
            <a:pPr marL="342900" indent="-342900" algn="r" rtl="1">
              <a:lnSpc>
                <a:spcPct val="150000"/>
              </a:lnSpc>
              <a:spcBef>
                <a:spcPts val="600"/>
              </a:spcBef>
              <a:buFont typeface="Arial" panose="020B0604020202020204" pitchFamily="34" charset="0"/>
              <a:buChar char="•"/>
            </a:pPr>
            <a:r>
              <a:rPr lang="ar-EG" sz="2000" kern="100" dirty="0">
                <a:cs typeface="Alexandria" pitchFamily="2" charset="-78"/>
              </a:rPr>
              <a:t>ارتفاع ثقة العملاء بعد الأزمة بنسبة 28% وفق تقارير تفاعل المستخدمين</a:t>
            </a: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20340460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027032"/>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خامسًا: دراسة حالة: إدارة أزمة إلكترونية باستخدام الذكاء الاصطناعي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790952" y="1700258"/>
            <a:ext cx="8998968" cy="1846659"/>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منصة </a:t>
            </a:r>
            <a:r>
              <a:rPr lang="en-US" sz="2400" b="1" kern="100" dirty="0">
                <a:solidFill>
                  <a:srgbClr val="00B0F0"/>
                </a:solidFill>
                <a:latin typeface="Alexandria" pitchFamily="2" charset="-78"/>
                <a:ea typeface="Calibri" panose="020F0502020204030204" pitchFamily="34" charset="0"/>
                <a:cs typeface="Alexandria" pitchFamily="2" charset="-78"/>
              </a:rPr>
              <a:t>Careem </a:t>
            </a:r>
            <a:r>
              <a:rPr lang="ar-SA" sz="2400" b="1" kern="100" dirty="0">
                <a:solidFill>
                  <a:srgbClr val="00B0F0"/>
                </a:solidFill>
                <a:latin typeface="Alexandria" pitchFamily="2" charset="-78"/>
                <a:ea typeface="Calibri" panose="020F0502020204030204" pitchFamily="34" charset="0"/>
                <a:cs typeface="Alexandria" pitchFamily="2" charset="-78"/>
              </a:rPr>
              <a:t> </a:t>
            </a:r>
            <a:r>
              <a:rPr lang="ar-EG" sz="2400" b="1" kern="100" dirty="0">
                <a:solidFill>
                  <a:srgbClr val="00B0F0"/>
                </a:solidFill>
                <a:latin typeface="Alexandria" pitchFamily="2" charset="-78"/>
                <a:ea typeface="Calibri" panose="020F0502020204030204" pitchFamily="34" charset="0"/>
                <a:cs typeface="Alexandria" pitchFamily="2" charset="-78"/>
              </a:rPr>
              <a:t>تواجه أزمة رقمية باستخدام الذكاء الاصطناعي (2024)</a:t>
            </a:r>
          </a:p>
          <a:p>
            <a:pPr lvl="0" algn="just" rtl="1">
              <a:lnSpc>
                <a:spcPct val="150000"/>
              </a:lnSpc>
              <a:spcBef>
                <a:spcPts val="600"/>
              </a:spcBef>
            </a:pPr>
            <a:r>
              <a:rPr lang="ar-EG" sz="2200" b="1" kern="100" dirty="0">
                <a:solidFill>
                  <a:srgbClr val="00B0F0"/>
                </a:solidFill>
                <a:latin typeface="Alexandria" pitchFamily="2" charset="-78"/>
                <a:ea typeface="Calibri" panose="020F0502020204030204" pitchFamily="34" charset="0"/>
                <a:cs typeface="Alexandria" pitchFamily="2" charset="-78"/>
              </a:rPr>
              <a:t>أ. تحليل دراسة الحالة</a:t>
            </a:r>
          </a:p>
          <a:p>
            <a:pPr algn="r"/>
            <a:r>
              <a:rPr lang="ar-EG" sz="2000" b="1" dirty="0"/>
              <a:t>دور الذكاء الاصطناعي في إدارة الأزمة</a:t>
            </a:r>
          </a:p>
          <a:p>
            <a:pPr algn="r"/>
            <a:endParaRPr lang="ar-EG" sz="2000" b="1" dirty="0"/>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graphicFrame>
        <p:nvGraphicFramePr>
          <p:cNvPr id="21" name="Table 20">
            <a:extLst>
              <a:ext uri="{FF2B5EF4-FFF2-40B4-BE49-F238E27FC236}">
                <a16:creationId xmlns:a16="http://schemas.microsoft.com/office/drawing/2014/main" id="{BDA69F92-0E27-527C-3AE0-2EF2ED0E669B}"/>
              </a:ext>
            </a:extLst>
          </p:cNvPr>
          <p:cNvGraphicFramePr>
            <a:graphicFrameLocks noGrp="1"/>
          </p:cNvGraphicFramePr>
          <p:nvPr>
            <p:extLst>
              <p:ext uri="{D42A27DB-BD31-4B8C-83A1-F6EECF244321}">
                <p14:modId xmlns:p14="http://schemas.microsoft.com/office/powerpoint/2010/main" val="3933379779"/>
              </p:ext>
            </p:extLst>
          </p:nvPr>
        </p:nvGraphicFramePr>
        <p:xfrm>
          <a:off x="838200" y="3429000"/>
          <a:ext cx="10515600" cy="2775636"/>
        </p:xfrm>
        <a:graphic>
          <a:graphicData uri="http://schemas.openxmlformats.org/drawingml/2006/table">
            <a:tbl>
              <a:tblPr/>
              <a:tblGrid>
                <a:gridCol w="2117035">
                  <a:extLst>
                    <a:ext uri="{9D8B030D-6E8A-4147-A177-3AD203B41FA5}">
                      <a16:colId xmlns:a16="http://schemas.microsoft.com/office/drawing/2014/main" val="3669951448"/>
                    </a:ext>
                  </a:extLst>
                </a:gridCol>
                <a:gridCol w="4893365">
                  <a:extLst>
                    <a:ext uri="{9D8B030D-6E8A-4147-A177-3AD203B41FA5}">
                      <a16:colId xmlns:a16="http://schemas.microsoft.com/office/drawing/2014/main" val="3675103207"/>
                    </a:ext>
                  </a:extLst>
                </a:gridCol>
                <a:gridCol w="3505200">
                  <a:extLst>
                    <a:ext uri="{9D8B030D-6E8A-4147-A177-3AD203B41FA5}">
                      <a16:colId xmlns:a16="http://schemas.microsoft.com/office/drawing/2014/main" val="1095787345"/>
                    </a:ext>
                  </a:extLst>
                </a:gridCol>
              </a:tblGrid>
              <a:tr h="444102">
                <a:tc>
                  <a:txBody>
                    <a:bodyPr/>
                    <a:lstStyle/>
                    <a:p>
                      <a:pPr algn="ctr" rtl="1"/>
                      <a:r>
                        <a:rPr lang="ar-EG" b="1" dirty="0"/>
                        <a:t>المرحلة</a:t>
                      </a:r>
                    </a:p>
                  </a:txBody>
                  <a:tcPr anchor="ctr">
                    <a:lnL>
                      <a:noFill/>
                    </a:lnL>
                    <a:lnR>
                      <a:noFill/>
                    </a:lnR>
                    <a:lnT>
                      <a:noFill/>
                    </a:lnT>
                    <a:lnB>
                      <a:noFill/>
                    </a:lnB>
                  </a:tcPr>
                </a:tc>
                <a:tc>
                  <a:txBody>
                    <a:bodyPr/>
                    <a:lstStyle/>
                    <a:p>
                      <a:pPr algn="ctr" rtl="1"/>
                      <a:r>
                        <a:rPr lang="ar-EG" b="1" dirty="0"/>
                        <a:t>أداء الذكاء الاصطناعي</a:t>
                      </a:r>
                    </a:p>
                  </a:txBody>
                  <a:tcPr anchor="ctr">
                    <a:lnL>
                      <a:noFill/>
                    </a:lnL>
                    <a:lnR>
                      <a:noFill/>
                    </a:lnR>
                    <a:lnT>
                      <a:noFill/>
                    </a:lnT>
                    <a:lnB>
                      <a:noFill/>
                    </a:lnB>
                  </a:tcPr>
                </a:tc>
                <a:tc>
                  <a:txBody>
                    <a:bodyPr/>
                    <a:lstStyle/>
                    <a:p>
                      <a:pPr algn="ctr" rtl="1"/>
                      <a:r>
                        <a:rPr lang="ar-EG" b="1" dirty="0"/>
                        <a:t>النتيجة المباشرة</a:t>
                      </a:r>
                    </a:p>
                  </a:txBody>
                  <a:tcPr anchor="ctr">
                    <a:lnL>
                      <a:noFill/>
                    </a:lnL>
                    <a:lnR>
                      <a:noFill/>
                    </a:lnR>
                    <a:lnT>
                      <a:noFill/>
                    </a:lnT>
                    <a:lnB>
                      <a:noFill/>
                    </a:lnB>
                  </a:tcPr>
                </a:tc>
                <a:extLst>
                  <a:ext uri="{0D108BD9-81ED-4DB2-BD59-A6C34878D82A}">
                    <a16:rowId xmlns:a16="http://schemas.microsoft.com/office/drawing/2014/main" val="3167768901"/>
                  </a:ext>
                </a:extLst>
              </a:tr>
              <a:tr h="777178">
                <a:tc>
                  <a:txBody>
                    <a:bodyPr/>
                    <a:lstStyle/>
                    <a:p>
                      <a:pPr algn="r" rtl="1"/>
                      <a:r>
                        <a:rPr lang="ar-EG"/>
                        <a:t>رصد الأزمة</a:t>
                      </a:r>
                    </a:p>
                  </a:txBody>
                  <a:tcPr anchor="ctr">
                    <a:lnL>
                      <a:noFill/>
                    </a:lnL>
                    <a:lnR>
                      <a:noFill/>
                    </a:lnR>
                    <a:lnT>
                      <a:noFill/>
                    </a:lnT>
                    <a:lnB>
                      <a:noFill/>
                    </a:lnB>
                  </a:tcPr>
                </a:tc>
                <a:tc>
                  <a:txBody>
                    <a:bodyPr/>
                    <a:lstStyle/>
                    <a:p>
                      <a:pPr algn="r" rtl="1"/>
                      <a:r>
                        <a:rPr lang="ar-EG" dirty="0"/>
                        <a:t>تحليل السلوك الشبكي واكتشاف الأنماط غير المعتادة في تسجيل الدخول</a:t>
                      </a:r>
                    </a:p>
                  </a:txBody>
                  <a:tcPr anchor="ctr">
                    <a:lnL>
                      <a:noFill/>
                    </a:lnL>
                    <a:lnR>
                      <a:noFill/>
                    </a:lnR>
                    <a:lnT>
                      <a:noFill/>
                    </a:lnT>
                    <a:lnB>
                      <a:noFill/>
                    </a:lnB>
                  </a:tcPr>
                </a:tc>
                <a:tc>
                  <a:txBody>
                    <a:bodyPr/>
                    <a:lstStyle/>
                    <a:p>
                      <a:pPr algn="r" rtl="1"/>
                      <a:r>
                        <a:rPr lang="ar-EG"/>
                        <a:t>تنبيه فوري لفريق الأمن السيبراني</a:t>
                      </a:r>
                    </a:p>
                  </a:txBody>
                  <a:tcPr anchor="ctr">
                    <a:lnL>
                      <a:noFill/>
                    </a:lnL>
                    <a:lnR>
                      <a:noFill/>
                    </a:lnR>
                    <a:lnT>
                      <a:noFill/>
                    </a:lnT>
                    <a:lnB>
                      <a:noFill/>
                    </a:lnB>
                  </a:tcPr>
                </a:tc>
                <a:extLst>
                  <a:ext uri="{0D108BD9-81ED-4DB2-BD59-A6C34878D82A}">
                    <a16:rowId xmlns:a16="http://schemas.microsoft.com/office/drawing/2014/main" val="2432666692"/>
                  </a:ext>
                </a:extLst>
              </a:tr>
              <a:tr h="777178">
                <a:tc>
                  <a:txBody>
                    <a:bodyPr/>
                    <a:lstStyle/>
                    <a:p>
                      <a:pPr algn="r" rtl="1"/>
                      <a:r>
                        <a:rPr lang="ar-EG"/>
                        <a:t>الاستجابة السريعة</a:t>
                      </a:r>
                    </a:p>
                  </a:txBody>
                  <a:tcPr anchor="ctr">
                    <a:lnL>
                      <a:noFill/>
                    </a:lnL>
                    <a:lnR>
                      <a:noFill/>
                    </a:lnR>
                    <a:lnT>
                      <a:noFill/>
                    </a:lnT>
                    <a:lnB>
                      <a:noFill/>
                    </a:lnB>
                  </a:tcPr>
                </a:tc>
                <a:tc>
                  <a:txBody>
                    <a:bodyPr/>
                    <a:lstStyle/>
                    <a:p>
                      <a:pPr algn="r" rtl="1"/>
                      <a:r>
                        <a:rPr lang="ar-EG" dirty="0"/>
                        <a:t>إغلاق الأنظمة المتأثرة تلقائياً وإيقاف حجوزات مشبوهة</a:t>
                      </a:r>
                    </a:p>
                  </a:txBody>
                  <a:tcPr anchor="ctr">
                    <a:lnL>
                      <a:noFill/>
                    </a:lnL>
                    <a:lnR>
                      <a:noFill/>
                    </a:lnR>
                    <a:lnT>
                      <a:noFill/>
                    </a:lnT>
                    <a:lnB>
                      <a:noFill/>
                    </a:lnB>
                  </a:tcPr>
                </a:tc>
                <a:tc>
                  <a:txBody>
                    <a:bodyPr/>
                    <a:lstStyle/>
                    <a:p>
                      <a:pPr algn="r" rtl="1"/>
                      <a:r>
                        <a:rPr lang="ar-EG"/>
                        <a:t>منع المخترقين من استغلال الثغرة</a:t>
                      </a:r>
                    </a:p>
                  </a:txBody>
                  <a:tcPr anchor="ctr">
                    <a:lnL>
                      <a:noFill/>
                    </a:lnL>
                    <a:lnR>
                      <a:noFill/>
                    </a:lnR>
                    <a:lnT>
                      <a:noFill/>
                    </a:lnT>
                    <a:lnB>
                      <a:noFill/>
                    </a:lnB>
                  </a:tcPr>
                </a:tc>
                <a:extLst>
                  <a:ext uri="{0D108BD9-81ED-4DB2-BD59-A6C34878D82A}">
                    <a16:rowId xmlns:a16="http://schemas.microsoft.com/office/drawing/2014/main" val="550850946"/>
                  </a:ext>
                </a:extLst>
              </a:tr>
              <a:tr h="777178">
                <a:tc>
                  <a:txBody>
                    <a:bodyPr/>
                    <a:lstStyle/>
                    <a:p>
                      <a:pPr algn="r" rtl="1"/>
                      <a:r>
                        <a:rPr lang="ar-EG"/>
                        <a:t>التواصل مع العملاء</a:t>
                      </a:r>
                    </a:p>
                  </a:txBody>
                  <a:tcPr anchor="ctr">
                    <a:lnL>
                      <a:noFill/>
                    </a:lnL>
                    <a:lnR>
                      <a:noFill/>
                    </a:lnR>
                    <a:lnT>
                      <a:noFill/>
                    </a:lnT>
                    <a:lnB>
                      <a:noFill/>
                    </a:lnB>
                  </a:tcPr>
                </a:tc>
                <a:tc>
                  <a:txBody>
                    <a:bodyPr/>
                    <a:lstStyle/>
                    <a:p>
                      <a:pPr algn="r" rtl="1"/>
                      <a:r>
                        <a:rPr lang="ar-EG"/>
                        <a:t>إرسال رسائل تلقائية عبر البريد والتطبيق لطمأنة المستخدمين وتوضيح الإجراءات</a:t>
                      </a:r>
                    </a:p>
                  </a:txBody>
                  <a:tcPr anchor="ctr">
                    <a:lnL>
                      <a:noFill/>
                    </a:lnL>
                    <a:lnR>
                      <a:noFill/>
                    </a:lnR>
                    <a:lnT>
                      <a:noFill/>
                    </a:lnT>
                    <a:lnB>
                      <a:noFill/>
                    </a:lnB>
                  </a:tcPr>
                </a:tc>
                <a:tc>
                  <a:txBody>
                    <a:bodyPr/>
                    <a:lstStyle/>
                    <a:p>
                      <a:pPr algn="r" rtl="1"/>
                      <a:r>
                        <a:rPr lang="ar-EG" dirty="0"/>
                        <a:t>خفض معدل الشكاوى ومنع الذعر الرقمي</a:t>
                      </a:r>
                    </a:p>
                  </a:txBody>
                  <a:tcPr anchor="ctr">
                    <a:lnL>
                      <a:noFill/>
                    </a:lnL>
                    <a:lnR>
                      <a:noFill/>
                    </a:lnR>
                    <a:lnT>
                      <a:noFill/>
                    </a:lnT>
                    <a:lnB>
                      <a:noFill/>
                    </a:lnB>
                  </a:tcPr>
                </a:tc>
                <a:extLst>
                  <a:ext uri="{0D108BD9-81ED-4DB2-BD59-A6C34878D82A}">
                    <a16:rowId xmlns:a16="http://schemas.microsoft.com/office/drawing/2014/main" val="2670465479"/>
                  </a:ext>
                </a:extLst>
              </a:tr>
            </a:tbl>
          </a:graphicData>
        </a:graphic>
      </p:graphicFrame>
    </p:spTree>
    <p:extLst>
      <p:ext uri="{BB962C8B-B14F-4D97-AF65-F5344CB8AC3E}">
        <p14:creationId xmlns:p14="http://schemas.microsoft.com/office/powerpoint/2010/main" val="94799116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73756" y="1353707"/>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خامسًا: دراسة حالة: إدارة أزمة إلكترونية باستخدام الذكاء الاصطناعي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446177"/>
            <a:ext cx="8998968" cy="2626360"/>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منصة </a:t>
            </a:r>
            <a:r>
              <a:rPr lang="en-US" sz="2400" b="1" kern="100" dirty="0">
                <a:solidFill>
                  <a:srgbClr val="00B0F0"/>
                </a:solidFill>
                <a:latin typeface="Alexandria" pitchFamily="2" charset="-78"/>
                <a:ea typeface="Calibri" panose="020F0502020204030204" pitchFamily="34" charset="0"/>
                <a:cs typeface="Alexandria" pitchFamily="2" charset="-78"/>
              </a:rPr>
              <a:t>Careem </a:t>
            </a:r>
            <a:r>
              <a:rPr lang="ar-SA" sz="2400" b="1" kern="100" dirty="0">
                <a:solidFill>
                  <a:srgbClr val="00B0F0"/>
                </a:solidFill>
                <a:latin typeface="Alexandria" pitchFamily="2" charset="-78"/>
                <a:ea typeface="Calibri" panose="020F0502020204030204" pitchFamily="34" charset="0"/>
                <a:cs typeface="Alexandria" pitchFamily="2" charset="-78"/>
              </a:rPr>
              <a:t> </a:t>
            </a:r>
            <a:r>
              <a:rPr lang="ar-EG" sz="2400" b="1" kern="100" dirty="0">
                <a:solidFill>
                  <a:srgbClr val="00B0F0"/>
                </a:solidFill>
                <a:latin typeface="Alexandria" pitchFamily="2" charset="-78"/>
                <a:ea typeface="Calibri" panose="020F0502020204030204" pitchFamily="34" charset="0"/>
                <a:cs typeface="Alexandria" pitchFamily="2" charset="-78"/>
              </a:rPr>
              <a:t>تواجه أزمة رقمية باستخدام الذكاء الاصطناعي (2024)</a:t>
            </a:r>
          </a:p>
          <a:p>
            <a:pPr lvl="0" algn="just" rtl="1">
              <a:lnSpc>
                <a:spcPct val="150000"/>
              </a:lnSpc>
              <a:spcBef>
                <a:spcPts val="600"/>
              </a:spcBef>
            </a:pPr>
            <a:r>
              <a:rPr lang="ar-EG" sz="2200" b="1" kern="100" dirty="0">
                <a:solidFill>
                  <a:srgbClr val="00B0F0"/>
                </a:solidFill>
                <a:latin typeface="Alexandria" pitchFamily="2" charset="-78"/>
                <a:ea typeface="Calibri" panose="020F0502020204030204" pitchFamily="34" charset="0"/>
                <a:cs typeface="Alexandria" pitchFamily="2" charset="-78"/>
              </a:rPr>
              <a:t>ب. دروس مستفادة</a:t>
            </a:r>
          </a:p>
          <a:p>
            <a:pPr lvl="0" algn="just" rtl="1">
              <a:lnSpc>
                <a:spcPct val="150000"/>
              </a:lnSpc>
              <a:spcBef>
                <a:spcPts val="600"/>
              </a:spcBef>
            </a:pPr>
            <a:r>
              <a:rPr lang="ar-EG" sz="2000" b="1" kern="100" dirty="0">
                <a:effectLst/>
                <a:latin typeface="Alexandria" pitchFamily="2" charset="-78"/>
                <a:ea typeface="Calibri" panose="020F0502020204030204" pitchFamily="34" charset="0"/>
                <a:cs typeface="Alexandria" pitchFamily="2" charset="-78"/>
              </a:rPr>
              <a:t>أهمية الاستعداد المسبق</a:t>
            </a:r>
            <a:r>
              <a:rPr lang="ar-EG" b="1" kern="100" dirty="0">
                <a:effectLst/>
                <a:latin typeface="Alexandria" pitchFamily="2" charset="-78"/>
                <a:ea typeface="Calibri" panose="020F0502020204030204" pitchFamily="34" charset="0"/>
                <a:cs typeface="Alexandria" pitchFamily="2" charset="-78"/>
              </a:rPr>
              <a:t>: </a:t>
            </a:r>
            <a:r>
              <a:rPr lang="ar-EG" kern="100" dirty="0">
                <a:latin typeface="Alexandria" pitchFamily="2" charset="-78"/>
                <a:ea typeface="Calibri" panose="020F0502020204030204" pitchFamily="34" charset="0"/>
                <a:cs typeface="Alexandria" pitchFamily="2" charset="-78"/>
              </a:rPr>
              <a:t>يظهر المثال أهمية وجود أنظمة ذكاء اصطناعي متطورة للتحليل والاستجابة الذكاء الاصطناعي لا يحل الأزمة فقط، بل يمنعها قبل أن تتشكل.</a:t>
            </a:r>
          </a:p>
          <a:p>
            <a:pPr algn="just" rtl="1">
              <a:lnSpc>
                <a:spcPct val="150000"/>
              </a:lnSpc>
              <a:spcBef>
                <a:spcPts val="600"/>
              </a:spcBef>
            </a:pPr>
            <a:r>
              <a:rPr lang="ar-EG" b="1" dirty="0"/>
              <a:t>المؤسسات التي تستثمر في أنظمة رصد ذكية تستطيع اكتشاف التهديدات </a:t>
            </a:r>
            <a:r>
              <a:rPr lang="ar-EG" b="1" i="1" dirty="0"/>
              <a:t>قبل</a:t>
            </a:r>
            <a:r>
              <a:rPr lang="ar-EG" b="1" dirty="0"/>
              <a:t> أن تتحول إلى كوارث.</a:t>
            </a: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73281265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8362" y="973145"/>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خامسًا: دراسة حالة إدارة أزمة إلكترونية باستخدام الذكاء الاصطناعي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08362" y="1629313"/>
            <a:ext cx="11342861" cy="4742965"/>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 دراسة حالة 2: </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هيئة كهرباء ومياه دبي </a:t>
            </a:r>
            <a:r>
              <a:rPr lang="en-US" sz="2400" b="1" kern="100" dirty="0">
                <a:solidFill>
                  <a:srgbClr val="00B0F0"/>
                </a:solidFill>
                <a:latin typeface="Alexandria" pitchFamily="2" charset="-78"/>
                <a:ea typeface="Calibri" panose="020F0502020204030204" pitchFamily="34" charset="0"/>
                <a:cs typeface="Alexandria" pitchFamily="2" charset="-78"/>
              </a:rPr>
              <a:t>DEWA </a:t>
            </a:r>
            <a:r>
              <a:rPr lang="ar-SA" sz="2400" b="1" kern="100" dirty="0">
                <a:solidFill>
                  <a:srgbClr val="00B0F0"/>
                </a:solidFill>
                <a:latin typeface="Alexandria" pitchFamily="2" charset="-78"/>
                <a:ea typeface="Calibri" panose="020F0502020204030204" pitchFamily="34" charset="0"/>
                <a:cs typeface="Alexandria" pitchFamily="2" charset="-78"/>
              </a:rPr>
              <a:t> </a:t>
            </a:r>
            <a:r>
              <a:rPr lang="ar-EG" sz="2400" b="1" kern="100" dirty="0">
                <a:solidFill>
                  <a:srgbClr val="00B0F0"/>
                </a:solidFill>
                <a:latin typeface="Alexandria" pitchFamily="2" charset="-78"/>
                <a:ea typeface="Calibri" panose="020F0502020204030204" pitchFamily="34" charset="0"/>
                <a:cs typeface="Alexandria" pitchFamily="2" charset="-78"/>
              </a:rPr>
              <a:t>وإدارة أزمة تضليل رقمي باستخدام الذكاء الاصطناعي (2025)</a:t>
            </a:r>
          </a:p>
          <a:p>
            <a:pPr lvl="0" algn="just" rtl="1">
              <a:lnSpc>
                <a:spcPct val="150000"/>
              </a:lnSpc>
              <a:spcBef>
                <a:spcPts val="600"/>
              </a:spcBef>
            </a:pPr>
            <a:r>
              <a:rPr lang="ar-EG" sz="2200" b="1" kern="100" dirty="0">
                <a:solidFill>
                  <a:srgbClr val="00B0F0"/>
                </a:solidFill>
                <a:latin typeface="Alexandria" pitchFamily="2" charset="-78"/>
                <a:ea typeface="Calibri" panose="020F0502020204030204" pitchFamily="34" charset="0"/>
                <a:cs typeface="Alexandria" pitchFamily="2" charset="-78"/>
              </a:rPr>
              <a:t>أ. تحليل دراسة الحالة</a:t>
            </a:r>
          </a:p>
          <a:p>
            <a:pPr lvl="0" algn="just" rtl="1">
              <a:lnSpc>
                <a:spcPct val="150000"/>
              </a:lnSpc>
              <a:spcBef>
                <a:spcPts val="600"/>
              </a:spcBef>
            </a:pPr>
            <a:r>
              <a:rPr lang="ar-SA" b="1" kern="100" dirty="0">
                <a:effectLst/>
                <a:latin typeface="Alexandria" pitchFamily="2" charset="-78"/>
                <a:ea typeface="Calibri" panose="020F0502020204030204" pitchFamily="34" charset="0"/>
                <a:cs typeface="Alexandria" pitchFamily="2" charset="-78"/>
              </a:rPr>
              <a:t>نوع</a:t>
            </a:r>
            <a:r>
              <a:rPr lang="ar-SA" kern="100" dirty="0">
                <a:effectLst/>
                <a:latin typeface="Alexandria" pitchFamily="2" charset="-78"/>
                <a:ea typeface="Calibri" panose="020F0502020204030204" pitchFamily="34" charset="0"/>
                <a:cs typeface="Alexandria" pitchFamily="2" charset="-78"/>
              </a:rPr>
              <a:t> </a:t>
            </a:r>
            <a:r>
              <a:rPr lang="ar-SA" b="1" kern="100" dirty="0">
                <a:effectLst/>
                <a:latin typeface="Alexandria" pitchFamily="2" charset="-78"/>
                <a:ea typeface="Calibri" panose="020F0502020204030204" pitchFamily="34" charset="0"/>
                <a:cs typeface="Alexandria" pitchFamily="2" charset="-78"/>
              </a:rPr>
              <a:t>الأزمة</a:t>
            </a:r>
            <a:r>
              <a:rPr lang="ar-SA" kern="100" dirty="0">
                <a:effectLst/>
                <a:latin typeface="Alexandria" pitchFamily="2" charset="-78"/>
                <a:ea typeface="Calibri" panose="020F0502020204030204" pitchFamily="34" charset="0"/>
                <a:cs typeface="Alexandria" pitchFamily="2" charset="-78"/>
              </a:rPr>
              <a:t>: حملة تضليل رقمي </a:t>
            </a:r>
            <a:r>
              <a:rPr lang="en-US" kern="100" dirty="0">
                <a:effectLst/>
                <a:latin typeface="Alexandria" pitchFamily="2" charset="-78"/>
                <a:ea typeface="Calibri" panose="020F0502020204030204" pitchFamily="34" charset="0"/>
                <a:cs typeface="Alexandria" pitchFamily="2" charset="-78"/>
              </a:rPr>
              <a:t>Disinformation Campaign </a:t>
            </a:r>
            <a:r>
              <a:rPr lang="ar-SA" kern="100" dirty="0">
                <a:effectLst/>
                <a:latin typeface="Alexandria" pitchFamily="2" charset="-78"/>
                <a:ea typeface="Calibri" panose="020F0502020204030204" pitchFamily="34" charset="0"/>
                <a:cs typeface="Alexandria" pitchFamily="2" charset="-78"/>
              </a:rPr>
              <a:t> تستهدف التشكيك في دقة الفواتير الإلكترونية وزيادات غير حقيقية في الرسوم.</a:t>
            </a:r>
          </a:p>
          <a:p>
            <a:pPr lvl="0" algn="just" rtl="1">
              <a:lnSpc>
                <a:spcPct val="150000"/>
              </a:lnSpc>
              <a:spcBef>
                <a:spcPts val="600"/>
              </a:spcBef>
            </a:pPr>
            <a:r>
              <a:rPr lang="ar-EG" sz="2000" b="1" kern="100" dirty="0">
                <a:latin typeface="Alexandria" pitchFamily="2" charset="-78"/>
                <a:ea typeface="Calibri" panose="020F0502020204030204" pitchFamily="34" charset="0"/>
                <a:cs typeface="Alexandria" pitchFamily="2" charset="-78"/>
              </a:rPr>
              <a:t>وصف الأزمة: </a:t>
            </a:r>
            <a:r>
              <a:rPr lang="ar-EG" kern="100" dirty="0">
                <a:latin typeface="Alexandria" pitchFamily="2" charset="-78"/>
                <a:ea typeface="Calibri" panose="020F0502020204030204" pitchFamily="34" charset="0"/>
                <a:cs typeface="Alexandria" pitchFamily="2" charset="-78"/>
              </a:rPr>
              <a:t>ف</a:t>
            </a:r>
            <a:r>
              <a:rPr lang="ar-EG" kern="100" dirty="0">
                <a:effectLst/>
                <a:latin typeface="Alexandria" pitchFamily="2" charset="-78"/>
                <a:ea typeface="Calibri" panose="020F0502020204030204" pitchFamily="34" charset="0"/>
                <a:cs typeface="Alexandria" pitchFamily="2" charset="-78"/>
              </a:rPr>
              <a:t>ي يناير 2025، انتشرت عبر منصات التواصل الاجتماعي شائعات تدّعي أن هيئة كهرباء ومياه دبي رفعت رسوم الاستهلاك بنسبة 40٪ دون إعلان رسمي. وتضمنت الحملة صورًا مزيفة لفواتير معدلة، مما تسبب في:</a:t>
            </a:r>
          </a:p>
          <a:p>
            <a:pPr marL="285750" lvl="0" indent="-285750" algn="just" rtl="1">
              <a:lnSpc>
                <a:spcPct val="150000"/>
              </a:lnSpc>
              <a:spcBef>
                <a:spcPts val="600"/>
              </a:spcBef>
              <a:buFont typeface="Arial" panose="020B0604020202020204" pitchFamily="34" charset="0"/>
              <a:buChar char="•"/>
            </a:pPr>
            <a:r>
              <a:rPr lang="ar-EG" kern="100" dirty="0">
                <a:effectLst/>
                <a:latin typeface="Alexandria" pitchFamily="2" charset="-78"/>
                <a:ea typeface="Calibri" panose="020F0502020204030204" pitchFamily="34" charset="0"/>
                <a:cs typeface="Alexandria" pitchFamily="2" charset="-78"/>
              </a:rPr>
              <a:t>موجة غضب بين العملاء</a:t>
            </a:r>
          </a:p>
          <a:p>
            <a:pPr marL="285750" lvl="0" indent="-285750" algn="just" rtl="1">
              <a:lnSpc>
                <a:spcPct val="150000"/>
              </a:lnSpc>
              <a:spcBef>
                <a:spcPts val="600"/>
              </a:spcBef>
              <a:buFont typeface="Arial" panose="020B0604020202020204" pitchFamily="34" charset="0"/>
              <a:buChar char="•"/>
            </a:pPr>
            <a:r>
              <a:rPr lang="ar-EG" kern="100" dirty="0">
                <a:effectLst/>
                <a:latin typeface="Alexandria" pitchFamily="2" charset="-78"/>
                <a:ea typeface="Calibri" panose="020F0502020204030204" pitchFamily="34" charset="0"/>
                <a:cs typeface="Alexandria" pitchFamily="2" charset="-78"/>
              </a:rPr>
              <a:t>ارتفاع ملحوظ في الاتصالات مع مراكز الخدمة</a:t>
            </a:r>
          </a:p>
          <a:p>
            <a:pPr marL="285750" lvl="0" indent="-285750" algn="just" rtl="1">
              <a:lnSpc>
                <a:spcPct val="150000"/>
              </a:lnSpc>
              <a:spcBef>
                <a:spcPts val="600"/>
              </a:spcBef>
              <a:buFont typeface="Arial" panose="020B0604020202020204" pitchFamily="34" charset="0"/>
              <a:buChar char="•"/>
            </a:pPr>
            <a:r>
              <a:rPr lang="ar-EG" kern="100" dirty="0">
                <a:effectLst/>
                <a:latin typeface="Alexandria" pitchFamily="2" charset="-78"/>
                <a:ea typeface="Calibri" panose="020F0502020204030204" pitchFamily="34" charset="0"/>
                <a:cs typeface="Alexandria" pitchFamily="2" charset="-78"/>
              </a:rPr>
              <a:t>تداول مكثف للخبر في أقل من 3 ساعات</a:t>
            </a: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12478011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73756" y="1086032"/>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خامسًا: دراسة حالة: إدارة أزمة إلكترونية باستخدام الذكاء الاصطناعي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12720" y="1923268"/>
            <a:ext cx="10399538" cy="3405484"/>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هيئة كهرباء ومياه دبي </a:t>
            </a:r>
            <a:r>
              <a:rPr lang="en-US" sz="2400" b="1" kern="100" dirty="0">
                <a:solidFill>
                  <a:srgbClr val="00B0F0"/>
                </a:solidFill>
                <a:latin typeface="Alexandria" pitchFamily="2" charset="-78"/>
                <a:ea typeface="Calibri" panose="020F0502020204030204" pitchFamily="34" charset="0"/>
                <a:cs typeface="Alexandria" pitchFamily="2" charset="-78"/>
              </a:rPr>
              <a:t>DEWA </a:t>
            </a:r>
            <a:r>
              <a:rPr lang="ar-SA" sz="2400" b="1" kern="100" dirty="0">
                <a:solidFill>
                  <a:srgbClr val="00B0F0"/>
                </a:solidFill>
                <a:latin typeface="Alexandria" pitchFamily="2" charset="-78"/>
                <a:ea typeface="Calibri" panose="020F0502020204030204" pitchFamily="34" charset="0"/>
                <a:cs typeface="Alexandria" pitchFamily="2" charset="-78"/>
              </a:rPr>
              <a:t> </a:t>
            </a:r>
            <a:r>
              <a:rPr lang="ar-EG" sz="2400" b="1" kern="100" dirty="0">
                <a:solidFill>
                  <a:srgbClr val="00B0F0"/>
                </a:solidFill>
                <a:latin typeface="Alexandria" pitchFamily="2" charset="-78"/>
                <a:ea typeface="Calibri" panose="020F0502020204030204" pitchFamily="34" charset="0"/>
                <a:cs typeface="Alexandria" pitchFamily="2" charset="-78"/>
              </a:rPr>
              <a:t>وإدارة أزمة تضليل رقمي باستخدام الذكاء الاصطناعي (2025)</a:t>
            </a:r>
          </a:p>
          <a:p>
            <a:pPr lvl="0" algn="just" rtl="1">
              <a:lnSpc>
                <a:spcPct val="150000"/>
              </a:lnSpc>
            </a:pPr>
            <a:r>
              <a:rPr lang="ar-EG" sz="2200" b="1" kern="100" dirty="0">
                <a:solidFill>
                  <a:srgbClr val="00B0F0"/>
                </a:solidFill>
                <a:latin typeface="Alexandria" pitchFamily="2" charset="-78"/>
                <a:ea typeface="Calibri" panose="020F0502020204030204" pitchFamily="34" charset="0"/>
                <a:cs typeface="Alexandria" pitchFamily="2" charset="-78"/>
              </a:rPr>
              <a:t>أ. تحليل دراسة الحالة</a:t>
            </a:r>
          </a:p>
          <a:p>
            <a:pPr lvl="0" algn="r" rtl="1">
              <a:lnSpc>
                <a:spcPct val="150000"/>
              </a:lnSpc>
            </a:pPr>
            <a:r>
              <a:rPr lang="ar-EG" sz="2000" b="1" kern="100" dirty="0">
                <a:effectLst/>
                <a:latin typeface="Alexandria" pitchFamily="2" charset="-78"/>
                <a:ea typeface="Calibri" panose="020F0502020204030204" pitchFamily="34" charset="0"/>
                <a:cs typeface="Alexandria" pitchFamily="2" charset="-78"/>
              </a:rPr>
              <a:t>استخدام الذكاء الاصطناعي في إدارة الأزمة:</a:t>
            </a:r>
          </a:p>
          <a:p>
            <a:pPr marL="342900" indent="-342900" algn="r" rtl="1">
              <a:lnSpc>
                <a:spcPct val="150000"/>
              </a:lnSpc>
              <a:buFont typeface="Arial" panose="020B0604020202020204" pitchFamily="34" charset="0"/>
              <a:buChar char="•"/>
            </a:pPr>
            <a:r>
              <a:rPr lang="ar-EG" sz="2000" dirty="0"/>
              <a:t>إطلاق </a:t>
            </a:r>
            <a:r>
              <a:rPr lang="ar-EG" sz="2000" b="1" dirty="0"/>
              <a:t>فيديو توضيحي</a:t>
            </a:r>
            <a:r>
              <a:rPr lang="ar-EG" sz="2000" dirty="0"/>
              <a:t> يشرح آلية احتساب الفاتورة</a:t>
            </a:r>
          </a:p>
          <a:p>
            <a:pPr marL="342900" indent="-342900" algn="r" rtl="1">
              <a:lnSpc>
                <a:spcPct val="150000"/>
              </a:lnSpc>
              <a:buFont typeface="Arial" panose="020B0604020202020204" pitchFamily="34" charset="0"/>
              <a:buChar char="•"/>
            </a:pPr>
            <a:r>
              <a:rPr lang="ar-EG" sz="2000" dirty="0"/>
              <a:t>نشر </a:t>
            </a:r>
            <a:r>
              <a:rPr lang="ar-EG" sz="2000" b="1" dirty="0"/>
              <a:t>بيانات رسمية</a:t>
            </a:r>
            <a:r>
              <a:rPr lang="ar-EG" sz="2000" dirty="0"/>
              <a:t> عبر القنوات الرقمية وخدمة الرد الآلي</a:t>
            </a:r>
          </a:p>
          <a:p>
            <a:pPr marL="342900" indent="-342900" algn="r" rtl="1">
              <a:lnSpc>
                <a:spcPct val="150000"/>
              </a:lnSpc>
              <a:buFont typeface="Arial" panose="020B0604020202020204" pitchFamily="34" charset="0"/>
              <a:buChar char="•"/>
            </a:pPr>
            <a:r>
              <a:rPr lang="ar-EG" sz="2000" dirty="0"/>
              <a:t>استخدام لوحة </a:t>
            </a:r>
            <a:r>
              <a:rPr lang="en-US" sz="2000" b="1" dirty="0"/>
              <a:t>Dashboard AI</a:t>
            </a:r>
            <a:r>
              <a:rPr lang="en-US" sz="2000" dirty="0"/>
              <a:t> </a:t>
            </a:r>
            <a:r>
              <a:rPr lang="ar-EG" sz="2000" dirty="0"/>
              <a:t>لقياس التفاعل وتصحيح المفاهيم</a:t>
            </a:r>
          </a:p>
          <a:p>
            <a:pPr marL="342900" indent="-342900" algn="r" rtl="1">
              <a:lnSpc>
                <a:spcPct val="150000"/>
              </a:lnSpc>
              <a:buFont typeface="Arial" panose="020B0604020202020204" pitchFamily="34" charset="0"/>
              <a:buChar char="•"/>
            </a:pPr>
            <a:r>
              <a:rPr lang="ar-EG" sz="2000" dirty="0"/>
              <a:t>تقديم </a:t>
            </a:r>
            <a:r>
              <a:rPr lang="ar-EG" sz="2000" b="1" dirty="0"/>
              <a:t>محاكٍ تفاعلي</a:t>
            </a:r>
            <a:r>
              <a:rPr lang="ar-EG" sz="2000" dirty="0"/>
              <a:t> يتيح للمستخدم حساب فاتورته بنفسه</a:t>
            </a:r>
            <a:endParaRPr lang="ar-EG" sz="2000" kern="100" dirty="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01479008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095540"/>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خامسًا: دراسة حالة: إدارة أزمة إلكترونية باستخدام الذكاء الاصطناعي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1823316"/>
            <a:ext cx="8998968" cy="4428456"/>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هيئة كهرباء ومياه دبي </a:t>
            </a:r>
            <a:r>
              <a:rPr lang="en-US" sz="2400" b="1" kern="100" dirty="0">
                <a:solidFill>
                  <a:srgbClr val="00B0F0"/>
                </a:solidFill>
                <a:latin typeface="Alexandria" pitchFamily="2" charset="-78"/>
                <a:ea typeface="Calibri" panose="020F0502020204030204" pitchFamily="34" charset="0"/>
                <a:cs typeface="Alexandria" pitchFamily="2" charset="-78"/>
              </a:rPr>
              <a:t>DEWA </a:t>
            </a:r>
            <a:r>
              <a:rPr lang="ar-SA" sz="2400" b="1" kern="100" dirty="0">
                <a:solidFill>
                  <a:srgbClr val="00B0F0"/>
                </a:solidFill>
                <a:latin typeface="Alexandria" pitchFamily="2" charset="-78"/>
                <a:ea typeface="Calibri" panose="020F0502020204030204" pitchFamily="34" charset="0"/>
                <a:cs typeface="Alexandria" pitchFamily="2" charset="-78"/>
              </a:rPr>
              <a:t> </a:t>
            </a:r>
            <a:r>
              <a:rPr lang="ar-EG" sz="2400" b="1" kern="100" dirty="0">
                <a:solidFill>
                  <a:srgbClr val="00B0F0"/>
                </a:solidFill>
                <a:latin typeface="Alexandria" pitchFamily="2" charset="-78"/>
                <a:ea typeface="Calibri" panose="020F0502020204030204" pitchFamily="34" charset="0"/>
                <a:cs typeface="Alexandria" pitchFamily="2" charset="-78"/>
              </a:rPr>
              <a:t>وإدارة أزمة تضليل رقمي باستخدام الذكاء الاصطناعي (2025)</a:t>
            </a:r>
          </a:p>
          <a:p>
            <a:pPr lvl="0" algn="just" rtl="1">
              <a:lnSpc>
                <a:spcPct val="150000"/>
              </a:lnSpc>
              <a:spcBef>
                <a:spcPts val="600"/>
              </a:spcBef>
            </a:pPr>
            <a:r>
              <a:rPr lang="ar-EG" sz="2200" b="1" kern="100" dirty="0">
                <a:solidFill>
                  <a:srgbClr val="00B0F0"/>
                </a:solidFill>
                <a:latin typeface="Alexandria" pitchFamily="2" charset="-78"/>
                <a:ea typeface="Calibri" panose="020F0502020204030204" pitchFamily="34" charset="0"/>
                <a:cs typeface="Alexandria" pitchFamily="2" charset="-78"/>
              </a:rPr>
              <a:t>أ. تحليل دراسة الحالة</a:t>
            </a:r>
          </a:p>
          <a:p>
            <a:pPr lvl="0" algn="just" rtl="1">
              <a:lnSpc>
                <a:spcPct val="150000"/>
              </a:lnSpc>
              <a:spcBef>
                <a:spcPts val="600"/>
              </a:spcBef>
            </a:pPr>
            <a:r>
              <a:rPr lang="ar-EG" sz="2000" b="1" kern="100" dirty="0">
                <a:effectLst/>
                <a:latin typeface="Alexandria" pitchFamily="2" charset="-78"/>
                <a:ea typeface="Calibri" panose="020F0502020204030204" pitchFamily="34" charset="0"/>
                <a:cs typeface="Alexandria" pitchFamily="2" charset="-78"/>
              </a:rPr>
              <a:t>نتائج استخدام الذكاء الاصطناعي في إدارة الأزمة:</a:t>
            </a:r>
          </a:p>
          <a:p>
            <a:pPr marL="342900" indent="-342900" algn="r" rtl="1">
              <a:lnSpc>
                <a:spcPct val="150000"/>
              </a:lnSpc>
              <a:spcBef>
                <a:spcPts val="600"/>
              </a:spcBef>
              <a:buFont typeface="Arial" panose="020B0604020202020204" pitchFamily="34" charset="0"/>
              <a:buChar char="•"/>
            </a:pPr>
            <a:r>
              <a:rPr lang="ar-EG" sz="2000" kern="100" dirty="0">
                <a:cs typeface="Alexandria" pitchFamily="2" charset="-78"/>
              </a:rPr>
              <a:t>انخفاض الشائعات بنسبة 62% في أقل من 24 ساعة</a:t>
            </a:r>
          </a:p>
          <a:p>
            <a:pPr marL="342900" indent="-342900" algn="r" rtl="1">
              <a:lnSpc>
                <a:spcPct val="150000"/>
              </a:lnSpc>
              <a:spcBef>
                <a:spcPts val="600"/>
              </a:spcBef>
              <a:buFont typeface="Arial" panose="020B0604020202020204" pitchFamily="34" charset="0"/>
              <a:buChar char="•"/>
            </a:pPr>
            <a:r>
              <a:rPr lang="ar-EG" sz="2000" kern="100" dirty="0">
                <a:cs typeface="Alexandria" pitchFamily="2" charset="-78"/>
              </a:rPr>
              <a:t>انخفاض الاستفسارات والبلاغات بنسبة 38% خلال يومين</a:t>
            </a:r>
          </a:p>
          <a:p>
            <a:pPr marL="342900" indent="-342900" algn="r" rtl="1">
              <a:lnSpc>
                <a:spcPct val="150000"/>
              </a:lnSpc>
              <a:spcBef>
                <a:spcPts val="600"/>
              </a:spcBef>
              <a:buFont typeface="Arial" panose="020B0604020202020204" pitchFamily="34" charset="0"/>
              <a:buChar char="•"/>
            </a:pPr>
            <a:r>
              <a:rPr lang="ar-EG" sz="2000" kern="100" dirty="0">
                <a:cs typeface="Alexandria" pitchFamily="2" charset="-78"/>
              </a:rPr>
              <a:t>تعزيز ثقة الجمهور عبر شفافية البيانات</a:t>
            </a:r>
          </a:p>
          <a:p>
            <a:pPr marL="342900" indent="-342900" algn="r" rtl="1">
              <a:lnSpc>
                <a:spcPct val="150000"/>
              </a:lnSpc>
              <a:spcBef>
                <a:spcPts val="600"/>
              </a:spcBef>
              <a:buFont typeface="Arial" panose="020B0604020202020204" pitchFamily="34" charset="0"/>
              <a:buChar char="•"/>
            </a:pPr>
            <a:r>
              <a:rPr lang="ar-EG" sz="2000" kern="100" dirty="0">
                <a:cs typeface="Alexandria" pitchFamily="2" charset="-78"/>
              </a:rPr>
              <a:t>اعتُبرت هذه الاستجابة نموذجاً خليجياً في إدارة حملات التضليل الرقمية المعتمدة على </a:t>
            </a:r>
            <a:r>
              <a:rPr lang="en-US" sz="2000" kern="100" dirty="0">
                <a:cs typeface="Alexandria" pitchFamily="2" charset="-78"/>
              </a:rPr>
              <a:t>AI</a:t>
            </a:r>
            <a:endParaRPr lang="ar-EG" sz="2000" kern="100" dirty="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47105850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027032"/>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خامسًا: دراسة حالة: إدارة أزمة إلكترونية باستخدام الذكاء الاصطناعي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38201" y="1700258"/>
            <a:ext cx="10445432" cy="1846659"/>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هيئة كهرباء ومياه دبي </a:t>
            </a:r>
            <a:r>
              <a:rPr lang="en-US" sz="2400" b="1" kern="100" dirty="0">
                <a:solidFill>
                  <a:srgbClr val="00B0F0"/>
                </a:solidFill>
                <a:latin typeface="Alexandria" pitchFamily="2" charset="-78"/>
                <a:ea typeface="Calibri" panose="020F0502020204030204" pitchFamily="34" charset="0"/>
                <a:cs typeface="Alexandria" pitchFamily="2" charset="-78"/>
              </a:rPr>
              <a:t>DEWA </a:t>
            </a:r>
            <a:r>
              <a:rPr lang="ar-SA" sz="2400" b="1" kern="100" dirty="0">
                <a:solidFill>
                  <a:srgbClr val="00B0F0"/>
                </a:solidFill>
                <a:latin typeface="Alexandria" pitchFamily="2" charset="-78"/>
                <a:ea typeface="Calibri" panose="020F0502020204030204" pitchFamily="34" charset="0"/>
                <a:cs typeface="Alexandria" pitchFamily="2" charset="-78"/>
              </a:rPr>
              <a:t> </a:t>
            </a:r>
            <a:r>
              <a:rPr lang="ar-EG" sz="2400" b="1" kern="100" dirty="0">
                <a:solidFill>
                  <a:srgbClr val="00B0F0"/>
                </a:solidFill>
                <a:latin typeface="Alexandria" pitchFamily="2" charset="-78"/>
                <a:ea typeface="Calibri" panose="020F0502020204030204" pitchFamily="34" charset="0"/>
                <a:cs typeface="Alexandria" pitchFamily="2" charset="-78"/>
              </a:rPr>
              <a:t>وإدارة أزمة تضليل رقمي باستخدام الذكاء الاصطناعي (2025)</a:t>
            </a:r>
          </a:p>
          <a:p>
            <a:pPr lvl="0" algn="just" rtl="1">
              <a:lnSpc>
                <a:spcPct val="150000"/>
              </a:lnSpc>
              <a:spcBef>
                <a:spcPts val="600"/>
              </a:spcBef>
            </a:pPr>
            <a:r>
              <a:rPr lang="ar-EG" sz="2200" b="1" kern="100" dirty="0">
                <a:solidFill>
                  <a:srgbClr val="00B0F0"/>
                </a:solidFill>
                <a:latin typeface="Alexandria" pitchFamily="2" charset="-78"/>
                <a:ea typeface="Calibri" panose="020F0502020204030204" pitchFamily="34" charset="0"/>
                <a:cs typeface="Alexandria" pitchFamily="2" charset="-78"/>
              </a:rPr>
              <a:t>أ. تحليل دراسة الحالة</a:t>
            </a:r>
          </a:p>
          <a:p>
            <a:pPr algn="r"/>
            <a:r>
              <a:rPr lang="ar-EG" sz="2000" b="1" dirty="0"/>
              <a:t>دور الذكاء الاصطناعي في إدارة الأزمة</a:t>
            </a:r>
          </a:p>
          <a:p>
            <a:pPr algn="r"/>
            <a:endParaRPr lang="ar-EG" sz="2000" b="1" dirty="0"/>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graphicFrame>
        <p:nvGraphicFramePr>
          <p:cNvPr id="4" name="Table 3">
            <a:extLst>
              <a:ext uri="{FF2B5EF4-FFF2-40B4-BE49-F238E27FC236}">
                <a16:creationId xmlns:a16="http://schemas.microsoft.com/office/drawing/2014/main" id="{865EA61C-7A54-4480-F335-16C8FCD66824}"/>
              </a:ext>
            </a:extLst>
          </p:cNvPr>
          <p:cNvGraphicFramePr>
            <a:graphicFrameLocks noGrp="1"/>
          </p:cNvGraphicFramePr>
          <p:nvPr>
            <p:extLst>
              <p:ext uri="{D42A27DB-BD31-4B8C-83A1-F6EECF244321}">
                <p14:modId xmlns:p14="http://schemas.microsoft.com/office/powerpoint/2010/main" val="2217332179"/>
              </p:ext>
            </p:extLst>
          </p:nvPr>
        </p:nvGraphicFramePr>
        <p:xfrm>
          <a:off x="1052449" y="3520649"/>
          <a:ext cx="10515600" cy="1463040"/>
        </p:xfrm>
        <a:graphic>
          <a:graphicData uri="http://schemas.openxmlformats.org/drawingml/2006/table">
            <a:tbl>
              <a:tblPr/>
              <a:tblGrid>
                <a:gridCol w="2234090">
                  <a:extLst>
                    <a:ext uri="{9D8B030D-6E8A-4147-A177-3AD203B41FA5}">
                      <a16:colId xmlns:a16="http://schemas.microsoft.com/office/drawing/2014/main" val="1086924397"/>
                    </a:ext>
                  </a:extLst>
                </a:gridCol>
                <a:gridCol w="5565913">
                  <a:extLst>
                    <a:ext uri="{9D8B030D-6E8A-4147-A177-3AD203B41FA5}">
                      <a16:colId xmlns:a16="http://schemas.microsoft.com/office/drawing/2014/main" val="3468969501"/>
                    </a:ext>
                  </a:extLst>
                </a:gridCol>
                <a:gridCol w="2715597">
                  <a:extLst>
                    <a:ext uri="{9D8B030D-6E8A-4147-A177-3AD203B41FA5}">
                      <a16:colId xmlns:a16="http://schemas.microsoft.com/office/drawing/2014/main" val="4055418516"/>
                    </a:ext>
                  </a:extLst>
                </a:gridCol>
              </a:tblGrid>
              <a:tr h="0">
                <a:tc>
                  <a:txBody>
                    <a:bodyPr/>
                    <a:lstStyle/>
                    <a:p>
                      <a:pPr algn="ctr" rtl="1"/>
                      <a:r>
                        <a:rPr lang="ar-EG" b="1" dirty="0"/>
                        <a:t>المرحلة</a:t>
                      </a:r>
                    </a:p>
                  </a:txBody>
                  <a:tcPr anchor="ctr">
                    <a:lnL>
                      <a:noFill/>
                    </a:lnL>
                    <a:lnR>
                      <a:noFill/>
                    </a:lnR>
                    <a:lnT>
                      <a:noFill/>
                    </a:lnT>
                    <a:lnB>
                      <a:noFill/>
                    </a:lnB>
                  </a:tcPr>
                </a:tc>
                <a:tc>
                  <a:txBody>
                    <a:bodyPr/>
                    <a:lstStyle/>
                    <a:p>
                      <a:pPr algn="ctr" rtl="1"/>
                      <a:r>
                        <a:rPr lang="ar-EG" b="1" dirty="0"/>
                        <a:t>دور الذكاء الاصطناعي</a:t>
                      </a:r>
                    </a:p>
                  </a:txBody>
                  <a:tcPr anchor="ctr">
                    <a:lnL>
                      <a:noFill/>
                    </a:lnL>
                    <a:lnR>
                      <a:noFill/>
                    </a:lnR>
                    <a:lnT>
                      <a:noFill/>
                    </a:lnT>
                    <a:lnB>
                      <a:noFill/>
                    </a:lnB>
                  </a:tcPr>
                </a:tc>
                <a:tc>
                  <a:txBody>
                    <a:bodyPr/>
                    <a:lstStyle/>
                    <a:p>
                      <a:pPr algn="ctr" rtl="1"/>
                      <a:r>
                        <a:rPr lang="ar-EG" b="1" dirty="0"/>
                        <a:t>النتيجة</a:t>
                      </a:r>
                    </a:p>
                  </a:txBody>
                  <a:tcPr anchor="ctr">
                    <a:lnL>
                      <a:noFill/>
                    </a:lnL>
                    <a:lnR>
                      <a:noFill/>
                    </a:lnR>
                    <a:lnT>
                      <a:noFill/>
                    </a:lnT>
                    <a:lnB>
                      <a:noFill/>
                    </a:lnB>
                  </a:tcPr>
                </a:tc>
                <a:extLst>
                  <a:ext uri="{0D108BD9-81ED-4DB2-BD59-A6C34878D82A}">
                    <a16:rowId xmlns:a16="http://schemas.microsoft.com/office/drawing/2014/main" val="3655613513"/>
                  </a:ext>
                </a:extLst>
              </a:tr>
              <a:tr h="0">
                <a:tc>
                  <a:txBody>
                    <a:bodyPr/>
                    <a:lstStyle/>
                    <a:p>
                      <a:pPr algn="r" rtl="1"/>
                      <a:r>
                        <a:rPr lang="ar-EG" dirty="0"/>
                        <a:t>رصد المحتوى</a:t>
                      </a:r>
                    </a:p>
                  </a:txBody>
                  <a:tcPr anchor="ctr">
                    <a:lnL>
                      <a:noFill/>
                    </a:lnL>
                    <a:lnR>
                      <a:noFill/>
                    </a:lnR>
                    <a:lnT>
                      <a:noFill/>
                    </a:lnT>
                    <a:lnB>
                      <a:noFill/>
                    </a:lnB>
                  </a:tcPr>
                </a:tc>
                <a:tc>
                  <a:txBody>
                    <a:bodyPr/>
                    <a:lstStyle/>
                    <a:p>
                      <a:pPr algn="r" rtl="1"/>
                      <a:r>
                        <a:rPr lang="ar-EG" dirty="0"/>
                        <a:t> تحليل ملايين المنشورات على </a:t>
                      </a:r>
                      <a:r>
                        <a:rPr lang="en-US" dirty="0"/>
                        <a:t>X Twitter </a:t>
                      </a:r>
                      <a:r>
                        <a:rPr lang="ar-EG" dirty="0"/>
                        <a:t>سابقاً و</a:t>
                      </a:r>
                      <a:r>
                        <a:rPr lang="en-US" dirty="0"/>
                        <a:t>TikTok </a:t>
                      </a:r>
                      <a:r>
                        <a:rPr lang="ar-EG" dirty="0"/>
                        <a:t>و</a:t>
                      </a:r>
                      <a:r>
                        <a:rPr lang="en-US" dirty="0"/>
                        <a:t>Reddit</a:t>
                      </a:r>
                    </a:p>
                  </a:txBody>
                  <a:tcPr anchor="ctr">
                    <a:lnL>
                      <a:noFill/>
                    </a:lnL>
                    <a:lnR>
                      <a:noFill/>
                    </a:lnR>
                    <a:lnT>
                      <a:noFill/>
                    </a:lnT>
                    <a:lnB>
                      <a:noFill/>
                    </a:lnB>
                  </a:tcPr>
                </a:tc>
                <a:tc>
                  <a:txBody>
                    <a:bodyPr/>
                    <a:lstStyle/>
                    <a:p>
                      <a:pPr algn="r" rtl="1"/>
                      <a:r>
                        <a:rPr lang="ar-EG"/>
                        <a:t>اكتشاف مصدر الشائعة الأساسي</a:t>
                      </a:r>
                    </a:p>
                  </a:txBody>
                  <a:tcPr anchor="ctr">
                    <a:lnL>
                      <a:noFill/>
                    </a:lnL>
                    <a:lnR>
                      <a:noFill/>
                    </a:lnR>
                    <a:lnT>
                      <a:noFill/>
                    </a:lnT>
                    <a:lnB>
                      <a:noFill/>
                    </a:lnB>
                  </a:tcPr>
                </a:tc>
                <a:extLst>
                  <a:ext uri="{0D108BD9-81ED-4DB2-BD59-A6C34878D82A}">
                    <a16:rowId xmlns:a16="http://schemas.microsoft.com/office/drawing/2014/main" val="762619762"/>
                  </a:ext>
                </a:extLst>
              </a:tr>
              <a:tr h="0">
                <a:tc>
                  <a:txBody>
                    <a:bodyPr/>
                    <a:lstStyle/>
                    <a:p>
                      <a:pPr algn="r" rtl="1"/>
                      <a:r>
                        <a:rPr lang="ar-EG"/>
                        <a:t>تحليل البيانات</a:t>
                      </a:r>
                    </a:p>
                  </a:txBody>
                  <a:tcPr anchor="ctr">
                    <a:lnL>
                      <a:noFill/>
                    </a:lnL>
                    <a:lnR>
                      <a:noFill/>
                    </a:lnR>
                    <a:lnT>
                      <a:noFill/>
                    </a:lnT>
                    <a:lnB>
                      <a:noFill/>
                    </a:lnB>
                  </a:tcPr>
                </a:tc>
                <a:tc>
                  <a:txBody>
                    <a:bodyPr/>
                    <a:lstStyle/>
                    <a:p>
                      <a:pPr algn="r" rtl="1"/>
                      <a:r>
                        <a:rPr lang="ar-EG" dirty="0"/>
                        <a:t>تحديد الحسابات المحركة للحملة وارتباطها بمصادر خارجية</a:t>
                      </a:r>
                    </a:p>
                  </a:txBody>
                  <a:tcPr anchor="ctr">
                    <a:lnL>
                      <a:noFill/>
                    </a:lnL>
                    <a:lnR>
                      <a:noFill/>
                    </a:lnR>
                    <a:lnT>
                      <a:noFill/>
                    </a:lnT>
                    <a:lnB>
                      <a:noFill/>
                    </a:lnB>
                  </a:tcPr>
                </a:tc>
                <a:tc>
                  <a:txBody>
                    <a:bodyPr/>
                    <a:lstStyle/>
                    <a:p>
                      <a:pPr algn="r" rtl="1"/>
                      <a:r>
                        <a:rPr lang="ar-EG"/>
                        <a:t>كشف الدافع وراء التضليل</a:t>
                      </a:r>
                    </a:p>
                  </a:txBody>
                  <a:tcPr anchor="ctr">
                    <a:lnL>
                      <a:noFill/>
                    </a:lnL>
                    <a:lnR>
                      <a:noFill/>
                    </a:lnR>
                    <a:lnT>
                      <a:noFill/>
                    </a:lnT>
                    <a:lnB>
                      <a:noFill/>
                    </a:lnB>
                  </a:tcPr>
                </a:tc>
                <a:extLst>
                  <a:ext uri="{0D108BD9-81ED-4DB2-BD59-A6C34878D82A}">
                    <a16:rowId xmlns:a16="http://schemas.microsoft.com/office/drawing/2014/main" val="758352109"/>
                  </a:ext>
                </a:extLst>
              </a:tr>
              <a:tr h="0">
                <a:tc>
                  <a:txBody>
                    <a:bodyPr/>
                    <a:lstStyle/>
                    <a:p>
                      <a:pPr algn="r" rtl="1"/>
                      <a:r>
                        <a:rPr lang="ar-EG"/>
                        <a:t>الاستجابة الاستراتيجية</a:t>
                      </a:r>
                    </a:p>
                  </a:txBody>
                  <a:tcPr anchor="ctr">
                    <a:lnL>
                      <a:noFill/>
                    </a:lnL>
                    <a:lnR>
                      <a:noFill/>
                    </a:lnR>
                    <a:lnT>
                      <a:noFill/>
                    </a:lnT>
                    <a:lnB>
                      <a:noFill/>
                    </a:lnB>
                  </a:tcPr>
                </a:tc>
                <a:tc>
                  <a:txBody>
                    <a:bodyPr/>
                    <a:lstStyle/>
                    <a:p>
                      <a:pPr algn="r" rtl="1"/>
                      <a:r>
                        <a:rPr lang="ar-EG"/>
                        <a:t>إنتاج رسائل مرئية وبيانات رسمية مدعومة بالأرقام</a:t>
                      </a:r>
                    </a:p>
                  </a:txBody>
                  <a:tcPr anchor="ctr">
                    <a:lnL>
                      <a:noFill/>
                    </a:lnL>
                    <a:lnR>
                      <a:noFill/>
                    </a:lnR>
                    <a:lnT>
                      <a:noFill/>
                    </a:lnT>
                    <a:lnB>
                      <a:noFill/>
                    </a:lnB>
                  </a:tcPr>
                </a:tc>
                <a:tc>
                  <a:txBody>
                    <a:bodyPr/>
                    <a:lstStyle/>
                    <a:p>
                      <a:pPr algn="r" rtl="1"/>
                      <a:r>
                        <a:rPr lang="ar-EG" dirty="0"/>
                        <a:t>إيقاف انتشار المعلومات المضللة</a:t>
                      </a:r>
                    </a:p>
                  </a:txBody>
                  <a:tcPr anchor="ctr">
                    <a:lnL>
                      <a:noFill/>
                    </a:lnL>
                    <a:lnR>
                      <a:noFill/>
                    </a:lnR>
                    <a:lnT>
                      <a:noFill/>
                    </a:lnT>
                    <a:lnB>
                      <a:noFill/>
                    </a:lnB>
                  </a:tcPr>
                </a:tc>
                <a:extLst>
                  <a:ext uri="{0D108BD9-81ED-4DB2-BD59-A6C34878D82A}">
                    <a16:rowId xmlns:a16="http://schemas.microsoft.com/office/drawing/2014/main" val="1705774888"/>
                  </a:ext>
                </a:extLst>
              </a:tr>
            </a:tbl>
          </a:graphicData>
        </a:graphic>
      </p:graphicFrame>
    </p:spTree>
    <p:extLst>
      <p:ext uri="{BB962C8B-B14F-4D97-AF65-F5344CB8AC3E}">
        <p14:creationId xmlns:p14="http://schemas.microsoft.com/office/powerpoint/2010/main" val="103956337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73756" y="1353707"/>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خامسًا: دراسة حالة: إدارة أزمة إلكترونية باستخدام الذكاء الاصطناعي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19200" y="2446177"/>
            <a:ext cx="9886950" cy="2462213"/>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هيئة كهرباء ومياه دبي </a:t>
            </a:r>
            <a:r>
              <a:rPr lang="en-US" sz="2400" b="1" kern="100" dirty="0">
                <a:solidFill>
                  <a:srgbClr val="00B0F0"/>
                </a:solidFill>
                <a:latin typeface="Alexandria" pitchFamily="2" charset="-78"/>
                <a:ea typeface="Calibri" panose="020F0502020204030204" pitchFamily="34" charset="0"/>
                <a:cs typeface="Alexandria" pitchFamily="2" charset="-78"/>
              </a:rPr>
              <a:t>DEWA </a:t>
            </a:r>
            <a:r>
              <a:rPr lang="ar-SA" sz="2400" b="1" kern="100" dirty="0">
                <a:solidFill>
                  <a:srgbClr val="00B0F0"/>
                </a:solidFill>
                <a:latin typeface="Alexandria" pitchFamily="2" charset="-78"/>
                <a:ea typeface="Calibri" panose="020F0502020204030204" pitchFamily="34" charset="0"/>
                <a:cs typeface="Alexandria" pitchFamily="2" charset="-78"/>
              </a:rPr>
              <a:t> </a:t>
            </a:r>
            <a:r>
              <a:rPr lang="ar-EG" sz="2400" b="1" kern="100" dirty="0">
                <a:solidFill>
                  <a:srgbClr val="00B0F0"/>
                </a:solidFill>
                <a:latin typeface="Alexandria" pitchFamily="2" charset="-78"/>
                <a:ea typeface="Calibri" panose="020F0502020204030204" pitchFamily="34" charset="0"/>
                <a:cs typeface="Alexandria" pitchFamily="2" charset="-78"/>
              </a:rPr>
              <a:t>وإدارة أزمة تضليل رقمي باستخدام الذكاء الاصطناعي (2025)</a:t>
            </a:r>
          </a:p>
          <a:p>
            <a:pPr lvl="0" algn="just" rtl="1">
              <a:lnSpc>
                <a:spcPct val="150000"/>
              </a:lnSpc>
              <a:spcBef>
                <a:spcPts val="600"/>
              </a:spcBef>
            </a:pPr>
            <a:r>
              <a:rPr lang="ar-EG" sz="2200" b="1" kern="100" dirty="0">
                <a:solidFill>
                  <a:srgbClr val="00B0F0"/>
                </a:solidFill>
                <a:latin typeface="Alexandria" pitchFamily="2" charset="-78"/>
                <a:ea typeface="Calibri" panose="020F0502020204030204" pitchFamily="34" charset="0"/>
                <a:cs typeface="Alexandria" pitchFamily="2" charset="-78"/>
              </a:rPr>
              <a:t>ب. دروس مستفادة</a:t>
            </a:r>
          </a:p>
          <a:p>
            <a:pPr lvl="0" algn="just" rtl="1">
              <a:lnSpc>
                <a:spcPct val="150000"/>
              </a:lnSpc>
              <a:spcBef>
                <a:spcPts val="600"/>
              </a:spcBef>
            </a:pPr>
            <a:r>
              <a:rPr lang="ar-EG" sz="2000" b="1" kern="100" dirty="0">
                <a:effectLst/>
                <a:latin typeface="Alexandria" pitchFamily="2" charset="-78"/>
                <a:ea typeface="Calibri" panose="020F0502020204030204" pitchFamily="34" charset="0"/>
                <a:cs typeface="Alexandria" pitchFamily="2" charset="-78"/>
              </a:rPr>
              <a:t>أهمية الاستعداد المسبق</a:t>
            </a:r>
            <a:r>
              <a:rPr lang="ar-EG" b="1" kern="100" dirty="0">
                <a:effectLst/>
                <a:latin typeface="Alexandria" pitchFamily="2" charset="-78"/>
                <a:ea typeface="Calibri" panose="020F0502020204030204" pitchFamily="34" charset="0"/>
                <a:cs typeface="Alexandria" pitchFamily="2" charset="-78"/>
              </a:rPr>
              <a:t>: </a:t>
            </a:r>
            <a:r>
              <a:rPr lang="ar-EG" kern="100" dirty="0">
                <a:latin typeface="Alexandria" pitchFamily="2" charset="-78"/>
                <a:ea typeface="Calibri" panose="020F0502020204030204" pitchFamily="34" charset="0"/>
                <a:cs typeface="Alexandria" pitchFamily="2" charset="-78"/>
              </a:rPr>
              <a:t>يظهر المثال أهمية وجود أنظمة ذكاء اصطناعي متطورة للتحليل والاستجابة. </a:t>
            </a:r>
            <a:r>
              <a:rPr lang="ar-EG" dirty="0"/>
              <a:t>الذكاء الاصطناعي لا يكتشف الشائعة فحسب، بل يفككها ويواجهها بالبيانات.</a:t>
            </a:r>
            <a:endParaRPr lang="ar-EG" kern="100" dirty="0">
              <a:latin typeface="Alexandria" pitchFamily="2" charset="-78"/>
              <a:ea typeface="Calibri" panose="020F0502020204030204" pitchFamily="34" charset="0"/>
              <a:cs typeface="Alexandria" pitchFamily="2" charset="-78"/>
            </a:endParaRPr>
          </a:p>
          <a:p>
            <a:pPr algn="r"/>
            <a:r>
              <a:rPr lang="ar-EG" dirty="0"/>
              <a:t>في عصر المعلومات، الحقيقة لا تنتصر بالصمت… بل بالأرقام.</a:t>
            </a: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53267945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8362" y="803517"/>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خامسًا: دراسة حالة إدارة أزمة إلكترونية باستخدام الذكاء الاصطناعي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08362" y="1078697"/>
            <a:ext cx="11342861" cy="5719514"/>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 دراسة حالة 3: </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منصة التعليم الذكي في قطر وإدارة أزمة الضغط الإلكتروني باستخدام الذكاء الاصطناعي (2025)</a:t>
            </a:r>
          </a:p>
          <a:p>
            <a:pPr lvl="0" algn="just" rtl="1">
              <a:lnSpc>
                <a:spcPct val="150000"/>
              </a:lnSpc>
              <a:spcBef>
                <a:spcPts val="600"/>
              </a:spcBef>
            </a:pPr>
            <a:r>
              <a:rPr lang="ar-EG" sz="2200" b="1" kern="100" dirty="0">
                <a:solidFill>
                  <a:srgbClr val="00B0F0"/>
                </a:solidFill>
                <a:latin typeface="Alexandria" pitchFamily="2" charset="-78"/>
                <a:ea typeface="Calibri" panose="020F0502020204030204" pitchFamily="34" charset="0"/>
                <a:cs typeface="Alexandria" pitchFamily="2" charset="-78"/>
              </a:rPr>
              <a:t>أ. تحليل دراسة الحالة</a:t>
            </a:r>
          </a:p>
          <a:p>
            <a:pPr lvl="0" algn="just" rtl="1">
              <a:lnSpc>
                <a:spcPct val="150000"/>
              </a:lnSpc>
              <a:spcBef>
                <a:spcPts val="600"/>
              </a:spcBef>
            </a:pPr>
            <a:r>
              <a:rPr lang="ar-SA" b="1" kern="100" dirty="0">
                <a:effectLst/>
                <a:latin typeface="Alexandria" pitchFamily="2" charset="-78"/>
                <a:ea typeface="Calibri" panose="020F0502020204030204" pitchFamily="34" charset="0"/>
                <a:cs typeface="Alexandria" pitchFamily="2" charset="-78"/>
              </a:rPr>
              <a:t>نوع الأزمة: </a:t>
            </a:r>
            <a:r>
              <a:rPr lang="ar-SA" kern="100" dirty="0">
                <a:effectLst/>
                <a:latin typeface="Alexandria" pitchFamily="2" charset="-78"/>
                <a:ea typeface="Calibri" panose="020F0502020204030204" pitchFamily="34" charset="0"/>
                <a:cs typeface="Alexandria" pitchFamily="2" charset="-78"/>
              </a:rPr>
              <a:t>توقف مفاجئ لمنصة التعليم الذكي نتيجة هجوم ضغط إلكتروني </a:t>
            </a:r>
            <a:r>
              <a:rPr lang="en-US" kern="100" dirty="0">
                <a:effectLst/>
                <a:latin typeface="Alexandria" pitchFamily="2" charset="-78"/>
                <a:ea typeface="Calibri" panose="020F0502020204030204" pitchFamily="34" charset="0"/>
                <a:cs typeface="Alexandria" pitchFamily="2" charset="-78"/>
              </a:rPr>
              <a:t>Digital Overload Attack </a:t>
            </a:r>
            <a:r>
              <a:rPr lang="ar-SA" kern="100" dirty="0">
                <a:effectLst/>
                <a:latin typeface="Alexandria" pitchFamily="2" charset="-78"/>
                <a:ea typeface="Calibri" panose="020F0502020204030204" pitchFamily="34" charset="0"/>
                <a:cs typeface="Alexandria" pitchFamily="2" charset="-78"/>
              </a:rPr>
              <a:t> تسبب في إغراق الخوادم بطلبات وهمية، مما أدى إلى شلل المنصة بالكامل أثناء فترة اختبارات المدارس.</a:t>
            </a:r>
          </a:p>
          <a:p>
            <a:pPr lvl="0" algn="just" rtl="1">
              <a:lnSpc>
                <a:spcPct val="150000"/>
              </a:lnSpc>
              <a:spcBef>
                <a:spcPts val="600"/>
              </a:spcBef>
            </a:pPr>
            <a:r>
              <a:rPr lang="ar-EG" sz="2000" b="1" kern="100" dirty="0">
                <a:latin typeface="Alexandria" pitchFamily="2" charset="-78"/>
                <a:ea typeface="Calibri" panose="020F0502020204030204" pitchFamily="34" charset="0"/>
                <a:cs typeface="Alexandria" pitchFamily="2" charset="-78"/>
              </a:rPr>
              <a:t>وصف الأزمة: </a:t>
            </a:r>
            <a:r>
              <a:rPr lang="ar-EG" kern="100" dirty="0">
                <a:latin typeface="Alexandria" pitchFamily="2" charset="-78"/>
                <a:ea typeface="Calibri" panose="020F0502020204030204" pitchFamily="34" charset="0"/>
                <a:cs typeface="Alexandria" pitchFamily="2" charset="-78"/>
              </a:rPr>
              <a:t>خلال الأسبوع الأول من مايو 2025، بدأ أولياء الأمور والطلاب يواجهون صعوبات في الدخول إلى المنصة التعليمية الوطنية في قطر. خلال دقائق:</a:t>
            </a:r>
          </a:p>
          <a:p>
            <a:pPr marL="285750" lvl="0" indent="-285750" algn="just" rtl="1">
              <a:lnSpc>
                <a:spcPct val="150000"/>
              </a:lnSpc>
              <a:spcBef>
                <a:spcPts val="600"/>
              </a:spcBef>
              <a:buFont typeface="Arial" panose="020B0604020202020204" pitchFamily="34" charset="0"/>
              <a:buChar char="•"/>
            </a:pPr>
            <a:r>
              <a:rPr lang="ar-EG" kern="100" dirty="0">
                <a:effectLst/>
                <a:latin typeface="Alexandria" pitchFamily="2" charset="-78"/>
                <a:ea typeface="Calibri" panose="020F0502020204030204" pitchFamily="34" charset="0"/>
                <a:cs typeface="Alexandria" pitchFamily="2" charset="-78"/>
              </a:rPr>
              <a:t>تعطل النظام تمامًا</a:t>
            </a:r>
          </a:p>
          <a:p>
            <a:pPr marL="285750" lvl="0" indent="-285750" algn="just" rtl="1">
              <a:lnSpc>
                <a:spcPct val="150000"/>
              </a:lnSpc>
              <a:spcBef>
                <a:spcPts val="600"/>
              </a:spcBef>
              <a:buFont typeface="Arial" panose="020B0604020202020204" pitchFamily="34" charset="0"/>
              <a:buChar char="•"/>
            </a:pPr>
            <a:r>
              <a:rPr lang="ar-EG" kern="100" dirty="0">
                <a:effectLst/>
                <a:latin typeface="Alexandria" pitchFamily="2" charset="-78"/>
                <a:ea typeface="Calibri" panose="020F0502020204030204" pitchFamily="34" charset="0"/>
                <a:cs typeface="Alexandria" pitchFamily="2" charset="-78"/>
              </a:rPr>
              <a:t>ارتفع معدل الشكاوى عبر منصات التواصل</a:t>
            </a:r>
          </a:p>
          <a:p>
            <a:pPr marL="285750" lvl="0" indent="-285750" algn="just" rtl="1">
              <a:lnSpc>
                <a:spcPct val="150000"/>
              </a:lnSpc>
              <a:spcBef>
                <a:spcPts val="600"/>
              </a:spcBef>
              <a:buFont typeface="Arial" panose="020B0604020202020204" pitchFamily="34" charset="0"/>
              <a:buChar char="•"/>
            </a:pPr>
            <a:r>
              <a:rPr lang="ar-EG" kern="100" dirty="0">
                <a:effectLst/>
                <a:latin typeface="Alexandria" pitchFamily="2" charset="-78"/>
                <a:ea typeface="Calibri" panose="020F0502020204030204" pitchFamily="34" charset="0"/>
                <a:cs typeface="Alexandria" pitchFamily="2" charset="-78"/>
              </a:rPr>
              <a:t>انتشرت توقعات بوجود اختراق أو فشل في البنية التحتية الرقمية</a:t>
            </a:r>
          </a:p>
          <a:p>
            <a:pPr marL="285750" lvl="0" indent="-285750" algn="just" rtl="1">
              <a:lnSpc>
                <a:spcPct val="150000"/>
              </a:lnSpc>
              <a:spcBef>
                <a:spcPts val="600"/>
              </a:spcBef>
              <a:buFont typeface="Arial" panose="020B0604020202020204" pitchFamily="34" charset="0"/>
              <a:buChar char="•"/>
            </a:pPr>
            <a:r>
              <a:rPr lang="ar-EG" kern="100" dirty="0">
                <a:effectLst/>
                <a:latin typeface="Alexandria" pitchFamily="2" charset="-78"/>
                <a:ea typeface="Calibri" panose="020F0502020204030204" pitchFamily="34" charset="0"/>
                <a:cs typeface="Alexandria" pitchFamily="2" charset="-78"/>
              </a:rPr>
              <a:t>هذه الأزمة كانت حساسة للغاية لأنها وقعت قبل اختبارات نهاية العام.</a:t>
            </a:r>
          </a:p>
        </p:txBody>
      </p:sp>
      <p:sp>
        <p:nvSpPr>
          <p:cNvPr id="3" name="TextBox 2"/>
          <p:cNvSpPr txBox="1"/>
          <p:nvPr/>
        </p:nvSpPr>
        <p:spPr>
          <a:xfrm>
            <a:off x="9235023" y="656916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32110336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027032"/>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خامسًا: دراسة حالة: إدارة أزمة إلكترونية باستخدام الذكاء الاصطناعي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38201" y="1700258"/>
            <a:ext cx="10445432" cy="1538883"/>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منصة التعليم الذكي في قطر وإدارة أزمة الضغط الإلكتروني باستخدام الذكاء الاصطناعي (2025)</a:t>
            </a:r>
          </a:p>
          <a:p>
            <a:pPr lvl="0" algn="just" rtl="1">
              <a:lnSpc>
                <a:spcPct val="150000"/>
              </a:lnSpc>
              <a:spcBef>
                <a:spcPts val="600"/>
              </a:spcBef>
            </a:pPr>
            <a:r>
              <a:rPr lang="ar-EG" sz="2200" b="1" kern="100" dirty="0">
                <a:solidFill>
                  <a:srgbClr val="00B0F0"/>
                </a:solidFill>
                <a:latin typeface="Alexandria" pitchFamily="2" charset="-78"/>
                <a:ea typeface="Calibri" panose="020F0502020204030204" pitchFamily="34" charset="0"/>
                <a:cs typeface="Alexandria" pitchFamily="2" charset="-78"/>
              </a:rPr>
              <a:t>أ. تحليل دراسة الحالة</a:t>
            </a:r>
          </a:p>
          <a:p>
            <a:pPr algn="r"/>
            <a:r>
              <a:rPr lang="ar-EG" sz="2000" b="1" dirty="0"/>
              <a:t>دور الذكاء الاصطناعي في إدارة الأزمة</a:t>
            </a: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graphicFrame>
        <p:nvGraphicFramePr>
          <p:cNvPr id="5" name="Table 4">
            <a:extLst>
              <a:ext uri="{FF2B5EF4-FFF2-40B4-BE49-F238E27FC236}">
                <a16:creationId xmlns:a16="http://schemas.microsoft.com/office/drawing/2014/main" id="{612A78F2-0E23-E7D6-81FC-92113A7B6460}"/>
              </a:ext>
            </a:extLst>
          </p:cNvPr>
          <p:cNvGraphicFramePr>
            <a:graphicFrameLocks noGrp="1"/>
          </p:cNvGraphicFramePr>
          <p:nvPr>
            <p:extLst>
              <p:ext uri="{D42A27DB-BD31-4B8C-83A1-F6EECF244321}">
                <p14:modId xmlns:p14="http://schemas.microsoft.com/office/powerpoint/2010/main" val="1079403400"/>
              </p:ext>
            </p:extLst>
          </p:nvPr>
        </p:nvGraphicFramePr>
        <p:xfrm>
          <a:off x="1151480" y="3504175"/>
          <a:ext cx="10515600" cy="2286000"/>
        </p:xfrm>
        <a:graphic>
          <a:graphicData uri="http://schemas.openxmlformats.org/drawingml/2006/table">
            <a:tbl>
              <a:tblPr/>
              <a:tblGrid>
                <a:gridCol w="3505200">
                  <a:extLst>
                    <a:ext uri="{9D8B030D-6E8A-4147-A177-3AD203B41FA5}">
                      <a16:colId xmlns:a16="http://schemas.microsoft.com/office/drawing/2014/main" val="2308226115"/>
                    </a:ext>
                  </a:extLst>
                </a:gridCol>
                <a:gridCol w="3505200">
                  <a:extLst>
                    <a:ext uri="{9D8B030D-6E8A-4147-A177-3AD203B41FA5}">
                      <a16:colId xmlns:a16="http://schemas.microsoft.com/office/drawing/2014/main" val="142607253"/>
                    </a:ext>
                  </a:extLst>
                </a:gridCol>
                <a:gridCol w="3505200">
                  <a:extLst>
                    <a:ext uri="{9D8B030D-6E8A-4147-A177-3AD203B41FA5}">
                      <a16:colId xmlns:a16="http://schemas.microsoft.com/office/drawing/2014/main" val="1046684668"/>
                    </a:ext>
                  </a:extLst>
                </a:gridCol>
              </a:tblGrid>
              <a:tr h="0">
                <a:tc>
                  <a:txBody>
                    <a:bodyPr/>
                    <a:lstStyle/>
                    <a:p>
                      <a:pPr algn="ctr" rtl="1"/>
                      <a:r>
                        <a:rPr lang="ar-EG" b="1" dirty="0"/>
                        <a:t>المرحلة</a:t>
                      </a:r>
                    </a:p>
                  </a:txBody>
                  <a:tcPr anchor="ctr">
                    <a:lnL>
                      <a:noFill/>
                    </a:lnL>
                    <a:lnR>
                      <a:noFill/>
                    </a:lnR>
                    <a:lnT>
                      <a:noFill/>
                    </a:lnT>
                    <a:lnB>
                      <a:noFill/>
                    </a:lnB>
                  </a:tcPr>
                </a:tc>
                <a:tc>
                  <a:txBody>
                    <a:bodyPr/>
                    <a:lstStyle/>
                    <a:p>
                      <a:pPr algn="ctr" rtl="1"/>
                      <a:r>
                        <a:rPr lang="ar-EG" b="1" dirty="0"/>
                        <a:t>إجراء الذكاء الاصطناعي</a:t>
                      </a:r>
                    </a:p>
                  </a:txBody>
                  <a:tcPr anchor="ctr">
                    <a:lnL>
                      <a:noFill/>
                    </a:lnL>
                    <a:lnR>
                      <a:noFill/>
                    </a:lnR>
                    <a:lnT>
                      <a:noFill/>
                    </a:lnT>
                    <a:lnB>
                      <a:noFill/>
                    </a:lnB>
                  </a:tcPr>
                </a:tc>
                <a:tc>
                  <a:txBody>
                    <a:bodyPr/>
                    <a:lstStyle/>
                    <a:p>
                      <a:pPr algn="ctr" rtl="1"/>
                      <a:r>
                        <a:rPr lang="ar-EG" b="1" dirty="0"/>
                        <a:t>أثر التدخل</a:t>
                      </a:r>
                    </a:p>
                  </a:txBody>
                  <a:tcPr anchor="ctr">
                    <a:lnL>
                      <a:noFill/>
                    </a:lnL>
                    <a:lnR>
                      <a:noFill/>
                    </a:lnR>
                    <a:lnT>
                      <a:noFill/>
                    </a:lnT>
                    <a:lnB>
                      <a:noFill/>
                    </a:lnB>
                  </a:tcPr>
                </a:tc>
                <a:extLst>
                  <a:ext uri="{0D108BD9-81ED-4DB2-BD59-A6C34878D82A}">
                    <a16:rowId xmlns:a16="http://schemas.microsoft.com/office/drawing/2014/main" val="2013986776"/>
                  </a:ext>
                </a:extLst>
              </a:tr>
              <a:tr h="0">
                <a:tc>
                  <a:txBody>
                    <a:bodyPr/>
                    <a:lstStyle/>
                    <a:p>
                      <a:pPr algn="r" rtl="1"/>
                      <a:r>
                        <a:rPr lang="ar-EG" dirty="0"/>
                        <a:t>1. التشخيص الفوري</a:t>
                      </a:r>
                    </a:p>
                  </a:txBody>
                  <a:tcPr anchor="ctr">
                    <a:lnL>
                      <a:noFill/>
                    </a:lnL>
                    <a:lnR>
                      <a:noFill/>
                    </a:lnR>
                    <a:lnT>
                      <a:noFill/>
                    </a:lnT>
                    <a:lnB>
                      <a:noFill/>
                    </a:lnB>
                  </a:tcPr>
                </a:tc>
                <a:tc>
                  <a:txBody>
                    <a:bodyPr/>
                    <a:lstStyle/>
                    <a:p>
                      <a:pPr algn="r" rtl="1"/>
                      <a:r>
                        <a:rPr lang="ar-EG" dirty="0"/>
                        <a:t>رصد النظام نمطًا غير طبيعي في حركة الخوادم</a:t>
                      </a:r>
                    </a:p>
                  </a:txBody>
                  <a:tcPr anchor="ctr">
                    <a:lnL>
                      <a:noFill/>
                    </a:lnL>
                    <a:lnR>
                      <a:noFill/>
                    </a:lnR>
                    <a:lnT>
                      <a:noFill/>
                    </a:lnT>
                    <a:lnB>
                      <a:noFill/>
                    </a:lnB>
                  </a:tcPr>
                </a:tc>
                <a:tc>
                  <a:txBody>
                    <a:bodyPr/>
                    <a:lstStyle/>
                    <a:p>
                      <a:pPr algn="r" rtl="1"/>
                      <a:r>
                        <a:rPr lang="ar-EG" dirty="0"/>
                        <a:t>تمييز الهجوم دون تدخل بشري</a:t>
                      </a:r>
                    </a:p>
                  </a:txBody>
                  <a:tcPr anchor="ctr">
                    <a:lnL>
                      <a:noFill/>
                    </a:lnL>
                    <a:lnR>
                      <a:noFill/>
                    </a:lnR>
                    <a:lnT>
                      <a:noFill/>
                    </a:lnT>
                    <a:lnB>
                      <a:noFill/>
                    </a:lnB>
                  </a:tcPr>
                </a:tc>
                <a:extLst>
                  <a:ext uri="{0D108BD9-81ED-4DB2-BD59-A6C34878D82A}">
                    <a16:rowId xmlns:a16="http://schemas.microsoft.com/office/drawing/2014/main" val="3367088378"/>
                  </a:ext>
                </a:extLst>
              </a:tr>
              <a:tr h="0">
                <a:tc>
                  <a:txBody>
                    <a:bodyPr/>
                    <a:lstStyle/>
                    <a:p>
                      <a:pPr algn="r" rtl="1"/>
                      <a:r>
                        <a:rPr lang="ar-EG" dirty="0"/>
                        <a:t>2. إعادة توزيع الموارد</a:t>
                      </a:r>
                    </a:p>
                  </a:txBody>
                  <a:tcPr anchor="ctr">
                    <a:lnL>
                      <a:noFill/>
                    </a:lnL>
                    <a:lnR>
                      <a:noFill/>
                    </a:lnR>
                    <a:lnT>
                      <a:noFill/>
                    </a:lnT>
                    <a:lnB>
                      <a:noFill/>
                    </a:lnB>
                  </a:tcPr>
                </a:tc>
                <a:tc>
                  <a:txBody>
                    <a:bodyPr/>
                    <a:lstStyle/>
                    <a:p>
                      <a:pPr algn="r" rtl="1"/>
                      <a:r>
                        <a:rPr lang="en-US"/>
                        <a:t>AI </a:t>
                      </a:r>
                      <a:r>
                        <a:rPr lang="ar-EG"/>
                        <a:t>أعاد توجيه الخوادم السحابية وتوزيع الأحمال</a:t>
                      </a:r>
                    </a:p>
                  </a:txBody>
                  <a:tcPr anchor="ctr">
                    <a:lnL>
                      <a:noFill/>
                    </a:lnL>
                    <a:lnR>
                      <a:noFill/>
                    </a:lnR>
                    <a:lnT>
                      <a:noFill/>
                    </a:lnT>
                    <a:lnB>
                      <a:noFill/>
                    </a:lnB>
                  </a:tcPr>
                </a:tc>
                <a:tc>
                  <a:txBody>
                    <a:bodyPr/>
                    <a:lstStyle/>
                    <a:p>
                      <a:pPr algn="r" rtl="1"/>
                      <a:r>
                        <a:rPr lang="ar-EG"/>
                        <a:t>منع انهيار الشبكة</a:t>
                      </a:r>
                    </a:p>
                  </a:txBody>
                  <a:tcPr anchor="ctr">
                    <a:lnL>
                      <a:noFill/>
                    </a:lnL>
                    <a:lnR>
                      <a:noFill/>
                    </a:lnR>
                    <a:lnT>
                      <a:noFill/>
                    </a:lnT>
                    <a:lnB>
                      <a:noFill/>
                    </a:lnB>
                  </a:tcPr>
                </a:tc>
                <a:extLst>
                  <a:ext uri="{0D108BD9-81ED-4DB2-BD59-A6C34878D82A}">
                    <a16:rowId xmlns:a16="http://schemas.microsoft.com/office/drawing/2014/main" val="2641315439"/>
                  </a:ext>
                </a:extLst>
              </a:tr>
              <a:tr h="0">
                <a:tc>
                  <a:txBody>
                    <a:bodyPr/>
                    <a:lstStyle/>
                    <a:p>
                      <a:pPr algn="r" rtl="1"/>
                      <a:r>
                        <a:rPr lang="ar-EG"/>
                        <a:t>3. التحكم ذاتيًا</a:t>
                      </a:r>
                    </a:p>
                  </a:txBody>
                  <a:tcPr anchor="ctr">
                    <a:lnL>
                      <a:noFill/>
                    </a:lnL>
                    <a:lnR>
                      <a:noFill/>
                    </a:lnR>
                    <a:lnT>
                      <a:noFill/>
                    </a:lnT>
                    <a:lnB>
                      <a:noFill/>
                    </a:lnB>
                  </a:tcPr>
                </a:tc>
                <a:tc>
                  <a:txBody>
                    <a:bodyPr/>
                    <a:lstStyle/>
                    <a:p>
                      <a:pPr algn="r" rtl="1"/>
                      <a:r>
                        <a:rPr lang="ar-EG"/>
                        <a:t>النظام عطَّل الزيارات المشبوهة ورفع قدرة الخوادم</a:t>
                      </a:r>
                    </a:p>
                  </a:txBody>
                  <a:tcPr anchor="ctr">
                    <a:lnL>
                      <a:noFill/>
                    </a:lnL>
                    <a:lnR>
                      <a:noFill/>
                    </a:lnR>
                    <a:lnT>
                      <a:noFill/>
                    </a:lnT>
                    <a:lnB>
                      <a:noFill/>
                    </a:lnB>
                  </a:tcPr>
                </a:tc>
                <a:tc>
                  <a:txBody>
                    <a:bodyPr/>
                    <a:lstStyle/>
                    <a:p>
                      <a:pPr algn="r" rtl="1"/>
                      <a:r>
                        <a:rPr lang="ar-EG" dirty="0"/>
                        <a:t>انخفاض الضغط بشكل تلقائي</a:t>
                      </a:r>
                    </a:p>
                  </a:txBody>
                  <a:tcPr anchor="ctr">
                    <a:lnL>
                      <a:noFill/>
                    </a:lnL>
                    <a:lnR>
                      <a:noFill/>
                    </a:lnR>
                    <a:lnT>
                      <a:noFill/>
                    </a:lnT>
                    <a:lnB>
                      <a:noFill/>
                    </a:lnB>
                  </a:tcPr>
                </a:tc>
                <a:extLst>
                  <a:ext uri="{0D108BD9-81ED-4DB2-BD59-A6C34878D82A}">
                    <a16:rowId xmlns:a16="http://schemas.microsoft.com/office/drawing/2014/main" val="1875747107"/>
                  </a:ext>
                </a:extLst>
              </a:tr>
            </a:tbl>
          </a:graphicData>
        </a:graphic>
      </p:graphicFrame>
    </p:spTree>
    <p:extLst>
      <p:ext uri="{BB962C8B-B14F-4D97-AF65-F5344CB8AC3E}">
        <p14:creationId xmlns:p14="http://schemas.microsoft.com/office/powerpoint/2010/main" val="179690889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095540"/>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خامسًا: دراسة حالة: إدارة أزمة إلكترونية باستخدام الذكاء الاصطناعي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151703" y="2068672"/>
            <a:ext cx="10197783" cy="3867149"/>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منصة التعليم الذكي في قطر وإدارة أزمة الضغط الإلكتروني باستخدام الذكاء الاصطناعي (2025)</a:t>
            </a:r>
          </a:p>
          <a:p>
            <a:pPr lvl="0" algn="just" rtl="1">
              <a:lnSpc>
                <a:spcPct val="150000"/>
              </a:lnSpc>
              <a:spcBef>
                <a:spcPts val="600"/>
              </a:spcBef>
            </a:pPr>
            <a:r>
              <a:rPr lang="ar-EG" sz="2200" b="1" kern="100" dirty="0">
                <a:solidFill>
                  <a:srgbClr val="00B0F0"/>
                </a:solidFill>
                <a:latin typeface="Alexandria" pitchFamily="2" charset="-78"/>
                <a:ea typeface="Calibri" panose="020F0502020204030204" pitchFamily="34" charset="0"/>
                <a:cs typeface="Alexandria" pitchFamily="2" charset="-78"/>
              </a:rPr>
              <a:t>أ. تحليل دراسة الحالة</a:t>
            </a:r>
          </a:p>
          <a:p>
            <a:pPr lvl="0" algn="just" rtl="1">
              <a:lnSpc>
                <a:spcPct val="150000"/>
              </a:lnSpc>
              <a:spcBef>
                <a:spcPts val="600"/>
              </a:spcBef>
            </a:pPr>
            <a:r>
              <a:rPr lang="ar-EG" sz="2000" b="1" kern="100" dirty="0">
                <a:effectLst/>
                <a:latin typeface="Alexandria" pitchFamily="2" charset="-78"/>
                <a:ea typeface="Calibri" panose="020F0502020204030204" pitchFamily="34" charset="0"/>
                <a:cs typeface="Alexandria" pitchFamily="2" charset="-78"/>
              </a:rPr>
              <a:t>نتائج استخدام الذكاء الاصطناعي في إدارة الأزمة:</a:t>
            </a:r>
          </a:p>
          <a:p>
            <a:pPr lvl="0" algn="just" rtl="1">
              <a:lnSpc>
                <a:spcPct val="150000"/>
              </a:lnSpc>
              <a:spcBef>
                <a:spcPts val="600"/>
              </a:spcBef>
            </a:pPr>
            <a:r>
              <a:rPr lang="ar-EG" sz="2000" b="1" kern="100" dirty="0">
                <a:effectLst/>
                <a:latin typeface="Alexandria" pitchFamily="2" charset="-78"/>
                <a:ea typeface="Calibri" panose="020F0502020204030204" pitchFamily="34" charset="0"/>
                <a:cs typeface="Alexandria" pitchFamily="2" charset="-78"/>
              </a:rPr>
              <a:t>عادت المنصة للعمل خلال 12 دقيقة فقط دون الحاجة لإيقاف الاختبارات أو تعطيل العملية التعليمية.</a:t>
            </a:r>
          </a:p>
          <a:p>
            <a:pPr marL="342900" indent="-342900" algn="r" rtl="1">
              <a:lnSpc>
                <a:spcPct val="150000"/>
              </a:lnSpc>
              <a:spcBef>
                <a:spcPts val="600"/>
              </a:spcBef>
              <a:buFont typeface="Arial" panose="020B0604020202020204" pitchFamily="34" charset="0"/>
              <a:buChar char="•"/>
            </a:pPr>
            <a:r>
              <a:rPr lang="ar-EG" sz="2000" kern="100" dirty="0">
                <a:cs typeface="Alexandria" pitchFamily="2" charset="-78"/>
              </a:rPr>
              <a:t>انخفاض محاولات الهجوم بنسبة 78% خلال ساعة</a:t>
            </a:r>
          </a:p>
          <a:p>
            <a:pPr marL="342900" indent="-342900" algn="r" rtl="1">
              <a:lnSpc>
                <a:spcPct val="150000"/>
              </a:lnSpc>
              <a:spcBef>
                <a:spcPts val="600"/>
              </a:spcBef>
              <a:buFont typeface="Arial" panose="020B0604020202020204" pitchFamily="34" charset="0"/>
              <a:buChar char="•"/>
            </a:pPr>
            <a:r>
              <a:rPr lang="ar-EG" sz="2000" kern="100" dirty="0">
                <a:cs typeface="Alexandria" pitchFamily="2" charset="-78"/>
              </a:rPr>
              <a:t>رفع قدرات المنصة بعد الأزمة بنسبة 35%</a:t>
            </a:r>
          </a:p>
          <a:p>
            <a:pPr marL="342900" indent="-342900" algn="r" rtl="1">
              <a:lnSpc>
                <a:spcPct val="150000"/>
              </a:lnSpc>
              <a:spcBef>
                <a:spcPts val="600"/>
              </a:spcBef>
              <a:buFont typeface="Arial" panose="020B0604020202020204" pitchFamily="34" charset="0"/>
              <a:buChar char="•"/>
            </a:pPr>
            <a:r>
              <a:rPr lang="ar-EG" sz="2000" kern="100" dirty="0">
                <a:cs typeface="Alexandria" pitchFamily="2" charset="-78"/>
              </a:rPr>
              <a:t>منح قطر إشادة من الاتحاد العربي للاتصالات بوصفها نموذجًا للأمن الرقمي في التعليم</a:t>
            </a: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86239136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73756" y="1353707"/>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خامسًا: دراسة حالة: إدارة أزمة إلكترونية باستخدام الذكاء الاصطناعي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96683" y="2293584"/>
            <a:ext cx="9886950" cy="2712987"/>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منصة التعليم الذكي في قطر وإدارة أزمة الضغط الإلكتروني باستخدام الذكاء الاصطناعي (2025)</a:t>
            </a:r>
          </a:p>
          <a:p>
            <a:pPr lvl="0" algn="just" rtl="1">
              <a:lnSpc>
                <a:spcPct val="150000"/>
              </a:lnSpc>
              <a:spcBef>
                <a:spcPts val="600"/>
              </a:spcBef>
            </a:pPr>
            <a:r>
              <a:rPr lang="ar-EG" sz="2200" b="1" kern="100" dirty="0">
                <a:solidFill>
                  <a:srgbClr val="00B0F0"/>
                </a:solidFill>
                <a:latin typeface="Alexandria" pitchFamily="2" charset="-78"/>
                <a:ea typeface="Calibri" panose="020F0502020204030204" pitchFamily="34" charset="0"/>
                <a:cs typeface="Alexandria" pitchFamily="2" charset="-78"/>
              </a:rPr>
              <a:t>ب. دروس مستفادة</a:t>
            </a:r>
          </a:p>
          <a:p>
            <a:pPr lvl="0" algn="r" rtl="1">
              <a:lnSpc>
                <a:spcPct val="150000"/>
              </a:lnSpc>
              <a:spcBef>
                <a:spcPts val="600"/>
              </a:spcBef>
            </a:pPr>
            <a:r>
              <a:rPr lang="ar-EG" sz="2000" b="1" kern="100" dirty="0">
                <a:effectLst/>
                <a:latin typeface="Alexandria" pitchFamily="2" charset="-78"/>
                <a:ea typeface="Calibri" panose="020F0502020204030204" pitchFamily="34" charset="0"/>
                <a:cs typeface="Alexandria" pitchFamily="2" charset="-78"/>
              </a:rPr>
              <a:t>في الأزمات التقنية فائقة السرعة، لا يكفي أن تكون لديك خطة، </a:t>
            </a:r>
            <a:r>
              <a:rPr lang="ar-EG" sz="2000" kern="100" dirty="0">
                <a:cs typeface="Alexandria" pitchFamily="2" charset="-78"/>
              </a:rPr>
              <a:t>يجب أن تمتلك نظامًا يتصرف قبل أن تدرك أن هناك أزمة.</a:t>
            </a:r>
          </a:p>
          <a:p>
            <a:pPr algn="r" rtl="1">
              <a:lnSpc>
                <a:spcPct val="150000"/>
              </a:lnSpc>
              <a:spcBef>
                <a:spcPts val="600"/>
              </a:spcBef>
            </a:pPr>
            <a:r>
              <a:rPr lang="ar-EG" sz="2000" kern="100" dirty="0">
                <a:cs typeface="Alexandria" pitchFamily="2" charset="-78"/>
              </a:rPr>
              <a:t>الذكاء الاصطناعي قدم هنا ميزة حاسمة وهي رد فعل ذاتي قائم على البيانات، لا ينتظر التعليمات البشرية.</a:t>
            </a: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97056131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C43870C0-DFB4-6B7A-06A0-A80BCDE0E470}"/>
              </a:ext>
            </a:extLst>
          </p:cNvPr>
          <p:cNvSpPr txBox="1"/>
          <p:nvPr/>
        </p:nvSpPr>
        <p:spPr>
          <a:xfrm>
            <a:off x="1214699" y="973674"/>
            <a:ext cx="9290304"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إدارة الأزمات في عصر </a:t>
            </a:r>
            <a:r>
              <a:rPr lang="ar-EG" sz="2800" b="1" dirty="0" err="1">
                <a:solidFill>
                  <a:srgbClr val="00B0F0"/>
                </a:solidFill>
                <a:latin typeface="Alexandria" charset="0"/>
                <a:cs typeface="Alexandria" charset="0"/>
              </a:rPr>
              <a:t>الرقمنة</a:t>
            </a:r>
            <a:r>
              <a:rPr lang="ar-EG" sz="2800" b="1" dirty="0">
                <a:solidFill>
                  <a:srgbClr val="00B0F0"/>
                </a:solidFill>
                <a:latin typeface="Alexandria" charset="0"/>
                <a:cs typeface="Alexandria" charset="0"/>
              </a:rPr>
              <a:t> والذكاء الاصطناعي</a:t>
            </a:r>
          </a:p>
        </p:txBody>
      </p:sp>
      <p:sp>
        <p:nvSpPr>
          <p:cNvPr id="5" name="TextBox 4">
            <a:extLst>
              <a:ext uri="{FF2B5EF4-FFF2-40B4-BE49-F238E27FC236}">
                <a16:creationId xmlns:a16="http://schemas.microsoft.com/office/drawing/2014/main" id="{9D612130-072B-A3FB-6BEB-710F22A1B0AB}"/>
              </a:ext>
            </a:extLst>
          </p:cNvPr>
          <p:cNvSpPr txBox="1"/>
          <p:nvPr/>
        </p:nvSpPr>
        <p:spPr>
          <a:xfrm>
            <a:off x="9536364" y="2551486"/>
            <a:ext cx="2206943" cy="400110"/>
          </a:xfrm>
          <a:prstGeom prst="rect">
            <a:avLst/>
          </a:prstGeom>
          <a:noFill/>
        </p:spPr>
        <p:txBody>
          <a:bodyPr wrap="square" rtlCol="0">
            <a:spAutoFit/>
          </a:bodyPr>
          <a:lstStyle/>
          <a:p>
            <a:pPr algn="ctr" rtl="1"/>
            <a:r>
              <a:rPr lang="ar-EG" sz="2000" b="1" dirty="0">
                <a:latin typeface="Alexandria" charset="0"/>
                <a:cs typeface="Alexandria" charset="0"/>
              </a:rPr>
              <a:t>الأزمات الرقمية</a:t>
            </a:r>
          </a:p>
        </p:txBody>
      </p:sp>
      <p:sp>
        <p:nvSpPr>
          <p:cNvPr id="7" name="TextBox 6">
            <a:extLst>
              <a:ext uri="{FF2B5EF4-FFF2-40B4-BE49-F238E27FC236}">
                <a16:creationId xmlns:a16="http://schemas.microsoft.com/office/drawing/2014/main" id="{1F4C2EE7-9E72-F427-D4C3-99FCA6FAB134}"/>
              </a:ext>
            </a:extLst>
          </p:cNvPr>
          <p:cNvSpPr txBox="1"/>
          <p:nvPr/>
        </p:nvSpPr>
        <p:spPr>
          <a:xfrm>
            <a:off x="9264626" y="4209833"/>
            <a:ext cx="2647022" cy="1323439"/>
          </a:xfrm>
          <a:prstGeom prst="rect">
            <a:avLst/>
          </a:prstGeom>
          <a:noFill/>
        </p:spPr>
        <p:txBody>
          <a:bodyPr wrap="square" rtlCol="0">
            <a:spAutoFit/>
          </a:bodyPr>
          <a:lstStyle/>
          <a:p>
            <a:pPr algn="ctr" rtl="1"/>
            <a:r>
              <a:rPr lang="ar-EG" sz="2000" b="1" dirty="0">
                <a:latin typeface="Alexandria" charset="0"/>
                <a:cs typeface="Alexandria" charset="0"/>
              </a:rPr>
              <a:t>التحديات التي تواجه استخدام الذكاء الاصطناعي في إدارة الأزمات</a:t>
            </a:r>
          </a:p>
        </p:txBody>
      </p:sp>
      <p:sp>
        <p:nvSpPr>
          <p:cNvPr id="9" name="TextBox 8">
            <a:extLst>
              <a:ext uri="{FF2B5EF4-FFF2-40B4-BE49-F238E27FC236}">
                <a16:creationId xmlns:a16="http://schemas.microsoft.com/office/drawing/2014/main" id="{FB5A5CD0-6028-692E-720E-6C3DD9ECDDA0}"/>
              </a:ext>
            </a:extLst>
          </p:cNvPr>
          <p:cNvSpPr txBox="1"/>
          <p:nvPr/>
        </p:nvSpPr>
        <p:spPr>
          <a:xfrm>
            <a:off x="181008" y="2400464"/>
            <a:ext cx="2969815" cy="707886"/>
          </a:xfrm>
          <a:prstGeom prst="rect">
            <a:avLst/>
          </a:prstGeom>
          <a:noFill/>
        </p:spPr>
        <p:txBody>
          <a:bodyPr wrap="square" rtlCol="0">
            <a:spAutoFit/>
          </a:bodyPr>
          <a:lstStyle/>
          <a:p>
            <a:pPr algn="ctr" rtl="1"/>
            <a:r>
              <a:rPr lang="ar-EG" sz="2000" b="1" dirty="0">
                <a:latin typeface="Alexandria" charset="0"/>
                <a:cs typeface="Alexandria" charset="0"/>
              </a:rPr>
              <a:t>دور الذكاء الاصطناعي في إدارة الأزمات</a:t>
            </a:r>
          </a:p>
        </p:txBody>
      </p:sp>
      <p:sp>
        <p:nvSpPr>
          <p:cNvPr id="11" name="TextBox 10">
            <a:extLst>
              <a:ext uri="{FF2B5EF4-FFF2-40B4-BE49-F238E27FC236}">
                <a16:creationId xmlns:a16="http://schemas.microsoft.com/office/drawing/2014/main" id="{91D5719E-12A7-7E7F-9AD2-3C59ED1F5A33}"/>
              </a:ext>
            </a:extLst>
          </p:cNvPr>
          <p:cNvSpPr txBox="1"/>
          <p:nvPr/>
        </p:nvSpPr>
        <p:spPr>
          <a:xfrm>
            <a:off x="12667" y="4209832"/>
            <a:ext cx="2813788" cy="1323439"/>
          </a:xfrm>
          <a:prstGeom prst="rect">
            <a:avLst/>
          </a:prstGeom>
          <a:noFill/>
        </p:spPr>
        <p:txBody>
          <a:bodyPr wrap="square" rtlCol="0">
            <a:spAutoFit/>
          </a:bodyPr>
          <a:lstStyle/>
          <a:p>
            <a:pPr algn="ctr" rtl="1"/>
            <a:r>
              <a:rPr lang="ar-EG" sz="2000" b="1" dirty="0">
                <a:latin typeface="Alexandria" charset="0"/>
                <a:cs typeface="Alexandria" charset="0"/>
              </a:rPr>
              <a:t>استراتيجيات دمج الذكاء الاصطناعي في خطط إدارة الأزمات</a:t>
            </a:r>
          </a:p>
        </p:txBody>
      </p:sp>
      <p:pic>
        <p:nvPicPr>
          <p:cNvPr id="10" name="Picture 4" descr="Compliance Group Blogs | CSA, CSV, FDA Quality Management System">
            <a:extLst>
              <a:ext uri="{FF2B5EF4-FFF2-40B4-BE49-F238E27FC236}">
                <a16:creationId xmlns:a16="http://schemas.microsoft.com/office/drawing/2014/main" id="{A4A85452-677A-AF63-A232-7B08CF4264F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3668"/>
          <a:stretch/>
        </p:blipFill>
        <p:spPr bwMode="auto">
          <a:xfrm>
            <a:off x="2994796" y="1693359"/>
            <a:ext cx="6373228" cy="4030786"/>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983D981A-A5EB-F7C6-E69C-5226DD29941E}"/>
              </a:ext>
            </a:extLst>
          </p:cNvPr>
          <p:cNvSpPr txBox="1"/>
          <p:nvPr/>
        </p:nvSpPr>
        <p:spPr>
          <a:xfrm>
            <a:off x="3831479" y="5920610"/>
            <a:ext cx="4056745" cy="707886"/>
          </a:xfrm>
          <a:prstGeom prst="rect">
            <a:avLst/>
          </a:prstGeom>
          <a:noFill/>
        </p:spPr>
        <p:txBody>
          <a:bodyPr wrap="square" rtlCol="0">
            <a:spAutoFit/>
          </a:bodyPr>
          <a:lstStyle/>
          <a:p>
            <a:pPr algn="ctr" rtl="1"/>
            <a:r>
              <a:rPr lang="ar-EG" sz="2000" b="1" dirty="0">
                <a:latin typeface="Alexandria" charset="0"/>
                <a:cs typeface="Alexandria" charset="0"/>
              </a:rPr>
              <a:t>دراسة حالة: إدارة أزمة إلكترونية باستخدام الذكاء الاصطناعي</a:t>
            </a:r>
          </a:p>
        </p:txBody>
      </p:sp>
    </p:spTree>
    <p:extLst>
      <p:ext uri="{BB962C8B-B14F-4D97-AF65-F5344CB8AC3E}">
        <p14:creationId xmlns:p14="http://schemas.microsoft.com/office/powerpoint/2010/main" val="42739970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4"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3" name="58">
            <a:hlinkClick r:id="" action="ppaction://media"/>
            <a:extLst>
              <a:ext uri="{FF2B5EF4-FFF2-40B4-BE49-F238E27FC236}">
                <a16:creationId xmlns:a16="http://schemas.microsoft.com/office/drawing/2014/main" id="{00D6AD50-94B0-39D2-8AD9-9D4AFDA3C1C4}"/>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892800" y="3225800"/>
            <a:ext cx="406400" cy="406400"/>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165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openxmlformats.org/package/2006/metadata/core-properties"/>
    <ds:schemaRef ds:uri="http://schemas.microsoft.com/office/2006/documentManagement/types"/>
    <ds:schemaRef ds:uri="http://schemas.microsoft.com/office/2006/metadata/properties"/>
    <ds:schemaRef ds:uri="aca13214-df29-4e3c-a050-857c0bf7bd8e"/>
    <ds:schemaRef ds:uri="http://purl.org/dc/dcmitype/"/>
    <ds:schemaRef ds:uri="688354b5-287c-4cda-825e-1d7935aea40e"/>
    <ds:schemaRef ds:uri="http://purl.org/dc/terms/"/>
    <ds:schemaRef ds:uri="http://purl.org/dc/elements/1.1/"/>
    <ds:schemaRef ds:uri="http://schemas.microsoft.com/office/infopath/2007/PartnerControl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15252</TotalTime>
  <Words>4972</Words>
  <Application>Microsoft Macintosh PowerPoint</Application>
  <PresentationFormat>Widescreen</PresentationFormat>
  <Paragraphs>547</Paragraphs>
  <Slides>66</Slides>
  <Notes>59</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66</vt:i4>
      </vt:variant>
    </vt:vector>
  </HeadingPairs>
  <TitlesOfParts>
    <vt:vector size="72" baseType="lpstr">
      <vt:lpstr>Alexandria</vt:lpstr>
      <vt:lpstr>Arial</vt:lpstr>
      <vt:lpstr>Calibri</vt:lpstr>
      <vt:lpstr>Calibri Light</vt:lpstr>
      <vt:lpstr>Symbol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 Ayad (Galala University)</cp:lastModifiedBy>
  <cp:revision>986</cp:revision>
  <dcterms:created xsi:type="dcterms:W3CDTF">2023-04-29T09:08:00Z</dcterms:created>
  <dcterms:modified xsi:type="dcterms:W3CDTF">2025-12-06T09:17:51Z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