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313" r:id="rId7"/>
    <p:sldId id="498" r:id="rId8"/>
    <p:sldId id="276" r:id="rId9"/>
    <p:sldId id="510" r:id="rId10"/>
    <p:sldId id="634" r:id="rId11"/>
    <p:sldId id="635" r:id="rId12"/>
    <p:sldId id="636" r:id="rId13"/>
    <p:sldId id="638" r:id="rId14"/>
    <p:sldId id="639" r:id="rId15"/>
    <p:sldId id="641" r:id="rId16"/>
    <p:sldId id="643" r:id="rId17"/>
    <p:sldId id="644" r:id="rId18"/>
    <p:sldId id="645" r:id="rId19"/>
    <p:sldId id="646" r:id="rId20"/>
    <p:sldId id="647" r:id="rId21"/>
    <p:sldId id="650" r:id="rId22"/>
    <p:sldId id="653" r:id="rId23"/>
    <p:sldId id="654" r:id="rId24"/>
    <p:sldId id="633" r:id="rId25"/>
    <p:sldId id="576" r:id="rId26"/>
    <p:sldId id="582" r:id="rId27"/>
    <p:sldId id="583" r:id="rId28"/>
    <p:sldId id="656" r:id="rId29"/>
    <p:sldId id="658" r:id="rId30"/>
    <p:sldId id="660" r:id="rId31"/>
    <p:sldId id="662" r:id="rId32"/>
    <p:sldId id="663" r:id="rId33"/>
    <p:sldId id="664" r:id="rId34"/>
    <p:sldId id="666" r:id="rId35"/>
    <p:sldId id="667" r:id="rId36"/>
    <p:sldId id="672" r:id="rId37"/>
    <p:sldId id="673" r:id="rId38"/>
    <p:sldId id="679" r:id="rId39"/>
    <p:sldId id="674" r:id="rId40"/>
    <p:sldId id="681" r:id="rId41"/>
    <p:sldId id="683" r:id="rId42"/>
    <p:sldId id="675" r:id="rId43"/>
    <p:sldId id="684" r:id="rId44"/>
    <p:sldId id="685" r:id="rId45"/>
    <p:sldId id="686" r:id="rId46"/>
    <p:sldId id="676" r:id="rId47"/>
    <p:sldId id="687" r:id="rId48"/>
    <p:sldId id="677" r:id="rId49"/>
    <p:sldId id="688" r:id="rId50"/>
    <p:sldId id="678" r:id="rId51"/>
    <p:sldId id="689" r:id="rId52"/>
    <p:sldId id="561" r:id="rId53"/>
    <p:sldId id="611" r:id="rId54"/>
    <p:sldId id="690" r:id="rId55"/>
    <p:sldId id="691" r:id="rId56"/>
    <p:sldId id="692" r:id="rId57"/>
    <p:sldId id="693" r:id="rId58"/>
    <p:sldId id="694" r:id="rId59"/>
    <p:sldId id="695" r:id="rId60"/>
    <p:sldId id="696"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634"/>
            <p14:sldId id="635"/>
            <p14:sldId id="636"/>
            <p14:sldId id="638"/>
            <p14:sldId id="639"/>
            <p14:sldId id="641"/>
            <p14:sldId id="643"/>
            <p14:sldId id="644"/>
            <p14:sldId id="645"/>
            <p14:sldId id="646"/>
            <p14:sldId id="647"/>
            <p14:sldId id="650"/>
            <p14:sldId id="653"/>
            <p14:sldId id="654"/>
            <p14:sldId id="633"/>
            <p14:sldId id="576"/>
            <p14:sldId id="582"/>
            <p14:sldId id="583"/>
            <p14:sldId id="656"/>
            <p14:sldId id="658"/>
            <p14:sldId id="660"/>
            <p14:sldId id="662"/>
            <p14:sldId id="663"/>
            <p14:sldId id="664"/>
            <p14:sldId id="666"/>
            <p14:sldId id="667"/>
            <p14:sldId id="672"/>
            <p14:sldId id="673"/>
            <p14:sldId id="679"/>
            <p14:sldId id="674"/>
            <p14:sldId id="681"/>
            <p14:sldId id="683"/>
            <p14:sldId id="675"/>
            <p14:sldId id="684"/>
            <p14:sldId id="685"/>
            <p14:sldId id="686"/>
            <p14:sldId id="676"/>
            <p14:sldId id="687"/>
            <p14:sldId id="677"/>
            <p14:sldId id="688"/>
            <p14:sldId id="678"/>
            <p14:sldId id="689"/>
            <p14:sldId id="561"/>
            <p14:sldId id="611"/>
            <p14:sldId id="690"/>
            <p14:sldId id="691"/>
            <p14:sldId id="692"/>
            <p14:sldId id="693"/>
            <p14:sldId id="694"/>
            <p14:sldId id="695"/>
            <p14:sldId id="6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56" autoAdjust="0"/>
    <p:restoredTop sz="93778" autoAdjust="0"/>
  </p:normalViewPr>
  <p:slideViewPr>
    <p:cSldViewPr snapToGrid="0">
      <p:cViewPr>
        <p:scale>
          <a:sx n="67" d="100"/>
          <a:sy n="67" d="100"/>
        </p:scale>
        <p:origin x="-136" y="10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6837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43296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67838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08407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75818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51326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83188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0392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67973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7400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728313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3174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690259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6504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32566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82669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38976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14669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94024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40835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73272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313963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94980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755615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78410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654244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924755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65747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79113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540977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809862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9282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116887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9053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918408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977368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6948156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805148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65925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481535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2006236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47831677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0433989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7211917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88370356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0688306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49191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89183"/>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الثالثة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a:t>
            </a:r>
            <a:r>
              <a:rPr lang="en-US" sz="2000" b="1" dirty="0">
                <a:solidFill>
                  <a:schemeClr val="bg1"/>
                </a:solidFill>
              </a:rPr>
              <a:t>.</a:t>
            </a:r>
            <a:r>
              <a:rPr lang="ar-SA" sz="2000" b="1" dirty="0" err="1">
                <a:solidFill>
                  <a:schemeClr val="bg1"/>
                </a:solidFill>
              </a:rPr>
              <a:t>k</a:t>
            </a:r>
            <a:r>
              <a:rPr lang="en-US" sz="2000" b="1" dirty="0">
                <a:solidFill>
                  <a:schemeClr val="bg1"/>
                </a:solidFill>
              </a:rPr>
              <a:t>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الاتصال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2820644"/>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الثالثة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الثانية السابقة مفهوم التخطيط الاستراتيجي، والأهداف التنظيمية، والأهداف الذكية، وتحديد الجمهور المستهدف، وتحليل احتياجات أصحاب المصلحة، ووضع الأهداف الاستراتيجية للعلاقات العامة، ووضع استراتيجيات وتكتيكات لتحقيق أهداف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الثالثة بفهم نماذج ونظريات الاتصال الفعّالة، وكيفية تطوير الرسائل، وتحليل الجمهور، ثم آلية اختيار وتوظيف قنوات الاتصال المناسبة.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03588" y="1400845"/>
            <a:ext cx="743849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الاتصال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11498"/>
            <a:ext cx="8219326" cy="392415"/>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 نماذج ونظريات الاتصال الفعّال</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616421"/>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  استراتيجيات الاتصال الفعّال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965771" y="4617772"/>
            <a:ext cx="8116584"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أولًا:  </a:t>
            </a:r>
            <a:r>
              <a:rPr lang="ar-EG" sz="2700" b="1" dirty="0">
                <a:latin typeface="Alexandria" charset="0"/>
                <a:cs typeface="Alexandria" charset="0"/>
              </a:rPr>
              <a:t>نماذج ونظريات الاتصال الفعّال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91164" y="1635533"/>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نماذج ونظريات الاتصال الفعّال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1321" y="2551300"/>
            <a:ext cx="6725820" cy="2002471"/>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الاتصال الفعّال في العلاقات العامة هو عملية استراتيجية تهدف إلى تحقيق تواصل جيد بين المؤسسة وجمهورها.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تساهم العديد من النماذج والنظريات الهامة في فهم وتحسين هذا النوع من الاتصال.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الاتصال في العلاقات العامة by مرتضى البشير الأمين · OverDrive: ebooks ...">
            <a:extLst>
              <a:ext uri="{FF2B5EF4-FFF2-40B4-BE49-F238E27FC236}">
                <a16:creationId xmlns:a16="http://schemas.microsoft.com/office/drawing/2014/main" id="{59B3055E-665B-D07C-347D-AACE4179391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3859"/>
          <a:stretch/>
        </p:blipFill>
        <p:spPr bwMode="auto">
          <a:xfrm>
            <a:off x="212001" y="1381163"/>
            <a:ext cx="3808930" cy="52712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03344" y="1155378"/>
            <a:ext cx="837377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1.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 للاتصال </a:t>
            </a:r>
            <a:r>
              <a:rPr lang="en-GB" sz="2400" b="1" dirty="0">
                <a:solidFill>
                  <a:srgbClr val="00B0F0"/>
                </a:solidFill>
                <a:latin typeface="Alexandria" charset="0"/>
                <a:cs typeface="Alexandria" charset="0"/>
              </a:rPr>
              <a:t>Shannon-Weaver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45993" y="1972563"/>
            <a:ext cx="5831121" cy="3964547"/>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يعتبر هذا النموذج أحد النماذج الأساسية في علم الاتصال، ويتناول عناصر الاتصال الأساسية مثل المرسل والرسالة ووسيلة الاتصال والمستقبل والضوضاء، ويشير إلى كيفية تأثير هذه العوامل على فعالية الاتصال.</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يُعدّ نموذج شانون </a:t>
            </a:r>
            <a:r>
              <a:rPr lang="ar-EG" sz="1700" dirty="0" err="1">
                <a:latin typeface="Alexandria" charset="0"/>
                <a:cs typeface="Alexandria" charset="0"/>
              </a:rPr>
              <a:t>وويفر</a:t>
            </a:r>
            <a:r>
              <a:rPr lang="ar-EG" sz="1700" dirty="0">
                <a:latin typeface="Alexandria" charset="0"/>
                <a:cs typeface="Alexandria" charset="0"/>
              </a:rPr>
              <a:t> نموذجًا خطيًا للاتصال؛ إذ يتم الاتصال في اتجاه واحد من المرسل إلى المستقبل، وهو نظرية رياضية تُستخدَم لتحليل عملية الاتصال بين المرسل والمستقبل، ويركز على دقة نقل المعلومات عبر القنوات، وتقليل تأثير الضوضاء.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Shannon-Weaver's Model of Communication - YouTube">
            <a:extLst>
              <a:ext uri="{FF2B5EF4-FFF2-40B4-BE49-F238E27FC236}">
                <a16:creationId xmlns:a16="http://schemas.microsoft.com/office/drawing/2014/main" id="{1D1C6512-F980-EA9D-86B3-B521164F88D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8" r="1" b="20749"/>
          <a:stretch/>
        </p:blipFill>
        <p:spPr bwMode="auto">
          <a:xfrm>
            <a:off x="113015" y="1799304"/>
            <a:ext cx="5619963" cy="489343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925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436642" y="1140608"/>
            <a:ext cx="7444183"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15146" y="1713405"/>
            <a:ext cx="7565679" cy="4356962"/>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المرسل </a:t>
            </a:r>
            <a:r>
              <a:rPr lang="en-GB" sz="1700" b="1" dirty="0">
                <a:latin typeface="Alexandria" charset="0"/>
                <a:cs typeface="Alexandria" charset="0"/>
              </a:rPr>
              <a:t>Sender</a:t>
            </a:r>
            <a:r>
              <a:rPr lang="ar-EG" sz="1700" dirty="0">
                <a:latin typeface="Alexandria" charset="0"/>
                <a:cs typeface="Alexandria" charset="0"/>
              </a:rPr>
              <a:t>: مصدر المعلومات: يمثل المرسل الشخص أو الجهة التي تحمل المعلومات وتبدأ عملية الاتصال عن طريق إرسال 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الرسالة</a:t>
            </a:r>
            <a:r>
              <a:rPr lang="en-GB" sz="1700" b="1" dirty="0">
                <a:latin typeface="Alexandria" charset="0"/>
                <a:cs typeface="Alexandria" charset="0"/>
              </a:rPr>
              <a:t>Message </a:t>
            </a:r>
            <a:r>
              <a:rPr lang="ar-EG" sz="1700" b="1" dirty="0">
                <a:latin typeface="Alexandria" charset="0"/>
                <a:cs typeface="Alexandria" charset="0"/>
              </a:rPr>
              <a:t>: </a:t>
            </a:r>
            <a:r>
              <a:rPr lang="ar-EG" sz="1700" dirty="0">
                <a:latin typeface="Alexandria" charset="0"/>
                <a:cs typeface="Alexandria" charset="0"/>
              </a:rPr>
              <a:t>المحتوى الذي يتم إرساله.</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التشفير </a:t>
            </a:r>
            <a:r>
              <a:rPr lang="en-GB" sz="1700" b="1" dirty="0">
                <a:latin typeface="Alexandria" charset="0"/>
                <a:cs typeface="Alexandria" charset="0"/>
              </a:rPr>
              <a:t>Encoding</a:t>
            </a:r>
            <a:r>
              <a:rPr lang="ar-EG" sz="1700" b="1" dirty="0">
                <a:latin typeface="Alexandria" charset="0"/>
                <a:cs typeface="Alexandria" charset="0"/>
              </a:rPr>
              <a:t>: </a:t>
            </a:r>
            <a:r>
              <a:rPr lang="ar-EG" sz="1700" dirty="0">
                <a:latin typeface="Alexandria" charset="0"/>
                <a:cs typeface="Alexandria" charset="0"/>
              </a:rPr>
              <a:t>عملية تحويل الأفكار والمفاهيم والمعلومات من شكلها الأولي إلى رموز وإشارات قابلة للإرسال عبر قناة الاتصال.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القناة</a:t>
            </a:r>
            <a:r>
              <a:rPr lang="en-GB" sz="1700" b="1" dirty="0">
                <a:latin typeface="Alexandria" charset="0"/>
                <a:cs typeface="Alexandria" charset="0"/>
              </a:rPr>
              <a:t>Channel </a:t>
            </a:r>
            <a:r>
              <a:rPr lang="ar-EG" sz="1700" b="1" dirty="0">
                <a:latin typeface="Alexandria" charset="0"/>
                <a:cs typeface="Alexandria" charset="0"/>
              </a:rPr>
              <a:t>: </a:t>
            </a:r>
            <a:r>
              <a:rPr lang="ar-EG" sz="1700" dirty="0">
                <a:latin typeface="Alexandria" charset="0"/>
                <a:cs typeface="Alexandria" charset="0"/>
              </a:rPr>
              <a:t>هي طريقة أو وسيلة نقل الرسالة من المرسل إلى المستقبل، يمكن أن تكون شفوية، مكتوبة، رقمية، أو غيرها.</a:t>
            </a:r>
          </a:p>
          <a:p>
            <a:pPr algn="just" rtl="1">
              <a:lnSpc>
                <a:spcPct val="150000"/>
              </a:lnSpc>
              <a:spcAft>
                <a:spcPts val="600"/>
              </a:spcAft>
            </a:pPr>
            <a:r>
              <a:rPr lang="ar-EG" sz="1700" b="1" dirty="0">
                <a:latin typeface="Alexandria" charset="0"/>
                <a:cs typeface="Alexandria" charset="0"/>
              </a:rPr>
              <a:t>• فك التشفير </a:t>
            </a:r>
            <a:r>
              <a:rPr lang="en-GB" sz="1700" b="1" dirty="0">
                <a:latin typeface="Alexandria" charset="0"/>
                <a:cs typeface="Alexandria" charset="0"/>
              </a:rPr>
              <a:t>Decoding</a:t>
            </a:r>
            <a:r>
              <a:rPr lang="ar-EG" sz="1700" b="1" dirty="0">
                <a:latin typeface="Alexandria" charset="0"/>
                <a:cs typeface="Alexandria" charset="0"/>
              </a:rPr>
              <a:t>: </a:t>
            </a:r>
            <a:r>
              <a:rPr lang="ar-EG" sz="1700" dirty="0">
                <a:latin typeface="Alexandria" charset="0"/>
                <a:cs typeface="Alexandria" charset="0"/>
              </a:rPr>
              <a:t>عملية استقبال وفك تشفير الإشارات وتحويلها إلى معلومات قابلة للفهم.</a:t>
            </a:r>
          </a:p>
          <a:p>
            <a:pPr algn="just" rtl="1">
              <a:lnSpc>
                <a:spcPct val="150000"/>
              </a:lnSpc>
              <a:spcAft>
                <a:spcPts val="600"/>
              </a:spcAft>
            </a:pPr>
            <a:r>
              <a:rPr lang="ar-EG" sz="1700" b="1" dirty="0">
                <a:latin typeface="Alexandria" charset="0"/>
                <a:cs typeface="Alexandria" charset="0"/>
              </a:rPr>
              <a:t>• المستقبل</a:t>
            </a:r>
            <a:r>
              <a:rPr lang="en-GB" sz="1700" b="1" dirty="0">
                <a:latin typeface="Alexandria" charset="0"/>
                <a:cs typeface="Alexandria" charset="0"/>
              </a:rPr>
              <a:t>Receiver </a:t>
            </a:r>
            <a:r>
              <a:rPr lang="ar-EG" sz="1700" b="1" dirty="0">
                <a:latin typeface="Alexandria" charset="0"/>
                <a:cs typeface="Alexandria" charset="0"/>
              </a:rPr>
              <a:t>: </a:t>
            </a:r>
            <a:r>
              <a:rPr lang="ar-EG" sz="1700" dirty="0">
                <a:latin typeface="Alexandria" charset="0"/>
                <a:cs typeface="Alexandria" charset="0"/>
              </a:rPr>
              <a:t>الشخص أو الجهة التي تستقبل الرسالة وتحاول فهمها.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4" name="Picture 2" descr="What is Transactional Communication? - Frantically Speaking">
            <a:extLst>
              <a:ext uri="{FF2B5EF4-FFF2-40B4-BE49-F238E27FC236}">
                <a16:creationId xmlns:a16="http://schemas.microsoft.com/office/drawing/2014/main" id="{69F769AA-732F-BB78-0F1F-41F19C26D2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382"/>
          <a:stretch/>
        </p:blipFill>
        <p:spPr bwMode="auto">
          <a:xfrm>
            <a:off x="123290" y="1920918"/>
            <a:ext cx="4313352" cy="384563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61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32932" y="965217"/>
            <a:ext cx="7444183"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46634" y="1580346"/>
            <a:ext cx="8430481" cy="4467249"/>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 الضوضاء </a:t>
            </a:r>
            <a:r>
              <a:rPr lang="en-GB" b="1" dirty="0">
                <a:latin typeface="Alexandria" charset="0"/>
                <a:cs typeface="Alexandria" charset="0"/>
              </a:rPr>
              <a:t>Noise</a:t>
            </a:r>
            <a:r>
              <a:rPr lang="ar-EG" b="1" dirty="0">
                <a:latin typeface="Alexandria" charset="0"/>
                <a:cs typeface="Alexandria" charset="0"/>
              </a:rPr>
              <a:t> </a:t>
            </a:r>
            <a:r>
              <a:rPr lang="ar-EG" sz="1600" dirty="0">
                <a:latin typeface="Alexandria" charset="0"/>
                <a:cs typeface="Alexandria" charset="0"/>
              </a:rPr>
              <a:t>تشير إلى أي عوامل تشويش أو تداخل قد يؤثر سلبًا على الرسالة. قد تكون ضوضاء بيئية، أو تشويش تقني، أو سوء فهم. والضوضاء في سياق الاتصال هي أي عائق يمنع أو يعيق الاتصال الفعال، والضوضاء يمكن أن تكون أنواع مختلفة، مثل:</a:t>
            </a:r>
          </a:p>
          <a:p>
            <a:pPr algn="just" rtl="1">
              <a:lnSpc>
                <a:spcPct val="150000"/>
              </a:lnSpc>
              <a:spcAft>
                <a:spcPts val="600"/>
              </a:spcAft>
            </a:pPr>
            <a:r>
              <a:rPr lang="ar-EG" sz="1600" b="1" dirty="0">
                <a:latin typeface="Alexandria" charset="0"/>
                <a:cs typeface="Alexandria" charset="0"/>
              </a:rPr>
              <a:t>− الضوضاء النفسية: </a:t>
            </a:r>
            <a:r>
              <a:rPr lang="ar-EG" sz="1600" dirty="0">
                <a:latin typeface="Alexandria" charset="0"/>
                <a:cs typeface="Alexandria" charset="0"/>
              </a:rPr>
              <a:t>تنشأ من المفاهيم المسبقة والصور النمطية والانحيازات التي قد تؤثر على كيفية استقبالنا وتفسيرنا للرسائل.</a:t>
            </a:r>
          </a:p>
          <a:p>
            <a:pPr algn="just" rtl="1">
              <a:lnSpc>
                <a:spcPct val="150000"/>
              </a:lnSpc>
              <a:spcAft>
                <a:spcPts val="600"/>
              </a:spcAft>
            </a:pPr>
            <a:r>
              <a:rPr lang="ar-EG" sz="1600" b="1" dirty="0">
                <a:latin typeface="Alexandria" charset="0"/>
                <a:cs typeface="Alexandria" charset="0"/>
              </a:rPr>
              <a:t>− الضوضاء الطبيعية: </a:t>
            </a:r>
            <a:r>
              <a:rPr lang="ar-EG" sz="1600" dirty="0">
                <a:latin typeface="Alexandria" charset="0"/>
                <a:cs typeface="Alexandria" charset="0"/>
              </a:rPr>
              <a:t>تشمل العوامل البيئية مثل الضجيج المحيط أو الموسيقى العالية التي قد تعيق الاستماع الواضح للرسالة.</a:t>
            </a:r>
          </a:p>
          <a:p>
            <a:pPr algn="just" rtl="1">
              <a:lnSpc>
                <a:spcPct val="150000"/>
              </a:lnSpc>
              <a:spcAft>
                <a:spcPts val="600"/>
              </a:spcAft>
            </a:pPr>
            <a:r>
              <a:rPr lang="ar-EG" sz="1600" b="1" dirty="0">
                <a:latin typeface="Alexandria" charset="0"/>
                <a:cs typeface="Alexandria" charset="0"/>
              </a:rPr>
              <a:t>− الضوضاء المعنوية: </a:t>
            </a:r>
            <a:r>
              <a:rPr lang="ar-EG" sz="1600" dirty="0">
                <a:latin typeface="Alexandria" charset="0"/>
                <a:cs typeface="Alexandria" charset="0"/>
              </a:rPr>
              <a:t>تحدث عندما يستخدم المرسل لغة أو مصطلحات فنية لا يفهمها المستقبل بوضوح.</a:t>
            </a:r>
          </a:p>
          <a:p>
            <a:pPr algn="just" rtl="1">
              <a:lnSpc>
                <a:spcPct val="150000"/>
              </a:lnSpc>
              <a:spcAft>
                <a:spcPts val="600"/>
              </a:spcAft>
            </a:pPr>
            <a:r>
              <a:rPr lang="ar-EG" sz="1600" b="1" dirty="0">
                <a:latin typeface="Alexandria" charset="0"/>
                <a:cs typeface="Alexandria" charset="0"/>
              </a:rPr>
              <a:t>− الضوضاء الفسيولوجية: </a:t>
            </a:r>
            <a:r>
              <a:rPr lang="ar-EG" sz="1600" dirty="0">
                <a:latin typeface="Alexandria" charset="0"/>
                <a:cs typeface="Alexandria" charset="0"/>
              </a:rPr>
              <a:t>تتعلق بالحالة الجسدية للمستقبل، مثل الإرهاق أو المرض، التي قد تؤثر على قدرته على التركيز وفهم الرسالة.</a:t>
            </a:r>
          </a:p>
        </p:txBody>
      </p:sp>
      <p:sp>
        <p:nvSpPr>
          <p:cNvPr id="3" name="TextBox 2"/>
          <p:cNvSpPr txBox="1"/>
          <p:nvPr/>
        </p:nvSpPr>
        <p:spPr>
          <a:xfrm>
            <a:off x="9264625" y="635707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Your loud vehicle will now get you a ticket; Noise enforcement gets ...">
            <a:extLst>
              <a:ext uri="{FF2B5EF4-FFF2-40B4-BE49-F238E27FC236}">
                <a16:creationId xmlns:a16="http://schemas.microsoft.com/office/drawing/2014/main" id="{14528C49-2640-8BFA-D39F-487FA2BCD5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73" y="1952767"/>
            <a:ext cx="3287407" cy="36634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619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479665" y="1263556"/>
            <a:ext cx="10346409"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2. نموذج الاتصال التفاعلي </a:t>
            </a:r>
            <a:r>
              <a:rPr lang="en-GB" sz="2400" b="1" dirty="0">
                <a:solidFill>
                  <a:srgbClr val="00B0F0"/>
                </a:solidFill>
                <a:latin typeface="Alexandria" charset="0"/>
                <a:cs typeface="Alexandria" charset="0"/>
              </a:rPr>
              <a:t>Interactive Model of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001355"/>
            <a:ext cx="9803968" cy="1610056"/>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هو تطور للنماذج السابقة للاتصال، ويعكس فهمًا أكثر تعقيدًا وتفاعلًا لعملية الاتصال.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هذا النموذج يتضمن مفهوم التغذية الراجعة ويعترف بأن الاتصال هو عملية ذات اتجاهين بين المرسل والمستقبل.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Interaction of Model of Communication – Introduction to Communication ...">
            <a:extLst>
              <a:ext uri="{FF2B5EF4-FFF2-40B4-BE49-F238E27FC236}">
                <a16:creationId xmlns:a16="http://schemas.microsoft.com/office/drawing/2014/main" id="{9BCAFD65-E33B-87F9-EF7A-72DFB82407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7" y="3674659"/>
            <a:ext cx="10686554" cy="27881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7176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81161" y="944593"/>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الاتصال التفاعلي</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035" y="1451559"/>
            <a:ext cx="11477930" cy="4903265"/>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المرسل</a:t>
            </a:r>
            <a:r>
              <a:rPr lang="en-GB" sz="1700" b="1" dirty="0">
                <a:latin typeface="Alexandria" charset="0"/>
                <a:cs typeface="Alexandria" charset="0"/>
              </a:rPr>
              <a:t>Sender </a:t>
            </a:r>
            <a:r>
              <a:rPr lang="ar-EG" sz="1700" dirty="0">
                <a:latin typeface="Alexandria" charset="0"/>
                <a:cs typeface="Alexandria" charset="0"/>
              </a:rPr>
              <a:t> الشخص أو الجهة التي تبدأ عملية الاتصال عن طريق إرسال 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الرسالة</a:t>
            </a:r>
            <a:r>
              <a:rPr lang="en-GB" sz="1700" b="1" dirty="0">
                <a:latin typeface="Alexandria" charset="0"/>
                <a:cs typeface="Alexandria" charset="0"/>
              </a:rPr>
              <a:t>Message </a:t>
            </a:r>
            <a:r>
              <a:rPr lang="ar-EG" sz="1700" b="1" dirty="0">
                <a:latin typeface="Alexandria" charset="0"/>
                <a:cs typeface="Alexandria" charset="0"/>
              </a:rPr>
              <a:t> </a:t>
            </a:r>
            <a:r>
              <a:rPr lang="ar-EG" sz="1700" dirty="0">
                <a:latin typeface="Alexandria" charset="0"/>
                <a:cs typeface="Alexandria" charset="0"/>
              </a:rPr>
              <a:t>المحتوى أو المعلومات التي يرغب المرسل في إيصالها إلى المستقبل.</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التشفير</a:t>
            </a:r>
            <a:r>
              <a:rPr lang="en-GB" sz="1700" b="1" dirty="0">
                <a:latin typeface="Alexandria" charset="0"/>
                <a:cs typeface="Alexandria" charset="0"/>
              </a:rPr>
              <a:t>Encoding </a:t>
            </a:r>
            <a:r>
              <a:rPr lang="ar-EG" sz="1700" b="1" dirty="0">
                <a:latin typeface="Alexandria" charset="0"/>
                <a:cs typeface="Alexandria" charset="0"/>
              </a:rPr>
              <a:t> </a:t>
            </a:r>
            <a:r>
              <a:rPr lang="ar-EG" sz="1700" dirty="0">
                <a:latin typeface="Alexandria" charset="0"/>
                <a:cs typeface="Alexandria" charset="0"/>
              </a:rPr>
              <a:t>عملية تحويل الأفكار والمفاهيم إلى رموز أو إشارات يمكن إرسالها عبر القناة.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القناة</a:t>
            </a:r>
            <a:r>
              <a:rPr lang="en-GB" sz="1700" b="1" dirty="0">
                <a:latin typeface="Alexandria" charset="0"/>
                <a:cs typeface="Alexandria" charset="0"/>
              </a:rPr>
              <a:t>Channel </a:t>
            </a:r>
            <a:r>
              <a:rPr lang="ar-EG" sz="1700" dirty="0">
                <a:latin typeface="Alexandria" charset="0"/>
                <a:cs typeface="Alexandria" charset="0"/>
              </a:rPr>
              <a:t> الوسيلة أو الطريقة التي تنتقل بها الرسالة من المرسل إلى المستقبل. يمكن أن تكون شفوية، مكتوبة، رقمية، أو غيرها.</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الضوضاء</a:t>
            </a:r>
            <a:r>
              <a:rPr lang="en-GB" sz="1700" b="1" dirty="0">
                <a:latin typeface="Alexandria" charset="0"/>
                <a:cs typeface="Alexandria" charset="0"/>
              </a:rPr>
              <a:t>Noise </a:t>
            </a:r>
            <a:r>
              <a:rPr lang="ar-EG" sz="1700" dirty="0">
                <a:latin typeface="Alexandria" charset="0"/>
                <a:cs typeface="Alexandria" charset="0"/>
              </a:rPr>
              <a:t> أي تداخل أو عوامل قد تؤثر سلبًا على وضوح الرسالة، مثل الضوضاء البيئية، أو التشويش التقني، أو سوء الفهم.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المستقبل</a:t>
            </a:r>
            <a:r>
              <a:rPr lang="en-GB" sz="1700" b="1" dirty="0">
                <a:latin typeface="Alexandria" charset="0"/>
                <a:cs typeface="Alexandria" charset="0"/>
              </a:rPr>
              <a:t>Receiver </a:t>
            </a:r>
            <a:r>
              <a:rPr lang="ar-EG" sz="1700" dirty="0">
                <a:latin typeface="Alexandria" charset="0"/>
                <a:cs typeface="Alexandria" charset="0"/>
              </a:rPr>
              <a:t> الشخص أو الجهة التي تستقبل الرسالة وتحاول فهمها.</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فك التشفير</a:t>
            </a:r>
            <a:r>
              <a:rPr lang="en-GB" sz="1700" b="1" dirty="0">
                <a:latin typeface="Alexandria" charset="0"/>
                <a:cs typeface="Alexandria" charset="0"/>
              </a:rPr>
              <a:t>Decoding </a:t>
            </a:r>
            <a:r>
              <a:rPr lang="ar-EG" sz="1700" dirty="0">
                <a:latin typeface="Alexandria" charset="0"/>
                <a:cs typeface="Alexandria" charset="0"/>
              </a:rPr>
              <a:t> عملية تحويل الرموز أو الإشارات المستقبلة إلى أفكار ومفاهيم مفهومة من قبل المستقبل.</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التغذية الراجعة</a:t>
            </a:r>
            <a:r>
              <a:rPr lang="en-GB" sz="1700" b="1" dirty="0">
                <a:latin typeface="Alexandria" charset="0"/>
                <a:cs typeface="Alexandria" charset="0"/>
              </a:rPr>
              <a:t>Feedback </a:t>
            </a:r>
            <a:r>
              <a:rPr lang="ar-EG" sz="1700" dirty="0">
                <a:latin typeface="Alexandria" charset="0"/>
                <a:cs typeface="Alexandria" charset="0"/>
              </a:rPr>
              <a:t> الاستجابة التي يقدمها المستقبل بعد تلقي الرسالة، والتي يتم إرسالها مرة أخرى إلى المرسل، هذه الاستجابة تساعد المرسل في معرفة ما إذا كانت الرسالة قد فُهمت بشكل صحيح. </a:t>
            </a:r>
          </a:p>
        </p:txBody>
      </p:sp>
      <p:sp>
        <p:nvSpPr>
          <p:cNvPr id="3" name="TextBox 2"/>
          <p:cNvSpPr txBox="1"/>
          <p:nvPr/>
        </p:nvSpPr>
        <p:spPr>
          <a:xfrm>
            <a:off x="921876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6864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557871" y="89965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نموذج الاتصال التفاعلي</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8" y="1322833"/>
            <a:ext cx="11003622" cy="4903265"/>
          </a:xfrm>
          <a:prstGeom prst="rect">
            <a:avLst/>
          </a:prstGeom>
          <a:noFill/>
        </p:spPr>
        <p:txBody>
          <a:bodyPr wrap="square" rtlCol="0">
            <a:spAutoFit/>
          </a:bodyPr>
          <a:lstStyle/>
          <a:p>
            <a:pPr algn="just" rtl="1">
              <a:lnSpc>
                <a:spcPct val="150000"/>
              </a:lnSpc>
              <a:spcAft>
                <a:spcPts val="600"/>
              </a:spcAft>
            </a:pPr>
            <a:r>
              <a:rPr lang="ar-EG" sz="1700" b="1" dirty="0">
                <a:latin typeface="Alexandria" charset="0"/>
                <a:cs typeface="Alexandria" charset="0"/>
              </a:rPr>
              <a:t>1. عملية ثنائية الاتجاه</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يعترف النموذج بأن الاتصال ليس عملية ذات اتجاه واحد فقط، بل هو تبادل مستمر للمعلومات بين المرسل والمستقبل.</a:t>
            </a:r>
          </a:p>
          <a:p>
            <a:pPr algn="just" rtl="1">
              <a:lnSpc>
                <a:spcPct val="150000"/>
              </a:lnSpc>
              <a:spcAft>
                <a:spcPts val="600"/>
              </a:spcAft>
            </a:pPr>
            <a:r>
              <a:rPr lang="ar-EG" sz="1700" b="1" dirty="0">
                <a:latin typeface="Alexandria" charset="0"/>
                <a:cs typeface="Alexandria" charset="0"/>
              </a:rPr>
              <a:t>2. التغذية الراجعة</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تُعدّ التغذية الراجعة جزءًا أساسيًا من هذا النموذج، حيث تعود استجابة المستقبل إلى المرسل، مما يساعد في تحسين وضوح وفهم الرسالة.</a:t>
            </a:r>
          </a:p>
          <a:p>
            <a:pPr algn="just" rtl="1">
              <a:lnSpc>
                <a:spcPct val="150000"/>
              </a:lnSpc>
              <a:spcAft>
                <a:spcPts val="600"/>
              </a:spcAft>
            </a:pPr>
            <a:r>
              <a:rPr lang="ar-EG" sz="1700" b="1" dirty="0">
                <a:latin typeface="Alexandria" charset="0"/>
                <a:cs typeface="Alexandria" charset="0"/>
              </a:rPr>
              <a:t>3. السياق </a:t>
            </a:r>
            <a:r>
              <a:rPr lang="en-GB" sz="1700" b="1" dirty="0">
                <a:latin typeface="Alexandria" charset="0"/>
                <a:cs typeface="Alexandria" charset="0"/>
              </a:rPr>
              <a:t>Context</a:t>
            </a:r>
          </a:p>
          <a:p>
            <a:pPr algn="just" rtl="1">
              <a:lnSpc>
                <a:spcPct val="150000"/>
              </a:lnSpc>
              <a:spcAft>
                <a:spcPts val="600"/>
              </a:spcAft>
            </a:pPr>
            <a:r>
              <a:rPr lang="ar-EG" sz="1700" dirty="0">
                <a:latin typeface="Alexandria" charset="0"/>
                <a:cs typeface="Alexandria" charset="0"/>
              </a:rPr>
              <a:t>يأخذ النموذج في الاعتبار السياق الذي يحدث فيه الاتصال، مثل السياق الثقافي، الاجتماعي، والنفسي، والذي يمكن أن يؤثر على تفسير الرسائل.</a:t>
            </a:r>
          </a:p>
          <a:p>
            <a:pPr algn="just" rtl="1">
              <a:lnSpc>
                <a:spcPct val="150000"/>
              </a:lnSpc>
              <a:spcAft>
                <a:spcPts val="600"/>
              </a:spcAft>
            </a:pPr>
            <a:r>
              <a:rPr lang="ar-EG" sz="1700" b="1" dirty="0">
                <a:latin typeface="Alexandria" charset="0"/>
                <a:cs typeface="Alexandria" charset="0"/>
              </a:rPr>
              <a:t>4. الاعتماد المتبادل</a:t>
            </a:r>
          </a:p>
          <a:p>
            <a:pPr algn="just" rtl="1">
              <a:lnSpc>
                <a:spcPct val="150000"/>
              </a:lnSpc>
              <a:spcAft>
                <a:spcPts val="600"/>
              </a:spcAft>
            </a:pPr>
            <a:r>
              <a:rPr lang="ar-EG" sz="1700" dirty="0">
                <a:latin typeface="Alexandria" charset="0"/>
                <a:cs typeface="Alexandria" charset="0"/>
              </a:rPr>
              <a:t>يعتمد المرسل والمستقبل على بعضهما البعض في عملية الاتصال، حيث يؤثر كل منهما على الآخر بشكل مستمر.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4881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12981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736643"/>
            <a:ext cx="9803968" cy="4179990"/>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السيناريو:</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المرسل</a:t>
            </a:r>
            <a:r>
              <a:rPr lang="ar-EG" sz="1600" dirty="0">
                <a:latin typeface="Alexandria" charset="0"/>
                <a:cs typeface="Alexandria" charset="0"/>
              </a:rPr>
              <a:t>: أستاذ يشرح درسًا في الفصل.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الرسالة</a:t>
            </a:r>
            <a:r>
              <a:rPr lang="ar-EG" sz="1600" dirty="0">
                <a:latin typeface="Alexandria" charset="0"/>
                <a:cs typeface="Alexandria" charset="0"/>
              </a:rPr>
              <a:t>: محتوى الدرس.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القناة</a:t>
            </a:r>
            <a:r>
              <a:rPr lang="ar-EG" sz="1600" dirty="0">
                <a:latin typeface="Alexandria" charset="0"/>
                <a:cs typeface="Alexandria" charset="0"/>
              </a:rPr>
              <a:t>: الصوت والكلمات المنطوقة.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الضوضاء</a:t>
            </a:r>
            <a:r>
              <a:rPr lang="ar-EG" sz="1600" dirty="0">
                <a:latin typeface="Alexandria" charset="0"/>
                <a:cs typeface="Alexandria" charset="0"/>
              </a:rPr>
              <a:t>: أصوات خارجية، أو ضجيج داخل الفصل، أو تشويش من سوء الفهم.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المستقبل</a:t>
            </a:r>
            <a:r>
              <a:rPr lang="ar-EG" sz="1600" dirty="0">
                <a:latin typeface="Alexandria" charset="0"/>
                <a:cs typeface="Alexandria" charset="0"/>
              </a:rPr>
              <a:t>: الطلاب.</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التغذية الراجعة: </a:t>
            </a:r>
            <a:r>
              <a:rPr lang="ar-EG" sz="1600" dirty="0">
                <a:latin typeface="Alexandria" charset="0"/>
                <a:cs typeface="Alexandria" charset="0"/>
              </a:rPr>
              <a:t>أسئلة الطلاب، تعبيرات وجوههم، ردودهم اللفظية.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3036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12981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736643"/>
            <a:ext cx="9803968" cy="4205638"/>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العملية: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التشفير</a:t>
            </a:r>
            <a:r>
              <a:rPr lang="ar-EG" sz="1600" dirty="0">
                <a:latin typeface="Alexandria" charset="0"/>
                <a:cs typeface="Alexandria" charset="0"/>
              </a:rPr>
              <a:t>: يقوم الأستاذ بتحويل أفكاره حول الدرس إلى كلمات ومفاهيم مفهومة.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الإرسال</a:t>
            </a:r>
            <a:r>
              <a:rPr lang="ar-EG" sz="1600" dirty="0">
                <a:latin typeface="Alexandria" charset="0"/>
                <a:cs typeface="Alexandria" charset="0"/>
              </a:rPr>
              <a:t> </a:t>
            </a:r>
            <a:r>
              <a:rPr lang="ar-EG" sz="1600" b="1" dirty="0">
                <a:latin typeface="Alexandria" charset="0"/>
                <a:cs typeface="Alexandria" charset="0"/>
              </a:rPr>
              <a:t>عبر</a:t>
            </a:r>
            <a:r>
              <a:rPr lang="ar-EG" sz="1600" dirty="0">
                <a:latin typeface="Alexandria" charset="0"/>
                <a:cs typeface="Alexandria" charset="0"/>
              </a:rPr>
              <a:t> </a:t>
            </a:r>
            <a:r>
              <a:rPr lang="ar-EG" sz="1600" b="1" dirty="0">
                <a:latin typeface="Alexandria" charset="0"/>
                <a:cs typeface="Alexandria" charset="0"/>
              </a:rPr>
              <a:t>القناة</a:t>
            </a:r>
            <a:r>
              <a:rPr lang="ar-EG" sz="1600" dirty="0">
                <a:latin typeface="Alexandria" charset="0"/>
                <a:cs typeface="Alexandria" charset="0"/>
              </a:rPr>
              <a:t>: يتحدث الأستاذ بصوت مسموع ليوصل رسالته عبر الصوت والكلمات.</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فك</a:t>
            </a:r>
            <a:r>
              <a:rPr lang="ar-EG" sz="1600" dirty="0">
                <a:latin typeface="Alexandria" charset="0"/>
                <a:cs typeface="Alexandria" charset="0"/>
              </a:rPr>
              <a:t> </a:t>
            </a:r>
            <a:r>
              <a:rPr lang="ar-EG" sz="1600" b="1" dirty="0">
                <a:latin typeface="Alexandria" charset="0"/>
                <a:cs typeface="Alexandria" charset="0"/>
              </a:rPr>
              <a:t>التشفير</a:t>
            </a:r>
            <a:r>
              <a:rPr lang="ar-EG" sz="1600" dirty="0">
                <a:latin typeface="Alexandria" charset="0"/>
                <a:cs typeface="Alexandria" charset="0"/>
              </a:rPr>
              <a:t>: يحاول الطلاب فهم كلمات الأستاذ وتفسيرها.</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التغذية</a:t>
            </a:r>
            <a:r>
              <a:rPr lang="ar-EG" sz="1600" dirty="0">
                <a:latin typeface="Alexandria" charset="0"/>
                <a:cs typeface="Alexandria" charset="0"/>
              </a:rPr>
              <a:t> </a:t>
            </a:r>
            <a:r>
              <a:rPr lang="ar-EG" sz="1600" b="1" dirty="0">
                <a:latin typeface="Alexandria" charset="0"/>
                <a:cs typeface="Alexandria" charset="0"/>
              </a:rPr>
              <a:t>الراجعة</a:t>
            </a:r>
            <a:r>
              <a:rPr lang="ar-EG" sz="1600" dirty="0">
                <a:latin typeface="Alexandria" charset="0"/>
                <a:cs typeface="Alexandria" charset="0"/>
              </a:rPr>
              <a:t>: يطرح الطلاب أسئلة، أو يجيبون على أسئلة الأستاذ، أو يظهرون تعبيرات وجهية تدل على فهمهم أو عدم فهمهم.</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التعديل</a:t>
            </a:r>
            <a:r>
              <a:rPr lang="ar-EG" sz="1600" dirty="0">
                <a:latin typeface="Alexandria" charset="0"/>
                <a:cs typeface="Alexandria" charset="0"/>
              </a:rPr>
              <a:t>: بناءً على التغذية الراجعة، قد يعيد الأستاذ شرح نقطة معينة أو يوضحها بشكل مختلف لضمان الفهم.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7542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35661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250614"/>
            <a:ext cx="9803968" cy="2589812"/>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تحسين الفهم: </a:t>
            </a:r>
            <a:r>
              <a:rPr lang="ar-EG" sz="1600" dirty="0">
                <a:latin typeface="Alexandria" charset="0"/>
                <a:cs typeface="Alexandria" charset="0"/>
              </a:rPr>
              <a:t>من خلال التغذية الراجعة، يمكن تعديل الرسائل لضمان وضوحها وفهمها بشكل صحيح.</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تطوير العلاقات: </a:t>
            </a:r>
            <a:r>
              <a:rPr lang="ar-EG" sz="1600" dirty="0">
                <a:latin typeface="Alexandria" charset="0"/>
                <a:cs typeface="Alexandria" charset="0"/>
              </a:rPr>
              <a:t>الاتصال التفاعلي يساعد في بناء علاقات أقوى وأكثر تفاعلية بين الأطراف المتواصلة.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تقييم التأثير: </a:t>
            </a:r>
            <a:r>
              <a:rPr lang="ar-EG" sz="1600" dirty="0">
                <a:latin typeface="Alexandria" charset="0"/>
                <a:cs typeface="Alexandria" charset="0"/>
              </a:rPr>
              <a:t>يمكن للمرسل تقييم تأثير رسالته بشكل فوري وتعديل استراتيجيته إذا لزم الأمر.</a:t>
            </a:r>
          </a:p>
          <a:p>
            <a:pPr algn="just" rtl="1">
              <a:lnSpc>
                <a:spcPct val="150000"/>
              </a:lnSpc>
              <a:spcBef>
                <a:spcPts val="600"/>
              </a:spcBef>
              <a:spcAft>
                <a:spcPts val="1200"/>
              </a:spcAft>
            </a:pPr>
            <a:r>
              <a:rPr lang="ar-EG" sz="1600" b="1" dirty="0">
                <a:latin typeface="Alexandria" charset="0"/>
                <a:cs typeface="Alexandria" charset="0"/>
              </a:rPr>
              <a:t>نموذج الاتصال التفاعلي يُظهر أن الاتصال الفعّال يتطلب تفاعلًا مستمرًا بين جميع الأطراف المعنية، مما يعزز الفهم والتعاون والتفاعل الإيجابي.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431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475709" y="1143934"/>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3. نظرية الاتصال الدّال/ نظرية البلاغة </a:t>
            </a:r>
            <a:r>
              <a:rPr lang="en-GB" sz="2400" b="1" dirty="0">
                <a:solidFill>
                  <a:srgbClr val="00B0F0"/>
                </a:solidFill>
                <a:latin typeface="Alexandria" charset="0"/>
                <a:cs typeface="Alexandria" charset="0"/>
              </a:rPr>
              <a:t>Rhetoric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5709" y="1784978"/>
            <a:ext cx="9803968" cy="1610056"/>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تركز هذه النظرية على فن الإقناع والتأثير من خلال استخدام اللغة والتواصل.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تعود أصول هذه النظرية إلى الفيلسوف اليوناني أرسطو، الذي قدم إطارًا لدراسة البلاغة والفصاحة في التواصل. </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LES APPELS RHETORIQUES (TRIANGLE RHETORIQUE) - The Visual Communication ...">
            <a:extLst>
              <a:ext uri="{FF2B5EF4-FFF2-40B4-BE49-F238E27FC236}">
                <a16:creationId xmlns:a16="http://schemas.microsoft.com/office/drawing/2014/main" id="{7AE2A506-9BB7-D429-27B2-71F47883B56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187"/>
          <a:stretch/>
        </p:blipFill>
        <p:spPr bwMode="auto">
          <a:xfrm>
            <a:off x="2441981" y="3264686"/>
            <a:ext cx="7032220" cy="345273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18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824268"/>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نظرية البلاغة </a:t>
            </a:r>
            <a:r>
              <a:rPr lang="en-GB" sz="2400" b="1" dirty="0">
                <a:solidFill>
                  <a:srgbClr val="00B0F0"/>
                </a:solidFill>
                <a:latin typeface="Alexandria" charset="0"/>
                <a:cs typeface="Alexandria" charset="0"/>
              </a:rPr>
              <a:t>Rhetoric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67605" y="1203905"/>
            <a:ext cx="8962444" cy="5141792"/>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1. </a:t>
            </a:r>
            <a:r>
              <a:rPr lang="ar-EG" b="1" dirty="0" err="1">
                <a:latin typeface="Alexandria" charset="0"/>
                <a:cs typeface="Alexandria" charset="0"/>
              </a:rPr>
              <a:t>الإيثوس</a:t>
            </a:r>
            <a:r>
              <a:rPr lang="ar-EG" b="1" dirty="0">
                <a:latin typeface="Alexandria" charset="0"/>
                <a:cs typeface="Alexandria" charset="0"/>
              </a:rPr>
              <a:t> </a:t>
            </a:r>
            <a:r>
              <a:rPr lang="en-GB" b="1" dirty="0">
                <a:latin typeface="Alexandria" charset="0"/>
                <a:cs typeface="Alexandria" charset="0"/>
              </a:rPr>
              <a:t>Ethos </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يشير إلى </a:t>
            </a:r>
            <a:r>
              <a:rPr lang="ar-EG" sz="1700" b="1" dirty="0">
                <a:latin typeface="Alexandria" charset="0"/>
                <a:cs typeface="Alexandria" charset="0"/>
              </a:rPr>
              <a:t>مصداقية</a:t>
            </a:r>
            <a:r>
              <a:rPr lang="ar-EG" sz="1700" dirty="0">
                <a:latin typeface="Alexandria" charset="0"/>
                <a:cs typeface="Alexandria" charset="0"/>
              </a:rPr>
              <a:t> المتحدث أو الكاتب، ويعتمد على سمعة المتحدث، وشخصيته، وخبرته لإقناع الجمهور بأن ما يقوله جدير بالثقة.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شهادات، الاستشهاد بخبرات سابقة، إبراز المؤهلات الأكاديمية.</a:t>
            </a:r>
          </a:p>
          <a:p>
            <a:pPr marL="342900" indent="-342900" algn="just" rtl="1">
              <a:lnSpc>
                <a:spcPct val="150000"/>
              </a:lnSpc>
              <a:buAutoNum type="arabicPeriod" startAt="2"/>
            </a:pPr>
            <a:r>
              <a:rPr lang="ar-EG" sz="1600" b="1" dirty="0">
                <a:latin typeface="Alexandria" charset="0"/>
                <a:cs typeface="Alexandria" charset="0"/>
              </a:rPr>
              <a:t>اللوجوس </a:t>
            </a:r>
            <a:r>
              <a:rPr lang="en-GB" sz="1600" b="1" dirty="0">
                <a:latin typeface="Alexandria" charset="0"/>
                <a:cs typeface="Alexandria" charset="0"/>
              </a:rPr>
              <a:t>Logos</a:t>
            </a:r>
            <a:endParaRPr lang="ar-EG" sz="1600" b="1" dirty="0">
              <a:latin typeface="Alexandria" charset="0"/>
              <a:cs typeface="Alexandria" charset="0"/>
            </a:endParaRP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يشير إلى استخدام </a:t>
            </a:r>
            <a:r>
              <a:rPr lang="ar-EG" sz="1700" b="1" dirty="0">
                <a:latin typeface="Alexandria" charset="0"/>
                <a:cs typeface="Alexandria" charset="0"/>
              </a:rPr>
              <a:t>المنطق</a:t>
            </a:r>
            <a:r>
              <a:rPr lang="ar-EG" sz="1700" dirty="0">
                <a:latin typeface="Alexandria" charset="0"/>
                <a:cs typeface="Alexandria" charset="0"/>
              </a:rPr>
              <a:t> والعقلانية في الإقناع، ويتضمن هذا العنصر تقديم حجج مدعومة بالأدلة والبيانات والإحصائيات.</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بيانات وأرقام، تقديم حجج منطقية، الاستشهاد بالدراسات والأبحاث.</a:t>
            </a:r>
          </a:p>
          <a:p>
            <a:pPr algn="just" rtl="1">
              <a:lnSpc>
                <a:spcPct val="150000"/>
              </a:lnSpc>
            </a:pPr>
            <a:r>
              <a:rPr lang="ar-EG" sz="1700" b="1" dirty="0">
                <a:latin typeface="Alexandria" charset="0"/>
                <a:cs typeface="Alexandria" charset="0"/>
              </a:rPr>
              <a:t>3. </a:t>
            </a:r>
            <a:r>
              <a:rPr lang="ar-EG" sz="1700" b="1" dirty="0" err="1">
                <a:latin typeface="Alexandria" charset="0"/>
                <a:cs typeface="Alexandria" charset="0"/>
              </a:rPr>
              <a:t>الباثوس</a:t>
            </a:r>
            <a:r>
              <a:rPr lang="ar-EG" sz="1700" b="1" dirty="0">
                <a:latin typeface="Alexandria" charset="0"/>
                <a:cs typeface="Alexandria" charset="0"/>
              </a:rPr>
              <a:t> </a:t>
            </a:r>
            <a:r>
              <a:rPr lang="en-GB" sz="1700" b="1" dirty="0">
                <a:latin typeface="Alexandria" charset="0"/>
                <a:cs typeface="Alexandria" charset="0"/>
              </a:rPr>
              <a:t>Pathos</a:t>
            </a:r>
          </a:p>
          <a:p>
            <a:pPr algn="just" rtl="1">
              <a:lnSpc>
                <a:spcPct val="150000"/>
              </a:lnSpc>
              <a:spcAft>
                <a:spcPts val="600"/>
              </a:spcAft>
            </a:pPr>
            <a:r>
              <a:rPr lang="ar-EG" sz="1700" dirty="0">
                <a:latin typeface="Alexandria" charset="0"/>
                <a:cs typeface="Alexandria" charset="0"/>
              </a:rPr>
              <a:t>يشير إلى إثارة المشاعر و</a:t>
            </a:r>
            <a:r>
              <a:rPr lang="ar-EG" sz="1700" b="1" dirty="0">
                <a:latin typeface="Alexandria" charset="0"/>
                <a:cs typeface="Alexandria" charset="0"/>
              </a:rPr>
              <a:t>العواطف</a:t>
            </a:r>
            <a:r>
              <a:rPr lang="ar-EG" sz="1700" dirty="0">
                <a:latin typeface="Alexandria" charset="0"/>
                <a:cs typeface="Alexandria" charset="0"/>
              </a:rPr>
              <a:t> لدى الجمهور، ويعتمد هذا العنصر على تحفيز مشاعر معينة مثل الخوف، الفرح، الحزن، أو الغضب لجعل الجمهور يتفاعل بشكل إيجابي مع الرسالة.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القصص الشخصية، الصور المؤثرة، اللغة العاطفية.</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descr="week of Monday, April 27 to Friday, May 1">
            <a:extLst>
              <a:ext uri="{FF2B5EF4-FFF2-40B4-BE49-F238E27FC236}">
                <a16:creationId xmlns:a16="http://schemas.microsoft.com/office/drawing/2014/main" id="{3F5EF024-8775-9054-6048-D2EFFC14025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243" t="4944" r="1610" b="8507"/>
          <a:stretch/>
        </p:blipFill>
        <p:spPr bwMode="auto">
          <a:xfrm>
            <a:off x="77685" y="1994405"/>
            <a:ext cx="2706612" cy="334815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801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525325" y="987231"/>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تطبيقات نظرية البلاغة في التواصل</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07296" y="1534464"/>
            <a:ext cx="9803968" cy="4733988"/>
          </a:xfrm>
          <a:prstGeom prst="rect">
            <a:avLst/>
          </a:prstGeom>
          <a:noFill/>
        </p:spPr>
        <p:txBody>
          <a:bodyPr wrap="square" rtlCol="0">
            <a:spAutoFit/>
          </a:bodyPr>
          <a:lstStyle/>
          <a:p>
            <a:pPr marL="342900" indent="-342900" algn="just" rtl="1">
              <a:lnSpc>
                <a:spcPct val="150000"/>
              </a:lnSpc>
              <a:buAutoNum type="arabicPeriod"/>
            </a:pPr>
            <a:r>
              <a:rPr lang="ar-EG" b="1" dirty="0">
                <a:latin typeface="Alexandria" charset="0"/>
                <a:cs typeface="Alexandria" charset="0"/>
              </a:rPr>
              <a:t>الخطابة العامة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a:t>
            </a:r>
            <a:r>
              <a:rPr lang="ar-EG" sz="1700" dirty="0" err="1">
                <a:latin typeface="Alexandria" charset="0"/>
                <a:cs typeface="Alexandria" charset="0"/>
              </a:rPr>
              <a:t>الإيثوس</a:t>
            </a:r>
            <a:r>
              <a:rPr lang="ar-EG" sz="1700" dirty="0">
                <a:latin typeface="Alexandria" charset="0"/>
                <a:cs typeface="Alexandria" charset="0"/>
              </a:rPr>
              <a:t> لبناء الثقة مع الجمهور.</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اللوجوس لتقديم حجج مقنعة ومنطقية.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a:t>
            </a:r>
            <a:r>
              <a:rPr lang="ar-EG" sz="1700" dirty="0" err="1">
                <a:latin typeface="Alexandria" charset="0"/>
                <a:cs typeface="Alexandria" charset="0"/>
              </a:rPr>
              <a:t>الباثوس</a:t>
            </a:r>
            <a:r>
              <a:rPr lang="ar-EG" sz="1700" dirty="0">
                <a:latin typeface="Alexandria" charset="0"/>
                <a:cs typeface="Alexandria" charset="0"/>
              </a:rPr>
              <a:t> لإثارة العواطف وتحفيز الجمهور على الفعل.</a:t>
            </a:r>
          </a:p>
          <a:p>
            <a:pPr algn="just" rtl="1">
              <a:lnSpc>
                <a:spcPct val="150000"/>
              </a:lnSpc>
            </a:pPr>
            <a:r>
              <a:rPr lang="ar-EG" sz="1600" b="1" dirty="0">
                <a:latin typeface="Alexandria" charset="0"/>
                <a:cs typeface="Alexandria" charset="0"/>
              </a:rPr>
              <a:t>2. الإعلانات التجارية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تُبرز الإعلانات </a:t>
            </a:r>
            <a:r>
              <a:rPr lang="ar-EG" sz="1700" dirty="0" err="1">
                <a:latin typeface="Alexandria" charset="0"/>
                <a:cs typeface="Alexandria" charset="0"/>
              </a:rPr>
              <a:t>الإيثوس</a:t>
            </a:r>
            <a:r>
              <a:rPr lang="ar-EG" sz="1700" dirty="0">
                <a:latin typeface="Alexandria" charset="0"/>
                <a:cs typeface="Alexandria" charset="0"/>
              </a:rPr>
              <a:t> من خلال الاعتماد على مشاهير أو خبراء لترويج المنتج.</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تُقدم الإعلانات حججًا منطقية (لوجوس) لإظهار فوائد المنتج.</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تُستخدم عناصر </a:t>
            </a:r>
            <a:r>
              <a:rPr lang="ar-EG" sz="1700" dirty="0" err="1">
                <a:latin typeface="Alexandria" charset="0"/>
                <a:cs typeface="Alexandria" charset="0"/>
              </a:rPr>
              <a:t>باثوس</a:t>
            </a:r>
            <a:r>
              <a:rPr lang="ar-EG" sz="1700" dirty="0">
                <a:latin typeface="Alexandria" charset="0"/>
                <a:cs typeface="Alexandria" charset="0"/>
              </a:rPr>
              <a:t> من خلال الموسيقى المؤثرة، الصور العاطفية، والقصص الشخصية.</a:t>
            </a:r>
          </a:p>
          <a:p>
            <a:pPr marL="342900" indent="-342900" algn="just" rtl="1">
              <a:lnSpc>
                <a:spcPct val="150000"/>
              </a:lnSpc>
              <a:buAutoNum type="arabicPeriod" startAt="3"/>
            </a:pPr>
            <a:r>
              <a:rPr lang="ar-EG" sz="1600" b="1" dirty="0">
                <a:latin typeface="Alexandria" charset="0"/>
                <a:cs typeface="Alexandria" charset="0"/>
              </a:rPr>
              <a:t>الخطابات السياسية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يعتمد السياسيون على </a:t>
            </a:r>
            <a:r>
              <a:rPr lang="ar-EG" sz="1700" dirty="0" err="1">
                <a:latin typeface="Alexandria" charset="0"/>
                <a:cs typeface="Alexandria" charset="0"/>
              </a:rPr>
              <a:t>إيثوس</a:t>
            </a:r>
            <a:r>
              <a:rPr lang="ar-EG" sz="1700" dirty="0">
                <a:latin typeface="Alexandria" charset="0"/>
                <a:cs typeface="Alexandria" charset="0"/>
              </a:rPr>
              <a:t> لبناء مصداقيتهم كقادة.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يستخدمون اللوجوس لتقديم سياساتهم وحلولهم للقضايا.</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يستغلون </a:t>
            </a:r>
            <a:r>
              <a:rPr lang="ar-EG" sz="1700" dirty="0" err="1">
                <a:latin typeface="Alexandria" charset="0"/>
                <a:cs typeface="Alexandria" charset="0"/>
              </a:rPr>
              <a:t>الباثوس</a:t>
            </a:r>
            <a:r>
              <a:rPr lang="ar-EG" sz="1700" dirty="0">
                <a:latin typeface="Alexandria" charset="0"/>
                <a:cs typeface="Alexandria" charset="0"/>
              </a:rPr>
              <a:t> لتحفيز الناخبين والتأثير في مشاعرهم تجاه القضايا المختلفة.</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68345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98883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نظرية البلاغة في التواصل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566058"/>
            <a:ext cx="9803968" cy="4482637"/>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السيناريو: (موضوع الخطاب: جمع التبرعات لمؤسسة خيرية)</a:t>
            </a:r>
          </a:p>
          <a:p>
            <a:pPr marL="342900" indent="-342900" algn="just" rtl="1">
              <a:lnSpc>
                <a:spcPct val="150000"/>
              </a:lnSpc>
              <a:spcAft>
                <a:spcPts val="600"/>
              </a:spcAft>
              <a:buFont typeface="+mj-lt"/>
              <a:buAutoNum type="arabicPeriod"/>
            </a:pPr>
            <a:r>
              <a:rPr lang="ar-EG" sz="1600" b="1" dirty="0" err="1">
                <a:latin typeface="Alexandria" charset="0"/>
                <a:cs typeface="Alexandria" charset="0"/>
              </a:rPr>
              <a:t>الإيثوس</a:t>
            </a:r>
            <a:r>
              <a:rPr lang="ar-EG" sz="1600" b="1" dirty="0">
                <a:latin typeface="Alexandria" charset="0"/>
                <a:cs typeface="Alexandria" charset="0"/>
              </a:rPr>
              <a:t>:</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المتحدث هو مدير المؤسسة الخيرية الذي لديه تاريخ طويل في العمل الخيري ويُعتبر خبيرًا في مجاله.</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يُبرز المتحدث إنجازات المؤسسة والشهادات التي حصلت عليها.</a:t>
            </a:r>
          </a:p>
          <a:p>
            <a:pPr algn="just" rtl="1">
              <a:lnSpc>
                <a:spcPct val="150000"/>
              </a:lnSpc>
              <a:spcAft>
                <a:spcPts val="600"/>
              </a:spcAft>
            </a:pPr>
            <a:r>
              <a:rPr lang="ar-EG" sz="1600" b="1" dirty="0">
                <a:latin typeface="Alexandria" charset="0"/>
                <a:cs typeface="Alexandria" charset="0"/>
              </a:rPr>
              <a:t>2. اللوجوس:</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يُقدم المتحدث بيانات وإحصائيات حول الأثر الإيجابي للمؤسسة على المجتمع.</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يُظهر كيف ستُستخدم التبرعات بشكل فعال لحل المشكلات الموجودة.</a:t>
            </a:r>
          </a:p>
          <a:p>
            <a:pPr algn="just" rtl="1">
              <a:lnSpc>
                <a:spcPct val="150000"/>
              </a:lnSpc>
              <a:spcAft>
                <a:spcPts val="600"/>
              </a:spcAft>
            </a:pPr>
            <a:r>
              <a:rPr lang="ar-EG" sz="1600" b="1" dirty="0">
                <a:latin typeface="Alexandria" charset="0"/>
                <a:cs typeface="Alexandria" charset="0"/>
              </a:rPr>
              <a:t>3. </a:t>
            </a:r>
            <a:r>
              <a:rPr lang="ar-EG" sz="1600" b="1" dirty="0" err="1">
                <a:latin typeface="Alexandria" charset="0"/>
                <a:cs typeface="Alexandria" charset="0"/>
              </a:rPr>
              <a:t>الباثوس</a:t>
            </a:r>
            <a:r>
              <a:rPr lang="ar-EG" sz="1600" b="1" dirty="0">
                <a:latin typeface="Alexandria" charset="0"/>
                <a:cs typeface="Alexandria" charset="0"/>
              </a:rPr>
              <a:t>:</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يروي المتحدث قصصًا مؤثرة عن الأفراد الذين ساعدتهم المؤسسة.</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يُستخدم صورًا ومقاطع فيديو عاطفية لتوضيح الحاجة الماسة للتبرعات.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1120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35661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نظرية البلاغة في التواصل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072161"/>
            <a:ext cx="9803968" cy="3928640"/>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تعزيز الفعالية: </a:t>
            </a:r>
            <a:r>
              <a:rPr lang="ar-EG" sz="1600" dirty="0">
                <a:latin typeface="Alexandria" charset="0"/>
                <a:cs typeface="Alexandria" charset="0"/>
              </a:rPr>
              <a:t>تساعد نظرية البلاغة على تحسين فعالية الاتصال من خلال الجمع بين العناصر الثلاثة للإقناع.</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بناء الثقة:</a:t>
            </a:r>
            <a:r>
              <a:rPr lang="ar-EG" sz="1600" dirty="0">
                <a:latin typeface="Alexandria" charset="0"/>
                <a:cs typeface="Alexandria" charset="0"/>
              </a:rPr>
              <a:t> يعزز </a:t>
            </a:r>
            <a:r>
              <a:rPr lang="ar-EG" sz="1600" dirty="0" err="1">
                <a:latin typeface="Alexandria" charset="0"/>
                <a:cs typeface="Alexandria" charset="0"/>
              </a:rPr>
              <a:t>الإيثوس</a:t>
            </a:r>
            <a:r>
              <a:rPr lang="ar-EG" sz="1600" dirty="0">
                <a:latin typeface="Alexandria" charset="0"/>
                <a:cs typeface="Alexandria" charset="0"/>
              </a:rPr>
              <a:t> مصداقية المتحدث ويجعل الجمهور أكثر استعدادًا لقبول رسالته.</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تقديم حجج قوية: </a:t>
            </a:r>
            <a:r>
              <a:rPr lang="ar-EG" sz="1600" dirty="0">
                <a:latin typeface="Alexandria" charset="0"/>
                <a:cs typeface="Alexandria" charset="0"/>
              </a:rPr>
              <a:t>يُمكن اللوجوس المتحدث من تقديم حجج قوية ومدعومة بالأدلة.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إثارة العواطف: </a:t>
            </a:r>
            <a:r>
              <a:rPr lang="ar-EG" sz="1600" dirty="0">
                <a:latin typeface="Alexandria" charset="0"/>
                <a:cs typeface="Alexandria" charset="0"/>
              </a:rPr>
              <a:t>يُمكن </a:t>
            </a:r>
            <a:r>
              <a:rPr lang="ar-EG" sz="1600" dirty="0" err="1">
                <a:latin typeface="Alexandria" charset="0"/>
                <a:cs typeface="Alexandria" charset="0"/>
              </a:rPr>
              <a:t>الباثوس</a:t>
            </a:r>
            <a:r>
              <a:rPr lang="ar-EG" sz="1600" dirty="0">
                <a:latin typeface="Alexandria" charset="0"/>
                <a:cs typeface="Alexandria" charset="0"/>
              </a:rPr>
              <a:t> المتحدث من التأثير على مشاعر الجمهور، مما يعزز تفاعلهم واستجابتهم.</a:t>
            </a:r>
          </a:p>
          <a:p>
            <a:pPr algn="just" rtl="1">
              <a:lnSpc>
                <a:spcPct val="150000"/>
              </a:lnSpc>
              <a:spcBef>
                <a:spcPts val="600"/>
              </a:spcBef>
              <a:spcAft>
                <a:spcPts val="1200"/>
              </a:spcAft>
            </a:pPr>
            <a:r>
              <a:rPr lang="ar-EG" sz="1600" b="1" dirty="0">
                <a:latin typeface="Alexandria" charset="0"/>
                <a:cs typeface="Alexandria" charset="0"/>
              </a:rPr>
              <a:t>نظرية البلاغة تركز على كيفية استخدام اللغة والتواصل لإقناع الآخرين وتأثيرهم، من خلال الجمع بين المصداقية (</a:t>
            </a:r>
            <a:r>
              <a:rPr lang="ar-EG" sz="1600" b="1" dirty="0" err="1">
                <a:latin typeface="Alexandria" charset="0"/>
                <a:cs typeface="Alexandria" charset="0"/>
              </a:rPr>
              <a:t>إيثوس</a:t>
            </a:r>
            <a:r>
              <a:rPr lang="ar-EG" sz="1600" b="1" dirty="0">
                <a:latin typeface="Alexandria" charset="0"/>
                <a:cs typeface="Alexandria" charset="0"/>
              </a:rPr>
              <a:t>)، المنطق (لوجوس)، والعاطفة (</a:t>
            </a:r>
            <a:r>
              <a:rPr lang="ar-EG" sz="1600" b="1" dirty="0" err="1">
                <a:latin typeface="Alexandria" charset="0"/>
                <a:cs typeface="Alexandria" charset="0"/>
              </a:rPr>
              <a:t>باثوس</a:t>
            </a:r>
            <a:r>
              <a:rPr lang="ar-EG" sz="1600" b="1" dirty="0">
                <a:latin typeface="Alexandria" charset="0"/>
                <a:cs typeface="Alexandria" charset="0"/>
              </a:rPr>
              <a:t>)، يمكن للمتحدث أو الكاتب تحقيق تأثير أكبر وإقناع جمهورهم بشكل أكثر فعالية.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4119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ثانيًا: </a:t>
            </a:r>
            <a:r>
              <a:rPr lang="ar-EG" sz="2700" b="1" dirty="0">
                <a:latin typeface="Alexandria" charset="0"/>
                <a:cs typeface="Alexandria" charset="0"/>
              </a:rPr>
              <a:t>استراتيجيات الاتصال الفعّال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175760" y="1043283"/>
            <a:ext cx="741296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الاتصال الفعّال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2520" y="1612660"/>
            <a:ext cx="10476205" cy="11541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استراتيجيات الاتصال في العلاقات العامة</a:t>
            </a:r>
            <a:r>
              <a:rPr lang="en-GB" dirty="0">
                <a:latin typeface="Alexandria" charset="0"/>
                <a:cs typeface="Alexandria" charset="0"/>
              </a:rPr>
              <a:t>Public Relations </a:t>
            </a:r>
            <a:r>
              <a:rPr lang="ar-EG" dirty="0">
                <a:latin typeface="Alexandria" charset="0"/>
                <a:cs typeface="Alexandria" charset="0"/>
              </a:rPr>
              <a:t> هي مجموعة من الأدوات والأساليب التي تعتمدها المؤسسات لتحسين صورتها، بناء سمعتها، والتواصل بفعالية مع جمهورها المستهدف. </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هذه الاستراتيجيات تتنوع حسب أهداف المؤسسة والجمهور المستهدف وتشمل ما يلي:</a:t>
            </a: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0CF5F6A-95F6-F0A3-C6E5-524311329019}"/>
              </a:ext>
            </a:extLst>
          </p:cNvPr>
          <p:cNvSpPr txBox="1"/>
          <p:nvPr/>
        </p:nvSpPr>
        <p:spPr>
          <a:xfrm>
            <a:off x="7194525" y="3033389"/>
            <a:ext cx="4145280" cy="3046347"/>
          </a:xfrm>
          <a:prstGeom prst="rect">
            <a:avLst/>
          </a:prstGeom>
          <a:noFill/>
        </p:spPr>
        <p:txBody>
          <a:bodyPr wrap="square">
            <a:spAutoFit/>
          </a:bodyPr>
          <a:lstStyle/>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تحديد الجمهور المستهدف</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تطوير الرسائل الأساسية</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اختيار وسائل الاتصال المناسبة</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إدارة الأزمات</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بناء العلاقات مع وسائل الإعلام</a:t>
            </a:r>
          </a:p>
        </p:txBody>
      </p:sp>
      <p:sp>
        <p:nvSpPr>
          <p:cNvPr id="10" name="TextBox 9">
            <a:extLst>
              <a:ext uri="{FF2B5EF4-FFF2-40B4-BE49-F238E27FC236}">
                <a16:creationId xmlns:a16="http://schemas.microsoft.com/office/drawing/2014/main" id="{AA9D9A2D-55DD-BC60-2561-3A8F172CB953}"/>
              </a:ext>
            </a:extLst>
          </p:cNvPr>
          <p:cNvSpPr txBox="1"/>
          <p:nvPr/>
        </p:nvSpPr>
        <p:spPr>
          <a:xfrm>
            <a:off x="1302068" y="3054064"/>
            <a:ext cx="4145280" cy="3046347"/>
          </a:xfrm>
          <a:prstGeom prst="rect">
            <a:avLst/>
          </a:prstGeom>
          <a:noFill/>
        </p:spPr>
        <p:txBody>
          <a:bodyPr wrap="square">
            <a:spAutoFit/>
          </a:bodyPr>
          <a:lstStyle/>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قياس الأداء</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استخدام التقنيات الحديثة</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التفاعل مع الجمهور</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الترويج للإنجازات والمبادرات</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lang="ar-EG" b="1" dirty="0">
                <a:solidFill>
                  <a:prstClr val="black"/>
                </a:solidFill>
                <a:latin typeface="Alexandria" charset="0"/>
                <a:cs typeface="Alexandria" charset="0"/>
              </a:rPr>
              <a:t> </a:t>
            </a: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التدريب المستمر</a:t>
            </a:r>
          </a:p>
        </p:txBody>
      </p:sp>
    </p:spTree>
    <p:extLst>
      <p:ext uri="{BB962C8B-B14F-4D97-AF65-F5344CB8AC3E}">
        <p14:creationId xmlns:p14="http://schemas.microsoft.com/office/powerpoint/2010/main" val="2074847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07174" y="2402654"/>
            <a:ext cx="5181550" cy="1707519"/>
          </a:xfrm>
          <a:prstGeom prst="rect">
            <a:avLst/>
          </a:prstGeom>
          <a:noFill/>
        </p:spPr>
        <p:txBody>
          <a:bodyPr wrap="square" rtlCol="0">
            <a:spAutoFit/>
          </a:bodyPr>
          <a:lstStyle/>
          <a:p>
            <a:pPr algn="just" rtl="1">
              <a:lnSpc>
                <a:spcPct val="150000"/>
              </a:lnSpc>
              <a:spcBef>
                <a:spcPts val="600"/>
              </a:spcBef>
              <a:spcAft>
                <a:spcPts val="600"/>
              </a:spcAft>
            </a:pPr>
            <a:r>
              <a:rPr lang="ar-EG" dirty="0">
                <a:latin typeface="Alexandria" charset="0"/>
                <a:cs typeface="Alexandria" charset="0"/>
              </a:rPr>
              <a:t>تحديد الجمهور المستهدف هو عملية أساسية في استراتيجيات الاتصال في العلاقات العامة، حيث يساعد في توجيه الرسائل بطريقة فعالة ومؤثرة. هذه العملية تشمل عدة خطوات ومراحل:</a:t>
            </a:r>
            <a:endParaRPr lang="ar-EG" sz="1600"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6CD5F68F-997A-8E0B-0692-2E0F75EC8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1136132"/>
            <a:ext cx="5784824" cy="5330505"/>
          </a:xfrm>
          <a:prstGeom prst="rect">
            <a:avLst/>
          </a:prstGeom>
          <a:effectLst>
            <a:softEdge rad="317500"/>
          </a:effectLst>
        </p:spPr>
      </p:pic>
    </p:spTree>
    <p:extLst>
      <p:ext uri="{BB962C8B-B14F-4D97-AF65-F5344CB8AC3E}">
        <p14:creationId xmlns:p14="http://schemas.microsoft.com/office/powerpoint/2010/main" val="2982695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753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24869" y="1876251"/>
            <a:ext cx="6356324" cy="3882473"/>
          </a:xfrm>
          <a:prstGeom prst="rect">
            <a:avLst/>
          </a:prstGeom>
          <a:noFill/>
        </p:spPr>
        <p:txBody>
          <a:bodyPr wrap="square" rtlCol="0">
            <a:spAutoFit/>
          </a:bodyPr>
          <a:lstStyle/>
          <a:p>
            <a:pPr marL="342900" indent="-342900" algn="just" rtl="1">
              <a:lnSpc>
                <a:spcPct val="150000"/>
              </a:lnSpc>
              <a:spcBef>
                <a:spcPts val="600"/>
              </a:spcBef>
              <a:spcAft>
                <a:spcPts val="600"/>
              </a:spcAft>
              <a:buAutoNum type="arabicPeriod"/>
            </a:pPr>
            <a:r>
              <a:rPr lang="ar-EG" b="1" dirty="0">
                <a:latin typeface="Alexandria" charset="0"/>
                <a:cs typeface="Alexandria" charset="0"/>
              </a:rPr>
              <a:t>جمع البيانات وتحليلها</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err="1">
                <a:latin typeface="Alexandria" charset="0"/>
                <a:cs typeface="Alexandria" charset="0"/>
              </a:rPr>
              <a:t>الديموجرافية</a:t>
            </a:r>
            <a:r>
              <a:rPr lang="ar-EG" sz="1600" dirty="0">
                <a:latin typeface="Alexandria" charset="0"/>
                <a:cs typeface="Alexandria" charset="0"/>
              </a:rPr>
              <a:t>: جمع معلومات عن عمر الجمهور، جنسهم، مستوى تعليمهم، موقعهم الجغرافي، ودخلهم. هذه المعلومات تساعد في رسم صورة شاملة عن الجمهور المستهدف.</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a:latin typeface="Alexandria" charset="0"/>
                <a:cs typeface="Alexandria" charset="0"/>
              </a:rPr>
              <a:t>النفسية</a:t>
            </a:r>
            <a:r>
              <a:rPr lang="ar-EG" sz="1600" dirty="0">
                <a:latin typeface="Alexandria" charset="0"/>
                <a:cs typeface="Alexandria" charset="0"/>
              </a:rPr>
              <a:t>: فهم قيم الجمهور، واهتماماته، وأنماطه السلوكية، وتفضيلاته، ونمط حياته. يساعد هذا التحليل في تحديد ما يهم الجمهور وكيفية التواصل معهم بشكل فعال.</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a:latin typeface="Alexandria" charset="0"/>
                <a:cs typeface="Alexandria" charset="0"/>
              </a:rPr>
              <a:t>السلوكية</a:t>
            </a:r>
            <a:r>
              <a:rPr lang="ar-EG" sz="1600" dirty="0">
                <a:latin typeface="Alexandria" charset="0"/>
                <a:cs typeface="Alexandria" charset="0"/>
              </a:rPr>
              <a:t>: رصد كيف يتفاعلون مع المنتجات أو الخدمات، قنوات الاتصال المفضلة، تاريخ الشراء أو التفاعل.</a:t>
            </a:r>
          </a:p>
        </p:txBody>
      </p:sp>
      <p:sp>
        <p:nvSpPr>
          <p:cNvPr id="3" name="TextBox 2"/>
          <p:cNvSpPr txBox="1"/>
          <p:nvPr/>
        </p:nvSpPr>
        <p:spPr>
          <a:xfrm>
            <a:off x="9236685" y="6320728"/>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B9BDC3B-1330-61D2-B59C-7BF95C40BE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88" y="1735402"/>
            <a:ext cx="4778023" cy="4623854"/>
          </a:xfrm>
          <a:prstGeom prst="rect">
            <a:avLst/>
          </a:prstGeom>
          <a:effectLst>
            <a:softEdge rad="317500"/>
          </a:effectLst>
        </p:spPr>
      </p:pic>
    </p:spTree>
    <p:extLst>
      <p:ext uri="{BB962C8B-B14F-4D97-AF65-F5344CB8AC3E}">
        <p14:creationId xmlns:p14="http://schemas.microsoft.com/office/powerpoint/2010/main" val="1663222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17138"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6593" y="1748721"/>
            <a:ext cx="10637459" cy="419025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2. تقسيم الجمهور</a:t>
            </a:r>
            <a:endParaRPr lang="en-GB" b="1" dirty="0">
              <a:latin typeface="Alexandria" charset="0"/>
              <a:cs typeface="Alexandria" charset="0"/>
            </a:endParaRPr>
          </a:p>
          <a:p>
            <a:pPr marL="285750" indent="-285750" algn="just" rtl="1">
              <a:lnSpc>
                <a:spcPct val="150000"/>
              </a:lnSpc>
              <a:spcBef>
                <a:spcPts val="600"/>
              </a:spcBef>
              <a:spcAft>
                <a:spcPts val="600"/>
              </a:spcAft>
              <a:buFont typeface="Arial" panose="020B0604020202020204" pitchFamily="34" charset="0"/>
              <a:buChar char="•"/>
            </a:pPr>
            <a:r>
              <a:rPr lang="ar-EG" sz="1600" b="1" dirty="0">
                <a:latin typeface="Alexandria" charset="0"/>
                <a:cs typeface="Alexandria" charset="0"/>
              </a:rPr>
              <a:t>تجزئة السوق</a:t>
            </a:r>
            <a:r>
              <a:rPr lang="ar-EG" sz="1600" dirty="0">
                <a:latin typeface="Alexandria" charset="0"/>
                <a:cs typeface="Alexandria" charset="0"/>
              </a:rPr>
              <a:t>: تقسيم الجمهور إلى مجموعات صغيرة تتشارك في صفات معينة، مثل الشباب الجامعيين، الأمهات العاملات، أو المتقاعدين، يساعد هذا في تخصيص الرسائل لتكون أكثر ملائمة لكل مجموعة.</a:t>
            </a:r>
          </a:p>
          <a:p>
            <a:pPr marL="285750" indent="-285750" algn="just" rtl="1">
              <a:lnSpc>
                <a:spcPct val="150000"/>
              </a:lnSpc>
              <a:spcBef>
                <a:spcPts val="600"/>
              </a:spcBef>
              <a:spcAft>
                <a:spcPts val="600"/>
              </a:spcAft>
              <a:buFont typeface="Arial" panose="020B0604020202020204" pitchFamily="34" charset="0"/>
              <a:buChar char="•"/>
            </a:pPr>
            <a:r>
              <a:rPr lang="ar-EG" sz="1600" b="1" dirty="0">
                <a:latin typeface="Alexandria" charset="0"/>
                <a:cs typeface="Alexandria" charset="0"/>
              </a:rPr>
              <a:t>تحديد الشخصيات المثالية</a:t>
            </a:r>
            <a:r>
              <a:rPr lang="ar-EG" sz="1600" dirty="0">
                <a:latin typeface="Alexandria" charset="0"/>
                <a:cs typeface="Alexandria" charset="0"/>
              </a:rPr>
              <a:t>: بناء شخصيات تخيلية تمثل كل مجموعة من الجمهور المستهدف، تشمل هذه الشخصيات تفاصيل مثل الاسم، العمر، الاهتمامات، التحديات، والأهداف.</a:t>
            </a:r>
          </a:p>
          <a:p>
            <a:pPr marL="342900" indent="-342900" algn="just" rtl="1">
              <a:lnSpc>
                <a:spcPct val="150000"/>
              </a:lnSpc>
              <a:spcBef>
                <a:spcPts val="600"/>
              </a:spcBef>
              <a:spcAft>
                <a:spcPts val="600"/>
              </a:spcAft>
              <a:buAutoNum type="arabicPeriod" startAt="3"/>
            </a:pPr>
            <a:r>
              <a:rPr lang="ar-EG" sz="1600" b="1" dirty="0">
                <a:latin typeface="Alexandria" charset="0"/>
                <a:cs typeface="Alexandria" charset="0"/>
              </a:rPr>
              <a:t>تحديد احتياجات الجمهور وأهدافهم</a:t>
            </a:r>
          </a:p>
          <a:p>
            <a:pPr algn="just" rtl="1">
              <a:lnSpc>
                <a:spcPct val="150000"/>
              </a:lnSpc>
              <a:spcBef>
                <a:spcPts val="600"/>
              </a:spcBef>
              <a:spcAft>
                <a:spcPts val="600"/>
              </a:spcAft>
            </a:pPr>
            <a:r>
              <a:rPr lang="ar-EG" sz="1600" b="1" dirty="0">
                <a:latin typeface="Alexandria" charset="0"/>
                <a:cs typeface="Alexandria" charset="0"/>
              </a:rPr>
              <a:t>• تحديد المشاكل والتحديات: </a:t>
            </a:r>
            <a:r>
              <a:rPr lang="ar-EG" sz="1600" dirty="0">
                <a:latin typeface="Alexandria" charset="0"/>
                <a:cs typeface="Alexandria" charset="0"/>
              </a:rPr>
              <a:t>فهم المشاكل والتحديات التي </a:t>
            </a:r>
            <a:r>
              <a:rPr lang="ar-EG" sz="1600" dirty="0" err="1">
                <a:latin typeface="Alexandria" charset="0"/>
                <a:cs typeface="Alexandria" charset="0"/>
              </a:rPr>
              <a:t>يواجهها</a:t>
            </a:r>
            <a:r>
              <a:rPr lang="ar-EG" sz="1600" dirty="0">
                <a:latin typeface="Alexandria" charset="0"/>
                <a:cs typeface="Alexandria" charset="0"/>
              </a:rPr>
              <a:t> الجمهور وكيف يمكن للمؤسسة تقديم حلول لها.</a:t>
            </a:r>
          </a:p>
          <a:p>
            <a:pPr algn="just" rtl="1">
              <a:lnSpc>
                <a:spcPct val="150000"/>
              </a:lnSpc>
              <a:spcBef>
                <a:spcPts val="600"/>
              </a:spcBef>
              <a:spcAft>
                <a:spcPts val="600"/>
              </a:spcAft>
            </a:pPr>
            <a:r>
              <a:rPr lang="ar-EG" sz="1600" b="1" dirty="0">
                <a:latin typeface="Alexandria" charset="0"/>
                <a:cs typeface="Alexandria" charset="0"/>
              </a:rPr>
              <a:t>• تحديد الأهداف والرغبات: </a:t>
            </a:r>
            <a:r>
              <a:rPr lang="ar-EG" sz="1600" dirty="0">
                <a:latin typeface="Alexandria" charset="0"/>
                <a:cs typeface="Alexandria" charset="0"/>
              </a:rPr>
              <a:t>معرفة ما يسعى الجمهور لتحقيقه وكيف يمكن للمنتجات أو الخدمات التي تقدمها المؤسسة تلبية هذه الأهداف.</a:t>
            </a:r>
          </a:p>
        </p:txBody>
      </p:sp>
      <p:sp>
        <p:nvSpPr>
          <p:cNvPr id="3" name="TextBox 2"/>
          <p:cNvSpPr txBox="1"/>
          <p:nvPr/>
        </p:nvSpPr>
        <p:spPr>
          <a:xfrm>
            <a:off x="9236685" y="6320728"/>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522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75011" y="104071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1026" name="Picture 2" descr="بحث حول تحديد الوسائل في الاستراتيجية الاتصالية">
            <a:extLst>
              <a:ext uri="{FF2B5EF4-FFF2-40B4-BE49-F238E27FC236}">
                <a16:creationId xmlns:a16="http://schemas.microsoft.com/office/drawing/2014/main" id="{DE625BC8-A9EA-66A6-10A7-0C46A2F758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499"/>
            <a:ext cx="4507836" cy="362911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00075" y="1547684"/>
            <a:ext cx="11391850" cy="4728859"/>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تطوير الرسائل الأساسية هو عنصر حاسم في استراتيجيات الاتصال في العلاقات العامة. </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الرسائل الأساسية هي التي تعبر بوضوح عن قيم وأهداف المؤسسة وتعمل على جذب انتباه الجمهور المستهدف.</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لتطوير هذه الرسائل بشكل فعال، يمكن اتباع الخطوات التالية:</a:t>
            </a:r>
          </a:p>
          <a:p>
            <a:pPr algn="just" rtl="1">
              <a:lnSpc>
                <a:spcPct val="150000"/>
              </a:lnSpc>
              <a:spcAft>
                <a:spcPts val="600"/>
              </a:spcAft>
            </a:pPr>
            <a:r>
              <a:rPr lang="ar-EG" sz="1600" b="1" dirty="0">
                <a:latin typeface="Alexandria" charset="0"/>
                <a:cs typeface="Alexandria" charset="0"/>
              </a:rPr>
              <a:t>1. فهم القيم والأهداف الأساسية للمؤسسة</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تحديد القيم الأساسية</a:t>
            </a:r>
            <a:r>
              <a:rPr lang="ar-EG" sz="1600" dirty="0">
                <a:latin typeface="Alexandria" charset="0"/>
                <a:cs typeface="Alexandria" charset="0"/>
              </a:rPr>
              <a:t>: يجب أن تعكس الرسائل قيم المؤسسة مثل النزاهة، الابتكار، المسؤولية الاجتماعية، وغيرها.</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توضيح الأهداف</a:t>
            </a:r>
            <a:r>
              <a:rPr lang="ar-EG" sz="1600" dirty="0">
                <a:latin typeface="Alexandria" charset="0"/>
                <a:cs typeface="Alexandria" charset="0"/>
              </a:rPr>
              <a:t>: يجب أن تكون الرسائل متسقة مع الأهداف الاستراتيجية للمؤسسة، سواء كانت تهدف إلى تعزيز الوعي بالعلامة التجارية، زيادة المبيعات، أو تحسين العلاقات مع الجمهور.</a:t>
            </a:r>
          </a:p>
          <a:p>
            <a:pPr algn="just" rtl="1">
              <a:lnSpc>
                <a:spcPct val="150000"/>
              </a:lnSpc>
              <a:spcAft>
                <a:spcPts val="600"/>
              </a:spcAft>
            </a:pPr>
            <a:r>
              <a:rPr lang="ar-EG" sz="1600" b="1" dirty="0">
                <a:latin typeface="Alexandria" charset="0"/>
                <a:cs typeface="Alexandria" charset="0"/>
              </a:rPr>
              <a:t>2. تحليل الجمهور المستهدف</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البحث الشامل</a:t>
            </a:r>
            <a:r>
              <a:rPr lang="ar-EG" sz="1600" dirty="0">
                <a:latin typeface="Alexandria" charset="0"/>
                <a:cs typeface="Alexandria" charset="0"/>
              </a:rPr>
              <a:t>: جمع وتحليل المعلومات حول الجمهور المستهدف لفهم احتياجاتهم، تفضيلاتهم، والسياق الذي يعيشون فيه.</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تجزئة الجمهور: </a:t>
            </a:r>
            <a:r>
              <a:rPr lang="ar-EG" sz="1600" dirty="0">
                <a:latin typeface="Alexandria" charset="0"/>
                <a:cs typeface="Alexandria" charset="0"/>
              </a:rPr>
              <a:t>تقسيم الجمهور إلى فئات مختلفة بناءً على الخصائص المشتركة لتخصيص الرسائل بما يتناسب مع كل فئة.</a:t>
            </a:r>
            <a:endParaRPr lang="ar-EG" sz="1600" b="1" dirty="0">
              <a:latin typeface="Alexandria" charset="0"/>
              <a:cs typeface="Alexandria" charset="0"/>
            </a:endParaRPr>
          </a:p>
        </p:txBody>
      </p:sp>
      <p:sp>
        <p:nvSpPr>
          <p:cNvPr id="3" name="TextBox 2"/>
          <p:cNvSpPr txBox="1"/>
          <p:nvPr/>
        </p:nvSpPr>
        <p:spPr>
          <a:xfrm>
            <a:off x="91757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425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9052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7700" y="1351887"/>
            <a:ext cx="10941025" cy="5252079"/>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3. صياغة رسائل متسقة وواضحة</a:t>
            </a:r>
          </a:p>
          <a:p>
            <a:pPr algn="just" rtl="1">
              <a:lnSpc>
                <a:spcPct val="150000"/>
              </a:lnSpc>
              <a:spcAft>
                <a:spcPts val="600"/>
              </a:spcAft>
            </a:pPr>
            <a:r>
              <a:rPr lang="ar-EG" sz="1600" b="1" dirty="0">
                <a:latin typeface="Alexandria" charset="0"/>
                <a:cs typeface="Alexandria" charset="0"/>
              </a:rPr>
              <a:t>• البساطة والوضوح: </a:t>
            </a:r>
            <a:r>
              <a:rPr lang="ar-EG" sz="1600" dirty="0">
                <a:latin typeface="Alexandria" charset="0"/>
                <a:cs typeface="Alexandria" charset="0"/>
              </a:rPr>
              <a:t>يجب أن تكون الرسائل واضحة وبسيطة ليفهمها الجمهور بسهولة.</a:t>
            </a:r>
          </a:p>
          <a:p>
            <a:pPr algn="just" rtl="1">
              <a:lnSpc>
                <a:spcPct val="150000"/>
              </a:lnSpc>
              <a:spcAft>
                <a:spcPts val="600"/>
              </a:spcAft>
            </a:pPr>
            <a:r>
              <a:rPr lang="ar-EG" sz="1600" b="1" dirty="0">
                <a:latin typeface="Alexandria" charset="0"/>
                <a:cs typeface="Alexandria" charset="0"/>
              </a:rPr>
              <a:t>• التسلسل المنطقي: </a:t>
            </a:r>
            <a:r>
              <a:rPr lang="ar-EG" sz="1600" dirty="0">
                <a:latin typeface="Alexandria" charset="0"/>
                <a:cs typeface="Alexandria" charset="0"/>
              </a:rPr>
              <a:t>تنظيم المعلومات في الرسالة بطريقة منطقية وسلسة تسهل على الجمهور تتبعها وفهمها.</a:t>
            </a:r>
          </a:p>
          <a:p>
            <a:pPr algn="just" rtl="1">
              <a:lnSpc>
                <a:spcPct val="150000"/>
              </a:lnSpc>
              <a:spcAft>
                <a:spcPts val="600"/>
              </a:spcAft>
            </a:pPr>
            <a:r>
              <a:rPr lang="ar-EG" sz="1600" b="1" dirty="0">
                <a:latin typeface="Alexandria" charset="0"/>
                <a:cs typeface="Alexandria" charset="0"/>
              </a:rPr>
              <a:t>• اللغة المناسبة: </a:t>
            </a:r>
            <a:r>
              <a:rPr lang="ar-EG" sz="1600" dirty="0">
                <a:latin typeface="Alexandria" charset="0"/>
                <a:cs typeface="Alexandria" charset="0"/>
              </a:rPr>
              <a:t>استخدام لغة تتناسب مع الجمهور المستهدف وتعكس شخصية المؤسسة.</a:t>
            </a:r>
          </a:p>
          <a:p>
            <a:pPr algn="just" rtl="1">
              <a:lnSpc>
                <a:spcPct val="150000"/>
              </a:lnSpc>
              <a:spcAft>
                <a:spcPts val="600"/>
              </a:spcAft>
            </a:pPr>
            <a:r>
              <a:rPr lang="ar-EG" sz="1600" b="1" dirty="0">
                <a:latin typeface="Alexandria" charset="0"/>
                <a:cs typeface="Alexandria" charset="0"/>
              </a:rPr>
              <a:t>4. إنشاء محتوى جذاب</a:t>
            </a:r>
          </a:p>
          <a:p>
            <a:pPr algn="just" rtl="1">
              <a:lnSpc>
                <a:spcPct val="150000"/>
              </a:lnSpc>
              <a:spcAft>
                <a:spcPts val="600"/>
              </a:spcAft>
            </a:pPr>
            <a:r>
              <a:rPr lang="ar-EG" sz="1600" b="1" dirty="0">
                <a:latin typeface="Alexandria" charset="0"/>
                <a:cs typeface="Alexandria" charset="0"/>
              </a:rPr>
              <a:t>• العناوين الجذابة: </a:t>
            </a:r>
            <a:r>
              <a:rPr lang="ar-EG" sz="1600" dirty="0">
                <a:latin typeface="Alexandria" charset="0"/>
                <a:cs typeface="Alexandria" charset="0"/>
              </a:rPr>
              <a:t>استخدام عناوين تلفت الانتباه وتحفز الجمهور على قراءة الرسالة.</a:t>
            </a:r>
          </a:p>
          <a:p>
            <a:pPr algn="just" rtl="1">
              <a:lnSpc>
                <a:spcPct val="150000"/>
              </a:lnSpc>
              <a:spcAft>
                <a:spcPts val="600"/>
              </a:spcAft>
            </a:pPr>
            <a:r>
              <a:rPr lang="ar-EG" sz="1600" b="1" dirty="0">
                <a:latin typeface="Alexandria" charset="0"/>
                <a:cs typeface="Alexandria" charset="0"/>
              </a:rPr>
              <a:t>• القصص: </a:t>
            </a:r>
            <a:r>
              <a:rPr lang="ar-EG" sz="1600" dirty="0">
                <a:latin typeface="Alexandria" charset="0"/>
                <a:cs typeface="Alexandria" charset="0"/>
              </a:rPr>
              <a:t>دمج القصص الشخصية والأمثلة العملية لجعل الرسائل أكثر جاذبية وتأثيرًا.</a:t>
            </a:r>
          </a:p>
          <a:p>
            <a:pPr algn="just" rtl="1">
              <a:lnSpc>
                <a:spcPct val="150000"/>
              </a:lnSpc>
              <a:spcAft>
                <a:spcPts val="600"/>
              </a:spcAft>
            </a:pPr>
            <a:r>
              <a:rPr lang="ar-EG" sz="1600" b="1" dirty="0">
                <a:latin typeface="Alexandria" charset="0"/>
                <a:cs typeface="Alexandria" charset="0"/>
              </a:rPr>
              <a:t>• المرئيات: </a:t>
            </a:r>
            <a:r>
              <a:rPr lang="ar-EG" sz="1600" dirty="0">
                <a:latin typeface="Alexandria" charset="0"/>
                <a:cs typeface="Alexandria" charset="0"/>
              </a:rPr>
              <a:t>استخدام الصور والفيديوهات والرسوم البيانية لدعم الرسائل وجعلها أكثر تفاعلية وجاذبية.</a:t>
            </a:r>
          </a:p>
          <a:p>
            <a:pPr algn="just" rtl="1">
              <a:lnSpc>
                <a:spcPct val="150000"/>
              </a:lnSpc>
              <a:spcAft>
                <a:spcPts val="600"/>
              </a:spcAft>
            </a:pPr>
            <a:r>
              <a:rPr lang="ar-EG" sz="1600" b="1" dirty="0">
                <a:latin typeface="Alexandria" charset="0"/>
                <a:cs typeface="Alexandria" charset="0"/>
              </a:rPr>
              <a:t>5. استخدام العواطف</a:t>
            </a:r>
          </a:p>
          <a:p>
            <a:pPr algn="just" rtl="1">
              <a:lnSpc>
                <a:spcPct val="150000"/>
              </a:lnSpc>
              <a:spcAft>
                <a:spcPts val="600"/>
              </a:spcAft>
            </a:pPr>
            <a:r>
              <a:rPr lang="ar-EG" sz="1600" b="1" dirty="0">
                <a:latin typeface="Alexandria" charset="0"/>
                <a:cs typeface="Alexandria" charset="0"/>
              </a:rPr>
              <a:t>• التفاعل العاطفي: </a:t>
            </a:r>
            <a:r>
              <a:rPr lang="ar-EG" sz="1600" dirty="0">
                <a:latin typeface="Alexandria" charset="0"/>
                <a:cs typeface="Alexandria" charset="0"/>
              </a:rPr>
              <a:t>صياغة الرسائل بطريقة تلامس مشاعر الجمهور وتحفزهم على التفاعل. يمكن استخدام العواطف مثل الفرح، الحزن، الإلهام، والفخر.</a:t>
            </a:r>
          </a:p>
          <a:p>
            <a:pPr algn="just" rtl="1">
              <a:lnSpc>
                <a:spcPct val="150000"/>
              </a:lnSpc>
              <a:spcAft>
                <a:spcPts val="600"/>
              </a:spcAft>
            </a:pPr>
            <a:r>
              <a:rPr lang="ar-EG" sz="1600" b="1" dirty="0">
                <a:latin typeface="Alexandria" charset="0"/>
                <a:cs typeface="Alexandria" charset="0"/>
              </a:rPr>
              <a:t>• المصداقية: </a:t>
            </a:r>
            <a:r>
              <a:rPr lang="ar-EG" sz="1600" dirty="0">
                <a:latin typeface="Alexandria" charset="0"/>
                <a:cs typeface="Alexandria" charset="0"/>
              </a:rPr>
              <a:t>بناء الثقة مع الجمهور من خلال الصدق والشفافية في الرسائل.</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80826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7700" y="1372018"/>
            <a:ext cx="10941025" cy="4975080"/>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6. التخصيص والتفاعل</a:t>
            </a:r>
          </a:p>
          <a:p>
            <a:pPr algn="just" rtl="1">
              <a:lnSpc>
                <a:spcPct val="150000"/>
              </a:lnSpc>
              <a:spcBef>
                <a:spcPts val="600"/>
              </a:spcBef>
              <a:spcAft>
                <a:spcPts val="600"/>
              </a:spcAft>
            </a:pPr>
            <a:r>
              <a:rPr lang="ar-EG" sz="1600" b="1" dirty="0">
                <a:latin typeface="Alexandria" charset="0"/>
                <a:cs typeface="Alexandria" charset="0"/>
              </a:rPr>
              <a:t>• التخصيص: </a:t>
            </a:r>
            <a:r>
              <a:rPr lang="ar-EG" sz="1600" dirty="0">
                <a:latin typeface="Alexandria" charset="0"/>
                <a:cs typeface="Alexandria" charset="0"/>
              </a:rPr>
              <a:t>تخصيص الرسائل لتناسب احتياجات وتفضيلات الفئات المختلفة من الجمهور.</a:t>
            </a:r>
          </a:p>
          <a:p>
            <a:pPr algn="just" rtl="1">
              <a:lnSpc>
                <a:spcPct val="150000"/>
              </a:lnSpc>
              <a:spcBef>
                <a:spcPts val="600"/>
              </a:spcBef>
              <a:spcAft>
                <a:spcPts val="600"/>
              </a:spcAft>
            </a:pPr>
            <a:r>
              <a:rPr lang="ar-EG" sz="1600" b="1" dirty="0">
                <a:latin typeface="Alexandria" charset="0"/>
                <a:cs typeface="Alexandria" charset="0"/>
              </a:rPr>
              <a:t>• الدعوة إلى العمل </a:t>
            </a:r>
            <a:r>
              <a:rPr lang="en-GB" sz="1600" b="1" dirty="0">
                <a:latin typeface="Alexandria" charset="0"/>
                <a:cs typeface="Alexandria" charset="0"/>
              </a:rPr>
              <a:t>CTA</a:t>
            </a:r>
            <a:r>
              <a:rPr lang="ar-EG" sz="1600" dirty="0">
                <a:latin typeface="Alexandria" charset="0"/>
                <a:cs typeface="Alexandria" charset="0"/>
              </a:rPr>
              <a:t>:</a:t>
            </a:r>
            <a:r>
              <a:rPr lang="en-GB" sz="1600" dirty="0">
                <a:latin typeface="Alexandria" charset="0"/>
                <a:cs typeface="Alexandria" charset="0"/>
              </a:rPr>
              <a:t> </a:t>
            </a:r>
            <a:r>
              <a:rPr lang="ar-EG" sz="1600" dirty="0">
                <a:latin typeface="Alexandria" charset="0"/>
                <a:cs typeface="Alexandria" charset="0"/>
              </a:rPr>
              <a:t> تضمين دعوة واضحة إلى العمل في الرسائل لتحفيز الجمهور على التفاعل واتخاذ الخطوات المطلوبة مثل زيارة موقع الويب، الاشتراك في نشرة إخبارية، أو شراء منتج.</a:t>
            </a:r>
            <a:endParaRPr lang="ar-EG" sz="1600" b="1" dirty="0">
              <a:latin typeface="Alexandria" charset="0"/>
              <a:cs typeface="Alexandria" charset="0"/>
            </a:endParaRPr>
          </a:p>
          <a:p>
            <a:pPr algn="just" rtl="1">
              <a:lnSpc>
                <a:spcPct val="150000"/>
              </a:lnSpc>
              <a:spcBef>
                <a:spcPts val="600"/>
              </a:spcBef>
              <a:spcAft>
                <a:spcPts val="600"/>
              </a:spcAft>
            </a:pPr>
            <a:r>
              <a:rPr lang="ar-EG" sz="1600" b="1" dirty="0">
                <a:latin typeface="Alexandria" charset="0"/>
                <a:cs typeface="Alexandria" charset="0"/>
              </a:rPr>
              <a:t>7. اختبار الرسائل وتقييمها</a:t>
            </a:r>
          </a:p>
          <a:p>
            <a:pPr algn="just" rtl="1">
              <a:lnSpc>
                <a:spcPct val="150000"/>
              </a:lnSpc>
              <a:spcBef>
                <a:spcPts val="600"/>
              </a:spcBef>
              <a:spcAft>
                <a:spcPts val="600"/>
              </a:spcAft>
            </a:pPr>
            <a:r>
              <a:rPr lang="ar-EG" sz="1600" b="1" dirty="0">
                <a:latin typeface="Alexandria" charset="0"/>
                <a:cs typeface="Alexandria" charset="0"/>
              </a:rPr>
              <a:t>• الاختبار المسبق: </a:t>
            </a:r>
            <a:r>
              <a:rPr lang="ar-EG" sz="1600" dirty="0">
                <a:latin typeface="Alexandria" charset="0"/>
                <a:cs typeface="Alexandria" charset="0"/>
              </a:rPr>
              <a:t>تجربة الرسائل مع عينة من الجمهور المستهدف للحصول على ردود فعلهم وتحديد مدى فعاليتها.</a:t>
            </a:r>
          </a:p>
          <a:p>
            <a:pPr algn="just" rtl="1">
              <a:lnSpc>
                <a:spcPct val="150000"/>
              </a:lnSpc>
              <a:spcBef>
                <a:spcPts val="600"/>
              </a:spcBef>
              <a:spcAft>
                <a:spcPts val="600"/>
              </a:spcAft>
            </a:pPr>
            <a:r>
              <a:rPr lang="ar-EG" sz="1600" b="1" dirty="0">
                <a:latin typeface="Alexandria" charset="0"/>
                <a:cs typeface="Alexandria" charset="0"/>
              </a:rPr>
              <a:t>• التقييم المستمر: </a:t>
            </a:r>
            <a:r>
              <a:rPr lang="ar-EG" sz="1600" dirty="0">
                <a:latin typeface="Alexandria" charset="0"/>
                <a:cs typeface="Alexandria" charset="0"/>
              </a:rPr>
              <a:t>مراقبة أداء الرسائل وجمع البيانات لتحليل مدى تحقيقها للأهداف المطلوبة وإجراء التعديلات اللازمة.</a:t>
            </a:r>
          </a:p>
          <a:p>
            <a:pPr algn="just" rtl="1">
              <a:lnSpc>
                <a:spcPct val="150000"/>
              </a:lnSpc>
              <a:spcBef>
                <a:spcPts val="600"/>
              </a:spcBef>
              <a:spcAft>
                <a:spcPts val="600"/>
              </a:spcAft>
            </a:pPr>
            <a:r>
              <a:rPr lang="ar-EG" sz="1600" b="1" dirty="0">
                <a:latin typeface="Alexandria" charset="0"/>
                <a:cs typeface="Alexandria" charset="0"/>
              </a:rPr>
              <a:t>8. التكيف مع التغيرات</a:t>
            </a:r>
          </a:p>
          <a:p>
            <a:pPr algn="just" rtl="1">
              <a:lnSpc>
                <a:spcPct val="150000"/>
              </a:lnSpc>
              <a:spcBef>
                <a:spcPts val="600"/>
              </a:spcBef>
              <a:spcAft>
                <a:spcPts val="600"/>
              </a:spcAft>
            </a:pPr>
            <a:r>
              <a:rPr lang="ar-EG" sz="1600" b="1" dirty="0">
                <a:latin typeface="Alexandria" charset="0"/>
                <a:cs typeface="Alexandria" charset="0"/>
              </a:rPr>
              <a:t>• المرونة: </a:t>
            </a:r>
            <a:r>
              <a:rPr lang="ar-EG" sz="1600" dirty="0">
                <a:latin typeface="Alexandria" charset="0"/>
                <a:cs typeface="Alexandria" charset="0"/>
              </a:rPr>
              <a:t>التحلي بالمرونة لتعديل الرسائل بناءً على التغيرات في السوق أو ردود فعل الجمهور.</a:t>
            </a:r>
          </a:p>
          <a:p>
            <a:pPr algn="just" rtl="1">
              <a:lnSpc>
                <a:spcPct val="150000"/>
              </a:lnSpc>
              <a:spcBef>
                <a:spcPts val="600"/>
              </a:spcBef>
              <a:spcAft>
                <a:spcPts val="600"/>
              </a:spcAft>
            </a:pPr>
            <a:r>
              <a:rPr lang="ar-EG" sz="1600" b="1" dirty="0">
                <a:latin typeface="Alexandria" charset="0"/>
                <a:cs typeface="Alexandria" charset="0"/>
              </a:rPr>
              <a:t>• التحديث الدوري: </a:t>
            </a:r>
            <a:r>
              <a:rPr lang="ar-EG" sz="1600" dirty="0">
                <a:latin typeface="Alexandria" charset="0"/>
                <a:cs typeface="Alexandria" charset="0"/>
              </a:rPr>
              <a:t>تحديث الرسائل بانتظام لضمان بقائها ذات صلة وجاذبية للجمهور المستهدف.</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377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0" y="124682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79175" y="1984620"/>
            <a:ext cx="7809549" cy="2430794"/>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اختيار وسائل الاتصال المناسبة هو جزء أساسي من استراتيجية العلاقات العامة، حيث يمكن أن يؤثر بشكل كبير على مدى وصول الرسائل وفعاليتها.</a:t>
            </a:r>
          </a:p>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يتطلب ذلك معرفة دقيقة بالجمهور المستهدف واستخدام مجموعة متنوعة من القنوات للتواصل بفعالية. </a:t>
            </a:r>
          </a:p>
          <a:p>
            <a:pPr marL="285750" indent="-285750" algn="just" rtl="1">
              <a:lnSpc>
                <a:spcPct val="150000"/>
              </a:lnSpc>
              <a:spcBef>
                <a:spcPts val="600"/>
              </a:spcBef>
              <a:spcAft>
                <a:spcPts val="600"/>
              </a:spcAft>
              <a:buFont typeface="Arial" panose="020B0604020202020204" pitchFamily="34" charset="0"/>
              <a:buChar char="•"/>
            </a:pPr>
            <a:r>
              <a:rPr lang="ar-EG" b="1" dirty="0">
                <a:latin typeface="Alexandria" charset="0"/>
                <a:cs typeface="Alexandria" charset="0"/>
              </a:rPr>
              <a:t>فيما يلي كيفية اختيار الوسائل المناسبة:</a:t>
            </a:r>
            <a:endParaRPr lang="ar-EG" sz="1600" b="1"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5 Benefits Of E-Commerce For Businesses - Hedge Think">
            <a:extLst>
              <a:ext uri="{FF2B5EF4-FFF2-40B4-BE49-F238E27FC236}">
                <a16:creationId xmlns:a16="http://schemas.microsoft.com/office/drawing/2014/main" id="{8A2D4F4A-8E9D-DA53-9A6F-4A643BBDAD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76792"/>
            <a:ext cx="5071810" cy="338120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042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37780" y="92300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0500" y="1334051"/>
            <a:ext cx="11626825" cy="5123839"/>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تحليل الجمهور المستهدف</a:t>
            </a:r>
          </a:p>
          <a:p>
            <a:pPr algn="just" rtl="1">
              <a:lnSpc>
                <a:spcPct val="150000"/>
              </a:lnSpc>
              <a:spcBef>
                <a:spcPts val="600"/>
              </a:spcBef>
              <a:spcAft>
                <a:spcPts val="600"/>
              </a:spcAft>
            </a:pPr>
            <a:r>
              <a:rPr lang="ar-EG" b="1" dirty="0">
                <a:latin typeface="Alexandria" charset="0"/>
                <a:cs typeface="Alexandria" charset="0"/>
              </a:rPr>
              <a:t>• الديموجرافيا: </a:t>
            </a:r>
            <a:r>
              <a:rPr lang="ar-EG" dirty="0">
                <a:latin typeface="Alexandria" charset="0"/>
                <a:cs typeface="Alexandria" charset="0"/>
              </a:rPr>
              <a:t>تحديد العمر، الجنس، الموقع الجغرافي، المستوى التعليمي، والدخل.</a:t>
            </a:r>
          </a:p>
          <a:p>
            <a:pPr algn="just" rtl="1">
              <a:lnSpc>
                <a:spcPct val="150000"/>
              </a:lnSpc>
              <a:spcBef>
                <a:spcPts val="600"/>
              </a:spcBef>
              <a:spcAft>
                <a:spcPts val="600"/>
              </a:spcAft>
            </a:pPr>
            <a:r>
              <a:rPr lang="ar-EG" b="1" dirty="0">
                <a:latin typeface="Alexandria" charset="0"/>
                <a:cs typeface="Alexandria" charset="0"/>
              </a:rPr>
              <a:t>• الاهتمامات والسلوكيات: </a:t>
            </a:r>
            <a:r>
              <a:rPr lang="ar-EG" dirty="0">
                <a:latin typeface="Alexandria" charset="0"/>
                <a:cs typeface="Alexandria" charset="0"/>
              </a:rPr>
              <a:t>فهم اهتمامات الجمهور، عاداتهم اليومية، والوسائل التي يفضلونها للحصول على المعلومات.</a:t>
            </a:r>
          </a:p>
          <a:p>
            <a:pPr algn="just" rtl="1">
              <a:lnSpc>
                <a:spcPct val="150000"/>
              </a:lnSpc>
              <a:spcBef>
                <a:spcPts val="600"/>
              </a:spcBef>
              <a:spcAft>
                <a:spcPts val="600"/>
              </a:spcAft>
            </a:pPr>
            <a:r>
              <a:rPr lang="ar-EG" b="1" dirty="0">
                <a:latin typeface="Alexandria" charset="0"/>
                <a:cs typeface="Alexandria" charset="0"/>
              </a:rPr>
              <a:t>2. وسائل الإعلام التقليدية</a:t>
            </a:r>
          </a:p>
          <a:p>
            <a:pPr algn="just" rtl="1">
              <a:lnSpc>
                <a:spcPct val="150000"/>
              </a:lnSpc>
              <a:spcBef>
                <a:spcPts val="600"/>
              </a:spcBef>
              <a:spcAft>
                <a:spcPts val="600"/>
              </a:spcAft>
            </a:pPr>
            <a:r>
              <a:rPr lang="ar-EG" b="1" dirty="0">
                <a:latin typeface="Alexandria" charset="0"/>
                <a:cs typeface="Alexandria" charset="0"/>
              </a:rPr>
              <a:t>• الصحف والمجلات: </a:t>
            </a:r>
            <a:r>
              <a:rPr lang="ar-EG" dirty="0">
                <a:latin typeface="Alexandria" charset="0"/>
                <a:cs typeface="Alexandria" charset="0"/>
              </a:rPr>
              <a:t>مناسبة للوصول إلى الجمهور الذي يفضل القراءة المطبوعة، مثل كبار السن أو المهنيين. يمكن استخدام إعلانات أو مقالات مكتوبة لنشر الرسائل.</a:t>
            </a:r>
          </a:p>
          <a:p>
            <a:pPr algn="just" rtl="1">
              <a:lnSpc>
                <a:spcPct val="150000"/>
              </a:lnSpc>
              <a:spcBef>
                <a:spcPts val="600"/>
              </a:spcBef>
              <a:spcAft>
                <a:spcPts val="600"/>
              </a:spcAft>
            </a:pPr>
            <a:r>
              <a:rPr lang="ar-EG" b="1" dirty="0">
                <a:latin typeface="Alexandria" charset="0"/>
                <a:cs typeface="Alexandria" charset="0"/>
              </a:rPr>
              <a:t>• الراديو: </a:t>
            </a:r>
            <a:r>
              <a:rPr lang="ar-EG" dirty="0">
                <a:latin typeface="Alexandria" charset="0"/>
                <a:cs typeface="Alexandria" charset="0"/>
              </a:rPr>
              <a:t>جيد للوصول إلى جمهور محدد جغرافيًا، مثل المجتمعات المحلية أو المناطق الريفية. يمكن استخدام الإعلانات أو المقابلات الصوتية.</a:t>
            </a:r>
          </a:p>
          <a:p>
            <a:pPr algn="just" rtl="1">
              <a:lnSpc>
                <a:spcPct val="150000"/>
              </a:lnSpc>
              <a:spcBef>
                <a:spcPts val="600"/>
              </a:spcBef>
              <a:spcAft>
                <a:spcPts val="600"/>
              </a:spcAft>
            </a:pPr>
            <a:r>
              <a:rPr lang="ar-EG" b="1" dirty="0">
                <a:latin typeface="Alexandria" charset="0"/>
                <a:cs typeface="Alexandria" charset="0"/>
              </a:rPr>
              <a:t>• التلفزيون: </a:t>
            </a:r>
            <a:r>
              <a:rPr lang="ar-EG" dirty="0">
                <a:latin typeface="Alexandria" charset="0"/>
                <a:cs typeface="Alexandria" charset="0"/>
              </a:rPr>
              <a:t>فعّال للوصول إلى جمهور واسع ومتنوع. يمكن استخدام الإعلانات التجارية، البرامج، أو الرعاية الإعلامية.</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388219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36911" y="9540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175" y="1424408"/>
            <a:ext cx="11315650" cy="5021246"/>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3. وسائل الإعلام الرقمية</a:t>
            </a:r>
          </a:p>
          <a:p>
            <a:pPr algn="just" rtl="1">
              <a:lnSpc>
                <a:spcPct val="150000"/>
              </a:lnSpc>
              <a:spcAft>
                <a:spcPts val="600"/>
              </a:spcAft>
            </a:pPr>
            <a:r>
              <a:rPr lang="ar-EG" sz="1600" b="1" dirty="0">
                <a:latin typeface="Alexandria" charset="0"/>
                <a:cs typeface="Alexandria" charset="0"/>
              </a:rPr>
              <a:t>• المواقع الالكترونية والمدونات: </a:t>
            </a:r>
            <a:r>
              <a:rPr lang="ar-EG" sz="1600" dirty="0">
                <a:latin typeface="Alexandria" charset="0"/>
                <a:cs typeface="Alexandria" charset="0"/>
              </a:rPr>
              <a:t>مناسبة لنشر المحتوى الطويل والتفصيلي مثل المقالات، الأوراق البيضاء، والتقارير. تساعد في تحسين محركات البحث</a:t>
            </a:r>
            <a:r>
              <a:rPr lang="en-GB" sz="1600" dirty="0">
                <a:latin typeface="Alexandria" charset="0"/>
                <a:cs typeface="Alexandria" charset="0"/>
              </a:rPr>
              <a:t>SEO </a:t>
            </a:r>
            <a:r>
              <a:rPr lang="ar-EG" sz="1600" dirty="0">
                <a:latin typeface="Alexandria" charset="0"/>
                <a:cs typeface="Alexandria" charset="0"/>
              </a:rPr>
              <a:t> وجذب الجمهور الباحث عن معلومات محددة.</a:t>
            </a:r>
          </a:p>
          <a:p>
            <a:pPr algn="just" rtl="1">
              <a:lnSpc>
                <a:spcPct val="150000"/>
              </a:lnSpc>
              <a:spcAft>
                <a:spcPts val="600"/>
              </a:spcAft>
            </a:pPr>
            <a:r>
              <a:rPr lang="ar-EG" sz="1600" b="1" dirty="0">
                <a:latin typeface="Alexandria" charset="0"/>
                <a:cs typeface="Alexandria" charset="0"/>
              </a:rPr>
              <a:t>• منصات التواصل الاجتماعي: </a:t>
            </a:r>
            <a:r>
              <a:rPr lang="ar-EG" sz="1600" dirty="0">
                <a:latin typeface="Alexandria" charset="0"/>
                <a:cs typeface="Alexandria" charset="0"/>
              </a:rPr>
              <a:t>تعتبر من أهم الوسائل للوصول إلى جمهور واسع وتفاعلي. تشمل فيسبوك، تويتر، </a:t>
            </a:r>
            <a:r>
              <a:rPr lang="ar-EG" sz="1600" dirty="0" err="1">
                <a:latin typeface="Alexandria" charset="0"/>
                <a:cs typeface="Alexandria" charset="0"/>
              </a:rPr>
              <a:t>إنستجرام</a:t>
            </a:r>
            <a:r>
              <a:rPr lang="ar-EG" sz="1600" dirty="0">
                <a:latin typeface="Alexandria" charset="0"/>
                <a:cs typeface="Alexandria" charset="0"/>
              </a:rPr>
              <a:t>، لينكد إن، ويوتيوب. تستخدم للتفاعل المباشر مع الجمهور، نشر الأخبار، المحتوى البصري، والإعلانات المستهدفة.</a:t>
            </a:r>
          </a:p>
          <a:p>
            <a:pPr algn="just" rtl="1">
              <a:lnSpc>
                <a:spcPct val="150000"/>
              </a:lnSpc>
              <a:spcAft>
                <a:spcPts val="600"/>
              </a:spcAft>
            </a:pPr>
            <a:r>
              <a:rPr lang="ar-EG" sz="1600" b="1" dirty="0">
                <a:latin typeface="Alexandria" charset="0"/>
                <a:cs typeface="Alexandria" charset="0"/>
              </a:rPr>
              <a:t>• البريد الالكتروني: </a:t>
            </a:r>
            <a:r>
              <a:rPr lang="ar-EG" sz="1600" dirty="0">
                <a:latin typeface="Alexandria" charset="0"/>
                <a:cs typeface="Alexandria" charset="0"/>
              </a:rPr>
              <a:t>جيد للتواصل المباشر والشخصي مع الجمهور. يمكن استخدام النشرات الإخبارية، العروض الترويجية. </a:t>
            </a:r>
          </a:p>
          <a:p>
            <a:pPr algn="just" rtl="1">
              <a:lnSpc>
                <a:spcPct val="150000"/>
              </a:lnSpc>
              <a:spcAft>
                <a:spcPts val="600"/>
              </a:spcAft>
            </a:pPr>
            <a:r>
              <a:rPr lang="ar-EG" sz="1600" b="1" dirty="0">
                <a:latin typeface="Alexandria" charset="0"/>
                <a:cs typeface="Alexandria" charset="0"/>
              </a:rPr>
              <a:t>4. الفعاليات والمناسبات</a:t>
            </a:r>
          </a:p>
          <a:p>
            <a:pPr algn="just" rtl="1">
              <a:lnSpc>
                <a:spcPct val="150000"/>
              </a:lnSpc>
              <a:spcAft>
                <a:spcPts val="600"/>
              </a:spcAft>
            </a:pPr>
            <a:r>
              <a:rPr lang="ar-EG" sz="1600" b="1" dirty="0">
                <a:latin typeface="Alexandria" charset="0"/>
                <a:cs typeface="Alexandria" charset="0"/>
              </a:rPr>
              <a:t>• تنظيم الأحداث: </a:t>
            </a:r>
            <a:r>
              <a:rPr lang="ar-EG" sz="1600" dirty="0">
                <a:latin typeface="Alexandria" charset="0"/>
                <a:cs typeface="Alexandria" charset="0"/>
              </a:rPr>
              <a:t>يمكن تنظيم مؤتمرات، ورش عمل، ندوات، وحفلات إطلاق منتجات. توفر هذه الأحداث فرصة للتفاعل المباشر مع الجمهور وبناء علاقات قوية.</a:t>
            </a:r>
          </a:p>
          <a:p>
            <a:pPr algn="just" rtl="1">
              <a:lnSpc>
                <a:spcPct val="150000"/>
              </a:lnSpc>
              <a:spcAft>
                <a:spcPts val="600"/>
              </a:spcAft>
            </a:pPr>
            <a:r>
              <a:rPr lang="ar-EG" sz="1600" b="1" dirty="0">
                <a:latin typeface="Alexandria" charset="0"/>
                <a:cs typeface="Alexandria" charset="0"/>
              </a:rPr>
              <a:t>• رعاية الأحداث: </a:t>
            </a:r>
            <a:r>
              <a:rPr lang="ar-EG" sz="1600" dirty="0">
                <a:latin typeface="Alexandria" charset="0"/>
                <a:cs typeface="Alexandria" charset="0"/>
              </a:rPr>
              <a:t>يمكن رعاية الفعاليات المحلية أو الوطنية التي تتماشى مع قيم وأهداف المؤسسة. تساعد في تعزيز الوعي بالعلامة التجارية وزيادة التفاعل مع الجمهور المستهدف.</a:t>
            </a:r>
          </a:p>
          <a:p>
            <a:pPr algn="just" rtl="1">
              <a:lnSpc>
                <a:spcPct val="150000"/>
              </a:lnSpc>
              <a:spcAft>
                <a:spcPts val="600"/>
              </a:spcAft>
            </a:pPr>
            <a:r>
              <a:rPr lang="ar-EG" sz="1600" b="1" dirty="0">
                <a:latin typeface="Alexandria" charset="0"/>
                <a:cs typeface="Alexandria" charset="0"/>
              </a:rPr>
              <a:t>• المعارض التجارية: </a:t>
            </a:r>
            <a:r>
              <a:rPr lang="ar-EG" sz="1600" dirty="0">
                <a:latin typeface="Alexandria" charset="0"/>
                <a:cs typeface="Alexandria" charset="0"/>
              </a:rPr>
              <a:t>توفر فرصة لعرض المنتجات والخدمات مباشرة للجمهور المستهدف، وتتيح جمع ردود الفعل الفورية.</a:t>
            </a:r>
          </a:p>
        </p:txBody>
      </p:sp>
      <p:sp>
        <p:nvSpPr>
          <p:cNvPr id="3" name="TextBox 2"/>
          <p:cNvSpPr txBox="1"/>
          <p:nvPr/>
        </p:nvSpPr>
        <p:spPr>
          <a:xfrm>
            <a:off x="9137625" y="642995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88911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8908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2408" y="1294304"/>
            <a:ext cx="11067183" cy="5098191"/>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5. مزيج القنوات المتعددة</a:t>
            </a:r>
          </a:p>
          <a:p>
            <a:pPr algn="just" rtl="1">
              <a:lnSpc>
                <a:spcPct val="150000"/>
              </a:lnSpc>
              <a:spcAft>
                <a:spcPts val="600"/>
              </a:spcAft>
            </a:pPr>
            <a:r>
              <a:rPr lang="ar-EG" sz="1600" b="1" dirty="0">
                <a:latin typeface="Alexandria" charset="0"/>
                <a:cs typeface="Alexandria" charset="0"/>
              </a:rPr>
              <a:t>• تكامل الوسائل: </a:t>
            </a:r>
            <a:r>
              <a:rPr lang="ar-EG" sz="1600" dirty="0">
                <a:latin typeface="Alexandria" charset="0"/>
                <a:cs typeface="Alexandria" charset="0"/>
              </a:rPr>
              <a:t>استخدام مزيج من وسائل الإعلام التقليدية والرقمية لتحقيق أقصى تأثير. يمكن أن تدعم كل قناة الأخرى وتزيد من الوصول والتفاعل.</a:t>
            </a:r>
          </a:p>
          <a:p>
            <a:pPr algn="just" rtl="1">
              <a:lnSpc>
                <a:spcPct val="150000"/>
              </a:lnSpc>
              <a:spcAft>
                <a:spcPts val="600"/>
              </a:spcAft>
            </a:pPr>
            <a:r>
              <a:rPr lang="ar-EG" sz="1600" b="1" dirty="0">
                <a:latin typeface="Alexandria" charset="0"/>
                <a:cs typeface="Alexandria" charset="0"/>
              </a:rPr>
              <a:t>• استراتيجية الوسائل المتعددة: </a:t>
            </a:r>
            <a:r>
              <a:rPr lang="ar-EG" sz="1600" dirty="0">
                <a:latin typeface="Alexandria" charset="0"/>
                <a:cs typeface="Alexandria" charset="0"/>
              </a:rPr>
              <a:t>تطوير استراتيجية شاملة تتضمن خططًا واضحة لاستخدام كل وسيلة، بما في ذلك توقيت الرسائل وتكرارها.</a:t>
            </a:r>
          </a:p>
          <a:p>
            <a:pPr algn="just" rtl="1">
              <a:lnSpc>
                <a:spcPct val="150000"/>
              </a:lnSpc>
              <a:spcAft>
                <a:spcPts val="600"/>
              </a:spcAft>
            </a:pPr>
            <a:r>
              <a:rPr lang="ar-EG" sz="1600" b="1" dirty="0">
                <a:latin typeface="Alexandria" charset="0"/>
                <a:cs typeface="Alexandria" charset="0"/>
              </a:rPr>
              <a:t>6. قياس الأداء وتحليل النتائج</a:t>
            </a:r>
          </a:p>
          <a:p>
            <a:pPr algn="just" rtl="1">
              <a:lnSpc>
                <a:spcPct val="150000"/>
              </a:lnSpc>
              <a:spcAft>
                <a:spcPts val="600"/>
              </a:spcAft>
            </a:pPr>
            <a:r>
              <a:rPr lang="ar-EG" sz="1600" b="1" dirty="0">
                <a:latin typeface="Alexandria" charset="0"/>
                <a:cs typeface="Alexandria" charset="0"/>
              </a:rPr>
              <a:t>• أدوات القياس: </a:t>
            </a:r>
            <a:r>
              <a:rPr lang="ar-EG" sz="1600" dirty="0">
                <a:latin typeface="Alexandria" charset="0"/>
                <a:cs typeface="Alexandria" charset="0"/>
              </a:rPr>
              <a:t>استخدام أدوات مثل </a:t>
            </a:r>
            <a:r>
              <a:rPr lang="en-GB" sz="1600" dirty="0">
                <a:latin typeface="Alexandria" charset="0"/>
                <a:cs typeface="Alexandria" charset="0"/>
              </a:rPr>
              <a:t>Google Analytics، </a:t>
            </a:r>
            <a:r>
              <a:rPr lang="ar-EG" sz="1600" dirty="0">
                <a:latin typeface="Alexandria" charset="0"/>
                <a:cs typeface="Alexandria" charset="0"/>
              </a:rPr>
              <a:t>تحليلات وسائل التواصل الاجتماعي، والاستبيانات لتتبع أداء الحملات الاتصالية.</a:t>
            </a:r>
          </a:p>
          <a:p>
            <a:pPr algn="just" rtl="1">
              <a:lnSpc>
                <a:spcPct val="150000"/>
              </a:lnSpc>
              <a:spcAft>
                <a:spcPts val="600"/>
              </a:spcAft>
            </a:pPr>
            <a:r>
              <a:rPr lang="ar-EG" sz="1600" b="1" dirty="0">
                <a:latin typeface="Alexandria" charset="0"/>
                <a:cs typeface="Alexandria" charset="0"/>
              </a:rPr>
              <a:t>• تحليل البيانات: </a:t>
            </a:r>
            <a:r>
              <a:rPr lang="ar-EG" sz="1600" dirty="0">
                <a:latin typeface="Alexandria" charset="0"/>
                <a:cs typeface="Alexandria" charset="0"/>
              </a:rPr>
              <a:t>مراجعة وتحليل البيانات لفهم مدى فعالية الوسائل المستخدمة وإجراء التعديلات اللازمة لتحسين الأداء.</a:t>
            </a:r>
          </a:p>
          <a:p>
            <a:pPr algn="just" rtl="1">
              <a:lnSpc>
                <a:spcPct val="150000"/>
              </a:lnSpc>
              <a:spcAft>
                <a:spcPts val="600"/>
              </a:spcAft>
            </a:pPr>
            <a:r>
              <a:rPr lang="ar-EG" sz="1600" b="1" dirty="0">
                <a:latin typeface="Alexandria" charset="0"/>
                <a:cs typeface="Alexandria" charset="0"/>
              </a:rPr>
              <a:t>7. التكيف مع التغيرات</a:t>
            </a:r>
          </a:p>
          <a:p>
            <a:pPr algn="just" rtl="1">
              <a:lnSpc>
                <a:spcPct val="150000"/>
              </a:lnSpc>
              <a:spcAft>
                <a:spcPts val="600"/>
              </a:spcAft>
            </a:pPr>
            <a:r>
              <a:rPr lang="ar-EG" sz="1600" b="1" dirty="0">
                <a:latin typeface="Alexandria" charset="0"/>
                <a:cs typeface="Alexandria" charset="0"/>
              </a:rPr>
              <a:t>المرونة والتكيف: </a:t>
            </a:r>
            <a:r>
              <a:rPr lang="ar-EG" sz="1600" dirty="0">
                <a:latin typeface="Alexandria" charset="0"/>
                <a:cs typeface="Alexandria" charset="0"/>
              </a:rPr>
              <a:t>التحلي بالمرونة لتعديل الاستراتيجيات بناءً على تغيرات السوق أو ردود الفعل من الجمهور.</a:t>
            </a:r>
          </a:p>
          <a:p>
            <a:pPr algn="just" rtl="1">
              <a:lnSpc>
                <a:spcPct val="150000"/>
              </a:lnSpc>
              <a:spcAft>
                <a:spcPts val="600"/>
              </a:spcAft>
            </a:pPr>
            <a:r>
              <a:rPr lang="ar-EG" sz="1600" b="1" dirty="0">
                <a:latin typeface="Alexandria" charset="0"/>
                <a:cs typeface="Alexandria" charset="0"/>
              </a:rPr>
              <a:t>التحديث المستمر: </a:t>
            </a:r>
            <a:r>
              <a:rPr lang="ar-EG" sz="1600" dirty="0">
                <a:latin typeface="Alexandria" charset="0"/>
                <a:cs typeface="Alexandria" charset="0"/>
              </a:rPr>
              <a:t>مراجعة وتحديث خطط الاتصال بشكل دوري لضمان بقائها فعّالة ومواكبة للتطورات.</a:t>
            </a:r>
          </a:p>
        </p:txBody>
      </p:sp>
      <p:sp>
        <p:nvSpPr>
          <p:cNvPr id="3" name="TextBox 2"/>
          <p:cNvSpPr txBox="1"/>
          <p:nvPr/>
        </p:nvSpPr>
        <p:spPr>
          <a:xfrm>
            <a:off x="8909895" y="651050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15679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91933" y="11995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4.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77575"/>
            <a:ext cx="9417895" cy="3985065"/>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التخطيط المسبق للأزمات: (</a:t>
            </a:r>
            <a:r>
              <a:rPr lang="ar-EG" dirty="0">
                <a:latin typeface="Alexandria" charset="0"/>
                <a:cs typeface="Alexandria" charset="0"/>
              </a:rPr>
              <a:t>تحليل المخاطر - إعداد خطط إدارة الأزمات - تحديد الفريق المسؤول عن إدارة الأزمات - تحديد الأدوار والمسؤوليات - إجراءات الاتصال - قائمة الاتصال الطارئة - التدريب والتوعية).</a:t>
            </a:r>
          </a:p>
          <a:p>
            <a:pPr algn="just" rtl="1">
              <a:lnSpc>
                <a:spcPct val="150000"/>
              </a:lnSpc>
              <a:spcBef>
                <a:spcPts val="600"/>
              </a:spcBef>
              <a:spcAft>
                <a:spcPts val="600"/>
              </a:spcAft>
            </a:pPr>
            <a:r>
              <a:rPr lang="ar-EG" b="1" dirty="0">
                <a:latin typeface="Alexandria" charset="0"/>
                <a:cs typeface="Alexandria" charset="0"/>
              </a:rPr>
              <a:t>2. التواصل الشفاف: (</a:t>
            </a:r>
            <a:r>
              <a:rPr lang="ar-EG" dirty="0">
                <a:latin typeface="Alexandria" charset="0"/>
                <a:cs typeface="Alexandria" charset="0"/>
              </a:rPr>
              <a:t>التواصل الفوري - الصراحة والشفافية - تحديث المعلومات بانتظام - استخدام قنوات الاتصال المناسبة - التفاعل مع وسائل الإعلام)</a:t>
            </a:r>
          </a:p>
          <a:p>
            <a:pPr algn="just" rtl="1">
              <a:lnSpc>
                <a:spcPct val="150000"/>
              </a:lnSpc>
              <a:spcBef>
                <a:spcPts val="600"/>
              </a:spcBef>
              <a:spcAft>
                <a:spcPts val="600"/>
              </a:spcAft>
            </a:pPr>
            <a:r>
              <a:rPr lang="ar-EG" b="1" dirty="0">
                <a:latin typeface="Alexandria" charset="0"/>
                <a:cs typeface="Alexandria" charset="0"/>
              </a:rPr>
              <a:t>3. رصد وتحليل الأزمة: </a:t>
            </a:r>
            <a:r>
              <a:rPr lang="ar-EG" dirty="0">
                <a:latin typeface="Alexandria" charset="0"/>
                <a:cs typeface="Alexandria" charset="0"/>
              </a:rPr>
              <a:t>(جمع البيانات - تحليل الوضع - اتخاذ القرارات)</a:t>
            </a:r>
          </a:p>
          <a:p>
            <a:pPr algn="just" rtl="1">
              <a:lnSpc>
                <a:spcPct val="150000"/>
              </a:lnSpc>
              <a:spcBef>
                <a:spcPts val="600"/>
              </a:spcBef>
              <a:spcAft>
                <a:spcPts val="600"/>
              </a:spcAft>
            </a:pPr>
            <a:r>
              <a:rPr lang="ar-EG" b="1" dirty="0">
                <a:latin typeface="Alexandria" charset="0"/>
                <a:cs typeface="Alexandria" charset="0"/>
              </a:rPr>
              <a:t>4. استراتيجية ما بعد الأزمة: </a:t>
            </a:r>
            <a:r>
              <a:rPr lang="ar-EG" dirty="0">
                <a:latin typeface="Alexandria" charset="0"/>
                <a:cs typeface="Alexandria" charset="0"/>
              </a:rPr>
              <a:t>(تقييم الأداء - استخلاص الدروس المستفادة - استعادة الثقة)</a:t>
            </a:r>
          </a:p>
          <a:p>
            <a:pPr algn="just" rtl="1">
              <a:lnSpc>
                <a:spcPct val="150000"/>
              </a:lnSpc>
              <a:spcBef>
                <a:spcPts val="600"/>
              </a:spcBef>
              <a:spcAft>
                <a:spcPts val="600"/>
              </a:spcAft>
            </a:pPr>
            <a:r>
              <a:rPr lang="ar-EG" b="1" dirty="0">
                <a:latin typeface="Alexandria" charset="0"/>
                <a:cs typeface="Alexandria" charset="0"/>
              </a:rPr>
              <a:t>5. التوثيق والتقارير: </a:t>
            </a:r>
            <a:r>
              <a:rPr lang="ar-EG" dirty="0">
                <a:latin typeface="Alexandria" charset="0"/>
                <a:cs typeface="Alexandria" charset="0"/>
              </a:rPr>
              <a:t>(إعداد تقارير مفصلة - مشاركة التقارير مع الإدارة العليا)</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958404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6571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5. بناء العلاقات مع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641202"/>
            <a:ext cx="10471995" cy="4513415"/>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1. تطوير العلاقات المهنية: </a:t>
            </a:r>
            <a:r>
              <a:rPr lang="ar-EG" sz="1600" dirty="0">
                <a:latin typeface="Alexandria" charset="0"/>
                <a:cs typeface="Alexandria" charset="0"/>
              </a:rPr>
              <a:t>(البحث والتعرف على الصحفيين والمحررين المهمين وفهم اهتماماتهم - التواصل الشخصي من الاتصال المباشر والزيارات الميدانية - التفاعل المستمر من المتابعة الدورية وتقديم الدعم والمساعدة)</a:t>
            </a:r>
          </a:p>
          <a:p>
            <a:pPr algn="just" rtl="1">
              <a:lnSpc>
                <a:spcPct val="150000"/>
              </a:lnSpc>
              <a:spcBef>
                <a:spcPts val="600"/>
              </a:spcBef>
              <a:spcAft>
                <a:spcPts val="600"/>
              </a:spcAft>
            </a:pPr>
            <a:r>
              <a:rPr lang="ar-EG" sz="1600" b="1" dirty="0">
                <a:latin typeface="Alexandria" charset="0"/>
                <a:cs typeface="Alexandria" charset="0"/>
              </a:rPr>
              <a:t>2. إصدار البيانات الصحفية:</a:t>
            </a:r>
          </a:p>
          <a:p>
            <a:pPr algn="just" rtl="1">
              <a:lnSpc>
                <a:spcPct val="150000"/>
              </a:lnSpc>
              <a:spcBef>
                <a:spcPts val="600"/>
              </a:spcBef>
              <a:spcAft>
                <a:spcPts val="600"/>
              </a:spcAft>
            </a:pPr>
            <a:r>
              <a:rPr lang="ar-EG" sz="1600" b="1" dirty="0">
                <a:latin typeface="Alexandria" charset="0"/>
                <a:cs typeface="Alexandria" charset="0"/>
              </a:rPr>
              <a:t>• كتابة البيانات الصحفية بفعالية: </a:t>
            </a:r>
            <a:r>
              <a:rPr lang="ar-EG" sz="1600" dirty="0">
                <a:latin typeface="Alexandria" charset="0"/>
                <a:cs typeface="Alexandria" charset="0"/>
              </a:rPr>
              <a:t>(كتابة العناوين الواضحة الجذابة – تقديم المحتوى الدقيق المفصل – تضمين الاقتباسات من المسؤولين التنفيذيين)	</a:t>
            </a:r>
          </a:p>
          <a:p>
            <a:pPr algn="just" rtl="1">
              <a:lnSpc>
                <a:spcPct val="150000"/>
              </a:lnSpc>
              <a:spcBef>
                <a:spcPts val="600"/>
              </a:spcBef>
              <a:spcAft>
                <a:spcPts val="600"/>
              </a:spcAft>
            </a:pPr>
            <a:r>
              <a:rPr lang="ar-EG" sz="1600" b="1" dirty="0">
                <a:latin typeface="Alexandria" charset="0"/>
                <a:cs typeface="Alexandria" charset="0"/>
              </a:rPr>
              <a:t>• التوقيت المناسب: </a:t>
            </a:r>
            <a:r>
              <a:rPr lang="ar-EG" sz="1600" dirty="0">
                <a:latin typeface="Alexandria" charset="0"/>
                <a:cs typeface="Alexandria" charset="0"/>
              </a:rPr>
              <a:t>(اختيار الأوقات المناسبة لإصدار البيانات الصحفية - مراعاة الجداول الزمنية للإعلام للنشر والمواعيد النهائية لتقديم المواد للصحفيين)</a:t>
            </a:r>
          </a:p>
          <a:p>
            <a:pPr algn="just" rtl="1">
              <a:lnSpc>
                <a:spcPct val="150000"/>
              </a:lnSpc>
              <a:spcBef>
                <a:spcPts val="600"/>
              </a:spcBef>
              <a:spcAft>
                <a:spcPts val="600"/>
              </a:spcAft>
            </a:pPr>
            <a:r>
              <a:rPr lang="ar-EG" sz="1600" b="1" dirty="0">
                <a:latin typeface="Alexandria" charset="0"/>
                <a:cs typeface="Alexandria" charset="0"/>
              </a:rPr>
              <a:t>• التوزيع الواسع: </a:t>
            </a:r>
            <a:r>
              <a:rPr lang="ar-EG" sz="1600" dirty="0">
                <a:latin typeface="Alexandria" charset="0"/>
                <a:cs typeface="Alexandria" charset="0"/>
              </a:rPr>
              <a:t>(استخدام وكالات التوزيع - إرسال البيانات الصحفية مباشرة إلى الصحفيين والمحررين المهتمين)</a:t>
            </a:r>
          </a:p>
          <a:p>
            <a:pPr algn="just" rtl="1">
              <a:lnSpc>
                <a:spcPct val="150000"/>
              </a:lnSpc>
              <a:spcBef>
                <a:spcPts val="600"/>
              </a:spcBef>
              <a:spcAft>
                <a:spcPts val="600"/>
              </a:spcAft>
            </a:pPr>
            <a:r>
              <a:rPr lang="ar-EG" sz="1600" b="1" dirty="0">
                <a:latin typeface="Alexandria" charset="0"/>
                <a:cs typeface="Alexandria" charset="0"/>
              </a:rPr>
              <a:t>• المتابعة بعد الإرسال: </a:t>
            </a:r>
            <a:r>
              <a:rPr lang="ar-EG" sz="1600" dirty="0">
                <a:latin typeface="Alexandria" charset="0"/>
                <a:cs typeface="Alexandria" charset="0"/>
              </a:rPr>
              <a:t>(متابعة الصحفيين للتأكد من استلامهم البيان - الاستعداد لتقديم معلومات إضافية أو تفاصيل دقيقة إذا طلب الصحفيون ذلك)</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7151445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763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5. بناء العلاقات مع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08690" y="1757129"/>
            <a:ext cx="10417405" cy="4205638"/>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3. تنظيم الفعاليات الإعلامية: </a:t>
            </a:r>
            <a:r>
              <a:rPr lang="ar-EG" sz="1600" dirty="0">
                <a:latin typeface="Alexandria" charset="0"/>
                <a:cs typeface="Alexandria" charset="0"/>
              </a:rPr>
              <a:t>(الإعداد الجيد وتنظيم المؤتمرات الصحفية وتدريب المتحدثين الرسميين وإرسال دعوات مبكرة للصحفيين قبل الحدث بوقت كافٍ لضمان حضورهم – تنظيم الأحداث الخاصة مثل إطلاق المنتجات، الاحتفالات، والجولات الإعلامية لتعزيز العلاقة مع وسائل الإعلام - إعداد حزم إعلامية تشمل معلومات مفصلة وصور ومقاطع فيديو لتقديمها للصحفيين)</a:t>
            </a:r>
          </a:p>
          <a:p>
            <a:pPr algn="just" rtl="1">
              <a:lnSpc>
                <a:spcPct val="150000"/>
              </a:lnSpc>
              <a:spcBef>
                <a:spcPts val="600"/>
              </a:spcBef>
              <a:spcAft>
                <a:spcPts val="600"/>
              </a:spcAft>
            </a:pPr>
            <a:r>
              <a:rPr lang="ar-EG" sz="1600" b="1" dirty="0">
                <a:latin typeface="Alexandria" charset="0"/>
                <a:cs typeface="Alexandria" charset="0"/>
              </a:rPr>
              <a:t>4. استخدام الوسائل الرقمية: (</a:t>
            </a:r>
            <a:r>
              <a:rPr lang="ar-EG" sz="1600" dirty="0">
                <a:latin typeface="Alexandria" charset="0"/>
                <a:cs typeface="Alexandria" charset="0"/>
              </a:rPr>
              <a:t>إنشاء المدونات والنشرات الإخبارية الرقمية لتقديم تحديثات منتظمة حول أنشطة المؤسسة - التفاعل عبر وسائل التواصل الاجتماعي - استخدام أدوات التحليل لمتابعة أداء البيانات الصحفية والمواد الإعلامية وفهم مدى وصولها وتأثيرها - جمع ردود الفعل والحصول على ملاحظات من الصحفيين حول جودة المواد الإعلامية والعمل على تحسينها باستمرار)</a:t>
            </a:r>
          </a:p>
          <a:p>
            <a:pPr algn="just" rtl="1">
              <a:lnSpc>
                <a:spcPct val="150000"/>
              </a:lnSpc>
              <a:spcBef>
                <a:spcPts val="600"/>
              </a:spcBef>
              <a:spcAft>
                <a:spcPts val="600"/>
              </a:spcAft>
            </a:pPr>
            <a:r>
              <a:rPr lang="ar-EG" sz="1600" b="1" dirty="0">
                <a:latin typeface="Alexandria" charset="0"/>
                <a:cs typeface="Alexandria" charset="0"/>
              </a:rPr>
              <a:t>5. الشفافية والمصداقية: </a:t>
            </a:r>
            <a:r>
              <a:rPr lang="ar-EG" sz="1600" dirty="0">
                <a:latin typeface="Alexandria" charset="0"/>
                <a:cs typeface="Alexandria" charset="0"/>
              </a:rPr>
              <a:t>(بناء الثقة مع وسائل الإعلام من خلال تقديم معلومات صادقة ودقيقة - الرد على استفسارات الصحفيين بسرعة وتوفير المعلومات اللازمة دون تأخير)</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677751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5005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258420"/>
            <a:ext cx="10471995" cy="5123839"/>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تحليل البيانات:</a:t>
            </a:r>
          </a:p>
          <a:p>
            <a:pPr algn="just" rtl="1">
              <a:lnSpc>
                <a:spcPct val="150000"/>
              </a:lnSpc>
              <a:spcBef>
                <a:spcPts val="600"/>
              </a:spcBef>
              <a:spcAft>
                <a:spcPts val="600"/>
              </a:spcAft>
            </a:pPr>
            <a:r>
              <a:rPr lang="ar-EG" b="1" dirty="0">
                <a:latin typeface="Alexandria" charset="0"/>
                <a:cs typeface="Alexandria" charset="0"/>
              </a:rPr>
              <a:t>استخدام أدوات تحليل البيانات:</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Google Analytics </a:t>
            </a:r>
            <a:r>
              <a:rPr lang="ar-EG" b="1" dirty="0">
                <a:latin typeface="Alexandria" charset="0"/>
                <a:cs typeface="Alexandria" charset="0"/>
              </a:rPr>
              <a:t> </a:t>
            </a:r>
            <a:r>
              <a:rPr lang="ar-EG" dirty="0">
                <a:latin typeface="Alexandria" charset="0"/>
                <a:cs typeface="Alexandria" charset="0"/>
              </a:rPr>
              <a:t>أداة تحليل ويب تمكن من تتبع زوار الموقع الإلكتروني وفهم سلوكهم. يمكن استخدامها لقياس عدد الزوار، مدة الجلسة، الصفحات الأكثر زيارة، ومصدر الزيارات.</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Facebook Insights </a:t>
            </a:r>
            <a:r>
              <a:rPr lang="ar-EG" b="1" dirty="0">
                <a:latin typeface="Alexandria" charset="0"/>
                <a:cs typeface="Alexandria" charset="0"/>
              </a:rPr>
              <a:t> </a:t>
            </a:r>
            <a:r>
              <a:rPr lang="ar-EG" dirty="0">
                <a:latin typeface="Alexandria" charset="0"/>
                <a:cs typeface="Alexandria" charset="0"/>
              </a:rPr>
              <a:t>أداة تحليل تقدم بيانات مفصلة حول التفاعل مع صفحة الفيسبوك الخاصة بالمؤسسة، بما في ذلك عدد </a:t>
            </a:r>
            <a:r>
              <a:rPr lang="ar-EG" dirty="0" err="1">
                <a:latin typeface="Alexandria" charset="0"/>
                <a:cs typeface="Alexandria" charset="0"/>
              </a:rPr>
              <a:t>الإعجابات</a:t>
            </a:r>
            <a:r>
              <a:rPr lang="ar-EG" dirty="0">
                <a:latin typeface="Alexandria" charset="0"/>
                <a:cs typeface="Alexandria" charset="0"/>
              </a:rPr>
              <a:t>، المشاركات، التعليقات، والوصول.</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Twitter Analytics </a:t>
            </a:r>
            <a:r>
              <a:rPr lang="ar-EG" b="1" dirty="0">
                <a:latin typeface="Alexandria" charset="0"/>
                <a:cs typeface="Alexandria" charset="0"/>
              </a:rPr>
              <a:t> </a:t>
            </a:r>
            <a:r>
              <a:rPr lang="ar-EG" dirty="0">
                <a:latin typeface="Alexandria" charset="0"/>
                <a:cs typeface="Alexandria" charset="0"/>
              </a:rPr>
              <a:t>تتيح تحليل أداء التغريدات ومعرفة مدى التفاعل معها من حيث عدد النقرات، </a:t>
            </a:r>
            <a:r>
              <a:rPr lang="ar-EG" dirty="0" err="1">
                <a:latin typeface="Alexandria" charset="0"/>
                <a:cs typeface="Alexandria" charset="0"/>
              </a:rPr>
              <a:t>الإعجابات</a:t>
            </a:r>
            <a:r>
              <a:rPr lang="ar-EG" dirty="0">
                <a:latin typeface="Alexandria" charset="0"/>
                <a:cs typeface="Alexandria" charset="0"/>
              </a:rPr>
              <a:t>، إعادة التغريد، والتعليقات.</a:t>
            </a:r>
          </a:p>
          <a:p>
            <a:pPr algn="just" rtl="1">
              <a:lnSpc>
                <a:spcPct val="150000"/>
              </a:lnSpc>
              <a:spcBef>
                <a:spcPts val="600"/>
              </a:spcBef>
            </a:pPr>
            <a:r>
              <a:rPr lang="ar-EG" b="1" dirty="0">
                <a:latin typeface="Alexandria" charset="0"/>
                <a:cs typeface="Alexandria" charset="0"/>
              </a:rPr>
              <a:t>مؤشرات الأداء الرئيسية :</a:t>
            </a:r>
            <a:r>
              <a:rPr lang="en-GB" b="1" dirty="0">
                <a:latin typeface="Alexandria" charset="0"/>
                <a:cs typeface="Alexandria" charset="0"/>
              </a:rPr>
              <a:t>KPIs</a:t>
            </a:r>
          </a:p>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معدل الوصول</a:t>
            </a:r>
            <a:r>
              <a:rPr lang="en-GB" b="1" dirty="0">
                <a:latin typeface="Alexandria" charset="0"/>
                <a:cs typeface="Alexandria" charset="0"/>
              </a:rPr>
              <a:t>Reach</a:t>
            </a:r>
            <a:r>
              <a:rPr lang="en-GB" dirty="0">
                <a:latin typeface="Alexandria" charset="0"/>
                <a:cs typeface="Alexandria" charset="0"/>
              </a:rPr>
              <a:t> </a:t>
            </a:r>
            <a:r>
              <a:rPr lang="ar-EG" dirty="0">
                <a:latin typeface="Alexandria" charset="0"/>
                <a:cs typeface="Alexandria" charset="0"/>
              </a:rPr>
              <a:t> - التفاعل</a:t>
            </a:r>
            <a:r>
              <a:rPr lang="en-GB" b="1" dirty="0">
                <a:latin typeface="Alexandria" charset="0"/>
                <a:cs typeface="Alexandria" charset="0"/>
              </a:rPr>
              <a:t>Engagement</a:t>
            </a:r>
            <a:r>
              <a:rPr lang="en-GB" dirty="0">
                <a:latin typeface="Alexandria" charset="0"/>
                <a:cs typeface="Alexandria" charset="0"/>
              </a:rPr>
              <a:t> </a:t>
            </a:r>
            <a:r>
              <a:rPr lang="ar-EG" dirty="0">
                <a:latin typeface="Alexandria" charset="0"/>
                <a:cs typeface="Alexandria" charset="0"/>
              </a:rPr>
              <a:t> - النقرات</a:t>
            </a:r>
            <a:r>
              <a:rPr lang="en-GB" b="1" dirty="0">
                <a:latin typeface="Alexandria" charset="0"/>
                <a:cs typeface="Alexandria" charset="0"/>
              </a:rPr>
              <a:t>Clicks</a:t>
            </a:r>
            <a:r>
              <a:rPr lang="en-GB" dirty="0">
                <a:latin typeface="Alexandria" charset="0"/>
                <a:cs typeface="Alexandria" charset="0"/>
              </a:rPr>
              <a:t> </a:t>
            </a:r>
            <a:r>
              <a:rPr lang="ar-EG" dirty="0">
                <a:latin typeface="Alexandria" charset="0"/>
                <a:cs typeface="Alexandria" charset="0"/>
              </a:rPr>
              <a:t> - المشاركات </a:t>
            </a:r>
            <a:r>
              <a:rPr lang="en-GB" b="1" dirty="0">
                <a:latin typeface="Alexandria" charset="0"/>
                <a:cs typeface="Alexandria" charset="0"/>
              </a:rPr>
              <a:t>Shares</a:t>
            </a:r>
            <a:endParaRPr lang="ar-EG" b="1" dirty="0">
              <a:latin typeface="Alexandria" charset="0"/>
              <a:cs typeface="Alexandria" charset="0"/>
            </a:endParaRP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703476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4496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5905" y="1439104"/>
            <a:ext cx="10860190" cy="4739118"/>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 ردود الفعل:</a:t>
            </a:r>
          </a:p>
          <a:p>
            <a:pPr algn="just" rtl="1">
              <a:lnSpc>
                <a:spcPct val="150000"/>
              </a:lnSpc>
              <a:spcAft>
                <a:spcPts val="600"/>
              </a:spcAft>
            </a:pPr>
            <a:r>
              <a:rPr lang="ar-EG" b="1" dirty="0">
                <a:latin typeface="Alexandria" charset="0"/>
                <a:cs typeface="Alexandria" charset="0"/>
              </a:rPr>
              <a:t>استطلاعات الرأي والاستبيانات:</a:t>
            </a:r>
          </a:p>
          <a:p>
            <a:pPr algn="just" rtl="1">
              <a:lnSpc>
                <a:spcPct val="150000"/>
              </a:lnSpc>
              <a:spcAft>
                <a:spcPts val="600"/>
              </a:spcAft>
            </a:pPr>
            <a:r>
              <a:rPr lang="ar-EG" b="1" dirty="0">
                <a:latin typeface="Alexandria" charset="0"/>
                <a:cs typeface="Alexandria" charset="0"/>
              </a:rPr>
              <a:t>• استطلاعات عبر الإنترنت: </a:t>
            </a:r>
            <a:r>
              <a:rPr lang="ar-EG" dirty="0">
                <a:latin typeface="Alexandria" charset="0"/>
                <a:cs typeface="Alexandria" charset="0"/>
              </a:rPr>
              <a:t>استخدام منصات مثل </a:t>
            </a:r>
            <a:r>
              <a:rPr lang="en-GB" dirty="0">
                <a:latin typeface="Alexandria" charset="0"/>
                <a:cs typeface="Alexandria" charset="0"/>
              </a:rPr>
              <a:t>SurveyMonkey </a:t>
            </a:r>
            <a:r>
              <a:rPr lang="ar-EG" dirty="0">
                <a:latin typeface="Alexandria" charset="0"/>
                <a:cs typeface="Alexandria" charset="0"/>
              </a:rPr>
              <a:t> أو </a:t>
            </a:r>
            <a:r>
              <a:rPr lang="en-GB" dirty="0">
                <a:latin typeface="Alexandria" charset="0"/>
                <a:cs typeface="Alexandria" charset="0"/>
              </a:rPr>
              <a:t>Google Forms </a:t>
            </a:r>
            <a:r>
              <a:rPr lang="ar-EG" dirty="0">
                <a:latin typeface="Alexandria" charset="0"/>
                <a:cs typeface="Alexandria" charset="0"/>
              </a:rPr>
              <a:t> لجمع الآراء.</a:t>
            </a:r>
          </a:p>
          <a:p>
            <a:pPr algn="just" rtl="1">
              <a:lnSpc>
                <a:spcPct val="150000"/>
              </a:lnSpc>
              <a:spcAft>
                <a:spcPts val="600"/>
              </a:spcAft>
            </a:pPr>
            <a:r>
              <a:rPr lang="ar-EG" b="1" dirty="0">
                <a:latin typeface="Alexandria" charset="0"/>
                <a:cs typeface="Alexandria" charset="0"/>
              </a:rPr>
              <a:t>• المقابلات: </a:t>
            </a:r>
            <a:r>
              <a:rPr lang="ar-EG" dirty="0">
                <a:latin typeface="Alexandria" charset="0"/>
                <a:cs typeface="Alexandria" charset="0"/>
              </a:rPr>
              <a:t>إجراء مقابلات مباشرة أو عبر الهاتف مع عينة من الجمهور للحصول على ردود فعلهم. </a:t>
            </a:r>
          </a:p>
          <a:p>
            <a:pPr algn="just" rtl="1">
              <a:lnSpc>
                <a:spcPct val="150000"/>
              </a:lnSpc>
              <a:spcAft>
                <a:spcPts val="600"/>
              </a:spcAft>
            </a:pPr>
            <a:r>
              <a:rPr lang="ar-EG" b="1" dirty="0">
                <a:latin typeface="Alexandria" charset="0"/>
                <a:cs typeface="Alexandria" charset="0"/>
              </a:rPr>
              <a:t>• مجموعات التركيز</a:t>
            </a:r>
            <a:r>
              <a:rPr lang="en-GB" b="1" dirty="0">
                <a:latin typeface="Alexandria" charset="0"/>
                <a:cs typeface="Alexandria" charset="0"/>
              </a:rPr>
              <a:t>Focus Groups </a:t>
            </a:r>
            <a:r>
              <a:rPr lang="ar-EG" b="1" dirty="0">
                <a:latin typeface="Alexandria" charset="0"/>
                <a:cs typeface="Alexandria" charset="0"/>
              </a:rPr>
              <a:t> </a:t>
            </a:r>
            <a:r>
              <a:rPr lang="ar-EG" dirty="0">
                <a:latin typeface="Alexandria" charset="0"/>
                <a:cs typeface="Alexandria" charset="0"/>
              </a:rPr>
              <a:t>تنظيم جلسات مع مجموعات صغيرة من الجمهور لمناقشة الحملات. </a:t>
            </a:r>
            <a:r>
              <a:rPr lang="ar-EG" b="1" dirty="0">
                <a:latin typeface="Alexandria" charset="0"/>
                <a:cs typeface="Alexandria" charset="0"/>
              </a:rPr>
              <a:t>تحليل التعليقات:</a:t>
            </a:r>
          </a:p>
          <a:p>
            <a:pPr algn="just" rtl="1">
              <a:lnSpc>
                <a:spcPct val="150000"/>
              </a:lnSpc>
              <a:spcAft>
                <a:spcPts val="600"/>
              </a:spcAft>
            </a:pPr>
            <a:r>
              <a:rPr lang="ar-EG" b="1" dirty="0">
                <a:latin typeface="Alexandria" charset="0"/>
                <a:cs typeface="Alexandria" charset="0"/>
              </a:rPr>
              <a:t>• وسائل التواصل الاجتماعي: </a:t>
            </a:r>
            <a:r>
              <a:rPr lang="ar-EG" dirty="0">
                <a:latin typeface="Alexandria" charset="0"/>
                <a:cs typeface="Alexandria" charset="0"/>
              </a:rPr>
              <a:t>مراجعة التعليقات على المنشورات لفهم ردود الفعل الفورية والتفاعلات</a:t>
            </a:r>
          </a:p>
          <a:p>
            <a:pPr algn="just" rtl="1">
              <a:lnSpc>
                <a:spcPct val="150000"/>
              </a:lnSpc>
              <a:spcAft>
                <a:spcPts val="600"/>
              </a:spcAft>
            </a:pPr>
            <a:r>
              <a:rPr lang="ar-EG" b="1" dirty="0">
                <a:latin typeface="Alexandria" charset="0"/>
                <a:cs typeface="Alexandria" charset="0"/>
              </a:rPr>
              <a:t>• المواقع الإلكترونية: </a:t>
            </a:r>
            <a:r>
              <a:rPr lang="ar-EG" dirty="0">
                <a:latin typeface="Alexandria" charset="0"/>
                <a:cs typeface="Alexandria" charset="0"/>
              </a:rPr>
              <a:t>مراجعة التعليقات على المقالات، المدونات، أو المنتديات ذات الصلة بالمؤسسة.</a:t>
            </a:r>
          </a:p>
          <a:p>
            <a:pPr algn="just" rtl="1">
              <a:lnSpc>
                <a:spcPct val="150000"/>
              </a:lnSpc>
              <a:spcAft>
                <a:spcPts val="600"/>
              </a:spcAft>
            </a:pPr>
            <a:r>
              <a:rPr lang="ar-EG" b="1" dirty="0">
                <a:latin typeface="Alexandria" charset="0"/>
                <a:cs typeface="Alexandria" charset="0"/>
              </a:rPr>
              <a:t>• التقييمات والمراجعات: </a:t>
            </a:r>
            <a:r>
              <a:rPr lang="ar-EG" dirty="0">
                <a:latin typeface="Alexandria" charset="0"/>
                <a:cs typeface="Alexandria" charset="0"/>
              </a:rPr>
              <a:t>مراقبة التقييمات والمراجعات على منصات مثل </a:t>
            </a:r>
            <a:r>
              <a:rPr lang="en-GB" dirty="0">
                <a:latin typeface="Alexandria" charset="0"/>
                <a:cs typeface="Alexandria" charset="0"/>
              </a:rPr>
              <a:t>Google Reviews، Yelp، </a:t>
            </a:r>
            <a:r>
              <a:rPr lang="ar-EG" dirty="0">
                <a:latin typeface="Alexandria" charset="0"/>
                <a:cs typeface="Alexandria" charset="0"/>
              </a:rPr>
              <a:t>أو مواقع التجارة الإلكترونية.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316208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3675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2011" y="1650555"/>
            <a:ext cx="10664084" cy="444673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خطوات عملية لقياس الأداء:</a:t>
            </a:r>
          </a:p>
          <a:p>
            <a:pPr algn="just" rtl="1">
              <a:lnSpc>
                <a:spcPct val="150000"/>
              </a:lnSpc>
              <a:spcBef>
                <a:spcPts val="600"/>
              </a:spcBef>
              <a:spcAft>
                <a:spcPts val="600"/>
              </a:spcAft>
            </a:pPr>
            <a:r>
              <a:rPr lang="ar-EG" b="1" dirty="0">
                <a:latin typeface="Alexandria" charset="0"/>
                <a:cs typeface="Alexandria" charset="0"/>
              </a:rPr>
              <a:t>1. تحديد الأهداف: </a:t>
            </a:r>
            <a:r>
              <a:rPr lang="ar-EG" dirty="0">
                <a:latin typeface="Alexandria" charset="0"/>
                <a:cs typeface="Alexandria" charset="0"/>
              </a:rPr>
              <a:t>تحديد أهداف واضحة مثل زيادة الوعي بالعلامة التجارية، تحسين صورة المؤسسة.</a:t>
            </a:r>
          </a:p>
          <a:p>
            <a:pPr algn="just" rtl="1">
              <a:lnSpc>
                <a:spcPct val="150000"/>
              </a:lnSpc>
              <a:spcBef>
                <a:spcPts val="600"/>
              </a:spcBef>
              <a:spcAft>
                <a:spcPts val="600"/>
              </a:spcAft>
            </a:pPr>
            <a:r>
              <a:rPr lang="ar-EG" b="1" dirty="0">
                <a:latin typeface="Alexandria" charset="0"/>
                <a:cs typeface="Alexandria" charset="0"/>
              </a:rPr>
              <a:t>2. اختيار مؤشرات الأداء الرئيسية: </a:t>
            </a:r>
            <a:r>
              <a:rPr lang="ar-EG" dirty="0">
                <a:latin typeface="Alexandria" charset="0"/>
                <a:cs typeface="Alexandria" charset="0"/>
              </a:rPr>
              <a:t>اختيار المؤشرات التي تتناسب مع الأهداف المحددة ويمكن قياسها.</a:t>
            </a:r>
          </a:p>
          <a:p>
            <a:pPr algn="just" rtl="1">
              <a:lnSpc>
                <a:spcPct val="150000"/>
              </a:lnSpc>
              <a:spcBef>
                <a:spcPts val="600"/>
              </a:spcBef>
              <a:spcAft>
                <a:spcPts val="600"/>
              </a:spcAft>
            </a:pPr>
            <a:r>
              <a:rPr lang="ar-EG" b="1" dirty="0">
                <a:latin typeface="Alexandria" charset="0"/>
                <a:cs typeface="Alexandria" charset="0"/>
              </a:rPr>
              <a:t>3. جمع البيانات: </a:t>
            </a:r>
            <a:r>
              <a:rPr lang="ar-EG" dirty="0">
                <a:latin typeface="Alexandria" charset="0"/>
                <a:cs typeface="Alexandria" charset="0"/>
              </a:rPr>
              <a:t>استخدام الأدوات والمنهجيات المناسبة لجمع البيانات المتعلقة بمؤشرات الأداء.</a:t>
            </a:r>
          </a:p>
          <a:p>
            <a:pPr algn="just" rtl="1">
              <a:lnSpc>
                <a:spcPct val="150000"/>
              </a:lnSpc>
              <a:spcBef>
                <a:spcPts val="600"/>
              </a:spcBef>
              <a:spcAft>
                <a:spcPts val="600"/>
              </a:spcAft>
            </a:pPr>
            <a:r>
              <a:rPr lang="ar-EG" b="1" dirty="0">
                <a:latin typeface="Alexandria" charset="0"/>
                <a:cs typeface="Alexandria" charset="0"/>
              </a:rPr>
              <a:t>4. تحليل البيانات: </a:t>
            </a:r>
            <a:r>
              <a:rPr lang="ar-EG" dirty="0">
                <a:latin typeface="Alexandria" charset="0"/>
                <a:cs typeface="Alexandria" charset="0"/>
              </a:rPr>
              <a:t>تحليل البيانات لفهم الاتجاهات، التفاعلات، وتحديد النقاط القوية والضعيفة.</a:t>
            </a:r>
          </a:p>
          <a:p>
            <a:pPr algn="just" rtl="1">
              <a:lnSpc>
                <a:spcPct val="150000"/>
              </a:lnSpc>
              <a:spcBef>
                <a:spcPts val="600"/>
              </a:spcBef>
              <a:spcAft>
                <a:spcPts val="600"/>
              </a:spcAft>
            </a:pPr>
            <a:r>
              <a:rPr lang="ar-EG" b="1" dirty="0">
                <a:latin typeface="Alexandria" charset="0"/>
                <a:cs typeface="Alexandria" charset="0"/>
              </a:rPr>
              <a:t>5. تقييم الأداء:</a:t>
            </a:r>
            <a:r>
              <a:rPr lang="ar-EG" dirty="0">
                <a:latin typeface="Alexandria" charset="0"/>
                <a:cs typeface="Alexandria" charset="0"/>
              </a:rPr>
              <a:t> مقارنة النتائج المحققة بالأهداف المحددة لتقييم مدى النجاح وإجراء التعديلات اللازمة.</a:t>
            </a:r>
          </a:p>
          <a:p>
            <a:pPr algn="just" rtl="1">
              <a:lnSpc>
                <a:spcPct val="150000"/>
              </a:lnSpc>
              <a:spcBef>
                <a:spcPts val="600"/>
              </a:spcBef>
              <a:spcAft>
                <a:spcPts val="600"/>
              </a:spcAft>
            </a:pPr>
            <a:r>
              <a:rPr lang="ar-EG" b="1" dirty="0">
                <a:latin typeface="Alexandria" charset="0"/>
                <a:cs typeface="Alexandria" charset="0"/>
              </a:rPr>
              <a:t>6. تقديم التقارير: </a:t>
            </a:r>
            <a:r>
              <a:rPr lang="ar-EG" dirty="0">
                <a:latin typeface="Alexandria" charset="0"/>
                <a:cs typeface="Alexandria" charset="0"/>
              </a:rPr>
              <a:t>إعداد تقارير دورية تقدم رؤية شاملة عن الأداء والنتائج المستخلصة لتقديمها للإدارة.</a:t>
            </a:r>
          </a:p>
          <a:p>
            <a:pPr algn="just" rtl="1">
              <a:lnSpc>
                <a:spcPct val="150000"/>
              </a:lnSpc>
              <a:spcBef>
                <a:spcPts val="600"/>
              </a:spcBef>
              <a:spcAft>
                <a:spcPts val="600"/>
              </a:spcAft>
            </a:pPr>
            <a:r>
              <a:rPr lang="ar-EG" b="1" dirty="0">
                <a:latin typeface="Alexandria" charset="0"/>
                <a:cs typeface="Alexandria" charset="0"/>
              </a:rPr>
              <a:t>7. التنفيذ المستمر: </a:t>
            </a:r>
            <a:r>
              <a:rPr lang="ar-EG" dirty="0">
                <a:latin typeface="Alexandria" charset="0"/>
                <a:cs typeface="Alexandria" charset="0"/>
              </a:rPr>
              <a:t>استخدام النتائج لتحسين الاستراتيجيات المستقبلية وأداء الحملات الإعلامية.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4186071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4333"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752" y="1443618"/>
            <a:ext cx="11170495" cy="4728859"/>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1. التحليلات الرقمية:</a:t>
            </a:r>
          </a:p>
          <a:p>
            <a:pPr algn="just" rtl="1">
              <a:lnSpc>
                <a:spcPct val="150000"/>
              </a:lnSpc>
              <a:spcAft>
                <a:spcPts val="600"/>
              </a:spcAft>
            </a:pPr>
            <a:r>
              <a:rPr lang="ar-EG" sz="1600" b="1" dirty="0">
                <a:latin typeface="Alexandria" charset="0"/>
                <a:cs typeface="Alexandria" charset="0"/>
              </a:rPr>
              <a:t>تقنيات التحليل المتقدمة:</a:t>
            </a:r>
          </a:p>
          <a:p>
            <a:pPr algn="just" rtl="1">
              <a:lnSpc>
                <a:spcPct val="150000"/>
              </a:lnSpc>
              <a:spcAft>
                <a:spcPts val="600"/>
              </a:spcAft>
            </a:pPr>
            <a:r>
              <a:rPr lang="ar-EG" sz="1600" b="1" dirty="0">
                <a:latin typeface="Alexandria" charset="0"/>
                <a:cs typeface="Alexandria" charset="0"/>
              </a:rPr>
              <a:t>• التحليل السلوكي:</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تتبع سلوك المستخدم: </a:t>
            </a:r>
            <a:r>
              <a:rPr lang="ar-EG" sz="1600" dirty="0">
                <a:latin typeface="Alexandria" charset="0"/>
                <a:cs typeface="Alexandria" charset="0"/>
              </a:rPr>
              <a:t>تحليل كيفية تفاعل الزوار مع الموقع الإلكتروني أو التطبيقات، مثل الصفحات التي يزورونها، الوقت الذي يقضونه، والأزرار التي ينقرون عليها.</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فهم النمط السلوكي: </a:t>
            </a:r>
            <a:r>
              <a:rPr lang="ar-EG" sz="1600" dirty="0">
                <a:latin typeface="Alexandria" charset="0"/>
                <a:cs typeface="Alexandria" charset="0"/>
              </a:rPr>
              <a:t>استخدام هذه البيانات لفهم نمط السلوك وتحديد أي مشكلات في تجربة المستخدم.</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التحليل السلوكي: </a:t>
            </a:r>
            <a:r>
              <a:rPr lang="ar-EG" sz="1600" dirty="0">
                <a:latin typeface="Alexandria" charset="0"/>
                <a:cs typeface="Alexandria" charset="0"/>
              </a:rPr>
              <a:t>أدوات مثل </a:t>
            </a:r>
            <a:r>
              <a:rPr lang="en-GB" sz="1600" dirty="0">
                <a:latin typeface="Alexandria" charset="0"/>
                <a:cs typeface="Alexandria" charset="0"/>
              </a:rPr>
              <a:t>Hotjar </a:t>
            </a:r>
            <a:r>
              <a:rPr lang="ar-EG" sz="1600" dirty="0">
                <a:latin typeface="Alexandria" charset="0"/>
                <a:cs typeface="Alexandria" charset="0"/>
              </a:rPr>
              <a:t>و</a:t>
            </a:r>
            <a:r>
              <a:rPr lang="en-GB" sz="1600" dirty="0">
                <a:latin typeface="Alexandria" charset="0"/>
                <a:cs typeface="Alexandria" charset="0"/>
              </a:rPr>
              <a:t>Crazy Egg </a:t>
            </a:r>
            <a:r>
              <a:rPr lang="ar-EG" sz="1600" dirty="0">
                <a:latin typeface="Alexandria" charset="0"/>
                <a:cs typeface="Alexandria" charset="0"/>
              </a:rPr>
              <a:t> تقدم خرائط الحرارة وجلسات التفاعل لفهم كيفية تفاعل المستخدمين مع المحتوى.</a:t>
            </a:r>
          </a:p>
          <a:p>
            <a:pPr algn="just" rtl="1">
              <a:lnSpc>
                <a:spcPct val="150000"/>
              </a:lnSpc>
              <a:spcAft>
                <a:spcPts val="600"/>
              </a:spcAft>
            </a:pPr>
            <a:r>
              <a:rPr lang="ar-EG" sz="1600" b="1" dirty="0">
                <a:latin typeface="Alexandria" charset="0"/>
                <a:cs typeface="Alexandria" charset="0"/>
              </a:rPr>
              <a:t>• تحليل التفاعل:</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قياس التفاعل الاجتماعي: </a:t>
            </a:r>
            <a:r>
              <a:rPr lang="ar-EG" sz="1600" dirty="0">
                <a:latin typeface="Alexandria" charset="0"/>
                <a:cs typeface="Alexandria" charset="0"/>
              </a:rPr>
              <a:t>تحليل البيانات من منصات التواصل الاجتماعي لمعرفة مدى تفاعل الجمهور مع المحتوى.</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التحليل الاجتماعي: </a:t>
            </a:r>
            <a:r>
              <a:rPr lang="ar-EG" sz="1600" dirty="0">
                <a:latin typeface="Alexandria" charset="0"/>
                <a:cs typeface="Alexandria" charset="0"/>
              </a:rPr>
              <a:t>مثل </a:t>
            </a:r>
            <a:r>
              <a:rPr lang="en-GB" sz="1600" dirty="0" err="1">
                <a:latin typeface="Alexandria" charset="0"/>
                <a:cs typeface="Alexandria" charset="0"/>
              </a:rPr>
              <a:t>Brandwatch</a:t>
            </a:r>
            <a:r>
              <a:rPr lang="en-GB" sz="1600" dirty="0">
                <a:latin typeface="Alexandria" charset="0"/>
                <a:cs typeface="Alexandria" charset="0"/>
              </a:rPr>
              <a:t> </a:t>
            </a:r>
            <a:r>
              <a:rPr lang="ar-EG" sz="1600" dirty="0">
                <a:latin typeface="Alexandria" charset="0"/>
                <a:cs typeface="Alexandria" charset="0"/>
              </a:rPr>
              <a:t> و</a:t>
            </a:r>
            <a:r>
              <a:rPr lang="en-GB" sz="1600" dirty="0" err="1">
                <a:latin typeface="Alexandria" charset="0"/>
                <a:cs typeface="Alexandria" charset="0"/>
              </a:rPr>
              <a:t>BuzzSumo</a:t>
            </a:r>
            <a:r>
              <a:rPr lang="ar-EG" sz="1600" dirty="0">
                <a:latin typeface="Alexandria" charset="0"/>
                <a:cs typeface="Alexandria" charset="0"/>
              </a:rPr>
              <a:t> تساعد في تحليل المحتوى المتداول وتحديد مدى انتشاره.</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79065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5307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6410" y="1598821"/>
            <a:ext cx="10379179" cy="435952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أدوات الرصد الاجتماعي:</a:t>
            </a:r>
          </a:p>
          <a:p>
            <a:pPr algn="just" rtl="1">
              <a:lnSpc>
                <a:spcPct val="150000"/>
              </a:lnSpc>
              <a:spcAft>
                <a:spcPts val="600"/>
              </a:spcAft>
            </a:pPr>
            <a:r>
              <a:rPr lang="ar-EG" sz="1600" b="1" dirty="0">
                <a:latin typeface="Alexandria" charset="0"/>
                <a:cs typeface="Alexandria" charset="0"/>
              </a:rPr>
              <a:t>• </a:t>
            </a:r>
            <a:r>
              <a:rPr lang="en-GB" sz="1600" b="1" dirty="0">
                <a:latin typeface="Alexandria" charset="0"/>
                <a:cs typeface="Alexandria" charset="0"/>
              </a:rPr>
              <a:t>Hootsuite</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إدارة الحسابات: </a:t>
            </a:r>
            <a:r>
              <a:rPr lang="ar-EG" sz="1600" dirty="0">
                <a:latin typeface="Alexandria" charset="0"/>
                <a:cs typeface="Alexandria" charset="0"/>
              </a:rPr>
              <a:t>إدارة ومراقبة حسابات وسائل التواصل الاجتماعي المختلفة من منصة واحدة.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جدولة المنشورات: </a:t>
            </a:r>
            <a:r>
              <a:rPr lang="ar-EG" sz="1600" dirty="0">
                <a:latin typeface="Alexandria" charset="0"/>
                <a:cs typeface="Alexandria" charset="0"/>
              </a:rPr>
              <a:t>جدولة المنشورات مسبقًا لتحسين التفاعل والوصول إلى الجمهور في الأوقات المثلى.</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الأداء: </a:t>
            </a:r>
            <a:r>
              <a:rPr lang="ar-EG" sz="1600" dirty="0">
                <a:latin typeface="Alexandria" charset="0"/>
                <a:cs typeface="Alexandria" charset="0"/>
              </a:rPr>
              <a:t>توفير تقارير تحليلية تفصيلية حول أداء المنشورات والتفاعل معها.</a:t>
            </a:r>
          </a:p>
          <a:p>
            <a:pPr algn="just" rtl="1">
              <a:lnSpc>
                <a:spcPct val="150000"/>
              </a:lnSpc>
              <a:spcAft>
                <a:spcPts val="600"/>
              </a:spcAft>
            </a:pPr>
            <a:r>
              <a:rPr lang="ar-EG" sz="1600" b="1" dirty="0">
                <a:latin typeface="Alexandria" charset="0"/>
                <a:cs typeface="Alexandria" charset="0"/>
              </a:rPr>
              <a:t>• </a:t>
            </a:r>
            <a:r>
              <a:rPr lang="en-GB" sz="1600" b="1" dirty="0">
                <a:latin typeface="Alexandria" charset="0"/>
                <a:cs typeface="Alexandria" charset="0"/>
              </a:rPr>
              <a:t>Sprout Social</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الجمهور: </a:t>
            </a:r>
            <a:r>
              <a:rPr lang="ar-EG" sz="1600" dirty="0">
                <a:latin typeface="Alexandria" charset="0"/>
                <a:cs typeface="Alexandria" charset="0"/>
              </a:rPr>
              <a:t>فهم طبيعة الجمهور من خلال تحليل البيانات الديموغرافية وسلوك التفاعل.</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مراقبة الكلمات الرئيسية: </a:t>
            </a:r>
            <a:r>
              <a:rPr lang="ar-EG" sz="1600" dirty="0">
                <a:latin typeface="Alexandria" charset="0"/>
                <a:cs typeface="Alexandria" charset="0"/>
              </a:rPr>
              <a:t>تتبع الكلمات الرئيسية </a:t>
            </a:r>
            <a:r>
              <a:rPr lang="ar-EG" sz="1600" dirty="0" err="1">
                <a:latin typeface="Alexandria" charset="0"/>
                <a:cs typeface="Alexandria" charset="0"/>
              </a:rPr>
              <a:t>والهاشتاجات</a:t>
            </a:r>
            <a:r>
              <a:rPr lang="ar-EG" sz="1600" dirty="0">
                <a:latin typeface="Alexandria" charset="0"/>
                <a:cs typeface="Alexandria" charset="0"/>
              </a:rPr>
              <a:t> لمعرفة مدى انتشار العلامة التجارية على وسائل التواصل الاجتماعي.</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تقارير الأداء: </a:t>
            </a:r>
            <a:r>
              <a:rPr lang="ar-EG" sz="1600" dirty="0">
                <a:latin typeface="Alexandria" charset="0"/>
                <a:cs typeface="Alexandria" charset="0"/>
              </a:rPr>
              <a:t>إنشاء تقارير مفصلة حول أداء الحملات والمحتوى.</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994881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18059" y="117341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57026" y="1851422"/>
            <a:ext cx="10677947" cy="3913251"/>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تخصيص الرسائل:</a:t>
            </a:r>
          </a:p>
          <a:p>
            <a:pPr algn="just" rtl="1">
              <a:lnSpc>
                <a:spcPct val="150000"/>
              </a:lnSpc>
              <a:spcAft>
                <a:spcPts val="600"/>
              </a:spcAft>
            </a:pPr>
            <a:r>
              <a:rPr lang="ar-EG" sz="1600" b="1" dirty="0">
                <a:latin typeface="Alexandria" charset="0"/>
                <a:cs typeface="Alexandria" charset="0"/>
              </a:rPr>
              <a:t>• تطبيق خوارزميات تعلم الآلة: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الجمهور: </a:t>
            </a:r>
            <a:r>
              <a:rPr lang="ar-EG" sz="1600" dirty="0">
                <a:latin typeface="Alexandria" charset="0"/>
                <a:cs typeface="Alexandria" charset="0"/>
              </a:rPr>
              <a:t>استخدام خوارزميات تعلم الآلة لتحليل سلوك الجمهور وتفضيلاته.</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تخصيص المحتوى: </a:t>
            </a:r>
            <a:r>
              <a:rPr lang="ar-EG" sz="1600" dirty="0">
                <a:latin typeface="Alexandria" charset="0"/>
                <a:cs typeface="Alexandria" charset="0"/>
              </a:rPr>
              <a:t>إنشاء رسائل مخصصة تستند إلى تحليل البيانات لتحسين التفاعل والاستجابة.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تخصيص الرسائل: </a:t>
            </a:r>
            <a:r>
              <a:rPr lang="ar-EG" sz="1600" dirty="0">
                <a:latin typeface="Alexandria" charset="0"/>
                <a:cs typeface="Alexandria" charset="0"/>
              </a:rPr>
              <a:t>مثل </a:t>
            </a:r>
            <a:r>
              <a:rPr lang="en-GB" sz="1600" dirty="0">
                <a:latin typeface="Alexandria" charset="0"/>
                <a:cs typeface="Alexandria" charset="0"/>
              </a:rPr>
              <a:t>HubSpot </a:t>
            </a:r>
            <a:r>
              <a:rPr lang="ar-EG" sz="1600" dirty="0">
                <a:latin typeface="Alexandria" charset="0"/>
                <a:cs typeface="Alexandria" charset="0"/>
              </a:rPr>
              <a:t>و</a:t>
            </a:r>
            <a:r>
              <a:rPr lang="en-GB" sz="1600" dirty="0">
                <a:latin typeface="Alexandria" charset="0"/>
                <a:cs typeface="Alexandria" charset="0"/>
              </a:rPr>
              <a:t>Salesforce Marketing Cloud </a:t>
            </a:r>
            <a:r>
              <a:rPr lang="ar-EG" sz="1600" dirty="0">
                <a:latin typeface="Alexandria" charset="0"/>
                <a:cs typeface="Alexandria" charset="0"/>
              </a:rPr>
              <a:t> تستخدم خوارزميات تعلم الآلة لتخصيص الرسائل والإعلانات.</a:t>
            </a:r>
          </a:p>
          <a:p>
            <a:pPr algn="just" rtl="1">
              <a:lnSpc>
                <a:spcPct val="150000"/>
              </a:lnSpc>
              <a:spcAft>
                <a:spcPts val="600"/>
              </a:spcAft>
            </a:pPr>
            <a:r>
              <a:rPr lang="ar-EG" sz="1600" b="1" dirty="0">
                <a:latin typeface="Alexandria" charset="0"/>
                <a:cs typeface="Alexandria" charset="0"/>
              </a:rPr>
              <a:t>• تحسين استهداف الجمهور:</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الإعلانات الموجهة: </a:t>
            </a:r>
            <a:r>
              <a:rPr lang="ar-EG" sz="1600" dirty="0">
                <a:latin typeface="Alexandria" charset="0"/>
                <a:cs typeface="Alexandria" charset="0"/>
              </a:rPr>
              <a:t>استخدام الذكاء الاصطناعي لتوجيه الإعلانات بناءً على سلوك المستخدم وتفضيلاته.</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تحسين الحملات: </a:t>
            </a:r>
            <a:r>
              <a:rPr lang="ar-EG" sz="1600" dirty="0">
                <a:latin typeface="Alexandria" charset="0"/>
                <a:cs typeface="Alexandria" charset="0"/>
              </a:rPr>
              <a:t>تحليل أداء الحملات بشكل مستمر وتحسينها بناءً على البيانات المستخلصة من الذكاء الاصطناعي.</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1223383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801" y="13228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2068" y="2104682"/>
            <a:ext cx="10055647" cy="286681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فوائد استخدام التقنيات الحديثة:</a:t>
            </a:r>
          </a:p>
          <a:p>
            <a:pPr algn="just" rtl="1">
              <a:lnSpc>
                <a:spcPct val="150000"/>
              </a:lnSpc>
              <a:spcBef>
                <a:spcPts val="600"/>
              </a:spcBef>
              <a:spcAft>
                <a:spcPts val="1200"/>
              </a:spcAft>
            </a:pPr>
            <a:r>
              <a:rPr lang="ar-EG" sz="1600" b="1" dirty="0">
                <a:latin typeface="Alexandria" charset="0"/>
                <a:cs typeface="Alexandria" charset="0"/>
              </a:rPr>
              <a:t>• زيادة الفعالية: </a:t>
            </a:r>
            <a:r>
              <a:rPr lang="ar-EG" sz="1600" dirty="0">
                <a:latin typeface="Alexandria" charset="0"/>
                <a:cs typeface="Alexandria" charset="0"/>
              </a:rPr>
              <a:t>تحسين استراتيجيات الاتصال من خلال التحليل الدقيق للبيانات وتخصيص الرسائل.</a:t>
            </a:r>
          </a:p>
          <a:p>
            <a:pPr algn="just" rtl="1">
              <a:lnSpc>
                <a:spcPct val="150000"/>
              </a:lnSpc>
              <a:spcBef>
                <a:spcPts val="600"/>
              </a:spcBef>
              <a:spcAft>
                <a:spcPts val="1200"/>
              </a:spcAft>
            </a:pPr>
            <a:r>
              <a:rPr lang="ar-EG" sz="1600" b="1" dirty="0">
                <a:latin typeface="Alexandria" charset="0"/>
                <a:cs typeface="Alexandria" charset="0"/>
              </a:rPr>
              <a:t>• تحسين التفاعل: </a:t>
            </a:r>
            <a:r>
              <a:rPr lang="ar-EG" sz="1600" dirty="0">
                <a:latin typeface="Alexandria" charset="0"/>
                <a:cs typeface="Alexandria" charset="0"/>
              </a:rPr>
              <a:t>زيادة التفاعل مع الجمهور من خلال استهداف دقيق وتقديم محتوى مخصص.</a:t>
            </a:r>
          </a:p>
          <a:p>
            <a:pPr algn="just" rtl="1">
              <a:lnSpc>
                <a:spcPct val="150000"/>
              </a:lnSpc>
              <a:spcBef>
                <a:spcPts val="600"/>
              </a:spcBef>
              <a:spcAft>
                <a:spcPts val="1200"/>
              </a:spcAft>
            </a:pPr>
            <a:r>
              <a:rPr lang="ar-EG" sz="1600" b="1" dirty="0">
                <a:latin typeface="Alexandria" charset="0"/>
                <a:cs typeface="Alexandria" charset="0"/>
              </a:rPr>
              <a:t>• توفير الوقت والجهد: </a:t>
            </a:r>
            <a:r>
              <a:rPr lang="ar-EG" sz="1600" dirty="0">
                <a:latin typeface="Alexandria" charset="0"/>
                <a:cs typeface="Alexandria" charset="0"/>
              </a:rPr>
              <a:t>أتمتة عمليات التحليل والتخصيص لتوفير الوقت والموارد.</a:t>
            </a:r>
          </a:p>
          <a:p>
            <a:pPr algn="just" rtl="1">
              <a:lnSpc>
                <a:spcPct val="150000"/>
              </a:lnSpc>
              <a:spcBef>
                <a:spcPts val="600"/>
              </a:spcBef>
              <a:spcAft>
                <a:spcPts val="1200"/>
              </a:spcAft>
            </a:pPr>
            <a:r>
              <a:rPr lang="ar-EG" sz="1600" b="1" dirty="0">
                <a:latin typeface="Alexandria" charset="0"/>
                <a:cs typeface="Alexandria" charset="0"/>
              </a:rPr>
              <a:t>• التنبؤ بالاتجاهات المستقبلية: </a:t>
            </a:r>
            <a:r>
              <a:rPr lang="ar-EG" sz="1600" dirty="0">
                <a:latin typeface="Alexandria" charset="0"/>
                <a:cs typeface="Alexandria" charset="0"/>
              </a:rPr>
              <a:t>استخدام نماذج التنبؤ لتحسين التخطيط واتخاذ القرارات المستندة إلى البيانات.</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5051226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8053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8. التفاعل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580928"/>
            <a:ext cx="10471995" cy="461600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وسائل التواصل الاجتماعي:</a:t>
            </a:r>
          </a:p>
          <a:p>
            <a:pPr algn="just" rtl="1">
              <a:lnSpc>
                <a:spcPct val="150000"/>
              </a:lnSpc>
            </a:pPr>
            <a:r>
              <a:rPr lang="ar-EG" b="1" dirty="0">
                <a:latin typeface="Alexandria" charset="0"/>
                <a:cs typeface="Alexandria" charset="0"/>
              </a:rPr>
              <a:t>1. التفاعل المباشر:</a:t>
            </a:r>
          </a:p>
          <a:p>
            <a:pPr algn="just" rtl="1">
              <a:lnSpc>
                <a:spcPct val="150000"/>
              </a:lnSpc>
            </a:pPr>
            <a:r>
              <a:rPr lang="en-GB" dirty="0">
                <a:latin typeface="Alexandria" charset="0"/>
                <a:cs typeface="Alexandria" charset="0"/>
              </a:rPr>
              <a:t>O</a:t>
            </a:r>
            <a:r>
              <a:rPr lang="ar-EG" dirty="0">
                <a:latin typeface="Alexandria" charset="0"/>
                <a:cs typeface="Alexandria" charset="0"/>
              </a:rPr>
              <a:t> يتضمن الرد على التعليقات والأسئلة من الجمهور على المنشورات في الوقت الحقيقي.</a:t>
            </a:r>
          </a:p>
          <a:p>
            <a:pPr algn="just" rtl="1">
              <a:lnSpc>
                <a:spcPct val="150000"/>
              </a:lnSpc>
            </a:pPr>
            <a:r>
              <a:rPr lang="en-GB" dirty="0">
                <a:latin typeface="Alexandria" charset="0"/>
                <a:cs typeface="Alexandria" charset="0"/>
              </a:rPr>
              <a:t>O</a:t>
            </a:r>
            <a:r>
              <a:rPr lang="ar-EG" dirty="0">
                <a:latin typeface="Alexandria" charset="0"/>
                <a:cs typeface="Alexandria" charset="0"/>
              </a:rPr>
              <a:t> يبني علاقة مباشرة وقوية مع الجمهور ويعزز الثقة والتواصل.</a:t>
            </a:r>
          </a:p>
          <a:p>
            <a:pPr algn="just" rtl="1">
              <a:lnSpc>
                <a:spcPct val="150000"/>
              </a:lnSpc>
            </a:pPr>
            <a:r>
              <a:rPr lang="ar-EG" b="1" dirty="0">
                <a:latin typeface="Alexandria" charset="0"/>
                <a:cs typeface="Alexandria" charset="0"/>
              </a:rPr>
              <a:t>2. المحتوى التفاعلي:</a:t>
            </a:r>
          </a:p>
          <a:p>
            <a:pPr algn="just" rtl="1">
              <a:lnSpc>
                <a:spcPct val="150000"/>
              </a:lnSpc>
            </a:pPr>
            <a:r>
              <a:rPr lang="en-GB" dirty="0">
                <a:latin typeface="Alexandria" charset="0"/>
                <a:cs typeface="Alexandria" charset="0"/>
              </a:rPr>
              <a:t>O</a:t>
            </a:r>
            <a:r>
              <a:rPr lang="ar-EG" dirty="0">
                <a:latin typeface="Alexandria" charset="0"/>
                <a:cs typeface="Alexandria" charset="0"/>
              </a:rPr>
              <a:t> يتضمن نشر محتوى يشجع على التفاعل مثل استطلاعات الرأي، والمسابقات، والبث المباشر.</a:t>
            </a:r>
          </a:p>
          <a:p>
            <a:pPr algn="just" rtl="1">
              <a:lnSpc>
                <a:spcPct val="150000"/>
              </a:lnSpc>
            </a:pPr>
            <a:r>
              <a:rPr lang="en-GB" dirty="0">
                <a:latin typeface="Alexandria" charset="0"/>
                <a:cs typeface="Alexandria" charset="0"/>
              </a:rPr>
              <a:t>O</a:t>
            </a:r>
            <a:r>
              <a:rPr lang="ar-EG" dirty="0">
                <a:latin typeface="Alexandria" charset="0"/>
                <a:cs typeface="Alexandria" charset="0"/>
              </a:rPr>
              <a:t> يزيد من مشاركة الجمهور وتفاعله مع المحتوى، مما يؤدي إلى زيادة الوعي بالعلامة التجارية وتعزيز الارتباط الاجتماعي.</a:t>
            </a:r>
          </a:p>
          <a:p>
            <a:pPr algn="just" rtl="1">
              <a:lnSpc>
                <a:spcPct val="150000"/>
              </a:lnSpc>
            </a:pPr>
            <a:r>
              <a:rPr lang="ar-EG" b="1" dirty="0">
                <a:latin typeface="Alexandria" charset="0"/>
                <a:cs typeface="Alexandria" charset="0"/>
              </a:rPr>
              <a:t>3. الاستجابة السريعة:</a:t>
            </a:r>
          </a:p>
          <a:p>
            <a:pPr algn="just" rtl="1">
              <a:lnSpc>
                <a:spcPct val="150000"/>
              </a:lnSpc>
            </a:pPr>
            <a:r>
              <a:rPr lang="en-GB" dirty="0">
                <a:latin typeface="Alexandria" charset="0"/>
                <a:cs typeface="Alexandria" charset="0"/>
              </a:rPr>
              <a:t>O</a:t>
            </a:r>
            <a:r>
              <a:rPr lang="ar-EG" dirty="0">
                <a:latin typeface="Alexandria" charset="0"/>
                <a:cs typeface="Alexandria" charset="0"/>
              </a:rPr>
              <a:t> الإجابة الفورية على تعليقات وأسئلة الجمهور تعزز الثقة والشفافية.</a:t>
            </a:r>
          </a:p>
          <a:p>
            <a:pPr algn="just" rtl="1">
              <a:lnSpc>
                <a:spcPct val="150000"/>
              </a:lnSpc>
            </a:pPr>
            <a:r>
              <a:rPr lang="en-GB" dirty="0">
                <a:latin typeface="Alexandria" charset="0"/>
                <a:cs typeface="Alexandria" charset="0"/>
              </a:rPr>
              <a:t>O</a:t>
            </a:r>
            <a:r>
              <a:rPr lang="ar-EG" dirty="0">
                <a:latin typeface="Alexandria" charset="0"/>
                <a:cs typeface="Alexandria" charset="0"/>
              </a:rPr>
              <a:t> يسهم في بناء سمعة إيجابية للمؤسسة كمنظمة مهتمة برضى العملاء واحتياجاتهم.</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0103179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6273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8. التفاعل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645327"/>
            <a:ext cx="10471995" cy="461600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4. إدارة الشكاوى:</a:t>
            </a:r>
          </a:p>
          <a:p>
            <a:pPr algn="just" rtl="1">
              <a:lnSpc>
                <a:spcPct val="150000"/>
              </a:lnSpc>
            </a:pPr>
            <a:r>
              <a:rPr lang="en-GB" dirty="0">
                <a:latin typeface="Alexandria" charset="0"/>
                <a:cs typeface="Alexandria" charset="0"/>
              </a:rPr>
              <a:t>O</a:t>
            </a:r>
            <a:r>
              <a:rPr lang="ar-EG" dirty="0">
                <a:latin typeface="Alexandria" charset="0"/>
                <a:cs typeface="Alexandria" charset="0"/>
              </a:rPr>
              <a:t> تعامل فعال مع الشكاوى من خلال الاستجابة السريعة والتعاون مع العملاء لحل المشكلات.</a:t>
            </a:r>
          </a:p>
          <a:p>
            <a:pPr algn="just" rtl="1">
              <a:lnSpc>
                <a:spcPct val="150000"/>
              </a:lnSpc>
            </a:pPr>
            <a:r>
              <a:rPr lang="en-GB" dirty="0">
                <a:latin typeface="Alexandria" charset="0"/>
                <a:cs typeface="Alexandria" charset="0"/>
              </a:rPr>
              <a:t>O</a:t>
            </a:r>
            <a:r>
              <a:rPr lang="ar-EG" dirty="0">
                <a:latin typeface="Alexandria" charset="0"/>
                <a:cs typeface="Alexandria" charset="0"/>
              </a:rPr>
              <a:t> يساهم في حفظ سمعة المؤسسة وتعزيز الولاء لدى العملاء.</a:t>
            </a:r>
          </a:p>
          <a:p>
            <a:pPr algn="just" rtl="1">
              <a:lnSpc>
                <a:spcPct val="150000"/>
              </a:lnSpc>
            </a:pPr>
            <a:r>
              <a:rPr lang="ar-EG" b="1" dirty="0">
                <a:latin typeface="Alexandria" charset="0"/>
                <a:cs typeface="Alexandria" charset="0"/>
              </a:rPr>
              <a:t>الخطوات العملية:</a:t>
            </a:r>
          </a:p>
          <a:p>
            <a:pPr algn="just" rtl="1">
              <a:lnSpc>
                <a:spcPct val="150000"/>
              </a:lnSpc>
            </a:pPr>
            <a:r>
              <a:rPr lang="ar-EG" b="1" dirty="0">
                <a:latin typeface="Alexandria" charset="0"/>
                <a:cs typeface="Alexandria" charset="0"/>
              </a:rPr>
              <a:t>• التخطيط المسبق: </a:t>
            </a:r>
            <a:r>
              <a:rPr lang="ar-EG" dirty="0">
                <a:latin typeface="Alexandria" charset="0"/>
                <a:cs typeface="Alexandria" charset="0"/>
              </a:rPr>
              <a:t>وضع استراتيجية للتفاعل مع الجمهور تشمل مواعيد محددة للردود والمشاركات التفاعلية.</a:t>
            </a:r>
          </a:p>
          <a:p>
            <a:pPr algn="just" rtl="1">
              <a:lnSpc>
                <a:spcPct val="150000"/>
              </a:lnSpc>
            </a:pPr>
            <a:r>
              <a:rPr lang="ar-EG" b="1" dirty="0">
                <a:latin typeface="Alexandria" charset="0"/>
                <a:cs typeface="Alexandria" charset="0"/>
              </a:rPr>
              <a:t>• الاستعداد للمشكلات: </a:t>
            </a:r>
            <a:r>
              <a:rPr lang="ar-EG" dirty="0">
                <a:latin typeface="Alexandria" charset="0"/>
                <a:cs typeface="Alexandria" charset="0"/>
              </a:rPr>
              <a:t>تدريب فريق العمل على التعامل مع المشكلات والشكاوى بشكل فعّال ومحترف.</a:t>
            </a:r>
          </a:p>
          <a:p>
            <a:pPr algn="just" rtl="1">
              <a:lnSpc>
                <a:spcPct val="150000"/>
              </a:lnSpc>
            </a:pPr>
            <a:r>
              <a:rPr lang="ar-EG" b="1" dirty="0">
                <a:latin typeface="Alexandria" charset="0"/>
                <a:cs typeface="Alexandria" charset="0"/>
              </a:rPr>
              <a:t>• المتابعة المستمرة: </a:t>
            </a:r>
            <a:r>
              <a:rPr lang="ar-EG" dirty="0">
                <a:latin typeface="Alexandria" charset="0"/>
                <a:cs typeface="Alexandria" charset="0"/>
              </a:rPr>
              <a:t>تتبع ردود الفعل والتفاعلات والشكاوى بانتظام والرد عليها بشكل فوري.</a:t>
            </a:r>
          </a:p>
          <a:p>
            <a:pPr algn="just" rtl="1">
              <a:lnSpc>
                <a:spcPct val="150000"/>
              </a:lnSpc>
            </a:pPr>
            <a:r>
              <a:rPr lang="ar-EG" b="1" dirty="0">
                <a:latin typeface="Alexandria" charset="0"/>
                <a:cs typeface="Alexandria" charset="0"/>
              </a:rPr>
              <a:t>• الاستفادة من الفرص:</a:t>
            </a:r>
            <a:r>
              <a:rPr lang="ar-EG" dirty="0">
                <a:latin typeface="Alexandria" charset="0"/>
                <a:cs typeface="Alexandria" charset="0"/>
              </a:rPr>
              <a:t> استغلال التفاعلات الإيجابية لتعزيز العلاقة مع الجمهور وتعزيز العلامة التجارية.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383253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28181" y="95462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9. الترويج للإنجازات والمبادرات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43100" y="1416546"/>
            <a:ext cx="9201995" cy="488274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القصص الإيجابية:</a:t>
            </a:r>
          </a:p>
          <a:p>
            <a:pPr algn="just" rtl="1">
              <a:lnSpc>
                <a:spcPct val="150000"/>
              </a:lnSpc>
              <a:spcAft>
                <a:spcPts val="600"/>
              </a:spcAft>
            </a:pPr>
            <a:r>
              <a:rPr lang="ar-EG" sz="1600" b="1" dirty="0">
                <a:latin typeface="Alexandria" charset="0"/>
                <a:cs typeface="Alexandria" charset="0"/>
              </a:rPr>
              <a:t>1. نشر قصص النجاح:</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يتضمن ذلك مشاركة القصص والإنجازات الملهمة التي تعكس قيم وتطلعات المؤسسة.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يساهم في تعزيز الصورة الإيجابية للمؤسسة وبناء الثقة لدى الجمهور.</a:t>
            </a:r>
          </a:p>
          <a:p>
            <a:pPr algn="just" rtl="1">
              <a:lnSpc>
                <a:spcPct val="150000"/>
              </a:lnSpc>
              <a:spcAft>
                <a:spcPts val="600"/>
              </a:spcAft>
            </a:pPr>
            <a:r>
              <a:rPr lang="ar-EG" sz="1600" b="1" dirty="0">
                <a:latin typeface="Alexandria" charset="0"/>
                <a:cs typeface="Alexandria" charset="0"/>
              </a:rPr>
              <a:t>2. الشهادات والتوصيات: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استخدام تجارب العملاء الإيجابية والتوصيات كأداة ترويجية قوية.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يمكن استخدامها في المواد التسويقية والمنصات الرقمية لإثبات جودة المنتجات أو الخدمات.</a:t>
            </a:r>
          </a:p>
          <a:p>
            <a:pPr algn="just" rtl="1">
              <a:lnSpc>
                <a:spcPct val="150000"/>
              </a:lnSpc>
              <a:spcAft>
                <a:spcPts val="600"/>
              </a:spcAft>
            </a:pPr>
            <a:r>
              <a:rPr lang="ar-EG" sz="1600" b="1" dirty="0">
                <a:latin typeface="Alexandria" charset="0"/>
                <a:cs typeface="Alexandria" charset="0"/>
              </a:rPr>
              <a:t>المبادرات المجتمعية:</a:t>
            </a:r>
          </a:p>
          <a:p>
            <a:pPr algn="just" rtl="1">
              <a:lnSpc>
                <a:spcPct val="150000"/>
              </a:lnSpc>
              <a:spcAft>
                <a:spcPts val="600"/>
              </a:spcAft>
            </a:pPr>
            <a:r>
              <a:rPr lang="ar-EG" sz="1600" b="1" dirty="0">
                <a:latin typeface="Alexandria" charset="0"/>
                <a:cs typeface="Alexandria" charset="0"/>
              </a:rPr>
              <a:t>1. تسليط الضوء على الأنشطة الاجتماعية: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نشر أخبار وصور عن مشاركة المؤسسة في الأنشطة المجتمعية والمبادرات الاجتماعية.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يبرز هذا الجانب الإنساني للمؤسسة ويعزز مكانتها كشركة مسؤولة اجتماعيًا.</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7831997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481" y="10763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9. الترويج للإنجازات والمبادرات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68400" y="1731547"/>
            <a:ext cx="10471995" cy="4390304"/>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الشراكات المجتمعية:</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إقامة شراكات مع منظمات المجتمع المحلي لتعزيز المصداقية والاعتراف.</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يساهم ذلك في تعزيز الصورة الإيجابية للمؤسسة كشريك فعال في دعم المجتمع.</a:t>
            </a:r>
          </a:p>
          <a:p>
            <a:pPr algn="just" rtl="1">
              <a:lnSpc>
                <a:spcPct val="150000"/>
              </a:lnSpc>
              <a:spcBef>
                <a:spcPts val="600"/>
              </a:spcBef>
              <a:spcAft>
                <a:spcPts val="1200"/>
              </a:spcAft>
            </a:pPr>
            <a:r>
              <a:rPr lang="ar-EG" sz="1600" b="1" dirty="0">
                <a:latin typeface="Alexandria" charset="0"/>
                <a:cs typeface="Alexandria" charset="0"/>
              </a:rPr>
              <a:t>الخطوات العملية:</a:t>
            </a:r>
          </a:p>
          <a:p>
            <a:pPr algn="just" rtl="1">
              <a:lnSpc>
                <a:spcPct val="150000"/>
              </a:lnSpc>
              <a:spcBef>
                <a:spcPts val="600"/>
              </a:spcBef>
              <a:spcAft>
                <a:spcPts val="1200"/>
              </a:spcAft>
            </a:pPr>
            <a:r>
              <a:rPr lang="ar-EG" sz="1600" b="1" dirty="0">
                <a:latin typeface="Alexandria" charset="0"/>
                <a:cs typeface="Alexandria" charset="0"/>
              </a:rPr>
              <a:t>• التسويق بالقصص: </a:t>
            </a:r>
            <a:r>
              <a:rPr lang="ar-EG" sz="1600" dirty="0">
                <a:latin typeface="Alexandria" charset="0"/>
                <a:cs typeface="Alexandria" charset="0"/>
              </a:rPr>
              <a:t>استخدام القصص القوية والملهمة للترويج للإنجازات والمبادرات.</a:t>
            </a:r>
          </a:p>
          <a:p>
            <a:pPr algn="just" rtl="1">
              <a:lnSpc>
                <a:spcPct val="150000"/>
              </a:lnSpc>
              <a:spcBef>
                <a:spcPts val="600"/>
              </a:spcBef>
              <a:spcAft>
                <a:spcPts val="1200"/>
              </a:spcAft>
            </a:pPr>
            <a:r>
              <a:rPr lang="ar-EG" sz="1600" b="1" dirty="0">
                <a:latin typeface="Alexandria" charset="0"/>
                <a:cs typeface="Alexandria" charset="0"/>
              </a:rPr>
              <a:t>• الاستفادة من التواصل الاجتماعي: </a:t>
            </a:r>
            <a:r>
              <a:rPr lang="ar-EG" sz="1600" dirty="0">
                <a:latin typeface="Alexandria" charset="0"/>
                <a:cs typeface="Alexandria" charset="0"/>
              </a:rPr>
              <a:t>استخدام وسائل التواصل الاجتماعي لمشاركة الأخبار والقصص بشكل فعّال.</a:t>
            </a:r>
          </a:p>
          <a:p>
            <a:pPr algn="just" rtl="1">
              <a:lnSpc>
                <a:spcPct val="150000"/>
              </a:lnSpc>
              <a:spcBef>
                <a:spcPts val="600"/>
              </a:spcBef>
              <a:spcAft>
                <a:spcPts val="1200"/>
              </a:spcAft>
            </a:pPr>
            <a:r>
              <a:rPr lang="ar-EG" sz="1600" b="1" dirty="0">
                <a:latin typeface="Alexandria" charset="0"/>
                <a:cs typeface="Alexandria" charset="0"/>
              </a:rPr>
              <a:t>• المساهمة الفعّالة في المجتمع: </a:t>
            </a:r>
            <a:r>
              <a:rPr lang="ar-EG" sz="1600" dirty="0">
                <a:latin typeface="Alexandria" charset="0"/>
                <a:cs typeface="Alexandria" charset="0"/>
              </a:rPr>
              <a:t>التفاعل مع المجتمع والمشاركة في الأنشطة الاجتماعية لتعزيز الصورة الإيجابية للمؤسسة.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897736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455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10. التدريب المستمر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2532"/>
            <a:ext cx="10514978" cy="488274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تطوير المهارات:</a:t>
            </a:r>
          </a:p>
          <a:p>
            <a:pPr algn="just" rtl="1">
              <a:lnSpc>
                <a:spcPct val="150000"/>
              </a:lnSpc>
              <a:spcAft>
                <a:spcPts val="600"/>
              </a:spcAft>
            </a:pPr>
            <a:r>
              <a:rPr lang="ar-EG" sz="1600" b="1" dirty="0">
                <a:latin typeface="Alexandria" charset="0"/>
                <a:cs typeface="Alexandria" charset="0"/>
              </a:rPr>
              <a:t>1. تدريب على الأساليب والتقنيات الحديثة: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توفير دورات تدريبية تغطي أحدث الاتجاهات والأساليب، مثل استراتيجيات وسائل التواصل الاجتماعي وتحليل البيانات.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يساعد ذلك في تحسين مهارات الفريق وتجديدهم بالمعرفة الجديدة.</a:t>
            </a:r>
          </a:p>
          <a:p>
            <a:pPr algn="just" rtl="1">
              <a:lnSpc>
                <a:spcPct val="150000"/>
              </a:lnSpc>
              <a:spcAft>
                <a:spcPts val="600"/>
              </a:spcAft>
            </a:pPr>
            <a:r>
              <a:rPr lang="ar-EG" sz="1600" b="1" dirty="0">
                <a:latin typeface="Alexandria" charset="0"/>
                <a:cs typeface="Alexandria" charset="0"/>
              </a:rPr>
              <a:t>2. ورش العمل والتمارين التطبيقية: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تنظيم جلسات تفاعلية وورش عمل لتطبيق المفاهيم الجديدة وتحسين مهارات التواصل وحل المشكلات.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تعزز هذه الجلسات التفاعل بين أفراد الفريق وتعزيز التعاون والابتكار.</a:t>
            </a:r>
          </a:p>
          <a:p>
            <a:pPr algn="just" rtl="1">
              <a:lnSpc>
                <a:spcPct val="150000"/>
              </a:lnSpc>
              <a:spcAft>
                <a:spcPts val="600"/>
              </a:spcAft>
            </a:pPr>
            <a:r>
              <a:rPr lang="ar-EG" sz="1600" b="1" dirty="0">
                <a:latin typeface="Alexandria" charset="0"/>
                <a:cs typeface="Alexandria" charset="0"/>
              </a:rPr>
              <a:t>التعليم المستمر:</a:t>
            </a:r>
          </a:p>
          <a:p>
            <a:pPr algn="just" rtl="1">
              <a:lnSpc>
                <a:spcPct val="150000"/>
              </a:lnSpc>
              <a:spcAft>
                <a:spcPts val="600"/>
              </a:spcAft>
            </a:pPr>
            <a:r>
              <a:rPr lang="ar-EG" sz="1600" b="1" dirty="0">
                <a:latin typeface="Alexandria" charset="0"/>
                <a:cs typeface="Alexandria" charset="0"/>
              </a:rPr>
              <a:t>1. متابعة التطورات في مجال العلاقات العامة: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تخصيص وقت لمتابعة آخر التطورات والاتجاهات من خلال قراءة المقالات، وحضور المؤتمرات، ومشاهدة الندوات.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يساعد ذلك في البقاء على اطلاع دائم على التغيرات في المجال وتطبيق أفضل الممارسات.</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19177072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7540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10. التدريب المستمر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2068" y="1572592"/>
            <a:ext cx="10159378" cy="462113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التعلم من التجارب والأخطاء:</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تحليل أداء الحملات السابقة وتحديد النجاحات والتحديات لاستخلاص الدروس وتحسين الأداء في المستقبل.</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يمكن أيضًا تبادل الخبرات والتجارب بين أفراد الفريق لتعزيز التعلم المستمر.</a:t>
            </a:r>
          </a:p>
          <a:p>
            <a:pPr algn="just" rtl="1">
              <a:lnSpc>
                <a:spcPct val="150000"/>
              </a:lnSpc>
              <a:spcBef>
                <a:spcPts val="600"/>
              </a:spcBef>
              <a:spcAft>
                <a:spcPts val="1200"/>
              </a:spcAft>
            </a:pPr>
            <a:r>
              <a:rPr lang="ar-EG" sz="1600" b="1" dirty="0">
                <a:latin typeface="Alexandria" charset="0"/>
                <a:cs typeface="Alexandria" charset="0"/>
              </a:rPr>
              <a:t>الخطوات العملية:</a:t>
            </a:r>
          </a:p>
          <a:p>
            <a:pPr algn="just" rtl="1">
              <a:lnSpc>
                <a:spcPct val="150000"/>
              </a:lnSpc>
              <a:spcBef>
                <a:spcPts val="600"/>
              </a:spcBef>
              <a:spcAft>
                <a:spcPts val="1200"/>
              </a:spcAft>
            </a:pPr>
            <a:r>
              <a:rPr lang="ar-EG" sz="1600" dirty="0">
                <a:latin typeface="Alexandria" charset="0"/>
                <a:cs typeface="Alexandria" charset="0"/>
              </a:rPr>
              <a:t>• تخصيص ميزانية لبرامج التدريب والتطوير الخاصة بفرق العلاقات العامة.</a:t>
            </a:r>
          </a:p>
          <a:p>
            <a:pPr algn="just" rtl="1">
              <a:lnSpc>
                <a:spcPct val="150000"/>
              </a:lnSpc>
              <a:spcBef>
                <a:spcPts val="600"/>
              </a:spcBef>
              <a:spcAft>
                <a:spcPts val="1200"/>
              </a:spcAft>
            </a:pPr>
            <a:r>
              <a:rPr lang="ar-EG" sz="1600" dirty="0">
                <a:latin typeface="Alexandria" charset="0"/>
                <a:cs typeface="Alexandria" charset="0"/>
              </a:rPr>
              <a:t>• تحديد احتياجات التدريب من خلال تقييمات الأداء واستطلاعات الرأي.</a:t>
            </a:r>
          </a:p>
          <a:p>
            <a:pPr algn="just" rtl="1">
              <a:lnSpc>
                <a:spcPct val="150000"/>
              </a:lnSpc>
              <a:spcBef>
                <a:spcPts val="600"/>
              </a:spcBef>
              <a:spcAft>
                <a:spcPts val="1200"/>
              </a:spcAft>
            </a:pPr>
            <a:r>
              <a:rPr lang="ar-EG" sz="1600" dirty="0">
                <a:latin typeface="Alexandria" charset="0"/>
                <a:cs typeface="Alexandria" charset="0"/>
              </a:rPr>
              <a:t>• توفير فرص للتعلم الذاتي من خلال منصات التعلم عبر الإنترنت والموارد التعليمية المتاحة.</a:t>
            </a:r>
          </a:p>
          <a:p>
            <a:pPr algn="just" rtl="1">
              <a:lnSpc>
                <a:spcPct val="150000"/>
              </a:lnSpc>
              <a:spcBef>
                <a:spcPts val="600"/>
              </a:spcBef>
              <a:spcAft>
                <a:spcPts val="1200"/>
              </a:spcAft>
            </a:pPr>
            <a:r>
              <a:rPr lang="ar-EG" sz="1600" dirty="0">
                <a:latin typeface="Alexandria" charset="0"/>
                <a:cs typeface="Alexandria" charset="0"/>
              </a:rPr>
              <a:t>• تشجيع ودعم المشاركة في الأنشطة التعليمية والتدريبية من خلال تقديم الدعم والمساعدة المالية والمعنوية.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0508234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a:t>
            </a:r>
            <a:r>
              <a:rPr lang="ar-EG" sz="2700" b="1" dirty="0">
                <a:latin typeface="Alexandria" charset="0"/>
                <a:cs typeface="Alexandria" charset="0"/>
              </a:rPr>
              <a:t>تطبيقات وأمثلة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3503" y="95787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64842"/>
            <a:ext cx="10452050" cy="4647426"/>
          </a:xfrm>
          <a:prstGeom prst="rect">
            <a:avLst/>
          </a:prstGeom>
          <a:noFill/>
        </p:spPr>
        <p:txBody>
          <a:bodyPr wrap="square" rtlCol="0">
            <a:spAutoFit/>
          </a:bodyPr>
          <a:lstStyle/>
          <a:p>
            <a:pPr algn="just" rtl="1">
              <a:spcAft>
                <a:spcPts val="1200"/>
              </a:spcAft>
            </a:pPr>
            <a:r>
              <a:rPr lang="ar-EG" sz="2800" b="1" dirty="0">
                <a:solidFill>
                  <a:srgbClr val="00B0F0"/>
                </a:solidFill>
                <a:latin typeface="Alexandria" charset="0"/>
                <a:cs typeface="Alexandria" charset="0"/>
              </a:rPr>
              <a:t>1</a:t>
            </a:r>
            <a:r>
              <a:rPr lang="ar-EG" b="1" dirty="0">
                <a:latin typeface="Alexandria" charset="0"/>
                <a:cs typeface="Alexandria" charset="0"/>
              </a:rPr>
              <a:t>. تُعتبر شركة </a:t>
            </a:r>
            <a:r>
              <a:rPr lang="en-GB" b="1" dirty="0">
                <a:latin typeface="Alexandria" charset="0"/>
                <a:cs typeface="Alexandria" charset="0"/>
              </a:rPr>
              <a:t>Red Bull </a:t>
            </a:r>
            <a:r>
              <a:rPr lang="ar-EG" b="1" dirty="0">
                <a:latin typeface="Alexandria" charset="0"/>
                <a:cs typeface="Alexandria" charset="0"/>
              </a:rPr>
              <a:t> من الشركات الرائدة في استخدام وسائل التواصل الاجتماعي بطرق مبتكرة للتفاعل مع جمهورها.</a:t>
            </a:r>
          </a:p>
          <a:p>
            <a:pPr algn="just" rtl="1">
              <a:spcAft>
                <a:spcPts val="1200"/>
              </a:spcAft>
            </a:pPr>
            <a:r>
              <a:rPr lang="ar-EG" b="1" dirty="0">
                <a:latin typeface="Alexandria" charset="0"/>
                <a:cs typeface="Alexandria" charset="0"/>
              </a:rPr>
              <a:t>بعض الأمثلة على كيفية استخدامها لهذه الغاية:</a:t>
            </a:r>
          </a:p>
          <a:p>
            <a:pPr marL="285750" indent="-285750" algn="just" rtl="1">
              <a:spcAft>
                <a:spcPts val="1200"/>
              </a:spcAft>
              <a:buFont typeface="Arial" panose="020B0604020202020204" pitchFamily="34" charset="0"/>
              <a:buChar char="•"/>
            </a:pPr>
            <a:r>
              <a:rPr lang="ar-EG" b="1" dirty="0">
                <a:latin typeface="Alexandria" charset="0"/>
                <a:cs typeface="Alexandria" charset="0"/>
              </a:rPr>
              <a:t>فعاليات حية على </a:t>
            </a:r>
            <a:r>
              <a:rPr lang="en-GB" b="1" dirty="0">
                <a:latin typeface="Alexandria" charset="0"/>
                <a:cs typeface="Alexandria" charset="0"/>
              </a:rPr>
              <a:t>Facebook Live </a:t>
            </a:r>
            <a:r>
              <a:rPr lang="ar-EG" b="1" dirty="0">
                <a:latin typeface="Alexandria" charset="0"/>
                <a:cs typeface="Alexandria" charset="0"/>
              </a:rPr>
              <a:t> </a:t>
            </a:r>
            <a:r>
              <a:rPr lang="ar-EG" dirty="0">
                <a:latin typeface="Alexandria" charset="0"/>
                <a:cs typeface="Alexandria" charset="0"/>
              </a:rPr>
              <a:t>و</a:t>
            </a:r>
            <a:r>
              <a:rPr lang="en-GB" b="1" dirty="0">
                <a:latin typeface="Alexandria" charset="0"/>
                <a:cs typeface="Alexandria" charset="0"/>
              </a:rPr>
              <a:t>YouTube</a:t>
            </a:r>
          </a:p>
          <a:p>
            <a:pPr marL="285750" indent="-285750" algn="just" rtl="1">
              <a:spcAft>
                <a:spcPts val="1200"/>
              </a:spcAft>
              <a:buFont typeface="Alexandria" pitchFamily="2" charset="-78"/>
              <a:buChar char="−"/>
            </a:pPr>
            <a:r>
              <a:rPr lang="ar-EG" dirty="0">
                <a:latin typeface="Alexandria" charset="0"/>
                <a:cs typeface="Alexandria" charset="0"/>
              </a:rPr>
              <a:t>تنظم </a:t>
            </a:r>
            <a:r>
              <a:rPr lang="en-GB" dirty="0">
                <a:latin typeface="Alexandria" charset="0"/>
                <a:cs typeface="Alexandria" charset="0"/>
              </a:rPr>
              <a:t>Red Bull </a:t>
            </a:r>
            <a:r>
              <a:rPr lang="ar-EG" dirty="0">
                <a:latin typeface="Alexandria" charset="0"/>
                <a:cs typeface="Alexandria" charset="0"/>
              </a:rPr>
              <a:t> فعاليات حية مذهلة مثل سباقات السيارات والمسابقات الرياضية الخطيرة.</a:t>
            </a:r>
          </a:p>
          <a:p>
            <a:pPr marL="285750" indent="-285750" algn="just" rtl="1">
              <a:spcAft>
                <a:spcPts val="1200"/>
              </a:spcAft>
              <a:buFont typeface="Alexandria" pitchFamily="2" charset="-78"/>
              <a:buChar char="−"/>
            </a:pPr>
            <a:r>
              <a:rPr lang="ar-EG" dirty="0">
                <a:latin typeface="Alexandria" charset="0"/>
                <a:cs typeface="Alexandria" charset="0"/>
              </a:rPr>
              <a:t>يتم بث هذه الفعاليات مباشرة على منصات التواصل الاجتماعي مثل </a:t>
            </a:r>
            <a:r>
              <a:rPr lang="en-GB" dirty="0">
                <a:latin typeface="Alexandria" charset="0"/>
                <a:cs typeface="Alexandria" charset="0"/>
              </a:rPr>
              <a:t>Facebook Live </a:t>
            </a:r>
            <a:r>
              <a:rPr lang="ar-EG" dirty="0">
                <a:latin typeface="Alexandria" charset="0"/>
                <a:cs typeface="Alexandria" charset="0"/>
              </a:rPr>
              <a:t>و</a:t>
            </a:r>
            <a:r>
              <a:rPr lang="en-GB" dirty="0">
                <a:latin typeface="Alexandria" charset="0"/>
                <a:cs typeface="Alexandria" charset="0"/>
              </a:rPr>
              <a:t>YouTube، </a:t>
            </a:r>
            <a:r>
              <a:rPr lang="ar-EG" dirty="0">
                <a:latin typeface="Alexandria" charset="0"/>
                <a:cs typeface="Alexandria" charset="0"/>
              </a:rPr>
              <a:t>مما يسمح للجمهور بمتابعتها بشكل مباشر والمشاركة فيها عبر التعليقات </a:t>
            </a:r>
            <a:r>
              <a:rPr lang="ar-EG" dirty="0" err="1">
                <a:latin typeface="Alexandria" charset="0"/>
                <a:cs typeface="Alexandria" charset="0"/>
              </a:rPr>
              <a:t>والإعجابات</a:t>
            </a:r>
            <a:r>
              <a:rPr lang="ar-EG" dirty="0">
                <a:latin typeface="Alexandria" charset="0"/>
                <a:cs typeface="Alexandria" charset="0"/>
              </a:rPr>
              <a:t>.</a:t>
            </a:r>
          </a:p>
          <a:p>
            <a:pPr marL="285750" indent="-285750" algn="just" rtl="1">
              <a:spcAft>
                <a:spcPts val="1200"/>
              </a:spcAft>
              <a:buFont typeface="Arial" panose="020B0604020202020204" pitchFamily="34" charset="0"/>
              <a:buChar char="•"/>
            </a:pPr>
            <a:r>
              <a:rPr lang="ar-EG" b="1" dirty="0">
                <a:latin typeface="Alexandria" charset="0"/>
                <a:cs typeface="Alexandria" charset="0"/>
              </a:rPr>
              <a:t>محتوى مثير ومبتكر:</a:t>
            </a:r>
          </a:p>
          <a:p>
            <a:pPr marL="285750" indent="-285750" algn="just" rtl="1">
              <a:spcAft>
                <a:spcPts val="1200"/>
              </a:spcAft>
              <a:buFont typeface="Alexandria" pitchFamily="2" charset="-78"/>
              <a:buChar char="−"/>
            </a:pPr>
            <a:r>
              <a:rPr lang="ar-EG" dirty="0">
                <a:latin typeface="Alexandria" charset="0"/>
                <a:cs typeface="Alexandria" charset="0"/>
              </a:rPr>
              <a:t>تنشر</a:t>
            </a:r>
            <a:r>
              <a:rPr lang="en-GB" dirty="0">
                <a:latin typeface="Alexandria" charset="0"/>
                <a:cs typeface="Alexandria" charset="0"/>
              </a:rPr>
              <a:t>Red Bull </a:t>
            </a:r>
            <a:r>
              <a:rPr lang="ar-EG" dirty="0">
                <a:latin typeface="Alexandria" charset="0"/>
                <a:cs typeface="Alexandria" charset="0"/>
              </a:rPr>
              <a:t> محتوى مبتكر ومثير على حساباتها على وسائل التواصل الاجتماعي، مثل مقاطع فيديو قصيرة تظهر أداءً رياضيًا مثيرًا أو تحديات مثيرة للإعجاب.</a:t>
            </a:r>
          </a:p>
          <a:p>
            <a:pPr marL="285750" indent="-285750" algn="just" rtl="1">
              <a:spcAft>
                <a:spcPts val="1200"/>
              </a:spcAft>
              <a:buFont typeface="Alexandria" pitchFamily="2" charset="-78"/>
              <a:buChar char="−"/>
            </a:pPr>
            <a:r>
              <a:rPr lang="ar-EG" dirty="0">
                <a:latin typeface="Alexandria" charset="0"/>
                <a:cs typeface="Alexandria" charset="0"/>
              </a:rPr>
              <a:t>يجذب هذا المحتوى الجمهور ويشجعهم على المشاركة والتفاعل معه من خلال إعادة التغريد والإعجاب والتعليق.</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445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6719" y="104617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7483" y="1553144"/>
            <a:ext cx="10236150" cy="4585230"/>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تفاعل مع المستخدمين: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تشجع</a:t>
            </a:r>
            <a:r>
              <a:rPr lang="en-GB" dirty="0">
                <a:latin typeface="Alexandria" charset="0"/>
                <a:cs typeface="Alexandria" charset="0"/>
              </a:rPr>
              <a:t>Red Bull </a:t>
            </a:r>
            <a:r>
              <a:rPr lang="ar-EG" dirty="0">
                <a:latin typeface="Alexandria" charset="0"/>
                <a:cs typeface="Alexandria" charset="0"/>
              </a:rPr>
              <a:t> تفاعل المستخدمين من خلال مسابقات وتحديات على وسائل التواصل الاجتماعي، مما يعزز الارتباط مع العلامة التجارية ويشجع على مشاركة المحتوى.</a:t>
            </a:r>
          </a:p>
          <a:p>
            <a:pPr algn="just" rtl="1">
              <a:lnSpc>
                <a:spcPct val="150000"/>
              </a:lnSpc>
              <a:spcAft>
                <a:spcPts val="600"/>
              </a:spcAft>
            </a:pPr>
            <a:r>
              <a:rPr lang="ar-EG" b="1" dirty="0">
                <a:latin typeface="Alexandria" charset="0"/>
                <a:cs typeface="Alexandria" charset="0"/>
              </a:rPr>
              <a:t>الترويج للمناسبات والفعاليات المستقبلية: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يستخدم</a:t>
            </a:r>
            <a:r>
              <a:rPr lang="en-GB" dirty="0">
                <a:latin typeface="Alexandria" charset="0"/>
                <a:cs typeface="Alexandria" charset="0"/>
              </a:rPr>
              <a:t>Red Bull </a:t>
            </a:r>
            <a:r>
              <a:rPr lang="ar-EG" dirty="0">
                <a:latin typeface="Alexandria" charset="0"/>
                <a:cs typeface="Alexandria" charset="0"/>
              </a:rPr>
              <a:t> وسائل التواصل الاجتماعي للترويج للفعاليات المستقبلية مثل حفلات الموسيقى والمسابقات الرياضية، مما يجذب الجمهور ويزيد من التواصل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باستخدام هذه الاستراتيجيات، تنجح </a:t>
            </a:r>
            <a:r>
              <a:rPr lang="en-GB" dirty="0">
                <a:latin typeface="Alexandria" charset="0"/>
                <a:cs typeface="Alexandria" charset="0"/>
              </a:rPr>
              <a:t>Red Bull </a:t>
            </a:r>
            <a:r>
              <a:rPr lang="ar-EG" dirty="0">
                <a:latin typeface="Alexandria" charset="0"/>
                <a:cs typeface="Alexandria" charset="0"/>
              </a:rPr>
              <a:t> في جذب الانتباه وزيادة مشاركة الجمهور عبر وسائل التواصل الاجتماعي، مما يساهم في بناء علاقات قوية مع العملاء وتعزيز العلامة التجارية. </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تجربة الخدمات المقدمة، ثم يقومون بمشاركة تجاربهم وآرائهم عن ذلك عبر منصات التواصل الاجتماعي ومدوناتهم الشخصية.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233013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08748" y="100441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6637" y="1511383"/>
            <a:ext cx="10179025" cy="4646785"/>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charset="0"/>
                <a:cs typeface="Alexandria" charset="0"/>
              </a:rPr>
              <a:t>2</a:t>
            </a:r>
            <a:r>
              <a:rPr lang="ar-EG" b="1" dirty="0">
                <a:latin typeface="Alexandria" charset="0"/>
                <a:cs typeface="Alexandria" charset="0"/>
              </a:rPr>
              <a:t>. حملة</a:t>
            </a:r>
            <a:r>
              <a:rPr lang="en-GB" b="1" dirty="0">
                <a:latin typeface="Alexandria" charset="0"/>
                <a:cs typeface="Alexandria" charset="0"/>
              </a:rPr>
              <a:t>Share a Coke </a:t>
            </a:r>
            <a:r>
              <a:rPr lang="ar-EG" b="1" dirty="0">
                <a:latin typeface="Alexandria" charset="0"/>
                <a:cs typeface="Alexandria" charset="0"/>
              </a:rPr>
              <a:t> لشركة </a:t>
            </a:r>
            <a:r>
              <a:rPr lang="en-GB" b="1" dirty="0">
                <a:latin typeface="Alexandria" charset="0"/>
                <a:cs typeface="Alexandria" charset="0"/>
              </a:rPr>
              <a:t>Coca-Cola </a:t>
            </a:r>
            <a:r>
              <a:rPr lang="ar-EG" b="1" dirty="0">
                <a:latin typeface="Alexandria" charset="0"/>
                <a:cs typeface="Alexandria" charset="0"/>
              </a:rPr>
              <a:t> </a:t>
            </a:r>
            <a:r>
              <a:rPr lang="ar-EG" dirty="0">
                <a:latin typeface="Alexandria" charset="0"/>
                <a:cs typeface="Alexandria" charset="0"/>
              </a:rPr>
              <a:t>هي واحدة من الحملات الإعلامية المبتكرة التي حققت نجاحًا كبيرًا في جذب انتباه الجمهور وتفاعله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حملة</a:t>
            </a:r>
            <a:r>
              <a:rPr lang="en-GB" dirty="0">
                <a:latin typeface="Alexandria" charset="0"/>
                <a:cs typeface="Alexandria" charset="0"/>
              </a:rPr>
              <a:t>Share a Coke </a:t>
            </a:r>
            <a:r>
              <a:rPr lang="ar-EG" dirty="0">
                <a:latin typeface="Alexandria" charset="0"/>
                <a:cs typeface="Alexandria" charset="0"/>
              </a:rPr>
              <a:t> لشركة</a:t>
            </a:r>
            <a:r>
              <a:rPr lang="en-GB" dirty="0">
                <a:latin typeface="Alexandria" charset="0"/>
                <a:cs typeface="Alexandria" charset="0"/>
              </a:rPr>
              <a:t>Coca-Cola </a:t>
            </a:r>
            <a:r>
              <a:rPr lang="ar-EG" dirty="0">
                <a:latin typeface="Alexandria" charset="0"/>
                <a:cs typeface="Alexandria" charset="0"/>
              </a:rPr>
              <a:t> التي أطلقت زجاجاتها بأسماء الأشخاص العاديين، مما دفع الناس لمشاركة صور زجاجاتهم على وسائل التواصل الاجتماعي، وبالتالي زادت مشاركة العملاء وتفاعلهم مع العلامة التجارية.</a:t>
            </a:r>
          </a:p>
          <a:p>
            <a:pPr algn="just" rtl="1">
              <a:lnSpc>
                <a:spcPct val="150000"/>
              </a:lnSpc>
              <a:spcAft>
                <a:spcPts val="600"/>
              </a:spcAft>
            </a:pPr>
            <a:r>
              <a:rPr lang="ar-EG" b="1" dirty="0">
                <a:latin typeface="Alexandria" charset="0"/>
                <a:cs typeface="Alexandria" charset="0"/>
              </a:rPr>
              <a:t>كيف تم تنفيذ الحملة بشكل مبتكر:</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تخصيص الزجاجات بأسماء الأشخاص العاديين: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استخدمت</a:t>
            </a:r>
            <a:r>
              <a:rPr lang="en-GB" dirty="0">
                <a:latin typeface="Alexandria" charset="0"/>
                <a:cs typeface="Alexandria" charset="0"/>
              </a:rPr>
              <a:t>Coca-Cola </a:t>
            </a:r>
            <a:r>
              <a:rPr lang="ar-EG" dirty="0">
                <a:latin typeface="Alexandria" charset="0"/>
                <a:cs typeface="Alexandria" charset="0"/>
              </a:rPr>
              <a:t> تقنية الطباعة الرقمية لتخصيص زجاجاتها بأسماء الأشخاص العاديين بدلاً من اسم العلامة التجارية، وهذه الاستراتيجية جعلت المنتج أكثر تفرداً وشخصية، مما دفع الناس للبحث عن زجاجات تحمل أسمائهم الخاصة.</a:t>
            </a:r>
          </a:p>
        </p:txBody>
      </p:sp>
      <p:sp>
        <p:nvSpPr>
          <p:cNvPr id="3" name="TextBox 2"/>
          <p:cNvSpPr txBox="1"/>
          <p:nvPr/>
        </p:nvSpPr>
        <p:spPr>
          <a:xfrm>
            <a:off x="90868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0966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09544" y="11565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4728" y="1754000"/>
            <a:ext cx="9958905" cy="4169731"/>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تشجيع المشاركة على وسائل التواصل الاجتماعي:</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دعت</a:t>
            </a:r>
            <a:r>
              <a:rPr lang="en-GB" dirty="0">
                <a:latin typeface="Alexandria" charset="0"/>
                <a:cs typeface="Alexandria" charset="0"/>
              </a:rPr>
              <a:t>Coca-Cola </a:t>
            </a:r>
            <a:r>
              <a:rPr lang="ar-EG" dirty="0">
                <a:latin typeface="Alexandria" charset="0"/>
                <a:cs typeface="Alexandria" charset="0"/>
              </a:rPr>
              <a:t> الناس إلى مشاركة صور زجاجاتهم على وسائل التواصل الاجتماعي مع استخدام </a:t>
            </a:r>
            <a:r>
              <a:rPr lang="ar-EG" dirty="0" err="1">
                <a:latin typeface="Alexandria" charset="0"/>
                <a:cs typeface="Alexandria" charset="0"/>
              </a:rPr>
              <a:t>هاشتاج</a:t>
            </a:r>
            <a:r>
              <a:rPr lang="ar-EG" dirty="0">
                <a:latin typeface="Alexandria" charset="0"/>
                <a:cs typeface="Alexandria" charset="0"/>
              </a:rPr>
              <a:t> مخصص مثل #</a:t>
            </a:r>
            <a:r>
              <a:rPr lang="en-GB" dirty="0" err="1">
                <a:latin typeface="Alexandria" charset="0"/>
                <a:cs typeface="Alexandria" charset="0"/>
              </a:rPr>
              <a:t>ShareACoke</a:t>
            </a:r>
            <a:endParaRPr lang="en-GB" dirty="0">
              <a:latin typeface="Alexandria" charset="0"/>
              <a:cs typeface="Alexandria" charset="0"/>
            </a:endParaRP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هذا التفاعل المباشر مع المستهلكين ساهم في تشجيع المشاركة وزيادة الوعي بالحملة.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تعزيز التواصل والتفاعل الاجتماعي:</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قامت</a:t>
            </a:r>
            <a:r>
              <a:rPr lang="en-GB" dirty="0">
                <a:latin typeface="Alexandria" charset="0"/>
                <a:cs typeface="Alexandria" charset="0"/>
              </a:rPr>
              <a:t>Coca-Cola </a:t>
            </a:r>
            <a:r>
              <a:rPr lang="ar-EG" dirty="0">
                <a:latin typeface="Alexandria" charset="0"/>
                <a:cs typeface="Alexandria" charset="0"/>
              </a:rPr>
              <a:t> بالرد على التعليقات والمشاركات على وسائل التواصل الاجتماعي، مما أدى إلى بناء علاقة قوية مع الجمهور.</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كما قامت بإعادة نشر بعض الصور التي تم مشاركتها من قبل المستهلكين، مما زاد من ارتباطهم بالعلامة التجارية.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28791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474251" y="13185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7395" y="1962609"/>
            <a:ext cx="9163770" cy="4092787"/>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تأثير الشخصنة </a:t>
            </a:r>
            <a:r>
              <a:rPr lang="en-GB" b="1" dirty="0">
                <a:latin typeface="Alexandria" charset="0"/>
                <a:cs typeface="Alexandria" charset="0"/>
              </a:rPr>
              <a:t>Personalization </a:t>
            </a:r>
            <a:r>
              <a:rPr lang="ar-EG" b="1" dirty="0">
                <a:latin typeface="Alexandria" charset="0"/>
                <a:cs typeface="Alexandria" charset="0"/>
              </a:rPr>
              <a:t> على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ساهمت الحملة في تغيير تصور العلامة التجارية من كوكا كولا إلى "كوكا كولا وأصدقاؤك".</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جعلت هذه الحملة المشروب أكثر شخصية وقربًا من الناس، مما زاد من ولاء العملاء وتفاعلهم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بفضل هذه الاستراتيجية المبتكرة، تمكنت</a:t>
            </a:r>
            <a:r>
              <a:rPr lang="en-GB" dirty="0">
                <a:latin typeface="Alexandria" charset="0"/>
                <a:cs typeface="Alexandria" charset="0"/>
              </a:rPr>
              <a:t>Coca-Cola </a:t>
            </a:r>
            <a:r>
              <a:rPr lang="ar-EG" dirty="0">
                <a:latin typeface="Alexandria" charset="0"/>
                <a:cs typeface="Alexandria" charset="0"/>
              </a:rPr>
              <a:t> من خلق حملة إعلامية فريدة ومثيرة للاهتمام. </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ساهمت في زيادة المشاركة والتفاعل مع الجمهور، وبناء علاقة قوية ومستدامة مع عملائها.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49080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6719" y="10070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04063" y="1468667"/>
            <a:ext cx="9810433" cy="4723729"/>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charset="0"/>
                <a:cs typeface="Alexandria" charset="0"/>
              </a:rPr>
              <a:t>3</a:t>
            </a:r>
            <a:r>
              <a:rPr lang="ar-EG" b="1" dirty="0">
                <a:latin typeface="Alexandria" charset="0"/>
                <a:cs typeface="Alexandria" charset="0"/>
              </a:rPr>
              <a:t>. شركة</a:t>
            </a:r>
            <a:r>
              <a:rPr lang="en-GB" b="1" dirty="0">
                <a:latin typeface="Alexandria" charset="0"/>
                <a:cs typeface="Alexandria" charset="0"/>
              </a:rPr>
              <a:t>Airbnb </a:t>
            </a:r>
            <a:r>
              <a:rPr lang="ar-EG" b="1" dirty="0">
                <a:latin typeface="Alexandria" charset="0"/>
                <a:cs typeface="Alexandria" charset="0"/>
              </a:rPr>
              <a:t> تعمل على بناء علاقات قوية مع المدونين والمؤثرين </a:t>
            </a:r>
            <a:r>
              <a:rPr lang="ar-EG" dirty="0">
                <a:latin typeface="Alexandria" charset="0"/>
                <a:cs typeface="Alexandria" charset="0"/>
              </a:rPr>
              <a:t>في مجال السفر والضيافة، مما يساعد على تعزيز الترويج لمنصتها وزيادة الوعي بها.</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شركة</a:t>
            </a:r>
            <a:r>
              <a:rPr lang="en-GB" dirty="0">
                <a:latin typeface="Alexandria" charset="0"/>
                <a:cs typeface="Alexandria" charset="0"/>
              </a:rPr>
              <a:t>Airbnb </a:t>
            </a:r>
            <a:r>
              <a:rPr lang="ar-EG" dirty="0">
                <a:latin typeface="Alexandria" charset="0"/>
                <a:cs typeface="Alexandria" charset="0"/>
              </a:rPr>
              <a:t> تتبنى استراتيجية فعّالة لبناء علاقات قوية مع وسائل الإعلام والمؤثرين في مجال السفر والضيافة، مما يساعد على تعزيز الترويج لمنصتها وزيادة الوعي بها بين الجمهور. </a:t>
            </a:r>
          </a:p>
          <a:p>
            <a:pPr algn="just" rtl="1">
              <a:lnSpc>
                <a:spcPct val="150000"/>
              </a:lnSpc>
              <a:spcAft>
                <a:spcPts val="600"/>
              </a:spcAft>
            </a:pPr>
            <a:r>
              <a:rPr lang="ar-EG" b="1" dirty="0">
                <a:latin typeface="Alexandria" charset="0"/>
                <a:cs typeface="Alexandria" charset="0"/>
              </a:rPr>
              <a:t>كيف تتم هذه العملية: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التعاون مع المدونين والمؤثرين: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بالتعاون مع مدونين مؤثرين في مجال السفر والضيافة لتجربة إقامة في الوجهات التي تقدمها منصتها.</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دعوة هؤلاء المؤثرين للإقامة في منازل معينة على</a:t>
            </a:r>
            <a:r>
              <a:rPr lang="en-GB" dirty="0">
                <a:latin typeface="Alexandria" charset="0"/>
                <a:cs typeface="Alexandria" charset="0"/>
              </a:rPr>
              <a:t>Airbnb </a:t>
            </a:r>
            <a:r>
              <a:rPr lang="ar-EG" dirty="0">
                <a:latin typeface="Alexandria" charset="0"/>
                <a:cs typeface="Alexandria" charset="0"/>
              </a:rPr>
              <a:t> وتجربة الخدمات المقدمة، ثم يقومون بمشاركة تجاربهم وآرائهم عن ذلك عبر منصات التواصل الاجتماعي ومدوناتهم.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882679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35682" y="100734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5963" y="1545461"/>
            <a:ext cx="9886633" cy="4585230"/>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تنظيم الفعاليات وورش العمل:</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بتنظيم فعاليات خاصة وورش عمل للمدونين والمؤثرين في مجال السفر والضيافة.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خلال هذه الفعاليات تقديم معلومات عن منصة </a:t>
            </a:r>
            <a:r>
              <a:rPr lang="en-GB" dirty="0">
                <a:latin typeface="Alexandria" charset="0"/>
                <a:cs typeface="Alexandria" charset="0"/>
              </a:rPr>
              <a:t>Airbnb </a:t>
            </a:r>
            <a:r>
              <a:rPr lang="ar-EG" dirty="0">
                <a:latin typeface="Alexandria" charset="0"/>
                <a:cs typeface="Alexandria" charset="0"/>
              </a:rPr>
              <a:t> وفرص التعاون معها، بالإضافة إلى مناقشة أفضل الممارسات وتبادل الخبرات في مجال السفر والضيافة.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توفير تجارب فريدة واستثنائية: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تقدم</a:t>
            </a:r>
            <a:r>
              <a:rPr lang="en-GB" dirty="0">
                <a:latin typeface="Alexandria" charset="0"/>
                <a:cs typeface="Alexandria" charset="0"/>
              </a:rPr>
              <a:t>Airbnb </a:t>
            </a:r>
            <a:r>
              <a:rPr lang="ar-EG" dirty="0">
                <a:latin typeface="Alexandria" charset="0"/>
                <a:cs typeface="Alexandria" charset="0"/>
              </a:rPr>
              <a:t> تجارب فريدة واستثنائية للمدونين والمؤثرين، مثل جولات سياحية مخصصة وورش الطهي والحفلات الخاصة.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تنظيم هذه التجارب بالتعاون مع مضيفي</a:t>
            </a:r>
            <a:r>
              <a:rPr lang="en-GB" dirty="0">
                <a:latin typeface="Alexandria" charset="0"/>
                <a:cs typeface="Alexandria" charset="0"/>
              </a:rPr>
              <a:t>Airbnb </a:t>
            </a:r>
            <a:r>
              <a:rPr lang="ar-EG" dirty="0">
                <a:latin typeface="Alexandria" charset="0"/>
                <a:cs typeface="Alexandria" charset="0"/>
              </a:rPr>
              <a:t> المحليين، مما يسمح للمدونين والمؤثرين بتجربة ثقافة المنطقة بشكل مباشر وتجربة الضيافة الحقيقية التي تقدمها </a:t>
            </a:r>
            <a:r>
              <a:rPr lang="en-GB" dirty="0">
                <a:latin typeface="Alexandria" charset="0"/>
                <a:cs typeface="Alexandria" charset="0"/>
              </a:rPr>
              <a:t>Airbnb</a:t>
            </a:r>
            <a:r>
              <a:rPr lang="ar-EG" dirty="0">
                <a:latin typeface="Alexandria" charset="0"/>
                <a:cs typeface="Alexandria" charset="0"/>
              </a:rPr>
              <a:t>.</a:t>
            </a:r>
            <a:endParaRPr lang="en-GB" b="1"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30931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8017" y="145384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3628" y="2150010"/>
            <a:ext cx="9671303" cy="3677289"/>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الاستجابة الفورية والتفاعل مع المحتوى:</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بالاستجابة الفورية للمدونين والمؤثرين عبر وسائل التواصل الاجتماعي والبريد الإلكتروني، مما يظهر الاهتمام والاعتراف بمساهماتهم.</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كما تقوم بإعادة نشر وتشجيع المحتوى الذي يتم نشره عن</a:t>
            </a:r>
            <a:r>
              <a:rPr lang="en-GB" dirty="0">
                <a:latin typeface="Alexandria" charset="0"/>
                <a:cs typeface="Alexandria" charset="0"/>
              </a:rPr>
              <a:t>Airbnb </a:t>
            </a:r>
            <a:r>
              <a:rPr lang="ar-EG" dirty="0">
                <a:latin typeface="Alexandria" charset="0"/>
                <a:cs typeface="Alexandria" charset="0"/>
              </a:rPr>
              <a:t> من قبل المدونين والمؤثرين، مما يزيد من تأثير العلامة التجارية ويعزز التواصل مع الجمهور.</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باستخدام هذه الاستراتيجيات، تنجح</a:t>
            </a:r>
            <a:r>
              <a:rPr lang="en-GB" dirty="0">
                <a:latin typeface="Alexandria" charset="0"/>
                <a:cs typeface="Alexandria" charset="0"/>
              </a:rPr>
              <a:t>Airbnb </a:t>
            </a:r>
            <a:r>
              <a:rPr lang="ar-EG" dirty="0">
                <a:latin typeface="Alexandria" charset="0"/>
                <a:cs typeface="Alexandria" charset="0"/>
              </a:rPr>
              <a:t> في بناء علاقات قوية مع وسائل الإعلام والمؤثرين، مما يساعد على تعزيز الترويج لمنصتها وزيادة الوعي بها بين الجمهور.</a:t>
            </a:r>
          </a:p>
          <a:p>
            <a:pPr algn="just" rtl="1">
              <a:lnSpc>
                <a:spcPct val="150000"/>
              </a:lnSpc>
              <a:spcAft>
                <a:spcPts val="600"/>
              </a:spcAft>
            </a:pPr>
            <a:endParaRPr lang="ar-EG"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387580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7420</TotalTime>
  <Words>5671</Words>
  <Application>Microsoft Macintosh PowerPoint</Application>
  <PresentationFormat>Widescreen</PresentationFormat>
  <Paragraphs>521</Paragraphs>
  <Slides>58</Slides>
  <Notes>53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587</cp:revision>
  <dcterms:created xsi:type="dcterms:W3CDTF">2023-04-29T09:08:00Z</dcterms:created>
  <dcterms:modified xsi:type="dcterms:W3CDTF">2026-01-18T05:16:52Z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