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69" r:id="rId2"/>
    <p:sldId id="570" r:id="rId3"/>
    <p:sldId id="660" r:id="rId4"/>
    <p:sldId id="651" r:id="rId5"/>
    <p:sldId id="671" r:id="rId6"/>
    <p:sldId id="672" r:id="rId7"/>
    <p:sldId id="673" r:id="rId8"/>
    <p:sldId id="674" r:id="rId9"/>
    <p:sldId id="675" r:id="rId10"/>
    <p:sldId id="676" r:id="rId11"/>
    <p:sldId id="677" r:id="rId12"/>
    <p:sldId id="678" r:id="rId13"/>
    <p:sldId id="669" r:id="rId14"/>
    <p:sldId id="680" r:id="rId15"/>
    <p:sldId id="681" r:id="rId16"/>
    <p:sldId id="682" r:id="rId17"/>
    <p:sldId id="683" r:id="rId18"/>
    <p:sldId id="684" r:id="rId19"/>
    <p:sldId id="685" r:id="rId20"/>
    <p:sldId id="679" r:id="rId21"/>
    <p:sldId id="687" r:id="rId22"/>
    <p:sldId id="688" r:id="rId23"/>
    <p:sldId id="689" r:id="rId24"/>
    <p:sldId id="686" r:id="rId25"/>
    <p:sldId id="690" r:id="rId26"/>
    <p:sldId id="691" r:id="rId27"/>
    <p:sldId id="692" r:id="rId28"/>
    <p:sldId id="693" r:id="rId29"/>
    <p:sldId id="649" r:id="rId30"/>
    <p:sldId id="650" r:id="rId31"/>
    <p:sldId id="670" r:id="rId32"/>
    <p:sldId id="652" r:id="rId33"/>
    <p:sldId id="653" r:id="rId34"/>
    <p:sldId id="648" r:id="rId35"/>
    <p:sldId id="557" r:id="rId36"/>
    <p:sldId id="555" r:id="rId37"/>
    <p:sldId id="558" r:id="rId38"/>
    <p:sldId id="559" r:id="rId39"/>
    <p:sldId id="560" r:id="rId40"/>
    <p:sldId id="694" r:id="rId41"/>
    <p:sldId id="627" r:id="rId42"/>
    <p:sldId id="62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8FF"/>
    <a:srgbClr val="AFECFF"/>
    <a:srgbClr val="FFDF9F"/>
    <a:srgbClr val="FFEBF5"/>
    <a:srgbClr val="FFCDE6"/>
    <a:srgbClr val="E6CDFF"/>
    <a:srgbClr val="66CCFF"/>
    <a:srgbClr val="ED7D31"/>
    <a:srgbClr val="35A8E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51" d="100"/>
          <a:sy n="51" d="100"/>
        </p:scale>
        <p:origin x="1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99551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25325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42648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jpg"/><Relationship Id="rId7"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4.svg"/><Relationship Id="rId10" Type="http://schemas.openxmlformats.org/officeDocument/2006/relationships/image" Target="../media/image20.png"/><Relationship Id="rId4" Type="http://schemas.openxmlformats.org/officeDocument/2006/relationships/image" Target="../media/image3.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التحدث</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erson talking to another person&#10;&#10;Description automatically generated">
            <a:extLst>
              <a:ext uri="{FF2B5EF4-FFF2-40B4-BE49-F238E27FC236}">
                <a16:creationId xmlns:a16="http://schemas.microsoft.com/office/drawing/2014/main" id="{96913692-3FC5-3273-1B46-6701C56FB8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45" y="1191131"/>
            <a:ext cx="5715000" cy="3429000"/>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1-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يعد التحدث فن ومهارة وموهبة فهو </a:t>
            </a:r>
            <a:r>
              <a:rPr lang="ar-EG" altLang="en-US" b="1" dirty="0">
                <a:solidFill>
                  <a:srgbClr val="FF0000"/>
                </a:solidFill>
              </a:rPr>
              <a:t>فن</a:t>
            </a:r>
            <a:r>
              <a:rPr lang="ar-EG" altLang="en-US" b="1" dirty="0"/>
              <a:t> لأنه شخصي أي يعتمد على شخصية الإنسان ومقدار حماسته وإبداعه وهو </a:t>
            </a:r>
            <a:r>
              <a:rPr lang="ar-EG" altLang="en-US" b="1" dirty="0">
                <a:solidFill>
                  <a:srgbClr val="FF0000"/>
                </a:solidFill>
              </a:rPr>
              <a:t>مهارة</a:t>
            </a:r>
            <a:r>
              <a:rPr lang="ar-EG" altLang="en-US" b="1" dirty="0"/>
              <a:t> لأنه يحتاج إلى التنمية والتدريب والتحسين وهو </a:t>
            </a:r>
            <a:r>
              <a:rPr lang="ar-EG" altLang="en-US" b="1" dirty="0">
                <a:solidFill>
                  <a:srgbClr val="FF0000"/>
                </a:solidFill>
              </a:rPr>
              <a:t>موهبة</a:t>
            </a:r>
            <a:r>
              <a:rPr lang="ar-EG" altLang="en-US" b="1" dirty="0"/>
              <a:t> لأن العوامل السابقة غير كافية لأن تجعل فرداً  متحدثاً ناجحاً يؤثر في الآخرين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أهمية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إن استخدام مهارة التحدث له أهمية كبيرة لدى الأفراد ومن أبرزها:</a:t>
            </a:r>
          </a:p>
          <a:p>
            <a:pPr algn="just" rtl="1">
              <a:lnSpc>
                <a:spcPct val="150000"/>
              </a:lnSpc>
            </a:pPr>
            <a:r>
              <a:rPr lang="ar-EG" altLang="en-US" b="1" dirty="0"/>
              <a:t>ممارسة جميع ألوان النشاط اللغوي </a:t>
            </a:r>
          </a:p>
          <a:p>
            <a:pPr algn="just" rtl="1">
              <a:lnSpc>
                <a:spcPct val="150000"/>
              </a:lnSpc>
            </a:pPr>
            <a:r>
              <a:rPr lang="ar-EG" altLang="en-US" b="1" dirty="0"/>
              <a:t>التعبير عما في النفس، أو ما يشاهده الأفراد</a:t>
            </a:r>
          </a:p>
          <a:p>
            <a:pPr algn="just" rtl="1">
              <a:lnSpc>
                <a:spcPct val="150000"/>
              </a:lnSpc>
            </a:pPr>
            <a:r>
              <a:rPr lang="ar-EG" altLang="en-US" b="1" dirty="0"/>
              <a:t>التعود على التفكير المنطقي والسرعة في التفكير والتعبير وترتيب الأفكار وربط بعضها ببعض</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836959"/>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أهمية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إن استخدام مهارة التحدث له أهمية كبيرة لدى الأفراد ومن أبرزها:</a:t>
            </a:r>
          </a:p>
          <a:p>
            <a:pPr algn="just" rtl="1">
              <a:lnSpc>
                <a:spcPct val="150000"/>
              </a:lnSpc>
            </a:pPr>
            <a:r>
              <a:rPr lang="ar-EG" altLang="en-US" b="1" dirty="0"/>
              <a:t>تنمية الثقة بالنفس، والقدرة على الطلاقة في التعبير، والاستقلال في الرأي </a:t>
            </a:r>
          </a:p>
          <a:p>
            <a:pPr algn="just" rtl="1">
              <a:lnSpc>
                <a:spcPct val="150000"/>
              </a:lnSpc>
            </a:pPr>
            <a:r>
              <a:rPr lang="ar-EG" altLang="en-US" b="1" dirty="0"/>
              <a:t>تهذيب الوجدان والشعور، وممارسة التخيل والابتكار، والتعبير عن الأحاسيس والمشاعر والأفكار في أسلوب واضح ومؤثر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04510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التعرف على المستمع : من حيث خصائصه وصفاته: الجنس، العمر، المستوى العلمي، الاتجاهات والميول (تحليل الجمهور)</a:t>
            </a:r>
          </a:p>
          <a:p>
            <a:pPr marL="0" indent="0" algn="just" rtl="1" eaLnBrk="1" hangingPunct="1">
              <a:lnSpc>
                <a:spcPct val="150000"/>
              </a:lnSpc>
              <a:buNone/>
            </a:pPr>
            <a:r>
              <a:rPr lang="ar-EG" altLang="en-US" b="1" dirty="0"/>
              <a:t>اختيار الموضوع: الإلمام الكافي به، تحديده بدقة، استحواذه على اهتمام المستمع</a:t>
            </a:r>
          </a:p>
          <a:p>
            <a:pPr marL="0" indent="0" algn="just" rtl="1" eaLnBrk="1" hangingPunct="1">
              <a:lnSpc>
                <a:spcPct val="150000"/>
              </a:lnSpc>
              <a:buNone/>
            </a:pPr>
            <a:r>
              <a:rPr lang="ar-EG" altLang="en-US" b="1" dirty="0"/>
              <a:t>الغرض من الحديث: الإخبار، تقديم أفكار، وحقائق، ومعلومات، بطريقة مباشرة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17602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الإقناع: محاولة إقناع المستقبل بتبني فكرة ما، وذلك باستخدام نبرة الصوت الملائمة ومخاطبة عواطفه </a:t>
            </a:r>
          </a:p>
          <a:p>
            <a:pPr marL="0" indent="0" algn="just" rtl="1" eaLnBrk="1" hangingPunct="1">
              <a:lnSpc>
                <a:spcPct val="150000"/>
              </a:lnSpc>
              <a:buNone/>
            </a:pPr>
            <a:r>
              <a:rPr lang="ar-EG" altLang="en-US" b="1" dirty="0"/>
              <a:t>الإمتاع: تقديم ما يُشعر المُستقبِل بالبهجة والسرور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66745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استخدام الأسئلة في التحدث :</a:t>
            </a:r>
            <a:endParaRPr lang="en-US" altLang="en-US" sz="900" b="1" dirty="0">
              <a:solidFill>
                <a:srgbClr val="0070C0"/>
              </a:solidFill>
            </a:endParaRPr>
          </a:p>
          <a:p>
            <a:pPr marL="0" indent="0" algn="just" rtl="1" eaLnBrk="1" hangingPunct="1">
              <a:lnSpc>
                <a:spcPct val="150000"/>
              </a:lnSpc>
              <a:buNone/>
            </a:pPr>
            <a:r>
              <a:rPr lang="ar-EG" altLang="en-US" b="1" dirty="0"/>
              <a:t>ترتبط مهارة التحدث بأنواع الأسئلة المستخدمة بين المرسل والمستقبل، يوضح الشكل الآتي أنواع الأسئلة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Rounded Rectangle 4">
            <a:extLst>
              <a:ext uri="{FF2B5EF4-FFF2-40B4-BE49-F238E27FC236}">
                <a16:creationId xmlns:a16="http://schemas.microsoft.com/office/drawing/2014/main" id="{9393EAAE-CEC7-A012-AA60-7AAA94038AE7}"/>
              </a:ext>
            </a:extLst>
          </p:cNvPr>
          <p:cNvSpPr/>
          <p:nvPr/>
        </p:nvSpPr>
        <p:spPr>
          <a:xfrm>
            <a:off x="2524500" y="3276600"/>
            <a:ext cx="4038600" cy="685800"/>
          </a:xfrm>
          <a:prstGeom prst="roundRect">
            <a:avLst/>
          </a:prstGeom>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ar-JO" sz="3200" b="1" dirty="0"/>
              <a:t>أنواع الأسئلة </a:t>
            </a:r>
            <a:endParaRPr lang="en-GB" sz="3200" b="1" dirty="0"/>
          </a:p>
        </p:txBody>
      </p:sp>
      <p:sp>
        <p:nvSpPr>
          <p:cNvPr id="16" name="Rectangle 15">
            <a:extLst>
              <a:ext uri="{FF2B5EF4-FFF2-40B4-BE49-F238E27FC236}">
                <a16:creationId xmlns:a16="http://schemas.microsoft.com/office/drawing/2014/main" id="{4158425B-9811-788A-B10D-D9D75D0C1C01}"/>
              </a:ext>
            </a:extLst>
          </p:cNvPr>
          <p:cNvSpPr/>
          <p:nvPr/>
        </p:nvSpPr>
        <p:spPr>
          <a:xfrm>
            <a:off x="6423562" y="41910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المفتوح </a:t>
            </a:r>
            <a:endParaRPr lang="en-GB" sz="2400" b="1" dirty="0"/>
          </a:p>
        </p:txBody>
      </p:sp>
      <p:sp>
        <p:nvSpPr>
          <p:cNvPr id="17" name="Rectangle 16">
            <a:extLst>
              <a:ext uri="{FF2B5EF4-FFF2-40B4-BE49-F238E27FC236}">
                <a16:creationId xmlns:a16="http://schemas.microsoft.com/office/drawing/2014/main" id="{B086C54F-93C1-CE77-F784-5952E36B8C80}"/>
              </a:ext>
            </a:extLst>
          </p:cNvPr>
          <p:cNvSpPr/>
          <p:nvPr/>
        </p:nvSpPr>
        <p:spPr>
          <a:xfrm>
            <a:off x="5128162" y="5029200"/>
            <a:ext cx="1295400" cy="914400"/>
          </a:xfrm>
          <a:prstGeom prst="rect">
            <a:avLst/>
          </a:prstGeom>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المغلق</a:t>
            </a:r>
            <a:endParaRPr lang="en-GB" sz="2400" b="1" dirty="0"/>
          </a:p>
        </p:txBody>
      </p:sp>
      <p:sp>
        <p:nvSpPr>
          <p:cNvPr id="18" name="Rectangle 17">
            <a:extLst>
              <a:ext uri="{FF2B5EF4-FFF2-40B4-BE49-F238E27FC236}">
                <a16:creationId xmlns:a16="http://schemas.microsoft.com/office/drawing/2014/main" id="{B9BB7EEE-6D09-D3FA-8BE7-8BADB0F47505}"/>
              </a:ext>
            </a:extLst>
          </p:cNvPr>
          <p:cNvSpPr/>
          <p:nvPr/>
        </p:nvSpPr>
        <p:spPr>
          <a:xfrm>
            <a:off x="3832762" y="41148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المتعلق بحقائق</a:t>
            </a:r>
            <a:endParaRPr lang="en-GB" sz="2400" b="1" dirty="0"/>
          </a:p>
        </p:txBody>
      </p:sp>
      <p:sp>
        <p:nvSpPr>
          <p:cNvPr id="19" name="Rectangle 18">
            <a:extLst>
              <a:ext uri="{FF2B5EF4-FFF2-40B4-BE49-F238E27FC236}">
                <a16:creationId xmlns:a16="http://schemas.microsoft.com/office/drawing/2014/main" id="{3AE800D6-A96C-F6B6-D8FE-E08A224FFE00}"/>
              </a:ext>
            </a:extLst>
          </p:cNvPr>
          <p:cNvSpPr/>
          <p:nvPr/>
        </p:nvSpPr>
        <p:spPr>
          <a:xfrm>
            <a:off x="2537362" y="5029200"/>
            <a:ext cx="1295400" cy="914400"/>
          </a:xfrm>
          <a:prstGeom prst="rect">
            <a:avLst/>
          </a:prstGeom>
          <a:effectLst>
            <a:glow rad="228600">
              <a:schemeClr val="accent1">
                <a:satMod val="175000"/>
                <a:alpha val="40000"/>
              </a:schemeClr>
            </a:glow>
          </a:effectLst>
          <a:scene3d>
            <a:camera prst="obliqueTopLeft"/>
            <a:lightRig rig="threePt" dir="t"/>
          </a:scene3d>
          <a:sp3d>
            <a:bevelT w="165100" prst="coolSlan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المتابعة</a:t>
            </a:r>
            <a:endParaRPr lang="en-GB" sz="2400" b="1" dirty="0"/>
          </a:p>
        </p:txBody>
      </p:sp>
      <p:sp>
        <p:nvSpPr>
          <p:cNvPr id="20" name="Rectangle 19">
            <a:extLst>
              <a:ext uri="{FF2B5EF4-FFF2-40B4-BE49-F238E27FC236}">
                <a16:creationId xmlns:a16="http://schemas.microsoft.com/office/drawing/2014/main" id="{F7545901-3408-8B75-0AD3-2B3A4B85D140}"/>
              </a:ext>
            </a:extLst>
          </p:cNvPr>
          <p:cNvSpPr/>
          <p:nvPr/>
        </p:nvSpPr>
        <p:spPr>
          <a:xfrm>
            <a:off x="1241962" y="4191000"/>
            <a:ext cx="1295400" cy="914400"/>
          </a:xfrm>
          <a:prstGeom prst="rect">
            <a:avLst/>
          </a:prstGeom>
          <a:ln>
            <a:noFill/>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التغذية الراجعة </a:t>
            </a:r>
            <a:endParaRPr lang="en-GB" sz="2400" b="1" dirty="0"/>
          </a:p>
        </p:txBody>
      </p:sp>
      <p:pic>
        <p:nvPicPr>
          <p:cNvPr id="8" name="Picture 7" descr="A group of colorful signs&#10;&#10;Description automatically generated with medium confidence">
            <a:extLst>
              <a:ext uri="{FF2B5EF4-FFF2-40B4-BE49-F238E27FC236}">
                <a16:creationId xmlns:a16="http://schemas.microsoft.com/office/drawing/2014/main" id="{52E23F64-0799-1418-688D-25AB19717439}"/>
              </a:ext>
            </a:extLst>
          </p:cNvPr>
          <p:cNvPicPr>
            <a:picLocks noChangeAspect="1"/>
          </p:cNvPicPr>
          <p:nvPr/>
        </p:nvPicPr>
        <p:blipFill rotWithShape="1">
          <a:blip r:embed="rId3">
            <a:extLst>
              <a:ext uri="{28A0092B-C50C-407E-A947-70E740481C1C}">
                <a14:useLocalDpi xmlns:a14="http://schemas.microsoft.com/office/drawing/2010/main" val="0"/>
              </a:ext>
            </a:extLst>
          </a:blip>
          <a:srcRect l="42062"/>
          <a:stretch/>
        </p:blipFill>
        <p:spPr>
          <a:xfrm>
            <a:off x="8030696" y="3771900"/>
            <a:ext cx="2747048" cy="2667000"/>
          </a:xfrm>
          <a:prstGeom prst="rect">
            <a:avLst/>
          </a:prstGeom>
        </p:spPr>
      </p:pic>
    </p:spTree>
    <p:extLst>
      <p:ext uri="{BB962C8B-B14F-4D97-AF65-F5344CB8AC3E}">
        <p14:creationId xmlns:p14="http://schemas.microsoft.com/office/powerpoint/2010/main" val="393247939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CC76FDAF-00FD-F938-7636-1624BE0355F4}"/>
              </a:ext>
            </a:extLst>
          </p:cNvPr>
          <p:cNvGraphicFramePr>
            <a:graphicFrameLocks/>
          </p:cNvGraphicFramePr>
          <p:nvPr>
            <p:extLst>
              <p:ext uri="{D42A27DB-BD31-4B8C-83A1-F6EECF244321}">
                <p14:modId xmlns:p14="http://schemas.microsoft.com/office/powerpoint/2010/main" val="4062715882"/>
              </p:ext>
            </p:extLst>
          </p:nvPr>
        </p:nvGraphicFramePr>
        <p:xfrm>
          <a:off x="1056904" y="1632457"/>
          <a:ext cx="9852891" cy="4490067"/>
        </p:xfrm>
        <a:graphic>
          <a:graphicData uri="http://schemas.openxmlformats.org/drawingml/2006/table">
            <a:tbl>
              <a:tblPr firstRow="1" bandRow="1">
                <a:tableStyleId>{BDBED569-4797-4DF1-A0F4-6AAB3CD982D8}</a:tableStyleId>
              </a:tblPr>
              <a:tblGrid>
                <a:gridCol w="3284297">
                  <a:extLst>
                    <a:ext uri="{9D8B030D-6E8A-4147-A177-3AD203B41FA5}">
                      <a16:colId xmlns:a16="http://schemas.microsoft.com/office/drawing/2014/main" val="20000"/>
                    </a:ext>
                  </a:extLst>
                </a:gridCol>
                <a:gridCol w="3822047">
                  <a:extLst>
                    <a:ext uri="{9D8B030D-6E8A-4147-A177-3AD203B41FA5}">
                      <a16:colId xmlns:a16="http://schemas.microsoft.com/office/drawing/2014/main" val="20001"/>
                    </a:ext>
                  </a:extLst>
                </a:gridCol>
                <a:gridCol w="2746547">
                  <a:extLst>
                    <a:ext uri="{9D8B030D-6E8A-4147-A177-3AD203B41FA5}">
                      <a16:colId xmlns:a16="http://schemas.microsoft.com/office/drawing/2014/main" val="20002"/>
                    </a:ext>
                  </a:extLst>
                </a:gridCol>
              </a:tblGrid>
              <a:tr h="582677">
                <a:tc>
                  <a:txBody>
                    <a:bodyPr/>
                    <a:lstStyle/>
                    <a:p>
                      <a:pPr algn="ctr" rtl="1"/>
                      <a:r>
                        <a:rPr lang="ar-JO" sz="2800" dirty="0"/>
                        <a:t>مثال تطبيقى</a:t>
                      </a:r>
                      <a:endParaRPr lang="en-GB" sz="2800" dirty="0"/>
                    </a:p>
                  </a:txBody>
                  <a:tcPr marT="45713" marB="45713"/>
                </a:tc>
                <a:tc>
                  <a:txBody>
                    <a:bodyPr/>
                    <a:lstStyle/>
                    <a:p>
                      <a:pPr algn="ctr" rtl="1"/>
                      <a:r>
                        <a:rPr lang="ar-JO" sz="2800" dirty="0"/>
                        <a:t>المفهوم</a:t>
                      </a:r>
                      <a:endParaRPr lang="en-GB" sz="2800" dirty="0"/>
                    </a:p>
                  </a:txBody>
                  <a:tcPr marT="45713" marB="45713"/>
                </a:tc>
                <a:tc>
                  <a:txBody>
                    <a:bodyPr/>
                    <a:lstStyle/>
                    <a:p>
                      <a:pPr algn="ctr" rtl="1"/>
                      <a:r>
                        <a:rPr lang="ar-JO" sz="2800" dirty="0"/>
                        <a:t>السؤال</a:t>
                      </a:r>
                      <a:endParaRPr lang="en-GB" sz="2800" dirty="0"/>
                    </a:p>
                  </a:txBody>
                  <a:tcPr marT="45713" marB="45713"/>
                </a:tc>
                <a:extLst>
                  <a:ext uri="{0D108BD9-81ED-4DB2-BD59-A6C34878D82A}">
                    <a16:rowId xmlns:a16="http://schemas.microsoft.com/office/drawing/2014/main" val="10000"/>
                  </a:ext>
                </a:extLst>
              </a:tr>
              <a:tr h="719781">
                <a:tc>
                  <a:txBody>
                    <a:bodyPr/>
                    <a:lstStyle/>
                    <a:p>
                      <a:pPr algn="ctr" rtl="1"/>
                      <a:r>
                        <a:rPr lang="ar-JO" sz="1800" dirty="0"/>
                        <a:t>ما رأيك</a:t>
                      </a:r>
                      <a:r>
                        <a:rPr lang="ar-EG" sz="1800" dirty="0"/>
                        <a:t> في الذكاء الاصطناعي وتطبيقاته</a:t>
                      </a:r>
                      <a:r>
                        <a:rPr lang="ar-JO" sz="1800" baseline="0" dirty="0"/>
                        <a:t>؟</a:t>
                      </a:r>
                      <a:endParaRPr lang="en-GB" sz="1800" dirty="0"/>
                    </a:p>
                  </a:txBody>
                  <a:tcPr marT="45713" marB="45713"/>
                </a:tc>
                <a:tc>
                  <a:txBody>
                    <a:bodyPr/>
                    <a:lstStyle/>
                    <a:p>
                      <a:pPr algn="ctr" rtl="1"/>
                      <a:r>
                        <a:rPr lang="ar-JO" sz="1800" dirty="0"/>
                        <a:t>سؤال لا يحدد نمط للإجابة،</a:t>
                      </a:r>
                      <a:r>
                        <a:rPr lang="ar-JO" sz="1800" baseline="0" dirty="0"/>
                        <a:t> ولكن</a:t>
                      </a:r>
                      <a:r>
                        <a:rPr lang="ar-EG" sz="1800" baseline="0" dirty="0"/>
                        <a:t>ه</a:t>
                      </a:r>
                      <a:r>
                        <a:rPr lang="ar-JO" sz="1800" baseline="0" dirty="0"/>
                        <a:t> يفتح المجال للمناقشة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المفتوح</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1"/>
                  </a:ext>
                </a:extLst>
              </a:tr>
              <a:tr h="719781">
                <a:tc>
                  <a:txBody>
                    <a:bodyPr/>
                    <a:lstStyle/>
                    <a:p>
                      <a:pPr algn="ctr" rtl="1"/>
                      <a:r>
                        <a:rPr lang="ar-JO" sz="1800" dirty="0"/>
                        <a:t>هل سبق أن </a:t>
                      </a:r>
                      <a:r>
                        <a:rPr lang="ar-EG" sz="1800" dirty="0"/>
                        <a:t>قدمت حلقة تليفزيونية</a:t>
                      </a:r>
                      <a:r>
                        <a:rPr lang="ar-JO" sz="1800" baseline="0" dirty="0"/>
                        <a:t>؟</a:t>
                      </a:r>
                      <a:endParaRPr lang="en-GB" sz="1800" dirty="0"/>
                    </a:p>
                  </a:txBody>
                  <a:tcPr marT="45713" marB="45713"/>
                </a:tc>
                <a:tc>
                  <a:txBody>
                    <a:bodyPr/>
                    <a:lstStyle/>
                    <a:p>
                      <a:pPr algn="ctr" rtl="1"/>
                      <a:r>
                        <a:rPr lang="ar-JO" sz="1800" dirty="0"/>
                        <a:t>سؤال محدد تحتمل</a:t>
                      </a:r>
                      <a:r>
                        <a:rPr lang="ar-JO" sz="1800" baseline="0" dirty="0"/>
                        <a:t> الإجابة عن</a:t>
                      </a:r>
                      <a:r>
                        <a:rPr lang="ar-EG" sz="1800" baseline="0" dirty="0"/>
                        <a:t>ه</a:t>
                      </a:r>
                      <a:r>
                        <a:rPr lang="ar-JO" sz="1800" baseline="0" dirty="0"/>
                        <a:t> </a:t>
                      </a:r>
                      <a:endParaRPr lang="ar-EG" sz="1800" baseline="0" dirty="0"/>
                    </a:p>
                    <a:p>
                      <a:pPr algn="ctr" rtl="1"/>
                      <a:r>
                        <a:rPr lang="ar-JO" sz="1800" baseline="0" dirty="0"/>
                        <a:t>بنعم أو</a:t>
                      </a:r>
                      <a:r>
                        <a:rPr lang="ar-EG" sz="1800" baseline="0" dirty="0"/>
                        <a:t> </a:t>
                      </a:r>
                      <a:r>
                        <a:rPr lang="ar-JO" sz="1800" baseline="0" dirty="0"/>
                        <a:t>لا</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المغلق </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2"/>
                  </a:ext>
                </a:extLst>
              </a:tr>
              <a:tr h="1028266">
                <a:tc>
                  <a:txBody>
                    <a:bodyPr/>
                    <a:lstStyle/>
                    <a:p>
                      <a:pPr algn="ctr" rtl="1"/>
                      <a:r>
                        <a:rPr lang="ar-EG" sz="1800" baseline="0" dirty="0"/>
                        <a:t>ما نسبة المتفوقين في تخصص التسويق الرقمي بالجامعة؟</a:t>
                      </a:r>
                      <a:endParaRPr lang="en-GB" sz="1800" dirty="0"/>
                    </a:p>
                  </a:txBody>
                  <a:tcPr marT="45713" marB="45713"/>
                </a:tc>
                <a:tc>
                  <a:txBody>
                    <a:bodyPr/>
                    <a:lstStyle/>
                    <a:p>
                      <a:pPr algn="ctr" rtl="1"/>
                      <a:r>
                        <a:rPr lang="ar-JO" sz="1800" dirty="0"/>
                        <a:t>سؤال يهدف للحصول</a:t>
                      </a:r>
                      <a:r>
                        <a:rPr lang="ar-JO" sz="1800" baseline="0" dirty="0"/>
                        <a:t> على معلومات محددة تجا</a:t>
                      </a:r>
                      <a:r>
                        <a:rPr lang="ar-EG" sz="1800" baseline="0" dirty="0"/>
                        <a:t>ه</a:t>
                      </a:r>
                      <a:r>
                        <a:rPr lang="ar-JO" sz="1800" baseline="0" dirty="0"/>
                        <a:t> موضوع معين</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المتعلق بحقائق</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3"/>
                  </a:ext>
                </a:extLst>
              </a:tr>
              <a:tr h="719781">
                <a:tc>
                  <a:txBody>
                    <a:bodyPr/>
                    <a:lstStyle/>
                    <a:p>
                      <a:pPr algn="ctr" rtl="1"/>
                      <a:r>
                        <a:rPr lang="ar-JO" sz="1800" dirty="0"/>
                        <a:t>هل ترى تلك النسبة</a:t>
                      </a:r>
                      <a:r>
                        <a:rPr lang="ar-JO" sz="1800" baseline="0" dirty="0"/>
                        <a:t> جيدة؟ وما دليلك على ذلك ؟</a:t>
                      </a:r>
                      <a:endParaRPr lang="en-GB" sz="1800" dirty="0"/>
                    </a:p>
                  </a:txBody>
                  <a:tcPr marT="45713" marB="45713"/>
                </a:tc>
                <a:tc>
                  <a:txBody>
                    <a:bodyPr/>
                    <a:lstStyle/>
                    <a:p>
                      <a:pPr algn="ctr" rtl="1"/>
                      <a:r>
                        <a:rPr lang="ar-JO" sz="1800" dirty="0"/>
                        <a:t>سؤال</a:t>
                      </a:r>
                      <a:r>
                        <a:rPr lang="ar-JO" sz="1800" baseline="0" dirty="0"/>
                        <a:t> يتم تتبع</a:t>
                      </a:r>
                      <a:r>
                        <a:rPr lang="ar-EG" sz="1800" baseline="0" dirty="0"/>
                        <a:t>ه</a:t>
                      </a:r>
                      <a:r>
                        <a:rPr lang="ar-JO" sz="1800" baseline="0" dirty="0"/>
                        <a:t> بسؤال أو أسئلة أخرى للحصول على معلومات أكثر</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المتابعة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4"/>
                  </a:ext>
                </a:extLst>
              </a:tr>
              <a:tr h="719781">
                <a:tc>
                  <a:txBody>
                    <a:bodyPr/>
                    <a:lstStyle/>
                    <a:p>
                      <a:pPr algn="ctr" rtl="1"/>
                      <a:r>
                        <a:rPr lang="ar-JO" sz="1800" dirty="0"/>
                        <a:t>هل تعتقد أن</a:t>
                      </a:r>
                      <a:r>
                        <a:rPr lang="ar-JO" sz="1800" baseline="0" dirty="0"/>
                        <a:t> نظام التعلم الإلكتروني مفيد للطلاب؟ </a:t>
                      </a:r>
                      <a:endParaRPr lang="en-GB" sz="1800" dirty="0"/>
                    </a:p>
                  </a:txBody>
                  <a:tcPr marT="45713" marB="45713"/>
                </a:tc>
                <a:tc>
                  <a:txBody>
                    <a:bodyPr/>
                    <a:lstStyle/>
                    <a:p>
                      <a:pPr algn="ctr" rtl="1"/>
                      <a:r>
                        <a:rPr lang="ar-JO" sz="1800" dirty="0"/>
                        <a:t>سؤال يهدف إلى</a:t>
                      </a:r>
                      <a:r>
                        <a:rPr lang="ar-JO" sz="1800" baseline="0" dirty="0"/>
                        <a:t> الحصول على </a:t>
                      </a:r>
                      <a:r>
                        <a:rPr lang="ar-EG" sz="1800" baseline="0" dirty="0"/>
                        <a:t>معلومات أو رأى من الجمهور أو المستقبل لرسالة معينة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التغذية الراجعة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096286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مؤشر تفاعل الجمهور مع المتحدث</a:t>
            </a:r>
            <a:endParaRPr lang="en-US" altLang="en-US" sz="900" b="1" dirty="0">
              <a:solidFill>
                <a:srgbClr val="0070C0"/>
              </a:solidFill>
            </a:endParaRPr>
          </a:p>
          <a:p>
            <a:pPr marL="0" indent="0" algn="just" rtl="1" eaLnBrk="1" hangingPunct="1">
              <a:lnSpc>
                <a:spcPct val="150000"/>
              </a:lnSpc>
              <a:buNone/>
            </a:pPr>
            <a:r>
              <a:rPr lang="ar-EG" altLang="en-US" b="1" dirty="0"/>
              <a:t>تعد مهارة التحدث من المهارات الضرورية في الاتصال اليومي وتتأكد أهميتها من خلال المؤشرات التي يرسلها الجمهور للمتحدث فتؤثر على عملية الاتصال إيجاباً أو سلباً وهذه المؤشرات هي: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87568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81FC947-90A8-6279-439F-77BE5F84A8CB}"/>
              </a:ext>
            </a:extLst>
          </p:cNvPr>
          <p:cNvGraphicFramePr>
            <a:graphicFrameLocks noGrp="1"/>
          </p:cNvGraphicFramePr>
          <p:nvPr>
            <p:extLst>
              <p:ext uri="{D42A27DB-BD31-4B8C-83A1-F6EECF244321}">
                <p14:modId xmlns:p14="http://schemas.microsoft.com/office/powerpoint/2010/main" val="926846604"/>
              </p:ext>
            </p:extLst>
          </p:nvPr>
        </p:nvGraphicFramePr>
        <p:xfrm>
          <a:off x="1056904" y="1593847"/>
          <a:ext cx="9852890" cy="4562305"/>
        </p:xfrm>
        <a:graphic>
          <a:graphicData uri="http://schemas.openxmlformats.org/drawingml/2006/table">
            <a:tbl>
              <a:tblPr firstRow="1" bandRow="1">
                <a:tableStyleId>{5C22544A-7EE6-4342-B048-85BDC9FD1C3A}</a:tableStyleId>
              </a:tblPr>
              <a:tblGrid>
                <a:gridCol w="4926445">
                  <a:extLst>
                    <a:ext uri="{9D8B030D-6E8A-4147-A177-3AD203B41FA5}">
                      <a16:colId xmlns:a16="http://schemas.microsoft.com/office/drawing/2014/main" val="20000"/>
                    </a:ext>
                  </a:extLst>
                </a:gridCol>
                <a:gridCol w="4926445">
                  <a:extLst>
                    <a:ext uri="{9D8B030D-6E8A-4147-A177-3AD203B41FA5}">
                      <a16:colId xmlns:a16="http://schemas.microsoft.com/office/drawing/2014/main" val="20001"/>
                    </a:ext>
                  </a:extLst>
                </a:gridCol>
              </a:tblGrid>
              <a:tr h="611648">
                <a:tc>
                  <a:txBody>
                    <a:bodyPr/>
                    <a:lstStyle/>
                    <a:p>
                      <a:pPr algn="ctr" rtl="1"/>
                      <a:r>
                        <a:rPr lang="ar-JO" sz="3200" dirty="0">
                          <a:solidFill>
                            <a:schemeClr val="tx1"/>
                          </a:solidFill>
                        </a:rPr>
                        <a:t>مؤشرات سلبية</a:t>
                      </a:r>
                      <a:endParaRPr lang="en-GB" sz="3200" dirty="0">
                        <a:solidFill>
                          <a:schemeClr val="tx1"/>
                        </a:solidFill>
                      </a:endParaRPr>
                    </a:p>
                  </a:txBody>
                  <a:tcPr marT="45716" marB="45716">
                    <a:solidFill>
                      <a:schemeClr val="accent1">
                        <a:lumMod val="40000"/>
                        <a:lumOff val="60000"/>
                      </a:schemeClr>
                    </a:solidFill>
                  </a:tcPr>
                </a:tc>
                <a:tc>
                  <a:txBody>
                    <a:bodyPr/>
                    <a:lstStyle/>
                    <a:p>
                      <a:pPr algn="ctr" rtl="1"/>
                      <a:r>
                        <a:rPr lang="ar-JO" sz="3200" dirty="0">
                          <a:solidFill>
                            <a:schemeClr val="tx1"/>
                          </a:solidFill>
                        </a:rPr>
                        <a:t>مؤشرات إيجابية </a:t>
                      </a:r>
                      <a:endParaRPr lang="en-GB" sz="3200" dirty="0">
                        <a:solidFill>
                          <a:schemeClr val="tx1"/>
                        </a:solidFill>
                      </a:endParaRPr>
                    </a:p>
                  </a:txBody>
                  <a:tcPr marT="45716" marB="45716">
                    <a:solidFill>
                      <a:schemeClr val="accent1">
                        <a:lumMod val="40000"/>
                        <a:lumOff val="60000"/>
                      </a:schemeClr>
                    </a:solidFill>
                  </a:tcPr>
                </a:tc>
                <a:extLst>
                  <a:ext uri="{0D108BD9-81ED-4DB2-BD59-A6C34878D82A}">
                    <a16:rowId xmlns:a16="http://schemas.microsoft.com/office/drawing/2014/main" val="10000"/>
                  </a:ext>
                </a:extLst>
              </a:tr>
              <a:tr h="611601">
                <a:tc>
                  <a:txBody>
                    <a:bodyPr/>
                    <a:lstStyle/>
                    <a:p>
                      <a:pPr algn="ctr" rtl="1"/>
                      <a:r>
                        <a:rPr lang="ar-JO" sz="2000" b="1" dirty="0"/>
                        <a:t>التململ والإكثار من الحركة فى المكان</a:t>
                      </a:r>
                      <a:endParaRPr lang="en-GB" sz="2000" b="1" dirty="0"/>
                    </a:p>
                  </a:txBody>
                  <a:tcPr marT="45716" marB="45716"/>
                </a:tc>
                <a:tc>
                  <a:txBody>
                    <a:bodyPr/>
                    <a:lstStyle/>
                    <a:p>
                      <a:pPr algn="ctr" rtl="1"/>
                      <a:r>
                        <a:rPr lang="ar-JO" sz="2000" b="1" dirty="0">
                          <a:solidFill>
                            <a:schemeClr val="tx1"/>
                          </a:solidFill>
                        </a:rPr>
                        <a:t>هز الرأس بالموافقة (تأييد)</a:t>
                      </a:r>
                      <a:endParaRPr lang="en-GB" sz="2000" b="1" dirty="0">
                        <a:solidFill>
                          <a:schemeClr val="tx1"/>
                        </a:solidFill>
                      </a:endParaRPr>
                    </a:p>
                  </a:txBody>
                  <a:tcPr marT="45716" marB="45716"/>
                </a:tc>
                <a:extLst>
                  <a:ext uri="{0D108BD9-81ED-4DB2-BD59-A6C34878D82A}">
                    <a16:rowId xmlns:a16="http://schemas.microsoft.com/office/drawing/2014/main" val="10001"/>
                  </a:ext>
                </a:extLst>
              </a:tr>
              <a:tr h="611601">
                <a:tc>
                  <a:txBody>
                    <a:bodyPr/>
                    <a:lstStyle/>
                    <a:p>
                      <a:pPr algn="ctr" rtl="1"/>
                      <a:r>
                        <a:rPr lang="ar-JO" sz="2000" b="1" dirty="0"/>
                        <a:t>النظر إلى</a:t>
                      </a:r>
                      <a:r>
                        <a:rPr lang="ar-JO" sz="2000" b="1" baseline="0" dirty="0"/>
                        <a:t> الساعة</a:t>
                      </a:r>
                      <a:endParaRPr lang="en-GB" sz="2000" b="1" dirty="0"/>
                    </a:p>
                  </a:txBody>
                  <a:tcPr marT="45716" marB="45716"/>
                </a:tc>
                <a:tc>
                  <a:txBody>
                    <a:bodyPr/>
                    <a:lstStyle/>
                    <a:p>
                      <a:pPr algn="ctr" rtl="1"/>
                      <a:r>
                        <a:rPr lang="ar-JO" sz="2000" b="1" dirty="0"/>
                        <a:t>ميل الجسد</a:t>
                      </a:r>
                      <a:r>
                        <a:rPr lang="ar-JO" sz="2000" b="1" baseline="0" dirty="0"/>
                        <a:t> للأمام (انتباه)</a:t>
                      </a:r>
                      <a:endParaRPr lang="ar-JO" sz="2000" b="1" dirty="0"/>
                    </a:p>
                  </a:txBody>
                  <a:tcPr marT="45716" marB="45716"/>
                </a:tc>
                <a:extLst>
                  <a:ext uri="{0D108BD9-81ED-4DB2-BD59-A6C34878D82A}">
                    <a16:rowId xmlns:a16="http://schemas.microsoft.com/office/drawing/2014/main" val="10002"/>
                  </a:ext>
                </a:extLst>
              </a:tr>
              <a:tr h="611601">
                <a:tc>
                  <a:txBody>
                    <a:bodyPr/>
                    <a:lstStyle/>
                    <a:p>
                      <a:pPr algn="ctr" rtl="1"/>
                      <a:r>
                        <a:rPr lang="ar-JO" sz="2000" b="1" dirty="0"/>
                        <a:t> النظر فى أنحاء</a:t>
                      </a:r>
                      <a:r>
                        <a:rPr lang="ar-JO" sz="2000" b="1" baseline="0" dirty="0"/>
                        <a:t> الغرفة أو إلى الخلف</a:t>
                      </a:r>
                      <a:endParaRPr lang="en-GB" sz="2000" b="1" dirty="0"/>
                    </a:p>
                  </a:txBody>
                  <a:tcPr marT="45716" marB="45716"/>
                </a:tc>
                <a:tc>
                  <a:txBody>
                    <a:bodyPr/>
                    <a:lstStyle/>
                    <a:p>
                      <a:pPr algn="ctr" rtl="1"/>
                      <a:r>
                        <a:rPr lang="ar-JO" sz="2000" b="1" dirty="0"/>
                        <a:t>الإصبع</a:t>
                      </a:r>
                      <a:r>
                        <a:rPr lang="ar-JO" sz="2000" b="1" baseline="0" dirty="0"/>
                        <a:t> على الخد أو جانب الرأس ( تفكير وتأمل )</a:t>
                      </a:r>
                      <a:endParaRPr lang="en-GB" sz="2000" b="1" dirty="0"/>
                    </a:p>
                  </a:txBody>
                  <a:tcPr marT="45716" marB="45716"/>
                </a:tc>
                <a:extLst>
                  <a:ext uri="{0D108BD9-81ED-4DB2-BD59-A6C34878D82A}">
                    <a16:rowId xmlns:a16="http://schemas.microsoft.com/office/drawing/2014/main" val="10003"/>
                  </a:ext>
                </a:extLst>
              </a:tr>
              <a:tr h="611601">
                <a:tc>
                  <a:txBody>
                    <a:bodyPr/>
                    <a:lstStyle/>
                    <a:p>
                      <a:pPr algn="ctr" rtl="1"/>
                      <a:r>
                        <a:rPr lang="ar-JO" sz="2000" b="1" dirty="0"/>
                        <a:t>وضع</a:t>
                      </a:r>
                      <a:r>
                        <a:rPr lang="ar-JO" sz="2000" b="1" baseline="0" dirty="0"/>
                        <a:t> اليدين خلف الرقبة أثناء الجلوس</a:t>
                      </a:r>
                      <a:endParaRPr lang="en-GB" sz="2000" b="1" dirty="0"/>
                    </a:p>
                  </a:txBody>
                  <a:tcPr marT="45716" marB="45716"/>
                </a:tc>
                <a:tc>
                  <a:txBody>
                    <a:bodyPr/>
                    <a:lstStyle/>
                    <a:p>
                      <a:pPr algn="ctr" rtl="1"/>
                      <a:r>
                        <a:rPr lang="ar-JO" sz="2000" b="1" dirty="0"/>
                        <a:t>النظر المستمر إلى المتحدث</a:t>
                      </a:r>
                      <a:r>
                        <a:rPr lang="ar-JO" sz="2000" b="1" baseline="0" dirty="0"/>
                        <a:t> (تركيز)</a:t>
                      </a:r>
                      <a:endParaRPr lang="en-GB" sz="2000" b="1" dirty="0"/>
                    </a:p>
                  </a:txBody>
                  <a:tcPr marT="45716" marB="45716"/>
                </a:tc>
                <a:extLst>
                  <a:ext uri="{0D108BD9-81ED-4DB2-BD59-A6C34878D82A}">
                    <a16:rowId xmlns:a16="http://schemas.microsoft.com/office/drawing/2014/main" val="10004"/>
                  </a:ext>
                </a:extLst>
              </a:tr>
              <a:tr h="406989">
                <a:tc>
                  <a:txBody>
                    <a:bodyPr/>
                    <a:lstStyle/>
                    <a:p>
                      <a:pPr algn="ctr" rtl="1"/>
                      <a:r>
                        <a:rPr lang="ar-JO" sz="2000" b="1" dirty="0"/>
                        <a:t>التثاؤب</a:t>
                      </a:r>
                      <a:r>
                        <a:rPr lang="ar-JO" sz="2000" b="1" baseline="0" dirty="0"/>
                        <a:t> </a:t>
                      </a:r>
                    </a:p>
                  </a:txBody>
                  <a:tcPr marT="45716" marB="45716"/>
                </a:tc>
                <a:tc>
                  <a:txBody>
                    <a:bodyPr/>
                    <a:lstStyle/>
                    <a:p>
                      <a:pPr algn="ctr" rtl="1"/>
                      <a:r>
                        <a:rPr lang="ar-JO" sz="2000" b="1" dirty="0"/>
                        <a:t>ترديد الكلمات (تفاعل) </a:t>
                      </a:r>
                    </a:p>
                  </a:txBody>
                  <a:tcPr marT="45716" marB="45716"/>
                </a:tc>
                <a:extLst>
                  <a:ext uri="{0D108BD9-81ED-4DB2-BD59-A6C34878D82A}">
                    <a16:rowId xmlns:a16="http://schemas.microsoft.com/office/drawing/2014/main" val="10005"/>
                  </a:ext>
                </a:extLst>
              </a:tr>
              <a:tr h="17143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baseline="0" dirty="0"/>
                        <a:t>كثرة التهامس الجانبي</a:t>
                      </a:r>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الكتابة وتسجيل</a:t>
                      </a:r>
                      <a:r>
                        <a:rPr lang="ar-JO" sz="2000" b="1" baseline="0" dirty="0"/>
                        <a:t> النقاط (اهتمام)</a:t>
                      </a:r>
                      <a:endParaRPr lang="en-GB" sz="2000" b="1" dirty="0"/>
                    </a:p>
                  </a:txBody>
                  <a:tcPr marT="45716" marB="45716"/>
                </a:tc>
                <a:extLst>
                  <a:ext uri="{0D108BD9-81ED-4DB2-BD59-A6C34878D82A}">
                    <a16:rowId xmlns:a16="http://schemas.microsoft.com/office/drawing/2014/main" val="10006"/>
                  </a:ext>
                </a:extLst>
              </a:tr>
              <a:tr h="611601">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العبوس في</a:t>
                      </a:r>
                      <a:r>
                        <a:rPr lang="ar-JO" sz="2000" b="1" baseline="0" dirty="0"/>
                        <a:t> الوجه ( عدم الارتياح لما يقوله المتحدث)</a:t>
                      </a:r>
                      <a:endParaRPr lang="en-GB" sz="2000" b="1" dirty="0"/>
                    </a:p>
                    <a:p>
                      <a:pPr algn="ctr" rtl="1"/>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التفاعل مع الحديث</a:t>
                      </a:r>
                      <a:r>
                        <a:rPr lang="ar-JO" sz="2000" b="1" baseline="0" dirty="0"/>
                        <a:t> من خلال تعبيرات </a:t>
                      </a:r>
                      <a:r>
                        <a:rPr lang="ar-EG" sz="2000" b="1" baseline="0" dirty="0"/>
                        <a:t>الوجه </a:t>
                      </a:r>
                      <a:r>
                        <a:rPr lang="ar-JO" sz="2000" b="1" baseline="0" dirty="0"/>
                        <a:t>(تفاعل)</a:t>
                      </a:r>
                      <a:endParaRPr lang="en-GB" sz="2000" b="1" dirty="0"/>
                    </a:p>
                    <a:p>
                      <a:pPr algn="ctr" rtl="1"/>
                      <a:endParaRPr lang="en-GB" sz="2000" b="1" dirty="0"/>
                    </a:p>
                  </a:txBody>
                  <a:tcPr marT="45716" marB="45716"/>
                </a:tc>
                <a:extLst>
                  <a:ext uri="{0D108BD9-81ED-4DB2-BD59-A6C34878D82A}">
                    <a16:rowId xmlns:a16="http://schemas.microsoft.com/office/drawing/2014/main" val="2852061610"/>
                  </a:ext>
                </a:extLst>
              </a:tr>
            </a:tbl>
          </a:graphicData>
        </a:graphic>
      </p:graphicFrame>
    </p:spTree>
    <p:extLst>
      <p:ext uri="{BB962C8B-B14F-4D97-AF65-F5344CB8AC3E}">
        <p14:creationId xmlns:p14="http://schemas.microsoft.com/office/powerpoint/2010/main" val="388267759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1B91AE-5255-2DFA-07B4-0ECC5BCD9C56}"/>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الاستماع </a:t>
            </a:r>
          </a:p>
        </p:txBody>
      </p:sp>
      <p:pic>
        <p:nvPicPr>
          <p:cNvPr id="4" name="Picture 3" descr="A cartoon of a child with a sound wave behind his ear&#10;&#10;Description automatically generated">
            <a:extLst>
              <a:ext uri="{FF2B5EF4-FFF2-40B4-BE49-F238E27FC236}">
                <a16:creationId xmlns:a16="http://schemas.microsoft.com/office/drawing/2014/main" id="{A2E55BD4-5BCA-CACE-1D1F-3B783E128A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795" y="689849"/>
            <a:ext cx="4102100" cy="4102100"/>
          </a:xfrm>
          <a:prstGeom prst="rect">
            <a:avLst/>
          </a:prstGeom>
        </p:spPr>
      </p:pic>
    </p:spTree>
    <p:extLst>
      <p:ext uri="{BB962C8B-B14F-4D97-AF65-F5344CB8AC3E}">
        <p14:creationId xmlns:p14="http://schemas.microsoft.com/office/powerpoint/2010/main" val="241052900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2-  مهارة الاستماع</a:t>
            </a:r>
          </a:p>
          <a:p>
            <a:pPr marL="0" indent="0" algn="just" rtl="1" eaLnBrk="1" hangingPunct="1">
              <a:lnSpc>
                <a:spcPct val="150000"/>
              </a:lnSpc>
              <a:buNone/>
            </a:pPr>
            <a:r>
              <a:rPr lang="ar-EG" altLang="en-US" b="1" dirty="0"/>
              <a:t>يمثل الاستماع دوراً كبيراً ومكانة خاصة في حياة الفرد والمجتمع وتتم مهارة الاستماع عن طريق استقبال الرسالة الكلامية وفهم معانيها من قبل المستقبل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3696758"/>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Oval 18">
            <a:extLst>
              <a:ext uri="{FF2B5EF4-FFF2-40B4-BE49-F238E27FC236}">
                <a16:creationId xmlns:a16="http://schemas.microsoft.com/office/drawing/2014/main" id="{DB1CAAFB-9CEC-71B5-30DC-FDA7D58703DF}"/>
              </a:ext>
            </a:extLst>
          </p:cNvPr>
          <p:cNvSpPr/>
          <p:nvPr/>
        </p:nvSpPr>
        <p:spPr>
          <a:xfrm>
            <a:off x="6706588" y="5476490"/>
            <a:ext cx="3202381" cy="685800"/>
          </a:xfrm>
          <a:prstGeom prst="ellipse">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معايير تقييم عادلة</a:t>
            </a:r>
            <a:endParaRPr lang="en-GB" sz="2400" b="1" dirty="0"/>
          </a:p>
        </p:txBody>
      </p:sp>
      <p:sp>
        <p:nvSpPr>
          <p:cNvPr id="21" name="Flowchart: Alternate Process 20">
            <a:extLst>
              <a:ext uri="{FF2B5EF4-FFF2-40B4-BE49-F238E27FC236}">
                <a16:creationId xmlns:a16="http://schemas.microsoft.com/office/drawing/2014/main" id="{84F899AB-E5C8-5198-5588-CDCB09507C40}"/>
              </a:ext>
            </a:extLst>
          </p:cNvPr>
          <p:cNvSpPr/>
          <p:nvPr/>
        </p:nvSpPr>
        <p:spPr>
          <a:xfrm>
            <a:off x="2042556" y="5552690"/>
            <a:ext cx="4587832" cy="533400"/>
          </a:xfrm>
          <a:prstGeom prst="flowChartAlternateProcess">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يجعل معايير تقييم الآخرين أكثر عدلاً</a:t>
            </a:r>
            <a:endParaRPr lang="en-GB" sz="2400" b="1" dirty="0"/>
          </a:p>
        </p:txBody>
      </p:sp>
      <p:sp>
        <p:nvSpPr>
          <p:cNvPr id="22" name="Oval 21">
            <a:extLst>
              <a:ext uri="{FF2B5EF4-FFF2-40B4-BE49-F238E27FC236}">
                <a16:creationId xmlns:a16="http://schemas.microsoft.com/office/drawing/2014/main" id="{6E885249-E762-1C83-EC7F-BE6D4E25B7E9}"/>
              </a:ext>
            </a:extLst>
          </p:cNvPr>
          <p:cNvSpPr/>
          <p:nvPr/>
        </p:nvSpPr>
        <p:spPr>
          <a:xfrm>
            <a:off x="6706588" y="4680473"/>
            <a:ext cx="3202381" cy="685800"/>
          </a:xfrm>
          <a:prstGeom prst="ellipse">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تقليل </a:t>
            </a:r>
            <a:r>
              <a:rPr lang="ar-EG" sz="2400" b="1" dirty="0"/>
              <a:t>الأخطاء</a:t>
            </a:r>
            <a:endParaRPr lang="ar-JO" sz="2400" b="1" dirty="0"/>
          </a:p>
        </p:txBody>
      </p:sp>
      <p:sp>
        <p:nvSpPr>
          <p:cNvPr id="23" name="Flowchart: Alternate Process 22">
            <a:extLst>
              <a:ext uri="{FF2B5EF4-FFF2-40B4-BE49-F238E27FC236}">
                <a16:creationId xmlns:a16="http://schemas.microsoft.com/office/drawing/2014/main" id="{C899B4C5-C2B5-3F59-5F0E-B68C9BC86F9D}"/>
              </a:ext>
            </a:extLst>
          </p:cNvPr>
          <p:cNvSpPr/>
          <p:nvPr/>
        </p:nvSpPr>
        <p:spPr>
          <a:xfrm>
            <a:off x="2042556" y="4756673"/>
            <a:ext cx="4587832" cy="533400"/>
          </a:xfrm>
          <a:prstGeom prst="flowChartAlternateProcess">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يقلل من الخطأ ويزيد من النمو الفكري للفرد</a:t>
            </a:r>
          </a:p>
        </p:txBody>
      </p:sp>
      <p:sp>
        <p:nvSpPr>
          <p:cNvPr id="24" name="Oval 23">
            <a:extLst>
              <a:ext uri="{FF2B5EF4-FFF2-40B4-BE49-F238E27FC236}">
                <a16:creationId xmlns:a16="http://schemas.microsoft.com/office/drawing/2014/main" id="{12EF2E2F-2140-8EBB-5276-73CFD623FCE3}"/>
              </a:ext>
            </a:extLst>
          </p:cNvPr>
          <p:cNvSpPr/>
          <p:nvPr/>
        </p:nvSpPr>
        <p:spPr>
          <a:xfrm>
            <a:off x="6706588" y="3918658"/>
            <a:ext cx="3202381" cy="685800"/>
          </a:xfrm>
          <a:prstGeom prst="ellipse">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إثراء الحصيلة اللغوية</a:t>
            </a:r>
          </a:p>
        </p:txBody>
      </p:sp>
      <p:sp>
        <p:nvSpPr>
          <p:cNvPr id="25" name="Flowchart: Alternate Process 24">
            <a:extLst>
              <a:ext uri="{FF2B5EF4-FFF2-40B4-BE49-F238E27FC236}">
                <a16:creationId xmlns:a16="http://schemas.microsoft.com/office/drawing/2014/main" id="{713A7FD3-6542-94AD-9BA7-7B72625240C0}"/>
              </a:ext>
            </a:extLst>
          </p:cNvPr>
          <p:cNvSpPr/>
          <p:nvPr/>
        </p:nvSpPr>
        <p:spPr>
          <a:xfrm>
            <a:off x="2042556" y="3994858"/>
            <a:ext cx="4587832" cy="533400"/>
          </a:xfrm>
          <a:prstGeom prst="flowChartAlternateProcess">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يساعد على إثراء الحصيلة اللغوية للمستمع</a:t>
            </a:r>
          </a:p>
        </p:txBody>
      </p:sp>
      <p:sp>
        <p:nvSpPr>
          <p:cNvPr id="26" name="Oval 25">
            <a:extLst>
              <a:ext uri="{FF2B5EF4-FFF2-40B4-BE49-F238E27FC236}">
                <a16:creationId xmlns:a16="http://schemas.microsoft.com/office/drawing/2014/main" id="{7B03EE7F-8504-B2F7-4BFD-01492BA699E4}"/>
              </a:ext>
            </a:extLst>
          </p:cNvPr>
          <p:cNvSpPr/>
          <p:nvPr/>
        </p:nvSpPr>
        <p:spPr>
          <a:xfrm>
            <a:off x="6706588" y="3147331"/>
            <a:ext cx="3202381" cy="685800"/>
          </a:xfrm>
          <a:prstGeom prst="ellipse">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ar-JO" sz="2400" b="1" dirty="0"/>
              <a:t>مواجهة المشكلات </a:t>
            </a:r>
          </a:p>
        </p:txBody>
      </p:sp>
      <p:sp>
        <p:nvSpPr>
          <p:cNvPr id="27" name="Flowchart: Alternate Process 26">
            <a:extLst>
              <a:ext uri="{FF2B5EF4-FFF2-40B4-BE49-F238E27FC236}">
                <a16:creationId xmlns:a16="http://schemas.microsoft.com/office/drawing/2014/main" id="{6CB3EDE8-98E0-03AA-7D36-1DB6684A3D5A}"/>
              </a:ext>
            </a:extLst>
          </p:cNvPr>
          <p:cNvSpPr/>
          <p:nvPr/>
        </p:nvSpPr>
        <p:spPr>
          <a:xfrm>
            <a:off x="1056904" y="3223531"/>
            <a:ext cx="5573484" cy="533400"/>
          </a:xfrm>
          <a:prstGeom prst="flowChartAlternateProcess">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ar-JO" sz="2400" b="1" dirty="0"/>
              <a:t>يجعل الفرد قادراً على المواجهة المشكلات والأزمات </a:t>
            </a:r>
          </a:p>
        </p:txBody>
      </p:sp>
      <p:sp>
        <p:nvSpPr>
          <p:cNvPr id="28" name="Oval 27">
            <a:extLst>
              <a:ext uri="{FF2B5EF4-FFF2-40B4-BE49-F238E27FC236}">
                <a16:creationId xmlns:a16="http://schemas.microsoft.com/office/drawing/2014/main" id="{F99AAA44-F8D6-6425-45EE-7739A030723C}"/>
              </a:ext>
            </a:extLst>
          </p:cNvPr>
          <p:cNvSpPr/>
          <p:nvPr/>
        </p:nvSpPr>
        <p:spPr>
          <a:xfrm>
            <a:off x="6706588" y="2375805"/>
            <a:ext cx="3202381" cy="685800"/>
          </a:xfrm>
          <a:prstGeom prst="ellipse">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صحة ودقة  القرار</a:t>
            </a:r>
          </a:p>
        </p:txBody>
      </p:sp>
      <p:sp>
        <p:nvSpPr>
          <p:cNvPr id="29" name="Flowchart: Alternate Process 28">
            <a:extLst>
              <a:ext uri="{FF2B5EF4-FFF2-40B4-BE49-F238E27FC236}">
                <a16:creationId xmlns:a16="http://schemas.microsoft.com/office/drawing/2014/main" id="{6D791AFA-74DD-C5A4-011C-947991B105FB}"/>
              </a:ext>
            </a:extLst>
          </p:cNvPr>
          <p:cNvSpPr/>
          <p:nvPr/>
        </p:nvSpPr>
        <p:spPr>
          <a:xfrm>
            <a:off x="2042556" y="2452005"/>
            <a:ext cx="4587832" cy="533400"/>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يؤثر في صحة ودقة القرار</a:t>
            </a:r>
          </a:p>
        </p:txBody>
      </p:sp>
      <p:sp>
        <p:nvSpPr>
          <p:cNvPr id="30" name="Oval 29">
            <a:extLst>
              <a:ext uri="{FF2B5EF4-FFF2-40B4-BE49-F238E27FC236}">
                <a16:creationId xmlns:a16="http://schemas.microsoft.com/office/drawing/2014/main" id="{3325F424-A220-DA46-45E4-F968D2142735}"/>
              </a:ext>
            </a:extLst>
          </p:cNvPr>
          <p:cNvSpPr/>
          <p:nvPr/>
        </p:nvSpPr>
        <p:spPr>
          <a:xfrm>
            <a:off x="6706588" y="1605954"/>
            <a:ext cx="3202381" cy="685800"/>
          </a:xfrm>
          <a:prstGeom prst="ellipse">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ar-JO" sz="2400" b="1" dirty="0"/>
              <a:t>القدرة على الإبداع </a:t>
            </a:r>
          </a:p>
        </p:txBody>
      </p:sp>
      <p:sp>
        <p:nvSpPr>
          <p:cNvPr id="31" name="Flowchart: Alternate Process 30">
            <a:extLst>
              <a:ext uri="{FF2B5EF4-FFF2-40B4-BE49-F238E27FC236}">
                <a16:creationId xmlns:a16="http://schemas.microsoft.com/office/drawing/2014/main" id="{B96CEE5B-D264-52C3-A1E9-32769617FB46}"/>
              </a:ext>
            </a:extLst>
          </p:cNvPr>
          <p:cNvSpPr/>
          <p:nvPr/>
        </p:nvSpPr>
        <p:spPr>
          <a:xfrm>
            <a:off x="2042556" y="1682154"/>
            <a:ext cx="4587832" cy="533400"/>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ar-JO" sz="2400" b="1" dirty="0"/>
              <a:t>يولد القدرة على الإبداع </a:t>
            </a:r>
          </a:p>
        </p:txBody>
      </p:sp>
      <p:sp>
        <p:nvSpPr>
          <p:cNvPr id="6" name="TextBox 5">
            <a:extLst>
              <a:ext uri="{FF2B5EF4-FFF2-40B4-BE49-F238E27FC236}">
                <a16:creationId xmlns:a16="http://schemas.microsoft.com/office/drawing/2014/main" id="{A867A1F9-2FED-94A6-93A1-25CAFD83851C}"/>
              </a:ext>
            </a:extLst>
          </p:cNvPr>
          <p:cNvSpPr txBox="1"/>
          <p:nvPr/>
        </p:nvSpPr>
        <p:spPr>
          <a:xfrm>
            <a:off x="3119811" y="828640"/>
            <a:ext cx="6657582" cy="739754"/>
          </a:xfrm>
          <a:prstGeom prst="rect">
            <a:avLst/>
          </a:prstGeom>
          <a:noFill/>
        </p:spPr>
        <p:txBody>
          <a:bodyPr wrap="square">
            <a:spAutoFit/>
          </a:bodyPr>
          <a:lstStyle/>
          <a:p>
            <a:pPr marL="0" indent="0" algn="just" rtl="1" eaLnBrk="1" hangingPunct="1">
              <a:lnSpc>
                <a:spcPct val="150000"/>
              </a:lnSpc>
              <a:buNone/>
            </a:pPr>
            <a:r>
              <a:rPr lang="ar-EG" altLang="en-US" sz="3200" b="1" dirty="0">
                <a:solidFill>
                  <a:srgbClr val="0070C0"/>
                </a:solidFill>
              </a:rPr>
              <a:t>أهمية الاستماع الفعال</a:t>
            </a:r>
          </a:p>
        </p:txBody>
      </p:sp>
    </p:spTree>
    <p:extLst>
      <p:ext uri="{BB962C8B-B14F-4D97-AF65-F5344CB8AC3E}">
        <p14:creationId xmlns:p14="http://schemas.microsoft.com/office/powerpoint/2010/main" val="272973701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4600" b="1" dirty="0">
                <a:solidFill>
                  <a:srgbClr val="0070C0"/>
                </a:solidFill>
              </a:rPr>
              <a:t>مراحل الاستماع الفعال</a:t>
            </a:r>
          </a:p>
          <a:p>
            <a:pPr marL="0" indent="0" algn="ctr" rtl="1">
              <a:lnSpc>
                <a:spcPct val="120000"/>
              </a:lnSpc>
              <a:buNone/>
            </a:pPr>
            <a:r>
              <a:rPr lang="ar-EG" altLang="en-US" sz="3500" b="1" dirty="0"/>
              <a:t>الانتباه </a:t>
            </a:r>
          </a:p>
          <a:p>
            <a:pPr marL="0" indent="0" algn="ctr" rtl="1">
              <a:lnSpc>
                <a:spcPct val="120000"/>
              </a:lnSpc>
              <a:buNone/>
            </a:pPr>
            <a:r>
              <a:rPr lang="ar-EG" altLang="en-US" sz="3500" b="1" dirty="0"/>
              <a:t>التفسير</a:t>
            </a:r>
          </a:p>
          <a:p>
            <a:pPr marL="0" indent="0" algn="ctr" rtl="1">
              <a:lnSpc>
                <a:spcPct val="120000"/>
              </a:lnSpc>
              <a:buNone/>
            </a:pPr>
            <a:r>
              <a:rPr lang="ar-EG" altLang="en-US" sz="3500" b="1" dirty="0"/>
              <a:t>الاستيعاب</a:t>
            </a:r>
          </a:p>
          <a:p>
            <a:pPr marL="0" indent="0" algn="ctr" rtl="1">
              <a:lnSpc>
                <a:spcPct val="120000"/>
              </a:lnSpc>
              <a:buNone/>
            </a:pPr>
            <a:r>
              <a:rPr lang="ar-EG" altLang="en-US" sz="3500" b="1" dirty="0"/>
              <a:t>الاستجابة</a:t>
            </a:r>
          </a:p>
          <a:p>
            <a:pPr marL="0" indent="0" algn="ctr" rtl="1">
              <a:lnSpc>
                <a:spcPct val="120000"/>
              </a:lnSpc>
              <a:buNone/>
            </a:pPr>
            <a:r>
              <a:rPr lang="ar-EG" altLang="en-US" sz="3500" b="1" dirty="0"/>
              <a:t>التقييم</a:t>
            </a:r>
          </a:p>
          <a:p>
            <a:pPr marL="0" indent="0" algn="ctr" rtl="1">
              <a:lnSpc>
                <a:spcPct val="120000"/>
              </a:lnSpc>
              <a:buNone/>
            </a:pPr>
            <a:r>
              <a:rPr lang="ar-EG" altLang="en-US" sz="3500" b="1" dirty="0"/>
              <a:t>التذكر</a:t>
            </a:r>
          </a:p>
          <a:p>
            <a:pPr marL="0" indent="0" algn="just" rtl="1" eaLnBrk="1" hangingPunct="1">
              <a:lnSpc>
                <a:spcPct val="15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421089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extLst>
              <p:ext uri="{D42A27DB-BD31-4B8C-83A1-F6EECF244321}">
                <p14:modId xmlns:p14="http://schemas.microsoft.com/office/powerpoint/2010/main" val="303522760"/>
              </p:ext>
            </p:extLst>
          </p:nvPr>
        </p:nvGraphicFramePr>
        <p:xfrm>
          <a:off x="1056904" y="1458784"/>
          <a:ext cx="9841015" cy="4752998"/>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937738">
                  <a:extLst>
                    <a:ext uri="{9D8B030D-6E8A-4147-A177-3AD203B41FA5}">
                      <a16:colId xmlns:a16="http://schemas.microsoft.com/office/drawing/2014/main" val="20001"/>
                    </a:ext>
                  </a:extLst>
                </a:gridCol>
                <a:gridCol w="1943924">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411331">
                <a:tc>
                  <a:txBody>
                    <a:bodyPr/>
                    <a:lstStyle/>
                    <a:p>
                      <a:pPr algn="just" rtl="1"/>
                      <a:r>
                        <a:rPr lang="ar-JO" sz="1800" b="1" dirty="0"/>
                        <a:t>حضر سعيد محاضرة</a:t>
                      </a:r>
                      <a:r>
                        <a:rPr lang="ar-JO" sz="1800" b="1" baseline="0" dirty="0"/>
                        <a:t> مهارات الاتصال فكان يستمع بانتباه لكل </a:t>
                      </a:r>
                      <a:r>
                        <a:rPr lang="ar-EG" sz="1800" b="1" baseline="0" dirty="0"/>
                        <a:t>المعلومات </a:t>
                      </a:r>
                      <a:r>
                        <a:rPr lang="ar-JO" sz="1800" b="1" baseline="0" dirty="0"/>
                        <a:t>خلال تواصله البصري مع المدرب وسؤاله </a:t>
                      </a:r>
                      <a:endParaRPr lang="en-GB" sz="1800" b="1" dirty="0"/>
                    </a:p>
                  </a:txBody>
                  <a:tcPr marT="44310" marB="44310"/>
                </a:tc>
                <a:tc>
                  <a:txBody>
                    <a:bodyPr/>
                    <a:lstStyle/>
                    <a:p>
                      <a:pPr algn="just" rtl="1"/>
                      <a:r>
                        <a:rPr lang="ar-JO" sz="1800" b="1" dirty="0"/>
                        <a:t>هي مرحلة</a:t>
                      </a:r>
                      <a:r>
                        <a:rPr lang="ar-EG" sz="1800" b="1" dirty="0"/>
                        <a:t> </a:t>
                      </a:r>
                      <a:r>
                        <a:rPr lang="ar-JO" sz="1800" b="1" dirty="0"/>
                        <a:t>استقبال</a:t>
                      </a:r>
                      <a:r>
                        <a:rPr lang="ar-JO" sz="1800" b="1" baseline="0" dirty="0"/>
                        <a:t> الصوت عن طريق الأذن ويمكن للمستقبل استخدام النظرات وتعبيرات </a:t>
                      </a:r>
                      <a:r>
                        <a:rPr lang="ar-JO" sz="1800" b="1" baseline="0" dirty="0" err="1"/>
                        <a:t>الوج</a:t>
                      </a:r>
                      <a:r>
                        <a:rPr lang="ar-EG" sz="1800" b="1" baseline="0" dirty="0"/>
                        <a:t>ه</a:t>
                      </a:r>
                      <a:r>
                        <a:rPr lang="ar-JO" sz="1800" b="1" baseline="0" dirty="0"/>
                        <a:t> ولغة الجسد </a:t>
                      </a:r>
                      <a:r>
                        <a:rPr lang="ar-EG" sz="1800" b="1" baseline="0" dirty="0"/>
                        <a:t>التي </a:t>
                      </a:r>
                      <a:r>
                        <a:rPr lang="ar-JO" sz="1800" b="1" baseline="0" dirty="0"/>
                        <a:t>تعبر عن </a:t>
                      </a:r>
                      <a:r>
                        <a:rPr lang="ar-EG" sz="1800" b="1" baseline="0" dirty="0"/>
                        <a:t>متابعته</a:t>
                      </a:r>
                      <a:r>
                        <a:rPr lang="ar-JO" sz="1800" b="1" baseline="0" dirty="0"/>
                        <a:t> لحديث المرسل وكذلك استخدام ا</a:t>
                      </a:r>
                      <a:r>
                        <a:rPr lang="ar-EG" sz="1800" b="1" baseline="0" dirty="0"/>
                        <a:t>لأسئلة </a:t>
                      </a:r>
                      <a:r>
                        <a:rPr lang="ar-JO" sz="1800" b="1" baseline="0" dirty="0"/>
                        <a:t>بما يؤكد الاستماع للمرسل</a:t>
                      </a:r>
                      <a:endParaRPr lang="en-GB" sz="1800" b="1" dirty="0"/>
                    </a:p>
                  </a:txBody>
                  <a:tcPr marT="44310" marB="44310"/>
                </a:tc>
                <a:tc>
                  <a:txBody>
                    <a:bodyPr/>
                    <a:lstStyle/>
                    <a:p>
                      <a:pPr algn="ctr" rtl="1"/>
                      <a:r>
                        <a:rPr lang="ar-EG" sz="3200" b="1" dirty="0"/>
                        <a:t>الانتباه</a:t>
                      </a:r>
                      <a:endParaRPr lang="en-GB" sz="3200" b="1" dirty="0"/>
                    </a:p>
                  </a:txBody>
                  <a:tcPr marT="44310" marB="44310"/>
                </a:tc>
                <a:extLst>
                  <a:ext uri="{0D108BD9-81ED-4DB2-BD59-A6C34878D82A}">
                    <a16:rowId xmlns:a16="http://schemas.microsoft.com/office/drawing/2014/main" val="10001"/>
                  </a:ext>
                </a:extLst>
              </a:tr>
              <a:tr h="1211283">
                <a:tc>
                  <a:txBody>
                    <a:bodyPr/>
                    <a:lstStyle/>
                    <a:p>
                      <a:pPr algn="just" rtl="1"/>
                      <a:r>
                        <a:rPr lang="ar-JO" sz="1800" b="1" dirty="0"/>
                        <a:t>قام سعيد باستقبال المعلومات التى سمعها</a:t>
                      </a:r>
                      <a:r>
                        <a:rPr lang="ar-JO" sz="1800" b="1" baseline="0" dirty="0"/>
                        <a:t> من المدرب وفسرها وربطها بما يعرف</a:t>
                      </a:r>
                      <a:r>
                        <a:rPr lang="ar-EG" sz="1800" b="1" baseline="0" dirty="0"/>
                        <a:t>ه</a:t>
                      </a:r>
                      <a:r>
                        <a:rPr lang="ar-JO" sz="1800" b="1" baseline="0" dirty="0"/>
                        <a:t> مسبقاً عن موضوع المحاضرة</a:t>
                      </a:r>
                      <a:endParaRPr lang="en-GB" sz="1800" b="1" dirty="0"/>
                    </a:p>
                  </a:txBody>
                  <a:tcPr marT="44310" marB="44310"/>
                </a:tc>
                <a:tc>
                  <a:txBody>
                    <a:bodyPr/>
                    <a:lstStyle/>
                    <a:p>
                      <a:pPr algn="just" rtl="1"/>
                      <a:r>
                        <a:rPr lang="ar-JO" sz="1800" b="1" dirty="0"/>
                        <a:t>فى هذه</a:t>
                      </a:r>
                      <a:r>
                        <a:rPr lang="ar-JO" sz="1800" b="1" baseline="0" dirty="0"/>
                        <a:t> المرحلة يحاول المستمع أن يضع معنى للمعلومات التى تم استقبالها وذلك باختيار بعضها وربط</a:t>
                      </a:r>
                      <a:r>
                        <a:rPr lang="ar-EG" sz="1800" b="1" baseline="0" dirty="0"/>
                        <a:t>ه</a:t>
                      </a:r>
                      <a:r>
                        <a:rPr lang="ar-JO" sz="1800" b="1" baseline="0" dirty="0"/>
                        <a:t> بالخبرات السابقة </a:t>
                      </a:r>
                      <a:r>
                        <a:rPr lang="ar-EG" sz="1800" b="1" baseline="0" dirty="0"/>
                        <a:t>التي</a:t>
                      </a:r>
                      <a:r>
                        <a:rPr lang="ar-JO" sz="1800" b="1" baseline="0" dirty="0"/>
                        <a:t> </a:t>
                      </a:r>
                      <a:r>
                        <a:rPr lang="ar-EG" sz="1800" b="1" baseline="0" dirty="0"/>
                        <a:t>لديه</a:t>
                      </a:r>
                      <a:r>
                        <a:rPr lang="ar-JO" sz="1800" b="1" baseline="0" dirty="0"/>
                        <a:t> وفى العادة فإننا نستخدم كل حواسنا من أجل تفسير ما</a:t>
                      </a:r>
                      <a:r>
                        <a:rPr lang="ar-EG" sz="1800" b="1" baseline="0" dirty="0"/>
                        <a:t> </a:t>
                      </a:r>
                      <a:r>
                        <a:rPr lang="ar-JO" sz="1800" b="1" baseline="0" dirty="0"/>
                        <a:t>سمعنا</a:t>
                      </a:r>
                      <a:r>
                        <a:rPr lang="ar-EG" sz="1800" b="1" baseline="0" dirty="0"/>
                        <a:t>ه</a:t>
                      </a:r>
                      <a:endParaRPr lang="ar-JO" sz="1800" b="1" baseline="0" dirty="0"/>
                    </a:p>
                  </a:txBody>
                  <a:tcPr marT="44310" marB="44310"/>
                </a:tc>
                <a:tc>
                  <a:txBody>
                    <a:bodyPr/>
                    <a:lstStyle/>
                    <a:p>
                      <a:pPr algn="ctr" rtl="1"/>
                      <a:r>
                        <a:rPr lang="ar-JO" sz="3200" b="1" dirty="0"/>
                        <a:t>التفسير</a:t>
                      </a:r>
                      <a:endParaRPr lang="en-GB" sz="3200" b="1" dirty="0"/>
                    </a:p>
                  </a:txBody>
                  <a:tcPr marT="44310" marB="44310"/>
                </a:tc>
                <a:extLst>
                  <a:ext uri="{0D108BD9-81ED-4DB2-BD59-A6C34878D82A}">
                    <a16:rowId xmlns:a16="http://schemas.microsoft.com/office/drawing/2014/main" val="10002"/>
                  </a:ext>
                </a:extLst>
              </a:tr>
              <a:tr h="1615044">
                <a:tc>
                  <a:txBody>
                    <a:bodyPr/>
                    <a:lstStyle/>
                    <a:p>
                      <a:pPr algn="just" rtl="1"/>
                      <a:r>
                        <a:rPr lang="ar-EG" sz="2000" b="1" baseline="0" dirty="0"/>
                        <a:t>استرجاع</a:t>
                      </a:r>
                      <a:r>
                        <a:rPr lang="ar-JO" sz="2000" b="1" baseline="0" dirty="0"/>
                        <a:t> سعيد المعلومات التي لدي</a:t>
                      </a:r>
                      <a:r>
                        <a:rPr lang="ar-EG" sz="2000" b="1" baseline="0" dirty="0"/>
                        <a:t>ه</a:t>
                      </a:r>
                      <a:r>
                        <a:rPr lang="ar-JO" sz="2000" b="1" baseline="0" dirty="0"/>
                        <a:t> عن موضوع المحاضرة وفى ضوء ما</a:t>
                      </a:r>
                      <a:r>
                        <a:rPr lang="ar-EG" sz="2000" b="1" baseline="0" dirty="0"/>
                        <a:t> </a:t>
                      </a:r>
                      <a:r>
                        <a:rPr lang="ar-JO" sz="2000" b="1" baseline="0" dirty="0"/>
                        <a:t>يعرف</a:t>
                      </a:r>
                      <a:r>
                        <a:rPr lang="ar-EG" sz="2000" b="1" baseline="0" dirty="0"/>
                        <a:t>ه</a:t>
                      </a:r>
                      <a:r>
                        <a:rPr lang="ar-JO" sz="2000" b="1" baseline="0" dirty="0"/>
                        <a:t> استطاع إدراك العلاقات فيما بينها ومعالجتها بما أكد فهم</a:t>
                      </a:r>
                      <a:r>
                        <a:rPr lang="ar-EG" sz="2000" b="1" baseline="0" dirty="0"/>
                        <a:t>ه</a:t>
                      </a:r>
                      <a:r>
                        <a:rPr lang="ar-JO" sz="2000" b="1" baseline="0" dirty="0"/>
                        <a:t> لها </a:t>
                      </a:r>
                      <a:endParaRPr lang="en-GB" sz="2000" b="1" dirty="0"/>
                    </a:p>
                  </a:txBody>
                  <a:tcPr marT="44310" marB="44310"/>
                </a:tc>
                <a:tc>
                  <a:txBody>
                    <a:bodyPr/>
                    <a:lstStyle/>
                    <a:p>
                      <a:pPr algn="just" rtl="1"/>
                      <a:r>
                        <a:rPr lang="ar-JO" sz="2000" b="1" dirty="0"/>
                        <a:t>وهي مرحلة الفهم</a:t>
                      </a:r>
                      <a:r>
                        <a:rPr lang="ar-JO" sz="2000" b="1" baseline="0" dirty="0"/>
                        <a:t> وتعد إحدى الفروقات الأساسية بين السماع والاستماع وتتضمن هذه المرحلة معالجة المعلومات </a:t>
                      </a:r>
                      <a:endParaRPr lang="en-GB" sz="2000" b="1" dirty="0"/>
                    </a:p>
                  </a:txBody>
                  <a:tcPr marT="44310" marB="44310"/>
                </a:tc>
                <a:tc>
                  <a:txBody>
                    <a:bodyPr/>
                    <a:lstStyle/>
                    <a:p>
                      <a:pPr algn="ctr" rtl="1"/>
                      <a:r>
                        <a:rPr lang="ar-EG" sz="3200" b="1" dirty="0"/>
                        <a:t>الاستيعاب</a:t>
                      </a:r>
                      <a:endParaRPr lang="en-GB" sz="3200" b="1" dirty="0"/>
                    </a:p>
                  </a:txBody>
                  <a:tcPr marT="44310" marB="4431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02716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extLst>
              <p:ext uri="{D42A27DB-BD31-4B8C-83A1-F6EECF244321}">
                <p14:modId xmlns:p14="http://schemas.microsoft.com/office/powerpoint/2010/main" val="1034504986"/>
              </p:ext>
            </p:extLst>
          </p:nvPr>
        </p:nvGraphicFramePr>
        <p:xfrm>
          <a:off x="1056904" y="1458784"/>
          <a:ext cx="9841015" cy="3984420"/>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830860">
                  <a:extLst>
                    <a:ext uri="{9D8B030D-6E8A-4147-A177-3AD203B41FA5}">
                      <a16:colId xmlns:a16="http://schemas.microsoft.com/office/drawing/2014/main" val="20001"/>
                    </a:ext>
                  </a:extLst>
                </a:gridCol>
                <a:gridCol w="2050802">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329304">
                <a:tc>
                  <a:txBody>
                    <a:bodyPr/>
                    <a:lstStyle/>
                    <a:p>
                      <a:pPr algn="just" rtl="1"/>
                      <a:r>
                        <a:rPr lang="ar-JO" sz="1800" b="1" dirty="0"/>
                        <a:t>قام</a:t>
                      </a:r>
                      <a:r>
                        <a:rPr lang="ar-JO" sz="1800" b="1" baseline="0" dirty="0"/>
                        <a:t> سعيد باستخدام الورقة والقلم لتسجيل النقاط الهامة </a:t>
                      </a:r>
                      <a:r>
                        <a:rPr lang="ar-EG" sz="1800" b="1" baseline="0" dirty="0"/>
                        <a:t>في</a:t>
                      </a:r>
                      <a:r>
                        <a:rPr lang="ar-JO" sz="1800" b="1" baseline="0" dirty="0"/>
                        <a:t> المحاضرة بما يسهل حفظ</a:t>
                      </a:r>
                      <a:r>
                        <a:rPr lang="ar-EG" sz="1800" b="1" baseline="0" dirty="0"/>
                        <a:t>ه</a:t>
                      </a:r>
                      <a:r>
                        <a:rPr lang="ar-JO" sz="1800" b="1" baseline="0" dirty="0"/>
                        <a:t> لها وليتمكن من تذكرها فيما بعد </a:t>
                      </a:r>
                      <a:endParaRPr lang="en-GB" sz="1800" b="1" dirty="0"/>
                    </a:p>
                  </a:txBody>
                  <a:tcPr marT="44310" marB="44310"/>
                </a:tc>
                <a:tc>
                  <a:txBody>
                    <a:bodyPr/>
                    <a:lstStyle/>
                    <a:p>
                      <a:pPr algn="just" rtl="1"/>
                      <a:r>
                        <a:rPr lang="ar-JO" sz="1800" b="1" dirty="0"/>
                        <a:t>وفى هذ</a:t>
                      </a:r>
                      <a:r>
                        <a:rPr lang="ar-EG" sz="1800" b="1" dirty="0"/>
                        <a:t>ه</a:t>
                      </a:r>
                      <a:r>
                        <a:rPr lang="ar-JO" sz="1800" b="1" dirty="0"/>
                        <a:t> المرحلة قد</a:t>
                      </a:r>
                      <a:r>
                        <a:rPr lang="ar-JO" sz="1800" b="1" baseline="0" dirty="0"/>
                        <a:t> يكون الحديث طويلاً وب</a:t>
                      </a:r>
                      <a:r>
                        <a:rPr lang="ar-EG" sz="1800" b="1" baseline="0" dirty="0"/>
                        <a:t>ه</a:t>
                      </a:r>
                      <a:r>
                        <a:rPr lang="ar-JO" sz="1800" b="1" baseline="0" dirty="0"/>
                        <a:t> كثير من البيانات</a:t>
                      </a:r>
                      <a:r>
                        <a:rPr lang="ar-EG" sz="1800" b="1" baseline="0" dirty="0"/>
                        <a:t>،</a:t>
                      </a:r>
                      <a:r>
                        <a:rPr lang="ar-JO" sz="1800" b="1" baseline="0" dirty="0"/>
                        <a:t> مما يجعل المستقبل يواجه صعوبة تكرار تفصيلات تلك الرسالة وفى تلك الحالة فإن للمستقبل إمكانية التدرب على قوة التذكر باستخدام ورقة وقلم لتسجيل النقاط </a:t>
                      </a:r>
                      <a:r>
                        <a:rPr lang="ar-EG" sz="1800" b="1" baseline="0" dirty="0"/>
                        <a:t>التي</a:t>
                      </a:r>
                      <a:r>
                        <a:rPr lang="ar-JO" sz="1800" b="1" baseline="0" dirty="0"/>
                        <a:t> يمكن الرجوع إليها</a:t>
                      </a:r>
                      <a:r>
                        <a:rPr lang="ar-EG" sz="1800" b="1" baseline="0" dirty="0"/>
                        <a:t> </a:t>
                      </a:r>
                      <a:r>
                        <a:rPr lang="ar-JO" sz="1800" b="1" baseline="0" dirty="0"/>
                        <a:t>عند الحاجة </a:t>
                      </a:r>
                      <a:endParaRPr lang="en-GB" sz="1800" b="1" dirty="0"/>
                    </a:p>
                  </a:txBody>
                  <a:tcPr marT="44310" marB="44310"/>
                </a:tc>
                <a:tc>
                  <a:txBody>
                    <a:bodyPr/>
                    <a:lstStyle/>
                    <a:p>
                      <a:pPr algn="ctr" rtl="1"/>
                      <a:r>
                        <a:rPr lang="ar-JO" sz="3200" b="1" dirty="0"/>
                        <a:t>التذكر </a:t>
                      </a:r>
                      <a:endParaRPr lang="en-GB" sz="3200" b="1" dirty="0"/>
                    </a:p>
                  </a:txBody>
                  <a:tcPr marT="44310" marB="44310"/>
                </a:tc>
                <a:extLst>
                  <a:ext uri="{0D108BD9-81ED-4DB2-BD59-A6C34878D82A}">
                    <a16:rowId xmlns:a16="http://schemas.microsoft.com/office/drawing/2014/main" val="10004"/>
                  </a:ext>
                </a:extLst>
              </a:tr>
              <a:tr h="1536085">
                <a:tc>
                  <a:txBody>
                    <a:bodyPr/>
                    <a:lstStyle/>
                    <a:p>
                      <a:pPr algn="just" rtl="1"/>
                      <a:r>
                        <a:rPr lang="ar-JO" sz="1800" b="1" dirty="0"/>
                        <a:t>سعى سعيد إلى تقدير</a:t>
                      </a:r>
                      <a:r>
                        <a:rPr lang="ar-JO" sz="1800" b="1" baseline="0" dirty="0"/>
                        <a:t> أهمية المعلومات التى كتبها وقيمها من الأهم فالمهم بالنسبة ل</a:t>
                      </a:r>
                      <a:r>
                        <a:rPr lang="ar-EG" sz="1800" b="1" baseline="0" dirty="0"/>
                        <a:t>ه</a:t>
                      </a:r>
                      <a:r>
                        <a:rPr lang="ar-JO" sz="1800" b="1" baseline="0" dirty="0"/>
                        <a:t> بغض النظر عن رأية فى المدرب أو موعد المحاضرة</a:t>
                      </a:r>
                      <a:endParaRPr lang="en-GB" sz="1800" b="1" dirty="0"/>
                    </a:p>
                  </a:txBody>
                  <a:tcPr marT="44310" marB="44310"/>
                </a:tc>
                <a:tc>
                  <a:txBody>
                    <a:bodyPr/>
                    <a:lstStyle/>
                    <a:p>
                      <a:pPr algn="just" rtl="1"/>
                      <a:r>
                        <a:rPr lang="ar-JO" sz="1800" b="1" dirty="0"/>
                        <a:t>وفى هذ</a:t>
                      </a:r>
                      <a:r>
                        <a:rPr lang="ar-EG" sz="1800" b="1" dirty="0"/>
                        <a:t>ه</a:t>
                      </a:r>
                      <a:r>
                        <a:rPr lang="ar-JO" sz="1800" b="1" baseline="0" dirty="0"/>
                        <a:t> المرحلة يحتاج المستمع إلى تحليل الأحداث والتميز بين الحقائق وال</a:t>
                      </a:r>
                      <a:r>
                        <a:rPr lang="ar-EG" sz="1800" b="1" baseline="0" dirty="0"/>
                        <a:t>آ</a:t>
                      </a:r>
                      <a:r>
                        <a:rPr lang="ar-JO" sz="1800" b="1" baseline="0" dirty="0"/>
                        <a:t>راء الشخصية ويتم فى هذه المرحلة الحكم على مدى تعارضها أو توافقها مع ما</a:t>
                      </a:r>
                      <a:r>
                        <a:rPr lang="ar-EG" sz="1800" b="1" baseline="0" dirty="0"/>
                        <a:t> </a:t>
                      </a:r>
                      <a:r>
                        <a:rPr lang="ar-JO" sz="1800" b="1" baseline="0" dirty="0"/>
                        <a:t>نعتقده ونؤمن ب</a:t>
                      </a:r>
                      <a:r>
                        <a:rPr lang="ar-EG" sz="1800" b="1" baseline="0" dirty="0"/>
                        <a:t>ه</a:t>
                      </a:r>
                      <a:r>
                        <a:rPr lang="ar-JO" sz="1800" b="1" baseline="0" dirty="0"/>
                        <a:t> دون تأثير الانطباع السابق عن المرسل أو حتى الظروف المحطية بالمستقبل أثناء الحديث </a:t>
                      </a:r>
                      <a:endParaRPr lang="en-GB" sz="1800" b="1" dirty="0"/>
                    </a:p>
                  </a:txBody>
                  <a:tcPr marT="44310" marB="44310"/>
                </a:tc>
                <a:tc>
                  <a:txBody>
                    <a:bodyPr/>
                    <a:lstStyle/>
                    <a:p>
                      <a:pPr algn="ctr" rtl="1"/>
                      <a:r>
                        <a:rPr lang="ar-JO" sz="3200" b="1" dirty="0"/>
                        <a:t>التقييم</a:t>
                      </a:r>
                      <a:endParaRPr lang="en-GB" sz="3200" b="1" dirty="0"/>
                    </a:p>
                  </a:txBody>
                  <a:tcPr marT="44310" marB="4431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6369542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Content Placeholder 4">
            <a:extLst>
              <a:ext uri="{FF2B5EF4-FFF2-40B4-BE49-F238E27FC236}">
                <a16:creationId xmlns:a16="http://schemas.microsoft.com/office/drawing/2014/main" id="{5DCB6BF9-D431-D278-B5B8-78616D110E3C}"/>
              </a:ext>
            </a:extLst>
          </p:cNvPr>
          <p:cNvGraphicFramePr>
            <a:graphicFrameLocks/>
          </p:cNvGraphicFramePr>
          <p:nvPr>
            <p:extLst>
              <p:ext uri="{D42A27DB-BD31-4B8C-83A1-F6EECF244321}">
                <p14:modId xmlns:p14="http://schemas.microsoft.com/office/powerpoint/2010/main" val="1148823161"/>
              </p:ext>
            </p:extLst>
          </p:nvPr>
        </p:nvGraphicFramePr>
        <p:xfrm>
          <a:off x="1056904" y="1338998"/>
          <a:ext cx="9852891" cy="4907579"/>
        </p:xfrm>
        <a:graphic>
          <a:graphicData uri="http://schemas.openxmlformats.org/drawingml/2006/table">
            <a:tbl>
              <a:tblPr firstRow="1" bandRow="1">
                <a:tableStyleId>{5C22544A-7EE6-4342-B048-85BDC9FD1C3A}</a:tableStyleId>
              </a:tblPr>
              <a:tblGrid>
                <a:gridCol w="2351314">
                  <a:extLst>
                    <a:ext uri="{9D8B030D-6E8A-4147-A177-3AD203B41FA5}">
                      <a16:colId xmlns:a16="http://schemas.microsoft.com/office/drawing/2014/main" val="20000"/>
                    </a:ext>
                  </a:extLst>
                </a:gridCol>
                <a:gridCol w="4217280">
                  <a:extLst>
                    <a:ext uri="{9D8B030D-6E8A-4147-A177-3AD203B41FA5}">
                      <a16:colId xmlns:a16="http://schemas.microsoft.com/office/drawing/2014/main" val="20001"/>
                    </a:ext>
                  </a:extLst>
                </a:gridCol>
                <a:gridCol w="3284297">
                  <a:extLst>
                    <a:ext uri="{9D8B030D-6E8A-4147-A177-3AD203B41FA5}">
                      <a16:colId xmlns:a16="http://schemas.microsoft.com/office/drawing/2014/main" val="20002"/>
                    </a:ext>
                  </a:extLst>
                </a:gridCol>
              </a:tblGrid>
              <a:tr h="381025">
                <a:tc>
                  <a:txBody>
                    <a:bodyPr/>
                    <a:lstStyle/>
                    <a:p>
                      <a:pPr algn="ctr" rtl="1"/>
                      <a:r>
                        <a:rPr lang="ar-JO" sz="2800" dirty="0"/>
                        <a:t>تطبيقات</a:t>
                      </a:r>
                      <a:endParaRPr lang="en-GB" sz="2800" dirty="0"/>
                    </a:p>
                  </a:txBody>
                  <a:tcPr marT="45723" marB="45723">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مفهومها</a:t>
                      </a:r>
                      <a:endParaRPr lang="en-GB" sz="2800"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المرحلة</a:t>
                      </a:r>
                      <a:endParaRPr lang="en-GB" sz="2800" dirty="0"/>
                    </a:p>
                  </a:txBody>
                  <a:tcPr marT="45723" marB="45723">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188799">
                <a:tc rowSpan="3">
                  <a:txBody>
                    <a:bodyPr/>
                    <a:lstStyle/>
                    <a:p>
                      <a:pPr algn="just" rtl="1"/>
                      <a:r>
                        <a:rPr lang="ar-JO" sz="1800" b="1" dirty="0"/>
                        <a:t>كان سعيد يردد الكلمات مع المدرب ويرفع يده</a:t>
                      </a:r>
                      <a:r>
                        <a:rPr lang="ar-JO" sz="1800" b="1" baseline="0" dirty="0"/>
                        <a:t> ليجيب عن بعض التساؤلات ويضيف بعض التعليقات وكان يهز رأس</a:t>
                      </a:r>
                      <a:r>
                        <a:rPr lang="ar-EG" sz="1800" b="1" baseline="0" dirty="0"/>
                        <a:t>ه</a:t>
                      </a:r>
                      <a:r>
                        <a:rPr lang="ar-JO" sz="1800" b="1" baseline="0" dirty="0"/>
                        <a:t> بالموافقة ويسجل النقاط الهامة</a:t>
                      </a:r>
                      <a:endParaRPr lang="en-GB" sz="1800" b="1" dirty="0"/>
                    </a:p>
                  </a:txBody>
                  <a:tcPr marT="45723" marB="4572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rtl="1"/>
                      <a:r>
                        <a:rPr lang="ar-JO" sz="1800" b="1" dirty="0"/>
                        <a:t>في هذ</a:t>
                      </a:r>
                      <a:r>
                        <a:rPr lang="ar-EG" sz="1800" b="1" dirty="0"/>
                        <a:t>ه</a:t>
                      </a:r>
                      <a:r>
                        <a:rPr lang="ar-JO" sz="1800" b="1" dirty="0"/>
                        <a:t> المرحلة  يعمد المستمع إلى</a:t>
                      </a:r>
                      <a:r>
                        <a:rPr lang="ar-JO" sz="1800" b="1" baseline="0" dirty="0"/>
                        <a:t> سلوك لفظ</a:t>
                      </a:r>
                      <a:r>
                        <a:rPr lang="ar-EG" sz="1800" b="1" baseline="0" dirty="0"/>
                        <a:t>ي</a:t>
                      </a:r>
                      <a:r>
                        <a:rPr lang="ar-JO" sz="1800" b="1" baseline="0" dirty="0"/>
                        <a:t> أو غير لفظ</a:t>
                      </a:r>
                      <a:r>
                        <a:rPr lang="ar-EG" sz="1800" b="1" baseline="0" dirty="0"/>
                        <a:t>ي</a:t>
                      </a:r>
                      <a:r>
                        <a:rPr lang="ar-JO" sz="1800" b="1" baseline="0" dirty="0"/>
                        <a:t> لإعلام المتحدث أن</a:t>
                      </a:r>
                      <a:r>
                        <a:rPr lang="ar-EG" sz="1800" b="1" baseline="0" dirty="0"/>
                        <a:t>ه</a:t>
                      </a:r>
                      <a:r>
                        <a:rPr lang="ar-JO" sz="1800" b="1" baseline="0" dirty="0"/>
                        <a:t> فهم أو أن</a:t>
                      </a:r>
                      <a:r>
                        <a:rPr lang="ar-EG" sz="1800" b="1" baseline="0" dirty="0"/>
                        <a:t>ه</a:t>
                      </a:r>
                      <a:r>
                        <a:rPr lang="ar-JO" sz="1800" b="1" baseline="0" dirty="0"/>
                        <a:t> لم يفهم رسالة المتحدث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الاستجابة</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37476">
                <a:tc vMerge="1">
                  <a:txBody>
                    <a:bodyPr/>
                    <a:lstStyle/>
                    <a:p>
                      <a:endParaRPr lang="en-GB"/>
                    </a:p>
                  </a:txBody>
                  <a:tcPr/>
                </a:tc>
                <a:tc>
                  <a:txBody>
                    <a:bodyPr/>
                    <a:lstStyle/>
                    <a:p>
                      <a:pPr algn="just" rtl="1"/>
                      <a:r>
                        <a:rPr lang="ar-JO" sz="1800" b="1" dirty="0"/>
                        <a:t>يتم من خلال طرح سؤال أو تعليق</a:t>
                      </a:r>
                      <a:r>
                        <a:rPr lang="ar-JO" sz="1800" b="1" baseline="0" dirty="0"/>
                        <a:t> على المتحدث لاستيضاح المعلومة </a:t>
                      </a:r>
                      <a:r>
                        <a:rPr lang="ar-EG" sz="1800" b="1" baseline="0" dirty="0"/>
                        <a:t>التي</a:t>
                      </a:r>
                      <a:r>
                        <a:rPr lang="ar-JO" sz="1800" b="1" baseline="0" dirty="0"/>
                        <a:t> تحتاج إلى وضوح أكثر مع الانتباه </a:t>
                      </a:r>
                      <a:r>
                        <a:rPr lang="ar-EG" sz="1800" b="1" baseline="0" dirty="0"/>
                        <a:t>إلى</a:t>
                      </a:r>
                      <a:r>
                        <a:rPr lang="ar-JO" sz="1800" b="1" baseline="0" dirty="0"/>
                        <a:t> أن مثل هذا السلوك اللفظى يجب </a:t>
                      </a:r>
                      <a:r>
                        <a:rPr lang="ar-EG" sz="1800" b="1" baseline="0" dirty="0"/>
                        <a:t>ألا </a:t>
                      </a:r>
                      <a:r>
                        <a:rPr lang="ar-JO" sz="1800" b="1" baseline="0" dirty="0"/>
                        <a:t>يتم بطريقة تقطع استرسال المتحدث</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السلوك اللفظ</a:t>
                      </a:r>
                      <a:r>
                        <a:rPr lang="ar-EG" sz="3200" b="1" dirty="0"/>
                        <a:t>ي</a:t>
                      </a:r>
                      <a:r>
                        <a:rPr lang="ar-JO" sz="3200" b="1" baseline="0" dirty="0"/>
                        <a:t> </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63138">
                <a:tc vMerge="1">
                  <a:txBody>
                    <a:bodyPr/>
                    <a:lstStyle/>
                    <a:p>
                      <a:endParaRPr lang="en-GB"/>
                    </a:p>
                  </a:txBody>
                  <a:tcPr/>
                </a:tc>
                <a:tc>
                  <a:txBody>
                    <a:bodyPr/>
                    <a:lstStyle/>
                    <a:p>
                      <a:pPr algn="just" rtl="1"/>
                      <a:r>
                        <a:rPr lang="ar-JO" sz="1800" b="1" dirty="0"/>
                        <a:t> يتم من خلال</a:t>
                      </a:r>
                      <a:r>
                        <a:rPr lang="ar-JO" sz="1800" b="1" baseline="0" dirty="0"/>
                        <a:t> تحريك الرأس للإشارة بالموافقة أو الرغبة </a:t>
                      </a:r>
                      <a:r>
                        <a:rPr lang="ar-EG" sz="1800" b="1" baseline="0" dirty="0"/>
                        <a:t>في</a:t>
                      </a:r>
                      <a:r>
                        <a:rPr lang="ar-JO" sz="1800" b="1" baseline="0" dirty="0"/>
                        <a:t> الاسترسال فى الحديث أو أية إشارة أخرى يرسلها المستمع للمتحدث ليوصل بها </a:t>
                      </a:r>
                      <a:r>
                        <a:rPr lang="ar-EG" sz="1800" b="1" baseline="0" dirty="0"/>
                        <a:t>استجابة</a:t>
                      </a:r>
                      <a:r>
                        <a:rPr lang="ar-JO" sz="1800" b="1" baseline="0" dirty="0"/>
                        <a:t> معينة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ar-JO" sz="3200" b="1" dirty="0"/>
                        <a:t>السلوك غير</a:t>
                      </a:r>
                      <a:r>
                        <a:rPr lang="ar-JO" sz="3200" b="1" baseline="0" dirty="0"/>
                        <a:t> اللفظ</a:t>
                      </a:r>
                      <a:r>
                        <a:rPr lang="ar-EG" sz="3200" b="1" baseline="0" dirty="0"/>
                        <a:t>ي</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44352428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الإلقاء</a:t>
            </a:r>
          </a:p>
        </p:txBody>
      </p:sp>
      <p:pic>
        <p:nvPicPr>
          <p:cNvPr id="4" name="Picture 3" descr="A close-up of a microphone&#10;&#10;Description automatically generated">
            <a:extLst>
              <a:ext uri="{FF2B5EF4-FFF2-40B4-BE49-F238E27FC236}">
                <a16:creationId xmlns:a16="http://schemas.microsoft.com/office/drawing/2014/main" id="{4ACD9A82-6C75-2513-4E13-6C6DB79BD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25" y="1441863"/>
            <a:ext cx="7191375" cy="3048000"/>
          </a:xfrm>
          <a:prstGeom prst="rect">
            <a:avLst/>
          </a:prstGeom>
        </p:spPr>
      </p:pic>
      <p:pic>
        <p:nvPicPr>
          <p:cNvPr id="8" name="Picture 7" descr="A silhouette of a person at a podium&#10;&#10;Description automatically generated">
            <a:extLst>
              <a:ext uri="{FF2B5EF4-FFF2-40B4-BE49-F238E27FC236}">
                <a16:creationId xmlns:a16="http://schemas.microsoft.com/office/drawing/2014/main" id="{5CDF536B-374E-FD41-8D2D-4543587A7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1" y="1441863"/>
            <a:ext cx="5320146" cy="3048000"/>
          </a:xfrm>
          <a:prstGeom prst="rect">
            <a:avLst/>
          </a:prstGeom>
        </p:spPr>
      </p:pic>
    </p:spTree>
    <p:extLst>
      <p:ext uri="{BB962C8B-B14F-4D97-AF65-F5344CB8AC3E}">
        <p14:creationId xmlns:p14="http://schemas.microsoft.com/office/powerpoint/2010/main" val="397419111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3-  مهارة الإلقاء</a:t>
            </a:r>
          </a:p>
          <a:p>
            <a:pPr marL="0" indent="0" algn="just" rtl="1" eaLnBrk="1" hangingPunct="1">
              <a:lnSpc>
                <a:spcPct val="150000"/>
              </a:lnSpc>
              <a:buNone/>
            </a:pPr>
            <a:r>
              <a:rPr lang="ar-EG" altLang="en-US" b="1" dirty="0"/>
              <a:t>تعد مهارة الإلقاء من المهارات الهامة التي تتطلب من المتحدث أن يستعد جيداً قبل الإلقاء وتهدف إلى التأثير على الجمهور واستمالته وإقناعه بالموضوع المراد وللقيام بعملية الإلقاء بشكل جيد ينبغي أن يطبق الفرد المراحل الآتية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393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extLst>
              <p:ext uri="{D42A27DB-BD31-4B8C-83A1-F6EECF244321}">
                <p14:modId xmlns:p14="http://schemas.microsoft.com/office/powerpoint/2010/main" val="3658166267"/>
              </p:ext>
            </p:extLst>
          </p:nvPr>
        </p:nvGraphicFramePr>
        <p:xfrm>
          <a:off x="1056904" y="1400957"/>
          <a:ext cx="9919560" cy="4770289"/>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3854301">
                  <a:extLst>
                    <a:ext uri="{9D8B030D-6E8A-4147-A177-3AD203B41FA5}">
                      <a16:colId xmlns:a16="http://schemas.microsoft.com/office/drawing/2014/main" val="20001"/>
                    </a:ext>
                  </a:extLst>
                </a:gridCol>
                <a:gridCol w="2758739">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algn="just" rtl="1"/>
                      <a:r>
                        <a:rPr lang="ar-JO" sz="2000" b="1" dirty="0"/>
                        <a:t>يستعد سلطان لإلقاء كلمة عن الأفكار</a:t>
                      </a:r>
                      <a:r>
                        <a:rPr lang="ar-JO" sz="2000" b="1" baseline="0" dirty="0"/>
                        <a:t> الإبداعية لدى الشباب ضمن فعاليات </a:t>
                      </a:r>
                    </a:p>
                    <a:p>
                      <a:pPr algn="just" rtl="1"/>
                      <a:r>
                        <a:rPr lang="ar-JO" sz="2000" b="1" baseline="0" dirty="0"/>
                        <a:t> (تيديكس) فقام بجمع المعلومات عن الموضوع وكتب</a:t>
                      </a:r>
                      <a:r>
                        <a:rPr lang="ar-EG" sz="2000" b="1" baseline="0" dirty="0"/>
                        <a:t>ه</a:t>
                      </a:r>
                      <a:r>
                        <a:rPr lang="ar-JO" sz="2000" b="1" baseline="0" dirty="0"/>
                        <a:t> وراجع</a:t>
                      </a:r>
                      <a:r>
                        <a:rPr lang="ar-EG" sz="2000" b="1" baseline="0" dirty="0"/>
                        <a:t>ه</a:t>
                      </a:r>
                      <a:r>
                        <a:rPr lang="ar-JO" sz="2000" b="1" baseline="0" dirty="0"/>
                        <a:t> لغوياً وإملائياً</a:t>
                      </a:r>
                      <a:endParaRPr lang="en-GB" sz="2000" b="1" dirty="0"/>
                    </a:p>
                  </a:txBody>
                  <a:tcPr marT="45723" marB="45723"/>
                </a:tc>
                <a:tc>
                  <a:txBody>
                    <a:bodyPr/>
                    <a:lstStyle/>
                    <a:p>
                      <a:pPr algn="just" rtl="1">
                        <a:buFont typeface="Arial" pitchFamily="34" charset="0"/>
                        <a:buChar char="•"/>
                      </a:pPr>
                      <a:r>
                        <a:rPr lang="ar-JO" sz="2000" b="1" dirty="0"/>
                        <a:t>جمع </a:t>
                      </a:r>
                      <a:r>
                        <a:rPr lang="ar-EG" sz="2000" b="1" dirty="0" err="1"/>
                        <a:t>ال</a:t>
                      </a:r>
                      <a:r>
                        <a:rPr lang="ar-JO" sz="2000" b="1" dirty="0"/>
                        <a:t>معلومات والبيانات حول الموضوع من مصادرها المتنوعة</a:t>
                      </a:r>
                    </a:p>
                    <a:p>
                      <a:pPr algn="just" rtl="1">
                        <a:buFont typeface="Arial" pitchFamily="34" charset="0"/>
                        <a:buChar char="•"/>
                      </a:pPr>
                      <a:r>
                        <a:rPr lang="ar-JO" sz="2000" b="1" dirty="0"/>
                        <a:t> كتابة الموضوع </a:t>
                      </a:r>
                      <a:r>
                        <a:rPr lang="ar-EG" sz="2000" b="1" dirty="0"/>
                        <a:t>وصياغته</a:t>
                      </a:r>
                      <a:r>
                        <a:rPr lang="ar-JO" sz="2000" b="1" dirty="0"/>
                        <a:t> بشكل متناسق خال من الأخطاء</a:t>
                      </a:r>
                      <a:r>
                        <a:rPr lang="ar-JO" sz="2000" b="1" baseline="0" dirty="0"/>
                        <a:t> الإملائية واللغوية</a:t>
                      </a:r>
                    </a:p>
                    <a:p>
                      <a:pPr algn="just" rtl="1">
                        <a:buFont typeface="Arial" pitchFamily="34" charset="0"/>
                        <a:buChar char="•"/>
                      </a:pPr>
                      <a:r>
                        <a:rPr lang="ar-JO" sz="2000" b="1" baseline="0" dirty="0"/>
                        <a:t>الحرص على ضبط وتشكيل الكلمات بشكل محكم قبل الإلقاء </a:t>
                      </a:r>
                      <a:r>
                        <a:rPr lang="ar-JO" sz="2000" b="1" dirty="0"/>
                        <a:t> </a:t>
                      </a:r>
                      <a:endParaRPr lang="en-GB" sz="2000" b="1" dirty="0"/>
                    </a:p>
                  </a:txBody>
                  <a:tcPr marT="45723" marB="45723"/>
                </a:tc>
                <a:tc>
                  <a:txBody>
                    <a:bodyPr/>
                    <a:lstStyle/>
                    <a:p>
                      <a:pPr algn="ctr" rtl="1"/>
                      <a:r>
                        <a:rPr lang="ar-JO" sz="3200" b="1" dirty="0"/>
                        <a:t>جمع المعلومات</a:t>
                      </a:r>
                      <a:r>
                        <a:rPr lang="ar-JO" sz="3200" b="1" baseline="0" dirty="0"/>
                        <a:t> </a:t>
                      </a:r>
                      <a:endParaRPr lang="en-GB" sz="3200" b="1" dirty="0"/>
                    </a:p>
                  </a:txBody>
                  <a:tcPr marT="45723" marB="45723"/>
                </a:tc>
                <a:extLst>
                  <a:ext uri="{0D108BD9-81ED-4DB2-BD59-A6C34878D82A}">
                    <a16:rowId xmlns:a16="http://schemas.microsoft.com/office/drawing/2014/main" val="10001"/>
                  </a:ext>
                </a:extLst>
              </a:tr>
              <a:tr h="2172165">
                <a:tc>
                  <a:txBody>
                    <a:bodyPr/>
                    <a:lstStyle/>
                    <a:p>
                      <a:pPr algn="just" rtl="1"/>
                      <a:r>
                        <a:rPr lang="ar-JO" sz="2000" b="1" dirty="0"/>
                        <a:t>قام سلطان بقراءة الكلمة</a:t>
                      </a:r>
                      <a:r>
                        <a:rPr lang="ar-JO" sz="2000" b="1" baseline="0" dirty="0"/>
                        <a:t> عدة مرات وطلب من بعض</a:t>
                      </a:r>
                      <a:r>
                        <a:rPr lang="ar-EG" sz="2000" b="1" baseline="0" dirty="0"/>
                        <a:t> زملائه</a:t>
                      </a:r>
                      <a:r>
                        <a:rPr lang="ar-JO" sz="2000" b="1" baseline="0" dirty="0"/>
                        <a:t> أن يلقى أمامهم الكلمة وأن يتابعوه ويعطوه ملاحظاتهم وحدث نفس</a:t>
                      </a:r>
                      <a:r>
                        <a:rPr lang="ar-EG" sz="2000" b="1" baseline="0" dirty="0"/>
                        <a:t>ه</a:t>
                      </a:r>
                      <a:r>
                        <a:rPr lang="ar-JO" sz="2000" b="1" baseline="0" dirty="0"/>
                        <a:t> وشجعها بأن</a:t>
                      </a:r>
                      <a:r>
                        <a:rPr lang="ar-EG" sz="2000" b="1" baseline="0" dirty="0"/>
                        <a:t>ه</a:t>
                      </a:r>
                      <a:r>
                        <a:rPr lang="ar-JO" sz="2000" b="1" baseline="0" dirty="0"/>
                        <a:t> قادر على الإلقاء بشكل متميز </a:t>
                      </a:r>
                    </a:p>
                  </a:txBody>
                  <a:tcPr marT="45723" marB="45723"/>
                </a:tc>
                <a:tc>
                  <a:txBody>
                    <a:bodyPr/>
                    <a:lstStyle/>
                    <a:p>
                      <a:pPr marL="119063" indent="-119063" algn="just" rtl="1">
                        <a:buFont typeface="Arial" panose="020B0604020202020204" pitchFamily="34" charset="0"/>
                        <a:buChar char="•"/>
                      </a:pPr>
                      <a:r>
                        <a:rPr lang="ar-JO" sz="2000" b="1" dirty="0"/>
                        <a:t>قراءة الموضوع أكثر من مرة </a:t>
                      </a:r>
                    </a:p>
                    <a:p>
                      <a:pPr marL="119063" indent="-119063" algn="just" rtl="1">
                        <a:buFont typeface="Arial" panose="020B0604020202020204" pitchFamily="34" charset="0"/>
                        <a:buChar char="•"/>
                      </a:pPr>
                      <a:r>
                        <a:rPr lang="ar-JO" sz="2000" b="1" dirty="0"/>
                        <a:t>التدرب</a:t>
                      </a:r>
                      <a:r>
                        <a:rPr lang="ar-JO" sz="2000" b="1" baseline="0" dirty="0"/>
                        <a:t> على الإلقاء أمام الأهل أو الزملاء </a:t>
                      </a:r>
                    </a:p>
                    <a:p>
                      <a:pPr marL="119063" indent="-119063" algn="just" rtl="1">
                        <a:buFont typeface="Arial" panose="020B0604020202020204" pitchFamily="34" charset="0"/>
                        <a:buChar char="•"/>
                      </a:pPr>
                      <a:r>
                        <a:rPr lang="ar-JO" sz="2000" b="1" baseline="0" dirty="0"/>
                        <a:t>الحديث </a:t>
                      </a:r>
                      <a:r>
                        <a:rPr lang="ar-EG" sz="2000" b="1" baseline="0" dirty="0"/>
                        <a:t>الإيجابي</a:t>
                      </a:r>
                      <a:r>
                        <a:rPr lang="ar-JO" sz="2000" b="1" baseline="0" dirty="0"/>
                        <a:t> مع النفس بالقدرة على الإلقاء بشكل متميز </a:t>
                      </a:r>
                    </a:p>
                    <a:p>
                      <a:pPr marL="119063" indent="-119063" algn="just" rtl="1">
                        <a:buFont typeface="Arial" panose="020B0604020202020204" pitchFamily="34" charset="0"/>
                        <a:buChar char="•"/>
                      </a:pPr>
                      <a:r>
                        <a:rPr lang="ar-JO" sz="2000" b="1" baseline="0" dirty="0"/>
                        <a:t>التدرب على الاسترخاء </a:t>
                      </a:r>
                    </a:p>
                    <a:p>
                      <a:pPr marL="119063" indent="-119063" algn="just" rtl="1">
                        <a:buFont typeface="Arial" panose="020B0604020202020204" pitchFamily="34" charset="0"/>
                        <a:buChar char="•"/>
                      </a:pPr>
                      <a:r>
                        <a:rPr lang="ar-JO" sz="2000" b="1" baseline="0" dirty="0"/>
                        <a:t>مراقبة المتميزين </a:t>
                      </a:r>
                      <a:r>
                        <a:rPr lang="ar-EG" sz="2000" b="1" baseline="0" dirty="0"/>
                        <a:t>في </a:t>
                      </a:r>
                      <a:r>
                        <a:rPr lang="ar-JO" sz="2000" b="1" baseline="0" dirty="0"/>
                        <a:t>الإلقاء للاستفادة من أساليبهم </a:t>
                      </a:r>
                      <a:endParaRPr lang="en-GB" sz="2000" b="1" dirty="0"/>
                    </a:p>
                  </a:txBody>
                  <a:tcPr marT="45723" marB="45723"/>
                </a:tc>
                <a:tc>
                  <a:txBody>
                    <a:bodyPr/>
                    <a:lstStyle/>
                    <a:p>
                      <a:pPr algn="ctr" rtl="1"/>
                      <a:r>
                        <a:rPr lang="ar-JO" sz="3200" b="1" dirty="0" err="1"/>
                        <a:t>التدر</a:t>
                      </a:r>
                      <a:r>
                        <a:rPr lang="ar-EG" sz="3200" b="1" dirty="0"/>
                        <a:t>ي</a:t>
                      </a:r>
                      <a:r>
                        <a:rPr lang="ar-JO" sz="3200" b="1" dirty="0"/>
                        <a:t>ب المسبق على الإلقاء</a:t>
                      </a:r>
                      <a:r>
                        <a:rPr lang="ar-JO" sz="3200" b="1" baseline="0" dirty="0"/>
                        <a:t> </a:t>
                      </a:r>
                      <a:endParaRPr lang="en-GB" sz="3200" b="1" dirty="0"/>
                    </a:p>
                  </a:txBody>
                  <a:tcPr marT="45723" marB="45723"/>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3441089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extLst>
              <p:ext uri="{D42A27DB-BD31-4B8C-83A1-F6EECF244321}">
                <p14:modId xmlns:p14="http://schemas.microsoft.com/office/powerpoint/2010/main" val="855470227"/>
              </p:ext>
            </p:extLst>
          </p:nvPr>
        </p:nvGraphicFramePr>
        <p:xfrm>
          <a:off x="1056904" y="1400957"/>
          <a:ext cx="10284031" cy="4983506"/>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5267464">
                  <a:extLst>
                    <a:ext uri="{9D8B030D-6E8A-4147-A177-3AD203B41FA5}">
                      <a16:colId xmlns:a16="http://schemas.microsoft.com/office/drawing/2014/main" val="20001"/>
                    </a:ext>
                  </a:extLst>
                </a:gridCol>
                <a:gridCol w="1710047">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توج</a:t>
                      </a:r>
                      <a:r>
                        <a:rPr lang="ar-EG" sz="2000" b="1" dirty="0"/>
                        <a:t>ه</a:t>
                      </a:r>
                      <a:r>
                        <a:rPr lang="ar-JO" sz="2000" b="1" baseline="0" dirty="0"/>
                        <a:t> سلطان إلى قاعة الاحتفال مبكراً،</a:t>
                      </a:r>
                      <a:r>
                        <a:rPr lang="ar-EG" sz="2000" b="1" baseline="0" dirty="0"/>
                        <a:t> </a:t>
                      </a:r>
                      <a:r>
                        <a:rPr lang="ar-JO" sz="2000" b="1" baseline="0" dirty="0"/>
                        <a:t>لي</a:t>
                      </a:r>
                      <a:r>
                        <a:rPr lang="ar-EG" sz="2000" b="1" baseline="0" dirty="0"/>
                        <a:t>أل</a:t>
                      </a:r>
                      <a:r>
                        <a:rPr lang="ar-JO" sz="2000" b="1" baseline="0" dirty="0"/>
                        <a:t>ف المكان وكان </a:t>
                      </a:r>
                      <a:r>
                        <a:rPr lang="ar-EG" sz="2000" b="1" baseline="0" dirty="0"/>
                        <a:t>بصحبته</a:t>
                      </a:r>
                      <a:r>
                        <a:rPr lang="ar-JO" sz="2000" b="1" baseline="0" dirty="0"/>
                        <a:t> مجموعة من</a:t>
                      </a:r>
                      <a:r>
                        <a:rPr lang="ar-EG" sz="2000" b="1" baseline="0" dirty="0"/>
                        <a:t> أصدقائه</a:t>
                      </a:r>
                      <a:r>
                        <a:rPr lang="ar-JO" sz="2000" b="1" baseline="0" dirty="0"/>
                        <a:t> يتحدثون فى موضوعات متنوعة وكان سلطان يبتسم وتبدو علي</a:t>
                      </a:r>
                      <a:r>
                        <a:rPr lang="ar-EG" sz="2000" b="1" baseline="0" dirty="0"/>
                        <a:t>ه</a:t>
                      </a:r>
                      <a:r>
                        <a:rPr lang="ar-JO" sz="2000" b="1" baseline="0" dirty="0"/>
                        <a:t> علامات الثقة فهو متوكل على الله وحين جاء دور</a:t>
                      </a:r>
                      <a:r>
                        <a:rPr lang="ar-EG" sz="2000" b="1" baseline="0" dirty="0"/>
                        <a:t>ه</a:t>
                      </a:r>
                      <a:r>
                        <a:rPr lang="ar-JO" sz="2000" b="1" baseline="0" dirty="0"/>
                        <a:t> فى الإلقاء دخل إلى المسرح بخطى ثابتة</a:t>
                      </a:r>
                      <a:endParaRPr lang="en-GB" sz="2000" b="1" dirty="0"/>
                    </a:p>
                  </a:txBody>
                  <a:tcPr marT="45718" marB="45718"/>
                </a:tc>
                <a:tc>
                  <a:txBody>
                    <a:bodyPr/>
                    <a:lstStyle/>
                    <a:p>
                      <a:pPr algn="just" rtl="1">
                        <a:buFont typeface="Arial" pitchFamily="34" charset="0"/>
                        <a:buChar char="•"/>
                      </a:pPr>
                      <a:r>
                        <a:rPr lang="ar-JO" sz="2000" b="1" dirty="0"/>
                        <a:t>الحرص على الحضور</a:t>
                      </a:r>
                      <a:r>
                        <a:rPr lang="ar-JO" sz="2000" b="1" baseline="0" dirty="0"/>
                        <a:t> إلى المكان المخصص قبل الجمهور لكي تتشكل لدي</a:t>
                      </a:r>
                      <a:r>
                        <a:rPr lang="ar-EG" sz="2000" b="1" baseline="0" dirty="0"/>
                        <a:t>ه</a:t>
                      </a:r>
                      <a:r>
                        <a:rPr lang="ar-JO" sz="2000" b="1" baseline="0" dirty="0"/>
                        <a:t> الألفة </a:t>
                      </a:r>
                    </a:p>
                    <a:p>
                      <a:pPr algn="just" rtl="1">
                        <a:buFont typeface="Arial" pitchFamily="34" charset="0"/>
                        <a:buChar char="•"/>
                      </a:pPr>
                      <a:r>
                        <a:rPr lang="ar-JO" sz="2000" b="1" baseline="0" dirty="0"/>
                        <a:t>التحدث مع الأشخاص المح</a:t>
                      </a:r>
                      <a:r>
                        <a:rPr lang="ar-EG" sz="2000" b="1" baseline="0" dirty="0"/>
                        <a:t>ي</a:t>
                      </a:r>
                      <a:r>
                        <a:rPr lang="ar-JO" sz="2000" b="1" baseline="0" dirty="0"/>
                        <a:t>طين في </a:t>
                      </a:r>
                      <a:r>
                        <a:rPr lang="ar-JO" sz="2000" b="1" kern="1200" baseline="0" dirty="0">
                          <a:solidFill>
                            <a:schemeClr val="dk1"/>
                          </a:solidFill>
                          <a:latin typeface="+mn-lt"/>
                          <a:ea typeface="+mn-ea"/>
                          <a:cs typeface="+mn-cs"/>
                        </a:rPr>
                        <a:t>أي</a:t>
                      </a:r>
                      <a:r>
                        <a:rPr lang="ar-JO" sz="2000" b="1" baseline="0" dirty="0"/>
                        <a:t> موضوع</a:t>
                      </a:r>
                    </a:p>
                    <a:p>
                      <a:pPr algn="just" rtl="1">
                        <a:buFont typeface="Arial" pitchFamily="34" charset="0"/>
                        <a:buChar char="•"/>
                      </a:pPr>
                      <a:r>
                        <a:rPr lang="ar-JO" sz="2000" b="1" baseline="0" dirty="0"/>
                        <a:t>الابتسامة والثقة </a:t>
                      </a:r>
                      <a:r>
                        <a:rPr lang="ar-EG" sz="2000" b="1" baseline="0" dirty="0"/>
                        <a:t>في</a:t>
                      </a:r>
                      <a:r>
                        <a:rPr lang="ar-JO" sz="2000" b="1" baseline="0" dirty="0"/>
                        <a:t> الإعداد المسبق</a:t>
                      </a:r>
                    </a:p>
                    <a:p>
                      <a:pPr algn="just" rtl="1">
                        <a:buFont typeface="Arial" pitchFamily="34" charset="0"/>
                        <a:buChar char="•"/>
                      </a:pPr>
                      <a:r>
                        <a:rPr lang="ar-JO" sz="2000" b="1" baseline="0" dirty="0"/>
                        <a:t>الدخول بخطوات هادئة والنظر </a:t>
                      </a:r>
                      <a:r>
                        <a:rPr lang="ar-EG" sz="2000" b="1" baseline="0" dirty="0"/>
                        <a:t>ل</a:t>
                      </a:r>
                      <a:r>
                        <a:rPr lang="ar-JO" sz="2000" b="1" baseline="0" dirty="0"/>
                        <a:t>عموم للجمهور</a:t>
                      </a:r>
                      <a:endParaRPr lang="en-GB" sz="2000" b="1" dirty="0"/>
                    </a:p>
                  </a:txBody>
                  <a:tcPr marT="45718" marB="45718"/>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JO" sz="3200" b="1" dirty="0"/>
                        <a:t>لحظات ما قبل</a:t>
                      </a:r>
                      <a:r>
                        <a:rPr lang="ar-JO" sz="3200" b="1" baseline="0" dirty="0"/>
                        <a:t> الإلقاء </a:t>
                      </a:r>
                      <a:endParaRPr lang="en-GB" sz="3200" b="1" dirty="0"/>
                    </a:p>
                  </a:txBody>
                  <a:tcPr marT="45718" marB="45718"/>
                </a:tc>
                <a:extLst>
                  <a:ext uri="{0D108BD9-81ED-4DB2-BD59-A6C34878D82A}">
                    <a16:rowId xmlns:a16="http://schemas.microsoft.com/office/drawing/2014/main" val="10001"/>
                  </a:ext>
                </a:extLst>
              </a:tr>
              <a:tr h="2172165">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كان سلطان مبتسماً</a:t>
                      </a:r>
                      <a:r>
                        <a:rPr lang="ar-JO" sz="2000" b="1" baseline="0" dirty="0"/>
                        <a:t> عند إلقائه</a:t>
                      </a:r>
                      <a:r>
                        <a:rPr lang="ar-EG" sz="2000" b="1" baseline="0" dirty="0"/>
                        <a:t>،</a:t>
                      </a:r>
                      <a:r>
                        <a:rPr lang="ar-JO" sz="2000" b="1" baseline="0" dirty="0"/>
                        <a:t> مما زاد</a:t>
                      </a:r>
                      <a:r>
                        <a:rPr lang="ar-EG" sz="2000" b="1" baseline="0"/>
                        <a:t>ه</a:t>
                      </a:r>
                      <a:r>
                        <a:rPr lang="ar-JO" sz="2000" b="1" baseline="0"/>
                        <a:t> </a:t>
                      </a:r>
                      <a:r>
                        <a:rPr lang="ar-JO" sz="2000" b="1" baseline="0" dirty="0"/>
                        <a:t>ثقة بنفس</a:t>
                      </a:r>
                      <a:r>
                        <a:rPr lang="ar-EG" sz="2000" b="1" baseline="0" dirty="0"/>
                        <a:t>ه</a:t>
                      </a:r>
                      <a:r>
                        <a:rPr lang="ar-JO" sz="2000" b="1" baseline="0" dirty="0"/>
                        <a:t> فأخد ينوع من نبرات صوت</a:t>
                      </a:r>
                      <a:r>
                        <a:rPr lang="ar-EG" sz="2000" b="1" baseline="0" dirty="0"/>
                        <a:t>ه</a:t>
                      </a:r>
                      <a:r>
                        <a:rPr lang="ar-JO" sz="2000" b="1" baseline="0" dirty="0"/>
                        <a:t> ويستخدم لغة الجسد بحسب الموقف مما جعل أسلوب</a:t>
                      </a:r>
                      <a:r>
                        <a:rPr lang="ar-EG" sz="2000" b="1" baseline="0" dirty="0"/>
                        <a:t>ه</a:t>
                      </a:r>
                      <a:r>
                        <a:rPr lang="ar-JO" sz="2000" b="1" baseline="0" dirty="0"/>
                        <a:t> أكثر فاعلية وعمد إلى تفعيل مهارات الاتصال الشخصى ولذا فقد أدى عرض</a:t>
                      </a:r>
                      <a:r>
                        <a:rPr lang="ar-EG" sz="2000" b="1" baseline="0" dirty="0"/>
                        <a:t>ه</a:t>
                      </a:r>
                      <a:r>
                        <a:rPr lang="ar-JO" sz="2000" b="1" baseline="0" dirty="0"/>
                        <a:t> بصورة رائعة ونال استحسان الجمهور</a:t>
                      </a:r>
                      <a:endParaRPr lang="en-GB" sz="2000" b="1" dirty="0"/>
                    </a:p>
                  </a:txBody>
                  <a:tcPr marT="45718" marB="45718"/>
                </a:tc>
                <a:tc>
                  <a:txBody>
                    <a:bodyPr/>
                    <a:lstStyle/>
                    <a:p>
                      <a:pPr algn="just" rtl="1">
                        <a:buFont typeface="Arial" pitchFamily="34" charset="0"/>
                        <a:buChar char="•"/>
                      </a:pPr>
                      <a:r>
                        <a:rPr lang="ar-JO" sz="2000" b="1" dirty="0"/>
                        <a:t>الابتسامة</a:t>
                      </a:r>
                      <a:r>
                        <a:rPr lang="ar-JO" sz="2000" b="1" baseline="0" dirty="0"/>
                        <a:t> قب</a:t>
                      </a:r>
                      <a:r>
                        <a:rPr lang="ar-EG" sz="2000" b="1" baseline="0" dirty="0"/>
                        <a:t>ل</a:t>
                      </a:r>
                      <a:r>
                        <a:rPr lang="ar-JO" sz="2000" b="1" baseline="0" dirty="0"/>
                        <a:t> الحديث بما يعمل على الراحة لك وللجمهور </a:t>
                      </a:r>
                    </a:p>
                    <a:p>
                      <a:pPr algn="just" rtl="1">
                        <a:buFont typeface="Arial" pitchFamily="34" charset="0"/>
                        <a:buChar char="•"/>
                      </a:pPr>
                      <a:r>
                        <a:rPr lang="ar-EG" sz="2000" b="1" baseline="0" dirty="0"/>
                        <a:t>التنويع</a:t>
                      </a:r>
                      <a:r>
                        <a:rPr lang="ar-JO" sz="2000" b="1" baseline="0" dirty="0"/>
                        <a:t> فى تعبيرات الصوت حسب الموقف </a:t>
                      </a:r>
                    </a:p>
                    <a:p>
                      <a:pPr algn="just" rtl="1">
                        <a:buFont typeface="Arial" pitchFamily="34" charset="0"/>
                        <a:buChar char="•"/>
                      </a:pPr>
                      <a:r>
                        <a:rPr lang="ar-JO" sz="2000" b="1" baseline="0" dirty="0"/>
                        <a:t> استخدام لغة الجسد بشكل متوازن </a:t>
                      </a:r>
                    </a:p>
                    <a:p>
                      <a:pPr algn="just" rtl="1">
                        <a:buFont typeface="Arial" pitchFamily="34" charset="0"/>
                        <a:buChar char="•"/>
                      </a:pPr>
                      <a:r>
                        <a:rPr lang="ar-JO" sz="2000" b="1" baseline="0" dirty="0"/>
                        <a:t>الاهتمام بالمظهر</a:t>
                      </a:r>
                      <a:r>
                        <a:rPr lang="ar-EG" sz="2000" b="1" baseline="0" dirty="0"/>
                        <a:t> </a:t>
                      </a:r>
                      <a:r>
                        <a:rPr lang="ar-JO" sz="2000" b="1" baseline="0" dirty="0"/>
                        <a:t>العام (الملابس –الألوان –الرائحة)</a:t>
                      </a:r>
                    </a:p>
                    <a:p>
                      <a:pPr algn="just" rtl="1">
                        <a:buFont typeface="Arial" pitchFamily="34" charset="0"/>
                        <a:buChar char="•"/>
                      </a:pPr>
                      <a:r>
                        <a:rPr lang="ar-JO" sz="2000" b="1" baseline="0" dirty="0"/>
                        <a:t> تطبيق مهارات الاتصال الشخص</a:t>
                      </a:r>
                      <a:r>
                        <a:rPr lang="ar-EG" sz="2000" b="1" baseline="0" dirty="0"/>
                        <a:t>ي</a:t>
                      </a:r>
                      <a:r>
                        <a:rPr lang="ar-JO" sz="2000" b="1" baseline="0" dirty="0"/>
                        <a:t> بفعالية أثناء الإلقاء </a:t>
                      </a:r>
                    </a:p>
                    <a:p>
                      <a:pPr algn="just" rtl="1"/>
                      <a:r>
                        <a:rPr lang="ar-JO" sz="2000" b="1" dirty="0"/>
                        <a:t> </a:t>
                      </a:r>
                      <a:endParaRPr lang="en-GB" sz="2000" b="1" dirty="0"/>
                    </a:p>
                  </a:txBody>
                  <a:tcPr marT="45718" marB="45718"/>
                </a:tc>
                <a:tc>
                  <a:txBody>
                    <a:bodyPr/>
                    <a:lstStyle/>
                    <a:p>
                      <a:pPr algn="ctr" rtl="1"/>
                      <a:r>
                        <a:rPr lang="ar-JO" sz="3200" b="1" dirty="0"/>
                        <a:t>الإلقاء </a:t>
                      </a:r>
                      <a:endParaRPr lang="en-GB" sz="3200" b="1" dirty="0"/>
                    </a:p>
                  </a:txBody>
                  <a:tcPr marT="45718" marB="45718"/>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757219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and person pulling a rope&#10;&#10;Description automatically generated">
            <a:extLst>
              <a:ext uri="{FF2B5EF4-FFF2-40B4-BE49-F238E27FC236}">
                <a16:creationId xmlns:a16="http://schemas.microsoft.com/office/drawing/2014/main" id="{71C8E5B0-6AFF-9511-A06C-1710C1FBE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100" y="953824"/>
            <a:ext cx="6096000" cy="3429000"/>
          </a:xfrm>
          <a:prstGeom prst="rect">
            <a:avLst/>
          </a:prstGeom>
        </p:spPr>
      </p:pic>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الإقناع</a:t>
            </a:r>
          </a:p>
        </p:txBody>
      </p:sp>
    </p:spTree>
    <p:extLst>
      <p:ext uri="{BB962C8B-B14F-4D97-AF65-F5344CB8AC3E}">
        <p14:creationId xmlns:p14="http://schemas.microsoft.com/office/powerpoint/2010/main" val="130081104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a:p>
            <a:pPr marL="0" indent="0" algn="just" rtl="1">
              <a:lnSpc>
                <a:spcPct val="150000"/>
              </a:lnSpc>
              <a:buNone/>
            </a:pPr>
            <a:r>
              <a:rPr lang="ar-EG" altLang="en-US" b="1" dirty="0"/>
              <a:t>مفهوم الإقناع : هناك العديد من المفاهيم التي تناولت الإقناع، إذ تناوله العديد من العلماء ومن هذه المفاهيم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النتيجة : </a:t>
            </a:r>
            <a:r>
              <a:rPr lang="ar-JO" sz="2400" b="1" dirty="0">
                <a:solidFill>
                  <a:schemeClr val="tx1"/>
                </a:solidFill>
              </a:rPr>
              <a:t>عملية إحداث </a:t>
            </a:r>
            <a:r>
              <a:rPr lang="ar-EG" sz="2400" b="1" dirty="0">
                <a:solidFill>
                  <a:schemeClr val="tx1"/>
                </a:solidFill>
              </a:rPr>
              <a:t>تغيير</a:t>
            </a:r>
            <a:r>
              <a:rPr lang="ar-JO" sz="2400" b="1" dirty="0">
                <a:solidFill>
                  <a:schemeClr val="tx1"/>
                </a:solidFill>
              </a:rPr>
              <a:t>، أو تعزيز</a:t>
            </a:r>
            <a:r>
              <a:rPr lang="ar-EG" sz="2400" b="1" dirty="0">
                <a:solidFill>
                  <a:schemeClr val="tx1"/>
                </a:solidFill>
              </a:rPr>
              <a:t> </a:t>
            </a:r>
            <a:r>
              <a:rPr lang="ar-JO" sz="2400" b="1" dirty="0">
                <a:solidFill>
                  <a:schemeClr val="tx1"/>
                </a:solidFill>
              </a:rPr>
              <a:t>لموقف أو لمعتقد أو لسلوك ما</a:t>
            </a:r>
            <a:r>
              <a:rPr lang="ar-EG" sz="2400" b="1" dirty="0">
                <a:solidFill>
                  <a:schemeClr val="tx1"/>
                </a:solidFill>
              </a:rPr>
              <a:t>،</a:t>
            </a:r>
            <a:r>
              <a:rPr lang="ar-JO" sz="2400" b="1" dirty="0">
                <a:solidFill>
                  <a:schemeClr val="tx1"/>
                </a:solidFill>
              </a:rPr>
              <a:t> فهو عبارة عن نتيجة تصل إليها من خلال تبن</a:t>
            </a:r>
            <a:r>
              <a:rPr lang="ar-EG" sz="2400" b="1" dirty="0">
                <a:solidFill>
                  <a:schemeClr val="tx1"/>
                </a:solidFill>
              </a:rPr>
              <a:t>ي</a:t>
            </a:r>
            <a:r>
              <a:rPr lang="ar-JO" sz="2400" b="1" dirty="0">
                <a:solidFill>
                  <a:schemeClr val="tx1"/>
                </a:solidFill>
              </a:rPr>
              <a:t> أسلوب اتصال</a:t>
            </a:r>
            <a:r>
              <a:rPr lang="ar-EG" sz="2400" b="1" dirty="0">
                <a:solidFill>
                  <a:schemeClr val="tx1"/>
                </a:solidFill>
              </a:rPr>
              <a:t>ي</a:t>
            </a:r>
            <a:r>
              <a:rPr lang="ar-JO" sz="2400" b="1" dirty="0">
                <a:solidFill>
                  <a:schemeClr val="tx1"/>
                </a:solidFill>
              </a:rPr>
              <a:t> تستخدم في</a:t>
            </a:r>
            <a:r>
              <a:rPr lang="ar-EG" sz="2400" b="1" dirty="0">
                <a:solidFill>
                  <a:schemeClr val="tx1"/>
                </a:solidFill>
              </a:rPr>
              <a:t>ه</a:t>
            </a:r>
            <a:r>
              <a:rPr lang="ar-JO" sz="2400" b="1" dirty="0">
                <a:solidFill>
                  <a:schemeClr val="tx1"/>
                </a:solidFill>
              </a:rPr>
              <a:t> أدوات التأئير </a:t>
            </a:r>
            <a:endParaRPr lang="en-GB" sz="2400" b="1" dirty="0">
              <a:solidFill>
                <a:schemeClr val="tx1"/>
              </a:solidFill>
            </a:endParaRPr>
          </a:p>
        </p:txBody>
      </p:sp>
    </p:spTree>
    <p:extLst>
      <p:ext uri="{BB962C8B-B14F-4D97-AF65-F5344CB8AC3E}">
        <p14:creationId xmlns:p14="http://schemas.microsoft.com/office/powerpoint/2010/main" val="145078608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الفكر: </a:t>
            </a:r>
            <a:r>
              <a:rPr lang="ar-JO" sz="2400" b="1" dirty="0">
                <a:solidFill>
                  <a:schemeClr val="tx1"/>
                </a:solidFill>
              </a:rPr>
              <a:t>عمليات فكرية وشكلية يحاول فيها أحد الطرفين التأثير على  الآخر وإخضاعه لفكرة ما</a:t>
            </a:r>
          </a:p>
        </p:txBody>
      </p:sp>
      <p:sp>
        <p:nvSpPr>
          <p:cNvPr id="6" name="Rounded Rectangle 3">
            <a:extLst>
              <a:ext uri="{FF2B5EF4-FFF2-40B4-BE49-F238E27FC236}">
                <a16:creationId xmlns:a16="http://schemas.microsoft.com/office/drawing/2014/main" id="{E6053B9A-6DC4-930B-33F1-8599BCDE2EC1}"/>
              </a:ext>
            </a:extLst>
          </p:cNvPr>
          <p:cNvSpPr/>
          <p:nvPr/>
        </p:nvSpPr>
        <p:spPr>
          <a:xfrm>
            <a:off x="1056903" y="2647747"/>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التأثير: </a:t>
            </a:r>
            <a:r>
              <a:rPr lang="ar-JO" sz="2400" b="1" dirty="0">
                <a:solidFill>
                  <a:schemeClr val="tx1"/>
                </a:solidFill>
              </a:rPr>
              <a:t>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GB" sz="2400" b="1" dirty="0">
              <a:solidFill>
                <a:schemeClr val="tx1"/>
              </a:solidFill>
            </a:endParaRPr>
          </a:p>
        </p:txBody>
      </p:sp>
    </p:spTree>
    <p:extLst>
      <p:ext uri="{BB962C8B-B14F-4D97-AF65-F5344CB8AC3E}">
        <p14:creationId xmlns:p14="http://schemas.microsoft.com/office/powerpoint/2010/main" val="116187947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a:p>
            <a:pPr marL="0" indent="0" algn="just" rtl="1">
              <a:lnSpc>
                <a:spcPct val="150000"/>
              </a:lnSpc>
              <a:buNone/>
            </a:pPr>
            <a:r>
              <a:rPr lang="ar-EG" altLang="en-US" b="1" dirty="0"/>
              <a:t>هناك العديد من الأساليب المستخدمة في الإقناع ومن أبرزها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4" y="3297015"/>
            <a:ext cx="9852891" cy="1439883"/>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التجارب الميدانية : </a:t>
            </a:r>
            <a:r>
              <a:rPr lang="ar-JO" sz="2400" b="1" dirty="0">
                <a:solidFill>
                  <a:schemeClr val="tx1"/>
                </a:solidFill>
              </a:rPr>
              <a:t>تكون عملية الإقناع واضحة في حالة قيام المتصل بإعطاء </a:t>
            </a:r>
            <a:r>
              <a:rPr lang="ar-EG" sz="2400" b="1" dirty="0">
                <a:solidFill>
                  <a:schemeClr val="tx1"/>
                </a:solidFill>
              </a:rPr>
              <a:t>الأدلة </a:t>
            </a:r>
            <a:r>
              <a:rPr lang="ar-JO" sz="2400" b="1" dirty="0">
                <a:solidFill>
                  <a:schemeClr val="tx1"/>
                </a:solidFill>
              </a:rPr>
              <a:t>الميدانية المعززة بالأرقام والتجارب الحقيقية المعتمدة على الواقع مثال:</a:t>
            </a:r>
            <a:r>
              <a:rPr lang="ar-EG" sz="2400" b="1" dirty="0">
                <a:solidFill>
                  <a:schemeClr val="tx1"/>
                </a:solidFill>
              </a:rPr>
              <a:t> </a:t>
            </a:r>
            <a:r>
              <a:rPr lang="ar-JO" sz="2400" b="1" dirty="0">
                <a:solidFill>
                  <a:schemeClr val="tx1"/>
                </a:solidFill>
              </a:rPr>
              <a:t>مرشد تربوي في مدرسة ميدانية يتحدث عن سلوك </a:t>
            </a:r>
            <a:r>
              <a:rPr lang="ar-EG" sz="2400" b="1" dirty="0">
                <a:solidFill>
                  <a:schemeClr val="tx1"/>
                </a:solidFill>
              </a:rPr>
              <a:t>الطلاب المتفوقين رياضيًا</a:t>
            </a:r>
            <a:r>
              <a:rPr lang="ar-JO" sz="2400" b="1" dirty="0">
                <a:solidFill>
                  <a:schemeClr val="tx1"/>
                </a:solidFill>
              </a:rPr>
              <a:t> </a:t>
            </a:r>
            <a:r>
              <a:rPr lang="ar-EG" sz="2400" b="1" dirty="0">
                <a:solidFill>
                  <a:schemeClr val="tx1"/>
                </a:solidFill>
              </a:rPr>
              <a:t>ب</a:t>
            </a:r>
            <a:r>
              <a:rPr lang="ar-JO" sz="2400" b="1" dirty="0">
                <a:solidFill>
                  <a:schemeClr val="tx1"/>
                </a:solidFill>
              </a:rPr>
              <a:t>المدرسة </a:t>
            </a:r>
            <a:r>
              <a:rPr lang="ar-EG" sz="2400" b="1" dirty="0">
                <a:solidFill>
                  <a:schemeClr val="tx1"/>
                </a:solidFill>
              </a:rPr>
              <a:t>وعدد البطولات التي أحرزوها</a:t>
            </a:r>
            <a:endParaRPr lang="ar-JO" sz="2400" b="1" dirty="0">
              <a:solidFill>
                <a:schemeClr val="tx1"/>
              </a:solidFill>
            </a:endParaRPr>
          </a:p>
        </p:txBody>
      </p:sp>
      <p:sp>
        <p:nvSpPr>
          <p:cNvPr id="6" name="Rounded Rectangle 3">
            <a:extLst>
              <a:ext uri="{FF2B5EF4-FFF2-40B4-BE49-F238E27FC236}">
                <a16:creationId xmlns:a16="http://schemas.microsoft.com/office/drawing/2014/main" id="{C8003B6F-297F-87E5-70E0-C31370A39CF4}"/>
              </a:ext>
            </a:extLst>
          </p:cNvPr>
          <p:cNvSpPr/>
          <p:nvPr/>
        </p:nvSpPr>
        <p:spPr>
          <a:xfrm>
            <a:off x="1056903" y="4985321"/>
            <a:ext cx="9852891" cy="950026"/>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القصة القصيرة : </a:t>
            </a:r>
            <a:r>
              <a:rPr lang="ar-JO" sz="2400" b="1" dirty="0">
                <a:solidFill>
                  <a:schemeClr val="tx1"/>
                </a:solidFill>
              </a:rPr>
              <a:t>يحدث الإقناع فيها بالإيحاء، أو التفكير والتأمل ،</a:t>
            </a:r>
            <a:r>
              <a:rPr lang="ar-EG" sz="2400" b="1" dirty="0">
                <a:solidFill>
                  <a:schemeClr val="tx1"/>
                </a:solidFill>
              </a:rPr>
              <a:t> </a:t>
            </a:r>
            <a:r>
              <a:rPr lang="ar-JO" sz="2400" b="1" dirty="0">
                <a:solidFill>
                  <a:schemeClr val="tx1"/>
                </a:solidFill>
              </a:rPr>
              <a:t>أو إقامة الحجة ،</a:t>
            </a:r>
            <a:r>
              <a:rPr lang="ar-EG" sz="2400" b="1" dirty="0">
                <a:solidFill>
                  <a:schemeClr val="tx1"/>
                </a:solidFill>
              </a:rPr>
              <a:t> </a:t>
            </a:r>
            <a:r>
              <a:rPr lang="ar-JO" sz="2400" b="1" dirty="0">
                <a:solidFill>
                  <a:schemeClr val="tx1"/>
                </a:solidFill>
              </a:rPr>
              <a:t>أو كلها معاً</a:t>
            </a:r>
          </a:p>
        </p:txBody>
      </p:sp>
    </p:spTree>
    <p:extLst>
      <p:ext uri="{BB962C8B-B14F-4D97-AF65-F5344CB8AC3E}">
        <p14:creationId xmlns:p14="http://schemas.microsoft.com/office/powerpoint/2010/main" val="401907059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2485500"/>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الأمثال العربية: </a:t>
            </a:r>
            <a:r>
              <a:rPr lang="ar-JO" sz="2400" b="1" dirty="0">
                <a:solidFill>
                  <a:schemeClr val="tx1"/>
                </a:solidFill>
              </a:rPr>
              <a:t>عندما تستند على الإرث والحضارة والثقافة العربية الأصلية عندئذ تستخدم الأمثال لتقريب الصورة إلى الأذهان فيكون المثال حافزاً لإثارة انفعالاتهم </a:t>
            </a:r>
          </a:p>
        </p:txBody>
      </p:sp>
      <p:sp>
        <p:nvSpPr>
          <p:cNvPr id="6" name="Rounded Rectangle 3">
            <a:extLst>
              <a:ext uri="{FF2B5EF4-FFF2-40B4-BE49-F238E27FC236}">
                <a16:creationId xmlns:a16="http://schemas.microsoft.com/office/drawing/2014/main" id="{DC600A13-B354-2F01-72DC-CAC0665BBDE8}"/>
              </a:ext>
            </a:extLst>
          </p:cNvPr>
          <p:cNvSpPr/>
          <p:nvPr/>
        </p:nvSpPr>
        <p:spPr>
          <a:xfrm>
            <a:off x="1056903" y="3743992"/>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البراهين والحجج: </a:t>
            </a:r>
            <a:r>
              <a:rPr lang="ar-JO" sz="2400" b="1" dirty="0">
                <a:solidFill>
                  <a:schemeClr val="tx1"/>
                </a:solidFill>
              </a:rPr>
              <a:t>غالباً ما يستعمل في عملية الإقناع الحجج والبراهين الدامغة التي تزيد اليقين والثقة لدى الشخص المستقبل </a:t>
            </a:r>
          </a:p>
        </p:txBody>
      </p:sp>
      <p:sp>
        <p:nvSpPr>
          <p:cNvPr id="7" name="Rounded Rectangle 3">
            <a:extLst>
              <a:ext uri="{FF2B5EF4-FFF2-40B4-BE49-F238E27FC236}">
                <a16:creationId xmlns:a16="http://schemas.microsoft.com/office/drawing/2014/main" id="{509312FA-03C5-6DEE-20F2-0A70C727AE04}"/>
              </a:ext>
            </a:extLst>
          </p:cNvPr>
          <p:cNvSpPr/>
          <p:nvPr/>
        </p:nvSpPr>
        <p:spPr>
          <a:xfrm>
            <a:off x="1056903" y="5002484"/>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التعابير الطبيعية</a:t>
            </a:r>
            <a:r>
              <a:rPr lang="ar-EG" sz="2400" b="1" dirty="0">
                <a:solidFill>
                  <a:schemeClr val="accent2">
                    <a:lumMod val="75000"/>
                  </a:schemeClr>
                </a:solidFill>
              </a:rPr>
              <a:t>:</a:t>
            </a:r>
            <a:r>
              <a:rPr lang="ar-JO" sz="2400" b="1" dirty="0">
                <a:solidFill>
                  <a:schemeClr val="accent2">
                    <a:lumMod val="75000"/>
                  </a:schemeClr>
                </a:solidFill>
              </a:rPr>
              <a:t> </a:t>
            </a:r>
            <a:r>
              <a:rPr lang="ar-EG" sz="2400" b="1" dirty="0">
                <a:solidFill>
                  <a:schemeClr val="tx1"/>
                </a:solidFill>
              </a:rPr>
              <a:t>المتمثلة في </a:t>
            </a:r>
            <a:r>
              <a:rPr lang="ar-JO" sz="2400" b="1" dirty="0">
                <a:solidFill>
                  <a:schemeClr val="tx1"/>
                </a:solidFill>
              </a:rPr>
              <a:t>المودة والاحترام والتقدير والاعتزاز والسرور</a:t>
            </a:r>
          </a:p>
        </p:txBody>
      </p:sp>
    </p:spTree>
    <p:extLst>
      <p:ext uri="{BB962C8B-B14F-4D97-AF65-F5344CB8AC3E}">
        <p14:creationId xmlns:p14="http://schemas.microsoft.com/office/powerpoint/2010/main" val="357708580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39916" y="2839595"/>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المؤثرة على</a:t>
            </a:r>
          </a:p>
          <a:p>
            <a:pPr algn="ctr" rtl="1"/>
            <a:r>
              <a:rPr lang="ar-EG" sz="4000" b="1" dirty="0">
                <a:solidFill>
                  <a:srgbClr val="00B0F0"/>
                </a:solidFill>
                <a:latin typeface="Times New Roman" panose="02020603050405020304" pitchFamily="18" charset="0"/>
                <a:cs typeface="Times New Roman" panose="02020603050405020304" pitchFamily="18" charset="0"/>
              </a:rPr>
              <a:t> عملية الإقناع</a:t>
            </a:r>
          </a:p>
        </p:txBody>
      </p:sp>
      <p:pic>
        <p:nvPicPr>
          <p:cNvPr id="12" name="Picture Placeholder 11" descr="A person's hands holding gears&#10;&#10;Description automatically generated">
            <a:extLst>
              <a:ext uri="{FF2B5EF4-FFF2-40B4-BE49-F238E27FC236}">
                <a16:creationId xmlns:a16="http://schemas.microsoft.com/office/drawing/2014/main" id="{564778C4-3E5A-2A63-9261-EDB6C646254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6364" t="5310" r="51256" b="5310"/>
          <a:stretch/>
        </p:blipFill>
        <p:spPr>
          <a:xfrm>
            <a:off x="1818223" y="805780"/>
            <a:ext cx="4421693" cy="5247158"/>
          </a:xfrm>
        </p:spPr>
      </p:pic>
      <p:pic>
        <p:nvPicPr>
          <p:cNvPr id="5" name="Picture 4">
            <a:extLst>
              <a:ext uri="{FF2B5EF4-FFF2-40B4-BE49-F238E27FC236}">
                <a16:creationId xmlns:a16="http://schemas.microsoft.com/office/drawing/2014/main" id="{4415A745-1B48-D0C8-4F04-166730B463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30DE8321-F531-B18E-27D0-537E2AE7C04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03B5B23-4411-6BE7-EBA9-674C70688A5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90182FD-33BF-4A82-A583-E261E325EA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96B959E-1794-D046-BF1D-A52E907A4FE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D178578-C7A1-209E-8D83-6178236085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42561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endParaRPr lang="ar-EG" altLang="en-US" sz="1600" b="1" dirty="0"/>
          </a:p>
          <a:p>
            <a:pPr marL="0" indent="0" algn="ctr" rtl="1" eaLnBrk="1" hangingPunct="1">
              <a:lnSpc>
                <a:spcPct val="150000"/>
              </a:lnSpc>
              <a:buNone/>
            </a:pPr>
            <a:r>
              <a:rPr lang="ar-EG" altLang="en-US" sz="4000" b="1" dirty="0"/>
              <a:t>* التعرض الاختياري للإقناع. </a:t>
            </a:r>
          </a:p>
          <a:p>
            <a:pPr marL="0" indent="0" algn="ctr" rtl="1" eaLnBrk="1" hangingPunct="1">
              <a:lnSpc>
                <a:spcPct val="150000"/>
              </a:lnSpc>
              <a:buNone/>
            </a:pPr>
            <a:r>
              <a:rPr lang="ar-EG" altLang="en-US" sz="4000" b="1" dirty="0"/>
              <a:t>* تأثير الجماعة التي ينتمي إليها الفرد. </a:t>
            </a:r>
          </a:p>
          <a:p>
            <a:pPr marL="0" indent="0" algn="ctr" rtl="1" eaLnBrk="1" hangingPunct="1">
              <a:lnSpc>
                <a:spcPct val="150000"/>
              </a:lnSpc>
              <a:buNone/>
            </a:pPr>
            <a:r>
              <a:rPr lang="ar-EG" altLang="en-US" sz="4000" b="1" dirty="0"/>
              <a:t>* تأثير قيادات الرأي.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3F5287DE-6F9F-F9DB-6C02-2D4A8BB6D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E74304F-24C4-CFCE-3E9F-E74E78809D4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98DC49A-E9A1-201F-2095-6F77FBB21A7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BCA4CD-1D1F-5F5C-B32C-81275716592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2433F52-8C39-4D30-9304-6A446E0E3D8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7CE9D3-1D95-E339-6F3B-B80192EFA4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5837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a:bodyPr>
          <a:lstStyle/>
          <a:p>
            <a:pPr marL="0" indent="0" algn="just" rtl="1" eaLnBrk="1" hangingPunct="1">
              <a:lnSpc>
                <a:spcPct val="150000"/>
              </a:lnSpc>
              <a:buNone/>
            </a:pPr>
            <a:r>
              <a:rPr lang="ar-EG" altLang="en-US" sz="3500" b="1" dirty="0">
                <a:solidFill>
                  <a:srgbClr val="0070C0"/>
                </a:solidFill>
              </a:rPr>
              <a:t>1- التعرض الاختياري للإقناع </a:t>
            </a:r>
            <a:endParaRPr lang="en-US" altLang="en-US" sz="3500" b="1" dirty="0">
              <a:solidFill>
                <a:srgbClr val="0070C0"/>
              </a:solidFill>
            </a:endParaRPr>
          </a:p>
          <a:p>
            <a:pPr algn="just" rtl="1" eaLnBrk="1" hangingPunct="1">
              <a:lnSpc>
                <a:spcPct val="150000"/>
              </a:lnSpc>
              <a:buFont typeface="Wingdings" panose="05000000000000000000" pitchFamily="2" charset="2"/>
              <a:buChar char="q"/>
            </a:pPr>
            <a:r>
              <a:rPr lang="ar-EG" altLang="en-US" b="1" dirty="0"/>
              <a:t> تتطلب عملية الإقناع أن يكون تعرض الفرد للرسالة اختياريًا دون ممارسة ضغوط عليه. </a:t>
            </a:r>
          </a:p>
          <a:p>
            <a:pPr algn="just" rtl="1" eaLnBrk="1" hangingPunct="1">
              <a:lnSpc>
                <a:spcPct val="150000"/>
              </a:lnSpc>
              <a:buFont typeface="Wingdings" panose="05000000000000000000" pitchFamily="2" charset="2"/>
              <a:buChar char="q"/>
            </a:pPr>
            <a:r>
              <a:rPr lang="ar-EG" altLang="en-US" b="1" dirty="0"/>
              <a:t> إن ممارسة الضغوط بهدف الإقناع تؤدي إلى استثارة عوامل الرفض الداخلي لمضمون الرسالة، مما يصعب مهمة القائم بالإقناع. </a:t>
            </a:r>
          </a:p>
          <a:p>
            <a:pPr algn="just" rtl="1" eaLnBrk="1" hangingPunct="1">
              <a:lnSpc>
                <a:spcPct val="150000"/>
              </a:lnSpc>
              <a:buFont typeface="Wingdings" panose="05000000000000000000" pitchFamily="2" charset="2"/>
              <a:buChar char="q"/>
            </a:pPr>
            <a:r>
              <a:rPr lang="ar-EG" altLang="en-US" b="1" dirty="0"/>
              <a:t> ولهذا يجب على القائم بالإقناع أن يركز على مساعدته على التهيئة الذاتية للاقتناع.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53220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a:lnSpc>
                <a:spcPct val="150000"/>
              </a:lnSpc>
              <a:buNone/>
            </a:pPr>
            <a:r>
              <a:rPr lang="ar-EG" altLang="en-US" sz="3200" b="1" dirty="0">
                <a:solidFill>
                  <a:srgbClr val="0070C0"/>
                </a:solidFill>
              </a:rPr>
              <a:t>2- تأثير الجماعة التي ينتمي إليها الفرد</a:t>
            </a:r>
          </a:p>
          <a:p>
            <a:pPr algn="just" rtl="1" eaLnBrk="1" hangingPunct="1">
              <a:lnSpc>
                <a:spcPct val="150000"/>
              </a:lnSpc>
              <a:buFont typeface="Wingdings" panose="05000000000000000000" pitchFamily="2" charset="2"/>
              <a:buChar char="q"/>
            </a:pPr>
            <a:r>
              <a:rPr lang="ar-EG" altLang="en-US" b="1" dirty="0"/>
              <a:t> تقوم الجماعة الأساسية التي ينتمي إليها المستهدفون أو حتى التي أو يرغبون في الانضمام إليها بدور قوي في التأثير على عملية الإقناع لديهم. </a:t>
            </a:r>
          </a:p>
          <a:p>
            <a:pPr algn="just" rtl="1" eaLnBrk="1" hangingPunct="1">
              <a:lnSpc>
                <a:spcPct val="150000"/>
              </a:lnSpc>
              <a:buFont typeface="Wingdings" panose="05000000000000000000" pitchFamily="2" charset="2"/>
              <a:buChar char="q"/>
            </a:pPr>
            <a:r>
              <a:rPr lang="ar-EG" altLang="en-US" b="1" dirty="0"/>
              <a:t> يمكن للقائم بالإقناع استخدام هذا الدور في التأثير على المتلقي عن طريق ضرب الأمثلة الملائمة، واستغلال اقتناع أحد أفراد الجماعة في توجيه رأي الفئة المستهدفة بالرسالة.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817E373B-DE02-D866-70AE-1D754F1B2C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F6BFAE6-5CBC-F5A0-7D12-FE5319BBF81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23F3F3B8-F0C3-8F8A-7CAA-41BDD11CF4C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89878EE-F0BB-5352-C0CE-6B45D395259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F26E1966-0054-94A0-F66F-88EF1FAA3036}"/>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4E7E18C-833F-D926-D488-CB1C33C27771}"/>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124646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lnSpc>
                <a:spcPct val="160000"/>
              </a:lnSpc>
              <a:buNone/>
            </a:pPr>
            <a:r>
              <a:rPr lang="ar-EG" altLang="en-US" sz="3200" b="1" dirty="0">
                <a:solidFill>
                  <a:srgbClr val="0070C0"/>
                </a:solidFill>
              </a:rPr>
              <a:t>3- تأثير قيادات الرأي </a:t>
            </a:r>
          </a:p>
          <a:p>
            <a:pPr algn="just" rtl="1" eaLnBrk="1" hangingPunct="1">
              <a:lnSpc>
                <a:spcPct val="150000"/>
              </a:lnSpc>
              <a:buFont typeface="Wingdings" panose="05000000000000000000" pitchFamily="2" charset="2"/>
              <a:buChar char="q"/>
            </a:pPr>
            <a:r>
              <a:rPr lang="ar-EG" altLang="en-US" sz="3200" b="1" dirty="0"/>
              <a:t> قيادات الرأي هم الأفراد ذوو التأثير الذين يساعدون الآخرين ويقدمون لهم النصيحة. ويتأثر بهم الأفراد أحيانًا أكثر من تأثرهم بوسائل الاتصال أو الإعلام. </a:t>
            </a:r>
          </a:p>
          <a:p>
            <a:pPr algn="just" rtl="1" eaLnBrk="1" hangingPunct="1">
              <a:lnSpc>
                <a:spcPct val="150000"/>
              </a:lnSpc>
              <a:buFont typeface="Wingdings" panose="05000000000000000000" pitchFamily="2" charset="2"/>
              <a:buChar char="q"/>
            </a:pPr>
            <a:r>
              <a:rPr lang="ar-EG" altLang="en-US" sz="3200" b="1" dirty="0"/>
              <a:t> يقوم قادة الرأي بدور هام في تغيير اتجاهات الأفراد، ويمكن للقائم بالإقناع أيضًا استخدام هذا الدور في التأثير على المتلقي. </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11F6A69D-A749-7268-A483-92EA4D6AD1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2D9AF86D-0DE1-9095-3D93-A351F823DFB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2D47376B-3198-E1B6-076D-4183403E37CF}"/>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18D6AAA-EB31-24D3-E03F-4C4DB668858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C535BF0A-F75A-EA3C-0961-7373FF0970A1}"/>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E8BF2D9-7D6F-4620-571B-D4E49A7AEF3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55492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57293" y="52198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التكنيك الإعلامي للتأثير </a:t>
            </a:r>
          </a:p>
        </p:txBody>
      </p:sp>
      <p:pic>
        <p:nvPicPr>
          <p:cNvPr id="10" name="Picture 9" descr="A hand with strings attached to it&#10;&#10;Description automatically generated">
            <a:extLst>
              <a:ext uri="{FF2B5EF4-FFF2-40B4-BE49-F238E27FC236}">
                <a16:creationId xmlns:a16="http://schemas.microsoft.com/office/drawing/2014/main" id="{3DF22936-CAF9-E776-C6A0-37F802E19AFB}"/>
              </a:ext>
            </a:extLst>
          </p:cNvPr>
          <p:cNvPicPr>
            <a:picLocks noChangeAspect="1"/>
          </p:cNvPicPr>
          <p:nvPr/>
        </p:nvPicPr>
        <p:blipFill rotWithShape="1">
          <a:blip r:embed="rId2">
            <a:extLst>
              <a:ext uri="{28A0092B-C50C-407E-A947-70E740481C1C}">
                <a14:useLocalDpi xmlns:a14="http://schemas.microsoft.com/office/drawing/2010/main" val="0"/>
              </a:ext>
            </a:extLst>
          </a:blip>
          <a:srcRect l="4692"/>
          <a:stretch/>
        </p:blipFill>
        <p:spPr>
          <a:xfrm>
            <a:off x="3835732" y="767725"/>
            <a:ext cx="4085110" cy="4286228"/>
          </a:xfrm>
          <a:prstGeom prst="rect">
            <a:avLst/>
          </a:prstGeom>
        </p:spPr>
      </p:pic>
      <p:pic>
        <p:nvPicPr>
          <p:cNvPr id="5" name="Picture 4">
            <a:extLst>
              <a:ext uri="{FF2B5EF4-FFF2-40B4-BE49-F238E27FC236}">
                <a16:creationId xmlns:a16="http://schemas.microsoft.com/office/drawing/2014/main" id="{64DA2E11-EA69-7978-133E-BCD141A58B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6A85D417-D8DF-A6EE-5CA6-D53D073D8886}"/>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3F840E91-9A01-5E64-BC77-64BB69A07C9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31013AC7-AB4B-C9A1-BD38-0B99F303FA2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BB7E7C-3FF4-D3EE-12C2-C687F958498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962432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يشمل كل العناصر الإنتاجية التي توظفها وسائل الإعلام للتأثير على الجمهور المتلقي وتشمل:</a:t>
            </a:r>
          </a:p>
          <a:p>
            <a:pPr marL="0" indent="0" algn="just" rtl="1">
              <a:lnSpc>
                <a:spcPct val="150000"/>
              </a:lnSpc>
              <a:buNone/>
            </a:pPr>
            <a:r>
              <a:rPr lang="ar-EG" sz="3200" b="1" dirty="0">
                <a:solidFill>
                  <a:srgbClr val="0070C0"/>
                </a:solidFill>
              </a:rPr>
              <a:t>1. الصورة: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تعد الصورة واستخدامها سواء في الصحافة المطبوعة أو الصورة المرئية في التلفزيون أحد الأساليب لجذب الانتباه واستثارة الاهتمام لدى المتلقي .</a:t>
            </a:r>
          </a:p>
        </p:txBody>
      </p:sp>
      <p:pic>
        <p:nvPicPr>
          <p:cNvPr id="3" name="Picture 2">
            <a:extLst>
              <a:ext uri="{FF2B5EF4-FFF2-40B4-BE49-F238E27FC236}">
                <a16:creationId xmlns:a16="http://schemas.microsoft.com/office/drawing/2014/main" id="{6CF7A088-316A-3C82-8151-C9C3B0E840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0C0D71B2-64B0-8D19-FBFB-8F966D6B342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86D985C5-F1EE-93DF-30B7-D04D97EDF506}"/>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87D0D51-ABB8-631A-C9F7-45F162A68EE8}"/>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323DF7D1-FCB2-8E65-6657-1E21E2FE399F}"/>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55A47F6-94A1-2ADC-BABA-3C940273F7C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943964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أساليب تمثيل وتخزين الصور في الذاكرة:</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التخزين المتمايز: </a:t>
            </a:r>
            <a:r>
              <a:rPr lang="ar-EG" sz="3200" b="1" kern="100" dirty="0">
                <a:latin typeface="Calibri" panose="020F0502020204030204" pitchFamily="34" charset="0"/>
                <a:cs typeface="Times New Roman" panose="02020603050405020304" pitchFamily="18" charset="0"/>
              </a:rPr>
              <a:t>أي أن يفصل الفرد بين ما يشاهده من صور في وسائل الإعلام وبين الواقع المحيط به.</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التخزين غير المتماثل: </a:t>
            </a:r>
            <a:r>
              <a:rPr lang="ar-EG" sz="3200" b="1" kern="100" dirty="0">
                <a:latin typeface="Calibri" panose="020F0502020204030204" pitchFamily="34" charset="0"/>
                <a:cs typeface="Times New Roman" panose="02020603050405020304" pitchFamily="18" charset="0"/>
              </a:rPr>
              <a:t>بمعنى أن الفرد لا يميز ولا يفصل بين ما يشاهده من صور والواقع المحيط به </a:t>
            </a:r>
          </a:p>
        </p:txBody>
      </p:sp>
      <p:pic>
        <p:nvPicPr>
          <p:cNvPr id="3" name="Picture 2">
            <a:extLst>
              <a:ext uri="{FF2B5EF4-FFF2-40B4-BE49-F238E27FC236}">
                <a16:creationId xmlns:a16="http://schemas.microsoft.com/office/drawing/2014/main" id="{C4E6387F-E895-4453-320F-5B59EF4A1B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E939B423-A2FD-8605-42E5-21D93181BC1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749FEF91-8805-B15A-9590-D70C79F1BB3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3D4F2B9-EB3F-31D3-C20D-C3CC9123984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4356DE13-8FD6-DF94-60CC-6D6E6C6CD9E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1C68C1A-20F8-BDF1-9B53-85D644AEE66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398100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dirty="0">
                <a:solidFill>
                  <a:srgbClr val="0070C0"/>
                </a:solidFill>
              </a:rPr>
              <a:t>2.المؤثرات الصوتية :</a:t>
            </a:r>
          </a:p>
          <a:p>
            <a:pPr algn="just" rtl="1">
              <a:lnSpc>
                <a:spcPct val="150000"/>
              </a:lnSpc>
              <a:buFont typeface="Wingdings" panose="05000000000000000000" pitchFamily="2" charset="2"/>
              <a:buChar char="q"/>
            </a:pPr>
            <a:r>
              <a:rPr lang="ar-EG" sz="3200" b="1" kern="100" dirty="0">
                <a:latin typeface="Calibri" panose="020F0502020204030204" pitchFamily="34" charset="0"/>
                <a:cs typeface="Times New Roman" panose="02020603050405020304" pitchFamily="18" charset="0"/>
              </a:rPr>
              <a:t> تلعب المؤثرات الصوتية دورًا كبيرًا في التأثير النفسي على الجمهور.</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algn="just" rtl="1">
              <a:lnSpc>
                <a:spcPct val="150000"/>
              </a:lnSpc>
              <a:buFont typeface="Wingdings" panose="05000000000000000000" pitchFamily="2" charset="2"/>
              <a:buChar char="q"/>
            </a:pPr>
            <a:r>
              <a:rPr lang="ar-EG" sz="3200" b="1" kern="100" dirty="0">
                <a:latin typeface="Calibri" panose="020F0502020204030204" pitchFamily="34" charset="0"/>
                <a:cs typeface="Times New Roman" panose="02020603050405020304" pitchFamily="18" charset="0"/>
              </a:rPr>
              <a:t> تستخدم المؤثرات الصوتية لمساعدة الجمهور في التكيف النفسي مع البرامج أو توجيه انتباه الجمهور وعواطفه.</a:t>
            </a:r>
          </a:p>
        </p:txBody>
      </p:sp>
      <p:pic>
        <p:nvPicPr>
          <p:cNvPr id="3" name="Picture 2">
            <a:extLst>
              <a:ext uri="{FF2B5EF4-FFF2-40B4-BE49-F238E27FC236}">
                <a16:creationId xmlns:a16="http://schemas.microsoft.com/office/drawing/2014/main" id="{00D1E7E2-6EBF-1480-BDD9-D937B01D49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D7E2446E-0AF5-CAA8-EA07-0CA374ABFDB5}"/>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530BAD9-EA1F-54D8-871F-EFD9E33C3270}"/>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87CE566-9406-440E-7FDE-BB73605380B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6E6BA298-A5B4-45F0-C856-DE7D2191841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9A5A379-E9F9-D416-732F-257EDC84DFE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980393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تستخدم المؤثرات الصوتية لإعطاء إيحاءات معينة سواء:</a:t>
            </a:r>
          </a:p>
          <a:p>
            <a:pPr marL="0" indent="0" algn="just" rtl="1">
              <a:lnSpc>
                <a:spcPct val="150000"/>
              </a:lnSpc>
              <a:buNone/>
            </a:pPr>
            <a:endParaRPr lang="ar-EG" sz="18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بالمكان: </a:t>
            </a:r>
            <a:r>
              <a:rPr lang="ar-EG" sz="3200" b="1" kern="100" dirty="0">
                <a:latin typeface="Calibri" panose="020F0502020204030204" pitchFamily="34" charset="0"/>
                <a:cs typeface="Times New Roman" panose="02020603050405020304" pitchFamily="18" charset="0"/>
              </a:rPr>
              <a:t>مثل صوت السيارات والضوضاء يعطي اتجاه بالشارع </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بالزمان: </a:t>
            </a:r>
            <a:r>
              <a:rPr lang="ar-EG" sz="3200" b="1" kern="100" dirty="0">
                <a:latin typeface="Calibri" panose="020F0502020204030204" pitchFamily="34" charset="0"/>
                <a:cs typeface="Times New Roman" panose="02020603050405020304" pitchFamily="18" charset="0"/>
              </a:rPr>
              <a:t>مثل العصافير يعطي شعور بطلوع النهار </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الموقف نفسه: </a:t>
            </a:r>
            <a:r>
              <a:rPr lang="ar-EG" sz="3200" b="1" kern="100" dirty="0">
                <a:latin typeface="Calibri" panose="020F0502020204030204" pitchFamily="34" charset="0"/>
                <a:cs typeface="Times New Roman" panose="02020603050405020304" pitchFamily="18" charset="0"/>
              </a:rPr>
              <a:t>مثل صوت الطائرة عند الإقلاع تعطي إيحاء بالسفر</a:t>
            </a:r>
          </a:p>
          <a:p>
            <a:pPr marL="0" indent="0" algn="just" rtl="1">
              <a:lnSpc>
                <a:spcPct val="150000"/>
              </a:lnSpc>
              <a:buNone/>
            </a:pPr>
            <a:endParaRPr lang="ar-EG" sz="3200" b="1" kern="100" dirty="0">
              <a:solidFill>
                <a:srgbClr val="0070C0"/>
              </a:solidFill>
              <a:latin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51DBB004-CB96-925A-7B8D-A31C7574C9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89EB339D-FE3A-7054-4250-DE293FBB8CB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78135137-E010-3B20-422C-00531E19EE43}"/>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2358B92-C91F-3D67-862C-D42EE8EC770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99D634C-C439-BF45-543B-B19CDDD354C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925DE8C-9D7E-B13A-2CC4-60EA2727C7E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38486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3.المؤثرات المرئية: </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مثل استخدام الرسوم البيانية والمتحركة مما يزيد من قدرة الجمهور على تذكر واستيعاب المضمون المقدم.</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4.استخدام المشاهد "اللقطات في التلفزيون": </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يساعد على جذب الانتباه وتوجيه العين نحو المتابعة لتتابع اللقطات والمشاهد. </a:t>
            </a:r>
          </a:p>
        </p:txBody>
      </p:sp>
      <p:pic>
        <p:nvPicPr>
          <p:cNvPr id="3" name="Picture 2">
            <a:extLst>
              <a:ext uri="{FF2B5EF4-FFF2-40B4-BE49-F238E27FC236}">
                <a16:creationId xmlns:a16="http://schemas.microsoft.com/office/drawing/2014/main" id="{01571415-D235-1EC1-4138-317320C028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7EADF035-F09B-C74E-7872-09BF4199DD3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CEB05C06-ABB2-EF97-B1D5-C8A5A06D8DF8}"/>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C632E47-CB2A-5AFC-1845-652248D1AE6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D6A8F949-32FE-0A67-35EE-8CDE31BF405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2918B8B-1058-9C2B-861A-DDE66E11829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714843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1398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6029</TotalTime>
  <Words>2742</Words>
  <Application>Microsoft Office PowerPoint</Application>
  <PresentationFormat>Widescreen</PresentationFormat>
  <Paragraphs>403</Paragraphs>
  <Slides>42</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209</cp:revision>
  <dcterms:created xsi:type="dcterms:W3CDTF">2023-04-29T09:08:23Z</dcterms:created>
  <dcterms:modified xsi:type="dcterms:W3CDTF">2023-11-17T08:41:22Z</dcterms:modified>
</cp:coreProperties>
</file>