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73"/>
  </p:notesMasterIdLst>
  <p:sldIdLst>
    <p:sldId id="480" r:id="rId5"/>
    <p:sldId id="271" r:id="rId6"/>
    <p:sldId id="256" r:id="rId7"/>
    <p:sldId id="644" r:id="rId8"/>
    <p:sldId id="645" r:id="rId9"/>
    <p:sldId id="646" r:id="rId10"/>
    <p:sldId id="647" r:id="rId11"/>
    <p:sldId id="648" r:id="rId12"/>
    <p:sldId id="636" r:id="rId13"/>
    <p:sldId id="649" r:id="rId14"/>
    <p:sldId id="650" r:id="rId15"/>
    <p:sldId id="651" r:id="rId16"/>
    <p:sldId id="652" r:id="rId17"/>
    <p:sldId id="653" r:id="rId18"/>
    <p:sldId id="654" r:id="rId19"/>
    <p:sldId id="655" r:id="rId20"/>
    <p:sldId id="656" r:id="rId21"/>
    <p:sldId id="657" r:id="rId22"/>
    <p:sldId id="658" r:id="rId23"/>
    <p:sldId id="659" r:id="rId24"/>
    <p:sldId id="661" r:id="rId25"/>
    <p:sldId id="662" r:id="rId26"/>
    <p:sldId id="637" r:id="rId27"/>
    <p:sldId id="663" r:id="rId28"/>
    <p:sldId id="664" r:id="rId29"/>
    <p:sldId id="665" r:id="rId30"/>
    <p:sldId id="666" r:id="rId31"/>
    <p:sldId id="667" r:id="rId32"/>
    <p:sldId id="668" r:id="rId33"/>
    <p:sldId id="669" r:id="rId34"/>
    <p:sldId id="670" r:id="rId35"/>
    <p:sldId id="671" r:id="rId36"/>
    <p:sldId id="672" r:id="rId37"/>
    <p:sldId id="673" r:id="rId38"/>
    <p:sldId id="674" r:id="rId39"/>
    <p:sldId id="675" r:id="rId40"/>
    <p:sldId id="676" r:id="rId41"/>
    <p:sldId id="677" r:id="rId42"/>
    <p:sldId id="678" r:id="rId43"/>
    <p:sldId id="679" r:id="rId44"/>
    <p:sldId id="680" r:id="rId45"/>
    <p:sldId id="681" r:id="rId46"/>
    <p:sldId id="638" r:id="rId47"/>
    <p:sldId id="682" r:id="rId48"/>
    <p:sldId id="683" r:id="rId49"/>
    <p:sldId id="684" r:id="rId50"/>
    <p:sldId id="685" r:id="rId51"/>
    <p:sldId id="686" r:id="rId52"/>
    <p:sldId id="687" r:id="rId53"/>
    <p:sldId id="688" r:id="rId54"/>
    <p:sldId id="689" r:id="rId55"/>
    <p:sldId id="690" r:id="rId56"/>
    <p:sldId id="691" r:id="rId57"/>
    <p:sldId id="692" r:id="rId58"/>
    <p:sldId id="693" r:id="rId59"/>
    <p:sldId id="694" r:id="rId60"/>
    <p:sldId id="695" r:id="rId61"/>
    <p:sldId id="696" r:id="rId62"/>
    <p:sldId id="697" r:id="rId63"/>
    <p:sldId id="698" r:id="rId64"/>
    <p:sldId id="699" r:id="rId65"/>
    <p:sldId id="700" r:id="rId66"/>
    <p:sldId id="701" r:id="rId67"/>
    <p:sldId id="702" r:id="rId68"/>
    <p:sldId id="703" r:id="rId69"/>
    <p:sldId id="704" r:id="rId70"/>
    <p:sldId id="705" r:id="rId71"/>
    <p:sldId id="349" r:id="rId7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256"/>
            <p14:sldId id="644"/>
            <p14:sldId id="645"/>
            <p14:sldId id="646"/>
            <p14:sldId id="647"/>
            <p14:sldId id="648"/>
            <p14:sldId id="636"/>
            <p14:sldId id="649"/>
            <p14:sldId id="650"/>
            <p14:sldId id="651"/>
            <p14:sldId id="652"/>
            <p14:sldId id="653"/>
            <p14:sldId id="654"/>
            <p14:sldId id="655"/>
            <p14:sldId id="656"/>
            <p14:sldId id="657"/>
            <p14:sldId id="658"/>
            <p14:sldId id="659"/>
            <p14:sldId id="661"/>
            <p14:sldId id="662"/>
            <p14:sldId id="637"/>
            <p14:sldId id="663"/>
            <p14:sldId id="664"/>
            <p14:sldId id="665"/>
            <p14:sldId id="666"/>
            <p14:sldId id="667"/>
            <p14:sldId id="668"/>
            <p14:sldId id="669"/>
            <p14:sldId id="670"/>
            <p14:sldId id="671"/>
            <p14:sldId id="672"/>
            <p14:sldId id="673"/>
            <p14:sldId id="674"/>
            <p14:sldId id="675"/>
            <p14:sldId id="676"/>
            <p14:sldId id="677"/>
            <p14:sldId id="678"/>
            <p14:sldId id="679"/>
            <p14:sldId id="680"/>
            <p14:sldId id="681"/>
            <p14:sldId id="638"/>
            <p14:sldId id="682"/>
            <p14:sldId id="683"/>
            <p14:sldId id="684"/>
            <p14:sldId id="685"/>
            <p14:sldId id="686"/>
            <p14:sldId id="687"/>
            <p14:sldId id="688"/>
            <p14:sldId id="689"/>
            <p14:sldId id="690"/>
            <p14:sldId id="691"/>
            <p14:sldId id="692"/>
            <p14:sldId id="693"/>
            <p14:sldId id="694"/>
            <p14:sldId id="695"/>
            <p14:sldId id="696"/>
            <p14:sldId id="697"/>
            <p14:sldId id="698"/>
            <p14:sldId id="699"/>
            <p14:sldId id="700"/>
            <p14:sldId id="701"/>
            <p14:sldId id="702"/>
            <p14:sldId id="703"/>
            <p14:sldId id="704"/>
            <p14:sldId id="70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3" d="100"/>
          <a:sy n="63" d="100"/>
        </p:scale>
        <p:origin x="780" y="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microsoft.com/office/2015/10/relationships/revisionInfo" Target="revisionInfo.xml"/><Relationship Id="rId16" Type="http://schemas.openxmlformats.org/officeDocument/2006/relationships/slide" Target="slides/slide1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presProps" Target="presProps.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viewProps" Target="viewProps.xml"/><Relationship Id="rId83"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customXml" Target="../customXml/item2.xml"/><Relationship Id="rId29" Type="http://schemas.openxmlformats.org/officeDocument/2006/relationships/slide" Target="slides/slide2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15-Nov-24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15-Nov-24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15-Nov-24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15-Nov-24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15-Nov-24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15-Nov-24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15-Nov-24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15-Nov-24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15-Nov-24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15-Nov-24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15-Nov-24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15-Nov-24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15-Nov-24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4.xml"/><Relationship Id="rId5" Type="http://schemas.openxmlformats.org/officeDocument/2006/relationships/image" Target="../media/image17.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t>
            </a:r>
            <a:r>
              <a:rPr lang="en-US" sz="2000" dirty="0" smtClean="0">
                <a:latin typeface="Alexandria" charset="0"/>
                <a:cs typeface="Alexandria" charset="0"/>
              </a:rPr>
              <a:t>Merna Emad</a:t>
            </a:r>
            <a:endParaRPr lang="en-US" sz="2000" dirty="0">
              <a:latin typeface="Alexandria" charset="0"/>
              <a:cs typeface="Alexandria" charset="0"/>
            </a:endParaRPr>
          </a:p>
        </p:txBody>
      </p:sp>
      <p:sp>
        <p:nvSpPr>
          <p:cNvPr id="31" name="TextBox 30"/>
          <p:cNvSpPr txBox="1"/>
          <p:nvPr/>
        </p:nvSpPr>
        <p:spPr>
          <a:xfrm>
            <a:off x="45272" y="2113349"/>
            <a:ext cx="6082114" cy="769441"/>
          </a:xfrm>
          <a:prstGeom prst="rect">
            <a:avLst/>
          </a:prstGeom>
          <a:noFill/>
        </p:spPr>
        <p:txBody>
          <a:bodyPr wrap="none" rtlCol="0">
            <a:spAutoFit/>
          </a:bodyPr>
          <a:lstStyle/>
          <a:p>
            <a:r>
              <a:rPr lang="en-US" sz="4400" b="1" dirty="0" smtClean="0">
                <a:solidFill>
                  <a:srgbClr val="00B0F0"/>
                </a:solidFill>
                <a:latin typeface="Alexandria" charset="0"/>
                <a:cs typeface="Alexandria" charset="0"/>
              </a:rPr>
              <a:t>Communication Skills</a:t>
            </a:r>
            <a:endParaRPr lang="en-US" sz="44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7</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1295547" cy="400110"/>
          </a:xfrm>
          <a:prstGeom prst="rect">
            <a:avLst/>
          </a:prstGeom>
          <a:noFill/>
        </p:spPr>
        <p:txBody>
          <a:bodyPr wrap="none" rtlCol="0">
            <a:spAutoFit/>
          </a:bodyPr>
          <a:lstStyle/>
          <a:p>
            <a:r>
              <a:rPr lang="en-US" sz="2000" dirty="0" smtClean="0">
                <a:latin typeface="Alexandria" charset="0"/>
                <a:cs typeface="Alexandria" charset="0"/>
              </a:rPr>
              <a:t>CMM 201</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36980" y="1117694"/>
            <a:ext cx="12155019"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7475746" y="762088"/>
            <a:ext cx="2731773" cy="530594"/>
          </a:xfrm>
          <a:prstGeom prst="rect">
            <a:avLst/>
          </a:prstGeom>
          <a:noFill/>
        </p:spPr>
        <p:txBody>
          <a:bodyPr wrap="none" rtlCol="0">
            <a:spAutoFit/>
          </a:bodyPr>
          <a:lstStyle/>
          <a:p>
            <a:pPr>
              <a:lnSpc>
                <a:spcPct val="107000"/>
              </a:lnSpc>
            </a:pPr>
            <a:r>
              <a:rPr lang="en-US" sz="2800" b="1" dirty="0">
                <a:latin typeface="Times New Roman" panose="02020603050405020304" pitchFamily="18" charset="0"/>
                <a:ea typeface="Calibri" panose="020F0502020204030204" pitchFamily="34" charset="0"/>
                <a:cs typeface="Arial" panose="020B0604020202020204" pitchFamily="34" charset="0"/>
              </a:rPr>
              <a:t>Groups vs teams</a:t>
            </a:r>
            <a:endParaRPr lang="en-US" sz="1400" b="1" dirty="0">
              <a:latin typeface="Calibri" panose="020F0502020204030204" pitchFamily="34" charset="0"/>
              <a:ea typeface="Calibri" panose="020F0502020204030204" pitchFamily="34" charset="0"/>
              <a:cs typeface="Arial" panose="020B0604020202020204" pitchFamily="34"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7663267" y="1514954"/>
            <a:ext cx="2356734" cy="523220"/>
          </a:xfrm>
          <a:prstGeom prst="rect">
            <a:avLst/>
          </a:prstGeom>
          <a:noFill/>
        </p:spPr>
        <p:txBody>
          <a:bodyPr wrap="none" rtlCol="0">
            <a:spAutoFit/>
          </a:bodyPr>
          <a:lstStyle/>
          <a:p>
            <a:pPr algn="ctr" rtl="1"/>
            <a:r>
              <a:rPr lang="ar-EG" sz="2800" b="1" dirty="0" smtClean="0">
                <a:latin typeface="Alexandria" charset="0"/>
                <a:cs typeface="Alexandria" charset="0"/>
              </a:rPr>
              <a:t>فريق </a:t>
            </a:r>
            <a:r>
              <a:rPr lang="en-US" sz="2800" b="1" dirty="0" smtClean="0">
                <a:latin typeface="Alexandria" charset="0"/>
                <a:cs typeface="Alexandria" charset="0"/>
              </a:rPr>
              <a:t>vs</a:t>
            </a:r>
            <a:r>
              <a:rPr lang="ar-EG" sz="2800" b="1" dirty="0" smtClean="0">
                <a:latin typeface="Alexandria" charset="0"/>
                <a:cs typeface="Alexandria" charset="0"/>
              </a:rPr>
              <a:t> مجموعة</a:t>
            </a:r>
            <a:endParaRPr lang="en-US" sz="2800" b="1" dirty="0">
              <a:latin typeface="Alexandria" charset="0"/>
              <a:cs typeface="Alexandri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5287615" y="16488"/>
            <a:ext cx="1891865" cy="405367"/>
          </a:xfrm>
          <a:prstGeom prst="rect">
            <a:avLst/>
          </a:prstGeom>
        </p:spPr>
        <p:txBody>
          <a:bodyPr wrap="non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Groups vs teams</a:t>
            </a:r>
            <a:endParaRPr lang="en-US" sz="1100"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597606" y="39235"/>
            <a:ext cx="1667443" cy="400110"/>
          </a:xfrm>
          <a:prstGeom prst="rect">
            <a:avLst/>
          </a:prstGeom>
          <a:noFill/>
        </p:spPr>
        <p:txBody>
          <a:bodyPr wrap="none" rtlCol="0">
            <a:spAutoFit/>
          </a:bodyPr>
          <a:lstStyle/>
          <a:p>
            <a:pPr algn="ctr" rtl="1"/>
            <a:r>
              <a:rPr lang="ar-EG" sz="2000" dirty="0" smtClean="0">
                <a:latin typeface="Alexandria" charset="0"/>
                <a:cs typeface="Alexandria" charset="0"/>
              </a:rPr>
              <a:t>فريق </a:t>
            </a:r>
            <a:r>
              <a:rPr lang="en-US" sz="2000" dirty="0" smtClean="0">
                <a:latin typeface="Alexandria" charset="0"/>
                <a:cs typeface="Alexandria" charset="0"/>
              </a:rPr>
              <a:t>vs</a:t>
            </a:r>
            <a:r>
              <a:rPr lang="ar-EG" sz="2000" dirty="0" smtClean="0">
                <a:latin typeface="Alexandria" charset="0"/>
                <a:cs typeface="Alexandria" charset="0"/>
              </a:rPr>
              <a:t> مجموعة</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799714" y="617837"/>
            <a:ext cx="2692597" cy="461665"/>
          </a:xfrm>
          <a:prstGeom prst="rect">
            <a:avLst/>
          </a:prstGeom>
        </p:spPr>
        <p:txBody>
          <a:bodyPr wrap="none">
            <a:spAutoFit/>
          </a:bodyPr>
          <a:lstStyle/>
          <a:p>
            <a:r>
              <a:rPr lang="en-US" sz="2400" b="1" dirty="0">
                <a:latin typeface="Times New Roman" panose="02020603050405020304" pitchFamily="18" charset="0"/>
                <a:cs typeface="Times New Roman" panose="02020603050405020304" pitchFamily="18" charset="0"/>
              </a:rPr>
              <a:t>Definition of group</a:t>
            </a:r>
          </a:p>
        </p:txBody>
      </p:sp>
      <p:sp>
        <p:nvSpPr>
          <p:cNvPr id="11" name="Rectangle 10"/>
          <p:cNvSpPr/>
          <p:nvPr/>
        </p:nvSpPr>
        <p:spPr>
          <a:xfrm>
            <a:off x="5403131" y="617837"/>
            <a:ext cx="2182008" cy="523220"/>
          </a:xfrm>
          <a:prstGeom prst="rect">
            <a:avLst/>
          </a:prstGeom>
        </p:spPr>
        <p:txBody>
          <a:bodyPr wrap="none">
            <a:spAutoFit/>
          </a:bodyPr>
          <a:lstStyle/>
          <a:p>
            <a:pPr>
              <a:spcAft>
                <a:spcPts val="400"/>
              </a:spcAft>
            </a:pPr>
            <a:r>
              <a:rPr lang="ar-EG" sz="2800" b="1" dirty="0">
                <a:latin typeface="Times New Roman" panose="02020603050405020304" pitchFamily="18" charset="0"/>
                <a:ea typeface="Calibri" panose="020F0502020204030204" pitchFamily="34" charset="0"/>
                <a:cs typeface="Times New Roman" panose="02020603050405020304" pitchFamily="18" charset="0"/>
              </a:rPr>
              <a:t>تعريف المجموعة</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149807" y="2029759"/>
            <a:ext cx="4403319" cy="1938992"/>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Two or more persons who are interacting with one another in such a manner that each person influences and is influenced by each other person.</a:t>
            </a:r>
          </a:p>
        </p:txBody>
      </p:sp>
      <p:sp>
        <p:nvSpPr>
          <p:cNvPr id="6" name="Rectangle 5"/>
          <p:cNvSpPr/>
          <p:nvPr/>
        </p:nvSpPr>
        <p:spPr>
          <a:xfrm>
            <a:off x="4608511" y="2123675"/>
            <a:ext cx="3464560" cy="1815882"/>
          </a:xfrm>
          <a:prstGeom prst="rect">
            <a:avLst/>
          </a:prstGeom>
        </p:spPr>
        <p:txBody>
          <a:bodyPr wrap="square">
            <a:spAutoFit/>
          </a:bodyPr>
          <a:lstStyle/>
          <a:p>
            <a:pPr algn="r" rtl="1"/>
            <a:r>
              <a:rPr lang="ar-EG" sz="2800" dirty="0"/>
              <a:t>شخصان أو أكثر يتفاعلون مع بعضهم البعض بطريقة تؤثر فيها كل شخص على الشخص الآخر وتتأثر به.</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5287615" y="16488"/>
            <a:ext cx="1891865" cy="405367"/>
          </a:xfrm>
          <a:prstGeom prst="rect">
            <a:avLst/>
          </a:prstGeom>
        </p:spPr>
        <p:txBody>
          <a:bodyPr wrap="non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Groups vs teams</a:t>
            </a:r>
            <a:endParaRPr lang="en-US" sz="1100"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597606" y="39235"/>
            <a:ext cx="1667443" cy="400110"/>
          </a:xfrm>
          <a:prstGeom prst="rect">
            <a:avLst/>
          </a:prstGeom>
          <a:noFill/>
        </p:spPr>
        <p:txBody>
          <a:bodyPr wrap="none" rtlCol="0">
            <a:spAutoFit/>
          </a:bodyPr>
          <a:lstStyle/>
          <a:p>
            <a:pPr algn="ctr" rtl="1"/>
            <a:r>
              <a:rPr lang="ar-EG" sz="2000" dirty="0" smtClean="0">
                <a:latin typeface="Alexandria" charset="0"/>
                <a:cs typeface="Alexandria" charset="0"/>
              </a:rPr>
              <a:t>فريق </a:t>
            </a:r>
            <a:r>
              <a:rPr lang="en-US" sz="2000" dirty="0" smtClean="0">
                <a:latin typeface="Alexandria" charset="0"/>
                <a:cs typeface="Alexandria" charset="0"/>
              </a:rPr>
              <a:t>vs</a:t>
            </a:r>
            <a:r>
              <a:rPr lang="ar-EG" sz="2000" dirty="0" smtClean="0">
                <a:latin typeface="Alexandria" charset="0"/>
                <a:cs typeface="Alexandria" charset="0"/>
              </a:rPr>
              <a:t> مجموعة</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799714" y="617837"/>
            <a:ext cx="2791149" cy="461665"/>
          </a:xfrm>
          <a:prstGeom prst="rect">
            <a:avLst/>
          </a:prstGeom>
        </p:spPr>
        <p:txBody>
          <a:bodyPr wrap="none">
            <a:spAutoFit/>
          </a:bodyPr>
          <a:lstStyle/>
          <a:p>
            <a:r>
              <a:rPr lang="en-US" sz="2400" b="1" dirty="0">
                <a:latin typeface="Times New Roman" panose="02020603050405020304" pitchFamily="18" charset="0"/>
                <a:cs typeface="Times New Roman" panose="02020603050405020304" pitchFamily="18" charset="0"/>
              </a:rPr>
              <a:t>Definition of a team</a:t>
            </a:r>
          </a:p>
        </p:txBody>
      </p:sp>
      <p:sp>
        <p:nvSpPr>
          <p:cNvPr id="11" name="Rectangle 10"/>
          <p:cNvSpPr/>
          <p:nvPr/>
        </p:nvSpPr>
        <p:spPr>
          <a:xfrm>
            <a:off x="5403131" y="617837"/>
            <a:ext cx="1781257" cy="523220"/>
          </a:xfrm>
          <a:prstGeom prst="rect">
            <a:avLst/>
          </a:prstGeom>
        </p:spPr>
        <p:txBody>
          <a:bodyPr wrap="none">
            <a:spAutoFit/>
          </a:bodyPr>
          <a:lstStyle/>
          <a:p>
            <a:pPr>
              <a:spcAft>
                <a:spcPts val="400"/>
              </a:spcAft>
            </a:pPr>
            <a:r>
              <a:rPr lang="ar-EG" sz="2800" b="1" dirty="0">
                <a:latin typeface="Times New Roman" panose="02020603050405020304" pitchFamily="18" charset="0"/>
                <a:ea typeface="Calibri" panose="020F0502020204030204" pitchFamily="34" charset="0"/>
                <a:cs typeface="Times New Roman" panose="02020603050405020304" pitchFamily="18" charset="0"/>
              </a:rPr>
              <a:t>تعريف </a:t>
            </a:r>
            <a:r>
              <a:rPr lang="ar-EG" sz="2800" b="1" dirty="0" smtClean="0">
                <a:latin typeface="Times New Roman" panose="02020603050405020304" pitchFamily="18" charset="0"/>
                <a:ea typeface="Calibri" panose="020F0502020204030204" pitchFamily="34" charset="0"/>
                <a:cs typeface="Times New Roman" panose="02020603050405020304" pitchFamily="18" charset="0"/>
              </a:rPr>
              <a:t>الفريق</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149807" y="2029759"/>
            <a:ext cx="4403319" cy="2308324"/>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A team is defined as a group in which members share leadership responsibility for creating a team identity, achieving mutually defined goals, and fostering innovative thinking.</a:t>
            </a:r>
          </a:p>
        </p:txBody>
      </p:sp>
      <p:sp>
        <p:nvSpPr>
          <p:cNvPr id="6" name="Rectangle 5"/>
          <p:cNvSpPr/>
          <p:nvPr/>
        </p:nvSpPr>
        <p:spPr>
          <a:xfrm>
            <a:off x="4608511" y="2123675"/>
            <a:ext cx="3464560" cy="2677656"/>
          </a:xfrm>
          <a:prstGeom prst="rect">
            <a:avLst/>
          </a:prstGeom>
        </p:spPr>
        <p:txBody>
          <a:bodyPr wrap="square">
            <a:spAutoFit/>
          </a:bodyPr>
          <a:lstStyle/>
          <a:p>
            <a:pPr algn="r" rtl="1"/>
            <a:r>
              <a:rPr lang="ar-EG" sz="2800" dirty="0"/>
              <a:t>يتم تعريف الفريق على أنه مجموعة يتقاسم أعضاؤها مسؤولية القيادة لإنشاء هوية الفريق، وتحقيق الأهداف التي يحددها كل طرف على حدة، وتعزيز التفكير المبتكر.</a:t>
            </a:r>
          </a:p>
        </p:txBody>
      </p:sp>
    </p:spTree>
    <p:extLst>
      <p:ext uri="{BB962C8B-B14F-4D97-AF65-F5344CB8AC3E}">
        <p14:creationId xmlns:p14="http://schemas.microsoft.com/office/powerpoint/2010/main" val="2206750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5287615" y="16488"/>
            <a:ext cx="1891865" cy="405367"/>
          </a:xfrm>
          <a:prstGeom prst="rect">
            <a:avLst/>
          </a:prstGeom>
        </p:spPr>
        <p:txBody>
          <a:bodyPr wrap="non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Groups vs teams</a:t>
            </a:r>
            <a:endParaRPr lang="en-US" sz="1100"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597606" y="39235"/>
            <a:ext cx="1667443" cy="400110"/>
          </a:xfrm>
          <a:prstGeom prst="rect">
            <a:avLst/>
          </a:prstGeom>
          <a:noFill/>
        </p:spPr>
        <p:txBody>
          <a:bodyPr wrap="none" rtlCol="0">
            <a:spAutoFit/>
          </a:bodyPr>
          <a:lstStyle/>
          <a:p>
            <a:pPr algn="ctr" rtl="1"/>
            <a:r>
              <a:rPr lang="ar-EG" sz="2000" dirty="0" smtClean="0">
                <a:latin typeface="Alexandria" charset="0"/>
                <a:cs typeface="Alexandria" charset="0"/>
              </a:rPr>
              <a:t>فريق </a:t>
            </a:r>
            <a:r>
              <a:rPr lang="en-US" sz="2000" dirty="0" smtClean="0">
                <a:latin typeface="Alexandria" charset="0"/>
                <a:cs typeface="Alexandria" charset="0"/>
              </a:rPr>
              <a:t>vs</a:t>
            </a:r>
            <a:r>
              <a:rPr lang="ar-EG" sz="2000" dirty="0" smtClean="0">
                <a:latin typeface="Alexandria" charset="0"/>
                <a:cs typeface="Alexandria" charset="0"/>
              </a:rPr>
              <a:t> مجموعة</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504033" y="605848"/>
            <a:ext cx="2949910" cy="461665"/>
          </a:xfrm>
          <a:prstGeom prst="rect">
            <a:avLst/>
          </a:prstGeom>
        </p:spPr>
        <p:txBody>
          <a:bodyPr wrap="none">
            <a:spAutoFit/>
          </a:bodyPr>
          <a:lstStyle/>
          <a:p>
            <a:r>
              <a:rPr lang="en-US" sz="2400" b="1" dirty="0">
                <a:latin typeface="Times New Roman" panose="02020603050405020304" pitchFamily="18" charset="0"/>
                <a:cs typeface="Times New Roman" panose="02020603050405020304" pitchFamily="18" charset="0"/>
              </a:rPr>
              <a:t>F</a:t>
            </a:r>
            <a:r>
              <a:rPr lang="en-US" sz="2400" b="1" dirty="0" smtClean="0">
                <a:latin typeface="Times New Roman" panose="02020603050405020304" pitchFamily="18" charset="0"/>
                <a:cs typeface="Times New Roman" panose="02020603050405020304" pitchFamily="18" charset="0"/>
              </a:rPr>
              <a:t>our </a:t>
            </a:r>
            <a:r>
              <a:rPr lang="en-US" sz="2400" b="1" dirty="0">
                <a:latin typeface="Times New Roman" panose="02020603050405020304" pitchFamily="18" charset="0"/>
                <a:cs typeface="Times New Roman" panose="02020603050405020304" pitchFamily="18" charset="0"/>
              </a:rPr>
              <a:t>key differences </a:t>
            </a:r>
          </a:p>
        </p:txBody>
      </p:sp>
      <p:sp>
        <p:nvSpPr>
          <p:cNvPr id="11" name="Rectangle 10"/>
          <p:cNvSpPr/>
          <p:nvPr/>
        </p:nvSpPr>
        <p:spPr>
          <a:xfrm>
            <a:off x="5119308" y="606309"/>
            <a:ext cx="2775119" cy="523220"/>
          </a:xfrm>
          <a:prstGeom prst="rect">
            <a:avLst/>
          </a:prstGeom>
        </p:spPr>
        <p:txBody>
          <a:bodyPr wrap="none">
            <a:spAutoFit/>
          </a:bodyPr>
          <a:lstStyle/>
          <a:p>
            <a:pPr>
              <a:spcAft>
                <a:spcPts val="400"/>
              </a:spcAft>
            </a:pPr>
            <a:r>
              <a:rPr lang="ar-EG" sz="2800" b="1" dirty="0">
                <a:latin typeface="Times New Roman" panose="02020603050405020304" pitchFamily="18" charset="0"/>
                <a:ea typeface="Calibri" panose="020F0502020204030204" pitchFamily="34" charset="0"/>
                <a:cs typeface="Times New Roman" panose="02020603050405020304" pitchFamily="18" charset="0"/>
              </a:rPr>
              <a:t>أربعة اختلافات رئيسية</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149807" y="1772505"/>
            <a:ext cx="4348480" cy="3785652"/>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First, unlike group members, team members share leadership responsibilities. There may be one team member who has a leadership title such as manager, vice president, or coach, but all team members demonstrate leadership when it comes to defining goals, making decisions, and implementing ideas. </a:t>
            </a:r>
          </a:p>
        </p:txBody>
      </p:sp>
      <p:sp>
        <p:nvSpPr>
          <p:cNvPr id="6" name="Rectangle 5"/>
          <p:cNvSpPr/>
          <p:nvPr/>
        </p:nvSpPr>
        <p:spPr>
          <a:xfrm>
            <a:off x="4498287" y="1585502"/>
            <a:ext cx="3464560" cy="4832092"/>
          </a:xfrm>
          <a:prstGeom prst="rect">
            <a:avLst/>
          </a:prstGeom>
        </p:spPr>
        <p:txBody>
          <a:bodyPr wrap="square">
            <a:spAutoFit/>
          </a:bodyPr>
          <a:lstStyle/>
          <a:p>
            <a:pPr algn="r" rtl="1"/>
            <a:r>
              <a:rPr lang="ar-EG" sz="2800" dirty="0"/>
              <a:t>أولاً، على عكس أعضاء المجموعة، يتقاسم أعضاء الفريق مسؤوليات القيادة. قد يكون هناك عضو واحد في الفريق يحمل لقبًا قياديًا مثل مدير أو نائب رئيس أو مدرب، لكن جميع أعضاء الفريق يظهرون مهارات القيادة عندما يتعلق الأمر بتحديد الأهداف واتخاذ القرارات وتنفيذ الأفكار.</a:t>
            </a:r>
          </a:p>
        </p:txBody>
      </p:sp>
    </p:spTree>
    <p:extLst>
      <p:ext uri="{BB962C8B-B14F-4D97-AF65-F5344CB8AC3E}">
        <p14:creationId xmlns:p14="http://schemas.microsoft.com/office/powerpoint/2010/main" val="31748249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5287615" y="16488"/>
            <a:ext cx="1891865" cy="405367"/>
          </a:xfrm>
          <a:prstGeom prst="rect">
            <a:avLst/>
          </a:prstGeom>
        </p:spPr>
        <p:txBody>
          <a:bodyPr wrap="non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Groups vs teams</a:t>
            </a:r>
            <a:endParaRPr lang="en-US" sz="1100"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597606" y="39235"/>
            <a:ext cx="1667443" cy="400110"/>
          </a:xfrm>
          <a:prstGeom prst="rect">
            <a:avLst/>
          </a:prstGeom>
          <a:noFill/>
        </p:spPr>
        <p:txBody>
          <a:bodyPr wrap="none" rtlCol="0">
            <a:spAutoFit/>
          </a:bodyPr>
          <a:lstStyle/>
          <a:p>
            <a:pPr algn="ctr" rtl="1"/>
            <a:r>
              <a:rPr lang="ar-EG" sz="2000" dirty="0" smtClean="0">
                <a:latin typeface="Alexandria" charset="0"/>
                <a:cs typeface="Alexandria" charset="0"/>
              </a:rPr>
              <a:t>فريق </a:t>
            </a:r>
            <a:r>
              <a:rPr lang="en-US" sz="2000" dirty="0" smtClean="0">
                <a:latin typeface="Alexandria" charset="0"/>
                <a:cs typeface="Alexandria" charset="0"/>
              </a:rPr>
              <a:t>vs</a:t>
            </a:r>
            <a:r>
              <a:rPr lang="ar-EG" sz="2000" dirty="0" smtClean="0">
                <a:latin typeface="Alexandria" charset="0"/>
                <a:cs typeface="Alexandria" charset="0"/>
              </a:rPr>
              <a:t> مجموعة</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504033" y="605848"/>
            <a:ext cx="2949910" cy="461665"/>
          </a:xfrm>
          <a:prstGeom prst="rect">
            <a:avLst/>
          </a:prstGeom>
        </p:spPr>
        <p:txBody>
          <a:bodyPr wrap="none">
            <a:spAutoFit/>
          </a:bodyPr>
          <a:lstStyle/>
          <a:p>
            <a:r>
              <a:rPr lang="en-US" sz="2400" b="1" dirty="0">
                <a:latin typeface="Times New Roman" panose="02020603050405020304" pitchFamily="18" charset="0"/>
                <a:cs typeface="Times New Roman" panose="02020603050405020304" pitchFamily="18" charset="0"/>
              </a:rPr>
              <a:t>F</a:t>
            </a:r>
            <a:r>
              <a:rPr lang="en-US" sz="2400" b="1" dirty="0" smtClean="0">
                <a:latin typeface="Times New Roman" panose="02020603050405020304" pitchFamily="18" charset="0"/>
                <a:cs typeface="Times New Roman" panose="02020603050405020304" pitchFamily="18" charset="0"/>
              </a:rPr>
              <a:t>our </a:t>
            </a:r>
            <a:r>
              <a:rPr lang="en-US" sz="2400" b="1" dirty="0">
                <a:latin typeface="Times New Roman" panose="02020603050405020304" pitchFamily="18" charset="0"/>
                <a:cs typeface="Times New Roman" panose="02020603050405020304" pitchFamily="18" charset="0"/>
              </a:rPr>
              <a:t>key differences </a:t>
            </a:r>
          </a:p>
        </p:txBody>
      </p:sp>
      <p:sp>
        <p:nvSpPr>
          <p:cNvPr id="11" name="Rectangle 10"/>
          <p:cNvSpPr/>
          <p:nvPr/>
        </p:nvSpPr>
        <p:spPr>
          <a:xfrm>
            <a:off x="5119308" y="606309"/>
            <a:ext cx="2775119" cy="523220"/>
          </a:xfrm>
          <a:prstGeom prst="rect">
            <a:avLst/>
          </a:prstGeom>
        </p:spPr>
        <p:txBody>
          <a:bodyPr wrap="none">
            <a:spAutoFit/>
          </a:bodyPr>
          <a:lstStyle/>
          <a:p>
            <a:pPr>
              <a:spcAft>
                <a:spcPts val="400"/>
              </a:spcAft>
            </a:pPr>
            <a:r>
              <a:rPr lang="ar-EG" sz="2800" b="1" dirty="0">
                <a:latin typeface="Times New Roman" panose="02020603050405020304" pitchFamily="18" charset="0"/>
                <a:ea typeface="Calibri" panose="020F0502020204030204" pitchFamily="34" charset="0"/>
                <a:cs typeface="Times New Roman" panose="02020603050405020304" pitchFamily="18" charset="0"/>
              </a:rPr>
              <a:t>أربعة اختلافات رئيسية</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149807" y="1772505"/>
            <a:ext cx="4348480" cy="4524315"/>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Second, team members share an identity. They refer to their team as “us” and “we,” as opposed to “the group” or “them.” </a:t>
            </a:r>
          </a:p>
          <a:p>
            <a:r>
              <a:rPr lang="en-US" sz="2400" dirty="0">
                <a:latin typeface="Times New Roman" panose="02020603050405020304" pitchFamily="18" charset="0"/>
                <a:cs typeface="Times New Roman" panose="02020603050405020304" pitchFamily="18" charset="0"/>
              </a:rPr>
              <a:t>Third, group members work toward common goals, while team members not only work toward common goals but also help define what those goals will be. </a:t>
            </a:r>
          </a:p>
          <a:p>
            <a:r>
              <a:rPr lang="en-US" sz="2400" dirty="0">
                <a:latin typeface="Times New Roman" panose="02020603050405020304" pitchFamily="18" charset="0"/>
                <a:cs typeface="Times New Roman" panose="02020603050405020304" pitchFamily="18" charset="0"/>
              </a:rPr>
              <a:t>Finally, teams strive for innovation.</a:t>
            </a:r>
          </a:p>
        </p:txBody>
      </p:sp>
      <p:sp>
        <p:nvSpPr>
          <p:cNvPr id="6" name="Rectangle 5"/>
          <p:cNvSpPr/>
          <p:nvPr/>
        </p:nvSpPr>
        <p:spPr>
          <a:xfrm>
            <a:off x="4498287" y="1585502"/>
            <a:ext cx="3464560" cy="4524315"/>
          </a:xfrm>
          <a:prstGeom prst="rect">
            <a:avLst/>
          </a:prstGeom>
        </p:spPr>
        <p:txBody>
          <a:bodyPr wrap="square">
            <a:spAutoFit/>
          </a:bodyPr>
          <a:lstStyle/>
          <a:p>
            <a:pPr algn="r" rtl="1"/>
            <a:r>
              <a:rPr lang="ar-EG" sz="2400" dirty="0"/>
              <a:t>ثانيًا، يشترك أعضاء الفريق في هوية واحدة. فهم يشيرون إلى فريقهم بضمير المتكلم "نحن" و"نحن"، على عكس "المجموعة" أو "هم".</a:t>
            </a:r>
          </a:p>
          <a:p>
            <a:pPr algn="r" rtl="1"/>
            <a:r>
              <a:rPr lang="ar-EG" sz="2400" dirty="0"/>
              <a:t>ثالثًا، يعمل أعضاء المجموعة نحو تحقيق أهداف مشتركة، في حين لا يعمل أعضاء الفريق نحو تحقيق أهداف مشتركة فحسب، بل يساعدون أيضًا في تحديد ماهية هذه الأهداف.</a:t>
            </a:r>
          </a:p>
          <a:p>
            <a:pPr algn="r" rtl="1"/>
            <a:r>
              <a:rPr lang="ar-EG" sz="2400" dirty="0"/>
              <a:t>أخيرًا، تسعى الفرق إلى الابتكار.</a:t>
            </a:r>
          </a:p>
        </p:txBody>
      </p:sp>
    </p:spTree>
    <p:extLst>
      <p:ext uri="{BB962C8B-B14F-4D97-AF65-F5344CB8AC3E}">
        <p14:creationId xmlns:p14="http://schemas.microsoft.com/office/powerpoint/2010/main" val="1835001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5287615" y="16488"/>
            <a:ext cx="1891865" cy="405367"/>
          </a:xfrm>
          <a:prstGeom prst="rect">
            <a:avLst/>
          </a:prstGeom>
        </p:spPr>
        <p:txBody>
          <a:bodyPr wrap="non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Groups vs teams</a:t>
            </a:r>
            <a:endParaRPr lang="en-US" sz="1100"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597606" y="39235"/>
            <a:ext cx="1667443" cy="400110"/>
          </a:xfrm>
          <a:prstGeom prst="rect">
            <a:avLst/>
          </a:prstGeom>
          <a:noFill/>
        </p:spPr>
        <p:txBody>
          <a:bodyPr wrap="none" rtlCol="0">
            <a:spAutoFit/>
          </a:bodyPr>
          <a:lstStyle/>
          <a:p>
            <a:pPr algn="ctr" rtl="1"/>
            <a:r>
              <a:rPr lang="ar-EG" sz="2000" dirty="0" smtClean="0">
                <a:latin typeface="Alexandria" charset="0"/>
                <a:cs typeface="Alexandria" charset="0"/>
              </a:rPr>
              <a:t>فريق </a:t>
            </a:r>
            <a:r>
              <a:rPr lang="en-US" sz="2000" dirty="0" smtClean="0">
                <a:latin typeface="Alexandria" charset="0"/>
                <a:cs typeface="Alexandria" charset="0"/>
              </a:rPr>
              <a:t>vs</a:t>
            </a:r>
            <a:r>
              <a:rPr lang="ar-EG" sz="2000" dirty="0" smtClean="0">
                <a:latin typeface="Alexandria" charset="0"/>
                <a:cs typeface="Alexandria" charset="0"/>
              </a:rPr>
              <a:t> مجموعة</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504033" y="605848"/>
            <a:ext cx="2949910" cy="461665"/>
          </a:xfrm>
          <a:prstGeom prst="rect">
            <a:avLst/>
          </a:prstGeom>
        </p:spPr>
        <p:txBody>
          <a:bodyPr wrap="none">
            <a:spAutoFit/>
          </a:bodyPr>
          <a:lstStyle/>
          <a:p>
            <a:r>
              <a:rPr lang="en-US" sz="2400" b="1" dirty="0">
                <a:latin typeface="Times New Roman" panose="02020603050405020304" pitchFamily="18" charset="0"/>
                <a:cs typeface="Times New Roman" panose="02020603050405020304" pitchFamily="18" charset="0"/>
              </a:rPr>
              <a:t>F</a:t>
            </a:r>
            <a:r>
              <a:rPr lang="en-US" sz="2400" b="1" dirty="0" smtClean="0">
                <a:latin typeface="Times New Roman" panose="02020603050405020304" pitchFamily="18" charset="0"/>
                <a:cs typeface="Times New Roman" panose="02020603050405020304" pitchFamily="18" charset="0"/>
              </a:rPr>
              <a:t>our </a:t>
            </a:r>
            <a:r>
              <a:rPr lang="en-US" sz="2400" b="1" dirty="0">
                <a:latin typeface="Times New Roman" panose="02020603050405020304" pitchFamily="18" charset="0"/>
                <a:cs typeface="Times New Roman" panose="02020603050405020304" pitchFamily="18" charset="0"/>
              </a:rPr>
              <a:t>key differences </a:t>
            </a:r>
          </a:p>
        </p:txBody>
      </p:sp>
      <p:sp>
        <p:nvSpPr>
          <p:cNvPr id="11" name="Rectangle 10"/>
          <p:cNvSpPr/>
          <p:nvPr/>
        </p:nvSpPr>
        <p:spPr>
          <a:xfrm>
            <a:off x="5119308" y="606309"/>
            <a:ext cx="2775119" cy="523220"/>
          </a:xfrm>
          <a:prstGeom prst="rect">
            <a:avLst/>
          </a:prstGeom>
        </p:spPr>
        <p:txBody>
          <a:bodyPr wrap="none">
            <a:spAutoFit/>
          </a:bodyPr>
          <a:lstStyle/>
          <a:p>
            <a:pPr>
              <a:spcAft>
                <a:spcPts val="400"/>
              </a:spcAft>
            </a:pPr>
            <a:r>
              <a:rPr lang="ar-EG" sz="2800" b="1" dirty="0">
                <a:latin typeface="Times New Roman" panose="02020603050405020304" pitchFamily="18" charset="0"/>
                <a:ea typeface="Calibri" panose="020F0502020204030204" pitchFamily="34" charset="0"/>
                <a:cs typeface="Times New Roman" panose="02020603050405020304" pitchFamily="18" charset="0"/>
              </a:rPr>
              <a:t>أربعة اختلافات رئيسية</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149807" y="1772505"/>
            <a:ext cx="4348480" cy="4524315"/>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Second, team members share an identity. They refer to their team as “us” and “we,” as opposed to “the group” or “them.” </a:t>
            </a:r>
          </a:p>
          <a:p>
            <a:r>
              <a:rPr lang="en-US" sz="2400" dirty="0">
                <a:latin typeface="Times New Roman" panose="02020603050405020304" pitchFamily="18" charset="0"/>
                <a:cs typeface="Times New Roman" panose="02020603050405020304" pitchFamily="18" charset="0"/>
              </a:rPr>
              <a:t>Third, group members work toward common goals, while team members not only work toward common goals but also help define what those goals will be. </a:t>
            </a:r>
          </a:p>
          <a:p>
            <a:r>
              <a:rPr lang="en-US" sz="2400" dirty="0">
                <a:latin typeface="Times New Roman" panose="02020603050405020304" pitchFamily="18" charset="0"/>
                <a:cs typeface="Times New Roman" panose="02020603050405020304" pitchFamily="18" charset="0"/>
              </a:rPr>
              <a:t>Finally, teams strive for innovation.</a:t>
            </a:r>
          </a:p>
        </p:txBody>
      </p:sp>
      <p:sp>
        <p:nvSpPr>
          <p:cNvPr id="6" name="Rectangle 5"/>
          <p:cNvSpPr/>
          <p:nvPr/>
        </p:nvSpPr>
        <p:spPr>
          <a:xfrm>
            <a:off x="4498287" y="1585502"/>
            <a:ext cx="3464560" cy="4524315"/>
          </a:xfrm>
          <a:prstGeom prst="rect">
            <a:avLst/>
          </a:prstGeom>
        </p:spPr>
        <p:txBody>
          <a:bodyPr wrap="square">
            <a:spAutoFit/>
          </a:bodyPr>
          <a:lstStyle/>
          <a:p>
            <a:pPr algn="r" rtl="1"/>
            <a:r>
              <a:rPr lang="ar-EG" sz="2400" dirty="0"/>
              <a:t>ثانيًا، يشترك أعضاء الفريق في هوية واحدة. فهم يشيرون إلى فريقهم بضمير المتكلم "نحن" و"نحن"، على عكس "المجموعة" أو "هم".</a:t>
            </a:r>
          </a:p>
          <a:p>
            <a:pPr algn="r" rtl="1"/>
            <a:r>
              <a:rPr lang="ar-EG" sz="2400" dirty="0"/>
              <a:t>ثالثًا، يعمل أعضاء المجموعة نحو تحقيق أهداف مشتركة، في حين لا يعمل أعضاء الفريق نحو تحقيق أهداف مشتركة فحسب، بل يساعدون أيضًا في تحديد ماهية هذه الأهداف.</a:t>
            </a:r>
          </a:p>
          <a:p>
            <a:pPr algn="r" rtl="1"/>
            <a:r>
              <a:rPr lang="ar-EG" sz="2400" dirty="0"/>
              <a:t>أخيرًا، تسعى الفرق إلى الابتكار.</a:t>
            </a:r>
          </a:p>
        </p:txBody>
      </p:sp>
    </p:spTree>
    <p:extLst>
      <p:ext uri="{BB962C8B-B14F-4D97-AF65-F5344CB8AC3E}">
        <p14:creationId xmlns:p14="http://schemas.microsoft.com/office/powerpoint/2010/main" val="33442419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36980" y="1117694"/>
            <a:ext cx="12155019"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7475746" y="762088"/>
            <a:ext cx="3467616" cy="530594"/>
          </a:xfrm>
          <a:prstGeom prst="rect">
            <a:avLst/>
          </a:prstGeom>
          <a:noFill/>
        </p:spPr>
        <p:txBody>
          <a:bodyPr wrap="none" rtlCol="0">
            <a:spAutoFit/>
          </a:bodyPr>
          <a:lstStyle/>
          <a:p>
            <a:pPr>
              <a:lnSpc>
                <a:spcPct val="107000"/>
              </a:lnSpc>
            </a:pP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Conducting Meetings</a:t>
            </a:r>
            <a:endParaRPr lang="en-US" sz="1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7777881" y="1514954"/>
            <a:ext cx="2127505" cy="523220"/>
          </a:xfrm>
          <a:prstGeom prst="rect">
            <a:avLst/>
          </a:prstGeom>
          <a:noFill/>
        </p:spPr>
        <p:txBody>
          <a:bodyPr wrap="none" rtlCol="0">
            <a:spAutoFit/>
          </a:bodyPr>
          <a:lstStyle/>
          <a:p>
            <a:pPr algn="ctr" rtl="1"/>
            <a:r>
              <a:rPr lang="ar-EG" sz="2800" b="1" dirty="0">
                <a:latin typeface="Alexandria" charset="0"/>
                <a:cs typeface="Alexandria" charset="0"/>
              </a:rPr>
              <a:t>إدارة الاجتماعات</a:t>
            </a:r>
            <a:endParaRPr lang="en-US" sz="2800" b="1" dirty="0">
              <a:latin typeface="Alexandria" charset="0"/>
              <a:cs typeface="Alexandria" charset="0"/>
            </a:endParaRPr>
          </a:p>
        </p:txBody>
      </p:sp>
    </p:spTree>
    <p:extLst>
      <p:ext uri="{BB962C8B-B14F-4D97-AF65-F5344CB8AC3E}">
        <p14:creationId xmlns:p14="http://schemas.microsoft.com/office/powerpoint/2010/main" val="11604472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620021" y="0"/>
            <a:ext cx="2396810" cy="405367"/>
          </a:xfrm>
          <a:prstGeom prst="rect">
            <a:avLst/>
          </a:prstGeom>
        </p:spPr>
        <p:txBody>
          <a:bodyPr wrap="non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Conducting Meetings</a:t>
            </a:r>
            <a:endParaRPr lang="en-US" sz="1100"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504630" y="39235"/>
            <a:ext cx="1853392" cy="461665"/>
          </a:xfrm>
          <a:prstGeom prst="rect">
            <a:avLst/>
          </a:prstGeom>
          <a:noFill/>
        </p:spPr>
        <p:txBody>
          <a:bodyPr wrap="none" rtlCol="0">
            <a:spAutoFit/>
          </a:bodyPr>
          <a:lstStyle/>
          <a:p>
            <a:pPr algn="ctr"/>
            <a:r>
              <a:rPr lang="ar-EG" sz="2400" dirty="0">
                <a:latin typeface="Alexandria" charset="0"/>
                <a:cs typeface="Alexandria" charset="0"/>
              </a:rPr>
              <a:t>إدارة الاجتماعات</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50800" y="627135"/>
            <a:ext cx="4277133" cy="461665"/>
          </a:xfrm>
          <a:prstGeom prst="rect">
            <a:avLst/>
          </a:prstGeom>
        </p:spPr>
        <p:txBody>
          <a:bodyPr wrap="none">
            <a:spAutoFit/>
          </a:bodyPr>
          <a:lstStyle/>
          <a:p>
            <a:r>
              <a:rPr lang="en-US" sz="2400" b="1" dirty="0">
                <a:latin typeface="Times New Roman" panose="02020603050405020304" pitchFamily="18" charset="0"/>
                <a:cs typeface="Times New Roman" panose="02020603050405020304" pitchFamily="18" charset="0"/>
              </a:rPr>
              <a:t>What makes meeting effective?</a:t>
            </a:r>
          </a:p>
        </p:txBody>
      </p:sp>
      <p:sp>
        <p:nvSpPr>
          <p:cNvPr id="11" name="Rectangle 10"/>
          <p:cNvSpPr/>
          <p:nvPr/>
        </p:nvSpPr>
        <p:spPr>
          <a:xfrm>
            <a:off x="4847058" y="588175"/>
            <a:ext cx="3466013" cy="523220"/>
          </a:xfrm>
          <a:prstGeom prst="rect">
            <a:avLst/>
          </a:prstGeom>
        </p:spPr>
        <p:txBody>
          <a:bodyPr wrap="none">
            <a:spAutoFit/>
          </a:bodyPr>
          <a:lstStyle/>
          <a:p>
            <a:pPr>
              <a:spcAft>
                <a:spcPts val="400"/>
              </a:spcAft>
            </a:pPr>
            <a:r>
              <a:rPr lang="ar-EG" sz="2800" b="1" dirty="0">
                <a:latin typeface="Times New Roman" panose="02020603050405020304" pitchFamily="18" charset="0"/>
                <a:ea typeface="Calibri" panose="020F0502020204030204" pitchFamily="34" charset="0"/>
                <a:cs typeface="Times New Roman" panose="02020603050405020304" pitchFamily="18" charset="0"/>
              </a:rPr>
              <a:t>ما الذي يجعل الاجتماع فعالا؟</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51346" y="1874139"/>
            <a:ext cx="4403319" cy="3327001"/>
          </a:xfrm>
          <a:prstGeom prst="rect">
            <a:avLst/>
          </a:prstGeom>
        </p:spPr>
        <p:txBody>
          <a:bodyPr wrap="square">
            <a:spAutoFit/>
          </a:bodyPr>
          <a:lstStyle/>
          <a:p>
            <a:pPr marL="92075" marR="156845">
              <a:lnSpc>
                <a:spcPct val="106400"/>
              </a:lnSpc>
              <a:spcBef>
                <a:spcPts val="180"/>
              </a:spcBef>
            </a:pPr>
            <a:r>
              <a:rPr lang="en-US" sz="2400" spc="-35" dirty="0">
                <a:latin typeface="Times New Roman"/>
                <a:cs typeface="Times New Roman"/>
              </a:rPr>
              <a:t>For meetings to run effectively, a few basics must always be considered. These basics </a:t>
            </a:r>
            <a:r>
              <a:rPr lang="en-US" sz="2400" spc="-35" dirty="0" smtClean="0">
                <a:latin typeface="Times New Roman"/>
                <a:cs typeface="Times New Roman"/>
              </a:rPr>
              <a:t>include:</a:t>
            </a:r>
          </a:p>
          <a:p>
            <a:pPr marL="92075" marR="156845">
              <a:lnSpc>
                <a:spcPct val="106400"/>
              </a:lnSpc>
              <a:spcBef>
                <a:spcPts val="180"/>
              </a:spcBef>
            </a:pPr>
            <a:r>
              <a:rPr lang="en-US" sz="2400" spc="-35" dirty="0" smtClean="0">
                <a:latin typeface="Times New Roman"/>
                <a:cs typeface="Times New Roman"/>
              </a:rPr>
              <a:t> </a:t>
            </a:r>
            <a:endParaRPr lang="en-US" sz="2400" spc="-35" dirty="0">
              <a:latin typeface="Times New Roman"/>
              <a:cs typeface="Times New Roman"/>
            </a:endParaRPr>
          </a:p>
          <a:p>
            <a:pPr marL="434975" marR="156845" indent="-342900">
              <a:lnSpc>
                <a:spcPct val="106400"/>
              </a:lnSpc>
              <a:spcBef>
                <a:spcPts val="180"/>
              </a:spcBef>
              <a:buFont typeface="Arial" panose="020B0604020202020204" pitchFamily="34" charset="0"/>
              <a:buChar char="•"/>
            </a:pPr>
            <a:r>
              <a:rPr lang="en-US" sz="2400" spc="-35" dirty="0">
                <a:latin typeface="Times New Roman"/>
                <a:cs typeface="Times New Roman"/>
              </a:rPr>
              <a:t>The meeting environment </a:t>
            </a:r>
          </a:p>
          <a:p>
            <a:pPr marL="434975" marR="156845" indent="-342900">
              <a:lnSpc>
                <a:spcPct val="106400"/>
              </a:lnSpc>
              <a:spcBef>
                <a:spcPts val="180"/>
              </a:spcBef>
              <a:buFont typeface="Arial" panose="020B0604020202020204" pitchFamily="34" charset="0"/>
              <a:buChar char="•"/>
            </a:pPr>
            <a:r>
              <a:rPr lang="en-US" sz="2400" spc="-35" dirty="0">
                <a:latin typeface="Times New Roman"/>
                <a:cs typeface="Times New Roman"/>
              </a:rPr>
              <a:t>The meeting topics </a:t>
            </a:r>
          </a:p>
          <a:p>
            <a:pPr marL="434975" marR="156845" indent="-342900">
              <a:lnSpc>
                <a:spcPct val="106400"/>
              </a:lnSpc>
              <a:spcBef>
                <a:spcPts val="180"/>
              </a:spcBef>
              <a:buFont typeface="Arial" panose="020B0604020202020204" pitchFamily="34" charset="0"/>
              <a:buChar char="•"/>
            </a:pPr>
            <a:r>
              <a:rPr lang="en-US" sz="2400" spc="-35" dirty="0">
                <a:latin typeface="Times New Roman"/>
                <a:cs typeface="Times New Roman"/>
              </a:rPr>
              <a:t>The meeting participants </a:t>
            </a:r>
          </a:p>
          <a:p>
            <a:pPr marL="92075" marR="156845">
              <a:lnSpc>
                <a:spcPct val="106400"/>
              </a:lnSpc>
              <a:spcBef>
                <a:spcPts val="180"/>
              </a:spcBef>
            </a:pPr>
            <a:endParaRPr lang="en-US" sz="2400" spc="-35" dirty="0">
              <a:latin typeface="Times New Roman"/>
              <a:cs typeface="Times New Roman"/>
            </a:endParaRPr>
          </a:p>
        </p:txBody>
      </p:sp>
      <p:sp>
        <p:nvSpPr>
          <p:cNvPr id="6" name="Rectangle 5"/>
          <p:cNvSpPr/>
          <p:nvPr/>
        </p:nvSpPr>
        <p:spPr>
          <a:xfrm>
            <a:off x="4620021" y="1927840"/>
            <a:ext cx="3464560" cy="3046988"/>
          </a:xfrm>
          <a:prstGeom prst="rect">
            <a:avLst/>
          </a:prstGeom>
        </p:spPr>
        <p:txBody>
          <a:bodyPr wrap="square">
            <a:spAutoFit/>
          </a:bodyPr>
          <a:lstStyle/>
          <a:p>
            <a:pPr algn="r" rtl="1"/>
            <a:r>
              <a:rPr lang="ar-EG" sz="2400" dirty="0"/>
              <a:t>لكي تتم الاجتماعات بشكل فعال، يجب دائمًا مراعاة بعض الأساسيات. تتضمن هذه </a:t>
            </a:r>
            <a:r>
              <a:rPr lang="ar-EG" sz="2400" dirty="0" smtClean="0"/>
              <a:t>الأساسيات</a:t>
            </a:r>
            <a:r>
              <a:rPr lang="en-US" sz="2400" dirty="0" smtClean="0"/>
              <a:t>:</a:t>
            </a:r>
          </a:p>
          <a:p>
            <a:pPr algn="r" rtl="1"/>
            <a:endParaRPr lang="ar-EG" sz="2400" dirty="0"/>
          </a:p>
          <a:p>
            <a:pPr marL="342900" indent="-342900" algn="r" rtl="1">
              <a:buFont typeface="Arial" panose="020B0604020202020204" pitchFamily="34" charset="0"/>
              <a:buChar char="•"/>
            </a:pPr>
            <a:r>
              <a:rPr lang="ar-EG" sz="2400" dirty="0"/>
              <a:t>بيئة الاجتماع</a:t>
            </a:r>
          </a:p>
          <a:p>
            <a:pPr marL="342900" indent="-342900" algn="r" rtl="1">
              <a:buFont typeface="Arial" panose="020B0604020202020204" pitchFamily="34" charset="0"/>
              <a:buChar char="•"/>
            </a:pPr>
            <a:r>
              <a:rPr lang="ar-EG" sz="2400" dirty="0"/>
              <a:t>مواضيع الاجتماع</a:t>
            </a:r>
          </a:p>
          <a:p>
            <a:pPr marL="342900" indent="-342900" algn="r" rtl="1">
              <a:buFont typeface="Arial" panose="020B0604020202020204" pitchFamily="34" charset="0"/>
              <a:buChar char="•"/>
            </a:pPr>
            <a:r>
              <a:rPr lang="ar-EG" sz="2400" dirty="0"/>
              <a:t>المشاركون في الاجتماع</a:t>
            </a:r>
          </a:p>
        </p:txBody>
      </p:sp>
    </p:spTree>
    <p:extLst>
      <p:ext uri="{BB962C8B-B14F-4D97-AF65-F5344CB8AC3E}">
        <p14:creationId xmlns:p14="http://schemas.microsoft.com/office/powerpoint/2010/main" val="28551867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85480"/>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620021" y="0"/>
            <a:ext cx="2396810" cy="405367"/>
          </a:xfrm>
          <a:prstGeom prst="rect">
            <a:avLst/>
          </a:prstGeom>
        </p:spPr>
        <p:txBody>
          <a:bodyPr wrap="non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Conducting Meetings</a:t>
            </a:r>
            <a:endParaRPr lang="en-US" sz="1100"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504630" y="39235"/>
            <a:ext cx="1853392" cy="461665"/>
          </a:xfrm>
          <a:prstGeom prst="rect">
            <a:avLst/>
          </a:prstGeom>
          <a:noFill/>
        </p:spPr>
        <p:txBody>
          <a:bodyPr wrap="none" rtlCol="0">
            <a:spAutoFit/>
          </a:bodyPr>
          <a:lstStyle/>
          <a:p>
            <a:pPr algn="ctr"/>
            <a:r>
              <a:rPr lang="ar-EG" sz="2400" dirty="0">
                <a:latin typeface="Alexandria" charset="0"/>
                <a:cs typeface="Alexandria" charset="0"/>
              </a:rPr>
              <a:t>إدارة الاجتماعات</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50800" y="627135"/>
            <a:ext cx="4277133" cy="461665"/>
          </a:xfrm>
          <a:prstGeom prst="rect">
            <a:avLst/>
          </a:prstGeom>
        </p:spPr>
        <p:txBody>
          <a:bodyPr wrap="none">
            <a:spAutoFit/>
          </a:bodyPr>
          <a:lstStyle/>
          <a:p>
            <a:r>
              <a:rPr lang="en-US" sz="2400" b="1" dirty="0">
                <a:latin typeface="Times New Roman" panose="02020603050405020304" pitchFamily="18" charset="0"/>
                <a:cs typeface="Times New Roman" panose="02020603050405020304" pitchFamily="18" charset="0"/>
              </a:rPr>
              <a:t>What makes meeting effective?</a:t>
            </a:r>
          </a:p>
        </p:txBody>
      </p:sp>
      <p:sp>
        <p:nvSpPr>
          <p:cNvPr id="11" name="Rectangle 10"/>
          <p:cNvSpPr/>
          <p:nvPr/>
        </p:nvSpPr>
        <p:spPr>
          <a:xfrm>
            <a:off x="4847058" y="588175"/>
            <a:ext cx="3466013" cy="523220"/>
          </a:xfrm>
          <a:prstGeom prst="rect">
            <a:avLst/>
          </a:prstGeom>
        </p:spPr>
        <p:txBody>
          <a:bodyPr wrap="none">
            <a:spAutoFit/>
          </a:bodyPr>
          <a:lstStyle/>
          <a:p>
            <a:pPr>
              <a:spcAft>
                <a:spcPts val="400"/>
              </a:spcAft>
            </a:pPr>
            <a:r>
              <a:rPr lang="ar-EG" sz="2800" b="1" dirty="0">
                <a:latin typeface="Times New Roman" panose="02020603050405020304" pitchFamily="18" charset="0"/>
                <a:ea typeface="Calibri" panose="020F0502020204030204" pitchFamily="34" charset="0"/>
                <a:cs typeface="Times New Roman" panose="02020603050405020304" pitchFamily="18" charset="0"/>
              </a:rPr>
              <a:t>ما الذي يجعل الاجتماع فعالا؟</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50800" y="1220910"/>
            <a:ext cx="4462725" cy="461665"/>
          </a:xfrm>
          <a:prstGeom prst="rect">
            <a:avLst/>
          </a:prstGeom>
        </p:spPr>
        <p:txBody>
          <a:bodyPr wrap="square">
            <a:spAutoFit/>
          </a:bodyPr>
          <a:lstStyle/>
          <a:p>
            <a:pPr algn="ctr"/>
            <a:r>
              <a:rPr lang="en-US" sz="2400" b="1" dirty="0">
                <a:latin typeface="Times New Roman" panose="02020603050405020304" pitchFamily="18" charset="0"/>
                <a:cs typeface="Times New Roman" panose="02020603050405020304" pitchFamily="18" charset="0"/>
              </a:rPr>
              <a:t>What is a meeting environment? </a:t>
            </a:r>
          </a:p>
        </p:txBody>
      </p:sp>
      <p:sp>
        <p:nvSpPr>
          <p:cNvPr id="6" name="Rectangle 5"/>
          <p:cNvSpPr/>
          <p:nvPr/>
        </p:nvSpPr>
        <p:spPr>
          <a:xfrm>
            <a:off x="4586126" y="1220910"/>
            <a:ext cx="3464560" cy="461665"/>
          </a:xfrm>
          <a:prstGeom prst="rect">
            <a:avLst/>
          </a:prstGeom>
        </p:spPr>
        <p:txBody>
          <a:bodyPr wrap="square">
            <a:spAutoFit/>
          </a:bodyPr>
          <a:lstStyle/>
          <a:p>
            <a:pPr algn="ctr" rtl="1"/>
            <a:r>
              <a:rPr lang="ar-EG" sz="2400" b="1" dirty="0"/>
              <a:t>ما هي بيئة الاجتماع؟</a:t>
            </a:r>
          </a:p>
        </p:txBody>
      </p:sp>
      <p:sp>
        <p:nvSpPr>
          <p:cNvPr id="8" name="Rectangle 7"/>
          <p:cNvSpPr/>
          <p:nvPr/>
        </p:nvSpPr>
        <p:spPr>
          <a:xfrm>
            <a:off x="180431" y="1919238"/>
            <a:ext cx="4307840" cy="4524315"/>
          </a:xfrm>
          <a:prstGeom prst="rect">
            <a:avLst/>
          </a:prstGeom>
        </p:spPr>
        <p:txBody>
          <a:bodyPr wrap="square">
            <a:spAutoFit/>
          </a:bodyPr>
          <a:lstStyle/>
          <a:p>
            <a:r>
              <a:rPr lang="en-US" sz="2400" dirty="0"/>
              <a:t>The meeting environment is as much a part of the communication that occurs as the words that are said. Unfortunately, despite the importance of the meeting environment, most people spend little time thinking about it when they plan their meetings.</a:t>
            </a:r>
          </a:p>
          <a:p>
            <a:r>
              <a:rPr lang="en-US" sz="2400" dirty="0"/>
              <a:t>It includes both</a:t>
            </a:r>
          </a:p>
          <a:p>
            <a:pPr marL="342900" indent="-342900">
              <a:buFont typeface="Arial" panose="020B0604020202020204" pitchFamily="34" charset="0"/>
              <a:buChar char="•"/>
            </a:pPr>
            <a:r>
              <a:rPr lang="en-US" sz="2400" dirty="0"/>
              <a:t>The time of the meeting</a:t>
            </a:r>
          </a:p>
          <a:p>
            <a:pPr marL="342900" indent="-342900">
              <a:buFont typeface="Arial" panose="020B0604020202020204" pitchFamily="34" charset="0"/>
              <a:buChar char="•"/>
            </a:pPr>
            <a:r>
              <a:rPr lang="en-US" sz="2400" dirty="0"/>
              <a:t>The location of the meeting</a:t>
            </a:r>
          </a:p>
        </p:txBody>
      </p:sp>
      <p:sp>
        <p:nvSpPr>
          <p:cNvPr id="12" name="Rectangle 11"/>
          <p:cNvSpPr/>
          <p:nvPr/>
        </p:nvSpPr>
        <p:spPr>
          <a:xfrm>
            <a:off x="4454665" y="2082887"/>
            <a:ext cx="3858406" cy="4154984"/>
          </a:xfrm>
          <a:prstGeom prst="rect">
            <a:avLst/>
          </a:prstGeom>
        </p:spPr>
        <p:txBody>
          <a:bodyPr wrap="square">
            <a:spAutoFit/>
          </a:bodyPr>
          <a:lstStyle/>
          <a:p>
            <a:pPr algn="r" rtl="1"/>
            <a:r>
              <a:rPr lang="en-US" sz="2400" dirty="0" err="1"/>
              <a:t>إن</a:t>
            </a:r>
            <a:r>
              <a:rPr lang="en-US" sz="2400" dirty="0"/>
              <a:t> </a:t>
            </a:r>
            <a:r>
              <a:rPr lang="en-US" sz="2400" dirty="0" err="1"/>
              <a:t>بيئة</a:t>
            </a:r>
            <a:r>
              <a:rPr lang="en-US" sz="2400" dirty="0"/>
              <a:t> </a:t>
            </a:r>
            <a:r>
              <a:rPr lang="en-US" sz="2400" dirty="0" err="1"/>
              <a:t>الاجتماع</a:t>
            </a:r>
            <a:r>
              <a:rPr lang="en-US" sz="2400" dirty="0"/>
              <a:t> </a:t>
            </a:r>
            <a:r>
              <a:rPr lang="en-US" sz="2400" dirty="0" err="1"/>
              <a:t>تشكل</a:t>
            </a:r>
            <a:r>
              <a:rPr lang="en-US" sz="2400" dirty="0"/>
              <a:t> </a:t>
            </a:r>
            <a:r>
              <a:rPr lang="en-US" sz="2400" dirty="0" err="1"/>
              <a:t>جزءًا</a:t>
            </a:r>
            <a:r>
              <a:rPr lang="en-US" sz="2400" dirty="0"/>
              <a:t> </a:t>
            </a:r>
            <a:r>
              <a:rPr lang="en-US" sz="2400" dirty="0" err="1"/>
              <a:t>من</a:t>
            </a:r>
            <a:r>
              <a:rPr lang="en-US" sz="2400" dirty="0"/>
              <a:t> </a:t>
            </a:r>
            <a:r>
              <a:rPr lang="en-US" sz="2400" dirty="0" err="1"/>
              <a:t>عملية</a:t>
            </a:r>
            <a:r>
              <a:rPr lang="en-US" sz="2400" dirty="0"/>
              <a:t> </a:t>
            </a:r>
            <a:r>
              <a:rPr lang="en-US" sz="2400" dirty="0" err="1"/>
              <a:t>الاتصال</a:t>
            </a:r>
            <a:r>
              <a:rPr lang="en-US" sz="2400" dirty="0"/>
              <a:t> </a:t>
            </a:r>
            <a:r>
              <a:rPr lang="en-US" sz="2400" dirty="0" err="1"/>
              <a:t>التي</a:t>
            </a:r>
            <a:r>
              <a:rPr lang="en-US" sz="2400" dirty="0"/>
              <a:t> </a:t>
            </a:r>
            <a:r>
              <a:rPr lang="en-US" sz="2400" dirty="0" err="1"/>
              <a:t>تحدث</a:t>
            </a:r>
            <a:r>
              <a:rPr lang="en-US" sz="2400" dirty="0"/>
              <a:t>، </a:t>
            </a:r>
            <a:r>
              <a:rPr lang="en-US" sz="2400" dirty="0" err="1"/>
              <a:t>تمامًا</a:t>
            </a:r>
            <a:r>
              <a:rPr lang="en-US" sz="2400" dirty="0"/>
              <a:t> </a:t>
            </a:r>
            <a:r>
              <a:rPr lang="en-US" sz="2400" dirty="0" err="1"/>
              <a:t>مثل</a:t>
            </a:r>
            <a:r>
              <a:rPr lang="en-US" sz="2400" dirty="0"/>
              <a:t> </a:t>
            </a:r>
            <a:r>
              <a:rPr lang="en-US" sz="2400" dirty="0" err="1"/>
              <a:t>الكلمات</a:t>
            </a:r>
            <a:r>
              <a:rPr lang="en-US" sz="2400" dirty="0"/>
              <a:t> </a:t>
            </a:r>
            <a:r>
              <a:rPr lang="en-US" sz="2400" dirty="0" err="1"/>
              <a:t>التي</a:t>
            </a:r>
            <a:r>
              <a:rPr lang="en-US" sz="2400" dirty="0"/>
              <a:t> </a:t>
            </a:r>
            <a:r>
              <a:rPr lang="en-US" sz="2400" dirty="0" err="1"/>
              <a:t>تُقال</a:t>
            </a:r>
            <a:r>
              <a:rPr lang="en-US" sz="2400" dirty="0"/>
              <a:t>. </a:t>
            </a:r>
            <a:r>
              <a:rPr lang="en-US" sz="2400" dirty="0" err="1"/>
              <a:t>ومن</a:t>
            </a:r>
            <a:r>
              <a:rPr lang="en-US" sz="2400" dirty="0"/>
              <a:t> </a:t>
            </a:r>
            <a:r>
              <a:rPr lang="en-US" sz="2400" dirty="0" err="1"/>
              <a:t>المؤسف</a:t>
            </a:r>
            <a:r>
              <a:rPr lang="en-US" sz="2400" dirty="0"/>
              <a:t> </a:t>
            </a:r>
            <a:r>
              <a:rPr lang="en-US" sz="2400" dirty="0" err="1"/>
              <a:t>أنه</a:t>
            </a:r>
            <a:r>
              <a:rPr lang="en-US" sz="2400" dirty="0"/>
              <a:t> </a:t>
            </a:r>
            <a:r>
              <a:rPr lang="en-US" sz="2400" dirty="0" err="1"/>
              <a:t>على</a:t>
            </a:r>
            <a:r>
              <a:rPr lang="en-US" sz="2400" dirty="0"/>
              <a:t> </a:t>
            </a:r>
            <a:r>
              <a:rPr lang="en-US" sz="2400" dirty="0" err="1"/>
              <a:t>الرغم</a:t>
            </a:r>
            <a:r>
              <a:rPr lang="en-US" sz="2400" dirty="0"/>
              <a:t> </a:t>
            </a:r>
            <a:r>
              <a:rPr lang="en-US" sz="2400" dirty="0" err="1"/>
              <a:t>من</a:t>
            </a:r>
            <a:r>
              <a:rPr lang="en-US" sz="2400" dirty="0"/>
              <a:t> </a:t>
            </a:r>
            <a:r>
              <a:rPr lang="en-US" sz="2400" dirty="0" err="1"/>
              <a:t>أهمية</a:t>
            </a:r>
            <a:r>
              <a:rPr lang="en-US" sz="2400" dirty="0"/>
              <a:t> </a:t>
            </a:r>
            <a:r>
              <a:rPr lang="en-US" sz="2400" dirty="0" err="1"/>
              <a:t>بيئة</a:t>
            </a:r>
            <a:r>
              <a:rPr lang="en-US" sz="2400" dirty="0"/>
              <a:t> </a:t>
            </a:r>
            <a:r>
              <a:rPr lang="en-US" sz="2400" dirty="0" err="1"/>
              <a:t>الاجتماع</a:t>
            </a:r>
            <a:r>
              <a:rPr lang="en-US" sz="2400" dirty="0"/>
              <a:t>، </a:t>
            </a:r>
            <a:r>
              <a:rPr lang="en-US" sz="2400" dirty="0" err="1"/>
              <a:t>فإن</a:t>
            </a:r>
            <a:r>
              <a:rPr lang="en-US" sz="2400" dirty="0"/>
              <a:t> </a:t>
            </a:r>
            <a:r>
              <a:rPr lang="en-US" sz="2400" dirty="0" err="1"/>
              <a:t>معظم</a:t>
            </a:r>
            <a:r>
              <a:rPr lang="en-US" sz="2400" dirty="0"/>
              <a:t> </a:t>
            </a:r>
            <a:r>
              <a:rPr lang="en-US" sz="2400" dirty="0" err="1"/>
              <a:t>الأشخاص</a:t>
            </a:r>
            <a:r>
              <a:rPr lang="en-US" sz="2400" dirty="0"/>
              <a:t> </a:t>
            </a:r>
            <a:r>
              <a:rPr lang="en-US" sz="2400" dirty="0" err="1"/>
              <a:t>لا</a:t>
            </a:r>
            <a:r>
              <a:rPr lang="en-US" sz="2400" dirty="0"/>
              <a:t> </a:t>
            </a:r>
            <a:r>
              <a:rPr lang="en-US" sz="2400" dirty="0" err="1"/>
              <a:t>يقضون</a:t>
            </a:r>
            <a:r>
              <a:rPr lang="en-US" sz="2400" dirty="0"/>
              <a:t> </a:t>
            </a:r>
            <a:r>
              <a:rPr lang="en-US" sz="2400" dirty="0" err="1"/>
              <a:t>وقتًا</a:t>
            </a:r>
            <a:r>
              <a:rPr lang="en-US" sz="2400" dirty="0"/>
              <a:t> </a:t>
            </a:r>
            <a:r>
              <a:rPr lang="en-US" sz="2400" dirty="0" err="1"/>
              <a:t>طويلاً</a:t>
            </a:r>
            <a:r>
              <a:rPr lang="en-US" sz="2400" dirty="0"/>
              <a:t> </a:t>
            </a:r>
            <a:r>
              <a:rPr lang="en-US" sz="2400" dirty="0" err="1"/>
              <a:t>في</a:t>
            </a:r>
            <a:r>
              <a:rPr lang="en-US" sz="2400" dirty="0"/>
              <a:t> </a:t>
            </a:r>
            <a:r>
              <a:rPr lang="en-US" sz="2400" dirty="0" err="1"/>
              <a:t>التفكير</a:t>
            </a:r>
            <a:r>
              <a:rPr lang="en-US" sz="2400" dirty="0"/>
              <a:t> </a:t>
            </a:r>
            <a:r>
              <a:rPr lang="en-US" sz="2400" dirty="0" err="1"/>
              <a:t>فيها</a:t>
            </a:r>
            <a:r>
              <a:rPr lang="en-US" sz="2400" dirty="0"/>
              <a:t> </a:t>
            </a:r>
            <a:r>
              <a:rPr lang="en-US" sz="2400" dirty="0" err="1"/>
              <a:t>عندما</a:t>
            </a:r>
            <a:r>
              <a:rPr lang="en-US" sz="2400" dirty="0"/>
              <a:t> </a:t>
            </a:r>
            <a:r>
              <a:rPr lang="en-US" sz="2400" dirty="0" err="1"/>
              <a:t>يخططون</a:t>
            </a:r>
            <a:r>
              <a:rPr lang="en-US" sz="2400" dirty="0"/>
              <a:t> </a:t>
            </a:r>
            <a:r>
              <a:rPr lang="en-US" sz="2400" dirty="0" err="1"/>
              <a:t>لاجتماعاتهم</a:t>
            </a:r>
            <a:r>
              <a:rPr lang="en-US" sz="2400" dirty="0"/>
              <a:t>.</a:t>
            </a:r>
          </a:p>
          <a:p>
            <a:pPr algn="r" rtl="1"/>
            <a:endParaRPr lang="en-US" sz="2400" dirty="0"/>
          </a:p>
          <a:p>
            <a:pPr algn="r" rtl="1"/>
            <a:r>
              <a:rPr lang="en-US" sz="2400" dirty="0" err="1"/>
              <a:t>إنها</a:t>
            </a:r>
            <a:r>
              <a:rPr lang="en-US" sz="2400" dirty="0"/>
              <a:t> </a:t>
            </a:r>
            <a:r>
              <a:rPr lang="en-US" sz="2400" dirty="0" err="1"/>
              <a:t>تشمل</a:t>
            </a:r>
            <a:r>
              <a:rPr lang="en-US" sz="2400" dirty="0"/>
              <a:t> </a:t>
            </a:r>
            <a:r>
              <a:rPr lang="en-US" sz="2400" dirty="0" err="1"/>
              <a:t>كلاً</a:t>
            </a:r>
            <a:r>
              <a:rPr lang="en-US" sz="2400" dirty="0"/>
              <a:t> </a:t>
            </a:r>
            <a:r>
              <a:rPr lang="en-US" sz="2400" dirty="0" err="1"/>
              <a:t>من</a:t>
            </a:r>
            <a:endParaRPr lang="en-US" sz="2400" dirty="0"/>
          </a:p>
          <a:p>
            <a:pPr marL="342900" indent="-342900" algn="r" rtl="1">
              <a:buFont typeface="Arial" panose="020B0604020202020204" pitchFamily="34" charset="0"/>
              <a:buChar char="•"/>
            </a:pPr>
            <a:r>
              <a:rPr lang="en-US" sz="2400" dirty="0" err="1"/>
              <a:t>وقت</a:t>
            </a:r>
            <a:r>
              <a:rPr lang="en-US" sz="2400" dirty="0"/>
              <a:t> </a:t>
            </a:r>
            <a:r>
              <a:rPr lang="en-US" sz="2400" dirty="0" err="1"/>
              <a:t>الاجتماع</a:t>
            </a:r>
            <a:endParaRPr lang="en-US" sz="2400" dirty="0"/>
          </a:p>
          <a:p>
            <a:pPr marL="342900" indent="-342900" algn="r" rtl="1">
              <a:buFont typeface="Arial" panose="020B0604020202020204" pitchFamily="34" charset="0"/>
              <a:buChar char="•"/>
            </a:pPr>
            <a:r>
              <a:rPr lang="en-US" sz="2400" dirty="0" err="1"/>
              <a:t>مكان</a:t>
            </a:r>
            <a:r>
              <a:rPr lang="en-US" sz="2400" dirty="0"/>
              <a:t> </a:t>
            </a:r>
            <a:r>
              <a:rPr lang="en-US" sz="2400" dirty="0" err="1"/>
              <a:t>الاجتماع</a:t>
            </a:r>
            <a:endParaRPr lang="en-US" sz="2400" dirty="0"/>
          </a:p>
        </p:txBody>
      </p:sp>
    </p:spTree>
    <p:extLst>
      <p:ext uri="{BB962C8B-B14F-4D97-AF65-F5344CB8AC3E}">
        <p14:creationId xmlns:p14="http://schemas.microsoft.com/office/powerpoint/2010/main" val="8883877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85480"/>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620021" y="0"/>
            <a:ext cx="2396810" cy="405367"/>
          </a:xfrm>
          <a:prstGeom prst="rect">
            <a:avLst/>
          </a:prstGeom>
        </p:spPr>
        <p:txBody>
          <a:bodyPr wrap="non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Conducting Meetings</a:t>
            </a:r>
            <a:endParaRPr lang="en-US" sz="1100"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504630" y="39235"/>
            <a:ext cx="1853392" cy="461665"/>
          </a:xfrm>
          <a:prstGeom prst="rect">
            <a:avLst/>
          </a:prstGeom>
          <a:noFill/>
        </p:spPr>
        <p:txBody>
          <a:bodyPr wrap="none" rtlCol="0">
            <a:spAutoFit/>
          </a:bodyPr>
          <a:lstStyle/>
          <a:p>
            <a:pPr algn="ctr"/>
            <a:r>
              <a:rPr lang="ar-EG" sz="2400" dirty="0">
                <a:latin typeface="Alexandria" charset="0"/>
                <a:cs typeface="Alexandria" charset="0"/>
              </a:rPr>
              <a:t>إدارة الاجتماعات</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50800" y="627135"/>
            <a:ext cx="4277133" cy="461665"/>
          </a:xfrm>
          <a:prstGeom prst="rect">
            <a:avLst/>
          </a:prstGeom>
        </p:spPr>
        <p:txBody>
          <a:bodyPr wrap="none">
            <a:spAutoFit/>
          </a:bodyPr>
          <a:lstStyle/>
          <a:p>
            <a:r>
              <a:rPr lang="en-US" sz="2400" b="1" dirty="0">
                <a:latin typeface="Times New Roman" panose="02020603050405020304" pitchFamily="18" charset="0"/>
                <a:cs typeface="Times New Roman" panose="02020603050405020304" pitchFamily="18" charset="0"/>
              </a:rPr>
              <a:t>What makes meeting effective?</a:t>
            </a:r>
          </a:p>
        </p:txBody>
      </p:sp>
      <p:sp>
        <p:nvSpPr>
          <p:cNvPr id="11" name="Rectangle 10"/>
          <p:cNvSpPr/>
          <p:nvPr/>
        </p:nvSpPr>
        <p:spPr>
          <a:xfrm>
            <a:off x="4847058" y="588175"/>
            <a:ext cx="3466013" cy="523220"/>
          </a:xfrm>
          <a:prstGeom prst="rect">
            <a:avLst/>
          </a:prstGeom>
        </p:spPr>
        <p:txBody>
          <a:bodyPr wrap="none">
            <a:spAutoFit/>
          </a:bodyPr>
          <a:lstStyle/>
          <a:p>
            <a:pPr>
              <a:spcAft>
                <a:spcPts val="400"/>
              </a:spcAft>
            </a:pPr>
            <a:r>
              <a:rPr lang="ar-EG" sz="2800" b="1" dirty="0">
                <a:latin typeface="Times New Roman" panose="02020603050405020304" pitchFamily="18" charset="0"/>
                <a:ea typeface="Calibri" panose="020F0502020204030204" pitchFamily="34" charset="0"/>
                <a:cs typeface="Times New Roman" panose="02020603050405020304" pitchFamily="18" charset="0"/>
              </a:rPr>
              <a:t>ما الذي يجعل الاجتماع فعالا؟</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50800" y="1220910"/>
            <a:ext cx="4462725" cy="461665"/>
          </a:xfrm>
          <a:prstGeom prst="rect">
            <a:avLst/>
          </a:prstGeom>
        </p:spPr>
        <p:txBody>
          <a:bodyPr wrap="square">
            <a:spAutoFit/>
          </a:bodyPr>
          <a:lstStyle/>
          <a:p>
            <a:pPr algn="ctr"/>
            <a:r>
              <a:rPr lang="en-US" sz="2400" b="1" dirty="0">
                <a:latin typeface="Times New Roman" panose="02020603050405020304" pitchFamily="18" charset="0"/>
                <a:cs typeface="Times New Roman" panose="02020603050405020304" pitchFamily="18" charset="0"/>
              </a:rPr>
              <a:t>The time of the Meeting</a:t>
            </a:r>
          </a:p>
        </p:txBody>
      </p:sp>
      <p:sp>
        <p:nvSpPr>
          <p:cNvPr id="6" name="Rectangle 5"/>
          <p:cNvSpPr/>
          <p:nvPr/>
        </p:nvSpPr>
        <p:spPr>
          <a:xfrm>
            <a:off x="4586126" y="1220910"/>
            <a:ext cx="3464560" cy="461665"/>
          </a:xfrm>
          <a:prstGeom prst="rect">
            <a:avLst/>
          </a:prstGeom>
        </p:spPr>
        <p:txBody>
          <a:bodyPr wrap="square">
            <a:spAutoFit/>
          </a:bodyPr>
          <a:lstStyle/>
          <a:p>
            <a:pPr algn="ctr" rtl="1"/>
            <a:r>
              <a:rPr lang="ar-EG" sz="2400" b="1" dirty="0" smtClean="0"/>
              <a:t>وقت الاجتماع</a:t>
            </a:r>
            <a:endParaRPr lang="ar-EG" sz="2400" b="1" dirty="0"/>
          </a:p>
        </p:txBody>
      </p:sp>
      <p:sp>
        <p:nvSpPr>
          <p:cNvPr id="8" name="Rectangle 7"/>
          <p:cNvSpPr/>
          <p:nvPr/>
        </p:nvSpPr>
        <p:spPr>
          <a:xfrm>
            <a:off x="180431" y="1919238"/>
            <a:ext cx="4307840" cy="4154984"/>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First, you must consider the time. Time of day, Time of week, And time of year can all influence communication. </a:t>
            </a:r>
            <a:endParaRPr lang="ar-EG" sz="2400" dirty="0" smtClean="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When selecting meeting times, be aware of differences in team members’ schedules. If team members work different shifts with different days off, meeting times should be varied.</a:t>
            </a:r>
          </a:p>
          <a:p>
            <a:endParaRPr lang="en-US" sz="2400" dirty="0">
              <a:latin typeface="Times New Roman" panose="02020603050405020304" pitchFamily="18" charset="0"/>
              <a:cs typeface="Times New Roman" panose="02020603050405020304" pitchFamily="18" charset="0"/>
            </a:endParaRPr>
          </a:p>
        </p:txBody>
      </p:sp>
      <p:sp>
        <p:nvSpPr>
          <p:cNvPr id="12" name="Rectangle 11"/>
          <p:cNvSpPr/>
          <p:nvPr/>
        </p:nvSpPr>
        <p:spPr>
          <a:xfrm>
            <a:off x="4454665" y="2082887"/>
            <a:ext cx="3858406" cy="3785652"/>
          </a:xfrm>
          <a:prstGeom prst="rect">
            <a:avLst/>
          </a:prstGeom>
        </p:spPr>
        <p:txBody>
          <a:bodyPr wrap="square">
            <a:spAutoFit/>
          </a:bodyPr>
          <a:lstStyle/>
          <a:p>
            <a:pPr algn="r" rtl="1"/>
            <a:r>
              <a:rPr lang="ar-EG" sz="2400" dirty="0"/>
              <a:t>أولاً، يجب أن تأخذ بعين الاعتبار الوقت. يمكن أن يؤثر الوقت من اليوم، والوقت من الأسبوع، والوقت من السنة على التواصل. </a:t>
            </a:r>
            <a:endParaRPr lang="ar-EG" sz="2400" dirty="0" smtClean="0"/>
          </a:p>
          <a:p>
            <a:pPr algn="r" rtl="1"/>
            <a:r>
              <a:rPr lang="ar-EG" sz="2400" dirty="0" smtClean="0"/>
              <a:t>عند </a:t>
            </a:r>
            <a:r>
              <a:rPr lang="ar-EG" sz="2400" dirty="0"/>
              <a:t>اختيار أوقات الاجتماعات، كن على دراية بالاختلافات في جداول أعضاء الفريق. إذا كان أعضاء الفريق يعملون في نوبات مختلفة مع أيام عطلة مختلفة، فيجب تنويع أوقات الاجتماعات.</a:t>
            </a:r>
            <a:endParaRPr lang="en-US" sz="2400" dirty="0"/>
          </a:p>
        </p:txBody>
      </p:sp>
    </p:spTree>
    <p:extLst>
      <p:ext uri="{BB962C8B-B14F-4D97-AF65-F5344CB8AC3E}">
        <p14:creationId xmlns:p14="http://schemas.microsoft.com/office/powerpoint/2010/main" val="29306621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85480"/>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620021" y="0"/>
            <a:ext cx="2396810" cy="405367"/>
          </a:xfrm>
          <a:prstGeom prst="rect">
            <a:avLst/>
          </a:prstGeom>
        </p:spPr>
        <p:txBody>
          <a:bodyPr wrap="non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Conducting Meetings</a:t>
            </a:r>
            <a:endParaRPr lang="en-US" sz="1100"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504630" y="39235"/>
            <a:ext cx="1853392" cy="461665"/>
          </a:xfrm>
          <a:prstGeom prst="rect">
            <a:avLst/>
          </a:prstGeom>
          <a:noFill/>
        </p:spPr>
        <p:txBody>
          <a:bodyPr wrap="none" rtlCol="0">
            <a:spAutoFit/>
          </a:bodyPr>
          <a:lstStyle/>
          <a:p>
            <a:pPr algn="ctr"/>
            <a:r>
              <a:rPr lang="ar-EG" sz="2400" dirty="0">
                <a:latin typeface="Alexandria" charset="0"/>
                <a:cs typeface="Alexandria" charset="0"/>
              </a:rPr>
              <a:t>إدارة الاجتماعات</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50800" y="627135"/>
            <a:ext cx="4277133" cy="461665"/>
          </a:xfrm>
          <a:prstGeom prst="rect">
            <a:avLst/>
          </a:prstGeom>
        </p:spPr>
        <p:txBody>
          <a:bodyPr wrap="none">
            <a:spAutoFit/>
          </a:bodyPr>
          <a:lstStyle/>
          <a:p>
            <a:r>
              <a:rPr lang="en-US" sz="2400" b="1" dirty="0">
                <a:latin typeface="Times New Roman" panose="02020603050405020304" pitchFamily="18" charset="0"/>
                <a:cs typeface="Times New Roman" panose="02020603050405020304" pitchFamily="18" charset="0"/>
              </a:rPr>
              <a:t>What makes meeting effective?</a:t>
            </a:r>
          </a:p>
        </p:txBody>
      </p:sp>
      <p:sp>
        <p:nvSpPr>
          <p:cNvPr id="11" name="Rectangle 10"/>
          <p:cNvSpPr/>
          <p:nvPr/>
        </p:nvSpPr>
        <p:spPr>
          <a:xfrm>
            <a:off x="4847058" y="588175"/>
            <a:ext cx="3466013" cy="523220"/>
          </a:xfrm>
          <a:prstGeom prst="rect">
            <a:avLst/>
          </a:prstGeom>
        </p:spPr>
        <p:txBody>
          <a:bodyPr wrap="none">
            <a:spAutoFit/>
          </a:bodyPr>
          <a:lstStyle/>
          <a:p>
            <a:pPr>
              <a:spcAft>
                <a:spcPts val="400"/>
              </a:spcAft>
            </a:pPr>
            <a:r>
              <a:rPr lang="ar-EG" sz="2800" b="1" dirty="0">
                <a:latin typeface="Times New Roman" panose="02020603050405020304" pitchFamily="18" charset="0"/>
                <a:ea typeface="Calibri" panose="020F0502020204030204" pitchFamily="34" charset="0"/>
                <a:cs typeface="Times New Roman" panose="02020603050405020304" pitchFamily="18" charset="0"/>
              </a:rPr>
              <a:t>ما الذي يجعل الاجتماع فعالا؟</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50800" y="1220910"/>
            <a:ext cx="4462725" cy="461665"/>
          </a:xfrm>
          <a:prstGeom prst="rect">
            <a:avLst/>
          </a:prstGeom>
        </p:spPr>
        <p:txBody>
          <a:bodyPr wrap="square">
            <a:spAutoFit/>
          </a:bodyPr>
          <a:lstStyle/>
          <a:p>
            <a:pPr algn="ctr"/>
            <a:r>
              <a:rPr lang="en-US" sz="2400" b="1" dirty="0">
                <a:latin typeface="Times New Roman" panose="02020603050405020304" pitchFamily="18" charset="0"/>
                <a:cs typeface="Times New Roman" panose="02020603050405020304" pitchFamily="18" charset="0"/>
              </a:rPr>
              <a:t>The time of the Meeting</a:t>
            </a:r>
          </a:p>
        </p:txBody>
      </p:sp>
      <p:sp>
        <p:nvSpPr>
          <p:cNvPr id="6" name="Rectangle 5"/>
          <p:cNvSpPr/>
          <p:nvPr/>
        </p:nvSpPr>
        <p:spPr>
          <a:xfrm>
            <a:off x="4586126" y="1220910"/>
            <a:ext cx="3464560" cy="461665"/>
          </a:xfrm>
          <a:prstGeom prst="rect">
            <a:avLst/>
          </a:prstGeom>
        </p:spPr>
        <p:txBody>
          <a:bodyPr wrap="square">
            <a:spAutoFit/>
          </a:bodyPr>
          <a:lstStyle/>
          <a:p>
            <a:pPr algn="ctr" rtl="1"/>
            <a:r>
              <a:rPr lang="ar-EG" sz="2400" b="1" dirty="0" smtClean="0"/>
              <a:t>وقت الاجتماع</a:t>
            </a:r>
            <a:endParaRPr lang="ar-EG" sz="2400" b="1" dirty="0"/>
          </a:p>
        </p:txBody>
      </p:sp>
      <p:sp>
        <p:nvSpPr>
          <p:cNvPr id="8" name="Rectangle 7"/>
          <p:cNvSpPr/>
          <p:nvPr/>
        </p:nvSpPr>
        <p:spPr>
          <a:xfrm>
            <a:off x="71120" y="2938873"/>
            <a:ext cx="4307840" cy="3477875"/>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 if half the team works from 7:00 a.m. to 3:00 p.m. and the other half from 3:00 p.m. to 11:00 p.m., holding every meeting at 9:00 a.m. would repeatedly inconvenience the same half of the team. When team members work varied schedules, there is no ideal time to meet. Yet alternating the meetings between shifts shows that all team members are valued and respected, which positively impacts communication interactions.</a:t>
            </a:r>
          </a:p>
        </p:txBody>
      </p:sp>
      <p:sp>
        <p:nvSpPr>
          <p:cNvPr id="12" name="Rectangle 11"/>
          <p:cNvSpPr/>
          <p:nvPr/>
        </p:nvSpPr>
        <p:spPr>
          <a:xfrm>
            <a:off x="4399280" y="2967290"/>
            <a:ext cx="3858406" cy="3477875"/>
          </a:xfrm>
          <a:prstGeom prst="rect">
            <a:avLst/>
          </a:prstGeom>
        </p:spPr>
        <p:txBody>
          <a:bodyPr wrap="square">
            <a:spAutoFit/>
          </a:bodyPr>
          <a:lstStyle/>
          <a:p>
            <a:pPr algn="r" rtl="1"/>
            <a:r>
              <a:rPr lang="ar-EG" sz="2000" dirty="0"/>
              <a:t>إذا كان نصف الفريق يعمل من الساعة 7:00 صباحًا حتى 3:00 مساءً والنصف الآخر من الساعة 3:00 مساءً حتى 11:00 مساءً، فإن عقد كل اجتماع في الساعة 9:00 صباحًا من شأنه أن يزعج نفس نصف الفريق بشكل متكرر. عندما يعمل أعضاء الفريق وفقًا لجداول زمنية مختلفة، فلا يوجد وقت مثالي للاجتماع. ومع ذلك، فإن التناوب على الاجتماعات بين المناوبات يُظهر أن جميع أعضاء الفريق يتم تقديرهم واحترامهم، مما يؤثر بشكل إيجابي على تفاعلات الاتصال.</a:t>
            </a:r>
            <a:endParaRPr lang="en-US" sz="2000" dirty="0"/>
          </a:p>
        </p:txBody>
      </p:sp>
      <p:sp>
        <p:nvSpPr>
          <p:cNvPr id="16" name="Cloud 15"/>
          <p:cNvSpPr/>
          <p:nvPr/>
        </p:nvSpPr>
        <p:spPr>
          <a:xfrm>
            <a:off x="-81954" y="1609694"/>
            <a:ext cx="1696824" cy="1329179"/>
          </a:xfrm>
          <a:prstGeom prst="cloud">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sz="2000" dirty="0">
                <a:latin typeface="Times New Roman" panose="02020603050405020304" pitchFamily="18" charset="0"/>
                <a:cs typeface="Times New Roman" panose="02020603050405020304" pitchFamily="18" charset="0"/>
              </a:rPr>
              <a:t>For </a:t>
            </a:r>
            <a:r>
              <a:rPr lang="en-US" sz="2000" dirty="0" smtClean="0">
                <a:latin typeface="Times New Roman" panose="02020603050405020304" pitchFamily="18" charset="0"/>
                <a:cs typeface="Times New Roman" panose="02020603050405020304" pitchFamily="18" charset="0"/>
              </a:rPr>
              <a:t>example</a:t>
            </a:r>
            <a:endParaRPr lang="en-US" sz="2000" dirty="0">
              <a:latin typeface="Times New Roman" panose="02020603050405020304" pitchFamily="18" charset="0"/>
              <a:cs typeface="Times New Roman" panose="02020603050405020304" pitchFamily="18" charset="0"/>
            </a:endParaRPr>
          </a:p>
        </p:txBody>
      </p:sp>
      <p:sp>
        <p:nvSpPr>
          <p:cNvPr id="17" name="Cloud 16"/>
          <p:cNvSpPr/>
          <p:nvPr/>
        </p:nvSpPr>
        <p:spPr>
          <a:xfrm>
            <a:off x="6898012" y="1416148"/>
            <a:ext cx="1696824" cy="1329179"/>
          </a:xfrm>
          <a:prstGeom prst="cloud">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ar-EG" sz="2000" dirty="0" smtClean="0">
                <a:latin typeface="Times New Roman" panose="02020603050405020304" pitchFamily="18" charset="0"/>
                <a:cs typeface="Times New Roman" panose="02020603050405020304" pitchFamily="18" charset="0"/>
              </a:rPr>
              <a:t>علي سبيل المثال</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936359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p:cTn id="21" dur="500" fill="hold"/>
                                        <p:tgtEl>
                                          <p:spTgt spid="16"/>
                                        </p:tgtEl>
                                        <p:attrNameLst>
                                          <p:attrName>ppt_w</p:attrName>
                                        </p:attrNameLst>
                                      </p:cBhvr>
                                      <p:tavLst>
                                        <p:tav tm="0">
                                          <p:val>
                                            <p:fltVal val="0"/>
                                          </p:val>
                                        </p:tav>
                                        <p:tav tm="100000">
                                          <p:val>
                                            <p:strVal val="#ppt_w"/>
                                          </p:val>
                                        </p:tav>
                                      </p:tavLst>
                                    </p:anim>
                                    <p:anim calcmode="lin" valueType="num">
                                      <p:cBhvr>
                                        <p:cTn id="22" dur="500" fill="hold"/>
                                        <p:tgtEl>
                                          <p:spTgt spid="16"/>
                                        </p:tgtEl>
                                        <p:attrNameLst>
                                          <p:attrName>ppt_h</p:attrName>
                                        </p:attrNameLst>
                                      </p:cBhvr>
                                      <p:tavLst>
                                        <p:tav tm="0">
                                          <p:val>
                                            <p:fltVal val="0"/>
                                          </p:val>
                                        </p:tav>
                                        <p:tav tm="100000">
                                          <p:val>
                                            <p:strVal val="#ppt_h"/>
                                          </p:val>
                                        </p:tav>
                                      </p:tavLst>
                                    </p:anim>
                                    <p:animEffect transition="in" filter="fade">
                                      <p:cBhvr>
                                        <p:cTn id="23" dur="500"/>
                                        <p:tgtEl>
                                          <p:spTgt spid="16"/>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17"/>
                                        </p:tgtEl>
                                        <p:attrNameLst>
                                          <p:attrName>style.visibility</p:attrName>
                                        </p:attrNameLst>
                                      </p:cBhvr>
                                      <p:to>
                                        <p:strVal val="visible"/>
                                      </p:to>
                                    </p:set>
                                    <p:anim calcmode="lin" valueType="num">
                                      <p:cBhvr>
                                        <p:cTn id="28" dur="500" fill="hold"/>
                                        <p:tgtEl>
                                          <p:spTgt spid="17"/>
                                        </p:tgtEl>
                                        <p:attrNameLst>
                                          <p:attrName>ppt_w</p:attrName>
                                        </p:attrNameLst>
                                      </p:cBhvr>
                                      <p:tavLst>
                                        <p:tav tm="0">
                                          <p:val>
                                            <p:fltVal val="0"/>
                                          </p:val>
                                        </p:tav>
                                        <p:tav tm="100000">
                                          <p:val>
                                            <p:strVal val="#ppt_w"/>
                                          </p:val>
                                        </p:tav>
                                      </p:tavLst>
                                    </p:anim>
                                    <p:anim calcmode="lin" valueType="num">
                                      <p:cBhvr>
                                        <p:cTn id="29" dur="500" fill="hold"/>
                                        <p:tgtEl>
                                          <p:spTgt spid="17"/>
                                        </p:tgtEl>
                                        <p:attrNameLst>
                                          <p:attrName>ppt_h</p:attrName>
                                        </p:attrNameLst>
                                      </p:cBhvr>
                                      <p:tavLst>
                                        <p:tav tm="0">
                                          <p:val>
                                            <p:fltVal val="0"/>
                                          </p:val>
                                        </p:tav>
                                        <p:tav tm="100000">
                                          <p:val>
                                            <p:strVal val="#ppt_h"/>
                                          </p:val>
                                        </p:tav>
                                      </p:tavLst>
                                    </p:anim>
                                    <p:animEffect transition="in" filter="fade">
                                      <p:cBhvr>
                                        <p:cTn id="30"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P spid="16" grpId="0" animBg="1"/>
      <p:bldP spid="1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85480"/>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620021" y="0"/>
            <a:ext cx="2396810" cy="405367"/>
          </a:xfrm>
          <a:prstGeom prst="rect">
            <a:avLst/>
          </a:prstGeom>
        </p:spPr>
        <p:txBody>
          <a:bodyPr wrap="non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Conducting Meetings</a:t>
            </a:r>
            <a:endParaRPr lang="en-US" sz="1100"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504630" y="39235"/>
            <a:ext cx="1853392" cy="461665"/>
          </a:xfrm>
          <a:prstGeom prst="rect">
            <a:avLst/>
          </a:prstGeom>
          <a:noFill/>
        </p:spPr>
        <p:txBody>
          <a:bodyPr wrap="none" rtlCol="0">
            <a:spAutoFit/>
          </a:bodyPr>
          <a:lstStyle/>
          <a:p>
            <a:pPr algn="ctr"/>
            <a:r>
              <a:rPr lang="ar-EG" sz="2400" dirty="0">
                <a:latin typeface="Alexandria" charset="0"/>
                <a:cs typeface="Alexandria" charset="0"/>
              </a:rPr>
              <a:t>إدارة الاجتماعات</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50800" y="627135"/>
            <a:ext cx="4277133" cy="461665"/>
          </a:xfrm>
          <a:prstGeom prst="rect">
            <a:avLst/>
          </a:prstGeom>
        </p:spPr>
        <p:txBody>
          <a:bodyPr wrap="none">
            <a:spAutoFit/>
          </a:bodyPr>
          <a:lstStyle/>
          <a:p>
            <a:r>
              <a:rPr lang="en-US" sz="2400" b="1" dirty="0">
                <a:latin typeface="Times New Roman" panose="02020603050405020304" pitchFamily="18" charset="0"/>
                <a:cs typeface="Times New Roman" panose="02020603050405020304" pitchFamily="18" charset="0"/>
              </a:rPr>
              <a:t>What makes meeting effective?</a:t>
            </a:r>
          </a:p>
        </p:txBody>
      </p:sp>
      <p:sp>
        <p:nvSpPr>
          <p:cNvPr id="11" name="Rectangle 10"/>
          <p:cNvSpPr/>
          <p:nvPr/>
        </p:nvSpPr>
        <p:spPr>
          <a:xfrm>
            <a:off x="4847058" y="588175"/>
            <a:ext cx="3466013" cy="523220"/>
          </a:xfrm>
          <a:prstGeom prst="rect">
            <a:avLst/>
          </a:prstGeom>
        </p:spPr>
        <p:txBody>
          <a:bodyPr wrap="none">
            <a:spAutoFit/>
          </a:bodyPr>
          <a:lstStyle/>
          <a:p>
            <a:pPr>
              <a:spcAft>
                <a:spcPts val="400"/>
              </a:spcAft>
            </a:pPr>
            <a:r>
              <a:rPr lang="ar-EG" sz="2800" b="1" dirty="0">
                <a:latin typeface="Times New Roman" panose="02020603050405020304" pitchFamily="18" charset="0"/>
                <a:ea typeface="Calibri" panose="020F0502020204030204" pitchFamily="34" charset="0"/>
                <a:cs typeface="Times New Roman" panose="02020603050405020304" pitchFamily="18" charset="0"/>
              </a:rPr>
              <a:t>ما الذي يجعل الاجتماع فعالا؟</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50800" y="1220910"/>
            <a:ext cx="4462725" cy="461665"/>
          </a:xfrm>
          <a:prstGeom prst="rect">
            <a:avLst/>
          </a:prstGeom>
        </p:spPr>
        <p:txBody>
          <a:bodyPr wrap="square">
            <a:spAutoFit/>
          </a:bodyPr>
          <a:lstStyle/>
          <a:p>
            <a:r>
              <a:rPr lang="en-US" sz="2400" b="1" dirty="0">
                <a:latin typeface="Times New Roman" panose="02020603050405020304" pitchFamily="18" charset="0"/>
                <a:cs typeface="Times New Roman" panose="02020603050405020304" pitchFamily="18" charset="0"/>
              </a:rPr>
              <a:t>The Location of the Meeting</a:t>
            </a:r>
          </a:p>
        </p:txBody>
      </p:sp>
      <p:sp>
        <p:nvSpPr>
          <p:cNvPr id="6" name="Rectangle 5"/>
          <p:cNvSpPr/>
          <p:nvPr/>
        </p:nvSpPr>
        <p:spPr>
          <a:xfrm>
            <a:off x="4586126" y="1220910"/>
            <a:ext cx="3464560" cy="461665"/>
          </a:xfrm>
          <a:prstGeom prst="rect">
            <a:avLst/>
          </a:prstGeom>
        </p:spPr>
        <p:txBody>
          <a:bodyPr wrap="square">
            <a:spAutoFit/>
          </a:bodyPr>
          <a:lstStyle/>
          <a:p>
            <a:pPr algn="ctr" rtl="1"/>
            <a:r>
              <a:rPr lang="ar-EG" sz="2400" b="1" dirty="0" smtClean="0"/>
              <a:t>مكان الاجتماع</a:t>
            </a:r>
            <a:endParaRPr lang="ar-EG" sz="2400" b="1" dirty="0"/>
          </a:p>
        </p:txBody>
      </p:sp>
      <p:sp>
        <p:nvSpPr>
          <p:cNvPr id="8" name="Rectangle 7"/>
          <p:cNvSpPr/>
          <p:nvPr/>
        </p:nvSpPr>
        <p:spPr>
          <a:xfrm>
            <a:off x="180431" y="1919238"/>
            <a:ext cx="4307840" cy="5262979"/>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Location is also an important component in creating a positive meeting environment. In fact, you should consider the convenience, aesthetics, and comfort of the location</a:t>
            </a:r>
            <a:r>
              <a:rPr lang="en-US" sz="2400" dirty="0" smtClean="0">
                <a:latin typeface="Times New Roman" panose="02020603050405020304" pitchFamily="18" charset="0"/>
                <a:cs typeface="Times New Roman" panose="02020603050405020304" pitchFamily="18" charset="0"/>
              </a:rPr>
              <a:t>.</a:t>
            </a:r>
            <a:endParaRPr lang="ar-EG" sz="2400" dirty="0" smtClean="0">
              <a:latin typeface="Times New Roman" panose="02020603050405020304" pitchFamily="18" charset="0"/>
              <a:cs typeface="Times New Roman" panose="02020603050405020304" pitchFamily="18" charset="0"/>
            </a:endParaRPr>
          </a:p>
          <a:p>
            <a:r>
              <a:rPr lang="ar-EG" sz="2400" dirty="0" smtClean="0">
                <a:latin typeface="Times New Roman" panose="02020603050405020304" pitchFamily="18" charset="0"/>
                <a:cs typeface="Times New Roman" panose="02020603050405020304" pitchFamily="18" charset="0"/>
              </a:rPr>
              <a:t/>
            </a:r>
            <a:br>
              <a:rPr lang="ar-EG" sz="2400" dirty="0" smtClean="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When selecting a meeting location, you should also consider aesthetics and comfort. Many leaders get in the habit of holding all their meetings in the same room. </a:t>
            </a:r>
          </a:p>
          <a:p>
            <a:endParaRPr lang="en-US" sz="2400" dirty="0">
              <a:latin typeface="Times New Roman" panose="02020603050405020304" pitchFamily="18" charset="0"/>
              <a:cs typeface="Times New Roman" panose="02020603050405020304" pitchFamily="18" charset="0"/>
            </a:endParaRPr>
          </a:p>
        </p:txBody>
      </p:sp>
      <p:sp>
        <p:nvSpPr>
          <p:cNvPr id="12" name="Rectangle 11"/>
          <p:cNvSpPr/>
          <p:nvPr/>
        </p:nvSpPr>
        <p:spPr>
          <a:xfrm>
            <a:off x="4454665" y="2082887"/>
            <a:ext cx="3858406" cy="3416320"/>
          </a:xfrm>
          <a:prstGeom prst="rect">
            <a:avLst/>
          </a:prstGeom>
        </p:spPr>
        <p:txBody>
          <a:bodyPr wrap="square">
            <a:spAutoFit/>
          </a:bodyPr>
          <a:lstStyle/>
          <a:p>
            <a:pPr algn="r" rtl="1"/>
            <a:r>
              <a:rPr lang="ar-EG" sz="2400" dirty="0"/>
              <a:t>الموقع هو أيضًا عنصر مهم في خلق بيئة إيجابية للاجتماعات. في الواقع، يجب أن تفكر في الراحة والجماليات والراحة في الموقع. </a:t>
            </a:r>
            <a:endParaRPr lang="ar-EG" sz="2400" dirty="0" smtClean="0"/>
          </a:p>
          <a:p>
            <a:pPr algn="r" rtl="1"/>
            <a:endParaRPr lang="ar-EG" sz="2400" dirty="0"/>
          </a:p>
          <a:p>
            <a:pPr algn="r" rtl="1"/>
            <a:r>
              <a:rPr lang="ar-EG" sz="2400" dirty="0" smtClean="0"/>
              <a:t>عند </a:t>
            </a:r>
            <a:r>
              <a:rPr lang="ar-EG" sz="2400" dirty="0"/>
              <a:t>اختيار مكان الاجتماع، يجب أن تفكر أيضًا في الجماليات والراحة. اعتاد العديد من القادة على عقد جميع اجتماعاتهم في نفس الغرفة.</a:t>
            </a:r>
            <a:endParaRPr lang="en-US" sz="2400" dirty="0"/>
          </a:p>
        </p:txBody>
      </p:sp>
    </p:spTree>
    <p:extLst>
      <p:ext uri="{BB962C8B-B14F-4D97-AF65-F5344CB8AC3E}">
        <p14:creationId xmlns:p14="http://schemas.microsoft.com/office/powerpoint/2010/main" val="38539930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85480"/>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620021" y="0"/>
            <a:ext cx="2396810" cy="405367"/>
          </a:xfrm>
          <a:prstGeom prst="rect">
            <a:avLst/>
          </a:prstGeom>
        </p:spPr>
        <p:txBody>
          <a:bodyPr wrap="non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Conducting Meetings</a:t>
            </a:r>
            <a:endParaRPr lang="en-US" sz="1100"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504630" y="39235"/>
            <a:ext cx="1853392" cy="461665"/>
          </a:xfrm>
          <a:prstGeom prst="rect">
            <a:avLst/>
          </a:prstGeom>
          <a:noFill/>
        </p:spPr>
        <p:txBody>
          <a:bodyPr wrap="none" rtlCol="0">
            <a:spAutoFit/>
          </a:bodyPr>
          <a:lstStyle/>
          <a:p>
            <a:pPr algn="ctr"/>
            <a:r>
              <a:rPr lang="ar-EG" sz="2400" dirty="0">
                <a:latin typeface="Alexandria" charset="0"/>
                <a:cs typeface="Alexandria" charset="0"/>
              </a:rPr>
              <a:t>إدارة الاجتماعات</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50800" y="627135"/>
            <a:ext cx="4277133" cy="461665"/>
          </a:xfrm>
          <a:prstGeom prst="rect">
            <a:avLst/>
          </a:prstGeom>
        </p:spPr>
        <p:txBody>
          <a:bodyPr wrap="none">
            <a:spAutoFit/>
          </a:bodyPr>
          <a:lstStyle/>
          <a:p>
            <a:r>
              <a:rPr lang="en-US" sz="2400" b="1" dirty="0">
                <a:latin typeface="Times New Roman" panose="02020603050405020304" pitchFamily="18" charset="0"/>
                <a:cs typeface="Times New Roman" panose="02020603050405020304" pitchFamily="18" charset="0"/>
              </a:rPr>
              <a:t>What makes meeting effective?</a:t>
            </a:r>
          </a:p>
        </p:txBody>
      </p:sp>
      <p:sp>
        <p:nvSpPr>
          <p:cNvPr id="11" name="Rectangle 10"/>
          <p:cNvSpPr/>
          <p:nvPr/>
        </p:nvSpPr>
        <p:spPr>
          <a:xfrm>
            <a:off x="4847058" y="588175"/>
            <a:ext cx="3466013" cy="523220"/>
          </a:xfrm>
          <a:prstGeom prst="rect">
            <a:avLst/>
          </a:prstGeom>
        </p:spPr>
        <p:txBody>
          <a:bodyPr wrap="none">
            <a:spAutoFit/>
          </a:bodyPr>
          <a:lstStyle/>
          <a:p>
            <a:pPr>
              <a:spcAft>
                <a:spcPts val="400"/>
              </a:spcAft>
            </a:pPr>
            <a:r>
              <a:rPr lang="ar-EG" sz="2800" b="1" dirty="0">
                <a:latin typeface="Times New Roman" panose="02020603050405020304" pitchFamily="18" charset="0"/>
                <a:ea typeface="Calibri" panose="020F0502020204030204" pitchFamily="34" charset="0"/>
                <a:cs typeface="Times New Roman" panose="02020603050405020304" pitchFamily="18" charset="0"/>
              </a:rPr>
              <a:t>ما الذي يجعل الاجتماع فعالا؟</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50800" y="1220910"/>
            <a:ext cx="4462725" cy="461665"/>
          </a:xfrm>
          <a:prstGeom prst="rect">
            <a:avLst/>
          </a:prstGeom>
        </p:spPr>
        <p:txBody>
          <a:bodyPr wrap="square">
            <a:spAutoFit/>
          </a:bodyPr>
          <a:lstStyle/>
          <a:p>
            <a:pPr algn="ctr"/>
            <a:r>
              <a:rPr lang="en-US" sz="2400" b="1" dirty="0">
                <a:latin typeface="Times New Roman" panose="02020603050405020304" pitchFamily="18" charset="0"/>
                <a:cs typeface="Times New Roman" panose="02020603050405020304" pitchFamily="18" charset="0"/>
              </a:rPr>
              <a:t>The </a:t>
            </a:r>
            <a:r>
              <a:rPr lang="en-US" sz="2400" b="1" dirty="0" smtClean="0">
                <a:latin typeface="Times New Roman" panose="02020603050405020304" pitchFamily="18" charset="0"/>
                <a:cs typeface="Times New Roman" panose="02020603050405020304" pitchFamily="18" charset="0"/>
              </a:rPr>
              <a:t>location </a:t>
            </a:r>
            <a:r>
              <a:rPr lang="en-US" sz="2400" b="1" dirty="0">
                <a:latin typeface="Times New Roman" panose="02020603050405020304" pitchFamily="18" charset="0"/>
                <a:cs typeface="Times New Roman" panose="02020603050405020304" pitchFamily="18" charset="0"/>
              </a:rPr>
              <a:t>of the Meeting</a:t>
            </a:r>
          </a:p>
        </p:txBody>
      </p:sp>
      <p:sp>
        <p:nvSpPr>
          <p:cNvPr id="6" name="Rectangle 5"/>
          <p:cNvSpPr/>
          <p:nvPr/>
        </p:nvSpPr>
        <p:spPr>
          <a:xfrm>
            <a:off x="4586126" y="1220910"/>
            <a:ext cx="3464560" cy="461665"/>
          </a:xfrm>
          <a:prstGeom prst="rect">
            <a:avLst/>
          </a:prstGeom>
        </p:spPr>
        <p:txBody>
          <a:bodyPr wrap="square">
            <a:spAutoFit/>
          </a:bodyPr>
          <a:lstStyle/>
          <a:p>
            <a:pPr algn="ctr" rtl="1"/>
            <a:r>
              <a:rPr lang="ar-EG" sz="2400" b="1" dirty="0" smtClean="0"/>
              <a:t>مكان الاجتماع</a:t>
            </a:r>
            <a:endParaRPr lang="ar-EG" sz="2400" b="1" dirty="0"/>
          </a:p>
        </p:txBody>
      </p:sp>
      <p:sp>
        <p:nvSpPr>
          <p:cNvPr id="8" name="Rectangle 7"/>
          <p:cNvSpPr/>
          <p:nvPr/>
        </p:nvSpPr>
        <p:spPr>
          <a:xfrm>
            <a:off x="63747" y="2697834"/>
            <a:ext cx="4390917" cy="4093428"/>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there is only one conference room in our building, so a lot of meetings are held there. The problem is that the conference room has an extremely long and narrow table. When </a:t>
            </a:r>
            <a:r>
              <a:rPr lang="en-US" sz="2000" dirty="0" smtClean="0">
                <a:latin typeface="Times New Roman" panose="02020603050405020304" pitchFamily="18" charset="0"/>
                <a:cs typeface="Times New Roman" panose="02020603050405020304" pitchFamily="18" charset="0"/>
              </a:rPr>
              <a:t>sitting, </a:t>
            </a:r>
            <a:r>
              <a:rPr lang="en-US" sz="2000" dirty="0">
                <a:latin typeface="Times New Roman" panose="02020603050405020304" pitchFamily="18" charset="0"/>
                <a:cs typeface="Times New Roman" panose="02020603050405020304" pitchFamily="18" charset="0"/>
              </a:rPr>
              <a:t>team members can’t see one another, making it very difficult to hold discussions or brainstorming sessions. Further, the room is very dull and uninspired, with no windows and poor lighting. Fortunately, there is another room two floors down that has movable tables, excellent lighting, and a great view outside the window. </a:t>
            </a:r>
            <a:endParaRPr lang="en-US" sz="2400" dirty="0">
              <a:latin typeface="Times New Roman" panose="02020603050405020304" pitchFamily="18" charset="0"/>
              <a:cs typeface="Times New Roman" panose="02020603050405020304" pitchFamily="18" charset="0"/>
            </a:endParaRPr>
          </a:p>
        </p:txBody>
      </p:sp>
      <p:sp>
        <p:nvSpPr>
          <p:cNvPr id="12" name="Rectangle 11"/>
          <p:cNvSpPr/>
          <p:nvPr/>
        </p:nvSpPr>
        <p:spPr>
          <a:xfrm>
            <a:off x="4399280" y="2967290"/>
            <a:ext cx="3858406" cy="3785652"/>
          </a:xfrm>
          <a:prstGeom prst="rect">
            <a:avLst/>
          </a:prstGeom>
        </p:spPr>
        <p:txBody>
          <a:bodyPr wrap="square">
            <a:spAutoFit/>
          </a:bodyPr>
          <a:lstStyle/>
          <a:p>
            <a:pPr algn="r" rtl="1"/>
            <a:r>
              <a:rPr lang="ar-EG" sz="2000" dirty="0"/>
              <a:t>لا يوجد سوى غرفة مؤتمرات واحدة في مبنانا، لذا تُعقد الكثير من الاجتماعات هناك. تكمن المشكلة في أن غرفة المؤتمرات بها طاولة طويلة وضيقة للغاية. عند الجلوس على الطاولة، لا يستطيع أعضاء الفريق رؤية بعضهم البعض، مما يجعل من الصعب جدًا إجراء المناقشات أو جلسات العصف الذهني. علاوة على ذلك، فإن الغرفة مملة للغاية وغير ملهمة، ولا تحتوي على نوافذ وإضاءة ضعيفة. لحسن الحظ، توجد غرفة أخرى في الطابق الثاني بها طاولات متحركة وإضاءة ممتازة وإطلالة رائعة خارج النافذة.</a:t>
            </a:r>
            <a:endParaRPr lang="en-US" sz="2000" dirty="0"/>
          </a:p>
        </p:txBody>
      </p:sp>
      <p:sp>
        <p:nvSpPr>
          <p:cNvPr id="16" name="Cloud 15"/>
          <p:cNvSpPr/>
          <p:nvPr/>
        </p:nvSpPr>
        <p:spPr>
          <a:xfrm>
            <a:off x="-230965" y="1502307"/>
            <a:ext cx="1696824" cy="1329179"/>
          </a:xfrm>
          <a:prstGeom prst="cloud">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sz="2000" dirty="0">
                <a:latin typeface="Times New Roman" panose="02020603050405020304" pitchFamily="18" charset="0"/>
                <a:cs typeface="Times New Roman" panose="02020603050405020304" pitchFamily="18" charset="0"/>
              </a:rPr>
              <a:t>For </a:t>
            </a:r>
            <a:r>
              <a:rPr lang="en-US" sz="2000" dirty="0" smtClean="0">
                <a:latin typeface="Times New Roman" panose="02020603050405020304" pitchFamily="18" charset="0"/>
                <a:cs typeface="Times New Roman" panose="02020603050405020304" pitchFamily="18" charset="0"/>
              </a:rPr>
              <a:t>example</a:t>
            </a:r>
            <a:endParaRPr lang="en-US" sz="2000" dirty="0">
              <a:latin typeface="Times New Roman" panose="02020603050405020304" pitchFamily="18" charset="0"/>
              <a:cs typeface="Times New Roman" panose="02020603050405020304" pitchFamily="18" charset="0"/>
            </a:endParaRPr>
          </a:p>
        </p:txBody>
      </p:sp>
      <p:sp>
        <p:nvSpPr>
          <p:cNvPr id="17" name="Cloud 16"/>
          <p:cNvSpPr/>
          <p:nvPr/>
        </p:nvSpPr>
        <p:spPr>
          <a:xfrm>
            <a:off x="6898012" y="1416148"/>
            <a:ext cx="1696824" cy="1329179"/>
          </a:xfrm>
          <a:prstGeom prst="cloud">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ar-EG" sz="2000" dirty="0" smtClean="0">
                <a:latin typeface="Times New Roman" panose="02020603050405020304" pitchFamily="18" charset="0"/>
                <a:cs typeface="Times New Roman" panose="02020603050405020304" pitchFamily="18" charset="0"/>
              </a:rPr>
              <a:t>علي سبيل المثال</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882339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p:cTn id="21" dur="500" fill="hold"/>
                                        <p:tgtEl>
                                          <p:spTgt spid="16"/>
                                        </p:tgtEl>
                                        <p:attrNameLst>
                                          <p:attrName>ppt_w</p:attrName>
                                        </p:attrNameLst>
                                      </p:cBhvr>
                                      <p:tavLst>
                                        <p:tav tm="0">
                                          <p:val>
                                            <p:fltVal val="0"/>
                                          </p:val>
                                        </p:tav>
                                        <p:tav tm="100000">
                                          <p:val>
                                            <p:strVal val="#ppt_w"/>
                                          </p:val>
                                        </p:tav>
                                      </p:tavLst>
                                    </p:anim>
                                    <p:anim calcmode="lin" valueType="num">
                                      <p:cBhvr>
                                        <p:cTn id="22" dur="500" fill="hold"/>
                                        <p:tgtEl>
                                          <p:spTgt spid="16"/>
                                        </p:tgtEl>
                                        <p:attrNameLst>
                                          <p:attrName>ppt_h</p:attrName>
                                        </p:attrNameLst>
                                      </p:cBhvr>
                                      <p:tavLst>
                                        <p:tav tm="0">
                                          <p:val>
                                            <p:fltVal val="0"/>
                                          </p:val>
                                        </p:tav>
                                        <p:tav tm="100000">
                                          <p:val>
                                            <p:strVal val="#ppt_h"/>
                                          </p:val>
                                        </p:tav>
                                      </p:tavLst>
                                    </p:anim>
                                    <p:animEffect transition="in" filter="fade">
                                      <p:cBhvr>
                                        <p:cTn id="23" dur="500"/>
                                        <p:tgtEl>
                                          <p:spTgt spid="16"/>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17"/>
                                        </p:tgtEl>
                                        <p:attrNameLst>
                                          <p:attrName>style.visibility</p:attrName>
                                        </p:attrNameLst>
                                      </p:cBhvr>
                                      <p:to>
                                        <p:strVal val="visible"/>
                                      </p:to>
                                    </p:set>
                                    <p:anim calcmode="lin" valueType="num">
                                      <p:cBhvr>
                                        <p:cTn id="28" dur="500" fill="hold"/>
                                        <p:tgtEl>
                                          <p:spTgt spid="17"/>
                                        </p:tgtEl>
                                        <p:attrNameLst>
                                          <p:attrName>ppt_w</p:attrName>
                                        </p:attrNameLst>
                                      </p:cBhvr>
                                      <p:tavLst>
                                        <p:tav tm="0">
                                          <p:val>
                                            <p:fltVal val="0"/>
                                          </p:val>
                                        </p:tav>
                                        <p:tav tm="100000">
                                          <p:val>
                                            <p:strVal val="#ppt_w"/>
                                          </p:val>
                                        </p:tav>
                                      </p:tavLst>
                                    </p:anim>
                                    <p:anim calcmode="lin" valueType="num">
                                      <p:cBhvr>
                                        <p:cTn id="29" dur="500" fill="hold"/>
                                        <p:tgtEl>
                                          <p:spTgt spid="17"/>
                                        </p:tgtEl>
                                        <p:attrNameLst>
                                          <p:attrName>ppt_h</p:attrName>
                                        </p:attrNameLst>
                                      </p:cBhvr>
                                      <p:tavLst>
                                        <p:tav tm="0">
                                          <p:val>
                                            <p:fltVal val="0"/>
                                          </p:val>
                                        </p:tav>
                                        <p:tav tm="100000">
                                          <p:val>
                                            <p:strVal val="#ppt_h"/>
                                          </p:val>
                                        </p:tav>
                                      </p:tavLst>
                                    </p:anim>
                                    <p:animEffect transition="in" filter="fade">
                                      <p:cBhvr>
                                        <p:cTn id="30"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P spid="16" grpId="0" animBg="1"/>
      <p:bldP spid="1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85480"/>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620021" y="0"/>
            <a:ext cx="2396810" cy="405367"/>
          </a:xfrm>
          <a:prstGeom prst="rect">
            <a:avLst/>
          </a:prstGeom>
        </p:spPr>
        <p:txBody>
          <a:bodyPr wrap="non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Conducting Meetings</a:t>
            </a:r>
            <a:endParaRPr lang="en-US" sz="1100"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504630" y="39235"/>
            <a:ext cx="1853392" cy="461665"/>
          </a:xfrm>
          <a:prstGeom prst="rect">
            <a:avLst/>
          </a:prstGeom>
          <a:noFill/>
        </p:spPr>
        <p:txBody>
          <a:bodyPr wrap="none" rtlCol="0">
            <a:spAutoFit/>
          </a:bodyPr>
          <a:lstStyle/>
          <a:p>
            <a:pPr algn="ctr"/>
            <a:r>
              <a:rPr lang="ar-EG" sz="2400" dirty="0">
                <a:latin typeface="Alexandria" charset="0"/>
                <a:cs typeface="Alexandria" charset="0"/>
              </a:rPr>
              <a:t>إدارة الاجتماعات</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50800" y="627135"/>
            <a:ext cx="4277133" cy="461665"/>
          </a:xfrm>
          <a:prstGeom prst="rect">
            <a:avLst/>
          </a:prstGeom>
        </p:spPr>
        <p:txBody>
          <a:bodyPr wrap="none">
            <a:spAutoFit/>
          </a:bodyPr>
          <a:lstStyle/>
          <a:p>
            <a:r>
              <a:rPr lang="en-US" sz="2400" b="1" dirty="0">
                <a:latin typeface="Times New Roman" panose="02020603050405020304" pitchFamily="18" charset="0"/>
                <a:cs typeface="Times New Roman" panose="02020603050405020304" pitchFamily="18" charset="0"/>
              </a:rPr>
              <a:t>What makes meeting effective?</a:t>
            </a:r>
          </a:p>
        </p:txBody>
      </p:sp>
      <p:sp>
        <p:nvSpPr>
          <p:cNvPr id="11" name="Rectangle 10"/>
          <p:cNvSpPr/>
          <p:nvPr/>
        </p:nvSpPr>
        <p:spPr>
          <a:xfrm>
            <a:off x="4847058" y="588175"/>
            <a:ext cx="3466013" cy="523220"/>
          </a:xfrm>
          <a:prstGeom prst="rect">
            <a:avLst/>
          </a:prstGeom>
        </p:spPr>
        <p:txBody>
          <a:bodyPr wrap="none">
            <a:spAutoFit/>
          </a:bodyPr>
          <a:lstStyle/>
          <a:p>
            <a:pPr>
              <a:spcAft>
                <a:spcPts val="400"/>
              </a:spcAft>
            </a:pPr>
            <a:r>
              <a:rPr lang="ar-EG" sz="2800" b="1" dirty="0">
                <a:latin typeface="Times New Roman" panose="02020603050405020304" pitchFamily="18" charset="0"/>
                <a:ea typeface="Calibri" panose="020F0502020204030204" pitchFamily="34" charset="0"/>
                <a:cs typeface="Times New Roman" panose="02020603050405020304" pitchFamily="18" charset="0"/>
              </a:rPr>
              <a:t>ما الذي يجعل الاجتماع فعالا؟</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50800" y="1220910"/>
            <a:ext cx="4462725" cy="461665"/>
          </a:xfrm>
          <a:prstGeom prst="rect">
            <a:avLst/>
          </a:prstGeom>
        </p:spPr>
        <p:txBody>
          <a:bodyPr wrap="square">
            <a:spAutoFit/>
          </a:bodyPr>
          <a:lstStyle/>
          <a:p>
            <a:pPr algn="ctr"/>
            <a:r>
              <a:rPr lang="en-US" sz="2400" b="1" dirty="0">
                <a:latin typeface="Times New Roman" panose="02020603050405020304" pitchFamily="18" charset="0"/>
                <a:cs typeface="Times New Roman" panose="02020603050405020304" pitchFamily="18" charset="0"/>
              </a:rPr>
              <a:t>Meeting Topics (Agenda)</a:t>
            </a:r>
          </a:p>
        </p:txBody>
      </p:sp>
      <p:sp>
        <p:nvSpPr>
          <p:cNvPr id="6" name="Rectangle 5"/>
          <p:cNvSpPr/>
          <p:nvPr/>
        </p:nvSpPr>
        <p:spPr>
          <a:xfrm>
            <a:off x="4586126" y="1220910"/>
            <a:ext cx="3464560" cy="461665"/>
          </a:xfrm>
          <a:prstGeom prst="rect">
            <a:avLst/>
          </a:prstGeom>
        </p:spPr>
        <p:txBody>
          <a:bodyPr wrap="square">
            <a:spAutoFit/>
          </a:bodyPr>
          <a:lstStyle/>
          <a:p>
            <a:pPr algn="ctr" rtl="1"/>
            <a:r>
              <a:rPr lang="ar-EG" sz="2400" b="1" dirty="0"/>
              <a:t>مواضيع الاجتماع (الأجندة)</a:t>
            </a:r>
          </a:p>
        </p:txBody>
      </p:sp>
      <p:sp>
        <p:nvSpPr>
          <p:cNvPr id="8" name="Rectangle 7"/>
          <p:cNvSpPr/>
          <p:nvPr/>
        </p:nvSpPr>
        <p:spPr>
          <a:xfrm>
            <a:off x="180431" y="1919238"/>
            <a:ext cx="4307840" cy="2677656"/>
          </a:xfrm>
          <a:prstGeom prst="rect">
            <a:avLst/>
          </a:prstGeom>
        </p:spPr>
        <p:txBody>
          <a:bodyPr wrap="square">
            <a:spAutoFit/>
          </a:bodyPr>
          <a:lstStyle/>
          <a:p>
            <a:r>
              <a:rPr lang="en-US" sz="2400" b="1" dirty="0">
                <a:latin typeface="Times New Roman" panose="02020603050405020304" pitchFamily="18" charset="0"/>
                <a:cs typeface="Times New Roman" panose="02020603050405020304" pitchFamily="18" charset="0"/>
              </a:rPr>
              <a:t>What is a meeting Agenda? </a:t>
            </a:r>
            <a:r>
              <a:rPr lang="ar-EG" sz="2400" b="1" dirty="0" smtClean="0">
                <a:latin typeface="Times New Roman" panose="02020603050405020304" pitchFamily="18" charset="0"/>
                <a:cs typeface="Times New Roman" panose="02020603050405020304" pitchFamily="18" charset="0"/>
              </a:rPr>
              <a:t/>
            </a:r>
            <a:br>
              <a:rPr lang="ar-EG" sz="2400" b="1" dirty="0" smtClean="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An agenda is a guide or an overview of the topics that will be covered during the meeting. An agenda can be simple or complex. </a:t>
            </a:r>
          </a:p>
          <a:p>
            <a:endParaRPr lang="en-US" sz="2400" b="1" dirty="0">
              <a:latin typeface="Times New Roman" panose="02020603050405020304" pitchFamily="18" charset="0"/>
              <a:cs typeface="Times New Roman" panose="02020603050405020304" pitchFamily="18" charset="0"/>
            </a:endParaRPr>
          </a:p>
        </p:txBody>
      </p:sp>
      <p:sp>
        <p:nvSpPr>
          <p:cNvPr id="12" name="Rectangle 11"/>
          <p:cNvSpPr/>
          <p:nvPr/>
        </p:nvSpPr>
        <p:spPr>
          <a:xfrm>
            <a:off x="4454665" y="2082887"/>
            <a:ext cx="3858406" cy="2000548"/>
          </a:xfrm>
          <a:prstGeom prst="rect">
            <a:avLst/>
          </a:prstGeom>
        </p:spPr>
        <p:txBody>
          <a:bodyPr wrap="square">
            <a:spAutoFit/>
          </a:bodyPr>
          <a:lstStyle/>
          <a:p>
            <a:pPr algn="r" rtl="1"/>
            <a:r>
              <a:rPr lang="ar-EG" sz="2800" b="1" dirty="0"/>
              <a:t>ما هو جدول أعمال الاجتماع</a:t>
            </a:r>
            <a:r>
              <a:rPr lang="ar-EG" sz="2800" b="1" dirty="0" smtClean="0"/>
              <a:t>؟</a:t>
            </a:r>
          </a:p>
          <a:p>
            <a:pPr algn="r" rtl="1"/>
            <a:r>
              <a:rPr lang="ar-EG" sz="2400" dirty="0" smtClean="0"/>
              <a:t> </a:t>
            </a:r>
            <a:r>
              <a:rPr lang="ar-EG" sz="2400" dirty="0"/>
              <a:t>جدول الأعمال هو دليل أو نظرة عامة على الموضوعات التي سيتم تناولها أثناء الاجتماع. يمكن أن يكون جدول الأعمال بسيطًا أو معقدًا.</a:t>
            </a:r>
            <a:endParaRPr lang="en-US" sz="2400" dirty="0"/>
          </a:p>
        </p:txBody>
      </p:sp>
    </p:spTree>
    <p:extLst>
      <p:ext uri="{BB962C8B-B14F-4D97-AF65-F5344CB8AC3E}">
        <p14:creationId xmlns:p14="http://schemas.microsoft.com/office/powerpoint/2010/main" val="39403581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7938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85480"/>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620021" y="0"/>
            <a:ext cx="2396810" cy="405367"/>
          </a:xfrm>
          <a:prstGeom prst="rect">
            <a:avLst/>
          </a:prstGeom>
        </p:spPr>
        <p:txBody>
          <a:bodyPr wrap="non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Conducting Meetings</a:t>
            </a:r>
            <a:endParaRPr lang="en-US" sz="1100"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504630" y="39235"/>
            <a:ext cx="1853392" cy="461665"/>
          </a:xfrm>
          <a:prstGeom prst="rect">
            <a:avLst/>
          </a:prstGeom>
          <a:noFill/>
        </p:spPr>
        <p:txBody>
          <a:bodyPr wrap="none" rtlCol="0">
            <a:spAutoFit/>
          </a:bodyPr>
          <a:lstStyle/>
          <a:p>
            <a:pPr algn="ctr"/>
            <a:r>
              <a:rPr lang="ar-EG" sz="2400" dirty="0">
                <a:latin typeface="Alexandria" charset="0"/>
                <a:cs typeface="Alexandria" charset="0"/>
              </a:rPr>
              <a:t>إدارة الاجتماعات</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50800" y="627135"/>
            <a:ext cx="4277133" cy="461665"/>
          </a:xfrm>
          <a:prstGeom prst="rect">
            <a:avLst/>
          </a:prstGeom>
        </p:spPr>
        <p:txBody>
          <a:bodyPr wrap="none">
            <a:spAutoFit/>
          </a:bodyPr>
          <a:lstStyle/>
          <a:p>
            <a:r>
              <a:rPr lang="en-US" sz="2400" b="1" dirty="0">
                <a:latin typeface="Times New Roman" panose="02020603050405020304" pitchFamily="18" charset="0"/>
                <a:cs typeface="Times New Roman" panose="02020603050405020304" pitchFamily="18" charset="0"/>
              </a:rPr>
              <a:t>What makes meeting effective?</a:t>
            </a:r>
          </a:p>
        </p:txBody>
      </p:sp>
      <p:sp>
        <p:nvSpPr>
          <p:cNvPr id="11" name="Rectangle 10"/>
          <p:cNvSpPr/>
          <p:nvPr/>
        </p:nvSpPr>
        <p:spPr>
          <a:xfrm>
            <a:off x="4847058" y="588175"/>
            <a:ext cx="3466013" cy="523220"/>
          </a:xfrm>
          <a:prstGeom prst="rect">
            <a:avLst/>
          </a:prstGeom>
        </p:spPr>
        <p:txBody>
          <a:bodyPr wrap="none">
            <a:spAutoFit/>
          </a:bodyPr>
          <a:lstStyle/>
          <a:p>
            <a:pPr>
              <a:spcAft>
                <a:spcPts val="400"/>
              </a:spcAft>
            </a:pPr>
            <a:r>
              <a:rPr lang="ar-EG" sz="2800" b="1" dirty="0">
                <a:latin typeface="Times New Roman" panose="02020603050405020304" pitchFamily="18" charset="0"/>
                <a:ea typeface="Calibri" panose="020F0502020204030204" pitchFamily="34" charset="0"/>
                <a:cs typeface="Times New Roman" panose="02020603050405020304" pitchFamily="18" charset="0"/>
              </a:rPr>
              <a:t>ما الذي يجعل الاجتماع فعالا؟</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22499" y="1058097"/>
            <a:ext cx="4462725" cy="461665"/>
          </a:xfrm>
          <a:prstGeom prst="rect">
            <a:avLst/>
          </a:prstGeom>
        </p:spPr>
        <p:txBody>
          <a:bodyPr wrap="square">
            <a:spAutoFit/>
          </a:bodyPr>
          <a:lstStyle/>
          <a:p>
            <a:pPr algn="ctr"/>
            <a:r>
              <a:rPr lang="en-US" sz="2400" b="1" dirty="0">
                <a:latin typeface="Times New Roman" panose="02020603050405020304" pitchFamily="18" charset="0"/>
                <a:cs typeface="Times New Roman" panose="02020603050405020304" pitchFamily="18" charset="0"/>
              </a:rPr>
              <a:t>Meeting Topics (Agenda)</a:t>
            </a:r>
          </a:p>
        </p:txBody>
      </p:sp>
      <p:sp>
        <p:nvSpPr>
          <p:cNvPr id="6" name="Rectangle 5"/>
          <p:cNvSpPr/>
          <p:nvPr/>
        </p:nvSpPr>
        <p:spPr>
          <a:xfrm>
            <a:off x="4586126" y="1220910"/>
            <a:ext cx="3464560" cy="461665"/>
          </a:xfrm>
          <a:prstGeom prst="rect">
            <a:avLst/>
          </a:prstGeom>
        </p:spPr>
        <p:txBody>
          <a:bodyPr wrap="square">
            <a:spAutoFit/>
          </a:bodyPr>
          <a:lstStyle/>
          <a:p>
            <a:pPr algn="ctr" rtl="1"/>
            <a:r>
              <a:rPr lang="ar-EG" sz="2400" b="1" dirty="0"/>
              <a:t>مواضيع الاجتماع (الأجندة)</a:t>
            </a:r>
          </a:p>
        </p:txBody>
      </p:sp>
      <p:sp>
        <p:nvSpPr>
          <p:cNvPr id="8" name="Rectangle 7"/>
          <p:cNvSpPr/>
          <p:nvPr/>
        </p:nvSpPr>
        <p:spPr>
          <a:xfrm>
            <a:off x="119133" y="2001397"/>
            <a:ext cx="4307840" cy="4093428"/>
          </a:xfrm>
          <a:prstGeom prst="rect">
            <a:avLst/>
          </a:prstGeom>
        </p:spPr>
        <p:txBody>
          <a:bodyPr wrap="square">
            <a:spAutoFit/>
          </a:bodyPr>
          <a:lstStyle/>
          <a:p>
            <a:r>
              <a:rPr lang="en-US" sz="2000" b="1" u="sng" dirty="0">
                <a:latin typeface="Times New Roman" panose="02020603050405020304" pitchFamily="18" charset="0"/>
                <a:cs typeface="Times New Roman" panose="02020603050405020304" pitchFamily="18" charset="0"/>
              </a:rPr>
              <a:t>Why should Agendas be distributed several days in advance of the meeting? </a:t>
            </a:r>
          </a:p>
          <a:p>
            <a:r>
              <a:rPr lang="en-US" sz="2000" dirty="0">
                <a:latin typeface="Times New Roman" panose="02020603050405020304" pitchFamily="18" charset="0"/>
                <a:cs typeface="Times New Roman" panose="02020603050405020304" pitchFamily="18" charset="0"/>
              </a:rPr>
              <a:t>This will allow team members to comment on the agenda items and give the leader time to revise the agenda if necessary.</a:t>
            </a:r>
          </a:p>
          <a:p>
            <a:r>
              <a:rPr lang="en-US" sz="2000" dirty="0">
                <a:latin typeface="Times New Roman" panose="02020603050405020304" pitchFamily="18" charset="0"/>
                <a:cs typeface="Times New Roman" panose="02020603050405020304" pitchFamily="18" charset="0"/>
              </a:rPr>
              <a:t>It will also give team members time to think about issues in advance of the meeting. If you’d like the participants to brainstorm ideas or share information, the agenda is a valuable preparation tool for team members</a:t>
            </a:r>
            <a:r>
              <a:rPr lang="en-US" sz="2000" dirty="0" smtClean="0">
                <a:latin typeface="Times New Roman" panose="02020603050405020304" pitchFamily="18" charset="0"/>
                <a:cs typeface="Times New Roman" panose="02020603050405020304" pitchFamily="18" charset="0"/>
              </a:rPr>
              <a:t>.</a:t>
            </a:r>
            <a:endParaRPr lang="en-US" sz="2000" dirty="0">
              <a:latin typeface="Times New Roman" panose="02020603050405020304" pitchFamily="18" charset="0"/>
              <a:cs typeface="Times New Roman" panose="02020603050405020304" pitchFamily="18" charset="0"/>
            </a:endParaRPr>
          </a:p>
        </p:txBody>
      </p:sp>
      <p:sp>
        <p:nvSpPr>
          <p:cNvPr id="12" name="Rectangle 11"/>
          <p:cNvSpPr/>
          <p:nvPr/>
        </p:nvSpPr>
        <p:spPr>
          <a:xfrm>
            <a:off x="4454665" y="2082887"/>
            <a:ext cx="3858406" cy="3170099"/>
          </a:xfrm>
          <a:prstGeom prst="rect">
            <a:avLst/>
          </a:prstGeom>
        </p:spPr>
        <p:txBody>
          <a:bodyPr wrap="square">
            <a:spAutoFit/>
          </a:bodyPr>
          <a:lstStyle/>
          <a:p>
            <a:pPr algn="r" rtl="1"/>
            <a:r>
              <a:rPr lang="ar-EG" sz="2000" b="1" u="sng" dirty="0"/>
              <a:t>لماذا يجب توزيع الأجندات قبل عدة أيام من الاجتماع؟</a:t>
            </a:r>
          </a:p>
          <a:p>
            <a:pPr algn="r" rtl="1"/>
            <a:r>
              <a:rPr lang="ar-EG" sz="2000" dirty="0"/>
              <a:t>سيسمح هذا لأعضاء الفريق بالتعليق على بنود الأجندة ويمنح القائد الوقت لمراجعة الأجندة إذا لزم الأمر.</a:t>
            </a:r>
          </a:p>
          <a:p>
            <a:pPr algn="r" rtl="1"/>
            <a:r>
              <a:rPr lang="ar-EG" sz="2000" dirty="0"/>
              <a:t>سيمنح أيضًا أعضاء الفريق الوقت للتفكير في القضايا قبل الاجتماع. إذا كنت ترغب في أن يتبادل المشاركون الأفكار أو </a:t>
            </a:r>
            <a:r>
              <a:rPr lang="ar-EG" sz="2000" dirty="0" err="1"/>
              <a:t>يتشاركوا</a:t>
            </a:r>
            <a:r>
              <a:rPr lang="ar-EG" sz="2000" dirty="0"/>
              <a:t> المعلومات، فإن الأجندة هي أداة تحضير قيمة لأعضاء الفريق</a:t>
            </a:r>
            <a:r>
              <a:rPr lang="ar-EG" sz="2000" dirty="0" smtClean="0"/>
              <a:t>.</a:t>
            </a:r>
            <a:endParaRPr lang="ar-EG" sz="2000" dirty="0"/>
          </a:p>
        </p:txBody>
      </p:sp>
    </p:spTree>
    <p:extLst>
      <p:ext uri="{BB962C8B-B14F-4D97-AF65-F5344CB8AC3E}">
        <p14:creationId xmlns:p14="http://schemas.microsoft.com/office/powerpoint/2010/main" val="37091600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7938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85480"/>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620021" y="0"/>
            <a:ext cx="2396810" cy="405367"/>
          </a:xfrm>
          <a:prstGeom prst="rect">
            <a:avLst/>
          </a:prstGeom>
        </p:spPr>
        <p:txBody>
          <a:bodyPr wrap="non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Conducting Meetings</a:t>
            </a:r>
            <a:endParaRPr lang="en-US" sz="1100"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504630" y="39235"/>
            <a:ext cx="1853392" cy="461665"/>
          </a:xfrm>
          <a:prstGeom prst="rect">
            <a:avLst/>
          </a:prstGeom>
          <a:noFill/>
        </p:spPr>
        <p:txBody>
          <a:bodyPr wrap="none" rtlCol="0">
            <a:spAutoFit/>
          </a:bodyPr>
          <a:lstStyle/>
          <a:p>
            <a:pPr algn="ctr"/>
            <a:r>
              <a:rPr lang="ar-EG" sz="2400" dirty="0">
                <a:latin typeface="Alexandria" charset="0"/>
                <a:cs typeface="Alexandria" charset="0"/>
              </a:rPr>
              <a:t>إدارة الاجتماعات</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50800" y="627135"/>
            <a:ext cx="4277133" cy="461665"/>
          </a:xfrm>
          <a:prstGeom prst="rect">
            <a:avLst/>
          </a:prstGeom>
        </p:spPr>
        <p:txBody>
          <a:bodyPr wrap="none">
            <a:spAutoFit/>
          </a:bodyPr>
          <a:lstStyle/>
          <a:p>
            <a:r>
              <a:rPr lang="en-US" sz="2400" b="1" dirty="0">
                <a:latin typeface="Times New Roman" panose="02020603050405020304" pitchFamily="18" charset="0"/>
                <a:cs typeface="Times New Roman" panose="02020603050405020304" pitchFamily="18" charset="0"/>
              </a:rPr>
              <a:t>What makes meeting effective?</a:t>
            </a:r>
          </a:p>
        </p:txBody>
      </p:sp>
      <p:sp>
        <p:nvSpPr>
          <p:cNvPr id="11" name="Rectangle 10"/>
          <p:cNvSpPr/>
          <p:nvPr/>
        </p:nvSpPr>
        <p:spPr>
          <a:xfrm>
            <a:off x="4847058" y="588175"/>
            <a:ext cx="3466013" cy="523220"/>
          </a:xfrm>
          <a:prstGeom prst="rect">
            <a:avLst/>
          </a:prstGeom>
        </p:spPr>
        <p:txBody>
          <a:bodyPr wrap="none">
            <a:spAutoFit/>
          </a:bodyPr>
          <a:lstStyle/>
          <a:p>
            <a:pPr>
              <a:spcAft>
                <a:spcPts val="400"/>
              </a:spcAft>
            </a:pPr>
            <a:r>
              <a:rPr lang="ar-EG" sz="2800" b="1" dirty="0">
                <a:latin typeface="Times New Roman" panose="02020603050405020304" pitchFamily="18" charset="0"/>
                <a:ea typeface="Calibri" panose="020F0502020204030204" pitchFamily="34" charset="0"/>
                <a:cs typeface="Times New Roman" panose="02020603050405020304" pitchFamily="18" charset="0"/>
              </a:rPr>
              <a:t>ما الذي يجعل الاجتماع فعالا؟</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22499" y="1058097"/>
            <a:ext cx="4462725" cy="461665"/>
          </a:xfrm>
          <a:prstGeom prst="rect">
            <a:avLst/>
          </a:prstGeom>
        </p:spPr>
        <p:txBody>
          <a:bodyPr wrap="square">
            <a:spAutoFit/>
          </a:bodyPr>
          <a:lstStyle/>
          <a:p>
            <a:pPr algn="ctr"/>
            <a:r>
              <a:rPr lang="en-US" sz="2400" b="1" dirty="0">
                <a:latin typeface="Times New Roman" panose="02020603050405020304" pitchFamily="18" charset="0"/>
                <a:cs typeface="Times New Roman" panose="02020603050405020304" pitchFamily="18" charset="0"/>
              </a:rPr>
              <a:t>Meeting Topics (Agenda)</a:t>
            </a:r>
          </a:p>
        </p:txBody>
      </p:sp>
      <p:sp>
        <p:nvSpPr>
          <p:cNvPr id="6" name="Rectangle 5"/>
          <p:cNvSpPr/>
          <p:nvPr/>
        </p:nvSpPr>
        <p:spPr>
          <a:xfrm>
            <a:off x="4586126" y="1220910"/>
            <a:ext cx="3464560" cy="461665"/>
          </a:xfrm>
          <a:prstGeom prst="rect">
            <a:avLst/>
          </a:prstGeom>
        </p:spPr>
        <p:txBody>
          <a:bodyPr wrap="square">
            <a:spAutoFit/>
          </a:bodyPr>
          <a:lstStyle/>
          <a:p>
            <a:pPr algn="ctr" rtl="1"/>
            <a:r>
              <a:rPr lang="ar-EG" sz="2400" b="1" dirty="0"/>
              <a:t>مواضيع الاجتماع (الأجندة)</a:t>
            </a:r>
          </a:p>
        </p:txBody>
      </p:sp>
      <p:sp>
        <p:nvSpPr>
          <p:cNvPr id="8" name="Rectangle 7"/>
          <p:cNvSpPr/>
          <p:nvPr/>
        </p:nvSpPr>
        <p:spPr>
          <a:xfrm>
            <a:off x="119133" y="2001397"/>
            <a:ext cx="4307840" cy="3170099"/>
          </a:xfrm>
          <a:prstGeom prst="rect">
            <a:avLst/>
          </a:prstGeom>
        </p:spPr>
        <p:txBody>
          <a:bodyPr wrap="square">
            <a:spAutoFit/>
          </a:bodyPr>
          <a:lstStyle/>
          <a:p>
            <a:r>
              <a:rPr lang="en-US" sz="2000" b="1" u="sng" dirty="0">
                <a:latin typeface="Times New Roman" panose="02020603050405020304" pitchFamily="18" charset="0"/>
                <a:cs typeface="Times New Roman" panose="02020603050405020304" pitchFamily="18" charset="0"/>
              </a:rPr>
              <a:t>Why should Agendas be distributed several days in advance of the meeting? </a:t>
            </a:r>
          </a:p>
          <a:p>
            <a:r>
              <a:rPr lang="ar-EG" sz="2000" dirty="0" smtClean="0">
                <a:latin typeface="Times New Roman" panose="02020603050405020304" pitchFamily="18" charset="0"/>
                <a:cs typeface="Times New Roman" panose="02020603050405020304" pitchFamily="18" charset="0"/>
              </a:rPr>
              <a:t/>
            </a:r>
            <a:br>
              <a:rPr lang="ar-EG" sz="2000" dirty="0" smtClean="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Noting the allotted time for each topic also helps the leader determine which topics and how many can be covered in any given meeting. Leaders with professional excellence prioritize agenda items.</a:t>
            </a:r>
          </a:p>
        </p:txBody>
      </p:sp>
      <p:sp>
        <p:nvSpPr>
          <p:cNvPr id="12" name="Rectangle 11"/>
          <p:cNvSpPr/>
          <p:nvPr/>
        </p:nvSpPr>
        <p:spPr>
          <a:xfrm>
            <a:off x="4454665" y="2082887"/>
            <a:ext cx="3858406" cy="2554545"/>
          </a:xfrm>
          <a:prstGeom prst="rect">
            <a:avLst/>
          </a:prstGeom>
        </p:spPr>
        <p:txBody>
          <a:bodyPr wrap="square">
            <a:spAutoFit/>
          </a:bodyPr>
          <a:lstStyle/>
          <a:p>
            <a:pPr algn="r" rtl="1"/>
            <a:r>
              <a:rPr lang="ar-EG" sz="2000" b="1" u="sng" dirty="0"/>
              <a:t>لماذا يجب توزيع الأجندات قبل عدة أيام من الاجتماع؟</a:t>
            </a:r>
          </a:p>
          <a:p>
            <a:pPr algn="r" rtl="1"/>
            <a:r>
              <a:rPr lang="ar-EG" sz="2000" dirty="0"/>
              <a:t/>
            </a:r>
            <a:br>
              <a:rPr lang="ar-EG" sz="2000" dirty="0"/>
            </a:br>
            <a:r>
              <a:rPr lang="ar-EG" sz="2000" dirty="0"/>
              <a:t>إن ملاحظة الوقت المخصص لكل موضوع يساعد القائد أيضًا في تحديد الموضوعات التي يمكن تغطيتها في أي اجتماع معين وعددها. يرتب القادة الذين يتمتعون بالتميز المهني بنود الأجندة حسب الأولوية.</a:t>
            </a:r>
          </a:p>
        </p:txBody>
      </p:sp>
    </p:spTree>
    <p:extLst>
      <p:ext uri="{BB962C8B-B14F-4D97-AF65-F5344CB8AC3E}">
        <p14:creationId xmlns:p14="http://schemas.microsoft.com/office/powerpoint/2010/main" val="21120745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7938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85480"/>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620021" y="0"/>
            <a:ext cx="2396810" cy="405367"/>
          </a:xfrm>
          <a:prstGeom prst="rect">
            <a:avLst/>
          </a:prstGeom>
        </p:spPr>
        <p:txBody>
          <a:bodyPr wrap="non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Conducting Meetings</a:t>
            </a:r>
            <a:endParaRPr lang="en-US" sz="1100"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504630" y="39235"/>
            <a:ext cx="1853392" cy="461665"/>
          </a:xfrm>
          <a:prstGeom prst="rect">
            <a:avLst/>
          </a:prstGeom>
          <a:noFill/>
        </p:spPr>
        <p:txBody>
          <a:bodyPr wrap="none" rtlCol="0">
            <a:spAutoFit/>
          </a:bodyPr>
          <a:lstStyle/>
          <a:p>
            <a:pPr algn="ctr"/>
            <a:r>
              <a:rPr lang="ar-EG" sz="2400" dirty="0">
                <a:latin typeface="Alexandria" charset="0"/>
                <a:cs typeface="Alexandria" charset="0"/>
              </a:rPr>
              <a:t>إدارة الاجتماعات</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50800" y="627135"/>
            <a:ext cx="4277133" cy="461665"/>
          </a:xfrm>
          <a:prstGeom prst="rect">
            <a:avLst/>
          </a:prstGeom>
        </p:spPr>
        <p:txBody>
          <a:bodyPr wrap="none">
            <a:spAutoFit/>
          </a:bodyPr>
          <a:lstStyle/>
          <a:p>
            <a:r>
              <a:rPr lang="en-US" sz="2400" b="1" dirty="0">
                <a:latin typeface="Times New Roman" panose="02020603050405020304" pitchFamily="18" charset="0"/>
                <a:cs typeface="Times New Roman" panose="02020603050405020304" pitchFamily="18" charset="0"/>
              </a:rPr>
              <a:t>What makes meeting effective?</a:t>
            </a:r>
          </a:p>
        </p:txBody>
      </p:sp>
      <p:sp>
        <p:nvSpPr>
          <p:cNvPr id="11" name="Rectangle 10"/>
          <p:cNvSpPr/>
          <p:nvPr/>
        </p:nvSpPr>
        <p:spPr>
          <a:xfrm>
            <a:off x="4847058" y="588175"/>
            <a:ext cx="3466013" cy="523220"/>
          </a:xfrm>
          <a:prstGeom prst="rect">
            <a:avLst/>
          </a:prstGeom>
        </p:spPr>
        <p:txBody>
          <a:bodyPr wrap="none">
            <a:spAutoFit/>
          </a:bodyPr>
          <a:lstStyle/>
          <a:p>
            <a:pPr>
              <a:spcAft>
                <a:spcPts val="400"/>
              </a:spcAft>
            </a:pPr>
            <a:r>
              <a:rPr lang="ar-EG" sz="2800" b="1" dirty="0">
                <a:latin typeface="Times New Roman" panose="02020603050405020304" pitchFamily="18" charset="0"/>
                <a:ea typeface="Calibri" panose="020F0502020204030204" pitchFamily="34" charset="0"/>
                <a:cs typeface="Times New Roman" panose="02020603050405020304" pitchFamily="18" charset="0"/>
              </a:rPr>
              <a:t>ما الذي يجعل الاجتماع فعالا؟</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22499" y="1058097"/>
            <a:ext cx="4462725" cy="461665"/>
          </a:xfrm>
          <a:prstGeom prst="rect">
            <a:avLst/>
          </a:prstGeom>
        </p:spPr>
        <p:txBody>
          <a:bodyPr wrap="square">
            <a:spAutoFit/>
          </a:bodyPr>
          <a:lstStyle/>
          <a:p>
            <a:pPr algn="ctr"/>
            <a:r>
              <a:rPr lang="en-US" sz="2400" b="1" dirty="0">
                <a:latin typeface="Times New Roman" panose="02020603050405020304" pitchFamily="18" charset="0"/>
                <a:cs typeface="Times New Roman" panose="02020603050405020304" pitchFamily="18" charset="0"/>
              </a:rPr>
              <a:t>Meeting Topics (Agenda)</a:t>
            </a:r>
          </a:p>
        </p:txBody>
      </p:sp>
      <p:sp>
        <p:nvSpPr>
          <p:cNvPr id="6" name="Rectangle 5"/>
          <p:cNvSpPr/>
          <p:nvPr/>
        </p:nvSpPr>
        <p:spPr>
          <a:xfrm>
            <a:off x="4586126" y="1220910"/>
            <a:ext cx="3464560" cy="461665"/>
          </a:xfrm>
          <a:prstGeom prst="rect">
            <a:avLst/>
          </a:prstGeom>
        </p:spPr>
        <p:txBody>
          <a:bodyPr wrap="square">
            <a:spAutoFit/>
          </a:bodyPr>
          <a:lstStyle/>
          <a:p>
            <a:pPr algn="ctr" rtl="1"/>
            <a:r>
              <a:rPr lang="ar-EG" sz="2400" b="1" dirty="0"/>
              <a:t>مواضيع الاجتماع (الأجندة)</a:t>
            </a:r>
          </a:p>
        </p:txBody>
      </p:sp>
      <p:sp>
        <p:nvSpPr>
          <p:cNvPr id="8" name="Rectangle 7"/>
          <p:cNvSpPr/>
          <p:nvPr/>
        </p:nvSpPr>
        <p:spPr>
          <a:xfrm>
            <a:off x="119133" y="2001397"/>
            <a:ext cx="4307840" cy="4093428"/>
          </a:xfrm>
          <a:prstGeom prst="rect">
            <a:avLst/>
          </a:prstGeom>
        </p:spPr>
        <p:txBody>
          <a:bodyPr wrap="square">
            <a:spAutoFit/>
          </a:bodyPr>
          <a:lstStyle/>
          <a:p>
            <a:r>
              <a:rPr lang="en-US" sz="2000" b="1" u="sng" dirty="0">
                <a:latin typeface="Times New Roman" panose="02020603050405020304" pitchFamily="18" charset="0"/>
                <a:cs typeface="Times New Roman" panose="02020603050405020304" pitchFamily="18" charset="0"/>
              </a:rPr>
              <a:t>Meeting Agenda content </a:t>
            </a:r>
          </a:p>
          <a:p>
            <a:r>
              <a:rPr lang="en-US" sz="2000" dirty="0">
                <a:latin typeface="Times New Roman" panose="02020603050405020304" pitchFamily="18" charset="0"/>
                <a:cs typeface="Times New Roman" panose="02020603050405020304" pitchFamily="18" charset="0"/>
              </a:rPr>
              <a:t>Heading: Should include date, time, and location. May include a list of participants.</a:t>
            </a:r>
          </a:p>
          <a:p>
            <a:r>
              <a:rPr lang="en-US" sz="2000" dirty="0">
                <a:latin typeface="Times New Roman" panose="02020603050405020304" pitchFamily="18" charset="0"/>
                <a:cs typeface="Times New Roman" panose="02020603050405020304" pitchFamily="18" charset="0"/>
              </a:rPr>
              <a:t>I. </a:t>
            </a:r>
            <a:r>
              <a:rPr lang="en-US" sz="2000" b="1" dirty="0">
                <a:latin typeface="Times New Roman" panose="02020603050405020304" pitchFamily="18" charset="0"/>
                <a:cs typeface="Times New Roman" panose="02020603050405020304" pitchFamily="18" charset="0"/>
              </a:rPr>
              <a:t>Welcome/opening</a:t>
            </a:r>
          </a:p>
          <a:p>
            <a:r>
              <a:rPr lang="en-US" sz="2000" dirty="0">
                <a:latin typeface="Times New Roman" panose="02020603050405020304" pitchFamily="18" charset="0"/>
                <a:cs typeface="Times New Roman" panose="02020603050405020304" pitchFamily="18" charset="0"/>
              </a:rPr>
              <a:t>The leader should always orient the team and focus the meeting during the opening.</a:t>
            </a:r>
          </a:p>
          <a:p>
            <a:r>
              <a:rPr lang="en-US" sz="2000" dirty="0">
                <a:latin typeface="Times New Roman" panose="02020603050405020304" pitchFamily="18" charset="0"/>
                <a:cs typeface="Times New Roman" panose="02020603050405020304" pitchFamily="18" charset="0"/>
              </a:rPr>
              <a:t>II. </a:t>
            </a:r>
            <a:r>
              <a:rPr lang="en-US" sz="2000" b="1" dirty="0">
                <a:latin typeface="Times New Roman" panose="02020603050405020304" pitchFamily="18" charset="0"/>
                <a:cs typeface="Times New Roman" panose="02020603050405020304" pitchFamily="18" charset="0"/>
              </a:rPr>
              <a:t>Approve minutes from the previous meeting</a:t>
            </a:r>
          </a:p>
          <a:p>
            <a:r>
              <a:rPr lang="en-US" sz="2000" dirty="0">
                <a:latin typeface="Times New Roman" panose="02020603050405020304" pitchFamily="18" charset="0"/>
                <a:cs typeface="Times New Roman" panose="02020603050405020304" pitchFamily="18" charset="0"/>
              </a:rPr>
              <a:t>Minutes are a written record of the meeting.</a:t>
            </a:r>
          </a:p>
          <a:p>
            <a:endParaRPr lang="en-US" sz="2000" dirty="0">
              <a:latin typeface="Times New Roman" panose="02020603050405020304" pitchFamily="18" charset="0"/>
              <a:cs typeface="Times New Roman" panose="02020603050405020304" pitchFamily="18" charset="0"/>
            </a:endParaRPr>
          </a:p>
        </p:txBody>
      </p:sp>
      <p:sp>
        <p:nvSpPr>
          <p:cNvPr id="12" name="Rectangle 11"/>
          <p:cNvSpPr/>
          <p:nvPr/>
        </p:nvSpPr>
        <p:spPr>
          <a:xfrm>
            <a:off x="4454665" y="2082887"/>
            <a:ext cx="3858406" cy="3170099"/>
          </a:xfrm>
          <a:prstGeom prst="rect">
            <a:avLst/>
          </a:prstGeom>
        </p:spPr>
        <p:txBody>
          <a:bodyPr wrap="square">
            <a:spAutoFit/>
          </a:bodyPr>
          <a:lstStyle/>
          <a:p>
            <a:pPr algn="r" rtl="1"/>
            <a:r>
              <a:rPr lang="ar-EG" sz="2000" b="1" u="sng" dirty="0"/>
              <a:t>محتوى جدول أعمال الاجتماع</a:t>
            </a:r>
          </a:p>
          <a:p>
            <a:pPr algn="r" rtl="1"/>
            <a:r>
              <a:rPr lang="ar-EG" sz="2000" dirty="0"/>
              <a:t>العنوان: يجب أن يتضمن التاريخ والوقت والمكان. وقد يتضمن قائمة بالمشاركين.</a:t>
            </a:r>
          </a:p>
          <a:p>
            <a:pPr algn="r" rtl="1"/>
            <a:endParaRPr lang="ar-EG" sz="2000" dirty="0"/>
          </a:p>
          <a:p>
            <a:pPr algn="r" rtl="1"/>
            <a:r>
              <a:rPr lang="ar-EG" sz="2000" b="1" dirty="0"/>
              <a:t>أولاً: الترحيب/الافتتاح</a:t>
            </a:r>
          </a:p>
          <a:p>
            <a:pPr algn="r" rtl="1"/>
            <a:r>
              <a:rPr lang="ar-EG" sz="2000" dirty="0"/>
              <a:t>يجب على القائد دائمًا توجيه الفريق وتركيز الاجتماع أثناء الافتتاح.</a:t>
            </a:r>
          </a:p>
          <a:p>
            <a:pPr algn="r" rtl="1"/>
            <a:endParaRPr lang="ar-EG" sz="2000" dirty="0"/>
          </a:p>
          <a:p>
            <a:pPr algn="r" rtl="1"/>
            <a:r>
              <a:rPr lang="ar-EG" sz="2000" b="1" dirty="0"/>
              <a:t>ثانيًا: الموافقة على محاضر الاجتماع السابق</a:t>
            </a:r>
          </a:p>
          <a:p>
            <a:pPr algn="r" rtl="1"/>
            <a:r>
              <a:rPr lang="ar-EG" sz="2000" dirty="0"/>
              <a:t>المحاضر هي سجل مكتوب للاجتماع.</a:t>
            </a:r>
          </a:p>
        </p:txBody>
      </p:sp>
    </p:spTree>
    <p:extLst>
      <p:ext uri="{BB962C8B-B14F-4D97-AF65-F5344CB8AC3E}">
        <p14:creationId xmlns:p14="http://schemas.microsoft.com/office/powerpoint/2010/main" val="805862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7938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85480"/>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620021" y="0"/>
            <a:ext cx="2396810" cy="405367"/>
          </a:xfrm>
          <a:prstGeom prst="rect">
            <a:avLst/>
          </a:prstGeom>
        </p:spPr>
        <p:txBody>
          <a:bodyPr wrap="non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Conducting Meetings</a:t>
            </a:r>
            <a:endParaRPr lang="en-US" sz="1100"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504630" y="39235"/>
            <a:ext cx="1853392" cy="461665"/>
          </a:xfrm>
          <a:prstGeom prst="rect">
            <a:avLst/>
          </a:prstGeom>
          <a:noFill/>
        </p:spPr>
        <p:txBody>
          <a:bodyPr wrap="none" rtlCol="0">
            <a:spAutoFit/>
          </a:bodyPr>
          <a:lstStyle/>
          <a:p>
            <a:pPr algn="ctr"/>
            <a:r>
              <a:rPr lang="ar-EG" sz="2400" dirty="0">
                <a:latin typeface="Alexandria" charset="0"/>
                <a:cs typeface="Alexandria" charset="0"/>
              </a:rPr>
              <a:t>إدارة الاجتماعات</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50800" y="627135"/>
            <a:ext cx="4277133" cy="461665"/>
          </a:xfrm>
          <a:prstGeom prst="rect">
            <a:avLst/>
          </a:prstGeom>
        </p:spPr>
        <p:txBody>
          <a:bodyPr wrap="none">
            <a:spAutoFit/>
          </a:bodyPr>
          <a:lstStyle/>
          <a:p>
            <a:r>
              <a:rPr lang="en-US" sz="2400" b="1" dirty="0">
                <a:latin typeface="Times New Roman" panose="02020603050405020304" pitchFamily="18" charset="0"/>
                <a:cs typeface="Times New Roman" panose="02020603050405020304" pitchFamily="18" charset="0"/>
              </a:rPr>
              <a:t>What makes meeting effective?</a:t>
            </a:r>
          </a:p>
        </p:txBody>
      </p:sp>
      <p:sp>
        <p:nvSpPr>
          <p:cNvPr id="11" name="Rectangle 10"/>
          <p:cNvSpPr/>
          <p:nvPr/>
        </p:nvSpPr>
        <p:spPr>
          <a:xfrm>
            <a:off x="4847058" y="588175"/>
            <a:ext cx="3466013" cy="523220"/>
          </a:xfrm>
          <a:prstGeom prst="rect">
            <a:avLst/>
          </a:prstGeom>
        </p:spPr>
        <p:txBody>
          <a:bodyPr wrap="none">
            <a:spAutoFit/>
          </a:bodyPr>
          <a:lstStyle/>
          <a:p>
            <a:pPr>
              <a:spcAft>
                <a:spcPts val="400"/>
              </a:spcAft>
            </a:pPr>
            <a:r>
              <a:rPr lang="ar-EG" sz="2800" b="1" dirty="0">
                <a:latin typeface="Times New Roman" panose="02020603050405020304" pitchFamily="18" charset="0"/>
                <a:ea typeface="Calibri" panose="020F0502020204030204" pitchFamily="34" charset="0"/>
                <a:cs typeface="Times New Roman" panose="02020603050405020304" pitchFamily="18" charset="0"/>
              </a:rPr>
              <a:t>ما الذي يجعل الاجتماع فعالا؟</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22499" y="1058097"/>
            <a:ext cx="4462725" cy="461665"/>
          </a:xfrm>
          <a:prstGeom prst="rect">
            <a:avLst/>
          </a:prstGeom>
        </p:spPr>
        <p:txBody>
          <a:bodyPr wrap="square">
            <a:spAutoFit/>
          </a:bodyPr>
          <a:lstStyle/>
          <a:p>
            <a:pPr algn="ctr"/>
            <a:r>
              <a:rPr lang="en-US" sz="2400" b="1" dirty="0">
                <a:latin typeface="Times New Roman" panose="02020603050405020304" pitchFamily="18" charset="0"/>
                <a:cs typeface="Times New Roman" panose="02020603050405020304" pitchFamily="18" charset="0"/>
              </a:rPr>
              <a:t>Meeting Topics (Agenda)</a:t>
            </a:r>
          </a:p>
        </p:txBody>
      </p:sp>
      <p:sp>
        <p:nvSpPr>
          <p:cNvPr id="6" name="Rectangle 5"/>
          <p:cNvSpPr/>
          <p:nvPr/>
        </p:nvSpPr>
        <p:spPr>
          <a:xfrm>
            <a:off x="4586126" y="1220910"/>
            <a:ext cx="3464560" cy="461665"/>
          </a:xfrm>
          <a:prstGeom prst="rect">
            <a:avLst/>
          </a:prstGeom>
        </p:spPr>
        <p:txBody>
          <a:bodyPr wrap="square">
            <a:spAutoFit/>
          </a:bodyPr>
          <a:lstStyle/>
          <a:p>
            <a:pPr algn="ctr" rtl="1"/>
            <a:r>
              <a:rPr lang="ar-EG" sz="2400" b="1" dirty="0"/>
              <a:t>مواضيع الاجتماع (الأجندة)</a:t>
            </a:r>
          </a:p>
        </p:txBody>
      </p:sp>
      <p:sp>
        <p:nvSpPr>
          <p:cNvPr id="8" name="Rectangle 7"/>
          <p:cNvSpPr/>
          <p:nvPr/>
        </p:nvSpPr>
        <p:spPr>
          <a:xfrm>
            <a:off x="119133" y="2001397"/>
            <a:ext cx="4307840" cy="5016758"/>
          </a:xfrm>
          <a:prstGeom prst="rect">
            <a:avLst/>
          </a:prstGeom>
        </p:spPr>
        <p:txBody>
          <a:bodyPr wrap="square">
            <a:spAutoFit/>
          </a:bodyPr>
          <a:lstStyle/>
          <a:p>
            <a:r>
              <a:rPr lang="en-US" sz="2000" b="1" u="sng" dirty="0">
                <a:latin typeface="Times New Roman" panose="02020603050405020304" pitchFamily="18" charset="0"/>
                <a:cs typeface="Times New Roman" panose="02020603050405020304" pitchFamily="18" charset="0"/>
              </a:rPr>
              <a:t>Meeting Agenda content </a:t>
            </a:r>
          </a:p>
          <a:p>
            <a:r>
              <a:rPr lang="ar-EG" sz="2000" dirty="0" smtClean="0">
                <a:latin typeface="Times New Roman" panose="02020603050405020304" pitchFamily="18" charset="0"/>
                <a:cs typeface="Times New Roman" panose="02020603050405020304" pitchFamily="18" charset="0"/>
              </a:rPr>
              <a:t/>
            </a:r>
            <a:br>
              <a:rPr lang="ar-EG" sz="2000" dirty="0" smtClean="0">
                <a:latin typeface="Times New Roman" panose="02020603050405020304" pitchFamily="18" charset="0"/>
                <a:cs typeface="Times New Roman" panose="02020603050405020304" pitchFamily="18" charset="0"/>
              </a:rPr>
            </a:br>
            <a:r>
              <a:rPr lang="en-US" sz="2000" b="1" dirty="0">
                <a:latin typeface="Times New Roman" panose="02020603050405020304" pitchFamily="18" charset="0"/>
                <a:cs typeface="Times New Roman" panose="02020603050405020304" pitchFamily="18" charset="0"/>
              </a:rPr>
              <a:t>III. Specific points to be discussed</a:t>
            </a:r>
          </a:p>
          <a:p>
            <a:r>
              <a:rPr lang="en-US" sz="2000" dirty="0">
                <a:latin typeface="Times New Roman" panose="02020603050405020304" pitchFamily="18" charset="0"/>
                <a:cs typeface="Times New Roman" panose="02020603050405020304" pitchFamily="18" charset="0"/>
              </a:rPr>
              <a:t>The majority of the agenda will be a list of the specific items that will be covered during the meeting. Beside each item, state who will lead the discussion and/or report on this item. It is also wise to include the estimated time it should take to cover each item.</a:t>
            </a:r>
          </a:p>
          <a:p>
            <a:r>
              <a:rPr lang="en-US" sz="2000" b="1" dirty="0">
                <a:latin typeface="Times New Roman" panose="02020603050405020304" pitchFamily="18" charset="0"/>
                <a:cs typeface="Times New Roman" panose="02020603050405020304" pitchFamily="18" charset="0"/>
              </a:rPr>
              <a:t>IV. Old business</a:t>
            </a:r>
          </a:p>
          <a:p>
            <a:r>
              <a:rPr lang="en-US" sz="2000" dirty="0">
                <a:latin typeface="Times New Roman" panose="02020603050405020304" pitchFamily="18" charset="0"/>
                <a:cs typeface="Times New Roman" panose="02020603050405020304" pitchFamily="18" charset="0"/>
              </a:rPr>
              <a:t>Allow time for the team to discuss items from previous meetings that may still be unresolved.</a:t>
            </a:r>
          </a:p>
          <a:p>
            <a:endParaRPr lang="en-US" sz="2000" dirty="0">
              <a:latin typeface="Times New Roman" panose="02020603050405020304" pitchFamily="18"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p:txBody>
      </p:sp>
      <p:sp>
        <p:nvSpPr>
          <p:cNvPr id="12" name="Rectangle 11"/>
          <p:cNvSpPr/>
          <p:nvPr/>
        </p:nvSpPr>
        <p:spPr>
          <a:xfrm>
            <a:off x="4454665" y="2082887"/>
            <a:ext cx="3858406" cy="3785652"/>
          </a:xfrm>
          <a:prstGeom prst="rect">
            <a:avLst/>
          </a:prstGeom>
        </p:spPr>
        <p:txBody>
          <a:bodyPr wrap="square">
            <a:spAutoFit/>
          </a:bodyPr>
          <a:lstStyle/>
          <a:p>
            <a:pPr algn="r" rtl="1"/>
            <a:r>
              <a:rPr lang="ar-EG" sz="2000" b="1" u="sng" dirty="0"/>
              <a:t>محتوى جدول أعمال الاجتماع</a:t>
            </a:r>
          </a:p>
          <a:p>
            <a:pPr algn="r" rtl="1"/>
            <a:r>
              <a:rPr lang="ar-EG" sz="2000" dirty="0"/>
              <a:t/>
            </a:r>
            <a:br>
              <a:rPr lang="ar-EG" sz="2000" dirty="0"/>
            </a:br>
            <a:r>
              <a:rPr lang="ar-EG" sz="2000" b="1" dirty="0"/>
              <a:t>ثالثًا. النقاط المحددة التي سيتم مناقشتها</a:t>
            </a:r>
          </a:p>
          <a:p>
            <a:pPr algn="r" rtl="1"/>
            <a:r>
              <a:rPr lang="ar-EG" sz="2000" dirty="0"/>
              <a:t>ستكون غالبية جدول الأعمال عبارة عن قائمة بالعناصر المحددة التي سيتم تناولها أثناء الاجتماع. بجانب كل عنصر، حدد من سيقود المناقشة و/أو يقدم تقريرًا عن هذا العنصر. ومن الحكمة أيضًا تضمين الوقت المقدر الذي يجب أن يستغرقه تناول كل عنصر.</a:t>
            </a:r>
          </a:p>
          <a:p>
            <a:pPr algn="r" rtl="1"/>
            <a:r>
              <a:rPr lang="ar-EG" sz="2000" b="1" dirty="0"/>
              <a:t>رابعًا. الأعمال القديمة</a:t>
            </a:r>
          </a:p>
          <a:p>
            <a:pPr algn="r" rtl="1"/>
            <a:r>
              <a:rPr lang="ar-EG" sz="2000" dirty="0"/>
              <a:t>خصص وقتًا للفريق لمناقشة العناصر من الاجتماعات السابقة التي قد لا تزال دون حل.</a:t>
            </a:r>
          </a:p>
        </p:txBody>
      </p:sp>
    </p:spTree>
    <p:extLst>
      <p:ext uri="{BB962C8B-B14F-4D97-AF65-F5344CB8AC3E}">
        <p14:creationId xmlns:p14="http://schemas.microsoft.com/office/powerpoint/2010/main" val="32331295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7938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85480"/>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620021" y="0"/>
            <a:ext cx="2396810" cy="405367"/>
          </a:xfrm>
          <a:prstGeom prst="rect">
            <a:avLst/>
          </a:prstGeom>
        </p:spPr>
        <p:txBody>
          <a:bodyPr wrap="non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Conducting Meetings</a:t>
            </a:r>
            <a:endParaRPr lang="en-US" sz="1100"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504630" y="39235"/>
            <a:ext cx="1853392" cy="461665"/>
          </a:xfrm>
          <a:prstGeom prst="rect">
            <a:avLst/>
          </a:prstGeom>
          <a:noFill/>
        </p:spPr>
        <p:txBody>
          <a:bodyPr wrap="none" rtlCol="0">
            <a:spAutoFit/>
          </a:bodyPr>
          <a:lstStyle/>
          <a:p>
            <a:pPr algn="ctr"/>
            <a:r>
              <a:rPr lang="ar-EG" sz="2400" dirty="0">
                <a:latin typeface="Alexandria" charset="0"/>
                <a:cs typeface="Alexandria" charset="0"/>
              </a:rPr>
              <a:t>إدارة الاجتماعات</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50800" y="627135"/>
            <a:ext cx="4277133" cy="461665"/>
          </a:xfrm>
          <a:prstGeom prst="rect">
            <a:avLst/>
          </a:prstGeom>
        </p:spPr>
        <p:txBody>
          <a:bodyPr wrap="none">
            <a:spAutoFit/>
          </a:bodyPr>
          <a:lstStyle/>
          <a:p>
            <a:r>
              <a:rPr lang="en-US" sz="2400" b="1" dirty="0">
                <a:latin typeface="Times New Roman" panose="02020603050405020304" pitchFamily="18" charset="0"/>
                <a:cs typeface="Times New Roman" panose="02020603050405020304" pitchFamily="18" charset="0"/>
              </a:rPr>
              <a:t>What makes meeting effective?</a:t>
            </a:r>
          </a:p>
        </p:txBody>
      </p:sp>
      <p:sp>
        <p:nvSpPr>
          <p:cNvPr id="11" name="Rectangle 10"/>
          <p:cNvSpPr/>
          <p:nvPr/>
        </p:nvSpPr>
        <p:spPr>
          <a:xfrm>
            <a:off x="4847058" y="588175"/>
            <a:ext cx="3466013" cy="523220"/>
          </a:xfrm>
          <a:prstGeom prst="rect">
            <a:avLst/>
          </a:prstGeom>
        </p:spPr>
        <p:txBody>
          <a:bodyPr wrap="none">
            <a:spAutoFit/>
          </a:bodyPr>
          <a:lstStyle/>
          <a:p>
            <a:pPr>
              <a:spcAft>
                <a:spcPts val="400"/>
              </a:spcAft>
            </a:pPr>
            <a:r>
              <a:rPr lang="ar-EG" sz="2800" b="1" dirty="0">
                <a:latin typeface="Times New Roman" panose="02020603050405020304" pitchFamily="18" charset="0"/>
                <a:ea typeface="Calibri" panose="020F0502020204030204" pitchFamily="34" charset="0"/>
                <a:cs typeface="Times New Roman" panose="02020603050405020304" pitchFamily="18" charset="0"/>
              </a:rPr>
              <a:t>ما الذي يجعل الاجتماع فعالا؟</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22499" y="1058097"/>
            <a:ext cx="4462725" cy="461665"/>
          </a:xfrm>
          <a:prstGeom prst="rect">
            <a:avLst/>
          </a:prstGeom>
        </p:spPr>
        <p:txBody>
          <a:bodyPr wrap="square">
            <a:spAutoFit/>
          </a:bodyPr>
          <a:lstStyle/>
          <a:p>
            <a:pPr algn="ctr"/>
            <a:r>
              <a:rPr lang="en-US" sz="2400" b="1" dirty="0">
                <a:latin typeface="Times New Roman" panose="02020603050405020304" pitchFamily="18" charset="0"/>
                <a:cs typeface="Times New Roman" panose="02020603050405020304" pitchFamily="18" charset="0"/>
              </a:rPr>
              <a:t>Meeting Topics (Agenda)</a:t>
            </a:r>
          </a:p>
        </p:txBody>
      </p:sp>
      <p:sp>
        <p:nvSpPr>
          <p:cNvPr id="6" name="Rectangle 5"/>
          <p:cNvSpPr/>
          <p:nvPr/>
        </p:nvSpPr>
        <p:spPr>
          <a:xfrm>
            <a:off x="4586126" y="1220910"/>
            <a:ext cx="3464560" cy="461665"/>
          </a:xfrm>
          <a:prstGeom prst="rect">
            <a:avLst/>
          </a:prstGeom>
        </p:spPr>
        <p:txBody>
          <a:bodyPr wrap="square">
            <a:spAutoFit/>
          </a:bodyPr>
          <a:lstStyle/>
          <a:p>
            <a:pPr algn="ctr" rtl="1"/>
            <a:r>
              <a:rPr lang="ar-EG" sz="2400" b="1" dirty="0"/>
              <a:t>مواضيع الاجتماع (الأجندة)</a:t>
            </a:r>
          </a:p>
        </p:txBody>
      </p:sp>
      <p:sp>
        <p:nvSpPr>
          <p:cNvPr id="8" name="Rectangle 7"/>
          <p:cNvSpPr/>
          <p:nvPr/>
        </p:nvSpPr>
        <p:spPr>
          <a:xfrm>
            <a:off x="96374" y="1757557"/>
            <a:ext cx="4307840" cy="5632311"/>
          </a:xfrm>
          <a:prstGeom prst="rect">
            <a:avLst/>
          </a:prstGeom>
        </p:spPr>
        <p:txBody>
          <a:bodyPr wrap="square">
            <a:spAutoFit/>
          </a:bodyPr>
          <a:lstStyle/>
          <a:p>
            <a:r>
              <a:rPr lang="en-US" sz="2000" b="1" u="sng" dirty="0">
                <a:latin typeface="Times New Roman" panose="02020603050405020304" pitchFamily="18" charset="0"/>
                <a:cs typeface="Times New Roman" panose="02020603050405020304" pitchFamily="18" charset="0"/>
              </a:rPr>
              <a:t>Meeting Agenda content </a:t>
            </a:r>
          </a:p>
          <a:p>
            <a:r>
              <a:rPr lang="ar-EG" sz="2000" dirty="0" smtClean="0">
                <a:latin typeface="Times New Roman" panose="02020603050405020304" pitchFamily="18" charset="0"/>
                <a:cs typeface="Times New Roman" panose="02020603050405020304" pitchFamily="18" charset="0"/>
              </a:rPr>
              <a:t/>
            </a:r>
            <a:br>
              <a:rPr lang="ar-EG" sz="2000" dirty="0" smtClean="0">
                <a:latin typeface="Times New Roman" panose="02020603050405020304" pitchFamily="18" charset="0"/>
                <a:cs typeface="Times New Roman" panose="02020603050405020304" pitchFamily="18" charset="0"/>
              </a:rPr>
            </a:br>
            <a:r>
              <a:rPr lang="en-US" sz="2000" b="1" dirty="0">
                <a:latin typeface="Times New Roman" panose="02020603050405020304" pitchFamily="18" charset="0"/>
                <a:cs typeface="Times New Roman" panose="02020603050405020304" pitchFamily="18" charset="0"/>
              </a:rPr>
              <a:t>V. New business </a:t>
            </a:r>
          </a:p>
          <a:p>
            <a:r>
              <a:rPr lang="en-US" sz="2000" dirty="0">
                <a:latin typeface="Times New Roman" panose="02020603050405020304" pitchFamily="18" charset="0"/>
                <a:cs typeface="Times New Roman" panose="02020603050405020304" pitchFamily="18" charset="0"/>
              </a:rPr>
              <a:t>Minutes are Allow time for the team to discuss any new items that may have come up after the agenda was finalized or during the meeting itself.</a:t>
            </a:r>
          </a:p>
          <a:p>
            <a:r>
              <a:rPr lang="en-US" sz="2000" dirty="0">
                <a:latin typeface="Times New Roman" panose="02020603050405020304" pitchFamily="18" charset="0"/>
                <a:cs typeface="Times New Roman" panose="02020603050405020304" pitchFamily="18" charset="0"/>
              </a:rPr>
              <a:t> written record of the meeting.</a:t>
            </a:r>
          </a:p>
          <a:p>
            <a:r>
              <a:rPr lang="en-US" sz="2000" b="1" dirty="0">
                <a:latin typeface="Times New Roman" panose="02020603050405020304" pitchFamily="18" charset="0"/>
                <a:cs typeface="Times New Roman" panose="02020603050405020304" pitchFamily="18" charset="0"/>
              </a:rPr>
              <a:t>VI. Arrangement of the next meeting</a:t>
            </a:r>
          </a:p>
          <a:p>
            <a:r>
              <a:rPr lang="en-US" sz="2000" dirty="0">
                <a:latin typeface="Times New Roman" panose="02020603050405020304" pitchFamily="18" charset="0"/>
                <a:cs typeface="Times New Roman" panose="02020603050405020304" pitchFamily="18" charset="0"/>
              </a:rPr>
              <a:t>Summarize any assignments that must be completed by the next meeting. Also make certain to discuss the time and location of the next meeting.</a:t>
            </a:r>
          </a:p>
          <a:p>
            <a:r>
              <a:rPr lang="en-US" sz="2000" b="1" dirty="0">
                <a:latin typeface="Times New Roman" panose="02020603050405020304" pitchFamily="18" charset="0"/>
                <a:cs typeface="Times New Roman" panose="02020603050405020304" pitchFamily="18" charset="0"/>
              </a:rPr>
              <a:t>VII. Closing</a:t>
            </a:r>
          </a:p>
          <a:p>
            <a:r>
              <a:rPr lang="en-US" sz="2000" dirty="0">
                <a:latin typeface="Times New Roman" panose="02020603050405020304" pitchFamily="18" charset="0"/>
                <a:cs typeface="Times New Roman" panose="02020603050405020304" pitchFamily="18" charset="0"/>
              </a:rPr>
              <a:t>Always provide some sort of closing statement.</a:t>
            </a:r>
          </a:p>
          <a:p>
            <a:endParaRPr lang="en-US" sz="2000" dirty="0">
              <a:latin typeface="Times New Roman" panose="02020603050405020304" pitchFamily="18"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p:txBody>
      </p:sp>
      <p:sp>
        <p:nvSpPr>
          <p:cNvPr id="12" name="Rectangle 11"/>
          <p:cNvSpPr/>
          <p:nvPr/>
        </p:nvSpPr>
        <p:spPr>
          <a:xfrm>
            <a:off x="4454665" y="2082887"/>
            <a:ext cx="3858406" cy="4708981"/>
          </a:xfrm>
          <a:prstGeom prst="rect">
            <a:avLst/>
          </a:prstGeom>
        </p:spPr>
        <p:txBody>
          <a:bodyPr wrap="square">
            <a:spAutoFit/>
          </a:bodyPr>
          <a:lstStyle/>
          <a:p>
            <a:pPr algn="r" rtl="1"/>
            <a:r>
              <a:rPr lang="ar-EG" sz="2000" b="1" u="sng" dirty="0"/>
              <a:t>محتوى جدول أعمال الاجتماع</a:t>
            </a:r>
          </a:p>
          <a:p>
            <a:pPr algn="r" rtl="1"/>
            <a:r>
              <a:rPr lang="ar-EG" sz="2000" dirty="0"/>
              <a:t/>
            </a:r>
            <a:br>
              <a:rPr lang="ar-EG" sz="2000" dirty="0"/>
            </a:br>
            <a:r>
              <a:rPr lang="ar-EG" sz="2000" b="1" dirty="0"/>
              <a:t>5. الأعمال الجديدة</a:t>
            </a:r>
          </a:p>
          <a:p>
            <a:pPr algn="r" rtl="1"/>
            <a:r>
              <a:rPr lang="ar-EG" sz="2000" dirty="0"/>
              <a:t>تُخصص المحاضر وقتًا للفريق لمناقشة أي بنود جديدة قد تظهر بعد الانتهاء من جدول الأعمال أو أثناء الاجتماع نفسه</a:t>
            </a:r>
            <a:r>
              <a:rPr lang="ar-EG" sz="2000" dirty="0" smtClean="0"/>
              <a:t>.</a:t>
            </a:r>
            <a:endParaRPr lang="ar-EG" sz="2000" b="1" dirty="0"/>
          </a:p>
          <a:p>
            <a:pPr algn="r" rtl="1"/>
            <a:r>
              <a:rPr lang="ar-EG" sz="2000" dirty="0"/>
              <a:t>سجل مكتوب للاجتماع.</a:t>
            </a:r>
          </a:p>
          <a:p>
            <a:pPr algn="r" rtl="1"/>
            <a:endParaRPr lang="ar-EG" sz="2000" b="1" dirty="0"/>
          </a:p>
          <a:p>
            <a:pPr algn="r" rtl="1"/>
            <a:r>
              <a:rPr lang="ar-EG" sz="2000" b="1" dirty="0"/>
              <a:t>6. ترتيب الاجتماع التالي</a:t>
            </a:r>
          </a:p>
          <a:p>
            <a:pPr algn="r" rtl="1"/>
            <a:r>
              <a:rPr lang="ar-EG" sz="2000" dirty="0"/>
              <a:t>قم بتلخيص أي مهام يجب إكمالها بحلول الاجتماع التالي. وتأكد أيضًا من مناقشة وقت ومكان الاجتماع التالي.</a:t>
            </a:r>
          </a:p>
          <a:p>
            <a:pPr algn="r" rtl="1"/>
            <a:endParaRPr lang="ar-EG" sz="2000" b="1" dirty="0"/>
          </a:p>
          <a:p>
            <a:pPr algn="r" rtl="1"/>
            <a:r>
              <a:rPr lang="ar-EG" sz="2000" b="1" dirty="0"/>
              <a:t>7. الختام</a:t>
            </a:r>
          </a:p>
          <a:p>
            <a:pPr algn="r" rtl="1"/>
            <a:r>
              <a:rPr lang="ar-EG" sz="2000" dirty="0"/>
              <a:t>قم دائمًا بتوفير نوع ما من بيان الختام.</a:t>
            </a:r>
          </a:p>
        </p:txBody>
      </p:sp>
    </p:spTree>
    <p:extLst>
      <p:ext uri="{BB962C8B-B14F-4D97-AF65-F5344CB8AC3E}">
        <p14:creationId xmlns:p14="http://schemas.microsoft.com/office/powerpoint/2010/main" val="8493395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7938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85480"/>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620021" y="0"/>
            <a:ext cx="2396810" cy="405367"/>
          </a:xfrm>
          <a:prstGeom prst="rect">
            <a:avLst/>
          </a:prstGeom>
        </p:spPr>
        <p:txBody>
          <a:bodyPr wrap="non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Conducting Meetings</a:t>
            </a:r>
            <a:endParaRPr lang="en-US" sz="1100"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504630" y="39235"/>
            <a:ext cx="1853392" cy="461665"/>
          </a:xfrm>
          <a:prstGeom prst="rect">
            <a:avLst/>
          </a:prstGeom>
          <a:noFill/>
        </p:spPr>
        <p:txBody>
          <a:bodyPr wrap="none" rtlCol="0">
            <a:spAutoFit/>
          </a:bodyPr>
          <a:lstStyle/>
          <a:p>
            <a:pPr algn="ctr"/>
            <a:r>
              <a:rPr lang="ar-EG" sz="2400" dirty="0">
                <a:latin typeface="Alexandria" charset="0"/>
                <a:cs typeface="Alexandria" charset="0"/>
              </a:rPr>
              <a:t>إدارة الاجتماعات</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50800" y="627135"/>
            <a:ext cx="4277133" cy="461665"/>
          </a:xfrm>
          <a:prstGeom prst="rect">
            <a:avLst/>
          </a:prstGeom>
        </p:spPr>
        <p:txBody>
          <a:bodyPr wrap="none">
            <a:spAutoFit/>
          </a:bodyPr>
          <a:lstStyle/>
          <a:p>
            <a:r>
              <a:rPr lang="en-US" sz="2400" b="1" dirty="0">
                <a:latin typeface="Times New Roman" panose="02020603050405020304" pitchFamily="18" charset="0"/>
                <a:cs typeface="Times New Roman" panose="02020603050405020304" pitchFamily="18" charset="0"/>
              </a:rPr>
              <a:t>What makes meeting effective?</a:t>
            </a:r>
          </a:p>
        </p:txBody>
      </p:sp>
      <p:sp>
        <p:nvSpPr>
          <p:cNvPr id="11" name="Rectangle 10"/>
          <p:cNvSpPr/>
          <p:nvPr/>
        </p:nvSpPr>
        <p:spPr>
          <a:xfrm>
            <a:off x="4847058" y="588175"/>
            <a:ext cx="3466013" cy="523220"/>
          </a:xfrm>
          <a:prstGeom prst="rect">
            <a:avLst/>
          </a:prstGeom>
        </p:spPr>
        <p:txBody>
          <a:bodyPr wrap="none">
            <a:spAutoFit/>
          </a:bodyPr>
          <a:lstStyle/>
          <a:p>
            <a:pPr>
              <a:spcAft>
                <a:spcPts val="400"/>
              </a:spcAft>
            </a:pPr>
            <a:r>
              <a:rPr lang="ar-EG" sz="2800" b="1" dirty="0">
                <a:latin typeface="Times New Roman" panose="02020603050405020304" pitchFamily="18" charset="0"/>
                <a:ea typeface="Calibri" panose="020F0502020204030204" pitchFamily="34" charset="0"/>
                <a:cs typeface="Times New Roman" panose="02020603050405020304" pitchFamily="18" charset="0"/>
              </a:rPr>
              <a:t>ما الذي يجعل الاجتماع فعالا؟</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22499" y="1058097"/>
            <a:ext cx="4462725" cy="461665"/>
          </a:xfrm>
          <a:prstGeom prst="rect">
            <a:avLst/>
          </a:prstGeom>
        </p:spPr>
        <p:txBody>
          <a:bodyPr wrap="square">
            <a:spAutoFit/>
          </a:bodyPr>
          <a:lstStyle/>
          <a:p>
            <a:pPr algn="ctr"/>
            <a:r>
              <a:rPr lang="en-US" sz="2400" b="1" dirty="0">
                <a:latin typeface="Times New Roman" panose="02020603050405020304" pitchFamily="18" charset="0"/>
                <a:cs typeface="Times New Roman" panose="02020603050405020304" pitchFamily="18" charset="0"/>
              </a:rPr>
              <a:t>Meeting Participants</a:t>
            </a:r>
          </a:p>
        </p:txBody>
      </p:sp>
      <p:sp>
        <p:nvSpPr>
          <p:cNvPr id="6" name="Rectangle 5"/>
          <p:cNvSpPr/>
          <p:nvPr/>
        </p:nvSpPr>
        <p:spPr>
          <a:xfrm>
            <a:off x="4586126" y="1220910"/>
            <a:ext cx="3464560" cy="461665"/>
          </a:xfrm>
          <a:prstGeom prst="rect">
            <a:avLst/>
          </a:prstGeom>
        </p:spPr>
        <p:txBody>
          <a:bodyPr wrap="square">
            <a:spAutoFit/>
          </a:bodyPr>
          <a:lstStyle/>
          <a:p>
            <a:pPr algn="ctr" rtl="1"/>
            <a:r>
              <a:rPr lang="ar-EG" sz="2400" b="1" dirty="0"/>
              <a:t>المشاركون في الاجتماع</a:t>
            </a:r>
          </a:p>
        </p:txBody>
      </p:sp>
      <p:sp>
        <p:nvSpPr>
          <p:cNvPr id="8" name="Rectangle 7"/>
          <p:cNvSpPr/>
          <p:nvPr/>
        </p:nvSpPr>
        <p:spPr>
          <a:xfrm>
            <a:off x="81095" y="1600278"/>
            <a:ext cx="4307840" cy="5632311"/>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First, who should be at this meeting? Determining the participants in a meeting should not be based on office politics. Leaders with professional excellence avoid the trap of inviting a representative of each department in order to be politically correct. Invite people who can contribute to the purpose of the meeting. Take time to assess the meeting’s purpose, and then determine who can best serve that purpose. </a:t>
            </a:r>
            <a:r>
              <a:rPr lang="ar-EG" sz="2000" dirty="0" smtClean="0">
                <a:latin typeface="Times New Roman" panose="02020603050405020304" pitchFamily="18" charset="0"/>
                <a:cs typeface="Times New Roman" panose="02020603050405020304" pitchFamily="18" charset="0"/>
              </a:rPr>
              <a:t/>
            </a:r>
            <a:br>
              <a:rPr lang="ar-EG" sz="2000" dirty="0" smtClean="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Second, can all key members attend this meeting at this time?  If key team members can’t be present, the meeting should be rescheduled.</a:t>
            </a:r>
          </a:p>
          <a:p>
            <a:endParaRPr lang="en-US" sz="2000" dirty="0">
              <a:latin typeface="Times New Roman" panose="02020603050405020304" pitchFamily="18"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p:txBody>
      </p:sp>
      <p:sp>
        <p:nvSpPr>
          <p:cNvPr id="12" name="Rectangle 11"/>
          <p:cNvSpPr/>
          <p:nvPr/>
        </p:nvSpPr>
        <p:spPr>
          <a:xfrm>
            <a:off x="4454665" y="2082887"/>
            <a:ext cx="3858406" cy="4093428"/>
          </a:xfrm>
          <a:prstGeom prst="rect">
            <a:avLst/>
          </a:prstGeom>
        </p:spPr>
        <p:txBody>
          <a:bodyPr wrap="square">
            <a:spAutoFit/>
          </a:bodyPr>
          <a:lstStyle/>
          <a:p>
            <a:pPr algn="r" rtl="1"/>
            <a:r>
              <a:rPr lang="ar-EG" sz="2000" dirty="0"/>
              <a:t>أولاً، من ينبغي أن يحضر هذا الاجتماع؟ لا ينبغي أن يستند تحديد المشاركين في الاجتماع إلى سياسات المكتب. يتجنب القادة الذين يتمتعون بالتميز المهني فخ دعوة ممثل لكل قسم من أجل أن يكونوا على حق سياسياً. ادعُ الأشخاص الذين يمكنهم المساهمة في تحقيق غرض الاجتماع. خذ الوقت الكافي لتقييم غرض الاجتماع، ثم حدد من يمكنه خدمة هذا الغرض على أفضل وجه.</a:t>
            </a:r>
            <a:br>
              <a:rPr lang="ar-EG" sz="2000" dirty="0"/>
            </a:br>
            <a:r>
              <a:rPr lang="ar-EG" sz="2000" dirty="0"/>
              <a:t>ثانيًا، هل يمكن لجميع الأعضاء الرئيسيين حضور هذا الاجتماع في هذا الوقت؟ إذا لم يتمكن الأعضاء الرئيسيون في الفريق من الحضور، فيجب إعادة جدولة الاجتماع.</a:t>
            </a:r>
          </a:p>
        </p:txBody>
      </p:sp>
    </p:spTree>
    <p:extLst>
      <p:ext uri="{BB962C8B-B14F-4D97-AF65-F5344CB8AC3E}">
        <p14:creationId xmlns:p14="http://schemas.microsoft.com/office/powerpoint/2010/main" val="30243477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36980" y="1117694"/>
            <a:ext cx="12155019"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7475746" y="762088"/>
            <a:ext cx="3100464" cy="530594"/>
          </a:xfrm>
          <a:prstGeom prst="rect">
            <a:avLst/>
          </a:prstGeom>
          <a:noFill/>
        </p:spPr>
        <p:txBody>
          <a:bodyPr wrap="none" rtlCol="0">
            <a:spAutoFit/>
          </a:bodyPr>
          <a:lstStyle/>
          <a:p>
            <a:pPr>
              <a:lnSpc>
                <a:spcPct val="107000"/>
              </a:lnSpc>
            </a:pP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Shared Leadership</a:t>
            </a:r>
            <a:endParaRPr lang="en-US" sz="1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7777881" y="1514954"/>
            <a:ext cx="2127505" cy="523220"/>
          </a:xfrm>
          <a:prstGeom prst="rect">
            <a:avLst/>
          </a:prstGeom>
          <a:noFill/>
        </p:spPr>
        <p:txBody>
          <a:bodyPr wrap="none" rtlCol="0">
            <a:spAutoFit/>
          </a:bodyPr>
          <a:lstStyle/>
          <a:p>
            <a:pPr algn="ctr" rtl="1"/>
            <a:r>
              <a:rPr lang="ar-EG" sz="2800" b="1" dirty="0">
                <a:latin typeface="Alexandria" charset="0"/>
                <a:cs typeface="Alexandria" charset="0"/>
              </a:rPr>
              <a:t>القيادة المشتركة</a:t>
            </a:r>
            <a:endParaRPr lang="en-US" sz="2800" b="1" dirty="0">
              <a:latin typeface="Alexandria" charset="0"/>
              <a:cs typeface="Alexandria" charset="0"/>
            </a:endParaRPr>
          </a:p>
        </p:txBody>
      </p:sp>
    </p:spTree>
    <p:extLst>
      <p:ext uri="{BB962C8B-B14F-4D97-AF65-F5344CB8AC3E}">
        <p14:creationId xmlns:p14="http://schemas.microsoft.com/office/powerpoint/2010/main" val="34951372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907341" y="22467"/>
            <a:ext cx="2098651" cy="405367"/>
          </a:xfrm>
          <a:prstGeom prst="rect">
            <a:avLst/>
          </a:prstGeom>
        </p:spPr>
        <p:txBody>
          <a:bodyPr wrap="non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Shared Leadership</a:t>
            </a:r>
            <a:endParaRPr lang="en-US" sz="1100"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713019" y="39235"/>
            <a:ext cx="1436612" cy="400110"/>
          </a:xfrm>
          <a:prstGeom prst="rect">
            <a:avLst/>
          </a:prstGeom>
          <a:noFill/>
        </p:spPr>
        <p:txBody>
          <a:bodyPr wrap="none" rtlCol="0">
            <a:spAutoFit/>
          </a:bodyPr>
          <a:lstStyle/>
          <a:p>
            <a:pPr algn="ctr"/>
            <a:r>
              <a:rPr lang="ar-EG" sz="2000" dirty="0">
                <a:latin typeface="Alexandria" charset="0"/>
                <a:cs typeface="Alexandria" charset="0"/>
              </a:rPr>
              <a:t>القيادة المشتركة</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4" name="Rectangle 3"/>
          <p:cNvSpPr/>
          <p:nvPr/>
        </p:nvSpPr>
        <p:spPr>
          <a:xfrm>
            <a:off x="51055" y="1150026"/>
            <a:ext cx="4403319" cy="4154984"/>
          </a:xfrm>
          <a:prstGeom prst="rect">
            <a:avLst/>
          </a:prstGeom>
        </p:spPr>
        <p:txBody>
          <a:bodyPr wrap="square">
            <a:spAutoFit/>
          </a:bodyPr>
          <a:lstStyle/>
          <a:p>
            <a:r>
              <a:rPr lang="en-US" sz="2400" dirty="0"/>
              <a:t>There are many designated leadership titles (e.g., director, manager, supervisor, vice president, president, queen). Regardless of your title, if you’re the designated leader, think of yourself as a coach. A coach has a very distinct role in meetings. Remember, a coach does not play the game. The coach must remain on the sidelines. </a:t>
            </a:r>
            <a:endParaRPr lang="en-US" sz="2800" dirty="0">
              <a:latin typeface="Times New Roman" panose="02020603050405020304" pitchFamily="18" charset="0"/>
              <a:cs typeface="Times New Roman" panose="02020603050405020304" pitchFamily="18" charset="0"/>
            </a:endParaRPr>
          </a:p>
        </p:txBody>
      </p:sp>
      <p:sp>
        <p:nvSpPr>
          <p:cNvPr id="6" name="Rectangle 5"/>
          <p:cNvSpPr/>
          <p:nvPr/>
        </p:nvSpPr>
        <p:spPr>
          <a:xfrm>
            <a:off x="4586126" y="1308080"/>
            <a:ext cx="3464560" cy="3416320"/>
          </a:xfrm>
          <a:prstGeom prst="rect">
            <a:avLst/>
          </a:prstGeom>
        </p:spPr>
        <p:txBody>
          <a:bodyPr wrap="square">
            <a:spAutoFit/>
          </a:bodyPr>
          <a:lstStyle/>
          <a:p>
            <a:pPr algn="r" rtl="1"/>
            <a:r>
              <a:rPr lang="ar-EG" sz="2400" dirty="0"/>
              <a:t>هناك العديد من الألقاب القيادية المعينة (على سبيل المثال، المدير، المشرف، نائب الرئيس، الرئيس، الملكة). بغض النظر عن لقبك، إذا كنت القائد المعين، فكر في نفسك كمدرب. للمدرب دور مميز للغاية في الاجتماعات. تذكر أن المدرب لا يلعب اللعبة. يجب أن يظل المدرب على الهامش.</a:t>
            </a:r>
          </a:p>
        </p:txBody>
      </p:sp>
    </p:spTree>
    <p:extLst>
      <p:ext uri="{BB962C8B-B14F-4D97-AF65-F5344CB8AC3E}">
        <p14:creationId xmlns:p14="http://schemas.microsoft.com/office/powerpoint/2010/main" val="36206030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907341" y="22467"/>
            <a:ext cx="2098651" cy="405367"/>
          </a:xfrm>
          <a:prstGeom prst="rect">
            <a:avLst/>
          </a:prstGeom>
        </p:spPr>
        <p:txBody>
          <a:bodyPr wrap="non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Shared Leadership</a:t>
            </a:r>
            <a:endParaRPr lang="en-US" sz="1100"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713019" y="39235"/>
            <a:ext cx="1436612" cy="400110"/>
          </a:xfrm>
          <a:prstGeom prst="rect">
            <a:avLst/>
          </a:prstGeom>
          <a:noFill/>
        </p:spPr>
        <p:txBody>
          <a:bodyPr wrap="none" rtlCol="0">
            <a:spAutoFit/>
          </a:bodyPr>
          <a:lstStyle/>
          <a:p>
            <a:pPr algn="ctr"/>
            <a:r>
              <a:rPr lang="ar-EG" sz="2000" dirty="0">
                <a:latin typeface="Alexandria" charset="0"/>
                <a:cs typeface="Alexandria" charset="0"/>
              </a:rPr>
              <a:t>القيادة المشتركة</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4" name="Rectangle 3"/>
          <p:cNvSpPr/>
          <p:nvPr/>
        </p:nvSpPr>
        <p:spPr>
          <a:xfrm>
            <a:off x="51055" y="1150026"/>
            <a:ext cx="4403319" cy="4154984"/>
          </a:xfrm>
          <a:prstGeom prst="rect">
            <a:avLst/>
          </a:prstGeom>
        </p:spPr>
        <p:txBody>
          <a:bodyPr wrap="square">
            <a:spAutoFit/>
          </a:bodyPr>
          <a:lstStyle/>
          <a:p>
            <a:r>
              <a:rPr lang="en-US" sz="2400" dirty="0"/>
              <a:t>The coach doesn’t have to be an expert on everything, have all the answers, or do all the talking. However, the coach does need to call the meetings, set the agenda, and then facilitate the discussion. A coach facilitates the discussion by supporting positive team roles and norms while eliminating self-centered roles and unproductive norms.</a:t>
            </a:r>
          </a:p>
        </p:txBody>
      </p:sp>
      <p:sp>
        <p:nvSpPr>
          <p:cNvPr id="6" name="Rectangle 5"/>
          <p:cNvSpPr/>
          <p:nvPr/>
        </p:nvSpPr>
        <p:spPr>
          <a:xfrm>
            <a:off x="4586126" y="1308080"/>
            <a:ext cx="3464560" cy="4154984"/>
          </a:xfrm>
          <a:prstGeom prst="rect">
            <a:avLst/>
          </a:prstGeom>
        </p:spPr>
        <p:txBody>
          <a:bodyPr wrap="square">
            <a:spAutoFit/>
          </a:bodyPr>
          <a:lstStyle/>
          <a:p>
            <a:pPr algn="r" rtl="1"/>
            <a:r>
              <a:rPr lang="ar-EG" sz="2400" dirty="0"/>
              <a:t>لا يتعين على المدرب أن يكون خبيرًا في كل شيء، أو أن يكون لديه كل الإجابات، أو أن يتحدث طوال الوقت. ومع ذلك، يتعين على المدرب أن يدعو إلى الاجتماعات، ويضع جدول الأعمال، ثم يسهل المناقشة. يسهل المدرب المناقشة من خلال دعم الأدوار والمعايير الإيجابية للفريق مع القضاء على الأدوار الأنانية والمعايير غير المنتجة.</a:t>
            </a:r>
          </a:p>
        </p:txBody>
      </p:sp>
    </p:spTree>
    <p:extLst>
      <p:ext uri="{BB962C8B-B14F-4D97-AF65-F5344CB8AC3E}">
        <p14:creationId xmlns:p14="http://schemas.microsoft.com/office/powerpoint/2010/main" val="6652416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907341" y="22467"/>
            <a:ext cx="2098651" cy="405367"/>
          </a:xfrm>
          <a:prstGeom prst="rect">
            <a:avLst/>
          </a:prstGeom>
        </p:spPr>
        <p:txBody>
          <a:bodyPr wrap="non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Shared Leadership</a:t>
            </a:r>
            <a:endParaRPr lang="en-US" sz="1100"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713019" y="39235"/>
            <a:ext cx="1436612" cy="400110"/>
          </a:xfrm>
          <a:prstGeom prst="rect">
            <a:avLst/>
          </a:prstGeom>
          <a:noFill/>
        </p:spPr>
        <p:txBody>
          <a:bodyPr wrap="none" rtlCol="0">
            <a:spAutoFit/>
          </a:bodyPr>
          <a:lstStyle/>
          <a:p>
            <a:pPr algn="ctr"/>
            <a:r>
              <a:rPr lang="ar-EG" sz="2000" dirty="0">
                <a:latin typeface="Alexandria" charset="0"/>
                <a:cs typeface="Alexandria" charset="0"/>
              </a:rPr>
              <a:t>القيادة المشتركة</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4" name="Rectangle 3"/>
          <p:cNvSpPr/>
          <p:nvPr/>
        </p:nvSpPr>
        <p:spPr>
          <a:xfrm>
            <a:off x="117076" y="1899048"/>
            <a:ext cx="4403319" cy="3046988"/>
          </a:xfrm>
          <a:prstGeom prst="rect">
            <a:avLst/>
          </a:prstGeom>
        </p:spPr>
        <p:txBody>
          <a:bodyPr wrap="square">
            <a:spAutoFit/>
          </a:bodyPr>
          <a:lstStyle/>
          <a:p>
            <a:r>
              <a:rPr lang="en-US" sz="2400" dirty="0"/>
              <a:t>What’s a norm? A norm is an unwritten rule of behavior. Although norms are unwritten, they are as powerful as (if not more powerful than) the written rules. Think about the organizations for which you have worked</a:t>
            </a:r>
          </a:p>
        </p:txBody>
      </p:sp>
      <p:sp>
        <p:nvSpPr>
          <p:cNvPr id="6" name="Rectangle 5"/>
          <p:cNvSpPr/>
          <p:nvPr/>
        </p:nvSpPr>
        <p:spPr>
          <a:xfrm>
            <a:off x="4563338" y="1899048"/>
            <a:ext cx="3464560" cy="2308324"/>
          </a:xfrm>
          <a:prstGeom prst="rect">
            <a:avLst/>
          </a:prstGeom>
        </p:spPr>
        <p:txBody>
          <a:bodyPr wrap="square">
            <a:spAutoFit/>
          </a:bodyPr>
          <a:lstStyle/>
          <a:p>
            <a:pPr algn="r" rtl="1"/>
            <a:r>
              <a:rPr lang="ar-EG" sz="2400" dirty="0"/>
              <a:t>ما هي القاعدة؟ القاعدة هي قاعدة غير مكتوبة للسلوك. ورغم أن القواعد غير مكتوبة، إلا أنها قوية مثل القواعد المكتوبة (إن لم تكن أقوى منها). فكر في المنظمات التي عملت بها</a:t>
            </a:r>
          </a:p>
        </p:txBody>
      </p:sp>
      <p:sp>
        <p:nvSpPr>
          <p:cNvPr id="3" name="Rectangle 2"/>
          <p:cNvSpPr/>
          <p:nvPr/>
        </p:nvSpPr>
        <p:spPr>
          <a:xfrm>
            <a:off x="1216000" y="644489"/>
            <a:ext cx="1786708" cy="461665"/>
          </a:xfrm>
          <a:prstGeom prst="rect">
            <a:avLst/>
          </a:prstGeom>
        </p:spPr>
        <p:txBody>
          <a:bodyPr wrap="none">
            <a:spAutoFit/>
          </a:bodyPr>
          <a:lstStyle/>
          <a:p>
            <a:pPr algn="ctr"/>
            <a:r>
              <a:rPr lang="en-US" sz="2400" b="1" dirty="0"/>
              <a:t>Team Norms</a:t>
            </a:r>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5240162" y="643053"/>
            <a:ext cx="2347117" cy="461665"/>
          </a:xfrm>
          <a:prstGeom prst="rect">
            <a:avLst/>
          </a:prstGeom>
        </p:spPr>
        <p:txBody>
          <a:bodyPr wrap="none">
            <a:spAutoFit/>
          </a:bodyPr>
          <a:lstStyle/>
          <a:p>
            <a:pPr algn="r" rtl="1"/>
            <a:r>
              <a:rPr lang="en-US" sz="2400" b="1" dirty="0" err="1" smtClean="0"/>
              <a:t>معايير</a:t>
            </a:r>
            <a:r>
              <a:rPr lang="ar-EG" sz="2400" b="1" dirty="0" smtClean="0"/>
              <a:t>/ أعراف</a:t>
            </a:r>
            <a:r>
              <a:rPr lang="en-US" sz="2400" b="1" dirty="0" smtClean="0"/>
              <a:t> </a:t>
            </a:r>
            <a:r>
              <a:rPr lang="en-US" sz="2400" b="1" dirty="0" err="1"/>
              <a:t>الفريق</a:t>
            </a:r>
            <a:endParaRPr lang="en-US" sz="2400" b="1" dirty="0"/>
          </a:p>
        </p:txBody>
      </p:sp>
    </p:spTree>
    <p:extLst>
      <p:ext uri="{BB962C8B-B14F-4D97-AF65-F5344CB8AC3E}">
        <p14:creationId xmlns:p14="http://schemas.microsoft.com/office/powerpoint/2010/main" val="36782261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907341" y="22467"/>
            <a:ext cx="2098651" cy="405367"/>
          </a:xfrm>
          <a:prstGeom prst="rect">
            <a:avLst/>
          </a:prstGeom>
        </p:spPr>
        <p:txBody>
          <a:bodyPr wrap="non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Shared Leadership</a:t>
            </a:r>
            <a:endParaRPr lang="en-US" sz="1100"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713019" y="39235"/>
            <a:ext cx="1436612" cy="400110"/>
          </a:xfrm>
          <a:prstGeom prst="rect">
            <a:avLst/>
          </a:prstGeom>
          <a:noFill/>
        </p:spPr>
        <p:txBody>
          <a:bodyPr wrap="none" rtlCol="0">
            <a:spAutoFit/>
          </a:bodyPr>
          <a:lstStyle/>
          <a:p>
            <a:pPr algn="ctr"/>
            <a:r>
              <a:rPr lang="ar-EG" sz="2000" dirty="0">
                <a:latin typeface="Alexandria" charset="0"/>
                <a:cs typeface="Alexandria" charset="0"/>
              </a:rPr>
              <a:t>القيادة المشتركة</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1216000" y="644489"/>
            <a:ext cx="1786708" cy="461665"/>
          </a:xfrm>
          <a:prstGeom prst="rect">
            <a:avLst/>
          </a:prstGeom>
        </p:spPr>
        <p:txBody>
          <a:bodyPr wrap="none">
            <a:spAutoFit/>
          </a:bodyPr>
          <a:lstStyle/>
          <a:p>
            <a:pPr algn="ctr"/>
            <a:r>
              <a:rPr lang="en-US" sz="2400" b="1" dirty="0"/>
              <a:t>Team Norms</a:t>
            </a:r>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5240162" y="643053"/>
            <a:ext cx="2347117" cy="461665"/>
          </a:xfrm>
          <a:prstGeom prst="rect">
            <a:avLst/>
          </a:prstGeom>
        </p:spPr>
        <p:txBody>
          <a:bodyPr wrap="none">
            <a:spAutoFit/>
          </a:bodyPr>
          <a:lstStyle/>
          <a:p>
            <a:pPr algn="r" rtl="1"/>
            <a:r>
              <a:rPr lang="en-US" sz="2400" b="1" dirty="0" err="1" smtClean="0"/>
              <a:t>معايير</a:t>
            </a:r>
            <a:r>
              <a:rPr lang="ar-EG" sz="2400" b="1" dirty="0" smtClean="0"/>
              <a:t>/ أعراف</a:t>
            </a:r>
            <a:r>
              <a:rPr lang="en-US" sz="2400" b="1" dirty="0" smtClean="0"/>
              <a:t> </a:t>
            </a:r>
            <a:r>
              <a:rPr lang="en-US" sz="2400" b="1" dirty="0" err="1"/>
              <a:t>الفريق</a:t>
            </a:r>
            <a:endParaRPr lang="en-US" sz="2400" b="1" dirty="0"/>
          </a:p>
        </p:txBody>
      </p:sp>
      <p:pic>
        <p:nvPicPr>
          <p:cNvPr id="12" name="Picture 11"/>
          <p:cNvPicPr>
            <a:picLocks noChangeAspect="1"/>
          </p:cNvPicPr>
          <p:nvPr/>
        </p:nvPicPr>
        <p:blipFill>
          <a:blip r:embed="rId3"/>
          <a:stretch>
            <a:fillRect/>
          </a:stretch>
        </p:blipFill>
        <p:spPr>
          <a:xfrm>
            <a:off x="271871" y="1171078"/>
            <a:ext cx="7870255" cy="5583355"/>
          </a:xfrm>
          <a:prstGeom prst="rect">
            <a:avLst/>
          </a:prstGeom>
        </p:spPr>
      </p:pic>
    </p:spTree>
    <p:extLst>
      <p:ext uri="{BB962C8B-B14F-4D97-AF65-F5344CB8AC3E}">
        <p14:creationId xmlns:p14="http://schemas.microsoft.com/office/powerpoint/2010/main" val="19014853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907341" y="22467"/>
            <a:ext cx="2098651" cy="405367"/>
          </a:xfrm>
          <a:prstGeom prst="rect">
            <a:avLst/>
          </a:prstGeom>
        </p:spPr>
        <p:txBody>
          <a:bodyPr wrap="non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Shared Leadership</a:t>
            </a:r>
            <a:endParaRPr lang="en-US" sz="1100"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713019" y="39235"/>
            <a:ext cx="1436612" cy="400110"/>
          </a:xfrm>
          <a:prstGeom prst="rect">
            <a:avLst/>
          </a:prstGeom>
          <a:noFill/>
        </p:spPr>
        <p:txBody>
          <a:bodyPr wrap="none" rtlCol="0">
            <a:spAutoFit/>
          </a:bodyPr>
          <a:lstStyle/>
          <a:p>
            <a:pPr algn="ctr"/>
            <a:r>
              <a:rPr lang="ar-EG" sz="2000" dirty="0">
                <a:latin typeface="Alexandria" charset="0"/>
                <a:cs typeface="Alexandria" charset="0"/>
              </a:rPr>
              <a:t>القيادة المشتركة</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1216000" y="644489"/>
            <a:ext cx="1786708" cy="461665"/>
          </a:xfrm>
          <a:prstGeom prst="rect">
            <a:avLst/>
          </a:prstGeom>
        </p:spPr>
        <p:txBody>
          <a:bodyPr wrap="none">
            <a:spAutoFit/>
          </a:bodyPr>
          <a:lstStyle/>
          <a:p>
            <a:pPr algn="ctr"/>
            <a:r>
              <a:rPr lang="en-US" sz="2400" b="1" dirty="0"/>
              <a:t>Team Norms</a:t>
            </a:r>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5240162" y="643053"/>
            <a:ext cx="2347117" cy="461665"/>
          </a:xfrm>
          <a:prstGeom prst="rect">
            <a:avLst/>
          </a:prstGeom>
        </p:spPr>
        <p:txBody>
          <a:bodyPr wrap="none">
            <a:spAutoFit/>
          </a:bodyPr>
          <a:lstStyle/>
          <a:p>
            <a:pPr algn="r" rtl="1"/>
            <a:r>
              <a:rPr lang="en-US" sz="2400" b="1" dirty="0" err="1" smtClean="0"/>
              <a:t>معايير</a:t>
            </a:r>
            <a:r>
              <a:rPr lang="ar-EG" sz="2400" b="1" dirty="0" smtClean="0"/>
              <a:t>/ أعراف</a:t>
            </a:r>
            <a:r>
              <a:rPr lang="en-US" sz="2400" b="1" dirty="0" smtClean="0"/>
              <a:t> </a:t>
            </a:r>
            <a:r>
              <a:rPr lang="en-US" sz="2400" b="1" dirty="0" err="1"/>
              <a:t>الفريق</a:t>
            </a:r>
            <a:endParaRPr lang="en-US" sz="2400" b="1" dirty="0"/>
          </a:p>
        </p:txBody>
      </p:sp>
      <p:pic>
        <p:nvPicPr>
          <p:cNvPr id="4" name="Picture 3"/>
          <p:cNvPicPr>
            <a:picLocks noChangeAspect="1"/>
          </p:cNvPicPr>
          <p:nvPr/>
        </p:nvPicPr>
        <p:blipFill>
          <a:blip r:embed="rId3"/>
          <a:stretch>
            <a:fillRect/>
          </a:stretch>
        </p:blipFill>
        <p:spPr>
          <a:xfrm>
            <a:off x="180431" y="1164083"/>
            <a:ext cx="8132639" cy="5652749"/>
          </a:xfrm>
          <a:prstGeom prst="rect">
            <a:avLst/>
          </a:prstGeom>
        </p:spPr>
      </p:pic>
    </p:spTree>
    <p:extLst>
      <p:ext uri="{BB962C8B-B14F-4D97-AF65-F5344CB8AC3E}">
        <p14:creationId xmlns:p14="http://schemas.microsoft.com/office/powerpoint/2010/main" val="346616412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907341" y="22467"/>
            <a:ext cx="2098651" cy="405367"/>
          </a:xfrm>
          <a:prstGeom prst="rect">
            <a:avLst/>
          </a:prstGeom>
        </p:spPr>
        <p:txBody>
          <a:bodyPr wrap="non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Shared Leadership</a:t>
            </a:r>
            <a:endParaRPr lang="en-US" sz="1100"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713019" y="39235"/>
            <a:ext cx="1436612" cy="400110"/>
          </a:xfrm>
          <a:prstGeom prst="rect">
            <a:avLst/>
          </a:prstGeom>
          <a:noFill/>
        </p:spPr>
        <p:txBody>
          <a:bodyPr wrap="none" rtlCol="0">
            <a:spAutoFit/>
          </a:bodyPr>
          <a:lstStyle/>
          <a:p>
            <a:pPr algn="ctr"/>
            <a:r>
              <a:rPr lang="ar-EG" sz="2000" dirty="0">
                <a:latin typeface="Alexandria" charset="0"/>
                <a:cs typeface="Alexandria" charset="0"/>
              </a:rPr>
              <a:t>القيادة المشتركة</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1216000" y="644489"/>
            <a:ext cx="1786708" cy="461665"/>
          </a:xfrm>
          <a:prstGeom prst="rect">
            <a:avLst/>
          </a:prstGeom>
        </p:spPr>
        <p:txBody>
          <a:bodyPr wrap="none">
            <a:spAutoFit/>
          </a:bodyPr>
          <a:lstStyle/>
          <a:p>
            <a:pPr algn="ctr"/>
            <a:r>
              <a:rPr lang="en-US" sz="2400" b="1" dirty="0"/>
              <a:t>Team Norms</a:t>
            </a:r>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5240162" y="643053"/>
            <a:ext cx="2347117" cy="461665"/>
          </a:xfrm>
          <a:prstGeom prst="rect">
            <a:avLst/>
          </a:prstGeom>
        </p:spPr>
        <p:txBody>
          <a:bodyPr wrap="none">
            <a:spAutoFit/>
          </a:bodyPr>
          <a:lstStyle/>
          <a:p>
            <a:pPr algn="r" rtl="1"/>
            <a:r>
              <a:rPr lang="en-US" sz="2400" b="1" dirty="0" err="1" smtClean="0"/>
              <a:t>معايير</a:t>
            </a:r>
            <a:r>
              <a:rPr lang="ar-EG" sz="2400" b="1" dirty="0" smtClean="0"/>
              <a:t>/ أعراف</a:t>
            </a:r>
            <a:r>
              <a:rPr lang="en-US" sz="2400" b="1" dirty="0" smtClean="0"/>
              <a:t> </a:t>
            </a:r>
            <a:r>
              <a:rPr lang="en-US" sz="2400" b="1" dirty="0" err="1"/>
              <a:t>الفريق</a:t>
            </a:r>
            <a:endParaRPr lang="en-US" sz="2400" b="1" dirty="0"/>
          </a:p>
        </p:txBody>
      </p:sp>
      <p:pic>
        <p:nvPicPr>
          <p:cNvPr id="6" name="Picture 5"/>
          <p:cNvPicPr>
            <a:picLocks noChangeAspect="1"/>
          </p:cNvPicPr>
          <p:nvPr/>
        </p:nvPicPr>
        <p:blipFill>
          <a:blip r:embed="rId3"/>
          <a:stretch>
            <a:fillRect/>
          </a:stretch>
        </p:blipFill>
        <p:spPr>
          <a:xfrm>
            <a:off x="50800" y="1062282"/>
            <a:ext cx="8262271" cy="2571882"/>
          </a:xfrm>
          <a:prstGeom prst="rect">
            <a:avLst/>
          </a:prstGeom>
        </p:spPr>
      </p:pic>
      <p:pic>
        <p:nvPicPr>
          <p:cNvPr id="11" name="Picture 10"/>
          <p:cNvPicPr>
            <a:picLocks noChangeAspect="1"/>
          </p:cNvPicPr>
          <p:nvPr/>
        </p:nvPicPr>
        <p:blipFill>
          <a:blip r:embed="rId4"/>
          <a:stretch>
            <a:fillRect/>
          </a:stretch>
        </p:blipFill>
        <p:spPr>
          <a:xfrm>
            <a:off x="81022" y="3634164"/>
            <a:ext cx="8232049" cy="3091756"/>
          </a:xfrm>
          <a:prstGeom prst="rect">
            <a:avLst/>
          </a:prstGeom>
        </p:spPr>
      </p:pic>
    </p:spTree>
    <p:extLst>
      <p:ext uri="{BB962C8B-B14F-4D97-AF65-F5344CB8AC3E}">
        <p14:creationId xmlns:p14="http://schemas.microsoft.com/office/powerpoint/2010/main" val="919150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907341" y="22467"/>
            <a:ext cx="2098651" cy="405367"/>
          </a:xfrm>
          <a:prstGeom prst="rect">
            <a:avLst/>
          </a:prstGeom>
        </p:spPr>
        <p:txBody>
          <a:bodyPr wrap="non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Shared Leadership</a:t>
            </a:r>
            <a:endParaRPr lang="en-US" sz="1100"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713019" y="39235"/>
            <a:ext cx="1436612" cy="400110"/>
          </a:xfrm>
          <a:prstGeom prst="rect">
            <a:avLst/>
          </a:prstGeom>
          <a:noFill/>
        </p:spPr>
        <p:txBody>
          <a:bodyPr wrap="none" rtlCol="0">
            <a:spAutoFit/>
          </a:bodyPr>
          <a:lstStyle/>
          <a:p>
            <a:pPr algn="ctr"/>
            <a:r>
              <a:rPr lang="ar-EG" sz="2000" dirty="0">
                <a:latin typeface="Alexandria" charset="0"/>
                <a:cs typeface="Alexandria" charset="0"/>
              </a:rPr>
              <a:t>القيادة المشتركة</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1216000" y="644489"/>
            <a:ext cx="1786708" cy="461665"/>
          </a:xfrm>
          <a:prstGeom prst="rect">
            <a:avLst/>
          </a:prstGeom>
        </p:spPr>
        <p:txBody>
          <a:bodyPr wrap="none">
            <a:spAutoFit/>
          </a:bodyPr>
          <a:lstStyle/>
          <a:p>
            <a:pPr algn="ctr"/>
            <a:r>
              <a:rPr lang="en-US" sz="2400" b="1" dirty="0"/>
              <a:t>Team Norms</a:t>
            </a:r>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5240162" y="643053"/>
            <a:ext cx="2347117" cy="461665"/>
          </a:xfrm>
          <a:prstGeom prst="rect">
            <a:avLst/>
          </a:prstGeom>
        </p:spPr>
        <p:txBody>
          <a:bodyPr wrap="none">
            <a:spAutoFit/>
          </a:bodyPr>
          <a:lstStyle/>
          <a:p>
            <a:pPr algn="r" rtl="1"/>
            <a:r>
              <a:rPr lang="en-US" sz="2400" b="1" dirty="0" err="1" smtClean="0"/>
              <a:t>معايير</a:t>
            </a:r>
            <a:r>
              <a:rPr lang="ar-EG" sz="2400" b="1" dirty="0" smtClean="0"/>
              <a:t>/ أعراف</a:t>
            </a:r>
            <a:r>
              <a:rPr lang="en-US" sz="2400" b="1" dirty="0" smtClean="0"/>
              <a:t> </a:t>
            </a:r>
            <a:r>
              <a:rPr lang="en-US" sz="2400" b="1" dirty="0" err="1"/>
              <a:t>الفريق</a:t>
            </a:r>
            <a:endParaRPr lang="en-US" sz="2400" b="1" dirty="0"/>
          </a:p>
        </p:txBody>
      </p:sp>
      <p:pic>
        <p:nvPicPr>
          <p:cNvPr id="6" name="Picture 5"/>
          <p:cNvPicPr>
            <a:picLocks noChangeAspect="1"/>
          </p:cNvPicPr>
          <p:nvPr/>
        </p:nvPicPr>
        <p:blipFill>
          <a:blip r:embed="rId3"/>
          <a:stretch>
            <a:fillRect/>
          </a:stretch>
        </p:blipFill>
        <p:spPr>
          <a:xfrm>
            <a:off x="123050" y="1177555"/>
            <a:ext cx="8188959" cy="5570402"/>
          </a:xfrm>
          <a:prstGeom prst="rect">
            <a:avLst/>
          </a:prstGeom>
        </p:spPr>
      </p:pic>
    </p:spTree>
    <p:extLst>
      <p:ext uri="{BB962C8B-B14F-4D97-AF65-F5344CB8AC3E}">
        <p14:creationId xmlns:p14="http://schemas.microsoft.com/office/powerpoint/2010/main" val="155550909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907341" y="22467"/>
            <a:ext cx="2098651" cy="405367"/>
          </a:xfrm>
          <a:prstGeom prst="rect">
            <a:avLst/>
          </a:prstGeom>
        </p:spPr>
        <p:txBody>
          <a:bodyPr wrap="non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Shared Leadership</a:t>
            </a:r>
            <a:endParaRPr lang="en-US" sz="1100"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713019" y="39235"/>
            <a:ext cx="1436612" cy="400110"/>
          </a:xfrm>
          <a:prstGeom prst="rect">
            <a:avLst/>
          </a:prstGeom>
          <a:noFill/>
        </p:spPr>
        <p:txBody>
          <a:bodyPr wrap="none" rtlCol="0">
            <a:spAutoFit/>
          </a:bodyPr>
          <a:lstStyle/>
          <a:p>
            <a:pPr algn="ctr"/>
            <a:r>
              <a:rPr lang="ar-EG" sz="2000" dirty="0">
                <a:latin typeface="Alexandria" charset="0"/>
                <a:cs typeface="Alexandria" charset="0"/>
              </a:rPr>
              <a:t>القيادة المشتركة</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1216000" y="644489"/>
            <a:ext cx="1786708" cy="461665"/>
          </a:xfrm>
          <a:prstGeom prst="rect">
            <a:avLst/>
          </a:prstGeom>
        </p:spPr>
        <p:txBody>
          <a:bodyPr wrap="none">
            <a:spAutoFit/>
          </a:bodyPr>
          <a:lstStyle/>
          <a:p>
            <a:pPr algn="ctr"/>
            <a:r>
              <a:rPr lang="en-US" sz="2400" b="1" dirty="0"/>
              <a:t>Team Norms</a:t>
            </a:r>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5240162" y="643053"/>
            <a:ext cx="2347117" cy="461665"/>
          </a:xfrm>
          <a:prstGeom prst="rect">
            <a:avLst/>
          </a:prstGeom>
        </p:spPr>
        <p:txBody>
          <a:bodyPr wrap="none">
            <a:spAutoFit/>
          </a:bodyPr>
          <a:lstStyle/>
          <a:p>
            <a:pPr algn="r" rtl="1"/>
            <a:r>
              <a:rPr lang="en-US" sz="2400" b="1" dirty="0" err="1" smtClean="0"/>
              <a:t>معايير</a:t>
            </a:r>
            <a:r>
              <a:rPr lang="ar-EG" sz="2400" b="1" dirty="0" smtClean="0"/>
              <a:t>/ أعراف</a:t>
            </a:r>
            <a:r>
              <a:rPr lang="en-US" sz="2400" b="1" dirty="0" smtClean="0"/>
              <a:t> </a:t>
            </a:r>
            <a:r>
              <a:rPr lang="en-US" sz="2400" b="1" dirty="0" err="1"/>
              <a:t>الفريق</a:t>
            </a:r>
            <a:endParaRPr lang="en-US" sz="2400" b="1" dirty="0"/>
          </a:p>
        </p:txBody>
      </p:sp>
      <p:pic>
        <p:nvPicPr>
          <p:cNvPr id="6" name="Picture 5"/>
          <p:cNvPicPr>
            <a:picLocks noChangeAspect="1"/>
          </p:cNvPicPr>
          <p:nvPr/>
        </p:nvPicPr>
        <p:blipFill>
          <a:blip r:embed="rId3"/>
          <a:stretch>
            <a:fillRect/>
          </a:stretch>
        </p:blipFill>
        <p:spPr>
          <a:xfrm>
            <a:off x="50800" y="1071444"/>
            <a:ext cx="8262271" cy="5603675"/>
          </a:xfrm>
          <a:prstGeom prst="rect">
            <a:avLst/>
          </a:prstGeom>
        </p:spPr>
      </p:pic>
    </p:spTree>
    <p:extLst>
      <p:ext uri="{BB962C8B-B14F-4D97-AF65-F5344CB8AC3E}">
        <p14:creationId xmlns:p14="http://schemas.microsoft.com/office/powerpoint/2010/main" val="290154279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907341" y="22467"/>
            <a:ext cx="2098651" cy="405367"/>
          </a:xfrm>
          <a:prstGeom prst="rect">
            <a:avLst/>
          </a:prstGeom>
        </p:spPr>
        <p:txBody>
          <a:bodyPr wrap="non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Shared Leadership</a:t>
            </a:r>
            <a:endParaRPr lang="en-US" sz="1100"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713019" y="39235"/>
            <a:ext cx="1436612" cy="400110"/>
          </a:xfrm>
          <a:prstGeom prst="rect">
            <a:avLst/>
          </a:prstGeom>
          <a:noFill/>
        </p:spPr>
        <p:txBody>
          <a:bodyPr wrap="none" rtlCol="0">
            <a:spAutoFit/>
          </a:bodyPr>
          <a:lstStyle/>
          <a:p>
            <a:pPr algn="ctr"/>
            <a:r>
              <a:rPr lang="ar-EG" sz="2000" dirty="0">
                <a:latin typeface="Alexandria" charset="0"/>
                <a:cs typeface="Alexandria" charset="0"/>
              </a:rPr>
              <a:t>القيادة المشتركة</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1216000" y="644489"/>
            <a:ext cx="1786708" cy="461665"/>
          </a:xfrm>
          <a:prstGeom prst="rect">
            <a:avLst/>
          </a:prstGeom>
        </p:spPr>
        <p:txBody>
          <a:bodyPr wrap="none">
            <a:spAutoFit/>
          </a:bodyPr>
          <a:lstStyle/>
          <a:p>
            <a:pPr algn="ctr"/>
            <a:r>
              <a:rPr lang="en-US" sz="2400" b="1" dirty="0"/>
              <a:t>Team Norms</a:t>
            </a:r>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5240162" y="643053"/>
            <a:ext cx="2347117" cy="461665"/>
          </a:xfrm>
          <a:prstGeom prst="rect">
            <a:avLst/>
          </a:prstGeom>
        </p:spPr>
        <p:txBody>
          <a:bodyPr wrap="none">
            <a:spAutoFit/>
          </a:bodyPr>
          <a:lstStyle/>
          <a:p>
            <a:pPr algn="r" rtl="1"/>
            <a:r>
              <a:rPr lang="en-US" sz="2400" b="1" dirty="0" err="1" smtClean="0"/>
              <a:t>معايير</a:t>
            </a:r>
            <a:r>
              <a:rPr lang="ar-EG" sz="2400" b="1" dirty="0" smtClean="0"/>
              <a:t>/ أعراف</a:t>
            </a:r>
            <a:r>
              <a:rPr lang="en-US" sz="2400" b="1" dirty="0" smtClean="0"/>
              <a:t> </a:t>
            </a:r>
            <a:r>
              <a:rPr lang="en-US" sz="2400" b="1" dirty="0" err="1"/>
              <a:t>الفريق</a:t>
            </a:r>
            <a:endParaRPr lang="en-US" sz="2400" b="1" dirty="0"/>
          </a:p>
        </p:txBody>
      </p:sp>
      <p:pic>
        <p:nvPicPr>
          <p:cNvPr id="4" name="Picture 3"/>
          <p:cNvPicPr>
            <a:picLocks noChangeAspect="1"/>
          </p:cNvPicPr>
          <p:nvPr/>
        </p:nvPicPr>
        <p:blipFill>
          <a:blip r:embed="rId3"/>
          <a:stretch>
            <a:fillRect/>
          </a:stretch>
        </p:blipFill>
        <p:spPr>
          <a:xfrm>
            <a:off x="50800" y="1111582"/>
            <a:ext cx="8168640" cy="5573698"/>
          </a:xfrm>
          <a:prstGeom prst="rect">
            <a:avLst/>
          </a:prstGeom>
        </p:spPr>
      </p:pic>
    </p:spTree>
    <p:extLst>
      <p:ext uri="{BB962C8B-B14F-4D97-AF65-F5344CB8AC3E}">
        <p14:creationId xmlns:p14="http://schemas.microsoft.com/office/powerpoint/2010/main" val="398237267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907341" y="22467"/>
            <a:ext cx="2098651" cy="405367"/>
          </a:xfrm>
          <a:prstGeom prst="rect">
            <a:avLst/>
          </a:prstGeom>
        </p:spPr>
        <p:txBody>
          <a:bodyPr wrap="non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Shared Leadership</a:t>
            </a:r>
            <a:endParaRPr lang="en-US" sz="1100"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713019" y="39235"/>
            <a:ext cx="1436612" cy="400110"/>
          </a:xfrm>
          <a:prstGeom prst="rect">
            <a:avLst/>
          </a:prstGeom>
          <a:noFill/>
        </p:spPr>
        <p:txBody>
          <a:bodyPr wrap="none" rtlCol="0">
            <a:spAutoFit/>
          </a:bodyPr>
          <a:lstStyle/>
          <a:p>
            <a:pPr algn="ctr"/>
            <a:r>
              <a:rPr lang="ar-EG" sz="2000" dirty="0">
                <a:latin typeface="Alexandria" charset="0"/>
                <a:cs typeface="Alexandria" charset="0"/>
              </a:rPr>
              <a:t>القيادة المشتركة</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1216000" y="644489"/>
            <a:ext cx="1786708" cy="461665"/>
          </a:xfrm>
          <a:prstGeom prst="rect">
            <a:avLst/>
          </a:prstGeom>
        </p:spPr>
        <p:txBody>
          <a:bodyPr wrap="none">
            <a:spAutoFit/>
          </a:bodyPr>
          <a:lstStyle/>
          <a:p>
            <a:pPr algn="ctr"/>
            <a:r>
              <a:rPr lang="en-US" sz="2400" b="1" dirty="0"/>
              <a:t>Team Norms</a:t>
            </a:r>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5240162" y="643053"/>
            <a:ext cx="2347117" cy="461665"/>
          </a:xfrm>
          <a:prstGeom prst="rect">
            <a:avLst/>
          </a:prstGeom>
        </p:spPr>
        <p:txBody>
          <a:bodyPr wrap="none">
            <a:spAutoFit/>
          </a:bodyPr>
          <a:lstStyle/>
          <a:p>
            <a:pPr algn="r" rtl="1"/>
            <a:r>
              <a:rPr lang="en-US" sz="2400" b="1" dirty="0" err="1" smtClean="0"/>
              <a:t>معايير</a:t>
            </a:r>
            <a:r>
              <a:rPr lang="ar-EG" sz="2400" b="1" dirty="0" smtClean="0"/>
              <a:t>/ أعراف</a:t>
            </a:r>
            <a:r>
              <a:rPr lang="en-US" sz="2400" b="1" dirty="0" smtClean="0"/>
              <a:t> </a:t>
            </a:r>
            <a:r>
              <a:rPr lang="en-US" sz="2400" b="1" dirty="0" err="1"/>
              <a:t>الفريق</a:t>
            </a:r>
            <a:endParaRPr lang="en-US" sz="2400" b="1" dirty="0"/>
          </a:p>
        </p:txBody>
      </p:sp>
      <p:pic>
        <p:nvPicPr>
          <p:cNvPr id="4" name="Picture 3"/>
          <p:cNvPicPr>
            <a:picLocks noChangeAspect="1"/>
          </p:cNvPicPr>
          <p:nvPr/>
        </p:nvPicPr>
        <p:blipFill>
          <a:blip r:embed="rId3"/>
          <a:stretch>
            <a:fillRect/>
          </a:stretch>
        </p:blipFill>
        <p:spPr>
          <a:xfrm>
            <a:off x="50800" y="1111582"/>
            <a:ext cx="8262271" cy="5583858"/>
          </a:xfrm>
          <a:prstGeom prst="rect">
            <a:avLst/>
          </a:prstGeom>
        </p:spPr>
      </p:pic>
    </p:spTree>
    <p:extLst>
      <p:ext uri="{BB962C8B-B14F-4D97-AF65-F5344CB8AC3E}">
        <p14:creationId xmlns:p14="http://schemas.microsoft.com/office/powerpoint/2010/main" val="235927252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907341" y="22467"/>
            <a:ext cx="2098651" cy="405367"/>
          </a:xfrm>
          <a:prstGeom prst="rect">
            <a:avLst/>
          </a:prstGeom>
        </p:spPr>
        <p:txBody>
          <a:bodyPr wrap="non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Shared Leadership</a:t>
            </a:r>
            <a:endParaRPr lang="en-US" sz="1100"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713019" y="39235"/>
            <a:ext cx="1436612" cy="400110"/>
          </a:xfrm>
          <a:prstGeom prst="rect">
            <a:avLst/>
          </a:prstGeom>
          <a:noFill/>
        </p:spPr>
        <p:txBody>
          <a:bodyPr wrap="none" rtlCol="0">
            <a:spAutoFit/>
          </a:bodyPr>
          <a:lstStyle/>
          <a:p>
            <a:pPr algn="ctr"/>
            <a:r>
              <a:rPr lang="ar-EG" sz="2000" dirty="0">
                <a:latin typeface="Alexandria" charset="0"/>
                <a:cs typeface="Alexandria" charset="0"/>
              </a:rPr>
              <a:t>القيادة المشتركة</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4" name="Rectangle 3"/>
          <p:cNvSpPr/>
          <p:nvPr/>
        </p:nvSpPr>
        <p:spPr>
          <a:xfrm>
            <a:off x="180431" y="1256619"/>
            <a:ext cx="4293598" cy="4708981"/>
          </a:xfrm>
          <a:prstGeom prst="rect">
            <a:avLst/>
          </a:prstGeom>
        </p:spPr>
        <p:txBody>
          <a:bodyPr wrap="square">
            <a:spAutoFit/>
          </a:bodyPr>
          <a:lstStyle/>
          <a:p>
            <a:r>
              <a:rPr lang="en-US" sz="2000" dirty="0"/>
              <a:t>Problem solving and decision making are not interchangeable terms. Decision making is actually a step in the problem-solving process. A leading scholar in group communication, decision making is “the act of choosing among a set of alternatives under conditions that necessitate choice”. </a:t>
            </a:r>
            <a:endParaRPr lang="en-US" sz="2000" dirty="0" smtClean="0"/>
          </a:p>
          <a:p>
            <a:r>
              <a:rPr lang="en-US" sz="2000" dirty="0" smtClean="0"/>
              <a:t/>
            </a:r>
            <a:br>
              <a:rPr lang="en-US" sz="2000" dirty="0" smtClean="0"/>
            </a:br>
            <a:r>
              <a:rPr lang="en-US" sz="2000" dirty="0"/>
              <a:t>Problem solving involves not only making a choice but also coming up with quality alternatives from which to select and then working to implement the choice your team selects.</a:t>
            </a:r>
          </a:p>
          <a:p>
            <a:endParaRPr lang="en-US" sz="2000" dirty="0"/>
          </a:p>
        </p:txBody>
      </p:sp>
      <p:sp>
        <p:nvSpPr>
          <p:cNvPr id="6" name="Rectangle 5"/>
          <p:cNvSpPr/>
          <p:nvPr/>
        </p:nvSpPr>
        <p:spPr>
          <a:xfrm>
            <a:off x="4651588" y="1308067"/>
            <a:ext cx="3464560" cy="4401205"/>
          </a:xfrm>
          <a:prstGeom prst="rect">
            <a:avLst/>
          </a:prstGeom>
        </p:spPr>
        <p:txBody>
          <a:bodyPr wrap="square">
            <a:spAutoFit/>
          </a:bodyPr>
          <a:lstStyle/>
          <a:p>
            <a:pPr algn="r" rtl="1"/>
            <a:r>
              <a:rPr lang="ar-EG" sz="2000" dirty="0"/>
              <a:t>إن حل المشكلات واتخاذ القرار ليسا مصطلحين مترادفين. فصنع القرار في الواقع هو خطوة في عملية حل المشكلات. ويقول أحد العلماء الرائدين في مجال الاتصال الجماعي إن صنع القرار هو "عملية الاختيار من بين مجموعة من البدائل في ظل ظروف تستلزم الاختيار". </a:t>
            </a:r>
            <a:endParaRPr lang="en-US" sz="2000" dirty="0" smtClean="0"/>
          </a:p>
          <a:p>
            <a:pPr algn="r" rtl="1"/>
            <a:endParaRPr lang="en-US" sz="2000" dirty="0"/>
          </a:p>
          <a:p>
            <a:pPr algn="r" rtl="1"/>
            <a:r>
              <a:rPr lang="ar-EG" sz="2000" dirty="0" smtClean="0"/>
              <a:t>ولا </a:t>
            </a:r>
            <a:r>
              <a:rPr lang="ar-EG" sz="2000" dirty="0"/>
              <a:t>يتضمن حل المشكلات اتخاذ خيار فحسب، بل يتضمن أيضًا التوصل إلى بدائل ذات جودة يمكن الاختيار من بينها، ثم العمل على تنفيذ الخيار الذي يختاره فريقك.</a:t>
            </a:r>
          </a:p>
        </p:txBody>
      </p:sp>
      <p:sp>
        <p:nvSpPr>
          <p:cNvPr id="3" name="Rectangle 2"/>
          <p:cNvSpPr/>
          <p:nvPr/>
        </p:nvSpPr>
        <p:spPr>
          <a:xfrm>
            <a:off x="973466" y="644489"/>
            <a:ext cx="2271776" cy="461665"/>
          </a:xfrm>
          <a:prstGeom prst="rect">
            <a:avLst/>
          </a:prstGeom>
        </p:spPr>
        <p:txBody>
          <a:bodyPr wrap="none">
            <a:spAutoFit/>
          </a:bodyPr>
          <a:lstStyle/>
          <a:p>
            <a:pPr algn="ctr"/>
            <a:r>
              <a:rPr lang="en-US" sz="2400" b="1" dirty="0"/>
              <a:t>Decision making</a:t>
            </a:r>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6057693" y="643053"/>
            <a:ext cx="1529586" cy="461665"/>
          </a:xfrm>
          <a:prstGeom prst="rect">
            <a:avLst/>
          </a:prstGeom>
        </p:spPr>
        <p:txBody>
          <a:bodyPr wrap="none">
            <a:spAutoFit/>
          </a:bodyPr>
          <a:lstStyle/>
          <a:p>
            <a:pPr algn="r" rtl="1"/>
            <a:r>
              <a:rPr lang="ar-EG" sz="2400" b="1" dirty="0"/>
              <a:t>صناعة القرار</a:t>
            </a:r>
            <a:endParaRPr lang="en-US" sz="2400" b="1" dirty="0"/>
          </a:p>
        </p:txBody>
      </p:sp>
    </p:spTree>
    <p:extLst>
      <p:ext uri="{BB962C8B-B14F-4D97-AF65-F5344CB8AC3E}">
        <p14:creationId xmlns:p14="http://schemas.microsoft.com/office/powerpoint/2010/main" val="21245618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907341" y="22467"/>
            <a:ext cx="2098651" cy="405367"/>
          </a:xfrm>
          <a:prstGeom prst="rect">
            <a:avLst/>
          </a:prstGeom>
        </p:spPr>
        <p:txBody>
          <a:bodyPr wrap="non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Shared Leadership</a:t>
            </a:r>
            <a:endParaRPr lang="en-US" sz="1100"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713019" y="39235"/>
            <a:ext cx="1436612" cy="400110"/>
          </a:xfrm>
          <a:prstGeom prst="rect">
            <a:avLst/>
          </a:prstGeom>
          <a:noFill/>
        </p:spPr>
        <p:txBody>
          <a:bodyPr wrap="none" rtlCol="0">
            <a:spAutoFit/>
          </a:bodyPr>
          <a:lstStyle/>
          <a:p>
            <a:pPr algn="ctr"/>
            <a:r>
              <a:rPr lang="ar-EG" sz="2000" dirty="0">
                <a:latin typeface="Alexandria" charset="0"/>
                <a:cs typeface="Alexandria" charset="0"/>
              </a:rPr>
              <a:t>القيادة المشتركة</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4" name="Rectangle 3"/>
          <p:cNvSpPr/>
          <p:nvPr/>
        </p:nvSpPr>
        <p:spPr>
          <a:xfrm>
            <a:off x="180431" y="1256619"/>
            <a:ext cx="4293598" cy="5262979"/>
          </a:xfrm>
          <a:prstGeom prst="rect">
            <a:avLst/>
          </a:prstGeom>
        </p:spPr>
        <p:txBody>
          <a:bodyPr wrap="square">
            <a:spAutoFit/>
          </a:bodyPr>
          <a:lstStyle/>
          <a:p>
            <a:r>
              <a:rPr lang="en-US" sz="2400" dirty="0"/>
              <a:t>How can you ensure that your team generates innovative alternatives and/or successfully implements its choice? </a:t>
            </a:r>
          </a:p>
          <a:p>
            <a:r>
              <a:rPr lang="en-US" sz="2400" dirty="0"/>
              <a:t>five steps make up problem solving:</a:t>
            </a:r>
          </a:p>
          <a:p>
            <a:r>
              <a:rPr lang="en-US" sz="2400" dirty="0"/>
              <a:t>1. Describing and analyzing the problem</a:t>
            </a:r>
          </a:p>
          <a:p>
            <a:r>
              <a:rPr lang="en-US" sz="2400" dirty="0"/>
              <a:t>2. Generating possible solutions</a:t>
            </a:r>
          </a:p>
          <a:p>
            <a:r>
              <a:rPr lang="en-US" sz="2400" dirty="0"/>
              <a:t>3. Evaluating all solutions</a:t>
            </a:r>
          </a:p>
          <a:p>
            <a:r>
              <a:rPr lang="en-US" sz="2400" dirty="0"/>
              <a:t>4. Deciding on the solution</a:t>
            </a:r>
          </a:p>
          <a:p>
            <a:r>
              <a:rPr lang="en-US" sz="2400" dirty="0"/>
              <a:t>5. Planning how to implement the solution</a:t>
            </a:r>
          </a:p>
          <a:p>
            <a:endParaRPr lang="en-US" sz="2400" dirty="0"/>
          </a:p>
        </p:txBody>
      </p:sp>
      <p:sp>
        <p:nvSpPr>
          <p:cNvPr id="6" name="Rectangle 5"/>
          <p:cNvSpPr/>
          <p:nvPr/>
        </p:nvSpPr>
        <p:spPr>
          <a:xfrm>
            <a:off x="4528911" y="1620381"/>
            <a:ext cx="3464560" cy="3785652"/>
          </a:xfrm>
          <a:prstGeom prst="rect">
            <a:avLst/>
          </a:prstGeom>
        </p:spPr>
        <p:txBody>
          <a:bodyPr wrap="square">
            <a:spAutoFit/>
          </a:bodyPr>
          <a:lstStyle/>
          <a:p>
            <a:pPr algn="r" rtl="1"/>
            <a:r>
              <a:rPr lang="ar-EG" sz="2400" dirty="0"/>
              <a:t>كيف يمكنك التأكد من أن فريقك يولد بدائل مبتكرة و/أو ينفذ اختياره بنجاح؟</a:t>
            </a:r>
          </a:p>
          <a:p>
            <a:pPr algn="r" rtl="1"/>
            <a:r>
              <a:rPr lang="ar-EG" sz="2400" dirty="0"/>
              <a:t>تتكون عملية حل المشكلات من خمس خطوات:</a:t>
            </a:r>
          </a:p>
          <a:p>
            <a:pPr algn="r" rtl="1"/>
            <a:r>
              <a:rPr lang="ar-EG" sz="2400" dirty="0"/>
              <a:t>1. وصف المشكلة وتحليلها</a:t>
            </a:r>
          </a:p>
          <a:p>
            <a:pPr algn="r" rtl="1"/>
            <a:r>
              <a:rPr lang="ar-EG" sz="2400" dirty="0"/>
              <a:t>2. توليد الحلول الممكنة</a:t>
            </a:r>
          </a:p>
          <a:p>
            <a:pPr algn="r" rtl="1"/>
            <a:r>
              <a:rPr lang="ar-EG" sz="2400" dirty="0"/>
              <a:t>3. تقييم جميع الحلول</a:t>
            </a:r>
          </a:p>
          <a:p>
            <a:pPr algn="r" rtl="1"/>
            <a:r>
              <a:rPr lang="ar-EG" sz="2400" dirty="0"/>
              <a:t>4. تحديد الحل</a:t>
            </a:r>
          </a:p>
          <a:p>
            <a:pPr algn="r" rtl="1"/>
            <a:r>
              <a:rPr lang="ar-EG" sz="2400" dirty="0"/>
              <a:t>5. التخطيط لكيفية تنفيذ الحل</a:t>
            </a:r>
          </a:p>
        </p:txBody>
      </p:sp>
      <p:sp>
        <p:nvSpPr>
          <p:cNvPr id="3" name="Rectangle 2"/>
          <p:cNvSpPr/>
          <p:nvPr/>
        </p:nvSpPr>
        <p:spPr>
          <a:xfrm>
            <a:off x="973466" y="644489"/>
            <a:ext cx="2271776" cy="461665"/>
          </a:xfrm>
          <a:prstGeom prst="rect">
            <a:avLst/>
          </a:prstGeom>
        </p:spPr>
        <p:txBody>
          <a:bodyPr wrap="none">
            <a:spAutoFit/>
          </a:bodyPr>
          <a:lstStyle/>
          <a:p>
            <a:pPr algn="ctr"/>
            <a:r>
              <a:rPr lang="en-US" sz="2400" b="1" dirty="0"/>
              <a:t>Decision making</a:t>
            </a:r>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6057693" y="643053"/>
            <a:ext cx="1529586" cy="461665"/>
          </a:xfrm>
          <a:prstGeom prst="rect">
            <a:avLst/>
          </a:prstGeom>
        </p:spPr>
        <p:txBody>
          <a:bodyPr wrap="none">
            <a:spAutoFit/>
          </a:bodyPr>
          <a:lstStyle/>
          <a:p>
            <a:pPr algn="r" rtl="1"/>
            <a:r>
              <a:rPr lang="ar-EG" sz="2400" b="1" dirty="0"/>
              <a:t>صناعة القرار</a:t>
            </a:r>
            <a:endParaRPr lang="en-US" sz="2400" b="1" dirty="0"/>
          </a:p>
        </p:txBody>
      </p:sp>
    </p:spTree>
    <p:extLst>
      <p:ext uri="{BB962C8B-B14F-4D97-AF65-F5344CB8AC3E}">
        <p14:creationId xmlns:p14="http://schemas.microsoft.com/office/powerpoint/2010/main" val="20475951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907341" y="22467"/>
            <a:ext cx="2098651" cy="405367"/>
          </a:xfrm>
          <a:prstGeom prst="rect">
            <a:avLst/>
          </a:prstGeom>
        </p:spPr>
        <p:txBody>
          <a:bodyPr wrap="non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Shared Leadership</a:t>
            </a:r>
            <a:endParaRPr lang="en-US" sz="1100"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713019" y="39235"/>
            <a:ext cx="1436612" cy="400110"/>
          </a:xfrm>
          <a:prstGeom prst="rect">
            <a:avLst/>
          </a:prstGeom>
          <a:noFill/>
        </p:spPr>
        <p:txBody>
          <a:bodyPr wrap="none" rtlCol="0">
            <a:spAutoFit/>
          </a:bodyPr>
          <a:lstStyle/>
          <a:p>
            <a:pPr algn="ctr"/>
            <a:r>
              <a:rPr lang="ar-EG" sz="2000" dirty="0">
                <a:latin typeface="Alexandria" charset="0"/>
                <a:cs typeface="Alexandria" charset="0"/>
              </a:rPr>
              <a:t>القيادة المشتركة</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4" name="Rectangle 3"/>
          <p:cNvSpPr/>
          <p:nvPr/>
        </p:nvSpPr>
        <p:spPr>
          <a:xfrm>
            <a:off x="180431" y="1256619"/>
            <a:ext cx="4293598" cy="4154984"/>
          </a:xfrm>
          <a:prstGeom prst="rect">
            <a:avLst/>
          </a:prstGeom>
        </p:spPr>
        <p:txBody>
          <a:bodyPr wrap="square">
            <a:spAutoFit/>
          </a:bodyPr>
          <a:lstStyle/>
          <a:p>
            <a:r>
              <a:rPr lang="en-US" sz="2400" dirty="0"/>
              <a:t>When the decision by the leader approach is used, members are not truly functioning as a team. The role of the members is to recommend or advise the leader. The leader then makes the ultimate decision. As a result, the goal is not mutually defined. In some instances, this approach may be the best way to make a decision. </a:t>
            </a:r>
          </a:p>
        </p:txBody>
      </p:sp>
      <p:sp>
        <p:nvSpPr>
          <p:cNvPr id="6" name="Rectangle 5"/>
          <p:cNvSpPr/>
          <p:nvPr/>
        </p:nvSpPr>
        <p:spPr>
          <a:xfrm>
            <a:off x="4528911" y="1620381"/>
            <a:ext cx="3464560" cy="3785652"/>
          </a:xfrm>
          <a:prstGeom prst="rect">
            <a:avLst/>
          </a:prstGeom>
        </p:spPr>
        <p:txBody>
          <a:bodyPr wrap="square">
            <a:spAutoFit/>
          </a:bodyPr>
          <a:lstStyle/>
          <a:p>
            <a:pPr algn="r" rtl="1"/>
            <a:r>
              <a:rPr lang="ar-EG" sz="2400" dirty="0"/>
              <a:t>عندما يتم استخدام نهج اتخاذ القرار من قبل القائد، فإن الأعضاء لا يعملون حقًا كفريق واحد. دور الأعضاء هو التوصية أو تقديم النصح للقائد. ثم يتخذ القائد القرار النهائي. ونتيجة لذلك، لا يتم تحديد الهدف بشكل متبادل. في بعض الحالات، قد يكون هذا النهج هو أفضل طريقة لاتخاذ القرار.</a:t>
            </a:r>
          </a:p>
        </p:txBody>
      </p:sp>
      <p:sp>
        <p:nvSpPr>
          <p:cNvPr id="3" name="Rectangle 2"/>
          <p:cNvSpPr/>
          <p:nvPr/>
        </p:nvSpPr>
        <p:spPr>
          <a:xfrm>
            <a:off x="570343" y="644489"/>
            <a:ext cx="3078022" cy="461665"/>
          </a:xfrm>
          <a:prstGeom prst="rect">
            <a:avLst/>
          </a:prstGeom>
        </p:spPr>
        <p:txBody>
          <a:bodyPr wrap="none">
            <a:spAutoFit/>
          </a:bodyPr>
          <a:lstStyle/>
          <a:p>
            <a:pPr algn="ctr"/>
            <a:r>
              <a:rPr lang="en-US" sz="2400" b="1" dirty="0"/>
              <a:t>Decision by the Leader</a:t>
            </a:r>
          </a:p>
        </p:txBody>
      </p:sp>
      <p:sp>
        <p:nvSpPr>
          <p:cNvPr id="8" name="Rectangle 7"/>
          <p:cNvSpPr/>
          <p:nvPr/>
        </p:nvSpPr>
        <p:spPr>
          <a:xfrm>
            <a:off x="6009603" y="643053"/>
            <a:ext cx="1577676" cy="461665"/>
          </a:xfrm>
          <a:prstGeom prst="rect">
            <a:avLst/>
          </a:prstGeom>
        </p:spPr>
        <p:txBody>
          <a:bodyPr wrap="none">
            <a:spAutoFit/>
          </a:bodyPr>
          <a:lstStyle/>
          <a:p>
            <a:pPr algn="r" rtl="1"/>
            <a:r>
              <a:rPr lang="ar-EG" sz="2400" b="1" dirty="0"/>
              <a:t>قرار من القائد</a:t>
            </a:r>
            <a:endParaRPr lang="en-US" sz="2400" b="1" dirty="0"/>
          </a:p>
        </p:txBody>
      </p:sp>
    </p:spTree>
    <p:extLst>
      <p:ext uri="{BB962C8B-B14F-4D97-AF65-F5344CB8AC3E}">
        <p14:creationId xmlns:p14="http://schemas.microsoft.com/office/powerpoint/2010/main" val="3528724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907341" y="22467"/>
            <a:ext cx="2098651" cy="405367"/>
          </a:xfrm>
          <a:prstGeom prst="rect">
            <a:avLst/>
          </a:prstGeom>
        </p:spPr>
        <p:txBody>
          <a:bodyPr wrap="non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Shared Leadership</a:t>
            </a:r>
            <a:endParaRPr lang="en-US" sz="1100"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713019" y="39235"/>
            <a:ext cx="1436612" cy="400110"/>
          </a:xfrm>
          <a:prstGeom prst="rect">
            <a:avLst/>
          </a:prstGeom>
          <a:noFill/>
        </p:spPr>
        <p:txBody>
          <a:bodyPr wrap="none" rtlCol="0">
            <a:spAutoFit/>
          </a:bodyPr>
          <a:lstStyle/>
          <a:p>
            <a:pPr algn="ctr"/>
            <a:r>
              <a:rPr lang="ar-EG" sz="2000" dirty="0">
                <a:latin typeface="Alexandria" charset="0"/>
                <a:cs typeface="Alexandria" charset="0"/>
              </a:rPr>
              <a:t>القيادة المشتركة</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4" name="Rectangle 3"/>
          <p:cNvSpPr/>
          <p:nvPr/>
        </p:nvSpPr>
        <p:spPr>
          <a:xfrm>
            <a:off x="180431" y="1256619"/>
            <a:ext cx="4293598" cy="5262979"/>
          </a:xfrm>
          <a:prstGeom prst="rect">
            <a:avLst/>
          </a:prstGeom>
        </p:spPr>
        <p:txBody>
          <a:bodyPr wrap="square">
            <a:spAutoFit/>
          </a:bodyPr>
          <a:lstStyle/>
          <a:p>
            <a:r>
              <a:rPr lang="en-US" sz="2400" dirty="0"/>
              <a:t>For example, if an emergency room team needs to make a quick decision about an unfamiliar medical situation, the physician in charge may ask the advice of colleagues and/or medical staff. Yet, due to the need for a quick decision, the physician will ultimately determine the course of action. Although this approach has benefits in pressure situations, it’s not the preferred approach for building teams.</a:t>
            </a:r>
          </a:p>
        </p:txBody>
      </p:sp>
      <p:sp>
        <p:nvSpPr>
          <p:cNvPr id="6" name="Rectangle 5"/>
          <p:cNvSpPr/>
          <p:nvPr/>
        </p:nvSpPr>
        <p:spPr>
          <a:xfrm>
            <a:off x="4528911" y="1620381"/>
            <a:ext cx="3464560" cy="4524315"/>
          </a:xfrm>
          <a:prstGeom prst="rect">
            <a:avLst/>
          </a:prstGeom>
        </p:spPr>
        <p:txBody>
          <a:bodyPr wrap="square">
            <a:spAutoFit/>
          </a:bodyPr>
          <a:lstStyle/>
          <a:p>
            <a:pPr algn="r" rtl="1"/>
            <a:r>
              <a:rPr lang="ar-EG" sz="2400" dirty="0"/>
              <a:t>على سبيل المثال، إذا احتاج فريق غرفة الطوارئ إلى اتخاذ قرار سريع بشأن حالة طبية غير مألوفة، فقد يطلب الطبيب المسؤول المشورة من الزملاء و/أو الطاقم الطبي. ومع ذلك، نظرًا للحاجة إلى اتخاذ قرار سريع، سيحدد الطبيب في النهاية مسار العمل. على الرغم من أن هذا النهج له فوائد في المواقف التي تتطلب الضغط، إلا أنه ليس النهج المفضل لبناء الفرق.</a:t>
            </a:r>
          </a:p>
        </p:txBody>
      </p:sp>
      <p:sp>
        <p:nvSpPr>
          <p:cNvPr id="3" name="Rectangle 2"/>
          <p:cNvSpPr/>
          <p:nvPr/>
        </p:nvSpPr>
        <p:spPr>
          <a:xfrm>
            <a:off x="570343" y="644489"/>
            <a:ext cx="3078022" cy="461665"/>
          </a:xfrm>
          <a:prstGeom prst="rect">
            <a:avLst/>
          </a:prstGeom>
        </p:spPr>
        <p:txBody>
          <a:bodyPr wrap="none">
            <a:spAutoFit/>
          </a:bodyPr>
          <a:lstStyle/>
          <a:p>
            <a:pPr algn="ctr"/>
            <a:r>
              <a:rPr lang="en-US" sz="2400" b="1" dirty="0"/>
              <a:t>Decision by the Leader</a:t>
            </a:r>
          </a:p>
        </p:txBody>
      </p:sp>
      <p:sp>
        <p:nvSpPr>
          <p:cNvPr id="8" name="Rectangle 7"/>
          <p:cNvSpPr/>
          <p:nvPr/>
        </p:nvSpPr>
        <p:spPr>
          <a:xfrm>
            <a:off x="6009603" y="643053"/>
            <a:ext cx="1577676" cy="461665"/>
          </a:xfrm>
          <a:prstGeom prst="rect">
            <a:avLst/>
          </a:prstGeom>
        </p:spPr>
        <p:txBody>
          <a:bodyPr wrap="none">
            <a:spAutoFit/>
          </a:bodyPr>
          <a:lstStyle/>
          <a:p>
            <a:pPr algn="r" rtl="1"/>
            <a:r>
              <a:rPr lang="ar-EG" sz="2400" b="1" dirty="0"/>
              <a:t>قرار من القائد</a:t>
            </a:r>
            <a:endParaRPr lang="en-US" sz="2400" b="1" dirty="0"/>
          </a:p>
        </p:txBody>
      </p:sp>
    </p:spTree>
    <p:extLst>
      <p:ext uri="{BB962C8B-B14F-4D97-AF65-F5344CB8AC3E}">
        <p14:creationId xmlns:p14="http://schemas.microsoft.com/office/powerpoint/2010/main" val="18815960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907341" y="22467"/>
            <a:ext cx="2098651" cy="405367"/>
          </a:xfrm>
          <a:prstGeom prst="rect">
            <a:avLst/>
          </a:prstGeom>
        </p:spPr>
        <p:txBody>
          <a:bodyPr wrap="non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Shared Leadership</a:t>
            </a:r>
            <a:endParaRPr lang="en-US" sz="1100"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713019" y="39235"/>
            <a:ext cx="1436612" cy="400110"/>
          </a:xfrm>
          <a:prstGeom prst="rect">
            <a:avLst/>
          </a:prstGeom>
          <a:noFill/>
        </p:spPr>
        <p:txBody>
          <a:bodyPr wrap="none" rtlCol="0">
            <a:spAutoFit/>
          </a:bodyPr>
          <a:lstStyle/>
          <a:p>
            <a:pPr algn="ctr"/>
            <a:r>
              <a:rPr lang="ar-EG" sz="2000" dirty="0">
                <a:latin typeface="Alexandria" charset="0"/>
                <a:cs typeface="Alexandria" charset="0"/>
              </a:rPr>
              <a:t>القيادة المشتركة</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4" name="Rectangle 3"/>
          <p:cNvSpPr/>
          <p:nvPr/>
        </p:nvSpPr>
        <p:spPr>
          <a:xfrm>
            <a:off x="180431" y="1256619"/>
            <a:ext cx="4293598" cy="5016758"/>
          </a:xfrm>
          <a:prstGeom prst="rect">
            <a:avLst/>
          </a:prstGeom>
        </p:spPr>
        <p:txBody>
          <a:bodyPr wrap="square">
            <a:spAutoFit/>
          </a:bodyPr>
          <a:lstStyle/>
          <a:p>
            <a:r>
              <a:rPr lang="en-US" sz="2000" b="1" u="sng" dirty="0">
                <a:effectLst>
                  <a:outerShdw blurRad="38100" dist="38100" dir="2700000" algn="tl">
                    <a:srgbClr val="000000">
                      <a:alpha val="43137"/>
                    </a:srgbClr>
                  </a:outerShdw>
                </a:effectLst>
              </a:rPr>
              <a:t>Voting</a:t>
            </a:r>
          </a:p>
          <a:p>
            <a:r>
              <a:rPr lang="en-US" sz="2000" dirty="0"/>
              <a:t>The concept of voting is another way to reach a decision. With this approach, team members cast a vote for the solution they find most meritorious. The solution that receives the most votes is implemented. There are some obvious advantages to voting. </a:t>
            </a:r>
          </a:p>
          <a:p>
            <a:r>
              <a:rPr lang="en-US" sz="2000" dirty="0"/>
              <a:t>First, all team members have equal input in the decision. Next, it is an easy process that often requires little more than raised hands or slips of paper for casting votes.</a:t>
            </a:r>
          </a:p>
          <a:p>
            <a:r>
              <a:rPr lang="en-US" sz="2000" dirty="0"/>
              <a:t>Finally, it requires little time in comparison with the compromise or consensus approaches. </a:t>
            </a:r>
          </a:p>
        </p:txBody>
      </p:sp>
      <p:sp>
        <p:nvSpPr>
          <p:cNvPr id="6" name="Rectangle 5"/>
          <p:cNvSpPr/>
          <p:nvPr/>
        </p:nvSpPr>
        <p:spPr>
          <a:xfrm>
            <a:off x="4528911" y="1620381"/>
            <a:ext cx="3464560" cy="4401205"/>
          </a:xfrm>
          <a:prstGeom prst="rect">
            <a:avLst/>
          </a:prstGeom>
        </p:spPr>
        <p:txBody>
          <a:bodyPr wrap="square">
            <a:spAutoFit/>
          </a:bodyPr>
          <a:lstStyle/>
          <a:p>
            <a:pPr algn="r" rtl="1"/>
            <a:r>
              <a:rPr lang="ar-EG" sz="2000" b="1" u="sng" dirty="0">
                <a:effectLst>
                  <a:outerShdw blurRad="38100" dist="38100" dir="2700000" algn="tl">
                    <a:srgbClr val="000000">
                      <a:alpha val="43137"/>
                    </a:srgbClr>
                  </a:outerShdw>
                </a:effectLst>
              </a:rPr>
              <a:t>التصويت</a:t>
            </a:r>
          </a:p>
          <a:p>
            <a:pPr algn="r" rtl="1"/>
            <a:r>
              <a:rPr lang="ar-EG" sz="2000" dirty="0"/>
              <a:t>يعد مفهوم التصويت طريقة أخرى للوصول إلى قرار. وفي هذا النهج، يدلي أعضاء الفريق بأصواتهم لصالح الحل الذي يجدونه الأكثر جدارة. ويتم تنفيذ الحل الذي يحصل على أكبر عدد من الأصوات. وهناك بعض المزايا الواضحة للتصويت.</a:t>
            </a:r>
          </a:p>
          <a:p>
            <a:pPr algn="r" rtl="1"/>
            <a:r>
              <a:rPr lang="ar-EG" sz="2000" dirty="0"/>
              <a:t>أولاً، يتمتع جميع أعضاء الفريق بمدخلات متساوية في القرار. ثانيًا، إنها عملية سهلة لا تتطلب غالبًا أكثر من رفع الأيدي أو أوراق التصويت.</a:t>
            </a:r>
          </a:p>
          <a:p>
            <a:pPr algn="r" rtl="1"/>
            <a:r>
              <a:rPr lang="ar-EG" sz="2000" dirty="0"/>
              <a:t>أخيرًا، لا تتطلب سوى القليل من الوقت مقارنة بنهج التسوية أو الإجماع.</a:t>
            </a:r>
          </a:p>
        </p:txBody>
      </p:sp>
      <p:sp>
        <p:nvSpPr>
          <p:cNvPr id="3" name="Rectangle 2"/>
          <p:cNvSpPr/>
          <p:nvPr/>
        </p:nvSpPr>
        <p:spPr>
          <a:xfrm>
            <a:off x="570343" y="644489"/>
            <a:ext cx="3078022" cy="461665"/>
          </a:xfrm>
          <a:prstGeom prst="rect">
            <a:avLst/>
          </a:prstGeom>
        </p:spPr>
        <p:txBody>
          <a:bodyPr wrap="none">
            <a:spAutoFit/>
          </a:bodyPr>
          <a:lstStyle/>
          <a:p>
            <a:pPr algn="ctr"/>
            <a:r>
              <a:rPr lang="en-US" sz="2400" b="1" dirty="0"/>
              <a:t>Decision by the Leader</a:t>
            </a:r>
          </a:p>
        </p:txBody>
      </p:sp>
      <p:sp>
        <p:nvSpPr>
          <p:cNvPr id="8" name="Rectangle 7"/>
          <p:cNvSpPr/>
          <p:nvPr/>
        </p:nvSpPr>
        <p:spPr>
          <a:xfrm>
            <a:off x="6009603" y="643053"/>
            <a:ext cx="1577676" cy="461665"/>
          </a:xfrm>
          <a:prstGeom prst="rect">
            <a:avLst/>
          </a:prstGeom>
        </p:spPr>
        <p:txBody>
          <a:bodyPr wrap="none">
            <a:spAutoFit/>
          </a:bodyPr>
          <a:lstStyle/>
          <a:p>
            <a:pPr algn="r" rtl="1"/>
            <a:r>
              <a:rPr lang="ar-EG" sz="2400" b="1" dirty="0"/>
              <a:t>قرار من القائد</a:t>
            </a:r>
            <a:endParaRPr lang="en-US" sz="2400" b="1" dirty="0"/>
          </a:p>
        </p:txBody>
      </p:sp>
    </p:spTree>
    <p:extLst>
      <p:ext uri="{BB962C8B-B14F-4D97-AF65-F5344CB8AC3E}">
        <p14:creationId xmlns:p14="http://schemas.microsoft.com/office/powerpoint/2010/main" val="6050704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907341" y="22467"/>
            <a:ext cx="2098651" cy="405367"/>
          </a:xfrm>
          <a:prstGeom prst="rect">
            <a:avLst/>
          </a:prstGeom>
        </p:spPr>
        <p:txBody>
          <a:bodyPr wrap="non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Shared Leadership</a:t>
            </a:r>
            <a:endParaRPr lang="en-US" sz="1100"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713019" y="39235"/>
            <a:ext cx="1436612" cy="400110"/>
          </a:xfrm>
          <a:prstGeom prst="rect">
            <a:avLst/>
          </a:prstGeom>
          <a:noFill/>
        </p:spPr>
        <p:txBody>
          <a:bodyPr wrap="none" rtlCol="0">
            <a:spAutoFit/>
          </a:bodyPr>
          <a:lstStyle/>
          <a:p>
            <a:pPr algn="ctr"/>
            <a:r>
              <a:rPr lang="ar-EG" sz="2000" dirty="0">
                <a:latin typeface="Alexandria" charset="0"/>
                <a:cs typeface="Alexandria" charset="0"/>
              </a:rPr>
              <a:t>القيادة المشتركة</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4" name="Rectangle 3"/>
          <p:cNvSpPr/>
          <p:nvPr/>
        </p:nvSpPr>
        <p:spPr>
          <a:xfrm>
            <a:off x="180431" y="1256619"/>
            <a:ext cx="4293598" cy="5324535"/>
          </a:xfrm>
          <a:prstGeom prst="rect">
            <a:avLst/>
          </a:prstGeom>
        </p:spPr>
        <p:txBody>
          <a:bodyPr wrap="square">
            <a:spAutoFit/>
          </a:bodyPr>
          <a:lstStyle/>
          <a:p>
            <a:r>
              <a:rPr lang="en-US" sz="2000" b="1" u="sng" dirty="0">
                <a:effectLst>
                  <a:outerShdw blurRad="38100" dist="38100" dir="2700000" algn="tl">
                    <a:srgbClr val="000000">
                      <a:alpha val="43137"/>
                    </a:srgbClr>
                  </a:outerShdw>
                </a:effectLst>
              </a:rPr>
              <a:t>Downsides of voting</a:t>
            </a:r>
          </a:p>
          <a:p>
            <a:r>
              <a:rPr lang="en-US" sz="2000" dirty="0"/>
              <a:t>Because it is quick and easy, voting is often used to speed up the decision-making process and avoid any lengthy discussions or conflict. Conflict is a valuable, needed resource in innovative problem solving and team building. </a:t>
            </a:r>
            <a:endParaRPr lang="en-US" sz="2000" dirty="0" smtClean="0"/>
          </a:p>
          <a:p>
            <a:endParaRPr lang="en-US" sz="2000" dirty="0"/>
          </a:p>
          <a:p>
            <a:r>
              <a:rPr lang="en-US" sz="2000" dirty="0"/>
              <a:t>Limiting this process can </a:t>
            </a:r>
            <a:r>
              <a:rPr lang="en-US" sz="2000" dirty="0" err="1"/>
              <a:t>resultin</a:t>
            </a:r>
            <a:r>
              <a:rPr lang="en-US" sz="2000" dirty="0"/>
              <a:t> quick decisions that lack innovation and cause division. Voting is a win-lose approach to decision making. Unfortunately, not everyone makes a good loser—or a good winner, for that matter—so voting can divide the group and stop it from becoming a team.</a:t>
            </a:r>
          </a:p>
          <a:p>
            <a:endParaRPr lang="en-US" sz="2000" dirty="0"/>
          </a:p>
        </p:txBody>
      </p:sp>
      <p:sp>
        <p:nvSpPr>
          <p:cNvPr id="6" name="Rectangle 5"/>
          <p:cNvSpPr/>
          <p:nvPr/>
        </p:nvSpPr>
        <p:spPr>
          <a:xfrm>
            <a:off x="4528911" y="1346061"/>
            <a:ext cx="3464560" cy="5016758"/>
          </a:xfrm>
          <a:prstGeom prst="rect">
            <a:avLst/>
          </a:prstGeom>
        </p:spPr>
        <p:txBody>
          <a:bodyPr wrap="square">
            <a:spAutoFit/>
          </a:bodyPr>
          <a:lstStyle/>
          <a:p>
            <a:pPr algn="r" rtl="1"/>
            <a:r>
              <a:rPr lang="ar-EG" sz="2000" b="1" u="sng" dirty="0">
                <a:effectLst>
                  <a:outerShdw blurRad="38100" dist="38100" dir="2700000" algn="tl">
                    <a:srgbClr val="000000">
                      <a:alpha val="43137"/>
                    </a:srgbClr>
                  </a:outerShdw>
                </a:effectLst>
              </a:rPr>
              <a:t>سلبيات التصويت</a:t>
            </a:r>
          </a:p>
          <a:p>
            <a:pPr algn="r" rtl="1"/>
            <a:r>
              <a:rPr lang="ar-EG" sz="2000" dirty="0"/>
              <a:t>نظرًا لأنه سريع وسهل، غالبًا ما يتم استخدام التصويت لتسريع عملية اتخاذ القرار وتجنب أي مناقشات مطولة أو صراع. الصراع هو مورد قيم وضروري في حل المشكلات بطريقة مبتكرة وبناء الفريق</a:t>
            </a:r>
            <a:r>
              <a:rPr lang="ar-EG" sz="2000" dirty="0" smtClean="0"/>
              <a:t>.</a:t>
            </a:r>
            <a:endParaRPr lang="en-US" sz="2000" dirty="0" smtClean="0"/>
          </a:p>
          <a:p>
            <a:pPr algn="r" rtl="1"/>
            <a:endParaRPr lang="ar-EG" sz="2000" dirty="0"/>
          </a:p>
          <a:p>
            <a:pPr algn="r" rtl="1"/>
            <a:r>
              <a:rPr lang="ar-EG" sz="2000" dirty="0"/>
              <a:t>إن تقييد هذه العملية يمكن أن يؤدي إلى اتخاذ قرارات سريعة تفتقر إلى الإبداع وتسبب الانقسام. التصويت هو نهج الفوز والخسارة في اتخاذ القرار. لسوء الحظ، ليس كل شخص خاسرًا جيدًا - أو فائزًا جيدًا، في هذا الصدد - لذلك يمكن أن يؤدي التصويت إلى تقسيم المجموعة ومنعها من أن تصبح فريقًا.</a:t>
            </a:r>
          </a:p>
        </p:txBody>
      </p:sp>
      <p:sp>
        <p:nvSpPr>
          <p:cNvPr id="3" name="Rectangle 2"/>
          <p:cNvSpPr/>
          <p:nvPr/>
        </p:nvSpPr>
        <p:spPr>
          <a:xfrm>
            <a:off x="570343" y="644489"/>
            <a:ext cx="3078022" cy="461665"/>
          </a:xfrm>
          <a:prstGeom prst="rect">
            <a:avLst/>
          </a:prstGeom>
        </p:spPr>
        <p:txBody>
          <a:bodyPr wrap="none">
            <a:spAutoFit/>
          </a:bodyPr>
          <a:lstStyle/>
          <a:p>
            <a:pPr algn="ctr"/>
            <a:r>
              <a:rPr lang="en-US" sz="2400" b="1" dirty="0"/>
              <a:t>Decision by the Leader</a:t>
            </a:r>
          </a:p>
        </p:txBody>
      </p:sp>
      <p:sp>
        <p:nvSpPr>
          <p:cNvPr id="8" name="Rectangle 7"/>
          <p:cNvSpPr/>
          <p:nvPr/>
        </p:nvSpPr>
        <p:spPr>
          <a:xfrm>
            <a:off x="6009603" y="643053"/>
            <a:ext cx="1577676" cy="461665"/>
          </a:xfrm>
          <a:prstGeom prst="rect">
            <a:avLst/>
          </a:prstGeom>
        </p:spPr>
        <p:txBody>
          <a:bodyPr wrap="none">
            <a:spAutoFit/>
          </a:bodyPr>
          <a:lstStyle/>
          <a:p>
            <a:pPr algn="r" rtl="1"/>
            <a:r>
              <a:rPr lang="ar-EG" sz="2400" b="1" dirty="0"/>
              <a:t>قرار من القائد</a:t>
            </a:r>
            <a:endParaRPr lang="en-US" sz="2400" b="1" dirty="0"/>
          </a:p>
        </p:txBody>
      </p:sp>
    </p:spTree>
    <p:extLst>
      <p:ext uri="{BB962C8B-B14F-4D97-AF65-F5344CB8AC3E}">
        <p14:creationId xmlns:p14="http://schemas.microsoft.com/office/powerpoint/2010/main" val="1314967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907341" y="22467"/>
            <a:ext cx="2098651" cy="405367"/>
          </a:xfrm>
          <a:prstGeom prst="rect">
            <a:avLst/>
          </a:prstGeom>
        </p:spPr>
        <p:txBody>
          <a:bodyPr wrap="non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Shared Leadership</a:t>
            </a:r>
            <a:endParaRPr lang="en-US" sz="1100"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713019" y="39235"/>
            <a:ext cx="1436612" cy="400110"/>
          </a:xfrm>
          <a:prstGeom prst="rect">
            <a:avLst/>
          </a:prstGeom>
          <a:noFill/>
        </p:spPr>
        <p:txBody>
          <a:bodyPr wrap="none" rtlCol="0">
            <a:spAutoFit/>
          </a:bodyPr>
          <a:lstStyle/>
          <a:p>
            <a:pPr algn="ctr"/>
            <a:r>
              <a:rPr lang="ar-EG" sz="2000" dirty="0">
                <a:latin typeface="Alexandria" charset="0"/>
                <a:cs typeface="Alexandria" charset="0"/>
              </a:rPr>
              <a:t>القيادة المشتركة</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4" name="Rectangle 3"/>
          <p:cNvSpPr/>
          <p:nvPr/>
        </p:nvSpPr>
        <p:spPr>
          <a:xfrm>
            <a:off x="180431" y="1256619"/>
            <a:ext cx="4293598" cy="4093428"/>
          </a:xfrm>
          <a:prstGeom prst="rect">
            <a:avLst/>
          </a:prstGeom>
        </p:spPr>
        <p:txBody>
          <a:bodyPr wrap="square">
            <a:spAutoFit/>
          </a:bodyPr>
          <a:lstStyle/>
          <a:p>
            <a:r>
              <a:rPr lang="en-US" sz="2000" b="1" u="sng" dirty="0">
                <a:effectLst>
                  <a:outerShdw blurRad="38100" dist="38100" dir="2700000" algn="tl">
                    <a:srgbClr val="000000">
                      <a:alpha val="43137"/>
                    </a:srgbClr>
                  </a:outerShdw>
                </a:effectLst>
              </a:rPr>
              <a:t>Compromise</a:t>
            </a:r>
          </a:p>
          <a:p>
            <a:r>
              <a:rPr lang="en-US" sz="2000" dirty="0"/>
              <a:t>Team members approaching decision making with a “let’s compromise” positive attitude. Although it is a commonly held belief that compromise is a good thing, compromise can limit innovation. With compromise, all parties are willing to give up something in order to gain something they want; so the goal becomes narrowing options, not developing innovative ideas. </a:t>
            </a:r>
          </a:p>
          <a:p>
            <a:endParaRPr lang="en-US" sz="2000" dirty="0"/>
          </a:p>
        </p:txBody>
      </p:sp>
      <p:sp>
        <p:nvSpPr>
          <p:cNvPr id="6" name="Rectangle 5"/>
          <p:cNvSpPr/>
          <p:nvPr/>
        </p:nvSpPr>
        <p:spPr>
          <a:xfrm>
            <a:off x="4528911" y="1346061"/>
            <a:ext cx="3464560" cy="3477875"/>
          </a:xfrm>
          <a:prstGeom prst="rect">
            <a:avLst/>
          </a:prstGeom>
        </p:spPr>
        <p:txBody>
          <a:bodyPr wrap="square">
            <a:spAutoFit/>
          </a:bodyPr>
          <a:lstStyle/>
          <a:p>
            <a:pPr algn="r" rtl="1"/>
            <a:r>
              <a:rPr lang="ar-EG" sz="2000" b="1" u="sng" dirty="0" smtClean="0">
                <a:effectLst>
                  <a:outerShdw blurRad="38100" dist="38100" dir="2700000" algn="tl">
                    <a:srgbClr val="000000">
                      <a:alpha val="43137"/>
                    </a:srgbClr>
                  </a:outerShdw>
                </a:effectLst>
              </a:rPr>
              <a:t>التسوية/ التنازل</a:t>
            </a:r>
            <a:endParaRPr lang="ar-EG" sz="2000" b="1" u="sng" dirty="0">
              <a:effectLst>
                <a:outerShdw blurRad="38100" dist="38100" dir="2700000" algn="tl">
                  <a:srgbClr val="000000">
                    <a:alpha val="43137"/>
                  </a:srgbClr>
                </a:outerShdw>
              </a:effectLst>
            </a:endParaRPr>
          </a:p>
          <a:p>
            <a:pPr algn="r" rtl="1"/>
            <a:r>
              <a:rPr lang="ar-EG" sz="2000" dirty="0"/>
              <a:t>يتعامل أعضاء الفريق مع عملية اتخاذ القرار بموقف إيجابي يتلخص في "دعونا نتوصل إلى تسوية". ورغم الاعتقاد السائد بأن التسوية أمر جيد، إلا أن التسوية قد تحد من الإبداع. فمع التسوية، يكون جميع الأطراف على استعداد للتخلي عن شيء ما من أجل الحصول على شيء يريدونه؛ وبالتالي يصبح الهدف تضييق الخيارات، وليس تطوير أفكار مبتكرة.</a:t>
            </a:r>
          </a:p>
        </p:txBody>
      </p:sp>
      <p:sp>
        <p:nvSpPr>
          <p:cNvPr id="3" name="Rectangle 2"/>
          <p:cNvSpPr/>
          <p:nvPr/>
        </p:nvSpPr>
        <p:spPr>
          <a:xfrm>
            <a:off x="570343" y="644489"/>
            <a:ext cx="3078022" cy="461665"/>
          </a:xfrm>
          <a:prstGeom prst="rect">
            <a:avLst/>
          </a:prstGeom>
        </p:spPr>
        <p:txBody>
          <a:bodyPr wrap="none">
            <a:spAutoFit/>
          </a:bodyPr>
          <a:lstStyle/>
          <a:p>
            <a:pPr algn="ctr"/>
            <a:r>
              <a:rPr lang="en-US" sz="2400" b="1" dirty="0"/>
              <a:t>Decision by the Leader</a:t>
            </a:r>
          </a:p>
        </p:txBody>
      </p:sp>
      <p:sp>
        <p:nvSpPr>
          <p:cNvPr id="8" name="Rectangle 7"/>
          <p:cNvSpPr/>
          <p:nvPr/>
        </p:nvSpPr>
        <p:spPr>
          <a:xfrm>
            <a:off x="6009603" y="643053"/>
            <a:ext cx="1577676" cy="461665"/>
          </a:xfrm>
          <a:prstGeom prst="rect">
            <a:avLst/>
          </a:prstGeom>
        </p:spPr>
        <p:txBody>
          <a:bodyPr wrap="none">
            <a:spAutoFit/>
          </a:bodyPr>
          <a:lstStyle/>
          <a:p>
            <a:pPr algn="r" rtl="1"/>
            <a:r>
              <a:rPr lang="ar-EG" sz="2400" b="1" dirty="0"/>
              <a:t>قرار من القائد</a:t>
            </a:r>
            <a:endParaRPr lang="en-US" sz="2400" b="1" dirty="0"/>
          </a:p>
        </p:txBody>
      </p:sp>
    </p:spTree>
    <p:extLst>
      <p:ext uri="{BB962C8B-B14F-4D97-AF65-F5344CB8AC3E}">
        <p14:creationId xmlns:p14="http://schemas.microsoft.com/office/powerpoint/2010/main" val="30571898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907341" y="22467"/>
            <a:ext cx="2098651" cy="405367"/>
          </a:xfrm>
          <a:prstGeom prst="rect">
            <a:avLst/>
          </a:prstGeom>
        </p:spPr>
        <p:txBody>
          <a:bodyPr wrap="non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Shared Leadership</a:t>
            </a:r>
            <a:endParaRPr lang="en-US" sz="1100"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713019" y="39235"/>
            <a:ext cx="1436612" cy="400110"/>
          </a:xfrm>
          <a:prstGeom prst="rect">
            <a:avLst/>
          </a:prstGeom>
          <a:noFill/>
        </p:spPr>
        <p:txBody>
          <a:bodyPr wrap="none" rtlCol="0">
            <a:spAutoFit/>
          </a:bodyPr>
          <a:lstStyle/>
          <a:p>
            <a:pPr algn="ctr"/>
            <a:r>
              <a:rPr lang="ar-EG" sz="2000" dirty="0">
                <a:latin typeface="Alexandria" charset="0"/>
                <a:cs typeface="Alexandria" charset="0"/>
              </a:rPr>
              <a:t>القيادة المشتركة</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4" name="Rectangle 3"/>
          <p:cNvSpPr/>
          <p:nvPr/>
        </p:nvSpPr>
        <p:spPr>
          <a:xfrm>
            <a:off x="180431" y="1256619"/>
            <a:ext cx="4293598" cy="5016758"/>
          </a:xfrm>
          <a:prstGeom prst="rect">
            <a:avLst/>
          </a:prstGeom>
        </p:spPr>
        <p:txBody>
          <a:bodyPr wrap="square">
            <a:spAutoFit/>
          </a:bodyPr>
          <a:lstStyle/>
          <a:p>
            <a:r>
              <a:rPr lang="en-US" sz="2000" b="1" u="sng" dirty="0">
                <a:effectLst>
                  <a:outerShdw blurRad="38100" dist="38100" dir="2700000" algn="tl">
                    <a:srgbClr val="000000">
                      <a:alpha val="43137"/>
                    </a:srgbClr>
                  </a:outerShdw>
                </a:effectLst>
              </a:rPr>
              <a:t>Consensus</a:t>
            </a:r>
          </a:p>
          <a:p>
            <a:r>
              <a:rPr lang="en-US" sz="2000" dirty="0"/>
              <a:t>The final approach to decision making is consensus. Consensus occurs when a solution or agreement that all team members can support is reached. This does not mean that the final solution is one that all team members prefer; rather, it means that the solution has the support of all team members. In an ideal world, team members might be able to come up with an idea that everyone loves and thinks is the best way to go, but most times that doesn’t occur. Thus, finding a solution that everyone supports has many positive benefits.</a:t>
            </a:r>
          </a:p>
        </p:txBody>
      </p:sp>
      <p:sp>
        <p:nvSpPr>
          <p:cNvPr id="6" name="Rectangle 5"/>
          <p:cNvSpPr/>
          <p:nvPr/>
        </p:nvSpPr>
        <p:spPr>
          <a:xfrm>
            <a:off x="4528911" y="1346061"/>
            <a:ext cx="3464560" cy="4401205"/>
          </a:xfrm>
          <a:prstGeom prst="rect">
            <a:avLst/>
          </a:prstGeom>
        </p:spPr>
        <p:txBody>
          <a:bodyPr wrap="square">
            <a:spAutoFit/>
          </a:bodyPr>
          <a:lstStyle/>
          <a:p>
            <a:pPr algn="r" rtl="1"/>
            <a:r>
              <a:rPr lang="ar-EG" sz="2000" b="1" u="sng" dirty="0">
                <a:effectLst>
                  <a:outerShdw blurRad="38100" dist="38100" dir="2700000" algn="tl">
                    <a:srgbClr val="000000">
                      <a:alpha val="43137"/>
                    </a:srgbClr>
                  </a:outerShdw>
                </a:effectLst>
              </a:rPr>
              <a:t>الإجماع</a:t>
            </a:r>
          </a:p>
          <a:p>
            <a:pPr algn="r" rtl="1"/>
            <a:r>
              <a:rPr lang="ar-EG" sz="2000" dirty="0"/>
              <a:t>النهج النهائي لاتخاذ القرار هو الإجماع. ويحدث الإجماع عندما يتم التوصل إلى حل أو اتفاق يمكن لجميع أعضاء الفريق دعمه. وهذا لا يعني أن الحل النهائي هو الحل الذي يفضله جميع أعضاء الفريق؛ بل يعني أن الحل يحظى بدعم جميع أعضاء الفريق. وفي عالم مثالي، قد يتمكن أعضاء الفريق من التوصل إلى فكرة يحبها الجميع ويعتقدون أنها أفضل طريقة للمضي قدمًا، ولكن في أغلب الأحيان لا يحدث ذلك. وبالتالي، فإن إيجاد حل يدعمه الجميع له العديد من الفوائد الإيجابية.</a:t>
            </a:r>
          </a:p>
        </p:txBody>
      </p:sp>
      <p:sp>
        <p:nvSpPr>
          <p:cNvPr id="3" name="Rectangle 2"/>
          <p:cNvSpPr/>
          <p:nvPr/>
        </p:nvSpPr>
        <p:spPr>
          <a:xfrm>
            <a:off x="570343" y="644489"/>
            <a:ext cx="3078022" cy="461665"/>
          </a:xfrm>
          <a:prstGeom prst="rect">
            <a:avLst/>
          </a:prstGeom>
        </p:spPr>
        <p:txBody>
          <a:bodyPr wrap="none">
            <a:spAutoFit/>
          </a:bodyPr>
          <a:lstStyle/>
          <a:p>
            <a:pPr algn="ctr"/>
            <a:r>
              <a:rPr lang="en-US" sz="2400" b="1" dirty="0"/>
              <a:t>Decision by the Leader</a:t>
            </a:r>
          </a:p>
        </p:txBody>
      </p:sp>
      <p:sp>
        <p:nvSpPr>
          <p:cNvPr id="8" name="Rectangle 7"/>
          <p:cNvSpPr/>
          <p:nvPr/>
        </p:nvSpPr>
        <p:spPr>
          <a:xfrm>
            <a:off x="6009603" y="643053"/>
            <a:ext cx="1577676" cy="461665"/>
          </a:xfrm>
          <a:prstGeom prst="rect">
            <a:avLst/>
          </a:prstGeom>
        </p:spPr>
        <p:txBody>
          <a:bodyPr wrap="none">
            <a:spAutoFit/>
          </a:bodyPr>
          <a:lstStyle/>
          <a:p>
            <a:pPr algn="r" rtl="1"/>
            <a:r>
              <a:rPr lang="ar-EG" sz="2400" b="1" dirty="0"/>
              <a:t>قرار من القائد</a:t>
            </a:r>
            <a:endParaRPr lang="en-US" sz="2400" b="1" dirty="0"/>
          </a:p>
        </p:txBody>
      </p:sp>
    </p:spTree>
    <p:extLst>
      <p:ext uri="{BB962C8B-B14F-4D97-AF65-F5344CB8AC3E}">
        <p14:creationId xmlns:p14="http://schemas.microsoft.com/office/powerpoint/2010/main" val="7751630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907341" y="22467"/>
            <a:ext cx="2098651" cy="405367"/>
          </a:xfrm>
          <a:prstGeom prst="rect">
            <a:avLst/>
          </a:prstGeom>
        </p:spPr>
        <p:txBody>
          <a:bodyPr wrap="non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Shared Leadership</a:t>
            </a:r>
            <a:endParaRPr lang="en-US" sz="1100"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713019" y="39235"/>
            <a:ext cx="1436612" cy="400110"/>
          </a:xfrm>
          <a:prstGeom prst="rect">
            <a:avLst/>
          </a:prstGeom>
          <a:noFill/>
        </p:spPr>
        <p:txBody>
          <a:bodyPr wrap="none" rtlCol="0">
            <a:spAutoFit/>
          </a:bodyPr>
          <a:lstStyle/>
          <a:p>
            <a:pPr algn="ctr"/>
            <a:r>
              <a:rPr lang="ar-EG" sz="2000" dirty="0">
                <a:latin typeface="Alexandria" charset="0"/>
                <a:cs typeface="Alexandria" charset="0"/>
              </a:rPr>
              <a:t>القيادة المشتركة</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4" name="Rectangle 3"/>
          <p:cNvSpPr/>
          <p:nvPr/>
        </p:nvSpPr>
        <p:spPr>
          <a:xfrm>
            <a:off x="180431" y="1256619"/>
            <a:ext cx="4293598" cy="5016758"/>
          </a:xfrm>
          <a:prstGeom prst="rect">
            <a:avLst/>
          </a:prstGeom>
        </p:spPr>
        <p:txBody>
          <a:bodyPr wrap="square">
            <a:spAutoFit/>
          </a:bodyPr>
          <a:lstStyle/>
          <a:p>
            <a:r>
              <a:rPr lang="en-US" sz="2000" b="1" u="sng" dirty="0">
                <a:effectLst>
                  <a:outerShdw blurRad="38100" dist="38100" dir="2700000" algn="tl">
                    <a:srgbClr val="000000">
                      <a:alpha val="43137"/>
                    </a:srgbClr>
                  </a:outerShdw>
                </a:effectLst>
              </a:rPr>
              <a:t>Downsides of consensus</a:t>
            </a:r>
          </a:p>
          <a:p>
            <a:r>
              <a:rPr lang="en-US" sz="2000" dirty="0"/>
              <a:t>Because consensus is time-consuming. Many leaders and/or groups do not see the value in spending time working through the consensus process. Although consensus is more time-consuming as a decision-making approach, decisions reached using consensus can often be implemented quickly because they have the support of all members. As a result, consensus may be less time-consuming than voting or compromise, especially when the process is looked at from beginning to end.</a:t>
            </a:r>
          </a:p>
          <a:p>
            <a:endParaRPr lang="en-US" sz="2000" dirty="0"/>
          </a:p>
        </p:txBody>
      </p:sp>
      <p:sp>
        <p:nvSpPr>
          <p:cNvPr id="6" name="Rectangle 5"/>
          <p:cNvSpPr/>
          <p:nvPr/>
        </p:nvSpPr>
        <p:spPr>
          <a:xfrm>
            <a:off x="4528911" y="1346061"/>
            <a:ext cx="3464560" cy="4093428"/>
          </a:xfrm>
          <a:prstGeom prst="rect">
            <a:avLst/>
          </a:prstGeom>
        </p:spPr>
        <p:txBody>
          <a:bodyPr wrap="square">
            <a:spAutoFit/>
          </a:bodyPr>
          <a:lstStyle/>
          <a:p>
            <a:pPr algn="r" rtl="1"/>
            <a:r>
              <a:rPr lang="ar-EG" sz="2000" b="1" u="sng" dirty="0">
                <a:effectLst>
                  <a:outerShdw blurRad="38100" dist="38100" dir="2700000" algn="tl">
                    <a:srgbClr val="000000">
                      <a:alpha val="43137"/>
                    </a:srgbClr>
                  </a:outerShdw>
                </a:effectLst>
              </a:rPr>
              <a:t>سلبيات الإجماع</a:t>
            </a:r>
          </a:p>
          <a:p>
            <a:pPr algn="r" rtl="1"/>
            <a:r>
              <a:rPr lang="ar-EG" sz="2000" dirty="0"/>
              <a:t>لأن الإجماع يستغرق وقتًا طويلاً. لا يرى العديد من القادة و/أو المجموعات قيمة قضاء الوقت في العمل من خلال عملية الإجماع. على الرغم من أن الإجماع يستغرق وقتًا أطول كنهج لاتخاذ القرار، إلا أن القرارات التي يتم التوصل إليها باستخدام الإجماع يمكن تنفيذها بسرعة غالبًا لأنها تحظى بدعم جميع الأعضاء. ونتيجة لذلك، قد يكون الإجماع أقل استهلاكًا للوقت من التصويت أو التسوية، خاصة عندما يتم النظر إلى العملية من البداية إلى النهاية.</a:t>
            </a:r>
          </a:p>
        </p:txBody>
      </p:sp>
      <p:sp>
        <p:nvSpPr>
          <p:cNvPr id="3" name="Rectangle 2"/>
          <p:cNvSpPr/>
          <p:nvPr/>
        </p:nvSpPr>
        <p:spPr>
          <a:xfrm>
            <a:off x="570343" y="644489"/>
            <a:ext cx="3078022" cy="461665"/>
          </a:xfrm>
          <a:prstGeom prst="rect">
            <a:avLst/>
          </a:prstGeom>
        </p:spPr>
        <p:txBody>
          <a:bodyPr wrap="none">
            <a:spAutoFit/>
          </a:bodyPr>
          <a:lstStyle/>
          <a:p>
            <a:pPr algn="ctr"/>
            <a:r>
              <a:rPr lang="en-US" sz="2400" b="1" dirty="0"/>
              <a:t>Decision by the Leader</a:t>
            </a:r>
          </a:p>
        </p:txBody>
      </p:sp>
      <p:sp>
        <p:nvSpPr>
          <p:cNvPr id="8" name="Rectangle 7"/>
          <p:cNvSpPr/>
          <p:nvPr/>
        </p:nvSpPr>
        <p:spPr>
          <a:xfrm>
            <a:off x="6009603" y="643053"/>
            <a:ext cx="1577676" cy="461665"/>
          </a:xfrm>
          <a:prstGeom prst="rect">
            <a:avLst/>
          </a:prstGeom>
        </p:spPr>
        <p:txBody>
          <a:bodyPr wrap="none">
            <a:spAutoFit/>
          </a:bodyPr>
          <a:lstStyle/>
          <a:p>
            <a:pPr algn="r" rtl="1"/>
            <a:r>
              <a:rPr lang="ar-EG" sz="2400" b="1" dirty="0"/>
              <a:t>قرار من القائد</a:t>
            </a:r>
            <a:endParaRPr lang="en-US" sz="2400" b="1" dirty="0"/>
          </a:p>
        </p:txBody>
      </p:sp>
    </p:spTree>
    <p:extLst>
      <p:ext uri="{BB962C8B-B14F-4D97-AF65-F5344CB8AC3E}">
        <p14:creationId xmlns:p14="http://schemas.microsoft.com/office/powerpoint/2010/main" val="38231782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36980" y="1117694"/>
            <a:ext cx="12155019"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7475746" y="762088"/>
            <a:ext cx="4223272" cy="522259"/>
          </a:xfrm>
          <a:prstGeom prst="rect">
            <a:avLst/>
          </a:prstGeom>
          <a:noFill/>
        </p:spPr>
        <p:txBody>
          <a:bodyPr wrap="none" rtlCol="0">
            <a:spAutoFit/>
          </a:bodyPr>
          <a:lstStyle/>
          <a:p>
            <a:pPr>
              <a:lnSpc>
                <a:spcPct val="107000"/>
              </a:lnSpc>
            </a:pP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Conflict in Team Meetings</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7599768" y="1408710"/>
            <a:ext cx="3530134" cy="523220"/>
          </a:xfrm>
          <a:prstGeom prst="rect">
            <a:avLst/>
          </a:prstGeom>
          <a:noFill/>
        </p:spPr>
        <p:txBody>
          <a:bodyPr wrap="none" rtlCol="0">
            <a:spAutoFit/>
          </a:bodyPr>
          <a:lstStyle/>
          <a:p>
            <a:pPr algn="ctr" rtl="1"/>
            <a:r>
              <a:rPr lang="ar-EG" sz="2800" b="1" dirty="0">
                <a:latin typeface="Alexandria" charset="0"/>
                <a:cs typeface="Alexandria" charset="0"/>
              </a:rPr>
              <a:t>الصراع في اجتماعات الفريق</a:t>
            </a:r>
            <a:endParaRPr lang="en-US" sz="2800" b="1" dirty="0">
              <a:latin typeface="Alexandria" charset="0"/>
              <a:cs typeface="Alexandria" charset="0"/>
            </a:endParaRPr>
          </a:p>
        </p:txBody>
      </p:sp>
    </p:spTree>
    <p:extLst>
      <p:ext uri="{BB962C8B-B14F-4D97-AF65-F5344CB8AC3E}">
        <p14:creationId xmlns:p14="http://schemas.microsoft.com/office/powerpoint/2010/main" val="12854753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454374" y="17596"/>
            <a:ext cx="2927340" cy="399405"/>
          </a:xfrm>
          <a:prstGeom prst="rect">
            <a:avLst/>
          </a:prstGeom>
        </p:spPr>
        <p:txBody>
          <a:bodyPr wrap="non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Conflict in Team Meetings</a:t>
            </a:r>
          </a:p>
        </p:txBody>
      </p:sp>
      <p:sp>
        <p:nvSpPr>
          <p:cNvPr id="9" name="TextBox 8"/>
          <p:cNvSpPr txBox="1"/>
          <p:nvPr/>
        </p:nvSpPr>
        <p:spPr>
          <a:xfrm>
            <a:off x="8154374" y="39235"/>
            <a:ext cx="2553904" cy="400110"/>
          </a:xfrm>
          <a:prstGeom prst="rect">
            <a:avLst/>
          </a:prstGeom>
          <a:noFill/>
        </p:spPr>
        <p:txBody>
          <a:bodyPr wrap="none" rtlCol="0">
            <a:spAutoFit/>
          </a:bodyPr>
          <a:lstStyle/>
          <a:p>
            <a:pPr algn="ctr"/>
            <a:r>
              <a:rPr lang="ar-EG" sz="2000" dirty="0">
                <a:latin typeface="Alexandria" charset="0"/>
                <a:cs typeface="Alexandria" charset="0"/>
              </a:rPr>
              <a:t>الصراع في اجتماعات الفريق</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4" name="Rectangle 3"/>
          <p:cNvSpPr/>
          <p:nvPr/>
        </p:nvSpPr>
        <p:spPr>
          <a:xfrm>
            <a:off x="51055" y="1150026"/>
            <a:ext cx="4403319" cy="2757743"/>
          </a:xfrm>
          <a:prstGeom prst="rect">
            <a:avLst/>
          </a:prstGeom>
        </p:spPr>
        <p:txBody>
          <a:bodyPr wrap="square">
            <a:spAutoFit/>
          </a:bodyPr>
          <a:lstStyle/>
          <a:p>
            <a:pPr marL="92075" marR="156845">
              <a:lnSpc>
                <a:spcPct val="106400"/>
              </a:lnSpc>
              <a:spcBef>
                <a:spcPts val="180"/>
              </a:spcBef>
            </a:pPr>
            <a:r>
              <a:rPr lang="en-US" sz="2000" spc="-35" dirty="0">
                <a:latin typeface="Times New Roman"/>
                <a:cs typeface="Times New Roman"/>
              </a:rPr>
              <a:t>When was the last time you thought to yourself, “I have a meeting today. </a:t>
            </a:r>
          </a:p>
          <a:p>
            <a:pPr marL="92075" marR="156845">
              <a:lnSpc>
                <a:spcPct val="106400"/>
              </a:lnSpc>
              <a:spcBef>
                <a:spcPts val="180"/>
              </a:spcBef>
            </a:pPr>
            <a:r>
              <a:rPr lang="en-US" sz="2000" spc="-35" dirty="0">
                <a:latin typeface="Times New Roman"/>
                <a:cs typeface="Times New Roman"/>
              </a:rPr>
              <a:t>I hope it’s full of conflict”? </a:t>
            </a:r>
          </a:p>
          <a:p>
            <a:pPr marL="92075" marR="156845">
              <a:lnSpc>
                <a:spcPct val="106400"/>
              </a:lnSpc>
              <a:spcBef>
                <a:spcPts val="180"/>
              </a:spcBef>
            </a:pPr>
            <a:r>
              <a:rPr lang="en-US" sz="2000" spc="-35" dirty="0">
                <a:latin typeface="Times New Roman"/>
                <a:cs typeface="Times New Roman"/>
              </a:rPr>
              <a:t>Chances are you’ve never had those thoughts. In fact, you may have thought the exact opposite on occasion: “I hope my meeting today has no conflict.” </a:t>
            </a:r>
          </a:p>
          <a:p>
            <a:pPr marL="92075" marR="156845">
              <a:lnSpc>
                <a:spcPct val="106400"/>
              </a:lnSpc>
              <a:spcBef>
                <a:spcPts val="180"/>
              </a:spcBef>
            </a:pPr>
            <a:endParaRPr lang="en-US" sz="2000" spc="-35" dirty="0">
              <a:latin typeface="Times New Roman"/>
              <a:cs typeface="Times New Roman"/>
            </a:endParaRPr>
          </a:p>
        </p:txBody>
      </p:sp>
      <p:sp>
        <p:nvSpPr>
          <p:cNvPr id="6" name="Rectangle 5"/>
          <p:cNvSpPr/>
          <p:nvPr/>
        </p:nvSpPr>
        <p:spPr>
          <a:xfrm>
            <a:off x="4586126" y="1308080"/>
            <a:ext cx="3464560" cy="2246769"/>
          </a:xfrm>
          <a:prstGeom prst="rect">
            <a:avLst/>
          </a:prstGeom>
        </p:spPr>
        <p:txBody>
          <a:bodyPr wrap="square">
            <a:spAutoFit/>
          </a:bodyPr>
          <a:lstStyle/>
          <a:p>
            <a:pPr algn="r" rtl="1"/>
            <a:r>
              <a:rPr lang="ar-EG" sz="2000" dirty="0"/>
              <a:t>متى كانت آخر مرة فكرت فيها، "لدي اجتماع اليوم. أتمنى أن يكون مليئًا بالصراعات"؟</a:t>
            </a:r>
          </a:p>
          <a:p>
            <a:pPr algn="r" rtl="1"/>
            <a:r>
              <a:rPr lang="ar-EG" sz="2000" dirty="0"/>
              <a:t>من المحتمل أنك لم تفكر في ذلك من قبل. في الواقع، ربما فكرت في العكس تمامًا في بعض الأحيان: "أتمنى ألا يكون اجتماعي اليوم مليئًا بالصراعات".</a:t>
            </a:r>
          </a:p>
        </p:txBody>
      </p:sp>
      <p:sp>
        <p:nvSpPr>
          <p:cNvPr id="14" name="Cloud 13"/>
          <p:cNvSpPr/>
          <p:nvPr/>
        </p:nvSpPr>
        <p:spPr>
          <a:xfrm>
            <a:off x="131092" y="3719682"/>
            <a:ext cx="4030008" cy="2935537"/>
          </a:xfrm>
          <a:prstGeom prst="cloud">
            <a:avLst/>
          </a:prstGeom>
        </p:spPr>
        <p:style>
          <a:lnRef idx="3">
            <a:schemeClr val="lt1"/>
          </a:lnRef>
          <a:fillRef idx="1">
            <a:schemeClr val="accent3"/>
          </a:fillRef>
          <a:effectRef idx="1">
            <a:schemeClr val="accent3"/>
          </a:effectRef>
          <a:fontRef idx="minor">
            <a:schemeClr val="lt1"/>
          </a:fontRef>
        </p:style>
        <p:txBody>
          <a:bodyPr rtlCol="0" anchor="ctr"/>
          <a:lstStyle/>
          <a:p>
            <a:pPr algn="ctr"/>
            <a:r>
              <a:rPr lang="en-US" sz="2400" dirty="0">
                <a:latin typeface="Times New Roman" panose="02020603050405020304" pitchFamily="18" charset="0"/>
                <a:cs typeface="Times New Roman" panose="02020603050405020304" pitchFamily="18" charset="0"/>
              </a:rPr>
              <a:t>Believe it or not, lack of conflict isn’t a good thing.</a:t>
            </a:r>
          </a:p>
        </p:txBody>
      </p:sp>
      <p:sp>
        <p:nvSpPr>
          <p:cNvPr id="15" name="Cloud 14"/>
          <p:cNvSpPr/>
          <p:nvPr/>
        </p:nvSpPr>
        <p:spPr>
          <a:xfrm>
            <a:off x="4303402" y="3533432"/>
            <a:ext cx="4030008" cy="2935537"/>
          </a:xfrm>
          <a:prstGeom prst="cloud">
            <a:avLst/>
          </a:prstGeom>
        </p:spPr>
        <p:style>
          <a:lnRef idx="3">
            <a:schemeClr val="lt1"/>
          </a:lnRef>
          <a:fillRef idx="1">
            <a:schemeClr val="accent3"/>
          </a:fillRef>
          <a:effectRef idx="1">
            <a:schemeClr val="accent3"/>
          </a:effectRef>
          <a:fontRef idx="minor">
            <a:schemeClr val="lt1"/>
          </a:fontRef>
        </p:style>
        <p:txBody>
          <a:bodyPr rtlCol="0" anchor="ctr"/>
          <a:lstStyle/>
          <a:p>
            <a:pPr algn="ctr" rtl="1"/>
            <a:r>
              <a:rPr lang="ar-EG" sz="2400" dirty="0">
                <a:latin typeface="Times New Roman" panose="02020603050405020304" pitchFamily="18" charset="0"/>
                <a:cs typeface="Times New Roman" panose="02020603050405020304" pitchFamily="18" charset="0"/>
              </a:rPr>
              <a:t>صدق أو لا تصدق، عدم وجود صراع ليس شيئًا جيدًا.</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84513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454374" y="17596"/>
            <a:ext cx="2927340" cy="399405"/>
          </a:xfrm>
          <a:prstGeom prst="rect">
            <a:avLst/>
          </a:prstGeom>
        </p:spPr>
        <p:txBody>
          <a:bodyPr wrap="non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Conflict in Team Meetings</a:t>
            </a:r>
          </a:p>
        </p:txBody>
      </p:sp>
      <p:sp>
        <p:nvSpPr>
          <p:cNvPr id="9" name="TextBox 8"/>
          <p:cNvSpPr txBox="1"/>
          <p:nvPr/>
        </p:nvSpPr>
        <p:spPr>
          <a:xfrm>
            <a:off x="8154374" y="39235"/>
            <a:ext cx="2553904" cy="400110"/>
          </a:xfrm>
          <a:prstGeom prst="rect">
            <a:avLst/>
          </a:prstGeom>
          <a:noFill/>
        </p:spPr>
        <p:txBody>
          <a:bodyPr wrap="none" rtlCol="0">
            <a:spAutoFit/>
          </a:bodyPr>
          <a:lstStyle/>
          <a:p>
            <a:pPr algn="ctr"/>
            <a:r>
              <a:rPr lang="ar-EG" sz="2000" dirty="0">
                <a:latin typeface="Alexandria" charset="0"/>
                <a:cs typeface="Alexandria" charset="0"/>
              </a:rPr>
              <a:t>الصراع في اجتماعات الفريق</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4" name="Rectangle 3"/>
          <p:cNvSpPr/>
          <p:nvPr/>
        </p:nvSpPr>
        <p:spPr>
          <a:xfrm>
            <a:off x="51055" y="1150026"/>
            <a:ext cx="4403319" cy="6093335"/>
          </a:xfrm>
          <a:prstGeom prst="rect">
            <a:avLst/>
          </a:prstGeom>
        </p:spPr>
        <p:txBody>
          <a:bodyPr wrap="square">
            <a:spAutoFit/>
          </a:bodyPr>
          <a:lstStyle/>
          <a:p>
            <a:pPr marL="92075" marR="156845">
              <a:lnSpc>
                <a:spcPct val="106400"/>
              </a:lnSpc>
              <a:spcBef>
                <a:spcPts val="180"/>
              </a:spcBef>
            </a:pPr>
            <a:r>
              <a:rPr lang="en-US" sz="2400" b="1" spc="-35" dirty="0">
                <a:latin typeface="Times New Roman"/>
                <a:cs typeface="Times New Roman"/>
              </a:rPr>
              <a:t>Lack of conflict is a strong sign that your group has some serious problems, such as</a:t>
            </a:r>
            <a:r>
              <a:rPr lang="en-US" sz="2400" b="1" spc="-35" dirty="0" smtClean="0">
                <a:latin typeface="Times New Roman"/>
                <a:cs typeface="Times New Roman"/>
              </a:rPr>
              <a:t>:</a:t>
            </a:r>
            <a:endParaRPr lang="ar-EG" sz="2400" b="1" spc="-35" dirty="0" smtClean="0">
              <a:latin typeface="Times New Roman"/>
              <a:cs typeface="Times New Roman"/>
            </a:endParaRPr>
          </a:p>
          <a:p>
            <a:pPr marL="92075" marR="156845">
              <a:lnSpc>
                <a:spcPct val="106400"/>
              </a:lnSpc>
              <a:spcBef>
                <a:spcPts val="180"/>
              </a:spcBef>
            </a:pPr>
            <a:endParaRPr lang="en-US" sz="2400" b="1" spc="-35" dirty="0">
              <a:latin typeface="Times New Roman"/>
              <a:cs typeface="Times New Roman"/>
            </a:endParaRPr>
          </a:p>
          <a:p>
            <a:pPr marL="92075" marR="156845">
              <a:lnSpc>
                <a:spcPct val="106400"/>
              </a:lnSpc>
              <a:spcBef>
                <a:spcPts val="180"/>
              </a:spcBef>
            </a:pPr>
            <a:r>
              <a:rPr lang="en-US" sz="2400" spc="-35" dirty="0">
                <a:latin typeface="Times New Roman"/>
                <a:cs typeface="Times New Roman"/>
              </a:rPr>
              <a:t>Not develop innovative ideas, and never reach “team” status</a:t>
            </a:r>
            <a:r>
              <a:rPr lang="en-US" sz="2400" spc="-35" dirty="0" smtClean="0">
                <a:latin typeface="Times New Roman"/>
                <a:cs typeface="Times New Roman"/>
              </a:rPr>
              <a:t>.</a:t>
            </a:r>
            <a:endParaRPr lang="ar-EG" sz="2400" spc="-35" dirty="0" smtClean="0">
              <a:latin typeface="Times New Roman"/>
              <a:cs typeface="Times New Roman"/>
            </a:endParaRPr>
          </a:p>
          <a:p>
            <a:pPr marL="92075" marR="156845">
              <a:lnSpc>
                <a:spcPct val="106400"/>
              </a:lnSpc>
              <a:spcBef>
                <a:spcPts val="180"/>
              </a:spcBef>
            </a:pPr>
            <a:r>
              <a:rPr lang="en-US" sz="2400" spc="-35" dirty="0" smtClean="0">
                <a:latin typeface="Times New Roman"/>
                <a:cs typeface="Times New Roman"/>
              </a:rPr>
              <a:t> </a:t>
            </a:r>
            <a:endParaRPr lang="en-US" sz="2400" spc="-35" dirty="0">
              <a:latin typeface="Times New Roman"/>
              <a:cs typeface="Times New Roman"/>
            </a:endParaRPr>
          </a:p>
          <a:p>
            <a:pPr marL="92075" marR="156845">
              <a:lnSpc>
                <a:spcPct val="106400"/>
              </a:lnSpc>
              <a:spcBef>
                <a:spcPts val="180"/>
              </a:spcBef>
            </a:pPr>
            <a:r>
              <a:rPr lang="en-US" sz="2400" spc="-35" dirty="0">
                <a:latin typeface="Times New Roman"/>
                <a:cs typeface="Times New Roman"/>
              </a:rPr>
              <a:t>The whole purpose for having meetings is to get different people together to share a variety of ideas and develop innovative solutions to problems. If this is to occur, then conflict must occur, too.</a:t>
            </a:r>
          </a:p>
          <a:p>
            <a:pPr marL="92075" marR="156845">
              <a:lnSpc>
                <a:spcPct val="106400"/>
              </a:lnSpc>
              <a:spcBef>
                <a:spcPts val="180"/>
              </a:spcBef>
            </a:pPr>
            <a:endParaRPr lang="en-US" sz="2400" spc="-35" dirty="0">
              <a:latin typeface="Times New Roman"/>
              <a:cs typeface="Times New Roman"/>
            </a:endParaRPr>
          </a:p>
        </p:txBody>
      </p:sp>
      <p:sp>
        <p:nvSpPr>
          <p:cNvPr id="6" name="Rectangle 5"/>
          <p:cNvSpPr/>
          <p:nvPr/>
        </p:nvSpPr>
        <p:spPr>
          <a:xfrm>
            <a:off x="4586126" y="1308080"/>
            <a:ext cx="3464560" cy="5262979"/>
          </a:xfrm>
          <a:prstGeom prst="rect">
            <a:avLst/>
          </a:prstGeom>
        </p:spPr>
        <p:txBody>
          <a:bodyPr wrap="square">
            <a:spAutoFit/>
          </a:bodyPr>
          <a:lstStyle/>
          <a:p>
            <a:pPr algn="r" rtl="1"/>
            <a:r>
              <a:rPr lang="ar-EG" sz="2400" b="1" dirty="0"/>
              <a:t>إن غياب الصراعات يعد علامة قوية على أن مجموعتك تعاني من بعض المشاكل الخطيرة، مثل:</a:t>
            </a:r>
          </a:p>
          <a:p>
            <a:pPr algn="r" rtl="1"/>
            <a:endParaRPr lang="ar-EG" sz="2400" dirty="0"/>
          </a:p>
          <a:p>
            <a:pPr algn="r" rtl="1"/>
            <a:r>
              <a:rPr lang="ar-EG" sz="2400" dirty="0"/>
              <a:t>عدم تطوير أفكار مبتكرة، وعدم الوصول إلى حالة "الفريق" أبدًا.</a:t>
            </a:r>
          </a:p>
          <a:p>
            <a:pPr algn="r" rtl="1"/>
            <a:endParaRPr lang="ar-EG" sz="2400" dirty="0"/>
          </a:p>
          <a:p>
            <a:pPr algn="r" rtl="1"/>
            <a:r>
              <a:rPr lang="ar-EG" sz="2400" dirty="0"/>
              <a:t>الغرض الكامل من عقد الاجتماعات هو جمع أشخاص مختلفين معًا لمشاركة مجموعة متنوعة من الأفكار وتطوير حلول مبتكرة للمشاكل. وإذا كان من المفترض أن يحدث هذا، فلا بد أن يحدث الصراع أيضًا.</a:t>
            </a:r>
          </a:p>
        </p:txBody>
      </p:sp>
    </p:spTree>
    <p:extLst>
      <p:ext uri="{BB962C8B-B14F-4D97-AF65-F5344CB8AC3E}">
        <p14:creationId xmlns:p14="http://schemas.microsoft.com/office/powerpoint/2010/main" val="9378133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454374" y="17596"/>
            <a:ext cx="2927340" cy="399405"/>
          </a:xfrm>
          <a:prstGeom prst="rect">
            <a:avLst/>
          </a:prstGeom>
        </p:spPr>
        <p:txBody>
          <a:bodyPr wrap="non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Conflict in Team Meetings</a:t>
            </a:r>
          </a:p>
        </p:txBody>
      </p:sp>
      <p:sp>
        <p:nvSpPr>
          <p:cNvPr id="9" name="TextBox 8"/>
          <p:cNvSpPr txBox="1"/>
          <p:nvPr/>
        </p:nvSpPr>
        <p:spPr>
          <a:xfrm>
            <a:off x="8154374" y="39235"/>
            <a:ext cx="2553904" cy="400110"/>
          </a:xfrm>
          <a:prstGeom prst="rect">
            <a:avLst/>
          </a:prstGeom>
          <a:noFill/>
        </p:spPr>
        <p:txBody>
          <a:bodyPr wrap="none" rtlCol="0">
            <a:spAutoFit/>
          </a:bodyPr>
          <a:lstStyle/>
          <a:p>
            <a:pPr algn="ctr"/>
            <a:r>
              <a:rPr lang="ar-EG" sz="2000" dirty="0">
                <a:latin typeface="Alexandria" charset="0"/>
                <a:cs typeface="Alexandria" charset="0"/>
              </a:rPr>
              <a:t>الصراع في اجتماعات الفريق</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4" name="Rectangle 3"/>
          <p:cNvSpPr/>
          <p:nvPr/>
        </p:nvSpPr>
        <p:spPr>
          <a:xfrm>
            <a:off x="51055" y="1150026"/>
            <a:ext cx="4403319" cy="5207644"/>
          </a:xfrm>
          <a:prstGeom prst="rect">
            <a:avLst/>
          </a:prstGeom>
        </p:spPr>
        <p:txBody>
          <a:bodyPr wrap="square">
            <a:spAutoFit/>
          </a:bodyPr>
          <a:lstStyle/>
          <a:p>
            <a:pPr marL="92075" marR="156845">
              <a:lnSpc>
                <a:spcPct val="106400"/>
              </a:lnSpc>
              <a:spcBef>
                <a:spcPts val="180"/>
              </a:spcBef>
            </a:pPr>
            <a:r>
              <a:rPr lang="en-US" sz="2400" spc="-35" dirty="0">
                <a:latin typeface="Times New Roman"/>
                <a:cs typeface="Times New Roman"/>
              </a:rPr>
              <a:t>If you replace the word conflict with something such as discussion or sharing of ideas, then the phrase sounds more appealing: </a:t>
            </a:r>
          </a:p>
          <a:p>
            <a:pPr marL="92075" marR="156845">
              <a:lnSpc>
                <a:spcPct val="106400"/>
              </a:lnSpc>
              <a:spcBef>
                <a:spcPts val="180"/>
              </a:spcBef>
            </a:pPr>
            <a:r>
              <a:rPr lang="en-US" sz="2400" spc="-35" dirty="0">
                <a:latin typeface="Times New Roman"/>
                <a:cs typeface="Times New Roman"/>
              </a:rPr>
              <a:t>“I hope my meeting today is full of discussion and sharing of ideas.” To better understand the need for conflict in meetings and strategies for facilitating productive conflict, let’s explore each area in more detail.</a:t>
            </a:r>
          </a:p>
          <a:p>
            <a:pPr marL="92075" marR="156845">
              <a:lnSpc>
                <a:spcPct val="106400"/>
              </a:lnSpc>
              <a:spcBef>
                <a:spcPts val="180"/>
              </a:spcBef>
            </a:pPr>
            <a:endParaRPr lang="en-US" sz="2400" spc="-35" dirty="0">
              <a:latin typeface="Times New Roman"/>
              <a:cs typeface="Times New Roman"/>
            </a:endParaRPr>
          </a:p>
        </p:txBody>
      </p:sp>
      <p:sp>
        <p:nvSpPr>
          <p:cNvPr id="6" name="Rectangle 5"/>
          <p:cNvSpPr/>
          <p:nvPr/>
        </p:nvSpPr>
        <p:spPr>
          <a:xfrm>
            <a:off x="4586126" y="1308080"/>
            <a:ext cx="3464560" cy="3785652"/>
          </a:xfrm>
          <a:prstGeom prst="rect">
            <a:avLst/>
          </a:prstGeom>
        </p:spPr>
        <p:txBody>
          <a:bodyPr wrap="square">
            <a:spAutoFit/>
          </a:bodyPr>
          <a:lstStyle/>
          <a:p>
            <a:pPr algn="r" rtl="1"/>
            <a:r>
              <a:rPr lang="ar-EG" sz="2400" dirty="0"/>
              <a:t>إذا استبدلت كلمة الصراع بشيء مثل المناقشة أو تبادل الأفكار، فإن العبارة تبدو أكثر جاذبية:</a:t>
            </a:r>
          </a:p>
          <a:p>
            <a:pPr algn="r" rtl="1"/>
            <a:r>
              <a:rPr lang="ar-EG" sz="2400" dirty="0"/>
              <a:t>"آمل أن يكون اجتماعي اليوم مليئًا بالمناقشة وتبادل الأفكار". لفهم الحاجة إلى الصراع في الاجتماعات والاستراتيجيات لتسهيل الصراع البنّاء بشكل أفضل، دعنا نستكشف كل مجال بمزيد من التفصيل.</a:t>
            </a:r>
          </a:p>
        </p:txBody>
      </p:sp>
    </p:spTree>
    <p:extLst>
      <p:ext uri="{BB962C8B-B14F-4D97-AF65-F5344CB8AC3E}">
        <p14:creationId xmlns:p14="http://schemas.microsoft.com/office/powerpoint/2010/main" val="28908813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454374" y="17596"/>
            <a:ext cx="2927340" cy="399405"/>
          </a:xfrm>
          <a:prstGeom prst="rect">
            <a:avLst/>
          </a:prstGeom>
        </p:spPr>
        <p:txBody>
          <a:bodyPr wrap="non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Conflict in Team Meetings</a:t>
            </a:r>
          </a:p>
        </p:txBody>
      </p:sp>
      <p:sp>
        <p:nvSpPr>
          <p:cNvPr id="9" name="TextBox 8"/>
          <p:cNvSpPr txBox="1"/>
          <p:nvPr/>
        </p:nvSpPr>
        <p:spPr>
          <a:xfrm>
            <a:off x="8154374" y="39235"/>
            <a:ext cx="2553904" cy="400110"/>
          </a:xfrm>
          <a:prstGeom prst="rect">
            <a:avLst/>
          </a:prstGeom>
          <a:noFill/>
        </p:spPr>
        <p:txBody>
          <a:bodyPr wrap="none" rtlCol="0">
            <a:spAutoFit/>
          </a:bodyPr>
          <a:lstStyle/>
          <a:p>
            <a:pPr algn="ctr"/>
            <a:r>
              <a:rPr lang="ar-EG" sz="2000" dirty="0">
                <a:latin typeface="Alexandria" charset="0"/>
                <a:cs typeface="Alexandria" charset="0"/>
              </a:rPr>
              <a:t>الصراع في اجتماعات الفريق</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4" name="Rectangle 3"/>
          <p:cNvSpPr/>
          <p:nvPr/>
        </p:nvSpPr>
        <p:spPr>
          <a:xfrm>
            <a:off x="51055" y="1150026"/>
            <a:ext cx="4403319" cy="4398961"/>
          </a:xfrm>
          <a:prstGeom prst="rect">
            <a:avLst/>
          </a:prstGeom>
        </p:spPr>
        <p:txBody>
          <a:bodyPr wrap="square">
            <a:spAutoFit/>
          </a:bodyPr>
          <a:lstStyle/>
          <a:p>
            <a:pPr marL="92075" marR="156845">
              <a:lnSpc>
                <a:spcPct val="106400"/>
              </a:lnSpc>
              <a:spcBef>
                <a:spcPts val="180"/>
              </a:spcBef>
            </a:pPr>
            <a:r>
              <a:rPr lang="en-US" sz="2400" b="1" u="sng" spc="-35" dirty="0">
                <a:latin typeface="Times New Roman"/>
                <a:cs typeface="Times New Roman"/>
              </a:rPr>
              <a:t>Need for Conflict</a:t>
            </a:r>
          </a:p>
          <a:p>
            <a:pPr marL="92075" marR="156845">
              <a:lnSpc>
                <a:spcPct val="106400"/>
              </a:lnSpc>
              <a:spcBef>
                <a:spcPts val="180"/>
              </a:spcBef>
            </a:pPr>
            <a:r>
              <a:rPr lang="en-US" sz="2400" spc="-35" dirty="0">
                <a:latin typeface="Times New Roman"/>
                <a:cs typeface="Times New Roman"/>
              </a:rPr>
              <a:t>As groups develop into teams, some naïve leaders think that a positive byproduct of this transformation will be a lack of conflict. Nothing could be further from the truth. If you’re part of a group that is not experiencing conflict, chances are you’re part of either a groupthink or a meeting think situation.</a:t>
            </a:r>
          </a:p>
        </p:txBody>
      </p:sp>
      <p:sp>
        <p:nvSpPr>
          <p:cNvPr id="6" name="Rectangle 5"/>
          <p:cNvSpPr/>
          <p:nvPr/>
        </p:nvSpPr>
        <p:spPr>
          <a:xfrm>
            <a:off x="4586126" y="1308080"/>
            <a:ext cx="3464560" cy="3785652"/>
          </a:xfrm>
          <a:prstGeom prst="rect">
            <a:avLst/>
          </a:prstGeom>
        </p:spPr>
        <p:txBody>
          <a:bodyPr wrap="square">
            <a:spAutoFit/>
          </a:bodyPr>
          <a:lstStyle/>
          <a:p>
            <a:pPr algn="r" rtl="1"/>
            <a:r>
              <a:rPr lang="ar-EG" sz="2400" b="1" u="sng" dirty="0"/>
              <a:t>الحاجة إلى الصراع</a:t>
            </a:r>
          </a:p>
          <a:p>
            <a:pPr algn="r" rtl="1"/>
            <a:r>
              <a:rPr lang="ar-EG" sz="2400" dirty="0"/>
              <a:t>مع تطور المجموعات إلى فرق، يعتقد بعض القادة السذج أن النتيجة الإيجابية لهذا التحول ستكون عدم وجود صراع. لا شيء يمكن أن يكون أبعد عن الحقيقة. إذا كنت جزءًا من مجموعة لا تعاني من الصراع، فمن المحتمل أنك جزء من تفكير جماعي أو موقف تفكير اجتماع.</a:t>
            </a:r>
          </a:p>
        </p:txBody>
      </p:sp>
    </p:spTree>
    <p:extLst>
      <p:ext uri="{BB962C8B-B14F-4D97-AF65-F5344CB8AC3E}">
        <p14:creationId xmlns:p14="http://schemas.microsoft.com/office/powerpoint/2010/main" val="4455226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454374" y="17596"/>
            <a:ext cx="2927340" cy="399405"/>
          </a:xfrm>
          <a:prstGeom prst="rect">
            <a:avLst/>
          </a:prstGeom>
        </p:spPr>
        <p:txBody>
          <a:bodyPr wrap="non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Conflict in Team Meetings</a:t>
            </a:r>
          </a:p>
        </p:txBody>
      </p:sp>
      <p:sp>
        <p:nvSpPr>
          <p:cNvPr id="9" name="TextBox 8"/>
          <p:cNvSpPr txBox="1"/>
          <p:nvPr/>
        </p:nvSpPr>
        <p:spPr>
          <a:xfrm>
            <a:off x="8154374" y="39235"/>
            <a:ext cx="2553904" cy="400110"/>
          </a:xfrm>
          <a:prstGeom prst="rect">
            <a:avLst/>
          </a:prstGeom>
          <a:noFill/>
        </p:spPr>
        <p:txBody>
          <a:bodyPr wrap="none" rtlCol="0">
            <a:spAutoFit/>
          </a:bodyPr>
          <a:lstStyle/>
          <a:p>
            <a:pPr algn="ctr"/>
            <a:r>
              <a:rPr lang="ar-EG" sz="2000" dirty="0">
                <a:latin typeface="Alexandria" charset="0"/>
                <a:cs typeface="Alexandria" charset="0"/>
              </a:rPr>
              <a:t>الصراع في اجتماعات الفريق</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4" name="Rectangle 3"/>
          <p:cNvSpPr/>
          <p:nvPr/>
        </p:nvSpPr>
        <p:spPr>
          <a:xfrm>
            <a:off x="51055" y="1150026"/>
            <a:ext cx="4403319" cy="4501553"/>
          </a:xfrm>
          <a:prstGeom prst="rect">
            <a:avLst/>
          </a:prstGeom>
        </p:spPr>
        <p:txBody>
          <a:bodyPr wrap="square">
            <a:spAutoFit/>
          </a:bodyPr>
          <a:lstStyle/>
          <a:p>
            <a:pPr marL="92075" marR="156845">
              <a:lnSpc>
                <a:spcPct val="106400"/>
              </a:lnSpc>
              <a:spcBef>
                <a:spcPts val="180"/>
              </a:spcBef>
            </a:pPr>
            <a:r>
              <a:rPr lang="en-US" sz="2400" b="1" spc="-35" dirty="0">
                <a:latin typeface="Times New Roman"/>
                <a:cs typeface="Times New Roman"/>
              </a:rPr>
              <a:t>Groupthink</a:t>
            </a:r>
          </a:p>
          <a:p>
            <a:pPr marL="92075" marR="156845">
              <a:lnSpc>
                <a:spcPct val="106400"/>
              </a:lnSpc>
              <a:spcBef>
                <a:spcPts val="180"/>
              </a:spcBef>
            </a:pPr>
            <a:r>
              <a:rPr lang="en-US" sz="2400" spc="-35" dirty="0">
                <a:latin typeface="Times New Roman"/>
                <a:cs typeface="Times New Roman"/>
              </a:rPr>
              <a:t>Groupthink is the tendency of highly cohesive groups to suspend critical thinking and make faulty decisions. </a:t>
            </a:r>
            <a:endParaRPr lang="ar-EG" sz="2400" spc="-35" dirty="0" smtClean="0">
              <a:latin typeface="Times New Roman"/>
              <a:cs typeface="Times New Roman"/>
            </a:endParaRPr>
          </a:p>
          <a:p>
            <a:pPr marL="92075" marR="156845">
              <a:lnSpc>
                <a:spcPct val="106400"/>
              </a:lnSpc>
              <a:spcBef>
                <a:spcPts val="180"/>
              </a:spcBef>
            </a:pPr>
            <a:endParaRPr lang="en-US" sz="2400" spc="-35" dirty="0">
              <a:latin typeface="Times New Roman"/>
              <a:cs typeface="Times New Roman"/>
            </a:endParaRPr>
          </a:p>
          <a:p>
            <a:pPr marL="92075" marR="156845">
              <a:lnSpc>
                <a:spcPct val="106400"/>
              </a:lnSpc>
              <a:spcBef>
                <a:spcPts val="180"/>
              </a:spcBef>
            </a:pPr>
            <a:r>
              <a:rPr lang="en-US" sz="2400" b="1" spc="-35" dirty="0">
                <a:latin typeface="Times New Roman"/>
                <a:cs typeface="Times New Roman"/>
              </a:rPr>
              <a:t>Causes of Groupthink.</a:t>
            </a:r>
          </a:p>
          <a:p>
            <a:pPr marL="92075" marR="156845">
              <a:lnSpc>
                <a:spcPct val="106400"/>
              </a:lnSpc>
              <a:spcBef>
                <a:spcPts val="180"/>
              </a:spcBef>
            </a:pPr>
            <a:r>
              <a:rPr lang="en-US" sz="2400" spc="-35" dirty="0">
                <a:latin typeface="Times New Roman"/>
                <a:cs typeface="Times New Roman"/>
              </a:rPr>
              <a:t>For groupthink to occur, several conditions must exist. First, the group must be highly cohesive. </a:t>
            </a:r>
          </a:p>
          <a:p>
            <a:pPr marL="92075" marR="156845">
              <a:lnSpc>
                <a:spcPct val="106400"/>
              </a:lnSpc>
              <a:spcBef>
                <a:spcPts val="180"/>
              </a:spcBef>
            </a:pPr>
            <a:endParaRPr lang="en-US" sz="2400" spc="-35" dirty="0">
              <a:latin typeface="Times New Roman"/>
              <a:cs typeface="Times New Roman"/>
            </a:endParaRPr>
          </a:p>
        </p:txBody>
      </p:sp>
      <p:sp>
        <p:nvSpPr>
          <p:cNvPr id="6" name="Rectangle 5"/>
          <p:cNvSpPr/>
          <p:nvPr/>
        </p:nvSpPr>
        <p:spPr>
          <a:xfrm>
            <a:off x="4586126" y="1308080"/>
            <a:ext cx="3464560" cy="4154984"/>
          </a:xfrm>
          <a:prstGeom prst="rect">
            <a:avLst/>
          </a:prstGeom>
        </p:spPr>
        <p:txBody>
          <a:bodyPr wrap="square">
            <a:spAutoFit/>
          </a:bodyPr>
          <a:lstStyle/>
          <a:p>
            <a:pPr algn="r" rtl="1"/>
            <a:r>
              <a:rPr lang="ar-EG" sz="2400" b="1" dirty="0"/>
              <a:t>التفكير الجماعي</a:t>
            </a:r>
          </a:p>
          <a:p>
            <a:pPr algn="r" rtl="1"/>
            <a:r>
              <a:rPr lang="ar-EG" sz="2400" dirty="0"/>
              <a:t>التفكير الجماعي هو ميل المجموعات المتماسكة للغاية إلى تعليق التفكير النقدي واتخاذ قرارات خاطئة</a:t>
            </a:r>
            <a:r>
              <a:rPr lang="ar-EG" sz="2400" dirty="0" smtClean="0"/>
              <a:t>.</a:t>
            </a:r>
          </a:p>
          <a:p>
            <a:pPr algn="r" rtl="1"/>
            <a:endParaRPr lang="ar-EG" sz="2400" dirty="0"/>
          </a:p>
          <a:p>
            <a:pPr algn="r" rtl="1"/>
            <a:r>
              <a:rPr lang="ar-EG" sz="2400" b="1" dirty="0"/>
              <a:t>أسباب التفكير الجماعي.</a:t>
            </a:r>
          </a:p>
          <a:p>
            <a:pPr algn="r" rtl="1"/>
            <a:r>
              <a:rPr lang="ar-EG" sz="2400" dirty="0"/>
              <a:t>لكي يحدث التفكير الجماعي، يجب أن تتوفر عدة شروط. أولاً، يجب أن تكون المجموعة متماسكة للغاية.</a:t>
            </a:r>
          </a:p>
        </p:txBody>
      </p:sp>
    </p:spTree>
    <p:extLst>
      <p:ext uri="{BB962C8B-B14F-4D97-AF65-F5344CB8AC3E}">
        <p14:creationId xmlns:p14="http://schemas.microsoft.com/office/powerpoint/2010/main" val="12737962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454374" y="17596"/>
            <a:ext cx="2927340" cy="399405"/>
          </a:xfrm>
          <a:prstGeom prst="rect">
            <a:avLst/>
          </a:prstGeom>
        </p:spPr>
        <p:txBody>
          <a:bodyPr wrap="non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Conflict in Team Meetings</a:t>
            </a:r>
          </a:p>
        </p:txBody>
      </p:sp>
      <p:sp>
        <p:nvSpPr>
          <p:cNvPr id="9" name="TextBox 8"/>
          <p:cNvSpPr txBox="1"/>
          <p:nvPr/>
        </p:nvSpPr>
        <p:spPr>
          <a:xfrm>
            <a:off x="8154374" y="39235"/>
            <a:ext cx="2553904" cy="400110"/>
          </a:xfrm>
          <a:prstGeom prst="rect">
            <a:avLst/>
          </a:prstGeom>
          <a:noFill/>
        </p:spPr>
        <p:txBody>
          <a:bodyPr wrap="none" rtlCol="0">
            <a:spAutoFit/>
          </a:bodyPr>
          <a:lstStyle/>
          <a:p>
            <a:pPr algn="ctr"/>
            <a:r>
              <a:rPr lang="ar-EG" sz="2000" dirty="0">
                <a:latin typeface="Alexandria" charset="0"/>
                <a:cs typeface="Alexandria" charset="0"/>
              </a:rPr>
              <a:t>الصراع في اجتماعات الفريق</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4" name="Rectangle 3"/>
          <p:cNvSpPr/>
          <p:nvPr/>
        </p:nvSpPr>
        <p:spPr>
          <a:xfrm>
            <a:off x="51055" y="1150026"/>
            <a:ext cx="4403319" cy="5766707"/>
          </a:xfrm>
          <a:prstGeom prst="rect">
            <a:avLst/>
          </a:prstGeom>
        </p:spPr>
        <p:txBody>
          <a:bodyPr wrap="square">
            <a:spAutoFit/>
          </a:bodyPr>
          <a:lstStyle/>
          <a:p>
            <a:pPr marL="92075" marR="156845">
              <a:lnSpc>
                <a:spcPct val="106400"/>
              </a:lnSpc>
              <a:spcBef>
                <a:spcPts val="180"/>
              </a:spcBef>
            </a:pPr>
            <a:r>
              <a:rPr lang="en-US" sz="2000" spc="-35" dirty="0" smtClean="0">
                <a:latin typeface="Times New Roman"/>
                <a:cs typeface="Times New Roman"/>
              </a:rPr>
              <a:t>groupthink </a:t>
            </a:r>
            <a:r>
              <a:rPr lang="en-US" sz="2000" spc="-35" dirty="0">
                <a:latin typeface="Times New Roman"/>
                <a:cs typeface="Times New Roman"/>
              </a:rPr>
              <a:t>is more likely to occur if the group functions in isolation, is very homogeneous, lacks norms for critically analyzing information, and/or is dealing with high stress threats. In addition, these groups are often headed by a charismatic, directive leader</a:t>
            </a:r>
            <a:r>
              <a:rPr lang="en-US" sz="2000" spc="-35" dirty="0" smtClean="0">
                <a:latin typeface="Times New Roman"/>
                <a:cs typeface="Times New Roman"/>
              </a:rPr>
              <a:t>.</a:t>
            </a:r>
            <a:endParaRPr lang="ar-EG" sz="2000" spc="-35" dirty="0" smtClean="0">
              <a:latin typeface="Times New Roman"/>
              <a:cs typeface="Times New Roman"/>
            </a:endParaRPr>
          </a:p>
          <a:p>
            <a:pPr marL="92075" marR="156845">
              <a:lnSpc>
                <a:spcPct val="106400"/>
              </a:lnSpc>
              <a:spcBef>
                <a:spcPts val="180"/>
              </a:spcBef>
            </a:pPr>
            <a:endParaRPr lang="en-US" sz="2000" spc="-35" dirty="0">
              <a:latin typeface="Times New Roman"/>
              <a:cs typeface="Times New Roman"/>
            </a:endParaRPr>
          </a:p>
          <a:p>
            <a:pPr marL="92075" marR="156845">
              <a:lnSpc>
                <a:spcPct val="106400"/>
              </a:lnSpc>
              <a:spcBef>
                <a:spcPts val="180"/>
              </a:spcBef>
            </a:pPr>
            <a:r>
              <a:rPr lang="en-US" sz="2000" spc="-35" dirty="0">
                <a:latin typeface="Times New Roman"/>
                <a:cs typeface="Times New Roman"/>
              </a:rPr>
              <a:t>Because of the strong desire to maintain the cohesiveness with leader and group, group members begin to self-censor. </a:t>
            </a:r>
            <a:endParaRPr lang="ar-EG" sz="2000" spc="-35" dirty="0" smtClean="0">
              <a:latin typeface="Times New Roman"/>
              <a:cs typeface="Times New Roman"/>
            </a:endParaRPr>
          </a:p>
          <a:p>
            <a:pPr marL="92075" marR="156845">
              <a:lnSpc>
                <a:spcPct val="106400"/>
              </a:lnSpc>
              <a:spcBef>
                <a:spcPts val="180"/>
              </a:spcBef>
            </a:pPr>
            <a:endParaRPr lang="en-US" sz="2000" spc="-35" dirty="0">
              <a:latin typeface="Times New Roman"/>
              <a:cs typeface="Times New Roman"/>
            </a:endParaRPr>
          </a:p>
          <a:p>
            <a:pPr marL="92075" marR="156845">
              <a:lnSpc>
                <a:spcPct val="106400"/>
              </a:lnSpc>
              <a:spcBef>
                <a:spcPts val="180"/>
              </a:spcBef>
            </a:pPr>
            <a:r>
              <a:rPr lang="en-US" sz="2000" spc="-35" dirty="0">
                <a:latin typeface="Times New Roman"/>
                <a:cs typeface="Times New Roman"/>
              </a:rPr>
              <a:t>No one in the group wants to be the voice of dissent, so members remain silent even though they have doubts or concerns. </a:t>
            </a:r>
          </a:p>
          <a:p>
            <a:pPr marL="92075" marR="156845">
              <a:lnSpc>
                <a:spcPct val="106400"/>
              </a:lnSpc>
              <a:spcBef>
                <a:spcPts val="180"/>
              </a:spcBef>
            </a:pPr>
            <a:endParaRPr lang="en-US" sz="2000" spc="-35" dirty="0">
              <a:latin typeface="Times New Roman"/>
              <a:cs typeface="Times New Roman"/>
            </a:endParaRPr>
          </a:p>
        </p:txBody>
      </p:sp>
      <p:sp>
        <p:nvSpPr>
          <p:cNvPr id="6" name="Rectangle 5"/>
          <p:cNvSpPr/>
          <p:nvPr/>
        </p:nvSpPr>
        <p:spPr>
          <a:xfrm>
            <a:off x="4586126" y="1308080"/>
            <a:ext cx="3464560" cy="5016758"/>
          </a:xfrm>
          <a:prstGeom prst="rect">
            <a:avLst/>
          </a:prstGeom>
        </p:spPr>
        <p:txBody>
          <a:bodyPr wrap="square">
            <a:spAutoFit/>
          </a:bodyPr>
          <a:lstStyle/>
          <a:p>
            <a:pPr algn="r" rtl="1"/>
            <a:r>
              <a:rPr lang="ar-EG" sz="2000" dirty="0"/>
              <a:t>من المرجح أن يحدث التفكير الجماعي إذا كانت المجموعة تعمل في عزلة، أو كانت متجانسة للغاية، أو تفتقر إلى المعايير اللازمة لتحليل المعلومات بشكل نقدي، و/أو كانت تتعامل مع تهديدات عالية الضغط. بالإضافة إلى ذلك، غالبًا ما يرأس هذه المجموعات زعيم </a:t>
            </a:r>
            <a:r>
              <a:rPr lang="ar-EG" sz="2000" dirty="0" err="1"/>
              <a:t>كاريزمي</a:t>
            </a:r>
            <a:r>
              <a:rPr lang="ar-EG" sz="2000" dirty="0"/>
              <a:t> موجه</a:t>
            </a:r>
            <a:r>
              <a:rPr lang="ar-EG" sz="2000" dirty="0" smtClean="0"/>
              <a:t>.</a:t>
            </a:r>
          </a:p>
          <a:p>
            <a:pPr algn="r" rtl="1"/>
            <a:r>
              <a:rPr lang="ar-EG" sz="2000" dirty="0" smtClean="0"/>
              <a:t>نظرًا </a:t>
            </a:r>
            <a:r>
              <a:rPr lang="ar-EG" sz="2000" dirty="0"/>
              <a:t>للرغبة القوية في الحفاظ على التماسك بين الزعيم والمجموعة، يبدأ أعضاء المجموعة في الرقابة </a:t>
            </a:r>
            <a:r>
              <a:rPr lang="ar-EG" sz="2000" dirty="0" smtClean="0"/>
              <a:t>الذاتية.</a:t>
            </a:r>
          </a:p>
          <a:p>
            <a:pPr algn="r" rtl="1"/>
            <a:endParaRPr lang="ar-EG" sz="2000" dirty="0"/>
          </a:p>
          <a:p>
            <a:pPr algn="r" rtl="1"/>
            <a:r>
              <a:rPr lang="ar-EG" sz="2000" dirty="0" smtClean="0"/>
              <a:t>لا </a:t>
            </a:r>
            <a:r>
              <a:rPr lang="ar-EG" sz="2000" dirty="0"/>
              <a:t>أحد في المجموعة يريد أن يكون صوت المعارضة، لذلك يظل الأعضاء صامتين حتى لو كانت لديهم شكوك أو مخاوف.</a:t>
            </a:r>
          </a:p>
        </p:txBody>
      </p:sp>
      <p:sp>
        <p:nvSpPr>
          <p:cNvPr id="3" name="Rectangle 2"/>
          <p:cNvSpPr/>
          <p:nvPr/>
        </p:nvSpPr>
        <p:spPr>
          <a:xfrm>
            <a:off x="474648" y="640074"/>
            <a:ext cx="3322576" cy="458139"/>
          </a:xfrm>
          <a:prstGeom prst="rect">
            <a:avLst/>
          </a:prstGeom>
        </p:spPr>
        <p:txBody>
          <a:bodyPr wrap="none">
            <a:spAutoFit/>
          </a:bodyPr>
          <a:lstStyle/>
          <a:p>
            <a:pPr marL="92075" marR="156845">
              <a:lnSpc>
                <a:spcPct val="106400"/>
              </a:lnSpc>
              <a:spcBef>
                <a:spcPts val="180"/>
              </a:spcBef>
            </a:pPr>
            <a:r>
              <a:rPr lang="en-US" sz="2400" b="1" spc="-35" dirty="0">
                <a:latin typeface="Times New Roman"/>
                <a:cs typeface="Times New Roman"/>
              </a:rPr>
              <a:t>Causes of Groupthink.</a:t>
            </a:r>
          </a:p>
        </p:txBody>
      </p:sp>
      <p:sp>
        <p:nvSpPr>
          <p:cNvPr id="8" name="Rectangle 7"/>
          <p:cNvSpPr/>
          <p:nvPr/>
        </p:nvSpPr>
        <p:spPr>
          <a:xfrm>
            <a:off x="5161669" y="632220"/>
            <a:ext cx="2510624" cy="461665"/>
          </a:xfrm>
          <a:prstGeom prst="rect">
            <a:avLst/>
          </a:prstGeom>
        </p:spPr>
        <p:txBody>
          <a:bodyPr wrap="none">
            <a:spAutoFit/>
          </a:bodyPr>
          <a:lstStyle/>
          <a:p>
            <a:pPr algn="r" rtl="1"/>
            <a:r>
              <a:rPr lang="en-US" sz="2400" b="1" dirty="0" err="1"/>
              <a:t>أسباب</a:t>
            </a:r>
            <a:r>
              <a:rPr lang="en-US" sz="2400" b="1" dirty="0"/>
              <a:t> </a:t>
            </a:r>
            <a:r>
              <a:rPr lang="en-US" sz="2400" b="1" dirty="0" err="1"/>
              <a:t>التفكير</a:t>
            </a:r>
            <a:r>
              <a:rPr lang="en-US" sz="2400" b="1" dirty="0"/>
              <a:t> </a:t>
            </a:r>
            <a:r>
              <a:rPr lang="en-US" sz="2400" b="1" dirty="0" err="1"/>
              <a:t>الجماعي</a:t>
            </a:r>
            <a:r>
              <a:rPr lang="en-US" sz="2400" b="1" dirty="0"/>
              <a:t>.</a:t>
            </a:r>
          </a:p>
        </p:txBody>
      </p:sp>
    </p:spTree>
    <p:extLst>
      <p:ext uri="{BB962C8B-B14F-4D97-AF65-F5344CB8AC3E}">
        <p14:creationId xmlns:p14="http://schemas.microsoft.com/office/powerpoint/2010/main" val="32534309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454374" y="17596"/>
            <a:ext cx="2927340" cy="399405"/>
          </a:xfrm>
          <a:prstGeom prst="rect">
            <a:avLst/>
          </a:prstGeom>
        </p:spPr>
        <p:txBody>
          <a:bodyPr wrap="non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Conflict in Team Meetings</a:t>
            </a:r>
          </a:p>
        </p:txBody>
      </p:sp>
      <p:sp>
        <p:nvSpPr>
          <p:cNvPr id="9" name="TextBox 8"/>
          <p:cNvSpPr txBox="1"/>
          <p:nvPr/>
        </p:nvSpPr>
        <p:spPr>
          <a:xfrm>
            <a:off x="8154374" y="39235"/>
            <a:ext cx="2553904" cy="400110"/>
          </a:xfrm>
          <a:prstGeom prst="rect">
            <a:avLst/>
          </a:prstGeom>
          <a:noFill/>
        </p:spPr>
        <p:txBody>
          <a:bodyPr wrap="none" rtlCol="0">
            <a:spAutoFit/>
          </a:bodyPr>
          <a:lstStyle/>
          <a:p>
            <a:pPr algn="ctr"/>
            <a:r>
              <a:rPr lang="ar-EG" sz="2000" dirty="0">
                <a:latin typeface="Alexandria" charset="0"/>
                <a:cs typeface="Alexandria" charset="0"/>
              </a:rPr>
              <a:t>الصراع في اجتماعات الفريق</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4" name="Rectangle 3"/>
          <p:cNvSpPr/>
          <p:nvPr/>
        </p:nvSpPr>
        <p:spPr>
          <a:xfrm>
            <a:off x="51055" y="1150026"/>
            <a:ext cx="4403319" cy="5015797"/>
          </a:xfrm>
          <a:prstGeom prst="rect">
            <a:avLst/>
          </a:prstGeom>
        </p:spPr>
        <p:txBody>
          <a:bodyPr wrap="square">
            <a:spAutoFit/>
          </a:bodyPr>
          <a:lstStyle/>
          <a:p>
            <a:pPr marL="92075" marR="156845">
              <a:lnSpc>
                <a:spcPct val="106400"/>
              </a:lnSpc>
              <a:spcBef>
                <a:spcPts val="180"/>
              </a:spcBef>
            </a:pPr>
            <a:r>
              <a:rPr lang="en-US" sz="2000" spc="-35" dirty="0">
                <a:latin typeface="Times New Roman"/>
                <a:cs typeface="Times New Roman"/>
              </a:rPr>
              <a:t>If a group member does voice disagreement, “mind guards” jump in and silence the dissent until the dissenting member begins self-censoring. (Just as bodyguards protect the group from physical harm, mind guards protect the group from conflict and dissention.) </a:t>
            </a:r>
            <a:endParaRPr lang="ar-EG" sz="2000" spc="-35" dirty="0" smtClean="0">
              <a:latin typeface="Times New Roman"/>
              <a:cs typeface="Times New Roman"/>
            </a:endParaRPr>
          </a:p>
          <a:p>
            <a:pPr marL="92075" marR="156845">
              <a:lnSpc>
                <a:spcPct val="106400"/>
              </a:lnSpc>
              <a:spcBef>
                <a:spcPts val="180"/>
              </a:spcBef>
            </a:pPr>
            <a:endParaRPr lang="en-US" sz="2000" spc="-35" dirty="0">
              <a:latin typeface="Times New Roman"/>
              <a:cs typeface="Times New Roman"/>
            </a:endParaRPr>
          </a:p>
          <a:p>
            <a:pPr marL="92075" marR="156845">
              <a:lnSpc>
                <a:spcPct val="106400"/>
              </a:lnSpc>
              <a:spcBef>
                <a:spcPts val="180"/>
              </a:spcBef>
            </a:pPr>
            <a:r>
              <a:rPr lang="en-US" sz="2000" spc="-35" dirty="0">
                <a:latin typeface="Times New Roman"/>
                <a:cs typeface="Times New Roman"/>
              </a:rPr>
              <a:t>Since these groups often function in isolation, they do not receive feedback from the outside. In the end, it appears as if everyone agrees, assumptions go unchallenged, and faulty decisions are made.</a:t>
            </a:r>
          </a:p>
        </p:txBody>
      </p:sp>
      <p:sp>
        <p:nvSpPr>
          <p:cNvPr id="6" name="Rectangle 5"/>
          <p:cNvSpPr/>
          <p:nvPr/>
        </p:nvSpPr>
        <p:spPr>
          <a:xfrm>
            <a:off x="4586126" y="1308080"/>
            <a:ext cx="3464560" cy="4401205"/>
          </a:xfrm>
          <a:prstGeom prst="rect">
            <a:avLst/>
          </a:prstGeom>
        </p:spPr>
        <p:txBody>
          <a:bodyPr wrap="square">
            <a:spAutoFit/>
          </a:bodyPr>
          <a:lstStyle/>
          <a:p>
            <a:pPr algn="r" rtl="1"/>
            <a:r>
              <a:rPr lang="ar-EG" sz="2000" dirty="0"/>
              <a:t>إذا عبر أحد أعضاء المجموعة عن اختلافه في الرأي، فإن "حراس العقل" يتدخلون ويسكتون المخالف حتى يبدأ العضو المخالف في ممارسة الرقابة الذاتية. (وكما يحمي الحراس الشخصيون المجموعة من الأذى الجسدي، فإن حراس العقل يحمون المجموعة من الصراع والخلاف</a:t>
            </a:r>
            <a:r>
              <a:rPr lang="ar-EG" sz="2000" dirty="0" smtClean="0"/>
              <a:t>).</a:t>
            </a:r>
          </a:p>
          <a:p>
            <a:pPr algn="r" rtl="1"/>
            <a:endParaRPr lang="ar-EG" sz="2000" dirty="0"/>
          </a:p>
          <a:p>
            <a:pPr algn="r" rtl="1"/>
            <a:r>
              <a:rPr lang="ar-EG" sz="2000" dirty="0"/>
              <a:t>ونظرًا لأن هذه المجموعات تعمل غالبًا في عزلة، فإنها لا تتلقى ردود فعل من الخارج. وفي النهاية، يبدو الأمر كما لو أن الجميع متفقون، والافتراضات تمر دون تحدي، ويتم اتخاذ قرارات خاطئة.</a:t>
            </a:r>
          </a:p>
        </p:txBody>
      </p:sp>
      <p:sp>
        <p:nvSpPr>
          <p:cNvPr id="3" name="Rectangle 2"/>
          <p:cNvSpPr/>
          <p:nvPr/>
        </p:nvSpPr>
        <p:spPr>
          <a:xfrm>
            <a:off x="474648" y="640074"/>
            <a:ext cx="3322576" cy="458139"/>
          </a:xfrm>
          <a:prstGeom prst="rect">
            <a:avLst/>
          </a:prstGeom>
        </p:spPr>
        <p:txBody>
          <a:bodyPr wrap="none">
            <a:spAutoFit/>
          </a:bodyPr>
          <a:lstStyle/>
          <a:p>
            <a:pPr marL="92075" marR="156845">
              <a:lnSpc>
                <a:spcPct val="106400"/>
              </a:lnSpc>
              <a:spcBef>
                <a:spcPts val="180"/>
              </a:spcBef>
            </a:pPr>
            <a:r>
              <a:rPr lang="en-US" sz="2400" b="1" spc="-35" dirty="0">
                <a:latin typeface="Times New Roman"/>
                <a:cs typeface="Times New Roman"/>
              </a:rPr>
              <a:t>Causes of Groupthink.</a:t>
            </a:r>
          </a:p>
        </p:txBody>
      </p:sp>
      <p:sp>
        <p:nvSpPr>
          <p:cNvPr id="8" name="Rectangle 7"/>
          <p:cNvSpPr/>
          <p:nvPr/>
        </p:nvSpPr>
        <p:spPr>
          <a:xfrm>
            <a:off x="5161669" y="632220"/>
            <a:ext cx="2510624" cy="461665"/>
          </a:xfrm>
          <a:prstGeom prst="rect">
            <a:avLst/>
          </a:prstGeom>
        </p:spPr>
        <p:txBody>
          <a:bodyPr wrap="none">
            <a:spAutoFit/>
          </a:bodyPr>
          <a:lstStyle/>
          <a:p>
            <a:pPr algn="r" rtl="1"/>
            <a:r>
              <a:rPr lang="en-US" sz="2400" b="1" dirty="0" err="1"/>
              <a:t>أسباب</a:t>
            </a:r>
            <a:r>
              <a:rPr lang="en-US" sz="2400" b="1" dirty="0"/>
              <a:t> </a:t>
            </a:r>
            <a:r>
              <a:rPr lang="en-US" sz="2400" b="1" dirty="0" err="1"/>
              <a:t>التفكير</a:t>
            </a:r>
            <a:r>
              <a:rPr lang="en-US" sz="2400" b="1" dirty="0"/>
              <a:t> </a:t>
            </a:r>
            <a:r>
              <a:rPr lang="en-US" sz="2400" b="1" dirty="0" err="1"/>
              <a:t>الجماعي</a:t>
            </a:r>
            <a:r>
              <a:rPr lang="en-US" sz="2400" b="1" dirty="0"/>
              <a:t>.</a:t>
            </a:r>
          </a:p>
        </p:txBody>
      </p:sp>
    </p:spTree>
    <p:extLst>
      <p:ext uri="{BB962C8B-B14F-4D97-AF65-F5344CB8AC3E}">
        <p14:creationId xmlns:p14="http://schemas.microsoft.com/office/powerpoint/2010/main" val="1663845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454374" y="17596"/>
            <a:ext cx="2927340" cy="399405"/>
          </a:xfrm>
          <a:prstGeom prst="rect">
            <a:avLst/>
          </a:prstGeom>
        </p:spPr>
        <p:txBody>
          <a:bodyPr wrap="non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Conflict in Team Meetings</a:t>
            </a:r>
          </a:p>
        </p:txBody>
      </p:sp>
      <p:sp>
        <p:nvSpPr>
          <p:cNvPr id="9" name="TextBox 8"/>
          <p:cNvSpPr txBox="1"/>
          <p:nvPr/>
        </p:nvSpPr>
        <p:spPr>
          <a:xfrm>
            <a:off x="8154374" y="39235"/>
            <a:ext cx="2553904" cy="400110"/>
          </a:xfrm>
          <a:prstGeom prst="rect">
            <a:avLst/>
          </a:prstGeom>
          <a:noFill/>
        </p:spPr>
        <p:txBody>
          <a:bodyPr wrap="none" rtlCol="0">
            <a:spAutoFit/>
          </a:bodyPr>
          <a:lstStyle/>
          <a:p>
            <a:pPr algn="ctr"/>
            <a:r>
              <a:rPr lang="ar-EG" sz="2000" dirty="0">
                <a:latin typeface="Alexandria" charset="0"/>
                <a:cs typeface="Alexandria" charset="0"/>
              </a:rPr>
              <a:t>الصراع في اجتماعات الفريق</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4" name="Rectangle 3"/>
          <p:cNvSpPr/>
          <p:nvPr/>
        </p:nvSpPr>
        <p:spPr>
          <a:xfrm>
            <a:off x="51055" y="1150026"/>
            <a:ext cx="4403319" cy="4373313"/>
          </a:xfrm>
          <a:prstGeom prst="rect">
            <a:avLst/>
          </a:prstGeom>
        </p:spPr>
        <p:txBody>
          <a:bodyPr wrap="square">
            <a:spAutoFit/>
          </a:bodyPr>
          <a:lstStyle/>
          <a:p>
            <a:pPr marL="92075" marR="156845">
              <a:lnSpc>
                <a:spcPct val="106400"/>
              </a:lnSpc>
              <a:spcBef>
                <a:spcPts val="180"/>
              </a:spcBef>
            </a:pPr>
            <a:r>
              <a:rPr lang="en-US" sz="2400" spc="-35" dirty="0" smtClean="0">
                <a:latin typeface="Times New Roman"/>
                <a:cs typeface="Times New Roman"/>
              </a:rPr>
              <a:t>The </a:t>
            </a:r>
            <a:r>
              <a:rPr lang="en-US" sz="2400" spc="-35" dirty="0">
                <a:latin typeface="Times New Roman"/>
                <a:cs typeface="Times New Roman"/>
              </a:rPr>
              <a:t>way to avoid groupthink is to  introduce conflict systematically.  Norms should be developed for seeking additional information, testing assumptions.  Having the larger group divide into subgroups when brainstorming and/or having the leader withhold his or her thoughts are additional strategies used to reduce groupthink.</a:t>
            </a:r>
          </a:p>
        </p:txBody>
      </p:sp>
      <p:sp>
        <p:nvSpPr>
          <p:cNvPr id="6" name="Rectangle 5"/>
          <p:cNvSpPr/>
          <p:nvPr/>
        </p:nvSpPr>
        <p:spPr>
          <a:xfrm>
            <a:off x="4586126" y="1308080"/>
            <a:ext cx="3464560" cy="3785652"/>
          </a:xfrm>
          <a:prstGeom prst="rect">
            <a:avLst/>
          </a:prstGeom>
        </p:spPr>
        <p:txBody>
          <a:bodyPr wrap="square">
            <a:spAutoFit/>
          </a:bodyPr>
          <a:lstStyle/>
          <a:p>
            <a:pPr algn="r" rtl="1"/>
            <a:r>
              <a:rPr lang="ar-EG" sz="2400" dirty="0"/>
              <a:t>إن الطريقة لتجنب التفكير الجماعي هي إدخال الصراع بشكل منهجي. ويجب تطوير معايير للبحث عن معلومات إضافية واختبار الافتراضات. إن تقسيم المجموعة الأكبر إلى مجموعات فرعية عند العصف الذهني و/أو حجب القائد لأفكاره هي استراتيجيات إضافية تستخدم للحد من التفكير الجماعي.</a:t>
            </a:r>
          </a:p>
        </p:txBody>
      </p:sp>
      <p:sp>
        <p:nvSpPr>
          <p:cNvPr id="3" name="Rectangle 2"/>
          <p:cNvSpPr/>
          <p:nvPr/>
        </p:nvSpPr>
        <p:spPr>
          <a:xfrm>
            <a:off x="474648" y="640074"/>
            <a:ext cx="2846420" cy="458139"/>
          </a:xfrm>
          <a:prstGeom prst="rect">
            <a:avLst/>
          </a:prstGeom>
        </p:spPr>
        <p:txBody>
          <a:bodyPr wrap="none">
            <a:spAutoFit/>
          </a:bodyPr>
          <a:lstStyle/>
          <a:p>
            <a:pPr marL="92075" marR="156845">
              <a:lnSpc>
                <a:spcPct val="106400"/>
              </a:lnSpc>
              <a:spcBef>
                <a:spcPts val="180"/>
              </a:spcBef>
            </a:pPr>
            <a:r>
              <a:rPr lang="en-US" sz="2400" b="1" spc="-35" dirty="0">
                <a:latin typeface="Times New Roman"/>
                <a:cs typeface="Times New Roman"/>
              </a:rPr>
              <a:t>Avoid Groupthink.</a:t>
            </a:r>
          </a:p>
        </p:txBody>
      </p:sp>
      <p:sp>
        <p:nvSpPr>
          <p:cNvPr id="8" name="Rectangle 7"/>
          <p:cNvSpPr/>
          <p:nvPr/>
        </p:nvSpPr>
        <p:spPr>
          <a:xfrm>
            <a:off x="5227393" y="632220"/>
            <a:ext cx="2444900" cy="461665"/>
          </a:xfrm>
          <a:prstGeom prst="rect">
            <a:avLst/>
          </a:prstGeom>
        </p:spPr>
        <p:txBody>
          <a:bodyPr wrap="none">
            <a:spAutoFit/>
          </a:bodyPr>
          <a:lstStyle/>
          <a:p>
            <a:pPr algn="r" rtl="1"/>
            <a:r>
              <a:rPr lang="ar-EG" sz="2400" b="1" dirty="0" smtClean="0"/>
              <a:t>تجنب </a:t>
            </a:r>
            <a:r>
              <a:rPr lang="en-US" sz="2400" b="1" dirty="0" err="1" smtClean="0"/>
              <a:t>التفكير</a:t>
            </a:r>
            <a:r>
              <a:rPr lang="en-US" sz="2400" b="1" dirty="0" smtClean="0"/>
              <a:t> </a:t>
            </a:r>
            <a:r>
              <a:rPr lang="en-US" sz="2400" b="1" dirty="0" err="1"/>
              <a:t>الجماعي</a:t>
            </a:r>
            <a:r>
              <a:rPr lang="en-US" sz="2400" b="1" dirty="0"/>
              <a:t>.</a:t>
            </a:r>
          </a:p>
        </p:txBody>
      </p:sp>
    </p:spTree>
    <p:extLst>
      <p:ext uri="{BB962C8B-B14F-4D97-AF65-F5344CB8AC3E}">
        <p14:creationId xmlns:p14="http://schemas.microsoft.com/office/powerpoint/2010/main" val="762946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454374" y="17596"/>
            <a:ext cx="2927340" cy="399405"/>
          </a:xfrm>
          <a:prstGeom prst="rect">
            <a:avLst/>
          </a:prstGeom>
        </p:spPr>
        <p:txBody>
          <a:bodyPr wrap="non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Conflict in Team Meetings</a:t>
            </a:r>
          </a:p>
        </p:txBody>
      </p:sp>
      <p:sp>
        <p:nvSpPr>
          <p:cNvPr id="9" name="TextBox 8"/>
          <p:cNvSpPr txBox="1"/>
          <p:nvPr/>
        </p:nvSpPr>
        <p:spPr>
          <a:xfrm>
            <a:off x="8154374" y="39235"/>
            <a:ext cx="2553904" cy="400110"/>
          </a:xfrm>
          <a:prstGeom prst="rect">
            <a:avLst/>
          </a:prstGeom>
          <a:noFill/>
        </p:spPr>
        <p:txBody>
          <a:bodyPr wrap="none" rtlCol="0">
            <a:spAutoFit/>
          </a:bodyPr>
          <a:lstStyle/>
          <a:p>
            <a:pPr algn="ctr"/>
            <a:r>
              <a:rPr lang="ar-EG" sz="2000" dirty="0">
                <a:latin typeface="Alexandria" charset="0"/>
                <a:cs typeface="Alexandria" charset="0"/>
              </a:rPr>
              <a:t>الصراع في اجتماعات الفريق</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4" name="Rectangle 3"/>
          <p:cNvSpPr/>
          <p:nvPr/>
        </p:nvSpPr>
        <p:spPr>
          <a:xfrm>
            <a:off x="51055" y="1150026"/>
            <a:ext cx="4403319" cy="4990149"/>
          </a:xfrm>
          <a:prstGeom prst="rect">
            <a:avLst/>
          </a:prstGeom>
        </p:spPr>
        <p:txBody>
          <a:bodyPr wrap="square">
            <a:spAutoFit/>
          </a:bodyPr>
          <a:lstStyle/>
          <a:p>
            <a:pPr marL="92075" marR="156845">
              <a:lnSpc>
                <a:spcPct val="106400"/>
              </a:lnSpc>
              <a:spcBef>
                <a:spcPts val="180"/>
              </a:spcBef>
            </a:pPr>
            <a:r>
              <a:rPr lang="en-US" sz="2000" b="1" u="sng" spc="-35" dirty="0">
                <a:effectLst>
                  <a:outerShdw blurRad="38100" dist="38100" dir="2700000" algn="tl">
                    <a:srgbClr val="000000">
                      <a:alpha val="43137"/>
                    </a:srgbClr>
                  </a:outerShdw>
                </a:effectLst>
                <a:latin typeface="Times New Roman"/>
                <a:cs typeface="Times New Roman"/>
              </a:rPr>
              <a:t> False Empowerment.</a:t>
            </a:r>
          </a:p>
          <a:p>
            <a:pPr marL="92075" marR="156845">
              <a:lnSpc>
                <a:spcPct val="106400"/>
              </a:lnSpc>
              <a:spcBef>
                <a:spcPts val="180"/>
              </a:spcBef>
            </a:pPr>
            <a:r>
              <a:rPr lang="en-US" sz="2000" spc="-35" dirty="0">
                <a:latin typeface="Times New Roman"/>
                <a:cs typeface="Times New Roman"/>
              </a:rPr>
              <a:t>False empowerment occurs when a leader acts as if he or she plans to involve the group in the decision-making process when, in reality, the leader is going to make the decision regardless of the input received from the group. At first, group members believe they are empowered to make a decision, but in the end this proves to be false. Over time, group members learn that their opinions, ideas, and thoughts are not valued, so they remain silent during meetings. As a result, critical thinking is suspended.</a:t>
            </a:r>
          </a:p>
        </p:txBody>
      </p:sp>
      <p:sp>
        <p:nvSpPr>
          <p:cNvPr id="6" name="Rectangle 5"/>
          <p:cNvSpPr/>
          <p:nvPr/>
        </p:nvSpPr>
        <p:spPr>
          <a:xfrm>
            <a:off x="4586126" y="1308080"/>
            <a:ext cx="3464560" cy="4093428"/>
          </a:xfrm>
          <a:prstGeom prst="rect">
            <a:avLst/>
          </a:prstGeom>
        </p:spPr>
        <p:txBody>
          <a:bodyPr wrap="square">
            <a:spAutoFit/>
          </a:bodyPr>
          <a:lstStyle/>
          <a:p>
            <a:pPr algn="r" rtl="1"/>
            <a:r>
              <a:rPr lang="ar-EG" sz="2000" b="1" u="sng" dirty="0">
                <a:effectLst>
                  <a:outerShdw blurRad="38100" dist="38100" dir="2700000" algn="tl">
                    <a:srgbClr val="000000">
                      <a:alpha val="43137"/>
                    </a:srgbClr>
                  </a:outerShdw>
                </a:effectLst>
              </a:rPr>
              <a:t>التمكين الزائف.</a:t>
            </a:r>
          </a:p>
          <a:p>
            <a:pPr algn="r" rtl="1"/>
            <a:r>
              <a:rPr lang="ar-EG" sz="2000" dirty="0"/>
              <a:t>يحدث التمكين الزائف عندما يتصرف القائد وكأنه يخطط لإشراك المجموعة في عملية صنع القرار، بينما في الواقع، فإن القائد هو الذي سيتخذ القرار بغض النظر عن المدخلات التي يتلقاها من المجموعة. في البداية، يعتقد أعضاء المجموعة أنهم مخولون باتخاذ القرار، ولكن في النهاية يثبت أن هذا غير صحيح. بمرور الوقت، يتعلم أعضاء المجموعة أن آراءهم وأفكارهم وخواطرهم لا تحظى بالتقدير، لذلك يظلون صامتين أثناء الاجتماعات. ونتيجة لذلك، يتم تعليق التفكير النقدي.</a:t>
            </a:r>
          </a:p>
        </p:txBody>
      </p:sp>
      <p:sp>
        <p:nvSpPr>
          <p:cNvPr id="3" name="Rectangle 2"/>
          <p:cNvSpPr/>
          <p:nvPr/>
        </p:nvSpPr>
        <p:spPr>
          <a:xfrm>
            <a:off x="474648" y="640074"/>
            <a:ext cx="2846420" cy="458139"/>
          </a:xfrm>
          <a:prstGeom prst="rect">
            <a:avLst/>
          </a:prstGeom>
        </p:spPr>
        <p:txBody>
          <a:bodyPr wrap="none">
            <a:spAutoFit/>
          </a:bodyPr>
          <a:lstStyle/>
          <a:p>
            <a:pPr marL="92075" marR="156845">
              <a:lnSpc>
                <a:spcPct val="106400"/>
              </a:lnSpc>
              <a:spcBef>
                <a:spcPts val="180"/>
              </a:spcBef>
            </a:pPr>
            <a:r>
              <a:rPr lang="en-US" sz="2400" b="1" spc="-35" dirty="0">
                <a:latin typeface="Times New Roman"/>
                <a:cs typeface="Times New Roman"/>
              </a:rPr>
              <a:t>Avoid Groupthink.</a:t>
            </a:r>
          </a:p>
        </p:txBody>
      </p:sp>
      <p:sp>
        <p:nvSpPr>
          <p:cNvPr id="8" name="Rectangle 7"/>
          <p:cNvSpPr/>
          <p:nvPr/>
        </p:nvSpPr>
        <p:spPr>
          <a:xfrm>
            <a:off x="5227393" y="632220"/>
            <a:ext cx="2444900" cy="461665"/>
          </a:xfrm>
          <a:prstGeom prst="rect">
            <a:avLst/>
          </a:prstGeom>
        </p:spPr>
        <p:txBody>
          <a:bodyPr wrap="none">
            <a:spAutoFit/>
          </a:bodyPr>
          <a:lstStyle/>
          <a:p>
            <a:pPr algn="r" rtl="1"/>
            <a:r>
              <a:rPr lang="ar-EG" sz="2400" b="1" dirty="0" smtClean="0"/>
              <a:t>تجنب </a:t>
            </a:r>
            <a:r>
              <a:rPr lang="en-US" sz="2400" b="1" dirty="0" err="1" smtClean="0"/>
              <a:t>التفكير</a:t>
            </a:r>
            <a:r>
              <a:rPr lang="en-US" sz="2400" b="1" dirty="0" smtClean="0"/>
              <a:t> </a:t>
            </a:r>
            <a:r>
              <a:rPr lang="en-US" sz="2400" b="1" dirty="0" err="1"/>
              <a:t>الجماعي</a:t>
            </a:r>
            <a:r>
              <a:rPr lang="en-US" sz="2400" b="1" dirty="0"/>
              <a:t>.</a:t>
            </a:r>
          </a:p>
        </p:txBody>
      </p:sp>
    </p:spTree>
    <p:extLst>
      <p:ext uri="{BB962C8B-B14F-4D97-AF65-F5344CB8AC3E}">
        <p14:creationId xmlns:p14="http://schemas.microsoft.com/office/powerpoint/2010/main" val="18911672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454374" y="17596"/>
            <a:ext cx="2927340" cy="399405"/>
          </a:xfrm>
          <a:prstGeom prst="rect">
            <a:avLst/>
          </a:prstGeom>
        </p:spPr>
        <p:txBody>
          <a:bodyPr wrap="non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Conflict in Team Meetings</a:t>
            </a:r>
          </a:p>
        </p:txBody>
      </p:sp>
      <p:sp>
        <p:nvSpPr>
          <p:cNvPr id="9" name="TextBox 8"/>
          <p:cNvSpPr txBox="1"/>
          <p:nvPr/>
        </p:nvSpPr>
        <p:spPr>
          <a:xfrm>
            <a:off x="8154374" y="39235"/>
            <a:ext cx="2553904" cy="400110"/>
          </a:xfrm>
          <a:prstGeom prst="rect">
            <a:avLst/>
          </a:prstGeom>
          <a:noFill/>
        </p:spPr>
        <p:txBody>
          <a:bodyPr wrap="none" rtlCol="0">
            <a:spAutoFit/>
          </a:bodyPr>
          <a:lstStyle/>
          <a:p>
            <a:pPr algn="ctr"/>
            <a:r>
              <a:rPr lang="ar-EG" sz="2000" dirty="0">
                <a:latin typeface="Alexandria" charset="0"/>
                <a:cs typeface="Alexandria" charset="0"/>
              </a:rPr>
              <a:t>الصراع في اجتماعات الفريق</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4" name="Rectangle 3"/>
          <p:cNvSpPr/>
          <p:nvPr/>
        </p:nvSpPr>
        <p:spPr>
          <a:xfrm>
            <a:off x="51055" y="1150026"/>
            <a:ext cx="4403319" cy="5067093"/>
          </a:xfrm>
          <a:prstGeom prst="rect">
            <a:avLst/>
          </a:prstGeom>
        </p:spPr>
        <p:txBody>
          <a:bodyPr wrap="square">
            <a:spAutoFit/>
          </a:bodyPr>
          <a:lstStyle/>
          <a:p>
            <a:pPr marL="92075" marR="156845">
              <a:lnSpc>
                <a:spcPct val="106400"/>
              </a:lnSpc>
              <a:spcBef>
                <a:spcPts val="180"/>
              </a:spcBef>
            </a:pPr>
            <a:r>
              <a:rPr lang="en-US" sz="2000" b="1" u="sng" spc="-35" dirty="0">
                <a:effectLst>
                  <a:outerShdw blurRad="38100" dist="38100" dir="2700000" algn="tl">
                    <a:srgbClr val="000000">
                      <a:alpha val="43137"/>
                    </a:srgbClr>
                  </a:outerShdw>
                </a:effectLst>
                <a:latin typeface="Times New Roman"/>
                <a:cs typeface="Times New Roman"/>
              </a:rPr>
              <a:t>Overload</a:t>
            </a:r>
          </a:p>
          <a:p>
            <a:pPr marL="92075" marR="156845">
              <a:lnSpc>
                <a:spcPct val="106400"/>
              </a:lnSpc>
              <a:spcBef>
                <a:spcPts val="180"/>
              </a:spcBef>
            </a:pPr>
            <a:r>
              <a:rPr lang="en-US" sz="2000" spc="-35" dirty="0">
                <a:latin typeface="Times New Roman"/>
                <a:cs typeface="Times New Roman"/>
              </a:rPr>
              <a:t>Overload occurs when group members have so much on their plates that they cannot truly concentrate on and engage in the meeting at hand. </a:t>
            </a:r>
            <a:endParaRPr lang="ar-EG" sz="2000" spc="-35" dirty="0" smtClean="0">
              <a:latin typeface="Times New Roman"/>
              <a:cs typeface="Times New Roman"/>
            </a:endParaRPr>
          </a:p>
          <a:p>
            <a:pPr marL="92075" marR="156845">
              <a:lnSpc>
                <a:spcPct val="106400"/>
              </a:lnSpc>
              <a:spcBef>
                <a:spcPts val="180"/>
              </a:spcBef>
            </a:pPr>
            <a:endParaRPr lang="en-US" sz="2000" spc="-35" dirty="0">
              <a:latin typeface="Times New Roman"/>
              <a:cs typeface="Times New Roman"/>
            </a:endParaRPr>
          </a:p>
          <a:p>
            <a:pPr marL="92075" marR="156845">
              <a:lnSpc>
                <a:spcPct val="106400"/>
              </a:lnSpc>
              <a:spcBef>
                <a:spcPts val="180"/>
              </a:spcBef>
            </a:pPr>
            <a:r>
              <a:rPr lang="en-US" sz="2000" spc="-35" dirty="0">
                <a:latin typeface="Times New Roman"/>
                <a:cs typeface="Times New Roman"/>
              </a:rPr>
              <a:t>While the meeting is occurring, group members are thinking about the 10 other items they have to do that day at work, as well as the list of things they must take care of when they leave work. Being overloaded may also cause members to come to meetings without preparing. </a:t>
            </a:r>
          </a:p>
          <a:p>
            <a:pPr marL="92075" marR="156845">
              <a:lnSpc>
                <a:spcPct val="106400"/>
              </a:lnSpc>
              <a:spcBef>
                <a:spcPts val="180"/>
              </a:spcBef>
            </a:pPr>
            <a:endParaRPr lang="en-US" sz="2000" spc="-35" dirty="0">
              <a:latin typeface="Times New Roman"/>
              <a:cs typeface="Times New Roman"/>
            </a:endParaRPr>
          </a:p>
        </p:txBody>
      </p:sp>
      <p:sp>
        <p:nvSpPr>
          <p:cNvPr id="6" name="Rectangle 5"/>
          <p:cNvSpPr/>
          <p:nvPr/>
        </p:nvSpPr>
        <p:spPr>
          <a:xfrm>
            <a:off x="4586126" y="1308080"/>
            <a:ext cx="3464560" cy="4401205"/>
          </a:xfrm>
          <a:prstGeom prst="rect">
            <a:avLst/>
          </a:prstGeom>
        </p:spPr>
        <p:txBody>
          <a:bodyPr wrap="square">
            <a:spAutoFit/>
          </a:bodyPr>
          <a:lstStyle/>
          <a:p>
            <a:pPr algn="r" rtl="1"/>
            <a:r>
              <a:rPr lang="ar-EG" sz="2000" b="1" u="sng" dirty="0">
                <a:effectLst>
                  <a:outerShdw blurRad="38100" dist="38100" dir="2700000" algn="tl">
                    <a:srgbClr val="000000">
                      <a:alpha val="43137"/>
                    </a:srgbClr>
                  </a:outerShdw>
                </a:effectLst>
              </a:rPr>
              <a:t>الحمل الزائد</a:t>
            </a:r>
          </a:p>
          <a:p>
            <a:pPr algn="r" rtl="1"/>
            <a:r>
              <a:rPr lang="ar-EG" sz="2000" dirty="0"/>
              <a:t>يحدث الحمل الزائد عندما يكون لدى أعضاء المجموعة الكثير من المهام التي لا يمكنهم التركيز عليها حقًا والمشاركة في الاجتماع</a:t>
            </a:r>
            <a:r>
              <a:rPr lang="ar-EG" sz="2000" dirty="0" smtClean="0"/>
              <a:t>.</a:t>
            </a:r>
          </a:p>
          <a:p>
            <a:pPr algn="r" rtl="1"/>
            <a:endParaRPr lang="ar-EG" sz="2000" dirty="0"/>
          </a:p>
          <a:p>
            <a:pPr algn="r" rtl="1"/>
            <a:r>
              <a:rPr lang="ar-EG" sz="2000" dirty="0"/>
              <a:t>أثناء انعقاد الاجتماع، يفكر أعضاء المجموعة في العناصر العشرة الأخرى التي يتعين عليهم القيام بها في ذلك اليوم في العمل، بالإضافة إلى قائمة الأشياء التي يجب عليهم الاهتمام بها عند مغادرة العمل. قد يؤدي الحمل الزائد أيضًا إلى حضور الأعضاء للاجتماعات دون الاستعداد.</a:t>
            </a:r>
          </a:p>
        </p:txBody>
      </p:sp>
      <p:sp>
        <p:nvSpPr>
          <p:cNvPr id="3" name="Rectangle 2"/>
          <p:cNvSpPr/>
          <p:nvPr/>
        </p:nvSpPr>
        <p:spPr>
          <a:xfrm>
            <a:off x="474648" y="640074"/>
            <a:ext cx="2846420" cy="458139"/>
          </a:xfrm>
          <a:prstGeom prst="rect">
            <a:avLst/>
          </a:prstGeom>
        </p:spPr>
        <p:txBody>
          <a:bodyPr wrap="none">
            <a:spAutoFit/>
          </a:bodyPr>
          <a:lstStyle/>
          <a:p>
            <a:pPr marL="92075" marR="156845">
              <a:lnSpc>
                <a:spcPct val="106400"/>
              </a:lnSpc>
              <a:spcBef>
                <a:spcPts val="180"/>
              </a:spcBef>
            </a:pPr>
            <a:r>
              <a:rPr lang="en-US" sz="2400" b="1" spc="-35" dirty="0">
                <a:latin typeface="Times New Roman"/>
                <a:cs typeface="Times New Roman"/>
              </a:rPr>
              <a:t>Avoid Groupthink.</a:t>
            </a:r>
          </a:p>
        </p:txBody>
      </p:sp>
      <p:sp>
        <p:nvSpPr>
          <p:cNvPr id="8" name="Rectangle 7"/>
          <p:cNvSpPr/>
          <p:nvPr/>
        </p:nvSpPr>
        <p:spPr>
          <a:xfrm>
            <a:off x="5227393" y="632220"/>
            <a:ext cx="2444900" cy="461665"/>
          </a:xfrm>
          <a:prstGeom prst="rect">
            <a:avLst/>
          </a:prstGeom>
        </p:spPr>
        <p:txBody>
          <a:bodyPr wrap="none">
            <a:spAutoFit/>
          </a:bodyPr>
          <a:lstStyle/>
          <a:p>
            <a:pPr algn="r" rtl="1"/>
            <a:r>
              <a:rPr lang="ar-EG" sz="2400" b="1" dirty="0" smtClean="0"/>
              <a:t>تجنب </a:t>
            </a:r>
            <a:r>
              <a:rPr lang="en-US" sz="2400" b="1" dirty="0" err="1" smtClean="0"/>
              <a:t>التفكير</a:t>
            </a:r>
            <a:r>
              <a:rPr lang="en-US" sz="2400" b="1" dirty="0" smtClean="0"/>
              <a:t> </a:t>
            </a:r>
            <a:r>
              <a:rPr lang="en-US" sz="2400" b="1" dirty="0" err="1"/>
              <a:t>الجماعي</a:t>
            </a:r>
            <a:r>
              <a:rPr lang="en-US" sz="2400" b="1" dirty="0"/>
              <a:t>.</a:t>
            </a:r>
          </a:p>
        </p:txBody>
      </p:sp>
    </p:spTree>
    <p:extLst>
      <p:ext uri="{BB962C8B-B14F-4D97-AF65-F5344CB8AC3E}">
        <p14:creationId xmlns:p14="http://schemas.microsoft.com/office/powerpoint/2010/main" val="13962319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454374" y="17596"/>
            <a:ext cx="2927340" cy="399405"/>
          </a:xfrm>
          <a:prstGeom prst="rect">
            <a:avLst/>
          </a:prstGeom>
        </p:spPr>
        <p:txBody>
          <a:bodyPr wrap="non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Conflict in Team Meetings</a:t>
            </a:r>
          </a:p>
        </p:txBody>
      </p:sp>
      <p:sp>
        <p:nvSpPr>
          <p:cNvPr id="9" name="TextBox 8"/>
          <p:cNvSpPr txBox="1"/>
          <p:nvPr/>
        </p:nvSpPr>
        <p:spPr>
          <a:xfrm>
            <a:off x="8154374" y="39235"/>
            <a:ext cx="2553904" cy="400110"/>
          </a:xfrm>
          <a:prstGeom prst="rect">
            <a:avLst/>
          </a:prstGeom>
          <a:noFill/>
        </p:spPr>
        <p:txBody>
          <a:bodyPr wrap="none" rtlCol="0">
            <a:spAutoFit/>
          </a:bodyPr>
          <a:lstStyle/>
          <a:p>
            <a:pPr algn="ctr"/>
            <a:r>
              <a:rPr lang="ar-EG" sz="2000" dirty="0">
                <a:latin typeface="Alexandria" charset="0"/>
                <a:cs typeface="Alexandria" charset="0"/>
              </a:rPr>
              <a:t>الصراع في اجتماعات الفريق</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4" name="Rectangle 3"/>
          <p:cNvSpPr/>
          <p:nvPr/>
        </p:nvSpPr>
        <p:spPr>
          <a:xfrm>
            <a:off x="51055" y="1150026"/>
            <a:ext cx="4403319" cy="5165517"/>
          </a:xfrm>
          <a:prstGeom prst="rect">
            <a:avLst/>
          </a:prstGeom>
        </p:spPr>
        <p:txBody>
          <a:bodyPr wrap="square">
            <a:spAutoFit/>
          </a:bodyPr>
          <a:lstStyle/>
          <a:p>
            <a:pPr marL="92075" marR="156845">
              <a:lnSpc>
                <a:spcPct val="106400"/>
              </a:lnSpc>
              <a:spcBef>
                <a:spcPts val="180"/>
              </a:spcBef>
            </a:pPr>
            <a:r>
              <a:rPr lang="en-US" sz="2000" b="1" u="sng" spc="-35" dirty="0">
                <a:effectLst>
                  <a:outerShdw blurRad="38100" dist="38100" dir="2700000" algn="tl">
                    <a:srgbClr val="000000">
                      <a:alpha val="43137"/>
                    </a:srgbClr>
                  </a:outerShdw>
                </a:effectLst>
                <a:latin typeface="Times New Roman"/>
                <a:cs typeface="Times New Roman"/>
              </a:rPr>
              <a:t>Poorly Run </a:t>
            </a:r>
            <a:r>
              <a:rPr lang="en-US" sz="2000" b="1" u="sng" spc="-35" dirty="0" smtClean="0">
                <a:effectLst>
                  <a:outerShdw blurRad="38100" dist="38100" dir="2700000" algn="tl">
                    <a:srgbClr val="000000">
                      <a:alpha val="43137"/>
                    </a:srgbClr>
                  </a:outerShdw>
                </a:effectLst>
                <a:latin typeface="Times New Roman"/>
                <a:cs typeface="Times New Roman"/>
              </a:rPr>
              <a:t>Meetings</a:t>
            </a:r>
            <a:endParaRPr lang="ar-EG" sz="2000" b="1" u="sng" spc="-35" dirty="0" smtClean="0">
              <a:effectLst>
                <a:outerShdw blurRad="38100" dist="38100" dir="2700000" algn="tl">
                  <a:srgbClr val="000000">
                    <a:alpha val="43137"/>
                  </a:srgbClr>
                </a:outerShdw>
              </a:effectLst>
              <a:latin typeface="Times New Roman"/>
              <a:cs typeface="Times New Roman"/>
            </a:endParaRPr>
          </a:p>
          <a:p>
            <a:pPr marL="92075" marR="156845">
              <a:lnSpc>
                <a:spcPct val="106400"/>
              </a:lnSpc>
              <a:spcBef>
                <a:spcPts val="180"/>
              </a:spcBef>
            </a:pPr>
            <a:endParaRPr lang="en-US" sz="2000" spc="-35" dirty="0">
              <a:latin typeface="Times New Roman"/>
              <a:cs typeface="Times New Roman"/>
            </a:endParaRPr>
          </a:p>
          <a:p>
            <a:pPr marL="92075" marR="156845">
              <a:lnSpc>
                <a:spcPct val="106400"/>
              </a:lnSpc>
              <a:spcBef>
                <a:spcPts val="180"/>
              </a:spcBef>
            </a:pPr>
            <a:r>
              <a:rPr lang="en-US" sz="2000" spc="-35" dirty="0">
                <a:latin typeface="Times New Roman"/>
                <a:cs typeface="Times New Roman"/>
              </a:rPr>
              <a:t>Poorly run meetings are a third contributor to the </a:t>
            </a:r>
            <a:r>
              <a:rPr lang="en-US" sz="2000" spc="-35" dirty="0" err="1">
                <a:latin typeface="Times New Roman"/>
                <a:cs typeface="Times New Roman"/>
              </a:rPr>
              <a:t>meetingthink</a:t>
            </a:r>
            <a:r>
              <a:rPr lang="en-US" sz="2000" spc="-35" dirty="0">
                <a:latin typeface="Times New Roman"/>
                <a:cs typeface="Times New Roman"/>
              </a:rPr>
              <a:t> problem.  Poorly run meetings can be the result of some or all of the factors we discussed earlier</a:t>
            </a:r>
            <a:r>
              <a:rPr lang="en-US" sz="2000" spc="-35" dirty="0" smtClean="0">
                <a:latin typeface="Times New Roman"/>
                <a:cs typeface="Times New Roman"/>
              </a:rPr>
              <a:t>:</a:t>
            </a:r>
            <a:endParaRPr lang="ar-EG" sz="2000" spc="-35" dirty="0" smtClean="0">
              <a:latin typeface="Times New Roman"/>
              <a:cs typeface="Times New Roman"/>
            </a:endParaRPr>
          </a:p>
          <a:p>
            <a:pPr marL="92075" marR="156845">
              <a:lnSpc>
                <a:spcPct val="106400"/>
              </a:lnSpc>
              <a:spcBef>
                <a:spcPts val="180"/>
              </a:spcBef>
            </a:pPr>
            <a:endParaRPr lang="en-US" sz="2000" spc="-35" dirty="0">
              <a:latin typeface="Times New Roman"/>
              <a:cs typeface="Times New Roman"/>
            </a:endParaRPr>
          </a:p>
          <a:p>
            <a:pPr marL="92075" marR="156845">
              <a:lnSpc>
                <a:spcPct val="106400"/>
              </a:lnSpc>
              <a:spcBef>
                <a:spcPts val="180"/>
              </a:spcBef>
            </a:pPr>
            <a:r>
              <a:rPr lang="en-US" sz="2000" spc="-35" dirty="0">
                <a:latin typeface="Times New Roman"/>
                <a:cs typeface="Times New Roman"/>
              </a:rPr>
              <a:t>The meeting may be disorganized due to a lack of an agenda. It may be too long and/or include too many topics. </a:t>
            </a:r>
            <a:endParaRPr lang="ar-EG" sz="2000" spc="-35" dirty="0" smtClean="0">
              <a:latin typeface="Times New Roman"/>
              <a:cs typeface="Times New Roman"/>
            </a:endParaRPr>
          </a:p>
          <a:p>
            <a:pPr marL="92075" marR="156845">
              <a:lnSpc>
                <a:spcPct val="106400"/>
              </a:lnSpc>
              <a:spcBef>
                <a:spcPts val="180"/>
              </a:spcBef>
            </a:pPr>
            <a:endParaRPr lang="en-US" sz="2000" spc="-35" dirty="0">
              <a:latin typeface="Times New Roman"/>
              <a:cs typeface="Times New Roman"/>
            </a:endParaRPr>
          </a:p>
          <a:p>
            <a:pPr marL="92075" marR="156845">
              <a:lnSpc>
                <a:spcPct val="106400"/>
              </a:lnSpc>
              <a:spcBef>
                <a:spcPts val="180"/>
              </a:spcBef>
            </a:pPr>
            <a:r>
              <a:rPr lang="en-US" sz="2000" spc="-35" dirty="0" err="1">
                <a:latin typeface="Times New Roman"/>
                <a:cs typeface="Times New Roman"/>
              </a:rPr>
              <a:t>Overtalkers</a:t>
            </a:r>
            <a:r>
              <a:rPr lang="en-US" sz="2000" spc="-35" dirty="0">
                <a:latin typeface="Times New Roman"/>
                <a:cs typeface="Times New Roman"/>
              </a:rPr>
              <a:t> may be dominating the meeting. </a:t>
            </a:r>
          </a:p>
          <a:p>
            <a:pPr marL="92075" marR="156845">
              <a:lnSpc>
                <a:spcPct val="106400"/>
              </a:lnSpc>
              <a:spcBef>
                <a:spcPts val="180"/>
              </a:spcBef>
            </a:pPr>
            <a:endParaRPr lang="en-US" sz="2000" spc="-35" dirty="0">
              <a:latin typeface="Times New Roman"/>
              <a:cs typeface="Times New Roman"/>
            </a:endParaRPr>
          </a:p>
        </p:txBody>
      </p:sp>
      <p:sp>
        <p:nvSpPr>
          <p:cNvPr id="6" name="Rectangle 5"/>
          <p:cNvSpPr/>
          <p:nvPr/>
        </p:nvSpPr>
        <p:spPr>
          <a:xfrm>
            <a:off x="4586126" y="1308080"/>
            <a:ext cx="3464560" cy="4401205"/>
          </a:xfrm>
          <a:prstGeom prst="rect">
            <a:avLst/>
          </a:prstGeom>
        </p:spPr>
        <p:txBody>
          <a:bodyPr wrap="square">
            <a:spAutoFit/>
          </a:bodyPr>
          <a:lstStyle/>
          <a:p>
            <a:pPr algn="r" rtl="1"/>
            <a:r>
              <a:rPr lang="ar-EG" sz="2000" b="1" u="sng" dirty="0">
                <a:effectLst>
                  <a:outerShdw blurRad="38100" dist="38100" dir="2700000" algn="tl">
                    <a:srgbClr val="000000">
                      <a:alpha val="43137"/>
                    </a:srgbClr>
                  </a:outerShdw>
                </a:effectLst>
              </a:rPr>
              <a:t>الاجتماعات التي تتم إدارتها بشكل </a:t>
            </a:r>
            <a:r>
              <a:rPr lang="ar-EG" sz="2000" b="1" u="sng" dirty="0" smtClean="0">
                <a:effectLst>
                  <a:outerShdw blurRad="38100" dist="38100" dir="2700000" algn="tl">
                    <a:srgbClr val="000000">
                      <a:alpha val="43137"/>
                    </a:srgbClr>
                  </a:outerShdw>
                </a:effectLst>
              </a:rPr>
              <a:t>سيئ</a:t>
            </a:r>
          </a:p>
          <a:p>
            <a:pPr algn="r" rtl="1"/>
            <a:endParaRPr lang="ar-EG" sz="2000" dirty="0"/>
          </a:p>
          <a:p>
            <a:pPr algn="r" rtl="1"/>
            <a:r>
              <a:rPr lang="ar-EG" sz="2000" dirty="0"/>
              <a:t>الاجتماعات التي تتم إدارتها بشكل سيئ هي السبب الثالث لمشكلة التفكير في الاجتماعات. يمكن أن تكون الاجتماعات التي تتم إدارتها بشكل سيئ نتيجة لبعض أو كل العوامل التي ناقشناها سابقًا</a:t>
            </a:r>
            <a:r>
              <a:rPr lang="ar-EG" sz="2000" dirty="0" smtClean="0"/>
              <a:t>:</a:t>
            </a:r>
          </a:p>
          <a:p>
            <a:pPr algn="r" rtl="1"/>
            <a:endParaRPr lang="ar-EG" sz="2000" dirty="0"/>
          </a:p>
          <a:p>
            <a:pPr algn="r" rtl="1"/>
            <a:r>
              <a:rPr lang="ar-EG" sz="2000" dirty="0"/>
              <a:t>قد يكون الاجتماع غير منظم بسبب عدم وجود جدول أعمال. قد يكون طويلًا جدًا و/أو يتضمن العديد من الموضوعات</a:t>
            </a:r>
            <a:r>
              <a:rPr lang="ar-EG" sz="2000" dirty="0" smtClean="0"/>
              <a:t>.</a:t>
            </a:r>
          </a:p>
          <a:p>
            <a:pPr algn="r" rtl="1"/>
            <a:endParaRPr lang="ar-EG" sz="2000" dirty="0"/>
          </a:p>
          <a:p>
            <a:pPr algn="r" rtl="1"/>
            <a:r>
              <a:rPr lang="ar-EG" sz="2000" dirty="0"/>
              <a:t>قد يهيمن المتحدثون المفرطون على الاجتماع.</a:t>
            </a:r>
          </a:p>
        </p:txBody>
      </p:sp>
      <p:sp>
        <p:nvSpPr>
          <p:cNvPr id="3" name="Rectangle 2"/>
          <p:cNvSpPr/>
          <p:nvPr/>
        </p:nvSpPr>
        <p:spPr>
          <a:xfrm>
            <a:off x="474648" y="640074"/>
            <a:ext cx="2846420" cy="458139"/>
          </a:xfrm>
          <a:prstGeom prst="rect">
            <a:avLst/>
          </a:prstGeom>
        </p:spPr>
        <p:txBody>
          <a:bodyPr wrap="none">
            <a:spAutoFit/>
          </a:bodyPr>
          <a:lstStyle/>
          <a:p>
            <a:pPr marL="92075" marR="156845">
              <a:lnSpc>
                <a:spcPct val="106400"/>
              </a:lnSpc>
              <a:spcBef>
                <a:spcPts val="180"/>
              </a:spcBef>
            </a:pPr>
            <a:r>
              <a:rPr lang="en-US" sz="2400" b="1" spc="-35" dirty="0">
                <a:latin typeface="Times New Roman"/>
                <a:cs typeface="Times New Roman"/>
              </a:rPr>
              <a:t>Avoid Groupthink.</a:t>
            </a:r>
          </a:p>
        </p:txBody>
      </p:sp>
      <p:sp>
        <p:nvSpPr>
          <p:cNvPr id="8" name="Rectangle 7"/>
          <p:cNvSpPr/>
          <p:nvPr/>
        </p:nvSpPr>
        <p:spPr>
          <a:xfrm>
            <a:off x="5227393" y="632220"/>
            <a:ext cx="2444900" cy="461665"/>
          </a:xfrm>
          <a:prstGeom prst="rect">
            <a:avLst/>
          </a:prstGeom>
        </p:spPr>
        <p:txBody>
          <a:bodyPr wrap="none">
            <a:spAutoFit/>
          </a:bodyPr>
          <a:lstStyle/>
          <a:p>
            <a:pPr algn="r" rtl="1"/>
            <a:r>
              <a:rPr lang="ar-EG" sz="2400" b="1" dirty="0" smtClean="0"/>
              <a:t>تجنب </a:t>
            </a:r>
            <a:r>
              <a:rPr lang="en-US" sz="2400" b="1" dirty="0" err="1" smtClean="0"/>
              <a:t>التفكير</a:t>
            </a:r>
            <a:r>
              <a:rPr lang="en-US" sz="2400" b="1" dirty="0" smtClean="0"/>
              <a:t> </a:t>
            </a:r>
            <a:r>
              <a:rPr lang="en-US" sz="2400" b="1" dirty="0" err="1"/>
              <a:t>الجماعي</a:t>
            </a:r>
            <a:r>
              <a:rPr lang="en-US" sz="2400" b="1" dirty="0"/>
              <a:t>.</a:t>
            </a:r>
          </a:p>
        </p:txBody>
      </p:sp>
    </p:spTree>
    <p:extLst>
      <p:ext uri="{BB962C8B-B14F-4D97-AF65-F5344CB8AC3E}">
        <p14:creationId xmlns:p14="http://schemas.microsoft.com/office/powerpoint/2010/main" val="42580200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454374" y="17596"/>
            <a:ext cx="2927340" cy="399405"/>
          </a:xfrm>
          <a:prstGeom prst="rect">
            <a:avLst/>
          </a:prstGeom>
        </p:spPr>
        <p:txBody>
          <a:bodyPr wrap="non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Conflict in Team Meetings</a:t>
            </a:r>
          </a:p>
        </p:txBody>
      </p:sp>
      <p:sp>
        <p:nvSpPr>
          <p:cNvPr id="9" name="TextBox 8"/>
          <p:cNvSpPr txBox="1"/>
          <p:nvPr/>
        </p:nvSpPr>
        <p:spPr>
          <a:xfrm>
            <a:off x="8154374" y="39235"/>
            <a:ext cx="2553904" cy="400110"/>
          </a:xfrm>
          <a:prstGeom prst="rect">
            <a:avLst/>
          </a:prstGeom>
          <a:noFill/>
        </p:spPr>
        <p:txBody>
          <a:bodyPr wrap="none" rtlCol="0">
            <a:spAutoFit/>
          </a:bodyPr>
          <a:lstStyle/>
          <a:p>
            <a:pPr algn="ctr"/>
            <a:r>
              <a:rPr lang="ar-EG" sz="2000" dirty="0">
                <a:latin typeface="Alexandria" charset="0"/>
                <a:cs typeface="Alexandria" charset="0"/>
              </a:rPr>
              <a:t>الصراع في اجتماعات الفريق</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4" name="Rectangle 3"/>
          <p:cNvSpPr/>
          <p:nvPr/>
        </p:nvSpPr>
        <p:spPr>
          <a:xfrm>
            <a:off x="51055" y="1150026"/>
            <a:ext cx="4403319" cy="5491760"/>
          </a:xfrm>
          <a:prstGeom prst="rect">
            <a:avLst/>
          </a:prstGeom>
        </p:spPr>
        <p:txBody>
          <a:bodyPr wrap="square">
            <a:spAutoFit/>
          </a:bodyPr>
          <a:lstStyle/>
          <a:p>
            <a:pPr marL="92075" marR="156845">
              <a:lnSpc>
                <a:spcPct val="106400"/>
              </a:lnSpc>
              <a:spcBef>
                <a:spcPts val="180"/>
              </a:spcBef>
            </a:pPr>
            <a:r>
              <a:rPr lang="en-US" sz="2000" b="1" u="sng" spc="-35" dirty="0">
                <a:effectLst>
                  <a:outerShdw blurRad="38100" dist="38100" dir="2700000" algn="tl">
                    <a:srgbClr val="000000">
                      <a:alpha val="43137"/>
                    </a:srgbClr>
                  </a:outerShdw>
                </a:effectLst>
                <a:latin typeface="Times New Roman"/>
                <a:cs typeface="Times New Roman"/>
              </a:rPr>
              <a:t>Poorly Run </a:t>
            </a:r>
            <a:r>
              <a:rPr lang="en-US" sz="2000" b="1" u="sng" spc="-35" dirty="0" smtClean="0">
                <a:effectLst>
                  <a:outerShdw blurRad="38100" dist="38100" dir="2700000" algn="tl">
                    <a:srgbClr val="000000">
                      <a:alpha val="43137"/>
                    </a:srgbClr>
                  </a:outerShdw>
                </a:effectLst>
                <a:latin typeface="Times New Roman"/>
                <a:cs typeface="Times New Roman"/>
              </a:rPr>
              <a:t>Meetings</a:t>
            </a:r>
            <a:endParaRPr lang="ar-EG" sz="2000" b="1" u="sng" spc="-35" dirty="0" smtClean="0">
              <a:effectLst>
                <a:outerShdw blurRad="38100" dist="38100" dir="2700000" algn="tl">
                  <a:srgbClr val="000000">
                    <a:alpha val="43137"/>
                  </a:srgbClr>
                </a:outerShdw>
              </a:effectLst>
              <a:latin typeface="Times New Roman"/>
              <a:cs typeface="Times New Roman"/>
            </a:endParaRPr>
          </a:p>
          <a:p>
            <a:pPr marL="92075" marR="156845">
              <a:lnSpc>
                <a:spcPct val="106400"/>
              </a:lnSpc>
              <a:spcBef>
                <a:spcPts val="180"/>
              </a:spcBef>
            </a:pPr>
            <a:endParaRPr lang="en-US" sz="2000" spc="-35" dirty="0">
              <a:latin typeface="Times New Roman"/>
              <a:cs typeface="Times New Roman"/>
            </a:endParaRPr>
          </a:p>
          <a:p>
            <a:pPr marL="92075" marR="156845">
              <a:lnSpc>
                <a:spcPct val="106400"/>
              </a:lnSpc>
              <a:spcBef>
                <a:spcPts val="180"/>
              </a:spcBef>
            </a:pPr>
            <a:r>
              <a:rPr lang="en-US" sz="2000" spc="-35" dirty="0">
                <a:latin typeface="Times New Roman"/>
                <a:cs typeface="Times New Roman"/>
              </a:rPr>
              <a:t>Poorly run meetings are a third contributor to the </a:t>
            </a:r>
            <a:r>
              <a:rPr lang="en-US" sz="2000" spc="-35" dirty="0" err="1">
                <a:latin typeface="Times New Roman"/>
                <a:cs typeface="Times New Roman"/>
              </a:rPr>
              <a:t>meetingthink</a:t>
            </a:r>
            <a:r>
              <a:rPr lang="en-US" sz="2000" spc="-35" dirty="0">
                <a:latin typeface="Times New Roman"/>
                <a:cs typeface="Times New Roman"/>
              </a:rPr>
              <a:t> problem.  Poorly run meetings can be the result of some or all of the factors we discussed earlier</a:t>
            </a:r>
            <a:r>
              <a:rPr lang="en-US" sz="2000" spc="-35" dirty="0" smtClean="0">
                <a:latin typeface="Times New Roman"/>
                <a:cs typeface="Times New Roman"/>
              </a:rPr>
              <a:t>:</a:t>
            </a:r>
            <a:endParaRPr lang="ar-EG" sz="2000" spc="-35" dirty="0" smtClean="0">
              <a:latin typeface="Times New Roman"/>
              <a:cs typeface="Times New Roman"/>
            </a:endParaRPr>
          </a:p>
          <a:p>
            <a:pPr marL="92075" marR="156845">
              <a:lnSpc>
                <a:spcPct val="106400"/>
              </a:lnSpc>
              <a:spcBef>
                <a:spcPts val="180"/>
              </a:spcBef>
            </a:pPr>
            <a:endParaRPr lang="en-US" sz="2000" spc="-35" dirty="0">
              <a:latin typeface="Times New Roman"/>
              <a:cs typeface="Times New Roman"/>
            </a:endParaRPr>
          </a:p>
          <a:p>
            <a:pPr marL="92075" marR="156845">
              <a:lnSpc>
                <a:spcPct val="106400"/>
              </a:lnSpc>
              <a:spcBef>
                <a:spcPts val="180"/>
              </a:spcBef>
            </a:pPr>
            <a:r>
              <a:rPr lang="en-US" sz="2000" spc="-35" dirty="0">
                <a:latin typeface="Times New Roman"/>
                <a:cs typeface="Times New Roman"/>
              </a:rPr>
              <a:t>The leader may be doing all the talking and failing to do any facilitating. </a:t>
            </a:r>
            <a:endParaRPr lang="ar-EG" sz="2000" spc="-35" dirty="0" smtClean="0">
              <a:latin typeface="Times New Roman"/>
              <a:cs typeface="Times New Roman"/>
            </a:endParaRPr>
          </a:p>
          <a:p>
            <a:pPr marL="92075" marR="156845">
              <a:lnSpc>
                <a:spcPct val="106400"/>
              </a:lnSpc>
              <a:spcBef>
                <a:spcPts val="180"/>
              </a:spcBef>
            </a:pPr>
            <a:endParaRPr lang="en-US" sz="2000" spc="-35" dirty="0">
              <a:latin typeface="Times New Roman"/>
              <a:cs typeface="Times New Roman"/>
            </a:endParaRPr>
          </a:p>
          <a:p>
            <a:pPr marL="92075" marR="156845">
              <a:lnSpc>
                <a:spcPct val="106400"/>
              </a:lnSpc>
              <a:spcBef>
                <a:spcPts val="180"/>
              </a:spcBef>
            </a:pPr>
            <a:r>
              <a:rPr lang="en-US" sz="2000" spc="-35" dirty="0">
                <a:latin typeface="Times New Roman"/>
                <a:cs typeface="Times New Roman"/>
              </a:rPr>
              <a:t>Regardless of the reason, poorly run meetings result in group members disengaging, which results in poor decision making.</a:t>
            </a:r>
          </a:p>
          <a:p>
            <a:pPr marL="92075" marR="156845">
              <a:lnSpc>
                <a:spcPct val="106400"/>
              </a:lnSpc>
              <a:spcBef>
                <a:spcPts val="180"/>
              </a:spcBef>
            </a:pPr>
            <a:endParaRPr lang="en-US" sz="2000" spc="-35" dirty="0">
              <a:latin typeface="Times New Roman"/>
              <a:cs typeface="Times New Roman"/>
            </a:endParaRPr>
          </a:p>
        </p:txBody>
      </p:sp>
      <p:sp>
        <p:nvSpPr>
          <p:cNvPr id="6" name="Rectangle 5"/>
          <p:cNvSpPr/>
          <p:nvPr/>
        </p:nvSpPr>
        <p:spPr>
          <a:xfrm>
            <a:off x="4586126" y="1308080"/>
            <a:ext cx="3464560" cy="5324535"/>
          </a:xfrm>
          <a:prstGeom prst="rect">
            <a:avLst/>
          </a:prstGeom>
        </p:spPr>
        <p:txBody>
          <a:bodyPr wrap="square">
            <a:spAutoFit/>
          </a:bodyPr>
          <a:lstStyle/>
          <a:p>
            <a:pPr algn="r" rtl="1"/>
            <a:r>
              <a:rPr lang="ar-EG" sz="2000" b="1" u="sng" dirty="0">
                <a:effectLst>
                  <a:outerShdw blurRad="38100" dist="38100" dir="2700000" algn="tl">
                    <a:srgbClr val="000000">
                      <a:alpha val="43137"/>
                    </a:srgbClr>
                  </a:outerShdw>
                </a:effectLst>
              </a:rPr>
              <a:t>الاجتماعات التي تتم إدارتها بشكل </a:t>
            </a:r>
            <a:r>
              <a:rPr lang="ar-EG" sz="2000" b="1" u="sng" dirty="0" smtClean="0">
                <a:effectLst>
                  <a:outerShdw blurRad="38100" dist="38100" dir="2700000" algn="tl">
                    <a:srgbClr val="000000">
                      <a:alpha val="43137"/>
                    </a:srgbClr>
                  </a:outerShdw>
                </a:effectLst>
              </a:rPr>
              <a:t>سيئ</a:t>
            </a:r>
          </a:p>
          <a:p>
            <a:pPr algn="r" rtl="1"/>
            <a:endParaRPr lang="ar-EG" sz="2000" dirty="0"/>
          </a:p>
          <a:p>
            <a:pPr algn="r" rtl="1"/>
            <a:r>
              <a:rPr lang="ar-EG" sz="2000" dirty="0"/>
              <a:t>الاجتماعات التي تتم إدارتها بشكل سيئ هي السبب الثالث لمشكلة التفكير في الاجتماعات. يمكن أن تكون الاجتماعات التي تتم إدارتها بشكل سيئ نتيجة لبعض أو كل العوامل التي ناقشناها سابقًا</a:t>
            </a:r>
            <a:r>
              <a:rPr lang="ar-EG" sz="2000" dirty="0" smtClean="0"/>
              <a:t>:</a:t>
            </a:r>
          </a:p>
          <a:p>
            <a:pPr algn="r" rtl="1"/>
            <a:endParaRPr lang="ar-EG" sz="2000" dirty="0"/>
          </a:p>
          <a:p>
            <a:pPr algn="r" rtl="1"/>
            <a:r>
              <a:rPr lang="ar-EG" sz="2000" dirty="0"/>
              <a:t>قد يكون القائد هو الذي يتحدث طوال الوقت ويفشل في تيسير الأمور</a:t>
            </a:r>
            <a:r>
              <a:rPr lang="ar-EG" sz="2000" dirty="0" smtClean="0"/>
              <a:t>.</a:t>
            </a:r>
          </a:p>
          <a:p>
            <a:pPr algn="r" rtl="1"/>
            <a:endParaRPr lang="ar-EG" sz="2000" dirty="0"/>
          </a:p>
          <a:p>
            <a:pPr algn="r" rtl="1"/>
            <a:endParaRPr lang="ar-EG" sz="2000" dirty="0" smtClean="0"/>
          </a:p>
          <a:p>
            <a:pPr algn="r" rtl="1"/>
            <a:r>
              <a:rPr lang="ar-EG" sz="2000" dirty="0" smtClean="0"/>
              <a:t> </a:t>
            </a:r>
            <a:r>
              <a:rPr lang="ar-EG" sz="2000" dirty="0"/>
              <a:t>وبغض النظر عن السبب، فإن الاجتماعات التي تتم إدارتها بشكل سيئ تؤدي إلى عدم مشاركة أعضاء المجموعة، مما يؤدي إلى اتخاذ قرارات سيئة.</a:t>
            </a:r>
          </a:p>
        </p:txBody>
      </p:sp>
      <p:sp>
        <p:nvSpPr>
          <p:cNvPr id="3" name="Rectangle 2"/>
          <p:cNvSpPr/>
          <p:nvPr/>
        </p:nvSpPr>
        <p:spPr>
          <a:xfrm>
            <a:off x="474648" y="640074"/>
            <a:ext cx="2846420" cy="458139"/>
          </a:xfrm>
          <a:prstGeom prst="rect">
            <a:avLst/>
          </a:prstGeom>
        </p:spPr>
        <p:txBody>
          <a:bodyPr wrap="none">
            <a:spAutoFit/>
          </a:bodyPr>
          <a:lstStyle/>
          <a:p>
            <a:pPr marL="92075" marR="156845">
              <a:lnSpc>
                <a:spcPct val="106400"/>
              </a:lnSpc>
              <a:spcBef>
                <a:spcPts val="180"/>
              </a:spcBef>
            </a:pPr>
            <a:r>
              <a:rPr lang="en-US" sz="2400" b="1" spc="-35" dirty="0">
                <a:latin typeface="Times New Roman"/>
                <a:cs typeface="Times New Roman"/>
              </a:rPr>
              <a:t>Avoid Groupthink.</a:t>
            </a:r>
          </a:p>
        </p:txBody>
      </p:sp>
      <p:sp>
        <p:nvSpPr>
          <p:cNvPr id="8" name="Rectangle 7"/>
          <p:cNvSpPr/>
          <p:nvPr/>
        </p:nvSpPr>
        <p:spPr>
          <a:xfrm>
            <a:off x="5227393" y="632220"/>
            <a:ext cx="2444900" cy="461665"/>
          </a:xfrm>
          <a:prstGeom prst="rect">
            <a:avLst/>
          </a:prstGeom>
        </p:spPr>
        <p:txBody>
          <a:bodyPr wrap="none">
            <a:spAutoFit/>
          </a:bodyPr>
          <a:lstStyle/>
          <a:p>
            <a:pPr algn="r" rtl="1"/>
            <a:r>
              <a:rPr lang="ar-EG" sz="2400" b="1" dirty="0" smtClean="0"/>
              <a:t>تجنب </a:t>
            </a:r>
            <a:r>
              <a:rPr lang="en-US" sz="2400" b="1" dirty="0" err="1" smtClean="0"/>
              <a:t>التفكير</a:t>
            </a:r>
            <a:r>
              <a:rPr lang="en-US" sz="2400" b="1" dirty="0" smtClean="0"/>
              <a:t> </a:t>
            </a:r>
            <a:r>
              <a:rPr lang="en-US" sz="2400" b="1" dirty="0" err="1"/>
              <a:t>الجماعي</a:t>
            </a:r>
            <a:r>
              <a:rPr lang="en-US" sz="2400" b="1" dirty="0"/>
              <a:t>.</a:t>
            </a:r>
          </a:p>
        </p:txBody>
      </p:sp>
    </p:spTree>
    <p:extLst>
      <p:ext uri="{BB962C8B-B14F-4D97-AF65-F5344CB8AC3E}">
        <p14:creationId xmlns:p14="http://schemas.microsoft.com/office/powerpoint/2010/main" val="41269533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454374" y="17596"/>
            <a:ext cx="2927340" cy="399405"/>
          </a:xfrm>
          <a:prstGeom prst="rect">
            <a:avLst/>
          </a:prstGeom>
        </p:spPr>
        <p:txBody>
          <a:bodyPr wrap="non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Conflict in Team Meetings</a:t>
            </a:r>
          </a:p>
        </p:txBody>
      </p:sp>
      <p:sp>
        <p:nvSpPr>
          <p:cNvPr id="9" name="TextBox 8"/>
          <p:cNvSpPr txBox="1"/>
          <p:nvPr/>
        </p:nvSpPr>
        <p:spPr>
          <a:xfrm>
            <a:off x="8154374" y="39235"/>
            <a:ext cx="2553904" cy="400110"/>
          </a:xfrm>
          <a:prstGeom prst="rect">
            <a:avLst/>
          </a:prstGeom>
          <a:noFill/>
        </p:spPr>
        <p:txBody>
          <a:bodyPr wrap="none" rtlCol="0">
            <a:spAutoFit/>
          </a:bodyPr>
          <a:lstStyle/>
          <a:p>
            <a:pPr algn="ctr"/>
            <a:r>
              <a:rPr lang="ar-EG" sz="2000" dirty="0">
                <a:latin typeface="Alexandria" charset="0"/>
                <a:cs typeface="Alexandria" charset="0"/>
              </a:rPr>
              <a:t>الصراع في اجتماعات الفريق</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4" name="Rectangle 3"/>
          <p:cNvSpPr/>
          <p:nvPr/>
        </p:nvSpPr>
        <p:spPr>
          <a:xfrm>
            <a:off x="51055" y="1150026"/>
            <a:ext cx="4403319" cy="4373313"/>
          </a:xfrm>
          <a:prstGeom prst="rect">
            <a:avLst/>
          </a:prstGeom>
        </p:spPr>
        <p:txBody>
          <a:bodyPr wrap="square">
            <a:spAutoFit/>
          </a:bodyPr>
          <a:lstStyle/>
          <a:p>
            <a:pPr marL="92075" marR="156845">
              <a:lnSpc>
                <a:spcPct val="106400"/>
              </a:lnSpc>
              <a:spcBef>
                <a:spcPts val="180"/>
              </a:spcBef>
            </a:pPr>
            <a:r>
              <a:rPr lang="en-US" sz="2400" spc="-35" dirty="0">
                <a:latin typeface="Times New Roman"/>
                <a:cs typeface="Times New Roman"/>
              </a:rPr>
              <a:t>By now, you may be convinced that conflict is a necessary part of teams, but you still may not be excited about the idea of engaging in conflict, especially if you’ve experienced negative, counterproductive conflict in the past. Achieving professional excellence in teams involves the utilization of positive, productive conflict as a valuable resource.</a:t>
            </a:r>
          </a:p>
        </p:txBody>
      </p:sp>
      <p:sp>
        <p:nvSpPr>
          <p:cNvPr id="6" name="Rectangle 5"/>
          <p:cNvSpPr/>
          <p:nvPr/>
        </p:nvSpPr>
        <p:spPr>
          <a:xfrm>
            <a:off x="4586126" y="1308080"/>
            <a:ext cx="3464560" cy="3785652"/>
          </a:xfrm>
          <a:prstGeom prst="rect">
            <a:avLst/>
          </a:prstGeom>
        </p:spPr>
        <p:txBody>
          <a:bodyPr wrap="square">
            <a:spAutoFit/>
          </a:bodyPr>
          <a:lstStyle/>
          <a:p>
            <a:pPr algn="r" rtl="1"/>
            <a:r>
              <a:rPr lang="ar-EG" sz="2400" dirty="0"/>
              <a:t>بحلول هذا الوقت، ربما تكون مقتنعًا بأن الصراع جزء ضروري من الفرق، ولكنك قد لا تزال غير متحمس لفكرة الانخراط في الصراع، خاصة إذا كنت قد واجهت صراعًا سلبيًا وغير منتج في الماضي. يتضمن تحقيق التميز المهني في الفرق الاستفادة من الصراع الإيجابي والمنتج كمورد قيم.</a:t>
            </a:r>
          </a:p>
        </p:txBody>
      </p:sp>
      <p:sp>
        <p:nvSpPr>
          <p:cNvPr id="3" name="Rectangle 2"/>
          <p:cNvSpPr/>
          <p:nvPr/>
        </p:nvSpPr>
        <p:spPr>
          <a:xfrm>
            <a:off x="522706" y="640074"/>
            <a:ext cx="2750304" cy="461665"/>
          </a:xfrm>
          <a:prstGeom prst="rect">
            <a:avLst/>
          </a:prstGeom>
        </p:spPr>
        <p:txBody>
          <a:bodyPr wrap="none">
            <a:spAutoFit/>
          </a:bodyPr>
          <a:lstStyle/>
          <a:p>
            <a:pPr algn="ctr"/>
            <a:r>
              <a:rPr lang="en-US" sz="2400" b="1" dirty="0">
                <a:latin typeface="Times New Roman" panose="02020603050405020304" pitchFamily="18" charset="0"/>
                <a:cs typeface="Times New Roman" panose="02020603050405020304" pitchFamily="18" charset="0"/>
              </a:rPr>
              <a:t>Productive Conflict</a:t>
            </a:r>
          </a:p>
        </p:txBody>
      </p:sp>
      <p:sp>
        <p:nvSpPr>
          <p:cNvPr id="8" name="Rectangle 7"/>
          <p:cNvSpPr/>
          <p:nvPr/>
        </p:nvSpPr>
        <p:spPr>
          <a:xfrm>
            <a:off x="6052939" y="632220"/>
            <a:ext cx="1619354" cy="461665"/>
          </a:xfrm>
          <a:prstGeom prst="rect">
            <a:avLst/>
          </a:prstGeom>
        </p:spPr>
        <p:txBody>
          <a:bodyPr wrap="none">
            <a:spAutoFit/>
          </a:bodyPr>
          <a:lstStyle/>
          <a:p>
            <a:pPr algn="r" rtl="1"/>
            <a:r>
              <a:rPr lang="ar-EG" sz="2400" b="1" dirty="0" smtClean="0"/>
              <a:t>الصراع المُنتج</a:t>
            </a:r>
            <a:endParaRPr lang="en-US" sz="2400" b="1" dirty="0"/>
          </a:p>
        </p:txBody>
      </p:sp>
    </p:spTree>
    <p:extLst>
      <p:ext uri="{BB962C8B-B14F-4D97-AF65-F5344CB8AC3E}">
        <p14:creationId xmlns:p14="http://schemas.microsoft.com/office/powerpoint/2010/main" val="18980124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399280" y="1067513"/>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454374" y="17596"/>
            <a:ext cx="2927340" cy="399405"/>
          </a:xfrm>
          <a:prstGeom prst="rect">
            <a:avLst/>
          </a:prstGeom>
        </p:spPr>
        <p:txBody>
          <a:bodyPr wrap="non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Conflict in Team Meetings</a:t>
            </a:r>
          </a:p>
        </p:txBody>
      </p:sp>
      <p:sp>
        <p:nvSpPr>
          <p:cNvPr id="9" name="TextBox 8"/>
          <p:cNvSpPr txBox="1"/>
          <p:nvPr/>
        </p:nvSpPr>
        <p:spPr>
          <a:xfrm>
            <a:off x="8154374" y="39235"/>
            <a:ext cx="2553904" cy="400110"/>
          </a:xfrm>
          <a:prstGeom prst="rect">
            <a:avLst/>
          </a:prstGeom>
          <a:noFill/>
        </p:spPr>
        <p:txBody>
          <a:bodyPr wrap="none" rtlCol="0">
            <a:spAutoFit/>
          </a:bodyPr>
          <a:lstStyle/>
          <a:p>
            <a:pPr algn="ctr"/>
            <a:r>
              <a:rPr lang="ar-EG" sz="2000" dirty="0">
                <a:latin typeface="Alexandria" charset="0"/>
                <a:cs typeface="Alexandria" charset="0"/>
              </a:rPr>
              <a:t>الصراع في اجتماعات الفريق</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4" name="Rectangle 3"/>
          <p:cNvSpPr/>
          <p:nvPr/>
        </p:nvSpPr>
        <p:spPr>
          <a:xfrm>
            <a:off x="51055" y="1150026"/>
            <a:ext cx="4403319" cy="2075505"/>
          </a:xfrm>
          <a:prstGeom prst="rect">
            <a:avLst/>
          </a:prstGeom>
        </p:spPr>
        <p:txBody>
          <a:bodyPr wrap="square">
            <a:spAutoFit/>
          </a:bodyPr>
          <a:lstStyle/>
          <a:p>
            <a:pPr marL="92075" marR="156845" algn="ctr">
              <a:lnSpc>
                <a:spcPct val="106400"/>
              </a:lnSpc>
              <a:spcBef>
                <a:spcPts val="180"/>
              </a:spcBef>
            </a:pPr>
            <a:r>
              <a:rPr lang="en-US" sz="2400" b="1" spc="-35" dirty="0">
                <a:latin typeface="Times New Roman"/>
                <a:cs typeface="Times New Roman"/>
              </a:rPr>
              <a:t>Stages of Team Development</a:t>
            </a:r>
          </a:p>
          <a:p>
            <a:pPr marL="92075" marR="156845">
              <a:lnSpc>
                <a:spcPct val="106400"/>
              </a:lnSpc>
              <a:spcBef>
                <a:spcPts val="180"/>
              </a:spcBef>
            </a:pPr>
            <a:r>
              <a:rPr lang="en-US" sz="2400" spc="-35" dirty="0">
                <a:latin typeface="Times New Roman"/>
                <a:cs typeface="Times New Roman"/>
              </a:rPr>
              <a:t>Conflict is present in three of the five stages that make up team development. </a:t>
            </a:r>
            <a:endParaRPr lang="ar-EG" sz="2400" spc="-35" dirty="0" smtClean="0">
              <a:latin typeface="Times New Roman"/>
              <a:cs typeface="Times New Roman"/>
            </a:endParaRPr>
          </a:p>
          <a:p>
            <a:pPr marL="92075" marR="156845">
              <a:lnSpc>
                <a:spcPct val="106400"/>
              </a:lnSpc>
              <a:spcBef>
                <a:spcPts val="180"/>
              </a:spcBef>
            </a:pPr>
            <a:endParaRPr lang="en-US" sz="2400" spc="-35" dirty="0">
              <a:latin typeface="Times New Roman"/>
              <a:cs typeface="Times New Roman"/>
            </a:endParaRPr>
          </a:p>
        </p:txBody>
      </p:sp>
      <p:sp>
        <p:nvSpPr>
          <p:cNvPr id="6" name="Rectangle 5"/>
          <p:cNvSpPr/>
          <p:nvPr/>
        </p:nvSpPr>
        <p:spPr>
          <a:xfrm>
            <a:off x="4586126" y="1179486"/>
            <a:ext cx="3464560" cy="1569660"/>
          </a:xfrm>
          <a:prstGeom prst="rect">
            <a:avLst/>
          </a:prstGeom>
        </p:spPr>
        <p:txBody>
          <a:bodyPr wrap="square">
            <a:spAutoFit/>
          </a:bodyPr>
          <a:lstStyle/>
          <a:p>
            <a:pPr algn="ctr" rtl="1"/>
            <a:r>
              <a:rPr lang="ar-EG" sz="2400" b="1" dirty="0"/>
              <a:t>مراحل تطوير </a:t>
            </a:r>
            <a:r>
              <a:rPr lang="ar-EG" sz="2400" b="1" dirty="0" smtClean="0"/>
              <a:t>الفريق </a:t>
            </a:r>
          </a:p>
          <a:p>
            <a:pPr algn="r" rtl="1"/>
            <a:r>
              <a:rPr lang="ar-EG" sz="2400" dirty="0" smtClean="0"/>
              <a:t>يوجد </a:t>
            </a:r>
            <a:r>
              <a:rPr lang="ar-EG" sz="2400" dirty="0"/>
              <a:t>الصراع في ثلاث من المراحل الخمس التي تشكل تطوير الفريق.</a:t>
            </a:r>
          </a:p>
        </p:txBody>
      </p:sp>
      <p:sp>
        <p:nvSpPr>
          <p:cNvPr id="3" name="Rectangle 2"/>
          <p:cNvSpPr/>
          <p:nvPr/>
        </p:nvSpPr>
        <p:spPr>
          <a:xfrm>
            <a:off x="522706" y="640074"/>
            <a:ext cx="2750304" cy="461665"/>
          </a:xfrm>
          <a:prstGeom prst="rect">
            <a:avLst/>
          </a:prstGeom>
        </p:spPr>
        <p:txBody>
          <a:bodyPr wrap="none">
            <a:spAutoFit/>
          </a:bodyPr>
          <a:lstStyle/>
          <a:p>
            <a:pPr algn="ctr"/>
            <a:r>
              <a:rPr lang="en-US" sz="2400" b="1" dirty="0">
                <a:latin typeface="Times New Roman" panose="02020603050405020304" pitchFamily="18" charset="0"/>
                <a:cs typeface="Times New Roman" panose="02020603050405020304" pitchFamily="18" charset="0"/>
              </a:rPr>
              <a:t>Productive Conflict</a:t>
            </a:r>
          </a:p>
        </p:txBody>
      </p:sp>
      <p:sp>
        <p:nvSpPr>
          <p:cNvPr id="8" name="Rectangle 7"/>
          <p:cNvSpPr/>
          <p:nvPr/>
        </p:nvSpPr>
        <p:spPr>
          <a:xfrm>
            <a:off x="6052939" y="632220"/>
            <a:ext cx="1619354" cy="461665"/>
          </a:xfrm>
          <a:prstGeom prst="rect">
            <a:avLst/>
          </a:prstGeom>
        </p:spPr>
        <p:txBody>
          <a:bodyPr wrap="none">
            <a:spAutoFit/>
          </a:bodyPr>
          <a:lstStyle/>
          <a:p>
            <a:pPr algn="r" rtl="1"/>
            <a:r>
              <a:rPr lang="ar-EG" sz="2400" b="1" dirty="0" smtClean="0"/>
              <a:t>الصراع المُنتج</a:t>
            </a:r>
            <a:endParaRPr lang="en-US" sz="2400" b="1" dirty="0"/>
          </a:p>
        </p:txBody>
      </p:sp>
      <p:sp>
        <p:nvSpPr>
          <p:cNvPr id="11" name="Rectangle 10"/>
          <p:cNvSpPr/>
          <p:nvPr/>
        </p:nvSpPr>
        <p:spPr>
          <a:xfrm>
            <a:off x="1151347" y="3102773"/>
            <a:ext cx="2477550" cy="1938992"/>
          </a:xfrm>
          <a:prstGeom prst="rect">
            <a:avLst/>
          </a:prstGeom>
        </p:spPr>
        <p:txBody>
          <a:bodyPr wrap="square">
            <a:spAutoFit/>
          </a:bodyPr>
          <a:lstStyle/>
          <a:p>
            <a:pPr marL="342900" indent="-342900">
              <a:buFont typeface="Arial" panose="020B0604020202020204" pitchFamily="34" charset="0"/>
              <a:buChar char="•"/>
            </a:pPr>
            <a:r>
              <a:rPr lang="en-US" sz="2400" b="1" dirty="0"/>
              <a:t>Forming</a:t>
            </a:r>
          </a:p>
          <a:p>
            <a:pPr marL="342900" indent="-342900">
              <a:buFont typeface="Arial" panose="020B0604020202020204" pitchFamily="34" charset="0"/>
              <a:buChar char="•"/>
            </a:pPr>
            <a:r>
              <a:rPr lang="en-US" sz="2400" b="1" dirty="0"/>
              <a:t>Storming </a:t>
            </a:r>
          </a:p>
          <a:p>
            <a:pPr marL="342900" indent="-342900">
              <a:buFont typeface="Arial" panose="020B0604020202020204" pitchFamily="34" charset="0"/>
              <a:buChar char="•"/>
            </a:pPr>
            <a:r>
              <a:rPr lang="en-US" sz="2400" b="1" dirty="0"/>
              <a:t>Norming </a:t>
            </a:r>
          </a:p>
          <a:p>
            <a:pPr marL="342900" indent="-342900">
              <a:buFont typeface="Arial" panose="020B0604020202020204" pitchFamily="34" charset="0"/>
              <a:buChar char="•"/>
            </a:pPr>
            <a:r>
              <a:rPr lang="en-US" sz="2400" b="1" dirty="0"/>
              <a:t>Performing </a:t>
            </a:r>
          </a:p>
          <a:p>
            <a:pPr marL="342900" indent="-342900">
              <a:buFont typeface="Arial" panose="020B0604020202020204" pitchFamily="34" charset="0"/>
              <a:buChar char="•"/>
            </a:pPr>
            <a:r>
              <a:rPr lang="en-US" sz="2400" b="1" dirty="0"/>
              <a:t>Adjourning </a:t>
            </a:r>
          </a:p>
        </p:txBody>
      </p:sp>
      <p:sp>
        <p:nvSpPr>
          <p:cNvPr id="12" name="Rectangle 11"/>
          <p:cNvSpPr/>
          <p:nvPr/>
        </p:nvSpPr>
        <p:spPr>
          <a:xfrm>
            <a:off x="4732319" y="3184439"/>
            <a:ext cx="2854960" cy="1938992"/>
          </a:xfrm>
          <a:prstGeom prst="rect">
            <a:avLst/>
          </a:prstGeom>
        </p:spPr>
        <p:txBody>
          <a:bodyPr wrap="square">
            <a:spAutoFit/>
          </a:bodyPr>
          <a:lstStyle/>
          <a:p>
            <a:pPr marL="457200" indent="-457200" algn="r" rtl="1">
              <a:buFont typeface="Arial" panose="020B0604020202020204" pitchFamily="34" charset="0"/>
              <a:buChar char="•"/>
            </a:pPr>
            <a:r>
              <a:rPr lang="en-US" sz="2400" b="1" dirty="0" err="1"/>
              <a:t>تشكيل</a:t>
            </a:r>
            <a:endParaRPr lang="en-US" sz="2400" b="1" dirty="0"/>
          </a:p>
          <a:p>
            <a:pPr marL="457200" indent="-457200" algn="r" rtl="1">
              <a:buFont typeface="Arial" panose="020B0604020202020204" pitchFamily="34" charset="0"/>
              <a:buChar char="•"/>
            </a:pPr>
            <a:r>
              <a:rPr lang="en-US" sz="2400" b="1" dirty="0" err="1"/>
              <a:t>العاصفة</a:t>
            </a:r>
            <a:endParaRPr lang="en-US" sz="2400" b="1" dirty="0"/>
          </a:p>
          <a:p>
            <a:pPr marL="457200" indent="-457200" algn="r" rtl="1">
              <a:buFont typeface="Arial" panose="020B0604020202020204" pitchFamily="34" charset="0"/>
              <a:buChar char="•"/>
            </a:pPr>
            <a:r>
              <a:rPr lang="ar-EG" sz="2400" b="1" dirty="0" smtClean="0"/>
              <a:t>وضع المعايير</a:t>
            </a:r>
            <a:endParaRPr lang="en-US" sz="2400" b="1" dirty="0"/>
          </a:p>
          <a:p>
            <a:pPr marL="457200" indent="-457200" algn="r" rtl="1">
              <a:buFont typeface="Arial" panose="020B0604020202020204" pitchFamily="34" charset="0"/>
              <a:buChar char="•"/>
            </a:pPr>
            <a:r>
              <a:rPr lang="en-US" sz="2400" b="1" dirty="0" err="1"/>
              <a:t>التنفيذ</a:t>
            </a:r>
            <a:endParaRPr lang="en-US" sz="2400" b="1" dirty="0"/>
          </a:p>
          <a:p>
            <a:pPr marL="457200" indent="-457200" algn="r" rtl="1">
              <a:buFont typeface="Arial" panose="020B0604020202020204" pitchFamily="34" charset="0"/>
              <a:buChar char="•"/>
            </a:pPr>
            <a:r>
              <a:rPr lang="en-US" sz="2400" b="1" dirty="0" err="1"/>
              <a:t>التأجيل</a:t>
            </a:r>
            <a:endParaRPr lang="en-US" sz="2400" b="1" dirty="0"/>
          </a:p>
        </p:txBody>
      </p:sp>
    </p:spTree>
    <p:extLst>
      <p:ext uri="{BB962C8B-B14F-4D97-AF65-F5344CB8AC3E}">
        <p14:creationId xmlns:p14="http://schemas.microsoft.com/office/powerpoint/2010/main" val="24784197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399280" y="1067513"/>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454374" y="17596"/>
            <a:ext cx="2927340" cy="399405"/>
          </a:xfrm>
          <a:prstGeom prst="rect">
            <a:avLst/>
          </a:prstGeom>
        </p:spPr>
        <p:txBody>
          <a:bodyPr wrap="non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Conflict in Team Meetings</a:t>
            </a:r>
          </a:p>
        </p:txBody>
      </p:sp>
      <p:sp>
        <p:nvSpPr>
          <p:cNvPr id="9" name="TextBox 8"/>
          <p:cNvSpPr txBox="1"/>
          <p:nvPr/>
        </p:nvSpPr>
        <p:spPr>
          <a:xfrm>
            <a:off x="8154374" y="39235"/>
            <a:ext cx="2553904" cy="400110"/>
          </a:xfrm>
          <a:prstGeom prst="rect">
            <a:avLst/>
          </a:prstGeom>
          <a:noFill/>
        </p:spPr>
        <p:txBody>
          <a:bodyPr wrap="none" rtlCol="0">
            <a:spAutoFit/>
          </a:bodyPr>
          <a:lstStyle/>
          <a:p>
            <a:pPr algn="ctr"/>
            <a:r>
              <a:rPr lang="ar-EG" sz="2000" dirty="0">
                <a:latin typeface="Alexandria" charset="0"/>
                <a:cs typeface="Alexandria" charset="0"/>
              </a:rPr>
              <a:t>الصراع في اجتماعات الفريق</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4" name="Rectangle 3"/>
          <p:cNvSpPr/>
          <p:nvPr/>
        </p:nvSpPr>
        <p:spPr>
          <a:xfrm>
            <a:off x="51055" y="1150026"/>
            <a:ext cx="4403319" cy="6041975"/>
          </a:xfrm>
          <a:prstGeom prst="rect">
            <a:avLst/>
          </a:prstGeom>
        </p:spPr>
        <p:txBody>
          <a:bodyPr wrap="square">
            <a:spAutoFit/>
          </a:bodyPr>
          <a:lstStyle/>
          <a:p>
            <a:pPr marL="92075" marR="156845" algn="ctr">
              <a:lnSpc>
                <a:spcPct val="106400"/>
              </a:lnSpc>
              <a:spcBef>
                <a:spcPts val="180"/>
              </a:spcBef>
            </a:pPr>
            <a:r>
              <a:rPr lang="en-US" sz="2400" b="1" spc="-35" dirty="0">
                <a:latin typeface="Times New Roman"/>
                <a:cs typeface="Times New Roman"/>
              </a:rPr>
              <a:t>Stages of Team Development</a:t>
            </a:r>
          </a:p>
          <a:p>
            <a:pPr marL="92075" marR="156845">
              <a:lnSpc>
                <a:spcPct val="106400"/>
              </a:lnSpc>
              <a:spcBef>
                <a:spcPts val="180"/>
              </a:spcBef>
            </a:pPr>
            <a:r>
              <a:rPr lang="en-US" sz="2400" spc="-35" dirty="0">
                <a:latin typeface="Times New Roman"/>
                <a:cs typeface="Times New Roman"/>
              </a:rPr>
              <a:t>During the forming stage, group members tend to be polite and impersonal as they test the waters. </a:t>
            </a:r>
          </a:p>
          <a:p>
            <a:pPr marL="92075" marR="156845">
              <a:lnSpc>
                <a:spcPct val="106400"/>
              </a:lnSpc>
              <a:spcBef>
                <a:spcPts val="180"/>
              </a:spcBef>
            </a:pPr>
            <a:r>
              <a:rPr lang="en-US" sz="2400" spc="-35" dirty="0">
                <a:latin typeface="Times New Roman"/>
                <a:cs typeface="Times New Roman"/>
              </a:rPr>
              <a:t>Conflict appears in the second stage, storming. During the storming stage, members engage in infighting and often clash with the leader. </a:t>
            </a:r>
          </a:p>
          <a:p>
            <a:pPr marL="92075" marR="156845">
              <a:lnSpc>
                <a:spcPct val="106400"/>
              </a:lnSpc>
              <a:spcBef>
                <a:spcPts val="180"/>
              </a:spcBef>
            </a:pPr>
            <a:r>
              <a:rPr lang="en-US" sz="2400" spc="-35" dirty="0">
                <a:latin typeface="Times New Roman"/>
                <a:cs typeface="Times New Roman"/>
              </a:rPr>
              <a:t>In the norming stage, the group develops procedures for organizing, giving feedback, and confronting issues.</a:t>
            </a:r>
          </a:p>
          <a:p>
            <a:pPr marL="92075" marR="156845">
              <a:lnSpc>
                <a:spcPct val="106400"/>
              </a:lnSpc>
              <a:spcBef>
                <a:spcPts val="180"/>
              </a:spcBef>
            </a:pPr>
            <a:endParaRPr lang="en-US" sz="2400" spc="-35" dirty="0">
              <a:latin typeface="Times New Roman"/>
              <a:cs typeface="Times New Roman"/>
            </a:endParaRPr>
          </a:p>
        </p:txBody>
      </p:sp>
      <p:sp>
        <p:nvSpPr>
          <p:cNvPr id="6" name="Rectangle 5"/>
          <p:cNvSpPr/>
          <p:nvPr/>
        </p:nvSpPr>
        <p:spPr>
          <a:xfrm>
            <a:off x="4586126" y="1179486"/>
            <a:ext cx="3464560" cy="5262979"/>
          </a:xfrm>
          <a:prstGeom prst="rect">
            <a:avLst/>
          </a:prstGeom>
        </p:spPr>
        <p:txBody>
          <a:bodyPr wrap="square">
            <a:spAutoFit/>
          </a:bodyPr>
          <a:lstStyle/>
          <a:p>
            <a:pPr algn="ctr" rtl="1"/>
            <a:r>
              <a:rPr lang="ar-EG" sz="2400" b="1" dirty="0"/>
              <a:t>مراحل تطوير </a:t>
            </a:r>
            <a:r>
              <a:rPr lang="ar-EG" sz="2400" b="1" dirty="0" smtClean="0"/>
              <a:t>الفريق </a:t>
            </a:r>
          </a:p>
          <a:p>
            <a:pPr algn="r" rtl="1"/>
            <a:r>
              <a:rPr lang="ar-EG" sz="2400" dirty="0"/>
              <a:t>خلال مرحلة التشكيل، يميل أعضاء المجموعة إلى التحلي باللباقة والحيادية أثناء اختبارهم للموقف.</a:t>
            </a:r>
          </a:p>
          <a:p>
            <a:pPr algn="r" rtl="1"/>
            <a:r>
              <a:rPr lang="ar-EG" sz="2400" dirty="0"/>
              <a:t>يظهر الصراع في المرحلة الثانية، وهي مرحلة العصف الذهني. خلال مرحلة العصف الذهني، ينخرط الأعضاء في صراعات داخلية وغالبًا ما يتصادمون مع القائد.</a:t>
            </a:r>
          </a:p>
          <a:p>
            <a:pPr algn="r" rtl="1"/>
            <a:r>
              <a:rPr lang="ar-EG" sz="2400" dirty="0"/>
              <a:t>في مرحلة </a:t>
            </a:r>
            <a:r>
              <a:rPr lang="ar-EG" sz="2400" dirty="0" smtClean="0"/>
              <a:t>وضع المعايير، </a:t>
            </a:r>
            <a:r>
              <a:rPr lang="ar-EG" sz="2400" dirty="0"/>
              <a:t>تطور المجموعة إجراءات للتنظيم وإبداء الملاحظات ومواجهة القضايا.</a:t>
            </a:r>
          </a:p>
        </p:txBody>
      </p:sp>
      <p:sp>
        <p:nvSpPr>
          <p:cNvPr id="3" name="Rectangle 2"/>
          <p:cNvSpPr/>
          <p:nvPr/>
        </p:nvSpPr>
        <p:spPr>
          <a:xfrm>
            <a:off x="522706" y="640074"/>
            <a:ext cx="2750304" cy="461665"/>
          </a:xfrm>
          <a:prstGeom prst="rect">
            <a:avLst/>
          </a:prstGeom>
        </p:spPr>
        <p:txBody>
          <a:bodyPr wrap="none">
            <a:spAutoFit/>
          </a:bodyPr>
          <a:lstStyle/>
          <a:p>
            <a:pPr algn="ctr"/>
            <a:r>
              <a:rPr lang="en-US" sz="2400" b="1" dirty="0">
                <a:latin typeface="Times New Roman" panose="02020603050405020304" pitchFamily="18" charset="0"/>
                <a:cs typeface="Times New Roman" panose="02020603050405020304" pitchFamily="18" charset="0"/>
              </a:rPr>
              <a:t>Productive Conflict</a:t>
            </a:r>
          </a:p>
        </p:txBody>
      </p:sp>
      <p:sp>
        <p:nvSpPr>
          <p:cNvPr id="8" name="Rectangle 7"/>
          <p:cNvSpPr/>
          <p:nvPr/>
        </p:nvSpPr>
        <p:spPr>
          <a:xfrm>
            <a:off x="6052939" y="632220"/>
            <a:ext cx="1619354" cy="461665"/>
          </a:xfrm>
          <a:prstGeom prst="rect">
            <a:avLst/>
          </a:prstGeom>
        </p:spPr>
        <p:txBody>
          <a:bodyPr wrap="none">
            <a:spAutoFit/>
          </a:bodyPr>
          <a:lstStyle/>
          <a:p>
            <a:pPr algn="r" rtl="1"/>
            <a:r>
              <a:rPr lang="ar-EG" sz="2400" b="1" dirty="0" smtClean="0"/>
              <a:t>الصراع المُنتج</a:t>
            </a:r>
            <a:endParaRPr lang="en-US" sz="2400" b="1" dirty="0"/>
          </a:p>
        </p:txBody>
      </p:sp>
    </p:spTree>
    <p:extLst>
      <p:ext uri="{BB962C8B-B14F-4D97-AF65-F5344CB8AC3E}">
        <p14:creationId xmlns:p14="http://schemas.microsoft.com/office/powerpoint/2010/main" val="20815737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399280" y="1067513"/>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454374" y="17596"/>
            <a:ext cx="2927340" cy="399405"/>
          </a:xfrm>
          <a:prstGeom prst="rect">
            <a:avLst/>
          </a:prstGeom>
        </p:spPr>
        <p:txBody>
          <a:bodyPr wrap="non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Conflict in Team Meetings</a:t>
            </a:r>
          </a:p>
        </p:txBody>
      </p:sp>
      <p:sp>
        <p:nvSpPr>
          <p:cNvPr id="9" name="TextBox 8"/>
          <p:cNvSpPr txBox="1"/>
          <p:nvPr/>
        </p:nvSpPr>
        <p:spPr>
          <a:xfrm>
            <a:off x="8154374" y="39235"/>
            <a:ext cx="2553904" cy="400110"/>
          </a:xfrm>
          <a:prstGeom prst="rect">
            <a:avLst/>
          </a:prstGeom>
          <a:noFill/>
        </p:spPr>
        <p:txBody>
          <a:bodyPr wrap="none" rtlCol="0">
            <a:spAutoFit/>
          </a:bodyPr>
          <a:lstStyle/>
          <a:p>
            <a:pPr algn="ctr"/>
            <a:r>
              <a:rPr lang="ar-EG" sz="2000" dirty="0">
                <a:latin typeface="Alexandria" charset="0"/>
                <a:cs typeface="Alexandria" charset="0"/>
              </a:rPr>
              <a:t>الصراع في اجتماعات الفريق</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4" name="Rectangle 3"/>
          <p:cNvSpPr/>
          <p:nvPr/>
        </p:nvSpPr>
        <p:spPr>
          <a:xfrm>
            <a:off x="51055" y="1150026"/>
            <a:ext cx="4403319" cy="4084388"/>
          </a:xfrm>
          <a:prstGeom prst="rect">
            <a:avLst/>
          </a:prstGeom>
        </p:spPr>
        <p:txBody>
          <a:bodyPr wrap="square">
            <a:spAutoFit/>
          </a:bodyPr>
          <a:lstStyle/>
          <a:p>
            <a:pPr marL="92075" marR="156845" algn="ctr">
              <a:lnSpc>
                <a:spcPct val="106400"/>
              </a:lnSpc>
              <a:spcBef>
                <a:spcPts val="180"/>
              </a:spcBef>
            </a:pPr>
            <a:r>
              <a:rPr lang="en-US" sz="2400" b="1" spc="-35" dirty="0">
                <a:latin typeface="Times New Roman"/>
                <a:cs typeface="Times New Roman"/>
              </a:rPr>
              <a:t>Stages of Team Development</a:t>
            </a:r>
          </a:p>
          <a:p>
            <a:pPr marL="92075" marR="156845">
              <a:lnSpc>
                <a:spcPct val="106400"/>
              </a:lnSpc>
              <a:spcBef>
                <a:spcPts val="180"/>
              </a:spcBef>
            </a:pPr>
            <a:r>
              <a:rPr lang="en-US" sz="2400" spc="-35" dirty="0">
                <a:latin typeface="Times New Roman"/>
                <a:cs typeface="Times New Roman"/>
              </a:rPr>
              <a:t>In the performing stage, the members carry out the duties of the group. </a:t>
            </a:r>
            <a:endParaRPr lang="ar-EG" sz="2400" spc="-35" dirty="0" smtClean="0">
              <a:latin typeface="Times New Roman"/>
              <a:cs typeface="Times New Roman"/>
            </a:endParaRPr>
          </a:p>
          <a:p>
            <a:pPr marL="92075" marR="156845">
              <a:lnSpc>
                <a:spcPct val="106400"/>
              </a:lnSpc>
              <a:spcBef>
                <a:spcPts val="180"/>
              </a:spcBef>
            </a:pPr>
            <a:endParaRPr lang="en-US" sz="2400" spc="-35" dirty="0">
              <a:latin typeface="Times New Roman"/>
              <a:cs typeface="Times New Roman"/>
            </a:endParaRPr>
          </a:p>
          <a:p>
            <a:pPr marL="92075" marR="156845">
              <a:lnSpc>
                <a:spcPct val="106400"/>
              </a:lnSpc>
              <a:spcBef>
                <a:spcPts val="180"/>
              </a:spcBef>
            </a:pPr>
            <a:r>
              <a:rPr lang="en-US" sz="2400" spc="-35" dirty="0">
                <a:latin typeface="Times New Roman"/>
                <a:cs typeface="Times New Roman"/>
              </a:rPr>
              <a:t>In the final stage, adjourning, the group completes its work, resolves issues, and comes to a close. </a:t>
            </a:r>
          </a:p>
          <a:p>
            <a:pPr marL="92075" marR="156845">
              <a:lnSpc>
                <a:spcPct val="106400"/>
              </a:lnSpc>
              <a:spcBef>
                <a:spcPts val="180"/>
              </a:spcBef>
            </a:pPr>
            <a:endParaRPr lang="en-US" sz="2400" spc="-35" dirty="0">
              <a:latin typeface="Times New Roman"/>
              <a:cs typeface="Times New Roman"/>
            </a:endParaRPr>
          </a:p>
        </p:txBody>
      </p:sp>
      <p:sp>
        <p:nvSpPr>
          <p:cNvPr id="6" name="Rectangle 5"/>
          <p:cNvSpPr/>
          <p:nvPr/>
        </p:nvSpPr>
        <p:spPr>
          <a:xfrm>
            <a:off x="4586126" y="1179486"/>
            <a:ext cx="3464560" cy="2677656"/>
          </a:xfrm>
          <a:prstGeom prst="rect">
            <a:avLst/>
          </a:prstGeom>
        </p:spPr>
        <p:txBody>
          <a:bodyPr wrap="square">
            <a:spAutoFit/>
          </a:bodyPr>
          <a:lstStyle/>
          <a:p>
            <a:pPr algn="ctr" rtl="1"/>
            <a:r>
              <a:rPr lang="ar-EG" sz="2400" b="1" dirty="0"/>
              <a:t>مراحل تطوير </a:t>
            </a:r>
            <a:r>
              <a:rPr lang="ar-EG" sz="2400" b="1" dirty="0" smtClean="0"/>
              <a:t>الفريق </a:t>
            </a:r>
          </a:p>
          <a:p>
            <a:pPr algn="r" rtl="1"/>
            <a:r>
              <a:rPr lang="ar-EG" sz="2400" dirty="0"/>
              <a:t>في مرحلة الأداء يقوم الأعضاء بأداء واجبات المجموعة.</a:t>
            </a:r>
          </a:p>
          <a:p>
            <a:pPr algn="r" rtl="1"/>
            <a:endParaRPr lang="ar-EG" sz="2400" dirty="0"/>
          </a:p>
          <a:p>
            <a:pPr algn="r" rtl="1"/>
            <a:r>
              <a:rPr lang="ar-EG" sz="2400" dirty="0"/>
              <a:t>في المرحلة النهائية، وهي مرحلة التأجيل، تكمل المجموعة عملها وتحل المشكلات وتنتهي.</a:t>
            </a:r>
          </a:p>
        </p:txBody>
      </p:sp>
      <p:sp>
        <p:nvSpPr>
          <p:cNvPr id="3" name="Rectangle 2"/>
          <p:cNvSpPr/>
          <p:nvPr/>
        </p:nvSpPr>
        <p:spPr>
          <a:xfrm>
            <a:off x="522706" y="640074"/>
            <a:ext cx="2750304" cy="461665"/>
          </a:xfrm>
          <a:prstGeom prst="rect">
            <a:avLst/>
          </a:prstGeom>
        </p:spPr>
        <p:txBody>
          <a:bodyPr wrap="none">
            <a:spAutoFit/>
          </a:bodyPr>
          <a:lstStyle/>
          <a:p>
            <a:pPr algn="ctr"/>
            <a:r>
              <a:rPr lang="en-US" sz="2400" b="1" dirty="0">
                <a:latin typeface="Times New Roman" panose="02020603050405020304" pitchFamily="18" charset="0"/>
                <a:cs typeface="Times New Roman" panose="02020603050405020304" pitchFamily="18" charset="0"/>
              </a:rPr>
              <a:t>Productive Conflict</a:t>
            </a:r>
          </a:p>
        </p:txBody>
      </p:sp>
      <p:sp>
        <p:nvSpPr>
          <p:cNvPr id="8" name="Rectangle 7"/>
          <p:cNvSpPr/>
          <p:nvPr/>
        </p:nvSpPr>
        <p:spPr>
          <a:xfrm>
            <a:off x="6052939" y="632220"/>
            <a:ext cx="1619354" cy="461665"/>
          </a:xfrm>
          <a:prstGeom prst="rect">
            <a:avLst/>
          </a:prstGeom>
        </p:spPr>
        <p:txBody>
          <a:bodyPr wrap="none">
            <a:spAutoFit/>
          </a:bodyPr>
          <a:lstStyle/>
          <a:p>
            <a:pPr algn="r" rtl="1"/>
            <a:r>
              <a:rPr lang="ar-EG" sz="2400" b="1" dirty="0" smtClean="0"/>
              <a:t>الصراع المُنتج</a:t>
            </a:r>
            <a:endParaRPr lang="en-US" sz="2400" b="1" dirty="0"/>
          </a:p>
        </p:txBody>
      </p:sp>
    </p:spTree>
    <p:extLst>
      <p:ext uri="{BB962C8B-B14F-4D97-AF65-F5344CB8AC3E}">
        <p14:creationId xmlns:p14="http://schemas.microsoft.com/office/powerpoint/2010/main" val="33655955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399280" y="1067513"/>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454374" y="17596"/>
            <a:ext cx="2927340" cy="399405"/>
          </a:xfrm>
          <a:prstGeom prst="rect">
            <a:avLst/>
          </a:prstGeom>
        </p:spPr>
        <p:txBody>
          <a:bodyPr wrap="non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Conflict in Team Meetings</a:t>
            </a:r>
          </a:p>
        </p:txBody>
      </p:sp>
      <p:sp>
        <p:nvSpPr>
          <p:cNvPr id="9" name="TextBox 8"/>
          <p:cNvSpPr txBox="1"/>
          <p:nvPr/>
        </p:nvSpPr>
        <p:spPr>
          <a:xfrm>
            <a:off x="8154374" y="39235"/>
            <a:ext cx="2553904" cy="400110"/>
          </a:xfrm>
          <a:prstGeom prst="rect">
            <a:avLst/>
          </a:prstGeom>
          <a:noFill/>
        </p:spPr>
        <p:txBody>
          <a:bodyPr wrap="none" rtlCol="0">
            <a:spAutoFit/>
          </a:bodyPr>
          <a:lstStyle/>
          <a:p>
            <a:pPr algn="ctr"/>
            <a:r>
              <a:rPr lang="ar-EG" sz="2000" dirty="0">
                <a:latin typeface="Alexandria" charset="0"/>
                <a:cs typeface="Alexandria" charset="0"/>
              </a:rPr>
              <a:t>الصراع في اجتماعات الفريق</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4" name="Rectangle 3"/>
          <p:cNvSpPr/>
          <p:nvPr/>
        </p:nvSpPr>
        <p:spPr>
          <a:xfrm>
            <a:off x="51055" y="1150026"/>
            <a:ext cx="4403319" cy="5668283"/>
          </a:xfrm>
          <a:prstGeom prst="rect">
            <a:avLst/>
          </a:prstGeom>
        </p:spPr>
        <p:txBody>
          <a:bodyPr wrap="square">
            <a:spAutoFit/>
          </a:bodyPr>
          <a:lstStyle/>
          <a:p>
            <a:pPr marL="92075" marR="156845">
              <a:lnSpc>
                <a:spcPct val="106400"/>
              </a:lnSpc>
              <a:spcBef>
                <a:spcPts val="180"/>
              </a:spcBef>
            </a:pPr>
            <a:r>
              <a:rPr lang="en-US" sz="2000" spc="-35" dirty="0">
                <a:latin typeface="Times New Roman"/>
                <a:cs typeface="Times New Roman"/>
              </a:rPr>
              <a:t>This is not a linear process. Group members don’t march neatly from stage to stage. It’s normal for groups to revisit stages and circle through the process repeatedly. The point here is that groups encounter conflict in the storming, norming, and performing stages of development.</a:t>
            </a:r>
          </a:p>
          <a:p>
            <a:pPr marL="92075" marR="156845">
              <a:lnSpc>
                <a:spcPct val="106400"/>
              </a:lnSpc>
              <a:spcBef>
                <a:spcPts val="180"/>
              </a:spcBef>
            </a:pPr>
            <a:r>
              <a:rPr lang="en-US" sz="2000" spc="-35" dirty="0">
                <a:latin typeface="Times New Roman"/>
                <a:cs typeface="Times New Roman"/>
              </a:rPr>
              <a:t>If a group is going to become a team, it will encounter conflict in the storming stage, develop productive ways to handle conflict in the norming stage, and utilize the kind of innovative thinking in the performing stage that can come only through productive discussion or conflict.</a:t>
            </a:r>
          </a:p>
          <a:p>
            <a:pPr marL="92075" marR="156845">
              <a:lnSpc>
                <a:spcPct val="106400"/>
              </a:lnSpc>
              <a:spcBef>
                <a:spcPts val="180"/>
              </a:spcBef>
            </a:pPr>
            <a:endParaRPr lang="en-US" sz="2000" spc="-35" dirty="0">
              <a:latin typeface="Times New Roman"/>
              <a:cs typeface="Times New Roman"/>
            </a:endParaRPr>
          </a:p>
        </p:txBody>
      </p:sp>
      <p:sp>
        <p:nvSpPr>
          <p:cNvPr id="6" name="Rectangle 5"/>
          <p:cNvSpPr/>
          <p:nvPr/>
        </p:nvSpPr>
        <p:spPr>
          <a:xfrm>
            <a:off x="4586126" y="1179486"/>
            <a:ext cx="3464560" cy="4401205"/>
          </a:xfrm>
          <a:prstGeom prst="rect">
            <a:avLst/>
          </a:prstGeom>
        </p:spPr>
        <p:txBody>
          <a:bodyPr wrap="square">
            <a:spAutoFit/>
          </a:bodyPr>
          <a:lstStyle/>
          <a:p>
            <a:pPr algn="ctr" rtl="1"/>
            <a:r>
              <a:rPr lang="ar-EG" sz="2000" dirty="0"/>
              <a:t>هذه ليست عملية خطية. لا يتقدم أعضاء المجموعة بشكل منظم من مرحلة إلى أخرى. من الطبيعي أن تعيد المجموعات زيارة المراحل وتدور حول العملية بشكل متكرر. النقطة هنا هي أن المجموعات تواجه الصراع في مراحل التطور: العاصفة، والتطبيع، والأداء.</a:t>
            </a:r>
          </a:p>
          <a:p>
            <a:pPr algn="ctr" rtl="1"/>
            <a:r>
              <a:rPr lang="ar-EG" sz="2000" dirty="0"/>
              <a:t>إذا كانت المجموعة ستتحول إلى فريق، فسوف تواجه الصراع في مرحلة العاصفة، وتطور طرقًا مثمرة للتعامل مع الصراع في مرحلة التطبيع، وتستخدم نوع التفكير الإبداعي في مرحلة الأداء الذي لا يمكن أن يأتي إلا من خلال المناقشة أو الصراع المثمر.</a:t>
            </a:r>
          </a:p>
        </p:txBody>
      </p:sp>
      <p:sp>
        <p:nvSpPr>
          <p:cNvPr id="3" name="Rectangle 2"/>
          <p:cNvSpPr/>
          <p:nvPr/>
        </p:nvSpPr>
        <p:spPr>
          <a:xfrm>
            <a:off x="522706" y="640074"/>
            <a:ext cx="2750304" cy="461665"/>
          </a:xfrm>
          <a:prstGeom prst="rect">
            <a:avLst/>
          </a:prstGeom>
        </p:spPr>
        <p:txBody>
          <a:bodyPr wrap="none">
            <a:spAutoFit/>
          </a:bodyPr>
          <a:lstStyle/>
          <a:p>
            <a:pPr algn="ctr"/>
            <a:r>
              <a:rPr lang="en-US" sz="2400" b="1" dirty="0">
                <a:latin typeface="Times New Roman" panose="02020603050405020304" pitchFamily="18" charset="0"/>
                <a:cs typeface="Times New Roman" panose="02020603050405020304" pitchFamily="18" charset="0"/>
              </a:rPr>
              <a:t>Productive Conflict</a:t>
            </a:r>
          </a:p>
        </p:txBody>
      </p:sp>
      <p:sp>
        <p:nvSpPr>
          <p:cNvPr id="8" name="Rectangle 7"/>
          <p:cNvSpPr/>
          <p:nvPr/>
        </p:nvSpPr>
        <p:spPr>
          <a:xfrm>
            <a:off x="6052939" y="632220"/>
            <a:ext cx="1619354" cy="461665"/>
          </a:xfrm>
          <a:prstGeom prst="rect">
            <a:avLst/>
          </a:prstGeom>
        </p:spPr>
        <p:txBody>
          <a:bodyPr wrap="none">
            <a:spAutoFit/>
          </a:bodyPr>
          <a:lstStyle/>
          <a:p>
            <a:pPr algn="r" rtl="1"/>
            <a:r>
              <a:rPr lang="ar-EG" sz="2400" b="1" dirty="0" smtClean="0"/>
              <a:t>الصراع المُنتج</a:t>
            </a:r>
            <a:endParaRPr lang="en-US" sz="2400" b="1" dirty="0"/>
          </a:p>
        </p:txBody>
      </p:sp>
    </p:spTree>
    <p:extLst>
      <p:ext uri="{BB962C8B-B14F-4D97-AF65-F5344CB8AC3E}">
        <p14:creationId xmlns:p14="http://schemas.microsoft.com/office/powerpoint/2010/main" val="34504721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399280" y="1067513"/>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454374" y="17596"/>
            <a:ext cx="2927340" cy="399405"/>
          </a:xfrm>
          <a:prstGeom prst="rect">
            <a:avLst/>
          </a:prstGeom>
        </p:spPr>
        <p:txBody>
          <a:bodyPr wrap="non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Conflict in Team Meetings</a:t>
            </a:r>
          </a:p>
        </p:txBody>
      </p:sp>
      <p:sp>
        <p:nvSpPr>
          <p:cNvPr id="9" name="TextBox 8"/>
          <p:cNvSpPr txBox="1"/>
          <p:nvPr/>
        </p:nvSpPr>
        <p:spPr>
          <a:xfrm>
            <a:off x="8154374" y="39235"/>
            <a:ext cx="2553904" cy="400110"/>
          </a:xfrm>
          <a:prstGeom prst="rect">
            <a:avLst/>
          </a:prstGeom>
          <a:noFill/>
        </p:spPr>
        <p:txBody>
          <a:bodyPr wrap="none" rtlCol="0">
            <a:spAutoFit/>
          </a:bodyPr>
          <a:lstStyle/>
          <a:p>
            <a:pPr algn="ctr"/>
            <a:r>
              <a:rPr lang="ar-EG" sz="2000" dirty="0">
                <a:latin typeface="Alexandria" charset="0"/>
                <a:cs typeface="Alexandria" charset="0"/>
              </a:rPr>
              <a:t>الصراع في اجتماعات الفريق</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4" name="Rectangle 3"/>
          <p:cNvSpPr/>
          <p:nvPr/>
        </p:nvSpPr>
        <p:spPr>
          <a:xfrm>
            <a:off x="51055" y="1150026"/>
            <a:ext cx="4403319" cy="4450257"/>
          </a:xfrm>
          <a:prstGeom prst="rect">
            <a:avLst/>
          </a:prstGeom>
        </p:spPr>
        <p:txBody>
          <a:bodyPr wrap="square">
            <a:spAutoFit/>
          </a:bodyPr>
          <a:lstStyle/>
          <a:p>
            <a:pPr marL="92075" marR="156845">
              <a:lnSpc>
                <a:spcPct val="106400"/>
              </a:lnSpc>
              <a:spcBef>
                <a:spcPts val="180"/>
              </a:spcBef>
            </a:pPr>
            <a:r>
              <a:rPr lang="en-US" sz="2400" spc="-35" dirty="0">
                <a:latin typeface="Times New Roman"/>
                <a:cs typeface="Times New Roman"/>
              </a:rPr>
              <a:t>To achieve professional excellence, you must determine the best way to handle conflict so that it’s both positive and productive. Every time you are faced with a conflict, you must select one of three modes of conflict resolution:</a:t>
            </a:r>
          </a:p>
          <a:p>
            <a:pPr marL="434975" marR="156845" indent="-342900">
              <a:lnSpc>
                <a:spcPct val="106400"/>
              </a:lnSpc>
              <a:spcBef>
                <a:spcPts val="180"/>
              </a:spcBef>
              <a:buFont typeface="Arial" panose="020B0604020202020204" pitchFamily="34" charset="0"/>
              <a:buChar char="•"/>
            </a:pPr>
            <a:r>
              <a:rPr lang="en-US" sz="2400" b="1" spc="-35" dirty="0">
                <a:latin typeface="Times New Roman"/>
                <a:cs typeface="Times New Roman"/>
              </a:rPr>
              <a:t>Flight</a:t>
            </a:r>
          </a:p>
          <a:p>
            <a:pPr marL="434975" marR="156845" indent="-342900">
              <a:lnSpc>
                <a:spcPct val="106400"/>
              </a:lnSpc>
              <a:spcBef>
                <a:spcPts val="180"/>
              </a:spcBef>
              <a:buFont typeface="Arial" panose="020B0604020202020204" pitchFamily="34" charset="0"/>
              <a:buChar char="•"/>
            </a:pPr>
            <a:r>
              <a:rPr lang="en-US" sz="2400" b="1" spc="-35" dirty="0">
                <a:latin typeface="Times New Roman"/>
                <a:cs typeface="Times New Roman"/>
              </a:rPr>
              <a:t>Fight </a:t>
            </a:r>
          </a:p>
          <a:p>
            <a:pPr marL="434975" marR="156845" indent="-342900">
              <a:lnSpc>
                <a:spcPct val="106400"/>
              </a:lnSpc>
              <a:spcBef>
                <a:spcPts val="180"/>
              </a:spcBef>
              <a:buFont typeface="Arial" panose="020B0604020202020204" pitchFamily="34" charset="0"/>
              <a:buChar char="•"/>
            </a:pPr>
            <a:r>
              <a:rPr lang="en-US" sz="2400" b="1" spc="-35" dirty="0">
                <a:latin typeface="Times New Roman"/>
                <a:cs typeface="Times New Roman"/>
              </a:rPr>
              <a:t>Unite </a:t>
            </a:r>
          </a:p>
        </p:txBody>
      </p:sp>
      <p:sp>
        <p:nvSpPr>
          <p:cNvPr id="6" name="Rectangle 5"/>
          <p:cNvSpPr/>
          <p:nvPr/>
        </p:nvSpPr>
        <p:spPr>
          <a:xfrm>
            <a:off x="4586126" y="1179486"/>
            <a:ext cx="3464560" cy="4524315"/>
          </a:xfrm>
          <a:prstGeom prst="rect">
            <a:avLst/>
          </a:prstGeom>
        </p:spPr>
        <p:txBody>
          <a:bodyPr wrap="square">
            <a:spAutoFit/>
          </a:bodyPr>
          <a:lstStyle/>
          <a:p>
            <a:pPr algn="r" rtl="1"/>
            <a:r>
              <a:rPr lang="ar-EG" sz="2400" dirty="0"/>
              <a:t>لتحقيق التميز المهني، يجب عليك تحديد أفضل طريقة للتعامل مع الصراع بحيث يكون إيجابيًا ومنتجًا. في كل مرة تواجه فيها صراعًا، يجب عليك اختيار أحد ثلاثة طرق لحل الصراع:</a:t>
            </a:r>
          </a:p>
          <a:p>
            <a:pPr algn="r" rtl="1"/>
            <a:endParaRPr lang="ar-EG" sz="2400" dirty="0"/>
          </a:p>
          <a:p>
            <a:pPr marL="342900" indent="-342900" algn="r" rtl="1">
              <a:buFont typeface="Arial" panose="020B0604020202020204" pitchFamily="34" charset="0"/>
              <a:buChar char="•"/>
            </a:pPr>
            <a:r>
              <a:rPr lang="ar-EG" sz="2400" b="1" dirty="0" smtClean="0"/>
              <a:t>نهج الهروب/ الطيران</a:t>
            </a:r>
            <a:endParaRPr lang="ar-EG" sz="2400" b="1" dirty="0"/>
          </a:p>
          <a:p>
            <a:pPr marL="342900" indent="-342900" algn="r" rtl="1">
              <a:buFont typeface="Arial" panose="020B0604020202020204" pitchFamily="34" charset="0"/>
              <a:buChar char="•"/>
            </a:pPr>
            <a:endParaRPr lang="ar-EG" sz="2400" b="1" dirty="0"/>
          </a:p>
          <a:p>
            <a:pPr marL="342900" indent="-342900" algn="r" rtl="1">
              <a:buFont typeface="Arial" panose="020B0604020202020204" pitchFamily="34" charset="0"/>
              <a:buChar char="•"/>
            </a:pPr>
            <a:r>
              <a:rPr lang="ar-EG" sz="2400" b="1" dirty="0" smtClean="0"/>
              <a:t>نهج القتال</a:t>
            </a:r>
            <a:endParaRPr lang="ar-EG" sz="2400" b="1" dirty="0"/>
          </a:p>
          <a:p>
            <a:pPr marL="342900" indent="-342900" algn="r" rtl="1">
              <a:buFont typeface="Arial" panose="020B0604020202020204" pitchFamily="34" charset="0"/>
              <a:buChar char="•"/>
            </a:pPr>
            <a:endParaRPr lang="ar-EG" sz="2400" b="1" dirty="0"/>
          </a:p>
          <a:p>
            <a:pPr marL="342900" indent="-342900" algn="r" rtl="1">
              <a:buFont typeface="Arial" panose="020B0604020202020204" pitchFamily="34" charset="0"/>
              <a:buChar char="•"/>
            </a:pPr>
            <a:r>
              <a:rPr lang="ar-EG" sz="2400" b="1" dirty="0" smtClean="0"/>
              <a:t>النهج الموحد</a:t>
            </a:r>
            <a:endParaRPr lang="ar-EG" sz="2400" b="1" dirty="0"/>
          </a:p>
        </p:txBody>
      </p:sp>
      <p:sp>
        <p:nvSpPr>
          <p:cNvPr id="3" name="Rectangle 2"/>
          <p:cNvSpPr/>
          <p:nvPr/>
        </p:nvSpPr>
        <p:spPr>
          <a:xfrm>
            <a:off x="621707" y="640074"/>
            <a:ext cx="2552302" cy="461665"/>
          </a:xfrm>
          <a:prstGeom prst="rect">
            <a:avLst/>
          </a:prstGeom>
        </p:spPr>
        <p:txBody>
          <a:bodyPr wrap="none">
            <a:spAutoFit/>
          </a:bodyPr>
          <a:lstStyle/>
          <a:p>
            <a:pPr algn="ctr"/>
            <a:r>
              <a:rPr lang="en-US" sz="2400" b="1" dirty="0">
                <a:latin typeface="Times New Roman" panose="02020603050405020304" pitchFamily="18" charset="0"/>
                <a:cs typeface="Times New Roman" panose="02020603050405020304" pitchFamily="18" charset="0"/>
              </a:rPr>
              <a:t>Handling Conflict</a:t>
            </a:r>
          </a:p>
        </p:txBody>
      </p:sp>
      <p:sp>
        <p:nvSpPr>
          <p:cNvPr id="8" name="Rectangle 7"/>
          <p:cNvSpPr/>
          <p:nvPr/>
        </p:nvSpPr>
        <p:spPr>
          <a:xfrm>
            <a:off x="5628144" y="632220"/>
            <a:ext cx="2044149" cy="461665"/>
          </a:xfrm>
          <a:prstGeom prst="rect">
            <a:avLst/>
          </a:prstGeom>
        </p:spPr>
        <p:txBody>
          <a:bodyPr wrap="none">
            <a:spAutoFit/>
          </a:bodyPr>
          <a:lstStyle/>
          <a:p>
            <a:pPr algn="r" rtl="1"/>
            <a:r>
              <a:rPr lang="ar-EG" sz="2400" b="1" dirty="0"/>
              <a:t>التعامل مع الصراع</a:t>
            </a:r>
            <a:endParaRPr lang="en-US" sz="2400" b="1" dirty="0"/>
          </a:p>
        </p:txBody>
      </p:sp>
    </p:spTree>
    <p:extLst>
      <p:ext uri="{BB962C8B-B14F-4D97-AF65-F5344CB8AC3E}">
        <p14:creationId xmlns:p14="http://schemas.microsoft.com/office/powerpoint/2010/main" val="10181541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399280" y="1067513"/>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454374" y="17596"/>
            <a:ext cx="2927340" cy="399405"/>
          </a:xfrm>
          <a:prstGeom prst="rect">
            <a:avLst/>
          </a:prstGeom>
        </p:spPr>
        <p:txBody>
          <a:bodyPr wrap="non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Conflict in Team Meetings</a:t>
            </a:r>
          </a:p>
        </p:txBody>
      </p:sp>
      <p:sp>
        <p:nvSpPr>
          <p:cNvPr id="9" name="TextBox 8"/>
          <p:cNvSpPr txBox="1"/>
          <p:nvPr/>
        </p:nvSpPr>
        <p:spPr>
          <a:xfrm>
            <a:off x="8154374" y="39235"/>
            <a:ext cx="2553904" cy="400110"/>
          </a:xfrm>
          <a:prstGeom prst="rect">
            <a:avLst/>
          </a:prstGeom>
          <a:noFill/>
        </p:spPr>
        <p:txBody>
          <a:bodyPr wrap="none" rtlCol="0">
            <a:spAutoFit/>
          </a:bodyPr>
          <a:lstStyle/>
          <a:p>
            <a:pPr algn="ctr"/>
            <a:r>
              <a:rPr lang="ar-EG" sz="2000" dirty="0">
                <a:latin typeface="Alexandria" charset="0"/>
                <a:cs typeface="Alexandria" charset="0"/>
              </a:rPr>
              <a:t>الصراع في اجتماعات الفريق</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4" name="Rectangle 3"/>
          <p:cNvSpPr/>
          <p:nvPr/>
        </p:nvSpPr>
        <p:spPr>
          <a:xfrm>
            <a:off x="51055" y="1150026"/>
            <a:ext cx="4403319" cy="5181996"/>
          </a:xfrm>
          <a:prstGeom prst="rect">
            <a:avLst/>
          </a:prstGeom>
        </p:spPr>
        <p:txBody>
          <a:bodyPr wrap="square">
            <a:spAutoFit/>
          </a:bodyPr>
          <a:lstStyle/>
          <a:p>
            <a:pPr marL="92075" marR="156845">
              <a:lnSpc>
                <a:spcPct val="106400"/>
              </a:lnSpc>
              <a:spcBef>
                <a:spcPts val="180"/>
              </a:spcBef>
            </a:pPr>
            <a:r>
              <a:rPr lang="en-US" sz="2400" b="1" spc="-35" dirty="0">
                <a:latin typeface="Times New Roman"/>
                <a:cs typeface="Times New Roman"/>
              </a:rPr>
              <a:t>Flight </a:t>
            </a:r>
            <a:r>
              <a:rPr lang="en-US" sz="2400" spc="-35" dirty="0">
                <a:latin typeface="Times New Roman"/>
                <a:cs typeface="Times New Roman"/>
              </a:rPr>
              <a:t>occurs when you choose not to engage or deal with a conflict. There are times when this is the appropriate strategy. Some issues are not worth the time or the energy. However, if there is a problem that must be solved or a behavior that must be changed, flight is not the appropriate response and avoidance only makes the problem worse.</a:t>
            </a:r>
          </a:p>
          <a:p>
            <a:pPr marL="92075" marR="156845">
              <a:lnSpc>
                <a:spcPct val="106400"/>
              </a:lnSpc>
              <a:spcBef>
                <a:spcPts val="180"/>
              </a:spcBef>
            </a:pPr>
            <a:endParaRPr lang="en-US" sz="2400" b="1" spc="-35" dirty="0">
              <a:latin typeface="Times New Roman"/>
              <a:cs typeface="Times New Roman"/>
            </a:endParaRPr>
          </a:p>
        </p:txBody>
      </p:sp>
      <p:sp>
        <p:nvSpPr>
          <p:cNvPr id="6" name="Rectangle 5"/>
          <p:cNvSpPr/>
          <p:nvPr/>
        </p:nvSpPr>
        <p:spPr>
          <a:xfrm>
            <a:off x="4586126" y="1179486"/>
            <a:ext cx="3464560" cy="3785652"/>
          </a:xfrm>
          <a:prstGeom prst="rect">
            <a:avLst/>
          </a:prstGeom>
        </p:spPr>
        <p:txBody>
          <a:bodyPr wrap="square">
            <a:spAutoFit/>
          </a:bodyPr>
          <a:lstStyle/>
          <a:p>
            <a:pPr algn="r" rtl="1"/>
            <a:r>
              <a:rPr lang="ar-EG" sz="2400" b="1" dirty="0"/>
              <a:t>يحدث الهروب </a:t>
            </a:r>
            <a:r>
              <a:rPr lang="ar-EG" sz="2400" dirty="0"/>
              <a:t>عندما تختار عدم الانخراط في صراع أو التعامل معه. هناك أوقات تكون فيها هذه هي الاستراتيجية المناسبة. بعض القضايا لا تستحق الوقت أو الطاقة. ومع ذلك، إذا كانت هناك مشكلة يجب حلها أو سلوك يجب تغييره، فإن الهروب ليس الاستجابة المناسبة والتجنب لا يؤدي إلا إلى تفاقم المشكلة.</a:t>
            </a:r>
          </a:p>
        </p:txBody>
      </p:sp>
      <p:sp>
        <p:nvSpPr>
          <p:cNvPr id="3" name="Rectangle 2"/>
          <p:cNvSpPr/>
          <p:nvPr/>
        </p:nvSpPr>
        <p:spPr>
          <a:xfrm>
            <a:off x="621707" y="640074"/>
            <a:ext cx="2552302" cy="461665"/>
          </a:xfrm>
          <a:prstGeom prst="rect">
            <a:avLst/>
          </a:prstGeom>
        </p:spPr>
        <p:txBody>
          <a:bodyPr wrap="none">
            <a:spAutoFit/>
          </a:bodyPr>
          <a:lstStyle/>
          <a:p>
            <a:pPr algn="ctr"/>
            <a:r>
              <a:rPr lang="en-US" sz="2400" b="1" dirty="0">
                <a:latin typeface="Times New Roman" panose="02020603050405020304" pitchFamily="18" charset="0"/>
                <a:cs typeface="Times New Roman" panose="02020603050405020304" pitchFamily="18" charset="0"/>
              </a:rPr>
              <a:t>Handling Conflict</a:t>
            </a:r>
          </a:p>
        </p:txBody>
      </p:sp>
      <p:sp>
        <p:nvSpPr>
          <p:cNvPr id="8" name="Rectangle 7"/>
          <p:cNvSpPr/>
          <p:nvPr/>
        </p:nvSpPr>
        <p:spPr>
          <a:xfrm>
            <a:off x="5628144" y="632220"/>
            <a:ext cx="2044149" cy="461665"/>
          </a:xfrm>
          <a:prstGeom prst="rect">
            <a:avLst/>
          </a:prstGeom>
        </p:spPr>
        <p:txBody>
          <a:bodyPr wrap="none">
            <a:spAutoFit/>
          </a:bodyPr>
          <a:lstStyle/>
          <a:p>
            <a:pPr algn="r" rtl="1"/>
            <a:r>
              <a:rPr lang="ar-EG" sz="2400" b="1" dirty="0"/>
              <a:t>التعامل مع الصراع</a:t>
            </a:r>
            <a:endParaRPr lang="en-US" sz="2400" b="1" dirty="0"/>
          </a:p>
        </p:txBody>
      </p:sp>
    </p:spTree>
    <p:extLst>
      <p:ext uri="{BB962C8B-B14F-4D97-AF65-F5344CB8AC3E}">
        <p14:creationId xmlns:p14="http://schemas.microsoft.com/office/powerpoint/2010/main" val="4834123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399280" y="1067513"/>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454374" y="17596"/>
            <a:ext cx="2927340" cy="399405"/>
          </a:xfrm>
          <a:prstGeom prst="rect">
            <a:avLst/>
          </a:prstGeom>
        </p:spPr>
        <p:txBody>
          <a:bodyPr wrap="non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Conflict in Team Meetings</a:t>
            </a:r>
          </a:p>
        </p:txBody>
      </p:sp>
      <p:sp>
        <p:nvSpPr>
          <p:cNvPr id="9" name="TextBox 8"/>
          <p:cNvSpPr txBox="1"/>
          <p:nvPr/>
        </p:nvSpPr>
        <p:spPr>
          <a:xfrm>
            <a:off x="8154374" y="39235"/>
            <a:ext cx="2553904" cy="400110"/>
          </a:xfrm>
          <a:prstGeom prst="rect">
            <a:avLst/>
          </a:prstGeom>
          <a:noFill/>
        </p:spPr>
        <p:txBody>
          <a:bodyPr wrap="none" rtlCol="0">
            <a:spAutoFit/>
          </a:bodyPr>
          <a:lstStyle/>
          <a:p>
            <a:pPr algn="ctr"/>
            <a:r>
              <a:rPr lang="ar-EG" sz="2000" dirty="0">
                <a:latin typeface="Alexandria" charset="0"/>
                <a:cs typeface="Alexandria" charset="0"/>
              </a:rPr>
              <a:t>الصراع في اجتماعات الفريق</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4" name="Rectangle 3"/>
          <p:cNvSpPr/>
          <p:nvPr/>
        </p:nvSpPr>
        <p:spPr>
          <a:xfrm>
            <a:off x="51055" y="1150026"/>
            <a:ext cx="4403319" cy="3224409"/>
          </a:xfrm>
          <a:prstGeom prst="rect">
            <a:avLst/>
          </a:prstGeom>
        </p:spPr>
        <p:txBody>
          <a:bodyPr wrap="square">
            <a:spAutoFit/>
          </a:bodyPr>
          <a:lstStyle/>
          <a:p>
            <a:pPr marL="92075" marR="156845">
              <a:lnSpc>
                <a:spcPct val="106400"/>
              </a:lnSpc>
              <a:spcBef>
                <a:spcPts val="180"/>
              </a:spcBef>
            </a:pPr>
            <a:r>
              <a:rPr lang="en-US" sz="2400" b="1" spc="-35" dirty="0">
                <a:latin typeface="Times New Roman"/>
                <a:cs typeface="Times New Roman"/>
              </a:rPr>
              <a:t>Fight </a:t>
            </a:r>
            <a:r>
              <a:rPr lang="en-US" sz="2400" spc="-35" dirty="0">
                <a:latin typeface="Times New Roman"/>
                <a:cs typeface="Times New Roman"/>
              </a:rPr>
              <a:t>is another alternative for handling conflict. Using the fight approach will require you to engage in some type of confrontation. This approach is also known as a win-lose approach to problem solving.</a:t>
            </a:r>
          </a:p>
          <a:p>
            <a:pPr marL="92075" marR="156845">
              <a:lnSpc>
                <a:spcPct val="106400"/>
              </a:lnSpc>
              <a:spcBef>
                <a:spcPts val="180"/>
              </a:spcBef>
            </a:pPr>
            <a:endParaRPr lang="en-US" sz="2400" b="1" spc="-35" dirty="0">
              <a:latin typeface="Times New Roman"/>
              <a:cs typeface="Times New Roman"/>
            </a:endParaRPr>
          </a:p>
        </p:txBody>
      </p:sp>
      <p:sp>
        <p:nvSpPr>
          <p:cNvPr id="6" name="Rectangle 5"/>
          <p:cNvSpPr/>
          <p:nvPr/>
        </p:nvSpPr>
        <p:spPr>
          <a:xfrm>
            <a:off x="4586126" y="1179486"/>
            <a:ext cx="3464560" cy="2308324"/>
          </a:xfrm>
          <a:prstGeom prst="rect">
            <a:avLst/>
          </a:prstGeom>
        </p:spPr>
        <p:txBody>
          <a:bodyPr wrap="square">
            <a:spAutoFit/>
          </a:bodyPr>
          <a:lstStyle/>
          <a:p>
            <a:pPr algn="r" rtl="1"/>
            <a:r>
              <a:rPr lang="ar-EG" sz="2400" b="1" dirty="0"/>
              <a:t>القتال </a:t>
            </a:r>
            <a:r>
              <a:rPr lang="ar-EG" sz="2400" dirty="0"/>
              <a:t>هو بديل آخر للتعامل مع الصراع. إن استخدام أسلوب القتال يتطلب منك الانخراط في نوع ما من المواجهة. يُعرف هذا الأسلوب أيضًا بأسلوب الفوز والخسارة لحل المشكلات.</a:t>
            </a:r>
          </a:p>
        </p:txBody>
      </p:sp>
      <p:sp>
        <p:nvSpPr>
          <p:cNvPr id="3" name="Rectangle 2"/>
          <p:cNvSpPr/>
          <p:nvPr/>
        </p:nvSpPr>
        <p:spPr>
          <a:xfrm>
            <a:off x="621707" y="640074"/>
            <a:ext cx="2552302" cy="461665"/>
          </a:xfrm>
          <a:prstGeom prst="rect">
            <a:avLst/>
          </a:prstGeom>
        </p:spPr>
        <p:txBody>
          <a:bodyPr wrap="none">
            <a:spAutoFit/>
          </a:bodyPr>
          <a:lstStyle/>
          <a:p>
            <a:pPr algn="ctr"/>
            <a:r>
              <a:rPr lang="en-US" sz="2400" b="1" dirty="0">
                <a:latin typeface="Times New Roman" panose="02020603050405020304" pitchFamily="18" charset="0"/>
                <a:cs typeface="Times New Roman" panose="02020603050405020304" pitchFamily="18" charset="0"/>
              </a:rPr>
              <a:t>Handling Conflict</a:t>
            </a:r>
          </a:p>
        </p:txBody>
      </p:sp>
      <p:sp>
        <p:nvSpPr>
          <p:cNvPr id="8" name="Rectangle 7"/>
          <p:cNvSpPr/>
          <p:nvPr/>
        </p:nvSpPr>
        <p:spPr>
          <a:xfrm>
            <a:off x="5628144" y="632220"/>
            <a:ext cx="2044149" cy="461665"/>
          </a:xfrm>
          <a:prstGeom prst="rect">
            <a:avLst/>
          </a:prstGeom>
        </p:spPr>
        <p:txBody>
          <a:bodyPr wrap="none">
            <a:spAutoFit/>
          </a:bodyPr>
          <a:lstStyle/>
          <a:p>
            <a:pPr algn="r" rtl="1"/>
            <a:r>
              <a:rPr lang="ar-EG" sz="2400" b="1" dirty="0"/>
              <a:t>التعامل مع الصراع</a:t>
            </a:r>
            <a:endParaRPr lang="en-US" sz="2400" b="1" dirty="0"/>
          </a:p>
        </p:txBody>
      </p:sp>
    </p:spTree>
    <p:extLst>
      <p:ext uri="{BB962C8B-B14F-4D97-AF65-F5344CB8AC3E}">
        <p14:creationId xmlns:p14="http://schemas.microsoft.com/office/powerpoint/2010/main" val="24914924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399280" y="1067513"/>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454374" y="17596"/>
            <a:ext cx="2927340" cy="399405"/>
          </a:xfrm>
          <a:prstGeom prst="rect">
            <a:avLst/>
          </a:prstGeom>
        </p:spPr>
        <p:txBody>
          <a:bodyPr wrap="non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Conflict in Team Meetings</a:t>
            </a:r>
          </a:p>
        </p:txBody>
      </p:sp>
      <p:sp>
        <p:nvSpPr>
          <p:cNvPr id="9" name="TextBox 8"/>
          <p:cNvSpPr txBox="1"/>
          <p:nvPr/>
        </p:nvSpPr>
        <p:spPr>
          <a:xfrm>
            <a:off x="8154374" y="39235"/>
            <a:ext cx="2553904" cy="400110"/>
          </a:xfrm>
          <a:prstGeom prst="rect">
            <a:avLst/>
          </a:prstGeom>
          <a:noFill/>
        </p:spPr>
        <p:txBody>
          <a:bodyPr wrap="none" rtlCol="0">
            <a:spAutoFit/>
          </a:bodyPr>
          <a:lstStyle/>
          <a:p>
            <a:pPr algn="ctr"/>
            <a:r>
              <a:rPr lang="ar-EG" sz="2000" dirty="0">
                <a:latin typeface="Alexandria" charset="0"/>
                <a:cs typeface="Alexandria" charset="0"/>
              </a:rPr>
              <a:t>الصراع في اجتماعات الفريق</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4" name="Rectangle 3"/>
          <p:cNvSpPr/>
          <p:nvPr/>
        </p:nvSpPr>
        <p:spPr>
          <a:xfrm>
            <a:off x="23380" y="1520831"/>
            <a:ext cx="4403319" cy="4337662"/>
          </a:xfrm>
          <a:prstGeom prst="rect">
            <a:avLst/>
          </a:prstGeom>
        </p:spPr>
        <p:txBody>
          <a:bodyPr wrap="square">
            <a:spAutoFit/>
          </a:bodyPr>
          <a:lstStyle/>
          <a:p>
            <a:pPr marL="92075" marR="156845">
              <a:lnSpc>
                <a:spcPct val="106400"/>
              </a:lnSpc>
              <a:spcBef>
                <a:spcPts val="180"/>
              </a:spcBef>
            </a:pPr>
            <a:r>
              <a:rPr lang="en-US" sz="2000" spc="-35" dirty="0">
                <a:latin typeface="Times New Roman"/>
                <a:cs typeface="Times New Roman"/>
              </a:rPr>
              <a:t>Both parties face off as opponents, and one party will come out the winner, while the other party will come out the loser. Clearly, this approach can have some negative consequences. In fact, the losing party often holds a grudge, which can damage relationships in the long run. However, there are times when an issue is important enough to warrant the fight approach. If handled properly, even conflicts that are solved using the fight approach can be positive.</a:t>
            </a:r>
          </a:p>
          <a:p>
            <a:pPr marL="92075" marR="156845">
              <a:lnSpc>
                <a:spcPct val="106400"/>
              </a:lnSpc>
              <a:spcBef>
                <a:spcPts val="180"/>
              </a:spcBef>
            </a:pPr>
            <a:endParaRPr lang="en-US" sz="2000" spc="-35" dirty="0">
              <a:latin typeface="Times New Roman"/>
              <a:cs typeface="Times New Roman"/>
            </a:endParaRPr>
          </a:p>
        </p:txBody>
      </p:sp>
      <p:sp>
        <p:nvSpPr>
          <p:cNvPr id="6" name="Rectangle 5"/>
          <p:cNvSpPr/>
          <p:nvPr/>
        </p:nvSpPr>
        <p:spPr>
          <a:xfrm>
            <a:off x="4586126" y="1573425"/>
            <a:ext cx="3464560" cy="3785652"/>
          </a:xfrm>
          <a:prstGeom prst="rect">
            <a:avLst/>
          </a:prstGeom>
        </p:spPr>
        <p:txBody>
          <a:bodyPr wrap="square">
            <a:spAutoFit/>
          </a:bodyPr>
          <a:lstStyle/>
          <a:p>
            <a:pPr algn="r" rtl="1"/>
            <a:r>
              <a:rPr lang="ar-EG" sz="2000" dirty="0"/>
              <a:t>يتواجه الطرفان كخصوم، وسيخرج أحد الطرفين فائزًا، بينما يخرج الطرف الآخر خاسرًا. ومن الواضح أن هذا النهج قد يؤدي إلى بعض العواقب السلبية. في الواقع، غالبًا ما يحمل الطرف الخاسر ضغينة، مما قد يلحق الضرر بالعلاقات في الأمد البعيد. ومع ذلك، هناك أوقات تكون فيها القضية مهمة بما يكفي لتبرير نهج القتال. إذا تم التعامل معها بشكل صحيح، حتى النزاعات التي يتم حلها باستخدام نهج القتال يمكن أن تكون إيجابية.</a:t>
            </a:r>
          </a:p>
        </p:txBody>
      </p:sp>
      <p:sp>
        <p:nvSpPr>
          <p:cNvPr id="3" name="Rectangle 2"/>
          <p:cNvSpPr/>
          <p:nvPr/>
        </p:nvSpPr>
        <p:spPr>
          <a:xfrm>
            <a:off x="621707" y="640074"/>
            <a:ext cx="2552302" cy="461665"/>
          </a:xfrm>
          <a:prstGeom prst="rect">
            <a:avLst/>
          </a:prstGeom>
        </p:spPr>
        <p:txBody>
          <a:bodyPr wrap="none">
            <a:spAutoFit/>
          </a:bodyPr>
          <a:lstStyle/>
          <a:p>
            <a:pPr algn="ctr"/>
            <a:r>
              <a:rPr lang="en-US" sz="2400" b="1" dirty="0">
                <a:latin typeface="Times New Roman" panose="02020603050405020304" pitchFamily="18" charset="0"/>
                <a:cs typeface="Times New Roman" panose="02020603050405020304" pitchFamily="18" charset="0"/>
              </a:rPr>
              <a:t>Handling Conflict</a:t>
            </a:r>
          </a:p>
        </p:txBody>
      </p:sp>
      <p:sp>
        <p:nvSpPr>
          <p:cNvPr id="8" name="Rectangle 7"/>
          <p:cNvSpPr/>
          <p:nvPr/>
        </p:nvSpPr>
        <p:spPr>
          <a:xfrm>
            <a:off x="5628144" y="632220"/>
            <a:ext cx="2044149" cy="461665"/>
          </a:xfrm>
          <a:prstGeom prst="rect">
            <a:avLst/>
          </a:prstGeom>
        </p:spPr>
        <p:txBody>
          <a:bodyPr wrap="none">
            <a:spAutoFit/>
          </a:bodyPr>
          <a:lstStyle/>
          <a:p>
            <a:pPr algn="r" rtl="1"/>
            <a:r>
              <a:rPr lang="ar-EG" sz="2400" b="1" dirty="0"/>
              <a:t>التعامل مع الصراع</a:t>
            </a:r>
            <a:endParaRPr lang="en-US" sz="2400" b="1" dirty="0"/>
          </a:p>
        </p:txBody>
      </p:sp>
    </p:spTree>
    <p:extLst>
      <p:ext uri="{BB962C8B-B14F-4D97-AF65-F5344CB8AC3E}">
        <p14:creationId xmlns:p14="http://schemas.microsoft.com/office/powerpoint/2010/main" val="33754814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399280" y="1067513"/>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454374" y="17596"/>
            <a:ext cx="2927340" cy="399405"/>
          </a:xfrm>
          <a:prstGeom prst="rect">
            <a:avLst/>
          </a:prstGeom>
        </p:spPr>
        <p:txBody>
          <a:bodyPr wrap="non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Conflict in Team Meetings</a:t>
            </a:r>
          </a:p>
        </p:txBody>
      </p:sp>
      <p:sp>
        <p:nvSpPr>
          <p:cNvPr id="9" name="TextBox 8"/>
          <p:cNvSpPr txBox="1"/>
          <p:nvPr/>
        </p:nvSpPr>
        <p:spPr>
          <a:xfrm>
            <a:off x="8154374" y="39235"/>
            <a:ext cx="2553904" cy="400110"/>
          </a:xfrm>
          <a:prstGeom prst="rect">
            <a:avLst/>
          </a:prstGeom>
          <a:noFill/>
        </p:spPr>
        <p:txBody>
          <a:bodyPr wrap="none" rtlCol="0">
            <a:spAutoFit/>
          </a:bodyPr>
          <a:lstStyle/>
          <a:p>
            <a:pPr algn="ctr"/>
            <a:r>
              <a:rPr lang="ar-EG" sz="2000" dirty="0">
                <a:latin typeface="Alexandria" charset="0"/>
                <a:cs typeface="Alexandria" charset="0"/>
              </a:rPr>
              <a:t>الصراع في اجتماعات الفريق</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4" name="Rectangle 3"/>
          <p:cNvSpPr/>
          <p:nvPr/>
        </p:nvSpPr>
        <p:spPr>
          <a:xfrm>
            <a:off x="0" y="1233333"/>
            <a:ext cx="4403319" cy="5968878"/>
          </a:xfrm>
          <a:prstGeom prst="rect">
            <a:avLst/>
          </a:prstGeom>
        </p:spPr>
        <p:txBody>
          <a:bodyPr wrap="square">
            <a:spAutoFit/>
          </a:bodyPr>
          <a:lstStyle/>
          <a:p>
            <a:pPr marL="92075" marR="156845">
              <a:lnSpc>
                <a:spcPct val="106400"/>
              </a:lnSpc>
              <a:spcBef>
                <a:spcPts val="180"/>
              </a:spcBef>
            </a:pPr>
            <a:r>
              <a:rPr lang="en-US" sz="2000" spc="-35" dirty="0">
                <a:latin typeface="Times New Roman"/>
                <a:cs typeface="Times New Roman"/>
              </a:rPr>
              <a:t>The third mode for conflict resolution is </a:t>
            </a:r>
            <a:r>
              <a:rPr lang="en-US" sz="2000" b="1" spc="-35" dirty="0">
                <a:latin typeface="Times New Roman"/>
                <a:cs typeface="Times New Roman"/>
              </a:rPr>
              <a:t>the unite approach</a:t>
            </a:r>
            <a:r>
              <a:rPr lang="en-US" sz="2000" spc="-35" dirty="0">
                <a:latin typeface="Times New Roman"/>
                <a:cs typeface="Times New Roman"/>
              </a:rPr>
              <a:t>, which requires team members to move away from stating positions to exploring interests. The unite approach defines team members as joint problem solvers rather than as adversaries. Instead of approaching the conflict as team member against team member, it becomes the team united against the problem. A position is a demand that includes each person’s solution to the problem. Under the unite approach, team members look beneath the surface of each position to see all the interests. Interests are the needs and concerns underlying each position.</a:t>
            </a:r>
          </a:p>
          <a:p>
            <a:pPr marL="92075" marR="156845">
              <a:lnSpc>
                <a:spcPct val="106400"/>
              </a:lnSpc>
              <a:spcBef>
                <a:spcPts val="180"/>
              </a:spcBef>
            </a:pPr>
            <a:endParaRPr lang="en-US" sz="2000" spc="-35" dirty="0">
              <a:latin typeface="Times New Roman"/>
              <a:cs typeface="Times New Roman"/>
            </a:endParaRPr>
          </a:p>
        </p:txBody>
      </p:sp>
      <p:sp>
        <p:nvSpPr>
          <p:cNvPr id="6" name="Rectangle 5"/>
          <p:cNvSpPr/>
          <p:nvPr/>
        </p:nvSpPr>
        <p:spPr>
          <a:xfrm>
            <a:off x="4586126" y="1573425"/>
            <a:ext cx="3464560" cy="4401205"/>
          </a:xfrm>
          <a:prstGeom prst="rect">
            <a:avLst/>
          </a:prstGeom>
        </p:spPr>
        <p:txBody>
          <a:bodyPr wrap="square">
            <a:spAutoFit/>
          </a:bodyPr>
          <a:lstStyle/>
          <a:p>
            <a:pPr algn="r" rtl="1"/>
            <a:r>
              <a:rPr lang="ar-EG" sz="2000" dirty="0"/>
              <a:t>إن الأسلوب الثالث لحل النزاعات هو </a:t>
            </a:r>
            <a:r>
              <a:rPr lang="ar-EG" sz="2000" b="1" dirty="0"/>
              <a:t>النهج الموحد، </a:t>
            </a:r>
            <a:r>
              <a:rPr lang="ar-EG" sz="2000" dirty="0"/>
              <a:t>والذي يتطلب من أعضاء الفريق أن يبتعدوا عن تحديد المواقف إلى استكشاف المصالح. ويحدد النهج الموحد أعضاء الفريق باعتبارهم حلالين مشتركين للمشاكل وليسوا خصوماً. وبدلاً من التعامل مع النزاع باعتباره عضواً في الفريق ضد عضو آخر في الفريق، يصبح الفريق متحداً ضد المشكلة. والموقف هو مطلب يتضمن حل كل شخص للمشكلة. وفي إطار النهج الموحد، ينظر أعضاء الفريق تحت سطح كل موقف لمعرفة كل المصالح. والمصالح هي الاحتياجات والمخاوف التي تكمن وراء كل موقف.</a:t>
            </a:r>
          </a:p>
        </p:txBody>
      </p:sp>
      <p:sp>
        <p:nvSpPr>
          <p:cNvPr id="3" name="Rectangle 2"/>
          <p:cNvSpPr/>
          <p:nvPr/>
        </p:nvSpPr>
        <p:spPr>
          <a:xfrm>
            <a:off x="621707" y="640074"/>
            <a:ext cx="2552302" cy="461665"/>
          </a:xfrm>
          <a:prstGeom prst="rect">
            <a:avLst/>
          </a:prstGeom>
        </p:spPr>
        <p:txBody>
          <a:bodyPr wrap="none">
            <a:spAutoFit/>
          </a:bodyPr>
          <a:lstStyle/>
          <a:p>
            <a:pPr algn="ctr"/>
            <a:r>
              <a:rPr lang="en-US" sz="2400" b="1" dirty="0">
                <a:latin typeface="Times New Roman" panose="02020603050405020304" pitchFamily="18" charset="0"/>
                <a:cs typeface="Times New Roman" panose="02020603050405020304" pitchFamily="18" charset="0"/>
              </a:rPr>
              <a:t>Handling Conflict</a:t>
            </a:r>
          </a:p>
        </p:txBody>
      </p:sp>
      <p:sp>
        <p:nvSpPr>
          <p:cNvPr id="8" name="Rectangle 7"/>
          <p:cNvSpPr/>
          <p:nvPr/>
        </p:nvSpPr>
        <p:spPr>
          <a:xfrm>
            <a:off x="5628144" y="632220"/>
            <a:ext cx="2044149" cy="461665"/>
          </a:xfrm>
          <a:prstGeom prst="rect">
            <a:avLst/>
          </a:prstGeom>
        </p:spPr>
        <p:txBody>
          <a:bodyPr wrap="none">
            <a:spAutoFit/>
          </a:bodyPr>
          <a:lstStyle/>
          <a:p>
            <a:pPr algn="r" rtl="1"/>
            <a:r>
              <a:rPr lang="ar-EG" sz="2400" b="1" dirty="0"/>
              <a:t>التعامل مع الصراع</a:t>
            </a:r>
            <a:endParaRPr lang="en-US" sz="2400" b="1" dirty="0"/>
          </a:p>
        </p:txBody>
      </p:sp>
    </p:spTree>
    <p:extLst>
      <p:ext uri="{BB962C8B-B14F-4D97-AF65-F5344CB8AC3E}">
        <p14:creationId xmlns:p14="http://schemas.microsoft.com/office/powerpoint/2010/main" val="39971507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399280" y="1067513"/>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454374" y="17596"/>
            <a:ext cx="2927340" cy="399405"/>
          </a:xfrm>
          <a:prstGeom prst="rect">
            <a:avLst/>
          </a:prstGeom>
        </p:spPr>
        <p:txBody>
          <a:bodyPr wrap="non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Conflict in Team Meetings</a:t>
            </a:r>
          </a:p>
        </p:txBody>
      </p:sp>
      <p:sp>
        <p:nvSpPr>
          <p:cNvPr id="9" name="TextBox 8"/>
          <p:cNvSpPr txBox="1"/>
          <p:nvPr/>
        </p:nvSpPr>
        <p:spPr>
          <a:xfrm>
            <a:off x="8154374" y="39235"/>
            <a:ext cx="2553904" cy="400110"/>
          </a:xfrm>
          <a:prstGeom prst="rect">
            <a:avLst/>
          </a:prstGeom>
          <a:noFill/>
        </p:spPr>
        <p:txBody>
          <a:bodyPr wrap="none" rtlCol="0">
            <a:spAutoFit/>
          </a:bodyPr>
          <a:lstStyle/>
          <a:p>
            <a:pPr algn="ctr"/>
            <a:r>
              <a:rPr lang="ar-EG" sz="2000" dirty="0">
                <a:latin typeface="Alexandria" charset="0"/>
                <a:cs typeface="Alexandria" charset="0"/>
              </a:rPr>
              <a:t>الصراع في اجتماعات الفريق</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4" name="Rectangle 3"/>
          <p:cNvSpPr/>
          <p:nvPr/>
        </p:nvSpPr>
        <p:spPr>
          <a:xfrm>
            <a:off x="0" y="1233333"/>
            <a:ext cx="4403319" cy="5233292"/>
          </a:xfrm>
          <a:prstGeom prst="rect">
            <a:avLst/>
          </a:prstGeom>
        </p:spPr>
        <p:txBody>
          <a:bodyPr wrap="square">
            <a:spAutoFit/>
          </a:bodyPr>
          <a:lstStyle/>
          <a:p>
            <a:pPr marL="92075" marR="156845">
              <a:lnSpc>
                <a:spcPct val="106400"/>
              </a:lnSpc>
              <a:spcBef>
                <a:spcPts val="180"/>
              </a:spcBef>
            </a:pPr>
            <a:r>
              <a:rPr lang="en-US" sz="2400" spc="-35" dirty="0">
                <a:latin typeface="Times New Roman"/>
                <a:cs typeface="Times New Roman"/>
              </a:rPr>
              <a:t>For example, you might say, “How can we solve this problem together?” By listening, you and the other team members will gain a better understanding of everyone’s perceptions of the issue</a:t>
            </a:r>
            <a:r>
              <a:rPr lang="en-US" sz="2400" spc="-35" dirty="0" smtClean="0">
                <a:latin typeface="Times New Roman"/>
                <a:cs typeface="Times New Roman"/>
              </a:rPr>
              <a:t>.</a:t>
            </a:r>
            <a:endParaRPr lang="ar-EG" sz="2400" spc="-35" dirty="0" smtClean="0">
              <a:latin typeface="Times New Roman"/>
              <a:cs typeface="Times New Roman"/>
            </a:endParaRPr>
          </a:p>
          <a:p>
            <a:pPr marL="92075" marR="156845">
              <a:lnSpc>
                <a:spcPct val="106400"/>
              </a:lnSpc>
              <a:spcBef>
                <a:spcPts val="180"/>
              </a:spcBef>
            </a:pPr>
            <a:endParaRPr lang="en-US" sz="2400" spc="-35" dirty="0">
              <a:latin typeface="Times New Roman"/>
              <a:cs typeface="Times New Roman"/>
            </a:endParaRPr>
          </a:p>
          <a:p>
            <a:pPr marL="92075" marR="156845">
              <a:lnSpc>
                <a:spcPct val="106400"/>
              </a:lnSpc>
              <a:spcBef>
                <a:spcPts val="180"/>
              </a:spcBef>
            </a:pPr>
            <a:r>
              <a:rPr lang="en-US" sz="2400" spc="-35" dirty="0">
                <a:latin typeface="Times New Roman"/>
                <a:cs typeface="Times New Roman"/>
              </a:rPr>
              <a:t>If your team is not familiar with this approach, you may need to guide team members through the process.</a:t>
            </a:r>
          </a:p>
          <a:p>
            <a:pPr marL="92075" marR="156845">
              <a:lnSpc>
                <a:spcPct val="106400"/>
              </a:lnSpc>
              <a:spcBef>
                <a:spcPts val="180"/>
              </a:spcBef>
            </a:pPr>
            <a:endParaRPr lang="en-US" sz="2400" spc="-35" dirty="0">
              <a:latin typeface="Times New Roman"/>
              <a:cs typeface="Times New Roman"/>
            </a:endParaRPr>
          </a:p>
        </p:txBody>
      </p:sp>
      <p:sp>
        <p:nvSpPr>
          <p:cNvPr id="6" name="Rectangle 5"/>
          <p:cNvSpPr/>
          <p:nvPr/>
        </p:nvSpPr>
        <p:spPr>
          <a:xfrm>
            <a:off x="4586126" y="1573425"/>
            <a:ext cx="3464560" cy="3416320"/>
          </a:xfrm>
          <a:prstGeom prst="rect">
            <a:avLst/>
          </a:prstGeom>
        </p:spPr>
        <p:txBody>
          <a:bodyPr wrap="square">
            <a:spAutoFit/>
          </a:bodyPr>
          <a:lstStyle/>
          <a:p>
            <a:pPr algn="r" rtl="1"/>
            <a:r>
              <a:rPr lang="ar-EG" sz="2400" dirty="0"/>
              <a:t>على سبيل المثال، قد تقول، "كيف يمكننا حل هذه المشكلة معًا؟" من خلال الاستماع، ستكتسب أنت وأعضاء الفريق الآخرون فهمًا أفضل لتصورات الجميع للمشكلة</a:t>
            </a:r>
            <a:r>
              <a:rPr lang="ar-EG" sz="2400" dirty="0" smtClean="0"/>
              <a:t>.</a:t>
            </a:r>
          </a:p>
          <a:p>
            <a:pPr algn="r" rtl="1"/>
            <a:endParaRPr lang="ar-EG" sz="2400" dirty="0"/>
          </a:p>
          <a:p>
            <a:pPr algn="r" rtl="1"/>
            <a:r>
              <a:rPr lang="ar-EG" sz="2400" dirty="0"/>
              <a:t>إذا لم يكن فريقك على دراية بهذا النهج، فقد تحتاج إلى توجيه أعضاء الفريق خلال العملية.</a:t>
            </a:r>
          </a:p>
        </p:txBody>
      </p:sp>
      <p:sp>
        <p:nvSpPr>
          <p:cNvPr id="3" name="Rectangle 2"/>
          <p:cNvSpPr/>
          <p:nvPr/>
        </p:nvSpPr>
        <p:spPr>
          <a:xfrm>
            <a:off x="561595" y="640074"/>
            <a:ext cx="2672526" cy="461665"/>
          </a:xfrm>
          <a:prstGeom prst="rect">
            <a:avLst/>
          </a:prstGeom>
        </p:spPr>
        <p:txBody>
          <a:bodyPr wrap="none">
            <a:spAutoFit/>
          </a:bodyPr>
          <a:lstStyle/>
          <a:p>
            <a:pPr algn="ctr"/>
            <a:r>
              <a:rPr lang="en-US" sz="2400" b="1" dirty="0">
                <a:latin typeface="Times New Roman" panose="02020603050405020304" pitchFamily="18" charset="0"/>
                <a:cs typeface="Times New Roman" panose="02020603050405020304" pitchFamily="18" charset="0"/>
              </a:rPr>
              <a:t>Invite Cooperation</a:t>
            </a:r>
          </a:p>
        </p:txBody>
      </p:sp>
      <p:sp>
        <p:nvSpPr>
          <p:cNvPr id="8" name="Rectangle 7"/>
          <p:cNvSpPr/>
          <p:nvPr/>
        </p:nvSpPr>
        <p:spPr>
          <a:xfrm>
            <a:off x="6168356" y="632220"/>
            <a:ext cx="1503937" cy="461665"/>
          </a:xfrm>
          <a:prstGeom prst="rect">
            <a:avLst/>
          </a:prstGeom>
        </p:spPr>
        <p:txBody>
          <a:bodyPr wrap="none">
            <a:spAutoFit/>
          </a:bodyPr>
          <a:lstStyle/>
          <a:p>
            <a:pPr algn="r" rtl="1"/>
            <a:r>
              <a:rPr lang="ar-EG" sz="2400" b="1" dirty="0"/>
              <a:t>دعوة للتعاون</a:t>
            </a:r>
            <a:endParaRPr lang="en-US" sz="2400" b="1" dirty="0"/>
          </a:p>
        </p:txBody>
      </p:sp>
    </p:spTree>
    <p:extLst>
      <p:ext uri="{BB962C8B-B14F-4D97-AF65-F5344CB8AC3E}">
        <p14:creationId xmlns:p14="http://schemas.microsoft.com/office/powerpoint/2010/main" val="3171867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399280" y="1067513"/>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454374" y="17596"/>
            <a:ext cx="2927340" cy="399405"/>
          </a:xfrm>
          <a:prstGeom prst="rect">
            <a:avLst/>
          </a:prstGeom>
        </p:spPr>
        <p:txBody>
          <a:bodyPr wrap="non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Conflict in Team Meetings</a:t>
            </a:r>
          </a:p>
        </p:txBody>
      </p:sp>
      <p:sp>
        <p:nvSpPr>
          <p:cNvPr id="9" name="TextBox 8"/>
          <p:cNvSpPr txBox="1"/>
          <p:nvPr/>
        </p:nvSpPr>
        <p:spPr>
          <a:xfrm>
            <a:off x="8154374" y="39235"/>
            <a:ext cx="2553904" cy="400110"/>
          </a:xfrm>
          <a:prstGeom prst="rect">
            <a:avLst/>
          </a:prstGeom>
          <a:noFill/>
        </p:spPr>
        <p:txBody>
          <a:bodyPr wrap="none" rtlCol="0">
            <a:spAutoFit/>
          </a:bodyPr>
          <a:lstStyle/>
          <a:p>
            <a:pPr algn="ctr"/>
            <a:r>
              <a:rPr lang="ar-EG" sz="2000" dirty="0">
                <a:latin typeface="Alexandria" charset="0"/>
                <a:cs typeface="Alexandria" charset="0"/>
              </a:rPr>
              <a:t>الصراع في اجتماعات الفريق</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4" name="Rectangle 3"/>
          <p:cNvSpPr/>
          <p:nvPr/>
        </p:nvSpPr>
        <p:spPr>
          <a:xfrm>
            <a:off x="0" y="1233333"/>
            <a:ext cx="4734560" cy="5624873"/>
          </a:xfrm>
          <a:prstGeom prst="rect">
            <a:avLst/>
          </a:prstGeom>
        </p:spPr>
        <p:txBody>
          <a:bodyPr wrap="square">
            <a:spAutoFit/>
          </a:bodyPr>
          <a:lstStyle/>
          <a:p>
            <a:pPr marL="92075" marR="156845">
              <a:lnSpc>
                <a:spcPct val="106400"/>
              </a:lnSpc>
              <a:spcBef>
                <a:spcPts val="180"/>
              </a:spcBef>
            </a:pPr>
            <a:r>
              <a:rPr lang="en-US" sz="2400" spc="-35" dirty="0">
                <a:latin typeface="Times New Roman"/>
                <a:cs typeface="Times New Roman"/>
              </a:rPr>
              <a:t>Prior to addressing any issues, talk to the team about the benefits of using the unite approach. Have the team imagine themselves on one side of the table, united against whatever issue or problem arises. Emphasize that the unite approach requires effective listening and participation from all team members. </a:t>
            </a:r>
          </a:p>
          <a:p>
            <a:pPr marL="92075" marR="156845">
              <a:lnSpc>
                <a:spcPct val="106400"/>
              </a:lnSpc>
              <a:spcBef>
                <a:spcPts val="180"/>
              </a:spcBef>
            </a:pPr>
            <a:r>
              <a:rPr lang="en-US" sz="2400" spc="-35" dirty="0">
                <a:latin typeface="Times New Roman"/>
                <a:cs typeface="Times New Roman"/>
              </a:rPr>
              <a:t>To develop listening and participating as a norm, incorporate the round robin technique. </a:t>
            </a:r>
          </a:p>
          <a:p>
            <a:pPr marL="92075" marR="156845">
              <a:lnSpc>
                <a:spcPct val="106400"/>
              </a:lnSpc>
              <a:spcBef>
                <a:spcPts val="180"/>
              </a:spcBef>
            </a:pPr>
            <a:endParaRPr lang="en-US" sz="2400" spc="-35" dirty="0">
              <a:latin typeface="Times New Roman"/>
              <a:cs typeface="Times New Roman"/>
            </a:endParaRPr>
          </a:p>
        </p:txBody>
      </p:sp>
      <p:sp>
        <p:nvSpPr>
          <p:cNvPr id="6" name="Rectangle 5"/>
          <p:cNvSpPr/>
          <p:nvPr/>
        </p:nvSpPr>
        <p:spPr>
          <a:xfrm>
            <a:off x="4586126" y="1573425"/>
            <a:ext cx="3464560" cy="4154984"/>
          </a:xfrm>
          <a:prstGeom prst="rect">
            <a:avLst/>
          </a:prstGeom>
        </p:spPr>
        <p:txBody>
          <a:bodyPr wrap="square">
            <a:spAutoFit/>
          </a:bodyPr>
          <a:lstStyle/>
          <a:p>
            <a:pPr algn="r" rtl="1"/>
            <a:r>
              <a:rPr lang="ar-EG" sz="2400" dirty="0"/>
              <a:t>قبل معالجة أي مشكلات، تحدث مع الفريق حول فوائد استخدام نهج التوحيد. اجعل الفريق يتخيل نفسه على أحد جانبي الطاولة، متحدًا ضد أي قضية أو مشكلة تنشأ</a:t>
            </a:r>
            <a:r>
              <a:rPr lang="ar-EG" sz="2400" dirty="0" smtClean="0"/>
              <a:t>.</a:t>
            </a:r>
          </a:p>
          <a:p>
            <a:pPr algn="r" rtl="1"/>
            <a:endParaRPr lang="ar-EG" sz="2400" dirty="0"/>
          </a:p>
          <a:p>
            <a:pPr algn="r" rtl="1"/>
            <a:r>
              <a:rPr lang="ar-EG" sz="2400" dirty="0" smtClean="0"/>
              <a:t> </a:t>
            </a:r>
            <a:r>
              <a:rPr lang="ar-EG" sz="2400" dirty="0"/>
              <a:t>أكد على أن نهج التوحيد يتطلب الاستماع والمشاركة الفعالة من جميع أعضاء الفريق.</a:t>
            </a:r>
          </a:p>
          <a:p>
            <a:pPr algn="r" rtl="1"/>
            <a:r>
              <a:rPr lang="ar-EG" sz="2400" dirty="0"/>
              <a:t>لتطوير الاستماع والمشاركة كقاعدة، قم بدمج تقنية الدوري.</a:t>
            </a:r>
          </a:p>
        </p:txBody>
      </p:sp>
      <p:sp>
        <p:nvSpPr>
          <p:cNvPr id="3" name="Rectangle 2"/>
          <p:cNvSpPr/>
          <p:nvPr/>
        </p:nvSpPr>
        <p:spPr>
          <a:xfrm>
            <a:off x="561595" y="640074"/>
            <a:ext cx="2672526" cy="461665"/>
          </a:xfrm>
          <a:prstGeom prst="rect">
            <a:avLst/>
          </a:prstGeom>
        </p:spPr>
        <p:txBody>
          <a:bodyPr wrap="none">
            <a:spAutoFit/>
          </a:bodyPr>
          <a:lstStyle/>
          <a:p>
            <a:pPr algn="ctr"/>
            <a:r>
              <a:rPr lang="en-US" sz="2400" b="1" dirty="0">
                <a:latin typeface="Times New Roman" panose="02020603050405020304" pitchFamily="18" charset="0"/>
                <a:cs typeface="Times New Roman" panose="02020603050405020304" pitchFamily="18" charset="0"/>
              </a:rPr>
              <a:t>Invite Cooperation</a:t>
            </a:r>
          </a:p>
        </p:txBody>
      </p:sp>
      <p:sp>
        <p:nvSpPr>
          <p:cNvPr id="8" name="Rectangle 7"/>
          <p:cNvSpPr/>
          <p:nvPr/>
        </p:nvSpPr>
        <p:spPr>
          <a:xfrm>
            <a:off x="6168356" y="632220"/>
            <a:ext cx="1503937" cy="461665"/>
          </a:xfrm>
          <a:prstGeom prst="rect">
            <a:avLst/>
          </a:prstGeom>
        </p:spPr>
        <p:txBody>
          <a:bodyPr wrap="none">
            <a:spAutoFit/>
          </a:bodyPr>
          <a:lstStyle/>
          <a:p>
            <a:pPr algn="r" rtl="1"/>
            <a:r>
              <a:rPr lang="ar-EG" sz="2400" b="1" dirty="0"/>
              <a:t>دعوة للتعاون</a:t>
            </a:r>
            <a:endParaRPr lang="en-US" sz="2400" b="1" dirty="0"/>
          </a:p>
        </p:txBody>
      </p:sp>
    </p:spTree>
    <p:extLst>
      <p:ext uri="{BB962C8B-B14F-4D97-AF65-F5344CB8AC3E}">
        <p14:creationId xmlns:p14="http://schemas.microsoft.com/office/powerpoint/2010/main" val="6756780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399280" y="1067513"/>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454374" y="17596"/>
            <a:ext cx="2927340" cy="399405"/>
          </a:xfrm>
          <a:prstGeom prst="rect">
            <a:avLst/>
          </a:prstGeom>
        </p:spPr>
        <p:txBody>
          <a:bodyPr wrap="non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Conflict in Team Meetings</a:t>
            </a:r>
          </a:p>
        </p:txBody>
      </p:sp>
      <p:sp>
        <p:nvSpPr>
          <p:cNvPr id="9" name="TextBox 8"/>
          <p:cNvSpPr txBox="1"/>
          <p:nvPr/>
        </p:nvSpPr>
        <p:spPr>
          <a:xfrm>
            <a:off x="8154374" y="39235"/>
            <a:ext cx="2553904" cy="400110"/>
          </a:xfrm>
          <a:prstGeom prst="rect">
            <a:avLst/>
          </a:prstGeom>
          <a:noFill/>
        </p:spPr>
        <p:txBody>
          <a:bodyPr wrap="none" rtlCol="0">
            <a:spAutoFit/>
          </a:bodyPr>
          <a:lstStyle/>
          <a:p>
            <a:pPr algn="ctr"/>
            <a:r>
              <a:rPr lang="ar-EG" sz="2000" dirty="0">
                <a:latin typeface="Alexandria" charset="0"/>
                <a:cs typeface="Alexandria" charset="0"/>
              </a:rPr>
              <a:t>الصراع في اجتماعات الفريق</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4" name="Rectangle 3"/>
          <p:cNvSpPr/>
          <p:nvPr/>
        </p:nvSpPr>
        <p:spPr>
          <a:xfrm>
            <a:off x="0" y="1233333"/>
            <a:ext cx="4734560" cy="4816127"/>
          </a:xfrm>
          <a:prstGeom prst="rect">
            <a:avLst/>
          </a:prstGeom>
        </p:spPr>
        <p:txBody>
          <a:bodyPr wrap="square">
            <a:spAutoFit/>
          </a:bodyPr>
          <a:lstStyle/>
          <a:p>
            <a:pPr marL="92075" marR="156845">
              <a:lnSpc>
                <a:spcPct val="106400"/>
              </a:lnSpc>
              <a:spcBef>
                <a:spcPts val="180"/>
              </a:spcBef>
            </a:pPr>
            <a:r>
              <a:rPr lang="en-US" sz="2400" spc="-35" dirty="0">
                <a:latin typeface="Times New Roman"/>
                <a:cs typeface="Times New Roman"/>
              </a:rPr>
              <a:t>After you’ve raised the issue and invited cooperation, go around the circle and allow everyone to share his or her perceptions of the issue. </a:t>
            </a:r>
          </a:p>
          <a:p>
            <a:pPr marL="92075" marR="156845">
              <a:lnSpc>
                <a:spcPct val="106400"/>
              </a:lnSpc>
              <a:spcBef>
                <a:spcPts val="180"/>
              </a:spcBef>
            </a:pPr>
            <a:r>
              <a:rPr lang="en-US" sz="2400" spc="-35" dirty="0">
                <a:latin typeface="Times New Roman"/>
                <a:cs typeface="Times New Roman"/>
              </a:rPr>
              <a:t>The round robin technique requires members to listen and not interrupt while other team members are speaking. </a:t>
            </a:r>
            <a:endParaRPr lang="ar-EG" sz="2400" spc="-35" dirty="0" smtClean="0">
              <a:latin typeface="Times New Roman"/>
              <a:cs typeface="Times New Roman"/>
            </a:endParaRPr>
          </a:p>
          <a:p>
            <a:pPr marL="92075" marR="156845">
              <a:lnSpc>
                <a:spcPct val="106400"/>
              </a:lnSpc>
              <a:spcBef>
                <a:spcPts val="180"/>
              </a:spcBef>
            </a:pPr>
            <a:r>
              <a:rPr lang="en-US" sz="2400" spc="-35" dirty="0" smtClean="0">
                <a:latin typeface="Times New Roman"/>
                <a:cs typeface="Times New Roman"/>
              </a:rPr>
              <a:t>Team </a:t>
            </a:r>
            <a:r>
              <a:rPr lang="en-US" sz="2400" spc="-35" dirty="0">
                <a:latin typeface="Times New Roman"/>
                <a:cs typeface="Times New Roman"/>
              </a:rPr>
              <a:t>members may ask one another clarification questions to improve understanding, but they can’t argue for or against positions. </a:t>
            </a:r>
          </a:p>
        </p:txBody>
      </p:sp>
      <p:sp>
        <p:nvSpPr>
          <p:cNvPr id="6" name="Rectangle 5"/>
          <p:cNvSpPr/>
          <p:nvPr/>
        </p:nvSpPr>
        <p:spPr>
          <a:xfrm>
            <a:off x="4586126" y="1573425"/>
            <a:ext cx="3464560" cy="4154984"/>
          </a:xfrm>
          <a:prstGeom prst="rect">
            <a:avLst/>
          </a:prstGeom>
        </p:spPr>
        <p:txBody>
          <a:bodyPr wrap="square">
            <a:spAutoFit/>
          </a:bodyPr>
          <a:lstStyle/>
          <a:p>
            <a:pPr algn="r" rtl="1"/>
            <a:r>
              <a:rPr lang="ar-EG" sz="2400" dirty="0"/>
              <a:t>بعد طرح القضية ودعوتك للتعاون، قم بالتجول حول الدائرة واسمح للجميع بمشاركة تصوراتهم للقضية. تتطلب تقنية الدوري من الأعضاء الاستماع وعدم المقاطعة أثناء تحدث أعضاء الفريق الآخرين</a:t>
            </a:r>
            <a:r>
              <a:rPr lang="ar-EG" sz="2400" dirty="0" smtClean="0"/>
              <a:t>.</a:t>
            </a:r>
          </a:p>
          <a:p>
            <a:pPr algn="r" rtl="1"/>
            <a:r>
              <a:rPr lang="ar-EG" sz="2400" dirty="0" smtClean="0"/>
              <a:t> </a:t>
            </a:r>
            <a:r>
              <a:rPr lang="ar-EG" sz="2400" dirty="0"/>
              <a:t>قد يطرح أعضاء الفريق أسئلة توضيحية على بعضهم البعض لتحسين الفهم، لكنهم لا يستطيعون الجدال لصالح أو ضد المواقف.</a:t>
            </a:r>
          </a:p>
        </p:txBody>
      </p:sp>
      <p:sp>
        <p:nvSpPr>
          <p:cNvPr id="3" name="Rectangle 2"/>
          <p:cNvSpPr/>
          <p:nvPr/>
        </p:nvSpPr>
        <p:spPr>
          <a:xfrm>
            <a:off x="561595" y="640074"/>
            <a:ext cx="2672526" cy="461665"/>
          </a:xfrm>
          <a:prstGeom prst="rect">
            <a:avLst/>
          </a:prstGeom>
        </p:spPr>
        <p:txBody>
          <a:bodyPr wrap="none">
            <a:spAutoFit/>
          </a:bodyPr>
          <a:lstStyle/>
          <a:p>
            <a:pPr algn="ctr"/>
            <a:r>
              <a:rPr lang="en-US" sz="2400" b="1" dirty="0">
                <a:latin typeface="Times New Roman" panose="02020603050405020304" pitchFamily="18" charset="0"/>
                <a:cs typeface="Times New Roman" panose="02020603050405020304" pitchFamily="18" charset="0"/>
              </a:rPr>
              <a:t>Invite Cooperation</a:t>
            </a:r>
          </a:p>
        </p:txBody>
      </p:sp>
      <p:sp>
        <p:nvSpPr>
          <p:cNvPr id="8" name="Rectangle 7"/>
          <p:cNvSpPr/>
          <p:nvPr/>
        </p:nvSpPr>
        <p:spPr>
          <a:xfrm>
            <a:off x="6168356" y="632220"/>
            <a:ext cx="1503937" cy="461665"/>
          </a:xfrm>
          <a:prstGeom prst="rect">
            <a:avLst/>
          </a:prstGeom>
        </p:spPr>
        <p:txBody>
          <a:bodyPr wrap="none">
            <a:spAutoFit/>
          </a:bodyPr>
          <a:lstStyle/>
          <a:p>
            <a:pPr algn="r" rtl="1"/>
            <a:r>
              <a:rPr lang="ar-EG" sz="2400" b="1" dirty="0"/>
              <a:t>دعوة للتعاون</a:t>
            </a:r>
            <a:endParaRPr lang="en-US" sz="2400" b="1" dirty="0"/>
          </a:p>
        </p:txBody>
      </p:sp>
    </p:spTree>
    <p:extLst>
      <p:ext uri="{BB962C8B-B14F-4D97-AF65-F5344CB8AC3E}">
        <p14:creationId xmlns:p14="http://schemas.microsoft.com/office/powerpoint/2010/main" val="25477941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DB971CB6-2AB3-48C1-B735-A8445FCD5527}"/>
</file>

<file path=customXml/itemProps3.xml><?xml version="1.0" encoding="utf-8"?>
<ds:datastoreItem xmlns:ds="http://schemas.openxmlformats.org/officeDocument/2006/customXml" ds:itemID="{ACC9A911-23AF-4D6B-960B-1A780C58D828}">
  <ds:schemaRefs>
    <ds:schemaRef ds:uri="http://purl.org/dc/dcmitype/"/>
    <ds:schemaRef ds:uri="http://purl.org/dc/elements/1.1/"/>
    <ds:schemaRef ds:uri="http://www.w3.org/XML/1998/namespace"/>
    <ds:schemaRef ds:uri="http://schemas.microsoft.com/office/2006/metadata/properties"/>
    <ds:schemaRef ds:uri="aca13214-df29-4e3c-a050-857c0bf7bd8e"/>
    <ds:schemaRef ds:uri="http://schemas.microsoft.com/office/2006/documentManagement/types"/>
    <ds:schemaRef ds:uri="http://schemas.microsoft.com/office/infopath/2007/PartnerControls"/>
    <ds:schemaRef ds:uri="http://schemas.openxmlformats.org/package/2006/metadata/core-properties"/>
    <ds:schemaRef ds:uri="688354b5-287c-4cda-825e-1d7935aea40e"/>
    <ds:schemaRef ds:uri="http://purl.org/dc/terms/"/>
  </ds:schemaRefs>
</ds:datastoreItem>
</file>

<file path=docProps/app.xml><?xml version="1.0" encoding="utf-8"?>
<Properties xmlns="http://schemas.openxmlformats.org/officeDocument/2006/extended-properties" xmlns:vt="http://schemas.openxmlformats.org/officeDocument/2006/docPropsVTypes">
  <TotalTime>2642</TotalTime>
  <Words>7363</Words>
  <Application>Microsoft Office PowerPoint</Application>
  <PresentationFormat>Widescreen</PresentationFormat>
  <Paragraphs>613</Paragraphs>
  <Slides>68</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68</vt:i4>
      </vt:variant>
    </vt:vector>
  </HeadingPairs>
  <TitlesOfParts>
    <vt:vector size="75" baseType="lpstr">
      <vt:lpstr>Alexandria</vt: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Merna Emad</cp:lastModifiedBy>
  <cp:revision>60</cp:revision>
  <dcterms:created xsi:type="dcterms:W3CDTF">2023-04-29T09:08:00Z</dcterms:created>
  <dcterms:modified xsi:type="dcterms:W3CDTF">2024-11-15T12:01:45Z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