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1">
                <a:solidFill>
                  <a:schemeClr val="bg1"/>
                </a:solidFill>
                <a:latin typeface="Comic Sans MS"/>
                <a:cs typeface="Comic Sans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1">
                <a:solidFill>
                  <a:schemeClr val="bg1"/>
                </a:solidFill>
                <a:latin typeface="Comic Sans MS"/>
                <a:cs typeface="Comic Sans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1">
                <a:solidFill>
                  <a:schemeClr val="bg1"/>
                </a:solidFill>
                <a:latin typeface="Comic Sans MS"/>
                <a:cs typeface="Comic Sans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9143999" cy="684580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26516" y="1215644"/>
            <a:ext cx="8090966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1">
                <a:solidFill>
                  <a:schemeClr val="bg1"/>
                </a:solidFill>
                <a:latin typeface="Comic Sans MS"/>
                <a:cs typeface="Comic Sans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58862" y="2566923"/>
            <a:ext cx="6351905" cy="21196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9.png"/><Relationship Id="rId9" Type="http://schemas.openxmlformats.org/officeDocument/2006/relationships/image" Target="../media/image10.png"/><Relationship Id="rId10" Type="http://schemas.openxmlformats.org/officeDocument/2006/relationships/image" Target="../media/image11.png"/><Relationship Id="rId11" Type="http://schemas.openxmlformats.org/officeDocument/2006/relationships/image" Target="../media/image12.png"/><Relationship Id="rId12" Type="http://schemas.openxmlformats.org/officeDocument/2006/relationships/image" Target="../media/image13.png"/><Relationship Id="rId13" Type="http://schemas.openxmlformats.org/officeDocument/2006/relationships/image" Target="../media/image14.png"/><Relationship Id="rId14" Type="http://schemas.openxmlformats.org/officeDocument/2006/relationships/image" Target="../media/image15.png"/><Relationship Id="rId15" Type="http://schemas.openxmlformats.org/officeDocument/2006/relationships/image" Target="../media/image16.png"/><Relationship Id="rId16" Type="http://schemas.openxmlformats.org/officeDocument/2006/relationships/image" Target="../media/image17.png"/><Relationship Id="rId17" Type="http://schemas.openxmlformats.org/officeDocument/2006/relationships/image" Target="../media/image18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Relationship Id="rId3" Type="http://schemas.openxmlformats.org/officeDocument/2006/relationships/image" Target="../media/image20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3.png"/><Relationship Id="rId4" Type="http://schemas.openxmlformats.org/officeDocument/2006/relationships/image" Target="../media/image24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5.jpg"/><Relationship Id="rId3" Type="http://schemas.openxmlformats.org/officeDocument/2006/relationships/image" Target="../media/image26.png"/><Relationship Id="rId4" Type="http://schemas.openxmlformats.org/officeDocument/2006/relationships/image" Target="../media/image27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3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35.png"/><Relationship Id="rId4" Type="http://schemas.openxmlformats.org/officeDocument/2006/relationships/image" Target="../media/image36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3" Type="http://schemas.openxmlformats.org/officeDocument/2006/relationships/image" Target="../media/image38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40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.jpg"/><Relationship Id="rId3" Type="http://schemas.openxmlformats.org/officeDocument/2006/relationships/image" Target="../media/image45.png"/><Relationship Id="rId4" Type="http://schemas.openxmlformats.org/officeDocument/2006/relationships/image" Target="../media/image4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9849" y="6278067"/>
            <a:ext cx="60134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Chapter</a:t>
            </a:r>
            <a:endParaRPr sz="12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17-1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539996" y="324611"/>
            <a:ext cx="4617085" cy="5864225"/>
            <a:chOff x="4539996" y="324611"/>
            <a:chExt cx="4617085" cy="5864225"/>
          </a:xfrm>
        </p:grpSpPr>
        <p:sp>
          <p:nvSpPr>
            <p:cNvPr id="4" name="object 4"/>
            <p:cNvSpPr/>
            <p:nvPr/>
          </p:nvSpPr>
          <p:spPr>
            <a:xfrm>
              <a:off x="4539996" y="324611"/>
              <a:ext cx="4604385" cy="5676900"/>
            </a:xfrm>
            <a:custGeom>
              <a:avLst/>
              <a:gdLst/>
              <a:ahLst/>
              <a:cxnLst/>
              <a:rect l="l" t="t" r="r" b="b"/>
              <a:pathLst>
                <a:path w="4604384" h="5676900">
                  <a:moveTo>
                    <a:pt x="3207922" y="5664200"/>
                  </a:moveTo>
                  <a:lnTo>
                    <a:pt x="2628977" y="5664200"/>
                  </a:lnTo>
                  <a:lnTo>
                    <a:pt x="2676700" y="5676900"/>
                  </a:lnTo>
                  <a:lnTo>
                    <a:pt x="3160202" y="5676900"/>
                  </a:lnTo>
                  <a:lnTo>
                    <a:pt x="3207922" y="5664200"/>
                  </a:lnTo>
                  <a:close/>
                </a:path>
                <a:path w="4604384" h="5676900">
                  <a:moveTo>
                    <a:pt x="3349714" y="5651500"/>
                  </a:moveTo>
                  <a:lnTo>
                    <a:pt x="2487177" y="5651500"/>
                  </a:lnTo>
                  <a:lnTo>
                    <a:pt x="2534209" y="5664200"/>
                  </a:lnTo>
                  <a:lnTo>
                    <a:pt x="3302684" y="5664200"/>
                  </a:lnTo>
                  <a:lnTo>
                    <a:pt x="3349714" y="5651500"/>
                  </a:lnTo>
                  <a:close/>
                </a:path>
                <a:path w="4604384" h="5676900">
                  <a:moveTo>
                    <a:pt x="3535346" y="5613400"/>
                  </a:moveTo>
                  <a:lnTo>
                    <a:pt x="2301535" y="5613400"/>
                  </a:lnTo>
                  <a:lnTo>
                    <a:pt x="2440387" y="5651500"/>
                  </a:lnTo>
                  <a:lnTo>
                    <a:pt x="3396501" y="5651500"/>
                  </a:lnTo>
                  <a:lnTo>
                    <a:pt x="3535346" y="5613400"/>
                  </a:lnTo>
                  <a:close/>
                </a:path>
                <a:path w="4604384" h="5676900">
                  <a:moveTo>
                    <a:pt x="3671785" y="88900"/>
                  </a:moveTo>
                  <a:lnTo>
                    <a:pt x="2165090" y="88900"/>
                  </a:lnTo>
                  <a:lnTo>
                    <a:pt x="2031219" y="127000"/>
                  </a:lnTo>
                  <a:lnTo>
                    <a:pt x="1987196" y="152400"/>
                  </a:lnTo>
                  <a:lnTo>
                    <a:pt x="1814274" y="203200"/>
                  </a:lnTo>
                  <a:lnTo>
                    <a:pt x="1771867" y="228600"/>
                  </a:lnTo>
                  <a:lnTo>
                    <a:pt x="1729801" y="241300"/>
                  </a:lnTo>
                  <a:lnTo>
                    <a:pt x="1688083" y="266700"/>
                  </a:lnTo>
                  <a:lnTo>
                    <a:pt x="1646719" y="279400"/>
                  </a:lnTo>
                  <a:lnTo>
                    <a:pt x="1605716" y="304800"/>
                  </a:lnTo>
                  <a:lnTo>
                    <a:pt x="1565079" y="317500"/>
                  </a:lnTo>
                  <a:lnTo>
                    <a:pt x="1484929" y="368300"/>
                  </a:lnTo>
                  <a:lnTo>
                    <a:pt x="1445429" y="381000"/>
                  </a:lnTo>
                  <a:lnTo>
                    <a:pt x="1367608" y="431800"/>
                  </a:lnTo>
                  <a:lnTo>
                    <a:pt x="1291401" y="482600"/>
                  </a:lnTo>
                  <a:lnTo>
                    <a:pt x="1216859" y="533400"/>
                  </a:lnTo>
                  <a:lnTo>
                    <a:pt x="1144029" y="584200"/>
                  </a:lnTo>
                  <a:lnTo>
                    <a:pt x="1072963" y="635000"/>
                  </a:lnTo>
                  <a:lnTo>
                    <a:pt x="1038107" y="673100"/>
                  </a:lnTo>
                  <a:lnTo>
                    <a:pt x="1003710" y="698500"/>
                  </a:lnTo>
                  <a:lnTo>
                    <a:pt x="969778" y="723900"/>
                  </a:lnTo>
                  <a:lnTo>
                    <a:pt x="936318" y="749300"/>
                  </a:lnTo>
                  <a:lnTo>
                    <a:pt x="903336" y="787400"/>
                  </a:lnTo>
                  <a:lnTo>
                    <a:pt x="870838" y="812800"/>
                  </a:lnTo>
                  <a:lnTo>
                    <a:pt x="838831" y="850900"/>
                  </a:lnTo>
                  <a:lnTo>
                    <a:pt x="807320" y="876300"/>
                  </a:lnTo>
                  <a:lnTo>
                    <a:pt x="776311" y="914400"/>
                  </a:lnTo>
                  <a:lnTo>
                    <a:pt x="745812" y="939800"/>
                  </a:lnTo>
                  <a:lnTo>
                    <a:pt x="715827" y="977900"/>
                  </a:lnTo>
                  <a:lnTo>
                    <a:pt x="686364" y="1016000"/>
                  </a:lnTo>
                  <a:lnTo>
                    <a:pt x="657428" y="1041400"/>
                  </a:lnTo>
                  <a:lnTo>
                    <a:pt x="629026" y="1079500"/>
                  </a:lnTo>
                  <a:lnTo>
                    <a:pt x="601163" y="1117600"/>
                  </a:lnTo>
                  <a:lnTo>
                    <a:pt x="573847" y="1143000"/>
                  </a:lnTo>
                  <a:lnTo>
                    <a:pt x="547083" y="1181100"/>
                  </a:lnTo>
                  <a:lnTo>
                    <a:pt x="520877" y="1219200"/>
                  </a:lnTo>
                  <a:lnTo>
                    <a:pt x="495236" y="1257300"/>
                  </a:lnTo>
                  <a:lnTo>
                    <a:pt x="470166" y="1295400"/>
                  </a:lnTo>
                  <a:lnTo>
                    <a:pt x="445672" y="1333500"/>
                  </a:lnTo>
                  <a:lnTo>
                    <a:pt x="421762" y="1371600"/>
                  </a:lnTo>
                  <a:lnTo>
                    <a:pt x="398441" y="1409700"/>
                  </a:lnTo>
                  <a:lnTo>
                    <a:pt x="375715" y="1447800"/>
                  </a:lnTo>
                  <a:lnTo>
                    <a:pt x="353592" y="1485900"/>
                  </a:lnTo>
                  <a:lnTo>
                    <a:pt x="332076" y="1524000"/>
                  </a:lnTo>
                  <a:lnTo>
                    <a:pt x="311174" y="1562100"/>
                  </a:lnTo>
                  <a:lnTo>
                    <a:pt x="290893" y="1600200"/>
                  </a:lnTo>
                  <a:lnTo>
                    <a:pt x="271238" y="1638300"/>
                  </a:lnTo>
                  <a:lnTo>
                    <a:pt x="252216" y="1689100"/>
                  </a:lnTo>
                  <a:lnTo>
                    <a:pt x="233833" y="1727200"/>
                  </a:lnTo>
                  <a:lnTo>
                    <a:pt x="216095" y="1765300"/>
                  </a:lnTo>
                  <a:lnTo>
                    <a:pt x="199008" y="1803400"/>
                  </a:lnTo>
                  <a:lnTo>
                    <a:pt x="182578" y="1854200"/>
                  </a:lnTo>
                  <a:lnTo>
                    <a:pt x="166813" y="1892300"/>
                  </a:lnTo>
                  <a:lnTo>
                    <a:pt x="151717" y="1930400"/>
                  </a:lnTo>
                  <a:lnTo>
                    <a:pt x="137297" y="1981200"/>
                  </a:lnTo>
                  <a:lnTo>
                    <a:pt x="123559" y="2019300"/>
                  </a:lnTo>
                  <a:lnTo>
                    <a:pt x="110510" y="2057400"/>
                  </a:lnTo>
                  <a:lnTo>
                    <a:pt x="98155" y="2108200"/>
                  </a:lnTo>
                  <a:lnTo>
                    <a:pt x="86501" y="2146300"/>
                  </a:lnTo>
                  <a:lnTo>
                    <a:pt x="75554" y="2197100"/>
                  </a:lnTo>
                  <a:lnTo>
                    <a:pt x="65321" y="2235200"/>
                  </a:lnTo>
                  <a:lnTo>
                    <a:pt x="55806" y="2286000"/>
                  </a:lnTo>
                  <a:lnTo>
                    <a:pt x="47018" y="2324100"/>
                  </a:lnTo>
                  <a:lnTo>
                    <a:pt x="38961" y="2374900"/>
                  </a:lnTo>
                  <a:lnTo>
                    <a:pt x="31642" y="2425700"/>
                  </a:lnTo>
                  <a:lnTo>
                    <a:pt x="25067" y="2463800"/>
                  </a:lnTo>
                  <a:lnTo>
                    <a:pt x="19242" y="2514600"/>
                  </a:lnTo>
                  <a:lnTo>
                    <a:pt x="14174" y="2565400"/>
                  </a:lnTo>
                  <a:lnTo>
                    <a:pt x="9869" y="2603500"/>
                  </a:lnTo>
                  <a:lnTo>
                    <a:pt x="6332" y="2654300"/>
                  </a:lnTo>
                  <a:lnTo>
                    <a:pt x="3571" y="2705100"/>
                  </a:lnTo>
                  <a:lnTo>
                    <a:pt x="1591" y="2743200"/>
                  </a:lnTo>
                  <a:lnTo>
                    <a:pt x="398" y="2794000"/>
                  </a:lnTo>
                  <a:lnTo>
                    <a:pt x="0" y="2844800"/>
                  </a:lnTo>
                  <a:lnTo>
                    <a:pt x="398" y="2882900"/>
                  </a:lnTo>
                  <a:lnTo>
                    <a:pt x="1591" y="2933700"/>
                  </a:lnTo>
                  <a:lnTo>
                    <a:pt x="3571" y="2984500"/>
                  </a:lnTo>
                  <a:lnTo>
                    <a:pt x="6332" y="3035300"/>
                  </a:lnTo>
                  <a:lnTo>
                    <a:pt x="9869" y="3073400"/>
                  </a:lnTo>
                  <a:lnTo>
                    <a:pt x="14174" y="3124200"/>
                  </a:lnTo>
                  <a:lnTo>
                    <a:pt x="19242" y="3175000"/>
                  </a:lnTo>
                  <a:lnTo>
                    <a:pt x="25067" y="3213100"/>
                  </a:lnTo>
                  <a:lnTo>
                    <a:pt x="31642" y="3263900"/>
                  </a:lnTo>
                  <a:lnTo>
                    <a:pt x="38961" y="3302000"/>
                  </a:lnTo>
                  <a:lnTo>
                    <a:pt x="47018" y="3352800"/>
                  </a:lnTo>
                  <a:lnTo>
                    <a:pt x="55806" y="3390900"/>
                  </a:lnTo>
                  <a:lnTo>
                    <a:pt x="65321" y="3441700"/>
                  </a:lnTo>
                  <a:lnTo>
                    <a:pt x="75554" y="3492500"/>
                  </a:lnTo>
                  <a:lnTo>
                    <a:pt x="86501" y="3530600"/>
                  </a:lnTo>
                  <a:lnTo>
                    <a:pt x="98155" y="3568700"/>
                  </a:lnTo>
                  <a:lnTo>
                    <a:pt x="110510" y="3619500"/>
                  </a:lnTo>
                  <a:lnTo>
                    <a:pt x="123559" y="3657600"/>
                  </a:lnTo>
                  <a:lnTo>
                    <a:pt x="137297" y="3708400"/>
                  </a:lnTo>
                  <a:lnTo>
                    <a:pt x="151717" y="3746500"/>
                  </a:lnTo>
                  <a:lnTo>
                    <a:pt x="166813" y="3784600"/>
                  </a:lnTo>
                  <a:lnTo>
                    <a:pt x="182578" y="3835400"/>
                  </a:lnTo>
                  <a:lnTo>
                    <a:pt x="199008" y="3873500"/>
                  </a:lnTo>
                  <a:lnTo>
                    <a:pt x="216095" y="3911600"/>
                  </a:lnTo>
                  <a:lnTo>
                    <a:pt x="233833" y="3962400"/>
                  </a:lnTo>
                  <a:lnTo>
                    <a:pt x="252216" y="4000500"/>
                  </a:lnTo>
                  <a:lnTo>
                    <a:pt x="271238" y="4038600"/>
                  </a:lnTo>
                  <a:lnTo>
                    <a:pt x="290893" y="4076700"/>
                  </a:lnTo>
                  <a:lnTo>
                    <a:pt x="311174" y="4114800"/>
                  </a:lnTo>
                  <a:lnTo>
                    <a:pt x="332076" y="4152900"/>
                  </a:lnTo>
                  <a:lnTo>
                    <a:pt x="353592" y="4203700"/>
                  </a:lnTo>
                  <a:lnTo>
                    <a:pt x="375715" y="4241800"/>
                  </a:lnTo>
                  <a:lnTo>
                    <a:pt x="398441" y="4279900"/>
                  </a:lnTo>
                  <a:lnTo>
                    <a:pt x="421762" y="4318000"/>
                  </a:lnTo>
                  <a:lnTo>
                    <a:pt x="445672" y="4356100"/>
                  </a:lnTo>
                  <a:lnTo>
                    <a:pt x="470166" y="4394200"/>
                  </a:lnTo>
                  <a:lnTo>
                    <a:pt x="495236" y="4419600"/>
                  </a:lnTo>
                  <a:lnTo>
                    <a:pt x="520877" y="4457700"/>
                  </a:lnTo>
                  <a:lnTo>
                    <a:pt x="547083" y="4495800"/>
                  </a:lnTo>
                  <a:lnTo>
                    <a:pt x="573847" y="4533900"/>
                  </a:lnTo>
                  <a:lnTo>
                    <a:pt x="601163" y="4572000"/>
                  </a:lnTo>
                  <a:lnTo>
                    <a:pt x="629026" y="4610100"/>
                  </a:lnTo>
                  <a:lnTo>
                    <a:pt x="657428" y="4635500"/>
                  </a:lnTo>
                  <a:lnTo>
                    <a:pt x="686364" y="4673600"/>
                  </a:lnTo>
                  <a:lnTo>
                    <a:pt x="715827" y="4711700"/>
                  </a:lnTo>
                  <a:lnTo>
                    <a:pt x="745812" y="4737100"/>
                  </a:lnTo>
                  <a:lnTo>
                    <a:pt x="776311" y="4775200"/>
                  </a:lnTo>
                  <a:lnTo>
                    <a:pt x="807320" y="4800600"/>
                  </a:lnTo>
                  <a:lnTo>
                    <a:pt x="838831" y="4838700"/>
                  </a:lnTo>
                  <a:lnTo>
                    <a:pt x="870838" y="4864100"/>
                  </a:lnTo>
                  <a:lnTo>
                    <a:pt x="903336" y="4902200"/>
                  </a:lnTo>
                  <a:lnTo>
                    <a:pt x="936318" y="4927600"/>
                  </a:lnTo>
                  <a:lnTo>
                    <a:pt x="969778" y="4953000"/>
                  </a:lnTo>
                  <a:lnTo>
                    <a:pt x="1003710" y="4991100"/>
                  </a:lnTo>
                  <a:lnTo>
                    <a:pt x="1038107" y="5016500"/>
                  </a:lnTo>
                  <a:lnTo>
                    <a:pt x="1108273" y="5067300"/>
                  </a:lnTo>
                  <a:lnTo>
                    <a:pt x="1180227" y="5118100"/>
                  </a:lnTo>
                  <a:lnTo>
                    <a:pt x="1216859" y="5156200"/>
                  </a:lnTo>
                  <a:lnTo>
                    <a:pt x="1291401" y="5207000"/>
                  </a:lnTo>
                  <a:lnTo>
                    <a:pt x="1329300" y="5219700"/>
                  </a:lnTo>
                  <a:lnTo>
                    <a:pt x="1367608" y="5245100"/>
                  </a:lnTo>
                  <a:lnTo>
                    <a:pt x="1484929" y="5321300"/>
                  </a:lnTo>
                  <a:lnTo>
                    <a:pt x="1524815" y="5334000"/>
                  </a:lnTo>
                  <a:lnTo>
                    <a:pt x="1605716" y="5384800"/>
                  </a:lnTo>
                  <a:lnTo>
                    <a:pt x="1646719" y="5397500"/>
                  </a:lnTo>
                  <a:lnTo>
                    <a:pt x="1688083" y="5422900"/>
                  </a:lnTo>
                  <a:lnTo>
                    <a:pt x="1729801" y="5435600"/>
                  </a:lnTo>
                  <a:lnTo>
                    <a:pt x="1771867" y="5461000"/>
                  </a:lnTo>
                  <a:lnTo>
                    <a:pt x="1900089" y="5499100"/>
                  </a:lnTo>
                  <a:lnTo>
                    <a:pt x="1943484" y="5524500"/>
                  </a:lnTo>
                  <a:lnTo>
                    <a:pt x="2255778" y="5613400"/>
                  </a:lnTo>
                  <a:lnTo>
                    <a:pt x="3581101" y="5613400"/>
                  </a:lnTo>
                  <a:lnTo>
                    <a:pt x="3893385" y="5524500"/>
                  </a:lnTo>
                  <a:lnTo>
                    <a:pt x="3936779" y="5499100"/>
                  </a:lnTo>
                  <a:lnTo>
                    <a:pt x="4064999" y="5461000"/>
                  </a:lnTo>
                  <a:lnTo>
                    <a:pt x="4107064" y="5435600"/>
                  </a:lnTo>
                  <a:lnTo>
                    <a:pt x="4148781" y="5422900"/>
                  </a:lnTo>
                  <a:lnTo>
                    <a:pt x="4190144" y="5397500"/>
                  </a:lnTo>
                  <a:lnTo>
                    <a:pt x="4231147" y="5384800"/>
                  </a:lnTo>
                  <a:lnTo>
                    <a:pt x="4312048" y="5334000"/>
                  </a:lnTo>
                  <a:lnTo>
                    <a:pt x="4351933" y="5321300"/>
                  </a:lnTo>
                  <a:lnTo>
                    <a:pt x="4469255" y="5245100"/>
                  </a:lnTo>
                  <a:lnTo>
                    <a:pt x="4507563" y="5219700"/>
                  </a:lnTo>
                  <a:lnTo>
                    <a:pt x="4545462" y="5207000"/>
                  </a:lnTo>
                  <a:lnTo>
                    <a:pt x="4582945" y="5181600"/>
                  </a:lnTo>
                  <a:lnTo>
                    <a:pt x="4604004" y="5156200"/>
                  </a:lnTo>
                  <a:lnTo>
                    <a:pt x="4604004" y="520700"/>
                  </a:lnTo>
                  <a:lnTo>
                    <a:pt x="4582945" y="508000"/>
                  </a:lnTo>
                  <a:lnTo>
                    <a:pt x="4507563" y="457200"/>
                  </a:lnTo>
                  <a:lnTo>
                    <a:pt x="4430543" y="406400"/>
                  </a:lnTo>
                  <a:lnTo>
                    <a:pt x="4391434" y="381000"/>
                  </a:lnTo>
                  <a:lnTo>
                    <a:pt x="4351933" y="368300"/>
                  </a:lnTo>
                  <a:lnTo>
                    <a:pt x="4271784" y="317500"/>
                  </a:lnTo>
                  <a:lnTo>
                    <a:pt x="4231147" y="304800"/>
                  </a:lnTo>
                  <a:lnTo>
                    <a:pt x="4190144" y="279400"/>
                  </a:lnTo>
                  <a:lnTo>
                    <a:pt x="4148781" y="266700"/>
                  </a:lnTo>
                  <a:lnTo>
                    <a:pt x="4107064" y="241300"/>
                  </a:lnTo>
                  <a:lnTo>
                    <a:pt x="4064999" y="228600"/>
                  </a:lnTo>
                  <a:lnTo>
                    <a:pt x="4022592" y="203200"/>
                  </a:lnTo>
                  <a:lnTo>
                    <a:pt x="3849674" y="152400"/>
                  </a:lnTo>
                  <a:lnTo>
                    <a:pt x="3805652" y="127000"/>
                  </a:lnTo>
                  <a:lnTo>
                    <a:pt x="3671785" y="88900"/>
                  </a:lnTo>
                  <a:close/>
                </a:path>
                <a:path w="4604384" h="5676900">
                  <a:moveTo>
                    <a:pt x="3489323" y="50800"/>
                  </a:moveTo>
                  <a:lnTo>
                    <a:pt x="2347560" y="50800"/>
                  </a:lnTo>
                  <a:lnTo>
                    <a:pt x="2210294" y="88900"/>
                  </a:lnTo>
                  <a:lnTo>
                    <a:pt x="3626583" y="88900"/>
                  </a:lnTo>
                  <a:lnTo>
                    <a:pt x="3489323" y="50800"/>
                  </a:lnTo>
                  <a:close/>
                </a:path>
                <a:path w="4604384" h="5676900">
                  <a:moveTo>
                    <a:pt x="3349714" y="25400"/>
                  </a:moveTo>
                  <a:lnTo>
                    <a:pt x="2487177" y="25400"/>
                  </a:lnTo>
                  <a:lnTo>
                    <a:pt x="2393846" y="50800"/>
                  </a:lnTo>
                  <a:lnTo>
                    <a:pt x="3443040" y="50800"/>
                  </a:lnTo>
                  <a:lnTo>
                    <a:pt x="3349714" y="25400"/>
                  </a:lnTo>
                  <a:close/>
                </a:path>
                <a:path w="4604384" h="5676900">
                  <a:moveTo>
                    <a:pt x="3255418" y="12700"/>
                  </a:moveTo>
                  <a:lnTo>
                    <a:pt x="2581478" y="12700"/>
                  </a:lnTo>
                  <a:lnTo>
                    <a:pt x="2534209" y="25400"/>
                  </a:lnTo>
                  <a:lnTo>
                    <a:pt x="3302684" y="25400"/>
                  </a:lnTo>
                  <a:lnTo>
                    <a:pt x="3255418" y="12700"/>
                  </a:lnTo>
                  <a:close/>
                </a:path>
                <a:path w="4604384" h="5676900">
                  <a:moveTo>
                    <a:pt x="3112264" y="0"/>
                  </a:moveTo>
                  <a:lnTo>
                    <a:pt x="2724641" y="0"/>
                  </a:lnTo>
                  <a:lnTo>
                    <a:pt x="2676700" y="12700"/>
                  </a:lnTo>
                  <a:lnTo>
                    <a:pt x="3160202" y="12700"/>
                  </a:lnTo>
                  <a:lnTo>
                    <a:pt x="3112264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50486" y="626109"/>
              <a:ext cx="4493514" cy="55499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650486" y="617981"/>
              <a:ext cx="4493895" cy="5558155"/>
            </a:xfrm>
            <a:custGeom>
              <a:avLst/>
              <a:gdLst/>
              <a:ahLst/>
              <a:cxnLst/>
              <a:rect l="l" t="t" r="r" b="b"/>
              <a:pathLst>
                <a:path w="4493895" h="5558155">
                  <a:moveTo>
                    <a:pt x="0" y="2779014"/>
                  </a:moveTo>
                  <a:lnTo>
                    <a:pt x="412" y="2730644"/>
                  </a:lnTo>
                  <a:lnTo>
                    <a:pt x="1645" y="2682474"/>
                  </a:lnTo>
                  <a:lnTo>
                    <a:pt x="3692" y="2634511"/>
                  </a:lnTo>
                  <a:lnTo>
                    <a:pt x="6546" y="2586761"/>
                  </a:lnTo>
                  <a:lnTo>
                    <a:pt x="10200" y="2539231"/>
                  </a:lnTo>
                  <a:lnTo>
                    <a:pt x="14649" y="2491928"/>
                  </a:lnTo>
                  <a:lnTo>
                    <a:pt x="19884" y="2444857"/>
                  </a:lnTo>
                  <a:lnTo>
                    <a:pt x="25900" y="2398027"/>
                  </a:lnTo>
                  <a:lnTo>
                    <a:pt x="32690" y="2351443"/>
                  </a:lnTo>
                  <a:lnTo>
                    <a:pt x="40246" y="2305113"/>
                  </a:lnTo>
                  <a:lnTo>
                    <a:pt x="48564" y="2259042"/>
                  </a:lnTo>
                  <a:lnTo>
                    <a:pt x="57635" y="2213238"/>
                  </a:lnTo>
                  <a:lnTo>
                    <a:pt x="67453" y="2167707"/>
                  </a:lnTo>
                  <a:lnTo>
                    <a:pt x="78011" y="2122456"/>
                  </a:lnTo>
                  <a:lnTo>
                    <a:pt x="89303" y="2077492"/>
                  </a:lnTo>
                  <a:lnTo>
                    <a:pt x="101323" y="2032821"/>
                  </a:lnTo>
                  <a:lnTo>
                    <a:pt x="114063" y="1988450"/>
                  </a:lnTo>
                  <a:lnTo>
                    <a:pt x="127516" y="1944386"/>
                  </a:lnTo>
                  <a:lnTo>
                    <a:pt x="141677" y="1900635"/>
                  </a:lnTo>
                  <a:lnTo>
                    <a:pt x="156538" y="1857204"/>
                  </a:lnTo>
                  <a:lnTo>
                    <a:pt x="172092" y="1814099"/>
                  </a:lnTo>
                  <a:lnTo>
                    <a:pt x="188334" y="1771328"/>
                  </a:lnTo>
                  <a:lnTo>
                    <a:pt x="205256" y="1728897"/>
                  </a:lnTo>
                  <a:lnTo>
                    <a:pt x="222852" y="1686813"/>
                  </a:lnTo>
                  <a:lnTo>
                    <a:pt x="241114" y="1645082"/>
                  </a:lnTo>
                  <a:lnTo>
                    <a:pt x="260037" y="1603711"/>
                  </a:lnTo>
                  <a:lnTo>
                    <a:pt x="279614" y="1562706"/>
                  </a:lnTo>
                  <a:lnTo>
                    <a:pt x="299838" y="1522075"/>
                  </a:lnTo>
                  <a:lnTo>
                    <a:pt x="320702" y="1481824"/>
                  </a:lnTo>
                  <a:lnTo>
                    <a:pt x="342200" y="1441960"/>
                  </a:lnTo>
                  <a:lnTo>
                    <a:pt x="364324" y="1402489"/>
                  </a:lnTo>
                  <a:lnTo>
                    <a:pt x="387069" y="1363419"/>
                  </a:lnTo>
                  <a:lnTo>
                    <a:pt x="410428" y="1324755"/>
                  </a:lnTo>
                  <a:lnTo>
                    <a:pt x="434393" y="1286504"/>
                  </a:lnTo>
                  <a:lnTo>
                    <a:pt x="458959" y="1248673"/>
                  </a:lnTo>
                  <a:lnTo>
                    <a:pt x="484119" y="1211270"/>
                  </a:lnTo>
                  <a:lnTo>
                    <a:pt x="509865" y="1174299"/>
                  </a:lnTo>
                  <a:lnTo>
                    <a:pt x="536191" y="1137769"/>
                  </a:lnTo>
                  <a:lnTo>
                    <a:pt x="563092" y="1101686"/>
                  </a:lnTo>
                  <a:lnTo>
                    <a:pt x="590559" y="1066056"/>
                  </a:lnTo>
                  <a:lnTo>
                    <a:pt x="618586" y="1030886"/>
                  </a:lnTo>
                  <a:lnTo>
                    <a:pt x="647167" y="996183"/>
                  </a:lnTo>
                  <a:lnTo>
                    <a:pt x="676295" y="961953"/>
                  </a:lnTo>
                  <a:lnTo>
                    <a:pt x="705963" y="928204"/>
                  </a:lnTo>
                  <a:lnTo>
                    <a:pt x="736164" y="894941"/>
                  </a:lnTo>
                  <a:lnTo>
                    <a:pt x="766893" y="862172"/>
                  </a:lnTo>
                  <a:lnTo>
                    <a:pt x="798141" y="829903"/>
                  </a:lnTo>
                  <a:lnTo>
                    <a:pt x="829903" y="798141"/>
                  </a:lnTo>
                  <a:lnTo>
                    <a:pt x="862172" y="766893"/>
                  </a:lnTo>
                  <a:lnTo>
                    <a:pt x="894941" y="736164"/>
                  </a:lnTo>
                  <a:lnTo>
                    <a:pt x="928204" y="705963"/>
                  </a:lnTo>
                  <a:lnTo>
                    <a:pt x="961953" y="676295"/>
                  </a:lnTo>
                  <a:lnTo>
                    <a:pt x="996183" y="647167"/>
                  </a:lnTo>
                  <a:lnTo>
                    <a:pt x="1030886" y="618586"/>
                  </a:lnTo>
                  <a:lnTo>
                    <a:pt x="1066056" y="590559"/>
                  </a:lnTo>
                  <a:lnTo>
                    <a:pt x="1101686" y="563092"/>
                  </a:lnTo>
                  <a:lnTo>
                    <a:pt x="1137769" y="536191"/>
                  </a:lnTo>
                  <a:lnTo>
                    <a:pt x="1174299" y="509865"/>
                  </a:lnTo>
                  <a:lnTo>
                    <a:pt x="1211270" y="484119"/>
                  </a:lnTo>
                  <a:lnTo>
                    <a:pt x="1248673" y="458959"/>
                  </a:lnTo>
                  <a:lnTo>
                    <a:pt x="1286504" y="434393"/>
                  </a:lnTo>
                  <a:lnTo>
                    <a:pt x="1324755" y="410428"/>
                  </a:lnTo>
                  <a:lnTo>
                    <a:pt x="1363419" y="387069"/>
                  </a:lnTo>
                  <a:lnTo>
                    <a:pt x="1402489" y="364324"/>
                  </a:lnTo>
                  <a:lnTo>
                    <a:pt x="1441960" y="342200"/>
                  </a:lnTo>
                  <a:lnTo>
                    <a:pt x="1481824" y="320702"/>
                  </a:lnTo>
                  <a:lnTo>
                    <a:pt x="1522075" y="299838"/>
                  </a:lnTo>
                  <a:lnTo>
                    <a:pt x="1562706" y="279614"/>
                  </a:lnTo>
                  <a:lnTo>
                    <a:pt x="1603711" y="260037"/>
                  </a:lnTo>
                  <a:lnTo>
                    <a:pt x="1645082" y="241114"/>
                  </a:lnTo>
                  <a:lnTo>
                    <a:pt x="1686813" y="222852"/>
                  </a:lnTo>
                  <a:lnTo>
                    <a:pt x="1728897" y="205256"/>
                  </a:lnTo>
                  <a:lnTo>
                    <a:pt x="1771328" y="188334"/>
                  </a:lnTo>
                  <a:lnTo>
                    <a:pt x="1814099" y="172092"/>
                  </a:lnTo>
                  <a:lnTo>
                    <a:pt x="1857204" y="156538"/>
                  </a:lnTo>
                  <a:lnTo>
                    <a:pt x="1900635" y="141677"/>
                  </a:lnTo>
                  <a:lnTo>
                    <a:pt x="1944386" y="127516"/>
                  </a:lnTo>
                  <a:lnTo>
                    <a:pt x="1988450" y="114063"/>
                  </a:lnTo>
                  <a:lnTo>
                    <a:pt x="2032821" y="101323"/>
                  </a:lnTo>
                  <a:lnTo>
                    <a:pt x="2077492" y="89303"/>
                  </a:lnTo>
                  <a:lnTo>
                    <a:pt x="2122456" y="78011"/>
                  </a:lnTo>
                  <a:lnTo>
                    <a:pt x="2167707" y="67453"/>
                  </a:lnTo>
                  <a:lnTo>
                    <a:pt x="2213238" y="57635"/>
                  </a:lnTo>
                  <a:lnTo>
                    <a:pt x="2259042" y="48564"/>
                  </a:lnTo>
                  <a:lnTo>
                    <a:pt x="2305113" y="40246"/>
                  </a:lnTo>
                  <a:lnTo>
                    <a:pt x="2351443" y="32690"/>
                  </a:lnTo>
                  <a:lnTo>
                    <a:pt x="2398027" y="25900"/>
                  </a:lnTo>
                  <a:lnTo>
                    <a:pt x="2444857" y="19884"/>
                  </a:lnTo>
                  <a:lnTo>
                    <a:pt x="2491928" y="14649"/>
                  </a:lnTo>
                  <a:lnTo>
                    <a:pt x="2539231" y="10200"/>
                  </a:lnTo>
                  <a:lnTo>
                    <a:pt x="2586761" y="6546"/>
                  </a:lnTo>
                  <a:lnTo>
                    <a:pt x="2634511" y="3692"/>
                  </a:lnTo>
                  <a:lnTo>
                    <a:pt x="2682474" y="1645"/>
                  </a:lnTo>
                  <a:lnTo>
                    <a:pt x="2730644" y="412"/>
                  </a:lnTo>
                  <a:lnTo>
                    <a:pt x="2779014" y="0"/>
                  </a:lnTo>
                  <a:lnTo>
                    <a:pt x="2827383" y="412"/>
                  </a:lnTo>
                  <a:lnTo>
                    <a:pt x="2875553" y="1645"/>
                  </a:lnTo>
                  <a:lnTo>
                    <a:pt x="2923516" y="3692"/>
                  </a:lnTo>
                  <a:lnTo>
                    <a:pt x="2971266" y="6546"/>
                  </a:lnTo>
                  <a:lnTo>
                    <a:pt x="3018796" y="10200"/>
                  </a:lnTo>
                  <a:lnTo>
                    <a:pt x="3066099" y="14649"/>
                  </a:lnTo>
                  <a:lnTo>
                    <a:pt x="3113170" y="19884"/>
                  </a:lnTo>
                  <a:lnTo>
                    <a:pt x="3160000" y="25900"/>
                  </a:lnTo>
                  <a:lnTo>
                    <a:pt x="3206584" y="32690"/>
                  </a:lnTo>
                  <a:lnTo>
                    <a:pt x="3252914" y="40246"/>
                  </a:lnTo>
                  <a:lnTo>
                    <a:pt x="3298985" y="48564"/>
                  </a:lnTo>
                  <a:lnTo>
                    <a:pt x="3344789" y="57635"/>
                  </a:lnTo>
                  <a:lnTo>
                    <a:pt x="3390320" y="67453"/>
                  </a:lnTo>
                  <a:lnTo>
                    <a:pt x="3435571" y="78011"/>
                  </a:lnTo>
                  <a:lnTo>
                    <a:pt x="3480535" y="89303"/>
                  </a:lnTo>
                  <a:lnTo>
                    <a:pt x="3525206" y="101323"/>
                  </a:lnTo>
                  <a:lnTo>
                    <a:pt x="3569577" y="114063"/>
                  </a:lnTo>
                  <a:lnTo>
                    <a:pt x="3613641" y="127516"/>
                  </a:lnTo>
                  <a:lnTo>
                    <a:pt x="3657392" y="141677"/>
                  </a:lnTo>
                  <a:lnTo>
                    <a:pt x="3700823" y="156538"/>
                  </a:lnTo>
                  <a:lnTo>
                    <a:pt x="3743928" y="172092"/>
                  </a:lnTo>
                  <a:lnTo>
                    <a:pt x="3786699" y="188334"/>
                  </a:lnTo>
                  <a:lnTo>
                    <a:pt x="3829130" y="205256"/>
                  </a:lnTo>
                  <a:lnTo>
                    <a:pt x="3871214" y="222852"/>
                  </a:lnTo>
                  <a:lnTo>
                    <a:pt x="3912945" y="241114"/>
                  </a:lnTo>
                  <a:lnTo>
                    <a:pt x="3954316" y="260037"/>
                  </a:lnTo>
                  <a:lnTo>
                    <a:pt x="3995321" y="279614"/>
                  </a:lnTo>
                  <a:lnTo>
                    <a:pt x="4035952" y="299838"/>
                  </a:lnTo>
                  <a:lnTo>
                    <a:pt x="4076203" y="320702"/>
                  </a:lnTo>
                  <a:lnTo>
                    <a:pt x="4116067" y="342200"/>
                  </a:lnTo>
                  <a:lnTo>
                    <a:pt x="4155538" y="364324"/>
                  </a:lnTo>
                  <a:lnTo>
                    <a:pt x="4194608" y="387069"/>
                  </a:lnTo>
                  <a:lnTo>
                    <a:pt x="4233272" y="410428"/>
                  </a:lnTo>
                  <a:lnTo>
                    <a:pt x="4271523" y="434393"/>
                  </a:lnTo>
                  <a:lnTo>
                    <a:pt x="4309354" y="458959"/>
                  </a:lnTo>
                  <a:lnTo>
                    <a:pt x="4346757" y="484119"/>
                  </a:lnTo>
                  <a:lnTo>
                    <a:pt x="4383728" y="509865"/>
                  </a:lnTo>
                  <a:lnTo>
                    <a:pt x="4420258" y="536191"/>
                  </a:lnTo>
                  <a:lnTo>
                    <a:pt x="4456341" y="563092"/>
                  </a:lnTo>
                  <a:lnTo>
                    <a:pt x="4491971" y="590559"/>
                  </a:lnTo>
                  <a:lnTo>
                    <a:pt x="4493514" y="591788"/>
                  </a:lnTo>
                </a:path>
                <a:path w="4493895" h="5558155">
                  <a:moveTo>
                    <a:pt x="4493514" y="4966239"/>
                  </a:moveTo>
                  <a:lnTo>
                    <a:pt x="4456341" y="4994935"/>
                  </a:lnTo>
                  <a:lnTo>
                    <a:pt x="4420258" y="5021836"/>
                  </a:lnTo>
                  <a:lnTo>
                    <a:pt x="4383728" y="5048162"/>
                  </a:lnTo>
                  <a:lnTo>
                    <a:pt x="4346757" y="5073908"/>
                  </a:lnTo>
                  <a:lnTo>
                    <a:pt x="4309354" y="5099068"/>
                  </a:lnTo>
                  <a:lnTo>
                    <a:pt x="4271523" y="5123634"/>
                  </a:lnTo>
                  <a:lnTo>
                    <a:pt x="4233272" y="5147599"/>
                  </a:lnTo>
                  <a:lnTo>
                    <a:pt x="4194608" y="5170958"/>
                  </a:lnTo>
                  <a:lnTo>
                    <a:pt x="4155538" y="5193703"/>
                  </a:lnTo>
                  <a:lnTo>
                    <a:pt x="4116067" y="5215827"/>
                  </a:lnTo>
                  <a:lnTo>
                    <a:pt x="4076203" y="5237325"/>
                  </a:lnTo>
                  <a:lnTo>
                    <a:pt x="4035952" y="5258189"/>
                  </a:lnTo>
                  <a:lnTo>
                    <a:pt x="3995321" y="5278413"/>
                  </a:lnTo>
                  <a:lnTo>
                    <a:pt x="3954316" y="5297990"/>
                  </a:lnTo>
                  <a:lnTo>
                    <a:pt x="3912945" y="5316913"/>
                  </a:lnTo>
                  <a:lnTo>
                    <a:pt x="3871214" y="5335175"/>
                  </a:lnTo>
                  <a:lnTo>
                    <a:pt x="3829130" y="5352771"/>
                  </a:lnTo>
                  <a:lnTo>
                    <a:pt x="3786699" y="5369693"/>
                  </a:lnTo>
                  <a:lnTo>
                    <a:pt x="3743928" y="5385935"/>
                  </a:lnTo>
                  <a:lnTo>
                    <a:pt x="3700823" y="5401489"/>
                  </a:lnTo>
                  <a:lnTo>
                    <a:pt x="3657392" y="5416350"/>
                  </a:lnTo>
                  <a:lnTo>
                    <a:pt x="3613641" y="5430511"/>
                  </a:lnTo>
                  <a:lnTo>
                    <a:pt x="3569577" y="5443964"/>
                  </a:lnTo>
                  <a:lnTo>
                    <a:pt x="3525206" y="5456704"/>
                  </a:lnTo>
                  <a:lnTo>
                    <a:pt x="3480535" y="5468724"/>
                  </a:lnTo>
                  <a:lnTo>
                    <a:pt x="3435571" y="5480016"/>
                  </a:lnTo>
                  <a:lnTo>
                    <a:pt x="3390320" y="5490574"/>
                  </a:lnTo>
                  <a:lnTo>
                    <a:pt x="3344789" y="5500392"/>
                  </a:lnTo>
                  <a:lnTo>
                    <a:pt x="3298985" y="5509463"/>
                  </a:lnTo>
                  <a:lnTo>
                    <a:pt x="3252914" y="5517781"/>
                  </a:lnTo>
                  <a:lnTo>
                    <a:pt x="3206584" y="5525337"/>
                  </a:lnTo>
                  <a:lnTo>
                    <a:pt x="3160000" y="5532127"/>
                  </a:lnTo>
                  <a:lnTo>
                    <a:pt x="3113170" y="5538143"/>
                  </a:lnTo>
                  <a:lnTo>
                    <a:pt x="3066099" y="5543378"/>
                  </a:lnTo>
                  <a:lnTo>
                    <a:pt x="3018796" y="5547827"/>
                  </a:lnTo>
                  <a:lnTo>
                    <a:pt x="2971266" y="5551481"/>
                  </a:lnTo>
                  <a:lnTo>
                    <a:pt x="2923516" y="5554335"/>
                  </a:lnTo>
                  <a:lnTo>
                    <a:pt x="2875553" y="5556382"/>
                  </a:lnTo>
                  <a:lnTo>
                    <a:pt x="2827383" y="5557615"/>
                  </a:lnTo>
                  <a:lnTo>
                    <a:pt x="2779014" y="5558028"/>
                  </a:lnTo>
                  <a:lnTo>
                    <a:pt x="2730644" y="5557615"/>
                  </a:lnTo>
                  <a:lnTo>
                    <a:pt x="2682474" y="5556382"/>
                  </a:lnTo>
                  <a:lnTo>
                    <a:pt x="2634511" y="5554335"/>
                  </a:lnTo>
                  <a:lnTo>
                    <a:pt x="2586761" y="5551481"/>
                  </a:lnTo>
                  <a:lnTo>
                    <a:pt x="2539231" y="5547827"/>
                  </a:lnTo>
                  <a:lnTo>
                    <a:pt x="2491928" y="5543378"/>
                  </a:lnTo>
                  <a:lnTo>
                    <a:pt x="2444857" y="5538143"/>
                  </a:lnTo>
                  <a:lnTo>
                    <a:pt x="2398027" y="5532127"/>
                  </a:lnTo>
                  <a:lnTo>
                    <a:pt x="2351443" y="5525337"/>
                  </a:lnTo>
                  <a:lnTo>
                    <a:pt x="2305113" y="5517781"/>
                  </a:lnTo>
                  <a:lnTo>
                    <a:pt x="2259042" y="5509463"/>
                  </a:lnTo>
                  <a:lnTo>
                    <a:pt x="2213238" y="5500392"/>
                  </a:lnTo>
                  <a:lnTo>
                    <a:pt x="2167707" y="5490574"/>
                  </a:lnTo>
                  <a:lnTo>
                    <a:pt x="2122456" y="5480016"/>
                  </a:lnTo>
                  <a:lnTo>
                    <a:pt x="2077492" y="5468724"/>
                  </a:lnTo>
                  <a:lnTo>
                    <a:pt x="2032821" y="5456704"/>
                  </a:lnTo>
                  <a:lnTo>
                    <a:pt x="1988450" y="5443964"/>
                  </a:lnTo>
                  <a:lnTo>
                    <a:pt x="1944386" y="5430511"/>
                  </a:lnTo>
                  <a:lnTo>
                    <a:pt x="1900635" y="5416350"/>
                  </a:lnTo>
                  <a:lnTo>
                    <a:pt x="1857204" y="5401489"/>
                  </a:lnTo>
                  <a:lnTo>
                    <a:pt x="1814099" y="5385935"/>
                  </a:lnTo>
                  <a:lnTo>
                    <a:pt x="1771328" y="5369693"/>
                  </a:lnTo>
                  <a:lnTo>
                    <a:pt x="1728897" y="5352771"/>
                  </a:lnTo>
                  <a:lnTo>
                    <a:pt x="1686813" y="5335175"/>
                  </a:lnTo>
                  <a:lnTo>
                    <a:pt x="1645082" y="5316913"/>
                  </a:lnTo>
                  <a:lnTo>
                    <a:pt x="1603711" y="5297990"/>
                  </a:lnTo>
                  <a:lnTo>
                    <a:pt x="1562706" y="5278413"/>
                  </a:lnTo>
                  <a:lnTo>
                    <a:pt x="1522075" y="5258189"/>
                  </a:lnTo>
                  <a:lnTo>
                    <a:pt x="1481824" y="5237325"/>
                  </a:lnTo>
                  <a:lnTo>
                    <a:pt x="1441960" y="5215827"/>
                  </a:lnTo>
                  <a:lnTo>
                    <a:pt x="1402489" y="5193703"/>
                  </a:lnTo>
                  <a:lnTo>
                    <a:pt x="1363419" y="5170958"/>
                  </a:lnTo>
                  <a:lnTo>
                    <a:pt x="1324755" y="5147599"/>
                  </a:lnTo>
                  <a:lnTo>
                    <a:pt x="1286504" y="5123634"/>
                  </a:lnTo>
                  <a:lnTo>
                    <a:pt x="1248673" y="5099068"/>
                  </a:lnTo>
                  <a:lnTo>
                    <a:pt x="1211270" y="5073908"/>
                  </a:lnTo>
                  <a:lnTo>
                    <a:pt x="1174299" y="5048162"/>
                  </a:lnTo>
                  <a:lnTo>
                    <a:pt x="1137769" y="5021836"/>
                  </a:lnTo>
                  <a:lnTo>
                    <a:pt x="1101686" y="4994935"/>
                  </a:lnTo>
                  <a:lnTo>
                    <a:pt x="1066056" y="4967468"/>
                  </a:lnTo>
                  <a:lnTo>
                    <a:pt x="1030886" y="4939441"/>
                  </a:lnTo>
                  <a:lnTo>
                    <a:pt x="996183" y="4910860"/>
                  </a:lnTo>
                  <a:lnTo>
                    <a:pt x="961953" y="4881732"/>
                  </a:lnTo>
                  <a:lnTo>
                    <a:pt x="928204" y="4852064"/>
                  </a:lnTo>
                  <a:lnTo>
                    <a:pt x="894941" y="4821863"/>
                  </a:lnTo>
                  <a:lnTo>
                    <a:pt x="862172" y="4791134"/>
                  </a:lnTo>
                  <a:lnTo>
                    <a:pt x="829903" y="4759886"/>
                  </a:lnTo>
                  <a:lnTo>
                    <a:pt x="798141" y="4728124"/>
                  </a:lnTo>
                  <a:lnTo>
                    <a:pt x="766893" y="4695855"/>
                  </a:lnTo>
                  <a:lnTo>
                    <a:pt x="736164" y="4663086"/>
                  </a:lnTo>
                  <a:lnTo>
                    <a:pt x="705963" y="4629823"/>
                  </a:lnTo>
                  <a:lnTo>
                    <a:pt x="676295" y="4596074"/>
                  </a:lnTo>
                  <a:lnTo>
                    <a:pt x="647167" y="4561844"/>
                  </a:lnTo>
                  <a:lnTo>
                    <a:pt x="618586" y="4527141"/>
                  </a:lnTo>
                  <a:lnTo>
                    <a:pt x="590559" y="4491971"/>
                  </a:lnTo>
                  <a:lnTo>
                    <a:pt x="563092" y="4456341"/>
                  </a:lnTo>
                  <a:lnTo>
                    <a:pt x="536191" y="4420258"/>
                  </a:lnTo>
                  <a:lnTo>
                    <a:pt x="509865" y="4383728"/>
                  </a:lnTo>
                  <a:lnTo>
                    <a:pt x="484119" y="4346757"/>
                  </a:lnTo>
                  <a:lnTo>
                    <a:pt x="458959" y="4309354"/>
                  </a:lnTo>
                  <a:lnTo>
                    <a:pt x="434393" y="4271523"/>
                  </a:lnTo>
                  <a:lnTo>
                    <a:pt x="410428" y="4233272"/>
                  </a:lnTo>
                  <a:lnTo>
                    <a:pt x="387069" y="4194608"/>
                  </a:lnTo>
                  <a:lnTo>
                    <a:pt x="364324" y="4155538"/>
                  </a:lnTo>
                  <a:lnTo>
                    <a:pt x="342200" y="4116067"/>
                  </a:lnTo>
                  <a:lnTo>
                    <a:pt x="320702" y="4076203"/>
                  </a:lnTo>
                  <a:lnTo>
                    <a:pt x="299838" y="4035952"/>
                  </a:lnTo>
                  <a:lnTo>
                    <a:pt x="279614" y="3995321"/>
                  </a:lnTo>
                  <a:lnTo>
                    <a:pt x="260037" y="3954316"/>
                  </a:lnTo>
                  <a:lnTo>
                    <a:pt x="241114" y="3912945"/>
                  </a:lnTo>
                  <a:lnTo>
                    <a:pt x="222852" y="3871214"/>
                  </a:lnTo>
                  <a:lnTo>
                    <a:pt x="205256" y="3829130"/>
                  </a:lnTo>
                  <a:lnTo>
                    <a:pt x="188334" y="3786699"/>
                  </a:lnTo>
                  <a:lnTo>
                    <a:pt x="172092" y="3743928"/>
                  </a:lnTo>
                  <a:lnTo>
                    <a:pt x="156538" y="3700823"/>
                  </a:lnTo>
                  <a:lnTo>
                    <a:pt x="141677" y="3657392"/>
                  </a:lnTo>
                  <a:lnTo>
                    <a:pt x="127516" y="3613641"/>
                  </a:lnTo>
                  <a:lnTo>
                    <a:pt x="114063" y="3569577"/>
                  </a:lnTo>
                  <a:lnTo>
                    <a:pt x="101323" y="3525206"/>
                  </a:lnTo>
                  <a:lnTo>
                    <a:pt x="89303" y="3480535"/>
                  </a:lnTo>
                  <a:lnTo>
                    <a:pt x="78011" y="3435571"/>
                  </a:lnTo>
                  <a:lnTo>
                    <a:pt x="67453" y="3390320"/>
                  </a:lnTo>
                  <a:lnTo>
                    <a:pt x="57635" y="3344789"/>
                  </a:lnTo>
                  <a:lnTo>
                    <a:pt x="48564" y="3298985"/>
                  </a:lnTo>
                  <a:lnTo>
                    <a:pt x="40246" y="3252914"/>
                  </a:lnTo>
                  <a:lnTo>
                    <a:pt x="32690" y="3206584"/>
                  </a:lnTo>
                  <a:lnTo>
                    <a:pt x="25900" y="3160000"/>
                  </a:lnTo>
                  <a:lnTo>
                    <a:pt x="19884" y="3113170"/>
                  </a:lnTo>
                  <a:lnTo>
                    <a:pt x="14649" y="3066099"/>
                  </a:lnTo>
                  <a:lnTo>
                    <a:pt x="10200" y="3018796"/>
                  </a:lnTo>
                  <a:lnTo>
                    <a:pt x="6546" y="2971266"/>
                  </a:lnTo>
                  <a:lnTo>
                    <a:pt x="3692" y="2923516"/>
                  </a:lnTo>
                  <a:lnTo>
                    <a:pt x="1645" y="2875553"/>
                  </a:lnTo>
                  <a:lnTo>
                    <a:pt x="412" y="2827383"/>
                  </a:lnTo>
                  <a:lnTo>
                    <a:pt x="0" y="2779014"/>
                  </a:lnTo>
                </a:path>
              </a:pathLst>
            </a:custGeom>
            <a:ln w="25400">
              <a:solidFill>
                <a:srgbClr val="006C6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149148" y="3528517"/>
            <a:ext cx="4138295" cy="13900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2800" spc="-15" b="1">
                <a:latin typeface="Calibri"/>
                <a:cs typeface="Calibri"/>
              </a:rPr>
              <a:t>Prepared</a:t>
            </a:r>
            <a:r>
              <a:rPr dirty="0" sz="2800" spc="2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by </a:t>
            </a:r>
            <a:r>
              <a:rPr dirty="0" sz="2800" spc="-85" b="1">
                <a:latin typeface="Calibri"/>
                <a:cs typeface="Calibri"/>
              </a:rPr>
              <a:t>Dr.</a:t>
            </a:r>
            <a:r>
              <a:rPr dirty="0" sz="2800" spc="-15" b="1">
                <a:latin typeface="Calibri"/>
                <a:cs typeface="Calibri"/>
              </a:rPr>
              <a:t> </a:t>
            </a:r>
            <a:r>
              <a:rPr dirty="0" sz="2800" spc="-5" b="1">
                <a:latin typeface="Calibri"/>
                <a:cs typeface="Calibri"/>
              </a:rPr>
              <a:t>Emad</a:t>
            </a:r>
            <a:r>
              <a:rPr dirty="0" sz="2800" spc="-10" b="1">
                <a:latin typeface="Calibri"/>
                <a:cs typeface="Calibri"/>
              </a:rPr>
              <a:t> Zaher</a:t>
            </a:r>
            <a:endParaRPr sz="2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70"/>
              </a:spcBef>
            </a:pPr>
            <a:r>
              <a:rPr dirty="0" sz="1800" spc="-10" b="1">
                <a:latin typeface="Calibri"/>
                <a:cs typeface="Calibri"/>
              </a:rPr>
              <a:t>Assistant</a:t>
            </a:r>
            <a:r>
              <a:rPr dirty="0" sz="1800" spc="-4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Professor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of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Accounting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50">
              <a:latin typeface="Calibri"/>
              <a:cs typeface="Calibri"/>
            </a:endParaRPr>
          </a:p>
          <a:p>
            <a:pPr marL="98425">
              <a:lnSpc>
                <a:spcPct val="100000"/>
              </a:lnSpc>
              <a:spcBef>
                <a:spcPts val="5"/>
              </a:spcBef>
            </a:pPr>
            <a:r>
              <a:rPr dirty="0" u="heavy" sz="2000" spc="-250" b="1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MGM341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84835" y="2157221"/>
            <a:ext cx="4388485" cy="5283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300" spc="-5" i="0">
                <a:solidFill>
                  <a:srgbClr val="00AFEF"/>
                </a:solidFill>
                <a:latin typeface="Calibri"/>
                <a:cs typeface="Calibri"/>
              </a:rPr>
              <a:t>Accounting</a:t>
            </a:r>
            <a:r>
              <a:rPr dirty="0" sz="3300" spc="-30" i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3300" spc="-20" i="0">
                <a:solidFill>
                  <a:srgbClr val="00AFEF"/>
                </a:solidFill>
                <a:latin typeface="Calibri"/>
                <a:cs typeface="Calibri"/>
              </a:rPr>
              <a:t>for</a:t>
            </a:r>
            <a:r>
              <a:rPr dirty="0" sz="3300" spc="-10" i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3300" spc="-15" i="0">
                <a:solidFill>
                  <a:srgbClr val="00AFEF"/>
                </a:solidFill>
                <a:latin typeface="Calibri"/>
                <a:cs typeface="Calibri"/>
              </a:rPr>
              <a:t>Managers</a:t>
            </a:r>
            <a:endParaRPr sz="33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48411" y="5283708"/>
            <a:ext cx="4234180" cy="1422400"/>
          </a:xfrm>
          <a:custGeom>
            <a:avLst/>
            <a:gdLst/>
            <a:ahLst/>
            <a:cxnLst/>
            <a:rect l="l" t="t" r="r" b="b"/>
            <a:pathLst>
              <a:path w="4234180" h="1422400">
                <a:moveTo>
                  <a:pt x="3996690" y="0"/>
                </a:moveTo>
                <a:lnTo>
                  <a:pt x="236982" y="0"/>
                </a:lnTo>
                <a:lnTo>
                  <a:pt x="189224" y="4812"/>
                </a:lnTo>
                <a:lnTo>
                  <a:pt x="144741" y="18615"/>
                </a:lnTo>
                <a:lnTo>
                  <a:pt x="104486" y="40458"/>
                </a:lnTo>
                <a:lnTo>
                  <a:pt x="69413" y="69389"/>
                </a:lnTo>
                <a:lnTo>
                  <a:pt x="40474" y="104458"/>
                </a:lnTo>
                <a:lnTo>
                  <a:pt x="18624" y="144714"/>
                </a:lnTo>
                <a:lnTo>
                  <a:pt x="4814" y="189205"/>
                </a:lnTo>
                <a:lnTo>
                  <a:pt x="0" y="236981"/>
                </a:lnTo>
                <a:lnTo>
                  <a:pt x="0" y="1184909"/>
                </a:lnTo>
                <a:lnTo>
                  <a:pt x="4814" y="1232667"/>
                </a:lnTo>
                <a:lnTo>
                  <a:pt x="18624" y="1277150"/>
                </a:lnTo>
                <a:lnTo>
                  <a:pt x="40474" y="1317405"/>
                </a:lnTo>
                <a:lnTo>
                  <a:pt x="69413" y="1352478"/>
                </a:lnTo>
                <a:lnTo>
                  <a:pt x="104486" y="1381417"/>
                </a:lnTo>
                <a:lnTo>
                  <a:pt x="144741" y="1403267"/>
                </a:lnTo>
                <a:lnTo>
                  <a:pt x="189224" y="1417077"/>
                </a:lnTo>
                <a:lnTo>
                  <a:pt x="236982" y="1421891"/>
                </a:lnTo>
                <a:lnTo>
                  <a:pt x="3996690" y="1421891"/>
                </a:lnTo>
                <a:lnTo>
                  <a:pt x="4044466" y="1417077"/>
                </a:lnTo>
                <a:lnTo>
                  <a:pt x="4088957" y="1403267"/>
                </a:lnTo>
                <a:lnTo>
                  <a:pt x="4129213" y="1381417"/>
                </a:lnTo>
                <a:lnTo>
                  <a:pt x="4164282" y="1352478"/>
                </a:lnTo>
                <a:lnTo>
                  <a:pt x="4193213" y="1317405"/>
                </a:lnTo>
                <a:lnTo>
                  <a:pt x="4215056" y="1277150"/>
                </a:lnTo>
                <a:lnTo>
                  <a:pt x="4228859" y="1232667"/>
                </a:lnTo>
                <a:lnTo>
                  <a:pt x="4233672" y="1184909"/>
                </a:lnTo>
                <a:lnTo>
                  <a:pt x="4233672" y="236981"/>
                </a:lnTo>
                <a:lnTo>
                  <a:pt x="4228859" y="189205"/>
                </a:lnTo>
                <a:lnTo>
                  <a:pt x="4215056" y="144714"/>
                </a:lnTo>
                <a:lnTo>
                  <a:pt x="4193213" y="104458"/>
                </a:lnTo>
                <a:lnTo>
                  <a:pt x="4164282" y="69389"/>
                </a:lnTo>
                <a:lnTo>
                  <a:pt x="4129213" y="40458"/>
                </a:lnTo>
                <a:lnTo>
                  <a:pt x="4088957" y="18615"/>
                </a:lnTo>
                <a:lnTo>
                  <a:pt x="4044466" y="4812"/>
                </a:lnTo>
                <a:lnTo>
                  <a:pt x="399669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801725" y="5592876"/>
            <a:ext cx="3124835" cy="7658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">
              <a:lnSpc>
                <a:spcPts val="2495"/>
              </a:lnSpc>
              <a:spcBef>
                <a:spcPts val="100"/>
              </a:spcBef>
            </a:pPr>
            <a:r>
              <a:rPr dirty="0" sz="2100" spc="-5" b="1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r>
              <a:rPr dirty="0" sz="21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FFFFF"/>
                </a:solidFill>
                <a:latin typeface="Calibri"/>
                <a:cs typeface="Calibri"/>
              </a:rPr>
              <a:t>(3)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ts val="3335"/>
              </a:lnSpc>
            </a:pP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Cash </a:t>
            </a:r>
            <a:r>
              <a:rPr dirty="0" sz="2800" spc="-5" b="1">
                <a:solidFill>
                  <a:srgbClr val="FFFFFF"/>
                </a:solidFill>
                <a:latin typeface="Calibri"/>
                <a:cs typeface="Calibri"/>
              </a:rPr>
              <a:t>Flow </a:t>
            </a:r>
            <a:r>
              <a:rPr dirty="0" sz="2800" spc="-20" b="1">
                <a:solidFill>
                  <a:srgbClr val="FFFFFF"/>
                </a:solidFill>
                <a:latin typeface="Calibri"/>
                <a:cs typeface="Calibri"/>
              </a:rPr>
              <a:t>Statement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8592" y="1141597"/>
            <a:ext cx="1840475" cy="8150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17-2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094"/>
            <a:ext cx="9144000" cy="6845934"/>
            <a:chOff x="0" y="6094"/>
            <a:chExt cx="9144000" cy="6845934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9143999" cy="684580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0059" y="1252728"/>
              <a:ext cx="750570" cy="7825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96695" y="1216151"/>
              <a:ext cx="691134" cy="84353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87195" y="1216151"/>
              <a:ext cx="7672578" cy="84353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6695" y="1673352"/>
              <a:ext cx="3028950" cy="84353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0059" y="2395727"/>
              <a:ext cx="750570" cy="78257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96695" y="2359152"/>
              <a:ext cx="7389114" cy="84353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96695" y="2816352"/>
              <a:ext cx="2256281" cy="84353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80059" y="3538727"/>
              <a:ext cx="750570" cy="78257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96695" y="3502151"/>
              <a:ext cx="7747254" cy="84353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96695" y="3959351"/>
              <a:ext cx="3652266" cy="84353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80059" y="4681727"/>
              <a:ext cx="750570" cy="78257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96695" y="4645151"/>
              <a:ext cx="7599426" cy="84353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96695" y="5102351"/>
              <a:ext cx="3182874" cy="84353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80059" y="5824727"/>
              <a:ext cx="750570" cy="78257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96695" y="5788151"/>
              <a:ext cx="6363461" cy="843534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687425" y="1313815"/>
            <a:ext cx="7823200" cy="50558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6100" marR="5080" indent="-534035">
              <a:lnSpc>
                <a:spcPct val="100000"/>
              </a:lnSpc>
              <a:spcBef>
                <a:spcPts val="100"/>
              </a:spcBef>
              <a:buClr>
                <a:srgbClr val="000066"/>
              </a:buClr>
              <a:buAutoNum type="arabicPeriod"/>
              <a:tabLst>
                <a:tab pos="546100" algn="l"/>
                <a:tab pos="546735" algn="l"/>
              </a:tabLst>
            </a:pPr>
            <a:r>
              <a:rPr dirty="0" sz="3000" spc="-5" b="1">
                <a:latin typeface="Times New Roman"/>
                <a:cs typeface="Times New Roman"/>
              </a:rPr>
              <a:t>1.</a:t>
            </a:r>
            <a:r>
              <a:rPr dirty="0" sz="3000" b="1">
                <a:latin typeface="Times New Roman"/>
                <a:cs typeface="Times New Roman"/>
              </a:rPr>
              <a:t> Explain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the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difference</a:t>
            </a:r>
            <a:r>
              <a:rPr dirty="0" sz="3000" spc="2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between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net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income </a:t>
            </a:r>
            <a:r>
              <a:rPr dirty="0" sz="3000" spc="-73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&amp;</a:t>
            </a:r>
            <a:r>
              <a:rPr dirty="0" sz="3000" spc="-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net cash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flow</a:t>
            </a:r>
            <a:endParaRPr sz="3000">
              <a:latin typeface="Times New Roman"/>
              <a:cs typeface="Times New Roman"/>
            </a:endParaRPr>
          </a:p>
          <a:p>
            <a:pPr marL="546100" marR="476884" indent="-534035">
              <a:lnSpc>
                <a:spcPct val="100000"/>
              </a:lnSpc>
              <a:spcBef>
                <a:spcPts val="1800"/>
              </a:spcBef>
              <a:buClr>
                <a:srgbClr val="000066"/>
              </a:buClr>
              <a:buAutoNum type="arabicPeriod"/>
              <a:tabLst>
                <a:tab pos="546100" algn="l"/>
                <a:tab pos="546735" algn="l"/>
              </a:tabLst>
            </a:pPr>
            <a:r>
              <a:rPr dirty="0" sz="3000" spc="-5" b="1">
                <a:latin typeface="Times New Roman"/>
                <a:cs typeface="Times New Roman"/>
              </a:rPr>
              <a:t>Indicate</a:t>
            </a:r>
            <a:r>
              <a:rPr dirty="0" sz="3000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the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usefulness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the</a:t>
            </a:r>
            <a:r>
              <a:rPr dirty="0" sz="3000" spc="10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statement</a:t>
            </a:r>
            <a:r>
              <a:rPr dirty="0" sz="3000" spc="1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 </a:t>
            </a:r>
            <a:r>
              <a:rPr dirty="0" sz="3000" spc="-73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cash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flows.</a:t>
            </a:r>
            <a:endParaRPr sz="3000">
              <a:latin typeface="Times New Roman"/>
              <a:cs typeface="Times New Roman"/>
            </a:endParaRPr>
          </a:p>
          <a:p>
            <a:pPr marL="546100" marR="116205" indent="-534035">
              <a:lnSpc>
                <a:spcPct val="100000"/>
              </a:lnSpc>
              <a:spcBef>
                <a:spcPts val="1805"/>
              </a:spcBef>
              <a:buClr>
                <a:srgbClr val="000066"/>
              </a:buClr>
              <a:buAutoNum type="arabicPeriod"/>
              <a:tabLst>
                <a:tab pos="546100" algn="l"/>
                <a:tab pos="546735" algn="l"/>
              </a:tabLst>
            </a:pPr>
            <a:r>
              <a:rPr dirty="0" sz="3000" spc="-5" b="1">
                <a:latin typeface="Times New Roman"/>
                <a:cs typeface="Times New Roman"/>
              </a:rPr>
              <a:t>Distinguish</a:t>
            </a:r>
            <a:r>
              <a:rPr dirty="0" sz="3000" b="1">
                <a:latin typeface="Times New Roman"/>
                <a:cs typeface="Times New Roman"/>
              </a:rPr>
              <a:t> among </a:t>
            </a:r>
            <a:r>
              <a:rPr dirty="0" sz="3000" spc="-5" b="1">
                <a:latin typeface="Times New Roman"/>
                <a:cs typeface="Times New Roman"/>
              </a:rPr>
              <a:t>operating,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investing,</a:t>
            </a:r>
            <a:r>
              <a:rPr dirty="0" sz="3000" spc="20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and </a:t>
            </a:r>
            <a:r>
              <a:rPr dirty="0" sz="3000" spc="-73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financing</a:t>
            </a:r>
            <a:r>
              <a:rPr dirty="0" sz="3000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activities.</a:t>
            </a:r>
            <a:endParaRPr sz="3000">
              <a:latin typeface="Times New Roman"/>
              <a:cs typeface="Times New Roman"/>
            </a:endParaRPr>
          </a:p>
          <a:p>
            <a:pPr marL="546100" marR="265430" indent="-534035">
              <a:lnSpc>
                <a:spcPct val="100000"/>
              </a:lnSpc>
              <a:spcBef>
                <a:spcPts val="1800"/>
              </a:spcBef>
              <a:buClr>
                <a:srgbClr val="000066"/>
              </a:buClr>
              <a:buAutoNum type="arabicPeriod"/>
              <a:tabLst>
                <a:tab pos="546100" algn="l"/>
                <a:tab pos="546735" algn="l"/>
              </a:tabLst>
            </a:pPr>
            <a:r>
              <a:rPr dirty="0" sz="3000" spc="-15" b="1">
                <a:latin typeface="Times New Roman"/>
                <a:cs typeface="Times New Roman"/>
              </a:rPr>
              <a:t>Prepare</a:t>
            </a:r>
            <a:r>
              <a:rPr dirty="0" sz="3000" spc="-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 </a:t>
            </a:r>
            <a:r>
              <a:rPr dirty="0" sz="3000" spc="-5" b="1">
                <a:latin typeface="Times New Roman"/>
                <a:cs typeface="Times New Roman"/>
              </a:rPr>
              <a:t>statement</a:t>
            </a:r>
            <a:r>
              <a:rPr dirty="0" sz="3000" spc="1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</a:t>
            </a:r>
            <a:r>
              <a:rPr dirty="0" sz="3000" spc="-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cash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flows</a:t>
            </a:r>
            <a:r>
              <a:rPr dirty="0" sz="3000" b="1">
                <a:latin typeface="Times New Roman"/>
                <a:cs typeface="Times New Roman"/>
              </a:rPr>
              <a:t> using</a:t>
            </a:r>
            <a:r>
              <a:rPr dirty="0" sz="3000" spc="-10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the </a:t>
            </a:r>
            <a:r>
              <a:rPr dirty="0" sz="3000" spc="-73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indirect</a:t>
            </a:r>
            <a:r>
              <a:rPr dirty="0" sz="3000" spc="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method.</a:t>
            </a:r>
            <a:endParaRPr sz="3000">
              <a:latin typeface="Times New Roman"/>
              <a:cs typeface="Times New Roman"/>
            </a:endParaRPr>
          </a:p>
          <a:p>
            <a:pPr marL="546100" indent="-534035">
              <a:lnSpc>
                <a:spcPct val="100000"/>
              </a:lnSpc>
              <a:spcBef>
                <a:spcPts val="1800"/>
              </a:spcBef>
              <a:buClr>
                <a:srgbClr val="000066"/>
              </a:buClr>
              <a:buAutoNum type="arabicPeriod"/>
              <a:tabLst>
                <a:tab pos="546100" algn="l"/>
                <a:tab pos="546735" algn="l"/>
              </a:tabLst>
            </a:pPr>
            <a:r>
              <a:rPr dirty="0" sz="3000" spc="-5" b="1">
                <a:latin typeface="Times New Roman"/>
                <a:cs typeface="Times New Roman"/>
              </a:rPr>
              <a:t>Analyze</a:t>
            </a:r>
            <a:r>
              <a:rPr dirty="0" sz="3000" spc="20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the</a:t>
            </a:r>
            <a:r>
              <a:rPr dirty="0" sz="3000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statement</a:t>
            </a:r>
            <a:r>
              <a:rPr dirty="0" sz="3000" spc="1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 </a:t>
            </a:r>
            <a:r>
              <a:rPr dirty="0" sz="3000" spc="-5" b="1">
                <a:latin typeface="Times New Roman"/>
                <a:cs typeface="Times New Roman"/>
              </a:rPr>
              <a:t>cash</a:t>
            </a:r>
            <a:r>
              <a:rPr dirty="0" sz="3000" b="1">
                <a:latin typeface="Times New Roman"/>
                <a:cs typeface="Times New Roman"/>
              </a:rPr>
              <a:t> </a:t>
            </a:r>
            <a:r>
              <a:rPr dirty="0" sz="3000" spc="-5" b="1">
                <a:latin typeface="Times New Roman"/>
                <a:cs typeface="Times New Roman"/>
              </a:rPr>
              <a:t>flows.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853236" y="729741"/>
            <a:ext cx="362712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i="0">
                <a:solidFill>
                  <a:srgbClr val="C00000"/>
                </a:solidFill>
                <a:latin typeface="Calibri"/>
                <a:cs typeface="Calibri"/>
              </a:rPr>
              <a:t>Learning</a:t>
            </a:r>
            <a:r>
              <a:rPr dirty="0" sz="3600" spc="-75" i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3600" spc="-10" i="0">
                <a:solidFill>
                  <a:srgbClr val="C00000"/>
                </a:solidFill>
                <a:latin typeface="Calibri"/>
                <a:cs typeface="Calibri"/>
              </a:rPr>
              <a:t>outcomes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17-3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47242"/>
            <a:ext cx="9144000" cy="6811009"/>
            <a:chOff x="0" y="47242"/>
            <a:chExt cx="9144000" cy="6811009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47242"/>
              <a:ext cx="9143999" cy="681075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8509" y="1212341"/>
              <a:ext cx="7455103" cy="37592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9650" y="1048969"/>
            <a:ext cx="752411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10" i="0">
                <a:solidFill>
                  <a:srgbClr val="800000"/>
                </a:solidFill>
                <a:latin typeface="Arial"/>
                <a:cs typeface="Arial"/>
              </a:rPr>
              <a:t>STATEMENT</a:t>
            </a:r>
            <a:r>
              <a:rPr dirty="0" sz="4000" spc="-5" i="0">
                <a:solidFill>
                  <a:srgbClr val="800000"/>
                </a:solidFill>
                <a:latin typeface="Arial"/>
                <a:cs typeface="Arial"/>
              </a:rPr>
              <a:t> OF</a:t>
            </a:r>
            <a:r>
              <a:rPr dirty="0" sz="4000" spc="-10" i="0">
                <a:solidFill>
                  <a:srgbClr val="800000"/>
                </a:solidFill>
                <a:latin typeface="Arial"/>
                <a:cs typeface="Arial"/>
              </a:rPr>
              <a:t> CASH</a:t>
            </a:r>
            <a:r>
              <a:rPr dirty="0" sz="4000" spc="-5" i="0">
                <a:solidFill>
                  <a:srgbClr val="800000"/>
                </a:solidFill>
                <a:latin typeface="Arial"/>
                <a:cs typeface="Arial"/>
              </a:rPr>
              <a:t> FLOWS</a:t>
            </a:r>
            <a:endParaRPr sz="400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58596" y="3617976"/>
            <a:ext cx="2552700" cy="593090"/>
            <a:chOff x="958596" y="3617976"/>
            <a:chExt cx="2552700" cy="593090"/>
          </a:xfrm>
        </p:grpSpPr>
        <p:sp>
          <p:nvSpPr>
            <p:cNvPr id="8" name="object 8"/>
            <p:cNvSpPr/>
            <p:nvPr/>
          </p:nvSpPr>
          <p:spPr>
            <a:xfrm>
              <a:off x="977646" y="3637026"/>
              <a:ext cx="2514600" cy="554990"/>
            </a:xfrm>
            <a:custGeom>
              <a:avLst/>
              <a:gdLst/>
              <a:ahLst/>
              <a:cxnLst/>
              <a:rect l="l" t="t" r="r" b="b"/>
              <a:pathLst>
                <a:path w="2514600" h="554989">
                  <a:moveTo>
                    <a:pt x="2514600" y="0"/>
                  </a:moveTo>
                  <a:lnTo>
                    <a:pt x="0" y="0"/>
                  </a:lnTo>
                  <a:lnTo>
                    <a:pt x="0" y="554736"/>
                  </a:lnTo>
                  <a:lnTo>
                    <a:pt x="2514600" y="554736"/>
                  </a:lnTo>
                  <a:lnTo>
                    <a:pt x="2514600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977646" y="3637026"/>
              <a:ext cx="2514600" cy="554990"/>
            </a:xfrm>
            <a:custGeom>
              <a:avLst/>
              <a:gdLst/>
              <a:ahLst/>
              <a:cxnLst/>
              <a:rect l="l" t="t" r="r" b="b"/>
              <a:pathLst>
                <a:path w="2514600" h="554989">
                  <a:moveTo>
                    <a:pt x="0" y="554736"/>
                  </a:moveTo>
                  <a:lnTo>
                    <a:pt x="2514600" y="554736"/>
                  </a:lnTo>
                  <a:lnTo>
                    <a:pt x="2514600" y="0"/>
                  </a:lnTo>
                  <a:lnTo>
                    <a:pt x="0" y="0"/>
                  </a:lnTo>
                  <a:lnTo>
                    <a:pt x="0" y="554736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977646" y="3637026"/>
            <a:ext cx="2514600" cy="554990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285750">
              <a:lnSpc>
                <a:spcPct val="100000"/>
              </a:lnSpc>
              <a:spcBef>
                <a:spcPts val="470"/>
              </a:spcBef>
            </a:pPr>
            <a:r>
              <a:rPr dirty="0" sz="2800" spc="-5" b="1">
                <a:latin typeface="Comic Sans MS"/>
                <a:cs typeface="Comic Sans MS"/>
              </a:rPr>
              <a:t>Net</a:t>
            </a:r>
            <a:r>
              <a:rPr dirty="0" sz="2800" spc="-55" b="1">
                <a:latin typeface="Comic Sans MS"/>
                <a:cs typeface="Comic Sans MS"/>
              </a:rPr>
              <a:t> </a:t>
            </a:r>
            <a:r>
              <a:rPr dirty="0" sz="2800" spc="-5" b="1">
                <a:latin typeface="Comic Sans MS"/>
                <a:cs typeface="Comic Sans MS"/>
              </a:rPr>
              <a:t>income</a:t>
            </a:r>
            <a:endParaRPr sz="2800">
              <a:latin typeface="Comic Sans MS"/>
              <a:cs typeface="Comic Sans MS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882896" y="3617976"/>
            <a:ext cx="3086100" cy="593090"/>
            <a:chOff x="4882896" y="3617976"/>
            <a:chExt cx="3086100" cy="593090"/>
          </a:xfrm>
        </p:grpSpPr>
        <p:sp>
          <p:nvSpPr>
            <p:cNvPr id="12" name="object 12"/>
            <p:cNvSpPr/>
            <p:nvPr/>
          </p:nvSpPr>
          <p:spPr>
            <a:xfrm>
              <a:off x="4901946" y="3637026"/>
              <a:ext cx="3048000" cy="554990"/>
            </a:xfrm>
            <a:custGeom>
              <a:avLst/>
              <a:gdLst/>
              <a:ahLst/>
              <a:cxnLst/>
              <a:rect l="l" t="t" r="r" b="b"/>
              <a:pathLst>
                <a:path w="3048000" h="554989">
                  <a:moveTo>
                    <a:pt x="3048000" y="0"/>
                  </a:moveTo>
                  <a:lnTo>
                    <a:pt x="0" y="0"/>
                  </a:lnTo>
                  <a:lnTo>
                    <a:pt x="0" y="554736"/>
                  </a:lnTo>
                  <a:lnTo>
                    <a:pt x="3048000" y="554736"/>
                  </a:lnTo>
                  <a:lnTo>
                    <a:pt x="3048000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4901946" y="3637026"/>
              <a:ext cx="3048000" cy="554990"/>
            </a:xfrm>
            <a:custGeom>
              <a:avLst/>
              <a:gdLst/>
              <a:ahLst/>
              <a:cxnLst/>
              <a:rect l="l" t="t" r="r" b="b"/>
              <a:pathLst>
                <a:path w="3048000" h="554989">
                  <a:moveTo>
                    <a:pt x="0" y="554736"/>
                  </a:moveTo>
                  <a:lnTo>
                    <a:pt x="3048000" y="554736"/>
                  </a:lnTo>
                  <a:lnTo>
                    <a:pt x="3048000" y="0"/>
                  </a:lnTo>
                  <a:lnTo>
                    <a:pt x="0" y="0"/>
                  </a:lnTo>
                  <a:lnTo>
                    <a:pt x="0" y="554736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/>
          <p:nvPr/>
        </p:nvSpPr>
        <p:spPr>
          <a:xfrm>
            <a:off x="4901946" y="3637026"/>
            <a:ext cx="3048000" cy="554990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470"/>
              </a:spcBef>
            </a:pPr>
            <a:r>
              <a:rPr dirty="0" sz="2800" spc="-5" b="1">
                <a:latin typeface="Comic Sans MS"/>
                <a:cs typeface="Comic Sans MS"/>
              </a:rPr>
              <a:t>Net</a:t>
            </a:r>
            <a:r>
              <a:rPr dirty="0" sz="2800" spc="-20" b="1">
                <a:latin typeface="Comic Sans MS"/>
                <a:cs typeface="Comic Sans MS"/>
              </a:rPr>
              <a:t> </a:t>
            </a:r>
            <a:r>
              <a:rPr dirty="0" sz="2800" spc="-5" b="1">
                <a:latin typeface="Comic Sans MS"/>
                <a:cs typeface="Comic Sans MS"/>
              </a:rPr>
              <a:t>cash</a:t>
            </a:r>
            <a:r>
              <a:rPr dirty="0" sz="2800" spc="-25" b="1">
                <a:latin typeface="Comic Sans MS"/>
                <a:cs typeface="Comic Sans MS"/>
              </a:rPr>
              <a:t> </a:t>
            </a:r>
            <a:r>
              <a:rPr dirty="0" sz="2800" spc="-5" b="1">
                <a:latin typeface="Comic Sans MS"/>
                <a:cs typeface="Comic Sans MS"/>
              </a:rPr>
              <a:t>flow</a:t>
            </a:r>
            <a:endParaRPr sz="2800">
              <a:latin typeface="Comic Sans MS"/>
              <a:cs typeface="Comic Sans MS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5135879" y="1979676"/>
            <a:ext cx="2552700" cy="1088390"/>
            <a:chOff x="5135879" y="1979676"/>
            <a:chExt cx="2552700" cy="1088390"/>
          </a:xfrm>
        </p:grpSpPr>
        <p:sp>
          <p:nvSpPr>
            <p:cNvPr id="16" name="object 16"/>
            <p:cNvSpPr/>
            <p:nvPr/>
          </p:nvSpPr>
          <p:spPr>
            <a:xfrm>
              <a:off x="5154929" y="1998726"/>
              <a:ext cx="2514600" cy="1050290"/>
            </a:xfrm>
            <a:custGeom>
              <a:avLst/>
              <a:gdLst/>
              <a:ahLst/>
              <a:cxnLst/>
              <a:rect l="l" t="t" r="r" b="b"/>
              <a:pathLst>
                <a:path w="2514600" h="1050289">
                  <a:moveTo>
                    <a:pt x="2514600" y="0"/>
                  </a:moveTo>
                  <a:lnTo>
                    <a:pt x="0" y="0"/>
                  </a:lnTo>
                  <a:lnTo>
                    <a:pt x="0" y="1050036"/>
                  </a:lnTo>
                  <a:lnTo>
                    <a:pt x="2514600" y="1050036"/>
                  </a:lnTo>
                  <a:lnTo>
                    <a:pt x="251460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154929" y="1998726"/>
              <a:ext cx="2514600" cy="1050290"/>
            </a:xfrm>
            <a:custGeom>
              <a:avLst/>
              <a:gdLst/>
              <a:ahLst/>
              <a:cxnLst/>
              <a:rect l="l" t="t" r="r" b="b"/>
              <a:pathLst>
                <a:path w="2514600" h="1050289">
                  <a:moveTo>
                    <a:pt x="0" y="1050036"/>
                  </a:moveTo>
                  <a:lnTo>
                    <a:pt x="2514600" y="1050036"/>
                  </a:lnTo>
                  <a:lnTo>
                    <a:pt x="2514600" y="0"/>
                  </a:lnTo>
                  <a:lnTo>
                    <a:pt x="0" y="0"/>
                  </a:lnTo>
                  <a:lnTo>
                    <a:pt x="0" y="1050036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/>
          <p:cNvSpPr txBox="1"/>
          <p:nvPr/>
        </p:nvSpPr>
        <p:spPr>
          <a:xfrm>
            <a:off x="5154929" y="1998726"/>
            <a:ext cx="2514600" cy="516890"/>
          </a:xfrm>
          <a:prstGeom prst="rect">
            <a:avLst/>
          </a:prstGeom>
          <a:solidFill>
            <a:srgbClr val="C00000"/>
          </a:solidFill>
        </p:spPr>
        <p:txBody>
          <a:bodyPr wrap="square" lIns="0" tIns="59055" rIns="0" bIns="0" rtlCol="0" vert="horz">
            <a:spAutoFit/>
          </a:bodyPr>
          <a:lstStyle/>
          <a:p>
            <a:pPr marL="429259">
              <a:lnSpc>
                <a:spcPct val="100000"/>
              </a:lnSpc>
              <a:spcBef>
                <a:spcPts val="465"/>
              </a:spcBef>
            </a:pPr>
            <a:r>
              <a:rPr dirty="0" sz="2800" spc="-5" b="1">
                <a:solidFill>
                  <a:srgbClr val="FFFFFF"/>
                </a:solidFill>
                <a:latin typeface="Comic Sans MS"/>
                <a:cs typeface="Comic Sans MS"/>
              </a:rPr>
              <a:t>Cash</a:t>
            </a:r>
            <a:r>
              <a:rPr dirty="0" sz="2800" spc="-45" b="1">
                <a:solidFill>
                  <a:srgbClr val="FFFFFF"/>
                </a:solidFill>
                <a:latin typeface="Comic Sans MS"/>
                <a:cs typeface="Comic Sans MS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Comic Sans MS"/>
                <a:cs typeface="Comic Sans MS"/>
              </a:rPr>
              <a:t>flow</a:t>
            </a:r>
            <a:endParaRPr sz="2800">
              <a:latin typeface="Comic Sans MS"/>
              <a:cs typeface="Comic Sans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154929" y="2515048"/>
            <a:ext cx="2514600" cy="534035"/>
          </a:xfrm>
          <a:prstGeom prst="rect">
            <a:avLst/>
          </a:prstGeom>
          <a:solidFill>
            <a:srgbClr val="C00000"/>
          </a:solidFill>
        </p:spPr>
        <p:txBody>
          <a:bodyPr wrap="square" lIns="0" tIns="33655" rIns="0" bIns="0" rtlCol="0" vert="horz">
            <a:spAutoFit/>
          </a:bodyPr>
          <a:lstStyle/>
          <a:p>
            <a:pPr marL="393065">
              <a:lnSpc>
                <a:spcPct val="100000"/>
              </a:lnSpc>
              <a:spcBef>
                <a:spcPts val="265"/>
              </a:spcBef>
            </a:pPr>
            <a:r>
              <a:rPr dirty="0" sz="2800" spc="-10" b="1">
                <a:solidFill>
                  <a:srgbClr val="FFFFFF"/>
                </a:solidFill>
                <a:latin typeface="Comic Sans MS"/>
                <a:cs typeface="Comic Sans MS"/>
              </a:rPr>
              <a:t>statement</a:t>
            </a:r>
            <a:endParaRPr sz="2800">
              <a:latin typeface="Comic Sans MS"/>
              <a:cs typeface="Comic Sans MS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958596" y="2007107"/>
            <a:ext cx="2552700" cy="1088390"/>
            <a:chOff x="958596" y="2007107"/>
            <a:chExt cx="2552700" cy="1088390"/>
          </a:xfrm>
        </p:grpSpPr>
        <p:sp>
          <p:nvSpPr>
            <p:cNvPr id="21" name="object 21"/>
            <p:cNvSpPr/>
            <p:nvPr/>
          </p:nvSpPr>
          <p:spPr>
            <a:xfrm>
              <a:off x="977646" y="2026157"/>
              <a:ext cx="2514600" cy="1050290"/>
            </a:xfrm>
            <a:custGeom>
              <a:avLst/>
              <a:gdLst/>
              <a:ahLst/>
              <a:cxnLst/>
              <a:rect l="l" t="t" r="r" b="b"/>
              <a:pathLst>
                <a:path w="2514600" h="1050289">
                  <a:moveTo>
                    <a:pt x="2514600" y="0"/>
                  </a:moveTo>
                  <a:lnTo>
                    <a:pt x="0" y="0"/>
                  </a:lnTo>
                  <a:lnTo>
                    <a:pt x="0" y="1050036"/>
                  </a:lnTo>
                  <a:lnTo>
                    <a:pt x="2514600" y="1050036"/>
                  </a:lnTo>
                  <a:lnTo>
                    <a:pt x="251460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977646" y="2026157"/>
              <a:ext cx="2514600" cy="1050290"/>
            </a:xfrm>
            <a:custGeom>
              <a:avLst/>
              <a:gdLst/>
              <a:ahLst/>
              <a:cxnLst/>
              <a:rect l="l" t="t" r="r" b="b"/>
              <a:pathLst>
                <a:path w="2514600" h="1050289">
                  <a:moveTo>
                    <a:pt x="0" y="1050036"/>
                  </a:moveTo>
                  <a:lnTo>
                    <a:pt x="2514600" y="1050036"/>
                  </a:lnTo>
                  <a:lnTo>
                    <a:pt x="2514600" y="0"/>
                  </a:lnTo>
                  <a:lnTo>
                    <a:pt x="0" y="0"/>
                  </a:lnTo>
                  <a:lnTo>
                    <a:pt x="0" y="1050036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/>
          <p:cNvSpPr txBox="1"/>
          <p:nvPr/>
        </p:nvSpPr>
        <p:spPr>
          <a:xfrm>
            <a:off x="977646" y="2026157"/>
            <a:ext cx="2514600" cy="1050290"/>
          </a:xfrm>
          <a:prstGeom prst="rect">
            <a:avLst/>
          </a:prstGeom>
        </p:spPr>
        <p:txBody>
          <a:bodyPr wrap="square" lIns="0" tIns="22225" rIns="0" bIns="0" rtlCol="0" vert="horz">
            <a:spAutoFit/>
          </a:bodyPr>
          <a:lstStyle/>
          <a:p>
            <a:pPr marL="390525" marR="386080" indent="252729">
              <a:lnSpc>
                <a:spcPts val="3860"/>
              </a:lnSpc>
              <a:spcBef>
                <a:spcPts val="175"/>
              </a:spcBef>
            </a:pPr>
            <a:r>
              <a:rPr dirty="0" sz="2800" spc="-10" b="1">
                <a:solidFill>
                  <a:srgbClr val="FFFFFF"/>
                </a:solidFill>
                <a:latin typeface="Comic Sans MS"/>
                <a:cs typeface="Comic Sans MS"/>
              </a:rPr>
              <a:t>Income </a:t>
            </a:r>
            <a:r>
              <a:rPr dirty="0" sz="2800" spc="-5" b="1">
                <a:solidFill>
                  <a:srgbClr val="FFFFFF"/>
                </a:solidFill>
                <a:latin typeface="Comic Sans MS"/>
                <a:cs typeface="Comic Sans MS"/>
              </a:rPr>
              <a:t> </a:t>
            </a:r>
            <a:r>
              <a:rPr dirty="0" sz="2800" spc="-5" b="1">
                <a:solidFill>
                  <a:srgbClr val="FFFFFF"/>
                </a:solidFill>
                <a:latin typeface="Comic Sans MS"/>
                <a:cs typeface="Comic Sans MS"/>
              </a:rPr>
              <a:t>st</a:t>
            </a:r>
            <a:r>
              <a:rPr dirty="0" sz="2800" spc="-15" b="1">
                <a:solidFill>
                  <a:srgbClr val="FFFFFF"/>
                </a:solidFill>
                <a:latin typeface="Comic Sans MS"/>
                <a:cs typeface="Comic Sans MS"/>
              </a:rPr>
              <a:t>a</a:t>
            </a:r>
            <a:r>
              <a:rPr dirty="0" sz="2800" spc="-10" b="1">
                <a:solidFill>
                  <a:srgbClr val="FFFFFF"/>
                </a:solidFill>
                <a:latin typeface="Comic Sans MS"/>
                <a:cs typeface="Comic Sans MS"/>
              </a:rPr>
              <a:t>tement</a:t>
            </a:r>
            <a:endParaRPr sz="2800">
              <a:latin typeface="Comic Sans MS"/>
              <a:cs typeface="Comic Sans MS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958596" y="4846320"/>
            <a:ext cx="2552700" cy="591820"/>
            <a:chOff x="958596" y="4846320"/>
            <a:chExt cx="2552700" cy="591820"/>
          </a:xfrm>
        </p:grpSpPr>
        <p:sp>
          <p:nvSpPr>
            <p:cNvPr id="25" name="object 25"/>
            <p:cNvSpPr/>
            <p:nvPr/>
          </p:nvSpPr>
          <p:spPr>
            <a:xfrm>
              <a:off x="977646" y="4865370"/>
              <a:ext cx="2514600" cy="553720"/>
            </a:xfrm>
            <a:custGeom>
              <a:avLst/>
              <a:gdLst/>
              <a:ahLst/>
              <a:cxnLst/>
              <a:rect l="l" t="t" r="r" b="b"/>
              <a:pathLst>
                <a:path w="2514600" h="553720">
                  <a:moveTo>
                    <a:pt x="2514600" y="0"/>
                  </a:moveTo>
                  <a:lnTo>
                    <a:pt x="0" y="0"/>
                  </a:lnTo>
                  <a:lnTo>
                    <a:pt x="0" y="553211"/>
                  </a:lnTo>
                  <a:lnTo>
                    <a:pt x="2514600" y="553211"/>
                  </a:lnTo>
                  <a:lnTo>
                    <a:pt x="251460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977646" y="4865370"/>
              <a:ext cx="2514600" cy="553720"/>
            </a:xfrm>
            <a:custGeom>
              <a:avLst/>
              <a:gdLst/>
              <a:ahLst/>
              <a:cxnLst/>
              <a:rect l="l" t="t" r="r" b="b"/>
              <a:pathLst>
                <a:path w="2514600" h="553720">
                  <a:moveTo>
                    <a:pt x="0" y="553211"/>
                  </a:moveTo>
                  <a:lnTo>
                    <a:pt x="2514600" y="553211"/>
                  </a:lnTo>
                  <a:lnTo>
                    <a:pt x="2514600" y="0"/>
                  </a:lnTo>
                  <a:lnTo>
                    <a:pt x="0" y="0"/>
                  </a:lnTo>
                  <a:lnTo>
                    <a:pt x="0" y="553211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/>
          <p:cNvSpPr txBox="1"/>
          <p:nvPr/>
        </p:nvSpPr>
        <p:spPr>
          <a:xfrm>
            <a:off x="977646" y="4865370"/>
            <a:ext cx="2514600" cy="553720"/>
          </a:xfrm>
          <a:prstGeom prst="rect">
            <a:avLst/>
          </a:prstGeom>
        </p:spPr>
        <p:txBody>
          <a:bodyPr wrap="square" lIns="0" tIns="58419" rIns="0" bIns="0" rtlCol="0" vert="horz">
            <a:spAutoFit/>
          </a:bodyPr>
          <a:lstStyle/>
          <a:p>
            <a:pPr marL="109220">
              <a:lnSpc>
                <a:spcPct val="100000"/>
              </a:lnSpc>
              <a:spcBef>
                <a:spcPts val="459"/>
              </a:spcBef>
            </a:pPr>
            <a:r>
              <a:rPr dirty="0" sz="2800" spc="-10" b="1">
                <a:latin typeface="Comic Sans MS"/>
                <a:cs typeface="Comic Sans MS"/>
              </a:rPr>
              <a:t>Accrual</a:t>
            </a:r>
            <a:r>
              <a:rPr dirty="0" sz="2800" spc="-45" b="1">
                <a:latin typeface="Comic Sans MS"/>
                <a:cs typeface="Comic Sans MS"/>
              </a:rPr>
              <a:t> </a:t>
            </a:r>
            <a:r>
              <a:rPr dirty="0" sz="2800" spc="-10" b="1">
                <a:latin typeface="Comic Sans MS"/>
                <a:cs typeface="Comic Sans MS"/>
              </a:rPr>
              <a:t>Basis</a:t>
            </a:r>
            <a:endParaRPr sz="2800">
              <a:latin typeface="Comic Sans MS"/>
              <a:cs typeface="Comic Sans MS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239511" y="4872228"/>
            <a:ext cx="2552700" cy="593090"/>
            <a:chOff x="5239511" y="4872228"/>
            <a:chExt cx="2552700" cy="593090"/>
          </a:xfrm>
        </p:grpSpPr>
        <p:sp>
          <p:nvSpPr>
            <p:cNvPr id="29" name="object 29"/>
            <p:cNvSpPr/>
            <p:nvPr/>
          </p:nvSpPr>
          <p:spPr>
            <a:xfrm>
              <a:off x="5258561" y="4891278"/>
              <a:ext cx="2514600" cy="554990"/>
            </a:xfrm>
            <a:custGeom>
              <a:avLst/>
              <a:gdLst/>
              <a:ahLst/>
              <a:cxnLst/>
              <a:rect l="l" t="t" r="r" b="b"/>
              <a:pathLst>
                <a:path w="2514600" h="554989">
                  <a:moveTo>
                    <a:pt x="2514599" y="0"/>
                  </a:moveTo>
                  <a:lnTo>
                    <a:pt x="0" y="0"/>
                  </a:lnTo>
                  <a:lnTo>
                    <a:pt x="0" y="554736"/>
                  </a:lnTo>
                  <a:lnTo>
                    <a:pt x="2514599" y="554736"/>
                  </a:lnTo>
                  <a:lnTo>
                    <a:pt x="2514599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258561" y="4891278"/>
              <a:ext cx="2514600" cy="554990"/>
            </a:xfrm>
            <a:custGeom>
              <a:avLst/>
              <a:gdLst/>
              <a:ahLst/>
              <a:cxnLst/>
              <a:rect l="l" t="t" r="r" b="b"/>
              <a:pathLst>
                <a:path w="2514600" h="554989">
                  <a:moveTo>
                    <a:pt x="0" y="554736"/>
                  </a:moveTo>
                  <a:lnTo>
                    <a:pt x="2514599" y="554736"/>
                  </a:lnTo>
                  <a:lnTo>
                    <a:pt x="2514599" y="0"/>
                  </a:lnTo>
                  <a:lnTo>
                    <a:pt x="0" y="0"/>
                  </a:lnTo>
                  <a:lnTo>
                    <a:pt x="0" y="554736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/>
          <p:cNvSpPr txBox="1"/>
          <p:nvPr/>
        </p:nvSpPr>
        <p:spPr>
          <a:xfrm>
            <a:off x="5258561" y="4891278"/>
            <a:ext cx="2514600" cy="554990"/>
          </a:xfrm>
          <a:prstGeom prst="rect">
            <a:avLst/>
          </a:prstGeom>
        </p:spPr>
        <p:txBody>
          <a:bodyPr wrap="square" lIns="0" tIns="59690" rIns="0" bIns="0" rtlCol="0" vert="horz">
            <a:spAutoFit/>
          </a:bodyPr>
          <a:lstStyle/>
          <a:p>
            <a:pPr marL="349885">
              <a:lnSpc>
                <a:spcPct val="100000"/>
              </a:lnSpc>
              <a:spcBef>
                <a:spcPts val="470"/>
              </a:spcBef>
            </a:pPr>
            <a:r>
              <a:rPr dirty="0" sz="2800" spc="-5" b="1">
                <a:latin typeface="Comic Sans MS"/>
                <a:cs typeface="Comic Sans MS"/>
              </a:rPr>
              <a:t>Cash</a:t>
            </a:r>
            <a:r>
              <a:rPr dirty="0" sz="2800" spc="-50" b="1">
                <a:latin typeface="Comic Sans MS"/>
                <a:cs typeface="Comic Sans MS"/>
              </a:rPr>
              <a:t> </a:t>
            </a:r>
            <a:r>
              <a:rPr dirty="0" sz="2800" spc="-10" b="1">
                <a:latin typeface="Comic Sans MS"/>
                <a:cs typeface="Comic Sans MS"/>
              </a:rPr>
              <a:t>Basis</a:t>
            </a:r>
            <a:endParaRPr sz="2800">
              <a:latin typeface="Comic Sans MS"/>
              <a:cs typeface="Comic Sans MS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1938782" y="3040633"/>
            <a:ext cx="4742180" cy="1836420"/>
            <a:chOff x="1938782" y="3040633"/>
            <a:chExt cx="4742180" cy="1836420"/>
          </a:xfrm>
        </p:grpSpPr>
        <p:sp>
          <p:nvSpPr>
            <p:cNvPr id="33" name="object 33"/>
            <p:cNvSpPr/>
            <p:nvPr/>
          </p:nvSpPr>
          <p:spPr>
            <a:xfrm>
              <a:off x="1951482" y="3088385"/>
              <a:ext cx="408940" cy="494030"/>
            </a:xfrm>
            <a:custGeom>
              <a:avLst/>
              <a:gdLst/>
              <a:ahLst/>
              <a:cxnLst/>
              <a:rect l="l" t="t" r="r" b="b"/>
              <a:pathLst>
                <a:path w="408939" h="494029">
                  <a:moveTo>
                    <a:pt x="306324" y="0"/>
                  </a:moveTo>
                  <a:lnTo>
                    <a:pt x="102107" y="0"/>
                  </a:lnTo>
                  <a:lnTo>
                    <a:pt x="102107" y="289560"/>
                  </a:lnTo>
                  <a:lnTo>
                    <a:pt x="0" y="289560"/>
                  </a:lnTo>
                  <a:lnTo>
                    <a:pt x="204216" y="493775"/>
                  </a:lnTo>
                  <a:lnTo>
                    <a:pt x="408431" y="289560"/>
                  </a:lnTo>
                  <a:lnTo>
                    <a:pt x="306324" y="289560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1951482" y="3088385"/>
              <a:ext cx="408940" cy="494030"/>
            </a:xfrm>
            <a:custGeom>
              <a:avLst/>
              <a:gdLst/>
              <a:ahLst/>
              <a:cxnLst/>
              <a:rect l="l" t="t" r="r" b="b"/>
              <a:pathLst>
                <a:path w="408939" h="494029">
                  <a:moveTo>
                    <a:pt x="306324" y="0"/>
                  </a:moveTo>
                  <a:lnTo>
                    <a:pt x="306324" y="289560"/>
                  </a:lnTo>
                  <a:lnTo>
                    <a:pt x="408431" y="289560"/>
                  </a:lnTo>
                  <a:lnTo>
                    <a:pt x="204216" y="493775"/>
                  </a:lnTo>
                  <a:lnTo>
                    <a:pt x="0" y="289560"/>
                  </a:lnTo>
                  <a:lnTo>
                    <a:pt x="102107" y="289560"/>
                  </a:lnTo>
                  <a:lnTo>
                    <a:pt x="102107" y="0"/>
                  </a:lnTo>
                  <a:lnTo>
                    <a:pt x="306324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1974342" y="4296917"/>
              <a:ext cx="408940" cy="492759"/>
            </a:xfrm>
            <a:custGeom>
              <a:avLst/>
              <a:gdLst/>
              <a:ahLst/>
              <a:cxnLst/>
              <a:rect l="l" t="t" r="r" b="b"/>
              <a:pathLst>
                <a:path w="408939" h="492760">
                  <a:moveTo>
                    <a:pt x="306324" y="0"/>
                  </a:moveTo>
                  <a:lnTo>
                    <a:pt x="102107" y="0"/>
                  </a:lnTo>
                  <a:lnTo>
                    <a:pt x="102107" y="288035"/>
                  </a:lnTo>
                  <a:lnTo>
                    <a:pt x="0" y="288035"/>
                  </a:lnTo>
                  <a:lnTo>
                    <a:pt x="204215" y="492251"/>
                  </a:lnTo>
                  <a:lnTo>
                    <a:pt x="408431" y="288035"/>
                  </a:lnTo>
                  <a:lnTo>
                    <a:pt x="306324" y="288035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1974342" y="4296917"/>
              <a:ext cx="408940" cy="492759"/>
            </a:xfrm>
            <a:custGeom>
              <a:avLst/>
              <a:gdLst/>
              <a:ahLst/>
              <a:cxnLst/>
              <a:rect l="l" t="t" r="r" b="b"/>
              <a:pathLst>
                <a:path w="408939" h="492760">
                  <a:moveTo>
                    <a:pt x="306324" y="0"/>
                  </a:moveTo>
                  <a:lnTo>
                    <a:pt x="306324" y="288035"/>
                  </a:lnTo>
                  <a:lnTo>
                    <a:pt x="408431" y="288035"/>
                  </a:lnTo>
                  <a:lnTo>
                    <a:pt x="204215" y="492251"/>
                  </a:lnTo>
                  <a:lnTo>
                    <a:pt x="0" y="288035"/>
                  </a:lnTo>
                  <a:lnTo>
                    <a:pt x="102107" y="288035"/>
                  </a:lnTo>
                  <a:lnTo>
                    <a:pt x="102107" y="0"/>
                  </a:lnTo>
                  <a:lnTo>
                    <a:pt x="306324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6208014" y="3053333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09" h="494029">
                  <a:moveTo>
                    <a:pt x="307466" y="0"/>
                  </a:moveTo>
                  <a:lnTo>
                    <a:pt x="102488" y="0"/>
                  </a:lnTo>
                  <a:lnTo>
                    <a:pt x="102488" y="288798"/>
                  </a:lnTo>
                  <a:lnTo>
                    <a:pt x="0" y="288798"/>
                  </a:lnTo>
                  <a:lnTo>
                    <a:pt x="204977" y="493775"/>
                  </a:lnTo>
                  <a:lnTo>
                    <a:pt x="409956" y="288798"/>
                  </a:lnTo>
                  <a:lnTo>
                    <a:pt x="307466" y="288798"/>
                  </a:lnTo>
                  <a:lnTo>
                    <a:pt x="30746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6208014" y="3053333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09" h="494029">
                  <a:moveTo>
                    <a:pt x="307466" y="0"/>
                  </a:moveTo>
                  <a:lnTo>
                    <a:pt x="307466" y="288798"/>
                  </a:lnTo>
                  <a:lnTo>
                    <a:pt x="409956" y="288798"/>
                  </a:lnTo>
                  <a:lnTo>
                    <a:pt x="204977" y="493775"/>
                  </a:lnTo>
                  <a:lnTo>
                    <a:pt x="0" y="288798"/>
                  </a:lnTo>
                  <a:lnTo>
                    <a:pt x="102488" y="288798"/>
                  </a:lnTo>
                  <a:lnTo>
                    <a:pt x="102488" y="0"/>
                  </a:lnTo>
                  <a:lnTo>
                    <a:pt x="307466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6258305" y="4370069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09" h="494029">
                  <a:moveTo>
                    <a:pt x="307467" y="0"/>
                  </a:moveTo>
                  <a:lnTo>
                    <a:pt x="102489" y="0"/>
                  </a:lnTo>
                  <a:lnTo>
                    <a:pt x="102489" y="288797"/>
                  </a:lnTo>
                  <a:lnTo>
                    <a:pt x="0" y="288797"/>
                  </a:lnTo>
                  <a:lnTo>
                    <a:pt x="204978" y="493775"/>
                  </a:lnTo>
                  <a:lnTo>
                    <a:pt x="409955" y="288797"/>
                  </a:lnTo>
                  <a:lnTo>
                    <a:pt x="307467" y="288797"/>
                  </a:lnTo>
                  <a:lnTo>
                    <a:pt x="30746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6258305" y="4370069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09" h="494029">
                  <a:moveTo>
                    <a:pt x="307467" y="0"/>
                  </a:moveTo>
                  <a:lnTo>
                    <a:pt x="307467" y="288797"/>
                  </a:lnTo>
                  <a:lnTo>
                    <a:pt x="409955" y="288797"/>
                  </a:lnTo>
                  <a:lnTo>
                    <a:pt x="204978" y="493775"/>
                  </a:lnTo>
                  <a:lnTo>
                    <a:pt x="0" y="288797"/>
                  </a:lnTo>
                  <a:lnTo>
                    <a:pt x="102489" y="288797"/>
                  </a:lnTo>
                  <a:lnTo>
                    <a:pt x="102489" y="0"/>
                  </a:lnTo>
                  <a:lnTo>
                    <a:pt x="307467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1" name="object 41"/>
          <p:cNvSpPr txBox="1"/>
          <p:nvPr/>
        </p:nvSpPr>
        <p:spPr>
          <a:xfrm>
            <a:off x="228091" y="6329578"/>
            <a:ext cx="296545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17-4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9143999" cy="684580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764844" y="2255646"/>
            <a:ext cx="7838440" cy="26200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700" spc="-5" b="1">
                <a:solidFill>
                  <a:srgbClr val="FF0000"/>
                </a:solidFill>
                <a:latin typeface="Comic Sans MS"/>
                <a:cs typeface="Comic Sans MS"/>
              </a:rPr>
              <a:t>Provides information</a:t>
            </a:r>
            <a:r>
              <a:rPr dirty="0" sz="2700" spc="20" b="1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2700" spc="-5" b="1">
                <a:solidFill>
                  <a:srgbClr val="FF0000"/>
                </a:solidFill>
                <a:latin typeface="Comic Sans MS"/>
                <a:cs typeface="Comic Sans MS"/>
              </a:rPr>
              <a:t>about:</a:t>
            </a:r>
            <a:endParaRPr sz="2700">
              <a:latin typeface="Comic Sans MS"/>
              <a:cs typeface="Comic Sans MS"/>
            </a:endParaRPr>
          </a:p>
          <a:p>
            <a:pPr marL="469900" indent="-457200">
              <a:lnSpc>
                <a:spcPct val="100000"/>
              </a:lnSpc>
              <a:spcBef>
                <a:spcPts val="1775"/>
              </a:spcBef>
              <a:buClr>
                <a:srgbClr val="800000"/>
              </a:buClr>
              <a:buSzPct val="93750"/>
              <a:buAutoNum type="arabicPeriod"/>
              <a:tabLst>
                <a:tab pos="469265" algn="l"/>
                <a:tab pos="469900" algn="l"/>
              </a:tabLst>
            </a:pPr>
            <a:r>
              <a:rPr dirty="0" sz="2400" spc="-5">
                <a:latin typeface="Comic Sans MS"/>
                <a:cs typeface="Comic Sans MS"/>
              </a:rPr>
              <a:t>Entity’s</a:t>
            </a:r>
            <a:r>
              <a:rPr dirty="0" sz="240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ability to</a:t>
            </a:r>
            <a:r>
              <a:rPr dirty="0" sz="2400">
                <a:latin typeface="Comic Sans MS"/>
                <a:cs typeface="Comic Sans MS"/>
              </a:rPr>
              <a:t> </a:t>
            </a:r>
            <a:r>
              <a:rPr dirty="0" sz="2400" spc="-5">
                <a:solidFill>
                  <a:srgbClr val="00007E"/>
                </a:solidFill>
                <a:latin typeface="Comic Sans MS"/>
                <a:cs typeface="Comic Sans MS"/>
              </a:rPr>
              <a:t>generate</a:t>
            </a:r>
            <a:r>
              <a:rPr dirty="0" sz="2400" spc="-30">
                <a:solidFill>
                  <a:srgbClr val="00007E"/>
                </a:solidFill>
                <a:latin typeface="Comic Sans MS"/>
                <a:cs typeface="Comic Sans MS"/>
              </a:rPr>
              <a:t> </a:t>
            </a:r>
            <a:r>
              <a:rPr dirty="0" sz="2400" spc="-5">
                <a:solidFill>
                  <a:srgbClr val="00007E"/>
                </a:solidFill>
                <a:latin typeface="Comic Sans MS"/>
                <a:cs typeface="Comic Sans MS"/>
              </a:rPr>
              <a:t>future</a:t>
            </a:r>
            <a:r>
              <a:rPr dirty="0" sz="2400" spc="-20">
                <a:solidFill>
                  <a:srgbClr val="00007E"/>
                </a:solidFill>
                <a:latin typeface="Comic Sans MS"/>
                <a:cs typeface="Comic Sans MS"/>
              </a:rPr>
              <a:t> </a:t>
            </a:r>
            <a:r>
              <a:rPr dirty="0" sz="2400" spc="-5">
                <a:solidFill>
                  <a:srgbClr val="00007E"/>
                </a:solidFill>
                <a:latin typeface="Comic Sans MS"/>
                <a:cs typeface="Comic Sans MS"/>
              </a:rPr>
              <a:t>cash</a:t>
            </a:r>
            <a:r>
              <a:rPr dirty="0" sz="2400">
                <a:solidFill>
                  <a:srgbClr val="00007E"/>
                </a:solidFill>
                <a:latin typeface="Comic Sans MS"/>
                <a:cs typeface="Comic Sans MS"/>
              </a:rPr>
              <a:t> </a:t>
            </a:r>
            <a:r>
              <a:rPr dirty="0" sz="2400" spc="-5">
                <a:solidFill>
                  <a:srgbClr val="00007E"/>
                </a:solidFill>
                <a:latin typeface="Comic Sans MS"/>
                <a:cs typeface="Comic Sans MS"/>
              </a:rPr>
              <a:t>flows</a:t>
            </a:r>
            <a:r>
              <a:rPr dirty="0" sz="2400" spc="-5">
                <a:latin typeface="Comic Sans MS"/>
                <a:cs typeface="Comic Sans MS"/>
              </a:rPr>
              <a:t>.</a:t>
            </a:r>
            <a:endParaRPr sz="2400">
              <a:latin typeface="Comic Sans MS"/>
              <a:cs typeface="Comic Sans MS"/>
            </a:endParaRPr>
          </a:p>
          <a:p>
            <a:pPr marL="469900" indent="-457200">
              <a:lnSpc>
                <a:spcPct val="100000"/>
              </a:lnSpc>
              <a:spcBef>
                <a:spcPts val="1730"/>
              </a:spcBef>
              <a:buClr>
                <a:srgbClr val="800000"/>
              </a:buClr>
              <a:buSzPct val="93750"/>
              <a:buAutoNum type="arabicPeriod"/>
              <a:tabLst>
                <a:tab pos="469265" algn="l"/>
                <a:tab pos="469900" algn="l"/>
              </a:tabLst>
            </a:pPr>
            <a:r>
              <a:rPr dirty="0" sz="2400" spc="-5">
                <a:latin typeface="Comic Sans MS"/>
                <a:cs typeface="Comic Sans MS"/>
              </a:rPr>
              <a:t>Entity’s ability to</a:t>
            </a:r>
            <a:r>
              <a:rPr dirty="0" sz="2400">
                <a:latin typeface="Comic Sans MS"/>
                <a:cs typeface="Comic Sans MS"/>
              </a:rPr>
              <a:t> </a:t>
            </a:r>
            <a:r>
              <a:rPr dirty="0" sz="2400">
                <a:solidFill>
                  <a:srgbClr val="00007E"/>
                </a:solidFill>
                <a:latin typeface="Comic Sans MS"/>
                <a:cs typeface="Comic Sans MS"/>
              </a:rPr>
              <a:t>pay</a:t>
            </a:r>
            <a:r>
              <a:rPr dirty="0" sz="2400" spc="-15">
                <a:solidFill>
                  <a:srgbClr val="00007E"/>
                </a:solidFill>
                <a:latin typeface="Comic Sans MS"/>
                <a:cs typeface="Comic Sans MS"/>
              </a:rPr>
              <a:t> </a:t>
            </a:r>
            <a:r>
              <a:rPr dirty="0" sz="2400" spc="-5">
                <a:solidFill>
                  <a:srgbClr val="00007E"/>
                </a:solidFill>
                <a:latin typeface="Comic Sans MS"/>
                <a:cs typeface="Comic Sans MS"/>
              </a:rPr>
              <a:t>dividends</a:t>
            </a:r>
            <a:r>
              <a:rPr dirty="0" sz="2400">
                <a:solidFill>
                  <a:srgbClr val="00007E"/>
                </a:solidFill>
                <a:latin typeface="Comic Sans MS"/>
                <a:cs typeface="Comic Sans MS"/>
              </a:rPr>
              <a:t> and</a:t>
            </a:r>
            <a:r>
              <a:rPr dirty="0" sz="2400" spc="5">
                <a:solidFill>
                  <a:srgbClr val="00007E"/>
                </a:solidFill>
                <a:latin typeface="Comic Sans MS"/>
                <a:cs typeface="Comic Sans MS"/>
              </a:rPr>
              <a:t> </a:t>
            </a:r>
            <a:r>
              <a:rPr dirty="0" sz="2400" spc="-5">
                <a:solidFill>
                  <a:srgbClr val="00007E"/>
                </a:solidFill>
                <a:latin typeface="Comic Sans MS"/>
                <a:cs typeface="Comic Sans MS"/>
              </a:rPr>
              <a:t>obligations</a:t>
            </a:r>
            <a:r>
              <a:rPr dirty="0" sz="2400" spc="-5">
                <a:latin typeface="Comic Sans MS"/>
                <a:cs typeface="Comic Sans MS"/>
              </a:rPr>
              <a:t>.</a:t>
            </a:r>
            <a:endParaRPr sz="2400">
              <a:latin typeface="Comic Sans MS"/>
              <a:cs typeface="Comic Sans MS"/>
            </a:endParaRPr>
          </a:p>
          <a:p>
            <a:pPr marL="469900" marR="5080" indent="-457200">
              <a:lnSpc>
                <a:spcPct val="114999"/>
              </a:lnSpc>
              <a:spcBef>
                <a:spcPts val="1295"/>
              </a:spcBef>
              <a:buClr>
                <a:srgbClr val="800000"/>
              </a:buClr>
              <a:buSzPct val="93750"/>
              <a:buAutoNum type="arabicPeriod"/>
              <a:tabLst>
                <a:tab pos="469265" algn="l"/>
                <a:tab pos="469900" algn="l"/>
              </a:tabLst>
            </a:pPr>
            <a:r>
              <a:rPr dirty="0" sz="2400" spc="-5">
                <a:latin typeface="Comic Sans MS"/>
                <a:cs typeface="Comic Sans MS"/>
              </a:rPr>
              <a:t>Reasons for </a:t>
            </a:r>
            <a:r>
              <a:rPr dirty="0" sz="2400" spc="-5">
                <a:solidFill>
                  <a:srgbClr val="00007E"/>
                </a:solidFill>
                <a:latin typeface="Comic Sans MS"/>
                <a:cs typeface="Comic Sans MS"/>
              </a:rPr>
              <a:t>difference between </a:t>
            </a:r>
            <a:r>
              <a:rPr dirty="0" sz="2400">
                <a:solidFill>
                  <a:srgbClr val="00007E"/>
                </a:solidFill>
                <a:latin typeface="Comic Sans MS"/>
                <a:cs typeface="Comic Sans MS"/>
              </a:rPr>
              <a:t>net </a:t>
            </a:r>
            <a:r>
              <a:rPr dirty="0" sz="2400" spc="-5">
                <a:solidFill>
                  <a:srgbClr val="00007E"/>
                </a:solidFill>
                <a:latin typeface="Comic Sans MS"/>
                <a:cs typeface="Comic Sans MS"/>
              </a:rPr>
              <a:t>income and net </a:t>
            </a:r>
            <a:r>
              <a:rPr dirty="0" sz="2400" spc="-705">
                <a:solidFill>
                  <a:srgbClr val="00007E"/>
                </a:solidFill>
                <a:latin typeface="Comic Sans MS"/>
                <a:cs typeface="Comic Sans MS"/>
              </a:rPr>
              <a:t> </a:t>
            </a:r>
            <a:r>
              <a:rPr dirty="0" sz="2400" spc="-5">
                <a:solidFill>
                  <a:srgbClr val="00007E"/>
                </a:solidFill>
                <a:latin typeface="Comic Sans MS"/>
                <a:cs typeface="Comic Sans MS"/>
              </a:rPr>
              <a:t>cash</a:t>
            </a:r>
            <a:r>
              <a:rPr dirty="0" sz="2400" spc="-10">
                <a:solidFill>
                  <a:srgbClr val="00007E"/>
                </a:solidFill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provided</a:t>
            </a:r>
            <a:r>
              <a:rPr dirty="0" sz="2400" spc="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(used)</a:t>
            </a:r>
            <a:r>
              <a:rPr dirty="0" sz="2400" spc="-2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by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operating</a:t>
            </a:r>
            <a:r>
              <a:rPr dirty="0" sz="2400" spc="-5">
                <a:latin typeface="Comic Sans MS"/>
                <a:cs typeface="Comic Sans MS"/>
              </a:rPr>
              <a:t> activities.</a:t>
            </a:r>
            <a:endParaRPr sz="2400">
              <a:latin typeface="Comic Sans MS"/>
              <a:cs typeface="Comic Sans MS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64236" y="1065275"/>
            <a:ext cx="8695690" cy="920115"/>
            <a:chOff x="364236" y="1065275"/>
            <a:chExt cx="8695690" cy="920115"/>
          </a:xfrm>
        </p:grpSpPr>
        <p:sp>
          <p:nvSpPr>
            <p:cNvPr id="6" name="object 6"/>
            <p:cNvSpPr/>
            <p:nvPr/>
          </p:nvSpPr>
          <p:spPr>
            <a:xfrm>
              <a:off x="527050" y="1212849"/>
              <a:ext cx="8470900" cy="574040"/>
            </a:xfrm>
            <a:custGeom>
              <a:avLst/>
              <a:gdLst/>
              <a:ahLst/>
              <a:cxnLst/>
              <a:rect l="l" t="t" r="r" b="b"/>
              <a:pathLst>
                <a:path w="8470900" h="574039">
                  <a:moveTo>
                    <a:pt x="8470900" y="0"/>
                  </a:moveTo>
                  <a:lnTo>
                    <a:pt x="8388350" y="0"/>
                  </a:lnTo>
                  <a:lnTo>
                    <a:pt x="8388350" y="6350"/>
                  </a:lnTo>
                  <a:lnTo>
                    <a:pt x="8388350" y="12700"/>
                  </a:lnTo>
                  <a:lnTo>
                    <a:pt x="8388350" y="491490"/>
                  </a:lnTo>
                  <a:lnTo>
                    <a:pt x="12700" y="491490"/>
                  </a:lnTo>
                  <a:lnTo>
                    <a:pt x="6350" y="491490"/>
                  </a:lnTo>
                  <a:lnTo>
                    <a:pt x="0" y="491490"/>
                  </a:lnTo>
                  <a:lnTo>
                    <a:pt x="0" y="561340"/>
                  </a:lnTo>
                  <a:lnTo>
                    <a:pt x="0" y="574040"/>
                  </a:lnTo>
                  <a:lnTo>
                    <a:pt x="8470900" y="574040"/>
                  </a:lnTo>
                  <a:lnTo>
                    <a:pt x="8470900" y="561340"/>
                  </a:lnTo>
                  <a:lnTo>
                    <a:pt x="8470900" y="12700"/>
                  </a:lnTo>
                  <a:lnTo>
                    <a:pt x="84709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0436" y="1141475"/>
              <a:ext cx="8618982" cy="84353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457200" y="1142999"/>
              <a:ext cx="8458200" cy="561340"/>
            </a:xfrm>
            <a:custGeom>
              <a:avLst/>
              <a:gdLst/>
              <a:ahLst/>
              <a:cxnLst/>
              <a:rect l="l" t="t" r="r" b="b"/>
              <a:pathLst>
                <a:path w="8458200" h="561339">
                  <a:moveTo>
                    <a:pt x="84582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458200" y="560832"/>
                  </a:lnTo>
                  <a:lnTo>
                    <a:pt x="8458200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457200" y="1142999"/>
              <a:ext cx="8458200" cy="561340"/>
            </a:xfrm>
            <a:custGeom>
              <a:avLst/>
              <a:gdLst/>
              <a:ahLst/>
              <a:cxnLst/>
              <a:rect l="l" t="t" r="r" b="b"/>
              <a:pathLst>
                <a:path w="8458200" h="561339">
                  <a:moveTo>
                    <a:pt x="0" y="560832"/>
                  </a:moveTo>
                  <a:lnTo>
                    <a:pt x="8458200" y="560832"/>
                  </a:lnTo>
                  <a:lnTo>
                    <a:pt x="84582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4236" y="1065275"/>
              <a:ext cx="8618982" cy="843534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588365" y="1155319"/>
            <a:ext cx="814514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74720" algn="l"/>
              </a:tabLst>
            </a:pPr>
            <a:r>
              <a:rPr dirty="0"/>
              <a:t>Usefulness</a:t>
            </a:r>
            <a:r>
              <a:rPr dirty="0" spc="10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 spc="-5"/>
              <a:t>the	Statement</a:t>
            </a:r>
            <a:r>
              <a:rPr dirty="0" spc="-4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Cash</a:t>
            </a:r>
            <a:r>
              <a:rPr dirty="0" spc="-35"/>
              <a:t> </a:t>
            </a:r>
            <a:r>
              <a:rPr dirty="0" spc="-5"/>
              <a:t>Flows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17-5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094"/>
            <a:ext cx="9144000" cy="6845934"/>
            <a:chOff x="0" y="6094"/>
            <a:chExt cx="9144000" cy="6845934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9143999" cy="684580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813050" y="810259"/>
              <a:ext cx="5880100" cy="574040"/>
            </a:xfrm>
            <a:custGeom>
              <a:avLst/>
              <a:gdLst/>
              <a:ahLst/>
              <a:cxnLst/>
              <a:rect l="l" t="t" r="r" b="b"/>
              <a:pathLst>
                <a:path w="5880100" h="574040">
                  <a:moveTo>
                    <a:pt x="5880100" y="0"/>
                  </a:moveTo>
                  <a:lnTo>
                    <a:pt x="5797550" y="0"/>
                  </a:lnTo>
                  <a:lnTo>
                    <a:pt x="5797550" y="6350"/>
                  </a:lnTo>
                  <a:lnTo>
                    <a:pt x="5797550" y="12700"/>
                  </a:lnTo>
                  <a:lnTo>
                    <a:pt x="5797550" y="491490"/>
                  </a:lnTo>
                  <a:lnTo>
                    <a:pt x="12700" y="491490"/>
                  </a:lnTo>
                  <a:lnTo>
                    <a:pt x="6350" y="491490"/>
                  </a:lnTo>
                  <a:lnTo>
                    <a:pt x="0" y="491490"/>
                  </a:lnTo>
                  <a:lnTo>
                    <a:pt x="0" y="561340"/>
                  </a:lnTo>
                  <a:lnTo>
                    <a:pt x="0" y="574040"/>
                  </a:lnTo>
                  <a:lnTo>
                    <a:pt x="5880100" y="574040"/>
                  </a:lnTo>
                  <a:lnTo>
                    <a:pt x="5880100" y="561340"/>
                  </a:lnTo>
                  <a:lnTo>
                    <a:pt x="5880100" y="12700"/>
                  </a:lnTo>
                  <a:lnTo>
                    <a:pt x="58801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82824" y="739140"/>
              <a:ext cx="5644133" cy="84353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743199" y="740663"/>
              <a:ext cx="5867400" cy="561340"/>
            </a:xfrm>
            <a:custGeom>
              <a:avLst/>
              <a:gdLst/>
              <a:ahLst/>
              <a:cxnLst/>
              <a:rect l="l" t="t" r="r" b="b"/>
              <a:pathLst>
                <a:path w="5867400" h="561340">
                  <a:moveTo>
                    <a:pt x="5867400" y="0"/>
                  </a:moveTo>
                  <a:lnTo>
                    <a:pt x="0" y="0"/>
                  </a:lnTo>
                  <a:lnTo>
                    <a:pt x="0" y="560831"/>
                  </a:lnTo>
                  <a:lnTo>
                    <a:pt x="5867400" y="560831"/>
                  </a:lnTo>
                  <a:lnTo>
                    <a:pt x="5867400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2743199" y="740663"/>
              <a:ext cx="5867400" cy="561340"/>
            </a:xfrm>
            <a:custGeom>
              <a:avLst/>
              <a:gdLst/>
              <a:ahLst/>
              <a:cxnLst/>
              <a:rect l="l" t="t" r="r" b="b"/>
              <a:pathLst>
                <a:path w="5867400" h="561340">
                  <a:moveTo>
                    <a:pt x="0" y="560831"/>
                  </a:moveTo>
                  <a:lnTo>
                    <a:pt x="5867400" y="560831"/>
                  </a:lnTo>
                  <a:lnTo>
                    <a:pt x="5867400" y="0"/>
                  </a:lnTo>
                  <a:lnTo>
                    <a:pt x="0" y="0"/>
                  </a:lnTo>
                  <a:lnTo>
                    <a:pt x="0" y="56083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06624" y="662940"/>
              <a:ext cx="5644133" cy="843534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931414" y="753617"/>
            <a:ext cx="517334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Classification</a:t>
            </a:r>
            <a:r>
              <a:rPr dirty="0" spc="-55"/>
              <a:t> </a:t>
            </a:r>
            <a:r>
              <a:rPr dirty="0"/>
              <a:t>of</a:t>
            </a:r>
            <a:r>
              <a:rPr dirty="0" spc="-30"/>
              <a:t> </a:t>
            </a:r>
            <a:r>
              <a:rPr dirty="0"/>
              <a:t>Cash</a:t>
            </a:r>
            <a:r>
              <a:rPr dirty="0" spc="-45"/>
              <a:t> </a:t>
            </a:r>
            <a:r>
              <a:rPr dirty="0" spc="-5"/>
              <a:t>Flows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16686" y="2736984"/>
            <a:ext cx="2300605" cy="817880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815"/>
              </a:spcBef>
            </a:pPr>
            <a:r>
              <a:rPr dirty="0" sz="2000" spc="-5" b="1">
                <a:latin typeface="Comic Sans MS"/>
                <a:cs typeface="Comic Sans MS"/>
              </a:rPr>
              <a:t>Income</a:t>
            </a:r>
            <a:r>
              <a:rPr dirty="0" sz="2000" spc="-60" b="1">
                <a:latin typeface="Comic Sans MS"/>
                <a:cs typeface="Comic Sans MS"/>
              </a:rPr>
              <a:t> </a:t>
            </a:r>
            <a:r>
              <a:rPr dirty="0" sz="2000" spc="-5" b="1">
                <a:latin typeface="Comic Sans MS"/>
                <a:cs typeface="Comic Sans MS"/>
              </a:rPr>
              <a:t>Statement</a:t>
            </a:r>
            <a:endParaRPr sz="2000">
              <a:latin typeface="Comic Sans MS"/>
              <a:cs typeface="Comic Sans MS"/>
            </a:endParaRPr>
          </a:p>
          <a:p>
            <a:pPr algn="ctr">
              <a:lnSpc>
                <a:spcPct val="100000"/>
              </a:lnSpc>
              <a:spcBef>
                <a:spcPts val="720"/>
              </a:spcBef>
            </a:pPr>
            <a:r>
              <a:rPr dirty="0" sz="2000" spc="-5" b="1">
                <a:latin typeface="Comic Sans MS"/>
                <a:cs typeface="Comic Sans MS"/>
              </a:rPr>
              <a:t>Items</a:t>
            </a:r>
            <a:endParaRPr sz="2000">
              <a:latin typeface="Comic Sans MS"/>
              <a:cs typeface="Comic Sans MS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91312" y="1505711"/>
            <a:ext cx="2552700" cy="1115695"/>
            <a:chOff x="591312" y="1505711"/>
            <a:chExt cx="2552700" cy="1115695"/>
          </a:xfrm>
        </p:grpSpPr>
        <p:sp>
          <p:nvSpPr>
            <p:cNvPr id="13" name="object 13"/>
            <p:cNvSpPr/>
            <p:nvPr/>
          </p:nvSpPr>
          <p:spPr>
            <a:xfrm>
              <a:off x="610362" y="1524761"/>
              <a:ext cx="2514600" cy="1077595"/>
            </a:xfrm>
            <a:custGeom>
              <a:avLst/>
              <a:gdLst/>
              <a:ahLst/>
              <a:cxnLst/>
              <a:rect l="l" t="t" r="r" b="b"/>
              <a:pathLst>
                <a:path w="2514600" h="1077595">
                  <a:moveTo>
                    <a:pt x="2514600" y="0"/>
                  </a:moveTo>
                  <a:lnTo>
                    <a:pt x="0" y="0"/>
                  </a:lnTo>
                  <a:lnTo>
                    <a:pt x="0" y="1077468"/>
                  </a:lnTo>
                  <a:lnTo>
                    <a:pt x="2514600" y="1077468"/>
                  </a:lnTo>
                  <a:lnTo>
                    <a:pt x="2514600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10362" y="1524761"/>
              <a:ext cx="2514600" cy="1077595"/>
            </a:xfrm>
            <a:custGeom>
              <a:avLst/>
              <a:gdLst/>
              <a:ahLst/>
              <a:cxnLst/>
              <a:rect l="l" t="t" r="r" b="b"/>
              <a:pathLst>
                <a:path w="2514600" h="1077595">
                  <a:moveTo>
                    <a:pt x="0" y="1077468"/>
                  </a:moveTo>
                  <a:lnTo>
                    <a:pt x="2514600" y="1077468"/>
                  </a:lnTo>
                  <a:lnTo>
                    <a:pt x="2514600" y="0"/>
                  </a:lnTo>
                  <a:lnTo>
                    <a:pt x="0" y="0"/>
                  </a:lnTo>
                  <a:lnTo>
                    <a:pt x="0" y="1077468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/>
          <p:cNvSpPr txBox="1"/>
          <p:nvPr/>
        </p:nvSpPr>
        <p:spPr>
          <a:xfrm>
            <a:off x="610362" y="1524761"/>
            <a:ext cx="2514600" cy="1077595"/>
          </a:xfrm>
          <a:prstGeom prst="rect">
            <a:avLst/>
          </a:prstGeom>
        </p:spPr>
        <p:txBody>
          <a:bodyPr wrap="square" lIns="0" tIns="58419" rIns="0" bIns="0" rtlCol="0" vert="horz">
            <a:spAutoFit/>
          </a:bodyPr>
          <a:lstStyle/>
          <a:p>
            <a:pPr marL="415925">
              <a:lnSpc>
                <a:spcPct val="100000"/>
              </a:lnSpc>
              <a:spcBef>
                <a:spcPts val="459"/>
              </a:spcBef>
            </a:pPr>
            <a:r>
              <a:rPr dirty="0" sz="2800" spc="-10" b="1">
                <a:solidFill>
                  <a:srgbClr val="800000"/>
                </a:solidFill>
                <a:latin typeface="Comic Sans MS"/>
                <a:cs typeface="Comic Sans MS"/>
              </a:rPr>
              <a:t>Operating</a:t>
            </a:r>
            <a:endParaRPr sz="2800">
              <a:latin typeface="Comic Sans MS"/>
              <a:cs typeface="Comic Sans MS"/>
            </a:endParaRPr>
          </a:p>
          <a:p>
            <a:pPr marL="504190">
              <a:lnSpc>
                <a:spcPct val="100000"/>
              </a:lnSpc>
              <a:spcBef>
                <a:spcPts val="490"/>
              </a:spcBef>
            </a:pPr>
            <a:r>
              <a:rPr dirty="0" sz="2600" spc="-5">
                <a:latin typeface="Comic Sans MS"/>
                <a:cs typeface="Comic Sans MS"/>
              </a:rPr>
              <a:t>Activities</a:t>
            </a:r>
            <a:endParaRPr sz="2600">
              <a:latin typeface="Comic Sans MS"/>
              <a:cs typeface="Comic Sans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594353" y="3288087"/>
            <a:ext cx="2033905" cy="15659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45720" marR="38735">
              <a:lnSpc>
                <a:spcPct val="114999"/>
              </a:lnSpc>
              <a:spcBef>
                <a:spcPts val="100"/>
              </a:spcBef>
            </a:pPr>
            <a:r>
              <a:rPr dirty="0" sz="2000" spc="-5" b="1">
                <a:latin typeface="Comic Sans MS"/>
                <a:cs typeface="Comic Sans MS"/>
              </a:rPr>
              <a:t>Generally</a:t>
            </a:r>
            <a:r>
              <a:rPr dirty="0" sz="2000" spc="-80" b="1">
                <a:latin typeface="Comic Sans MS"/>
                <a:cs typeface="Comic Sans MS"/>
              </a:rPr>
              <a:t> </a:t>
            </a:r>
            <a:r>
              <a:rPr dirty="0" sz="2000" b="1">
                <a:latin typeface="Comic Sans MS"/>
                <a:cs typeface="Comic Sans MS"/>
              </a:rPr>
              <a:t>Long- </a:t>
            </a:r>
            <a:r>
              <a:rPr dirty="0" sz="2000" spc="-850" b="1">
                <a:latin typeface="Comic Sans MS"/>
                <a:cs typeface="Comic Sans MS"/>
              </a:rPr>
              <a:t> </a:t>
            </a:r>
            <a:r>
              <a:rPr dirty="0" sz="2000" spc="-5" b="1">
                <a:latin typeface="Comic Sans MS"/>
                <a:cs typeface="Comic Sans MS"/>
              </a:rPr>
              <a:t>Term Asset </a:t>
            </a:r>
            <a:r>
              <a:rPr dirty="0" sz="2000" b="1">
                <a:latin typeface="Comic Sans MS"/>
                <a:cs typeface="Comic Sans MS"/>
              </a:rPr>
              <a:t> </a:t>
            </a:r>
            <a:r>
              <a:rPr dirty="0" sz="2000" spc="-5" b="1">
                <a:latin typeface="Comic Sans MS"/>
                <a:cs typeface="Comic Sans MS"/>
              </a:rPr>
              <a:t>Items</a:t>
            </a:r>
            <a:endParaRPr sz="2000">
              <a:latin typeface="Comic Sans MS"/>
              <a:cs typeface="Comic Sans MS"/>
            </a:endParaRPr>
          </a:p>
          <a:p>
            <a:pPr algn="ctr">
              <a:lnSpc>
                <a:spcPct val="100000"/>
              </a:lnSpc>
              <a:spcBef>
                <a:spcPts val="1440"/>
              </a:spcBef>
            </a:pPr>
            <a:r>
              <a:rPr dirty="0" sz="2000" spc="-5" b="1">
                <a:latin typeface="Comic Sans MS"/>
                <a:cs typeface="Comic Sans MS"/>
              </a:rPr>
              <a:t>And</a:t>
            </a:r>
            <a:r>
              <a:rPr dirty="0" sz="2000" spc="-40" b="1">
                <a:latin typeface="Comic Sans MS"/>
                <a:cs typeface="Comic Sans MS"/>
              </a:rPr>
              <a:t> </a:t>
            </a:r>
            <a:r>
              <a:rPr dirty="0" sz="2000" spc="-5" b="1">
                <a:latin typeface="Comic Sans MS"/>
                <a:cs typeface="Comic Sans MS"/>
              </a:rPr>
              <a:t>investments</a:t>
            </a:r>
            <a:endParaRPr sz="2000">
              <a:latin typeface="Comic Sans MS"/>
              <a:cs typeface="Comic Sans MS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3334511" y="2045207"/>
            <a:ext cx="2552700" cy="1115695"/>
            <a:chOff x="3334511" y="2045207"/>
            <a:chExt cx="2552700" cy="1115695"/>
          </a:xfrm>
        </p:grpSpPr>
        <p:sp>
          <p:nvSpPr>
            <p:cNvPr id="18" name="object 18"/>
            <p:cNvSpPr/>
            <p:nvPr/>
          </p:nvSpPr>
          <p:spPr>
            <a:xfrm>
              <a:off x="3353561" y="2064257"/>
              <a:ext cx="2514600" cy="1077595"/>
            </a:xfrm>
            <a:custGeom>
              <a:avLst/>
              <a:gdLst/>
              <a:ahLst/>
              <a:cxnLst/>
              <a:rect l="l" t="t" r="r" b="b"/>
              <a:pathLst>
                <a:path w="2514600" h="1077595">
                  <a:moveTo>
                    <a:pt x="2514600" y="0"/>
                  </a:moveTo>
                  <a:lnTo>
                    <a:pt x="0" y="0"/>
                  </a:lnTo>
                  <a:lnTo>
                    <a:pt x="0" y="1077468"/>
                  </a:lnTo>
                  <a:lnTo>
                    <a:pt x="2514600" y="1077468"/>
                  </a:lnTo>
                  <a:lnTo>
                    <a:pt x="251460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3353561" y="2064257"/>
              <a:ext cx="2514600" cy="1077595"/>
            </a:xfrm>
            <a:custGeom>
              <a:avLst/>
              <a:gdLst/>
              <a:ahLst/>
              <a:cxnLst/>
              <a:rect l="l" t="t" r="r" b="b"/>
              <a:pathLst>
                <a:path w="2514600" h="1077595">
                  <a:moveTo>
                    <a:pt x="0" y="1077468"/>
                  </a:moveTo>
                  <a:lnTo>
                    <a:pt x="2514600" y="1077468"/>
                  </a:lnTo>
                  <a:lnTo>
                    <a:pt x="2514600" y="0"/>
                  </a:lnTo>
                  <a:lnTo>
                    <a:pt x="0" y="0"/>
                  </a:lnTo>
                  <a:lnTo>
                    <a:pt x="0" y="1077468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 txBox="1"/>
          <p:nvPr/>
        </p:nvSpPr>
        <p:spPr>
          <a:xfrm>
            <a:off x="3353561" y="2064257"/>
            <a:ext cx="2514600" cy="1077595"/>
          </a:xfrm>
          <a:prstGeom prst="rect">
            <a:avLst/>
          </a:prstGeom>
        </p:spPr>
        <p:txBody>
          <a:bodyPr wrap="square" lIns="0" tIns="59055" rIns="0" bIns="0" rtlCol="0" vert="horz">
            <a:spAutoFit/>
          </a:bodyPr>
          <a:lstStyle/>
          <a:p>
            <a:pPr marL="474345">
              <a:lnSpc>
                <a:spcPct val="100000"/>
              </a:lnSpc>
              <a:spcBef>
                <a:spcPts val="465"/>
              </a:spcBef>
            </a:pPr>
            <a:r>
              <a:rPr dirty="0" sz="2800" spc="-10" b="1">
                <a:solidFill>
                  <a:srgbClr val="800000"/>
                </a:solidFill>
                <a:latin typeface="Comic Sans MS"/>
                <a:cs typeface="Comic Sans MS"/>
              </a:rPr>
              <a:t>Investing</a:t>
            </a:r>
            <a:endParaRPr sz="2800">
              <a:latin typeface="Comic Sans MS"/>
              <a:cs typeface="Comic Sans MS"/>
            </a:endParaRPr>
          </a:p>
          <a:p>
            <a:pPr marL="504825">
              <a:lnSpc>
                <a:spcPct val="100000"/>
              </a:lnSpc>
              <a:spcBef>
                <a:spcPts val="484"/>
              </a:spcBef>
            </a:pPr>
            <a:r>
              <a:rPr dirty="0" sz="2600" spc="-5">
                <a:latin typeface="Comic Sans MS"/>
                <a:cs typeface="Comic Sans MS"/>
              </a:rPr>
              <a:t>Activities</a:t>
            </a:r>
            <a:endParaRPr sz="2600">
              <a:latin typeface="Comic Sans MS"/>
              <a:cs typeface="Comic Sans M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089650" y="3822293"/>
            <a:ext cx="2604135" cy="10769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9270" marR="5080" indent="-497205">
              <a:lnSpc>
                <a:spcPct val="114999"/>
              </a:lnSpc>
              <a:spcBef>
                <a:spcPts val="100"/>
              </a:spcBef>
            </a:pPr>
            <a:r>
              <a:rPr dirty="0" sz="2000" spc="-5" b="1">
                <a:latin typeface="Comic Sans MS"/>
                <a:cs typeface="Comic Sans MS"/>
              </a:rPr>
              <a:t>Generally</a:t>
            </a:r>
            <a:r>
              <a:rPr dirty="0" sz="2000" spc="-75" b="1">
                <a:latin typeface="Comic Sans MS"/>
                <a:cs typeface="Comic Sans MS"/>
              </a:rPr>
              <a:t> </a:t>
            </a:r>
            <a:r>
              <a:rPr dirty="0" sz="2000" b="1">
                <a:latin typeface="Comic Sans MS"/>
                <a:cs typeface="Comic Sans MS"/>
              </a:rPr>
              <a:t>Long-Term </a:t>
            </a:r>
            <a:r>
              <a:rPr dirty="0" sz="2000" spc="-855" b="1">
                <a:latin typeface="Comic Sans MS"/>
                <a:cs typeface="Comic Sans MS"/>
              </a:rPr>
              <a:t> </a:t>
            </a:r>
            <a:r>
              <a:rPr dirty="0" sz="2000" b="1">
                <a:latin typeface="Comic Sans MS"/>
                <a:cs typeface="Comic Sans MS"/>
              </a:rPr>
              <a:t>Liability and </a:t>
            </a:r>
            <a:r>
              <a:rPr dirty="0" sz="2000" spc="5" b="1">
                <a:latin typeface="Comic Sans MS"/>
                <a:cs typeface="Comic Sans MS"/>
              </a:rPr>
              <a:t> </a:t>
            </a:r>
            <a:r>
              <a:rPr dirty="0" sz="2000" b="1">
                <a:latin typeface="Comic Sans MS"/>
                <a:cs typeface="Comic Sans MS"/>
              </a:rPr>
              <a:t>Equity</a:t>
            </a:r>
            <a:r>
              <a:rPr dirty="0" sz="2000" spc="-50" b="1">
                <a:latin typeface="Comic Sans MS"/>
                <a:cs typeface="Comic Sans MS"/>
              </a:rPr>
              <a:t> </a:t>
            </a:r>
            <a:r>
              <a:rPr dirty="0" sz="2000" spc="-5" b="1">
                <a:latin typeface="Comic Sans MS"/>
                <a:cs typeface="Comic Sans MS"/>
              </a:rPr>
              <a:t>Items</a:t>
            </a:r>
            <a:endParaRPr sz="2000">
              <a:latin typeface="Comic Sans MS"/>
              <a:cs typeface="Comic Sans MS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6077711" y="2578607"/>
            <a:ext cx="2552700" cy="1115695"/>
            <a:chOff x="6077711" y="2578607"/>
            <a:chExt cx="2552700" cy="1115695"/>
          </a:xfrm>
        </p:grpSpPr>
        <p:sp>
          <p:nvSpPr>
            <p:cNvPr id="23" name="object 23"/>
            <p:cNvSpPr/>
            <p:nvPr/>
          </p:nvSpPr>
          <p:spPr>
            <a:xfrm>
              <a:off x="6096761" y="2597657"/>
              <a:ext cx="2514600" cy="1077595"/>
            </a:xfrm>
            <a:custGeom>
              <a:avLst/>
              <a:gdLst/>
              <a:ahLst/>
              <a:cxnLst/>
              <a:rect l="l" t="t" r="r" b="b"/>
              <a:pathLst>
                <a:path w="2514600" h="1077595">
                  <a:moveTo>
                    <a:pt x="2514599" y="0"/>
                  </a:moveTo>
                  <a:lnTo>
                    <a:pt x="0" y="0"/>
                  </a:lnTo>
                  <a:lnTo>
                    <a:pt x="0" y="1077468"/>
                  </a:lnTo>
                  <a:lnTo>
                    <a:pt x="2514599" y="1077468"/>
                  </a:lnTo>
                  <a:lnTo>
                    <a:pt x="2514599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6096761" y="2597657"/>
              <a:ext cx="2514600" cy="1077595"/>
            </a:xfrm>
            <a:custGeom>
              <a:avLst/>
              <a:gdLst/>
              <a:ahLst/>
              <a:cxnLst/>
              <a:rect l="l" t="t" r="r" b="b"/>
              <a:pathLst>
                <a:path w="2514600" h="1077595">
                  <a:moveTo>
                    <a:pt x="0" y="1077468"/>
                  </a:moveTo>
                  <a:lnTo>
                    <a:pt x="2514599" y="1077468"/>
                  </a:lnTo>
                  <a:lnTo>
                    <a:pt x="2514599" y="0"/>
                  </a:lnTo>
                  <a:lnTo>
                    <a:pt x="0" y="0"/>
                  </a:lnTo>
                  <a:lnTo>
                    <a:pt x="0" y="1077468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/>
          <p:cNvSpPr txBox="1"/>
          <p:nvPr/>
        </p:nvSpPr>
        <p:spPr>
          <a:xfrm>
            <a:off x="6096761" y="2597657"/>
            <a:ext cx="2514600" cy="1077595"/>
          </a:xfrm>
          <a:prstGeom prst="rect">
            <a:avLst/>
          </a:prstGeom>
        </p:spPr>
        <p:txBody>
          <a:bodyPr wrap="square" lIns="0" tIns="59055" rIns="0" bIns="0" rtlCol="0" vert="horz">
            <a:spAutoFit/>
          </a:bodyPr>
          <a:lstStyle/>
          <a:p>
            <a:pPr marL="487045">
              <a:lnSpc>
                <a:spcPct val="100000"/>
              </a:lnSpc>
              <a:spcBef>
                <a:spcPts val="465"/>
              </a:spcBef>
            </a:pPr>
            <a:r>
              <a:rPr dirty="0" sz="2800" spc="-10" b="1">
                <a:solidFill>
                  <a:srgbClr val="800000"/>
                </a:solidFill>
                <a:latin typeface="Comic Sans MS"/>
                <a:cs typeface="Comic Sans MS"/>
              </a:rPr>
              <a:t>Financing</a:t>
            </a:r>
            <a:endParaRPr sz="2800">
              <a:latin typeface="Comic Sans MS"/>
              <a:cs typeface="Comic Sans MS"/>
            </a:endParaRPr>
          </a:p>
          <a:p>
            <a:pPr marL="505459">
              <a:lnSpc>
                <a:spcPct val="100000"/>
              </a:lnSpc>
              <a:spcBef>
                <a:spcPts val="484"/>
              </a:spcBef>
            </a:pPr>
            <a:r>
              <a:rPr dirty="0" sz="2600" spc="-5">
                <a:latin typeface="Comic Sans MS"/>
                <a:cs typeface="Comic Sans MS"/>
              </a:rPr>
              <a:t>Activities</a:t>
            </a:r>
            <a:endParaRPr sz="26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17-6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62330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958392" y="1990452"/>
            <a:ext cx="4008754" cy="2536190"/>
          </a:xfrm>
          <a:prstGeom prst="rect">
            <a:avLst/>
          </a:prstGeom>
        </p:spPr>
        <p:txBody>
          <a:bodyPr wrap="square" lIns="0" tIns="24955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964"/>
              </a:spcBef>
            </a:pPr>
            <a:r>
              <a:rPr dirty="0" sz="2800" spc="-10" b="1">
                <a:latin typeface="Comic Sans MS"/>
                <a:cs typeface="Comic Sans MS"/>
              </a:rPr>
              <a:t>Order</a:t>
            </a:r>
            <a:r>
              <a:rPr dirty="0" sz="2800" spc="5" b="1">
                <a:latin typeface="Comic Sans MS"/>
                <a:cs typeface="Comic Sans MS"/>
              </a:rPr>
              <a:t> </a:t>
            </a:r>
            <a:r>
              <a:rPr dirty="0" sz="2800" spc="-5" b="1">
                <a:latin typeface="Comic Sans MS"/>
                <a:cs typeface="Comic Sans MS"/>
              </a:rPr>
              <a:t>of </a:t>
            </a:r>
            <a:r>
              <a:rPr dirty="0" sz="2800" spc="-10" b="1">
                <a:latin typeface="Comic Sans MS"/>
                <a:cs typeface="Comic Sans MS"/>
              </a:rPr>
              <a:t>Presentation:</a:t>
            </a:r>
            <a:endParaRPr sz="2800">
              <a:latin typeface="Comic Sans MS"/>
              <a:cs typeface="Comic Sans MS"/>
            </a:endParaRPr>
          </a:p>
          <a:p>
            <a:pPr marL="641985" indent="-403225">
              <a:lnSpc>
                <a:spcPct val="100000"/>
              </a:lnSpc>
              <a:spcBef>
                <a:spcPts val="1745"/>
              </a:spcBef>
              <a:buSzPct val="78846"/>
              <a:buAutoNum type="arabicPeriod"/>
              <a:tabLst>
                <a:tab pos="641985" algn="l"/>
                <a:tab pos="642620" algn="l"/>
              </a:tabLst>
            </a:pPr>
            <a:r>
              <a:rPr dirty="0" sz="2600" spc="-5">
                <a:latin typeface="Comic Sans MS"/>
                <a:cs typeface="Comic Sans MS"/>
              </a:rPr>
              <a:t>Operating</a:t>
            </a:r>
            <a:r>
              <a:rPr dirty="0" sz="2600" spc="-65">
                <a:latin typeface="Comic Sans MS"/>
                <a:cs typeface="Comic Sans MS"/>
              </a:rPr>
              <a:t> </a:t>
            </a:r>
            <a:r>
              <a:rPr dirty="0" sz="2600">
                <a:latin typeface="Comic Sans MS"/>
                <a:cs typeface="Comic Sans MS"/>
              </a:rPr>
              <a:t>activities.</a:t>
            </a:r>
            <a:endParaRPr sz="2600">
              <a:latin typeface="Comic Sans MS"/>
              <a:cs typeface="Comic Sans MS"/>
            </a:endParaRPr>
          </a:p>
          <a:p>
            <a:pPr marL="641985" indent="-403225">
              <a:lnSpc>
                <a:spcPct val="100000"/>
              </a:lnSpc>
              <a:spcBef>
                <a:spcPts val="1720"/>
              </a:spcBef>
              <a:buSzPct val="78846"/>
              <a:buAutoNum type="arabicPeriod"/>
              <a:tabLst>
                <a:tab pos="641985" algn="l"/>
                <a:tab pos="642620" algn="l"/>
              </a:tabLst>
            </a:pPr>
            <a:r>
              <a:rPr dirty="0" sz="2600">
                <a:latin typeface="Comic Sans MS"/>
                <a:cs typeface="Comic Sans MS"/>
              </a:rPr>
              <a:t>Investing</a:t>
            </a:r>
            <a:r>
              <a:rPr dirty="0" sz="2600" spc="-125">
                <a:latin typeface="Comic Sans MS"/>
                <a:cs typeface="Comic Sans MS"/>
              </a:rPr>
              <a:t> </a:t>
            </a:r>
            <a:r>
              <a:rPr dirty="0" sz="2600">
                <a:latin typeface="Comic Sans MS"/>
                <a:cs typeface="Comic Sans MS"/>
              </a:rPr>
              <a:t>activities.</a:t>
            </a:r>
            <a:endParaRPr sz="2600">
              <a:latin typeface="Comic Sans MS"/>
              <a:cs typeface="Comic Sans MS"/>
            </a:endParaRPr>
          </a:p>
          <a:p>
            <a:pPr marL="641985" indent="-403225">
              <a:lnSpc>
                <a:spcPct val="100000"/>
              </a:lnSpc>
              <a:spcBef>
                <a:spcPts val="1714"/>
              </a:spcBef>
              <a:buSzPct val="78846"/>
              <a:buAutoNum type="arabicPeriod"/>
              <a:tabLst>
                <a:tab pos="641985" algn="l"/>
                <a:tab pos="642620" algn="l"/>
              </a:tabLst>
            </a:pPr>
            <a:r>
              <a:rPr dirty="0" sz="2600">
                <a:latin typeface="Comic Sans MS"/>
                <a:cs typeface="Comic Sans MS"/>
              </a:rPr>
              <a:t>Financing</a:t>
            </a:r>
            <a:r>
              <a:rPr dirty="0" sz="2600" spc="-105">
                <a:latin typeface="Comic Sans MS"/>
                <a:cs typeface="Comic Sans MS"/>
              </a:rPr>
              <a:t> </a:t>
            </a:r>
            <a:r>
              <a:rPr dirty="0" sz="2600">
                <a:latin typeface="Comic Sans MS"/>
                <a:cs typeface="Comic Sans MS"/>
              </a:rPr>
              <a:t>activities.</a:t>
            </a:r>
            <a:endParaRPr sz="2600">
              <a:latin typeface="Comic Sans MS"/>
              <a:cs typeface="Comic Sans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80709" y="2263901"/>
            <a:ext cx="2971800" cy="486409"/>
          </a:xfrm>
          <a:prstGeom prst="rect">
            <a:avLst/>
          </a:prstGeom>
          <a:solidFill>
            <a:srgbClr val="FFFFCC"/>
          </a:solidFill>
          <a:ln w="28575">
            <a:solidFill>
              <a:srgbClr val="800000"/>
            </a:solidFill>
          </a:ln>
        </p:spPr>
        <p:txBody>
          <a:bodyPr wrap="square" lIns="0" tIns="31114" rIns="0" bIns="0" rtlCol="0" vert="horz">
            <a:spAutoFit/>
          </a:bodyPr>
          <a:lstStyle/>
          <a:p>
            <a:pPr marL="433705">
              <a:lnSpc>
                <a:spcPct val="100000"/>
              </a:lnSpc>
              <a:spcBef>
                <a:spcPts val="244"/>
              </a:spcBef>
            </a:pPr>
            <a:r>
              <a:rPr dirty="0" sz="2400">
                <a:latin typeface="Comic Sans MS"/>
                <a:cs typeface="Comic Sans MS"/>
              </a:rPr>
              <a:t>Direct</a:t>
            </a:r>
            <a:r>
              <a:rPr dirty="0" sz="2400" spc="-5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Method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80709" y="3489197"/>
            <a:ext cx="2971800" cy="485140"/>
          </a:xfrm>
          <a:prstGeom prst="rect">
            <a:avLst/>
          </a:prstGeom>
          <a:solidFill>
            <a:srgbClr val="FFFFCC"/>
          </a:solidFill>
          <a:ln w="28575">
            <a:solidFill>
              <a:srgbClr val="800000"/>
            </a:solidFill>
          </a:ln>
        </p:spPr>
        <p:txBody>
          <a:bodyPr wrap="square" lIns="0" tIns="29844" rIns="0" bIns="0" rtlCol="0" vert="horz">
            <a:spAutoFit/>
          </a:bodyPr>
          <a:lstStyle/>
          <a:p>
            <a:pPr marL="290195">
              <a:lnSpc>
                <a:spcPct val="100000"/>
              </a:lnSpc>
              <a:spcBef>
                <a:spcPts val="234"/>
              </a:spcBef>
            </a:pPr>
            <a:r>
              <a:rPr dirty="0" sz="2400" spc="-5">
                <a:latin typeface="Comic Sans MS"/>
                <a:cs typeface="Comic Sans MS"/>
              </a:rPr>
              <a:t>Indirect</a:t>
            </a:r>
            <a:r>
              <a:rPr dirty="0" sz="2400" spc="-4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Method</a:t>
            </a:r>
            <a:endParaRPr sz="2400">
              <a:latin typeface="Comic Sans MS"/>
              <a:cs typeface="Comic Sans MS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274063" y="893063"/>
            <a:ext cx="7508240" cy="2922905"/>
            <a:chOff x="1274063" y="893063"/>
            <a:chExt cx="7508240" cy="2922905"/>
          </a:xfrm>
        </p:grpSpPr>
        <p:sp>
          <p:nvSpPr>
            <p:cNvPr id="8" name="object 8"/>
            <p:cNvSpPr/>
            <p:nvPr/>
          </p:nvSpPr>
          <p:spPr>
            <a:xfrm>
              <a:off x="4997958" y="2506217"/>
              <a:ext cx="381000" cy="1295400"/>
            </a:xfrm>
            <a:custGeom>
              <a:avLst/>
              <a:gdLst/>
              <a:ahLst/>
              <a:cxnLst/>
              <a:rect l="l" t="t" r="r" b="b"/>
              <a:pathLst>
                <a:path w="381000" h="1295400">
                  <a:moveTo>
                    <a:pt x="381000" y="1295400"/>
                  </a:moveTo>
                  <a:lnTo>
                    <a:pt x="320808" y="1289891"/>
                  </a:lnTo>
                  <a:lnTo>
                    <a:pt x="268516" y="1274555"/>
                  </a:lnTo>
                  <a:lnTo>
                    <a:pt x="227271" y="1251179"/>
                  </a:lnTo>
                  <a:lnTo>
                    <a:pt x="200217" y="1221548"/>
                  </a:lnTo>
                  <a:lnTo>
                    <a:pt x="190500" y="1187450"/>
                  </a:lnTo>
                  <a:lnTo>
                    <a:pt x="190500" y="755650"/>
                  </a:lnTo>
                  <a:lnTo>
                    <a:pt x="180782" y="721551"/>
                  </a:lnTo>
                  <a:lnTo>
                    <a:pt x="153728" y="691920"/>
                  </a:lnTo>
                  <a:lnTo>
                    <a:pt x="112483" y="668544"/>
                  </a:lnTo>
                  <a:lnTo>
                    <a:pt x="60191" y="653208"/>
                  </a:lnTo>
                  <a:lnTo>
                    <a:pt x="0" y="647700"/>
                  </a:lnTo>
                  <a:lnTo>
                    <a:pt x="60191" y="642191"/>
                  </a:lnTo>
                  <a:lnTo>
                    <a:pt x="112483" y="626855"/>
                  </a:lnTo>
                  <a:lnTo>
                    <a:pt x="153728" y="603479"/>
                  </a:lnTo>
                  <a:lnTo>
                    <a:pt x="180782" y="573848"/>
                  </a:lnTo>
                  <a:lnTo>
                    <a:pt x="190500" y="539750"/>
                  </a:lnTo>
                  <a:lnTo>
                    <a:pt x="190500" y="107950"/>
                  </a:lnTo>
                  <a:lnTo>
                    <a:pt x="200217" y="73851"/>
                  </a:lnTo>
                  <a:lnTo>
                    <a:pt x="227271" y="44220"/>
                  </a:lnTo>
                  <a:lnTo>
                    <a:pt x="268516" y="20844"/>
                  </a:lnTo>
                  <a:lnTo>
                    <a:pt x="320808" y="5508"/>
                  </a:lnTo>
                  <a:lnTo>
                    <a:pt x="381000" y="0"/>
                  </a:lnTo>
                </a:path>
              </a:pathLst>
            </a:custGeom>
            <a:ln w="28575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1365250" y="1032509"/>
              <a:ext cx="7369175" cy="575310"/>
            </a:xfrm>
            <a:custGeom>
              <a:avLst/>
              <a:gdLst/>
              <a:ahLst/>
              <a:cxnLst/>
              <a:rect l="l" t="t" r="r" b="b"/>
              <a:pathLst>
                <a:path w="7369175" h="575310">
                  <a:moveTo>
                    <a:pt x="7369048" y="0"/>
                  </a:moveTo>
                  <a:lnTo>
                    <a:pt x="7286498" y="0"/>
                  </a:lnTo>
                  <a:lnTo>
                    <a:pt x="7286498" y="6350"/>
                  </a:lnTo>
                  <a:lnTo>
                    <a:pt x="7286498" y="12700"/>
                  </a:lnTo>
                  <a:lnTo>
                    <a:pt x="7286498" y="492760"/>
                  </a:lnTo>
                  <a:lnTo>
                    <a:pt x="12700" y="492760"/>
                  </a:lnTo>
                  <a:lnTo>
                    <a:pt x="6350" y="492760"/>
                  </a:lnTo>
                  <a:lnTo>
                    <a:pt x="0" y="492760"/>
                  </a:lnTo>
                  <a:lnTo>
                    <a:pt x="0" y="562610"/>
                  </a:lnTo>
                  <a:lnTo>
                    <a:pt x="0" y="575310"/>
                  </a:lnTo>
                  <a:lnTo>
                    <a:pt x="7369048" y="575310"/>
                  </a:lnTo>
                  <a:lnTo>
                    <a:pt x="7369048" y="562610"/>
                  </a:lnTo>
                  <a:lnTo>
                    <a:pt x="7369048" y="12700"/>
                  </a:lnTo>
                  <a:lnTo>
                    <a:pt x="73690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50263" y="969263"/>
              <a:ext cx="7431786" cy="78714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295399" y="963167"/>
              <a:ext cx="7356475" cy="562610"/>
            </a:xfrm>
            <a:custGeom>
              <a:avLst/>
              <a:gdLst/>
              <a:ahLst/>
              <a:cxnLst/>
              <a:rect l="l" t="t" r="r" b="b"/>
              <a:pathLst>
                <a:path w="7356475" h="562610">
                  <a:moveTo>
                    <a:pt x="7356348" y="0"/>
                  </a:moveTo>
                  <a:lnTo>
                    <a:pt x="0" y="0"/>
                  </a:lnTo>
                  <a:lnTo>
                    <a:pt x="0" y="562355"/>
                  </a:lnTo>
                  <a:lnTo>
                    <a:pt x="7356348" y="562355"/>
                  </a:lnTo>
                  <a:lnTo>
                    <a:pt x="7356348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74063" y="893063"/>
              <a:ext cx="7431786" cy="787146"/>
            </a:xfrm>
            <a:prstGeom prst="rect">
              <a:avLst/>
            </a:prstGeom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483233" y="977265"/>
            <a:ext cx="6988809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/>
              <a:t>Format</a:t>
            </a:r>
            <a:r>
              <a:rPr dirty="0" sz="2800" spc="10"/>
              <a:t> </a:t>
            </a:r>
            <a:r>
              <a:rPr dirty="0" sz="2800" spc="-5"/>
              <a:t>of</a:t>
            </a:r>
            <a:r>
              <a:rPr dirty="0" sz="2800" spc="5"/>
              <a:t> </a:t>
            </a:r>
            <a:r>
              <a:rPr dirty="0" sz="2800" spc="-10"/>
              <a:t>the</a:t>
            </a:r>
            <a:r>
              <a:rPr dirty="0" sz="2800" spc="-5"/>
              <a:t> </a:t>
            </a:r>
            <a:r>
              <a:rPr dirty="0" sz="2800" spc="-10"/>
              <a:t>Statement</a:t>
            </a:r>
            <a:r>
              <a:rPr dirty="0" sz="2800" spc="-5"/>
              <a:t> of</a:t>
            </a:r>
            <a:r>
              <a:rPr dirty="0" sz="2800" spc="5"/>
              <a:t> </a:t>
            </a:r>
            <a:r>
              <a:rPr dirty="0" sz="2800" spc="-5"/>
              <a:t>Cash</a:t>
            </a:r>
            <a:r>
              <a:rPr dirty="0" sz="2800" spc="5"/>
              <a:t> </a:t>
            </a:r>
            <a:r>
              <a:rPr dirty="0" sz="2800" spc="-5"/>
              <a:t>Flows</a:t>
            </a:r>
            <a:endParaRPr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17-7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9143999" cy="684580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88340" y="1418590"/>
            <a:ext cx="5027930" cy="40347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solidFill>
                  <a:srgbClr val="800000"/>
                </a:solidFill>
                <a:latin typeface="Comic Sans MS"/>
                <a:cs typeface="Comic Sans MS"/>
              </a:rPr>
              <a:t>Indirect</a:t>
            </a:r>
            <a:r>
              <a:rPr dirty="0" sz="2800" spc="20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800" spc="-5" b="1">
                <a:solidFill>
                  <a:srgbClr val="800000"/>
                </a:solidFill>
                <a:latin typeface="Comic Sans MS"/>
                <a:cs typeface="Comic Sans MS"/>
              </a:rPr>
              <a:t>and</a:t>
            </a:r>
            <a:r>
              <a:rPr dirty="0" sz="2800" spc="10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800" spc="-5" b="1">
                <a:solidFill>
                  <a:srgbClr val="800000"/>
                </a:solidFill>
                <a:latin typeface="Comic Sans MS"/>
                <a:cs typeface="Comic Sans MS"/>
              </a:rPr>
              <a:t>Direct</a:t>
            </a:r>
            <a:r>
              <a:rPr dirty="0" sz="2800" spc="25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800" spc="-5" b="1">
                <a:solidFill>
                  <a:srgbClr val="800000"/>
                </a:solidFill>
                <a:latin typeface="Comic Sans MS"/>
                <a:cs typeface="Comic Sans MS"/>
              </a:rPr>
              <a:t>Methods</a:t>
            </a:r>
            <a:endParaRPr sz="2800">
              <a:latin typeface="Comic Sans MS"/>
              <a:cs typeface="Comic Sans MS"/>
            </a:endParaRPr>
          </a:p>
          <a:p>
            <a:pPr marL="241300" marR="675005">
              <a:lnSpc>
                <a:spcPct val="105100"/>
              </a:lnSpc>
              <a:spcBef>
                <a:spcPts val="1995"/>
              </a:spcBef>
            </a:pPr>
            <a:r>
              <a:rPr dirty="0" sz="2400" spc="-5">
                <a:latin typeface="Comic Sans MS"/>
                <a:cs typeface="Comic Sans MS"/>
              </a:rPr>
              <a:t>Companies favor the indirect </a:t>
            </a:r>
            <a:r>
              <a:rPr dirty="0" sz="2400" spc="-71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method</a:t>
            </a:r>
            <a:r>
              <a:rPr dirty="0" sz="2400" spc="-2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for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two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 spc="-10">
                <a:latin typeface="Comic Sans MS"/>
                <a:cs typeface="Comic Sans MS"/>
              </a:rPr>
              <a:t>reasons:</a:t>
            </a:r>
            <a:endParaRPr sz="2400">
              <a:latin typeface="Comic Sans MS"/>
              <a:cs typeface="Comic Sans MS"/>
            </a:endParaRPr>
          </a:p>
          <a:p>
            <a:pPr marL="809625" marR="454025" indent="-402590">
              <a:lnSpc>
                <a:spcPct val="105000"/>
              </a:lnSpc>
              <a:spcBef>
                <a:spcPts val="1010"/>
              </a:spcBef>
              <a:buAutoNum type="arabicPeriod"/>
              <a:tabLst>
                <a:tab pos="809625" algn="l"/>
                <a:tab pos="810260" algn="l"/>
              </a:tabLst>
            </a:pPr>
            <a:r>
              <a:rPr dirty="0" sz="2400" spc="-5">
                <a:latin typeface="Comic Sans MS"/>
                <a:cs typeface="Comic Sans MS"/>
              </a:rPr>
              <a:t>It</a:t>
            </a:r>
            <a:r>
              <a:rPr dirty="0" sz="2400" spc="-3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is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easier</a:t>
            </a:r>
            <a:r>
              <a:rPr dirty="0" sz="2400" spc="-3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and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less</a:t>
            </a:r>
            <a:r>
              <a:rPr dirty="0" sz="2400" spc="-5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costly </a:t>
            </a:r>
            <a:r>
              <a:rPr dirty="0" sz="2400" spc="-70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to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prepare,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and</a:t>
            </a:r>
            <a:endParaRPr sz="2400">
              <a:latin typeface="Comic Sans MS"/>
              <a:cs typeface="Comic Sans MS"/>
            </a:endParaRPr>
          </a:p>
          <a:p>
            <a:pPr marL="809625" marR="593090" indent="-402590">
              <a:lnSpc>
                <a:spcPct val="105000"/>
              </a:lnSpc>
              <a:spcBef>
                <a:spcPts val="1005"/>
              </a:spcBef>
              <a:buAutoNum type="arabicPeriod"/>
              <a:tabLst>
                <a:tab pos="809625" algn="l"/>
                <a:tab pos="810260" algn="l"/>
              </a:tabLst>
            </a:pPr>
            <a:r>
              <a:rPr dirty="0" sz="2400" spc="-5">
                <a:latin typeface="Comic Sans MS"/>
                <a:cs typeface="Comic Sans MS"/>
              </a:rPr>
              <a:t>It focuses </a:t>
            </a:r>
            <a:r>
              <a:rPr dirty="0" sz="2400">
                <a:latin typeface="Comic Sans MS"/>
                <a:cs typeface="Comic Sans MS"/>
              </a:rPr>
              <a:t>on </a:t>
            </a:r>
            <a:r>
              <a:rPr dirty="0" sz="2400" spc="-5">
                <a:latin typeface="Comic Sans MS"/>
                <a:cs typeface="Comic Sans MS"/>
              </a:rPr>
              <a:t>the </a:t>
            </a:r>
            <a:r>
              <a:rPr dirty="0" sz="240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differences between </a:t>
            </a:r>
            <a:r>
              <a:rPr dirty="0" sz="2400">
                <a:latin typeface="Comic Sans MS"/>
                <a:cs typeface="Comic Sans MS"/>
              </a:rPr>
              <a:t>net </a:t>
            </a:r>
            <a:r>
              <a:rPr dirty="0" sz="2400" spc="-70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income </a:t>
            </a:r>
            <a:r>
              <a:rPr dirty="0" sz="2400">
                <a:latin typeface="Comic Sans MS"/>
                <a:cs typeface="Comic Sans MS"/>
              </a:rPr>
              <a:t>and </a:t>
            </a:r>
            <a:r>
              <a:rPr dirty="0" sz="2400" spc="-5">
                <a:latin typeface="Comic Sans MS"/>
                <a:cs typeface="Comic Sans MS"/>
              </a:rPr>
              <a:t>net cash flow </a:t>
            </a:r>
            <a:r>
              <a:rPr dirty="0" sz="2400" spc="-70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from</a:t>
            </a:r>
            <a:r>
              <a:rPr dirty="0" sz="2400" spc="-4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operating</a:t>
            </a:r>
            <a:r>
              <a:rPr dirty="0" sz="2400" spc="-5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051050" y="577595"/>
            <a:ext cx="6718300" cy="753745"/>
            <a:chOff x="2051050" y="577595"/>
            <a:chExt cx="6718300" cy="753745"/>
          </a:xfrm>
        </p:grpSpPr>
        <p:sp>
          <p:nvSpPr>
            <p:cNvPr id="6" name="object 6"/>
            <p:cNvSpPr/>
            <p:nvPr/>
          </p:nvSpPr>
          <p:spPr>
            <a:xfrm>
              <a:off x="2127250" y="702309"/>
              <a:ext cx="6642100" cy="571500"/>
            </a:xfrm>
            <a:custGeom>
              <a:avLst/>
              <a:gdLst/>
              <a:ahLst/>
              <a:cxnLst/>
              <a:rect l="l" t="t" r="r" b="b"/>
              <a:pathLst>
                <a:path w="6642100" h="571500">
                  <a:moveTo>
                    <a:pt x="6642100" y="0"/>
                  </a:moveTo>
                  <a:lnTo>
                    <a:pt x="6559550" y="0"/>
                  </a:lnTo>
                  <a:lnTo>
                    <a:pt x="6559550" y="6350"/>
                  </a:lnTo>
                  <a:lnTo>
                    <a:pt x="6559550" y="12700"/>
                  </a:lnTo>
                  <a:lnTo>
                    <a:pt x="6559550" y="488950"/>
                  </a:lnTo>
                  <a:lnTo>
                    <a:pt x="12700" y="488950"/>
                  </a:lnTo>
                  <a:lnTo>
                    <a:pt x="6350" y="488950"/>
                  </a:lnTo>
                  <a:lnTo>
                    <a:pt x="0" y="488950"/>
                  </a:lnTo>
                  <a:lnTo>
                    <a:pt x="0" y="558800"/>
                  </a:lnTo>
                  <a:lnTo>
                    <a:pt x="0" y="571500"/>
                  </a:lnTo>
                  <a:lnTo>
                    <a:pt x="6642100" y="571500"/>
                  </a:lnTo>
                  <a:lnTo>
                    <a:pt x="6642100" y="558800"/>
                  </a:lnTo>
                  <a:lnTo>
                    <a:pt x="6642100" y="12700"/>
                  </a:lnTo>
                  <a:lnTo>
                    <a:pt x="66421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42743" y="653795"/>
              <a:ext cx="6246113" cy="67741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057400" y="632459"/>
              <a:ext cx="6629400" cy="559435"/>
            </a:xfrm>
            <a:custGeom>
              <a:avLst/>
              <a:gdLst/>
              <a:ahLst/>
              <a:cxnLst/>
              <a:rect l="l" t="t" r="r" b="b"/>
              <a:pathLst>
                <a:path w="6629400" h="559435">
                  <a:moveTo>
                    <a:pt x="6629400" y="0"/>
                  </a:moveTo>
                  <a:lnTo>
                    <a:pt x="0" y="0"/>
                  </a:lnTo>
                  <a:lnTo>
                    <a:pt x="0" y="559308"/>
                  </a:lnTo>
                  <a:lnTo>
                    <a:pt x="6629400" y="559308"/>
                  </a:lnTo>
                  <a:lnTo>
                    <a:pt x="6629400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2057400" y="632459"/>
              <a:ext cx="6629400" cy="559435"/>
            </a:xfrm>
            <a:custGeom>
              <a:avLst/>
              <a:gdLst/>
              <a:ahLst/>
              <a:cxnLst/>
              <a:rect l="l" t="t" r="r" b="b"/>
              <a:pathLst>
                <a:path w="6629400" h="559435">
                  <a:moveTo>
                    <a:pt x="0" y="559308"/>
                  </a:moveTo>
                  <a:lnTo>
                    <a:pt x="6629400" y="559308"/>
                  </a:lnTo>
                  <a:lnTo>
                    <a:pt x="6629400" y="0"/>
                  </a:lnTo>
                  <a:lnTo>
                    <a:pt x="0" y="0"/>
                  </a:lnTo>
                  <a:lnTo>
                    <a:pt x="0" y="5593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66544" y="577595"/>
              <a:ext cx="6246113" cy="677417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2245232" y="648157"/>
            <a:ext cx="5871210" cy="3917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/>
              <a:t>Preparing</a:t>
            </a:r>
            <a:r>
              <a:rPr dirty="0" sz="2400" spc="-25"/>
              <a:t> </a:t>
            </a:r>
            <a:r>
              <a:rPr dirty="0" sz="2400" spc="-5"/>
              <a:t>the</a:t>
            </a:r>
            <a:r>
              <a:rPr dirty="0" sz="2400" spc="-20"/>
              <a:t> </a:t>
            </a:r>
            <a:r>
              <a:rPr dirty="0" sz="2400" spc="-5"/>
              <a:t>Statement</a:t>
            </a:r>
            <a:r>
              <a:rPr dirty="0" sz="2400" spc="-35"/>
              <a:t> </a:t>
            </a:r>
            <a:r>
              <a:rPr dirty="0" sz="2400"/>
              <a:t>of</a:t>
            </a:r>
            <a:r>
              <a:rPr dirty="0" sz="2400" spc="-15"/>
              <a:t> </a:t>
            </a:r>
            <a:r>
              <a:rPr dirty="0" sz="2400" spc="-5"/>
              <a:t>Cash</a:t>
            </a:r>
            <a:r>
              <a:rPr dirty="0" sz="2400" spc="-10"/>
              <a:t> </a:t>
            </a:r>
            <a:r>
              <a:rPr dirty="0" sz="2400"/>
              <a:t>Flows</a:t>
            </a:r>
            <a:endParaRPr sz="2400"/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737859" y="1905000"/>
            <a:ext cx="3177539" cy="436625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17-8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9143999" cy="6845805"/>
          </a:xfrm>
          <a:prstGeom prst="rect">
            <a:avLst/>
          </a:prstGeom>
        </p:spPr>
      </p:pic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431800" y="755650"/>
          <a:ext cx="8724900" cy="56343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86145"/>
                <a:gridCol w="1209040"/>
                <a:gridCol w="1511300"/>
              </a:tblGrid>
              <a:tr h="437896">
                <a:tc>
                  <a:txBody>
                    <a:bodyPr/>
                    <a:lstStyle/>
                    <a:p>
                      <a:pPr marL="1388745">
                        <a:lnSpc>
                          <a:spcPts val="2335"/>
                        </a:lnSpc>
                      </a:pP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Operating</a:t>
                      </a:r>
                      <a:r>
                        <a:rPr dirty="0" sz="2000" spc="-1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Activities</a:t>
                      </a:r>
                      <a:r>
                        <a:rPr dirty="0" sz="2000" spc="-4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(Indirect</a:t>
                      </a:r>
                      <a:r>
                        <a:rPr dirty="0" sz="2000" spc="-3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method)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</a:tr>
              <a:tr h="474344">
                <a:tc>
                  <a:txBody>
                    <a:bodyPr/>
                    <a:lstStyle/>
                    <a:p>
                      <a:pPr marL="68580">
                        <a:lnSpc>
                          <a:spcPts val="2800"/>
                        </a:lnSpc>
                      </a:pPr>
                      <a:r>
                        <a:rPr dirty="0" u="heavy" sz="2400" spc="-5" b="1">
                          <a:solidFill>
                            <a:srgbClr val="FF0000"/>
                          </a:solidFill>
                          <a:uFill>
                            <a:solidFill>
                              <a:srgbClr val="FF0000"/>
                            </a:solidFill>
                          </a:uFill>
                          <a:latin typeface="Arial"/>
                          <a:cs typeface="Arial"/>
                        </a:rPr>
                        <a:t>Net</a:t>
                      </a:r>
                      <a:r>
                        <a:rPr dirty="0" u="heavy" sz="2400" spc="-40" b="1">
                          <a:solidFill>
                            <a:srgbClr val="FF0000"/>
                          </a:solidFill>
                          <a:uFill>
                            <a:solidFill>
                              <a:srgbClr val="FF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heavy" sz="2400" b="1">
                          <a:solidFill>
                            <a:srgbClr val="FF0000"/>
                          </a:solidFill>
                          <a:uFill>
                            <a:solidFill>
                              <a:srgbClr val="FF0000"/>
                            </a:solidFill>
                          </a:uFill>
                          <a:latin typeface="Arial"/>
                          <a:cs typeface="Arial"/>
                        </a:rPr>
                        <a:t>income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58419">
                        <a:lnSpc>
                          <a:spcPts val="2335"/>
                        </a:lnSpc>
                      </a:pPr>
                      <a:r>
                        <a:rPr dirty="0" sz="2000" spc="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××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</a:tr>
              <a:tr h="474345">
                <a:tc>
                  <a:txBody>
                    <a:bodyPr/>
                    <a:lstStyle/>
                    <a:p>
                      <a:pPr marL="68580">
                        <a:lnSpc>
                          <a:spcPts val="2105"/>
                        </a:lnSpc>
                      </a:pPr>
                      <a:r>
                        <a:rPr dirty="0" u="heavy" sz="1800" spc="-1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Adjustments</a:t>
                      </a:r>
                      <a:r>
                        <a:rPr dirty="0" u="heavy" sz="1800" spc="5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heavy" sz="180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to </a:t>
                      </a:r>
                      <a:r>
                        <a:rPr dirty="0" u="heavy" sz="1800" spc="-5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reconcile</a:t>
                      </a:r>
                      <a:r>
                        <a:rPr dirty="0" u="heavy" sz="180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 net income</a:t>
                      </a:r>
                      <a:r>
                        <a:rPr dirty="0" u="heavy" sz="1800" spc="-5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heavy" sz="180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to</a:t>
                      </a:r>
                      <a:r>
                        <a:rPr dirty="0" u="heavy" sz="1800" spc="-5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heavy" sz="180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net </a:t>
                      </a:r>
                      <a:r>
                        <a:rPr dirty="0" u="heavy" sz="1800" spc="-5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u="heavy" sz="180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heavy" sz="1800" spc="-5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flow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</a:tr>
              <a:tr h="474344">
                <a:tc>
                  <a:txBody>
                    <a:bodyPr/>
                    <a:lstStyle/>
                    <a:p>
                      <a:pPr marL="68580">
                        <a:lnSpc>
                          <a:spcPts val="2105"/>
                        </a:lnSpc>
                      </a:pPr>
                      <a:r>
                        <a:rPr dirty="0" sz="1800" spc="-5" b="1">
                          <a:latin typeface="Arial"/>
                          <a:cs typeface="Arial"/>
                        </a:rPr>
                        <a:t>Depreciation&amp;</a:t>
                      </a:r>
                      <a:r>
                        <a:rPr dirty="0" sz="18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Amortization</a:t>
                      </a:r>
                      <a:r>
                        <a:rPr dirty="0" sz="1800" spc="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expense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105"/>
                        </a:lnSpc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×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ts val="1870"/>
                        </a:lnSpc>
                      </a:pPr>
                      <a:r>
                        <a:rPr dirty="0" sz="16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Add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</a:tr>
              <a:tr h="474345">
                <a:tc>
                  <a:txBody>
                    <a:bodyPr/>
                    <a:lstStyle/>
                    <a:p>
                      <a:pPr marL="68580">
                        <a:lnSpc>
                          <a:spcPts val="2105"/>
                        </a:lnSpc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Loss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on 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sale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fixed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assets</a:t>
                      </a:r>
                      <a:r>
                        <a:rPr dirty="0" sz="18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……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105"/>
                        </a:lnSpc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×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ts val="1870"/>
                        </a:lnSpc>
                      </a:pPr>
                      <a:r>
                        <a:rPr dirty="0" sz="16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Add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</a:tr>
              <a:tr h="474345">
                <a:tc>
                  <a:txBody>
                    <a:bodyPr/>
                    <a:lstStyle/>
                    <a:p>
                      <a:pPr marL="68580">
                        <a:lnSpc>
                          <a:spcPts val="2105"/>
                        </a:lnSpc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Gain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on 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sale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 fixed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assets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 ……….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810">
                        <a:lnSpc>
                          <a:spcPts val="2105"/>
                        </a:lnSpc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)×(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ts val="1875"/>
                        </a:lnSpc>
                      </a:pPr>
                      <a:r>
                        <a:rPr dirty="0" sz="1600" spc="-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Deduct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</a:tr>
              <a:tr h="474344">
                <a:tc>
                  <a:txBody>
                    <a:bodyPr/>
                    <a:lstStyle/>
                    <a:p>
                      <a:pPr marL="68580">
                        <a:lnSpc>
                          <a:spcPts val="2105"/>
                        </a:lnSpc>
                      </a:pPr>
                      <a:r>
                        <a:rPr dirty="0" u="heavy" sz="180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Changes</a:t>
                      </a:r>
                      <a:r>
                        <a:rPr dirty="0" u="heavy" sz="1800" spc="-15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heavy" sz="180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in </a:t>
                      </a:r>
                      <a:r>
                        <a:rPr dirty="0" u="heavy" sz="1800" spc="-5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current</a:t>
                      </a:r>
                      <a:r>
                        <a:rPr dirty="0" u="heavy" sz="180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heavy" sz="1800" spc="-5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assets</a:t>
                      </a:r>
                      <a:r>
                        <a:rPr dirty="0" u="heavy" sz="180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 and</a:t>
                      </a:r>
                      <a:r>
                        <a:rPr dirty="0" u="heavy" sz="1800" spc="5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r>
                        <a:rPr dirty="0" u="heavy" sz="1800" spc="-5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current </a:t>
                      </a:r>
                      <a:r>
                        <a:rPr dirty="0" u="heavy" sz="1800" b="1">
                          <a:solidFill>
                            <a:srgbClr val="006FC0"/>
                          </a:solidFill>
                          <a:uFill>
                            <a:solidFill>
                              <a:srgbClr val="006FC0"/>
                            </a:solidFill>
                          </a:uFill>
                          <a:latin typeface="Arial"/>
                          <a:cs typeface="Arial"/>
                        </a:rPr>
                        <a:t>liabilities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</a:tr>
              <a:tr h="474344">
                <a:tc>
                  <a:txBody>
                    <a:bodyPr/>
                    <a:lstStyle/>
                    <a:p>
                      <a:pPr marL="68580">
                        <a:lnSpc>
                          <a:spcPts val="2105"/>
                        </a:lnSpc>
                      </a:pPr>
                      <a:r>
                        <a:rPr dirty="0" sz="1800" spc="-5" b="1">
                          <a:latin typeface="Arial"/>
                          <a:cs typeface="Arial"/>
                        </a:rPr>
                        <a:t>increase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current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assets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5"/>
                        </a:lnSpc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)×(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marL="118745">
                        <a:lnSpc>
                          <a:spcPts val="1875"/>
                        </a:lnSpc>
                      </a:pPr>
                      <a:r>
                        <a:rPr dirty="0" sz="1600" spc="-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Deduct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</a:tr>
              <a:tr h="474344">
                <a:tc>
                  <a:txBody>
                    <a:bodyPr/>
                    <a:lstStyle/>
                    <a:p>
                      <a:pPr marL="68580">
                        <a:lnSpc>
                          <a:spcPts val="2105"/>
                        </a:lnSpc>
                      </a:pPr>
                      <a:r>
                        <a:rPr dirty="0" sz="1800" spc="-10" b="1">
                          <a:latin typeface="Arial"/>
                          <a:cs typeface="Arial"/>
                        </a:rPr>
                        <a:t>Decrease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current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assets.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105"/>
                        </a:lnSpc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×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marL="118745">
                        <a:lnSpc>
                          <a:spcPts val="1875"/>
                        </a:lnSpc>
                      </a:pPr>
                      <a:r>
                        <a:rPr dirty="0" sz="16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Add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</a:tr>
              <a:tr h="474344">
                <a:tc>
                  <a:txBody>
                    <a:bodyPr/>
                    <a:lstStyle/>
                    <a:p>
                      <a:pPr marL="68580">
                        <a:lnSpc>
                          <a:spcPts val="2110"/>
                        </a:lnSpc>
                      </a:pPr>
                      <a:r>
                        <a:rPr dirty="0" sz="1800" spc="-5" b="1">
                          <a:latin typeface="Arial"/>
                          <a:cs typeface="Arial"/>
                        </a:rPr>
                        <a:t>Increase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 current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liabilities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10"/>
                        </a:lnSpc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×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marL="118745">
                        <a:lnSpc>
                          <a:spcPts val="1875"/>
                        </a:lnSpc>
                      </a:pPr>
                      <a:r>
                        <a:rPr dirty="0" sz="16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Add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</a:tr>
              <a:tr h="914336">
                <a:tc>
                  <a:txBody>
                    <a:bodyPr/>
                    <a:lstStyle/>
                    <a:p>
                      <a:pPr marL="68580">
                        <a:lnSpc>
                          <a:spcPts val="2120"/>
                        </a:lnSpc>
                      </a:pPr>
                      <a:r>
                        <a:rPr dirty="0" sz="1800" spc="-5" b="1">
                          <a:latin typeface="Arial"/>
                          <a:cs typeface="Arial"/>
                        </a:rPr>
                        <a:t>Decrease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 in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latin typeface="Arial"/>
                          <a:cs typeface="Arial"/>
                        </a:rPr>
                        <a:t>current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liabilities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ts val="2855"/>
                        </a:lnSpc>
                        <a:spcBef>
                          <a:spcPts val="5"/>
                        </a:spcBef>
                      </a:pPr>
                      <a:r>
                        <a:rPr dirty="0" sz="2400" spc="-5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Net </a:t>
                      </a:r>
                      <a:r>
                        <a:rPr dirty="0" sz="24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cash </a:t>
                      </a:r>
                      <a:r>
                        <a:rPr dirty="0" sz="2400" spc="-5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flow</a:t>
                      </a:r>
                      <a:r>
                        <a:rPr dirty="0" sz="24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provided</a:t>
                      </a:r>
                      <a:r>
                        <a:rPr dirty="0" sz="24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 spc="-5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by </a:t>
                      </a:r>
                      <a:r>
                        <a:rPr dirty="0" sz="24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operating activity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20"/>
                        </a:lnSpc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)×(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2000" spc="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××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  <a:tc>
                  <a:txBody>
                    <a:bodyPr/>
                    <a:lstStyle/>
                    <a:p>
                      <a:pPr marL="118745">
                        <a:lnSpc>
                          <a:spcPts val="1889"/>
                        </a:lnSpc>
                      </a:pPr>
                      <a:r>
                        <a:rPr dirty="0" sz="1600" spc="-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Deduct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FFF"/>
                    </a:solidFill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307340" y="6502704"/>
            <a:ext cx="296545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</a:pPr>
            <a:r>
              <a:rPr dirty="0" sz="1200" spc="-5" b="1">
                <a:latin typeface="Arial"/>
                <a:cs typeface="Arial"/>
              </a:rPr>
              <a:t>17-9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9143999" cy="6845805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914400" y="1981199"/>
            <a:ext cx="7543800" cy="1280160"/>
          </a:xfrm>
          <a:custGeom>
            <a:avLst/>
            <a:gdLst/>
            <a:ahLst/>
            <a:cxnLst/>
            <a:rect l="l" t="t" r="r" b="b"/>
            <a:pathLst>
              <a:path w="7543800" h="1280160">
                <a:moveTo>
                  <a:pt x="7543800" y="0"/>
                </a:moveTo>
                <a:lnTo>
                  <a:pt x="4000500" y="0"/>
                </a:lnTo>
                <a:lnTo>
                  <a:pt x="0" y="0"/>
                </a:lnTo>
                <a:lnTo>
                  <a:pt x="0" y="1280160"/>
                </a:lnTo>
                <a:lnTo>
                  <a:pt x="4000500" y="1280160"/>
                </a:lnTo>
                <a:lnTo>
                  <a:pt x="7543800" y="1280160"/>
                </a:lnTo>
                <a:lnTo>
                  <a:pt x="7543800" y="0"/>
                </a:lnTo>
                <a:close/>
              </a:path>
            </a:pathLst>
          </a:custGeom>
          <a:solidFill>
            <a:srgbClr val="800000">
              <a:alpha val="16076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278636" y="2010155"/>
            <a:ext cx="2537460" cy="398145"/>
          </a:xfrm>
          <a:custGeom>
            <a:avLst/>
            <a:gdLst/>
            <a:ahLst/>
            <a:cxnLst/>
            <a:rect l="l" t="t" r="r" b="b"/>
            <a:pathLst>
              <a:path w="2537460" h="398144">
                <a:moveTo>
                  <a:pt x="2537460" y="0"/>
                </a:moveTo>
                <a:lnTo>
                  <a:pt x="0" y="0"/>
                </a:lnTo>
                <a:lnTo>
                  <a:pt x="0" y="397763"/>
                </a:lnTo>
                <a:lnTo>
                  <a:pt x="2537460" y="397763"/>
                </a:lnTo>
                <a:lnTo>
                  <a:pt x="2537460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082540" y="2008632"/>
            <a:ext cx="2908300" cy="401320"/>
          </a:xfrm>
          <a:custGeom>
            <a:avLst/>
            <a:gdLst/>
            <a:ahLst/>
            <a:cxnLst/>
            <a:rect l="l" t="t" r="r" b="b"/>
            <a:pathLst>
              <a:path w="2908300" h="401319">
                <a:moveTo>
                  <a:pt x="2907791" y="0"/>
                </a:moveTo>
                <a:lnTo>
                  <a:pt x="0" y="0"/>
                </a:lnTo>
                <a:lnTo>
                  <a:pt x="0" y="400812"/>
                </a:lnTo>
                <a:lnTo>
                  <a:pt x="2907791" y="400812"/>
                </a:lnTo>
                <a:lnTo>
                  <a:pt x="2907791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908050" y="1974850"/>
          <a:ext cx="7562850" cy="2778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00500"/>
                <a:gridCol w="3543300"/>
              </a:tblGrid>
              <a:tr h="1280160">
                <a:tc>
                  <a:txBody>
                    <a:bodyPr/>
                    <a:lstStyle/>
                    <a:p>
                      <a:pPr marL="364490">
                        <a:lnSpc>
                          <a:spcPts val="3290"/>
                        </a:lnSpc>
                      </a:pPr>
                      <a:r>
                        <a:rPr dirty="0" sz="2800" spc="-5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Current</a:t>
                      </a:r>
                      <a:r>
                        <a:rPr dirty="0" sz="2800" spc="-114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00" spc="-5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Assets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275">
                        <a:lnSpc>
                          <a:spcPts val="3275"/>
                        </a:lnSpc>
                      </a:pPr>
                      <a:r>
                        <a:rPr dirty="0" sz="2800" spc="-5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Current</a:t>
                      </a:r>
                      <a:r>
                        <a:rPr dirty="0" sz="2800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00" spc="-5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liabilities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68580">
                        <a:lnSpc>
                          <a:spcPts val="2300"/>
                        </a:lnSpc>
                      </a:pPr>
                      <a:r>
                        <a:rPr dirty="0" sz="200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dirty="0" sz="20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latin typeface="Arial MT"/>
                          <a:cs typeface="Arial MT"/>
                        </a:rPr>
                        <a:t>Receivable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D6D6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2300"/>
                        </a:lnSpc>
                      </a:pPr>
                      <a:r>
                        <a:rPr dirty="0" sz="200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dirty="0" sz="2000" spc="-7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latin typeface="Arial MT"/>
                          <a:cs typeface="Arial MT"/>
                        </a:rPr>
                        <a:t>Payable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D6D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68580">
                        <a:lnSpc>
                          <a:spcPts val="2300"/>
                        </a:lnSpc>
                      </a:pPr>
                      <a:r>
                        <a:rPr dirty="0" sz="2000">
                          <a:latin typeface="Arial MT"/>
                          <a:cs typeface="Arial MT"/>
                        </a:rPr>
                        <a:t>Note</a:t>
                      </a:r>
                      <a:r>
                        <a:rPr dirty="0" sz="20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latin typeface="Arial MT"/>
                          <a:cs typeface="Arial MT"/>
                        </a:rPr>
                        <a:t>Receivable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D6D6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2300"/>
                        </a:lnSpc>
                      </a:pPr>
                      <a:r>
                        <a:rPr dirty="0" sz="2000">
                          <a:latin typeface="Arial MT"/>
                          <a:cs typeface="Arial MT"/>
                        </a:rPr>
                        <a:t>Note</a:t>
                      </a:r>
                      <a:r>
                        <a:rPr dirty="0" sz="2000" spc="-6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latin typeface="Arial MT"/>
                          <a:cs typeface="Arial MT"/>
                        </a:rPr>
                        <a:t>Payable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D6D6"/>
                    </a:solidFill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68580">
                        <a:lnSpc>
                          <a:spcPts val="2340"/>
                        </a:lnSpc>
                      </a:pPr>
                      <a:r>
                        <a:rPr dirty="0" sz="2000">
                          <a:latin typeface="Arial MT"/>
                          <a:cs typeface="Arial MT"/>
                        </a:rPr>
                        <a:t>Inventory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D6D6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2340"/>
                        </a:lnSpc>
                      </a:pPr>
                      <a:r>
                        <a:rPr dirty="0" sz="2000">
                          <a:latin typeface="Arial MT"/>
                          <a:cs typeface="Arial MT"/>
                        </a:rPr>
                        <a:t>Expense</a:t>
                      </a:r>
                      <a:r>
                        <a:rPr dirty="0" sz="20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latin typeface="Arial MT"/>
                          <a:cs typeface="Arial MT"/>
                        </a:rPr>
                        <a:t>payable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D6D6"/>
                    </a:solidFill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68580">
                        <a:lnSpc>
                          <a:spcPts val="2340"/>
                        </a:lnSpc>
                      </a:pPr>
                      <a:r>
                        <a:rPr dirty="0" sz="2000">
                          <a:latin typeface="Arial MT"/>
                          <a:cs typeface="Arial MT"/>
                        </a:rPr>
                        <a:t>Prepaid</a:t>
                      </a:r>
                      <a:r>
                        <a:rPr dirty="0" sz="2000" spc="-5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latin typeface="Arial MT"/>
                          <a:cs typeface="Arial MT"/>
                        </a:rPr>
                        <a:t>Expense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D6D6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2340"/>
                        </a:lnSpc>
                      </a:pPr>
                      <a:r>
                        <a:rPr dirty="0" sz="2000">
                          <a:latin typeface="Arial MT"/>
                          <a:cs typeface="Arial MT"/>
                        </a:rPr>
                        <a:t>Unearned</a:t>
                      </a:r>
                      <a:r>
                        <a:rPr dirty="0" sz="2000" spc="-6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latin typeface="Arial MT"/>
                          <a:cs typeface="Arial MT"/>
                        </a:rPr>
                        <a:t>Revenue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AD6D6"/>
                    </a:solidFill>
                  </a:tcPr>
                </a:tc>
              </a:tr>
            </a:tbl>
          </a:graphicData>
        </a:graphic>
      </p:graphicFrame>
      <p:sp>
        <p:nvSpPr>
          <p:cNvPr id="8" name="object 8"/>
          <p:cNvSpPr/>
          <p:nvPr/>
        </p:nvSpPr>
        <p:spPr>
          <a:xfrm>
            <a:off x="982980" y="2010155"/>
            <a:ext cx="295910" cy="398145"/>
          </a:xfrm>
          <a:custGeom>
            <a:avLst/>
            <a:gdLst/>
            <a:ahLst/>
            <a:cxnLst/>
            <a:rect l="l" t="t" r="r" b="b"/>
            <a:pathLst>
              <a:path w="295909" h="398144">
                <a:moveTo>
                  <a:pt x="295656" y="0"/>
                </a:moveTo>
                <a:lnTo>
                  <a:pt x="0" y="0"/>
                </a:lnTo>
                <a:lnTo>
                  <a:pt x="0" y="397763"/>
                </a:lnTo>
                <a:lnTo>
                  <a:pt x="295656" y="397763"/>
                </a:lnTo>
                <a:lnTo>
                  <a:pt x="295656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983479" y="2008632"/>
            <a:ext cx="99060" cy="401320"/>
          </a:xfrm>
          <a:custGeom>
            <a:avLst/>
            <a:gdLst/>
            <a:ahLst/>
            <a:cxnLst/>
            <a:rect l="l" t="t" r="r" b="b"/>
            <a:pathLst>
              <a:path w="99060" h="401319">
                <a:moveTo>
                  <a:pt x="99060" y="0"/>
                </a:moveTo>
                <a:lnTo>
                  <a:pt x="0" y="0"/>
                </a:lnTo>
                <a:lnTo>
                  <a:pt x="0" y="400812"/>
                </a:lnTo>
                <a:lnTo>
                  <a:pt x="99060" y="400812"/>
                </a:lnTo>
                <a:lnTo>
                  <a:pt x="99060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0" name="object 10"/>
          <p:cNvGrpSpPr/>
          <p:nvPr/>
        </p:nvGrpSpPr>
        <p:grpSpPr>
          <a:xfrm>
            <a:off x="2274061" y="2595626"/>
            <a:ext cx="435609" cy="519430"/>
            <a:chOff x="2274061" y="2595626"/>
            <a:chExt cx="435609" cy="519430"/>
          </a:xfrm>
        </p:grpSpPr>
        <p:sp>
          <p:nvSpPr>
            <p:cNvPr id="11" name="object 11"/>
            <p:cNvSpPr/>
            <p:nvPr/>
          </p:nvSpPr>
          <p:spPr>
            <a:xfrm>
              <a:off x="2286761" y="2608326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10" h="494030">
                  <a:moveTo>
                    <a:pt x="307467" y="0"/>
                  </a:moveTo>
                  <a:lnTo>
                    <a:pt x="102488" y="0"/>
                  </a:lnTo>
                  <a:lnTo>
                    <a:pt x="102488" y="288798"/>
                  </a:lnTo>
                  <a:lnTo>
                    <a:pt x="0" y="288798"/>
                  </a:lnTo>
                  <a:lnTo>
                    <a:pt x="204977" y="493775"/>
                  </a:lnTo>
                  <a:lnTo>
                    <a:pt x="409956" y="288798"/>
                  </a:lnTo>
                  <a:lnTo>
                    <a:pt x="307467" y="288798"/>
                  </a:lnTo>
                  <a:lnTo>
                    <a:pt x="30746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2286761" y="2608326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10" h="494030">
                  <a:moveTo>
                    <a:pt x="307467" y="0"/>
                  </a:moveTo>
                  <a:lnTo>
                    <a:pt x="307467" y="288798"/>
                  </a:lnTo>
                  <a:lnTo>
                    <a:pt x="409956" y="288798"/>
                  </a:lnTo>
                  <a:lnTo>
                    <a:pt x="204977" y="493775"/>
                  </a:lnTo>
                  <a:lnTo>
                    <a:pt x="0" y="288798"/>
                  </a:lnTo>
                  <a:lnTo>
                    <a:pt x="102488" y="288798"/>
                  </a:lnTo>
                  <a:lnTo>
                    <a:pt x="102488" y="0"/>
                  </a:lnTo>
                  <a:lnTo>
                    <a:pt x="307467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3" name="object 13"/>
          <p:cNvGrpSpPr/>
          <p:nvPr/>
        </p:nvGrpSpPr>
        <p:grpSpPr>
          <a:xfrm>
            <a:off x="6027673" y="2595626"/>
            <a:ext cx="434340" cy="519430"/>
            <a:chOff x="6027673" y="2595626"/>
            <a:chExt cx="434340" cy="519430"/>
          </a:xfrm>
        </p:grpSpPr>
        <p:sp>
          <p:nvSpPr>
            <p:cNvPr id="14" name="object 14"/>
            <p:cNvSpPr/>
            <p:nvPr/>
          </p:nvSpPr>
          <p:spPr>
            <a:xfrm>
              <a:off x="6040373" y="2608326"/>
              <a:ext cx="408940" cy="494030"/>
            </a:xfrm>
            <a:custGeom>
              <a:avLst/>
              <a:gdLst/>
              <a:ahLst/>
              <a:cxnLst/>
              <a:rect l="l" t="t" r="r" b="b"/>
              <a:pathLst>
                <a:path w="408939" h="494030">
                  <a:moveTo>
                    <a:pt x="306324" y="0"/>
                  </a:moveTo>
                  <a:lnTo>
                    <a:pt x="102108" y="0"/>
                  </a:lnTo>
                  <a:lnTo>
                    <a:pt x="102108" y="289560"/>
                  </a:lnTo>
                  <a:lnTo>
                    <a:pt x="0" y="289560"/>
                  </a:lnTo>
                  <a:lnTo>
                    <a:pt x="204215" y="493775"/>
                  </a:lnTo>
                  <a:lnTo>
                    <a:pt x="408431" y="289560"/>
                  </a:lnTo>
                  <a:lnTo>
                    <a:pt x="306324" y="289560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040373" y="2608326"/>
              <a:ext cx="408940" cy="494030"/>
            </a:xfrm>
            <a:custGeom>
              <a:avLst/>
              <a:gdLst/>
              <a:ahLst/>
              <a:cxnLst/>
              <a:rect l="l" t="t" r="r" b="b"/>
              <a:pathLst>
                <a:path w="408939" h="494030">
                  <a:moveTo>
                    <a:pt x="306324" y="0"/>
                  </a:moveTo>
                  <a:lnTo>
                    <a:pt x="306324" y="289560"/>
                  </a:lnTo>
                  <a:lnTo>
                    <a:pt x="408431" y="289560"/>
                  </a:lnTo>
                  <a:lnTo>
                    <a:pt x="204215" y="493775"/>
                  </a:lnTo>
                  <a:lnTo>
                    <a:pt x="0" y="289560"/>
                  </a:lnTo>
                  <a:lnTo>
                    <a:pt x="102108" y="289560"/>
                  </a:lnTo>
                  <a:lnTo>
                    <a:pt x="102108" y="0"/>
                  </a:lnTo>
                  <a:lnTo>
                    <a:pt x="306324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17-10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094"/>
            <a:ext cx="9144000" cy="6845934"/>
            <a:chOff x="0" y="6094"/>
            <a:chExt cx="9144000" cy="6845934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9143999" cy="684580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27050" y="1022349"/>
              <a:ext cx="8242300" cy="574040"/>
            </a:xfrm>
            <a:custGeom>
              <a:avLst/>
              <a:gdLst/>
              <a:ahLst/>
              <a:cxnLst/>
              <a:rect l="l" t="t" r="r" b="b"/>
              <a:pathLst>
                <a:path w="8242300" h="574040">
                  <a:moveTo>
                    <a:pt x="8242300" y="0"/>
                  </a:moveTo>
                  <a:lnTo>
                    <a:pt x="8159750" y="0"/>
                  </a:lnTo>
                  <a:lnTo>
                    <a:pt x="8159750" y="6350"/>
                  </a:lnTo>
                  <a:lnTo>
                    <a:pt x="8159750" y="12700"/>
                  </a:lnTo>
                  <a:lnTo>
                    <a:pt x="8159750" y="491490"/>
                  </a:lnTo>
                  <a:lnTo>
                    <a:pt x="12700" y="491490"/>
                  </a:lnTo>
                  <a:lnTo>
                    <a:pt x="6350" y="491490"/>
                  </a:lnTo>
                  <a:lnTo>
                    <a:pt x="0" y="491490"/>
                  </a:lnTo>
                  <a:lnTo>
                    <a:pt x="0" y="561340"/>
                  </a:lnTo>
                  <a:lnTo>
                    <a:pt x="0" y="574040"/>
                  </a:lnTo>
                  <a:lnTo>
                    <a:pt x="8242300" y="574040"/>
                  </a:lnTo>
                  <a:lnTo>
                    <a:pt x="8242300" y="561340"/>
                  </a:lnTo>
                  <a:lnTo>
                    <a:pt x="8242300" y="12700"/>
                  </a:lnTo>
                  <a:lnTo>
                    <a:pt x="82423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6823" y="950976"/>
              <a:ext cx="4207002" cy="84353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457199" y="9525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457199" y="952500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0623" y="874776"/>
              <a:ext cx="4207002" cy="843534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44753" y="964819"/>
            <a:ext cx="3729354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Operating</a:t>
            </a:r>
            <a:r>
              <a:rPr dirty="0" spc="-90"/>
              <a:t> </a:t>
            </a:r>
            <a:r>
              <a:rPr dirty="0" spc="-5"/>
              <a:t>Activities</a:t>
            </a:r>
          </a:p>
        </p:txBody>
      </p:sp>
      <p:grpSp>
        <p:nvGrpSpPr>
          <p:cNvPr id="11" name="object 11"/>
          <p:cNvGrpSpPr/>
          <p:nvPr/>
        </p:nvGrpSpPr>
        <p:grpSpPr>
          <a:xfrm>
            <a:off x="314325" y="1662874"/>
            <a:ext cx="8515350" cy="4661535"/>
            <a:chOff x="314325" y="1662874"/>
            <a:chExt cx="8515350" cy="4661535"/>
          </a:xfrm>
        </p:grpSpPr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42900" y="2034539"/>
              <a:ext cx="8458200" cy="4261104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328612" y="2020252"/>
              <a:ext cx="8486775" cy="4290060"/>
            </a:xfrm>
            <a:custGeom>
              <a:avLst/>
              <a:gdLst/>
              <a:ahLst/>
              <a:cxnLst/>
              <a:rect l="l" t="t" r="r" b="b"/>
              <a:pathLst>
                <a:path w="8486775" h="4290060">
                  <a:moveTo>
                    <a:pt x="0" y="4289679"/>
                  </a:moveTo>
                  <a:lnTo>
                    <a:pt x="8486775" y="4289679"/>
                  </a:lnTo>
                  <a:lnTo>
                    <a:pt x="8486775" y="0"/>
                  </a:lnTo>
                  <a:lnTo>
                    <a:pt x="0" y="0"/>
                  </a:lnTo>
                  <a:lnTo>
                    <a:pt x="0" y="4289679"/>
                  </a:lnTo>
                  <a:close/>
                </a:path>
              </a:pathLst>
            </a:custGeom>
            <a:ln w="28574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10361" y="1677161"/>
              <a:ext cx="5562600" cy="1373505"/>
            </a:xfrm>
            <a:custGeom>
              <a:avLst/>
              <a:gdLst/>
              <a:ahLst/>
              <a:cxnLst/>
              <a:rect l="l" t="t" r="r" b="b"/>
              <a:pathLst>
                <a:path w="5562600" h="1373505">
                  <a:moveTo>
                    <a:pt x="5562600" y="0"/>
                  </a:moveTo>
                  <a:lnTo>
                    <a:pt x="0" y="0"/>
                  </a:lnTo>
                  <a:lnTo>
                    <a:pt x="0" y="1373124"/>
                  </a:lnTo>
                  <a:lnTo>
                    <a:pt x="5562600" y="1373124"/>
                  </a:lnTo>
                  <a:lnTo>
                    <a:pt x="5562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10361" y="1677161"/>
              <a:ext cx="5562600" cy="1373505"/>
            </a:xfrm>
            <a:custGeom>
              <a:avLst/>
              <a:gdLst/>
              <a:ahLst/>
              <a:cxnLst/>
              <a:rect l="l" t="t" r="r" b="b"/>
              <a:pathLst>
                <a:path w="5562600" h="1373505">
                  <a:moveTo>
                    <a:pt x="0" y="1373124"/>
                  </a:moveTo>
                  <a:lnTo>
                    <a:pt x="5562600" y="1373124"/>
                  </a:lnTo>
                  <a:lnTo>
                    <a:pt x="5562600" y="0"/>
                  </a:lnTo>
                  <a:lnTo>
                    <a:pt x="0" y="0"/>
                  </a:lnTo>
                  <a:lnTo>
                    <a:pt x="0" y="1373124"/>
                  </a:lnTo>
                  <a:close/>
                </a:path>
              </a:pathLst>
            </a:custGeom>
            <a:ln w="28575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 txBox="1"/>
          <p:nvPr/>
        </p:nvSpPr>
        <p:spPr>
          <a:xfrm>
            <a:off x="688340" y="1691081"/>
            <a:ext cx="4976495" cy="1255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b="1">
                <a:solidFill>
                  <a:srgbClr val="800000"/>
                </a:solidFill>
                <a:latin typeface="Comic Sans MS"/>
                <a:cs typeface="Comic Sans MS"/>
              </a:rPr>
              <a:t>Summary</a:t>
            </a:r>
            <a:r>
              <a:rPr dirty="0" sz="2600" spc="-10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600" b="1">
                <a:solidFill>
                  <a:srgbClr val="800000"/>
                </a:solidFill>
                <a:latin typeface="Comic Sans MS"/>
                <a:cs typeface="Comic Sans MS"/>
              </a:rPr>
              <a:t>of</a:t>
            </a:r>
            <a:r>
              <a:rPr dirty="0" sz="2600" spc="-30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600" b="1">
                <a:solidFill>
                  <a:srgbClr val="800000"/>
                </a:solidFill>
                <a:latin typeface="Comic Sans MS"/>
                <a:cs typeface="Comic Sans MS"/>
              </a:rPr>
              <a:t>Conversion</a:t>
            </a:r>
            <a:r>
              <a:rPr dirty="0" sz="2600" spc="-55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600" b="1">
                <a:solidFill>
                  <a:srgbClr val="800000"/>
                </a:solidFill>
                <a:latin typeface="Comic Sans MS"/>
                <a:cs typeface="Comic Sans MS"/>
              </a:rPr>
              <a:t>to</a:t>
            </a:r>
            <a:r>
              <a:rPr dirty="0" sz="2600" spc="-10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600" spc="-5" b="1">
                <a:solidFill>
                  <a:srgbClr val="800000"/>
                </a:solidFill>
                <a:latin typeface="Comic Sans MS"/>
                <a:cs typeface="Comic Sans MS"/>
              </a:rPr>
              <a:t>Net</a:t>
            </a:r>
            <a:endParaRPr sz="2600">
              <a:latin typeface="Comic Sans MS"/>
              <a:cs typeface="Comic Sans MS"/>
            </a:endParaRPr>
          </a:p>
          <a:p>
            <a:pPr marL="12700" marR="506095">
              <a:lnSpc>
                <a:spcPct val="105000"/>
              </a:lnSpc>
              <a:spcBef>
                <a:spcPts val="5"/>
              </a:spcBef>
            </a:pPr>
            <a:r>
              <a:rPr dirty="0" sz="2600" b="1">
                <a:solidFill>
                  <a:srgbClr val="800000"/>
                </a:solidFill>
                <a:latin typeface="Comic Sans MS"/>
                <a:cs typeface="Comic Sans MS"/>
              </a:rPr>
              <a:t>Cash Provided </a:t>
            </a:r>
            <a:r>
              <a:rPr dirty="0" sz="2600" spc="-5" b="1">
                <a:solidFill>
                  <a:srgbClr val="800000"/>
                </a:solidFill>
                <a:latin typeface="Comic Sans MS"/>
                <a:cs typeface="Comic Sans MS"/>
              </a:rPr>
              <a:t>by Operating </a:t>
            </a:r>
            <a:r>
              <a:rPr dirty="0" sz="2600" spc="-1115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600" spc="-5" b="1">
                <a:solidFill>
                  <a:srgbClr val="800000"/>
                </a:solidFill>
                <a:latin typeface="Comic Sans MS"/>
                <a:cs typeface="Comic Sans MS"/>
              </a:rPr>
              <a:t>Activities</a:t>
            </a:r>
            <a:r>
              <a:rPr dirty="0" sz="2600" spc="-5" b="1" i="1">
                <a:solidFill>
                  <a:srgbClr val="800000"/>
                </a:solidFill>
                <a:latin typeface="Comic Sans MS"/>
                <a:cs typeface="Comic Sans MS"/>
              </a:rPr>
              <a:t>—</a:t>
            </a:r>
            <a:r>
              <a:rPr dirty="0" sz="2600" spc="-5" b="1">
                <a:solidFill>
                  <a:srgbClr val="800000"/>
                </a:solidFill>
                <a:latin typeface="Comic Sans MS"/>
                <a:cs typeface="Comic Sans MS"/>
              </a:rPr>
              <a:t>Indirect</a:t>
            </a:r>
            <a:r>
              <a:rPr dirty="0" sz="2600" spc="-85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600" b="1">
                <a:solidFill>
                  <a:srgbClr val="800000"/>
                </a:solidFill>
                <a:latin typeface="Comic Sans MS"/>
                <a:cs typeface="Comic Sans MS"/>
              </a:rPr>
              <a:t>Method</a:t>
            </a:r>
            <a:endParaRPr sz="26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1200" spc="-25" b="1">
                <a:latin typeface="Arial"/>
                <a:cs typeface="Arial"/>
              </a:rPr>
              <a:t>17-11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094"/>
            <a:ext cx="9144000" cy="6845934"/>
            <a:chOff x="0" y="6094"/>
            <a:chExt cx="9144000" cy="6845934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9143999" cy="684580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04799" y="1524000"/>
              <a:ext cx="8382000" cy="2324100"/>
            </a:xfrm>
            <a:custGeom>
              <a:avLst/>
              <a:gdLst/>
              <a:ahLst/>
              <a:cxnLst/>
              <a:rect l="l" t="t" r="r" b="b"/>
              <a:pathLst>
                <a:path w="8382000" h="2324100">
                  <a:moveTo>
                    <a:pt x="8382000" y="0"/>
                  </a:moveTo>
                  <a:lnTo>
                    <a:pt x="0" y="0"/>
                  </a:lnTo>
                  <a:lnTo>
                    <a:pt x="0" y="2324100"/>
                  </a:lnTo>
                  <a:lnTo>
                    <a:pt x="8382000" y="2324100"/>
                  </a:lnTo>
                  <a:lnTo>
                    <a:pt x="8382000" y="0"/>
                  </a:lnTo>
                  <a:close/>
                </a:path>
              </a:pathLst>
            </a:custGeom>
            <a:solidFill>
              <a:srgbClr val="006FC0">
                <a:alpha val="23921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383540" y="1543557"/>
            <a:ext cx="8227059" cy="22383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spc="-5">
                <a:latin typeface="Comic Sans MS"/>
                <a:cs typeface="Comic Sans MS"/>
              </a:rPr>
              <a:t>Mayer</a:t>
            </a:r>
            <a:r>
              <a:rPr dirty="0" sz="2000">
                <a:latin typeface="Comic Sans MS"/>
                <a:cs typeface="Comic Sans MS"/>
              </a:rPr>
              <a:t> company</a:t>
            </a:r>
            <a:r>
              <a:rPr dirty="0" sz="2000" spc="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reported</a:t>
            </a:r>
            <a:r>
              <a:rPr dirty="0" sz="200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net</a:t>
            </a:r>
            <a:r>
              <a:rPr dirty="0" sz="200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income</a:t>
            </a:r>
            <a:r>
              <a:rPr dirty="0" sz="2000">
                <a:latin typeface="Comic Sans MS"/>
                <a:cs typeface="Comic Sans MS"/>
              </a:rPr>
              <a:t> of</a:t>
            </a:r>
            <a:r>
              <a:rPr dirty="0" sz="2000" spc="5">
                <a:latin typeface="Comic Sans MS"/>
                <a:cs typeface="Comic Sans MS"/>
              </a:rPr>
              <a:t> </a:t>
            </a:r>
            <a:r>
              <a:rPr dirty="0" sz="2000">
                <a:latin typeface="Comic Sans MS"/>
                <a:cs typeface="Comic Sans MS"/>
              </a:rPr>
              <a:t>$</a:t>
            </a:r>
            <a:r>
              <a:rPr dirty="0" sz="2000" spc="5">
                <a:latin typeface="Comic Sans MS"/>
                <a:cs typeface="Comic Sans MS"/>
              </a:rPr>
              <a:t> </a:t>
            </a:r>
            <a:r>
              <a:rPr dirty="0" sz="2000">
                <a:latin typeface="Comic Sans MS"/>
                <a:cs typeface="Comic Sans MS"/>
              </a:rPr>
              <a:t>50000</a:t>
            </a:r>
            <a:r>
              <a:rPr dirty="0" sz="2000" spc="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for</a:t>
            </a:r>
            <a:r>
              <a:rPr dirty="0" sz="2000" spc="58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the</a:t>
            </a:r>
            <a:r>
              <a:rPr dirty="0" sz="2000" spc="59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year. </a:t>
            </a:r>
            <a:r>
              <a:rPr dirty="0" sz="2000">
                <a:latin typeface="Comic Sans MS"/>
                <a:cs typeface="Comic Sans MS"/>
              </a:rPr>
              <a:t> During the </a:t>
            </a:r>
            <a:r>
              <a:rPr dirty="0" sz="2000" spc="-5">
                <a:latin typeface="Comic Sans MS"/>
                <a:cs typeface="Comic Sans MS"/>
              </a:rPr>
              <a:t>year </a:t>
            </a:r>
            <a:r>
              <a:rPr dirty="0" sz="2000">
                <a:latin typeface="Comic Sans MS"/>
                <a:cs typeface="Comic Sans MS"/>
              </a:rPr>
              <a:t>accounts </a:t>
            </a:r>
            <a:r>
              <a:rPr dirty="0" sz="2000" spc="-5">
                <a:latin typeface="Comic Sans MS"/>
                <a:cs typeface="Comic Sans MS"/>
              </a:rPr>
              <a:t>receivable increased </a:t>
            </a:r>
            <a:r>
              <a:rPr dirty="0" sz="2000">
                <a:latin typeface="Comic Sans MS"/>
                <a:cs typeface="Comic Sans MS"/>
              </a:rPr>
              <a:t>by </a:t>
            </a:r>
            <a:r>
              <a:rPr dirty="0" sz="2000" spc="-5">
                <a:latin typeface="Comic Sans MS"/>
                <a:cs typeface="Comic Sans MS"/>
              </a:rPr>
              <a:t>7000, </a:t>
            </a:r>
            <a:r>
              <a:rPr dirty="0" sz="2000">
                <a:latin typeface="Comic Sans MS"/>
                <a:cs typeface="Comic Sans MS"/>
              </a:rPr>
              <a:t>accounts </a:t>
            </a:r>
            <a:r>
              <a:rPr dirty="0" sz="2000" spc="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payable decreases by </a:t>
            </a:r>
            <a:r>
              <a:rPr dirty="0" sz="2000">
                <a:latin typeface="Comic Sans MS"/>
                <a:cs typeface="Comic Sans MS"/>
              </a:rPr>
              <a:t>3000 </a:t>
            </a:r>
            <a:r>
              <a:rPr dirty="0" sz="2000" spc="-5">
                <a:latin typeface="Comic Sans MS"/>
                <a:cs typeface="Comic Sans MS"/>
              </a:rPr>
              <a:t>and </a:t>
            </a:r>
            <a:r>
              <a:rPr dirty="0" sz="2000">
                <a:latin typeface="Comic Sans MS"/>
                <a:cs typeface="Comic Sans MS"/>
              </a:rPr>
              <a:t>Depreciation </a:t>
            </a:r>
            <a:r>
              <a:rPr dirty="0" sz="2000" spc="-5">
                <a:latin typeface="Comic Sans MS"/>
                <a:cs typeface="Comic Sans MS"/>
              </a:rPr>
              <a:t>Expense </a:t>
            </a:r>
            <a:r>
              <a:rPr dirty="0" sz="2000">
                <a:latin typeface="Comic Sans MS"/>
                <a:cs typeface="Comic Sans MS"/>
              </a:rPr>
              <a:t>of 5000 </a:t>
            </a:r>
            <a:r>
              <a:rPr dirty="0" sz="2000" spc="-5">
                <a:latin typeface="Comic Sans MS"/>
                <a:cs typeface="Comic Sans MS"/>
              </a:rPr>
              <a:t>was </a:t>
            </a:r>
            <a:r>
              <a:rPr dirty="0" sz="2000">
                <a:latin typeface="Comic Sans MS"/>
                <a:cs typeface="Comic Sans MS"/>
              </a:rPr>
              <a:t> recorded, </a:t>
            </a:r>
            <a:r>
              <a:rPr dirty="0" sz="2000" b="1">
                <a:solidFill>
                  <a:srgbClr val="C00000"/>
                </a:solidFill>
                <a:latin typeface="Comic Sans MS"/>
                <a:cs typeface="Comic Sans MS"/>
              </a:rPr>
              <a:t>Net cash provided </a:t>
            </a:r>
            <a:r>
              <a:rPr dirty="0" sz="2000" spc="-5" b="1">
                <a:solidFill>
                  <a:srgbClr val="C00000"/>
                </a:solidFill>
                <a:latin typeface="Comic Sans MS"/>
                <a:cs typeface="Comic Sans MS"/>
              </a:rPr>
              <a:t>by operating Activities for the year </a:t>
            </a:r>
            <a:r>
              <a:rPr dirty="0" sz="2000" b="1">
                <a:solidFill>
                  <a:srgbClr val="C00000"/>
                </a:solidFill>
                <a:latin typeface="Comic Sans MS"/>
                <a:cs typeface="Comic Sans MS"/>
              </a:rPr>
              <a:t> is</a:t>
            </a:r>
            <a:r>
              <a:rPr dirty="0" sz="2000" b="1" i="1">
                <a:solidFill>
                  <a:srgbClr val="C00000"/>
                </a:solidFill>
                <a:latin typeface="Comic Sans MS"/>
                <a:cs typeface="Comic Sans MS"/>
              </a:rPr>
              <a:t>…</a:t>
            </a:r>
            <a:endParaRPr sz="20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50">
              <a:latin typeface="Comic Sans MS"/>
              <a:cs typeface="Comic Sans MS"/>
            </a:endParaRPr>
          </a:p>
          <a:p>
            <a:pPr marL="554990">
              <a:lnSpc>
                <a:spcPct val="100000"/>
              </a:lnSpc>
              <a:spcBef>
                <a:spcPts val="5"/>
              </a:spcBef>
              <a:tabLst>
                <a:tab pos="2384425" algn="l"/>
                <a:tab pos="4213225" algn="l"/>
                <a:tab pos="6499860" algn="l"/>
              </a:tabLst>
            </a:pPr>
            <a:r>
              <a:rPr dirty="0" sz="2000" spc="-5">
                <a:latin typeface="Comic Sans MS"/>
                <a:cs typeface="Comic Sans MS"/>
              </a:rPr>
              <a:t>A-</a:t>
            </a:r>
            <a:r>
              <a:rPr dirty="0" sz="2000" spc="10">
                <a:latin typeface="Comic Sans MS"/>
                <a:cs typeface="Comic Sans MS"/>
              </a:rPr>
              <a:t> </a:t>
            </a:r>
            <a:r>
              <a:rPr dirty="0" sz="2000">
                <a:latin typeface="Comic Sans MS"/>
                <a:cs typeface="Comic Sans MS"/>
              </a:rPr>
              <a:t>$45000	</a:t>
            </a:r>
            <a:r>
              <a:rPr dirty="0" sz="2000" spc="-5">
                <a:latin typeface="Comic Sans MS"/>
                <a:cs typeface="Comic Sans MS"/>
              </a:rPr>
              <a:t>B-</a:t>
            </a:r>
            <a:r>
              <a:rPr dirty="0" sz="2000" spc="10">
                <a:latin typeface="Comic Sans MS"/>
                <a:cs typeface="Comic Sans MS"/>
              </a:rPr>
              <a:t> </a:t>
            </a:r>
            <a:r>
              <a:rPr dirty="0" sz="2000">
                <a:latin typeface="Comic Sans MS"/>
                <a:cs typeface="Comic Sans MS"/>
              </a:rPr>
              <a:t>65000	C- $49000	D-</a:t>
            </a:r>
            <a:r>
              <a:rPr dirty="0" sz="2000" spc="-40">
                <a:latin typeface="Comic Sans MS"/>
                <a:cs typeface="Comic Sans MS"/>
              </a:rPr>
              <a:t> </a:t>
            </a:r>
            <a:r>
              <a:rPr dirty="0" sz="2000">
                <a:latin typeface="Comic Sans MS"/>
                <a:cs typeface="Comic Sans MS"/>
              </a:rPr>
              <a:t>$50000</a:t>
            </a:r>
            <a:endParaRPr sz="20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17-12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9143999" cy="6845805"/>
          </a:xfrm>
          <a:prstGeom prst="rect">
            <a:avLst/>
          </a:prstGeom>
        </p:spPr>
      </p:pic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06462" y="1744598"/>
          <a:ext cx="7120255" cy="27374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580"/>
                <a:gridCol w="5915660"/>
                <a:gridCol w="199389"/>
                <a:gridCol w="710565"/>
                <a:gridCol w="201295"/>
              </a:tblGrid>
              <a:tr h="2797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2080"/>
                        </a:lnSpc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Cash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flow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From</a:t>
                      </a:r>
                      <a:r>
                        <a:rPr dirty="0" sz="1800" spc="-2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operating</a:t>
                      </a:r>
                      <a:r>
                        <a:rPr dirty="0" sz="1800" spc="-3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Activities: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352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2000" spc="-5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Net</a:t>
                      </a:r>
                      <a:r>
                        <a:rPr dirty="0" sz="2000" spc="-35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income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2095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50000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22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87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09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Adjustment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to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reconcile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Net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income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to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 Net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Cash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6669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346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Increase in</a:t>
                      </a:r>
                      <a:r>
                        <a:rPr dirty="0" sz="1800" spc="-2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accounts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receivable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032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3">
                  <a:txBody>
                    <a:bodyPr/>
                    <a:lstStyle/>
                    <a:p>
                      <a:pPr marL="18732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(7000)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032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5693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Decrease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Accounts</a:t>
                      </a:r>
                      <a:r>
                        <a:rPr dirty="0" sz="1800" spc="-3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Payable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42544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3">
                  <a:txBody>
                    <a:bodyPr/>
                    <a:lstStyle/>
                    <a:p>
                      <a:pPr marL="187325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(3000)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42544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72339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Depreciation</a:t>
                      </a:r>
                      <a:r>
                        <a:rPr dirty="0" sz="1800" spc="-4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Expense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42544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5000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42544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267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dirty="0" sz="180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Net</a:t>
                      </a:r>
                      <a:r>
                        <a:rPr dirty="0" sz="1800" spc="-1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Cash</a:t>
                      </a:r>
                      <a:r>
                        <a:rPr dirty="0" sz="1800" spc="-2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flow</a:t>
                      </a:r>
                      <a:r>
                        <a:rPr dirty="0" sz="1800" spc="-3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provided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by</a:t>
                      </a:r>
                      <a:r>
                        <a:rPr dirty="0" sz="1800" spc="-1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operating</a:t>
                      </a:r>
                      <a:r>
                        <a:rPr dirty="0" sz="1800" spc="-3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Activities.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2384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dirty="0" sz="1800" spc="5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45000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2384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1235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2384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2384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6312408" y="4161409"/>
            <a:ext cx="786130" cy="0"/>
          </a:xfrm>
          <a:custGeom>
            <a:avLst/>
            <a:gdLst/>
            <a:ahLst/>
            <a:cxnLst/>
            <a:rect l="l" t="t" r="r" b="b"/>
            <a:pathLst>
              <a:path w="786129" h="0">
                <a:moveTo>
                  <a:pt x="0" y="0"/>
                </a:moveTo>
                <a:lnTo>
                  <a:pt x="785876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6" name="object 6"/>
          <p:cNvGrpSpPr/>
          <p:nvPr/>
        </p:nvGrpSpPr>
        <p:grpSpPr>
          <a:xfrm>
            <a:off x="856869" y="4868036"/>
            <a:ext cx="3903345" cy="400050"/>
            <a:chOff x="856869" y="4868036"/>
            <a:chExt cx="3903345" cy="400050"/>
          </a:xfrm>
        </p:grpSpPr>
        <p:sp>
          <p:nvSpPr>
            <p:cNvPr id="7" name="object 7"/>
            <p:cNvSpPr/>
            <p:nvPr/>
          </p:nvSpPr>
          <p:spPr>
            <a:xfrm>
              <a:off x="882269" y="4906009"/>
              <a:ext cx="3877945" cy="361950"/>
            </a:xfrm>
            <a:custGeom>
              <a:avLst/>
              <a:gdLst/>
              <a:ahLst/>
              <a:cxnLst/>
              <a:rect l="l" t="t" r="r" b="b"/>
              <a:pathLst>
                <a:path w="3877945" h="361950">
                  <a:moveTo>
                    <a:pt x="3877818" y="0"/>
                  </a:moveTo>
                  <a:lnTo>
                    <a:pt x="3842893" y="0"/>
                  </a:lnTo>
                  <a:lnTo>
                    <a:pt x="3842893" y="10160"/>
                  </a:lnTo>
                  <a:lnTo>
                    <a:pt x="3842893" y="19050"/>
                  </a:lnTo>
                  <a:lnTo>
                    <a:pt x="3842893" y="314960"/>
                  </a:lnTo>
                  <a:lnTo>
                    <a:pt x="19050" y="314960"/>
                  </a:lnTo>
                  <a:lnTo>
                    <a:pt x="9525" y="314960"/>
                  </a:lnTo>
                  <a:lnTo>
                    <a:pt x="0" y="314960"/>
                  </a:lnTo>
                  <a:lnTo>
                    <a:pt x="0" y="342900"/>
                  </a:lnTo>
                  <a:lnTo>
                    <a:pt x="0" y="361950"/>
                  </a:lnTo>
                  <a:lnTo>
                    <a:pt x="3877818" y="361950"/>
                  </a:lnTo>
                  <a:lnTo>
                    <a:pt x="3877818" y="342900"/>
                  </a:lnTo>
                  <a:lnTo>
                    <a:pt x="3877818" y="19050"/>
                  </a:lnTo>
                  <a:lnTo>
                    <a:pt x="3877818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866394" y="4877561"/>
              <a:ext cx="3858895" cy="342900"/>
            </a:xfrm>
            <a:custGeom>
              <a:avLst/>
              <a:gdLst/>
              <a:ahLst/>
              <a:cxnLst/>
              <a:rect l="l" t="t" r="r" b="b"/>
              <a:pathLst>
                <a:path w="3858895" h="342900">
                  <a:moveTo>
                    <a:pt x="3858767" y="0"/>
                  </a:moveTo>
                  <a:lnTo>
                    <a:pt x="0" y="0"/>
                  </a:lnTo>
                  <a:lnTo>
                    <a:pt x="0" y="342900"/>
                  </a:lnTo>
                  <a:lnTo>
                    <a:pt x="3858767" y="342900"/>
                  </a:lnTo>
                  <a:lnTo>
                    <a:pt x="38587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866394" y="4877561"/>
              <a:ext cx="3858895" cy="342900"/>
            </a:xfrm>
            <a:custGeom>
              <a:avLst/>
              <a:gdLst/>
              <a:ahLst/>
              <a:cxnLst/>
              <a:rect l="l" t="t" r="r" b="b"/>
              <a:pathLst>
                <a:path w="3858895" h="342900">
                  <a:moveTo>
                    <a:pt x="0" y="342900"/>
                  </a:moveTo>
                  <a:lnTo>
                    <a:pt x="3858767" y="342900"/>
                  </a:lnTo>
                  <a:lnTo>
                    <a:pt x="3858767" y="0"/>
                  </a:lnTo>
                  <a:lnTo>
                    <a:pt x="0" y="0"/>
                  </a:lnTo>
                  <a:lnTo>
                    <a:pt x="0" y="342900"/>
                  </a:lnTo>
                  <a:close/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866394" y="4875352"/>
            <a:ext cx="3858895" cy="2857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212725">
              <a:lnSpc>
                <a:spcPct val="100000"/>
              </a:lnSpc>
              <a:spcBef>
                <a:spcPts val="105"/>
              </a:spcBef>
            </a:pPr>
            <a:r>
              <a:rPr dirty="0" sz="1700" spc="20">
                <a:latin typeface="Arial Black"/>
                <a:cs typeface="Arial Black"/>
              </a:rPr>
              <a:t>The</a:t>
            </a:r>
            <a:r>
              <a:rPr dirty="0" sz="1700" spc="-50">
                <a:latin typeface="Arial Black"/>
                <a:cs typeface="Arial Black"/>
              </a:rPr>
              <a:t> </a:t>
            </a:r>
            <a:r>
              <a:rPr dirty="0" sz="1700" spc="15">
                <a:latin typeface="Arial Black"/>
                <a:cs typeface="Arial Black"/>
              </a:rPr>
              <a:t>correct</a:t>
            </a:r>
            <a:r>
              <a:rPr dirty="0" sz="1700" spc="-60">
                <a:latin typeface="Arial Black"/>
                <a:cs typeface="Arial Black"/>
              </a:rPr>
              <a:t> </a:t>
            </a:r>
            <a:r>
              <a:rPr dirty="0" sz="1700" spc="-5">
                <a:latin typeface="Arial Black"/>
                <a:cs typeface="Arial Black"/>
              </a:rPr>
              <a:t>Answer</a:t>
            </a:r>
            <a:r>
              <a:rPr dirty="0" sz="1700" spc="-65">
                <a:latin typeface="Arial Black"/>
                <a:cs typeface="Arial Black"/>
              </a:rPr>
              <a:t> </a:t>
            </a:r>
            <a:r>
              <a:rPr dirty="0" sz="1700" spc="5">
                <a:latin typeface="Arial Black"/>
                <a:cs typeface="Arial Black"/>
              </a:rPr>
              <a:t>is</a:t>
            </a:r>
            <a:r>
              <a:rPr dirty="0" sz="1700" spc="-40">
                <a:latin typeface="Arial Black"/>
                <a:cs typeface="Arial Black"/>
              </a:rPr>
              <a:t> </a:t>
            </a:r>
            <a:r>
              <a:rPr dirty="0" sz="1700" spc="5">
                <a:latin typeface="Arial Black"/>
                <a:cs typeface="Arial Black"/>
              </a:rPr>
              <a:t>(A)</a:t>
            </a:r>
            <a:endParaRPr sz="17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20" y="0"/>
            <a:ext cx="9136380" cy="6814184"/>
            <a:chOff x="7620" y="0"/>
            <a:chExt cx="9136380" cy="68141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20" y="0"/>
              <a:ext cx="9136379" cy="68138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533399" y="1295400"/>
              <a:ext cx="8077200" cy="3718560"/>
            </a:xfrm>
            <a:custGeom>
              <a:avLst/>
              <a:gdLst/>
              <a:ahLst/>
              <a:cxnLst/>
              <a:rect l="l" t="t" r="r" b="b"/>
              <a:pathLst>
                <a:path w="8077200" h="3718560">
                  <a:moveTo>
                    <a:pt x="8077200" y="0"/>
                  </a:moveTo>
                  <a:lnTo>
                    <a:pt x="0" y="0"/>
                  </a:lnTo>
                  <a:lnTo>
                    <a:pt x="0" y="3718560"/>
                  </a:lnTo>
                  <a:lnTo>
                    <a:pt x="8077200" y="3718560"/>
                  </a:lnTo>
                  <a:lnTo>
                    <a:pt x="8077200" y="0"/>
                  </a:lnTo>
                  <a:close/>
                </a:path>
              </a:pathLst>
            </a:custGeom>
            <a:solidFill>
              <a:srgbClr val="006FC0">
                <a:alpha val="18038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/>
          <p:nvPr/>
        </p:nvSpPr>
        <p:spPr>
          <a:xfrm>
            <a:off x="612140" y="1275729"/>
            <a:ext cx="7923530" cy="36931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25000"/>
              </a:lnSpc>
              <a:spcBef>
                <a:spcPts val="95"/>
              </a:spcBef>
            </a:pPr>
            <a:r>
              <a:rPr dirty="0" sz="2400">
                <a:latin typeface="Comic Sans MS"/>
                <a:cs typeface="Comic Sans MS"/>
              </a:rPr>
              <a:t>A company had Net </a:t>
            </a:r>
            <a:r>
              <a:rPr dirty="0" sz="2400" spc="-5">
                <a:latin typeface="Comic Sans MS"/>
                <a:cs typeface="Comic Sans MS"/>
              </a:rPr>
              <a:t>income </a:t>
            </a:r>
            <a:r>
              <a:rPr dirty="0" sz="2400">
                <a:latin typeface="Comic Sans MS"/>
                <a:cs typeface="Comic Sans MS"/>
              </a:rPr>
              <a:t>of $ </a:t>
            </a:r>
            <a:r>
              <a:rPr dirty="0" sz="2400" spc="-5">
                <a:latin typeface="Comic Sans MS"/>
                <a:cs typeface="Comic Sans MS"/>
              </a:rPr>
              <a:t>180000. depreciation </a:t>
            </a:r>
            <a:r>
              <a:rPr dirty="0" sz="2400">
                <a:latin typeface="Comic Sans MS"/>
                <a:cs typeface="Comic Sans MS"/>
              </a:rPr>
              <a:t> exp. </a:t>
            </a:r>
            <a:r>
              <a:rPr dirty="0" sz="2400" spc="-5">
                <a:latin typeface="Comic Sans MS"/>
                <a:cs typeface="Comic Sans MS"/>
              </a:rPr>
              <a:t>is $26000. During </a:t>
            </a:r>
            <a:r>
              <a:rPr dirty="0" sz="2400">
                <a:latin typeface="Comic Sans MS"/>
                <a:cs typeface="Comic Sans MS"/>
              </a:rPr>
              <a:t>The year </a:t>
            </a:r>
            <a:r>
              <a:rPr dirty="0" sz="2400" spc="-5">
                <a:latin typeface="Comic Sans MS"/>
                <a:cs typeface="Comic Sans MS"/>
              </a:rPr>
              <a:t>Accounts receivable </a:t>
            </a:r>
            <a:r>
              <a:rPr dirty="0" sz="2400">
                <a:latin typeface="Comic Sans MS"/>
                <a:cs typeface="Comic Sans MS"/>
              </a:rPr>
              <a:t> and</a:t>
            </a:r>
            <a:r>
              <a:rPr dirty="0" sz="2400" spc="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inventory</a:t>
            </a:r>
            <a:r>
              <a:rPr dirty="0" sz="2400">
                <a:latin typeface="Comic Sans MS"/>
                <a:cs typeface="Comic Sans MS"/>
              </a:rPr>
              <a:t> increases</a:t>
            </a:r>
            <a:r>
              <a:rPr dirty="0" sz="2400" spc="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$</a:t>
            </a:r>
            <a:r>
              <a:rPr dirty="0" sz="2400" spc="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15000</a:t>
            </a:r>
            <a:r>
              <a:rPr dirty="0" sz="2400">
                <a:latin typeface="Comic Sans MS"/>
                <a:cs typeface="Comic Sans MS"/>
              </a:rPr>
              <a:t> and</a:t>
            </a:r>
            <a:r>
              <a:rPr dirty="0" sz="2400" spc="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40000 </a:t>
            </a:r>
            <a:r>
              <a:rPr dirty="0" sz="2400" spc="-70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Respectively. </a:t>
            </a:r>
            <a:r>
              <a:rPr dirty="0" sz="2400">
                <a:latin typeface="Comic Sans MS"/>
                <a:cs typeface="Comic Sans MS"/>
              </a:rPr>
              <a:t>Prepaid expense . and </a:t>
            </a:r>
            <a:r>
              <a:rPr dirty="0" sz="2400" spc="-5">
                <a:latin typeface="Comic Sans MS"/>
                <a:cs typeface="Comic Sans MS"/>
              </a:rPr>
              <a:t>Accounts </a:t>
            </a:r>
            <a:r>
              <a:rPr dirty="0" sz="2400">
                <a:latin typeface="Comic Sans MS"/>
                <a:cs typeface="Comic Sans MS"/>
              </a:rPr>
              <a:t>payable </a:t>
            </a:r>
            <a:r>
              <a:rPr dirty="0" sz="2400" spc="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decreased</a:t>
            </a:r>
            <a:r>
              <a:rPr dirty="0" sz="2400" spc="15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$2000</a:t>
            </a:r>
            <a:r>
              <a:rPr dirty="0" sz="2400" spc="15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$</a:t>
            </a:r>
            <a:r>
              <a:rPr dirty="0" sz="2400" spc="16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4000</a:t>
            </a:r>
            <a:r>
              <a:rPr dirty="0" sz="2400" spc="16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respectively.</a:t>
            </a:r>
            <a:r>
              <a:rPr dirty="0" sz="2400" spc="16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There</a:t>
            </a:r>
            <a:r>
              <a:rPr dirty="0" sz="2400" spc="16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was</a:t>
            </a:r>
            <a:r>
              <a:rPr dirty="0" sz="2400" spc="15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also </a:t>
            </a:r>
            <a:r>
              <a:rPr dirty="0" sz="2400" spc="-70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a loss on </a:t>
            </a:r>
            <a:r>
              <a:rPr dirty="0" sz="2400" spc="-5">
                <a:latin typeface="Comic Sans MS"/>
                <a:cs typeface="Comic Sans MS"/>
              </a:rPr>
              <a:t>the </a:t>
            </a:r>
            <a:r>
              <a:rPr dirty="0" sz="2400">
                <a:latin typeface="Comic Sans MS"/>
                <a:cs typeface="Comic Sans MS"/>
              </a:rPr>
              <a:t>sale of equipment of </a:t>
            </a:r>
            <a:r>
              <a:rPr dirty="0" sz="2400" spc="-5">
                <a:latin typeface="Comic Sans MS"/>
                <a:cs typeface="Comic Sans MS"/>
              </a:rPr>
              <a:t>$3000 </a:t>
            </a:r>
            <a:r>
              <a:rPr dirty="0" sz="2400">
                <a:latin typeface="Comic Sans MS"/>
                <a:cs typeface="Comic Sans MS"/>
              </a:rPr>
              <a:t>. </a:t>
            </a:r>
            <a:r>
              <a:rPr dirty="0" sz="2400" spc="-5">
                <a:solidFill>
                  <a:srgbClr val="C00000"/>
                </a:solidFill>
                <a:latin typeface="Comic Sans MS"/>
                <a:cs typeface="Comic Sans MS"/>
              </a:rPr>
              <a:t>How </a:t>
            </a:r>
            <a:r>
              <a:rPr dirty="0" sz="2400">
                <a:solidFill>
                  <a:srgbClr val="C00000"/>
                </a:solidFill>
                <a:latin typeface="Comic Sans MS"/>
                <a:cs typeface="Comic Sans MS"/>
              </a:rPr>
              <a:t>much </a:t>
            </a:r>
            <a:r>
              <a:rPr dirty="0" sz="2400" spc="5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>
                <a:solidFill>
                  <a:srgbClr val="C00000"/>
                </a:solidFill>
                <a:latin typeface="Comic Sans MS"/>
                <a:cs typeface="Comic Sans MS"/>
              </a:rPr>
              <a:t>cash </a:t>
            </a:r>
            <a:r>
              <a:rPr dirty="0" sz="2400" spc="-5">
                <a:solidFill>
                  <a:srgbClr val="C00000"/>
                </a:solidFill>
                <a:latin typeface="Comic Sans MS"/>
                <a:cs typeface="Comic Sans MS"/>
              </a:rPr>
              <a:t>was</a:t>
            </a:r>
            <a:r>
              <a:rPr dirty="0" sz="2400">
                <a:solidFill>
                  <a:srgbClr val="C00000"/>
                </a:solidFill>
                <a:latin typeface="Comic Sans MS"/>
                <a:cs typeface="Comic Sans MS"/>
              </a:rPr>
              <a:t> provided</a:t>
            </a:r>
            <a:r>
              <a:rPr dirty="0" sz="2400" spc="-5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>
                <a:solidFill>
                  <a:srgbClr val="C00000"/>
                </a:solidFill>
                <a:latin typeface="Comic Sans MS"/>
                <a:cs typeface="Comic Sans MS"/>
              </a:rPr>
              <a:t>by </a:t>
            </a:r>
            <a:r>
              <a:rPr dirty="0" sz="2400" spc="-5">
                <a:solidFill>
                  <a:srgbClr val="C00000"/>
                </a:solidFill>
                <a:latin typeface="Comic Sans MS"/>
                <a:cs typeface="Comic Sans MS"/>
              </a:rPr>
              <a:t>operating Activities</a:t>
            </a:r>
            <a:r>
              <a:rPr dirty="0" sz="2400" spc="-10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>
                <a:solidFill>
                  <a:srgbClr val="C00000"/>
                </a:solidFill>
                <a:latin typeface="Comic Sans MS"/>
                <a:cs typeface="Comic Sans MS"/>
              </a:rPr>
              <a:t>.</a:t>
            </a:r>
            <a:endParaRPr sz="2400">
              <a:latin typeface="Comic Sans MS"/>
              <a:cs typeface="Comic Sans MS"/>
            </a:endParaRPr>
          </a:p>
          <a:p>
            <a:pPr algn="just" marL="355600">
              <a:lnSpc>
                <a:spcPct val="100000"/>
              </a:lnSpc>
              <a:spcBef>
                <a:spcPts val="1275"/>
              </a:spcBef>
              <a:tabLst>
                <a:tab pos="6109335" algn="l"/>
              </a:tabLst>
            </a:pPr>
            <a:r>
              <a:rPr dirty="0" sz="2000">
                <a:latin typeface="Comic Sans MS"/>
                <a:cs typeface="Comic Sans MS"/>
              </a:rPr>
              <a:t>A)</a:t>
            </a:r>
            <a:r>
              <a:rPr dirty="0" sz="2000" spc="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$146000</a:t>
            </a:r>
            <a:r>
              <a:rPr dirty="0" sz="2000" spc="860">
                <a:latin typeface="Comic Sans MS"/>
                <a:cs typeface="Comic Sans MS"/>
              </a:rPr>
              <a:t> </a:t>
            </a:r>
            <a:r>
              <a:rPr dirty="0" sz="2000" spc="860">
                <a:latin typeface="Comic Sans MS"/>
                <a:cs typeface="Comic Sans MS"/>
              </a:rPr>
              <a:t> </a:t>
            </a:r>
            <a:r>
              <a:rPr dirty="0" sz="2000">
                <a:latin typeface="Comic Sans MS"/>
                <a:cs typeface="Comic Sans MS"/>
              </a:rPr>
              <a:t>B)</a:t>
            </a:r>
            <a:r>
              <a:rPr dirty="0" sz="2000" spc="1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152000</a:t>
            </a:r>
            <a:r>
              <a:rPr dirty="0" sz="2000" spc="670">
                <a:latin typeface="Comic Sans MS"/>
                <a:cs typeface="Comic Sans MS"/>
              </a:rPr>
              <a:t>  </a:t>
            </a:r>
            <a:r>
              <a:rPr dirty="0" sz="2000" spc="675">
                <a:latin typeface="Comic Sans MS"/>
                <a:cs typeface="Comic Sans MS"/>
              </a:rPr>
              <a:t> </a:t>
            </a:r>
            <a:r>
              <a:rPr dirty="0" sz="2000">
                <a:latin typeface="Comic Sans MS"/>
                <a:cs typeface="Comic Sans MS"/>
              </a:rPr>
              <a:t>C)</a:t>
            </a:r>
            <a:r>
              <a:rPr dirty="0" sz="2000" spc="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$22600	</a:t>
            </a:r>
            <a:r>
              <a:rPr dirty="0" sz="2000">
                <a:latin typeface="Comic Sans MS"/>
                <a:cs typeface="Comic Sans MS"/>
              </a:rPr>
              <a:t>D)</a:t>
            </a:r>
            <a:r>
              <a:rPr dirty="0" sz="2000" spc="-35">
                <a:latin typeface="Comic Sans MS"/>
                <a:cs typeface="Comic Sans MS"/>
              </a:rPr>
              <a:t> </a:t>
            </a:r>
            <a:r>
              <a:rPr dirty="0" sz="2000">
                <a:latin typeface="Comic Sans MS"/>
                <a:cs typeface="Comic Sans MS"/>
              </a:rPr>
              <a:t>$23800</a:t>
            </a:r>
            <a:endParaRPr sz="2000">
              <a:latin typeface="Comic Sans MS"/>
              <a:cs typeface="Comic Sans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17-13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601662" y="1592199"/>
          <a:ext cx="7729855" cy="3347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580"/>
                <a:gridCol w="5632450"/>
                <a:gridCol w="576579"/>
                <a:gridCol w="850900"/>
                <a:gridCol w="577850"/>
              </a:tblGrid>
              <a:tr h="2769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080"/>
                        </a:lnSpc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Cash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 flow From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operating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Activities: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32501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2315"/>
                        </a:lnSpc>
                        <a:spcBef>
                          <a:spcPts val="145"/>
                        </a:spcBef>
                      </a:pPr>
                      <a:r>
                        <a:rPr dirty="0" sz="200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Net</a:t>
                      </a:r>
                      <a:r>
                        <a:rPr dirty="0" sz="2000" spc="-6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income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1841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180000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968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290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800" spc="-5" b="1">
                          <a:latin typeface="Comic Sans MS"/>
                          <a:cs typeface="Comic Sans MS"/>
                        </a:rPr>
                        <a:t>Adjustment</a:t>
                      </a:r>
                      <a:r>
                        <a:rPr dirty="0" sz="1800" spc="-10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latin typeface="Comic Sans MS"/>
                          <a:cs typeface="Comic Sans MS"/>
                        </a:rPr>
                        <a:t>to</a:t>
                      </a:r>
                      <a:r>
                        <a:rPr dirty="0" sz="1800" spc="-10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latin typeface="Comic Sans MS"/>
                          <a:cs typeface="Comic Sans MS"/>
                        </a:rPr>
                        <a:t>reconcile</a:t>
                      </a:r>
                      <a:r>
                        <a:rPr dirty="0" sz="1800" spc="-10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latin typeface="Comic Sans MS"/>
                          <a:cs typeface="Comic Sans MS"/>
                        </a:rPr>
                        <a:t>Net</a:t>
                      </a:r>
                      <a:r>
                        <a:rPr dirty="0" sz="1800" spc="5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latin typeface="Comic Sans MS"/>
                          <a:cs typeface="Comic Sans MS"/>
                        </a:rPr>
                        <a:t>income</a:t>
                      </a:r>
                      <a:r>
                        <a:rPr dirty="0" sz="1800" spc="-10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latin typeface="Comic Sans MS"/>
                          <a:cs typeface="Comic Sans MS"/>
                        </a:rPr>
                        <a:t>to</a:t>
                      </a:r>
                      <a:r>
                        <a:rPr dirty="0" sz="1800" spc="-15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latin typeface="Comic Sans MS"/>
                          <a:cs typeface="Comic Sans MS"/>
                        </a:rPr>
                        <a:t>Net</a:t>
                      </a:r>
                      <a:r>
                        <a:rPr dirty="0" sz="1800" spc="5" b="1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latin typeface="Comic Sans MS"/>
                          <a:cs typeface="Comic Sans MS"/>
                        </a:rPr>
                        <a:t>Cash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27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287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Depreciation</a:t>
                      </a:r>
                      <a:r>
                        <a:rPr dirty="0" sz="1800" spc="-4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Expense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714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26000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714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507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Increase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</a:t>
                      </a:r>
                      <a:r>
                        <a:rPr dirty="0" sz="1800" spc="-3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accounts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receivable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937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(</a:t>
                      </a:r>
                      <a:r>
                        <a:rPr dirty="0" sz="1800" spc="5">
                          <a:latin typeface="Comic Sans MS"/>
                          <a:cs typeface="Comic Sans MS"/>
                        </a:rPr>
                        <a:t>15000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)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93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506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Increase</a:t>
                      </a:r>
                      <a:r>
                        <a:rPr dirty="0" sz="1800" spc="-3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</a:t>
                      </a:r>
                      <a:r>
                        <a:rPr dirty="0" sz="1800" spc="-4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inventory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9369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3">
                  <a:txBody>
                    <a:bodyPr/>
                    <a:lstStyle/>
                    <a:p>
                      <a:pPr marL="56388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(40000)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9369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5064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Decrease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 in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Prepaid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expenses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937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2000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93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507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Decrease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accounts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payable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9369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3810" marR="3175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(</a:t>
                      </a:r>
                      <a:r>
                        <a:rPr dirty="0" sz="1800" spc="-5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4000)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9369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571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Loss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on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sale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of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equipment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937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3000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93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26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dirty="0" sz="180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Net Cash</a:t>
                      </a:r>
                      <a:r>
                        <a:rPr dirty="0" sz="1800" spc="-1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flow</a:t>
                      </a:r>
                      <a:r>
                        <a:rPr dirty="0" sz="1800" spc="-1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provided</a:t>
                      </a:r>
                      <a:r>
                        <a:rPr dirty="0" sz="1800" spc="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by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operating</a:t>
                      </a:r>
                      <a:r>
                        <a:rPr dirty="0" sz="1800" spc="-2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Activities.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2384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27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dirty="0" sz="1800" spc="5" b="1">
                          <a:solidFill>
                            <a:srgbClr val="FF0000"/>
                          </a:solidFill>
                          <a:latin typeface="Comic Sans MS"/>
                          <a:cs typeface="Comic Sans MS"/>
                        </a:rPr>
                        <a:t>152000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48895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67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32384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48895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6007608" y="4624196"/>
            <a:ext cx="879475" cy="0"/>
          </a:xfrm>
          <a:custGeom>
            <a:avLst/>
            <a:gdLst/>
            <a:ahLst/>
            <a:cxnLst/>
            <a:rect l="l" t="t" r="r" b="b"/>
            <a:pathLst>
              <a:path w="879475" h="0">
                <a:moveTo>
                  <a:pt x="0" y="0"/>
                </a:moveTo>
                <a:lnTo>
                  <a:pt x="879348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4" name="object 4"/>
          <p:cNvGrpSpPr/>
          <p:nvPr/>
        </p:nvGrpSpPr>
        <p:grpSpPr>
          <a:xfrm>
            <a:off x="829436" y="5249036"/>
            <a:ext cx="3903345" cy="400050"/>
            <a:chOff x="829436" y="5249036"/>
            <a:chExt cx="3903345" cy="400050"/>
          </a:xfrm>
        </p:grpSpPr>
        <p:sp>
          <p:nvSpPr>
            <p:cNvPr id="5" name="object 5"/>
            <p:cNvSpPr/>
            <p:nvPr/>
          </p:nvSpPr>
          <p:spPr>
            <a:xfrm>
              <a:off x="854837" y="5287009"/>
              <a:ext cx="3877945" cy="361950"/>
            </a:xfrm>
            <a:custGeom>
              <a:avLst/>
              <a:gdLst/>
              <a:ahLst/>
              <a:cxnLst/>
              <a:rect l="l" t="t" r="r" b="b"/>
              <a:pathLst>
                <a:path w="3877945" h="361950">
                  <a:moveTo>
                    <a:pt x="3877818" y="0"/>
                  </a:moveTo>
                  <a:lnTo>
                    <a:pt x="3842893" y="0"/>
                  </a:lnTo>
                  <a:lnTo>
                    <a:pt x="3842893" y="10160"/>
                  </a:lnTo>
                  <a:lnTo>
                    <a:pt x="3842893" y="19050"/>
                  </a:lnTo>
                  <a:lnTo>
                    <a:pt x="3842893" y="314960"/>
                  </a:lnTo>
                  <a:lnTo>
                    <a:pt x="19050" y="314960"/>
                  </a:lnTo>
                  <a:lnTo>
                    <a:pt x="9525" y="314960"/>
                  </a:lnTo>
                  <a:lnTo>
                    <a:pt x="0" y="314960"/>
                  </a:lnTo>
                  <a:lnTo>
                    <a:pt x="0" y="342900"/>
                  </a:lnTo>
                  <a:lnTo>
                    <a:pt x="0" y="361950"/>
                  </a:lnTo>
                  <a:lnTo>
                    <a:pt x="3877818" y="361950"/>
                  </a:lnTo>
                  <a:lnTo>
                    <a:pt x="3877818" y="342900"/>
                  </a:lnTo>
                  <a:lnTo>
                    <a:pt x="3877818" y="19050"/>
                  </a:lnTo>
                  <a:lnTo>
                    <a:pt x="3877818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838961" y="5258561"/>
              <a:ext cx="3858895" cy="342900"/>
            </a:xfrm>
            <a:custGeom>
              <a:avLst/>
              <a:gdLst/>
              <a:ahLst/>
              <a:cxnLst/>
              <a:rect l="l" t="t" r="r" b="b"/>
              <a:pathLst>
                <a:path w="3858895" h="342900">
                  <a:moveTo>
                    <a:pt x="3858767" y="0"/>
                  </a:moveTo>
                  <a:lnTo>
                    <a:pt x="0" y="0"/>
                  </a:lnTo>
                  <a:lnTo>
                    <a:pt x="0" y="342900"/>
                  </a:lnTo>
                  <a:lnTo>
                    <a:pt x="3858767" y="342900"/>
                  </a:lnTo>
                  <a:lnTo>
                    <a:pt x="38587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838961" y="5258561"/>
              <a:ext cx="3858895" cy="342900"/>
            </a:xfrm>
            <a:custGeom>
              <a:avLst/>
              <a:gdLst/>
              <a:ahLst/>
              <a:cxnLst/>
              <a:rect l="l" t="t" r="r" b="b"/>
              <a:pathLst>
                <a:path w="3858895" h="342900">
                  <a:moveTo>
                    <a:pt x="0" y="342900"/>
                  </a:moveTo>
                  <a:lnTo>
                    <a:pt x="3858767" y="342900"/>
                  </a:lnTo>
                  <a:lnTo>
                    <a:pt x="3858767" y="0"/>
                  </a:lnTo>
                  <a:lnTo>
                    <a:pt x="0" y="0"/>
                  </a:lnTo>
                  <a:lnTo>
                    <a:pt x="0" y="342900"/>
                  </a:lnTo>
                  <a:close/>
                </a:path>
              </a:pathLst>
            </a:custGeom>
            <a:ln w="190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838961" y="5308472"/>
            <a:ext cx="3858895" cy="285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15570">
              <a:lnSpc>
                <a:spcPct val="100000"/>
              </a:lnSpc>
              <a:spcBef>
                <a:spcPts val="100"/>
              </a:spcBef>
            </a:pPr>
            <a:r>
              <a:rPr dirty="0" sz="1700" spc="20">
                <a:latin typeface="Arial Black"/>
                <a:cs typeface="Arial Black"/>
              </a:rPr>
              <a:t>The</a:t>
            </a:r>
            <a:r>
              <a:rPr dirty="0" sz="1700" spc="-50">
                <a:latin typeface="Arial Black"/>
                <a:cs typeface="Arial Black"/>
              </a:rPr>
              <a:t> </a:t>
            </a:r>
            <a:r>
              <a:rPr dirty="0" sz="1700" spc="15">
                <a:latin typeface="Arial Black"/>
                <a:cs typeface="Arial Black"/>
              </a:rPr>
              <a:t>correct</a:t>
            </a:r>
            <a:r>
              <a:rPr dirty="0" sz="1700" spc="-65">
                <a:latin typeface="Arial Black"/>
                <a:cs typeface="Arial Black"/>
              </a:rPr>
              <a:t> </a:t>
            </a:r>
            <a:r>
              <a:rPr dirty="0" sz="1700" spc="-5">
                <a:latin typeface="Arial Black"/>
                <a:cs typeface="Arial Black"/>
              </a:rPr>
              <a:t>Answer</a:t>
            </a:r>
            <a:r>
              <a:rPr dirty="0" sz="1700" spc="-60">
                <a:latin typeface="Arial Black"/>
                <a:cs typeface="Arial Black"/>
              </a:rPr>
              <a:t> </a:t>
            </a:r>
            <a:r>
              <a:rPr dirty="0" sz="1700">
                <a:latin typeface="Arial Black"/>
                <a:cs typeface="Arial Black"/>
              </a:rPr>
              <a:t>is</a:t>
            </a:r>
            <a:r>
              <a:rPr dirty="0" sz="1700" spc="-35">
                <a:latin typeface="Arial Black"/>
                <a:cs typeface="Arial Black"/>
              </a:rPr>
              <a:t> </a:t>
            </a:r>
            <a:r>
              <a:rPr dirty="0" sz="1700" spc="5">
                <a:latin typeface="Arial Black"/>
                <a:cs typeface="Arial Black"/>
              </a:rPr>
              <a:t>(B)</a:t>
            </a:r>
            <a:endParaRPr sz="1700">
              <a:latin typeface="Arial Black"/>
              <a:cs typeface="Arial Blac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17-13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17-15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094"/>
            <a:ext cx="9144000" cy="6845934"/>
            <a:chOff x="0" y="6094"/>
            <a:chExt cx="9144000" cy="6845934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9143999" cy="684580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27050" y="1123949"/>
              <a:ext cx="8242300" cy="572770"/>
            </a:xfrm>
            <a:custGeom>
              <a:avLst/>
              <a:gdLst/>
              <a:ahLst/>
              <a:cxnLst/>
              <a:rect l="l" t="t" r="r" b="b"/>
              <a:pathLst>
                <a:path w="8242300" h="572769">
                  <a:moveTo>
                    <a:pt x="8242300" y="0"/>
                  </a:moveTo>
                  <a:lnTo>
                    <a:pt x="8159737" y="0"/>
                  </a:lnTo>
                  <a:lnTo>
                    <a:pt x="8159737" y="12700"/>
                  </a:lnTo>
                  <a:lnTo>
                    <a:pt x="8159750" y="490220"/>
                  </a:lnTo>
                  <a:lnTo>
                    <a:pt x="12700" y="490220"/>
                  </a:lnTo>
                  <a:lnTo>
                    <a:pt x="6350" y="490220"/>
                  </a:lnTo>
                  <a:lnTo>
                    <a:pt x="0" y="490220"/>
                  </a:lnTo>
                  <a:lnTo>
                    <a:pt x="0" y="560070"/>
                  </a:lnTo>
                  <a:lnTo>
                    <a:pt x="0" y="572770"/>
                  </a:lnTo>
                  <a:lnTo>
                    <a:pt x="8242300" y="572770"/>
                  </a:lnTo>
                  <a:lnTo>
                    <a:pt x="8242300" y="560070"/>
                  </a:lnTo>
                  <a:lnTo>
                    <a:pt x="8242300" y="12700"/>
                  </a:lnTo>
                  <a:lnTo>
                    <a:pt x="82423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6823" y="1051559"/>
              <a:ext cx="5644134" cy="84353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457199" y="1054607"/>
              <a:ext cx="8229600" cy="559435"/>
            </a:xfrm>
            <a:custGeom>
              <a:avLst/>
              <a:gdLst/>
              <a:ahLst/>
              <a:cxnLst/>
              <a:rect l="l" t="t" r="r" b="b"/>
              <a:pathLst>
                <a:path w="8229600" h="559435">
                  <a:moveTo>
                    <a:pt x="8229600" y="0"/>
                  </a:moveTo>
                  <a:lnTo>
                    <a:pt x="0" y="0"/>
                  </a:lnTo>
                  <a:lnTo>
                    <a:pt x="0" y="559308"/>
                  </a:lnTo>
                  <a:lnTo>
                    <a:pt x="8229600" y="559308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457199" y="1054607"/>
              <a:ext cx="8229600" cy="559435"/>
            </a:xfrm>
            <a:custGeom>
              <a:avLst/>
              <a:gdLst/>
              <a:ahLst/>
              <a:cxnLst/>
              <a:rect l="l" t="t" r="r" b="b"/>
              <a:pathLst>
                <a:path w="8229600" h="559435">
                  <a:moveTo>
                    <a:pt x="0" y="559308"/>
                  </a:moveTo>
                  <a:lnTo>
                    <a:pt x="8229600" y="559308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593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0623" y="975359"/>
              <a:ext cx="5644134" cy="843534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44753" y="1066291"/>
            <a:ext cx="517334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Classification</a:t>
            </a:r>
            <a:r>
              <a:rPr dirty="0" spc="-55"/>
              <a:t> </a:t>
            </a:r>
            <a:r>
              <a:rPr dirty="0"/>
              <a:t>of</a:t>
            </a:r>
            <a:r>
              <a:rPr dirty="0" spc="-30"/>
              <a:t> </a:t>
            </a:r>
            <a:r>
              <a:rPr dirty="0"/>
              <a:t>Cash</a:t>
            </a:r>
            <a:r>
              <a:rPr dirty="0" spc="-45"/>
              <a:t> </a:t>
            </a:r>
            <a:r>
              <a:rPr dirty="0" spc="-5"/>
              <a:t>Flows</a:t>
            </a:r>
          </a:p>
        </p:txBody>
      </p:sp>
      <p:grpSp>
        <p:nvGrpSpPr>
          <p:cNvPr id="11" name="object 11"/>
          <p:cNvGrpSpPr/>
          <p:nvPr/>
        </p:nvGrpSpPr>
        <p:grpSpPr>
          <a:xfrm>
            <a:off x="548830" y="2501074"/>
            <a:ext cx="8181975" cy="3185160"/>
            <a:chOff x="548830" y="2501074"/>
            <a:chExt cx="8181975" cy="3185160"/>
          </a:xfrm>
        </p:grpSpPr>
        <p:sp>
          <p:nvSpPr>
            <p:cNvPr id="12" name="object 12"/>
            <p:cNvSpPr/>
            <p:nvPr/>
          </p:nvSpPr>
          <p:spPr>
            <a:xfrm>
              <a:off x="563118" y="2515361"/>
              <a:ext cx="8153400" cy="3156585"/>
            </a:xfrm>
            <a:custGeom>
              <a:avLst/>
              <a:gdLst/>
              <a:ahLst/>
              <a:cxnLst/>
              <a:rect l="l" t="t" r="r" b="b"/>
              <a:pathLst>
                <a:path w="8153400" h="3156585">
                  <a:moveTo>
                    <a:pt x="8153400" y="0"/>
                  </a:moveTo>
                  <a:lnTo>
                    <a:pt x="0" y="0"/>
                  </a:lnTo>
                  <a:lnTo>
                    <a:pt x="0" y="3156204"/>
                  </a:lnTo>
                  <a:lnTo>
                    <a:pt x="8153400" y="3156204"/>
                  </a:lnTo>
                  <a:lnTo>
                    <a:pt x="8153400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563118" y="2515361"/>
              <a:ext cx="8153400" cy="3156585"/>
            </a:xfrm>
            <a:custGeom>
              <a:avLst/>
              <a:gdLst/>
              <a:ahLst/>
              <a:cxnLst/>
              <a:rect l="l" t="t" r="r" b="b"/>
              <a:pathLst>
                <a:path w="8153400" h="3156585">
                  <a:moveTo>
                    <a:pt x="0" y="3156204"/>
                  </a:moveTo>
                  <a:lnTo>
                    <a:pt x="8153400" y="3156204"/>
                  </a:lnTo>
                  <a:lnTo>
                    <a:pt x="8153400" y="0"/>
                  </a:lnTo>
                  <a:lnTo>
                    <a:pt x="0" y="0"/>
                  </a:lnTo>
                  <a:lnTo>
                    <a:pt x="0" y="3156204"/>
                  </a:lnTo>
                  <a:close/>
                </a:path>
              </a:pathLst>
            </a:custGeom>
            <a:ln w="28575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/>
          <p:nvPr/>
        </p:nvSpPr>
        <p:spPr>
          <a:xfrm>
            <a:off x="640791" y="1767281"/>
            <a:ext cx="7522209" cy="38271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R="28067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solidFill>
                  <a:srgbClr val="800000"/>
                </a:solidFill>
                <a:latin typeface="Comic Sans MS"/>
                <a:cs typeface="Comic Sans MS"/>
              </a:rPr>
              <a:t>Investing</a:t>
            </a:r>
            <a:r>
              <a:rPr dirty="0" sz="2800" spc="-15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800" spc="-5" b="1">
                <a:solidFill>
                  <a:srgbClr val="800000"/>
                </a:solidFill>
                <a:latin typeface="Comic Sans MS"/>
                <a:cs typeface="Comic Sans MS"/>
              </a:rPr>
              <a:t>activities</a:t>
            </a:r>
            <a:endParaRPr sz="28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2680"/>
              </a:spcBef>
            </a:pPr>
            <a:r>
              <a:rPr dirty="0" sz="2200" spc="-5" b="1">
                <a:latin typeface="Comic Sans MS"/>
                <a:cs typeface="Comic Sans MS"/>
              </a:rPr>
              <a:t>Cash</a:t>
            </a:r>
            <a:r>
              <a:rPr dirty="0" sz="2200" spc="-25" b="1">
                <a:latin typeface="Comic Sans MS"/>
                <a:cs typeface="Comic Sans MS"/>
              </a:rPr>
              <a:t> </a:t>
            </a:r>
            <a:r>
              <a:rPr dirty="0" sz="2200" spc="-10" b="1">
                <a:latin typeface="Comic Sans MS"/>
                <a:cs typeface="Comic Sans MS"/>
              </a:rPr>
              <a:t>inflows:</a:t>
            </a:r>
            <a:endParaRPr sz="2200">
              <a:latin typeface="Comic Sans MS"/>
              <a:cs typeface="Comic Sans MS"/>
            </a:endParaRPr>
          </a:p>
          <a:p>
            <a:pPr marL="516890">
              <a:lnSpc>
                <a:spcPct val="100000"/>
              </a:lnSpc>
              <a:spcBef>
                <a:spcPts val="395"/>
              </a:spcBef>
            </a:pPr>
            <a:r>
              <a:rPr dirty="0" sz="2200" spc="-5">
                <a:latin typeface="Comic Sans MS"/>
                <a:cs typeface="Comic Sans MS"/>
              </a:rPr>
              <a:t>From</a:t>
            </a:r>
            <a:r>
              <a:rPr dirty="0" sz="2200" spc="35">
                <a:latin typeface="Comic Sans MS"/>
                <a:cs typeface="Comic Sans MS"/>
              </a:rPr>
              <a:t> </a:t>
            </a:r>
            <a:r>
              <a:rPr dirty="0" sz="2200" spc="-5">
                <a:solidFill>
                  <a:srgbClr val="FF0000"/>
                </a:solidFill>
                <a:latin typeface="Comic Sans MS"/>
                <a:cs typeface="Comic Sans MS"/>
              </a:rPr>
              <a:t>sale</a:t>
            </a:r>
            <a:r>
              <a:rPr dirty="0" sz="2200" spc="1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of property,</a:t>
            </a:r>
            <a:r>
              <a:rPr dirty="0" sz="2200" spc="4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plant,</a:t>
            </a:r>
            <a:r>
              <a:rPr dirty="0" sz="2200" spc="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and equipment.</a:t>
            </a:r>
            <a:endParaRPr sz="2200">
              <a:latin typeface="Comic Sans MS"/>
              <a:cs typeface="Comic Sans MS"/>
            </a:endParaRPr>
          </a:p>
          <a:p>
            <a:pPr marL="516890">
              <a:lnSpc>
                <a:spcPct val="100000"/>
              </a:lnSpc>
              <a:spcBef>
                <a:spcPts val="400"/>
              </a:spcBef>
            </a:pPr>
            <a:r>
              <a:rPr dirty="0" sz="2200" spc="-5">
                <a:latin typeface="Comic Sans MS"/>
                <a:cs typeface="Comic Sans MS"/>
              </a:rPr>
              <a:t>From</a:t>
            </a:r>
            <a:r>
              <a:rPr dirty="0" sz="2200" spc="15">
                <a:latin typeface="Comic Sans MS"/>
                <a:cs typeface="Comic Sans MS"/>
              </a:rPr>
              <a:t> </a:t>
            </a:r>
            <a:r>
              <a:rPr dirty="0" sz="2200" spc="-5">
                <a:solidFill>
                  <a:srgbClr val="FF0000"/>
                </a:solidFill>
                <a:latin typeface="Comic Sans MS"/>
                <a:cs typeface="Comic Sans MS"/>
              </a:rPr>
              <a:t>sale</a:t>
            </a:r>
            <a:r>
              <a:rPr dirty="0" sz="220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of investments</a:t>
            </a:r>
            <a:r>
              <a:rPr dirty="0" sz="2200" spc="3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in</a:t>
            </a:r>
            <a:r>
              <a:rPr dirty="0" sz="2200" spc="-10">
                <a:latin typeface="Comic Sans MS"/>
                <a:cs typeface="Comic Sans MS"/>
              </a:rPr>
              <a:t> debt.</a:t>
            </a:r>
            <a:endParaRPr sz="2200">
              <a:latin typeface="Comic Sans MS"/>
              <a:cs typeface="Comic Sans MS"/>
            </a:endParaRPr>
          </a:p>
          <a:p>
            <a:pPr marL="499745">
              <a:lnSpc>
                <a:spcPct val="100000"/>
              </a:lnSpc>
              <a:spcBef>
                <a:spcPts val="395"/>
              </a:spcBef>
            </a:pPr>
            <a:r>
              <a:rPr dirty="0" sz="2200" spc="-5">
                <a:latin typeface="Comic Sans MS"/>
                <a:cs typeface="Comic Sans MS"/>
              </a:rPr>
              <a:t>From</a:t>
            </a:r>
            <a:r>
              <a:rPr dirty="0" sz="2200" spc="3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collection</a:t>
            </a:r>
            <a:r>
              <a:rPr dirty="0" sz="2200" spc="4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of</a:t>
            </a:r>
            <a:r>
              <a:rPr dirty="0" sz="2200" spc="2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principal</a:t>
            </a:r>
            <a:r>
              <a:rPr dirty="0" sz="220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on</a:t>
            </a:r>
            <a:r>
              <a:rPr dirty="0" sz="2200" spc="2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loans</a:t>
            </a:r>
            <a:r>
              <a:rPr dirty="0" sz="2200" spc="2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to</a:t>
            </a:r>
            <a:r>
              <a:rPr dirty="0" sz="2200" spc="2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other</a:t>
            </a:r>
            <a:r>
              <a:rPr dirty="0" sz="2200" spc="3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entities.</a:t>
            </a:r>
            <a:endParaRPr sz="2200">
              <a:latin typeface="Comic Sans MS"/>
              <a:cs typeface="Comic Sans MS"/>
            </a:endParaRPr>
          </a:p>
          <a:p>
            <a:pPr marL="247015">
              <a:lnSpc>
                <a:spcPct val="100000"/>
              </a:lnSpc>
              <a:spcBef>
                <a:spcPts val="395"/>
              </a:spcBef>
            </a:pPr>
            <a:r>
              <a:rPr dirty="0" sz="2200" spc="-5" b="1">
                <a:latin typeface="Comic Sans MS"/>
                <a:cs typeface="Comic Sans MS"/>
              </a:rPr>
              <a:t>Cash</a:t>
            </a:r>
            <a:r>
              <a:rPr dirty="0" sz="2200" spc="-20" b="1">
                <a:latin typeface="Comic Sans MS"/>
                <a:cs typeface="Comic Sans MS"/>
              </a:rPr>
              <a:t> </a:t>
            </a:r>
            <a:r>
              <a:rPr dirty="0" sz="2200" spc="-10" b="1">
                <a:latin typeface="Comic Sans MS"/>
                <a:cs typeface="Comic Sans MS"/>
              </a:rPr>
              <a:t>outflows:</a:t>
            </a:r>
            <a:endParaRPr sz="2200">
              <a:latin typeface="Comic Sans MS"/>
              <a:cs typeface="Comic Sans MS"/>
            </a:endParaRPr>
          </a:p>
          <a:p>
            <a:pPr marL="499745">
              <a:lnSpc>
                <a:spcPct val="100000"/>
              </a:lnSpc>
              <a:spcBef>
                <a:spcPts val="400"/>
              </a:spcBef>
            </a:pPr>
            <a:r>
              <a:rPr dirty="0" sz="2200" spc="-5">
                <a:latin typeface="Comic Sans MS"/>
                <a:cs typeface="Comic Sans MS"/>
              </a:rPr>
              <a:t>To</a:t>
            </a:r>
            <a:r>
              <a:rPr dirty="0" sz="2200" spc="20">
                <a:latin typeface="Comic Sans MS"/>
                <a:cs typeface="Comic Sans MS"/>
              </a:rPr>
              <a:t> </a:t>
            </a:r>
            <a:r>
              <a:rPr dirty="0" sz="2200" spc="-5">
                <a:solidFill>
                  <a:srgbClr val="FF0000"/>
                </a:solidFill>
                <a:latin typeface="Comic Sans MS"/>
                <a:cs typeface="Comic Sans MS"/>
              </a:rPr>
              <a:t>purchase</a:t>
            </a:r>
            <a:r>
              <a:rPr dirty="0" sz="2200" spc="2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property,</a:t>
            </a:r>
            <a:r>
              <a:rPr dirty="0" sz="2200" spc="5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plant,</a:t>
            </a:r>
            <a:r>
              <a:rPr dirty="0" sz="2200" spc="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and</a:t>
            </a:r>
            <a:r>
              <a:rPr dirty="0" sz="2200" spc="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equipment.</a:t>
            </a:r>
            <a:endParaRPr sz="2200">
              <a:latin typeface="Comic Sans MS"/>
              <a:cs typeface="Comic Sans MS"/>
            </a:endParaRPr>
          </a:p>
          <a:p>
            <a:pPr marL="499745">
              <a:lnSpc>
                <a:spcPct val="100000"/>
              </a:lnSpc>
              <a:spcBef>
                <a:spcPts val="395"/>
              </a:spcBef>
            </a:pPr>
            <a:r>
              <a:rPr dirty="0" sz="2200" spc="-5">
                <a:latin typeface="Comic Sans MS"/>
                <a:cs typeface="Comic Sans MS"/>
              </a:rPr>
              <a:t>To</a:t>
            </a:r>
            <a:r>
              <a:rPr dirty="0" sz="2200" spc="20">
                <a:latin typeface="Comic Sans MS"/>
                <a:cs typeface="Comic Sans MS"/>
              </a:rPr>
              <a:t> </a:t>
            </a:r>
            <a:r>
              <a:rPr dirty="0" sz="2200" spc="-5">
                <a:solidFill>
                  <a:srgbClr val="FF0000"/>
                </a:solidFill>
                <a:latin typeface="Comic Sans MS"/>
                <a:cs typeface="Comic Sans MS"/>
              </a:rPr>
              <a:t>purchase</a:t>
            </a:r>
            <a:r>
              <a:rPr dirty="0" sz="2200" spc="25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2200" spc="-10">
                <a:latin typeface="Comic Sans MS"/>
                <a:cs typeface="Comic Sans MS"/>
              </a:rPr>
              <a:t>investments</a:t>
            </a:r>
            <a:r>
              <a:rPr dirty="0" sz="2200" spc="4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in</a:t>
            </a:r>
            <a:r>
              <a:rPr dirty="0" sz="2200" spc="1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debt</a:t>
            </a:r>
            <a:r>
              <a:rPr dirty="0" sz="2200" spc="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or</a:t>
            </a:r>
            <a:r>
              <a:rPr dirty="0" sz="2200" spc="4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equity</a:t>
            </a:r>
            <a:r>
              <a:rPr dirty="0" sz="2200" spc="4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securities.</a:t>
            </a:r>
            <a:endParaRPr sz="2200">
              <a:latin typeface="Comic Sans MS"/>
              <a:cs typeface="Comic Sans MS"/>
            </a:endParaRPr>
          </a:p>
          <a:p>
            <a:pPr marL="499745">
              <a:lnSpc>
                <a:spcPct val="100000"/>
              </a:lnSpc>
              <a:spcBef>
                <a:spcPts val="400"/>
              </a:spcBef>
            </a:pPr>
            <a:r>
              <a:rPr dirty="0" sz="2200" spc="-5">
                <a:latin typeface="Comic Sans MS"/>
                <a:cs typeface="Comic Sans MS"/>
              </a:rPr>
              <a:t>To</a:t>
            </a:r>
            <a:r>
              <a:rPr dirty="0" sz="2200" spc="10">
                <a:latin typeface="Comic Sans MS"/>
                <a:cs typeface="Comic Sans MS"/>
              </a:rPr>
              <a:t> </a:t>
            </a:r>
            <a:r>
              <a:rPr dirty="0" sz="2200" spc="-5">
                <a:solidFill>
                  <a:srgbClr val="FF0000"/>
                </a:solidFill>
                <a:latin typeface="Comic Sans MS"/>
                <a:cs typeface="Comic Sans MS"/>
              </a:rPr>
              <a:t>make</a:t>
            </a:r>
            <a:r>
              <a:rPr dirty="0" sz="2200" spc="-15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2200" spc="-5">
                <a:solidFill>
                  <a:srgbClr val="FF0000"/>
                </a:solidFill>
                <a:latin typeface="Comic Sans MS"/>
                <a:cs typeface="Comic Sans MS"/>
              </a:rPr>
              <a:t>loans</a:t>
            </a:r>
            <a:r>
              <a:rPr dirty="0" sz="2200" spc="2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to</a:t>
            </a:r>
            <a:r>
              <a:rPr dirty="0" sz="220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other</a:t>
            </a:r>
            <a:r>
              <a:rPr dirty="0" sz="2200" spc="1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entities.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17-16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9143999" cy="684580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948039" y="1151645"/>
            <a:ext cx="6889115" cy="397764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290195" indent="-278130">
              <a:lnSpc>
                <a:spcPct val="100000"/>
              </a:lnSpc>
              <a:spcBef>
                <a:spcPts val="90"/>
              </a:spcBef>
              <a:buFont typeface="Calibri"/>
              <a:buChar char="-"/>
              <a:tabLst>
                <a:tab pos="290195" algn="l"/>
                <a:tab pos="290830" algn="l"/>
              </a:tabLst>
            </a:pPr>
            <a:r>
              <a:rPr dirty="0" sz="1650" spc="25">
                <a:latin typeface="Comic Sans MS"/>
                <a:cs typeface="Comic Sans MS"/>
              </a:rPr>
              <a:t>Depreciation</a:t>
            </a:r>
            <a:r>
              <a:rPr dirty="0" sz="1650" spc="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expense</a:t>
            </a:r>
            <a:r>
              <a:rPr dirty="0" sz="1650" spc="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of</a:t>
            </a:r>
            <a:r>
              <a:rPr dirty="0" sz="1650" spc="10">
                <a:latin typeface="Comic Sans MS"/>
                <a:cs typeface="Comic Sans MS"/>
              </a:rPr>
              <a:t> </a:t>
            </a:r>
            <a:r>
              <a:rPr dirty="0" sz="1650" spc="25">
                <a:latin typeface="Comic Sans MS"/>
                <a:cs typeface="Comic Sans MS"/>
              </a:rPr>
              <a:t>$15.000</a:t>
            </a:r>
            <a:endParaRPr sz="1650">
              <a:latin typeface="Comic Sans MS"/>
              <a:cs typeface="Comic Sans MS"/>
            </a:endParaRPr>
          </a:p>
          <a:p>
            <a:pPr marL="290195" indent="-278130">
              <a:lnSpc>
                <a:spcPct val="100000"/>
              </a:lnSpc>
              <a:spcBef>
                <a:spcPts val="1810"/>
              </a:spcBef>
              <a:buFont typeface="Calibri"/>
              <a:buChar char="-"/>
              <a:tabLst>
                <a:tab pos="290195" algn="l"/>
                <a:tab pos="290830" algn="l"/>
              </a:tabLst>
            </a:pPr>
            <a:r>
              <a:rPr dirty="0" sz="1650" spc="30">
                <a:latin typeface="Comic Sans MS"/>
                <a:cs typeface="Comic Sans MS"/>
              </a:rPr>
              <a:t>Gain</a:t>
            </a:r>
            <a:r>
              <a:rPr dirty="0" sz="1650" spc="5">
                <a:latin typeface="Comic Sans MS"/>
                <a:cs typeface="Comic Sans MS"/>
              </a:rPr>
              <a:t> </a:t>
            </a:r>
            <a:r>
              <a:rPr dirty="0" sz="1650" spc="30">
                <a:latin typeface="Comic Sans MS"/>
                <a:cs typeface="Comic Sans MS"/>
              </a:rPr>
              <a:t>on</a:t>
            </a:r>
            <a:r>
              <a:rPr dirty="0" sz="1650" spc="1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sale</a:t>
            </a:r>
            <a:r>
              <a:rPr dirty="0" sz="1650" spc="1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of</a:t>
            </a:r>
            <a:r>
              <a:rPr dirty="0" sz="1650" spc="15">
                <a:latin typeface="Comic Sans MS"/>
                <a:cs typeface="Comic Sans MS"/>
              </a:rPr>
              <a:t> </a:t>
            </a:r>
            <a:r>
              <a:rPr dirty="0" sz="1650" spc="30">
                <a:latin typeface="Comic Sans MS"/>
                <a:cs typeface="Comic Sans MS"/>
              </a:rPr>
              <a:t>PPE</a:t>
            </a:r>
            <a:r>
              <a:rPr dirty="0" sz="1650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(</a:t>
            </a:r>
            <a:r>
              <a:rPr dirty="0" sz="1650" spc="15">
                <a:latin typeface="Comic Sans MS"/>
                <a:cs typeface="Comic Sans MS"/>
              </a:rPr>
              <a:t> </a:t>
            </a:r>
            <a:r>
              <a:rPr dirty="0" sz="1650" spc="25">
                <a:latin typeface="Comic Sans MS"/>
                <a:cs typeface="Comic Sans MS"/>
              </a:rPr>
              <a:t>Property,</a:t>
            </a:r>
            <a:r>
              <a:rPr dirty="0" sz="1650" spc="10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Plant and</a:t>
            </a:r>
            <a:r>
              <a:rPr dirty="0" sz="1650" spc="15">
                <a:latin typeface="Comic Sans MS"/>
                <a:cs typeface="Comic Sans MS"/>
              </a:rPr>
              <a:t> </a:t>
            </a:r>
            <a:r>
              <a:rPr dirty="0" sz="1650" spc="25">
                <a:latin typeface="Comic Sans MS"/>
                <a:cs typeface="Comic Sans MS"/>
              </a:rPr>
              <a:t>Equipment</a:t>
            </a:r>
            <a:r>
              <a:rPr dirty="0" sz="1650" spc="1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) $7.000</a:t>
            </a:r>
            <a:endParaRPr sz="1650">
              <a:latin typeface="Comic Sans MS"/>
              <a:cs typeface="Comic Sans MS"/>
            </a:endParaRPr>
          </a:p>
          <a:p>
            <a:pPr marL="290195" marR="5080" indent="-278130">
              <a:lnSpc>
                <a:spcPct val="132400"/>
              </a:lnSpc>
              <a:spcBef>
                <a:spcPts val="1165"/>
              </a:spcBef>
              <a:buFont typeface="Calibri"/>
              <a:buChar char="-"/>
              <a:tabLst>
                <a:tab pos="290195" algn="l"/>
                <a:tab pos="290830" algn="l"/>
              </a:tabLst>
            </a:pPr>
            <a:r>
              <a:rPr dirty="0" sz="1650" spc="25">
                <a:latin typeface="Comic Sans MS"/>
                <a:cs typeface="Comic Sans MS"/>
              </a:rPr>
              <a:t>Purchases </a:t>
            </a:r>
            <a:r>
              <a:rPr dirty="0" sz="1650" spc="30">
                <a:latin typeface="Comic Sans MS"/>
                <a:cs typeface="Comic Sans MS"/>
              </a:rPr>
              <a:t>of PPE </a:t>
            </a:r>
            <a:r>
              <a:rPr dirty="0" sz="1650" spc="20">
                <a:latin typeface="Comic Sans MS"/>
                <a:cs typeface="Comic Sans MS"/>
              </a:rPr>
              <a:t>(Property, plant and </a:t>
            </a:r>
            <a:r>
              <a:rPr dirty="0" sz="1650" spc="25">
                <a:latin typeface="Comic Sans MS"/>
                <a:cs typeface="Comic Sans MS"/>
              </a:rPr>
              <a:t>Equipment </a:t>
            </a:r>
            <a:r>
              <a:rPr dirty="0" sz="1650" spc="15">
                <a:latin typeface="Comic Sans MS"/>
                <a:cs typeface="Comic Sans MS"/>
              </a:rPr>
              <a:t>)during </a:t>
            </a:r>
            <a:r>
              <a:rPr dirty="0" sz="1650" spc="25">
                <a:latin typeface="Comic Sans MS"/>
                <a:cs typeface="Comic Sans MS"/>
              </a:rPr>
              <a:t>the year </a:t>
            </a:r>
            <a:r>
              <a:rPr dirty="0" sz="1650" spc="-480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totaled</a:t>
            </a:r>
            <a:r>
              <a:rPr dirty="0" sz="1650" spc="10">
                <a:latin typeface="Comic Sans MS"/>
                <a:cs typeface="Comic Sans MS"/>
              </a:rPr>
              <a:t> </a:t>
            </a:r>
            <a:r>
              <a:rPr dirty="0" sz="1650" spc="25">
                <a:latin typeface="Comic Sans MS"/>
                <a:cs typeface="Comic Sans MS"/>
              </a:rPr>
              <a:t>$120.000</a:t>
            </a:r>
            <a:endParaRPr sz="1650">
              <a:latin typeface="Comic Sans MS"/>
              <a:cs typeface="Comic Sans MS"/>
            </a:endParaRPr>
          </a:p>
          <a:p>
            <a:pPr marL="290195" indent="-278130">
              <a:lnSpc>
                <a:spcPct val="100000"/>
              </a:lnSpc>
              <a:spcBef>
                <a:spcPts val="1820"/>
              </a:spcBef>
              <a:buFont typeface="Calibri"/>
              <a:buChar char="-"/>
              <a:tabLst>
                <a:tab pos="290195" algn="l"/>
                <a:tab pos="290830" algn="l"/>
              </a:tabLst>
            </a:pPr>
            <a:r>
              <a:rPr dirty="0" sz="1650" spc="25">
                <a:latin typeface="Comic Sans MS"/>
                <a:cs typeface="Comic Sans MS"/>
              </a:rPr>
              <a:t>Proceeds</a:t>
            </a:r>
            <a:r>
              <a:rPr dirty="0" sz="1650" spc="5">
                <a:latin typeface="Comic Sans MS"/>
                <a:cs typeface="Comic Sans MS"/>
              </a:rPr>
              <a:t> </a:t>
            </a:r>
            <a:r>
              <a:rPr dirty="0" sz="1650" spc="25">
                <a:latin typeface="Comic Sans MS"/>
                <a:cs typeface="Comic Sans MS"/>
              </a:rPr>
              <a:t>from</a:t>
            </a:r>
            <a:r>
              <a:rPr dirty="0" sz="1650" spc="1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sale of </a:t>
            </a:r>
            <a:r>
              <a:rPr dirty="0" sz="1650" spc="30">
                <a:latin typeface="Comic Sans MS"/>
                <a:cs typeface="Comic Sans MS"/>
              </a:rPr>
              <a:t>PPE</a:t>
            </a:r>
            <a:r>
              <a:rPr dirty="0" sz="1650" spc="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(</a:t>
            </a:r>
            <a:r>
              <a:rPr dirty="0" sz="1650" spc="1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receipts</a:t>
            </a:r>
            <a:r>
              <a:rPr dirty="0" sz="1650">
                <a:latin typeface="Comic Sans MS"/>
                <a:cs typeface="Comic Sans MS"/>
              </a:rPr>
              <a:t> </a:t>
            </a:r>
            <a:r>
              <a:rPr dirty="0" sz="1650" spc="25">
                <a:latin typeface="Comic Sans MS"/>
                <a:cs typeface="Comic Sans MS"/>
              </a:rPr>
              <a:t>from</a:t>
            </a:r>
            <a:r>
              <a:rPr dirty="0" sz="1650" spc="20">
                <a:latin typeface="Comic Sans MS"/>
                <a:cs typeface="Comic Sans MS"/>
              </a:rPr>
              <a:t> sale</a:t>
            </a:r>
            <a:r>
              <a:rPr dirty="0" sz="1650" spc="1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) </a:t>
            </a:r>
            <a:r>
              <a:rPr dirty="0" sz="1650" spc="25">
                <a:latin typeface="Comic Sans MS"/>
                <a:cs typeface="Comic Sans MS"/>
              </a:rPr>
              <a:t>$92.000</a:t>
            </a:r>
            <a:endParaRPr sz="1650">
              <a:latin typeface="Comic Sans MS"/>
              <a:cs typeface="Comic Sans MS"/>
            </a:endParaRPr>
          </a:p>
          <a:p>
            <a:pPr marL="290195" indent="-278130">
              <a:lnSpc>
                <a:spcPct val="100000"/>
              </a:lnSpc>
              <a:spcBef>
                <a:spcPts val="1805"/>
              </a:spcBef>
              <a:buFont typeface="Calibri"/>
              <a:buChar char="-"/>
              <a:tabLst>
                <a:tab pos="290195" algn="l"/>
                <a:tab pos="290830" algn="l"/>
              </a:tabLst>
            </a:pPr>
            <a:r>
              <a:rPr dirty="0" sz="1650" spc="20">
                <a:latin typeface="Comic Sans MS"/>
                <a:cs typeface="Comic Sans MS"/>
              </a:rPr>
              <a:t>Collection of</a:t>
            </a:r>
            <a:r>
              <a:rPr dirty="0" sz="1650" spc="30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loans</a:t>
            </a:r>
            <a:r>
              <a:rPr dirty="0" sz="1650" spc="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during</a:t>
            </a:r>
            <a:r>
              <a:rPr dirty="0" sz="1650" spc="2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the year</a:t>
            </a:r>
            <a:r>
              <a:rPr dirty="0" sz="1650" spc="2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$5.000</a:t>
            </a:r>
            <a:endParaRPr sz="1650">
              <a:latin typeface="Comic Sans MS"/>
              <a:cs typeface="Comic Sans MS"/>
            </a:endParaRPr>
          </a:p>
          <a:p>
            <a:pPr marL="290195" indent="-278130">
              <a:lnSpc>
                <a:spcPct val="100000"/>
              </a:lnSpc>
              <a:spcBef>
                <a:spcPts val="1810"/>
              </a:spcBef>
              <a:buFont typeface="Calibri"/>
              <a:buChar char="-"/>
              <a:tabLst>
                <a:tab pos="290195" algn="l"/>
                <a:tab pos="290830" algn="l"/>
              </a:tabLst>
            </a:pPr>
            <a:r>
              <a:rPr dirty="0" sz="1650" spc="25">
                <a:latin typeface="Comic Sans MS"/>
                <a:cs typeface="Comic Sans MS"/>
              </a:rPr>
              <a:t>Purchase</a:t>
            </a:r>
            <a:r>
              <a:rPr dirty="0" sz="1650">
                <a:latin typeface="Comic Sans MS"/>
                <a:cs typeface="Comic Sans MS"/>
              </a:rPr>
              <a:t> </a:t>
            </a:r>
            <a:r>
              <a:rPr dirty="0" sz="1650" spc="30">
                <a:latin typeface="Comic Sans MS"/>
                <a:cs typeface="Comic Sans MS"/>
              </a:rPr>
              <a:t>Cost</a:t>
            </a:r>
            <a:r>
              <a:rPr dirty="0" sz="1650" spc="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of</a:t>
            </a:r>
            <a:r>
              <a:rPr dirty="0" sz="1650" spc="2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Investments,</a:t>
            </a:r>
            <a:r>
              <a:rPr dirty="0" sz="1650">
                <a:latin typeface="Comic Sans MS"/>
                <a:cs typeface="Comic Sans MS"/>
              </a:rPr>
              <a:t> </a:t>
            </a:r>
            <a:r>
              <a:rPr dirty="0" sz="1650" spc="30">
                <a:latin typeface="Comic Sans MS"/>
                <a:cs typeface="Comic Sans MS"/>
              </a:rPr>
              <a:t>of</a:t>
            </a:r>
            <a:r>
              <a:rPr dirty="0" sz="1650" spc="25">
                <a:latin typeface="Comic Sans MS"/>
                <a:cs typeface="Comic Sans MS"/>
              </a:rPr>
              <a:t> </a:t>
            </a:r>
            <a:r>
              <a:rPr dirty="0" sz="1650" spc="20">
                <a:latin typeface="Comic Sans MS"/>
                <a:cs typeface="Comic Sans MS"/>
              </a:rPr>
              <a:t>$45.000</a:t>
            </a:r>
            <a:endParaRPr sz="1650">
              <a:latin typeface="Comic Sans MS"/>
              <a:cs typeface="Comic Sans MS"/>
            </a:endParaRPr>
          </a:p>
          <a:p>
            <a:pPr marL="290195" indent="-278130">
              <a:lnSpc>
                <a:spcPct val="100000"/>
              </a:lnSpc>
              <a:spcBef>
                <a:spcPts val="1820"/>
              </a:spcBef>
              <a:buFont typeface="Calibri"/>
              <a:buChar char="-"/>
              <a:tabLst>
                <a:tab pos="290195" algn="l"/>
                <a:tab pos="290830" algn="l"/>
                <a:tab pos="3007995" algn="l"/>
              </a:tabLst>
            </a:pPr>
            <a:r>
              <a:rPr dirty="0" sz="1650" spc="35">
                <a:latin typeface="Comic Sans MS"/>
                <a:cs typeface="Comic Sans MS"/>
              </a:rPr>
              <a:t>New</a:t>
            </a:r>
            <a:r>
              <a:rPr dirty="0" sz="1650" spc="20">
                <a:latin typeface="Comic Sans MS"/>
                <a:cs typeface="Comic Sans MS"/>
              </a:rPr>
              <a:t> </a:t>
            </a:r>
            <a:r>
              <a:rPr dirty="0" sz="1650" spc="25">
                <a:latin typeface="Comic Sans MS"/>
                <a:cs typeface="Comic Sans MS"/>
              </a:rPr>
              <a:t>Loans </a:t>
            </a:r>
            <a:r>
              <a:rPr dirty="0" sz="1650" spc="30">
                <a:latin typeface="Comic Sans MS"/>
                <a:cs typeface="Comic Sans MS"/>
              </a:rPr>
              <a:t>Made</a:t>
            </a:r>
            <a:r>
              <a:rPr dirty="0" sz="1650" spc="25">
                <a:latin typeface="Comic Sans MS"/>
                <a:cs typeface="Comic Sans MS"/>
              </a:rPr>
              <a:t> </a:t>
            </a:r>
            <a:r>
              <a:rPr dirty="0" sz="1650" spc="15">
                <a:latin typeface="Comic Sans MS"/>
                <a:cs typeface="Comic Sans MS"/>
              </a:rPr>
              <a:t>to</a:t>
            </a:r>
            <a:r>
              <a:rPr dirty="0" sz="1650" spc="30">
                <a:latin typeface="Comic Sans MS"/>
                <a:cs typeface="Comic Sans MS"/>
              </a:rPr>
              <a:t> </a:t>
            </a:r>
            <a:r>
              <a:rPr dirty="0" sz="1650" spc="25">
                <a:latin typeface="Comic Sans MS"/>
                <a:cs typeface="Comic Sans MS"/>
              </a:rPr>
              <a:t>other	$35.000</a:t>
            </a:r>
            <a:endParaRPr sz="1650">
              <a:latin typeface="Comic Sans MS"/>
              <a:cs typeface="Comic Sans MS"/>
            </a:endParaRPr>
          </a:p>
          <a:p>
            <a:pPr marL="290195">
              <a:lnSpc>
                <a:spcPct val="100000"/>
              </a:lnSpc>
              <a:spcBef>
                <a:spcPts val="1795"/>
              </a:spcBef>
            </a:pPr>
            <a:r>
              <a:rPr dirty="0" sz="1650" spc="20" b="1">
                <a:solidFill>
                  <a:srgbClr val="FF0000"/>
                </a:solidFill>
                <a:latin typeface="Comic Sans MS"/>
                <a:cs typeface="Comic Sans MS"/>
              </a:rPr>
              <a:t>Requirement</a:t>
            </a:r>
            <a:r>
              <a:rPr dirty="0" sz="1650" spc="20">
                <a:solidFill>
                  <a:srgbClr val="FF0000"/>
                </a:solidFill>
                <a:latin typeface="Comic Sans MS"/>
                <a:cs typeface="Comic Sans MS"/>
              </a:rPr>
              <a:t>:</a:t>
            </a:r>
            <a:r>
              <a:rPr dirty="0" sz="1650" spc="5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1650" spc="25">
                <a:solidFill>
                  <a:srgbClr val="FF0000"/>
                </a:solidFill>
                <a:latin typeface="Comic Sans MS"/>
                <a:cs typeface="Comic Sans MS"/>
              </a:rPr>
              <a:t>Compute cash</a:t>
            </a:r>
            <a:r>
              <a:rPr dirty="0" sz="1650" spc="1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1650" spc="25">
                <a:solidFill>
                  <a:srgbClr val="FF0000"/>
                </a:solidFill>
                <a:latin typeface="Comic Sans MS"/>
                <a:cs typeface="Comic Sans MS"/>
              </a:rPr>
              <a:t>flow</a:t>
            </a:r>
            <a:r>
              <a:rPr dirty="0" sz="1650" spc="1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1650" spc="25">
                <a:solidFill>
                  <a:srgbClr val="FF0000"/>
                </a:solidFill>
                <a:latin typeface="Comic Sans MS"/>
                <a:cs typeface="Comic Sans MS"/>
              </a:rPr>
              <a:t>from</a:t>
            </a:r>
            <a:r>
              <a:rPr dirty="0" sz="1650" spc="20">
                <a:solidFill>
                  <a:srgbClr val="FF0000"/>
                </a:solidFill>
                <a:latin typeface="Comic Sans MS"/>
                <a:cs typeface="Comic Sans MS"/>
              </a:rPr>
              <a:t> investing</a:t>
            </a:r>
            <a:r>
              <a:rPr dirty="0" sz="1650" spc="25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1650" spc="15">
                <a:solidFill>
                  <a:srgbClr val="FF0000"/>
                </a:solidFill>
                <a:latin typeface="Comic Sans MS"/>
                <a:cs typeface="Comic Sans MS"/>
              </a:rPr>
              <a:t>activities</a:t>
            </a:r>
            <a:endParaRPr sz="165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17-17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9143999" cy="6845805"/>
          </a:xfrm>
          <a:prstGeom prst="rect">
            <a:avLst/>
          </a:prstGeom>
        </p:spPr>
      </p:pic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82662" y="1744598"/>
          <a:ext cx="7034530" cy="33966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65775"/>
                <a:gridCol w="1444625"/>
              </a:tblGrid>
              <a:tr h="349609">
                <a:tc>
                  <a:txBody>
                    <a:bodyPr/>
                    <a:lstStyle/>
                    <a:p>
                      <a:pPr marL="68580">
                        <a:lnSpc>
                          <a:spcPts val="2105"/>
                        </a:lnSpc>
                      </a:pPr>
                      <a:r>
                        <a:rPr dirty="0" sz="1800" spc="-5" b="1">
                          <a:latin typeface="Times New Roman"/>
                          <a:cs typeface="Times New Roman"/>
                        </a:rPr>
                        <a:t>Cash flow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dirty="0" sz="18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" b="1">
                          <a:latin typeface="Times New Roman"/>
                          <a:cs typeface="Times New Roman"/>
                        </a:rPr>
                        <a:t>investing</a:t>
                      </a:r>
                      <a:r>
                        <a:rPr dirty="0" sz="1800" spc="-10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Activities: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45817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Purchases</a:t>
                      </a:r>
                      <a:r>
                        <a:rPr dirty="0" sz="1800" spc="-3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of</a:t>
                      </a:r>
                      <a:r>
                        <a:rPr dirty="0" sz="1800" spc="-3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PPE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0223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(120000)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0477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631167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Proceeds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from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sale</a:t>
                      </a:r>
                      <a:r>
                        <a:rPr dirty="0" sz="1800" spc="-3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of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PPE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8382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algn="ctr" marL="25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92000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81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9231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Purchase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Cost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of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Investments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0160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480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(45000)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8796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4005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Collection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of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loans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during</a:t>
                      </a:r>
                      <a:r>
                        <a:rPr dirty="0" sz="1800" spc="-2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the</a:t>
                      </a:r>
                      <a:r>
                        <a:rPr dirty="0" sz="1800" spc="-2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year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4953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5000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3525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9965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New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Loans</a:t>
                      </a:r>
                      <a:r>
                        <a:rPr dirty="0" sz="1800" spc="-4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Made to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other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4953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(35000)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3525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50938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dirty="0" sz="1800" spc="5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</a:t>
                      </a:r>
                      <a:r>
                        <a:rPr dirty="0" sz="1800" spc="-70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Net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dirty="0" sz="1800" spc="-1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flow</a:t>
                      </a:r>
                      <a:r>
                        <a:rPr dirty="0" sz="1800" spc="-1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dirty="0" sz="18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investing</a:t>
                      </a:r>
                      <a:r>
                        <a:rPr dirty="0" sz="1800" spc="34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Activities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54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869"/>
                        </a:spcBef>
                      </a:pPr>
                      <a:r>
                        <a:rPr dirty="0" sz="18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(103000)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0489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9849" y="6278067"/>
            <a:ext cx="60134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Chapter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17-18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20623" y="379475"/>
            <a:ext cx="8348980" cy="920115"/>
            <a:chOff x="420623" y="379475"/>
            <a:chExt cx="8348980" cy="920115"/>
          </a:xfrm>
        </p:grpSpPr>
        <p:sp>
          <p:nvSpPr>
            <p:cNvPr id="4" name="object 4"/>
            <p:cNvSpPr/>
            <p:nvPr/>
          </p:nvSpPr>
          <p:spPr>
            <a:xfrm>
              <a:off x="527050" y="527049"/>
              <a:ext cx="8242300" cy="574040"/>
            </a:xfrm>
            <a:custGeom>
              <a:avLst/>
              <a:gdLst/>
              <a:ahLst/>
              <a:cxnLst/>
              <a:rect l="l" t="t" r="r" b="b"/>
              <a:pathLst>
                <a:path w="8242300" h="574040">
                  <a:moveTo>
                    <a:pt x="8242300" y="0"/>
                  </a:moveTo>
                  <a:lnTo>
                    <a:pt x="8159750" y="0"/>
                  </a:lnTo>
                  <a:lnTo>
                    <a:pt x="8159750" y="6350"/>
                  </a:lnTo>
                  <a:lnTo>
                    <a:pt x="8159750" y="12700"/>
                  </a:lnTo>
                  <a:lnTo>
                    <a:pt x="8159750" y="491490"/>
                  </a:lnTo>
                  <a:lnTo>
                    <a:pt x="12700" y="491490"/>
                  </a:lnTo>
                  <a:lnTo>
                    <a:pt x="6350" y="491490"/>
                  </a:lnTo>
                  <a:lnTo>
                    <a:pt x="0" y="491490"/>
                  </a:lnTo>
                  <a:lnTo>
                    <a:pt x="0" y="561340"/>
                  </a:lnTo>
                  <a:lnTo>
                    <a:pt x="0" y="574040"/>
                  </a:lnTo>
                  <a:lnTo>
                    <a:pt x="8242300" y="574040"/>
                  </a:lnTo>
                  <a:lnTo>
                    <a:pt x="8242300" y="561340"/>
                  </a:lnTo>
                  <a:lnTo>
                    <a:pt x="8242300" y="12700"/>
                  </a:lnTo>
                  <a:lnTo>
                    <a:pt x="82423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6823" y="455675"/>
              <a:ext cx="5644134" cy="84353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57199" y="457199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8229600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8229600" y="560832"/>
                  </a:lnTo>
                  <a:lnTo>
                    <a:pt x="8229600" y="0"/>
                  </a:lnTo>
                  <a:close/>
                </a:path>
              </a:pathLst>
            </a:custGeom>
            <a:solidFill>
              <a:srgbClr val="0033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457199" y="457199"/>
              <a:ext cx="8229600" cy="561340"/>
            </a:xfrm>
            <a:custGeom>
              <a:avLst/>
              <a:gdLst/>
              <a:ahLst/>
              <a:cxnLst/>
              <a:rect l="l" t="t" r="r" b="b"/>
              <a:pathLst>
                <a:path w="8229600" h="561340">
                  <a:moveTo>
                    <a:pt x="0" y="560832"/>
                  </a:moveTo>
                  <a:lnTo>
                    <a:pt x="8229600" y="560832"/>
                  </a:lnTo>
                  <a:lnTo>
                    <a:pt x="8229600" y="0"/>
                  </a:lnTo>
                  <a:lnTo>
                    <a:pt x="0" y="0"/>
                  </a:lnTo>
                  <a:lnTo>
                    <a:pt x="0" y="56083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0623" y="379475"/>
              <a:ext cx="5644134" cy="843534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644753" y="468833"/>
            <a:ext cx="5172710" cy="483234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Classification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30"/>
              <a:t> </a:t>
            </a:r>
            <a:r>
              <a:rPr dirty="0"/>
              <a:t>Cash</a:t>
            </a:r>
            <a:r>
              <a:rPr dirty="0" spc="-50"/>
              <a:t> </a:t>
            </a:r>
            <a:r>
              <a:rPr dirty="0" spc="-5"/>
              <a:t>Flows</a:t>
            </a:r>
          </a:p>
        </p:txBody>
      </p:sp>
      <p:grpSp>
        <p:nvGrpSpPr>
          <p:cNvPr id="10" name="object 10"/>
          <p:cNvGrpSpPr/>
          <p:nvPr/>
        </p:nvGrpSpPr>
        <p:grpSpPr>
          <a:xfrm>
            <a:off x="596074" y="2120074"/>
            <a:ext cx="8181975" cy="3185160"/>
            <a:chOff x="596074" y="2120074"/>
            <a:chExt cx="8181975" cy="3185160"/>
          </a:xfrm>
        </p:grpSpPr>
        <p:sp>
          <p:nvSpPr>
            <p:cNvPr id="11" name="object 11"/>
            <p:cNvSpPr/>
            <p:nvPr/>
          </p:nvSpPr>
          <p:spPr>
            <a:xfrm>
              <a:off x="610362" y="2134361"/>
              <a:ext cx="8153400" cy="3156585"/>
            </a:xfrm>
            <a:custGeom>
              <a:avLst/>
              <a:gdLst/>
              <a:ahLst/>
              <a:cxnLst/>
              <a:rect l="l" t="t" r="r" b="b"/>
              <a:pathLst>
                <a:path w="8153400" h="3156585">
                  <a:moveTo>
                    <a:pt x="8153400" y="0"/>
                  </a:moveTo>
                  <a:lnTo>
                    <a:pt x="0" y="0"/>
                  </a:lnTo>
                  <a:lnTo>
                    <a:pt x="0" y="3156204"/>
                  </a:lnTo>
                  <a:lnTo>
                    <a:pt x="8153400" y="3156204"/>
                  </a:lnTo>
                  <a:lnTo>
                    <a:pt x="8153400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610362" y="2134361"/>
              <a:ext cx="8153400" cy="3156585"/>
            </a:xfrm>
            <a:custGeom>
              <a:avLst/>
              <a:gdLst/>
              <a:ahLst/>
              <a:cxnLst/>
              <a:rect l="l" t="t" r="r" b="b"/>
              <a:pathLst>
                <a:path w="8153400" h="3156585">
                  <a:moveTo>
                    <a:pt x="0" y="3156204"/>
                  </a:moveTo>
                  <a:lnTo>
                    <a:pt x="8153400" y="3156204"/>
                  </a:lnTo>
                  <a:lnTo>
                    <a:pt x="8153400" y="0"/>
                  </a:lnTo>
                  <a:lnTo>
                    <a:pt x="0" y="0"/>
                  </a:lnTo>
                  <a:lnTo>
                    <a:pt x="0" y="3156204"/>
                  </a:lnTo>
                  <a:close/>
                </a:path>
              </a:pathLst>
            </a:custGeom>
            <a:ln w="28575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923340" y="1321688"/>
            <a:ext cx="6984365" cy="35058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R="53975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solidFill>
                  <a:srgbClr val="800000"/>
                </a:solidFill>
                <a:latin typeface="Comic Sans MS"/>
                <a:cs typeface="Comic Sans MS"/>
              </a:rPr>
              <a:t>Financing</a:t>
            </a:r>
            <a:r>
              <a:rPr dirty="0" sz="2800" spc="-15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800" spc="-5" b="1">
                <a:solidFill>
                  <a:srgbClr val="800000"/>
                </a:solidFill>
                <a:latin typeface="Comic Sans MS"/>
                <a:cs typeface="Comic Sans MS"/>
              </a:rPr>
              <a:t>activities</a:t>
            </a:r>
            <a:endParaRPr sz="28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3190"/>
              </a:spcBef>
            </a:pPr>
            <a:r>
              <a:rPr dirty="0" sz="2200" spc="-5" b="1">
                <a:solidFill>
                  <a:srgbClr val="FF0000"/>
                </a:solidFill>
                <a:latin typeface="Comic Sans MS"/>
                <a:cs typeface="Comic Sans MS"/>
              </a:rPr>
              <a:t>Cash</a:t>
            </a:r>
            <a:r>
              <a:rPr dirty="0" sz="2200" spc="-25" b="1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2200" spc="-10" b="1">
                <a:solidFill>
                  <a:srgbClr val="FF0000"/>
                </a:solidFill>
                <a:latin typeface="Comic Sans MS"/>
                <a:cs typeface="Comic Sans MS"/>
              </a:rPr>
              <a:t>inflows:</a:t>
            </a:r>
            <a:endParaRPr sz="2200">
              <a:latin typeface="Comic Sans MS"/>
              <a:cs typeface="Comic Sans MS"/>
            </a:endParaRPr>
          </a:p>
          <a:p>
            <a:pPr marL="265430">
              <a:lnSpc>
                <a:spcPct val="100000"/>
              </a:lnSpc>
              <a:spcBef>
                <a:spcPts val="395"/>
              </a:spcBef>
            </a:pPr>
            <a:r>
              <a:rPr dirty="0" sz="2200" spc="-5">
                <a:latin typeface="Comic Sans MS"/>
                <a:cs typeface="Comic Sans MS"/>
              </a:rPr>
              <a:t>From</a:t>
            </a:r>
            <a:r>
              <a:rPr dirty="0" sz="2200" spc="5">
                <a:latin typeface="Comic Sans MS"/>
                <a:cs typeface="Comic Sans MS"/>
              </a:rPr>
              <a:t> </a:t>
            </a:r>
            <a:r>
              <a:rPr dirty="0" sz="2200" spc="-5">
                <a:solidFill>
                  <a:srgbClr val="FF0000"/>
                </a:solidFill>
                <a:latin typeface="Comic Sans MS"/>
                <a:cs typeface="Comic Sans MS"/>
              </a:rPr>
              <a:t>sale</a:t>
            </a:r>
            <a:r>
              <a:rPr dirty="0" sz="2200" spc="5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of</a:t>
            </a:r>
            <a:r>
              <a:rPr dirty="0" sz="220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common</a:t>
            </a:r>
            <a:r>
              <a:rPr dirty="0" sz="2200" spc="2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stock.</a:t>
            </a:r>
            <a:endParaRPr sz="2200">
              <a:latin typeface="Comic Sans MS"/>
              <a:cs typeface="Comic Sans MS"/>
            </a:endParaRPr>
          </a:p>
          <a:p>
            <a:pPr marL="265430">
              <a:lnSpc>
                <a:spcPct val="100000"/>
              </a:lnSpc>
              <a:spcBef>
                <a:spcPts val="395"/>
              </a:spcBef>
            </a:pPr>
            <a:r>
              <a:rPr dirty="0" sz="2200" spc="-5">
                <a:latin typeface="Comic Sans MS"/>
                <a:cs typeface="Comic Sans MS"/>
              </a:rPr>
              <a:t>From</a:t>
            </a:r>
            <a:r>
              <a:rPr dirty="0" sz="2200" spc="15">
                <a:latin typeface="Comic Sans MS"/>
                <a:cs typeface="Comic Sans MS"/>
              </a:rPr>
              <a:t> </a:t>
            </a:r>
            <a:r>
              <a:rPr dirty="0" sz="2200" spc="-5">
                <a:solidFill>
                  <a:srgbClr val="FF0000"/>
                </a:solidFill>
                <a:latin typeface="Comic Sans MS"/>
                <a:cs typeface="Comic Sans MS"/>
              </a:rPr>
              <a:t>issuance</a:t>
            </a:r>
            <a:r>
              <a:rPr dirty="0" sz="2200" spc="3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of</a:t>
            </a:r>
            <a:r>
              <a:rPr dirty="0" sz="2200" spc="5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long-term</a:t>
            </a:r>
            <a:r>
              <a:rPr dirty="0" sz="2200" spc="15">
                <a:latin typeface="Comic Sans MS"/>
                <a:cs typeface="Comic Sans MS"/>
              </a:rPr>
              <a:t> </a:t>
            </a:r>
            <a:r>
              <a:rPr dirty="0" sz="2200" spc="-10">
                <a:latin typeface="Comic Sans MS"/>
                <a:cs typeface="Comic Sans MS"/>
              </a:rPr>
              <a:t>debt</a:t>
            </a:r>
            <a:r>
              <a:rPr dirty="0" sz="2200" spc="10">
                <a:latin typeface="Comic Sans MS"/>
                <a:cs typeface="Comic Sans MS"/>
              </a:rPr>
              <a:t> </a:t>
            </a:r>
            <a:r>
              <a:rPr dirty="0" sz="2200" spc="-10">
                <a:latin typeface="Comic Sans MS"/>
                <a:cs typeface="Comic Sans MS"/>
              </a:rPr>
              <a:t>(bonds</a:t>
            </a:r>
            <a:r>
              <a:rPr dirty="0" sz="2200" spc="-5">
                <a:latin typeface="Comic Sans MS"/>
                <a:cs typeface="Comic Sans MS"/>
              </a:rPr>
              <a:t> and</a:t>
            </a:r>
            <a:r>
              <a:rPr dirty="0" sz="2200">
                <a:latin typeface="Comic Sans MS"/>
                <a:cs typeface="Comic Sans MS"/>
              </a:rPr>
              <a:t> </a:t>
            </a:r>
            <a:r>
              <a:rPr dirty="0" sz="2200" spc="-10">
                <a:latin typeface="Comic Sans MS"/>
                <a:cs typeface="Comic Sans MS"/>
              </a:rPr>
              <a:t>notes).</a:t>
            </a:r>
            <a:endParaRPr sz="22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dirty="0" sz="2200" spc="-5" b="1">
                <a:solidFill>
                  <a:srgbClr val="FF0000"/>
                </a:solidFill>
                <a:latin typeface="Comic Sans MS"/>
                <a:cs typeface="Comic Sans MS"/>
              </a:rPr>
              <a:t>Cash</a:t>
            </a:r>
            <a:r>
              <a:rPr dirty="0" sz="2200" spc="-15" b="1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  <a:r>
              <a:rPr dirty="0" sz="2200" spc="-10" b="1">
                <a:solidFill>
                  <a:srgbClr val="FF0000"/>
                </a:solidFill>
                <a:latin typeface="Comic Sans MS"/>
                <a:cs typeface="Comic Sans MS"/>
              </a:rPr>
              <a:t>outflows:</a:t>
            </a:r>
            <a:endParaRPr sz="2200">
              <a:latin typeface="Comic Sans MS"/>
              <a:cs typeface="Comic Sans MS"/>
            </a:endParaRPr>
          </a:p>
          <a:p>
            <a:pPr marL="265430" marR="2355215">
              <a:lnSpc>
                <a:spcPct val="114999"/>
              </a:lnSpc>
              <a:spcBef>
                <a:spcPts val="5"/>
              </a:spcBef>
            </a:pPr>
            <a:r>
              <a:rPr dirty="0" sz="2200" spc="-5">
                <a:latin typeface="Comic Sans MS"/>
                <a:cs typeface="Comic Sans MS"/>
              </a:rPr>
              <a:t>To</a:t>
            </a:r>
            <a:r>
              <a:rPr dirty="0" sz="220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pay</a:t>
            </a:r>
            <a:r>
              <a:rPr dirty="0" sz="2200" spc="-10">
                <a:latin typeface="Comic Sans MS"/>
                <a:cs typeface="Comic Sans MS"/>
              </a:rPr>
              <a:t> dividends</a:t>
            </a:r>
            <a:r>
              <a:rPr dirty="0" sz="2200" spc="2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to stockholders. </a:t>
            </a:r>
            <a:r>
              <a:rPr dirty="0" sz="2200" spc="-64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To</a:t>
            </a:r>
            <a:r>
              <a:rPr dirty="0" sz="2200" spc="10">
                <a:latin typeface="Comic Sans MS"/>
                <a:cs typeface="Comic Sans MS"/>
              </a:rPr>
              <a:t> </a:t>
            </a:r>
            <a:r>
              <a:rPr dirty="0" sz="2200" spc="-10">
                <a:latin typeface="Comic Sans MS"/>
                <a:cs typeface="Comic Sans MS"/>
              </a:rPr>
              <a:t>redeem</a:t>
            </a:r>
            <a:r>
              <a:rPr dirty="0" sz="220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long-term</a:t>
            </a:r>
            <a:r>
              <a:rPr dirty="0" sz="2200" spc="20">
                <a:latin typeface="Comic Sans MS"/>
                <a:cs typeface="Comic Sans MS"/>
              </a:rPr>
              <a:t> </a:t>
            </a:r>
            <a:r>
              <a:rPr dirty="0" sz="2200" spc="-10">
                <a:latin typeface="Comic Sans MS"/>
                <a:cs typeface="Comic Sans MS"/>
              </a:rPr>
              <a:t>debt</a:t>
            </a:r>
            <a:r>
              <a:rPr dirty="0" sz="2200" spc="-5">
                <a:latin typeface="Comic Sans MS"/>
                <a:cs typeface="Comic Sans MS"/>
              </a:rPr>
              <a:t> .</a:t>
            </a:r>
            <a:endParaRPr sz="2200">
              <a:latin typeface="Comic Sans MS"/>
              <a:cs typeface="Comic Sans MS"/>
            </a:endParaRPr>
          </a:p>
          <a:p>
            <a:pPr marL="281940">
              <a:lnSpc>
                <a:spcPct val="100000"/>
              </a:lnSpc>
              <a:spcBef>
                <a:spcPts val="395"/>
              </a:spcBef>
            </a:pPr>
            <a:r>
              <a:rPr dirty="0" sz="2200" spc="-5">
                <a:latin typeface="Comic Sans MS"/>
                <a:cs typeface="Comic Sans MS"/>
              </a:rPr>
              <a:t>To</a:t>
            </a:r>
            <a:r>
              <a:rPr dirty="0" sz="2200" spc="15">
                <a:latin typeface="Comic Sans MS"/>
                <a:cs typeface="Comic Sans MS"/>
              </a:rPr>
              <a:t> </a:t>
            </a:r>
            <a:r>
              <a:rPr dirty="0" sz="2200" spc="-10">
                <a:latin typeface="Comic Sans MS"/>
                <a:cs typeface="Comic Sans MS"/>
              </a:rPr>
              <a:t>reacquire</a:t>
            </a:r>
            <a:r>
              <a:rPr dirty="0" sz="2200" spc="3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capital</a:t>
            </a:r>
            <a:r>
              <a:rPr dirty="0" sz="220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stock</a:t>
            </a:r>
            <a:r>
              <a:rPr dirty="0" sz="2200" spc="25">
                <a:latin typeface="Comic Sans MS"/>
                <a:cs typeface="Comic Sans MS"/>
              </a:rPr>
              <a:t> </a:t>
            </a:r>
            <a:r>
              <a:rPr dirty="0" sz="2200" spc="-10">
                <a:latin typeface="Comic Sans MS"/>
                <a:cs typeface="Comic Sans MS"/>
              </a:rPr>
              <a:t>(treasury</a:t>
            </a:r>
            <a:r>
              <a:rPr dirty="0" sz="2200" spc="30">
                <a:latin typeface="Comic Sans MS"/>
                <a:cs typeface="Comic Sans MS"/>
              </a:rPr>
              <a:t> </a:t>
            </a:r>
            <a:r>
              <a:rPr dirty="0" sz="2200" spc="-5">
                <a:latin typeface="Comic Sans MS"/>
                <a:cs typeface="Comic Sans MS"/>
              </a:rPr>
              <a:t>stock).</a:t>
            </a:r>
            <a:endParaRPr sz="2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094"/>
            <a:ext cx="9144000" cy="6845934"/>
            <a:chOff x="0" y="6094"/>
            <a:chExt cx="9144000" cy="6845934"/>
          </a:xfrm>
        </p:grpSpPr>
        <p:sp>
          <p:nvSpPr>
            <p:cNvPr id="3" name="object 3"/>
            <p:cNvSpPr/>
            <p:nvPr/>
          </p:nvSpPr>
          <p:spPr>
            <a:xfrm>
              <a:off x="1143000" y="838200"/>
              <a:ext cx="7391400" cy="5547360"/>
            </a:xfrm>
            <a:custGeom>
              <a:avLst/>
              <a:gdLst/>
              <a:ahLst/>
              <a:cxnLst/>
              <a:rect l="l" t="t" r="r" b="b"/>
              <a:pathLst>
                <a:path w="7391400" h="5547360">
                  <a:moveTo>
                    <a:pt x="7391400" y="0"/>
                  </a:moveTo>
                  <a:lnTo>
                    <a:pt x="0" y="0"/>
                  </a:lnTo>
                  <a:lnTo>
                    <a:pt x="0" y="5547360"/>
                  </a:lnTo>
                  <a:lnTo>
                    <a:pt x="7391400" y="5547360"/>
                  </a:lnTo>
                  <a:lnTo>
                    <a:pt x="7391400" y="0"/>
                  </a:lnTo>
                  <a:close/>
                </a:path>
              </a:pathLst>
            </a:custGeom>
            <a:solidFill>
              <a:srgbClr val="FFCC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1143720" y="838192"/>
              <a:ext cx="7367905" cy="5540375"/>
            </a:xfrm>
            <a:custGeom>
              <a:avLst/>
              <a:gdLst/>
              <a:ahLst/>
              <a:cxnLst/>
              <a:rect l="l" t="t" r="r" b="b"/>
              <a:pathLst>
                <a:path w="7367905" h="5540375">
                  <a:moveTo>
                    <a:pt x="7228408" y="0"/>
                  </a:moveTo>
                  <a:lnTo>
                    <a:pt x="139013" y="0"/>
                  </a:lnTo>
                  <a:lnTo>
                    <a:pt x="128073" y="43581"/>
                  </a:lnTo>
                  <a:lnTo>
                    <a:pt x="98256" y="79213"/>
                  </a:lnTo>
                  <a:lnTo>
                    <a:pt x="54063" y="103259"/>
                  </a:lnTo>
                  <a:lnTo>
                    <a:pt x="0" y="112083"/>
                  </a:lnTo>
                  <a:lnTo>
                    <a:pt x="0" y="5428164"/>
                  </a:lnTo>
                  <a:lnTo>
                    <a:pt x="54063" y="5436985"/>
                  </a:lnTo>
                  <a:lnTo>
                    <a:pt x="98256" y="5461026"/>
                  </a:lnTo>
                  <a:lnTo>
                    <a:pt x="128073" y="5496657"/>
                  </a:lnTo>
                  <a:lnTo>
                    <a:pt x="139013" y="5540248"/>
                  </a:lnTo>
                  <a:lnTo>
                    <a:pt x="7228408" y="5540248"/>
                  </a:lnTo>
                  <a:lnTo>
                    <a:pt x="7239351" y="5496657"/>
                  </a:lnTo>
                  <a:lnTo>
                    <a:pt x="7269174" y="5461026"/>
                  </a:lnTo>
                  <a:lnTo>
                    <a:pt x="7313366" y="5436985"/>
                  </a:lnTo>
                  <a:lnTo>
                    <a:pt x="7367416" y="5428164"/>
                  </a:lnTo>
                  <a:lnTo>
                    <a:pt x="7367416" y="112083"/>
                  </a:lnTo>
                  <a:lnTo>
                    <a:pt x="7313366" y="103259"/>
                  </a:lnTo>
                  <a:lnTo>
                    <a:pt x="7269174" y="79213"/>
                  </a:lnTo>
                  <a:lnTo>
                    <a:pt x="7239351" y="43581"/>
                  </a:lnTo>
                  <a:lnTo>
                    <a:pt x="72284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1142999" y="838200"/>
              <a:ext cx="7379334" cy="5547360"/>
            </a:xfrm>
            <a:custGeom>
              <a:avLst/>
              <a:gdLst/>
              <a:ahLst/>
              <a:cxnLst/>
              <a:rect l="l" t="t" r="r" b="b"/>
              <a:pathLst>
                <a:path w="7379334" h="5547360">
                  <a:moveTo>
                    <a:pt x="149899" y="5529293"/>
                  </a:moveTo>
                  <a:lnTo>
                    <a:pt x="128256" y="5529293"/>
                  </a:lnTo>
                  <a:lnTo>
                    <a:pt x="128356" y="5530108"/>
                  </a:lnTo>
                  <a:lnTo>
                    <a:pt x="128404" y="5531529"/>
                  </a:lnTo>
                  <a:lnTo>
                    <a:pt x="129452" y="5547359"/>
                  </a:lnTo>
                  <a:lnTo>
                    <a:pt x="7239605" y="5547359"/>
                  </a:lnTo>
                  <a:lnTo>
                    <a:pt x="7240105" y="5539776"/>
                  </a:lnTo>
                  <a:lnTo>
                    <a:pt x="150589" y="5539776"/>
                  </a:lnTo>
                  <a:lnTo>
                    <a:pt x="139800" y="5531529"/>
                  </a:lnTo>
                  <a:lnTo>
                    <a:pt x="150046" y="5531529"/>
                  </a:lnTo>
                  <a:lnTo>
                    <a:pt x="149899" y="5529293"/>
                  </a:lnTo>
                  <a:close/>
                </a:path>
                <a:path w="7379334" h="5547360">
                  <a:moveTo>
                    <a:pt x="150046" y="5531529"/>
                  </a:moveTo>
                  <a:lnTo>
                    <a:pt x="139800" y="5531529"/>
                  </a:lnTo>
                  <a:lnTo>
                    <a:pt x="150589" y="5539776"/>
                  </a:lnTo>
                  <a:lnTo>
                    <a:pt x="150046" y="5531529"/>
                  </a:lnTo>
                  <a:close/>
                </a:path>
                <a:path w="7379334" h="5547360">
                  <a:moveTo>
                    <a:pt x="7218971" y="5531529"/>
                  </a:moveTo>
                  <a:lnTo>
                    <a:pt x="150046" y="5531529"/>
                  </a:lnTo>
                  <a:lnTo>
                    <a:pt x="150589" y="5539776"/>
                  </a:lnTo>
                  <a:lnTo>
                    <a:pt x="7218469" y="5539776"/>
                  </a:lnTo>
                  <a:lnTo>
                    <a:pt x="7218971" y="5531529"/>
                  </a:lnTo>
                  <a:close/>
                </a:path>
                <a:path w="7379334" h="5547360">
                  <a:moveTo>
                    <a:pt x="7357332" y="5419959"/>
                  </a:moveTo>
                  <a:lnTo>
                    <a:pt x="7309940" y="5428981"/>
                  </a:lnTo>
                  <a:lnTo>
                    <a:pt x="7273063" y="5447089"/>
                  </a:lnTo>
                  <a:lnTo>
                    <a:pt x="7243965" y="5472817"/>
                  </a:lnTo>
                  <a:lnTo>
                    <a:pt x="7221350" y="5515937"/>
                  </a:lnTo>
                  <a:lnTo>
                    <a:pt x="7218469" y="5539776"/>
                  </a:lnTo>
                  <a:lnTo>
                    <a:pt x="7229272" y="5531529"/>
                  </a:lnTo>
                  <a:lnTo>
                    <a:pt x="7240649" y="5531529"/>
                  </a:lnTo>
                  <a:lnTo>
                    <a:pt x="7240652" y="5530108"/>
                  </a:lnTo>
                  <a:lnTo>
                    <a:pt x="7242669" y="5518957"/>
                  </a:lnTo>
                  <a:lnTo>
                    <a:pt x="7242820" y="5518957"/>
                  </a:lnTo>
                  <a:lnTo>
                    <a:pt x="7245727" y="5509947"/>
                  </a:lnTo>
                  <a:lnTo>
                    <a:pt x="7245550" y="5509947"/>
                  </a:lnTo>
                  <a:lnTo>
                    <a:pt x="7249934" y="5500468"/>
                  </a:lnTo>
                  <a:lnTo>
                    <a:pt x="7250304" y="5499667"/>
                  </a:lnTo>
                  <a:lnTo>
                    <a:pt x="7255633" y="5490711"/>
                  </a:lnTo>
                  <a:lnTo>
                    <a:pt x="7255778" y="5490711"/>
                  </a:lnTo>
                  <a:lnTo>
                    <a:pt x="7262116" y="5482249"/>
                  </a:lnTo>
                  <a:lnTo>
                    <a:pt x="7262254" y="5482249"/>
                  </a:lnTo>
                  <a:lnTo>
                    <a:pt x="7268932" y="5474906"/>
                  </a:lnTo>
                  <a:lnTo>
                    <a:pt x="7269606" y="5474165"/>
                  </a:lnTo>
                  <a:lnTo>
                    <a:pt x="7277278" y="5467523"/>
                  </a:lnTo>
                  <a:lnTo>
                    <a:pt x="7277097" y="5467523"/>
                  </a:lnTo>
                  <a:lnTo>
                    <a:pt x="7286335" y="5460803"/>
                  </a:lnTo>
                  <a:lnTo>
                    <a:pt x="7287036" y="5460293"/>
                  </a:lnTo>
                  <a:lnTo>
                    <a:pt x="7296976" y="5454357"/>
                  </a:lnTo>
                  <a:lnTo>
                    <a:pt x="7297159" y="5454357"/>
                  </a:lnTo>
                  <a:lnTo>
                    <a:pt x="7306788" y="5449564"/>
                  </a:lnTo>
                  <a:lnTo>
                    <a:pt x="7307635" y="5449143"/>
                  </a:lnTo>
                  <a:lnTo>
                    <a:pt x="7307856" y="5449143"/>
                  </a:lnTo>
                  <a:lnTo>
                    <a:pt x="7318002" y="5445198"/>
                  </a:lnTo>
                  <a:lnTo>
                    <a:pt x="7317863" y="5445198"/>
                  </a:lnTo>
                  <a:lnTo>
                    <a:pt x="7318871" y="5444860"/>
                  </a:lnTo>
                  <a:lnTo>
                    <a:pt x="7319006" y="5444860"/>
                  </a:lnTo>
                  <a:lnTo>
                    <a:pt x="7329706" y="5441698"/>
                  </a:lnTo>
                  <a:lnTo>
                    <a:pt x="7329531" y="5441698"/>
                  </a:lnTo>
                  <a:lnTo>
                    <a:pt x="7330539" y="5441451"/>
                  </a:lnTo>
                  <a:lnTo>
                    <a:pt x="7330714" y="5441451"/>
                  </a:lnTo>
                  <a:lnTo>
                    <a:pt x="7342029" y="5439097"/>
                  </a:lnTo>
                  <a:lnTo>
                    <a:pt x="7341775" y="5439097"/>
                  </a:lnTo>
                  <a:lnTo>
                    <a:pt x="7342927" y="5438910"/>
                  </a:lnTo>
                  <a:lnTo>
                    <a:pt x="7343337" y="5438910"/>
                  </a:lnTo>
                  <a:lnTo>
                    <a:pt x="7354925" y="5437523"/>
                  </a:lnTo>
                  <a:lnTo>
                    <a:pt x="7354595" y="5437523"/>
                  </a:lnTo>
                  <a:lnTo>
                    <a:pt x="7355604" y="5437442"/>
                  </a:lnTo>
                  <a:lnTo>
                    <a:pt x="7356481" y="5437442"/>
                  </a:lnTo>
                  <a:lnTo>
                    <a:pt x="7378940" y="5436473"/>
                  </a:lnTo>
                  <a:lnTo>
                    <a:pt x="7378940" y="5428214"/>
                  </a:lnTo>
                  <a:lnTo>
                    <a:pt x="7357332" y="5428214"/>
                  </a:lnTo>
                  <a:lnTo>
                    <a:pt x="7357332" y="5419959"/>
                  </a:lnTo>
                  <a:close/>
                </a:path>
                <a:path w="7379334" h="5547360">
                  <a:moveTo>
                    <a:pt x="7240649" y="5531529"/>
                  </a:moveTo>
                  <a:lnTo>
                    <a:pt x="7229272" y="5531529"/>
                  </a:lnTo>
                  <a:lnTo>
                    <a:pt x="7218469" y="5539776"/>
                  </a:lnTo>
                  <a:lnTo>
                    <a:pt x="7240105" y="5539776"/>
                  </a:lnTo>
                  <a:lnTo>
                    <a:pt x="7240649" y="5531529"/>
                  </a:lnTo>
                  <a:close/>
                </a:path>
                <a:path w="7379334" h="5547360">
                  <a:moveTo>
                    <a:pt x="128283" y="5529710"/>
                  </a:moveTo>
                  <a:lnTo>
                    <a:pt x="128309" y="5530108"/>
                  </a:lnTo>
                  <a:lnTo>
                    <a:pt x="128283" y="5529710"/>
                  </a:lnTo>
                  <a:close/>
                </a:path>
                <a:path w="7379334" h="5547360">
                  <a:moveTo>
                    <a:pt x="7240794" y="5529321"/>
                  </a:moveTo>
                  <a:lnTo>
                    <a:pt x="7240652" y="5530108"/>
                  </a:lnTo>
                  <a:lnTo>
                    <a:pt x="7240794" y="5529321"/>
                  </a:lnTo>
                  <a:close/>
                </a:path>
                <a:path w="7379334" h="5547360">
                  <a:moveTo>
                    <a:pt x="148150" y="5518957"/>
                  </a:moveTo>
                  <a:lnTo>
                    <a:pt x="126304" y="5518957"/>
                  </a:lnTo>
                  <a:lnTo>
                    <a:pt x="126536" y="5519871"/>
                  </a:lnTo>
                  <a:lnTo>
                    <a:pt x="128283" y="5529710"/>
                  </a:lnTo>
                  <a:lnTo>
                    <a:pt x="128256" y="5529293"/>
                  </a:lnTo>
                  <a:lnTo>
                    <a:pt x="149899" y="5529293"/>
                  </a:lnTo>
                  <a:lnTo>
                    <a:pt x="149811" y="5527954"/>
                  </a:lnTo>
                  <a:lnTo>
                    <a:pt x="148150" y="5518957"/>
                  </a:lnTo>
                  <a:close/>
                </a:path>
                <a:path w="7379334" h="5547360">
                  <a:moveTo>
                    <a:pt x="126387" y="5519412"/>
                  </a:moveTo>
                  <a:lnTo>
                    <a:pt x="126472" y="5519871"/>
                  </a:lnTo>
                  <a:lnTo>
                    <a:pt x="126387" y="5519412"/>
                  </a:lnTo>
                  <a:close/>
                </a:path>
                <a:path w="7379334" h="5547360">
                  <a:moveTo>
                    <a:pt x="126304" y="5518957"/>
                  </a:moveTo>
                  <a:lnTo>
                    <a:pt x="126387" y="5519412"/>
                  </a:lnTo>
                  <a:lnTo>
                    <a:pt x="126536" y="5519871"/>
                  </a:lnTo>
                  <a:lnTo>
                    <a:pt x="126304" y="5518957"/>
                  </a:lnTo>
                  <a:close/>
                </a:path>
                <a:path w="7379334" h="5547360">
                  <a:moveTo>
                    <a:pt x="7242820" y="5518957"/>
                  </a:moveTo>
                  <a:lnTo>
                    <a:pt x="7242669" y="5518957"/>
                  </a:lnTo>
                  <a:lnTo>
                    <a:pt x="7242525" y="5519871"/>
                  </a:lnTo>
                  <a:lnTo>
                    <a:pt x="7242820" y="5518957"/>
                  </a:lnTo>
                  <a:close/>
                </a:path>
                <a:path w="7379334" h="5547360">
                  <a:moveTo>
                    <a:pt x="145405" y="5509157"/>
                  </a:moveTo>
                  <a:lnTo>
                    <a:pt x="123078" y="5509157"/>
                  </a:lnTo>
                  <a:lnTo>
                    <a:pt x="123382" y="5509947"/>
                  </a:lnTo>
                  <a:lnTo>
                    <a:pt x="126387" y="5519412"/>
                  </a:lnTo>
                  <a:lnTo>
                    <a:pt x="126304" y="5518957"/>
                  </a:lnTo>
                  <a:lnTo>
                    <a:pt x="148150" y="5518957"/>
                  </a:lnTo>
                  <a:lnTo>
                    <a:pt x="147593" y="5515937"/>
                  </a:lnTo>
                  <a:lnTo>
                    <a:pt x="145405" y="5509157"/>
                  </a:lnTo>
                  <a:close/>
                </a:path>
                <a:path w="7379334" h="5547360">
                  <a:moveTo>
                    <a:pt x="123211" y="5509567"/>
                  </a:moveTo>
                  <a:lnTo>
                    <a:pt x="123333" y="5509947"/>
                  </a:lnTo>
                  <a:lnTo>
                    <a:pt x="123211" y="5509567"/>
                  </a:lnTo>
                  <a:close/>
                </a:path>
                <a:path w="7379334" h="5547360">
                  <a:moveTo>
                    <a:pt x="123078" y="5509157"/>
                  </a:moveTo>
                  <a:lnTo>
                    <a:pt x="123211" y="5509567"/>
                  </a:lnTo>
                  <a:lnTo>
                    <a:pt x="123382" y="5509947"/>
                  </a:lnTo>
                  <a:lnTo>
                    <a:pt x="123078" y="5509157"/>
                  </a:lnTo>
                  <a:close/>
                </a:path>
                <a:path w="7379334" h="5547360">
                  <a:moveTo>
                    <a:pt x="7245982" y="5509157"/>
                  </a:moveTo>
                  <a:lnTo>
                    <a:pt x="7245550" y="5509947"/>
                  </a:lnTo>
                  <a:lnTo>
                    <a:pt x="7245727" y="5509947"/>
                  </a:lnTo>
                  <a:lnTo>
                    <a:pt x="7245982" y="5509157"/>
                  </a:lnTo>
                  <a:close/>
                </a:path>
                <a:path w="7379334" h="5547360">
                  <a:moveTo>
                    <a:pt x="141735" y="5499667"/>
                  </a:moveTo>
                  <a:lnTo>
                    <a:pt x="118737" y="5499667"/>
                  </a:lnTo>
                  <a:lnTo>
                    <a:pt x="119156" y="5500468"/>
                  </a:lnTo>
                  <a:lnTo>
                    <a:pt x="123211" y="5509567"/>
                  </a:lnTo>
                  <a:lnTo>
                    <a:pt x="123078" y="5509157"/>
                  </a:lnTo>
                  <a:lnTo>
                    <a:pt x="145405" y="5509157"/>
                  </a:lnTo>
                  <a:lnTo>
                    <a:pt x="143860" y="5504370"/>
                  </a:lnTo>
                  <a:lnTo>
                    <a:pt x="141735" y="5499667"/>
                  </a:lnTo>
                  <a:close/>
                </a:path>
                <a:path w="7379334" h="5547360">
                  <a:moveTo>
                    <a:pt x="118920" y="5500074"/>
                  </a:moveTo>
                  <a:lnTo>
                    <a:pt x="119098" y="5500468"/>
                  </a:lnTo>
                  <a:lnTo>
                    <a:pt x="118920" y="5500074"/>
                  </a:lnTo>
                  <a:close/>
                </a:path>
                <a:path w="7379334" h="5547360">
                  <a:moveTo>
                    <a:pt x="118737" y="5499667"/>
                  </a:moveTo>
                  <a:lnTo>
                    <a:pt x="118920" y="5500074"/>
                  </a:lnTo>
                  <a:lnTo>
                    <a:pt x="119156" y="5500468"/>
                  </a:lnTo>
                  <a:lnTo>
                    <a:pt x="118737" y="5499667"/>
                  </a:lnTo>
                  <a:close/>
                </a:path>
                <a:path w="7379334" h="5547360">
                  <a:moveTo>
                    <a:pt x="7250304" y="5499667"/>
                  </a:moveTo>
                  <a:lnTo>
                    <a:pt x="7249871" y="5500468"/>
                  </a:lnTo>
                  <a:lnTo>
                    <a:pt x="7250158" y="5499983"/>
                  </a:lnTo>
                  <a:lnTo>
                    <a:pt x="7250304" y="5499667"/>
                  </a:lnTo>
                  <a:close/>
                </a:path>
                <a:path w="7379334" h="5547360">
                  <a:moveTo>
                    <a:pt x="7250158" y="5499983"/>
                  </a:moveTo>
                  <a:lnTo>
                    <a:pt x="7249871" y="5500468"/>
                  </a:lnTo>
                  <a:lnTo>
                    <a:pt x="7250158" y="5499983"/>
                  </a:lnTo>
                  <a:close/>
                </a:path>
                <a:path w="7379334" h="5547360">
                  <a:moveTo>
                    <a:pt x="137309" y="5490711"/>
                  </a:moveTo>
                  <a:lnTo>
                    <a:pt x="113322" y="5490711"/>
                  </a:lnTo>
                  <a:lnTo>
                    <a:pt x="113843" y="5491481"/>
                  </a:lnTo>
                  <a:lnTo>
                    <a:pt x="118920" y="5500074"/>
                  </a:lnTo>
                  <a:lnTo>
                    <a:pt x="118737" y="5499667"/>
                  </a:lnTo>
                  <a:lnTo>
                    <a:pt x="141735" y="5499667"/>
                  </a:lnTo>
                  <a:lnTo>
                    <a:pt x="138853" y="5493293"/>
                  </a:lnTo>
                  <a:lnTo>
                    <a:pt x="137309" y="5490711"/>
                  </a:lnTo>
                  <a:close/>
                </a:path>
                <a:path w="7379334" h="5547360">
                  <a:moveTo>
                    <a:pt x="7250344" y="5499667"/>
                  </a:moveTo>
                  <a:lnTo>
                    <a:pt x="7250158" y="5499983"/>
                  </a:lnTo>
                  <a:lnTo>
                    <a:pt x="7250344" y="5499667"/>
                  </a:lnTo>
                  <a:close/>
                </a:path>
                <a:path w="7379334" h="5547360">
                  <a:moveTo>
                    <a:pt x="113558" y="5491106"/>
                  </a:moveTo>
                  <a:lnTo>
                    <a:pt x="113782" y="5491481"/>
                  </a:lnTo>
                  <a:lnTo>
                    <a:pt x="113558" y="5491106"/>
                  </a:lnTo>
                  <a:close/>
                </a:path>
                <a:path w="7379334" h="5547360">
                  <a:moveTo>
                    <a:pt x="113322" y="5490711"/>
                  </a:moveTo>
                  <a:lnTo>
                    <a:pt x="113558" y="5491106"/>
                  </a:lnTo>
                  <a:lnTo>
                    <a:pt x="113843" y="5491481"/>
                  </a:lnTo>
                  <a:lnTo>
                    <a:pt x="113322" y="5490711"/>
                  </a:lnTo>
                  <a:close/>
                </a:path>
                <a:path w="7379334" h="5547360">
                  <a:moveTo>
                    <a:pt x="7255778" y="5490711"/>
                  </a:moveTo>
                  <a:lnTo>
                    <a:pt x="7255633" y="5490711"/>
                  </a:lnTo>
                  <a:lnTo>
                    <a:pt x="7255201" y="5491481"/>
                  </a:lnTo>
                  <a:lnTo>
                    <a:pt x="7255778" y="5490711"/>
                  </a:lnTo>
                  <a:close/>
                </a:path>
                <a:path w="7379334" h="5547360">
                  <a:moveTo>
                    <a:pt x="132168" y="5482249"/>
                  </a:moveTo>
                  <a:lnTo>
                    <a:pt x="106821" y="5482249"/>
                  </a:lnTo>
                  <a:lnTo>
                    <a:pt x="107378" y="5482909"/>
                  </a:lnTo>
                  <a:lnTo>
                    <a:pt x="113558" y="5491106"/>
                  </a:lnTo>
                  <a:lnTo>
                    <a:pt x="113322" y="5490711"/>
                  </a:lnTo>
                  <a:lnTo>
                    <a:pt x="137309" y="5490711"/>
                  </a:lnTo>
                  <a:lnTo>
                    <a:pt x="132548" y="5482749"/>
                  </a:lnTo>
                  <a:lnTo>
                    <a:pt x="132168" y="5482249"/>
                  </a:lnTo>
                  <a:close/>
                </a:path>
                <a:path w="7379334" h="5547360">
                  <a:moveTo>
                    <a:pt x="107073" y="5482580"/>
                  </a:moveTo>
                  <a:lnTo>
                    <a:pt x="107324" y="5482909"/>
                  </a:lnTo>
                  <a:lnTo>
                    <a:pt x="107073" y="5482580"/>
                  </a:lnTo>
                  <a:close/>
                </a:path>
                <a:path w="7379334" h="5547360">
                  <a:moveTo>
                    <a:pt x="106821" y="5482249"/>
                  </a:moveTo>
                  <a:lnTo>
                    <a:pt x="107073" y="5482580"/>
                  </a:lnTo>
                  <a:lnTo>
                    <a:pt x="107378" y="5482909"/>
                  </a:lnTo>
                  <a:lnTo>
                    <a:pt x="106821" y="5482249"/>
                  </a:lnTo>
                  <a:close/>
                </a:path>
                <a:path w="7379334" h="5547360">
                  <a:moveTo>
                    <a:pt x="7262254" y="5482249"/>
                  </a:moveTo>
                  <a:lnTo>
                    <a:pt x="7262116" y="5482249"/>
                  </a:lnTo>
                  <a:lnTo>
                    <a:pt x="7261684" y="5482876"/>
                  </a:lnTo>
                  <a:lnTo>
                    <a:pt x="7262254" y="5482249"/>
                  </a:lnTo>
                  <a:close/>
                </a:path>
                <a:path w="7379334" h="5547360">
                  <a:moveTo>
                    <a:pt x="126112" y="5474285"/>
                  </a:moveTo>
                  <a:lnTo>
                    <a:pt x="99384" y="5474285"/>
                  </a:lnTo>
                  <a:lnTo>
                    <a:pt x="100015" y="5474906"/>
                  </a:lnTo>
                  <a:lnTo>
                    <a:pt x="107073" y="5482580"/>
                  </a:lnTo>
                  <a:lnTo>
                    <a:pt x="106821" y="5482249"/>
                  </a:lnTo>
                  <a:lnTo>
                    <a:pt x="132168" y="5482249"/>
                  </a:lnTo>
                  <a:lnTo>
                    <a:pt x="126112" y="5474285"/>
                  </a:lnTo>
                  <a:close/>
                </a:path>
                <a:path w="7379334" h="5547360">
                  <a:moveTo>
                    <a:pt x="99688" y="5474614"/>
                  </a:moveTo>
                  <a:lnTo>
                    <a:pt x="99959" y="5474906"/>
                  </a:lnTo>
                  <a:lnTo>
                    <a:pt x="99688" y="5474614"/>
                  </a:lnTo>
                  <a:close/>
                </a:path>
                <a:path w="7379334" h="5547360">
                  <a:moveTo>
                    <a:pt x="99384" y="5474285"/>
                  </a:moveTo>
                  <a:lnTo>
                    <a:pt x="99688" y="5474614"/>
                  </a:lnTo>
                  <a:lnTo>
                    <a:pt x="100015" y="5474906"/>
                  </a:lnTo>
                  <a:lnTo>
                    <a:pt x="99384" y="5474285"/>
                  </a:lnTo>
                  <a:close/>
                </a:path>
                <a:path w="7379334" h="5547360">
                  <a:moveTo>
                    <a:pt x="7269606" y="5474165"/>
                  </a:moveTo>
                  <a:lnTo>
                    <a:pt x="7268886" y="5474853"/>
                  </a:lnTo>
                  <a:lnTo>
                    <a:pt x="7269342" y="5474455"/>
                  </a:lnTo>
                  <a:lnTo>
                    <a:pt x="7269606" y="5474165"/>
                  </a:lnTo>
                  <a:close/>
                </a:path>
                <a:path w="7379334" h="5547360">
                  <a:moveTo>
                    <a:pt x="7269342" y="5474455"/>
                  </a:moveTo>
                  <a:lnTo>
                    <a:pt x="7268886" y="5474853"/>
                  </a:lnTo>
                  <a:lnTo>
                    <a:pt x="7269342" y="5474455"/>
                  </a:lnTo>
                  <a:close/>
                </a:path>
                <a:path w="7379334" h="5547360">
                  <a:moveTo>
                    <a:pt x="119505" y="5466891"/>
                  </a:moveTo>
                  <a:lnTo>
                    <a:pt x="91048" y="5466891"/>
                  </a:lnTo>
                  <a:lnTo>
                    <a:pt x="91833" y="5467523"/>
                  </a:lnTo>
                  <a:lnTo>
                    <a:pt x="99688" y="5474614"/>
                  </a:lnTo>
                  <a:lnTo>
                    <a:pt x="99384" y="5474285"/>
                  </a:lnTo>
                  <a:lnTo>
                    <a:pt x="126112" y="5474285"/>
                  </a:lnTo>
                  <a:lnTo>
                    <a:pt x="124983" y="5472800"/>
                  </a:lnTo>
                  <a:lnTo>
                    <a:pt x="119505" y="5466891"/>
                  </a:lnTo>
                  <a:close/>
                </a:path>
                <a:path w="7379334" h="5547360">
                  <a:moveTo>
                    <a:pt x="7269674" y="5474165"/>
                  </a:moveTo>
                  <a:lnTo>
                    <a:pt x="7269342" y="5474455"/>
                  </a:lnTo>
                  <a:lnTo>
                    <a:pt x="7269674" y="5474165"/>
                  </a:lnTo>
                  <a:close/>
                </a:path>
                <a:path w="7379334" h="5547360">
                  <a:moveTo>
                    <a:pt x="91413" y="5467218"/>
                  </a:moveTo>
                  <a:lnTo>
                    <a:pt x="91754" y="5467523"/>
                  </a:lnTo>
                  <a:lnTo>
                    <a:pt x="91413" y="5467218"/>
                  </a:lnTo>
                  <a:close/>
                </a:path>
                <a:path w="7379334" h="5547360">
                  <a:moveTo>
                    <a:pt x="91048" y="5466891"/>
                  </a:moveTo>
                  <a:lnTo>
                    <a:pt x="91413" y="5467218"/>
                  </a:lnTo>
                  <a:lnTo>
                    <a:pt x="91833" y="5467523"/>
                  </a:lnTo>
                  <a:lnTo>
                    <a:pt x="91048" y="5466891"/>
                  </a:lnTo>
                  <a:close/>
                </a:path>
                <a:path w="7379334" h="5547360">
                  <a:moveTo>
                    <a:pt x="7277961" y="5466926"/>
                  </a:moveTo>
                  <a:lnTo>
                    <a:pt x="7277097" y="5467523"/>
                  </a:lnTo>
                  <a:lnTo>
                    <a:pt x="7277278" y="5467523"/>
                  </a:lnTo>
                  <a:lnTo>
                    <a:pt x="7277961" y="5466926"/>
                  </a:lnTo>
                  <a:close/>
                </a:path>
                <a:path w="7379334" h="5547360">
                  <a:moveTo>
                    <a:pt x="112766" y="5460293"/>
                  </a:moveTo>
                  <a:lnTo>
                    <a:pt x="81893" y="5460293"/>
                  </a:lnTo>
                  <a:lnTo>
                    <a:pt x="82662" y="5460803"/>
                  </a:lnTo>
                  <a:lnTo>
                    <a:pt x="91413" y="5467218"/>
                  </a:lnTo>
                  <a:lnTo>
                    <a:pt x="91048" y="5466891"/>
                  </a:lnTo>
                  <a:lnTo>
                    <a:pt x="119505" y="5466891"/>
                  </a:lnTo>
                  <a:lnTo>
                    <a:pt x="116290" y="5463443"/>
                  </a:lnTo>
                  <a:lnTo>
                    <a:pt x="112766" y="5460293"/>
                  </a:lnTo>
                  <a:close/>
                </a:path>
                <a:path w="7379334" h="5547360">
                  <a:moveTo>
                    <a:pt x="82264" y="5460563"/>
                  </a:moveTo>
                  <a:lnTo>
                    <a:pt x="82594" y="5460803"/>
                  </a:lnTo>
                  <a:lnTo>
                    <a:pt x="82264" y="5460563"/>
                  </a:lnTo>
                  <a:close/>
                </a:path>
                <a:path w="7379334" h="5547360">
                  <a:moveTo>
                    <a:pt x="81893" y="5460293"/>
                  </a:moveTo>
                  <a:lnTo>
                    <a:pt x="82264" y="5460563"/>
                  </a:lnTo>
                  <a:lnTo>
                    <a:pt x="82662" y="5460803"/>
                  </a:lnTo>
                  <a:lnTo>
                    <a:pt x="81893" y="5460293"/>
                  </a:lnTo>
                  <a:close/>
                </a:path>
                <a:path w="7379334" h="5547360">
                  <a:moveTo>
                    <a:pt x="7287159" y="5460293"/>
                  </a:moveTo>
                  <a:lnTo>
                    <a:pt x="7286430" y="5460734"/>
                  </a:lnTo>
                  <a:lnTo>
                    <a:pt x="7287159" y="5460293"/>
                  </a:lnTo>
                  <a:close/>
                </a:path>
                <a:path w="7379334" h="5547360">
                  <a:moveTo>
                    <a:pt x="105987" y="5454357"/>
                  </a:moveTo>
                  <a:lnTo>
                    <a:pt x="71967" y="5454357"/>
                  </a:lnTo>
                  <a:lnTo>
                    <a:pt x="72786" y="5454806"/>
                  </a:lnTo>
                  <a:lnTo>
                    <a:pt x="82264" y="5460563"/>
                  </a:lnTo>
                  <a:lnTo>
                    <a:pt x="81893" y="5460293"/>
                  </a:lnTo>
                  <a:lnTo>
                    <a:pt x="112766" y="5460293"/>
                  </a:lnTo>
                  <a:lnTo>
                    <a:pt x="106719" y="5454889"/>
                  </a:lnTo>
                  <a:lnTo>
                    <a:pt x="105987" y="5454357"/>
                  </a:lnTo>
                  <a:close/>
                </a:path>
                <a:path w="7379334" h="5547360">
                  <a:moveTo>
                    <a:pt x="72375" y="5454603"/>
                  </a:moveTo>
                  <a:lnTo>
                    <a:pt x="72713" y="5454806"/>
                  </a:lnTo>
                  <a:lnTo>
                    <a:pt x="72375" y="5454603"/>
                  </a:lnTo>
                  <a:close/>
                </a:path>
                <a:path w="7379334" h="5547360">
                  <a:moveTo>
                    <a:pt x="71967" y="5454357"/>
                  </a:moveTo>
                  <a:lnTo>
                    <a:pt x="72375" y="5454603"/>
                  </a:lnTo>
                  <a:lnTo>
                    <a:pt x="72786" y="5454806"/>
                  </a:lnTo>
                  <a:lnTo>
                    <a:pt x="71967" y="5454357"/>
                  </a:lnTo>
                  <a:close/>
                </a:path>
                <a:path w="7379334" h="5547360">
                  <a:moveTo>
                    <a:pt x="7297159" y="5454357"/>
                  </a:moveTo>
                  <a:lnTo>
                    <a:pt x="7296976" y="5454357"/>
                  </a:lnTo>
                  <a:lnTo>
                    <a:pt x="7296255" y="5454806"/>
                  </a:lnTo>
                  <a:lnTo>
                    <a:pt x="7297159" y="5454357"/>
                  </a:lnTo>
                  <a:close/>
                </a:path>
                <a:path w="7379334" h="5547360">
                  <a:moveTo>
                    <a:pt x="98820" y="5449143"/>
                  </a:moveTo>
                  <a:lnTo>
                    <a:pt x="61334" y="5449143"/>
                  </a:lnTo>
                  <a:lnTo>
                    <a:pt x="62291" y="5449564"/>
                  </a:lnTo>
                  <a:lnTo>
                    <a:pt x="72375" y="5454603"/>
                  </a:lnTo>
                  <a:lnTo>
                    <a:pt x="71967" y="5454357"/>
                  </a:lnTo>
                  <a:lnTo>
                    <a:pt x="105987" y="5454357"/>
                  </a:lnTo>
                  <a:lnTo>
                    <a:pt x="98820" y="5449143"/>
                  </a:lnTo>
                  <a:close/>
                </a:path>
                <a:path w="7379334" h="5547360">
                  <a:moveTo>
                    <a:pt x="61805" y="5449375"/>
                  </a:moveTo>
                  <a:lnTo>
                    <a:pt x="62187" y="5449564"/>
                  </a:lnTo>
                  <a:lnTo>
                    <a:pt x="61805" y="5449375"/>
                  </a:lnTo>
                  <a:close/>
                </a:path>
                <a:path w="7379334" h="5547360">
                  <a:moveTo>
                    <a:pt x="61334" y="5449143"/>
                  </a:moveTo>
                  <a:lnTo>
                    <a:pt x="61805" y="5449375"/>
                  </a:lnTo>
                  <a:lnTo>
                    <a:pt x="62291" y="5449564"/>
                  </a:lnTo>
                  <a:lnTo>
                    <a:pt x="61334" y="5449143"/>
                  </a:lnTo>
                  <a:close/>
                </a:path>
                <a:path w="7379334" h="5547360">
                  <a:moveTo>
                    <a:pt x="7307856" y="5449143"/>
                  </a:moveTo>
                  <a:lnTo>
                    <a:pt x="7307635" y="5449143"/>
                  </a:lnTo>
                  <a:lnTo>
                    <a:pt x="7306849" y="5449534"/>
                  </a:lnTo>
                  <a:lnTo>
                    <a:pt x="7307856" y="5449143"/>
                  </a:lnTo>
                  <a:close/>
                </a:path>
                <a:path w="7379334" h="5547360">
                  <a:moveTo>
                    <a:pt x="50693" y="5445056"/>
                  </a:moveTo>
                  <a:lnTo>
                    <a:pt x="61805" y="5449375"/>
                  </a:lnTo>
                  <a:lnTo>
                    <a:pt x="61334" y="5449143"/>
                  </a:lnTo>
                  <a:lnTo>
                    <a:pt x="98820" y="5449143"/>
                  </a:lnTo>
                  <a:lnTo>
                    <a:pt x="95997" y="5447089"/>
                  </a:lnTo>
                  <a:lnTo>
                    <a:pt x="92873" y="5445207"/>
                  </a:lnTo>
                  <a:lnTo>
                    <a:pt x="51183" y="5445198"/>
                  </a:lnTo>
                  <a:lnTo>
                    <a:pt x="50693" y="5445056"/>
                  </a:lnTo>
                  <a:close/>
                </a:path>
                <a:path w="7379334" h="5547360">
                  <a:moveTo>
                    <a:pt x="50191" y="5444860"/>
                  </a:moveTo>
                  <a:lnTo>
                    <a:pt x="50693" y="5445056"/>
                  </a:lnTo>
                  <a:lnTo>
                    <a:pt x="51211" y="5445207"/>
                  </a:lnTo>
                  <a:lnTo>
                    <a:pt x="50191" y="5444860"/>
                  </a:lnTo>
                  <a:close/>
                </a:path>
                <a:path w="7379334" h="5547360">
                  <a:moveTo>
                    <a:pt x="92299" y="5444860"/>
                  </a:moveTo>
                  <a:lnTo>
                    <a:pt x="50191" y="5444860"/>
                  </a:lnTo>
                  <a:lnTo>
                    <a:pt x="51211" y="5445207"/>
                  </a:lnTo>
                  <a:lnTo>
                    <a:pt x="92873" y="5445207"/>
                  </a:lnTo>
                  <a:lnTo>
                    <a:pt x="92299" y="5444860"/>
                  </a:lnTo>
                  <a:close/>
                </a:path>
                <a:path w="7379334" h="5547360">
                  <a:moveTo>
                    <a:pt x="7318871" y="5444860"/>
                  </a:moveTo>
                  <a:lnTo>
                    <a:pt x="7317863" y="5445198"/>
                  </a:lnTo>
                  <a:lnTo>
                    <a:pt x="7318443" y="5445027"/>
                  </a:lnTo>
                  <a:lnTo>
                    <a:pt x="7318871" y="5444860"/>
                  </a:lnTo>
                  <a:close/>
                </a:path>
                <a:path w="7379334" h="5547360">
                  <a:moveTo>
                    <a:pt x="7318443" y="5445027"/>
                  </a:moveTo>
                  <a:lnTo>
                    <a:pt x="7317863" y="5445198"/>
                  </a:lnTo>
                  <a:lnTo>
                    <a:pt x="7318002" y="5445198"/>
                  </a:lnTo>
                  <a:lnTo>
                    <a:pt x="7318443" y="5445027"/>
                  </a:lnTo>
                  <a:close/>
                </a:path>
                <a:path w="7379334" h="5547360">
                  <a:moveTo>
                    <a:pt x="38824" y="5441596"/>
                  </a:moveTo>
                  <a:lnTo>
                    <a:pt x="50693" y="5445056"/>
                  </a:lnTo>
                  <a:lnTo>
                    <a:pt x="50191" y="5444860"/>
                  </a:lnTo>
                  <a:lnTo>
                    <a:pt x="92299" y="5444860"/>
                  </a:lnTo>
                  <a:lnTo>
                    <a:pt x="87051" y="5441698"/>
                  </a:lnTo>
                  <a:lnTo>
                    <a:pt x="39306" y="5441698"/>
                  </a:lnTo>
                  <a:lnTo>
                    <a:pt x="38824" y="5441596"/>
                  </a:lnTo>
                  <a:close/>
                </a:path>
                <a:path w="7379334" h="5547360">
                  <a:moveTo>
                    <a:pt x="7319006" y="5444860"/>
                  </a:moveTo>
                  <a:lnTo>
                    <a:pt x="7318871" y="5444860"/>
                  </a:lnTo>
                  <a:lnTo>
                    <a:pt x="7318443" y="5445027"/>
                  </a:lnTo>
                  <a:lnTo>
                    <a:pt x="7319006" y="5444860"/>
                  </a:lnTo>
                  <a:close/>
                </a:path>
                <a:path w="7379334" h="5547360">
                  <a:moveTo>
                    <a:pt x="38354" y="5441460"/>
                  </a:moveTo>
                  <a:lnTo>
                    <a:pt x="38824" y="5441596"/>
                  </a:lnTo>
                  <a:lnTo>
                    <a:pt x="39306" y="5441698"/>
                  </a:lnTo>
                  <a:lnTo>
                    <a:pt x="38354" y="5441460"/>
                  </a:lnTo>
                  <a:close/>
                </a:path>
                <a:path w="7379334" h="5547360">
                  <a:moveTo>
                    <a:pt x="86656" y="5441460"/>
                  </a:moveTo>
                  <a:lnTo>
                    <a:pt x="38354" y="5441460"/>
                  </a:lnTo>
                  <a:lnTo>
                    <a:pt x="39306" y="5441698"/>
                  </a:lnTo>
                  <a:lnTo>
                    <a:pt x="87051" y="5441698"/>
                  </a:lnTo>
                  <a:lnTo>
                    <a:pt x="86656" y="5441460"/>
                  </a:lnTo>
                  <a:close/>
                </a:path>
                <a:path w="7379334" h="5547360">
                  <a:moveTo>
                    <a:pt x="7330539" y="5441451"/>
                  </a:moveTo>
                  <a:lnTo>
                    <a:pt x="7329531" y="5441698"/>
                  </a:lnTo>
                  <a:lnTo>
                    <a:pt x="7330123" y="5441574"/>
                  </a:lnTo>
                  <a:lnTo>
                    <a:pt x="7330539" y="5441451"/>
                  </a:lnTo>
                  <a:close/>
                </a:path>
                <a:path w="7379334" h="5547360">
                  <a:moveTo>
                    <a:pt x="7330123" y="5441574"/>
                  </a:moveTo>
                  <a:lnTo>
                    <a:pt x="7329531" y="5441698"/>
                  </a:lnTo>
                  <a:lnTo>
                    <a:pt x="7329706" y="5441698"/>
                  </a:lnTo>
                  <a:lnTo>
                    <a:pt x="7330123" y="5441574"/>
                  </a:lnTo>
                  <a:close/>
                </a:path>
                <a:path w="7379334" h="5547360">
                  <a:moveTo>
                    <a:pt x="26587" y="5439030"/>
                  </a:moveTo>
                  <a:lnTo>
                    <a:pt x="38824" y="5441596"/>
                  </a:lnTo>
                  <a:lnTo>
                    <a:pt x="38354" y="5441460"/>
                  </a:lnTo>
                  <a:lnTo>
                    <a:pt x="86656" y="5441460"/>
                  </a:lnTo>
                  <a:lnTo>
                    <a:pt x="84505" y="5440163"/>
                  </a:lnTo>
                  <a:lnTo>
                    <a:pt x="82348" y="5439097"/>
                  </a:lnTo>
                  <a:lnTo>
                    <a:pt x="27151" y="5439097"/>
                  </a:lnTo>
                  <a:lnTo>
                    <a:pt x="26587" y="5439030"/>
                  </a:lnTo>
                  <a:close/>
                </a:path>
                <a:path w="7379334" h="5547360">
                  <a:moveTo>
                    <a:pt x="7330714" y="5441451"/>
                  </a:moveTo>
                  <a:lnTo>
                    <a:pt x="7330512" y="5441460"/>
                  </a:lnTo>
                  <a:lnTo>
                    <a:pt x="7330123" y="5441574"/>
                  </a:lnTo>
                  <a:lnTo>
                    <a:pt x="7330714" y="5441451"/>
                  </a:lnTo>
                  <a:close/>
                </a:path>
                <a:path w="7379334" h="5547360">
                  <a:moveTo>
                    <a:pt x="26018" y="5438910"/>
                  </a:moveTo>
                  <a:lnTo>
                    <a:pt x="26587" y="5439030"/>
                  </a:lnTo>
                  <a:lnTo>
                    <a:pt x="27151" y="5439097"/>
                  </a:lnTo>
                  <a:lnTo>
                    <a:pt x="26018" y="5438910"/>
                  </a:lnTo>
                  <a:close/>
                </a:path>
                <a:path w="7379334" h="5547360">
                  <a:moveTo>
                    <a:pt x="81970" y="5438910"/>
                  </a:moveTo>
                  <a:lnTo>
                    <a:pt x="26018" y="5438910"/>
                  </a:lnTo>
                  <a:lnTo>
                    <a:pt x="27151" y="5439097"/>
                  </a:lnTo>
                  <a:lnTo>
                    <a:pt x="82348" y="5439097"/>
                  </a:lnTo>
                  <a:lnTo>
                    <a:pt x="81970" y="5438910"/>
                  </a:lnTo>
                  <a:close/>
                </a:path>
                <a:path w="7379334" h="5547360">
                  <a:moveTo>
                    <a:pt x="7342927" y="5438910"/>
                  </a:moveTo>
                  <a:lnTo>
                    <a:pt x="7341775" y="5439097"/>
                  </a:lnTo>
                  <a:lnTo>
                    <a:pt x="7342372" y="5439026"/>
                  </a:lnTo>
                  <a:lnTo>
                    <a:pt x="7342927" y="5438910"/>
                  </a:lnTo>
                  <a:close/>
                </a:path>
                <a:path w="7379334" h="5547360">
                  <a:moveTo>
                    <a:pt x="7342372" y="5439026"/>
                  </a:moveTo>
                  <a:lnTo>
                    <a:pt x="7341775" y="5439097"/>
                  </a:lnTo>
                  <a:lnTo>
                    <a:pt x="7342029" y="5439097"/>
                  </a:lnTo>
                  <a:lnTo>
                    <a:pt x="7342372" y="5439026"/>
                  </a:lnTo>
                  <a:close/>
                </a:path>
                <a:path w="7379334" h="5547360">
                  <a:moveTo>
                    <a:pt x="13816" y="5437501"/>
                  </a:moveTo>
                  <a:lnTo>
                    <a:pt x="26587" y="5439030"/>
                  </a:lnTo>
                  <a:lnTo>
                    <a:pt x="26018" y="5438910"/>
                  </a:lnTo>
                  <a:lnTo>
                    <a:pt x="81970" y="5438910"/>
                  </a:lnTo>
                  <a:lnTo>
                    <a:pt x="79166" y="5437523"/>
                  </a:lnTo>
                  <a:lnTo>
                    <a:pt x="14332" y="5437523"/>
                  </a:lnTo>
                  <a:lnTo>
                    <a:pt x="13816" y="5437501"/>
                  </a:lnTo>
                  <a:close/>
                </a:path>
                <a:path w="7379334" h="5547360">
                  <a:moveTo>
                    <a:pt x="7343337" y="5438910"/>
                  </a:moveTo>
                  <a:lnTo>
                    <a:pt x="7342927" y="5438910"/>
                  </a:lnTo>
                  <a:lnTo>
                    <a:pt x="7342372" y="5439026"/>
                  </a:lnTo>
                  <a:lnTo>
                    <a:pt x="7343337" y="5438910"/>
                  </a:lnTo>
                  <a:close/>
                </a:path>
                <a:path w="7379334" h="5547360">
                  <a:moveTo>
                    <a:pt x="13322" y="5437442"/>
                  </a:moveTo>
                  <a:lnTo>
                    <a:pt x="13817" y="5437501"/>
                  </a:lnTo>
                  <a:lnTo>
                    <a:pt x="14332" y="5437523"/>
                  </a:lnTo>
                  <a:lnTo>
                    <a:pt x="13322" y="5437442"/>
                  </a:lnTo>
                  <a:close/>
                </a:path>
                <a:path w="7379334" h="5547360">
                  <a:moveTo>
                    <a:pt x="79001" y="5437442"/>
                  </a:moveTo>
                  <a:lnTo>
                    <a:pt x="13322" y="5437442"/>
                  </a:lnTo>
                  <a:lnTo>
                    <a:pt x="14332" y="5437523"/>
                  </a:lnTo>
                  <a:lnTo>
                    <a:pt x="79166" y="5437523"/>
                  </a:lnTo>
                  <a:lnTo>
                    <a:pt x="79001" y="5437442"/>
                  </a:lnTo>
                  <a:close/>
                </a:path>
                <a:path w="7379334" h="5547360">
                  <a:moveTo>
                    <a:pt x="7355604" y="5437442"/>
                  </a:moveTo>
                  <a:lnTo>
                    <a:pt x="7354595" y="5437523"/>
                  </a:lnTo>
                  <a:lnTo>
                    <a:pt x="7355110" y="5437501"/>
                  </a:lnTo>
                  <a:lnTo>
                    <a:pt x="7355604" y="5437442"/>
                  </a:lnTo>
                  <a:close/>
                </a:path>
                <a:path w="7379334" h="5547360">
                  <a:moveTo>
                    <a:pt x="7355110" y="5437501"/>
                  </a:moveTo>
                  <a:lnTo>
                    <a:pt x="7354595" y="5437523"/>
                  </a:lnTo>
                  <a:lnTo>
                    <a:pt x="7354925" y="5437523"/>
                  </a:lnTo>
                  <a:lnTo>
                    <a:pt x="7355110" y="5437501"/>
                  </a:lnTo>
                  <a:close/>
                </a:path>
                <a:path w="7379334" h="5547360">
                  <a:moveTo>
                    <a:pt x="7356481" y="5437442"/>
                  </a:moveTo>
                  <a:lnTo>
                    <a:pt x="7355604" y="5437442"/>
                  </a:lnTo>
                  <a:lnTo>
                    <a:pt x="7355110" y="5437501"/>
                  </a:lnTo>
                  <a:lnTo>
                    <a:pt x="7356481" y="5437442"/>
                  </a:lnTo>
                  <a:close/>
                </a:path>
                <a:path w="7379334" h="5547360">
                  <a:moveTo>
                    <a:pt x="14199" y="102789"/>
                  </a:moveTo>
                  <a:lnTo>
                    <a:pt x="0" y="103397"/>
                  </a:lnTo>
                  <a:lnTo>
                    <a:pt x="0" y="5436906"/>
                  </a:lnTo>
                  <a:lnTo>
                    <a:pt x="13816" y="5437501"/>
                  </a:lnTo>
                  <a:lnTo>
                    <a:pt x="13322" y="5437442"/>
                  </a:lnTo>
                  <a:lnTo>
                    <a:pt x="79001" y="5437442"/>
                  </a:lnTo>
                  <a:lnTo>
                    <a:pt x="72165" y="5434062"/>
                  </a:lnTo>
                  <a:lnTo>
                    <a:pt x="59076" y="5428969"/>
                  </a:lnTo>
                  <a:lnTo>
                    <a:pt x="56482" y="5428214"/>
                  </a:lnTo>
                  <a:lnTo>
                    <a:pt x="11560" y="5428214"/>
                  </a:lnTo>
                  <a:lnTo>
                    <a:pt x="1332" y="5419514"/>
                  </a:lnTo>
                  <a:lnTo>
                    <a:pt x="11560" y="5419514"/>
                  </a:lnTo>
                  <a:lnTo>
                    <a:pt x="11559" y="120786"/>
                  </a:lnTo>
                  <a:lnTo>
                    <a:pt x="1332" y="120786"/>
                  </a:lnTo>
                  <a:lnTo>
                    <a:pt x="11559" y="112075"/>
                  </a:lnTo>
                  <a:lnTo>
                    <a:pt x="56306" y="112075"/>
                  </a:lnTo>
                  <a:lnTo>
                    <a:pt x="59076" y="111262"/>
                  </a:lnTo>
                  <a:lnTo>
                    <a:pt x="72165" y="106267"/>
                  </a:lnTo>
                  <a:lnTo>
                    <a:pt x="78917" y="102899"/>
                  </a:lnTo>
                  <a:lnTo>
                    <a:pt x="13322" y="102899"/>
                  </a:lnTo>
                  <a:lnTo>
                    <a:pt x="14199" y="102789"/>
                  </a:lnTo>
                  <a:close/>
                </a:path>
                <a:path w="7379334" h="5547360">
                  <a:moveTo>
                    <a:pt x="1332" y="5419514"/>
                  </a:moveTo>
                  <a:lnTo>
                    <a:pt x="11560" y="5428214"/>
                  </a:lnTo>
                  <a:lnTo>
                    <a:pt x="11537" y="5419959"/>
                  </a:lnTo>
                  <a:lnTo>
                    <a:pt x="1332" y="5419514"/>
                  </a:lnTo>
                  <a:close/>
                </a:path>
                <a:path w="7379334" h="5547360">
                  <a:moveTo>
                    <a:pt x="11560" y="5419960"/>
                  </a:moveTo>
                  <a:lnTo>
                    <a:pt x="11560" y="5428214"/>
                  </a:lnTo>
                  <a:lnTo>
                    <a:pt x="56482" y="5428214"/>
                  </a:lnTo>
                  <a:lnTo>
                    <a:pt x="45228" y="5424939"/>
                  </a:lnTo>
                  <a:lnTo>
                    <a:pt x="30897" y="5421930"/>
                  </a:lnTo>
                  <a:lnTo>
                    <a:pt x="15992" y="5420153"/>
                  </a:lnTo>
                  <a:lnTo>
                    <a:pt x="11560" y="5419960"/>
                  </a:lnTo>
                  <a:close/>
                </a:path>
                <a:path w="7379334" h="5547360">
                  <a:moveTo>
                    <a:pt x="7367560" y="5419514"/>
                  </a:moveTo>
                  <a:lnTo>
                    <a:pt x="7357332" y="5419959"/>
                  </a:lnTo>
                  <a:lnTo>
                    <a:pt x="7357332" y="5428214"/>
                  </a:lnTo>
                  <a:lnTo>
                    <a:pt x="7367560" y="5419514"/>
                  </a:lnTo>
                  <a:close/>
                </a:path>
                <a:path w="7379334" h="5547360">
                  <a:moveTo>
                    <a:pt x="7378940" y="5419514"/>
                  </a:moveTo>
                  <a:lnTo>
                    <a:pt x="7367560" y="5419514"/>
                  </a:lnTo>
                  <a:lnTo>
                    <a:pt x="7357332" y="5428214"/>
                  </a:lnTo>
                  <a:lnTo>
                    <a:pt x="7378940" y="5428214"/>
                  </a:lnTo>
                  <a:lnTo>
                    <a:pt x="7378940" y="5419514"/>
                  </a:lnTo>
                  <a:close/>
                </a:path>
                <a:path w="7379334" h="5547360">
                  <a:moveTo>
                    <a:pt x="11560" y="5419514"/>
                  </a:moveTo>
                  <a:lnTo>
                    <a:pt x="1332" y="5419514"/>
                  </a:lnTo>
                  <a:lnTo>
                    <a:pt x="11560" y="5419960"/>
                  </a:lnTo>
                  <a:lnTo>
                    <a:pt x="11560" y="5419514"/>
                  </a:lnTo>
                  <a:close/>
                </a:path>
                <a:path w="7379334" h="5547360">
                  <a:moveTo>
                    <a:pt x="7357332" y="120301"/>
                  </a:moveTo>
                  <a:lnTo>
                    <a:pt x="7357332" y="5419959"/>
                  </a:lnTo>
                  <a:lnTo>
                    <a:pt x="7367560" y="5419514"/>
                  </a:lnTo>
                  <a:lnTo>
                    <a:pt x="7378940" y="5419514"/>
                  </a:lnTo>
                  <a:lnTo>
                    <a:pt x="7378940" y="120786"/>
                  </a:lnTo>
                  <a:lnTo>
                    <a:pt x="7367560" y="120786"/>
                  </a:lnTo>
                  <a:lnTo>
                    <a:pt x="7357332" y="120301"/>
                  </a:lnTo>
                  <a:close/>
                </a:path>
                <a:path w="7379334" h="5547360">
                  <a:moveTo>
                    <a:pt x="11559" y="112075"/>
                  </a:moveTo>
                  <a:lnTo>
                    <a:pt x="1332" y="120786"/>
                  </a:lnTo>
                  <a:lnTo>
                    <a:pt x="11536" y="120301"/>
                  </a:lnTo>
                  <a:lnTo>
                    <a:pt x="11559" y="112075"/>
                  </a:lnTo>
                  <a:close/>
                </a:path>
                <a:path w="7379334" h="5547360">
                  <a:moveTo>
                    <a:pt x="11559" y="120300"/>
                  </a:moveTo>
                  <a:lnTo>
                    <a:pt x="1332" y="120786"/>
                  </a:lnTo>
                  <a:lnTo>
                    <a:pt x="11559" y="120786"/>
                  </a:lnTo>
                  <a:lnTo>
                    <a:pt x="11559" y="120300"/>
                  </a:lnTo>
                  <a:close/>
                </a:path>
                <a:path w="7379334" h="5547360">
                  <a:moveTo>
                    <a:pt x="7357332" y="112075"/>
                  </a:moveTo>
                  <a:lnTo>
                    <a:pt x="7357332" y="120301"/>
                  </a:lnTo>
                  <a:lnTo>
                    <a:pt x="7367560" y="120786"/>
                  </a:lnTo>
                  <a:lnTo>
                    <a:pt x="7357332" y="112075"/>
                  </a:lnTo>
                  <a:close/>
                </a:path>
                <a:path w="7379334" h="5547360">
                  <a:moveTo>
                    <a:pt x="7378940" y="112075"/>
                  </a:moveTo>
                  <a:lnTo>
                    <a:pt x="7357332" y="112075"/>
                  </a:lnTo>
                  <a:lnTo>
                    <a:pt x="7367560" y="120786"/>
                  </a:lnTo>
                  <a:lnTo>
                    <a:pt x="7378940" y="120786"/>
                  </a:lnTo>
                  <a:lnTo>
                    <a:pt x="7378940" y="112075"/>
                  </a:lnTo>
                  <a:close/>
                </a:path>
                <a:path w="7379334" h="5547360">
                  <a:moveTo>
                    <a:pt x="7240106" y="456"/>
                  </a:moveTo>
                  <a:lnTo>
                    <a:pt x="7218469" y="456"/>
                  </a:lnTo>
                  <a:lnTo>
                    <a:pt x="7229272" y="8703"/>
                  </a:lnTo>
                  <a:lnTo>
                    <a:pt x="7218975" y="8703"/>
                  </a:lnTo>
                  <a:lnTo>
                    <a:pt x="7230137" y="47032"/>
                  </a:lnTo>
                  <a:lnTo>
                    <a:pt x="7262260" y="85361"/>
                  </a:lnTo>
                  <a:lnTo>
                    <a:pt x="7296832" y="106267"/>
                  </a:lnTo>
                  <a:lnTo>
                    <a:pt x="7338030" y="118347"/>
                  </a:lnTo>
                  <a:lnTo>
                    <a:pt x="7357332" y="120301"/>
                  </a:lnTo>
                  <a:lnTo>
                    <a:pt x="7357332" y="112075"/>
                  </a:lnTo>
                  <a:lnTo>
                    <a:pt x="7378940" y="112075"/>
                  </a:lnTo>
                  <a:lnTo>
                    <a:pt x="7378940" y="103828"/>
                  </a:lnTo>
                  <a:lnTo>
                    <a:pt x="7357300" y="102899"/>
                  </a:lnTo>
                  <a:lnTo>
                    <a:pt x="7355604" y="102899"/>
                  </a:lnTo>
                  <a:lnTo>
                    <a:pt x="7354645" y="102789"/>
                  </a:lnTo>
                  <a:lnTo>
                    <a:pt x="7343619" y="101389"/>
                  </a:lnTo>
                  <a:lnTo>
                    <a:pt x="7342927" y="101389"/>
                  </a:lnTo>
                  <a:lnTo>
                    <a:pt x="7330647" y="98834"/>
                  </a:lnTo>
                  <a:lnTo>
                    <a:pt x="7329531" y="98601"/>
                  </a:lnTo>
                  <a:lnTo>
                    <a:pt x="7329747" y="98601"/>
                  </a:lnTo>
                  <a:lnTo>
                    <a:pt x="7319051" y="95465"/>
                  </a:lnTo>
                  <a:lnTo>
                    <a:pt x="7318871" y="95465"/>
                  </a:lnTo>
                  <a:lnTo>
                    <a:pt x="7317863" y="95117"/>
                  </a:lnTo>
                  <a:lnTo>
                    <a:pt x="7307951" y="91168"/>
                  </a:lnTo>
                  <a:lnTo>
                    <a:pt x="7307635" y="91168"/>
                  </a:lnTo>
                  <a:lnTo>
                    <a:pt x="7297184" y="85941"/>
                  </a:lnTo>
                  <a:lnTo>
                    <a:pt x="7296976" y="85941"/>
                  </a:lnTo>
                  <a:lnTo>
                    <a:pt x="7287136" y="80018"/>
                  </a:lnTo>
                  <a:lnTo>
                    <a:pt x="7286172" y="79437"/>
                  </a:lnTo>
                  <a:lnTo>
                    <a:pt x="7278031" y="73397"/>
                  </a:lnTo>
                  <a:lnTo>
                    <a:pt x="7277241" y="72817"/>
                  </a:lnTo>
                  <a:lnTo>
                    <a:pt x="7269677" y="65964"/>
                  </a:lnTo>
                  <a:lnTo>
                    <a:pt x="7269030" y="65383"/>
                  </a:lnTo>
                  <a:lnTo>
                    <a:pt x="7262326" y="58066"/>
                  </a:lnTo>
                  <a:lnTo>
                    <a:pt x="7262116" y="58066"/>
                  </a:lnTo>
                  <a:lnTo>
                    <a:pt x="7255806" y="49587"/>
                  </a:lnTo>
                  <a:lnTo>
                    <a:pt x="7255633" y="49587"/>
                  </a:lnTo>
                  <a:lnTo>
                    <a:pt x="7250352" y="40643"/>
                  </a:lnTo>
                  <a:lnTo>
                    <a:pt x="7249871" y="39830"/>
                  </a:lnTo>
                  <a:lnTo>
                    <a:pt x="7246005" y="31003"/>
                  </a:lnTo>
                  <a:lnTo>
                    <a:pt x="7245694" y="30306"/>
                  </a:lnTo>
                  <a:lnTo>
                    <a:pt x="7242825" y="21247"/>
                  </a:lnTo>
                  <a:lnTo>
                    <a:pt x="7242669" y="21247"/>
                  </a:lnTo>
                  <a:lnTo>
                    <a:pt x="7240723" y="10495"/>
                  </a:lnTo>
                  <a:lnTo>
                    <a:pt x="7240743" y="10096"/>
                  </a:lnTo>
                  <a:lnTo>
                    <a:pt x="7240650" y="8703"/>
                  </a:lnTo>
                  <a:lnTo>
                    <a:pt x="7229272" y="8703"/>
                  </a:lnTo>
                  <a:lnTo>
                    <a:pt x="7218469" y="456"/>
                  </a:lnTo>
                  <a:lnTo>
                    <a:pt x="7240106" y="456"/>
                  </a:lnTo>
                  <a:close/>
                </a:path>
                <a:path w="7379334" h="5547360">
                  <a:moveTo>
                    <a:pt x="56306" y="112075"/>
                  </a:moveTo>
                  <a:lnTo>
                    <a:pt x="11559" y="112075"/>
                  </a:lnTo>
                  <a:lnTo>
                    <a:pt x="11559" y="120300"/>
                  </a:lnTo>
                  <a:lnTo>
                    <a:pt x="15992" y="120089"/>
                  </a:lnTo>
                  <a:lnTo>
                    <a:pt x="30897" y="118347"/>
                  </a:lnTo>
                  <a:lnTo>
                    <a:pt x="45228" y="115327"/>
                  </a:lnTo>
                  <a:lnTo>
                    <a:pt x="56306" y="112075"/>
                  </a:lnTo>
                  <a:close/>
                </a:path>
                <a:path w="7379334" h="5547360">
                  <a:moveTo>
                    <a:pt x="79150" y="102783"/>
                  </a:moveTo>
                  <a:lnTo>
                    <a:pt x="14282" y="102789"/>
                  </a:lnTo>
                  <a:lnTo>
                    <a:pt x="13322" y="102899"/>
                  </a:lnTo>
                  <a:lnTo>
                    <a:pt x="78917" y="102899"/>
                  </a:lnTo>
                  <a:lnTo>
                    <a:pt x="79150" y="102783"/>
                  </a:lnTo>
                  <a:close/>
                </a:path>
                <a:path w="7379334" h="5547360">
                  <a:moveTo>
                    <a:pt x="7354727" y="102788"/>
                  </a:moveTo>
                  <a:lnTo>
                    <a:pt x="7355604" y="102899"/>
                  </a:lnTo>
                  <a:lnTo>
                    <a:pt x="7357300" y="102899"/>
                  </a:lnTo>
                  <a:lnTo>
                    <a:pt x="7354727" y="102788"/>
                  </a:lnTo>
                  <a:close/>
                </a:path>
                <a:path w="7379334" h="5547360">
                  <a:moveTo>
                    <a:pt x="27086" y="101165"/>
                  </a:moveTo>
                  <a:lnTo>
                    <a:pt x="14199" y="102789"/>
                  </a:lnTo>
                  <a:lnTo>
                    <a:pt x="14332" y="102783"/>
                  </a:lnTo>
                  <a:lnTo>
                    <a:pt x="79150" y="102783"/>
                  </a:lnTo>
                  <a:lnTo>
                    <a:pt x="81944" y="101389"/>
                  </a:lnTo>
                  <a:lnTo>
                    <a:pt x="26018" y="101389"/>
                  </a:lnTo>
                  <a:lnTo>
                    <a:pt x="27086" y="101165"/>
                  </a:lnTo>
                  <a:close/>
                </a:path>
                <a:path w="7379334" h="5547360">
                  <a:moveTo>
                    <a:pt x="7354682" y="102783"/>
                  </a:moveTo>
                  <a:close/>
                </a:path>
                <a:path w="7379334" h="5547360">
                  <a:moveTo>
                    <a:pt x="82409" y="101157"/>
                  </a:moveTo>
                  <a:lnTo>
                    <a:pt x="27095" y="101168"/>
                  </a:lnTo>
                  <a:lnTo>
                    <a:pt x="26018" y="101389"/>
                  </a:lnTo>
                  <a:lnTo>
                    <a:pt x="81944" y="101389"/>
                  </a:lnTo>
                  <a:lnTo>
                    <a:pt x="82409" y="101157"/>
                  </a:lnTo>
                  <a:close/>
                </a:path>
                <a:path w="7379334" h="5547360">
                  <a:moveTo>
                    <a:pt x="7341866" y="101168"/>
                  </a:moveTo>
                  <a:lnTo>
                    <a:pt x="7342927" y="101389"/>
                  </a:lnTo>
                  <a:lnTo>
                    <a:pt x="7343619" y="101389"/>
                  </a:lnTo>
                  <a:lnTo>
                    <a:pt x="7341866" y="101168"/>
                  </a:lnTo>
                  <a:close/>
                </a:path>
                <a:path w="7379334" h="5547360">
                  <a:moveTo>
                    <a:pt x="7341811" y="101157"/>
                  </a:moveTo>
                  <a:close/>
                </a:path>
                <a:path w="7379334" h="5547360">
                  <a:moveTo>
                    <a:pt x="38765" y="98715"/>
                  </a:moveTo>
                  <a:lnTo>
                    <a:pt x="27086" y="101165"/>
                  </a:lnTo>
                  <a:lnTo>
                    <a:pt x="82409" y="101157"/>
                  </a:lnTo>
                  <a:lnTo>
                    <a:pt x="84505" y="100111"/>
                  </a:lnTo>
                  <a:lnTo>
                    <a:pt x="86612" y="98834"/>
                  </a:lnTo>
                  <a:lnTo>
                    <a:pt x="38354" y="98834"/>
                  </a:lnTo>
                  <a:lnTo>
                    <a:pt x="38765" y="98715"/>
                  </a:lnTo>
                  <a:close/>
                </a:path>
                <a:path w="7379334" h="5547360">
                  <a:moveTo>
                    <a:pt x="39306" y="98601"/>
                  </a:moveTo>
                  <a:lnTo>
                    <a:pt x="38765" y="98715"/>
                  </a:lnTo>
                  <a:lnTo>
                    <a:pt x="38354" y="98834"/>
                  </a:lnTo>
                  <a:lnTo>
                    <a:pt x="39306" y="98601"/>
                  </a:lnTo>
                  <a:close/>
                </a:path>
                <a:path w="7379334" h="5547360">
                  <a:moveTo>
                    <a:pt x="86995" y="98601"/>
                  </a:moveTo>
                  <a:lnTo>
                    <a:pt x="39306" y="98601"/>
                  </a:lnTo>
                  <a:lnTo>
                    <a:pt x="38354" y="98834"/>
                  </a:lnTo>
                  <a:lnTo>
                    <a:pt x="86612" y="98834"/>
                  </a:lnTo>
                  <a:lnTo>
                    <a:pt x="86995" y="98601"/>
                  </a:lnTo>
                  <a:close/>
                </a:path>
                <a:path w="7379334" h="5547360">
                  <a:moveTo>
                    <a:pt x="7329531" y="98601"/>
                  </a:moveTo>
                  <a:lnTo>
                    <a:pt x="7330539" y="98834"/>
                  </a:lnTo>
                  <a:lnTo>
                    <a:pt x="7330275" y="98756"/>
                  </a:lnTo>
                  <a:lnTo>
                    <a:pt x="7329531" y="98601"/>
                  </a:lnTo>
                  <a:close/>
                </a:path>
                <a:path w="7379334" h="5547360">
                  <a:moveTo>
                    <a:pt x="7330275" y="98756"/>
                  </a:moveTo>
                  <a:lnTo>
                    <a:pt x="7330539" y="98834"/>
                  </a:lnTo>
                  <a:lnTo>
                    <a:pt x="7330275" y="98756"/>
                  </a:lnTo>
                  <a:close/>
                </a:path>
                <a:path w="7379334" h="5547360">
                  <a:moveTo>
                    <a:pt x="7329747" y="98601"/>
                  </a:moveTo>
                  <a:lnTo>
                    <a:pt x="7329531" y="98601"/>
                  </a:lnTo>
                  <a:lnTo>
                    <a:pt x="7330275" y="98756"/>
                  </a:lnTo>
                  <a:lnTo>
                    <a:pt x="7329747" y="98601"/>
                  </a:lnTo>
                  <a:close/>
                </a:path>
                <a:path w="7379334" h="5547360">
                  <a:moveTo>
                    <a:pt x="50704" y="95264"/>
                  </a:moveTo>
                  <a:lnTo>
                    <a:pt x="38765" y="98715"/>
                  </a:lnTo>
                  <a:lnTo>
                    <a:pt x="39306" y="98601"/>
                  </a:lnTo>
                  <a:lnTo>
                    <a:pt x="86995" y="98601"/>
                  </a:lnTo>
                  <a:lnTo>
                    <a:pt x="92166" y="95465"/>
                  </a:lnTo>
                  <a:lnTo>
                    <a:pt x="50191" y="95465"/>
                  </a:lnTo>
                  <a:lnTo>
                    <a:pt x="50704" y="95264"/>
                  </a:lnTo>
                  <a:close/>
                </a:path>
                <a:path w="7379334" h="5547360">
                  <a:moveTo>
                    <a:pt x="51211" y="95117"/>
                  </a:moveTo>
                  <a:lnTo>
                    <a:pt x="50704" y="95264"/>
                  </a:lnTo>
                  <a:lnTo>
                    <a:pt x="50191" y="95465"/>
                  </a:lnTo>
                  <a:lnTo>
                    <a:pt x="51211" y="95117"/>
                  </a:lnTo>
                  <a:close/>
                </a:path>
                <a:path w="7379334" h="5547360">
                  <a:moveTo>
                    <a:pt x="92741" y="95117"/>
                  </a:moveTo>
                  <a:lnTo>
                    <a:pt x="51211" y="95117"/>
                  </a:lnTo>
                  <a:lnTo>
                    <a:pt x="50191" y="95465"/>
                  </a:lnTo>
                  <a:lnTo>
                    <a:pt x="92166" y="95465"/>
                  </a:lnTo>
                  <a:lnTo>
                    <a:pt x="92741" y="95117"/>
                  </a:lnTo>
                  <a:close/>
                </a:path>
                <a:path w="7379334" h="5547360">
                  <a:moveTo>
                    <a:pt x="7317863" y="95117"/>
                  </a:moveTo>
                  <a:lnTo>
                    <a:pt x="7318871" y="95465"/>
                  </a:lnTo>
                  <a:lnTo>
                    <a:pt x="7318345" y="95258"/>
                  </a:lnTo>
                  <a:lnTo>
                    <a:pt x="7317863" y="95117"/>
                  </a:lnTo>
                  <a:close/>
                </a:path>
                <a:path w="7379334" h="5547360">
                  <a:moveTo>
                    <a:pt x="7318345" y="95258"/>
                  </a:moveTo>
                  <a:lnTo>
                    <a:pt x="7318871" y="95465"/>
                  </a:lnTo>
                  <a:lnTo>
                    <a:pt x="7319051" y="95465"/>
                  </a:lnTo>
                  <a:lnTo>
                    <a:pt x="7318345" y="95258"/>
                  </a:lnTo>
                  <a:close/>
                </a:path>
                <a:path w="7379334" h="5547360">
                  <a:moveTo>
                    <a:pt x="62187" y="90744"/>
                  </a:moveTo>
                  <a:lnTo>
                    <a:pt x="50704" y="95264"/>
                  </a:lnTo>
                  <a:lnTo>
                    <a:pt x="51211" y="95117"/>
                  </a:lnTo>
                  <a:lnTo>
                    <a:pt x="92741" y="95117"/>
                  </a:lnTo>
                  <a:lnTo>
                    <a:pt x="95997" y="93142"/>
                  </a:lnTo>
                  <a:lnTo>
                    <a:pt x="98717" y="91168"/>
                  </a:lnTo>
                  <a:lnTo>
                    <a:pt x="61334" y="91168"/>
                  </a:lnTo>
                  <a:lnTo>
                    <a:pt x="62187" y="90744"/>
                  </a:lnTo>
                  <a:close/>
                </a:path>
                <a:path w="7379334" h="5547360">
                  <a:moveTo>
                    <a:pt x="7317986" y="95117"/>
                  </a:moveTo>
                  <a:lnTo>
                    <a:pt x="7318345" y="95258"/>
                  </a:lnTo>
                  <a:lnTo>
                    <a:pt x="7317986" y="95117"/>
                  </a:lnTo>
                  <a:close/>
                </a:path>
                <a:path w="7379334" h="5547360">
                  <a:moveTo>
                    <a:pt x="99357" y="90703"/>
                  </a:moveTo>
                  <a:lnTo>
                    <a:pt x="62291" y="90703"/>
                  </a:lnTo>
                  <a:lnTo>
                    <a:pt x="61334" y="91168"/>
                  </a:lnTo>
                  <a:lnTo>
                    <a:pt x="98717" y="91168"/>
                  </a:lnTo>
                  <a:lnTo>
                    <a:pt x="99357" y="90703"/>
                  </a:lnTo>
                  <a:close/>
                </a:path>
                <a:path w="7379334" h="5547360">
                  <a:moveTo>
                    <a:pt x="7306771" y="90703"/>
                  </a:moveTo>
                  <a:lnTo>
                    <a:pt x="7307635" y="91168"/>
                  </a:lnTo>
                  <a:lnTo>
                    <a:pt x="7307951" y="91168"/>
                  </a:lnTo>
                  <a:lnTo>
                    <a:pt x="7306771" y="90703"/>
                  </a:lnTo>
                  <a:close/>
                </a:path>
                <a:path w="7379334" h="5547360">
                  <a:moveTo>
                    <a:pt x="106559" y="85477"/>
                  </a:moveTo>
                  <a:lnTo>
                    <a:pt x="72786" y="85477"/>
                  </a:lnTo>
                  <a:lnTo>
                    <a:pt x="71967" y="85941"/>
                  </a:lnTo>
                  <a:lnTo>
                    <a:pt x="62187" y="90744"/>
                  </a:lnTo>
                  <a:lnTo>
                    <a:pt x="99357" y="90703"/>
                  </a:lnTo>
                  <a:lnTo>
                    <a:pt x="106559" y="85477"/>
                  </a:lnTo>
                  <a:close/>
                </a:path>
                <a:path w="7379334" h="5547360">
                  <a:moveTo>
                    <a:pt x="72482" y="85628"/>
                  </a:moveTo>
                  <a:lnTo>
                    <a:pt x="71851" y="85941"/>
                  </a:lnTo>
                  <a:lnTo>
                    <a:pt x="72482" y="85628"/>
                  </a:lnTo>
                  <a:close/>
                </a:path>
                <a:path w="7379334" h="5547360">
                  <a:moveTo>
                    <a:pt x="72786" y="85477"/>
                  </a:moveTo>
                  <a:lnTo>
                    <a:pt x="72482" y="85628"/>
                  </a:lnTo>
                  <a:lnTo>
                    <a:pt x="71967" y="85941"/>
                  </a:lnTo>
                  <a:lnTo>
                    <a:pt x="72786" y="85477"/>
                  </a:lnTo>
                  <a:close/>
                </a:path>
                <a:path w="7379334" h="5547360">
                  <a:moveTo>
                    <a:pt x="7296255" y="85477"/>
                  </a:moveTo>
                  <a:lnTo>
                    <a:pt x="7296976" y="85941"/>
                  </a:lnTo>
                  <a:lnTo>
                    <a:pt x="7297184" y="85941"/>
                  </a:lnTo>
                  <a:lnTo>
                    <a:pt x="7296255" y="85477"/>
                  </a:lnTo>
                  <a:close/>
                </a:path>
                <a:path w="7379334" h="5547360">
                  <a:moveTo>
                    <a:pt x="82662" y="79437"/>
                  </a:moveTo>
                  <a:lnTo>
                    <a:pt x="72482" y="85628"/>
                  </a:lnTo>
                  <a:lnTo>
                    <a:pt x="72786" y="85477"/>
                  </a:lnTo>
                  <a:lnTo>
                    <a:pt x="106559" y="85477"/>
                  </a:lnTo>
                  <a:lnTo>
                    <a:pt x="106719" y="85361"/>
                  </a:lnTo>
                  <a:lnTo>
                    <a:pt x="112731" y="80018"/>
                  </a:lnTo>
                  <a:lnTo>
                    <a:pt x="81893" y="80018"/>
                  </a:lnTo>
                  <a:lnTo>
                    <a:pt x="82662" y="79437"/>
                  </a:lnTo>
                  <a:close/>
                </a:path>
                <a:path w="7379334" h="5547360">
                  <a:moveTo>
                    <a:pt x="120043" y="72817"/>
                  </a:moveTo>
                  <a:lnTo>
                    <a:pt x="91832" y="72817"/>
                  </a:lnTo>
                  <a:lnTo>
                    <a:pt x="81893" y="80018"/>
                  </a:lnTo>
                  <a:lnTo>
                    <a:pt x="112731" y="80018"/>
                  </a:lnTo>
                  <a:lnTo>
                    <a:pt x="116392" y="76766"/>
                  </a:lnTo>
                  <a:lnTo>
                    <a:pt x="120043" y="72817"/>
                  </a:lnTo>
                  <a:close/>
                </a:path>
                <a:path w="7379334" h="5547360">
                  <a:moveTo>
                    <a:pt x="7286172" y="79437"/>
                  </a:moveTo>
                  <a:lnTo>
                    <a:pt x="7287036" y="80018"/>
                  </a:lnTo>
                  <a:lnTo>
                    <a:pt x="7286582" y="79684"/>
                  </a:lnTo>
                  <a:lnTo>
                    <a:pt x="7286172" y="79437"/>
                  </a:lnTo>
                  <a:close/>
                </a:path>
                <a:path w="7379334" h="5547360">
                  <a:moveTo>
                    <a:pt x="7286582" y="79684"/>
                  </a:moveTo>
                  <a:lnTo>
                    <a:pt x="7287036" y="80018"/>
                  </a:lnTo>
                  <a:lnTo>
                    <a:pt x="7286582" y="79684"/>
                  </a:lnTo>
                  <a:close/>
                </a:path>
                <a:path w="7379334" h="5547360">
                  <a:moveTo>
                    <a:pt x="7286246" y="79437"/>
                  </a:moveTo>
                  <a:lnTo>
                    <a:pt x="7286582" y="79684"/>
                  </a:lnTo>
                  <a:lnTo>
                    <a:pt x="7286246" y="79437"/>
                  </a:lnTo>
                  <a:close/>
                </a:path>
                <a:path w="7379334" h="5547360">
                  <a:moveTo>
                    <a:pt x="7277241" y="72817"/>
                  </a:moveTo>
                  <a:lnTo>
                    <a:pt x="7277961" y="73397"/>
                  </a:lnTo>
                  <a:lnTo>
                    <a:pt x="7277645" y="73114"/>
                  </a:lnTo>
                  <a:lnTo>
                    <a:pt x="7277241" y="72817"/>
                  </a:lnTo>
                  <a:close/>
                </a:path>
                <a:path w="7379334" h="5547360">
                  <a:moveTo>
                    <a:pt x="7277645" y="73114"/>
                  </a:moveTo>
                  <a:lnTo>
                    <a:pt x="7277961" y="73397"/>
                  </a:lnTo>
                  <a:lnTo>
                    <a:pt x="7277645" y="73114"/>
                  </a:lnTo>
                  <a:close/>
                </a:path>
                <a:path w="7379334" h="5547360">
                  <a:moveTo>
                    <a:pt x="126566" y="65383"/>
                  </a:moveTo>
                  <a:lnTo>
                    <a:pt x="100015" y="65383"/>
                  </a:lnTo>
                  <a:lnTo>
                    <a:pt x="91118" y="73334"/>
                  </a:lnTo>
                  <a:lnTo>
                    <a:pt x="91832" y="72817"/>
                  </a:lnTo>
                  <a:lnTo>
                    <a:pt x="120043" y="72817"/>
                  </a:lnTo>
                  <a:lnTo>
                    <a:pt x="124983" y="67474"/>
                  </a:lnTo>
                  <a:lnTo>
                    <a:pt x="126566" y="65383"/>
                  </a:lnTo>
                  <a:close/>
                </a:path>
                <a:path w="7379334" h="5547360">
                  <a:moveTo>
                    <a:pt x="7277314" y="72817"/>
                  </a:moveTo>
                  <a:lnTo>
                    <a:pt x="7277645" y="73114"/>
                  </a:lnTo>
                  <a:lnTo>
                    <a:pt x="7277314" y="72817"/>
                  </a:lnTo>
                  <a:close/>
                </a:path>
                <a:path w="7379334" h="5547360">
                  <a:moveTo>
                    <a:pt x="7269030" y="65383"/>
                  </a:moveTo>
                  <a:lnTo>
                    <a:pt x="7269606" y="65964"/>
                  </a:lnTo>
                  <a:lnTo>
                    <a:pt x="7269266" y="65595"/>
                  </a:lnTo>
                  <a:lnTo>
                    <a:pt x="7269030" y="65383"/>
                  </a:lnTo>
                  <a:close/>
                </a:path>
                <a:path w="7379334" h="5547360">
                  <a:moveTo>
                    <a:pt x="7269266" y="65595"/>
                  </a:moveTo>
                  <a:lnTo>
                    <a:pt x="7269606" y="65964"/>
                  </a:lnTo>
                  <a:lnTo>
                    <a:pt x="7269266" y="65595"/>
                  </a:lnTo>
                  <a:close/>
                </a:path>
                <a:path w="7379334" h="5547360">
                  <a:moveTo>
                    <a:pt x="132618" y="57369"/>
                  </a:moveTo>
                  <a:lnTo>
                    <a:pt x="107378" y="57369"/>
                  </a:lnTo>
                  <a:lnTo>
                    <a:pt x="106821" y="58066"/>
                  </a:lnTo>
                  <a:lnTo>
                    <a:pt x="99476" y="65864"/>
                  </a:lnTo>
                  <a:lnTo>
                    <a:pt x="100015" y="65383"/>
                  </a:lnTo>
                  <a:lnTo>
                    <a:pt x="126566" y="65383"/>
                  </a:lnTo>
                  <a:lnTo>
                    <a:pt x="132502" y="57545"/>
                  </a:lnTo>
                  <a:lnTo>
                    <a:pt x="132618" y="57369"/>
                  </a:lnTo>
                  <a:close/>
                </a:path>
                <a:path w="7379334" h="5547360">
                  <a:moveTo>
                    <a:pt x="7269071" y="65383"/>
                  </a:moveTo>
                  <a:lnTo>
                    <a:pt x="7269266" y="65595"/>
                  </a:lnTo>
                  <a:lnTo>
                    <a:pt x="7269071" y="65383"/>
                  </a:lnTo>
                  <a:close/>
                </a:path>
                <a:path w="7379334" h="5547360">
                  <a:moveTo>
                    <a:pt x="107214" y="57545"/>
                  </a:moveTo>
                  <a:lnTo>
                    <a:pt x="106730" y="58066"/>
                  </a:lnTo>
                  <a:lnTo>
                    <a:pt x="107214" y="57545"/>
                  </a:lnTo>
                  <a:close/>
                </a:path>
                <a:path w="7379334" h="5547360">
                  <a:moveTo>
                    <a:pt x="107378" y="57369"/>
                  </a:moveTo>
                  <a:lnTo>
                    <a:pt x="107214" y="57545"/>
                  </a:lnTo>
                  <a:lnTo>
                    <a:pt x="106821" y="58066"/>
                  </a:lnTo>
                  <a:lnTo>
                    <a:pt x="107378" y="57369"/>
                  </a:lnTo>
                  <a:close/>
                </a:path>
                <a:path w="7379334" h="5547360">
                  <a:moveTo>
                    <a:pt x="7261683" y="57369"/>
                  </a:moveTo>
                  <a:lnTo>
                    <a:pt x="7262116" y="58066"/>
                  </a:lnTo>
                  <a:lnTo>
                    <a:pt x="7262326" y="58066"/>
                  </a:lnTo>
                  <a:lnTo>
                    <a:pt x="7261683" y="57369"/>
                  </a:lnTo>
                  <a:close/>
                </a:path>
                <a:path w="7379334" h="5547360">
                  <a:moveTo>
                    <a:pt x="137808" y="48774"/>
                  </a:moveTo>
                  <a:lnTo>
                    <a:pt x="113843" y="48774"/>
                  </a:lnTo>
                  <a:lnTo>
                    <a:pt x="113322" y="49587"/>
                  </a:lnTo>
                  <a:lnTo>
                    <a:pt x="107214" y="57545"/>
                  </a:lnTo>
                  <a:lnTo>
                    <a:pt x="107378" y="57369"/>
                  </a:lnTo>
                  <a:lnTo>
                    <a:pt x="132618" y="57369"/>
                  </a:lnTo>
                  <a:lnTo>
                    <a:pt x="137808" y="48774"/>
                  </a:lnTo>
                  <a:close/>
                </a:path>
                <a:path w="7379334" h="5547360">
                  <a:moveTo>
                    <a:pt x="113674" y="48997"/>
                  </a:moveTo>
                  <a:lnTo>
                    <a:pt x="113229" y="49587"/>
                  </a:lnTo>
                  <a:lnTo>
                    <a:pt x="113674" y="48997"/>
                  </a:lnTo>
                  <a:close/>
                </a:path>
                <a:path w="7379334" h="5547360">
                  <a:moveTo>
                    <a:pt x="113843" y="48774"/>
                  </a:moveTo>
                  <a:lnTo>
                    <a:pt x="113674" y="48997"/>
                  </a:lnTo>
                  <a:lnTo>
                    <a:pt x="113322" y="49587"/>
                  </a:lnTo>
                  <a:lnTo>
                    <a:pt x="113843" y="48774"/>
                  </a:lnTo>
                  <a:close/>
                </a:path>
                <a:path w="7379334" h="5547360">
                  <a:moveTo>
                    <a:pt x="7255201" y="48774"/>
                  </a:moveTo>
                  <a:lnTo>
                    <a:pt x="7255633" y="49587"/>
                  </a:lnTo>
                  <a:lnTo>
                    <a:pt x="7255806" y="49587"/>
                  </a:lnTo>
                  <a:lnTo>
                    <a:pt x="7255201" y="48774"/>
                  </a:lnTo>
                  <a:close/>
                </a:path>
                <a:path w="7379334" h="5547360">
                  <a:moveTo>
                    <a:pt x="142058" y="39830"/>
                  </a:moveTo>
                  <a:lnTo>
                    <a:pt x="119156" y="39830"/>
                  </a:lnTo>
                  <a:lnTo>
                    <a:pt x="118727" y="40643"/>
                  </a:lnTo>
                  <a:lnTo>
                    <a:pt x="113674" y="48997"/>
                  </a:lnTo>
                  <a:lnTo>
                    <a:pt x="113843" y="48774"/>
                  </a:lnTo>
                  <a:lnTo>
                    <a:pt x="137808" y="48774"/>
                  </a:lnTo>
                  <a:lnTo>
                    <a:pt x="138860" y="47032"/>
                  </a:lnTo>
                  <a:lnTo>
                    <a:pt x="142058" y="39830"/>
                  </a:lnTo>
                  <a:close/>
                </a:path>
                <a:path w="7379334" h="5547360">
                  <a:moveTo>
                    <a:pt x="118899" y="40260"/>
                  </a:moveTo>
                  <a:lnTo>
                    <a:pt x="118670" y="40643"/>
                  </a:lnTo>
                  <a:lnTo>
                    <a:pt x="118899" y="40260"/>
                  </a:lnTo>
                  <a:close/>
                </a:path>
                <a:path w="7379334" h="5547360">
                  <a:moveTo>
                    <a:pt x="119156" y="39830"/>
                  </a:moveTo>
                  <a:lnTo>
                    <a:pt x="118876" y="40311"/>
                  </a:lnTo>
                  <a:lnTo>
                    <a:pt x="118727" y="40643"/>
                  </a:lnTo>
                  <a:lnTo>
                    <a:pt x="119156" y="39830"/>
                  </a:lnTo>
                  <a:close/>
                </a:path>
                <a:path w="7379334" h="5547360">
                  <a:moveTo>
                    <a:pt x="7249871" y="39830"/>
                  </a:moveTo>
                  <a:lnTo>
                    <a:pt x="7250304" y="40643"/>
                  </a:lnTo>
                  <a:lnTo>
                    <a:pt x="7250125" y="40260"/>
                  </a:lnTo>
                  <a:lnTo>
                    <a:pt x="7249871" y="39830"/>
                  </a:lnTo>
                  <a:close/>
                </a:path>
                <a:path w="7379334" h="5547360">
                  <a:moveTo>
                    <a:pt x="7250155" y="40311"/>
                  </a:moveTo>
                  <a:lnTo>
                    <a:pt x="7250304" y="40643"/>
                  </a:lnTo>
                  <a:lnTo>
                    <a:pt x="7250155" y="40311"/>
                  </a:lnTo>
                  <a:close/>
                </a:path>
                <a:path w="7379334" h="5547360">
                  <a:moveTo>
                    <a:pt x="7249941" y="39830"/>
                  </a:moveTo>
                  <a:lnTo>
                    <a:pt x="7250155" y="40311"/>
                  </a:lnTo>
                  <a:lnTo>
                    <a:pt x="7249941" y="39830"/>
                  </a:lnTo>
                  <a:close/>
                </a:path>
                <a:path w="7379334" h="5547360">
                  <a:moveTo>
                    <a:pt x="145634" y="30306"/>
                  </a:moveTo>
                  <a:lnTo>
                    <a:pt x="123372" y="30306"/>
                  </a:lnTo>
                  <a:lnTo>
                    <a:pt x="123078" y="31003"/>
                  </a:lnTo>
                  <a:lnTo>
                    <a:pt x="118899" y="40260"/>
                  </a:lnTo>
                  <a:lnTo>
                    <a:pt x="119156" y="39830"/>
                  </a:lnTo>
                  <a:lnTo>
                    <a:pt x="142058" y="39830"/>
                  </a:lnTo>
                  <a:lnTo>
                    <a:pt x="143863" y="35765"/>
                  </a:lnTo>
                  <a:lnTo>
                    <a:pt x="145634" y="30306"/>
                  </a:lnTo>
                  <a:close/>
                </a:path>
                <a:path w="7379334" h="5547360">
                  <a:moveTo>
                    <a:pt x="123128" y="30850"/>
                  </a:moveTo>
                  <a:lnTo>
                    <a:pt x="123059" y="31003"/>
                  </a:lnTo>
                  <a:lnTo>
                    <a:pt x="123128" y="30850"/>
                  </a:lnTo>
                  <a:close/>
                </a:path>
                <a:path w="7379334" h="5547360">
                  <a:moveTo>
                    <a:pt x="123372" y="30306"/>
                  </a:moveTo>
                  <a:lnTo>
                    <a:pt x="123142" y="30818"/>
                  </a:lnTo>
                  <a:lnTo>
                    <a:pt x="123078" y="31003"/>
                  </a:lnTo>
                  <a:lnTo>
                    <a:pt x="123372" y="30306"/>
                  </a:lnTo>
                  <a:close/>
                </a:path>
                <a:path w="7379334" h="5547360">
                  <a:moveTo>
                    <a:pt x="7245694" y="30306"/>
                  </a:moveTo>
                  <a:lnTo>
                    <a:pt x="7245982" y="31003"/>
                  </a:lnTo>
                  <a:lnTo>
                    <a:pt x="7245922" y="30818"/>
                  </a:lnTo>
                  <a:lnTo>
                    <a:pt x="7245694" y="30306"/>
                  </a:lnTo>
                  <a:close/>
                </a:path>
                <a:path w="7379334" h="5547360">
                  <a:moveTo>
                    <a:pt x="7245922" y="30818"/>
                  </a:moveTo>
                  <a:lnTo>
                    <a:pt x="7245982" y="31003"/>
                  </a:lnTo>
                  <a:lnTo>
                    <a:pt x="7245922" y="30818"/>
                  </a:lnTo>
                  <a:close/>
                </a:path>
                <a:path w="7379334" h="5547360">
                  <a:moveTo>
                    <a:pt x="148318" y="20317"/>
                  </a:moveTo>
                  <a:lnTo>
                    <a:pt x="126535" y="20317"/>
                  </a:lnTo>
                  <a:lnTo>
                    <a:pt x="126304" y="21247"/>
                  </a:lnTo>
                  <a:lnTo>
                    <a:pt x="123128" y="30850"/>
                  </a:lnTo>
                  <a:lnTo>
                    <a:pt x="123372" y="30306"/>
                  </a:lnTo>
                  <a:lnTo>
                    <a:pt x="145634" y="30306"/>
                  </a:lnTo>
                  <a:lnTo>
                    <a:pt x="147593" y="24266"/>
                  </a:lnTo>
                  <a:lnTo>
                    <a:pt x="148318" y="20317"/>
                  </a:lnTo>
                  <a:close/>
                </a:path>
                <a:path w="7379334" h="5547360">
                  <a:moveTo>
                    <a:pt x="7245757" y="30306"/>
                  </a:moveTo>
                  <a:lnTo>
                    <a:pt x="7245922" y="30818"/>
                  </a:lnTo>
                  <a:lnTo>
                    <a:pt x="7245757" y="30306"/>
                  </a:lnTo>
                  <a:close/>
                </a:path>
                <a:path w="7379334" h="5547360">
                  <a:moveTo>
                    <a:pt x="126394" y="20754"/>
                  </a:moveTo>
                  <a:lnTo>
                    <a:pt x="126235" y="21247"/>
                  </a:lnTo>
                  <a:lnTo>
                    <a:pt x="126394" y="20754"/>
                  </a:lnTo>
                  <a:close/>
                </a:path>
                <a:path w="7379334" h="5547360">
                  <a:moveTo>
                    <a:pt x="126535" y="20317"/>
                  </a:moveTo>
                  <a:lnTo>
                    <a:pt x="126394" y="20754"/>
                  </a:lnTo>
                  <a:lnTo>
                    <a:pt x="126304" y="21247"/>
                  </a:lnTo>
                  <a:lnTo>
                    <a:pt x="126535" y="20317"/>
                  </a:lnTo>
                  <a:close/>
                </a:path>
                <a:path w="7379334" h="5547360">
                  <a:moveTo>
                    <a:pt x="7242525" y="20317"/>
                  </a:moveTo>
                  <a:lnTo>
                    <a:pt x="7242669" y="21247"/>
                  </a:lnTo>
                  <a:lnTo>
                    <a:pt x="7242825" y="21247"/>
                  </a:lnTo>
                  <a:lnTo>
                    <a:pt x="7242525" y="20317"/>
                  </a:lnTo>
                  <a:close/>
                </a:path>
                <a:path w="7379334" h="5547360">
                  <a:moveTo>
                    <a:pt x="149950" y="10096"/>
                  </a:moveTo>
                  <a:lnTo>
                    <a:pt x="128356" y="10096"/>
                  </a:lnTo>
                  <a:lnTo>
                    <a:pt x="128255" y="10909"/>
                  </a:lnTo>
                  <a:lnTo>
                    <a:pt x="126394" y="20754"/>
                  </a:lnTo>
                  <a:lnTo>
                    <a:pt x="126535" y="20317"/>
                  </a:lnTo>
                  <a:lnTo>
                    <a:pt x="148318" y="20317"/>
                  </a:lnTo>
                  <a:lnTo>
                    <a:pt x="149811" y="12187"/>
                  </a:lnTo>
                  <a:lnTo>
                    <a:pt x="149950" y="10096"/>
                  </a:lnTo>
                  <a:close/>
                </a:path>
                <a:path w="7379334" h="5547360">
                  <a:moveTo>
                    <a:pt x="128283" y="10495"/>
                  </a:moveTo>
                  <a:lnTo>
                    <a:pt x="128207" y="10909"/>
                  </a:lnTo>
                  <a:lnTo>
                    <a:pt x="128283" y="10495"/>
                  </a:lnTo>
                  <a:close/>
                </a:path>
                <a:path w="7379334" h="5547360">
                  <a:moveTo>
                    <a:pt x="7240795" y="10883"/>
                  </a:moveTo>
                  <a:close/>
                </a:path>
                <a:path w="7379334" h="5547360">
                  <a:moveTo>
                    <a:pt x="7240743" y="10096"/>
                  </a:moveTo>
                  <a:lnTo>
                    <a:pt x="7240795" y="10883"/>
                  </a:lnTo>
                  <a:lnTo>
                    <a:pt x="7240743" y="10096"/>
                  </a:lnTo>
                  <a:close/>
                </a:path>
                <a:path w="7379334" h="5547360">
                  <a:moveTo>
                    <a:pt x="7240076" y="0"/>
                  </a:moveTo>
                  <a:lnTo>
                    <a:pt x="128979" y="0"/>
                  </a:lnTo>
                  <a:lnTo>
                    <a:pt x="128283" y="10495"/>
                  </a:lnTo>
                  <a:lnTo>
                    <a:pt x="128356" y="10096"/>
                  </a:lnTo>
                  <a:lnTo>
                    <a:pt x="149950" y="10096"/>
                  </a:lnTo>
                  <a:lnTo>
                    <a:pt x="150042" y="8703"/>
                  </a:lnTo>
                  <a:lnTo>
                    <a:pt x="139800" y="8703"/>
                  </a:lnTo>
                  <a:lnTo>
                    <a:pt x="150589" y="456"/>
                  </a:lnTo>
                  <a:lnTo>
                    <a:pt x="7240106" y="456"/>
                  </a:lnTo>
                  <a:lnTo>
                    <a:pt x="7240076" y="0"/>
                  </a:lnTo>
                  <a:close/>
                </a:path>
                <a:path w="7379334" h="5547360">
                  <a:moveTo>
                    <a:pt x="150589" y="456"/>
                  </a:moveTo>
                  <a:lnTo>
                    <a:pt x="139800" y="8703"/>
                  </a:lnTo>
                  <a:lnTo>
                    <a:pt x="150042" y="8703"/>
                  </a:lnTo>
                  <a:lnTo>
                    <a:pt x="150589" y="456"/>
                  </a:lnTo>
                  <a:close/>
                </a:path>
                <a:path w="7379334" h="5547360">
                  <a:moveTo>
                    <a:pt x="7218469" y="456"/>
                  </a:moveTo>
                  <a:lnTo>
                    <a:pt x="150589" y="456"/>
                  </a:lnTo>
                  <a:lnTo>
                    <a:pt x="150042" y="8703"/>
                  </a:lnTo>
                  <a:lnTo>
                    <a:pt x="7218975" y="8703"/>
                  </a:lnTo>
                  <a:lnTo>
                    <a:pt x="7218469" y="45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1315259" y="1158606"/>
            <a:ext cx="5619115" cy="2482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450" spc="180" b="1">
                <a:latin typeface="Calibri"/>
                <a:cs typeface="Calibri"/>
              </a:rPr>
              <a:t>The</a:t>
            </a:r>
            <a:r>
              <a:rPr dirty="0" sz="1450" spc="80" b="1">
                <a:latin typeface="Calibri"/>
                <a:cs typeface="Calibri"/>
              </a:rPr>
              <a:t> </a:t>
            </a:r>
            <a:r>
              <a:rPr dirty="0" sz="1450" spc="150" b="1">
                <a:latin typeface="Calibri"/>
                <a:cs typeface="Calibri"/>
              </a:rPr>
              <a:t>following</a:t>
            </a:r>
            <a:r>
              <a:rPr dirty="0" sz="1450" spc="80" b="1">
                <a:latin typeface="Calibri"/>
                <a:cs typeface="Calibri"/>
              </a:rPr>
              <a:t> </a:t>
            </a:r>
            <a:r>
              <a:rPr dirty="0" sz="1450" spc="160" b="1">
                <a:latin typeface="Calibri"/>
                <a:cs typeface="Calibri"/>
              </a:rPr>
              <a:t>information</a:t>
            </a:r>
            <a:r>
              <a:rPr dirty="0" sz="1450" spc="75" b="1">
                <a:latin typeface="Calibri"/>
                <a:cs typeface="Calibri"/>
              </a:rPr>
              <a:t> </a:t>
            </a:r>
            <a:r>
              <a:rPr dirty="0" sz="1450" spc="160" b="1">
                <a:latin typeface="Calibri"/>
                <a:cs typeface="Calibri"/>
              </a:rPr>
              <a:t>concerning</a:t>
            </a:r>
            <a:r>
              <a:rPr dirty="0" sz="1450" spc="80" b="1">
                <a:latin typeface="Calibri"/>
                <a:cs typeface="Calibri"/>
              </a:rPr>
              <a:t> </a:t>
            </a:r>
            <a:r>
              <a:rPr dirty="0" sz="1450" spc="165" b="1">
                <a:latin typeface="Calibri"/>
                <a:cs typeface="Calibri"/>
              </a:rPr>
              <a:t>Maldives</a:t>
            </a:r>
            <a:r>
              <a:rPr dirty="0" sz="1450" spc="95" b="1">
                <a:latin typeface="Calibri"/>
                <a:cs typeface="Calibri"/>
              </a:rPr>
              <a:t> </a:t>
            </a:r>
            <a:r>
              <a:rPr dirty="0" sz="1450" spc="200" b="1">
                <a:latin typeface="Calibri"/>
                <a:cs typeface="Calibri"/>
              </a:rPr>
              <a:t>Company</a:t>
            </a:r>
            <a:r>
              <a:rPr dirty="0" sz="1450" spc="125" b="1">
                <a:latin typeface="Calibri"/>
                <a:cs typeface="Calibri"/>
              </a:rPr>
              <a:t> </a:t>
            </a:r>
            <a:r>
              <a:rPr dirty="0" sz="1450" spc="95" b="1">
                <a:latin typeface="Calibri"/>
                <a:cs typeface="Calibri"/>
              </a:rPr>
              <a:t>: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896413" y="1314105"/>
            <a:ext cx="6152515" cy="3232150"/>
          </a:xfrm>
          <a:prstGeom prst="rect">
            <a:avLst/>
          </a:prstGeom>
        </p:spPr>
        <p:txBody>
          <a:bodyPr wrap="square" lIns="0" tIns="88900" rIns="0" bIns="0" rtlCol="0" vert="horz">
            <a:spAutoFit/>
          </a:bodyPr>
          <a:lstStyle/>
          <a:p>
            <a:pPr marL="271780" indent="-259715">
              <a:lnSpc>
                <a:spcPct val="100000"/>
              </a:lnSpc>
              <a:spcBef>
                <a:spcPts val="700"/>
              </a:spcBef>
              <a:buFont typeface="Symbol"/>
              <a:buChar char=""/>
              <a:tabLst>
                <a:tab pos="271780" algn="l"/>
                <a:tab pos="272415" algn="l"/>
              </a:tabLst>
            </a:pPr>
            <a:r>
              <a:rPr dirty="0" sz="1250" spc="165">
                <a:latin typeface="Comic Sans MS"/>
                <a:cs typeface="Comic Sans MS"/>
              </a:rPr>
              <a:t>Issu</a:t>
            </a:r>
            <a:r>
              <a:rPr dirty="0" sz="1250" spc="100">
                <a:latin typeface="Comic Sans MS"/>
                <a:cs typeface="Comic Sans MS"/>
              </a:rPr>
              <a:t>i</a:t>
            </a:r>
            <a:r>
              <a:rPr dirty="0" sz="1250" spc="170">
                <a:latin typeface="Comic Sans MS"/>
                <a:cs typeface="Comic Sans MS"/>
              </a:rPr>
              <a:t>n</a:t>
            </a:r>
            <a:r>
              <a:rPr dirty="0" sz="1250" spc="180">
                <a:latin typeface="Comic Sans MS"/>
                <a:cs typeface="Comic Sans MS"/>
              </a:rPr>
              <a:t>g</a:t>
            </a:r>
            <a:r>
              <a:rPr dirty="0" sz="1250" spc="80">
                <a:latin typeface="Comic Sans MS"/>
                <a:cs typeface="Comic Sans MS"/>
              </a:rPr>
              <a:t> </a:t>
            </a:r>
            <a:r>
              <a:rPr dirty="0" sz="1250" spc="165">
                <a:latin typeface="Comic Sans MS"/>
                <a:cs typeface="Comic Sans MS"/>
              </a:rPr>
              <a:t>s</a:t>
            </a:r>
            <a:r>
              <a:rPr dirty="0" sz="1250" spc="185">
                <a:latin typeface="Comic Sans MS"/>
                <a:cs typeface="Comic Sans MS"/>
              </a:rPr>
              <a:t>h</a:t>
            </a:r>
            <a:r>
              <a:rPr dirty="0" sz="1250" spc="175">
                <a:latin typeface="Comic Sans MS"/>
                <a:cs typeface="Comic Sans MS"/>
              </a:rPr>
              <a:t>are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75">
                <a:latin typeface="Comic Sans MS"/>
                <a:cs typeface="Comic Sans MS"/>
              </a:rPr>
              <a:t>c</a:t>
            </a:r>
            <a:r>
              <a:rPr dirty="0" sz="1250" spc="155">
                <a:latin typeface="Comic Sans MS"/>
                <a:cs typeface="Comic Sans MS"/>
              </a:rPr>
              <a:t>a</a:t>
            </a:r>
            <a:r>
              <a:rPr dirty="0" sz="1250" spc="180">
                <a:latin typeface="Comic Sans MS"/>
                <a:cs typeface="Comic Sans MS"/>
              </a:rPr>
              <a:t>p</a:t>
            </a:r>
            <a:r>
              <a:rPr dirty="0" sz="1250" spc="85">
                <a:latin typeface="Comic Sans MS"/>
                <a:cs typeface="Comic Sans MS"/>
              </a:rPr>
              <a:t>i</a:t>
            </a:r>
            <a:r>
              <a:rPr dirty="0" sz="1250" spc="160">
                <a:latin typeface="Comic Sans MS"/>
                <a:cs typeface="Comic Sans MS"/>
              </a:rPr>
              <a:t>ta</a:t>
            </a:r>
            <a:r>
              <a:rPr dirty="0" sz="1250" spc="90">
                <a:latin typeface="Comic Sans MS"/>
                <a:cs typeface="Comic Sans MS"/>
              </a:rPr>
              <a:t>l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65">
                <a:latin typeface="Comic Sans MS"/>
                <a:cs typeface="Comic Sans MS"/>
              </a:rPr>
              <a:t>:$</a:t>
            </a:r>
            <a:r>
              <a:rPr dirty="0" sz="1250" spc="195">
                <a:latin typeface="Comic Sans MS"/>
                <a:cs typeface="Comic Sans MS"/>
              </a:rPr>
              <a:t>20</a:t>
            </a:r>
            <a:r>
              <a:rPr dirty="0" sz="1250" spc="85">
                <a:latin typeface="Comic Sans MS"/>
                <a:cs typeface="Comic Sans MS"/>
              </a:rPr>
              <a:t>.</a:t>
            </a:r>
            <a:r>
              <a:rPr dirty="0" sz="1250" spc="195">
                <a:latin typeface="Comic Sans MS"/>
                <a:cs typeface="Comic Sans MS"/>
              </a:rPr>
              <a:t>00</a:t>
            </a:r>
            <a:r>
              <a:rPr dirty="0" sz="1250" spc="204">
                <a:latin typeface="Comic Sans MS"/>
                <a:cs typeface="Comic Sans MS"/>
              </a:rPr>
              <a:t>0</a:t>
            </a:r>
            <a:r>
              <a:rPr dirty="0" sz="1250" spc="-155">
                <a:latin typeface="Comic Sans MS"/>
                <a:cs typeface="Comic Sans MS"/>
              </a:rPr>
              <a:t> </a:t>
            </a:r>
            <a:r>
              <a:rPr dirty="0" sz="1250" spc="229" i="1">
                <a:latin typeface="Trebuchet MS"/>
                <a:cs typeface="Trebuchet MS"/>
              </a:rPr>
              <a:t>.</a:t>
            </a:r>
            <a:r>
              <a:rPr dirty="0" sz="1250" spc="185" i="1">
                <a:latin typeface="Trebuchet MS"/>
                <a:cs typeface="Trebuchet MS"/>
              </a:rPr>
              <a:t> </a:t>
            </a:r>
            <a:r>
              <a:rPr dirty="0" sz="1250" spc="160" i="1">
                <a:latin typeface="Trebuchet MS"/>
                <a:cs typeface="Trebuchet MS"/>
              </a:rPr>
              <a:t>m </a:t>
            </a:r>
            <a:r>
              <a:rPr dirty="0" sz="1250" spc="-245" i="1">
                <a:latin typeface="Trebuchet MS"/>
                <a:cs typeface="Trebuchet MS"/>
              </a:rPr>
              <a:t>t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-10" i="1">
                <a:latin typeface="Trebuchet MS"/>
                <a:cs typeface="Trebuchet MS"/>
              </a:rPr>
              <a:t>3t</a:t>
            </a:r>
            <a:r>
              <a:rPr dirty="0" sz="1250" spc="-5" i="1">
                <a:latin typeface="Trebuchet MS"/>
                <a:cs typeface="Trebuchet MS"/>
              </a:rPr>
              <a:t> </a:t>
            </a:r>
            <a:r>
              <a:rPr dirty="0" sz="1250" spc="275" i="1">
                <a:latin typeface="Trebuchet MS"/>
                <a:cs typeface="Trebuchet MS"/>
              </a:rPr>
              <a:t>oI</a:t>
            </a:r>
            <a:endParaRPr sz="1250">
              <a:latin typeface="Trebuchet MS"/>
              <a:cs typeface="Trebuchet MS"/>
            </a:endParaRPr>
          </a:p>
          <a:p>
            <a:pPr marL="271780" indent="-259715">
              <a:lnSpc>
                <a:spcPct val="100000"/>
              </a:lnSpc>
              <a:spcBef>
                <a:spcPts val="605"/>
              </a:spcBef>
              <a:buFont typeface="Symbol"/>
              <a:buChar char=""/>
              <a:tabLst>
                <a:tab pos="271780" algn="l"/>
                <a:tab pos="272415" algn="l"/>
              </a:tabLst>
            </a:pPr>
            <a:r>
              <a:rPr dirty="0" sz="1250" spc="204">
                <a:latin typeface="Comic Sans MS"/>
                <a:cs typeface="Comic Sans MS"/>
              </a:rPr>
              <a:t>Net</a:t>
            </a:r>
            <a:r>
              <a:rPr dirty="0" sz="1250" spc="95">
                <a:latin typeface="Comic Sans MS"/>
                <a:cs typeface="Comic Sans MS"/>
              </a:rPr>
              <a:t> </a:t>
            </a:r>
            <a:r>
              <a:rPr dirty="0" sz="1250" spc="175">
                <a:latin typeface="Comic Sans MS"/>
                <a:cs typeface="Comic Sans MS"/>
              </a:rPr>
              <a:t>income</a:t>
            </a:r>
            <a:r>
              <a:rPr dirty="0" sz="1250" spc="95">
                <a:latin typeface="Comic Sans MS"/>
                <a:cs typeface="Comic Sans MS"/>
              </a:rPr>
              <a:t> </a:t>
            </a:r>
            <a:r>
              <a:rPr dirty="0" sz="1250" spc="175">
                <a:latin typeface="Comic Sans MS"/>
                <a:cs typeface="Comic Sans MS"/>
              </a:rPr>
              <a:t>:$40.000</a:t>
            </a:r>
            <a:r>
              <a:rPr dirty="0" sz="1250" spc="330">
                <a:latin typeface="Comic Sans MS"/>
                <a:cs typeface="Comic Sans MS"/>
              </a:rPr>
              <a:t> </a:t>
            </a:r>
            <a:r>
              <a:rPr dirty="0" sz="1250" spc="400" i="1">
                <a:latin typeface="Trebuchet MS"/>
                <a:cs typeface="Trebuchet MS"/>
              </a:rPr>
              <a:t>‡</a:t>
            </a:r>
            <a:r>
              <a:rPr dirty="0" sz="1250" spc="595" i="1">
                <a:latin typeface="Trebuchet MS"/>
                <a:cs typeface="Trebuchet MS"/>
              </a:rPr>
              <a:t> </a:t>
            </a:r>
            <a:r>
              <a:rPr dirty="0" sz="1250" spc="135" i="1">
                <a:latin typeface="Trebuchet MS"/>
                <a:cs typeface="Trebuchet MS"/>
              </a:rPr>
              <a:t>lt  </a:t>
            </a:r>
            <a:r>
              <a:rPr dirty="0" sz="1250" spc="245" i="1">
                <a:latin typeface="Trebuchet MS"/>
                <a:cs typeface="Trebuchet MS"/>
              </a:rPr>
              <a:t> </a:t>
            </a:r>
            <a:r>
              <a:rPr dirty="0" sz="1250" spc="140" i="1">
                <a:latin typeface="Trebuchet MS"/>
                <a:cs typeface="Trebuchet MS"/>
              </a:rPr>
              <a:t>ho</a:t>
            </a:r>
            <a:endParaRPr sz="1250">
              <a:latin typeface="Trebuchet MS"/>
              <a:cs typeface="Trebuchet MS"/>
            </a:endParaRPr>
          </a:p>
          <a:p>
            <a:pPr marL="271780" indent="-259715">
              <a:lnSpc>
                <a:spcPct val="100000"/>
              </a:lnSpc>
              <a:spcBef>
                <a:spcPts val="595"/>
              </a:spcBef>
              <a:buFont typeface="Symbol"/>
              <a:buChar char=""/>
              <a:tabLst>
                <a:tab pos="271780" algn="l"/>
                <a:tab pos="272415" algn="l"/>
                <a:tab pos="4044950" algn="l"/>
              </a:tabLst>
            </a:pPr>
            <a:r>
              <a:rPr dirty="0" sz="1250" spc="170">
                <a:latin typeface="Comic Sans MS"/>
                <a:cs typeface="Comic Sans MS"/>
              </a:rPr>
              <a:t>Increase</a:t>
            </a:r>
            <a:r>
              <a:rPr dirty="0" sz="1250" spc="110">
                <a:latin typeface="Comic Sans MS"/>
                <a:cs typeface="Comic Sans MS"/>
              </a:rPr>
              <a:t> </a:t>
            </a:r>
            <a:r>
              <a:rPr dirty="0" sz="1250" spc="135">
                <a:latin typeface="Comic Sans MS"/>
                <a:cs typeface="Comic Sans MS"/>
              </a:rPr>
              <a:t>in</a:t>
            </a:r>
            <a:r>
              <a:rPr dirty="0" sz="1250" spc="95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account</a:t>
            </a:r>
            <a:r>
              <a:rPr dirty="0" sz="1250" spc="600">
                <a:latin typeface="Comic Sans MS"/>
                <a:cs typeface="Comic Sans MS"/>
              </a:rPr>
              <a:t> </a:t>
            </a:r>
            <a:r>
              <a:rPr dirty="0" sz="1250" spc="165">
                <a:latin typeface="Comic Sans MS"/>
                <a:cs typeface="Comic Sans MS"/>
              </a:rPr>
              <a:t>payable</a:t>
            </a:r>
            <a:r>
              <a:rPr dirty="0" sz="1250" spc="110">
                <a:latin typeface="Comic Sans MS"/>
                <a:cs typeface="Comic Sans MS"/>
              </a:rPr>
              <a:t> </a:t>
            </a:r>
            <a:r>
              <a:rPr dirty="0" sz="1250" spc="100">
                <a:latin typeface="Comic Sans MS"/>
                <a:cs typeface="Comic Sans MS"/>
              </a:rPr>
              <a:t>:</a:t>
            </a:r>
            <a:r>
              <a:rPr dirty="0" sz="1250" spc="110">
                <a:latin typeface="Comic Sans MS"/>
                <a:cs typeface="Comic Sans MS"/>
              </a:rPr>
              <a:t> </a:t>
            </a:r>
            <a:r>
              <a:rPr dirty="0" sz="1250" spc="180">
                <a:latin typeface="Comic Sans MS"/>
                <a:cs typeface="Comic Sans MS"/>
              </a:rPr>
              <a:t>$13.000	</a:t>
            </a:r>
            <a:r>
              <a:rPr dirty="0" sz="1250" spc="-75" i="1">
                <a:latin typeface="Trebuchet MS"/>
                <a:cs typeface="Trebuchet MS"/>
              </a:rPr>
              <a:t>t</a:t>
            </a:r>
            <a:r>
              <a:rPr dirty="0" sz="1250" spc="5" i="1">
                <a:latin typeface="Trebuchet MS"/>
                <a:cs typeface="Trebuchet MS"/>
              </a:rPr>
              <a:t> </a:t>
            </a:r>
            <a:r>
              <a:rPr dirty="0" sz="1250" spc="20" i="1">
                <a:latin typeface="Trebuchet MS"/>
                <a:cs typeface="Trebuchet MS"/>
              </a:rPr>
              <a:t>lt   </a:t>
            </a:r>
            <a:r>
              <a:rPr dirty="0" sz="1250" spc="305" i="1">
                <a:latin typeface="Trebuchet MS"/>
                <a:cs typeface="Trebuchet MS"/>
              </a:rPr>
              <a:t> </a:t>
            </a:r>
            <a:r>
              <a:rPr dirty="0" sz="1250" spc="-70" i="1">
                <a:latin typeface="Trebuchet MS"/>
                <a:cs typeface="Trebuchet MS"/>
              </a:rPr>
              <a:t>õ2hç¿lt</a:t>
            </a:r>
            <a:endParaRPr sz="1250">
              <a:latin typeface="Trebuchet MS"/>
              <a:cs typeface="Trebuchet MS"/>
            </a:endParaRPr>
          </a:p>
          <a:p>
            <a:pPr marL="271780" indent="-259715">
              <a:lnSpc>
                <a:spcPct val="100000"/>
              </a:lnSpc>
              <a:spcBef>
                <a:spcPts val="610"/>
              </a:spcBef>
              <a:buFont typeface="Symbol"/>
              <a:buChar char=""/>
              <a:tabLst>
                <a:tab pos="271780" algn="l"/>
                <a:tab pos="272415" algn="l"/>
              </a:tabLst>
            </a:pPr>
            <a:r>
              <a:rPr dirty="0" sz="1250" spc="165">
                <a:latin typeface="Comic Sans MS"/>
                <a:cs typeface="Comic Sans MS"/>
              </a:rPr>
              <a:t>Depreciation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65">
                <a:latin typeface="Comic Sans MS"/>
                <a:cs typeface="Comic Sans MS"/>
              </a:rPr>
              <a:t>expense:18.000  </a:t>
            </a:r>
            <a:r>
              <a:rPr dirty="0" sz="1250" spc="405">
                <a:latin typeface="Comic Sans MS"/>
                <a:cs typeface="Comic Sans MS"/>
              </a:rPr>
              <a:t> </a:t>
            </a:r>
            <a:r>
              <a:rPr dirty="0" sz="1250" spc="25" i="1">
                <a:latin typeface="Trebuchet MS"/>
                <a:cs typeface="Trebuchet MS"/>
              </a:rPr>
              <a:t>Nœ</a:t>
            </a:r>
            <a:r>
              <a:rPr dirty="0" sz="1250" spc="10" i="1">
                <a:latin typeface="Trebuchet MS"/>
                <a:cs typeface="Trebuchet MS"/>
              </a:rPr>
              <a:t> </a:t>
            </a:r>
            <a:r>
              <a:rPr dirty="0" sz="1250" spc="15" i="1">
                <a:latin typeface="Trebuchet MS"/>
                <a:cs typeface="Trebuchet MS"/>
              </a:rPr>
              <a:t>t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409" i="1">
                <a:latin typeface="Trebuchet MS"/>
                <a:cs typeface="Trebuchet MS"/>
              </a:rPr>
              <a:t>ep</a:t>
            </a:r>
            <a:r>
              <a:rPr dirty="0" sz="1250" spc="930" i="1">
                <a:latin typeface="Trebuchet MS"/>
                <a:cs typeface="Trebuchet MS"/>
              </a:rPr>
              <a:t> </a:t>
            </a:r>
            <a:r>
              <a:rPr dirty="0" sz="1250" spc="-90" i="1">
                <a:latin typeface="Trebuchet MS"/>
                <a:cs typeface="Trebuchet MS"/>
              </a:rPr>
              <a:t>a</a:t>
            </a:r>
            <a:endParaRPr sz="1250">
              <a:latin typeface="Trebuchet MS"/>
              <a:cs typeface="Trebuchet MS"/>
            </a:endParaRPr>
          </a:p>
          <a:p>
            <a:pPr marL="271780" indent="-259715">
              <a:lnSpc>
                <a:spcPct val="100000"/>
              </a:lnSpc>
              <a:spcBef>
                <a:spcPts val="605"/>
              </a:spcBef>
              <a:buFont typeface="Symbol"/>
              <a:buChar char=""/>
              <a:tabLst>
                <a:tab pos="271780" algn="l"/>
                <a:tab pos="272415" algn="l"/>
              </a:tabLst>
            </a:pPr>
            <a:r>
              <a:rPr dirty="0" sz="1250" spc="185">
                <a:latin typeface="Comic Sans MS"/>
                <a:cs typeface="Comic Sans MS"/>
              </a:rPr>
              <a:t>Payment</a:t>
            </a:r>
            <a:r>
              <a:rPr dirty="0" sz="1250" spc="85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of</a:t>
            </a:r>
            <a:r>
              <a:rPr dirty="0" sz="1250" spc="105">
                <a:latin typeface="Comic Sans MS"/>
                <a:cs typeface="Comic Sans MS"/>
              </a:rPr>
              <a:t> </a:t>
            </a:r>
            <a:r>
              <a:rPr dirty="0" sz="1250" spc="155">
                <a:latin typeface="Comic Sans MS"/>
                <a:cs typeface="Comic Sans MS"/>
              </a:rPr>
              <a:t>dividends</a:t>
            </a:r>
            <a:r>
              <a:rPr dirty="0" sz="1250" spc="105">
                <a:latin typeface="Comic Sans MS"/>
                <a:cs typeface="Comic Sans MS"/>
              </a:rPr>
              <a:t> </a:t>
            </a:r>
            <a:r>
              <a:rPr dirty="0" sz="1250" spc="100">
                <a:latin typeface="Comic Sans MS"/>
                <a:cs typeface="Comic Sans MS"/>
              </a:rPr>
              <a:t>: </a:t>
            </a:r>
            <a:r>
              <a:rPr dirty="0" sz="1250" spc="170">
                <a:latin typeface="Comic Sans MS"/>
                <a:cs typeface="Comic Sans MS"/>
              </a:rPr>
              <a:t>1.000</a:t>
            </a:r>
            <a:r>
              <a:rPr dirty="0" sz="1250" spc="295">
                <a:latin typeface="Comic Sans MS"/>
                <a:cs typeface="Comic Sans MS"/>
              </a:rPr>
              <a:t> </a:t>
            </a:r>
            <a:r>
              <a:rPr dirty="0" sz="1250" spc="-55" i="1">
                <a:latin typeface="Trebuchet MS"/>
                <a:cs typeface="Trebuchet MS"/>
              </a:rPr>
              <a:t>7hç3</a:t>
            </a:r>
            <a:r>
              <a:rPr dirty="0" sz="1250" spc="10" i="1">
                <a:latin typeface="Trebuchet MS"/>
                <a:cs typeface="Trebuchet MS"/>
              </a:rPr>
              <a:t> t</a:t>
            </a:r>
            <a:r>
              <a:rPr dirty="0" sz="1250" spc="-110" i="1">
                <a:latin typeface="Trebuchet MS"/>
                <a:cs typeface="Trebuchet MS"/>
              </a:rPr>
              <a:t> </a:t>
            </a:r>
            <a:r>
              <a:rPr dirty="0" sz="1250" spc="145" i="1">
                <a:latin typeface="Trebuchet MS"/>
                <a:cs typeface="Trebuchet MS"/>
              </a:rPr>
              <a:t>ĩhSçy </a:t>
            </a:r>
            <a:r>
              <a:rPr dirty="0" sz="1250" spc="235" i="1">
                <a:latin typeface="Trebuchet MS"/>
                <a:cs typeface="Trebuchet MS"/>
              </a:rPr>
              <a:t> </a:t>
            </a:r>
            <a:r>
              <a:rPr dirty="0" sz="1250" spc="25" i="1">
                <a:latin typeface="Trebuchet MS"/>
                <a:cs typeface="Trebuchet MS"/>
              </a:rPr>
              <a:t>2t</a:t>
            </a:r>
            <a:r>
              <a:rPr dirty="0" sz="1250" spc="60" i="1">
                <a:latin typeface="Trebuchet MS"/>
                <a:cs typeface="Trebuchet MS"/>
              </a:rPr>
              <a:t> </a:t>
            </a:r>
            <a:r>
              <a:rPr dirty="0" sz="1250" spc="-114" i="1">
                <a:latin typeface="Trebuchet MS"/>
                <a:cs typeface="Trebuchet MS"/>
              </a:rPr>
              <a:t>m</a:t>
            </a:r>
            <a:endParaRPr sz="1250">
              <a:latin typeface="Trebuchet MS"/>
              <a:cs typeface="Trebuchet MS"/>
            </a:endParaRPr>
          </a:p>
          <a:p>
            <a:pPr marL="271780" indent="-259715">
              <a:lnSpc>
                <a:spcPct val="100000"/>
              </a:lnSpc>
              <a:spcBef>
                <a:spcPts val="600"/>
              </a:spcBef>
              <a:buFont typeface="Symbol"/>
              <a:buChar char=""/>
              <a:tabLst>
                <a:tab pos="271780" algn="l"/>
                <a:tab pos="272415" algn="l"/>
              </a:tabLst>
            </a:pPr>
            <a:r>
              <a:rPr dirty="0" sz="1250" spc="170">
                <a:latin typeface="Comic Sans MS"/>
                <a:cs typeface="Comic Sans MS"/>
              </a:rPr>
              <a:t>Increase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35">
                <a:latin typeface="Comic Sans MS"/>
                <a:cs typeface="Comic Sans MS"/>
              </a:rPr>
              <a:t>in</a:t>
            </a:r>
            <a:r>
              <a:rPr dirty="0" sz="1250" spc="85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account</a:t>
            </a:r>
            <a:r>
              <a:rPr dirty="0" sz="1250" spc="575">
                <a:latin typeface="Comic Sans MS"/>
                <a:cs typeface="Comic Sans MS"/>
              </a:rPr>
              <a:t> </a:t>
            </a:r>
            <a:r>
              <a:rPr dirty="0" sz="1250" spc="160">
                <a:latin typeface="Comic Sans MS"/>
                <a:cs typeface="Comic Sans MS"/>
              </a:rPr>
              <a:t>receivable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60">
                <a:latin typeface="Comic Sans MS"/>
                <a:cs typeface="Comic Sans MS"/>
              </a:rPr>
              <a:t>:7.000</a:t>
            </a:r>
            <a:r>
              <a:rPr dirty="0" sz="1250" spc="300">
                <a:latin typeface="Comic Sans MS"/>
                <a:cs typeface="Comic Sans MS"/>
              </a:rPr>
              <a:t> </a:t>
            </a:r>
            <a:r>
              <a:rPr dirty="0" sz="1250" spc="280" i="1">
                <a:latin typeface="Trebuchet MS"/>
                <a:cs typeface="Trebuchet MS"/>
              </a:rPr>
              <a:t>½</a:t>
            </a:r>
            <a:r>
              <a:rPr dirty="0" sz="1250" spc="100" i="1">
                <a:latin typeface="Trebuchet MS"/>
                <a:cs typeface="Trebuchet MS"/>
              </a:rPr>
              <a:t> </a:t>
            </a:r>
            <a:r>
              <a:rPr dirty="0" sz="1250" spc="160" i="1">
                <a:latin typeface="Trebuchet MS"/>
                <a:cs typeface="Trebuchet MS"/>
              </a:rPr>
              <a:t>ç</a:t>
            </a:r>
            <a:r>
              <a:rPr dirty="0" sz="1250" spc="165" i="1">
                <a:latin typeface="Trebuchet MS"/>
                <a:cs typeface="Trebuchet MS"/>
              </a:rPr>
              <a:t> </a:t>
            </a:r>
            <a:r>
              <a:rPr dirty="0" sz="1250" spc="-20" i="1">
                <a:latin typeface="Trebuchet MS"/>
                <a:cs typeface="Trebuchet MS"/>
              </a:rPr>
              <a:t>)t</a:t>
            </a:r>
            <a:r>
              <a:rPr dirty="0" sz="1250" spc="580" i="1">
                <a:latin typeface="Trebuchet MS"/>
                <a:cs typeface="Trebuchet MS"/>
              </a:rPr>
              <a:t> </a:t>
            </a:r>
            <a:r>
              <a:rPr dirty="0" sz="1250" spc="585" i="1">
                <a:latin typeface="Trebuchet MS"/>
                <a:cs typeface="Trebuchet MS"/>
              </a:rPr>
              <a:t> </a:t>
            </a:r>
            <a:r>
              <a:rPr dirty="0" sz="1250" spc="-70" i="1">
                <a:latin typeface="Trebuchet MS"/>
                <a:cs typeface="Trebuchet MS"/>
              </a:rPr>
              <a:t>õ2hç¿lt</a:t>
            </a:r>
            <a:endParaRPr sz="1250">
              <a:latin typeface="Trebuchet MS"/>
              <a:cs typeface="Trebuchet MS"/>
            </a:endParaRPr>
          </a:p>
          <a:p>
            <a:pPr marL="271780" indent="-259715">
              <a:lnSpc>
                <a:spcPct val="100000"/>
              </a:lnSpc>
              <a:spcBef>
                <a:spcPts val="605"/>
              </a:spcBef>
              <a:buFont typeface="Symbol"/>
              <a:buChar char=""/>
              <a:tabLst>
                <a:tab pos="271780" algn="l"/>
                <a:tab pos="272415" algn="l"/>
              </a:tabLst>
            </a:pPr>
            <a:r>
              <a:rPr dirty="0" sz="1250" spc="195">
                <a:latin typeface="Comic Sans MS"/>
                <a:cs typeface="Comic Sans MS"/>
              </a:rPr>
              <a:t>Co</a:t>
            </a:r>
            <a:r>
              <a:rPr dirty="0" sz="1250" spc="90">
                <a:latin typeface="Comic Sans MS"/>
                <a:cs typeface="Comic Sans MS"/>
              </a:rPr>
              <a:t>ll</a:t>
            </a:r>
            <a:r>
              <a:rPr dirty="0" sz="1250" spc="165">
                <a:latin typeface="Comic Sans MS"/>
                <a:cs typeface="Comic Sans MS"/>
              </a:rPr>
              <a:t>e</a:t>
            </a:r>
            <a:r>
              <a:rPr dirty="0" sz="1250" spc="165">
                <a:latin typeface="Comic Sans MS"/>
                <a:cs typeface="Comic Sans MS"/>
              </a:rPr>
              <a:t>ct</a:t>
            </a:r>
            <a:r>
              <a:rPr dirty="0" sz="1250" spc="80">
                <a:latin typeface="Comic Sans MS"/>
                <a:cs typeface="Comic Sans MS"/>
              </a:rPr>
              <a:t>i</a:t>
            </a:r>
            <a:r>
              <a:rPr dirty="0" sz="1250" spc="185">
                <a:latin typeface="Comic Sans MS"/>
                <a:cs typeface="Comic Sans MS"/>
              </a:rPr>
              <a:t>o</a:t>
            </a:r>
            <a:r>
              <a:rPr dirty="0" sz="1250" spc="175">
                <a:latin typeface="Comic Sans MS"/>
                <a:cs typeface="Comic Sans MS"/>
              </a:rPr>
              <a:t>n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o</a:t>
            </a:r>
            <a:r>
              <a:rPr dirty="0" sz="1250" spc="170">
                <a:latin typeface="Comic Sans MS"/>
                <a:cs typeface="Comic Sans MS"/>
              </a:rPr>
              <a:t>f</a:t>
            </a:r>
            <a:r>
              <a:rPr dirty="0" sz="1250" spc="105">
                <a:latin typeface="Comic Sans MS"/>
                <a:cs typeface="Comic Sans MS"/>
              </a:rPr>
              <a:t> </a:t>
            </a:r>
            <a:r>
              <a:rPr dirty="0" sz="1250" spc="75">
                <a:latin typeface="Comic Sans MS"/>
                <a:cs typeface="Comic Sans MS"/>
              </a:rPr>
              <a:t>l</a:t>
            </a:r>
            <a:r>
              <a:rPr dirty="0" sz="1250" spc="185">
                <a:latin typeface="Comic Sans MS"/>
                <a:cs typeface="Comic Sans MS"/>
              </a:rPr>
              <a:t>o</a:t>
            </a:r>
            <a:r>
              <a:rPr dirty="0" sz="1250" spc="170">
                <a:latin typeface="Comic Sans MS"/>
                <a:cs typeface="Comic Sans MS"/>
              </a:rPr>
              <a:t>n</a:t>
            </a:r>
            <a:r>
              <a:rPr dirty="0" sz="1250" spc="180">
                <a:latin typeface="Comic Sans MS"/>
                <a:cs typeface="Comic Sans MS"/>
              </a:rPr>
              <a:t>g</a:t>
            </a:r>
            <a:r>
              <a:rPr dirty="0" sz="1250">
                <a:latin typeface="Comic Sans MS"/>
                <a:cs typeface="Comic Sans MS"/>
              </a:rPr>
              <a:t> </a:t>
            </a:r>
            <a:r>
              <a:rPr dirty="0" sz="1250" spc="185">
                <a:latin typeface="Comic Sans MS"/>
                <a:cs typeface="Comic Sans MS"/>
              </a:rPr>
              <a:t> </a:t>
            </a:r>
            <a:r>
              <a:rPr dirty="0" sz="1250" spc="165">
                <a:latin typeface="Comic Sans MS"/>
                <a:cs typeface="Comic Sans MS"/>
              </a:rPr>
              <a:t>te</a:t>
            </a:r>
            <a:r>
              <a:rPr dirty="0" sz="1250" spc="150">
                <a:latin typeface="Comic Sans MS"/>
                <a:cs typeface="Comic Sans MS"/>
              </a:rPr>
              <a:t>r</a:t>
            </a:r>
            <a:r>
              <a:rPr dirty="0" sz="1250" spc="265">
                <a:latin typeface="Comic Sans MS"/>
                <a:cs typeface="Comic Sans MS"/>
              </a:rPr>
              <a:t>m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n</a:t>
            </a:r>
            <a:r>
              <a:rPr dirty="0" sz="1250" spc="180">
                <a:latin typeface="Comic Sans MS"/>
                <a:cs typeface="Comic Sans MS"/>
              </a:rPr>
              <a:t>o</a:t>
            </a:r>
            <a:r>
              <a:rPr dirty="0" sz="1250" spc="165">
                <a:latin typeface="Comic Sans MS"/>
                <a:cs typeface="Comic Sans MS"/>
              </a:rPr>
              <a:t>te</a:t>
            </a:r>
            <a:r>
              <a:rPr dirty="0" sz="1250" spc="165">
                <a:latin typeface="Comic Sans MS"/>
                <a:cs typeface="Comic Sans MS"/>
              </a:rPr>
              <a:t>s</a:t>
            </a:r>
            <a:r>
              <a:rPr dirty="0" sz="1250" spc="85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re</a:t>
            </a:r>
            <a:r>
              <a:rPr dirty="0" sz="1250" spc="165">
                <a:latin typeface="Comic Sans MS"/>
                <a:cs typeface="Comic Sans MS"/>
              </a:rPr>
              <a:t>c</a:t>
            </a:r>
            <a:r>
              <a:rPr dirty="0" sz="1250" spc="140">
                <a:latin typeface="Comic Sans MS"/>
                <a:cs typeface="Comic Sans MS"/>
              </a:rPr>
              <a:t>ei</a:t>
            </a:r>
            <a:r>
              <a:rPr dirty="0" sz="1250" spc="155">
                <a:latin typeface="Comic Sans MS"/>
                <a:cs typeface="Comic Sans MS"/>
              </a:rPr>
              <a:t>v</a:t>
            </a:r>
            <a:r>
              <a:rPr dirty="0" sz="1250" spc="165">
                <a:latin typeface="Comic Sans MS"/>
                <a:cs typeface="Comic Sans MS"/>
              </a:rPr>
              <a:t>able</a:t>
            </a:r>
            <a:r>
              <a:rPr dirty="0" sz="1250" spc="95">
                <a:latin typeface="Comic Sans MS"/>
                <a:cs typeface="Comic Sans MS"/>
              </a:rPr>
              <a:t> </a:t>
            </a:r>
            <a:r>
              <a:rPr dirty="0" sz="1250" spc="100">
                <a:latin typeface="Comic Sans MS"/>
                <a:cs typeface="Comic Sans MS"/>
              </a:rPr>
              <a:t>: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200">
                <a:latin typeface="Comic Sans MS"/>
                <a:cs typeface="Comic Sans MS"/>
              </a:rPr>
              <a:t>5</a:t>
            </a:r>
            <a:r>
              <a:rPr dirty="0" sz="1250" spc="155">
                <a:latin typeface="Comic Sans MS"/>
                <a:cs typeface="Comic Sans MS"/>
              </a:rPr>
              <a:t>.00</a:t>
            </a:r>
            <a:r>
              <a:rPr dirty="0" sz="1250" spc="204">
                <a:latin typeface="Comic Sans MS"/>
                <a:cs typeface="Comic Sans MS"/>
              </a:rPr>
              <a:t>0</a:t>
            </a:r>
            <a:r>
              <a:rPr dirty="0" sz="1250" spc="105">
                <a:latin typeface="Comic Sans MS"/>
                <a:cs typeface="Comic Sans MS"/>
              </a:rPr>
              <a:t> </a:t>
            </a:r>
            <a:r>
              <a:rPr dirty="0" sz="1250" spc="760" i="1">
                <a:latin typeface="Trebuchet MS"/>
                <a:cs typeface="Trebuchet MS"/>
              </a:rPr>
              <a:t> </a:t>
            </a:r>
            <a:r>
              <a:rPr dirty="0" sz="1250" spc="750" i="1">
                <a:latin typeface="Trebuchet MS"/>
                <a:cs typeface="Trebuchet MS"/>
              </a:rPr>
              <a:t> </a:t>
            </a:r>
            <a:r>
              <a:rPr dirty="0" sz="1250" spc="100" i="1">
                <a:latin typeface="Trebuchet MS"/>
                <a:cs typeface="Trebuchet MS"/>
              </a:rPr>
              <a:t> 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-60" i="1">
                <a:latin typeface="Trebuchet MS"/>
                <a:cs typeface="Trebuchet MS"/>
              </a:rPr>
              <a:t>9t3p</a:t>
            </a:r>
            <a:r>
              <a:rPr dirty="0" sz="1250" spc="-30" i="1">
                <a:latin typeface="Trebuchet MS"/>
                <a:cs typeface="Trebuchet MS"/>
              </a:rPr>
              <a:t>Ĭ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400" i="1">
                <a:latin typeface="Trebuchet MS"/>
                <a:cs typeface="Trebuchet MS"/>
              </a:rPr>
              <a:t>‡</a:t>
            </a:r>
            <a:r>
              <a:rPr dirty="0" sz="1250" spc="204" i="1">
                <a:latin typeface="Trebuchet MS"/>
                <a:cs typeface="Trebuchet MS"/>
              </a:rPr>
              <a:t> </a:t>
            </a:r>
            <a:r>
              <a:rPr dirty="0" sz="1250" spc="800" i="1">
                <a:latin typeface="Trebuchet MS"/>
                <a:cs typeface="Trebuchet MS"/>
              </a:rPr>
              <a:t> ÷</a:t>
            </a:r>
            <a:endParaRPr sz="1250">
              <a:latin typeface="Trebuchet MS"/>
              <a:cs typeface="Trebuchet MS"/>
            </a:endParaRPr>
          </a:p>
          <a:p>
            <a:pPr marL="271780" indent="-259715">
              <a:lnSpc>
                <a:spcPct val="100000"/>
              </a:lnSpc>
              <a:spcBef>
                <a:spcPts val="610"/>
              </a:spcBef>
              <a:buFont typeface="Symbol"/>
              <a:buChar char=""/>
              <a:tabLst>
                <a:tab pos="271780" algn="l"/>
                <a:tab pos="272415" algn="l"/>
              </a:tabLst>
            </a:pPr>
            <a:r>
              <a:rPr dirty="0" sz="1250" spc="175">
                <a:latin typeface="Comic Sans MS"/>
                <a:cs typeface="Comic Sans MS"/>
              </a:rPr>
              <a:t>L</a:t>
            </a:r>
            <a:r>
              <a:rPr dirty="0" sz="1250" spc="185">
                <a:latin typeface="Comic Sans MS"/>
                <a:cs typeface="Comic Sans MS"/>
              </a:rPr>
              <a:t>o</a:t>
            </a:r>
            <a:r>
              <a:rPr dirty="0" sz="1250" spc="165">
                <a:latin typeface="Comic Sans MS"/>
                <a:cs typeface="Comic Sans MS"/>
              </a:rPr>
              <a:t>ss</a:t>
            </a:r>
            <a:r>
              <a:rPr dirty="0" sz="1250" spc="90">
                <a:latin typeface="Comic Sans MS"/>
                <a:cs typeface="Comic Sans MS"/>
              </a:rPr>
              <a:t> </a:t>
            </a:r>
            <a:r>
              <a:rPr dirty="0" sz="1250" spc="185">
                <a:latin typeface="Comic Sans MS"/>
                <a:cs typeface="Comic Sans MS"/>
              </a:rPr>
              <a:t>o</a:t>
            </a:r>
            <a:r>
              <a:rPr dirty="0" sz="1250" spc="175">
                <a:latin typeface="Comic Sans MS"/>
                <a:cs typeface="Comic Sans MS"/>
              </a:rPr>
              <a:t>n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55">
                <a:latin typeface="Comic Sans MS"/>
                <a:cs typeface="Comic Sans MS"/>
              </a:rPr>
              <a:t>sale</a:t>
            </a:r>
            <a:r>
              <a:rPr dirty="0" sz="1250" spc="85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o</a:t>
            </a:r>
            <a:r>
              <a:rPr dirty="0" sz="1250" spc="170">
                <a:latin typeface="Comic Sans MS"/>
                <a:cs typeface="Comic Sans MS"/>
              </a:rPr>
              <a:t>f</a:t>
            </a:r>
            <a:r>
              <a:rPr dirty="0" sz="1250" spc="105">
                <a:latin typeface="Comic Sans MS"/>
                <a:cs typeface="Comic Sans MS"/>
              </a:rPr>
              <a:t> </a:t>
            </a:r>
            <a:r>
              <a:rPr dirty="0" sz="1250" spc="130">
                <a:latin typeface="Comic Sans MS"/>
                <a:cs typeface="Comic Sans MS"/>
              </a:rPr>
              <a:t>la</a:t>
            </a:r>
            <a:r>
              <a:rPr dirty="0" sz="1250" spc="155">
                <a:latin typeface="Comic Sans MS"/>
                <a:cs typeface="Comic Sans MS"/>
              </a:rPr>
              <a:t>n</a:t>
            </a:r>
            <a:r>
              <a:rPr dirty="0" sz="1250" spc="200">
                <a:latin typeface="Comic Sans MS"/>
                <a:cs typeface="Comic Sans MS"/>
              </a:rPr>
              <a:t>d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00">
                <a:latin typeface="Comic Sans MS"/>
                <a:cs typeface="Comic Sans MS"/>
              </a:rPr>
              <a:t>:</a:t>
            </a:r>
            <a:r>
              <a:rPr dirty="0" sz="1250" spc="105">
                <a:latin typeface="Comic Sans MS"/>
                <a:cs typeface="Comic Sans MS"/>
              </a:rPr>
              <a:t> </a:t>
            </a:r>
            <a:r>
              <a:rPr dirty="0" sz="1250" spc="150">
                <a:latin typeface="Comic Sans MS"/>
                <a:cs typeface="Comic Sans MS"/>
              </a:rPr>
              <a:t>1</a:t>
            </a:r>
            <a:r>
              <a:rPr dirty="0" sz="1250" spc="195">
                <a:latin typeface="Comic Sans MS"/>
                <a:cs typeface="Comic Sans MS"/>
              </a:rPr>
              <a:t>0</a:t>
            </a:r>
            <a:r>
              <a:rPr dirty="0" sz="1250" spc="85">
                <a:latin typeface="Comic Sans MS"/>
                <a:cs typeface="Comic Sans MS"/>
              </a:rPr>
              <a:t>.</a:t>
            </a:r>
            <a:r>
              <a:rPr dirty="0" sz="1250" spc="195">
                <a:latin typeface="Comic Sans MS"/>
                <a:cs typeface="Comic Sans MS"/>
              </a:rPr>
              <a:t>00</a:t>
            </a:r>
            <a:r>
              <a:rPr dirty="0" sz="1250" spc="204">
                <a:latin typeface="Comic Sans MS"/>
                <a:cs typeface="Comic Sans MS"/>
              </a:rPr>
              <a:t>0</a:t>
            </a:r>
            <a:r>
              <a:rPr dirty="0" sz="1250">
                <a:latin typeface="Comic Sans MS"/>
                <a:cs typeface="Comic Sans MS"/>
              </a:rPr>
              <a:t> </a:t>
            </a:r>
            <a:r>
              <a:rPr dirty="0" sz="1250" spc="-35">
                <a:latin typeface="Comic Sans MS"/>
                <a:cs typeface="Comic Sans MS"/>
              </a:rPr>
              <a:t> </a:t>
            </a:r>
            <a:r>
              <a:rPr dirty="0" sz="1250" spc="665" i="1">
                <a:latin typeface="Trebuchet MS"/>
                <a:cs typeface="Trebuchet MS"/>
              </a:rPr>
              <a:t> </a:t>
            </a:r>
            <a:r>
              <a:rPr dirty="0" sz="1250" spc="545" i="1">
                <a:latin typeface="Trebuchet MS"/>
                <a:cs typeface="Trebuchet MS"/>
              </a:rPr>
              <a:t>o</a:t>
            </a:r>
            <a:r>
              <a:rPr dirty="0" sz="1250" spc="-165" i="1">
                <a:latin typeface="Trebuchet MS"/>
                <a:cs typeface="Trebuchet MS"/>
              </a:rPr>
              <a:t>t3</a:t>
            </a:r>
            <a:r>
              <a:rPr dirty="0" sz="1250" spc="-95" i="1">
                <a:latin typeface="Trebuchet MS"/>
                <a:cs typeface="Trebuchet MS"/>
              </a:rPr>
              <a:t>Ĭ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275" i="1">
                <a:latin typeface="Trebuchet MS"/>
                <a:cs typeface="Trebuchet MS"/>
              </a:rPr>
              <a:t>ş</a:t>
            </a:r>
            <a:r>
              <a:rPr dirty="0" sz="1250" spc="190" i="1">
                <a:latin typeface="Trebuchet MS"/>
                <a:cs typeface="Trebuchet MS"/>
              </a:rPr>
              <a:t> </a:t>
            </a:r>
            <a:r>
              <a:rPr dirty="0" sz="1250" spc="-135" i="1">
                <a:latin typeface="Trebuchet MS"/>
                <a:cs typeface="Trebuchet MS"/>
              </a:rPr>
              <a:t>ç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-40" i="1">
                <a:latin typeface="Trebuchet MS"/>
                <a:cs typeface="Trebuchet MS"/>
              </a:rPr>
              <a:t>õ</a:t>
            </a:r>
            <a:r>
              <a:rPr dirty="0" sz="1250" spc="-110" i="1">
                <a:latin typeface="Trebuchet MS"/>
                <a:cs typeface="Trebuchet MS"/>
              </a:rPr>
              <a:t>3h</a:t>
            </a:r>
            <a:r>
              <a:rPr dirty="0" sz="1250" spc="-165" i="1">
                <a:latin typeface="Trebuchet MS"/>
                <a:cs typeface="Trebuchet MS"/>
              </a:rPr>
              <a:t>m</a:t>
            </a:r>
            <a:r>
              <a:rPr dirty="0" sz="1250" spc="440" i="1">
                <a:latin typeface="Trebuchet MS"/>
                <a:cs typeface="Trebuchet MS"/>
              </a:rPr>
              <a:t> </a:t>
            </a:r>
            <a:endParaRPr sz="1250">
              <a:latin typeface="Trebuchet MS"/>
              <a:cs typeface="Trebuchet MS"/>
            </a:endParaRPr>
          </a:p>
          <a:p>
            <a:pPr marL="271780" indent="-259715">
              <a:lnSpc>
                <a:spcPct val="100000"/>
              </a:lnSpc>
              <a:spcBef>
                <a:spcPts val="595"/>
              </a:spcBef>
              <a:buFont typeface="Symbol"/>
              <a:buChar char=""/>
              <a:tabLst>
                <a:tab pos="271780" algn="l"/>
                <a:tab pos="272415" algn="l"/>
              </a:tabLst>
            </a:pPr>
            <a:r>
              <a:rPr dirty="0" sz="1250" spc="155">
                <a:latin typeface="Comic Sans MS"/>
                <a:cs typeface="Comic Sans MS"/>
              </a:rPr>
              <a:t>Acquisition</a:t>
            </a:r>
            <a:r>
              <a:rPr dirty="0" sz="1250" spc="85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of</a:t>
            </a:r>
            <a:r>
              <a:rPr dirty="0" sz="1250" spc="105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equipment:40.000</a:t>
            </a:r>
            <a:r>
              <a:rPr dirty="0" sz="1250" spc="325">
                <a:latin typeface="Comic Sans MS"/>
                <a:cs typeface="Comic Sans MS"/>
              </a:rPr>
              <a:t> </a:t>
            </a:r>
            <a:r>
              <a:rPr dirty="0" sz="1250" spc="225" i="1">
                <a:latin typeface="Trebuchet MS"/>
                <a:cs typeface="Trebuchet MS"/>
              </a:rPr>
              <a:t>ĩt</a:t>
            </a:r>
            <a:r>
              <a:rPr dirty="0" sz="1250" spc="190" i="1">
                <a:latin typeface="Trebuchet MS"/>
                <a:cs typeface="Trebuchet MS"/>
              </a:rPr>
              <a:t> </a:t>
            </a:r>
            <a:r>
              <a:rPr dirty="0" sz="1250" spc="110" i="1">
                <a:latin typeface="Trebuchet MS"/>
                <a:cs typeface="Trebuchet MS"/>
              </a:rPr>
              <a:t>Sa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155" i="1">
                <a:latin typeface="Trebuchet MS"/>
                <a:cs typeface="Trebuchet MS"/>
              </a:rPr>
              <a:t>şt  </a:t>
            </a:r>
            <a:endParaRPr sz="1250">
              <a:latin typeface="Trebuchet MS"/>
              <a:cs typeface="Trebuchet MS"/>
            </a:endParaRPr>
          </a:p>
          <a:p>
            <a:pPr marL="271780" indent="-259715">
              <a:lnSpc>
                <a:spcPct val="100000"/>
              </a:lnSpc>
              <a:spcBef>
                <a:spcPts val="610"/>
              </a:spcBef>
              <a:buFont typeface="Symbol"/>
              <a:buChar char=""/>
              <a:tabLst>
                <a:tab pos="271780" algn="l"/>
                <a:tab pos="272415" algn="l"/>
              </a:tabLst>
            </a:pPr>
            <a:r>
              <a:rPr dirty="0" sz="1250" spc="185">
                <a:latin typeface="Comic Sans MS"/>
                <a:cs typeface="Comic Sans MS"/>
              </a:rPr>
              <a:t>Payment</a:t>
            </a:r>
            <a:r>
              <a:rPr dirty="0" sz="1250" spc="85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o</a:t>
            </a:r>
            <a:r>
              <a:rPr dirty="0" sz="1250" spc="170">
                <a:latin typeface="Comic Sans MS"/>
                <a:cs typeface="Comic Sans MS"/>
              </a:rPr>
              <a:t>f</a:t>
            </a:r>
            <a:r>
              <a:rPr dirty="0" sz="1250" spc="105">
                <a:latin typeface="Comic Sans MS"/>
                <a:cs typeface="Comic Sans MS"/>
              </a:rPr>
              <a:t> </a:t>
            </a:r>
            <a:r>
              <a:rPr dirty="0" sz="1250" spc="75">
                <a:latin typeface="Comic Sans MS"/>
                <a:cs typeface="Comic Sans MS"/>
              </a:rPr>
              <a:t>l</a:t>
            </a:r>
            <a:r>
              <a:rPr dirty="0" sz="1250" spc="185">
                <a:latin typeface="Comic Sans MS"/>
                <a:cs typeface="Comic Sans MS"/>
              </a:rPr>
              <a:t>o</a:t>
            </a:r>
            <a:r>
              <a:rPr dirty="0" sz="1250" spc="170">
                <a:latin typeface="Comic Sans MS"/>
                <a:cs typeface="Comic Sans MS"/>
              </a:rPr>
              <a:t>n</a:t>
            </a:r>
            <a:r>
              <a:rPr dirty="0" sz="1250" spc="180">
                <a:latin typeface="Comic Sans MS"/>
                <a:cs typeface="Comic Sans MS"/>
              </a:rPr>
              <a:t>g</a:t>
            </a:r>
            <a:r>
              <a:rPr dirty="0" sz="1250" spc="95">
                <a:latin typeface="Comic Sans MS"/>
                <a:cs typeface="Comic Sans MS"/>
              </a:rPr>
              <a:t> </a:t>
            </a:r>
            <a:r>
              <a:rPr dirty="0" sz="1250" spc="150">
                <a:latin typeface="Comic Sans MS"/>
                <a:cs typeface="Comic Sans MS"/>
              </a:rPr>
              <a:t>–</a:t>
            </a:r>
            <a:r>
              <a:rPr dirty="0" sz="1250" spc="90">
                <a:latin typeface="Comic Sans MS"/>
                <a:cs typeface="Comic Sans MS"/>
              </a:rPr>
              <a:t> </a:t>
            </a:r>
            <a:r>
              <a:rPr dirty="0" sz="1250" spc="165">
                <a:latin typeface="Comic Sans MS"/>
                <a:cs typeface="Comic Sans MS"/>
              </a:rPr>
              <a:t>te</a:t>
            </a:r>
            <a:r>
              <a:rPr dirty="0" sz="1250" spc="150">
                <a:latin typeface="Comic Sans MS"/>
                <a:cs typeface="Comic Sans MS"/>
              </a:rPr>
              <a:t>r</a:t>
            </a:r>
            <a:r>
              <a:rPr dirty="0" sz="1250" spc="265">
                <a:latin typeface="Comic Sans MS"/>
                <a:cs typeface="Comic Sans MS"/>
              </a:rPr>
              <a:t>m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90">
                <a:latin typeface="Comic Sans MS"/>
                <a:cs typeface="Comic Sans MS"/>
              </a:rPr>
              <a:t>de</a:t>
            </a:r>
            <a:r>
              <a:rPr dirty="0" sz="1250" spc="190">
                <a:latin typeface="Comic Sans MS"/>
                <a:cs typeface="Comic Sans MS"/>
              </a:rPr>
              <a:t>b</a:t>
            </a:r>
            <a:r>
              <a:rPr dirty="0" sz="1250" spc="135">
                <a:latin typeface="Comic Sans MS"/>
                <a:cs typeface="Comic Sans MS"/>
              </a:rPr>
              <a:t>t:13.</a:t>
            </a:r>
            <a:r>
              <a:rPr dirty="0" sz="1250" spc="195">
                <a:latin typeface="Comic Sans MS"/>
                <a:cs typeface="Comic Sans MS"/>
              </a:rPr>
              <a:t>00</a:t>
            </a:r>
            <a:r>
              <a:rPr dirty="0" sz="1250" spc="204">
                <a:latin typeface="Comic Sans MS"/>
                <a:cs typeface="Comic Sans MS"/>
              </a:rPr>
              <a:t>0</a:t>
            </a:r>
            <a:r>
              <a:rPr dirty="0" sz="1250">
                <a:latin typeface="Comic Sans MS"/>
                <a:cs typeface="Comic Sans MS"/>
              </a:rPr>
              <a:t> </a:t>
            </a:r>
            <a:r>
              <a:rPr dirty="0" sz="1250" spc="-95">
                <a:latin typeface="Comic Sans MS"/>
                <a:cs typeface="Comic Sans MS"/>
              </a:rPr>
              <a:t> </a:t>
            </a:r>
            <a:r>
              <a:rPr dirty="0" sz="1250" spc="400" i="1">
                <a:latin typeface="Trebuchet MS"/>
                <a:cs typeface="Trebuchet MS"/>
              </a:rPr>
              <a:t>‡</a:t>
            </a:r>
            <a:r>
              <a:rPr dirty="0" sz="1250" spc="425" i="1">
                <a:latin typeface="Trebuchet MS"/>
                <a:cs typeface="Trebuchet MS"/>
              </a:rPr>
              <a:t>ș</a:t>
            </a:r>
            <a:r>
              <a:rPr dirty="0" sz="1250" spc="325" i="1">
                <a:latin typeface="Trebuchet MS"/>
                <a:cs typeface="Trebuchet MS"/>
              </a:rPr>
              <a:t> </a:t>
            </a:r>
            <a:r>
              <a:rPr dirty="0" sz="1250" spc="-245" i="1">
                <a:latin typeface="Trebuchet MS"/>
                <a:cs typeface="Trebuchet MS"/>
              </a:rPr>
              <a:t>t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140" i="1">
                <a:latin typeface="Trebuchet MS"/>
                <a:cs typeface="Trebuchet MS"/>
              </a:rPr>
              <a:t>ĩLç </a:t>
            </a:r>
            <a:r>
              <a:rPr dirty="0" sz="1250" spc="204" i="1">
                <a:latin typeface="Trebuchet MS"/>
                <a:cs typeface="Trebuchet MS"/>
              </a:rPr>
              <a:t>b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459" i="1">
                <a:latin typeface="Trebuchet MS"/>
                <a:cs typeface="Trebuchet MS"/>
              </a:rPr>
              <a:t> </a:t>
            </a:r>
            <a:r>
              <a:rPr dirty="0" sz="1250" spc="254" i="1">
                <a:latin typeface="Trebuchet MS"/>
                <a:cs typeface="Trebuchet MS"/>
              </a:rPr>
              <a:t> </a:t>
            </a:r>
            <a:r>
              <a:rPr dirty="0" sz="1250" spc="240" i="1">
                <a:latin typeface="Trebuchet MS"/>
                <a:cs typeface="Trebuchet MS"/>
              </a:rPr>
              <a:t>ç</a:t>
            </a:r>
            <a:r>
              <a:rPr dirty="0" sz="1250" spc="160" i="1">
                <a:latin typeface="Trebuchet MS"/>
                <a:cs typeface="Trebuchet MS"/>
              </a:rPr>
              <a:t> </a:t>
            </a:r>
            <a:r>
              <a:rPr dirty="0" sz="1250" spc="-160" i="1">
                <a:latin typeface="Trebuchet MS"/>
                <a:cs typeface="Trebuchet MS"/>
              </a:rPr>
              <a:t>lt</a:t>
            </a:r>
            <a:r>
              <a:rPr dirty="0" sz="1250" spc="-110" i="1">
                <a:latin typeface="Trebuchet MS"/>
                <a:cs typeface="Trebuchet MS"/>
              </a:rPr>
              <a:t> </a:t>
            </a:r>
            <a:r>
              <a:rPr dirty="0" sz="1250" spc="-25" i="1">
                <a:latin typeface="Trebuchet MS"/>
                <a:cs typeface="Trebuchet MS"/>
              </a:rPr>
              <a:t>2</a:t>
            </a:r>
            <a:r>
              <a:rPr dirty="0" sz="1250" spc="75" i="1">
                <a:latin typeface="Trebuchet MS"/>
                <a:cs typeface="Trebuchet MS"/>
              </a:rPr>
              <a:t>t</a:t>
            </a:r>
            <a:r>
              <a:rPr dirty="0" sz="1250" spc="55" i="1">
                <a:latin typeface="Trebuchet MS"/>
                <a:cs typeface="Trebuchet MS"/>
              </a:rPr>
              <a:t> </a:t>
            </a:r>
            <a:r>
              <a:rPr dirty="0" sz="1250" spc="-114" i="1">
                <a:latin typeface="Trebuchet MS"/>
                <a:cs typeface="Trebuchet MS"/>
              </a:rPr>
              <a:t>m</a:t>
            </a:r>
            <a:endParaRPr sz="1250">
              <a:latin typeface="Trebuchet MS"/>
              <a:cs typeface="Trebuchet MS"/>
            </a:endParaRPr>
          </a:p>
          <a:p>
            <a:pPr marL="271780" indent="-259715">
              <a:lnSpc>
                <a:spcPct val="100000"/>
              </a:lnSpc>
              <a:spcBef>
                <a:spcPts val="605"/>
              </a:spcBef>
              <a:buFont typeface="Symbol"/>
              <a:buChar char=""/>
              <a:tabLst>
                <a:tab pos="271780" algn="l"/>
                <a:tab pos="272415" algn="l"/>
              </a:tabLst>
            </a:pPr>
            <a:r>
              <a:rPr dirty="0" sz="1250" spc="175">
                <a:latin typeface="Comic Sans MS"/>
                <a:cs typeface="Comic Sans MS"/>
              </a:rPr>
              <a:t>Proce</a:t>
            </a:r>
            <a:r>
              <a:rPr dirty="0" sz="1250" spc="170">
                <a:latin typeface="Comic Sans MS"/>
                <a:cs typeface="Comic Sans MS"/>
              </a:rPr>
              <a:t>e</a:t>
            </a:r>
            <a:r>
              <a:rPr dirty="0" sz="1250" spc="195">
                <a:latin typeface="Comic Sans MS"/>
                <a:cs typeface="Comic Sans MS"/>
              </a:rPr>
              <a:t>d</a:t>
            </a:r>
            <a:r>
              <a:rPr dirty="0" sz="1250" spc="165">
                <a:latin typeface="Comic Sans MS"/>
                <a:cs typeface="Comic Sans MS"/>
              </a:rPr>
              <a:t>s</a:t>
            </a:r>
            <a:r>
              <a:rPr dirty="0" sz="1250" spc="90">
                <a:latin typeface="Comic Sans MS"/>
                <a:cs typeface="Comic Sans MS"/>
              </a:rPr>
              <a:t> </a:t>
            </a:r>
            <a:r>
              <a:rPr dirty="0" sz="1250" spc="175">
                <a:latin typeface="Comic Sans MS"/>
                <a:cs typeface="Comic Sans MS"/>
              </a:rPr>
              <a:t>f</a:t>
            </a:r>
            <a:r>
              <a:rPr dirty="0" sz="1250" spc="155">
                <a:latin typeface="Comic Sans MS"/>
                <a:cs typeface="Comic Sans MS"/>
              </a:rPr>
              <a:t>r</a:t>
            </a:r>
            <a:r>
              <a:rPr dirty="0" sz="1250" spc="165">
                <a:latin typeface="Comic Sans MS"/>
                <a:cs typeface="Comic Sans MS"/>
              </a:rPr>
              <a:t>o</a:t>
            </a:r>
            <a:r>
              <a:rPr dirty="0" sz="1250" spc="265">
                <a:latin typeface="Comic Sans MS"/>
                <a:cs typeface="Comic Sans MS"/>
              </a:rPr>
              <a:t>m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sa</a:t>
            </a:r>
            <a:r>
              <a:rPr dirty="0" sz="1250" spc="75">
                <a:latin typeface="Comic Sans MS"/>
                <a:cs typeface="Comic Sans MS"/>
              </a:rPr>
              <a:t>l</a:t>
            </a:r>
            <a:r>
              <a:rPr dirty="0" sz="1250" spc="185">
                <a:latin typeface="Comic Sans MS"/>
                <a:cs typeface="Comic Sans MS"/>
              </a:rPr>
              <a:t>e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170">
                <a:latin typeface="Comic Sans MS"/>
                <a:cs typeface="Comic Sans MS"/>
              </a:rPr>
              <a:t>o</a:t>
            </a:r>
            <a:r>
              <a:rPr dirty="0" sz="1250" spc="170">
                <a:latin typeface="Comic Sans MS"/>
                <a:cs typeface="Comic Sans MS"/>
              </a:rPr>
              <a:t>f</a:t>
            </a:r>
            <a:r>
              <a:rPr dirty="0" sz="1250" spc="105">
                <a:latin typeface="Comic Sans MS"/>
                <a:cs typeface="Comic Sans MS"/>
              </a:rPr>
              <a:t> </a:t>
            </a:r>
            <a:r>
              <a:rPr dirty="0" sz="1250" spc="160">
                <a:latin typeface="Comic Sans MS"/>
                <a:cs typeface="Comic Sans MS"/>
              </a:rPr>
              <a:t>land</a:t>
            </a:r>
            <a:r>
              <a:rPr dirty="0" sz="1250" spc="90">
                <a:latin typeface="Comic Sans MS"/>
                <a:cs typeface="Comic Sans MS"/>
              </a:rPr>
              <a:t> </a:t>
            </a:r>
            <a:r>
              <a:rPr dirty="0" sz="1250" spc="100">
                <a:latin typeface="Comic Sans MS"/>
                <a:cs typeface="Comic Sans MS"/>
              </a:rPr>
              <a:t>:</a:t>
            </a:r>
            <a:r>
              <a:rPr dirty="0" sz="1250" spc="100">
                <a:latin typeface="Comic Sans MS"/>
                <a:cs typeface="Comic Sans MS"/>
              </a:rPr>
              <a:t> </a:t>
            </a:r>
            <a:r>
              <a:rPr dirty="0" sz="1250" spc="200">
                <a:latin typeface="Comic Sans MS"/>
                <a:cs typeface="Comic Sans MS"/>
              </a:rPr>
              <a:t>3</a:t>
            </a:r>
            <a:r>
              <a:rPr dirty="0" sz="1250" spc="190">
                <a:latin typeface="Comic Sans MS"/>
                <a:cs typeface="Comic Sans MS"/>
              </a:rPr>
              <a:t>2</a:t>
            </a:r>
            <a:r>
              <a:rPr dirty="0" sz="1250" spc="85">
                <a:latin typeface="Comic Sans MS"/>
                <a:cs typeface="Comic Sans MS"/>
              </a:rPr>
              <a:t>.</a:t>
            </a:r>
            <a:r>
              <a:rPr dirty="0" sz="1250" spc="195">
                <a:latin typeface="Comic Sans MS"/>
                <a:cs typeface="Comic Sans MS"/>
              </a:rPr>
              <a:t>00</a:t>
            </a:r>
            <a:r>
              <a:rPr dirty="0" sz="1250" spc="204">
                <a:latin typeface="Comic Sans MS"/>
                <a:cs typeface="Comic Sans MS"/>
              </a:rPr>
              <a:t>0</a:t>
            </a:r>
            <a:r>
              <a:rPr dirty="0" sz="1250">
                <a:latin typeface="Comic Sans MS"/>
                <a:cs typeface="Comic Sans MS"/>
              </a:rPr>
              <a:t> </a:t>
            </a:r>
            <a:r>
              <a:rPr dirty="0" sz="1250" spc="-65">
                <a:latin typeface="Comic Sans MS"/>
                <a:cs typeface="Comic Sans MS"/>
              </a:rPr>
              <a:t> </a:t>
            </a:r>
            <a:r>
              <a:rPr dirty="0" sz="1250" spc="665" i="1">
                <a:latin typeface="Trebuchet MS"/>
                <a:cs typeface="Trebuchet MS"/>
              </a:rPr>
              <a:t> </a:t>
            </a:r>
            <a:r>
              <a:rPr dirty="0" sz="1250" spc="545" i="1">
                <a:latin typeface="Trebuchet MS"/>
                <a:cs typeface="Trebuchet MS"/>
              </a:rPr>
              <a:t>o</a:t>
            </a:r>
            <a:r>
              <a:rPr dirty="0" sz="1250" spc="-165" i="1">
                <a:latin typeface="Trebuchet MS"/>
                <a:cs typeface="Trebuchet MS"/>
              </a:rPr>
              <a:t>t3</a:t>
            </a:r>
            <a:r>
              <a:rPr dirty="0" sz="1250" spc="-95" i="1">
                <a:latin typeface="Trebuchet MS"/>
                <a:cs typeface="Trebuchet MS"/>
              </a:rPr>
              <a:t>Ĭ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275" i="1">
                <a:latin typeface="Trebuchet MS"/>
                <a:cs typeface="Trebuchet MS"/>
              </a:rPr>
              <a:t>ş</a:t>
            </a:r>
            <a:r>
              <a:rPr dirty="0" sz="1250" spc="190" i="1">
                <a:latin typeface="Trebuchet MS"/>
                <a:cs typeface="Trebuchet MS"/>
              </a:rPr>
              <a:t> </a:t>
            </a:r>
            <a:r>
              <a:rPr dirty="0" sz="1250" spc="-135" i="1">
                <a:latin typeface="Trebuchet MS"/>
                <a:cs typeface="Trebuchet MS"/>
              </a:rPr>
              <a:t>ç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120" i="1">
                <a:latin typeface="Trebuchet MS"/>
                <a:cs typeface="Trebuchet MS"/>
              </a:rPr>
              <a:t> </a:t>
            </a:r>
            <a:r>
              <a:rPr dirty="0" sz="1250" spc="220" i="1">
                <a:latin typeface="Trebuchet MS"/>
                <a:cs typeface="Trebuchet MS"/>
              </a:rPr>
              <a:t>a</a:t>
            </a:r>
            <a:r>
              <a:rPr dirty="0" sz="1250" spc="-120" i="1">
                <a:latin typeface="Trebuchet MS"/>
                <a:cs typeface="Trebuchet MS"/>
              </a:rPr>
              <a:t> </a:t>
            </a:r>
            <a:r>
              <a:rPr dirty="0" sz="1250" spc="415" i="1">
                <a:latin typeface="Trebuchet MS"/>
                <a:cs typeface="Trebuchet MS"/>
              </a:rPr>
              <a:t>ĩN m</a:t>
            </a:r>
            <a:r>
              <a:rPr dirty="0" sz="1250" spc="250" i="1">
                <a:latin typeface="Trebuchet MS"/>
                <a:cs typeface="Trebuchet MS"/>
              </a:rPr>
              <a:t> </a:t>
            </a:r>
            <a:r>
              <a:rPr dirty="0" sz="1250" spc="-90" i="1">
                <a:latin typeface="Trebuchet MS"/>
                <a:cs typeface="Trebuchet MS"/>
              </a:rPr>
              <a:t>a</a:t>
            </a:r>
            <a:endParaRPr sz="1250">
              <a:latin typeface="Trebuchet MS"/>
              <a:cs typeface="Trebuchet MS"/>
            </a:endParaRPr>
          </a:p>
          <a:p>
            <a:pPr marL="271780" indent="-259715">
              <a:lnSpc>
                <a:spcPct val="100000"/>
              </a:lnSpc>
              <a:spcBef>
                <a:spcPts val="600"/>
              </a:spcBef>
              <a:buFont typeface="Symbol"/>
              <a:buChar char=""/>
              <a:tabLst>
                <a:tab pos="271780" algn="l"/>
                <a:tab pos="272415" algn="l"/>
              </a:tabLst>
            </a:pPr>
            <a:r>
              <a:rPr dirty="0" sz="1250" spc="180">
                <a:latin typeface="Comic Sans MS"/>
                <a:cs typeface="Comic Sans MS"/>
              </a:rPr>
              <a:t>Decrease</a:t>
            </a:r>
            <a:r>
              <a:rPr dirty="0" sz="1250" spc="120">
                <a:latin typeface="Comic Sans MS"/>
                <a:cs typeface="Comic Sans MS"/>
              </a:rPr>
              <a:t> </a:t>
            </a:r>
            <a:r>
              <a:rPr dirty="0" sz="1250" spc="135">
                <a:latin typeface="Comic Sans MS"/>
                <a:cs typeface="Comic Sans MS"/>
              </a:rPr>
              <a:t>in</a:t>
            </a:r>
            <a:r>
              <a:rPr dirty="0" sz="1250" spc="120">
                <a:latin typeface="Comic Sans MS"/>
                <a:cs typeface="Comic Sans MS"/>
              </a:rPr>
              <a:t> </a:t>
            </a:r>
            <a:r>
              <a:rPr dirty="0" sz="1250" spc="150">
                <a:latin typeface="Comic Sans MS"/>
                <a:cs typeface="Comic Sans MS"/>
              </a:rPr>
              <a:t>inventories</a:t>
            </a:r>
            <a:r>
              <a:rPr dirty="0" sz="1250" spc="125">
                <a:latin typeface="Comic Sans MS"/>
                <a:cs typeface="Comic Sans MS"/>
              </a:rPr>
              <a:t> </a:t>
            </a:r>
            <a:r>
              <a:rPr dirty="0" sz="1250" spc="165">
                <a:latin typeface="Comic Sans MS"/>
                <a:cs typeface="Comic Sans MS"/>
              </a:rPr>
              <a:t>:5.000</a:t>
            </a:r>
            <a:r>
              <a:rPr dirty="0" sz="1250" spc="575">
                <a:latin typeface="Comic Sans MS"/>
                <a:cs typeface="Comic Sans MS"/>
              </a:rPr>
              <a:t> </a:t>
            </a:r>
            <a:r>
              <a:rPr dirty="0" sz="1250" spc="65" i="1">
                <a:latin typeface="Trebuchet MS"/>
                <a:cs typeface="Trebuchet MS"/>
              </a:rPr>
              <a:t>p¿n)t         </a:t>
            </a:r>
            <a:r>
              <a:rPr dirty="0" sz="1250" spc="450" i="1">
                <a:latin typeface="Trebuchet MS"/>
                <a:cs typeface="Trebuchet MS"/>
              </a:rPr>
              <a:t> </a:t>
            </a:r>
            <a:r>
              <a:rPr dirty="0" sz="1250" spc="-60" i="1">
                <a:latin typeface="Trebuchet MS"/>
                <a:cs typeface="Trebuchet MS"/>
              </a:rPr>
              <a:t>lt</a:t>
            </a:r>
            <a:endParaRPr sz="1250">
              <a:latin typeface="Trebuchet MS"/>
              <a:cs typeface="Trebuchet M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402990" y="5268721"/>
            <a:ext cx="2004060" cy="560705"/>
          </a:xfrm>
          <a:custGeom>
            <a:avLst/>
            <a:gdLst/>
            <a:ahLst/>
            <a:cxnLst/>
            <a:rect l="l" t="t" r="r" b="b"/>
            <a:pathLst>
              <a:path w="2004060" h="560704">
                <a:moveTo>
                  <a:pt x="1030579" y="542175"/>
                </a:moveTo>
                <a:lnTo>
                  <a:pt x="0" y="542175"/>
                </a:lnTo>
                <a:lnTo>
                  <a:pt x="0" y="560298"/>
                </a:lnTo>
                <a:lnTo>
                  <a:pt x="1030579" y="560298"/>
                </a:lnTo>
                <a:lnTo>
                  <a:pt x="1030579" y="542175"/>
                </a:lnTo>
                <a:close/>
              </a:path>
              <a:path w="2004060" h="560704">
                <a:moveTo>
                  <a:pt x="2003729" y="0"/>
                </a:moveTo>
                <a:lnTo>
                  <a:pt x="1253515" y="0"/>
                </a:lnTo>
                <a:lnTo>
                  <a:pt x="1253515" y="18110"/>
                </a:lnTo>
                <a:lnTo>
                  <a:pt x="2003729" y="18110"/>
                </a:lnTo>
                <a:lnTo>
                  <a:pt x="20037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636778" y="4621573"/>
            <a:ext cx="6593840" cy="1646555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marL="12700" marR="5080">
              <a:lnSpc>
                <a:spcPts val="1680"/>
              </a:lnSpc>
              <a:spcBef>
                <a:spcPts val="215"/>
              </a:spcBef>
            </a:pPr>
            <a:r>
              <a:rPr dirty="0" sz="1450" spc="150" b="1">
                <a:latin typeface="Times New Roman"/>
                <a:cs typeface="Times New Roman"/>
              </a:rPr>
              <a:t>1</a:t>
            </a:r>
            <a:r>
              <a:rPr dirty="0" sz="1450" spc="150">
                <a:latin typeface="Times New Roman"/>
                <a:cs typeface="Times New Roman"/>
              </a:rPr>
              <a:t>)</a:t>
            </a:r>
            <a:r>
              <a:rPr dirty="0" sz="1450" spc="80">
                <a:latin typeface="Times New Roman"/>
                <a:cs typeface="Times New Roman"/>
              </a:rPr>
              <a:t> </a:t>
            </a:r>
            <a:r>
              <a:rPr dirty="0" sz="1450" spc="170">
                <a:latin typeface="Times New Roman"/>
                <a:cs typeface="Times New Roman"/>
              </a:rPr>
              <a:t>Using</a:t>
            </a:r>
            <a:r>
              <a:rPr dirty="0" sz="1450" spc="100">
                <a:latin typeface="Times New Roman"/>
                <a:cs typeface="Times New Roman"/>
              </a:rPr>
              <a:t> </a:t>
            </a:r>
            <a:r>
              <a:rPr dirty="0" sz="1450" spc="145">
                <a:latin typeface="Times New Roman"/>
                <a:cs typeface="Times New Roman"/>
              </a:rPr>
              <a:t>the</a:t>
            </a:r>
            <a:r>
              <a:rPr dirty="0" sz="1450" spc="90">
                <a:latin typeface="Times New Roman"/>
                <a:cs typeface="Times New Roman"/>
              </a:rPr>
              <a:t> </a:t>
            </a:r>
            <a:r>
              <a:rPr dirty="0" sz="1450" spc="135">
                <a:latin typeface="Times New Roman"/>
                <a:cs typeface="Times New Roman"/>
              </a:rPr>
              <a:t>indirect</a:t>
            </a:r>
            <a:r>
              <a:rPr dirty="0" sz="1450" spc="95">
                <a:latin typeface="Times New Roman"/>
                <a:cs typeface="Times New Roman"/>
              </a:rPr>
              <a:t> </a:t>
            </a:r>
            <a:r>
              <a:rPr dirty="0" sz="1450" spc="180">
                <a:latin typeface="Times New Roman"/>
                <a:cs typeface="Times New Roman"/>
              </a:rPr>
              <a:t>method</a:t>
            </a:r>
            <a:r>
              <a:rPr dirty="0" sz="1450" spc="95">
                <a:latin typeface="Times New Roman"/>
                <a:cs typeface="Times New Roman"/>
              </a:rPr>
              <a:t> </a:t>
            </a:r>
            <a:r>
              <a:rPr dirty="0" sz="1450" spc="170">
                <a:latin typeface="Times New Roman"/>
                <a:cs typeface="Times New Roman"/>
              </a:rPr>
              <a:t>Net</a:t>
            </a:r>
            <a:r>
              <a:rPr dirty="0" sz="1450" spc="85">
                <a:latin typeface="Times New Roman"/>
                <a:cs typeface="Times New Roman"/>
              </a:rPr>
              <a:t> </a:t>
            </a:r>
            <a:r>
              <a:rPr dirty="0" sz="1450" spc="160">
                <a:latin typeface="Times New Roman"/>
                <a:cs typeface="Times New Roman"/>
              </a:rPr>
              <a:t>cash</a:t>
            </a:r>
            <a:r>
              <a:rPr dirty="0" sz="1450" spc="95">
                <a:latin typeface="Times New Roman"/>
                <a:cs typeface="Times New Roman"/>
              </a:rPr>
              <a:t> </a:t>
            </a:r>
            <a:r>
              <a:rPr dirty="0" sz="1450" spc="160">
                <a:latin typeface="Times New Roman"/>
                <a:cs typeface="Times New Roman"/>
              </a:rPr>
              <a:t>provided</a:t>
            </a:r>
            <a:r>
              <a:rPr dirty="0" sz="1450" spc="95">
                <a:latin typeface="Times New Roman"/>
                <a:cs typeface="Times New Roman"/>
              </a:rPr>
              <a:t> </a:t>
            </a:r>
            <a:r>
              <a:rPr dirty="0" sz="1450" spc="180">
                <a:latin typeface="Times New Roman"/>
                <a:cs typeface="Times New Roman"/>
              </a:rPr>
              <a:t>by</a:t>
            </a:r>
            <a:r>
              <a:rPr dirty="0" sz="1450" spc="130">
                <a:latin typeface="Times New Roman"/>
                <a:cs typeface="Times New Roman"/>
              </a:rPr>
              <a:t> </a:t>
            </a:r>
            <a:r>
              <a:rPr dirty="0" sz="1450" spc="160" b="1">
                <a:latin typeface="Times New Roman"/>
                <a:cs typeface="Times New Roman"/>
              </a:rPr>
              <a:t>operating</a:t>
            </a:r>
            <a:r>
              <a:rPr dirty="0" sz="1450" spc="100" b="1">
                <a:latin typeface="Times New Roman"/>
                <a:cs typeface="Times New Roman"/>
              </a:rPr>
              <a:t> </a:t>
            </a:r>
            <a:r>
              <a:rPr dirty="0" sz="1450" spc="130">
                <a:latin typeface="Times New Roman"/>
                <a:cs typeface="Times New Roman"/>
              </a:rPr>
              <a:t>activities </a:t>
            </a:r>
            <a:r>
              <a:rPr dirty="0" sz="1450" spc="-350">
                <a:latin typeface="Times New Roman"/>
                <a:cs typeface="Times New Roman"/>
              </a:rPr>
              <a:t> </a:t>
            </a:r>
            <a:r>
              <a:rPr dirty="0" sz="1450" spc="120">
                <a:latin typeface="Times New Roman"/>
                <a:cs typeface="Times New Roman"/>
              </a:rPr>
              <a:t>is</a:t>
            </a:r>
            <a:r>
              <a:rPr dirty="0" sz="1450" spc="85">
                <a:latin typeface="Times New Roman"/>
                <a:cs typeface="Times New Roman"/>
              </a:rPr>
              <a:t> </a:t>
            </a:r>
            <a:r>
              <a:rPr dirty="0" sz="1450" spc="155">
                <a:latin typeface="Times New Roman"/>
                <a:cs typeface="Times New Roman"/>
              </a:rPr>
              <a:t>equal</a:t>
            </a:r>
            <a:r>
              <a:rPr dirty="0" sz="1450" spc="90">
                <a:latin typeface="Times New Roman"/>
                <a:cs typeface="Times New Roman"/>
              </a:rPr>
              <a:t> </a:t>
            </a:r>
            <a:r>
              <a:rPr dirty="0" sz="1450" spc="140">
                <a:latin typeface="Times New Roman"/>
                <a:cs typeface="Times New Roman"/>
              </a:rPr>
              <a:t>to</a:t>
            </a:r>
            <a:r>
              <a:rPr dirty="0" sz="1450" spc="90">
                <a:latin typeface="Times New Roman"/>
                <a:cs typeface="Times New Roman"/>
              </a:rPr>
              <a:t> </a:t>
            </a:r>
            <a:r>
              <a:rPr dirty="0" sz="1450" spc="100">
                <a:latin typeface="Times New Roman"/>
                <a:cs typeface="Times New Roman"/>
              </a:rPr>
              <a:t>:</a:t>
            </a: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ts val="1655"/>
              </a:lnSpc>
              <a:tabLst>
                <a:tab pos="1418590" algn="l"/>
                <a:tab pos="2803525" algn="l"/>
                <a:tab pos="4878070" algn="l"/>
              </a:tabLst>
            </a:pPr>
            <a:r>
              <a:rPr dirty="0" sz="1450" spc="120">
                <a:latin typeface="Times New Roman"/>
                <a:cs typeface="Times New Roman"/>
              </a:rPr>
              <a:t>a.</a:t>
            </a:r>
            <a:r>
              <a:rPr dirty="0" sz="1450" spc="-60">
                <a:latin typeface="Times New Roman"/>
                <a:cs typeface="Times New Roman"/>
              </a:rPr>
              <a:t> </a:t>
            </a:r>
            <a:r>
              <a:rPr dirty="0" sz="1450" spc="165">
                <a:latin typeface="Times New Roman"/>
                <a:cs typeface="Times New Roman"/>
              </a:rPr>
              <a:t>$85.000	</a:t>
            </a:r>
            <a:r>
              <a:rPr dirty="0" sz="1450" spc="170">
                <a:latin typeface="Times New Roman"/>
                <a:cs typeface="Times New Roman"/>
              </a:rPr>
              <a:t>$66.000	</a:t>
            </a:r>
            <a:r>
              <a:rPr dirty="0" sz="1450" spc="125" b="1">
                <a:latin typeface="Times New Roman"/>
                <a:cs typeface="Times New Roman"/>
              </a:rPr>
              <a:t>c.</a:t>
            </a:r>
            <a:r>
              <a:rPr dirty="0" sz="1450" spc="80" b="1">
                <a:latin typeface="Times New Roman"/>
                <a:cs typeface="Times New Roman"/>
              </a:rPr>
              <a:t> </a:t>
            </a:r>
            <a:r>
              <a:rPr dirty="0" sz="1450" spc="170" b="1">
                <a:latin typeface="Times New Roman"/>
                <a:cs typeface="Times New Roman"/>
              </a:rPr>
              <a:t>$79.000	</a:t>
            </a:r>
            <a:r>
              <a:rPr dirty="0" sz="1450" spc="160">
                <a:latin typeface="Times New Roman"/>
                <a:cs typeface="Times New Roman"/>
              </a:rPr>
              <a:t>d.$52.000</a:t>
            </a:r>
            <a:endParaRPr sz="1450">
              <a:latin typeface="Times New Roman"/>
              <a:cs typeface="Times New Roman"/>
            </a:endParaRPr>
          </a:p>
          <a:p>
            <a:pPr marL="12700" marR="381635">
              <a:lnSpc>
                <a:spcPts val="1689"/>
              </a:lnSpc>
              <a:spcBef>
                <a:spcPts val="935"/>
              </a:spcBef>
              <a:tabLst>
                <a:tab pos="1765935" algn="l"/>
                <a:tab pos="3321685" algn="l"/>
                <a:tab pos="4819015" algn="l"/>
              </a:tabLst>
            </a:pPr>
            <a:r>
              <a:rPr dirty="0" sz="1450" spc="180" b="1">
                <a:latin typeface="Times New Roman"/>
                <a:cs typeface="Times New Roman"/>
              </a:rPr>
              <a:t>2</a:t>
            </a:r>
            <a:r>
              <a:rPr dirty="0" sz="1450" spc="90" b="1">
                <a:latin typeface="Times New Roman"/>
                <a:cs typeface="Times New Roman"/>
              </a:rPr>
              <a:t> </a:t>
            </a:r>
            <a:r>
              <a:rPr dirty="0" sz="1450" spc="160">
                <a:latin typeface="Times New Roman"/>
                <a:cs typeface="Times New Roman"/>
              </a:rPr>
              <a:t>)Net</a:t>
            </a:r>
            <a:r>
              <a:rPr dirty="0" sz="1450" spc="75">
                <a:latin typeface="Times New Roman"/>
                <a:cs typeface="Times New Roman"/>
              </a:rPr>
              <a:t> </a:t>
            </a:r>
            <a:r>
              <a:rPr dirty="0" sz="1450" spc="160">
                <a:latin typeface="Times New Roman"/>
                <a:cs typeface="Times New Roman"/>
              </a:rPr>
              <a:t>cash</a:t>
            </a:r>
            <a:r>
              <a:rPr dirty="0" sz="1450" spc="90">
                <a:latin typeface="Times New Roman"/>
                <a:cs typeface="Times New Roman"/>
              </a:rPr>
              <a:t> </a:t>
            </a:r>
            <a:r>
              <a:rPr dirty="0" sz="1450" spc="160">
                <a:latin typeface="Times New Roman"/>
                <a:cs typeface="Times New Roman"/>
              </a:rPr>
              <a:t>provided</a:t>
            </a:r>
            <a:r>
              <a:rPr dirty="0" sz="1450" spc="85">
                <a:latin typeface="Times New Roman"/>
                <a:cs typeface="Times New Roman"/>
              </a:rPr>
              <a:t> </a:t>
            </a:r>
            <a:r>
              <a:rPr dirty="0" sz="1450" spc="180">
                <a:latin typeface="Times New Roman"/>
                <a:cs typeface="Times New Roman"/>
              </a:rPr>
              <a:t>by</a:t>
            </a:r>
            <a:r>
              <a:rPr dirty="0" sz="1450" spc="90">
                <a:latin typeface="Times New Roman"/>
                <a:cs typeface="Times New Roman"/>
              </a:rPr>
              <a:t> </a:t>
            </a:r>
            <a:r>
              <a:rPr dirty="0" sz="1450" spc="155">
                <a:latin typeface="Times New Roman"/>
                <a:cs typeface="Times New Roman"/>
              </a:rPr>
              <a:t>(used</a:t>
            </a:r>
            <a:r>
              <a:rPr dirty="0" sz="1450" spc="95">
                <a:latin typeface="Times New Roman"/>
                <a:cs typeface="Times New Roman"/>
              </a:rPr>
              <a:t> </a:t>
            </a:r>
            <a:r>
              <a:rPr dirty="0" sz="1450" spc="135">
                <a:latin typeface="Times New Roman"/>
                <a:cs typeface="Times New Roman"/>
              </a:rPr>
              <a:t>for</a:t>
            </a:r>
            <a:r>
              <a:rPr dirty="0" sz="1450" spc="75">
                <a:latin typeface="Times New Roman"/>
                <a:cs typeface="Times New Roman"/>
              </a:rPr>
              <a:t> </a:t>
            </a:r>
            <a:r>
              <a:rPr dirty="0" sz="1450" spc="120">
                <a:latin typeface="Times New Roman"/>
                <a:cs typeface="Times New Roman"/>
              </a:rPr>
              <a:t>)</a:t>
            </a:r>
            <a:r>
              <a:rPr dirty="0" sz="1450" spc="114">
                <a:latin typeface="Times New Roman"/>
                <a:cs typeface="Times New Roman"/>
              </a:rPr>
              <a:t> </a:t>
            </a:r>
            <a:r>
              <a:rPr dirty="0" sz="1450" spc="155" b="1">
                <a:latin typeface="Times New Roman"/>
                <a:cs typeface="Times New Roman"/>
              </a:rPr>
              <a:t>investing</a:t>
            </a:r>
            <a:r>
              <a:rPr dirty="0" sz="1450" spc="95" b="1">
                <a:latin typeface="Times New Roman"/>
                <a:cs typeface="Times New Roman"/>
              </a:rPr>
              <a:t> </a:t>
            </a:r>
            <a:r>
              <a:rPr dirty="0" sz="1450" spc="130">
                <a:latin typeface="Times New Roman"/>
                <a:cs typeface="Times New Roman"/>
              </a:rPr>
              <a:t>activities</a:t>
            </a:r>
            <a:r>
              <a:rPr dirty="0" sz="1450" spc="95">
                <a:latin typeface="Times New Roman"/>
                <a:cs typeface="Times New Roman"/>
              </a:rPr>
              <a:t> </a:t>
            </a:r>
            <a:r>
              <a:rPr dirty="0" sz="1450" spc="120">
                <a:latin typeface="Times New Roman"/>
                <a:cs typeface="Times New Roman"/>
              </a:rPr>
              <a:t>is</a:t>
            </a:r>
            <a:r>
              <a:rPr dirty="0" sz="1450" spc="90">
                <a:latin typeface="Times New Roman"/>
                <a:cs typeface="Times New Roman"/>
              </a:rPr>
              <a:t> </a:t>
            </a:r>
            <a:r>
              <a:rPr dirty="0" sz="1450" spc="155">
                <a:latin typeface="Times New Roman"/>
                <a:cs typeface="Times New Roman"/>
              </a:rPr>
              <a:t>equal</a:t>
            </a:r>
            <a:r>
              <a:rPr dirty="0" sz="1450" spc="85">
                <a:latin typeface="Times New Roman"/>
                <a:cs typeface="Times New Roman"/>
              </a:rPr>
              <a:t> </a:t>
            </a:r>
            <a:r>
              <a:rPr dirty="0" sz="1450" spc="140">
                <a:latin typeface="Times New Roman"/>
                <a:cs typeface="Times New Roman"/>
              </a:rPr>
              <a:t>to</a:t>
            </a:r>
            <a:r>
              <a:rPr dirty="0" sz="1450" spc="85">
                <a:latin typeface="Times New Roman"/>
                <a:cs typeface="Times New Roman"/>
              </a:rPr>
              <a:t> </a:t>
            </a:r>
            <a:r>
              <a:rPr dirty="0" sz="1450" spc="100">
                <a:latin typeface="Times New Roman"/>
                <a:cs typeface="Times New Roman"/>
              </a:rPr>
              <a:t>: </a:t>
            </a:r>
            <a:r>
              <a:rPr dirty="0" sz="1450" spc="-350">
                <a:latin typeface="Times New Roman"/>
                <a:cs typeface="Times New Roman"/>
              </a:rPr>
              <a:t> </a:t>
            </a:r>
            <a:r>
              <a:rPr dirty="0" sz="1450" spc="125">
                <a:latin typeface="Times New Roman"/>
                <a:cs typeface="Times New Roman"/>
              </a:rPr>
              <a:t>a.</a:t>
            </a:r>
            <a:r>
              <a:rPr dirty="0" sz="1450" spc="80">
                <a:latin typeface="Times New Roman"/>
                <a:cs typeface="Times New Roman"/>
              </a:rPr>
              <a:t> </a:t>
            </a:r>
            <a:r>
              <a:rPr dirty="0" sz="1450" spc="155">
                <a:latin typeface="Times New Roman"/>
                <a:cs typeface="Times New Roman"/>
              </a:rPr>
              <a:t>$(2.000)	</a:t>
            </a:r>
            <a:r>
              <a:rPr dirty="0" sz="1450" spc="145" b="1">
                <a:latin typeface="Times New Roman"/>
                <a:cs typeface="Times New Roman"/>
              </a:rPr>
              <a:t>b.</a:t>
            </a:r>
            <a:r>
              <a:rPr dirty="0" sz="1450" spc="80" b="1">
                <a:latin typeface="Times New Roman"/>
                <a:cs typeface="Times New Roman"/>
              </a:rPr>
              <a:t> </a:t>
            </a:r>
            <a:r>
              <a:rPr dirty="0" sz="1450" spc="155" b="1">
                <a:latin typeface="Times New Roman"/>
                <a:cs typeface="Times New Roman"/>
              </a:rPr>
              <a:t>$(3.000)	</a:t>
            </a:r>
            <a:r>
              <a:rPr dirty="0" sz="1450" spc="155">
                <a:latin typeface="Times New Roman"/>
                <a:cs typeface="Times New Roman"/>
              </a:rPr>
              <a:t>c.$2.000	d.$3.000</a:t>
            </a: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ts val="1600"/>
              </a:lnSpc>
            </a:pPr>
            <a:r>
              <a:rPr dirty="0" sz="1450" spc="150" b="1">
                <a:latin typeface="Times New Roman"/>
                <a:cs typeface="Times New Roman"/>
              </a:rPr>
              <a:t>3</a:t>
            </a:r>
            <a:r>
              <a:rPr dirty="0" sz="1450" spc="150">
                <a:latin typeface="Times New Roman"/>
                <a:cs typeface="Times New Roman"/>
              </a:rPr>
              <a:t>)</a:t>
            </a:r>
            <a:r>
              <a:rPr dirty="0" sz="1450" spc="75">
                <a:latin typeface="Times New Roman"/>
                <a:cs typeface="Times New Roman"/>
              </a:rPr>
              <a:t> </a:t>
            </a:r>
            <a:r>
              <a:rPr dirty="0" sz="1450" spc="170">
                <a:latin typeface="Times New Roman"/>
                <a:cs typeface="Times New Roman"/>
              </a:rPr>
              <a:t>Net</a:t>
            </a:r>
            <a:r>
              <a:rPr dirty="0" sz="1450" spc="90">
                <a:latin typeface="Times New Roman"/>
                <a:cs typeface="Times New Roman"/>
              </a:rPr>
              <a:t> </a:t>
            </a:r>
            <a:r>
              <a:rPr dirty="0" sz="1450" spc="160">
                <a:latin typeface="Times New Roman"/>
                <a:cs typeface="Times New Roman"/>
              </a:rPr>
              <a:t>cash</a:t>
            </a:r>
            <a:r>
              <a:rPr dirty="0" sz="1450" spc="90">
                <a:latin typeface="Times New Roman"/>
                <a:cs typeface="Times New Roman"/>
              </a:rPr>
              <a:t> </a:t>
            </a:r>
            <a:r>
              <a:rPr dirty="0" sz="1450" spc="160">
                <a:latin typeface="Times New Roman"/>
                <a:cs typeface="Times New Roman"/>
              </a:rPr>
              <a:t>provided</a:t>
            </a:r>
            <a:r>
              <a:rPr dirty="0" sz="1450" spc="90">
                <a:latin typeface="Times New Roman"/>
                <a:cs typeface="Times New Roman"/>
              </a:rPr>
              <a:t> </a:t>
            </a:r>
            <a:r>
              <a:rPr dirty="0" sz="1450" spc="180">
                <a:latin typeface="Times New Roman"/>
                <a:cs typeface="Times New Roman"/>
              </a:rPr>
              <a:t>by</a:t>
            </a:r>
            <a:r>
              <a:rPr dirty="0" sz="1450" spc="90">
                <a:latin typeface="Times New Roman"/>
                <a:cs typeface="Times New Roman"/>
              </a:rPr>
              <a:t> </a:t>
            </a:r>
            <a:r>
              <a:rPr dirty="0" sz="1450" spc="155">
                <a:latin typeface="Times New Roman"/>
                <a:cs typeface="Times New Roman"/>
              </a:rPr>
              <a:t>(used</a:t>
            </a:r>
            <a:r>
              <a:rPr dirty="0" sz="1450" spc="95">
                <a:latin typeface="Times New Roman"/>
                <a:cs typeface="Times New Roman"/>
              </a:rPr>
              <a:t> </a:t>
            </a:r>
            <a:r>
              <a:rPr dirty="0" sz="1450" spc="135">
                <a:latin typeface="Times New Roman"/>
                <a:cs typeface="Times New Roman"/>
              </a:rPr>
              <a:t>for</a:t>
            </a:r>
            <a:r>
              <a:rPr dirty="0" sz="1450" spc="75">
                <a:latin typeface="Times New Roman"/>
                <a:cs typeface="Times New Roman"/>
              </a:rPr>
              <a:t> </a:t>
            </a:r>
            <a:r>
              <a:rPr dirty="0" sz="1450" spc="120">
                <a:latin typeface="Times New Roman"/>
                <a:cs typeface="Times New Roman"/>
              </a:rPr>
              <a:t>) </a:t>
            </a:r>
            <a:r>
              <a:rPr dirty="0" sz="1450" spc="160" b="1">
                <a:latin typeface="Times New Roman"/>
                <a:cs typeface="Times New Roman"/>
              </a:rPr>
              <a:t>financing</a:t>
            </a:r>
            <a:r>
              <a:rPr dirty="0" sz="1450" spc="95" b="1">
                <a:latin typeface="Times New Roman"/>
                <a:cs typeface="Times New Roman"/>
              </a:rPr>
              <a:t> </a:t>
            </a:r>
            <a:r>
              <a:rPr dirty="0" sz="1450" spc="130">
                <a:latin typeface="Times New Roman"/>
                <a:cs typeface="Times New Roman"/>
              </a:rPr>
              <a:t>activities</a:t>
            </a:r>
            <a:r>
              <a:rPr dirty="0" sz="1450" spc="100">
                <a:latin typeface="Times New Roman"/>
                <a:cs typeface="Times New Roman"/>
              </a:rPr>
              <a:t> </a:t>
            </a:r>
            <a:r>
              <a:rPr dirty="0" sz="1450" spc="120">
                <a:latin typeface="Times New Roman"/>
                <a:cs typeface="Times New Roman"/>
              </a:rPr>
              <a:t>is</a:t>
            </a:r>
            <a:r>
              <a:rPr dirty="0" sz="1450" spc="85">
                <a:latin typeface="Times New Roman"/>
                <a:cs typeface="Times New Roman"/>
              </a:rPr>
              <a:t> </a:t>
            </a:r>
            <a:r>
              <a:rPr dirty="0" sz="1450" spc="155">
                <a:latin typeface="Times New Roman"/>
                <a:cs typeface="Times New Roman"/>
              </a:rPr>
              <a:t>equal</a:t>
            </a:r>
            <a:r>
              <a:rPr dirty="0" sz="1450" spc="90">
                <a:latin typeface="Times New Roman"/>
                <a:cs typeface="Times New Roman"/>
              </a:rPr>
              <a:t> </a:t>
            </a:r>
            <a:r>
              <a:rPr dirty="0" sz="1450" spc="140">
                <a:latin typeface="Times New Roman"/>
                <a:cs typeface="Times New Roman"/>
              </a:rPr>
              <a:t>to</a:t>
            </a:r>
            <a:r>
              <a:rPr dirty="0" sz="1450" spc="85">
                <a:latin typeface="Times New Roman"/>
                <a:cs typeface="Times New Roman"/>
              </a:rPr>
              <a:t> </a:t>
            </a:r>
            <a:r>
              <a:rPr dirty="0" sz="1450" spc="100">
                <a:latin typeface="Times New Roman"/>
                <a:cs typeface="Times New Roman"/>
              </a:rPr>
              <a:t>:</a:t>
            </a:r>
            <a:endParaRPr sz="1450">
              <a:latin typeface="Times New Roman"/>
              <a:cs typeface="Times New Roman"/>
            </a:endParaRPr>
          </a:p>
          <a:p>
            <a:pPr marL="12700">
              <a:lnSpc>
                <a:spcPts val="1710"/>
              </a:lnSpc>
              <a:tabLst>
                <a:tab pos="1765935" algn="l"/>
                <a:tab pos="3321685" algn="l"/>
                <a:tab pos="4805680" algn="l"/>
              </a:tabLst>
            </a:pPr>
            <a:r>
              <a:rPr dirty="0" sz="1450" spc="125">
                <a:latin typeface="Times New Roman"/>
                <a:cs typeface="Times New Roman"/>
              </a:rPr>
              <a:t>a.</a:t>
            </a:r>
            <a:r>
              <a:rPr dirty="0" sz="1450" spc="80">
                <a:latin typeface="Times New Roman"/>
                <a:cs typeface="Times New Roman"/>
              </a:rPr>
              <a:t> </a:t>
            </a:r>
            <a:r>
              <a:rPr dirty="0" sz="1450" spc="155">
                <a:latin typeface="Times New Roman"/>
                <a:cs typeface="Times New Roman"/>
              </a:rPr>
              <a:t>$(7.000)	</a:t>
            </a:r>
            <a:r>
              <a:rPr dirty="0" sz="1450" spc="150">
                <a:latin typeface="Times New Roman"/>
                <a:cs typeface="Times New Roman"/>
              </a:rPr>
              <a:t>b.$(18.000)	</a:t>
            </a:r>
            <a:r>
              <a:rPr dirty="0" sz="1450" spc="125">
                <a:latin typeface="Times New Roman"/>
                <a:cs typeface="Times New Roman"/>
              </a:rPr>
              <a:t>c.</a:t>
            </a:r>
            <a:r>
              <a:rPr dirty="0" sz="1450" spc="85">
                <a:latin typeface="Times New Roman"/>
                <a:cs typeface="Times New Roman"/>
              </a:rPr>
              <a:t> </a:t>
            </a:r>
            <a:r>
              <a:rPr dirty="0" sz="1450" spc="165">
                <a:latin typeface="Times New Roman"/>
                <a:cs typeface="Times New Roman"/>
              </a:rPr>
              <a:t>$7.000	</a:t>
            </a:r>
            <a:r>
              <a:rPr dirty="0" sz="1450" spc="160" b="1">
                <a:latin typeface="Times New Roman"/>
                <a:cs typeface="Times New Roman"/>
              </a:rPr>
              <a:t>d.$6.000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17-19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868362" y="1808543"/>
          <a:ext cx="7415530" cy="3241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868035"/>
                <a:gridCol w="1523364"/>
              </a:tblGrid>
              <a:tr h="403478">
                <a:tc>
                  <a:txBody>
                    <a:bodyPr/>
                    <a:lstStyle/>
                    <a:p>
                      <a:pPr marL="68580">
                        <a:lnSpc>
                          <a:spcPts val="2340"/>
                        </a:lnSpc>
                      </a:pPr>
                      <a:r>
                        <a:rPr dirty="0" sz="2000" b="1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2000" spc="10" b="1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sh</a:t>
                      </a:r>
                      <a:r>
                        <a:rPr dirty="0" sz="2000" spc="-2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flow</a:t>
                      </a:r>
                      <a:r>
                        <a:rPr dirty="0" sz="2000" spc="-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dirty="0" sz="2000" spc="-40" b="1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om</a:t>
                      </a:r>
                      <a:r>
                        <a:rPr dirty="0" sz="2000" spc="-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heavy" sz="2000" b="1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dirty="0" u="heavy" sz="2000" spc="5" b="1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dirty="0" u="heavy" sz="2000" b="1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era</a:t>
                      </a:r>
                      <a:r>
                        <a:rPr dirty="0" u="heavy" sz="2000" spc="5" b="1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dirty="0" u="heavy" sz="2000" b="1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ing</a:t>
                      </a:r>
                      <a:r>
                        <a:rPr dirty="0" sz="2000" spc="-16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Ac</a:t>
                      </a:r>
                      <a:r>
                        <a:rPr dirty="0" sz="2000" spc="5" b="1"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iviti</a:t>
                      </a:r>
                      <a:r>
                        <a:rPr dirty="0" sz="2000" spc="-10" b="1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s: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</a:tr>
              <a:tr h="341291">
                <a:tc>
                  <a:txBody>
                    <a:bodyPr/>
                    <a:lstStyle/>
                    <a:p>
                      <a:pPr marL="68580">
                        <a:lnSpc>
                          <a:spcPts val="2310"/>
                        </a:lnSpc>
                      </a:pPr>
                      <a:r>
                        <a:rPr dirty="0" sz="2000" spc="-5">
                          <a:latin typeface="Comic Sans MS"/>
                          <a:cs typeface="Comic Sans MS"/>
                        </a:rPr>
                        <a:t>Net</a:t>
                      </a:r>
                      <a:r>
                        <a:rPr dirty="0" sz="2000" spc="-3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income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335"/>
                        </a:lnSpc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40,000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19627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dirty="0" sz="2000">
                          <a:latin typeface="Comic Sans MS"/>
                          <a:cs typeface="Comic Sans MS"/>
                        </a:rPr>
                        <a:t>Depreciation</a:t>
                      </a:r>
                      <a:r>
                        <a:rPr dirty="0" sz="2000" spc="-4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expense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5080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395"/>
                        </a:lnSpc>
                        <a:spcBef>
                          <a:spcPts val="810"/>
                        </a:spcBef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18,000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0287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0303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>
                          <a:latin typeface="Comic Sans MS"/>
                          <a:cs typeface="Comic Sans MS"/>
                        </a:rPr>
                        <a:t>Loss</a:t>
                      </a:r>
                      <a:r>
                        <a:rPr dirty="0" sz="20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>
                          <a:latin typeface="Comic Sans MS"/>
                          <a:cs typeface="Comic Sans MS"/>
                        </a:rPr>
                        <a:t>on</a:t>
                      </a:r>
                      <a:r>
                        <a:rPr dirty="0" sz="20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sale </a:t>
                      </a:r>
                      <a:r>
                        <a:rPr dirty="0" sz="2000">
                          <a:latin typeface="Comic Sans MS"/>
                          <a:cs typeface="Comic Sans MS"/>
                        </a:rPr>
                        <a:t>of</a:t>
                      </a:r>
                      <a:r>
                        <a:rPr dirty="0" sz="20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land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3365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395"/>
                        </a:lnSpc>
                        <a:spcBef>
                          <a:spcPts val="675"/>
                        </a:spcBef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10,000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572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0316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-5">
                          <a:latin typeface="Comic Sans MS"/>
                          <a:cs typeface="Comic Sans MS"/>
                        </a:rPr>
                        <a:t>Increase in</a:t>
                      </a:r>
                      <a:r>
                        <a:rPr dirty="0" sz="20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>
                          <a:latin typeface="Comic Sans MS"/>
                          <a:cs typeface="Comic Sans MS"/>
                        </a:rPr>
                        <a:t>accounts</a:t>
                      </a:r>
                      <a:r>
                        <a:rPr dirty="0" sz="2000" spc="-4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payable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3429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395"/>
                        </a:lnSpc>
                        <a:spcBef>
                          <a:spcPts val="680"/>
                        </a:spcBef>
                      </a:pPr>
                      <a:r>
                        <a:rPr dirty="0" sz="2000" spc="5">
                          <a:latin typeface="Times New Roman"/>
                          <a:cs typeface="Times New Roman"/>
                        </a:rPr>
                        <a:t>13000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636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0273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-5">
                          <a:latin typeface="Comic Sans MS"/>
                          <a:cs typeface="Comic Sans MS"/>
                        </a:rPr>
                        <a:t>Increase</a:t>
                      </a:r>
                      <a:r>
                        <a:rPr dirty="0" sz="2000" spc="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in Accounts</a:t>
                      </a:r>
                      <a:r>
                        <a:rPr dirty="0" sz="2000" spc="-3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receivable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3365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395"/>
                        </a:lnSpc>
                        <a:spcBef>
                          <a:spcPts val="675"/>
                        </a:spcBef>
                      </a:pPr>
                      <a:r>
                        <a:rPr dirty="0" sz="2000" spc="5">
                          <a:latin typeface="Times New Roman"/>
                          <a:cs typeface="Times New Roman"/>
                        </a:rPr>
                        <a:t>(7000)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572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48187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-5">
                          <a:latin typeface="Comic Sans MS"/>
                          <a:cs typeface="Comic Sans MS"/>
                        </a:rPr>
                        <a:t>Decrease</a:t>
                      </a:r>
                      <a:r>
                        <a:rPr dirty="0" sz="20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>
                          <a:latin typeface="Comic Sans MS"/>
                          <a:cs typeface="Comic Sans MS"/>
                        </a:rPr>
                        <a:t>in</a:t>
                      </a:r>
                      <a:r>
                        <a:rPr dirty="0" sz="20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Inventories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3429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dirty="0" sz="2000" spc="5">
                          <a:latin typeface="Times New Roman"/>
                          <a:cs typeface="Times New Roman"/>
                        </a:rPr>
                        <a:t>5000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636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0307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2000" spc="5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</a:t>
                      </a:r>
                      <a:r>
                        <a:rPr dirty="0" sz="2000" spc="-75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flow</a:t>
                      </a:r>
                      <a:r>
                        <a:rPr dirty="0" sz="2000" spc="-1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operating</a:t>
                      </a:r>
                      <a:r>
                        <a:rPr dirty="0" sz="2000" spc="34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Activities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7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2000" spc="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79000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27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17-19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108392" y="2125598"/>
          <a:ext cx="6935470" cy="2179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81320"/>
                <a:gridCol w="1430020"/>
              </a:tblGrid>
              <a:tr h="432752">
                <a:tc>
                  <a:txBody>
                    <a:bodyPr/>
                    <a:lstStyle/>
                    <a:p>
                      <a:pPr marL="68580">
                        <a:lnSpc>
                          <a:spcPts val="2105"/>
                        </a:lnSpc>
                      </a:pPr>
                      <a:r>
                        <a:rPr dirty="0" sz="1800" spc="-5" b="1">
                          <a:latin typeface="Times New Roman"/>
                          <a:cs typeface="Times New Roman"/>
                        </a:rPr>
                        <a:t>Cash flow 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From </a:t>
                      </a:r>
                      <a:r>
                        <a:rPr dirty="0" sz="1800" spc="-5" b="1">
                          <a:latin typeface="Times New Roman"/>
                          <a:cs typeface="Times New Roman"/>
                        </a:rPr>
                        <a:t>investing</a:t>
                      </a:r>
                      <a:r>
                        <a:rPr dirty="0" sz="1800" spc="-1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Activities: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</a:tr>
              <a:tr h="374628">
                <a:tc>
                  <a:txBody>
                    <a:bodyPr/>
                    <a:lstStyle/>
                    <a:p>
                      <a:pPr marL="68580">
                        <a:lnSpc>
                          <a:spcPts val="2080"/>
                        </a:lnSpc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Collection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of long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term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notes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receivable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5000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7175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32816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Acquisition</a:t>
                      </a:r>
                      <a:r>
                        <a:rPr dirty="0" sz="1800" spc="-5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of</a:t>
                      </a:r>
                      <a:r>
                        <a:rPr dirty="0" sz="1800" spc="-3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Equipment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4762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(40,000)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3017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90533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75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Proceeds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from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sale</a:t>
                      </a:r>
                      <a:r>
                        <a:rPr dirty="0" sz="1800" spc="-2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of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land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4762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800">
                          <a:latin typeface="Times New Roman"/>
                          <a:cs typeface="Times New Roman"/>
                        </a:rPr>
                        <a:t>32000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3017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32587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dirty="0" sz="1800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</a:t>
                      </a:r>
                      <a:r>
                        <a:rPr dirty="0" sz="1800" spc="-60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1800" spc="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dirty="0" sz="1800" spc="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flow</a:t>
                      </a:r>
                      <a:r>
                        <a:rPr dirty="0" sz="1800" spc="-1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from</a:t>
                      </a:r>
                      <a:r>
                        <a:rPr dirty="0" sz="1800" spc="1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investing</a:t>
                      </a:r>
                      <a:r>
                        <a:rPr dirty="0" sz="1800" spc="35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Activities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0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(3000)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7175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17-19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386458" y="2201798"/>
          <a:ext cx="6379210" cy="20720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63490"/>
                <a:gridCol w="1291589"/>
              </a:tblGrid>
              <a:tr h="411162">
                <a:tc>
                  <a:txBody>
                    <a:bodyPr/>
                    <a:lstStyle/>
                    <a:p>
                      <a:pPr marL="68580">
                        <a:lnSpc>
                          <a:spcPts val="2105"/>
                        </a:lnSpc>
                      </a:pPr>
                      <a:r>
                        <a:rPr dirty="0" sz="1800" spc="-5" b="1">
                          <a:latin typeface="Times New Roman"/>
                          <a:cs typeface="Times New Roman"/>
                        </a:rPr>
                        <a:t>Cash flow 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From </a:t>
                      </a:r>
                      <a:r>
                        <a:rPr dirty="0" sz="1800" spc="-5" b="1">
                          <a:latin typeface="Times New Roman"/>
                          <a:cs typeface="Times New Roman"/>
                        </a:rPr>
                        <a:t>Financing</a:t>
                      </a:r>
                      <a:r>
                        <a:rPr dirty="0" sz="1800" spc="34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Activities: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</a:tr>
              <a:tr h="366000">
                <a:tc>
                  <a:txBody>
                    <a:bodyPr/>
                    <a:lstStyle/>
                    <a:p>
                      <a:pPr marL="68580">
                        <a:lnSpc>
                          <a:spcPts val="2080"/>
                        </a:lnSpc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Issuance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of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shares</a:t>
                      </a:r>
                      <a:r>
                        <a:rPr dirty="0" sz="1800" spc="-3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capital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dirty="0" sz="2000" b="1">
                          <a:latin typeface="Times New Roman"/>
                          <a:cs typeface="Times New Roman"/>
                        </a:rPr>
                        <a:t>20,000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508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11258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Payment</a:t>
                      </a:r>
                      <a:r>
                        <a:rPr dirty="0" sz="1800" spc="-4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of</a:t>
                      </a:r>
                      <a:r>
                        <a:rPr dirty="0" sz="1800" spc="-3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dividends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492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dirty="0" sz="2000" b="1">
                          <a:latin typeface="Times New Roman"/>
                          <a:cs typeface="Times New Roman"/>
                        </a:rPr>
                        <a:t>(1000)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9017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56138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Payment</a:t>
                      </a:r>
                      <a:r>
                        <a:rPr dirty="0" sz="1800" spc="-3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of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long</a:t>
                      </a:r>
                      <a:r>
                        <a:rPr dirty="0" sz="1800" spc="-3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term</a:t>
                      </a:r>
                      <a:r>
                        <a:rPr dirty="0" sz="1800" spc="-3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debt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3492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dirty="0" sz="2000" b="1">
                          <a:latin typeface="Times New Roman"/>
                          <a:cs typeface="Times New Roman"/>
                        </a:rPr>
                        <a:t>(13000)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9017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11187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dirty="0" sz="1800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</a:t>
                      </a:r>
                      <a:r>
                        <a:rPr dirty="0" sz="1800" spc="-60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1800" spc="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dirty="0" sz="18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flow</a:t>
                      </a:r>
                      <a:r>
                        <a:rPr dirty="0" sz="1800" spc="-1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from</a:t>
                      </a:r>
                      <a:r>
                        <a:rPr dirty="0" sz="1800" spc="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Financing</a:t>
                      </a:r>
                      <a:r>
                        <a:rPr dirty="0" sz="1800" spc="34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Activities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0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dirty="0" sz="2000" spc="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6000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508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17-19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17-23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9143999" cy="684580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758442" y="1799285"/>
            <a:ext cx="520700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 i="0">
                <a:solidFill>
                  <a:srgbClr val="800000"/>
                </a:solidFill>
                <a:latin typeface="Comic Sans MS"/>
                <a:cs typeface="Comic Sans MS"/>
              </a:rPr>
              <a:t>Significant Noncash</a:t>
            </a:r>
            <a:r>
              <a:rPr dirty="0" sz="2800" spc="-15" i="0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800" spc="-10" i="0">
                <a:solidFill>
                  <a:srgbClr val="800000"/>
                </a:solidFill>
                <a:latin typeface="Comic Sans MS"/>
                <a:cs typeface="Comic Sans MS"/>
              </a:rPr>
              <a:t>Activities</a:t>
            </a:r>
            <a:endParaRPr sz="2800">
              <a:latin typeface="Comic Sans MS"/>
              <a:cs typeface="Comic Sans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9644" y="2417260"/>
            <a:ext cx="7040245" cy="2073910"/>
          </a:xfrm>
          <a:prstGeom prst="rect">
            <a:avLst/>
          </a:prstGeom>
        </p:spPr>
        <p:txBody>
          <a:bodyPr wrap="square" lIns="0" tIns="158115" rIns="0" bIns="0" rtlCol="0" vert="horz">
            <a:spAutoFit/>
          </a:bodyPr>
          <a:lstStyle/>
          <a:p>
            <a:pPr marL="461645" indent="-449580">
              <a:lnSpc>
                <a:spcPct val="100000"/>
              </a:lnSpc>
              <a:spcBef>
                <a:spcPts val="1245"/>
              </a:spcBef>
              <a:buFont typeface="Comic Sans MS"/>
              <a:buAutoNum type="arabicPeriod"/>
              <a:tabLst>
                <a:tab pos="462280" algn="l"/>
              </a:tabLst>
            </a:pPr>
            <a:r>
              <a:rPr dirty="0" sz="2400" spc="-5">
                <a:latin typeface="Comic Sans MS"/>
                <a:cs typeface="Comic Sans MS"/>
              </a:rPr>
              <a:t>Issuance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of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common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stock</a:t>
            </a:r>
            <a:r>
              <a:rPr dirty="0" sz="2400" spc="-5">
                <a:latin typeface="Comic Sans MS"/>
                <a:cs typeface="Comic Sans MS"/>
              </a:rPr>
              <a:t> to</a:t>
            </a:r>
            <a:r>
              <a:rPr dirty="0" sz="2400" spc="-2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purchase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assets.</a:t>
            </a:r>
            <a:endParaRPr sz="2400">
              <a:latin typeface="Comic Sans MS"/>
              <a:cs typeface="Comic Sans MS"/>
            </a:endParaRPr>
          </a:p>
          <a:p>
            <a:pPr marL="461645" indent="-449580">
              <a:lnSpc>
                <a:spcPct val="100000"/>
              </a:lnSpc>
              <a:spcBef>
                <a:spcPts val="1155"/>
              </a:spcBef>
              <a:buFont typeface="Comic Sans MS"/>
              <a:buAutoNum type="arabicPeriod"/>
              <a:tabLst>
                <a:tab pos="462280" algn="l"/>
              </a:tabLst>
            </a:pPr>
            <a:r>
              <a:rPr dirty="0" sz="2400">
                <a:latin typeface="Comic Sans MS"/>
                <a:cs typeface="Comic Sans MS"/>
              </a:rPr>
              <a:t>Conversion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of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bonds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into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common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stock.</a:t>
            </a:r>
            <a:endParaRPr sz="2400">
              <a:latin typeface="Comic Sans MS"/>
              <a:cs typeface="Comic Sans MS"/>
            </a:endParaRPr>
          </a:p>
          <a:p>
            <a:pPr marL="461645" indent="-449580">
              <a:lnSpc>
                <a:spcPct val="100000"/>
              </a:lnSpc>
              <a:spcBef>
                <a:spcPts val="1155"/>
              </a:spcBef>
              <a:buFont typeface="Comic Sans MS"/>
              <a:buAutoNum type="arabicPeriod"/>
              <a:tabLst>
                <a:tab pos="462280" algn="l"/>
              </a:tabLst>
            </a:pPr>
            <a:r>
              <a:rPr dirty="0" sz="2400" spc="-5">
                <a:latin typeface="Comic Sans MS"/>
                <a:cs typeface="Comic Sans MS"/>
              </a:rPr>
              <a:t>Issuance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of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debt</a:t>
            </a:r>
            <a:r>
              <a:rPr dirty="0" sz="2400" spc="-2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to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purchase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assets.</a:t>
            </a:r>
            <a:endParaRPr sz="2400">
              <a:latin typeface="Comic Sans MS"/>
              <a:cs typeface="Comic Sans MS"/>
            </a:endParaRPr>
          </a:p>
          <a:p>
            <a:pPr marL="461645" indent="-449580">
              <a:lnSpc>
                <a:spcPct val="100000"/>
              </a:lnSpc>
              <a:spcBef>
                <a:spcPts val="1150"/>
              </a:spcBef>
              <a:buFont typeface="Comic Sans MS"/>
              <a:buAutoNum type="arabicPeriod"/>
              <a:tabLst>
                <a:tab pos="462280" algn="l"/>
              </a:tabLst>
            </a:pPr>
            <a:r>
              <a:rPr dirty="0" sz="2400">
                <a:latin typeface="Comic Sans MS"/>
                <a:cs typeface="Comic Sans MS"/>
              </a:rPr>
              <a:t>Exchanges</a:t>
            </a:r>
            <a:r>
              <a:rPr dirty="0" sz="2400" spc="-4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of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plant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assets.</a:t>
            </a:r>
            <a:endParaRPr sz="24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999" y="1524000"/>
            <a:ext cx="8077200" cy="3350260"/>
          </a:xfrm>
          <a:custGeom>
            <a:avLst/>
            <a:gdLst/>
            <a:ahLst/>
            <a:cxnLst/>
            <a:rect l="l" t="t" r="r" b="b"/>
            <a:pathLst>
              <a:path w="8077200" h="3350260">
                <a:moveTo>
                  <a:pt x="8077200" y="0"/>
                </a:moveTo>
                <a:lnTo>
                  <a:pt x="0" y="0"/>
                </a:lnTo>
                <a:lnTo>
                  <a:pt x="0" y="3349752"/>
                </a:lnTo>
                <a:lnTo>
                  <a:pt x="8077200" y="3349752"/>
                </a:lnTo>
                <a:lnTo>
                  <a:pt x="8077200" y="0"/>
                </a:lnTo>
                <a:close/>
              </a:path>
            </a:pathLst>
          </a:custGeom>
          <a:solidFill>
            <a:srgbClr val="006FC0">
              <a:alpha val="16076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59740" y="1480265"/>
            <a:ext cx="7929245" cy="33191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241300" marR="5080" indent="-228600">
              <a:lnSpc>
                <a:spcPct val="150000"/>
              </a:lnSpc>
              <a:spcBef>
                <a:spcPts val="105"/>
              </a:spcBef>
            </a:pPr>
            <a:r>
              <a:rPr dirty="0" sz="2400" spc="-5">
                <a:latin typeface="Times New Roman"/>
                <a:cs typeface="Times New Roman"/>
              </a:rPr>
              <a:t>ABC Company </a:t>
            </a:r>
            <a:r>
              <a:rPr dirty="0" sz="2400">
                <a:latin typeface="Times New Roman"/>
                <a:cs typeface="Times New Roman"/>
              </a:rPr>
              <a:t>issued </a:t>
            </a:r>
            <a:r>
              <a:rPr dirty="0" sz="2400" spc="-10">
                <a:latin typeface="Times New Roman"/>
                <a:cs typeface="Times New Roman"/>
              </a:rPr>
              <a:t>common </a:t>
            </a:r>
            <a:r>
              <a:rPr dirty="0" sz="2400">
                <a:latin typeface="Times New Roman"/>
                <a:cs typeface="Times New Roman"/>
              </a:rPr>
              <a:t>stock </a:t>
            </a:r>
            <a:r>
              <a:rPr dirty="0" sz="2400" spc="-5">
                <a:latin typeface="Times New Roman"/>
                <a:cs typeface="Times New Roman"/>
              </a:rPr>
              <a:t>for </a:t>
            </a:r>
            <a:r>
              <a:rPr dirty="0" sz="2400">
                <a:latin typeface="Times New Roman"/>
                <a:cs typeface="Times New Roman"/>
              </a:rPr>
              <a:t>of $ </a:t>
            </a:r>
            <a:r>
              <a:rPr dirty="0" sz="2400" spc="-5">
                <a:latin typeface="Times New Roman"/>
                <a:cs typeface="Times New Roman"/>
              </a:rPr>
              <a:t>19000 </a:t>
            </a:r>
            <a:r>
              <a:rPr dirty="0" sz="2400">
                <a:latin typeface="Times New Roman"/>
                <a:cs typeface="Times New Roman"/>
              </a:rPr>
              <a:t>during 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2008. </a:t>
            </a:r>
            <a:r>
              <a:rPr dirty="0" sz="2400">
                <a:latin typeface="Times New Roman"/>
                <a:cs typeface="Times New Roman"/>
              </a:rPr>
              <a:t>The </a:t>
            </a:r>
            <a:r>
              <a:rPr dirty="0" sz="2400" spc="-5">
                <a:latin typeface="Times New Roman"/>
                <a:cs typeface="Times New Roman"/>
              </a:rPr>
              <a:t>company </a:t>
            </a:r>
            <a:r>
              <a:rPr dirty="0" sz="2400">
                <a:latin typeface="Times New Roman"/>
                <a:cs typeface="Times New Roman"/>
              </a:rPr>
              <a:t>paid dividends of $ 2000 and issued along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term note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payable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for</a:t>
            </a:r>
            <a:r>
              <a:rPr dirty="0" sz="2400" spc="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$ 30000 </a:t>
            </a:r>
            <a:r>
              <a:rPr dirty="0" sz="2400">
                <a:solidFill>
                  <a:srgbClr val="006FC0"/>
                </a:solidFill>
                <a:latin typeface="Times New Roman"/>
                <a:cs typeface="Times New Roman"/>
              </a:rPr>
              <a:t>in</a:t>
            </a:r>
            <a:r>
              <a:rPr dirty="0" sz="2400" spc="5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06FC0"/>
                </a:solidFill>
                <a:latin typeface="Times New Roman"/>
                <a:cs typeface="Times New Roman"/>
              </a:rPr>
              <a:t>exchange</a:t>
            </a:r>
            <a:r>
              <a:rPr dirty="0" sz="2400" spc="5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006FC0"/>
                </a:solidFill>
                <a:latin typeface="Times New Roman"/>
                <a:cs typeface="Times New Roman"/>
              </a:rPr>
              <a:t>for </a:t>
            </a:r>
            <a:r>
              <a:rPr dirty="0" sz="2400" spc="-5">
                <a:solidFill>
                  <a:srgbClr val="006FC0"/>
                </a:solidFill>
                <a:latin typeface="Times New Roman"/>
                <a:cs typeface="Times New Roman"/>
              </a:rPr>
              <a:t>equipment </a:t>
            </a:r>
            <a:r>
              <a:rPr dirty="0" sz="2400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during the </a:t>
            </a:r>
            <a:r>
              <a:rPr dirty="0" sz="2400" spc="-25">
                <a:latin typeface="Times New Roman"/>
                <a:cs typeface="Times New Roman"/>
              </a:rPr>
              <a:t>year. </a:t>
            </a:r>
            <a:r>
              <a:rPr dirty="0" sz="2400">
                <a:latin typeface="Times New Roman"/>
                <a:cs typeface="Times New Roman"/>
              </a:rPr>
              <a:t>The </a:t>
            </a:r>
            <a:r>
              <a:rPr dirty="0" sz="2400" spc="-5">
                <a:latin typeface="Times New Roman"/>
                <a:cs typeface="Times New Roman"/>
              </a:rPr>
              <a:t>company </a:t>
            </a:r>
            <a:r>
              <a:rPr dirty="0" sz="2400">
                <a:latin typeface="Times New Roman"/>
                <a:cs typeface="Times New Roman"/>
              </a:rPr>
              <a:t>also sold treasury stock that had </a:t>
            </a:r>
            <a:r>
              <a:rPr dirty="0" sz="2400" spc="-58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a cost of $ 7000 for L.E 4000. </a:t>
            </a:r>
            <a:r>
              <a:rPr dirty="0" sz="2400" spc="-5" b="1">
                <a:solidFill>
                  <a:srgbClr val="C00000"/>
                </a:solidFill>
                <a:latin typeface="Times New Roman"/>
                <a:cs typeface="Times New Roman"/>
              </a:rPr>
              <a:t>Compute net cash </a:t>
            </a:r>
            <a:r>
              <a:rPr dirty="0" sz="2400" b="1">
                <a:solidFill>
                  <a:srgbClr val="C00000"/>
                </a:solidFill>
                <a:latin typeface="Times New Roman"/>
                <a:cs typeface="Times New Roman"/>
              </a:rPr>
              <a:t>flow </a:t>
            </a:r>
            <a:r>
              <a:rPr dirty="0" sz="2400" spc="-15" b="1">
                <a:solidFill>
                  <a:srgbClr val="C00000"/>
                </a:solidFill>
                <a:latin typeface="Times New Roman"/>
                <a:cs typeface="Times New Roman"/>
              </a:rPr>
              <a:t>from </a:t>
            </a:r>
            <a:r>
              <a:rPr dirty="0" sz="2400" spc="-1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C00000"/>
                </a:solidFill>
                <a:latin typeface="Times New Roman"/>
                <a:cs typeface="Times New Roman"/>
              </a:rPr>
              <a:t>financing</a:t>
            </a:r>
            <a:r>
              <a:rPr dirty="0" sz="2400" spc="-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C00000"/>
                </a:solidFill>
                <a:latin typeface="Times New Roman"/>
                <a:cs typeface="Times New Roman"/>
              </a:rPr>
              <a:t>activity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17-24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363599" y="2132838"/>
          <a:ext cx="6160770" cy="19716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72355"/>
                <a:gridCol w="1264285"/>
              </a:tblGrid>
              <a:tr h="341198">
                <a:tc>
                  <a:txBody>
                    <a:bodyPr/>
                    <a:lstStyle/>
                    <a:p>
                      <a:pPr marL="68580">
                        <a:lnSpc>
                          <a:spcPts val="2335"/>
                        </a:lnSpc>
                      </a:pPr>
                      <a:r>
                        <a:rPr dirty="0" sz="2000" b="1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2000" spc="5" b="1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sh</a:t>
                      </a:r>
                      <a:r>
                        <a:rPr dirty="0" sz="20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flow</a:t>
                      </a:r>
                      <a:r>
                        <a:rPr dirty="0" sz="20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dirty="0" sz="2000" spc="-40" b="1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om</a:t>
                      </a:r>
                      <a:r>
                        <a:rPr dirty="0" sz="2000" spc="-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dirty="0" sz="2000" spc="-10" b="1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nancing</a:t>
                      </a:r>
                      <a:r>
                        <a:rPr dirty="0" sz="2000" spc="-14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Activiti</a:t>
                      </a:r>
                      <a:r>
                        <a:rPr dirty="0" sz="2000" spc="-10" b="1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dirty="0" sz="2000" spc="-15" b="1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2000" b="1">
                          <a:latin typeface="Times New Roman"/>
                          <a:cs typeface="Times New Roman"/>
                        </a:rPr>
                        <a:t>: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36236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Issuance</a:t>
                      </a:r>
                      <a:r>
                        <a:rPr dirty="0" sz="20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20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>
                          <a:latin typeface="Times New Roman"/>
                          <a:cs typeface="Times New Roman"/>
                        </a:rPr>
                        <a:t>common</a:t>
                      </a:r>
                      <a:r>
                        <a:rPr dirty="0" sz="20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latin typeface="Times New Roman"/>
                          <a:cs typeface="Times New Roman"/>
                        </a:rPr>
                        <a:t>Stock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70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2000" spc="5">
                          <a:latin typeface="Times New Roman"/>
                          <a:cs typeface="Times New Roman"/>
                        </a:rPr>
                        <a:t>19000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70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5616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2000" spc="-5">
                          <a:latin typeface="Times New Roman"/>
                          <a:cs typeface="Times New Roman"/>
                        </a:rPr>
                        <a:t>Payment</a:t>
                      </a:r>
                      <a:r>
                        <a:rPr dirty="0" sz="20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20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latin typeface="Times New Roman"/>
                          <a:cs typeface="Times New Roman"/>
                        </a:rPr>
                        <a:t>dividends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70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(2000)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794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533326">
                <a:tc>
                  <a:txBody>
                    <a:bodyPr/>
                    <a:lstStyle/>
                    <a:p>
                      <a:pPr marL="68580">
                        <a:lnSpc>
                          <a:spcPts val="2335"/>
                        </a:lnSpc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Sale</a:t>
                      </a:r>
                      <a:r>
                        <a:rPr dirty="0" sz="20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2000" spc="-6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>
                          <a:latin typeface="Times New Roman"/>
                          <a:cs typeface="Times New Roman"/>
                        </a:rPr>
                        <a:t>Treasury</a:t>
                      </a:r>
                      <a:r>
                        <a:rPr dirty="0" sz="20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latin typeface="Times New Roman"/>
                          <a:cs typeface="Times New Roman"/>
                        </a:rPr>
                        <a:t>Stock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835"/>
                        </a:spcBef>
                      </a:pPr>
                      <a:r>
                        <a:rPr dirty="0" sz="2000" spc="5">
                          <a:latin typeface="Times New Roman"/>
                          <a:cs typeface="Times New Roman"/>
                        </a:rPr>
                        <a:t>4000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0604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6224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2000" spc="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</a:t>
                      </a:r>
                      <a:r>
                        <a:rPr dirty="0" sz="2000" spc="-8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flow</a:t>
                      </a:r>
                      <a:r>
                        <a:rPr dirty="0" sz="2000" spc="-15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Financing</a:t>
                      </a:r>
                      <a:r>
                        <a:rPr dirty="0" sz="2000" spc="36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Activities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7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dirty="0" sz="2000" spc="5" b="1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21000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095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17-24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5844" y="1055877"/>
            <a:ext cx="6412230" cy="29705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15100"/>
              </a:lnSpc>
              <a:spcBef>
                <a:spcPts val="95"/>
              </a:spcBef>
            </a:pPr>
            <a:r>
              <a:rPr dirty="0" sz="2400" spc="-5" b="1">
                <a:latin typeface="Times New Roman"/>
                <a:cs typeface="Times New Roman"/>
              </a:rPr>
              <a:t>Use</a:t>
            </a:r>
            <a:r>
              <a:rPr dirty="0" sz="240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the</a:t>
            </a:r>
            <a:r>
              <a:rPr dirty="0" sz="240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following</a:t>
            </a:r>
            <a:r>
              <a:rPr dirty="0" sz="2400" spc="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information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to calculate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the</a:t>
            </a:r>
            <a:r>
              <a:rPr dirty="0" sz="240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net </a:t>
            </a:r>
            <a:r>
              <a:rPr dirty="0" sz="2400" spc="-58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cash </a:t>
            </a:r>
            <a:r>
              <a:rPr dirty="0" sz="2400" spc="-10" b="1">
                <a:latin typeface="Times New Roman"/>
                <a:cs typeface="Times New Roman"/>
              </a:rPr>
              <a:t>provided </a:t>
            </a:r>
            <a:r>
              <a:rPr dirty="0" sz="2400" b="1">
                <a:latin typeface="Times New Roman"/>
                <a:cs typeface="Times New Roman"/>
              </a:rPr>
              <a:t>or </a:t>
            </a:r>
            <a:r>
              <a:rPr dirty="0" sz="2400" spc="-5" b="1">
                <a:latin typeface="Times New Roman"/>
                <a:cs typeface="Times New Roman"/>
              </a:rPr>
              <a:t>used by </a:t>
            </a:r>
            <a:r>
              <a:rPr dirty="0" sz="2400" b="1">
                <a:solidFill>
                  <a:srgbClr val="FF0000"/>
                </a:solidFill>
                <a:latin typeface="Times New Roman"/>
                <a:cs typeface="Times New Roman"/>
              </a:rPr>
              <a:t>financing activities </a:t>
            </a:r>
            <a:r>
              <a:rPr dirty="0" sz="2400" b="1">
                <a:latin typeface="Times New Roman"/>
                <a:cs typeface="Times New Roman"/>
              </a:rPr>
              <a:t>for </a:t>
            </a:r>
            <a:r>
              <a:rPr dirty="0" sz="2400" spc="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the </a:t>
            </a:r>
            <a:r>
              <a:rPr dirty="0" sz="2400" spc="-10" b="1">
                <a:latin typeface="Times New Roman"/>
                <a:cs typeface="Times New Roman"/>
              </a:rPr>
              <a:t>Electro</a:t>
            </a:r>
            <a:r>
              <a:rPr dirty="0" sz="2400" spc="-2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light</a:t>
            </a:r>
            <a:r>
              <a:rPr dirty="0" sz="2400" spc="-2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Corporation:</a:t>
            </a:r>
            <a:endParaRPr sz="2400">
              <a:latin typeface="Times New Roman"/>
              <a:cs typeface="Times New Roman"/>
            </a:endParaRPr>
          </a:p>
          <a:p>
            <a:pPr marL="354965" indent="-342900">
              <a:lnSpc>
                <a:spcPct val="100000"/>
              </a:lnSpc>
              <a:spcBef>
                <a:spcPts val="434"/>
              </a:spcBef>
              <a:buAutoNum type="alphaLcPeriod"/>
              <a:tabLst>
                <a:tab pos="354965" algn="l"/>
                <a:tab pos="355600" algn="l"/>
              </a:tabLst>
            </a:pPr>
            <a:r>
              <a:rPr dirty="0" sz="2400" spc="-5">
                <a:latin typeface="Times New Roman"/>
                <a:cs typeface="Times New Roman"/>
              </a:rPr>
              <a:t>Net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income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,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L.E.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10,000</a:t>
            </a:r>
            <a:endParaRPr sz="2400">
              <a:latin typeface="Times New Roman"/>
              <a:cs typeface="Times New Roman"/>
            </a:endParaRPr>
          </a:p>
          <a:p>
            <a:pPr marL="354965" indent="-342900">
              <a:lnSpc>
                <a:spcPct val="100000"/>
              </a:lnSpc>
              <a:spcBef>
                <a:spcPts val="430"/>
              </a:spcBef>
              <a:buAutoNum type="alphaLcPeriod"/>
              <a:tabLst>
                <a:tab pos="355600" algn="l"/>
              </a:tabLst>
            </a:pPr>
            <a:r>
              <a:rPr dirty="0" sz="2400">
                <a:latin typeface="Times New Roman"/>
                <a:cs typeface="Times New Roman"/>
              </a:rPr>
              <a:t>Paid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cash</a:t>
            </a:r>
            <a:r>
              <a:rPr dirty="0" sz="2400" spc="-3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dividend</a:t>
            </a:r>
            <a:r>
              <a:rPr dirty="0" sz="2400" spc="-4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of</a:t>
            </a:r>
            <a:r>
              <a:rPr dirty="0" sz="2400" spc="-1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L.E.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3,000</a:t>
            </a:r>
            <a:endParaRPr sz="2400">
              <a:latin typeface="Times New Roman"/>
              <a:cs typeface="Times New Roman"/>
            </a:endParaRPr>
          </a:p>
          <a:p>
            <a:pPr marL="354965" indent="-342900">
              <a:lnSpc>
                <a:spcPct val="100000"/>
              </a:lnSpc>
              <a:spcBef>
                <a:spcPts val="430"/>
              </a:spcBef>
              <a:buAutoNum type="alphaLcPeriod"/>
              <a:tabLst>
                <a:tab pos="354965" algn="l"/>
                <a:tab pos="355600" algn="l"/>
              </a:tabLst>
            </a:pPr>
            <a:r>
              <a:rPr dirty="0" sz="2400">
                <a:latin typeface="Times New Roman"/>
                <a:cs typeface="Times New Roman"/>
              </a:rPr>
              <a:t>Paid</a:t>
            </a:r>
            <a:r>
              <a:rPr dirty="0" sz="2400" spc="-3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bond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payable,</a:t>
            </a:r>
            <a:r>
              <a:rPr dirty="0" sz="2400" spc="-4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L.E. 8,000</a:t>
            </a:r>
            <a:endParaRPr sz="2400">
              <a:latin typeface="Times New Roman"/>
              <a:cs typeface="Times New Roman"/>
            </a:endParaRPr>
          </a:p>
          <a:p>
            <a:pPr marL="354965" indent="-342900">
              <a:lnSpc>
                <a:spcPct val="100000"/>
              </a:lnSpc>
              <a:spcBef>
                <a:spcPts val="434"/>
              </a:spcBef>
              <a:buAutoNum type="alphaLcPeriod"/>
              <a:tabLst>
                <a:tab pos="355600" algn="l"/>
              </a:tabLst>
            </a:pPr>
            <a:r>
              <a:rPr dirty="0" sz="2400">
                <a:latin typeface="Times New Roman"/>
                <a:cs typeface="Times New Roman"/>
              </a:rPr>
              <a:t>Purchased</a:t>
            </a:r>
            <a:r>
              <a:rPr dirty="0" sz="2400" spc="-25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equipment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 spc="-5">
                <a:latin typeface="Times New Roman"/>
                <a:cs typeface="Times New Roman"/>
              </a:rPr>
              <a:t>for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L.E.</a:t>
            </a:r>
            <a:r>
              <a:rPr dirty="0" sz="2400" spc="-5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12,000</a:t>
            </a:r>
            <a:r>
              <a:rPr dirty="0" sz="2400" spc="-10">
                <a:latin typeface="Times New Roman"/>
                <a:cs typeface="Times New Roman"/>
              </a:rPr>
              <a:t> </a:t>
            </a:r>
            <a:r>
              <a:rPr dirty="0" sz="2400">
                <a:latin typeface="Times New Roman"/>
                <a:cs typeface="Times New Roman"/>
              </a:rPr>
              <a:t>cash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17-24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17-27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768081"/>
          </a:xfrm>
          <a:prstGeom prst="rect">
            <a:avLst/>
          </a:prstGeom>
        </p:spPr>
      </p:pic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363599" y="1820798"/>
          <a:ext cx="6170930" cy="19538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80610"/>
                <a:gridCol w="1266189"/>
              </a:tblGrid>
              <a:tr h="376496">
                <a:tc>
                  <a:txBody>
                    <a:bodyPr/>
                    <a:lstStyle/>
                    <a:p>
                      <a:pPr marL="68580">
                        <a:lnSpc>
                          <a:spcPts val="2105"/>
                        </a:lnSpc>
                      </a:pPr>
                      <a:r>
                        <a:rPr dirty="0" sz="1800" b="1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sh</a:t>
                      </a:r>
                      <a:r>
                        <a:rPr dirty="0" sz="18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dirty="0" sz="1800" spc="5" b="1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ow</a:t>
                      </a:r>
                      <a:r>
                        <a:rPr dirty="0" sz="1800" spc="-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dirty="0" sz="1800" spc="-30" b="1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om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Fi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800" spc="5" b="1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800" spc="-10" b="1"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dirty="0" sz="1800" spc="-10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latin typeface="Times New Roman"/>
                          <a:cs typeface="Times New Roman"/>
                        </a:rPr>
                        <a:t>Activities: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53715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Paid</a:t>
                      </a:r>
                      <a:r>
                        <a:rPr dirty="0" sz="20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dirty="0" sz="20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latin typeface="Times New Roman"/>
                          <a:cs typeface="Times New Roman"/>
                        </a:rPr>
                        <a:t>dividends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7810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1395"/>
                        </a:spcBef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(3000)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7716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491692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dirty="0" sz="2000">
                          <a:latin typeface="Times New Roman"/>
                          <a:cs typeface="Times New Roman"/>
                        </a:rPr>
                        <a:t>Paid</a:t>
                      </a:r>
                      <a:r>
                        <a:rPr dirty="0" sz="20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 spc="5">
                          <a:latin typeface="Times New Roman"/>
                          <a:cs typeface="Times New Roman"/>
                        </a:rPr>
                        <a:t>bonds</a:t>
                      </a:r>
                      <a:r>
                        <a:rPr dirty="0" sz="20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000">
                          <a:latin typeface="Times New Roman"/>
                          <a:cs typeface="Times New Roman"/>
                        </a:rPr>
                        <a:t>payable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286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dirty="0" sz="2000" spc="5">
                          <a:latin typeface="Times New Roman"/>
                          <a:cs typeface="Times New Roman"/>
                        </a:rPr>
                        <a:t>(8000)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0096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53254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dirty="0" sz="1800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</a:t>
                      </a:r>
                      <a:r>
                        <a:rPr dirty="0" sz="1800" spc="-60" b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dirty="0" sz="1800" spc="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cash</a:t>
                      </a:r>
                      <a:r>
                        <a:rPr dirty="0" sz="18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flow</a:t>
                      </a:r>
                      <a:r>
                        <a:rPr dirty="0" sz="1800" spc="-1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dirty="0" sz="1800" spc="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financing</a:t>
                      </a:r>
                      <a:r>
                        <a:rPr dirty="0" sz="1800" spc="35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Activities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0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dirty="0" sz="1800" spc="-15" b="1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(11000)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192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9143999" cy="684580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50316" y="1086357"/>
            <a:ext cx="8660765" cy="12471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200"/>
              </a:lnSpc>
              <a:spcBef>
                <a:spcPts val="100"/>
              </a:spcBef>
              <a:tabLst>
                <a:tab pos="662305" algn="l"/>
              </a:tabLst>
            </a:pP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ABC	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Company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reported net income 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of </a:t>
            </a:r>
            <a:r>
              <a:rPr dirty="0" sz="2000" spc="5" b="0" i="0">
                <a:solidFill>
                  <a:srgbClr val="000000"/>
                </a:solidFill>
                <a:latin typeface="Comic Sans MS"/>
                <a:cs typeface="Comic Sans MS"/>
              </a:rPr>
              <a:t>$200000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for the 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current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year. 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 Depreciation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 expense</a:t>
            </a:r>
            <a:r>
              <a:rPr dirty="0" sz="2000" spc="1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amounted</a:t>
            </a:r>
            <a:r>
              <a:rPr dirty="0" sz="2000" spc="-1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to</a:t>
            </a:r>
            <a:r>
              <a:rPr dirty="0" sz="2000" spc="-2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5" b="0" i="0">
                <a:solidFill>
                  <a:srgbClr val="000000"/>
                </a:solidFill>
                <a:latin typeface="Comic Sans MS"/>
                <a:cs typeface="Comic Sans MS"/>
              </a:rPr>
              <a:t>$80000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for the</a:t>
            </a:r>
            <a:r>
              <a:rPr dirty="0" sz="2000" spc="-1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year. Balances</a:t>
            </a:r>
            <a:r>
              <a:rPr dirty="0" sz="2000" spc="25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of</a:t>
            </a:r>
            <a:r>
              <a:rPr dirty="0" sz="2000" spc="-1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the </a:t>
            </a:r>
            <a:r>
              <a:rPr dirty="0" sz="2000" spc="-58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current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asset</a:t>
            </a:r>
            <a:r>
              <a:rPr dirty="0" sz="2000" spc="5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and</a:t>
            </a:r>
            <a:r>
              <a:rPr dirty="0" sz="2000" spc="1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current</a:t>
            </a:r>
            <a:r>
              <a:rPr dirty="0" sz="2000" spc="5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Liability</a:t>
            </a:r>
            <a:r>
              <a:rPr dirty="0" sz="2000" spc="-2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accounts</a:t>
            </a:r>
            <a:r>
              <a:rPr dirty="0" sz="2000" spc="-2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at</a:t>
            </a:r>
            <a:r>
              <a:rPr dirty="0" sz="2000" spc="-1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  <a:r>
              <a:rPr dirty="0" sz="2000" spc="-1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beginning</a:t>
            </a:r>
            <a:r>
              <a:rPr dirty="0" sz="2000" spc="2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and</a:t>
            </a:r>
            <a:r>
              <a:rPr dirty="0" sz="2000" spc="5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end</a:t>
            </a:r>
            <a:r>
              <a:rPr dirty="0" sz="2000" spc="5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of </a:t>
            </a:r>
            <a:r>
              <a:rPr dirty="0" sz="2000" spc="5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  <a:r>
              <a:rPr dirty="0" sz="2000" spc="-15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year are</a:t>
            </a:r>
            <a:r>
              <a:rPr dirty="0" sz="2000" spc="1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as</a:t>
            </a:r>
            <a:r>
              <a:rPr dirty="0" sz="2000" b="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000" spc="-5" b="0" i="0">
                <a:solidFill>
                  <a:srgbClr val="000000"/>
                </a:solidFill>
                <a:latin typeface="Comic Sans MS"/>
                <a:cs typeface="Comic Sans MS"/>
              </a:rPr>
              <a:t>follows:</a:t>
            </a:r>
            <a:endParaRPr sz="2000">
              <a:latin typeface="Comic Sans MS"/>
              <a:cs typeface="Comic Sans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058862" y="2566923"/>
          <a:ext cx="6351905" cy="21196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70375"/>
                <a:gridCol w="1028700"/>
                <a:gridCol w="1028700"/>
              </a:tblGrid>
              <a:tr h="2743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ts val="2060"/>
                        </a:lnSpc>
                      </a:pPr>
                      <a:r>
                        <a:rPr dirty="0" sz="1800" spc="5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2011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060"/>
                        </a:lnSpc>
                      </a:pPr>
                      <a:r>
                        <a:rPr dirty="0" sz="1800" spc="5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2010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81919">
                <a:tc>
                  <a:txBody>
                    <a:bodyPr/>
                    <a:lstStyle/>
                    <a:p>
                      <a:pPr marL="68580">
                        <a:lnSpc>
                          <a:spcPts val="2120"/>
                        </a:lnSpc>
                      </a:pPr>
                      <a:r>
                        <a:rPr dirty="0" sz="2000" spc="-5">
                          <a:latin typeface="Comic Sans MS"/>
                          <a:cs typeface="Comic Sans MS"/>
                        </a:rPr>
                        <a:t>Accounts</a:t>
                      </a:r>
                      <a:r>
                        <a:rPr dirty="0" sz="2000" spc="-5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receivable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ts val="2080"/>
                        </a:lnSpc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24000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080"/>
                        </a:lnSpc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32000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304926">
                <a:tc>
                  <a:txBody>
                    <a:bodyPr/>
                    <a:lstStyle/>
                    <a:p>
                      <a:pPr marL="68580">
                        <a:lnSpc>
                          <a:spcPts val="2205"/>
                        </a:lnSpc>
                        <a:spcBef>
                          <a:spcPts val="95"/>
                        </a:spcBef>
                      </a:pPr>
                      <a:r>
                        <a:rPr dirty="0" sz="2000" spc="-5">
                          <a:latin typeface="Comic Sans MS"/>
                          <a:cs typeface="Comic Sans MS"/>
                        </a:rPr>
                        <a:t>Inventories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1206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50000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270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65000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270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04799">
                <a:tc>
                  <a:txBody>
                    <a:bodyPr/>
                    <a:lstStyle/>
                    <a:p>
                      <a:pPr marL="68580">
                        <a:lnSpc>
                          <a:spcPts val="2205"/>
                        </a:lnSpc>
                        <a:spcBef>
                          <a:spcPts val="95"/>
                        </a:spcBef>
                      </a:pPr>
                      <a:r>
                        <a:rPr dirty="0" sz="2000" spc="-5">
                          <a:latin typeface="Comic Sans MS"/>
                          <a:cs typeface="Comic Sans MS"/>
                        </a:rPr>
                        <a:t>Prepaid</a:t>
                      </a:r>
                      <a:r>
                        <a:rPr dirty="0" sz="2000" spc="-2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expenses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1206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7500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270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5000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270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68580">
                        <a:lnSpc>
                          <a:spcPts val="2205"/>
                        </a:lnSpc>
                        <a:spcBef>
                          <a:spcPts val="95"/>
                        </a:spcBef>
                      </a:pPr>
                      <a:r>
                        <a:rPr dirty="0" sz="2000" spc="-5">
                          <a:latin typeface="Comic Sans MS"/>
                          <a:cs typeface="Comic Sans MS"/>
                        </a:rPr>
                        <a:t>Accounts</a:t>
                      </a:r>
                      <a:r>
                        <a:rPr dirty="0" sz="2000" spc="-5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payable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1206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12000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270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18000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270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632670">
                <a:tc>
                  <a:txBody>
                    <a:bodyPr/>
                    <a:lstStyle/>
                    <a:p>
                      <a:pPr marL="68580" marR="2582545">
                        <a:lnSpc>
                          <a:spcPct val="100499"/>
                        </a:lnSpc>
                        <a:spcBef>
                          <a:spcPts val="55"/>
                        </a:spcBef>
                      </a:pPr>
                      <a:r>
                        <a:rPr dirty="0" sz="2000" spc="-5">
                          <a:latin typeface="Comic Sans MS"/>
                          <a:cs typeface="Comic Sans MS"/>
                        </a:rPr>
                        <a:t>Income</a:t>
                      </a:r>
                      <a:r>
                        <a:rPr dirty="0" sz="2000" spc="-8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taxes </a:t>
                      </a:r>
                      <a:r>
                        <a:rPr dirty="0" sz="2000" spc="-58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2000" spc="-5">
                          <a:latin typeface="Comic Sans MS"/>
                          <a:cs typeface="Comic Sans MS"/>
                        </a:rPr>
                        <a:t>payable</a:t>
                      </a:r>
                      <a:endParaRPr sz="2000">
                        <a:latin typeface="Comic Sans MS"/>
                        <a:cs typeface="Comic Sans MS"/>
                      </a:endParaRPr>
                    </a:p>
                  </a:txBody>
                  <a:tcPr marL="0" marR="0" marB="0" marT="698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1600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3335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1200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3335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499668" y="4995417"/>
            <a:ext cx="7851140" cy="5759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701164" algn="l"/>
                <a:tab pos="2673985" algn="l"/>
                <a:tab pos="3181985" algn="l"/>
                <a:tab pos="3804285" algn="l"/>
                <a:tab pos="4516120" algn="l"/>
                <a:tab pos="5182235" algn="l"/>
                <a:tab pos="5692140" algn="l"/>
                <a:tab pos="6845934" algn="l"/>
              </a:tabLst>
            </a:pPr>
            <a:r>
              <a:rPr dirty="0" sz="1800" spc="-5" b="1">
                <a:latin typeface="Comic Sans MS"/>
                <a:cs typeface="Comic Sans MS"/>
              </a:rPr>
              <a:t>Instructions</a:t>
            </a:r>
            <a:r>
              <a:rPr dirty="0" sz="1800" spc="355" b="1">
                <a:latin typeface="Comic Sans MS"/>
                <a:cs typeface="Comic Sans MS"/>
              </a:rPr>
              <a:t> </a:t>
            </a:r>
            <a:r>
              <a:rPr dirty="0" sz="1800">
                <a:latin typeface="Comic Sans MS"/>
                <a:cs typeface="Comic Sans MS"/>
              </a:rPr>
              <a:t>:	Prepare	the	cash	</a:t>
            </a:r>
            <a:r>
              <a:rPr dirty="0" sz="1800" spc="-5">
                <a:latin typeface="Comic Sans MS"/>
                <a:cs typeface="Comic Sans MS"/>
              </a:rPr>
              <a:t>flows	from	</a:t>
            </a:r>
            <a:r>
              <a:rPr dirty="0" sz="1800">
                <a:latin typeface="Comic Sans MS"/>
                <a:cs typeface="Comic Sans MS"/>
              </a:rPr>
              <a:t>the	operating	</a:t>
            </a:r>
            <a:r>
              <a:rPr dirty="0" sz="1800" spc="-5">
                <a:latin typeface="Comic Sans MS"/>
                <a:cs typeface="Comic Sans MS"/>
              </a:rPr>
              <a:t>activities</a:t>
            </a:r>
            <a:endParaRPr sz="18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1800" spc="-5">
                <a:latin typeface="Comic Sans MS"/>
                <a:cs typeface="Comic Sans MS"/>
              </a:rPr>
              <a:t>section</a:t>
            </a:r>
            <a:r>
              <a:rPr dirty="0" sz="1800" spc="5">
                <a:latin typeface="Comic Sans MS"/>
                <a:cs typeface="Comic Sans MS"/>
              </a:rPr>
              <a:t> </a:t>
            </a:r>
            <a:r>
              <a:rPr dirty="0" sz="1800">
                <a:latin typeface="Comic Sans MS"/>
                <a:cs typeface="Comic Sans MS"/>
              </a:rPr>
              <a:t>of</a:t>
            </a:r>
            <a:r>
              <a:rPr dirty="0" sz="1800" spc="5">
                <a:latin typeface="Comic Sans MS"/>
                <a:cs typeface="Comic Sans MS"/>
              </a:rPr>
              <a:t> </a:t>
            </a:r>
            <a:r>
              <a:rPr dirty="0" sz="1800" spc="-5">
                <a:latin typeface="Comic Sans MS"/>
                <a:cs typeface="Comic Sans MS"/>
              </a:rPr>
              <a:t>the</a:t>
            </a:r>
            <a:r>
              <a:rPr dirty="0" sz="1800">
                <a:latin typeface="Comic Sans MS"/>
                <a:cs typeface="Comic Sans MS"/>
              </a:rPr>
              <a:t> statement</a:t>
            </a:r>
            <a:r>
              <a:rPr dirty="0" sz="1800" spc="10">
                <a:latin typeface="Comic Sans MS"/>
                <a:cs typeface="Comic Sans MS"/>
              </a:rPr>
              <a:t> </a:t>
            </a:r>
            <a:r>
              <a:rPr dirty="0" sz="1800">
                <a:latin typeface="Comic Sans MS"/>
                <a:cs typeface="Comic Sans MS"/>
              </a:rPr>
              <a:t>of cash</a:t>
            </a:r>
            <a:r>
              <a:rPr dirty="0" sz="1800" spc="5">
                <a:latin typeface="Comic Sans MS"/>
                <a:cs typeface="Comic Sans MS"/>
              </a:rPr>
              <a:t> </a:t>
            </a:r>
            <a:r>
              <a:rPr dirty="0" sz="1800" spc="-5">
                <a:latin typeface="Comic Sans MS"/>
                <a:cs typeface="Comic Sans MS"/>
              </a:rPr>
              <a:t>flows using</a:t>
            </a:r>
            <a:r>
              <a:rPr dirty="0" sz="1800" spc="10">
                <a:latin typeface="Comic Sans MS"/>
                <a:cs typeface="Comic Sans MS"/>
              </a:rPr>
              <a:t>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the</a:t>
            </a:r>
            <a:r>
              <a:rPr dirty="0" u="heavy" sz="1800" spc="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18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indirect</a:t>
            </a:r>
            <a:r>
              <a:rPr dirty="0" u="heavy" sz="1800" spc="1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18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method</a:t>
            </a:r>
            <a:endParaRPr sz="18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830262" y="1397508"/>
          <a:ext cx="7501255" cy="40633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135370"/>
                <a:gridCol w="165735"/>
                <a:gridCol w="1009650"/>
                <a:gridCol w="167640"/>
              </a:tblGrid>
              <a:tr h="24644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441643">
                <a:tc>
                  <a:txBody>
                    <a:bodyPr/>
                    <a:lstStyle/>
                    <a:p>
                      <a:pPr marL="68580">
                        <a:lnSpc>
                          <a:spcPts val="2080"/>
                        </a:lnSpc>
                      </a:pPr>
                      <a:r>
                        <a:rPr dirty="0" sz="1800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Net</a:t>
                      </a:r>
                      <a:r>
                        <a:rPr dirty="0" sz="1800" spc="-100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Income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080"/>
                        </a:lnSpc>
                      </a:pPr>
                      <a:r>
                        <a:rPr dirty="0" sz="1800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$</a:t>
                      </a:r>
                      <a:r>
                        <a:rPr dirty="0" sz="1800" spc="5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200000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0"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771588">
                <a:tc>
                  <a:txBody>
                    <a:bodyPr/>
                    <a:lstStyle/>
                    <a:p>
                      <a:pPr marL="68580" marR="886460">
                        <a:lnSpc>
                          <a:spcPct val="100600"/>
                        </a:lnSpc>
                        <a:spcBef>
                          <a:spcPts val="1405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Adjustments to reconcile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net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income to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net cash </a:t>
                      </a:r>
                      <a:r>
                        <a:rPr dirty="0" sz="1800" spc="-52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provided By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operating</a:t>
                      </a:r>
                      <a:r>
                        <a:rPr dirty="0" sz="1800" spc="-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activities: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7843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37883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Depreciation</a:t>
                      </a:r>
                      <a:r>
                        <a:rPr dirty="0" sz="1800" spc="-2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expense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4318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80000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431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686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Decrease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 accounts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receivable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222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8000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22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680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Decrease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inventories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222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15000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22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667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Increase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 prepaid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expenses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222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(2500)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22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1686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 spc="-5">
                          <a:latin typeface="Comic Sans MS"/>
                          <a:cs typeface="Comic Sans MS"/>
                        </a:rPr>
                        <a:t>Decrease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>
                          <a:latin typeface="Comic Sans MS"/>
                          <a:cs typeface="Comic Sans MS"/>
                        </a:rPr>
                        <a:t>in</a:t>
                      </a:r>
                      <a:r>
                        <a:rPr dirty="0" sz="1800" spc="-1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accounts</a:t>
                      </a:r>
                      <a:r>
                        <a:rPr dirty="0" sz="1800" spc="-15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payable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222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>
                          <a:latin typeface="Comic Sans MS"/>
                          <a:cs typeface="Comic Sans MS"/>
                        </a:rPr>
                        <a:t>(6000)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22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</a:tr>
              <a:tr h="327468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 spc="-65">
                          <a:latin typeface="Comic Sans MS"/>
                          <a:cs typeface="Comic Sans MS"/>
                        </a:rPr>
                        <a:t>I</a:t>
                      </a:r>
                      <a:r>
                        <a:rPr dirty="0" sz="1800" spc="-55">
                          <a:latin typeface="Comic Sans MS"/>
                          <a:cs typeface="Comic Sans MS"/>
                        </a:rPr>
                        <a:t>n</a:t>
                      </a:r>
                      <a:r>
                        <a:rPr dirty="0" sz="1800" spc="-65">
                          <a:latin typeface="Comic Sans MS"/>
                          <a:cs typeface="Comic Sans MS"/>
                        </a:rPr>
                        <a:t>cre</a:t>
                      </a:r>
                      <a:r>
                        <a:rPr dirty="0" sz="1800" spc="-60">
                          <a:latin typeface="Comic Sans MS"/>
                          <a:cs typeface="Comic Sans MS"/>
                        </a:rPr>
                        <a:t>a</a:t>
                      </a:r>
                      <a:r>
                        <a:rPr dirty="0" sz="1800" spc="-65">
                          <a:latin typeface="Comic Sans MS"/>
                          <a:cs typeface="Comic Sans MS"/>
                        </a:rPr>
                        <a:t>s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e</a:t>
                      </a:r>
                      <a:r>
                        <a:rPr dirty="0" sz="1800" spc="-1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60">
                          <a:latin typeface="Comic Sans MS"/>
                          <a:cs typeface="Comic Sans MS"/>
                        </a:rPr>
                        <a:t>i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n</a:t>
                      </a:r>
                      <a:r>
                        <a:rPr dirty="0" sz="1800" spc="-114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60">
                          <a:latin typeface="Comic Sans MS"/>
                          <a:cs typeface="Comic Sans MS"/>
                        </a:rPr>
                        <a:t>i</a:t>
                      </a:r>
                      <a:r>
                        <a:rPr dirty="0" sz="1800" spc="-55">
                          <a:latin typeface="Comic Sans MS"/>
                          <a:cs typeface="Comic Sans MS"/>
                        </a:rPr>
                        <a:t>n</a:t>
                      </a:r>
                      <a:r>
                        <a:rPr dirty="0" sz="1800" spc="-65">
                          <a:latin typeface="Comic Sans MS"/>
                          <a:cs typeface="Comic Sans MS"/>
                        </a:rPr>
                        <a:t>c</a:t>
                      </a:r>
                      <a:r>
                        <a:rPr dirty="0" sz="1800" spc="-60">
                          <a:latin typeface="Comic Sans MS"/>
                          <a:cs typeface="Comic Sans MS"/>
                        </a:rPr>
                        <a:t>o</a:t>
                      </a:r>
                      <a:r>
                        <a:rPr dirty="0" sz="1800" spc="-55">
                          <a:latin typeface="Comic Sans MS"/>
                          <a:cs typeface="Comic Sans MS"/>
                        </a:rPr>
                        <a:t>m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e</a:t>
                      </a:r>
                      <a:r>
                        <a:rPr dirty="0" sz="1800" spc="-1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60">
                          <a:latin typeface="Comic Sans MS"/>
                          <a:cs typeface="Comic Sans MS"/>
                        </a:rPr>
                        <a:t>ta</a:t>
                      </a:r>
                      <a:r>
                        <a:rPr dirty="0" sz="1800" spc="-55">
                          <a:latin typeface="Comic Sans MS"/>
                          <a:cs typeface="Comic Sans MS"/>
                        </a:rPr>
                        <a:t>x</a:t>
                      </a:r>
                      <a:r>
                        <a:rPr dirty="0" sz="1800" spc="-65">
                          <a:latin typeface="Comic Sans MS"/>
                          <a:cs typeface="Comic Sans MS"/>
                        </a:rPr>
                        <a:t>e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s</a:t>
                      </a:r>
                      <a:r>
                        <a:rPr dirty="0" sz="1800" spc="-120"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65">
                          <a:latin typeface="Comic Sans MS"/>
                          <a:cs typeface="Comic Sans MS"/>
                        </a:rPr>
                        <a:t>p</a:t>
                      </a:r>
                      <a:r>
                        <a:rPr dirty="0" sz="1800" spc="-60">
                          <a:latin typeface="Comic Sans MS"/>
                          <a:cs typeface="Comic Sans MS"/>
                        </a:rPr>
                        <a:t>a</a:t>
                      </a:r>
                      <a:r>
                        <a:rPr dirty="0" sz="1800" spc="-65">
                          <a:latin typeface="Comic Sans MS"/>
                          <a:cs typeface="Comic Sans MS"/>
                        </a:rPr>
                        <a:t>y</a:t>
                      </a:r>
                      <a:r>
                        <a:rPr dirty="0" sz="1800" spc="-60">
                          <a:latin typeface="Comic Sans MS"/>
                          <a:cs typeface="Comic Sans MS"/>
                        </a:rPr>
                        <a:t>ab</a:t>
                      </a:r>
                      <a:r>
                        <a:rPr dirty="0" sz="1800" spc="-65">
                          <a:latin typeface="Comic Sans MS"/>
                          <a:cs typeface="Comic Sans MS"/>
                        </a:rPr>
                        <a:t>l</a:t>
                      </a:r>
                      <a:r>
                        <a:rPr dirty="0" sz="1800">
                          <a:latin typeface="Comic Sans MS"/>
                          <a:cs typeface="Comic Sans MS"/>
                        </a:rPr>
                        <a:t>e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2225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2540" marR="317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800" spc="5">
                          <a:latin typeface="Comic Sans MS"/>
                          <a:cs typeface="Comic Sans MS"/>
                        </a:rPr>
                        <a:t>400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222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5487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800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Net</a:t>
                      </a:r>
                      <a:r>
                        <a:rPr dirty="0" sz="1800" spc="-10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cash</a:t>
                      </a:r>
                      <a:r>
                        <a:rPr dirty="0" sz="1800" spc="-20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provided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by</a:t>
                      </a:r>
                      <a:r>
                        <a:rPr dirty="0" sz="1800" spc="-30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operating</a:t>
                      </a:r>
                      <a:r>
                        <a:rPr dirty="0" sz="1800" spc="-20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 </a:t>
                      </a:r>
                      <a:r>
                        <a:rPr dirty="0" sz="1800" spc="-5" b="1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activities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143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1800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$</a:t>
                      </a:r>
                      <a:r>
                        <a:rPr dirty="0" sz="1800" spc="5">
                          <a:solidFill>
                            <a:srgbClr val="C00000"/>
                          </a:solidFill>
                          <a:latin typeface="Comic Sans MS"/>
                          <a:cs typeface="Comic Sans MS"/>
                        </a:rPr>
                        <a:t>294900</a:t>
                      </a:r>
                      <a:endParaRPr sz="1800">
                        <a:latin typeface="Comic Sans MS"/>
                        <a:cs typeface="Comic Sans MS"/>
                      </a:endParaRPr>
                    </a:p>
                  </a:txBody>
                  <a:tcPr marL="0" marR="0" marB="0" marT="1143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3399" y="1723643"/>
            <a:ext cx="8305800" cy="2001520"/>
          </a:xfrm>
          <a:custGeom>
            <a:avLst/>
            <a:gdLst/>
            <a:ahLst/>
            <a:cxnLst/>
            <a:rect l="l" t="t" r="r" b="b"/>
            <a:pathLst>
              <a:path w="8305800" h="2001520">
                <a:moveTo>
                  <a:pt x="8305800" y="0"/>
                </a:moveTo>
                <a:lnTo>
                  <a:pt x="0" y="0"/>
                </a:lnTo>
                <a:lnTo>
                  <a:pt x="0" y="2001011"/>
                </a:lnTo>
                <a:lnTo>
                  <a:pt x="8305800" y="2001011"/>
                </a:lnTo>
                <a:lnTo>
                  <a:pt x="8305800" y="0"/>
                </a:lnTo>
                <a:close/>
              </a:path>
            </a:pathLst>
          </a:custGeom>
          <a:solidFill>
            <a:srgbClr val="FFC000">
              <a:alpha val="36077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14120" y="1742313"/>
            <a:ext cx="7326630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42900" marR="5080" indent="-342900">
              <a:lnSpc>
                <a:spcPct val="100000"/>
              </a:lnSpc>
              <a:spcBef>
                <a:spcPts val="100"/>
              </a:spcBef>
            </a:pPr>
            <a:r>
              <a:rPr dirty="0" sz="2400" spc="35" b="1">
                <a:latin typeface="Comic Sans MS"/>
                <a:cs typeface="Comic Sans MS"/>
              </a:rPr>
              <a:t>1.All </a:t>
            </a:r>
            <a:r>
              <a:rPr dirty="0" sz="2400" b="1">
                <a:latin typeface="Comic Sans MS"/>
                <a:cs typeface="Comic Sans MS"/>
              </a:rPr>
              <a:t>of </a:t>
            </a:r>
            <a:r>
              <a:rPr dirty="0" sz="2400" spc="-5" b="1">
                <a:latin typeface="Comic Sans MS"/>
                <a:cs typeface="Comic Sans MS"/>
              </a:rPr>
              <a:t>the following activities </a:t>
            </a:r>
            <a:r>
              <a:rPr dirty="0" sz="2400" b="1">
                <a:latin typeface="Comic Sans MS"/>
                <a:cs typeface="Comic Sans MS"/>
              </a:rPr>
              <a:t>are presented on </a:t>
            </a:r>
            <a:r>
              <a:rPr dirty="0" sz="2400" spc="-103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the</a:t>
            </a:r>
            <a:r>
              <a:rPr dirty="0" sz="2400" spc="-2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statement</a:t>
            </a:r>
            <a:r>
              <a:rPr dirty="0" sz="2400" spc="-15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of</a:t>
            </a:r>
            <a:r>
              <a:rPr dirty="0" sz="2400" spc="-15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cash</a:t>
            </a:r>
            <a:r>
              <a:rPr dirty="0" sz="2400" spc="-5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flows</a:t>
            </a:r>
            <a:r>
              <a:rPr dirty="0" sz="2400" spc="-1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except: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47469" y="2897200"/>
            <a:ext cx="3340100" cy="758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05459" indent="-343535">
              <a:lnSpc>
                <a:spcPct val="100000"/>
              </a:lnSpc>
              <a:spcBef>
                <a:spcPts val="100"/>
              </a:spcBef>
              <a:buAutoNum type="alphaLcPeriod"/>
              <a:tabLst>
                <a:tab pos="506095" algn="l"/>
              </a:tabLst>
            </a:pPr>
            <a:r>
              <a:rPr dirty="0" sz="2400" spc="-5">
                <a:latin typeface="Comic Sans MS"/>
                <a:cs typeface="Comic Sans MS"/>
              </a:rPr>
              <a:t>financing</a:t>
            </a:r>
            <a:r>
              <a:rPr dirty="0" sz="2400" spc="-3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  <a:p>
            <a:pPr marL="342900" indent="-342900">
              <a:lnSpc>
                <a:spcPct val="100000"/>
              </a:lnSpc>
              <a:spcBef>
                <a:spcPts val="5"/>
              </a:spcBef>
              <a:buAutoNum type="alphaLcPeriod"/>
              <a:tabLst>
                <a:tab pos="342900" algn="l"/>
              </a:tabLst>
            </a:pPr>
            <a:r>
              <a:rPr dirty="0" sz="2400" spc="-5">
                <a:latin typeface="Comic Sans MS"/>
                <a:cs typeface="Comic Sans MS"/>
              </a:rPr>
              <a:t>Operating</a:t>
            </a:r>
            <a:r>
              <a:rPr dirty="0" sz="2400" spc="-45">
                <a:latin typeface="Comic Sans MS"/>
                <a:cs typeface="Comic Sans MS"/>
              </a:rPr>
              <a:t> </a:t>
            </a:r>
            <a:r>
              <a:rPr dirty="0" sz="2400" spc="-10">
                <a:latin typeface="Comic Sans MS"/>
                <a:cs typeface="Comic Sans MS"/>
              </a:rPr>
              <a:t>·activities.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946038" y="2897200"/>
            <a:ext cx="3554095" cy="758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omic Sans MS"/>
                <a:cs typeface="Comic Sans MS"/>
              </a:rPr>
              <a:t>c.</a:t>
            </a:r>
            <a:r>
              <a:rPr dirty="0" sz="2400" spc="-3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investing</a:t>
            </a:r>
            <a:r>
              <a:rPr dirty="0" sz="2400" spc="-4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latin typeface="Comic Sans MS"/>
                <a:cs typeface="Comic Sans MS"/>
              </a:rPr>
              <a:t>d.</a:t>
            </a:r>
            <a:r>
              <a:rPr dirty="0" sz="2400" spc="20">
                <a:latin typeface="Comic Sans MS"/>
                <a:cs typeface="Comic Sans MS"/>
              </a:rPr>
              <a:t> </a:t>
            </a:r>
            <a:r>
              <a:rPr dirty="0" u="heavy" sz="2400" spc="-1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Advertising</a:t>
            </a:r>
            <a:r>
              <a:rPr dirty="0" u="heavy" sz="2400" spc="-1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activities</a:t>
            </a:r>
            <a:r>
              <a:rPr dirty="0" sz="2400" spc="-5">
                <a:latin typeface="Comic Sans MS"/>
                <a:cs typeface="Comic Sans MS"/>
              </a:rPr>
              <a:t>.</a:t>
            </a:r>
            <a:endParaRPr sz="24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1999" y="2093976"/>
            <a:ext cx="7848600" cy="1999614"/>
          </a:xfrm>
          <a:custGeom>
            <a:avLst/>
            <a:gdLst/>
            <a:ahLst/>
            <a:cxnLst/>
            <a:rect l="l" t="t" r="r" b="b"/>
            <a:pathLst>
              <a:path w="7848600" h="1999614">
                <a:moveTo>
                  <a:pt x="7848600" y="0"/>
                </a:moveTo>
                <a:lnTo>
                  <a:pt x="0" y="0"/>
                </a:lnTo>
                <a:lnTo>
                  <a:pt x="0" y="1999488"/>
                </a:lnTo>
                <a:lnTo>
                  <a:pt x="7848600" y="1999488"/>
                </a:lnTo>
                <a:lnTo>
                  <a:pt x="7848600" y="0"/>
                </a:lnTo>
                <a:close/>
              </a:path>
            </a:pathLst>
          </a:custGeom>
          <a:solidFill>
            <a:srgbClr val="FFC000">
              <a:alpha val="43920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53744" y="2111705"/>
            <a:ext cx="7299959" cy="758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latin typeface="Comic Sans MS"/>
                <a:cs typeface="Comic Sans MS"/>
              </a:rPr>
              <a:t>2.</a:t>
            </a:r>
            <a:r>
              <a:rPr dirty="0" sz="2400" spc="-20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Activities</a:t>
            </a:r>
            <a:r>
              <a:rPr dirty="0" sz="2400" spc="-2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that</a:t>
            </a:r>
            <a:r>
              <a:rPr dirty="0" sz="2400" spc="-25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create</a:t>
            </a:r>
            <a:r>
              <a:rPr dirty="0" sz="2400" spc="-35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long</a:t>
            </a:r>
            <a:r>
              <a:rPr dirty="0" sz="2400" spc="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term</a:t>
            </a:r>
            <a:r>
              <a:rPr dirty="0" sz="2400" spc="-35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liabilities</a:t>
            </a:r>
            <a:r>
              <a:rPr dirty="0" sz="2400" spc="-10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are</a:t>
            </a:r>
            <a:endParaRPr sz="2400">
              <a:latin typeface="Comic Sans MS"/>
              <a:cs typeface="Comic Sans MS"/>
            </a:endParaRPr>
          </a:p>
          <a:p>
            <a:pPr marL="358140">
              <a:lnSpc>
                <a:spcPct val="100000"/>
              </a:lnSpc>
              <a:spcBef>
                <a:spcPts val="5"/>
              </a:spcBef>
            </a:pPr>
            <a:r>
              <a:rPr dirty="0" sz="2400" spc="-5" b="1">
                <a:latin typeface="Comic Sans MS"/>
                <a:cs typeface="Comic Sans MS"/>
              </a:rPr>
              <a:t>usually: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38148" y="3267583"/>
            <a:ext cx="3294379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31775" indent="-232410">
              <a:lnSpc>
                <a:spcPct val="100000"/>
              </a:lnSpc>
              <a:spcBef>
                <a:spcPts val="100"/>
              </a:spcBef>
              <a:buSzPct val="95833"/>
              <a:buAutoNum type="alphaLcPeriod"/>
              <a:tabLst>
                <a:tab pos="232410" algn="l"/>
              </a:tabLst>
            </a:pPr>
            <a:r>
              <a:rPr dirty="0" sz="2400" spc="-5">
                <a:latin typeface="Comic Sans MS"/>
                <a:cs typeface="Comic Sans MS"/>
              </a:rPr>
              <a:t>Investing</a:t>
            </a:r>
            <a:r>
              <a:rPr dirty="0" sz="2400" spc="-4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  <a:p>
            <a:pPr marL="412750" indent="-314960">
              <a:lnSpc>
                <a:spcPct val="100000"/>
              </a:lnSpc>
              <a:buSzPct val="95833"/>
              <a:buAutoNum type="alphaLcPeriod"/>
              <a:tabLst>
                <a:tab pos="413384" algn="l"/>
              </a:tabLst>
            </a:pPr>
            <a:r>
              <a:rPr dirty="0" u="heavy" sz="24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Financing</a:t>
            </a:r>
            <a:r>
              <a:rPr dirty="0" u="heavy" sz="2400" spc="-4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activities</a:t>
            </a:r>
            <a:r>
              <a:rPr dirty="0" sz="2400" spc="-5">
                <a:latin typeface="Comic Sans MS"/>
                <a:cs typeface="Comic Sans MS"/>
              </a:rPr>
              <a:t>.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786248" y="3267583"/>
            <a:ext cx="3557904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00"/>
              </a:spcBef>
              <a:tabLst>
                <a:tab pos="2150110" algn="l"/>
              </a:tabLst>
            </a:pPr>
            <a:r>
              <a:rPr dirty="0" sz="2400">
                <a:latin typeface="Comic Sans MS"/>
                <a:cs typeface="Comic Sans MS"/>
              </a:rPr>
              <a:t>c.</a:t>
            </a:r>
            <a:r>
              <a:rPr dirty="0" sz="2400" spc="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</a:t>
            </a:r>
            <a:r>
              <a:rPr dirty="0" sz="2400" spc="-10">
                <a:latin typeface="Comic Sans MS"/>
                <a:cs typeface="Comic Sans MS"/>
              </a:rPr>
              <a:t>d</a:t>
            </a:r>
            <a:r>
              <a:rPr dirty="0" sz="2400" spc="-5">
                <a:latin typeface="Comic Sans MS"/>
                <a:cs typeface="Comic Sans MS"/>
              </a:rPr>
              <a:t>vertisin</a:t>
            </a:r>
            <a:r>
              <a:rPr dirty="0" sz="2400">
                <a:latin typeface="Comic Sans MS"/>
                <a:cs typeface="Comic Sans MS"/>
              </a:rPr>
              <a:t>g	activi</a:t>
            </a:r>
            <a:r>
              <a:rPr dirty="0" sz="2400" spc="-10">
                <a:latin typeface="Comic Sans MS"/>
                <a:cs typeface="Comic Sans MS"/>
              </a:rPr>
              <a:t>t</a:t>
            </a:r>
            <a:r>
              <a:rPr dirty="0" sz="2400" spc="-5">
                <a:latin typeface="Comic Sans MS"/>
                <a:cs typeface="Comic Sans MS"/>
              </a:rPr>
              <a:t>ies.</a:t>
            </a:r>
            <a:endParaRPr sz="2400">
              <a:latin typeface="Comic Sans MS"/>
              <a:cs typeface="Comic Sans MS"/>
            </a:endParaRPr>
          </a:p>
          <a:p>
            <a:pPr algn="r" marR="104139">
              <a:lnSpc>
                <a:spcPct val="100000"/>
              </a:lnSpc>
            </a:pPr>
            <a:r>
              <a:rPr dirty="0" sz="2400" spc="-5">
                <a:latin typeface="Comic Sans MS"/>
                <a:cs typeface="Comic Sans MS"/>
              </a:rPr>
              <a:t>d.</a:t>
            </a:r>
            <a:r>
              <a:rPr dirty="0" sz="2400" spc="-3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Operating</a:t>
            </a:r>
            <a:r>
              <a:rPr dirty="0" sz="2400" spc="-4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2278380"/>
            <a:ext cx="7848600" cy="1632585"/>
          </a:xfrm>
          <a:custGeom>
            <a:avLst/>
            <a:gdLst/>
            <a:ahLst/>
            <a:cxnLst/>
            <a:rect l="l" t="t" r="r" b="b"/>
            <a:pathLst>
              <a:path w="7848600" h="1632585">
                <a:moveTo>
                  <a:pt x="7848600" y="0"/>
                </a:moveTo>
                <a:lnTo>
                  <a:pt x="0" y="0"/>
                </a:lnTo>
                <a:lnTo>
                  <a:pt x="0" y="1632204"/>
                </a:lnTo>
                <a:lnTo>
                  <a:pt x="7848600" y="1632204"/>
                </a:lnTo>
                <a:lnTo>
                  <a:pt x="7848600" y="0"/>
                </a:lnTo>
                <a:close/>
              </a:path>
            </a:pathLst>
          </a:custGeom>
          <a:solidFill>
            <a:srgbClr val="FFC000">
              <a:alpha val="32156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006144" y="2296414"/>
            <a:ext cx="606107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latin typeface="Comic Sans MS"/>
                <a:cs typeface="Comic Sans MS"/>
              </a:rPr>
              <a:t>3.</a:t>
            </a:r>
            <a:r>
              <a:rPr dirty="0" sz="2400" spc="-1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Activities</a:t>
            </a:r>
            <a:r>
              <a:rPr dirty="0" sz="2400" spc="-30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impacting</a:t>
            </a:r>
            <a:r>
              <a:rPr dirty="0" sz="2400" spc="5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long</a:t>
            </a:r>
            <a:r>
              <a:rPr dirty="0" sz="2400" spc="-1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term</a:t>
            </a:r>
            <a:r>
              <a:rPr dirty="0" sz="2400" spc="-1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assets: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7950" y="3085846"/>
            <a:ext cx="3201670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540" marR="5080" indent="-3175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latin typeface="Comic Sans MS"/>
                <a:cs typeface="Comic Sans MS"/>
              </a:rPr>
              <a:t>a.</a:t>
            </a:r>
            <a:r>
              <a:rPr dirty="0" u="heavy" sz="24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Investing activities</a:t>
            </a:r>
            <a:r>
              <a:rPr dirty="0" sz="2400" spc="-5">
                <a:latin typeface="Comic Sans MS"/>
                <a:cs typeface="Comic Sans MS"/>
              </a:rPr>
              <a:t>. </a:t>
            </a:r>
            <a:r>
              <a:rPr dirty="0" sz="2400" spc="-70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b.Financing</a:t>
            </a:r>
            <a:r>
              <a:rPr dirty="0" sz="2400" spc="-5">
                <a:latin typeface="Comic Sans MS"/>
                <a:cs typeface="Comic Sans MS"/>
              </a:rPr>
              <a:t> </a:t>
            </a:r>
            <a:r>
              <a:rPr dirty="0" sz="2400" spc="-10">
                <a:latin typeface="Comic Sans MS"/>
                <a:cs typeface="Comic Sans MS"/>
              </a:rPr>
              <a:t>·activities.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36184" y="3085846"/>
            <a:ext cx="327723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omic Sans MS"/>
                <a:cs typeface="Comic Sans MS"/>
              </a:rPr>
              <a:t>c.</a:t>
            </a:r>
            <a:r>
              <a:rPr dirty="0" sz="2400" spc="-4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Marketing</a:t>
            </a:r>
            <a:r>
              <a:rPr dirty="0" sz="2400" spc="-3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  <a:p>
            <a:pPr marL="2540">
              <a:lnSpc>
                <a:spcPct val="100000"/>
              </a:lnSpc>
            </a:pPr>
            <a:r>
              <a:rPr dirty="0" sz="2400" spc="-5">
                <a:latin typeface="Comic Sans MS"/>
                <a:cs typeface="Comic Sans MS"/>
              </a:rPr>
              <a:t>d.</a:t>
            </a:r>
            <a:r>
              <a:rPr dirty="0" sz="2400" spc="-4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Operating</a:t>
            </a:r>
            <a:r>
              <a:rPr dirty="0" sz="2400" spc="-5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800" y="1908048"/>
            <a:ext cx="7467600" cy="2016760"/>
          </a:xfrm>
          <a:custGeom>
            <a:avLst/>
            <a:gdLst/>
            <a:ahLst/>
            <a:cxnLst/>
            <a:rect l="l" t="t" r="r" b="b"/>
            <a:pathLst>
              <a:path w="7467600" h="2016760">
                <a:moveTo>
                  <a:pt x="7467600" y="0"/>
                </a:moveTo>
                <a:lnTo>
                  <a:pt x="0" y="0"/>
                </a:lnTo>
                <a:lnTo>
                  <a:pt x="0" y="2016252"/>
                </a:lnTo>
                <a:lnTo>
                  <a:pt x="7467600" y="2016252"/>
                </a:lnTo>
                <a:lnTo>
                  <a:pt x="7467600" y="0"/>
                </a:lnTo>
                <a:close/>
              </a:path>
            </a:pathLst>
          </a:custGeom>
          <a:solidFill>
            <a:srgbClr val="FFC000">
              <a:alpha val="45881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58544" y="1926463"/>
            <a:ext cx="7291070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R="5080">
              <a:lnSpc>
                <a:spcPct val="100000"/>
              </a:lnSpc>
              <a:spcBef>
                <a:spcPts val="100"/>
              </a:spcBef>
              <a:tabLst>
                <a:tab pos="556895" algn="l"/>
                <a:tab pos="1616075" algn="l"/>
                <a:tab pos="1825625" algn="l"/>
                <a:tab pos="2891155" algn="l"/>
                <a:tab pos="4237990" algn="l"/>
                <a:tab pos="4709795" algn="l"/>
                <a:tab pos="6227445" algn="l"/>
                <a:tab pos="6788150" algn="l"/>
              </a:tabLst>
            </a:pPr>
            <a:r>
              <a:rPr dirty="0" sz="2400" spc="-5" b="1">
                <a:latin typeface="Comic Sans MS"/>
                <a:cs typeface="Comic Sans MS"/>
              </a:rPr>
              <a:t>4</a:t>
            </a:r>
            <a:r>
              <a:rPr dirty="0" sz="2400" b="1">
                <a:latin typeface="Comic Sans MS"/>
                <a:cs typeface="Comic Sans MS"/>
              </a:rPr>
              <a:t>.	</a:t>
            </a:r>
            <a:r>
              <a:rPr dirty="0" sz="2400" spc="-5" b="1">
                <a:latin typeface="Comic Sans MS"/>
                <a:cs typeface="Comic Sans MS"/>
              </a:rPr>
              <a:t>I</a:t>
            </a:r>
            <a:r>
              <a:rPr dirty="0" sz="2400" spc="-10" b="1">
                <a:latin typeface="Comic Sans MS"/>
                <a:cs typeface="Comic Sans MS"/>
              </a:rPr>
              <a:t>s</a:t>
            </a:r>
            <a:r>
              <a:rPr dirty="0" sz="2400" b="1">
                <a:latin typeface="Comic Sans MS"/>
                <a:cs typeface="Comic Sans MS"/>
              </a:rPr>
              <a:t>suing		</a:t>
            </a:r>
            <a:r>
              <a:rPr dirty="0" sz="2400" spc="-5" b="1">
                <a:latin typeface="Comic Sans MS"/>
                <a:cs typeface="Comic Sans MS"/>
              </a:rPr>
              <a:t>bo</a:t>
            </a:r>
            <a:r>
              <a:rPr dirty="0" sz="2400" b="1">
                <a:latin typeface="Comic Sans MS"/>
                <a:cs typeface="Comic Sans MS"/>
              </a:rPr>
              <a:t>n</a:t>
            </a:r>
            <a:r>
              <a:rPr dirty="0" sz="2400" spc="-5" b="1">
                <a:latin typeface="Comic Sans MS"/>
                <a:cs typeface="Comic Sans MS"/>
              </a:rPr>
              <a:t>d</a:t>
            </a:r>
            <a:r>
              <a:rPr dirty="0" sz="2400" b="1">
                <a:latin typeface="Comic Sans MS"/>
                <a:cs typeface="Comic Sans MS"/>
              </a:rPr>
              <a:t>s	payab</a:t>
            </a:r>
            <a:r>
              <a:rPr dirty="0" sz="2400" spc="5" b="1">
                <a:latin typeface="Comic Sans MS"/>
                <a:cs typeface="Comic Sans MS"/>
              </a:rPr>
              <a:t>l</a:t>
            </a:r>
            <a:r>
              <a:rPr dirty="0" sz="2400" b="1">
                <a:latin typeface="Comic Sans MS"/>
                <a:cs typeface="Comic Sans MS"/>
              </a:rPr>
              <a:t>e	</a:t>
            </a:r>
            <a:r>
              <a:rPr dirty="0" sz="2400" spc="-5" b="1">
                <a:latin typeface="Comic Sans MS"/>
                <a:cs typeface="Comic Sans MS"/>
              </a:rPr>
              <a:t>i</a:t>
            </a:r>
            <a:r>
              <a:rPr dirty="0" sz="2400" b="1">
                <a:latin typeface="Comic Sans MS"/>
                <a:cs typeface="Comic Sans MS"/>
              </a:rPr>
              <a:t>s	</a:t>
            </a:r>
            <a:r>
              <a:rPr dirty="0" sz="2400" spc="-5" b="1">
                <a:latin typeface="Comic Sans MS"/>
                <a:cs typeface="Comic Sans MS"/>
              </a:rPr>
              <a:t>reporte</a:t>
            </a:r>
            <a:r>
              <a:rPr dirty="0" sz="2400" b="1">
                <a:latin typeface="Comic Sans MS"/>
                <a:cs typeface="Comic Sans MS"/>
              </a:rPr>
              <a:t>d	on	</a:t>
            </a:r>
            <a:r>
              <a:rPr dirty="0" sz="2400" spc="-5" b="1">
                <a:latin typeface="Comic Sans MS"/>
                <a:cs typeface="Comic Sans MS"/>
              </a:rPr>
              <a:t>the  </a:t>
            </a:r>
            <a:r>
              <a:rPr dirty="0" sz="2400" spc="-5" b="1">
                <a:latin typeface="Comic Sans MS"/>
                <a:cs typeface="Comic Sans MS"/>
              </a:rPr>
              <a:t>statement	</a:t>
            </a:r>
            <a:r>
              <a:rPr dirty="0" sz="2400" b="1">
                <a:latin typeface="Comic Sans MS"/>
                <a:cs typeface="Comic Sans MS"/>
              </a:rPr>
              <a:t>of cash</a:t>
            </a:r>
            <a:r>
              <a:rPr dirty="0" sz="2400" spc="-5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flows</a:t>
            </a:r>
            <a:r>
              <a:rPr dirty="0" sz="2400" spc="-5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under: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43482" y="3097148"/>
            <a:ext cx="318452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93065" indent="-343535">
              <a:lnSpc>
                <a:spcPct val="100000"/>
              </a:lnSpc>
              <a:spcBef>
                <a:spcPts val="100"/>
              </a:spcBef>
              <a:buAutoNum type="alphaLcPeriod"/>
              <a:tabLst>
                <a:tab pos="393700" algn="l"/>
              </a:tabLst>
            </a:pPr>
            <a:r>
              <a:rPr dirty="0" sz="2400" spc="-5">
                <a:latin typeface="Comic Sans MS"/>
                <a:cs typeface="Comic Sans MS"/>
              </a:rPr>
              <a:t>investing</a:t>
            </a:r>
            <a:r>
              <a:rPr dirty="0" sz="2400" spc="-4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  <a:p>
            <a:pPr marL="342900" indent="-342900">
              <a:lnSpc>
                <a:spcPct val="100000"/>
              </a:lnSpc>
              <a:buAutoNum type="alphaLcPeriod"/>
              <a:tabLst>
                <a:tab pos="342900" algn="l"/>
              </a:tabLst>
            </a:pPr>
            <a:r>
              <a:rPr dirty="0" sz="2400">
                <a:latin typeface="Comic Sans MS"/>
                <a:cs typeface="Comic Sans MS"/>
              </a:rPr>
              <a:t>operating</a:t>
            </a:r>
            <a:r>
              <a:rPr dirty="0" sz="2400" spc="-7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906645" y="3097148"/>
            <a:ext cx="321246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4925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omic Sans MS"/>
                <a:cs typeface="Comic Sans MS"/>
              </a:rPr>
              <a:t>c.</a:t>
            </a:r>
            <a:r>
              <a:rPr dirty="0" sz="2400" spc="-40">
                <a:latin typeface="Comic Sans MS"/>
                <a:cs typeface="Comic Sans MS"/>
              </a:rPr>
              <a:t> </a:t>
            </a:r>
            <a:r>
              <a:rPr dirty="0" u="heavy" sz="24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financing</a:t>
            </a:r>
            <a:r>
              <a:rPr dirty="0" u="heavy" sz="2400" spc="-1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activities</a:t>
            </a:r>
            <a:r>
              <a:rPr dirty="0" sz="2400" spc="-5">
                <a:latin typeface="Comic Sans MS"/>
                <a:cs typeface="Comic Sans MS"/>
              </a:rPr>
              <a:t>.</a:t>
            </a:r>
            <a:endParaRPr sz="24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</a:pPr>
            <a:r>
              <a:rPr dirty="0" sz="2400" spc="-5">
                <a:latin typeface="Comic Sans MS"/>
                <a:cs typeface="Comic Sans MS"/>
              </a:rPr>
              <a:t>d.</a:t>
            </a:r>
            <a:r>
              <a:rPr dirty="0" sz="2400" spc="-3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noncash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activity</a:t>
            </a:r>
            <a:endParaRPr sz="24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38200" y="1676399"/>
            <a:ext cx="7696200" cy="3802379"/>
          </a:xfrm>
          <a:custGeom>
            <a:avLst/>
            <a:gdLst/>
            <a:ahLst/>
            <a:cxnLst/>
            <a:rect l="l" t="t" r="r" b="b"/>
            <a:pathLst>
              <a:path w="7696200" h="3802379">
                <a:moveTo>
                  <a:pt x="7696200" y="0"/>
                </a:moveTo>
                <a:lnTo>
                  <a:pt x="0" y="0"/>
                </a:lnTo>
                <a:lnTo>
                  <a:pt x="0" y="3802379"/>
                </a:lnTo>
                <a:lnTo>
                  <a:pt x="7696200" y="3802379"/>
                </a:lnTo>
                <a:lnTo>
                  <a:pt x="7696200" y="0"/>
                </a:lnTo>
                <a:close/>
              </a:path>
            </a:pathLst>
          </a:custGeom>
          <a:solidFill>
            <a:srgbClr val="FFC000">
              <a:alpha val="30195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17244" y="1632665"/>
            <a:ext cx="7473315" cy="3761104"/>
          </a:xfrm>
          <a:prstGeom prst="rect">
            <a:avLst/>
          </a:prstGeom>
        </p:spPr>
        <p:txBody>
          <a:bodyPr wrap="square" lIns="0" tIns="196215" rIns="0" bIns="0" rtlCol="0" vert="horz">
            <a:spAutoFit/>
          </a:bodyPr>
          <a:lstStyle/>
          <a:p>
            <a:pPr marL="462280" indent="-450215">
              <a:lnSpc>
                <a:spcPct val="100000"/>
              </a:lnSpc>
              <a:spcBef>
                <a:spcPts val="1545"/>
              </a:spcBef>
              <a:buFont typeface="Comic Sans MS"/>
              <a:buAutoNum type="arabicPeriod" startAt="5"/>
              <a:tabLst>
                <a:tab pos="462915" algn="l"/>
              </a:tabLst>
            </a:pPr>
            <a:r>
              <a:rPr dirty="0" sz="2400" spc="-5" b="1">
                <a:latin typeface="Comic Sans MS"/>
                <a:cs typeface="Comic Sans MS"/>
              </a:rPr>
              <a:t>Sel</a:t>
            </a:r>
            <a:r>
              <a:rPr dirty="0" sz="2400" spc="-5" b="1">
                <a:latin typeface="Comic Sans MS"/>
                <a:cs typeface="Comic Sans MS"/>
              </a:rPr>
              <a:t>ling</a:t>
            </a:r>
            <a:r>
              <a:rPr dirty="0" sz="2400" spc="-2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equipment is</a:t>
            </a:r>
            <a:r>
              <a:rPr dirty="0" sz="2400" spc="-20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reported</a:t>
            </a:r>
            <a:r>
              <a:rPr dirty="0" sz="2400" spc="-25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on</a:t>
            </a:r>
            <a:r>
              <a:rPr dirty="0" sz="2400" spc="-10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the</a:t>
            </a:r>
            <a:r>
              <a:rPr dirty="0" sz="2400" spc="-1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statement</a:t>
            </a:r>
            <a:endParaRPr sz="24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445"/>
              </a:spcBef>
            </a:pPr>
            <a:r>
              <a:rPr dirty="0" sz="2400" b="1">
                <a:latin typeface="Comic Sans MS"/>
                <a:cs typeface="Comic Sans MS"/>
              </a:rPr>
              <a:t>of</a:t>
            </a:r>
            <a:r>
              <a:rPr dirty="0" sz="2400" spc="-30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cash</a:t>
            </a:r>
            <a:r>
              <a:rPr dirty="0" sz="2400" spc="-2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flows</a:t>
            </a:r>
            <a:r>
              <a:rPr dirty="0" sz="2400" spc="-30" b="1">
                <a:latin typeface="Comic Sans MS"/>
                <a:cs typeface="Comic Sans MS"/>
              </a:rPr>
              <a:t> </a:t>
            </a:r>
            <a:r>
              <a:rPr dirty="0" sz="2400" b="1">
                <a:latin typeface="Comic Sans MS"/>
                <a:cs typeface="Comic Sans MS"/>
              </a:rPr>
              <a:t>under:</a:t>
            </a:r>
            <a:endParaRPr sz="24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450">
              <a:latin typeface="Comic Sans MS"/>
              <a:cs typeface="Comic Sans MS"/>
            </a:endParaRPr>
          </a:p>
          <a:p>
            <a:pPr lvl="1" marL="756285" indent="-287655">
              <a:lnSpc>
                <a:spcPct val="100000"/>
              </a:lnSpc>
              <a:buAutoNum type="alphaLcPeriod"/>
              <a:tabLst>
                <a:tab pos="756920" algn="l"/>
              </a:tabLst>
            </a:pPr>
            <a:r>
              <a:rPr dirty="0" sz="2400" spc="-5">
                <a:latin typeface="Comic Sans MS"/>
                <a:cs typeface="Comic Sans MS"/>
              </a:rPr>
              <a:t>operating</a:t>
            </a:r>
            <a:r>
              <a:rPr dirty="0" sz="2400" spc="-9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  <a:p>
            <a:pPr lvl="1" marL="782320" indent="-313690">
              <a:lnSpc>
                <a:spcPct val="100000"/>
              </a:lnSpc>
              <a:spcBef>
                <a:spcPts val="1440"/>
              </a:spcBef>
              <a:buSzPct val="95833"/>
              <a:buAutoNum type="alphaLcPeriod"/>
              <a:tabLst>
                <a:tab pos="782955" algn="l"/>
              </a:tabLst>
            </a:pPr>
            <a:r>
              <a:rPr dirty="0" u="heavy" sz="24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investing</a:t>
            </a:r>
            <a:r>
              <a:rPr dirty="0" u="heavy" sz="2400" spc="-10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activities</a:t>
            </a:r>
            <a:r>
              <a:rPr dirty="0" sz="2400" spc="-5">
                <a:latin typeface="Comic Sans MS"/>
                <a:cs typeface="Comic Sans MS"/>
              </a:rPr>
              <a:t>.</a:t>
            </a:r>
            <a:endParaRPr sz="2400">
              <a:latin typeface="Comic Sans MS"/>
              <a:cs typeface="Comic Sans MS"/>
            </a:endParaRPr>
          </a:p>
          <a:p>
            <a:pPr lvl="1" marL="756285" indent="-287655">
              <a:lnSpc>
                <a:spcPct val="100000"/>
              </a:lnSpc>
              <a:spcBef>
                <a:spcPts val="1440"/>
              </a:spcBef>
              <a:buAutoNum type="alphaLcPeriod"/>
              <a:tabLst>
                <a:tab pos="756920" algn="l"/>
              </a:tabLst>
            </a:pPr>
            <a:r>
              <a:rPr dirty="0" sz="2400">
                <a:latin typeface="Comic Sans MS"/>
                <a:cs typeface="Comic Sans MS"/>
              </a:rPr>
              <a:t>financing</a:t>
            </a:r>
            <a:r>
              <a:rPr dirty="0" sz="2400" spc="-60">
                <a:latin typeface="Comic Sans MS"/>
                <a:cs typeface="Comic Sans MS"/>
              </a:rPr>
              <a:t> </a:t>
            </a:r>
            <a:r>
              <a:rPr dirty="0" sz="2400" spc="-10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  <a:p>
            <a:pPr lvl="1" marL="735965" indent="-285115">
              <a:lnSpc>
                <a:spcPct val="100000"/>
              </a:lnSpc>
              <a:spcBef>
                <a:spcPts val="1540"/>
              </a:spcBef>
              <a:buAutoNum type="alphaLcPeriod"/>
              <a:tabLst>
                <a:tab pos="736600" algn="l"/>
              </a:tabLst>
            </a:pPr>
            <a:r>
              <a:rPr dirty="0" sz="2400" spc="-5">
                <a:latin typeface="Comic Sans MS"/>
                <a:cs typeface="Comic Sans MS"/>
              </a:rPr>
              <a:t>noncash</a:t>
            </a:r>
            <a:r>
              <a:rPr dirty="0" sz="2400" spc="-5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investing</a:t>
            </a:r>
            <a:r>
              <a:rPr dirty="0" sz="2400" spc="-6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and</a:t>
            </a:r>
            <a:r>
              <a:rPr dirty="0" sz="2400" spc="-4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financing</a:t>
            </a:r>
            <a:r>
              <a:rPr dirty="0" sz="2400" spc="-5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</a:t>
            </a:r>
            <a:r>
              <a:rPr dirty="0" sz="1600" spc="-5">
                <a:latin typeface="Comic Sans MS"/>
                <a:cs typeface="Comic Sans MS"/>
              </a:rPr>
              <a:t>s.</a:t>
            </a:r>
            <a:endParaRPr sz="1600">
              <a:latin typeface="Comic Sans MS"/>
              <a:cs typeface="Comic Sans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999" y="1210056"/>
            <a:ext cx="8382000" cy="3057525"/>
          </a:xfrm>
          <a:custGeom>
            <a:avLst/>
            <a:gdLst/>
            <a:ahLst/>
            <a:cxnLst/>
            <a:rect l="l" t="t" r="r" b="b"/>
            <a:pathLst>
              <a:path w="8382000" h="3057525">
                <a:moveTo>
                  <a:pt x="8382000" y="0"/>
                </a:moveTo>
                <a:lnTo>
                  <a:pt x="0" y="0"/>
                </a:lnTo>
                <a:lnTo>
                  <a:pt x="0" y="3057144"/>
                </a:lnTo>
                <a:lnTo>
                  <a:pt x="8382000" y="3057144"/>
                </a:lnTo>
                <a:lnTo>
                  <a:pt x="8382000" y="0"/>
                </a:lnTo>
                <a:close/>
              </a:path>
            </a:pathLst>
          </a:custGeom>
          <a:solidFill>
            <a:srgbClr val="FFC000">
              <a:alpha val="38038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59740" y="1220215"/>
            <a:ext cx="8223250" cy="2970530"/>
          </a:xfrm>
          <a:prstGeom prst="rect">
            <a:avLst/>
          </a:prstGeom>
        </p:spPr>
        <p:txBody>
          <a:bodyPr wrap="square" lIns="0" tIns="1270" rIns="0" bIns="0" rtlCol="0" vert="horz">
            <a:spAutoFit/>
          </a:bodyPr>
          <a:lstStyle/>
          <a:p>
            <a:pPr algn="just" marL="355600" marR="5080" indent="-343535">
              <a:lnSpc>
                <a:spcPct val="103099"/>
              </a:lnSpc>
              <a:spcBef>
                <a:spcPts val="10"/>
              </a:spcBef>
              <a:buFont typeface="Comic Sans MS"/>
              <a:buAutoNum type="arabicPeriod" startAt="6"/>
              <a:tabLst>
                <a:tab pos="356235" algn="l"/>
              </a:tabLst>
            </a:pPr>
            <a:r>
              <a:rPr dirty="0" sz="2400" b="1">
                <a:latin typeface="Comic Sans MS"/>
                <a:cs typeface="Comic Sans MS"/>
              </a:rPr>
              <a:t>To</a:t>
            </a:r>
            <a:r>
              <a:rPr dirty="0" sz="2400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compute the </a:t>
            </a:r>
            <a:r>
              <a:rPr dirty="0" sz="2400" b="1">
                <a:latin typeface="Comic Sans MS"/>
                <a:cs typeface="Comic Sans MS"/>
              </a:rPr>
              <a:t>cash </a:t>
            </a:r>
            <a:r>
              <a:rPr dirty="0" sz="2400" spc="-5" b="1">
                <a:latin typeface="Comic Sans MS"/>
                <a:cs typeface="Comic Sans MS"/>
              </a:rPr>
              <a:t>flow provided by </a:t>
            </a:r>
            <a:r>
              <a:rPr dirty="0" sz="2400" b="1">
                <a:latin typeface="Comic Sans MS"/>
                <a:cs typeface="Comic Sans MS"/>
              </a:rPr>
              <a:t>operating </a:t>
            </a:r>
            <a:r>
              <a:rPr dirty="0" sz="2400" spc="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activities</a:t>
            </a:r>
            <a:r>
              <a:rPr dirty="0" sz="2400" spc="300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using</a:t>
            </a:r>
            <a:r>
              <a:rPr dirty="0" sz="2400" spc="30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the</a:t>
            </a:r>
            <a:r>
              <a:rPr dirty="0" sz="2400" spc="32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indirect</a:t>
            </a:r>
            <a:r>
              <a:rPr dirty="0" sz="2400" spc="305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method,</a:t>
            </a:r>
            <a:r>
              <a:rPr dirty="0" sz="2400" spc="350" b="1">
                <a:latin typeface="Comic Sans MS"/>
                <a:cs typeface="Comic Sans MS"/>
              </a:rPr>
              <a:t> </a:t>
            </a:r>
            <a:r>
              <a:rPr dirty="0" sz="2400" b="1">
                <a:solidFill>
                  <a:srgbClr val="C00000"/>
                </a:solidFill>
                <a:latin typeface="Comic Sans MS"/>
                <a:cs typeface="Comic Sans MS"/>
              </a:rPr>
              <a:t>an</a:t>
            </a:r>
            <a:r>
              <a:rPr dirty="0" sz="2400" spc="310" b="1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Comic Sans MS"/>
                <a:cs typeface="Comic Sans MS"/>
              </a:rPr>
              <a:t>increase</a:t>
            </a:r>
            <a:r>
              <a:rPr dirty="0" sz="2400" spc="320" b="1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Comic Sans MS"/>
                <a:cs typeface="Comic Sans MS"/>
              </a:rPr>
              <a:t>in </a:t>
            </a:r>
            <a:r>
              <a:rPr dirty="0" sz="2400" spc="-1030" b="1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b="1">
                <a:solidFill>
                  <a:srgbClr val="C00000"/>
                </a:solidFill>
                <a:latin typeface="Comic Sans MS"/>
                <a:cs typeface="Comic Sans MS"/>
              </a:rPr>
              <a:t>a</a:t>
            </a:r>
            <a:r>
              <a:rPr dirty="0" sz="2400" spc="-5" b="1">
                <a:solidFill>
                  <a:srgbClr val="C00000"/>
                </a:solidFill>
                <a:latin typeface="Comic Sans MS"/>
                <a:cs typeface="Comic Sans MS"/>
              </a:rPr>
              <a:t> prepaid</a:t>
            </a:r>
            <a:r>
              <a:rPr dirty="0" sz="2400" b="1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Comic Sans MS"/>
                <a:cs typeface="Comic Sans MS"/>
              </a:rPr>
              <a:t>insurance </a:t>
            </a:r>
            <a:r>
              <a:rPr dirty="0" sz="2400" b="1">
                <a:solidFill>
                  <a:srgbClr val="C00000"/>
                </a:solidFill>
                <a:latin typeface="Comic Sans MS"/>
                <a:cs typeface="Comic Sans MS"/>
              </a:rPr>
              <a:t>should</a:t>
            </a:r>
            <a:r>
              <a:rPr dirty="0" sz="2400" spc="-10" b="1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Comic Sans MS"/>
                <a:cs typeface="Comic Sans MS"/>
              </a:rPr>
              <a:t>be:</a:t>
            </a:r>
            <a:endParaRPr sz="24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Comic Sans MS"/>
              <a:buAutoNum type="arabicPeriod" startAt="6"/>
            </a:pPr>
            <a:endParaRPr sz="2300">
              <a:latin typeface="Comic Sans MS"/>
              <a:cs typeface="Comic Sans MS"/>
            </a:endParaRPr>
          </a:p>
          <a:p>
            <a:pPr lvl="1" marL="355600" indent="-343535">
              <a:lnSpc>
                <a:spcPts val="2680"/>
              </a:lnSpc>
              <a:buAutoNum type="alphaLcPeriod"/>
              <a:tabLst>
                <a:tab pos="356235" algn="l"/>
              </a:tabLst>
            </a:pPr>
            <a:r>
              <a:rPr dirty="0" sz="2400" spc="-5">
                <a:latin typeface="Comic Sans MS"/>
                <a:cs typeface="Comic Sans MS"/>
              </a:rPr>
              <a:t>added to</a:t>
            </a:r>
            <a:r>
              <a:rPr dirty="0" sz="2400" spc="-2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increases</a:t>
            </a:r>
            <a:r>
              <a:rPr dirty="0" sz="2400" spc="-2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current</a:t>
            </a:r>
            <a:r>
              <a:rPr dirty="0" sz="2400" spc="-3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assets.</a:t>
            </a:r>
            <a:endParaRPr sz="2400">
              <a:latin typeface="Comic Sans MS"/>
              <a:cs typeface="Comic Sans MS"/>
            </a:endParaRPr>
          </a:p>
          <a:p>
            <a:pPr lvl="1" marL="359410" indent="-347345">
              <a:lnSpc>
                <a:spcPts val="2680"/>
              </a:lnSpc>
              <a:buAutoNum type="alphaLcPeriod"/>
              <a:tabLst>
                <a:tab pos="360045" algn="l"/>
              </a:tabLst>
            </a:pPr>
            <a:r>
              <a:rPr dirty="0" sz="2400" spc="-5">
                <a:latin typeface="Comic Sans MS"/>
                <a:cs typeface="Comic Sans MS"/>
              </a:rPr>
              <a:t>added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to</a:t>
            </a:r>
            <a:r>
              <a:rPr dirty="0" sz="2400" spc="-3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net</a:t>
            </a:r>
            <a:r>
              <a:rPr dirty="0" sz="2400" spc="-3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income.</a:t>
            </a:r>
            <a:endParaRPr sz="2400">
              <a:latin typeface="Comic Sans MS"/>
              <a:cs typeface="Comic Sans MS"/>
            </a:endParaRPr>
          </a:p>
          <a:p>
            <a:pPr lvl="1" marL="336550" indent="-324485">
              <a:lnSpc>
                <a:spcPct val="100000"/>
              </a:lnSpc>
              <a:spcBef>
                <a:spcPts val="25"/>
              </a:spcBef>
              <a:buAutoNum type="alphaLcPeriod"/>
              <a:tabLst>
                <a:tab pos="337185" algn="l"/>
              </a:tabLst>
            </a:pPr>
            <a:r>
              <a:rPr dirty="0" sz="2400" spc="-5">
                <a:latin typeface="Comic Sans MS"/>
                <a:cs typeface="Comic Sans MS"/>
              </a:rPr>
              <a:t>included</a:t>
            </a:r>
            <a:r>
              <a:rPr dirty="0" sz="2400" spc="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payments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to</a:t>
            </a:r>
            <a:r>
              <a:rPr dirty="0" sz="2400" spc="-3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suppliers.</a:t>
            </a:r>
            <a:endParaRPr sz="2400">
              <a:latin typeface="Comic Sans MS"/>
              <a:cs typeface="Comic Sans MS"/>
            </a:endParaRPr>
          </a:p>
          <a:p>
            <a:pPr lvl="1" marL="358775" indent="-346710">
              <a:lnSpc>
                <a:spcPct val="100000"/>
              </a:lnSpc>
              <a:spcBef>
                <a:spcPts val="5"/>
              </a:spcBef>
              <a:buFont typeface="Comic Sans MS"/>
              <a:buAutoNum type="alphaLcPeriod"/>
              <a:tabLst>
                <a:tab pos="359410" algn="l"/>
              </a:tabLst>
            </a:pPr>
            <a:r>
              <a:rPr dirty="0" u="heavy" sz="240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subtracted</a:t>
            </a:r>
            <a:r>
              <a:rPr dirty="0" u="heavy" sz="2400" spc="-40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from</a:t>
            </a:r>
            <a:r>
              <a:rPr dirty="0" u="heavy" sz="2400" spc="-2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net</a:t>
            </a:r>
            <a:r>
              <a:rPr dirty="0" u="heavy" sz="2400" spc="-2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 b="1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income</a:t>
            </a:r>
            <a:r>
              <a:rPr dirty="0" sz="2400" spc="-5">
                <a:latin typeface="Comic Sans MS"/>
                <a:cs typeface="Comic Sans MS"/>
              </a:rPr>
              <a:t>.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28800" y="2057400"/>
            <a:ext cx="6019800" cy="2630805"/>
          </a:xfrm>
          <a:prstGeom prst="rect">
            <a:avLst/>
          </a:prstGeom>
          <a:solidFill>
            <a:srgbClr val="FFC000">
              <a:alpha val="43920"/>
            </a:srgbClr>
          </a:solidFill>
        </p:spPr>
        <p:txBody>
          <a:bodyPr wrap="square" lIns="0" tIns="19685" rIns="0" bIns="0" rtlCol="0" vert="horz">
            <a:spAutoFit/>
          </a:bodyPr>
          <a:lstStyle/>
          <a:p>
            <a:pPr marL="616585" indent="-525780">
              <a:lnSpc>
                <a:spcPct val="100000"/>
              </a:lnSpc>
              <a:spcBef>
                <a:spcPts val="155"/>
              </a:spcBef>
              <a:buFont typeface="Comic Sans MS"/>
              <a:buAutoNum type="arabicPeriod" startAt="7"/>
              <a:tabLst>
                <a:tab pos="617220" algn="l"/>
              </a:tabLst>
            </a:pPr>
            <a:r>
              <a:rPr dirty="0" sz="2800" spc="-5" b="1">
                <a:latin typeface="Comic Sans MS"/>
                <a:cs typeface="Comic Sans MS"/>
              </a:rPr>
              <a:t>P</a:t>
            </a:r>
            <a:r>
              <a:rPr dirty="0" sz="2800" spc="-5" b="1">
                <a:latin typeface="Comic Sans MS"/>
                <a:cs typeface="Comic Sans MS"/>
              </a:rPr>
              <a:t>aying</a:t>
            </a:r>
            <a:r>
              <a:rPr dirty="0" sz="2800" spc="-10" b="1">
                <a:latin typeface="Comic Sans MS"/>
                <a:cs typeface="Comic Sans MS"/>
              </a:rPr>
              <a:t> </a:t>
            </a:r>
            <a:r>
              <a:rPr dirty="0" sz="2800" spc="-5" b="1">
                <a:latin typeface="Comic Sans MS"/>
                <a:cs typeface="Comic Sans MS"/>
              </a:rPr>
              <a:t>cash</a:t>
            </a:r>
            <a:r>
              <a:rPr dirty="0" sz="2800" spc="-15" b="1">
                <a:latin typeface="Comic Sans MS"/>
                <a:cs typeface="Comic Sans MS"/>
              </a:rPr>
              <a:t> </a:t>
            </a:r>
            <a:r>
              <a:rPr dirty="0" sz="2800" spc="-10" b="1">
                <a:latin typeface="Comic Sans MS"/>
                <a:cs typeface="Comic Sans MS"/>
              </a:rPr>
              <a:t>dividends</a:t>
            </a:r>
            <a:r>
              <a:rPr dirty="0" sz="2800" spc="10" b="1">
                <a:latin typeface="Comic Sans MS"/>
                <a:cs typeface="Comic Sans MS"/>
              </a:rPr>
              <a:t> </a:t>
            </a:r>
            <a:r>
              <a:rPr dirty="0" sz="2800" spc="-10" b="1">
                <a:latin typeface="Comic Sans MS"/>
                <a:cs typeface="Comic Sans MS"/>
              </a:rPr>
              <a:t>is:</a:t>
            </a:r>
            <a:endParaRPr sz="2800">
              <a:latin typeface="Comic Sans MS"/>
              <a:cs typeface="Comic Sans MS"/>
            </a:endParaRPr>
          </a:p>
          <a:p>
            <a:pPr lvl="1" marL="835660" indent="-287655">
              <a:lnSpc>
                <a:spcPct val="100000"/>
              </a:lnSpc>
              <a:spcBef>
                <a:spcPts val="390"/>
              </a:spcBef>
              <a:buAutoNum type="alphaLcPeriod"/>
              <a:tabLst>
                <a:tab pos="836294" algn="l"/>
              </a:tabLst>
            </a:pPr>
            <a:r>
              <a:rPr dirty="0" sz="2400">
                <a:latin typeface="Comic Sans MS"/>
                <a:cs typeface="Comic Sans MS"/>
              </a:rPr>
              <a:t>operating</a:t>
            </a:r>
            <a:r>
              <a:rPr dirty="0" sz="2400" spc="-10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  <a:p>
            <a:pPr lvl="1" marL="835660" indent="-287655">
              <a:lnSpc>
                <a:spcPct val="100000"/>
              </a:lnSpc>
              <a:spcBef>
                <a:spcPts val="430"/>
              </a:spcBef>
              <a:buAutoNum type="alphaLcPeriod"/>
              <a:tabLst>
                <a:tab pos="836294" algn="l"/>
              </a:tabLst>
            </a:pPr>
            <a:r>
              <a:rPr dirty="0" sz="2400" spc="-5">
                <a:latin typeface="Comic Sans MS"/>
                <a:cs typeface="Comic Sans MS"/>
              </a:rPr>
              <a:t>investing</a:t>
            </a:r>
            <a:r>
              <a:rPr dirty="0" sz="2400" spc="-13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  <a:p>
            <a:pPr lvl="1" marL="835660" indent="-287655">
              <a:lnSpc>
                <a:spcPct val="100000"/>
              </a:lnSpc>
              <a:spcBef>
                <a:spcPts val="434"/>
              </a:spcBef>
              <a:buAutoNum type="alphaLcPeriod"/>
              <a:tabLst>
                <a:tab pos="836294" algn="l"/>
              </a:tabLst>
            </a:pPr>
            <a:r>
              <a:rPr dirty="0" sz="2400">
                <a:latin typeface="Comic Sans MS"/>
                <a:cs typeface="Comic Sans MS"/>
              </a:rPr>
              <a:t>financing</a:t>
            </a:r>
            <a:r>
              <a:rPr dirty="0" sz="2400" spc="-85">
                <a:latin typeface="Comic Sans MS"/>
                <a:cs typeface="Comic Sans MS"/>
              </a:rPr>
              <a:t> </a:t>
            </a:r>
            <a:r>
              <a:rPr dirty="0" sz="2400" spc="-10">
                <a:latin typeface="Comic Sans MS"/>
                <a:cs typeface="Comic Sans MS"/>
              </a:rPr>
              <a:t>activities.</a:t>
            </a:r>
            <a:endParaRPr sz="2400">
              <a:latin typeface="Comic Sans MS"/>
              <a:cs typeface="Comic Sans MS"/>
            </a:endParaRPr>
          </a:p>
          <a:p>
            <a:pPr lvl="1" marL="835660" marR="767715" indent="-287020">
              <a:lnSpc>
                <a:spcPct val="114999"/>
              </a:lnSpc>
              <a:buAutoNum type="alphaLcPeriod"/>
              <a:tabLst>
                <a:tab pos="836294" algn="l"/>
              </a:tabLst>
            </a:pPr>
            <a:r>
              <a:rPr dirty="0" sz="2400" spc="-5">
                <a:latin typeface="Comic Sans MS"/>
                <a:cs typeface="Comic Sans MS"/>
              </a:rPr>
              <a:t>noncash</a:t>
            </a:r>
            <a:r>
              <a:rPr dirty="0" sz="2400" spc="-7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investing</a:t>
            </a:r>
            <a:r>
              <a:rPr dirty="0" sz="2400" spc="-7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and</a:t>
            </a:r>
            <a:r>
              <a:rPr dirty="0" sz="2400" spc="-5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financing </a:t>
            </a:r>
            <a:r>
              <a:rPr dirty="0" sz="2400" spc="-700">
                <a:latin typeface="Comic Sans MS"/>
                <a:cs typeface="Comic Sans MS"/>
              </a:rPr>
              <a:t> </a:t>
            </a:r>
            <a:r>
              <a:rPr dirty="0" sz="2400" spc="-10">
                <a:latin typeface="Comic Sans MS"/>
                <a:cs typeface="Comic Sans MS"/>
              </a:rPr>
              <a:t>activities</a:t>
            </a:r>
            <a:r>
              <a:rPr dirty="0" sz="1600" spc="-10">
                <a:latin typeface="Comic Sans MS"/>
                <a:cs typeface="Comic Sans MS"/>
              </a:rPr>
              <a:t>.</a:t>
            </a:r>
            <a:endParaRPr sz="1600">
              <a:latin typeface="Comic Sans MS"/>
              <a:cs typeface="Comic Sans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094"/>
            <a:ext cx="9144000" cy="6845934"/>
            <a:chOff x="0" y="6094"/>
            <a:chExt cx="9144000" cy="684593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9143999" cy="684580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04799" y="1304543"/>
              <a:ext cx="8534400" cy="4104640"/>
            </a:xfrm>
            <a:custGeom>
              <a:avLst/>
              <a:gdLst/>
              <a:ahLst/>
              <a:cxnLst/>
              <a:rect l="l" t="t" r="r" b="b"/>
              <a:pathLst>
                <a:path w="8534400" h="4104640">
                  <a:moveTo>
                    <a:pt x="8534400" y="0"/>
                  </a:moveTo>
                  <a:lnTo>
                    <a:pt x="0" y="0"/>
                  </a:lnTo>
                  <a:lnTo>
                    <a:pt x="0" y="4104132"/>
                  </a:lnTo>
                  <a:lnTo>
                    <a:pt x="8534400" y="4104132"/>
                  </a:lnTo>
                  <a:lnTo>
                    <a:pt x="8534400" y="0"/>
                  </a:lnTo>
                  <a:close/>
                </a:path>
              </a:pathLst>
            </a:custGeom>
            <a:solidFill>
              <a:srgbClr val="FFC000">
                <a:alpha val="38038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83540" y="1261317"/>
            <a:ext cx="8384540" cy="1672589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  <a:spcBef>
                <a:spcPts val="105"/>
              </a:spcBef>
            </a:pPr>
            <a:r>
              <a:rPr dirty="0" sz="2400" spc="-5" i="0">
                <a:solidFill>
                  <a:srgbClr val="000000"/>
                </a:solidFill>
                <a:latin typeface="Comic Sans MS"/>
                <a:cs typeface="Comic Sans MS"/>
              </a:rPr>
              <a:t>8.</a:t>
            </a:r>
            <a:r>
              <a:rPr dirty="0" sz="2400" i="0">
                <a:solidFill>
                  <a:srgbClr val="000000"/>
                </a:solidFill>
                <a:latin typeface="Comic Sans MS"/>
                <a:cs typeface="Comic Sans MS"/>
              </a:rPr>
              <a:t> To</a:t>
            </a:r>
            <a:r>
              <a:rPr dirty="0" sz="2400" spc="5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400" i="0">
                <a:solidFill>
                  <a:srgbClr val="000000"/>
                </a:solidFill>
                <a:latin typeface="Comic Sans MS"/>
                <a:cs typeface="Comic Sans MS"/>
              </a:rPr>
              <a:t>compute</a:t>
            </a:r>
            <a:r>
              <a:rPr dirty="0" sz="2400" spc="5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400" spc="-5" i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  <a:r>
              <a:rPr dirty="0" sz="2400" i="0">
                <a:solidFill>
                  <a:srgbClr val="000000"/>
                </a:solidFill>
                <a:latin typeface="Comic Sans MS"/>
                <a:cs typeface="Comic Sans MS"/>
              </a:rPr>
              <a:t> cash</a:t>
            </a:r>
            <a:r>
              <a:rPr dirty="0" sz="2400" spc="5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400" spc="-5" i="0">
                <a:solidFill>
                  <a:srgbClr val="000000"/>
                </a:solidFill>
                <a:latin typeface="Comic Sans MS"/>
                <a:cs typeface="Comic Sans MS"/>
              </a:rPr>
              <a:t>flow</a:t>
            </a:r>
            <a:r>
              <a:rPr dirty="0" sz="240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400" spc="-5" i="0">
                <a:solidFill>
                  <a:srgbClr val="000000"/>
                </a:solidFill>
                <a:latin typeface="Comic Sans MS"/>
                <a:cs typeface="Comic Sans MS"/>
              </a:rPr>
              <a:t>provided/used</a:t>
            </a:r>
            <a:r>
              <a:rPr dirty="0" sz="2400" spc="1030" i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dirty="0" sz="2400" spc="-5" i="0">
                <a:solidFill>
                  <a:srgbClr val="000000"/>
                </a:solidFill>
                <a:latin typeface="Comic Sans MS"/>
                <a:cs typeface="Comic Sans MS"/>
              </a:rPr>
              <a:t>by </a:t>
            </a:r>
            <a:r>
              <a:rPr dirty="0" sz="2400" i="0">
                <a:solidFill>
                  <a:srgbClr val="000000"/>
                </a:solidFill>
                <a:latin typeface="Comic Sans MS"/>
                <a:cs typeface="Comic Sans MS"/>
              </a:rPr>
              <a:t> operating </a:t>
            </a:r>
            <a:r>
              <a:rPr dirty="0" sz="2400" spc="-5" i="0">
                <a:solidFill>
                  <a:srgbClr val="000000"/>
                </a:solidFill>
                <a:latin typeface="Comic Sans MS"/>
                <a:cs typeface="Comic Sans MS"/>
              </a:rPr>
              <a:t>activities using the indirect method, </a:t>
            </a:r>
            <a:r>
              <a:rPr dirty="0" sz="2400" i="0">
                <a:solidFill>
                  <a:srgbClr val="C00000"/>
                </a:solidFill>
                <a:latin typeface="Comic Sans MS"/>
                <a:cs typeface="Comic Sans MS"/>
              </a:rPr>
              <a:t>a gain on </a:t>
            </a:r>
            <a:r>
              <a:rPr dirty="0" sz="2400" spc="-1030" i="0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spc="-5" i="0">
                <a:solidFill>
                  <a:srgbClr val="C00000"/>
                </a:solidFill>
                <a:latin typeface="Comic Sans MS"/>
                <a:cs typeface="Comic Sans MS"/>
              </a:rPr>
              <a:t>the </a:t>
            </a:r>
            <a:r>
              <a:rPr dirty="0" sz="2400" i="0">
                <a:solidFill>
                  <a:srgbClr val="C00000"/>
                </a:solidFill>
                <a:latin typeface="Comic Sans MS"/>
                <a:cs typeface="Comic Sans MS"/>
              </a:rPr>
              <a:t>sale</a:t>
            </a:r>
            <a:r>
              <a:rPr dirty="0" sz="2400" spc="5" i="0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i="0">
                <a:solidFill>
                  <a:srgbClr val="C00000"/>
                </a:solidFill>
                <a:latin typeface="Comic Sans MS"/>
                <a:cs typeface="Comic Sans MS"/>
              </a:rPr>
              <a:t>of</a:t>
            </a:r>
            <a:r>
              <a:rPr dirty="0" sz="2400" spc="-5" i="0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i="0">
                <a:solidFill>
                  <a:srgbClr val="C00000"/>
                </a:solidFill>
                <a:latin typeface="Comic Sans MS"/>
                <a:cs typeface="Comic Sans MS"/>
              </a:rPr>
              <a:t>PPE would</a:t>
            </a:r>
            <a:r>
              <a:rPr dirty="0" sz="2400" spc="-5" i="0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i="0">
                <a:solidFill>
                  <a:srgbClr val="C00000"/>
                </a:solidFill>
                <a:latin typeface="Comic Sans MS"/>
                <a:cs typeface="Comic Sans MS"/>
              </a:rPr>
              <a:t>be</a:t>
            </a:r>
            <a:r>
              <a:rPr dirty="0" sz="2400" i="0">
                <a:solidFill>
                  <a:srgbClr val="000000"/>
                </a:solidFill>
                <a:latin typeface="Comic Sans MS"/>
                <a:cs typeface="Comic Sans MS"/>
              </a:rPr>
              <a:t>: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41044" y="3469995"/>
            <a:ext cx="7519670" cy="1854835"/>
          </a:xfrm>
          <a:prstGeom prst="rect">
            <a:avLst/>
          </a:prstGeom>
        </p:spPr>
        <p:txBody>
          <a:bodyPr wrap="square" lIns="0" tIns="165100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300"/>
              </a:spcBef>
              <a:buAutoNum type="alphaLcPeriod"/>
              <a:tabLst>
                <a:tab pos="299720" algn="l"/>
              </a:tabLst>
            </a:pPr>
            <a:r>
              <a:rPr dirty="0" sz="2000" spc="-5">
                <a:latin typeface="Comic Sans MS"/>
                <a:cs typeface="Comic Sans MS"/>
              </a:rPr>
              <a:t>Reported</a:t>
            </a:r>
            <a:r>
              <a:rPr dirty="0" sz="2000" spc="-4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in</a:t>
            </a:r>
            <a:r>
              <a:rPr dirty="0" sz="2000" spc="-1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the</a:t>
            </a:r>
            <a:r>
              <a:rPr dirty="0" sz="2000" spc="-3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investing</a:t>
            </a:r>
            <a:r>
              <a:rPr dirty="0" sz="2000" spc="-2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activities</a:t>
            </a:r>
            <a:r>
              <a:rPr dirty="0" sz="2000" spc="-4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section.</a:t>
            </a:r>
            <a:endParaRPr sz="2000">
              <a:latin typeface="Comic Sans MS"/>
              <a:cs typeface="Comic Sans MS"/>
            </a:endParaRPr>
          </a:p>
          <a:p>
            <a:pPr marL="299085" indent="-287020">
              <a:lnSpc>
                <a:spcPct val="100000"/>
              </a:lnSpc>
              <a:spcBef>
                <a:spcPts val="1200"/>
              </a:spcBef>
              <a:buAutoNum type="alphaLcPeriod"/>
              <a:tabLst>
                <a:tab pos="299720" algn="l"/>
              </a:tabLst>
            </a:pPr>
            <a:r>
              <a:rPr dirty="0" sz="2000" spc="-5">
                <a:latin typeface="Comic Sans MS"/>
                <a:cs typeface="Comic Sans MS"/>
              </a:rPr>
              <a:t>ignored,</a:t>
            </a:r>
            <a:r>
              <a:rPr dirty="0" sz="2000" spc="-6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as</a:t>
            </a:r>
            <a:r>
              <a:rPr dirty="0" sz="200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the</a:t>
            </a:r>
            <a:r>
              <a:rPr dirty="0" sz="2000" spc="-35">
                <a:latin typeface="Comic Sans MS"/>
                <a:cs typeface="Comic Sans MS"/>
              </a:rPr>
              <a:t> </a:t>
            </a:r>
            <a:r>
              <a:rPr dirty="0" sz="2000">
                <a:latin typeface="Comic Sans MS"/>
                <a:cs typeface="Comic Sans MS"/>
              </a:rPr>
              <a:t>gain</a:t>
            </a:r>
            <a:r>
              <a:rPr dirty="0" sz="2000" spc="-2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did</a:t>
            </a:r>
            <a:r>
              <a:rPr dirty="0" sz="2000" spc="-2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not</a:t>
            </a:r>
            <a:r>
              <a:rPr dirty="0" sz="2000" spc="-3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generate</a:t>
            </a:r>
            <a:r>
              <a:rPr dirty="0" sz="2000" spc="-3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any</a:t>
            </a:r>
            <a:r>
              <a:rPr dirty="0" sz="2000" spc="-2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cash.</a:t>
            </a:r>
            <a:endParaRPr sz="2000">
              <a:latin typeface="Comic Sans MS"/>
              <a:cs typeface="Comic Sans MS"/>
            </a:endParaRPr>
          </a:p>
          <a:p>
            <a:pPr marL="299085" indent="-287020">
              <a:lnSpc>
                <a:spcPct val="100000"/>
              </a:lnSpc>
              <a:spcBef>
                <a:spcPts val="1200"/>
              </a:spcBef>
              <a:buAutoNum type="alphaLcPeriod"/>
              <a:tabLst>
                <a:tab pos="299720" algn="l"/>
              </a:tabLst>
            </a:pPr>
            <a:r>
              <a:rPr dirty="0" u="sng" sz="20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deducted</a:t>
            </a:r>
            <a:r>
              <a:rPr dirty="0" u="sng" sz="2000" spc="-5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20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from</a:t>
            </a:r>
            <a:r>
              <a:rPr dirty="0" u="sng" sz="2000" spc="-3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20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net</a:t>
            </a:r>
            <a:r>
              <a:rPr dirty="0" u="sng" sz="2000" spc="-1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20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income</a:t>
            </a:r>
            <a:r>
              <a:rPr dirty="0" u="sng" sz="2000" spc="-5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20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in</a:t>
            </a:r>
            <a:r>
              <a:rPr dirty="0" u="sng" sz="2000" spc="-1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20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the</a:t>
            </a:r>
            <a:r>
              <a:rPr dirty="0" u="sng" sz="2000" spc="-3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20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operating</a:t>
            </a:r>
            <a:r>
              <a:rPr dirty="0" u="sng" sz="2000" spc="-4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20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activities</a:t>
            </a:r>
            <a:r>
              <a:rPr dirty="0" u="sng" sz="2000" spc="-4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sng" sz="200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section</a:t>
            </a:r>
            <a:r>
              <a:rPr dirty="0" sz="2000">
                <a:latin typeface="Comic Sans MS"/>
                <a:cs typeface="Comic Sans MS"/>
              </a:rPr>
              <a:t>.</a:t>
            </a:r>
            <a:endParaRPr sz="2000">
              <a:latin typeface="Comic Sans MS"/>
              <a:cs typeface="Comic Sans MS"/>
            </a:endParaRPr>
          </a:p>
          <a:p>
            <a:pPr marL="299085" indent="-287020">
              <a:lnSpc>
                <a:spcPct val="100000"/>
              </a:lnSpc>
              <a:spcBef>
                <a:spcPts val="1200"/>
              </a:spcBef>
              <a:buAutoNum type="alphaLcPeriod"/>
              <a:tabLst>
                <a:tab pos="299720" algn="l"/>
              </a:tabLst>
            </a:pPr>
            <a:r>
              <a:rPr dirty="0" sz="2000" spc="-5">
                <a:latin typeface="Comic Sans MS"/>
                <a:cs typeface="Comic Sans MS"/>
              </a:rPr>
              <a:t>added</a:t>
            </a:r>
            <a:r>
              <a:rPr dirty="0" sz="2000" spc="-2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to</a:t>
            </a:r>
            <a:r>
              <a:rPr dirty="0" sz="2000" spc="-1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net</a:t>
            </a:r>
            <a:r>
              <a:rPr dirty="0" sz="2000" spc="-2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income</a:t>
            </a:r>
            <a:r>
              <a:rPr dirty="0" sz="2000" spc="-3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in</a:t>
            </a:r>
            <a:r>
              <a:rPr dirty="0" sz="2000" spc="-1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the</a:t>
            </a:r>
            <a:r>
              <a:rPr dirty="0" sz="2000" spc="-30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operating</a:t>
            </a:r>
            <a:r>
              <a:rPr dirty="0" sz="2000" spc="-45">
                <a:latin typeface="Comic Sans MS"/>
                <a:cs typeface="Comic Sans MS"/>
              </a:rPr>
              <a:t> </a:t>
            </a:r>
            <a:r>
              <a:rPr dirty="0" sz="2000" spc="-5">
                <a:latin typeface="Comic Sans MS"/>
                <a:cs typeface="Comic Sans MS"/>
              </a:rPr>
              <a:t>activities</a:t>
            </a:r>
            <a:r>
              <a:rPr dirty="0" sz="2000" spc="-60">
                <a:latin typeface="Comic Sans MS"/>
                <a:cs typeface="Comic Sans MS"/>
              </a:rPr>
              <a:t> </a:t>
            </a:r>
            <a:r>
              <a:rPr dirty="0" sz="2000">
                <a:latin typeface="Comic Sans MS"/>
                <a:cs typeface="Comic Sans MS"/>
              </a:rPr>
              <a:t>section</a:t>
            </a:r>
            <a:r>
              <a:rPr dirty="0" sz="1600">
                <a:latin typeface="Comic Sans MS"/>
                <a:cs typeface="Comic Sans MS"/>
              </a:rPr>
              <a:t>.</a:t>
            </a:r>
            <a:endParaRPr sz="16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85799" y="1392936"/>
            <a:ext cx="7543800" cy="4072254"/>
          </a:xfrm>
          <a:custGeom>
            <a:avLst/>
            <a:gdLst/>
            <a:ahLst/>
            <a:cxnLst/>
            <a:rect l="l" t="t" r="r" b="b"/>
            <a:pathLst>
              <a:path w="7543800" h="4072254">
                <a:moveTo>
                  <a:pt x="7543800" y="0"/>
                </a:moveTo>
                <a:lnTo>
                  <a:pt x="0" y="0"/>
                </a:lnTo>
                <a:lnTo>
                  <a:pt x="0" y="4072128"/>
                </a:lnTo>
                <a:lnTo>
                  <a:pt x="7543800" y="4072128"/>
                </a:lnTo>
                <a:lnTo>
                  <a:pt x="7543800" y="0"/>
                </a:lnTo>
                <a:close/>
              </a:path>
            </a:pathLst>
          </a:custGeom>
          <a:solidFill>
            <a:srgbClr val="FFC000">
              <a:alpha val="38038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64844" y="1402841"/>
            <a:ext cx="7386320" cy="3973195"/>
          </a:xfrm>
          <a:prstGeom prst="rect">
            <a:avLst/>
          </a:prstGeom>
        </p:spPr>
        <p:txBody>
          <a:bodyPr wrap="square" lIns="0" tIns="1270" rIns="0" bIns="0" rtlCol="0" vert="horz">
            <a:spAutoFit/>
          </a:bodyPr>
          <a:lstStyle/>
          <a:p>
            <a:pPr algn="just" marL="12700" marR="5080">
              <a:lnSpc>
                <a:spcPct val="103099"/>
              </a:lnSpc>
              <a:spcBef>
                <a:spcPts val="10"/>
              </a:spcBef>
              <a:buFont typeface="Comic Sans MS"/>
              <a:buAutoNum type="arabicPeriod" startAt="9"/>
              <a:tabLst>
                <a:tab pos="521970" algn="l"/>
              </a:tabLst>
            </a:pPr>
            <a:r>
              <a:rPr dirty="0" sz="2400" b="1">
                <a:latin typeface="Comic Sans MS"/>
                <a:cs typeface="Comic Sans MS"/>
              </a:rPr>
              <a:t>To</a:t>
            </a:r>
            <a:r>
              <a:rPr dirty="0" sz="2400" b="1">
                <a:latin typeface="Comic Sans MS"/>
                <a:cs typeface="Comic Sans MS"/>
              </a:rPr>
              <a:t> </a:t>
            </a:r>
            <a:r>
              <a:rPr dirty="0" sz="2400" spc="-5" b="1">
                <a:latin typeface="Comic Sans MS"/>
                <a:cs typeface="Comic Sans MS"/>
              </a:rPr>
              <a:t>compute the </a:t>
            </a:r>
            <a:r>
              <a:rPr dirty="0" sz="2400" b="1">
                <a:latin typeface="Comic Sans MS"/>
                <a:cs typeface="Comic Sans MS"/>
              </a:rPr>
              <a:t>cash </a:t>
            </a:r>
            <a:r>
              <a:rPr dirty="0" sz="2400" spc="-5" b="1">
                <a:latin typeface="Comic Sans MS"/>
                <a:cs typeface="Comic Sans MS"/>
              </a:rPr>
              <a:t>flow provided/used by </a:t>
            </a:r>
            <a:r>
              <a:rPr dirty="0" sz="2400" b="1">
                <a:latin typeface="Comic Sans MS"/>
                <a:cs typeface="Comic Sans MS"/>
              </a:rPr>
              <a:t> operating </a:t>
            </a:r>
            <a:r>
              <a:rPr dirty="0" sz="2400" spc="-5" b="1">
                <a:latin typeface="Comic Sans MS"/>
                <a:cs typeface="Comic Sans MS"/>
              </a:rPr>
              <a:t>activities using the indirect method, </a:t>
            </a:r>
            <a:r>
              <a:rPr dirty="0" sz="2400" b="1">
                <a:solidFill>
                  <a:srgbClr val="C00000"/>
                </a:solidFill>
                <a:latin typeface="Comic Sans MS"/>
                <a:cs typeface="Comic Sans MS"/>
              </a:rPr>
              <a:t>an </a:t>
            </a:r>
            <a:r>
              <a:rPr dirty="0" sz="2400" spc="-1030" b="1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Comic Sans MS"/>
                <a:cs typeface="Comic Sans MS"/>
              </a:rPr>
              <a:t>increase</a:t>
            </a:r>
            <a:r>
              <a:rPr dirty="0" sz="2400" b="1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Comic Sans MS"/>
                <a:cs typeface="Comic Sans MS"/>
              </a:rPr>
              <a:t>in</a:t>
            </a:r>
            <a:r>
              <a:rPr dirty="0" sz="2400" b="1">
                <a:solidFill>
                  <a:srgbClr val="C00000"/>
                </a:solidFill>
                <a:latin typeface="Comic Sans MS"/>
                <a:cs typeface="Comic Sans MS"/>
              </a:rPr>
              <a:t> a</a:t>
            </a:r>
            <a:r>
              <a:rPr dirty="0" sz="2400" spc="5" b="1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Comic Sans MS"/>
                <a:cs typeface="Comic Sans MS"/>
              </a:rPr>
              <a:t>accounts</a:t>
            </a:r>
            <a:r>
              <a:rPr dirty="0" sz="2400" b="1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Comic Sans MS"/>
                <a:cs typeface="Comic Sans MS"/>
              </a:rPr>
              <a:t>payable</a:t>
            </a:r>
            <a:r>
              <a:rPr dirty="0" sz="2400" spc="5" b="1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Comic Sans MS"/>
                <a:cs typeface="Comic Sans MS"/>
              </a:rPr>
              <a:t>should</a:t>
            </a:r>
            <a:r>
              <a:rPr dirty="0" sz="2400" spc="5" b="1">
                <a:solidFill>
                  <a:srgbClr val="C00000"/>
                </a:solidFill>
                <a:latin typeface="Comic Sans MS"/>
                <a:cs typeface="Comic Sans MS"/>
              </a:rPr>
              <a:t> </a:t>
            </a:r>
            <a:r>
              <a:rPr dirty="0" sz="2400" b="1">
                <a:solidFill>
                  <a:srgbClr val="C00000"/>
                </a:solidFill>
                <a:latin typeface="Comic Sans MS"/>
                <a:cs typeface="Comic Sans MS"/>
              </a:rPr>
              <a:t>be</a:t>
            </a:r>
            <a:r>
              <a:rPr dirty="0" sz="2400" b="1">
                <a:latin typeface="Comic Sans MS"/>
                <a:cs typeface="Comic Sans MS"/>
              </a:rPr>
              <a:t>:</a:t>
            </a:r>
            <a:endParaRPr sz="2400">
              <a:latin typeface="Comic Sans MS"/>
              <a:cs typeface="Comic Sans MS"/>
            </a:endParaRPr>
          </a:p>
          <a:p>
            <a:pPr lvl="1" marL="756285" marR="20320" indent="-287020">
              <a:lnSpc>
                <a:spcPct val="114999"/>
              </a:lnSpc>
              <a:spcBef>
                <a:spcPts val="2390"/>
              </a:spcBef>
              <a:buAutoNum type="alphaLcPeriod"/>
              <a:tabLst>
                <a:tab pos="756920" algn="l"/>
              </a:tabLst>
            </a:pPr>
            <a:r>
              <a:rPr dirty="0" u="heavy" sz="24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added</a:t>
            </a:r>
            <a:r>
              <a:rPr dirty="0" u="heavy" sz="2400" spc="-4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to</a:t>
            </a:r>
            <a:r>
              <a:rPr dirty="0" u="heavy" sz="2400" spc="-2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net</a:t>
            </a:r>
            <a:r>
              <a:rPr dirty="0" u="heavy" sz="2400" spc="-5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income</a:t>
            </a:r>
            <a:r>
              <a:rPr dirty="0" u="heavy" sz="2400" spc="-4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in</a:t>
            </a:r>
            <a:r>
              <a:rPr dirty="0" u="heavy" sz="2400" spc="-1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the</a:t>
            </a:r>
            <a:r>
              <a:rPr dirty="0" u="heavy" sz="2400" spc="-5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operating</a:t>
            </a:r>
            <a:r>
              <a:rPr dirty="0" u="heavy" sz="2400" spc="-5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dirty="0" u="heavy" sz="2400" spc="-5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activities </a:t>
            </a:r>
            <a:r>
              <a:rPr dirty="0" sz="2400" spc="-705">
                <a:latin typeface="Comic Sans MS"/>
                <a:cs typeface="Comic Sans MS"/>
              </a:rPr>
              <a:t> </a:t>
            </a:r>
            <a:r>
              <a:rPr dirty="0" u="heavy" sz="240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section</a:t>
            </a:r>
            <a:r>
              <a:rPr dirty="0" sz="2400">
                <a:latin typeface="Comic Sans MS"/>
                <a:cs typeface="Comic Sans MS"/>
              </a:rPr>
              <a:t>.</a:t>
            </a:r>
            <a:endParaRPr sz="2400">
              <a:latin typeface="Comic Sans MS"/>
              <a:cs typeface="Comic Sans MS"/>
            </a:endParaRPr>
          </a:p>
          <a:p>
            <a:pPr lvl="1" marL="756285" indent="-287020">
              <a:lnSpc>
                <a:spcPct val="100000"/>
              </a:lnSpc>
              <a:spcBef>
                <a:spcPts val="430"/>
              </a:spcBef>
              <a:buAutoNum type="alphaLcPeriod"/>
              <a:tabLst>
                <a:tab pos="756920" algn="l"/>
              </a:tabLst>
            </a:pPr>
            <a:r>
              <a:rPr dirty="0" sz="2400" spc="-5">
                <a:latin typeface="Comic Sans MS"/>
                <a:cs typeface="Comic Sans MS"/>
              </a:rPr>
              <a:t>deducted</a:t>
            </a:r>
            <a:r>
              <a:rPr dirty="0" sz="2400" spc="-4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from</a:t>
            </a:r>
            <a:r>
              <a:rPr dirty="0" sz="2400" spc="-5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net</a:t>
            </a:r>
            <a:r>
              <a:rPr dirty="0" sz="2400" spc="-3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income</a:t>
            </a:r>
            <a:r>
              <a:rPr dirty="0" sz="2400" spc="-4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the</a:t>
            </a:r>
            <a:r>
              <a:rPr dirty="0" sz="2400" spc="-5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operating</a:t>
            </a:r>
            <a:endParaRPr sz="2400">
              <a:latin typeface="Comic Sans MS"/>
              <a:cs typeface="Comic Sans MS"/>
            </a:endParaRPr>
          </a:p>
          <a:p>
            <a:pPr marL="756285">
              <a:lnSpc>
                <a:spcPct val="100000"/>
              </a:lnSpc>
              <a:spcBef>
                <a:spcPts val="434"/>
              </a:spcBef>
            </a:pPr>
            <a:r>
              <a:rPr dirty="0" sz="2400" spc="-5">
                <a:latin typeface="Comic Sans MS"/>
                <a:cs typeface="Comic Sans MS"/>
              </a:rPr>
              <a:t>activities</a:t>
            </a:r>
            <a:r>
              <a:rPr dirty="0" sz="2400" spc="-11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section.</a:t>
            </a:r>
            <a:endParaRPr sz="2400">
              <a:latin typeface="Comic Sans MS"/>
              <a:cs typeface="Comic Sans MS"/>
            </a:endParaRPr>
          </a:p>
          <a:p>
            <a:pPr lvl="1" marL="756285" indent="-287020">
              <a:lnSpc>
                <a:spcPct val="100000"/>
              </a:lnSpc>
              <a:spcBef>
                <a:spcPts val="430"/>
              </a:spcBef>
              <a:buAutoNum type="alphaLcPeriod" startAt="3"/>
              <a:tabLst>
                <a:tab pos="756920" algn="l"/>
              </a:tabLst>
            </a:pPr>
            <a:r>
              <a:rPr dirty="0" sz="2400" spc="-5">
                <a:latin typeface="Comic Sans MS"/>
                <a:cs typeface="Comic Sans MS"/>
              </a:rPr>
              <a:t>reported</a:t>
            </a:r>
            <a:r>
              <a:rPr dirty="0" sz="2400" spc="-7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the</a:t>
            </a:r>
            <a:r>
              <a:rPr dirty="0" sz="2400" spc="-5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investing</a:t>
            </a:r>
            <a:r>
              <a:rPr dirty="0" sz="2400" spc="-7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</a:t>
            </a:r>
            <a:r>
              <a:rPr dirty="0" sz="2400" spc="-6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section.</a:t>
            </a:r>
            <a:endParaRPr sz="2400">
              <a:latin typeface="Comic Sans MS"/>
              <a:cs typeface="Comic Sans MS"/>
            </a:endParaRPr>
          </a:p>
          <a:p>
            <a:pPr lvl="1" marL="756285" indent="-287020">
              <a:lnSpc>
                <a:spcPct val="100000"/>
              </a:lnSpc>
              <a:spcBef>
                <a:spcPts val="434"/>
              </a:spcBef>
              <a:buAutoNum type="alphaLcPeriod" startAt="3"/>
              <a:tabLst>
                <a:tab pos="756920" algn="l"/>
              </a:tabLst>
            </a:pPr>
            <a:r>
              <a:rPr dirty="0" sz="2400" spc="-5">
                <a:latin typeface="Comic Sans MS"/>
                <a:cs typeface="Comic Sans MS"/>
              </a:rPr>
              <a:t>reported</a:t>
            </a:r>
            <a:r>
              <a:rPr dirty="0" sz="2400" spc="-7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</a:t>
            </a:r>
            <a:r>
              <a:rPr dirty="0" sz="2400" spc="-2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the</a:t>
            </a:r>
            <a:r>
              <a:rPr dirty="0" sz="2400" spc="-5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financing</a:t>
            </a:r>
            <a:r>
              <a:rPr dirty="0" sz="2400" spc="-5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activities</a:t>
            </a:r>
            <a:r>
              <a:rPr dirty="0" sz="2400" spc="-7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section.</a:t>
            </a:r>
            <a:endParaRPr sz="2400">
              <a:latin typeface="Comic Sans MS"/>
              <a:cs typeface="Comic Sans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17-28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8091" y="6393205"/>
            <a:ext cx="29654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05"/>
              </a:lnSpc>
            </a:pPr>
            <a:r>
              <a:rPr dirty="0" sz="2000" spc="-10" b="1">
                <a:latin typeface="Calibri"/>
                <a:cs typeface="Calibri"/>
              </a:rPr>
              <a:t>Prepared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by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65" b="1">
                <a:latin typeface="Calibri"/>
                <a:cs typeface="Calibri"/>
              </a:rPr>
              <a:t>Dr.</a:t>
            </a:r>
            <a:r>
              <a:rPr dirty="0" sz="2000" spc="-5" b="1">
                <a:latin typeface="Calibri"/>
                <a:cs typeface="Calibri"/>
              </a:rPr>
              <a:t> Emad</a:t>
            </a:r>
            <a:r>
              <a:rPr dirty="0" sz="2000" spc="-1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17-39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6094"/>
            <a:ext cx="9144000" cy="6845934"/>
            <a:chOff x="0" y="6094"/>
            <a:chExt cx="9144000" cy="6845934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9143999" cy="684580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914400" y="2002536"/>
              <a:ext cx="7924800" cy="3636645"/>
            </a:xfrm>
            <a:custGeom>
              <a:avLst/>
              <a:gdLst/>
              <a:ahLst/>
              <a:cxnLst/>
              <a:rect l="l" t="t" r="r" b="b"/>
              <a:pathLst>
                <a:path w="7924800" h="3636645">
                  <a:moveTo>
                    <a:pt x="7924800" y="0"/>
                  </a:moveTo>
                  <a:lnTo>
                    <a:pt x="0" y="0"/>
                  </a:lnTo>
                  <a:lnTo>
                    <a:pt x="0" y="3636264"/>
                  </a:lnTo>
                  <a:lnTo>
                    <a:pt x="7924800" y="3636264"/>
                  </a:lnTo>
                  <a:lnTo>
                    <a:pt x="7924800" y="0"/>
                  </a:lnTo>
                  <a:close/>
                </a:path>
              </a:pathLst>
            </a:custGeom>
            <a:solidFill>
              <a:srgbClr val="FFC000">
                <a:alpha val="38038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1084580" y="2020011"/>
            <a:ext cx="7535545" cy="35382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omic Sans MS"/>
                <a:cs typeface="Comic Sans MS"/>
              </a:rPr>
              <a:t>Which</a:t>
            </a:r>
            <a:r>
              <a:rPr dirty="0" sz="2400" spc="-5">
                <a:latin typeface="Comic Sans MS"/>
                <a:cs typeface="Comic Sans MS"/>
              </a:rPr>
              <a:t> is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an </a:t>
            </a:r>
            <a:r>
              <a:rPr dirty="0" sz="2400" spc="-5">
                <a:latin typeface="Comic Sans MS"/>
                <a:cs typeface="Comic Sans MS"/>
              </a:rPr>
              <a:t>example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of a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cash flow from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an </a:t>
            </a:r>
            <a:r>
              <a:rPr dirty="0" sz="2400" spc="-5">
                <a:latin typeface="Comic Sans MS"/>
                <a:cs typeface="Comic Sans MS"/>
              </a:rPr>
              <a:t>investing</a:t>
            </a:r>
            <a:endParaRPr sz="24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latin typeface="Comic Sans MS"/>
                <a:cs typeface="Comic Sans MS"/>
              </a:rPr>
              <a:t>activity?</a:t>
            </a:r>
            <a:endParaRPr sz="2400">
              <a:latin typeface="Comic Sans MS"/>
              <a:cs typeface="Comic Sans MS"/>
            </a:endParaRPr>
          </a:p>
          <a:p>
            <a:pPr marL="704215" marR="656590" indent="-457200">
              <a:lnSpc>
                <a:spcPct val="100000"/>
              </a:lnSpc>
              <a:spcBef>
                <a:spcPts val="1150"/>
              </a:spcBef>
              <a:buAutoNum type="alphaLcPeriod"/>
              <a:tabLst>
                <a:tab pos="704215" algn="l"/>
                <a:tab pos="704850" algn="l"/>
              </a:tabLst>
            </a:pPr>
            <a:r>
              <a:rPr dirty="0" sz="2400" spc="-5">
                <a:latin typeface="Comic Sans MS"/>
                <a:cs typeface="Comic Sans MS"/>
              </a:rPr>
              <a:t>Receipt </a:t>
            </a:r>
            <a:r>
              <a:rPr dirty="0" sz="2400">
                <a:latin typeface="Comic Sans MS"/>
                <a:cs typeface="Comic Sans MS"/>
              </a:rPr>
              <a:t>of </a:t>
            </a:r>
            <a:r>
              <a:rPr dirty="0" sz="2400" spc="-5">
                <a:latin typeface="Comic Sans MS"/>
                <a:cs typeface="Comic Sans MS"/>
              </a:rPr>
              <a:t>cash from the </a:t>
            </a:r>
            <a:r>
              <a:rPr dirty="0" sz="2400" spc="-10">
                <a:latin typeface="Comic Sans MS"/>
                <a:cs typeface="Comic Sans MS"/>
              </a:rPr>
              <a:t>issuance </a:t>
            </a:r>
            <a:r>
              <a:rPr dirty="0" sz="2400">
                <a:latin typeface="Comic Sans MS"/>
                <a:cs typeface="Comic Sans MS"/>
              </a:rPr>
              <a:t>of </a:t>
            </a:r>
            <a:r>
              <a:rPr dirty="0" sz="2400" spc="-5">
                <a:latin typeface="Comic Sans MS"/>
                <a:cs typeface="Comic Sans MS"/>
              </a:rPr>
              <a:t>bonds </a:t>
            </a:r>
            <a:r>
              <a:rPr dirty="0" sz="2400" spc="-70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payable.</a:t>
            </a:r>
            <a:endParaRPr sz="2400">
              <a:latin typeface="Comic Sans MS"/>
              <a:cs typeface="Comic Sans MS"/>
            </a:endParaRPr>
          </a:p>
          <a:p>
            <a:pPr marL="704215" marR="699135" indent="-457200">
              <a:lnSpc>
                <a:spcPct val="100000"/>
              </a:lnSpc>
              <a:spcBef>
                <a:spcPts val="1155"/>
              </a:spcBef>
              <a:buAutoNum type="alphaLcPeriod"/>
              <a:tabLst>
                <a:tab pos="704215" algn="l"/>
                <a:tab pos="704850" algn="l"/>
              </a:tabLst>
            </a:pPr>
            <a:r>
              <a:rPr dirty="0" sz="2400" spc="-5">
                <a:latin typeface="Comic Sans MS"/>
                <a:cs typeface="Comic Sans MS"/>
              </a:rPr>
              <a:t>Payment </a:t>
            </a:r>
            <a:r>
              <a:rPr dirty="0" sz="2400">
                <a:latin typeface="Comic Sans MS"/>
                <a:cs typeface="Comic Sans MS"/>
              </a:rPr>
              <a:t>of cash </a:t>
            </a:r>
            <a:r>
              <a:rPr dirty="0" sz="2400" spc="-5">
                <a:latin typeface="Comic Sans MS"/>
                <a:cs typeface="Comic Sans MS"/>
              </a:rPr>
              <a:t>to repurchase outstanding </a:t>
            </a:r>
            <a:r>
              <a:rPr dirty="0" sz="2400" spc="-7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capital </a:t>
            </a:r>
            <a:r>
              <a:rPr dirty="0" sz="2400">
                <a:latin typeface="Comic Sans MS"/>
                <a:cs typeface="Comic Sans MS"/>
              </a:rPr>
              <a:t>stock.</a:t>
            </a:r>
            <a:endParaRPr sz="2400">
              <a:latin typeface="Comic Sans MS"/>
              <a:cs typeface="Comic Sans MS"/>
            </a:endParaRPr>
          </a:p>
          <a:p>
            <a:pPr marL="704215" indent="-457834">
              <a:lnSpc>
                <a:spcPct val="100000"/>
              </a:lnSpc>
              <a:spcBef>
                <a:spcPts val="1150"/>
              </a:spcBef>
              <a:buAutoNum type="alphaLcPeriod"/>
              <a:tabLst>
                <a:tab pos="704215" algn="l"/>
                <a:tab pos="704850" algn="l"/>
              </a:tabLst>
            </a:pPr>
            <a:r>
              <a:rPr dirty="0" sz="2400" spc="-5">
                <a:latin typeface="Comic Sans MS"/>
                <a:cs typeface="Comic Sans MS"/>
              </a:rPr>
              <a:t>Receipt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of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cash from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the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sale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of</a:t>
            </a:r>
            <a:r>
              <a:rPr dirty="0" sz="2400" spc="-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equipment.</a:t>
            </a:r>
            <a:endParaRPr sz="2400">
              <a:latin typeface="Comic Sans MS"/>
              <a:cs typeface="Comic Sans MS"/>
            </a:endParaRPr>
          </a:p>
          <a:p>
            <a:pPr marL="704215" indent="-457834">
              <a:lnSpc>
                <a:spcPct val="100000"/>
              </a:lnSpc>
              <a:spcBef>
                <a:spcPts val="1155"/>
              </a:spcBef>
              <a:buAutoNum type="alphaLcPeriod"/>
              <a:tabLst>
                <a:tab pos="704215" algn="l"/>
                <a:tab pos="704850" algn="l"/>
              </a:tabLst>
            </a:pPr>
            <a:r>
              <a:rPr dirty="0" sz="2400" spc="-5">
                <a:latin typeface="Comic Sans MS"/>
                <a:cs typeface="Comic Sans MS"/>
              </a:rPr>
              <a:t>Payment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of</a:t>
            </a:r>
            <a:r>
              <a:rPr dirty="0" sz="2400" spc="-10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cash</a:t>
            </a:r>
            <a:r>
              <a:rPr dirty="0" sz="2400" spc="-15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to</a:t>
            </a:r>
            <a:r>
              <a:rPr dirty="0" sz="2400" spc="-2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suppliers</a:t>
            </a:r>
            <a:r>
              <a:rPr dirty="0" sz="2400" spc="-5">
                <a:latin typeface="Comic Sans MS"/>
                <a:cs typeface="Comic Sans MS"/>
              </a:rPr>
              <a:t> for</a:t>
            </a:r>
            <a:r>
              <a:rPr dirty="0" sz="2400" spc="-2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inventory.</a:t>
            </a:r>
            <a:endParaRPr sz="2400">
              <a:latin typeface="Comic Sans MS"/>
              <a:cs typeface="Comic Sans MS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464819" y="1239011"/>
            <a:ext cx="2258060" cy="3895090"/>
            <a:chOff x="464819" y="1239011"/>
            <a:chExt cx="2258060" cy="3895090"/>
          </a:xfrm>
        </p:grpSpPr>
        <p:sp>
          <p:nvSpPr>
            <p:cNvPr id="8" name="object 8"/>
            <p:cNvSpPr/>
            <p:nvPr/>
          </p:nvSpPr>
          <p:spPr>
            <a:xfrm>
              <a:off x="1219200" y="4724400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0" y="190500"/>
                  </a:moveTo>
                  <a:lnTo>
                    <a:pt x="5034" y="146837"/>
                  </a:lnTo>
                  <a:lnTo>
                    <a:pt x="19372" y="106746"/>
                  </a:lnTo>
                  <a:lnTo>
                    <a:pt x="41867" y="71374"/>
                  </a:lnTo>
                  <a:lnTo>
                    <a:pt x="71374" y="41867"/>
                  </a:lnTo>
                  <a:lnTo>
                    <a:pt x="106746" y="19372"/>
                  </a:lnTo>
                  <a:lnTo>
                    <a:pt x="146837" y="5034"/>
                  </a:lnTo>
                  <a:lnTo>
                    <a:pt x="190500" y="0"/>
                  </a:lnTo>
                  <a:lnTo>
                    <a:pt x="234162" y="5034"/>
                  </a:lnTo>
                  <a:lnTo>
                    <a:pt x="274253" y="19372"/>
                  </a:lnTo>
                  <a:lnTo>
                    <a:pt x="309625" y="41867"/>
                  </a:lnTo>
                  <a:lnTo>
                    <a:pt x="339132" y="71374"/>
                  </a:lnTo>
                  <a:lnTo>
                    <a:pt x="361627" y="106746"/>
                  </a:lnTo>
                  <a:lnTo>
                    <a:pt x="375965" y="146837"/>
                  </a:lnTo>
                  <a:lnTo>
                    <a:pt x="381000" y="190500"/>
                  </a:lnTo>
                  <a:lnTo>
                    <a:pt x="375965" y="234162"/>
                  </a:lnTo>
                  <a:lnTo>
                    <a:pt x="361627" y="274253"/>
                  </a:lnTo>
                  <a:lnTo>
                    <a:pt x="339132" y="309625"/>
                  </a:lnTo>
                  <a:lnTo>
                    <a:pt x="309625" y="339132"/>
                  </a:lnTo>
                  <a:lnTo>
                    <a:pt x="274253" y="361627"/>
                  </a:lnTo>
                  <a:lnTo>
                    <a:pt x="234162" y="375965"/>
                  </a:lnTo>
                  <a:lnTo>
                    <a:pt x="190500" y="381000"/>
                  </a:lnTo>
                  <a:lnTo>
                    <a:pt x="146837" y="375965"/>
                  </a:lnTo>
                  <a:lnTo>
                    <a:pt x="106746" y="361627"/>
                  </a:lnTo>
                  <a:lnTo>
                    <a:pt x="71374" y="339132"/>
                  </a:lnTo>
                  <a:lnTo>
                    <a:pt x="41867" y="309625"/>
                  </a:lnTo>
                  <a:lnTo>
                    <a:pt x="19372" y="274253"/>
                  </a:lnTo>
                  <a:lnTo>
                    <a:pt x="5034" y="234162"/>
                  </a:lnTo>
                  <a:lnTo>
                    <a:pt x="0" y="190500"/>
                  </a:lnTo>
                  <a:close/>
                </a:path>
              </a:pathLst>
            </a:custGeom>
            <a:ln w="57150">
              <a:solidFill>
                <a:srgbClr val="8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4819" y="1239011"/>
              <a:ext cx="2257806" cy="896874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03275" y="1334846"/>
            <a:ext cx="175323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5" i="0">
                <a:solidFill>
                  <a:srgbClr val="800000"/>
                </a:solidFill>
                <a:latin typeface="Comic Sans MS"/>
                <a:cs typeface="Comic Sans MS"/>
              </a:rPr>
              <a:t>Quest</a:t>
            </a:r>
            <a:r>
              <a:rPr dirty="0" sz="3200" i="0">
                <a:solidFill>
                  <a:srgbClr val="800000"/>
                </a:solidFill>
                <a:latin typeface="Comic Sans MS"/>
                <a:cs typeface="Comic Sans MS"/>
              </a:rPr>
              <a:t>ion</a:t>
            </a:r>
            <a:endParaRPr sz="3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2549" y="6305203"/>
            <a:ext cx="575945" cy="353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1325"/>
              </a:lnSpc>
            </a:pPr>
            <a:r>
              <a:rPr dirty="0" sz="1200" b="1">
                <a:latin typeface="Arial"/>
                <a:cs typeface="Arial"/>
              </a:rPr>
              <a:t>C</a:t>
            </a:r>
            <a:r>
              <a:rPr dirty="0" sz="1200" spc="-5" b="1">
                <a:latin typeface="Arial"/>
                <a:cs typeface="Arial"/>
              </a:rPr>
              <a:t>h</a:t>
            </a:r>
            <a:r>
              <a:rPr dirty="0" sz="1200" spc="-5" b="1">
                <a:latin typeface="Arial"/>
                <a:cs typeface="Arial"/>
              </a:rPr>
              <a:t>a</a:t>
            </a:r>
            <a:r>
              <a:rPr dirty="0" sz="1200" b="1">
                <a:latin typeface="Arial"/>
                <a:cs typeface="Arial"/>
              </a:rPr>
              <a:t>p</a:t>
            </a:r>
            <a:r>
              <a:rPr dirty="0" sz="1200" spc="-5" b="1">
                <a:latin typeface="Arial"/>
                <a:cs typeface="Arial"/>
              </a:rPr>
              <a:t>t</a:t>
            </a:r>
            <a:r>
              <a:rPr dirty="0" sz="1200" spc="-5" b="1">
                <a:latin typeface="Arial"/>
                <a:cs typeface="Arial"/>
              </a:rPr>
              <a:t>e</a:t>
            </a:r>
            <a:r>
              <a:rPr dirty="0" sz="1200" spc="-5" b="1">
                <a:latin typeface="Arial"/>
                <a:cs typeface="Arial"/>
              </a:rPr>
              <a:t>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17-40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9143999" cy="684580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764844" y="2140457"/>
            <a:ext cx="265620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" b="1">
                <a:solidFill>
                  <a:srgbClr val="800000"/>
                </a:solidFill>
                <a:latin typeface="Comic Sans MS"/>
                <a:cs typeface="Comic Sans MS"/>
              </a:rPr>
              <a:t>Free</a:t>
            </a:r>
            <a:r>
              <a:rPr dirty="0" sz="2800" spc="-30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800" spc="-5" b="1">
                <a:solidFill>
                  <a:srgbClr val="800000"/>
                </a:solidFill>
                <a:latin typeface="Comic Sans MS"/>
                <a:cs typeface="Comic Sans MS"/>
              </a:rPr>
              <a:t>Cash</a:t>
            </a:r>
            <a:r>
              <a:rPr dirty="0" sz="2800" spc="-30" b="1">
                <a:solidFill>
                  <a:srgbClr val="800000"/>
                </a:solidFill>
                <a:latin typeface="Comic Sans MS"/>
                <a:cs typeface="Comic Sans MS"/>
              </a:rPr>
              <a:t> </a:t>
            </a:r>
            <a:r>
              <a:rPr dirty="0" sz="2800" spc="-5" b="1">
                <a:solidFill>
                  <a:srgbClr val="800000"/>
                </a:solidFill>
                <a:latin typeface="Comic Sans MS"/>
                <a:cs typeface="Comic Sans MS"/>
              </a:rPr>
              <a:t>Flow</a:t>
            </a:r>
            <a:endParaRPr sz="2800">
              <a:latin typeface="Comic Sans MS"/>
              <a:cs typeface="Comic Sans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1044" y="4204538"/>
            <a:ext cx="7617459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800000"/>
                </a:solidFill>
                <a:latin typeface="Comic Sans MS"/>
                <a:cs typeface="Comic Sans MS"/>
              </a:rPr>
              <a:t>Free cash </a:t>
            </a:r>
            <a:r>
              <a:rPr dirty="0" sz="2400" b="1">
                <a:solidFill>
                  <a:srgbClr val="800000"/>
                </a:solidFill>
                <a:latin typeface="Comic Sans MS"/>
                <a:cs typeface="Comic Sans MS"/>
              </a:rPr>
              <a:t>flow </a:t>
            </a:r>
            <a:r>
              <a:rPr dirty="0" sz="2400" spc="-5">
                <a:latin typeface="Comic Sans MS"/>
                <a:cs typeface="Comic Sans MS"/>
              </a:rPr>
              <a:t>describes the cash remaining from </a:t>
            </a:r>
            <a:r>
              <a:rPr dirty="0" sz="2400">
                <a:latin typeface="Comic Sans MS"/>
                <a:cs typeface="Comic Sans MS"/>
              </a:rPr>
              <a:t> </a:t>
            </a:r>
            <a:r>
              <a:rPr dirty="0" sz="2400" spc="-5">
                <a:latin typeface="Comic Sans MS"/>
                <a:cs typeface="Comic Sans MS"/>
              </a:rPr>
              <a:t>operations </a:t>
            </a:r>
            <a:r>
              <a:rPr dirty="0" sz="2400">
                <a:latin typeface="Comic Sans MS"/>
                <a:cs typeface="Comic Sans MS"/>
              </a:rPr>
              <a:t>after </a:t>
            </a:r>
            <a:r>
              <a:rPr dirty="0" sz="2400" spc="-5">
                <a:latin typeface="Comic Sans MS"/>
                <a:cs typeface="Comic Sans MS"/>
              </a:rPr>
              <a:t>adjustment for capital expenditures </a:t>
            </a:r>
            <a:r>
              <a:rPr dirty="0" sz="2400" spc="-705">
                <a:latin typeface="Comic Sans MS"/>
                <a:cs typeface="Comic Sans MS"/>
              </a:rPr>
              <a:t> </a:t>
            </a:r>
            <a:r>
              <a:rPr dirty="0" sz="2400">
                <a:latin typeface="Comic Sans MS"/>
                <a:cs typeface="Comic Sans MS"/>
              </a:rPr>
              <a:t>and</a:t>
            </a:r>
            <a:r>
              <a:rPr dirty="0" sz="2400" spc="-5">
                <a:latin typeface="Comic Sans MS"/>
                <a:cs typeface="Comic Sans MS"/>
              </a:rPr>
              <a:t> dividends.</a:t>
            </a:r>
            <a:endParaRPr sz="2400">
              <a:latin typeface="Comic Sans MS"/>
              <a:cs typeface="Comic Sans MS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877824" y="1124711"/>
            <a:ext cx="8120380" cy="920115"/>
            <a:chOff x="877824" y="1124711"/>
            <a:chExt cx="8120380" cy="920115"/>
          </a:xfrm>
        </p:grpSpPr>
        <p:sp>
          <p:nvSpPr>
            <p:cNvPr id="7" name="object 7"/>
            <p:cNvSpPr/>
            <p:nvPr/>
          </p:nvSpPr>
          <p:spPr>
            <a:xfrm>
              <a:off x="984250" y="1273809"/>
              <a:ext cx="8013700" cy="571500"/>
            </a:xfrm>
            <a:custGeom>
              <a:avLst/>
              <a:gdLst/>
              <a:ahLst/>
              <a:cxnLst/>
              <a:rect l="l" t="t" r="r" b="b"/>
              <a:pathLst>
                <a:path w="8013700" h="571500">
                  <a:moveTo>
                    <a:pt x="8013700" y="0"/>
                  </a:moveTo>
                  <a:lnTo>
                    <a:pt x="7931150" y="0"/>
                  </a:lnTo>
                  <a:lnTo>
                    <a:pt x="7931150" y="6350"/>
                  </a:lnTo>
                  <a:lnTo>
                    <a:pt x="7931150" y="12700"/>
                  </a:lnTo>
                  <a:lnTo>
                    <a:pt x="7931150" y="488950"/>
                  </a:lnTo>
                  <a:lnTo>
                    <a:pt x="12700" y="488950"/>
                  </a:lnTo>
                  <a:lnTo>
                    <a:pt x="6350" y="488950"/>
                  </a:lnTo>
                  <a:lnTo>
                    <a:pt x="0" y="488950"/>
                  </a:lnTo>
                  <a:lnTo>
                    <a:pt x="0" y="558800"/>
                  </a:lnTo>
                  <a:lnTo>
                    <a:pt x="0" y="571500"/>
                  </a:lnTo>
                  <a:lnTo>
                    <a:pt x="8013700" y="571500"/>
                  </a:lnTo>
                  <a:lnTo>
                    <a:pt x="8013700" y="558800"/>
                  </a:lnTo>
                  <a:lnTo>
                    <a:pt x="8013700" y="12700"/>
                  </a:lnTo>
                  <a:lnTo>
                    <a:pt x="80137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54024" y="1200911"/>
              <a:ext cx="7991094" cy="84353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77824" y="1124711"/>
              <a:ext cx="8043926" cy="843534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588010">
              <a:lnSpc>
                <a:spcPct val="100000"/>
              </a:lnSpc>
              <a:spcBef>
                <a:spcPts val="100"/>
              </a:spcBef>
              <a:tabLst>
                <a:tab pos="4439285" algn="l"/>
              </a:tabLst>
            </a:pPr>
            <a:r>
              <a:rPr dirty="0"/>
              <a:t>Using Cash</a:t>
            </a:r>
            <a:r>
              <a:rPr dirty="0" spc="5"/>
              <a:t> </a:t>
            </a:r>
            <a:r>
              <a:rPr dirty="0" spc="-5"/>
              <a:t>Flows</a:t>
            </a:r>
            <a:r>
              <a:rPr dirty="0" spc="5"/>
              <a:t> </a:t>
            </a:r>
            <a:r>
              <a:rPr dirty="0" spc="-5"/>
              <a:t>to	</a:t>
            </a:r>
            <a:r>
              <a:rPr dirty="0" spc="-10"/>
              <a:t>Evaluate</a:t>
            </a:r>
            <a:r>
              <a:rPr dirty="0" spc="-25"/>
              <a:t> </a:t>
            </a:r>
            <a:r>
              <a:rPr dirty="0"/>
              <a:t>a</a:t>
            </a:r>
            <a:r>
              <a:rPr dirty="0" spc="-25"/>
              <a:t> </a:t>
            </a:r>
            <a:r>
              <a:rPr dirty="0" spc="-5"/>
              <a:t>Company</a:t>
            </a:r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84859" y="3034283"/>
            <a:ext cx="7801356" cy="789432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9849" y="6278067"/>
            <a:ext cx="60134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Chapter</a:t>
            </a:r>
            <a:endParaRPr sz="1200">
              <a:latin typeface="Arial"/>
              <a:cs typeface="Arial"/>
            </a:endParaRPr>
          </a:p>
          <a:p>
            <a:pPr algn="ctr" marL="2540">
              <a:lnSpc>
                <a:spcPct val="100000"/>
              </a:lnSpc>
            </a:pPr>
            <a:r>
              <a:rPr dirty="0" sz="1200" b="1">
                <a:latin typeface="Arial"/>
                <a:cs typeface="Arial"/>
              </a:rPr>
              <a:t>17-41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862608"/>
            <a:ext cx="9144000" cy="5139055"/>
            <a:chOff x="0" y="862608"/>
            <a:chExt cx="9144000" cy="513905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862608"/>
              <a:ext cx="9143999" cy="513280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884419" y="3223260"/>
              <a:ext cx="4259580" cy="2778760"/>
            </a:xfrm>
            <a:custGeom>
              <a:avLst/>
              <a:gdLst/>
              <a:ahLst/>
              <a:cxnLst/>
              <a:rect l="l" t="t" r="r" b="b"/>
              <a:pathLst>
                <a:path w="4259580" h="2778760">
                  <a:moveTo>
                    <a:pt x="4259580" y="0"/>
                  </a:moveTo>
                  <a:lnTo>
                    <a:pt x="0" y="2778252"/>
                  </a:lnTo>
                  <a:lnTo>
                    <a:pt x="4259580" y="2778252"/>
                  </a:lnTo>
                  <a:lnTo>
                    <a:pt x="4259580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1233017" y="5142382"/>
            <a:ext cx="1983739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5" b="1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dirty="0" sz="3600" spc="-9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600" spc="-95" b="1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36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1010411"/>
            <a:ext cx="9004300" cy="4762500"/>
            <a:chOff x="0" y="1010411"/>
            <a:chExt cx="9004300" cy="476250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82611" y="5483352"/>
              <a:ext cx="1708403" cy="289559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0" y="3145535"/>
              <a:ext cx="294640" cy="2318385"/>
            </a:xfrm>
            <a:custGeom>
              <a:avLst/>
              <a:gdLst/>
              <a:ahLst/>
              <a:cxnLst/>
              <a:rect l="l" t="t" r="r" b="b"/>
              <a:pathLst>
                <a:path w="294640" h="2318385">
                  <a:moveTo>
                    <a:pt x="284594" y="0"/>
                  </a:moveTo>
                  <a:lnTo>
                    <a:pt x="0" y="282026"/>
                  </a:lnTo>
                  <a:lnTo>
                    <a:pt x="0" y="2318220"/>
                  </a:lnTo>
                  <a:lnTo>
                    <a:pt x="294132" y="2023364"/>
                  </a:lnTo>
                  <a:lnTo>
                    <a:pt x="284594" y="0"/>
                  </a:lnTo>
                  <a:close/>
                </a:path>
              </a:pathLst>
            </a:custGeom>
            <a:solidFill>
              <a:srgbClr val="669BB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69835" y="1010411"/>
              <a:ext cx="1933955" cy="90220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Coby Harmon</dc:creator>
  <dc:title>Financial Accounting and Accounting Standards</dc:title>
  <dcterms:created xsi:type="dcterms:W3CDTF">2024-06-27T20:28:23Z</dcterms:created>
  <dcterms:modified xsi:type="dcterms:W3CDTF">2024-06-27T20:28:23Z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2024-06-27T00:00:00Z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2024-06-27T00:00:00Z</vt:filetime>
  </property>
</Properties>
</file>