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3.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4.xml" ContentType="application/vnd.openxmlformats-officedocument.presentationml.slide+xml"/>
  <Override PartName="/ppt/slides/slide53.xml" ContentType="application/vnd.openxmlformats-officedocument.presentationml.slide+xml"/>
  <Override PartName="/ppt/slides/slide52.xml" ContentType="application/vnd.openxmlformats-officedocument.presentationml.slide+xml"/>
  <Override PartName="/ppt/slides/slide51.xml" ContentType="application/vnd.openxmlformats-officedocument.presentationml.slide+xml"/>
  <Override PartName="/ppt/slides/slide50.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67.xml" ContentType="application/vnd.openxmlformats-officedocument.presentationml.slide+xml"/>
  <Override PartName="/ppt/slides/slide66.xml" ContentType="application/vnd.openxmlformats-officedocument.presentationml.slide+xml"/>
  <Override PartName="/ppt/slides/slide65.xml" ContentType="application/vnd.openxmlformats-officedocument.presentationml.slide+xml"/>
  <Override PartName="/ppt/slides/slide64.xml" ContentType="application/vnd.openxmlformats-officedocument.presentationml.slide+xml"/>
  <Override PartName="/ppt/slides/slide63.xml" ContentType="application/vnd.openxmlformats-officedocument.presentationml.slide+xml"/>
  <Override PartName="/ppt/slides/slide62.xml" ContentType="application/vnd.openxmlformats-officedocument.presentationml.slide+xml"/>
  <Override PartName="/ppt/slides/slide48.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9.xml" ContentType="application/vnd.openxmlformats-officedocument.presentationml.slide+xml"/>
  <Override PartName="/ppt/slides/slide22.xml" ContentType="application/vnd.openxmlformats-officedocument.presentationml.slide+xml"/>
  <Override PartName="/ppt/slides/slide7.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16.xml" ContentType="application/vnd.openxmlformats-officedocument.presentationml.slide+xml"/>
  <Override PartName="/ppt/slides/slide8.xml" ContentType="application/vnd.openxmlformats-officedocument.presentationml.slide+xml"/>
  <Override PartName="/ppt/slides/slide18.xml" ContentType="application/vnd.openxmlformats-officedocument.presentationml.slide+xml"/>
  <Override PartName="/ppt/slides/slide80.xml" ContentType="application/vnd.openxmlformats-officedocument.presentationml.slide+xml"/>
  <Override PartName="/ppt/slides/slide79.xml" ContentType="application/vnd.openxmlformats-officedocument.presentationml.slide+xml"/>
  <Override PartName="/ppt/slides/slide78.xml" ContentType="application/vnd.openxmlformats-officedocument.presentationml.slide+xml"/>
  <Override PartName="/ppt/slides/slide77.xml" ContentType="application/vnd.openxmlformats-officedocument.presentationml.slide+xml"/>
  <Override PartName="/ppt/slides/slide76.xml" ContentType="application/vnd.openxmlformats-officedocument.presentationml.slide+xml"/>
  <Override PartName="/ppt/slides/slide75.xml" ContentType="application/vnd.openxmlformats-officedocument.presentationml.slide+xml"/>
  <Override PartName="/ppt/slides/slide81.xml" ContentType="application/vnd.openxmlformats-officedocument.presentationml.slide+xml"/>
  <Override PartName="/ppt/slides/slide17.xml" ContentType="application/vnd.openxmlformats-officedocument.presentationml.slide+xml"/>
  <Override PartName="/ppt/slides/slide83.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82.xml" ContentType="application/vnd.openxmlformats-officedocument.presentationml.slide+xml"/>
  <Override PartName="/ppt/slides/slide85.xml" ContentType="application/vnd.openxmlformats-officedocument.presentationml.slide+xml"/>
  <Override PartName="/ppt/slides/slide21.xml" ContentType="application/vnd.openxmlformats-officedocument.presentationml.slide+xml"/>
  <Override PartName="/ppt/slides/slide84.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notesSlides/notesSlide1.xml" ContentType="application/vnd.openxmlformats-officedocument.presentationml.notesSlide+xml"/>
  <Override PartName="/ppt/slideLayouts/slideLayout15.xml" ContentType="application/vnd.openxmlformats-officedocument.presentationml.slideLayout+xml"/>
  <Override PartName="/ppt/notesSlides/notesSlide2.xml" ContentType="application/vnd.openxmlformats-officedocument.presentationml.notesSlide+xml"/>
  <Override PartName="/ppt/theme/theme2.xml" ContentType="application/vnd.openxmlformats-officedocument.theme+xml"/>
  <Override PartName="/ppt/notesMasters/notesMaster1.xml" ContentType="application/vnd.openxmlformats-officedocument.presentationml.notesMaster+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2.xml" ContentType="application/vnd.openxmlformats-officedocument.presentationml.tags+xml"/>
  <Override PartName="/ppt/tags/tag1.xml" ContentType="application/vnd.openxmlformats-officedocument.presentationml.tag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7"/>
  </p:notesMasterIdLst>
  <p:sldIdLst>
    <p:sldId id="480" r:id="rId2"/>
    <p:sldId id="303" r:id="rId3"/>
    <p:sldId id="276" r:id="rId4"/>
    <p:sldId id="800" r:id="rId5"/>
    <p:sldId id="823" r:id="rId6"/>
    <p:sldId id="801" r:id="rId7"/>
    <p:sldId id="824" r:id="rId8"/>
    <p:sldId id="825" r:id="rId9"/>
    <p:sldId id="826" r:id="rId10"/>
    <p:sldId id="827" r:id="rId11"/>
    <p:sldId id="828" r:id="rId12"/>
    <p:sldId id="829" r:id="rId13"/>
    <p:sldId id="830" r:id="rId14"/>
    <p:sldId id="831" r:id="rId15"/>
    <p:sldId id="832" r:id="rId16"/>
    <p:sldId id="833" r:id="rId17"/>
    <p:sldId id="834" r:id="rId18"/>
    <p:sldId id="835" r:id="rId19"/>
    <p:sldId id="836" r:id="rId20"/>
    <p:sldId id="837" r:id="rId21"/>
    <p:sldId id="838" r:id="rId22"/>
    <p:sldId id="839" r:id="rId23"/>
    <p:sldId id="840" r:id="rId24"/>
    <p:sldId id="841" r:id="rId25"/>
    <p:sldId id="842" r:id="rId26"/>
    <p:sldId id="843" r:id="rId27"/>
    <p:sldId id="844" r:id="rId28"/>
    <p:sldId id="845" r:id="rId29"/>
    <p:sldId id="846" r:id="rId30"/>
    <p:sldId id="847" r:id="rId31"/>
    <p:sldId id="848" r:id="rId32"/>
    <p:sldId id="849" r:id="rId33"/>
    <p:sldId id="850" r:id="rId34"/>
    <p:sldId id="851" r:id="rId35"/>
    <p:sldId id="852" r:id="rId36"/>
    <p:sldId id="853" r:id="rId37"/>
    <p:sldId id="854" r:id="rId38"/>
    <p:sldId id="855" r:id="rId39"/>
    <p:sldId id="856" r:id="rId40"/>
    <p:sldId id="857" r:id="rId41"/>
    <p:sldId id="858" r:id="rId42"/>
    <p:sldId id="859" r:id="rId43"/>
    <p:sldId id="860" r:id="rId44"/>
    <p:sldId id="861" r:id="rId45"/>
    <p:sldId id="862" r:id="rId46"/>
    <p:sldId id="864" r:id="rId47"/>
    <p:sldId id="865" r:id="rId48"/>
    <p:sldId id="866" r:id="rId49"/>
    <p:sldId id="905" r:id="rId50"/>
    <p:sldId id="867" r:id="rId51"/>
    <p:sldId id="868" r:id="rId52"/>
    <p:sldId id="869" r:id="rId53"/>
    <p:sldId id="871" r:id="rId54"/>
    <p:sldId id="872" r:id="rId55"/>
    <p:sldId id="873" r:id="rId56"/>
    <p:sldId id="874" r:id="rId57"/>
    <p:sldId id="875" r:id="rId58"/>
    <p:sldId id="876" r:id="rId59"/>
    <p:sldId id="877" r:id="rId60"/>
    <p:sldId id="878" r:id="rId61"/>
    <p:sldId id="880" r:id="rId62"/>
    <p:sldId id="881" r:id="rId63"/>
    <p:sldId id="882" r:id="rId64"/>
    <p:sldId id="883" r:id="rId65"/>
    <p:sldId id="884" r:id="rId66"/>
    <p:sldId id="885" r:id="rId67"/>
    <p:sldId id="886" r:id="rId68"/>
    <p:sldId id="887" r:id="rId69"/>
    <p:sldId id="888" r:id="rId70"/>
    <p:sldId id="889" r:id="rId71"/>
    <p:sldId id="890" r:id="rId72"/>
    <p:sldId id="891" r:id="rId73"/>
    <p:sldId id="892" r:id="rId74"/>
    <p:sldId id="893" r:id="rId75"/>
    <p:sldId id="894" r:id="rId76"/>
    <p:sldId id="895" r:id="rId77"/>
    <p:sldId id="896" r:id="rId78"/>
    <p:sldId id="897" r:id="rId79"/>
    <p:sldId id="898" r:id="rId80"/>
    <p:sldId id="899" r:id="rId81"/>
    <p:sldId id="900" r:id="rId82"/>
    <p:sldId id="901" r:id="rId83"/>
    <p:sldId id="903" r:id="rId84"/>
    <p:sldId id="904" r:id="rId85"/>
    <p:sldId id="349" r:id="rId8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6"/>
            <p14:sldId id="800"/>
            <p14:sldId id="823"/>
            <p14:sldId id="801"/>
            <p14:sldId id="824"/>
            <p14:sldId id="825"/>
            <p14:sldId id="826"/>
            <p14:sldId id="827"/>
            <p14:sldId id="828"/>
            <p14:sldId id="829"/>
            <p14:sldId id="830"/>
            <p14:sldId id="831"/>
            <p14:sldId id="832"/>
            <p14:sldId id="833"/>
            <p14:sldId id="834"/>
            <p14:sldId id="835"/>
            <p14:sldId id="836"/>
            <p14:sldId id="837"/>
            <p14:sldId id="838"/>
            <p14:sldId id="839"/>
            <p14:sldId id="840"/>
            <p14:sldId id="841"/>
            <p14:sldId id="842"/>
            <p14:sldId id="843"/>
            <p14:sldId id="844"/>
            <p14:sldId id="845"/>
            <p14:sldId id="846"/>
            <p14:sldId id="847"/>
            <p14:sldId id="848"/>
            <p14:sldId id="849"/>
            <p14:sldId id="850"/>
            <p14:sldId id="851"/>
            <p14:sldId id="852"/>
            <p14:sldId id="853"/>
            <p14:sldId id="854"/>
            <p14:sldId id="855"/>
            <p14:sldId id="856"/>
            <p14:sldId id="857"/>
            <p14:sldId id="858"/>
            <p14:sldId id="859"/>
            <p14:sldId id="860"/>
            <p14:sldId id="861"/>
            <p14:sldId id="862"/>
            <p14:sldId id="864"/>
            <p14:sldId id="865"/>
            <p14:sldId id="866"/>
            <p14:sldId id="905"/>
            <p14:sldId id="867"/>
            <p14:sldId id="868"/>
            <p14:sldId id="869"/>
            <p14:sldId id="871"/>
            <p14:sldId id="872"/>
            <p14:sldId id="873"/>
            <p14:sldId id="874"/>
            <p14:sldId id="875"/>
            <p14:sldId id="876"/>
            <p14:sldId id="877"/>
            <p14:sldId id="878"/>
            <p14:sldId id="880"/>
            <p14:sldId id="881"/>
            <p14:sldId id="882"/>
            <p14:sldId id="883"/>
            <p14:sldId id="884"/>
            <p14:sldId id="885"/>
            <p14:sldId id="886"/>
            <p14:sldId id="887"/>
            <p14:sldId id="888"/>
            <p14:sldId id="889"/>
            <p14:sldId id="890"/>
            <p14:sldId id="891"/>
            <p14:sldId id="892"/>
            <p14:sldId id="893"/>
            <p14:sldId id="894"/>
            <p14:sldId id="895"/>
            <p14:sldId id="896"/>
            <p14:sldId id="897"/>
            <p14:sldId id="898"/>
            <p14:sldId id="899"/>
            <p14:sldId id="900"/>
            <p14:sldId id="901"/>
            <p14:sldId id="903"/>
            <p14:sldId id="90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108" d="100"/>
          <a:sy n="108" d="100"/>
        </p:scale>
        <p:origin x="678" y="108"/>
      </p:cViewPr>
      <p:guideLst/>
    </p:cSldViewPr>
  </p:slideViewPr>
  <p:notesTextViewPr>
    <p:cViewPr>
      <p:scale>
        <a:sx n="1" d="1"/>
        <a:sy n="1" d="1"/>
      </p:scale>
      <p:origin x="0" y="0"/>
    </p:cViewPr>
  </p:notesTextViewPr>
  <p:sorterViewPr>
    <p:cViewPr varScale="1">
      <p:scale>
        <a:sx n="100" d="100"/>
        <a:sy n="100" d="100"/>
      </p:scale>
      <p:origin x="0" y="-36114"/>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viewProps" Target="viewProp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theme" Target="theme/theme1.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presProps" Target="presProps.xml"/><Relationship Id="rId9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customXml" Target="../customXml/item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notesMaster" Target="notesMasters/notesMaster1.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6/1/2026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6/1/2026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6/1/2026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6/1/2026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6/1/2026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6/1/2026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6/1/2026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6/1/2026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6/1/2026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6/1/2026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6/1/2026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6"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hyperlink" Target="https://www.investopedia.com/ask/answers/032615/what-are-some-examples-stratified-random-sampling.asp" TargetMode="External"/><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hyperlink" Target="https://www.investopedia.com/ask/answers/032615/what-are-some-examples-stratified-random-sampling.asp" TargetMode="External"/><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hyperlink" Target="https://www.investopedia.com/ask/answers/032615/what-are-some-examples-stratified-random-sampling.asp" TargetMode="External"/><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hyperlink" Target="https://www.investopedia.com/terms/p/population.asp" TargetMode="External"/><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hyperlink" Target="https://www.scribbr.com/methodology/population-vs-sample/" TargetMode="External"/><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hyperlink" Target="https://www.scribbr.com/methodology/internal-vs-external-validity/" TargetMode="External"/><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hyperlink" Target="https://www.scribbr.com/methodology/external-validity/" TargetMode="External"/><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hyperlink" Target="https://www.scribbr.com/methodology/internal-validity/" TargetMode="External"/><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hyperlink" Target="https://www.scribbr.com/methodology/quota-sampling/#proportional" TargetMode="External"/><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hyperlink" Target="https://www.scribbr.com/methodology/probability-sampling/" TargetMode="External"/><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2.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3" Type="http://schemas.openxmlformats.org/officeDocument/2006/relationships/hyperlink" Target="https://www.scribbr.com/methodology/unstructured-interview/" TargetMode="External"/><Relationship Id="rId2" Type="http://schemas.openxmlformats.org/officeDocument/2006/relationships/image" Target="../media/image6.png"/><Relationship Id="rId1" Type="http://schemas.openxmlformats.org/officeDocument/2006/relationships/slideLayout" Target="../slideLayouts/slideLayout6.xml"/><Relationship Id="rId4" Type="http://schemas.openxmlformats.org/officeDocument/2006/relationships/hyperlink" Target="https://www.scribbr.com/methodology/semi-structured-interview/" TargetMode="External"/></Relationships>
</file>

<file path=ppt/slides/_rels/slide6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6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7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7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7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7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7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7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8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8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8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8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8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8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5.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Alfaisal Hasan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48050" y="2529852"/>
            <a:ext cx="3322769"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Final Project</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NO 1</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22886"/>
    </mc:Choice>
    <mc:Fallback xmlns="">
      <p:transition spd="slow" advTm="22886"/>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3322769"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Final Project</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NO 1</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Alfaisal Hasan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69113"/>
    </mc:Choice>
    <mc:Fallback xmlns="">
      <p:transition spd="slow" advTm="69113"/>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AutoShape 12"/>
          <p:cNvSpPr>
            <a:spLocks noChangeArrowheads="1"/>
          </p:cNvSpPr>
          <p:nvPr/>
        </p:nvSpPr>
        <p:spPr bwMode="auto">
          <a:xfrm>
            <a:off x="2306108" y="2492905"/>
            <a:ext cx="7640638" cy="1649412"/>
          </a:xfrm>
          <a:prstGeom prst="bevel">
            <a:avLst>
              <a:gd name="adj" fmla="val 12500"/>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en-US" altLang="en-US" sz="3600" dirty="0" smtClean="0">
                <a:solidFill>
                  <a:schemeClr val="tx1"/>
                </a:solidFill>
              </a:rPr>
              <a:t>Research Population and Sampling</a:t>
            </a:r>
            <a:endParaRPr lang="en-US" altLang="en-US" sz="3600" dirty="0">
              <a:solidFill>
                <a:schemeClr val="tx1"/>
              </a:solidFill>
            </a:endParaRPr>
          </a:p>
        </p:txBody>
      </p:sp>
    </p:spTree>
    <p:custDataLst>
      <p:tags r:id="rId1"/>
    </p:custDataLst>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14437"/>
    </mc:Choice>
    <mc:Fallback xmlns="">
      <p:transition advTm="1443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strVal val="#ppt_w*0.70"/>
                                          </p:val>
                                        </p:tav>
                                        <p:tav tm="100000">
                                          <p:val>
                                            <p:strVal val="#ppt_w"/>
                                          </p:val>
                                        </p:tav>
                                      </p:tavLst>
                                    </p:anim>
                                    <p:anim calcmode="lin" valueType="num">
                                      <p:cBhvr>
                                        <p:cTn id="8" dur="500" fill="hold"/>
                                        <p:tgtEl>
                                          <p:spTgt spid="9"/>
                                        </p:tgtEl>
                                        <p:attrNameLst>
                                          <p:attrName>ppt_h</p:attrName>
                                        </p:attrNameLst>
                                      </p:cBhvr>
                                      <p:tavLst>
                                        <p:tav tm="0">
                                          <p:val>
                                            <p:strVal val="#ppt_h"/>
                                          </p:val>
                                        </p:tav>
                                        <p:tav tm="100000">
                                          <p:val>
                                            <p:strVal val="#ppt_h"/>
                                          </p:val>
                                        </p:tav>
                                      </p:tavLst>
                                    </p:anim>
                                    <p:animEffect transition="in" filter="fade">
                                      <p:cBhvr>
                                        <p:cTn id="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72444" y="1621937"/>
            <a:ext cx="10430933" cy="4438395"/>
          </a:xfrm>
          <a:prstGeom prst="rect">
            <a:avLst/>
          </a:prstGeom>
        </p:spPr>
        <p:txBody>
          <a:bodyPr wrap="square">
            <a:spAutoFit/>
          </a:bodyPr>
          <a:lstStyle/>
          <a:p>
            <a:pPr algn="just">
              <a:lnSpc>
                <a:spcPct val="200000"/>
              </a:lnSpc>
            </a:pPr>
            <a:r>
              <a:rPr lang="en-US" dirty="0">
                <a:latin typeface="neo sans arabic"/>
              </a:rPr>
              <a:t>The stage of defining the research community and selecting the appropriate sample for research represents an essential stage in the scientific research process, whereby the tools that will be used in collecting the data are determined, as well as the methods of analyzing these data that are collected, whether from the research community or the sample, and the generalizability of the results obtained.  In some cases, the researcher may not have sufficient skills to help him identify the research Population, which leads the researcher to a wrong choice of the sample used, which entails the inadequacy of the tools employed to analyze the data collected, and then the lack of The credibility of the results obtained</a:t>
            </a:r>
          </a:p>
        </p:txBody>
      </p:sp>
      <p:sp>
        <p:nvSpPr>
          <p:cNvPr id="3" name="Rectangle 2"/>
          <p:cNvSpPr/>
          <p:nvPr/>
        </p:nvSpPr>
        <p:spPr>
          <a:xfrm>
            <a:off x="1411111" y="807134"/>
            <a:ext cx="2313004" cy="523220"/>
          </a:xfrm>
          <a:prstGeom prst="rect">
            <a:avLst/>
          </a:prstGeom>
        </p:spPr>
        <p:txBody>
          <a:bodyPr wrap="square">
            <a:spAutoFit/>
          </a:bodyPr>
          <a:lstStyle/>
          <a:p>
            <a:r>
              <a:rPr lang="en-US" altLang="en-US" sz="2800" b="1" dirty="0"/>
              <a:t>Introduction</a:t>
            </a:r>
            <a:endParaRPr lang="en-US" sz="2800" b="1" dirty="0"/>
          </a:p>
        </p:txBody>
      </p:sp>
    </p:spTree>
    <p:extLst>
      <p:ext uri="{BB962C8B-B14F-4D97-AF65-F5344CB8AC3E}">
        <p14:creationId xmlns:p14="http://schemas.microsoft.com/office/powerpoint/2010/main" val="2553253236"/>
      </p:ext>
    </p:extLst>
  </p:cSld>
  <p:clrMapOvr>
    <a:masterClrMapping/>
  </p:clrMapOvr>
  <mc:AlternateContent xmlns:mc="http://schemas.openxmlformats.org/markup-compatibility/2006" xmlns:p14="http://schemas.microsoft.com/office/powerpoint/2010/main">
    <mc:Choice Requires="p14">
      <p:transition p14:dur="10" advTm="150571"/>
    </mc:Choice>
    <mc:Fallback xmlns="">
      <p:transition advTm="150571"/>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224843" y="2784008"/>
            <a:ext cx="10430933" cy="456535"/>
          </a:xfrm>
          <a:prstGeom prst="rect">
            <a:avLst/>
          </a:prstGeom>
        </p:spPr>
        <p:txBody>
          <a:bodyPr wrap="square">
            <a:spAutoFit/>
          </a:bodyPr>
          <a:lstStyle/>
          <a:p>
            <a:pPr algn="just">
              <a:lnSpc>
                <a:spcPct val="150000"/>
              </a:lnSpc>
            </a:pPr>
            <a:r>
              <a:rPr lang="en-US" dirty="0">
                <a:latin typeface="neo sans arabic"/>
              </a:rPr>
              <a:t>The study population is a subset of the target population from which the sample is actually selected.</a:t>
            </a:r>
          </a:p>
        </p:txBody>
      </p:sp>
      <p:sp>
        <p:nvSpPr>
          <p:cNvPr id="3" name="Rectangle 2"/>
          <p:cNvSpPr/>
          <p:nvPr/>
        </p:nvSpPr>
        <p:spPr>
          <a:xfrm>
            <a:off x="1320800" y="2114997"/>
            <a:ext cx="2313004" cy="523220"/>
          </a:xfrm>
          <a:prstGeom prst="rect">
            <a:avLst/>
          </a:prstGeom>
        </p:spPr>
        <p:txBody>
          <a:bodyPr wrap="square">
            <a:spAutoFit/>
          </a:bodyPr>
          <a:lstStyle/>
          <a:p>
            <a:r>
              <a:rPr lang="en-US" altLang="en-US" sz="2800" b="1" dirty="0" smtClean="0"/>
              <a:t>Population</a:t>
            </a:r>
            <a:endParaRPr lang="en-US" sz="2800" b="1" dirty="0"/>
          </a:p>
        </p:txBody>
      </p:sp>
      <p:sp>
        <p:nvSpPr>
          <p:cNvPr id="6" name="Rectangle 5"/>
          <p:cNvSpPr/>
          <p:nvPr/>
        </p:nvSpPr>
        <p:spPr>
          <a:xfrm>
            <a:off x="1224844" y="4664294"/>
            <a:ext cx="10430933" cy="1287532"/>
          </a:xfrm>
          <a:prstGeom prst="rect">
            <a:avLst/>
          </a:prstGeom>
        </p:spPr>
        <p:txBody>
          <a:bodyPr wrap="square">
            <a:spAutoFit/>
          </a:bodyPr>
          <a:lstStyle/>
          <a:p>
            <a:pPr algn="just">
              <a:lnSpc>
                <a:spcPct val="150000"/>
              </a:lnSpc>
            </a:pPr>
            <a:r>
              <a:rPr lang="en-US" dirty="0">
                <a:latin typeface="neo sans arabic"/>
              </a:rPr>
              <a:t>A subgroup of the study population that the researcher chooses according to certain bases to collect data from them that enable him to study the phenomenon under research and test hypotheses, and then the possibility of generalizing the results to the study population</a:t>
            </a:r>
            <a:r>
              <a:rPr lang="en-US" dirty="0" smtClean="0">
                <a:latin typeface="neo sans arabic"/>
              </a:rPr>
              <a:t>.</a:t>
            </a:r>
            <a:endParaRPr lang="en-US" dirty="0">
              <a:latin typeface="neo sans arabic"/>
            </a:endParaRPr>
          </a:p>
        </p:txBody>
      </p:sp>
      <p:sp>
        <p:nvSpPr>
          <p:cNvPr id="8" name="Rectangle 7"/>
          <p:cNvSpPr/>
          <p:nvPr/>
        </p:nvSpPr>
        <p:spPr>
          <a:xfrm>
            <a:off x="1320800" y="3917224"/>
            <a:ext cx="2313004" cy="523220"/>
          </a:xfrm>
          <a:prstGeom prst="rect">
            <a:avLst/>
          </a:prstGeom>
        </p:spPr>
        <p:txBody>
          <a:bodyPr wrap="square">
            <a:spAutoFit/>
          </a:bodyPr>
          <a:lstStyle/>
          <a:p>
            <a:r>
              <a:rPr lang="en-US" altLang="en-US" sz="2800" b="1" dirty="0" smtClean="0"/>
              <a:t>Sample</a:t>
            </a:r>
            <a:endParaRPr lang="en-US" sz="2800" b="1" dirty="0"/>
          </a:p>
        </p:txBody>
      </p:sp>
      <p:sp>
        <p:nvSpPr>
          <p:cNvPr id="9" name="Rectangle 8"/>
          <p:cNvSpPr/>
          <p:nvPr/>
        </p:nvSpPr>
        <p:spPr>
          <a:xfrm>
            <a:off x="1411111" y="807134"/>
            <a:ext cx="2313004" cy="523220"/>
          </a:xfrm>
          <a:prstGeom prst="rect">
            <a:avLst/>
          </a:prstGeom>
        </p:spPr>
        <p:txBody>
          <a:bodyPr wrap="square">
            <a:spAutoFit/>
          </a:bodyPr>
          <a:lstStyle/>
          <a:p>
            <a:r>
              <a:rPr lang="en-US" altLang="en-US" sz="2800" b="1" dirty="0"/>
              <a:t>Introduction</a:t>
            </a:r>
            <a:endParaRPr lang="en-US" sz="2800" b="1" dirty="0"/>
          </a:p>
        </p:txBody>
      </p:sp>
    </p:spTree>
    <p:extLst>
      <p:ext uri="{BB962C8B-B14F-4D97-AF65-F5344CB8AC3E}">
        <p14:creationId xmlns:p14="http://schemas.microsoft.com/office/powerpoint/2010/main" val="2793166845"/>
      </p:ext>
    </p:extLst>
  </p:cSld>
  <p:clrMapOvr>
    <a:masterClrMapping/>
  </p:clrMapOvr>
  <mc:AlternateContent xmlns:mc="http://schemas.openxmlformats.org/markup-compatibility/2006" xmlns:p14="http://schemas.microsoft.com/office/powerpoint/2010/main">
    <mc:Choice Requires="p14">
      <p:transition p14:dur="10" advTm="251813"/>
    </mc:Choice>
    <mc:Fallback xmlns="">
      <p:transition advTm="251813"/>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549C7B1D-4026-048A-3BCB-12CE15F8A6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C530564C-640D-B9D7-F437-2380ACE602B2}"/>
              </a:ext>
            </a:extLst>
          </p:cNvPr>
          <p:cNvSpPr txBox="1"/>
          <p:nvPr/>
        </p:nvSpPr>
        <p:spPr>
          <a:xfrm>
            <a:off x="464881" y="1720216"/>
            <a:ext cx="11566087" cy="4401205"/>
          </a:xfrm>
          <a:prstGeom prst="rect">
            <a:avLst/>
          </a:prstGeom>
          <a:noFill/>
        </p:spPr>
        <p:txBody>
          <a:bodyPr wrap="square">
            <a:spAutoFit/>
          </a:bodyPr>
          <a:lstStyle/>
          <a:p>
            <a:pPr marL="342900" indent="-342900" algn="just" rtl="0">
              <a:lnSpc>
                <a:spcPct val="200000"/>
              </a:lnSpc>
              <a:buFont typeface="Arial" panose="020B0604020202020204" pitchFamily="34" charset="0"/>
              <a:buChar char="•"/>
            </a:pPr>
            <a:r>
              <a:rPr lang="en-US" sz="2000" i="0" dirty="0">
                <a:effectLst/>
                <a:latin typeface="neo sans arabic"/>
              </a:rPr>
              <a:t>Geographical spread of the </a:t>
            </a:r>
            <a:r>
              <a:rPr lang="en-US" sz="2000" dirty="0">
                <a:latin typeface="neo sans arabic"/>
              </a:rPr>
              <a:t>study population</a:t>
            </a:r>
            <a:endParaRPr lang="en-US" sz="2000" i="0" dirty="0">
              <a:effectLst/>
              <a:latin typeface="neo sans arabic"/>
            </a:endParaRPr>
          </a:p>
          <a:p>
            <a:pPr marL="342900" indent="-342900" algn="just" rtl="0">
              <a:lnSpc>
                <a:spcPct val="200000"/>
              </a:lnSpc>
              <a:buFont typeface="Arial" panose="020B0604020202020204" pitchFamily="34" charset="0"/>
              <a:buChar char="•"/>
            </a:pPr>
            <a:r>
              <a:rPr lang="en-US" sz="2000" i="0" dirty="0">
                <a:effectLst/>
                <a:latin typeface="neo sans arabic"/>
              </a:rPr>
              <a:t>Difficulty identifying the study population</a:t>
            </a:r>
          </a:p>
          <a:p>
            <a:pPr marL="342900" indent="-342900" algn="just" rtl="0">
              <a:lnSpc>
                <a:spcPct val="200000"/>
              </a:lnSpc>
              <a:buFont typeface="Arial" panose="020B0604020202020204" pitchFamily="34" charset="0"/>
              <a:buChar char="•"/>
            </a:pPr>
            <a:r>
              <a:rPr lang="en-US" sz="2000" i="0" dirty="0">
                <a:effectLst/>
                <a:latin typeface="neo sans arabic"/>
              </a:rPr>
              <a:t>Time factor</a:t>
            </a:r>
          </a:p>
          <a:p>
            <a:pPr marL="342900" indent="-342900" algn="just" rtl="0">
              <a:lnSpc>
                <a:spcPct val="200000"/>
              </a:lnSpc>
              <a:buFont typeface="Arial" panose="020B0604020202020204" pitchFamily="34" charset="0"/>
              <a:buChar char="•"/>
            </a:pPr>
            <a:r>
              <a:rPr lang="en-US" sz="2000" dirty="0">
                <a:latin typeface="neo sans arabic"/>
              </a:rPr>
              <a:t>C</a:t>
            </a:r>
            <a:r>
              <a:rPr lang="en-US" sz="2000" i="0" dirty="0">
                <a:effectLst/>
                <a:latin typeface="neo sans arabic"/>
              </a:rPr>
              <a:t>ost element</a:t>
            </a:r>
          </a:p>
          <a:p>
            <a:pPr marL="342900" indent="-342900" algn="just" rtl="0">
              <a:lnSpc>
                <a:spcPct val="200000"/>
              </a:lnSpc>
              <a:buFont typeface="Arial" panose="020B0604020202020204" pitchFamily="34" charset="0"/>
              <a:buChar char="•"/>
            </a:pPr>
            <a:r>
              <a:rPr lang="en-US" sz="2000" i="0" dirty="0">
                <a:effectLst/>
                <a:latin typeface="neo sans arabic"/>
              </a:rPr>
              <a:t>Changes in the study population</a:t>
            </a:r>
          </a:p>
          <a:p>
            <a:pPr marL="342900" indent="-342900" algn="just" rtl="0">
              <a:lnSpc>
                <a:spcPct val="200000"/>
              </a:lnSpc>
              <a:buFont typeface="Arial" panose="020B0604020202020204" pitchFamily="34" charset="0"/>
              <a:buChar char="•"/>
            </a:pPr>
            <a:r>
              <a:rPr lang="en-US" sz="2000" i="0" dirty="0">
                <a:effectLst/>
                <a:latin typeface="neo sans arabic"/>
              </a:rPr>
              <a:t>control and supervision</a:t>
            </a:r>
          </a:p>
          <a:p>
            <a:pPr marL="342900" indent="-342900" algn="just" rtl="0">
              <a:lnSpc>
                <a:spcPct val="200000"/>
              </a:lnSpc>
              <a:buFont typeface="Arial" panose="020B0604020202020204" pitchFamily="34" charset="0"/>
              <a:buChar char="•"/>
            </a:pPr>
            <a:r>
              <a:rPr lang="en-US" sz="2000" i="0" dirty="0">
                <a:effectLst/>
                <a:latin typeface="neo sans arabic"/>
              </a:rPr>
              <a:t>The extent of the homogeneity of the Study Population</a:t>
            </a:r>
          </a:p>
        </p:txBody>
      </p:sp>
      <p:sp>
        <p:nvSpPr>
          <p:cNvPr id="9" name="Rectangle 8"/>
          <p:cNvSpPr/>
          <p:nvPr/>
        </p:nvSpPr>
        <p:spPr>
          <a:xfrm>
            <a:off x="1411110" y="807134"/>
            <a:ext cx="7507111" cy="954107"/>
          </a:xfrm>
          <a:prstGeom prst="rect">
            <a:avLst/>
          </a:prstGeom>
        </p:spPr>
        <p:txBody>
          <a:bodyPr wrap="square">
            <a:spAutoFit/>
          </a:bodyPr>
          <a:lstStyle/>
          <a:p>
            <a:r>
              <a:rPr lang="en-US" sz="2800" b="1" dirty="0" smtClean="0"/>
              <a:t>Reasons </a:t>
            </a:r>
            <a:r>
              <a:rPr lang="en-US" sz="2800" b="1" dirty="0"/>
              <a:t>for using the sample method</a:t>
            </a:r>
          </a:p>
          <a:p>
            <a:endParaRPr lang="en-US" sz="2800" dirty="0"/>
          </a:p>
        </p:txBody>
      </p:sp>
    </p:spTree>
    <p:extLst>
      <p:ext uri="{BB962C8B-B14F-4D97-AF65-F5344CB8AC3E}">
        <p14:creationId xmlns:p14="http://schemas.microsoft.com/office/powerpoint/2010/main" val="3797863526"/>
      </p:ext>
    </p:extLst>
  </p:cSld>
  <p:clrMapOvr>
    <a:masterClrMapping/>
  </p:clrMapOvr>
  <mc:AlternateContent xmlns:mc="http://schemas.openxmlformats.org/markup-compatibility/2006" xmlns:p14="http://schemas.microsoft.com/office/powerpoint/2010/main">
    <mc:Choice Requires="p14">
      <p:transition spd="slow" p14:dur="2000" advTm="229953"/>
    </mc:Choice>
    <mc:Fallback xmlns="">
      <p:transition spd="slow" advTm="229953"/>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19C47317-C40F-2A65-F8CE-FB9406E6BF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9A866FDB-7D60-CF98-BF94-0A024F60313E}"/>
              </a:ext>
            </a:extLst>
          </p:cNvPr>
          <p:cNvSpPr txBox="1"/>
          <p:nvPr/>
        </p:nvSpPr>
        <p:spPr>
          <a:xfrm>
            <a:off x="3013106" y="559161"/>
            <a:ext cx="5055037" cy="523220"/>
          </a:xfrm>
          <a:prstGeom prst="rect">
            <a:avLst/>
          </a:prstGeom>
          <a:noFill/>
        </p:spPr>
        <p:txBody>
          <a:bodyPr wrap="none" rtlCol="0">
            <a:spAutoFit/>
          </a:bodyPr>
          <a:lstStyle/>
          <a:p>
            <a:pPr algn="ctr" rtl="1" eaLnBrk="1" hangingPunct="1">
              <a:defRPr/>
            </a:pPr>
            <a:r>
              <a:rPr lang="en-US" sz="2800" b="1" dirty="0"/>
              <a:t>1. Random (Probability) Samples</a:t>
            </a:r>
            <a:endParaRPr lang="ar-SA" sz="2800" b="1" dirty="0"/>
          </a:p>
        </p:txBody>
      </p:sp>
      <p:sp>
        <p:nvSpPr>
          <p:cNvPr id="3" name="TextBox 2">
            <a:extLst>
              <a:ext uri="{FF2B5EF4-FFF2-40B4-BE49-F238E27FC236}">
                <a16:creationId xmlns:a16="http://schemas.microsoft.com/office/drawing/2014/main" id="{866AC9BD-2FF6-98CE-EFA5-98248E385E18}"/>
              </a:ext>
            </a:extLst>
          </p:cNvPr>
          <p:cNvSpPr txBox="1"/>
          <p:nvPr/>
        </p:nvSpPr>
        <p:spPr>
          <a:xfrm>
            <a:off x="269823" y="1522049"/>
            <a:ext cx="11752287" cy="5078313"/>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400" dirty="0"/>
              <a:t>It depends on the equality of the probabilities of choosing any member of the original community.</a:t>
            </a:r>
          </a:p>
          <a:p>
            <a:pPr marL="342900" indent="-342900" algn="just">
              <a:lnSpc>
                <a:spcPct val="150000"/>
              </a:lnSpc>
              <a:buFont typeface="Wingdings" panose="05000000000000000000" pitchFamily="2" charset="2"/>
              <a:buChar char="q"/>
            </a:pPr>
            <a:r>
              <a:rPr lang="en-US" sz="2400" dirty="0"/>
              <a:t>  Randomness is the researcher's way of achieving parity between individuals.</a:t>
            </a:r>
          </a:p>
          <a:p>
            <a:pPr marL="342900" indent="-342900" algn="just">
              <a:lnSpc>
                <a:spcPct val="150000"/>
              </a:lnSpc>
              <a:buFont typeface="Wingdings" panose="05000000000000000000" pitchFamily="2" charset="2"/>
              <a:buChar char="q"/>
            </a:pPr>
            <a:r>
              <a:rPr lang="en-US" sz="2400" dirty="0" smtClean="0"/>
              <a:t>  The researcher is given a representative sample of its population at a lower cost while avoiding the researcher’s selection bias and the resulting problems that question the validity of the results.</a:t>
            </a:r>
          </a:p>
          <a:p>
            <a:pPr marL="342900" indent="-342900" algn="just">
              <a:lnSpc>
                <a:spcPct val="150000"/>
              </a:lnSpc>
              <a:buFont typeface="Wingdings" panose="05000000000000000000" pitchFamily="2" charset="2"/>
              <a:buChar char="q"/>
            </a:pPr>
            <a:r>
              <a:rPr lang="en-US" sz="2400" dirty="0" smtClean="0"/>
              <a:t>  The probability samples participate in defining the study population, preparing a list of its components, and then choosing a sample of sufficient size to represent the characteristics of the population.</a:t>
            </a:r>
            <a:endParaRPr lang="en-US" sz="2400" dirty="0"/>
          </a:p>
        </p:txBody>
      </p:sp>
    </p:spTree>
    <p:extLst>
      <p:ext uri="{BB962C8B-B14F-4D97-AF65-F5344CB8AC3E}">
        <p14:creationId xmlns:p14="http://schemas.microsoft.com/office/powerpoint/2010/main" val="452107430"/>
      </p:ext>
    </p:extLst>
  </p:cSld>
  <p:clrMapOvr>
    <a:masterClrMapping/>
  </p:clrMapOvr>
  <mc:AlternateContent xmlns:mc="http://schemas.openxmlformats.org/markup-compatibility/2006" xmlns:p14="http://schemas.microsoft.com/office/powerpoint/2010/main">
    <mc:Choice Requires="p14">
      <p:transition spd="slow" p14:dur="2000" advTm="111097"/>
    </mc:Choice>
    <mc:Fallback xmlns="">
      <p:transition spd="slow" advTm="111097"/>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40B64EB1-4AD1-2EE8-7D88-97FEC56817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5B4BFFBD-BA3B-F970-6D39-C7C626129CDD}"/>
              </a:ext>
            </a:extLst>
          </p:cNvPr>
          <p:cNvSpPr txBox="1"/>
          <p:nvPr/>
        </p:nvSpPr>
        <p:spPr>
          <a:xfrm>
            <a:off x="3234903" y="556320"/>
            <a:ext cx="4395754" cy="523220"/>
          </a:xfrm>
          <a:prstGeom prst="rect">
            <a:avLst/>
          </a:prstGeom>
          <a:noFill/>
        </p:spPr>
        <p:txBody>
          <a:bodyPr wrap="none" rtlCol="0">
            <a:spAutoFit/>
          </a:bodyPr>
          <a:lstStyle>
            <a:defPPr>
              <a:defRPr lang="en-US"/>
            </a:defPPr>
            <a:lvl1pPr algn="ctr" rtl="1">
              <a:defRPr sz="2800" b="1"/>
            </a:lvl1pPr>
          </a:lstStyle>
          <a:p>
            <a:r>
              <a:rPr lang="en-US" dirty="0"/>
              <a:t>1.1 Simple Random Samples</a:t>
            </a:r>
            <a:endParaRPr lang="ar-SA" dirty="0"/>
          </a:p>
        </p:txBody>
      </p:sp>
      <p:sp>
        <p:nvSpPr>
          <p:cNvPr id="3" name="TextBox 2">
            <a:extLst>
              <a:ext uri="{FF2B5EF4-FFF2-40B4-BE49-F238E27FC236}">
                <a16:creationId xmlns:a16="http://schemas.microsoft.com/office/drawing/2014/main" id="{FB0EC216-5307-4FB0-F4D0-E738A2FA2F19}"/>
              </a:ext>
            </a:extLst>
          </p:cNvPr>
          <p:cNvSpPr txBox="1"/>
          <p:nvPr/>
        </p:nvSpPr>
        <p:spPr>
          <a:xfrm>
            <a:off x="479685" y="1557882"/>
            <a:ext cx="10829732" cy="4524315"/>
          </a:xfrm>
          <a:prstGeom prst="rect">
            <a:avLst/>
          </a:prstGeom>
          <a:noFill/>
        </p:spPr>
        <p:txBody>
          <a:bodyPr wrap="square">
            <a:spAutoFit/>
          </a:bodyPr>
          <a:lstStyle/>
          <a:p>
            <a:pPr algn="just">
              <a:lnSpc>
                <a:spcPct val="200000"/>
              </a:lnSpc>
              <a:buFont typeface="Arial" panose="020B0604020202020204" pitchFamily="34" charset="0"/>
              <a:buChar char="•"/>
            </a:pPr>
            <a:r>
              <a:rPr lang="en-US" sz="2400" dirty="0"/>
              <a:t> A simple random sample is a technique for selecting a subgroup of a population where the prospect of getting selected is equal for all the population members.</a:t>
            </a:r>
          </a:p>
          <a:p>
            <a:pPr algn="just">
              <a:lnSpc>
                <a:spcPct val="200000"/>
              </a:lnSpc>
              <a:buFont typeface="Arial" panose="020B0604020202020204" pitchFamily="34" charset="0"/>
              <a:buChar char="•"/>
            </a:pPr>
            <a:r>
              <a:rPr lang="en-US" sz="2400" dirty="0"/>
              <a:t> Since the sample is selected randomly or by chance, a simple random sample fairly represents the characteristics of the population under study.</a:t>
            </a:r>
          </a:p>
          <a:p>
            <a:pPr algn="just">
              <a:lnSpc>
                <a:spcPct val="200000"/>
              </a:lnSpc>
              <a:buFont typeface="Arial" panose="020B0604020202020204" pitchFamily="34" charset="0"/>
              <a:buChar char="•"/>
            </a:pPr>
            <a:r>
              <a:rPr lang="en-US" sz="2400" dirty="0"/>
              <a:t> A simple random sample can be chosen randomly from any defined population, assuming that every member is eligible to be picked.</a:t>
            </a:r>
            <a:endParaRPr lang="en-US" sz="2400" i="0" dirty="0">
              <a:effectLst/>
              <a:latin typeface="+mj-lt"/>
            </a:endParaRPr>
          </a:p>
        </p:txBody>
      </p:sp>
    </p:spTree>
    <p:extLst>
      <p:ext uri="{BB962C8B-B14F-4D97-AF65-F5344CB8AC3E}">
        <p14:creationId xmlns:p14="http://schemas.microsoft.com/office/powerpoint/2010/main" val="1391373798"/>
      </p:ext>
    </p:extLst>
  </p:cSld>
  <p:clrMapOvr>
    <a:masterClrMapping/>
  </p:clrMapOvr>
  <mc:AlternateContent xmlns:mc="http://schemas.openxmlformats.org/markup-compatibility/2006" xmlns:p14="http://schemas.microsoft.com/office/powerpoint/2010/main">
    <mc:Choice Requires="p14">
      <p:transition spd="slow" p14:dur="2000" advTm="64713"/>
    </mc:Choice>
    <mc:Fallback xmlns="">
      <p:transition spd="slow" advTm="64713"/>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842CAB53-930C-7B2A-1466-789F5BA188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32C17545-57FB-19AB-8F77-C2C630EF7820}"/>
              </a:ext>
            </a:extLst>
          </p:cNvPr>
          <p:cNvSpPr txBox="1"/>
          <p:nvPr/>
        </p:nvSpPr>
        <p:spPr>
          <a:xfrm>
            <a:off x="3234903" y="556320"/>
            <a:ext cx="4395754" cy="523220"/>
          </a:xfrm>
          <a:prstGeom prst="rect">
            <a:avLst/>
          </a:prstGeom>
          <a:noFill/>
        </p:spPr>
        <p:txBody>
          <a:bodyPr wrap="none" rtlCol="0">
            <a:spAutoFit/>
          </a:bodyPr>
          <a:lstStyle>
            <a:defPPr>
              <a:defRPr lang="en-US"/>
            </a:defPPr>
            <a:lvl1pPr algn="ctr" rtl="1">
              <a:defRPr sz="2800" b="1"/>
            </a:lvl1pPr>
          </a:lstStyle>
          <a:p>
            <a:r>
              <a:rPr lang="en-US" dirty="0"/>
              <a:t>1.1 Simple Random Samples</a:t>
            </a:r>
            <a:endParaRPr lang="ar-SA" dirty="0"/>
          </a:p>
        </p:txBody>
      </p:sp>
      <p:sp>
        <p:nvSpPr>
          <p:cNvPr id="3" name="TextBox 2">
            <a:extLst>
              <a:ext uri="{FF2B5EF4-FFF2-40B4-BE49-F238E27FC236}">
                <a16:creationId xmlns:a16="http://schemas.microsoft.com/office/drawing/2014/main" id="{6AFAF19F-9205-4491-CE91-78F58E4F39FD}"/>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F9D7F1C1-FA56-ACF6-5571-F58AA761AFB9}"/>
              </a:ext>
            </a:extLst>
          </p:cNvPr>
          <p:cNvSpPr txBox="1"/>
          <p:nvPr/>
        </p:nvSpPr>
        <p:spPr>
          <a:xfrm>
            <a:off x="464695" y="1511539"/>
            <a:ext cx="11257613" cy="4420890"/>
          </a:xfrm>
          <a:prstGeom prst="rect">
            <a:avLst/>
          </a:prstGeom>
          <a:noFill/>
        </p:spPr>
        <p:txBody>
          <a:bodyPr wrap="square">
            <a:spAutoFit/>
          </a:bodyPr>
          <a:lstStyle/>
          <a:p>
            <a:pPr algn="just">
              <a:lnSpc>
                <a:spcPct val="200000"/>
              </a:lnSpc>
            </a:pPr>
            <a:r>
              <a:rPr lang="en-US" sz="2400" b="1" dirty="0"/>
              <a:t>Lottery method</a:t>
            </a:r>
          </a:p>
          <a:p>
            <a:pPr algn="just">
              <a:lnSpc>
                <a:spcPct val="200000"/>
              </a:lnSpc>
            </a:pPr>
            <a:r>
              <a:rPr lang="en-US" sz="2400" dirty="0"/>
              <a:t>When the population list is prepared, each member of the population is marked with a number. The numbers are drawn randomly from the box to select samples. In our example, the researcher must choose 300 students from 15,000. All the students are assigned a number. The researcher will randomly draw 300 numbers out of a box filled with numbers from 1 to 15,000.</a:t>
            </a:r>
          </a:p>
        </p:txBody>
      </p:sp>
    </p:spTree>
    <p:extLst>
      <p:ext uri="{BB962C8B-B14F-4D97-AF65-F5344CB8AC3E}">
        <p14:creationId xmlns:p14="http://schemas.microsoft.com/office/powerpoint/2010/main" val="4010088626"/>
      </p:ext>
    </p:extLst>
  </p:cSld>
  <p:clrMapOvr>
    <a:masterClrMapping/>
  </p:clrMapOvr>
  <mc:AlternateContent xmlns:mc="http://schemas.openxmlformats.org/markup-compatibility/2006" xmlns:p14="http://schemas.microsoft.com/office/powerpoint/2010/main">
    <mc:Choice Requires="p14">
      <p:transition spd="slow" p14:dur="2000" advTm="99913"/>
    </mc:Choice>
    <mc:Fallback xmlns="">
      <p:transition spd="slow" advTm="99913"/>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BA9C92D8-2C8B-5B8F-A053-BFB931976F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F0D52964-5536-7333-2228-476E31C921FE}"/>
              </a:ext>
            </a:extLst>
          </p:cNvPr>
          <p:cNvSpPr txBox="1"/>
          <p:nvPr/>
        </p:nvSpPr>
        <p:spPr>
          <a:xfrm>
            <a:off x="2482504" y="626290"/>
            <a:ext cx="6678495" cy="523220"/>
          </a:xfrm>
          <a:prstGeom prst="rect">
            <a:avLst/>
          </a:prstGeom>
          <a:noFill/>
        </p:spPr>
        <p:txBody>
          <a:bodyPr wrap="none" rtlCol="0">
            <a:spAutoFit/>
          </a:bodyPr>
          <a:lstStyle>
            <a:defPPr>
              <a:defRPr lang="en-US"/>
            </a:defPPr>
            <a:lvl1pPr algn="ctr" rtl="1">
              <a:defRPr sz="2800" b="1"/>
            </a:lvl1pPr>
          </a:lstStyle>
          <a:p>
            <a:r>
              <a:rPr lang="en-US" dirty="0"/>
              <a:t> 1.1 Advantages of Simple Random Samples</a:t>
            </a:r>
            <a:endParaRPr lang="ar-SA" dirty="0"/>
          </a:p>
        </p:txBody>
      </p:sp>
      <p:sp>
        <p:nvSpPr>
          <p:cNvPr id="3" name="TextBox 2">
            <a:extLst>
              <a:ext uri="{FF2B5EF4-FFF2-40B4-BE49-F238E27FC236}">
                <a16:creationId xmlns:a16="http://schemas.microsoft.com/office/drawing/2014/main" id="{291837C7-BA6B-0464-0E9A-DF1E4F268416}"/>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9EC8EBAE-DE8A-DDFE-DE63-05E7AB25E8D4}"/>
              </a:ext>
            </a:extLst>
          </p:cNvPr>
          <p:cNvSpPr txBox="1"/>
          <p:nvPr/>
        </p:nvSpPr>
        <p:spPr>
          <a:xfrm>
            <a:off x="719528" y="1511539"/>
            <a:ext cx="10481939" cy="4401205"/>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000" dirty="0"/>
              <a:t>Study Population items have equal chances of selection.</a:t>
            </a:r>
          </a:p>
          <a:p>
            <a:pPr marL="342900" indent="-342900" algn="just">
              <a:lnSpc>
                <a:spcPct val="200000"/>
              </a:lnSpc>
              <a:buFont typeface="Arial" panose="020B0604020202020204" pitchFamily="34" charset="0"/>
              <a:buChar char="•"/>
            </a:pPr>
            <a:r>
              <a:rPr lang="en-US" sz="2000" dirty="0"/>
              <a:t>Don't be bound by a specific order or planned system.</a:t>
            </a:r>
          </a:p>
          <a:p>
            <a:pPr marL="342900" indent="-342900" algn="just">
              <a:lnSpc>
                <a:spcPct val="200000"/>
              </a:lnSpc>
              <a:buFont typeface="Arial" panose="020B0604020202020204" pitchFamily="34" charset="0"/>
              <a:buChar char="•"/>
            </a:pPr>
            <a:r>
              <a:rPr lang="en-US" sz="2000" dirty="0"/>
              <a:t>No prior knowledge of the study population is required.</a:t>
            </a:r>
          </a:p>
          <a:p>
            <a:pPr marL="342900" indent="-342900" algn="just">
              <a:lnSpc>
                <a:spcPct val="200000"/>
              </a:lnSpc>
              <a:buFont typeface="Arial" panose="020B0604020202020204" pitchFamily="34" charset="0"/>
              <a:buChar char="•"/>
            </a:pPr>
            <a:r>
              <a:rPr lang="en-US" sz="2000" dirty="0"/>
              <a:t>Due to its reliance on the law of probability, it avoids bias.</a:t>
            </a:r>
          </a:p>
          <a:p>
            <a:pPr marL="342900" indent="-342900" algn="just">
              <a:lnSpc>
                <a:spcPct val="200000"/>
              </a:lnSpc>
              <a:buFont typeface="Arial" panose="020B0604020202020204" pitchFamily="34" charset="0"/>
              <a:buChar char="•"/>
            </a:pPr>
            <a:r>
              <a:rPr lang="en-US" sz="2000" dirty="0"/>
              <a:t>The sample can be pulled easily from lists that include data on the study population.</a:t>
            </a:r>
          </a:p>
          <a:p>
            <a:pPr marL="342900" indent="-342900" algn="just">
              <a:lnSpc>
                <a:spcPct val="200000"/>
              </a:lnSpc>
              <a:buFont typeface="Arial" panose="020B0604020202020204" pitchFamily="34" charset="0"/>
              <a:buChar char="•"/>
            </a:pPr>
            <a:r>
              <a:rPr lang="en-US" sz="2000" dirty="0"/>
              <a:t>Low sampling error as it requires the homogeneity of the study population.</a:t>
            </a:r>
          </a:p>
          <a:p>
            <a:pPr marL="342900" indent="-342900" algn="just">
              <a:lnSpc>
                <a:spcPct val="200000"/>
              </a:lnSpc>
              <a:buFont typeface="Arial" panose="020B0604020202020204" pitchFamily="34" charset="0"/>
              <a:buChar char="•"/>
            </a:pPr>
            <a:r>
              <a:rPr lang="en-US" sz="2000" dirty="0"/>
              <a:t>Using computer programs for selection can save time, effort, and money.</a:t>
            </a:r>
          </a:p>
        </p:txBody>
      </p:sp>
    </p:spTree>
    <p:extLst>
      <p:ext uri="{BB962C8B-B14F-4D97-AF65-F5344CB8AC3E}">
        <p14:creationId xmlns:p14="http://schemas.microsoft.com/office/powerpoint/2010/main" val="3001987999"/>
      </p:ext>
    </p:extLst>
  </p:cSld>
  <p:clrMapOvr>
    <a:masterClrMapping/>
  </p:clrMapOvr>
  <mc:AlternateContent xmlns:mc="http://schemas.openxmlformats.org/markup-compatibility/2006" xmlns:p14="http://schemas.microsoft.com/office/powerpoint/2010/main">
    <mc:Choice Requires="p14">
      <p:transition spd="slow" p14:dur="2000" advTm="86788"/>
    </mc:Choice>
    <mc:Fallback xmlns="">
      <p:transition spd="slow" advTm="86788"/>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6133CFA3-6576-F004-C8C8-A4C63E4ADD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AD852C36-64BE-1EFA-BECD-19208BAFF01C}"/>
              </a:ext>
            </a:extLst>
          </p:cNvPr>
          <p:cNvSpPr txBox="1"/>
          <p:nvPr/>
        </p:nvSpPr>
        <p:spPr>
          <a:xfrm>
            <a:off x="2414529" y="716230"/>
            <a:ext cx="6551858" cy="523220"/>
          </a:xfrm>
          <a:prstGeom prst="rect">
            <a:avLst/>
          </a:prstGeom>
          <a:noFill/>
        </p:spPr>
        <p:txBody>
          <a:bodyPr wrap="none" rtlCol="0">
            <a:spAutoFit/>
          </a:bodyPr>
          <a:lstStyle>
            <a:defPPr>
              <a:defRPr lang="en-US"/>
            </a:defPPr>
            <a:lvl1pPr algn="ctr" rtl="1">
              <a:defRPr sz="2800" b="1"/>
            </a:lvl1pPr>
          </a:lstStyle>
          <a:p>
            <a:r>
              <a:rPr lang="en-US" dirty="0"/>
              <a:t> Disadvantages of Simple Random Samples</a:t>
            </a:r>
            <a:endParaRPr lang="ar-SA" dirty="0"/>
          </a:p>
        </p:txBody>
      </p:sp>
      <p:sp>
        <p:nvSpPr>
          <p:cNvPr id="3" name="TextBox 2">
            <a:extLst>
              <a:ext uri="{FF2B5EF4-FFF2-40B4-BE49-F238E27FC236}">
                <a16:creationId xmlns:a16="http://schemas.microsoft.com/office/drawing/2014/main" id="{B595A2C7-680E-66B5-44D0-FD7EB1BEEB51}"/>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C7F13F8A-C805-63B7-91C9-4D06E4C10AE5}"/>
              </a:ext>
            </a:extLst>
          </p:cNvPr>
          <p:cNvSpPr txBox="1"/>
          <p:nvPr/>
        </p:nvSpPr>
        <p:spPr>
          <a:xfrm>
            <a:off x="374754" y="1511539"/>
            <a:ext cx="11467475" cy="3785652"/>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400" dirty="0"/>
              <a:t>Tables of random numbers are tedious, especially if the sample is large.</a:t>
            </a:r>
          </a:p>
          <a:p>
            <a:pPr marL="342900" indent="-342900" algn="just">
              <a:lnSpc>
                <a:spcPct val="200000"/>
              </a:lnSpc>
              <a:buFont typeface="Arial" panose="020B0604020202020204" pitchFamily="34" charset="0"/>
              <a:buChar char="•"/>
            </a:pPr>
            <a:r>
              <a:rPr lang="en-US" sz="2400" dirty="0"/>
              <a:t>Advanced lists are not available for the study community, and if they are, they are usually inaccurate</a:t>
            </a:r>
          </a:p>
          <a:p>
            <a:pPr marL="342900" indent="-342900" algn="just">
              <a:lnSpc>
                <a:spcPct val="200000"/>
              </a:lnSpc>
              <a:buFont typeface="Arial" panose="020B0604020202020204" pitchFamily="34" charset="0"/>
              <a:buChar char="•"/>
            </a:pPr>
            <a:r>
              <a:rPr lang="en-US" sz="2400" dirty="0"/>
              <a:t>In the case of uncertainty about the homogeneity of the study population, the results obtained may lead to errors.</a:t>
            </a:r>
          </a:p>
        </p:txBody>
      </p:sp>
    </p:spTree>
    <p:extLst>
      <p:ext uri="{BB962C8B-B14F-4D97-AF65-F5344CB8AC3E}">
        <p14:creationId xmlns:p14="http://schemas.microsoft.com/office/powerpoint/2010/main" val="2356648589"/>
      </p:ext>
    </p:extLst>
  </p:cSld>
  <p:clrMapOvr>
    <a:masterClrMapping/>
  </p:clrMapOvr>
  <mc:AlternateContent xmlns:mc="http://schemas.openxmlformats.org/markup-compatibility/2006" xmlns:p14="http://schemas.microsoft.com/office/powerpoint/2010/main">
    <mc:Choice Requires="p14">
      <p:transition spd="slow" p14:dur="2000" advTm="70301"/>
    </mc:Choice>
    <mc:Fallback xmlns="">
      <p:transition spd="slow" advTm="70301"/>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549C7B1D-4026-048A-3BCB-12CE15F8A6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7F082654-96DF-50AB-C0E2-BEBD3A13EE46}"/>
              </a:ext>
            </a:extLst>
          </p:cNvPr>
          <p:cNvSpPr txBox="1"/>
          <p:nvPr/>
        </p:nvSpPr>
        <p:spPr>
          <a:xfrm>
            <a:off x="3813128" y="630770"/>
            <a:ext cx="3677737" cy="523220"/>
          </a:xfrm>
          <a:prstGeom prst="rect">
            <a:avLst/>
          </a:prstGeom>
          <a:noFill/>
        </p:spPr>
        <p:txBody>
          <a:bodyPr wrap="none" rtlCol="0">
            <a:spAutoFit/>
          </a:bodyPr>
          <a:lstStyle>
            <a:defPPr>
              <a:defRPr lang="en-US"/>
            </a:defPPr>
            <a:lvl1pPr algn="ctr" rtl="1">
              <a:defRPr sz="2800" b="1"/>
            </a:lvl1pPr>
          </a:lstStyle>
          <a:p>
            <a:r>
              <a:rPr lang="en-US" dirty="0"/>
              <a:t>  1.2 Systematic Sample</a:t>
            </a:r>
            <a:endParaRPr lang="ar-SA" dirty="0"/>
          </a:p>
        </p:txBody>
      </p:sp>
      <p:sp>
        <p:nvSpPr>
          <p:cNvPr id="3" name="TextBox 2">
            <a:extLst>
              <a:ext uri="{FF2B5EF4-FFF2-40B4-BE49-F238E27FC236}">
                <a16:creationId xmlns:a16="http://schemas.microsoft.com/office/drawing/2014/main" id="{053B232F-5171-E00C-A6AE-9F1636CF43C1}"/>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385364C9-98F7-BC7C-D82D-8A7DC133886B}"/>
              </a:ext>
            </a:extLst>
          </p:cNvPr>
          <p:cNvSpPr txBox="1"/>
          <p:nvPr/>
        </p:nvSpPr>
        <p:spPr>
          <a:xfrm>
            <a:off x="194873" y="1746675"/>
            <a:ext cx="11467476" cy="3539430"/>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800" dirty="0"/>
              <a:t>In which the individual is selected from the sample randomly, then the researcher proceeds to choose the rest of the cases on regular or equal numerical dimensions between the cases so that the distance between any two successive units is fixed in all cases 0.</a:t>
            </a:r>
          </a:p>
        </p:txBody>
      </p:sp>
    </p:spTree>
    <p:extLst>
      <p:ext uri="{BB962C8B-B14F-4D97-AF65-F5344CB8AC3E}">
        <p14:creationId xmlns:p14="http://schemas.microsoft.com/office/powerpoint/2010/main" val="2049068271"/>
      </p:ext>
    </p:extLst>
  </p:cSld>
  <p:clrMapOvr>
    <a:masterClrMapping/>
  </p:clrMapOvr>
  <mc:AlternateContent xmlns:mc="http://schemas.openxmlformats.org/markup-compatibility/2006" xmlns:p14="http://schemas.microsoft.com/office/powerpoint/2010/main">
    <mc:Choice Requires="p14">
      <p:transition spd="slow" p14:dur="2000" advTm="79656"/>
    </mc:Choice>
    <mc:Fallback xmlns="">
      <p:transition spd="slow" advTm="79656"/>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DDEDF69E-A1F7-D15A-5D14-86B347EFC9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FB2ECF91-A091-B4A4-9F82-0C52D38C20EB}"/>
              </a:ext>
            </a:extLst>
          </p:cNvPr>
          <p:cNvSpPr txBox="1"/>
          <p:nvPr/>
        </p:nvSpPr>
        <p:spPr>
          <a:xfrm>
            <a:off x="3813128" y="525840"/>
            <a:ext cx="3677737" cy="523220"/>
          </a:xfrm>
          <a:prstGeom prst="rect">
            <a:avLst/>
          </a:prstGeom>
          <a:noFill/>
        </p:spPr>
        <p:txBody>
          <a:bodyPr wrap="none" rtlCol="0">
            <a:spAutoFit/>
          </a:bodyPr>
          <a:lstStyle>
            <a:defPPr>
              <a:defRPr lang="en-US"/>
            </a:defPPr>
            <a:lvl1pPr algn="ctr" rtl="1">
              <a:defRPr sz="2800" b="1"/>
            </a:lvl1pPr>
          </a:lstStyle>
          <a:p>
            <a:r>
              <a:rPr lang="en-US" dirty="0"/>
              <a:t>  1.2 Systematic Sample</a:t>
            </a:r>
            <a:endParaRPr lang="ar-SA" dirty="0"/>
          </a:p>
        </p:txBody>
      </p:sp>
      <p:sp>
        <p:nvSpPr>
          <p:cNvPr id="3" name="TextBox 2">
            <a:extLst>
              <a:ext uri="{FF2B5EF4-FFF2-40B4-BE49-F238E27FC236}">
                <a16:creationId xmlns:a16="http://schemas.microsoft.com/office/drawing/2014/main" id="{5002D4A7-9AF3-7CFD-2D9A-F1C9C8779B8C}"/>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3430E187-99D7-2331-544D-538FC644C89E}"/>
              </a:ext>
            </a:extLst>
          </p:cNvPr>
          <p:cNvSpPr txBox="1"/>
          <p:nvPr/>
        </p:nvSpPr>
        <p:spPr>
          <a:xfrm>
            <a:off x="389744" y="1511539"/>
            <a:ext cx="11692327" cy="3970318"/>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400" b="1" u="sng" dirty="0"/>
              <a:t>We follow the following steps:</a:t>
            </a:r>
          </a:p>
          <a:p>
            <a:pPr algn="just">
              <a:lnSpc>
                <a:spcPct val="150000"/>
              </a:lnSpc>
            </a:pPr>
            <a:r>
              <a:rPr lang="en-US" sz="2400" dirty="0"/>
              <a:t>     1- Determine the original community (N)</a:t>
            </a:r>
          </a:p>
          <a:p>
            <a:pPr algn="just">
              <a:lnSpc>
                <a:spcPct val="150000"/>
              </a:lnSpc>
            </a:pPr>
            <a:r>
              <a:rPr lang="en-US" sz="2400" dirty="0"/>
              <a:t>     2- Determine the desired sample size (n)</a:t>
            </a:r>
          </a:p>
          <a:p>
            <a:pPr algn="just">
              <a:lnSpc>
                <a:spcPct val="150000"/>
              </a:lnSpc>
            </a:pPr>
            <a:r>
              <a:rPr lang="en-US" sz="2400" dirty="0"/>
              <a:t>     3- Determining the </a:t>
            </a:r>
            <a:r>
              <a:rPr lang="en-US" sz="2400" b="1" u="sng" dirty="0"/>
              <a:t>skip interval</a:t>
            </a:r>
            <a:r>
              <a:rPr lang="en-US" sz="2400" dirty="0"/>
              <a:t> (the distance between the sample members) through K = N/n</a:t>
            </a:r>
          </a:p>
          <a:p>
            <a:pPr algn="just">
              <a:lnSpc>
                <a:spcPct val="150000"/>
              </a:lnSpc>
            </a:pPr>
            <a:r>
              <a:rPr lang="en-US" sz="2400" dirty="0"/>
              <a:t>     4- Randomly choose a number between (1 and the value of K)</a:t>
            </a:r>
          </a:p>
          <a:p>
            <a:pPr algn="just">
              <a:lnSpc>
                <a:spcPct val="150000"/>
              </a:lnSpc>
            </a:pPr>
            <a:r>
              <a:rPr lang="en-US" sz="2400" dirty="0"/>
              <a:t>     5- Add to the chosen number the value of K regularly to get the sample you want</a:t>
            </a:r>
          </a:p>
        </p:txBody>
      </p:sp>
    </p:spTree>
    <p:extLst>
      <p:ext uri="{BB962C8B-B14F-4D97-AF65-F5344CB8AC3E}">
        <p14:creationId xmlns:p14="http://schemas.microsoft.com/office/powerpoint/2010/main" val="531093319"/>
      </p:ext>
    </p:extLst>
  </p:cSld>
  <p:clrMapOvr>
    <a:masterClrMapping/>
  </p:clrMapOvr>
  <mc:AlternateContent xmlns:mc="http://schemas.openxmlformats.org/markup-compatibility/2006" xmlns:p14="http://schemas.microsoft.com/office/powerpoint/2010/main">
    <mc:Choice Requires="p14">
      <p:transition spd="slow" p14:dur="2000" advTm="114738"/>
    </mc:Choice>
    <mc:Fallback xmlns="">
      <p:transition spd="slow" advTm="114738"/>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Graphic 21">
            <a:extLst>
              <a:ext uri="{FF2B5EF4-FFF2-40B4-BE49-F238E27FC236}">
                <a16:creationId xmlns:a16="http://schemas.microsoft.com/office/drawing/2014/main" id="{07379E6B-2BA3-43DE-2AEE-99436A2215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37178E75-5A7E-1FE7-026B-6DE2F8F9801D}"/>
              </a:ext>
            </a:extLst>
          </p:cNvPr>
          <p:cNvSpPr txBox="1"/>
          <p:nvPr/>
        </p:nvSpPr>
        <p:spPr>
          <a:xfrm>
            <a:off x="3813128" y="525840"/>
            <a:ext cx="3677737" cy="523220"/>
          </a:xfrm>
          <a:prstGeom prst="rect">
            <a:avLst/>
          </a:prstGeom>
          <a:noFill/>
        </p:spPr>
        <p:txBody>
          <a:bodyPr wrap="none" rtlCol="0">
            <a:spAutoFit/>
          </a:bodyPr>
          <a:lstStyle>
            <a:defPPr>
              <a:defRPr lang="en-US"/>
            </a:defPPr>
            <a:lvl1pPr algn="ctr" rtl="1">
              <a:defRPr sz="2800" b="1"/>
            </a:lvl1pPr>
          </a:lstStyle>
          <a:p>
            <a:r>
              <a:rPr lang="en-US" dirty="0"/>
              <a:t>  1.2 Systematic Sample</a:t>
            </a:r>
            <a:endParaRPr lang="ar-SA" dirty="0"/>
          </a:p>
        </p:txBody>
      </p:sp>
      <p:sp>
        <p:nvSpPr>
          <p:cNvPr id="3" name="TextBox 2">
            <a:extLst>
              <a:ext uri="{FF2B5EF4-FFF2-40B4-BE49-F238E27FC236}">
                <a16:creationId xmlns:a16="http://schemas.microsoft.com/office/drawing/2014/main" id="{FE6EC1C8-1F04-4517-1A71-B098573E8990}"/>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D670FD49-FD17-C6EB-E8C0-839C62470860}"/>
              </a:ext>
            </a:extLst>
          </p:cNvPr>
          <p:cNvSpPr txBox="1"/>
          <p:nvPr/>
        </p:nvSpPr>
        <p:spPr>
          <a:xfrm>
            <a:off x="479684" y="1366507"/>
            <a:ext cx="11407515" cy="4524315"/>
          </a:xfrm>
          <a:prstGeom prst="rect">
            <a:avLst/>
          </a:prstGeom>
          <a:noFill/>
        </p:spPr>
        <p:txBody>
          <a:bodyPr wrap="square" rtlCol="0">
            <a:spAutoFit/>
          </a:bodyPr>
          <a:lstStyle/>
          <a:p>
            <a:pPr algn="just">
              <a:lnSpc>
                <a:spcPct val="150000"/>
              </a:lnSpc>
            </a:pPr>
            <a:r>
              <a:rPr lang="en-US" sz="2400" dirty="0"/>
              <a:t>Example: If the original population consists of (100) units, and we want to obtain a sample of (20) units, how can you achieve this using regular random sampling?</a:t>
            </a:r>
          </a:p>
          <a:p>
            <a:pPr algn="just">
              <a:lnSpc>
                <a:spcPct val="150000"/>
              </a:lnSpc>
            </a:pPr>
            <a:r>
              <a:rPr lang="en-US" sz="2400" dirty="0"/>
              <a:t> K = N/n</a:t>
            </a:r>
          </a:p>
          <a:p>
            <a:pPr algn="just">
              <a:lnSpc>
                <a:spcPct val="150000"/>
              </a:lnSpc>
            </a:pPr>
            <a:r>
              <a:rPr lang="en-US" sz="2400" dirty="0"/>
              <a:t> N=100 &amp; n=20         </a:t>
            </a:r>
          </a:p>
          <a:p>
            <a:pPr algn="just">
              <a:lnSpc>
                <a:spcPct val="150000"/>
              </a:lnSpc>
            </a:pPr>
            <a:r>
              <a:rPr lang="en-US" sz="2400" dirty="0"/>
              <a:t>K=100/20=5</a:t>
            </a:r>
          </a:p>
          <a:p>
            <a:pPr algn="just">
              <a:lnSpc>
                <a:spcPct val="150000"/>
              </a:lnSpc>
            </a:pPr>
            <a:r>
              <a:rPr lang="en-US" sz="2400" dirty="0"/>
              <a:t>Now choose a number between (1 and 5), let it be (4), and that is random, and we make the number (4) the starting point, and we add (5) to it constantly and regularly, so that the size of the selected sample becomes (20) individuals.</a:t>
            </a:r>
          </a:p>
        </p:txBody>
      </p:sp>
    </p:spTree>
    <p:extLst>
      <p:ext uri="{BB962C8B-B14F-4D97-AF65-F5344CB8AC3E}">
        <p14:creationId xmlns:p14="http://schemas.microsoft.com/office/powerpoint/2010/main" val="1874609704"/>
      </p:ext>
    </p:extLst>
  </p:cSld>
  <p:clrMapOvr>
    <a:masterClrMapping/>
  </p:clrMapOvr>
  <mc:AlternateContent xmlns:mc="http://schemas.openxmlformats.org/markup-compatibility/2006" xmlns:p14="http://schemas.microsoft.com/office/powerpoint/2010/main">
    <mc:Choice Requires="p14">
      <p:transition spd="slow" p14:dur="2000" advTm="84803"/>
    </mc:Choice>
    <mc:Fallback xmlns="">
      <p:transition spd="slow" advTm="84803"/>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CDD719A9-0F67-DBDC-88B0-74605222FA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6A9925B6-391A-C480-5238-9191B8C5DE1B}"/>
              </a:ext>
            </a:extLst>
          </p:cNvPr>
          <p:cNvSpPr txBox="1"/>
          <p:nvPr/>
        </p:nvSpPr>
        <p:spPr>
          <a:xfrm>
            <a:off x="3813128" y="525840"/>
            <a:ext cx="3677737" cy="523220"/>
          </a:xfrm>
          <a:prstGeom prst="rect">
            <a:avLst/>
          </a:prstGeom>
          <a:noFill/>
        </p:spPr>
        <p:txBody>
          <a:bodyPr wrap="none" rtlCol="0">
            <a:spAutoFit/>
          </a:bodyPr>
          <a:lstStyle>
            <a:defPPr>
              <a:defRPr lang="en-US"/>
            </a:defPPr>
            <a:lvl1pPr algn="ctr" rtl="1">
              <a:defRPr sz="2800" b="1"/>
            </a:lvl1pPr>
          </a:lstStyle>
          <a:p>
            <a:r>
              <a:rPr lang="en-US" dirty="0"/>
              <a:t>  1.2 Systematic Sample</a:t>
            </a:r>
            <a:endParaRPr lang="ar-SA" dirty="0"/>
          </a:p>
        </p:txBody>
      </p:sp>
      <p:sp>
        <p:nvSpPr>
          <p:cNvPr id="3" name="TextBox 2">
            <a:extLst>
              <a:ext uri="{FF2B5EF4-FFF2-40B4-BE49-F238E27FC236}">
                <a16:creationId xmlns:a16="http://schemas.microsoft.com/office/drawing/2014/main" id="{1DE08E3F-17D1-3A1C-CCEC-295658DC4183}"/>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5" name="TextBox 4">
            <a:extLst>
              <a:ext uri="{FF2B5EF4-FFF2-40B4-BE49-F238E27FC236}">
                <a16:creationId xmlns:a16="http://schemas.microsoft.com/office/drawing/2014/main" id="{DD3CCACA-005D-3AAB-160B-A1B245EC8341}"/>
              </a:ext>
            </a:extLst>
          </p:cNvPr>
          <p:cNvSpPr txBox="1"/>
          <p:nvPr/>
        </p:nvSpPr>
        <p:spPr>
          <a:xfrm>
            <a:off x="269823" y="1511539"/>
            <a:ext cx="11317574" cy="3913059"/>
          </a:xfrm>
          <a:prstGeom prst="rect">
            <a:avLst/>
          </a:prstGeom>
          <a:noFill/>
        </p:spPr>
        <p:txBody>
          <a:bodyPr wrap="square">
            <a:spAutoFit/>
          </a:bodyPr>
          <a:lstStyle/>
          <a:p>
            <a:pPr algn="just">
              <a:lnSpc>
                <a:spcPct val="150000"/>
              </a:lnSpc>
            </a:pPr>
            <a:r>
              <a:rPr lang="en-US" sz="2400" dirty="0"/>
              <a:t>knowing that :</a:t>
            </a:r>
          </a:p>
          <a:p>
            <a:pPr marL="457200" indent="-457200" algn="just">
              <a:lnSpc>
                <a:spcPct val="150000"/>
              </a:lnSpc>
              <a:buFont typeface="+mj-lt"/>
              <a:buAutoNum type="arabicPeriod"/>
            </a:pPr>
            <a:r>
              <a:rPr lang="en-US" sz="2400" dirty="0"/>
              <a:t>The first case was randomly selected, which is (4)</a:t>
            </a:r>
          </a:p>
          <a:p>
            <a:pPr marL="457200" indent="-457200" algn="just">
              <a:lnSpc>
                <a:spcPct val="150000"/>
              </a:lnSpc>
              <a:buFont typeface="+mj-lt"/>
              <a:buAutoNum type="arabicPeriod"/>
            </a:pPr>
            <a:r>
              <a:rPr lang="en-US" sz="2400" dirty="0"/>
              <a:t>Second case = First case +  K = 4+5 = 9</a:t>
            </a:r>
          </a:p>
          <a:p>
            <a:pPr marL="457200" indent="-457200" algn="just">
              <a:lnSpc>
                <a:spcPct val="150000"/>
              </a:lnSpc>
              <a:buFont typeface="+mj-lt"/>
              <a:buAutoNum type="arabicPeriod"/>
            </a:pPr>
            <a:r>
              <a:rPr lang="en-US" sz="2400" dirty="0"/>
              <a:t>3rd case = 2nd case + K = 9 + 5 = 14</a:t>
            </a:r>
          </a:p>
          <a:p>
            <a:pPr marL="457200" indent="-457200" algn="just">
              <a:lnSpc>
                <a:spcPct val="150000"/>
              </a:lnSpc>
              <a:buFont typeface="+mj-lt"/>
              <a:buAutoNum type="arabicPeriod"/>
            </a:pPr>
            <a:r>
              <a:rPr lang="en-US" sz="2400" dirty="0"/>
              <a:t>Fourth case = Third case + K = 14 + 5 = 19</a:t>
            </a:r>
          </a:p>
          <a:p>
            <a:pPr algn="just">
              <a:lnSpc>
                <a:spcPct val="150000"/>
              </a:lnSpc>
            </a:pPr>
            <a:r>
              <a:rPr lang="en-US" sz="2400" dirty="0"/>
              <a:t>Thus, it becomes clear that to determine any unit, we must know the unit number that precedes it and then add to it the length of the category</a:t>
            </a:r>
          </a:p>
        </p:txBody>
      </p:sp>
    </p:spTree>
    <p:extLst>
      <p:ext uri="{BB962C8B-B14F-4D97-AF65-F5344CB8AC3E}">
        <p14:creationId xmlns:p14="http://schemas.microsoft.com/office/powerpoint/2010/main" val="457441384"/>
      </p:ext>
    </p:extLst>
  </p:cSld>
  <p:clrMapOvr>
    <a:masterClrMapping/>
  </p:clrMapOvr>
  <mc:AlternateContent xmlns:mc="http://schemas.openxmlformats.org/markup-compatibility/2006" xmlns:p14="http://schemas.microsoft.com/office/powerpoint/2010/main">
    <mc:Choice Requires="p14">
      <p:transition spd="slow" p14:dur="2000" advTm="23279"/>
    </mc:Choice>
    <mc:Fallback xmlns="">
      <p:transition spd="slow" advTm="23279"/>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B1A812CB-F7B5-BA83-4831-113DC0807A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90AB5FEF-16E6-1EA0-76BE-2EA4E352BE46}"/>
              </a:ext>
            </a:extLst>
          </p:cNvPr>
          <p:cNvSpPr txBox="1"/>
          <p:nvPr/>
        </p:nvSpPr>
        <p:spPr>
          <a:xfrm>
            <a:off x="3287214" y="690065"/>
            <a:ext cx="5409045" cy="523220"/>
          </a:xfrm>
          <a:prstGeom prst="rect">
            <a:avLst/>
          </a:prstGeom>
          <a:noFill/>
        </p:spPr>
        <p:txBody>
          <a:bodyPr wrap="none" rtlCol="0">
            <a:spAutoFit/>
          </a:bodyPr>
          <a:lstStyle>
            <a:defPPr>
              <a:defRPr lang="en-US"/>
            </a:defPPr>
            <a:lvl1pPr algn="ctr" rtl="1">
              <a:defRPr sz="2800" b="1"/>
            </a:lvl1pPr>
          </a:lstStyle>
          <a:p>
            <a:r>
              <a:rPr lang="en-US" dirty="0"/>
              <a:t> 1.2 Advantages Systematic Sample</a:t>
            </a:r>
            <a:endParaRPr lang="ar-SA" dirty="0"/>
          </a:p>
        </p:txBody>
      </p:sp>
      <p:sp>
        <p:nvSpPr>
          <p:cNvPr id="3" name="TextBox 2">
            <a:extLst>
              <a:ext uri="{FF2B5EF4-FFF2-40B4-BE49-F238E27FC236}">
                <a16:creationId xmlns:a16="http://schemas.microsoft.com/office/drawing/2014/main" id="{E0A647AB-9B0F-30EE-F2AA-7C96C4E94E2F}"/>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07BA5B81-CC69-4E1B-BD3E-940599C81EA7}"/>
              </a:ext>
            </a:extLst>
          </p:cNvPr>
          <p:cNvSpPr txBox="1"/>
          <p:nvPr/>
        </p:nvSpPr>
        <p:spPr>
          <a:xfrm>
            <a:off x="1747097" y="1511539"/>
            <a:ext cx="7603091" cy="5159554"/>
          </a:xfrm>
          <a:prstGeom prst="rect">
            <a:avLst/>
          </a:prstGeom>
          <a:noFill/>
        </p:spPr>
        <p:txBody>
          <a:bodyPr wrap="square">
            <a:spAutoFit/>
          </a:bodyPr>
          <a:lstStyle/>
          <a:p>
            <a:pPr algn="l">
              <a:lnSpc>
                <a:spcPct val="200000"/>
              </a:lnSpc>
              <a:buFont typeface="Arial" panose="020B0604020202020204" pitchFamily="34" charset="0"/>
              <a:buChar char="•"/>
            </a:pPr>
            <a:r>
              <a:rPr lang="en-US" sz="2400" b="0" i="0" dirty="0">
                <a:effectLst/>
                <a:cs typeface="Arial" panose="020B0604020202020204" pitchFamily="34" charset="0"/>
              </a:rPr>
              <a:t> Easy to Execute and Understand.</a:t>
            </a:r>
          </a:p>
          <a:p>
            <a:pPr algn="l">
              <a:lnSpc>
                <a:spcPct val="200000"/>
              </a:lnSpc>
              <a:buFont typeface="Arial" panose="020B0604020202020204" pitchFamily="34" charset="0"/>
              <a:buChar char="•"/>
            </a:pPr>
            <a:r>
              <a:rPr lang="en-US" sz="2400" b="0" i="0" dirty="0">
                <a:effectLst/>
                <a:cs typeface="Arial" panose="020B0604020202020204" pitchFamily="34" charset="0"/>
              </a:rPr>
              <a:t> Control and Sense of Process.</a:t>
            </a:r>
          </a:p>
          <a:p>
            <a:pPr algn="l">
              <a:lnSpc>
                <a:spcPct val="200000"/>
              </a:lnSpc>
              <a:buFont typeface="Arial" panose="020B0604020202020204" pitchFamily="34" charset="0"/>
              <a:buChar char="•"/>
            </a:pPr>
            <a:r>
              <a:rPr lang="en-US" sz="2400" b="0" i="0" dirty="0">
                <a:effectLst/>
                <a:cs typeface="Arial" panose="020B0604020202020204" pitchFamily="34" charset="0"/>
              </a:rPr>
              <a:t> Clustered Selection Eliminated.</a:t>
            </a:r>
          </a:p>
          <a:p>
            <a:pPr algn="l">
              <a:lnSpc>
                <a:spcPct val="200000"/>
              </a:lnSpc>
              <a:buFont typeface="Arial" panose="020B0604020202020204" pitchFamily="34" charset="0"/>
              <a:buChar char="•"/>
            </a:pPr>
            <a:r>
              <a:rPr lang="en-US" sz="2400" b="0" i="0" dirty="0">
                <a:effectLst/>
                <a:cs typeface="Arial" panose="020B0604020202020204" pitchFamily="34" charset="0"/>
              </a:rPr>
              <a:t> Low-Risk Factor.</a:t>
            </a:r>
          </a:p>
          <a:p>
            <a:pPr algn="l">
              <a:lnSpc>
                <a:spcPct val="200000"/>
              </a:lnSpc>
              <a:buFont typeface="Arial" panose="020B0604020202020204" pitchFamily="34" charset="0"/>
              <a:buChar char="•"/>
            </a:pPr>
            <a:r>
              <a:rPr lang="en-US" sz="2400" b="0" i="0" dirty="0">
                <a:effectLst/>
                <a:cs typeface="Arial" panose="020B0604020202020204" pitchFamily="34" charset="0"/>
              </a:rPr>
              <a:t> Assumes the Size of the Population Can Be Determined.</a:t>
            </a:r>
          </a:p>
          <a:p>
            <a:pPr algn="l">
              <a:lnSpc>
                <a:spcPct val="200000"/>
              </a:lnSpc>
              <a:buFont typeface="Arial" panose="020B0604020202020204" pitchFamily="34" charset="0"/>
              <a:buChar char="•"/>
            </a:pPr>
            <a:r>
              <a:rPr lang="en-US" sz="2400" b="0" i="0" dirty="0">
                <a:effectLst/>
                <a:cs typeface="Arial" panose="020B0604020202020204" pitchFamily="34" charset="0"/>
              </a:rPr>
              <a:t> Need for a Natural Degree of Randomness.</a:t>
            </a:r>
          </a:p>
          <a:p>
            <a:pPr algn="l">
              <a:lnSpc>
                <a:spcPct val="200000"/>
              </a:lnSpc>
              <a:buFont typeface="Arial" panose="020B0604020202020204" pitchFamily="34" charset="0"/>
              <a:buChar char="•"/>
            </a:pPr>
            <a:r>
              <a:rPr lang="en-US" sz="2400" b="0" i="0" dirty="0">
                <a:effectLst/>
                <a:cs typeface="Arial" panose="020B0604020202020204" pitchFamily="34" charset="0"/>
              </a:rPr>
              <a:t> Greater Risk of Data Manipulation</a:t>
            </a:r>
          </a:p>
        </p:txBody>
      </p:sp>
    </p:spTree>
    <p:extLst>
      <p:ext uri="{BB962C8B-B14F-4D97-AF65-F5344CB8AC3E}">
        <p14:creationId xmlns:p14="http://schemas.microsoft.com/office/powerpoint/2010/main" val="2919089557"/>
      </p:ext>
    </p:extLst>
  </p:cSld>
  <p:clrMapOvr>
    <a:masterClrMapping/>
  </p:clrMapOvr>
  <mc:AlternateContent xmlns:mc="http://schemas.openxmlformats.org/markup-compatibility/2006" xmlns:p14="http://schemas.microsoft.com/office/powerpoint/2010/main">
    <mc:Choice Requires="p14">
      <p:transition spd="slow" p14:dur="2000" advTm="84184"/>
    </mc:Choice>
    <mc:Fallback xmlns="">
      <p:transition spd="slow" advTm="84184"/>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0126BED1-5BA7-67E7-A20C-6D261193EC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522A438C-27C6-E170-5719-D0E2FD1FF00B}"/>
              </a:ext>
            </a:extLst>
          </p:cNvPr>
          <p:cNvSpPr txBox="1"/>
          <p:nvPr/>
        </p:nvSpPr>
        <p:spPr>
          <a:xfrm>
            <a:off x="3287214" y="690065"/>
            <a:ext cx="5409045" cy="523220"/>
          </a:xfrm>
          <a:prstGeom prst="rect">
            <a:avLst/>
          </a:prstGeom>
          <a:noFill/>
        </p:spPr>
        <p:txBody>
          <a:bodyPr wrap="none" rtlCol="0">
            <a:spAutoFit/>
          </a:bodyPr>
          <a:lstStyle>
            <a:defPPr>
              <a:defRPr lang="en-US"/>
            </a:defPPr>
            <a:lvl1pPr algn="ctr" rtl="1">
              <a:defRPr sz="2800" b="1"/>
            </a:lvl1pPr>
          </a:lstStyle>
          <a:p>
            <a:r>
              <a:rPr lang="en-US" dirty="0"/>
              <a:t> 1.2 Advantages Systematic Sample</a:t>
            </a:r>
            <a:endParaRPr lang="ar-SA" dirty="0"/>
          </a:p>
        </p:txBody>
      </p:sp>
      <p:sp>
        <p:nvSpPr>
          <p:cNvPr id="3" name="TextBox 2">
            <a:extLst>
              <a:ext uri="{FF2B5EF4-FFF2-40B4-BE49-F238E27FC236}">
                <a16:creationId xmlns:a16="http://schemas.microsoft.com/office/drawing/2014/main" id="{0B289D76-646A-A0F7-AAF6-88D5F07A39C7}"/>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6A2B7789-EAC7-91DD-B960-F5125B6EEBDC}"/>
              </a:ext>
            </a:extLst>
          </p:cNvPr>
          <p:cNvSpPr txBox="1"/>
          <p:nvPr/>
        </p:nvSpPr>
        <p:spPr>
          <a:xfrm>
            <a:off x="1747097" y="1511539"/>
            <a:ext cx="7603091" cy="5159554"/>
          </a:xfrm>
          <a:prstGeom prst="rect">
            <a:avLst/>
          </a:prstGeom>
          <a:noFill/>
        </p:spPr>
        <p:txBody>
          <a:bodyPr wrap="square">
            <a:spAutoFit/>
          </a:bodyPr>
          <a:lstStyle/>
          <a:p>
            <a:pPr algn="l">
              <a:lnSpc>
                <a:spcPct val="200000"/>
              </a:lnSpc>
              <a:buFont typeface="Arial" panose="020B0604020202020204" pitchFamily="34" charset="0"/>
              <a:buChar char="•"/>
            </a:pPr>
            <a:r>
              <a:rPr lang="en-US" sz="2400" b="0" i="0" dirty="0">
                <a:effectLst/>
                <a:cs typeface="Arial" panose="020B0604020202020204" pitchFamily="34" charset="0"/>
              </a:rPr>
              <a:t> Easy to Execute and Understand.</a:t>
            </a:r>
          </a:p>
          <a:p>
            <a:pPr algn="l">
              <a:lnSpc>
                <a:spcPct val="200000"/>
              </a:lnSpc>
              <a:buFont typeface="Arial" panose="020B0604020202020204" pitchFamily="34" charset="0"/>
              <a:buChar char="•"/>
            </a:pPr>
            <a:r>
              <a:rPr lang="en-US" sz="2400" b="0" i="0" dirty="0">
                <a:effectLst/>
                <a:cs typeface="Arial" panose="020B0604020202020204" pitchFamily="34" charset="0"/>
              </a:rPr>
              <a:t> Control and Sense of Process.</a:t>
            </a:r>
          </a:p>
          <a:p>
            <a:pPr algn="l">
              <a:lnSpc>
                <a:spcPct val="200000"/>
              </a:lnSpc>
              <a:buFont typeface="Arial" panose="020B0604020202020204" pitchFamily="34" charset="0"/>
              <a:buChar char="•"/>
            </a:pPr>
            <a:r>
              <a:rPr lang="en-US" sz="2400" b="0" i="0" dirty="0">
                <a:effectLst/>
                <a:cs typeface="Arial" panose="020B0604020202020204" pitchFamily="34" charset="0"/>
              </a:rPr>
              <a:t> Clustered Selection Eliminated.</a:t>
            </a:r>
          </a:p>
          <a:p>
            <a:pPr algn="l">
              <a:lnSpc>
                <a:spcPct val="200000"/>
              </a:lnSpc>
              <a:buFont typeface="Arial" panose="020B0604020202020204" pitchFamily="34" charset="0"/>
              <a:buChar char="•"/>
            </a:pPr>
            <a:r>
              <a:rPr lang="en-US" sz="2400" b="0" i="0" dirty="0">
                <a:effectLst/>
                <a:cs typeface="Arial" panose="020B0604020202020204" pitchFamily="34" charset="0"/>
              </a:rPr>
              <a:t> Low-Risk Factor.</a:t>
            </a:r>
          </a:p>
          <a:p>
            <a:pPr algn="l">
              <a:lnSpc>
                <a:spcPct val="200000"/>
              </a:lnSpc>
              <a:buFont typeface="Arial" panose="020B0604020202020204" pitchFamily="34" charset="0"/>
              <a:buChar char="•"/>
            </a:pPr>
            <a:r>
              <a:rPr lang="en-US" sz="2400" b="0" i="0" dirty="0">
                <a:effectLst/>
                <a:cs typeface="Arial" panose="020B0604020202020204" pitchFamily="34" charset="0"/>
              </a:rPr>
              <a:t> Assumes the Size of the Population Can Be Determined.</a:t>
            </a:r>
          </a:p>
          <a:p>
            <a:pPr algn="l">
              <a:lnSpc>
                <a:spcPct val="200000"/>
              </a:lnSpc>
              <a:buFont typeface="Arial" panose="020B0604020202020204" pitchFamily="34" charset="0"/>
              <a:buChar char="•"/>
            </a:pPr>
            <a:r>
              <a:rPr lang="en-US" sz="2400" b="0" i="0" dirty="0">
                <a:effectLst/>
                <a:cs typeface="Arial" panose="020B0604020202020204" pitchFamily="34" charset="0"/>
              </a:rPr>
              <a:t> Need for a Natural Degree of Randomness.</a:t>
            </a:r>
          </a:p>
          <a:p>
            <a:pPr algn="l">
              <a:lnSpc>
                <a:spcPct val="200000"/>
              </a:lnSpc>
              <a:buFont typeface="Arial" panose="020B0604020202020204" pitchFamily="34" charset="0"/>
              <a:buChar char="•"/>
            </a:pPr>
            <a:r>
              <a:rPr lang="en-US" sz="2400" b="0" i="0" dirty="0">
                <a:effectLst/>
                <a:cs typeface="Arial" panose="020B0604020202020204" pitchFamily="34" charset="0"/>
              </a:rPr>
              <a:t> Greater Risk of Data Manipulation</a:t>
            </a:r>
          </a:p>
        </p:txBody>
      </p:sp>
    </p:spTree>
    <p:extLst>
      <p:ext uri="{BB962C8B-B14F-4D97-AF65-F5344CB8AC3E}">
        <p14:creationId xmlns:p14="http://schemas.microsoft.com/office/powerpoint/2010/main" val="1848558815"/>
      </p:ext>
    </p:extLst>
  </p:cSld>
  <p:clrMapOvr>
    <a:masterClrMapping/>
  </p:clrMapOvr>
  <mc:AlternateContent xmlns:mc="http://schemas.openxmlformats.org/markup-compatibility/2006" xmlns:p14="http://schemas.microsoft.com/office/powerpoint/2010/main">
    <mc:Choice Requires="p14">
      <p:transition spd="slow" p14:dur="2000" advTm="1269"/>
    </mc:Choice>
    <mc:Fallback xmlns="">
      <p:transition spd="slow" advTm="1269"/>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D47DB658-2189-492B-2BBC-B2ADE47175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52120438-731A-8CD7-2546-1084A72BE2EF}"/>
              </a:ext>
            </a:extLst>
          </p:cNvPr>
          <p:cNvSpPr txBox="1"/>
          <p:nvPr/>
        </p:nvSpPr>
        <p:spPr>
          <a:xfrm>
            <a:off x="3636382" y="705720"/>
            <a:ext cx="4783681" cy="523220"/>
          </a:xfrm>
          <a:prstGeom prst="rect">
            <a:avLst/>
          </a:prstGeom>
          <a:noFill/>
        </p:spPr>
        <p:txBody>
          <a:bodyPr wrap="none" rtlCol="0">
            <a:spAutoFit/>
          </a:bodyPr>
          <a:lstStyle>
            <a:defPPr>
              <a:defRPr lang="en-US"/>
            </a:defPPr>
            <a:lvl1pPr algn="ctr" rtl="1">
              <a:defRPr sz="2800" b="1"/>
            </a:lvl1pPr>
          </a:lstStyle>
          <a:p>
            <a:r>
              <a:rPr lang="en-US" dirty="0"/>
              <a:t>  1.3 Stratified Random Sample</a:t>
            </a:r>
          </a:p>
        </p:txBody>
      </p:sp>
      <p:sp>
        <p:nvSpPr>
          <p:cNvPr id="3" name="TextBox 2">
            <a:extLst>
              <a:ext uri="{FF2B5EF4-FFF2-40B4-BE49-F238E27FC236}">
                <a16:creationId xmlns:a16="http://schemas.microsoft.com/office/drawing/2014/main" id="{017BA337-381E-C183-2995-D0926F9968D9}"/>
              </a:ext>
            </a:extLst>
          </p:cNvPr>
          <p:cNvSpPr txBox="1"/>
          <p:nvPr/>
        </p:nvSpPr>
        <p:spPr>
          <a:xfrm>
            <a:off x="494677" y="1422972"/>
            <a:ext cx="11392524" cy="3682226"/>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400" b="0" i="0" dirty="0">
                <a:effectLst/>
                <a:latin typeface="SourceSansPro"/>
              </a:rPr>
              <a:t>Stratified random sampling allows researchers to obtain a sample population that best represents the studied population by dividing it into </a:t>
            </a:r>
            <a:r>
              <a:rPr lang="en-US" sz="2400" b="1" i="0" dirty="0">
                <a:effectLst/>
                <a:latin typeface="SourceSansPro"/>
              </a:rPr>
              <a:t>subgroups called strata</a:t>
            </a:r>
            <a:r>
              <a:rPr lang="en-US" sz="2400" b="0" i="0" dirty="0">
                <a:effectLst/>
                <a:latin typeface="SourceSansPro"/>
              </a:rPr>
              <a:t>.</a:t>
            </a:r>
            <a:r>
              <a:rPr lang="en-US" sz="2400" i="0" dirty="0">
                <a:effectLst/>
                <a:latin typeface="neo sans arabic"/>
              </a:rPr>
              <a:t> </a:t>
            </a:r>
          </a:p>
          <a:p>
            <a:pPr marL="342900" indent="-342900" algn="just">
              <a:lnSpc>
                <a:spcPct val="200000"/>
              </a:lnSpc>
              <a:buFont typeface="Arial" panose="020B0604020202020204" pitchFamily="34" charset="0"/>
              <a:buChar char="•"/>
            </a:pPr>
            <a:r>
              <a:rPr lang="en-US" sz="2400" i="0" dirty="0">
                <a:effectLst/>
                <a:latin typeface="neo sans arabic"/>
              </a:rPr>
              <a:t>To increase the probability of representing the characteristics of the population in the sample, we resort to </a:t>
            </a:r>
            <a:r>
              <a:rPr lang="en-US" sz="2400" b="1" i="0" dirty="0">
                <a:effectLst/>
                <a:latin typeface="neo sans arabic"/>
              </a:rPr>
              <a:t>stratified random sampling</a:t>
            </a:r>
            <a:r>
              <a:rPr lang="en-US" sz="2400" i="0" dirty="0">
                <a:effectLst/>
                <a:latin typeface="neo sans arabic"/>
              </a:rPr>
              <a:t>.</a:t>
            </a:r>
          </a:p>
          <a:p>
            <a:pPr marL="342900" indent="-342900" algn="just">
              <a:lnSpc>
                <a:spcPct val="200000"/>
              </a:lnSpc>
              <a:buFont typeface="Arial" panose="020B0604020202020204" pitchFamily="34" charset="0"/>
              <a:buChar char="•"/>
            </a:pPr>
            <a:r>
              <a:rPr lang="en-US" sz="2400" i="0" dirty="0">
                <a:effectLst/>
                <a:latin typeface="neo sans arabic"/>
              </a:rPr>
              <a:t> </a:t>
            </a:r>
            <a:r>
              <a:rPr lang="en-US" sz="2400" dirty="0">
                <a:latin typeface="neo sans arabic"/>
              </a:rPr>
              <a:t>I</a:t>
            </a:r>
            <a:r>
              <a:rPr lang="en-US" sz="2400" i="0" dirty="0">
                <a:effectLst/>
                <a:latin typeface="neo sans arabic"/>
              </a:rPr>
              <a:t>t is another type of random sampling, but it deals with a </a:t>
            </a:r>
            <a:r>
              <a:rPr lang="en-US" sz="2400" b="1" i="0" dirty="0">
                <a:effectLst/>
                <a:latin typeface="neo sans arabic"/>
              </a:rPr>
              <a:t>heterogeneous population</a:t>
            </a:r>
            <a:r>
              <a:rPr lang="en-US" sz="2400" i="0" dirty="0">
                <a:effectLst/>
                <a:latin typeface="neo sans arabic"/>
              </a:rPr>
              <a:t>.</a:t>
            </a:r>
          </a:p>
        </p:txBody>
      </p:sp>
    </p:spTree>
    <p:extLst>
      <p:ext uri="{BB962C8B-B14F-4D97-AF65-F5344CB8AC3E}">
        <p14:creationId xmlns:p14="http://schemas.microsoft.com/office/powerpoint/2010/main" val="3207574999"/>
      </p:ext>
    </p:extLst>
  </p:cSld>
  <p:clrMapOvr>
    <a:masterClrMapping/>
  </p:clrMapOvr>
  <mc:AlternateContent xmlns:mc="http://schemas.openxmlformats.org/markup-compatibility/2006" xmlns:p14="http://schemas.microsoft.com/office/powerpoint/2010/main">
    <mc:Choice Requires="p14">
      <p:transition spd="slow" p14:dur="2000" advTm="88405"/>
    </mc:Choice>
    <mc:Fallback xmlns="">
      <p:transition spd="slow" advTm="88405"/>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F28DAE07-62B3-B460-E982-5C38B0EC84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362F1B45-6D47-B7BC-4E11-8073201403BB}"/>
              </a:ext>
            </a:extLst>
          </p:cNvPr>
          <p:cNvSpPr txBox="1"/>
          <p:nvPr/>
        </p:nvSpPr>
        <p:spPr>
          <a:xfrm>
            <a:off x="3561432" y="675740"/>
            <a:ext cx="4783681" cy="523220"/>
          </a:xfrm>
          <a:prstGeom prst="rect">
            <a:avLst/>
          </a:prstGeom>
          <a:noFill/>
        </p:spPr>
        <p:txBody>
          <a:bodyPr wrap="none" rtlCol="0">
            <a:spAutoFit/>
          </a:bodyPr>
          <a:lstStyle>
            <a:defPPr>
              <a:defRPr lang="en-US"/>
            </a:defPPr>
            <a:lvl1pPr algn="ctr" rtl="1">
              <a:defRPr sz="2800" b="1"/>
            </a:lvl1pPr>
          </a:lstStyle>
          <a:p>
            <a:r>
              <a:rPr lang="en-US" dirty="0"/>
              <a:t>  1.3 Stratified Random Sample</a:t>
            </a:r>
          </a:p>
        </p:txBody>
      </p:sp>
      <p:sp>
        <p:nvSpPr>
          <p:cNvPr id="3" name="TextBox 2">
            <a:extLst>
              <a:ext uri="{FF2B5EF4-FFF2-40B4-BE49-F238E27FC236}">
                <a16:creationId xmlns:a16="http://schemas.microsoft.com/office/drawing/2014/main" id="{D4F7C736-A6F7-7497-B76A-711CBBA6DCEB}"/>
              </a:ext>
            </a:extLst>
          </p:cNvPr>
          <p:cNvSpPr txBox="1"/>
          <p:nvPr/>
        </p:nvSpPr>
        <p:spPr>
          <a:xfrm>
            <a:off x="314793" y="1522465"/>
            <a:ext cx="11482466" cy="4409669"/>
          </a:xfrm>
          <a:prstGeom prst="rect">
            <a:avLst/>
          </a:prstGeom>
          <a:noFill/>
        </p:spPr>
        <p:txBody>
          <a:bodyPr wrap="square">
            <a:spAutoFit/>
          </a:bodyPr>
          <a:lstStyle/>
          <a:p>
            <a:pPr algn="just">
              <a:lnSpc>
                <a:spcPct val="200000"/>
              </a:lnSpc>
            </a:pPr>
            <a:r>
              <a:rPr lang="en-US" sz="2400" i="0" dirty="0">
                <a:effectLst/>
                <a:latin typeface="neo sans arabic"/>
              </a:rPr>
              <a:t>1- Identification of the Whole Population.</a:t>
            </a:r>
          </a:p>
          <a:p>
            <a:pPr algn="just">
              <a:lnSpc>
                <a:spcPct val="200000"/>
              </a:lnSpc>
            </a:pPr>
            <a:r>
              <a:rPr lang="en-US" sz="2400" dirty="0">
                <a:latin typeface="neo sans arabic"/>
              </a:rPr>
              <a:t>2</a:t>
            </a:r>
            <a:r>
              <a:rPr lang="en-US" sz="2400" i="0" dirty="0">
                <a:effectLst/>
                <a:latin typeface="neo sans arabic"/>
              </a:rPr>
              <a:t>- Determining the sub-population based on the characteristics of the population.</a:t>
            </a:r>
          </a:p>
          <a:p>
            <a:pPr algn="just">
              <a:lnSpc>
                <a:spcPct val="200000"/>
              </a:lnSpc>
            </a:pPr>
            <a:r>
              <a:rPr lang="en-US" sz="2400" dirty="0">
                <a:latin typeface="neo sans arabic"/>
              </a:rPr>
              <a:t>3</a:t>
            </a:r>
            <a:r>
              <a:rPr lang="en-US" sz="2400" i="0" dirty="0">
                <a:effectLst/>
                <a:latin typeface="neo sans arabic"/>
              </a:rPr>
              <a:t>- Determine the sample size</a:t>
            </a:r>
          </a:p>
          <a:p>
            <a:pPr algn="just">
              <a:lnSpc>
                <a:spcPct val="200000"/>
              </a:lnSpc>
            </a:pPr>
            <a:r>
              <a:rPr lang="en-US" sz="2400" i="0" dirty="0">
                <a:effectLst/>
                <a:latin typeface="neo sans arabic"/>
              </a:rPr>
              <a:t>4- Classify the members of society according to the previously defined sub-classes so that each individual belongs to </a:t>
            </a:r>
            <a:r>
              <a:rPr lang="en-US" sz="2400" b="1" i="0" dirty="0">
                <a:effectLst/>
                <a:latin typeface="neo sans arabic"/>
              </a:rPr>
              <a:t>only one group</a:t>
            </a:r>
            <a:r>
              <a:rPr lang="en-US" sz="2400" i="0" dirty="0">
                <a:effectLst/>
                <a:latin typeface="neo sans arabic"/>
              </a:rPr>
              <a:t>.</a:t>
            </a:r>
          </a:p>
          <a:p>
            <a:pPr algn="just">
              <a:lnSpc>
                <a:spcPct val="200000"/>
              </a:lnSpc>
            </a:pPr>
            <a:r>
              <a:rPr lang="en-US" sz="2400" i="0" dirty="0">
                <a:effectLst/>
                <a:latin typeface="neo sans arabic"/>
              </a:rPr>
              <a:t>5- Choosing a simple random sample from each sub-layer.</a:t>
            </a:r>
          </a:p>
        </p:txBody>
      </p:sp>
    </p:spTree>
    <p:extLst>
      <p:ext uri="{BB962C8B-B14F-4D97-AF65-F5344CB8AC3E}">
        <p14:creationId xmlns:p14="http://schemas.microsoft.com/office/powerpoint/2010/main" val="814498980"/>
      </p:ext>
    </p:extLst>
  </p:cSld>
  <p:clrMapOvr>
    <a:masterClrMapping/>
  </p:clrMapOvr>
  <mc:AlternateContent xmlns:mc="http://schemas.openxmlformats.org/markup-compatibility/2006" xmlns:p14="http://schemas.microsoft.com/office/powerpoint/2010/main">
    <mc:Choice Requires="p14">
      <p:transition spd="slow" p14:dur="2000" advTm="73473"/>
    </mc:Choice>
    <mc:Fallback xmlns="">
      <p:transition spd="slow" advTm="73473"/>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E3797D96-1154-BC90-00B0-3AC3EA6787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DAB44178-0A50-C2FB-C736-F2742215E17F}"/>
              </a:ext>
            </a:extLst>
          </p:cNvPr>
          <p:cNvSpPr txBox="1"/>
          <p:nvPr/>
        </p:nvSpPr>
        <p:spPr>
          <a:xfrm>
            <a:off x="3876222" y="525840"/>
            <a:ext cx="4783681" cy="523220"/>
          </a:xfrm>
          <a:prstGeom prst="rect">
            <a:avLst/>
          </a:prstGeom>
          <a:noFill/>
        </p:spPr>
        <p:txBody>
          <a:bodyPr wrap="none" rtlCol="0">
            <a:spAutoFit/>
          </a:bodyPr>
          <a:lstStyle>
            <a:defPPr>
              <a:defRPr lang="en-US"/>
            </a:defPPr>
            <a:lvl1pPr algn="ctr" rtl="1">
              <a:defRPr sz="2800" b="1"/>
            </a:lvl1pPr>
          </a:lstStyle>
          <a:p>
            <a:r>
              <a:rPr lang="en-US" dirty="0"/>
              <a:t>  1.3 Stratified Random Sample</a:t>
            </a:r>
          </a:p>
        </p:txBody>
      </p:sp>
      <p:sp>
        <p:nvSpPr>
          <p:cNvPr id="3" name="TextBox 2">
            <a:extLst>
              <a:ext uri="{FF2B5EF4-FFF2-40B4-BE49-F238E27FC236}">
                <a16:creationId xmlns:a16="http://schemas.microsoft.com/office/drawing/2014/main" id="{56422CD2-4271-7925-F9DD-13FE631ED1D2}"/>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EE31D814-FA3D-D2A5-76D6-719A9B1001F4}"/>
              </a:ext>
            </a:extLst>
          </p:cNvPr>
          <p:cNvSpPr txBox="1"/>
          <p:nvPr/>
        </p:nvSpPr>
        <p:spPr>
          <a:xfrm>
            <a:off x="299803" y="1502514"/>
            <a:ext cx="11527436" cy="4420890"/>
          </a:xfrm>
          <a:prstGeom prst="rect">
            <a:avLst/>
          </a:prstGeom>
          <a:noFill/>
        </p:spPr>
        <p:txBody>
          <a:bodyPr wrap="square">
            <a:spAutoFit/>
          </a:bodyPr>
          <a:lstStyle/>
          <a:p>
            <a:pPr marL="285750" indent="-285750" algn="just">
              <a:lnSpc>
                <a:spcPct val="200000"/>
              </a:lnSpc>
              <a:buFont typeface="Wingdings" panose="05000000000000000000" pitchFamily="2" charset="2"/>
              <a:buChar char="q"/>
            </a:pPr>
            <a:r>
              <a:rPr lang="en-US" sz="2400" dirty="0">
                <a:latin typeface="SourceSansPro"/>
              </a:rPr>
              <a:t>S</a:t>
            </a:r>
            <a:r>
              <a:rPr lang="en-US" sz="2400" b="0" i="0" dirty="0">
                <a:effectLst/>
                <a:latin typeface="SourceSansPro"/>
              </a:rPr>
              <a:t>tratified random sampling divides the population into smaller groups, or strata, based on shared characteristics. A random sample is taken from each stratum in direct proportion to the stratum’s size compared to the population.</a:t>
            </a:r>
            <a:endParaRPr lang="en-US" sz="2400" b="1" dirty="0"/>
          </a:p>
          <a:p>
            <a:pPr marL="285750" indent="-285750" algn="just">
              <a:lnSpc>
                <a:spcPct val="200000"/>
              </a:lnSpc>
              <a:buFont typeface="Wingdings" panose="05000000000000000000" pitchFamily="2" charset="2"/>
              <a:buChar char="q"/>
            </a:pPr>
            <a:r>
              <a:rPr lang="en-US" sz="2400" b="1" dirty="0"/>
              <a:t>Equal Method:</a:t>
            </a:r>
          </a:p>
          <a:p>
            <a:pPr algn="just">
              <a:lnSpc>
                <a:spcPct val="200000"/>
              </a:lnSpc>
            </a:pPr>
            <a:r>
              <a:rPr lang="en-US" sz="2400" dirty="0"/>
              <a:t>An equal number is taken from each stratum, even if the number of individuals differs.</a:t>
            </a:r>
          </a:p>
          <a:p>
            <a:pPr algn="just">
              <a:lnSpc>
                <a:spcPct val="200000"/>
              </a:lnSpc>
            </a:pPr>
            <a:r>
              <a:rPr lang="en-US" sz="2400" dirty="0"/>
              <a:t>- There is equality between classes, even in the case of difference.</a:t>
            </a:r>
          </a:p>
        </p:txBody>
      </p:sp>
    </p:spTree>
    <p:extLst>
      <p:ext uri="{BB962C8B-B14F-4D97-AF65-F5344CB8AC3E}">
        <p14:creationId xmlns:p14="http://schemas.microsoft.com/office/powerpoint/2010/main" val="1158829577"/>
      </p:ext>
    </p:extLst>
  </p:cSld>
  <p:clrMapOvr>
    <a:masterClrMapping/>
  </p:clrMapOvr>
  <mc:AlternateContent xmlns:mc="http://schemas.openxmlformats.org/markup-compatibility/2006" xmlns:p14="http://schemas.microsoft.com/office/powerpoint/2010/main">
    <mc:Choice Requires="p14">
      <p:transition spd="slow" p14:dur="2000" advTm="56695"/>
    </mc:Choice>
    <mc:Fallback xmlns="">
      <p:transition spd="slow" advTm="56695"/>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2BBCA051-3EB1-03D3-9A8D-345E7A777C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5CC1CF1F-D5C3-8CEE-A5EA-5773689B6E4E}"/>
              </a:ext>
            </a:extLst>
          </p:cNvPr>
          <p:cNvSpPr txBox="1"/>
          <p:nvPr/>
        </p:nvSpPr>
        <p:spPr>
          <a:xfrm>
            <a:off x="3471490" y="840630"/>
            <a:ext cx="4783681" cy="523220"/>
          </a:xfrm>
          <a:prstGeom prst="rect">
            <a:avLst/>
          </a:prstGeom>
          <a:noFill/>
        </p:spPr>
        <p:txBody>
          <a:bodyPr wrap="none" rtlCol="0">
            <a:spAutoFit/>
          </a:bodyPr>
          <a:lstStyle>
            <a:defPPr>
              <a:defRPr lang="en-US"/>
            </a:defPPr>
            <a:lvl1pPr algn="ctr" rtl="1">
              <a:defRPr sz="2800" b="1"/>
            </a:lvl1pPr>
          </a:lstStyle>
          <a:p>
            <a:r>
              <a:rPr lang="en-US" dirty="0"/>
              <a:t>  1.3 Stratified Random Sample</a:t>
            </a:r>
          </a:p>
        </p:txBody>
      </p:sp>
      <p:sp>
        <p:nvSpPr>
          <p:cNvPr id="3" name="TextBox 2">
            <a:extLst>
              <a:ext uri="{FF2B5EF4-FFF2-40B4-BE49-F238E27FC236}">
                <a16:creationId xmlns:a16="http://schemas.microsoft.com/office/drawing/2014/main" id="{9BFAEC0D-63CE-1ED6-EBA2-CD58601E6724}"/>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7EAD6FDE-4D6C-D2FE-4B07-B0F08BCC7F8E}"/>
              </a:ext>
            </a:extLst>
          </p:cNvPr>
          <p:cNvSpPr txBox="1"/>
          <p:nvPr/>
        </p:nvSpPr>
        <p:spPr>
          <a:xfrm>
            <a:off x="254833" y="1450367"/>
            <a:ext cx="11377534" cy="2943563"/>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400" dirty="0"/>
              <a:t>Proportional Method :</a:t>
            </a:r>
          </a:p>
          <a:p>
            <a:pPr algn="just">
              <a:lnSpc>
                <a:spcPct val="200000"/>
              </a:lnSpc>
            </a:pPr>
            <a:r>
              <a:rPr lang="en-US" sz="2400" dirty="0"/>
              <a:t>A number is taken here proportional to the percentage each population stratum represents. If we have a population whose size is (n) and can be divided into several layers with different sizes, we are supposed to choose samples from each.</a:t>
            </a:r>
          </a:p>
        </p:txBody>
      </p:sp>
    </p:spTree>
    <p:extLst>
      <p:ext uri="{BB962C8B-B14F-4D97-AF65-F5344CB8AC3E}">
        <p14:creationId xmlns:p14="http://schemas.microsoft.com/office/powerpoint/2010/main" val="1847215822"/>
      </p:ext>
    </p:extLst>
  </p:cSld>
  <p:clrMapOvr>
    <a:masterClrMapping/>
  </p:clrMapOvr>
  <mc:AlternateContent xmlns:mc="http://schemas.openxmlformats.org/markup-compatibility/2006" xmlns:p14="http://schemas.microsoft.com/office/powerpoint/2010/main">
    <mc:Choice Requires="p14">
      <p:transition spd="slow" p14:dur="2000" advTm="77733"/>
    </mc:Choice>
    <mc:Fallback xmlns="">
      <p:transition spd="slow" advTm="77733"/>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0E15-E7B4-1165-9789-FD230BE83C91}"/>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077B3746-D1E7-FAB3-1F5B-140E609B62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00E865A0-5870-E06F-9E5F-DB12B929F2E8}"/>
              </a:ext>
            </a:extLst>
          </p:cNvPr>
          <p:cNvSpPr txBox="1"/>
          <p:nvPr/>
        </p:nvSpPr>
        <p:spPr>
          <a:xfrm>
            <a:off x="3876222" y="525840"/>
            <a:ext cx="4783681" cy="523220"/>
          </a:xfrm>
          <a:prstGeom prst="rect">
            <a:avLst/>
          </a:prstGeom>
          <a:noFill/>
        </p:spPr>
        <p:txBody>
          <a:bodyPr wrap="none" rtlCol="0">
            <a:spAutoFit/>
          </a:bodyPr>
          <a:lstStyle>
            <a:defPPr>
              <a:defRPr lang="en-US"/>
            </a:defPPr>
            <a:lvl1pPr algn="ctr" rtl="1">
              <a:defRPr sz="2800" b="1"/>
            </a:lvl1pPr>
          </a:lstStyle>
          <a:p>
            <a:r>
              <a:rPr lang="en-US" dirty="0"/>
              <a:t>  1.3 Stratified Random Sample</a:t>
            </a:r>
          </a:p>
        </p:txBody>
      </p:sp>
      <p:sp>
        <p:nvSpPr>
          <p:cNvPr id="3" name="TextBox 2">
            <a:extLst>
              <a:ext uri="{FF2B5EF4-FFF2-40B4-BE49-F238E27FC236}">
                <a16:creationId xmlns:a16="http://schemas.microsoft.com/office/drawing/2014/main" id="{0A561468-B01D-7709-27F2-15A36B88697C}"/>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C6A15A04-D904-11A0-120D-C4BE5634ABBB}"/>
              </a:ext>
            </a:extLst>
          </p:cNvPr>
          <p:cNvSpPr txBox="1"/>
          <p:nvPr/>
        </p:nvSpPr>
        <p:spPr>
          <a:xfrm>
            <a:off x="239844" y="1450368"/>
            <a:ext cx="11422504" cy="3785652"/>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400" dirty="0"/>
              <a:t>Ideal Method :</a:t>
            </a:r>
          </a:p>
          <a:p>
            <a:pPr algn="just">
              <a:lnSpc>
                <a:spcPct val="200000"/>
              </a:lnSpc>
            </a:pPr>
            <a:r>
              <a:rPr lang="en-US" sz="2400" dirty="0"/>
              <a:t>This method is one of the most accurate methods, as it does not limit the number to each stratum of the population but rather is concerned with the degree of variance within each layer; if it is large, the number increases, and if the group is homogeneous, the number decreases. </a:t>
            </a:r>
          </a:p>
        </p:txBody>
      </p:sp>
    </p:spTree>
    <p:extLst>
      <p:ext uri="{BB962C8B-B14F-4D97-AF65-F5344CB8AC3E}">
        <p14:creationId xmlns:p14="http://schemas.microsoft.com/office/powerpoint/2010/main" val="259884516"/>
      </p:ext>
    </p:extLst>
  </p:cSld>
  <p:clrMapOvr>
    <a:masterClrMapping/>
  </p:clrMapOvr>
  <mc:AlternateContent xmlns:mc="http://schemas.openxmlformats.org/markup-compatibility/2006" xmlns:p14="http://schemas.microsoft.com/office/powerpoint/2010/main">
    <mc:Choice Requires="p14">
      <p:transition spd="slow" p14:dur="2000" advTm="43733"/>
    </mc:Choice>
    <mc:Fallback xmlns="">
      <p:transition spd="slow" advTm="43733"/>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925386-882D-33BC-167E-0B7793843F92}"/>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46CD90DE-8A1C-520B-6C97-6E26332C84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CAAAF4D1-6316-86FC-32CC-DBEBFF457AB2}"/>
              </a:ext>
            </a:extLst>
          </p:cNvPr>
          <p:cNvSpPr txBox="1"/>
          <p:nvPr/>
        </p:nvSpPr>
        <p:spPr>
          <a:xfrm>
            <a:off x="3876222" y="525840"/>
            <a:ext cx="4783681" cy="523220"/>
          </a:xfrm>
          <a:prstGeom prst="rect">
            <a:avLst/>
          </a:prstGeom>
          <a:noFill/>
        </p:spPr>
        <p:txBody>
          <a:bodyPr wrap="none" rtlCol="0">
            <a:spAutoFit/>
          </a:bodyPr>
          <a:lstStyle>
            <a:defPPr>
              <a:defRPr lang="en-US"/>
            </a:defPPr>
            <a:lvl1pPr algn="ctr" rtl="1">
              <a:defRPr sz="2800" b="1"/>
            </a:lvl1pPr>
          </a:lstStyle>
          <a:p>
            <a:r>
              <a:rPr lang="en-US" dirty="0"/>
              <a:t>  1.3 Stratified Random Sample</a:t>
            </a:r>
          </a:p>
        </p:txBody>
      </p:sp>
      <p:sp>
        <p:nvSpPr>
          <p:cNvPr id="3" name="TextBox 2">
            <a:extLst>
              <a:ext uri="{FF2B5EF4-FFF2-40B4-BE49-F238E27FC236}">
                <a16:creationId xmlns:a16="http://schemas.microsoft.com/office/drawing/2014/main" id="{E93CC785-C05B-6096-E1DC-12DFEE2B03C4}"/>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EEA71AF2-A4B6-9AD0-8962-654EB23D0CF0}"/>
              </a:ext>
            </a:extLst>
          </p:cNvPr>
          <p:cNvSpPr txBox="1"/>
          <p:nvPr/>
        </p:nvSpPr>
        <p:spPr>
          <a:xfrm>
            <a:off x="374754" y="1450367"/>
            <a:ext cx="11482466" cy="3679854"/>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400" b="1" i="0" dirty="0">
                <a:effectLst/>
                <a:latin typeface="SourceSansPro"/>
              </a:rPr>
              <a:t>The following </a:t>
            </a:r>
            <a:r>
              <a:rPr lang="en-US" sz="2400" b="1" i="0" u="sng" dirty="0">
                <a:effectLst/>
                <a:latin typeface="SourceSansPro"/>
                <a:hlinkClick r:id="rId3">
                  <a:extLst>
                    <a:ext uri="{A12FA001-AC4F-418D-AE19-62706E023703}">
                      <ahyp:hlinkClr xmlns:ahyp="http://schemas.microsoft.com/office/drawing/2018/hyperlinkcolor" xmlns="" val="tx"/>
                    </a:ext>
                  </a:extLst>
                </a:hlinkClick>
              </a:rPr>
              <a:t>is an example</a:t>
            </a:r>
            <a:r>
              <a:rPr lang="en-US" sz="2400" b="1" i="0" dirty="0">
                <a:effectLst/>
                <a:latin typeface="SourceSansPro"/>
              </a:rPr>
              <a:t> of stratified random sampling:</a:t>
            </a:r>
          </a:p>
          <a:p>
            <a:pPr algn="just">
              <a:lnSpc>
                <a:spcPct val="200000"/>
              </a:lnSpc>
            </a:pPr>
            <a:r>
              <a:rPr lang="en-US" sz="2400" b="0" i="0" dirty="0">
                <a:effectLst/>
                <a:latin typeface="SourceSansPro"/>
              </a:rPr>
              <a:t>Researchers are performing a study designed to evaluate the political leanings of economics students at a major university. The researchers want to ensure the random sample best approximates the student population, including gender, undergraduates, and graduate students. </a:t>
            </a:r>
            <a:endParaRPr lang="en-US" sz="2400" dirty="0"/>
          </a:p>
        </p:txBody>
      </p:sp>
    </p:spTree>
    <p:extLst>
      <p:ext uri="{BB962C8B-B14F-4D97-AF65-F5344CB8AC3E}">
        <p14:creationId xmlns:p14="http://schemas.microsoft.com/office/powerpoint/2010/main" val="3775504110"/>
      </p:ext>
    </p:extLst>
  </p:cSld>
  <p:clrMapOvr>
    <a:masterClrMapping/>
  </p:clrMapOvr>
  <mc:AlternateContent xmlns:mc="http://schemas.openxmlformats.org/markup-compatibility/2006" xmlns:p14="http://schemas.microsoft.com/office/powerpoint/2010/main">
    <mc:Choice Requires="p14">
      <p:transition spd="slow" p14:dur="2000" advTm="40780"/>
    </mc:Choice>
    <mc:Fallback xmlns="">
      <p:transition spd="slow" advTm="4078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775761-CF53-6FC5-4927-E4744A77438D}"/>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ABD37791-5B21-BD90-5F8D-C837805EBB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3BF88FD3-AEAD-A32A-C280-ACC50BA8458C}"/>
              </a:ext>
            </a:extLst>
          </p:cNvPr>
          <p:cNvSpPr txBox="1"/>
          <p:nvPr/>
        </p:nvSpPr>
        <p:spPr>
          <a:xfrm>
            <a:off x="3321588" y="720710"/>
            <a:ext cx="4783681" cy="523220"/>
          </a:xfrm>
          <a:prstGeom prst="rect">
            <a:avLst/>
          </a:prstGeom>
          <a:noFill/>
        </p:spPr>
        <p:txBody>
          <a:bodyPr wrap="none" rtlCol="0">
            <a:spAutoFit/>
          </a:bodyPr>
          <a:lstStyle>
            <a:defPPr>
              <a:defRPr lang="en-US"/>
            </a:defPPr>
            <a:lvl1pPr algn="ctr" rtl="1">
              <a:defRPr sz="2800" b="1"/>
            </a:lvl1pPr>
          </a:lstStyle>
          <a:p>
            <a:r>
              <a:rPr lang="en-US" dirty="0"/>
              <a:t>  1.3 Stratified Random Sample</a:t>
            </a:r>
          </a:p>
        </p:txBody>
      </p:sp>
      <p:sp>
        <p:nvSpPr>
          <p:cNvPr id="3" name="TextBox 2">
            <a:extLst>
              <a:ext uri="{FF2B5EF4-FFF2-40B4-BE49-F238E27FC236}">
                <a16:creationId xmlns:a16="http://schemas.microsoft.com/office/drawing/2014/main" id="{1B0693B4-3C46-398D-54DA-DCF18A26B27C}"/>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394418FA-B9A3-E493-F523-F6413CCFB448}"/>
              </a:ext>
            </a:extLst>
          </p:cNvPr>
          <p:cNvSpPr txBox="1"/>
          <p:nvPr/>
        </p:nvSpPr>
        <p:spPr>
          <a:xfrm>
            <a:off x="404734" y="1450367"/>
            <a:ext cx="11452486" cy="5262979"/>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400" b="1" i="0" dirty="0">
                <a:effectLst/>
                <a:latin typeface="SourceSansPro"/>
              </a:rPr>
              <a:t>The following </a:t>
            </a:r>
            <a:r>
              <a:rPr lang="en-US" sz="2400" b="1" i="0" u="sng" dirty="0">
                <a:effectLst/>
                <a:latin typeface="SourceSansPro"/>
                <a:hlinkClick r:id="rId3">
                  <a:extLst>
                    <a:ext uri="{A12FA001-AC4F-418D-AE19-62706E023703}">
                      <ahyp:hlinkClr xmlns:ahyp="http://schemas.microsoft.com/office/drawing/2018/hyperlinkcolor" xmlns="" val="tx"/>
                    </a:ext>
                  </a:extLst>
                </a:hlinkClick>
              </a:rPr>
              <a:t>is an example</a:t>
            </a:r>
            <a:r>
              <a:rPr lang="en-US" sz="2400" b="1" i="0" dirty="0">
                <a:effectLst/>
                <a:latin typeface="SourceSansPro"/>
              </a:rPr>
              <a:t> of stratified random sampling:</a:t>
            </a:r>
          </a:p>
          <a:p>
            <a:pPr algn="just">
              <a:lnSpc>
                <a:spcPct val="200000"/>
              </a:lnSpc>
            </a:pPr>
            <a:r>
              <a:rPr lang="en-US" sz="2400" b="0" i="0" dirty="0">
                <a:effectLst/>
              </a:rPr>
              <a:t>The total population in the study </a:t>
            </a:r>
            <a:r>
              <a:rPr lang="en-US" sz="2400" b="1" i="0" dirty="0">
                <a:effectLst/>
              </a:rPr>
              <a:t>is 1,000 </a:t>
            </a:r>
            <a:r>
              <a:rPr lang="en-US" sz="2400" b="0" i="0" dirty="0">
                <a:effectLst/>
              </a:rPr>
              <a:t>students and from there, subgroups are created as shown below.</a:t>
            </a:r>
          </a:p>
          <a:p>
            <a:pPr algn="just">
              <a:lnSpc>
                <a:spcPct val="200000"/>
              </a:lnSpc>
              <a:buFont typeface="Arial" panose="020B0604020202020204" pitchFamily="34" charset="0"/>
              <a:buChar char="•"/>
            </a:pPr>
            <a:r>
              <a:rPr lang="en-US" sz="2400" b="0" i="0" dirty="0">
                <a:effectLst/>
              </a:rPr>
              <a:t>Male undergraduates = 450 students (out of 100) or</a:t>
            </a:r>
            <a:r>
              <a:rPr lang="en-US" sz="2400" b="0" i="1" dirty="0">
                <a:effectLst/>
              </a:rPr>
              <a:t> </a:t>
            </a:r>
            <a:r>
              <a:rPr lang="en-US" sz="2400" b="0" i="0" dirty="0">
                <a:effectLst/>
              </a:rPr>
              <a:t>45% of the population</a:t>
            </a:r>
          </a:p>
          <a:p>
            <a:pPr algn="just">
              <a:lnSpc>
                <a:spcPct val="200000"/>
              </a:lnSpc>
              <a:buFont typeface="Arial" panose="020B0604020202020204" pitchFamily="34" charset="0"/>
              <a:buChar char="•"/>
            </a:pPr>
            <a:r>
              <a:rPr lang="en-US" sz="2400" b="0" i="0" dirty="0">
                <a:effectLst/>
              </a:rPr>
              <a:t>Female undergraduates = 200 students or 20%</a:t>
            </a:r>
          </a:p>
          <a:p>
            <a:pPr algn="just">
              <a:lnSpc>
                <a:spcPct val="200000"/>
              </a:lnSpc>
              <a:buFont typeface="Arial" panose="020B0604020202020204" pitchFamily="34" charset="0"/>
              <a:buChar char="•"/>
            </a:pPr>
            <a:r>
              <a:rPr lang="en-US" sz="2400" b="0" i="0" dirty="0">
                <a:effectLst/>
              </a:rPr>
              <a:t>Male graduate students = 200 students or 20%</a:t>
            </a:r>
          </a:p>
          <a:p>
            <a:pPr algn="just">
              <a:lnSpc>
                <a:spcPct val="200000"/>
              </a:lnSpc>
              <a:buFont typeface="Arial" panose="020B0604020202020204" pitchFamily="34" charset="0"/>
              <a:buChar char="•"/>
            </a:pPr>
            <a:r>
              <a:rPr lang="en-US" sz="2400" b="0" i="0" dirty="0">
                <a:effectLst/>
              </a:rPr>
              <a:t>Female graduate students = 150 students or 15%</a:t>
            </a:r>
            <a:endParaRPr lang="en-US" sz="2400" b="0" i="0" dirty="0">
              <a:effectLst/>
              <a:latin typeface="SourceSansPro"/>
            </a:endParaRPr>
          </a:p>
        </p:txBody>
      </p:sp>
    </p:spTree>
    <p:extLst>
      <p:ext uri="{BB962C8B-B14F-4D97-AF65-F5344CB8AC3E}">
        <p14:creationId xmlns:p14="http://schemas.microsoft.com/office/powerpoint/2010/main" val="1717247327"/>
      </p:ext>
    </p:extLst>
  </p:cSld>
  <p:clrMapOvr>
    <a:masterClrMapping/>
  </p:clrMapOvr>
  <mc:AlternateContent xmlns:mc="http://schemas.openxmlformats.org/markup-compatibility/2006" xmlns:p14="http://schemas.microsoft.com/office/powerpoint/2010/main">
    <mc:Choice Requires="p14">
      <p:transition spd="slow" p14:dur="2000" advTm="90775"/>
    </mc:Choice>
    <mc:Fallback xmlns="">
      <p:transition spd="slow" advTm="90775"/>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7E260C-17A5-4804-CDC4-10075D4DBD23}"/>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1EEECE19-A318-FD08-9C81-7DF8DCC327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31D3AE0F-6D13-A82B-273B-4AB2A8B41B60}"/>
              </a:ext>
            </a:extLst>
          </p:cNvPr>
          <p:cNvSpPr txBox="1"/>
          <p:nvPr/>
        </p:nvSpPr>
        <p:spPr>
          <a:xfrm>
            <a:off x="3876222" y="525840"/>
            <a:ext cx="4783681" cy="523220"/>
          </a:xfrm>
          <a:prstGeom prst="rect">
            <a:avLst/>
          </a:prstGeom>
          <a:noFill/>
        </p:spPr>
        <p:txBody>
          <a:bodyPr wrap="none" rtlCol="0">
            <a:spAutoFit/>
          </a:bodyPr>
          <a:lstStyle>
            <a:defPPr>
              <a:defRPr lang="en-US"/>
            </a:defPPr>
            <a:lvl1pPr algn="ctr" rtl="1">
              <a:defRPr sz="2800" b="1"/>
            </a:lvl1pPr>
          </a:lstStyle>
          <a:p>
            <a:r>
              <a:rPr lang="en-US" dirty="0"/>
              <a:t>  1.3 Stratified Random Sample</a:t>
            </a:r>
          </a:p>
        </p:txBody>
      </p:sp>
      <p:sp>
        <p:nvSpPr>
          <p:cNvPr id="3" name="TextBox 2">
            <a:extLst>
              <a:ext uri="{FF2B5EF4-FFF2-40B4-BE49-F238E27FC236}">
                <a16:creationId xmlns:a16="http://schemas.microsoft.com/office/drawing/2014/main" id="{085241A8-A22A-6716-A512-CB5DCE7D8BA3}"/>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DBE0D616-6181-B5EA-5415-137BED2E1C61}"/>
              </a:ext>
            </a:extLst>
          </p:cNvPr>
          <p:cNvSpPr txBox="1"/>
          <p:nvPr/>
        </p:nvSpPr>
        <p:spPr>
          <a:xfrm>
            <a:off x="494676" y="1450367"/>
            <a:ext cx="8891372" cy="4401205"/>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000" b="1" i="0" dirty="0">
                <a:effectLst/>
                <a:latin typeface="SourceSansPro"/>
              </a:rPr>
              <a:t>The following </a:t>
            </a:r>
            <a:r>
              <a:rPr lang="en-US" sz="2000" b="1" i="0" u="sng" dirty="0">
                <a:effectLst/>
                <a:latin typeface="SourceSansPro"/>
                <a:hlinkClick r:id="rId3">
                  <a:extLst>
                    <a:ext uri="{A12FA001-AC4F-418D-AE19-62706E023703}">
                      <ahyp:hlinkClr xmlns:ahyp="http://schemas.microsoft.com/office/drawing/2018/hyperlinkcolor" xmlns="" val="tx"/>
                    </a:ext>
                  </a:extLst>
                </a:hlinkClick>
              </a:rPr>
              <a:t>is an example</a:t>
            </a:r>
            <a:r>
              <a:rPr lang="en-US" sz="2000" b="1" i="0" dirty="0">
                <a:effectLst/>
                <a:latin typeface="SourceSansPro"/>
              </a:rPr>
              <a:t> of stratified random sampling:</a:t>
            </a:r>
          </a:p>
          <a:p>
            <a:pPr algn="just">
              <a:lnSpc>
                <a:spcPct val="200000"/>
              </a:lnSpc>
            </a:pPr>
            <a:r>
              <a:rPr lang="en-US" sz="2000" b="0" i="0" dirty="0">
                <a:effectLst/>
                <a:latin typeface="SourceSansPro"/>
              </a:rPr>
              <a:t>The Faculty members’ training needs</a:t>
            </a:r>
          </a:p>
          <a:p>
            <a:pPr marL="342900" indent="-342900" algn="just">
              <a:lnSpc>
                <a:spcPct val="200000"/>
              </a:lnSpc>
              <a:buFontTx/>
              <a:buChar char="-"/>
            </a:pPr>
            <a:r>
              <a:rPr lang="en-US" sz="2000" b="0" i="0" dirty="0">
                <a:effectLst/>
                <a:latin typeface="SourceSansPro"/>
              </a:rPr>
              <a:t>Lecturer = 500 * 20% = 100</a:t>
            </a:r>
          </a:p>
          <a:p>
            <a:pPr marL="342900" indent="-342900" algn="just">
              <a:lnSpc>
                <a:spcPct val="200000"/>
              </a:lnSpc>
              <a:buFontTx/>
              <a:buChar char="-"/>
            </a:pPr>
            <a:r>
              <a:rPr lang="en-US" sz="2000" dirty="0">
                <a:latin typeface="SourceSansPro"/>
              </a:rPr>
              <a:t>Assistant Prof = 1000 * 20% = 200</a:t>
            </a:r>
          </a:p>
          <a:p>
            <a:pPr marL="342900" indent="-342900" algn="just">
              <a:lnSpc>
                <a:spcPct val="200000"/>
              </a:lnSpc>
              <a:buFontTx/>
              <a:buChar char="-"/>
            </a:pPr>
            <a:r>
              <a:rPr lang="en-US" sz="2000" b="0" i="0" dirty="0">
                <a:effectLst/>
                <a:latin typeface="SourceSansPro"/>
              </a:rPr>
              <a:t>Associate Prof = 300 </a:t>
            </a:r>
            <a:r>
              <a:rPr lang="en-US" sz="2000" dirty="0">
                <a:latin typeface="SourceSansPro"/>
              </a:rPr>
              <a:t>* 20% = 60</a:t>
            </a:r>
            <a:endParaRPr lang="en-US" sz="2000" b="0" i="0" dirty="0">
              <a:effectLst/>
              <a:latin typeface="SourceSansPro"/>
            </a:endParaRPr>
          </a:p>
          <a:p>
            <a:pPr marL="342900" indent="-342900" algn="just">
              <a:lnSpc>
                <a:spcPct val="200000"/>
              </a:lnSpc>
              <a:buFontTx/>
              <a:buChar char="-"/>
            </a:pPr>
            <a:r>
              <a:rPr lang="en-US" sz="2000" dirty="0">
                <a:latin typeface="SourceSansPro"/>
              </a:rPr>
              <a:t>Professor = 100 * 20% = 20</a:t>
            </a:r>
          </a:p>
          <a:p>
            <a:pPr marL="342900" indent="-342900" algn="just">
              <a:lnSpc>
                <a:spcPct val="200000"/>
              </a:lnSpc>
              <a:buFontTx/>
              <a:buChar char="-"/>
            </a:pPr>
            <a:r>
              <a:rPr lang="en-US" sz="2000" b="0" i="0" dirty="0">
                <a:effectLst/>
                <a:latin typeface="SourceSansPro"/>
              </a:rPr>
              <a:t>Total = 1900 </a:t>
            </a:r>
            <a:r>
              <a:rPr lang="en-US" sz="2000" dirty="0">
                <a:latin typeface="SourceSansPro"/>
              </a:rPr>
              <a:t>* 20% = </a:t>
            </a:r>
            <a:r>
              <a:rPr lang="en-US" sz="2000" b="1" dirty="0">
                <a:latin typeface="SourceSansPro"/>
              </a:rPr>
              <a:t>380</a:t>
            </a:r>
            <a:endParaRPr lang="en-US" sz="2000" b="0" i="0" dirty="0">
              <a:effectLst/>
              <a:latin typeface="SourceSansPro"/>
            </a:endParaRPr>
          </a:p>
        </p:txBody>
      </p:sp>
    </p:spTree>
    <p:extLst>
      <p:ext uri="{BB962C8B-B14F-4D97-AF65-F5344CB8AC3E}">
        <p14:creationId xmlns:p14="http://schemas.microsoft.com/office/powerpoint/2010/main" val="297130469"/>
      </p:ext>
    </p:extLst>
  </p:cSld>
  <p:clrMapOvr>
    <a:masterClrMapping/>
  </p:clrMapOvr>
  <mc:AlternateContent xmlns:mc="http://schemas.openxmlformats.org/markup-compatibility/2006" xmlns:p14="http://schemas.microsoft.com/office/powerpoint/2010/main">
    <mc:Choice Requires="p14">
      <p:transition spd="slow" p14:dur="2000" advTm="80128"/>
    </mc:Choice>
    <mc:Fallback xmlns="">
      <p:transition spd="slow" advTm="80128"/>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FC6C20-D36D-B875-2794-EE2058D28544}"/>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EEDD2DB2-B9F2-0EF2-5D8D-660EF846E1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BE3BA2B9-6051-FF80-42CE-F06754B92301}"/>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3" name="TextBox 2">
            <a:extLst>
              <a:ext uri="{FF2B5EF4-FFF2-40B4-BE49-F238E27FC236}">
                <a16:creationId xmlns:a16="http://schemas.microsoft.com/office/drawing/2014/main" id="{C3EF5809-E369-4E03-AB8A-67F93086B6B4}"/>
              </a:ext>
            </a:extLst>
          </p:cNvPr>
          <p:cNvSpPr txBox="1"/>
          <p:nvPr/>
        </p:nvSpPr>
        <p:spPr>
          <a:xfrm>
            <a:off x="179882" y="1471453"/>
            <a:ext cx="11782269" cy="4467057"/>
          </a:xfrm>
          <a:prstGeom prst="rect">
            <a:avLst/>
          </a:prstGeom>
          <a:noFill/>
        </p:spPr>
        <p:txBody>
          <a:bodyPr wrap="square">
            <a:spAutoFit/>
          </a:bodyPr>
          <a:lstStyle/>
          <a:p>
            <a:pPr algn="just">
              <a:lnSpc>
                <a:spcPct val="150000"/>
              </a:lnSpc>
            </a:pPr>
            <a:r>
              <a:rPr lang="en-US" sz="2400" b="1" i="0" dirty="0">
                <a:effectLst/>
              </a:rPr>
              <a:t>Accurately Reflects Population Studied</a:t>
            </a:r>
          </a:p>
          <a:p>
            <a:pPr algn="just">
              <a:lnSpc>
                <a:spcPct val="150000"/>
              </a:lnSpc>
            </a:pPr>
            <a:r>
              <a:rPr lang="en-US" sz="2400" b="0" i="0" dirty="0">
                <a:effectLst/>
              </a:rPr>
              <a:t>Stratified random sampling accurately reflects the studied population because researchers are stratifying the entire population before applying random sampling methods. In short, it ensures that each subgroup within the population receives proper representation within the sample. </a:t>
            </a:r>
          </a:p>
          <a:p>
            <a:pPr algn="just">
              <a:lnSpc>
                <a:spcPct val="150000"/>
              </a:lnSpc>
            </a:pPr>
            <a:r>
              <a:rPr lang="en-US" sz="2400" b="0" i="0" dirty="0">
                <a:effectLst/>
              </a:rPr>
              <a:t>As a result, stratified random sampling provides better coverage of the population since the researchers control the subgroups to ensure that all of them are represented in the sampling. </a:t>
            </a:r>
          </a:p>
          <a:p>
            <a:pPr algn="just">
              <a:lnSpc>
                <a:spcPct val="150000"/>
              </a:lnSpc>
            </a:pPr>
            <a:endParaRPr lang="en-US" sz="2400" dirty="0"/>
          </a:p>
        </p:txBody>
      </p:sp>
      <p:sp>
        <p:nvSpPr>
          <p:cNvPr id="4" name="TextBox 3">
            <a:extLst>
              <a:ext uri="{FF2B5EF4-FFF2-40B4-BE49-F238E27FC236}">
                <a16:creationId xmlns:a16="http://schemas.microsoft.com/office/drawing/2014/main" id="{70A86E76-4F6C-02BD-7E0D-BA9289F2A112}"/>
              </a:ext>
            </a:extLst>
          </p:cNvPr>
          <p:cNvSpPr txBox="1"/>
          <p:nvPr/>
        </p:nvSpPr>
        <p:spPr>
          <a:xfrm>
            <a:off x="2531262" y="513155"/>
            <a:ext cx="6454075" cy="523220"/>
          </a:xfrm>
          <a:prstGeom prst="rect">
            <a:avLst/>
          </a:prstGeom>
          <a:noFill/>
        </p:spPr>
        <p:txBody>
          <a:bodyPr wrap="none" rtlCol="0">
            <a:spAutoFit/>
          </a:bodyPr>
          <a:lstStyle>
            <a:defPPr>
              <a:defRPr lang="en-US"/>
            </a:defPPr>
            <a:lvl1pPr algn="ctr" rtl="1">
              <a:defRPr sz="2800" b="1"/>
            </a:lvl1pPr>
          </a:lstStyle>
          <a:p>
            <a:r>
              <a:rPr lang="en-US" dirty="0"/>
              <a:t>  1.3 Stratified Random Sample Advantage</a:t>
            </a:r>
          </a:p>
        </p:txBody>
      </p:sp>
      <p:sp>
        <p:nvSpPr>
          <p:cNvPr id="5" name="TextBox 4">
            <a:extLst>
              <a:ext uri="{FF2B5EF4-FFF2-40B4-BE49-F238E27FC236}">
                <a16:creationId xmlns:a16="http://schemas.microsoft.com/office/drawing/2014/main" id="{0903A88C-05EC-F94D-0444-7DA07C9E0EE7}"/>
              </a:ext>
            </a:extLst>
          </p:cNvPr>
          <p:cNvSpPr txBox="1"/>
          <p:nvPr/>
        </p:nvSpPr>
        <p:spPr>
          <a:xfrm>
            <a:off x="2653553" y="5824712"/>
            <a:ext cx="4320988" cy="371039"/>
          </a:xfrm>
          <a:prstGeom prst="rect">
            <a:avLst/>
          </a:prstGeom>
          <a:noFill/>
        </p:spPr>
        <p:txBody>
          <a:bodyPr wrap="square" rtlCol="0">
            <a:spAutoFit/>
          </a:bodyPr>
          <a:lstStyle/>
          <a:p>
            <a:r>
              <a:rPr lang="en-US" b="0" i="0" dirty="0">
                <a:effectLst/>
                <a:latin typeface="Inter"/>
              </a:rPr>
              <a:t>(Murphy, 2021 )</a:t>
            </a:r>
            <a:endParaRPr lang="en-US" dirty="0"/>
          </a:p>
        </p:txBody>
      </p:sp>
    </p:spTree>
    <p:extLst>
      <p:ext uri="{BB962C8B-B14F-4D97-AF65-F5344CB8AC3E}">
        <p14:creationId xmlns:p14="http://schemas.microsoft.com/office/powerpoint/2010/main" val="2104158266"/>
      </p:ext>
    </p:extLst>
  </p:cSld>
  <p:clrMapOvr>
    <a:masterClrMapping/>
  </p:clrMapOvr>
  <mc:AlternateContent xmlns:mc="http://schemas.openxmlformats.org/markup-compatibility/2006" xmlns:p14="http://schemas.microsoft.com/office/powerpoint/2010/main">
    <mc:Choice Requires="p14">
      <p:transition spd="slow" p14:dur="2000" advTm="99334"/>
    </mc:Choice>
    <mc:Fallback xmlns="">
      <p:transition spd="slow" advTm="99334"/>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059765-28C9-A231-593A-C3B566169ABD}"/>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C89EF95C-94BC-29CF-EA27-9855006405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DF6C1094-C268-7179-5D08-83F3B5B0EEB3}"/>
              </a:ext>
            </a:extLst>
          </p:cNvPr>
          <p:cNvSpPr txBox="1"/>
          <p:nvPr/>
        </p:nvSpPr>
        <p:spPr>
          <a:xfrm>
            <a:off x="2084826" y="483734"/>
            <a:ext cx="6870855" cy="523220"/>
          </a:xfrm>
          <a:prstGeom prst="rect">
            <a:avLst/>
          </a:prstGeom>
          <a:noFill/>
        </p:spPr>
        <p:txBody>
          <a:bodyPr wrap="none" rtlCol="0">
            <a:spAutoFit/>
          </a:bodyPr>
          <a:lstStyle>
            <a:defPPr>
              <a:defRPr lang="en-US"/>
            </a:defPPr>
            <a:lvl1pPr algn="ctr" rtl="1">
              <a:defRPr sz="2800" b="1"/>
            </a:lvl1pPr>
          </a:lstStyle>
          <a:p>
            <a:r>
              <a:rPr lang="en-US" dirty="0"/>
              <a:t>  1.3 Stratified Random Sample Disadvantage</a:t>
            </a:r>
          </a:p>
        </p:txBody>
      </p:sp>
      <p:sp>
        <p:nvSpPr>
          <p:cNvPr id="3" name="TextBox 2">
            <a:extLst>
              <a:ext uri="{FF2B5EF4-FFF2-40B4-BE49-F238E27FC236}">
                <a16:creationId xmlns:a16="http://schemas.microsoft.com/office/drawing/2014/main" id="{4982FFC2-C890-247D-B87C-D8D305008CC0}"/>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C4EA76DD-B566-2E28-E0AC-EEF052A37BA8}"/>
              </a:ext>
            </a:extLst>
          </p:cNvPr>
          <p:cNvSpPr txBox="1"/>
          <p:nvPr/>
        </p:nvSpPr>
        <p:spPr>
          <a:xfrm>
            <a:off x="314793" y="1471453"/>
            <a:ext cx="11632367" cy="4524315"/>
          </a:xfrm>
          <a:prstGeom prst="rect">
            <a:avLst/>
          </a:prstGeom>
          <a:noFill/>
        </p:spPr>
        <p:txBody>
          <a:bodyPr wrap="square">
            <a:spAutoFit/>
          </a:bodyPr>
          <a:lstStyle/>
          <a:p>
            <a:pPr algn="just">
              <a:lnSpc>
                <a:spcPct val="150000"/>
              </a:lnSpc>
            </a:pPr>
            <a:r>
              <a:rPr lang="en-US" sz="2400" b="1" i="0" dirty="0">
                <a:effectLst/>
              </a:rPr>
              <a:t>Can't Be Used in All Studies</a:t>
            </a:r>
          </a:p>
          <a:p>
            <a:pPr algn="just">
              <a:lnSpc>
                <a:spcPct val="150000"/>
              </a:lnSpc>
            </a:pPr>
            <a:r>
              <a:rPr lang="en-US" sz="2400" dirty="0"/>
              <a:t>T</a:t>
            </a:r>
            <a:r>
              <a:rPr lang="en-US" sz="2400" b="0" i="0" dirty="0">
                <a:effectLst/>
              </a:rPr>
              <a:t>his method of research cannot be used in every study. </a:t>
            </a:r>
            <a:r>
              <a:rPr lang="en-US" sz="2400" dirty="0"/>
              <a:t>S</a:t>
            </a:r>
            <a:r>
              <a:rPr lang="en-US" sz="2400" b="0" i="0" dirty="0">
                <a:effectLst/>
              </a:rPr>
              <a:t>everal conditions must be met for it to be used properly. Researchers must identify </a:t>
            </a:r>
            <a:r>
              <a:rPr lang="en-US" sz="2400" b="1" i="0" dirty="0">
                <a:effectLst/>
              </a:rPr>
              <a:t>every member of a population being studied</a:t>
            </a:r>
            <a:r>
              <a:rPr lang="en-US" sz="2400" b="0" i="0" dirty="0">
                <a:effectLst/>
              </a:rPr>
              <a:t> and classify each of them into one, and only one, </a:t>
            </a:r>
            <a:r>
              <a:rPr lang="en-US" sz="2400" b="1" i="0" dirty="0">
                <a:effectLst/>
              </a:rPr>
              <a:t>subpopulation</a:t>
            </a:r>
            <a:r>
              <a:rPr lang="en-US" sz="2400" b="0" i="0" dirty="0">
                <a:effectLst/>
              </a:rPr>
              <a:t>. As a result, stratified random sampling is disadvantageous when researchers can't confidently classify every member of the population into a subgroup. Also, finding an exhaustive and definitive list of an entire</a:t>
            </a:r>
            <a:r>
              <a:rPr lang="en-US" sz="2400" b="1" i="0" dirty="0">
                <a:effectLst/>
              </a:rPr>
              <a:t> </a:t>
            </a:r>
            <a:r>
              <a:rPr lang="en-US" sz="2400" b="1" i="0" u="sng" dirty="0">
                <a:effectLst/>
                <a:hlinkClick r:id="rId3">
                  <a:extLst>
                    <a:ext uri="{A12FA001-AC4F-418D-AE19-62706E023703}">
                      <ahyp:hlinkClr xmlns:ahyp="http://schemas.microsoft.com/office/drawing/2018/hyperlinkcolor" xmlns="" val="tx"/>
                    </a:ext>
                  </a:extLst>
                </a:hlinkClick>
              </a:rPr>
              <a:t>population</a:t>
            </a:r>
            <a:r>
              <a:rPr lang="en-US" sz="2400" b="1" i="0" dirty="0">
                <a:effectLst/>
              </a:rPr>
              <a:t> </a:t>
            </a:r>
            <a:r>
              <a:rPr lang="en-US" sz="2400" b="0" i="0" dirty="0">
                <a:effectLst/>
              </a:rPr>
              <a:t>can be challenging. </a:t>
            </a:r>
          </a:p>
          <a:p>
            <a:pPr algn="just">
              <a:lnSpc>
                <a:spcPct val="150000"/>
              </a:lnSpc>
            </a:pPr>
            <a:endParaRPr lang="en-US" sz="2400" dirty="0"/>
          </a:p>
        </p:txBody>
      </p:sp>
      <p:sp>
        <p:nvSpPr>
          <p:cNvPr id="5" name="TextBox 4">
            <a:extLst>
              <a:ext uri="{FF2B5EF4-FFF2-40B4-BE49-F238E27FC236}">
                <a16:creationId xmlns:a16="http://schemas.microsoft.com/office/drawing/2014/main" id="{8D31DE73-D058-0435-6A56-5A9C2DDCF975}"/>
              </a:ext>
            </a:extLst>
          </p:cNvPr>
          <p:cNvSpPr txBox="1"/>
          <p:nvPr/>
        </p:nvSpPr>
        <p:spPr>
          <a:xfrm>
            <a:off x="2653553" y="5824712"/>
            <a:ext cx="4320988" cy="371039"/>
          </a:xfrm>
          <a:prstGeom prst="rect">
            <a:avLst/>
          </a:prstGeom>
          <a:noFill/>
        </p:spPr>
        <p:txBody>
          <a:bodyPr wrap="square" rtlCol="0">
            <a:spAutoFit/>
          </a:bodyPr>
          <a:lstStyle/>
          <a:p>
            <a:r>
              <a:rPr lang="en-US" b="0" i="0" dirty="0">
                <a:effectLst/>
                <a:latin typeface="Inter"/>
              </a:rPr>
              <a:t>(Murphy, 2021 )</a:t>
            </a:r>
            <a:endParaRPr lang="en-US" dirty="0"/>
          </a:p>
        </p:txBody>
      </p:sp>
    </p:spTree>
    <p:extLst>
      <p:ext uri="{BB962C8B-B14F-4D97-AF65-F5344CB8AC3E}">
        <p14:creationId xmlns:p14="http://schemas.microsoft.com/office/powerpoint/2010/main" val="2304485909"/>
      </p:ext>
    </p:extLst>
  </p:cSld>
  <p:clrMapOvr>
    <a:masterClrMapping/>
  </p:clrMapOvr>
  <mc:AlternateContent xmlns:mc="http://schemas.openxmlformats.org/markup-compatibility/2006" xmlns:p14="http://schemas.microsoft.com/office/powerpoint/2010/main">
    <mc:Choice Requires="p14">
      <p:transition spd="slow" p14:dur="2000" advTm="90060"/>
    </mc:Choice>
    <mc:Fallback xmlns="">
      <p:transition spd="slow" advTm="9006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DC799A-CC3D-921B-96D4-082B9FCDF079}"/>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DA8388BA-6957-98D3-56C8-25EBB50E21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4F52ED44-19A2-094D-470D-5B709494E198}"/>
              </a:ext>
            </a:extLst>
          </p:cNvPr>
          <p:cNvSpPr txBox="1"/>
          <p:nvPr/>
        </p:nvSpPr>
        <p:spPr>
          <a:xfrm>
            <a:off x="3609234" y="581743"/>
            <a:ext cx="4523611" cy="523220"/>
          </a:xfrm>
          <a:prstGeom prst="rect">
            <a:avLst/>
          </a:prstGeom>
          <a:noFill/>
        </p:spPr>
        <p:txBody>
          <a:bodyPr wrap="none" rtlCol="0">
            <a:spAutoFit/>
          </a:bodyPr>
          <a:lstStyle>
            <a:defPPr>
              <a:defRPr lang="en-US"/>
            </a:defPPr>
            <a:lvl1pPr algn="ctr" rtl="1">
              <a:defRPr sz="2800" b="1"/>
            </a:lvl1pPr>
          </a:lstStyle>
          <a:p>
            <a:r>
              <a:rPr lang="en-US" dirty="0"/>
              <a:t>1.4 Cluster Random sampling</a:t>
            </a:r>
          </a:p>
        </p:txBody>
      </p:sp>
      <p:sp>
        <p:nvSpPr>
          <p:cNvPr id="3" name="TextBox 2">
            <a:extLst>
              <a:ext uri="{FF2B5EF4-FFF2-40B4-BE49-F238E27FC236}">
                <a16:creationId xmlns:a16="http://schemas.microsoft.com/office/drawing/2014/main" id="{837D92C4-9645-3A0E-EE57-CFC7BFBB188A}"/>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013E4287-278D-7B74-36B9-60689E3D94CC}"/>
              </a:ext>
            </a:extLst>
          </p:cNvPr>
          <p:cNvSpPr txBox="1"/>
          <p:nvPr/>
        </p:nvSpPr>
        <p:spPr>
          <a:xfrm>
            <a:off x="1411228" y="1471453"/>
            <a:ext cx="8141951" cy="506292"/>
          </a:xfrm>
          <a:prstGeom prst="rect">
            <a:avLst/>
          </a:prstGeom>
          <a:noFill/>
        </p:spPr>
        <p:txBody>
          <a:bodyPr wrap="square">
            <a:spAutoFit/>
          </a:bodyPr>
          <a:lstStyle/>
          <a:p>
            <a:pPr algn="just">
              <a:lnSpc>
                <a:spcPct val="150000"/>
              </a:lnSpc>
            </a:pPr>
            <a:endParaRPr lang="en-US" sz="2000" dirty="0"/>
          </a:p>
        </p:txBody>
      </p:sp>
      <p:sp>
        <p:nvSpPr>
          <p:cNvPr id="5" name="TextBox 4">
            <a:extLst>
              <a:ext uri="{FF2B5EF4-FFF2-40B4-BE49-F238E27FC236}">
                <a16:creationId xmlns:a16="http://schemas.microsoft.com/office/drawing/2014/main" id="{8A2F52BC-7E15-5BC8-14D7-DFD9FD61AA28}"/>
              </a:ext>
            </a:extLst>
          </p:cNvPr>
          <p:cNvSpPr txBox="1"/>
          <p:nvPr/>
        </p:nvSpPr>
        <p:spPr>
          <a:xfrm>
            <a:off x="434715" y="1402075"/>
            <a:ext cx="11302583" cy="3682226"/>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400" b="0" i="0" dirty="0">
                <a:effectLst/>
              </a:rPr>
              <a:t>In cluster sampling, researchers divide a</a:t>
            </a:r>
            <a:r>
              <a:rPr lang="en-US" sz="2400" b="1" i="0" dirty="0">
                <a:effectLst/>
              </a:rPr>
              <a:t> </a:t>
            </a:r>
            <a:r>
              <a:rPr lang="en-US" sz="2400" b="1" i="0" strike="noStrike" dirty="0">
                <a:effectLst/>
                <a:hlinkClick r:id="rId3">
                  <a:extLst>
                    <a:ext uri="{A12FA001-AC4F-418D-AE19-62706E023703}">
                      <ahyp:hlinkClr xmlns:ahyp="http://schemas.microsoft.com/office/drawing/2018/hyperlinkcolor" xmlns="" val="tx"/>
                    </a:ext>
                  </a:extLst>
                </a:hlinkClick>
              </a:rPr>
              <a:t>population</a:t>
            </a:r>
            <a:r>
              <a:rPr lang="en-US" sz="2400" b="1" i="0" dirty="0">
                <a:effectLst/>
              </a:rPr>
              <a:t> </a:t>
            </a:r>
            <a:r>
              <a:rPr lang="en-US" sz="2400" b="0" i="0" dirty="0">
                <a:effectLst/>
              </a:rPr>
              <a:t>into smaller groups known as </a:t>
            </a:r>
            <a:r>
              <a:rPr lang="en-US" sz="2400" b="1" i="0" dirty="0">
                <a:effectLst/>
              </a:rPr>
              <a:t>clusters</a:t>
            </a:r>
            <a:r>
              <a:rPr lang="en-US" sz="2400" b="0" i="0" dirty="0">
                <a:effectLst/>
              </a:rPr>
              <a:t>.  They then randomly select among these clusters to form a sample.</a:t>
            </a:r>
          </a:p>
          <a:p>
            <a:pPr marL="342900" indent="-342900" algn="just">
              <a:lnSpc>
                <a:spcPct val="200000"/>
              </a:lnSpc>
              <a:buFont typeface="Arial" panose="020B0604020202020204" pitchFamily="34" charset="0"/>
              <a:buChar char="•"/>
            </a:pPr>
            <a:r>
              <a:rPr lang="en-US" sz="2400" b="0" i="0" dirty="0">
                <a:effectLst/>
              </a:rPr>
              <a:t>Cluster sampling is a probability sampling method often used to study large populations, particularly those widely dispersed. Researchers usually use pre-existing units such as schools or cities as their clusters.</a:t>
            </a:r>
          </a:p>
        </p:txBody>
      </p:sp>
      <p:sp>
        <p:nvSpPr>
          <p:cNvPr id="7" name="TextBox 6">
            <a:extLst>
              <a:ext uri="{FF2B5EF4-FFF2-40B4-BE49-F238E27FC236}">
                <a16:creationId xmlns:a16="http://schemas.microsoft.com/office/drawing/2014/main" id="{20209FC8-0AAF-5E42-300B-A84F890AE5DF}"/>
              </a:ext>
            </a:extLst>
          </p:cNvPr>
          <p:cNvSpPr txBox="1"/>
          <p:nvPr/>
        </p:nvSpPr>
        <p:spPr>
          <a:xfrm>
            <a:off x="2339228" y="5305415"/>
            <a:ext cx="4320988" cy="371039"/>
          </a:xfrm>
          <a:prstGeom prst="rect">
            <a:avLst/>
          </a:prstGeom>
          <a:noFill/>
        </p:spPr>
        <p:txBody>
          <a:bodyPr wrap="square" rtlCol="0">
            <a:spAutoFit/>
          </a:bodyPr>
          <a:lstStyle/>
          <a:p>
            <a:r>
              <a:rPr lang="en-US" b="0" i="0" dirty="0">
                <a:effectLst/>
                <a:latin typeface="Inter"/>
              </a:rPr>
              <a:t>(Thomas, 2022 )</a:t>
            </a:r>
            <a:endParaRPr lang="en-US" dirty="0"/>
          </a:p>
        </p:txBody>
      </p:sp>
    </p:spTree>
    <p:extLst>
      <p:ext uri="{BB962C8B-B14F-4D97-AF65-F5344CB8AC3E}">
        <p14:creationId xmlns:p14="http://schemas.microsoft.com/office/powerpoint/2010/main" val="3318606239"/>
      </p:ext>
    </p:extLst>
  </p:cSld>
  <p:clrMapOvr>
    <a:masterClrMapping/>
  </p:clrMapOvr>
  <mc:AlternateContent xmlns:mc="http://schemas.openxmlformats.org/markup-compatibility/2006" xmlns:p14="http://schemas.microsoft.com/office/powerpoint/2010/main">
    <mc:Choice Requires="p14">
      <p:transition spd="slow" p14:dur="2000" advTm="54083"/>
    </mc:Choice>
    <mc:Fallback xmlns="">
      <p:transition spd="slow" advTm="54083"/>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A43A4B-694B-CC62-87F9-07A56BDF07B5}"/>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1FC1CAC9-C4D8-E088-B618-1AB340F77F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C9410D71-902B-C8B6-E2F3-85A1C157844D}"/>
              </a:ext>
            </a:extLst>
          </p:cNvPr>
          <p:cNvSpPr txBox="1"/>
          <p:nvPr/>
        </p:nvSpPr>
        <p:spPr>
          <a:xfrm>
            <a:off x="3609234" y="581743"/>
            <a:ext cx="4523611" cy="523220"/>
          </a:xfrm>
          <a:prstGeom prst="rect">
            <a:avLst/>
          </a:prstGeom>
          <a:noFill/>
        </p:spPr>
        <p:txBody>
          <a:bodyPr wrap="none" rtlCol="0">
            <a:spAutoFit/>
          </a:bodyPr>
          <a:lstStyle>
            <a:defPPr>
              <a:defRPr lang="en-US"/>
            </a:defPPr>
            <a:lvl1pPr algn="ctr" rtl="1">
              <a:defRPr sz="2800" b="1"/>
            </a:lvl1pPr>
          </a:lstStyle>
          <a:p>
            <a:r>
              <a:rPr lang="en-US" dirty="0"/>
              <a:t>1.4 Cluster Random sampling</a:t>
            </a:r>
          </a:p>
        </p:txBody>
      </p:sp>
      <p:sp>
        <p:nvSpPr>
          <p:cNvPr id="3" name="TextBox 2">
            <a:extLst>
              <a:ext uri="{FF2B5EF4-FFF2-40B4-BE49-F238E27FC236}">
                <a16:creationId xmlns:a16="http://schemas.microsoft.com/office/drawing/2014/main" id="{40B83656-E41D-F880-095A-E442DC843FFC}"/>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58B61E6F-3692-ADD0-D9CD-34CCBFD7BEEE}"/>
              </a:ext>
            </a:extLst>
          </p:cNvPr>
          <p:cNvSpPr txBox="1"/>
          <p:nvPr/>
        </p:nvSpPr>
        <p:spPr>
          <a:xfrm>
            <a:off x="1411228" y="1471453"/>
            <a:ext cx="8141951" cy="506292"/>
          </a:xfrm>
          <a:prstGeom prst="rect">
            <a:avLst/>
          </a:prstGeom>
          <a:noFill/>
        </p:spPr>
        <p:txBody>
          <a:bodyPr wrap="square">
            <a:spAutoFit/>
          </a:bodyPr>
          <a:lstStyle/>
          <a:p>
            <a:pPr algn="just">
              <a:lnSpc>
                <a:spcPct val="150000"/>
              </a:lnSpc>
            </a:pPr>
            <a:endParaRPr lang="en-US" sz="2000" dirty="0"/>
          </a:p>
        </p:txBody>
      </p:sp>
      <p:sp>
        <p:nvSpPr>
          <p:cNvPr id="5" name="TextBox 4">
            <a:extLst>
              <a:ext uri="{FF2B5EF4-FFF2-40B4-BE49-F238E27FC236}">
                <a16:creationId xmlns:a16="http://schemas.microsoft.com/office/drawing/2014/main" id="{1E5346FA-7428-3E34-7EAA-1DF6808AC9B4}"/>
              </a:ext>
            </a:extLst>
          </p:cNvPr>
          <p:cNvSpPr txBox="1"/>
          <p:nvPr/>
        </p:nvSpPr>
        <p:spPr>
          <a:xfrm>
            <a:off x="209861" y="1402075"/>
            <a:ext cx="11407515" cy="3170099"/>
          </a:xfrm>
          <a:prstGeom prst="rect">
            <a:avLst/>
          </a:prstGeom>
          <a:noFill/>
        </p:spPr>
        <p:txBody>
          <a:bodyPr wrap="square">
            <a:spAutoFit/>
          </a:bodyPr>
          <a:lstStyle/>
          <a:p>
            <a:pPr algn="just">
              <a:lnSpc>
                <a:spcPct val="200000"/>
              </a:lnSpc>
            </a:pPr>
            <a:r>
              <a:rPr lang="en-US" sz="2000" b="1" i="0" dirty="0">
                <a:effectLst/>
              </a:rPr>
              <a:t>Step 1: Define your population</a:t>
            </a:r>
          </a:p>
          <a:p>
            <a:pPr algn="just">
              <a:lnSpc>
                <a:spcPct val="200000"/>
              </a:lnSpc>
            </a:pPr>
            <a:r>
              <a:rPr lang="en-US" sz="2000" b="0" i="0" dirty="0">
                <a:effectLst/>
              </a:rPr>
              <a:t>As with other forms of sampling, you must first begin by clearly defining the population you wish to study.</a:t>
            </a:r>
          </a:p>
          <a:p>
            <a:pPr algn="just">
              <a:lnSpc>
                <a:spcPct val="200000"/>
              </a:lnSpc>
            </a:pPr>
            <a:r>
              <a:rPr lang="en-US" sz="2000" b="1" i="0" dirty="0">
                <a:effectLst/>
                <a:latin typeface="Gilmer"/>
              </a:rPr>
              <a:t>Step 2: Divide your sample into clusters</a:t>
            </a:r>
          </a:p>
          <a:p>
            <a:pPr algn="just">
              <a:lnSpc>
                <a:spcPct val="200000"/>
              </a:lnSpc>
            </a:pPr>
            <a:r>
              <a:rPr lang="en-US" sz="2000" b="0" i="0" dirty="0">
                <a:effectLst/>
                <a:latin typeface="Inter"/>
              </a:rPr>
              <a:t>This is the most essential part of the process. The quality of your clusters and how well they represent the larger population determines the </a:t>
            </a:r>
            <a:r>
              <a:rPr lang="en-US" sz="2000" b="0" i="0" u="none" strike="noStrike" dirty="0">
                <a:effectLst/>
                <a:latin typeface="Inter"/>
                <a:hlinkClick r:id="rId3">
                  <a:extLst>
                    <a:ext uri="{A12FA001-AC4F-418D-AE19-62706E023703}">
                      <ahyp:hlinkClr xmlns:ahyp="http://schemas.microsoft.com/office/drawing/2018/hyperlinkcolor" xmlns="" val="tx"/>
                    </a:ext>
                  </a:extLst>
                </a:hlinkClick>
              </a:rPr>
              <a:t>validity</a:t>
            </a:r>
            <a:r>
              <a:rPr lang="en-US" sz="2000" b="0" i="0" dirty="0">
                <a:effectLst/>
                <a:latin typeface="Inter"/>
              </a:rPr>
              <a:t> of your results.</a:t>
            </a:r>
            <a:endParaRPr lang="en-US" sz="2000" b="0" i="0" dirty="0">
              <a:effectLst/>
            </a:endParaRPr>
          </a:p>
        </p:txBody>
      </p:sp>
      <p:sp>
        <p:nvSpPr>
          <p:cNvPr id="7" name="TextBox 6">
            <a:extLst>
              <a:ext uri="{FF2B5EF4-FFF2-40B4-BE49-F238E27FC236}">
                <a16:creationId xmlns:a16="http://schemas.microsoft.com/office/drawing/2014/main" id="{EE20BF02-3920-5C99-DC53-5DA912C140E8}"/>
              </a:ext>
            </a:extLst>
          </p:cNvPr>
          <p:cNvSpPr txBox="1"/>
          <p:nvPr/>
        </p:nvSpPr>
        <p:spPr>
          <a:xfrm>
            <a:off x="2653553" y="4865343"/>
            <a:ext cx="4320988" cy="371039"/>
          </a:xfrm>
          <a:prstGeom prst="rect">
            <a:avLst/>
          </a:prstGeom>
          <a:noFill/>
        </p:spPr>
        <p:txBody>
          <a:bodyPr wrap="square" rtlCol="0">
            <a:spAutoFit/>
          </a:bodyPr>
          <a:lstStyle/>
          <a:p>
            <a:r>
              <a:rPr lang="en-US" b="0" i="0" dirty="0">
                <a:effectLst/>
                <a:latin typeface="Inter"/>
              </a:rPr>
              <a:t>(Thomas, 2022 )</a:t>
            </a:r>
            <a:endParaRPr lang="en-US" dirty="0"/>
          </a:p>
        </p:txBody>
      </p:sp>
    </p:spTree>
    <p:extLst>
      <p:ext uri="{BB962C8B-B14F-4D97-AF65-F5344CB8AC3E}">
        <p14:creationId xmlns:p14="http://schemas.microsoft.com/office/powerpoint/2010/main" val="2772823661"/>
      </p:ext>
    </p:extLst>
  </p:cSld>
  <p:clrMapOvr>
    <a:masterClrMapping/>
  </p:clrMapOvr>
  <mc:AlternateContent xmlns:mc="http://schemas.openxmlformats.org/markup-compatibility/2006" xmlns:p14="http://schemas.microsoft.com/office/powerpoint/2010/main">
    <mc:Choice Requires="p14">
      <p:transition spd="slow" p14:dur="2000" advTm="53638"/>
    </mc:Choice>
    <mc:Fallback xmlns="">
      <p:transition spd="slow" advTm="53638"/>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617276-BAB1-BEBE-286A-7C1B0B81CE89}"/>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974B044F-940E-7558-BAED-9D5ADD72AA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CC8A758E-BE2A-6C1B-D7FC-7D8C74229D3D}"/>
              </a:ext>
            </a:extLst>
          </p:cNvPr>
          <p:cNvSpPr txBox="1"/>
          <p:nvPr/>
        </p:nvSpPr>
        <p:spPr>
          <a:xfrm>
            <a:off x="3609234" y="581743"/>
            <a:ext cx="4523611" cy="523220"/>
          </a:xfrm>
          <a:prstGeom prst="rect">
            <a:avLst/>
          </a:prstGeom>
          <a:noFill/>
        </p:spPr>
        <p:txBody>
          <a:bodyPr wrap="none" rtlCol="0">
            <a:spAutoFit/>
          </a:bodyPr>
          <a:lstStyle>
            <a:defPPr>
              <a:defRPr lang="en-US"/>
            </a:defPPr>
            <a:lvl1pPr algn="ctr" rtl="1">
              <a:defRPr sz="2800" b="1"/>
            </a:lvl1pPr>
          </a:lstStyle>
          <a:p>
            <a:r>
              <a:rPr lang="en-US" dirty="0"/>
              <a:t>1.4 Cluster Random sampling</a:t>
            </a:r>
          </a:p>
        </p:txBody>
      </p:sp>
      <p:sp>
        <p:nvSpPr>
          <p:cNvPr id="3" name="TextBox 2">
            <a:extLst>
              <a:ext uri="{FF2B5EF4-FFF2-40B4-BE49-F238E27FC236}">
                <a16:creationId xmlns:a16="http://schemas.microsoft.com/office/drawing/2014/main" id="{F2E196A6-7973-8AC5-2509-E5A806B9A040}"/>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B071D9EC-6D8A-B816-FCB5-0F341304A9A0}"/>
              </a:ext>
            </a:extLst>
          </p:cNvPr>
          <p:cNvSpPr txBox="1"/>
          <p:nvPr/>
        </p:nvSpPr>
        <p:spPr>
          <a:xfrm>
            <a:off x="1411228" y="1471453"/>
            <a:ext cx="8141951" cy="506292"/>
          </a:xfrm>
          <a:prstGeom prst="rect">
            <a:avLst/>
          </a:prstGeom>
          <a:noFill/>
        </p:spPr>
        <p:txBody>
          <a:bodyPr wrap="square">
            <a:spAutoFit/>
          </a:bodyPr>
          <a:lstStyle/>
          <a:p>
            <a:pPr algn="just">
              <a:lnSpc>
                <a:spcPct val="150000"/>
              </a:lnSpc>
            </a:pPr>
            <a:endParaRPr lang="en-US" sz="2000" dirty="0"/>
          </a:p>
        </p:txBody>
      </p:sp>
      <p:sp>
        <p:nvSpPr>
          <p:cNvPr id="5" name="TextBox 4">
            <a:extLst>
              <a:ext uri="{FF2B5EF4-FFF2-40B4-BE49-F238E27FC236}">
                <a16:creationId xmlns:a16="http://schemas.microsoft.com/office/drawing/2014/main" id="{8A70EA8F-BBD0-E5F7-1FAF-8DCE6307901F}"/>
              </a:ext>
            </a:extLst>
          </p:cNvPr>
          <p:cNvSpPr txBox="1"/>
          <p:nvPr/>
        </p:nvSpPr>
        <p:spPr>
          <a:xfrm>
            <a:off x="209861" y="1402075"/>
            <a:ext cx="11722309" cy="3699474"/>
          </a:xfrm>
          <a:prstGeom prst="rect">
            <a:avLst/>
          </a:prstGeom>
          <a:noFill/>
        </p:spPr>
        <p:txBody>
          <a:bodyPr wrap="square">
            <a:spAutoFit/>
          </a:bodyPr>
          <a:lstStyle/>
          <a:p>
            <a:pPr algn="just">
              <a:lnSpc>
                <a:spcPct val="200000"/>
              </a:lnSpc>
            </a:pPr>
            <a:r>
              <a:rPr lang="en-US" sz="2000" b="1" i="0" dirty="0">
                <a:effectLst/>
                <a:latin typeface="Gilmer"/>
              </a:rPr>
              <a:t>Step 3: Randomly select clusters to use as your sample</a:t>
            </a:r>
          </a:p>
          <a:p>
            <a:pPr algn="just">
              <a:lnSpc>
                <a:spcPct val="200000"/>
              </a:lnSpc>
            </a:pPr>
            <a:r>
              <a:rPr lang="en-US" sz="2000" b="0" i="0" dirty="0">
                <a:effectLst/>
                <a:latin typeface="Inter"/>
              </a:rPr>
              <a:t>If each cluster is a mini-representation of the larger population, randomly selecting and sampling from the clusters allows you to imitate simple random sampling, which supports the validity of your results.</a:t>
            </a:r>
          </a:p>
          <a:p>
            <a:pPr algn="just">
              <a:lnSpc>
                <a:spcPct val="200000"/>
              </a:lnSpc>
            </a:pPr>
            <a:r>
              <a:rPr lang="en-US" sz="2000" b="1" i="0" dirty="0">
                <a:effectLst/>
                <a:latin typeface="Gilmer"/>
              </a:rPr>
              <a:t>Step 4: Collect data from the sample</a:t>
            </a:r>
          </a:p>
          <a:p>
            <a:pPr algn="just">
              <a:lnSpc>
                <a:spcPct val="200000"/>
              </a:lnSpc>
            </a:pPr>
            <a:r>
              <a:rPr lang="en-US" sz="2000" b="0" i="0" dirty="0">
                <a:effectLst/>
                <a:latin typeface="Inter"/>
              </a:rPr>
              <a:t>You then conduct your study and collect data from every unit in the selected clusters.</a:t>
            </a:r>
          </a:p>
          <a:p>
            <a:pPr algn="just">
              <a:lnSpc>
                <a:spcPct val="200000"/>
              </a:lnSpc>
            </a:pPr>
            <a:endParaRPr lang="en-US" sz="2000" b="0" i="0" dirty="0">
              <a:effectLst/>
            </a:endParaRPr>
          </a:p>
        </p:txBody>
      </p:sp>
      <p:sp>
        <p:nvSpPr>
          <p:cNvPr id="7" name="TextBox 6">
            <a:extLst>
              <a:ext uri="{FF2B5EF4-FFF2-40B4-BE49-F238E27FC236}">
                <a16:creationId xmlns:a16="http://schemas.microsoft.com/office/drawing/2014/main" id="{5686069A-72C2-6DED-563F-7077DDEE6D61}"/>
              </a:ext>
            </a:extLst>
          </p:cNvPr>
          <p:cNvSpPr txBox="1"/>
          <p:nvPr/>
        </p:nvSpPr>
        <p:spPr>
          <a:xfrm>
            <a:off x="2863103" y="4794077"/>
            <a:ext cx="4320988" cy="371039"/>
          </a:xfrm>
          <a:prstGeom prst="rect">
            <a:avLst/>
          </a:prstGeom>
          <a:noFill/>
        </p:spPr>
        <p:txBody>
          <a:bodyPr wrap="square" rtlCol="0">
            <a:spAutoFit/>
          </a:bodyPr>
          <a:lstStyle/>
          <a:p>
            <a:r>
              <a:rPr lang="en-US" b="0" i="0" dirty="0">
                <a:effectLst/>
                <a:latin typeface="Inter"/>
              </a:rPr>
              <a:t>(Thomas, 2022 )</a:t>
            </a:r>
            <a:endParaRPr lang="en-US" dirty="0"/>
          </a:p>
        </p:txBody>
      </p:sp>
    </p:spTree>
    <p:extLst>
      <p:ext uri="{BB962C8B-B14F-4D97-AF65-F5344CB8AC3E}">
        <p14:creationId xmlns:p14="http://schemas.microsoft.com/office/powerpoint/2010/main" val="307456699"/>
      </p:ext>
    </p:extLst>
  </p:cSld>
  <p:clrMapOvr>
    <a:masterClrMapping/>
  </p:clrMapOvr>
  <mc:AlternateContent xmlns:mc="http://schemas.openxmlformats.org/markup-compatibility/2006" xmlns:p14="http://schemas.microsoft.com/office/powerpoint/2010/main">
    <mc:Choice Requires="p14">
      <p:transition spd="slow" p14:dur="2000" advTm="40569"/>
    </mc:Choice>
    <mc:Fallback xmlns="">
      <p:transition spd="slow" advTm="40569"/>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1104E3-6DD2-D1FA-E097-8F51FA230EA0}"/>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A1ECFC7C-3144-F02A-B1E5-B73A571A0A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F86EC236-230B-A317-22BB-68510E9D8928}"/>
              </a:ext>
            </a:extLst>
          </p:cNvPr>
          <p:cNvSpPr txBox="1"/>
          <p:nvPr/>
        </p:nvSpPr>
        <p:spPr>
          <a:xfrm>
            <a:off x="3757433" y="632106"/>
            <a:ext cx="4523611" cy="523220"/>
          </a:xfrm>
          <a:prstGeom prst="rect">
            <a:avLst/>
          </a:prstGeom>
          <a:noFill/>
        </p:spPr>
        <p:txBody>
          <a:bodyPr wrap="none" rtlCol="0">
            <a:spAutoFit/>
          </a:bodyPr>
          <a:lstStyle>
            <a:defPPr>
              <a:defRPr lang="en-US"/>
            </a:defPPr>
            <a:lvl1pPr algn="ctr" rtl="1">
              <a:defRPr sz="2800" b="1"/>
            </a:lvl1pPr>
          </a:lstStyle>
          <a:p>
            <a:r>
              <a:rPr lang="en-US" dirty="0"/>
              <a:t>1.4 Cluster Random sampling</a:t>
            </a:r>
          </a:p>
        </p:txBody>
      </p:sp>
      <p:sp>
        <p:nvSpPr>
          <p:cNvPr id="3" name="TextBox 2">
            <a:extLst>
              <a:ext uri="{FF2B5EF4-FFF2-40B4-BE49-F238E27FC236}">
                <a16:creationId xmlns:a16="http://schemas.microsoft.com/office/drawing/2014/main" id="{D42A8E8F-66FA-A4BA-9CA0-9AD0374B9626}"/>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3000DB9E-B0FB-D527-6FDD-F48EA51CF12C}"/>
              </a:ext>
            </a:extLst>
          </p:cNvPr>
          <p:cNvSpPr txBox="1"/>
          <p:nvPr/>
        </p:nvSpPr>
        <p:spPr>
          <a:xfrm>
            <a:off x="1411228" y="1471453"/>
            <a:ext cx="8141951" cy="506292"/>
          </a:xfrm>
          <a:prstGeom prst="rect">
            <a:avLst/>
          </a:prstGeom>
          <a:noFill/>
        </p:spPr>
        <p:txBody>
          <a:bodyPr wrap="square">
            <a:spAutoFit/>
          </a:bodyPr>
          <a:lstStyle/>
          <a:p>
            <a:pPr algn="just">
              <a:lnSpc>
                <a:spcPct val="150000"/>
              </a:lnSpc>
            </a:pPr>
            <a:endParaRPr lang="en-US" sz="2000" dirty="0"/>
          </a:p>
        </p:txBody>
      </p:sp>
      <p:sp>
        <p:nvSpPr>
          <p:cNvPr id="5" name="TextBox 4">
            <a:extLst>
              <a:ext uri="{FF2B5EF4-FFF2-40B4-BE49-F238E27FC236}">
                <a16:creationId xmlns:a16="http://schemas.microsoft.com/office/drawing/2014/main" id="{F0EF10CA-F863-8BFD-29A6-D963C35C0A72}"/>
              </a:ext>
            </a:extLst>
          </p:cNvPr>
          <p:cNvSpPr txBox="1"/>
          <p:nvPr/>
        </p:nvSpPr>
        <p:spPr>
          <a:xfrm>
            <a:off x="1956693" y="1402075"/>
            <a:ext cx="8005461" cy="621709"/>
          </a:xfrm>
          <a:prstGeom prst="rect">
            <a:avLst/>
          </a:prstGeom>
          <a:noFill/>
        </p:spPr>
        <p:txBody>
          <a:bodyPr wrap="square">
            <a:spAutoFit/>
          </a:bodyPr>
          <a:lstStyle/>
          <a:p>
            <a:pPr algn="l">
              <a:lnSpc>
                <a:spcPct val="200000"/>
              </a:lnSpc>
            </a:pPr>
            <a:endParaRPr lang="en-US" sz="2000" b="0" i="0" dirty="0">
              <a:effectLst/>
            </a:endParaRPr>
          </a:p>
        </p:txBody>
      </p:sp>
      <p:sp>
        <p:nvSpPr>
          <p:cNvPr id="7" name="TextBox 6">
            <a:extLst>
              <a:ext uri="{FF2B5EF4-FFF2-40B4-BE49-F238E27FC236}">
                <a16:creationId xmlns:a16="http://schemas.microsoft.com/office/drawing/2014/main" id="{8B93CAC6-6AC4-B77D-E4F2-666FB45C44BD}"/>
              </a:ext>
            </a:extLst>
          </p:cNvPr>
          <p:cNvSpPr txBox="1"/>
          <p:nvPr/>
        </p:nvSpPr>
        <p:spPr>
          <a:xfrm>
            <a:off x="329784" y="1240621"/>
            <a:ext cx="10979633" cy="4708981"/>
          </a:xfrm>
          <a:prstGeom prst="rect">
            <a:avLst/>
          </a:prstGeom>
          <a:noFill/>
        </p:spPr>
        <p:txBody>
          <a:bodyPr wrap="square">
            <a:spAutoFit/>
          </a:bodyPr>
          <a:lstStyle/>
          <a:p>
            <a:pPr algn="just">
              <a:lnSpc>
                <a:spcPct val="150000"/>
              </a:lnSpc>
            </a:pPr>
            <a:r>
              <a:rPr lang="en-US" sz="2000" b="0" i="0" dirty="0">
                <a:effectLst/>
              </a:rPr>
              <a:t>A researcher aims to identify the thoughts of primary school teachers about the role of the educational supervisor in the educational process and the community consists of </a:t>
            </a:r>
            <a:r>
              <a:rPr lang="en-US" sz="2000" b="1" i="0" dirty="0">
                <a:effectLst/>
              </a:rPr>
              <a:t>(5000) </a:t>
            </a:r>
            <a:r>
              <a:rPr lang="en-US" sz="2000" b="0" i="0" dirty="0">
                <a:effectLst/>
              </a:rPr>
              <a:t>teachers distributed over </a:t>
            </a:r>
            <a:r>
              <a:rPr lang="en-US" sz="2000" b="1" i="0" dirty="0">
                <a:effectLst/>
              </a:rPr>
              <a:t>(100) </a:t>
            </a:r>
            <a:r>
              <a:rPr lang="en-US" sz="2000" b="0" i="0" dirty="0">
                <a:effectLst/>
              </a:rPr>
              <a:t>schools, and it wants to obtain a sample of </a:t>
            </a:r>
            <a:r>
              <a:rPr lang="en-US" sz="2000" b="1" i="0" dirty="0">
                <a:effectLst/>
              </a:rPr>
              <a:t>(500) </a:t>
            </a:r>
            <a:r>
              <a:rPr lang="en-US" sz="2000" b="0" i="0" dirty="0">
                <a:effectLst/>
              </a:rPr>
              <a:t>teachers. How is this done using cluster randomization?</a:t>
            </a:r>
          </a:p>
          <a:p>
            <a:pPr algn="just">
              <a:lnSpc>
                <a:spcPct val="150000"/>
              </a:lnSpc>
            </a:pPr>
            <a:r>
              <a:rPr lang="en-US" sz="2000" b="0" i="0" dirty="0">
                <a:effectLst/>
              </a:rPr>
              <a:t>1- The size of the community (5000) teachers.</a:t>
            </a:r>
          </a:p>
          <a:p>
            <a:pPr algn="just">
              <a:lnSpc>
                <a:spcPct val="150000"/>
              </a:lnSpc>
            </a:pPr>
            <a:r>
              <a:rPr lang="en-US" sz="2000" b="0" i="0" dirty="0">
                <a:effectLst/>
              </a:rPr>
              <a:t>2- The desired sample size (500) teachers.</a:t>
            </a:r>
          </a:p>
          <a:p>
            <a:pPr algn="just">
              <a:lnSpc>
                <a:spcPct val="150000"/>
              </a:lnSpc>
            </a:pPr>
            <a:r>
              <a:rPr lang="en-US" sz="2000" b="0" i="0" dirty="0">
                <a:effectLst/>
              </a:rPr>
              <a:t>3- The average number of teachers in schools = 5000 ÷ 100 = 50 teachers in each school.</a:t>
            </a:r>
          </a:p>
          <a:p>
            <a:pPr algn="just">
              <a:lnSpc>
                <a:spcPct val="150000"/>
              </a:lnSpc>
            </a:pPr>
            <a:r>
              <a:rPr lang="en-US" sz="2000" b="0" i="0" dirty="0">
                <a:effectLst/>
              </a:rPr>
              <a:t>4- The number of selected clusters (schools) = 500÷50 = 10 schools.</a:t>
            </a:r>
          </a:p>
          <a:p>
            <a:pPr algn="just">
              <a:lnSpc>
                <a:spcPct val="150000"/>
              </a:lnSpc>
            </a:pPr>
            <a:r>
              <a:rPr lang="en-US" sz="2000" b="0" i="0" dirty="0">
                <a:effectLst/>
              </a:rPr>
              <a:t>5- The researcher randomly selects (10) schools from (100).</a:t>
            </a:r>
          </a:p>
          <a:p>
            <a:pPr algn="just">
              <a:lnSpc>
                <a:spcPct val="150000"/>
              </a:lnSpc>
            </a:pPr>
            <a:r>
              <a:rPr lang="en-US" sz="2000" b="0" i="0" dirty="0">
                <a:effectLst/>
              </a:rPr>
              <a:t>6- The sample size is all teachers in the selected schools.</a:t>
            </a:r>
          </a:p>
        </p:txBody>
      </p:sp>
    </p:spTree>
    <p:extLst>
      <p:ext uri="{BB962C8B-B14F-4D97-AF65-F5344CB8AC3E}">
        <p14:creationId xmlns:p14="http://schemas.microsoft.com/office/powerpoint/2010/main" val="2560770702"/>
      </p:ext>
    </p:extLst>
  </p:cSld>
  <p:clrMapOvr>
    <a:masterClrMapping/>
  </p:clrMapOvr>
  <mc:AlternateContent xmlns:mc="http://schemas.openxmlformats.org/markup-compatibility/2006" xmlns:p14="http://schemas.microsoft.com/office/powerpoint/2010/main">
    <mc:Choice Requires="p14">
      <p:transition spd="slow" p14:dur="2000" advTm="163638"/>
    </mc:Choice>
    <mc:Fallback xmlns="">
      <p:transition spd="slow" advTm="163638"/>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67F7A7-43EE-3E91-057C-AA29EC655B0B}"/>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3B746D84-480E-1226-0AAD-058EB965A1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A6435C6D-4552-D232-557F-CE9E232D8CCA}"/>
              </a:ext>
            </a:extLst>
          </p:cNvPr>
          <p:cNvSpPr txBox="1"/>
          <p:nvPr/>
        </p:nvSpPr>
        <p:spPr>
          <a:xfrm>
            <a:off x="2759093" y="792547"/>
            <a:ext cx="6363922" cy="523220"/>
          </a:xfrm>
          <a:prstGeom prst="rect">
            <a:avLst/>
          </a:prstGeom>
          <a:noFill/>
        </p:spPr>
        <p:txBody>
          <a:bodyPr wrap="none" rtlCol="0">
            <a:spAutoFit/>
          </a:bodyPr>
          <a:lstStyle>
            <a:defPPr>
              <a:defRPr lang="en-US"/>
            </a:defPPr>
            <a:lvl1pPr algn="ctr" rtl="1">
              <a:defRPr sz="2800" b="1"/>
            </a:lvl1pPr>
          </a:lstStyle>
          <a:p>
            <a:r>
              <a:rPr lang="en-US" dirty="0"/>
              <a:t>1.4 Cluster Random Sampling Advantages</a:t>
            </a:r>
          </a:p>
        </p:txBody>
      </p:sp>
      <p:sp>
        <p:nvSpPr>
          <p:cNvPr id="3" name="TextBox 2">
            <a:extLst>
              <a:ext uri="{FF2B5EF4-FFF2-40B4-BE49-F238E27FC236}">
                <a16:creationId xmlns:a16="http://schemas.microsoft.com/office/drawing/2014/main" id="{C22DF787-C786-9343-235C-7F5E4E01A72D}"/>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B86BFAC4-EA4A-0104-584A-5308D0121028}"/>
              </a:ext>
            </a:extLst>
          </p:cNvPr>
          <p:cNvSpPr txBox="1"/>
          <p:nvPr/>
        </p:nvSpPr>
        <p:spPr>
          <a:xfrm>
            <a:off x="1411228" y="1471453"/>
            <a:ext cx="8141951" cy="506292"/>
          </a:xfrm>
          <a:prstGeom prst="rect">
            <a:avLst/>
          </a:prstGeom>
          <a:noFill/>
        </p:spPr>
        <p:txBody>
          <a:bodyPr wrap="square">
            <a:spAutoFit/>
          </a:bodyPr>
          <a:lstStyle/>
          <a:p>
            <a:pPr algn="just">
              <a:lnSpc>
                <a:spcPct val="150000"/>
              </a:lnSpc>
            </a:pPr>
            <a:endParaRPr lang="en-US" sz="2000" dirty="0"/>
          </a:p>
        </p:txBody>
      </p:sp>
      <p:sp>
        <p:nvSpPr>
          <p:cNvPr id="5" name="TextBox 4">
            <a:extLst>
              <a:ext uri="{FF2B5EF4-FFF2-40B4-BE49-F238E27FC236}">
                <a16:creationId xmlns:a16="http://schemas.microsoft.com/office/drawing/2014/main" id="{4E091E6E-2424-F572-723F-6BB1F1DF65AF}"/>
              </a:ext>
            </a:extLst>
          </p:cNvPr>
          <p:cNvSpPr txBox="1"/>
          <p:nvPr/>
        </p:nvSpPr>
        <p:spPr>
          <a:xfrm>
            <a:off x="149902" y="1521995"/>
            <a:ext cx="11692327" cy="2468368"/>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000" b="0" i="0" dirty="0">
                <a:effectLst/>
                <a:latin typeface="Inter"/>
              </a:rPr>
              <a:t>Cluster sampling is time- and cost-efficient, especially for samples that are widely geographically spread and would be difficult to sample otherwise correctly.</a:t>
            </a:r>
          </a:p>
          <a:p>
            <a:pPr marL="342900" indent="-342900" algn="just">
              <a:lnSpc>
                <a:spcPct val="200000"/>
              </a:lnSpc>
              <a:buFont typeface="Arial" panose="020B0604020202020204" pitchFamily="34" charset="0"/>
              <a:buChar char="•"/>
            </a:pPr>
            <a:r>
              <a:rPr lang="en-US" sz="2000" b="0" i="0" dirty="0">
                <a:effectLst/>
                <a:latin typeface="Inter"/>
              </a:rPr>
              <a:t> Because cluster sampling uses randomization if the population is clustered properly, your study will have high </a:t>
            </a:r>
            <a:r>
              <a:rPr lang="en-US" sz="2000" b="0" i="0" u="none" strike="noStrike" dirty="0">
                <a:effectLst/>
                <a:latin typeface="Inter"/>
                <a:hlinkClick r:id="rId3">
                  <a:extLst>
                    <a:ext uri="{A12FA001-AC4F-418D-AE19-62706E023703}">
                      <ahyp:hlinkClr xmlns:ahyp="http://schemas.microsoft.com/office/drawing/2018/hyperlinkcolor" xmlns="" val="tx"/>
                    </a:ext>
                  </a:extLst>
                </a:hlinkClick>
              </a:rPr>
              <a:t>external validity</a:t>
            </a:r>
            <a:r>
              <a:rPr lang="en-US" sz="2000" b="0" i="0" dirty="0">
                <a:effectLst/>
                <a:latin typeface="Inter"/>
              </a:rPr>
              <a:t> because your sample will reflect the characteristics of the larger population.</a:t>
            </a:r>
          </a:p>
        </p:txBody>
      </p:sp>
      <p:sp>
        <p:nvSpPr>
          <p:cNvPr id="7" name="TextBox 6">
            <a:extLst>
              <a:ext uri="{FF2B5EF4-FFF2-40B4-BE49-F238E27FC236}">
                <a16:creationId xmlns:a16="http://schemas.microsoft.com/office/drawing/2014/main" id="{710A099F-0719-7680-4012-C3D7E0EDB2CF}"/>
              </a:ext>
            </a:extLst>
          </p:cNvPr>
          <p:cNvSpPr txBox="1"/>
          <p:nvPr/>
        </p:nvSpPr>
        <p:spPr>
          <a:xfrm>
            <a:off x="2986928" y="4271848"/>
            <a:ext cx="4320988" cy="371039"/>
          </a:xfrm>
          <a:prstGeom prst="rect">
            <a:avLst/>
          </a:prstGeom>
          <a:noFill/>
        </p:spPr>
        <p:txBody>
          <a:bodyPr wrap="square" rtlCol="0">
            <a:spAutoFit/>
          </a:bodyPr>
          <a:lstStyle/>
          <a:p>
            <a:r>
              <a:rPr lang="en-US" b="0" i="0" dirty="0">
                <a:effectLst/>
                <a:latin typeface="Inter"/>
              </a:rPr>
              <a:t>(Thomas, 2022 )</a:t>
            </a:r>
            <a:endParaRPr lang="en-US" dirty="0"/>
          </a:p>
        </p:txBody>
      </p:sp>
    </p:spTree>
    <p:extLst>
      <p:ext uri="{BB962C8B-B14F-4D97-AF65-F5344CB8AC3E}">
        <p14:creationId xmlns:p14="http://schemas.microsoft.com/office/powerpoint/2010/main" val="1656805707"/>
      </p:ext>
    </p:extLst>
  </p:cSld>
  <p:clrMapOvr>
    <a:masterClrMapping/>
  </p:clrMapOvr>
  <mc:AlternateContent xmlns:mc="http://schemas.openxmlformats.org/markup-compatibility/2006" xmlns:p14="http://schemas.microsoft.com/office/powerpoint/2010/main">
    <mc:Choice Requires="p14">
      <p:transition spd="slow" p14:dur="2000" advTm="57608"/>
    </mc:Choice>
    <mc:Fallback xmlns="">
      <p:transition spd="slow" advTm="57608"/>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BC532B-984C-A815-DFDC-7E7F65A1ABBF}"/>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76EDF19B-928F-DEB3-E23F-C82B5A31DC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DB4A456F-5D49-7F17-4AE8-417665C719E1}"/>
              </a:ext>
            </a:extLst>
          </p:cNvPr>
          <p:cNvSpPr txBox="1"/>
          <p:nvPr/>
        </p:nvSpPr>
        <p:spPr>
          <a:xfrm>
            <a:off x="1767548" y="441484"/>
            <a:ext cx="6780702" cy="523220"/>
          </a:xfrm>
          <a:prstGeom prst="rect">
            <a:avLst/>
          </a:prstGeom>
          <a:noFill/>
        </p:spPr>
        <p:txBody>
          <a:bodyPr wrap="none" rtlCol="0">
            <a:spAutoFit/>
          </a:bodyPr>
          <a:lstStyle>
            <a:defPPr>
              <a:defRPr lang="en-US"/>
            </a:defPPr>
            <a:lvl1pPr algn="ctr" rtl="1">
              <a:defRPr sz="2800" b="1"/>
            </a:lvl1pPr>
          </a:lstStyle>
          <a:p>
            <a:r>
              <a:rPr lang="en-US" dirty="0"/>
              <a:t>1.4 Cluster Random Sampling Disadvantages</a:t>
            </a:r>
          </a:p>
        </p:txBody>
      </p:sp>
      <p:sp>
        <p:nvSpPr>
          <p:cNvPr id="3" name="TextBox 2">
            <a:extLst>
              <a:ext uri="{FF2B5EF4-FFF2-40B4-BE49-F238E27FC236}">
                <a16:creationId xmlns:a16="http://schemas.microsoft.com/office/drawing/2014/main" id="{F8267612-ABF1-75B4-659A-D6FC5AC724A8}"/>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B9A971DE-43F0-3D67-5685-5C6DD12AA858}"/>
              </a:ext>
            </a:extLst>
          </p:cNvPr>
          <p:cNvSpPr txBox="1"/>
          <p:nvPr/>
        </p:nvSpPr>
        <p:spPr>
          <a:xfrm>
            <a:off x="1411228" y="1471453"/>
            <a:ext cx="8141951" cy="506292"/>
          </a:xfrm>
          <a:prstGeom prst="rect">
            <a:avLst/>
          </a:prstGeom>
          <a:noFill/>
        </p:spPr>
        <p:txBody>
          <a:bodyPr wrap="square">
            <a:spAutoFit/>
          </a:bodyPr>
          <a:lstStyle/>
          <a:p>
            <a:pPr algn="just">
              <a:lnSpc>
                <a:spcPct val="150000"/>
              </a:lnSpc>
            </a:pPr>
            <a:endParaRPr lang="en-US" sz="2000" dirty="0"/>
          </a:p>
        </p:txBody>
      </p:sp>
      <p:sp>
        <p:nvSpPr>
          <p:cNvPr id="5" name="TextBox 4">
            <a:extLst>
              <a:ext uri="{FF2B5EF4-FFF2-40B4-BE49-F238E27FC236}">
                <a16:creationId xmlns:a16="http://schemas.microsoft.com/office/drawing/2014/main" id="{C3CD8994-5993-32E2-C849-623A37F33104}"/>
              </a:ext>
            </a:extLst>
          </p:cNvPr>
          <p:cNvSpPr txBox="1"/>
          <p:nvPr/>
        </p:nvSpPr>
        <p:spPr>
          <a:xfrm>
            <a:off x="359765" y="1402075"/>
            <a:ext cx="11422504" cy="3671005"/>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400" b="0" i="0" u="none" strike="noStrike" dirty="0">
                <a:effectLst/>
                <a:latin typeface="Inter"/>
                <a:hlinkClick r:id="rId3">
                  <a:extLst>
                    <a:ext uri="{A12FA001-AC4F-418D-AE19-62706E023703}">
                      <ahyp:hlinkClr xmlns:ahyp="http://schemas.microsoft.com/office/drawing/2018/hyperlinkcolor" xmlns="" val="tx"/>
                    </a:ext>
                  </a:extLst>
                </a:hlinkClick>
              </a:rPr>
              <a:t> Internal validity</a:t>
            </a:r>
            <a:r>
              <a:rPr lang="en-US" sz="2400" b="0" i="0" dirty="0">
                <a:effectLst/>
                <a:latin typeface="Inter"/>
              </a:rPr>
              <a:t> is less strong than with simple random sampling, particularly as you use more stages of clustering.</a:t>
            </a:r>
          </a:p>
          <a:p>
            <a:pPr marL="342900" indent="-342900" algn="just">
              <a:lnSpc>
                <a:spcPct val="200000"/>
              </a:lnSpc>
              <a:buFont typeface="Arial" panose="020B0604020202020204" pitchFamily="34" charset="0"/>
              <a:buChar char="•"/>
            </a:pPr>
            <a:r>
              <a:rPr lang="en-US" sz="2400" b="0" i="0" dirty="0">
                <a:effectLst/>
                <a:latin typeface="Inter"/>
              </a:rPr>
              <a:t>If your clusters are not a good mini-representation of the population as a whole, then it is more difficult to rely upon your sample to provide valid results.</a:t>
            </a:r>
          </a:p>
          <a:p>
            <a:pPr marL="342900" indent="-342900" algn="just">
              <a:lnSpc>
                <a:spcPct val="200000"/>
              </a:lnSpc>
              <a:buFont typeface="Arial" panose="020B0604020202020204" pitchFamily="34" charset="0"/>
              <a:buChar char="•"/>
            </a:pPr>
            <a:r>
              <a:rPr lang="en-US" sz="2400" b="0" i="0" dirty="0">
                <a:effectLst/>
                <a:latin typeface="Inter"/>
              </a:rPr>
              <a:t>Cluster sampling is much more complex to plan than other forms of sampling.</a:t>
            </a:r>
          </a:p>
        </p:txBody>
      </p:sp>
      <p:sp>
        <p:nvSpPr>
          <p:cNvPr id="7" name="TextBox 6">
            <a:extLst>
              <a:ext uri="{FF2B5EF4-FFF2-40B4-BE49-F238E27FC236}">
                <a16:creationId xmlns:a16="http://schemas.microsoft.com/office/drawing/2014/main" id="{C2C4E964-2E54-D193-539F-8DF90CDB0EF8}"/>
              </a:ext>
            </a:extLst>
          </p:cNvPr>
          <p:cNvSpPr txBox="1"/>
          <p:nvPr/>
        </p:nvSpPr>
        <p:spPr>
          <a:xfrm>
            <a:off x="2653553" y="5824712"/>
            <a:ext cx="4320988" cy="371039"/>
          </a:xfrm>
          <a:prstGeom prst="rect">
            <a:avLst/>
          </a:prstGeom>
          <a:noFill/>
        </p:spPr>
        <p:txBody>
          <a:bodyPr wrap="square" rtlCol="0">
            <a:spAutoFit/>
          </a:bodyPr>
          <a:lstStyle/>
          <a:p>
            <a:r>
              <a:rPr lang="en-US" b="0" i="0" dirty="0">
                <a:effectLst/>
                <a:latin typeface="Inter"/>
              </a:rPr>
              <a:t>(Thomas, 2022 )</a:t>
            </a:r>
            <a:endParaRPr lang="en-US" dirty="0"/>
          </a:p>
        </p:txBody>
      </p:sp>
    </p:spTree>
    <p:extLst>
      <p:ext uri="{BB962C8B-B14F-4D97-AF65-F5344CB8AC3E}">
        <p14:creationId xmlns:p14="http://schemas.microsoft.com/office/powerpoint/2010/main" val="3098688156"/>
      </p:ext>
    </p:extLst>
  </p:cSld>
  <p:clrMapOvr>
    <a:masterClrMapping/>
  </p:clrMapOvr>
  <mc:AlternateContent xmlns:mc="http://schemas.openxmlformats.org/markup-compatibility/2006" xmlns:p14="http://schemas.microsoft.com/office/powerpoint/2010/main">
    <mc:Choice Requires="p14">
      <p:transition spd="slow" p14:dur="2000" advTm="82258"/>
    </mc:Choice>
    <mc:Fallback xmlns="">
      <p:transition spd="slow" advTm="82258"/>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0C129C07-3803-5432-64B0-873FF9F2C9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4B85C34D-E670-3160-919E-63868ED01FFE}"/>
              </a:ext>
            </a:extLst>
          </p:cNvPr>
          <p:cNvSpPr txBox="1"/>
          <p:nvPr/>
        </p:nvSpPr>
        <p:spPr>
          <a:xfrm>
            <a:off x="3482493" y="545902"/>
            <a:ext cx="4525598" cy="584775"/>
          </a:xfrm>
          <a:prstGeom prst="rect">
            <a:avLst/>
          </a:prstGeom>
          <a:noFill/>
        </p:spPr>
        <p:txBody>
          <a:bodyPr wrap="none" rtlCol="0">
            <a:spAutoFit/>
          </a:bodyPr>
          <a:lstStyle/>
          <a:p>
            <a:r>
              <a:rPr lang="en-US" sz="3200" b="1" dirty="0">
                <a:latin typeface="Times New Roman" pitchFamily="18" charset="0"/>
                <a:cs typeface="Times New Roman" pitchFamily="18" charset="0"/>
              </a:rPr>
              <a:t>2. Non-Random Samples</a:t>
            </a:r>
            <a:endParaRPr lang="en-US" sz="3200" b="1" dirty="0">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93C2FE5D-EB64-DEE3-1B66-A41D2AFC19B0}"/>
              </a:ext>
            </a:extLst>
          </p:cNvPr>
          <p:cNvSpPr txBox="1"/>
          <p:nvPr/>
        </p:nvSpPr>
        <p:spPr>
          <a:xfrm>
            <a:off x="428254" y="1637143"/>
            <a:ext cx="11443956" cy="3170099"/>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sz="2000" b="1" i="0" dirty="0">
                <a:effectLst/>
              </a:rPr>
              <a:t>Non-probability sampling uses non-random criteria like the availability, geographical proximity, or expert knowledge of the individuals you want to research to</a:t>
            </a:r>
            <a:r>
              <a:rPr lang="en-US" sz="2000" b="0" i="0" dirty="0">
                <a:effectLst/>
              </a:rPr>
              <a:t> answer a research question.</a:t>
            </a:r>
          </a:p>
          <a:p>
            <a:pPr marL="285750" indent="-285750" algn="just">
              <a:lnSpc>
                <a:spcPct val="200000"/>
              </a:lnSpc>
              <a:buFont typeface="Arial" panose="020B0604020202020204" pitchFamily="34" charset="0"/>
              <a:buChar char="•"/>
            </a:pPr>
            <a:r>
              <a:rPr lang="en-US" sz="2000" b="0" i="0" dirty="0">
                <a:effectLst/>
              </a:rPr>
              <a:t>Non-probability sampling is used when the population parameters are either unknown or impossible to identify individually. For example, visitors to a website that doesn’t require users to create an account could form part of a non-probability sample.</a:t>
            </a:r>
          </a:p>
        </p:txBody>
      </p:sp>
      <p:sp>
        <p:nvSpPr>
          <p:cNvPr id="4" name="TextBox 3">
            <a:extLst>
              <a:ext uri="{FF2B5EF4-FFF2-40B4-BE49-F238E27FC236}">
                <a16:creationId xmlns:a16="http://schemas.microsoft.com/office/drawing/2014/main" id="{7209F42E-61A0-A104-873F-4100C8DE8770}"/>
              </a:ext>
            </a:extLst>
          </p:cNvPr>
          <p:cNvSpPr txBox="1"/>
          <p:nvPr/>
        </p:nvSpPr>
        <p:spPr>
          <a:xfrm>
            <a:off x="6221506" y="5815528"/>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2027211127"/>
      </p:ext>
    </p:extLst>
  </p:cSld>
  <p:clrMapOvr>
    <a:masterClrMapping/>
  </p:clrMapOvr>
  <mc:AlternateContent xmlns:mc="http://schemas.openxmlformats.org/markup-compatibility/2006" xmlns:p14="http://schemas.microsoft.com/office/powerpoint/2010/main">
    <mc:Choice Requires="p14">
      <p:transition spd="slow" p14:dur="2000" advTm="45467"/>
    </mc:Choice>
    <mc:Fallback xmlns="">
      <p:transition spd="slow" advTm="45467"/>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0060AC6B-C862-0304-B1BE-E3923CCE96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BAF43B29-67B0-293D-D787-1A25482EE4FB}"/>
              </a:ext>
            </a:extLst>
          </p:cNvPr>
          <p:cNvSpPr txBox="1"/>
          <p:nvPr/>
        </p:nvSpPr>
        <p:spPr>
          <a:xfrm>
            <a:off x="3482493" y="545902"/>
            <a:ext cx="5142755" cy="584775"/>
          </a:xfrm>
          <a:prstGeom prst="rect">
            <a:avLst/>
          </a:prstGeom>
          <a:noFill/>
        </p:spPr>
        <p:txBody>
          <a:bodyPr wrap="none" rtlCol="0">
            <a:spAutoFit/>
          </a:bodyPr>
          <a:lstStyle/>
          <a:p>
            <a:r>
              <a:rPr lang="en-US" sz="3200" b="1" dirty="0">
                <a:latin typeface="Times New Roman" pitchFamily="18" charset="0"/>
                <a:cs typeface="Times New Roman" pitchFamily="18" charset="0"/>
              </a:rPr>
              <a:t>2. 1. Convenience sampling  </a:t>
            </a:r>
          </a:p>
        </p:txBody>
      </p:sp>
      <p:sp>
        <p:nvSpPr>
          <p:cNvPr id="3" name="TextBox 2">
            <a:extLst>
              <a:ext uri="{FF2B5EF4-FFF2-40B4-BE49-F238E27FC236}">
                <a16:creationId xmlns:a16="http://schemas.microsoft.com/office/drawing/2014/main" id="{3D8080E4-2DFD-68C8-3B4A-D549BF0B06B3}"/>
              </a:ext>
            </a:extLst>
          </p:cNvPr>
          <p:cNvSpPr txBox="1"/>
          <p:nvPr/>
        </p:nvSpPr>
        <p:spPr>
          <a:xfrm>
            <a:off x="449705" y="1121082"/>
            <a:ext cx="11460663" cy="4401205"/>
          </a:xfrm>
          <a:prstGeom prst="rect">
            <a:avLst/>
          </a:prstGeom>
          <a:noFill/>
        </p:spPr>
        <p:txBody>
          <a:bodyPr wrap="square">
            <a:spAutoFit/>
          </a:bodyPr>
          <a:lstStyle/>
          <a:p>
            <a:pPr algn="l">
              <a:lnSpc>
                <a:spcPct val="200000"/>
              </a:lnSpc>
            </a:pPr>
            <a:r>
              <a:rPr lang="en-US" sz="2000" b="1" i="0" dirty="0">
                <a:effectLst/>
              </a:rPr>
              <a:t>Convenience sampling</a:t>
            </a:r>
            <a:r>
              <a:rPr lang="en-US" sz="2000" b="0" i="0" dirty="0">
                <a:effectLst/>
              </a:rPr>
              <a:t> is primarily determined by convenience to the researcher.</a:t>
            </a:r>
          </a:p>
          <a:p>
            <a:pPr algn="l">
              <a:lnSpc>
                <a:spcPct val="200000"/>
              </a:lnSpc>
            </a:pPr>
            <a:r>
              <a:rPr lang="en-US" sz="2000" b="0" i="0" dirty="0">
                <a:effectLst/>
              </a:rPr>
              <a:t>This can include factors like:</a:t>
            </a:r>
          </a:p>
          <a:p>
            <a:pPr marL="342900" indent="-342900" algn="l">
              <a:lnSpc>
                <a:spcPct val="200000"/>
              </a:lnSpc>
              <a:buFont typeface="Arial" panose="020B0604020202020204" pitchFamily="34" charset="0"/>
              <a:buChar char="•"/>
            </a:pPr>
            <a:r>
              <a:rPr lang="en-US" sz="2000" b="0" i="0" dirty="0">
                <a:effectLst/>
              </a:rPr>
              <a:t>Ease of access</a:t>
            </a:r>
          </a:p>
          <a:p>
            <a:pPr marL="342900" indent="-342900" algn="l">
              <a:lnSpc>
                <a:spcPct val="200000"/>
              </a:lnSpc>
              <a:buFont typeface="Arial" panose="020B0604020202020204" pitchFamily="34" charset="0"/>
              <a:buChar char="•"/>
            </a:pPr>
            <a:r>
              <a:rPr lang="en-US" sz="2000" b="0" i="0" dirty="0">
                <a:effectLst/>
              </a:rPr>
              <a:t>Geographical proximity</a:t>
            </a:r>
          </a:p>
          <a:p>
            <a:pPr marL="342900" indent="-342900" algn="l">
              <a:lnSpc>
                <a:spcPct val="200000"/>
              </a:lnSpc>
              <a:buFont typeface="Arial" panose="020B0604020202020204" pitchFamily="34" charset="0"/>
              <a:buChar char="•"/>
            </a:pPr>
            <a:r>
              <a:rPr lang="en-US" sz="2000" b="0" i="0" dirty="0">
                <a:effectLst/>
              </a:rPr>
              <a:t>Existing contact within the population of interest</a:t>
            </a:r>
          </a:p>
          <a:p>
            <a:pPr algn="l">
              <a:lnSpc>
                <a:spcPct val="200000"/>
              </a:lnSpc>
            </a:pPr>
            <a:r>
              <a:rPr lang="en-US" sz="2000" b="0" i="0" dirty="0">
                <a:effectLst/>
              </a:rPr>
              <a:t>Convenience samples are sometimes called “accidental samples” because participants can be selected for the sample simply because they happen to be nearby when the researcher is collecting data.</a:t>
            </a:r>
          </a:p>
        </p:txBody>
      </p:sp>
      <p:sp>
        <p:nvSpPr>
          <p:cNvPr id="4" name="TextBox 3">
            <a:extLst>
              <a:ext uri="{FF2B5EF4-FFF2-40B4-BE49-F238E27FC236}">
                <a16:creationId xmlns:a16="http://schemas.microsoft.com/office/drawing/2014/main" id="{3AF773A8-63E1-4EBC-15B9-CB8DF55A2CAC}"/>
              </a:ext>
            </a:extLst>
          </p:cNvPr>
          <p:cNvSpPr txBox="1"/>
          <p:nvPr/>
        </p:nvSpPr>
        <p:spPr>
          <a:xfrm>
            <a:off x="9170895" y="5882386"/>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863355369"/>
      </p:ext>
    </p:extLst>
  </p:cSld>
  <p:clrMapOvr>
    <a:masterClrMapping/>
  </p:clrMapOvr>
  <mc:AlternateContent xmlns:mc="http://schemas.openxmlformats.org/markup-compatibility/2006" xmlns:p14="http://schemas.microsoft.com/office/powerpoint/2010/main">
    <mc:Choice Requires="p14">
      <p:transition spd="slow" p14:dur="2000" advTm="88925"/>
    </mc:Choice>
    <mc:Fallback xmlns="">
      <p:transition spd="slow" advTm="88925"/>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6D86CCC2-4674-8279-8C18-5A0101394C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7837BDB6-72B8-E9E4-5C70-649971C71875}"/>
              </a:ext>
            </a:extLst>
          </p:cNvPr>
          <p:cNvSpPr txBox="1"/>
          <p:nvPr/>
        </p:nvSpPr>
        <p:spPr>
          <a:xfrm>
            <a:off x="3437523" y="635842"/>
            <a:ext cx="5142755" cy="584775"/>
          </a:xfrm>
          <a:prstGeom prst="rect">
            <a:avLst/>
          </a:prstGeom>
          <a:noFill/>
        </p:spPr>
        <p:txBody>
          <a:bodyPr wrap="none" rtlCol="0">
            <a:spAutoFit/>
          </a:bodyPr>
          <a:lstStyle/>
          <a:p>
            <a:r>
              <a:rPr lang="en-US" sz="3200" b="1" dirty="0">
                <a:latin typeface="Times New Roman" pitchFamily="18" charset="0"/>
                <a:cs typeface="Times New Roman" pitchFamily="18" charset="0"/>
              </a:rPr>
              <a:t>2. 1. Convenience sampling  </a:t>
            </a:r>
          </a:p>
        </p:txBody>
      </p:sp>
      <p:sp>
        <p:nvSpPr>
          <p:cNvPr id="3" name="TextBox 2">
            <a:extLst>
              <a:ext uri="{FF2B5EF4-FFF2-40B4-BE49-F238E27FC236}">
                <a16:creationId xmlns:a16="http://schemas.microsoft.com/office/drawing/2014/main" id="{2C29C8EA-B138-27C3-F4F1-D47463390925}"/>
              </a:ext>
            </a:extLst>
          </p:cNvPr>
          <p:cNvSpPr txBox="1"/>
          <p:nvPr/>
        </p:nvSpPr>
        <p:spPr>
          <a:xfrm>
            <a:off x="479685" y="1461084"/>
            <a:ext cx="11107712" cy="2943563"/>
          </a:xfrm>
          <a:prstGeom prst="rect">
            <a:avLst/>
          </a:prstGeom>
          <a:noFill/>
        </p:spPr>
        <p:txBody>
          <a:bodyPr wrap="square">
            <a:spAutoFit/>
          </a:bodyPr>
          <a:lstStyle/>
          <a:p>
            <a:pPr algn="just">
              <a:lnSpc>
                <a:spcPct val="200000"/>
              </a:lnSpc>
            </a:pPr>
            <a:r>
              <a:rPr lang="en-US" sz="2400" b="1" u="sng" dirty="0"/>
              <a:t>Example:</a:t>
            </a:r>
            <a:r>
              <a:rPr lang="en-US" sz="2400" b="1" u="sng" strike="noStrike" dirty="0">
                <a:effectLst/>
              </a:rPr>
              <a:t> </a:t>
            </a:r>
            <a:r>
              <a:rPr lang="en-US" sz="2400" u="none" strike="noStrike" dirty="0">
                <a:effectLst/>
              </a:rPr>
              <a:t>you</a:t>
            </a:r>
            <a:r>
              <a:rPr lang="en-US" sz="2400" b="0" i="0" dirty="0">
                <a:effectLst/>
              </a:rPr>
              <a:t> are investigating the association between daily weather and shopping patterns. To collect insight into people’s shopping patterns, you decide to stand outside a significant shopping mall in your area for a week, stopping people as they exit and asking them if they are willing to answer a few questions about their purchases</a:t>
            </a:r>
          </a:p>
        </p:txBody>
      </p:sp>
      <p:sp>
        <p:nvSpPr>
          <p:cNvPr id="4" name="TextBox 3">
            <a:extLst>
              <a:ext uri="{FF2B5EF4-FFF2-40B4-BE49-F238E27FC236}">
                <a16:creationId xmlns:a16="http://schemas.microsoft.com/office/drawing/2014/main" id="{115DC6BC-29FD-FE59-A7E3-4607273ED13C}"/>
              </a:ext>
            </a:extLst>
          </p:cNvPr>
          <p:cNvSpPr txBox="1"/>
          <p:nvPr/>
        </p:nvSpPr>
        <p:spPr>
          <a:xfrm>
            <a:off x="2967318" y="5861504"/>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569521166"/>
      </p:ext>
    </p:extLst>
  </p:cSld>
  <p:clrMapOvr>
    <a:masterClrMapping/>
  </p:clrMapOvr>
  <mc:AlternateContent xmlns:mc="http://schemas.openxmlformats.org/markup-compatibility/2006" xmlns:p14="http://schemas.microsoft.com/office/powerpoint/2010/main">
    <mc:Choice Requires="p14">
      <p:transition spd="slow" p14:dur="2000" advTm="101689"/>
    </mc:Choice>
    <mc:Fallback xmlns="">
      <p:transition spd="slow" advTm="101689"/>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E68BE0EF-2810-E662-603E-C91CEA4518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C8E213E6-51AC-F7BF-9EAB-AE0697CF9F67}"/>
              </a:ext>
            </a:extLst>
          </p:cNvPr>
          <p:cNvSpPr txBox="1"/>
          <p:nvPr/>
        </p:nvSpPr>
        <p:spPr>
          <a:xfrm>
            <a:off x="3321128" y="512712"/>
            <a:ext cx="4480714" cy="584775"/>
          </a:xfrm>
          <a:prstGeom prst="rect">
            <a:avLst/>
          </a:prstGeom>
          <a:noFill/>
        </p:spPr>
        <p:txBody>
          <a:bodyPr wrap="none" rtlCol="0">
            <a:spAutoFit/>
          </a:bodyPr>
          <a:lstStyle/>
          <a:p>
            <a:r>
              <a:rPr lang="en-US" sz="3200" b="1" dirty="0">
                <a:latin typeface="Times New Roman" pitchFamily="18" charset="0"/>
                <a:cs typeface="Times New Roman" pitchFamily="18" charset="0"/>
              </a:rPr>
              <a:t>2. 2. Intended sampling  </a:t>
            </a:r>
          </a:p>
        </p:txBody>
      </p:sp>
      <p:sp>
        <p:nvSpPr>
          <p:cNvPr id="3" name="TextBox 2">
            <a:extLst>
              <a:ext uri="{FF2B5EF4-FFF2-40B4-BE49-F238E27FC236}">
                <a16:creationId xmlns:a16="http://schemas.microsoft.com/office/drawing/2014/main" id="{73ABE652-643F-F580-68E8-88B089B36FB2}"/>
              </a:ext>
            </a:extLst>
          </p:cNvPr>
          <p:cNvSpPr txBox="1"/>
          <p:nvPr/>
        </p:nvSpPr>
        <p:spPr>
          <a:xfrm>
            <a:off x="359765" y="1515230"/>
            <a:ext cx="11242622" cy="4420890"/>
          </a:xfrm>
          <a:prstGeom prst="rect">
            <a:avLst/>
          </a:prstGeom>
          <a:noFill/>
        </p:spPr>
        <p:txBody>
          <a:bodyPr wrap="square">
            <a:spAutoFit/>
          </a:bodyPr>
          <a:lstStyle/>
          <a:p>
            <a:pPr algn="just">
              <a:lnSpc>
                <a:spcPct val="200000"/>
              </a:lnSpc>
            </a:pPr>
            <a:r>
              <a:rPr lang="en-US" sz="2400" dirty="0"/>
              <a:t>It is also called the </a:t>
            </a:r>
            <a:r>
              <a:rPr lang="en-US" sz="2400" b="1" dirty="0"/>
              <a:t>target sample </a:t>
            </a:r>
            <a:r>
              <a:rPr lang="en-US" sz="2400" dirty="0"/>
              <a:t>because the researcher chooses this type of sample to achieve </a:t>
            </a:r>
            <a:r>
              <a:rPr lang="en-US" sz="2400" b="1" dirty="0"/>
              <a:t>his purpose </a:t>
            </a:r>
            <a:r>
              <a:rPr lang="en-US" sz="2400" dirty="0"/>
              <a:t>so that he estimates his need for information, and he selects the study sample freely, meaning that this type of sample is not representative of anyone.</a:t>
            </a:r>
          </a:p>
          <a:p>
            <a:pPr marL="342900" indent="-342900" algn="just">
              <a:lnSpc>
                <a:spcPct val="200000"/>
              </a:lnSpc>
              <a:buFont typeface="Arial" panose="020B0604020202020204" pitchFamily="34" charset="0"/>
              <a:buChar char="•"/>
            </a:pPr>
            <a:r>
              <a:rPr lang="en-US" sz="2400" dirty="0"/>
              <a:t>  The selection is made according to specific criteria.</a:t>
            </a:r>
          </a:p>
          <a:p>
            <a:pPr marL="342900" indent="-342900" algn="just">
              <a:lnSpc>
                <a:spcPct val="200000"/>
              </a:lnSpc>
              <a:buFont typeface="Arial" panose="020B0604020202020204" pitchFamily="34" charset="0"/>
              <a:buChar char="•"/>
            </a:pPr>
            <a:r>
              <a:rPr lang="en-US" sz="2400" dirty="0"/>
              <a:t> Availability of certain characteristics in the sample units.</a:t>
            </a:r>
          </a:p>
          <a:p>
            <a:pPr marL="342900" indent="-342900" algn="just">
              <a:lnSpc>
                <a:spcPct val="200000"/>
              </a:lnSpc>
              <a:buFont typeface="Arial" panose="020B0604020202020204" pitchFamily="34" charset="0"/>
              <a:buChar char="•"/>
            </a:pPr>
            <a:r>
              <a:rPr lang="en-US" sz="2400" dirty="0"/>
              <a:t>  Choose units intentionally.</a:t>
            </a:r>
          </a:p>
        </p:txBody>
      </p:sp>
    </p:spTree>
    <p:extLst>
      <p:ext uri="{BB962C8B-B14F-4D97-AF65-F5344CB8AC3E}">
        <p14:creationId xmlns:p14="http://schemas.microsoft.com/office/powerpoint/2010/main" val="3571555955"/>
      </p:ext>
    </p:extLst>
  </p:cSld>
  <p:clrMapOvr>
    <a:masterClrMapping/>
  </p:clrMapOvr>
  <mc:AlternateContent xmlns:mc="http://schemas.openxmlformats.org/markup-compatibility/2006" xmlns:p14="http://schemas.microsoft.com/office/powerpoint/2010/main">
    <mc:Choice Requires="p14">
      <p:transition spd="slow" p14:dur="2000" advTm="52468"/>
    </mc:Choice>
    <mc:Fallback xmlns="">
      <p:transition spd="slow" advTm="52468"/>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1C3DCC57-61F7-8E71-71D2-4F15D1094F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724E3FAC-8DF2-5B3A-B364-83E62D680EA2}"/>
              </a:ext>
            </a:extLst>
          </p:cNvPr>
          <p:cNvSpPr txBox="1"/>
          <p:nvPr/>
        </p:nvSpPr>
        <p:spPr>
          <a:xfrm>
            <a:off x="3482492" y="545902"/>
            <a:ext cx="4334731" cy="584775"/>
          </a:xfrm>
          <a:prstGeom prst="rect">
            <a:avLst/>
          </a:prstGeom>
          <a:noFill/>
        </p:spPr>
        <p:txBody>
          <a:bodyPr wrap="square" rtlCol="0">
            <a:spAutoFit/>
          </a:bodyPr>
          <a:lstStyle/>
          <a:p>
            <a:r>
              <a:rPr lang="en-US" sz="3200" b="1" dirty="0">
                <a:latin typeface="Times New Roman" pitchFamily="18" charset="0"/>
                <a:cs typeface="Times New Roman" pitchFamily="18" charset="0"/>
              </a:rPr>
              <a:t>2.3. </a:t>
            </a:r>
            <a:r>
              <a:rPr lang="en-US" sz="3200" b="1" i="0" dirty="0">
                <a:effectLst/>
                <a:latin typeface="Gilmer"/>
              </a:rPr>
              <a:t>Quota sampling</a:t>
            </a:r>
            <a:r>
              <a:rPr lang="en-US" sz="3200" b="1" dirty="0">
                <a:latin typeface="Times New Roman" pitchFamily="18" charset="0"/>
                <a:cs typeface="Times New Roman" pitchFamily="18" charset="0"/>
              </a:rPr>
              <a:t>  </a:t>
            </a:r>
          </a:p>
        </p:txBody>
      </p:sp>
      <p:sp>
        <p:nvSpPr>
          <p:cNvPr id="3" name="TextBox 2">
            <a:extLst>
              <a:ext uri="{FF2B5EF4-FFF2-40B4-BE49-F238E27FC236}">
                <a16:creationId xmlns:a16="http://schemas.microsoft.com/office/drawing/2014/main" id="{26E0FC29-3E04-E938-9F3D-A70D0889862D}"/>
              </a:ext>
            </a:extLst>
          </p:cNvPr>
          <p:cNvSpPr txBox="1"/>
          <p:nvPr/>
        </p:nvSpPr>
        <p:spPr>
          <a:xfrm>
            <a:off x="497222" y="1718680"/>
            <a:ext cx="11419957" cy="3699474"/>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000" dirty="0"/>
              <a:t>S</a:t>
            </a:r>
            <a:r>
              <a:rPr lang="en-US" sz="2000" b="0" i="0" dirty="0">
                <a:effectLst/>
              </a:rPr>
              <a:t>elect a predetermined number or proportion of units, called a quota. Your quota should comprise subgroups with specific characteristics (e.g., individuals, cases, or organizations) and be selected non-randomly.</a:t>
            </a:r>
          </a:p>
          <a:p>
            <a:pPr marL="342900" indent="-342900" algn="just">
              <a:lnSpc>
                <a:spcPct val="200000"/>
              </a:lnSpc>
              <a:buFont typeface="Wingdings" panose="05000000000000000000" pitchFamily="2" charset="2"/>
              <a:buChar char="q"/>
            </a:pPr>
            <a:r>
              <a:rPr lang="en-US" sz="2000" b="0" i="0" dirty="0">
                <a:effectLst/>
              </a:rPr>
              <a:t>Your subgroups, called </a:t>
            </a:r>
            <a:r>
              <a:rPr lang="en-US" sz="2000" b="1" i="0" dirty="0">
                <a:effectLst/>
              </a:rPr>
              <a:t>strata</a:t>
            </a:r>
            <a:r>
              <a:rPr lang="en-US" sz="2000" b="0" i="0" dirty="0">
                <a:effectLst/>
              </a:rPr>
              <a:t>, should be mutually exclusive. Your estimation can be based on previous studies or other existing data if there are any</a:t>
            </a:r>
          </a:p>
          <a:p>
            <a:pPr algn="just">
              <a:lnSpc>
                <a:spcPct val="200000"/>
              </a:lnSpc>
            </a:pPr>
            <a:endParaRPr lang="en-US" sz="2000" b="0" i="0" dirty="0">
              <a:effectLst/>
            </a:endParaRPr>
          </a:p>
        </p:txBody>
      </p:sp>
    </p:spTree>
    <p:extLst>
      <p:ext uri="{BB962C8B-B14F-4D97-AF65-F5344CB8AC3E}">
        <p14:creationId xmlns:p14="http://schemas.microsoft.com/office/powerpoint/2010/main" val="1290575294"/>
      </p:ext>
    </p:extLst>
  </p:cSld>
  <p:clrMapOvr>
    <a:masterClrMapping/>
  </p:clrMapOvr>
  <mc:AlternateContent xmlns:mc="http://schemas.openxmlformats.org/markup-compatibility/2006" xmlns:p14="http://schemas.microsoft.com/office/powerpoint/2010/main">
    <mc:Choice Requires="p14">
      <p:transition spd="slow" p14:dur="2000" advTm="42658"/>
    </mc:Choice>
    <mc:Fallback xmlns="">
      <p:transition spd="slow" advTm="42658"/>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19C47317-C40F-2A65-F8CE-FB9406E6BF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5A4E7D51-5FC3-7F90-C184-3C1834A40FF5}"/>
              </a:ext>
            </a:extLst>
          </p:cNvPr>
          <p:cNvSpPr txBox="1"/>
          <p:nvPr/>
        </p:nvSpPr>
        <p:spPr>
          <a:xfrm>
            <a:off x="3482492" y="545902"/>
            <a:ext cx="4334731" cy="584775"/>
          </a:xfrm>
          <a:prstGeom prst="rect">
            <a:avLst/>
          </a:prstGeom>
          <a:noFill/>
        </p:spPr>
        <p:txBody>
          <a:bodyPr wrap="square" rtlCol="0">
            <a:spAutoFit/>
          </a:bodyPr>
          <a:lstStyle/>
          <a:p>
            <a:r>
              <a:rPr lang="en-US" sz="3200" b="1" dirty="0" smtClean="0">
                <a:latin typeface="Times New Roman" pitchFamily="18" charset="0"/>
                <a:cs typeface="Times New Roman" pitchFamily="18" charset="0"/>
              </a:rPr>
              <a:t>2.3. </a:t>
            </a:r>
            <a:r>
              <a:rPr lang="en-US" sz="3200" b="1" i="0" dirty="0">
                <a:effectLst/>
                <a:latin typeface="Gilmer"/>
              </a:rPr>
              <a:t>Quota sampling</a:t>
            </a:r>
            <a:r>
              <a:rPr lang="en-US" sz="3200" b="1" dirty="0">
                <a:latin typeface="Times New Roman" pitchFamily="18" charset="0"/>
                <a:cs typeface="Times New Roman" pitchFamily="18" charset="0"/>
              </a:rPr>
              <a:t>  </a:t>
            </a:r>
          </a:p>
        </p:txBody>
      </p:sp>
      <p:sp>
        <p:nvSpPr>
          <p:cNvPr id="3" name="TextBox 2">
            <a:extLst>
              <a:ext uri="{FF2B5EF4-FFF2-40B4-BE49-F238E27FC236}">
                <a16:creationId xmlns:a16="http://schemas.microsoft.com/office/drawing/2014/main" id="{6C6D0428-70A8-2938-00A9-1127EF51FE21}"/>
              </a:ext>
            </a:extLst>
          </p:cNvPr>
          <p:cNvSpPr txBox="1"/>
          <p:nvPr/>
        </p:nvSpPr>
        <p:spPr>
          <a:xfrm>
            <a:off x="449705" y="1718680"/>
            <a:ext cx="11433768" cy="4420890"/>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400" b="0" i="0" dirty="0">
                <a:effectLst/>
              </a:rPr>
              <a:t>This helps you determine how many units should be chosen from each subgroup.</a:t>
            </a:r>
          </a:p>
          <a:p>
            <a:pPr marL="342900" indent="-342900" algn="just">
              <a:lnSpc>
                <a:spcPct val="200000"/>
              </a:lnSpc>
              <a:buFont typeface="Wingdings" panose="05000000000000000000" pitchFamily="2" charset="2"/>
              <a:buChar char="q"/>
            </a:pPr>
            <a:r>
              <a:rPr lang="en-US" sz="2400" b="0" i="0" dirty="0">
                <a:effectLst/>
              </a:rPr>
              <a:t> In the data collection phase, you continue to recruit units until you reach your quota.</a:t>
            </a:r>
          </a:p>
          <a:p>
            <a:pPr algn="just">
              <a:lnSpc>
                <a:spcPct val="200000"/>
              </a:lnSpc>
            </a:pPr>
            <a:r>
              <a:rPr lang="en-US" sz="2400" b="1" u="sng" dirty="0"/>
              <a:t>Tip</a:t>
            </a:r>
          </a:p>
          <a:p>
            <a:pPr marL="342900" indent="-342900" algn="just">
              <a:lnSpc>
                <a:spcPct val="200000"/>
              </a:lnSpc>
              <a:buFont typeface="Wingdings" panose="05000000000000000000" pitchFamily="2" charset="2"/>
              <a:buChar char="v"/>
            </a:pPr>
            <a:r>
              <a:rPr lang="en-US" sz="2400" b="0" i="0" dirty="0">
                <a:effectLst/>
              </a:rPr>
              <a:t>Your respondents should be recruited non-randomly, with the end goal being that the proportions in each subgroup coincide with the estimated proportions in the </a:t>
            </a:r>
            <a:r>
              <a:rPr lang="en-US" sz="2400" dirty="0"/>
              <a:t>population</a:t>
            </a:r>
            <a:r>
              <a:rPr lang="en-US" sz="2400" b="0" i="0" dirty="0">
                <a:effectLst/>
              </a:rPr>
              <a:t>.</a:t>
            </a:r>
          </a:p>
        </p:txBody>
      </p:sp>
    </p:spTree>
    <p:extLst>
      <p:ext uri="{BB962C8B-B14F-4D97-AF65-F5344CB8AC3E}">
        <p14:creationId xmlns:p14="http://schemas.microsoft.com/office/powerpoint/2010/main" val="3723646884"/>
      </p:ext>
    </p:extLst>
  </p:cSld>
  <p:clrMapOvr>
    <a:masterClrMapping/>
  </p:clrMapOvr>
  <mc:AlternateContent xmlns:mc="http://schemas.openxmlformats.org/markup-compatibility/2006" xmlns:p14="http://schemas.microsoft.com/office/powerpoint/2010/main">
    <mc:Choice Requires="p14">
      <p:transition spd="slow" p14:dur="2000" advTm="45912"/>
    </mc:Choice>
    <mc:Fallback xmlns="">
      <p:transition spd="slow" advTm="45912"/>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40B64EB1-4AD1-2EE8-7D88-97FEC56817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4892A72D-F1DE-C4E4-2E53-E06148B04F20}"/>
              </a:ext>
            </a:extLst>
          </p:cNvPr>
          <p:cNvSpPr txBox="1"/>
          <p:nvPr/>
        </p:nvSpPr>
        <p:spPr>
          <a:xfrm>
            <a:off x="3482492" y="545902"/>
            <a:ext cx="4334731" cy="584775"/>
          </a:xfrm>
          <a:prstGeom prst="rect">
            <a:avLst/>
          </a:prstGeom>
          <a:noFill/>
        </p:spPr>
        <p:txBody>
          <a:bodyPr wrap="square" rtlCol="0">
            <a:spAutoFit/>
          </a:bodyPr>
          <a:lstStyle/>
          <a:p>
            <a:r>
              <a:rPr lang="en-US" sz="3200" b="1" dirty="0" smtClean="0">
                <a:latin typeface="Times New Roman" pitchFamily="18" charset="0"/>
                <a:cs typeface="Times New Roman" pitchFamily="18" charset="0"/>
              </a:rPr>
              <a:t>2.3. </a:t>
            </a:r>
            <a:r>
              <a:rPr lang="en-US" sz="3200" b="1" i="0" dirty="0">
                <a:effectLst/>
                <a:latin typeface="Gilmer"/>
              </a:rPr>
              <a:t>Quota sampling</a:t>
            </a:r>
            <a:r>
              <a:rPr lang="en-US" sz="3200" b="1" dirty="0">
                <a:latin typeface="Times New Roman" pitchFamily="18" charset="0"/>
                <a:cs typeface="Times New Roman" pitchFamily="18" charset="0"/>
              </a:rPr>
              <a:t>  </a:t>
            </a:r>
          </a:p>
        </p:txBody>
      </p:sp>
      <p:sp>
        <p:nvSpPr>
          <p:cNvPr id="3" name="TextBox 2">
            <a:extLst>
              <a:ext uri="{FF2B5EF4-FFF2-40B4-BE49-F238E27FC236}">
                <a16:creationId xmlns:a16="http://schemas.microsoft.com/office/drawing/2014/main" id="{D2664CD4-2FF6-7CCB-94DC-7EE1541EFBDC}"/>
              </a:ext>
            </a:extLst>
          </p:cNvPr>
          <p:cNvSpPr txBox="1"/>
          <p:nvPr/>
        </p:nvSpPr>
        <p:spPr>
          <a:xfrm>
            <a:off x="299803" y="1467669"/>
            <a:ext cx="11565741" cy="4401205"/>
          </a:xfrm>
          <a:prstGeom prst="rect">
            <a:avLst/>
          </a:prstGeom>
          <a:noFill/>
        </p:spPr>
        <p:txBody>
          <a:bodyPr wrap="square">
            <a:spAutoFit/>
          </a:bodyPr>
          <a:lstStyle/>
          <a:p>
            <a:pPr algn="l">
              <a:lnSpc>
                <a:spcPct val="200000"/>
              </a:lnSpc>
              <a:buFont typeface="+mj-lt"/>
              <a:buAutoNum type="arabicPeriod"/>
            </a:pPr>
            <a:r>
              <a:rPr lang="en-US" sz="2000" b="1" i="0" u="none" strike="noStrike" dirty="0">
                <a:effectLst/>
                <a:hlinkClick r:id="rId3">
                  <a:extLst>
                    <a:ext uri="{A12FA001-AC4F-418D-AE19-62706E023703}">
                      <ahyp:hlinkClr xmlns:ahyp="http://schemas.microsoft.com/office/drawing/2018/hyperlinkcolor" xmlns="" val="tx"/>
                    </a:ext>
                  </a:extLst>
                </a:hlinkClick>
              </a:rPr>
              <a:t>Proportional quota sampling</a:t>
            </a:r>
            <a:r>
              <a:rPr lang="en-US" sz="2000" b="1" i="0" dirty="0">
                <a:effectLst/>
              </a:rPr>
              <a:t> </a:t>
            </a:r>
            <a:r>
              <a:rPr lang="en-US" sz="2000" b="0" i="0" dirty="0">
                <a:effectLst/>
              </a:rPr>
              <a:t>is used when the size of the population is known. This allows you to determine the quota of </a:t>
            </a:r>
            <a:r>
              <a:rPr lang="en-US" sz="2000" dirty="0"/>
              <a:t>unit</a:t>
            </a:r>
            <a:r>
              <a:rPr lang="en-US" sz="2000" b="0" i="0" dirty="0">
                <a:effectLst/>
              </a:rPr>
              <a:t>s you need to include in your sample to represent your population.</a:t>
            </a:r>
          </a:p>
          <a:p>
            <a:pPr>
              <a:lnSpc>
                <a:spcPct val="200000"/>
              </a:lnSpc>
            </a:pPr>
            <a:r>
              <a:rPr lang="en-US" sz="2000" dirty="0"/>
              <a:t>Example: in a particular company, there are 1,000 employees. They are split into 2 groups: 600 people who drive to work and 400 who take the train.</a:t>
            </a:r>
            <a:endParaRPr lang="en-US" sz="2000" dirty="0">
              <a:effectLst/>
            </a:endParaRPr>
          </a:p>
          <a:p>
            <a:pPr>
              <a:lnSpc>
                <a:spcPct val="200000"/>
              </a:lnSpc>
            </a:pPr>
            <a:r>
              <a:rPr lang="en-US" sz="2000" dirty="0">
                <a:effectLst/>
              </a:rPr>
              <a:t>You decide to draw a sample of 100 employees. You would need to survey 60 drivers and 40 train riders for your sample to reflect the proportion seen in the company.</a:t>
            </a:r>
          </a:p>
          <a:p>
            <a:pPr marL="342900" indent="-342900" algn="l">
              <a:lnSpc>
                <a:spcPct val="200000"/>
              </a:lnSpc>
              <a:buFont typeface="Wingdings" panose="05000000000000000000" pitchFamily="2" charset="2"/>
              <a:buChar char="q"/>
            </a:pPr>
            <a:endParaRPr lang="en-US" sz="2000" b="0" i="0" dirty="0">
              <a:effectLst/>
            </a:endParaRPr>
          </a:p>
        </p:txBody>
      </p:sp>
      <p:sp>
        <p:nvSpPr>
          <p:cNvPr id="4" name="TextBox 3">
            <a:extLst>
              <a:ext uri="{FF2B5EF4-FFF2-40B4-BE49-F238E27FC236}">
                <a16:creationId xmlns:a16="http://schemas.microsoft.com/office/drawing/2014/main" id="{05B87F4B-5989-5DFE-CEF9-75F2F8CBF465}"/>
              </a:ext>
            </a:extLst>
          </p:cNvPr>
          <p:cNvSpPr txBox="1"/>
          <p:nvPr/>
        </p:nvSpPr>
        <p:spPr>
          <a:xfrm>
            <a:off x="9538447" y="5815528"/>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297929508"/>
      </p:ext>
    </p:extLst>
  </p:cSld>
  <p:clrMapOvr>
    <a:masterClrMapping/>
  </p:clrMapOvr>
  <mc:AlternateContent xmlns:mc="http://schemas.openxmlformats.org/markup-compatibility/2006" xmlns:p14="http://schemas.microsoft.com/office/powerpoint/2010/main">
    <mc:Choice Requires="p14">
      <p:transition spd="slow" p14:dur="2000" advTm="94714"/>
    </mc:Choice>
    <mc:Fallback xmlns="">
      <p:transition spd="slow" advTm="94714"/>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842CAB53-930C-7B2A-1466-789F5BA188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3064F31F-9586-0662-3FA5-398224FD543B}"/>
              </a:ext>
            </a:extLst>
          </p:cNvPr>
          <p:cNvSpPr txBox="1"/>
          <p:nvPr/>
        </p:nvSpPr>
        <p:spPr>
          <a:xfrm>
            <a:off x="3482492" y="635842"/>
            <a:ext cx="4334731" cy="584775"/>
          </a:xfrm>
          <a:prstGeom prst="rect">
            <a:avLst/>
          </a:prstGeom>
          <a:noFill/>
        </p:spPr>
        <p:txBody>
          <a:bodyPr wrap="square" rtlCol="0">
            <a:spAutoFit/>
          </a:bodyPr>
          <a:lstStyle/>
          <a:p>
            <a:r>
              <a:rPr lang="en-US" sz="3200" b="1" dirty="0" smtClean="0">
                <a:latin typeface="Times New Roman" pitchFamily="18" charset="0"/>
                <a:cs typeface="Times New Roman" pitchFamily="18" charset="0"/>
              </a:rPr>
              <a:t>2.3. </a:t>
            </a:r>
            <a:r>
              <a:rPr lang="en-US" sz="3200" b="1" i="0" dirty="0">
                <a:effectLst/>
                <a:latin typeface="Gilmer"/>
              </a:rPr>
              <a:t>Quota sampling</a:t>
            </a:r>
            <a:r>
              <a:rPr lang="en-US" sz="3200" b="1" dirty="0">
                <a:latin typeface="Times New Roman" pitchFamily="18" charset="0"/>
                <a:cs typeface="Times New Roman" pitchFamily="18" charset="0"/>
              </a:rPr>
              <a:t>  </a:t>
            </a:r>
          </a:p>
        </p:txBody>
      </p:sp>
      <p:sp>
        <p:nvSpPr>
          <p:cNvPr id="3" name="TextBox 2">
            <a:extLst>
              <a:ext uri="{FF2B5EF4-FFF2-40B4-BE49-F238E27FC236}">
                <a16:creationId xmlns:a16="http://schemas.microsoft.com/office/drawing/2014/main" id="{365A0A1A-1972-348F-33D3-7C406242365C}"/>
              </a:ext>
            </a:extLst>
          </p:cNvPr>
          <p:cNvSpPr txBox="1"/>
          <p:nvPr/>
        </p:nvSpPr>
        <p:spPr>
          <a:xfrm>
            <a:off x="239843" y="1467669"/>
            <a:ext cx="11625701" cy="3699474"/>
          </a:xfrm>
          <a:prstGeom prst="rect">
            <a:avLst/>
          </a:prstGeom>
          <a:noFill/>
        </p:spPr>
        <p:txBody>
          <a:bodyPr wrap="square">
            <a:spAutoFit/>
          </a:bodyPr>
          <a:lstStyle/>
          <a:p>
            <a:pPr algn="just">
              <a:lnSpc>
                <a:spcPct val="200000"/>
              </a:lnSpc>
              <a:buFont typeface="+mj-lt"/>
              <a:buAutoNum type="arabicPeriod" startAt="2"/>
            </a:pPr>
            <a:r>
              <a:rPr lang="en-US" sz="2000" b="1" u="sng" dirty="0"/>
              <a:t> Non-proportional</a:t>
            </a:r>
            <a:r>
              <a:rPr lang="en-US" sz="2000" dirty="0"/>
              <a:t> </a:t>
            </a:r>
          </a:p>
          <a:p>
            <a:pPr algn="just">
              <a:lnSpc>
                <a:spcPct val="200000"/>
              </a:lnSpc>
            </a:pPr>
            <a:r>
              <a:rPr lang="en-US" sz="2000" b="0" i="0" dirty="0">
                <a:effectLst/>
              </a:rPr>
              <a:t> - </a:t>
            </a:r>
            <a:r>
              <a:rPr lang="en-US" sz="2000" dirty="0"/>
              <a:t>U</a:t>
            </a:r>
            <a:r>
              <a:rPr lang="en-US" sz="2000" b="0" i="0" dirty="0">
                <a:effectLst/>
              </a:rPr>
              <a:t>sed when the size of the population is unknown. Here, it’s up to you to determine the quota of </a:t>
            </a:r>
            <a:r>
              <a:rPr lang="en-US" sz="2000" dirty="0"/>
              <a:t>unit</a:t>
            </a:r>
            <a:r>
              <a:rPr lang="en-US" sz="2000" b="0" i="0" dirty="0">
                <a:effectLst/>
              </a:rPr>
              <a:t>s you will include in your sample in advance.</a:t>
            </a:r>
          </a:p>
          <a:p>
            <a:pPr algn="just">
              <a:lnSpc>
                <a:spcPct val="200000"/>
              </a:lnSpc>
            </a:pPr>
            <a:r>
              <a:rPr lang="en-US" sz="2000" b="1" u="sng" dirty="0"/>
              <a:t>For example, you are seeking opinions about the design choices on a website</a:t>
            </a:r>
            <a:r>
              <a:rPr lang="en-US" sz="2000" dirty="0"/>
              <a:t> but do not know how many people use it. You may draw a sample of 100 people, including a quota of 50 people under 40 and 50 over 40. </a:t>
            </a:r>
          </a:p>
          <a:p>
            <a:pPr algn="just">
              <a:lnSpc>
                <a:spcPct val="200000"/>
              </a:lnSpc>
            </a:pPr>
            <a:r>
              <a:rPr lang="en-US" sz="2000" dirty="0"/>
              <a:t>- This way, you get the perspective of both age groups.</a:t>
            </a:r>
            <a:endParaRPr lang="en-US" sz="2000" b="0" i="0" dirty="0">
              <a:effectLst/>
            </a:endParaRPr>
          </a:p>
        </p:txBody>
      </p:sp>
      <p:sp>
        <p:nvSpPr>
          <p:cNvPr id="4" name="TextBox 3">
            <a:extLst>
              <a:ext uri="{FF2B5EF4-FFF2-40B4-BE49-F238E27FC236}">
                <a16:creationId xmlns:a16="http://schemas.microsoft.com/office/drawing/2014/main" id="{B5528855-C988-9C8A-0D74-7F59A234D4AF}"/>
              </a:ext>
            </a:extLst>
          </p:cNvPr>
          <p:cNvSpPr txBox="1"/>
          <p:nvPr/>
        </p:nvSpPr>
        <p:spPr>
          <a:xfrm>
            <a:off x="8886707" y="5882386"/>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3006140772"/>
      </p:ext>
    </p:extLst>
  </p:cSld>
  <p:clrMapOvr>
    <a:masterClrMapping/>
  </p:clrMapOvr>
  <mc:AlternateContent xmlns:mc="http://schemas.openxmlformats.org/markup-compatibility/2006" xmlns:p14="http://schemas.microsoft.com/office/powerpoint/2010/main">
    <mc:Choice Requires="p14">
      <p:transition spd="slow" p14:dur="2000" advTm="76412"/>
    </mc:Choice>
    <mc:Fallback xmlns="">
      <p:transition spd="slow" advTm="76412"/>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BA9C92D8-2C8B-5B8F-A053-BFB931976F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2B8886C0-112A-AE57-4F4F-21D0310E7350}"/>
              </a:ext>
            </a:extLst>
          </p:cNvPr>
          <p:cNvSpPr txBox="1"/>
          <p:nvPr/>
        </p:nvSpPr>
        <p:spPr>
          <a:xfrm>
            <a:off x="3482492" y="545902"/>
            <a:ext cx="4334731" cy="584775"/>
          </a:xfrm>
          <a:prstGeom prst="rect">
            <a:avLst/>
          </a:prstGeom>
          <a:noFill/>
        </p:spPr>
        <p:txBody>
          <a:bodyPr wrap="square" rtlCol="0">
            <a:spAutoFit/>
          </a:bodyPr>
          <a:lstStyle/>
          <a:p>
            <a:r>
              <a:rPr lang="en-US" sz="3200" b="1" dirty="0" smtClean="0">
                <a:latin typeface="Times New Roman" pitchFamily="18" charset="0"/>
                <a:cs typeface="Times New Roman" pitchFamily="18" charset="0"/>
              </a:rPr>
              <a:t>2.3. </a:t>
            </a:r>
            <a:r>
              <a:rPr lang="en-US" sz="3200" b="1" i="0" dirty="0">
                <a:effectLst/>
                <a:latin typeface="Gilmer"/>
              </a:rPr>
              <a:t>Quota sampling</a:t>
            </a:r>
            <a:r>
              <a:rPr lang="en-US" sz="3200" b="1" dirty="0">
                <a:latin typeface="Times New Roman" pitchFamily="18" charset="0"/>
                <a:cs typeface="Times New Roman" pitchFamily="18" charset="0"/>
              </a:rPr>
              <a:t>  </a:t>
            </a:r>
          </a:p>
        </p:txBody>
      </p:sp>
      <p:sp>
        <p:nvSpPr>
          <p:cNvPr id="3" name="TextBox 2">
            <a:extLst>
              <a:ext uri="{FF2B5EF4-FFF2-40B4-BE49-F238E27FC236}">
                <a16:creationId xmlns:a16="http://schemas.microsoft.com/office/drawing/2014/main" id="{442989C9-85D8-6EBB-A999-370F431C04DD}"/>
              </a:ext>
            </a:extLst>
          </p:cNvPr>
          <p:cNvSpPr txBox="1"/>
          <p:nvPr/>
        </p:nvSpPr>
        <p:spPr>
          <a:xfrm>
            <a:off x="242341" y="1914917"/>
            <a:ext cx="11707318" cy="3699474"/>
          </a:xfrm>
          <a:prstGeom prst="rect">
            <a:avLst/>
          </a:prstGeom>
          <a:noFill/>
        </p:spPr>
        <p:txBody>
          <a:bodyPr wrap="square">
            <a:spAutoFit/>
          </a:bodyPr>
          <a:lstStyle/>
          <a:p>
            <a:pPr algn="just">
              <a:lnSpc>
                <a:spcPct val="200000"/>
              </a:lnSpc>
            </a:pPr>
            <a:r>
              <a:rPr lang="en-US" sz="2000" b="1" i="0" u="sng" dirty="0">
                <a:effectLst/>
              </a:rPr>
              <a:t>Note that quota </a:t>
            </a:r>
            <a:r>
              <a:rPr lang="en-US" sz="2000" b="0" i="0" dirty="0">
                <a:effectLst/>
              </a:rPr>
              <a:t>sampling may sound similar to</a:t>
            </a:r>
            <a:r>
              <a:rPr lang="en-US" sz="2000" b="1" i="0" dirty="0">
                <a:effectLst/>
              </a:rPr>
              <a:t> </a:t>
            </a:r>
            <a:r>
              <a:rPr lang="en-US" sz="2000" b="1" i="0" u="none" strike="noStrike" dirty="0">
                <a:effectLst/>
                <a:hlinkClick r:id="rId3">
                  <a:extLst>
                    <a:ext uri="{A12FA001-AC4F-418D-AE19-62706E023703}">
                      <ahyp:hlinkClr xmlns:ahyp="http://schemas.microsoft.com/office/drawing/2018/hyperlinkcolor" xmlns="" val="tx"/>
                    </a:ext>
                  </a:extLst>
                </a:hlinkClick>
              </a:rPr>
              <a:t>stratified sampling</a:t>
            </a:r>
            <a:r>
              <a:rPr lang="en-US" sz="2000" b="0" i="0" dirty="0">
                <a:effectLst/>
              </a:rPr>
              <a:t>, a probability sampling method where you divide your population into subgroups that share a common characteristic.</a:t>
            </a:r>
          </a:p>
          <a:p>
            <a:pPr marL="342900" indent="-342900" algn="just">
              <a:lnSpc>
                <a:spcPct val="200000"/>
              </a:lnSpc>
              <a:buFont typeface="Wingdings" panose="05000000000000000000" pitchFamily="2" charset="2"/>
              <a:buChar char="v"/>
            </a:pPr>
            <a:r>
              <a:rPr lang="en-US" sz="2000" b="0" i="0" dirty="0">
                <a:effectLst/>
              </a:rPr>
              <a:t>The critical difference here is that in stratified sampling, you take a random sample from each subgroup. In contrast, in quota sampling, the sample selection is non-random, usually via convenience sampling. In other words, who is included in the sample is left up to the subjective judgment of the researcher. you take a random sample from each subgroup in stratified sampling</a:t>
            </a:r>
          </a:p>
        </p:txBody>
      </p:sp>
      <p:sp>
        <p:nvSpPr>
          <p:cNvPr id="4" name="TextBox 3">
            <a:extLst>
              <a:ext uri="{FF2B5EF4-FFF2-40B4-BE49-F238E27FC236}">
                <a16:creationId xmlns:a16="http://schemas.microsoft.com/office/drawing/2014/main" id="{AAABDE26-5AFF-EEA8-75B5-15845446EC85}"/>
              </a:ext>
            </a:extLst>
          </p:cNvPr>
          <p:cNvSpPr txBox="1"/>
          <p:nvPr/>
        </p:nvSpPr>
        <p:spPr>
          <a:xfrm>
            <a:off x="9425065" y="5812310"/>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514005127"/>
      </p:ext>
    </p:extLst>
  </p:cSld>
  <p:clrMapOvr>
    <a:masterClrMapping/>
  </p:clrMapOvr>
  <mc:AlternateContent xmlns:mc="http://schemas.openxmlformats.org/markup-compatibility/2006" xmlns:p14="http://schemas.microsoft.com/office/powerpoint/2010/main">
    <mc:Choice Requires="p14">
      <p:transition spd="slow" p14:dur="2000" advTm="54755"/>
    </mc:Choice>
    <mc:Fallback xmlns="">
      <p:transition spd="slow" advTm="54755"/>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6133CFA3-6576-F004-C8C8-A4C63E4ADD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416E36E5-4559-6742-6AB2-F3A58442752A}"/>
              </a:ext>
            </a:extLst>
          </p:cNvPr>
          <p:cNvSpPr txBox="1"/>
          <p:nvPr/>
        </p:nvSpPr>
        <p:spPr>
          <a:xfrm>
            <a:off x="479685" y="1586688"/>
            <a:ext cx="11093751" cy="4524315"/>
          </a:xfrm>
          <a:prstGeom prst="rect">
            <a:avLst/>
          </a:prstGeom>
          <a:noFill/>
        </p:spPr>
        <p:txBody>
          <a:bodyPr wrap="square">
            <a:spAutoFit/>
          </a:bodyPr>
          <a:lstStyle/>
          <a:p>
            <a:pPr algn="just">
              <a:lnSpc>
                <a:spcPct val="200000"/>
              </a:lnSpc>
            </a:pPr>
            <a:r>
              <a:rPr lang="en-US" sz="1800" b="1" u="sng" dirty="0"/>
              <a:t>Example:</a:t>
            </a:r>
            <a:r>
              <a:rPr lang="en-US" sz="1800" b="1" i="0" u="sng" dirty="0">
                <a:effectLst/>
                <a:latin typeface="Inter"/>
              </a:rPr>
              <a:t> </a:t>
            </a:r>
            <a:r>
              <a:rPr lang="en-US" sz="1800" b="0" i="0" dirty="0">
                <a:effectLst/>
                <a:latin typeface="Inter"/>
              </a:rPr>
              <a:t>You are seeking to interview 20 homeowners and 20 tenants between the ages of 45 and 60 living in a particular suburb.</a:t>
            </a:r>
          </a:p>
          <a:p>
            <a:pPr marL="285750" indent="-285750" algn="just">
              <a:lnSpc>
                <a:spcPct val="200000"/>
              </a:lnSpc>
              <a:buFont typeface="Wingdings" panose="05000000000000000000" pitchFamily="2" charset="2"/>
              <a:buChar char="ü"/>
            </a:pPr>
            <a:r>
              <a:rPr lang="en-US" sz="1800" b="0" i="0" dirty="0">
                <a:effectLst/>
                <a:latin typeface="Inter"/>
              </a:rPr>
              <a:t>You stand at a convenient location, such as a </a:t>
            </a:r>
            <a:r>
              <a:rPr lang="en-US" sz="1800" dirty="0">
                <a:latin typeface="Inter"/>
              </a:rPr>
              <a:t>mall</a:t>
            </a:r>
            <a:r>
              <a:rPr lang="en-US" sz="1800" b="0" i="0" dirty="0">
                <a:effectLst/>
                <a:latin typeface="Inter"/>
              </a:rPr>
              <a:t>, and randomly select people to talk to who appear to satisfy the age criterion.  </a:t>
            </a:r>
            <a:r>
              <a:rPr lang="en-US" sz="1800" dirty="0">
                <a:latin typeface="Inter"/>
              </a:rPr>
              <a:t>Y</a:t>
            </a:r>
            <a:r>
              <a:rPr lang="en-US" sz="1800" b="0" i="0" dirty="0">
                <a:effectLst/>
                <a:latin typeface="Inter"/>
              </a:rPr>
              <a:t>ou must first determine whether they do indeed fit the criteria of belonging to the predetermined age range and owning or renting a property.</a:t>
            </a:r>
          </a:p>
          <a:p>
            <a:pPr marL="285750" indent="-285750" algn="just">
              <a:lnSpc>
                <a:spcPct val="200000"/>
              </a:lnSpc>
              <a:buFont typeface="Wingdings" panose="05000000000000000000" pitchFamily="2" charset="2"/>
              <a:buChar char="ü"/>
            </a:pPr>
            <a:r>
              <a:rPr lang="en-US" sz="1800" b="0" i="0" dirty="0">
                <a:effectLst/>
                <a:latin typeface="Inter"/>
              </a:rPr>
              <a:t>Sampling continues until quotas for various subgroups have been selected. If contacted </a:t>
            </a:r>
            <a:r>
              <a:rPr lang="en-US" dirty="0">
                <a:latin typeface="Inter"/>
              </a:rPr>
              <a:t>unit</a:t>
            </a:r>
            <a:r>
              <a:rPr lang="en-US" sz="1800" b="0" i="0" dirty="0">
                <a:effectLst/>
                <a:latin typeface="Inter"/>
              </a:rPr>
              <a:t>s are unwilling to participate or do not meet one of the conditions (e.g., they are over 60 or do not live in the suburb), they are replaced by those who do. </a:t>
            </a:r>
          </a:p>
        </p:txBody>
      </p:sp>
      <p:sp>
        <p:nvSpPr>
          <p:cNvPr id="3" name="TextBox 2">
            <a:extLst>
              <a:ext uri="{FF2B5EF4-FFF2-40B4-BE49-F238E27FC236}">
                <a16:creationId xmlns:a16="http://schemas.microsoft.com/office/drawing/2014/main" id="{98B94EEA-2BBE-7CDC-A63B-282AD021287B}"/>
              </a:ext>
            </a:extLst>
          </p:cNvPr>
          <p:cNvSpPr txBox="1"/>
          <p:nvPr/>
        </p:nvSpPr>
        <p:spPr>
          <a:xfrm>
            <a:off x="4020670" y="532194"/>
            <a:ext cx="4150659" cy="584775"/>
          </a:xfrm>
          <a:prstGeom prst="rect">
            <a:avLst/>
          </a:prstGeom>
          <a:noFill/>
        </p:spPr>
        <p:txBody>
          <a:bodyPr wrap="square">
            <a:spAutoFit/>
          </a:bodyPr>
          <a:lstStyle/>
          <a:p>
            <a:r>
              <a:rPr lang="en-US" sz="3200" b="1" dirty="0" smtClean="0">
                <a:latin typeface="Times New Roman" pitchFamily="18" charset="0"/>
                <a:cs typeface="Times New Roman" pitchFamily="18" charset="0"/>
              </a:rPr>
              <a:t>2.3. </a:t>
            </a:r>
            <a:r>
              <a:rPr lang="en-US" sz="3200" b="1" i="0" dirty="0">
                <a:effectLst/>
                <a:latin typeface="Gilmer"/>
              </a:rPr>
              <a:t>Quota sampling</a:t>
            </a:r>
            <a:r>
              <a:rPr lang="en-US" sz="3200" b="1" dirty="0">
                <a:latin typeface="Times New Roman" pitchFamily="18" charset="0"/>
                <a:cs typeface="Times New Roman" pitchFamily="18" charset="0"/>
              </a:rPr>
              <a:t>  </a:t>
            </a:r>
          </a:p>
        </p:txBody>
      </p:sp>
      <p:sp>
        <p:nvSpPr>
          <p:cNvPr id="4" name="TextBox 3">
            <a:extLst>
              <a:ext uri="{FF2B5EF4-FFF2-40B4-BE49-F238E27FC236}">
                <a16:creationId xmlns:a16="http://schemas.microsoft.com/office/drawing/2014/main" id="{98D90F64-6B49-5876-DF90-9BB01A5F5BD6}"/>
              </a:ext>
            </a:extLst>
          </p:cNvPr>
          <p:cNvSpPr txBox="1"/>
          <p:nvPr/>
        </p:nvSpPr>
        <p:spPr>
          <a:xfrm>
            <a:off x="9538447" y="6182588"/>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3601079500"/>
      </p:ext>
    </p:extLst>
  </p:cSld>
  <p:clrMapOvr>
    <a:masterClrMapping/>
  </p:clrMapOvr>
  <mc:AlternateContent xmlns:mc="http://schemas.openxmlformats.org/markup-compatibility/2006" xmlns:p14="http://schemas.microsoft.com/office/powerpoint/2010/main">
    <mc:Choice Requires="p14">
      <p:transition spd="slow" p14:dur="2000" advTm="80526"/>
    </mc:Choice>
    <mc:Fallback xmlns="">
      <p:transition spd="slow" advTm="80526"/>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549C7B1D-4026-048A-3BCB-12CE15F8A6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29DC0989-8980-2B8B-C25E-1E67963583B8}"/>
              </a:ext>
            </a:extLst>
          </p:cNvPr>
          <p:cNvSpPr txBox="1"/>
          <p:nvPr/>
        </p:nvSpPr>
        <p:spPr>
          <a:xfrm>
            <a:off x="3335092" y="620728"/>
            <a:ext cx="5195343" cy="584775"/>
          </a:xfrm>
          <a:prstGeom prst="rect">
            <a:avLst/>
          </a:prstGeom>
          <a:noFill/>
        </p:spPr>
        <p:txBody>
          <a:bodyPr wrap="square" rtlCol="0">
            <a:spAutoFit/>
          </a:bodyPr>
          <a:lstStyle/>
          <a:p>
            <a:pPr algn="ctr"/>
            <a:r>
              <a:rPr lang="en-US" sz="3200" b="1" dirty="0">
                <a:latin typeface="Times New Roman" pitchFamily="18" charset="0"/>
                <a:cs typeface="Times New Roman" pitchFamily="18" charset="0"/>
              </a:rPr>
              <a:t>2.4. Snow Ball Sampling   </a:t>
            </a:r>
          </a:p>
        </p:txBody>
      </p:sp>
      <p:sp>
        <p:nvSpPr>
          <p:cNvPr id="3" name="TextBox 2">
            <a:extLst>
              <a:ext uri="{FF2B5EF4-FFF2-40B4-BE49-F238E27FC236}">
                <a16:creationId xmlns:a16="http://schemas.microsoft.com/office/drawing/2014/main" id="{58F6CBBA-7D61-2EE9-C11A-6ABC315159E3}"/>
              </a:ext>
            </a:extLst>
          </p:cNvPr>
          <p:cNvSpPr txBox="1"/>
          <p:nvPr/>
        </p:nvSpPr>
        <p:spPr>
          <a:xfrm>
            <a:off x="329785" y="1502514"/>
            <a:ext cx="11180898" cy="4446730"/>
          </a:xfrm>
          <a:prstGeom prst="rect">
            <a:avLst/>
          </a:prstGeom>
          <a:noFill/>
        </p:spPr>
        <p:txBody>
          <a:bodyPr wrap="square">
            <a:spAutoFit/>
          </a:bodyPr>
          <a:lstStyle/>
          <a:p>
            <a:pPr marL="285750" indent="-285750" algn="l">
              <a:lnSpc>
                <a:spcPct val="200000"/>
              </a:lnSpc>
              <a:buFont typeface="Wingdings" panose="05000000000000000000" pitchFamily="2" charset="2"/>
              <a:buChar char="Ø"/>
            </a:pPr>
            <a:r>
              <a:rPr lang="en-US" b="0" i="0" dirty="0">
                <a:effectLst/>
              </a:rPr>
              <a:t>Is used when the population you want to research is challenging or there is no existing database or other sampling frames to help you find them. Research about socially marginalized groups such as drug addicts, homeless people, or sex workers often uses snowball sampling.</a:t>
            </a:r>
          </a:p>
          <a:p>
            <a:pPr marL="285750" indent="-285750" algn="l">
              <a:lnSpc>
                <a:spcPct val="200000"/>
              </a:lnSpc>
              <a:buFont typeface="Wingdings" panose="05000000000000000000" pitchFamily="2" charset="2"/>
              <a:buChar char="Ø"/>
            </a:pPr>
            <a:r>
              <a:rPr lang="en-US" b="0" i="0" dirty="0">
                <a:effectLst/>
              </a:rPr>
              <a:t>To conduct a snowball sample, find one willing to participate in your research. You then ask them to introduce you to others.</a:t>
            </a:r>
          </a:p>
          <a:p>
            <a:pPr marL="285750" indent="-285750" algn="l">
              <a:lnSpc>
                <a:spcPct val="200000"/>
              </a:lnSpc>
              <a:buFont typeface="Wingdings" panose="05000000000000000000" pitchFamily="2" charset="2"/>
              <a:buChar char="Ø"/>
            </a:pPr>
            <a:r>
              <a:rPr lang="en-US" b="0" i="0" dirty="0">
                <a:effectLst/>
              </a:rPr>
              <a:t>Alternatively, your research may involve finding people who use a specific product or have experience in the area you are interested in. In these cases, you can also use networks of people to gain access to your population of interest.</a:t>
            </a:r>
          </a:p>
        </p:txBody>
      </p:sp>
      <p:sp>
        <p:nvSpPr>
          <p:cNvPr id="4" name="TextBox 3">
            <a:extLst>
              <a:ext uri="{FF2B5EF4-FFF2-40B4-BE49-F238E27FC236}">
                <a16:creationId xmlns:a16="http://schemas.microsoft.com/office/drawing/2014/main" id="{2B3980D3-1102-43C3-3942-EADD5A384CCC}"/>
              </a:ext>
            </a:extLst>
          </p:cNvPr>
          <p:cNvSpPr txBox="1"/>
          <p:nvPr/>
        </p:nvSpPr>
        <p:spPr>
          <a:xfrm>
            <a:off x="9419122" y="5882386"/>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1637537822"/>
      </p:ext>
    </p:extLst>
  </p:cSld>
  <p:clrMapOvr>
    <a:masterClrMapping/>
  </p:clrMapOvr>
  <mc:AlternateContent xmlns:mc="http://schemas.openxmlformats.org/markup-compatibility/2006" xmlns:p14="http://schemas.microsoft.com/office/powerpoint/2010/main">
    <mc:Choice Requires="p14">
      <p:transition spd="slow" p14:dur="2000" advTm="97951"/>
    </mc:Choice>
    <mc:Fallback xmlns="">
      <p:transition spd="slow" advTm="97951"/>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DDEDF69E-A1F7-D15A-5D14-86B347EFC9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6B7A6FAD-E830-8179-1365-09349F6A924C}"/>
              </a:ext>
            </a:extLst>
          </p:cNvPr>
          <p:cNvSpPr txBox="1"/>
          <p:nvPr/>
        </p:nvSpPr>
        <p:spPr>
          <a:xfrm>
            <a:off x="3514972" y="605738"/>
            <a:ext cx="5195343" cy="584775"/>
          </a:xfrm>
          <a:prstGeom prst="rect">
            <a:avLst/>
          </a:prstGeom>
          <a:noFill/>
        </p:spPr>
        <p:txBody>
          <a:bodyPr wrap="square" rtlCol="0">
            <a:spAutoFit/>
          </a:bodyPr>
          <a:lstStyle/>
          <a:p>
            <a:pPr algn="ctr"/>
            <a:r>
              <a:rPr lang="en-US" sz="3200" b="1" dirty="0">
                <a:latin typeface="Times New Roman" pitchFamily="18" charset="0"/>
                <a:cs typeface="Times New Roman" pitchFamily="18" charset="0"/>
              </a:rPr>
              <a:t>2.4. Snow Ball Sampling   </a:t>
            </a:r>
          </a:p>
        </p:txBody>
      </p:sp>
      <p:sp>
        <p:nvSpPr>
          <p:cNvPr id="3" name="TextBox 2">
            <a:extLst>
              <a:ext uri="{FF2B5EF4-FFF2-40B4-BE49-F238E27FC236}">
                <a16:creationId xmlns:a16="http://schemas.microsoft.com/office/drawing/2014/main" id="{63ACE33C-124A-28E5-1F3B-AA9249053C5D}"/>
              </a:ext>
            </a:extLst>
          </p:cNvPr>
          <p:cNvSpPr txBox="1"/>
          <p:nvPr/>
        </p:nvSpPr>
        <p:spPr>
          <a:xfrm>
            <a:off x="524657" y="1502514"/>
            <a:ext cx="10986026" cy="4955203"/>
          </a:xfrm>
          <a:prstGeom prst="rect">
            <a:avLst/>
          </a:prstGeom>
          <a:noFill/>
        </p:spPr>
        <p:txBody>
          <a:bodyPr wrap="square">
            <a:spAutoFit/>
          </a:bodyPr>
          <a:lstStyle/>
          <a:p>
            <a:pPr algn="just">
              <a:lnSpc>
                <a:spcPct val="200000"/>
              </a:lnSpc>
            </a:pPr>
            <a:r>
              <a:rPr lang="en-US" sz="2000" b="1" i="0" u="sng" dirty="0">
                <a:effectLst/>
              </a:rPr>
              <a:t>Example: </a:t>
            </a:r>
          </a:p>
          <a:p>
            <a:pPr marL="342900" indent="-342900" algn="just">
              <a:lnSpc>
                <a:spcPct val="200000"/>
              </a:lnSpc>
              <a:buFont typeface="Wingdings" panose="05000000000000000000" pitchFamily="2" charset="2"/>
              <a:buChar char="ü"/>
            </a:pPr>
            <a:r>
              <a:rPr lang="en-US" sz="2000" b="0" i="0" dirty="0">
                <a:effectLst/>
              </a:rPr>
              <a:t>You are studying homeless people living in your city. You start by attending a housing advocacy meeting and striking up a conversation with a homeless woman.</a:t>
            </a:r>
          </a:p>
          <a:p>
            <a:pPr marL="342900" indent="-342900" algn="just">
              <a:lnSpc>
                <a:spcPct val="200000"/>
              </a:lnSpc>
              <a:buFont typeface="Wingdings" panose="05000000000000000000" pitchFamily="2" charset="2"/>
              <a:buChar char="ü"/>
            </a:pPr>
            <a:r>
              <a:rPr lang="en-US" sz="2000" b="0" i="0" dirty="0">
                <a:effectLst/>
              </a:rPr>
              <a:t> You explain the purpose of your research, and she agrees to participate. She invites you to a parking lot serving as temporary housing and offers to introduce you around.</a:t>
            </a:r>
          </a:p>
          <a:p>
            <a:pPr marL="342900" indent="-342900" algn="just">
              <a:lnSpc>
                <a:spcPct val="200000"/>
              </a:lnSpc>
              <a:buFont typeface="Wingdings" panose="05000000000000000000" pitchFamily="2" charset="2"/>
              <a:buChar char="ü"/>
            </a:pPr>
            <a:r>
              <a:rPr lang="en-US" sz="2000" b="0" i="0" dirty="0">
                <a:effectLst/>
              </a:rPr>
              <a:t>In this way, the process of snowball sampling begins. </a:t>
            </a:r>
            <a:r>
              <a:rPr lang="en-US" sz="2000" dirty="0"/>
              <a:t>You</a:t>
            </a:r>
            <a:r>
              <a:rPr lang="en-US" sz="2000" b="0" i="0" dirty="0">
                <a:effectLst/>
              </a:rPr>
              <a:t> met someone who could then put you in touch with others in the group.</a:t>
            </a:r>
          </a:p>
          <a:p>
            <a:pPr marL="285750" indent="-285750" algn="just">
              <a:lnSpc>
                <a:spcPct val="200000"/>
              </a:lnSpc>
              <a:buFont typeface="Wingdings" panose="05000000000000000000" pitchFamily="2" charset="2"/>
              <a:buChar char="Ø"/>
            </a:pPr>
            <a:endParaRPr lang="en-US" b="0" i="0" dirty="0">
              <a:effectLst/>
            </a:endParaRPr>
          </a:p>
        </p:txBody>
      </p:sp>
      <p:sp>
        <p:nvSpPr>
          <p:cNvPr id="4" name="TextBox 3">
            <a:extLst>
              <a:ext uri="{FF2B5EF4-FFF2-40B4-BE49-F238E27FC236}">
                <a16:creationId xmlns:a16="http://schemas.microsoft.com/office/drawing/2014/main" id="{29EE3D82-A708-5559-BBCC-E1224839DE29}"/>
              </a:ext>
            </a:extLst>
          </p:cNvPr>
          <p:cNvSpPr txBox="1"/>
          <p:nvPr/>
        </p:nvSpPr>
        <p:spPr>
          <a:xfrm>
            <a:off x="9654107" y="6041577"/>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2551023710"/>
      </p:ext>
    </p:extLst>
  </p:cSld>
  <p:clrMapOvr>
    <a:masterClrMapping/>
  </p:clrMapOvr>
  <mc:AlternateContent xmlns:mc="http://schemas.openxmlformats.org/markup-compatibility/2006" xmlns:p14="http://schemas.microsoft.com/office/powerpoint/2010/main">
    <mc:Choice Requires="p14">
      <p:transition spd="slow" p14:dur="2000" advTm="47926"/>
    </mc:Choice>
    <mc:Fallback xmlns="">
      <p:transition spd="slow" advTm="47926"/>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D47DB658-2189-492B-2BBC-B2ADE47175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90B5BF4A-3049-D6A6-314B-4CE717D68B03}"/>
              </a:ext>
            </a:extLst>
          </p:cNvPr>
          <p:cNvSpPr txBox="1"/>
          <p:nvPr/>
        </p:nvSpPr>
        <p:spPr>
          <a:xfrm>
            <a:off x="397988" y="1500187"/>
            <a:ext cx="11489212" cy="4524315"/>
          </a:xfrm>
          <a:prstGeom prst="rect">
            <a:avLst/>
          </a:prstGeom>
          <a:noFill/>
        </p:spPr>
        <p:txBody>
          <a:bodyPr wrap="square">
            <a:spAutoFit/>
          </a:bodyPr>
          <a:lstStyle/>
          <a:p>
            <a:pPr algn="just">
              <a:lnSpc>
                <a:spcPct val="200000"/>
              </a:lnSpc>
            </a:pPr>
            <a:r>
              <a:rPr lang="en-US" sz="2400" b="1" u="sng" dirty="0"/>
              <a:t>Factors affecting sample size</a:t>
            </a:r>
            <a:r>
              <a:rPr lang="ar-SA" sz="2400" b="1" u="sng" dirty="0"/>
              <a:t>:</a:t>
            </a:r>
          </a:p>
          <a:p>
            <a:pPr marL="342900" indent="-342900" algn="just">
              <a:lnSpc>
                <a:spcPct val="200000"/>
              </a:lnSpc>
              <a:buFont typeface="+mj-lt"/>
              <a:buAutoNum type="arabicPeriod"/>
            </a:pPr>
            <a:r>
              <a:rPr lang="en-US" sz="2000" dirty="0"/>
              <a:t>The degree of accuracy and confidence in the results that the researcher seeks to achieve:</a:t>
            </a:r>
          </a:p>
          <a:p>
            <a:pPr algn="just">
              <a:lnSpc>
                <a:spcPct val="200000"/>
              </a:lnSpc>
            </a:pPr>
            <a:r>
              <a:rPr lang="en-US" sz="2000" dirty="0"/>
              <a:t>Accuracy: the larger the sample size, the more accurate the results.</a:t>
            </a:r>
          </a:p>
          <a:p>
            <a:pPr algn="just">
              <a:lnSpc>
                <a:spcPct val="200000"/>
              </a:lnSpc>
            </a:pPr>
            <a:r>
              <a:rPr lang="en-US" sz="2000" dirty="0"/>
              <a:t>Confidence : means how close the sample results are to the actual results.</a:t>
            </a:r>
          </a:p>
          <a:p>
            <a:pPr marL="342900" indent="-342900" algn="just">
              <a:lnSpc>
                <a:spcPct val="200000"/>
              </a:lnSpc>
              <a:buFont typeface="+mj-lt"/>
              <a:buAutoNum type="arabicPeriod" startAt="2"/>
            </a:pPr>
            <a:r>
              <a:rPr lang="en-US" sz="2000" dirty="0"/>
              <a:t>The degree of generalization that the researcher seeks from the results of his research: The greater the researcher’s need and desire for the results of his research to be broadly generalizable to the original study population, the more he must increase the size of the selected sample.</a:t>
            </a:r>
          </a:p>
        </p:txBody>
      </p:sp>
      <p:sp>
        <p:nvSpPr>
          <p:cNvPr id="3" name="TextBox 2">
            <a:extLst>
              <a:ext uri="{FF2B5EF4-FFF2-40B4-BE49-F238E27FC236}">
                <a16:creationId xmlns:a16="http://schemas.microsoft.com/office/drawing/2014/main" id="{2BA227A1-E749-F023-A6D4-30B24C7B5C8D}"/>
              </a:ext>
            </a:extLst>
          </p:cNvPr>
          <p:cNvSpPr txBox="1"/>
          <p:nvPr/>
        </p:nvSpPr>
        <p:spPr>
          <a:xfrm>
            <a:off x="4457665" y="586283"/>
            <a:ext cx="4282923" cy="584775"/>
          </a:xfrm>
          <a:prstGeom prst="rect">
            <a:avLst/>
          </a:prstGeom>
          <a:noFill/>
        </p:spPr>
        <p:txBody>
          <a:bodyPr wrap="square" rtlCol="0">
            <a:spAutoFit/>
          </a:bodyPr>
          <a:lstStyle/>
          <a:p>
            <a:pPr algn="l"/>
            <a:r>
              <a:rPr lang="en-US" sz="3200" b="1" dirty="0">
                <a:latin typeface="Gilmer"/>
              </a:rPr>
              <a:t>6. Sample Size</a:t>
            </a:r>
            <a:endParaRPr lang="en-US" sz="3200" b="1" i="0" dirty="0">
              <a:effectLst/>
              <a:latin typeface="Gilmer"/>
            </a:endParaRPr>
          </a:p>
        </p:txBody>
      </p:sp>
    </p:spTree>
    <p:extLst>
      <p:ext uri="{BB962C8B-B14F-4D97-AF65-F5344CB8AC3E}">
        <p14:creationId xmlns:p14="http://schemas.microsoft.com/office/powerpoint/2010/main" val="2774599157"/>
      </p:ext>
    </p:extLst>
  </p:cSld>
  <p:clrMapOvr>
    <a:masterClrMapping/>
  </p:clrMapOvr>
  <mc:AlternateContent xmlns:mc="http://schemas.openxmlformats.org/markup-compatibility/2006" xmlns:p14="http://schemas.microsoft.com/office/powerpoint/2010/main">
    <mc:Choice Requires="p14">
      <p:transition spd="slow" p14:dur="2000" advTm="137000"/>
    </mc:Choice>
    <mc:Fallback xmlns="">
      <p:transition spd="slow" advTm="137000"/>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C355D9D-FCDB-372B-46C4-8F2A5293F619}"/>
              </a:ext>
            </a:extLst>
          </p:cNvPr>
          <p:cNvSpPr txBox="1"/>
          <p:nvPr/>
        </p:nvSpPr>
        <p:spPr>
          <a:xfrm>
            <a:off x="3355006" y="619388"/>
            <a:ext cx="5860712" cy="523220"/>
          </a:xfrm>
          <a:prstGeom prst="rect">
            <a:avLst/>
          </a:prstGeom>
          <a:noFill/>
        </p:spPr>
        <p:txBody>
          <a:bodyPr wrap="square" rtlCol="0">
            <a:spAutoFit/>
          </a:bodyPr>
          <a:lstStyle/>
          <a:p>
            <a:pPr algn="l"/>
            <a:r>
              <a:rPr lang="en-US" sz="2800" b="1" i="0" dirty="0">
                <a:effectLst/>
                <a:latin typeface="Gilmer"/>
              </a:rPr>
              <a:t> </a:t>
            </a:r>
          </a:p>
        </p:txBody>
      </p:sp>
      <p:sp>
        <p:nvSpPr>
          <p:cNvPr id="7" name="TextBox 6">
            <a:extLst>
              <a:ext uri="{FF2B5EF4-FFF2-40B4-BE49-F238E27FC236}">
                <a16:creationId xmlns:a16="http://schemas.microsoft.com/office/drawing/2014/main" id="{C236BC4C-2BA4-D884-BD5C-C780488C043C}"/>
              </a:ext>
            </a:extLst>
          </p:cNvPr>
          <p:cNvSpPr txBox="1"/>
          <p:nvPr/>
        </p:nvSpPr>
        <p:spPr>
          <a:xfrm>
            <a:off x="344775" y="1583306"/>
            <a:ext cx="11313282" cy="3785652"/>
          </a:xfrm>
          <a:prstGeom prst="rect">
            <a:avLst/>
          </a:prstGeom>
          <a:noFill/>
        </p:spPr>
        <p:txBody>
          <a:bodyPr wrap="square">
            <a:spAutoFit/>
          </a:bodyPr>
          <a:lstStyle/>
          <a:p>
            <a:pPr marL="342900" indent="-342900" algn="just">
              <a:lnSpc>
                <a:spcPct val="200000"/>
              </a:lnSpc>
              <a:buFont typeface="+mj-lt"/>
              <a:buAutoNum type="arabicPeriod" startAt="3"/>
            </a:pPr>
            <a:r>
              <a:rPr lang="en-US" sz="2000" b="1" dirty="0"/>
              <a:t>Homogeneity or heterogeneity: </a:t>
            </a:r>
            <a:r>
              <a:rPr lang="en-US" sz="2000" dirty="0"/>
              <a:t>whenever the characteristics of the</a:t>
            </a:r>
            <a:r>
              <a:rPr lang="ar-SA" sz="2000" dirty="0"/>
              <a:t> </a:t>
            </a:r>
            <a:r>
              <a:rPr lang="en-US" sz="2000" dirty="0"/>
              <a:t>population are homogeneous, the required sample size is relatively small, and there is a need to increase the sample size when there are significant and numerous fundamental differences between observations of the study population.</a:t>
            </a:r>
          </a:p>
          <a:p>
            <a:pPr marL="342900" indent="-342900" algn="just">
              <a:lnSpc>
                <a:spcPct val="200000"/>
              </a:lnSpc>
              <a:buFont typeface="+mj-lt"/>
              <a:buAutoNum type="arabicPeriod" startAt="4"/>
            </a:pPr>
            <a:r>
              <a:rPr lang="en-US" sz="2000" b="1" dirty="0"/>
              <a:t>The size of the population</a:t>
            </a:r>
            <a:r>
              <a:rPr lang="en-US" sz="2000" dirty="0"/>
              <a:t>: The more observations of the study population increase, the larger the required sample size and vice versa, noting that the proportion of the sample to the study Population decreases as the population increases.</a:t>
            </a:r>
          </a:p>
        </p:txBody>
      </p:sp>
      <p:sp>
        <p:nvSpPr>
          <p:cNvPr id="8" name="TextBox 7">
            <a:extLst>
              <a:ext uri="{FF2B5EF4-FFF2-40B4-BE49-F238E27FC236}">
                <a16:creationId xmlns:a16="http://schemas.microsoft.com/office/drawing/2014/main" id="{3B4107C2-0158-CB1B-1A50-E172D87005E7}"/>
              </a:ext>
            </a:extLst>
          </p:cNvPr>
          <p:cNvSpPr txBox="1"/>
          <p:nvPr/>
        </p:nvSpPr>
        <p:spPr>
          <a:xfrm>
            <a:off x="4280956" y="553020"/>
            <a:ext cx="3628500" cy="584775"/>
          </a:xfrm>
          <a:prstGeom prst="rect">
            <a:avLst/>
          </a:prstGeom>
          <a:noFill/>
        </p:spPr>
        <p:txBody>
          <a:bodyPr wrap="square" rtlCol="0">
            <a:spAutoFit/>
          </a:bodyPr>
          <a:lstStyle/>
          <a:p>
            <a:pPr algn="l"/>
            <a:r>
              <a:rPr lang="en-US" sz="3200" b="1" dirty="0">
                <a:latin typeface="Gilmer"/>
              </a:rPr>
              <a:t>6. Sample Size</a:t>
            </a:r>
            <a:endParaRPr lang="en-US" sz="3200" b="1" i="0" dirty="0">
              <a:effectLst/>
              <a:latin typeface="Gilmer"/>
            </a:endParaRPr>
          </a:p>
        </p:txBody>
      </p:sp>
    </p:spTree>
    <p:extLst>
      <p:ext uri="{BB962C8B-B14F-4D97-AF65-F5344CB8AC3E}">
        <p14:creationId xmlns:p14="http://schemas.microsoft.com/office/powerpoint/2010/main" val="905776619"/>
      </p:ext>
    </p:extLst>
  </p:cSld>
  <p:clrMapOvr>
    <a:masterClrMapping/>
  </p:clrMapOvr>
  <mc:AlternateContent xmlns:mc="http://schemas.openxmlformats.org/markup-compatibility/2006" xmlns:p14="http://schemas.microsoft.com/office/powerpoint/2010/main">
    <mc:Choice Requires="p14">
      <p:transition spd="slow" p14:dur="2000" advTm="67015"/>
    </mc:Choice>
    <mc:Fallback xmlns="">
      <p:transition spd="slow" advTm="67015"/>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E3797D96-1154-BC90-00B0-3AC3EA6787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ADC45677-33FF-662C-E160-FDB850553F73}"/>
              </a:ext>
            </a:extLst>
          </p:cNvPr>
          <p:cNvSpPr txBox="1"/>
          <p:nvPr/>
        </p:nvSpPr>
        <p:spPr>
          <a:xfrm>
            <a:off x="3355006" y="619388"/>
            <a:ext cx="5860712" cy="523220"/>
          </a:xfrm>
          <a:prstGeom prst="rect">
            <a:avLst/>
          </a:prstGeom>
          <a:noFill/>
        </p:spPr>
        <p:txBody>
          <a:bodyPr wrap="square" rtlCol="0">
            <a:spAutoFit/>
          </a:bodyPr>
          <a:lstStyle/>
          <a:p>
            <a:pPr algn="l"/>
            <a:r>
              <a:rPr lang="en-US" sz="2800" b="1" i="0" dirty="0">
                <a:effectLst/>
                <a:latin typeface="Gilmer"/>
              </a:rPr>
              <a:t> </a:t>
            </a:r>
          </a:p>
        </p:txBody>
      </p:sp>
      <p:sp>
        <p:nvSpPr>
          <p:cNvPr id="3" name="TextBox 2">
            <a:extLst>
              <a:ext uri="{FF2B5EF4-FFF2-40B4-BE49-F238E27FC236}">
                <a16:creationId xmlns:a16="http://schemas.microsoft.com/office/drawing/2014/main" id="{F97361AC-22FE-3994-9A60-09E4F5F97AE2}"/>
              </a:ext>
            </a:extLst>
          </p:cNvPr>
          <p:cNvSpPr txBox="1"/>
          <p:nvPr/>
        </p:nvSpPr>
        <p:spPr>
          <a:xfrm>
            <a:off x="569627" y="1802405"/>
            <a:ext cx="10349386" cy="3170099"/>
          </a:xfrm>
          <a:prstGeom prst="rect">
            <a:avLst/>
          </a:prstGeom>
          <a:noFill/>
        </p:spPr>
        <p:txBody>
          <a:bodyPr wrap="square">
            <a:spAutoFit/>
          </a:bodyPr>
          <a:lstStyle/>
          <a:p>
            <a:pPr algn="just">
              <a:lnSpc>
                <a:spcPct val="200000"/>
              </a:lnSpc>
            </a:pPr>
            <a:r>
              <a:rPr lang="en-US" sz="2000" b="1" dirty="0"/>
              <a:t>5. Research Methodology</a:t>
            </a:r>
          </a:p>
          <a:p>
            <a:pPr marL="285750" indent="-285750" algn="just">
              <a:lnSpc>
                <a:spcPct val="200000"/>
              </a:lnSpc>
              <a:buFont typeface="Arial" panose="020B0604020202020204" pitchFamily="34" charset="0"/>
              <a:buChar char="•"/>
            </a:pPr>
            <a:r>
              <a:rPr lang="en-US" sz="2000" dirty="0"/>
              <a:t>Survey research needs a larger number of samples compared to experimental studies </a:t>
            </a:r>
            <a:r>
              <a:rPr lang="ar-SA" sz="2000" dirty="0"/>
              <a:t>which</a:t>
            </a:r>
            <a:r>
              <a:rPr lang="en-US" sz="2000" dirty="0"/>
              <a:t> may need a smaller number.</a:t>
            </a:r>
          </a:p>
          <a:p>
            <a:pPr algn="just">
              <a:lnSpc>
                <a:spcPct val="200000"/>
              </a:lnSpc>
            </a:pPr>
            <a:r>
              <a:rPr lang="en-US" sz="2000" dirty="0"/>
              <a:t>  Also, the method used for data collection may impose on the researcher a certain size of the study sample. For example,  </a:t>
            </a:r>
            <a:r>
              <a:rPr lang="en-US" sz="2000" b="1" dirty="0"/>
              <a:t>observation or interview </a:t>
            </a:r>
            <a:r>
              <a:rPr lang="en-US" sz="2000" dirty="0"/>
              <a:t>requires a relatively small sample size.</a:t>
            </a:r>
          </a:p>
        </p:txBody>
      </p:sp>
      <p:sp>
        <p:nvSpPr>
          <p:cNvPr id="4" name="TextBox 3">
            <a:extLst>
              <a:ext uri="{FF2B5EF4-FFF2-40B4-BE49-F238E27FC236}">
                <a16:creationId xmlns:a16="http://schemas.microsoft.com/office/drawing/2014/main" id="{C4264F20-24BF-FD5F-6FB5-C0729E17A834}"/>
              </a:ext>
            </a:extLst>
          </p:cNvPr>
          <p:cNvSpPr txBox="1"/>
          <p:nvPr/>
        </p:nvSpPr>
        <p:spPr>
          <a:xfrm>
            <a:off x="4350089" y="513904"/>
            <a:ext cx="3628500" cy="584775"/>
          </a:xfrm>
          <a:prstGeom prst="rect">
            <a:avLst/>
          </a:prstGeom>
          <a:noFill/>
        </p:spPr>
        <p:txBody>
          <a:bodyPr wrap="square" rtlCol="0">
            <a:spAutoFit/>
          </a:bodyPr>
          <a:lstStyle/>
          <a:p>
            <a:pPr algn="l"/>
            <a:r>
              <a:rPr lang="en-US" sz="3200" b="1" dirty="0">
                <a:latin typeface="Gilmer"/>
              </a:rPr>
              <a:t>6. Sample Size</a:t>
            </a:r>
            <a:endParaRPr lang="en-US" sz="3200" b="1" i="0" dirty="0">
              <a:effectLst/>
              <a:latin typeface="Gilmer"/>
            </a:endParaRPr>
          </a:p>
        </p:txBody>
      </p:sp>
    </p:spTree>
    <p:extLst>
      <p:ext uri="{BB962C8B-B14F-4D97-AF65-F5344CB8AC3E}">
        <p14:creationId xmlns:p14="http://schemas.microsoft.com/office/powerpoint/2010/main" val="570760217"/>
      </p:ext>
    </p:extLst>
  </p:cSld>
  <p:clrMapOvr>
    <a:masterClrMapping/>
  </p:clrMapOvr>
  <mc:AlternateContent xmlns:mc="http://schemas.openxmlformats.org/markup-compatibility/2006" xmlns:p14="http://schemas.microsoft.com/office/powerpoint/2010/main">
    <mc:Choice Requires="p14">
      <p:transition spd="slow" p14:dur="2000" advTm="131416"/>
    </mc:Choice>
    <mc:Fallback xmlns="">
      <p:transition spd="slow" advTm="131416"/>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AutoShape 12"/>
          <p:cNvSpPr>
            <a:spLocks noChangeArrowheads="1"/>
          </p:cNvSpPr>
          <p:nvPr/>
        </p:nvSpPr>
        <p:spPr bwMode="auto">
          <a:xfrm>
            <a:off x="3089563" y="2686869"/>
            <a:ext cx="5915073" cy="1400222"/>
          </a:xfrm>
          <a:prstGeom prst="bevel">
            <a:avLst>
              <a:gd name="adj" fmla="val 12500"/>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en-US" altLang="en-US" sz="3600" dirty="0" smtClean="0">
                <a:solidFill>
                  <a:schemeClr val="tx1"/>
                </a:solidFill>
              </a:rPr>
              <a:t>Data Collection </a:t>
            </a:r>
            <a:endParaRPr lang="en-US" altLang="en-US" sz="3600" dirty="0">
              <a:solidFill>
                <a:schemeClr val="tx1"/>
              </a:solidFill>
            </a:endParaRPr>
          </a:p>
        </p:txBody>
      </p:sp>
    </p:spTree>
    <p:custDataLst>
      <p:tags r:id="rId1"/>
    </p:custDataLst>
    <p:extLst>
      <p:ext uri="{BB962C8B-B14F-4D97-AF65-F5344CB8AC3E}">
        <p14:creationId xmlns:p14="http://schemas.microsoft.com/office/powerpoint/2010/main" val="2027229034"/>
      </p:ext>
    </p:extLst>
  </p:cSld>
  <p:clrMapOvr>
    <a:masterClrMapping/>
  </p:clrMapOvr>
  <mc:AlternateContent xmlns:mc="http://schemas.openxmlformats.org/markup-compatibility/2006" xmlns:p14="http://schemas.microsoft.com/office/powerpoint/2010/main">
    <mc:Choice Requires="p14">
      <p:transition p14:dur="10" advTm="33674"/>
    </mc:Choice>
    <mc:Fallback xmlns="">
      <p:transition advTm="3367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strVal val="#ppt_w*0.70"/>
                                          </p:val>
                                        </p:tav>
                                        <p:tav tm="100000">
                                          <p:val>
                                            <p:strVal val="#ppt_w"/>
                                          </p:val>
                                        </p:tav>
                                      </p:tavLst>
                                    </p:anim>
                                    <p:anim calcmode="lin" valueType="num">
                                      <p:cBhvr>
                                        <p:cTn id="8" dur="500" fill="hold"/>
                                        <p:tgtEl>
                                          <p:spTgt spid="9"/>
                                        </p:tgtEl>
                                        <p:attrNameLst>
                                          <p:attrName>ppt_h</p:attrName>
                                        </p:attrNameLst>
                                      </p:cBhvr>
                                      <p:tavLst>
                                        <p:tav tm="0">
                                          <p:val>
                                            <p:strVal val="#ppt_h"/>
                                          </p:val>
                                        </p:tav>
                                        <p:tav tm="100000">
                                          <p:val>
                                            <p:strVal val="#ppt_h"/>
                                          </p:val>
                                        </p:tav>
                                      </p:tavLst>
                                    </p:anim>
                                    <p:animEffect transition="in" filter="fade">
                                      <p:cBhvr>
                                        <p:cTn id="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9018858B-FCB8-C437-1CFE-8B3A8F5347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8141EBE8-6C09-8EBC-7642-3B498F9ED297}"/>
              </a:ext>
            </a:extLst>
          </p:cNvPr>
          <p:cNvSpPr txBox="1"/>
          <p:nvPr/>
        </p:nvSpPr>
        <p:spPr>
          <a:xfrm>
            <a:off x="4328750" y="632632"/>
            <a:ext cx="2778325" cy="584775"/>
          </a:xfrm>
          <a:prstGeom prst="rect">
            <a:avLst/>
          </a:prstGeom>
          <a:noFill/>
        </p:spPr>
        <p:txBody>
          <a:bodyPr wrap="square" rtlCol="0">
            <a:spAutoFit/>
          </a:bodyPr>
          <a:lstStyle>
            <a:defPPr>
              <a:defRPr lang="en-US"/>
            </a:defPPr>
            <a:lvl1pPr>
              <a:defRPr sz="3200" b="1">
                <a:latin typeface="Gilmer"/>
              </a:defRPr>
            </a:lvl1pPr>
          </a:lstStyle>
          <a:p>
            <a:r>
              <a:rPr lang="en-US" dirty="0"/>
              <a:t>Introduction  </a:t>
            </a:r>
          </a:p>
        </p:txBody>
      </p:sp>
      <p:sp>
        <p:nvSpPr>
          <p:cNvPr id="3" name="TextBox 2">
            <a:extLst>
              <a:ext uri="{FF2B5EF4-FFF2-40B4-BE49-F238E27FC236}">
                <a16:creationId xmlns:a16="http://schemas.microsoft.com/office/drawing/2014/main" id="{DC739809-056E-BBE0-4A96-706845E4B4C1}"/>
              </a:ext>
            </a:extLst>
          </p:cNvPr>
          <p:cNvSpPr txBox="1"/>
          <p:nvPr/>
        </p:nvSpPr>
        <p:spPr>
          <a:xfrm>
            <a:off x="284813" y="1314432"/>
            <a:ext cx="11362544" cy="5414431"/>
          </a:xfrm>
          <a:prstGeom prst="rect">
            <a:avLst/>
          </a:prstGeom>
          <a:noFill/>
        </p:spPr>
        <p:txBody>
          <a:bodyPr wrap="square">
            <a:spAutoFit/>
          </a:bodyPr>
          <a:lstStyle/>
          <a:p>
            <a:pPr marL="342900" indent="-342900">
              <a:lnSpc>
                <a:spcPct val="200000"/>
              </a:lnSpc>
              <a:buFont typeface="Arial" panose="020B0604020202020204" pitchFamily="34" charset="0"/>
              <a:buChar char="•"/>
            </a:pPr>
            <a:r>
              <a:rPr lang="en-US" sz="2200" dirty="0"/>
              <a:t>In the data collection stage, the researcher must consider two types of data that he can use to identify and analyze the various aspects of the phenomenon, which are primary and </a:t>
            </a:r>
            <a:r>
              <a:rPr lang="en-US" sz="2200" b="1" i="1" dirty="0"/>
              <a:t>secondary </a:t>
            </a:r>
            <a:r>
              <a:rPr lang="en-US" sz="2200" dirty="0"/>
              <a:t>data.</a:t>
            </a:r>
          </a:p>
          <a:p>
            <a:pPr marL="342900" indent="-342900">
              <a:lnSpc>
                <a:spcPct val="200000"/>
              </a:lnSpc>
              <a:buFont typeface="Arial" panose="020B0604020202020204" pitchFamily="34" charset="0"/>
              <a:buChar char="•"/>
            </a:pPr>
            <a:r>
              <a:rPr lang="en-US" sz="2200" b="1" i="0" dirty="0">
                <a:effectLst/>
              </a:rPr>
              <a:t>To collect high-quality data relevant to your purposes, follow these four steps.</a:t>
            </a:r>
          </a:p>
          <a:p>
            <a:pPr algn="l">
              <a:lnSpc>
                <a:spcPct val="200000"/>
              </a:lnSpc>
            </a:pPr>
            <a:r>
              <a:rPr lang="en-US" sz="2200" dirty="0"/>
              <a:t>Step 1: Define the aim of your research</a:t>
            </a:r>
          </a:p>
          <a:p>
            <a:pPr algn="l">
              <a:lnSpc>
                <a:spcPct val="200000"/>
              </a:lnSpc>
            </a:pPr>
            <a:r>
              <a:rPr lang="en-US" sz="2200" dirty="0"/>
              <a:t>Step 2: Choose your data collection method</a:t>
            </a:r>
          </a:p>
          <a:p>
            <a:pPr algn="l">
              <a:lnSpc>
                <a:spcPct val="200000"/>
              </a:lnSpc>
            </a:pPr>
            <a:r>
              <a:rPr lang="en-US" sz="2200" dirty="0"/>
              <a:t>Step 3: Plan your data collection procedures</a:t>
            </a:r>
          </a:p>
          <a:p>
            <a:pPr algn="l">
              <a:lnSpc>
                <a:spcPct val="200000"/>
              </a:lnSpc>
            </a:pPr>
            <a:r>
              <a:rPr lang="en-US" sz="2200" dirty="0"/>
              <a:t>Step 4: Collect the data</a:t>
            </a:r>
          </a:p>
        </p:txBody>
      </p:sp>
    </p:spTree>
    <p:extLst>
      <p:ext uri="{BB962C8B-B14F-4D97-AF65-F5344CB8AC3E}">
        <p14:creationId xmlns:p14="http://schemas.microsoft.com/office/powerpoint/2010/main" val="602859770"/>
      </p:ext>
    </p:extLst>
  </p:cSld>
  <p:clrMapOvr>
    <a:masterClrMapping/>
  </p:clrMapOvr>
  <mc:AlternateContent xmlns:mc="http://schemas.openxmlformats.org/markup-compatibility/2006" xmlns:p14="http://schemas.microsoft.com/office/powerpoint/2010/main">
    <mc:Choice Requires="p14">
      <p:transition spd="slow" p14:dur="2000" advTm="104091"/>
    </mc:Choice>
    <mc:Fallback xmlns="">
      <p:transition spd="slow" advTm="104091"/>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0C129C07-3803-5432-64B0-873FF9F2C9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23F5BB57-17DA-3EA2-8095-B3189C60860A}"/>
              </a:ext>
            </a:extLst>
          </p:cNvPr>
          <p:cNvSpPr txBox="1"/>
          <p:nvPr/>
        </p:nvSpPr>
        <p:spPr>
          <a:xfrm>
            <a:off x="3263587" y="547416"/>
            <a:ext cx="5654112" cy="584775"/>
          </a:xfrm>
          <a:prstGeom prst="rect">
            <a:avLst/>
          </a:prstGeom>
          <a:noFill/>
        </p:spPr>
        <p:txBody>
          <a:bodyPr wrap="square" rtlCol="0">
            <a:spAutoFit/>
          </a:bodyPr>
          <a:lstStyle>
            <a:defPPr>
              <a:defRPr lang="en-US"/>
            </a:defPPr>
            <a:lvl1pPr>
              <a:defRPr sz="3200" b="1">
                <a:latin typeface="Gilmer"/>
              </a:defRPr>
            </a:lvl1pPr>
          </a:lstStyle>
          <a:p>
            <a:r>
              <a:rPr lang="en-US" dirty="0"/>
              <a:t>Primary &amp; Secondary Data   </a:t>
            </a:r>
          </a:p>
        </p:txBody>
      </p:sp>
      <p:sp>
        <p:nvSpPr>
          <p:cNvPr id="3" name="TextBox 2">
            <a:extLst>
              <a:ext uri="{FF2B5EF4-FFF2-40B4-BE49-F238E27FC236}">
                <a16:creationId xmlns:a16="http://schemas.microsoft.com/office/drawing/2014/main" id="{992F6714-98D9-AF93-AB84-301656E71A63}"/>
              </a:ext>
            </a:extLst>
          </p:cNvPr>
          <p:cNvSpPr txBox="1"/>
          <p:nvPr/>
        </p:nvSpPr>
        <p:spPr>
          <a:xfrm>
            <a:off x="674560" y="1355370"/>
            <a:ext cx="11167672" cy="4418517"/>
          </a:xfrm>
          <a:prstGeom prst="rect">
            <a:avLst/>
          </a:prstGeom>
          <a:noFill/>
        </p:spPr>
        <p:txBody>
          <a:bodyPr wrap="square">
            <a:spAutoFit/>
          </a:bodyPr>
          <a:lstStyle/>
          <a:p>
            <a:pPr marL="285750" indent="-285750" algn="just">
              <a:lnSpc>
                <a:spcPct val="200000"/>
              </a:lnSpc>
              <a:buFont typeface="Wingdings" panose="05000000000000000000" pitchFamily="2" charset="2"/>
              <a:buChar char="q"/>
            </a:pPr>
            <a:r>
              <a:rPr lang="en-US" sz="2400" b="1" dirty="0"/>
              <a:t>Primary Data</a:t>
            </a:r>
          </a:p>
          <a:p>
            <a:pPr algn="just">
              <a:lnSpc>
                <a:spcPct val="200000"/>
              </a:lnSpc>
            </a:pPr>
            <a:r>
              <a:rPr lang="en-US" sz="2400" dirty="0"/>
              <a:t>«Data that is collected by the researcher directly for the first time about the phenomenon under study»</a:t>
            </a:r>
          </a:p>
          <a:p>
            <a:pPr algn="just">
              <a:lnSpc>
                <a:spcPct val="200000"/>
              </a:lnSpc>
            </a:pPr>
            <a:r>
              <a:rPr lang="en-US" sz="2400" dirty="0"/>
              <a:t>Sources: observation, interview, questionnaire, and Focus group.</a:t>
            </a:r>
          </a:p>
          <a:p>
            <a:pPr marL="285750" indent="-285750" algn="just">
              <a:lnSpc>
                <a:spcPct val="200000"/>
              </a:lnSpc>
              <a:buFont typeface="Wingdings" panose="05000000000000000000" pitchFamily="2" charset="2"/>
              <a:buChar char="q"/>
            </a:pPr>
            <a:r>
              <a:rPr lang="en-US" sz="2400" dirty="0"/>
              <a:t> </a:t>
            </a:r>
            <a:r>
              <a:rPr lang="en-US" sz="2400" b="1" dirty="0"/>
              <a:t>Secondary Data</a:t>
            </a:r>
          </a:p>
          <a:p>
            <a:pPr algn="just">
              <a:lnSpc>
                <a:spcPct val="200000"/>
              </a:lnSpc>
            </a:pPr>
            <a:r>
              <a:rPr lang="en-US" sz="2400" dirty="0"/>
              <a:t>“Information and data collected by someone earlier</a:t>
            </a:r>
            <a:r>
              <a:rPr lang="ar-SA" sz="2400" dirty="0"/>
              <a:t>.</a:t>
            </a:r>
            <a:r>
              <a:rPr lang="en-US" sz="2400" dirty="0"/>
              <a:t>”</a:t>
            </a:r>
          </a:p>
        </p:txBody>
      </p:sp>
    </p:spTree>
    <p:extLst>
      <p:ext uri="{BB962C8B-B14F-4D97-AF65-F5344CB8AC3E}">
        <p14:creationId xmlns:p14="http://schemas.microsoft.com/office/powerpoint/2010/main" val="3239260437"/>
      </p:ext>
    </p:extLst>
  </p:cSld>
  <p:clrMapOvr>
    <a:masterClrMapping/>
  </p:clrMapOvr>
  <mc:AlternateContent xmlns:mc="http://schemas.openxmlformats.org/markup-compatibility/2006" xmlns:p14="http://schemas.microsoft.com/office/powerpoint/2010/main">
    <mc:Choice Requires="p14">
      <p:transition spd="slow" p14:dur="2000" advTm="128712"/>
    </mc:Choice>
    <mc:Fallback xmlns="">
      <p:transition spd="slow" advTm="128712"/>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0060AC6B-C862-0304-B1BE-E3923CCE96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BD2FC674-E9EB-A0A6-27C3-82A38B0DA832}"/>
              </a:ext>
            </a:extLst>
          </p:cNvPr>
          <p:cNvSpPr txBox="1"/>
          <p:nvPr/>
        </p:nvSpPr>
        <p:spPr>
          <a:xfrm>
            <a:off x="3686601" y="512712"/>
            <a:ext cx="3714478" cy="584775"/>
          </a:xfrm>
          <a:prstGeom prst="rect">
            <a:avLst/>
          </a:prstGeom>
          <a:noFill/>
        </p:spPr>
        <p:txBody>
          <a:bodyPr wrap="square" rtlCol="0">
            <a:spAutoFit/>
          </a:bodyPr>
          <a:lstStyle>
            <a:defPPr>
              <a:defRPr lang="en-US"/>
            </a:defPPr>
            <a:lvl1pPr>
              <a:defRPr sz="3200" b="1">
                <a:latin typeface="Gilmer"/>
              </a:defRPr>
            </a:lvl1pPr>
          </a:lstStyle>
          <a:p>
            <a:r>
              <a:rPr lang="en-US" dirty="0"/>
              <a:t> Secondary Data   </a:t>
            </a:r>
          </a:p>
        </p:txBody>
      </p:sp>
      <p:sp>
        <p:nvSpPr>
          <p:cNvPr id="3" name="TextBox 2">
            <a:extLst>
              <a:ext uri="{FF2B5EF4-FFF2-40B4-BE49-F238E27FC236}">
                <a16:creationId xmlns:a16="http://schemas.microsoft.com/office/drawing/2014/main" id="{E1640147-982D-5A4C-35E3-870E5635F4F0}"/>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sp>
        <p:nvSpPr>
          <p:cNvPr id="4" name="TextBox 3">
            <a:extLst>
              <a:ext uri="{FF2B5EF4-FFF2-40B4-BE49-F238E27FC236}">
                <a16:creationId xmlns:a16="http://schemas.microsoft.com/office/drawing/2014/main" id="{16923D00-DB1A-48E7-C44E-69432DD9A6F2}"/>
              </a:ext>
            </a:extLst>
          </p:cNvPr>
          <p:cNvSpPr txBox="1"/>
          <p:nvPr/>
        </p:nvSpPr>
        <p:spPr>
          <a:xfrm>
            <a:off x="239843" y="1560027"/>
            <a:ext cx="11557416" cy="3913059"/>
          </a:xfrm>
          <a:prstGeom prst="rect">
            <a:avLst/>
          </a:prstGeom>
          <a:noFill/>
        </p:spPr>
        <p:txBody>
          <a:bodyPr wrap="square">
            <a:spAutoFit/>
          </a:bodyPr>
          <a:lstStyle/>
          <a:p>
            <a:pPr algn="just">
              <a:lnSpc>
                <a:spcPct val="150000"/>
              </a:lnSpc>
            </a:pPr>
            <a:r>
              <a:rPr lang="en-US" sz="2400" b="1" u="sng" dirty="0"/>
              <a:t>Internal</a:t>
            </a:r>
            <a:r>
              <a:rPr lang="ar-SA" sz="2400" b="1" u="sng" dirty="0"/>
              <a:t> </a:t>
            </a:r>
            <a:r>
              <a:rPr lang="en-US" sz="2400" b="1" u="sng" dirty="0"/>
              <a:t>sources</a:t>
            </a:r>
            <a:r>
              <a:rPr lang="en-US" sz="2400" u="sng" dirty="0"/>
              <a:t>: </a:t>
            </a:r>
          </a:p>
          <a:p>
            <a:pPr algn="just">
              <a:lnSpc>
                <a:spcPct val="150000"/>
              </a:lnSpc>
            </a:pPr>
            <a:r>
              <a:rPr lang="en-US" sz="2400" dirty="0"/>
              <a:t>Data in the company's records (number of employees</a:t>
            </a:r>
            <a:r>
              <a:rPr lang="ar-SA" sz="2400" dirty="0"/>
              <a:t>, </a:t>
            </a:r>
            <a:r>
              <a:rPr lang="en-US" sz="2400" dirty="0"/>
              <a:t>production volume</a:t>
            </a:r>
            <a:r>
              <a:rPr lang="ar-SA" sz="2400" dirty="0"/>
              <a:t>, profits, etc.</a:t>
            </a:r>
            <a:r>
              <a:rPr lang="en-US" sz="2400" dirty="0"/>
              <a:t>)</a:t>
            </a:r>
          </a:p>
          <a:p>
            <a:pPr algn="just">
              <a:lnSpc>
                <a:spcPct val="150000"/>
              </a:lnSpc>
            </a:pPr>
            <a:r>
              <a:rPr lang="en-US" sz="2400" b="1" u="sng" dirty="0"/>
              <a:t>External</a:t>
            </a:r>
            <a:r>
              <a:rPr lang="ar-SA" sz="2400" b="1" u="sng" dirty="0"/>
              <a:t> </a:t>
            </a:r>
            <a:r>
              <a:rPr lang="en-US" sz="2400" b="1" u="sng" dirty="0"/>
              <a:t>Sources</a:t>
            </a:r>
            <a:r>
              <a:rPr lang="en-US" sz="2400" u="sng" dirty="0"/>
              <a:t>: </a:t>
            </a:r>
          </a:p>
          <a:p>
            <a:pPr algn="just">
              <a:lnSpc>
                <a:spcPct val="150000"/>
              </a:lnSpc>
            </a:pPr>
            <a:r>
              <a:rPr lang="en-US" sz="2400" dirty="0"/>
              <a:t>(books - periodicals - bulletins - statistics - reports .........)</a:t>
            </a:r>
          </a:p>
          <a:p>
            <a:pPr algn="just">
              <a:lnSpc>
                <a:spcPct val="150000"/>
              </a:lnSpc>
            </a:pPr>
            <a:r>
              <a:rPr lang="en-US" sz="2400" u="sng" dirty="0"/>
              <a:t>Advantages</a:t>
            </a:r>
            <a:r>
              <a:rPr lang="en-US" sz="2400" dirty="0"/>
              <a:t>: including low cost - speed of obtaining - accuracy - ........</a:t>
            </a:r>
          </a:p>
          <a:p>
            <a:pPr algn="just">
              <a:lnSpc>
                <a:spcPct val="150000"/>
              </a:lnSpc>
            </a:pPr>
            <a:r>
              <a:rPr lang="en-US" sz="2400" u="sng" dirty="0"/>
              <a:t>Disadvantages</a:t>
            </a:r>
            <a:r>
              <a:rPr lang="en-US" sz="2400" dirty="0"/>
              <a:t> include obsolescence of secondary data and problems collecting secondary data from several sources, ………</a:t>
            </a:r>
          </a:p>
        </p:txBody>
      </p:sp>
    </p:spTree>
    <p:extLst>
      <p:ext uri="{BB962C8B-B14F-4D97-AF65-F5344CB8AC3E}">
        <p14:creationId xmlns:p14="http://schemas.microsoft.com/office/powerpoint/2010/main" val="1306120444"/>
      </p:ext>
    </p:extLst>
  </p:cSld>
  <p:clrMapOvr>
    <a:masterClrMapping/>
  </p:clrMapOvr>
  <mc:AlternateContent xmlns:mc="http://schemas.openxmlformats.org/markup-compatibility/2006" xmlns:p14="http://schemas.microsoft.com/office/powerpoint/2010/main">
    <mc:Choice Requires="p14">
      <p:transition spd="slow" p14:dur="2000" advTm="124989"/>
    </mc:Choice>
    <mc:Fallback xmlns="">
      <p:transition spd="slow" advTm="124989"/>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E68BE0EF-2810-E662-603E-C91CEA4518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39646824-24FF-9E2F-9D60-ACAADC1A705E}"/>
              </a:ext>
            </a:extLst>
          </p:cNvPr>
          <p:cNvSpPr txBox="1"/>
          <p:nvPr/>
        </p:nvSpPr>
        <p:spPr>
          <a:xfrm>
            <a:off x="948267" y="559735"/>
            <a:ext cx="7917829" cy="584775"/>
          </a:xfrm>
          <a:prstGeom prst="rect">
            <a:avLst/>
          </a:prstGeom>
          <a:noFill/>
        </p:spPr>
        <p:txBody>
          <a:bodyPr wrap="square" rtlCol="0">
            <a:spAutoFit/>
          </a:bodyPr>
          <a:lstStyle>
            <a:defPPr>
              <a:defRPr lang="en-US"/>
            </a:defPPr>
            <a:lvl1pPr>
              <a:defRPr sz="3200" b="1">
                <a:latin typeface="Gilmer"/>
              </a:defRPr>
            </a:lvl1pPr>
          </a:lstStyle>
          <a:p>
            <a:r>
              <a:rPr lang="en-US" dirty="0"/>
              <a:t> Methods for Collecting Primary Data   </a:t>
            </a:r>
          </a:p>
        </p:txBody>
      </p:sp>
      <p:sp>
        <p:nvSpPr>
          <p:cNvPr id="3" name="TextBox 2">
            <a:extLst>
              <a:ext uri="{FF2B5EF4-FFF2-40B4-BE49-F238E27FC236}">
                <a16:creationId xmlns:a16="http://schemas.microsoft.com/office/drawing/2014/main" id="{B971A4D0-F9F9-BA58-675D-ECC87D5F96B1}"/>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sp>
        <p:nvSpPr>
          <p:cNvPr id="4" name="TextBox 3">
            <a:extLst>
              <a:ext uri="{FF2B5EF4-FFF2-40B4-BE49-F238E27FC236}">
                <a16:creationId xmlns:a16="http://schemas.microsoft.com/office/drawing/2014/main" id="{EC1BEA52-13D5-DF2E-35BF-0C34064C64B2}"/>
              </a:ext>
            </a:extLst>
          </p:cNvPr>
          <p:cNvSpPr txBox="1"/>
          <p:nvPr/>
        </p:nvSpPr>
        <p:spPr>
          <a:xfrm>
            <a:off x="1987791" y="1287968"/>
            <a:ext cx="7960727" cy="4708981"/>
          </a:xfrm>
          <a:prstGeom prst="rect">
            <a:avLst/>
          </a:prstGeom>
          <a:noFill/>
        </p:spPr>
        <p:txBody>
          <a:bodyPr wrap="square">
            <a:spAutoFit/>
          </a:bodyPr>
          <a:lstStyle/>
          <a:p>
            <a:pPr marL="457200" indent="-457200">
              <a:lnSpc>
                <a:spcPct val="150000"/>
              </a:lnSpc>
              <a:buFont typeface="+mj-lt"/>
              <a:buAutoNum type="arabicPeriod"/>
            </a:pPr>
            <a:r>
              <a:rPr lang="en-US" sz="2000" dirty="0"/>
              <a:t>Questionnaire.</a:t>
            </a:r>
          </a:p>
          <a:p>
            <a:pPr marL="457200" indent="-457200">
              <a:lnSpc>
                <a:spcPct val="150000"/>
              </a:lnSpc>
              <a:buFont typeface="+mj-lt"/>
              <a:buAutoNum type="arabicPeriod"/>
            </a:pPr>
            <a:r>
              <a:rPr lang="en-US" sz="2000" dirty="0"/>
              <a:t>Interview</a:t>
            </a:r>
          </a:p>
          <a:p>
            <a:pPr marL="457200" indent="-457200">
              <a:lnSpc>
                <a:spcPct val="150000"/>
              </a:lnSpc>
              <a:buFont typeface="+mj-lt"/>
              <a:buAutoNum type="arabicPeriod"/>
            </a:pPr>
            <a:r>
              <a:rPr lang="en-US" sz="2000" dirty="0"/>
              <a:t>Observation</a:t>
            </a:r>
          </a:p>
          <a:p>
            <a:pPr marL="457200" indent="-457200">
              <a:lnSpc>
                <a:spcPct val="150000"/>
              </a:lnSpc>
              <a:buFont typeface="+mj-lt"/>
              <a:buAutoNum type="arabicPeriod"/>
            </a:pPr>
            <a:r>
              <a:rPr lang="en-US" sz="2000" dirty="0"/>
              <a:t>focus groups.</a:t>
            </a:r>
          </a:p>
          <a:p>
            <a:pPr>
              <a:lnSpc>
                <a:spcPct val="150000"/>
              </a:lnSpc>
            </a:pPr>
            <a:r>
              <a:rPr lang="en-US" sz="2000" b="1" dirty="0"/>
              <a:t>Factors influencing the choice of primary data collection method:</a:t>
            </a:r>
          </a:p>
          <a:p>
            <a:pPr marL="342900" indent="-342900">
              <a:lnSpc>
                <a:spcPct val="150000"/>
              </a:lnSpc>
              <a:buFont typeface="Wingdings" panose="05000000000000000000" pitchFamily="2" charset="2"/>
              <a:buChar char="§"/>
            </a:pPr>
            <a:r>
              <a:rPr lang="en-US" sz="2000" dirty="0"/>
              <a:t>The nature of the research.</a:t>
            </a:r>
          </a:p>
          <a:p>
            <a:pPr marL="342900" indent="-342900">
              <a:lnSpc>
                <a:spcPct val="150000"/>
              </a:lnSpc>
              <a:buFont typeface="Wingdings" panose="05000000000000000000" pitchFamily="2" charset="2"/>
              <a:buChar char="§"/>
            </a:pPr>
            <a:r>
              <a:rPr lang="en-US" sz="2000" dirty="0"/>
              <a:t>The Research Methodology.</a:t>
            </a:r>
          </a:p>
          <a:p>
            <a:pPr marL="342900" indent="-342900">
              <a:lnSpc>
                <a:spcPct val="150000"/>
              </a:lnSpc>
              <a:buFont typeface="Wingdings" panose="05000000000000000000" pitchFamily="2" charset="2"/>
              <a:buChar char="§"/>
            </a:pPr>
            <a:r>
              <a:rPr lang="en-US" sz="2000" dirty="0"/>
              <a:t>The definition of the population and sample.</a:t>
            </a:r>
          </a:p>
          <a:p>
            <a:pPr marL="342900" indent="-342900">
              <a:lnSpc>
                <a:spcPct val="150000"/>
              </a:lnSpc>
              <a:buFont typeface="Wingdings" panose="05000000000000000000" pitchFamily="2" charset="2"/>
              <a:buChar char="§"/>
            </a:pPr>
            <a:r>
              <a:rPr lang="en-US" sz="2000" dirty="0"/>
              <a:t>Researcher’s time and financial capabilities.</a:t>
            </a:r>
          </a:p>
          <a:p>
            <a:pPr marL="342900" indent="-342900">
              <a:lnSpc>
                <a:spcPct val="150000"/>
              </a:lnSpc>
              <a:buFont typeface="Wingdings" panose="05000000000000000000" pitchFamily="2" charset="2"/>
              <a:buChar char="§"/>
            </a:pPr>
            <a:r>
              <a:rPr lang="en-US" sz="2000" dirty="0"/>
              <a:t> Researcher's knowledge of the tool used to collect data.</a:t>
            </a:r>
          </a:p>
        </p:txBody>
      </p:sp>
    </p:spTree>
    <p:extLst>
      <p:ext uri="{BB962C8B-B14F-4D97-AF65-F5344CB8AC3E}">
        <p14:creationId xmlns:p14="http://schemas.microsoft.com/office/powerpoint/2010/main" val="3411880008"/>
      </p:ext>
    </p:extLst>
  </p:cSld>
  <p:clrMapOvr>
    <a:masterClrMapping/>
  </p:clrMapOvr>
  <mc:AlternateContent xmlns:mc="http://schemas.openxmlformats.org/markup-compatibility/2006" xmlns:p14="http://schemas.microsoft.com/office/powerpoint/2010/main">
    <mc:Choice Requires="p14">
      <p:transition spd="slow" p14:dur="2000" advTm="90878"/>
    </mc:Choice>
    <mc:Fallback xmlns="">
      <p:transition spd="slow" advTm="90878"/>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1C3DCC57-61F7-8E71-71D2-4F15D1094F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87227499-98A7-2605-9892-B9D2865FEC94}"/>
              </a:ext>
            </a:extLst>
          </p:cNvPr>
          <p:cNvSpPr txBox="1"/>
          <p:nvPr/>
        </p:nvSpPr>
        <p:spPr>
          <a:xfrm>
            <a:off x="3686372" y="580063"/>
            <a:ext cx="4533703" cy="584775"/>
          </a:xfrm>
          <a:prstGeom prst="rect">
            <a:avLst/>
          </a:prstGeom>
          <a:noFill/>
        </p:spPr>
        <p:txBody>
          <a:bodyPr wrap="square" rtlCol="0">
            <a:spAutoFit/>
          </a:bodyPr>
          <a:lstStyle>
            <a:defPPr>
              <a:defRPr lang="en-US"/>
            </a:defPPr>
            <a:lvl1pPr>
              <a:defRPr sz="3200" b="1">
                <a:latin typeface="Gilmer"/>
              </a:defRPr>
            </a:lvl1pPr>
          </a:lstStyle>
          <a:p>
            <a:r>
              <a:rPr lang="en-US" dirty="0"/>
              <a:t>1.  The Questionnaire  </a:t>
            </a:r>
          </a:p>
        </p:txBody>
      </p:sp>
      <p:sp>
        <p:nvSpPr>
          <p:cNvPr id="3" name="TextBox 2">
            <a:extLst>
              <a:ext uri="{FF2B5EF4-FFF2-40B4-BE49-F238E27FC236}">
                <a16:creationId xmlns:a16="http://schemas.microsoft.com/office/drawing/2014/main" id="{A9F71519-E235-0FC8-E838-947FACB08B10}"/>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5" name="Table 4">
            <a:extLst>
              <a:ext uri="{FF2B5EF4-FFF2-40B4-BE49-F238E27FC236}">
                <a16:creationId xmlns:a16="http://schemas.microsoft.com/office/drawing/2014/main" id="{394FCB00-C173-9DF6-9EE3-8793E0D819A2}"/>
              </a:ext>
            </a:extLst>
          </p:cNvPr>
          <p:cNvGraphicFramePr>
            <a:graphicFrameLocks noGrp="1"/>
          </p:cNvGraphicFramePr>
          <p:nvPr>
            <p:extLst/>
          </p:nvPr>
        </p:nvGraphicFramePr>
        <p:xfrm>
          <a:off x="858888" y="1650973"/>
          <a:ext cx="10293796" cy="4644896"/>
        </p:xfrm>
        <a:graphic>
          <a:graphicData uri="http://schemas.openxmlformats.org/drawingml/2006/table">
            <a:tbl>
              <a:tblPr/>
              <a:tblGrid>
                <a:gridCol w="10293796">
                  <a:extLst>
                    <a:ext uri="{9D8B030D-6E8A-4147-A177-3AD203B41FA5}">
                      <a16:colId xmlns:a16="http://schemas.microsoft.com/office/drawing/2014/main" val="105110122"/>
                    </a:ext>
                  </a:extLst>
                </a:gridCol>
              </a:tblGrid>
              <a:tr h="4644896">
                <a:tc>
                  <a:txBody>
                    <a:bodyPr/>
                    <a:lstStyle/>
                    <a:p>
                      <a:pPr>
                        <a:lnSpc>
                          <a:spcPct val="200000"/>
                        </a:lnSpc>
                      </a:pPr>
                      <a:r>
                        <a:rPr lang="en-US" sz="2000" dirty="0">
                          <a:effectLst/>
                          <a:latin typeface="+mn-lt"/>
                        </a:rPr>
                        <a:t>A questionnaire is a research instrument consisting of a set of questions to collect information from a respondent.</a:t>
                      </a:r>
                    </a:p>
                    <a:p>
                      <a:pPr>
                        <a:lnSpc>
                          <a:spcPct val="200000"/>
                        </a:lnSpc>
                      </a:pPr>
                      <a:r>
                        <a:rPr lang="en-US" sz="2000" b="1" dirty="0">
                          <a:effectLst/>
                          <a:latin typeface="+mn-lt"/>
                        </a:rPr>
                        <a:t>Methods of distributing the questionnaire:</a:t>
                      </a:r>
                    </a:p>
                    <a:p>
                      <a:pPr marL="342900" indent="-342900">
                        <a:lnSpc>
                          <a:spcPct val="200000"/>
                        </a:lnSpc>
                        <a:buFont typeface="+mj-lt"/>
                        <a:buAutoNum type="arabicPeriod"/>
                      </a:pPr>
                      <a:r>
                        <a:rPr lang="en-US" sz="2000" dirty="0">
                          <a:effectLst/>
                          <a:latin typeface="+mn-lt"/>
                        </a:rPr>
                        <a:t>Direct distribution</a:t>
                      </a:r>
                    </a:p>
                    <a:p>
                      <a:pPr marL="342900" indent="-342900">
                        <a:lnSpc>
                          <a:spcPct val="200000"/>
                        </a:lnSpc>
                        <a:buFont typeface="+mj-lt"/>
                        <a:buAutoNum type="arabicPeriod"/>
                      </a:pPr>
                      <a:r>
                        <a:rPr lang="en-US" sz="2000" dirty="0">
                          <a:effectLst/>
                          <a:latin typeface="+mn-lt"/>
                        </a:rPr>
                        <a:t>Regular mail</a:t>
                      </a:r>
                    </a:p>
                    <a:p>
                      <a:pPr marL="342900" indent="-342900">
                        <a:lnSpc>
                          <a:spcPct val="200000"/>
                        </a:lnSpc>
                        <a:buFont typeface="+mj-lt"/>
                        <a:buAutoNum type="arabicPeriod"/>
                      </a:pPr>
                      <a:r>
                        <a:rPr lang="en-US" sz="2000" dirty="0">
                          <a:effectLst/>
                          <a:latin typeface="+mn-lt"/>
                        </a:rPr>
                        <a:t>E-mail</a:t>
                      </a:r>
                    </a:p>
                    <a:p>
                      <a:pPr marL="342900" indent="-342900">
                        <a:lnSpc>
                          <a:spcPct val="200000"/>
                        </a:lnSpc>
                        <a:buFont typeface="+mj-lt"/>
                        <a:buAutoNum type="arabicPeriod"/>
                      </a:pPr>
                      <a:r>
                        <a:rPr lang="en-US" sz="2000" dirty="0">
                          <a:effectLst/>
                          <a:latin typeface="+mn-lt"/>
                        </a:rPr>
                        <a:t>Website</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1737694882"/>
      </p:ext>
    </p:extLst>
  </p:cSld>
  <p:clrMapOvr>
    <a:masterClrMapping/>
  </p:clrMapOvr>
  <mc:AlternateContent xmlns:mc="http://schemas.openxmlformats.org/markup-compatibility/2006" xmlns:p14="http://schemas.microsoft.com/office/powerpoint/2010/main">
    <mc:Choice Requires="p14">
      <p:transition spd="slow" p14:dur="2000" advTm="177885"/>
    </mc:Choice>
    <mc:Fallback xmlns="">
      <p:transition spd="slow" advTm="177885"/>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19C47317-C40F-2A65-F8CE-FB9406E6BF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8179320B-E562-6E72-D3DF-3492419797A0}"/>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sp>
        <p:nvSpPr>
          <p:cNvPr id="7" name="TextBox 6">
            <a:extLst>
              <a:ext uri="{FF2B5EF4-FFF2-40B4-BE49-F238E27FC236}">
                <a16:creationId xmlns:a16="http://schemas.microsoft.com/office/drawing/2014/main" id="{808366E3-07FF-9D5F-E1DD-3DA04C077B62}"/>
              </a:ext>
            </a:extLst>
          </p:cNvPr>
          <p:cNvSpPr txBox="1"/>
          <p:nvPr/>
        </p:nvSpPr>
        <p:spPr>
          <a:xfrm>
            <a:off x="3686373" y="580063"/>
            <a:ext cx="4790878" cy="584775"/>
          </a:xfrm>
          <a:prstGeom prst="rect">
            <a:avLst/>
          </a:prstGeom>
          <a:noFill/>
        </p:spPr>
        <p:txBody>
          <a:bodyPr wrap="square" rtlCol="0">
            <a:spAutoFit/>
          </a:bodyPr>
          <a:lstStyle>
            <a:defPPr>
              <a:defRPr lang="en-US"/>
            </a:defPPr>
            <a:lvl1pPr>
              <a:defRPr sz="3200" b="1">
                <a:latin typeface="Gilmer"/>
              </a:defRPr>
            </a:lvl1pPr>
          </a:lstStyle>
          <a:p>
            <a:r>
              <a:rPr lang="en-US" dirty="0"/>
              <a:t>1.  The Questionnaire  </a:t>
            </a:r>
          </a:p>
        </p:txBody>
      </p:sp>
      <p:sp>
        <p:nvSpPr>
          <p:cNvPr id="8" name="TextBox 7">
            <a:extLst>
              <a:ext uri="{FF2B5EF4-FFF2-40B4-BE49-F238E27FC236}">
                <a16:creationId xmlns:a16="http://schemas.microsoft.com/office/drawing/2014/main" id="{F0342DA2-5C5D-518F-B422-717C3F1DA525}"/>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9" name="Table 8">
            <a:extLst>
              <a:ext uri="{FF2B5EF4-FFF2-40B4-BE49-F238E27FC236}">
                <a16:creationId xmlns:a16="http://schemas.microsoft.com/office/drawing/2014/main" id="{624ED267-E439-B578-05DC-9F8C2D6C771B}"/>
              </a:ext>
            </a:extLst>
          </p:cNvPr>
          <p:cNvGraphicFramePr>
            <a:graphicFrameLocks noGrp="1"/>
          </p:cNvGraphicFramePr>
          <p:nvPr>
            <p:extLst/>
          </p:nvPr>
        </p:nvGraphicFramePr>
        <p:xfrm>
          <a:off x="679009" y="1471094"/>
          <a:ext cx="10643566" cy="4629906"/>
        </p:xfrm>
        <a:graphic>
          <a:graphicData uri="http://schemas.openxmlformats.org/drawingml/2006/table">
            <a:tbl>
              <a:tblPr/>
              <a:tblGrid>
                <a:gridCol w="10643566">
                  <a:extLst>
                    <a:ext uri="{9D8B030D-6E8A-4147-A177-3AD203B41FA5}">
                      <a16:colId xmlns:a16="http://schemas.microsoft.com/office/drawing/2014/main" val="105110122"/>
                    </a:ext>
                  </a:extLst>
                </a:gridCol>
              </a:tblGrid>
              <a:tr h="4629906">
                <a:tc>
                  <a:txBody>
                    <a:bodyPr/>
                    <a:lstStyle/>
                    <a:p>
                      <a:pPr marL="285750" indent="-285750" algn="just">
                        <a:lnSpc>
                          <a:spcPct val="150000"/>
                        </a:lnSpc>
                        <a:buFont typeface="Wingdings" panose="05000000000000000000" pitchFamily="2" charset="2"/>
                        <a:buChar char="q"/>
                      </a:pPr>
                      <a:r>
                        <a:rPr lang="en-US" sz="2000" b="1" i="0" kern="1200" dirty="0">
                          <a:solidFill>
                            <a:schemeClr val="tx1"/>
                          </a:solidFill>
                          <a:effectLst/>
                          <a:latin typeface="+mn-lt"/>
                          <a:ea typeface="+mn-ea"/>
                          <a:cs typeface="+mn-cs"/>
                        </a:rPr>
                        <a:t>Structured Questionnaires: </a:t>
                      </a:r>
                      <a:r>
                        <a:rPr lang="en-US" sz="2000" b="0" i="0" kern="1200" dirty="0">
                          <a:solidFill>
                            <a:schemeClr val="tx1"/>
                          </a:solidFill>
                          <a:effectLst/>
                          <a:latin typeface="+mn-lt"/>
                          <a:ea typeface="+mn-ea"/>
                          <a:cs typeface="+mn-cs"/>
                        </a:rPr>
                        <a:t>Structured questionnaires collect </a:t>
                      </a:r>
                      <a:r>
                        <a:rPr lang="en-US" sz="2000" b="0" i="0" u="none" strike="noStrike" kern="1200" dirty="0">
                          <a:solidFill>
                            <a:schemeClr val="tx1"/>
                          </a:solidFill>
                          <a:effectLst/>
                          <a:latin typeface="+mn-lt"/>
                          <a:ea typeface="+mn-ea"/>
                          <a:cs typeface="+mn-cs"/>
                        </a:rPr>
                        <a:t>quantitative data</a:t>
                      </a:r>
                      <a:r>
                        <a:rPr lang="en-US" sz="2000" b="0" i="0" kern="1200" dirty="0">
                          <a:solidFill>
                            <a:schemeClr val="tx1"/>
                          </a:solidFill>
                          <a:effectLst/>
                          <a:latin typeface="+mn-lt"/>
                          <a:ea typeface="+mn-ea"/>
                          <a:cs typeface="+mn-cs"/>
                        </a:rPr>
                        <a:t>. The questionnaire is planned and designed to gather precise information. It also initiates a formal inquiry, supplements data, checks previously accumulated data, and helps validate any prior hypothesis.</a:t>
                      </a:r>
                      <a:endParaRPr lang="ar-SA" sz="2000" b="0" i="0" kern="1200" dirty="0">
                        <a:solidFill>
                          <a:schemeClr val="tx1"/>
                        </a:solidFill>
                        <a:effectLst/>
                        <a:latin typeface="+mn-lt"/>
                        <a:ea typeface="+mn-ea"/>
                        <a:cs typeface="+mn-cs"/>
                      </a:endParaRPr>
                    </a:p>
                    <a:p>
                      <a:pPr algn="just">
                        <a:lnSpc>
                          <a:spcPct val="150000"/>
                        </a:lnSpc>
                      </a:pPr>
                      <a:endParaRPr lang="en-US" sz="2000" b="0" i="0" kern="1200" dirty="0">
                        <a:solidFill>
                          <a:schemeClr val="tx1"/>
                        </a:solidFill>
                        <a:effectLst/>
                        <a:latin typeface="+mn-lt"/>
                        <a:ea typeface="+mn-ea"/>
                        <a:cs typeface="+mn-cs"/>
                      </a:endParaRPr>
                    </a:p>
                    <a:p>
                      <a:pPr marL="285750" indent="-285750" algn="just">
                        <a:lnSpc>
                          <a:spcPct val="150000"/>
                        </a:lnSpc>
                        <a:buFont typeface="Wingdings" panose="05000000000000000000" pitchFamily="2" charset="2"/>
                        <a:buChar char="q"/>
                      </a:pPr>
                      <a:r>
                        <a:rPr lang="en-US" sz="2000" b="1" i="0" kern="1200" dirty="0">
                          <a:solidFill>
                            <a:schemeClr val="tx1"/>
                          </a:solidFill>
                          <a:effectLst/>
                          <a:latin typeface="+mn-lt"/>
                          <a:ea typeface="+mn-ea"/>
                          <a:cs typeface="+mn-cs"/>
                        </a:rPr>
                        <a:t>Unstructured Questionnaires: </a:t>
                      </a:r>
                      <a:r>
                        <a:rPr lang="en-US" sz="2000" b="0" i="0" kern="1200" dirty="0">
                          <a:solidFill>
                            <a:schemeClr val="tx1"/>
                          </a:solidFill>
                          <a:effectLst/>
                          <a:latin typeface="+mn-lt"/>
                          <a:ea typeface="+mn-ea"/>
                          <a:cs typeface="+mn-cs"/>
                        </a:rPr>
                        <a:t>Unstructured questionnaires collect </a:t>
                      </a:r>
                      <a:r>
                        <a:rPr lang="en-US" sz="2000" b="0" i="0" u="none" strike="noStrike" kern="1200" dirty="0">
                          <a:solidFill>
                            <a:schemeClr val="tx1"/>
                          </a:solidFill>
                          <a:effectLst/>
                          <a:latin typeface="+mn-lt"/>
                          <a:ea typeface="+mn-ea"/>
                          <a:cs typeface="+mn-cs"/>
                        </a:rPr>
                        <a:t>qualitative data</a:t>
                      </a:r>
                      <a:r>
                        <a:rPr lang="en-US" sz="2000" b="0" i="0" kern="1200" dirty="0">
                          <a:solidFill>
                            <a:schemeClr val="tx1"/>
                          </a:solidFill>
                          <a:effectLst/>
                          <a:latin typeface="+mn-lt"/>
                          <a:ea typeface="+mn-ea"/>
                          <a:cs typeface="+mn-cs"/>
                        </a:rPr>
                        <a:t>. They use a basic structure and questions but nothing that limits </a:t>
                      </a:r>
                      <a:r>
                        <a:rPr lang="ar-SA" sz="2000" b="0" i="0" kern="1200" dirty="0">
                          <a:solidFill>
                            <a:schemeClr val="tx1"/>
                          </a:solidFill>
                          <a:effectLst/>
                          <a:latin typeface="+mn-lt"/>
                          <a:ea typeface="+mn-ea"/>
                          <a:cs typeface="+mn-cs"/>
                        </a:rPr>
                        <a:t>a respondent’s responses</a:t>
                      </a:r>
                      <a:r>
                        <a:rPr lang="en-US" sz="2000" b="0" i="0" kern="1200" dirty="0">
                          <a:solidFill>
                            <a:schemeClr val="tx1"/>
                          </a:solidFill>
                          <a:effectLst/>
                          <a:latin typeface="+mn-lt"/>
                          <a:ea typeface="+mn-ea"/>
                          <a:cs typeface="+mn-cs"/>
                        </a:rPr>
                        <a:t>. The questions are more open-ended to collect specific data from participants.</a:t>
                      </a:r>
                    </a:p>
                    <a:p>
                      <a:pPr algn="just">
                        <a:lnSpc>
                          <a:spcPct val="150000"/>
                        </a:lnSpc>
                      </a:pPr>
                      <a:endParaRPr lang="en-US" sz="2000" dirty="0">
                        <a:effectLst/>
                        <a:latin typeface="Fira Sans" panose="020B0503050000020004" pitchFamily="34" charset="0"/>
                        <a:cs typeface="+mn-cs"/>
                      </a:endParaRP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128920889"/>
      </p:ext>
    </p:extLst>
  </p:cSld>
  <p:clrMapOvr>
    <a:masterClrMapping/>
  </p:clrMapOvr>
  <mc:AlternateContent xmlns:mc="http://schemas.openxmlformats.org/markup-compatibility/2006" xmlns:p14="http://schemas.microsoft.com/office/powerpoint/2010/main">
    <mc:Choice Requires="p14">
      <p:transition spd="slow" p14:dur="2000" advTm="191337"/>
    </mc:Choice>
    <mc:Fallback xmlns="">
      <p:transition spd="slow" advTm="191337"/>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40B64EB1-4AD1-2EE8-7D88-97FEC56817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33D97E69-B4E3-A619-E8A1-F8ACF3BC4860}"/>
              </a:ext>
            </a:extLst>
          </p:cNvPr>
          <p:cNvSpPr txBox="1"/>
          <p:nvPr/>
        </p:nvSpPr>
        <p:spPr>
          <a:xfrm>
            <a:off x="3686372" y="580063"/>
            <a:ext cx="4724203" cy="584775"/>
          </a:xfrm>
          <a:prstGeom prst="rect">
            <a:avLst/>
          </a:prstGeom>
          <a:noFill/>
        </p:spPr>
        <p:txBody>
          <a:bodyPr wrap="square" rtlCol="0">
            <a:spAutoFit/>
          </a:bodyPr>
          <a:lstStyle>
            <a:defPPr>
              <a:defRPr lang="en-US"/>
            </a:defPPr>
            <a:lvl1pPr>
              <a:defRPr sz="3200" b="1">
                <a:latin typeface="Gilmer"/>
              </a:defRPr>
            </a:lvl1pPr>
          </a:lstStyle>
          <a:p>
            <a:r>
              <a:rPr lang="en-US" dirty="0"/>
              <a:t>1.  The Questionnaire   </a:t>
            </a:r>
          </a:p>
        </p:txBody>
      </p:sp>
      <p:sp>
        <p:nvSpPr>
          <p:cNvPr id="3" name="TextBox 2">
            <a:extLst>
              <a:ext uri="{FF2B5EF4-FFF2-40B4-BE49-F238E27FC236}">
                <a16:creationId xmlns:a16="http://schemas.microsoft.com/office/drawing/2014/main" id="{FE0EF68C-413E-6CE7-A8DA-60E988F0BCA0}"/>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4" name="Table 3">
            <a:extLst>
              <a:ext uri="{FF2B5EF4-FFF2-40B4-BE49-F238E27FC236}">
                <a16:creationId xmlns:a16="http://schemas.microsoft.com/office/drawing/2014/main" id="{9E46FD09-F309-64FE-5B0E-0324A087F199}"/>
              </a:ext>
            </a:extLst>
          </p:cNvPr>
          <p:cNvGraphicFramePr>
            <a:graphicFrameLocks noGrp="1"/>
          </p:cNvGraphicFramePr>
          <p:nvPr>
            <p:extLst/>
          </p:nvPr>
        </p:nvGraphicFramePr>
        <p:xfrm>
          <a:off x="577868" y="1459486"/>
          <a:ext cx="11279352" cy="5076225"/>
        </p:xfrm>
        <a:graphic>
          <a:graphicData uri="http://schemas.openxmlformats.org/drawingml/2006/table">
            <a:tbl>
              <a:tblPr/>
              <a:tblGrid>
                <a:gridCol w="11279352">
                  <a:extLst>
                    <a:ext uri="{9D8B030D-6E8A-4147-A177-3AD203B41FA5}">
                      <a16:colId xmlns:a16="http://schemas.microsoft.com/office/drawing/2014/main" val="105110122"/>
                    </a:ext>
                  </a:extLst>
                </a:gridCol>
              </a:tblGrid>
              <a:tr h="5076225">
                <a:tc>
                  <a:txBody>
                    <a:bodyPr/>
                    <a:lstStyle/>
                    <a:p>
                      <a:pPr algn="just">
                        <a:lnSpc>
                          <a:spcPct val="150000"/>
                        </a:lnSpc>
                      </a:pPr>
                      <a:r>
                        <a:rPr lang="en-US" sz="2000" b="1" i="0" kern="1200" dirty="0">
                          <a:solidFill>
                            <a:schemeClr val="tx1"/>
                          </a:solidFill>
                          <a:effectLst/>
                          <a:latin typeface="+mn-lt"/>
                          <a:ea typeface="+mn-ea"/>
                          <a:cs typeface="+mn-cs"/>
                        </a:rPr>
                        <a:t>Some of the widely used </a:t>
                      </a:r>
                      <a:r>
                        <a:rPr lang="en-US" sz="2000" b="1" i="0" u="none" strike="noStrike" kern="1200" dirty="0">
                          <a:solidFill>
                            <a:schemeClr val="tx1"/>
                          </a:solidFill>
                          <a:effectLst/>
                          <a:latin typeface="+mn-lt"/>
                          <a:ea typeface="+mn-ea"/>
                          <a:cs typeface="+mn-cs"/>
                        </a:rPr>
                        <a:t>types of questions</a:t>
                      </a:r>
                      <a:r>
                        <a:rPr lang="en-US" sz="2000" b="1" i="0" kern="1200" dirty="0">
                          <a:solidFill>
                            <a:schemeClr val="tx1"/>
                          </a:solidFill>
                          <a:effectLst/>
                          <a:latin typeface="+mn-lt"/>
                          <a:ea typeface="+mn-ea"/>
                          <a:cs typeface="+mn-cs"/>
                        </a:rPr>
                        <a:t> are:</a:t>
                      </a:r>
                      <a:endParaRPr lang="en-US" sz="2000" b="1" dirty="0">
                        <a:effectLst/>
                        <a:latin typeface="+mn-lt"/>
                        <a:cs typeface="+mn-cs"/>
                      </a:endParaRPr>
                    </a:p>
                    <a:p>
                      <a:pPr algn="just">
                        <a:lnSpc>
                          <a:spcPct val="150000"/>
                        </a:lnSpc>
                      </a:pPr>
                      <a:r>
                        <a:rPr lang="en-US" sz="2000" dirty="0">
                          <a:effectLst/>
                          <a:latin typeface="+mn-lt"/>
                          <a:cs typeface="+mn-cs"/>
                        </a:rPr>
                        <a:t>A) </a:t>
                      </a:r>
                      <a:r>
                        <a:rPr lang="en-US" sz="2000" b="1" i="1" dirty="0">
                          <a:effectLst/>
                          <a:latin typeface="+mn-lt"/>
                          <a:cs typeface="+mn-cs"/>
                        </a:rPr>
                        <a:t>Closed Questions</a:t>
                      </a:r>
                      <a:r>
                        <a:rPr lang="en-US" sz="2000" dirty="0">
                          <a:effectLst/>
                          <a:latin typeface="+mn-lt"/>
                          <a:cs typeface="+mn-cs"/>
                        </a:rPr>
                        <a:t>: each question specifies a set of answers.</a:t>
                      </a:r>
                    </a:p>
                    <a:p>
                      <a:pPr algn="just">
                        <a:lnSpc>
                          <a:spcPct val="150000"/>
                        </a:lnSpc>
                      </a:pPr>
                      <a:r>
                        <a:rPr lang="en-US" sz="2000" dirty="0">
                          <a:effectLst/>
                          <a:latin typeface="+mn-lt"/>
                          <a:cs typeface="+mn-cs"/>
                        </a:rPr>
                        <a:t>Such as yes-no questions, multiple-choice questions, or answers.</a:t>
                      </a:r>
                    </a:p>
                    <a:p>
                      <a:pPr algn="just">
                        <a:lnSpc>
                          <a:spcPct val="150000"/>
                        </a:lnSpc>
                      </a:pPr>
                      <a:r>
                        <a:rPr lang="en-US" sz="2000" b="1" i="1" dirty="0">
                          <a:effectLst/>
                          <a:latin typeface="+mn-lt"/>
                          <a:cs typeface="+mn-cs"/>
                        </a:rPr>
                        <a:t>Examples of these questions:</a:t>
                      </a:r>
                    </a:p>
                    <a:p>
                      <a:pPr algn="just">
                        <a:lnSpc>
                          <a:spcPct val="150000"/>
                        </a:lnSpc>
                      </a:pPr>
                      <a:r>
                        <a:rPr lang="en-US" sz="2000" dirty="0">
                          <a:effectLst/>
                          <a:latin typeface="+mn-lt"/>
                          <a:cs typeface="+mn-cs"/>
                        </a:rPr>
                        <a:t>(1) Do you buy one of the company's products? (Yes / No)</a:t>
                      </a:r>
                    </a:p>
                    <a:p>
                      <a:pPr algn="just">
                        <a:lnSpc>
                          <a:spcPct val="150000"/>
                        </a:lnSpc>
                      </a:pPr>
                      <a:r>
                        <a:rPr lang="en-US" sz="2000" dirty="0">
                          <a:effectLst/>
                          <a:latin typeface="+mn-lt"/>
                          <a:cs typeface="+mn-cs"/>
                        </a:rPr>
                        <a:t>(2) If yes, which of the following is an influencing factor in </a:t>
                      </a:r>
                      <a:r>
                        <a:rPr lang="ar-SA" sz="2000" dirty="0">
                          <a:effectLst/>
                          <a:latin typeface="+mn-lt"/>
                          <a:cs typeface="+mn-cs"/>
                        </a:rPr>
                        <a:t>purchasing</a:t>
                      </a:r>
                      <a:r>
                        <a:rPr lang="en-US" sz="2000" dirty="0">
                          <a:effectLst/>
                          <a:latin typeface="+mn-lt"/>
                          <a:cs typeface="+mn-cs"/>
                        </a:rPr>
                        <a:t> the commodity? (more than one answer can be chosen)</a:t>
                      </a:r>
                    </a:p>
                    <a:p>
                      <a:pPr marL="285750" indent="-285750" algn="just">
                        <a:lnSpc>
                          <a:spcPct val="150000"/>
                        </a:lnSpc>
                        <a:buFont typeface="Courier New" panose="02070309020205020404" pitchFamily="49" charset="0"/>
                        <a:buChar char="o"/>
                      </a:pPr>
                      <a:r>
                        <a:rPr lang="en-US" sz="2000" dirty="0">
                          <a:effectLst/>
                          <a:latin typeface="+mn-lt"/>
                          <a:cs typeface="+mn-cs"/>
                        </a:rPr>
                        <a:t>Price.</a:t>
                      </a:r>
                    </a:p>
                    <a:p>
                      <a:pPr marL="285750" indent="-285750" algn="just">
                        <a:lnSpc>
                          <a:spcPct val="150000"/>
                        </a:lnSpc>
                        <a:buFont typeface="Courier New" panose="02070309020205020404" pitchFamily="49" charset="0"/>
                        <a:buChar char="o"/>
                      </a:pPr>
                      <a:r>
                        <a:rPr lang="en-US" sz="2000" dirty="0">
                          <a:effectLst/>
                          <a:latin typeface="+mn-lt"/>
                          <a:cs typeface="+mn-cs"/>
                        </a:rPr>
                        <a:t>The quality.</a:t>
                      </a:r>
                    </a:p>
                    <a:p>
                      <a:pPr marL="285750" indent="-285750" algn="just">
                        <a:lnSpc>
                          <a:spcPct val="150000"/>
                        </a:lnSpc>
                        <a:buFont typeface="Courier New" panose="02070309020205020404" pitchFamily="49" charset="0"/>
                        <a:buChar char="o"/>
                      </a:pPr>
                      <a:r>
                        <a:rPr lang="en-US" sz="2000" dirty="0">
                          <a:effectLst/>
                          <a:latin typeface="+mn-lt"/>
                          <a:cs typeface="+mn-cs"/>
                        </a:rPr>
                        <a:t>The Packing.</a:t>
                      </a:r>
                    </a:p>
                    <a:p>
                      <a:pPr marL="285750" indent="-285750" algn="just">
                        <a:lnSpc>
                          <a:spcPct val="150000"/>
                        </a:lnSpc>
                        <a:buFont typeface="Courier New" panose="02070309020205020404" pitchFamily="49" charset="0"/>
                        <a:buChar char="o"/>
                      </a:pPr>
                      <a:r>
                        <a:rPr lang="en-US" sz="2000" dirty="0">
                          <a:effectLst/>
                          <a:latin typeface="+mn-lt"/>
                          <a:cs typeface="+mn-cs"/>
                        </a:rPr>
                        <a:t>The color.</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2730440537"/>
      </p:ext>
    </p:extLst>
  </p:cSld>
  <p:clrMapOvr>
    <a:masterClrMapping/>
  </p:clrMapOvr>
  <mc:AlternateContent xmlns:mc="http://schemas.openxmlformats.org/markup-compatibility/2006" xmlns:p14="http://schemas.microsoft.com/office/powerpoint/2010/main">
    <mc:Choice Requires="p14">
      <p:transition spd="slow" p14:dur="2000" advTm="54034"/>
    </mc:Choice>
    <mc:Fallback xmlns="">
      <p:transition spd="slow" advTm="54034"/>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842CAB53-930C-7B2A-1466-789F5BA188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7D889070-5298-85D1-EF32-788EB89FAFCA}"/>
              </a:ext>
            </a:extLst>
          </p:cNvPr>
          <p:cNvSpPr txBox="1"/>
          <p:nvPr/>
        </p:nvSpPr>
        <p:spPr>
          <a:xfrm>
            <a:off x="3686373" y="580063"/>
            <a:ext cx="4952024" cy="584775"/>
          </a:xfrm>
          <a:prstGeom prst="rect">
            <a:avLst/>
          </a:prstGeom>
          <a:noFill/>
        </p:spPr>
        <p:txBody>
          <a:bodyPr wrap="square" rtlCol="0">
            <a:spAutoFit/>
          </a:bodyPr>
          <a:lstStyle>
            <a:defPPr>
              <a:defRPr lang="en-US"/>
            </a:defPPr>
            <a:lvl1pPr>
              <a:defRPr sz="3200" b="1">
                <a:latin typeface="Gilmer"/>
              </a:defRPr>
            </a:lvl1pPr>
          </a:lstStyle>
          <a:p>
            <a:r>
              <a:rPr lang="en-US" dirty="0"/>
              <a:t>1.  The Questionnaire   </a:t>
            </a:r>
          </a:p>
        </p:txBody>
      </p:sp>
      <p:sp>
        <p:nvSpPr>
          <p:cNvPr id="3" name="TextBox 2">
            <a:extLst>
              <a:ext uri="{FF2B5EF4-FFF2-40B4-BE49-F238E27FC236}">
                <a16:creationId xmlns:a16="http://schemas.microsoft.com/office/drawing/2014/main" id="{34B3F586-DD51-E143-3789-A19446FCBFE5}"/>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4" name="Table 3">
            <a:extLst>
              <a:ext uri="{FF2B5EF4-FFF2-40B4-BE49-F238E27FC236}">
                <a16:creationId xmlns:a16="http://schemas.microsoft.com/office/drawing/2014/main" id="{E5360DE5-B042-AFC9-2EA1-E2F4F6FECA6C}"/>
              </a:ext>
            </a:extLst>
          </p:cNvPr>
          <p:cNvGraphicFramePr>
            <a:graphicFrameLocks noGrp="1"/>
          </p:cNvGraphicFramePr>
          <p:nvPr>
            <p:extLst/>
          </p:nvPr>
        </p:nvGraphicFramePr>
        <p:xfrm>
          <a:off x="757750" y="1609387"/>
          <a:ext cx="10904600" cy="4566561"/>
        </p:xfrm>
        <a:graphic>
          <a:graphicData uri="http://schemas.openxmlformats.org/drawingml/2006/table">
            <a:tbl>
              <a:tblPr/>
              <a:tblGrid>
                <a:gridCol w="10904600">
                  <a:extLst>
                    <a:ext uri="{9D8B030D-6E8A-4147-A177-3AD203B41FA5}">
                      <a16:colId xmlns:a16="http://schemas.microsoft.com/office/drawing/2014/main" val="105110122"/>
                    </a:ext>
                  </a:extLst>
                </a:gridCol>
              </a:tblGrid>
              <a:tr h="4566561">
                <a:tc>
                  <a:txBody>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lang="en-US" sz="2000" b="1" i="0" kern="1200" dirty="0">
                          <a:solidFill>
                            <a:schemeClr val="tx1"/>
                          </a:solidFill>
                          <a:effectLst/>
                          <a:latin typeface="+mn-lt"/>
                          <a:ea typeface="+mn-ea"/>
                          <a:cs typeface="+mn-cs"/>
                        </a:rPr>
                        <a:t>Multiple-Choice Questions:</a:t>
                      </a:r>
                      <a:r>
                        <a:rPr lang="en-US" sz="2000" b="0" i="0" kern="1200" dirty="0">
                          <a:solidFill>
                            <a:schemeClr val="tx1"/>
                          </a:solidFill>
                          <a:effectLst/>
                          <a:latin typeface="+mn-lt"/>
                          <a:ea typeface="+mn-ea"/>
                          <a:cs typeface="+mn-cs"/>
                        </a:rPr>
                        <a:t> </a:t>
                      </a:r>
                    </a:p>
                    <a:p>
                      <a:pPr marL="0" marR="0" lvl="0" indent="0" algn="just" defTabSz="914400" rtl="0" eaLnBrk="1" fontAlgn="auto" latinLnBrk="0" hangingPunct="1">
                        <a:lnSpc>
                          <a:spcPct val="200000"/>
                        </a:lnSpc>
                        <a:spcBef>
                          <a:spcPts val="0"/>
                        </a:spcBef>
                        <a:spcAft>
                          <a:spcPts val="0"/>
                        </a:spcAft>
                        <a:buClrTx/>
                        <a:buSzTx/>
                        <a:buFontTx/>
                        <a:buNone/>
                        <a:tabLst/>
                        <a:defRPr/>
                      </a:pPr>
                      <a:r>
                        <a:rPr lang="en-US" sz="2000" b="0" i="0" u="none" strike="noStrike" kern="1200" dirty="0">
                          <a:solidFill>
                            <a:schemeClr val="tx1"/>
                          </a:solidFill>
                          <a:effectLst/>
                          <a:latin typeface="+mn-lt"/>
                          <a:ea typeface="+mn-ea"/>
                          <a:cs typeface="+mn-cs"/>
                        </a:rPr>
                        <a:t>Multiple-choice questions</a:t>
                      </a:r>
                      <a:r>
                        <a:rPr lang="en-US" sz="2000" b="0" i="0" kern="1200" dirty="0">
                          <a:solidFill>
                            <a:schemeClr val="tx1"/>
                          </a:solidFill>
                          <a:effectLst/>
                          <a:latin typeface="+mn-lt"/>
                          <a:ea typeface="+mn-ea"/>
                          <a:cs typeface="+mn-cs"/>
                        </a:rPr>
                        <a:t> are a close-ended question type in which a respondent has to select one (single-select multiple-choice question) or many (multi-select multiple-choice question) responses from a given list of options. The multiple-choice question consists of an incomplete stem (question), </a:t>
                      </a:r>
                      <a:r>
                        <a:rPr lang="ar-SA" sz="2000" b="0" i="0" kern="1200" dirty="0">
                          <a:solidFill>
                            <a:schemeClr val="tx1"/>
                          </a:solidFill>
                          <a:effectLst/>
                          <a:latin typeface="+mn-lt"/>
                          <a:ea typeface="+mn-ea"/>
                          <a:cs typeface="+mn-cs"/>
                        </a:rPr>
                        <a:t>correct</a:t>
                      </a:r>
                      <a:r>
                        <a:rPr lang="en-US" sz="2000" b="0" i="0" kern="1200" dirty="0">
                          <a:solidFill>
                            <a:schemeClr val="tx1"/>
                          </a:solidFill>
                          <a:effectLst/>
                          <a:latin typeface="+mn-lt"/>
                          <a:ea typeface="+mn-ea"/>
                          <a:cs typeface="+mn-cs"/>
                        </a:rPr>
                        <a:t> </a:t>
                      </a:r>
                      <a:r>
                        <a:rPr lang="ar-SA" sz="2000" b="0" i="0" kern="1200" dirty="0">
                          <a:solidFill>
                            <a:schemeClr val="tx1"/>
                          </a:solidFill>
                          <a:effectLst/>
                          <a:latin typeface="+mn-lt"/>
                          <a:ea typeface="+mn-ea"/>
                          <a:cs typeface="+mn-cs"/>
                        </a:rPr>
                        <a:t>answers</a:t>
                      </a:r>
                      <a:r>
                        <a:rPr lang="en-US" sz="2000" b="0" i="0" kern="1200" dirty="0">
                          <a:solidFill>
                            <a:schemeClr val="tx1"/>
                          </a:solidFill>
                          <a:effectLst/>
                          <a:latin typeface="+mn-lt"/>
                          <a:ea typeface="+mn-ea"/>
                          <a:cs typeface="+mn-cs"/>
                        </a:rPr>
                        <a:t>, incorrect answers, close alternatives, and distractors. Of course, not all multiple-choice questions have all of the answer types. For example, you probably won’t have the wrong or right answers if you’re looking for customer opinion.</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1622796370"/>
      </p:ext>
    </p:extLst>
  </p:cSld>
  <p:clrMapOvr>
    <a:masterClrMapping/>
  </p:clrMapOvr>
  <mc:AlternateContent xmlns:mc="http://schemas.openxmlformats.org/markup-compatibility/2006" xmlns:p14="http://schemas.microsoft.com/office/powerpoint/2010/main">
    <mc:Choice Requires="p14">
      <p:transition spd="slow" p14:dur="2000" advTm="115152"/>
    </mc:Choice>
    <mc:Fallback xmlns="">
      <p:transition spd="slow" advTm="115152"/>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BA9C92D8-2C8B-5B8F-A053-BFB931976F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A0F692F3-83BF-CD57-AEE2-B6976B3F90F7}"/>
              </a:ext>
            </a:extLst>
          </p:cNvPr>
          <p:cNvSpPr txBox="1"/>
          <p:nvPr/>
        </p:nvSpPr>
        <p:spPr>
          <a:xfrm>
            <a:off x="2144890" y="580063"/>
            <a:ext cx="5903736" cy="584775"/>
          </a:xfrm>
          <a:prstGeom prst="rect">
            <a:avLst/>
          </a:prstGeom>
          <a:noFill/>
        </p:spPr>
        <p:txBody>
          <a:bodyPr wrap="square" rtlCol="0">
            <a:spAutoFit/>
          </a:bodyPr>
          <a:lstStyle>
            <a:defPPr>
              <a:defRPr lang="en-US"/>
            </a:defPPr>
            <a:lvl1pPr>
              <a:defRPr sz="3200" b="1">
                <a:latin typeface="Gilmer"/>
              </a:defRPr>
            </a:lvl1pPr>
          </a:lstStyle>
          <a:p>
            <a:r>
              <a:rPr lang="en-US" dirty="0"/>
              <a:t>1.  The Questionnaire  </a:t>
            </a:r>
          </a:p>
        </p:txBody>
      </p:sp>
      <p:sp>
        <p:nvSpPr>
          <p:cNvPr id="3" name="TextBox 2">
            <a:extLst>
              <a:ext uri="{FF2B5EF4-FFF2-40B4-BE49-F238E27FC236}">
                <a16:creationId xmlns:a16="http://schemas.microsoft.com/office/drawing/2014/main" id="{FDFC04F7-E3F5-0624-DAE9-631BF799EB2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4" name="Table 3">
            <a:extLst>
              <a:ext uri="{FF2B5EF4-FFF2-40B4-BE49-F238E27FC236}">
                <a16:creationId xmlns:a16="http://schemas.microsoft.com/office/drawing/2014/main" id="{6505C2D5-FBB1-D983-CB95-9F893DC4028D}"/>
              </a:ext>
            </a:extLst>
          </p:cNvPr>
          <p:cNvGraphicFramePr>
            <a:graphicFrameLocks noGrp="1"/>
          </p:cNvGraphicFramePr>
          <p:nvPr>
            <p:extLst/>
          </p:nvPr>
        </p:nvGraphicFramePr>
        <p:xfrm>
          <a:off x="1081578" y="2180395"/>
          <a:ext cx="10255985" cy="2961233"/>
        </p:xfrm>
        <a:graphic>
          <a:graphicData uri="http://schemas.openxmlformats.org/drawingml/2006/table">
            <a:tbl>
              <a:tblPr/>
              <a:tblGrid>
                <a:gridCol w="10255985">
                  <a:extLst>
                    <a:ext uri="{9D8B030D-6E8A-4147-A177-3AD203B41FA5}">
                      <a16:colId xmlns:a16="http://schemas.microsoft.com/office/drawing/2014/main" val="105110122"/>
                    </a:ext>
                  </a:extLst>
                </a:gridCol>
              </a:tblGrid>
              <a:tr h="2961233">
                <a:tc>
                  <a:txBody>
                    <a:bodyPr/>
                    <a:lstStyle/>
                    <a:p>
                      <a:pPr marL="342900" indent="-342900" algn="just">
                        <a:lnSpc>
                          <a:spcPct val="200000"/>
                        </a:lnSpc>
                        <a:buFont typeface="+mj-lt"/>
                        <a:buAutoNum type="alphaUcPeriod" startAt="2"/>
                      </a:pPr>
                      <a:r>
                        <a:rPr lang="en-US" sz="2400" b="1" i="0" kern="1200" dirty="0">
                          <a:solidFill>
                            <a:schemeClr val="tx1"/>
                          </a:solidFill>
                          <a:effectLst/>
                          <a:latin typeface="+mn-lt"/>
                          <a:ea typeface="+mn-ea"/>
                          <a:cs typeface="+mn-cs"/>
                        </a:rPr>
                        <a:t>Open-Ended Questions:</a:t>
                      </a:r>
                      <a:r>
                        <a:rPr lang="en-US" sz="2400" b="0" i="0" kern="1200" dirty="0">
                          <a:solidFill>
                            <a:schemeClr val="tx1"/>
                          </a:solidFill>
                          <a:effectLst/>
                          <a:latin typeface="+mn-lt"/>
                          <a:ea typeface="+mn-ea"/>
                          <a:cs typeface="+mn-cs"/>
                        </a:rPr>
                        <a:t> </a:t>
                      </a:r>
                      <a:r>
                        <a:rPr lang="en-US" sz="2400" b="0" i="0" u="none" strike="noStrike" kern="1200" dirty="0">
                          <a:solidFill>
                            <a:schemeClr val="tx1"/>
                          </a:solidFill>
                          <a:effectLst/>
                          <a:latin typeface="+mn-lt"/>
                          <a:ea typeface="+mn-ea"/>
                          <a:cs typeface="+mn-cs"/>
                        </a:rPr>
                        <a:t>Open-ended questions</a:t>
                      </a:r>
                      <a:r>
                        <a:rPr lang="en-US" sz="2400" b="0" i="0" kern="1200" dirty="0">
                          <a:solidFill>
                            <a:schemeClr val="tx1"/>
                          </a:solidFill>
                          <a:effectLst/>
                          <a:latin typeface="+mn-lt"/>
                          <a:ea typeface="+mn-ea"/>
                          <a:cs typeface="+mn-cs"/>
                        </a:rPr>
                        <a:t> help collect qualitative data in a questionnaire where the respondent can answer in </a:t>
                      </a:r>
                      <a:r>
                        <a:rPr lang="ar-SA" sz="2400" b="0" i="0" kern="1200" dirty="0">
                          <a:solidFill>
                            <a:schemeClr val="tx1"/>
                          </a:solidFill>
                          <a:effectLst/>
                          <a:latin typeface="+mn-lt"/>
                          <a:ea typeface="+mn-ea"/>
                          <a:cs typeface="+mn-cs"/>
                        </a:rPr>
                        <a:t>an accessible</a:t>
                      </a:r>
                      <a:r>
                        <a:rPr lang="en-US" sz="2400" b="0" i="0" kern="1200" dirty="0">
                          <a:solidFill>
                            <a:schemeClr val="tx1"/>
                          </a:solidFill>
                          <a:effectLst/>
                          <a:latin typeface="+mn-lt"/>
                          <a:ea typeface="+mn-ea"/>
                          <a:cs typeface="+mn-cs"/>
                        </a:rPr>
                        <a:t> form with little to no restrictions.</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4198589575"/>
      </p:ext>
    </p:extLst>
  </p:cSld>
  <p:clrMapOvr>
    <a:masterClrMapping/>
  </p:clrMapOvr>
  <mc:AlternateContent xmlns:mc="http://schemas.openxmlformats.org/markup-compatibility/2006" xmlns:p14="http://schemas.microsoft.com/office/powerpoint/2010/main">
    <mc:Choice Requires="p14">
      <p:transition spd="slow" p14:dur="2000" advTm="42578"/>
    </mc:Choice>
    <mc:Fallback xmlns="">
      <p:transition spd="slow" advTm="42578"/>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6133CFA3-6576-F004-C8C8-A4C63E4ADD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4FCCBBDB-8E29-FF7B-009E-698AD2E2C0DA}"/>
              </a:ext>
            </a:extLst>
          </p:cNvPr>
          <p:cNvSpPr txBox="1"/>
          <p:nvPr/>
        </p:nvSpPr>
        <p:spPr>
          <a:xfrm>
            <a:off x="3686372" y="580063"/>
            <a:ext cx="4514653" cy="584775"/>
          </a:xfrm>
          <a:prstGeom prst="rect">
            <a:avLst/>
          </a:prstGeom>
          <a:noFill/>
        </p:spPr>
        <p:txBody>
          <a:bodyPr wrap="square" rtlCol="0">
            <a:spAutoFit/>
          </a:bodyPr>
          <a:lstStyle>
            <a:defPPr>
              <a:defRPr lang="en-US"/>
            </a:defPPr>
            <a:lvl1pPr>
              <a:defRPr sz="3200" b="1">
                <a:latin typeface="Gilmer"/>
              </a:defRPr>
            </a:lvl1pPr>
          </a:lstStyle>
          <a:p>
            <a:r>
              <a:rPr lang="en-US" dirty="0"/>
              <a:t>1.  The Questionnaire </a:t>
            </a:r>
          </a:p>
        </p:txBody>
      </p:sp>
      <p:sp>
        <p:nvSpPr>
          <p:cNvPr id="3" name="TextBox 2">
            <a:extLst>
              <a:ext uri="{FF2B5EF4-FFF2-40B4-BE49-F238E27FC236}">
                <a16:creationId xmlns:a16="http://schemas.microsoft.com/office/drawing/2014/main" id="{4033EB48-12E9-C397-3585-3A8E1E19DEB0}"/>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4" name="Table 3">
            <a:extLst>
              <a:ext uri="{FF2B5EF4-FFF2-40B4-BE49-F238E27FC236}">
                <a16:creationId xmlns:a16="http://schemas.microsoft.com/office/drawing/2014/main" id="{A08D1242-4A99-C7C0-BF42-5C81625A578D}"/>
              </a:ext>
            </a:extLst>
          </p:cNvPr>
          <p:cNvGraphicFramePr>
            <a:graphicFrameLocks noGrp="1"/>
          </p:cNvGraphicFramePr>
          <p:nvPr>
            <p:extLst/>
          </p:nvPr>
        </p:nvGraphicFramePr>
        <p:xfrm>
          <a:off x="787729" y="1429507"/>
          <a:ext cx="11159432" cy="5106204"/>
        </p:xfrm>
        <a:graphic>
          <a:graphicData uri="http://schemas.openxmlformats.org/drawingml/2006/table">
            <a:tbl>
              <a:tblPr/>
              <a:tblGrid>
                <a:gridCol w="11159432">
                  <a:extLst>
                    <a:ext uri="{9D8B030D-6E8A-4147-A177-3AD203B41FA5}">
                      <a16:colId xmlns:a16="http://schemas.microsoft.com/office/drawing/2014/main" val="105110122"/>
                    </a:ext>
                  </a:extLst>
                </a:gridCol>
              </a:tblGrid>
              <a:tr h="5106204">
                <a:tc>
                  <a:txBody>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lang="en-US" sz="2000" b="1" i="0" kern="1200" dirty="0">
                          <a:solidFill>
                            <a:schemeClr val="tx1"/>
                          </a:solidFill>
                          <a:effectLst/>
                          <a:latin typeface="+mn-lt"/>
                          <a:ea typeface="+mn-ea"/>
                          <a:cs typeface="+mn-cs"/>
                        </a:rPr>
                        <a:t>Closed-open questions:</a:t>
                      </a:r>
                    </a:p>
                    <a:p>
                      <a:pPr marL="0" marR="0" lvl="0" indent="0" algn="l" defTabSz="914400" rtl="0" eaLnBrk="1" fontAlgn="auto" latinLnBrk="0" hangingPunct="1">
                        <a:lnSpc>
                          <a:spcPct val="200000"/>
                        </a:lnSpc>
                        <a:spcBef>
                          <a:spcPts val="0"/>
                        </a:spcBef>
                        <a:spcAft>
                          <a:spcPts val="0"/>
                        </a:spcAft>
                        <a:buClrTx/>
                        <a:buSzTx/>
                        <a:buFontTx/>
                        <a:buNone/>
                        <a:tabLst/>
                        <a:defRPr/>
                      </a:pPr>
                      <a:r>
                        <a:rPr lang="en-US" sz="2000" b="1" i="1" kern="1200" dirty="0">
                          <a:solidFill>
                            <a:schemeClr val="tx1"/>
                          </a:solidFill>
                          <a:effectLst/>
                          <a:latin typeface="+mn-lt"/>
                          <a:ea typeface="+mn-ea"/>
                          <a:cs typeface="+mn-cs"/>
                        </a:rPr>
                        <a:t>Example: What are the appropriate policies to develop the performance of the company's employees?</a:t>
                      </a:r>
                    </a:p>
                    <a:p>
                      <a:pPr marL="285750" marR="0" lvl="0" indent="-285750" algn="l" defTabSz="914400" rtl="0" eaLnBrk="1" fontAlgn="auto" latinLnBrk="0" hangingPunct="1">
                        <a:lnSpc>
                          <a:spcPct val="200000"/>
                        </a:lnSpc>
                        <a:spcBef>
                          <a:spcPts val="0"/>
                        </a:spcBef>
                        <a:spcAft>
                          <a:spcPts val="0"/>
                        </a:spcAft>
                        <a:buClrTx/>
                        <a:buSzTx/>
                        <a:buFont typeface="Courier New" panose="02070309020205020404" pitchFamily="49" charset="0"/>
                        <a:buChar char="o"/>
                        <a:tabLst/>
                        <a:defRPr/>
                      </a:pPr>
                      <a:r>
                        <a:rPr lang="en-US" sz="2000" b="0" i="0" kern="1200" dirty="0">
                          <a:solidFill>
                            <a:schemeClr val="tx1"/>
                          </a:solidFill>
                          <a:effectLst/>
                          <a:latin typeface="+mn-lt"/>
                          <a:ea typeface="+mn-ea"/>
                          <a:cs typeface="+mn-cs"/>
                        </a:rPr>
                        <a:t>Staff training.</a:t>
                      </a:r>
                    </a:p>
                    <a:p>
                      <a:pPr marL="285750" marR="0" lvl="0" indent="-285750" algn="l" defTabSz="914400" rtl="0" eaLnBrk="1" fontAlgn="auto" latinLnBrk="0" hangingPunct="1">
                        <a:lnSpc>
                          <a:spcPct val="200000"/>
                        </a:lnSpc>
                        <a:spcBef>
                          <a:spcPts val="0"/>
                        </a:spcBef>
                        <a:spcAft>
                          <a:spcPts val="0"/>
                        </a:spcAft>
                        <a:buClrTx/>
                        <a:buSzTx/>
                        <a:buFont typeface="Courier New" panose="02070309020205020404" pitchFamily="49" charset="0"/>
                        <a:buChar char="o"/>
                        <a:tabLst/>
                        <a:defRPr/>
                      </a:pPr>
                      <a:r>
                        <a:rPr lang="en-US" sz="2000" b="0" i="0" kern="1200" dirty="0">
                          <a:solidFill>
                            <a:schemeClr val="tx1"/>
                          </a:solidFill>
                          <a:effectLst/>
                          <a:latin typeface="+mn-lt"/>
                          <a:ea typeface="+mn-ea"/>
                          <a:cs typeface="+mn-cs"/>
                        </a:rPr>
                        <a:t>Material incentives.</a:t>
                      </a:r>
                    </a:p>
                    <a:p>
                      <a:pPr marL="285750" marR="0" lvl="0" indent="-285750" algn="l" defTabSz="914400" rtl="0" eaLnBrk="1" fontAlgn="auto" latinLnBrk="0" hangingPunct="1">
                        <a:lnSpc>
                          <a:spcPct val="200000"/>
                        </a:lnSpc>
                        <a:spcBef>
                          <a:spcPts val="0"/>
                        </a:spcBef>
                        <a:spcAft>
                          <a:spcPts val="0"/>
                        </a:spcAft>
                        <a:buClrTx/>
                        <a:buSzTx/>
                        <a:buFont typeface="Courier New" panose="02070309020205020404" pitchFamily="49" charset="0"/>
                        <a:buChar char="o"/>
                        <a:tabLst/>
                        <a:defRPr/>
                      </a:pPr>
                      <a:r>
                        <a:rPr lang="en-US" sz="2000" b="0" i="0" kern="1200" dirty="0">
                          <a:solidFill>
                            <a:schemeClr val="tx1"/>
                          </a:solidFill>
                          <a:effectLst/>
                          <a:latin typeface="+mn-lt"/>
                          <a:ea typeface="+mn-ea"/>
                          <a:cs typeface="+mn-cs"/>
                        </a:rPr>
                        <a:t>Reducing working hours.</a:t>
                      </a:r>
                    </a:p>
                    <a:p>
                      <a:pPr marL="285750" marR="0" lvl="0" indent="-285750" algn="l" defTabSz="914400" rtl="0" eaLnBrk="1" fontAlgn="auto" latinLnBrk="0" hangingPunct="1">
                        <a:lnSpc>
                          <a:spcPct val="200000"/>
                        </a:lnSpc>
                        <a:spcBef>
                          <a:spcPts val="0"/>
                        </a:spcBef>
                        <a:spcAft>
                          <a:spcPts val="0"/>
                        </a:spcAft>
                        <a:buClrTx/>
                        <a:buSzTx/>
                        <a:buFont typeface="Courier New" panose="02070309020205020404" pitchFamily="49" charset="0"/>
                        <a:buChar char="o"/>
                        <a:tabLst/>
                        <a:defRPr/>
                      </a:pPr>
                      <a:r>
                        <a:rPr lang="en-US" sz="2000" b="0" i="0" kern="1200" dirty="0">
                          <a:solidFill>
                            <a:schemeClr val="tx1"/>
                          </a:solidFill>
                          <a:effectLst/>
                          <a:latin typeface="+mn-lt"/>
                          <a:ea typeface="+mn-ea"/>
                          <a:cs typeface="+mn-cs"/>
                        </a:rPr>
                        <a:t>Decentralize decision-making.</a:t>
                      </a:r>
                    </a:p>
                    <a:p>
                      <a:pPr marL="285750" marR="0" lvl="0" indent="-285750" algn="l" defTabSz="914400" rtl="0" eaLnBrk="1" fontAlgn="auto" latinLnBrk="0" hangingPunct="1">
                        <a:lnSpc>
                          <a:spcPct val="200000"/>
                        </a:lnSpc>
                        <a:spcBef>
                          <a:spcPts val="0"/>
                        </a:spcBef>
                        <a:spcAft>
                          <a:spcPts val="0"/>
                        </a:spcAft>
                        <a:buClrTx/>
                        <a:buSzTx/>
                        <a:buFont typeface="Courier New" panose="02070309020205020404" pitchFamily="49" charset="0"/>
                        <a:buChar char="o"/>
                        <a:tabLst/>
                        <a:defRPr/>
                      </a:pPr>
                      <a:r>
                        <a:rPr lang="en-US" sz="2000" b="0" i="0" kern="1200" dirty="0">
                          <a:solidFill>
                            <a:schemeClr val="tx1"/>
                          </a:solidFill>
                          <a:effectLst/>
                          <a:latin typeface="+mn-lt"/>
                          <a:ea typeface="+mn-ea"/>
                          <a:cs typeface="+mn-cs"/>
                        </a:rPr>
                        <a:t>Other ............................</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1480617336"/>
      </p:ext>
    </p:extLst>
  </p:cSld>
  <p:clrMapOvr>
    <a:masterClrMapping/>
  </p:clrMapOvr>
  <mc:AlternateContent xmlns:mc="http://schemas.openxmlformats.org/markup-compatibility/2006" xmlns:p14="http://schemas.microsoft.com/office/powerpoint/2010/main">
    <mc:Choice Requires="p14">
      <p:transition spd="slow" p14:dur="2000" advTm="88551"/>
    </mc:Choice>
    <mc:Fallback xmlns="">
      <p:transition spd="slow" advTm="88551"/>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549C7B1D-4026-048A-3BCB-12CE15F8A6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B0C4C9CC-5DF3-DD94-E639-D9BC70056632}"/>
              </a:ext>
            </a:extLst>
          </p:cNvPr>
          <p:cNvSpPr txBox="1"/>
          <p:nvPr/>
        </p:nvSpPr>
        <p:spPr>
          <a:xfrm>
            <a:off x="3686373" y="580063"/>
            <a:ext cx="4952024" cy="584775"/>
          </a:xfrm>
          <a:prstGeom prst="rect">
            <a:avLst/>
          </a:prstGeom>
          <a:noFill/>
        </p:spPr>
        <p:txBody>
          <a:bodyPr wrap="square" rtlCol="0">
            <a:spAutoFit/>
          </a:bodyPr>
          <a:lstStyle>
            <a:defPPr>
              <a:defRPr lang="en-US"/>
            </a:defPPr>
            <a:lvl1pPr>
              <a:defRPr sz="3200" b="1">
                <a:latin typeface="Gilmer"/>
              </a:defRPr>
            </a:lvl1pPr>
          </a:lstStyle>
          <a:p>
            <a:r>
              <a:rPr lang="en-US" dirty="0"/>
              <a:t>1.  The Questionnaire   </a:t>
            </a:r>
          </a:p>
        </p:txBody>
      </p:sp>
      <p:sp>
        <p:nvSpPr>
          <p:cNvPr id="3" name="TextBox 2">
            <a:extLst>
              <a:ext uri="{FF2B5EF4-FFF2-40B4-BE49-F238E27FC236}">
                <a16:creationId xmlns:a16="http://schemas.microsoft.com/office/drawing/2014/main" id="{DB098740-5BC5-5905-F41C-FCCAA48DB453}"/>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4" name="Table 3">
            <a:extLst>
              <a:ext uri="{FF2B5EF4-FFF2-40B4-BE49-F238E27FC236}">
                <a16:creationId xmlns:a16="http://schemas.microsoft.com/office/drawing/2014/main" id="{2D23E181-270D-CC7F-9087-3D348F99930E}"/>
              </a:ext>
            </a:extLst>
          </p:cNvPr>
          <p:cNvGraphicFramePr>
            <a:graphicFrameLocks noGrp="1"/>
          </p:cNvGraphicFramePr>
          <p:nvPr>
            <p:extLst/>
          </p:nvPr>
        </p:nvGraphicFramePr>
        <p:xfrm>
          <a:off x="757746" y="1519446"/>
          <a:ext cx="10724719" cy="5181600"/>
        </p:xfrm>
        <a:graphic>
          <a:graphicData uri="http://schemas.openxmlformats.org/drawingml/2006/table">
            <a:tbl>
              <a:tblPr/>
              <a:tblGrid>
                <a:gridCol w="10724719">
                  <a:extLst>
                    <a:ext uri="{9D8B030D-6E8A-4147-A177-3AD203B41FA5}">
                      <a16:colId xmlns:a16="http://schemas.microsoft.com/office/drawing/2014/main" val="105110122"/>
                    </a:ext>
                  </a:extLst>
                </a:gridCol>
              </a:tblGrid>
              <a:tr h="4701472">
                <a:tc>
                  <a:txBody>
                    <a:bodyPr/>
                    <a:lstStyle/>
                    <a:p>
                      <a:pPr algn="just">
                        <a:lnSpc>
                          <a:spcPct val="200000"/>
                        </a:lnSpc>
                      </a:pPr>
                      <a:r>
                        <a:rPr lang="en-US" sz="2400" b="1" i="0" kern="1200" dirty="0">
                          <a:solidFill>
                            <a:schemeClr val="tx1"/>
                          </a:solidFill>
                          <a:effectLst/>
                          <a:latin typeface="+mn-lt"/>
                          <a:ea typeface="+mn-ea"/>
                          <a:cs typeface="+mn-cs"/>
                        </a:rPr>
                        <a:t>Steps Involved in Questionnaire Design</a:t>
                      </a:r>
                      <a:endParaRPr lang="en-US" sz="2400" b="0" i="0" kern="1200" dirty="0">
                        <a:solidFill>
                          <a:schemeClr val="tx1"/>
                        </a:solidFill>
                        <a:effectLst/>
                        <a:latin typeface="+mn-lt"/>
                        <a:ea typeface="+mn-ea"/>
                        <a:cs typeface="+mn-cs"/>
                      </a:endParaRPr>
                    </a:p>
                    <a:p>
                      <a:pPr algn="just">
                        <a:lnSpc>
                          <a:spcPct val="200000"/>
                        </a:lnSpc>
                      </a:pPr>
                      <a:r>
                        <a:rPr lang="en-US" sz="2400" b="1" i="0" kern="1200" dirty="0">
                          <a:solidFill>
                            <a:schemeClr val="tx1"/>
                          </a:solidFill>
                          <a:effectLst/>
                          <a:latin typeface="+mn-lt"/>
                          <a:ea typeface="+mn-ea"/>
                          <a:cs typeface="+mn-cs"/>
                        </a:rPr>
                        <a:t>Identify the scope of your research:</a:t>
                      </a:r>
                      <a:endParaRPr lang="en-US" sz="2400" b="0" i="0" kern="1200" dirty="0">
                        <a:solidFill>
                          <a:schemeClr val="tx1"/>
                        </a:solidFill>
                        <a:effectLst/>
                        <a:latin typeface="+mn-lt"/>
                        <a:ea typeface="+mn-ea"/>
                        <a:cs typeface="+mn-cs"/>
                      </a:endParaRPr>
                    </a:p>
                    <a:p>
                      <a:pPr algn="just">
                        <a:lnSpc>
                          <a:spcPct val="200000"/>
                        </a:lnSpc>
                      </a:pPr>
                      <a:r>
                        <a:rPr lang="en-US" sz="2400" b="0" i="0" kern="1200" dirty="0">
                          <a:solidFill>
                            <a:schemeClr val="tx1"/>
                          </a:solidFill>
                          <a:effectLst/>
                          <a:latin typeface="+mn-lt"/>
                          <a:ea typeface="+mn-ea"/>
                          <a:cs typeface="+mn-cs"/>
                        </a:rPr>
                        <a:t>Think about what your questionnaire </a:t>
                      </a:r>
                      <a:r>
                        <a:rPr lang="ar-SA" sz="2400" b="0" i="0" kern="1200" dirty="0">
                          <a:solidFill>
                            <a:schemeClr val="tx1"/>
                          </a:solidFill>
                          <a:effectLst/>
                          <a:latin typeface="+mn-lt"/>
                          <a:ea typeface="+mn-ea"/>
                          <a:cs typeface="+mn-cs"/>
                        </a:rPr>
                        <a:t>will</a:t>
                      </a:r>
                      <a:r>
                        <a:rPr lang="en-US" sz="2400" b="0" i="0" kern="1200" dirty="0">
                          <a:solidFill>
                            <a:schemeClr val="tx1"/>
                          </a:solidFill>
                          <a:effectLst/>
                          <a:latin typeface="+mn-lt"/>
                          <a:ea typeface="+mn-ea"/>
                          <a:cs typeface="+mn-cs"/>
                        </a:rPr>
                        <a:t> include before you start designing its look. The clarity of the topic is of utmost importance as this is the primary step in creating the questionnaire. Once you are clear on the purpose of the questionnaire, you can begin the design process.</a:t>
                      </a:r>
                    </a:p>
                    <a:p>
                      <a:pPr marL="0" marR="0" lvl="0" indent="0" algn="just" defTabSz="914400" rtl="0" eaLnBrk="1" fontAlgn="auto" latinLnBrk="0" hangingPunct="1">
                        <a:lnSpc>
                          <a:spcPct val="200000"/>
                        </a:lnSpc>
                        <a:spcBef>
                          <a:spcPts val="0"/>
                        </a:spcBef>
                        <a:spcAft>
                          <a:spcPts val="0"/>
                        </a:spcAft>
                        <a:buClrTx/>
                        <a:buSzTx/>
                        <a:buFontTx/>
                        <a:buNone/>
                        <a:tabLst/>
                        <a:defRPr/>
                      </a:pPr>
                      <a:endParaRPr lang="en-US" sz="2400" b="0" i="0" kern="1200" dirty="0">
                        <a:solidFill>
                          <a:schemeClr val="tx1"/>
                        </a:solidFill>
                        <a:effectLst/>
                        <a:latin typeface="+mn-lt"/>
                        <a:ea typeface="+mn-ea"/>
                        <a:cs typeface="+mn-cs"/>
                      </a:endParaRP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1437446538"/>
      </p:ext>
    </p:extLst>
  </p:cSld>
  <p:clrMapOvr>
    <a:masterClrMapping/>
  </p:clrMapOvr>
  <mc:AlternateContent xmlns:mc="http://schemas.openxmlformats.org/markup-compatibility/2006" xmlns:p14="http://schemas.microsoft.com/office/powerpoint/2010/main">
    <mc:Choice Requires="p14">
      <p:transition spd="slow" p14:dur="2000" advTm="62961"/>
    </mc:Choice>
    <mc:Fallback xmlns="">
      <p:transition spd="slow" advTm="62961"/>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Graphic 21">
            <a:extLst>
              <a:ext uri="{FF2B5EF4-FFF2-40B4-BE49-F238E27FC236}">
                <a16:creationId xmlns:a16="http://schemas.microsoft.com/office/drawing/2014/main" id="{07379E6B-2BA3-43DE-2AEE-99436A2215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2A735B4B-8939-F66D-3584-223BE0D74F22}"/>
              </a:ext>
            </a:extLst>
          </p:cNvPr>
          <p:cNvSpPr txBox="1"/>
          <p:nvPr/>
        </p:nvSpPr>
        <p:spPr>
          <a:xfrm>
            <a:off x="3686373" y="580063"/>
            <a:ext cx="5133778" cy="584775"/>
          </a:xfrm>
          <a:prstGeom prst="rect">
            <a:avLst/>
          </a:prstGeom>
          <a:noFill/>
        </p:spPr>
        <p:txBody>
          <a:bodyPr wrap="square" rtlCol="0">
            <a:spAutoFit/>
          </a:bodyPr>
          <a:lstStyle>
            <a:defPPr>
              <a:defRPr lang="en-US"/>
            </a:defPPr>
            <a:lvl1pPr>
              <a:defRPr sz="3200" b="1">
                <a:latin typeface="Gilmer"/>
              </a:defRPr>
            </a:lvl1pPr>
          </a:lstStyle>
          <a:p>
            <a:r>
              <a:rPr lang="en-US" dirty="0"/>
              <a:t>1.  The Questionnaire   </a:t>
            </a:r>
          </a:p>
        </p:txBody>
      </p:sp>
      <p:sp>
        <p:nvSpPr>
          <p:cNvPr id="3" name="TextBox 2">
            <a:extLst>
              <a:ext uri="{FF2B5EF4-FFF2-40B4-BE49-F238E27FC236}">
                <a16:creationId xmlns:a16="http://schemas.microsoft.com/office/drawing/2014/main" id="{03E5F5A6-7AC9-C0B2-356A-17875B39A789}"/>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4" name="Table 3">
            <a:extLst>
              <a:ext uri="{FF2B5EF4-FFF2-40B4-BE49-F238E27FC236}">
                <a16:creationId xmlns:a16="http://schemas.microsoft.com/office/drawing/2014/main" id="{FD4222F6-340A-EFB4-DB6B-71B80CE4F9C6}"/>
              </a:ext>
            </a:extLst>
          </p:cNvPr>
          <p:cNvGraphicFramePr>
            <a:graphicFrameLocks noGrp="1"/>
          </p:cNvGraphicFramePr>
          <p:nvPr>
            <p:extLst/>
          </p:nvPr>
        </p:nvGraphicFramePr>
        <p:xfrm>
          <a:off x="757747" y="1384535"/>
          <a:ext cx="11009532" cy="5091216"/>
        </p:xfrm>
        <a:graphic>
          <a:graphicData uri="http://schemas.openxmlformats.org/drawingml/2006/table">
            <a:tbl>
              <a:tblPr/>
              <a:tblGrid>
                <a:gridCol w="11009532">
                  <a:extLst>
                    <a:ext uri="{9D8B030D-6E8A-4147-A177-3AD203B41FA5}">
                      <a16:colId xmlns:a16="http://schemas.microsoft.com/office/drawing/2014/main" val="105110122"/>
                    </a:ext>
                  </a:extLst>
                </a:gridCol>
              </a:tblGrid>
              <a:tr h="5091216">
                <a:tc>
                  <a:txBody>
                    <a:bodyPr/>
                    <a:lstStyle/>
                    <a:p>
                      <a:pPr algn="just">
                        <a:lnSpc>
                          <a:spcPct val="150000"/>
                        </a:lnSpc>
                      </a:pPr>
                      <a:r>
                        <a:rPr lang="en-US" sz="2000" b="1" i="0" kern="1200" dirty="0">
                          <a:solidFill>
                            <a:schemeClr val="tx1"/>
                          </a:solidFill>
                          <a:effectLst/>
                          <a:latin typeface="+mn-lt"/>
                          <a:ea typeface="+mn-ea"/>
                          <a:cs typeface="+mn-cs"/>
                        </a:rPr>
                        <a:t>Be flexible with your options:</a:t>
                      </a:r>
                      <a:endParaRPr lang="en-US" sz="2000" b="0" i="0" kern="1200" dirty="0">
                        <a:solidFill>
                          <a:schemeClr val="tx1"/>
                        </a:solidFill>
                        <a:effectLst/>
                        <a:latin typeface="+mn-lt"/>
                        <a:ea typeface="+mn-ea"/>
                        <a:cs typeface="+mn-cs"/>
                      </a:endParaRPr>
                    </a:p>
                    <a:p>
                      <a:pPr algn="just">
                        <a:lnSpc>
                          <a:spcPct val="150000"/>
                        </a:lnSpc>
                      </a:pPr>
                      <a:r>
                        <a:rPr lang="en-US" sz="2000" b="0" i="0" kern="1200" dirty="0">
                          <a:solidFill>
                            <a:schemeClr val="tx1"/>
                          </a:solidFill>
                          <a:effectLst/>
                          <a:latin typeface="+mn-lt"/>
                          <a:ea typeface="+mn-ea"/>
                          <a:cs typeface="+mn-cs"/>
                        </a:rPr>
                        <a:t>While designing, the survey creator needs to be flexible </a:t>
                      </a:r>
                      <a:r>
                        <a:rPr lang="ar-SA" sz="2000" b="0" i="0" kern="1200" dirty="0">
                          <a:solidFill>
                            <a:schemeClr val="tx1"/>
                          </a:solidFill>
                          <a:effectLst/>
                          <a:latin typeface="+mn-lt"/>
                          <a:ea typeface="+mn-ea"/>
                          <a:cs typeface="+mn-cs"/>
                        </a:rPr>
                        <a:t>regarding</a:t>
                      </a:r>
                      <a:r>
                        <a:rPr lang="en-US" sz="2000" b="0" i="0" kern="1200" dirty="0">
                          <a:solidFill>
                            <a:schemeClr val="tx1"/>
                          </a:solidFill>
                          <a:effectLst/>
                          <a:latin typeface="+mn-lt"/>
                          <a:ea typeface="+mn-ea"/>
                          <a:cs typeface="+mn-cs"/>
                        </a:rPr>
                        <a:t> “option choice” for the respondents. Sometimes, the respondents may not necessarily want to choose from the answer options provided by the survey creator. An “other” option often helps keep respondents engaged in the survey.</a:t>
                      </a:r>
                    </a:p>
                    <a:p>
                      <a:pPr marL="0" marR="0" lvl="0" indent="0" algn="just" defTabSz="914400" rtl="0" eaLnBrk="1" fontAlgn="auto" latinLnBrk="0" hangingPunct="1">
                        <a:lnSpc>
                          <a:spcPct val="150000"/>
                        </a:lnSpc>
                        <a:spcBef>
                          <a:spcPts val="0"/>
                        </a:spcBef>
                        <a:spcAft>
                          <a:spcPts val="0"/>
                        </a:spcAft>
                        <a:buClrTx/>
                        <a:buSzTx/>
                        <a:buFontTx/>
                        <a:buNone/>
                        <a:tabLst/>
                        <a:defRPr/>
                      </a:pPr>
                      <a:endParaRPr lang="ar-SA" sz="2000" b="0" i="0" kern="1200" dirty="0">
                        <a:solidFill>
                          <a:schemeClr val="tx1"/>
                        </a:solidFill>
                        <a:effectLst/>
                        <a:latin typeface="+mn-lt"/>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2000" b="1" i="0" kern="1200" dirty="0">
                          <a:solidFill>
                            <a:schemeClr val="tx1"/>
                          </a:solidFill>
                          <a:effectLst/>
                          <a:latin typeface="+mn-lt"/>
                          <a:ea typeface="+mn-ea"/>
                          <a:cs typeface="+mn-cs"/>
                        </a:rPr>
                        <a:t>The open-ended or closed-ended question is a tough choice:</a:t>
                      </a:r>
                      <a:endParaRPr lang="en-US" sz="2000" b="0" i="0" kern="1200" dirty="0">
                        <a:solidFill>
                          <a:schemeClr val="tx1"/>
                        </a:solidFill>
                        <a:effectLst/>
                        <a:latin typeface="+mn-lt"/>
                        <a:ea typeface="+mn-ea"/>
                        <a:cs typeface="+mn-cs"/>
                      </a:endParaRPr>
                    </a:p>
                    <a:p>
                      <a:pPr algn="just">
                        <a:lnSpc>
                          <a:spcPct val="150000"/>
                        </a:lnSpc>
                      </a:pPr>
                      <a:r>
                        <a:rPr lang="en-US" sz="2000" b="0" i="0" kern="1200" dirty="0">
                          <a:solidFill>
                            <a:schemeClr val="tx1"/>
                          </a:solidFill>
                          <a:effectLst/>
                          <a:latin typeface="+mn-lt"/>
                          <a:ea typeface="+mn-ea"/>
                          <a:cs typeface="+mn-cs"/>
                        </a:rPr>
                        <a:t>If the questionnaire requires the respondents to elaborate on their thoughts, an </a:t>
                      </a:r>
                      <a:r>
                        <a:rPr lang="en-US" sz="2000" b="0" i="0" u="none" strike="noStrike" kern="1200" dirty="0">
                          <a:solidFill>
                            <a:schemeClr val="tx1"/>
                          </a:solidFill>
                          <a:effectLst/>
                          <a:latin typeface="+mn-lt"/>
                          <a:ea typeface="+mn-ea"/>
                          <a:cs typeface="+mn-cs"/>
                        </a:rPr>
                        <a:t>open-ended q</a:t>
                      </a:r>
                      <a:r>
                        <a:rPr lang="en-US" sz="2000" b="0" i="0" kern="1200" dirty="0">
                          <a:solidFill>
                            <a:schemeClr val="tx1"/>
                          </a:solidFill>
                          <a:effectLst/>
                          <a:latin typeface="+mn-lt"/>
                          <a:ea typeface="+mn-ea"/>
                          <a:cs typeface="+mn-cs"/>
                        </a:rPr>
                        <a:t>u</a:t>
                      </a:r>
                      <a:r>
                        <a:rPr lang="en-US" sz="2000" b="0" i="0" u="none" strike="noStrike" kern="1200" dirty="0">
                          <a:solidFill>
                            <a:schemeClr val="tx1"/>
                          </a:solidFill>
                          <a:effectLst/>
                          <a:latin typeface="+mn-lt"/>
                          <a:ea typeface="+mn-ea"/>
                          <a:cs typeface="+mn-cs"/>
                        </a:rPr>
                        <a:t>estion</a:t>
                      </a:r>
                      <a:r>
                        <a:rPr lang="en-US" sz="2000" b="0" i="0" kern="1200" dirty="0">
                          <a:solidFill>
                            <a:schemeClr val="tx1"/>
                          </a:solidFill>
                          <a:effectLst/>
                          <a:latin typeface="+mn-lt"/>
                          <a:ea typeface="+mn-ea"/>
                          <a:cs typeface="+mn-cs"/>
                        </a:rPr>
                        <a:t> is the best choice. If the surveyor wants a specific response, close-ended questions should be their primary choice. The key to asking closed-ended questions is to generate </a:t>
                      </a:r>
                      <a:r>
                        <a:rPr lang="ar-SA" sz="2000" b="0" i="0" kern="1200" dirty="0">
                          <a:solidFill>
                            <a:schemeClr val="tx1"/>
                          </a:solidFill>
                          <a:effectLst/>
                          <a:latin typeface="+mn-lt"/>
                          <a:ea typeface="+mn-ea"/>
                          <a:cs typeface="+mn-cs"/>
                        </a:rPr>
                        <a:t>easy data</a:t>
                      </a:r>
                      <a:r>
                        <a:rPr lang="en-US" sz="2000" b="0" i="0" kern="1200" dirty="0">
                          <a:solidFill>
                            <a:schemeClr val="tx1"/>
                          </a:solidFill>
                          <a:effectLst/>
                          <a:latin typeface="+mn-lt"/>
                          <a:ea typeface="+mn-ea"/>
                          <a:cs typeface="+mn-cs"/>
                        </a:rPr>
                        <a:t> to analyze and spot trends.</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2367445109"/>
      </p:ext>
    </p:extLst>
  </p:cSld>
  <p:clrMapOvr>
    <a:masterClrMapping/>
  </p:clrMapOvr>
  <mc:AlternateContent xmlns:mc="http://schemas.openxmlformats.org/markup-compatibility/2006" xmlns:p14="http://schemas.microsoft.com/office/powerpoint/2010/main">
    <mc:Choice Requires="p14">
      <p:transition spd="slow" p14:dur="2000" advTm="39447"/>
    </mc:Choice>
    <mc:Fallback xmlns="">
      <p:transition spd="slow" advTm="39447"/>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CDD719A9-0F67-DBDC-88B0-74605222FA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A8EF829C-0267-9ECB-56D5-9AA60CDB2549}"/>
              </a:ext>
            </a:extLst>
          </p:cNvPr>
          <p:cNvSpPr txBox="1"/>
          <p:nvPr/>
        </p:nvSpPr>
        <p:spPr>
          <a:xfrm>
            <a:off x="3686373" y="580063"/>
            <a:ext cx="5533828" cy="584775"/>
          </a:xfrm>
          <a:prstGeom prst="rect">
            <a:avLst/>
          </a:prstGeom>
          <a:noFill/>
        </p:spPr>
        <p:txBody>
          <a:bodyPr wrap="square" rtlCol="0">
            <a:spAutoFit/>
          </a:bodyPr>
          <a:lstStyle>
            <a:defPPr>
              <a:defRPr lang="en-US"/>
            </a:defPPr>
            <a:lvl1pPr>
              <a:defRPr sz="3200" b="1">
                <a:latin typeface="Gilmer"/>
              </a:defRPr>
            </a:lvl1pPr>
          </a:lstStyle>
          <a:p>
            <a:r>
              <a:rPr lang="en-US" dirty="0"/>
              <a:t>1.  The Questionnaire   </a:t>
            </a:r>
          </a:p>
        </p:txBody>
      </p:sp>
      <p:sp>
        <p:nvSpPr>
          <p:cNvPr id="3" name="TextBox 2">
            <a:extLst>
              <a:ext uri="{FF2B5EF4-FFF2-40B4-BE49-F238E27FC236}">
                <a16:creationId xmlns:a16="http://schemas.microsoft.com/office/drawing/2014/main" id="{0DEF9D3B-883A-290F-C730-BE580476B5CC}"/>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5" name="Table 4">
            <a:extLst>
              <a:ext uri="{FF2B5EF4-FFF2-40B4-BE49-F238E27FC236}">
                <a16:creationId xmlns:a16="http://schemas.microsoft.com/office/drawing/2014/main" id="{EABAE10B-A346-E88A-01B8-72B9E83D53EC}"/>
              </a:ext>
            </a:extLst>
          </p:cNvPr>
          <p:cNvGraphicFramePr>
            <a:graphicFrameLocks noGrp="1"/>
          </p:cNvGraphicFramePr>
          <p:nvPr>
            <p:extLst/>
          </p:nvPr>
        </p:nvGraphicFramePr>
        <p:xfrm>
          <a:off x="562875" y="1474475"/>
          <a:ext cx="11204404" cy="4836383"/>
        </p:xfrm>
        <a:graphic>
          <a:graphicData uri="http://schemas.openxmlformats.org/drawingml/2006/table">
            <a:tbl>
              <a:tblPr/>
              <a:tblGrid>
                <a:gridCol w="11204404">
                  <a:extLst>
                    <a:ext uri="{9D8B030D-6E8A-4147-A177-3AD203B41FA5}">
                      <a16:colId xmlns:a16="http://schemas.microsoft.com/office/drawing/2014/main" val="105110122"/>
                    </a:ext>
                  </a:extLst>
                </a:gridCol>
              </a:tblGrid>
              <a:tr h="4836383">
                <a:tc>
                  <a:txBody>
                    <a:bodyPr/>
                    <a:lstStyle/>
                    <a:p>
                      <a:pPr algn="just">
                        <a:lnSpc>
                          <a:spcPct val="200000"/>
                        </a:lnSpc>
                      </a:pPr>
                      <a:r>
                        <a:rPr lang="en-US" sz="2000" b="1" i="0" kern="1200" dirty="0">
                          <a:solidFill>
                            <a:schemeClr val="tx1"/>
                          </a:solidFill>
                          <a:effectLst/>
                          <a:latin typeface="+mn-lt"/>
                          <a:ea typeface="+mn-ea"/>
                          <a:cs typeface="+mn-cs"/>
                        </a:rPr>
                        <a:t>It is essential to know your audience:</a:t>
                      </a:r>
                      <a:endParaRPr lang="en-US" sz="2000" b="0" i="0" kern="1200" dirty="0">
                        <a:solidFill>
                          <a:schemeClr val="tx1"/>
                        </a:solidFill>
                        <a:effectLst/>
                        <a:latin typeface="+mn-lt"/>
                        <a:ea typeface="+mn-ea"/>
                        <a:cs typeface="+mn-cs"/>
                      </a:endParaRPr>
                    </a:p>
                    <a:p>
                      <a:pPr algn="just">
                        <a:lnSpc>
                          <a:spcPct val="200000"/>
                        </a:lnSpc>
                      </a:pPr>
                      <a:r>
                        <a:rPr lang="en-US" sz="2000" b="0" i="0" kern="1200" dirty="0">
                          <a:solidFill>
                            <a:schemeClr val="tx1"/>
                          </a:solidFill>
                          <a:effectLst/>
                          <a:latin typeface="+mn-lt"/>
                          <a:ea typeface="+mn-ea"/>
                          <a:cs typeface="+mn-cs"/>
                        </a:rPr>
                        <a:t>A researcher should know their target audience. For example, if the target audience speaks </a:t>
                      </a:r>
                      <a:r>
                        <a:rPr lang="ar-SA" sz="2000" b="0" i="0" kern="1200" dirty="0">
                          <a:solidFill>
                            <a:schemeClr val="tx1"/>
                          </a:solidFill>
                          <a:effectLst/>
                          <a:latin typeface="+mn-lt"/>
                          <a:ea typeface="+mn-ea"/>
                          <a:cs typeface="+mn-cs"/>
                        </a:rPr>
                        <a:t>primarily</a:t>
                      </a:r>
                      <a:r>
                        <a:rPr lang="en-US" sz="2000" b="0" i="0" kern="1200" dirty="0">
                          <a:solidFill>
                            <a:schemeClr val="tx1"/>
                          </a:solidFill>
                          <a:effectLst/>
                          <a:latin typeface="+mn-lt"/>
                          <a:ea typeface="+mn-ea"/>
                          <a:cs typeface="+mn-cs"/>
                        </a:rPr>
                        <a:t> Spanish, sending the questionnaire in any other language would lower the response rate and accuracy of </a:t>
                      </a:r>
                      <a:r>
                        <a:rPr lang="ar-SA" sz="2000" b="0" i="0" kern="1200" dirty="0">
                          <a:solidFill>
                            <a:schemeClr val="tx1"/>
                          </a:solidFill>
                          <a:effectLst/>
                          <a:latin typeface="+mn-lt"/>
                          <a:ea typeface="+mn-ea"/>
                          <a:cs typeface="+mn-cs"/>
                        </a:rPr>
                        <a:t>the </a:t>
                      </a:r>
                      <a:r>
                        <a:rPr lang="en-US" sz="2000" b="0" i="0" kern="1200" dirty="0">
                          <a:solidFill>
                            <a:schemeClr val="tx1"/>
                          </a:solidFill>
                          <a:effectLst/>
                          <a:latin typeface="+mn-lt"/>
                          <a:ea typeface="+mn-ea"/>
                          <a:cs typeface="+mn-cs"/>
                        </a:rPr>
                        <a:t>data. Something that may seem clear to you may be confusing to your respondents. Use simple language and terminology that your respondents will understand, and avoid technical jargon and industry-specific language that might confuse your respondents.</a:t>
                      </a:r>
                    </a:p>
                    <a:p>
                      <a:pPr algn="just">
                        <a:lnSpc>
                          <a:spcPct val="200000"/>
                        </a:lnSpc>
                      </a:pPr>
                      <a:endParaRPr lang="en-US" sz="2000" b="0" i="0" kern="1200" dirty="0">
                        <a:solidFill>
                          <a:schemeClr val="tx1"/>
                        </a:solidFill>
                        <a:effectLst/>
                        <a:latin typeface="+mn-lt"/>
                        <a:ea typeface="+mn-ea"/>
                        <a:cs typeface="+mn-cs"/>
                      </a:endParaRP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2334323849"/>
      </p:ext>
    </p:extLst>
  </p:cSld>
  <p:clrMapOvr>
    <a:masterClrMapping/>
  </p:clrMapOvr>
  <mc:AlternateContent xmlns:mc="http://schemas.openxmlformats.org/markup-compatibility/2006" xmlns:p14="http://schemas.microsoft.com/office/powerpoint/2010/main">
    <mc:Choice Requires="p14">
      <p:transition spd="slow" p14:dur="2000" advTm="81873"/>
    </mc:Choice>
    <mc:Fallback xmlns="">
      <p:transition spd="slow" advTm="81873"/>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B1A812CB-F7B5-BA83-4831-113DC0807A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3572CAC5-6353-CFD8-78CC-D369043FFD87}"/>
              </a:ext>
            </a:extLst>
          </p:cNvPr>
          <p:cNvSpPr txBox="1"/>
          <p:nvPr/>
        </p:nvSpPr>
        <p:spPr>
          <a:xfrm>
            <a:off x="3686372" y="580063"/>
            <a:ext cx="4724203" cy="584775"/>
          </a:xfrm>
          <a:prstGeom prst="rect">
            <a:avLst/>
          </a:prstGeom>
          <a:noFill/>
        </p:spPr>
        <p:txBody>
          <a:bodyPr wrap="square" rtlCol="0">
            <a:spAutoFit/>
          </a:bodyPr>
          <a:lstStyle>
            <a:defPPr>
              <a:defRPr lang="en-US"/>
            </a:defPPr>
            <a:lvl1pPr>
              <a:defRPr sz="3200" b="1">
                <a:latin typeface="Gilmer"/>
              </a:defRPr>
            </a:lvl1pPr>
          </a:lstStyle>
          <a:p>
            <a:r>
              <a:rPr lang="en-US" dirty="0"/>
              <a:t>1.  The Questionnaire   </a:t>
            </a:r>
          </a:p>
        </p:txBody>
      </p:sp>
      <p:sp>
        <p:nvSpPr>
          <p:cNvPr id="3" name="TextBox 2">
            <a:extLst>
              <a:ext uri="{FF2B5EF4-FFF2-40B4-BE49-F238E27FC236}">
                <a16:creationId xmlns:a16="http://schemas.microsoft.com/office/drawing/2014/main" id="{43976148-8F04-5CD8-D266-BAD50613838B}"/>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4" name="Table 3">
            <a:extLst>
              <a:ext uri="{FF2B5EF4-FFF2-40B4-BE49-F238E27FC236}">
                <a16:creationId xmlns:a16="http://schemas.microsoft.com/office/drawing/2014/main" id="{55D23E7A-616F-17D0-8AF7-689E156E57E4}"/>
              </a:ext>
            </a:extLst>
          </p:cNvPr>
          <p:cNvGraphicFramePr>
            <a:graphicFrameLocks noGrp="1"/>
          </p:cNvGraphicFramePr>
          <p:nvPr>
            <p:extLst/>
          </p:nvPr>
        </p:nvGraphicFramePr>
        <p:xfrm>
          <a:off x="326771" y="1374741"/>
          <a:ext cx="11485478" cy="4951108"/>
        </p:xfrm>
        <a:graphic>
          <a:graphicData uri="http://schemas.openxmlformats.org/drawingml/2006/table">
            <a:tbl>
              <a:tblPr/>
              <a:tblGrid>
                <a:gridCol w="11485478">
                  <a:extLst>
                    <a:ext uri="{9D8B030D-6E8A-4147-A177-3AD203B41FA5}">
                      <a16:colId xmlns:a16="http://schemas.microsoft.com/office/drawing/2014/main" val="105110122"/>
                    </a:ext>
                  </a:extLst>
                </a:gridCol>
              </a:tblGrid>
              <a:tr h="4951108">
                <a:tc>
                  <a:txBody>
                    <a:bodyPr/>
                    <a:lstStyle/>
                    <a:p>
                      <a:pPr marL="285750" indent="-285750">
                        <a:lnSpc>
                          <a:spcPct val="200000"/>
                        </a:lnSpc>
                        <a:buFont typeface="Wingdings" panose="05000000000000000000" pitchFamily="2" charset="2"/>
                        <a:buChar char="q"/>
                      </a:pPr>
                      <a:r>
                        <a:rPr lang="en-US" sz="2000" b="1" i="0" u="none" kern="1200" dirty="0">
                          <a:solidFill>
                            <a:schemeClr val="tx1"/>
                          </a:solidFill>
                          <a:effectLst/>
                          <a:latin typeface="+mn-lt"/>
                          <a:ea typeface="+mn-ea"/>
                          <a:cs typeface="+mn-cs"/>
                        </a:rPr>
                        <a:t> Questionnaire letter:</a:t>
                      </a:r>
                    </a:p>
                    <a:p>
                      <a:pPr>
                        <a:lnSpc>
                          <a:spcPct val="200000"/>
                        </a:lnSpc>
                      </a:pPr>
                      <a:r>
                        <a:rPr lang="en-US" sz="2000" b="0" i="0" kern="1200" dirty="0">
                          <a:solidFill>
                            <a:schemeClr val="tx1"/>
                          </a:solidFill>
                          <a:effectLst/>
                          <a:latin typeface="+mn-lt"/>
                          <a:ea typeface="+mn-ea"/>
                          <a:cs typeface="+mn-cs"/>
                        </a:rPr>
                        <a:t>A letter from the researcher before starting the questionnaire.</a:t>
                      </a:r>
                    </a:p>
                    <a:p>
                      <a:pPr>
                        <a:lnSpc>
                          <a:spcPct val="200000"/>
                        </a:lnSpc>
                      </a:pPr>
                      <a:r>
                        <a:rPr lang="en-US" sz="2000" b="0" i="0" kern="1200" dirty="0">
                          <a:solidFill>
                            <a:schemeClr val="tx1"/>
                          </a:solidFill>
                          <a:effectLst/>
                          <a:latin typeface="+mn-lt"/>
                          <a:ea typeface="+mn-ea"/>
                          <a:cs typeface="+mn-cs"/>
                        </a:rPr>
                        <a:t>It should include </a:t>
                      </a:r>
                      <a:r>
                        <a:rPr lang="ar-SA" sz="2000" b="0" i="0" kern="1200" dirty="0">
                          <a:solidFill>
                            <a:schemeClr val="tx1"/>
                          </a:solidFill>
                          <a:effectLst/>
                          <a:latin typeface="+mn-lt"/>
                          <a:ea typeface="+mn-ea"/>
                          <a:cs typeface="+mn-cs"/>
                        </a:rPr>
                        <a:t>several</a:t>
                      </a:r>
                      <a:r>
                        <a:rPr lang="en-US" sz="2000" b="0" i="0" kern="1200" dirty="0">
                          <a:solidFill>
                            <a:schemeClr val="tx1"/>
                          </a:solidFill>
                          <a:effectLst/>
                          <a:latin typeface="+mn-lt"/>
                          <a:ea typeface="+mn-ea"/>
                          <a:cs typeface="+mn-cs"/>
                        </a:rPr>
                        <a:t> points, including:</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The research problem and objectives.  </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The importance of respondent participation.</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The scientific purpose of the questionnaire.</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The type of information required.</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Confidentiality of the information.</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3593264329"/>
      </p:ext>
    </p:extLst>
  </p:cSld>
  <p:clrMapOvr>
    <a:masterClrMapping/>
  </p:clrMapOvr>
  <mc:AlternateContent xmlns:mc="http://schemas.openxmlformats.org/markup-compatibility/2006" xmlns:p14="http://schemas.microsoft.com/office/powerpoint/2010/main">
    <mc:Choice Requires="p14">
      <p:transition spd="slow" p14:dur="2000" advTm="72027"/>
    </mc:Choice>
    <mc:Fallback xmlns="">
      <p:transition spd="slow" advTm="72027"/>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0126BED1-5BA7-67E7-A20C-6D261193EC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AB866019-0B3A-FAB3-8717-048B13A1C093}"/>
              </a:ext>
            </a:extLst>
          </p:cNvPr>
          <p:cNvSpPr txBox="1"/>
          <p:nvPr/>
        </p:nvSpPr>
        <p:spPr>
          <a:xfrm>
            <a:off x="3686373" y="580063"/>
            <a:ext cx="4619428" cy="584775"/>
          </a:xfrm>
          <a:prstGeom prst="rect">
            <a:avLst/>
          </a:prstGeom>
          <a:noFill/>
        </p:spPr>
        <p:txBody>
          <a:bodyPr wrap="square" rtlCol="0">
            <a:spAutoFit/>
          </a:bodyPr>
          <a:lstStyle>
            <a:defPPr>
              <a:defRPr lang="en-US"/>
            </a:defPPr>
            <a:lvl1pPr>
              <a:defRPr sz="3200" b="1">
                <a:latin typeface="Gilmer"/>
              </a:defRPr>
            </a:lvl1pPr>
          </a:lstStyle>
          <a:p>
            <a:r>
              <a:rPr lang="en-US" dirty="0"/>
              <a:t>1.  The Questionnaire   </a:t>
            </a:r>
          </a:p>
        </p:txBody>
      </p:sp>
      <p:sp>
        <p:nvSpPr>
          <p:cNvPr id="3" name="TextBox 2">
            <a:extLst>
              <a:ext uri="{FF2B5EF4-FFF2-40B4-BE49-F238E27FC236}">
                <a16:creationId xmlns:a16="http://schemas.microsoft.com/office/drawing/2014/main" id="{672FE9E0-7DBB-B83D-0DB3-D3135A76AEFA}"/>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4" name="Table 3">
            <a:extLst>
              <a:ext uri="{FF2B5EF4-FFF2-40B4-BE49-F238E27FC236}">
                <a16:creationId xmlns:a16="http://schemas.microsoft.com/office/drawing/2014/main" id="{5C7DF476-58FB-64CD-CE8F-33AE97274229}"/>
              </a:ext>
            </a:extLst>
          </p:cNvPr>
          <p:cNvGraphicFramePr>
            <a:graphicFrameLocks noGrp="1"/>
          </p:cNvGraphicFramePr>
          <p:nvPr>
            <p:extLst/>
          </p:nvPr>
        </p:nvGraphicFramePr>
        <p:xfrm>
          <a:off x="479687" y="1554623"/>
          <a:ext cx="10852877" cy="3718560"/>
        </p:xfrm>
        <a:graphic>
          <a:graphicData uri="http://schemas.openxmlformats.org/drawingml/2006/table">
            <a:tbl>
              <a:tblPr/>
              <a:tblGrid>
                <a:gridCol w="10852877">
                  <a:extLst>
                    <a:ext uri="{9D8B030D-6E8A-4147-A177-3AD203B41FA5}">
                      <a16:colId xmlns:a16="http://schemas.microsoft.com/office/drawing/2014/main" val="105110122"/>
                    </a:ext>
                  </a:extLst>
                </a:gridCol>
              </a:tblGrid>
              <a:tr h="0">
                <a:tc>
                  <a:txBody>
                    <a:bodyPr/>
                    <a:lstStyle/>
                    <a:p>
                      <a:pPr marL="285750" indent="-285750" algn="just">
                        <a:lnSpc>
                          <a:spcPct val="200000"/>
                        </a:lnSpc>
                        <a:buFont typeface="Wingdings" panose="05000000000000000000" pitchFamily="2" charset="2"/>
                        <a:buChar char="q"/>
                      </a:pPr>
                      <a:r>
                        <a:rPr lang="en-US" sz="2400" b="1" i="0" kern="1200" dirty="0">
                          <a:solidFill>
                            <a:schemeClr val="tx1"/>
                          </a:solidFill>
                          <a:effectLst/>
                          <a:latin typeface="+mn-lt"/>
                          <a:ea typeface="+mn-ea"/>
                          <a:cs typeface="+mn-cs"/>
                        </a:rPr>
                        <a:t>Personal data of the respondents:</a:t>
                      </a:r>
                    </a:p>
                    <a:p>
                      <a:pPr algn="just">
                        <a:lnSpc>
                          <a:spcPct val="200000"/>
                        </a:lnSpc>
                      </a:pPr>
                      <a:r>
                        <a:rPr lang="en-US" sz="2400" b="0" i="0" kern="1200" dirty="0">
                          <a:solidFill>
                            <a:schemeClr val="tx1"/>
                          </a:solidFill>
                          <a:effectLst/>
                          <a:latin typeface="+mn-lt"/>
                          <a:ea typeface="+mn-ea"/>
                          <a:cs typeface="+mn-cs"/>
                        </a:rPr>
                        <a:t>     Such as age, gender, marital status, income, .... etc.</a:t>
                      </a:r>
                    </a:p>
                    <a:p>
                      <a:pPr marL="285750" indent="-285750" algn="just">
                        <a:lnSpc>
                          <a:spcPct val="200000"/>
                        </a:lnSpc>
                        <a:buFont typeface="Wingdings" panose="05000000000000000000" pitchFamily="2" charset="2"/>
                        <a:buChar char="q"/>
                      </a:pPr>
                      <a:r>
                        <a:rPr lang="en-US" sz="2400" b="1" i="0" kern="1200" dirty="0">
                          <a:solidFill>
                            <a:schemeClr val="tx1"/>
                          </a:solidFill>
                          <a:effectLst/>
                          <a:latin typeface="+mn-lt"/>
                          <a:ea typeface="+mn-ea"/>
                          <a:cs typeface="+mn-cs"/>
                        </a:rPr>
                        <a:t>Questionnaire topics:</a:t>
                      </a:r>
                    </a:p>
                    <a:p>
                      <a:pPr algn="just">
                        <a:lnSpc>
                          <a:spcPct val="200000"/>
                        </a:lnSpc>
                      </a:pPr>
                      <a:r>
                        <a:rPr lang="en-US" sz="2400" b="0" i="0" kern="1200" dirty="0">
                          <a:solidFill>
                            <a:schemeClr val="tx1"/>
                          </a:solidFill>
                          <a:effectLst/>
                          <a:latin typeface="+mn-lt"/>
                          <a:ea typeface="+mn-ea"/>
                          <a:cs typeface="+mn-cs"/>
                        </a:rPr>
                        <a:t>Each part includes questions that reflect one of the study variables and help in data collection and analysis</a:t>
                      </a:r>
                      <a:r>
                        <a:rPr lang="ar-SA" sz="2400" b="0" i="0" kern="1200" dirty="0">
                          <a:solidFill>
                            <a:schemeClr val="tx1"/>
                          </a:solidFill>
                          <a:effectLst/>
                          <a:latin typeface="+mn-lt"/>
                          <a:ea typeface="+mn-ea"/>
                          <a:cs typeface="+mn-cs"/>
                        </a:rPr>
                        <a:t>.</a:t>
                      </a:r>
                      <a:endParaRPr lang="en-US" sz="2400" b="0" i="0" kern="1200" dirty="0">
                        <a:solidFill>
                          <a:schemeClr val="tx1"/>
                        </a:solidFill>
                        <a:effectLst/>
                        <a:latin typeface="+mn-lt"/>
                        <a:ea typeface="+mn-ea"/>
                        <a:cs typeface="+mn-cs"/>
                      </a:endParaRP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1129273124"/>
      </p:ext>
    </p:extLst>
  </p:cSld>
  <p:clrMapOvr>
    <a:masterClrMapping/>
  </p:clrMapOvr>
  <mc:AlternateContent xmlns:mc="http://schemas.openxmlformats.org/markup-compatibility/2006" xmlns:p14="http://schemas.microsoft.com/office/powerpoint/2010/main">
    <mc:Choice Requires="p14">
      <p:transition spd="slow" p14:dur="2000" advTm="65454"/>
    </mc:Choice>
    <mc:Fallback xmlns="">
      <p:transition spd="slow" advTm="65454"/>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D47DB658-2189-492B-2BBC-B2ADE47175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1834F888-26EC-1D0C-9E5D-EEDDC09FD430}"/>
              </a:ext>
            </a:extLst>
          </p:cNvPr>
          <p:cNvSpPr txBox="1"/>
          <p:nvPr/>
        </p:nvSpPr>
        <p:spPr>
          <a:xfrm>
            <a:off x="2494844" y="580063"/>
            <a:ext cx="5468057" cy="584775"/>
          </a:xfrm>
          <a:prstGeom prst="rect">
            <a:avLst/>
          </a:prstGeom>
          <a:noFill/>
        </p:spPr>
        <p:txBody>
          <a:bodyPr wrap="square" rtlCol="0">
            <a:spAutoFit/>
          </a:bodyPr>
          <a:lstStyle>
            <a:defPPr>
              <a:defRPr lang="en-US"/>
            </a:defPPr>
            <a:lvl1pPr>
              <a:defRPr sz="3200" b="1">
                <a:latin typeface="Gilmer"/>
              </a:defRPr>
            </a:lvl1pPr>
          </a:lstStyle>
          <a:p>
            <a:r>
              <a:rPr lang="en-US" dirty="0"/>
              <a:t>1.  The Questionnaire   </a:t>
            </a:r>
          </a:p>
        </p:txBody>
      </p:sp>
      <p:sp>
        <p:nvSpPr>
          <p:cNvPr id="3" name="TextBox 2">
            <a:extLst>
              <a:ext uri="{FF2B5EF4-FFF2-40B4-BE49-F238E27FC236}">
                <a16:creationId xmlns:a16="http://schemas.microsoft.com/office/drawing/2014/main" id="{333513EC-3419-9AA0-5230-373C7D747297}"/>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4" name="Table 3">
            <a:extLst>
              <a:ext uri="{FF2B5EF4-FFF2-40B4-BE49-F238E27FC236}">
                <a16:creationId xmlns:a16="http://schemas.microsoft.com/office/drawing/2014/main" id="{812CD45C-8437-DD69-A9D0-D7E3E7C09166}"/>
              </a:ext>
            </a:extLst>
          </p:cNvPr>
          <p:cNvGraphicFramePr>
            <a:graphicFrameLocks noGrp="1"/>
          </p:cNvGraphicFramePr>
          <p:nvPr>
            <p:extLst/>
          </p:nvPr>
        </p:nvGraphicFramePr>
        <p:xfrm>
          <a:off x="476672" y="1284800"/>
          <a:ext cx="10059420" cy="5547360"/>
        </p:xfrm>
        <a:graphic>
          <a:graphicData uri="http://schemas.openxmlformats.org/drawingml/2006/table">
            <a:tbl>
              <a:tblPr/>
              <a:tblGrid>
                <a:gridCol w="10059420">
                  <a:extLst>
                    <a:ext uri="{9D8B030D-6E8A-4147-A177-3AD203B41FA5}">
                      <a16:colId xmlns:a16="http://schemas.microsoft.com/office/drawing/2014/main" val="105110122"/>
                    </a:ext>
                  </a:extLst>
                </a:gridCol>
              </a:tblGrid>
              <a:tr h="0">
                <a:tc>
                  <a:txBody>
                    <a:bodyPr/>
                    <a:lstStyle/>
                    <a:p>
                      <a:pPr marL="285750" indent="-285750">
                        <a:lnSpc>
                          <a:spcPct val="200000"/>
                        </a:lnSpc>
                        <a:buFont typeface="Wingdings" panose="05000000000000000000" pitchFamily="2" charset="2"/>
                        <a:buChar char="q"/>
                      </a:pPr>
                      <a:r>
                        <a:rPr lang="en-US" sz="2000" b="1" i="0" u="none" kern="1200" dirty="0">
                          <a:solidFill>
                            <a:schemeClr val="tx1"/>
                          </a:solidFill>
                          <a:effectLst/>
                          <a:latin typeface="+mn-lt"/>
                          <a:ea typeface="+mn-ea"/>
                          <a:cs typeface="+mn-cs"/>
                        </a:rPr>
                        <a:t>Questionnaire design skills:</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Follow the questions logically</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Avoid embarrassing questions</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Avoid open-ended questions whenever possible</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The validity of the questionnaire questions</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Keywords</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No overlap between alternatives</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Avoid suggestive questions</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Avoid questions that begin with the negative</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1944478988"/>
      </p:ext>
    </p:extLst>
  </p:cSld>
  <p:clrMapOvr>
    <a:masterClrMapping/>
  </p:clrMapOvr>
  <mc:AlternateContent xmlns:mc="http://schemas.openxmlformats.org/markup-compatibility/2006" xmlns:p14="http://schemas.microsoft.com/office/powerpoint/2010/main">
    <mc:Choice Requires="p14">
      <p:transition spd="slow" p14:dur="2000" advTm="223094"/>
    </mc:Choice>
    <mc:Fallback xmlns="">
      <p:transition spd="slow" advTm="223094"/>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F28DAE07-62B3-B460-E982-5C38B0EC84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213AD393-5BD5-830B-2799-FA0FC02C4612}"/>
              </a:ext>
            </a:extLst>
          </p:cNvPr>
          <p:cNvSpPr txBox="1"/>
          <p:nvPr/>
        </p:nvSpPr>
        <p:spPr>
          <a:xfrm>
            <a:off x="3686373" y="580063"/>
            <a:ext cx="4714678" cy="584775"/>
          </a:xfrm>
          <a:prstGeom prst="rect">
            <a:avLst/>
          </a:prstGeom>
          <a:noFill/>
        </p:spPr>
        <p:txBody>
          <a:bodyPr wrap="square" rtlCol="0">
            <a:spAutoFit/>
          </a:bodyPr>
          <a:lstStyle>
            <a:defPPr>
              <a:defRPr lang="en-US"/>
            </a:defPPr>
            <a:lvl1pPr>
              <a:defRPr sz="3200" b="1">
                <a:latin typeface="Gilmer"/>
              </a:defRPr>
            </a:lvl1pPr>
          </a:lstStyle>
          <a:p>
            <a:r>
              <a:rPr lang="en-US" dirty="0"/>
              <a:t>1.  The Questionnaire   </a:t>
            </a:r>
          </a:p>
        </p:txBody>
      </p:sp>
      <p:sp>
        <p:nvSpPr>
          <p:cNvPr id="3" name="TextBox 2">
            <a:extLst>
              <a:ext uri="{FF2B5EF4-FFF2-40B4-BE49-F238E27FC236}">
                <a16:creationId xmlns:a16="http://schemas.microsoft.com/office/drawing/2014/main" id="{A911232C-AAD0-BCCC-508F-F28F99119C8F}"/>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4" name="Table 3">
            <a:extLst>
              <a:ext uri="{FF2B5EF4-FFF2-40B4-BE49-F238E27FC236}">
                <a16:creationId xmlns:a16="http://schemas.microsoft.com/office/drawing/2014/main" id="{88A54DEE-9CD0-CFB0-79B0-0A9FA366693C}"/>
              </a:ext>
            </a:extLst>
          </p:cNvPr>
          <p:cNvGraphicFramePr>
            <a:graphicFrameLocks noGrp="1"/>
          </p:cNvGraphicFramePr>
          <p:nvPr>
            <p:extLst/>
          </p:nvPr>
        </p:nvGraphicFramePr>
        <p:xfrm>
          <a:off x="839449" y="2065337"/>
          <a:ext cx="10687987" cy="2987040"/>
        </p:xfrm>
        <a:graphic>
          <a:graphicData uri="http://schemas.openxmlformats.org/drawingml/2006/table">
            <a:tbl>
              <a:tblPr/>
              <a:tblGrid>
                <a:gridCol w="10687987">
                  <a:extLst>
                    <a:ext uri="{9D8B030D-6E8A-4147-A177-3AD203B41FA5}">
                      <a16:colId xmlns:a16="http://schemas.microsoft.com/office/drawing/2014/main" val="105110122"/>
                    </a:ext>
                  </a:extLst>
                </a:gridCol>
              </a:tblGrid>
              <a:tr h="0">
                <a:tc>
                  <a:txBody>
                    <a:bodyPr/>
                    <a:lstStyle/>
                    <a:p>
                      <a:pPr marL="285750" indent="-285750">
                        <a:lnSpc>
                          <a:spcPct val="200000"/>
                        </a:lnSpc>
                        <a:buFont typeface="Wingdings" panose="05000000000000000000" pitchFamily="2" charset="2"/>
                        <a:buChar char="q"/>
                      </a:pPr>
                      <a:r>
                        <a:rPr lang="en-US" sz="2400" b="1" dirty="0">
                          <a:latin typeface="+mn-lt"/>
                          <a:cs typeface="+mn-cs"/>
                        </a:rPr>
                        <a:t>METHODS FOR TESTING AND EVALUATING SURVEY QUESTIONS </a:t>
                      </a:r>
                      <a:r>
                        <a:rPr lang="ar-SA" sz="2400" b="1" i="0" kern="1200" dirty="0">
                          <a:solidFill>
                            <a:schemeClr val="tx1"/>
                          </a:solidFill>
                          <a:effectLst/>
                          <a:latin typeface="+mn-lt"/>
                          <a:ea typeface="+mn-ea"/>
                          <a:cs typeface="+mn-cs"/>
                        </a:rPr>
                        <a:t>:</a:t>
                      </a:r>
                      <a:endParaRPr lang="en-US" sz="2400" b="1" i="0" kern="1200" dirty="0">
                        <a:solidFill>
                          <a:schemeClr val="tx1"/>
                        </a:solidFill>
                        <a:effectLst/>
                        <a:latin typeface="+mn-lt"/>
                        <a:ea typeface="+mn-ea"/>
                        <a:cs typeface="+mn-cs"/>
                      </a:endParaRPr>
                    </a:p>
                    <a:p>
                      <a:pPr marL="285750" indent="-285750">
                        <a:lnSpc>
                          <a:spcPct val="200000"/>
                        </a:lnSpc>
                        <a:buFont typeface="Arial" panose="020B0604020202020204" pitchFamily="34" charset="0"/>
                        <a:buChar char="•"/>
                      </a:pPr>
                      <a:r>
                        <a:rPr lang="en-US" sz="2400" b="0" i="0" kern="1200" dirty="0">
                          <a:solidFill>
                            <a:schemeClr val="tx1"/>
                          </a:solidFill>
                          <a:effectLst/>
                          <a:latin typeface="+mn-lt"/>
                          <a:ea typeface="+mn-ea"/>
                          <a:cs typeface="+mn-cs"/>
                        </a:rPr>
                        <a:t>Small sample</a:t>
                      </a:r>
                    </a:p>
                    <a:p>
                      <a:pPr marL="285750" indent="-285750">
                        <a:lnSpc>
                          <a:spcPct val="200000"/>
                        </a:lnSpc>
                        <a:buFont typeface="Arial" panose="020B0604020202020204" pitchFamily="34" charset="0"/>
                        <a:buChar char="•"/>
                      </a:pPr>
                      <a:r>
                        <a:rPr lang="en-US" sz="2400" b="0" i="0" kern="1200" dirty="0">
                          <a:solidFill>
                            <a:schemeClr val="tx1"/>
                          </a:solidFill>
                          <a:effectLst/>
                          <a:latin typeface="+mn-lt"/>
                          <a:ea typeface="+mn-ea"/>
                          <a:cs typeface="+mn-cs"/>
                        </a:rPr>
                        <a:t>Experts (arbitrators)</a:t>
                      </a:r>
                    </a:p>
                    <a:p>
                      <a:pPr marL="285750" indent="-285750">
                        <a:lnSpc>
                          <a:spcPct val="200000"/>
                        </a:lnSpc>
                        <a:buFont typeface="Arial" panose="020B0604020202020204" pitchFamily="34" charset="0"/>
                        <a:buChar char="•"/>
                      </a:pPr>
                      <a:r>
                        <a:rPr lang="en-US" sz="2400" b="0" i="0" kern="1200" dirty="0">
                          <a:solidFill>
                            <a:schemeClr val="tx1"/>
                          </a:solidFill>
                          <a:effectLst/>
                          <a:latin typeface="+mn-lt"/>
                          <a:ea typeface="+mn-ea"/>
                          <a:cs typeface="+mn-cs"/>
                        </a:rPr>
                        <a:t>Validity and reliability tests</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1256283550"/>
      </p:ext>
    </p:extLst>
  </p:cSld>
  <p:clrMapOvr>
    <a:masterClrMapping/>
  </p:clrMapOvr>
  <mc:AlternateContent xmlns:mc="http://schemas.openxmlformats.org/markup-compatibility/2006" xmlns:p14="http://schemas.microsoft.com/office/powerpoint/2010/main">
    <mc:Choice Requires="p14">
      <p:transition spd="slow" p14:dur="2000" advTm="44572"/>
    </mc:Choice>
    <mc:Fallback xmlns="">
      <p:transition spd="slow" advTm="44572"/>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E3797D96-1154-BC90-00B0-3AC3EA6787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FDAC05BD-FE5E-E643-B7FC-6CDE937731F1}"/>
              </a:ext>
            </a:extLst>
          </p:cNvPr>
          <p:cNvSpPr txBox="1"/>
          <p:nvPr/>
        </p:nvSpPr>
        <p:spPr>
          <a:xfrm>
            <a:off x="3686373" y="580063"/>
            <a:ext cx="4428927" cy="584775"/>
          </a:xfrm>
          <a:prstGeom prst="rect">
            <a:avLst/>
          </a:prstGeom>
          <a:noFill/>
        </p:spPr>
        <p:txBody>
          <a:bodyPr wrap="square" rtlCol="0">
            <a:spAutoFit/>
          </a:bodyPr>
          <a:lstStyle>
            <a:defPPr>
              <a:defRPr lang="en-US"/>
            </a:defPPr>
            <a:lvl1pPr>
              <a:defRPr sz="3200" b="1">
                <a:latin typeface="Gilmer"/>
              </a:defRPr>
            </a:lvl1pPr>
          </a:lstStyle>
          <a:p>
            <a:r>
              <a:rPr lang="en-US" dirty="0"/>
              <a:t>2.  The Interview   </a:t>
            </a:r>
          </a:p>
        </p:txBody>
      </p:sp>
      <p:sp>
        <p:nvSpPr>
          <p:cNvPr id="3" name="TextBox 2">
            <a:extLst>
              <a:ext uri="{FF2B5EF4-FFF2-40B4-BE49-F238E27FC236}">
                <a16:creationId xmlns:a16="http://schemas.microsoft.com/office/drawing/2014/main" id="{861D88F2-C548-D5DB-AB7C-A08D1C725B25}"/>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sp>
        <p:nvSpPr>
          <p:cNvPr id="4" name="TextBox 3">
            <a:extLst>
              <a:ext uri="{FF2B5EF4-FFF2-40B4-BE49-F238E27FC236}">
                <a16:creationId xmlns:a16="http://schemas.microsoft.com/office/drawing/2014/main" id="{3668E5A0-DDBA-FB6E-0EBB-B1EFD3446144}"/>
              </a:ext>
            </a:extLst>
          </p:cNvPr>
          <p:cNvSpPr txBox="1"/>
          <p:nvPr/>
        </p:nvSpPr>
        <p:spPr>
          <a:xfrm>
            <a:off x="1747098" y="2478168"/>
            <a:ext cx="6984526" cy="369332"/>
          </a:xfrm>
          <a:prstGeom prst="rect">
            <a:avLst/>
          </a:prstGeom>
          <a:noFill/>
        </p:spPr>
        <p:txBody>
          <a:bodyPr wrap="square" rtlCol="0">
            <a:spAutoFit/>
          </a:bodyPr>
          <a:lstStyle/>
          <a:p>
            <a:endParaRPr lang="en-US" dirty="0">
              <a:solidFill>
                <a:schemeClr val="accent6">
                  <a:lumMod val="50000"/>
                </a:schemeClr>
              </a:solidFill>
            </a:endParaRPr>
          </a:p>
        </p:txBody>
      </p:sp>
      <p:sp>
        <p:nvSpPr>
          <p:cNvPr id="5" name="TextBox 4">
            <a:extLst>
              <a:ext uri="{FF2B5EF4-FFF2-40B4-BE49-F238E27FC236}">
                <a16:creationId xmlns:a16="http://schemas.microsoft.com/office/drawing/2014/main" id="{CCF381CD-6CB9-61B4-DE9D-E925A637DC1E}"/>
              </a:ext>
            </a:extLst>
          </p:cNvPr>
          <p:cNvSpPr txBox="1"/>
          <p:nvPr/>
        </p:nvSpPr>
        <p:spPr>
          <a:xfrm>
            <a:off x="882186" y="1388956"/>
            <a:ext cx="9662222" cy="5016758"/>
          </a:xfrm>
          <a:prstGeom prst="rect">
            <a:avLst/>
          </a:prstGeom>
          <a:noFill/>
        </p:spPr>
        <p:txBody>
          <a:bodyPr wrap="square">
            <a:spAutoFit/>
          </a:bodyPr>
          <a:lstStyle/>
          <a:p>
            <a:pPr marL="342900" indent="-342900" algn="l">
              <a:lnSpc>
                <a:spcPct val="200000"/>
              </a:lnSpc>
              <a:buFont typeface="Wingdings" panose="05000000000000000000" pitchFamily="2" charset="2"/>
              <a:buChar char="q"/>
            </a:pPr>
            <a:r>
              <a:rPr lang="en-US" sz="2000" b="0" i="0" dirty="0">
                <a:effectLst/>
              </a:rPr>
              <a:t>An interview is a </a:t>
            </a:r>
            <a:r>
              <a:rPr lang="en-US" sz="2000" dirty="0"/>
              <a:t>qualitative research</a:t>
            </a:r>
            <a:r>
              <a:rPr lang="en-US" sz="2000" b="0" i="0" dirty="0">
                <a:effectLst/>
              </a:rPr>
              <a:t> method that relies on asking questions </a:t>
            </a:r>
            <a:r>
              <a:rPr lang="ar-SA" sz="2000" b="0" i="0" dirty="0">
                <a:effectLst/>
              </a:rPr>
              <a:t>to</a:t>
            </a:r>
            <a:r>
              <a:rPr lang="en-US" sz="2000" b="0" i="0" dirty="0">
                <a:effectLst/>
              </a:rPr>
              <a:t> </a:t>
            </a:r>
            <a:r>
              <a:rPr lang="en-US" sz="2000" dirty="0"/>
              <a:t>collect data</a:t>
            </a:r>
            <a:r>
              <a:rPr lang="en-US" sz="2000" b="0" i="0" dirty="0">
                <a:effectLst/>
              </a:rPr>
              <a:t>. Interviews involve two or more people, one of whom is the interviewer asking the questions.</a:t>
            </a:r>
          </a:p>
          <a:p>
            <a:pPr marL="342900" indent="-342900">
              <a:lnSpc>
                <a:spcPct val="200000"/>
              </a:lnSpc>
              <a:buFont typeface="Wingdings" panose="05000000000000000000" pitchFamily="2" charset="2"/>
              <a:buChar char="q"/>
            </a:pPr>
            <a:r>
              <a:rPr lang="en-US" sz="2000" b="0" i="0" dirty="0">
                <a:effectLst/>
              </a:rPr>
              <a:t>There are several types of interviews</a:t>
            </a:r>
            <a:r>
              <a:rPr lang="ar-SA" sz="2000" dirty="0"/>
              <a:t>.</a:t>
            </a:r>
            <a:r>
              <a:rPr lang="en-US" sz="2000" dirty="0"/>
              <a:t> </a:t>
            </a:r>
            <a:r>
              <a:rPr lang="en-US" sz="2000" b="1" i="0" u="sng" dirty="0">
                <a:effectLst/>
              </a:rPr>
              <a:t>Interview types:</a:t>
            </a:r>
            <a:endParaRPr lang="en-US" sz="2000" b="0" i="0" dirty="0">
              <a:effectLst/>
            </a:endParaRPr>
          </a:p>
          <a:p>
            <a:pPr marL="342900" indent="-342900" algn="l">
              <a:lnSpc>
                <a:spcPct val="200000"/>
              </a:lnSpc>
              <a:buFont typeface="Wingdings" panose="05000000000000000000" pitchFamily="2" charset="2"/>
              <a:buChar char="ü"/>
            </a:pPr>
            <a:r>
              <a:rPr lang="en-US" sz="2000" b="0" i="0" dirty="0">
                <a:effectLst/>
              </a:rPr>
              <a:t> </a:t>
            </a:r>
            <a:r>
              <a:rPr lang="en-US" sz="2000" u="sng" dirty="0"/>
              <a:t>Structured interviews</a:t>
            </a:r>
            <a:r>
              <a:rPr lang="en-US" sz="2000" b="0" i="0" u="sng" dirty="0">
                <a:effectLst/>
              </a:rPr>
              <a:t> </a:t>
            </a:r>
            <a:r>
              <a:rPr lang="en-US" sz="2000" b="0" i="0" dirty="0">
                <a:effectLst/>
              </a:rPr>
              <a:t>have predetermined questions asked in a predetermined order.</a:t>
            </a:r>
          </a:p>
          <a:p>
            <a:pPr marL="342900" indent="-342900" algn="l">
              <a:lnSpc>
                <a:spcPct val="200000"/>
              </a:lnSpc>
              <a:buFont typeface="Wingdings" panose="05000000000000000000" pitchFamily="2" charset="2"/>
              <a:buChar char="ü"/>
            </a:pPr>
            <a:r>
              <a:rPr lang="en-US" sz="2000" b="0" i="0" dirty="0">
                <a:effectLst/>
              </a:rPr>
              <a:t> </a:t>
            </a:r>
            <a:r>
              <a:rPr lang="en-US" sz="2000" b="0" i="0" u="none" strike="noStrike" dirty="0">
                <a:effectLst/>
                <a:hlinkClick r:id="rId3">
                  <a:extLst>
                    <a:ext uri="{A12FA001-AC4F-418D-AE19-62706E023703}">
                      <ahyp:hlinkClr xmlns:ahyp="http://schemas.microsoft.com/office/drawing/2018/hyperlinkcolor" xmlns="" val="tx"/>
                    </a:ext>
                  </a:extLst>
                </a:hlinkClick>
              </a:rPr>
              <a:t>Unstructured</a:t>
            </a:r>
            <a:r>
              <a:rPr lang="en-US" sz="2000" b="0" i="0" u="none" strike="noStrike" dirty="0">
                <a:effectLst/>
              </a:rPr>
              <a:t> </a:t>
            </a:r>
            <a:r>
              <a:rPr lang="en-US" sz="2000" dirty="0"/>
              <a:t>interviews</a:t>
            </a:r>
            <a:r>
              <a:rPr lang="en-US" sz="2000" b="0" i="0" dirty="0">
                <a:effectLst/>
              </a:rPr>
              <a:t> are more free-flowing.</a:t>
            </a:r>
          </a:p>
          <a:p>
            <a:pPr marL="342900" indent="-342900" algn="l">
              <a:lnSpc>
                <a:spcPct val="200000"/>
              </a:lnSpc>
              <a:buFont typeface="Wingdings" panose="05000000000000000000" pitchFamily="2" charset="2"/>
              <a:buChar char="ü"/>
            </a:pPr>
            <a:r>
              <a:rPr lang="en-US" sz="2000" b="0" i="0" dirty="0">
                <a:effectLst/>
              </a:rPr>
              <a:t> </a:t>
            </a:r>
            <a:r>
              <a:rPr lang="en-US" sz="2000" b="0" i="0" u="none" strike="noStrike" dirty="0">
                <a:effectLst/>
                <a:hlinkClick r:id="rId4">
                  <a:extLst>
                    <a:ext uri="{A12FA001-AC4F-418D-AE19-62706E023703}">
                      <ahyp:hlinkClr xmlns:ahyp="http://schemas.microsoft.com/office/drawing/2018/hyperlinkcolor" xmlns="" val="tx"/>
                    </a:ext>
                  </a:extLst>
                </a:hlinkClick>
              </a:rPr>
              <a:t>semi-structured interviews</a:t>
            </a:r>
            <a:r>
              <a:rPr lang="en-US" sz="2000" b="0" i="0" dirty="0">
                <a:effectLst/>
              </a:rPr>
              <a:t> fall in between.</a:t>
            </a:r>
          </a:p>
          <a:p>
            <a:pPr algn="l">
              <a:lnSpc>
                <a:spcPct val="200000"/>
              </a:lnSpc>
            </a:pPr>
            <a:endParaRPr lang="en-US" sz="2000" b="0" i="0" dirty="0">
              <a:effectLst/>
            </a:endParaRPr>
          </a:p>
        </p:txBody>
      </p:sp>
    </p:spTree>
    <p:extLst>
      <p:ext uri="{BB962C8B-B14F-4D97-AF65-F5344CB8AC3E}">
        <p14:creationId xmlns:p14="http://schemas.microsoft.com/office/powerpoint/2010/main" val="3007754853"/>
      </p:ext>
    </p:extLst>
  </p:cSld>
  <p:clrMapOvr>
    <a:masterClrMapping/>
  </p:clrMapOvr>
  <mc:AlternateContent xmlns:mc="http://schemas.openxmlformats.org/markup-compatibility/2006" xmlns:p14="http://schemas.microsoft.com/office/powerpoint/2010/main">
    <mc:Choice Requires="p14">
      <p:transition spd="slow" p14:dur="2000" advTm="84101"/>
    </mc:Choice>
    <mc:Fallback xmlns="">
      <p:transition spd="slow" advTm="84101"/>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2BBCA051-3EB1-03D3-9A8D-345E7A777C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AC2C224B-3C5A-470C-9F35-AB35EEB5A008}"/>
              </a:ext>
            </a:extLst>
          </p:cNvPr>
          <p:cNvSpPr txBox="1"/>
          <p:nvPr/>
        </p:nvSpPr>
        <p:spPr>
          <a:xfrm>
            <a:off x="3686372" y="580063"/>
            <a:ext cx="4190803" cy="584775"/>
          </a:xfrm>
          <a:prstGeom prst="rect">
            <a:avLst/>
          </a:prstGeom>
          <a:noFill/>
        </p:spPr>
        <p:txBody>
          <a:bodyPr wrap="square" rtlCol="0">
            <a:spAutoFit/>
          </a:bodyPr>
          <a:lstStyle>
            <a:defPPr>
              <a:defRPr lang="en-US"/>
            </a:defPPr>
            <a:lvl1pPr>
              <a:defRPr sz="3200" b="1">
                <a:latin typeface="Gilmer"/>
              </a:defRPr>
            </a:lvl1pPr>
          </a:lstStyle>
          <a:p>
            <a:r>
              <a:rPr lang="en-US" dirty="0"/>
              <a:t>2.  The Interview   </a:t>
            </a:r>
          </a:p>
        </p:txBody>
      </p:sp>
      <p:sp>
        <p:nvSpPr>
          <p:cNvPr id="3" name="TextBox 2">
            <a:extLst>
              <a:ext uri="{FF2B5EF4-FFF2-40B4-BE49-F238E27FC236}">
                <a16:creationId xmlns:a16="http://schemas.microsoft.com/office/drawing/2014/main" id="{B4954E57-AEBE-0C6F-C8C3-D52D3A4A7D08}"/>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sp>
        <p:nvSpPr>
          <p:cNvPr id="4" name="TextBox 3">
            <a:extLst>
              <a:ext uri="{FF2B5EF4-FFF2-40B4-BE49-F238E27FC236}">
                <a16:creationId xmlns:a16="http://schemas.microsoft.com/office/drawing/2014/main" id="{813B8B6E-4406-58EF-2519-5272128C9DA3}"/>
              </a:ext>
            </a:extLst>
          </p:cNvPr>
          <p:cNvSpPr txBox="1"/>
          <p:nvPr/>
        </p:nvSpPr>
        <p:spPr>
          <a:xfrm>
            <a:off x="1747098" y="2478168"/>
            <a:ext cx="6984526" cy="369332"/>
          </a:xfrm>
          <a:prstGeom prst="rect">
            <a:avLst/>
          </a:prstGeom>
          <a:noFill/>
        </p:spPr>
        <p:txBody>
          <a:bodyPr wrap="square" rtlCol="0">
            <a:spAutoFit/>
          </a:bodyPr>
          <a:lstStyle/>
          <a:p>
            <a:endParaRPr lang="en-US" dirty="0">
              <a:solidFill>
                <a:schemeClr val="accent6">
                  <a:lumMod val="50000"/>
                </a:schemeClr>
              </a:solidFill>
            </a:endParaRPr>
          </a:p>
        </p:txBody>
      </p:sp>
      <p:sp>
        <p:nvSpPr>
          <p:cNvPr id="5" name="TextBox 4">
            <a:extLst>
              <a:ext uri="{FF2B5EF4-FFF2-40B4-BE49-F238E27FC236}">
                <a16:creationId xmlns:a16="http://schemas.microsoft.com/office/drawing/2014/main" id="{642488B2-E0CB-5B6A-3688-3DD0DD178A09}"/>
              </a:ext>
            </a:extLst>
          </p:cNvPr>
          <p:cNvSpPr txBox="1"/>
          <p:nvPr/>
        </p:nvSpPr>
        <p:spPr>
          <a:xfrm>
            <a:off x="419725" y="1499655"/>
            <a:ext cx="11377827" cy="5262979"/>
          </a:xfrm>
          <a:prstGeom prst="rect">
            <a:avLst/>
          </a:prstGeom>
          <a:noFill/>
        </p:spPr>
        <p:txBody>
          <a:bodyPr wrap="square">
            <a:spAutoFit/>
          </a:bodyPr>
          <a:lstStyle/>
          <a:p>
            <a:pPr algn="l">
              <a:lnSpc>
                <a:spcPct val="200000"/>
              </a:lnSpc>
            </a:pPr>
            <a:r>
              <a:rPr lang="en-US" sz="2400" b="1" i="0" u="sng" dirty="0">
                <a:effectLst/>
              </a:rPr>
              <a:t>Interview types:</a:t>
            </a:r>
          </a:p>
          <a:p>
            <a:pPr algn="l">
              <a:lnSpc>
                <a:spcPct val="200000"/>
              </a:lnSpc>
            </a:pPr>
            <a:r>
              <a:rPr lang="en-US" sz="2400" b="0" i="0" dirty="0">
                <a:effectLst/>
              </a:rPr>
              <a:t>Personal interview - Telephone interview - Computer interview.</a:t>
            </a:r>
            <a:endParaRPr lang="ar-SA" sz="2400" b="0" i="0" dirty="0">
              <a:effectLst/>
            </a:endParaRPr>
          </a:p>
          <a:p>
            <a:pPr algn="l">
              <a:lnSpc>
                <a:spcPct val="200000"/>
              </a:lnSpc>
            </a:pPr>
            <a:r>
              <a:rPr lang="en-US" sz="2400" b="1" i="0" u="sng" dirty="0">
                <a:effectLst/>
              </a:rPr>
              <a:t>Effective Interviewing Skills:</a:t>
            </a:r>
          </a:p>
          <a:p>
            <a:pPr marL="342900" indent="-342900" algn="l">
              <a:lnSpc>
                <a:spcPct val="200000"/>
              </a:lnSpc>
              <a:buFont typeface="Wingdings" panose="05000000000000000000" pitchFamily="2" charset="2"/>
              <a:buChar char="ü"/>
            </a:pPr>
            <a:r>
              <a:rPr lang="en-US" sz="2400" b="0" i="0" dirty="0">
                <a:effectLst/>
              </a:rPr>
              <a:t>Define the purpose of the interview, such as setting and introducing t</a:t>
            </a:r>
            <a:r>
              <a:rPr lang="en-US" sz="2400" dirty="0"/>
              <a:t>he interview objectives.</a:t>
            </a:r>
            <a:endParaRPr lang="en-US" sz="2400" b="0" i="0" dirty="0">
              <a:effectLst/>
            </a:endParaRPr>
          </a:p>
          <a:p>
            <a:pPr marL="342900" indent="-342900" algn="l">
              <a:lnSpc>
                <a:spcPct val="200000"/>
              </a:lnSpc>
              <a:buFont typeface="Wingdings" panose="05000000000000000000" pitchFamily="2" charset="2"/>
              <a:buChar char="ü"/>
            </a:pPr>
            <a:r>
              <a:rPr lang="en-US" sz="2400" b="0" i="0" dirty="0">
                <a:effectLst/>
              </a:rPr>
              <a:t>Pre-interview preparation, such as identification of persons and entities involved in the interview – identification and preparation of a list of questions......</a:t>
            </a:r>
          </a:p>
        </p:txBody>
      </p:sp>
    </p:spTree>
    <p:extLst>
      <p:ext uri="{BB962C8B-B14F-4D97-AF65-F5344CB8AC3E}">
        <p14:creationId xmlns:p14="http://schemas.microsoft.com/office/powerpoint/2010/main" val="2059324453"/>
      </p:ext>
    </p:extLst>
  </p:cSld>
  <p:clrMapOvr>
    <a:masterClrMapping/>
  </p:clrMapOvr>
  <mc:AlternateContent xmlns:mc="http://schemas.openxmlformats.org/markup-compatibility/2006" xmlns:p14="http://schemas.microsoft.com/office/powerpoint/2010/main">
    <mc:Choice Requires="p14">
      <p:transition spd="slow" p14:dur="2000" advTm="53691"/>
    </mc:Choice>
    <mc:Fallback xmlns="">
      <p:transition spd="slow" advTm="53691"/>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A9AB15-658D-9584-5B8F-EE355B3CB409}"/>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5D7462E8-D48A-A640-737E-0E1C62EDAC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E048AA67-CFBA-AE4F-7262-363E67111A70}"/>
              </a:ext>
            </a:extLst>
          </p:cNvPr>
          <p:cNvSpPr txBox="1"/>
          <p:nvPr/>
        </p:nvSpPr>
        <p:spPr>
          <a:xfrm>
            <a:off x="3686372" y="580063"/>
            <a:ext cx="4381303" cy="584775"/>
          </a:xfrm>
          <a:prstGeom prst="rect">
            <a:avLst/>
          </a:prstGeom>
          <a:noFill/>
        </p:spPr>
        <p:txBody>
          <a:bodyPr wrap="square" rtlCol="0">
            <a:spAutoFit/>
          </a:bodyPr>
          <a:lstStyle>
            <a:defPPr>
              <a:defRPr lang="en-US"/>
            </a:defPPr>
            <a:lvl1pPr>
              <a:defRPr sz="3200" b="1">
                <a:latin typeface="Gilmer"/>
              </a:defRPr>
            </a:lvl1pPr>
          </a:lstStyle>
          <a:p>
            <a:r>
              <a:rPr lang="en-US" dirty="0"/>
              <a:t>2.  The Interview  </a:t>
            </a:r>
          </a:p>
        </p:txBody>
      </p:sp>
      <p:sp>
        <p:nvSpPr>
          <p:cNvPr id="3" name="TextBox 2">
            <a:extLst>
              <a:ext uri="{FF2B5EF4-FFF2-40B4-BE49-F238E27FC236}">
                <a16:creationId xmlns:a16="http://schemas.microsoft.com/office/drawing/2014/main" id="{A22918AE-5ACB-42F8-5FB7-EC29F083B179}"/>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sp>
        <p:nvSpPr>
          <p:cNvPr id="4" name="TextBox 3">
            <a:extLst>
              <a:ext uri="{FF2B5EF4-FFF2-40B4-BE49-F238E27FC236}">
                <a16:creationId xmlns:a16="http://schemas.microsoft.com/office/drawing/2014/main" id="{D764586F-E73D-F41C-7280-66D45E34092C}"/>
              </a:ext>
            </a:extLst>
          </p:cNvPr>
          <p:cNvSpPr txBox="1"/>
          <p:nvPr/>
        </p:nvSpPr>
        <p:spPr>
          <a:xfrm>
            <a:off x="1747098" y="2478168"/>
            <a:ext cx="6984526" cy="369332"/>
          </a:xfrm>
          <a:prstGeom prst="rect">
            <a:avLst/>
          </a:prstGeom>
          <a:noFill/>
        </p:spPr>
        <p:txBody>
          <a:bodyPr wrap="square" rtlCol="0">
            <a:spAutoFit/>
          </a:bodyPr>
          <a:lstStyle/>
          <a:p>
            <a:endParaRPr lang="en-US" dirty="0">
              <a:solidFill>
                <a:schemeClr val="accent6">
                  <a:lumMod val="50000"/>
                </a:schemeClr>
              </a:solidFill>
            </a:endParaRPr>
          </a:p>
        </p:txBody>
      </p:sp>
      <p:sp>
        <p:nvSpPr>
          <p:cNvPr id="5" name="TextBox 4">
            <a:extLst>
              <a:ext uri="{FF2B5EF4-FFF2-40B4-BE49-F238E27FC236}">
                <a16:creationId xmlns:a16="http://schemas.microsoft.com/office/drawing/2014/main" id="{03CF7D0A-C02B-4A0B-0D8C-FD963D37F1FA}"/>
              </a:ext>
            </a:extLst>
          </p:cNvPr>
          <p:cNvSpPr txBox="1"/>
          <p:nvPr/>
        </p:nvSpPr>
        <p:spPr>
          <a:xfrm>
            <a:off x="749508" y="1499655"/>
            <a:ext cx="11048044" cy="5159554"/>
          </a:xfrm>
          <a:prstGeom prst="rect">
            <a:avLst/>
          </a:prstGeom>
          <a:noFill/>
        </p:spPr>
        <p:txBody>
          <a:bodyPr wrap="square">
            <a:spAutoFit/>
          </a:bodyPr>
          <a:lstStyle/>
          <a:p>
            <a:pPr marL="342900" indent="-342900" algn="l">
              <a:lnSpc>
                <a:spcPct val="200000"/>
              </a:lnSpc>
              <a:buFont typeface="Wingdings" panose="05000000000000000000" pitchFamily="2" charset="2"/>
              <a:buChar char="ü"/>
            </a:pPr>
            <a:r>
              <a:rPr lang="en-US" sz="2400" b="0" i="0" dirty="0">
                <a:effectLst/>
              </a:rPr>
              <a:t>Implementation and conduct of the interview, such as:</a:t>
            </a:r>
          </a:p>
          <a:p>
            <a:pPr algn="l">
              <a:lnSpc>
                <a:spcPct val="200000"/>
              </a:lnSpc>
            </a:pPr>
            <a:r>
              <a:rPr lang="en-US" sz="2400" b="0" i="0" dirty="0">
                <a:effectLst/>
              </a:rPr>
              <a:t>Inform people for the purpose of the interview - Set an appropriate date - Speak out loud - Avoid denying the respondent ............................</a:t>
            </a:r>
          </a:p>
          <a:p>
            <a:pPr marL="342900" indent="-342900" algn="l">
              <a:lnSpc>
                <a:spcPct val="200000"/>
              </a:lnSpc>
              <a:buFont typeface="Wingdings" panose="05000000000000000000" pitchFamily="2" charset="2"/>
              <a:buChar char="ü"/>
            </a:pPr>
            <a:r>
              <a:rPr lang="en-US" sz="2400" b="0" i="0" dirty="0">
                <a:effectLst/>
              </a:rPr>
              <a:t>Record information, such as:</a:t>
            </a:r>
          </a:p>
          <a:p>
            <a:pPr algn="l">
              <a:lnSpc>
                <a:spcPct val="200000"/>
              </a:lnSpc>
            </a:pPr>
            <a:r>
              <a:rPr lang="en-US" sz="2400" b="0" i="0" dirty="0">
                <a:effectLst/>
              </a:rPr>
              <a:t>Recording information with the </a:t>
            </a:r>
            <a:r>
              <a:rPr lang="ar-SA" sz="2400" b="0" i="0" dirty="0">
                <a:effectLst/>
              </a:rPr>
              <a:t>exact</a:t>
            </a:r>
            <a:r>
              <a:rPr lang="en-US" sz="2400" b="0" i="0" dirty="0">
                <a:effectLst/>
              </a:rPr>
              <a:t> words used - Informing the respondent of recording the interview - ……………………………………………………………</a:t>
            </a:r>
          </a:p>
          <a:p>
            <a:pPr algn="l">
              <a:lnSpc>
                <a:spcPct val="200000"/>
              </a:lnSpc>
            </a:pPr>
            <a:endParaRPr lang="en-US" sz="2400" b="1" i="0" u="sng" dirty="0">
              <a:effectLst/>
            </a:endParaRPr>
          </a:p>
        </p:txBody>
      </p:sp>
    </p:spTree>
    <p:extLst>
      <p:ext uri="{BB962C8B-B14F-4D97-AF65-F5344CB8AC3E}">
        <p14:creationId xmlns:p14="http://schemas.microsoft.com/office/powerpoint/2010/main" val="2659260651"/>
      </p:ext>
    </p:extLst>
  </p:cSld>
  <p:clrMapOvr>
    <a:masterClrMapping/>
  </p:clrMapOvr>
  <mc:AlternateContent xmlns:mc="http://schemas.openxmlformats.org/markup-compatibility/2006" xmlns:p14="http://schemas.microsoft.com/office/powerpoint/2010/main">
    <mc:Choice Requires="p14">
      <p:transition spd="slow" p14:dur="2000" advTm="81208"/>
    </mc:Choice>
    <mc:Fallback xmlns="">
      <p:transition spd="slow" advTm="81208"/>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7EC165-5685-B992-0575-C34667AF7811}"/>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C1DA8DF8-E6C2-F072-2ACA-41F386ED71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7BEB82EA-218B-38D3-8A19-F2E09A5A8FAA}"/>
              </a:ext>
            </a:extLst>
          </p:cNvPr>
          <p:cNvSpPr txBox="1"/>
          <p:nvPr/>
        </p:nvSpPr>
        <p:spPr>
          <a:xfrm>
            <a:off x="3686373" y="580063"/>
            <a:ext cx="4752778" cy="584775"/>
          </a:xfrm>
          <a:prstGeom prst="rect">
            <a:avLst/>
          </a:prstGeom>
          <a:noFill/>
        </p:spPr>
        <p:txBody>
          <a:bodyPr wrap="square" rtlCol="0">
            <a:spAutoFit/>
          </a:bodyPr>
          <a:lstStyle>
            <a:defPPr>
              <a:defRPr lang="en-US"/>
            </a:defPPr>
            <a:lvl1pPr>
              <a:defRPr sz="3200" b="1">
                <a:latin typeface="Gilmer"/>
              </a:defRPr>
            </a:lvl1pPr>
          </a:lstStyle>
          <a:p>
            <a:r>
              <a:rPr lang="en-US" dirty="0"/>
              <a:t>3.  The Observation   </a:t>
            </a:r>
          </a:p>
        </p:txBody>
      </p:sp>
      <p:sp>
        <p:nvSpPr>
          <p:cNvPr id="3" name="TextBox 2">
            <a:extLst>
              <a:ext uri="{FF2B5EF4-FFF2-40B4-BE49-F238E27FC236}">
                <a16:creationId xmlns:a16="http://schemas.microsoft.com/office/drawing/2014/main" id="{ABD6E185-199C-202E-17E4-D7205FE63C7A}"/>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sp>
        <p:nvSpPr>
          <p:cNvPr id="4" name="TextBox 3">
            <a:extLst>
              <a:ext uri="{FF2B5EF4-FFF2-40B4-BE49-F238E27FC236}">
                <a16:creationId xmlns:a16="http://schemas.microsoft.com/office/drawing/2014/main" id="{173A6073-D1F3-7868-B2DF-6CF7819F6FF8}"/>
              </a:ext>
            </a:extLst>
          </p:cNvPr>
          <p:cNvSpPr txBox="1"/>
          <p:nvPr/>
        </p:nvSpPr>
        <p:spPr>
          <a:xfrm>
            <a:off x="1653870" y="1666583"/>
            <a:ext cx="6984526" cy="369332"/>
          </a:xfrm>
          <a:prstGeom prst="rect">
            <a:avLst/>
          </a:prstGeom>
          <a:noFill/>
        </p:spPr>
        <p:txBody>
          <a:bodyPr wrap="square" rtlCol="0">
            <a:spAutoFit/>
          </a:bodyPr>
          <a:lstStyle/>
          <a:p>
            <a:endParaRPr lang="en-US" dirty="0">
              <a:solidFill>
                <a:schemeClr val="accent6">
                  <a:lumMod val="50000"/>
                </a:schemeClr>
              </a:solidFill>
            </a:endParaRPr>
          </a:p>
        </p:txBody>
      </p:sp>
      <p:sp>
        <p:nvSpPr>
          <p:cNvPr id="5" name="TextBox 4">
            <a:extLst>
              <a:ext uri="{FF2B5EF4-FFF2-40B4-BE49-F238E27FC236}">
                <a16:creationId xmlns:a16="http://schemas.microsoft.com/office/drawing/2014/main" id="{CA29CFC3-B76F-02EC-FAD6-0AE2BACD510B}"/>
              </a:ext>
            </a:extLst>
          </p:cNvPr>
          <p:cNvSpPr txBox="1"/>
          <p:nvPr/>
        </p:nvSpPr>
        <p:spPr>
          <a:xfrm>
            <a:off x="464696" y="1610200"/>
            <a:ext cx="11624094" cy="3785652"/>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000" i="0" dirty="0">
                <a:effectLst/>
              </a:rPr>
              <a:t>Watching and carefully observing a </a:t>
            </a:r>
            <a:r>
              <a:rPr lang="ar-SA" sz="2000" i="0" dirty="0">
                <a:effectLst/>
              </a:rPr>
              <a:t>particular</a:t>
            </a:r>
            <a:r>
              <a:rPr lang="en-US" sz="2000" i="0" dirty="0">
                <a:effectLst/>
              </a:rPr>
              <a:t> behavior or phenomenon under certain environmental conditions and factors to obtain accurate information to diagnose this behavior or phenomenon and to determine the relationship between variables and predict their behavior in the future.</a:t>
            </a:r>
          </a:p>
          <a:p>
            <a:pPr marL="342900" indent="-342900" algn="just">
              <a:lnSpc>
                <a:spcPct val="200000"/>
              </a:lnSpc>
              <a:buFont typeface="Wingdings" panose="05000000000000000000" pitchFamily="2" charset="2"/>
              <a:buChar char="q"/>
            </a:pPr>
            <a:r>
              <a:rPr lang="en-US" sz="2000" b="1" dirty="0"/>
              <a:t>Observation </a:t>
            </a:r>
            <a:r>
              <a:rPr lang="en-US" sz="2000" b="1" i="0" dirty="0">
                <a:effectLst/>
              </a:rPr>
              <a:t>types:</a:t>
            </a:r>
          </a:p>
          <a:p>
            <a:pPr marL="342900" indent="-342900" algn="just">
              <a:lnSpc>
                <a:spcPct val="200000"/>
              </a:lnSpc>
              <a:buFont typeface="Arial" panose="020B0604020202020204" pitchFamily="34" charset="0"/>
              <a:buChar char="•"/>
            </a:pPr>
            <a:r>
              <a:rPr lang="en-US" sz="2000" dirty="0"/>
              <a:t>S</a:t>
            </a:r>
            <a:r>
              <a:rPr lang="en-US" sz="2000" i="0" dirty="0">
                <a:effectLst/>
              </a:rPr>
              <a:t>imple </a:t>
            </a:r>
            <a:r>
              <a:rPr lang="en-US" sz="2000" dirty="0"/>
              <a:t>Observation</a:t>
            </a:r>
            <a:endParaRPr lang="en-US" sz="2000" i="0" dirty="0">
              <a:effectLst/>
            </a:endParaRPr>
          </a:p>
          <a:p>
            <a:pPr marL="342900" indent="-342900" algn="just">
              <a:lnSpc>
                <a:spcPct val="200000"/>
              </a:lnSpc>
              <a:buFont typeface="Arial" panose="020B0604020202020204" pitchFamily="34" charset="0"/>
              <a:buChar char="•"/>
            </a:pPr>
            <a:r>
              <a:rPr lang="en-US" sz="2000" dirty="0"/>
              <a:t>S</a:t>
            </a:r>
            <a:r>
              <a:rPr lang="en-US" sz="2000" i="0" dirty="0">
                <a:effectLst/>
              </a:rPr>
              <a:t>tructured observational </a:t>
            </a:r>
          </a:p>
        </p:txBody>
      </p:sp>
    </p:spTree>
    <p:extLst>
      <p:ext uri="{BB962C8B-B14F-4D97-AF65-F5344CB8AC3E}">
        <p14:creationId xmlns:p14="http://schemas.microsoft.com/office/powerpoint/2010/main" val="4084292477"/>
      </p:ext>
    </p:extLst>
  </p:cSld>
  <p:clrMapOvr>
    <a:masterClrMapping/>
  </p:clrMapOvr>
  <mc:AlternateContent xmlns:mc="http://schemas.openxmlformats.org/markup-compatibility/2006" xmlns:p14="http://schemas.microsoft.com/office/powerpoint/2010/main">
    <mc:Choice Requires="p14">
      <p:transition spd="slow" p14:dur="2000" advTm="34962"/>
    </mc:Choice>
    <mc:Fallback xmlns="">
      <p:transition spd="slow" advTm="34962"/>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DE133B-613C-323D-DD15-D591D5EA6DDC}"/>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7080555A-CC33-442E-5B1A-41021FC46E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4E0C9E9F-911D-1422-8688-F3C0B13EB2FF}"/>
              </a:ext>
            </a:extLst>
          </p:cNvPr>
          <p:cNvSpPr txBox="1"/>
          <p:nvPr/>
        </p:nvSpPr>
        <p:spPr>
          <a:xfrm>
            <a:off x="3686372" y="580063"/>
            <a:ext cx="4781353" cy="584775"/>
          </a:xfrm>
          <a:prstGeom prst="rect">
            <a:avLst/>
          </a:prstGeom>
          <a:noFill/>
        </p:spPr>
        <p:txBody>
          <a:bodyPr wrap="square" rtlCol="0">
            <a:spAutoFit/>
          </a:bodyPr>
          <a:lstStyle>
            <a:defPPr>
              <a:defRPr lang="en-US"/>
            </a:defPPr>
            <a:lvl1pPr>
              <a:defRPr sz="3200" b="1">
                <a:latin typeface="Gilmer"/>
              </a:defRPr>
            </a:lvl1pPr>
          </a:lstStyle>
          <a:p>
            <a:r>
              <a:rPr lang="en-US" dirty="0"/>
              <a:t>3.  The Observation   </a:t>
            </a:r>
          </a:p>
        </p:txBody>
      </p:sp>
      <p:sp>
        <p:nvSpPr>
          <p:cNvPr id="3" name="TextBox 2">
            <a:extLst>
              <a:ext uri="{FF2B5EF4-FFF2-40B4-BE49-F238E27FC236}">
                <a16:creationId xmlns:a16="http://schemas.microsoft.com/office/drawing/2014/main" id="{43C39B4C-2580-5C6E-189E-BE988CFE250C}"/>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sp>
        <p:nvSpPr>
          <p:cNvPr id="4" name="TextBox 3">
            <a:extLst>
              <a:ext uri="{FF2B5EF4-FFF2-40B4-BE49-F238E27FC236}">
                <a16:creationId xmlns:a16="http://schemas.microsoft.com/office/drawing/2014/main" id="{56CF217E-4E69-8C8B-E5EB-0EA5FBC52AE1}"/>
              </a:ext>
            </a:extLst>
          </p:cNvPr>
          <p:cNvSpPr txBox="1"/>
          <p:nvPr/>
        </p:nvSpPr>
        <p:spPr>
          <a:xfrm>
            <a:off x="1653870" y="1666583"/>
            <a:ext cx="6984526" cy="369332"/>
          </a:xfrm>
          <a:prstGeom prst="rect">
            <a:avLst/>
          </a:prstGeom>
          <a:noFill/>
        </p:spPr>
        <p:txBody>
          <a:bodyPr wrap="square" rtlCol="0">
            <a:spAutoFit/>
          </a:bodyPr>
          <a:lstStyle/>
          <a:p>
            <a:endParaRPr lang="en-US" dirty="0">
              <a:solidFill>
                <a:schemeClr val="accent6">
                  <a:lumMod val="50000"/>
                </a:schemeClr>
              </a:solidFill>
            </a:endParaRPr>
          </a:p>
        </p:txBody>
      </p:sp>
      <p:sp>
        <p:nvSpPr>
          <p:cNvPr id="5" name="TextBox 4">
            <a:extLst>
              <a:ext uri="{FF2B5EF4-FFF2-40B4-BE49-F238E27FC236}">
                <a16:creationId xmlns:a16="http://schemas.microsoft.com/office/drawing/2014/main" id="{3BC67814-25C0-0BA8-C0CB-ACF67CFD9943}"/>
              </a:ext>
            </a:extLst>
          </p:cNvPr>
          <p:cNvSpPr txBox="1"/>
          <p:nvPr/>
        </p:nvSpPr>
        <p:spPr>
          <a:xfrm>
            <a:off x="874383" y="1610200"/>
            <a:ext cx="10434919" cy="4420890"/>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400" dirty="0"/>
              <a:t>T</a:t>
            </a:r>
            <a:r>
              <a:rPr lang="en-US" sz="2400" i="0" dirty="0">
                <a:effectLst/>
              </a:rPr>
              <a:t>he observation process, including:</a:t>
            </a:r>
          </a:p>
          <a:p>
            <a:pPr marL="342900" indent="-342900" algn="just">
              <a:lnSpc>
                <a:spcPct val="200000"/>
              </a:lnSpc>
              <a:buFont typeface="Arial" panose="020B0604020202020204" pitchFamily="34" charset="0"/>
              <a:buChar char="•"/>
            </a:pPr>
            <a:r>
              <a:rPr lang="en-US" sz="2400" dirty="0"/>
              <a:t>D</a:t>
            </a:r>
            <a:r>
              <a:rPr lang="en-US" sz="2400" i="0" dirty="0">
                <a:effectLst/>
              </a:rPr>
              <a:t>etermining the goal.</a:t>
            </a:r>
          </a:p>
          <a:p>
            <a:pPr marL="342900" indent="-342900" algn="just">
              <a:lnSpc>
                <a:spcPct val="200000"/>
              </a:lnSpc>
              <a:buFont typeface="Arial" panose="020B0604020202020204" pitchFamily="34" charset="0"/>
              <a:buChar char="•"/>
            </a:pPr>
            <a:r>
              <a:rPr lang="en-US" sz="2400" i="0" dirty="0">
                <a:effectLst/>
              </a:rPr>
              <a:t>Identify the persons involved.</a:t>
            </a:r>
          </a:p>
          <a:p>
            <a:pPr marL="342900" indent="-342900" algn="just">
              <a:lnSpc>
                <a:spcPct val="200000"/>
              </a:lnSpc>
              <a:buFont typeface="Arial" panose="020B0604020202020204" pitchFamily="34" charset="0"/>
              <a:buChar char="•"/>
            </a:pPr>
            <a:r>
              <a:rPr lang="en-US" sz="2400" i="0" dirty="0">
                <a:effectLst/>
              </a:rPr>
              <a:t>Determine the </a:t>
            </a:r>
            <a:r>
              <a:rPr lang="ar-SA" sz="2400" i="0" dirty="0">
                <a:effectLst/>
              </a:rPr>
              <a:t>period</a:t>
            </a:r>
            <a:endParaRPr lang="en-US" sz="2400" i="0" dirty="0">
              <a:effectLst/>
            </a:endParaRPr>
          </a:p>
          <a:p>
            <a:pPr marL="342900" indent="-342900" algn="just">
              <a:lnSpc>
                <a:spcPct val="200000"/>
              </a:lnSpc>
              <a:buFont typeface="Arial" panose="020B0604020202020204" pitchFamily="34" charset="0"/>
              <a:buChar char="•"/>
            </a:pPr>
            <a:r>
              <a:rPr lang="en-US" sz="2400" dirty="0"/>
              <a:t>Time and Place</a:t>
            </a:r>
          </a:p>
          <a:p>
            <a:pPr marL="342900" indent="-342900" algn="just">
              <a:lnSpc>
                <a:spcPct val="200000"/>
              </a:lnSpc>
              <a:buFont typeface="Arial" panose="020B0604020202020204" pitchFamily="34" charset="0"/>
              <a:buChar char="•"/>
            </a:pPr>
            <a:r>
              <a:rPr lang="en-US" sz="2400" i="0" dirty="0">
                <a:effectLst/>
              </a:rPr>
              <a:t>Observation tools</a:t>
            </a:r>
          </a:p>
        </p:txBody>
      </p:sp>
    </p:spTree>
    <p:extLst>
      <p:ext uri="{BB962C8B-B14F-4D97-AF65-F5344CB8AC3E}">
        <p14:creationId xmlns:p14="http://schemas.microsoft.com/office/powerpoint/2010/main" val="837117803"/>
      </p:ext>
    </p:extLst>
  </p:cSld>
  <p:clrMapOvr>
    <a:masterClrMapping/>
  </p:clrMapOvr>
  <mc:AlternateContent xmlns:mc="http://schemas.openxmlformats.org/markup-compatibility/2006" xmlns:p14="http://schemas.microsoft.com/office/powerpoint/2010/main">
    <mc:Choice Requires="p14">
      <p:transition spd="slow" p14:dur="2000" advTm="25735"/>
    </mc:Choice>
    <mc:Fallback xmlns="">
      <p:transition spd="slow" advTm="25735"/>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06605D-829D-A801-E32A-DCE503E2397A}"/>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F0F055F6-B12C-A19B-9118-A8644A99EC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0599F9C4-0751-1933-9AA1-0BE2EC7AD36E}"/>
              </a:ext>
            </a:extLst>
          </p:cNvPr>
          <p:cNvSpPr txBox="1"/>
          <p:nvPr/>
        </p:nvSpPr>
        <p:spPr>
          <a:xfrm>
            <a:off x="3686373" y="580063"/>
            <a:ext cx="4276528" cy="584775"/>
          </a:xfrm>
          <a:prstGeom prst="rect">
            <a:avLst/>
          </a:prstGeom>
          <a:noFill/>
        </p:spPr>
        <p:txBody>
          <a:bodyPr wrap="square" rtlCol="0">
            <a:spAutoFit/>
          </a:bodyPr>
          <a:lstStyle>
            <a:defPPr>
              <a:defRPr lang="en-US"/>
            </a:defPPr>
            <a:lvl1pPr>
              <a:defRPr sz="3200" b="1">
                <a:latin typeface="Gilmer"/>
              </a:defRPr>
            </a:lvl1pPr>
          </a:lstStyle>
          <a:p>
            <a:r>
              <a:rPr lang="en-US" dirty="0"/>
              <a:t>4.  The Focus Group </a:t>
            </a:r>
          </a:p>
        </p:txBody>
      </p:sp>
      <p:sp>
        <p:nvSpPr>
          <p:cNvPr id="3" name="TextBox 2">
            <a:extLst>
              <a:ext uri="{FF2B5EF4-FFF2-40B4-BE49-F238E27FC236}">
                <a16:creationId xmlns:a16="http://schemas.microsoft.com/office/drawing/2014/main" id="{78872659-3EAE-9713-4FE6-6C34C8448704}"/>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sp>
        <p:nvSpPr>
          <p:cNvPr id="4" name="TextBox 3">
            <a:extLst>
              <a:ext uri="{FF2B5EF4-FFF2-40B4-BE49-F238E27FC236}">
                <a16:creationId xmlns:a16="http://schemas.microsoft.com/office/drawing/2014/main" id="{6DC3176C-A818-DDBC-FA8E-5C1D7B1CFE0B}"/>
              </a:ext>
            </a:extLst>
          </p:cNvPr>
          <p:cNvSpPr txBox="1"/>
          <p:nvPr/>
        </p:nvSpPr>
        <p:spPr>
          <a:xfrm>
            <a:off x="599608" y="1460043"/>
            <a:ext cx="10485368" cy="4524315"/>
          </a:xfrm>
          <a:prstGeom prst="rect">
            <a:avLst/>
          </a:prstGeom>
          <a:noFill/>
        </p:spPr>
        <p:txBody>
          <a:bodyPr wrap="square" rtlCol="0">
            <a:spAutoFit/>
          </a:bodyPr>
          <a:lstStyle/>
          <a:p>
            <a:pPr marL="342900" indent="-342900">
              <a:lnSpc>
                <a:spcPct val="200000"/>
              </a:lnSpc>
              <a:buFont typeface="Wingdings" panose="05000000000000000000" pitchFamily="2" charset="2"/>
              <a:buChar char="ü"/>
            </a:pPr>
            <a:r>
              <a:rPr lang="en-US" sz="2400" dirty="0"/>
              <a:t>A group that usually consists of 7 to 10 people (experts) with a general supervisor</a:t>
            </a:r>
          </a:p>
          <a:p>
            <a:pPr marL="342900" indent="-342900">
              <a:lnSpc>
                <a:spcPct val="200000"/>
              </a:lnSpc>
              <a:buFont typeface="Wingdings" panose="05000000000000000000" pitchFamily="2" charset="2"/>
              <a:buChar char="ü"/>
            </a:pPr>
            <a:r>
              <a:rPr lang="en-US" sz="2400" dirty="0"/>
              <a:t>Discussions aimed at exchanging ideas and observations.</a:t>
            </a:r>
          </a:p>
          <a:p>
            <a:pPr marL="342900" indent="-342900">
              <a:lnSpc>
                <a:spcPct val="200000"/>
              </a:lnSpc>
              <a:buFont typeface="Wingdings" panose="05000000000000000000" pitchFamily="2" charset="2"/>
              <a:buChar char="ü"/>
            </a:pPr>
            <a:r>
              <a:rPr lang="en-US" sz="2400" dirty="0"/>
              <a:t>Low-cost method</a:t>
            </a:r>
          </a:p>
          <a:p>
            <a:pPr marL="342900" indent="-342900">
              <a:lnSpc>
                <a:spcPct val="200000"/>
              </a:lnSpc>
              <a:buFont typeface="Wingdings" panose="05000000000000000000" pitchFamily="2" charset="2"/>
              <a:buChar char="ü"/>
            </a:pPr>
            <a:r>
              <a:rPr lang="en-US" sz="2400" dirty="0"/>
              <a:t>Provides descriptive data, not quantitative data</a:t>
            </a:r>
          </a:p>
          <a:p>
            <a:pPr marL="342900" indent="-342900">
              <a:lnSpc>
                <a:spcPct val="200000"/>
              </a:lnSpc>
              <a:buFont typeface="Wingdings" panose="05000000000000000000" pitchFamily="2" charset="2"/>
              <a:buChar char="ü"/>
            </a:pPr>
            <a:r>
              <a:rPr lang="en-US" sz="2400" dirty="0"/>
              <a:t>It is </a:t>
            </a:r>
            <a:r>
              <a:rPr lang="ar-SA" sz="2400" dirty="0"/>
              <a:t>challenging</a:t>
            </a:r>
            <a:r>
              <a:rPr lang="en-US" sz="2400" dirty="0"/>
              <a:t> to perform statistical operations on this data.</a:t>
            </a:r>
          </a:p>
        </p:txBody>
      </p:sp>
    </p:spTree>
    <p:extLst>
      <p:ext uri="{BB962C8B-B14F-4D97-AF65-F5344CB8AC3E}">
        <p14:creationId xmlns:p14="http://schemas.microsoft.com/office/powerpoint/2010/main" val="3112138073"/>
      </p:ext>
    </p:extLst>
  </p:cSld>
  <p:clrMapOvr>
    <a:masterClrMapping/>
  </p:clrMapOvr>
  <mc:AlternateContent xmlns:mc="http://schemas.openxmlformats.org/markup-compatibility/2006" xmlns:p14="http://schemas.microsoft.com/office/powerpoint/2010/main">
    <mc:Choice Requires="p14">
      <p:transition spd="slow" p14:dur="2000" advTm="48344"/>
    </mc:Choice>
    <mc:Fallback xmlns="">
      <p:transition spd="slow" advTm="48344"/>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6D86CCC2-4674-8279-8C18-5A0101394C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DA382CF6-8440-758D-5F0E-850D345EAC4F}"/>
              </a:ext>
            </a:extLst>
          </p:cNvPr>
          <p:cNvSpPr txBox="1"/>
          <p:nvPr/>
        </p:nvSpPr>
        <p:spPr>
          <a:xfrm>
            <a:off x="4389375" y="632632"/>
            <a:ext cx="2688365" cy="584775"/>
          </a:xfrm>
          <a:prstGeom prst="rect">
            <a:avLst/>
          </a:prstGeom>
          <a:noFill/>
        </p:spPr>
        <p:txBody>
          <a:bodyPr wrap="square" rtlCol="0">
            <a:spAutoFit/>
          </a:bodyPr>
          <a:lstStyle>
            <a:defPPr>
              <a:defRPr lang="en-US"/>
            </a:defPPr>
            <a:lvl1pPr>
              <a:defRPr sz="3200" b="1">
                <a:latin typeface="Gilmer"/>
              </a:defRPr>
            </a:lvl1pPr>
          </a:lstStyle>
          <a:p>
            <a:r>
              <a:rPr lang="en-US" dirty="0"/>
              <a:t>The Validity  </a:t>
            </a:r>
          </a:p>
        </p:txBody>
      </p:sp>
      <p:sp>
        <p:nvSpPr>
          <p:cNvPr id="3" name="TextBox 2">
            <a:extLst>
              <a:ext uri="{FF2B5EF4-FFF2-40B4-BE49-F238E27FC236}">
                <a16:creationId xmlns:a16="http://schemas.microsoft.com/office/drawing/2014/main" id="{5C60087A-6585-B8EE-8AB3-8E0318CCB0E4}"/>
              </a:ext>
            </a:extLst>
          </p:cNvPr>
          <p:cNvSpPr txBox="1"/>
          <p:nvPr/>
        </p:nvSpPr>
        <p:spPr>
          <a:xfrm>
            <a:off x="494675" y="1708879"/>
            <a:ext cx="11227633" cy="3785652"/>
          </a:xfrm>
          <a:prstGeom prst="rect">
            <a:avLst/>
          </a:prstGeom>
          <a:noFill/>
        </p:spPr>
        <p:txBody>
          <a:bodyPr wrap="square">
            <a:spAutoFit/>
          </a:bodyPr>
          <a:lstStyle/>
          <a:p>
            <a:pPr algn="just">
              <a:lnSpc>
                <a:spcPct val="200000"/>
              </a:lnSpc>
            </a:pPr>
            <a:r>
              <a:rPr lang="en-US" sz="2400" b="1" i="0" dirty="0">
                <a:effectLst/>
              </a:rPr>
              <a:t>What is validity?</a:t>
            </a:r>
          </a:p>
          <a:p>
            <a:pPr algn="just">
              <a:lnSpc>
                <a:spcPct val="200000"/>
              </a:lnSpc>
            </a:pPr>
            <a:r>
              <a:rPr lang="en-US" sz="2400" b="0" i="0" dirty="0">
                <a:effectLst/>
              </a:rPr>
              <a:t>Validity refers to how accurately a method measures what it is intended to measure. If research has high validity, it produces results corresponding to real properties, characteristics, and variations in the physical or social world.</a:t>
            </a:r>
          </a:p>
          <a:p>
            <a:pPr algn="just">
              <a:lnSpc>
                <a:spcPct val="200000"/>
              </a:lnSpc>
            </a:pPr>
            <a:r>
              <a:rPr lang="en-US" sz="2400" b="0" i="0" dirty="0">
                <a:effectLst/>
              </a:rPr>
              <a:t>High reliability is one indicator that the measurement is valid.</a:t>
            </a:r>
            <a:endParaRPr lang="en-US" sz="2400" dirty="0"/>
          </a:p>
        </p:txBody>
      </p:sp>
    </p:spTree>
    <p:extLst>
      <p:ext uri="{BB962C8B-B14F-4D97-AF65-F5344CB8AC3E}">
        <p14:creationId xmlns:p14="http://schemas.microsoft.com/office/powerpoint/2010/main" val="2903034830"/>
      </p:ext>
    </p:extLst>
  </p:cSld>
  <p:clrMapOvr>
    <a:masterClrMapping/>
  </p:clrMapOvr>
  <mc:AlternateContent xmlns:mc="http://schemas.openxmlformats.org/markup-compatibility/2006" xmlns:p14="http://schemas.microsoft.com/office/powerpoint/2010/main">
    <mc:Choice Requires="p14">
      <p:transition spd="slow" p14:dur="2000" advTm="47863"/>
    </mc:Choice>
    <mc:Fallback xmlns="">
      <p:transition spd="slow" advTm="47863"/>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E68BE0EF-2810-E662-603E-C91CEA4518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85CA1000-20DB-1BAA-425F-00695825108A}"/>
              </a:ext>
            </a:extLst>
          </p:cNvPr>
          <p:cNvSpPr txBox="1"/>
          <p:nvPr/>
        </p:nvSpPr>
        <p:spPr>
          <a:xfrm>
            <a:off x="4389375" y="512712"/>
            <a:ext cx="2688365" cy="584775"/>
          </a:xfrm>
          <a:prstGeom prst="rect">
            <a:avLst/>
          </a:prstGeom>
          <a:noFill/>
        </p:spPr>
        <p:txBody>
          <a:bodyPr wrap="square" rtlCol="0">
            <a:spAutoFit/>
          </a:bodyPr>
          <a:lstStyle>
            <a:defPPr>
              <a:defRPr lang="en-US"/>
            </a:defPPr>
            <a:lvl1pPr>
              <a:defRPr sz="3200" b="1">
                <a:latin typeface="Gilmer"/>
              </a:defRPr>
            </a:lvl1pPr>
          </a:lstStyle>
          <a:p>
            <a:r>
              <a:rPr lang="en-US" dirty="0"/>
              <a:t>The Validity  </a:t>
            </a:r>
          </a:p>
        </p:txBody>
      </p:sp>
      <p:sp>
        <p:nvSpPr>
          <p:cNvPr id="3" name="TextBox 2">
            <a:extLst>
              <a:ext uri="{FF2B5EF4-FFF2-40B4-BE49-F238E27FC236}">
                <a16:creationId xmlns:a16="http://schemas.microsoft.com/office/drawing/2014/main" id="{5D26A2EC-13C3-1639-EF84-D48709691E07}"/>
              </a:ext>
            </a:extLst>
          </p:cNvPr>
          <p:cNvSpPr txBox="1"/>
          <p:nvPr/>
        </p:nvSpPr>
        <p:spPr>
          <a:xfrm>
            <a:off x="374754" y="1511656"/>
            <a:ext cx="11413834" cy="3699474"/>
          </a:xfrm>
          <a:prstGeom prst="rect">
            <a:avLst/>
          </a:prstGeom>
          <a:noFill/>
        </p:spPr>
        <p:txBody>
          <a:bodyPr wrap="square">
            <a:spAutoFit/>
          </a:bodyPr>
          <a:lstStyle/>
          <a:p>
            <a:pPr algn="just">
              <a:lnSpc>
                <a:spcPct val="200000"/>
              </a:lnSpc>
            </a:pPr>
            <a:r>
              <a:rPr lang="en-US" sz="2000" b="1" i="0" dirty="0">
                <a:effectLst/>
              </a:rPr>
              <a:t>What is Validity?</a:t>
            </a:r>
          </a:p>
          <a:p>
            <a:pPr algn="just">
              <a:lnSpc>
                <a:spcPct val="200000"/>
              </a:lnSpc>
            </a:pPr>
            <a:r>
              <a:rPr lang="en-US" sz="2000" b="1" u="sng" dirty="0"/>
              <a:t>Examples</a:t>
            </a:r>
            <a:r>
              <a:rPr lang="en-US" sz="2000" dirty="0"/>
              <a:t>: - </a:t>
            </a:r>
            <a:r>
              <a:rPr lang="en-US" sz="2000" b="0" i="0" dirty="0">
                <a:effectLst/>
                <a:latin typeface="Inter"/>
              </a:rPr>
              <a:t>If the thermometer shows different temperatures each time, even though you have carefully controlled conditions to ensure the sample’s temperature stays the same, the thermometer is probably malfunctioning, and therefore its measurements are invalid.</a:t>
            </a:r>
          </a:p>
          <a:p>
            <a:pPr algn="just">
              <a:lnSpc>
                <a:spcPct val="200000"/>
              </a:lnSpc>
            </a:pPr>
            <a:r>
              <a:rPr lang="en-US" sz="2000" dirty="0">
                <a:latin typeface="Inter"/>
              </a:rPr>
              <a:t>- </a:t>
            </a:r>
            <a:r>
              <a:rPr lang="en-US" sz="2000" b="0" i="0" dirty="0">
                <a:effectLst/>
                <a:latin typeface="Inter"/>
              </a:rPr>
              <a:t>If a symptom questionnaire results in a reliable diagnosis when answered at different times and with different doctors, it indicates that it is valid as a measurement of the medical condition.</a:t>
            </a:r>
            <a:endParaRPr lang="en-US" sz="2000" dirty="0"/>
          </a:p>
        </p:txBody>
      </p:sp>
    </p:spTree>
    <p:extLst>
      <p:ext uri="{BB962C8B-B14F-4D97-AF65-F5344CB8AC3E}">
        <p14:creationId xmlns:p14="http://schemas.microsoft.com/office/powerpoint/2010/main" val="2127382186"/>
      </p:ext>
    </p:extLst>
  </p:cSld>
  <p:clrMapOvr>
    <a:masterClrMapping/>
  </p:clrMapOvr>
  <mc:AlternateContent xmlns:mc="http://schemas.openxmlformats.org/markup-compatibility/2006" xmlns:p14="http://schemas.microsoft.com/office/powerpoint/2010/main">
    <mc:Choice Requires="p14">
      <p:transition spd="slow" p14:dur="2000" advTm="32037"/>
    </mc:Choice>
    <mc:Fallback xmlns="">
      <p:transition spd="slow" advTm="32037"/>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1C3DCC57-61F7-8E71-71D2-4F15D1094F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F9BC38FA-5756-C674-89AB-F00E4E913E5B}"/>
              </a:ext>
            </a:extLst>
          </p:cNvPr>
          <p:cNvSpPr txBox="1"/>
          <p:nvPr/>
        </p:nvSpPr>
        <p:spPr>
          <a:xfrm>
            <a:off x="4389375" y="512712"/>
            <a:ext cx="2893549" cy="584775"/>
          </a:xfrm>
          <a:prstGeom prst="rect">
            <a:avLst/>
          </a:prstGeom>
          <a:noFill/>
        </p:spPr>
        <p:txBody>
          <a:bodyPr wrap="square" rtlCol="0">
            <a:spAutoFit/>
          </a:bodyPr>
          <a:lstStyle>
            <a:defPPr>
              <a:defRPr lang="en-US"/>
            </a:defPPr>
            <a:lvl1pPr>
              <a:defRPr sz="3200" b="1">
                <a:latin typeface="Gilmer"/>
              </a:defRPr>
            </a:lvl1pPr>
          </a:lstStyle>
          <a:p>
            <a:r>
              <a:rPr lang="en-US" dirty="0"/>
              <a:t>The Validity    </a:t>
            </a:r>
          </a:p>
        </p:txBody>
      </p:sp>
      <p:sp>
        <p:nvSpPr>
          <p:cNvPr id="3" name="TextBox 2">
            <a:extLst>
              <a:ext uri="{FF2B5EF4-FFF2-40B4-BE49-F238E27FC236}">
                <a16:creationId xmlns:a16="http://schemas.microsoft.com/office/drawing/2014/main" id="{F670766E-784B-71C3-C23E-C5CAEFBBD1C9}"/>
              </a:ext>
            </a:extLst>
          </p:cNvPr>
          <p:cNvSpPr txBox="1"/>
          <p:nvPr/>
        </p:nvSpPr>
        <p:spPr>
          <a:xfrm>
            <a:off x="119920" y="1511656"/>
            <a:ext cx="11557417" cy="3682226"/>
          </a:xfrm>
          <a:prstGeom prst="rect">
            <a:avLst/>
          </a:prstGeom>
          <a:noFill/>
        </p:spPr>
        <p:txBody>
          <a:bodyPr wrap="square">
            <a:spAutoFit/>
          </a:bodyPr>
          <a:lstStyle/>
          <a:p>
            <a:pPr algn="just">
              <a:lnSpc>
                <a:spcPct val="200000"/>
              </a:lnSpc>
            </a:pPr>
            <a:r>
              <a:rPr lang="en-US" sz="2400" b="1" i="0" dirty="0">
                <a:effectLst/>
              </a:rPr>
              <a:t>However, reliability on its own is not enough to ensure validity. A test may not accurately reflect the real situation even if it is reliable.</a:t>
            </a:r>
          </a:p>
          <a:p>
            <a:pPr algn="just">
              <a:lnSpc>
                <a:spcPct val="200000"/>
              </a:lnSpc>
            </a:pPr>
            <a:r>
              <a:rPr lang="en-US" sz="2400" b="0" i="0" dirty="0">
                <a:effectLst/>
              </a:rPr>
              <a:t>The thermometer that you used to test the sample gives reliable results. However, the thermometer was not calibrated properly, so the result is 2 degrees lower than the true value. Therefore, the measurement is not valid.</a:t>
            </a:r>
            <a:endParaRPr lang="en-US" sz="2400" dirty="0"/>
          </a:p>
        </p:txBody>
      </p:sp>
    </p:spTree>
    <p:extLst>
      <p:ext uri="{BB962C8B-B14F-4D97-AF65-F5344CB8AC3E}">
        <p14:creationId xmlns:p14="http://schemas.microsoft.com/office/powerpoint/2010/main" val="1008670595"/>
      </p:ext>
    </p:extLst>
  </p:cSld>
  <p:clrMapOvr>
    <a:masterClrMapping/>
  </p:clrMapOvr>
  <mc:AlternateContent xmlns:mc="http://schemas.openxmlformats.org/markup-compatibility/2006" xmlns:p14="http://schemas.microsoft.com/office/powerpoint/2010/main">
    <mc:Choice Requires="p14">
      <p:transition spd="slow" p14:dur="2000" advTm="23530"/>
    </mc:Choice>
    <mc:Fallback xmlns="">
      <p:transition spd="slow" advTm="23530"/>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19C47317-C40F-2A65-F8CE-FB9406E6BF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68D3C2F7-5B10-C1FE-E058-FF0906BD18C7}"/>
              </a:ext>
            </a:extLst>
          </p:cNvPr>
          <p:cNvSpPr txBox="1"/>
          <p:nvPr/>
        </p:nvSpPr>
        <p:spPr>
          <a:xfrm>
            <a:off x="4389375" y="512712"/>
            <a:ext cx="2893549" cy="584775"/>
          </a:xfrm>
          <a:prstGeom prst="rect">
            <a:avLst/>
          </a:prstGeom>
          <a:noFill/>
        </p:spPr>
        <p:txBody>
          <a:bodyPr wrap="square" rtlCol="0">
            <a:spAutoFit/>
          </a:bodyPr>
          <a:lstStyle>
            <a:defPPr>
              <a:defRPr lang="en-US"/>
            </a:defPPr>
            <a:lvl1pPr>
              <a:defRPr sz="3200" b="1">
                <a:latin typeface="Gilmer"/>
              </a:defRPr>
            </a:lvl1pPr>
          </a:lstStyle>
          <a:p>
            <a:r>
              <a:rPr lang="en-US" dirty="0"/>
              <a:t>The Validity    </a:t>
            </a:r>
          </a:p>
        </p:txBody>
      </p:sp>
      <p:sp>
        <p:nvSpPr>
          <p:cNvPr id="3" name="TextBox 2">
            <a:extLst>
              <a:ext uri="{FF2B5EF4-FFF2-40B4-BE49-F238E27FC236}">
                <a16:creationId xmlns:a16="http://schemas.microsoft.com/office/drawing/2014/main" id="{9FEFE9C7-4FD9-0CC5-61C9-7B646968E542}"/>
              </a:ext>
            </a:extLst>
          </p:cNvPr>
          <p:cNvSpPr txBox="1"/>
          <p:nvPr/>
        </p:nvSpPr>
        <p:spPr>
          <a:xfrm>
            <a:off x="359764" y="1511656"/>
            <a:ext cx="11527436" cy="3682226"/>
          </a:xfrm>
          <a:prstGeom prst="rect">
            <a:avLst/>
          </a:prstGeom>
          <a:noFill/>
        </p:spPr>
        <p:txBody>
          <a:bodyPr wrap="square">
            <a:spAutoFit/>
          </a:bodyPr>
          <a:lstStyle/>
          <a:p>
            <a:pPr algn="just">
              <a:lnSpc>
                <a:spcPct val="200000"/>
              </a:lnSpc>
            </a:pPr>
            <a:r>
              <a:rPr lang="en-US" sz="2400" b="1" i="0" u="sng" dirty="0">
                <a:effectLst/>
              </a:rPr>
              <a:t>Example</a:t>
            </a:r>
            <a:r>
              <a:rPr lang="en-US" sz="2400" b="0" i="0" u="sng" dirty="0">
                <a:effectLst/>
              </a:rPr>
              <a:t>:</a:t>
            </a:r>
          </a:p>
          <a:p>
            <a:pPr algn="just">
              <a:lnSpc>
                <a:spcPct val="200000"/>
              </a:lnSpc>
            </a:pPr>
            <a:r>
              <a:rPr lang="en-US" sz="2400" b="0" i="0" dirty="0">
                <a:effectLst/>
              </a:rPr>
              <a:t>A group of participants take a test designed to measure working memory. The results are reliable, but participants’ scores correlate strongly with their reading comprehension level. This indicates that the method might have low validity: the test may measure participants’ reading comprehension instead of their working memory.</a:t>
            </a:r>
            <a:endParaRPr lang="en-US" sz="2400" dirty="0"/>
          </a:p>
        </p:txBody>
      </p:sp>
    </p:spTree>
    <p:extLst>
      <p:ext uri="{BB962C8B-B14F-4D97-AF65-F5344CB8AC3E}">
        <p14:creationId xmlns:p14="http://schemas.microsoft.com/office/powerpoint/2010/main" val="3099738294"/>
      </p:ext>
    </p:extLst>
  </p:cSld>
  <p:clrMapOvr>
    <a:masterClrMapping/>
  </p:clrMapOvr>
  <mc:AlternateContent xmlns:mc="http://schemas.openxmlformats.org/markup-compatibility/2006" xmlns:p14="http://schemas.microsoft.com/office/powerpoint/2010/main">
    <mc:Choice Requires="p14">
      <p:transition spd="slow" p14:dur="2000" advTm="46481"/>
    </mc:Choice>
    <mc:Fallback xmlns="">
      <p:transition spd="slow" advTm="46481"/>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B1A812CB-F7B5-BA83-4831-113DC0807A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AB54DAEF-B7E6-874A-07C4-0F0845FB0077}"/>
              </a:ext>
            </a:extLst>
          </p:cNvPr>
          <p:cNvSpPr txBox="1"/>
          <p:nvPr/>
        </p:nvSpPr>
        <p:spPr>
          <a:xfrm>
            <a:off x="3898445" y="512712"/>
            <a:ext cx="3188693" cy="584775"/>
          </a:xfrm>
          <a:prstGeom prst="rect">
            <a:avLst/>
          </a:prstGeom>
          <a:noFill/>
        </p:spPr>
        <p:txBody>
          <a:bodyPr wrap="square" rtlCol="0">
            <a:spAutoFit/>
          </a:bodyPr>
          <a:lstStyle>
            <a:defPPr>
              <a:defRPr lang="en-US"/>
            </a:defPPr>
            <a:lvl1pPr>
              <a:defRPr sz="3200" b="1">
                <a:latin typeface="Gilmer"/>
              </a:defRPr>
            </a:lvl1pPr>
          </a:lstStyle>
          <a:p>
            <a:r>
              <a:rPr lang="en-US" dirty="0"/>
              <a:t>The Reliability  </a:t>
            </a:r>
          </a:p>
        </p:txBody>
      </p:sp>
      <p:sp>
        <p:nvSpPr>
          <p:cNvPr id="3" name="TextBox 2">
            <a:extLst>
              <a:ext uri="{FF2B5EF4-FFF2-40B4-BE49-F238E27FC236}">
                <a16:creationId xmlns:a16="http://schemas.microsoft.com/office/drawing/2014/main" id="{44C29812-3505-9E7C-A2DC-E0D9A2288071}"/>
              </a:ext>
            </a:extLst>
          </p:cNvPr>
          <p:cNvSpPr txBox="1"/>
          <p:nvPr/>
        </p:nvSpPr>
        <p:spPr>
          <a:xfrm>
            <a:off x="314793" y="1314432"/>
            <a:ext cx="11692328" cy="3699474"/>
          </a:xfrm>
          <a:prstGeom prst="rect">
            <a:avLst/>
          </a:prstGeom>
          <a:noFill/>
        </p:spPr>
        <p:txBody>
          <a:bodyPr wrap="square">
            <a:spAutoFit/>
          </a:bodyPr>
          <a:lstStyle/>
          <a:p>
            <a:pPr algn="just">
              <a:lnSpc>
                <a:spcPct val="200000"/>
              </a:lnSpc>
            </a:pPr>
            <a:r>
              <a:rPr lang="en-US" sz="2000" b="1" i="0" dirty="0">
                <a:effectLst/>
                <a:latin typeface="Gilmer"/>
              </a:rPr>
              <a:t>What is reliability?</a:t>
            </a:r>
          </a:p>
          <a:p>
            <a:pPr algn="just">
              <a:lnSpc>
                <a:spcPct val="200000"/>
              </a:lnSpc>
            </a:pPr>
            <a:r>
              <a:rPr lang="en-US" sz="2000" b="0" i="0" dirty="0">
                <a:effectLst/>
                <a:latin typeface="Inter"/>
              </a:rPr>
              <a:t>Reliability refers to how consistently a method measures something. The measurement is considered reliable if the same result can be consistently achieved by using the same methods under the same circumstances.</a:t>
            </a:r>
          </a:p>
          <a:p>
            <a:pPr algn="just">
              <a:lnSpc>
                <a:spcPct val="200000"/>
              </a:lnSpc>
            </a:pPr>
            <a:r>
              <a:rPr lang="en-US" sz="2000" b="1" u="sng" dirty="0"/>
              <a:t>Example: </a:t>
            </a:r>
          </a:p>
          <a:p>
            <a:pPr algn="just">
              <a:lnSpc>
                <a:spcPct val="200000"/>
              </a:lnSpc>
            </a:pPr>
            <a:r>
              <a:rPr lang="en-US" sz="2000" b="0" i="0" dirty="0">
                <a:effectLst/>
                <a:latin typeface="Inter"/>
              </a:rPr>
              <a:t>You measure the temperature of a liquid sample several times under identical conditions. The thermometer displays the same temperature every time, making the results reliable.</a:t>
            </a:r>
            <a:endParaRPr lang="en-US" sz="2000" dirty="0"/>
          </a:p>
        </p:txBody>
      </p:sp>
    </p:spTree>
    <p:extLst>
      <p:ext uri="{BB962C8B-B14F-4D97-AF65-F5344CB8AC3E}">
        <p14:creationId xmlns:p14="http://schemas.microsoft.com/office/powerpoint/2010/main" val="178631527"/>
      </p:ext>
    </p:extLst>
  </p:cSld>
  <p:clrMapOvr>
    <a:masterClrMapping/>
  </p:clrMapOvr>
  <mc:AlternateContent xmlns:mc="http://schemas.openxmlformats.org/markup-compatibility/2006" xmlns:p14="http://schemas.microsoft.com/office/powerpoint/2010/main">
    <mc:Choice Requires="p14">
      <p:transition spd="slow" p14:dur="2000" advTm="37375"/>
    </mc:Choice>
    <mc:Fallback xmlns="">
      <p:transition spd="slow" advTm="37375"/>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0126BED1-5BA7-67E7-A20C-6D261193EC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CD6C6DD9-F4CE-C96B-36F8-F8A0DDA28A4A}"/>
              </a:ext>
            </a:extLst>
          </p:cNvPr>
          <p:cNvSpPr txBox="1"/>
          <p:nvPr/>
        </p:nvSpPr>
        <p:spPr>
          <a:xfrm>
            <a:off x="4182300" y="632632"/>
            <a:ext cx="3188693" cy="584775"/>
          </a:xfrm>
          <a:prstGeom prst="rect">
            <a:avLst/>
          </a:prstGeom>
          <a:noFill/>
        </p:spPr>
        <p:txBody>
          <a:bodyPr wrap="square" rtlCol="0">
            <a:spAutoFit/>
          </a:bodyPr>
          <a:lstStyle>
            <a:defPPr>
              <a:defRPr lang="en-US"/>
            </a:defPPr>
            <a:lvl1pPr>
              <a:defRPr sz="3200" b="1">
                <a:latin typeface="Gilmer"/>
              </a:defRPr>
            </a:lvl1pPr>
          </a:lstStyle>
          <a:p>
            <a:r>
              <a:rPr lang="en-US" dirty="0"/>
              <a:t>The Reliability  </a:t>
            </a:r>
          </a:p>
        </p:txBody>
      </p:sp>
      <p:sp>
        <p:nvSpPr>
          <p:cNvPr id="3" name="TextBox 2">
            <a:extLst>
              <a:ext uri="{FF2B5EF4-FFF2-40B4-BE49-F238E27FC236}">
                <a16:creationId xmlns:a16="http://schemas.microsoft.com/office/drawing/2014/main" id="{ED216DF8-7566-8D9A-1C14-EEF21CDFDECF}"/>
              </a:ext>
            </a:extLst>
          </p:cNvPr>
          <p:cNvSpPr txBox="1"/>
          <p:nvPr/>
        </p:nvSpPr>
        <p:spPr>
          <a:xfrm>
            <a:off x="584617" y="1708879"/>
            <a:ext cx="10740550" cy="3682226"/>
          </a:xfrm>
          <a:prstGeom prst="rect">
            <a:avLst/>
          </a:prstGeom>
          <a:noFill/>
        </p:spPr>
        <p:txBody>
          <a:bodyPr wrap="square">
            <a:spAutoFit/>
          </a:bodyPr>
          <a:lstStyle/>
          <a:p>
            <a:pPr algn="just">
              <a:lnSpc>
                <a:spcPct val="200000"/>
              </a:lnSpc>
            </a:pPr>
            <a:r>
              <a:rPr lang="en-US" sz="2400" b="1" i="0" dirty="0">
                <a:effectLst/>
              </a:rPr>
              <a:t>What is reliability?</a:t>
            </a:r>
          </a:p>
          <a:p>
            <a:pPr algn="just">
              <a:lnSpc>
                <a:spcPct val="200000"/>
              </a:lnSpc>
            </a:pPr>
            <a:r>
              <a:rPr lang="en-US" sz="2400" b="1" u="sng" dirty="0"/>
              <a:t>Example: </a:t>
            </a:r>
            <a:r>
              <a:rPr lang="en-US" sz="2400" b="0" i="0" dirty="0">
                <a:effectLst/>
              </a:rPr>
              <a:t>A doctor uses a symptom questionnaire to diagnose a patient with a long-term medical condition. Several different doctors use the same questionnaire with the same patient but give different diagnoses. This indicates that the questionnaire has low reliability to measure the condition.</a:t>
            </a:r>
            <a:endParaRPr lang="en-US" sz="2400" dirty="0"/>
          </a:p>
        </p:txBody>
      </p:sp>
    </p:spTree>
    <p:extLst>
      <p:ext uri="{BB962C8B-B14F-4D97-AF65-F5344CB8AC3E}">
        <p14:creationId xmlns:p14="http://schemas.microsoft.com/office/powerpoint/2010/main" val="3114640793"/>
      </p:ext>
    </p:extLst>
  </p:cSld>
  <p:clrMapOvr>
    <a:masterClrMapping/>
  </p:clrMapOvr>
  <mc:AlternateContent xmlns:mc="http://schemas.openxmlformats.org/markup-compatibility/2006" xmlns:p14="http://schemas.microsoft.com/office/powerpoint/2010/main">
    <mc:Choice Requires="p14">
      <p:transition spd="slow" p14:dur="2000" advTm="49044"/>
    </mc:Choice>
    <mc:Fallback xmlns="">
      <p:transition spd="slow" advTm="49044"/>
    </mc:Fallback>
  </mc:AlternateContent>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C3A7B0-86E9-D1CE-BC2C-D8DC7D4134F5}"/>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16D0BB9E-BF65-55CD-D70C-CE5BF7A488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B133EF1E-FCF6-E376-4FAA-FA6A692FC3CC}"/>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6D223FCA-B329-0050-B1C1-73D7F67D2B62}"/>
              </a:ext>
            </a:extLst>
          </p:cNvPr>
          <p:cNvSpPr txBox="1"/>
          <p:nvPr/>
        </p:nvSpPr>
        <p:spPr>
          <a:xfrm>
            <a:off x="1648030" y="553005"/>
            <a:ext cx="7190366" cy="584775"/>
          </a:xfrm>
          <a:prstGeom prst="rect">
            <a:avLst/>
          </a:prstGeom>
          <a:noFill/>
        </p:spPr>
        <p:txBody>
          <a:bodyPr wrap="square" rtlCol="0">
            <a:spAutoFit/>
          </a:bodyPr>
          <a:lstStyle>
            <a:defPPr>
              <a:defRPr lang="en-US"/>
            </a:defPPr>
            <a:lvl1pPr>
              <a:defRPr sz="3200" b="1">
                <a:latin typeface="Gilmer"/>
              </a:defRPr>
            </a:lvl1pPr>
          </a:lstStyle>
          <a:p>
            <a:r>
              <a:rPr lang="en-US" dirty="0"/>
              <a:t>How to Write the Recommendations</a:t>
            </a:r>
          </a:p>
        </p:txBody>
      </p:sp>
      <p:sp>
        <p:nvSpPr>
          <p:cNvPr id="3" name="TextBox 2">
            <a:extLst>
              <a:ext uri="{FF2B5EF4-FFF2-40B4-BE49-F238E27FC236}">
                <a16:creationId xmlns:a16="http://schemas.microsoft.com/office/drawing/2014/main" id="{EAF67CAE-1BB5-B5F8-EE87-77D4DA6A846E}"/>
              </a:ext>
            </a:extLst>
          </p:cNvPr>
          <p:cNvSpPr txBox="1"/>
          <p:nvPr/>
        </p:nvSpPr>
        <p:spPr>
          <a:xfrm>
            <a:off x="224852" y="1431997"/>
            <a:ext cx="11647358" cy="4420890"/>
          </a:xfrm>
          <a:prstGeom prst="rect">
            <a:avLst/>
          </a:prstGeom>
          <a:noFill/>
        </p:spPr>
        <p:txBody>
          <a:bodyPr wrap="square">
            <a:spAutoFit/>
          </a:bodyPr>
          <a:lstStyle/>
          <a:p>
            <a:pPr algn="just">
              <a:lnSpc>
                <a:spcPct val="200000"/>
              </a:lnSpc>
            </a:pPr>
            <a:r>
              <a:rPr lang="en-US" sz="2400" b="1" i="0" dirty="0">
                <a:effectLst/>
              </a:rPr>
              <a:t>Recommendations in research</a:t>
            </a:r>
            <a:r>
              <a:rPr lang="en-US" sz="2400" b="0" i="0" dirty="0">
                <a:effectLst/>
              </a:rPr>
              <a:t> are a crucial component of your </a:t>
            </a:r>
            <a:r>
              <a:rPr lang="en-US" sz="2400" dirty="0"/>
              <a:t>discussion section</a:t>
            </a:r>
            <a:r>
              <a:rPr lang="en-US" sz="2400" b="0" i="0" dirty="0">
                <a:effectLst/>
              </a:rPr>
              <a:t> and the </a:t>
            </a:r>
            <a:r>
              <a:rPr lang="en-US" sz="2400" dirty="0"/>
              <a:t>conclusion </a:t>
            </a:r>
            <a:r>
              <a:rPr lang="en-US" sz="2400" b="0" i="0" dirty="0">
                <a:effectLst/>
              </a:rPr>
              <a:t>of your </a:t>
            </a:r>
            <a:r>
              <a:rPr lang="en-US" sz="2400" dirty="0"/>
              <a:t>research paper</a:t>
            </a:r>
            <a:r>
              <a:rPr lang="en-US" sz="2400" b="0" i="0" dirty="0">
                <a:effectLst/>
              </a:rPr>
              <a:t>.</a:t>
            </a:r>
          </a:p>
          <a:p>
            <a:pPr algn="just">
              <a:lnSpc>
                <a:spcPct val="200000"/>
              </a:lnSpc>
            </a:pPr>
            <a:r>
              <a:rPr lang="en-US" sz="2400" b="0" i="0" dirty="0">
                <a:effectLst/>
              </a:rPr>
              <a:t>As you conduct your research and analyze the </a:t>
            </a:r>
            <a:r>
              <a:rPr lang="en-US" sz="2400" dirty="0"/>
              <a:t>data you collected</a:t>
            </a:r>
            <a:r>
              <a:rPr lang="en-US" sz="2400" b="0" i="0" dirty="0">
                <a:effectLst/>
              </a:rPr>
              <a:t>, perhaps some ideas or results don’t quite fit the scope of your </a:t>
            </a:r>
            <a:r>
              <a:rPr lang="en-US" sz="2400" dirty="0"/>
              <a:t>research topic</a:t>
            </a:r>
            <a:r>
              <a:rPr lang="en-US" sz="2400" b="0" i="0" dirty="0">
                <a:effectLst/>
              </a:rPr>
              <a:t>. Or, maybe your results suggest further implications of your results or the </a:t>
            </a:r>
            <a:r>
              <a:rPr lang="en-US" sz="2400" dirty="0"/>
              <a:t>causal relationships</a:t>
            </a:r>
            <a:r>
              <a:rPr lang="en-US" sz="2400" b="0" i="0" dirty="0">
                <a:effectLst/>
              </a:rPr>
              <a:t> between previously studied </a:t>
            </a:r>
            <a:r>
              <a:rPr lang="en-US" sz="2400" dirty="0"/>
              <a:t>variables</a:t>
            </a:r>
            <a:r>
              <a:rPr lang="en-US" sz="2400" b="0" i="0" dirty="0">
                <a:effectLst/>
              </a:rPr>
              <a:t> than covered in extant research.</a:t>
            </a:r>
          </a:p>
        </p:txBody>
      </p:sp>
    </p:spTree>
    <p:extLst>
      <p:ext uri="{BB962C8B-B14F-4D97-AF65-F5344CB8AC3E}">
        <p14:creationId xmlns:p14="http://schemas.microsoft.com/office/powerpoint/2010/main" val="3195984871"/>
      </p:ext>
    </p:extLst>
  </p:cSld>
  <p:clrMapOvr>
    <a:masterClrMapping/>
  </p:clrMapOvr>
  <mc:AlternateContent xmlns:mc="http://schemas.openxmlformats.org/markup-compatibility/2006" xmlns:p14="http://schemas.microsoft.com/office/powerpoint/2010/main">
    <mc:Choice Requires="p14">
      <p:transition spd="slow" p14:dur="2000" advTm="44762"/>
    </mc:Choice>
    <mc:Fallback xmlns="">
      <p:transition spd="slow" advTm="44762"/>
    </mc:Fallback>
  </mc:AlternateContent>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DAEA36-4928-59D5-5F0C-E25333A45299}"/>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8528A691-CDDF-2E33-7877-43E90D3328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C24AD2B5-C889-E4E4-9FAA-0B4315C95713}"/>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0090A31C-72AF-625F-E8D6-EA642628D2E6}"/>
              </a:ext>
            </a:extLst>
          </p:cNvPr>
          <p:cNvSpPr txBox="1"/>
          <p:nvPr/>
        </p:nvSpPr>
        <p:spPr>
          <a:xfrm>
            <a:off x="1998133" y="495231"/>
            <a:ext cx="7394992" cy="584775"/>
          </a:xfrm>
          <a:prstGeom prst="rect">
            <a:avLst/>
          </a:prstGeom>
          <a:noFill/>
        </p:spPr>
        <p:txBody>
          <a:bodyPr wrap="square" rtlCol="0">
            <a:spAutoFit/>
          </a:bodyPr>
          <a:lstStyle>
            <a:defPPr>
              <a:defRPr lang="en-US"/>
            </a:defPPr>
            <a:lvl1pPr>
              <a:defRPr sz="3200" b="1">
                <a:latin typeface="Gilmer"/>
              </a:defRPr>
            </a:lvl1pPr>
          </a:lstStyle>
          <a:p>
            <a:r>
              <a:rPr lang="en-US" dirty="0"/>
              <a:t>How to write the recommendations</a:t>
            </a:r>
          </a:p>
        </p:txBody>
      </p:sp>
      <p:sp>
        <p:nvSpPr>
          <p:cNvPr id="3" name="TextBox 2">
            <a:extLst>
              <a:ext uri="{FF2B5EF4-FFF2-40B4-BE49-F238E27FC236}">
                <a16:creationId xmlns:a16="http://schemas.microsoft.com/office/drawing/2014/main" id="{2911C662-8BB6-B9EA-1D00-5A3C27661113}"/>
              </a:ext>
            </a:extLst>
          </p:cNvPr>
          <p:cNvSpPr txBox="1"/>
          <p:nvPr/>
        </p:nvSpPr>
        <p:spPr>
          <a:xfrm>
            <a:off x="479685" y="1372037"/>
            <a:ext cx="10618621" cy="5159554"/>
          </a:xfrm>
          <a:prstGeom prst="rect">
            <a:avLst/>
          </a:prstGeom>
          <a:noFill/>
        </p:spPr>
        <p:txBody>
          <a:bodyPr wrap="square">
            <a:spAutoFit/>
          </a:bodyPr>
          <a:lstStyle/>
          <a:p>
            <a:pPr algn="just">
              <a:lnSpc>
                <a:spcPct val="200000"/>
              </a:lnSpc>
            </a:pPr>
            <a:r>
              <a:rPr lang="en-US" sz="2400" b="1" i="0" u="sng" dirty="0">
                <a:effectLst/>
              </a:rPr>
              <a:t>Recommendations for future research should be:</a:t>
            </a:r>
          </a:p>
          <a:p>
            <a:pPr algn="just">
              <a:lnSpc>
                <a:spcPct val="200000"/>
              </a:lnSpc>
              <a:buFont typeface="Arial" panose="020B0604020202020204" pitchFamily="34" charset="0"/>
              <a:buChar char="•"/>
            </a:pPr>
            <a:r>
              <a:rPr lang="en-US" sz="2400" b="0" i="0" dirty="0">
                <a:effectLst/>
              </a:rPr>
              <a:t>Concrete and specific</a:t>
            </a:r>
          </a:p>
          <a:p>
            <a:pPr algn="just">
              <a:lnSpc>
                <a:spcPct val="200000"/>
              </a:lnSpc>
              <a:buFont typeface="Arial" panose="020B0604020202020204" pitchFamily="34" charset="0"/>
              <a:buChar char="•"/>
            </a:pPr>
            <a:r>
              <a:rPr lang="en-US" sz="2400" b="0" i="0" dirty="0">
                <a:effectLst/>
              </a:rPr>
              <a:t>Supported with a clear rationale</a:t>
            </a:r>
          </a:p>
          <a:p>
            <a:pPr algn="just">
              <a:lnSpc>
                <a:spcPct val="200000"/>
              </a:lnSpc>
              <a:buFont typeface="Arial" panose="020B0604020202020204" pitchFamily="34" charset="0"/>
              <a:buChar char="•"/>
            </a:pPr>
            <a:r>
              <a:rPr lang="en-US" sz="2400" b="0" i="0" dirty="0">
                <a:effectLst/>
              </a:rPr>
              <a:t>Directly connected to your research</a:t>
            </a:r>
          </a:p>
          <a:p>
            <a:pPr algn="just">
              <a:lnSpc>
                <a:spcPct val="200000"/>
              </a:lnSpc>
            </a:pPr>
            <a:r>
              <a:rPr lang="en-US" sz="2400" b="0" i="0" dirty="0">
                <a:effectLst/>
              </a:rPr>
              <a:t>Overall, strive to highlight ways other researchers can </a:t>
            </a:r>
            <a:r>
              <a:rPr lang="en-US" sz="2400" dirty="0"/>
              <a:t>reproduce or replicate</a:t>
            </a:r>
            <a:r>
              <a:rPr lang="en-US" sz="2400" b="0" i="0" dirty="0">
                <a:effectLst/>
              </a:rPr>
              <a:t> your results to draw further conclusions and suggest different directions that future research can take, if applicable.</a:t>
            </a:r>
          </a:p>
        </p:txBody>
      </p:sp>
    </p:spTree>
    <p:extLst>
      <p:ext uri="{BB962C8B-B14F-4D97-AF65-F5344CB8AC3E}">
        <p14:creationId xmlns:p14="http://schemas.microsoft.com/office/powerpoint/2010/main" val="1036155057"/>
      </p:ext>
    </p:extLst>
  </p:cSld>
  <p:clrMapOvr>
    <a:masterClrMapping/>
  </p:clrMapOvr>
  <mc:AlternateContent xmlns:mc="http://schemas.openxmlformats.org/markup-compatibility/2006" xmlns:p14="http://schemas.microsoft.com/office/powerpoint/2010/main">
    <mc:Choice Requires="p14">
      <p:transition spd="slow" p14:dur="2000" advTm="56003"/>
    </mc:Choice>
    <mc:Fallback xmlns="">
      <p:transition spd="slow" advTm="56003"/>
    </mc:Fallback>
  </mc:AlternateContent>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CD9BBC-2424-117D-1668-8A6314F9D809}"/>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242A8D72-B2D5-5160-7AA3-C1E1725A3D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42B7CAF5-BFD2-92D4-EAFC-D60C8C2C60BD}"/>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425F30A0-FE77-B147-4D61-A416F4E82DCA}"/>
              </a:ext>
            </a:extLst>
          </p:cNvPr>
          <p:cNvSpPr txBox="1"/>
          <p:nvPr/>
        </p:nvSpPr>
        <p:spPr>
          <a:xfrm>
            <a:off x="2212197" y="553005"/>
            <a:ext cx="7620483" cy="584775"/>
          </a:xfrm>
          <a:prstGeom prst="rect">
            <a:avLst/>
          </a:prstGeom>
          <a:noFill/>
        </p:spPr>
        <p:txBody>
          <a:bodyPr wrap="square" rtlCol="0">
            <a:spAutoFit/>
          </a:bodyPr>
          <a:lstStyle>
            <a:defPPr>
              <a:defRPr lang="en-US"/>
            </a:defPPr>
            <a:lvl1pPr>
              <a:defRPr sz="3200" b="1">
                <a:latin typeface="Gilmer"/>
              </a:defRPr>
            </a:lvl1pPr>
          </a:lstStyle>
          <a:p>
            <a:r>
              <a:rPr lang="en-US" dirty="0"/>
              <a:t>How to write the recommendations</a:t>
            </a:r>
          </a:p>
        </p:txBody>
      </p:sp>
      <p:sp>
        <p:nvSpPr>
          <p:cNvPr id="3" name="TextBox 2">
            <a:extLst>
              <a:ext uri="{FF2B5EF4-FFF2-40B4-BE49-F238E27FC236}">
                <a16:creationId xmlns:a16="http://schemas.microsoft.com/office/drawing/2014/main" id="{181CDA46-594C-0BF5-BE57-77A09B2F92C7}"/>
              </a:ext>
            </a:extLst>
          </p:cNvPr>
          <p:cNvSpPr txBox="1"/>
          <p:nvPr/>
        </p:nvSpPr>
        <p:spPr>
          <a:xfrm>
            <a:off x="149901" y="1431997"/>
            <a:ext cx="11647357" cy="4524315"/>
          </a:xfrm>
          <a:prstGeom prst="rect">
            <a:avLst/>
          </a:prstGeom>
          <a:noFill/>
        </p:spPr>
        <p:txBody>
          <a:bodyPr wrap="square">
            <a:spAutoFit/>
          </a:bodyPr>
          <a:lstStyle/>
          <a:p>
            <a:pPr algn="just">
              <a:lnSpc>
                <a:spcPct val="200000"/>
              </a:lnSpc>
            </a:pPr>
            <a:r>
              <a:rPr lang="en-US" sz="2400" b="0" i="0" dirty="0">
                <a:effectLst/>
              </a:rPr>
              <a:t>There are many ways to frame recommendations, but the easiest is to follow the formula of </a:t>
            </a:r>
            <a:r>
              <a:rPr lang="en-US" sz="2400" dirty="0"/>
              <a:t>research question</a:t>
            </a:r>
            <a:r>
              <a:rPr lang="en-US" sz="2400" b="0" i="0" dirty="0">
                <a:effectLst/>
              </a:rPr>
              <a:t> – conclusion - recommendation.</a:t>
            </a:r>
          </a:p>
          <a:p>
            <a:pPr algn="just">
              <a:lnSpc>
                <a:spcPct val="200000"/>
              </a:lnSpc>
            </a:pPr>
            <a:r>
              <a:rPr lang="en-US" sz="2400" b="1" dirty="0"/>
              <a:t>Example:</a:t>
            </a:r>
          </a:p>
          <a:p>
            <a:pPr>
              <a:lnSpc>
                <a:spcPct val="200000"/>
              </a:lnSpc>
            </a:pPr>
            <a:r>
              <a:rPr lang="en-US" sz="2400" b="1" i="0" u="sng" dirty="0">
                <a:effectLst/>
              </a:rPr>
              <a:t>Research question</a:t>
            </a:r>
            <a:r>
              <a:rPr lang="en-US" sz="2400" dirty="0"/>
              <a:t/>
            </a:r>
            <a:br>
              <a:rPr lang="en-US" sz="2400" dirty="0"/>
            </a:br>
            <a:r>
              <a:rPr lang="en-US" sz="2400" b="0" i="0" dirty="0">
                <a:effectLst/>
              </a:rPr>
              <a:t>How can teachers at your local preschool ensure that social skills that contribute to maintaining peer relationships are promoted in children aged 1 to 4?</a:t>
            </a:r>
          </a:p>
        </p:txBody>
      </p:sp>
    </p:spTree>
    <p:extLst>
      <p:ext uri="{BB962C8B-B14F-4D97-AF65-F5344CB8AC3E}">
        <p14:creationId xmlns:p14="http://schemas.microsoft.com/office/powerpoint/2010/main" val="377368484"/>
      </p:ext>
    </p:extLst>
  </p:cSld>
  <p:clrMapOvr>
    <a:masterClrMapping/>
  </p:clrMapOvr>
  <mc:AlternateContent xmlns:mc="http://schemas.openxmlformats.org/markup-compatibility/2006" xmlns:p14="http://schemas.microsoft.com/office/powerpoint/2010/main">
    <mc:Choice Requires="p14">
      <p:transition spd="slow" p14:dur="2000" advTm="68354"/>
    </mc:Choice>
    <mc:Fallback xmlns="">
      <p:transition spd="slow" advTm="68354"/>
    </mc:Fallback>
  </mc:AlternateContent>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107768-CE53-E3EB-8BB5-1036788E9847}"/>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7A080471-C69C-12F7-1F99-C8D2424D3B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FBF9F046-2C05-F642-D052-3E2AB45A461D}"/>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37A35BCC-90E1-4F05-06D1-3C728181A846}"/>
              </a:ext>
            </a:extLst>
          </p:cNvPr>
          <p:cNvSpPr txBox="1"/>
          <p:nvPr/>
        </p:nvSpPr>
        <p:spPr>
          <a:xfrm>
            <a:off x="1985023" y="677183"/>
            <a:ext cx="6992620" cy="584775"/>
          </a:xfrm>
          <a:prstGeom prst="rect">
            <a:avLst/>
          </a:prstGeom>
          <a:noFill/>
        </p:spPr>
        <p:txBody>
          <a:bodyPr wrap="square" rtlCol="0">
            <a:spAutoFit/>
          </a:bodyPr>
          <a:lstStyle>
            <a:defPPr>
              <a:defRPr lang="en-US"/>
            </a:defPPr>
            <a:lvl1pPr>
              <a:defRPr sz="3200" b="1">
                <a:latin typeface="Gilmer"/>
              </a:defRPr>
            </a:lvl1pPr>
          </a:lstStyle>
          <a:p>
            <a:r>
              <a:rPr lang="en-US" dirty="0"/>
              <a:t>How to write the recommendations</a:t>
            </a:r>
          </a:p>
        </p:txBody>
      </p:sp>
      <p:sp>
        <p:nvSpPr>
          <p:cNvPr id="3" name="TextBox 2">
            <a:extLst>
              <a:ext uri="{FF2B5EF4-FFF2-40B4-BE49-F238E27FC236}">
                <a16:creationId xmlns:a16="http://schemas.microsoft.com/office/drawing/2014/main" id="{A02DC492-602A-F149-48ED-0F0E9EE9E27F}"/>
              </a:ext>
            </a:extLst>
          </p:cNvPr>
          <p:cNvSpPr txBox="1"/>
          <p:nvPr/>
        </p:nvSpPr>
        <p:spPr>
          <a:xfrm>
            <a:off x="524656" y="1431997"/>
            <a:ext cx="11129462" cy="5575052"/>
          </a:xfrm>
          <a:prstGeom prst="rect">
            <a:avLst/>
          </a:prstGeom>
          <a:noFill/>
        </p:spPr>
        <p:txBody>
          <a:bodyPr wrap="square">
            <a:spAutoFit/>
          </a:bodyPr>
          <a:lstStyle/>
          <a:p>
            <a:pPr algn="just">
              <a:lnSpc>
                <a:spcPct val="150000"/>
              </a:lnSpc>
            </a:pPr>
            <a:r>
              <a:rPr lang="en-US" sz="2400" b="1" i="0" dirty="0">
                <a:effectLst/>
              </a:rPr>
              <a:t>Conclusion</a:t>
            </a:r>
            <a:r>
              <a:rPr lang="en-US" sz="2400" b="0" i="0" dirty="0">
                <a:effectLst/>
              </a:rPr>
              <a:t/>
            </a:r>
            <a:br>
              <a:rPr lang="en-US" sz="2400" b="0" i="0" dirty="0">
                <a:effectLst/>
              </a:rPr>
            </a:br>
            <a:r>
              <a:rPr lang="en-US" sz="2400" b="0" i="0" dirty="0">
                <a:effectLst/>
              </a:rPr>
              <a:t>An essential condition for controlling many social skills is mastering the language. If children have a better command of the language, they can express themselves better and better understand their peers. Opportunities to practice social skills are thus dependent on the development of language skills.</a:t>
            </a:r>
          </a:p>
          <a:p>
            <a:pPr algn="just">
              <a:lnSpc>
                <a:spcPct val="150000"/>
              </a:lnSpc>
            </a:pPr>
            <a:r>
              <a:rPr lang="en-US" sz="2400" b="1" i="0" dirty="0">
                <a:effectLst/>
              </a:rPr>
              <a:t>    Recommendation</a:t>
            </a:r>
            <a:r>
              <a:rPr lang="en-US" sz="2400" b="0" i="0" dirty="0">
                <a:effectLst/>
              </a:rPr>
              <a:t/>
            </a:r>
            <a:br>
              <a:rPr lang="en-US" sz="2400" b="0" i="0" dirty="0">
                <a:effectLst/>
              </a:rPr>
            </a:br>
            <a:r>
              <a:rPr lang="en-US" sz="2400" b="0" i="0" dirty="0">
                <a:effectLst/>
              </a:rPr>
              <a:t>The investigation revealed that mastering language is essential for social skills. On this basis, future research should examine the ability of language development programs to expand the language skills of children aged 1 to 4.</a:t>
            </a:r>
          </a:p>
          <a:p>
            <a:pPr algn="just">
              <a:lnSpc>
                <a:spcPct val="150000"/>
              </a:lnSpc>
            </a:pPr>
            <a:endParaRPr lang="en-US" sz="2400" b="0" i="0" dirty="0">
              <a:effectLst/>
            </a:endParaRPr>
          </a:p>
        </p:txBody>
      </p:sp>
    </p:spTree>
    <p:extLst>
      <p:ext uri="{BB962C8B-B14F-4D97-AF65-F5344CB8AC3E}">
        <p14:creationId xmlns:p14="http://schemas.microsoft.com/office/powerpoint/2010/main" val="2030791927"/>
      </p:ext>
    </p:extLst>
  </p:cSld>
  <p:clrMapOvr>
    <a:masterClrMapping/>
  </p:clrMapOvr>
  <mc:AlternateContent xmlns:mc="http://schemas.openxmlformats.org/markup-compatibility/2006" xmlns:p14="http://schemas.microsoft.com/office/powerpoint/2010/main">
    <mc:Choice Requires="p14">
      <p:transition spd="slow" p14:dur="2000" advTm="57774"/>
    </mc:Choice>
    <mc:Fallback xmlns="">
      <p:transition spd="slow" advTm="57774"/>
    </mc:Fallback>
  </mc:AlternateContent>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72E289-56E6-D2B9-3F81-582FABD13AAD}"/>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DFF884B4-97CA-13FF-F79B-34E1CBCC28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2A493A8E-DCB8-266B-2D13-C84772F60F53}"/>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9F1796B9-E2C5-9D46-1EE8-F9BAB762D86C}"/>
              </a:ext>
            </a:extLst>
          </p:cNvPr>
          <p:cNvSpPr txBox="1"/>
          <p:nvPr/>
        </p:nvSpPr>
        <p:spPr>
          <a:xfrm>
            <a:off x="4770893" y="556000"/>
            <a:ext cx="3121367" cy="584775"/>
          </a:xfrm>
          <a:prstGeom prst="rect">
            <a:avLst/>
          </a:prstGeom>
          <a:noFill/>
        </p:spPr>
        <p:txBody>
          <a:bodyPr wrap="square" rtlCol="0">
            <a:spAutoFit/>
          </a:bodyPr>
          <a:lstStyle>
            <a:defPPr>
              <a:defRPr lang="en-US"/>
            </a:defPPr>
            <a:lvl1pPr>
              <a:defRPr sz="3200" b="1">
                <a:latin typeface="Gilmer"/>
              </a:defRPr>
            </a:lvl1pPr>
          </a:lstStyle>
          <a:p>
            <a:r>
              <a:rPr lang="en-US" dirty="0"/>
              <a:t>Reference List </a:t>
            </a:r>
          </a:p>
        </p:txBody>
      </p:sp>
      <p:sp>
        <p:nvSpPr>
          <p:cNvPr id="3" name="TextBox 2">
            <a:extLst>
              <a:ext uri="{FF2B5EF4-FFF2-40B4-BE49-F238E27FC236}">
                <a16:creationId xmlns:a16="http://schemas.microsoft.com/office/drawing/2014/main" id="{777FCD97-62D9-E6E6-319B-3A17052DA4B1}"/>
              </a:ext>
            </a:extLst>
          </p:cNvPr>
          <p:cNvSpPr txBox="1"/>
          <p:nvPr/>
        </p:nvSpPr>
        <p:spPr>
          <a:xfrm>
            <a:off x="584616" y="1440643"/>
            <a:ext cx="11152682" cy="4420890"/>
          </a:xfrm>
          <a:prstGeom prst="rect">
            <a:avLst/>
          </a:prstGeom>
          <a:noFill/>
        </p:spPr>
        <p:txBody>
          <a:bodyPr wrap="square">
            <a:spAutoFit/>
          </a:bodyPr>
          <a:lstStyle/>
          <a:p>
            <a:pPr algn="just" rtl="0">
              <a:lnSpc>
                <a:spcPct val="200000"/>
              </a:lnSpc>
            </a:pPr>
            <a:r>
              <a:rPr lang="en-US" sz="2400" i="0" dirty="0">
                <a:effectLst/>
                <a:latin typeface="liberation-serif"/>
              </a:rPr>
              <a:t>Scientific honesty requires the documentation of all references that the researcher used in his research. There are two types of reference documentation</a:t>
            </a:r>
            <a:r>
              <a:rPr lang="ar-SA" sz="2400" i="0" dirty="0">
                <a:effectLst/>
                <a:latin typeface="liberation-serif"/>
              </a:rPr>
              <a:t>:</a:t>
            </a:r>
          </a:p>
          <a:p>
            <a:pPr algn="just" rtl="0">
              <a:lnSpc>
                <a:spcPct val="200000"/>
              </a:lnSpc>
            </a:pPr>
            <a:r>
              <a:rPr lang="en-US" sz="2400" i="0" dirty="0">
                <a:effectLst/>
                <a:latin typeface="liberation-serif"/>
              </a:rPr>
              <a:t>- The documentation of references within the research.</a:t>
            </a:r>
          </a:p>
          <a:p>
            <a:pPr algn="just" rtl="0">
              <a:lnSpc>
                <a:spcPct val="200000"/>
              </a:lnSpc>
            </a:pPr>
            <a:r>
              <a:rPr lang="en-US" sz="2400" dirty="0">
                <a:latin typeface="liberation-serif"/>
              </a:rPr>
              <a:t>- T</a:t>
            </a:r>
            <a:r>
              <a:rPr lang="en-US" sz="2400" i="0" dirty="0">
                <a:effectLst/>
                <a:latin typeface="liberation-serif"/>
              </a:rPr>
              <a:t>he documentation of references at the end of the research. There are several scientific approaches to the process of documenting references, the most important of which are:</a:t>
            </a:r>
          </a:p>
        </p:txBody>
      </p:sp>
    </p:spTree>
    <p:extLst>
      <p:ext uri="{BB962C8B-B14F-4D97-AF65-F5344CB8AC3E}">
        <p14:creationId xmlns:p14="http://schemas.microsoft.com/office/powerpoint/2010/main" val="1179307967"/>
      </p:ext>
    </p:extLst>
  </p:cSld>
  <p:clrMapOvr>
    <a:masterClrMapping/>
  </p:clrMapOvr>
  <mc:AlternateContent xmlns:mc="http://schemas.openxmlformats.org/markup-compatibility/2006" xmlns:p14="http://schemas.microsoft.com/office/powerpoint/2010/main">
    <mc:Choice Requires="p14">
      <p:transition spd="slow" p14:dur="2000" advTm="83140"/>
    </mc:Choice>
    <mc:Fallback xmlns="">
      <p:transition spd="slow" advTm="83140"/>
    </mc:Fallback>
  </mc:AlternateContent>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C73871-2B12-8F4D-1979-AFB19300BDC7}"/>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F09D66B0-1907-B314-28F4-4AD78B51DB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D8AE3730-8E8D-2A32-81E9-8BD10EA3291D}"/>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C300BCED-FADA-C880-C657-38A39E643931}"/>
              </a:ext>
            </a:extLst>
          </p:cNvPr>
          <p:cNvSpPr txBox="1"/>
          <p:nvPr/>
        </p:nvSpPr>
        <p:spPr>
          <a:xfrm>
            <a:off x="4770893" y="544609"/>
            <a:ext cx="3121367" cy="584775"/>
          </a:xfrm>
          <a:prstGeom prst="rect">
            <a:avLst/>
          </a:prstGeom>
          <a:noFill/>
        </p:spPr>
        <p:txBody>
          <a:bodyPr wrap="square" rtlCol="0">
            <a:spAutoFit/>
          </a:bodyPr>
          <a:lstStyle>
            <a:defPPr>
              <a:defRPr lang="en-US"/>
            </a:defPPr>
            <a:lvl1pPr>
              <a:defRPr sz="3200" b="1">
                <a:latin typeface="Gilmer"/>
              </a:defRPr>
            </a:lvl1pPr>
          </a:lstStyle>
          <a:p>
            <a:r>
              <a:rPr lang="en-US" dirty="0"/>
              <a:t>Reference List </a:t>
            </a:r>
          </a:p>
        </p:txBody>
      </p:sp>
      <p:sp>
        <p:nvSpPr>
          <p:cNvPr id="3" name="TextBox 2">
            <a:extLst>
              <a:ext uri="{FF2B5EF4-FFF2-40B4-BE49-F238E27FC236}">
                <a16:creationId xmlns:a16="http://schemas.microsoft.com/office/drawing/2014/main" id="{217181D5-F50D-F09D-C49D-1DF29910C85E}"/>
              </a:ext>
            </a:extLst>
          </p:cNvPr>
          <p:cNvSpPr txBox="1"/>
          <p:nvPr/>
        </p:nvSpPr>
        <p:spPr>
          <a:xfrm>
            <a:off x="449705" y="1530583"/>
            <a:ext cx="11002779" cy="3671005"/>
          </a:xfrm>
          <a:prstGeom prst="rect">
            <a:avLst/>
          </a:prstGeom>
          <a:noFill/>
        </p:spPr>
        <p:txBody>
          <a:bodyPr wrap="square">
            <a:spAutoFit/>
          </a:bodyPr>
          <a:lstStyle/>
          <a:p>
            <a:pPr algn="l" rtl="0">
              <a:lnSpc>
                <a:spcPct val="200000"/>
              </a:lnSpc>
            </a:pPr>
            <a:r>
              <a:rPr lang="en-US" sz="2400" b="1" i="0" dirty="0">
                <a:effectLst/>
              </a:rPr>
              <a:t>There are several scientific approaches to the process of documenting references, the most important of which are:</a:t>
            </a:r>
          </a:p>
          <a:p>
            <a:pPr marL="457200" indent="-457200" algn="l" rtl="0">
              <a:lnSpc>
                <a:spcPct val="200000"/>
              </a:lnSpc>
              <a:buFont typeface="+mj-lt"/>
              <a:buAutoNum type="arabicPeriod"/>
            </a:pPr>
            <a:r>
              <a:rPr lang="en-US" sz="2400" dirty="0"/>
              <a:t>The American Psychological Association (APA).</a:t>
            </a:r>
          </a:p>
          <a:p>
            <a:pPr marL="457200" indent="-457200" algn="l" rtl="0">
              <a:lnSpc>
                <a:spcPct val="200000"/>
              </a:lnSpc>
              <a:buFont typeface="+mj-lt"/>
              <a:buAutoNum type="arabicPeriod"/>
            </a:pPr>
            <a:r>
              <a:rPr lang="en-US" sz="2400" i="0" dirty="0">
                <a:effectLst/>
              </a:rPr>
              <a:t>Chicago Manual of Style.</a:t>
            </a:r>
          </a:p>
          <a:p>
            <a:pPr marL="457200" indent="-457200" algn="l" rtl="0">
              <a:lnSpc>
                <a:spcPct val="200000"/>
              </a:lnSpc>
              <a:buFont typeface="+mj-lt"/>
              <a:buAutoNum type="arabicPeriod"/>
            </a:pPr>
            <a:r>
              <a:rPr lang="en-US" sz="2400" dirty="0"/>
              <a:t>Harvard Style.</a:t>
            </a:r>
            <a:endParaRPr lang="en-US" sz="2400" i="0" dirty="0">
              <a:effectLst/>
            </a:endParaRPr>
          </a:p>
        </p:txBody>
      </p:sp>
    </p:spTree>
    <p:extLst>
      <p:ext uri="{BB962C8B-B14F-4D97-AF65-F5344CB8AC3E}">
        <p14:creationId xmlns:p14="http://schemas.microsoft.com/office/powerpoint/2010/main" val="676579411"/>
      </p:ext>
    </p:extLst>
  </p:cSld>
  <p:clrMapOvr>
    <a:masterClrMapping/>
  </p:clrMapOvr>
  <mc:AlternateContent xmlns:mc="http://schemas.openxmlformats.org/markup-compatibility/2006" xmlns:p14="http://schemas.microsoft.com/office/powerpoint/2010/main">
    <mc:Choice Requires="p14">
      <p:transition spd="slow" p14:dur="2000" advTm="35067"/>
    </mc:Choice>
    <mc:Fallback xmlns="">
      <p:transition spd="slow" advTm="35067"/>
    </mc:Fallback>
  </mc:AlternateContent>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34450"/>
    </mc:Choice>
    <mc:Fallback xmlns="">
      <p:transition spd="slow" advTm="34450"/>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0.9"/>
</p:tagLst>
</file>

<file path=ppt/tags/tag2.xml><?xml version="1.0" encoding="utf-8"?>
<p:tagLst xmlns:a="http://schemas.openxmlformats.org/drawingml/2006/main" xmlns:r="http://schemas.openxmlformats.org/officeDocument/2006/relationships" xmlns:p="http://schemas.openxmlformats.org/presentationml/2006/main">
  <p:tag name="TIMING" val="|3.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A4C3744-9345-403E-A3A8-F7B8036EF68D}"/>
</file>

<file path=customXml/itemProps2.xml><?xml version="1.0" encoding="utf-8"?>
<ds:datastoreItem xmlns:ds="http://schemas.openxmlformats.org/officeDocument/2006/customXml" ds:itemID="{46903074-A127-455B-9CAC-D35949CBFAE8}"/>
</file>

<file path=customXml/itemProps3.xml><?xml version="1.0" encoding="utf-8"?>
<ds:datastoreItem xmlns:ds="http://schemas.openxmlformats.org/officeDocument/2006/customXml" ds:itemID="{9099883A-0DA5-40F9-A2C9-0416A85BE365}"/>
</file>

<file path=docProps/app.xml><?xml version="1.0" encoding="utf-8"?>
<Properties xmlns="http://schemas.openxmlformats.org/officeDocument/2006/extended-properties" xmlns:vt="http://schemas.openxmlformats.org/officeDocument/2006/docPropsVTypes">
  <TotalTime>1490</TotalTime>
  <Words>4341</Words>
  <Application>Microsoft Office PowerPoint</Application>
  <PresentationFormat>Widescreen</PresentationFormat>
  <Paragraphs>437</Paragraphs>
  <Slides>85</Slides>
  <Notes>2</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85</vt:i4>
      </vt:variant>
    </vt:vector>
  </HeadingPairs>
  <TitlesOfParts>
    <vt:vector size="99" baseType="lpstr">
      <vt:lpstr>Arial</vt:lpstr>
      <vt:lpstr>Calibri</vt:lpstr>
      <vt:lpstr>Calibri Light</vt:lpstr>
      <vt:lpstr>Courier New</vt:lpstr>
      <vt:lpstr>Fira Sans</vt:lpstr>
      <vt:lpstr>Gilmer</vt:lpstr>
      <vt:lpstr>Inter</vt:lpstr>
      <vt:lpstr>liberation-serif</vt:lpstr>
      <vt:lpstr>neo sans arabic</vt:lpstr>
      <vt:lpstr>SourceSansPro</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 Faisal</cp:lastModifiedBy>
  <cp:revision>132</cp:revision>
  <dcterms:created xsi:type="dcterms:W3CDTF">2023-04-29T09:08:23Z</dcterms:created>
  <dcterms:modified xsi:type="dcterms:W3CDTF">2026-06-01T06:05:45Z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