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82" d="100"/>
          <a:sy n="82" d="100"/>
        </p:scale>
        <p:origin x="61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04771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580094" y="68580"/>
            <a:ext cx="3404482" cy="2606040"/>
          </a:xfrm>
          <a:prstGeom prst="ellipse">
            <a:avLst/>
          </a:prstGeom>
          <a:solidFill>
            <a:srgbClr val="EFF6F7"/>
          </a:solidFill>
          <a:ln/>
        </p:spPr>
      </p:sp>
      <p:sp>
        <p:nvSpPr>
          <p:cNvPr id="3" name="Shape 1"/>
          <p:cNvSpPr/>
          <p:nvPr/>
        </p:nvSpPr>
        <p:spPr>
          <a:xfrm>
            <a:off x="475862" y="3977641"/>
            <a:ext cx="3666930" cy="2290664"/>
          </a:xfrm>
          <a:prstGeom prst="ellipse">
            <a:avLst/>
          </a:prstGeom>
          <a:solidFill>
            <a:srgbClr val="FBF3E7"/>
          </a:solidFill>
          <a:ln/>
        </p:spPr>
      </p:sp>
      <p:sp>
        <p:nvSpPr>
          <p:cNvPr id="4" name="Shape 2"/>
          <p:cNvSpPr/>
          <p:nvPr/>
        </p:nvSpPr>
        <p:spPr>
          <a:xfrm>
            <a:off x="5394960" y="868680"/>
            <a:ext cx="1371600" cy="1371600"/>
          </a:xfrm>
          <a:prstGeom prst="ellipse">
            <a:avLst/>
          </a:prstGeom>
          <a:solidFill>
            <a:srgbClr val="2E7D8C"/>
          </a:solidFill>
          <a:ln/>
        </p:spPr>
      </p:sp>
      <p:pic>
        <p:nvPicPr>
          <p:cNvPr id="5" name="Image 0" descr="/home/claude/pptx/icon_build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1576" y="1225296"/>
            <a:ext cx="658368" cy="65836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914400" y="2423160"/>
            <a:ext cx="103327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buNone/>
            </a:pPr>
            <a:r>
              <a:rPr lang="en-US" sz="1700" b="1" dirty="0">
                <a:solidFill>
                  <a:srgbClr val="D4A0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مقترح </a:t>
            </a:r>
            <a:r>
              <a:rPr lang="en-US" sz="1700" b="1" dirty="0" err="1">
                <a:solidFill>
                  <a:srgbClr val="D4A0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بحث</a:t>
            </a:r>
            <a:r>
              <a:rPr lang="en-US" sz="1700" b="1" dirty="0">
                <a:solidFill>
                  <a:srgbClr val="D4A0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ar-SA" sz="1700" b="1" dirty="0">
                <a:solidFill>
                  <a:srgbClr val="D4A0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علمي</a:t>
            </a:r>
            <a:endParaRPr lang="en-US" sz="1700" dirty="0"/>
          </a:p>
        </p:txBody>
      </p:sp>
      <p:sp>
        <p:nvSpPr>
          <p:cNvPr id="7" name="Text 4"/>
          <p:cNvSpPr/>
          <p:nvPr/>
        </p:nvSpPr>
        <p:spPr>
          <a:xfrm>
            <a:off x="914400" y="2926080"/>
            <a:ext cx="1033272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lnSpc>
                <a:spcPct val="125000"/>
              </a:lnSpc>
              <a:buNone/>
            </a:pPr>
            <a:r>
              <a:rPr lang="en-US" sz="270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تأثير تأخر صرف المستخلصات في عروض المقاولين</a:t>
            </a:r>
            <a:endParaRPr lang="en-US" sz="2700" dirty="0"/>
          </a:p>
          <a:p>
            <a:pPr marL="0" indent="0" algn="ctr" rtl="1">
              <a:lnSpc>
                <a:spcPct val="125000"/>
              </a:lnSpc>
              <a:buNone/>
            </a:pPr>
            <a:r>
              <a:rPr lang="en-US" sz="270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والأداء المالي والزمني للمشاريع</a:t>
            </a:r>
            <a:endParaRPr lang="en-US" sz="2700" dirty="0"/>
          </a:p>
        </p:txBody>
      </p:sp>
      <p:sp>
        <p:nvSpPr>
          <p:cNvPr id="8" name="Shape 5"/>
          <p:cNvSpPr/>
          <p:nvPr/>
        </p:nvSpPr>
        <p:spPr>
          <a:xfrm>
            <a:off x="5166360" y="4526280"/>
            <a:ext cx="1828800" cy="0"/>
          </a:xfrm>
          <a:prstGeom prst="line">
            <a:avLst/>
          </a:prstGeom>
          <a:noFill/>
          <a:ln w="19050">
            <a:solidFill>
              <a:srgbClr val="D4A054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914400" y="4709160"/>
            <a:ext cx="103327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buNone/>
            </a:pPr>
            <a:r>
              <a:rPr lang="en-US" sz="1500" b="1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إعداد: </a:t>
            </a:r>
            <a:r>
              <a:rPr lang="ar-SA" sz="1500" b="1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أحمد بن عبود اليميني</a:t>
            </a:r>
            <a:r>
              <a:rPr lang="en-US" sz="1500" b="1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|   </a:t>
            </a:r>
            <a:r>
              <a:rPr lang="ar-SA" sz="1500" b="1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الرقم الجامعي</a:t>
            </a:r>
            <a:r>
              <a:rPr lang="en-US" sz="1500" b="1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</a:t>
            </a:r>
            <a:r>
              <a:rPr lang="ar-SA" sz="1500" b="1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242001082</a:t>
            </a:r>
            <a:endParaRPr lang="en-US" sz="1500" b="1" dirty="0"/>
          </a:p>
        </p:txBody>
      </p:sp>
      <p:sp>
        <p:nvSpPr>
          <p:cNvPr id="13" name="Text 6">
            <a:extLst>
              <a:ext uri="{FF2B5EF4-FFF2-40B4-BE49-F238E27FC236}">
                <a16:creationId xmlns:a16="http://schemas.microsoft.com/office/drawing/2014/main" id="{092D8E96-1ECF-49C6-824B-7E7FF6C3495C}"/>
              </a:ext>
            </a:extLst>
          </p:cNvPr>
          <p:cNvSpPr/>
          <p:nvPr/>
        </p:nvSpPr>
        <p:spPr>
          <a:xfrm>
            <a:off x="929640" y="5120641"/>
            <a:ext cx="103327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buNone/>
            </a:pPr>
            <a:r>
              <a:rPr lang="ar-SA" sz="1500" b="1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المساق</a:t>
            </a:r>
            <a:r>
              <a:rPr lang="en-US" sz="1500" b="1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 </a:t>
            </a:r>
            <a:r>
              <a:rPr lang="ar-SA" sz="1500" b="1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مقدمة في طرق البحث  </a:t>
            </a:r>
            <a:r>
              <a:rPr lang="en-US" sz="1500" b="1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|</a:t>
            </a:r>
            <a:r>
              <a:rPr lang="ar-SA" sz="1500" b="1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500" b="1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</a:t>
            </a:r>
            <a:r>
              <a:rPr lang="ar-SA" sz="1500" b="1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تاريخ التقديم</a:t>
            </a:r>
            <a:r>
              <a:rPr lang="en-US" sz="1500" b="1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</a:t>
            </a:r>
            <a:r>
              <a:rPr lang="ar-SA" sz="1500" b="1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02-08-2026</a:t>
            </a:r>
            <a:endParaRPr lang="en-US" sz="15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1051560"/>
          </a:xfrm>
          <a:prstGeom prst="rect">
            <a:avLst/>
          </a:prstGeom>
          <a:solidFill>
            <a:srgbClr val="EFF6F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1005840"/>
            <a:ext cx="12188952" cy="45720"/>
          </a:xfrm>
          <a:prstGeom prst="rect">
            <a:avLst/>
          </a:prstGeom>
          <a:solidFill>
            <a:srgbClr val="2E7D8C"/>
          </a:solidFill>
          <a:ln/>
        </p:spPr>
      </p:sp>
      <p:sp>
        <p:nvSpPr>
          <p:cNvPr id="4" name="Text 2"/>
          <p:cNvSpPr/>
          <p:nvPr/>
        </p:nvSpPr>
        <p:spPr>
          <a:xfrm>
            <a:off x="548640" y="182880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80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المقدمة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0" y="1051560"/>
            <a:ext cx="3657600" cy="5806440"/>
          </a:xfrm>
          <a:prstGeom prst="rect">
            <a:avLst/>
          </a:prstGeom>
          <a:solidFill>
            <a:srgbClr val="EFF6F7"/>
          </a:solidFill>
          <a:ln/>
        </p:spPr>
      </p:sp>
      <p:sp>
        <p:nvSpPr>
          <p:cNvPr id="6" name="Shape 4"/>
          <p:cNvSpPr/>
          <p:nvPr/>
        </p:nvSpPr>
        <p:spPr>
          <a:xfrm>
            <a:off x="1417320" y="2651760"/>
            <a:ext cx="1463040" cy="1463040"/>
          </a:xfrm>
          <a:prstGeom prst="ellipse">
            <a:avLst/>
          </a:prstGeom>
          <a:solidFill>
            <a:srgbClr val="2E7D8C"/>
          </a:solidFill>
          <a:ln/>
        </p:spPr>
      </p:sp>
      <p:pic>
        <p:nvPicPr>
          <p:cNvPr id="7" name="Image 0" descr="/home/claude/pptx/icon_build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710" y="3032150"/>
            <a:ext cx="702259" cy="702259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274320" y="4343400"/>
            <a:ext cx="31089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buNone/>
            </a:pPr>
            <a:r>
              <a:rPr lang="en-US" sz="150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قطاع حيوي بحاجة</a:t>
            </a:r>
            <a:endParaRPr lang="en-US" sz="1500" dirty="0"/>
          </a:p>
          <a:p>
            <a:pPr marL="0" indent="0" algn="ctr" rtl="1">
              <a:buNone/>
            </a:pPr>
            <a:r>
              <a:rPr lang="en-US" sz="150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إلى حوكمة صرف فعّالة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4114800" y="1371600"/>
            <a:ext cx="7498080" cy="2103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spcAft>
                <a:spcPts val="1400"/>
              </a:spcAft>
              <a:buNone/>
            </a:pPr>
            <a:r>
              <a:rPr lang="en-US" sz="15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يُعد قطاع الإنشاءات من القطاعات الحيوية المساهمة في تنمية المجتمعات ورفاهيتها (Assaf &amp; Al-Hejji, 2006)، وترتبط فعالية إدارته بجودة حوكمة عمليات التبادل </a:t>
            </a:r>
            <a:r>
              <a:rPr lang="en-US" sz="1550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المالي</a:t>
            </a:r>
            <a:r>
              <a:rPr lang="en-US" sz="15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ar-SA" sz="15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</a:t>
            </a:r>
            <a:r>
              <a:rPr lang="en-US" sz="1550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حوكمة</a:t>
            </a:r>
            <a:r>
              <a:rPr lang="en-US" sz="15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550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الصرف</a:t>
            </a:r>
            <a:r>
              <a:rPr lang="ar-SA" sz="15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)</a:t>
            </a:r>
            <a:endParaRPr lang="en-US" sz="1550" dirty="0"/>
          </a:p>
          <a:p>
            <a:pPr marL="0" indent="0" algn="r" rtl="1">
              <a:spcAft>
                <a:spcPts val="1400"/>
              </a:spcAft>
              <a:buNone/>
            </a:pPr>
            <a:r>
              <a:rPr lang="en-US" sz="15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تعتمد المشاريع </a:t>
            </a:r>
            <a:r>
              <a:rPr lang="en-US" sz="1550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الإنشائية</a:t>
            </a:r>
            <a:r>
              <a:rPr lang="en-US" sz="15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ar-SA" sz="15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ب</a:t>
            </a:r>
            <a:r>
              <a:rPr lang="en-US" sz="1550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طول</a:t>
            </a:r>
            <a:r>
              <a:rPr lang="en-US" sz="15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مدتها وارتفاع </a:t>
            </a:r>
            <a:r>
              <a:rPr lang="en-US" sz="1550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تكلفتها</a:t>
            </a:r>
            <a:r>
              <a:rPr lang="en-US" sz="15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550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على</a:t>
            </a:r>
            <a:r>
              <a:rPr lang="en-US" sz="15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منظومة دفع دورية تربط تقدّم الإنجاز الفعلي باستمرار التدفق النقدي للمقاول، </a:t>
            </a:r>
            <a:r>
              <a:rPr lang="en-US" sz="1550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عبر</a:t>
            </a:r>
            <a:r>
              <a:rPr lang="en-US" sz="15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550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آلية</a:t>
            </a:r>
            <a:r>
              <a:rPr lang="ar-SA" sz="15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الدفع</a:t>
            </a:r>
            <a:r>
              <a:rPr lang="en-US" sz="15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"المستخلصات".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4114800" y="3611880"/>
            <a:ext cx="74980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800" b="1" dirty="0">
                <a:solidFill>
                  <a:srgbClr val="2E7D8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أهمية حوكمة الصرف</a:t>
            </a:r>
            <a:endParaRPr lang="en-US" sz="1800" dirty="0"/>
          </a:p>
        </p:txBody>
      </p:sp>
      <p:sp>
        <p:nvSpPr>
          <p:cNvPr id="11" name="Shape 8"/>
          <p:cNvSpPr/>
          <p:nvPr/>
        </p:nvSpPr>
        <p:spPr>
          <a:xfrm>
            <a:off x="10195560" y="4160520"/>
            <a:ext cx="457200" cy="457200"/>
          </a:xfrm>
          <a:prstGeom prst="ellipse">
            <a:avLst/>
          </a:prstGeom>
          <a:solidFill>
            <a:srgbClr val="2E7D8C"/>
          </a:solidFill>
          <a:ln/>
        </p:spPr>
      </p:sp>
      <p:pic>
        <p:nvPicPr>
          <p:cNvPr id="12" name="Image 1" descr="/home/claude/pptx/icon_balanc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14432" y="4279392"/>
            <a:ext cx="219456" cy="219456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4114800" y="4133088"/>
            <a:ext cx="5806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3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شفافية وعدالة اعتماد المستخلصات بين المالك والاستشاري والمقاول</a:t>
            </a:r>
            <a:endParaRPr lang="en-US" sz="1350" dirty="0"/>
          </a:p>
        </p:txBody>
      </p:sp>
      <p:sp>
        <p:nvSpPr>
          <p:cNvPr id="14" name="Shape 10"/>
          <p:cNvSpPr/>
          <p:nvPr/>
        </p:nvSpPr>
        <p:spPr>
          <a:xfrm>
            <a:off x="10195560" y="4818888"/>
            <a:ext cx="457200" cy="457200"/>
          </a:xfrm>
          <a:prstGeom prst="ellipse">
            <a:avLst/>
          </a:prstGeom>
          <a:solidFill>
            <a:srgbClr val="2E7D8C"/>
          </a:solidFill>
          <a:ln/>
        </p:spPr>
      </p:sp>
      <p:pic>
        <p:nvPicPr>
          <p:cNvPr id="15" name="Image 2" descr="/home/claude/pptx/icon_money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14432" y="4937760"/>
            <a:ext cx="219456" cy="219456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4114800" y="4791456"/>
            <a:ext cx="5806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3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استقرار التدفق النقدي للمقاولين تجاه العمالة والموردين</a:t>
            </a:r>
            <a:endParaRPr lang="en-US" sz="1350" dirty="0"/>
          </a:p>
        </p:txBody>
      </p:sp>
      <p:sp>
        <p:nvSpPr>
          <p:cNvPr id="17" name="Shape 12"/>
          <p:cNvSpPr/>
          <p:nvPr/>
        </p:nvSpPr>
        <p:spPr>
          <a:xfrm>
            <a:off x="10195560" y="5477256"/>
            <a:ext cx="457200" cy="457200"/>
          </a:xfrm>
          <a:prstGeom prst="ellipse">
            <a:avLst/>
          </a:prstGeom>
          <a:solidFill>
            <a:srgbClr val="2E7D8C"/>
          </a:solidFill>
          <a:ln/>
        </p:spPr>
      </p:sp>
      <p:pic>
        <p:nvPicPr>
          <p:cNvPr id="18" name="Image 3" descr="/home/claude/pptx/icon_check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14432" y="5596128"/>
            <a:ext cx="219456" cy="219456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4114800" y="5449824"/>
            <a:ext cx="58064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3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تعزيز الثقة التعاقدية وتقليل النزاعات المالية</a:t>
            </a:r>
            <a:endParaRPr lang="en-US" sz="13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1051560"/>
          </a:xfrm>
          <a:prstGeom prst="rect">
            <a:avLst/>
          </a:prstGeom>
          <a:solidFill>
            <a:srgbClr val="EFF6F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1005840"/>
            <a:ext cx="12188952" cy="45720"/>
          </a:xfrm>
          <a:prstGeom prst="rect">
            <a:avLst/>
          </a:prstGeom>
          <a:solidFill>
            <a:srgbClr val="2E7D8C"/>
          </a:solidFill>
          <a:ln/>
        </p:spPr>
      </p:sp>
      <p:sp>
        <p:nvSpPr>
          <p:cNvPr id="4" name="Text 2"/>
          <p:cNvSpPr/>
          <p:nvPr/>
        </p:nvSpPr>
        <p:spPr>
          <a:xfrm>
            <a:off x="548640" y="182880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80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مشكلة البحث</a:t>
            </a:r>
            <a:endParaRPr lang="en-US" sz="2800" dirty="0"/>
          </a:p>
        </p:txBody>
      </p:sp>
      <p:sp>
        <p:nvSpPr>
          <p:cNvPr id="5" name="Text 3"/>
          <p:cNvSpPr/>
          <p:nvPr/>
        </p:nvSpPr>
        <p:spPr>
          <a:xfrm>
            <a:off x="548640" y="1234440"/>
            <a:ext cx="11064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450" dirty="0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من خلال العمل والخبرة في قطاع المقاولات بالسعودية، لوحظ تكرار مشكلة تأخر صرف المستخلصات، ومن أبرز مؤشراتها:</a:t>
            </a:r>
            <a:endParaRPr lang="en-US" sz="1450" dirty="0"/>
          </a:p>
        </p:txBody>
      </p:sp>
      <p:sp>
        <p:nvSpPr>
          <p:cNvPr id="6" name="Shape 4"/>
          <p:cNvSpPr/>
          <p:nvPr/>
        </p:nvSpPr>
        <p:spPr>
          <a:xfrm>
            <a:off x="6263640" y="1874520"/>
            <a:ext cx="5349240" cy="2240280"/>
          </a:xfrm>
          <a:prstGeom prst="roundRect">
            <a:avLst>
              <a:gd name="adj" fmla="val 4898"/>
            </a:avLst>
          </a:prstGeom>
          <a:solidFill>
            <a:srgbClr val="EFF6F7"/>
          </a:solidFill>
          <a:ln w="12700">
            <a:solidFill>
              <a:srgbClr val="DCE9EA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0561320" y="2167128"/>
            <a:ext cx="731520" cy="731520"/>
          </a:xfrm>
          <a:prstGeom prst="ellipse">
            <a:avLst/>
          </a:prstGeom>
          <a:solidFill>
            <a:srgbClr val="2E7D8C"/>
          </a:solidFill>
          <a:ln/>
        </p:spPr>
      </p:sp>
      <p:pic>
        <p:nvPicPr>
          <p:cNvPr id="8" name="Image 0" descr="/home/claude/pptx/icon_money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1515" y="2357323"/>
            <a:ext cx="351130" cy="351130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6583680" y="2167128"/>
            <a:ext cx="3794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65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هامش تسعير احترازي</a:t>
            </a:r>
            <a:endParaRPr lang="en-US" sz="1650" dirty="0"/>
          </a:p>
        </p:txBody>
      </p:sp>
      <p:sp>
        <p:nvSpPr>
          <p:cNvPr id="10" name="Text 7"/>
          <p:cNvSpPr/>
          <p:nvPr/>
        </p:nvSpPr>
        <p:spPr>
          <a:xfrm>
            <a:off x="6583680" y="2697480"/>
            <a:ext cx="470916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lnSpc>
                <a:spcPct val="115000"/>
              </a:lnSpc>
              <a:buNone/>
            </a:pPr>
            <a:r>
              <a:rPr lang="en-US" sz="130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ارتفاع ملحوظ في الهامش الذي يضيفه المقاولون ضمن عروضهم كتحوط ضد تأخر الصرف المتوقع.</a:t>
            </a:r>
            <a:endParaRPr lang="en-US" sz="1300" dirty="0"/>
          </a:p>
        </p:txBody>
      </p:sp>
      <p:sp>
        <p:nvSpPr>
          <p:cNvPr id="11" name="Shape 8"/>
          <p:cNvSpPr/>
          <p:nvPr/>
        </p:nvSpPr>
        <p:spPr>
          <a:xfrm>
            <a:off x="548640" y="1874520"/>
            <a:ext cx="5349240" cy="2240280"/>
          </a:xfrm>
          <a:prstGeom prst="roundRect">
            <a:avLst>
              <a:gd name="adj" fmla="val 4898"/>
            </a:avLst>
          </a:prstGeom>
          <a:solidFill>
            <a:srgbClr val="EFF6F7"/>
          </a:solidFill>
          <a:ln w="12700">
            <a:solidFill>
              <a:srgbClr val="DCE9EA"/>
            </a:solidFill>
            <a:prstDash val="solid"/>
          </a:ln>
        </p:spPr>
      </p:sp>
      <p:sp>
        <p:nvSpPr>
          <p:cNvPr id="12" name="Shape 9"/>
          <p:cNvSpPr/>
          <p:nvPr/>
        </p:nvSpPr>
        <p:spPr>
          <a:xfrm>
            <a:off x="4846320" y="2167128"/>
            <a:ext cx="731520" cy="731520"/>
          </a:xfrm>
          <a:prstGeom prst="ellipse">
            <a:avLst/>
          </a:prstGeom>
          <a:solidFill>
            <a:srgbClr val="2E7D8C"/>
          </a:solidFill>
          <a:ln/>
        </p:spPr>
      </p:sp>
      <p:pic>
        <p:nvPicPr>
          <p:cNvPr id="13" name="Image 1" descr="/home/claude/pptx/icon_clock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515" y="2357323"/>
            <a:ext cx="351130" cy="351130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868680" y="2167128"/>
            <a:ext cx="3794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65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تباطؤ وتوقف مؤقت</a:t>
            </a:r>
            <a:endParaRPr lang="en-US" sz="1650" dirty="0"/>
          </a:p>
        </p:txBody>
      </p:sp>
      <p:sp>
        <p:nvSpPr>
          <p:cNvPr id="15" name="Text 11"/>
          <p:cNvSpPr/>
          <p:nvPr/>
        </p:nvSpPr>
        <p:spPr>
          <a:xfrm>
            <a:off x="868680" y="2697480"/>
            <a:ext cx="470916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lnSpc>
                <a:spcPct val="115000"/>
              </a:lnSpc>
              <a:buNone/>
            </a:pPr>
            <a:r>
              <a:rPr lang="en-US" sz="130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حالات تباطؤ أو توقف مؤقت بالمواقع مرتبطة بتعثر السيولة لدى المقاول، خصوصاً </a:t>
            </a:r>
            <a:r>
              <a:rPr lang="en-US" sz="1300" dirty="0" err="1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الشركات</a:t>
            </a:r>
            <a:r>
              <a:rPr lang="en-US" sz="130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300" dirty="0" err="1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الصغيرة</a:t>
            </a:r>
            <a:r>
              <a:rPr lang="ar-SA" sz="130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والمتوسطة</a:t>
            </a:r>
            <a:r>
              <a:rPr lang="en-US" sz="130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300" dirty="0"/>
          </a:p>
        </p:txBody>
      </p:sp>
      <p:sp>
        <p:nvSpPr>
          <p:cNvPr id="16" name="Shape 12"/>
          <p:cNvSpPr/>
          <p:nvPr/>
        </p:nvSpPr>
        <p:spPr>
          <a:xfrm>
            <a:off x="548640" y="4297680"/>
            <a:ext cx="11064240" cy="1691640"/>
          </a:xfrm>
          <a:prstGeom prst="roundRect">
            <a:avLst>
              <a:gd name="adj" fmla="val 6486"/>
            </a:avLst>
          </a:prstGeom>
          <a:solidFill>
            <a:srgbClr val="FBF3E7"/>
          </a:solidFill>
          <a:ln w="12700">
            <a:solidFill>
              <a:srgbClr val="EBD9BC"/>
            </a:solidFill>
            <a:prstDash val="solid"/>
          </a:ln>
        </p:spPr>
      </p:sp>
      <p:sp>
        <p:nvSpPr>
          <p:cNvPr id="17" name="Shape 13"/>
          <p:cNvSpPr/>
          <p:nvPr/>
        </p:nvSpPr>
        <p:spPr>
          <a:xfrm>
            <a:off x="9829800" y="4617720"/>
            <a:ext cx="822960" cy="822960"/>
          </a:xfrm>
          <a:prstGeom prst="ellipse">
            <a:avLst/>
          </a:prstGeom>
          <a:solidFill>
            <a:srgbClr val="D4A054"/>
          </a:solidFill>
          <a:ln/>
        </p:spPr>
      </p:sp>
      <p:pic>
        <p:nvPicPr>
          <p:cNvPr id="18" name="Image 2" descr="/home/claude/pptx/icon_warn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43770" y="4831690"/>
            <a:ext cx="395021" cy="395021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822960" y="4480560"/>
            <a:ext cx="87782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600" b="1" dirty="0">
                <a:solidFill>
                  <a:srgbClr val="8A6A2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مدعومة بالأدبيات السابقة</a:t>
            </a:r>
            <a:endParaRPr lang="en-US" sz="1600" dirty="0"/>
          </a:p>
        </p:txBody>
      </p:sp>
      <p:sp>
        <p:nvSpPr>
          <p:cNvPr id="20" name="Text 15"/>
          <p:cNvSpPr/>
          <p:nvPr/>
        </p:nvSpPr>
        <p:spPr>
          <a:xfrm>
            <a:off x="822960" y="4892040"/>
            <a:ext cx="877824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lnSpc>
                <a:spcPct val="115000"/>
              </a:lnSpc>
              <a:buNone/>
            </a:pPr>
            <a:r>
              <a:rPr lang="en-US" sz="120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أشارت دراسة (Assaf &amp; Al-Hejji, 2006) إلى أن ضعف تمويل المالك وتأخر صرف المستحقات من أبرز عشرة أسباب للتأخير بالسعودية، وأظهرت دراسة (Built &amp; Talker Research, 2025) أن نسبة معتبرة من المقاولين يرفعون هامش أسعارهم استجابة لتأخر الصرف المتوقع.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1051560"/>
          </a:xfrm>
          <a:prstGeom prst="rect">
            <a:avLst/>
          </a:prstGeom>
          <a:solidFill>
            <a:srgbClr val="EFF6F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1005840"/>
            <a:ext cx="12188952" cy="45720"/>
          </a:xfrm>
          <a:prstGeom prst="rect">
            <a:avLst/>
          </a:prstGeom>
          <a:solidFill>
            <a:srgbClr val="2E7D8C"/>
          </a:solidFill>
          <a:ln/>
        </p:spPr>
      </p:sp>
      <p:sp>
        <p:nvSpPr>
          <p:cNvPr id="4" name="Text 2"/>
          <p:cNvSpPr/>
          <p:nvPr/>
        </p:nvSpPr>
        <p:spPr>
          <a:xfrm>
            <a:off x="548640" y="182880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80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أسئلة البحث وأهدافه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548640" y="1234440"/>
            <a:ext cx="11064240" cy="1005840"/>
          </a:xfrm>
          <a:prstGeom prst="roundRect">
            <a:avLst>
              <a:gd name="adj" fmla="val 9091"/>
            </a:avLst>
          </a:prstGeom>
          <a:solidFill>
            <a:srgbClr val="EFF6F7"/>
          </a:solidFill>
          <a:ln w="12700">
            <a:solidFill>
              <a:srgbClr val="DCE9EA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777240" y="1417320"/>
            <a:ext cx="640080" cy="640080"/>
          </a:xfrm>
          <a:prstGeom prst="ellipse">
            <a:avLst/>
          </a:prstGeom>
          <a:solidFill>
            <a:srgbClr val="2E7D8C"/>
          </a:solidFill>
          <a:ln/>
        </p:spPr>
      </p:sp>
      <p:pic>
        <p:nvPicPr>
          <p:cNvPr id="7" name="Image 0" descr="/home/claude/pptx/icon_quest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61" y="1583741"/>
            <a:ext cx="307238" cy="307238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554480" y="1298448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45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هل توجد علاقة بين تأخر صرف المستخلصات وعروض أسعار المقاولين والأداء الزمني والمالي للمشاريع؟</a:t>
            </a:r>
            <a:endParaRPr lang="en-US" sz="1450" dirty="0"/>
          </a:p>
        </p:txBody>
      </p:sp>
      <p:sp>
        <p:nvSpPr>
          <p:cNvPr id="9" name="Text 6"/>
          <p:cNvSpPr/>
          <p:nvPr/>
        </p:nvSpPr>
        <p:spPr>
          <a:xfrm>
            <a:off x="6249645" y="2368296"/>
            <a:ext cx="3657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600" b="1" dirty="0">
                <a:solidFill>
                  <a:srgbClr val="2E7D8C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أبرز الأهداف</a:t>
            </a: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10744200" y="2880360"/>
            <a:ext cx="384048" cy="384048"/>
          </a:xfrm>
          <a:prstGeom prst="ellipse">
            <a:avLst/>
          </a:prstGeom>
          <a:solidFill>
            <a:srgbClr val="D4A054"/>
          </a:solidFill>
          <a:ln/>
        </p:spPr>
      </p:sp>
      <p:sp>
        <p:nvSpPr>
          <p:cNvPr id="11" name="Text 8"/>
          <p:cNvSpPr/>
          <p:nvPr/>
        </p:nvSpPr>
        <p:spPr>
          <a:xfrm>
            <a:off x="10744200" y="288036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300" dirty="0"/>
          </a:p>
        </p:txBody>
      </p:sp>
      <p:sp>
        <p:nvSpPr>
          <p:cNvPr id="12" name="Text 9"/>
          <p:cNvSpPr/>
          <p:nvPr/>
        </p:nvSpPr>
        <p:spPr>
          <a:xfrm>
            <a:off x="548640" y="2862072"/>
            <a:ext cx="101041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3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التعرف على مفهوم حوكمة الصرف وأهميتها في إدارة المشاريع</a:t>
            </a:r>
            <a:endParaRPr lang="en-US" sz="1350" dirty="0"/>
          </a:p>
        </p:txBody>
      </p:sp>
      <p:sp>
        <p:nvSpPr>
          <p:cNvPr id="13" name="Shape 10"/>
          <p:cNvSpPr/>
          <p:nvPr/>
        </p:nvSpPr>
        <p:spPr>
          <a:xfrm>
            <a:off x="10744200" y="3447288"/>
            <a:ext cx="384048" cy="384048"/>
          </a:xfrm>
          <a:prstGeom prst="ellipse">
            <a:avLst/>
          </a:prstGeom>
          <a:solidFill>
            <a:srgbClr val="D4A054"/>
          </a:solidFill>
          <a:ln/>
        </p:spPr>
      </p:sp>
      <p:sp>
        <p:nvSpPr>
          <p:cNvPr id="14" name="Text 11"/>
          <p:cNvSpPr/>
          <p:nvPr/>
        </p:nvSpPr>
        <p:spPr>
          <a:xfrm>
            <a:off x="10744200" y="344728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300" dirty="0"/>
          </a:p>
        </p:txBody>
      </p:sp>
      <p:sp>
        <p:nvSpPr>
          <p:cNvPr id="15" name="Text 12"/>
          <p:cNvSpPr/>
          <p:nvPr/>
        </p:nvSpPr>
        <p:spPr>
          <a:xfrm>
            <a:off x="548640" y="3429000"/>
            <a:ext cx="101041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3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اختبار العلاقة بين تأخر المستخلصات وعروض أسعار المقاولين</a:t>
            </a:r>
            <a:endParaRPr lang="en-US" sz="1350" dirty="0"/>
          </a:p>
        </p:txBody>
      </p:sp>
      <p:sp>
        <p:nvSpPr>
          <p:cNvPr id="16" name="Shape 13"/>
          <p:cNvSpPr/>
          <p:nvPr/>
        </p:nvSpPr>
        <p:spPr>
          <a:xfrm>
            <a:off x="10744200" y="4014216"/>
            <a:ext cx="384048" cy="384048"/>
          </a:xfrm>
          <a:prstGeom prst="ellipse">
            <a:avLst/>
          </a:prstGeom>
          <a:solidFill>
            <a:srgbClr val="D4A054"/>
          </a:solidFill>
          <a:ln/>
        </p:spPr>
      </p:sp>
      <p:sp>
        <p:nvSpPr>
          <p:cNvPr id="17" name="Text 14"/>
          <p:cNvSpPr/>
          <p:nvPr/>
        </p:nvSpPr>
        <p:spPr>
          <a:xfrm>
            <a:off x="10744200" y="4014216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300" dirty="0"/>
          </a:p>
        </p:txBody>
      </p:sp>
      <p:sp>
        <p:nvSpPr>
          <p:cNvPr id="18" name="Text 15"/>
          <p:cNvSpPr/>
          <p:nvPr/>
        </p:nvSpPr>
        <p:spPr>
          <a:xfrm>
            <a:off x="548640" y="3995928"/>
            <a:ext cx="101041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3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اختبار العلاقة بين تأخر المستخلصات والأداء الزمني والمالي</a:t>
            </a:r>
            <a:endParaRPr lang="en-US" sz="1350" dirty="0"/>
          </a:p>
        </p:txBody>
      </p:sp>
      <p:sp>
        <p:nvSpPr>
          <p:cNvPr id="19" name="Shape 16"/>
          <p:cNvSpPr/>
          <p:nvPr/>
        </p:nvSpPr>
        <p:spPr>
          <a:xfrm>
            <a:off x="10744200" y="4581144"/>
            <a:ext cx="384048" cy="384048"/>
          </a:xfrm>
          <a:prstGeom prst="ellipse">
            <a:avLst/>
          </a:prstGeom>
          <a:solidFill>
            <a:srgbClr val="D4A054"/>
          </a:solidFill>
          <a:ln/>
        </p:spPr>
      </p:sp>
      <p:sp>
        <p:nvSpPr>
          <p:cNvPr id="20" name="Text 17"/>
          <p:cNvSpPr/>
          <p:nvPr/>
        </p:nvSpPr>
        <p:spPr>
          <a:xfrm>
            <a:off x="10744200" y="4581144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300" dirty="0"/>
          </a:p>
        </p:txBody>
      </p:sp>
      <p:sp>
        <p:nvSpPr>
          <p:cNvPr id="21" name="Text 18"/>
          <p:cNvSpPr/>
          <p:nvPr/>
        </p:nvSpPr>
        <p:spPr>
          <a:xfrm>
            <a:off x="548640" y="4562856"/>
            <a:ext cx="101041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3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قياس تفاوت الأثر باختلاف حجم </a:t>
            </a:r>
            <a:r>
              <a:rPr lang="en-US" sz="1350" dirty="0" err="1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المنشأة</a:t>
            </a:r>
            <a:r>
              <a:rPr lang="en-US" sz="13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ar-SA" sz="13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(المنشآت الكبيرة أو الصغيرة والمتوسطة )</a:t>
            </a:r>
            <a:endParaRPr lang="en-US" sz="1350" dirty="0"/>
          </a:p>
        </p:txBody>
      </p:sp>
      <p:sp>
        <p:nvSpPr>
          <p:cNvPr id="22" name="Shape 19"/>
          <p:cNvSpPr/>
          <p:nvPr/>
        </p:nvSpPr>
        <p:spPr>
          <a:xfrm>
            <a:off x="10744200" y="5148072"/>
            <a:ext cx="384048" cy="384048"/>
          </a:xfrm>
          <a:prstGeom prst="ellipse">
            <a:avLst/>
          </a:prstGeom>
          <a:solidFill>
            <a:srgbClr val="D4A054"/>
          </a:solidFill>
          <a:ln/>
        </p:spPr>
      </p:sp>
      <p:sp>
        <p:nvSpPr>
          <p:cNvPr id="23" name="Text 20"/>
          <p:cNvSpPr/>
          <p:nvPr/>
        </p:nvSpPr>
        <p:spPr>
          <a:xfrm>
            <a:off x="10744200" y="5148072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300" dirty="0"/>
          </a:p>
        </p:txBody>
      </p:sp>
      <p:sp>
        <p:nvSpPr>
          <p:cNvPr id="24" name="Text 21"/>
          <p:cNvSpPr/>
          <p:nvPr/>
        </p:nvSpPr>
        <p:spPr>
          <a:xfrm>
            <a:off x="548640" y="5129784"/>
            <a:ext cx="101041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3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الخروج بتوصيات عملية لتحسين حوكمة </a:t>
            </a:r>
            <a:r>
              <a:rPr lang="en-US" sz="1350" dirty="0" err="1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الصرف</a:t>
            </a:r>
            <a:r>
              <a:rPr lang="en-US" sz="13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ب</a:t>
            </a:r>
            <a:r>
              <a:rPr lang="ar-SA" sz="13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القطاع </a:t>
            </a:r>
            <a:endParaRPr lang="en-US" sz="13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1051560"/>
          </a:xfrm>
          <a:prstGeom prst="rect">
            <a:avLst/>
          </a:prstGeom>
          <a:solidFill>
            <a:srgbClr val="EFF6F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1005840"/>
            <a:ext cx="12188952" cy="45720"/>
          </a:xfrm>
          <a:prstGeom prst="rect">
            <a:avLst/>
          </a:prstGeom>
          <a:solidFill>
            <a:srgbClr val="2E7D8C"/>
          </a:solidFill>
          <a:ln/>
        </p:spPr>
      </p:sp>
      <p:sp>
        <p:nvSpPr>
          <p:cNvPr id="4" name="Text 2"/>
          <p:cNvSpPr/>
          <p:nvPr/>
        </p:nvSpPr>
        <p:spPr>
          <a:xfrm>
            <a:off x="548640" y="182880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80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متغيرات البحث والنموذج المفاهيمي</a:t>
            </a:r>
            <a:endParaRPr lang="en-US" sz="2800" dirty="0"/>
          </a:p>
        </p:txBody>
      </p:sp>
      <p:sp>
        <p:nvSpPr>
          <p:cNvPr id="5" name="Text 3"/>
          <p:cNvSpPr/>
          <p:nvPr/>
        </p:nvSpPr>
        <p:spPr>
          <a:xfrm>
            <a:off x="548640" y="1143000"/>
            <a:ext cx="11064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300" dirty="0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مستقل: تأخر صرف المستخلصات   |   تابعة: </a:t>
            </a:r>
            <a:r>
              <a:rPr lang="en-US" sz="1300" dirty="0" err="1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عروض</a:t>
            </a:r>
            <a:r>
              <a:rPr lang="en-US" sz="1300" dirty="0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300" dirty="0" err="1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الأسعار</a:t>
            </a:r>
            <a:r>
              <a:rPr lang="ar-SA" sz="1300" dirty="0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المقدمة من المقاولين </a:t>
            </a:r>
            <a:r>
              <a:rPr lang="en-US" sz="1300" dirty="0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، </a:t>
            </a:r>
            <a:r>
              <a:rPr lang="en-US" sz="1300" dirty="0" err="1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الأداء</a:t>
            </a:r>
            <a:r>
              <a:rPr lang="en-US" sz="1300" dirty="0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300" dirty="0" err="1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الزمني</a:t>
            </a:r>
            <a:r>
              <a:rPr lang="ar-SA" sz="1300" dirty="0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للمشاريع </a:t>
            </a:r>
            <a:r>
              <a:rPr lang="en-US" sz="1300" dirty="0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، </a:t>
            </a:r>
            <a:r>
              <a:rPr lang="en-US" sz="1300" dirty="0" err="1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الأداء</a:t>
            </a:r>
            <a:r>
              <a:rPr lang="en-US" sz="1300" dirty="0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300" dirty="0" err="1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المالي</a:t>
            </a:r>
            <a:r>
              <a:rPr lang="ar-SA" sz="1300" dirty="0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للمشاريع </a:t>
            </a:r>
            <a:r>
              <a:rPr lang="en-US" sz="1300" dirty="0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  |   معدِّل: حجم المنشأة</a:t>
            </a:r>
            <a:endParaRPr lang="en-US" sz="1300" dirty="0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9E7C3EE6-BB83-40FC-8E98-839B471FCF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548640" y="141732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: Rounded Corners 5">
            <a:extLst>
              <a:ext uri="{FF2B5EF4-FFF2-40B4-BE49-F238E27FC236}">
                <a16:creationId xmlns:a16="http://schemas.microsoft.com/office/drawing/2014/main" id="{08B058D4-5454-4BE9-9935-5D8F2280E6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6534" y="2243079"/>
            <a:ext cx="1425575" cy="746125"/>
          </a:xfrm>
          <a:prstGeom prst="roundRect">
            <a:avLst>
              <a:gd name="adj" fmla="val 16667"/>
            </a:avLst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11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حجم المنشأة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11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(معدِّل)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3DD16B5A-57C5-4E74-A8C7-773DAE320F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4003" y="1689854"/>
            <a:ext cx="43867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1800" b="0" i="0" u="none" strike="noStrike" cap="none" normalizeH="0" baseline="0" dirty="0">
                <a:ln>
                  <a:noFill/>
                </a:ln>
                <a:solidFill>
                  <a:srgbClr val="1F386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النموذج المفاهيمي للبحث (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1F386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Conceptual Framework</a:t>
            </a:r>
            <a:r>
              <a:rPr kumimoji="0" lang="ar-SA" altLang="en-US" sz="1800" b="0" i="0" u="none" strike="noStrike" cap="none" normalizeH="0" baseline="0" dirty="0">
                <a:ln>
                  <a:noFill/>
                </a:ln>
                <a:solidFill>
                  <a:srgbClr val="1F386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  <a:endParaRPr kumimoji="0" lang="ar-SA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2EFA98F-FDB7-44BE-945F-551E617F9134}"/>
              </a:ext>
            </a:extLst>
          </p:cNvPr>
          <p:cNvSpPr/>
          <p:nvPr/>
        </p:nvSpPr>
        <p:spPr>
          <a:xfrm>
            <a:off x="8478417" y="3934019"/>
            <a:ext cx="1524000" cy="8001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SA" sz="1100">
                <a:effectLst/>
                <a:ea typeface="Calibri" panose="020F0502020204030204" pitchFamily="34" charset="0"/>
                <a:cs typeface="Arial" panose="020B0604020202020204" pitchFamily="34" charset="0"/>
              </a:rPr>
              <a:t>تأخر صرف المستخلصات</a:t>
            </a:r>
            <a:endParaRPr lang="en-US" sz="110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SA" sz="1100">
                <a:effectLst/>
                <a:ea typeface="Calibri" panose="020F0502020204030204" pitchFamily="34" charset="0"/>
                <a:cs typeface="Arial" panose="020B0604020202020204" pitchFamily="34" charset="0"/>
              </a:rPr>
              <a:t>(متغير مستقل)</a:t>
            </a:r>
            <a:endParaRPr lang="en-US" sz="110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D359113C-A442-40BE-82AC-360B6247C864}"/>
              </a:ext>
            </a:extLst>
          </p:cNvPr>
          <p:cNvSpPr/>
          <p:nvPr/>
        </p:nvSpPr>
        <p:spPr>
          <a:xfrm>
            <a:off x="4267433" y="2989204"/>
            <a:ext cx="1623060" cy="7696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SA" sz="1000">
                <a:effectLst/>
                <a:ea typeface="Calibri" panose="020F0502020204030204" pitchFamily="34" charset="0"/>
                <a:cs typeface="Arial" panose="020B0604020202020204" pitchFamily="34" charset="0"/>
              </a:rPr>
              <a:t>عروض الاسعار المقدمة من المقاولين</a:t>
            </a:r>
            <a:endParaRPr lang="en-US" sz="110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SA" sz="1100">
                <a:effectLst/>
                <a:ea typeface="Calibri" panose="020F0502020204030204" pitchFamily="34" charset="0"/>
                <a:cs typeface="Arial" panose="020B0604020202020204" pitchFamily="34" charset="0"/>
              </a:rPr>
              <a:t>(متغير تابع )</a:t>
            </a:r>
            <a:endParaRPr lang="en-US" sz="110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AF1B969-FD05-4949-BA50-F3F833FF6D40}"/>
              </a:ext>
            </a:extLst>
          </p:cNvPr>
          <p:cNvSpPr/>
          <p:nvPr/>
        </p:nvSpPr>
        <p:spPr>
          <a:xfrm>
            <a:off x="4267433" y="3990084"/>
            <a:ext cx="1649730" cy="7848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SA" sz="1100">
                <a:effectLst/>
                <a:ea typeface="Calibri" panose="020F0502020204030204" pitchFamily="34" charset="0"/>
                <a:cs typeface="Arial" panose="020B0604020202020204" pitchFamily="34" charset="0"/>
              </a:rPr>
              <a:t>الأداء الزمني للمشاريع </a:t>
            </a:r>
            <a:endParaRPr lang="en-US" sz="110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SA" sz="1100">
                <a:effectLst/>
                <a:ea typeface="Calibri" panose="020F0502020204030204" pitchFamily="34" charset="0"/>
                <a:cs typeface="Arial" panose="020B0604020202020204" pitchFamily="34" charset="0"/>
              </a:rPr>
              <a:t>(متغير تابع)</a:t>
            </a:r>
            <a:endParaRPr lang="en-US" sz="110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E5C10645-E230-488C-BF99-B523806BE1E8}"/>
              </a:ext>
            </a:extLst>
          </p:cNvPr>
          <p:cNvSpPr/>
          <p:nvPr/>
        </p:nvSpPr>
        <p:spPr>
          <a:xfrm>
            <a:off x="4242318" y="5006204"/>
            <a:ext cx="1649730" cy="7848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SA" sz="1100">
                <a:effectLst/>
                <a:ea typeface="Calibri" panose="020F0502020204030204" pitchFamily="34" charset="0"/>
                <a:cs typeface="Arial" panose="020B0604020202020204" pitchFamily="34" charset="0"/>
              </a:rPr>
              <a:t>الأداء الزمني للمشاريع </a:t>
            </a:r>
            <a:endParaRPr lang="en-US" sz="110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SA" sz="1100">
                <a:effectLst/>
                <a:ea typeface="Calibri" panose="020F0502020204030204" pitchFamily="34" charset="0"/>
                <a:cs typeface="Arial" panose="020B0604020202020204" pitchFamily="34" charset="0"/>
              </a:rPr>
              <a:t>(متغير تابع)</a:t>
            </a:r>
            <a:endParaRPr lang="en-US" sz="110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81EECF4-25A2-4ABE-A7F2-FB2EE0441638}"/>
              </a:ext>
            </a:extLst>
          </p:cNvPr>
          <p:cNvCxnSpPr>
            <a:cxnSpLocks/>
          </p:cNvCxnSpPr>
          <p:nvPr/>
        </p:nvCxnSpPr>
        <p:spPr>
          <a:xfrm flipH="1">
            <a:off x="7072604" y="4355845"/>
            <a:ext cx="140581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F42DDF1D-26D3-4119-9CB2-1DFD9716F98A}"/>
              </a:ext>
            </a:extLst>
          </p:cNvPr>
          <p:cNvCxnSpPr>
            <a:cxnSpLocks/>
          </p:cNvCxnSpPr>
          <p:nvPr/>
        </p:nvCxnSpPr>
        <p:spPr>
          <a:xfrm flipH="1" flipV="1">
            <a:off x="5991963" y="3425827"/>
            <a:ext cx="1080641" cy="9046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B615485D-DB8F-4B7F-A988-ED151DD3F915}"/>
              </a:ext>
            </a:extLst>
          </p:cNvPr>
          <p:cNvCxnSpPr>
            <a:cxnSpLocks/>
          </p:cNvCxnSpPr>
          <p:nvPr/>
        </p:nvCxnSpPr>
        <p:spPr>
          <a:xfrm flipH="1">
            <a:off x="5929591" y="4388971"/>
            <a:ext cx="1074420" cy="12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71D46310-FB70-43A7-A227-4EC74D1F2F7C}"/>
              </a:ext>
            </a:extLst>
          </p:cNvPr>
          <p:cNvCxnSpPr/>
          <p:nvPr/>
        </p:nvCxnSpPr>
        <p:spPr>
          <a:xfrm flipH="1">
            <a:off x="5931224" y="4375911"/>
            <a:ext cx="1150620" cy="10210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D25BCB9A-A5BF-4618-ADE4-82BB5723BEED}"/>
              </a:ext>
            </a:extLst>
          </p:cNvPr>
          <p:cNvCxnSpPr>
            <a:cxnSpLocks/>
          </p:cNvCxnSpPr>
          <p:nvPr/>
        </p:nvCxnSpPr>
        <p:spPr>
          <a:xfrm>
            <a:off x="7246776" y="3027331"/>
            <a:ext cx="217714" cy="12274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1051560"/>
          </a:xfrm>
          <a:prstGeom prst="rect">
            <a:avLst/>
          </a:prstGeom>
          <a:solidFill>
            <a:srgbClr val="EFF6F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1005840"/>
            <a:ext cx="12188952" cy="45720"/>
          </a:xfrm>
          <a:prstGeom prst="rect">
            <a:avLst/>
          </a:prstGeom>
          <a:solidFill>
            <a:srgbClr val="2E7D8C"/>
          </a:solidFill>
          <a:ln/>
        </p:spPr>
      </p:sp>
      <p:sp>
        <p:nvSpPr>
          <p:cNvPr id="4" name="Text 2"/>
          <p:cNvSpPr/>
          <p:nvPr/>
        </p:nvSpPr>
        <p:spPr>
          <a:xfrm>
            <a:off x="548640" y="182880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80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فرضيات البحث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6263640" y="1371600"/>
            <a:ext cx="5349240" cy="2240280"/>
          </a:xfrm>
          <a:prstGeom prst="roundRect">
            <a:avLst>
              <a:gd name="adj" fmla="val 4898"/>
            </a:avLst>
          </a:prstGeom>
          <a:solidFill>
            <a:srgbClr val="EFF6F7"/>
          </a:solidFill>
          <a:ln w="12700">
            <a:solidFill>
              <a:srgbClr val="DCE9EA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6" name="Shape 4"/>
          <p:cNvSpPr/>
          <p:nvPr/>
        </p:nvSpPr>
        <p:spPr>
          <a:xfrm>
            <a:off x="10652760" y="1645920"/>
            <a:ext cx="640080" cy="640080"/>
          </a:xfrm>
          <a:prstGeom prst="ellipse">
            <a:avLst/>
          </a:prstGeom>
          <a:solidFill>
            <a:srgbClr val="2E7D8C"/>
          </a:solidFill>
          <a:ln/>
        </p:spPr>
      </p:sp>
      <p:sp>
        <p:nvSpPr>
          <p:cNvPr id="7" name="Text 5"/>
          <p:cNvSpPr/>
          <p:nvPr/>
        </p:nvSpPr>
        <p:spPr>
          <a:xfrm>
            <a:off x="10652760" y="164592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H1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6583680" y="2331720"/>
            <a:ext cx="470916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lnSpc>
                <a:spcPct val="120000"/>
              </a:lnSpc>
              <a:buNone/>
            </a:pPr>
            <a:r>
              <a:rPr lang="ar-SA" sz="130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هل </a:t>
            </a:r>
            <a:r>
              <a:rPr lang="en-US" sz="1300" dirty="0" err="1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توجد</a:t>
            </a:r>
            <a:r>
              <a:rPr lang="en-US" sz="130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علاقة ذات دلالة إحصائية بين تأخر صرف المستخلصات وعروض الأسعار المقدمة من المقاولين.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548640" y="1371600"/>
            <a:ext cx="5349240" cy="2240280"/>
          </a:xfrm>
          <a:prstGeom prst="roundRect">
            <a:avLst>
              <a:gd name="adj" fmla="val 4898"/>
            </a:avLst>
          </a:prstGeom>
          <a:solidFill>
            <a:srgbClr val="FFFFFF"/>
          </a:solidFill>
          <a:ln w="12700">
            <a:solidFill>
              <a:srgbClr val="DCE9EA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4937760" y="1645920"/>
            <a:ext cx="640080" cy="640080"/>
          </a:xfrm>
          <a:prstGeom prst="ellipse">
            <a:avLst/>
          </a:prstGeom>
          <a:solidFill>
            <a:srgbClr val="2E7D8C"/>
          </a:solidFill>
          <a:ln/>
        </p:spPr>
      </p:sp>
      <p:sp>
        <p:nvSpPr>
          <p:cNvPr id="11" name="Text 9"/>
          <p:cNvSpPr/>
          <p:nvPr/>
        </p:nvSpPr>
        <p:spPr>
          <a:xfrm>
            <a:off x="4937760" y="164592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H2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868680" y="2331720"/>
            <a:ext cx="470916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lnSpc>
                <a:spcPct val="120000"/>
              </a:lnSpc>
              <a:buNone/>
            </a:pPr>
            <a:r>
              <a:rPr lang="ar-SA" sz="130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هل </a:t>
            </a:r>
            <a:r>
              <a:rPr lang="en-US" sz="1300" dirty="0" err="1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توجد</a:t>
            </a:r>
            <a:r>
              <a:rPr lang="en-US" sz="130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علاقة ذات دلالة إحصائية بين تأخر صرف المستخلصات والأداء الزمني للمشروع.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6263640" y="3886200"/>
            <a:ext cx="5349240" cy="2240280"/>
          </a:xfrm>
          <a:prstGeom prst="roundRect">
            <a:avLst>
              <a:gd name="adj" fmla="val 4898"/>
            </a:avLst>
          </a:prstGeom>
          <a:solidFill>
            <a:srgbClr val="EFF6F7"/>
          </a:solidFill>
          <a:ln w="12700">
            <a:solidFill>
              <a:srgbClr val="DCE9EA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10652760" y="4160520"/>
            <a:ext cx="640080" cy="640080"/>
          </a:xfrm>
          <a:prstGeom prst="ellipse">
            <a:avLst/>
          </a:prstGeom>
          <a:solidFill>
            <a:srgbClr val="2E7D8C"/>
          </a:solidFill>
          <a:ln/>
        </p:spPr>
      </p:sp>
      <p:sp>
        <p:nvSpPr>
          <p:cNvPr id="15" name="Text 13"/>
          <p:cNvSpPr/>
          <p:nvPr/>
        </p:nvSpPr>
        <p:spPr>
          <a:xfrm>
            <a:off x="10652760" y="416052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H3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6583680" y="4846320"/>
            <a:ext cx="470916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lnSpc>
                <a:spcPct val="120000"/>
              </a:lnSpc>
              <a:buNone/>
            </a:pPr>
            <a:r>
              <a:rPr lang="ar-SA" sz="130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هل </a:t>
            </a:r>
            <a:r>
              <a:rPr lang="en-US" sz="1300" dirty="0" err="1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توجد</a:t>
            </a:r>
            <a:r>
              <a:rPr lang="en-US" sz="130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علاقة ذات دلالة إحصائية بين تأخر صرف المستخلصات والأداء المالي للمشروع.</a:t>
            </a:r>
            <a:endParaRPr lang="en-US" sz="1300" dirty="0"/>
          </a:p>
        </p:txBody>
      </p:sp>
      <p:sp>
        <p:nvSpPr>
          <p:cNvPr id="17" name="Shape 15"/>
          <p:cNvSpPr/>
          <p:nvPr/>
        </p:nvSpPr>
        <p:spPr>
          <a:xfrm>
            <a:off x="548640" y="3886200"/>
            <a:ext cx="5349240" cy="2240280"/>
          </a:xfrm>
          <a:prstGeom prst="roundRect">
            <a:avLst>
              <a:gd name="adj" fmla="val 4898"/>
            </a:avLst>
          </a:prstGeom>
          <a:solidFill>
            <a:srgbClr val="FFFFFF"/>
          </a:solidFill>
          <a:ln w="12700">
            <a:solidFill>
              <a:srgbClr val="DCE9EA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4937760" y="4160520"/>
            <a:ext cx="640080" cy="640080"/>
          </a:xfrm>
          <a:prstGeom prst="ellipse">
            <a:avLst/>
          </a:prstGeom>
          <a:solidFill>
            <a:srgbClr val="2E7D8C"/>
          </a:solidFill>
          <a:ln/>
        </p:spPr>
      </p:sp>
      <p:sp>
        <p:nvSpPr>
          <p:cNvPr id="19" name="Text 17"/>
          <p:cNvSpPr/>
          <p:nvPr/>
        </p:nvSpPr>
        <p:spPr>
          <a:xfrm>
            <a:off x="4937760" y="4160520"/>
            <a:ext cx="640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H4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868680" y="4846320"/>
            <a:ext cx="470916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lnSpc>
                <a:spcPct val="120000"/>
              </a:lnSpc>
              <a:buNone/>
            </a:pPr>
            <a:r>
              <a:rPr lang="ar-SA" sz="130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هل </a:t>
            </a:r>
            <a:r>
              <a:rPr lang="en-US" sz="1300" dirty="0" err="1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يختلف</a:t>
            </a:r>
            <a:r>
              <a:rPr lang="en-US" sz="130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أثر تأخر صرف المستخلصات على الأداء الزمني والمالي باختلاف حجم المنشأة المقاولة.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1051560"/>
          </a:xfrm>
          <a:prstGeom prst="rect">
            <a:avLst/>
          </a:prstGeom>
          <a:solidFill>
            <a:srgbClr val="EFF6F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1005840"/>
            <a:ext cx="12188952" cy="45720"/>
          </a:xfrm>
          <a:prstGeom prst="rect">
            <a:avLst/>
          </a:prstGeom>
          <a:solidFill>
            <a:srgbClr val="2E7D8C"/>
          </a:solidFill>
          <a:ln/>
        </p:spPr>
      </p:sp>
      <p:sp>
        <p:nvSpPr>
          <p:cNvPr id="4" name="Text 2"/>
          <p:cNvSpPr/>
          <p:nvPr/>
        </p:nvSpPr>
        <p:spPr>
          <a:xfrm>
            <a:off x="548640" y="182880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80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أبرز نتائج مراجعة الأدبيات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548640" y="1280160"/>
            <a:ext cx="3246120" cy="5029200"/>
          </a:xfrm>
          <a:prstGeom prst="roundRect">
            <a:avLst>
              <a:gd name="adj" fmla="val 3380"/>
            </a:avLst>
          </a:prstGeom>
          <a:solidFill>
            <a:srgbClr val="2E7D8C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554480"/>
            <a:ext cx="324612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5400" b="1" dirty="0">
                <a:solidFill>
                  <a:srgbClr val="D4A0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5400" dirty="0"/>
          </a:p>
        </p:txBody>
      </p:sp>
      <p:sp>
        <p:nvSpPr>
          <p:cNvPr id="7" name="Text 5"/>
          <p:cNvSpPr/>
          <p:nvPr/>
        </p:nvSpPr>
        <p:spPr>
          <a:xfrm>
            <a:off x="777240" y="2468880"/>
            <a:ext cx="27889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محاور تحليلية رئيسية</a:t>
            </a:r>
            <a:endParaRPr lang="en-US" sz="1300" dirty="0"/>
          </a:p>
          <a:p>
            <a:pPr marL="0" indent="0" algn="ctr" rtl="1">
              <a:buNone/>
            </a:pPr>
            <a:r>
              <a:rPr lang="en-US" sz="13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تغطي أسباب التأخر وآثاره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1234440" y="3337560"/>
            <a:ext cx="1874520" cy="0"/>
          </a:xfrm>
          <a:prstGeom prst="line">
            <a:avLst/>
          </a:prstGeom>
          <a:noFill/>
          <a:ln w="12700">
            <a:solidFill>
              <a:srgbClr val="D4A054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3611880"/>
            <a:ext cx="278892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lnSpc>
                <a:spcPct val="125000"/>
              </a:lnSpc>
              <a:buNone/>
            </a:pPr>
            <a:r>
              <a:rPr lang="en-US" sz="1300" dirty="0">
                <a:solidFill>
                  <a:srgbClr val="EAF3F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لم تختبر أي دراسة سابقة العلاقات الأربع معاً ميدانياً في السياق السعودي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777240" y="5212080"/>
            <a:ext cx="27889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lnSpc>
                <a:spcPct val="120000"/>
              </a:lnSpc>
              <a:buNone/>
            </a:pPr>
            <a:r>
              <a:rPr lang="en-US" sz="1250" b="1" dirty="0">
                <a:solidFill>
                  <a:srgbClr val="D4A0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وهي الفجوة التي يسعى هذا البحث لمعالجتها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4023360" y="1280160"/>
            <a:ext cx="7589520" cy="841248"/>
          </a:xfrm>
          <a:prstGeom prst="roundRect">
            <a:avLst>
              <a:gd name="adj" fmla="val 8696"/>
            </a:avLst>
          </a:prstGeom>
          <a:solidFill>
            <a:srgbClr val="EFF6F7"/>
          </a:solidFill>
          <a:ln w="9525">
            <a:solidFill>
              <a:srgbClr val="DCE9EA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251960" y="1353312"/>
            <a:ext cx="7132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35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أسباب تأخر صرف المستخلصات</a:t>
            </a:r>
            <a:endParaRPr lang="en-US" sz="1350" dirty="0"/>
          </a:p>
        </p:txBody>
      </p:sp>
      <p:sp>
        <p:nvSpPr>
          <p:cNvPr id="13" name="Text 11"/>
          <p:cNvSpPr/>
          <p:nvPr/>
        </p:nvSpPr>
        <p:spPr>
          <a:xfrm>
            <a:off x="4251960" y="1700784"/>
            <a:ext cx="7132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100" dirty="0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Assaf &amp; Al-Hejji (2006)، Onur et al. (2025)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4023360" y="2240280"/>
            <a:ext cx="7589520" cy="841248"/>
          </a:xfrm>
          <a:prstGeom prst="roundRect">
            <a:avLst>
              <a:gd name="adj" fmla="val 8696"/>
            </a:avLst>
          </a:prstGeom>
          <a:solidFill>
            <a:srgbClr val="EFF6F7"/>
          </a:solidFill>
          <a:ln w="9525">
            <a:solidFill>
              <a:srgbClr val="DCE9EA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4251960" y="2313432"/>
            <a:ext cx="7132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35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أثر التأخر على سلوك التسعير</a:t>
            </a:r>
            <a:endParaRPr lang="en-US" sz="1350" dirty="0"/>
          </a:p>
        </p:txBody>
      </p:sp>
      <p:sp>
        <p:nvSpPr>
          <p:cNvPr id="16" name="Text 14"/>
          <p:cNvSpPr/>
          <p:nvPr/>
        </p:nvSpPr>
        <p:spPr>
          <a:xfrm>
            <a:off x="4251960" y="2660904"/>
            <a:ext cx="7132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100" dirty="0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Laryea &amp; Hughes (2011)، Built &amp; Talker (2025)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4023360" y="3200400"/>
            <a:ext cx="7589520" cy="841248"/>
          </a:xfrm>
          <a:prstGeom prst="roundRect">
            <a:avLst>
              <a:gd name="adj" fmla="val 8696"/>
            </a:avLst>
          </a:prstGeom>
          <a:solidFill>
            <a:srgbClr val="EFF6F7"/>
          </a:solidFill>
          <a:ln w="9525">
            <a:solidFill>
              <a:srgbClr val="DCE9EA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251960" y="3273552"/>
            <a:ext cx="7132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35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أثر التأخر على الأداء الزمني</a:t>
            </a:r>
            <a:endParaRPr lang="en-US" sz="1350" dirty="0"/>
          </a:p>
        </p:txBody>
      </p:sp>
      <p:sp>
        <p:nvSpPr>
          <p:cNvPr id="19" name="Text 17"/>
          <p:cNvSpPr/>
          <p:nvPr/>
        </p:nvSpPr>
        <p:spPr>
          <a:xfrm>
            <a:off x="4251960" y="3621024"/>
            <a:ext cx="7132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100" dirty="0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Assaf &amp; Al-Hejji (2006)، Maqsoom et al. (2021)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4023360" y="4160520"/>
            <a:ext cx="7589520" cy="841248"/>
          </a:xfrm>
          <a:prstGeom prst="roundRect">
            <a:avLst>
              <a:gd name="adj" fmla="val 8696"/>
            </a:avLst>
          </a:prstGeom>
          <a:solidFill>
            <a:srgbClr val="EFF6F7"/>
          </a:solidFill>
          <a:ln w="9525">
            <a:solidFill>
              <a:srgbClr val="DCE9EA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4251960" y="4233672"/>
            <a:ext cx="7132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35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أثر التأخر على الأداء المالي</a:t>
            </a:r>
            <a:endParaRPr lang="en-US" sz="1350" dirty="0"/>
          </a:p>
        </p:txBody>
      </p:sp>
      <p:sp>
        <p:nvSpPr>
          <p:cNvPr id="22" name="Text 20"/>
          <p:cNvSpPr/>
          <p:nvPr/>
        </p:nvSpPr>
        <p:spPr>
          <a:xfrm>
            <a:off x="4251960" y="4581144"/>
            <a:ext cx="7132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100" dirty="0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Kaya (2024)، Van Nguyen et al. (2024)</a:t>
            </a:r>
            <a:endParaRPr lang="en-US" sz="1100" dirty="0"/>
          </a:p>
        </p:txBody>
      </p:sp>
      <p:sp>
        <p:nvSpPr>
          <p:cNvPr id="23" name="Shape 21"/>
          <p:cNvSpPr/>
          <p:nvPr/>
        </p:nvSpPr>
        <p:spPr>
          <a:xfrm>
            <a:off x="4023360" y="5120640"/>
            <a:ext cx="7589520" cy="841248"/>
          </a:xfrm>
          <a:prstGeom prst="roundRect">
            <a:avLst>
              <a:gd name="adj" fmla="val 8696"/>
            </a:avLst>
          </a:prstGeom>
          <a:solidFill>
            <a:srgbClr val="EFF6F7"/>
          </a:solidFill>
          <a:ln w="9525">
            <a:solidFill>
              <a:srgbClr val="DCE9EA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4251960" y="5193792"/>
            <a:ext cx="7132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35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تفاوت الأثر بحسب حجم المنشأة</a:t>
            </a:r>
            <a:endParaRPr lang="en-US" sz="1350" dirty="0"/>
          </a:p>
        </p:txBody>
      </p:sp>
      <p:sp>
        <p:nvSpPr>
          <p:cNvPr id="25" name="Text 23"/>
          <p:cNvSpPr/>
          <p:nvPr/>
        </p:nvSpPr>
        <p:spPr>
          <a:xfrm>
            <a:off x="4251960" y="5541264"/>
            <a:ext cx="7132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100" dirty="0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Chadee et al. (2023)، Maqsoom et al. (2021)</a:t>
            </a:r>
            <a:endParaRPr lang="en-US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EFF6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394960" y="777240"/>
            <a:ext cx="1371600" cy="1371600"/>
          </a:xfrm>
          <a:prstGeom prst="ellipse">
            <a:avLst/>
          </a:prstGeom>
          <a:solidFill>
            <a:srgbClr val="2E7D8C"/>
          </a:solidFill>
          <a:ln/>
        </p:spPr>
      </p:sp>
      <p:pic>
        <p:nvPicPr>
          <p:cNvPr id="3" name="Image 0" descr="/home/claude/pptx/icon_search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1576" y="1133856"/>
            <a:ext cx="658368" cy="65836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14400" y="2331720"/>
            <a:ext cx="103327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buNone/>
            </a:pPr>
            <a:r>
              <a:rPr lang="en-US" sz="260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الفجوة البحثية</a:t>
            </a:r>
            <a:endParaRPr lang="en-US" sz="2600" dirty="0"/>
          </a:p>
        </p:txBody>
      </p:sp>
      <p:sp>
        <p:nvSpPr>
          <p:cNvPr id="5" name="Shape 2"/>
          <p:cNvSpPr/>
          <p:nvPr/>
        </p:nvSpPr>
        <p:spPr>
          <a:xfrm>
            <a:off x="5166360" y="2971800"/>
            <a:ext cx="1828800" cy="0"/>
          </a:xfrm>
          <a:prstGeom prst="line">
            <a:avLst/>
          </a:prstGeom>
          <a:noFill/>
          <a:ln w="19050">
            <a:solidFill>
              <a:srgbClr val="D4A054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1645920" y="3246120"/>
            <a:ext cx="886968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lnSpc>
                <a:spcPct val="130000"/>
              </a:lnSpc>
              <a:buNone/>
            </a:pPr>
            <a:r>
              <a:rPr lang="en-US" sz="160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لم تختبر أي دراسة سابقة العلاقة بين تأخر الصرف، وعروض الأسعار، والأداء الزمني والمالي، مع أثر حجم المنشأة، ميدانياً وضمن إطار واحد.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2103120" y="4709160"/>
            <a:ext cx="7955280" cy="1371600"/>
          </a:xfrm>
          <a:prstGeom prst="roundRect">
            <a:avLst>
              <a:gd name="adj" fmla="val 6667"/>
            </a:avLst>
          </a:prstGeom>
          <a:solidFill>
            <a:srgbClr val="FFFFFF"/>
          </a:solidFill>
          <a:ln w="12700">
            <a:solidFill>
              <a:srgbClr val="EBD9BC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2377440" y="4892040"/>
            <a:ext cx="74066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lnSpc>
                <a:spcPct val="120000"/>
              </a:lnSpc>
              <a:buNone/>
            </a:pPr>
            <a:r>
              <a:rPr lang="en-US" sz="1400" i="1" dirty="0">
                <a:solidFill>
                  <a:srgbClr val="8A6A2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"أثر حجم المنشأة على التأخير لا يزال مجالاً ضعيف الاستكشاف في الأدبيات"</a:t>
            </a:r>
            <a:endParaRPr lang="en-US" sz="1400" dirty="0"/>
          </a:p>
        </p:txBody>
      </p:sp>
      <p:sp>
        <p:nvSpPr>
          <p:cNvPr id="9" name="Text 6"/>
          <p:cNvSpPr/>
          <p:nvPr/>
        </p:nvSpPr>
        <p:spPr>
          <a:xfrm>
            <a:off x="2377440" y="5623560"/>
            <a:ext cx="74066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B7B8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— Oliveira &amp; Cândido (2025)</a:t>
            </a:r>
            <a:endParaRPr lang="en-US" sz="11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1051560"/>
          </a:xfrm>
          <a:prstGeom prst="rect">
            <a:avLst/>
          </a:prstGeom>
          <a:solidFill>
            <a:srgbClr val="EFF6F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1005840"/>
            <a:ext cx="12188952" cy="45720"/>
          </a:xfrm>
          <a:prstGeom prst="rect">
            <a:avLst/>
          </a:prstGeom>
          <a:solidFill>
            <a:srgbClr val="2E7D8C"/>
          </a:solidFill>
          <a:ln/>
        </p:spPr>
      </p:sp>
      <p:sp>
        <p:nvSpPr>
          <p:cNvPr id="4" name="Text 2"/>
          <p:cNvSpPr/>
          <p:nvPr/>
        </p:nvSpPr>
        <p:spPr>
          <a:xfrm>
            <a:off x="548640" y="182880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80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المنهجية والعينة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6263640" y="1234440"/>
            <a:ext cx="5349240" cy="2148840"/>
          </a:xfrm>
          <a:prstGeom prst="roundRect">
            <a:avLst>
              <a:gd name="adj" fmla="val 5106"/>
            </a:avLst>
          </a:prstGeom>
          <a:solidFill>
            <a:srgbClr val="EFF6F7"/>
          </a:solidFill>
          <a:ln w="12700">
            <a:solidFill>
              <a:srgbClr val="DCE9EA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10652760" y="1508760"/>
            <a:ext cx="640080" cy="640080"/>
          </a:xfrm>
          <a:prstGeom prst="ellipse">
            <a:avLst/>
          </a:prstGeom>
          <a:solidFill>
            <a:srgbClr val="2E7D8C"/>
          </a:solidFill>
          <a:ln/>
        </p:spPr>
      </p:sp>
      <p:pic>
        <p:nvPicPr>
          <p:cNvPr id="7" name="Image 0" descr="/home/claude/pptx/icon_flas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19181" y="1675181"/>
            <a:ext cx="307238" cy="307238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6537960" y="1508760"/>
            <a:ext cx="4114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55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نوع المنهجية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6537960" y="2057400"/>
            <a:ext cx="480060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منهج كمي وصفي ارتباطي، باستخدام استبيان إلكتروني لاختبار الفرضيات إحصائياً (SPSS)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548640" y="1234440"/>
            <a:ext cx="5349240" cy="2148840"/>
          </a:xfrm>
          <a:prstGeom prst="roundRect">
            <a:avLst>
              <a:gd name="adj" fmla="val 5106"/>
            </a:avLst>
          </a:prstGeom>
          <a:solidFill>
            <a:srgbClr val="FFFFFF"/>
          </a:solidFill>
          <a:ln w="12700">
            <a:solidFill>
              <a:srgbClr val="DCE9EA"/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4937760" y="1508760"/>
            <a:ext cx="640080" cy="640080"/>
          </a:xfrm>
          <a:prstGeom prst="ellipse">
            <a:avLst/>
          </a:prstGeom>
          <a:solidFill>
            <a:srgbClr val="2E7D8C"/>
          </a:solidFill>
          <a:ln/>
        </p:spPr>
      </p:sp>
      <p:pic>
        <p:nvPicPr>
          <p:cNvPr id="12" name="Image 1" descr="/home/claude/pptx/icon_user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4181" y="1675181"/>
            <a:ext cx="307238" cy="307238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822960" y="1508760"/>
            <a:ext cx="4114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55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مجتمع البحث</a:t>
            </a:r>
            <a:endParaRPr lang="en-US" sz="1550" dirty="0"/>
          </a:p>
        </p:txBody>
      </p:sp>
      <p:sp>
        <p:nvSpPr>
          <p:cNvPr id="14" name="Text 10"/>
          <p:cNvSpPr/>
          <p:nvPr/>
        </p:nvSpPr>
        <p:spPr>
          <a:xfrm>
            <a:off x="822960" y="2057400"/>
            <a:ext cx="480060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المقاولون والمهندسون بقطاع الإنشاءات السعودي، بشركات كبيرة ومتوسطة وصغيرة</a:t>
            </a:r>
            <a:endParaRPr lang="en-US" sz="1250" dirty="0"/>
          </a:p>
        </p:txBody>
      </p:sp>
      <p:sp>
        <p:nvSpPr>
          <p:cNvPr id="15" name="Shape 11"/>
          <p:cNvSpPr/>
          <p:nvPr/>
        </p:nvSpPr>
        <p:spPr>
          <a:xfrm>
            <a:off x="6263640" y="3657600"/>
            <a:ext cx="5349240" cy="2148840"/>
          </a:xfrm>
          <a:prstGeom prst="roundRect">
            <a:avLst>
              <a:gd name="adj" fmla="val 5106"/>
            </a:avLst>
          </a:prstGeom>
          <a:solidFill>
            <a:srgbClr val="EFF6F7"/>
          </a:solidFill>
          <a:ln w="12700">
            <a:solidFill>
              <a:srgbClr val="DCE9EA"/>
            </a:solidFill>
            <a:prstDash val="solid"/>
          </a:ln>
        </p:spPr>
      </p:sp>
      <p:sp>
        <p:nvSpPr>
          <p:cNvPr id="16" name="Shape 12"/>
          <p:cNvSpPr/>
          <p:nvPr/>
        </p:nvSpPr>
        <p:spPr>
          <a:xfrm>
            <a:off x="10652760" y="3931920"/>
            <a:ext cx="640080" cy="640080"/>
          </a:xfrm>
          <a:prstGeom prst="ellipse">
            <a:avLst/>
          </a:prstGeom>
          <a:solidFill>
            <a:srgbClr val="2E7D8C"/>
          </a:solidFill>
          <a:ln/>
        </p:spPr>
      </p:sp>
      <p:pic>
        <p:nvPicPr>
          <p:cNvPr id="17" name="Image 2" descr="/home/claude/pptx/icon_clipboar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19181" y="4098341"/>
            <a:ext cx="307238" cy="307238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6537960" y="3931920"/>
            <a:ext cx="4114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55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عينة البحث</a:t>
            </a:r>
            <a:endParaRPr lang="en-US" sz="1550" dirty="0"/>
          </a:p>
        </p:txBody>
      </p:sp>
      <p:sp>
        <p:nvSpPr>
          <p:cNvPr id="19" name="Text 14"/>
          <p:cNvSpPr/>
          <p:nvPr/>
        </p:nvSpPr>
        <p:spPr>
          <a:xfrm>
            <a:off x="6537960" y="4480560"/>
            <a:ext cx="480060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عينة عشوائية طبقية، 120-150 مشاركاً موزعين على فئات الحجم الثلاث</a:t>
            </a:r>
            <a:endParaRPr lang="en-US" sz="1250" dirty="0"/>
          </a:p>
        </p:txBody>
      </p:sp>
      <p:sp>
        <p:nvSpPr>
          <p:cNvPr id="20" name="Shape 15"/>
          <p:cNvSpPr/>
          <p:nvPr/>
        </p:nvSpPr>
        <p:spPr>
          <a:xfrm>
            <a:off x="548640" y="3657600"/>
            <a:ext cx="5349240" cy="2148840"/>
          </a:xfrm>
          <a:prstGeom prst="roundRect">
            <a:avLst>
              <a:gd name="adj" fmla="val 5106"/>
            </a:avLst>
          </a:prstGeom>
          <a:solidFill>
            <a:srgbClr val="FFFFFF"/>
          </a:solidFill>
          <a:ln w="12700">
            <a:solidFill>
              <a:srgbClr val="DCE9EA"/>
            </a:solidFill>
            <a:prstDash val="solid"/>
          </a:ln>
        </p:spPr>
      </p:sp>
      <p:sp>
        <p:nvSpPr>
          <p:cNvPr id="21" name="Shape 16"/>
          <p:cNvSpPr/>
          <p:nvPr/>
        </p:nvSpPr>
        <p:spPr>
          <a:xfrm>
            <a:off x="4937760" y="3931920"/>
            <a:ext cx="640080" cy="640080"/>
          </a:xfrm>
          <a:prstGeom prst="ellipse">
            <a:avLst/>
          </a:prstGeom>
          <a:solidFill>
            <a:srgbClr val="2E7D8C"/>
          </a:solidFill>
          <a:ln/>
        </p:spPr>
      </p:sp>
      <p:pic>
        <p:nvPicPr>
          <p:cNvPr id="22" name="Image 3" descr="/home/claude/pptx/icon_balanc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04181" y="4098341"/>
            <a:ext cx="307238" cy="307238"/>
          </a:xfrm>
          <a:prstGeom prst="rect">
            <a:avLst/>
          </a:prstGeom>
        </p:spPr>
      </p:pic>
      <p:sp>
        <p:nvSpPr>
          <p:cNvPr id="23" name="Text 17"/>
          <p:cNvSpPr/>
          <p:nvPr/>
        </p:nvSpPr>
        <p:spPr>
          <a:xfrm>
            <a:off x="822960" y="3931920"/>
            <a:ext cx="4114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55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أساليب التحليل</a:t>
            </a:r>
            <a:endParaRPr lang="en-US" sz="1550" dirty="0"/>
          </a:p>
        </p:txBody>
      </p:sp>
      <p:sp>
        <p:nvSpPr>
          <p:cNvPr id="24" name="Text 18"/>
          <p:cNvSpPr/>
          <p:nvPr/>
        </p:nvSpPr>
        <p:spPr>
          <a:xfrm>
            <a:off x="822960" y="4480560"/>
            <a:ext cx="480060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ارتباط وانحدار لاختبار H1-H3، وتحليل تباين ANOVA لاختبار H4</a:t>
            </a:r>
            <a:endParaRPr lang="en-US" sz="12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1051560"/>
          </a:xfrm>
          <a:prstGeom prst="rect">
            <a:avLst/>
          </a:prstGeom>
          <a:solidFill>
            <a:srgbClr val="EFF6F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1005840"/>
            <a:ext cx="12188952" cy="45720"/>
          </a:xfrm>
          <a:prstGeom prst="rect">
            <a:avLst/>
          </a:prstGeom>
          <a:solidFill>
            <a:srgbClr val="2E7D8C"/>
          </a:solidFill>
          <a:ln/>
        </p:spPr>
      </p:sp>
      <p:sp>
        <p:nvSpPr>
          <p:cNvPr id="4" name="Text 2"/>
          <p:cNvSpPr/>
          <p:nvPr/>
        </p:nvSpPr>
        <p:spPr>
          <a:xfrm>
            <a:off x="548640" y="182880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280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الجدول الزمني والخاتمة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822960" y="2286000"/>
            <a:ext cx="10515600" cy="0"/>
          </a:xfrm>
          <a:prstGeom prst="line">
            <a:avLst/>
          </a:prstGeom>
          <a:noFill/>
          <a:ln w="25400">
            <a:solidFill>
              <a:srgbClr val="DCE9EA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621792" y="2084832"/>
            <a:ext cx="402336" cy="402336"/>
          </a:xfrm>
          <a:prstGeom prst="ellipse">
            <a:avLst/>
          </a:prstGeom>
          <a:solidFill>
            <a:srgbClr val="2E7D8C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621792" y="2084832"/>
            <a:ext cx="402336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-137160" y="2606040"/>
            <a:ext cx="19202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lnSpc>
                <a:spcPct val="115000"/>
              </a:lnSpc>
              <a:buNone/>
            </a:pPr>
            <a:r>
              <a:rPr lang="en-US" sz="11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مراجعة الأدبيات</a:t>
            </a:r>
            <a:endParaRPr lang="en-US" sz="1150" dirty="0"/>
          </a:p>
          <a:p>
            <a:pPr marL="0" indent="0" algn="ctr" rtl="1">
              <a:lnSpc>
                <a:spcPct val="115000"/>
              </a:lnSpc>
              <a:buNone/>
            </a:pPr>
            <a:r>
              <a:rPr lang="en-US" sz="11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وتصميم الاستبيان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4126992" y="2084832"/>
            <a:ext cx="402336" cy="402336"/>
          </a:xfrm>
          <a:prstGeom prst="ellipse">
            <a:avLst/>
          </a:prstGeom>
          <a:solidFill>
            <a:srgbClr val="2E7D8C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126992" y="2084832"/>
            <a:ext cx="402336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3368040" y="2606040"/>
            <a:ext cx="19202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lnSpc>
                <a:spcPct val="115000"/>
              </a:lnSpc>
              <a:buNone/>
            </a:pPr>
            <a:r>
              <a:rPr lang="en-US" sz="11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التحكيم والدراسة</a:t>
            </a:r>
            <a:endParaRPr lang="en-US" sz="1150" dirty="0"/>
          </a:p>
          <a:p>
            <a:pPr marL="0" indent="0" algn="ctr" rtl="1">
              <a:lnSpc>
                <a:spcPct val="115000"/>
              </a:lnSpc>
              <a:buNone/>
            </a:pPr>
            <a:r>
              <a:rPr lang="en-US" sz="11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الاستطلاعية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7632192" y="2084832"/>
            <a:ext cx="402336" cy="402336"/>
          </a:xfrm>
          <a:prstGeom prst="ellipse">
            <a:avLst/>
          </a:prstGeom>
          <a:solidFill>
            <a:srgbClr val="2E7D8C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632192" y="2084832"/>
            <a:ext cx="402336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6873240" y="2606040"/>
            <a:ext cx="19202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lnSpc>
                <a:spcPct val="115000"/>
              </a:lnSpc>
              <a:buNone/>
            </a:pPr>
            <a:r>
              <a:rPr lang="en-US" sz="11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التوزيع وجمع</a:t>
            </a:r>
            <a:endParaRPr lang="en-US" sz="1150" dirty="0"/>
          </a:p>
          <a:p>
            <a:pPr marL="0" indent="0" algn="ctr" rtl="1">
              <a:lnSpc>
                <a:spcPct val="115000"/>
              </a:lnSpc>
              <a:buNone/>
            </a:pPr>
            <a:r>
              <a:rPr lang="en-US" sz="11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البيانات الميدانية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11137392" y="2084832"/>
            <a:ext cx="402336" cy="402336"/>
          </a:xfrm>
          <a:prstGeom prst="ellipse">
            <a:avLst/>
          </a:prstGeom>
          <a:solidFill>
            <a:srgbClr val="2E7D8C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11137392" y="2084832"/>
            <a:ext cx="402336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10378440" y="2606040"/>
            <a:ext cx="19202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lnSpc>
                <a:spcPct val="115000"/>
              </a:lnSpc>
              <a:buNone/>
            </a:pPr>
            <a:r>
              <a:rPr lang="en-US" sz="11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التحليل الإحصائي</a:t>
            </a:r>
            <a:endParaRPr lang="en-US" sz="1150" dirty="0"/>
          </a:p>
          <a:p>
            <a:pPr marL="0" indent="0" algn="ctr" rtl="1">
              <a:lnSpc>
                <a:spcPct val="115000"/>
              </a:lnSpc>
              <a:buNone/>
            </a:pPr>
            <a:r>
              <a:rPr lang="en-US" sz="115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وكتابة النتائج</a:t>
            </a:r>
            <a:endParaRPr lang="en-US" sz="1150" dirty="0"/>
          </a:p>
        </p:txBody>
      </p:sp>
      <p:sp>
        <p:nvSpPr>
          <p:cNvPr id="18" name="Text 16"/>
          <p:cNvSpPr/>
          <p:nvPr/>
        </p:nvSpPr>
        <p:spPr>
          <a:xfrm>
            <a:off x="822960" y="324612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 rtl="1">
              <a:buNone/>
            </a:pPr>
            <a:r>
              <a:rPr lang="en-US" sz="1300" b="1" dirty="0">
                <a:solidFill>
                  <a:srgbClr val="D4A05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المدة الإجمالية المقترحة: 5-6 أشهر</a:t>
            </a:r>
            <a:endParaRPr lang="en-US" sz="1300" dirty="0"/>
          </a:p>
        </p:txBody>
      </p:sp>
      <p:sp>
        <p:nvSpPr>
          <p:cNvPr id="19" name="Shape 17"/>
          <p:cNvSpPr/>
          <p:nvPr/>
        </p:nvSpPr>
        <p:spPr>
          <a:xfrm>
            <a:off x="822960" y="3794760"/>
            <a:ext cx="10515600" cy="2331720"/>
          </a:xfrm>
          <a:prstGeom prst="roundRect">
            <a:avLst>
              <a:gd name="adj" fmla="val 4706"/>
            </a:avLst>
          </a:prstGeom>
          <a:solidFill>
            <a:srgbClr val="EFF6F7"/>
          </a:solidFill>
          <a:ln w="12700">
            <a:solidFill>
              <a:srgbClr val="DCE9EA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9646920" y="4114800"/>
            <a:ext cx="822960" cy="822960"/>
          </a:xfrm>
          <a:prstGeom prst="ellipse">
            <a:avLst/>
          </a:prstGeom>
          <a:solidFill>
            <a:srgbClr val="2E7D8C"/>
          </a:solidFill>
          <a:ln/>
        </p:spPr>
      </p:sp>
      <p:pic>
        <p:nvPicPr>
          <p:cNvPr id="21" name="Image 0" descr="/home/claude/pptx/icon_chec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0890" y="4328770"/>
            <a:ext cx="395021" cy="395021"/>
          </a:xfrm>
          <a:prstGeom prst="rect">
            <a:avLst/>
          </a:prstGeom>
        </p:spPr>
      </p:pic>
      <p:sp>
        <p:nvSpPr>
          <p:cNvPr id="22" name="Text 19"/>
          <p:cNvSpPr/>
          <p:nvPr/>
        </p:nvSpPr>
        <p:spPr>
          <a:xfrm>
            <a:off x="1143000" y="4069080"/>
            <a:ext cx="81381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buNone/>
            </a:pPr>
            <a:r>
              <a:rPr lang="en-US" sz="1700" b="1" dirty="0">
                <a:solidFill>
                  <a:srgbClr val="1F5A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خلاصة المقترح</a:t>
            </a:r>
            <a:endParaRPr lang="en-US" sz="1700" dirty="0"/>
          </a:p>
        </p:txBody>
      </p:sp>
      <p:sp>
        <p:nvSpPr>
          <p:cNvPr id="23" name="Text 20"/>
          <p:cNvSpPr/>
          <p:nvPr/>
        </p:nvSpPr>
        <p:spPr>
          <a:xfrm>
            <a:off x="1143000" y="4572000"/>
            <a:ext cx="813816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 rtl="1">
              <a:lnSpc>
                <a:spcPct val="125000"/>
              </a:lnSpc>
              <a:buNone/>
            </a:pPr>
            <a:r>
              <a:rPr lang="en-US" sz="1300" dirty="0">
                <a:solidFill>
                  <a:srgbClr val="3342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يقدّم هذا البحث اختباراً ميدانياً للعلاقة بين تأخر صرف المستخلصات وعروض أسعار المقاولين والأداء الزمني والمالي، مع قياس أثر حجم المنشأة - وهي علاقة لم تُختبر بشكل متكامل من قبل في السياق السعودي.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742</Words>
  <Application>Microsoft Office PowerPoint</Application>
  <PresentationFormat>Widescreen</PresentationFormat>
  <Paragraphs>112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Ahmed Alyamini</cp:lastModifiedBy>
  <cp:revision>5</cp:revision>
  <dcterms:created xsi:type="dcterms:W3CDTF">2026-08-02T05:05:20Z</dcterms:created>
  <dcterms:modified xsi:type="dcterms:W3CDTF">2026-08-02T05:34:00Z</dcterms:modified>
</cp:coreProperties>
</file>