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89"/>
  </p:notesMasterIdLst>
  <p:sldIdLst>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9" r:id="rId25"/>
    <p:sldId id="280" r:id="rId26"/>
    <p:sldId id="281" r:id="rId27"/>
    <p:sldId id="282" r:id="rId28"/>
    <p:sldId id="283" r:id="rId29"/>
    <p:sldId id="284" r:id="rId30"/>
    <p:sldId id="285" r:id="rId31"/>
    <p:sldId id="286" r:id="rId32"/>
    <p:sldId id="287" r:id="rId33"/>
    <p:sldId id="288" r:id="rId34"/>
    <p:sldId id="293" r:id="rId35"/>
    <p:sldId id="290" r:id="rId36"/>
    <p:sldId id="291"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276" r:id="rId86"/>
    <p:sldId id="277" r:id="rId87"/>
    <p:sldId id="278" r:id="rId88"/>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7" autoAdjust="0"/>
    <p:restoredTop sz="94444" autoAdjust="0"/>
  </p:normalViewPr>
  <p:slideViewPr>
    <p:cSldViewPr snapToGrid="0">
      <p:cViewPr varScale="1">
        <p:scale>
          <a:sx n="78" d="100"/>
          <a:sy n="78" d="100"/>
        </p:scale>
        <p:origin x="8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notesMaster" Target="notesMasters/notesMaster1.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90" Type="http://schemas.openxmlformats.org/officeDocument/2006/relationships/presProps" Target="pres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24/12/1447</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7443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8076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1943363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905093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28</a:t>
            </a:fld>
            <a:endParaRPr lang="ar-SY"/>
          </a:p>
        </p:txBody>
      </p:sp>
    </p:spTree>
    <p:extLst>
      <p:ext uri="{BB962C8B-B14F-4D97-AF65-F5344CB8AC3E}">
        <p14:creationId xmlns:p14="http://schemas.microsoft.com/office/powerpoint/2010/main" val="3373493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29</a:t>
            </a:fld>
            <a:endParaRPr lang="ar-SY"/>
          </a:p>
        </p:txBody>
      </p:sp>
    </p:spTree>
    <p:extLst>
      <p:ext uri="{BB962C8B-B14F-4D97-AF65-F5344CB8AC3E}">
        <p14:creationId xmlns:p14="http://schemas.microsoft.com/office/powerpoint/2010/main" val="1711530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30</a:t>
            </a:fld>
            <a:endParaRPr lang="ar-SY"/>
          </a:p>
        </p:txBody>
      </p:sp>
    </p:spTree>
    <p:extLst>
      <p:ext uri="{BB962C8B-B14F-4D97-AF65-F5344CB8AC3E}">
        <p14:creationId xmlns:p14="http://schemas.microsoft.com/office/powerpoint/2010/main" val="2065588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31</a:t>
            </a:fld>
            <a:endParaRPr lang="ar-SY"/>
          </a:p>
        </p:txBody>
      </p:sp>
    </p:spTree>
    <p:extLst>
      <p:ext uri="{BB962C8B-B14F-4D97-AF65-F5344CB8AC3E}">
        <p14:creationId xmlns:p14="http://schemas.microsoft.com/office/powerpoint/2010/main" val="3232390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32</a:t>
            </a:fld>
            <a:endParaRPr lang="ar-SY"/>
          </a:p>
        </p:txBody>
      </p:sp>
    </p:spTree>
    <p:extLst>
      <p:ext uri="{BB962C8B-B14F-4D97-AF65-F5344CB8AC3E}">
        <p14:creationId xmlns:p14="http://schemas.microsoft.com/office/powerpoint/2010/main" val="902827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33</a:t>
            </a:fld>
            <a:endParaRPr lang="ar-SY"/>
          </a:p>
        </p:txBody>
      </p:sp>
    </p:spTree>
    <p:extLst>
      <p:ext uri="{BB962C8B-B14F-4D97-AF65-F5344CB8AC3E}">
        <p14:creationId xmlns:p14="http://schemas.microsoft.com/office/powerpoint/2010/main" val="31578728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34</a:t>
            </a:fld>
            <a:endParaRPr lang="ar-SY"/>
          </a:p>
        </p:txBody>
      </p:sp>
    </p:spTree>
    <p:extLst>
      <p:ext uri="{BB962C8B-B14F-4D97-AF65-F5344CB8AC3E}">
        <p14:creationId xmlns:p14="http://schemas.microsoft.com/office/powerpoint/2010/main" val="4210152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35</a:t>
            </a:fld>
            <a:endParaRPr lang="ar-SY"/>
          </a:p>
        </p:txBody>
      </p:sp>
    </p:spTree>
    <p:extLst>
      <p:ext uri="{BB962C8B-B14F-4D97-AF65-F5344CB8AC3E}">
        <p14:creationId xmlns:p14="http://schemas.microsoft.com/office/powerpoint/2010/main" val="3971255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36</a:t>
            </a:fld>
            <a:endParaRPr lang="ar-SY"/>
          </a:p>
        </p:txBody>
      </p:sp>
    </p:spTree>
    <p:extLst>
      <p:ext uri="{BB962C8B-B14F-4D97-AF65-F5344CB8AC3E}">
        <p14:creationId xmlns:p14="http://schemas.microsoft.com/office/powerpoint/2010/main" val="3277578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37</a:t>
            </a:fld>
            <a:endParaRPr lang="ar-SY"/>
          </a:p>
        </p:txBody>
      </p:sp>
    </p:spTree>
    <p:extLst>
      <p:ext uri="{BB962C8B-B14F-4D97-AF65-F5344CB8AC3E}">
        <p14:creationId xmlns:p14="http://schemas.microsoft.com/office/powerpoint/2010/main" val="2002078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38</a:t>
            </a:fld>
            <a:endParaRPr lang="ar-SY"/>
          </a:p>
        </p:txBody>
      </p:sp>
    </p:spTree>
    <p:extLst>
      <p:ext uri="{BB962C8B-B14F-4D97-AF65-F5344CB8AC3E}">
        <p14:creationId xmlns:p14="http://schemas.microsoft.com/office/powerpoint/2010/main" val="3578470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39</a:t>
            </a:fld>
            <a:endParaRPr lang="ar-SY"/>
          </a:p>
        </p:txBody>
      </p:sp>
    </p:spTree>
    <p:extLst>
      <p:ext uri="{BB962C8B-B14F-4D97-AF65-F5344CB8AC3E}">
        <p14:creationId xmlns:p14="http://schemas.microsoft.com/office/powerpoint/2010/main" val="32697715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40</a:t>
            </a:fld>
            <a:endParaRPr lang="ar-SY"/>
          </a:p>
        </p:txBody>
      </p:sp>
    </p:spTree>
    <p:extLst>
      <p:ext uri="{BB962C8B-B14F-4D97-AF65-F5344CB8AC3E}">
        <p14:creationId xmlns:p14="http://schemas.microsoft.com/office/powerpoint/2010/main" val="12453059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41</a:t>
            </a:fld>
            <a:endParaRPr lang="ar-SY"/>
          </a:p>
        </p:txBody>
      </p:sp>
    </p:spTree>
    <p:extLst>
      <p:ext uri="{BB962C8B-B14F-4D97-AF65-F5344CB8AC3E}">
        <p14:creationId xmlns:p14="http://schemas.microsoft.com/office/powerpoint/2010/main" val="4178711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42</a:t>
            </a:fld>
            <a:endParaRPr lang="ar-SY"/>
          </a:p>
        </p:txBody>
      </p:sp>
    </p:spTree>
    <p:extLst>
      <p:ext uri="{BB962C8B-B14F-4D97-AF65-F5344CB8AC3E}">
        <p14:creationId xmlns:p14="http://schemas.microsoft.com/office/powerpoint/2010/main" val="480323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43</a:t>
            </a:fld>
            <a:endParaRPr lang="ar-SY"/>
          </a:p>
        </p:txBody>
      </p:sp>
    </p:spTree>
    <p:extLst>
      <p:ext uri="{BB962C8B-B14F-4D97-AF65-F5344CB8AC3E}">
        <p14:creationId xmlns:p14="http://schemas.microsoft.com/office/powerpoint/2010/main" val="1648197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44</a:t>
            </a:fld>
            <a:endParaRPr lang="ar-SY"/>
          </a:p>
        </p:txBody>
      </p:sp>
    </p:spTree>
    <p:extLst>
      <p:ext uri="{BB962C8B-B14F-4D97-AF65-F5344CB8AC3E}">
        <p14:creationId xmlns:p14="http://schemas.microsoft.com/office/powerpoint/2010/main" val="1562069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45</a:t>
            </a:fld>
            <a:endParaRPr lang="ar-SY"/>
          </a:p>
        </p:txBody>
      </p:sp>
    </p:spTree>
    <p:extLst>
      <p:ext uri="{BB962C8B-B14F-4D97-AF65-F5344CB8AC3E}">
        <p14:creationId xmlns:p14="http://schemas.microsoft.com/office/powerpoint/2010/main" val="4057432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46</a:t>
            </a:fld>
            <a:endParaRPr lang="ar-SY"/>
          </a:p>
        </p:txBody>
      </p:sp>
    </p:spTree>
    <p:extLst>
      <p:ext uri="{BB962C8B-B14F-4D97-AF65-F5344CB8AC3E}">
        <p14:creationId xmlns:p14="http://schemas.microsoft.com/office/powerpoint/2010/main" val="37093708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47</a:t>
            </a:fld>
            <a:endParaRPr lang="ar-SY"/>
          </a:p>
        </p:txBody>
      </p:sp>
    </p:spTree>
    <p:extLst>
      <p:ext uri="{BB962C8B-B14F-4D97-AF65-F5344CB8AC3E}">
        <p14:creationId xmlns:p14="http://schemas.microsoft.com/office/powerpoint/2010/main" val="38893331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48</a:t>
            </a:fld>
            <a:endParaRPr lang="ar-SY"/>
          </a:p>
        </p:txBody>
      </p:sp>
    </p:spTree>
    <p:extLst>
      <p:ext uri="{BB962C8B-B14F-4D97-AF65-F5344CB8AC3E}">
        <p14:creationId xmlns:p14="http://schemas.microsoft.com/office/powerpoint/2010/main" val="15980457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49</a:t>
            </a:fld>
            <a:endParaRPr lang="ar-SY"/>
          </a:p>
        </p:txBody>
      </p:sp>
    </p:spTree>
    <p:extLst>
      <p:ext uri="{BB962C8B-B14F-4D97-AF65-F5344CB8AC3E}">
        <p14:creationId xmlns:p14="http://schemas.microsoft.com/office/powerpoint/2010/main" val="39681454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50</a:t>
            </a:fld>
            <a:endParaRPr lang="ar-SY"/>
          </a:p>
        </p:txBody>
      </p:sp>
    </p:spTree>
    <p:extLst>
      <p:ext uri="{BB962C8B-B14F-4D97-AF65-F5344CB8AC3E}">
        <p14:creationId xmlns:p14="http://schemas.microsoft.com/office/powerpoint/2010/main" val="3621726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51</a:t>
            </a:fld>
            <a:endParaRPr lang="ar-SY"/>
          </a:p>
        </p:txBody>
      </p:sp>
    </p:spTree>
    <p:extLst>
      <p:ext uri="{BB962C8B-B14F-4D97-AF65-F5344CB8AC3E}">
        <p14:creationId xmlns:p14="http://schemas.microsoft.com/office/powerpoint/2010/main" val="21322800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52</a:t>
            </a:fld>
            <a:endParaRPr lang="ar-SY"/>
          </a:p>
        </p:txBody>
      </p:sp>
    </p:spTree>
    <p:extLst>
      <p:ext uri="{BB962C8B-B14F-4D97-AF65-F5344CB8AC3E}">
        <p14:creationId xmlns:p14="http://schemas.microsoft.com/office/powerpoint/2010/main" val="23825372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53</a:t>
            </a:fld>
            <a:endParaRPr lang="ar-SY"/>
          </a:p>
        </p:txBody>
      </p:sp>
    </p:spTree>
    <p:extLst>
      <p:ext uri="{BB962C8B-B14F-4D97-AF65-F5344CB8AC3E}">
        <p14:creationId xmlns:p14="http://schemas.microsoft.com/office/powerpoint/2010/main" val="5029257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54</a:t>
            </a:fld>
            <a:endParaRPr lang="ar-SY"/>
          </a:p>
        </p:txBody>
      </p:sp>
    </p:spTree>
    <p:extLst>
      <p:ext uri="{BB962C8B-B14F-4D97-AF65-F5344CB8AC3E}">
        <p14:creationId xmlns:p14="http://schemas.microsoft.com/office/powerpoint/2010/main" val="15937747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55</a:t>
            </a:fld>
            <a:endParaRPr lang="ar-SY"/>
          </a:p>
        </p:txBody>
      </p:sp>
    </p:spTree>
    <p:extLst>
      <p:ext uri="{BB962C8B-B14F-4D97-AF65-F5344CB8AC3E}">
        <p14:creationId xmlns:p14="http://schemas.microsoft.com/office/powerpoint/2010/main" val="39466675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56</a:t>
            </a:fld>
            <a:endParaRPr lang="ar-SY"/>
          </a:p>
        </p:txBody>
      </p:sp>
    </p:spTree>
    <p:extLst>
      <p:ext uri="{BB962C8B-B14F-4D97-AF65-F5344CB8AC3E}">
        <p14:creationId xmlns:p14="http://schemas.microsoft.com/office/powerpoint/2010/main" val="925671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57</a:t>
            </a:fld>
            <a:endParaRPr lang="ar-SY"/>
          </a:p>
        </p:txBody>
      </p:sp>
    </p:spTree>
    <p:extLst>
      <p:ext uri="{BB962C8B-B14F-4D97-AF65-F5344CB8AC3E}">
        <p14:creationId xmlns:p14="http://schemas.microsoft.com/office/powerpoint/2010/main" val="15879124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58</a:t>
            </a:fld>
            <a:endParaRPr lang="ar-SY"/>
          </a:p>
        </p:txBody>
      </p:sp>
    </p:spTree>
    <p:extLst>
      <p:ext uri="{BB962C8B-B14F-4D97-AF65-F5344CB8AC3E}">
        <p14:creationId xmlns:p14="http://schemas.microsoft.com/office/powerpoint/2010/main" val="8476801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59</a:t>
            </a:fld>
            <a:endParaRPr lang="ar-SY"/>
          </a:p>
        </p:txBody>
      </p:sp>
    </p:spTree>
    <p:extLst>
      <p:ext uri="{BB962C8B-B14F-4D97-AF65-F5344CB8AC3E}">
        <p14:creationId xmlns:p14="http://schemas.microsoft.com/office/powerpoint/2010/main" val="7471971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60</a:t>
            </a:fld>
            <a:endParaRPr lang="ar-SY"/>
          </a:p>
        </p:txBody>
      </p:sp>
    </p:spTree>
    <p:extLst>
      <p:ext uri="{BB962C8B-B14F-4D97-AF65-F5344CB8AC3E}">
        <p14:creationId xmlns:p14="http://schemas.microsoft.com/office/powerpoint/2010/main" val="13799175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61</a:t>
            </a:fld>
            <a:endParaRPr lang="ar-SY"/>
          </a:p>
        </p:txBody>
      </p:sp>
    </p:spTree>
    <p:extLst>
      <p:ext uri="{BB962C8B-B14F-4D97-AF65-F5344CB8AC3E}">
        <p14:creationId xmlns:p14="http://schemas.microsoft.com/office/powerpoint/2010/main" val="25276960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62</a:t>
            </a:fld>
            <a:endParaRPr lang="ar-SY"/>
          </a:p>
        </p:txBody>
      </p:sp>
    </p:spTree>
    <p:extLst>
      <p:ext uri="{BB962C8B-B14F-4D97-AF65-F5344CB8AC3E}">
        <p14:creationId xmlns:p14="http://schemas.microsoft.com/office/powerpoint/2010/main" val="31462083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63</a:t>
            </a:fld>
            <a:endParaRPr lang="ar-SY"/>
          </a:p>
        </p:txBody>
      </p:sp>
    </p:spTree>
    <p:extLst>
      <p:ext uri="{BB962C8B-B14F-4D97-AF65-F5344CB8AC3E}">
        <p14:creationId xmlns:p14="http://schemas.microsoft.com/office/powerpoint/2010/main" val="12014328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64</a:t>
            </a:fld>
            <a:endParaRPr lang="ar-SY"/>
          </a:p>
        </p:txBody>
      </p:sp>
    </p:spTree>
    <p:extLst>
      <p:ext uri="{BB962C8B-B14F-4D97-AF65-F5344CB8AC3E}">
        <p14:creationId xmlns:p14="http://schemas.microsoft.com/office/powerpoint/2010/main" val="36306433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65</a:t>
            </a:fld>
            <a:endParaRPr lang="ar-SY"/>
          </a:p>
        </p:txBody>
      </p:sp>
    </p:spTree>
    <p:extLst>
      <p:ext uri="{BB962C8B-B14F-4D97-AF65-F5344CB8AC3E}">
        <p14:creationId xmlns:p14="http://schemas.microsoft.com/office/powerpoint/2010/main" val="21053095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66</a:t>
            </a:fld>
            <a:endParaRPr lang="ar-SY"/>
          </a:p>
        </p:txBody>
      </p:sp>
    </p:spTree>
    <p:extLst>
      <p:ext uri="{BB962C8B-B14F-4D97-AF65-F5344CB8AC3E}">
        <p14:creationId xmlns:p14="http://schemas.microsoft.com/office/powerpoint/2010/main" val="303666432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67</a:t>
            </a:fld>
            <a:endParaRPr lang="ar-SY"/>
          </a:p>
        </p:txBody>
      </p:sp>
    </p:spTree>
    <p:extLst>
      <p:ext uri="{BB962C8B-B14F-4D97-AF65-F5344CB8AC3E}">
        <p14:creationId xmlns:p14="http://schemas.microsoft.com/office/powerpoint/2010/main" val="30178978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68</a:t>
            </a:fld>
            <a:endParaRPr lang="ar-SY"/>
          </a:p>
        </p:txBody>
      </p:sp>
    </p:spTree>
    <p:extLst>
      <p:ext uri="{BB962C8B-B14F-4D97-AF65-F5344CB8AC3E}">
        <p14:creationId xmlns:p14="http://schemas.microsoft.com/office/powerpoint/2010/main" val="197217021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69</a:t>
            </a:fld>
            <a:endParaRPr lang="ar-SY"/>
          </a:p>
        </p:txBody>
      </p:sp>
    </p:spTree>
    <p:extLst>
      <p:ext uri="{BB962C8B-B14F-4D97-AF65-F5344CB8AC3E}">
        <p14:creationId xmlns:p14="http://schemas.microsoft.com/office/powerpoint/2010/main" val="253043341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70</a:t>
            </a:fld>
            <a:endParaRPr lang="ar-SY"/>
          </a:p>
        </p:txBody>
      </p:sp>
    </p:spTree>
    <p:extLst>
      <p:ext uri="{BB962C8B-B14F-4D97-AF65-F5344CB8AC3E}">
        <p14:creationId xmlns:p14="http://schemas.microsoft.com/office/powerpoint/2010/main" val="7480034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71</a:t>
            </a:fld>
            <a:endParaRPr lang="ar-SY"/>
          </a:p>
        </p:txBody>
      </p:sp>
    </p:spTree>
    <p:extLst>
      <p:ext uri="{BB962C8B-B14F-4D97-AF65-F5344CB8AC3E}">
        <p14:creationId xmlns:p14="http://schemas.microsoft.com/office/powerpoint/2010/main" val="28728782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72</a:t>
            </a:fld>
            <a:endParaRPr lang="ar-SY"/>
          </a:p>
        </p:txBody>
      </p:sp>
    </p:spTree>
    <p:extLst>
      <p:ext uri="{BB962C8B-B14F-4D97-AF65-F5344CB8AC3E}">
        <p14:creationId xmlns:p14="http://schemas.microsoft.com/office/powerpoint/2010/main" val="19364298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73</a:t>
            </a:fld>
            <a:endParaRPr lang="ar-SY"/>
          </a:p>
        </p:txBody>
      </p:sp>
    </p:spTree>
    <p:extLst>
      <p:ext uri="{BB962C8B-B14F-4D97-AF65-F5344CB8AC3E}">
        <p14:creationId xmlns:p14="http://schemas.microsoft.com/office/powerpoint/2010/main" val="16200642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74</a:t>
            </a:fld>
            <a:endParaRPr lang="ar-SY"/>
          </a:p>
        </p:txBody>
      </p:sp>
    </p:spTree>
    <p:extLst>
      <p:ext uri="{BB962C8B-B14F-4D97-AF65-F5344CB8AC3E}">
        <p14:creationId xmlns:p14="http://schemas.microsoft.com/office/powerpoint/2010/main" val="356145359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75</a:t>
            </a:fld>
            <a:endParaRPr lang="ar-SY"/>
          </a:p>
        </p:txBody>
      </p:sp>
    </p:spTree>
    <p:extLst>
      <p:ext uri="{BB962C8B-B14F-4D97-AF65-F5344CB8AC3E}">
        <p14:creationId xmlns:p14="http://schemas.microsoft.com/office/powerpoint/2010/main" val="428057887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76</a:t>
            </a:fld>
            <a:endParaRPr lang="ar-SY"/>
          </a:p>
        </p:txBody>
      </p:sp>
    </p:spTree>
    <p:extLst>
      <p:ext uri="{BB962C8B-B14F-4D97-AF65-F5344CB8AC3E}">
        <p14:creationId xmlns:p14="http://schemas.microsoft.com/office/powerpoint/2010/main" val="17155108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77</a:t>
            </a:fld>
            <a:endParaRPr lang="ar-SY"/>
          </a:p>
        </p:txBody>
      </p:sp>
    </p:spTree>
    <p:extLst>
      <p:ext uri="{BB962C8B-B14F-4D97-AF65-F5344CB8AC3E}">
        <p14:creationId xmlns:p14="http://schemas.microsoft.com/office/powerpoint/2010/main" val="153066028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78</a:t>
            </a:fld>
            <a:endParaRPr lang="ar-SY"/>
          </a:p>
        </p:txBody>
      </p:sp>
    </p:spTree>
    <p:extLst>
      <p:ext uri="{BB962C8B-B14F-4D97-AF65-F5344CB8AC3E}">
        <p14:creationId xmlns:p14="http://schemas.microsoft.com/office/powerpoint/2010/main" val="385352684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79</a:t>
            </a:fld>
            <a:endParaRPr lang="ar-SY"/>
          </a:p>
        </p:txBody>
      </p:sp>
    </p:spTree>
    <p:extLst>
      <p:ext uri="{BB962C8B-B14F-4D97-AF65-F5344CB8AC3E}">
        <p14:creationId xmlns:p14="http://schemas.microsoft.com/office/powerpoint/2010/main" val="256909345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a:p>
        </p:txBody>
      </p:sp>
      <p:sp>
        <p:nvSpPr>
          <p:cNvPr id="4" name="عنصر نائب لرقم الشريحة 3"/>
          <p:cNvSpPr>
            <a:spLocks noGrp="1"/>
          </p:cNvSpPr>
          <p:nvPr>
            <p:ph type="sldNum" sz="quarter" idx="10"/>
          </p:nvPr>
        </p:nvSpPr>
        <p:spPr/>
        <p:txBody>
          <a:bodyPr/>
          <a:lstStyle/>
          <a:p>
            <a:fld id="{EA2C0702-5C99-4EB5-9944-309CE74A3930}" type="slidenum">
              <a:rPr lang="ar-SY" smtClean="0"/>
              <a:t>80</a:t>
            </a:fld>
            <a:endParaRPr lang="ar-SY"/>
          </a:p>
        </p:txBody>
      </p:sp>
    </p:spTree>
    <p:extLst>
      <p:ext uri="{BB962C8B-B14F-4D97-AF65-F5344CB8AC3E}">
        <p14:creationId xmlns:p14="http://schemas.microsoft.com/office/powerpoint/2010/main" val="3670726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notesSlide" Target="../notesSlides/notesSlide35.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svg"/><Relationship Id="rId4" Type="http://schemas.openxmlformats.org/officeDocument/2006/relationships/image" Target="../media/image13.png"/></Relationships>
</file>

<file path=ppt/slides/_rels/slide83.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0.png"/><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978365" y="2326577"/>
            <a:ext cx="4572000" cy="1446550"/>
          </a:xfrm>
          <a:prstGeom prst="rect">
            <a:avLst/>
          </a:prstGeom>
          <a:noFill/>
        </p:spPr>
        <p:txBody>
          <a:bodyPr wrap="square" rtlCol="0">
            <a:spAutoFit/>
          </a:bodyPr>
          <a:lstStyle/>
          <a:p>
            <a:pPr algn="l" rtl="0"/>
            <a:r>
              <a:rPr lang="ar-EG" sz="4400" b="1" dirty="0">
                <a:solidFill>
                  <a:srgbClr val="00B0F0"/>
                </a:solidFill>
                <a:latin typeface="Times New Roman" panose="02020603050405020304" pitchFamily="18" charset="0"/>
                <a:cs typeface="Times New Roman" panose="02020603050405020304" pitchFamily="18" charset="0"/>
              </a:rPr>
              <a:t>محاضرة</a:t>
            </a:r>
            <a:r>
              <a:rPr lang="ar-SY" sz="4400" b="1" dirty="0">
                <a:solidFill>
                  <a:srgbClr val="00B0F0"/>
                </a:solidFill>
                <a:latin typeface="Times New Roman" panose="02020603050405020304" pitchFamily="18" charset="0"/>
                <a:cs typeface="Times New Roman" panose="02020603050405020304" pitchFamily="18" charset="0"/>
              </a:rPr>
              <a:t> </a:t>
            </a:r>
            <a:r>
              <a:rPr lang="ar-SY" sz="4400" b="1" dirty="0" err="1">
                <a:solidFill>
                  <a:srgbClr val="00B0F0"/>
                </a:solidFill>
                <a:latin typeface="Times New Roman" panose="02020603050405020304" pitchFamily="18" charset="0"/>
                <a:cs typeface="Times New Roman" panose="02020603050405020304" pitchFamily="18" charset="0"/>
              </a:rPr>
              <a:t>استرشادية</a:t>
            </a:r>
            <a:r>
              <a:rPr lang="ar-SY" sz="4400" b="1" dirty="0">
                <a:solidFill>
                  <a:srgbClr val="00B0F0"/>
                </a:solidFill>
                <a:latin typeface="Times New Roman" panose="02020603050405020304" pitchFamily="18" charset="0"/>
                <a:cs typeface="Times New Roman" panose="02020603050405020304" pitchFamily="18" charset="0"/>
              </a:rPr>
              <a:t> لمقرر قضايا بحثية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32464" y="4579076"/>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
        <p:nvSpPr>
          <p:cNvPr id="3" name="عنصر نائب للصورة 2"/>
          <p:cNvSpPr>
            <a:spLocks noGrp="1"/>
          </p:cNvSpPr>
          <p:nvPr>
            <p:ph type="pic" sz="quarter" idx="10"/>
          </p:nvPr>
        </p:nvSpPr>
        <p:spPr>
          <a:xfrm>
            <a:off x="0" y="-21598"/>
            <a:ext cx="12192000" cy="6858000"/>
          </a:xfrm>
        </p:spPr>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20447"/>
    </mc:Choice>
    <mc:Fallback xmlns="">
      <p:transition spd="slow" advTm="204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2132"/>
    </mc:Choice>
    <mc:Fallback xmlns="">
      <p:transition spd="slow" advTm="21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538485" y="1167337"/>
            <a:ext cx="9130352" cy="46329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مقدمة</a:t>
            </a:r>
          </a:p>
          <a:p>
            <a:pPr algn="ctr"/>
            <a:endParaRPr lang="ar-SY" sz="2800" b="1" dirty="0">
              <a:solidFill>
                <a:prstClr val="black"/>
              </a:solidFill>
              <a:latin typeface="SimplifiedArabic"/>
            </a:endParaRPr>
          </a:p>
          <a:p>
            <a:pPr algn="just"/>
            <a:r>
              <a:rPr lang="ar-SY" sz="2400" dirty="0">
                <a:solidFill>
                  <a:prstClr val="black"/>
                </a:solidFill>
                <a:latin typeface="SimplifiedArabic"/>
              </a:rPr>
              <a:t>يعتبر البحث العلمي المحرك الأساسي لنهضة أي أمة، من خلال ما يسهم به من نتائج وحلول لمختلف المشكلات التي تواجه المجتمعات، ولا يكاد مجال من مجالات الحياة يخلو من الحاجة الماسة للبحث العلمي، لذلك فإنه يتوجب تعلم أصوله وقواعده.</a:t>
            </a:r>
          </a:p>
          <a:p>
            <a:pPr algn="just"/>
            <a:r>
              <a:rPr lang="ar-SY" sz="2400" dirty="0">
                <a:solidFill>
                  <a:prstClr val="black"/>
                </a:solidFill>
                <a:latin typeface="SimplifiedArabic"/>
              </a:rPr>
              <a:t> ويمثل مقرر قضايا بحثية ركيزة أكاديمية جوهرية للتعريف بماهية البحث العلمي القانوني، وأهميته، ومناهجه، وأدواته.</a:t>
            </a:r>
          </a:p>
          <a:p>
            <a:pPr algn="just"/>
            <a:r>
              <a:rPr lang="ar-SY" sz="2400" dirty="0">
                <a:solidFill>
                  <a:prstClr val="black"/>
                </a:solidFill>
                <a:latin typeface="SimplifiedArabic"/>
              </a:rPr>
              <a:t>ويسعى المقرر إلى تنمية مهارات الطلبة في البحث عن الفجوات والمشكلات البحثية وصياغتها وفق معايير علمية محكمة ومنهجية دقيقة، فضلًا عن تأهيلهم لوضع الأساسات الأكاديمية المتينة للمخطط البحثي لأطروحة الدكتوراه بما يتسق مع المعايير الأكاديمية المعتمدة في البحث العلمي القانوني المتقدم.</a:t>
            </a:r>
            <a:endParaRPr lang="ar-EG" sz="2400" b="1" dirty="0">
              <a:solidFill>
                <a:srgbClr val="0070C0"/>
              </a:solidFill>
            </a:endParaRP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61029"/>
    </mc:Choice>
    <mc:Fallback xmlns="">
      <p:transition spd="slow" advTm="610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2699047" y="1655050"/>
            <a:ext cx="8962646" cy="3416320"/>
          </a:xfrm>
          <a:prstGeom prst="rect">
            <a:avLst/>
          </a:prstGeom>
          <a:noFill/>
        </p:spPr>
        <p:txBody>
          <a:bodyPr wrap="square" rtlCol="0">
            <a:spAutoFit/>
          </a:bodyPr>
          <a:lstStyle/>
          <a:p>
            <a:pPr algn="just"/>
            <a:r>
              <a:rPr lang="ar-EG" sz="2400" dirty="0"/>
              <a:t>إن المجتمعات التي تولي البحث العلمي اهتمام</a:t>
            </a:r>
            <a:r>
              <a:rPr lang="ar-SY" sz="2400" dirty="0"/>
              <a:t>ً</a:t>
            </a:r>
            <a:r>
              <a:rPr lang="ar-EG" sz="2400" dirty="0"/>
              <a:t>ا وعناية، قد حققت انطلاقة قوية نحو</a:t>
            </a:r>
            <a:r>
              <a:rPr lang="ar-SY" sz="2400" dirty="0"/>
              <a:t> </a:t>
            </a:r>
            <a:r>
              <a:rPr lang="ar-EG" sz="2400" dirty="0"/>
              <a:t>التقدم والرقي في شتى المجالات، ما جعلها تصبح مجتمعات قيادية تملك زمام أمورها، بينما</a:t>
            </a:r>
            <a:r>
              <a:rPr lang="ar-SY" sz="2400" dirty="0"/>
              <a:t> </a:t>
            </a:r>
            <a:r>
              <a:rPr lang="ar-EG" sz="2400" dirty="0"/>
              <a:t>تعاني المجتمعات التي أهملت البحث العلمي من التخلف والتبعية والتقليد، وتستورد ما تصنعه</a:t>
            </a:r>
            <a:r>
              <a:rPr lang="ar-SY" sz="2400" dirty="0"/>
              <a:t> </a:t>
            </a:r>
            <a:r>
              <a:rPr lang="ar-EG" sz="2400" dirty="0"/>
              <a:t>البلدان المتقدمة، </a:t>
            </a:r>
            <a:r>
              <a:rPr lang="ar-SY" sz="2400" dirty="0"/>
              <a:t>ف</a:t>
            </a:r>
            <a:r>
              <a:rPr lang="ar-EG" sz="2400" dirty="0"/>
              <a:t>كلما تميز شعب من الشعوب بالتفكير العلمي، كلما كان هذا الشعب أكثر قدرة على بناء حضارة سيذكرها التاريخ</a:t>
            </a:r>
            <a:r>
              <a:rPr lang="ar-SY" sz="2400" dirty="0"/>
              <a:t>.</a:t>
            </a:r>
          </a:p>
          <a:p>
            <a:pPr algn="just"/>
            <a:r>
              <a:rPr lang="ar-SY" sz="2400" dirty="0"/>
              <a:t>والبحث العلمي هو </a:t>
            </a:r>
            <a:r>
              <a:rPr lang="ar-EG" sz="2400" dirty="0"/>
              <a:t>وسيلة للاستعلام والاستقصاء المنظم والدقيق، الذي يقوم به الباحث بغرض اكتشاف معلومات أو علاقات جديدة، بالإضافة إلى تطوير أو تصحيح أو</a:t>
            </a:r>
            <a:r>
              <a:rPr lang="ar-SY" sz="2400" dirty="0"/>
              <a:t> </a:t>
            </a:r>
            <a:r>
              <a:rPr lang="ar-EG" sz="2400" dirty="0"/>
              <a:t>تحقيق المعلومات الجديدة فعلا، على أن يتّبع في هذا الفحص والاستعلام خطوات</a:t>
            </a:r>
            <a:r>
              <a:rPr lang="ar-SY" sz="2400" dirty="0"/>
              <a:t> </a:t>
            </a:r>
            <a:r>
              <a:rPr lang="ar-EG" sz="2400" dirty="0"/>
              <a:t>من</a:t>
            </a:r>
            <a:r>
              <a:rPr lang="ar-SY" sz="2400" dirty="0"/>
              <a:t>ا</a:t>
            </a:r>
            <a:r>
              <a:rPr lang="ar-EG" sz="2400" dirty="0"/>
              <a:t>هج </a:t>
            </a:r>
            <a:r>
              <a:rPr lang="ar-SY" sz="2400" dirty="0"/>
              <a:t>البحث </a:t>
            </a:r>
            <a:r>
              <a:rPr lang="ar-EG" sz="2400" dirty="0"/>
              <a:t>العلمي </a:t>
            </a:r>
            <a:r>
              <a:rPr lang="ar-SY" sz="2400" dirty="0"/>
              <a:t>وأدواته اللازمة.</a:t>
            </a:r>
          </a:p>
        </p:txBody>
      </p:sp>
      <p:sp>
        <p:nvSpPr>
          <p:cNvPr id="3" name="TextBox 2"/>
          <p:cNvSpPr txBox="1"/>
          <p:nvPr/>
        </p:nvSpPr>
        <p:spPr>
          <a:xfrm>
            <a:off x="1842723" y="6122490"/>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1531310"/>
      </p:ext>
    </p:extLst>
  </p:cSld>
  <p:clrMapOvr>
    <a:masterClrMapping/>
  </p:clrMapOvr>
  <mc:AlternateContent xmlns:mc="http://schemas.openxmlformats.org/markup-compatibility/2006" xmlns:p14="http://schemas.microsoft.com/office/powerpoint/2010/main">
    <mc:Choice Requires="p14">
      <p:transition spd="slow" p14:dur="2000" advTm="55936"/>
    </mc:Choice>
    <mc:Fallback xmlns="">
      <p:transition spd="slow" advTm="559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431093" y="1336542"/>
            <a:ext cx="11164377" cy="4257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SY" sz="2400" dirty="0">
                <a:solidFill>
                  <a:prstClr val="black"/>
                </a:solidFill>
                <a:latin typeface="Times New Roman" panose="02020603050405020304" pitchFamily="18" charset="0"/>
              </a:rPr>
              <a:t>فالبحث العلمي هو </a:t>
            </a:r>
            <a:r>
              <a:rPr lang="ar-EG" sz="2400" dirty="0">
                <a:solidFill>
                  <a:prstClr val="black"/>
                </a:solidFill>
                <a:latin typeface="Times New Roman" panose="02020603050405020304" pitchFamily="18" charset="0"/>
              </a:rPr>
              <a:t>محاولة دقيقة ومنظمة وناقدة</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للوصول إلى حل المشكلات التي تواجهها الإنسانية، </a:t>
            </a:r>
            <a:r>
              <a:rPr lang="ar-SY" sz="2400" dirty="0">
                <a:solidFill>
                  <a:prstClr val="black"/>
                </a:solidFill>
                <a:latin typeface="Times New Roman" panose="02020603050405020304" pitchFamily="18" charset="0"/>
              </a:rPr>
              <a:t>و</a:t>
            </a:r>
            <a:r>
              <a:rPr lang="ar-EG" sz="2400" dirty="0">
                <a:solidFill>
                  <a:prstClr val="black"/>
                </a:solidFill>
                <a:latin typeface="Times New Roman" panose="02020603050405020304" pitchFamily="18" charset="0"/>
              </a:rPr>
              <a:t>هو أيض</a:t>
            </a:r>
            <a:r>
              <a:rPr lang="ar-SY" sz="2400" dirty="0">
                <a:solidFill>
                  <a:prstClr val="black"/>
                </a:solidFill>
                <a:latin typeface="Times New Roman" panose="02020603050405020304" pitchFamily="18" charset="0"/>
              </a:rPr>
              <a:t>ً</a:t>
            </a:r>
            <a:r>
              <a:rPr lang="ar-EG" sz="2400" dirty="0">
                <a:solidFill>
                  <a:prstClr val="black"/>
                </a:solidFill>
                <a:latin typeface="Times New Roman" panose="02020603050405020304" pitchFamily="18" charset="0"/>
              </a:rPr>
              <a:t>ا</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محاولة لاكتشاف المعرفة أو التنقيب عنها لاستخلاص حقائق علميّة</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جديدة أو تفسير العلاقات </a:t>
            </a:r>
            <a:r>
              <a:rPr lang="ar-SY" sz="2400" dirty="0">
                <a:solidFill>
                  <a:prstClr val="black"/>
                </a:solidFill>
                <a:latin typeface="Times New Roman" panose="02020603050405020304" pitchFamily="18" charset="0"/>
              </a:rPr>
              <a:t>المترابطة </a:t>
            </a:r>
            <a:r>
              <a:rPr lang="ar-EG" sz="2400" dirty="0">
                <a:solidFill>
                  <a:prstClr val="black"/>
                </a:solidFill>
                <a:latin typeface="Times New Roman" panose="02020603050405020304" pitchFamily="18" charset="0"/>
              </a:rPr>
              <a:t>بين</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الظواهر أو تسلسل الأحداث بين الأسباب والنتائج</a:t>
            </a:r>
            <a:r>
              <a:rPr lang="ar-SY" sz="2400" dirty="0">
                <a:solidFill>
                  <a:prstClr val="black"/>
                </a:solidFill>
                <a:latin typeface="Times New Roman" panose="02020603050405020304" pitchFamily="18" charset="0"/>
              </a:rPr>
              <a:t>.</a:t>
            </a:r>
          </a:p>
          <a:p>
            <a:pPr algn="just">
              <a:lnSpc>
                <a:spcPct val="150000"/>
              </a:lnSpc>
            </a:pPr>
            <a:r>
              <a:rPr lang="ar-SY" sz="2400" dirty="0">
                <a:solidFill>
                  <a:prstClr val="black"/>
                </a:solidFill>
                <a:latin typeface="Times New Roman" panose="02020603050405020304" pitchFamily="18" charset="0"/>
              </a:rPr>
              <a:t>ولذلك فإن البحث العلمي يمتاز :</a:t>
            </a:r>
          </a:p>
          <a:p>
            <a:pPr algn="just">
              <a:lnSpc>
                <a:spcPct val="150000"/>
              </a:lnSpc>
            </a:pPr>
            <a:r>
              <a:rPr lang="ar-SY" sz="2400" dirty="0">
                <a:solidFill>
                  <a:prstClr val="black"/>
                </a:solidFill>
                <a:latin typeface="Times New Roman" panose="02020603050405020304" pitchFamily="18" charset="0"/>
              </a:rPr>
              <a:t>- بالتنظيم : حيث  يجب أن يقوم على المنهجية العلمية الدقيقة، فالباحث في القانون إذا أراد دراسة موضوع ما فإنّه يجد تدفقًا هائلاً من الوقائع والنصوص والمعلومات القانونية التي يجب عليه تنظيمها وتصنيفها بحيث يأخذ فقط ما </a:t>
            </a:r>
            <a:r>
              <a:rPr lang="ar-SY" sz="2400" dirty="0" err="1">
                <a:solidFill>
                  <a:prstClr val="black"/>
                </a:solidFill>
                <a:latin typeface="Times New Roman" panose="02020603050405020304" pitchFamily="18" charset="0"/>
              </a:rPr>
              <a:t>يفيده</a:t>
            </a:r>
            <a:r>
              <a:rPr lang="ar-SY" sz="2400" dirty="0">
                <a:solidFill>
                  <a:prstClr val="black"/>
                </a:solidFill>
                <a:latin typeface="Times New Roman" panose="02020603050405020304" pitchFamily="18" charset="0"/>
              </a:rPr>
              <a:t> في بحثه دون أي حشو لمعلومات غير منتجة.</a:t>
            </a:r>
            <a:endParaRPr lang="ar-EG" sz="2400"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83077971"/>
      </p:ext>
    </p:extLst>
  </p:cSld>
  <p:clrMapOvr>
    <a:masterClrMapping/>
  </p:clrMapOvr>
  <mc:AlternateContent xmlns:mc="http://schemas.openxmlformats.org/markup-compatibility/2006" xmlns:p14="http://schemas.microsoft.com/office/powerpoint/2010/main">
    <mc:Choice Requires="p14">
      <p:transition spd="slow" p14:dur="2000" advTm="63743"/>
    </mc:Choice>
    <mc:Fallback xmlns="">
      <p:transition spd="slow" advTm="637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472036" y="132167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ar-SY" sz="2400" dirty="0">
                <a:solidFill>
                  <a:prstClr val="black"/>
                </a:solidFill>
                <a:latin typeface="Times New Roman" panose="02020603050405020304" pitchFamily="18" charset="0"/>
              </a:rPr>
              <a:t>ب</a:t>
            </a:r>
            <a:r>
              <a:rPr lang="ar-EG" sz="2400" dirty="0">
                <a:solidFill>
                  <a:prstClr val="black"/>
                </a:solidFill>
                <a:latin typeface="Times New Roman" panose="02020603050405020304" pitchFamily="18" charset="0"/>
              </a:rPr>
              <a:t>ال</a:t>
            </a:r>
            <a:r>
              <a:rPr lang="ar-SY" sz="2400" dirty="0">
                <a:solidFill>
                  <a:prstClr val="black"/>
                </a:solidFill>
                <a:latin typeface="Times New Roman" panose="02020603050405020304" pitchFamily="18" charset="0"/>
              </a:rPr>
              <a:t>ابتكار</a:t>
            </a:r>
            <a:r>
              <a:rPr lang="ar-EG" sz="2400" dirty="0">
                <a:solidFill>
                  <a:prstClr val="black"/>
                </a:solidFill>
                <a:latin typeface="Times New Roman" panose="02020603050405020304" pitchFamily="18" charset="0"/>
              </a:rPr>
              <a:t> والتجديد:</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لأنّ هدف البحث العلمي تجديد العلم الذي </a:t>
            </a:r>
            <a:r>
              <a:rPr lang="ar-SY" sz="2400" dirty="0">
                <a:solidFill>
                  <a:prstClr val="black"/>
                </a:solidFill>
                <a:latin typeface="Times New Roman" panose="02020603050405020304" pitchFamily="18" charset="0"/>
              </a:rPr>
              <a:t>يتسم بأنه عمل تراكمي، فالباحث يجب أن يقدم إضافة إلى المجال العلمي الذي يخوض غماره، وإلا كان عمله تكراراً بلا أي قيمة تذكر.</a:t>
            </a:r>
            <a:endParaRPr lang="ar-EG" sz="2400" dirty="0">
              <a:solidFill>
                <a:prstClr val="black"/>
              </a:solidFill>
              <a:latin typeface="Times New Roman" panose="02020603050405020304" pitchFamily="18" charset="0"/>
            </a:endParaRPr>
          </a:p>
          <a:p>
            <a:pPr>
              <a:lnSpc>
                <a:spcPct val="150000"/>
              </a:lnSpc>
            </a:pPr>
            <a:r>
              <a:rPr lang="ar-EG" sz="2400" dirty="0">
                <a:solidFill>
                  <a:prstClr val="black"/>
                </a:solidFill>
                <a:latin typeface="Times New Roman" panose="02020603050405020304" pitchFamily="18" charset="0"/>
              </a:rPr>
              <a:t> التعميم :</a:t>
            </a:r>
            <a:r>
              <a:rPr lang="ar-SY" sz="2400" dirty="0">
                <a:solidFill>
                  <a:prstClr val="black"/>
                </a:solidFill>
                <a:latin typeface="Times New Roman" panose="02020603050405020304" pitchFamily="18" charset="0"/>
              </a:rPr>
              <a:t> ف</a:t>
            </a:r>
            <a:r>
              <a:rPr lang="ar-EG" sz="2400" dirty="0">
                <a:solidFill>
                  <a:prstClr val="black"/>
                </a:solidFill>
                <a:latin typeface="Times New Roman" panose="02020603050405020304" pitchFamily="18" charset="0"/>
              </a:rPr>
              <a:t>البحث العلمي لا يخص فقط الباحث، بل هو إضافة للمعرفة الإنسانية التي يستفيد</a:t>
            </a:r>
            <a:r>
              <a:rPr lang="ar-SY" sz="2400" dirty="0">
                <a:solidFill>
                  <a:prstClr val="black"/>
                </a:solidFill>
                <a:latin typeface="Times New Roman" panose="02020603050405020304" pitchFamily="18" charset="0"/>
              </a:rPr>
              <a:t> </a:t>
            </a:r>
            <a:r>
              <a:rPr lang="ar-EG" sz="2400" dirty="0">
                <a:solidFill>
                  <a:prstClr val="black"/>
                </a:solidFill>
                <a:latin typeface="Times New Roman" panose="02020603050405020304" pitchFamily="18" charset="0"/>
              </a:rPr>
              <a:t>منها كل إنسان .</a:t>
            </a:r>
          </a:p>
        </p:txBody>
      </p:sp>
    </p:spTree>
    <p:extLst>
      <p:ext uri="{BB962C8B-B14F-4D97-AF65-F5344CB8AC3E}">
        <p14:creationId xmlns:p14="http://schemas.microsoft.com/office/powerpoint/2010/main" val="738535676"/>
      </p:ext>
    </p:extLst>
  </p:cSld>
  <p:clrMapOvr>
    <a:masterClrMapping/>
  </p:clrMapOvr>
  <mc:AlternateContent xmlns:mc="http://schemas.openxmlformats.org/markup-compatibility/2006" xmlns:p14="http://schemas.microsoft.com/office/powerpoint/2010/main">
    <mc:Choice Requires="p14">
      <p:transition spd="slow" p14:dur="2000" advTm="45404"/>
    </mc:Choice>
    <mc:Fallback xmlns="">
      <p:transition spd="slow" advTm="454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444741" y="1311252"/>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400" b="1" dirty="0">
                <a:solidFill>
                  <a:prstClr val="black"/>
                </a:solidFill>
                <a:latin typeface="Times New Roman" panose="02020603050405020304" pitchFamily="18" charset="0"/>
                <a:cs typeface="Times New Roman" panose="02020603050405020304" pitchFamily="18" charset="0"/>
              </a:rPr>
              <a:t>مصطلحات </a:t>
            </a:r>
            <a:r>
              <a:rPr lang="en-US" sz="2400" b="1" dirty="0">
                <a:solidFill>
                  <a:prstClr val="black"/>
                </a:solidFill>
                <a:latin typeface="Times New Roman" panose="02020603050405020304" pitchFamily="18" charset="0"/>
                <a:cs typeface="Times New Roman" panose="02020603050405020304" pitchFamily="18" charset="0"/>
              </a:rPr>
              <a:t>Terminologies</a:t>
            </a:r>
          </a:p>
          <a:p>
            <a:pPr algn="ctr">
              <a:lnSpc>
                <a:spcPct val="150000"/>
              </a:lnSpc>
            </a:pPr>
            <a:endParaRPr lang="en-US" sz="2400" b="1" dirty="0">
              <a:solidFill>
                <a:prstClr val="black"/>
              </a:solidFill>
              <a:latin typeface="Times New Roman" panose="02020603050405020304" pitchFamily="18" charset="0"/>
              <a:cs typeface="Times New Roman" panose="02020603050405020304" pitchFamily="18" charset="0"/>
            </a:endParaRPr>
          </a:p>
          <a:p>
            <a:pPr algn="ctr">
              <a:lnSpc>
                <a:spcPct val="150000"/>
              </a:lnSpc>
            </a:pPr>
            <a:r>
              <a:rPr lang="ar-SA" sz="2400" b="1" dirty="0">
                <a:solidFill>
                  <a:prstClr val="black"/>
                </a:solidFill>
                <a:latin typeface="Times New Roman" panose="02020603050405020304" pitchFamily="18" charset="0"/>
                <a:cs typeface="Times New Roman" panose="02020603050405020304" pitchFamily="18" charset="0"/>
              </a:rPr>
              <a:t>ا</a:t>
            </a:r>
            <a:r>
              <a:rPr lang="ar-EG" sz="2400" b="1" dirty="0">
                <a:solidFill>
                  <a:prstClr val="black"/>
                </a:solidFill>
                <a:latin typeface="Times New Roman" panose="02020603050405020304" pitchFamily="18" charset="0"/>
                <a:cs typeface="Times New Roman" panose="02020603050405020304" pitchFamily="18" charset="0"/>
              </a:rPr>
              <a:t>لبحث العلمي</a:t>
            </a:r>
            <a:r>
              <a:rPr lang="ar-SA" sz="2400" b="1" dirty="0">
                <a:solidFill>
                  <a:prstClr val="black"/>
                </a:solidFill>
                <a:latin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cs typeface="Times New Roman" panose="02020603050405020304" pitchFamily="18" charset="0"/>
              </a:rPr>
              <a:t> </a:t>
            </a:r>
            <a:r>
              <a:rPr lang="en-US" sz="2400" b="1" dirty="0">
                <a:solidFill>
                  <a:prstClr val="black"/>
                </a:solidFill>
                <a:latin typeface="Times New Roman" panose="02020603050405020304" pitchFamily="18" charset="0"/>
                <a:cs typeface="Times New Roman" panose="02020603050405020304" pitchFamily="18" charset="0"/>
              </a:rPr>
              <a:t>Scientific Research</a:t>
            </a:r>
          </a:p>
          <a:p>
            <a:pPr algn="ctr">
              <a:lnSpc>
                <a:spcPct val="150000"/>
              </a:lnSpc>
            </a:pPr>
            <a:r>
              <a:rPr lang="ar-EG" sz="2400" b="1" dirty="0">
                <a:solidFill>
                  <a:prstClr val="black"/>
                </a:solidFill>
                <a:latin typeface="Times New Roman" panose="02020603050405020304" pitchFamily="18" charset="0"/>
                <a:cs typeface="Times New Roman" panose="02020603050405020304" pitchFamily="18" charset="0"/>
              </a:rPr>
              <a:t>قضايا بحثية </a:t>
            </a:r>
            <a:r>
              <a:rPr lang="en-US" sz="2400" b="1" dirty="0">
                <a:solidFill>
                  <a:prstClr val="black"/>
                </a:solidFill>
                <a:latin typeface="Times New Roman" panose="02020603050405020304" pitchFamily="18" charset="0"/>
                <a:cs typeface="Times New Roman" panose="02020603050405020304" pitchFamily="18" charset="0"/>
              </a:rPr>
              <a:t> Research Issues</a:t>
            </a:r>
          </a:p>
          <a:p>
            <a:pPr algn="ctr">
              <a:lnSpc>
                <a:spcPct val="150000"/>
              </a:lnSpc>
            </a:pPr>
            <a:r>
              <a:rPr lang="ar-EG" sz="2400" b="1" dirty="0">
                <a:solidFill>
                  <a:prstClr val="black"/>
                </a:solidFill>
                <a:latin typeface="Times New Roman" panose="02020603050405020304" pitchFamily="18" charset="0"/>
                <a:cs typeface="Times New Roman" panose="02020603050405020304" pitchFamily="18" charset="0"/>
              </a:rPr>
              <a:t>مشكلة البحث</a:t>
            </a:r>
            <a:r>
              <a:rPr lang="en-US" sz="2400" b="1" dirty="0">
                <a:solidFill>
                  <a:prstClr val="black"/>
                </a:solidFill>
                <a:latin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cs typeface="Times New Roman" panose="02020603050405020304" pitchFamily="18" charset="0"/>
              </a:rPr>
              <a:t> </a:t>
            </a:r>
            <a:r>
              <a:rPr lang="en-US" sz="2400" b="1" dirty="0">
                <a:solidFill>
                  <a:prstClr val="black"/>
                </a:solidFill>
                <a:latin typeface="Times New Roman" panose="02020603050405020304" pitchFamily="18" charset="0"/>
                <a:cs typeface="Times New Roman" panose="02020603050405020304" pitchFamily="18" charset="0"/>
              </a:rPr>
              <a:t>Research Problem</a:t>
            </a:r>
            <a:endParaRPr lang="ar-EG"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3933363"/>
      </p:ext>
    </p:extLst>
  </p:cSld>
  <p:clrMapOvr>
    <a:masterClrMapping/>
  </p:clrMapOvr>
  <mc:AlternateContent xmlns:mc="http://schemas.openxmlformats.org/markup-compatibility/2006" xmlns:p14="http://schemas.microsoft.com/office/powerpoint/2010/main">
    <mc:Choice Requires="p14">
      <p:transition spd="slow" p14:dur="2000" advTm="18462"/>
    </mc:Choice>
    <mc:Fallback xmlns="">
      <p:transition spd="slow" advTm="184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1613179" y="1097744"/>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2565778" y="1281498"/>
            <a:ext cx="7440553" cy="102430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400" b="1" dirty="0">
                <a:solidFill>
                  <a:schemeClr val="tx1"/>
                </a:solidFill>
                <a:latin typeface="Times New Roman" panose="02020603050405020304" pitchFamily="18" charset="0"/>
                <a:cs typeface="Times New Roman" panose="02020603050405020304" pitchFamily="18" charset="0"/>
              </a:rPr>
              <a:t>أهمية البحث العلمي في المجال القانوني</a:t>
            </a:r>
            <a:endParaRPr lang="ar-EG" sz="2400" b="1" dirty="0">
              <a:solidFill>
                <a:schemeClr val="tx1"/>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2424334" y="2868995"/>
            <a:ext cx="8379726" cy="2308324"/>
          </a:xfrm>
          <a:prstGeom prst="rect">
            <a:avLst/>
          </a:prstGeom>
          <a:noFill/>
        </p:spPr>
        <p:txBody>
          <a:bodyPr wrap="square" rtlCol="1">
            <a:spAutoFit/>
          </a:bodyPr>
          <a:lstStyle/>
          <a:p>
            <a:pPr algn="just"/>
            <a:r>
              <a:rPr lang="ar-SY" sz="2400" dirty="0">
                <a:solidFill>
                  <a:prstClr val="black"/>
                </a:solidFill>
              </a:rPr>
              <a:t>1- تطوير التشريعات داخل الدولة: إن حياة الإنسان في تطور مستمر، لهذا البحث عن قوانين جديدة تواكب التطورات الحديثة والمواضيع المستجدة، وتكمن أهمية البحث العلمي في المجال القانوني بالبحث عن قواعد قانونية ناظمة للمواضيع المستجدة، التي لم يتصدَّ لها المشرع بعد، مثل الجرائم الالكترونية التي لم تكن معروفة في السابق، </a:t>
            </a:r>
          </a:p>
          <a:p>
            <a:pPr algn="just"/>
            <a:r>
              <a:rPr lang="ar-SY" sz="2400" dirty="0">
                <a:solidFill>
                  <a:prstClr val="black"/>
                </a:solidFill>
              </a:rPr>
              <a:t>2-التطوير والتحديث المستمر للقوانين: القائمة التي تجاوزها الزمن وأصبحت قاصرة عن ضبط وتنظيم المجتمع.</a:t>
            </a:r>
          </a:p>
        </p:txBody>
      </p:sp>
    </p:spTree>
    <p:extLst>
      <p:ext uri="{BB962C8B-B14F-4D97-AF65-F5344CB8AC3E}">
        <p14:creationId xmlns:p14="http://schemas.microsoft.com/office/powerpoint/2010/main" val="709531670"/>
      </p:ext>
    </p:extLst>
  </p:cSld>
  <p:clrMapOvr>
    <a:masterClrMapping/>
  </p:clrMapOvr>
  <mc:AlternateContent xmlns:mc="http://schemas.openxmlformats.org/markup-compatibility/2006" xmlns:p14="http://schemas.microsoft.com/office/powerpoint/2010/main">
    <mc:Choice Requires="p14">
      <p:transition spd="slow" p14:dur="2000" advTm="69877"/>
    </mc:Choice>
    <mc:Fallback xmlns="">
      <p:transition spd="slow" advTm="698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1023581" y="1140834"/>
            <a:ext cx="9880979"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1241946" y="1591803"/>
            <a:ext cx="9562114" cy="3785652"/>
          </a:xfrm>
          <a:prstGeom prst="rect">
            <a:avLst/>
          </a:prstGeom>
          <a:noFill/>
        </p:spPr>
        <p:txBody>
          <a:bodyPr wrap="square" rtlCol="1">
            <a:spAutoFit/>
          </a:bodyPr>
          <a:lstStyle/>
          <a:p>
            <a:pPr algn="just"/>
            <a:r>
              <a:rPr lang="ar-SY" sz="2400" dirty="0">
                <a:solidFill>
                  <a:prstClr val="black"/>
                </a:solidFill>
              </a:rPr>
              <a:t>3- إيجاد الحلول المناسبة للمشاكل القانونية التي يواجهها رجال القانون:</a:t>
            </a:r>
          </a:p>
          <a:p>
            <a:pPr algn="just"/>
            <a:r>
              <a:rPr lang="ar-SY" sz="2400" dirty="0">
                <a:solidFill>
                  <a:prstClr val="black"/>
                </a:solidFill>
              </a:rPr>
              <a:t>فالبحوث العلمية المستمرة في المجال القانوني يمكن أن ترصد الظواهر الاجتماعية السلبية التي تظهر في المجتمع، كارتفاع الجريمة لدى الأحداث، أو انتشار الابتزاز والتهديد الالكتروني، فيقوم الباحث بتحديد أسباب هذه الظواهر، وأساليب مكافحتها وتصدي القانون لها، من خلال التوصيات التي يستفيد منها المشرع وصانع القرار السياسي.</a:t>
            </a:r>
          </a:p>
          <a:p>
            <a:pPr algn="just"/>
            <a:r>
              <a:rPr lang="ar-SY" sz="2400" dirty="0">
                <a:solidFill>
                  <a:prstClr val="black"/>
                </a:solidFill>
              </a:rPr>
              <a:t>4- مقارنة القوانين الوطنية بالتشريعات العربية والأجنبية للوصول إلى أفضل الصيغ والممارسات القانونية:</a:t>
            </a:r>
          </a:p>
          <a:p>
            <a:pPr algn="just"/>
            <a:r>
              <a:rPr lang="ar-SY" sz="2400" dirty="0">
                <a:solidFill>
                  <a:prstClr val="black"/>
                </a:solidFill>
              </a:rPr>
              <a:t>لذلك فإن إنجاز أطروحة متميزة ومفيدة للدكتوراه في القانون، تستلزم مقارنة القانون الوطني مع القوانين العربية والأجنبية الأكثر تطورًا، لأن المقارنة ستكشف الثغرات الموجودة في القانون الوطني، وستحث المشرع على تعديل القوانين وفق الاستجابات القانونية العالمية.</a:t>
            </a:r>
          </a:p>
        </p:txBody>
      </p:sp>
    </p:spTree>
    <p:extLst>
      <p:ext uri="{BB962C8B-B14F-4D97-AF65-F5344CB8AC3E}">
        <p14:creationId xmlns:p14="http://schemas.microsoft.com/office/powerpoint/2010/main" val="523436774"/>
      </p:ext>
    </p:extLst>
  </p:cSld>
  <p:clrMapOvr>
    <a:masterClrMapping/>
  </p:clrMapOvr>
  <mc:AlternateContent xmlns:mc="http://schemas.openxmlformats.org/markup-compatibility/2006" xmlns:p14="http://schemas.microsoft.com/office/powerpoint/2010/main">
    <mc:Choice Requires="p14">
      <p:transition spd="slow" p14:dur="2000" advTm="78863"/>
    </mc:Choice>
    <mc:Fallback xmlns="">
      <p:transition spd="slow" advTm="788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2299"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416320"/>
          </a:xfrm>
          <a:prstGeom prst="rect">
            <a:avLst/>
          </a:prstGeom>
          <a:noFill/>
        </p:spPr>
        <p:txBody>
          <a:bodyPr wrap="square" rtlCol="1">
            <a:spAutoFit/>
          </a:bodyPr>
          <a:lstStyle/>
          <a:p>
            <a:pPr algn="just"/>
            <a:r>
              <a:rPr lang="ar-SY" sz="2400" dirty="0">
                <a:solidFill>
                  <a:prstClr val="black"/>
                </a:solidFill>
              </a:rPr>
              <a:t>- تعريف الطالب بأحدث الاتجاهات والقضايا المعاصرة في مجال التخصص</a:t>
            </a:r>
          </a:p>
          <a:p>
            <a:pPr algn="just"/>
            <a:r>
              <a:rPr lang="ar-SY" sz="2400" dirty="0">
                <a:solidFill>
                  <a:prstClr val="black"/>
                </a:solidFill>
              </a:rPr>
              <a:t>- تطوير مهارات النقد و تنمية قدرات الطالب على التحليل المنهجي للمشكلات الواقعية</a:t>
            </a:r>
          </a:p>
          <a:p>
            <a:pPr algn="just"/>
            <a:r>
              <a:rPr lang="ar-SY" sz="2400" dirty="0">
                <a:solidFill>
                  <a:prstClr val="black"/>
                </a:solidFill>
              </a:rPr>
              <a:t>- تدريب الطالب على مهارات تصميم وإعداد المقترحات البحثية</a:t>
            </a:r>
            <a:r>
              <a:rPr lang="en-US" sz="2400" dirty="0">
                <a:solidFill>
                  <a:prstClr val="black"/>
                </a:solidFill>
              </a:rPr>
              <a:t> Research Proposals </a:t>
            </a:r>
            <a:r>
              <a:rPr lang="ar-SY" sz="2400" dirty="0">
                <a:solidFill>
                  <a:prstClr val="black"/>
                </a:solidFill>
              </a:rPr>
              <a:t>وفق</a:t>
            </a:r>
          </a:p>
          <a:p>
            <a:pPr algn="just"/>
            <a:r>
              <a:rPr lang="ar-SY" sz="2400" dirty="0">
                <a:solidFill>
                  <a:prstClr val="black"/>
                </a:solidFill>
              </a:rPr>
              <a:t>معايير الجودة الأكاديمية</a:t>
            </a:r>
          </a:p>
          <a:p>
            <a:pPr marL="342900" indent="-342900" algn="just">
              <a:buFontTx/>
              <a:buChar char="-"/>
            </a:pPr>
            <a:r>
              <a:rPr lang="ar-SY" sz="2400" dirty="0">
                <a:solidFill>
                  <a:prstClr val="black"/>
                </a:solidFill>
              </a:rPr>
              <a:t>تعميق وعي الطالب بأخلاقيات البحث العلمي، والأمانة العلمية في النقل والاقتباس.</a:t>
            </a:r>
          </a:p>
          <a:p>
            <a:pPr marL="342900" indent="-342900" algn="just">
              <a:buFontTx/>
              <a:buChar char="-"/>
            </a:pPr>
            <a:r>
              <a:rPr lang="ar-SY" sz="2400" dirty="0">
                <a:solidFill>
                  <a:prstClr val="black"/>
                </a:solidFill>
              </a:rPr>
              <a:t>- تنمية معارف الطالب بمناهج البحث العلمي.</a:t>
            </a:r>
          </a:p>
          <a:p>
            <a:pPr marL="342900" indent="-342900" algn="just">
              <a:buFontTx/>
              <a:buChar char="-"/>
            </a:pPr>
            <a:r>
              <a:rPr lang="ar-SY" sz="2400" dirty="0">
                <a:solidFill>
                  <a:prstClr val="black"/>
                </a:solidFill>
              </a:rPr>
              <a:t>- تعميق قدرة الطالب على ربط القضايا البحثية بالاحتياجات المجتمعية، والتوجهات التنموية والاقتصادية الوطنية والدولية.</a:t>
            </a:r>
          </a:p>
          <a:p>
            <a:pPr algn="just"/>
            <a:r>
              <a:rPr lang="ar-SY" sz="2400" dirty="0">
                <a:solidFill>
                  <a:prstClr val="black"/>
                </a:solidFill>
              </a:rPr>
              <a:t>- استخدام قواعد البيانات البحثية المتقدمة  مثل </a:t>
            </a:r>
            <a:r>
              <a:rPr lang="en-US" sz="2400" dirty="0">
                <a:solidFill>
                  <a:prstClr val="black"/>
                </a:solidFill>
              </a:rPr>
              <a:t>   Scopus </a:t>
            </a:r>
            <a:r>
              <a:rPr lang="ar-SY" sz="2400" dirty="0">
                <a:solidFill>
                  <a:prstClr val="black"/>
                </a:solidFill>
              </a:rPr>
              <a:t>و </a:t>
            </a:r>
            <a:r>
              <a:rPr lang="en-US" sz="2400" dirty="0">
                <a:solidFill>
                  <a:prstClr val="black"/>
                </a:solidFill>
              </a:rPr>
              <a:t>Web Science</a:t>
            </a:r>
            <a:endParaRPr lang="ar-SY" sz="2400" dirty="0">
              <a:solidFill>
                <a:prstClr val="black"/>
              </a:solidFill>
            </a:endParaRP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43941"/>
    </mc:Choice>
    <mc:Fallback xmlns="">
      <p:transition spd="slow" advTm="439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327545" y="980409"/>
            <a:ext cx="11054687" cy="5259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مربع نص 2"/>
          <p:cNvSpPr txBox="1"/>
          <p:nvPr/>
        </p:nvSpPr>
        <p:spPr>
          <a:xfrm>
            <a:off x="608051" y="1193064"/>
            <a:ext cx="10493674" cy="3785652"/>
          </a:xfrm>
          <a:prstGeom prst="rect">
            <a:avLst/>
          </a:prstGeom>
          <a:noFill/>
        </p:spPr>
        <p:txBody>
          <a:bodyPr wrap="square" rtlCol="1">
            <a:spAutoFit/>
          </a:bodyPr>
          <a:lstStyle/>
          <a:p>
            <a:pPr algn="ctr"/>
            <a:r>
              <a:rPr lang="ar-SY" sz="2400" b="1" dirty="0">
                <a:solidFill>
                  <a:prstClr val="black"/>
                </a:solidFill>
              </a:rPr>
              <a:t>مخرجات التعلم المستهدفة </a:t>
            </a:r>
            <a:r>
              <a:rPr lang="en-US" sz="2400" b="1" dirty="0">
                <a:solidFill>
                  <a:prstClr val="black"/>
                </a:solidFill>
              </a:rPr>
              <a:t>(Learning Outcomes):</a:t>
            </a:r>
          </a:p>
          <a:p>
            <a:r>
              <a:rPr lang="ar-SY" sz="2400" dirty="0">
                <a:solidFill>
                  <a:prstClr val="black"/>
                </a:solidFill>
              </a:rPr>
              <a:t>بعد دراسة هذا المقرر، يتوقع من الطالب ان يكون قادراً على:</a:t>
            </a:r>
          </a:p>
          <a:p>
            <a:r>
              <a:rPr lang="ar-SY" sz="2400" dirty="0">
                <a:solidFill>
                  <a:prstClr val="black"/>
                </a:solidFill>
              </a:rPr>
              <a:t>- تشخيص وتحليل القضايا البحثية المعاصرة والمتقدمة في مجال التخصص بدقة وعمق علمي.</a:t>
            </a:r>
          </a:p>
          <a:p>
            <a:r>
              <a:rPr lang="ar-SY" sz="2400" dirty="0">
                <a:solidFill>
                  <a:prstClr val="black"/>
                </a:solidFill>
              </a:rPr>
              <a:t>- تقييم الأدبيات والدراسات السابقة لتحديد الفجوات البحثية وصياغة مبررات الدراسة.</a:t>
            </a:r>
          </a:p>
          <a:p>
            <a:r>
              <a:rPr lang="ar-SY" sz="2400" dirty="0">
                <a:solidFill>
                  <a:prstClr val="black"/>
                </a:solidFill>
              </a:rPr>
              <a:t>- المفاضلة بين المناهج البحثية المختلفة واختيار المنهج الأكثر ملاءمة لمعالجة القضايا المطروحة.</a:t>
            </a:r>
          </a:p>
          <a:p>
            <a:r>
              <a:rPr lang="ar-SY" sz="2400" dirty="0">
                <a:solidFill>
                  <a:prstClr val="black"/>
                </a:solidFill>
              </a:rPr>
              <a:t>- اعداد مشروعات بحثية متكاملة تتضمن عناوين دقيقة، وأسئلة محددة، وأهدافًا قابلة للقياس.</a:t>
            </a:r>
          </a:p>
          <a:p>
            <a:r>
              <a:rPr lang="ar-SY" sz="2400" dirty="0">
                <a:solidFill>
                  <a:prstClr val="black"/>
                </a:solidFill>
              </a:rPr>
              <a:t> تصميم خطة بحث أولية </a:t>
            </a:r>
            <a:r>
              <a:rPr lang="en-US" sz="2400" dirty="0">
                <a:solidFill>
                  <a:prstClr val="black"/>
                </a:solidFill>
              </a:rPr>
              <a:t>Research Proposal </a:t>
            </a:r>
            <a:r>
              <a:rPr lang="ar-SY" sz="2400" dirty="0">
                <a:solidFill>
                  <a:prstClr val="black"/>
                </a:solidFill>
              </a:rPr>
              <a:t> تتمتع بالرصانة العلمية. </a:t>
            </a:r>
          </a:p>
          <a:p>
            <a:r>
              <a:rPr lang="ar-SY" sz="2400" dirty="0">
                <a:solidFill>
                  <a:prstClr val="black"/>
                </a:solidFill>
              </a:rPr>
              <a:t>- تطبيق ادوات التفكير النقدي والمنهجي في تحليل المشكلات البحثية المعقدة واقتراح حلول لها.</a:t>
            </a:r>
          </a:p>
          <a:p>
            <a:r>
              <a:rPr lang="ar-SY" sz="2400" dirty="0">
                <a:solidFill>
                  <a:prstClr val="black"/>
                </a:solidFill>
              </a:rPr>
              <a:t>- الالتزام بمعايير الأمانة العلمية وأخلاقيات البحث العلمي في جميع مراحل إعداد المقترح.</a:t>
            </a:r>
          </a:p>
          <a:p>
            <a:r>
              <a:rPr lang="ar-SY" sz="2400" dirty="0">
                <a:solidFill>
                  <a:prstClr val="black"/>
                </a:solidFill>
              </a:rPr>
              <a:t>- تقديم ومناقشة مقترح البحث </a:t>
            </a:r>
            <a:r>
              <a:rPr lang="en-US" sz="2400" dirty="0">
                <a:solidFill>
                  <a:prstClr val="black"/>
                </a:solidFill>
              </a:rPr>
              <a:t>Presentation of the Proposal</a:t>
            </a:r>
            <a:endParaRPr lang="ar-SY" sz="2400" dirty="0">
              <a:solidFill>
                <a:prstClr val="black"/>
              </a:solidFill>
              <a:cs typeface="Times New Roman" panose="02020603050405020304" pitchFamily="18" charset="0"/>
            </a:endParaRPr>
          </a:p>
        </p:txBody>
      </p:sp>
    </p:spTree>
    <p:extLst>
      <p:ext uri="{BB962C8B-B14F-4D97-AF65-F5344CB8AC3E}">
        <p14:creationId xmlns:p14="http://schemas.microsoft.com/office/powerpoint/2010/main" val="2039489126"/>
      </p:ext>
    </p:extLst>
  </p:cSld>
  <p:clrMapOvr>
    <a:masterClrMapping/>
  </p:clrMapOvr>
  <mc:AlternateContent xmlns:mc="http://schemas.openxmlformats.org/markup-compatibility/2006" xmlns:p14="http://schemas.microsoft.com/office/powerpoint/2010/main">
    <mc:Choice Requires="p14">
      <p:transition spd="slow" p14:dur="2000" advTm="63783"/>
    </mc:Choice>
    <mc:Fallback xmlns="">
      <p:transition spd="slow" advTm="637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3687018" y="1421932"/>
            <a:ext cx="4215618"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400" b="1" dirty="0">
                <a:solidFill>
                  <a:schemeClr val="tx1"/>
                </a:solidFill>
                <a:latin typeface="Times New Roman" panose="02020603050405020304" pitchFamily="18" charset="0"/>
                <a:cs typeface="Times New Roman" panose="02020603050405020304" pitchFamily="18" charset="0"/>
              </a:rPr>
              <a:t>مفهوم القضية البحثية أو إشكالية البحث</a:t>
            </a:r>
            <a:endParaRPr lang="ar-EG" sz="2400" b="1" dirty="0">
              <a:solidFill>
                <a:schemeClr val="tx1"/>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2640080"/>
            <a:ext cx="10140287" cy="2308324"/>
          </a:xfrm>
          <a:prstGeom prst="rect">
            <a:avLst/>
          </a:prstGeom>
          <a:noFill/>
        </p:spPr>
        <p:txBody>
          <a:bodyPr wrap="square" rtlCol="1">
            <a:spAutoFit/>
          </a:bodyPr>
          <a:lstStyle/>
          <a:p>
            <a:pPr algn="just"/>
            <a:r>
              <a:rPr lang="ar-SY" sz="2400" dirty="0">
                <a:solidFill>
                  <a:prstClr val="black"/>
                </a:solidFill>
              </a:rPr>
              <a:t>إشكالية البحث هي الموضوع الذي ينوي الباحث معالجته ، وكيفية حله والإجابة عنه وصياغة الإشكالية القانونية البحثية هي جوهر رسالة الدكتوراه، والدليل على أصالتها وحداثتها، فهي  الفجوة التي تحاول الدراسة جسرها، والمعضلة التي تحاول إيجاد توصيات لحلها.</a:t>
            </a:r>
          </a:p>
          <a:p>
            <a:pPr algn="just"/>
            <a:r>
              <a:rPr lang="ar-SY" sz="2400" dirty="0">
                <a:solidFill>
                  <a:prstClr val="black"/>
                </a:solidFill>
              </a:rPr>
              <a:t>ويُعدّ تحديد مشكلة البحث بوضوح ودقة الخطوة الأولى والحاسمة في بناء رسالة الدكتوراه المتميزة من الناحيتين العلمية والتطبيقية</a:t>
            </a:r>
          </a:p>
          <a:p>
            <a:endParaRPr lang="ar-SY" sz="2400" dirty="0">
              <a:solidFill>
                <a:prstClr val="black"/>
              </a:solidFill>
            </a:endParaRPr>
          </a:p>
        </p:txBody>
      </p:sp>
    </p:spTree>
    <p:extLst>
      <p:ext uri="{BB962C8B-B14F-4D97-AF65-F5344CB8AC3E}">
        <p14:creationId xmlns:p14="http://schemas.microsoft.com/office/powerpoint/2010/main" val="2562121578"/>
      </p:ext>
    </p:extLst>
  </p:cSld>
  <p:clrMapOvr>
    <a:masterClrMapping/>
  </p:clrMapOvr>
  <mc:AlternateContent xmlns:mc="http://schemas.openxmlformats.org/markup-compatibility/2006" xmlns:p14="http://schemas.microsoft.com/office/powerpoint/2010/main">
    <mc:Choice Requires="p14">
      <p:transition spd="slow" p14:dur="2000" advTm="85915"/>
    </mc:Choice>
    <mc:Fallback xmlns="">
      <p:transition spd="slow" advTm="859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3725537" y="1363620"/>
            <a:ext cx="4215618"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400" b="1" dirty="0">
                <a:solidFill>
                  <a:schemeClr val="tx1"/>
                </a:solidFill>
                <a:latin typeface="Times New Roman" panose="02020603050405020304" pitchFamily="18" charset="0"/>
                <a:cs typeface="Times New Roman" panose="02020603050405020304" pitchFamily="18" charset="0"/>
              </a:rPr>
              <a:t>أهمية التحديد الدقيق لإشكالية البحث</a:t>
            </a:r>
            <a:endParaRPr lang="ar-EG" sz="2400" b="1" dirty="0">
              <a:solidFill>
                <a:schemeClr val="tx1"/>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2309753"/>
            <a:ext cx="10140287" cy="3416320"/>
          </a:xfrm>
          <a:prstGeom prst="rect">
            <a:avLst/>
          </a:prstGeom>
          <a:noFill/>
        </p:spPr>
        <p:txBody>
          <a:bodyPr wrap="square" rtlCol="1">
            <a:spAutoFit/>
          </a:bodyPr>
          <a:lstStyle/>
          <a:p>
            <a:pPr algn="just"/>
            <a:r>
              <a:rPr lang="ar-SY" sz="2400" dirty="0">
                <a:solidFill>
                  <a:prstClr val="black"/>
                </a:solidFill>
              </a:rPr>
              <a:t>- تُعد إشكالية البحث حجر الزاوية الذي تستند عليه كافة المراحل التالية في بناء الرسالة.</a:t>
            </a:r>
          </a:p>
          <a:p>
            <a:pPr algn="just"/>
            <a:r>
              <a:rPr lang="ar-SY" sz="2400" dirty="0">
                <a:solidFill>
                  <a:prstClr val="black"/>
                </a:solidFill>
              </a:rPr>
              <a:t>- يساهم الاختيار الدقيق للإشكالية في ضمان الأصالة والابتكار، مما يجنب الباحث تكرار الأبحاث السابقة ويضمن تقديم اضافة حقيقية للمعرفة الإنسانية.</a:t>
            </a:r>
          </a:p>
          <a:p>
            <a:pPr algn="just"/>
            <a:r>
              <a:rPr lang="ar-SY" sz="2400" dirty="0">
                <a:solidFill>
                  <a:prstClr val="black"/>
                </a:solidFill>
              </a:rPr>
              <a:t>- تبرز اهمية اختيار الإشكالية في مدى قدرتها على معالجة مشكلات واقعية وتقديم حلول تطبيقية تخدم التوجهات التنموية والمجتمعية.</a:t>
            </a:r>
          </a:p>
          <a:p>
            <a:pPr algn="just"/>
            <a:r>
              <a:rPr lang="ar-SY" sz="2400" dirty="0">
                <a:solidFill>
                  <a:prstClr val="black"/>
                </a:solidFill>
              </a:rPr>
              <a:t> - تساعد الصياغة الدقيقة للإشكالية البحثية في تركيز جهود الباحث وتمنع تشتيتها في موضوعات واسعة أو غير قابلة للقياس.</a:t>
            </a:r>
          </a:p>
          <a:p>
            <a:pPr algn="just"/>
            <a:r>
              <a:rPr lang="ar-SY" sz="2400" dirty="0">
                <a:solidFill>
                  <a:prstClr val="black"/>
                </a:solidFill>
              </a:rPr>
              <a:t>- يمثل اختيار قضية بحثية ذات أصالة علمية، وفائدة عملية، معياراً لجودة الرسالة، وجدارتها بالتقييم الأكاديمي المرتفع،  والنشر في المجلات العلمية المرموقة.</a:t>
            </a:r>
          </a:p>
        </p:txBody>
      </p:sp>
    </p:spTree>
    <p:extLst>
      <p:ext uri="{BB962C8B-B14F-4D97-AF65-F5344CB8AC3E}">
        <p14:creationId xmlns:p14="http://schemas.microsoft.com/office/powerpoint/2010/main" val="3361551460"/>
      </p:ext>
    </p:extLst>
  </p:cSld>
  <p:clrMapOvr>
    <a:masterClrMapping/>
  </p:clrMapOvr>
  <mc:AlternateContent xmlns:mc="http://schemas.openxmlformats.org/markup-compatibility/2006" xmlns:p14="http://schemas.microsoft.com/office/powerpoint/2010/main">
    <mc:Choice Requires="p14">
      <p:transition spd="slow" p14:dur="2000" advTm="118410"/>
    </mc:Choice>
    <mc:Fallback xmlns="">
      <p:transition spd="slow" advTm="1184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3725537" y="1363620"/>
            <a:ext cx="4215618"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400" b="1" dirty="0">
                <a:solidFill>
                  <a:schemeClr val="tx1"/>
                </a:solidFill>
                <a:latin typeface="Times New Roman" panose="02020603050405020304" pitchFamily="18" charset="0"/>
                <a:cs typeface="Times New Roman" panose="02020603050405020304" pitchFamily="18" charset="0"/>
              </a:rPr>
              <a:t>ضوابط الإشكالية البحثية </a:t>
            </a:r>
            <a:endParaRPr lang="ar-EG" sz="2400" b="1" dirty="0">
              <a:solidFill>
                <a:schemeClr val="tx1"/>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763203" y="2309753"/>
            <a:ext cx="10140287" cy="3416320"/>
          </a:xfrm>
          <a:prstGeom prst="rect">
            <a:avLst/>
          </a:prstGeom>
          <a:noFill/>
        </p:spPr>
        <p:txBody>
          <a:bodyPr wrap="square" rtlCol="1">
            <a:spAutoFit/>
          </a:bodyPr>
          <a:lstStyle/>
          <a:p>
            <a:pPr algn="just"/>
            <a:r>
              <a:rPr lang="ar-SY" sz="2400" dirty="0">
                <a:solidFill>
                  <a:prstClr val="black"/>
                </a:solidFill>
              </a:rPr>
              <a:t>1- الأصالة والابتكار</a:t>
            </a:r>
            <a:r>
              <a:rPr lang="en-US" sz="2400" dirty="0">
                <a:solidFill>
                  <a:prstClr val="black"/>
                </a:solidFill>
              </a:rPr>
              <a:t> :(Originality) </a:t>
            </a:r>
            <a:r>
              <a:rPr lang="ar-SY" sz="2400" dirty="0">
                <a:solidFill>
                  <a:prstClr val="black"/>
                </a:solidFill>
              </a:rPr>
              <a:t>أن تقدم القضية البحثية إضافة علمية جديدة، وألا تكون مجرد تكرارًا لدراسات سابقة أُشبعت بحثًا.</a:t>
            </a:r>
          </a:p>
          <a:p>
            <a:pPr algn="just"/>
            <a:r>
              <a:rPr lang="ar-SY" sz="2400" dirty="0">
                <a:solidFill>
                  <a:prstClr val="black"/>
                </a:solidFill>
              </a:rPr>
              <a:t>2- القابلية للبحث والتطبيق</a:t>
            </a:r>
            <a:r>
              <a:rPr lang="en-US" sz="2400" dirty="0">
                <a:solidFill>
                  <a:prstClr val="black"/>
                </a:solidFill>
              </a:rPr>
              <a:t>Feasibility)</a:t>
            </a:r>
            <a:r>
              <a:rPr lang="ar-SY" sz="2400" dirty="0">
                <a:solidFill>
                  <a:prstClr val="black"/>
                </a:solidFill>
              </a:rPr>
              <a:t>): التأكد من قدرة الباحث على دراسة الإشكالية في ظل الموارد المتاحة (الوقت، التمويل، المصادر العلمية، المقدرة اللغوية، وإمكانية الوصول إلى المصادر والبيانات اللازمة).</a:t>
            </a:r>
          </a:p>
          <a:p>
            <a:pPr algn="just"/>
            <a:r>
              <a:rPr lang="ar-SY" sz="2400" dirty="0">
                <a:solidFill>
                  <a:prstClr val="black"/>
                </a:solidFill>
              </a:rPr>
              <a:t>3- الأهمية والقيمة العلمية </a:t>
            </a:r>
            <a:r>
              <a:rPr lang="en-US" sz="2400" dirty="0">
                <a:solidFill>
                  <a:prstClr val="black"/>
                </a:solidFill>
              </a:rPr>
              <a:t>:(Significance)</a:t>
            </a:r>
            <a:r>
              <a:rPr lang="ar-SY" sz="2400" dirty="0">
                <a:solidFill>
                  <a:prstClr val="black"/>
                </a:solidFill>
              </a:rPr>
              <a:t> أن تكون الإشكالية ذات أهمية في مجال التخصص، وأن تساهم في سد فجوة معرفية واضحة أو تقديم فهم أعمق لظاهرة معقدة.</a:t>
            </a:r>
          </a:p>
          <a:p>
            <a:pPr algn="just"/>
            <a:r>
              <a:rPr lang="ar-SY" sz="2400" dirty="0">
                <a:solidFill>
                  <a:prstClr val="black"/>
                </a:solidFill>
              </a:rPr>
              <a:t>4- الارتباط بالواقع والاحتياج المجتمعي: يجب أن تحمل الإجابات على الإشكالية أبعادًا تطبيقية وعملية ملموسة، لا أن تكون مجرد كلام نظري أجوف.</a:t>
            </a:r>
          </a:p>
        </p:txBody>
      </p:sp>
    </p:spTree>
    <p:extLst>
      <p:ext uri="{BB962C8B-B14F-4D97-AF65-F5344CB8AC3E}">
        <p14:creationId xmlns:p14="http://schemas.microsoft.com/office/powerpoint/2010/main" val="2092134761"/>
      </p:ext>
    </p:extLst>
  </p:cSld>
  <p:clrMapOvr>
    <a:masterClrMapping/>
  </p:clrMapOvr>
  <mc:AlternateContent xmlns:mc="http://schemas.openxmlformats.org/markup-compatibility/2006" xmlns:p14="http://schemas.microsoft.com/office/powerpoint/2010/main">
    <mc:Choice Requires="p14">
      <p:transition spd="slow" p14:dur="2000" advTm="120561"/>
    </mc:Choice>
    <mc:Fallback xmlns="">
      <p:transition spd="slow" advTm="1205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1"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663773" y="1951919"/>
            <a:ext cx="10140287" cy="3785652"/>
          </a:xfrm>
          <a:prstGeom prst="rect">
            <a:avLst/>
          </a:prstGeom>
          <a:noFill/>
        </p:spPr>
        <p:txBody>
          <a:bodyPr wrap="square" rtlCol="1">
            <a:spAutoFit/>
          </a:bodyPr>
          <a:lstStyle/>
          <a:p>
            <a:pPr algn="just"/>
            <a:r>
              <a:rPr lang="ar-SY" sz="2400" dirty="0">
                <a:solidFill>
                  <a:prstClr val="black"/>
                </a:solidFill>
              </a:rPr>
              <a:t> وقبل اختيار الباحث للإشكالية البحثية يجب أن يجيب بنفسه عن مجموعة من التساؤلات مثل:</a:t>
            </a:r>
          </a:p>
          <a:p>
            <a:pPr algn="just"/>
            <a:r>
              <a:rPr lang="ar-SY" sz="2400" dirty="0">
                <a:solidFill>
                  <a:prstClr val="black"/>
                </a:solidFill>
              </a:rPr>
              <a:t> هل هذه القضية البحثية محددة وملحة وتستحق البحث؟</a:t>
            </a:r>
          </a:p>
          <a:p>
            <a:pPr algn="just"/>
            <a:r>
              <a:rPr lang="ar-SY" sz="2400" dirty="0">
                <a:solidFill>
                  <a:prstClr val="black"/>
                </a:solidFill>
              </a:rPr>
              <a:t> هل إشكالية البحث مرتبطة بالواقع العملي في دولة الباحث أم لا؟</a:t>
            </a:r>
          </a:p>
          <a:p>
            <a:pPr algn="just"/>
            <a:r>
              <a:rPr lang="ar-SY" sz="2400" dirty="0">
                <a:solidFill>
                  <a:prstClr val="black"/>
                </a:solidFill>
              </a:rPr>
              <a:t> هل الموضوع في مدى قدرة الباحث النفسية واللغوية والمالية ..؟</a:t>
            </a:r>
          </a:p>
          <a:p>
            <a:pPr algn="just"/>
            <a:r>
              <a:rPr lang="ar-SY" sz="2400" dirty="0">
                <a:solidFill>
                  <a:prstClr val="black"/>
                </a:solidFill>
              </a:rPr>
              <a:t> هل هنالك ميل نفسي للباحث نحو الموضوع؟</a:t>
            </a:r>
          </a:p>
          <a:p>
            <a:pPr algn="just"/>
            <a:r>
              <a:rPr lang="ar-SY" sz="2400" dirty="0">
                <a:solidFill>
                  <a:prstClr val="black"/>
                </a:solidFill>
              </a:rPr>
              <a:t> هل تتوفر المصادر والمراجع المتخصصة أم لا؟ </a:t>
            </a:r>
          </a:p>
          <a:p>
            <a:pPr algn="just"/>
            <a:r>
              <a:rPr lang="ar-SY" sz="2400" dirty="0">
                <a:solidFill>
                  <a:prstClr val="black"/>
                </a:solidFill>
              </a:rPr>
              <a:t>هل ستضيف الدراسة إلى المعرفة الإنسانية ما هو جديد ومفيد؟</a:t>
            </a:r>
          </a:p>
          <a:p>
            <a:pPr algn="just"/>
            <a:r>
              <a:rPr lang="ar-SY" sz="2400" dirty="0">
                <a:solidFill>
                  <a:prstClr val="black"/>
                </a:solidFill>
              </a:rPr>
              <a:t>فإذا كانت الإجابة بالنفي على أي من هذه الأسئلة فيجب على الباحث أن يختار موضوعًا آخر دون تضييع وقته وجهده في بحث غير مجد.</a:t>
            </a:r>
          </a:p>
          <a:p>
            <a:endParaRPr lang="ar-SY" sz="2400" dirty="0">
              <a:solidFill>
                <a:prstClr val="black"/>
              </a:solidFill>
            </a:endParaRPr>
          </a:p>
        </p:txBody>
      </p:sp>
    </p:spTree>
    <p:extLst>
      <p:ext uri="{BB962C8B-B14F-4D97-AF65-F5344CB8AC3E}">
        <p14:creationId xmlns:p14="http://schemas.microsoft.com/office/powerpoint/2010/main" val="1092899888"/>
      </p:ext>
    </p:extLst>
  </p:cSld>
  <p:clrMapOvr>
    <a:masterClrMapping/>
  </p:clrMapOvr>
  <mc:AlternateContent xmlns:mc="http://schemas.openxmlformats.org/markup-compatibility/2006" xmlns:p14="http://schemas.microsoft.com/office/powerpoint/2010/main">
    <mc:Choice Requires="p14">
      <p:transition spd="slow" p14:dur="2000" advTm="111826"/>
    </mc:Choice>
    <mc:Fallback xmlns="">
      <p:transition spd="slow" advTm="11182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663773" y="2160534"/>
            <a:ext cx="10140287" cy="4154984"/>
          </a:xfrm>
          <a:prstGeom prst="rect">
            <a:avLst/>
          </a:prstGeom>
          <a:noFill/>
        </p:spPr>
        <p:txBody>
          <a:bodyPr wrap="square" rtlCol="1">
            <a:spAutoFit/>
          </a:bodyPr>
          <a:lstStyle/>
          <a:p>
            <a:pPr algn="just"/>
            <a:r>
              <a:rPr lang="ar-SY" sz="2400" dirty="0">
                <a:solidFill>
                  <a:prstClr val="black"/>
                </a:solidFill>
              </a:rPr>
              <a:t>ولكي تكون صياغة الإشكالية سليمة أكاديميًا، يجب أن تتضمن العناصر التالية:</a:t>
            </a:r>
          </a:p>
          <a:p>
            <a:pPr algn="just"/>
            <a:r>
              <a:rPr lang="ar-SY" sz="2400" dirty="0">
                <a:solidFill>
                  <a:prstClr val="black"/>
                </a:solidFill>
              </a:rPr>
              <a:t>- تحديد "النقص" أو "التعارض" القانوني في الموضوع المراد بحثه. إذ تبدأ الإشكالية برصد حالة من عدم الوضوح، مثل:</a:t>
            </a:r>
          </a:p>
          <a:p>
            <a:pPr algn="just"/>
            <a:r>
              <a:rPr lang="ar-SY" sz="2400" dirty="0">
                <a:solidFill>
                  <a:prstClr val="black"/>
                </a:solidFill>
              </a:rPr>
              <a:t>- قصور تشريعي: غياب النصوص التي تنظم مستجدات حديثة.</a:t>
            </a:r>
          </a:p>
          <a:p>
            <a:pPr algn="just"/>
            <a:r>
              <a:rPr lang="ar-SY" sz="2400" dirty="0">
                <a:solidFill>
                  <a:prstClr val="black"/>
                </a:solidFill>
              </a:rPr>
              <a:t>- غموض النص: وجود نصوص قانونية تحتمل أكثر من تفسير مما يربك التطبيق.</a:t>
            </a:r>
          </a:p>
          <a:p>
            <a:pPr algn="just"/>
            <a:r>
              <a:rPr lang="ar-SY" sz="2400" dirty="0">
                <a:solidFill>
                  <a:prstClr val="black"/>
                </a:solidFill>
              </a:rPr>
              <a:t>- تعارض النصوص: وجود تضارب بين نص داخلي واتفاقية دولية، أو بين نصين في فرعين مختلفين من القانون.</a:t>
            </a:r>
          </a:p>
          <a:p>
            <a:pPr algn="just"/>
            <a:r>
              <a:rPr lang="ar-SY" sz="2400" dirty="0">
                <a:solidFill>
                  <a:prstClr val="black"/>
                </a:solidFill>
              </a:rPr>
              <a:t>- إبراز "الفجوة" بين النظرية والتطبيق.</a:t>
            </a:r>
          </a:p>
          <a:p>
            <a:pPr algn="just"/>
            <a:r>
              <a:rPr lang="ar-SY" sz="2400" dirty="0">
                <a:solidFill>
                  <a:prstClr val="black"/>
                </a:solidFill>
              </a:rPr>
              <a:t>- المقارنة بين ما ينص عليه القانون (النصوص) وما يجري عليه العمل القضائي (الأحكام). إذا كان القضاء يطبق النص بطريقة تبتعد عن غاية المشرع، فهذه إشكالية قانونية قوية.</a:t>
            </a:r>
          </a:p>
          <a:p>
            <a:endParaRPr lang="ar-SY" sz="2400" dirty="0">
              <a:solidFill>
                <a:prstClr val="black"/>
              </a:solidFill>
            </a:endParaRPr>
          </a:p>
        </p:txBody>
      </p:sp>
      <p:sp>
        <p:nvSpPr>
          <p:cNvPr id="3" name="مربع نص 2"/>
          <p:cNvSpPr txBox="1"/>
          <p:nvPr/>
        </p:nvSpPr>
        <p:spPr>
          <a:xfrm>
            <a:off x="3338734" y="1416146"/>
            <a:ext cx="4790364" cy="461665"/>
          </a:xfrm>
          <a:prstGeom prst="rect">
            <a:avLst/>
          </a:prstGeom>
          <a:solidFill>
            <a:srgbClr val="00B0F0"/>
          </a:solidFill>
        </p:spPr>
        <p:txBody>
          <a:bodyPr wrap="square" rtlCol="1">
            <a:spAutoFit/>
          </a:bodyPr>
          <a:lstStyle/>
          <a:p>
            <a:pPr algn="ctr" rtl="0"/>
            <a:r>
              <a:rPr lang="ar-SY" sz="2400" b="1" dirty="0">
                <a:solidFill>
                  <a:prstClr val="black"/>
                </a:solidFill>
              </a:rPr>
              <a:t>عناصر صياغة الإشكالية</a:t>
            </a:r>
          </a:p>
        </p:txBody>
      </p:sp>
    </p:spTree>
    <p:extLst>
      <p:ext uri="{BB962C8B-B14F-4D97-AF65-F5344CB8AC3E}">
        <p14:creationId xmlns:p14="http://schemas.microsoft.com/office/powerpoint/2010/main" val="2788504558"/>
      </p:ext>
    </p:extLst>
  </p:cSld>
  <p:clrMapOvr>
    <a:masterClrMapping/>
  </p:clrMapOvr>
  <mc:AlternateContent xmlns:mc="http://schemas.openxmlformats.org/markup-compatibility/2006" xmlns:p14="http://schemas.microsoft.com/office/powerpoint/2010/main">
    <mc:Choice Requires="p14">
      <p:transition spd="slow" p14:dur="2000" advTm="145878"/>
    </mc:Choice>
    <mc:Fallback xmlns="">
      <p:transition spd="slow" advTm="1458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286603" y="1097744"/>
            <a:ext cx="10873669"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951919"/>
            <a:ext cx="10653849" cy="4893647"/>
          </a:xfrm>
          <a:prstGeom prst="rect">
            <a:avLst/>
          </a:prstGeom>
          <a:noFill/>
        </p:spPr>
        <p:txBody>
          <a:bodyPr wrap="square" rtlCol="1">
            <a:spAutoFit/>
          </a:bodyPr>
          <a:lstStyle/>
          <a:p>
            <a:pPr algn="just"/>
            <a:r>
              <a:rPr lang="ar-SY" sz="2400" b="1" dirty="0">
                <a:solidFill>
                  <a:prstClr val="black"/>
                </a:solidFill>
              </a:rPr>
              <a:t>التساؤل الجوهري (السؤال المركزي): </a:t>
            </a:r>
            <a:r>
              <a:rPr lang="ar-SY" sz="2400" dirty="0">
                <a:solidFill>
                  <a:prstClr val="black"/>
                </a:solidFill>
              </a:rPr>
              <a:t>صياغة المشكلة في صورة سؤال رئيسي جامع، مثل: "إلى أي مدى استطاع المشرع (المحلي) حماية (حقوق معينة) في ظل (ظروف معينة)؟ أو "ما هو التكييف القانوني الدقيق لـ (واقعة محددة)؟".</a:t>
            </a:r>
          </a:p>
          <a:p>
            <a:pPr algn="just"/>
            <a:r>
              <a:rPr lang="ar-SY" sz="2400" dirty="0">
                <a:solidFill>
                  <a:prstClr val="black"/>
                </a:solidFill>
              </a:rPr>
              <a:t>وهذا التساؤل يجب أن يكون حقيقي، واقعي، إشكالي، يحتاج الى إجابات وحلول، لا أن يكون بصيغة وصفية تقريرية مثل  ( الذكاء الاصطناعي في القضاء)، أو ( القانون الرقمي السعودي)</a:t>
            </a:r>
          </a:p>
          <a:p>
            <a:pPr algn="just"/>
            <a:r>
              <a:rPr lang="ar-SY" sz="2400" dirty="0">
                <a:solidFill>
                  <a:prstClr val="black"/>
                </a:solidFill>
              </a:rPr>
              <a:t>-</a:t>
            </a:r>
            <a:r>
              <a:rPr lang="ar-SY" sz="2400" b="1" dirty="0">
                <a:solidFill>
                  <a:prstClr val="black"/>
                </a:solidFill>
              </a:rPr>
              <a:t>الأسئلة الفرعية (التحليلية): </a:t>
            </a:r>
            <a:r>
              <a:rPr lang="ar-SY" sz="2400" dirty="0">
                <a:solidFill>
                  <a:prstClr val="black"/>
                </a:solidFill>
              </a:rPr>
              <a:t>تفكيك السؤال الرئيسي إلى أسئلة جزئية تغطي جوانب الرسالة، مثل:</a:t>
            </a:r>
          </a:p>
          <a:p>
            <a:pPr algn="just"/>
            <a:r>
              <a:rPr lang="ar-SY" sz="2400" dirty="0">
                <a:solidFill>
                  <a:prstClr val="black"/>
                </a:solidFill>
              </a:rPr>
              <a:t>ما هي الطبيعة القانونية للظاهرة؟</a:t>
            </a:r>
          </a:p>
          <a:p>
            <a:pPr algn="just"/>
            <a:r>
              <a:rPr lang="ar-SY" sz="2400" dirty="0">
                <a:solidFill>
                  <a:prstClr val="black"/>
                </a:solidFill>
              </a:rPr>
              <a:t>ما هي أوجه النقص في التنظيم الحالي؟</a:t>
            </a:r>
          </a:p>
          <a:p>
            <a:pPr algn="just"/>
            <a:r>
              <a:rPr lang="ar-SY" sz="2400" dirty="0">
                <a:solidFill>
                  <a:prstClr val="black"/>
                </a:solidFill>
              </a:rPr>
              <a:t>كيف عالجت القوانين المقارنة هذه المعضلة؟</a:t>
            </a:r>
          </a:p>
          <a:p>
            <a:pPr algn="just"/>
            <a:r>
              <a:rPr lang="ar-SY" sz="2400" dirty="0">
                <a:solidFill>
                  <a:prstClr val="black"/>
                </a:solidFill>
              </a:rPr>
              <a:t>والإشارة إلى انقسام آراء الفقهاء حول المسألة. أو وجود خلاف فقهي أو دولي يعطي مبررًا قويًا لبحث الموضوع، وتقديم ترجيح قانوني مدعم بالأسانيد.</a:t>
            </a:r>
          </a:p>
          <a:p>
            <a:pPr algn="just"/>
            <a:r>
              <a:rPr lang="ar-SY" sz="2400" dirty="0">
                <a:solidFill>
                  <a:prstClr val="black"/>
                </a:solidFill>
              </a:rPr>
              <a:t>.</a:t>
            </a:r>
          </a:p>
          <a:p>
            <a:endParaRPr lang="ar-SY" sz="2400" dirty="0">
              <a:solidFill>
                <a:prstClr val="black"/>
              </a:solidFill>
            </a:endParaRPr>
          </a:p>
        </p:txBody>
      </p:sp>
      <p:sp>
        <p:nvSpPr>
          <p:cNvPr id="3" name="مربع نص 2"/>
          <p:cNvSpPr txBox="1"/>
          <p:nvPr/>
        </p:nvSpPr>
        <p:spPr>
          <a:xfrm>
            <a:off x="3122622" y="1357478"/>
            <a:ext cx="4790364" cy="461665"/>
          </a:xfrm>
          <a:prstGeom prst="rect">
            <a:avLst/>
          </a:prstGeom>
          <a:solidFill>
            <a:srgbClr val="00B0F0"/>
          </a:solidFill>
        </p:spPr>
        <p:txBody>
          <a:bodyPr wrap="square" rtlCol="1">
            <a:spAutoFit/>
          </a:bodyPr>
          <a:lstStyle/>
          <a:p>
            <a:pPr algn="ctr" rtl="0"/>
            <a:r>
              <a:rPr lang="ar-SY" sz="2400" b="1" dirty="0">
                <a:solidFill>
                  <a:prstClr val="black"/>
                </a:solidFill>
              </a:rPr>
              <a:t>السؤال المركزي والأسئلة الفرعية</a:t>
            </a:r>
          </a:p>
        </p:txBody>
      </p:sp>
    </p:spTree>
    <p:extLst>
      <p:ext uri="{BB962C8B-B14F-4D97-AF65-F5344CB8AC3E}">
        <p14:creationId xmlns:p14="http://schemas.microsoft.com/office/powerpoint/2010/main" val="1580972212"/>
      </p:ext>
    </p:extLst>
  </p:cSld>
  <p:clrMapOvr>
    <a:masterClrMapping/>
  </p:clrMapOvr>
  <mc:AlternateContent xmlns:mc="http://schemas.openxmlformats.org/markup-compatibility/2006" xmlns:p14="http://schemas.microsoft.com/office/powerpoint/2010/main">
    <mc:Choice Requires="p14">
      <p:transition spd="slow" p14:dur="2000" advTm="139597"/>
    </mc:Choice>
    <mc:Fallback xmlns="">
      <p:transition spd="slow" advTm="13959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2160534"/>
            <a:ext cx="10653849" cy="4339650"/>
          </a:xfrm>
          <a:prstGeom prst="rect">
            <a:avLst/>
          </a:prstGeom>
          <a:noFill/>
        </p:spPr>
        <p:txBody>
          <a:bodyPr wrap="square" rtlCol="1">
            <a:spAutoFit/>
          </a:bodyPr>
          <a:lstStyle/>
          <a:p>
            <a:pPr algn="just">
              <a:lnSpc>
                <a:spcPct val="150000"/>
              </a:lnSpc>
            </a:pPr>
            <a:r>
              <a:rPr lang="ar-SY" sz="2400" dirty="0">
                <a:solidFill>
                  <a:prstClr val="black"/>
                </a:solidFill>
              </a:rPr>
              <a:t>حتى يكون لدينا إشكالية بحث دقيقة، يستطيع القارئ فهمها ويتشوّق لقراءة طريقة تحليلها والحلول المستنبطة لمعالجتها، يجب توفر العناصر التالية</a:t>
            </a:r>
            <a:r>
              <a:rPr lang="ar-SY" sz="2400" b="1" dirty="0">
                <a:solidFill>
                  <a:prstClr val="black"/>
                </a:solidFill>
              </a:rPr>
              <a:t>:</a:t>
            </a:r>
            <a:endParaRPr lang="ar-SY" sz="2400" dirty="0">
              <a:solidFill>
                <a:prstClr val="black"/>
              </a:solidFill>
            </a:endParaRPr>
          </a:p>
          <a:p>
            <a:pPr algn="just">
              <a:lnSpc>
                <a:spcPct val="150000"/>
              </a:lnSpc>
            </a:pPr>
            <a:r>
              <a:rPr lang="ar-SY" sz="2400" dirty="0">
                <a:solidFill>
                  <a:prstClr val="black"/>
                </a:solidFill>
              </a:rPr>
              <a:t>- الدقة: استخدام مصطلحات قانونية منضبطة (وتجنب العبارات الإنشائية).لأن كل كلمة يذكرها الباحث في الإشكالية يكون مطالبًا بالإجابة عنها وإيجاد الحلول لها.</a:t>
            </a:r>
          </a:p>
          <a:p>
            <a:pPr algn="just">
              <a:lnSpc>
                <a:spcPct val="150000"/>
              </a:lnSpc>
            </a:pPr>
            <a:r>
              <a:rPr lang="ar-SY" sz="2400" dirty="0">
                <a:solidFill>
                  <a:prstClr val="black"/>
                </a:solidFill>
              </a:rPr>
              <a:t>- الارتباط: يجب أن يكون حل الإشكالية هو الهدف النهائي من البحث، وليس فقط عرضها، فطرح الإشكالية وتحليلها دون التوصل إلى حلول لها  يهدر قيمة الرسالة ويجردها من فائدتها العملية ويضعف تقييمها.</a:t>
            </a:r>
          </a:p>
          <a:p>
            <a:pPr algn="just">
              <a:lnSpc>
                <a:spcPct val="150000"/>
              </a:lnSpc>
            </a:pPr>
            <a:r>
              <a:rPr lang="ar-SY" sz="2400" dirty="0">
                <a:solidFill>
                  <a:prstClr val="black"/>
                </a:solidFill>
              </a:rPr>
              <a:t>- الواقعية: أن تكون المشكلة قابلة للبحث والحل وليست فلسفية بحتة لا أثر لها.</a:t>
            </a:r>
          </a:p>
          <a:p>
            <a:endParaRPr lang="ar-SY" sz="2400" dirty="0">
              <a:solidFill>
                <a:prstClr val="black"/>
              </a:solidFill>
            </a:endParaRPr>
          </a:p>
        </p:txBody>
      </p:sp>
      <p:sp>
        <p:nvSpPr>
          <p:cNvPr id="3" name="مربع نص 2"/>
          <p:cNvSpPr txBox="1"/>
          <p:nvPr/>
        </p:nvSpPr>
        <p:spPr>
          <a:xfrm>
            <a:off x="3245452" y="1450198"/>
            <a:ext cx="4790364" cy="461665"/>
          </a:xfrm>
          <a:prstGeom prst="rect">
            <a:avLst/>
          </a:prstGeom>
          <a:solidFill>
            <a:srgbClr val="00B0F0"/>
          </a:solidFill>
        </p:spPr>
        <p:txBody>
          <a:bodyPr wrap="square" rtlCol="1">
            <a:spAutoFit/>
          </a:bodyPr>
          <a:lstStyle/>
          <a:p>
            <a:pPr algn="ctr" rtl="0"/>
            <a:r>
              <a:rPr lang="ar-SY" sz="2400" b="1" dirty="0">
                <a:solidFill>
                  <a:prstClr val="black"/>
                </a:solidFill>
              </a:rPr>
              <a:t>شروط الصياغة النموذجية لمشكلة البحث</a:t>
            </a:r>
          </a:p>
        </p:txBody>
      </p:sp>
    </p:spTree>
    <p:extLst>
      <p:ext uri="{BB962C8B-B14F-4D97-AF65-F5344CB8AC3E}">
        <p14:creationId xmlns:p14="http://schemas.microsoft.com/office/powerpoint/2010/main" val="2530812498"/>
      </p:ext>
    </p:extLst>
  </p:cSld>
  <p:clrMapOvr>
    <a:masterClrMapping/>
  </p:clrMapOvr>
  <mc:AlternateContent xmlns:mc="http://schemas.openxmlformats.org/markup-compatibility/2006" xmlns:p14="http://schemas.microsoft.com/office/powerpoint/2010/main">
    <mc:Choice Requires="p14">
      <p:transition spd="slow" p14:dur="2000" advTm="121111"/>
    </mc:Choice>
    <mc:Fallback xmlns="">
      <p:transition spd="slow" advTm="12111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3" name="مربع نص 2"/>
          <p:cNvSpPr txBox="1"/>
          <p:nvPr/>
        </p:nvSpPr>
        <p:spPr>
          <a:xfrm>
            <a:off x="1376508" y="712015"/>
            <a:ext cx="8274982" cy="461665"/>
          </a:xfrm>
          <a:prstGeom prst="rect">
            <a:avLst/>
          </a:prstGeom>
          <a:solidFill>
            <a:srgbClr val="00B0F0"/>
          </a:solidFill>
        </p:spPr>
        <p:txBody>
          <a:bodyPr wrap="square" rtlCol="1">
            <a:spAutoFit/>
          </a:bodyPr>
          <a:lstStyle/>
          <a:p>
            <a:pPr algn="ctr" rtl="0"/>
            <a:r>
              <a:rPr lang="ar-SY" sz="2400" b="1" dirty="0">
                <a:solidFill>
                  <a:prstClr val="black"/>
                </a:solidFill>
              </a:rPr>
              <a:t>جدول تدقيق ملائمة الإشكالية البحثية</a:t>
            </a:r>
            <a:r>
              <a:rPr lang="en-US" sz="2400" b="1" dirty="0">
                <a:solidFill>
                  <a:prstClr val="black"/>
                </a:solidFill>
              </a:rPr>
              <a:t>   Research Issue Checklist</a:t>
            </a:r>
            <a:endParaRPr lang="ar-SY" sz="2400" b="1" dirty="0">
              <a:solidFill>
                <a:prstClr val="black"/>
              </a:solidFill>
            </a:endParaRPr>
          </a:p>
        </p:txBody>
      </p:sp>
      <p:graphicFrame>
        <p:nvGraphicFramePr>
          <p:cNvPr id="8" name="جدول 7"/>
          <p:cNvGraphicFramePr>
            <a:graphicFrameLocks noGrp="1"/>
          </p:cNvGraphicFramePr>
          <p:nvPr>
            <p:extLst>
              <p:ext uri="{D42A27DB-BD31-4B8C-83A1-F6EECF244321}">
                <p14:modId xmlns:p14="http://schemas.microsoft.com/office/powerpoint/2010/main" val="1753494530"/>
              </p:ext>
            </p:extLst>
          </p:nvPr>
        </p:nvGraphicFramePr>
        <p:xfrm>
          <a:off x="791571" y="1566190"/>
          <a:ext cx="10017456" cy="4370585"/>
        </p:xfrm>
        <a:graphic>
          <a:graphicData uri="http://schemas.openxmlformats.org/drawingml/2006/table">
            <a:tbl>
              <a:tblPr rtl="1" firstRow="1" bandRow="1">
                <a:tableStyleId>{93296810-A885-4BE3-A3E7-6D5BEEA58F35}</a:tableStyleId>
              </a:tblPr>
              <a:tblGrid>
                <a:gridCol w="6910512">
                  <a:extLst>
                    <a:ext uri="{9D8B030D-6E8A-4147-A177-3AD203B41FA5}">
                      <a16:colId xmlns:a16="http://schemas.microsoft.com/office/drawing/2014/main" val="20000"/>
                    </a:ext>
                  </a:extLst>
                </a:gridCol>
                <a:gridCol w="1355760">
                  <a:extLst>
                    <a:ext uri="{9D8B030D-6E8A-4147-A177-3AD203B41FA5}">
                      <a16:colId xmlns:a16="http://schemas.microsoft.com/office/drawing/2014/main" val="20001"/>
                    </a:ext>
                  </a:extLst>
                </a:gridCol>
                <a:gridCol w="1751184">
                  <a:extLst>
                    <a:ext uri="{9D8B030D-6E8A-4147-A177-3AD203B41FA5}">
                      <a16:colId xmlns:a16="http://schemas.microsoft.com/office/drawing/2014/main" val="20002"/>
                    </a:ext>
                  </a:extLst>
                </a:gridCol>
              </a:tblGrid>
              <a:tr h="886151">
                <a:tc>
                  <a:txBody>
                    <a:bodyPr/>
                    <a:lstStyle/>
                    <a:p>
                      <a:pPr algn="ctr" rtl="1"/>
                      <a:r>
                        <a:rPr lang="ar-SY" sz="2400" dirty="0"/>
                        <a:t>المعيار</a:t>
                      </a:r>
                    </a:p>
                  </a:txBody>
                  <a:tcPr/>
                </a:tc>
                <a:tc>
                  <a:txBody>
                    <a:bodyPr/>
                    <a:lstStyle/>
                    <a:p>
                      <a:pPr algn="ctr" rtl="1"/>
                      <a:r>
                        <a:rPr lang="ar-SY" sz="2400" dirty="0"/>
                        <a:t>متوفر</a:t>
                      </a:r>
                      <a:r>
                        <a:rPr lang="en-US" sz="2400" dirty="0"/>
                        <a:t> √ X/</a:t>
                      </a:r>
                      <a:endParaRPr lang="ar-SY" sz="2400" dirty="0"/>
                    </a:p>
                  </a:txBody>
                  <a:tcPr/>
                </a:tc>
                <a:tc>
                  <a:txBody>
                    <a:bodyPr/>
                    <a:lstStyle/>
                    <a:p>
                      <a:pPr algn="ctr" rtl="1"/>
                      <a:r>
                        <a:rPr lang="ar-SY" sz="2400" dirty="0"/>
                        <a:t>الملاحظات</a:t>
                      </a:r>
                    </a:p>
                  </a:txBody>
                  <a:tcPr/>
                </a:tc>
                <a:extLst>
                  <a:ext uri="{0D108BD9-81ED-4DB2-BD59-A6C34878D82A}">
                    <a16:rowId xmlns:a16="http://schemas.microsoft.com/office/drawing/2014/main" val="10000"/>
                  </a:ext>
                </a:extLst>
              </a:tr>
              <a:tr h="399315">
                <a:tc>
                  <a:txBody>
                    <a:bodyPr/>
                    <a:lstStyle/>
                    <a:p>
                      <a:pPr algn="just" rtl="1"/>
                      <a:r>
                        <a:rPr lang="ar-SY" sz="1800" b="1" dirty="0"/>
                        <a:t>الأصالة: هل تُعالج الإشكالية فجوة معرفية لم يُتم التطرق لها مسبقاً بنفس</a:t>
                      </a:r>
                      <a:r>
                        <a:rPr lang="ar-SY" sz="1800" b="1" baseline="0" dirty="0"/>
                        <a:t> </a:t>
                      </a:r>
                      <a:r>
                        <a:rPr lang="ar-SY" sz="1800" b="1" dirty="0"/>
                        <a:t>الطريقة؟</a:t>
                      </a:r>
                    </a:p>
                  </a:txBody>
                  <a:tcPr/>
                </a:tc>
                <a:tc>
                  <a:txBody>
                    <a:bodyPr/>
                    <a:lstStyle/>
                    <a:p>
                      <a:pPr rtl="1"/>
                      <a:endParaRPr lang="ar-SY" dirty="0"/>
                    </a:p>
                  </a:txBody>
                  <a:tcPr/>
                </a:tc>
                <a:tc>
                  <a:txBody>
                    <a:bodyPr/>
                    <a:lstStyle/>
                    <a:p>
                      <a:pPr rtl="1"/>
                      <a:endParaRPr lang="ar-SY" dirty="0"/>
                    </a:p>
                  </a:txBody>
                  <a:tcPr/>
                </a:tc>
                <a:extLst>
                  <a:ext uri="{0D108BD9-81ED-4DB2-BD59-A6C34878D82A}">
                    <a16:rowId xmlns:a16="http://schemas.microsoft.com/office/drawing/2014/main" val="10001"/>
                  </a:ext>
                </a:extLst>
              </a:tr>
              <a:tr h="399315">
                <a:tc>
                  <a:txBody>
                    <a:bodyPr/>
                    <a:lstStyle/>
                    <a:p>
                      <a:pPr algn="just" rtl="1"/>
                      <a:r>
                        <a:rPr lang="ar-SY" sz="1800" b="1" dirty="0"/>
                        <a:t>القابلية للبحث: هل المصادر والبيانات المطلوبة لهذه الإشكالية متاحة ويمكن</a:t>
                      </a:r>
                      <a:r>
                        <a:rPr lang="ar-SY" sz="1800" b="1" baseline="0" dirty="0"/>
                        <a:t> </a:t>
                      </a:r>
                      <a:r>
                        <a:rPr lang="ar-SY" sz="1800" b="1" dirty="0"/>
                        <a:t>الوصول إليها؟</a:t>
                      </a:r>
                    </a:p>
                  </a:txBody>
                  <a:tcPr/>
                </a:tc>
                <a:tc>
                  <a:txBody>
                    <a:bodyPr/>
                    <a:lstStyle/>
                    <a:p>
                      <a:pPr rtl="1"/>
                      <a:endParaRPr lang="ar-SY"/>
                    </a:p>
                  </a:txBody>
                  <a:tcPr/>
                </a:tc>
                <a:tc>
                  <a:txBody>
                    <a:bodyPr/>
                    <a:lstStyle/>
                    <a:p>
                      <a:pPr rtl="1"/>
                      <a:endParaRPr lang="ar-SY" dirty="0"/>
                    </a:p>
                  </a:txBody>
                  <a:tcPr/>
                </a:tc>
                <a:extLst>
                  <a:ext uri="{0D108BD9-81ED-4DB2-BD59-A6C34878D82A}">
                    <a16:rowId xmlns:a16="http://schemas.microsoft.com/office/drawing/2014/main" val="10002"/>
                  </a:ext>
                </a:extLst>
              </a:tr>
              <a:tr h="399315">
                <a:tc>
                  <a:txBody>
                    <a:bodyPr/>
                    <a:lstStyle/>
                    <a:p>
                      <a:pPr algn="just" rtl="1"/>
                      <a:r>
                        <a:rPr lang="ar-SY" sz="1800" b="1" dirty="0"/>
                        <a:t>التحديد/ التركيز: هل الإشكالية البحثية مركزة ومحددة النطاق وليست عامة أو</a:t>
                      </a:r>
                      <a:r>
                        <a:rPr lang="ar-SY" sz="1800" b="1" baseline="0" dirty="0"/>
                        <a:t> </a:t>
                      </a:r>
                      <a:r>
                        <a:rPr lang="ar-SY" sz="1800" b="1" dirty="0"/>
                        <a:t>فضفاضة؟</a:t>
                      </a:r>
                    </a:p>
                  </a:txBody>
                  <a:tcPr/>
                </a:tc>
                <a:tc>
                  <a:txBody>
                    <a:bodyPr/>
                    <a:lstStyle/>
                    <a:p>
                      <a:pPr rtl="1"/>
                      <a:endParaRPr lang="ar-SY"/>
                    </a:p>
                  </a:txBody>
                  <a:tcPr/>
                </a:tc>
                <a:tc>
                  <a:txBody>
                    <a:bodyPr/>
                    <a:lstStyle/>
                    <a:p>
                      <a:pPr rtl="1"/>
                      <a:endParaRPr lang="ar-SY"/>
                    </a:p>
                  </a:txBody>
                  <a:tcPr/>
                </a:tc>
                <a:extLst>
                  <a:ext uri="{0D108BD9-81ED-4DB2-BD59-A6C34878D82A}">
                    <a16:rowId xmlns:a16="http://schemas.microsoft.com/office/drawing/2014/main" val="10003"/>
                  </a:ext>
                </a:extLst>
              </a:tr>
              <a:tr h="399315">
                <a:tc>
                  <a:txBody>
                    <a:bodyPr/>
                    <a:lstStyle/>
                    <a:p>
                      <a:pPr algn="just" rtl="1"/>
                      <a:r>
                        <a:rPr lang="ar-SY" sz="1800" b="1" dirty="0"/>
                        <a:t>الأهمية: هل ستؤدي نتائج البحث في هذه القضية إلى إضافة علمية أو حل</a:t>
                      </a:r>
                      <a:r>
                        <a:rPr lang="ar-SY" sz="1800" b="1" baseline="0" dirty="0"/>
                        <a:t> </a:t>
                      </a:r>
                      <a:r>
                        <a:rPr lang="ar-SY" sz="1800" b="1" dirty="0"/>
                        <a:t>لمشكلة قائمة؟</a:t>
                      </a:r>
                    </a:p>
                  </a:txBody>
                  <a:tcPr/>
                </a:tc>
                <a:tc>
                  <a:txBody>
                    <a:bodyPr/>
                    <a:lstStyle/>
                    <a:p>
                      <a:pPr rtl="1"/>
                      <a:endParaRPr lang="ar-SY"/>
                    </a:p>
                  </a:txBody>
                  <a:tcPr/>
                </a:tc>
                <a:tc>
                  <a:txBody>
                    <a:bodyPr/>
                    <a:lstStyle/>
                    <a:p>
                      <a:pPr rtl="1"/>
                      <a:endParaRPr lang="ar-SY"/>
                    </a:p>
                  </a:txBody>
                  <a:tcPr/>
                </a:tc>
                <a:extLst>
                  <a:ext uri="{0D108BD9-81ED-4DB2-BD59-A6C34878D82A}">
                    <a16:rowId xmlns:a16="http://schemas.microsoft.com/office/drawing/2014/main" val="10004"/>
                  </a:ext>
                </a:extLst>
              </a:tr>
              <a:tr h="689229">
                <a:tc>
                  <a:txBody>
                    <a:bodyPr/>
                    <a:lstStyle/>
                    <a:p>
                      <a:pPr algn="just" rtl="1"/>
                      <a:r>
                        <a:rPr lang="ar-SY" sz="1800" b="1" dirty="0"/>
                        <a:t>الارتباط بالواقع والاحتياج المجتمعي: هل ترتبط القضية بالتوجهات الوطنية أو الاحتياجات المجتمعية الحالية؟</a:t>
                      </a:r>
                    </a:p>
                  </a:txBody>
                  <a:tcPr/>
                </a:tc>
                <a:tc>
                  <a:txBody>
                    <a:bodyPr/>
                    <a:lstStyle/>
                    <a:p>
                      <a:pPr rtl="1"/>
                      <a:endParaRPr lang="ar-SY"/>
                    </a:p>
                  </a:txBody>
                  <a:tcPr/>
                </a:tc>
                <a:tc>
                  <a:txBody>
                    <a:bodyPr/>
                    <a:lstStyle/>
                    <a:p>
                      <a:pPr rtl="1"/>
                      <a:endParaRPr lang="ar-SY"/>
                    </a:p>
                  </a:txBody>
                  <a:tcPr/>
                </a:tc>
                <a:extLst>
                  <a:ext uri="{0D108BD9-81ED-4DB2-BD59-A6C34878D82A}">
                    <a16:rowId xmlns:a16="http://schemas.microsoft.com/office/drawing/2014/main" val="10005"/>
                  </a:ext>
                </a:extLst>
              </a:tr>
              <a:tr h="399315">
                <a:tc>
                  <a:txBody>
                    <a:bodyPr/>
                    <a:lstStyle/>
                    <a:p>
                      <a:pPr algn="just" rtl="1"/>
                      <a:r>
                        <a:rPr lang="ar-SY" sz="1800" b="1" dirty="0"/>
                        <a:t>الأخلاقيات: هل يلتزم البحث في هذه الإشكالية بضوابط النزاهة والأمانة العلمية؟</a:t>
                      </a:r>
                    </a:p>
                  </a:txBody>
                  <a:tcPr/>
                </a:tc>
                <a:tc>
                  <a:txBody>
                    <a:bodyPr/>
                    <a:lstStyle/>
                    <a:p>
                      <a:pPr rtl="1"/>
                      <a:endParaRPr lang="ar-SY"/>
                    </a:p>
                  </a:txBody>
                  <a:tcPr/>
                </a:tc>
                <a:tc>
                  <a:txBody>
                    <a:bodyPr/>
                    <a:lstStyle/>
                    <a:p>
                      <a:pPr rtl="1"/>
                      <a:endParaRPr lang="ar-SY"/>
                    </a:p>
                  </a:txBody>
                  <a:tcPr/>
                </a:tc>
                <a:extLst>
                  <a:ext uri="{0D108BD9-81ED-4DB2-BD59-A6C34878D82A}">
                    <a16:rowId xmlns:a16="http://schemas.microsoft.com/office/drawing/2014/main" val="10006"/>
                  </a:ext>
                </a:extLst>
              </a:tr>
              <a:tr h="399315">
                <a:tc>
                  <a:txBody>
                    <a:bodyPr/>
                    <a:lstStyle/>
                    <a:p>
                      <a:pPr algn="just" rtl="1"/>
                      <a:r>
                        <a:rPr lang="ar-SY" sz="1800" b="1" dirty="0"/>
                        <a:t>المنهجية: هل هناك منهج علمي واضح وأدوات محددة قادرة على معالجة هذه</a:t>
                      </a:r>
                      <a:r>
                        <a:rPr lang="ar-SY" sz="1800" b="1" baseline="0" dirty="0"/>
                        <a:t> </a:t>
                      </a:r>
                      <a:r>
                        <a:rPr lang="ar-SY" sz="1800" b="1" dirty="0"/>
                        <a:t>الإشكالية؟</a:t>
                      </a:r>
                    </a:p>
                  </a:txBody>
                  <a:tcPr/>
                </a:tc>
                <a:tc>
                  <a:txBody>
                    <a:bodyPr/>
                    <a:lstStyle/>
                    <a:p>
                      <a:pPr rtl="1"/>
                      <a:endParaRPr lang="ar-SY" dirty="0"/>
                    </a:p>
                  </a:txBody>
                  <a:tcPr/>
                </a:tc>
                <a:tc>
                  <a:txBody>
                    <a:bodyPr/>
                    <a:lstStyle/>
                    <a:p>
                      <a:pPr rtl="1"/>
                      <a:endParaRPr lang="ar-SY" dirty="0"/>
                    </a:p>
                  </a:txBody>
                  <a:tcPr/>
                </a:tc>
                <a:extLst>
                  <a:ext uri="{0D108BD9-81ED-4DB2-BD59-A6C34878D82A}">
                    <a16:rowId xmlns:a16="http://schemas.microsoft.com/office/drawing/2014/main" val="10007"/>
                  </a:ext>
                </a:extLst>
              </a:tr>
              <a:tr h="399315">
                <a:tc>
                  <a:txBody>
                    <a:bodyPr/>
                    <a:lstStyle/>
                    <a:p>
                      <a:pPr algn="just" rtl="1"/>
                      <a:r>
                        <a:rPr lang="ar-SY" sz="1800" b="1" dirty="0"/>
                        <a:t>الشغف: هل يمتلك الباحث الاهتمام الكافي</a:t>
                      </a:r>
                      <a:r>
                        <a:rPr lang="ar-SY" sz="1800" b="1" baseline="0" dirty="0"/>
                        <a:t> أو الرغبة البحثية</a:t>
                      </a:r>
                      <a:r>
                        <a:rPr lang="ar-SY" sz="1800" b="1" dirty="0"/>
                        <a:t> في هذه القضية؟</a:t>
                      </a:r>
                    </a:p>
                  </a:txBody>
                  <a:tcPr/>
                </a:tc>
                <a:tc>
                  <a:txBody>
                    <a:bodyPr/>
                    <a:lstStyle/>
                    <a:p>
                      <a:pPr rtl="1"/>
                      <a:endParaRPr lang="ar-SY"/>
                    </a:p>
                  </a:txBody>
                  <a:tcPr/>
                </a:tc>
                <a:tc>
                  <a:txBody>
                    <a:bodyPr/>
                    <a:lstStyle/>
                    <a:p>
                      <a:pPr rtl="1"/>
                      <a:endParaRPr lang="ar-SY"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095226722"/>
      </p:ext>
    </p:extLst>
  </p:cSld>
  <p:clrMapOvr>
    <a:masterClrMapping/>
  </p:clrMapOvr>
  <mc:AlternateContent xmlns:mc="http://schemas.openxmlformats.org/markup-compatibility/2006" xmlns:p14="http://schemas.microsoft.com/office/powerpoint/2010/main">
    <mc:Choice Requires="p14">
      <p:transition spd="slow" p14:dur="2000" advTm="44825"/>
    </mc:Choice>
    <mc:Fallback xmlns="">
      <p:transition spd="slow" advTm="4482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7" name="مربع نص 6"/>
          <p:cNvSpPr txBox="1"/>
          <p:nvPr/>
        </p:nvSpPr>
        <p:spPr>
          <a:xfrm>
            <a:off x="1092200" y="2032523"/>
            <a:ext cx="9182100" cy="461665"/>
          </a:xfrm>
          <a:prstGeom prst="rect">
            <a:avLst/>
          </a:prstGeom>
          <a:solidFill>
            <a:srgbClr val="00B0F0"/>
          </a:solidFill>
        </p:spPr>
        <p:txBody>
          <a:bodyPr wrap="square" rtlCol="1">
            <a:spAutoFit/>
          </a:bodyPr>
          <a:lstStyle/>
          <a:p>
            <a:pPr algn="ctr"/>
            <a:r>
              <a:rPr lang="ar-SY" sz="2400" dirty="0"/>
              <a:t>مثال تطبيقي لإشكالية بحثية مبتكرة وتطبيق جدول ملائمة الإشكالية عليها</a:t>
            </a:r>
          </a:p>
        </p:txBody>
      </p:sp>
      <p:sp>
        <p:nvSpPr>
          <p:cNvPr id="9" name="مربع نص 8"/>
          <p:cNvSpPr txBox="1"/>
          <p:nvPr/>
        </p:nvSpPr>
        <p:spPr>
          <a:xfrm>
            <a:off x="1244600" y="2921000"/>
            <a:ext cx="9029700" cy="2308324"/>
          </a:xfrm>
          <a:prstGeom prst="rect">
            <a:avLst/>
          </a:prstGeom>
          <a:noFill/>
        </p:spPr>
        <p:txBody>
          <a:bodyPr wrap="square" rtlCol="1">
            <a:spAutoFit/>
          </a:bodyPr>
          <a:lstStyle/>
          <a:p>
            <a:pPr algn="just"/>
            <a:r>
              <a:rPr lang="ar-SY" sz="2400" b="1" dirty="0"/>
              <a:t>عنوان البحث المقترح: </a:t>
            </a:r>
            <a:r>
              <a:rPr lang="ar-SY" sz="2400" dirty="0"/>
              <a:t>"الحماية القانونية للمصنفات الرقمية في عصر الذكاء الاصطناعي التوليدي: دراسة مقارنة" </a:t>
            </a:r>
          </a:p>
          <a:p>
            <a:pPr algn="just"/>
            <a:r>
              <a:rPr lang="ar-SY" sz="2400" b="1" dirty="0"/>
              <a:t>"الإشكالية البحثية " </a:t>
            </a:r>
            <a:r>
              <a:rPr lang="ar-SY" sz="2400" dirty="0"/>
              <a:t>إلى أي مدى يستوعب الشرط التشريعي التقليدي المتمثل في 'الأصالة المرتبطة بالبصمة الإنسانية المبتكرة' المصنفات الإبداعية الناتجة عن أنظمة الذكاء الاصطناعي التوليدي </a:t>
            </a:r>
            <a:r>
              <a:rPr lang="en-US" sz="2400" dirty="0"/>
              <a:t>(</a:t>
            </a:r>
            <a:r>
              <a:rPr lang="en-US" sz="2400" dirty="0" err="1"/>
              <a:t>GenAI</a:t>
            </a:r>
            <a:r>
              <a:rPr lang="en-US" sz="2400" dirty="0"/>
              <a:t>)، </a:t>
            </a:r>
            <a:r>
              <a:rPr lang="ar-SY" sz="2400" dirty="0"/>
              <a:t>وكيف يمكن الموازنة قانوناً بين حقوق المطورين، والمستخدمين، وحل النزاعات القائمة،  ومنع سقوط هذه النتاجات في الملك العام؟"</a:t>
            </a:r>
          </a:p>
        </p:txBody>
      </p:sp>
    </p:spTree>
    <p:extLst>
      <p:ext uri="{BB962C8B-B14F-4D97-AF65-F5344CB8AC3E}">
        <p14:creationId xmlns:p14="http://schemas.microsoft.com/office/powerpoint/2010/main" val="382237348"/>
      </p:ext>
    </p:extLst>
  </p:cSld>
  <p:clrMapOvr>
    <a:masterClrMapping/>
  </p:clrMapOvr>
  <mc:AlternateContent xmlns:mc="http://schemas.openxmlformats.org/markup-compatibility/2006" xmlns:p14="http://schemas.microsoft.com/office/powerpoint/2010/main">
    <mc:Choice Requires="p14">
      <p:transition spd="slow" p14:dur="2000" advTm="86249"/>
    </mc:Choice>
    <mc:Fallback xmlns="">
      <p:transition spd="slow" advTm="8624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154984"/>
          </a:xfrm>
          <a:prstGeom prst="rect">
            <a:avLst/>
          </a:prstGeom>
          <a:noFill/>
        </p:spPr>
        <p:txBody>
          <a:bodyPr wrap="square" rtlCol="1">
            <a:spAutoFit/>
          </a:bodyPr>
          <a:lstStyle/>
          <a:p>
            <a:pPr marL="457200" indent="-457200" algn="just">
              <a:buAutoNum type="arabicPeriod"/>
            </a:pPr>
            <a:r>
              <a:rPr lang="ar-SY" sz="2400" dirty="0"/>
              <a:t>ا</a:t>
            </a:r>
            <a:r>
              <a:rPr lang="ar-SY" sz="2400" b="1" dirty="0"/>
              <a:t>لأصالة</a:t>
            </a:r>
            <a:r>
              <a:rPr lang="ar-SY" sz="2400" dirty="0"/>
              <a:t> </a:t>
            </a:r>
            <a:r>
              <a:rPr lang="en-US" sz="2400" dirty="0"/>
              <a:t>(Originality)</a:t>
            </a:r>
            <a:r>
              <a:rPr lang="ar-SY" sz="2400" dirty="0"/>
              <a:t> : يتجاوز البحث الأفكار المستهلكة حول حماية البرمجيات </a:t>
            </a:r>
            <a:r>
              <a:rPr lang="ar-SY" sz="2400" dirty="0" err="1"/>
              <a:t>كأكواد</a:t>
            </a:r>
            <a:r>
              <a:rPr lang="ar-SY" sz="2400" dirty="0"/>
              <a:t>، لينتقل إلى تأصيل الإبداع غير البشري (</a:t>
            </a:r>
            <a:r>
              <a:rPr lang="en-US" sz="2400" dirty="0"/>
              <a:t>(Non-Human Creativity</a:t>
            </a:r>
            <a:r>
              <a:rPr lang="ar-SY" sz="2400" dirty="0"/>
              <a:t>.</a:t>
            </a:r>
          </a:p>
          <a:p>
            <a:pPr marL="457200" indent="-457200" algn="just">
              <a:buAutoNum type="arabicPeriod"/>
            </a:pPr>
            <a:r>
              <a:rPr lang="ar-SY" sz="2400" b="1" dirty="0"/>
              <a:t>العمق القانوني</a:t>
            </a:r>
            <a:r>
              <a:rPr lang="ar-SY" sz="2400" dirty="0"/>
              <a:t>: يكمن في إعادة تعريف مفهوم "المؤلف" و"الابتكار". فيبحث الموضوع في "الفراغ التشريعي" الحالي الذي تسببت فيه الأنظمة التوليدية، حيث ترفض المكاتب الدولية (مثل مكتب حقوق المؤلف الأمريكي والمحاكم العليا) تسجيل هذه الأعمال لغياب البصمة البشرية المباشرة، مما يفرض صياغة نظرية قانونية مستحدثة.</a:t>
            </a:r>
          </a:p>
          <a:p>
            <a:pPr marL="457200" indent="-457200" algn="just">
              <a:buAutoNum type="arabicPeriod"/>
            </a:pPr>
            <a:r>
              <a:rPr lang="ar-SY" sz="2400" b="1" dirty="0"/>
              <a:t>القابلية للبحث </a:t>
            </a:r>
            <a:r>
              <a:rPr lang="en-US" sz="2400" dirty="0"/>
              <a:t>Feasibility)</a:t>
            </a:r>
            <a:r>
              <a:rPr lang="ar-SY" sz="2400" dirty="0"/>
              <a:t>) : الموضوع قابل للبحث والتحليل الفقهي والقضائي نظرًا لتوفر بيئة خصبة من النزاعات الحية والقرارات الحديثة، والسوابق القضائية الحديثة جداً (مثل قضايا التعويض المرفوعة من فنانين ومؤسسات صحفية ضد شركات مثل </a:t>
            </a:r>
            <a:r>
              <a:rPr lang="en-US" sz="2400" dirty="0"/>
              <a:t>Meta </a:t>
            </a:r>
            <a:r>
              <a:rPr lang="ar-SY" sz="2400" dirty="0"/>
              <a:t> و</a:t>
            </a:r>
            <a:r>
              <a:rPr lang="en-US" sz="2400" dirty="0"/>
              <a:t> </a:t>
            </a:r>
            <a:r>
              <a:rPr lang="en-US" sz="2400" dirty="0" err="1"/>
              <a:t>OpenAI</a:t>
            </a:r>
            <a:r>
              <a:rPr lang="en-US" sz="2400" dirty="0"/>
              <a:t> </a:t>
            </a:r>
            <a:r>
              <a:rPr lang="ar-SY" sz="2400" dirty="0"/>
              <a:t>لاستخدام بياناتهم في تدريب الخوارزميات)، بالإضافة إلى صدور تشريعات رائدة يمكن القياس عليها مثل "قانون الذكاء الاصطناعي الأوروبي"، والقرارات التنظيمية في دول الخليج (مثل قانون حقوق المؤلف الإماراتي)</a:t>
            </a:r>
          </a:p>
        </p:txBody>
      </p:sp>
    </p:spTree>
    <p:extLst>
      <p:ext uri="{BB962C8B-B14F-4D97-AF65-F5344CB8AC3E}">
        <p14:creationId xmlns:p14="http://schemas.microsoft.com/office/powerpoint/2010/main" val="3769044700"/>
      </p:ext>
    </p:extLst>
  </p:cSld>
  <p:clrMapOvr>
    <a:masterClrMapping/>
  </p:clrMapOvr>
  <mc:AlternateContent xmlns:mc="http://schemas.openxmlformats.org/markup-compatibility/2006" xmlns:p14="http://schemas.microsoft.com/office/powerpoint/2010/main">
    <mc:Choice Requires="p14">
      <p:transition spd="slow" p14:dur="2000" advTm="89055"/>
    </mc:Choice>
    <mc:Fallback xmlns="">
      <p:transition spd="slow" advTm="8905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4154984"/>
          </a:xfrm>
          <a:prstGeom prst="rect">
            <a:avLst/>
          </a:prstGeom>
          <a:noFill/>
        </p:spPr>
        <p:txBody>
          <a:bodyPr wrap="square" rtlCol="1">
            <a:spAutoFit/>
          </a:bodyPr>
          <a:lstStyle/>
          <a:p>
            <a:pPr algn="just"/>
            <a:r>
              <a:rPr lang="ar-SY" sz="2400" b="1" u="none" strike="noStrike" dirty="0">
                <a:effectLst/>
                <a:latin typeface="Arial" panose="020B0604020202020204" pitchFamily="34" charset="0"/>
              </a:rPr>
              <a:t>4. التحديد </a:t>
            </a:r>
            <a:r>
              <a:rPr lang="en-US" sz="2400" b="1" u="none" strike="noStrike" dirty="0">
                <a:effectLst/>
                <a:latin typeface="Arial" panose="020B0604020202020204" pitchFamily="34" charset="0"/>
              </a:rPr>
              <a:t>Specificity)</a:t>
            </a:r>
            <a:r>
              <a:rPr lang="ar-SA" sz="2400" b="1" u="none" strike="noStrike" dirty="0">
                <a:effectLst/>
                <a:latin typeface="Arial" panose="020B0604020202020204" pitchFamily="34" charset="0"/>
              </a:rPr>
              <a:t>):</a:t>
            </a:r>
            <a:r>
              <a:rPr lang="ar-SY" sz="2400" b="0" u="none" strike="noStrike" dirty="0">
                <a:effectLst/>
                <a:latin typeface="Arial" panose="020B0604020202020204" pitchFamily="34" charset="0"/>
              </a:rPr>
              <a:t>الإشكالية تمتاز بالدقة العالية والتركيز على زاوية قانونية حرجة دون تشتت.</a:t>
            </a:r>
          </a:p>
          <a:p>
            <a:pPr algn="just"/>
            <a:r>
              <a:rPr lang="ar-SY" sz="2400" b="0" u="none" strike="noStrike" dirty="0">
                <a:effectLst/>
                <a:latin typeface="Arial" panose="020B0604020202020204" pitchFamily="34" charset="0"/>
              </a:rPr>
              <a:t>حيث تم استبعاد الذكاء الاصطناعي التحليلي أو الآلي التقليدي، وحصر النطاق في </a:t>
            </a:r>
            <a:r>
              <a:rPr lang="ar-SY" sz="2400" b="1" u="none" strike="noStrike" dirty="0">
                <a:effectLst/>
                <a:latin typeface="Arial" panose="020B0604020202020204" pitchFamily="34" charset="0"/>
              </a:rPr>
              <a:t>"الذكاء الاصطناعي التوليدي"</a:t>
            </a:r>
            <a:r>
              <a:rPr lang="ar-SY" sz="2400" b="0" u="none" strike="noStrike" dirty="0">
                <a:effectLst/>
                <a:latin typeface="Arial" panose="020B0604020202020204" pitchFamily="34" charset="0"/>
              </a:rPr>
              <a:t> فقط (مثل النصوص والصور والموسيقى المولّدة تلقائياً). كما تم حصر البحث في "حقوق المؤلف والحقوق المجاورة" (استبعاد براءات الاختراع والعلامات التجارية لضبط نطاق الدراسة). </a:t>
            </a:r>
          </a:p>
          <a:p>
            <a:pPr algn="just"/>
            <a:r>
              <a:rPr lang="ar-SY" sz="2400" b="1" u="none" strike="noStrike" dirty="0">
                <a:effectLst/>
                <a:latin typeface="Arial" panose="020B0604020202020204" pitchFamily="34" charset="0"/>
              </a:rPr>
              <a:t>5. الأهمية </a:t>
            </a:r>
            <a:r>
              <a:rPr lang="en-US" sz="2400" b="1" u="none" strike="noStrike" dirty="0">
                <a:effectLst/>
                <a:latin typeface="Arial" panose="020B0604020202020204" pitchFamily="34" charset="0"/>
              </a:rPr>
              <a:t>(Significance) </a:t>
            </a:r>
            <a:r>
              <a:rPr lang="ar-SY" sz="2400" b="0" u="none" strike="noStrike" dirty="0">
                <a:effectLst/>
                <a:latin typeface="Arial" panose="020B0604020202020204" pitchFamily="34" charset="0"/>
              </a:rPr>
              <a:t>:هذه الإشكالية تلمس عصب الاقتصاد الرقمي الحديث وصناعة المحتوى.</a:t>
            </a:r>
          </a:p>
          <a:p>
            <a:pPr algn="just"/>
            <a:r>
              <a:rPr lang="ar-SY" sz="2400" b="0" u="none" strike="noStrike" dirty="0">
                <a:effectLst/>
                <a:latin typeface="Arial" panose="020B0604020202020204" pitchFamily="34" charset="0"/>
              </a:rPr>
              <a:t>وتكمن أهميتها في تقديم مقترحات للمشرع لتبني حماية من نوع خاص للمخرجات الخوارزمية لحماية الاستثمارات </a:t>
            </a:r>
            <a:r>
              <a:rPr lang="ar-SY" sz="2400" b="0" u="none" strike="noStrike" dirty="0" err="1">
                <a:effectLst/>
                <a:latin typeface="Arial" panose="020B0604020202020204" pitchFamily="34" charset="0"/>
              </a:rPr>
              <a:t>المليارية</a:t>
            </a:r>
            <a:r>
              <a:rPr lang="ar-SY" sz="2400" b="0" u="none" strike="noStrike" dirty="0">
                <a:effectLst/>
                <a:latin typeface="Arial" panose="020B0604020202020204" pitchFamily="34" charset="0"/>
              </a:rPr>
              <a:t> لشركات التقنية، وفي إيجاد معايير واضحة للقاضي لتحديد متى يُعتبر المدخل البشري الـ </a:t>
            </a:r>
            <a:r>
              <a:rPr lang="en-US" sz="2400" b="0" u="none" strike="noStrike" dirty="0">
                <a:effectLst/>
                <a:latin typeface="Arial" panose="020B0604020202020204" pitchFamily="34" charset="0"/>
              </a:rPr>
              <a:t> (Prompt) </a:t>
            </a:r>
            <a:r>
              <a:rPr lang="ar-SY" sz="2400" b="0" u="none" strike="noStrike" dirty="0">
                <a:effectLst/>
                <a:latin typeface="Arial" panose="020B0604020202020204" pitchFamily="34" charset="0"/>
              </a:rPr>
              <a:t>كافياً لاعتبار الشخص "مؤلفاً"، ومتى يعتبر العمل مجرد توليد آلي يقع في الملك العام. </a:t>
            </a:r>
          </a:p>
          <a:p>
            <a:pPr algn="just"/>
            <a:r>
              <a:rPr lang="ar-SY" sz="2400" b="1" u="none" strike="noStrike" dirty="0">
                <a:effectLst/>
                <a:latin typeface="Arial" panose="020B0604020202020204" pitchFamily="34" charset="0"/>
              </a:rPr>
              <a:t>5. الأخلاقيات </a:t>
            </a:r>
            <a:r>
              <a:rPr lang="en-US" sz="2400" b="1" u="none" strike="noStrike" dirty="0">
                <a:effectLst/>
                <a:latin typeface="Arial" panose="020B0604020202020204" pitchFamily="34" charset="0"/>
              </a:rPr>
              <a:t>Ethics)</a:t>
            </a:r>
            <a:r>
              <a:rPr lang="ar-SY" sz="2400" b="1" u="none" strike="noStrike" dirty="0">
                <a:effectLst/>
                <a:latin typeface="Arial" panose="020B0604020202020204" pitchFamily="34" charset="0"/>
              </a:rPr>
              <a:t>):</a:t>
            </a:r>
            <a:r>
              <a:rPr lang="ar-SY" sz="2400" b="1" dirty="0">
                <a:latin typeface="Arial" panose="020B0604020202020204" pitchFamily="34" charset="0"/>
              </a:rPr>
              <a:t>  </a:t>
            </a:r>
            <a:r>
              <a:rPr lang="ar-SY" sz="2400" b="0" u="none" strike="noStrike" dirty="0">
                <a:effectLst/>
                <a:latin typeface="Arial" panose="020B0604020202020204" pitchFamily="34" charset="0"/>
              </a:rPr>
              <a:t>يلتزم البحث بالأخلاقيات القانونية من خلال معالجة قضية "القرصنة التدريبية" أي تغذية الآلة بملايين المصنفات البشرية المحمية دون إذن أصحابها، ويبحث في كيفية تحقيق العدالة وإنصاف المبدعين الأصليين مع عدم خنق التطور التكنولوجي والابتكار. </a:t>
            </a:r>
          </a:p>
        </p:txBody>
      </p:sp>
    </p:spTree>
    <p:extLst>
      <p:ext uri="{BB962C8B-B14F-4D97-AF65-F5344CB8AC3E}">
        <p14:creationId xmlns:p14="http://schemas.microsoft.com/office/powerpoint/2010/main" val="2164029788"/>
      </p:ext>
    </p:extLst>
  </p:cSld>
  <p:clrMapOvr>
    <a:masterClrMapping/>
  </p:clrMapOvr>
  <mc:AlternateContent xmlns:mc="http://schemas.openxmlformats.org/markup-compatibility/2006" xmlns:p14="http://schemas.microsoft.com/office/powerpoint/2010/main">
    <mc:Choice Requires="p14">
      <p:transition spd="slow" p14:dur="2000" advTm="94262"/>
    </mc:Choice>
    <mc:Fallback xmlns="">
      <p:transition spd="slow" advTm="942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506422" y="1201526"/>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736600" y="1457356"/>
            <a:ext cx="10438343" cy="2677656"/>
          </a:xfrm>
          <a:prstGeom prst="rect">
            <a:avLst/>
          </a:prstGeom>
          <a:noFill/>
        </p:spPr>
        <p:txBody>
          <a:bodyPr wrap="square" rtlCol="1">
            <a:spAutoFit/>
          </a:bodyPr>
          <a:lstStyle/>
          <a:p>
            <a:pPr algn="just"/>
            <a:r>
              <a:rPr lang="ar-SY" sz="2400" b="1" u="none" strike="noStrike" dirty="0">
                <a:effectLst/>
                <a:latin typeface="Arial" panose="020B0604020202020204" pitchFamily="34" charset="0"/>
              </a:rPr>
              <a:t>6. المنهجية (</a:t>
            </a:r>
            <a:r>
              <a:rPr lang="en-US" sz="2400" b="1" u="none" strike="noStrike" dirty="0">
                <a:effectLst/>
                <a:latin typeface="Arial" panose="020B0604020202020204" pitchFamily="34" charset="0"/>
              </a:rPr>
              <a:t>Methodology</a:t>
            </a:r>
            <a:r>
              <a:rPr lang="ar-SY" sz="2400" b="1" u="none" strike="noStrike" dirty="0">
                <a:effectLst/>
                <a:latin typeface="Arial" panose="020B0604020202020204" pitchFamily="34" charset="0"/>
              </a:rPr>
              <a:t>): </a:t>
            </a:r>
            <a:r>
              <a:rPr lang="ar-SY" sz="2400" u="none" strike="noStrike" dirty="0">
                <a:effectLst/>
                <a:latin typeface="Arial" panose="020B0604020202020204" pitchFamily="34" charset="0"/>
              </a:rPr>
              <a:t>يعتمد البحث على أدوات منهجية صارمة تناسب تداخل القانون بالتقنية.</a:t>
            </a:r>
          </a:p>
          <a:p>
            <a:pPr algn="just"/>
            <a:r>
              <a:rPr lang="ar-SY" sz="2400" u="none" strike="noStrike" dirty="0">
                <a:effectLst/>
                <a:latin typeface="Arial" panose="020B0604020202020204" pitchFamily="34" charset="0"/>
              </a:rPr>
              <a:t>المنهج المقارن المستقبلي: مقارنة موقف التشريعات العربية (التي تشترط صراحة الوجود الإنساني للمؤلف) بالمواقف القضائية والتشريعية المستحدثة عالمياً.</a:t>
            </a:r>
          </a:p>
          <a:p>
            <a:pPr algn="just"/>
            <a:r>
              <a:rPr lang="ar-SY" sz="2400" u="none" strike="noStrike" dirty="0">
                <a:effectLst/>
                <a:latin typeface="Arial" panose="020B0604020202020204" pitchFamily="34" charset="0"/>
              </a:rPr>
              <a:t>المنهج الاستنباطي: إسقاط القواعد العامة لحقوق الملكية الفكرية على الآلية التقنية لعمل خوارزميات التوليد، لمعرفة أين تنتهي حدود التكنيك وأين تبدأ حدود الإبداع</a:t>
            </a:r>
          </a:p>
          <a:p>
            <a:endParaRPr lang="ar-SY" sz="2400" dirty="0"/>
          </a:p>
        </p:txBody>
      </p:sp>
    </p:spTree>
    <p:extLst>
      <p:ext uri="{BB962C8B-B14F-4D97-AF65-F5344CB8AC3E}">
        <p14:creationId xmlns:p14="http://schemas.microsoft.com/office/powerpoint/2010/main" val="1743875345"/>
      </p:ext>
    </p:extLst>
  </p:cSld>
  <p:clrMapOvr>
    <a:masterClrMapping/>
  </p:clrMapOvr>
  <mc:AlternateContent xmlns:mc="http://schemas.openxmlformats.org/markup-compatibility/2006" xmlns:p14="http://schemas.microsoft.com/office/powerpoint/2010/main">
    <mc:Choice Requires="p14">
      <p:transition spd="slow" p14:dur="2000" advTm="41895"/>
    </mc:Choice>
    <mc:Fallback xmlns="">
      <p:transition spd="slow" advTm="418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6" name="مربع نص 5"/>
          <p:cNvSpPr txBox="1"/>
          <p:nvPr/>
        </p:nvSpPr>
        <p:spPr>
          <a:xfrm>
            <a:off x="506422" y="1570858"/>
            <a:ext cx="10653850" cy="461665"/>
          </a:xfrm>
          <a:prstGeom prst="rect">
            <a:avLst/>
          </a:prstGeom>
          <a:noFill/>
        </p:spPr>
        <p:txBody>
          <a:bodyPr wrap="square" rtlCol="1">
            <a:spAutoFit/>
          </a:bodyPr>
          <a:lstStyle/>
          <a:p>
            <a:endParaRPr lang="ar-SY" sz="2400" dirty="0">
              <a:solidFill>
                <a:prstClr val="black"/>
              </a:solidFill>
            </a:endParaRPr>
          </a:p>
        </p:txBody>
      </p:sp>
      <p:sp>
        <p:nvSpPr>
          <p:cNvPr id="9" name="مربع نص 8"/>
          <p:cNvSpPr txBox="1"/>
          <p:nvPr/>
        </p:nvSpPr>
        <p:spPr>
          <a:xfrm>
            <a:off x="3893816" y="1309890"/>
            <a:ext cx="3879061" cy="830997"/>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 مراحل بناء إشكالية البحث</a:t>
            </a:r>
            <a:endParaRPr lang="ar-SY" sz="2400" b="1" u="none" strike="noStrike" dirty="0">
              <a:effectLst/>
              <a:latin typeface="Arial" panose="020B0604020202020204" pitchFamily="34" charset="0"/>
            </a:endParaRPr>
          </a:p>
          <a:p>
            <a:endParaRPr lang="ar-SY" sz="2400" dirty="0"/>
          </a:p>
        </p:txBody>
      </p:sp>
      <p:sp>
        <p:nvSpPr>
          <p:cNvPr id="3" name="مربع نص 2"/>
          <p:cNvSpPr txBox="1"/>
          <p:nvPr/>
        </p:nvSpPr>
        <p:spPr>
          <a:xfrm>
            <a:off x="1024300" y="2687845"/>
            <a:ext cx="10204174" cy="1569660"/>
          </a:xfrm>
          <a:prstGeom prst="rect">
            <a:avLst/>
          </a:prstGeom>
          <a:noFill/>
        </p:spPr>
        <p:txBody>
          <a:bodyPr wrap="square" rtlCol="1">
            <a:spAutoFit/>
          </a:bodyPr>
          <a:lstStyle/>
          <a:p>
            <a:pPr algn="ctr"/>
            <a:r>
              <a:rPr lang="ar-SY" sz="2400" b="0" u="none" strike="noStrike" dirty="0">
                <a:effectLst/>
                <a:latin typeface="Arial" panose="020B0604020202020204" pitchFamily="34" charset="0"/>
              </a:rPr>
              <a:t>تمر عملية بناء الإشكالية البحثية القانونية أو العلمية بعدة مراحل متسلسلة تبدأ من مجرد فكرة غامضة وتنتهي بسؤال محكم الصياغة يُحدد مسار البحث بالكامل.</a:t>
            </a:r>
          </a:p>
          <a:p>
            <a:pPr algn="ctr"/>
            <a:endParaRPr lang="ar-SY" sz="2400" b="0" u="none" strike="noStrike" dirty="0">
              <a:effectLst/>
              <a:latin typeface="Arial" panose="020B0604020202020204" pitchFamily="34" charset="0"/>
            </a:endParaRPr>
          </a:p>
          <a:p>
            <a:pPr algn="ctr"/>
            <a:r>
              <a:rPr lang="ar-SY" sz="2400" b="0" u="none" strike="noStrike" dirty="0">
                <a:effectLst/>
                <a:latin typeface="Arial" panose="020B0604020202020204" pitchFamily="34" charset="0"/>
              </a:rPr>
              <a:t>فيما يلي المراحل الست الأساسية لبناء الإشكالية:</a:t>
            </a:r>
          </a:p>
        </p:txBody>
      </p:sp>
    </p:spTree>
    <p:extLst>
      <p:ext uri="{BB962C8B-B14F-4D97-AF65-F5344CB8AC3E}">
        <p14:creationId xmlns:p14="http://schemas.microsoft.com/office/powerpoint/2010/main" val="1401554004"/>
      </p:ext>
    </p:extLst>
  </p:cSld>
  <p:clrMapOvr>
    <a:masterClrMapping/>
  </p:clrMapOvr>
  <mc:AlternateContent xmlns:mc="http://schemas.openxmlformats.org/markup-compatibility/2006" xmlns:p14="http://schemas.microsoft.com/office/powerpoint/2010/main">
    <mc:Choice Requires="p14">
      <p:transition spd="slow" p14:dur="2000" advTm="32216"/>
    </mc:Choice>
    <mc:Fallback xmlns="">
      <p:transition spd="slow" advTm="3221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3046988"/>
          </a:xfrm>
          <a:prstGeom prst="rect">
            <a:avLst/>
          </a:prstGeom>
          <a:noFill/>
        </p:spPr>
        <p:txBody>
          <a:bodyPr wrap="square" rtlCol="1">
            <a:spAutoFit/>
          </a:bodyPr>
          <a:lstStyle/>
          <a:p>
            <a:r>
              <a:rPr lang="ar-SY" sz="2400" b="1" u="none" strike="noStrike" dirty="0">
                <a:effectLst/>
                <a:latin typeface="Arial" panose="020B0604020202020204" pitchFamily="34" charset="0"/>
              </a:rPr>
              <a:t>1. تحديد مجال البحث (</a:t>
            </a:r>
            <a:r>
              <a:rPr lang="en-US" sz="2400" b="1" u="none" strike="noStrike" dirty="0">
                <a:effectLst/>
                <a:latin typeface="Arial" panose="020B0604020202020204" pitchFamily="34" charset="0"/>
              </a:rPr>
              <a:t>Field Identificatio</a:t>
            </a:r>
            <a:r>
              <a:rPr lang="en-US" sz="2400" b="1" dirty="0">
                <a:latin typeface="Arial" panose="020B0604020202020204" pitchFamily="34" charset="0"/>
              </a:rPr>
              <a:t>n</a:t>
            </a:r>
            <a:r>
              <a:rPr lang="ar-SA" sz="2400" b="1" dirty="0">
                <a:latin typeface="Arial" panose="020B0604020202020204" pitchFamily="34" charset="0"/>
              </a:rPr>
              <a:t>)</a:t>
            </a:r>
            <a:r>
              <a:rPr lang="ar-SY" sz="2400" b="1" dirty="0">
                <a:latin typeface="Arial" panose="020B0604020202020204" pitchFamily="34" charset="0"/>
              </a:rPr>
              <a:t>: أي </a:t>
            </a:r>
            <a:r>
              <a:rPr lang="ar-SY" sz="2400" b="0" u="none" strike="noStrike" dirty="0">
                <a:effectLst/>
                <a:latin typeface="Arial" panose="020B0604020202020204" pitchFamily="34" charset="0"/>
              </a:rPr>
              <a:t>اختيار الفرع القانوني أو التخصص العام الذي ترغب في الكتابة فيه.</a:t>
            </a:r>
          </a:p>
          <a:p>
            <a:pPr>
              <a:buFont typeface="Arial" panose="020B0604020202020204" pitchFamily="34" charset="0"/>
              <a:buChar char="•"/>
            </a:pPr>
            <a:r>
              <a:rPr lang="ar-SY" sz="2400" b="1" u="none" strike="noStrike" dirty="0">
                <a:effectLst/>
                <a:latin typeface="Arial" panose="020B0604020202020204" pitchFamily="34" charset="0"/>
              </a:rPr>
              <a:t>مثال</a:t>
            </a:r>
            <a:r>
              <a:rPr lang="ar-SY" sz="2400" b="0" u="none" strike="noStrike" dirty="0">
                <a:effectLst/>
                <a:latin typeface="Arial" panose="020B0604020202020204" pitchFamily="34" charset="0"/>
              </a:rPr>
              <a:t>: اختيار "قانون المعاملات الإلكترونية" أو "القانون الجنائي الرقمي".</a:t>
            </a:r>
          </a:p>
          <a:p>
            <a:pPr>
              <a:buFont typeface="Arial" panose="020B0604020202020204" pitchFamily="34" charset="0"/>
              <a:buChar char="•"/>
            </a:pPr>
            <a:r>
              <a:rPr lang="ar-SY" sz="2400" b="1" u="none" strike="noStrike" dirty="0">
                <a:effectLst/>
                <a:latin typeface="Arial" panose="020B0604020202020204" pitchFamily="34" charset="0"/>
              </a:rPr>
              <a:t>الهدف</a:t>
            </a:r>
            <a:r>
              <a:rPr lang="ar-SY" sz="2400" b="0" u="none" strike="noStrike" dirty="0">
                <a:effectLst/>
                <a:latin typeface="Arial" panose="020B0604020202020204" pitchFamily="34" charset="0"/>
              </a:rPr>
              <a:t>: تضييق النطاق من القانون بصفة عامة إلى قطاع محدد ومتخصص.</a:t>
            </a:r>
          </a:p>
          <a:p>
            <a:r>
              <a:rPr lang="ar-SY" sz="2400" b="1" u="none" strike="noStrike" dirty="0">
                <a:effectLst/>
                <a:latin typeface="Arial" panose="020B0604020202020204" pitchFamily="34" charset="0"/>
              </a:rPr>
              <a:t>2. رصد الظاهرة أو الفجوة البحثية </a:t>
            </a:r>
            <a:r>
              <a:rPr lang="en-US" sz="2400" b="1" u="none" strike="noStrike" dirty="0">
                <a:effectLst/>
                <a:latin typeface="Arial" panose="020B0604020202020204" pitchFamily="34" charset="0"/>
              </a:rPr>
              <a:t>Spotting the Legal Gap</a:t>
            </a:r>
          </a:p>
          <a:p>
            <a:pPr algn="just"/>
            <a:r>
              <a:rPr lang="ar-SY" sz="2400" b="0" u="none" strike="noStrike" dirty="0">
                <a:effectLst/>
                <a:latin typeface="Arial" panose="020B0604020202020204" pitchFamily="34" charset="0"/>
              </a:rPr>
              <a:t>من خلال البحث عن التناقضات، أو القصور التشريعي، أو الغموض، أو عدم مواكبة النصوص القديمة للواقع الحديث، وذلك من خلال القراءة الأولية التي يجب أن تكون شاملة وواسعة، وتتضمن مراقبة أحكام القضاء الحديثة، و تتبع النقاشات الفقهية، رصد الأدب الحديث حول الموضوع.</a:t>
            </a:r>
          </a:p>
        </p:txBody>
      </p:sp>
    </p:spTree>
    <p:extLst>
      <p:ext uri="{BB962C8B-B14F-4D97-AF65-F5344CB8AC3E}">
        <p14:creationId xmlns:p14="http://schemas.microsoft.com/office/powerpoint/2010/main" val="3867537376"/>
      </p:ext>
    </p:extLst>
  </p:cSld>
  <p:clrMapOvr>
    <a:masterClrMapping/>
  </p:clrMapOvr>
  <mc:AlternateContent xmlns:mc="http://schemas.openxmlformats.org/markup-compatibility/2006" xmlns:p14="http://schemas.microsoft.com/office/powerpoint/2010/main">
    <mc:Choice Requires="p14">
      <p:transition spd="slow" p14:dur="2000" advTm="92836"/>
    </mc:Choice>
    <mc:Fallback xmlns="">
      <p:transition spd="slow" advTm="9283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3416320"/>
          </a:xfrm>
          <a:prstGeom prst="rect">
            <a:avLst/>
          </a:prstGeom>
          <a:noFill/>
        </p:spPr>
        <p:txBody>
          <a:bodyPr wrap="square" rtlCol="1">
            <a:spAutoFit/>
          </a:bodyPr>
          <a:lstStyle/>
          <a:p>
            <a:pPr algn="just"/>
            <a:r>
              <a:rPr lang="ar-SY" sz="2400" b="1" u="none" strike="noStrike" dirty="0">
                <a:effectLst/>
                <a:latin typeface="Arial" panose="020B0604020202020204" pitchFamily="34" charset="0"/>
              </a:rPr>
              <a:t>3. صياغة سؤال أولي عريض </a:t>
            </a:r>
            <a:r>
              <a:rPr lang="en-US" sz="2400" b="1" u="none" strike="noStrike" dirty="0">
                <a:effectLst/>
                <a:latin typeface="Arial" panose="020B0604020202020204" pitchFamily="34" charset="0"/>
              </a:rPr>
              <a:t>(Drafting the Broad Question)</a:t>
            </a:r>
          </a:p>
          <a:p>
            <a:pPr algn="just">
              <a:buFont typeface="Arial" panose="020B0604020202020204" pitchFamily="34" charset="0"/>
              <a:buChar char="•"/>
            </a:pPr>
            <a:r>
              <a:rPr lang="ar-SY" sz="2400" b="1" u="none" strike="noStrike" dirty="0">
                <a:effectLst/>
                <a:latin typeface="Arial" panose="020B0604020202020204" pitchFamily="34" charset="0"/>
              </a:rPr>
              <a:t>المضمون</a:t>
            </a:r>
            <a:r>
              <a:rPr lang="ar-SY" sz="2400" b="0" u="none" strike="noStrike" dirty="0">
                <a:effectLst/>
                <a:latin typeface="Arial" panose="020B0604020202020204" pitchFamily="34" charset="0"/>
              </a:rPr>
              <a:t>: وضع سؤال عام ومبدئي يعبر عن المشكلة الملاحظة دون الدخول في التفاصيل الدقيقة.</a:t>
            </a:r>
          </a:p>
          <a:p>
            <a:pPr algn="just">
              <a:buFont typeface="Arial" panose="020B0604020202020204" pitchFamily="34" charset="0"/>
              <a:buChar char="•"/>
            </a:pPr>
            <a:r>
              <a:rPr lang="ar-SY" sz="2400" b="1" u="none" strike="noStrike" dirty="0">
                <a:effectLst/>
                <a:latin typeface="Arial" panose="020B0604020202020204" pitchFamily="34" charset="0"/>
              </a:rPr>
              <a:t>مثال</a:t>
            </a:r>
            <a:r>
              <a:rPr lang="ar-SY" sz="2400" b="0" u="none" strike="noStrike" dirty="0">
                <a:effectLst/>
                <a:latin typeface="Arial" panose="020B0604020202020204" pitchFamily="34" charset="0"/>
              </a:rPr>
              <a:t>: "كيف يتعامل القانون مع الجرائم التي ترتكبها البرمجيات الذكية؟"</a:t>
            </a:r>
          </a:p>
          <a:p>
            <a:pPr algn="just">
              <a:buFont typeface="Arial" panose="020B0604020202020204" pitchFamily="34" charset="0"/>
              <a:buChar char="•"/>
            </a:pPr>
            <a:r>
              <a:rPr lang="ar-SY" sz="2400" b="1" u="none" strike="noStrike" dirty="0">
                <a:effectLst/>
                <a:latin typeface="Arial" panose="020B0604020202020204" pitchFamily="34" charset="0"/>
              </a:rPr>
              <a:t>الهدف</a:t>
            </a:r>
            <a:r>
              <a:rPr lang="ar-SY" sz="2400" b="0" u="none" strike="noStrike" dirty="0">
                <a:effectLst/>
                <a:latin typeface="Arial" panose="020B0604020202020204" pitchFamily="34" charset="0"/>
              </a:rPr>
              <a:t>: وضع حجر أساس تنطلق منه عملية القراءة العميقة والمكثفة.</a:t>
            </a:r>
          </a:p>
          <a:p>
            <a:pPr algn="just"/>
            <a:r>
              <a:rPr lang="ar-SY" sz="2400" b="1" u="none" strike="noStrike" dirty="0">
                <a:effectLst/>
                <a:latin typeface="Arial" panose="020B0604020202020204" pitchFamily="34" charset="0"/>
              </a:rPr>
              <a:t>4. القراءة الاستكشافية الموجهة </a:t>
            </a:r>
            <a:r>
              <a:rPr lang="en-US" sz="2400" b="1" u="none" strike="noStrike" dirty="0">
                <a:effectLst/>
                <a:latin typeface="Arial" panose="020B0604020202020204" pitchFamily="34" charset="0"/>
              </a:rPr>
              <a:t>(Exploratory Literature Review)</a:t>
            </a:r>
          </a:p>
          <a:p>
            <a:pPr algn="just">
              <a:buFont typeface="Arial" panose="020B0604020202020204" pitchFamily="34" charset="0"/>
              <a:buChar char="•"/>
            </a:pPr>
            <a:r>
              <a:rPr lang="ar-SY" sz="2400" b="1" u="none" strike="noStrike" dirty="0">
                <a:effectLst/>
                <a:latin typeface="Arial" panose="020B0604020202020204" pitchFamily="34" charset="0"/>
              </a:rPr>
              <a:t>المضمون</a:t>
            </a:r>
            <a:r>
              <a:rPr lang="ar-SY" sz="2400" b="0" u="none" strike="noStrike" dirty="0">
                <a:effectLst/>
                <a:latin typeface="Arial" panose="020B0604020202020204" pitchFamily="34" charset="0"/>
              </a:rPr>
              <a:t>: العودة إلى المراجع، الرسائل العلمية، الأبحاث المنشورة، والتشريعات المقارنة ذات الصلة بالسؤال الأولي.</a:t>
            </a:r>
          </a:p>
          <a:p>
            <a:pPr algn="just">
              <a:buFont typeface="Arial" panose="020B0604020202020204" pitchFamily="34" charset="0"/>
              <a:buChar char="•"/>
            </a:pPr>
            <a:r>
              <a:rPr lang="ar-SY" sz="2400" b="1" u="none" strike="noStrike" dirty="0">
                <a:effectLst/>
                <a:latin typeface="Arial" panose="020B0604020202020204" pitchFamily="34" charset="0"/>
              </a:rPr>
              <a:t>الهدف</a:t>
            </a:r>
            <a:r>
              <a:rPr lang="ar-SY" sz="2400" b="0" u="none" strike="noStrike" dirty="0">
                <a:effectLst/>
                <a:latin typeface="Arial" panose="020B0604020202020204" pitchFamily="34" charset="0"/>
              </a:rPr>
              <a:t>: التأكد من أن السؤال لم يُقتل بحثاً من قبل، وتحديد الزاوية الدقيقة التي تركها الباحثون السابقون ولم يغطوها (تحقيق عنصر الأصالة).</a:t>
            </a:r>
          </a:p>
        </p:txBody>
      </p:sp>
    </p:spTree>
    <p:extLst>
      <p:ext uri="{BB962C8B-B14F-4D97-AF65-F5344CB8AC3E}">
        <p14:creationId xmlns:p14="http://schemas.microsoft.com/office/powerpoint/2010/main" val="1522933025"/>
      </p:ext>
    </p:extLst>
  </p:cSld>
  <p:clrMapOvr>
    <a:masterClrMapping/>
  </p:clrMapOvr>
  <mc:AlternateContent xmlns:mc="http://schemas.openxmlformats.org/markup-compatibility/2006" xmlns:p14="http://schemas.microsoft.com/office/powerpoint/2010/main">
    <mc:Choice Requires="p14">
      <p:transition spd="slow" p14:dur="2000" advTm="121141"/>
    </mc:Choice>
    <mc:Fallback xmlns="">
      <p:transition spd="slow" advTm="1211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3046988"/>
          </a:xfrm>
          <a:prstGeom prst="rect">
            <a:avLst/>
          </a:prstGeom>
          <a:noFill/>
        </p:spPr>
        <p:txBody>
          <a:bodyPr wrap="square" rtlCol="1">
            <a:spAutoFit/>
          </a:bodyPr>
          <a:lstStyle/>
          <a:p>
            <a:pPr algn="just"/>
            <a:r>
              <a:rPr lang="ar-SY" sz="2400" b="1" u="none" strike="noStrike" dirty="0">
                <a:effectLst/>
                <a:latin typeface="Arial" panose="020B0604020202020204" pitchFamily="34" charset="0"/>
              </a:rPr>
              <a:t>5. حصر وضبط المتغيرات </a:t>
            </a:r>
            <a:r>
              <a:rPr lang="en-US" sz="2400" b="1" u="none" strike="noStrike" dirty="0">
                <a:effectLst/>
                <a:latin typeface="Arial" panose="020B0604020202020204" pitchFamily="34" charset="0"/>
              </a:rPr>
              <a:t>(Refining and Narrowing)</a:t>
            </a:r>
            <a:r>
              <a:rPr lang="ar-SY" sz="2400" b="1" u="none" strike="noStrike" dirty="0">
                <a:effectLst/>
                <a:latin typeface="Arial" panose="020B0604020202020204" pitchFamily="34" charset="0"/>
              </a:rPr>
              <a:t> : </a:t>
            </a:r>
            <a:r>
              <a:rPr lang="ar-SY" sz="2400" u="none" strike="noStrike" dirty="0">
                <a:effectLst/>
                <a:latin typeface="Arial" panose="020B0604020202020204" pitchFamily="34" charset="0"/>
              </a:rPr>
              <a:t>تحويل السؤال العام العريض إلى سؤال محدد جداً عبر إدخال قيود (موضوعية، مكانية، أو نوعية) واستبعاد التفاصيل غير المهمة.</a:t>
            </a:r>
          </a:p>
          <a:p>
            <a:pPr algn="just"/>
            <a:r>
              <a:rPr lang="ar-SY" sz="2400" u="none" strike="noStrike" dirty="0">
                <a:effectLst/>
                <a:latin typeface="Arial" panose="020B0604020202020204" pitchFamily="34" charset="0"/>
              </a:rPr>
              <a:t>من خلال حصر البحث في مسؤولية "مدنية" وليس "جنائية"، وفي تشريع "دولة معينة" مقارنة بـ"دولة أخرى"، وفي نوع محدد من التكنولوجيا.</a:t>
            </a:r>
          </a:p>
          <a:p>
            <a:pPr algn="just"/>
            <a:r>
              <a:rPr lang="ar-SY" sz="2400" b="1" u="none" strike="noStrike" dirty="0">
                <a:effectLst/>
                <a:latin typeface="Arial" panose="020B0604020202020204" pitchFamily="34" charset="0"/>
              </a:rPr>
              <a:t> </a:t>
            </a:r>
            <a:r>
              <a:rPr lang="ar-SY" sz="2400" b="1" dirty="0">
                <a:latin typeface="Arial" panose="020B0604020202020204" pitchFamily="34" charset="0"/>
              </a:rPr>
              <a:t>6</a:t>
            </a:r>
            <a:r>
              <a:rPr lang="ar-SY" sz="2400" b="1" u="none" strike="noStrike" dirty="0">
                <a:effectLst/>
                <a:latin typeface="Arial" panose="020B0604020202020204" pitchFamily="34" charset="0"/>
              </a:rPr>
              <a:t>. الصياغة النهائية للإشكالية </a:t>
            </a:r>
            <a:r>
              <a:rPr lang="en-US" sz="2400" b="1" u="none" strike="noStrike" dirty="0">
                <a:effectLst/>
                <a:latin typeface="Arial" panose="020B0604020202020204" pitchFamily="34" charset="0"/>
              </a:rPr>
              <a:t>(Final Problem Statement)</a:t>
            </a:r>
            <a:r>
              <a:rPr lang="ar-SY" sz="2400" b="1" u="none" strike="noStrike" dirty="0">
                <a:effectLst/>
                <a:latin typeface="Arial" panose="020B0604020202020204" pitchFamily="34" charset="0"/>
              </a:rPr>
              <a:t> : </a:t>
            </a:r>
            <a:r>
              <a:rPr lang="ar-SY" sz="2400" u="none" strike="noStrike" dirty="0">
                <a:effectLst/>
                <a:latin typeface="Arial" panose="020B0604020202020204" pitchFamily="34" charset="0"/>
              </a:rPr>
              <a:t>كتابة الإشكالية بأسلوب علمي رصين، يربط بين المتغيرات في سؤال رئيسي تتفرع منه أسئلة جزئية.</a:t>
            </a:r>
          </a:p>
          <a:p>
            <a:pPr algn="just"/>
            <a:r>
              <a:rPr lang="ar-SY" sz="2400" u="none" strike="noStrike" dirty="0">
                <a:effectLst/>
                <a:latin typeface="Arial" panose="020B0604020202020204" pitchFamily="34" charset="0"/>
              </a:rPr>
              <a:t>على أن تُصاغ بوضوح وإيجاز. وأن تعكس وجود مشكلة حقيقية وليس مجرد تساؤل معرفي تافه. وأن تقود مباشرة إلى وضع خطة البحث (الأبواب والفصول).</a:t>
            </a:r>
          </a:p>
        </p:txBody>
      </p:sp>
    </p:spTree>
    <p:extLst>
      <p:ext uri="{BB962C8B-B14F-4D97-AF65-F5344CB8AC3E}">
        <p14:creationId xmlns:p14="http://schemas.microsoft.com/office/powerpoint/2010/main" val="385981408"/>
      </p:ext>
    </p:extLst>
  </p:cSld>
  <p:clrMapOvr>
    <a:masterClrMapping/>
  </p:clrMapOvr>
  <mc:AlternateContent xmlns:mc="http://schemas.openxmlformats.org/markup-compatibility/2006" xmlns:p14="http://schemas.microsoft.com/office/powerpoint/2010/main">
    <mc:Choice Requires="p14">
      <p:transition spd="slow" p14:dur="2000" advTm="111015"/>
    </mc:Choice>
    <mc:Fallback xmlns="">
      <p:transition spd="slow" advTm="1110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a:latin typeface="Arial" panose="020B0604020202020204" pitchFamily="34" charset="0"/>
              </a:rPr>
              <a:t>خطوات البحث العلمي القانوني الرصين</a:t>
            </a:r>
            <a:endParaRPr lang="ar-SY" sz="2400" b="1" dirty="0">
              <a:latin typeface="Arial" panose="020B0604020202020204" pitchFamily="34" charset="0"/>
            </a:endParaRPr>
          </a:p>
        </p:txBody>
      </p:sp>
      <p:sp>
        <p:nvSpPr>
          <p:cNvPr id="3" name="مربع نص 2"/>
          <p:cNvSpPr txBox="1"/>
          <p:nvPr/>
        </p:nvSpPr>
        <p:spPr>
          <a:xfrm>
            <a:off x="1054100" y="2514600"/>
            <a:ext cx="10071100" cy="3046988"/>
          </a:xfrm>
          <a:prstGeom prst="rect">
            <a:avLst/>
          </a:prstGeom>
          <a:noFill/>
        </p:spPr>
        <p:txBody>
          <a:bodyPr wrap="square" rtlCol="1">
            <a:spAutoFit/>
          </a:bodyPr>
          <a:lstStyle/>
          <a:p>
            <a:pPr marL="457200" indent="-457200" algn="just">
              <a:buAutoNum type="arabicPeriod"/>
            </a:pPr>
            <a:r>
              <a:rPr lang="ar-SY" sz="2400" dirty="0"/>
              <a:t>اختيار الموضوع وتحديد المشكلة القانونية - النزاع أو الفجوة التشريعية: التركيز على نص قانوني غامض، أو تضارب بين القوانين، أو مستجدات واقعية تفتقر لتنظيم تشريعي (مثل قوانين الذكاء الاصطناعي)</a:t>
            </a:r>
          </a:p>
          <a:p>
            <a:pPr marL="457200" indent="-457200" algn="just">
              <a:buAutoNum type="arabicPeriod"/>
            </a:pPr>
            <a:r>
              <a:rPr lang="ar-SY" sz="2400" dirty="0"/>
              <a:t>صياغة الإشكالية الرئيسية: وضع سؤال محوري يمثل جوهر العقبة القانونية المراد حلها.</a:t>
            </a:r>
          </a:p>
          <a:p>
            <a:pPr marL="457200" indent="-457200" algn="just">
              <a:buAutoNum type="arabicPeriod"/>
            </a:pPr>
            <a:r>
              <a:rPr lang="ar-SY" sz="2400" dirty="0"/>
              <a:t>جمع وتصنيف المصادر القانونية: وتنقسم المصادر في البحث القانوني إلى نوعين لا غنى عنهما: المصادر الرسمية (الأولية): الدساتير، القوانين والتشريعات الصادرة عن البرلمان، المراسيم، والاتفاقيات الدولية. والمصادر التفسيرية (الثانوية): أحكام ومبادئ محاكم التمييز أو النقض، شروحات فقهاء القانون في المؤلفات والمجالات الأكاديمية.</a:t>
            </a:r>
          </a:p>
        </p:txBody>
      </p:sp>
    </p:spTree>
    <p:extLst>
      <p:ext uri="{BB962C8B-B14F-4D97-AF65-F5344CB8AC3E}">
        <p14:creationId xmlns:p14="http://schemas.microsoft.com/office/powerpoint/2010/main" val="2785484642"/>
      </p:ext>
    </p:extLst>
  </p:cSld>
  <p:clrMapOvr>
    <a:masterClrMapping/>
  </p:clrMapOvr>
  <mc:AlternateContent xmlns:mc="http://schemas.openxmlformats.org/markup-compatibility/2006" xmlns:p14="http://schemas.microsoft.com/office/powerpoint/2010/main">
    <mc:Choice Requires="p14">
      <p:transition spd="slow" p14:dur="2000" advTm="49251"/>
    </mc:Choice>
    <mc:Fallback xmlns="">
      <p:transition spd="slow" advTm="492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a:latin typeface="Arial" panose="020B0604020202020204" pitchFamily="34" charset="0"/>
              </a:rPr>
              <a:t>خطوات البحث العلمي القانوني الرصين</a:t>
            </a:r>
            <a:endParaRPr lang="ar-SY" sz="2400" b="1" dirty="0">
              <a:latin typeface="Arial" panose="020B0604020202020204" pitchFamily="34" charset="0"/>
            </a:endParaRPr>
          </a:p>
        </p:txBody>
      </p:sp>
      <p:sp>
        <p:nvSpPr>
          <p:cNvPr id="3" name="مربع نص 2"/>
          <p:cNvSpPr txBox="1"/>
          <p:nvPr/>
        </p:nvSpPr>
        <p:spPr>
          <a:xfrm>
            <a:off x="1054100" y="2514600"/>
            <a:ext cx="10071100" cy="3046988"/>
          </a:xfrm>
          <a:prstGeom prst="rect">
            <a:avLst/>
          </a:prstGeom>
          <a:noFill/>
        </p:spPr>
        <p:txBody>
          <a:bodyPr wrap="square" rtlCol="1">
            <a:spAutoFit/>
          </a:bodyPr>
          <a:lstStyle/>
          <a:p>
            <a:pPr algn="just"/>
            <a:r>
              <a:rPr lang="ar-SY" sz="2400" dirty="0"/>
              <a:t>4. اختيار المنهج القانوني المناسب: يعتمد البحث القانوني على مناهج محددة تناسب طبيعة الموضوع ، كالمنهج التحليلي: لتفكيك النصوص القانونية، واستنباط مقاصد المشرع، وتحليل الأحكام القضائية. والمنهج المقارن: مقارنة القانون الوطني بقوانين دول أخرى (كالفرنسي أو المصري) أو بالشريعة الإسلامية لمعرفة أوجه القصور والتميز، والمنهج التاريخي: تتبع التطور التشريعي للنص لمعرفة الأسباب الموجبة لإقراره.</a:t>
            </a:r>
          </a:p>
          <a:p>
            <a:pPr algn="just"/>
            <a:r>
              <a:rPr lang="ar-SY" sz="2400" dirty="0"/>
              <a:t> 5. الصياغة القانونية والتحليل (صلب البحث) تأصيل المشكلة: تأصيل المسألة فقهياً وتشريعياً وقضائياً.</a:t>
            </a:r>
          </a:p>
          <a:p>
            <a:pPr algn="just"/>
            <a:r>
              <a:rPr lang="ar-SY" sz="2400" dirty="0"/>
              <a:t>النقد والتقييم: عدم الاكتفاء بسرد النصوص، بل إظهار شخصية الباحث عبر نقد القصور التشريعي أو تأييد/معارضة الاتجاهات القضائية بناءً على حجج قانونية سليمة.</a:t>
            </a:r>
          </a:p>
        </p:txBody>
      </p:sp>
    </p:spTree>
    <p:extLst>
      <p:ext uri="{BB962C8B-B14F-4D97-AF65-F5344CB8AC3E}">
        <p14:creationId xmlns:p14="http://schemas.microsoft.com/office/powerpoint/2010/main" val="2506340396"/>
      </p:ext>
    </p:extLst>
  </p:cSld>
  <p:clrMapOvr>
    <a:masterClrMapping/>
  </p:clrMapOvr>
  <mc:AlternateContent xmlns:mc="http://schemas.openxmlformats.org/markup-compatibility/2006" xmlns:p14="http://schemas.microsoft.com/office/powerpoint/2010/main">
    <mc:Choice Requires="p14">
      <p:transition spd="slow" p14:dur="2000" advTm="87827"/>
    </mc:Choice>
    <mc:Fallback xmlns="">
      <p:transition spd="slow" advTm="8782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a:latin typeface="Arial" panose="020B0604020202020204" pitchFamily="34" charset="0"/>
              </a:rPr>
              <a:t>خطوات البحث العلمي القانوني الرصين</a:t>
            </a:r>
            <a:endParaRPr lang="ar-SY" sz="2400" b="1" dirty="0">
              <a:latin typeface="Arial" panose="020B0604020202020204" pitchFamily="34" charset="0"/>
            </a:endParaRPr>
          </a:p>
        </p:txBody>
      </p:sp>
      <p:sp>
        <p:nvSpPr>
          <p:cNvPr id="3" name="مربع نص 2"/>
          <p:cNvSpPr txBox="1"/>
          <p:nvPr/>
        </p:nvSpPr>
        <p:spPr>
          <a:xfrm>
            <a:off x="1054100" y="2514600"/>
            <a:ext cx="10071100" cy="3046988"/>
          </a:xfrm>
          <a:prstGeom prst="rect">
            <a:avLst/>
          </a:prstGeom>
          <a:noFill/>
        </p:spPr>
        <p:txBody>
          <a:bodyPr wrap="square" rtlCol="1">
            <a:spAutoFit/>
          </a:bodyPr>
          <a:lstStyle/>
          <a:p>
            <a:pPr algn="just"/>
            <a:r>
              <a:rPr lang="ar-SY" sz="2400" dirty="0"/>
              <a:t>6. صياغة النتائج والتوصيات (المقترحات التشريعية)</a:t>
            </a:r>
          </a:p>
          <a:p>
            <a:pPr algn="just"/>
            <a:r>
              <a:rPr lang="ar-SY" sz="2400" dirty="0"/>
              <a:t>النتائج: الخلاصة المعرفية والقانونية التي وصل إليها الباحث بعد تحليل النصوص والأحكام.</a:t>
            </a:r>
          </a:p>
          <a:p>
            <a:pPr algn="just"/>
            <a:r>
              <a:rPr lang="ar-SY" sz="2400" dirty="0"/>
              <a:t>التوصيات (تعديل تشريعي): صياغة مقترحات محددة ومكتوبة بأسلوب قانوني (مواد مقترحة) لتعديل نص قائم، أو إلغائه، أو سد فراغ تشريعي.</a:t>
            </a:r>
          </a:p>
          <a:p>
            <a:pPr algn="just"/>
            <a:r>
              <a:rPr lang="ar-SY" sz="2400" dirty="0"/>
              <a:t> 7. التوثيق القانوني المحكم، توثيق التشريعات: يذكر اسم القانون، رقمه، سنة إصداره، والجريدة الرسمية المنشور فيها (العدد وتاريخ النشر)، توثيق الأحكام القضائية: يذكر المحكمة (مثلاً: محكمة النقض المصرية)، الدائرة، رقم الطعن، وتاريخ الجلسة.</a:t>
            </a:r>
          </a:p>
          <a:p>
            <a:pPr algn="just"/>
            <a:r>
              <a:rPr lang="ar-SY" sz="2400" dirty="0"/>
              <a:t>توثيق الفقه: اسم المؤلف، اسم الكتاب، الطبعة، دار النشر، بلد النشر، السنة.</a:t>
            </a:r>
          </a:p>
        </p:txBody>
      </p:sp>
    </p:spTree>
    <p:extLst>
      <p:ext uri="{BB962C8B-B14F-4D97-AF65-F5344CB8AC3E}">
        <p14:creationId xmlns:p14="http://schemas.microsoft.com/office/powerpoint/2010/main" val="1829976755"/>
      </p:ext>
    </p:extLst>
  </p:cSld>
  <p:clrMapOvr>
    <a:masterClrMapping/>
  </p:clrMapOvr>
  <mc:AlternateContent xmlns:mc="http://schemas.openxmlformats.org/markup-compatibility/2006" xmlns:p14="http://schemas.microsoft.com/office/powerpoint/2010/main">
    <mc:Choice Requires="p14">
      <p:transition spd="slow" p14:dur="2000" advTm="131578"/>
    </mc:Choice>
    <mc:Fallback xmlns="">
      <p:transition spd="slow" advTm="1315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خطة البحث</a:t>
            </a:r>
          </a:p>
        </p:txBody>
      </p:sp>
      <p:sp>
        <p:nvSpPr>
          <p:cNvPr id="3" name="مربع نص 2"/>
          <p:cNvSpPr txBox="1"/>
          <p:nvPr/>
        </p:nvSpPr>
        <p:spPr>
          <a:xfrm>
            <a:off x="1054100" y="2514600"/>
            <a:ext cx="10071100" cy="1569660"/>
          </a:xfrm>
          <a:prstGeom prst="rect">
            <a:avLst/>
          </a:prstGeom>
          <a:noFill/>
        </p:spPr>
        <p:txBody>
          <a:bodyPr wrap="square" rtlCol="1">
            <a:spAutoFit/>
          </a:bodyPr>
          <a:lstStyle/>
          <a:p>
            <a:pPr algn="just"/>
            <a:r>
              <a:rPr lang="ar-SY" sz="2400" dirty="0"/>
              <a:t>يعد مخطط البحث القانوني </a:t>
            </a:r>
            <a:r>
              <a:rPr lang="en-US" sz="2400" dirty="0"/>
              <a:t> (</a:t>
            </a:r>
            <a:r>
              <a:rPr lang="en-US" sz="2400" dirty="0">
                <a:cs typeface="+mj-cs"/>
              </a:rPr>
              <a:t>Research Proposal</a:t>
            </a:r>
            <a:r>
              <a:rPr lang="en-US" sz="2400" dirty="0"/>
              <a:t>) </a:t>
            </a:r>
            <a:r>
              <a:rPr lang="ar-SY" sz="2400" dirty="0"/>
              <a:t>بمثابة القواعد التي يتم بناء كامل الرسالة عليها، وبناءً عليه تحكم اللجان الأكاديمية على جدية البحث وقابليته للتنفيذ.</a:t>
            </a:r>
          </a:p>
          <a:p>
            <a:pPr algn="just"/>
            <a:r>
              <a:rPr lang="ar-SY" sz="2400" dirty="0"/>
              <a:t>ولذلك فإنه يعد خطوة هامة جداً يجب أن يتم تنفيذها بطريقة أكاديمية بحتة، ويجب أن يستوفي مخطط </a:t>
            </a:r>
            <a:r>
              <a:rPr lang="ar-SY" sz="2400" dirty="0" err="1"/>
              <a:t>الدكتوراة</a:t>
            </a:r>
            <a:r>
              <a:rPr lang="ar-SY" sz="2400" dirty="0"/>
              <a:t> أو الماجستير في القانون المواصفات والإرشادات التالية:</a:t>
            </a:r>
          </a:p>
        </p:txBody>
      </p:sp>
    </p:spTree>
    <p:extLst>
      <p:ext uri="{BB962C8B-B14F-4D97-AF65-F5344CB8AC3E}">
        <p14:creationId xmlns:p14="http://schemas.microsoft.com/office/powerpoint/2010/main" val="3550168284"/>
      </p:ext>
    </p:extLst>
  </p:cSld>
  <p:clrMapOvr>
    <a:masterClrMapping/>
  </p:clrMapOvr>
  <mc:AlternateContent xmlns:mc="http://schemas.openxmlformats.org/markup-compatibility/2006" xmlns:p14="http://schemas.microsoft.com/office/powerpoint/2010/main">
    <mc:Choice Requires="p14">
      <p:transition spd="slow" p14:dur="2000" advTm="85522"/>
    </mc:Choice>
    <mc:Fallback xmlns="">
      <p:transition spd="slow" advTm="855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401619"/>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خطة البحث</a:t>
            </a:r>
          </a:p>
        </p:txBody>
      </p:sp>
      <p:sp>
        <p:nvSpPr>
          <p:cNvPr id="3" name="مربع نص 2"/>
          <p:cNvSpPr txBox="1"/>
          <p:nvPr/>
        </p:nvSpPr>
        <p:spPr>
          <a:xfrm>
            <a:off x="1054100" y="1972901"/>
            <a:ext cx="10071100" cy="4154984"/>
          </a:xfrm>
          <a:prstGeom prst="rect">
            <a:avLst/>
          </a:prstGeom>
          <a:noFill/>
        </p:spPr>
        <p:txBody>
          <a:bodyPr wrap="square" rtlCol="1">
            <a:spAutoFit/>
          </a:bodyPr>
          <a:lstStyle/>
          <a:p>
            <a:pPr algn="just"/>
            <a:r>
              <a:rPr lang="ar-SY" sz="2400" dirty="0"/>
              <a:t>نعتمد المنهج الثنائي (المتبع في المدارس القانونية العريقة) في كتابة الأبحاث العلمية المختلفة وعلى رأسها الرسائل الأكاديمية. ويقوم هذا النظام على مبدأ التوازن والتقابل في تقسيم فصول وأبواب الرسالة، وأهم أوصافه:</a:t>
            </a:r>
          </a:p>
          <a:p>
            <a:pPr algn="just"/>
            <a:r>
              <a:rPr lang="ar-SY" sz="2400" dirty="0"/>
              <a:t>1- التماثل العددي: بحيث تُقسم الرسالة إلى قسمين كبيرين (بابين):</a:t>
            </a:r>
          </a:p>
          <a:p>
            <a:pPr algn="just"/>
            <a:r>
              <a:rPr lang="ar-SY" sz="2400" dirty="0"/>
              <a:t>•	الباب الأول: عنوان يعالج الجانب النظري للمشكلة. ويتألف من فصلين:</a:t>
            </a:r>
          </a:p>
          <a:p>
            <a:pPr algn="just"/>
            <a:r>
              <a:rPr lang="en-US" sz="2400" dirty="0"/>
              <a:t>o	</a:t>
            </a:r>
            <a:r>
              <a:rPr lang="ar-SY" sz="2400" dirty="0"/>
              <a:t>الفصل الأول: </a:t>
            </a:r>
          </a:p>
          <a:p>
            <a:pPr algn="just"/>
            <a:r>
              <a:rPr lang="en-US" sz="2400" dirty="0"/>
              <a:t>o	</a:t>
            </a:r>
            <a:r>
              <a:rPr lang="ar-SY" sz="2400" dirty="0"/>
              <a:t>الفصل الثاني: </a:t>
            </a:r>
          </a:p>
          <a:p>
            <a:pPr algn="just"/>
            <a:r>
              <a:rPr lang="ar-SY" sz="2400" dirty="0"/>
              <a:t>والفصل يتم تقسيمه الى مبحثين</a:t>
            </a:r>
          </a:p>
          <a:p>
            <a:pPr algn="just"/>
            <a:r>
              <a:rPr lang="ar-SY" sz="2400" dirty="0"/>
              <a:t>والمبحث يتم تقسيمه الى مطالب : يفضل مطلبين ـأو ثلاثة على الأكثر</a:t>
            </a:r>
          </a:p>
          <a:p>
            <a:pPr algn="just"/>
            <a:r>
              <a:rPr lang="ar-SY" sz="2400" dirty="0"/>
              <a:t>والمطالب الى فروع  : الفرع الأول- الثاني- الثالث.. والفروع إلى أولاً وثانياً....  ثم ترقيم عددي 1-2-3،  ثم ترقيم حرفي أ-ب-ج..</a:t>
            </a:r>
          </a:p>
        </p:txBody>
      </p:sp>
    </p:spTree>
    <p:extLst>
      <p:ext uri="{BB962C8B-B14F-4D97-AF65-F5344CB8AC3E}">
        <p14:creationId xmlns:p14="http://schemas.microsoft.com/office/powerpoint/2010/main" val="794022733"/>
      </p:ext>
    </p:extLst>
  </p:cSld>
  <p:clrMapOvr>
    <a:masterClrMapping/>
  </p:clrMapOvr>
  <mc:AlternateContent xmlns:mc="http://schemas.openxmlformats.org/markup-compatibility/2006" xmlns:p14="http://schemas.microsoft.com/office/powerpoint/2010/main">
    <mc:Choice Requires="p14">
      <p:transition spd="slow" p14:dur="2000" advTm="66702"/>
    </mc:Choice>
    <mc:Fallback xmlns="">
      <p:transition spd="slow" advTm="667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خطة البحث</a:t>
            </a:r>
          </a:p>
        </p:txBody>
      </p:sp>
      <p:sp>
        <p:nvSpPr>
          <p:cNvPr id="3" name="مربع نص 2"/>
          <p:cNvSpPr txBox="1"/>
          <p:nvPr/>
        </p:nvSpPr>
        <p:spPr>
          <a:xfrm>
            <a:off x="904602" y="2338707"/>
            <a:ext cx="10071100" cy="1938992"/>
          </a:xfrm>
          <a:prstGeom prst="rect">
            <a:avLst/>
          </a:prstGeom>
          <a:noFill/>
        </p:spPr>
        <p:txBody>
          <a:bodyPr wrap="square" rtlCol="1">
            <a:spAutoFit/>
          </a:bodyPr>
          <a:lstStyle/>
          <a:p>
            <a:pPr algn="just"/>
            <a:r>
              <a:rPr lang="ar-SY" sz="2400" dirty="0"/>
              <a:t>• الباب الثاني: عنوان يعالج الجانب التطبيقي أو الآثار أو الحلول المقترحة، التقييم، التحديات، والحلول</a:t>
            </a:r>
          </a:p>
          <a:p>
            <a:pPr algn="just"/>
            <a:r>
              <a:rPr lang="en-US" sz="2400" dirty="0"/>
              <a:t>o	</a:t>
            </a:r>
            <a:r>
              <a:rPr lang="ar-SY" sz="2400" dirty="0"/>
              <a:t>الفصل الأول:  </a:t>
            </a:r>
          </a:p>
          <a:p>
            <a:pPr algn="just"/>
            <a:r>
              <a:rPr lang="en-US" sz="2400" dirty="0"/>
              <a:t>o	</a:t>
            </a:r>
            <a:r>
              <a:rPr lang="ar-SY" sz="2400" dirty="0"/>
              <a:t>الفصل الثاني : </a:t>
            </a:r>
          </a:p>
          <a:p>
            <a:pPr algn="just"/>
            <a:r>
              <a:rPr lang="ar-SY" sz="2400" dirty="0"/>
              <a:t>والفصل يتم تقسيمه أيضًا الى مبحثين</a:t>
            </a:r>
          </a:p>
          <a:p>
            <a:pPr algn="just"/>
            <a:r>
              <a:rPr lang="ar-SY" sz="2400" dirty="0"/>
              <a:t>والمبحث يتم تقسيمه الى مطالب ....كما في الباب الأول.</a:t>
            </a:r>
          </a:p>
        </p:txBody>
      </p:sp>
    </p:spTree>
    <p:extLst>
      <p:ext uri="{BB962C8B-B14F-4D97-AF65-F5344CB8AC3E}">
        <p14:creationId xmlns:p14="http://schemas.microsoft.com/office/powerpoint/2010/main" val="1194155681"/>
      </p:ext>
    </p:extLst>
  </p:cSld>
  <p:clrMapOvr>
    <a:masterClrMapping/>
  </p:clrMapOvr>
  <mc:AlternateContent xmlns:mc="http://schemas.openxmlformats.org/markup-compatibility/2006" xmlns:p14="http://schemas.microsoft.com/office/powerpoint/2010/main">
    <mc:Choice Requires="p14">
      <p:transition spd="slow" p14:dur="2000" advTm="43519"/>
    </mc:Choice>
    <mc:Fallback xmlns="">
      <p:transition spd="slow" advTm="4351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14149" y="1097744"/>
            <a:ext cx="10944303" cy="5206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210291" y="1460727"/>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خطة البحث</a:t>
            </a:r>
          </a:p>
        </p:txBody>
      </p:sp>
      <p:sp>
        <p:nvSpPr>
          <p:cNvPr id="3" name="مربع نص 2"/>
          <p:cNvSpPr txBox="1"/>
          <p:nvPr/>
        </p:nvSpPr>
        <p:spPr>
          <a:xfrm>
            <a:off x="1032131" y="2165185"/>
            <a:ext cx="10071100" cy="3970318"/>
          </a:xfrm>
          <a:prstGeom prst="rect">
            <a:avLst/>
          </a:prstGeom>
          <a:noFill/>
        </p:spPr>
        <p:txBody>
          <a:bodyPr wrap="square" rtlCol="1">
            <a:spAutoFit/>
          </a:bodyPr>
          <a:lstStyle/>
          <a:p>
            <a:pPr algn="just">
              <a:lnSpc>
                <a:spcPct val="150000"/>
              </a:lnSpc>
            </a:pPr>
            <a:r>
              <a:rPr lang="ar-SY" sz="2400" dirty="0"/>
              <a:t>2- التوازن: فلا يجوز أن يضم أحد البابين ثلاثة فصول فيما الآخر فصلًا واحدًا، أو أن يضم فصل خمسة مباحث والفصل الثاني مبحثين.</a:t>
            </a:r>
          </a:p>
          <a:p>
            <a:pPr algn="just">
              <a:lnSpc>
                <a:spcPct val="150000"/>
              </a:lnSpc>
            </a:pPr>
            <a:r>
              <a:rPr lang="ar-SY" sz="2400" dirty="0"/>
              <a:t>والتوازن يعكس قدرة الباحث على حصر المشكلة القانونية في شقين متساويين يحيطان بكافة جوانب الموضوع والمشكلة البحثية.</a:t>
            </a:r>
          </a:p>
          <a:p>
            <a:pPr algn="just">
              <a:lnSpc>
                <a:spcPct val="150000"/>
              </a:lnSpc>
            </a:pPr>
            <a:r>
              <a:rPr lang="ar-SY" sz="2400" dirty="0"/>
              <a:t>كما لا يجوز أن يكون الباب الأول ثلاثمائة صفحة والباب الثاني مائة صفحة، فالتوازن العددي مطلوب في الفصول أيضًا فلا يكون الفصل الأول 75 صفحة والفصل الثاني 25 صفحة.</a:t>
            </a:r>
          </a:p>
          <a:p>
            <a:pPr algn="just">
              <a:lnSpc>
                <a:spcPct val="150000"/>
              </a:lnSpc>
            </a:pPr>
            <a:r>
              <a:rPr lang="ar-SY" sz="2400" dirty="0"/>
              <a:t>والتوازن هنا تقريبي وليس مطلق.</a:t>
            </a:r>
          </a:p>
        </p:txBody>
      </p:sp>
    </p:spTree>
    <p:extLst>
      <p:ext uri="{BB962C8B-B14F-4D97-AF65-F5344CB8AC3E}">
        <p14:creationId xmlns:p14="http://schemas.microsoft.com/office/powerpoint/2010/main" val="534710776"/>
      </p:ext>
    </p:extLst>
  </p:cSld>
  <p:clrMapOvr>
    <a:masterClrMapping/>
  </p:clrMapOvr>
  <mc:AlternateContent xmlns:mc="http://schemas.openxmlformats.org/markup-compatibility/2006" xmlns:p14="http://schemas.microsoft.com/office/powerpoint/2010/main">
    <mc:Choice Requires="p14">
      <p:transition spd="slow" p14:dur="2000" advTm="116385"/>
    </mc:Choice>
    <mc:Fallback xmlns="">
      <p:transition spd="slow" advTm="1163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خطة البحث</a:t>
            </a:r>
          </a:p>
        </p:txBody>
      </p:sp>
      <p:sp>
        <p:nvSpPr>
          <p:cNvPr id="3" name="مربع نص 2"/>
          <p:cNvSpPr txBox="1"/>
          <p:nvPr/>
        </p:nvSpPr>
        <p:spPr>
          <a:xfrm>
            <a:off x="904602" y="2338707"/>
            <a:ext cx="10071100" cy="3046988"/>
          </a:xfrm>
          <a:prstGeom prst="rect">
            <a:avLst/>
          </a:prstGeom>
          <a:noFill/>
        </p:spPr>
        <p:txBody>
          <a:bodyPr wrap="square" rtlCol="1">
            <a:spAutoFit/>
          </a:bodyPr>
          <a:lstStyle/>
          <a:p>
            <a:pPr algn="just"/>
            <a:r>
              <a:rPr lang="ar-SY" sz="2400" dirty="0"/>
              <a:t>3- الترابط والإحكام: منح خطة الرسالة هيكلاً قوياً يمنع تشتت القارئ، بحيث يشعر بوجود توازن وتسلسل منطقي بين أجزاء البحث.</a:t>
            </a:r>
          </a:p>
          <a:p>
            <a:pPr algn="just"/>
            <a:r>
              <a:rPr lang="ar-SY" sz="2400" dirty="0"/>
              <a:t>4- الشمولية: يجب على الباحث تغطية الموضوع من كافة زواياه الأساسية، بالاستناد على عنوان البحث.</a:t>
            </a:r>
          </a:p>
          <a:p>
            <a:pPr algn="just"/>
            <a:r>
              <a:rPr lang="ar-SY" sz="2400" dirty="0"/>
              <a:t>5- تجنب الحشو: الالتزام بتقسيم محدد (مثل مبحثين لكل فصل) يدفع الباحث لتركيز أفكاره وحذف المعلومات الزائدة التي لا تخدم الهيكل الثنائي.</a:t>
            </a:r>
          </a:p>
          <a:p>
            <a:pPr algn="just"/>
            <a:r>
              <a:rPr lang="ar-SY" sz="2400" dirty="0"/>
              <a:t>كما يجب أن يتم التعبير عن الأفكار من خلال أبرز الشروحات والمعلومات (خاصةً) الحديثة منها، دون اتخام الفقرات بكلام مكرر لا فائدة علمية منه.</a:t>
            </a:r>
          </a:p>
        </p:txBody>
      </p:sp>
    </p:spTree>
    <p:extLst>
      <p:ext uri="{BB962C8B-B14F-4D97-AF65-F5344CB8AC3E}">
        <p14:creationId xmlns:p14="http://schemas.microsoft.com/office/powerpoint/2010/main" val="2936380330"/>
      </p:ext>
    </p:extLst>
  </p:cSld>
  <p:clrMapOvr>
    <a:masterClrMapping/>
  </p:clrMapOvr>
  <mc:AlternateContent xmlns:mc="http://schemas.openxmlformats.org/markup-compatibility/2006" xmlns:p14="http://schemas.microsoft.com/office/powerpoint/2010/main">
    <mc:Choice Requires="p14">
      <p:transition spd="slow" p14:dur="2000" advTm="106143"/>
    </mc:Choice>
    <mc:Fallback xmlns="">
      <p:transition spd="slow" advTm="1061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عنوان الرسالة </a:t>
            </a:r>
          </a:p>
        </p:txBody>
      </p:sp>
      <p:sp>
        <p:nvSpPr>
          <p:cNvPr id="3" name="مربع نص 2"/>
          <p:cNvSpPr txBox="1"/>
          <p:nvPr/>
        </p:nvSpPr>
        <p:spPr>
          <a:xfrm>
            <a:off x="904602" y="2338707"/>
            <a:ext cx="10071100" cy="4154984"/>
          </a:xfrm>
          <a:prstGeom prst="rect">
            <a:avLst/>
          </a:prstGeom>
          <a:noFill/>
        </p:spPr>
        <p:txBody>
          <a:bodyPr wrap="square" rtlCol="1">
            <a:spAutoFit/>
          </a:bodyPr>
          <a:lstStyle/>
          <a:p>
            <a:pPr algn="just"/>
            <a:r>
              <a:rPr lang="ar-SY" sz="2400" dirty="0"/>
              <a:t>يجب </a:t>
            </a:r>
            <a:r>
              <a:rPr lang="ar-SY" sz="2400"/>
              <a:t>اختيار عنوان </a:t>
            </a:r>
            <a:r>
              <a:rPr lang="ar-SY" sz="2400" dirty="0"/>
              <a:t>للرسالة بناءً على معايير قانونية صارمة:</a:t>
            </a:r>
          </a:p>
          <a:p>
            <a:pPr algn="just"/>
            <a:r>
              <a:rPr lang="ar-SY" sz="2400" dirty="0"/>
              <a:t>1- يجب أن يكون "جامعًا"، أي أن يتسم بالشمول، والإيجاز، ويعبر بدقة عن محتوى الموضوع ومشكلة الدراسة، فلا يكون أضيق من المحتوى (يغفل جوانب)، ولا أوسع منه (يوحي بمواضيع لم تتم دراستها)، لأن العنوان هو المسار الذي يلتزم الباحث بعدم الحياد عنه في الرسالة، وهو ما سيتم تقييم مجمل الأطروحة على أساسه.</a:t>
            </a:r>
          </a:p>
          <a:p>
            <a:pPr algn="just"/>
            <a:r>
              <a:rPr lang="ar-SY" sz="2400" dirty="0"/>
              <a:t>2- العنوان يمكن أن يتراوح بين 5 و15 كلمة ومن المستحسن أن يكون دقيقاً وموجزاً.</a:t>
            </a:r>
          </a:p>
          <a:p>
            <a:pPr algn="just"/>
            <a:r>
              <a:rPr lang="ar-SY" sz="2400" dirty="0"/>
              <a:t>3-  عند استخدام المنهج المقارن يجب إضافة عبارة "دراسة مقارنة" إلى العنوان مع ذكر الدول التي تتم المقارنة معها. لأنه سيتم التقيد بعينة المقارنة المذكورة في كامل الرسالة.</a:t>
            </a:r>
          </a:p>
          <a:p>
            <a:pPr algn="just"/>
            <a:r>
              <a:rPr lang="ar-SY" sz="2400" dirty="0"/>
              <a:t>4- يجب أن يبتعد العنوان عن الصياغة الأدبية، أو الوصفية، أو الصيغ الاستفهامية والتعجبية. وألا يحتوي على نتائج أو أحكام مسبقة.</a:t>
            </a:r>
          </a:p>
          <a:p>
            <a:pPr algn="just"/>
            <a:endParaRPr lang="ar-SY" sz="2400" dirty="0"/>
          </a:p>
        </p:txBody>
      </p:sp>
    </p:spTree>
    <p:extLst>
      <p:ext uri="{BB962C8B-B14F-4D97-AF65-F5344CB8AC3E}">
        <p14:creationId xmlns:p14="http://schemas.microsoft.com/office/powerpoint/2010/main" val="2499831770"/>
      </p:ext>
    </p:extLst>
  </p:cSld>
  <p:clrMapOvr>
    <a:masterClrMapping/>
  </p:clrMapOvr>
  <mc:AlternateContent xmlns:mc="http://schemas.openxmlformats.org/markup-compatibility/2006" xmlns:p14="http://schemas.microsoft.com/office/powerpoint/2010/main">
    <mc:Choice Requires="p14">
      <p:transition spd="slow" p14:dur="2000" advTm="171269"/>
    </mc:Choice>
    <mc:Fallback xmlns="">
      <p:transition spd="slow" advTm="1712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عنوان الرسالة </a:t>
            </a:r>
          </a:p>
        </p:txBody>
      </p:sp>
      <p:sp>
        <p:nvSpPr>
          <p:cNvPr id="3" name="مربع نص 2"/>
          <p:cNvSpPr txBox="1"/>
          <p:nvPr/>
        </p:nvSpPr>
        <p:spPr>
          <a:xfrm>
            <a:off x="904602" y="2338707"/>
            <a:ext cx="10071100" cy="2308324"/>
          </a:xfrm>
          <a:prstGeom prst="rect">
            <a:avLst/>
          </a:prstGeom>
          <a:noFill/>
        </p:spPr>
        <p:txBody>
          <a:bodyPr wrap="square" rtlCol="1">
            <a:spAutoFit/>
          </a:bodyPr>
          <a:lstStyle/>
          <a:p>
            <a:pPr algn="just"/>
            <a:r>
              <a:rPr lang="ar-SY" sz="2400" dirty="0"/>
              <a:t>5- يجب أن يتميز عنوان الرسالة بالجدة والأصالة، وألا يكون قد تم إشباعه بحثًا، ويجب أن يقدم فائدة للعلم والمجتمع، بحيث يكون مرتبط بحاجات مجتمع الباحث ومشكلاته العملية، وأن يكون مقبولاً ثقافيًا وسياسيًا واقتصاديًا، وأن تكون نتائجه قابلة للتعميم والتطبيق على أرض الواقع.</a:t>
            </a:r>
          </a:p>
          <a:p>
            <a:pPr algn="just"/>
            <a:r>
              <a:rPr lang="ar-SY" sz="2400" dirty="0"/>
              <a:t>6- قبل اختيار العنوان يجب على الباحث اجراء مسح واسع للأدب القانوني المتخصص والتأكد من توافر المادة العلمية المعاصرة من كتب وأبحاث واجتهادات قضائية. </a:t>
            </a:r>
          </a:p>
          <a:p>
            <a:pPr algn="just"/>
            <a:r>
              <a:rPr lang="ar-SA" sz="2400" dirty="0"/>
              <a:t>وإذا كانت هذه شروط العنوان الرصين، فما هي توصيات عناوين الأبواب والفصول.</a:t>
            </a:r>
            <a:endParaRPr lang="ar-SY" sz="2400" dirty="0"/>
          </a:p>
        </p:txBody>
      </p:sp>
    </p:spTree>
    <p:extLst>
      <p:ext uri="{BB962C8B-B14F-4D97-AF65-F5344CB8AC3E}">
        <p14:creationId xmlns:p14="http://schemas.microsoft.com/office/powerpoint/2010/main" val="4201801506"/>
      </p:ext>
    </p:extLst>
  </p:cSld>
  <p:clrMapOvr>
    <a:masterClrMapping/>
  </p:clrMapOvr>
  <mc:AlternateContent xmlns:mc="http://schemas.openxmlformats.org/markup-compatibility/2006" xmlns:p14="http://schemas.microsoft.com/office/powerpoint/2010/main">
    <mc:Choice Requires="p14">
      <p:transition spd="slow" p14:dur="2000" advTm="52978"/>
    </mc:Choice>
    <mc:Fallback xmlns="">
      <p:transition spd="slow" advTm="5297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توصيات عناوين الأبواب والفصول.</a:t>
            </a:r>
          </a:p>
        </p:txBody>
      </p:sp>
      <p:sp>
        <p:nvSpPr>
          <p:cNvPr id="3" name="مربع نص 2"/>
          <p:cNvSpPr txBox="1"/>
          <p:nvPr/>
        </p:nvSpPr>
        <p:spPr>
          <a:xfrm>
            <a:off x="904602" y="2338707"/>
            <a:ext cx="10071100" cy="2677656"/>
          </a:xfrm>
          <a:prstGeom prst="rect">
            <a:avLst/>
          </a:prstGeom>
          <a:noFill/>
        </p:spPr>
        <p:txBody>
          <a:bodyPr wrap="square" rtlCol="1">
            <a:spAutoFit/>
          </a:bodyPr>
          <a:lstStyle/>
          <a:p>
            <a:pPr algn="just"/>
            <a:r>
              <a:rPr lang="ar-SY" sz="2400" dirty="0"/>
              <a:t>أ- يجب أن يجمع العنوان كل الجزئيات التي سيتناولها الباب أو الفصل.</a:t>
            </a:r>
          </a:p>
          <a:p>
            <a:pPr algn="just"/>
            <a:r>
              <a:rPr lang="ar-SY" sz="2400" dirty="0"/>
              <a:t>ب- يجب صياغة العناوين كـ "جمل اسمية" خبرية، وتجنب الجمل الفعلية أو صيغ الأسئلة في العناوين الرئيسية.</a:t>
            </a:r>
          </a:p>
          <a:p>
            <a:pPr algn="just"/>
            <a:r>
              <a:rPr lang="ar-SY" sz="2400" dirty="0"/>
              <a:t>ج- يجب خلوها من الأحكام المسبقة: لا تضع نتيجة البحث في العنوان (مثلاً: بدل "فشل الإدارة في..." استخدم "واقع الإدارة في...").</a:t>
            </a:r>
          </a:p>
          <a:p>
            <a:pPr algn="just"/>
            <a:r>
              <a:rPr lang="ar-SY" sz="2400" dirty="0"/>
              <a:t>د- عدم تكرار عنوان الرسالة: يُمنع تمامًا أن يكون عنوان أحد الفصول أو الأبواب مطابقاً لعنوان الرسالة الرئيسي.</a:t>
            </a:r>
          </a:p>
        </p:txBody>
      </p:sp>
    </p:spTree>
    <p:extLst>
      <p:ext uri="{BB962C8B-B14F-4D97-AF65-F5344CB8AC3E}">
        <p14:creationId xmlns:p14="http://schemas.microsoft.com/office/powerpoint/2010/main" val="1017498857"/>
      </p:ext>
    </p:extLst>
  </p:cSld>
  <p:clrMapOvr>
    <a:masterClrMapping/>
  </p:clrMapOvr>
  <mc:AlternateContent xmlns:mc="http://schemas.openxmlformats.org/markup-compatibility/2006" xmlns:p14="http://schemas.microsoft.com/office/powerpoint/2010/main">
    <mc:Choice Requires="p14">
      <p:transition spd="slow" p14:dur="2000" advTm="94825"/>
    </mc:Choice>
    <mc:Fallback xmlns="">
      <p:transition spd="slow" advTm="9482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توصيات عناوين الأبواب والفصول.</a:t>
            </a:r>
          </a:p>
        </p:txBody>
      </p:sp>
      <p:sp>
        <p:nvSpPr>
          <p:cNvPr id="3" name="مربع نص 2"/>
          <p:cNvSpPr txBox="1"/>
          <p:nvPr/>
        </p:nvSpPr>
        <p:spPr>
          <a:xfrm>
            <a:off x="904602" y="2338707"/>
            <a:ext cx="10071100" cy="3046988"/>
          </a:xfrm>
          <a:prstGeom prst="rect">
            <a:avLst/>
          </a:prstGeom>
          <a:noFill/>
        </p:spPr>
        <p:txBody>
          <a:bodyPr wrap="square" rtlCol="1">
            <a:spAutoFit/>
          </a:bodyPr>
          <a:lstStyle/>
          <a:p>
            <a:pPr algn="just"/>
            <a:r>
              <a:rPr lang="ar-SY" sz="2400" dirty="0"/>
              <a:t>ه- مراعة الدقة والأمانة في المصطلحات : مثلاً:</a:t>
            </a:r>
          </a:p>
          <a:p>
            <a:pPr algn="just"/>
            <a:r>
              <a:rPr lang="ar-SY" sz="2400" dirty="0"/>
              <a:t>كلمة "أثر" في العنوان تشير إلى النتائج أو الآثار القانونية المترتبة على القاعدة أو التصرف القانوني.</a:t>
            </a:r>
          </a:p>
          <a:p>
            <a:pPr algn="just"/>
            <a:r>
              <a:rPr lang="ar-SY" sz="2400" dirty="0"/>
              <a:t>كلمة "واقع" تعني أن القارئ سيجد وصفاً وتشخيصاً للحالة الراهنة.</a:t>
            </a:r>
          </a:p>
          <a:p>
            <a:pPr algn="just"/>
            <a:r>
              <a:rPr lang="ar-SY" sz="2400" dirty="0"/>
              <a:t>كلمة "تأصيل" تعني العودة للجذور التاريخية أو الفلسفية للمفهوم.</a:t>
            </a:r>
          </a:p>
          <a:p>
            <a:pPr algn="just"/>
            <a:r>
              <a:rPr lang="ar-SY" sz="2400" dirty="0"/>
              <a:t>كلمة "تحليل" تعني القيام بتحليل قانوني فقهي وقضائي قبل الوصول للنتيجة.</a:t>
            </a:r>
          </a:p>
          <a:p>
            <a:pPr algn="just"/>
            <a:endParaRPr lang="ar-SY" sz="2400" dirty="0"/>
          </a:p>
          <a:p>
            <a:pPr algn="just"/>
            <a:r>
              <a:rPr lang="ar-SY" sz="2400" dirty="0"/>
              <a:t>وسنقدم فيما يلي مثالين تطبيقيين عن عنوانين لرسائل أكاديمية أحدها يلبي المعايير الأكاديمية السابق ذكرها فيما فشل العنوان الآخر في الاستجابة إليها.</a:t>
            </a:r>
          </a:p>
        </p:txBody>
      </p:sp>
    </p:spTree>
    <p:extLst>
      <p:ext uri="{BB962C8B-B14F-4D97-AF65-F5344CB8AC3E}">
        <p14:creationId xmlns:p14="http://schemas.microsoft.com/office/powerpoint/2010/main" val="952597505"/>
      </p:ext>
    </p:extLst>
  </p:cSld>
  <p:clrMapOvr>
    <a:masterClrMapping/>
  </p:clrMapOvr>
  <mc:AlternateContent xmlns:mc="http://schemas.openxmlformats.org/markup-compatibility/2006" xmlns:p14="http://schemas.microsoft.com/office/powerpoint/2010/main">
    <mc:Choice Requires="p14">
      <p:transition spd="slow" p14:dur="2000" advTm="38496"/>
    </mc:Choice>
    <mc:Fallback xmlns="">
      <p:transition spd="slow" advTm="3849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268223"/>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70656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تطبيق عملي لعنوان الرسالة</a:t>
            </a:r>
          </a:p>
        </p:txBody>
      </p:sp>
      <p:sp>
        <p:nvSpPr>
          <p:cNvPr id="3" name="مربع نص 2"/>
          <p:cNvSpPr txBox="1"/>
          <p:nvPr/>
        </p:nvSpPr>
        <p:spPr>
          <a:xfrm>
            <a:off x="904602" y="2338707"/>
            <a:ext cx="10071100" cy="3416320"/>
          </a:xfrm>
          <a:prstGeom prst="rect">
            <a:avLst/>
          </a:prstGeom>
          <a:noFill/>
        </p:spPr>
        <p:txBody>
          <a:bodyPr wrap="square" rtlCol="1">
            <a:spAutoFit/>
          </a:bodyPr>
          <a:lstStyle/>
          <a:p>
            <a:pPr marL="457200" indent="-457200" algn="just">
              <a:buAutoNum type="arabicPeriod"/>
            </a:pPr>
            <a:r>
              <a:rPr lang="ar-SY" sz="2400" dirty="0"/>
              <a:t>العنوان الذي لا يلبي معايير العنوان القانوني الرصين (نموذج خاطئ)</a:t>
            </a:r>
          </a:p>
          <a:p>
            <a:pPr algn="just"/>
            <a:r>
              <a:rPr lang="ar-SY" sz="2400" dirty="0"/>
              <a:t>العنوان: «جريمة الرشوة الإلكترونية في القوانين العربية»</a:t>
            </a:r>
          </a:p>
          <a:p>
            <a:pPr algn="just"/>
            <a:r>
              <a:rPr lang="ar-SY" sz="2400" dirty="0"/>
              <a:t>أسباب عدم تلبية المعايير (العيوب):</a:t>
            </a:r>
          </a:p>
          <a:p>
            <a:pPr algn="just"/>
            <a:r>
              <a:rPr lang="ar-SY" sz="2400" dirty="0"/>
              <a:t>واسع وفضفاض جداً: كلمة "القوانين العربية" تعني دراسة تشريعات أكثر من 20 دولة، وهو أمر مستحيل تحليله بدقة وعمق في رسالة واحدة.</a:t>
            </a:r>
          </a:p>
          <a:p>
            <a:pPr algn="just"/>
            <a:r>
              <a:rPr lang="ar-SY" sz="2400" dirty="0"/>
              <a:t>يفتقر للتحديد الموضوعي: لم يحدد الباحث ما إذا كان يدرس الجريمة من الناحية الموضوعية (قانون العقوبات) أم الإجرائية (قانون الإجراءات والملاحقة الرقمية).</a:t>
            </a:r>
          </a:p>
          <a:p>
            <a:pPr algn="just"/>
            <a:r>
              <a:rPr lang="ar-SY" sz="2400" dirty="0"/>
              <a:t>عنوان وصفي سردي: يوحي بأن البحث سيكون مجرد تجميع ونقل للنصوص القانونية دون وجود إشكالية أو معالجة قانونية عميقة.</a:t>
            </a:r>
          </a:p>
        </p:txBody>
      </p:sp>
    </p:spTree>
    <p:extLst>
      <p:ext uri="{BB962C8B-B14F-4D97-AF65-F5344CB8AC3E}">
        <p14:creationId xmlns:p14="http://schemas.microsoft.com/office/powerpoint/2010/main" val="4017801658"/>
      </p:ext>
    </p:extLst>
  </p:cSld>
  <p:clrMapOvr>
    <a:masterClrMapping/>
  </p:clrMapOvr>
  <mc:AlternateContent xmlns:mc="http://schemas.openxmlformats.org/markup-compatibility/2006" xmlns:p14="http://schemas.microsoft.com/office/powerpoint/2010/main">
    <mc:Choice Requires="p14">
      <p:transition spd="slow" p14:dur="2000" advTm="78296"/>
    </mc:Choice>
    <mc:Fallback xmlns="">
      <p:transition spd="slow" advTm="7829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55700" y="1356858"/>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تطبيق عملي لعنوان الرسالة</a:t>
            </a:r>
          </a:p>
        </p:txBody>
      </p:sp>
      <p:sp>
        <p:nvSpPr>
          <p:cNvPr id="3" name="مربع نص 2"/>
          <p:cNvSpPr txBox="1"/>
          <p:nvPr/>
        </p:nvSpPr>
        <p:spPr>
          <a:xfrm>
            <a:off x="1028833" y="1893385"/>
            <a:ext cx="10071100" cy="3785652"/>
          </a:xfrm>
          <a:prstGeom prst="rect">
            <a:avLst/>
          </a:prstGeom>
          <a:noFill/>
        </p:spPr>
        <p:txBody>
          <a:bodyPr wrap="square" rtlCol="1">
            <a:spAutoFit/>
          </a:bodyPr>
          <a:lstStyle/>
          <a:p>
            <a:pPr algn="just"/>
            <a:r>
              <a:rPr lang="ar-SY" sz="2400" dirty="0"/>
              <a:t>2. العنوان الذي يلبي معايير العنوان القانوني الرصين (نموذج صحيح):</a:t>
            </a:r>
          </a:p>
          <a:p>
            <a:pPr algn="just"/>
            <a:r>
              <a:rPr lang="ar-SY" sz="2400" dirty="0"/>
              <a:t>العنوان: «المسؤولية الجنائية للمنصات الرقمية عن جرائم الرشوة الإلكترونية: دراسة مقارنة بين القانونين الإماراتي والفرنسي»</a:t>
            </a:r>
          </a:p>
          <a:p>
            <a:pPr algn="just"/>
            <a:r>
              <a:rPr lang="ar-SY" sz="2400" dirty="0"/>
              <a:t>أسباب تلبية المعايير (المميزات):</a:t>
            </a:r>
          </a:p>
          <a:p>
            <a:pPr algn="just"/>
            <a:r>
              <a:rPr lang="ar-SY" sz="2400" dirty="0"/>
              <a:t>محدد وموجز بدقة: حدد الباحث نطاق الدراسة بـ "المسؤولية الجنائية" (خرجت المسؤولية المدنية أو التأديبية)، وحدد الفاعل وهي "المنصات الرقمية".</a:t>
            </a:r>
          </a:p>
          <a:p>
            <a:pPr algn="just"/>
            <a:r>
              <a:rPr lang="ar-SY" sz="2400" dirty="0"/>
              <a:t>يحتوي على إشكالية واضحة: الإشكالية تكمن في مدى إمكانية مساءلة المنصة (كشخص اعتباري أو وسيط) عن جريمة يرتكبها مستخدموها، وهو موضوع حديث وفيه فجوة تشريعية.</a:t>
            </a:r>
          </a:p>
          <a:p>
            <a:pPr algn="just"/>
            <a:r>
              <a:rPr lang="ar-SY" sz="2400" dirty="0"/>
              <a:t>واضح النطاق الجغرافي والمقارن: حدد دولتين فقط للمقارنة (الإمارات وفرنسا)، وهو خيار مبرر لأن التشريع الإماراتي متطور رقمياً والفرنسي يمثل المدرسة القانونية الأم للعديد من القوانين العربية.</a:t>
            </a:r>
          </a:p>
        </p:txBody>
      </p:sp>
    </p:spTree>
    <p:extLst>
      <p:ext uri="{BB962C8B-B14F-4D97-AF65-F5344CB8AC3E}">
        <p14:creationId xmlns:p14="http://schemas.microsoft.com/office/powerpoint/2010/main" val="1285901843"/>
      </p:ext>
    </p:extLst>
  </p:cSld>
  <p:clrMapOvr>
    <a:masterClrMapping/>
  </p:clrMapOvr>
  <mc:AlternateContent xmlns:mc="http://schemas.openxmlformats.org/markup-compatibility/2006" xmlns:p14="http://schemas.microsoft.com/office/powerpoint/2010/main">
    <mc:Choice Requires="p14">
      <p:transition spd="slow" p14:dur="2000" advTm="89239"/>
    </mc:Choice>
    <mc:Fallback xmlns="">
      <p:transition spd="slow" advTm="8923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95977" y="1722478"/>
            <a:ext cx="10071100" cy="4271169"/>
          </a:xfrm>
          <a:prstGeom prst="rect">
            <a:avLst/>
          </a:prstGeom>
          <a:noFill/>
        </p:spPr>
        <p:txBody>
          <a:bodyPr wrap="square" rtlCol="1">
            <a:spAutoFit/>
          </a:bodyPr>
          <a:lstStyle/>
          <a:p>
            <a:pPr algn="just"/>
            <a:r>
              <a:rPr lang="ar-SY" sz="2400" dirty="0"/>
              <a:t>تعتبر المقدمة في رسالة الدكتوراه القانونية واجهة البحث، فهي الجزء الأول الذي يقرأه المحكمون، ومنها يتشكل الانطباع عن دقة المنهجية وقوة الصياغة القانونية. كما أنها تتضمن تحديداً دقيقاً للبناء العام للرسالة والذي سيتم التقييم الأكاديمي على أساسه، وعلى الرغم من أنها توضع في بداية الرسالة إلا أن ذلك لا يعني أن تتم كتابتها في البداية بل غالباً ما تكون آخر ما يكتب.</a:t>
            </a:r>
          </a:p>
          <a:p>
            <a:pPr algn="just"/>
            <a:r>
              <a:rPr lang="ar-SY" sz="2400" dirty="0"/>
              <a:t>-وتختلف المقدمة عن الفصل التمهيدي والفرق العلمي واضح: فالمقدمة تشمل عرض موجز للموضوع- مشكلة البحث- أهمية البحث- أهداف البحث- منهج البحث- الدراسات السابقة -  خطة البحث</a:t>
            </a:r>
          </a:p>
          <a:p>
            <a:pPr algn="just"/>
            <a:r>
              <a:rPr lang="ar-SY" sz="2400" dirty="0"/>
              <a:t>أما الفصل التمهيدي فيتناول: الإطار المفاهيمي- التطور التاريخي للموضوع ( التأصيل) - التعريفات القانونية، كما أن الفصل التمهيدي يخضع أيضاً للتقسيم الثنائي (مبحثين ومطالب) ولا يجوز صياغته على شكل سرد حر أو فقرات ممتدة دون هيكلة، لأنه يُعامل أكاديمياً كجزء من متن الرسالة ويُحسب ضمن صفحاتها، بخلاف المقدمة التي لا تُقسّم إلى مباحث ومطالب</a:t>
            </a:r>
          </a:p>
          <a:p>
            <a:pPr algn="just">
              <a:lnSpc>
                <a:spcPct val="150000"/>
              </a:lnSpc>
            </a:pPr>
            <a:endParaRPr lang="ar-SY" sz="2400" dirty="0"/>
          </a:p>
        </p:txBody>
      </p:sp>
    </p:spTree>
    <p:extLst>
      <p:ext uri="{BB962C8B-B14F-4D97-AF65-F5344CB8AC3E}">
        <p14:creationId xmlns:p14="http://schemas.microsoft.com/office/powerpoint/2010/main" val="2086172791"/>
      </p:ext>
    </p:extLst>
  </p:cSld>
  <p:clrMapOvr>
    <a:masterClrMapping/>
  </p:clrMapOvr>
  <mc:AlternateContent xmlns:mc="http://schemas.openxmlformats.org/markup-compatibility/2006" xmlns:p14="http://schemas.microsoft.com/office/powerpoint/2010/main">
    <mc:Choice Requires="p14">
      <p:transition spd="slow" p14:dur="2000" advTm="170104"/>
    </mc:Choice>
    <mc:Fallback xmlns="">
      <p:transition spd="slow" advTm="17010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95977" y="1722478"/>
            <a:ext cx="10071100" cy="3416320"/>
          </a:xfrm>
          <a:prstGeom prst="rect">
            <a:avLst/>
          </a:prstGeom>
          <a:noFill/>
        </p:spPr>
        <p:txBody>
          <a:bodyPr wrap="square" rtlCol="1">
            <a:spAutoFit/>
          </a:bodyPr>
          <a:lstStyle/>
          <a:p>
            <a:pPr algn="just">
              <a:lnSpc>
                <a:spcPct val="150000"/>
              </a:lnSpc>
            </a:pPr>
            <a:r>
              <a:rPr lang="ar-SY" sz="2400" dirty="0"/>
              <a:t>وتخضع المقدمة لمعايير دقيقة وصارمة، وتشتمل على الترتيب التالي:</a:t>
            </a:r>
          </a:p>
          <a:p>
            <a:pPr algn="just">
              <a:lnSpc>
                <a:spcPct val="150000"/>
              </a:lnSpc>
            </a:pPr>
            <a:r>
              <a:rPr lang="ar-SY" sz="2400" b="1" dirty="0"/>
              <a:t>1- التعريف بالموضوع: </a:t>
            </a:r>
            <a:r>
              <a:rPr lang="ar-SY" sz="2400" dirty="0"/>
              <a:t>بإيجاز شديد من خلال وضع المشكلة البحثية القانونية في سياقها العام (النظري أو التشريعي)، ثم إبراز الغاية العلمية التي دفعت الى اختيار البحث، وما هي الفجوة البحثية التي استوجبت البحث؟ مع ضرورة استخدام لغة قانونية متخصصة، والابتعاد عن "الإنشاء الأدبي"، واستخدام المصطلحات الفنية الدقيقة (مثل: انقضاء، فسخ، بطلان، انعدام، أركان، شروط) ليعطي طابعاً احترافياً.</a:t>
            </a:r>
          </a:p>
        </p:txBody>
      </p:sp>
    </p:spTree>
    <p:extLst>
      <p:ext uri="{BB962C8B-B14F-4D97-AF65-F5344CB8AC3E}">
        <p14:creationId xmlns:p14="http://schemas.microsoft.com/office/powerpoint/2010/main" val="526152569"/>
      </p:ext>
    </p:extLst>
  </p:cSld>
  <p:clrMapOvr>
    <a:masterClrMapping/>
  </p:clrMapOvr>
  <mc:AlternateContent xmlns:mc="http://schemas.openxmlformats.org/markup-compatibility/2006" xmlns:p14="http://schemas.microsoft.com/office/powerpoint/2010/main">
    <mc:Choice Requires="p14">
      <p:transition spd="slow" p14:dur="2000" advTm="56428"/>
    </mc:Choice>
    <mc:Fallback xmlns="">
      <p:transition spd="slow" advTm="5642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3785652"/>
          </a:xfrm>
          <a:prstGeom prst="rect">
            <a:avLst/>
          </a:prstGeom>
          <a:noFill/>
        </p:spPr>
        <p:txBody>
          <a:bodyPr wrap="square" rtlCol="1">
            <a:spAutoFit/>
          </a:bodyPr>
          <a:lstStyle/>
          <a:p>
            <a:pPr algn="just"/>
            <a:r>
              <a:rPr lang="ar-SY" sz="2400" b="1" dirty="0"/>
              <a:t>2- أهمية البحث: </a:t>
            </a:r>
            <a:r>
              <a:rPr lang="ar-SY" sz="2400" dirty="0"/>
              <a:t>تُعد أهمية البحث في الرسائل القانونية بمثابة "التبرير المنطقي" لوجود الرسالة، وهي تختلف عن "الأهداف"؛ فالأهداف هي ما يريد الباحث تحقيقه، أما الأهمية فهي القيمة المضافة التي سيقدمها. من خلال جانبين أساسيين:</a:t>
            </a:r>
          </a:p>
          <a:p>
            <a:pPr algn="just"/>
            <a:r>
              <a:rPr lang="ar-SY" sz="2400" dirty="0"/>
              <a:t>-الأهمية العلمية (النظرية)</a:t>
            </a:r>
          </a:p>
          <a:p>
            <a:pPr algn="just"/>
            <a:r>
              <a:rPr lang="ar-SY" sz="2400" dirty="0"/>
              <a:t>سد الفراغ التشريعي: وصف كيف ستعالج الرسالة نقصاً في النصوص القانونية أو تضارباً في الآراء الفقهية.</a:t>
            </a:r>
          </a:p>
          <a:p>
            <a:pPr algn="just"/>
            <a:r>
              <a:rPr lang="ar-SY" sz="2400" dirty="0"/>
              <a:t>التأصيل القانوني: إضفاء صبغة علمية حديثة على مفاهيم قديمة لم تعد تواكب العصر (مثل </a:t>
            </a:r>
            <a:r>
              <a:rPr lang="ar-SY" sz="2400" dirty="0" err="1"/>
              <a:t>رقمنة</a:t>
            </a:r>
            <a:r>
              <a:rPr lang="ar-SY" sz="2400" dirty="0"/>
              <a:t> المعاملات المدنية).</a:t>
            </a:r>
          </a:p>
          <a:p>
            <a:pPr algn="just"/>
            <a:r>
              <a:rPr lang="ar-SY" sz="2400" dirty="0"/>
              <a:t>إثراء المكتبة القانونية: تقديم مرجع متخصص يجمع شتات موضوع معين لم يسبق بحثه بعمق أو من زاوية مقارنة.</a:t>
            </a:r>
          </a:p>
        </p:txBody>
      </p:sp>
    </p:spTree>
    <p:extLst>
      <p:ext uri="{BB962C8B-B14F-4D97-AF65-F5344CB8AC3E}">
        <p14:creationId xmlns:p14="http://schemas.microsoft.com/office/powerpoint/2010/main" val="2687384272"/>
      </p:ext>
    </p:extLst>
  </p:cSld>
  <p:clrMapOvr>
    <a:masterClrMapping/>
  </p:clrMapOvr>
  <mc:AlternateContent xmlns:mc="http://schemas.openxmlformats.org/markup-compatibility/2006" xmlns:p14="http://schemas.microsoft.com/office/powerpoint/2010/main">
    <mc:Choice Requires="p14">
      <p:transition spd="slow" p14:dur="2000" advTm="33579"/>
    </mc:Choice>
    <mc:Fallback xmlns="">
      <p:transition spd="slow" advTm="3357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3416320"/>
          </a:xfrm>
          <a:prstGeom prst="rect">
            <a:avLst/>
          </a:prstGeom>
          <a:noFill/>
        </p:spPr>
        <p:txBody>
          <a:bodyPr wrap="square" rtlCol="1">
            <a:spAutoFit/>
          </a:bodyPr>
          <a:lstStyle/>
          <a:p>
            <a:pPr algn="just"/>
            <a:r>
              <a:rPr lang="ar-SY" sz="2400" b="1" dirty="0"/>
              <a:t>3- إشكالية البحث: </a:t>
            </a:r>
          </a:p>
          <a:p>
            <a:pPr algn="just"/>
            <a:r>
              <a:rPr lang="ar-SY" sz="2400" dirty="0"/>
              <a:t>صياغة الإشكالية القانونية البحثية هي جوهر رسالة الدكتوراه، والدليل على أصالتها وحداثتها، فهي الفجوة التي تحاول الدراسة جسرها، والمعضلة التي تحاول إيجاد وتوصيات لحلها، وقد تطرقنا إليها بشكل وافٍ، وبطبيعة الحال فإن الإشكالية  ليست سؤالاً معرفياً، فهي لا تبحث عن إجابة بـ "نعم" أو "لا"، ولا تهدف لسرد نصوص قائمة. بل هي تعبير عن فجوة تشريعية، أو تعارض بين نصين، أو جمود قانوني أمام مستجد رقمي أو واقعي.</a:t>
            </a:r>
          </a:p>
          <a:p>
            <a:pPr algn="just"/>
            <a:r>
              <a:rPr lang="ar-SY" sz="2400" dirty="0"/>
              <a:t>وهي العقدة التي تمنع الباحث من أن يكون مجرد ناقل، وتجبره على تشريح القوانين ونقد الأحكام.</a:t>
            </a:r>
          </a:p>
          <a:p>
            <a:pPr algn="just"/>
            <a:r>
              <a:rPr lang="ar-SY" sz="2400" dirty="0"/>
              <a:t>وهي معيار أصالة البحث: فبقدر ما تكون الإشكالية عميقة ومستعصية، بقدر ما يكون البحث رصيناً ويقدم إضافة حقيقية للفقه والقضاء.</a:t>
            </a:r>
          </a:p>
        </p:txBody>
      </p:sp>
    </p:spTree>
    <p:extLst>
      <p:ext uri="{BB962C8B-B14F-4D97-AF65-F5344CB8AC3E}">
        <p14:creationId xmlns:p14="http://schemas.microsoft.com/office/powerpoint/2010/main" val="101798661"/>
      </p:ext>
    </p:extLst>
  </p:cSld>
  <p:clrMapOvr>
    <a:masterClrMapping/>
  </p:clrMapOvr>
  <mc:AlternateContent xmlns:mc="http://schemas.openxmlformats.org/markup-compatibility/2006" xmlns:p14="http://schemas.microsoft.com/office/powerpoint/2010/main">
    <mc:Choice Requires="p14">
      <p:transition spd="slow" p14:dur="2000" advTm="78311"/>
    </mc:Choice>
    <mc:Fallback xmlns="">
      <p:transition spd="slow" advTm="7831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04602" y="118885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3785652"/>
          </a:xfrm>
          <a:prstGeom prst="rect">
            <a:avLst/>
          </a:prstGeom>
          <a:noFill/>
        </p:spPr>
        <p:txBody>
          <a:bodyPr wrap="square" rtlCol="1">
            <a:spAutoFit/>
          </a:bodyPr>
          <a:lstStyle/>
          <a:p>
            <a:pPr algn="just"/>
            <a:r>
              <a:rPr lang="ar-SY" sz="2400" b="1" dirty="0"/>
              <a:t>4- أهداف الدراسة</a:t>
            </a:r>
          </a:p>
          <a:p>
            <a:pPr algn="just"/>
            <a:r>
              <a:rPr lang="ar-SY" sz="2400" dirty="0"/>
              <a:t>تعتبر أهداف الدراسة في رسالة الدكتوراه القانونية هي "المقاصد" النهائية التي يسعى الباحث لتحقيقها للإجابة على الإشكالية، مثل تقديم مقترحات تشريعية محددة أو توحيد تفسير قضائي معين. ولكي تكون هذه الأهداف أكاديمية ورصينة، يجب أن تتسم بخصائص محددة تميزها عن مجرد تكرار العنوان:</a:t>
            </a:r>
          </a:p>
          <a:p>
            <a:pPr algn="just"/>
            <a:r>
              <a:rPr lang="ar-SY" sz="2400" dirty="0"/>
              <a:t>أ- الارتباط الوثيق بالإشكالية (الصلة)</a:t>
            </a:r>
          </a:p>
          <a:p>
            <a:pPr algn="just"/>
            <a:r>
              <a:rPr lang="ar-SY" sz="2400" dirty="0"/>
              <a:t>يجب أن يكون كل هدف بمثابة خطوة عملية لحل جزء من المشكلة القانونية المطروحة. </a:t>
            </a:r>
          </a:p>
          <a:p>
            <a:pPr algn="just"/>
            <a:r>
              <a:rPr lang="ar-SY" sz="2400" dirty="0"/>
              <a:t>إذا كانت الإشكالية عن "قصور النص"، فالهدف يجب أن يكون "تحليل مكامن النقص واقتراح بدائل تشريعية".</a:t>
            </a:r>
          </a:p>
          <a:p>
            <a:pPr algn="just"/>
            <a:r>
              <a:rPr lang="ar-SY" sz="2400" dirty="0"/>
              <a:t>ب- تجنب الأهداف العامة أو الإرشادية.</a:t>
            </a:r>
          </a:p>
          <a:p>
            <a:pPr algn="just"/>
            <a:r>
              <a:rPr lang="ar-SY" sz="2400" dirty="0"/>
              <a:t> </a:t>
            </a:r>
          </a:p>
        </p:txBody>
      </p:sp>
    </p:spTree>
    <p:extLst>
      <p:ext uri="{BB962C8B-B14F-4D97-AF65-F5344CB8AC3E}">
        <p14:creationId xmlns:p14="http://schemas.microsoft.com/office/powerpoint/2010/main" val="878768950"/>
      </p:ext>
    </p:extLst>
  </p:cSld>
  <p:clrMapOvr>
    <a:masterClrMapping/>
  </p:clrMapOvr>
  <mc:AlternateContent xmlns:mc="http://schemas.openxmlformats.org/markup-compatibility/2006" xmlns:p14="http://schemas.microsoft.com/office/powerpoint/2010/main">
    <mc:Choice Requires="p14">
      <p:transition spd="slow" p14:dur="2000" advTm="29536"/>
    </mc:Choice>
    <mc:Fallback xmlns="">
      <p:transition spd="slow" advTm="2953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788258" y="1555848"/>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96537"/>
            <a:ext cx="10071100" cy="4893647"/>
          </a:xfrm>
          <a:prstGeom prst="rect">
            <a:avLst/>
          </a:prstGeom>
          <a:noFill/>
        </p:spPr>
        <p:txBody>
          <a:bodyPr wrap="square" rtlCol="1">
            <a:spAutoFit/>
          </a:bodyPr>
          <a:lstStyle/>
          <a:p>
            <a:pPr algn="just"/>
            <a:r>
              <a:rPr lang="ar-SY" sz="2400" dirty="0"/>
              <a:t>فالأهداف القانونية النموذجية تشمل:</a:t>
            </a:r>
          </a:p>
          <a:p>
            <a:pPr algn="just"/>
            <a:r>
              <a:rPr lang="ar-SY" sz="2400" dirty="0"/>
              <a:t>- التأصيل القانوني، أي إرجاع الظاهرة إلى أصولها الفقهية والقانونية.</a:t>
            </a:r>
          </a:p>
          <a:p>
            <a:pPr algn="just"/>
            <a:r>
              <a:rPr lang="ar-SY" sz="2400" dirty="0"/>
              <a:t> -التكييف القانوني: تحديد الطبيعة القانونية الدقيقة لمسألة مستحدثة.</a:t>
            </a:r>
          </a:p>
          <a:p>
            <a:pPr algn="just"/>
            <a:r>
              <a:rPr lang="ar-SY" sz="2400" dirty="0"/>
              <a:t>-المقارنة التشريعية: استخلاص أفضل الحلول من القوانين المقارنة لتطوير القانون الوطني</a:t>
            </a:r>
          </a:p>
          <a:p>
            <a:pPr algn="just"/>
            <a:r>
              <a:rPr lang="ar-SY" sz="2400" dirty="0"/>
              <a:t>ج-القابلية للتحقق والقياس (الواقعية): يجب أن تكون الأهداف منطقية ويمكن الوصول إليها ضمن فصول الرسالة. لا تضع هدفاً مثل "تغيير الفكر القانوني العالمي"، بل "تقدم رؤية تحليلية نقدية للنصوص المنظمة لـ...".</a:t>
            </a:r>
          </a:p>
          <a:p>
            <a:pPr algn="just"/>
            <a:r>
              <a:rPr lang="ar-SY" sz="2400" dirty="0"/>
              <a:t>د- الترتيب التصاعدي (المنطقي): تبدأ الأهداف عادة بالجانب النظري (الفهم والتحليل)، ثم تنتقل للجانب العملي (النقد والمقارنة)، وتنتهي بالجانب الاستشرافي (تقديم التوصيات والمقترحات).</a:t>
            </a:r>
          </a:p>
          <a:p>
            <a:pPr algn="just"/>
            <a:r>
              <a:rPr lang="ar-SY" sz="2400" dirty="0"/>
              <a:t>ه- الدقة والوضوح (اللغة الأكاديمية)، واستخدام أفعال بحثية محددة في بداية كل هدف، مثل:</a:t>
            </a:r>
          </a:p>
          <a:p>
            <a:pPr algn="just"/>
            <a:r>
              <a:rPr lang="ar-SY" sz="2400" dirty="0"/>
              <a:t>"كشف الغموض المحيط بـ..."   "تحديد أوجه التعارض بين..."</a:t>
            </a:r>
          </a:p>
          <a:p>
            <a:pPr algn="just"/>
            <a:r>
              <a:rPr lang="ar-SY" sz="2400" dirty="0"/>
              <a:t>"تقييم فاعلية النصوص القانونية في حماية..."    "استنباط القواعد التي تحكم..."</a:t>
            </a:r>
          </a:p>
          <a:p>
            <a:pPr algn="just"/>
            <a:endParaRPr lang="ar-SY" sz="2400" dirty="0"/>
          </a:p>
        </p:txBody>
      </p:sp>
    </p:spTree>
    <p:extLst>
      <p:ext uri="{BB962C8B-B14F-4D97-AF65-F5344CB8AC3E}">
        <p14:creationId xmlns:p14="http://schemas.microsoft.com/office/powerpoint/2010/main" val="2880356152"/>
      </p:ext>
    </p:extLst>
  </p:cSld>
  <p:clrMapOvr>
    <a:masterClrMapping/>
  </p:clrMapOvr>
  <mc:AlternateContent xmlns:mc="http://schemas.openxmlformats.org/markup-compatibility/2006" xmlns:p14="http://schemas.microsoft.com/office/powerpoint/2010/main">
    <mc:Choice Requires="p14">
      <p:transition spd="slow" p14:dur="2000" advTm="88529"/>
    </mc:Choice>
    <mc:Fallback xmlns="">
      <p:transition spd="slow" advTm="8852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2677656"/>
          </a:xfrm>
          <a:prstGeom prst="rect">
            <a:avLst/>
          </a:prstGeom>
          <a:noFill/>
        </p:spPr>
        <p:txBody>
          <a:bodyPr wrap="square" rtlCol="1">
            <a:spAutoFit/>
          </a:bodyPr>
          <a:lstStyle/>
          <a:p>
            <a:pPr algn="just"/>
            <a:r>
              <a:rPr lang="ar-SY" sz="2400" dirty="0"/>
              <a:t>- التمييز بين "الهدف" و"الأهمية"</a:t>
            </a:r>
          </a:p>
          <a:p>
            <a:pPr algn="just"/>
            <a:r>
              <a:rPr lang="ar-SY" sz="2400" dirty="0"/>
              <a:t>الأهمية: تشرح لماذا الموضوع مفيد (</a:t>
            </a:r>
            <a:r>
              <a:rPr lang="ar-SY" sz="2400" dirty="0" err="1"/>
              <a:t>للقارىء</a:t>
            </a:r>
            <a:r>
              <a:rPr lang="ar-SY" sz="2400" dirty="0"/>
              <a:t>).</a:t>
            </a:r>
          </a:p>
          <a:p>
            <a:pPr algn="just"/>
            <a:r>
              <a:rPr lang="ar-SY" sz="2400" dirty="0"/>
              <a:t>الهدف: يشرح ماذا سيفعل الباحث (في الرسالة).</a:t>
            </a:r>
          </a:p>
          <a:p>
            <a:pPr algn="just"/>
            <a:r>
              <a:rPr lang="ar-SY" sz="2400" dirty="0"/>
              <a:t>مثال عملي:</a:t>
            </a:r>
          </a:p>
          <a:p>
            <a:pPr algn="just"/>
            <a:r>
              <a:rPr lang="ar-SY" sz="2400" dirty="0"/>
              <a:t>بدلاً من قول "هدفنا دراسة عقد المقاولة"، يفضل القول: "تحليل الطبيعة القانونية المستحدثة لعقود المقاولة الإلكترونية في ضوء القواعد العامة للقانون المدني".</a:t>
            </a:r>
          </a:p>
          <a:p>
            <a:pPr algn="just"/>
            <a:endParaRPr lang="ar-SY" sz="2400" dirty="0"/>
          </a:p>
        </p:txBody>
      </p:sp>
    </p:spTree>
    <p:extLst>
      <p:ext uri="{BB962C8B-B14F-4D97-AF65-F5344CB8AC3E}">
        <p14:creationId xmlns:p14="http://schemas.microsoft.com/office/powerpoint/2010/main" val="1367186762"/>
      </p:ext>
    </p:extLst>
  </p:cSld>
  <p:clrMapOvr>
    <a:masterClrMapping/>
  </p:clrMapOvr>
  <mc:AlternateContent xmlns:mc="http://schemas.openxmlformats.org/markup-compatibility/2006" xmlns:p14="http://schemas.microsoft.com/office/powerpoint/2010/main">
    <mc:Choice Requires="p14">
      <p:transition spd="slow" p14:dur="2000" advTm="37574"/>
    </mc:Choice>
    <mc:Fallback xmlns="">
      <p:transition spd="slow" advTm="3757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3785652"/>
          </a:xfrm>
          <a:prstGeom prst="rect">
            <a:avLst/>
          </a:prstGeom>
          <a:noFill/>
        </p:spPr>
        <p:txBody>
          <a:bodyPr wrap="square" rtlCol="1">
            <a:spAutoFit/>
          </a:bodyPr>
          <a:lstStyle/>
          <a:p>
            <a:pPr algn="just"/>
            <a:r>
              <a:rPr lang="ar-SY" sz="2400" b="1" dirty="0"/>
              <a:t>5- منهج البحث:</a:t>
            </a:r>
          </a:p>
          <a:p>
            <a:pPr algn="just"/>
            <a:r>
              <a:rPr lang="ar-SY" sz="2400" dirty="0"/>
              <a:t>تعتمد البحوث القانونية الرصينة على مناهج علمية محددة لتفكيك النصوص وتحليل الظواهر، ونادراً ما يعتمد البحث القانوني على منهج واحد، وعادة ما يجمع بين منهجين، وتتلخص أبرز هذه المناهج في الآتي:</a:t>
            </a:r>
          </a:p>
          <a:p>
            <a:pPr marL="457200" indent="-457200" algn="just">
              <a:buAutoNum type="arabicPeriod"/>
            </a:pPr>
            <a:r>
              <a:rPr lang="ar-SY" sz="2400" dirty="0"/>
              <a:t>المنهج التحليلي : ويقوم على تفكيك النص القانوني أو الحكم القضائي إلى عناصره الأولية.</a:t>
            </a:r>
          </a:p>
          <a:p>
            <a:pPr algn="just"/>
            <a:r>
              <a:rPr lang="ar-SY" sz="2400" dirty="0"/>
              <a:t>هدفه: استجلاء مقاصد المشرع، وتحديد شروط تطبيق النص، ومعرفة اتجاهات القضاء في تفسيره.</a:t>
            </a:r>
          </a:p>
          <a:p>
            <a:pPr algn="just"/>
            <a:r>
              <a:rPr lang="ar-SY" sz="2400" dirty="0"/>
              <a:t>2. المنهج المقارن (تقييمي تطويري) : ويهدف إلى دراسة مسألة قانونية معينة في نظامين قانونيين أو أكثر (مثل: مقارنة القانون الوطني بالقانون الفرنسي أو الشريعة الإسلامية).من خلال رصد أوجه التشابه والاختلاف، والوقوف على مكامن القوة والضعف لتقديم حلول تشريعية أفضل.</a:t>
            </a:r>
          </a:p>
          <a:p>
            <a:pPr algn="just"/>
            <a:r>
              <a:rPr lang="ar-SY" sz="2400" dirty="0"/>
              <a:t>وهو من المناهج المستخدمة دائماً في الرسائل القانونية الرصينة.</a:t>
            </a:r>
          </a:p>
        </p:txBody>
      </p:sp>
    </p:spTree>
    <p:extLst>
      <p:ext uri="{BB962C8B-B14F-4D97-AF65-F5344CB8AC3E}">
        <p14:creationId xmlns:p14="http://schemas.microsoft.com/office/powerpoint/2010/main" val="557742929"/>
      </p:ext>
    </p:extLst>
  </p:cSld>
  <p:clrMapOvr>
    <a:masterClrMapping/>
  </p:clrMapOvr>
  <mc:AlternateContent xmlns:mc="http://schemas.openxmlformats.org/markup-compatibility/2006" xmlns:p14="http://schemas.microsoft.com/office/powerpoint/2010/main">
    <mc:Choice Requires="p14">
      <p:transition spd="slow" p14:dur="2000" advTm="42787"/>
    </mc:Choice>
    <mc:Fallback xmlns="">
      <p:transition spd="slow" advTm="4278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3785652"/>
          </a:xfrm>
          <a:prstGeom prst="rect">
            <a:avLst/>
          </a:prstGeom>
          <a:noFill/>
        </p:spPr>
        <p:txBody>
          <a:bodyPr wrap="square" rtlCol="1">
            <a:spAutoFit/>
          </a:bodyPr>
          <a:lstStyle/>
          <a:p>
            <a:pPr algn="just"/>
            <a:r>
              <a:rPr lang="ar-SY" sz="2400" dirty="0"/>
              <a:t>3- المنهج التأصيلي (التاريخي): لتتبع النشوء والتطور التاريخي للقاعدة القانونية أو المؤسسة القانونية عبر الزمن. وهدفه: فهم الظروف السياسية والاقتصادية والاجتماعية التي أدت لولادة النص، مما يساعد في تفسير غايته الحالية.</a:t>
            </a:r>
          </a:p>
          <a:p>
            <a:pPr algn="just"/>
            <a:r>
              <a:rPr lang="ar-SY" sz="2400" dirty="0"/>
              <a:t>4- المنهج النقدي: لتقييم فاعلية النصوص الحالية وبيان مواطن الخلل فيها.</a:t>
            </a:r>
          </a:p>
          <a:p>
            <a:pPr algn="just"/>
            <a:r>
              <a:rPr lang="ar-SY" sz="2400" dirty="0"/>
              <a:t>5- المنهج الوصفي: لتقديم وصف للحالة الراهنة للمشكلة البحثية.</a:t>
            </a:r>
          </a:p>
          <a:p>
            <a:pPr algn="just"/>
            <a:r>
              <a:rPr lang="ar-SY" sz="2400" dirty="0"/>
              <a:t>6- المنهج الاستنباطي: لاستخراج الأحكام من المبادئ الكلية.</a:t>
            </a:r>
          </a:p>
          <a:p>
            <a:pPr algn="just"/>
            <a:r>
              <a:rPr lang="ar-SY" sz="2400" dirty="0"/>
              <a:t>- تبرير اختيار المنهج:</a:t>
            </a:r>
          </a:p>
          <a:p>
            <a:pPr algn="just"/>
            <a:r>
              <a:rPr lang="ar-SY" sz="2400" dirty="0"/>
              <a:t>يجب على الباحث توضيح لماذا اختار هذا المنهج تحديداً، مثلاً: "تم اختيار المنهج المقارن نظراً لحداثة الموضوع في التشريع الوطني وحاجته للاسترشاد بتجارب دولية قدمت حلول رائدة".</a:t>
            </a:r>
          </a:p>
          <a:p>
            <a:pPr algn="just"/>
            <a:endParaRPr lang="ar-SY" sz="2400" dirty="0"/>
          </a:p>
        </p:txBody>
      </p:sp>
    </p:spTree>
    <p:extLst>
      <p:ext uri="{BB962C8B-B14F-4D97-AF65-F5344CB8AC3E}">
        <p14:creationId xmlns:p14="http://schemas.microsoft.com/office/powerpoint/2010/main" val="520542197"/>
      </p:ext>
    </p:extLst>
  </p:cSld>
  <p:clrMapOvr>
    <a:masterClrMapping/>
  </p:clrMapOvr>
  <mc:AlternateContent xmlns:mc="http://schemas.openxmlformats.org/markup-compatibility/2006" xmlns:p14="http://schemas.microsoft.com/office/powerpoint/2010/main">
    <mc:Choice Requires="p14">
      <p:transition spd="slow" p14:dur="2000" advTm="37283"/>
    </mc:Choice>
    <mc:Fallback xmlns="">
      <p:transition spd="slow" advTm="3728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980377"/>
            <a:ext cx="10071100" cy="4154984"/>
          </a:xfrm>
          <a:prstGeom prst="rect">
            <a:avLst/>
          </a:prstGeom>
          <a:noFill/>
        </p:spPr>
        <p:txBody>
          <a:bodyPr wrap="square" rtlCol="1">
            <a:spAutoFit/>
          </a:bodyPr>
          <a:lstStyle/>
          <a:p>
            <a:pPr algn="just"/>
            <a:r>
              <a:rPr lang="ar-SY" sz="2400" dirty="0"/>
              <a:t>-نطاق التطبيق (حدود المنهج) وعينة المقارنة:</a:t>
            </a:r>
          </a:p>
          <a:p>
            <a:pPr algn="just"/>
            <a:r>
              <a:rPr lang="ar-SY" sz="2400" dirty="0"/>
              <a:t>يجب على الباحث تحديد الدائرة التي سيعمل ضمنها، مثل حصر المقارنة في "القانون الفرنسي والاماراتي والسعودي"، أو التركيز على "القضاء التجاري" فقط دون المدني.</a:t>
            </a:r>
          </a:p>
          <a:p>
            <a:pPr algn="just"/>
            <a:r>
              <a:rPr lang="ar-SY" sz="2400" dirty="0"/>
              <a:t>ويجب أن يلتزم الباحث بعينة المقارنة التي حددها في منهج البحث وفي عنوان الرسالة على امتداد فصول الرسالة.</a:t>
            </a:r>
          </a:p>
          <a:p>
            <a:pPr algn="just"/>
            <a:r>
              <a:rPr lang="ar-SY" sz="2400" dirty="0"/>
              <a:t>كما يجب أن تتم المقارنة بشكل أفقي، بمعنى أن يتم عرض كل نقطة من نقاط البحث بشكل مقارن بين الأنظمة القانونية عينة المقارنة، وألا يخصص عناوين مستقلة بأسماء الدول محل المقارنة، بل تجري المقارنة بين الأنظمة في إطار العناوين الموضوعية للرسالة.</a:t>
            </a:r>
          </a:p>
          <a:p>
            <a:pPr algn="just"/>
            <a:r>
              <a:rPr lang="ar-SY" sz="2400" dirty="0"/>
              <a:t>في الدكتوراه، "المنهج المقارن" ليس مجرد سرد للقوانين الأخرى، بل هو تحليل أوجه الشبه والاختلاف للوصول إلى أنسب صياغة قانونية مقترحة لمجتمع الباحث ونظامه القانوني.</a:t>
            </a:r>
          </a:p>
          <a:p>
            <a:pPr algn="just"/>
            <a:endParaRPr lang="ar-SY" sz="2400" dirty="0"/>
          </a:p>
        </p:txBody>
      </p:sp>
    </p:spTree>
    <p:extLst>
      <p:ext uri="{BB962C8B-B14F-4D97-AF65-F5344CB8AC3E}">
        <p14:creationId xmlns:p14="http://schemas.microsoft.com/office/powerpoint/2010/main" val="147209700"/>
      </p:ext>
    </p:extLst>
  </p:cSld>
  <p:clrMapOvr>
    <a:masterClrMapping/>
  </p:clrMapOvr>
  <mc:AlternateContent xmlns:mc="http://schemas.openxmlformats.org/markup-compatibility/2006" xmlns:p14="http://schemas.microsoft.com/office/powerpoint/2010/main">
    <mc:Choice Requires="p14">
      <p:transition spd="slow" p14:dur="2000" advTm="90449"/>
    </mc:Choice>
    <mc:Fallback xmlns="">
      <p:transition spd="slow" advTm="9044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079633" y="1832552"/>
            <a:ext cx="10071100" cy="4154984"/>
          </a:xfrm>
          <a:prstGeom prst="rect">
            <a:avLst/>
          </a:prstGeom>
          <a:noFill/>
        </p:spPr>
        <p:txBody>
          <a:bodyPr wrap="square" rtlCol="1">
            <a:spAutoFit/>
          </a:bodyPr>
          <a:lstStyle/>
          <a:p>
            <a:pPr algn="just"/>
            <a:r>
              <a:rPr lang="ar-SY" sz="2400" b="1" dirty="0"/>
              <a:t>طريقة المقارنة الناجحة:</a:t>
            </a:r>
          </a:p>
          <a:p>
            <a:pPr marL="457200" indent="-457200" algn="just">
              <a:buAutoNum type="arabicPeriod"/>
            </a:pPr>
            <a:r>
              <a:rPr lang="ar-SY" sz="2400" dirty="0"/>
              <a:t>الطريقة الأفقية (المقارنة المتزامنة) - الأكثر نجاحاً. </a:t>
            </a:r>
          </a:p>
          <a:p>
            <a:pPr algn="just"/>
            <a:r>
              <a:rPr lang="ar-SY" sz="2400" dirty="0"/>
              <a:t>آلية العمل: يدمج الباحث القوانين معاً في نفس الفقرة أو المطلب، فيعرض الفكرة، ثم يوضح موقف التشريع الوطني، ويليه مباشرة موقف التشريع المقارن. </a:t>
            </a:r>
          </a:p>
          <a:p>
            <a:pPr algn="just"/>
            <a:r>
              <a:rPr lang="ar-SY" sz="2400" dirty="0"/>
              <a:t>وفي هذا الأسلوب تظهر شخصية الباحث بقوة؛ لأنه يحلل، ويقارب، وينقد مواقف التشريعات بالتزامن.</a:t>
            </a:r>
          </a:p>
          <a:p>
            <a:pPr algn="just"/>
            <a:r>
              <a:rPr lang="ar-SY" sz="2400" dirty="0"/>
              <a:t>ويتمتع هذا الأسلوب بقيمة أكاديمية عالية جداً؛ ويعتبر المعيار الحديث للبحوث القانونية الرصينة.</a:t>
            </a:r>
          </a:p>
          <a:p>
            <a:pPr algn="just"/>
            <a:r>
              <a:rPr lang="ar-SY" sz="2400" dirty="0"/>
              <a:t>2. الطريقة العمودية (المقارنة المتتالية) – التقليدية: وفيها يفرد الباحث فصلاً أو مبحثاً كاملاً للتشريع الوطني، وفصلاً أو مبحثاً مستقلاً تماماً للتشريع المقارن.</a:t>
            </a:r>
          </a:p>
          <a:p>
            <a:pPr algn="just"/>
            <a:r>
              <a:rPr lang="ar-SY" sz="2400" dirty="0"/>
              <a:t>وهنا تختفي شخصية الباحث غالباً؛ ويتحول البحث إلى مجرد سرد ووصف منفصل للقوانين.</a:t>
            </a:r>
          </a:p>
          <a:p>
            <a:pPr algn="just"/>
            <a:r>
              <a:rPr lang="ar-SY" sz="2400" dirty="0"/>
              <a:t>وقيمة هذا الأسلوب الأكاديمية ضعيفة وغالباً ما تنتقدها لجان التحكيم لأنها تسبب تشتت القارئ وتكرار الأفكار.</a:t>
            </a:r>
          </a:p>
        </p:txBody>
      </p:sp>
    </p:spTree>
    <p:extLst>
      <p:ext uri="{BB962C8B-B14F-4D97-AF65-F5344CB8AC3E}">
        <p14:creationId xmlns:p14="http://schemas.microsoft.com/office/powerpoint/2010/main" val="2375545198"/>
      </p:ext>
    </p:extLst>
  </p:cSld>
  <p:clrMapOvr>
    <a:masterClrMapping/>
  </p:clrMapOvr>
  <mc:AlternateContent xmlns:mc="http://schemas.openxmlformats.org/markup-compatibility/2006" xmlns:p14="http://schemas.microsoft.com/office/powerpoint/2010/main">
    <mc:Choice Requires="p14">
      <p:transition spd="slow" p14:dur="2000" advTm="55046"/>
    </mc:Choice>
    <mc:Fallback xmlns="">
      <p:transition spd="slow" advTm="5504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079633" y="1752004"/>
            <a:ext cx="10071100" cy="4524315"/>
          </a:xfrm>
          <a:prstGeom prst="rect">
            <a:avLst/>
          </a:prstGeom>
          <a:noFill/>
        </p:spPr>
        <p:txBody>
          <a:bodyPr wrap="square" rtlCol="1">
            <a:spAutoFit/>
          </a:bodyPr>
          <a:lstStyle/>
          <a:p>
            <a:pPr algn="just">
              <a:lnSpc>
                <a:spcPct val="150000"/>
              </a:lnSpc>
            </a:pPr>
            <a:r>
              <a:rPr lang="ar-SY" sz="2400" b="1" dirty="0"/>
              <a:t>خطوات المقارنة القانونية الأفقية الناجحة:</a:t>
            </a:r>
          </a:p>
          <a:p>
            <a:pPr algn="just">
              <a:lnSpc>
                <a:spcPct val="150000"/>
              </a:lnSpc>
            </a:pPr>
            <a:r>
              <a:rPr lang="ar-SY" sz="2400" dirty="0"/>
              <a:t>لتطبيق "الطريقة الأفقية" بنجاح، يجب أن يمر التحليل عبر أربع خطوات متسلسلة داخل كل جزئية:</a:t>
            </a:r>
          </a:p>
          <a:p>
            <a:pPr algn="just">
              <a:lnSpc>
                <a:spcPct val="150000"/>
              </a:lnSpc>
            </a:pPr>
            <a:r>
              <a:rPr lang="ar-SY" sz="2400" dirty="0"/>
              <a:t>-الاطلاع والجمع (الوصف): عرض النص القانوني الوطني والنص المقارن المقابل له.</a:t>
            </a:r>
          </a:p>
          <a:p>
            <a:pPr algn="just">
              <a:lnSpc>
                <a:spcPct val="150000"/>
              </a:lnSpc>
            </a:pPr>
            <a:r>
              <a:rPr lang="ar-SY" sz="2400" dirty="0"/>
              <a:t>-المقابلة والمضاهاة: تحديد نقاط الالتقاء (الاتفاق) ونقاط التباين (الاختلاف) بين النصين.</a:t>
            </a:r>
          </a:p>
          <a:p>
            <a:pPr algn="just">
              <a:lnSpc>
                <a:spcPct val="150000"/>
              </a:lnSpc>
            </a:pPr>
            <a:r>
              <a:rPr lang="ar-SY" sz="2400" dirty="0"/>
              <a:t>-التفسير والتعليل: الإجابة على سؤال "لماذا اختلفا؟" عبر ربط الاختلاف بالخلفية الفلسفية أو الاجتماعية لكل دولة.</a:t>
            </a:r>
          </a:p>
          <a:p>
            <a:pPr algn="just">
              <a:lnSpc>
                <a:spcPct val="150000"/>
              </a:lnSpc>
            </a:pPr>
            <a:r>
              <a:rPr lang="ar-SY" sz="2400" dirty="0"/>
              <a:t>-الموازنة والتقييم (الخاتمة): تبيان أي القانونين كان أكثر توفيقاً وحماية للمصلحة، وتحديد القصور في القانون الوطني للاستفادة من المقارن.</a:t>
            </a:r>
          </a:p>
        </p:txBody>
      </p:sp>
    </p:spTree>
    <p:extLst>
      <p:ext uri="{BB962C8B-B14F-4D97-AF65-F5344CB8AC3E}">
        <p14:creationId xmlns:p14="http://schemas.microsoft.com/office/powerpoint/2010/main" val="2875843152"/>
      </p:ext>
    </p:extLst>
  </p:cSld>
  <p:clrMapOvr>
    <a:masterClrMapping/>
  </p:clrMapOvr>
  <mc:AlternateContent xmlns:mc="http://schemas.openxmlformats.org/markup-compatibility/2006" xmlns:p14="http://schemas.microsoft.com/office/powerpoint/2010/main">
    <mc:Choice Requires="p14">
      <p:transition spd="slow" p14:dur="2000" advTm="39135"/>
    </mc:Choice>
    <mc:Fallback xmlns="">
      <p:transition spd="slow" advTm="3913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079633" y="1832552"/>
            <a:ext cx="10071100" cy="4154984"/>
          </a:xfrm>
          <a:prstGeom prst="rect">
            <a:avLst/>
          </a:prstGeom>
          <a:noFill/>
        </p:spPr>
        <p:txBody>
          <a:bodyPr wrap="square" rtlCol="1">
            <a:spAutoFit/>
          </a:bodyPr>
          <a:lstStyle/>
          <a:p>
            <a:pPr algn="just"/>
            <a:r>
              <a:rPr lang="ar-SY" sz="2400" dirty="0"/>
              <a:t>6- </a:t>
            </a:r>
            <a:r>
              <a:rPr lang="ar-SY" sz="2400" b="1" dirty="0"/>
              <a:t>الدراسات السابقة</a:t>
            </a:r>
          </a:p>
          <a:p>
            <a:pPr algn="just"/>
            <a:r>
              <a:rPr lang="ar-SY" sz="2400" dirty="0"/>
              <a:t>تعد مراجعة الدراسات السابقة في رسالة الدكتوراه القانونية دليلاً على أمانة الباحث العلمية وإحاطته بالموضوع، ولا تقتصر على السرد، بل يجب أن تتضمن العناصر التالية:</a:t>
            </a:r>
          </a:p>
          <a:p>
            <a:pPr algn="just"/>
            <a:r>
              <a:rPr lang="ar-SY" sz="2400" dirty="0"/>
              <a:t>. الحصر والانتقاء: تحديد الدراسات الأوثق صلة: اختيار الرسائل العلمية (ماجستير ودكتوراه) والمؤلفات الفقهية الكبرى التي عالجت ذات الموضوع أو جانباً منه.</a:t>
            </a:r>
          </a:p>
          <a:p>
            <a:pPr algn="just"/>
            <a:r>
              <a:rPr lang="ar-SY" sz="2400" dirty="0"/>
              <a:t>. الترتيب المنطقي: ترتيبها إما زمنياً (من الأقدم للأحدث لتبيان تطور الفكر القانوني) أو موضوعياً (حسب محاور البحث).</a:t>
            </a:r>
          </a:p>
          <a:p>
            <a:pPr algn="just"/>
            <a:r>
              <a:rPr lang="ar-SY" sz="2400" dirty="0"/>
              <a:t>. العرض والتلخيص (</a:t>
            </a:r>
            <a:r>
              <a:rPr lang="en-US" sz="2400" dirty="0"/>
              <a:t>Summarization </a:t>
            </a:r>
            <a:r>
              <a:rPr lang="ar-SY" sz="2400" dirty="0"/>
              <a:t>) ذكر بيانات الدراسة (اسم الباحث، عنوان الرسالة، الجامعة، وسنة النشر). وتلخيص الإشكالية القانونية التي طرحتها تلك الدراسة والنتائج الرئيسية (أو التوصيات التشريعية) التي توصلت إليها، باختصار شديد جدًا ودون أي توسع.</a:t>
            </a:r>
          </a:p>
          <a:p>
            <a:pPr algn="just"/>
            <a:endParaRPr lang="ar-SY" sz="2400" dirty="0"/>
          </a:p>
        </p:txBody>
      </p:sp>
    </p:spTree>
    <p:extLst>
      <p:ext uri="{BB962C8B-B14F-4D97-AF65-F5344CB8AC3E}">
        <p14:creationId xmlns:p14="http://schemas.microsoft.com/office/powerpoint/2010/main" val="1312034307"/>
      </p:ext>
    </p:extLst>
  </p:cSld>
  <p:clrMapOvr>
    <a:masterClrMapping/>
  </p:clrMapOvr>
  <mc:AlternateContent xmlns:mc="http://schemas.openxmlformats.org/markup-compatibility/2006" xmlns:p14="http://schemas.microsoft.com/office/powerpoint/2010/main">
    <mc:Choice Requires="p14">
      <p:transition spd="slow" p14:dur="2000" advTm="66533"/>
    </mc:Choice>
    <mc:Fallback xmlns="">
      <p:transition spd="slow" advTm="6653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09953"/>
            <a:ext cx="10071100" cy="3416320"/>
          </a:xfrm>
          <a:prstGeom prst="rect">
            <a:avLst/>
          </a:prstGeom>
          <a:noFill/>
        </p:spPr>
        <p:txBody>
          <a:bodyPr wrap="square" rtlCol="1">
            <a:spAutoFit/>
          </a:bodyPr>
          <a:lstStyle/>
          <a:p>
            <a:pPr algn="just"/>
            <a:r>
              <a:rPr lang="ar-SY" sz="2400" dirty="0"/>
              <a:t>التحليل والنقد، وهذا هو العنصر الأهم في الدكتوراه؛ وهو بيان مواطن القوة والضعف في تلك الدراسات. هل أغفلت تلك الدراسات جانباً تشريعياً معيناً؟ هل صدرت قوانين جديدة بعد نشرها تجعل نتائجها قديمة؟</a:t>
            </a:r>
          </a:p>
          <a:p>
            <a:pPr algn="just"/>
            <a:r>
              <a:rPr lang="ar-SY" sz="2400" dirty="0"/>
              <a:t>. إبراز "الفجوة البحثية" توضيح ما الذي لم تعالجه الدراسات السابقة؛ مثل ظهور تقنيات حديثة، أو تعديلات قانونية طارئة، أو تضارب في أحكام القضاء لم يكن موجوداً وقتها. والإجابة الصريحة على سؤال: "ما هو الجديد الذي ستقدمه أطروحتك؟"</a:t>
            </a:r>
          </a:p>
          <a:p>
            <a:pPr algn="just"/>
            <a:r>
              <a:rPr lang="ar-SY" sz="2400" dirty="0"/>
              <a:t>توضيح الإضافة العلمية، سواء كانت في المنهج (مقارنة بدول جديدة) أو في الموضوع (معالجة زاوية قانونية لم تُطرق من قبل).</a:t>
            </a:r>
          </a:p>
          <a:p>
            <a:pPr algn="just"/>
            <a:endParaRPr lang="ar-SY" sz="2400" dirty="0"/>
          </a:p>
        </p:txBody>
      </p:sp>
      <p:pic>
        <p:nvPicPr>
          <p:cNvPr id="6" name="صوت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08797677"/>
      </p:ext>
    </p:extLst>
  </p:cSld>
  <p:clrMapOvr>
    <a:masterClrMapping/>
  </p:clrMapOvr>
  <mc:AlternateContent xmlns:mc="http://schemas.openxmlformats.org/markup-compatibility/2006" xmlns:p14="http://schemas.microsoft.com/office/powerpoint/2010/main">
    <mc:Choice Requires="p14">
      <p:transition spd="slow" p14:dur="2000" advTm="52430"/>
    </mc:Choice>
    <mc:Fallback xmlns="">
      <p:transition spd="slow" advTm="52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09953"/>
            <a:ext cx="10071100" cy="4154984"/>
          </a:xfrm>
          <a:prstGeom prst="rect">
            <a:avLst/>
          </a:prstGeom>
          <a:noFill/>
        </p:spPr>
        <p:txBody>
          <a:bodyPr wrap="square" rtlCol="1">
            <a:spAutoFit/>
          </a:bodyPr>
          <a:lstStyle/>
          <a:p>
            <a:pPr algn="just"/>
            <a:r>
              <a:rPr lang="ar-SY" sz="2400" b="1" dirty="0"/>
              <a:t>7- حدود الدراسة :</a:t>
            </a:r>
          </a:p>
          <a:p>
            <a:pPr algn="just"/>
            <a:r>
              <a:rPr lang="ar-SY" sz="2400" dirty="0"/>
              <a:t>تعتبر حدود الدراسة في رسالة الدكتوراه القانونية بمثابة " السور" الذي يضعه الباحث لمنع تشتت البحث وضمان تركيزه على الإشكالية المركزية. وتشتمل الحدود القانونية النموذجية على العناصر التالية:</a:t>
            </a:r>
          </a:p>
          <a:p>
            <a:pPr algn="just"/>
            <a:r>
              <a:rPr lang="ar-SY" sz="2400" dirty="0"/>
              <a:t>. الحدود الموضوعية :</a:t>
            </a:r>
          </a:p>
          <a:p>
            <a:pPr algn="just"/>
            <a:r>
              <a:rPr lang="ar-SY" sz="2400" dirty="0"/>
              <a:t>وهي أهم عنصر، وتتضمن تحديد النصوص القانونية والمواضيع التي سيتناولها البحث حصراً.</a:t>
            </a:r>
          </a:p>
          <a:p>
            <a:pPr algn="just"/>
            <a:r>
              <a:rPr lang="ar-SY" sz="2400" dirty="0"/>
              <a:t>مثال: "يقتصر البحث على دراسة المسؤولية المدنية للذكاء الاصطناعي، دون التطرق للمسؤولية الجنائية أو الإدارية".</a:t>
            </a:r>
          </a:p>
          <a:p>
            <a:pPr algn="just"/>
            <a:r>
              <a:rPr lang="ar-SY" sz="2400" dirty="0"/>
              <a:t>وتحديد فروع القانون ذات الصلة (مدني، تجاري، دولي.. إلخ). . </a:t>
            </a:r>
          </a:p>
          <a:p>
            <a:pPr algn="just"/>
            <a:r>
              <a:rPr lang="ar-SY" sz="2400" dirty="0"/>
              <a:t>الحدود المكانية : تحديد النطاق الجغرافي أو الأنظمة القانونية التي ستجرى عليها الدراسة والمقارنة.</a:t>
            </a:r>
          </a:p>
          <a:p>
            <a:pPr algn="just"/>
            <a:r>
              <a:rPr lang="ar-SY" sz="2400" dirty="0"/>
              <a:t>مثال: "تتناول الدراسة التشريع الإماراتي كمجال أصيل، مع المقارنة بالتشريعين المصري والفرنسي".</a:t>
            </a:r>
          </a:p>
          <a:p>
            <a:pPr algn="just"/>
            <a:r>
              <a:rPr lang="ar-SY" sz="2400" dirty="0"/>
              <a:t>توضيح سبب اختيار هذه الدول تحديداً (مثلاً: تشابه النظم القانونية أو حداثة التجربة التشريعية لديهم).</a:t>
            </a:r>
          </a:p>
        </p:txBody>
      </p:sp>
    </p:spTree>
    <p:extLst>
      <p:ext uri="{BB962C8B-B14F-4D97-AF65-F5344CB8AC3E}">
        <p14:creationId xmlns:p14="http://schemas.microsoft.com/office/powerpoint/2010/main" val="214881279"/>
      </p:ext>
    </p:extLst>
  </p:cSld>
  <p:clrMapOvr>
    <a:masterClrMapping/>
  </p:clrMapOvr>
  <mc:AlternateContent xmlns:mc="http://schemas.openxmlformats.org/markup-compatibility/2006" xmlns:p14="http://schemas.microsoft.com/office/powerpoint/2010/main">
    <mc:Choice Requires="p14">
      <p:transition spd="slow" p14:dur="2000" advTm="37631"/>
    </mc:Choice>
    <mc:Fallback xmlns="">
      <p:transition spd="slow" advTm="3763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09953"/>
            <a:ext cx="10071100" cy="2677656"/>
          </a:xfrm>
          <a:prstGeom prst="rect">
            <a:avLst/>
          </a:prstGeom>
          <a:noFill/>
        </p:spPr>
        <p:txBody>
          <a:bodyPr wrap="square" rtlCol="1">
            <a:spAutoFit/>
          </a:bodyPr>
          <a:lstStyle/>
          <a:p>
            <a:pPr algn="just"/>
            <a:r>
              <a:rPr lang="ar-SY" sz="2400" dirty="0"/>
              <a:t>. الحدود الزمنية :</a:t>
            </a:r>
          </a:p>
          <a:p>
            <a:pPr algn="just"/>
            <a:r>
              <a:rPr lang="ar-SY" sz="2400" dirty="0"/>
              <a:t>تحديد الفترة الزمنية التي تغطيها الدراسة، خاصة عند وجود تعديلات تشريعية متعاقبة.</a:t>
            </a:r>
          </a:p>
          <a:p>
            <a:pPr algn="just"/>
            <a:r>
              <a:rPr lang="ar-SY" sz="2400" dirty="0"/>
              <a:t>مثال: "تغطي الدراسة القوانين الصادرة من عام 2015 وحتى عام 2024، مع التركيز على التعديلات الأخيرة الواردة بالقانون رقم (..) لسنة (..)".</a:t>
            </a:r>
          </a:p>
          <a:p>
            <a:pPr algn="just"/>
            <a:r>
              <a:rPr lang="ar-SY" sz="2400" dirty="0"/>
              <a:t>وهذا التحديد يحمي الباحث من المحاسبة على قوانين قد تصدر بعد موعد محدد من كتابة الرسالة.</a:t>
            </a:r>
          </a:p>
          <a:p>
            <a:pPr algn="just"/>
            <a:r>
              <a:rPr lang="ar-SY" sz="2400" dirty="0"/>
              <a:t>كما يحمي الباحث أثناء المناقشة من أسئلة اللجنة حول مواضيع جانبية لم يتطرق لها</a:t>
            </a:r>
          </a:p>
          <a:p>
            <a:pPr algn="just"/>
            <a:endParaRPr lang="ar-SY" sz="2400" dirty="0"/>
          </a:p>
        </p:txBody>
      </p:sp>
    </p:spTree>
    <p:extLst>
      <p:ext uri="{BB962C8B-B14F-4D97-AF65-F5344CB8AC3E}">
        <p14:creationId xmlns:p14="http://schemas.microsoft.com/office/powerpoint/2010/main" val="2039238892"/>
      </p:ext>
    </p:extLst>
  </p:cSld>
  <p:clrMapOvr>
    <a:masterClrMapping/>
  </p:clrMapOvr>
  <mc:AlternateContent xmlns:mc="http://schemas.openxmlformats.org/markup-compatibility/2006" xmlns:p14="http://schemas.microsoft.com/office/powerpoint/2010/main">
    <mc:Choice Requires="p14">
      <p:transition spd="slow" p14:dur="2000" advTm="31880"/>
    </mc:Choice>
    <mc:Fallback xmlns="">
      <p:transition spd="slow" advTm="3188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09953"/>
            <a:ext cx="10071100" cy="2308324"/>
          </a:xfrm>
          <a:prstGeom prst="rect">
            <a:avLst/>
          </a:prstGeom>
          <a:noFill/>
        </p:spPr>
        <p:txBody>
          <a:bodyPr wrap="square" rtlCol="1">
            <a:spAutoFit/>
          </a:bodyPr>
          <a:lstStyle/>
          <a:p>
            <a:pPr algn="just"/>
            <a:r>
              <a:rPr lang="ar-SY" sz="2400" b="1" dirty="0"/>
              <a:t>8. الصعوبات المتوقعة للبحث:</a:t>
            </a:r>
          </a:p>
          <a:p>
            <a:pPr algn="just"/>
            <a:r>
              <a:rPr lang="ar-SY" sz="2400" dirty="0"/>
              <a:t>من المعايير الحديثة للخطة العلمية ذكر الصعوبات مثل:</a:t>
            </a:r>
          </a:p>
          <a:p>
            <a:pPr algn="just"/>
            <a:r>
              <a:rPr lang="ar-SY" sz="2400" dirty="0"/>
              <a:t>•	ندرة الأحكام القضائية</a:t>
            </a:r>
          </a:p>
          <a:p>
            <a:pPr algn="just"/>
            <a:r>
              <a:rPr lang="ar-SY" sz="2400" dirty="0"/>
              <a:t>•	نقص التشريعات المقارنة</a:t>
            </a:r>
          </a:p>
          <a:p>
            <a:pPr algn="just"/>
            <a:r>
              <a:rPr lang="ar-SY" sz="2400" dirty="0"/>
              <a:t>•	حداثة الموضوع</a:t>
            </a:r>
          </a:p>
          <a:p>
            <a:pPr algn="just"/>
            <a:endParaRPr lang="ar-SY" sz="2400" dirty="0"/>
          </a:p>
        </p:txBody>
      </p:sp>
    </p:spTree>
    <p:extLst>
      <p:ext uri="{BB962C8B-B14F-4D97-AF65-F5344CB8AC3E}">
        <p14:creationId xmlns:p14="http://schemas.microsoft.com/office/powerpoint/2010/main" val="407902215"/>
      </p:ext>
    </p:extLst>
  </p:cSld>
  <p:clrMapOvr>
    <a:masterClrMapping/>
  </p:clrMapOvr>
  <mc:AlternateContent xmlns:mc="http://schemas.openxmlformats.org/markup-compatibility/2006" xmlns:p14="http://schemas.microsoft.com/office/powerpoint/2010/main">
    <mc:Choice Requires="p14">
      <p:transition spd="slow" p14:dur="2000" advTm="13903"/>
    </mc:Choice>
    <mc:Fallback xmlns="">
      <p:transition spd="slow" advTm="13903"/>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عناصر مقدمة الرسالة</a:t>
            </a:r>
          </a:p>
        </p:txBody>
      </p:sp>
      <p:sp>
        <p:nvSpPr>
          <p:cNvPr id="3" name="مربع نص 2"/>
          <p:cNvSpPr txBox="1"/>
          <p:nvPr/>
        </p:nvSpPr>
        <p:spPr>
          <a:xfrm>
            <a:off x="1130433" y="1809953"/>
            <a:ext cx="10071100" cy="2308324"/>
          </a:xfrm>
          <a:prstGeom prst="rect">
            <a:avLst/>
          </a:prstGeom>
          <a:noFill/>
        </p:spPr>
        <p:txBody>
          <a:bodyPr wrap="square" rtlCol="1">
            <a:spAutoFit/>
          </a:bodyPr>
          <a:lstStyle/>
          <a:p>
            <a:pPr marL="457200" indent="-457200" algn="just">
              <a:buAutoNum type="arabicPeriod" startAt="9"/>
            </a:pPr>
            <a:r>
              <a:rPr lang="ar-SY" sz="2400" b="1" dirty="0"/>
              <a:t>خطة البحث (هيكل الرسالة): </a:t>
            </a:r>
            <a:r>
              <a:rPr lang="ar-SY" sz="2400" dirty="0"/>
              <a:t>خطة البحث القانوني الرصينة هي معمار هندسي محكم، يتسم بالتقسيم الثنائي المتوازن، وينتقل انسيابياً من المفاهيم، والتأصيل الفقهي، والأركان القانونية، في الباب الأول إلى الباب الثاني (الواقع التطبيقي) المخصص لآثار التطبيق، والتحليل المقارن، وموقف القضاء.</a:t>
            </a:r>
          </a:p>
          <a:p>
            <a:pPr algn="just"/>
            <a:r>
              <a:rPr lang="ar-SY" sz="2400" dirty="0"/>
              <a:t>وهذه كانت عناصر ومشتملات مقدمة البحث بالترتيب، وسنتطرق فيما يأتي لخاتمة البحث النموذجية ومشتملاتها</a:t>
            </a:r>
          </a:p>
        </p:txBody>
      </p:sp>
    </p:spTree>
    <p:extLst>
      <p:ext uri="{BB962C8B-B14F-4D97-AF65-F5344CB8AC3E}">
        <p14:creationId xmlns:p14="http://schemas.microsoft.com/office/powerpoint/2010/main" val="787870552"/>
      </p:ext>
    </p:extLst>
  </p:cSld>
  <p:clrMapOvr>
    <a:masterClrMapping/>
  </p:clrMapOvr>
  <mc:AlternateContent xmlns:mc="http://schemas.openxmlformats.org/markup-compatibility/2006" xmlns:p14="http://schemas.microsoft.com/office/powerpoint/2010/main">
    <mc:Choice Requires="p14">
      <p:transition spd="slow" p14:dur="2000" advTm="27291"/>
    </mc:Choice>
    <mc:Fallback xmlns="">
      <p:transition spd="slow" advTm="2729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خاتمة البحث</a:t>
            </a:r>
          </a:p>
        </p:txBody>
      </p:sp>
      <p:sp>
        <p:nvSpPr>
          <p:cNvPr id="3" name="مربع نص 2"/>
          <p:cNvSpPr txBox="1"/>
          <p:nvPr/>
        </p:nvSpPr>
        <p:spPr>
          <a:xfrm>
            <a:off x="1130433" y="1809953"/>
            <a:ext cx="10071100" cy="3785652"/>
          </a:xfrm>
          <a:prstGeom prst="rect">
            <a:avLst/>
          </a:prstGeom>
          <a:noFill/>
        </p:spPr>
        <p:txBody>
          <a:bodyPr wrap="square" rtlCol="1">
            <a:spAutoFit/>
          </a:bodyPr>
          <a:lstStyle/>
          <a:p>
            <a:pPr algn="just"/>
            <a:r>
              <a:rPr lang="ar-SY" sz="2400" dirty="0"/>
              <a:t>تتطلب خاتمة رسالة الدكتوراه في القانون منهجية دقيقة تعكس عمق التحليل القانوني والنتائج التي تم التوصل إليها. الخاتمة ليست مجرد ملخص، بل هي تتويج للجهد البحثي وتقديم حلول قانونية أو مقترحات تشريعية، فيما يلي القواعد الأساسية لكتابة خاتمة رسالة الدكتوراه في القانون:</a:t>
            </a:r>
          </a:p>
          <a:p>
            <a:pPr algn="just"/>
            <a:r>
              <a:rPr lang="ar-SY" sz="2400" dirty="0"/>
              <a:t>-استعراض مختصر لمشكلة الدراسة: تذكير موجز بالإشكالية القانونية التي تناولتها الرسالة والهدف الرئيسي منها.  ثم:</a:t>
            </a:r>
          </a:p>
          <a:p>
            <a:pPr algn="just"/>
            <a:r>
              <a:rPr lang="ar-SY" sz="2400" dirty="0"/>
              <a:t>-</a:t>
            </a:r>
            <a:r>
              <a:rPr lang="ar-SY" sz="2400" b="1" dirty="0"/>
              <a:t>أولاً: عرض النتائج </a:t>
            </a:r>
            <a:r>
              <a:rPr lang="en-US" sz="2400" b="1" dirty="0"/>
              <a:t> :(Results) </a:t>
            </a:r>
            <a:r>
              <a:rPr lang="ar-SY" sz="2400" dirty="0"/>
              <a:t>سرد الاستنتاجات القانونية التي توصلت إليها بعد التحليل والمقارنة.</a:t>
            </a:r>
          </a:p>
          <a:p>
            <a:pPr algn="just"/>
            <a:r>
              <a:rPr lang="ar-SY" sz="2400" dirty="0"/>
              <a:t>يجب أن تجيب بوضوح على الأسئلة أو الفرضيات المطروحة في المقدمة، ويجب أن تكون استنتاجات قانونية حقيقية لا مجرد تلخيص للفقرات.</a:t>
            </a:r>
          </a:p>
          <a:p>
            <a:pPr algn="just"/>
            <a:r>
              <a:rPr lang="ar-SY" sz="2400" dirty="0"/>
              <a:t>- </a:t>
            </a:r>
            <a:r>
              <a:rPr lang="ar-SY" sz="2400" b="1" dirty="0"/>
              <a:t>ثانياً: التوصيات والمقترحات (</a:t>
            </a:r>
            <a:r>
              <a:rPr lang="en-US" sz="2400" b="1" dirty="0"/>
              <a:t>Recommendations</a:t>
            </a:r>
            <a:r>
              <a:rPr lang="ar-SY" sz="2400" b="1" dirty="0"/>
              <a:t>): </a:t>
            </a:r>
            <a:r>
              <a:rPr lang="ar-SY" sz="2400" dirty="0"/>
              <a:t>تقديم حلول عملية، مثل اقتراح تعديل نصوص قانونية قائمة، أو سد ثغرة تشريعية، أو تبني تفسير قضائي محدد.</a:t>
            </a:r>
          </a:p>
        </p:txBody>
      </p:sp>
    </p:spTree>
    <p:extLst>
      <p:ext uri="{BB962C8B-B14F-4D97-AF65-F5344CB8AC3E}">
        <p14:creationId xmlns:p14="http://schemas.microsoft.com/office/powerpoint/2010/main" val="3080006641"/>
      </p:ext>
    </p:extLst>
  </p:cSld>
  <p:clrMapOvr>
    <a:masterClrMapping/>
  </p:clrMapOvr>
  <mc:AlternateContent xmlns:mc="http://schemas.openxmlformats.org/markup-compatibility/2006" xmlns:p14="http://schemas.microsoft.com/office/powerpoint/2010/main">
    <mc:Choice Requires="p14">
      <p:transition spd="slow" p14:dur="2000" advTm="32496"/>
    </mc:Choice>
    <mc:Fallback xmlns="">
      <p:transition spd="slow" advTm="3249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403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خاتمة البحث</a:t>
            </a:r>
          </a:p>
        </p:txBody>
      </p:sp>
      <p:sp>
        <p:nvSpPr>
          <p:cNvPr id="3" name="مربع نص 2"/>
          <p:cNvSpPr txBox="1"/>
          <p:nvPr/>
        </p:nvSpPr>
        <p:spPr>
          <a:xfrm>
            <a:off x="1130433" y="1809953"/>
            <a:ext cx="10071100" cy="4154984"/>
          </a:xfrm>
          <a:prstGeom prst="rect">
            <a:avLst/>
          </a:prstGeom>
          <a:noFill/>
        </p:spPr>
        <p:txBody>
          <a:bodyPr wrap="square" rtlCol="1">
            <a:spAutoFit/>
          </a:bodyPr>
          <a:lstStyle/>
          <a:p>
            <a:pPr algn="just"/>
            <a:r>
              <a:rPr lang="ar-SY" sz="2400" dirty="0"/>
              <a:t>- الإضافة العلمية: توضيح القيمة المضافة التي قدمتها الدراسة للمكتبة القانونية أو للواقع العملي.</a:t>
            </a:r>
          </a:p>
          <a:p>
            <a:pPr algn="just"/>
            <a:r>
              <a:rPr lang="ar-SY" sz="2400" dirty="0"/>
              <a:t>-آفاق البحث المستقبلي: من الممكن اقتراح موضوعات قانونية مرتبطة ببحثك لم تُشبع دراسةً، لتكون منطلقاً لباحثين آخرين. </a:t>
            </a:r>
          </a:p>
          <a:p>
            <a:pPr algn="just"/>
            <a:r>
              <a:rPr lang="ar-SY" sz="2400" b="1" dirty="0"/>
              <a:t>القواعد اللغوية والمنهجية للخاتمة:</a:t>
            </a:r>
          </a:p>
          <a:p>
            <a:pPr algn="just"/>
            <a:r>
              <a:rPr lang="ar-SY" sz="2400" dirty="0"/>
              <a:t>-الإيجاز والتركيز: يجب أن تكون الخاتمة مركزة وشاملة دون إطالة مملة أو اختصار مخل، ويُقدر حجمها عادةً بحوالي 5-10% من إجمالي الرسالة </a:t>
            </a:r>
          </a:p>
          <a:p>
            <a:pPr algn="just"/>
            <a:r>
              <a:rPr lang="ar-SY" sz="2400" dirty="0"/>
              <a:t>- تجنب الأفكار الجديدة: لا يجوز إدراج أي فكرة أو تحليل قانوني جديد لم يتم مناقشته بالتفصيل في فصول الرسالة.</a:t>
            </a:r>
          </a:p>
          <a:p>
            <a:pPr algn="just"/>
            <a:r>
              <a:rPr lang="ar-SY" sz="2400" dirty="0"/>
              <a:t>- اللغة القانونية الرصينة: استخدام مصطلحات قانونية دقيقة، والحرص على خلو النص من الأخطاء النحوية والإملائية.</a:t>
            </a:r>
          </a:p>
          <a:p>
            <a:pPr algn="just"/>
            <a:r>
              <a:rPr lang="ar-SY" sz="2400" dirty="0"/>
              <a:t>- التسلسل المنطقي: البدء بالنتائج العامة ثم الانتقال إلى النتائج التفصيلية، وأخيراً التوصيات. </a:t>
            </a:r>
          </a:p>
        </p:txBody>
      </p:sp>
    </p:spTree>
    <p:extLst>
      <p:ext uri="{BB962C8B-B14F-4D97-AF65-F5344CB8AC3E}">
        <p14:creationId xmlns:p14="http://schemas.microsoft.com/office/powerpoint/2010/main" val="1576719112"/>
      </p:ext>
    </p:extLst>
  </p:cSld>
  <p:clrMapOvr>
    <a:masterClrMapping/>
  </p:clrMapOvr>
  <mc:AlternateContent xmlns:mc="http://schemas.openxmlformats.org/markup-compatibility/2006" xmlns:p14="http://schemas.microsoft.com/office/powerpoint/2010/main">
    <mc:Choice Requires="p14">
      <p:transition spd="slow" p14:dur="2000" advTm="56026"/>
    </mc:Choice>
    <mc:Fallback xmlns="">
      <p:transition spd="slow" advTm="56026"/>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أدوات البحث العلمي القانوني</a:t>
            </a:r>
          </a:p>
        </p:txBody>
      </p:sp>
      <p:sp>
        <p:nvSpPr>
          <p:cNvPr id="3" name="مربع نص 2"/>
          <p:cNvSpPr txBox="1"/>
          <p:nvPr/>
        </p:nvSpPr>
        <p:spPr>
          <a:xfrm>
            <a:off x="1130433" y="1713187"/>
            <a:ext cx="10071100" cy="4524315"/>
          </a:xfrm>
          <a:prstGeom prst="rect">
            <a:avLst/>
          </a:prstGeom>
          <a:noFill/>
        </p:spPr>
        <p:txBody>
          <a:bodyPr wrap="square" rtlCol="1">
            <a:spAutoFit/>
          </a:bodyPr>
          <a:lstStyle/>
          <a:p>
            <a:pPr algn="just"/>
            <a:r>
              <a:rPr lang="ar-SY" sz="2400" dirty="0"/>
              <a:t>يقصد بأدوات البحث العلمي مجموعة الوسائل والأساليب، التي يعتمد عليها الباحث في جمع المعلومات الخاصة بالبحث العلمي وتحليلها، وهي كثيرة ويتحدد استخدامها على مدى احتياجات موضوع البحث وبراعة الباحث في حسن استخدامها، وتتمثل أهم أدوات البحث العلمي القانوني في الوسائل والمنصات التي تُمكّن الباحث من جمع المادة العلمية وتحليلها، وتنقسم إلى:</a:t>
            </a:r>
          </a:p>
          <a:p>
            <a:pPr marL="457200" indent="-457200" algn="just">
              <a:buAutoNum type="arabicPeriod"/>
            </a:pPr>
            <a:r>
              <a:rPr lang="ar-SY" sz="2400" dirty="0"/>
              <a:t>أدوات جمع التشريعات والأحكام (المصادر الرقمية والورقية) الجريدة الرسمية للدولة: المصدر الأول والوحيد للحصول على النصوص القانونية النافذة وتعديلاتها.</a:t>
            </a:r>
          </a:p>
          <a:p>
            <a:pPr marL="457200" indent="-457200" algn="just">
              <a:buAutoNum type="arabicPeriod"/>
            </a:pPr>
            <a:r>
              <a:rPr lang="ar-SY" sz="2400" dirty="0"/>
              <a:t>المنصات وقواعد البيانات القانونية الرقمية، ومنصات وزارات العدل والمحاكم العليا (مثل محكمة النقض أو التمييز) للحصول على الأحكام والمبادئ القضائية المستحدثة.</a:t>
            </a:r>
          </a:p>
          <a:p>
            <a:pPr marL="457200" indent="-457200" algn="just">
              <a:buAutoNum type="arabicPeriod"/>
            </a:pPr>
            <a:r>
              <a:rPr lang="ar-SY" sz="2400" dirty="0"/>
              <a:t>أدوات تحليل وتفسير النصوص (المصادر الفقهية)المؤلفات والشروح القانونية: الكتب الفقهية المتخصصة لكبار علماء القانون والتي تفكك نصوص المواد وتفسرها.</a:t>
            </a:r>
          </a:p>
          <a:p>
            <a:pPr marL="457200" indent="-457200" algn="just">
              <a:buAutoNum type="arabicPeriod"/>
            </a:pPr>
            <a:r>
              <a:rPr lang="ar-SY" sz="2400" dirty="0"/>
              <a:t>المجلات الأكاديمية المحكمة: الدوريات العلمية الصادرة عن كليات الحقوق والقانون للاطلاع على أحدث الأبحاث والدراسات المقارنة.</a:t>
            </a:r>
          </a:p>
        </p:txBody>
      </p:sp>
    </p:spTree>
    <p:extLst>
      <p:ext uri="{BB962C8B-B14F-4D97-AF65-F5344CB8AC3E}">
        <p14:creationId xmlns:p14="http://schemas.microsoft.com/office/powerpoint/2010/main" val="4263748115"/>
      </p:ext>
    </p:extLst>
  </p:cSld>
  <p:clrMapOvr>
    <a:masterClrMapping/>
  </p:clrMapOvr>
  <mc:AlternateContent xmlns:mc="http://schemas.openxmlformats.org/markup-compatibility/2006" xmlns:p14="http://schemas.microsoft.com/office/powerpoint/2010/main">
    <mc:Choice Requires="p14">
      <p:transition spd="slow" p14:dur="2000" advTm="32600"/>
    </mc:Choice>
    <mc:Fallback xmlns="">
      <p:transition spd="slow" advTm="3260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أدوات البحث العلمي القانوني</a:t>
            </a:r>
          </a:p>
        </p:txBody>
      </p:sp>
      <p:sp>
        <p:nvSpPr>
          <p:cNvPr id="3" name="مربع نص 2"/>
          <p:cNvSpPr txBox="1"/>
          <p:nvPr/>
        </p:nvSpPr>
        <p:spPr>
          <a:xfrm>
            <a:off x="1130433" y="1713187"/>
            <a:ext cx="10071100" cy="4154984"/>
          </a:xfrm>
          <a:prstGeom prst="rect">
            <a:avLst/>
          </a:prstGeom>
          <a:noFill/>
        </p:spPr>
        <p:txBody>
          <a:bodyPr wrap="square" rtlCol="1">
            <a:spAutoFit/>
          </a:bodyPr>
          <a:lstStyle/>
          <a:p>
            <a:pPr algn="just"/>
            <a:r>
              <a:rPr lang="ar-SY" sz="2400" dirty="0"/>
              <a:t>5. أدوات الاستقصاء الميداني (للبحوث القانونية الواقعية/الاجتماعية)</a:t>
            </a:r>
          </a:p>
          <a:p>
            <a:pPr algn="just"/>
            <a:r>
              <a:rPr lang="ar-SY" sz="2400" dirty="0"/>
              <a:t>- المقابلة الشخصية: وتجرى مع القضاة، والمستشارين، والمحامين، أو رجال الضبط القضائي لاستطلاع آرائهم حول ثغرات التطبيق العملي لنص معين.</a:t>
            </a:r>
          </a:p>
          <a:p>
            <a:pPr algn="just"/>
            <a:r>
              <a:rPr lang="ar-SY" sz="2400" dirty="0"/>
              <a:t>- الاستبيان أو استطلاع الرأي: أداة مساعدة تُستخدم في بحوث علم الإجرام أو السياسة الجنائية لقياس وعي المجتمع أو فئة معينة بظاهرة قانونية أو جرمية مستحدثة.</a:t>
            </a:r>
          </a:p>
          <a:p>
            <a:pPr algn="just"/>
            <a:r>
              <a:rPr lang="ar-SY" sz="2400" dirty="0"/>
              <a:t>ومن خصائص الاستبيان الجيد :</a:t>
            </a:r>
          </a:p>
          <a:p>
            <a:pPr algn="just"/>
            <a:r>
              <a:rPr lang="ar-SY" sz="2400" dirty="0"/>
              <a:t>-أن تكون المشكلة المعالجة به هامة ومختصرة قدر الإمكان .</a:t>
            </a:r>
          </a:p>
          <a:p>
            <a:pPr algn="just"/>
            <a:r>
              <a:rPr lang="ar-SY" sz="2400" dirty="0"/>
              <a:t>-أن تكون الأسئلة مناسبة لسن ومستوى وثقافة المجيب، وقدرته على الفهم</a:t>
            </a:r>
          </a:p>
          <a:p>
            <a:pPr algn="just"/>
            <a:r>
              <a:rPr lang="ar-SY" sz="2400" dirty="0"/>
              <a:t>-أن تكون الأسئلة موضوعية ومرتبة منطقيا، أي من العام إلى الخاص ومن البسيط إلى المعقد .</a:t>
            </a:r>
          </a:p>
          <a:p>
            <a:pPr algn="just"/>
            <a:r>
              <a:rPr lang="ar-SY" sz="2400" dirty="0"/>
              <a:t>-أن يجمع الاستبيان معلومات يصعب جمعها بوسائل أخرى .</a:t>
            </a:r>
          </a:p>
          <a:p>
            <a:pPr algn="just"/>
            <a:r>
              <a:rPr lang="ar-SY" sz="2400" dirty="0"/>
              <a:t>-أن يكون قصيراً فلا يأخذ وقتا طويلا في الإجابة.</a:t>
            </a:r>
          </a:p>
        </p:txBody>
      </p:sp>
    </p:spTree>
    <p:extLst>
      <p:ext uri="{BB962C8B-B14F-4D97-AF65-F5344CB8AC3E}">
        <p14:creationId xmlns:p14="http://schemas.microsoft.com/office/powerpoint/2010/main" val="591666237"/>
      </p:ext>
    </p:extLst>
  </p:cSld>
  <p:clrMapOvr>
    <a:masterClrMapping/>
  </p:clrMapOvr>
  <mc:AlternateContent xmlns:mc="http://schemas.openxmlformats.org/markup-compatibility/2006" xmlns:p14="http://schemas.microsoft.com/office/powerpoint/2010/main">
    <mc:Choice Requires="p14">
      <p:transition spd="slow" p14:dur="2000" advTm="52271"/>
    </mc:Choice>
    <mc:Fallback xmlns="">
      <p:transition spd="slow" advTm="52271"/>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231654"/>
          </a:xfrm>
          <a:prstGeom prst="rect">
            <a:avLst/>
          </a:prstGeom>
          <a:noFill/>
        </p:spPr>
        <p:txBody>
          <a:bodyPr wrap="square" rtlCol="1">
            <a:spAutoFit/>
          </a:bodyPr>
          <a:lstStyle/>
          <a:p>
            <a:pPr algn="just"/>
            <a:endParaRPr lang="ar-SY" sz="2400" dirty="0"/>
          </a:p>
          <a:p>
            <a:pPr algn="just">
              <a:lnSpc>
                <a:spcPct val="150000"/>
              </a:lnSpc>
            </a:pPr>
            <a:r>
              <a:rPr lang="ar-SY" sz="2400" b="1" dirty="0"/>
              <a:t>التكليف (1): ملخص لتقييم إشكالية بحثية</a:t>
            </a:r>
          </a:p>
          <a:p>
            <a:pPr algn="just">
              <a:lnSpc>
                <a:spcPct val="150000"/>
              </a:lnSpc>
            </a:pPr>
            <a:r>
              <a:rPr lang="ar-SY" sz="2400" dirty="0"/>
              <a:t>الهدف المنهجي: تنمية مهارة تقييم إشكالية البحث</a:t>
            </a:r>
          </a:p>
          <a:p>
            <a:pPr algn="just">
              <a:lnSpc>
                <a:spcPct val="150000"/>
              </a:lnSpc>
            </a:pPr>
            <a:r>
              <a:rPr lang="ar-SY" sz="2400" dirty="0"/>
              <a:t>المهمة : يطلب من الباحث اختيار أحد المشاريع البحثية أو الأطروحات المعاصرة المنشورة حديثاً (آخر سنتين) في مجال موضوع بحثه، وإعداد ملخص يبين بدقة: إشكالية البحث، وتطبيق جدول تدقيق ملائمة الإشكالية البحثية عليها من حيث توافر الضوابط والشروط للإشكالية من عدمه.</a:t>
            </a:r>
          </a:p>
        </p:txBody>
      </p:sp>
    </p:spTree>
    <p:extLst>
      <p:ext uri="{BB962C8B-B14F-4D97-AF65-F5344CB8AC3E}">
        <p14:creationId xmlns:p14="http://schemas.microsoft.com/office/powerpoint/2010/main" val="310637135"/>
      </p:ext>
    </p:extLst>
  </p:cSld>
  <p:clrMapOvr>
    <a:masterClrMapping/>
  </p:clrMapOvr>
  <mc:AlternateContent xmlns:mc="http://schemas.openxmlformats.org/markup-compatibility/2006" xmlns:p14="http://schemas.microsoft.com/office/powerpoint/2010/main">
    <mc:Choice Requires="p14">
      <p:transition spd="slow" p14:dur="2000" advTm="63966"/>
    </mc:Choice>
    <mc:Fallback xmlns="">
      <p:transition spd="slow" advTm="63966"/>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600986"/>
          </a:xfrm>
          <a:prstGeom prst="rect">
            <a:avLst/>
          </a:prstGeom>
          <a:noFill/>
        </p:spPr>
        <p:txBody>
          <a:bodyPr wrap="square" rtlCol="1">
            <a:spAutoFit/>
          </a:bodyPr>
          <a:lstStyle/>
          <a:p>
            <a:pPr algn="just"/>
            <a:r>
              <a:rPr lang="ar-SY" sz="2400" b="1" dirty="0"/>
              <a:t>التكليف (2):إعداد ملخص بأهم الأبحاث العلمية المنشورة في موضوع البحث، مع تحديد أهم الاتجاهات البحثية والفجوات البحثية:</a:t>
            </a:r>
          </a:p>
          <a:p>
            <a:pPr algn="just">
              <a:lnSpc>
                <a:spcPct val="150000"/>
              </a:lnSpc>
            </a:pPr>
            <a:r>
              <a:rPr lang="ar-SY" sz="2400" dirty="0"/>
              <a:t>في هذه المهمة يجب عليك إعداد ملخص لأهم الأبحاث العلمية المنشورة في مجال بحثك.</a:t>
            </a:r>
          </a:p>
          <a:p>
            <a:pPr algn="just">
              <a:lnSpc>
                <a:spcPct val="150000"/>
              </a:lnSpc>
            </a:pPr>
            <a:r>
              <a:rPr lang="ar-SY" sz="2400" dirty="0"/>
              <a:t>يجب أًن يشتمل الملخص على عرض موجز لأهداف الدراسات، المنهجيات المستخدمة، النتائج الرئيسية والتوصيات.</a:t>
            </a:r>
          </a:p>
          <a:p>
            <a:pPr algn="just">
              <a:lnSpc>
                <a:spcPct val="150000"/>
              </a:lnSpc>
            </a:pPr>
            <a:r>
              <a:rPr lang="ar-SY" sz="2400" dirty="0"/>
              <a:t>بعد ذلك، حدد الفجوات البحثية، أي المجالات التي لم تتم دراستها بشكل كاف أو التي تطلب مزيداً من البحث والتحقيق.</a:t>
            </a:r>
          </a:p>
        </p:txBody>
      </p:sp>
    </p:spTree>
    <p:extLst>
      <p:ext uri="{BB962C8B-B14F-4D97-AF65-F5344CB8AC3E}">
        <p14:creationId xmlns:p14="http://schemas.microsoft.com/office/powerpoint/2010/main" val="3276647953"/>
      </p:ext>
    </p:extLst>
  </p:cSld>
  <p:clrMapOvr>
    <a:masterClrMapping/>
  </p:clrMapOvr>
  <mc:AlternateContent xmlns:mc="http://schemas.openxmlformats.org/markup-compatibility/2006" xmlns:p14="http://schemas.microsoft.com/office/powerpoint/2010/main">
    <mc:Choice Requires="p14">
      <p:transition spd="slow" p14:dur="2000" advTm="57135"/>
    </mc:Choice>
    <mc:Fallback xmlns="">
      <p:transition spd="slow" advTm="57135"/>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693370" y="1193887"/>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839058" y="1713187"/>
            <a:ext cx="10362475" cy="4524315"/>
          </a:xfrm>
          <a:prstGeom prst="rect">
            <a:avLst/>
          </a:prstGeom>
          <a:noFill/>
        </p:spPr>
        <p:txBody>
          <a:bodyPr wrap="square" rtlCol="1">
            <a:spAutoFit/>
          </a:bodyPr>
          <a:lstStyle/>
          <a:p>
            <a:pPr algn="just"/>
            <a:r>
              <a:rPr lang="ar-SY" sz="2400" dirty="0"/>
              <a:t>تابع التكليف (2):</a:t>
            </a:r>
          </a:p>
          <a:p>
            <a:pPr algn="just"/>
            <a:r>
              <a:rPr lang="ar-SY" sz="2400" dirty="0"/>
              <a:t>هذا الملخص سيساعدك في تحديد موقع مشروعك البحثي ضمن السياق الأوسع للبحوث في هذا المجال.</a:t>
            </a:r>
          </a:p>
          <a:p>
            <a:pPr algn="just"/>
            <a:r>
              <a:rPr lang="ar-SY" sz="2400" dirty="0"/>
              <a:t>لإنجاز المهمة اتبع الخطوات التالية</a:t>
            </a:r>
          </a:p>
          <a:p>
            <a:pPr algn="just"/>
            <a:r>
              <a:rPr lang="ar-SY" sz="2400" dirty="0"/>
              <a:t>اولاً : حصر وجمع المصادر ذات الصلة  كالمقالات العلمية، الكتب، والرسائل العلمية المرتبطة مباشرةً بموضوع البحث.</a:t>
            </a:r>
          </a:p>
          <a:p>
            <a:pPr algn="just"/>
            <a:r>
              <a:rPr lang="ar-SY" sz="2400" dirty="0"/>
              <a:t>احرص على أن تتسم هذه المصادر بالحداثة وان تكون رصينة وذات قيمة علمية كبيرة ( غالبا ما تكون منشورة في مستوعبات </a:t>
            </a:r>
            <a:r>
              <a:rPr lang="ar-SY" sz="2400" dirty="0" err="1"/>
              <a:t>سكوبس</a:t>
            </a:r>
            <a:r>
              <a:rPr lang="ar-SY" sz="2400" dirty="0"/>
              <a:t>)</a:t>
            </a:r>
          </a:p>
          <a:p>
            <a:pPr algn="just"/>
            <a:r>
              <a:rPr lang="ar-SY" sz="2400" dirty="0"/>
              <a:t>ثانياً: كتابة الملخص والتقييم النقدي : لا تنقل النص، بل قدم وصفاً موجزًا لكل دراسة تلخص فيه أهدافها ونتائجها. ثم حدد الفجوة البحثية، وركز على اكتشاف ما لم تتضمنه اًو تناقشه الدراسات السابقة أًو ما لم يتم تغطيته بشكل كاف.</a:t>
            </a:r>
          </a:p>
          <a:p>
            <a:pPr algn="just"/>
            <a:r>
              <a:rPr lang="ar-SY" sz="2400" dirty="0"/>
              <a:t>حاول صياغة إشكالية البحث لموضوعك بدقة ، فهي التي ستبرر أهمية مشروع بحثك الحالي وتثبت أًنه يضيف قيمة جديدة.</a:t>
            </a:r>
          </a:p>
        </p:txBody>
      </p:sp>
    </p:spTree>
    <p:extLst>
      <p:ext uri="{BB962C8B-B14F-4D97-AF65-F5344CB8AC3E}">
        <p14:creationId xmlns:p14="http://schemas.microsoft.com/office/powerpoint/2010/main" val="1071025582"/>
      </p:ext>
    </p:extLst>
  </p:cSld>
  <p:clrMapOvr>
    <a:masterClrMapping/>
  </p:clrMapOvr>
  <mc:AlternateContent xmlns:mc="http://schemas.openxmlformats.org/markup-compatibility/2006" xmlns:p14="http://schemas.microsoft.com/office/powerpoint/2010/main">
    <mc:Choice Requires="p14">
      <p:transition spd="slow" p14:dur="2000" advTm="51088"/>
    </mc:Choice>
    <mc:Fallback xmlns="">
      <p:transition spd="slow" advTm="51088"/>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046988"/>
          </a:xfrm>
          <a:prstGeom prst="rect">
            <a:avLst/>
          </a:prstGeom>
          <a:noFill/>
        </p:spPr>
        <p:txBody>
          <a:bodyPr wrap="square" rtlCol="1">
            <a:spAutoFit/>
          </a:bodyPr>
          <a:lstStyle/>
          <a:p>
            <a:pPr algn="just"/>
            <a:r>
              <a:rPr lang="ar-SY" sz="2400" b="1" dirty="0"/>
              <a:t>التكليف (3): دراسة وتحليل إحدى الدراسات الحديثة المقارنة في مجال البحث من حيث المنهجية المستخدمة.</a:t>
            </a:r>
          </a:p>
          <a:p>
            <a:pPr algn="just"/>
            <a:r>
              <a:rPr lang="ar-SY" sz="2400" dirty="0"/>
              <a:t>على الباحث القيام بتحليل المنهجية التي استخدمها الباحث. ثم تقييم نقاط القوة والضعف، وما هو أسلوب المقارنة المستخدم (الأفقي أم الرأسي)، وهل كان الباحث موفقاً في عملية المقارنة أم كانت سطحية وغير مناسبة. وفقاً للشرح المقدم في المحاضرة.</a:t>
            </a:r>
          </a:p>
          <a:p>
            <a:pPr algn="just"/>
            <a:r>
              <a:rPr lang="ar-SY" sz="2400" dirty="0"/>
              <a:t>هذا التحليل سيساعدك في فهم منهجيات البحث القانونية، وفي التدرب على المنهج المقارن الذي لا غنى عنه في البحوث القانونية الرصينة.</a:t>
            </a:r>
          </a:p>
          <a:p>
            <a:pPr algn="just"/>
            <a:r>
              <a:rPr lang="ar-SY" sz="2400" dirty="0"/>
              <a:t> على الباحث اًن يقوم باختيار دراسة حديثة جداً وذات صلة وثيقة بموضوع البحث</a:t>
            </a:r>
          </a:p>
        </p:txBody>
      </p:sp>
    </p:spTree>
    <p:extLst>
      <p:ext uri="{BB962C8B-B14F-4D97-AF65-F5344CB8AC3E}">
        <p14:creationId xmlns:p14="http://schemas.microsoft.com/office/powerpoint/2010/main" val="48305014"/>
      </p:ext>
    </p:extLst>
  </p:cSld>
  <p:clrMapOvr>
    <a:masterClrMapping/>
  </p:clrMapOvr>
  <mc:AlternateContent xmlns:mc="http://schemas.openxmlformats.org/markup-compatibility/2006" xmlns:p14="http://schemas.microsoft.com/office/powerpoint/2010/main">
    <mc:Choice Requires="p14">
      <p:transition spd="slow" p14:dur="2000" advTm="61212"/>
    </mc:Choice>
    <mc:Fallback xmlns="">
      <p:transition spd="slow" advTm="61212"/>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416320"/>
          </a:xfrm>
          <a:prstGeom prst="rect">
            <a:avLst/>
          </a:prstGeom>
          <a:noFill/>
        </p:spPr>
        <p:txBody>
          <a:bodyPr wrap="square" rtlCol="1">
            <a:spAutoFit/>
          </a:bodyPr>
          <a:lstStyle/>
          <a:p>
            <a:pPr algn="just"/>
            <a:r>
              <a:rPr lang="ar-SY" sz="2400" b="1" dirty="0"/>
              <a:t>التكليف (4): إعداد تقرير عن آخر التطورات والاتجاهات البحثية العالمية في موضوع مشروع البحث</a:t>
            </a:r>
          </a:p>
          <a:p>
            <a:pPr algn="just"/>
            <a:r>
              <a:rPr lang="ar-SY" sz="2400" dirty="0"/>
              <a:t> الهدف: التحقق من معايير الأصالة، القابلية للبحث، والأهمية النظرية والعملية للموضوع.</a:t>
            </a:r>
          </a:p>
          <a:p>
            <a:pPr algn="just"/>
            <a:r>
              <a:rPr lang="ar-SY" sz="2400" dirty="0"/>
              <a:t>هذه المهمة تتطلب من الباحث إجراء مسح شامل للأبحاث والاتجاهات البحثية الحديثة على المستوى العالمي في مجال بحثك.</a:t>
            </a:r>
          </a:p>
          <a:p>
            <a:pPr algn="just"/>
            <a:r>
              <a:rPr lang="ar-SY" sz="2400" dirty="0"/>
              <a:t>يجب البحث عن أحدث الإصدارات والمنشورات العلمية في هذا المجال، بما في ذلك المقالات في المجلات المحكمة والمؤتمرات اًلعلمية.</a:t>
            </a:r>
          </a:p>
          <a:p>
            <a:pPr algn="just"/>
            <a:r>
              <a:rPr lang="ar-SY" sz="2400" dirty="0"/>
              <a:t>حلل هذه الأبحاث الحديثة لتحديد الاتجاهات البحثية الرئيسية، أي المواضيع والمناهج التي يتم التركيز عليها حاليا.</a:t>
            </a:r>
          </a:p>
          <a:p>
            <a:pPr algn="just"/>
            <a:r>
              <a:rPr lang="ar-SY" sz="2400" dirty="0"/>
              <a:t>كما حدد أًي تطورات جديدة أو اختراقات في هذا المجال، والتي قد تؤثر على توجهات البحث المستقبلية.</a:t>
            </a:r>
          </a:p>
        </p:txBody>
      </p:sp>
    </p:spTree>
    <p:extLst>
      <p:ext uri="{BB962C8B-B14F-4D97-AF65-F5344CB8AC3E}">
        <p14:creationId xmlns:p14="http://schemas.microsoft.com/office/powerpoint/2010/main" val="2172050603"/>
      </p:ext>
    </p:extLst>
  </p:cSld>
  <p:clrMapOvr>
    <a:masterClrMapping/>
  </p:clrMapOvr>
  <mc:AlternateContent xmlns:mc="http://schemas.openxmlformats.org/markup-compatibility/2006" xmlns:p14="http://schemas.microsoft.com/office/powerpoint/2010/main">
    <mc:Choice Requires="p14">
      <p:transition spd="slow" p14:dur="2000" advTm="88464"/>
    </mc:Choice>
    <mc:Fallback xmlns="">
      <p:transition spd="slow" advTm="88464"/>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785652"/>
          </a:xfrm>
          <a:prstGeom prst="rect">
            <a:avLst/>
          </a:prstGeom>
          <a:noFill/>
        </p:spPr>
        <p:txBody>
          <a:bodyPr wrap="square" rtlCol="1">
            <a:spAutoFit/>
          </a:bodyPr>
          <a:lstStyle/>
          <a:p>
            <a:pPr algn="just"/>
            <a:r>
              <a:rPr lang="ar-SY" sz="2400" dirty="0"/>
              <a:t>تابع تكليف (4):  لإنجاز هذه المهمة بشكل أكاديمي، يمكنك اتباع هذه الخطوات :</a:t>
            </a:r>
          </a:p>
          <a:p>
            <a:pPr algn="just"/>
            <a:r>
              <a:rPr lang="ar-SY" sz="2400" dirty="0"/>
              <a:t>أولا : مرحلة التحضير والمسح الشامل </a:t>
            </a:r>
            <a:r>
              <a:rPr lang="en-US" sz="2400" dirty="0"/>
              <a:t>(Screening)</a:t>
            </a:r>
          </a:p>
          <a:p>
            <a:pPr algn="just"/>
            <a:r>
              <a:rPr lang="en-US" sz="2400" dirty="0"/>
              <a:t>•</a:t>
            </a:r>
            <a:r>
              <a:rPr lang="ar-SY" sz="2400" dirty="0"/>
              <a:t> ابدأ بتحديد مصطلحات البحث باللغتين العربية والإنجليزية لضمان الوصول إلى اخر ما توصل اليه الباحثون في المجال.</a:t>
            </a:r>
          </a:p>
          <a:p>
            <a:pPr algn="just"/>
            <a:r>
              <a:rPr lang="ar-SY" sz="2400" dirty="0"/>
              <a:t>• استخدام قواعد البيانات العالمية: لا تكتفِ بمحركات البحث العادية، بل استخدم </a:t>
            </a:r>
            <a:r>
              <a:rPr lang="en-US" sz="2400" dirty="0"/>
              <a:t>Google Scholar, Scopus, Web of Science </a:t>
            </a:r>
            <a:r>
              <a:rPr lang="ar-SY" sz="2400" dirty="0"/>
              <a:t> للبحث عن الأبحاث المنشورة في آخر 3 إلى 5 سنوات فقط.</a:t>
            </a:r>
          </a:p>
          <a:p>
            <a:pPr algn="just"/>
            <a:r>
              <a:rPr lang="ar-SY" sz="2400" dirty="0"/>
              <a:t>ثانيا : تحديد التطورات والاتجاهات</a:t>
            </a:r>
          </a:p>
          <a:p>
            <a:pPr algn="just"/>
            <a:r>
              <a:rPr lang="ar-SY" sz="2400" dirty="0"/>
              <a:t>• تتبع «الاتجاهات البحثية الحديثة": هل انتقل الباحثون من الدراسات النظرية إلى التطبيقية؟</a:t>
            </a:r>
          </a:p>
          <a:p>
            <a:pPr algn="just"/>
            <a:r>
              <a:rPr lang="ar-SY" sz="2400" dirty="0"/>
              <a:t>• حدد الموضوعات ذات الاهمية القصوى التي ازداد التركيز عليها مؤخرًا.</a:t>
            </a:r>
          </a:p>
          <a:p>
            <a:pPr algn="just"/>
            <a:r>
              <a:rPr lang="ar-SY" sz="2400" dirty="0"/>
              <a:t>حاول ربط الأبحاث الحديثة ببعضها لتوضيح كيف تطورت الابحاث هذا المجال عالمياً.</a:t>
            </a:r>
          </a:p>
        </p:txBody>
      </p:sp>
    </p:spTree>
    <p:extLst>
      <p:ext uri="{BB962C8B-B14F-4D97-AF65-F5344CB8AC3E}">
        <p14:creationId xmlns:p14="http://schemas.microsoft.com/office/powerpoint/2010/main" val="2331862501"/>
      </p:ext>
    </p:extLst>
  </p:cSld>
  <p:clrMapOvr>
    <a:masterClrMapping/>
  </p:clrMapOvr>
  <mc:AlternateContent xmlns:mc="http://schemas.openxmlformats.org/markup-compatibility/2006" xmlns:p14="http://schemas.microsoft.com/office/powerpoint/2010/main">
    <mc:Choice Requires="p14">
      <p:transition spd="slow" p14:dur="2000" advTm="33989"/>
    </mc:Choice>
    <mc:Fallback xmlns="">
      <p:transition spd="slow" advTm="33989"/>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3416320"/>
          </a:xfrm>
          <a:prstGeom prst="rect">
            <a:avLst/>
          </a:prstGeom>
          <a:noFill/>
        </p:spPr>
        <p:txBody>
          <a:bodyPr wrap="square" rtlCol="1">
            <a:spAutoFit/>
          </a:bodyPr>
          <a:lstStyle/>
          <a:p>
            <a:pPr algn="just"/>
            <a:r>
              <a:rPr lang="ar-SY" sz="2400" dirty="0"/>
              <a:t>تابع تكليف (4):  هيكل التقرير </a:t>
            </a:r>
            <a:r>
              <a:rPr lang="en-US" sz="2400" dirty="0"/>
              <a:t>Report Structure</a:t>
            </a:r>
          </a:p>
          <a:p>
            <a:pPr algn="just"/>
            <a:r>
              <a:rPr lang="ar-SY" sz="2400" dirty="0"/>
              <a:t>يجب أن يحتوي التقرير على الأجزاء التالية:</a:t>
            </a:r>
          </a:p>
          <a:p>
            <a:pPr algn="just"/>
            <a:r>
              <a:rPr lang="ar-SY" sz="2400" dirty="0"/>
              <a:t>• المقدمة: تعريف موجز بموضوعك وأهميته على الساحة العالمية حالياً.</a:t>
            </a:r>
          </a:p>
          <a:p>
            <a:pPr algn="just"/>
            <a:r>
              <a:rPr lang="ar-SY" sz="2400" dirty="0"/>
              <a:t>• قسم الاساس النظري </a:t>
            </a:r>
            <a:r>
              <a:rPr lang="en-US" sz="2400" dirty="0"/>
              <a:t>Theoretical Foundation : </a:t>
            </a:r>
            <a:r>
              <a:rPr lang="ar-SY" sz="2400" dirty="0"/>
              <a:t>كيف بدأ الاهتمام بالموضوع وكيف وصل إلى شكله الحالي؟</a:t>
            </a:r>
          </a:p>
          <a:p>
            <a:pPr algn="just"/>
            <a:r>
              <a:rPr lang="ar-SY" sz="2400" dirty="0"/>
              <a:t>•الفجوات البحثية </a:t>
            </a:r>
            <a:r>
              <a:rPr lang="en-US" sz="2400" dirty="0"/>
              <a:t>Research Gaps </a:t>
            </a:r>
            <a:r>
              <a:rPr lang="ar-SY" sz="2400" dirty="0"/>
              <a:t> تحديد واستخراج مالم تتم دراسته بعد أو ما أوصى به الباحثون في "خاتمة أبحاثهم" بضرورة دراسته مستقبلا .</a:t>
            </a:r>
          </a:p>
          <a:p>
            <a:pPr algn="just"/>
            <a:r>
              <a:rPr lang="ar-SY" sz="2400" dirty="0"/>
              <a:t>أنشأ جدول مقارنة للمقارنة بين نتائج الدراسات العالمية؛ هل هناك تضارب في النتائج؟ هل هناك اتفاق على نظرية معينة؟</a:t>
            </a:r>
          </a:p>
        </p:txBody>
      </p:sp>
    </p:spTree>
    <p:extLst>
      <p:ext uri="{BB962C8B-B14F-4D97-AF65-F5344CB8AC3E}">
        <p14:creationId xmlns:p14="http://schemas.microsoft.com/office/powerpoint/2010/main" val="2916777735"/>
      </p:ext>
    </p:extLst>
  </p:cSld>
  <p:clrMapOvr>
    <a:masterClrMapping/>
  </p:clrMapOvr>
  <mc:AlternateContent xmlns:mc="http://schemas.openxmlformats.org/markup-compatibility/2006" xmlns:p14="http://schemas.microsoft.com/office/powerpoint/2010/main">
    <mc:Choice Requires="p14">
      <p:transition spd="slow" p14:dur="2000" advTm="43820"/>
    </mc:Choice>
    <mc:Fallback xmlns="">
      <p:transition spd="slow" advTm="4382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2308324"/>
          </a:xfrm>
          <a:prstGeom prst="rect">
            <a:avLst/>
          </a:prstGeom>
          <a:noFill/>
        </p:spPr>
        <p:txBody>
          <a:bodyPr wrap="square" rtlCol="1">
            <a:spAutoFit/>
          </a:bodyPr>
          <a:lstStyle/>
          <a:p>
            <a:pPr algn="just"/>
            <a:r>
              <a:rPr lang="ar-SY" sz="2400" dirty="0"/>
              <a:t>تابع تكليف (4):  الخلاصة </a:t>
            </a:r>
            <a:r>
              <a:rPr lang="en-US" sz="2400" dirty="0"/>
              <a:t>Conclusion :</a:t>
            </a:r>
          </a:p>
          <a:p>
            <a:pPr algn="just"/>
            <a:r>
              <a:rPr lang="ar-SY" sz="2400" dirty="0"/>
              <a:t>اختم التقرير بتوضيح كيف سيستفيد مشروعك البحثي من هذه الاتجاهات، وكيف سيسد إحدى الفجوات التي اكتشفتها.</a:t>
            </a:r>
          </a:p>
          <a:p>
            <a:pPr algn="just"/>
            <a:r>
              <a:rPr lang="ar-SY" sz="2400" dirty="0"/>
              <a:t>ملاحظة ونصيحة هامة:</a:t>
            </a:r>
          </a:p>
          <a:p>
            <a:pPr algn="just"/>
            <a:r>
              <a:rPr lang="ar-SY" sz="2400" dirty="0"/>
              <a:t>عند قراءة الأبحاث الحديثة، اًقرأ بعناية شديدة قسم </a:t>
            </a:r>
            <a:r>
              <a:rPr lang="en-US" sz="2400" dirty="0"/>
              <a:t>Recommendations for Future Research </a:t>
            </a:r>
            <a:r>
              <a:rPr lang="ar-SY" sz="2400" dirty="0"/>
              <a:t>توصيات للبحوث المستقبلية، لأنه مهم جدا لاستخراج الاتجاهات والفجوات البحثية</a:t>
            </a:r>
          </a:p>
        </p:txBody>
      </p:sp>
    </p:spTree>
    <p:extLst>
      <p:ext uri="{BB962C8B-B14F-4D97-AF65-F5344CB8AC3E}">
        <p14:creationId xmlns:p14="http://schemas.microsoft.com/office/powerpoint/2010/main" val="3399164329"/>
      </p:ext>
    </p:extLst>
  </p:cSld>
  <p:clrMapOvr>
    <a:masterClrMapping/>
  </p:clrMapOvr>
  <mc:AlternateContent xmlns:mc="http://schemas.openxmlformats.org/markup-compatibility/2006" xmlns:p14="http://schemas.microsoft.com/office/powerpoint/2010/main">
    <mc:Choice Requires="p14">
      <p:transition spd="slow" p14:dur="2000" advTm="26460"/>
    </mc:Choice>
    <mc:Fallback xmlns="">
      <p:transition spd="slow" advTm="2646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130433" y="1713187"/>
            <a:ext cx="10071100" cy="2677656"/>
          </a:xfrm>
          <a:prstGeom prst="rect">
            <a:avLst/>
          </a:prstGeom>
          <a:noFill/>
        </p:spPr>
        <p:txBody>
          <a:bodyPr wrap="square" rtlCol="1">
            <a:spAutoFit/>
          </a:bodyPr>
          <a:lstStyle/>
          <a:p>
            <a:pPr algn="just"/>
            <a:r>
              <a:rPr lang="ar-SY" sz="2400" b="1" dirty="0"/>
              <a:t>تكليف (5):  إجراء مقارنة بين الدراسات المحلية والعالمية في مجال موضوعك البحثي، مع تحديد أوجه الاختلاف والتشابه</a:t>
            </a:r>
          </a:p>
          <a:p>
            <a:pPr algn="just"/>
            <a:r>
              <a:rPr lang="ar-SY" sz="2400" dirty="0"/>
              <a:t>في هذه المهمة، يجب عليك مقارنة الدراسات والأبحاث المحلية في بلدك أو منطقتك بتلك التي تم إجراؤها على المستوى العالمي في نفس مجال اًبحث.</a:t>
            </a:r>
          </a:p>
          <a:p>
            <a:pPr algn="just"/>
            <a:r>
              <a:rPr lang="ar-SY" sz="2400" dirty="0"/>
              <a:t>• حدد أوجه التشابه والاختلاف بين هذه الدراسات من حيث الأهداف- المناهج البحثية- النتائج والتوصيات.</a:t>
            </a:r>
          </a:p>
          <a:p>
            <a:pPr algn="just"/>
            <a:r>
              <a:rPr lang="ar-SY" sz="2400" dirty="0"/>
              <a:t>• ناقش الاختلافات بين الدراسات المحلية والعالمية من حيث المنهجية وأصالة الاستنتاجات.</a:t>
            </a:r>
          </a:p>
        </p:txBody>
      </p:sp>
    </p:spTree>
    <p:extLst>
      <p:ext uri="{BB962C8B-B14F-4D97-AF65-F5344CB8AC3E}">
        <p14:creationId xmlns:p14="http://schemas.microsoft.com/office/powerpoint/2010/main" val="740648457"/>
      </p:ext>
    </p:extLst>
  </p:cSld>
  <p:clrMapOvr>
    <a:masterClrMapping/>
  </p:clrMapOvr>
  <mc:AlternateContent xmlns:mc="http://schemas.openxmlformats.org/markup-compatibility/2006" xmlns:p14="http://schemas.microsoft.com/office/powerpoint/2010/main">
    <mc:Choice Requires="p14">
      <p:transition spd="slow" p14:dur="2000" advTm="56667"/>
    </mc:Choice>
    <mc:Fallback xmlns="">
      <p:transition spd="slow" advTm="56667"/>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028833" y="1951919"/>
            <a:ext cx="10071100" cy="4154984"/>
          </a:xfrm>
          <a:prstGeom prst="rect">
            <a:avLst/>
          </a:prstGeom>
          <a:noFill/>
        </p:spPr>
        <p:txBody>
          <a:bodyPr wrap="square" rtlCol="1">
            <a:spAutoFit/>
          </a:bodyPr>
          <a:lstStyle/>
          <a:p>
            <a:pPr algn="just"/>
            <a:r>
              <a:rPr lang="ar-SY" sz="2400" dirty="0"/>
              <a:t>تابع تكليف (5):  لانجاز المهمة يمكنك اتباع هذه الخطوات الإرشادية التالية</a:t>
            </a:r>
          </a:p>
          <a:p>
            <a:pPr algn="just"/>
            <a:r>
              <a:rPr lang="ar-SY" sz="2400" dirty="0"/>
              <a:t>أولا / مرحلة التصنيف </a:t>
            </a:r>
            <a:r>
              <a:rPr lang="en-US" sz="2400" dirty="0"/>
              <a:t>Classification :</a:t>
            </a:r>
          </a:p>
          <a:p>
            <a:pPr algn="just"/>
            <a:r>
              <a:rPr lang="en-US" sz="2400" dirty="0"/>
              <a:t>•</a:t>
            </a:r>
            <a:r>
              <a:rPr lang="ar-SY" sz="2400" dirty="0"/>
              <a:t> قم بتقسيم الأدبيات التي جمعتها إلى مجموعتين: (دراسات محلية) – دراسات عالمية </a:t>
            </a:r>
          </a:p>
          <a:p>
            <a:pPr algn="just"/>
            <a:r>
              <a:rPr lang="ar-SY" sz="2400" dirty="0"/>
              <a:t>حدد هل تتفق الدراسات المحلية والعالمية على أهمية المشكلة البحثية؟ أم هنالك اختلافات</a:t>
            </a:r>
          </a:p>
          <a:p>
            <a:pPr algn="just"/>
            <a:r>
              <a:rPr lang="ar-SY" sz="2400" dirty="0"/>
              <a:t>• حدد النقاط التي لم تختلف فيها النتائج رغم اختلاف البيئة الجغرافية</a:t>
            </a:r>
            <a:endParaRPr lang="en-US" sz="2400" dirty="0"/>
          </a:p>
          <a:p>
            <a:pPr algn="just"/>
            <a:r>
              <a:rPr lang="ar-SY" sz="2400" dirty="0"/>
              <a:t>حدد التشابه والاختلاف في السياقات أو في التركيز على نقاط محددة</a:t>
            </a:r>
          </a:p>
          <a:p>
            <a:pPr algn="just"/>
            <a:r>
              <a:rPr lang="ar-SY" sz="2400" dirty="0"/>
              <a:t>استخدم جدول للمقارنة قبل كتابتها بشكل إنشائي مما يسهم في سهولة العرض</a:t>
            </a:r>
          </a:p>
          <a:p>
            <a:pPr algn="just"/>
            <a:r>
              <a:rPr lang="ar-SY" sz="2400" dirty="0"/>
              <a:t>الاستنتاج: وضح كيف سيستفيد بحثك؛ هل ستقوم بتطبيق نظرية عالمية في بيئة محلية؟ أم ستعالج نقصًا في الدراسات المحلية؟</a:t>
            </a:r>
          </a:p>
          <a:p>
            <a:pPr algn="just"/>
            <a:r>
              <a:rPr lang="ar-SY" sz="2400" dirty="0"/>
              <a:t>التقييم النقدي: يجب أًن تًظهر "فهما عميقاً " لسبب تفوق الدراسات العالمية في جوانب معينة أًو تميز المحلية في فهم الخصوصية</a:t>
            </a:r>
          </a:p>
        </p:txBody>
      </p:sp>
    </p:spTree>
    <p:extLst>
      <p:ext uri="{BB962C8B-B14F-4D97-AF65-F5344CB8AC3E}">
        <p14:creationId xmlns:p14="http://schemas.microsoft.com/office/powerpoint/2010/main" val="1424146510"/>
      </p:ext>
    </p:extLst>
  </p:cSld>
  <p:clrMapOvr>
    <a:masterClrMapping/>
  </p:clrMapOvr>
  <mc:AlternateContent xmlns:mc="http://schemas.openxmlformats.org/markup-compatibility/2006" xmlns:p14="http://schemas.microsoft.com/office/powerpoint/2010/main">
    <mc:Choice Requires="p14">
      <p:transition spd="slow" p14:dur="2000" advTm="41964"/>
    </mc:Choice>
    <mc:Fallback xmlns="">
      <p:transition spd="slow" advTm="41964"/>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028833" y="1951919"/>
            <a:ext cx="10071100" cy="4154984"/>
          </a:xfrm>
          <a:prstGeom prst="rect">
            <a:avLst/>
          </a:prstGeom>
          <a:noFill/>
        </p:spPr>
        <p:txBody>
          <a:bodyPr wrap="square" rtlCol="1">
            <a:spAutoFit/>
          </a:bodyPr>
          <a:lstStyle/>
          <a:p>
            <a:pPr algn="just"/>
            <a:r>
              <a:rPr lang="ar-SY" sz="2400" b="1" dirty="0"/>
              <a:t>تكليف (6): إعداد مقدمة بحث مفصلة تتضمن مشكلة البحث وأهميته وأهدافه والمنهجية المقترحة.</a:t>
            </a:r>
          </a:p>
          <a:p>
            <a:pPr algn="just"/>
            <a:r>
              <a:rPr lang="ar-SY" sz="2400" dirty="0"/>
              <a:t>المخرج المطلوب: تقديم مسودة مقترح بحثي (</a:t>
            </a:r>
            <a:r>
              <a:rPr lang="ar-SY" sz="2400" dirty="0" err="1"/>
              <a:t>بروبوزال</a:t>
            </a:r>
            <a:r>
              <a:rPr lang="ar-SY" sz="2400" dirty="0"/>
              <a:t>) مستوف للشروط الأكاديمية والشكلية، يضم: العنوان، المقدمة: وتتضمن  الإشكالية، الأهداف، الأهمية، المنهجية المتبعة.</a:t>
            </a:r>
          </a:p>
          <a:p>
            <a:pPr algn="just"/>
            <a:r>
              <a:rPr lang="ar-SY" sz="2400" dirty="0"/>
              <a:t>هذه المهمة توضح بانك ملم بموضوع البحث وتعرف ماذا ستفعل وكيف، ويجب ان تحتوي على ما يلي:</a:t>
            </a:r>
          </a:p>
          <a:p>
            <a:pPr algn="just"/>
            <a:r>
              <a:rPr lang="ar-SY" sz="2400" dirty="0"/>
              <a:t>1- العنوان: وفق الضوابط المذكورة في المحاضرة. </a:t>
            </a:r>
          </a:p>
          <a:p>
            <a:pPr algn="just"/>
            <a:r>
              <a:rPr lang="ar-SY" sz="2400" dirty="0"/>
              <a:t>2- مشكلة البحث </a:t>
            </a:r>
            <a:r>
              <a:rPr lang="en-US" sz="2400" dirty="0"/>
              <a:t>Research Problem</a:t>
            </a:r>
          </a:p>
          <a:p>
            <a:pPr algn="just"/>
            <a:r>
              <a:rPr lang="ar-SY" sz="2400" dirty="0"/>
              <a:t>3- الأهمية النظرية: وضح ما الذي سيضيفه بحثك للمكتبة العلمية أو كيف سيطور نظرية معينة.</a:t>
            </a:r>
          </a:p>
          <a:p>
            <a:pPr algn="just"/>
            <a:r>
              <a:rPr lang="ar-SY" sz="2400" dirty="0"/>
              <a:t>الأهمية العملية: من المستفيد من نتائج هذا البحث؟ مؤسسات، صناع قرار، أفراد مجتمع.</a:t>
            </a:r>
          </a:p>
          <a:p>
            <a:pPr algn="just"/>
            <a:r>
              <a:rPr lang="ar-SY" sz="2400" dirty="0"/>
              <a:t>4- أهداف البحث </a:t>
            </a:r>
            <a:r>
              <a:rPr lang="en-US" sz="2400" dirty="0"/>
              <a:t>Research Objectives</a:t>
            </a:r>
          </a:p>
          <a:p>
            <a:pPr algn="just"/>
            <a:r>
              <a:rPr lang="ar-SY" sz="2400" dirty="0"/>
              <a:t>صياغة الاهداف بشكل واضح، يجب أن يكون لكل سؤال بحثي هدف يقابله</a:t>
            </a:r>
          </a:p>
          <a:p>
            <a:pPr algn="just"/>
            <a:r>
              <a:rPr lang="ar-SY" sz="2400" dirty="0"/>
              <a:t>5-المنهجية المقترحة </a:t>
            </a:r>
            <a:r>
              <a:rPr lang="en-US" sz="2400" dirty="0"/>
              <a:t> Proposed Methodology</a:t>
            </a:r>
            <a:r>
              <a:rPr lang="ar-SY" sz="2400" dirty="0"/>
              <a:t>حدد المنهج المناسب ( وصفي – تحليلي- مقارن)</a:t>
            </a:r>
          </a:p>
        </p:txBody>
      </p:sp>
    </p:spTree>
    <p:extLst>
      <p:ext uri="{BB962C8B-B14F-4D97-AF65-F5344CB8AC3E}">
        <p14:creationId xmlns:p14="http://schemas.microsoft.com/office/powerpoint/2010/main" val="8828338"/>
      </p:ext>
    </p:extLst>
  </p:cSld>
  <p:clrMapOvr>
    <a:masterClrMapping/>
  </p:clrMapOvr>
  <mc:AlternateContent xmlns:mc="http://schemas.openxmlformats.org/markup-compatibility/2006" xmlns:p14="http://schemas.microsoft.com/office/powerpoint/2010/main">
    <mc:Choice Requires="p14">
      <p:transition spd="slow" p14:dur="2000" advTm="34945"/>
    </mc:Choice>
    <mc:Fallback xmlns="">
      <p:transition spd="slow" advTm="34945"/>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093058" y="969821"/>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966916" y="1418786"/>
            <a:ext cx="10071100" cy="4893647"/>
          </a:xfrm>
          <a:prstGeom prst="rect">
            <a:avLst/>
          </a:prstGeom>
          <a:noFill/>
        </p:spPr>
        <p:txBody>
          <a:bodyPr wrap="square" rtlCol="1">
            <a:spAutoFit/>
          </a:bodyPr>
          <a:lstStyle/>
          <a:p>
            <a:pPr algn="just"/>
            <a:r>
              <a:rPr lang="ar-SY" sz="2400" b="1" dirty="0"/>
              <a:t>تكليف (7): إعداد تقرير دراسة استكشافية أولية </a:t>
            </a:r>
            <a:r>
              <a:rPr lang="en-US" sz="2400" b="1" dirty="0"/>
              <a:t>(Pilot Study)</a:t>
            </a:r>
            <a:r>
              <a:rPr lang="ar-SY" sz="2400" b="1" dirty="0"/>
              <a:t>.</a:t>
            </a:r>
          </a:p>
          <a:p>
            <a:pPr algn="just"/>
            <a:r>
              <a:rPr lang="ar-SY" sz="2400" dirty="0"/>
              <a:t>المهمة: النزول إلى البيئة الواقعية المرتبطة بموضوع البحث للوقوف على أبعاد الظاهرة ومؤشراتها التنموية أو المجتمعية.</a:t>
            </a:r>
          </a:p>
          <a:p>
            <a:pPr algn="just"/>
            <a:r>
              <a:rPr lang="ar-SY" sz="2400" dirty="0"/>
              <a:t>المخرج المطلوب: كتابة تقرير أولي مبدئي يلخص نتائج هذا التقصي الاستكشافي، لربط النظرية الأكاديمية بالواقع العملي واحتياجات سوق العمل.</a:t>
            </a:r>
          </a:p>
          <a:p>
            <a:pPr algn="just"/>
            <a:r>
              <a:rPr lang="ar-SY" sz="2400" b="1" dirty="0"/>
              <a:t>الإرشادات التفصيلية والخطوات التنفيذية </a:t>
            </a:r>
            <a:r>
              <a:rPr lang="ar-SY" sz="2400" dirty="0"/>
              <a:t>التي يجب عليك كطالب اتباعها للقيام بهذه المهمة بنجاح:</a:t>
            </a:r>
          </a:p>
          <a:p>
            <a:pPr algn="just"/>
            <a:r>
              <a:rPr lang="ar-SY" sz="2400" dirty="0"/>
              <a:t>أولاً: مرحلة الإعداد والتحضير (قبل النزول للميدان)</a:t>
            </a:r>
          </a:p>
          <a:p>
            <a:pPr algn="just"/>
            <a:r>
              <a:rPr lang="ar-SY" sz="2400" dirty="0"/>
              <a:t>تحديد الهدف الدقيق من الدراسة الاستكشافية: يجب أن تحدد بوضوح ما الذي تبحث عنه في الواقع العملي؟ هل تريد التأكد من وجود المشكلة قانونياً أو إدارياً؟ أم ترغب في معرفة مدى توفر البيانات الرقمية والوثائق التي ستحتاجها لاحقاً؟</a:t>
            </a:r>
          </a:p>
          <a:p>
            <a:pPr algn="just"/>
            <a:r>
              <a:rPr lang="ar-SY" sz="2400" dirty="0"/>
              <a:t>تحديد مجتمع الدراسة أو البيئة المستهدفة: اختر الجهة أو المؤسسة المرتبطة بموضوع رسالتك ارتباطاً مباشراً (مثال: محاكم اقتصادية، هيئات تنظيم الاتصالات، منصات ريادة أعمال، شركات تقنية، أو إدارات قانونية في وزارات معينة).</a:t>
            </a:r>
          </a:p>
        </p:txBody>
      </p:sp>
    </p:spTree>
    <p:extLst>
      <p:ext uri="{BB962C8B-B14F-4D97-AF65-F5344CB8AC3E}">
        <p14:creationId xmlns:p14="http://schemas.microsoft.com/office/powerpoint/2010/main" val="2063962495"/>
      </p:ext>
    </p:extLst>
  </p:cSld>
  <p:clrMapOvr>
    <a:masterClrMapping/>
  </p:clrMapOvr>
  <mc:AlternateContent xmlns:mc="http://schemas.openxmlformats.org/markup-compatibility/2006" xmlns:p14="http://schemas.microsoft.com/office/powerpoint/2010/main">
    <mc:Choice Requires="p14">
      <p:transition spd="slow" p14:dur="2000" advTm="69858"/>
    </mc:Choice>
    <mc:Fallback xmlns="">
      <p:transition spd="slow" advTm="69858"/>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991458" y="1696448"/>
            <a:ext cx="10071100" cy="3785652"/>
          </a:xfrm>
          <a:prstGeom prst="rect">
            <a:avLst/>
          </a:prstGeom>
          <a:noFill/>
        </p:spPr>
        <p:txBody>
          <a:bodyPr wrap="square" rtlCol="1">
            <a:spAutoFit/>
          </a:bodyPr>
          <a:lstStyle/>
          <a:p>
            <a:pPr algn="just"/>
            <a:r>
              <a:rPr lang="ar-SY" sz="2400" b="1" dirty="0"/>
              <a:t>تابع تكليف (7):</a:t>
            </a:r>
            <a:r>
              <a:rPr lang="ar-SY" sz="2400" dirty="0"/>
              <a:t>.ثانياً: مرحلة التنفيذ (النزول إلى البيئة الواقعية)رصد المؤشرات التنموية والمجتمعية: ابحث عن الأرقام، الإحصائيات، أو الشكاوى الواقعية المتصلة بظاهرة بحثك.</a:t>
            </a:r>
          </a:p>
          <a:p>
            <a:pPr algn="just"/>
            <a:r>
              <a:rPr lang="ar-SY" sz="2400" dirty="0"/>
              <a:t>ناقش الممارسين القانونيين أو التقنيين في الميدان حول الثغرات التشريعية أو الإجرائية التي </a:t>
            </a:r>
            <a:r>
              <a:rPr lang="ar-SY" sz="2400" dirty="0" err="1"/>
              <a:t>يواجهونها</a:t>
            </a:r>
            <a:r>
              <a:rPr lang="ar-SY" sz="2400" dirty="0"/>
              <a:t> يومياً في سوق العمل.</a:t>
            </a:r>
          </a:p>
          <a:p>
            <a:pPr algn="just"/>
            <a:r>
              <a:rPr lang="ar-SY" sz="2400" dirty="0"/>
              <a:t>عاين بنفسك الأنظمة الإلكترونية أو الأطر التنظيمية المعمول بها للوقوف على أبعاد الظاهرة (مثل معاينة معوقات حماية البيانات الشخصية أو ثغرات العقود الذكية في بيئة العمل الفعلي).</a:t>
            </a:r>
          </a:p>
          <a:p>
            <a:pPr algn="just"/>
            <a:r>
              <a:rPr lang="ar-SY" sz="2400" dirty="0"/>
              <a:t>ثالثاً: هيكلية كتابة التقرير الأولي (المخرج المطلوب): يجب أن يصاغ التقرير بأسلوب علمي رصين وموجز، متضمناً الأجزاء التالية:. مقدمة تقرير الدراسة الاستكشافية: نبذة مختصرة تبين موضوع الرسالة الأساسي، تحديد الجهات التي قمت بزيارتها، والخبراء الذين التقيت بهم (مسمياتهم الوظيفية دون أسماء شخصية لضمان السرية)، والأسئلة العامة التي طرحتها.</a:t>
            </a:r>
          </a:p>
        </p:txBody>
      </p:sp>
    </p:spTree>
    <p:extLst>
      <p:ext uri="{BB962C8B-B14F-4D97-AF65-F5344CB8AC3E}">
        <p14:creationId xmlns:p14="http://schemas.microsoft.com/office/powerpoint/2010/main" val="3467941792"/>
      </p:ext>
    </p:extLst>
  </p:cSld>
  <p:clrMapOvr>
    <a:masterClrMapping/>
  </p:clrMapOvr>
  <mc:AlternateContent xmlns:mc="http://schemas.openxmlformats.org/markup-compatibility/2006" xmlns:p14="http://schemas.microsoft.com/office/powerpoint/2010/main">
    <mc:Choice Requires="p14">
      <p:transition spd="slow" p14:dur="2000" advTm="57623"/>
    </mc:Choice>
    <mc:Fallback xmlns="">
      <p:transition spd="slow" advTm="57623"/>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991458" y="1696448"/>
            <a:ext cx="10071100" cy="3785652"/>
          </a:xfrm>
          <a:prstGeom prst="rect">
            <a:avLst/>
          </a:prstGeom>
          <a:noFill/>
        </p:spPr>
        <p:txBody>
          <a:bodyPr wrap="square" rtlCol="1">
            <a:spAutoFit/>
          </a:bodyPr>
          <a:lstStyle/>
          <a:p>
            <a:pPr algn="just"/>
            <a:r>
              <a:rPr lang="ar-SY" sz="2400" b="1" dirty="0"/>
              <a:t>تابع تكليف (7):</a:t>
            </a:r>
            <a:r>
              <a:rPr lang="ar-SY" sz="2400" dirty="0"/>
              <a:t> عرض المؤشرات والنتائج الواقعية: تلخيص ما أسفر عنه النزول الميداني من مؤشرات تنموية أو مجتمعية.</a:t>
            </a:r>
          </a:p>
          <a:p>
            <a:pPr algn="just"/>
            <a:r>
              <a:rPr lang="ar-SY" sz="2400" dirty="0"/>
              <a:t>مثال: "تبين من خلال الدراسة الاستكشافية أن 70% من المعاملات الرقمية في المؤسسات العامة محل الدراسة تواجه تحديات في الإثبات القانوني نتيجة غياب التفسير الموحد لعقود الذكاء الاصطناعي«</a:t>
            </a:r>
          </a:p>
          <a:p>
            <a:pPr algn="just"/>
            <a:r>
              <a:rPr lang="ar-SY" sz="2400" dirty="0"/>
              <a:t>. ربط النظرية الأكاديمية بالواقع العملي (التحليل والتفسير):وهنا تكمن القيمة الحقيقية للتكليف؛ اشرح كيف تتقاطع النصوص النظرية والأفكار الفقهية الموجودة في الكتب مع ما رأيته في الواقع؟ وما هي متطلبات سوق العمل التي يجب أن تعالجها أطروحتك؟</a:t>
            </a:r>
          </a:p>
          <a:p>
            <a:pPr algn="just"/>
            <a:r>
              <a:rPr lang="ar-SY" sz="2400" dirty="0"/>
              <a:t>. الانعكاس على خطة البحث (التوصية المنهجية): اختم تقريرك ببيان كيف ساهمت هذه الجولة في تعديل أو بلورة مسار رسالتك (مثال: تعديل صياغة الاشكالية، إضافة مبحث جديد لم يكن في الحسبان، أو التركيز على زاوية تشريعية يطلبها سوق العمل بشدة).</a:t>
            </a:r>
          </a:p>
        </p:txBody>
      </p:sp>
    </p:spTree>
    <p:extLst>
      <p:ext uri="{BB962C8B-B14F-4D97-AF65-F5344CB8AC3E}">
        <p14:creationId xmlns:p14="http://schemas.microsoft.com/office/powerpoint/2010/main" val="3093771552"/>
      </p:ext>
    </p:extLst>
  </p:cSld>
  <p:clrMapOvr>
    <a:masterClrMapping/>
  </p:clrMapOvr>
  <mc:AlternateContent xmlns:mc="http://schemas.openxmlformats.org/markup-compatibility/2006" xmlns:p14="http://schemas.microsoft.com/office/powerpoint/2010/main">
    <mc:Choice Requires="p14">
      <p:transition spd="slow" p14:dur="2000" advTm="58096"/>
    </mc:Choice>
    <mc:Fallback xmlns="">
      <p:transition spd="slow" advTm="58096"/>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732960" y="1971052"/>
            <a:ext cx="10071100" cy="1938992"/>
          </a:xfrm>
          <a:prstGeom prst="rect">
            <a:avLst/>
          </a:prstGeom>
          <a:noFill/>
        </p:spPr>
        <p:txBody>
          <a:bodyPr wrap="square" rtlCol="1">
            <a:spAutoFit/>
          </a:bodyPr>
          <a:lstStyle/>
          <a:p>
            <a:pPr algn="just"/>
            <a:r>
              <a:rPr lang="ar-SY" sz="2400" b="1" dirty="0"/>
              <a:t>تكليف (8):</a:t>
            </a:r>
            <a:r>
              <a:rPr lang="ar-SY" sz="2400" dirty="0"/>
              <a:t> </a:t>
            </a:r>
            <a:r>
              <a:rPr lang="ar-SY" sz="2400" b="1" dirty="0"/>
              <a:t>إعداد مخطط بحث أكاديمي أولي لموضوع بحثك </a:t>
            </a:r>
          </a:p>
          <a:p>
            <a:pPr algn="just"/>
            <a:r>
              <a:rPr lang="ar-SY" sz="2400" dirty="0"/>
              <a:t>يتكون من بابين </a:t>
            </a:r>
          </a:p>
          <a:p>
            <a:pPr algn="just"/>
            <a:r>
              <a:rPr lang="ar-SY" sz="2400" dirty="0"/>
              <a:t>وفصلين في كل باب</a:t>
            </a:r>
          </a:p>
          <a:p>
            <a:pPr algn="just"/>
            <a:r>
              <a:rPr lang="ar-SY" sz="2400" dirty="0"/>
              <a:t>ومبحثين في كل فصل</a:t>
            </a:r>
          </a:p>
          <a:p>
            <a:pPr algn="just"/>
            <a:r>
              <a:rPr lang="ar-SY" sz="2400" dirty="0"/>
              <a:t>مع الاستعانة بالإرشادات الواردة في المحاضرة</a:t>
            </a:r>
          </a:p>
        </p:txBody>
      </p:sp>
    </p:spTree>
    <p:extLst>
      <p:ext uri="{BB962C8B-B14F-4D97-AF65-F5344CB8AC3E}">
        <p14:creationId xmlns:p14="http://schemas.microsoft.com/office/powerpoint/2010/main" val="3853848619"/>
      </p:ext>
    </p:extLst>
  </p:cSld>
  <p:clrMapOvr>
    <a:masterClrMapping/>
  </p:clrMapOvr>
  <mc:AlternateContent xmlns:mc="http://schemas.openxmlformats.org/markup-compatibility/2006" xmlns:p14="http://schemas.microsoft.com/office/powerpoint/2010/main">
    <mc:Choice Requires="p14">
      <p:transition spd="slow" p14:dur="2000" advTm="31494"/>
    </mc:Choice>
    <mc:Fallback xmlns="">
      <p:transition spd="slow" advTm="31494"/>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028833" y="1781726"/>
            <a:ext cx="10071100" cy="1938992"/>
          </a:xfrm>
          <a:prstGeom prst="rect">
            <a:avLst/>
          </a:prstGeom>
          <a:noFill/>
        </p:spPr>
        <p:txBody>
          <a:bodyPr wrap="square" rtlCol="1">
            <a:spAutoFit/>
          </a:bodyPr>
          <a:lstStyle/>
          <a:p>
            <a:pPr algn="just"/>
            <a:r>
              <a:rPr lang="ar-SY" sz="2400" b="1" dirty="0"/>
              <a:t>تكليف (9):</a:t>
            </a:r>
            <a:r>
              <a:rPr lang="ar-SY" sz="2400" dirty="0"/>
              <a:t> ا</a:t>
            </a:r>
            <a:r>
              <a:rPr lang="ar-SY" sz="2400" b="1" dirty="0"/>
              <a:t>لتحديد المفاهيمي والصياغة الإجرائية لمصطلحات الرسالة</a:t>
            </a:r>
          </a:p>
          <a:p>
            <a:pPr algn="just"/>
            <a:r>
              <a:rPr lang="ar-SY" sz="2400" b="1" dirty="0"/>
              <a:t>الهدف العلمي: </a:t>
            </a:r>
            <a:r>
              <a:rPr lang="ar-SY" sz="2400" dirty="0"/>
              <a:t>منع التداخل المفاهيمي وضبط الأبعاد التشريعية للمصطلحات المحورية</a:t>
            </a:r>
            <a:r>
              <a:rPr lang="ar-SY" sz="2400" b="1" dirty="0"/>
              <a:t>.</a:t>
            </a:r>
          </a:p>
          <a:p>
            <a:pPr algn="just"/>
            <a:r>
              <a:rPr lang="ar-SY" sz="2400" b="1" dirty="0"/>
              <a:t>مهمة الباحث في إطار رسالته: </a:t>
            </a:r>
            <a:r>
              <a:rPr lang="ar-SY" sz="2400" dirty="0"/>
              <a:t>يستخرج الباحث الكلمات المفتاحية والمصطلحات الأساسية المكونة لعنوان أطروحته ومضمونها، ويقوم بوضع تعريف قانوني وإجرائي دقيق لكل منها، مع ذكر المراجع الدقيقة لهذه التعريف،  وتمييزها عن المصطلحات القريبة منها تفادياً لأي لبس فقهي أثناء الكتابة</a:t>
            </a:r>
          </a:p>
        </p:txBody>
      </p:sp>
    </p:spTree>
    <p:extLst>
      <p:ext uri="{BB962C8B-B14F-4D97-AF65-F5344CB8AC3E}">
        <p14:creationId xmlns:p14="http://schemas.microsoft.com/office/powerpoint/2010/main" val="740747969"/>
      </p:ext>
    </p:extLst>
  </p:cSld>
  <p:clrMapOvr>
    <a:masterClrMapping/>
  </p:clrMapOvr>
  <mc:AlternateContent xmlns:mc="http://schemas.openxmlformats.org/markup-compatibility/2006" xmlns:p14="http://schemas.microsoft.com/office/powerpoint/2010/main">
    <mc:Choice Requires="p14">
      <p:transition spd="slow" p14:dur="2000" advTm="51352"/>
    </mc:Choice>
    <mc:Fallback xmlns="">
      <p:transition spd="slow" advTm="51352"/>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828209" y="964348"/>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991458" y="1163634"/>
            <a:ext cx="106538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660107" y="1097744"/>
            <a:ext cx="45719" cy="369332"/>
          </a:xfrm>
          <a:prstGeom prst="rect">
            <a:avLst/>
          </a:prstGeom>
          <a:noFill/>
        </p:spPr>
        <p:txBody>
          <a:bodyPr wrap="square" rtlCol="1">
            <a:spAutoFit/>
          </a:bodyPr>
          <a:lstStyle/>
          <a:p>
            <a:pPr algn="l" rtl="0"/>
            <a:endParaRPr lang="ar-SY" dirty="0">
              <a:solidFill>
                <a:prstClr val="black"/>
              </a:solidFill>
            </a:endParaRPr>
          </a:p>
        </p:txBody>
      </p:sp>
      <p:sp>
        <p:nvSpPr>
          <p:cNvPr id="8" name="مربع نص 7"/>
          <p:cNvSpPr txBox="1"/>
          <p:nvPr/>
        </p:nvSpPr>
        <p:spPr>
          <a:xfrm>
            <a:off x="1130433" y="1236243"/>
            <a:ext cx="9969500" cy="461665"/>
          </a:xfrm>
          <a:prstGeom prst="rect">
            <a:avLst/>
          </a:prstGeom>
          <a:solidFill>
            <a:srgbClr val="00B0F0"/>
          </a:solidFill>
        </p:spPr>
        <p:txBody>
          <a:bodyPr wrap="square" rtlCol="1">
            <a:spAutoFit/>
          </a:bodyPr>
          <a:lstStyle/>
          <a:p>
            <a:pPr algn="ctr"/>
            <a:r>
              <a:rPr lang="ar-SY" sz="2400" b="1" dirty="0">
                <a:latin typeface="Arial" panose="020B0604020202020204" pitchFamily="34" charset="0"/>
              </a:rPr>
              <a:t>التكاليف والمهام المطلوبة</a:t>
            </a:r>
          </a:p>
        </p:txBody>
      </p:sp>
      <p:sp>
        <p:nvSpPr>
          <p:cNvPr id="3" name="مربع نص 2"/>
          <p:cNvSpPr txBox="1"/>
          <p:nvPr/>
        </p:nvSpPr>
        <p:spPr>
          <a:xfrm>
            <a:off x="1028833" y="1781726"/>
            <a:ext cx="10071100" cy="2308324"/>
          </a:xfrm>
          <a:prstGeom prst="rect">
            <a:avLst/>
          </a:prstGeom>
          <a:noFill/>
        </p:spPr>
        <p:txBody>
          <a:bodyPr wrap="square" rtlCol="1">
            <a:spAutoFit/>
          </a:bodyPr>
          <a:lstStyle/>
          <a:p>
            <a:pPr algn="just"/>
            <a:r>
              <a:rPr lang="ar-SY" sz="2400" b="1" dirty="0"/>
              <a:t>تكليف (10):</a:t>
            </a:r>
            <a:r>
              <a:rPr lang="ar-SY" sz="2400" dirty="0"/>
              <a:t> </a:t>
            </a:r>
            <a:r>
              <a:rPr lang="ar-SY" sz="2400" b="1" dirty="0"/>
              <a:t>تقييم صلاحية القضية البحثية وفق مصفوفة الجودة الأكاديمية:</a:t>
            </a:r>
          </a:p>
          <a:p>
            <a:pPr algn="just"/>
            <a:r>
              <a:rPr lang="ar-SY" sz="2400" b="1" dirty="0"/>
              <a:t>الهدف العلمي: </a:t>
            </a:r>
            <a:r>
              <a:rPr lang="ar-SY" sz="2400" dirty="0"/>
              <a:t>التحقق من معايير الأصالة، القابلية للبحث، والأهمية النظرية والعملية للموضوع.</a:t>
            </a:r>
          </a:p>
          <a:p>
            <a:pPr algn="just"/>
            <a:r>
              <a:rPr lang="ar-SY" sz="2400" dirty="0"/>
              <a:t>مهمة الباحث في إطار رسالته: يطبق الباحث "قائمة تدقيق الجودة" </a:t>
            </a:r>
            <a:r>
              <a:rPr lang="en-US" sz="2400" dirty="0"/>
              <a:t>( Checklist) </a:t>
            </a:r>
            <a:r>
              <a:rPr lang="ar-SY" sz="2400" dirty="0"/>
              <a:t>على عنوان وموضوع رسالته الشخصية، ويقدم تقريراً علمياً يثبت فيه أصالة فكرته وعدم تكرارها، مع رصد التحديات الواقعية التي قد تواجهه في جمع المادة العلمية ، كندرة المؤلفات الخاصة أو (كالأحكام القضائية غير المنشورة) وكيفية التغلب عليها.</a:t>
            </a:r>
          </a:p>
        </p:txBody>
      </p:sp>
    </p:spTree>
    <p:extLst>
      <p:ext uri="{BB962C8B-B14F-4D97-AF65-F5344CB8AC3E}">
        <p14:creationId xmlns:p14="http://schemas.microsoft.com/office/powerpoint/2010/main" val="41219910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5632311"/>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•لضمان قيام الباحثين بالمهام في إطار أطروحاتهم الشخصية بشكل رصين، يوصى بإلزامهم عند تقديم كل تكليف كتابي بذكر: العنوان المبدئي لرسالة الدكتوراه في أعلى الورقة لربط التكليف بالموضوع مباشرة.</a:t>
            </a: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26887">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25319"/>
    </mc:Choice>
    <mc:Fallback xmlns="">
      <p:transition spd="slow" advTm="25319"/>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4"/>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5"/>
          <a:stretch>
            <a:fillRect/>
          </a:stretch>
        </p:blipFill>
        <p:spPr>
          <a:xfrm>
            <a:off x="2225040" y="635000"/>
            <a:ext cx="3479800" cy="2320290"/>
          </a:xfrm>
          <a:prstGeom prst="rect">
            <a:avLst/>
          </a:prstGeom>
        </p:spPr>
      </p:pic>
      <p:pic>
        <p:nvPicPr>
          <p:cNvPr id="4" name="صوت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2437"/>
    </mc:Choice>
    <mc:Fallback xmlns="">
      <p:transition spd="slow" advTm="2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F516BE-C021-492E-930C-7EF9A85EF6B3}">
  <ds:schemaRefs>
    <ds:schemaRef ds:uri="http://schemas.microsoft.com/sharepoint/v3/contenttype/forms"/>
  </ds:schemaRefs>
</ds:datastoreItem>
</file>

<file path=customXml/itemProps2.xml><?xml version="1.0" encoding="utf-8"?>
<ds:datastoreItem xmlns:ds="http://schemas.openxmlformats.org/officeDocument/2006/customXml" ds:itemID="{F6B7F97D-85FA-4015-8719-706D84A267D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B8A193B-6B13-46E4-81E1-938944C8C9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1249</TotalTime>
  <Words>8967</Words>
  <Application>Microsoft Office PowerPoint</Application>
  <PresentationFormat>Widescreen</PresentationFormat>
  <Paragraphs>625</Paragraphs>
  <Slides>83</Slides>
  <Notes>60</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83</vt:i4>
      </vt:variant>
    </vt:vector>
  </HeadingPairs>
  <TitlesOfParts>
    <vt:vector size="91" baseType="lpstr">
      <vt:lpstr>Alexandria</vt:lpstr>
      <vt:lpstr>Arial</vt:lpstr>
      <vt:lpstr>Calibri</vt:lpstr>
      <vt:lpstr>Calibri Light</vt:lpstr>
      <vt:lpstr>SimplifiedArabic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Ahmad Warrak</cp:lastModifiedBy>
  <cp:revision>54</cp:revision>
  <dcterms:created xsi:type="dcterms:W3CDTF">2026-05-18T15:42:29Z</dcterms:created>
  <dcterms:modified xsi:type="dcterms:W3CDTF">2026-06-09T18:37:19Z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