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8"/>
  </p:notesMasterIdLst>
  <p:sldIdLst>
    <p:sldId id="480" r:id="rId2"/>
    <p:sldId id="303" r:id="rId3"/>
    <p:sldId id="313" r:id="rId4"/>
    <p:sldId id="306" r:id="rId5"/>
    <p:sldId id="271" r:id="rId6"/>
    <p:sldId id="552" r:id="rId7"/>
    <p:sldId id="551" r:id="rId8"/>
    <p:sldId id="553" r:id="rId9"/>
    <p:sldId id="554" r:id="rId10"/>
    <p:sldId id="555" r:id="rId11"/>
    <p:sldId id="276" r:id="rId12"/>
    <p:sldId id="571" r:id="rId13"/>
    <p:sldId id="572" r:id="rId14"/>
    <p:sldId id="561" r:id="rId15"/>
    <p:sldId id="256" r:id="rId16"/>
    <p:sldId id="562" r:id="rId17"/>
    <p:sldId id="556" r:id="rId18"/>
    <p:sldId id="550" r:id="rId19"/>
    <p:sldId id="529" r:id="rId20"/>
    <p:sldId id="563" r:id="rId21"/>
    <p:sldId id="483" r:id="rId22"/>
    <p:sldId id="573" r:id="rId23"/>
    <p:sldId id="530" r:id="rId24"/>
    <p:sldId id="531" r:id="rId25"/>
    <p:sldId id="484" r:id="rId26"/>
    <p:sldId id="564" r:id="rId27"/>
    <p:sldId id="574" r:id="rId28"/>
    <p:sldId id="575" r:id="rId29"/>
    <p:sldId id="576" r:id="rId30"/>
    <p:sldId id="558" r:id="rId31"/>
    <p:sldId id="557" r:id="rId32"/>
    <p:sldId id="488" r:id="rId33"/>
    <p:sldId id="578" r:id="rId34"/>
    <p:sldId id="579" r:id="rId35"/>
    <p:sldId id="580" r:id="rId36"/>
    <p:sldId id="577" r:id="rId37"/>
    <p:sldId id="559" r:id="rId38"/>
    <p:sldId id="485" r:id="rId39"/>
    <p:sldId id="581" r:id="rId40"/>
    <p:sldId id="570" r:id="rId41"/>
    <p:sldId id="566" r:id="rId42"/>
    <p:sldId id="567" r:id="rId43"/>
    <p:sldId id="568" r:id="rId44"/>
    <p:sldId id="569" r:id="rId45"/>
    <p:sldId id="482"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306"/>
            <p14:sldId id="271"/>
            <p14:sldId id="552"/>
            <p14:sldId id="551"/>
            <p14:sldId id="553"/>
            <p14:sldId id="554"/>
            <p14:sldId id="555"/>
            <p14:sldId id="276"/>
            <p14:sldId id="571"/>
            <p14:sldId id="572"/>
            <p14:sldId id="561"/>
            <p14:sldId id="256"/>
            <p14:sldId id="562"/>
            <p14:sldId id="556"/>
            <p14:sldId id="550"/>
            <p14:sldId id="529"/>
            <p14:sldId id="563"/>
            <p14:sldId id="483"/>
            <p14:sldId id="573"/>
            <p14:sldId id="530"/>
            <p14:sldId id="531"/>
            <p14:sldId id="484"/>
            <p14:sldId id="564"/>
            <p14:sldId id="574"/>
            <p14:sldId id="575"/>
            <p14:sldId id="576"/>
            <p14:sldId id="558"/>
            <p14:sldId id="557"/>
            <p14:sldId id="488"/>
            <p14:sldId id="578"/>
            <p14:sldId id="579"/>
            <p14:sldId id="580"/>
            <p14:sldId id="577"/>
            <p14:sldId id="559"/>
            <p14:sldId id="485"/>
            <p14:sldId id="581"/>
            <p14:sldId id="570"/>
            <p14:sldId id="566"/>
            <p14:sldId id="567"/>
            <p14:sldId id="568"/>
            <p14:sldId id="569"/>
            <p14:sldId id="48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582" autoAdjust="0"/>
  </p:normalViewPr>
  <p:slideViewPr>
    <p:cSldViewPr snapToGrid="0">
      <p:cViewPr varScale="1">
        <p:scale>
          <a:sx n="74" d="100"/>
          <a:sy n="74" d="100"/>
        </p:scale>
        <p:origin x="6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94ED5EC-800A-41C4-A7BA-D8ED27362E59}" type="doc">
      <dgm:prSet loTypeId="urn:microsoft.com/office/officeart/2005/8/layout/process2" loCatId="process" qsTypeId="urn:microsoft.com/office/officeart/2005/8/quickstyle/simple1" qsCatId="simple" csTypeId="urn:microsoft.com/office/officeart/2005/8/colors/accent1_2" csCatId="accent1" phldr="1"/>
      <dgm:spPr/>
    </dgm:pt>
    <dgm:pt modelId="{39B56884-3FE3-4C5F-AACC-DEFA1F43AF16}">
      <dgm:prSet phldrT="[Text]" custT="1"/>
      <dgm:spPr/>
      <dgm:t>
        <a:bodyPr/>
        <a:lstStyle/>
        <a:p>
          <a:pPr algn="l"/>
          <a:r>
            <a:rPr lang="en-US" sz="2400" dirty="0"/>
            <a:t>Defining and Communicating the Competitive Frame of Reference   </a:t>
          </a:r>
        </a:p>
      </dgm:t>
    </dgm:pt>
    <dgm:pt modelId="{9C706AD7-8231-4ABF-A1FD-BB36A6A84467}" type="parTrans" cxnId="{B71BF4BB-B02F-4BB3-BD18-03BFA4EF9716}">
      <dgm:prSet/>
      <dgm:spPr/>
      <dgm:t>
        <a:bodyPr/>
        <a:lstStyle/>
        <a:p>
          <a:endParaRPr lang="en-US"/>
        </a:p>
      </dgm:t>
    </dgm:pt>
    <dgm:pt modelId="{E0B709FD-4356-4943-95B3-47BA8B7E78FD}" type="sibTrans" cxnId="{B71BF4BB-B02F-4BB3-BD18-03BFA4EF9716}">
      <dgm:prSet/>
      <dgm:spPr/>
      <dgm:t>
        <a:bodyPr/>
        <a:lstStyle/>
        <a:p>
          <a:endParaRPr lang="en-US"/>
        </a:p>
      </dgm:t>
    </dgm:pt>
    <dgm:pt modelId="{2A6D415F-26B2-42E9-A01C-6BFB523FB8DF}">
      <dgm:prSet phldrT="[Text]" custT="1"/>
      <dgm:spPr/>
      <dgm:t>
        <a:bodyPr/>
        <a:lstStyle/>
        <a:p>
          <a:r>
            <a:rPr lang="en-US" sz="2400" dirty="0"/>
            <a:t>Straddle Positions</a:t>
          </a:r>
        </a:p>
      </dgm:t>
    </dgm:pt>
    <dgm:pt modelId="{D9007808-7744-48E6-8F19-D8E1211C160B}" type="parTrans" cxnId="{03D4ECFB-6901-492E-8620-4303C7AFA724}">
      <dgm:prSet/>
      <dgm:spPr/>
      <dgm:t>
        <a:bodyPr/>
        <a:lstStyle/>
        <a:p>
          <a:endParaRPr lang="en-US"/>
        </a:p>
      </dgm:t>
    </dgm:pt>
    <dgm:pt modelId="{EEF8386A-B861-4D50-9EA1-33684C6FA252}" type="sibTrans" cxnId="{03D4ECFB-6901-492E-8620-4303C7AFA724}">
      <dgm:prSet/>
      <dgm:spPr/>
      <dgm:t>
        <a:bodyPr/>
        <a:lstStyle/>
        <a:p>
          <a:endParaRPr lang="en-US"/>
        </a:p>
      </dgm:t>
    </dgm:pt>
    <dgm:pt modelId="{EC9DE14C-FECD-498B-9B81-40ECC06C9EAE}">
      <dgm:prSet phldrT="[Text]" custT="1"/>
      <dgm:spPr/>
      <dgm:t>
        <a:bodyPr/>
        <a:lstStyle/>
        <a:p>
          <a:r>
            <a:rPr lang="en-US" sz="2400" dirty="0"/>
            <a:t>Developing a Good Positioning </a:t>
          </a:r>
        </a:p>
      </dgm:t>
    </dgm:pt>
    <dgm:pt modelId="{C9951ABE-B0E3-4364-9E2A-9B87C0705C41}" type="parTrans" cxnId="{8E2F8B51-E724-404D-BAFB-EEBE88B40337}">
      <dgm:prSet/>
      <dgm:spPr/>
      <dgm:t>
        <a:bodyPr/>
        <a:lstStyle/>
        <a:p>
          <a:endParaRPr lang="en-US"/>
        </a:p>
      </dgm:t>
    </dgm:pt>
    <dgm:pt modelId="{B82A4274-BE02-469C-A66B-14D0CB6C7029}" type="sibTrans" cxnId="{8E2F8B51-E724-404D-BAFB-EEBE88B40337}">
      <dgm:prSet/>
      <dgm:spPr/>
      <dgm:t>
        <a:bodyPr/>
        <a:lstStyle/>
        <a:p>
          <a:endParaRPr lang="en-US"/>
        </a:p>
      </dgm:t>
    </dgm:pt>
    <dgm:pt modelId="{87E35A5D-D974-465C-90C3-0FBA1DD9F896}">
      <dgm:prSet custT="1"/>
      <dgm:spPr/>
      <dgm:t>
        <a:bodyPr/>
        <a:lstStyle/>
        <a:p>
          <a:r>
            <a:rPr lang="en-US" sz="2400" dirty="0"/>
            <a:t>Choosing Points-of-Difference</a:t>
          </a:r>
        </a:p>
      </dgm:t>
    </dgm:pt>
    <dgm:pt modelId="{14DFB6AE-3859-4979-8D5E-2FEB0813E9A6}" type="parTrans" cxnId="{5759BDE1-2486-4FC3-BB1C-B524C3290722}">
      <dgm:prSet/>
      <dgm:spPr/>
      <dgm:t>
        <a:bodyPr/>
        <a:lstStyle/>
        <a:p>
          <a:endParaRPr lang="en-US"/>
        </a:p>
      </dgm:t>
    </dgm:pt>
    <dgm:pt modelId="{75F7F980-CB4F-4EE1-93F8-1AD5273EA96F}" type="sibTrans" cxnId="{5759BDE1-2486-4FC3-BB1C-B524C3290722}">
      <dgm:prSet/>
      <dgm:spPr/>
      <dgm:t>
        <a:bodyPr/>
        <a:lstStyle/>
        <a:p>
          <a:endParaRPr lang="en-US"/>
        </a:p>
      </dgm:t>
    </dgm:pt>
    <dgm:pt modelId="{10F18A51-E362-4D0D-AF78-437CE507E201}">
      <dgm:prSet custT="1"/>
      <dgm:spPr/>
      <dgm:t>
        <a:bodyPr/>
        <a:lstStyle/>
        <a:p>
          <a:r>
            <a:rPr lang="en-US" sz="2400" dirty="0"/>
            <a:t>Establishing Points-of-Parity and Points-of-Difference</a:t>
          </a:r>
        </a:p>
      </dgm:t>
    </dgm:pt>
    <dgm:pt modelId="{17D8D9C1-7624-42E0-A48B-A5C5385C5DAE}" type="parTrans" cxnId="{3042D3A3-8C34-4034-9B63-B116F90F558C}">
      <dgm:prSet/>
      <dgm:spPr/>
      <dgm:t>
        <a:bodyPr/>
        <a:lstStyle/>
        <a:p>
          <a:endParaRPr lang="en-US"/>
        </a:p>
      </dgm:t>
    </dgm:pt>
    <dgm:pt modelId="{EE8014E9-7D4B-4EBA-8EDB-1B7FFDAEF973}" type="sibTrans" cxnId="{3042D3A3-8C34-4034-9B63-B116F90F558C}">
      <dgm:prSet/>
      <dgm:spPr/>
      <dgm:t>
        <a:bodyPr/>
        <a:lstStyle/>
        <a:p>
          <a:endParaRPr lang="en-US"/>
        </a:p>
      </dgm:t>
    </dgm:pt>
    <dgm:pt modelId="{405BC529-1D70-424E-AF72-B42270F49D9A}">
      <dgm:prSet custT="1"/>
      <dgm:spPr/>
      <dgm:t>
        <a:bodyPr/>
        <a:lstStyle/>
        <a:p>
          <a:r>
            <a:rPr lang="en-US" sz="2400" dirty="0"/>
            <a:t>Updating Position Overtime </a:t>
          </a:r>
        </a:p>
      </dgm:t>
    </dgm:pt>
    <dgm:pt modelId="{EC08EA3E-F0CD-4AF6-8B28-4A86CC1CC72C}" type="parTrans" cxnId="{B172B43D-0474-4B56-A75D-595DD6DD1D97}">
      <dgm:prSet/>
      <dgm:spPr/>
      <dgm:t>
        <a:bodyPr/>
        <a:lstStyle/>
        <a:p>
          <a:endParaRPr lang="en-US"/>
        </a:p>
      </dgm:t>
    </dgm:pt>
    <dgm:pt modelId="{35861313-FC72-410B-A247-ECB8530C416B}" type="sibTrans" cxnId="{B172B43D-0474-4B56-A75D-595DD6DD1D97}">
      <dgm:prSet/>
      <dgm:spPr/>
      <dgm:t>
        <a:bodyPr/>
        <a:lstStyle/>
        <a:p>
          <a:endParaRPr lang="en-US"/>
        </a:p>
      </dgm:t>
    </dgm:pt>
    <dgm:pt modelId="{C862FFA4-E894-4A9A-941C-A03D20EF383C}" type="pres">
      <dgm:prSet presAssocID="{E94ED5EC-800A-41C4-A7BA-D8ED27362E59}" presName="linearFlow" presStyleCnt="0">
        <dgm:presLayoutVars>
          <dgm:resizeHandles val="exact"/>
        </dgm:presLayoutVars>
      </dgm:prSet>
      <dgm:spPr/>
    </dgm:pt>
    <dgm:pt modelId="{1EF541BB-DD3F-442F-8AD2-4D627122C19C}" type="pres">
      <dgm:prSet presAssocID="{39B56884-3FE3-4C5F-AACC-DEFA1F43AF16}" presName="node" presStyleLbl="node1" presStyleIdx="0" presStyleCnt="6" custScaleX="548428" custScaleY="138400">
        <dgm:presLayoutVars>
          <dgm:bulletEnabled val="1"/>
        </dgm:presLayoutVars>
      </dgm:prSet>
      <dgm:spPr/>
    </dgm:pt>
    <dgm:pt modelId="{DE2D8757-F0B9-45D7-9724-23E68CCFFEDA}" type="pres">
      <dgm:prSet presAssocID="{E0B709FD-4356-4943-95B3-47BA8B7E78FD}" presName="sibTrans" presStyleLbl="sibTrans2D1" presStyleIdx="0" presStyleCnt="5"/>
      <dgm:spPr/>
    </dgm:pt>
    <dgm:pt modelId="{30ED5E06-FF6E-4E3B-895C-199EE72AE859}" type="pres">
      <dgm:prSet presAssocID="{E0B709FD-4356-4943-95B3-47BA8B7E78FD}" presName="connectorText" presStyleLbl="sibTrans2D1" presStyleIdx="0" presStyleCnt="5"/>
      <dgm:spPr/>
    </dgm:pt>
    <dgm:pt modelId="{F25210F5-02DC-4E83-8CD6-D12CA39A4043}" type="pres">
      <dgm:prSet presAssocID="{87E35A5D-D974-465C-90C3-0FBA1DD9F896}" presName="node" presStyleLbl="node1" presStyleIdx="1" presStyleCnt="6" custScaleX="548428" custLinFactNeighborX="3288" custLinFactNeighborY="-5365">
        <dgm:presLayoutVars>
          <dgm:bulletEnabled val="1"/>
        </dgm:presLayoutVars>
      </dgm:prSet>
      <dgm:spPr/>
    </dgm:pt>
    <dgm:pt modelId="{AFD5A4BF-A99D-404E-9C74-D04631F53EA8}" type="pres">
      <dgm:prSet presAssocID="{75F7F980-CB4F-4EE1-93F8-1AD5273EA96F}" presName="sibTrans" presStyleLbl="sibTrans2D1" presStyleIdx="1" presStyleCnt="5"/>
      <dgm:spPr/>
    </dgm:pt>
    <dgm:pt modelId="{B7607A6B-7417-4010-8B4B-65C3538D00FB}" type="pres">
      <dgm:prSet presAssocID="{75F7F980-CB4F-4EE1-93F8-1AD5273EA96F}" presName="connectorText" presStyleLbl="sibTrans2D1" presStyleIdx="1" presStyleCnt="5"/>
      <dgm:spPr/>
    </dgm:pt>
    <dgm:pt modelId="{D95B377C-13ED-420C-9794-FE66DA269D12}" type="pres">
      <dgm:prSet presAssocID="{10F18A51-E362-4D0D-AF78-437CE507E201}" presName="node" presStyleLbl="node1" presStyleIdx="2" presStyleCnt="6" custScaleX="550238" custLinFactNeighborX="823" custLinFactNeighborY="-18807">
        <dgm:presLayoutVars>
          <dgm:bulletEnabled val="1"/>
        </dgm:presLayoutVars>
      </dgm:prSet>
      <dgm:spPr/>
    </dgm:pt>
    <dgm:pt modelId="{B12C0C60-682A-466A-88FA-507118415E06}" type="pres">
      <dgm:prSet presAssocID="{EE8014E9-7D4B-4EBA-8EDB-1B7FFDAEF973}" presName="sibTrans" presStyleLbl="sibTrans2D1" presStyleIdx="2" presStyleCnt="5"/>
      <dgm:spPr/>
    </dgm:pt>
    <dgm:pt modelId="{7A321A2E-0780-4A3F-A3A6-DA8F3E568264}" type="pres">
      <dgm:prSet presAssocID="{EE8014E9-7D4B-4EBA-8EDB-1B7FFDAEF973}" presName="connectorText" presStyleLbl="sibTrans2D1" presStyleIdx="2" presStyleCnt="5"/>
      <dgm:spPr/>
    </dgm:pt>
    <dgm:pt modelId="{8F342803-D396-43E2-A14E-9ACADAE9864C}" type="pres">
      <dgm:prSet presAssocID="{2A6D415F-26B2-42E9-A01C-6BFB523FB8DF}" presName="node" presStyleLbl="node1" presStyleIdx="3" presStyleCnt="6" custScaleX="547848">
        <dgm:presLayoutVars>
          <dgm:bulletEnabled val="1"/>
        </dgm:presLayoutVars>
      </dgm:prSet>
      <dgm:spPr/>
    </dgm:pt>
    <dgm:pt modelId="{B6067BF4-A019-47A6-BB6C-C98FAA664901}" type="pres">
      <dgm:prSet presAssocID="{EEF8386A-B861-4D50-9EA1-33684C6FA252}" presName="sibTrans" presStyleLbl="sibTrans2D1" presStyleIdx="3" presStyleCnt="5"/>
      <dgm:spPr/>
    </dgm:pt>
    <dgm:pt modelId="{B3BE8613-07AC-4351-9D81-DC2F3D0B7682}" type="pres">
      <dgm:prSet presAssocID="{EEF8386A-B861-4D50-9EA1-33684C6FA252}" presName="connectorText" presStyleLbl="sibTrans2D1" presStyleIdx="3" presStyleCnt="5"/>
      <dgm:spPr/>
    </dgm:pt>
    <dgm:pt modelId="{53E1934C-31EE-4003-AF58-B89DE1EC19E9}" type="pres">
      <dgm:prSet presAssocID="{405BC529-1D70-424E-AF72-B42270F49D9A}" presName="node" presStyleLbl="node1" presStyleIdx="4" presStyleCnt="6" custScaleX="547848">
        <dgm:presLayoutVars>
          <dgm:bulletEnabled val="1"/>
        </dgm:presLayoutVars>
      </dgm:prSet>
      <dgm:spPr/>
    </dgm:pt>
    <dgm:pt modelId="{31FC8EB6-AC34-429C-A8EC-B58C356E9F14}" type="pres">
      <dgm:prSet presAssocID="{35861313-FC72-410B-A247-ECB8530C416B}" presName="sibTrans" presStyleLbl="sibTrans2D1" presStyleIdx="4" presStyleCnt="5"/>
      <dgm:spPr/>
    </dgm:pt>
    <dgm:pt modelId="{DFD3953E-B0CD-4B10-A625-2E7BA7BC3096}" type="pres">
      <dgm:prSet presAssocID="{35861313-FC72-410B-A247-ECB8530C416B}" presName="connectorText" presStyleLbl="sibTrans2D1" presStyleIdx="4" presStyleCnt="5"/>
      <dgm:spPr/>
    </dgm:pt>
    <dgm:pt modelId="{FBBCEC47-10A1-41DF-975B-9882C53CBE52}" type="pres">
      <dgm:prSet presAssocID="{EC9DE14C-FECD-498B-9B81-40ECC06C9EAE}" presName="node" presStyleLbl="node1" presStyleIdx="5" presStyleCnt="6" custScaleX="550238" custLinFactNeighborX="-82" custLinFactNeighborY="19162">
        <dgm:presLayoutVars>
          <dgm:bulletEnabled val="1"/>
        </dgm:presLayoutVars>
      </dgm:prSet>
      <dgm:spPr/>
    </dgm:pt>
  </dgm:ptLst>
  <dgm:cxnLst>
    <dgm:cxn modelId="{77C81E17-706E-40D5-8A8D-61578ED7CD86}" type="presOf" srcId="{10F18A51-E362-4D0D-AF78-437CE507E201}" destId="{D95B377C-13ED-420C-9794-FE66DA269D12}" srcOrd="0" destOrd="0" presId="urn:microsoft.com/office/officeart/2005/8/layout/process2"/>
    <dgm:cxn modelId="{4902B118-7618-449B-BD77-1F7808D8B47B}" type="presOf" srcId="{EE8014E9-7D4B-4EBA-8EDB-1B7FFDAEF973}" destId="{B12C0C60-682A-466A-88FA-507118415E06}" srcOrd="0" destOrd="0" presId="urn:microsoft.com/office/officeart/2005/8/layout/process2"/>
    <dgm:cxn modelId="{ED94DC19-B8C9-44EF-ABE3-8D026B8FAD98}" type="presOf" srcId="{39B56884-3FE3-4C5F-AACC-DEFA1F43AF16}" destId="{1EF541BB-DD3F-442F-8AD2-4D627122C19C}" srcOrd="0" destOrd="0" presId="urn:microsoft.com/office/officeart/2005/8/layout/process2"/>
    <dgm:cxn modelId="{F85C7127-7713-4AF8-B2D4-C10D743C340B}" type="presOf" srcId="{EC9DE14C-FECD-498B-9B81-40ECC06C9EAE}" destId="{FBBCEC47-10A1-41DF-975B-9882C53CBE52}" srcOrd="0" destOrd="0" presId="urn:microsoft.com/office/officeart/2005/8/layout/process2"/>
    <dgm:cxn modelId="{B172B43D-0474-4B56-A75D-595DD6DD1D97}" srcId="{E94ED5EC-800A-41C4-A7BA-D8ED27362E59}" destId="{405BC529-1D70-424E-AF72-B42270F49D9A}" srcOrd="4" destOrd="0" parTransId="{EC08EA3E-F0CD-4AF6-8B28-4A86CC1CC72C}" sibTransId="{35861313-FC72-410B-A247-ECB8530C416B}"/>
    <dgm:cxn modelId="{98266F45-FA30-41FA-858A-0570FD326332}" type="presOf" srcId="{E0B709FD-4356-4943-95B3-47BA8B7E78FD}" destId="{DE2D8757-F0B9-45D7-9724-23E68CCFFEDA}" srcOrd="0" destOrd="0" presId="urn:microsoft.com/office/officeart/2005/8/layout/process2"/>
    <dgm:cxn modelId="{BC097E67-7D64-49E2-87EC-D42DBDCA64E9}" type="presOf" srcId="{35861313-FC72-410B-A247-ECB8530C416B}" destId="{DFD3953E-B0CD-4B10-A625-2E7BA7BC3096}" srcOrd="1" destOrd="0" presId="urn:microsoft.com/office/officeart/2005/8/layout/process2"/>
    <dgm:cxn modelId="{C8921C4B-9A6D-4A3B-9FE7-A7EB665C75B3}" type="presOf" srcId="{75F7F980-CB4F-4EE1-93F8-1AD5273EA96F}" destId="{B7607A6B-7417-4010-8B4B-65C3538D00FB}" srcOrd="1" destOrd="0" presId="urn:microsoft.com/office/officeart/2005/8/layout/process2"/>
    <dgm:cxn modelId="{8E2F8B51-E724-404D-BAFB-EEBE88B40337}" srcId="{E94ED5EC-800A-41C4-A7BA-D8ED27362E59}" destId="{EC9DE14C-FECD-498B-9B81-40ECC06C9EAE}" srcOrd="5" destOrd="0" parTransId="{C9951ABE-B0E3-4364-9E2A-9B87C0705C41}" sibTransId="{B82A4274-BE02-469C-A66B-14D0CB6C7029}"/>
    <dgm:cxn modelId="{8E68A475-6EB1-4063-8C5E-80E181893834}" type="presOf" srcId="{E94ED5EC-800A-41C4-A7BA-D8ED27362E59}" destId="{C862FFA4-E894-4A9A-941C-A03D20EF383C}" srcOrd="0" destOrd="0" presId="urn:microsoft.com/office/officeart/2005/8/layout/process2"/>
    <dgm:cxn modelId="{7E080F81-7FB1-446D-A807-68BA373F013C}" type="presOf" srcId="{2A6D415F-26B2-42E9-A01C-6BFB523FB8DF}" destId="{8F342803-D396-43E2-A14E-9ACADAE9864C}" srcOrd="0" destOrd="0" presId="urn:microsoft.com/office/officeart/2005/8/layout/process2"/>
    <dgm:cxn modelId="{81252D8B-0409-40DB-9040-1DC19F44D68C}" type="presOf" srcId="{EE8014E9-7D4B-4EBA-8EDB-1B7FFDAEF973}" destId="{7A321A2E-0780-4A3F-A3A6-DA8F3E568264}" srcOrd="1" destOrd="0" presId="urn:microsoft.com/office/officeart/2005/8/layout/process2"/>
    <dgm:cxn modelId="{EC264197-0FEA-4437-8357-E1A4DA19D996}" type="presOf" srcId="{87E35A5D-D974-465C-90C3-0FBA1DD9F896}" destId="{F25210F5-02DC-4E83-8CD6-D12CA39A4043}" srcOrd="0" destOrd="0" presId="urn:microsoft.com/office/officeart/2005/8/layout/process2"/>
    <dgm:cxn modelId="{3042D3A3-8C34-4034-9B63-B116F90F558C}" srcId="{E94ED5EC-800A-41C4-A7BA-D8ED27362E59}" destId="{10F18A51-E362-4D0D-AF78-437CE507E201}" srcOrd="2" destOrd="0" parTransId="{17D8D9C1-7624-42E0-A48B-A5C5385C5DAE}" sibTransId="{EE8014E9-7D4B-4EBA-8EDB-1B7FFDAEF973}"/>
    <dgm:cxn modelId="{B71BF4BB-B02F-4BB3-BD18-03BFA4EF9716}" srcId="{E94ED5EC-800A-41C4-A7BA-D8ED27362E59}" destId="{39B56884-3FE3-4C5F-AACC-DEFA1F43AF16}" srcOrd="0" destOrd="0" parTransId="{9C706AD7-8231-4ABF-A1FD-BB36A6A84467}" sibTransId="{E0B709FD-4356-4943-95B3-47BA8B7E78FD}"/>
    <dgm:cxn modelId="{175DD4BF-F720-42B7-94DD-3EF215E09837}" type="presOf" srcId="{405BC529-1D70-424E-AF72-B42270F49D9A}" destId="{53E1934C-31EE-4003-AF58-B89DE1EC19E9}" srcOrd="0" destOrd="0" presId="urn:microsoft.com/office/officeart/2005/8/layout/process2"/>
    <dgm:cxn modelId="{1AA710CD-563F-42A6-AEA3-CB1C29094A0D}" type="presOf" srcId="{E0B709FD-4356-4943-95B3-47BA8B7E78FD}" destId="{30ED5E06-FF6E-4E3B-895C-199EE72AE859}" srcOrd="1" destOrd="0" presId="urn:microsoft.com/office/officeart/2005/8/layout/process2"/>
    <dgm:cxn modelId="{5759BDE1-2486-4FC3-BB1C-B524C3290722}" srcId="{E94ED5EC-800A-41C4-A7BA-D8ED27362E59}" destId="{87E35A5D-D974-465C-90C3-0FBA1DD9F896}" srcOrd="1" destOrd="0" parTransId="{14DFB6AE-3859-4979-8D5E-2FEB0813E9A6}" sibTransId="{75F7F980-CB4F-4EE1-93F8-1AD5273EA96F}"/>
    <dgm:cxn modelId="{5ED477E6-EF47-4B8B-A91A-62C3F784226B}" type="presOf" srcId="{35861313-FC72-410B-A247-ECB8530C416B}" destId="{31FC8EB6-AC34-429C-A8EC-B58C356E9F14}" srcOrd="0" destOrd="0" presId="urn:microsoft.com/office/officeart/2005/8/layout/process2"/>
    <dgm:cxn modelId="{67C88EE8-0B23-4FA6-B480-3A136A288F66}" type="presOf" srcId="{75F7F980-CB4F-4EE1-93F8-1AD5273EA96F}" destId="{AFD5A4BF-A99D-404E-9C74-D04631F53EA8}" srcOrd="0" destOrd="0" presId="urn:microsoft.com/office/officeart/2005/8/layout/process2"/>
    <dgm:cxn modelId="{204341F7-2A43-43EF-B98F-EC0A9DC0FD29}" type="presOf" srcId="{EEF8386A-B861-4D50-9EA1-33684C6FA252}" destId="{B6067BF4-A019-47A6-BB6C-C98FAA664901}" srcOrd="0" destOrd="0" presId="urn:microsoft.com/office/officeart/2005/8/layout/process2"/>
    <dgm:cxn modelId="{2680FCF8-266D-4C95-B6AC-8AFA28CD024B}" type="presOf" srcId="{EEF8386A-B861-4D50-9EA1-33684C6FA252}" destId="{B3BE8613-07AC-4351-9D81-DC2F3D0B7682}" srcOrd="1" destOrd="0" presId="urn:microsoft.com/office/officeart/2005/8/layout/process2"/>
    <dgm:cxn modelId="{03D4ECFB-6901-492E-8620-4303C7AFA724}" srcId="{E94ED5EC-800A-41C4-A7BA-D8ED27362E59}" destId="{2A6D415F-26B2-42E9-A01C-6BFB523FB8DF}" srcOrd="3" destOrd="0" parTransId="{D9007808-7744-48E6-8F19-D8E1211C160B}" sibTransId="{EEF8386A-B861-4D50-9EA1-33684C6FA252}"/>
    <dgm:cxn modelId="{2B7B40A8-9D88-437C-B59D-9CAAD019794B}" type="presParOf" srcId="{C862FFA4-E894-4A9A-941C-A03D20EF383C}" destId="{1EF541BB-DD3F-442F-8AD2-4D627122C19C}" srcOrd="0" destOrd="0" presId="urn:microsoft.com/office/officeart/2005/8/layout/process2"/>
    <dgm:cxn modelId="{3CAE3FB3-EF97-4785-8D98-BD5953431A52}" type="presParOf" srcId="{C862FFA4-E894-4A9A-941C-A03D20EF383C}" destId="{DE2D8757-F0B9-45D7-9724-23E68CCFFEDA}" srcOrd="1" destOrd="0" presId="urn:microsoft.com/office/officeart/2005/8/layout/process2"/>
    <dgm:cxn modelId="{5E1ABD26-3131-4678-823F-A8798379B9B7}" type="presParOf" srcId="{DE2D8757-F0B9-45D7-9724-23E68CCFFEDA}" destId="{30ED5E06-FF6E-4E3B-895C-199EE72AE859}" srcOrd="0" destOrd="0" presId="urn:microsoft.com/office/officeart/2005/8/layout/process2"/>
    <dgm:cxn modelId="{8EC1194E-299E-4584-AF99-C7E7E31CAF13}" type="presParOf" srcId="{C862FFA4-E894-4A9A-941C-A03D20EF383C}" destId="{F25210F5-02DC-4E83-8CD6-D12CA39A4043}" srcOrd="2" destOrd="0" presId="urn:microsoft.com/office/officeart/2005/8/layout/process2"/>
    <dgm:cxn modelId="{0FE5EC36-1A5E-473D-83D9-A9179F5C8991}" type="presParOf" srcId="{C862FFA4-E894-4A9A-941C-A03D20EF383C}" destId="{AFD5A4BF-A99D-404E-9C74-D04631F53EA8}" srcOrd="3" destOrd="0" presId="urn:microsoft.com/office/officeart/2005/8/layout/process2"/>
    <dgm:cxn modelId="{0C95627A-F6ED-4A0A-A0B4-6318D14D3A2D}" type="presParOf" srcId="{AFD5A4BF-A99D-404E-9C74-D04631F53EA8}" destId="{B7607A6B-7417-4010-8B4B-65C3538D00FB}" srcOrd="0" destOrd="0" presId="urn:microsoft.com/office/officeart/2005/8/layout/process2"/>
    <dgm:cxn modelId="{75E8192A-B777-40C5-B2F6-EB12B2A11B09}" type="presParOf" srcId="{C862FFA4-E894-4A9A-941C-A03D20EF383C}" destId="{D95B377C-13ED-420C-9794-FE66DA269D12}" srcOrd="4" destOrd="0" presId="urn:microsoft.com/office/officeart/2005/8/layout/process2"/>
    <dgm:cxn modelId="{68BC574E-A76E-4E37-AEFB-78D3CF92C876}" type="presParOf" srcId="{C862FFA4-E894-4A9A-941C-A03D20EF383C}" destId="{B12C0C60-682A-466A-88FA-507118415E06}" srcOrd="5" destOrd="0" presId="urn:microsoft.com/office/officeart/2005/8/layout/process2"/>
    <dgm:cxn modelId="{84052B60-CE3E-4CF6-AFD7-69FD36E316DA}" type="presParOf" srcId="{B12C0C60-682A-466A-88FA-507118415E06}" destId="{7A321A2E-0780-4A3F-A3A6-DA8F3E568264}" srcOrd="0" destOrd="0" presId="urn:microsoft.com/office/officeart/2005/8/layout/process2"/>
    <dgm:cxn modelId="{39622E14-BDBD-439A-85B6-A1A556DA6529}" type="presParOf" srcId="{C862FFA4-E894-4A9A-941C-A03D20EF383C}" destId="{8F342803-D396-43E2-A14E-9ACADAE9864C}" srcOrd="6" destOrd="0" presId="urn:microsoft.com/office/officeart/2005/8/layout/process2"/>
    <dgm:cxn modelId="{8767F627-8912-4059-A81E-D0949E7724A2}" type="presParOf" srcId="{C862FFA4-E894-4A9A-941C-A03D20EF383C}" destId="{B6067BF4-A019-47A6-BB6C-C98FAA664901}" srcOrd="7" destOrd="0" presId="urn:microsoft.com/office/officeart/2005/8/layout/process2"/>
    <dgm:cxn modelId="{5E68976F-9A77-4A3E-B394-B432CBE1E5D5}" type="presParOf" srcId="{B6067BF4-A019-47A6-BB6C-C98FAA664901}" destId="{B3BE8613-07AC-4351-9D81-DC2F3D0B7682}" srcOrd="0" destOrd="0" presId="urn:microsoft.com/office/officeart/2005/8/layout/process2"/>
    <dgm:cxn modelId="{4B06BFA9-C37F-497C-803A-5F798D4D51A8}" type="presParOf" srcId="{C862FFA4-E894-4A9A-941C-A03D20EF383C}" destId="{53E1934C-31EE-4003-AF58-B89DE1EC19E9}" srcOrd="8" destOrd="0" presId="urn:microsoft.com/office/officeart/2005/8/layout/process2"/>
    <dgm:cxn modelId="{372F528C-FAD2-4743-B403-3B8F4F776CFF}" type="presParOf" srcId="{C862FFA4-E894-4A9A-941C-A03D20EF383C}" destId="{31FC8EB6-AC34-429C-A8EC-B58C356E9F14}" srcOrd="9" destOrd="0" presId="urn:microsoft.com/office/officeart/2005/8/layout/process2"/>
    <dgm:cxn modelId="{689370FC-6252-498D-98B4-8D5C026FEEAE}" type="presParOf" srcId="{31FC8EB6-AC34-429C-A8EC-B58C356E9F14}" destId="{DFD3953E-B0CD-4B10-A625-2E7BA7BC3096}" srcOrd="0" destOrd="0" presId="urn:microsoft.com/office/officeart/2005/8/layout/process2"/>
    <dgm:cxn modelId="{3AFFE5DA-5A7D-4752-9877-D487CC84731B}" type="presParOf" srcId="{C862FFA4-E894-4A9A-941C-A03D20EF383C}" destId="{FBBCEC47-10A1-41DF-975B-9882C53CBE52}" srcOrd="10" destOrd="0" presId="urn:microsoft.com/office/officeart/2005/8/layout/process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B8D7CCE-B305-4943-A767-FE7141ED772B}"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A74B9E9A-AA43-4F92-924C-3AB74E3A9D4D}">
      <dgm:prSet phldrT="[Text]"/>
      <dgm:spPr/>
      <dgm:t>
        <a:bodyPr/>
        <a:lstStyle/>
        <a:p>
          <a:r>
            <a:rPr lang="en-US" dirty="0"/>
            <a:t>Designing a Brand Mantra</a:t>
          </a:r>
        </a:p>
      </dgm:t>
    </dgm:pt>
    <dgm:pt modelId="{CBC230AF-FC3F-4C5C-949C-5CAA80AB1B01}" type="parTrans" cxnId="{3A619186-F13B-4C87-9AE8-A0BDC23C79AB}">
      <dgm:prSet/>
      <dgm:spPr/>
      <dgm:t>
        <a:bodyPr/>
        <a:lstStyle/>
        <a:p>
          <a:endParaRPr lang="en-US"/>
        </a:p>
      </dgm:t>
    </dgm:pt>
    <dgm:pt modelId="{2126ABD0-2D9B-42E8-946F-72D5C92EECD7}" type="sibTrans" cxnId="{3A619186-F13B-4C87-9AE8-A0BDC23C79AB}">
      <dgm:prSet/>
      <dgm:spPr/>
      <dgm:t>
        <a:bodyPr/>
        <a:lstStyle/>
        <a:p>
          <a:endParaRPr lang="en-US"/>
        </a:p>
      </dgm:t>
    </dgm:pt>
    <dgm:pt modelId="{A456858D-CF69-4E93-8177-549F2CF3B790}">
      <dgm:prSet phldrT="[Text]"/>
      <dgm:spPr/>
      <dgm:t>
        <a:bodyPr/>
        <a:lstStyle/>
        <a:p>
          <a:r>
            <a:rPr lang="en-US" dirty="0"/>
            <a:t>Implementing a Brand Mantra</a:t>
          </a:r>
        </a:p>
      </dgm:t>
    </dgm:pt>
    <dgm:pt modelId="{FA04F786-BAB2-4662-878B-9CA69DB22CA2}" type="parTrans" cxnId="{C07D2AF9-618A-418C-9E28-D31FD35243F0}">
      <dgm:prSet/>
      <dgm:spPr/>
      <dgm:t>
        <a:bodyPr/>
        <a:lstStyle/>
        <a:p>
          <a:endParaRPr lang="en-US"/>
        </a:p>
      </dgm:t>
    </dgm:pt>
    <dgm:pt modelId="{45FCC302-9BD2-427C-9DC2-91018EF9F9AB}" type="sibTrans" cxnId="{C07D2AF9-618A-418C-9E28-D31FD35243F0}">
      <dgm:prSet/>
      <dgm:spPr/>
      <dgm:t>
        <a:bodyPr/>
        <a:lstStyle/>
        <a:p>
          <a:endParaRPr lang="en-US"/>
        </a:p>
      </dgm:t>
    </dgm:pt>
    <dgm:pt modelId="{12005229-B3E5-4C4B-931C-DB53FEAFE4FD}" type="pres">
      <dgm:prSet presAssocID="{7B8D7CCE-B305-4943-A767-FE7141ED772B}" presName="linear" presStyleCnt="0">
        <dgm:presLayoutVars>
          <dgm:animLvl val="lvl"/>
          <dgm:resizeHandles val="exact"/>
        </dgm:presLayoutVars>
      </dgm:prSet>
      <dgm:spPr/>
    </dgm:pt>
    <dgm:pt modelId="{72803874-5271-4241-9D32-E4A3A3D16B86}" type="pres">
      <dgm:prSet presAssocID="{A74B9E9A-AA43-4F92-924C-3AB74E3A9D4D}" presName="parentText" presStyleLbl="node1" presStyleIdx="0" presStyleCnt="2">
        <dgm:presLayoutVars>
          <dgm:chMax val="0"/>
          <dgm:bulletEnabled val="1"/>
        </dgm:presLayoutVars>
      </dgm:prSet>
      <dgm:spPr/>
    </dgm:pt>
    <dgm:pt modelId="{28C72776-1299-4CFB-94EC-47F67AF02C49}" type="pres">
      <dgm:prSet presAssocID="{2126ABD0-2D9B-42E8-946F-72D5C92EECD7}" presName="spacer" presStyleCnt="0"/>
      <dgm:spPr/>
    </dgm:pt>
    <dgm:pt modelId="{D90DDCCE-9D1E-41EF-8F54-9B644EA0FC6A}" type="pres">
      <dgm:prSet presAssocID="{A456858D-CF69-4E93-8177-549F2CF3B790}" presName="parentText" presStyleLbl="node1" presStyleIdx="1" presStyleCnt="2">
        <dgm:presLayoutVars>
          <dgm:chMax val="0"/>
          <dgm:bulletEnabled val="1"/>
        </dgm:presLayoutVars>
      </dgm:prSet>
      <dgm:spPr/>
    </dgm:pt>
  </dgm:ptLst>
  <dgm:cxnLst>
    <dgm:cxn modelId="{3A619186-F13B-4C87-9AE8-A0BDC23C79AB}" srcId="{7B8D7CCE-B305-4943-A767-FE7141ED772B}" destId="{A74B9E9A-AA43-4F92-924C-3AB74E3A9D4D}" srcOrd="0" destOrd="0" parTransId="{CBC230AF-FC3F-4C5C-949C-5CAA80AB1B01}" sibTransId="{2126ABD0-2D9B-42E8-946F-72D5C92EECD7}"/>
    <dgm:cxn modelId="{B1A741D8-544A-4793-A0B5-22098B7091FD}" type="presOf" srcId="{A456858D-CF69-4E93-8177-549F2CF3B790}" destId="{D90DDCCE-9D1E-41EF-8F54-9B644EA0FC6A}" srcOrd="0" destOrd="0" presId="urn:microsoft.com/office/officeart/2005/8/layout/vList2"/>
    <dgm:cxn modelId="{DDCE5FE4-1CAA-434C-B6F6-9C6818A76AFF}" type="presOf" srcId="{7B8D7CCE-B305-4943-A767-FE7141ED772B}" destId="{12005229-B3E5-4C4B-931C-DB53FEAFE4FD}" srcOrd="0" destOrd="0" presId="urn:microsoft.com/office/officeart/2005/8/layout/vList2"/>
    <dgm:cxn modelId="{C07D2AF9-618A-418C-9E28-D31FD35243F0}" srcId="{7B8D7CCE-B305-4943-A767-FE7141ED772B}" destId="{A456858D-CF69-4E93-8177-549F2CF3B790}" srcOrd="1" destOrd="0" parTransId="{FA04F786-BAB2-4662-878B-9CA69DB22CA2}" sibTransId="{45FCC302-9BD2-427C-9DC2-91018EF9F9AB}"/>
    <dgm:cxn modelId="{93A0B5FA-07E8-4415-A4A6-A3198CE727A2}" type="presOf" srcId="{A74B9E9A-AA43-4F92-924C-3AB74E3A9D4D}" destId="{72803874-5271-4241-9D32-E4A3A3D16B86}" srcOrd="0" destOrd="0" presId="urn:microsoft.com/office/officeart/2005/8/layout/vList2"/>
    <dgm:cxn modelId="{3FC5FD0A-5654-479F-8EE8-2906A26CF427}" type="presParOf" srcId="{12005229-B3E5-4C4B-931C-DB53FEAFE4FD}" destId="{72803874-5271-4241-9D32-E4A3A3D16B86}" srcOrd="0" destOrd="0" presId="urn:microsoft.com/office/officeart/2005/8/layout/vList2"/>
    <dgm:cxn modelId="{95D0C7EB-1C72-4AC9-B755-EB751393A29F}" type="presParOf" srcId="{12005229-B3E5-4C4B-931C-DB53FEAFE4FD}" destId="{28C72776-1299-4CFB-94EC-47F67AF02C49}" srcOrd="1" destOrd="0" presId="urn:microsoft.com/office/officeart/2005/8/layout/vList2"/>
    <dgm:cxn modelId="{C1098149-5E18-439F-98F3-FC4146A10F85}" type="presParOf" srcId="{12005229-B3E5-4C4B-931C-DB53FEAFE4FD}" destId="{D90DDCCE-9D1E-41EF-8F54-9B644EA0FC6A}" srcOrd="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EF541BB-DD3F-442F-8AD2-4D627122C19C}">
      <dsp:nvSpPr>
        <dsp:cNvPr id="0" name=""/>
        <dsp:cNvSpPr/>
      </dsp:nvSpPr>
      <dsp:spPr>
        <a:xfrm>
          <a:off x="13410" y="2690"/>
          <a:ext cx="8126579" cy="76631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dirty="0"/>
            <a:t>Defining and Communicating the Competitive Frame of Reference   </a:t>
          </a:r>
        </a:p>
      </dsp:txBody>
      <dsp:txXfrm>
        <a:off x="35855" y="25135"/>
        <a:ext cx="8081689" cy="721426"/>
      </dsp:txXfrm>
    </dsp:sp>
    <dsp:sp modelId="{DE2D8757-F0B9-45D7-9724-23E68CCFFEDA}">
      <dsp:nvSpPr>
        <dsp:cNvPr id="0" name=""/>
        <dsp:cNvSpPr/>
      </dsp:nvSpPr>
      <dsp:spPr>
        <a:xfrm rot="5350003">
          <a:off x="3985919" y="775422"/>
          <a:ext cx="196517" cy="249163"/>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00050">
            <a:lnSpc>
              <a:spcPct val="90000"/>
            </a:lnSpc>
            <a:spcBef>
              <a:spcPct val="0"/>
            </a:spcBef>
            <a:spcAft>
              <a:spcPct val="35000"/>
            </a:spcAft>
            <a:buNone/>
          </a:pPr>
          <a:endParaRPr lang="en-US" sz="900" kern="1200"/>
        </a:p>
      </dsp:txBody>
      <dsp:txXfrm rot="-5400000">
        <a:off x="4009001" y="801748"/>
        <a:ext cx="149497" cy="137562"/>
      </dsp:txXfrm>
    </dsp:sp>
    <dsp:sp modelId="{F25210F5-02DC-4E83-8CD6-D12CA39A4043}">
      <dsp:nvSpPr>
        <dsp:cNvPr id="0" name=""/>
        <dsp:cNvSpPr/>
      </dsp:nvSpPr>
      <dsp:spPr>
        <a:xfrm>
          <a:off x="26820" y="1031002"/>
          <a:ext cx="8126579" cy="55369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Choosing Points-of-Difference</a:t>
          </a:r>
        </a:p>
      </dsp:txBody>
      <dsp:txXfrm>
        <a:off x="43037" y="1047219"/>
        <a:ext cx="8094145" cy="521263"/>
      </dsp:txXfrm>
    </dsp:sp>
    <dsp:sp modelId="{AFD5A4BF-A99D-404E-9C74-D04631F53EA8}">
      <dsp:nvSpPr>
        <dsp:cNvPr id="0" name=""/>
        <dsp:cNvSpPr/>
      </dsp:nvSpPr>
      <dsp:spPr>
        <a:xfrm rot="5458105">
          <a:off x="3993529" y="1579935"/>
          <a:ext cx="179751" cy="249163"/>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00050">
            <a:lnSpc>
              <a:spcPct val="90000"/>
            </a:lnSpc>
            <a:spcBef>
              <a:spcPct val="0"/>
            </a:spcBef>
            <a:spcAft>
              <a:spcPct val="35000"/>
            </a:spcAft>
            <a:buNone/>
          </a:pPr>
          <a:endParaRPr lang="en-US" sz="900" kern="1200"/>
        </a:p>
      </dsp:txBody>
      <dsp:txXfrm rot="-5400000">
        <a:off x="4009112" y="1614644"/>
        <a:ext cx="149497" cy="125826"/>
      </dsp:txXfrm>
    </dsp:sp>
    <dsp:sp modelId="{D95B377C-13ED-420C-9794-FE66DA269D12}">
      <dsp:nvSpPr>
        <dsp:cNvPr id="0" name=""/>
        <dsp:cNvSpPr/>
      </dsp:nvSpPr>
      <dsp:spPr>
        <a:xfrm>
          <a:off x="0" y="1824334"/>
          <a:ext cx="8153400" cy="55369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Establishing Points-of-Parity and Points-of-Difference</a:t>
          </a:r>
        </a:p>
      </dsp:txBody>
      <dsp:txXfrm>
        <a:off x="16217" y="1840551"/>
        <a:ext cx="8120966" cy="521263"/>
      </dsp:txXfrm>
    </dsp:sp>
    <dsp:sp modelId="{B12C0C60-682A-466A-88FA-507118415E06}">
      <dsp:nvSpPr>
        <dsp:cNvPr id="0" name=""/>
        <dsp:cNvSpPr/>
      </dsp:nvSpPr>
      <dsp:spPr>
        <a:xfrm rot="5400000">
          <a:off x="3953356" y="2417907"/>
          <a:ext cx="246686" cy="249163"/>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US" sz="1200" kern="1200"/>
        </a:p>
      </dsp:txBody>
      <dsp:txXfrm rot="-5400000">
        <a:off x="4001950" y="2419146"/>
        <a:ext cx="149497" cy="172680"/>
      </dsp:txXfrm>
    </dsp:sp>
    <dsp:sp modelId="{8F342803-D396-43E2-A14E-9ACADAE9864C}">
      <dsp:nvSpPr>
        <dsp:cNvPr id="0" name=""/>
        <dsp:cNvSpPr/>
      </dsp:nvSpPr>
      <dsp:spPr>
        <a:xfrm>
          <a:off x="17707" y="2706946"/>
          <a:ext cx="8117985" cy="55369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Straddle Positions</a:t>
          </a:r>
        </a:p>
      </dsp:txBody>
      <dsp:txXfrm>
        <a:off x="33924" y="2723163"/>
        <a:ext cx="8085551" cy="521263"/>
      </dsp:txXfrm>
    </dsp:sp>
    <dsp:sp modelId="{B6067BF4-A019-47A6-BB6C-C98FAA664901}">
      <dsp:nvSpPr>
        <dsp:cNvPr id="0" name=""/>
        <dsp:cNvSpPr/>
      </dsp:nvSpPr>
      <dsp:spPr>
        <a:xfrm rot="5400000">
          <a:off x="3972881" y="3274486"/>
          <a:ext cx="207636" cy="249163"/>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lang="en-US" sz="1000" kern="1200"/>
        </a:p>
      </dsp:txBody>
      <dsp:txXfrm rot="-5400000">
        <a:off x="4001951" y="3295250"/>
        <a:ext cx="149497" cy="145345"/>
      </dsp:txXfrm>
    </dsp:sp>
    <dsp:sp modelId="{53E1934C-31EE-4003-AF58-B89DE1EC19E9}">
      <dsp:nvSpPr>
        <dsp:cNvPr id="0" name=""/>
        <dsp:cNvSpPr/>
      </dsp:nvSpPr>
      <dsp:spPr>
        <a:xfrm>
          <a:off x="17707" y="3537492"/>
          <a:ext cx="8117985" cy="55369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Updating Position Overtime </a:t>
          </a:r>
        </a:p>
      </dsp:txBody>
      <dsp:txXfrm>
        <a:off x="33924" y="3553709"/>
        <a:ext cx="8085551" cy="521263"/>
      </dsp:txXfrm>
    </dsp:sp>
    <dsp:sp modelId="{31FC8EB6-AC34-429C-A8EC-B58C356E9F14}">
      <dsp:nvSpPr>
        <dsp:cNvPr id="0" name=""/>
        <dsp:cNvSpPr/>
      </dsp:nvSpPr>
      <dsp:spPr>
        <a:xfrm rot="5400000">
          <a:off x="3971872" y="4106376"/>
          <a:ext cx="209654" cy="249163"/>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lang="en-US" sz="1000" kern="1200"/>
        </a:p>
      </dsp:txBody>
      <dsp:txXfrm rot="-5400000">
        <a:off x="4001951" y="4126130"/>
        <a:ext cx="149497" cy="146758"/>
      </dsp:txXfrm>
    </dsp:sp>
    <dsp:sp modelId="{FBBCEC47-10A1-41DF-975B-9882C53CBE52}">
      <dsp:nvSpPr>
        <dsp:cNvPr id="0" name=""/>
        <dsp:cNvSpPr/>
      </dsp:nvSpPr>
      <dsp:spPr>
        <a:xfrm>
          <a:off x="0" y="4370727"/>
          <a:ext cx="8153400" cy="55369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Developing a Good Positioning </a:t>
          </a:r>
        </a:p>
      </dsp:txBody>
      <dsp:txXfrm>
        <a:off x="16217" y="4386944"/>
        <a:ext cx="8120966" cy="52126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2803874-5271-4241-9D32-E4A3A3D16B86}">
      <dsp:nvSpPr>
        <dsp:cNvPr id="0" name=""/>
        <dsp:cNvSpPr/>
      </dsp:nvSpPr>
      <dsp:spPr>
        <a:xfrm>
          <a:off x="0" y="558173"/>
          <a:ext cx="5856312" cy="839474"/>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l" defTabSz="1555750">
            <a:lnSpc>
              <a:spcPct val="90000"/>
            </a:lnSpc>
            <a:spcBef>
              <a:spcPct val="0"/>
            </a:spcBef>
            <a:spcAft>
              <a:spcPct val="35000"/>
            </a:spcAft>
            <a:buNone/>
          </a:pPr>
          <a:r>
            <a:rPr lang="en-US" sz="3500" kern="1200" dirty="0"/>
            <a:t>Designing a Brand Mantra</a:t>
          </a:r>
        </a:p>
      </dsp:txBody>
      <dsp:txXfrm>
        <a:off x="40980" y="599153"/>
        <a:ext cx="5774352" cy="757514"/>
      </dsp:txXfrm>
    </dsp:sp>
    <dsp:sp modelId="{D90DDCCE-9D1E-41EF-8F54-9B644EA0FC6A}">
      <dsp:nvSpPr>
        <dsp:cNvPr id="0" name=""/>
        <dsp:cNvSpPr/>
      </dsp:nvSpPr>
      <dsp:spPr>
        <a:xfrm>
          <a:off x="0" y="1498448"/>
          <a:ext cx="5856312" cy="839474"/>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l" defTabSz="1555750">
            <a:lnSpc>
              <a:spcPct val="90000"/>
            </a:lnSpc>
            <a:spcBef>
              <a:spcPct val="0"/>
            </a:spcBef>
            <a:spcAft>
              <a:spcPct val="35000"/>
            </a:spcAft>
            <a:buNone/>
          </a:pPr>
          <a:r>
            <a:rPr lang="en-US" sz="3500" kern="1200" dirty="0"/>
            <a:t>Implementing a Brand Mantra</a:t>
          </a:r>
        </a:p>
      </dsp:txBody>
      <dsp:txXfrm>
        <a:off x="40980" y="1539428"/>
        <a:ext cx="5774352" cy="757514"/>
      </dsp:txXfrm>
    </dsp:sp>
  </dsp:spTree>
</dsp:drawing>
</file>

<file path=ppt/diagrams/layout1.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10/4/2023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10/4/2023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10/4/2023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10/4/2023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10/4/2023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10/4/2023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10/4/2023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10/4/2023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10/4/2023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10/4/2023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10/4/2023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10/4/2023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10/4/2023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0.jpe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png"/><Relationship Id="rId1" Type="http://schemas.openxmlformats.org/officeDocument/2006/relationships/slideLayout" Target="../slideLayouts/slideLayout16.xml"/><Relationship Id="rId4" Type="http://schemas.openxmlformats.org/officeDocument/2006/relationships/image" Target="../media/image22.png"/></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2.png"/><Relationship Id="rId1" Type="http://schemas.openxmlformats.org/officeDocument/2006/relationships/slideLayout" Target="../slideLayouts/slideLayout16.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6.jpg"/><Relationship Id="rId1" Type="http://schemas.openxmlformats.org/officeDocument/2006/relationships/slideLayout" Target="../slideLayouts/slideLayout18.xml"/></Relationships>
</file>

<file path=ppt/slides/_rels/slide46.xml.rels><?xml version="1.0" encoding="UTF-8" standalone="yes"?>
<Relationships xmlns="http://schemas.openxmlformats.org/package/2006/relationships"><Relationship Id="rId8" Type="http://schemas.openxmlformats.org/officeDocument/2006/relationships/image" Target="../media/image39.jpg"/><Relationship Id="rId3" Type="http://schemas.openxmlformats.org/officeDocument/2006/relationships/image" Target="../media/image37.png"/><Relationship Id="rId7"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7.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3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b="1" dirty="0">
                <a:solidFill>
                  <a:schemeClr val="bg1"/>
                </a:solidFill>
                <a:latin typeface="Times New Roman" panose="02020603050405020304" pitchFamily="18" charset="0"/>
                <a:cs typeface="Times New Roman" panose="02020603050405020304" pitchFamily="18" charset="0"/>
              </a:rPr>
              <a:t>Prepared by Dr. Perihan Salah</a:t>
            </a:r>
          </a:p>
        </p:txBody>
      </p:sp>
      <p:sp>
        <p:nvSpPr>
          <p:cNvPr id="31" name="TextBox 30">
            <a:extLst>
              <a:ext uri="{FF2B5EF4-FFF2-40B4-BE49-F238E27FC236}">
                <a16:creationId xmlns:a16="http://schemas.microsoft.com/office/drawing/2014/main" id="{16E4CC76-2D0D-6204-3FBC-B0856D8E8836}"/>
              </a:ext>
            </a:extLst>
          </p:cNvPr>
          <p:cNvSpPr txBox="1"/>
          <p:nvPr/>
        </p:nvSpPr>
        <p:spPr>
          <a:xfrm>
            <a:off x="638744" y="2330690"/>
            <a:ext cx="4719792" cy="1446550"/>
          </a:xfrm>
          <a:prstGeom prst="rect">
            <a:avLst/>
          </a:prstGeom>
          <a:noFill/>
        </p:spPr>
        <p:txBody>
          <a:bodyPr wrap="square" rtlCol="0">
            <a:spAutoFit/>
          </a:bodyPr>
          <a:lstStyle/>
          <a:p>
            <a:pPr algn="ctr"/>
            <a:r>
              <a:rPr lang="en-US" sz="4400" b="1" dirty="0">
                <a:solidFill>
                  <a:srgbClr val="00B0F0"/>
                </a:solidFill>
                <a:latin typeface="Times New Roman" panose="02020603050405020304" pitchFamily="18" charset="0"/>
                <a:cs typeface="Times New Roman" panose="02020603050405020304" pitchFamily="18" charset="0"/>
              </a:rPr>
              <a:t>Strategic Brand 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8588" y="584365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3</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2040943" cy="707886"/>
          </a:xfrm>
          <a:prstGeom prst="rect">
            <a:avLst/>
          </a:prstGeom>
          <a:noFill/>
        </p:spPr>
        <p:txBody>
          <a:bodyPr wrap="none" rtlCol="0">
            <a:spAutoFit/>
          </a:bodyPr>
          <a:lstStyle/>
          <a:p>
            <a:r>
              <a:rPr lang="en-US" sz="2000">
                <a:solidFill>
                  <a:schemeClr val="bg1"/>
                </a:solidFill>
                <a:latin typeface="Times New Roman" panose="02020603050405020304" pitchFamily="18" charset="0"/>
                <a:cs typeface="Times New Roman" panose="02020603050405020304" pitchFamily="18" charset="0"/>
              </a:rPr>
              <a:t>MKT733</a:t>
            </a:r>
            <a:endParaRPr lang="en-US" sz="2000" dirty="0">
              <a:solidFill>
                <a:schemeClr val="bg1"/>
              </a:solidFill>
              <a:latin typeface="Times New Roman" panose="02020603050405020304" pitchFamily="18" charset="0"/>
              <a:cs typeface="Times New Roman" panose="02020603050405020304" pitchFamily="18" charset="0"/>
            </a:endParaRPr>
          </a:p>
          <a:p>
            <a:r>
              <a:rPr lang="en-US" sz="2000" dirty="0">
                <a:solidFill>
                  <a:schemeClr val="bg1"/>
                </a:solidFill>
                <a:latin typeface="Times New Roman" panose="02020603050405020304" pitchFamily="18" charset="0"/>
                <a:cs typeface="Times New Roman" panose="02020603050405020304" pitchFamily="18" charset="0"/>
              </a:rPr>
              <a:t>Brand Positioning</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419900" y="2532528"/>
            <a:ext cx="5315065" cy="1446550"/>
          </a:xfrm>
          <a:prstGeom prst="rect">
            <a:avLst/>
          </a:prstGeom>
          <a:noFill/>
        </p:spPr>
        <p:txBody>
          <a:bodyPr wrap="square" rtlCol="0">
            <a:spAutoFit/>
          </a:bodyPr>
          <a:lstStyle/>
          <a:p>
            <a:pPr algn="ctr"/>
            <a:r>
              <a:rPr lang="en-US" sz="4400" b="1" dirty="0">
                <a:solidFill>
                  <a:srgbClr val="00B0F0"/>
                </a:solidFill>
                <a:latin typeface="Times New Roman" panose="02020603050405020304" pitchFamily="18" charset="0"/>
                <a:cs typeface="Times New Roman" panose="02020603050405020304" pitchFamily="18" charset="0"/>
              </a:rPr>
              <a:t>Strategic Brand 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7431923" y="416867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3</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040943"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MKT</a:t>
            </a:r>
          </a:p>
          <a:p>
            <a:r>
              <a:rPr lang="en-US" sz="2000" dirty="0">
                <a:solidFill>
                  <a:srgbClr val="000000"/>
                </a:solidFill>
                <a:latin typeface="Times New Roman" panose="02020603050405020304" pitchFamily="18" charset="0"/>
                <a:cs typeface="Times New Roman" panose="02020603050405020304" pitchFamily="18" charset="0"/>
              </a:rPr>
              <a:t>Brand Positioning</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Perihan Salah</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6160245" y="1431095"/>
            <a:ext cx="4728010"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LEARNING OBJECTIVES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756058" y="2934153"/>
            <a:ext cx="8433134" cy="2677656"/>
          </a:xfrm>
          <a:prstGeom prst="rect">
            <a:avLst/>
          </a:prstGeom>
          <a:noFill/>
        </p:spPr>
        <p:txBody>
          <a:bodyPr wrap="square" rtlCol="0">
            <a:spAutoFit/>
          </a:bodyPr>
          <a:lstStyle/>
          <a:p>
            <a:pPr marL="285750" indent="-285750">
              <a:buFont typeface="Arial" panose="020B0604020202020204" pitchFamily="34" charset="0"/>
              <a:buChar char="•"/>
            </a:pPr>
            <a:r>
              <a:rPr lang="en-US" sz="2800" dirty="0">
                <a:solidFill>
                  <a:schemeClr val="bg1"/>
                </a:solidFill>
                <a:latin typeface="Times New Roman" panose="02020603050405020304" pitchFamily="18" charset="0"/>
                <a:cs typeface="Times New Roman" panose="02020603050405020304" pitchFamily="18" charset="0"/>
              </a:rPr>
              <a:t>Identify the four components of brand positioning</a:t>
            </a:r>
          </a:p>
          <a:p>
            <a:pPr marL="285750" indent="-285750">
              <a:buFont typeface="Arial" panose="020B0604020202020204" pitchFamily="34" charset="0"/>
              <a:buChar char="•"/>
            </a:pPr>
            <a:r>
              <a:rPr lang="en-US" sz="2800" dirty="0">
                <a:solidFill>
                  <a:schemeClr val="bg1"/>
                </a:solidFill>
                <a:latin typeface="Times New Roman" panose="02020603050405020304" pitchFamily="18" charset="0"/>
                <a:cs typeface="Times New Roman" panose="02020603050405020304" pitchFamily="18" charset="0"/>
              </a:rPr>
              <a:t>Describe the guidelines in developing a good brand positioning</a:t>
            </a:r>
          </a:p>
          <a:p>
            <a:pPr marL="285750" indent="-285750">
              <a:buFont typeface="Arial" panose="020B0604020202020204" pitchFamily="34" charset="0"/>
              <a:buChar char="•"/>
            </a:pPr>
            <a:r>
              <a:rPr lang="en-US" sz="2800" dirty="0">
                <a:solidFill>
                  <a:schemeClr val="bg1"/>
                </a:solidFill>
                <a:latin typeface="Times New Roman" panose="02020603050405020304" pitchFamily="18" charset="0"/>
                <a:cs typeface="Times New Roman" panose="02020603050405020304" pitchFamily="18" charset="0"/>
              </a:rPr>
              <a:t>Explain brand mantras and how they should be developed</a:t>
            </a:r>
          </a:p>
          <a:p>
            <a:pPr marL="285750" indent="-285750">
              <a:buFont typeface="Arial" panose="020B0604020202020204" pitchFamily="34" charset="0"/>
              <a:buChar char="•"/>
            </a:pPr>
            <a:endParaRPr lang="en-US" sz="2800" dirty="0">
              <a:solidFill>
                <a:schemeClr val="bg1"/>
              </a:solidFill>
              <a:latin typeface="Times New Roman" panose="02020603050405020304" pitchFamily="18" charset="0"/>
              <a:cs typeface="Times New Roman" panose="02020603050405020304" pitchFamily="18" charset="0"/>
            </a:endParaRPr>
          </a:p>
        </p:txBody>
      </p:sp>
      <p:grpSp>
        <p:nvGrpSpPr>
          <p:cNvPr id="3" name="Group 2">
            <a:extLst>
              <a:ext uri="{FF2B5EF4-FFF2-40B4-BE49-F238E27FC236}">
                <a16:creationId xmlns:a16="http://schemas.microsoft.com/office/drawing/2014/main" id="{DB2649DD-A18F-4A25-A6A3-CE67B847BF0F}"/>
              </a:ext>
            </a:extLst>
          </p:cNvPr>
          <p:cNvGrpSpPr/>
          <p:nvPr/>
        </p:nvGrpSpPr>
        <p:grpSpPr>
          <a:xfrm>
            <a:off x="4546947" y="1162651"/>
            <a:ext cx="1190600" cy="1039770"/>
            <a:chOff x="3386537" y="1329617"/>
            <a:chExt cx="1190600" cy="1039770"/>
          </a:xfrm>
        </p:grpSpPr>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gr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9696944" y="6370169"/>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750046" y="6472511"/>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0" name="Picture 9">
            <a:extLst>
              <a:ext uri="{FF2B5EF4-FFF2-40B4-BE49-F238E27FC236}">
                <a16:creationId xmlns:a16="http://schemas.microsoft.com/office/drawing/2014/main" id="{A1F33A20-A276-407E-8819-77B3436AF80B}"/>
              </a:ext>
            </a:extLst>
          </p:cNvPr>
          <p:cNvPicPr>
            <a:picLocks noChangeAspect="1"/>
          </p:cNvPicPr>
          <p:nvPr/>
        </p:nvPicPr>
        <p:blipFill>
          <a:blip r:embed="rId3"/>
          <a:stretch>
            <a:fillRect/>
          </a:stretch>
        </p:blipFill>
        <p:spPr>
          <a:xfrm>
            <a:off x="0" y="0"/>
            <a:ext cx="9497088" cy="6858000"/>
          </a:xfrm>
          <a:prstGeom prst="rect">
            <a:avLst/>
          </a:prstGeom>
        </p:spPr>
      </p:pic>
    </p:spTree>
    <p:extLst>
      <p:ext uri="{BB962C8B-B14F-4D97-AF65-F5344CB8AC3E}">
        <p14:creationId xmlns:p14="http://schemas.microsoft.com/office/powerpoint/2010/main" val="1520784841"/>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a:xfrm>
            <a:off x="1944345" y="1156812"/>
            <a:ext cx="9936480" cy="4610100"/>
          </a:xfrm>
        </p:spPr>
      </p:pic>
      <p:sp>
        <p:nvSpPr>
          <p:cNvPr id="6" name="Rectangle 5">
            <a:extLst>
              <a:ext uri="{FF2B5EF4-FFF2-40B4-BE49-F238E27FC236}">
                <a16:creationId xmlns:a16="http://schemas.microsoft.com/office/drawing/2014/main" id="{625A65B4-F2A8-05FC-5604-83D2080647B6}"/>
              </a:ext>
            </a:extLst>
          </p:cNvPr>
          <p:cNvSpPr/>
          <p:nvPr/>
        </p:nvSpPr>
        <p:spPr>
          <a:xfrm>
            <a:off x="73572" y="598847"/>
            <a:ext cx="942351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7165784" y="1269052"/>
            <a:ext cx="3363421" cy="584775"/>
          </a:xfrm>
          <a:prstGeom prst="rect">
            <a:avLst/>
          </a:prstGeom>
          <a:noFill/>
        </p:spPr>
        <p:txBody>
          <a:bodyPr wrap="non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Brand Positioning</a:t>
            </a:r>
          </a:p>
        </p:txBody>
      </p:sp>
      <p:grpSp>
        <p:nvGrpSpPr>
          <p:cNvPr id="2" name="Group 1">
            <a:extLst>
              <a:ext uri="{FF2B5EF4-FFF2-40B4-BE49-F238E27FC236}">
                <a16:creationId xmlns:a16="http://schemas.microsoft.com/office/drawing/2014/main" id="{27C715CD-CD9B-443B-B974-D5985DDE1B17}"/>
              </a:ext>
            </a:extLst>
          </p:cNvPr>
          <p:cNvGrpSpPr/>
          <p:nvPr/>
        </p:nvGrpSpPr>
        <p:grpSpPr>
          <a:xfrm>
            <a:off x="4951095" y="1117694"/>
            <a:ext cx="1116793" cy="1067498"/>
            <a:chOff x="4951095" y="1117694"/>
            <a:chExt cx="1116793" cy="1067498"/>
          </a:xfrm>
        </p:grpSpPr>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grpSp>
      <p:sp>
        <p:nvSpPr>
          <p:cNvPr id="7" name="TextBox 6">
            <a:extLst>
              <a:ext uri="{FF2B5EF4-FFF2-40B4-BE49-F238E27FC236}">
                <a16:creationId xmlns:a16="http://schemas.microsoft.com/office/drawing/2014/main" id="{20D19C38-D110-EE5A-C35B-B7A999B68582}"/>
              </a:ext>
            </a:extLst>
          </p:cNvPr>
          <p:cNvSpPr txBox="1"/>
          <p:nvPr/>
        </p:nvSpPr>
        <p:spPr>
          <a:xfrm>
            <a:off x="9751440" y="6457890"/>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8" name="TextBox 17">
            <a:extLst>
              <a:ext uri="{FF2B5EF4-FFF2-40B4-BE49-F238E27FC236}">
                <a16:creationId xmlns:a16="http://schemas.microsoft.com/office/drawing/2014/main" id="{87DBCCA0-E227-4D8A-93B4-58E70A51FEE0}"/>
              </a:ext>
            </a:extLst>
          </p:cNvPr>
          <p:cNvSpPr txBox="1"/>
          <p:nvPr/>
        </p:nvSpPr>
        <p:spPr>
          <a:xfrm>
            <a:off x="151975" y="822775"/>
            <a:ext cx="4510980" cy="1477328"/>
          </a:xfrm>
          <a:prstGeom prst="rect">
            <a:avLst/>
          </a:prstGeom>
          <a:solidFill>
            <a:schemeClr val="bg1"/>
          </a:solidFill>
        </p:spPr>
        <p:txBody>
          <a:bodyPr wrap="square">
            <a:spAutoFit/>
          </a:bodyPr>
          <a:lstStyle/>
          <a:p>
            <a:r>
              <a:rPr lang="en-US" dirty="0"/>
              <a:t>Two questions often arise in brand marketing:</a:t>
            </a:r>
          </a:p>
          <a:p>
            <a:pPr marL="342900" indent="-342900">
              <a:buFont typeface="+mj-lt"/>
              <a:buAutoNum type="arabicPeriod"/>
            </a:pPr>
            <a:r>
              <a:rPr lang="en-US" dirty="0"/>
              <a:t>What makes a brand strong? </a:t>
            </a:r>
          </a:p>
          <a:p>
            <a:pPr marL="342900" indent="-342900">
              <a:buFont typeface="+mj-lt"/>
              <a:buAutoNum type="arabicPeriod"/>
            </a:pPr>
            <a:r>
              <a:rPr lang="en-US" dirty="0"/>
              <a:t>How do you build a strong brand?</a:t>
            </a:r>
          </a:p>
          <a:p>
            <a:r>
              <a:rPr lang="en-US" dirty="0"/>
              <a:t>These questions help in understanding customer-based brand equity.</a:t>
            </a:r>
          </a:p>
        </p:txBody>
      </p:sp>
      <p:grpSp>
        <p:nvGrpSpPr>
          <p:cNvPr id="14" name="Group 13">
            <a:extLst>
              <a:ext uri="{FF2B5EF4-FFF2-40B4-BE49-F238E27FC236}">
                <a16:creationId xmlns:a16="http://schemas.microsoft.com/office/drawing/2014/main" id="{930F1804-5D52-3B48-B62F-13B0BE4D633A}"/>
              </a:ext>
            </a:extLst>
          </p:cNvPr>
          <p:cNvGrpSpPr/>
          <p:nvPr/>
        </p:nvGrpSpPr>
        <p:grpSpPr>
          <a:xfrm>
            <a:off x="409896" y="5042560"/>
            <a:ext cx="7409801" cy="1736791"/>
            <a:chOff x="0" y="32918"/>
            <a:chExt cx="7587952" cy="1736791"/>
          </a:xfrm>
        </p:grpSpPr>
        <p:sp>
          <p:nvSpPr>
            <p:cNvPr id="15" name="Rectangle: Rounded Corners 14">
              <a:extLst>
                <a:ext uri="{FF2B5EF4-FFF2-40B4-BE49-F238E27FC236}">
                  <a16:creationId xmlns:a16="http://schemas.microsoft.com/office/drawing/2014/main" id="{5ABFE48D-7307-8B25-B615-6AA39FC758EC}"/>
                </a:ext>
              </a:extLst>
            </p:cNvPr>
            <p:cNvSpPr/>
            <p:nvPr/>
          </p:nvSpPr>
          <p:spPr>
            <a:xfrm>
              <a:off x="0" y="32918"/>
              <a:ext cx="7587952" cy="1736791"/>
            </a:xfrm>
            <a:prstGeom prst="round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6" name="Rectangle: Rounded Corners 4">
              <a:extLst>
                <a:ext uri="{FF2B5EF4-FFF2-40B4-BE49-F238E27FC236}">
                  <a16:creationId xmlns:a16="http://schemas.microsoft.com/office/drawing/2014/main" id="{1A098664-1DB8-CAC1-8679-DD530F5649C0}"/>
                </a:ext>
              </a:extLst>
            </p:cNvPr>
            <p:cNvSpPr txBox="1"/>
            <p:nvPr/>
          </p:nvSpPr>
          <p:spPr>
            <a:xfrm>
              <a:off x="84783" y="117701"/>
              <a:ext cx="7418386" cy="1567225"/>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kern="1200" dirty="0"/>
                <a:t>Positioning requires defining ideal brand knowledge structure and establishing points-of-parity and points -of differences(POD) to establish the right brand identity and brand image. Unique POD’s provide a competitive advantage and the reason why consumers should buy the brand </a:t>
              </a:r>
            </a:p>
          </p:txBody>
        </p:sp>
      </p:gr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9" y="2107"/>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750046" y="6472511"/>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TextBox 5">
            <a:extLst>
              <a:ext uri="{FF2B5EF4-FFF2-40B4-BE49-F238E27FC236}">
                <a16:creationId xmlns:a16="http://schemas.microsoft.com/office/drawing/2014/main" id="{99BA540F-C8BC-4F07-84A9-A96202CFDF65}"/>
              </a:ext>
            </a:extLst>
          </p:cNvPr>
          <p:cNvSpPr txBox="1"/>
          <p:nvPr/>
        </p:nvSpPr>
        <p:spPr>
          <a:xfrm>
            <a:off x="311174" y="123422"/>
            <a:ext cx="6185338"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0" cap="none" spc="0" normalizeH="0" baseline="0" noProof="0" dirty="0">
                <a:ln w="12700">
                  <a:solidFill>
                    <a:srgbClr val="007FA3">
                      <a:satMod val="155000"/>
                    </a:srgbClr>
                  </a:solidFill>
                  <a:prstDash val="solid"/>
                </a:ln>
                <a:solidFill>
                  <a:schemeClr val="accent1"/>
                </a:solidFill>
                <a:effectLst>
                  <a:outerShdw blurRad="41275" dist="20320" dir="1800000" algn="tl" rotWithShape="0">
                    <a:srgbClr val="000000">
                      <a:alpha val="40000"/>
                    </a:srgbClr>
                  </a:outerShdw>
                </a:effectLst>
                <a:uLnTx/>
                <a:uFillTx/>
                <a:latin typeface="Arial"/>
                <a:cs typeface="Arial"/>
                <a:sym typeface="Arial"/>
              </a:rPr>
              <a:t>Brand Positioning</a:t>
            </a:r>
          </a:p>
        </p:txBody>
      </p:sp>
      <p:grpSp>
        <p:nvGrpSpPr>
          <p:cNvPr id="2" name="Group 1">
            <a:extLst>
              <a:ext uri="{FF2B5EF4-FFF2-40B4-BE49-F238E27FC236}">
                <a16:creationId xmlns:a16="http://schemas.microsoft.com/office/drawing/2014/main" id="{BB8B5758-93ED-4A61-9181-ACC0347C06D1}"/>
              </a:ext>
            </a:extLst>
          </p:cNvPr>
          <p:cNvGrpSpPr/>
          <p:nvPr/>
        </p:nvGrpSpPr>
        <p:grpSpPr>
          <a:xfrm>
            <a:off x="311174" y="1127230"/>
            <a:ext cx="9579059" cy="5545336"/>
            <a:chOff x="311174" y="1127230"/>
            <a:chExt cx="9579059" cy="5545336"/>
          </a:xfrm>
        </p:grpSpPr>
        <p:pic>
          <p:nvPicPr>
            <p:cNvPr id="7" name="Picture 2" descr="C:\Users\Dr.Mayar\Desktop\BRAND-Positioning-process-infographics.png">
              <a:extLst>
                <a:ext uri="{FF2B5EF4-FFF2-40B4-BE49-F238E27FC236}">
                  <a16:creationId xmlns:a16="http://schemas.microsoft.com/office/drawing/2014/main" id="{5F8A8FE5-36B7-438F-BCC5-4C4DE1D2FD9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8826" t="16440" r="37337" b="30751"/>
            <a:stretch/>
          </p:blipFill>
          <p:spPr bwMode="auto">
            <a:xfrm>
              <a:off x="311174" y="1127230"/>
              <a:ext cx="9579059" cy="554533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9" name="Rectangle 8">
              <a:extLst>
                <a:ext uri="{FF2B5EF4-FFF2-40B4-BE49-F238E27FC236}">
                  <a16:creationId xmlns:a16="http://schemas.microsoft.com/office/drawing/2014/main" id="{FB801AB4-030F-4642-861A-B09EB1F251D5}"/>
                </a:ext>
              </a:extLst>
            </p:cNvPr>
            <p:cNvSpPr/>
            <p:nvPr/>
          </p:nvSpPr>
          <p:spPr>
            <a:xfrm>
              <a:off x="630057" y="1212844"/>
              <a:ext cx="1527280" cy="707886"/>
            </a:xfrm>
            <a:prstGeom prst="rect">
              <a:avLst/>
            </a:prstGeom>
          </p:spPr>
          <p:txBody>
            <a:bodyPr wrap="square">
              <a:spAutoFit/>
            </a:bodyPr>
            <a:lstStyle/>
            <a:p>
              <a:pPr>
                <a:buClr>
                  <a:srgbClr val="007FA3"/>
                </a:buClr>
              </a:pPr>
              <a:r>
                <a:rPr lang="en-IN" sz="2000" b="1" kern="0" dirty="0">
                  <a:latin typeface="Arial"/>
                  <a:ea typeface="Questrial"/>
                  <a:cs typeface="Questrial"/>
                  <a:sym typeface="Questrial"/>
                </a:rPr>
                <a:t>Basic </a:t>
              </a:r>
            </a:p>
            <a:p>
              <a:pPr>
                <a:buClr>
                  <a:srgbClr val="007FA3"/>
                </a:buClr>
              </a:pPr>
              <a:r>
                <a:rPr lang="en-IN" sz="2000" b="1" kern="0" dirty="0">
                  <a:latin typeface="Arial"/>
                  <a:ea typeface="Questrial"/>
                  <a:cs typeface="Questrial"/>
                  <a:sym typeface="Questrial"/>
                </a:rPr>
                <a:t>Concepts</a:t>
              </a:r>
            </a:p>
          </p:txBody>
        </p:sp>
        <p:sp>
          <p:nvSpPr>
            <p:cNvPr id="11" name="Rectangle 10">
              <a:extLst>
                <a:ext uri="{FF2B5EF4-FFF2-40B4-BE49-F238E27FC236}">
                  <a16:creationId xmlns:a16="http://schemas.microsoft.com/office/drawing/2014/main" id="{AA996222-2B5E-4273-8935-6DC2AAFBCC14}"/>
                </a:ext>
              </a:extLst>
            </p:cNvPr>
            <p:cNvSpPr/>
            <p:nvPr/>
          </p:nvSpPr>
          <p:spPr>
            <a:xfrm>
              <a:off x="2765344" y="1427936"/>
              <a:ext cx="1675074" cy="400110"/>
            </a:xfrm>
            <a:prstGeom prst="rect">
              <a:avLst/>
            </a:prstGeom>
          </p:spPr>
          <p:txBody>
            <a:bodyPr wrap="none">
              <a:spAutoFit/>
            </a:bodyPr>
            <a:lstStyle/>
            <a:p>
              <a:pPr>
                <a:buClr>
                  <a:srgbClr val="007FA3"/>
                </a:buClr>
              </a:pPr>
              <a:r>
                <a:rPr lang="en-IN" sz="2000" b="1" kern="0" dirty="0">
                  <a:solidFill>
                    <a:srgbClr val="000000"/>
                  </a:solidFill>
                  <a:latin typeface="Arial"/>
                  <a:ea typeface="Questrial"/>
                  <a:cs typeface="Questrial"/>
                  <a:sym typeface="Questrial"/>
                </a:rPr>
                <a:t>Target Market</a:t>
              </a:r>
              <a:endParaRPr lang="en-IN" sz="2000" b="1" kern="0" dirty="0">
                <a:solidFill>
                  <a:srgbClr val="000000"/>
                </a:solidFill>
                <a:latin typeface="Arial"/>
                <a:cs typeface="Arial"/>
                <a:sym typeface="Arial"/>
              </a:endParaRPr>
            </a:p>
          </p:txBody>
        </p:sp>
        <p:sp>
          <p:nvSpPr>
            <p:cNvPr id="12" name="Rectangle 11">
              <a:extLst>
                <a:ext uri="{FF2B5EF4-FFF2-40B4-BE49-F238E27FC236}">
                  <a16:creationId xmlns:a16="http://schemas.microsoft.com/office/drawing/2014/main" id="{D68ED060-0FD9-4D55-BAC2-B51E066689F4}"/>
                </a:ext>
              </a:extLst>
            </p:cNvPr>
            <p:cNvSpPr/>
            <p:nvPr/>
          </p:nvSpPr>
          <p:spPr>
            <a:xfrm>
              <a:off x="5048425" y="1260875"/>
              <a:ext cx="1950720" cy="707886"/>
            </a:xfrm>
            <a:prstGeom prst="rect">
              <a:avLst/>
            </a:prstGeom>
          </p:spPr>
          <p:txBody>
            <a:bodyPr wrap="square">
              <a:spAutoFit/>
            </a:bodyPr>
            <a:lstStyle/>
            <a:p>
              <a:pPr algn="ctr">
                <a:buClr>
                  <a:srgbClr val="007FA3"/>
                </a:buClr>
              </a:pPr>
              <a:r>
                <a:rPr lang="en-IN" sz="2000" b="1" kern="0" dirty="0">
                  <a:solidFill>
                    <a:srgbClr val="000000"/>
                  </a:solidFill>
                  <a:latin typeface="Arial"/>
                  <a:ea typeface="Questrial"/>
                  <a:cs typeface="Questrial"/>
                  <a:sym typeface="Questrial"/>
                </a:rPr>
                <a:t>Nature of Competition</a:t>
              </a:r>
              <a:endParaRPr lang="en-IN" sz="2000" b="1" kern="0" dirty="0">
                <a:solidFill>
                  <a:srgbClr val="000000"/>
                </a:solidFill>
                <a:latin typeface="Arial"/>
                <a:cs typeface="Arial"/>
                <a:sym typeface="Arial"/>
              </a:endParaRPr>
            </a:p>
          </p:txBody>
        </p:sp>
        <p:sp>
          <p:nvSpPr>
            <p:cNvPr id="13" name="Rectangle 12">
              <a:extLst>
                <a:ext uri="{FF2B5EF4-FFF2-40B4-BE49-F238E27FC236}">
                  <a16:creationId xmlns:a16="http://schemas.microsoft.com/office/drawing/2014/main" id="{E4640CF3-1A70-4E75-B458-7C68A6CB4D21}"/>
                </a:ext>
              </a:extLst>
            </p:cNvPr>
            <p:cNvSpPr/>
            <p:nvPr/>
          </p:nvSpPr>
          <p:spPr>
            <a:xfrm>
              <a:off x="7078122" y="1274048"/>
              <a:ext cx="2671924" cy="707886"/>
            </a:xfrm>
            <a:prstGeom prst="rect">
              <a:avLst/>
            </a:prstGeom>
          </p:spPr>
          <p:txBody>
            <a:bodyPr wrap="square">
              <a:spAutoFit/>
            </a:bodyPr>
            <a:lstStyle/>
            <a:p>
              <a:pPr algn="ctr">
                <a:buClr>
                  <a:srgbClr val="007FA3"/>
                </a:buClr>
              </a:pPr>
              <a:r>
                <a:rPr lang="en-IN" sz="2000" b="1" kern="0" dirty="0">
                  <a:latin typeface="Arial"/>
                  <a:ea typeface="Questrial"/>
                  <a:cs typeface="Questrial"/>
                  <a:sym typeface="Questrial"/>
                </a:rPr>
                <a:t>Points-of-Parity and Points-of-Difference</a:t>
              </a:r>
              <a:endParaRPr lang="en-IN" sz="2000" b="1" kern="0" dirty="0">
                <a:latin typeface="Arial"/>
                <a:cs typeface="Arial"/>
                <a:sym typeface="Arial"/>
              </a:endParaRPr>
            </a:p>
          </p:txBody>
        </p:sp>
      </p:grpSp>
    </p:spTree>
    <p:extLst>
      <p:ext uri="{BB962C8B-B14F-4D97-AF65-F5344CB8AC3E}">
        <p14:creationId xmlns:p14="http://schemas.microsoft.com/office/powerpoint/2010/main" val="2406550965"/>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272652" y="-81975"/>
            <a:ext cx="1977362" cy="933314"/>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858640" y="6457890"/>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3" name="Picture 2">
            <a:extLst>
              <a:ext uri="{FF2B5EF4-FFF2-40B4-BE49-F238E27FC236}">
                <a16:creationId xmlns:a16="http://schemas.microsoft.com/office/drawing/2014/main" id="{CDCE225C-1C58-4A19-8DD8-C90BD8D39411}"/>
              </a:ext>
            </a:extLst>
          </p:cNvPr>
          <p:cNvPicPr>
            <a:picLocks noChangeAspect="1"/>
          </p:cNvPicPr>
          <p:nvPr/>
        </p:nvPicPr>
        <p:blipFill>
          <a:blip r:embed="rId3"/>
          <a:stretch>
            <a:fillRect/>
          </a:stretch>
        </p:blipFill>
        <p:spPr>
          <a:xfrm>
            <a:off x="0" y="11896"/>
            <a:ext cx="10272651" cy="6834208"/>
          </a:xfrm>
          <a:prstGeom prst="rect">
            <a:avLst/>
          </a:prstGeom>
        </p:spPr>
      </p:pic>
      <p:sp>
        <p:nvSpPr>
          <p:cNvPr id="14" name="Title 1">
            <a:extLst>
              <a:ext uri="{FF2B5EF4-FFF2-40B4-BE49-F238E27FC236}">
                <a16:creationId xmlns:a16="http://schemas.microsoft.com/office/drawing/2014/main" id="{93852112-0CC0-4C6A-AC6B-DD17FF494F0C}"/>
              </a:ext>
            </a:extLst>
          </p:cNvPr>
          <p:cNvSpPr txBox="1">
            <a:spLocks/>
          </p:cNvSpPr>
          <p:nvPr/>
        </p:nvSpPr>
        <p:spPr>
          <a:xfrm>
            <a:off x="318113" y="384682"/>
            <a:ext cx="3759901" cy="603290"/>
          </a:xfrm>
          <a:prstGeom prst="rect">
            <a:avLst/>
          </a:prstGeom>
          <a:solidFill>
            <a:srgbClr val="FFFF00"/>
          </a:solidFill>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IN" b="1" dirty="0"/>
              <a:t>Basic Concepts</a:t>
            </a:r>
          </a:p>
        </p:txBody>
      </p:sp>
      <p:sp>
        <p:nvSpPr>
          <p:cNvPr id="15" name="Content Placeholder 2">
            <a:extLst>
              <a:ext uri="{FF2B5EF4-FFF2-40B4-BE49-F238E27FC236}">
                <a16:creationId xmlns:a16="http://schemas.microsoft.com/office/drawing/2014/main" id="{3CC437A6-903C-4E5F-82D6-27740FFB5539}"/>
              </a:ext>
            </a:extLst>
          </p:cNvPr>
          <p:cNvSpPr txBox="1">
            <a:spLocks/>
          </p:cNvSpPr>
          <p:nvPr/>
        </p:nvSpPr>
        <p:spPr>
          <a:xfrm>
            <a:off x="-1" y="1428744"/>
            <a:ext cx="4165600" cy="4783514"/>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b="1" dirty="0">
                <a:solidFill>
                  <a:schemeClr val="bg1"/>
                </a:solidFill>
              </a:rPr>
              <a:t>Brand positioning:</a:t>
            </a:r>
          </a:p>
          <a:p>
            <a:pPr lvl="1"/>
            <a:r>
              <a:rPr lang="en-US" dirty="0">
                <a:solidFill>
                  <a:schemeClr val="bg1"/>
                </a:solidFill>
              </a:rPr>
              <a:t>Act of designing the company’s </a:t>
            </a:r>
            <a:r>
              <a:rPr lang="en-US" dirty="0">
                <a:solidFill>
                  <a:schemeClr val="bg1"/>
                </a:solidFill>
                <a:effectLst>
                  <a:outerShdw blurRad="38100" dist="38100" dir="2700000" algn="tl">
                    <a:srgbClr val="000000">
                      <a:alpha val="43137"/>
                    </a:srgbClr>
                  </a:outerShdw>
                </a:effectLst>
              </a:rPr>
              <a:t>offer and image </a:t>
            </a:r>
            <a:r>
              <a:rPr lang="en-US" dirty="0">
                <a:solidFill>
                  <a:schemeClr val="bg1"/>
                </a:solidFill>
              </a:rPr>
              <a:t>so that it occupies a distinct and valued place in the target customers’ minds</a:t>
            </a:r>
          </a:p>
          <a:p>
            <a:pPr lvl="1"/>
            <a:r>
              <a:rPr lang="en-US" dirty="0">
                <a:solidFill>
                  <a:schemeClr val="bg1"/>
                </a:solidFill>
              </a:rPr>
              <a:t>Finding the proper “</a:t>
            </a:r>
            <a:r>
              <a:rPr lang="en-US" dirty="0">
                <a:solidFill>
                  <a:schemeClr val="bg1"/>
                </a:solidFill>
                <a:effectLst>
                  <a:outerShdw blurRad="38100" dist="38100" dir="2700000" algn="tl">
                    <a:srgbClr val="000000">
                      <a:alpha val="43137"/>
                    </a:srgbClr>
                  </a:outerShdw>
                </a:effectLst>
              </a:rPr>
              <a:t>location</a:t>
            </a:r>
            <a:r>
              <a:rPr lang="en-US" dirty="0">
                <a:solidFill>
                  <a:schemeClr val="bg1"/>
                </a:solidFill>
              </a:rPr>
              <a:t>” in the minds of consumers or market segment</a:t>
            </a:r>
          </a:p>
          <a:p>
            <a:pPr lvl="1"/>
            <a:r>
              <a:rPr lang="en-US" dirty="0">
                <a:solidFill>
                  <a:schemeClr val="bg1"/>
                </a:solidFill>
              </a:rPr>
              <a:t>Allows consumers to think about a product or service in the “</a:t>
            </a:r>
            <a:r>
              <a:rPr lang="en-US" dirty="0">
                <a:solidFill>
                  <a:schemeClr val="bg1"/>
                </a:solidFill>
                <a:effectLst>
                  <a:outerShdw blurRad="38100" dist="38100" dir="2700000" algn="tl">
                    <a:srgbClr val="000000">
                      <a:alpha val="43137"/>
                    </a:srgbClr>
                  </a:outerShdw>
                </a:effectLst>
              </a:rPr>
              <a:t>right</a:t>
            </a:r>
            <a:r>
              <a:rPr lang="en-US" dirty="0">
                <a:solidFill>
                  <a:schemeClr val="bg1"/>
                </a:solidFill>
              </a:rPr>
              <a:t>” perspective</a:t>
            </a:r>
          </a:p>
        </p:txBody>
      </p:sp>
    </p:spTree>
    <p:extLst>
      <p:ext uri="{BB962C8B-B14F-4D97-AF65-F5344CB8AC3E}">
        <p14:creationId xmlns:p14="http://schemas.microsoft.com/office/powerpoint/2010/main" val="3212829117"/>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272652" y="-81975"/>
            <a:ext cx="1977362" cy="933314"/>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10272652" y="6519446"/>
            <a:ext cx="1977362" cy="338554"/>
          </a:xfrm>
          <a:prstGeom prst="rect">
            <a:avLst/>
          </a:prstGeom>
          <a:noFill/>
        </p:spPr>
        <p:txBody>
          <a:bodyPr wrap="square" rtlCol="0">
            <a:spAutoFit/>
          </a:bodyPr>
          <a:lstStyle/>
          <a:p>
            <a:pPr algn="ctr"/>
            <a:r>
              <a:rPr lang="en-US" sz="1600" dirty="0">
                <a:solidFill>
                  <a:schemeClr val="bg1"/>
                </a:solidFill>
              </a:rPr>
              <a:t>www.midocean.ae</a:t>
            </a:r>
          </a:p>
        </p:txBody>
      </p:sp>
      <p:pic>
        <p:nvPicPr>
          <p:cNvPr id="2" name="Picture 1">
            <a:extLst>
              <a:ext uri="{FF2B5EF4-FFF2-40B4-BE49-F238E27FC236}">
                <a16:creationId xmlns:a16="http://schemas.microsoft.com/office/drawing/2014/main" id="{6DE8C3FC-B167-49C8-ABDE-74B40873174B}"/>
              </a:ext>
            </a:extLst>
          </p:cNvPr>
          <p:cNvPicPr>
            <a:picLocks noChangeAspect="1"/>
          </p:cNvPicPr>
          <p:nvPr/>
        </p:nvPicPr>
        <p:blipFill>
          <a:blip r:embed="rId3"/>
          <a:stretch>
            <a:fillRect/>
          </a:stretch>
        </p:blipFill>
        <p:spPr>
          <a:xfrm>
            <a:off x="0" y="0"/>
            <a:ext cx="10352690" cy="6858000"/>
          </a:xfrm>
          <a:prstGeom prst="rect">
            <a:avLst/>
          </a:prstGeom>
        </p:spPr>
      </p:pic>
      <p:sp>
        <p:nvSpPr>
          <p:cNvPr id="9" name="Title 1">
            <a:extLst>
              <a:ext uri="{FF2B5EF4-FFF2-40B4-BE49-F238E27FC236}">
                <a16:creationId xmlns:a16="http://schemas.microsoft.com/office/drawing/2014/main" id="{8DB4BBE9-87ED-41FF-AD4D-41802E9309FE}"/>
              </a:ext>
            </a:extLst>
          </p:cNvPr>
          <p:cNvSpPr txBox="1">
            <a:spLocks/>
          </p:cNvSpPr>
          <p:nvPr/>
        </p:nvSpPr>
        <p:spPr>
          <a:xfrm>
            <a:off x="1074507" y="-81975"/>
            <a:ext cx="5313680" cy="841269"/>
          </a:xfrm>
          <a:prstGeom prst="rect">
            <a:avLst/>
          </a:prstGeom>
          <a:noFill/>
          <a:ln>
            <a:noFill/>
          </a:ln>
        </p:spPr>
        <p:txBody>
          <a:bodyPr lIns="0" tIns="0" rIns="0" bIns="0" anchor="b" anchorCtr="0"/>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
                <a:srgbClr val="007FA3"/>
              </a:buClr>
              <a:buSzTx/>
              <a:buFont typeface="Times New Roman"/>
              <a:buNone/>
              <a:tabLst/>
              <a:defRPr/>
            </a:pPr>
            <a:r>
              <a:rPr kumimoji="0" lang="en-IN" sz="3600" b="1" i="0" u="none" strike="noStrike" kern="0" cap="none" spc="0" normalizeH="0" baseline="0" noProof="0">
                <a:ln>
                  <a:noFill/>
                </a:ln>
                <a:solidFill>
                  <a:srgbClr val="007FA3"/>
                </a:solidFill>
                <a:effectLst/>
                <a:uLnTx/>
                <a:uFillTx/>
                <a:latin typeface="Arial"/>
                <a:cs typeface="Times New Roman"/>
                <a:sym typeface="Times New Roman"/>
              </a:rPr>
              <a:t>Target Market</a:t>
            </a:r>
            <a:endParaRPr kumimoji="0" lang="en-IN" sz="3600" b="1" i="0" u="none" strike="noStrike" kern="0" cap="none" spc="0" normalizeH="0" baseline="0" noProof="0" dirty="0">
              <a:ln>
                <a:noFill/>
              </a:ln>
              <a:solidFill>
                <a:srgbClr val="007FA3"/>
              </a:solidFill>
              <a:effectLst/>
              <a:uLnTx/>
              <a:uFillTx/>
              <a:latin typeface="Arial"/>
              <a:cs typeface="Times New Roman"/>
              <a:sym typeface="Times New Roman"/>
            </a:endParaRPr>
          </a:p>
        </p:txBody>
      </p:sp>
      <p:sp>
        <p:nvSpPr>
          <p:cNvPr id="10" name="Content Placeholder 2">
            <a:extLst>
              <a:ext uri="{FF2B5EF4-FFF2-40B4-BE49-F238E27FC236}">
                <a16:creationId xmlns:a16="http://schemas.microsoft.com/office/drawing/2014/main" id="{C4CC8D26-6560-4B25-9317-9954985F5940}"/>
              </a:ext>
            </a:extLst>
          </p:cNvPr>
          <p:cNvSpPr txBox="1">
            <a:spLocks/>
          </p:cNvSpPr>
          <p:nvPr/>
        </p:nvSpPr>
        <p:spPr>
          <a:xfrm>
            <a:off x="142240" y="1332806"/>
            <a:ext cx="4366698" cy="4742173"/>
          </a:xfrm>
          <a:prstGeom prst="rect">
            <a:avLst/>
          </a:prstGeom>
          <a:noFill/>
          <a:ln>
            <a:noFill/>
          </a:ln>
        </p:spPr>
        <p:txBody>
          <a:bodyPr lIns="0" tIns="0" rIns="0" bIns="0" anchor="t" anchorCtr="0">
            <a:normAutofit fontScale="92500" lnSpcReduction="10000"/>
          </a:bodyPr>
          <a:lstStyle>
            <a:defPPr marR="0" lvl="0" algn="l" rtl="0">
              <a:lnSpc>
                <a:spcPct val="100000"/>
              </a:lnSpc>
              <a:spcBef>
                <a:spcPts val="0"/>
              </a:spcBef>
              <a:spcAft>
                <a:spcPts val="0"/>
              </a:spcAft>
            </a:defPPr>
            <a:lvl1pPr marL="256032" marR="0" lvl="0" indent="-255600" algn="l" rtl="0">
              <a:lnSpc>
                <a:spcPct val="100000"/>
              </a:lnSpc>
              <a:spcBef>
                <a:spcPts val="15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1pPr>
            <a:lvl2pPr marL="742950" marR="0" lvl="1" indent="-284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2pPr>
            <a:lvl3pPr marL="1143000" marR="0" lvl="2" indent="-230400" algn="l" rtl="0">
              <a:lnSpc>
                <a:spcPct val="100000"/>
              </a:lnSpc>
              <a:spcBef>
                <a:spcPts val="600"/>
              </a:spcBef>
              <a:spcAft>
                <a:spcPts val="0"/>
              </a:spcAft>
              <a:buClr>
                <a:srgbClr val="007FA3"/>
              </a:buClr>
              <a:buSzPct val="100000"/>
              <a:buFont typeface="Noto Sans Symbols"/>
              <a:buChar char="▪"/>
              <a:defRPr sz="2400" b="0" i="0" u="none" strike="noStrike" cap="none">
                <a:solidFill>
                  <a:schemeClr val="dk1"/>
                </a:solidFill>
                <a:latin typeface="+mn-lt"/>
                <a:ea typeface="Arial"/>
                <a:cs typeface="Arial"/>
                <a:sym typeface="Arial"/>
              </a:defRPr>
            </a:lvl3pPr>
            <a:lvl4pPr marL="1600200" marR="0" lvl="3"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4pPr>
            <a:lvl5pPr marL="2057400" marR="0" lvl="4"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5pPr>
            <a:lvl6pPr marL="2514600" marR="0" lvl="5"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6pPr>
            <a:lvl7pPr marL="2971800" marR="0" lvl="6"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7pPr>
            <a:lvl8pPr marL="3429000" marR="0" lvl="7"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8pPr>
            <a:lvl9pPr marL="3886200" marR="0" lvl="8"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9pPr>
          </a:lstStyle>
          <a:p>
            <a:pPr marL="432" marR="0" lvl="0" indent="0" algn="l" defTabSz="914400" rtl="0" eaLnBrk="1" fontAlgn="auto" latinLnBrk="0" hangingPunct="1">
              <a:lnSpc>
                <a:spcPct val="100000"/>
              </a:lnSpc>
              <a:spcBef>
                <a:spcPts val="1500"/>
              </a:spcBef>
              <a:spcAft>
                <a:spcPts val="0"/>
              </a:spcAft>
              <a:buClr>
                <a:srgbClr val="007FA3"/>
              </a:buClr>
              <a:buSzPct val="100000"/>
              <a:buFont typeface="Arial"/>
              <a:buNone/>
              <a:tabLst/>
              <a:defRPr/>
            </a:pPr>
            <a:r>
              <a:rPr kumimoji="0" lang="en-US" sz="2400" b="1" i="0" u="none" strike="noStrike" kern="0" cap="none" spc="0" normalizeH="0" baseline="0" noProof="0" dirty="0">
                <a:ln>
                  <a:noFill/>
                </a:ln>
                <a:solidFill>
                  <a:srgbClr val="FFFFFF"/>
                </a:solidFill>
                <a:effectLst/>
                <a:uLnTx/>
                <a:uFillTx/>
                <a:latin typeface="Arial"/>
                <a:cs typeface="Arial"/>
                <a:sym typeface="Arial"/>
              </a:rPr>
              <a:t>Market segmentation: </a:t>
            </a:r>
          </a:p>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70C0"/>
                </a:solidFill>
                <a:effectLst/>
                <a:uLnTx/>
                <a:uFillTx/>
                <a:latin typeface="Arial"/>
                <a:cs typeface="Arial"/>
                <a:sym typeface="Arial"/>
              </a:rPr>
              <a:t>Divides the market into </a:t>
            </a:r>
            <a:r>
              <a:rPr kumimoji="0" lang="en-US" sz="2400" b="0" i="0" u="none" strike="noStrike" kern="0" cap="none" spc="0" normalizeH="0" baseline="0" noProof="0" dirty="0">
                <a:ln>
                  <a:noFill/>
                </a:ln>
                <a:solidFill>
                  <a:srgbClr val="C00000"/>
                </a:solidFill>
                <a:effectLst>
                  <a:outerShdw blurRad="38100" dist="38100" dir="2700000" algn="tl">
                    <a:srgbClr val="000000">
                      <a:alpha val="43137"/>
                    </a:srgbClr>
                  </a:outerShdw>
                </a:effectLst>
                <a:uLnTx/>
                <a:uFillTx/>
                <a:latin typeface="Arial"/>
                <a:cs typeface="Arial"/>
                <a:sym typeface="Arial"/>
              </a:rPr>
              <a:t>distinct groups</a:t>
            </a:r>
            <a:r>
              <a:rPr kumimoji="0" lang="en-US" sz="2400" b="0" i="0" u="none" strike="noStrike" kern="0" cap="none" spc="0" normalizeH="0" baseline="0" noProof="0" dirty="0">
                <a:ln>
                  <a:noFill/>
                </a:ln>
                <a:solidFill>
                  <a:srgbClr val="0070C0"/>
                </a:solidFill>
                <a:effectLst>
                  <a:outerShdw blurRad="38100" dist="38100" dir="2700000" algn="tl">
                    <a:srgbClr val="000000">
                      <a:alpha val="43137"/>
                    </a:srgbClr>
                  </a:outerShdw>
                </a:effectLst>
                <a:uLnTx/>
                <a:uFillTx/>
                <a:latin typeface="Arial"/>
                <a:cs typeface="Arial"/>
                <a:sym typeface="Arial"/>
              </a:rPr>
              <a:t> </a:t>
            </a:r>
            <a:r>
              <a:rPr kumimoji="0" lang="en-US" sz="2400" b="0" i="0" u="none" strike="noStrike" kern="0" cap="none" spc="0" normalizeH="0" baseline="0" noProof="0" dirty="0">
                <a:ln>
                  <a:noFill/>
                </a:ln>
                <a:solidFill>
                  <a:srgbClr val="0070C0"/>
                </a:solidFill>
                <a:effectLst/>
                <a:uLnTx/>
                <a:uFillTx/>
                <a:latin typeface="Arial"/>
                <a:cs typeface="Arial"/>
                <a:sym typeface="Arial"/>
              </a:rPr>
              <a:t>of homogeneous consumers who have similar needs and consumer behavior</a:t>
            </a:r>
          </a:p>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FFFFFF"/>
                </a:solidFill>
                <a:effectLst/>
                <a:uLnTx/>
                <a:uFillTx/>
                <a:latin typeface="Arial"/>
                <a:cs typeface="Arial"/>
                <a:sym typeface="Arial"/>
              </a:rPr>
              <a:t>Involves identifying segmentation bases and criteria:</a:t>
            </a:r>
          </a:p>
          <a:p>
            <a:pPr marL="742950" marR="0" lvl="1" indent="-284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C00000"/>
                </a:solidFill>
                <a:effectLst/>
                <a:uLnTx/>
                <a:uFillTx/>
                <a:latin typeface="Arial"/>
                <a:cs typeface="Arial"/>
                <a:sym typeface="Arial"/>
              </a:rPr>
              <a:t>Criteria:</a:t>
            </a:r>
          </a:p>
          <a:p>
            <a:pPr marL="1143000" marR="0" lvl="2" indent="-230400" algn="l" defTabSz="914400" rtl="0" eaLnBrk="1" fontAlgn="auto" latinLnBrk="0" hangingPunct="1">
              <a:lnSpc>
                <a:spcPct val="100000"/>
              </a:lnSpc>
              <a:spcBef>
                <a:spcPts val="600"/>
              </a:spcBef>
              <a:spcAft>
                <a:spcPts val="0"/>
              </a:spcAft>
              <a:buClr>
                <a:srgbClr val="007FA3"/>
              </a:buClr>
              <a:buSzPct val="100000"/>
              <a:buFont typeface="Noto Sans Symbols"/>
              <a:buChar char="▪"/>
              <a:tabLst/>
              <a:defRPr/>
            </a:pPr>
            <a:r>
              <a:rPr kumimoji="0" lang="en-US" sz="2400" b="0" i="0" u="none" strike="noStrike" kern="0" cap="none" spc="0" normalizeH="0" baseline="0" noProof="0" dirty="0">
                <a:ln>
                  <a:noFill/>
                </a:ln>
                <a:solidFill>
                  <a:srgbClr val="FFFFFF"/>
                </a:solidFill>
                <a:effectLst/>
                <a:uLnTx/>
                <a:uFillTx/>
                <a:latin typeface="Arial"/>
                <a:cs typeface="Arial"/>
                <a:sym typeface="Arial"/>
              </a:rPr>
              <a:t>Identifiability</a:t>
            </a:r>
          </a:p>
          <a:p>
            <a:pPr marL="1143000" marR="0" lvl="2" indent="-230400" algn="l" defTabSz="914400" rtl="0" eaLnBrk="1" fontAlgn="auto" latinLnBrk="0" hangingPunct="1">
              <a:lnSpc>
                <a:spcPct val="100000"/>
              </a:lnSpc>
              <a:spcBef>
                <a:spcPts val="600"/>
              </a:spcBef>
              <a:spcAft>
                <a:spcPts val="0"/>
              </a:spcAft>
              <a:buClr>
                <a:srgbClr val="007FA3"/>
              </a:buClr>
              <a:buSzPct val="100000"/>
              <a:buFont typeface="Noto Sans Symbols"/>
              <a:buChar char="▪"/>
              <a:tabLst/>
              <a:defRPr/>
            </a:pPr>
            <a:r>
              <a:rPr kumimoji="0" lang="en-US" sz="2400" b="0" i="0" u="none" strike="noStrike" kern="0" cap="none" spc="0" normalizeH="0" baseline="0" noProof="0" dirty="0">
                <a:ln>
                  <a:noFill/>
                </a:ln>
                <a:solidFill>
                  <a:srgbClr val="FFFFFF"/>
                </a:solidFill>
                <a:effectLst/>
                <a:uLnTx/>
                <a:uFillTx/>
                <a:latin typeface="Arial"/>
                <a:cs typeface="Arial"/>
                <a:sym typeface="Arial"/>
              </a:rPr>
              <a:t>Size</a:t>
            </a:r>
          </a:p>
          <a:p>
            <a:pPr marL="1143000" marR="0" lvl="2" indent="-230400" algn="l" defTabSz="914400" rtl="0" eaLnBrk="1" fontAlgn="auto" latinLnBrk="0" hangingPunct="1">
              <a:lnSpc>
                <a:spcPct val="100000"/>
              </a:lnSpc>
              <a:spcBef>
                <a:spcPts val="600"/>
              </a:spcBef>
              <a:spcAft>
                <a:spcPts val="0"/>
              </a:spcAft>
              <a:buClr>
                <a:srgbClr val="007FA3"/>
              </a:buClr>
              <a:buSzPct val="100000"/>
              <a:buFont typeface="Noto Sans Symbols"/>
              <a:buChar char="▪"/>
              <a:tabLst/>
              <a:defRPr/>
            </a:pPr>
            <a:r>
              <a:rPr kumimoji="0" lang="en-US" sz="2400" b="0" i="0" u="none" strike="noStrike" kern="0" cap="none" spc="0" normalizeH="0" baseline="0" noProof="0" dirty="0">
                <a:ln>
                  <a:noFill/>
                </a:ln>
                <a:solidFill>
                  <a:srgbClr val="FFFFFF"/>
                </a:solidFill>
                <a:effectLst/>
                <a:uLnTx/>
                <a:uFillTx/>
                <a:latin typeface="Arial"/>
                <a:cs typeface="Arial"/>
                <a:sym typeface="Arial"/>
              </a:rPr>
              <a:t>Accessibility</a:t>
            </a:r>
          </a:p>
          <a:p>
            <a:pPr marL="1143000" marR="0" lvl="2" indent="-230400" algn="l" defTabSz="914400" rtl="0" eaLnBrk="1" fontAlgn="auto" latinLnBrk="0" hangingPunct="1">
              <a:lnSpc>
                <a:spcPct val="100000"/>
              </a:lnSpc>
              <a:spcBef>
                <a:spcPts val="600"/>
              </a:spcBef>
              <a:spcAft>
                <a:spcPts val="0"/>
              </a:spcAft>
              <a:buClr>
                <a:srgbClr val="007FA3"/>
              </a:buClr>
              <a:buSzPct val="100000"/>
              <a:buFont typeface="Noto Sans Symbols"/>
              <a:buChar char="▪"/>
              <a:tabLst/>
              <a:defRPr/>
            </a:pPr>
            <a:r>
              <a:rPr kumimoji="0" lang="en-US" sz="2400" b="0" i="0" u="none" strike="noStrike" kern="0" cap="none" spc="0" normalizeH="0" baseline="0" noProof="0" dirty="0">
                <a:ln>
                  <a:noFill/>
                </a:ln>
                <a:solidFill>
                  <a:srgbClr val="FFFFFF"/>
                </a:solidFill>
                <a:effectLst/>
                <a:uLnTx/>
                <a:uFillTx/>
                <a:latin typeface="Arial"/>
                <a:cs typeface="Arial"/>
                <a:sym typeface="Arial"/>
              </a:rPr>
              <a:t>Responsiveness</a:t>
            </a:r>
          </a:p>
        </p:txBody>
      </p:sp>
    </p:spTree>
    <p:extLst>
      <p:ext uri="{BB962C8B-B14F-4D97-AF65-F5344CB8AC3E}">
        <p14:creationId xmlns:p14="http://schemas.microsoft.com/office/powerpoint/2010/main" val="761019877"/>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272652" y="-81975"/>
            <a:ext cx="1977362" cy="933314"/>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10272652" y="6519446"/>
            <a:ext cx="1977362" cy="338554"/>
          </a:xfrm>
          <a:prstGeom prst="rect">
            <a:avLst/>
          </a:prstGeom>
          <a:noFill/>
        </p:spPr>
        <p:txBody>
          <a:bodyPr wrap="square" rtlCol="0">
            <a:spAutoFit/>
          </a:bodyPr>
          <a:lstStyle/>
          <a:p>
            <a:pPr algn="ctr"/>
            <a:r>
              <a:rPr lang="en-US" sz="1600" dirty="0">
                <a:solidFill>
                  <a:schemeClr val="bg1"/>
                </a:solidFill>
              </a:rPr>
              <a:t>www.midocean.ae</a:t>
            </a:r>
          </a:p>
        </p:txBody>
      </p:sp>
      <p:pic>
        <p:nvPicPr>
          <p:cNvPr id="3" name="Picture 2">
            <a:extLst>
              <a:ext uri="{FF2B5EF4-FFF2-40B4-BE49-F238E27FC236}">
                <a16:creationId xmlns:a16="http://schemas.microsoft.com/office/drawing/2014/main" id="{4F934E71-7C14-4962-AE53-6AAADE7030C0}"/>
              </a:ext>
            </a:extLst>
          </p:cNvPr>
          <p:cNvPicPr>
            <a:picLocks noChangeAspect="1"/>
          </p:cNvPicPr>
          <p:nvPr/>
        </p:nvPicPr>
        <p:blipFill>
          <a:blip r:embed="rId3"/>
          <a:stretch>
            <a:fillRect/>
          </a:stretch>
        </p:blipFill>
        <p:spPr>
          <a:xfrm>
            <a:off x="1" y="945931"/>
            <a:ext cx="10668396" cy="5884636"/>
          </a:xfrm>
          <a:prstGeom prst="rect">
            <a:avLst/>
          </a:prstGeom>
        </p:spPr>
      </p:pic>
      <p:sp>
        <p:nvSpPr>
          <p:cNvPr id="11" name="Title 1">
            <a:extLst>
              <a:ext uri="{FF2B5EF4-FFF2-40B4-BE49-F238E27FC236}">
                <a16:creationId xmlns:a16="http://schemas.microsoft.com/office/drawing/2014/main" id="{86F10671-1725-43BD-AB59-18B0040407CD}"/>
              </a:ext>
            </a:extLst>
          </p:cNvPr>
          <p:cNvSpPr txBox="1">
            <a:spLocks/>
          </p:cNvSpPr>
          <p:nvPr/>
        </p:nvSpPr>
        <p:spPr>
          <a:xfrm>
            <a:off x="0" y="336331"/>
            <a:ext cx="10272651" cy="609600"/>
          </a:xfrm>
          <a:prstGeom prst="rect">
            <a:avLst/>
          </a:prstGeom>
          <a:solidFill>
            <a:schemeClr val="bg1"/>
          </a:solidFill>
          <a:ln>
            <a:noFill/>
          </a:ln>
        </p:spPr>
        <p:txBody>
          <a:bodyPr lIns="0" tIns="0" rIns="0" bIns="0" anchor="b" anchorCtr="0"/>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
                <a:srgbClr val="007FA3"/>
              </a:buClr>
              <a:buSzTx/>
              <a:buFont typeface="Times New Roman"/>
              <a:buNone/>
              <a:tabLst/>
              <a:defRPr/>
            </a:pPr>
            <a:r>
              <a:rPr kumimoji="0" lang="fr-FR" sz="3400" b="1" i="0" u="none" strike="noStrike" kern="0" cap="none" spc="0" normalizeH="0" baseline="0" noProof="0" dirty="0">
                <a:ln>
                  <a:noFill/>
                </a:ln>
                <a:solidFill>
                  <a:srgbClr val="007FA3"/>
                </a:solidFill>
                <a:effectLst/>
                <a:uLnTx/>
                <a:uFillTx/>
                <a:latin typeface="Arial"/>
                <a:cs typeface="Times New Roman"/>
                <a:sym typeface="Times New Roman"/>
              </a:rPr>
              <a:t>Consumer Segmentation Bases</a:t>
            </a:r>
            <a:endParaRPr kumimoji="0" lang="en-IN" sz="3400" b="1" i="0" u="none" strike="noStrike" kern="0" cap="none" spc="0" normalizeH="0" baseline="0" noProof="0" dirty="0">
              <a:ln>
                <a:noFill/>
              </a:ln>
              <a:solidFill>
                <a:srgbClr val="007FA3"/>
              </a:solidFill>
              <a:effectLst/>
              <a:uLnTx/>
              <a:uFillTx/>
              <a:latin typeface="Arial"/>
              <a:cs typeface="Times New Roman"/>
              <a:sym typeface="Times New Roman"/>
            </a:endParaRPr>
          </a:p>
        </p:txBody>
      </p:sp>
    </p:spTree>
    <p:extLst>
      <p:ext uri="{BB962C8B-B14F-4D97-AF65-F5344CB8AC3E}">
        <p14:creationId xmlns:p14="http://schemas.microsoft.com/office/powerpoint/2010/main" val="2577987526"/>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272652" y="-81975"/>
            <a:ext cx="1977362" cy="933314"/>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10272652" y="6519446"/>
            <a:ext cx="1977362" cy="338554"/>
          </a:xfrm>
          <a:prstGeom prst="rect">
            <a:avLst/>
          </a:prstGeom>
          <a:noFill/>
        </p:spPr>
        <p:txBody>
          <a:bodyPr wrap="square" rtlCol="0">
            <a:spAutoFit/>
          </a:bodyPr>
          <a:lstStyle/>
          <a:p>
            <a:pPr algn="ctr"/>
            <a:r>
              <a:rPr lang="en-US" sz="1600" dirty="0">
                <a:solidFill>
                  <a:schemeClr val="bg1"/>
                </a:solidFill>
              </a:rPr>
              <a:t>www.midocean.ae</a:t>
            </a:r>
          </a:p>
        </p:txBody>
      </p:sp>
      <p:pic>
        <p:nvPicPr>
          <p:cNvPr id="6" name="Picture 2" descr="12 Ways You Can Easily Use to Optimize Your Marketing Funnel to Generate 6 Times More MQLs">
            <a:extLst>
              <a:ext uri="{FF2B5EF4-FFF2-40B4-BE49-F238E27FC236}">
                <a16:creationId xmlns:a16="http://schemas.microsoft.com/office/drawing/2014/main" id="{FDF07BE3-BBCE-4151-879B-B2065BADB07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272652" cy="68704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7577724"/>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11">
            <a:extLst>
              <a:ext uri="{FF2B5EF4-FFF2-40B4-BE49-F238E27FC236}">
                <a16:creationId xmlns:a16="http://schemas.microsoft.com/office/drawing/2014/main" id="{122C567B-22DF-B436-6422-EF313F72FB51}"/>
              </a:ext>
            </a:extLst>
          </p:cNvPr>
          <p:cNvSpPr/>
          <p:nvPr/>
        </p:nvSpPr>
        <p:spPr>
          <a:xfrm>
            <a:off x="-388235" y="911773"/>
            <a:ext cx="4128422" cy="580433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54414" y="1468659"/>
            <a:ext cx="9202403" cy="50554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71934" y="373614"/>
            <a:ext cx="7315299" cy="615553"/>
          </a:xfrm>
          <a:prstGeom prst="rect">
            <a:avLst/>
          </a:prstGeom>
          <a:noFill/>
        </p:spPr>
        <p:txBody>
          <a:bodyPr wrap="square" rtlCol="0">
            <a:spAutoFit/>
          </a:bodyPr>
          <a:lstStyle/>
          <a:p>
            <a:r>
              <a:rPr kumimoji="0" lang="en-US" altLang="ar-EG" sz="3400" b="1" i="0" u="none" strike="noStrike" kern="0" cap="none" spc="0" normalizeH="0" baseline="0" noProof="0" dirty="0">
                <a:ln>
                  <a:noFill/>
                </a:ln>
                <a:solidFill>
                  <a:srgbClr val="007FA3"/>
                </a:solidFill>
                <a:effectLst/>
                <a:uLnTx/>
                <a:uFillTx/>
                <a:latin typeface="Times New Roman"/>
                <a:cs typeface="Times New Roman"/>
                <a:sym typeface="Times New Roman"/>
              </a:rPr>
              <a:t>Nature of Competition</a:t>
            </a:r>
            <a:endParaRPr lang="en-US" sz="2800" b="1" dirty="0">
              <a:solidFill>
                <a:schemeClr val="bg1"/>
              </a:solidFill>
              <a:latin typeface="Times New Roman" panose="02020603050405020304" pitchFamily="18" charset="0"/>
              <a:cs typeface="Times New Roman" panose="02020603050405020304" pitchFamily="18" charset="0"/>
            </a:endParaRPr>
          </a:p>
        </p:txBody>
      </p:sp>
      <p:grpSp>
        <p:nvGrpSpPr>
          <p:cNvPr id="4" name="Group 3">
            <a:extLst>
              <a:ext uri="{FF2B5EF4-FFF2-40B4-BE49-F238E27FC236}">
                <a16:creationId xmlns:a16="http://schemas.microsoft.com/office/drawing/2014/main" id="{6D45C7DB-51BB-41E9-B6CC-D2DD20D89966}"/>
              </a:ext>
            </a:extLst>
          </p:cNvPr>
          <p:cNvGrpSpPr/>
          <p:nvPr/>
        </p:nvGrpSpPr>
        <p:grpSpPr>
          <a:xfrm>
            <a:off x="756746" y="283205"/>
            <a:ext cx="1404457" cy="1219748"/>
            <a:chOff x="999625" y="935371"/>
            <a:chExt cx="1404457" cy="1219748"/>
          </a:xfrm>
        </p:grpSpPr>
        <p:sp>
          <p:nvSpPr>
            <p:cNvPr id="5" name="Rectangle 4">
              <a:extLst>
                <a:ext uri="{FF2B5EF4-FFF2-40B4-BE49-F238E27FC236}">
                  <a16:creationId xmlns:a16="http://schemas.microsoft.com/office/drawing/2014/main" id="{3985EAE6-BFA6-766D-A032-077E4DCB399E}"/>
                </a:ext>
              </a:extLst>
            </p:cNvPr>
            <p:cNvSpPr/>
            <p:nvPr/>
          </p:nvSpPr>
          <p:spPr>
            <a:xfrm>
              <a:off x="999625" y="9353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gr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4" name="TextBox 13">
            <a:extLst>
              <a:ext uri="{FF2B5EF4-FFF2-40B4-BE49-F238E27FC236}">
                <a16:creationId xmlns:a16="http://schemas.microsoft.com/office/drawing/2014/main" id="{13458AE5-55C9-4EED-A648-20D3E20F98FB}"/>
              </a:ext>
            </a:extLst>
          </p:cNvPr>
          <p:cNvSpPr txBox="1"/>
          <p:nvPr/>
        </p:nvSpPr>
        <p:spPr>
          <a:xfrm>
            <a:off x="2245296" y="2013572"/>
            <a:ext cx="7541937" cy="3313728"/>
          </a:xfrm>
          <a:prstGeom prst="rect">
            <a:avLst/>
          </a:prstGeom>
          <a:noFill/>
        </p:spPr>
        <p:txBody>
          <a:bodyPr wrap="square" rtlCol="0">
            <a:spAutoFit/>
          </a:bodyPr>
          <a:lstStyle/>
          <a:p>
            <a:pPr algn="just">
              <a:spcBef>
                <a:spcPts val="360"/>
              </a:spcBef>
              <a:buClr>
                <a:srgbClr val="000000"/>
              </a:buClr>
              <a:buSzPts val="1200"/>
              <a:defRPr/>
            </a:pPr>
            <a:r>
              <a:rPr kumimoji="0" lang="en-GB" sz="2800" b="1" i="0" u="none" strike="noStrike" kern="0" cap="none" spc="0" normalizeH="0" baseline="0" noProof="0" dirty="0">
                <a:ln>
                  <a:noFill/>
                </a:ln>
                <a:solidFill>
                  <a:srgbClr val="FF0000"/>
                </a:solidFill>
                <a:effectLst/>
                <a:uLnTx/>
                <a:uFillTx/>
                <a:latin typeface="Arial"/>
                <a:cs typeface="Arial"/>
                <a:sym typeface="Arial"/>
              </a:rPr>
              <a:t>Competitive analysis: </a:t>
            </a:r>
            <a:r>
              <a:rPr kumimoji="0" lang="en-GB" sz="2800" b="0" i="0" u="none" strike="noStrike" kern="0" cap="none" spc="0" normalizeH="0" baseline="0" noProof="0" dirty="0">
                <a:ln>
                  <a:noFill/>
                </a:ln>
                <a:solidFill>
                  <a:srgbClr val="000000"/>
                </a:solidFill>
                <a:effectLst/>
                <a:uLnTx/>
                <a:uFillTx/>
                <a:latin typeface="Arial"/>
                <a:cs typeface="Arial"/>
                <a:sym typeface="Arial"/>
              </a:rPr>
              <a:t>consider a whole host of factors including:</a:t>
            </a:r>
          </a:p>
          <a:p>
            <a:pPr marL="457200" indent="-457200" algn="just">
              <a:spcBef>
                <a:spcPts val="360"/>
              </a:spcBef>
              <a:buClr>
                <a:srgbClr val="000000"/>
              </a:buClr>
              <a:buSzPts val="1200"/>
              <a:buFont typeface="Arial" panose="020B0604020202020204" pitchFamily="34" charset="0"/>
              <a:buChar char="•"/>
              <a:defRPr/>
            </a:pPr>
            <a:r>
              <a:rPr kumimoji="0" lang="en-GB" sz="2800" b="0" i="0" u="none" strike="noStrike" kern="0" cap="none" spc="0" normalizeH="0" baseline="0" noProof="0" dirty="0">
                <a:ln>
                  <a:noFill/>
                </a:ln>
                <a:solidFill>
                  <a:srgbClr val="000000"/>
                </a:solidFill>
                <a:effectLst/>
                <a:uLnTx/>
                <a:uFillTx/>
                <a:latin typeface="Arial"/>
                <a:cs typeface="Arial"/>
                <a:sym typeface="Arial"/>
              </a:rPr>
              <a:t>resources, </a:t>
            </a:r>
          </a:p>
          <a:p>
            <a:pPr marL="457200" indent="-457200" algn="just">
              <a:spcBef>
                <a:spcPts val="360"/>
              </a:spcBef>
              <a:buClr>
                <a:srgbClr val="000000"/>
              </a:buClr>
              <a:buSzPts val="1200"/>
              <a:buFont typeface="Arial" panose="020B0604020202020204" pitchFamily="34" charset="0"/>
              <a:buChar char="•"/>
              <a:defRPr/>
            </a:pPr>
            <a:r>
              <a:rPr kumimoji="0" lang="en-GB" sz="2800" b="0" i="0" u="none" strike="noStrike" kern="0" cap="none" spc="0" normalizeH="0" baseline="0" noProof="0" dirty="0">
                <a:ln>
                  <a:noFill/>
                </a:ln>
                <a:solidFill>
                  <a:srgbClr val="000000"/>
                </a:solidFill>
                <a:effectLst/>
                <a:uLnTx/>
                <a:uFillTx/>
                <a:latin typeface="Arial"/>
                <a:cs typeface="Arial"/>
                <a:sym typeface="Arial"/>
              </a:rPr>
              <a:t>capabilities, and </a:t>
            </a:r>
          </a:p>
          <a:p>
            <a:pPr marL="457200" indent="-457200" algn="just">
              <a:spcBef>
                <a:spcPts val="360"/>
              </a:spcBef>
              <a:buClr>
                <a:srgbClr val="000000"/>
              </a:buClr>
              <a:buSzPts val="1200"/>
              <a:buFont typeface="Arial" panose="020B0604020202020204" pitchFamily="34" charset="0"/>
              <a:buChar char="•"/>
              <a:defRPr/>
            </a:pPr>
            <a:r>
              <a:rPr kumimoji="0" lang="en-GB" sz="2800" b="0" i="0" u="none" strike="noStrike" kern="0" cap="none" spc="0" normalizeH="0" baseline="0" noProof="0" dirty="0">
                <a:ln>
                  <a:noFill/>
                </a:ln>
                <a:solidFill>
                  <a:srgbClr val="000000"/>
                </a:solidFill>
                <a:effectLst/>
                <a:uLnTx/>
                <a:uFillTx/>
                <a:latin typeface="Arial"/>
                <a:cs typeface="Arial"/>
                <a:sym typeface="Arial"/>
              </a:rPr>
              <a:t>likely intention of various other companies </a:t>
            </a:r>
          </a:p>
          <a:p>
            <a:pPr algn="just">
              <a:spcBef>
                <a:spcPts val="360"/>
              </a:spcBef>
              <a:buClr>
                <a:srgbClr val="000000"/>
              </a:buClr>
              <a:buSzPts val="1200"/>
              <a:defRPr/>
            </a:pPr>
            <a:r>
              <a:rPr kumimoji="0" lang="en-GB" sz="2800" b="0" i="0" u="none" strike="noStrike" kern="0" cap="none" spc="0" normalizeH="0" baseline="0" noProof="0" dirty="0">
                <a:ln>
                  <a:noFill/>
                </a:ln>
                <a:solidFill>
                  <a:srgbClr val="000000"/>
                </a:solidFill>
                <a:effectLst/>
                <a:uLnTx/>
                <a:uFillTx/>
                <a:latin typeface="Arial"/>
                <a:cs typeface="Arial"/>
                <a:sym typeface="Arial"/>
              </a:rPr>
              <a:t>in order for marketers to choose markets where consumers can be profitability served. </a:t>
            </a: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11">
            <a:extLst>
              <a:ext uri="{FF2B5EF4-FFF2-40B4-BE49-F238E27FC236}">
                <a16:creationId xmlns:a16="http://schemas.microsoft.com/office/drawing/2014/main" id="{122C567B-22DF-B436-6422-EF313F72FB51}"/>
              </a:ext>
            </a:extLst>
          </p:cNvPr>
          <p:cNvSpPr/>
          <p:nvPr/>
        </p:nvSpPr>
        <p:spPr>
          <a:xfrm>
            <a:off x="-388235" y="911773"/>
            <a:ext cx="4128422" cy="580433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54414" y="1468659"/>
            <a:ext cx="9202403" cy="50554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71934" y="373614"/>
            <a:ext cx="7315299" cy="615553"/>
          </a:xfrm>
          <a:prstGeom prst="rect">
            <a:avLst/>
          </a:prstGeom>
          <a:noFill/>
        </p:spPr>
        <p:txBody>
          <a:bodyPr wrap="square" rtlCol="0">
            <a:spAutoFit/>
          </a:bodyPr>
          <a:lstStyle/>
          <a:p>
            <a:r>
              <a:rPr kumimoji="0" lang="en-US" altLang="ar-EG" sz="3400" b="1" i="0" u="none" strike="noStrike" kern="0" cap="none" spc="0" normalizeH="0" baseline="0" noProof="0" dirty="0">
                <a:ln>
                  <a:noFill/>
                </a:ln>
                <a:solidFill>
                  <a:srgbClr val="007FA3"/>
                </a:solidFill>
                <a:effectLst/>
                <a:uLnTx/>
                <a:uFillTx/>
                <a:latin typeface="Times New Roman"/>
                <a:cs typeface="Times New Roman"/>
                <a:sym typeface="Times New Roman"/>
              </a:rPr>
              <a:t>Nature of Competition</a:t>
            </a:r>
            <a:endParaRPr lang="en-US" sz="2800" b="1" dirty="0">
              <a:solidFill>
                <a:schemeClr val="bg1"/>
              </a:solidFill>
              <a:latin typeface="Times New Roman" panose="02020603050405020304" pitchFamily="18" charset="0"/>
              <a:cs typeface="Times New Roman" panose="02020603050405020304" pitchFamily="18" charset="0"/>
            </a:endParaRPr>
          </a:p>
        </p:txBody>
      </p:sp>
      <p:grpSp>
        <p:nvGrpSpPr>
          <p:cNvPr id="4" name="Group 3">
            <a:extLst>
              <a:ext uri="{FF2B5EF4-FFF2-40B4-BE49-F238E27FC236}">
                <a16:creationId xmlns:a16="http://schemas.microsoft.com/office/drawing/2014/main" id="{6D45C7DB-51BB-41E9-B6CC-D2DD20D89966}"/>
              </a:ext>
            </a:extLst>
          </p:cNvPr>
          <p:cNvGrpSpPr/>
          <p:nvPr/>
        </p:nvGrpSpPr>
        <p:grpSpPr>
          <a:xfrm>
            <a:off x="756746" y="283205"/>
            <a:ext cx="1404457" cy="1219748"/>
            <a:chOff x="999625" y="935371"/>
            <a:chExt cx="1404457" cy="1219748"/>
          </a:xfrm>
        </p:grpSpPr>
        <p:sp>
          <p:nvSpPr>
            <p:cNvPr id="5" name="Rectangle 4">
              <a:extLst>
                <a:ext uri="{FF2B5EF4-FFF2-40B4-BE49-F238E27FC236}">
                  <a16:creationId xmlns:a16="http://schemas.microsoft.com/office/drawing/2014/main" id="{3985EAE6-BFA6-766D-A032-077E4DCB399E}"/>
                </a:ext>
              </a:extLst>
            </p:cNvPr>
            <p:cNvSpPr/>
            <p:nvPr/>
          </p:nvSpPr>
          <p:spPr>
            <a:xfrm>
              <a:off x="999625" y="9353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gr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4" name="TextBox 13">
            <a:extLst>
              <a:ext uri="{FF2B5EF4-FFF2-40B4-BE49-F238E27FC236}">
                <a16:creationId xmlns:a16="http://schemas.microsoft.com/office/drawing/2014/main" id="{13458AE5-55C9-4EED-A648-20D3E20F98FB}"/>
              </a:ext>
            </a:extLst>
          </p:cNvPr>
          <p:cNvSpPr txBox="1"/>
          <p:nvPr/>
        </p:nvSpPr>
        <p:spPr>
          <a:xfrm>
            <a:off x="2245296" y="2013572"/>
            <a:ext cx="7541937" cy="3642023"/>
          </a:xfrm>
          <a:prstGeom prst="rect">
            <a:avLst/>
          </a:prstGeom>
          <a:noFill/>
        </p:spPr>
        <p:txBody>
          <a:bodyPr wrap="square" rtlCol="0">
            <a:spAutoFit/>
          </a:bodyPr>
          <a:lstStyle/>
          <a:p>
            <a:pPr marR="0" lvl="0" algn="just" defTabSz="914400" rtl="0" eaLnBrk="1" fontAlgn="auto" latinLnBrk="0" hangingPunct="1">
              <a:lnSpc>
                <a:spcPct val="100000"/>
              </a:lnSpc>
              <a:spcBef>
                <a:spcPts val="360"/>
              </a:spcBef>
              <a:spcAft>
                <a:spcPts val="0"/>
              </a:spcAft>
              <a:buClr>
                <a:srgbClr val="000000"/>
              </a:buClr>
              <a:buSzPts val="1200"/>
              <a:tabLst/>
              <a:defRPr/>
            </a:pPr>
            <a:r>
              <a:rPr kumimoji="0" lang="en-US" sz="2800" b="1" i="0" u="none" strike="noStrike" kern="0" cap="none" spc="0" normalizeH="0" baseline="0" noProof="0" dirty="0">
                <a:ln>
                  <a:noFill/>
                </a:ln>
                <a:solidFill>
                  <a:srgbClr val="0070C0"/>
                </a:solidFill>
                <a:effectLst/>
                <a:uLnTx/>
                <a:uFillTx/>
                <a:latin typeface="Arial"/>
                <a:cs typeface="Arial"/>
                <a:sym typeface="Arial"/>
              </a:rPr>
              <a:t>Indirect competition:</a:t>
            </a:r>
          </a:p>
          <a:p>
            <a:pPr marR="0" lvl="0" algn="just" defTabSz="914400" rtl="0" eaLnBrk="1" fontAlgn="auto" latinLnBrk="0" hangingPunct="1">
              <a:lnSpc>
                <a:spcPct val="100000"/>
              </a:lnSpc>
              <a:spcBef>
                <a:spcPts val="360"/>
              </a:spcBef>
              <a:spcAft>
                <a:spcPts val="0"/>
              </a:spcAft>
              <a:buClr>
                <a:srgbClr val="000000"/>
              </a:buClr>
              <a:buSzPts val="1200"/>
              <a:tabLst/>
              <a:defRPr/>
            </a:pPr>
            <a:r>
              <a:rPr lang="en-GB" sz="2800" kern="0" dirty="0">
                <a:solidFill>
                  <a:srgbClr val="000000"/>
                </a:solidFill>
                <a:latin typeface="Arial"/>
                <a:cs typeface="Arial"/>
                <a:sym typeface="Arial"/>
              </a:rPr>
              <a:t>B</a:t>
            </a:r>
            <a:r>
              <a:rPr kumimoji="0" lang="en-GB" sz="2800" b="0" i="0" u="none" strike="noStrike" kern="0" cap="none" spc="0" normalizeH="0" baseline="0" noProof="0" dirty="0">
                <a:ln>
                  <a:noFill/>
                </a:ln>
                <a:solidFill>
                  <a:srgbClr val="000000"/>
                </a:solidFill>
                <a:effectLst/>
                <a:uLnTx/>
                <a:uFillTx/>
                <a:latin typeface="Arial"/>
                <a:cs typeface="Arial"/>
                <a:sym typeface="Arial"/>
              </a:rPr>
              <a:t>y going beyond attribute level to benefit level (such as hedonic benefit), also clothing designers found that consumers spend more on home furniture and electronics. So they started to find new POD with other clothing competitors.( example, Zara, Timberland)</a:t>
            </a:r>
          </a:p>
          <a:p>
            <a:pPr marR="0" lvl="0" algn="just" defTabSz="914400" rtl="0" eaLnBrk="1" fontAlgn="auto" latinLnBrk="0" hangingPunct="1">
              <a:lnSpc>
                <a:spcPct val="100000"/>
              </a:lnSpc>
              <a:spcBef>
                <a:spcPts val="360"/>
              </a:spcBef>
              <a:spcAft>
                <a:spcPts val="0"/>
              </a:spcAft>
              <a:buClr>
                <a:srgbClr val="000000"/>
              </a:buClr>
              <a:buSzPts val="1200"/>
              <a:tabLst/>
              <a:defRPr/>
            </a:pPr>
            <a:endParaRPr kumimoji="0" lang="en-US" sz="2800" b="0" i="0" u="none" strike="noStrike" kern="0" cap="none" spc="0" normalizeH="0" baseline="0" noProof="0" dirty="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26538396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11">
            <a:extLst>
              <a:ext uri="{FF2B5EF4-FFF2-40B4-BE49-F238E27FC236}">
                <a16:creationId xmlns:a16="http://schemas.microsoft.com/office/drawing/2014/main" id="{122C567B-22DF-B436-6422-EF313F72FB51}"/>
              </a:ext>
            </a:extLst>
          </p:cNvPr>
          <p:cNvSpPr/>
          <p:nvPr/>
        </p:nvSpPr>
        <p:spPr>
          <a:xfrm>
            <a:off x="-388235" y="911773"/>
            <a:ext cx="4128422" cy="580433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54414" y="1468659"/>
            <a:ext cx="9202403" cy="50554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71934" y="373614"/>
            <a:ext cx="7315299" cy="615553"/>
          </a:xfrm>
          <a:prstGeom prst="rect">
            <a:avLst/>
          </a:prstGeom>
          <a:noFill/>
        </p:spPr>
        <p:txBody>
          <a:bodyPr wrap="square" rtlCol="0">
            <a:spAutoFit/>
          </a:bodyPr>
          <a:lstStyle/>
          <a:p>
            <a:r>
              <a:rPr kumimoji="0" lang="en-US" altLang="ar-EG" sz="3400" b="1" i="0" u="none" strike="noStrike" kern="0" cap="none" spc="0" normalizeH="0" baseline="0" noProof="0" dirty="0">
                <a:ln>
                  <a:noFill/>
                </a:ln>
                <a:solidFill>
                  <a:srgbClr val="007FA3"/>
                </a:solidFill>
                <a:effectLst/>
                <a:uLnTx/>
                <a:uFillTx/>
                <a:latin typeface="Times New Roman"/>
                <a:cs typeface="Times New Roman"/>
                <a:sym typeface="Times New Roman"/>
              </a:rPr>
              <a:t>Nature of Competition</a:t>
            </a:r>
            <a:endParaRPr lang="en-US" sz="2800" b="1" dirty="0">
              <a:solidFill>
                <a:schemeClr val="bg1"/>
              </a:solidFill>
              <a:latin typeface="Times New Roman" panose="02020603050405020304" pitchFamily="18" charset="0"/>
              <a:cs typeface="Times New Roman" panose="02020603050405020304" pitchFamily="18" charset="0"/>
            </a:endParaRPr>
          </a:p>
        </p:txBody>
      </p:sp>
      <p:grpSp>
        <p:nvGrpSpPr>
          <p:cNvPr id="4" name="Group 3">
            <a:extLst>
              <a:ext uri="{FF2B5EF4-FFF2-40B4-BE49-F238E27FC236}">
                <a16:creationId xmlns:a16="http://schemas.microsoft.com/office/drawing/2014/main" id="{6D45C7DB-51BB-41E9-B6CC-D2DD20D89966}"/>
              </a:ext>
            </a:extLst>
          </p:cNvPr>
          <p:cNvGrpSpPr/>
          <p:nvPr/>
        </p:nvGrpSpPr>
        <p:grpSpPr>
          <a:xfrm>
            <a:off x="756746" y="283205"/>
            <a:ext cx="1404457" cy="1219748"/>
            <a:chOff x="999625" y="935371"/>
            <a:chExt cx="1404457" cy="1219748"/>
          </a:xfrm>
        </p:grpSpPr>
        <p:sp>
          <p:nvSpPr>
            <p:cNvPr id="5" name="Rectangle 4">
              <a:extLst>
                <a:ext uri="{FF2B5EF4-FFF2-40B4-BE49-F238E27FC236}">
                  <a16:creationId xmlns:a16="http://schemas.microsoft.com/office/drawing/2014/main" id="{3985EAE6-BFA6-766D-A032-077E4DCB399E}"/>
                </a:ext>
              </a:extLst>
            </p:cNvPr>
            <p:cNvSpPr/>
            <p:nvPr/>
          </p:nvSpPr>
          <p:spPr>
            <a:xfrm>
              <a:off x="999625" y="9353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gr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4" name="TextBox 13">
            <a:extLst>
              <a:ext uri="{FF2B5EF4-FFF2-40B4-BE49-F238E27FC236}">
                <a16:creationId xmlns:a16="http://schemas.microsoft.com/office/drawing/2014/main" id="{13458AE5-55C9-4EED-A648-20D3E20F98FB}"/>
              </a:ext>
            </a:extLst>
          </p:cNvPr>
          <p:cNvSpPr txBox="1"/>
          <p:nvPr/>
        </p:nvSpPr>
        <p:spPr>
          <a:xfrm>
            <a:off x="2245296" y="2013572"/>
            <a:ext cx="7541937" cy="4072910"/>
          </a:xfrm>
          <a:prstGeom prst="rect">
            <a:avLst/>
          </a:prstGeom>
          <a:noFill/>
        </p:spPr>
        <p:txBody>
          <a:bodyPr wrap="square" rtlCol="0">
            <a:spAutoFit/>
          </a:bodyPr>
          <a:lstStyle/>
          <a:p>
            <a:pPr marR="0" lvl="0" algn="just" defTabSz="914400" rtl="0" eaLnBrk="1" fontAlgn="auto" latinLnBrk="0" hangingPunct="1">
              <a:lnSpc>
                <a:spcPct val="100000"/>
              </a:lnSpc>
              <a:spcBef>
                <a:spcPts val="360"/>
              </a:spcBef>
              <a:spcAft>
                <a:spcPts val="0"/>
              </a:spcAft>
              <a:buClr>
                <a:srgbClr val="000000"/>
              </a:buClr>
              <a:buSzPts val="1200"/>
              <a:tabLst/>
              <a:defRPr/>
            </a:pPr>
            <a:r>
              <a:rPr kumimoji="0" lang="en-US" sz="2800" b="1" i="0" u="none" strike="noStrike" kern="0" cap="none" spc="0" normalizeH="0" baseline="0" noProof="0" dirty="0">
                <a:ln>
                  <a:noFill/>
                </a:ln>
                <a:solidFill>
                  <a:srgbClr val="0070C0"/>
                </a:solidFill>
                <a:effectLst/>
                <a:uLnTx/>
                <a:uFillTx/>
                <a:latin typeface="Arial"/>
                <a:cs typeface="Arial"/>
                <a:sym typeface="Arial"/>
              </a:rPr>
              <a:t>Indirect competition:</a:t>
            </a:r>
          </a:p>
          <a:p>
            <a:pPr marR="0" lvl="0" algn="just" defTabSz="914400" rtl="0" eaLnBrk="1" fontAlgn="auto" latinLnBrk="0" hangingPunct="1">
              <a:lnSpc>
                <a:spcPct val="100000"/>
              </a:lnSpc>
              <a:spcBef>
                <a:spcPts val="360"/>
              </a:spcBef>
              <a:spcAft>
                <a:spcPts val="0"/>
              </a:spcAft>
              <a:buClr>
                <a:srgbClr val="000000"/>
              </a:buClr>
              <a:buSzPts val="1200"/>
              <a:tabLst/>
              <a:defRPr/>
            </a:pPr>
            <a:r>
              <a:rPr kumimoji="0" lang="en-US" sz="2800" b="0" i="0" u="none" strike="noStrike" kern="0" cap="none" spc="0" normalizeH="0" baseline="0" noProof="0" dirty="0">
                <a:ln>
                  <a:noFill/>
                </a:ln>
                <a:solidFill>
                  <a:srgbClr val="000000"/>
                </a:solidFill>
                <a:effectLst/>
                <a:uLnTx/>
                <a:uFillTx/>
                <a:latin typeface="Arial"/>
                <a:cs typeface="Arial"/>
                <a:sym typeface="Arial"/>
              </a:rPr>
              <a:t>Even if a brand does not face direct competition in its product category, and thus does not share performance related attributes with other brands, it can still share more abstract associations and face indirect competition in a more broadly defined product category.</a:t>
            </a:r>
          </a:p>
          <a:p>
            <a:pPr marR="0" lvl="0" algn="just" defTabSz="914400" rtl="0" eaLnBrk="1" fontAlgn="auto" latinLnBrk="0" hangingPunct="1">
              <a:lnSpc>
                <a:spcPct val="100000"/>
              </a:lnSpc>
              <a:spcBef>
                <a:spcPts val="360"/>
              </a:spcBef>
              <a:spcAft>
                <a:spcPts val="0"/>
              </a:spcAft>
              <a:buClr>
                <a:srgbClr val="000000"/>
              </a:buClr>
              <a:buSzPts val="1200"/>
              <a:tabLst/>
              <a:defRPr/>
            </a:pPr>
            <a:endParaRPr kumimoji="0" lang="en-US" sz="2800" b="0" i="0" u="none" strike="noStrike" kern="0" cap="none" spc="0" normalizeH="0" baseline="0" noProof="0" dirty="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15062438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10">
            <a:extLst>
              <a:ext uri="{FF2B5EF4-FFF2-40B4-BE49-F238E27FC236}">
                <a16:creationId xmlns:a16="http://schemas.microsoft.com/office/drawing/2014/main" id="{D1A5C885-8CA6-3921-2AE9-0668EC925054}"/>
              </a:ext>
            </a:extLst>
          </p:cNvPr>
          <p:cNvSpPr/>
          <p:nvPr/>
        </p:nvSpPr>
        <p:spPr>
          <a:xfrm>
            <a:off x="-388235" y="911773"/>
            <a:ext cx="4128422" cy="580433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674169" y="1151187"/>
            <a:ext cx="9101562" cy="50554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71934" y="373614"/>
            <a:ext cx="7315299" cy="615553"/>
          </a:xfrm>
          <a:prstGeom prst="rect">
            <a:avLst/>
          </a:prstGeom>
          <a:noFill/>
        </p:spPr>
        <p:txBody>
          <a:bodyPr wrap="square" rtlCol="0">
            <a:spAutoFit/>
          </a:bodyPr>
          <a:lstStyle/>
          <a:p>
            <a:r>
              <a:rPr kumimoji="0" lang="en-US" altLang="ar-EG" sz="3400" b="1" i="0" u="none" strike="noStrike" kern="0" cap="none" spc="0" normalizeH="0" baseline="0" noProof="0" dirty="0">
                <a:ln>
                  <a:noFill/>
                </a:ln>
                <a:solidFill>
                  <a:srgbClr val="007FA3"/>
                </a:solidFill>
                <a:effectLst/>
                <a:uLnTx/>
                <a:uFillTx/>
                <a:latin typeface="Times New Roman"/>
                <a:cs typeface="Times New Roman"/>
                <a:sym typeface="Times New Roman"/>
              </a:rPr>
              <a:t>Nature of Competition</a:t>
            </a:r>
            <a:endParaRPr lang="en-US" sz="2800" b="1" dirty="0">
              <a:solidFill>
                <a:schemeClr val="bg1"/>
              </a:solidFill>
              <a:latin typeface="Times New Roman" panose="02020603050405020304" pitchFamily="18" charset="0"/>
              <a:cs typeface="Times New Roman" panose="02020603050405020304" pitchFamily="18" charset="0"/>
            </a:endParaRPr>
          </a:p>
        </p:txBody>
      </p:sp>
      <p:grpSp>
        <p:nvGrpSpPr>
          <p:cNvPr id="4" name="Group 3">
            <a:extLst>
              <a:ext uri="{FF2B5EF4-FFF2-40B4-BE49-F238E27FC236}">
                <a16:creationId xmlns:a16="http://schemas.microsoft.com/office/drawing/2014/main" id="{6D45C7DB-51BB-41E9-B6CC-D2DD20D89966}"/>
              </a:ext>
            </a:extLst>
          </p:cNvPr>
          <p:cNvGrpSpPr/>
          <p:nvPr/>
        </p:nvGrpSpPr>
        <p:grpSpPr>
          <a:xfrm>
            <a:off x="756746" y="283205"/>
            <a:ext cx="1404457" cy="1219748"/>
            <a:chOff x="999625" y="935371"/>
            <a:chExt cx="1404457" cy="1219748"/>
          </a:xfrm>
        </p:grpSpPr>
        <p:sp>
          <p:nvSpPr>
            <p:cNvPr id="5" name="Rectangle 4">
              <a:extLst>
                <a:ext uri="{FF2B5EF4-FFF2-40B4-BE49-F238E27FC236}">
                  <a16:creationId xmlns:a16="http://schemas.microsoft.com/office/drawing/2014/main" id="{3985EAE6-BFA6-766D-A032-077E4DCB399E}"/>
                </a:ext>
              </a:extLst>
            </p:cNvPr>
            <p:cNvSpPr/>
            <p:nvPr/>
          </p:nvSpPr>
          <p:spPr>
            <a:xfrm>
              <a:off x="999625" y="9353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gr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4" name="TextBox 13">
            <a:extLst>
              <a:ext uri="{FF2B5EF4-FFF2-40B4-BE49-F238E27FC236}">
                <a16:creationId xmlns:a16="http://schemas.microsoft.com/office/drawing/2014/main" id="{13458AE5-55C9-4EED-A648-20D3E20F98FB}"/>
              </a:ext>
            </a:extLst>
          </p:cNvPr>
          <p:cNvSpPr txBox="1"/>
          <p:nvPr/>
        </p:nvSpPr>
        <p:spPr>
          <a:xfrm>
            <a:off x="2802862" y="1986310"/>
            <a:ext cx="7184593" cy="2831544"/>
          </a:xfrm>
          <a:prstGeom prst="rect">
            <a:avLst/>
          </a:prstGeom>
          <a:noFill/>
        </p:spPr>
        <p:txBody>
          <a:bodyPr wrap="square" rtlCol="0">
            <a:spAutoFit/>
          </a:bodyPr>
          <a:lstStyle/>
          <a:p>
            <a:pPr marR="0" lvl="0" algn="l" defTabSz="914400" rtl="0" eaLnBrk="1" fontAlgn="auto" latinLnBrk="0" hangingPunct="1">
              <a:lnSpc>
                <a:spcPct val="100000"/>
              </a:lnSpc>
              <a:spcBef>
                <a:spcPts val="360"/>
              </a:spcBef>
              <a:spcAft>
                <a:spcPts val="0"/>
              </a:spcAft>
              <a:buClr>
                <a:srgbClr val="000000"/>
              </a:buClr>
              <a:buSzPts val="1200"/>
              <a:tabLst/>
              <a:defRPr/>
            </a:pPr>
            <a:endParaRPr kumimoji="0" lang="en-US" sz="2800" b="0" i="0" u="none" strike="noStrike" kern="0" cap="none" spc="0" normalizeH="0" baseline="0" noProof="0" dirty="0">
              <a:ln>
                <a:noFill/>
              </a:ln>
              <a:solidFill>
                <a:srgbClr val="000000"/>
              </a:solidFill>
              <a:effectLst/>
              <a:uLnTx/>
              <a:uFillTx/>
              <a:latin typeface="Arial"/>
              <a:cs typeface="Arial"/>
              <a:sym typeface="Arial"/>
            </a:endParaRPr>
          </a:p>
          <a:p>
            <a:pPr marR="0" lvl="0" algn="l" defTabSz="914400" rtl="0" eaLnBrk="1" fontAlgn="auto" latinLnBrk="0" hangingPunct="1">
              <a:lnSpc>
                <a:spcPct val="100000"/>
              </a:lnSpc>
              <a:spcBef>
                <a:spcPts val="360"/>
              </a:spcBef>
              <a:spcAft>
                <a:spcPts val="0"/>
              </a:spcAft>
              <a:buClr>
                <a:srgbClr val="000000"/>
              </a:buClr>
              <a:buSzPts val="1200"/>
              <a:tabLst/>
              <a:defRPr/>
            </a:pPr>
            <a:r>
              <a:rPr kumimoji="0" lang="en-US" sz="2800" b="1" i="0" u="none" strike="noStrike" kern="0" cap="none" spc="0" normalizeH="0" baseline="0" noProof="0" dirty="0">
                <a:ln>
                  <a:noFill/>
                </a:ln>
                <a:solidFill>
                  <a:srgbClr val="0070C0"/>
                </a:solidFill>
                <a:effectLst/>
                <a:uLnTx/>
                <a:uFillTx/>
                <a:latin typeface="Arial"/>
                <a:cs typeface="Arial"/>
                <a:sym typeface="Arial"/>
              </a:rPr>
              <a:t>Multiple frames of reference:</a:t>
            </a:r>
          </a:p>
          <a:p>
            <a:pPr marR="0" lvl="0" algn="l" defTabSz="914400" rtl="0" eaLnBrk="1" fontAlgn="auto" latinLnBrk="0" hangingPunct="1">
              <a:lnSpc>
                <a:spcPct val="100000"/>
              </a:lnSpc>
              <a:spcBef>
                <a:spcPts val="360"/>
              </a:spcBef>
              <a:spcAft>
                <a:spcPts val="0"/>
              </a:spcAft>
              <a:buClr>
                <a:srgbClr val="000000"/>
              </a:buClr>
              <a:buSzPts val="1200"/>
              <a:tabLst/>
              <a:defRPr/>
            </a:pPr>
            <a:r>
              <a:rPr lang="en-GB" sz="2800" kern="0" dirty="0">
                <a:solidFill>
                  <a:srgbClr val="000000"/>
                </a:solidFill>
                <a:latin typeface="Arial"/>
                <a:cs typeface="Arial"/>
                <a:sym typeface="Arial"/>
              </a:rPr>
              <a:t>H</a:t>
            </a:r>
            <a:r>
              <a:rPr kumimoji="0" lang="en-GB" sz="2800" b="0" i="0" u="none" strike="noStrike" kern="0" cap="none" spc="0" normalizeH="0" baseline="0" noProof="0" dirty="0">
                <a:ln>
                  <a:noFill/>
                </a:ln>
                <a:solidFill>
                  <a:srgbClr val="000000"/>
                </a:solidFill>
                <a:effectLst/>
                <a:uLnTx/>
                <a:uFillTx/>
                <a:latin typeface="Arial"/>
                <a:cs typeface="Arial"/>
                <a:sym typeface="Arial"/>
              </a:rPr>
              <a:t>ow many brands available and the intended brand compete them.</a:t>
            </a:r>
          </a:p>
          <a:p>
            <a:pPr marR="0" lvl="0" algn="l" defTabSz="914400" rtl="0" eaLnBrk="1" fontAlgn="auto" latinLnBrk="0" hangingPunct="1">
              <a:lnSpc>
                <a:spcPct val="100000"/>
              </a:lnSpc>
              <a:spcBef>
                <a:spcPts val="360"/>
              </a:spcBef>
              <a:spcAft>
                <a:spcPts val="0"/>
              </a:spcAft>
              <a:buClr>
                <a:srgbClr val="000000"/>
              </a:buClr>
              <a:buSzPts val="1200"/>
              <a:tabLst/>
              <a:defRPr/>
            </a:pPr>
            <a:r>
              <a:rPr kumimoji="0" lang="en-US" sz="2800" b="0" i="0" u="none" strike="noStrike" kern="0" cap="none" spc="0" normalizeH="0" baseline="0" noProof="0" dirty="0">
                <a:ln>
                  <a:noFill/>
                </a:ln>
                <a:solidFill>
                  <a:srgbClr val="000000"/>
                </a:solidFill>
                <a:effectLst/>
                <a:uLnTx/>
                <a:uFillTx/>
                <a:latin typeface="Arial"/>
                <a:cs typeface="Arial"/>
                <a:sym typeface="Arial"/>
              </a:rPr>
              <a:t>Result of broader category competition or the intended future growth of a brand</a:t>
            </a:r>
          </a:p>
        </p:txBody>
      </p:sp>
    </p:spTree>
    <p:extLst>
      <p:ext uri="{BB962C8B-B14F-4D97-AF65-F5344CB8AC3E}">
        <p14:creationId xmlns:p14="http://schemas.microsoft.com/office/powerpoint/2010/main" val="15017906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911773"/>
            <a:ext cx="4128422" cy="580433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08083" y="1068084"/>
            <a:ext cx="10409189" cy="54378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56925" y="-57039"/>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149359" y="6358173"/>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51338" y="823881"/>
            <a:ext cx="9345750"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itle 1">
            <a:extLst>
              <a:ext uri="{FF2B5EF4-FFF2-40B4-BE49-F238E27FC236}">
                <a16:creationId xmlns:a16="http://schemas.microsoft.com/office/drawing/2014/main" id="{0ADF1393-9C42-4638-A0E5-46AEBD28E7E1}"/>
              </a:ext>
            </a:extLst>
          </p:cNvPr>
          <p:cNvSpPr txBox="1">
            <a:spLocks/>
          </p:cNvSpPr>
          <p:nvPr/>
        </p:nvSpPr>
        <p:spPr>
          <a:xfrm>
            <a:off x="1337189" y="0"/>
            <a:ext cx="7848852" cy="781708"/>
          </a:xfrm>
          <a:prstGeom prst="rect">
            <a:avLst/>
          </a:prstGeom>
          <a:noFill/>
          <a:ln>
            <a:noFill/>
          </a:ln>
        </p:spPr>
        <p:txBody>
          <a:bodyPr lIns="0" tIns="0" rIns="0" bIns="0" anchor="b" anchorCtr="0"/>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
                <a:srgbClr val="007FA3"/>
              </a:buClr>
              <a:buSzTx/>
              <a:buFont typeface="Times New Roman"/>
              <a:buNone/>
              <a:tabLst/>
              <a:defRPr/>
            </a:pPr>
            <a:r>
              <a:rPr kumimoji="0" lang="en-IN" altLang="en-US" sz="3600" b="1" i="0" u="none" strike="noStrike" kern="0" cap="none" spc="0" normalizeH="0" baseline="0" noProof="0" dirty="0">
                <a:ln>
                  <a:noFill/>
                </a:ln>
                <a:solidFill>
                  <a:srgbClr val="007FA3"/>
                </a:solidFill>
                <a:effectLst/>
                <a:uLnTx/>
                <a:uFillTx/>
                <a:latin typeface="Arial"/>
                <a:cs typeface="Times New Roman"/>
                <a:sym typeface="Times New Roman"/>
              </a:rPr>
              <a:t>Nature of Competition</a:t>
            </a:r>
            <a:endParaRPr kumimoji="0" lang="en-IN" sz="3600" b="1" i="0" u="none" strike="noStrike" kern="0" cap="none" spc="0" normalizeH="0" baseline="0" noProof="0" dirty="0">
              <a:ln>
                <a:noFill/>
              </a:ln>
              <a:solidFill>
                <a:srgbClr val="007FA3"/>
              </a:solidFill>
              <a:effectLst/>
              <a:uLnTx/>
              <a:uFillTx/>
              <a:latin typeface="Arial"/>
              <a:cs typeface="Times New Roman"/>
              <a:sym typeface="Times New Roman"/>
            </a:endParaRPr>
          </a:p>
        </p:txBody>
      </p:sp>
      <p:sp>
        <p:nvSpPr>
          <p:cNvPr id="8" name="Content Placeholder 2">
            <a:extLst>
              <a:ext uri="{FF2B5EF4-FFF2-40B4-BE49-F238E27FC236}">
                <a16:creationId xmlns:a16="http://schemas.microsoft.com/office/drawing/2014/main" id="{35A7B0FE-5DEE-48CF-B974-CDBEDB9D469C}"/>
              </a:ext>
            </a:extLst>
          </p:cNvPr>
          <p:cNvSpPr txBox="1">
            <a:spLocks/>
          </p:cNvSpPr>
          <p:nvPr/>
        </p:nvSpPr>
        <p:spPr>
          <a:xfrm>
            <a:off x="1675977" y="2378205"/>
            <a:ext cx="4892604" cy="337983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400" b="1" i="0" u="none" strike="noStrike" kern="0" cap="none" spc="0" normalizeH="0" baseline="0" noProof="0" dirty="0">
                <a:ln>
                  <a:noFill/>
                </a:ln>
                <a:solidFill>
                  <a:srgbClr val="C00000"/>
                </a:solidFill>
                <a:effectLst/>
                <a:uLnTx/>
                <a:uFillTx/>
                <a:latin typeface="Arial"/>
                <a:cs typeface="Arial"/>
                <a:sym typeface="Arial"/>
              </a:rPr>
              <a:t>A competitive analysis: </a:t>
            </a:r>
            <a:r>
              <a:rPr kumimoji="0" lang="en-US" sz="2400" b="0" i="0" u="none" strike="noStrike" kern="0" cap="none" spc="0" normalizeH="0" baseline="0" noProof="0" dirty="0">
                <a:ln>
                  <a:noFill/>
                </a:ln>
                <a:solidFill>
                  <a:srgbClr val="000000"/>
                </a:solidFill>
                <a:effectLst/>
                <a:uLnTx/>
                <a:uFillTx/>
                <a:latin typeface="Arial"/>
                <a:cs typeface="Arial"/>
                <a:sym typeface="Arial"/>
              </a:rPr>
              <a:t>group of factors:</a:t>
            </a:r>
          </a:p>
          <a:p>
            <a:pPr marL="742950" marR="0" lvl="1" indent="-284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ea typeface="+mn-ea"/>
                <a:cs typeface="Arial"/>
                <a:sym typeface="Arial"/>
              </a:rPr>
              <a:t>Resources, capabilities, and intentions of other firms </a:t>
            </a:r>
            <a:r>
              <a:rPr kumimoji="0" lang="en-IN" altLang="ar-EG" sz="2400" b="0" i="0" u="none" strike="noStrike" kern="0" cap="none" spc="0" normalizeH="0" baseline="0" noProof="0" dirty="0">
                <a:ln>
                  <a:noFill/>
                </a:ln>
                <a:solidFill>
                  <a:srgbClr val="000000"/>
                </a:solidFill>
                <a:effectLst/>
                <a:uLnTx/>
                <a:uFillTx/>
                <a:latin typeface="Arial"/>
                <a:ea typeface="+mn-ea"/>
                <a:cs typeface="Arial"/>
                <a:sym typeface="Arial"/>
              </a:rPr>
              <a:t>to choose markets where consumers can be profitability served. </a:t>
            </a:r>
            <a:endParaRPr kumimoji="0" lang="en-US" sz="2400" b="0" i="0" u="none" strike="noStrike" kern="0" cap="none" spc="0" normalizeH="0" baseline="0" noProof="0" dirty="0">
              <a:ln>
                <a:noFill/>
              </a:ln>
              <a:solidFill>
                <a:srgbClr val="000000"/>
              </a:solidFill>
              <a:effectLst/>
              <a:uLnTx/>
              <a:uFillTx/>
              <a:latin typeface="Arial"/>
              <a:ea typeface="+mn-ea"/>
              <a:cs typeface="Arial"/>
              <a:sym typeface="Arial"/>
            </a:endParaRPr>
          </a:p>
          <a:p>
            <a:pPr marL="0" indent="0">
              <a:buNone/>
            </a:pPr>
            <a:endParaRPr lang="en-US" altLang="en-US" dirty="0"/>
          </a:p>
        </p:txBody>
      </p:sp>
      <p:pic>
        <p:nvPicPr>
          <p:cNvPr id="1026" name="Picture 2">
            <a:extLst>
              <a:ext uri="{FF2B5EF4-FFF2-40B4-BE49-F238E27FC236}">
                <a16:creationId xmlns:a16="http://schemas.microsoft.com/office/drawing/2014/main" id="{0B8319BF-F00C-69B5-6E3F-9ECA91A309D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4004" r="7835"/>
          <a:stretch/>
        </p:blipFill>
        <p:spPr bwMode="auto">
          <a:xfrm>
            <a:off x="6929305" y="2193208"/>
            <a:ext cx="5088523" cy="38409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3439664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911773"/>
            <a:ext cx="4128422" cy="580433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08083" y="1068084"/>
            <a:ext cx="10409189" cy="54378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56925" y="-57039"/>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149359" y="6358173"/>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51338" y="823881"/>
            <a:ext cx="9345750"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itle 1">
            <a:extLst>
              <a:ext uri="{FF2B5EF4-FFF2-40B4-BE49-F238E27FC236}">
                <a16:creationId xmlns:a16="http://schemas.microsoft.com/office/drawing/2014/main" id="{0ADF1393-9C42-4638-A0E5-46AEBD28E7E1}"/>
              </a:ext>
            </a:extLst>
          </p:cNvPr>
          <p:cNvSpPr txBox="1">
            <a:spLocks/>
          </p:cNvSpPr>
          <p:nvPr/>
        </p:nvSpPr>
        <p:spPr>
          <a:xfrm>
            <a:off x="1337189" y="0"/>
            <a:ext cx="7848852" cy="781708"/>
          </a:xfrm>
          <a:prstGeom prst="rect">
            <a:avLst/>
          </a:prstGeom>
          <a:noFill/>
          <a:ln>
            <a:noFill/>
          </a:ln>
        </p:spPr>
        <p:txBody>
          <a:bodyPr lIns="0" tIns="0" rIns="0" bIns="0" anchor="b" anchorCtr="0"/>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
                <a:srgbClr val="007FA3"/>
              </a:buClr>
              <a:buSzTx/>
              <a:buFont typeface="Times New Roman"/>
              <a:buNone/>
              <a:tabLst/>
              <a:defRPr/>
            </a:pPr>
            <a:r>
              <a:rPr kumimoji="0" lang="en-IN" altLang="en-US" sz="3600" b="1" i="0" u="none" strike="noStrike" kern="0" cap="none" spc="0" normalizeH="0" baseline="0" noProof="0" dirty="0">
                <a:ln>
                  <a:noFill/>
                </a:ln>
                <a:solidFill>
                  <a:srgbClr val="007FA3"/>
                </a:solidFill>
                <a:effectLst/>
                <a:uLnTx/>
                <a:uFillTx/>
                <a:latin typeface="Arial"/>
                <a:cs typeface="Times New Roman"/>
                <a:sym typeface="Times New Roman"/>
              </a:rPr>
              <a:t>Nature of Competition</a:t>
            </a:r>
            <a:endParaRPr kumimoji="0" lang="en-IN" sz="3600" b="1" i="0" u="none" strike="noStrike" kern="0" cap="none" spc="0" normalizeH="0" baseline="0" noProof="0" dirty="0">
              <a:ln>
                <a:noFill/>
              </a:ln>
              <a:solidFill>
                <a:srgbClr val="007FA3"/>
              </a:solidFill>
              <a:effectLst/>
              <a:uLnTx/>
              <a:uFillTx/>
              <a:latin typeface="Arial"/>
              <a:cs typeface="Times New Roman"/>
              <a:sym typeface="Times New Roman"/>
            </a:endParaRPr>
          </a:p>
        </p:txBody>
      </p:sp>
      <p:sp>
        <p:nvSpPr>
          <p:cNvPr id="8" name="Content Placeholder 2">
            <a:extLst>
              <a:ext uri="{FF2B5EF4-FFF2-40B4-BE49-F238E27FC236}">
                <a16:creationId xmlns:a16="http://schemas.microsoft.com/office/drawing/2014/main" id="{35A7B0FE-5DEE-48CF-B974-CDBEDB9D469C}"/>
              </a:ext>
            </a:extLst>
          </p:cNvPr>
          <p:cNvSpPr txBox="1">
            <a:spLocks/>
          </p:cNvSpPr>
          <p:nvPr/>
        </p:nvSpPr>
        <p:spPr>
          <a:xfrm>
            <a:off x="2079249" y="1906831"/>
            <a:ext cx="5523187" cy="372145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400" b="1" i="0" u="none" strike="noStrike" kern="0" cap="none" spc="0" normalizeH="0" baseline="0" noProof="0" dirty="0">
                <a:ln>
                  <a:noFill/>
                </a:ln>
                <a:solidFill>
                  <a:srgbClr val="C00000"/>
                </a:solidFill>
                <a:effectLst/>
                <a:uLnTx/>
                <a:uFillTx/>
                <a:latin typeface="Arial"/>
                <a:cs typeface="Arial"/>
                <a:sym typeface="Arial"/>
              </a:rPr>
              <a:t>A competitive analysis: </a:t>
            </a:r>
            <a:r>
              <a:rPr kumimoji="0" lang="en-US" sz="2400" b="0" i="0" u="none" strike="noStrike" kern="0" cap="none" spc="0" normalizeH="0" baseline="0" noProof="0" dirty="0">
                <a:ln>
                  <a:noFill/>
                </a:ln>
                <a:solidFill>
                  <a:srgbClr val="000000"/>
                </a:solidFill>
                <a:effectLst/>
                <a:uLnTx/>
                <a:uFillTx/>
                <a:latin typeface="Arial"/>
                <a:cs typeface="Arial"/>
                <a:sym typeface="Arial"/>
              </a:rPr>
              <a:t>group of factors:</a:t>
            </a:r>
          </a:p>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IN" sz="2400" b="0" i="0" u="none" strike="noStrike" kern="0" cap="none" spc="0" normalizeH="0" baseline="0" noProof="0" dirty="0">
                <a:ln>
                  <a:noFill/>
                </a:ln>
                <a:solidFill>
                  <a:srgbClr val="000000"/>
                </a:solidFill>
                <a:effectLst/>
                <a:uLnTx/>
                <a:uFillTx/>
                <a:latin typeface="Arial"/>
                <a:cs typeface="Arial"/>
                <a:sym typeface="Arial"/>
              </a:rPr>
              <a:t>When choosing a market, marketers must </a:t>
            </a:r>
            <a:r>
              <a:rPr kumimoji="0" lang="en-IN" sz="24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cs typeface="Arial"/>
                <a:sym typeface="Arial"/>
              </a:rPr>
              <a:t>consider</a:t>
            </a:r>
            <a:r>
              <a:rPr kumimoji="0" lang="en-IN" sz="2400" b="0" i="0" u="none" strike="noStrike" kern="0" cap="none" spc="0" normalizeH="0" baseline="0" noProof="0" dirty="0">
                <a:ln>
                  <a:noFill/>
                </a:ln>
                <a:solidFill>
                  <a:srgbClr val="000000"/>
                </a:solidFill>
                <a:effectLst/>
                <a:uLnTx/>
                <a:uFillTx/>
                <a:latin typeface="Arial"/>
                <a:cs typeface="Arial"/>
                <a:sym typeface="Arial"/>
              </a:rPr>
              <a:t>:</a:t>
            </a:r>
          </a:p>
          <a:p>
            <a:pPr marL="742950" marR="0" lvl="1" indent="-284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IN" sz="2400" b="0" i="0" u="none" strike="noStrike" kern="0" cap="none" spc="0" normalizeH="0" baseline="0" noProof="0" dirty="0">
                <a:ln>
                  <a:noFill/>
                </a:ln>
                <a:solidFill>
                  <a:srgbClr val="000000"/>
                </a:solidFill>
                <a:effectLst/>
                <a:uLnTx/>
                <a:uFillTx/>
                <a:latin typeface="Arial"/>
                <a:cs typeface="Arial"/>
                <a:sym typeface="Arial"/>
              </a:rPr>
              <a:t>Indirect competition</a:t>
            </a:r>
          </a:p>
          <a:p>
            <a:pPr marL="742950" marR="0" lvl="1" indent="-284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IN" sz="2400" b="0" i="0" u="none" strike="noStrike" kern="0" cap="none" spc="0" normalizeH="0" baseline="0" noProof="0" dirty="0">
                <a:ln>
                  <a:noFill/>
                </a:ln>
                <a:solidFill>
                  <a:srgbClr val="000000"/>
                </a:solidFill>
                <a:effectLst/>
                <a:uLnTx/>
                <a:uFillTx/>
                <a:latin typeface="Arial"/>
                <a:cs typeface="Arial"/>
                <a:sym typeface="Arial"/>
              </a:rPr>
              <a:t>Multiple frames reference</a:t>
            </a:r>
          </a:p>
          <a:p>
            <a:pPr marL="458550" marR="0" lvl="1" indent="0" algn="l" defTabSz="914400" rtl="0" eaLnBrk="1" fontAlgn="auto" latinLnBrk="0" hangingPunct="1">
              <a:lnSpc>
                <a:spcPct val="100000"/>
              </a:lnSpc>
              <a:spcBef>
                <a:spcPts val="600"/>
              </a:spcBef>
              <a:spcAft>
                <a:spcPts val="0"/>
              </a:spcAft>
              <a:buClr>
                <a:srgbClr val="007FA3"/>
              </a:buClr>
              <a:buSzPct val="100000"/>
              <a:buFont typeface="Arial"/>
              <a:buNone/>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(broader category competition) </a:t>
            </a:r>
            <a:endParaRPr kumimoji="0" lang="en-IN" sz="2400" b="0" i="0" u="none" strike="noStrike" kern="0" cap="none" spc="0" normalizeH="0" baseline="0" noProof="0" dirty="0">
              <a:ln>
                <a:noFill/>
              </a:ln>
              <a:solidFill>
                <a:srgbClr val="000000"/>
              </a:solidFill>
              <a:effectLst/>
              <a:uLnTx/>
              <a:uFillTx/>
              <a:latin typeface="Arial"/>
              <a:cs typeface="Arial"/>
              <a:sym typeface="Arial"/>
            </a:endParaRPr>
          </a:p>
          <a:p>
            <a:pPr marL="0" indent="0">
              <a:buNone/>
            </a:pPr>
            <a:endParaRPr lang="en-US" altLang="en-US" dirty="0"/>
          </a:p>
        </p:txBody>
      </p:sp>
      <p:pic>
        <p:nvPicPr>
          <p:cNvPr id="2" name="Picture 1">
            <a:extLst>
              <a:ext uri="{FF2B5EF4-FFF2-40B4-BE49-F238E27FC236}">
                <a16:creationId xmlns:a16="http://schemas.microsoft.com/office/drawing/2014/main" id="{FD567086-0FF7-4F4C-88BC-F4E5C8028B65}"/>
              </a:ext>
            </a:extLst>
          </p:cNvPr>
          <p:cNvPicPr>
            <a:picLocks noChangeAspect="1"/>
          </p:cNvPicPr>
          <p:nvPr/>
        </p:nvPicPr>
        <p:blipFill>
          <a:blip r:embed="rId3"/>
          <a:stretch>
            <a:fillRect/>
          </a:stretch>
        </p:blipFill>
        <p:spPr>
          <a:xfrm>
            <a:off x="7745643" y="1068084"/>
            <a:ext cx="4128422" cy="5403568"/>
          </a:xfrm>
          <a:prstGeom prst="rect">
            <a:avLst/>
          </a:prstGeom>
        </p:spPr>
      </p:pic>
    </p:spTree>
    <p:extLst>
      <p:ext uri="{BB962C8B-B14F-4D97-AF65-F5344CB8AC3E}">
        <p14:creationId xmlns:p14="http://schemas.microsoft.com/office/powerpoint/2010/main" val="43846134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272652" y="-81975"/>
            <a:ext cx="1977362" cy="933314"/>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10272652" y="6519446"/>
            <a:ext cx="1977362" cy="338554"/>
          </a:xfrm>
          <a:prstGeom prst="rect">
            <a:avLst/>
          </a:prstGeom>
          <a:noFill/>
        </p:spPr>
        <p:txBody>
          <a:bodyPr wrap="square" rtlCol="0">
            <a:spAutoFit/>
          </a:bodyPr>
          <a:lstStyle/>
          <a:p>
            <a:pPr algn="ctr"/>
            <a:r>
              <a:rPr lang="en-US" sz="1600" dirty="0">
                <a:solidFill>
                  <a:schemeClr val="bg1"/>
                </a:solidFill>
              </a:rPr>
              <a:t>www.midocean.ae</a:t>
            </a:r>
          </a:p>
        </p:txBody>
      </p:sp>
      <p:sp>
        <p:nvSpPr>
          <p:cNvPr id="7" name="Title 1">
            <a:extLst>
              <a:ext uri="{FF2B5EF4-FFF2-40B4-BE49-F238E27FC236}">
                <a16:creationId xmlns:a16="http://schemas.microsoft.com/office/drawing/2014/main" id="{6F0571BA-5167-47D3-AA74-89FF749F17D0}"/>
              </a:ext>
            </a:extLst>
          </p:cNvPr>
          <p:cNvSpPr txBox="1">
            <a:spLocks/>
          </p:cNvSpPr>
          <p:nvPr/>
        </p:nvSpPr>
        <p:spPr>
          <a:xfrm>
            <a:off x="216015" y="2425084"/>
            <a:ext cx="2627291" cy="676697"/>
          </a:xfrm>
          <a:prstGeom prst="rect">
            <a:avLst/>
          </a:prstGeom>
          <a:noFill/>
          <a:ln>
            <a:noFill/>
          </a:ln>
        </p:spPr>
        <p:txBody>
          <a:bodyPr lIns="0" tIns="0" rIns="0" bIns="0" anchor="b" anchorCtr="0"/>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
                <a:srgbClr val="007FA3"/>
              </a:buClr>
              <a:buSzTx/>
              <a:buFont typeface="Times New Roman"/>
              <a:buNone/>
              <a:tabLst/>
              <a:defRPr/>
            </a:pPr>
            <a:r>
              <a:rPr kumimoji="0" lang="en-IN" sz="3600" b="1" i="0" u="none" strike="noStrike" kern="0" cap="none" spc="0" normalizeH="0" baseline="0" noProof="0" dirty="0">
                <a:ln>
                  <a:noFill/>
                </a:ln>
                <a:solidFill>
                  <a:srgbClr val="007FA3"/>
                </a:solidFill>
                <a:effectLst/>
                <a:uLnTx/>
                <a:uFillTx/>
                <a:latin typeface="Arial"/>
                <a:cs typeface="Times New Roman"/>
                <a:sym typeface="Times New Roman"/>
              </a:rPr>
              <a:t>Indirect competition</a:t>
            </a:r>
            <a:endParaRPr kumimoji="0" lang="en-US" sz="3600" b="1" i="0" u="none" strike="noStrike" kern="0" cap="none" spc="0" normalizeH="0" baseline="0" noProof="0" dirty="0">
              <a:ln>
                <a:noFill/>
              </a:ln>
              <a:solidFill>
                <a:srgbClr val="007FA3"/>
              </a:solidFill>
              <a:effectLst/>
              <a:uLnTx/>
              <a:uFillTx/>
              <a:latin typeface="Arial"/>
              <a:cs typeface="Times New Roman"/>
              <a:sym typeface="Times New Roman"/>
            </a:endParaRPr>
          </a:p>
        </p:txBody>
      </p:sp>
      <p:pic>
        <p:nvPicPr>
          <p:cNvPr id="2050" name="Picture 2" descr="What is indirect competition? Definition and examples">
            <a:extLst>
              <a:ext uri="{FF2B5EF4-FFF2-40B4-BE49-F238E27FC236}">
                <a16:creationId xmlns:a16="http://schemas.microsoft.com/office/drawing/2014/main" id="{152562BB-A7A9-ECF6-6869-5986D7988D6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76474" y="294444"/>
            <a:ext cx="7286625" cy="63722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02630244"/>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750046" y="6472511"/>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2" name="Picture 1">
            <a:extLst>
              <a:ext uri="{FF2B5EF4-FFF2-40B4-BE49-F238E27FC236}">
                <a16:creationId xmlns:a16="http://schemas.microsoft.com/office/drawing/2014/main" id="{E7889866-E258-4809-874D-D7126A36DBD4}"/>
              </a:ext>
            </a:extLst>
          </p:cNvPr>
          <p:cNvPicPr>
            <a:picLocks noChangeAspect="1"/>
          </p:cNvPicPr>
          <p:nvPr/>
        </p:nvPicPr>
        <p:blipFill rotWithShape="1">
          <a:blip r:embed="rId3"/>
          <a:srcRect b="8100"/>
          <a:stretch/>
        </p:blipFill>
        <p:spPr>
          <a:xfrm>
            <a:off x="-21021" y="260379"/>
            <a:ext cx="9592224" cy="6235296"/>
          </a:xfrm>
          <a:prstGeom prst="rect">
            <a:avLst/>
          </a:prstGeom>
        </p:spPr>
      </p:pic>
      <p:sp>
        <p:nvSpPr>
          <p:cNvPr id="10" name="Rectangle 9">
            <a:extLst>
              <a:ext uri="{FF2B5EF4-FFF2-40B4-BE49-F238E27FC236}">
                <a16:creationId xmlns:a16="http://schemas.microsoft.com/office/drawing/2014/main" id="{CE5308A4-A1FF-4406-B937-96A5D1BF1D07}"/>
              </a:ext>
            </a:extLst>
          </p:cNvPr>
          <p:cNvSpPr/>
          <p:nvPr/>
        </p:nvSpPr>
        <p:spPr>
          <a:xfrm>
            <a:off x="1546482" y="566513"/>
            <a:ext cx="5775940" cy="646331"/>
          </a:xfrm>
          <a:prstGeom prst="rect">
            <a:avLst/>
          </a:prstGeom>
        </p:spPr>
        <p:txBody>
          <a:bodyPr wrap="none">
            <a:spAutoFit/>
          </a:bodyPr>
          <a:lstStyle/>
          <a:p>
            <a:pPr marL="0" lvl="1"/>
            <a:r>
              <a:rPr lang="en-IN" sz="3600" b="1" kern="0" dirty="0">
                <a:solidFill>
                  <a:srgbClr val="FFFFFF"/>
                </a:solidFill>
                <a:latin typeface="Arial"/>
                <a:cs typeface="Arial"/>
                <a:sym typeface="Arial"/>
              </a:rPr>
              <a:t>Multiple frames reference</a:t>
            </a:r>
          </a:p>
        </p:txBody>
      </p:sp>
    </p:spTree>
    <p:extLst>
      <p:ext uri="{BB962C8B-B14F-4D97-AF65-F5344CB8AC3E}">
        <p14:creationId xmlns:p14="http://schemas.microsoft.com/office/powerpoint/2010/main" val="351288535"/>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911773"/>
            <a:ext cx="4128422" cy="580433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206451" y="1033098"/>
            <a:ext cx="8597673" cy="57251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56925" y="-57039"/>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149359" y="6358173"/>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51338" y="823881"/>
            <a:ext cx="9345750"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itle 1">
            <a:extLst>
              <a:ext uri="{FF2B5EF4-FFF2-40B4-BE49-F238E27FC236}">
                <a16:creationId xmlns:a16="http://schemas.microsoft.com/office/drawing/2014/main" id="{0ADF1393-9C42-4638-A0E5-46AEBD28E7E1}"/>
              </a:ext>
            </a:extLst>
          </p:cNvPr>
          <p:cNvSpPr txBox="1">
            <a:spLocks/>
          </p:cNvSpPr>
          <p:nvPr/>
        </p:nvSpPr>
        <p:spPr>
          <a:xfrm>
            <a:off x="311175" y="-32224"/>
            <a:ext cx="9345750" cy="781708"/>
          </a:xfrm>
          <a:prstGeom prst="rect">
            <a:avLst/>
          </a:prstGeom>
          <a:noFill/>
          <a:ln>
            <a:noFill/>
          </a:ln>
        </p:spPr>
        <p:txBody>
          <a:bodyPr lIns="0" tIns="0" rIns="0" bIns="0" anchor="b" anchorCtr="0"/>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
                <a:srgbClr val="007FA3"/>
              </a:buClr>
              <a:buSzTx/>
              <a:buFont typeface="Times New Roman"/>
              <a:buNone/>
              <a:tabLst/>
              <a:defRPr/>
            </a:pPr>
            <a:r>
              <a:rPr kumimoji="0" lang="en-US" altLang="en-US" sz="3600" b="1" i="0" u="none" strike="noStrike" kern="0" cap="none" spc="0" normalizeH="0" baseline="0" noProof="0" dirty="0">
                <a:ln>
                  <a:noFill/>
                </a:ln>
                <a:solidFill>
                  <a:srgbClr val="007FA3"/>
                </a:solidFill>
                <a:effectLst/>
                <a:uLnTx/>
                <a:uFillTx/>
                <a:latin typeface="Arial"/>
                <a:cs typeface="Times New Roman"/>
                <a:sym typeface="Times New Roman"/>
              </a:rPr>
              <a:t>Points of Parity and Points of Difference</a:t>
            </a:r>
            <a:endParaRPr kumimoji="0" lang="en-IN" sz="3600" b="1" i="0" u="none" strike="noStrike" kern="0" cap="none" spc="0" normalizeH="0" baseline="0" noProof="0" dirty="0">
              <a:ln>
                <a:noFill/>
              </a:ln>
              <a:solidFill>
                <a:srgbClr val="007FA3"/>
              </a:solidFill>
              <a:effectLst/>
              <a:uLnTx/>
              <a:uFillTx/>
              <a:latin typeface="Arial"/>
              <a:cs typeface="Times New Roman"/>
              <a:sym typeface="Times New Roman"/>
            </a:endParaRPr>
          </a:p>
        </p:txBody>
      </p:sp>
      <p:sp>
        <p:nvSpPr>
          <p:cNvPr id="8" name="Content Placeholder 2">
            <a:extLst>
              <a:ext uri="{FF2B5EF4-FFF2-40B4-BE49-F238E27FC236}">
                <a16:creationId xmlns:a16="http://schemas.microsoft.com/office/drawing/2014/main" id="{35A7B0FE-5DEE-48CF-B974-CDBEDB9D469C}"/>
              </a:ext>
            </a:extLst>
          </p:cNvPr>
          <p:cNvSpPr txBox="1">
            <a:spLocks/>
          </p:cNvSpPr>
          <p:nvPr/>
        </p:nvSpPr>
        <p:spPr>
          <a:xfrm>
            <a:off x="2543502" y="1926252"/>
            <a:ext cx="7843372" cy="353351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indent="-230400">
              <a:lnSpc>
                <a:spcPct val="100000"/>
              </a:lnSpc>
              <a:spcBef>
                <a:spcPts val="600"/>
              </a:spcBef>
              <a:buClr>
                <a:srgbClr val="007FA3"/>
              </a:buClr>
              <a:buSzPct val="100000"/>
              <a:buFont typeface="Noto Sans Symbols"/>
              <a:buChar char="▪"/>
              <a:defRPr/>
            </a:pPr>
            <a:r>
              <a:rPr kumimoji="0" lang="en-US" sz="2000" b="0" i="0" u="none" strike="noStrike" kern="0" cap="none" spc="0" normalizeH="0" baseline="0" noProof="0" dirty="0">
                <a:ln>
                  <a:noFill/>
                </a:ln>
                <a:solidFill>
                  <a:srgbClr val="000000"/>
                </a:solidFill>
                <a:effectLst/>
                <a:uLnTx/>
                <a:uFillTx/>
                <a:latin typeface="Arial"/>
                <a:cs typeface="Arial"/>
                <a:sym typeface="Arial"/>
              </a:rPr>
              <a:t>Points-of-difference associations (PODs):</a:t>
            </a:r>
          </a:p>
          <a:p>
            <a:pPr lvl="1" indent="-230400">
              <a:lnSpc>
                <a:spcPct val="100000"/>
              </a:lnSpc>
              <a:spcBef>
                <a:spcPts val="600"/>
              </a:spcBef>
              <a:buClr>
                <a:srgbClr val="007FA3"/>
              </a:buClr>
              <a:buSzPct val="100000"/>
              <a:buFont typeface="Arial"/>
              <a:buChar char="–"/>
              <a:defRPr/>
            </a:pPr>
            <a:r>
              <a:rPr kumimoji="0" lang="en-US" sz="2000" b="0" i="0" u="none" strike="noStrike" kern="0" cap="none" spc="0" normalizeH="0" baseline="0" noProof="0" dirty="0">
                <a:ln>
                  <a:noFill/>
                </a:ln>
                <a:solidFill>
                  <a:srgbClr val="000000"/>
                </a:solidFill>
                <a:effectLst/>
                <a:uLnTx/>
                <a:uFillTx/>
                <a:latin typeface="Arial"/>
                <a:cs typeface="Arial"/>
                <a:sym typeface="Arial"/>
              </a:rPr>
              <a:t>Formally defined as </a:t>
            </a:r>
            <a:r>
              <a:rPr kumimoji="0" lang="en-US" sz="2000" b="0" i="0" u="sng" strike="noStrike" kern="0" cap="none" spc="0" normalizeH="0" baseline="0" noProof="0" dirty="0">
                <a:ln>
                  <a:noFill/>
                </a:ln>
                <a:solidFill>
                  <a:srgbClr val="000000"/>
                </a:solidFill>
                <a:effectLst/>
                <a:uLnTx/>
                <a:uFillTx/>
                <a:latin typeface="Arial"/>
                <a:cs typeface="Arial"/>
                <a:sym typeface="Arial"/>
              </a:rPr>
              <a:t>attributes or benefits </a:t>
            </a:r>
            <a:r>
              <a:rPr kumimoji="0" lang="en-US" sz="2000" b="0" i="0" u="none" strike="noStrike" kern="0" cap="none" spc="0" normalizeH="0" baseline="0" noProof="0" dirty="0">
                <a:ln>
                  <a:noFill/>
                </a:ln>
                <a:solidFill>
                  <a:srgbClr val="000000"/>
                </a:solidFill>
                <a:effectLst/>
                <a:uLnTx/>
                <a:uFillTx/>
                <a:latin typeface="Arial"/>
                <a:cs typeface="Arial"/>
                <a:sym typeface="Arial"/>
              </a:rPr>
              <a:t>that consumers </a:t>
            </a:r>
            <a:r>
              <a:rPr kumimoji="0" lang="en-US" sz="20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cs typeface="Arial"/>
                <a:sym typeface="Arial"/>
              </a:rPr>
              <a:t>strongly</a:t>
            </a:r>
            <a:r>
              <a:rPr kumimoji="0" lang="en-US" sz="2000" b="0" i="0" u="none" strike="noStrike" kern="0" cap="none" spc="0" normalizeH="0" baseline="0" noProof="0" dirty="0">
                <a:ln>
                  <a:noFill/>
                </a:ln>
                <a:solidFill>
                  <a:srgbClr val="000000"/>
                </a:solidFill>
                <a:effectLst/>
                <a:uLnTx/>
                <a:uFillTx/>
                <a:latin typeface="Arial"/>
                <a:cs typeface="Arial"/>
                <a:sym typeface="Arial"/>
              </a:rPr>
              <a:t> associate with a brand, positively evaluate, and believe that cannot be found to the same extent with a competitive brand</a:t>
            </a:r>
          </a:p>
          <a:p>
            <a:pPr lvl="1" indent="-230400">
              <a:lnSpc>
                <a:spcPct val="100000"/>
              </a:lnSpc>
              <a:spcBef>
                <a:spcPts val="600"/>
              </a:spcBef>
              <a:buClr>
                <a:srgbClr val="007FA3"/>
              </a:buClr>
              <a:buSzPct val="100000"/>
              <a:buFont typeface="Arial"/>
              <a:buChar char="–"/>
              <a:defRPr/>
            </a:pPr>
            <a:r>
              <a:rPr kumimoji="0" lang="en-US" sz="2000" b="0" i="0" u="none" strike="noStrike" kern="0" cap="none" spc="0" normalizeH="0" baseline="0" noProof="0" dirty="0">
                <a:ln>
                  <a:noFill/>
                </a:ln>
                <a:solidFill>
                  <a:srgbClr val="000000"/>
                </a:solidFill>
                <a:effectLst/>
                <a:uLnTx/>
                <a:uFillTx/>
                <a:latin typeface="Arial"/>
                <a:cs typeface="Arial"/>
                <a:sym typeface="Arial"/>
              </a:rPr>
              <a:t>Functional-performance related considerations</a:t>
            </a:r>
          </a:p>
          <a:p>
            <a:pPr lvl="1" indent="-230400">
              <a:lnSpc>
                <a:spcPct val="100000"/>
              </a:lnSpc>
              <a:spcBef>
                <a:spcPts val="600"/>
              </a:spcBef>
              <a:buClr>
                <a:srgbClr val="007FA3"/>
              </a:buClr>
              <a:buSzPct val="100000"/>
              <a:buFont typeface="Arial"/>
              <a:buChar char="–"/>
              <a:defRPr/>
            </a:pPr>
            <a:r>
              <a:rPr kumimoji="0" lang="en-US" sz="2000" b="0" i="0" u="none" strike="noStrike" kern="0" cap="none" spc="0" normalizeH="0" baseline="0" noProof="0" dirty="0">
                <a:ln>
                  <a:noFill/>
                </a:ln>
                <a:solidFill>
                  <a:srgbClr val="000000"/>
                </a:solidFill>
                <a:effectLst/>
                <a:uLnTx/>
                <a:uFillTx/>
                <a:latin typeface="Arial"/>
                <a:cs typeface="Arial"/>
                <a:sym typeface="Arial"/>
              </a:rPr>
              <a:t>Abstract-imagery related considerations</a:t>
            </a:r>
          </a:p>
          <a:p>
            <a:pPr indent="-230400">
              <a:lnSpc>
                <a:spcPct val="100000"/>
              </a:lnSpc>
              <a:spcBef>
                <a:spcPts val="600"/>
              </a:spcBef>
              <a:buClr>
                <a:srgbClr val="007FA3"/>
              </a:buClr>
              <a:buSzPct val="100000"/>
              <a:buFont typeface="Noto Sans Symbols"/>
              <a:buChar char="▪"/>
              <a:defRPr/>
            </a:pPr>
            <a:r>
              <a:rPr kumimoji="0" lang="en-US" sz="2000" b="0" i="0" u="none" strike="noStrike" kern="0" cap="none" spc="0" normalizeH="0" baseline="0" noProof="0" dirty="0">
                <a:ln>
                  <a:noFill/>
                </a:ln>
                <a:solidFill>
                  <a:srgbClr val="000000"/>
                </a:solidFill>
                <a:effectLst/>
                <a:uLnTx/>
                <a:uFillTx/>
                <a:latin typeface="Arial"/>
                <a:cs typeface="Arial"/>
                <a:sym typeface="Arial"/>
              </a:rPr>
              <a:t>Points-of-parity associations:</a:t>
            </a:r>
          </a:p>
          <a:p>
            <a:pPr lvl="1" indent="-230400">
              <a:lnSpc>
                <a:spcPct val="100000"/>
              </a:lnSpc>
              <a:spcBef>
                <a:spcPts val="600"/>
              </a:spcBef>
              <a:buClr>
                <a:srgbClr val="007FA3"/>
              </a:buClr>
              <a:buSzPct val="100000"/>
              <a:buFont typeface="Arial"/>
              <a:buChar char="–"/>
              <a:defRPr/>
            </a:pPr>
            <a:r>
              <a:rPr kumimoji="0" lang="en-US" sz="2000" b="0" i="0" u="none" strike="noStrike" kern="0" cap="none" spc="0" normalizeH="0" baseline="0" noProof="0" dirty="0">
                <a:ln>
                  <a:noFill/>
                </a:ln>
                <a:solidFill>
                  <a:srgbClr val="000000"/>
                </a:solidFill>
                <a:effectLst/>
                <a:uLnTx/>
                <a:uFillTx/>
                <a:latin typeface="Arial"/>
                <a:cs typeface="Arial"/>
                <a:sym typeface="Arial"/>
              </a:rPr>
              <a:t>Not necessarily unique to the brand but may be attributes </a:t>
            </a:r>
            <a:r>
              <a:rPr kumimoji="0" lang="en-US" sz="20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cs typeface="Arial"/>
                <a:sym typeface="Arial"/>
              </a:rPr>
              <a:t>shared with other brands</a:t>
            </a:r>
          </a:p>
          <a:p>
            <a:pPr marL="0" indent="0">
              <a:buNone/>
            </a:pPr>
            <a:endParaRPr lang="en-US" altLang="en-US" sz="2000" dirty="0"/>
          </a:p>
        </p:txBody>
      </p:sp>
      <p:pic>
        <p:nvPicPr>
          <p:cNvPr id="6" name="Picture 5">
            <a:extLst>
              <a:ext uri="{FF2B5EF4-FFF2-40B4-BE49-F238E27FC236}">
                <a16:creationId xmlns:a16="http://schemas.microsoft.com/office/drawing/2014/main" id="{21E1FBE4-56CA-41D4-9473-B4686896E910}"/>
              </a:ext>
            </a:extLst>
          </p:cNvPr>
          <p:cNvPicPr>
            <a:picLocks noChangeAspect="1"/>
          </p:cNvPicPr>
          <p:nvPr/>
        </p:nvPicPr>
        <p:blipFill>
          <a:blip r:embed="rId3"/>
          <a:stretch>
            <a:fillRect/>
          </a:stretch>
        </p:blipFill>
        <p:spPr>
          <a:xfrm rot="5400000">
            <a:off x="-1288451" y="2622586"/>
            <a:ext cx="4633993" cy="2146098"/>
          </a:xfrm>
          <a:prstGeom prst="rect">
            <a:avLst/>
          </a:prstGeom>
        </p:spPr>
      </p:pic>
    </p:spTree>
    <p:extLst>
      <p:ext uri="{BB962C8B-B14F-4D97-AF65-F5344CB8AC3E}">
        <p14:creationId xmlns:p14="http://schemas.microsoft.com/office/powerpoint/2010/main" val="61291714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911773"/>
            <a:ext cx="4128422" cy="580433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206451" y="1033098"/>
            <a:ext cx="8447567" cy="57251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56925" y="-57039"/>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149359" y="6358173"/>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51338" y="823881"/>
            <a:ext cx="9345750"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itle 1">
            <a:extLst>
              <a:ext uri="{FF2B5EF4-FFF2-40B4-BE49-F238E27FC236}">
                <a16:creationId xmlns:a16="http://schemas.microsoft.com/office/drawing/2014/main" id="{0ADF1393-9C42-4638-A0E5-46AEBD28E7E1}"/>
              </a:ext>
            </a:extLst>
          </p:cNvPr>
          <p:cNvSpPr txBox="1">
            <a:spLocks/>
          </p:cNvSpPr>
          <p:nvPr/>
        </p:nvSpPr>
        <p:spPr>
          <a:xfrm>
            <a:off x="311175" y="-32224"/>
            <a:ext cx="9345750" cy="781708"/>
          </a:xfrm>
          <a:prstGeom prst="rect">
            <a:avLst/>
          </a:prstGeom>
          <a:noFill/>
          <a:ln>
            <a:noFill/>
          </a:ln>
        </p:spPr>
        <p:txBody>
          <a:bodyPr lIns="0" tIns="0" rIns="0" bIns="0" anchor="b" anchorCtr="0"/>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
                <a:srgbClr val="007FA3"/>
              </a:buClr>
              <a:buSzTx/>
              <a:buFont typeface="Times New Roman"/>
              <a:buNone/>
              <a:tabLst/>
              <a:defRPr/>
            </a:pPr>
            <a:r>
              <a:rPr kumimoji="0" lang="en-US" altLang="en-US" sz="3600" b="1" i="0" u="none" strike="noStrike" kern="0" cap="none" spc="0" normalizeH="0" baseline="0" noProof="0" dirty="0">
                <a:ln>
                  <a:noFill/>
                </a:ln>
                <a:solidFill>
                  <a:srgbClr val="007FA3"/>
                </a:solidFill>
                <a:effectLst/>
                <a:uLnTx/>
                <a:uFillTx/>
                <a:latin typeface="Arial"/>
                <a:cs typeface="Times New Roman"/>
                <a:sym typeface="Times New Roman"/>
              </a:rPr>
              <a:t>Points of Parity and Points of Difference</a:t>
            </a:r>
            <a:endParaRPr kumimoji="0" lang="en-IN" sz="3600" b="1" i="0" u="none" strike="noStrike" kern="0" cap="none" spc="0" normalizeH="0" baseline="0" noProof="0" dirty="0">
              <a:ln>
                <a:noFill/>
              </a:ln>
              <a:solidFill>
                <a:srgbClr val="007FA3"/>
              </a:solidFill>
              <a:effectLst/>
              <a:uLnTx/>
              <a:uFillTx/>
              <a:latin typeface="Arial"/>
              <a:cs typeface="Times New Roman"/>
              <a:sym typeface="Times New Roman"/>
            </a:endParaRPr>
          </a:p>
        </p:txBody>
      </p:sp>
      <p:sp>
        <p:nvSpPr>
          <p:cNvPr id="8" name="Content Placeholder 2">
            <a:extLst>
              <a:ext uri="{FF2B5EF4-FFF2-40B4-BE49-F238E27FC236}">
                <a16:creationId xmlns:a16="http://schemas.microsoft.com/office/drawing/2014/main" id="{35A7B0FE-5DEE-48CF-B974-CDBEDB9D469C}"/>
              </a:ext>
            </a:extLst>
          </p:cNvPr>
          <p:cNvSpPr txBox="1">
            <a:spLocks/>
          </p:cNvSpPr>
          <p:nvPr/>
        </p:nvSpPr>
        <p:spPr>
          <a:xfrm>
            <a:off x="2543502" y="1785029"/>
            <a:ext cx="7442047" cy="354198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indent="-230400">
              <a:lnSpc>
                <a:spcPct val="100000"/>
              </a:lnSpc>
              <a:spcBef>
                <a:spcPts val="600"/>
              </a:spcBef>
              <a:buClr>
                <a:srgbClr val="007FA3"/>
              </a:buClr>
              <a:buSzPct val="100000"/>
              <a:buFont typeface="Noto Sans Symbols"/>
              <a:buChar char="▪"/>
              <a:defRPr/>
            </a:pPr>
            <a:endParaRPr kumimoji="0" lang="en-US" sz="20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cs typeface="Arial"/>
              <a:sym typeface="Arial"/>
            </a:endParaRPr>
          </a:p>
          <a:p>
            <a:pPr marL="0" indent="-1800">
              <a:lnSpc>
                <a:spcPct val="100000"/>
              </a:lnSpc>
              <a:spcBef>
                <a:spcPts val="600"/>
              </a:spcBef>
              <a:buClr>
                <a:srgbClr val="007FA3"/>
              </a:buClr>
              <a:buSzPct val="100000"/>
              <a:buNone/>
              <a:defRPr/>
            </a:pPr>
            <a:r>
              <a:rPr kumimoji="0" lang="en-US" sz="24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cs typeface="Arial"/>
                <a:sym typeface="Arial"/>
              </a:rPr>
              <a:t>Three types of associations are:</a:t>
            </a:r>
          </a:p>
          <a:p>
            <a:pPr lvl="1" indent="-230400">
              <a:lnSpc>
                <a:spcPct val="100000"/>
              </a:lnSpc>
              <a:spcBef>
                <a:spcPts val="600"/>
              </a:spcBef>
              <a:buClr>
                <a:srgbClr val="007FA3"/>
              </a:buClr>
              <a:buSzPct val="100000"/>
              <a:buFont typeface="Arial"/>
              <a:buChar char="–"/>
              <a:defRPr/>
            </a:pPr>
            <a:r>
              <a:rPr kumimoji="0" lang="en-US" sz="2000" b="0" i="0" u="none" strike="noStrike" kern="0" cap="none" spc="0" normalizeH="0" baseline="0" noProof="0" dirty="0">
                <a:ln>
                  <a:noFill/>
                </a:ln>
                <a:solidFill>
                  <a:srgbClr val="000000"/>
                </a:solidFill>
                <a:uLnTx/>
                <a:uFillTx/>
                <a:latin typeface="Arial"/>
                <a:cs typeface="Arial"/>
                <a:sym typeface="Arial"/>
              </a:rPr>
              <a:t>Category points-of-parity: necessary conditions for brand choice</a:t>
            </a:r>
          </a:p>
          <a:p>
            <a:pPr lvl="1" indent="-230400">
              <a:lnSpc>
                <a:spcPct val="100000"/>
              </a:lnSpc>
              <a:spcBef>
                <a:spcPts val="600"/>
              </a:spcBef>
              <a:buClr>
                <a:srgbClr val="007FA3"/>
              </a:buClr>
              <a:buSzPct val="100000"/>
              <a:buFont typeface="Arial"/>
              <a:buChar char="–"/>
              <a:defRPr/>
            </a:pPr>
            <a:r>
              <a:rPr kumimoji="0" lang="en-US" sz="2000" b="0" i="0" u="none" strike="noStrike" kern="0" cap="none" spc="0" normalizeH="0" baseline="0" noProof="0" dirty="0">
                <a:ln>
                  <a:noFill/>
                </a:ln>
                <a:solidFill>
                  <a:srgbClr val="000000"/>
                </a:solidFill>
                <a:uLnTx/>
                <a:uFillTx/>
                <a:latin typeface="Arial"/>
                <a:cs typeface="Arial"/>
                <a:sym typeface="Arial"/>
              </a:rPr>
              <a:t>Competitive points-of-parity: associations designed to negate competitors’ points-of-difference</a:t>
            </a:r>
          </a:p>
          <a:p>
            <a:pPr lvl="1" indent="-230400">
              <a:lnSpc>
                <a:spcPct val="100000"/>
              </a:lnSpc>
              <a:spcBef>
                <a:spcPts val="600"/>
              </a:spcBef>
              <a:buClr>
                <a:srgbClr val="007FA3"/>
              </a:buClr>
              <a:buSzPct val="100000"/>
              <a:buFont typeface="Arial"/>
              <a:buChar char="–"/>
              <a:defRPr/>
            </a:pPr>
            <a:r>
              <a:rPr kumimoji="0" lang="en-US" sz="2000" b="0" i="0" u="none" strike="noStrike" kern="0" cap="none" spc="0" normalizeH="0" baseline="0" noProof="0" dirty="0">
                <a:ln>
                  <a:noFill/>
                </a:ln>
                <a:solidFill>
                  <a:srgbClr val="000000"/>
                </a:solidFill>
                <a:uLnTx/>
                <a:uFillTx/>
                <a:latin typeface="Arial"/>
                <a:cs typeface="Arial"/>
                <a:sym typeface="Arial"/>
              </a:rPr>
              <a:t>Correlational points-of-parity: potential negative associations that arise from the existence of other, more positive associations for the brand</a:t>
            </a:r>
          </a:p>
          <a:p>
            <a:pPr lvl="1" indent="-230400">
              <a:lnSpc>
                <a:spcPct val="100000"/>
              </a:lnSpc>
              <a:spcBef>
                <a:spcPts val="600"/>
              </a:spcBef>
              <a:buClr>
                <a:srgbClr val="007FA3"/>
              </a:buClr>
              <a:buSzPct val="100000"/>
              <a:buFont typeface="Arial"/>
              <a:buChar char="–"/>
              <a:defRPr/>
            </a:pPr>
            <a:endParaRPr kumimoji="0" lang="en-US" sz="20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cs typeface="Arial"/>
              <a:sym typeface="Arial"/>
            </a:endParaRPr>
          </a:p>
          <a:p>
            <a:pPr marL="0" indent="0">
              <a:buNone/>
            </a:pPr>
            <a:endParaRPr lang="en-US" altLang="en-US" sz="2000" dirty="0"/>
          </a:p>
        </p:txBody>
      </p:sp>
      <p:pic>
        <p:nvPicPr>
          <p:cNvPr id="6" name="Picture 5">
            <a:extLst>
              <a:ext uri="{FF2B5EF4-FFF2-40B4-BE49-F238E27FC236}">
                <a16:creationId xmlns:a16="http://schemas.microsoft.com/office/drawing/2014/main" id="{21E1FBE4-56CA-41D4-9473-B4686896E910}"/>
              </a:ext>
            </a:extLst>
          </p:cNvPr>
          <p:cNvPicPr>
            <a:picLocks noChangeAspect="1"/>
          </p:cNvPicPr>
          <p:nvPr/>
        </p:nvPicPr>
        <p:blipFill>
          <a:blip r:embed="rId3"/>
          <a:stretch>
            <a:fillRect/>
          </a:stretch>
        </p:blipFill>
        <p:spPr>
          <a:xfrm rot="5400000">
            <a:off x="-1288451" y="2622586"/>
            <a:ext cx="4633993" cy="2146098"/>
          </a:xfrm>
          <a:prstGeom prst="rect">
            <a:avLst/>
          </a:prstGeom>
        </p:spPr>
      </p:pic>
    </p:spTree>
    <p:extLst>
      <p:ext uri="{BB962C8B-B14F-4D97-AF65-F5344CB8AC3E}">
        <p14:creationId xmlns:p14="http://schemas.microsoft.com/office/powerpoint/2010/main" val="307406706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4457" y="1285194"/>
            <a:ext cx="11436367" cy="52489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32" marR="0" lvl="0" indent="0" algn="l" defTabSz="914400" rtl="0" eaLnBrk="1" fontAlgn="auto" latinLnBrk="0" hangingPunct="1">
              <a:lnSpc>
                <a:spcPct val="100000"/>
              </a:lnSpc>
              <a:spcBef>
                <a:spcPts val="1500"/>
              </a:spcBef>
              <a:spcAft>
                <a:spcPts val="0"/>
              </a:spcAft>
              <a:buClr>
                <a:srgbClr val="007FA3"/>
              </a:buClr>
              <a:buSzPct val="100000"/>
              <a:buFont typeface="Arial"/>
              <a:buNone/>
              <a:tabLst/>
              <a:defRPr/>
            </a:pPr>
            <a:endParaRPr kumimoji="0" lang="en-IN" sz="2000" b="0" i="0" u="none" strike="noStrike" kern="0" cap="none" spc="0" normalizeH="0" baseline="0" noProof="0" dirty="0">
              <a:ln>
                <a:noFill/>
              </a:ln>
              <a:solidFill>
                <a:srgbClr val="000000"/>
              </a:solidFill>
              <a:effectLst/>
              <a:uLnTx/>
              <a:uFillTx/>
              <a:latin typeface="Arial"/>
              <a:cs typeface="Arial"/>
              <a:sym typeface="Aria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4370" y="74071"/>
            <a:ext cx="7260645" cy="1138773"/>
          </a:xfrm>
          <a:prstGeom prst="rect">
            <a:avLst/>
          </a:prstGeom>
          <a:noFill/>
        </p:spPr>
        <p:txBody>
          <a:bodyPr wrap="square" rtlCol="0">
            <a:spAutoFit/>
          </a:bodyPr>
          <a:lstStyle/>
          <a:p>
            <a:pPr algn="ctr"/>
            <a:r>
              <a:rPr kumimoji="0" lang="en-US" altLang="ar-EG" sz="3400" b="1" i="0" u="none" strike="noStrike" kern="0" cap="none" spc="0" normalizeH="0" baseline="0" noProof="0" dirty="0">
                <a:ln>
                  <a:noFill/>
                </a:ln>
                <a:solidFill>
                  <a:srgbClr val="007FA3"/>
                </a:solidFill>
                <a:effectLst/>
                <a:uLnTx/>
                <a:uFillTx/>
                <a:latin typeface="Times New Roman"/>
                <a:cs typeface="Times New Roman"/>
                <a:sym typeface="Times New Roman"/>
              </a:rPr>
              <a:t>Points-of-parity versus points-of-difference:</a:t>
            </a:r>
          </a:p>
        </p:txBody>
      </p:sp>
      <p:grpSp>
        <p:nvGrpSpPr>
          <p:cNvPr id="4" name="Group 3">
            <a:extLst>
              <a:ext uri="{FF2B5EF4-FFF2-40B4-BE49-F238E27FC236}">
                <a16:creationId xmlns:a16="http://schemas.microsoft.com/office/drawing/2014/main" id="{6D45C7DB-51BB-41E9-B6CC-D2DD20D89966}"/>
              </a:ext>
            </a:extLst>
          </p:cNvPr>
          <p:cNvGrpSpPr/>
          <p:nvPr/>
        </p:nvGrpSpPr>
        <p:grpSpPr>
          <a:xfrm>
            <a:off x="756746" y="283205"/>
            <a:ext cx="1404457" cy="1219748"/>
            <a:chOff x="999625" y="935371"/>
            <a:chExt cx="1404457" cy="1219748"/>
          </a:xfrm>
        </p:grpSpPr>
        <p:sp>
          <p:nvSpPr>
            <p:cNvPr id="5" name="Rectangle 4">
              <a:extLst>
                <a:ext uri="{FF2B5EF4-FFF2-40B4-BE49-F238E27FC236}">
                  <a16:creationId xmlns:a16="http://schemas.microsoft.com/office/drawing/2014/main" id="{3985EAE6-BFA6-766D-A032-077E4DCB399E}"/>
                </a:ext>
              </a:extLst>
            </p:cNvPr>
            <p:cNvSpPr/>
            <p:nvPr/>
          </p:nvSpPr>
          <p:spPr>
            <a:xfrm>
              <a:off x="999625" y="9353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gr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Content Placeholder 3">
            <a:extLst>
              <a:ext uri="{FF2B5EF4-FFF2-40B4-BE49-F238E27FC236}">
                <a16:creationId xmlns:a16="http://schemas.microsoft.com/office/drawing/2014/main" id="{36A4D09C-D79D-4003-81EC-19C3E4A1BE4F}"/>
              </a:ext>
            </a:extLst>
          </p:cNvPr>
          <p:cNvSpPr txBox="1">
            <a:spLocks/>
          </p:cNvSpPr>
          <p:nvPr/>
        </p:nvSpPr>
        <p:spPr>
          <a:xfrm>
            <a:off x="1052687" y="2451194"/>
            <a:ext cx="6950410" cy="351337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1450" marR="0" lvl="0" indent="-171450" algn="l" defTabSz="914400" rtl="0" eaLnBrk="1" fontAlgn="auto" latinLnBrk="0" hangingPunct="1">
              <a:lnSpc>
                <a:spcPct val="100000"/>
              </a:lnSpc>
              <a:spcBef>
                <a:spcPts val="360"/>
              </a:spcBef>
              <a:spcAft>
                <a:spcPts val="0"/>
              </a:spcAft>
              <a:buClr>
                <a:srgbClr val="000000"/>
              </a:buClr>
              <a:buSzPts val="12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Unless certain points-of-parity can be achieved to overcome potential weaknesses, points-of-difference may not even matter.</a:t>
            </a:r>
          </a:p>
          <a:p>
            <a:pPr marL="171450" marR="0" lvl="0" indent="-171450" algn="l" defTabSz="914400" rtl="0" eaLnBrk="1" fontAlgn="auto" latinLnBrk="0" hangingPunct="1">
              <a:lnSpc>
                <a:spcPct val="100000"/>
              </a:lnSpc>
              <a:spcBef>
                <a:spcPts val="360"/>
              </a:spcBef>
              <a:spcAft>
                <a:spcPts val="0"/>
              </a:spcAft>
              <a:buClr>
                <a:srgbClr val="000000"/>
              </a:buClr>
              <a:buSzPts val="12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There is a “zone” or “range of tolerance or acceptance” with points-of-parity.</a:t>
            </a:r>
          </a:p>
          <a:p>
            <a:pPr marL="171450" marR="0" lvl="0" indent="-171450" algn="l" defTabSz="914400" rtl="0" eaLnBrk="1" fontAlgn="auto" latinLnBrk="0" hangingPunct="1">
              <a:lnSpc>
                <a:spcPct val="100000"/>
              </a:lnSpc>
              <a:spcBef>
                <a:spcPts val="360"/>
              </a:spcBef>
              <a:spcAft>
                <a:spcPts val="0"/>
              </a:spcAft>
              <a:buClr>
                <a:srgbClr val="000000"/>
              </a:buClr>
              <a:buSzPts val="12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Points-of-parity are easier to achieve than points-of-differences.</a:t>
            </a:r>
          </a:p>
          <a:p>
            <a:pPr marL="171450" marR="0" lvl="0" indent="-171450" algn="l" defTabSz="914400" rtl="0" eaLnBrk="1" fontAlgn="auto" latinLnBrk="0" hangingPunct="1">
              <a:lnSpc>
                <a:spcPct val="100000"/>
              </a:lnSpc>
              <a:spcBef>
                <a:spcPts val="360"/>
              </a:spcBef>
              <a:spcAft>
                <a:spcPts val="0"/>
              </a:spcAft>
              <a:buClr>
                <a:srgbClr val="000000"/>
              </a:buClr>
              <a:buSzPts val="1200"/>
              <a:buFont typeface="Arial"/>
              <a:buChar char="•"/>
              <a:tabLst/>
              <a:defRPr/>
            </a:pPr>
            <a:endParaRPr kumimoji="0" lang="en-US" sz="2400" b="0" i="0" u="none" strike="noStrike" kern="0" cap="none" spc="0" normalizeH="0" baseline="0" noProof="0" dirty="0">
              <a:ln>
                <a:noFill/>
              </a:ln>
              <a:solidFill>
                <a:srgbClr val="000000"/>
              </a:solidFill>
              <a:effectLst/>
              <a:uLnTx/>
              <a:uFillTx/>
              <a:latin typeface="Arial"/>
              <a:cs typeface="Arial"/>
              <a:sym typeface="Arial"/>
            </a:endParaRPr>
          </a:p>
          <a:p>
            <a:endParaRPr lang="en-US" sz="3600" dirty="0"/>
          </a:p>
        </p:txBody>
      </p:sp>
      <p:pic>
        <p:nvPicPr>
          <p:cNvPr id="12" name="Picture 11">
            <a:extLst>
              <a:ext uri="{FF2B5EF4-FFF2-40B4-BE49-F238E27FC236}">
                <a16:creationId xmlns:a16="http://schemas.microsoft.com/office/drawing/2014/main" id="{A2F101B5-C67B-4022-9105-FB43C8BF6DE5}"/>
              </a:ext>
            </a:extLst>
          </p:cNvPr>
          <p:cNvPicPr>
            <a:picLocks noChangeAspect="1"/>
          </p:cNvPicPr>
          <p:nvPr/>
        </p:nvPicPr>
        <p:blipFill rotWithShape="1">
          <a:blip r:embed="rId3"/>
          <a:srcRect t="10845" b="10953"/>
          <a:stretch/>
        </p:blipFill>
        <p:spPr>
          <a:xfrm>
            <a:off x="7636946" y="3708149"/>
            <a:ext cx="3347720" cy="2617983"/>
          </a:xfrm>
          <a:prstGeom prst="rect">
            <a:avLst/>
          </a:prstGeom>
        </p:spPr>
      </p:pic>
      <p:pic>
        <p:nvPicPr>
          <p:cNvPr id="13" name="Picture 12">
            <a:extLst>
              <a:ext uri="{FF2B5EF4-FFF2-40B4-BE49-F238E27FC236}">
                <a16:creationId xmlns:a16="http://schemas.microsoft.com/office/drawing/2014/main" id="{68B0F69E-0210-4A43-A38A-2E2D1F4D99F6}"/>
              </a:ext>
            </a:extLst>
          </p:cNvPr>
          <p:cNvPicPr>
            <a:picLocks noChangeAspect="1"/>
          </p:cNvPicPr>
          <p:nvPr/>
        </p:nvPicPr>
        <p:blipFill rotWithShape="1">
          <a:blip r:embed="rId4"/>
          <a:srcRect t="15770" b="17988"/>
          <a:stretch/>
        </p:blipFill>
        <p:spPr>
          <a:xfrm>
            <a:off x="7636946" y="1282494"/>
            <a:ext cx="3347720" cy="2217595"/>
          </a:xfrm>
          <a:prstGeom prst="rect">
            <a:avLst/>
          </a:prstGeom>
        </p:spPr>
      </p:pic>
    </p:spTree>
    <p:extLst>
      <p:ext uri="{BB962C8B-B14F-4D97-AF65-F5344CB8AC3E}">
        <p14:creationId xmlns:p14="http://schemas.microsoft.com/office/powerpoint/2010/main" val="15023235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911773"/>
            <a:ext cx="4128422" cy="580433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206451" y="1033098"/>
            <a:ext cx="8447567" cy="57251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56925" y="-57039"/>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149359" y="6358173"/>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51338" y="823881"/>
            <a:ext cx="9345750"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itle 1">
            <a:extLst>
              <a:ext uri="{FF2B5EF4-FFF2-40B4-BE49-F238E27FC236}">
                <a16:creationId xmlns:a16="http://schemas.microsoft.com/office/drawing/2014/main" id="{0ADF1393-9C42-4638-A0E5-46AEBD28E7E1}"/>
              </a:ext>
            </a:extLst>
          </p:cNvPr>
          <p:cNvSpPr txBox="1">
            <a:spLocks/>
          </p:cNvSpPr>
          <p:nvPr/>
        </p:nvSpPr>
        <p:spPr>
          <a:xfrm>
            <a:off x="2123199" y="-32224"/>
            <a:ext cx="5091335" cy="781708"/>
          </a:xfrm>
          <a:prstGeom prst="rect">
            <a:avLst/>
          </a:prstGeom>
          <a:noFill/>
          <a:ln>
            <a:noFill/>
          </a:ln>
        </p:spPr>
        <p:txBody>
          <a:bodyPr lIns="0" tIns="0" rIns="0" bIns="0" anchor="b" anchorCtr="0"/>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
                <a:srgbClr val="007FA3"/>
              </a:buClr>
              <a:buSzTx/>
              <a:buFont typeface="Times New Roman"/>
              <a:buNone/>
              <a:tabLst/>
              <a:defRPr/>
            </a:pPr>
            <a:r>
              <a:rPr kumimoji="0" lang="en-US" altLang="en-US" sz="3600" b="1" i="0" u="none" strike="noStrike" kern="0" cap="none" spc="0" normalizeH="0" baseline="0" noProof="0" dirty="0">
                <a:ln>
                  <a:noFill/>
                </a:ln>
                <a:solidFill>
                  <a:srgbClr val="007FA3"/>
                </a:solidFill>
                <a:effectLst/>
                <a:uLnTx/>
                <a:uFillTx/>
                <a:latin typeface="Arial"/>
                <a:cs typeface="Times New Roman"/>
                <a:sym typeface="Times New Roman"/>
              </a:rPr>
              <a:t>To Sum up ...</a:t>
            </a:r>
            <a:endParaRPr kumimoji="0" lang="en-IN" sz="3600" b="1" i="0" u="none" strike="noStrike" kern="0" cap="none" spc="0" normalizeH="0" baseline="0" noProof="0" dirty="0">
              <a:ln>
                <a:noFill/>
              </a:ln>
              <a:solidFill>
                <a:srgbClr val="007FA3"/>
              </a:solidFill>
              <a:effectLst/>
              <a:uLnTx/>
              <a:uFillTx/>
              <a:latin typeface="Arial"/>
              <a:cs typeface="Times New Roman"/>
              <a:sym typeface="Times New Roman"/>
            </a:endParaRPr>
          </a:p>
        </p:txBody>
      </p:sp>
      <p:sp>
        <p:nvSpPr>
          <p:cNvPr id="8" name="Content Placeholder 2">
            <a:extLst>
              <a:ext uri="{FF2B5EF4-FFF2-40B4-BE49-F238E27FC236}">
                <a16:creationId xmlns:a16="http://schemas.microsoft.com/office/drawing/2014/main" id="{35A7B0FE-5DEE-48CF-B974-CDBEDB9D469C}"/>
              </a:ext>
            </a:extLst>
          </p:cNvPr>
          <p:cNvSpPr txBox="1">
            <a:spLocks/>
          </p:cNvSpPr>
          <p:nvPr/>
        </p:nvSpPr>
        <p:spPr>
          <a:xfrm>
            <a:off x="2543502" y="1785029"/>
            <a:ext cx="7442047" cy="354198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indent="-230400">
              <a:lnSpc>
                <a:spcPct val="100000"/>
              </a:lnSpc>
              <a:spcBef>
                <a:spcPts val="600"/>
              </a:spcBef>
              <a:buClr>
                <a:srgbClr val="007FA3"/>
              </a:buClr>
              <a:buSzPct val="100000"/>
              <a:buFont typeface="Noto Sans Symbols"/>
              <a:buChar char="▪"/>
              <a:defRPr/>
            </a:pPr>
            <a:endParaRPr kumimoji="0" lang="en-US" sz="20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cs typeface="Arial"/>
              <a:sym typeface="Arial"/>
            </a:endParaRPr>
          </a:p>
          <a:p>
            <a:pPr eaLnBrk="1" hangingPunct="1"/>
            <a:r>
              <a:rPr lang="en-IN" altLang="ar-EG" dirty="0"/>
              <a:t>To appropriately position a brand, marketers should:</a:t>
            </a:r>
          </a:p>
          <a:p>
            <a:pPr lvl="1" eaLnBrk="1" hangingPunct="1"/>
            <a:r>
              <a:rPr lang="en-IN" altLang="ar-EG" dirty="0"/>
              <a:t>Identify their target customers</a:t>
            </a:r>
          </a:p>
          <a:p>
            <a:pPr lvl="1" eaLnBrk="1" hangingPunct="1"/>
            <a:r>
              <a:rPr lang="en-IN" altLang="ar-EG" dirty="0"/>
              <a:t>Analyze the type of competition they might face in the identified market base</a:t>
            </a:r>
          </a:p>
          <a:p>
            <a:pPr lvl="1" eaLnBrk="1" hangingPunct="1"/>
            <a:r>
              <a:rPr lang="en-IN" altLang="ar-EG" dirty="0"/>
              <a:t>Identify product features and associations that are different or like their competitors</a:t>
            </a:r>
          </a:p>
          <a:p>
            <a:pPr lvl="1" indent="-230400">
              <a:lnSpc>
                <a:spcPct val="100000"/>
              </a:lnSpc>
              <a:spcBef>
                <a:spcPts val="600"/>
              </a:spcBef>
              <a:buClr>
                <a:srgbClr val="007FA3"/>
              </a:buClr>
              <a:buSzPct val="100000"/>
              <a:buFont typeface="Arial"/>
              <a:buChar char="–"/>
              <a:defRPr/>
            </a:pPr>
            <a:endParaRPr kumimoji="0" lang="en-US" sz="20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cs typeface="Arial"/>
              <a:sym typeface="Arial"/>
            </a:endParaRPr>
          </a:p>
          <a:p>
            <a:pPr marL="0" indent="0">
              <a:buNone/>
            </a:pPr>
            <a:endParaRPr lang="en-US" altLang="en-US" sz="2000" dirty="0"/>
          </a:p>
        </p:txBody>
      </p:sp>
      <p:pic>
        <p:nvPicPr>
          <p:cNvPr id="6" name="Picture 5">
            <a:extLst>
              <a:ext uri="{FF2B5EF4-FFF2-40B4-BE49-F238E27FC236}">
                <a16:creationId xmlns:a16="http://schemas.microsoft.com/office/drawing/2014/main" id="{21E1FBE4-56CA-41D4-9473-B4686896E910}"/>
              </a:ext>
            </a:extLst>
          </p:cNvPr>
          <p:cNvPicPr>
            <a:picLocks noChangeAspect="1"/>
          </p:cNvPicPr>
          <p:nvPr/>
        </p:nvPicPr>
        <p:blipFill>
          <a:blip r:embed="rId3"/>
          <a:stretch>
            <a:fillRect/>
          </a:stretch>
        </p:blipFill>
        <p:spPr>
          <a:xfrm rot="5400000">
            <a:off x="-1288451" y="2622586"/>
            <a:ext cx="4633993" cy="2146098"/>
          </a:xfrm>
          <a:prstGeom prst="rect">
            <a:avLst/>
          </a:prstGeom>
        </p:spPr>
      </p:pic>
    </p:spTree>
    <p:extLst>
      <p:ext uri="{BB962C8B-B14F-4D97-AF65-F5344CB8AC3E}">
        <p14:creationId xmlns:p14="http://schemas.microsoft.com/office/powerpoint/2010/main" val="341761422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750046" y="6472511"/>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2" name="Picture 1">
            <a:extLst>
              <a:ext uri="{FF2B5EF4-FFF2-40B4-BE49-F238E27FC236}">
                <a16:creationId xmlns:a16="http://schemas.microsoft.com/office/drawing/2014/main" id="{89F863F0-4096-4C59-B138-BBA1D6748111}"/>
              </a:ext>
            </a:extLst>
          </p:cNvPr>
          <p:cNvPicPr>
            <a:picLocks noChangeAspect="1"/>
          </p:cNvPicPr>
          <p:nvPr/>
        </p:nvPicPr>
        <p:blipFill>
          <a:blip r:embed="rId3"/>
          <a:stretch>
            <a:fillRect/>
          </a:stretch>
        </p:blipFill>
        <p:spPr>
          <a:xfrm>
            <a:off x="227466" y="87721"/>
            <a:ext cx="9193565" cy="6645216"/>
          </a:xfrm>
          <a:prstGeom prst="rect">
            <a:avLst/>
          </a:prstGeom>
        </p:spPr>
      </p:pic>
    </p:spTree>
    <p:extLst>
      <p:ext uri="{BB962C8B-B14F-4D97-AF65-F5344CB8AC3E}">
        <p14:creationId xmlns:p14="http://schemas.microsoft.com/office/powerpoint/2010/main" val="884463942"/>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750046" y="6472511"/>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2" name="Picture 1">
            <a:extLst>
              <a:ext uri="{FF2B5EF4-FFF2-40B4-BE49-F238E27FC236}">
                <a16:creationId xmlns:a16="http://schemas.microsoft.com/office/drawing/2014/main" id="{A721F68C-3166-4B13-9B42-C16CA308B713}"/>
              </a:ext>
            </a:extLst>
          </p:cNvPr>
          <p:cNvPicPr>
            <a:picLocks noChangeAspect="1"/>
          </p:cNvPicPr>
          <p:nvPr/>
        </p:nvPicPr>
        <p:blipFill>
          <a:blip r:embed="rId3"/>
          <a:stretch>
            <a:fillRect/>
          </a:stretch>
        </p:blipFill>
        <p:spPr>
          <a:xfrm>
            <a:off x="157655" y="451586"/>
            <a:ext cx="9259614" cy="6220980"/>
          </a:xfrm>
          <a:prstGeom prst="rect">
            <a:avLst/>
          </a:prstGeom>
        </p:spPr>
      </p:pic>
    </p:spTree>
    <p:extLst>
      <p:ext uri="{BB962C8B-B14F-4D97-AF65-F5344CB8AC3E}">
        <p14:creationId xmlns:p14="http://schemas.microsoft.com/office/powerpoint/2010/main" val="1998220526"/>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15310" y="385927"/>
            <a:ext cx="11561379" cy="608614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68928" y="231228"/>
            <a:ext cx="2162575" cy="1020736"/>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3" name="Picture 2">
            <a:extLst>
              <a:ext uri="{FF2B5EF4-FFF2-40B4-BE49-F238E27FC236}">
                <a16:creationId xmlns:a16="http://schemas.microsoft.com/office/drawing/2014/main" id="{00551AF1-5D94-480D-8FFC-041C6AED454F}"/>
              </a:ext>
            </a:extLst>
          </p:cNvPr>
          <p:cNvPicPr>
            <a:picLocks noChangeAspect="1"/>
          </p:cNvPicPr>
          <p:nvPr/>
        </p:nvPicPr>
        <p:blipFill>
          <a:blip r:embed="rId3"/>
          <a:stretch>
            <a:fillRect/>
          </a:stretch>
        </p:blipFill>
        <p:spPr>
          <a:xfrm>
            <a:off x="448987" y="620110"/>
            <a:ext cx="9121733" cy="5703307"/>
          </a:xfrm>
          <a:prstGeom prst="rect">
            <a:avLst/>
          </a:prstGeom>
        </p:spPr>
      </p:pic>
    </p:spTree>
    <p:extLst>
      <p:ext uri="{BB962C8B-B14F-4D97-AF65-F5344CB8AC3E}">
        <p14:creationId xmlns:p14="http://schemas.microsoft.com/office/powerpoint/2010/main" val="68132345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76508" y="968227"/>
            <a:ext cx="11436367" cy="55397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32" marR="0" lvl="0" indent="0" algn="l" defTabSz="914400" rtl="0" eaLnBrk="1" fontAlgn="auto" latinLnBrk="0" hangingPunct="1">
              <a:lnSpc>
                <a:spcPct val="100000"/>
              </a:lnSpc>
              <a:spcBef>
                <a:spcPts val="1500"/>
              </a:spcBef>
              <a:spcAft>
                <a:spcPts val="0"/>
              </a:spcAft>
              <a:buClr>
                <a:srgbClr val="007FA3"/>
              </a:buClr>
              <a:buSzPct val="100000"/>
              <a:buFont typeface="Arial"/>
              <a:buNone/>
              <a:tabLst/>
              <a:defRPr/>
            </a:pPr>
            <a:endParaRPr kumimoji="0" lang="en-IN" sz="2000" b="0" i="0" u="none" strike="noStrike" kern="0" cap="none" spc="0" normalizeH="0" baseline="0" noProof="0" dirty="0">
              <a:ln>
                <a:noFill/>
              </a:ln>
              <a:solidFill>
                <a:srgbClr val="000000"/>
              </a:solidFill>
              <a:effectLst/>
              <a:uLnTx/>
              <a:uFillTx/>
              <a:latin typeface="Arial"/>
              <a:cs typeface="Arial"/>
              <a:sym typeface="Aria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4370" y="74071"/>
            <a:ext cx="7260645" cy="615553"/>
          </a:xfrm>
          <a:prstGeom prst="rect">
            <a:avLst/>
          </a:prstGeom>
          <a:noFill/>
        </p:spPr>
        <p:txBody>
          <a:bodyPr wrap="square" rtlCol="0">
            <a:spAutoFit/>
          </a:bodyPr>
          <a:lstStyle/>
          <a:p>
            <a:r>
              <a:rPr kumimoji="0" lang="en-US" altLang="ar-EG" sz="3400" b="1" i="0" u="none" strike="noStrike" kern="0" cap="none" spc="0" normalizeH="0" baseline="0" noProof="0" dirty="0">
                <a:ln>
                  <a:noFill/>
                </a:ln>
                <a:solidFill>
                  <a:srgbClr val="007FA3"/>
                </a:solidFill>
                <a:effectLst/>
                <a:uLnTx/>
                <a:uFillTx/>
                <a:latin typeface="Times New Roman"/>
                <a:cs typeface="Times New Roman"/>
                <a:sym typeface="Times New Roman"/>
              </a:rPr>
              <a:t>Positioning Guidelines</a:t>
            </a:r>
          </a:p>
        </p:txBody>
      </p:sp>
      <p:grpSp>
        <p:nvGrpSpPr>
          <p:cNvPr id="4" name="Group 3">
            <a:extLst>
              <a:ext uri="{FF2B5EF4-FFF2-40B4-BE49-F238E27FC236}">
                <a16:creationId xmlns:a16="http://schemas.microsoft.com/office/drawing/2014/main" id="{6D45C7DB-51BB-41E9-B6CC-D2DD20D89966}"/>
              </a:ext>
            </a:extLst>
          </p:cNvPr>
          <p:cNvGrpSpPr/>
          <p:nvPr/>
        </p:nvGrpSpPr>
        <p:grpSpPr>
          <a:xfrm>
            <a:off x="756746" y="283205"/>
            <a:ext cx="1404457" cy="1219748"/>
            <a:chOff x="999625" y="935371"/>
            <a:chExt cx="1404457" cy="1219748"/>
          </a:xfrm>
        </p:grpSpPr>
        <p:sp>
          <p:nvSpPr>
            <p:cNvPr id="5" name="Rectangle 4">
              <a:extLst>
                <a:ext uri="{FF2B5EF4-FFF2-40B4-BE49-F238E27FC236}">
                  <a16:creationId xmlns:a16="http://schemas.microsoft.com/office/drawing/2014/main" id="{3985EAE6-BFA6-766D-A032-077E4DCB399E}"/>
                </a:ext>
              </a:extLst>
            </p:cNvPr>
            <p:cNvSpPr/>
            <p:nvPr/>
          </p:nvSpPr>
          <p:spPr>
            <a:xfrm>
              <a:off x="999625" y="9353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gr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5015" y="-179684"/>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Content Placeholder 3">
            <a:extLst>
              <a:ext uri="{FF2B5EF4-FFF2-40B4-BE49-F238E27FC236}">
                <a16:creationId xmlns:a16="http://schemas.microsoft.com/office/drawing/2014/main" id="{36A4D09C-D79D-4003-81EC-19C3E4A1BE4F}"/>
              </a:ext>
            </a:extLst>
          </p:cNvPr>
          <p:cNvSpPr txBox="1">
            <a:spLocks/>
          </p:cNvSpPr>
          <p:nvPr/>
        </p:nvSpPr>
        <p:spPr>
          <a:xfrm>
            <a:off x="1051359" y="2540464"/>
            <a:ext cx="5870934" cy="273503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3600" dirty="0"/>
          </a:p>
        </p:txBody>
      </p:sp>
      <p:graphicFrame>
        <p:nvGraphicFramePr>
          <p:cNvPr id="14" name="Content Placeholder 5">
            <a:extLst>
              <a:ext uri="{FF2B5EF4-FFF2-40B4-BE49-F238E27FC236}">
                <a16:creationId xmlns:a16="http://schemas.microsoft.com/office/drawing/2014/main" id="{FA71A103-DEEE-4379-FCD8-8E01400BA781}"/>
              </a:ext>
            </a:extLst>
          </p:cNvPr>
          <p:cNvGraphicFramePr>
            <a:graphicFrameLocks/>
          </p:cNvGraphicFramePr>
          <p:nvPr>
            <p:extLst>
              <p:ext uri="{D42A27DB-BD31-4B8C-83A1-F6EECF244321}">
                <p14:modId xmlns:p14="http://schemas.microsoft.com/office/powerpoint/2010/main" val="3472618332"/>
              </p:ext>
            </p:extLst>
          </p:nvPr>
        </p:nvGraphicFramePr>
        <p:xfrm>
          <a:off x="2755995" y="1275871"/>
          <a:ext cx="8153400" cy="49244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1778887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37C9A249-2EDB-9C09-A9B3-A1032C5A87A2}"/>
              </a:ext>
            </a:extLst>
          </p:cNvPr>
          <p:cNvSpPr/>
          <p:nvPr/>
        </p:nvSpPr>
        <p:spPr>
          <a:xfrm>
            <a:off x="-388235" y="911773"/>
            <a:ext cx="4128422" cy="580433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191237" y="968227"/>
            <a:ext cx="10621638" cy="55397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32" marR="0" lvl="0" indent="0" algn="l" defTabSz="914400" rtl="0" eaLnBrk="1" fontAlgn="auto" latinLnBrk="0" hangingPunct="1">
              <a:lnSpc>
                <a:spcPct val="100000"/>
              </a:lnSpc>
              <a:spcBef>
                <a:spcPts val="1500"/>
              </a:spcBef>
              <a:spcAft>
                <a:spcPts val="0"/>
              </a:spcAft>
              <a:buClr>
                <a:srgbClr val="007FA3"/>
              </a:buClr>
              <a:buSzPct val="100000"/>
              <a:buFont typeface="Arial"/>
              <a:buNone/>
              <a:tabLst/>
              <a:defRPr/>
            </a:pPr>
            <a:endParaRPr kumimoji="0" lang="en-IN" sz="2000" b="0" i="0" u="none" strike="noStrike" kern="0" cap="none" spc="0" normalizeH="0" baseline="0" noProof="0" dirty="0">
              <a:ln>
                <a:noFill/>
              </a:ln>
              <a:solidFill>
                <a:srgbClr val="000000"/>
              </a:solidFill>
              <a:effectLst/>
              <a:uLnTx/>
              <a:uFillTx/>
              <a:latin typeface="Arial"/>
              <a:cs typeface="Arial"/>
              <a:sym typeface="Aria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4370" y="74071"/>
            <a:ext cx="7260645" cy="615553"/>
          </a:xfrm>
          <a:prstGeom prst="rect">
            <a:avLst/>
          </a:prstGeom>
          <a:noFill/>
        </p:spPr>
        <p:txBody>
          <a:bodyPr wrap="square" rtlCol="0">
            <a:spAutoFit/>
          </a:bodyPr>
          <a:lstStyle/>
          <a:p>
            <a:r>
              <a:rPr kumimoji="0" lang="en-US" altLang="ar-EG" sz="3400" b="1" i="0" u="none" strike="noStrike" kern="0" cap="none" spc="0" normalizeH="0" baseline="0" noProof="0" dirty="0">
                <a:ln>
                  <a:noFill/>
                </a:ln>
                <a:solidFill>
                  <a:srgbClr val="007FA3"/>
                </a:solidFill>
                <a:effectLst/>
                <a:uLnTx/>
                <a:uFillTx/>
                <a:latin typeface="Times New Roman"/>
                <a:cs typeface="Times New Roman"/>
                <a:sym typeface="Times New Roman"/>
              </a:rPr>
              <a:t>Positioning Guidelines</a:t>
            </a:r>
          </a:p>
        </p:txBody>
      </p:sp>
      <p:grpSp>
        <p:nvGrpSpPr>
          <p:cNvPr id="4" name="Group 3">
            <a:extLst>
              <a:ext uri="{FF2B5EF4-FFF2-40B4-BE49-F238E27FC236}">
                <a16:creationId xmlns:a16="http://schemas.microsoft.com/office/drawing/2014/main" id="{6D45C7DB-51BB-41E9-B6CC-D2DD20D89966}"/>
              </a:ext>
            </a:extLst>
          </p:cNvPr>
          <p:cNvGrpSpPr/>
          <p:nvPr/>
        </p:nvGrpSpPr>
        <p:grpSpPr>
          <a:xfrm>
            <a:off x="756746" y="283205"/>
            <a:ext cx="1404457" cy="1219748"/>
            <a:chOff x="999625" y="935371"/>
            <a:chExt cx="1404457" cy="1219748"/>
          </a:xfrm>
        </p:grpSpPr>
        <p:sp>
          <p:nvSpPr>
            <p:cNvPr id="5" name="Rectangle 4">
              <a:extLst>
                <a:ext uri="{FF2B5EF4-FFF2-40B4-BE49-F238E27FC236}">
                  <a16:creationId xmlns:a16="http://schemas.microsoft.com/office/drawing/2014/main" id="{3985EAE6-BFA6-766D-A032-077E4DCB399E}"/>
                </a:ext>
              </a:extLst>
            </p:cNvPr>
            <p:cNvSpPr/>
            <p:nvPr/>
          </p:nvSpPr>
          <p:spPr>
            <a:xfrm>
              <a:off x="999625" y="9353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gr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5015" y="-179684"/>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Content Placeholder 3">
            <a:extLst>
              <a:ext uri="{FF2B5EF4-FFF2-40B4-BE49-F238E27FC236}">
                <a16:creationId xmlns:a16="http://schemas.microsoft.com/office/drawing/2014/main" id="{36A4D09C-D79D-4003-81EC-19C3E4A1BE4F}"/>
              </a:ext>
            </a:extLst>
          </p:cNvPr>
          <p:cNvSpPr txBox="1">
            <a:spLocks/>
          </p:cNvSpPr>
          <p:nvPr/>
        </p:nvSpPr>
        <p:spPr>
          <a:xfrm>
            <a:off x="1051359" y="2540464"/>
            <a:ext cx="5870934" cy="273503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3600" dirty="0"/>
          </a:p>
        </p:txBody>
      </p:sp>
      <p:sp>
        <p:nvSpPr>
          <p:cNvPr id="12" name="Content Placeholder 2">
            <a:extLst>
              <a:ext uri="{FF2B5EF4-FFF2-40B4-BE49-F238E27FC236}">
                <a16:creationId xmlns:a16="http://schemas.microsoft.com/office/drawing/2014/main" id="{CE586417-4D44-890E-7469-3131B1457F1D}"/>
              </a:ext>
            </a:extLst>
          </p:cNvPr>
          <p:cNvSpPr txBox="1">
            <a:spLocks/>
          </p:cNvSpPr>
          <p:nvPr/>
        </p:nvSpPr>
        <p:spPr bwMode="auto">
          <a:xfrm>
            <a:off x="2222233" y="1224042"/>
            <a:ext cx="8395537" cy="49018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19088" indent="-319088" algn="l" rtl="0" eaLnBrk="0" fontAlgn="base" hangingPunct="0">
              <a:spcBef>
                <a:spcPts val="700"/>
              </a:spcBef>
              <a:spcAft>
                <a:spcPct val="0"/>
              </a:spcAft>
              <a:buClr>
                <a:schemeClr val="accent2"/>
              </a:buClr>
              <a:buSzPct val="60000"/>
              <a:buFont typeface="Wingdings" panose="05000000000000000000" pitchFamily="2" charset="2"/>
              <a:buChar char=""/>
              <a:defRPr sz="2900" kern="1200">
                <a:solidFill>
                  <a:schemeClr val="tx1"/>
                </a:solidFill>
                <a:latin typeface="+mn-lt"/>
                <a:ea typeface="+mn-ea"/>
                <a:cs typeface="+mn-cs"/>
              </a:defRPr>
            </a:lvl1pPr>
            <a:lvl2pPr marL="639763" indent="-273050" algn="l" rtl="0" eaLnBrk="0" fontAlgn="base" hangingPunct="0">
              <a:spcBef>
                <a:spcPts val="550"/>
              </a:spcBef>
              <a:spcAft>
                <a:spcPct val="0"/>
              </a:spcAft>
              <a:buClr>
                <a:schemeClr val="accent1"/>
              </a:buClr>
              <a:buSzPct val="70000"/>
              <a:buFont typeface="Wingdings 2" panose="05020102010507070707" pitchFamily="18" charset="2"/>
              <a:buChar char=""/>
              <a:defRPr sz="2600" kern="1200">
                <a:solidFill>
                  <a:schemeClr val="tx1"/>
                </a:solidFill>
                <a:latin typeface="+mn-lt"/>
                <a:ea typeface="+mn-ea"/>
                <a:cs typeface="+mn-cs"/>
              </a:defRPr>
            </a:lvl2pPr>
            <a:lvl3pPr marL="914400" indent="-228600" algn="l" rtl="0" eaLnBrk="0" fontAlgn="base" hangingPunct="0">
              <a:spcBef>
                <a:spcPts val="500"/>
              </a:spcBef>
              <a:spcAft>
                <a:spcPct val="0"/>
              </a:spcAft>
              <a:buClr>
                <a:schemeClr val="accent2"/>
              </a:buClr>
              <a:buSzPct val="75000"/>
              <a:buFont typeface="Wingdings" panose="05000000000000000000" pitchFamily="2" charset="2"/>
              <a:buChar char=""/>
              <a:defRPr sz="2300" kern="1200">
                <a:solidFill>
                  <a:schemeClr val="tx1"/>
                </a:solidFill>
                <a:latin typeface="+mn-lt"/>
                <a:ea typeface="+mn-ea"/>
                <a:cs typeface="+mn-cs"/>
              </a:defRPr>
            </a:lvl3pPr>
            <a:lvl4pPr marL="1371600" indent="-228600" algn="l" rtl="0" eaLnBrk="0" fontAlgn="base" hangingPunct="0">
              <a:spcBef>
                <a:spcPts val="400"/>
              </a:spcBef>
              <a:spcAft>
                <a:spcPct val="0"/>
              </a:spcAft>
              <a:buClr>
                <a:srgbClr val="D2CB6C"/>
              </a:buClr>
              <a:buSzPct val="75000"/>
              <a:buFont typeface="Wingdings" panose="05000000000000000000" pitchFamily="2" charset="2"/>
              <a:buChar char=""/>
              <a:defRPr sz="2000" kern="1200">
                <a:solidFill>
                  <a:schemeClr val="tx1"/>
                </a:solidFill>
                <a:latin typeface="+mn-lt"/>
                <a:ea typeface="+mn-ea"/>
                <a:cs typeface="+mn-cs"/>
              </a:defRPr>
            </a:lvl4pPr>
            <a:lvl5pPr marL="1828800" indent="-228600" algn="l" rtl="0" eaLnBrk="0" fontAlgn="base" hangingPunct="0">
              <a:spcBef>
                <a:spcPts val="400"/>
              </a:spcBef>
              <a:spcAft>
                <a:spcPct val="0"/>
              </a:spcAft>
              <a:buClr>
                <a:srgbClr val="95A39D"/>
              </a:buClr>
              <a:buSzPct val="65000"/>
              <a:buFont typeface="Wingdings" panose="05000000000000000000" pitchFamily="2" charset="2"/>
              <a:buChar char=""/>
              <a:defRPr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marR="0" lvl="0" indent="0" algn="l" defTabSz="914400" rtl="0" eaLnBrk="0" fontAlgn="base" latinLnBrk="0" hangingPunct="0">
              <a:lnSpc>
                <a:spcPct val="100000"/>
              </a:lnSpc>
              <a:spcBef>
                <a:spcPts val="700"/>
              </a:spcBef>
              <a:spcAft>
                <a:spcPct val="0"/>
              </a:spcAft>
              <a:buClr>
                <a:srgbClr val="9CBEBD"/>
              </a:buClr>
              <a:buSzPct val="60000"/>
              <a:buFont typeface="Wingdings" panose="05000000000000000000" pitchFamily="2" charset="2"/>
              <a:buNone/>
              <a:tabLst/>
              <a:defRPr/>
            </a:pPr>
            <a:r>
              <a:rPr kumimoji="0" lang="en-US" altLang="ar-EG" sz="2800" b="1" i="0" u="none" strike="noStrike" kern="1200" cap="none" spc="0" normalizeH="0" baseline="0" noProof="0" dirty="0">
                <a:ln>
                  <a:noFill/>
                </a:ln>
                <a:solidFill>
                  <a:srgbClr val="FF0000"/>
                </a:solidFill>
                <a:effectLst/>
                <a:uLnTx/>
                <a:uFillTx/>
                <a:latin typeface="Tw Cen MT"/>
                <a:ea typeface="+mn-ea"/>
                <a:cs typeface="Arial" panose="020B0604020202020204" pitchFamily="34" charset="0"/>
              </a:rPr>
              <a:t>Defining and communicating the competitive frame of reference by:</a:t>
            </a:r>
          </a:p>
          <a:p>
            <a:pPr marL="0" marR="0" lvl="0" indent="0" algn="l" defTabSz="914400" rtl="0" eaLnBrk="0" fontAlgn="base" latinLnBrk="0" hangingPunct="0">
              <a:lnSpc>
                <a:spcPct val="100000"/>
              </a:lnSpc>
              <a:spcBef>
                <a:spcPts val="700"/>
              </a:spcBef>
              <a:spcAft>
                <a:spcPct val="0"/>
              </a:spcAft>
              <a:buClr>
                <a:srgbClr val="9CBEBD"/>
              </a:buClr>
              <a:buSzPct val="60000"/>
              <a:buFont typeface="Wingdings" panose="05000000000000000000" pitchFamily="2" charset="2"/>
              <a:buNone/>
              <a:tabLst/>
              <a:defRPr/>
            </a:pPr>
            <a:r>
              <a:rPr kumimoji="0" lang="en-US" altLang="ar-EG" sz="2000" b="0" i="0" u="none" strike="noStrike" kern="1200" cap="none" spc="0" normalizeH="0" baseline="0" noProof="0" dirty="0">
                <a:ln>
                  <a:noFill/>
                </a:ln>
                <a:solidFill>
                  <a:srgbClr val="2F2B20"/>
                </a:solidFill>
                <a:effectLst/>
                <a:uLnTx/>
                <a:uFillTx/>
                <a:latin typeface="Tw Cen MT"/>
                <a:ea typeface="+mn-ea"/>
                <a:cs typeface="Arial" panose="020B0604020202020204" pitchFamily="34" charset="0"/>
              </a:rPr>
              <a:t>a- communicating category benefits, marketers use benefits supported performance and imagery associations.</a:t>
            </a:r>
          </a:p>
          <a:p>
            <a:pPr marL="0" marR="0" lvl="0" indent="0" algn="l" defTabSz="914400" rtl="0" eaLnBrk="0" fontAlgn="base" latinLnBrk="0" hangingPunct="0">
              <a:lnSpc>
                <a:spcPct val="100000"/>
              </a:lnSpc>
              <a:spcBef>
                <a:spcPts val="700"/>
              </a:spcBef>
              <a:spcAft>
                <a:spcPct val="0"/>
              </a:spcAft>
              <a:buClr>
                <a:srgbClr val="9CBEBD"/>
              </a:buClr>
              <a:buSzPct val="60000"/>
              <a:buFont typeface="Wingdings" panose="05000000000000000000" pitchFamily="2" charset="2"/>
              <a:buNone/>
              <a:tabLst/>
              <a:defRPr/>
            </a:pPr>
            <a:r>
              <a:rPr kumimoji="0" lang="en-US" altLang="ar-EG" sz="2000" b="0" i="0" u="none" strike="noStrike" kern="1200" cap="none" spc="0" normalizeH="0" baseline="0" noProof="0" dirty="0">
                <a:ln>
                  <a:noFill/>
                </a:ln>
                <a:solidFill>
                  <a:srgbClr val="2F2B20"/>
                </a:solidFill>
                <a:effectLst/>
                <a:uLnTx/>
                <a:uFillTx/>
                <a:latin typeface="Tw Cen MT"/>
                <a:ea typeface="+mn-ea"/>
                <a:cs typeface="Arial" panose="020B0604020202020204" pitchFamily="34" charset="0"/>
              </a:rPr>
              <a:t>b- choosing point of difference: a brand must offer a credible reason for choosing it over the other options. The brand must be seen as desirable because target consumers must find POD personally relevant and important, deliverable by supply the benefit with the right way to communicate the target market, also the challenge is to find a viable, long-term basis for differentiation. (example, Head and Shoulders)</a:t>
            </a:r>
          </a:p>
          <a:p>
            <a:pPr marL="0" marR="0" lvl="0" indent="0" algn="l" defTabSz="914400" rtl="0" eaLnBrk="0" fontAlgn="base" latinLnBrk="0" hangingPunct="0">
              <a:lnSpc>
                <a:spcPct val="100000"/>
              </a:lnSpc>
              <a:spcBef>
                <a:spcPts val="700"/>
              </a:spcBef>
              <a:spcAft>
                <a:spcPct val="0"/>
              </a:spcAft>
              <a:buClr>
                <a:srgbClr val="9CBEBD"/>
              </a:buClr>
              <a:buSzPct val="60000"/>
              <a:buFont typeface="Wingdings" panose="05000000000000000000" pitchFamily="2" charset="2"/>
              <a:buNone/>
              <a:tabLst/>
              <a:defRPr/>
            </a:pPr>
            <a:r>
              <a:rPr kumimoji="0" lang="en-US" altLang="ar-EG" sz="2000" b="0" i="0" u="none" strike="noStrike" kern="1200" cap="none" spc="0" normalizeH="0" baseline="0" noProof="0" dirty="0">
                <a:ln>
                  <a:noFill/>
                </a:ln>
                <a:solidFill>
                  <a:srgbClr val="2F2B20"/>
                </a:solidFill>
                <a:effectLst/>
                <a:uLnTx/>
                <a:uFillTx/>
                <a:latin typeface="Tw Cen MT"/>
                <a:ea typeface="+mn-ea"/>
                <a:cs typeface="Arial" panose="020B0604020202020204" pitchFamily="34" charset="0"/>
              </a:rPr>
              <a:t>c- establishing points of parity and points of difference: in creating POP and POD, the main challenge is positioning is the inverse relationships that may exist in the mind of many consumers.  </a:t>
            </a:r>
          </a:p>
          <a:p>
            <a:pPr marL="0" marR="0" lvl="0" indent="0" algn="l" defTabSz="914400" rtl="0" eaLnBrk="0" fontAlgn="base" latinLnBrk="0" hangingPunct="0">
              <a:lnSpc>
                <a:spcPct val="100000"/>
              </a:lnSpc>
              <a:spcBef>
                <a:spcPts val="700"/>
              </a:spcBef>
              <a:spcAft>
                <a:spcPct val="0"/>
              </a:spcAft>
              <a:buClr>
                <a:srgbClr val="9CBEBD"/>
              </a:buClr>
              <a:buSzPct val="60000"/>
              <a:buFont typeface="Wingdings" panose="05000000000000000000" pitchFamily="2" charset="2"/>
              <a:buNone/>
              <a:tabLst/>
              <a:defRPr/>
            </a:pPr>
            <a:endParaRPr kumimoji="0" lang="ar-EG" altLang="ar-EG" sz="2000" b="0" i="0" u="none" strike="noStrike" kern="1200" cap="none" spc="0" normalizeH="0" baseline="0" noProof="0" dirty="0">
              <a:ln>
                <a:noFill/>
              </a:ln>
              <a:solidFill>
                <a:srgbClr val="2F2B20"/>
              </a:solidFill>
              <a:effectLst/>
              <a:uLnTx/>
              <a:uFillTx/>
              <a:latin typeface="Tw Cen MT"/>
              <a:ea typeface="+mn-ea"/>
              <a:cs typeface="Arial" panose="020B0604020202020204" pitchFamily="34" charset="0"/>
            </a:endParaRPr>
          </a:p>
        </p:txBody>
      </p:sp>
    </p:spTree>
    <p:extLst>
      <p:ext uri="{BB962C8B-B14F-4D97-AF65-F5344CB8AC3E}">
        <p14:creationId xmlns:p14="http://schemas.microsoft.com/office/powerpoint/2010/main" val="37888519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37C9A249-2EDB-9C09-A9B3-A1032C5A87A2}"/>
              </a:ext>
            </a:extLst>
          </p:cNvPr>
          <p:cNvSpPr/>
          <p:nvPr/>
        </p:nvSpPr>
        <p:spPr>
          <a:xfrm>
            <a:off x="-388235" y="911773"/>
            <a:ext cx="4128422" cy="580433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275127" y="968227"/>
            <a:ext cx="10537748" cy="55397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32" marR="0" lvl="0" indent="0" algn="l" defTabSz="914400" rtl="0" eaLnBrk="1" fontAlgn="auto" latinLnBrk="0" hangingPunct="1">
              <a:lnSpc>
                <a:spcPct val="100000"/>
              </a:lnSpc>
              <a:spcBef>
                <a:spcPts val="1500"/>
              </a:spcBef>
              <a:spcAft>
                <a:spcPts val="0"/>
              </a:spcAft>
              <a:buClr>
                <a:srgbClr val="007FA3"/>
              </a:buClr>
              <a:buSzPct val="100000"/>
              <a:buFont typeface="Arial"/>
              <a:buNone/>
              <a:tabLst/>
              <a:defRPr/>
            </a:pPr>
            <a:endParaRPr kumimoji="0" lang="en-IN" sz="2000" b="0" i="0" u="none" strike="noStrike" kern="0" cap="none" spc="0" normalizeH="0" baseline="0" noProof="0" dirty="0">
              <a:ln>
                <a:noFill/>
              </a:ln>
              <a:solidFill>
                <a:srgbClr val="000000"/>
              </a:solidFill>
              <a:effectLst/>
              <a:uLnTx/>
              <a:uFillTx/>
              <a:latin typeface="Arial"/>
              <a:cs typeface="Arial"/>
              <a:sym typeface="Aria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4370" y="74071"/>
            <a:ext cx="7260645" cy="615553"/>
          </a:xfrm>
          <a:prstGeom prst="rect">
            <a:avLst/>
          </a:prstGeom>
          <a:noFill/>
        </p:spPr>
        <p:txBody>
          <a:bodyPr wrap="square" rtlCol="0">
            <a:spAutoFit/>
          </a:bodyPr>
          <a:lstStyle/>
          <a:p>
            <a:r>
              <a:rPr kumimoji="0" lang="en-US" altLang="ar-EG" sz="3400" b="1" i="0" u="none" strike="noStrike" kern="0" cap="none" spc="0" normalizeH="0" baseline="0" noProof="0" dirty="0">
                <a:ln>
                  <a:noFill/>
                </a:ln>
                <a:solidFill>
                  <a:srgbClr val="007FA3"/>
                </a:solidFill>
                <a:effectLst/>
                <a:uLnTx/>
                <a:uFillTx/>
                <a:latin typeface="Times New Roman"/>
                <a:cs typeface="Times New Roman"/>
                <a:sym typeface="Times New Roman"/>
              </a:rPr>
              <a:t>Positioning Guidelines</a:t>
            </a:r>
          </a:p>
        </p:txBody>
      </p:sp>
      <p:grpSp>
        <p:nvGrpSpPr>
          <p:cNvPr id="4" name="Group 3">
            <a:extLst>
              <a:ext uri="{FF2B5EF4-FFF2-40B4-BE49-F238E27FC236}">
                <a16:creationId xmlns:a16="http://schemas.microsoft.com/office/drawing/2014/main" id="{6D45C7DB-51BB-41E9-B6CC-D2DD20D89966}"/>
              </a:ext>
            </a:extLst>
          </p:cNvPr>
          <p:cNvGrpSpPr/>
          <p:nvPr/>
        </p:nvGrpSpPr>
        <p:grpSpPr>
          <a:xfrm>
            <a:off x="756746" y="283205"/>
            <a:ext cx="1404457" cy="1219748"/>
            <a:chOff x="999625" y="935371"/>
            <a:chExt cx="1404457" cy="1219748"/>
          </a:xfrm>
        </p:grpSpPr>
        <p:sp>
          <p:nvSpPr>
            <p:cNvPr id="5" name="Rectangle 4">
              <a:extLst>
                <a:ext uri="{FF2B5EF4-FFF2-40B4-BE49-F238E27FC236}">
                  <a16:creationId xmlns:a16="http://schemas.microsoft.com/office/drawing/2014/main" id="{3985EAE6-BFA6-766D-A032-077E4DCB399E}"/>
                </a:ext>
              </a:extLst>
            </p:cNvPr>
            <p:cNvSpPr/>
            <p:nvPr/>
          </p:nvSpPr>
          <p:spPr>
            <a:xfrm>
              <a:off x="999625" y="9353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gr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5015" y="-179684"/>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Content Placeholder 3">
            <a:extLst>
              <a:ext uri="{FF2B5EF4-FFF2-40B4-BE49-F238E27FC236}">
                <a16:creationId xmlns:a16="http://schemas.microsoft.com/office/drawing/2014/main" id="{36A4D09C-D79D-4003-81EC-19C3E4A1BE4F}"/>
              </a:ext>
            </a:extLst>
          </p:cNvPr>
          <p:cNvSpPr txBox="1">
            <a:spLocks/>
          </p:cNvSpPr>
          <p:nvPr/>
        </p:nvSpPr>
        <p:spPr>
          <a:xfrm>
            <a:off x="1051359" y="2540464"/>
            <a:ext cx="5870934" cy="273503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3600" dirty="0"/>
          </a:p>
        </p:txBody>
      </p:sp>
      <p:sp>
        <p:nvSpPr>
          <p:cNvPr id="12" name="Content Placeholder 2">
            <a:extLst>
              <a:ext uri="{FF2B5EF4-FFF2-40B4-BE49-F238E27FC236}">
                <a16:creationId xmlns:a16="http://schemas.microsoft.com/office/drawing/2014/main" id="{CE586417-4D44-890E-7469-3131B1457F1D}"/>
              </a:ext>
            </a:extLst>
          </p:cNvPr>
          <p:cNvSpPr txBox="1">
            <a:spLocks/>
          </p:cNvSpPr>
          <p:nvPr/>
        </p:nvSpPr>
        <p:spPr bwMode="auto">
          <a:xfrm>
            <a:off x="2222233" y="1041288"/>
            <a:ext cx="9480409" cy="5153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19088" indent="-319088" algn="l" rtl="0" eaLnBrk="0" fontAlgn="base" hangingPunct="0">
              <a:spcBef>
                <a:spcPts val="700"/>
              </a:spcBef>
              <a:spcAft>
                <a:spcPct val="0"/>
              </a:spcAft>
              <a:buClr>
                <a:schemeClr val="accent2"/>
              </a:buClr>
              <a:buSzPct val="60000"/>
              <a:buFont typeface="Wingdings" panose="05000000000000000000" pitchFamily="2" charset="2"/>
              <a:buChar char=""/>
              <a:defRPr sz="2900" kern="1200">
                <a:solidFill>
                  <a:schemeClr val="tx1"/>
                </a:solidFill>
                <a:latin typeface="+mn-lt"/>
                <a:ea typeface="+mn-ea"/>
                <a:cs typeface="+mn-cs"/>
              </a:defRPr>
            </a:lvl1pPr>
            <a:lvl2pPr marL="639763" indent="-273050" algn="l" rtl="0" eaLnBrk="0" fontAlgn="base" hangingPunct="0">
              <a:spcBef>
                <a:spcPts val="550"/>
              </a:spcBef>
              <a:spcAft>
                <a:spcPct val="0"/>
              </a:spcAft>
              <a:buClr>
                <a:schemeClr val="accent1"/>
              </a:buClr>
              <a:buSzPct val="70000"/>
              <a:buFont typeface="Wingdings 2" panose="05020102010507070707" pitchFamily="18" charset="2"/>
              <a:buChar char=""/>
              <a:defRPr sz="2600" kern="1200">
                <a:solidFill>
                  <a:schemeClr val="tx1"/>
                </a:solidFill>
                <a:latin typeface="+mn-lt"/>
                <a:ea typeface="+mn-ea"/>
                <a:cs typeface="+mn-cs"/>
              </a:defRPr>
            </a:lvl2pPr>
            <a:lvl3pPr marL="914400" indent="-228600" algn="l" rtl="0" eaLnBrk="0" fontAlgn="base" hangingPunct="0">
              <a:spcBef>
                <a:spcPts val="500"/>
              </a:spcBef>
              <a:spcAft>
                <a:spcPct val="0"/>
              </a:spcAft>
              <a:buClr>
                <a:schemeClr val="accent2"/>
              </a:buClr>
              <a:buSzPct val="75000"/>
              <a:buFont typeface="Wingdings" panose="05000000000000000000" pitchFamily="2" charset="2"/>
              <a:buChar char=""/>
              <a:defRPr sz="2300" kern="1200">
                <a:solidFill>
                  <a:schemeClr val="tx1"/>
                </a:solidFill>
                <a:latin typeface="+mn-lt"/>
                <a:ea typeface="+mn-ea"/>
                <a:cs typeface="+mn-cs"/>
              </a:defRPr>
            </a:lvl3pPr>
            <a:lvl4pPr marL="1371600" indent="-228600" algn="l" rtl="0" eaLnBrk="0" fontAlgn="base" hangingPunct="0">
              <a:spcBef>
                <a:spcPts val="400"/>
              </a:spcBef>
              <a:spcAft>
                <a:spcPct val="0"/>
              </a:spcAft>
              <a:buClr>
                <a:srgbClr val="D2CB6C"/>
              </a:buClr>
              <a:buSzPct val="75000"/>
              <a:buFont typeface="Wingdings" panose="05000000000000000000" pitchFamily="2" charset="2"/>
              <a:buChar char=""/>
              <a:defRPr sz="2000" kern="1200">
                <a:solidFill>
                  <a:schemeClr val="tx1"/>
                </a:solidFill>
                <a:latin typeface="+mn-lt"/>
                <a:ea typeface="+mn-ea"/>
                <a:cs typeface="+mn-cs"/>
              </a:defRPr>
            </a:lvl4pPr>
            <a:lvl5pPr marL="1828800" indent="-228600" algn="l" rtl="0" eaLnBrk="0" fontAlgn="base" hangingPunct="0">
              <a:spcBef>
                <a:spcPts val="400"/>
              </a:spcBef>
              <a:spcAft>
                <a:spcPct val="0"/>
              </a:spcAft>
              <a:buClr>
                <a:srgbClr val="95A39D"/>
              </a:buClr>
              <a:buSzPct val="65000"/>
              <a:buFont typeface="Wingdings" panose="05000000000000000000" pitchFamily="2" charset="2"/>
              <a:buChar char=""/>
              <a:defRPr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marR="0" lvl="0" indent="0" algn="l" defTabSz="914400" rtl="0" eaLnBrk="0" fontAlgn="base" latinLnBrk="0" hangingPunct="0">
              <a:lnSpc>
                <a:spcPct val="100000"/>
              </a:lnSpc>
              <a:spcBef>
                <a:spcPts val="700"/>
              </a:spcBef>
              <a:spcAft>
                <a:spcPct val="0"/>
              </a:spcAft>
              <a:buClr>
                <a:srgbClr val="9CBEBD"/>
              </a:buClr>
              <a:buSzPct val="60000"/>
              <a:buFont typeface="Wingdings" panose="05000000000000000000" pitchFamily="2" charset="2"/>
              <a:buNone/>
              <a:tabLst/>
              <a:defRPr/>
            </a:pPr>
            <a:r>
              <a:rPr kumimoji="0" lang="en-US" altLang="ar-EG" sz="2800" b="1" i="0" u="none" strike="noStrike" kern="1200" cap="none" spc="0" normalizeH="0" baseline="0" noProof="0" dirty="0">
                <a:ln>
                  <a:noFill/>
                </a:ln>
                <a:solidFill>
                  <a:srgbClr val="FF0000"/>
                </a:solidFill>
                <a:effectLst/>
                <a:uLnTx/>
                <a:uFillTx/>
                <a:latin typeface="Tw Cen MT"/>
                <a:ea typeface="+mn-ea"/>
                <a:cs typeface="Arial" panose="020B0604020202020204" pitchFamily="34" charset="0"/>
              </a:rPr>
              <a:t>Defining and communicating the competitive frame of reference by:</a:t>
            </a:r>
          </a:p>
          <a:p>
            <a:pPr marL="0" marR="0" lvl="0" indent="0" algn="l" defTabSz="914400" rtl="0" eaLnBrk="0" fontAlgn="base" latinLnBrk="0" hangingPunct="0">
              <a:lnSpc>
                <a:spcPct val="100000"/>
              </a:lnSpc>
              <a:spcBef>
                <a:spcPts val="700"/>
              </a:spcBef>
              <a:spcAft>
                <a:spcPct val="0"/>
              </a:spcAft>
              <a:buClr>
                <a:srgbClr val="9CBEBD"/>
              </a:buClr>
              <a:buSzPct val="60000"/>
              <a:buFont typeface="Wingdings" panose="05000000000000000000" pitchFamily="2" charset="2"/>
              <a:buNone/>
              <a:tabLst/>
              <a:defRPr/>
            </a:pPr>
            <a:r>
              <a:rPr kumimoji="0" lang="en-US" altLang="ar-EG" sz="2000" b="0" i="0" u="none" strike="noStrike" kern="1200" cap="none" spc="0" normalizeH="0" baseline="0" noProof="0" dirty="0">
                <a:ln>
                  <a:noFill/>
                </a:ln>
                <a:solidFill>
                  <a:srgbClr val="2F2B20"/>
                </a:solidFill>
                <a:effectLst/>
                <a:uLnTx/>
                <a:uFillTx/>
                <a:latin typeface="Tw Cen MT"/>
                <a:ea typeface="+mn-ea"/>
                <a:cs typeface="Arial" panose="020B0604020202020204" pitchFamily="34" charset="0"/>
              </a:rPr>
              <a:t>d- straddle positions: occasionally, a company will be able to straddle two frames of reference with one set of points of difference and point of parity. In these cases, the point of difference in one category become point of parity in the other and vice- versa for point of parity. (find POP and POD with two main competitors) </a:t>
            </a:r>
          </a:p>
          <a:p>
            <a:pPr marL="0" marR="0" lvl="0" indent="0" algn="l" defTabSz="914400" rtl="0" eaLnBrk="0" fontAlgn="base" latinLnBrk="0" hangingPunct="0">
              <a:lnSpc>
                <a:spcPct val="100000"/>
              </a:lnSpc>
              <a:spcBef>
                <a:spcPts val="700"/>
              </a:spcBef>
              <a:spcAft>
                <a:spcPct val="0"/>
              </a:spcAft>
              <a:buClr>
                <a:srgbClr val="9CBEBD"/>
              </a:buClr>
              <a:buSzPct val="60000"/>
              <a:buFont typeface="Wingdings" panose="05000000000000000000" pitchFamily="2" charset="2"/>
              <a:buNone/>
              <a:tabLst/>
              <a:defRPr/>
            </a:pPr>
            <a:r>
              <a:rPr kumimoji="0" lang="en-US" altLang="ar-EG" sz="2000" b="0" i="0" u="none" strike="noStrike" kern="1200" cap="none" spc="0" normalizeH="0" baseline="0" noProof="0" dirty="0">
                <a:ln>
                  <a:noFill/>
                </a:ln>
                <a:solidFill>
                  <a:srgbClr val="2F2B20"/>
                </a:solidFill>
                <a:effectLst/>
                <a:uLnTx/>
                <a:uFillTx/>
                <a:latin typeface="Tw Cen MT"/>
                <a:ea typeface="+mn-ea"/>
                <a:cs typeface="Arial" panose="020B0604020202020204" pitchFamily="34" charset="0"/>
              </a:rPr>
              <a:t>e- updating positioning over time: with an established brand, an important question is how often to update its positioning. As general rule, positioning should be changed very infrequently, and only when circumstances significantly reduce the effectiveness of existing POP and POD.  The common market opportunities are laddering which is market challenge is how to respond to competitive action that threaten an existing positioning. while reacting by establishing new POD.</a:t>
            </a:r>
          </a:p>
          <a:p>
            <a:pPr marL="0" marR="0" lvl="0" indent="0" algn="l" defTabSz="914400" rtl="0" eaLnBrk="0" fontAlgn="base" latinLnBrk="0" hangingPunct="0">
              <a:lnSpc>
                <a:spcPct val="100000"/>
              </a:lnSpc>
              <a:spcBef>
                <a:spcPts val="700"/>
              </a:spcBef>
              <a:spcAft>
                <a:spcPct val="0"/>
              </a:spcAft>
              <a:buClr>
                <a:srgbClr val="9CBEBD"/>
              </a:buClr>
              <a:buSzPct val="60000"/>
              <a:buFont typeface="Wingdings" panose="05000000000000000000" pitchFamily="2" charset="2"/>
              <a:buNone/>
              <a:tabLst/>
              <a:defRPr/>
            </a:pPr>
            <a:r>
              <a:rPr kumimoji="0" lang="en-US" altLang="ar-EG" sz="2000" b="0" i="0" u="none" strike="noStrike" kern="1200" cap="none" spc="0" normalizeH="0" baseline="0" noProof="0" dirty="0">
                <a:ln>
                  <a:noFill/>
                </a:ln>
                <a:solidFill>
                  <a:srgbClr val="2F2B20"/>
                </a:solidFill>
                <a:effectLst/>
                <a:uLnTx/>
                <a:uFillTx/>
                <a:latin typeface="Tw Cen MT"/>
                <a:ea typeface="+mn-ea"/>
                <a:cs typeface="Arial" panose="020B0604020202020204" pitchFamily="34" charset="0"/>
              </a:rPr>
              <a:t>f- developing a good positioning: first, develop good positioning has a foot in the present and a foot in the future. Second, identify all relevant POP. Should reflect a consumer point of view in terms of benefits that consumers drive from the brand</a:t>
            </a:r>
            <a:endParaRPr kumimoji="0" lang="ar-EG" altLang="ar-EG" sz="2000" b="0" i="0" u="none" strike="noStrike" kern="1200" cap="none" spc="0" normalizeH="0" baseline="0" noProof="0" dirty="0">
              <a:ln>
                <a:noFill/>
              </a:ln>
              <a:solidFill>
                <a:srgbClr val="2F2B20"/>
              </a:solidFill>
              <a:effectLst/>
              <a:uLnTx/>
              <a:uFillTx/>
              <a:latin typeface="Tw Cen MT"/>
              <a:ea typeface="+mn-ea"/>
              <a:cs typeface="Arial" panose="020B0604020202020204" pitchFamily="34" charset="0"/>
            </a:endParaRPr>
          </a:p>
          <a:p>
            <a:pPr marL="0" marR="0" lvl="0" indent="0" algn="l" defTabSz="914400" rtl="0" eaLnBrk="0" fontAlgn="base" latinLnBrk="0" hangingPunct="0">
              <a:lnSpc>
                <a:spcPct val="100000"/>
              </a:lnSpc>
              <a:spcBef>
                <a:spcPts val="700"/>
              </a:spcBef>
              <a:spcAft>
                <a:spcPct val="0"/>
              </a:spcAft>
              <a:buClr>
                <a:srgbClr val="9CBEBD"/>
              </a:buClr>
              <a:buSzPct val="60000"/>
              <a:buFont typeface="Wingdings" panose="05000000000000000000" pitchFamily="2" charset="2"/>
              <a:buNone/>
              <a:tabLst/>
              <a:defRPr/>
            </a:pPr>
            <a:endParaRPr kumimoji="0" lang="ar-EG" altLang="ar-EG" sz="2000" b="0" i="0" u="none" strike="noStrike" kern="1200" cap="none" spc="0" normalizeH="0" baseline="0" noProof="0" dirty="0">
              <a:ln>
                <a:noFill/>
              </a:ln>
              <a:solidFill>
                <a:srgbClr val="2F2B20"/>
              </a:solidFill>
              <a:effectLst/>
              <a:uLnTx/>
              <a:uFillTx/>
              <a:latin typeface="Tw Cen MT"/>
              <a:ea typeface="+mn-ea"/>
              <a:cs typeface="Arial" panose="020B0604020202020204" pitchFamily="34" charset="0"/>
            </a:endParaRPr>
          </a:p>
        </p:txBody>
      </p:sp>
    </p:spTree>
    <p:extLst>
      <p:ext uri="{BB962C8B-B14F-4D97-AF65-F5344CB8AC3E}">
        <p14:creationId xmlns:p14="http://schemas.microsoft.com/office/powerpoint/2010/main" val="26130555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37C9A249-2EDB-9C09-A9B3-A1032C5A87A2}"/>
              </a:ext>
            </a:extLst>
          </p:cNvPr>
          <p:cNvSpPr/>
          <p:nvPr/>
        </p:nvSpPr>
        <p:spPr>
          <a:xfrm>
            <a:off x="-388235" y="911773"/>
            <a:ext cx="4128422" cy="580433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275127" y="968227"/>
            <a:ext cx="10537748" cy="55397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32" marR="0" lvl="0" indent="0" algn="l" defTabSz="914400" rtl="0" eaLnBrk="1" fontAlgn="auto" latinLnBrk="0" hangingPunct="1">
              <a:lnSpc>
                <a:spcPct val="100000"/>
              </a:lnSpc>
              <a:spcBef>
                <a:spcPts val="1500"/>
              </a:spcBef>
              <a:spcAft>
                <a:spcPts val="0"/>
              </a:spcAft>
              <a:buClr>
                <a:srgbClr val="007FA3"/>
              </a:buClr>
              <a:buSzPct val="100000"/>
              <a:buFont typeface="Arial"/>
              <a:buNone/>
              <a:tabLst/>
              <a:defRPr/>
            </a:pPr>
            <a:endParaRPr kumimoji="0" lang="en-IN" sz="2000" b="0" i="0" u="none" strike="noStrike" kern="0" cap="none" spc="0" normalizeH="0" baseline="0" noProof="0" dirty="0">
              <a:ln>
                <a:noFill/>
              </a:ln>
              <a:solidFill>
                <a:srgbClr val="000000"/>
              </a:solidFill>
              <a:effectLst/>
              <a:uLnTx/>
              <a:uFillTx/>
              <a:latin typeface="Arial"/>
              <a:cs typeface="Arial"/>
              <a:sym typeface="Aria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4370" y="74071"/>
            <a:ext cx="7260645" cy="615553"/>
          </a:xfrm>
          <a:prstGeom prst="rect">
            <a:avLst/>
          </a:prstGeom>
          <a:noFill/>
        </p:spPr>
        <p:txBody>
          <a:bodyPr wrap="square" rtlCol="0">
            <a:spAutoFit/>
          </a:bodyPr>
          <a:lstStyle/>
          <a:p>
            <a:r>
              <a:rPr kumimoji="0" lang="en-US" altLang="ar-EG" sz="3400" b="1" i="0" u="none" strike="noStrike" kern="0" cap="none" spc="0" normalizeH="0" baseline="0" noProof="0" dirty="0">
                <a:ln>
                  <a:noFill/>
                </a:ln>
                <a:solidFill>
                  <a:srgbClr val="007FA3"/>
                </a:solidFill>
                <a:effectLst/>
                <a:uLnTx/>
                <a:uFillTx/>
                <a:latin typeface="Times New Roman"/>
                <a:cs typeface="Times New Roman"/>
                <a:sym typeface="Times New Roman"/>
              </a:rPr>
              <a:t>To Sum up ...</a:t>
            </a:r>
          </a:p>
        </p:txBody>
      </p:sp>
      <p:grpSp>
        <p:nvGrpSpPr>
          <p:cNvPr id="4" name="Group 3">
            <a:extLst>
              <a:ext uri="{FF2B5EF4-FFF2-40B4-BE49-F238E27FC236}">
                <a16:creationId xmlns:a16="http://schemas.microsoft.com/office/drawing/2014/main" id="{6D45C7DB-51BB-41E9-B6CC-D2DD20D89966}"/>
              </a:ext>
            </a:extLst>
          </p:cNvPr>
          <p:cNvGrpSpPr/>
          <p:nvPr/>
        </p:nvGrpSpPr>
        <p:grpSpPr>
          <a:xfrm>
            <a:off x="756746" y="283205"/>
            <a:ext cx="1404457" cy="1219748"/>
            <a:chOff x="999625" y="935371"/>
            <a:chExt cx="1404457" cy="1219748"/>
          </a:xfrm>
        </p:grpSpPr>
        <p:sp>
          <p:nvSpPr>
            <p:cNvPr id="5" name="Rectangle 4">
              <a:extLst>
                <a:ext uri="{FF2B5EF4-FFF2-40B4-BE49-F238E27FC236}">
                  <a16:creationId xmlns:a16="http://schemas.microsoft.com/office/drawing/2014/main" id="{3985EAE6-BFA6-766D-A032-077E4DCB399E}"/>
                </a:ext>
              </a:extLst>
            </p:cNvPr>
            <p:cNvSpPr/>
            <p:nvPr/>
          </p:nvSpPr>
          <p:spPr>
            <a:xfrm>
              <a:off x="999625" y="9353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gr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5015" y="-179684"/>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Content Placeholder 3">
            <a:extLst>
              <a:ext uri="{FF2B5EF4-FFF2-40B4-BE49-F238E27FC236}">
                <a16:creationId xmlns:a16="http://schemas.microsoft.com/office/drawing/2014/main" id="{36A4D09C-D79D-4003-81EC-19C3E4A1BE4F}"/>
              </a:ext>
            </a:extLst>
          </p:cNvPr>
          <p:cNvSpPr txBox="1">
            <a:spLocks/>
          </p:cNvSpPr>
          <p:nvPr/>
        </p:nvSpPr>
        <p:spPr>
          <a:xfrm>
            <a:off x="1051359" y="2540464"/>
            <a:ext cx="5870934" cy="273503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3600" dirty="0"/>
          </a:p>
        </p:txBody>
      </p:sp>
      <p:sp>
        <p:nvSpPr>
          <p:cNvPr id="12" name="Content Placeholder 2">
            <a:extLst>
              <a:ext uri="{FF2B5EF4-FFF2-40B4-BE49-F238E27FC236}">
                <a16:creationId xmlns:a16="http://schemas.microsoft.com/office/drawing/2014/main" id="{CE586417-4D44-890E-7469-3131B1457F1D}"/>
              </a:ext>
            </a:extLst>
          </p:cNvPr>
          <p:cNvSpPr txBox="1">
            <a:spLocks/>
          </p:cNvSpPr>
          <p:nvPr/>
        </p:nvSpPr>
        <p:spPr bwMode="auto">
          <a:xfrm>
            <a:off x="1937528" y="1414867"/>
            <a:ext cx="9480409" cy="46716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19088" indent="-319088" algn="l" rtl="0" eaLnBrk="0" fontAlgn="base" hangingPunct="0">
              <a:spcBef>
                <a:spcPts val="700"/>
              </a:spcBef>
              <a:spcAft>
                <a:spcPct val="0"/>
              </a:spcAft>
              <a:buClr>
                <a:schemeClr val="accent2"/>
              </a:buClr>
              <a:buSzPct val="60000"/>
              <a:buFont typeface="Wingdings" panose="05000000000000000000" pitchFamily="2" charset="2"/>
              <a:buChar char=""/>
              <a:defRPr sz="2900" kern="1200">
                <a:solidFill>
                  <a:schemeClr val="tx1"/>
                </a:solidFill>
                <a:latin typeface="+mn-lt"/>
                <a:ea typeface="+mn-ea"/>
                <a:cs typeface="+mn-cs"/>
              </a:defRPr>
            </a:lvl1pPr>
            <a:lvl2pPr marL="639763" indent="-273050" algn="l" rtl="0" eaLnBrk="0" fontAlgn="base" hangingPunct="0">
              <a:spcBef>
                <a:spcPts val="550"/>
              </a:spcBef>
              <a:spcAft>
                <a:spcPct val="0"/>
              </a:spcAft>
              <a:buClr>
                <a:schemeClr val="accent1"/>
              </a:buClr>
              <a:buSzPct val="70000"/>
              <a:buFont typeface="Wingdings 2" panose="05020102010507070707" pitchFamily="18" charset="2"/>
              <a:buChar char=""/>
              <a:defRPr sz="2600" kern="1200">
                <a:solidFill>
                  <a:schemeClr val="tx1"/>
                </a:solidFill>
                <a:latin typeface="+mn-lt"/>
                <a:ea typeface="+mn-ea"/>
                <a:cs typeface="+mn-cs"/>
              </a:defRPr>
            </a:lvl2pPr>
            <a:lvl3pPr marL="914400" indent="-228600" algn="l" rtl="0" eaLnBrk="0" fontAlgn="base" hangingPunct="0">
              <a:spcBef>
                <a:spcPts val="500"/>
              </a:spcBef>
              <a:spcAft>
                <a:spcPct val="0"/>
              </a:spcAft>
              <a:buClr>
                <a:schemeClr val="accent2"/>
              </a:buClr>
              <a:buSzPct val="75000"/>
              <a:buFont typeface="Wingdings" panose="05000000000000000000" pitchFamily="2" charset="2"/>
              <a:buChar char=""/>
              <a:defRPr sz="2300" kern="1200">
                <a:solidFill>
                  <a:schemeClr val="tx1"/>
                </a:solidFill>
                <a:latin typeface="+mn-lt"/>
                <a:ea typeface="+mn-ea"/>
                <a:cs typeface="+mn-cs"/>
              </a:defRPr>
            </a:lvl3pPr>
            <a:lvl4pPr marL="1371600" indent="-228600" algn="l" rtl="0" eaLnBrk="0" fontAlgn="base" hangingPunct="0">
              <a:spcBef>
                <a:spcPts val="400"/>
              </a:spcBef>
              <a:spcAft>
                <a:spcPct val="0"/>
              </a:spcAft>
              <a:buClr>
                <a:srgbClr val="D2CB6C"/>
              </a:buClr>
              <a:buSzPct val="75000"/>
              <a:buFont typeface="Wingdings" panose="05000000000000000000" pitchFamily="2" charset="2"/>
              <a:buChar char=""/>
              <a:defRPr sz="2000" kern="1200">
                <a:solidFill>
                  <a:schemeClr val="tx1"/>
                </a:solidFill>
                <a:latin typeface="+mn-lt"/>
                <a:ea typeface="+mn-ea"/>
                <a:cs typeface="+mn-cs"/>
              </a:defRPr>
            </a:lvl4pPr>
            <a:lvl5pPr marL="1828800" indent="-228600" algn="l" rtl="0" eaLnBrk="0" fontAlgn="base" hangingPunct="0">
              <a:spcBef>
                <a:spcPts val="400"/>
              </a:spcBef>
              <a:spcAft>
                <a:spcPct val="0"/>
              </a:spcAft>
              <a:buClr>
                <a:srgbClr val="95A39D"/>
              </a:buClr>
              <a:buSzPct val="65000"/>
              <a:buFont typeface="Wingdings" panose="05000000000000000000" pitchFamily="2" charset="2"/>
              <a:buChar char=""/>
              <a:defRPr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r>
              <a:rPr lang="en-IN" altLang="ar-EG" dirty="0"/>
              <a:t>Brand positioning describes how a brand can effectively compete against a specified set of competitors</a:t>
            </a:r>
            <a:endParaRPr lang="en-US" altLang="ar-EG" dirty="0"/>
          </a:p>
          <a:p>
            <a:r>
              <a:rPr lang="en-IN" altLang="ar-EG" b="1" dirty="0">
                <a:solidFill>
                  <a:srgbClr val="FF0000"/>
                </a:solidFill>
              </a:rPr>
              <a:t>A good product positioning should:</a:t>
            </a:r>
          </a:p>
          <a:p>
            <a:pPr lvl="1" eaLnBrk="1" hangingPunct="1"/>
            <a:r>
              <a:rPr lang="en-IN" altLang="ar-EG" dirty="0"/>
              <a:t>Have a “foot in the present” and a “foot in the future”</a:t>
            </a:r>
          </a:p>
          <a:p>
            <a:pPr lvl="1" eaLnBrk="1" hangingPunct="1"/>
            <a:r>
              <a:rPr lang="en-IN" altLang="ar-EG" dirty="0"/>
              <a:t>Identify </a:t>
            </a:r>
            <a:r>
              <a:rPr lang="en-US" altLang="ar-EG" dirty="0"/>
              <a:t>all relevant points-of-parity</a:t>
            </a:r>
          </a:p>
          <a:p>
            <a:pPr lvl="1" eaLnBrk="1" hangingPunct="1"/>
            <a:r>
              <a:rPr lang="en-IN" altLang="ar-EG" dirty="0"/>
              <a:t>Reflect a consumer point of view in terms of the benefits that consumers derive</a:t>
            </a:r>
          </a:p>
          <a:p>
            <a:pPr lvl="1"/>
            <a:r>
              <a:rPr lang="en-US" altLang="ar-EG" dirty="0"/>
              <a:t>Contain points-of-difference </a:t>
            </a:r>
            <a:r>
              <a:rPr lang="en-IN" altLang="ar-EG" dirty="0"/>
              <a:t>and points-of-parity that appeal both to the “head” and the “heart”</a:t>
            </a:r>
          </a:p>
        </p:txBody>
      </p:sp>
    </p:spTree>
    <p:extLst>
      <p:ext uri="{BB962C8B-B14F-4D97-AF65-F5344CB8AC3E}">
        <p14:creationId xmlns:p14="http://schemas.microsoft.com/office/powerpoint/2010/main" val="2784425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750046" y="6472511"/>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2" descr="C:\Users\Dr.Mayar\Desktop\Brand-Mantra.png">
            <a:extLst>
              <a:ext uri="{FF2B5EF4-FFF2-40B4-BE49-F238E27FC236}">
                <a16:creationId xmlns:a16="http://schemas.microsoft.com/office/drawing/2014/main" id="{0E6EFF55-BAE9-40D3-9762-BD54AE07CA2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49708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4142857"/>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750046" y="6472511"/>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itle 1">
            <a:extLst>
              <a:ext uri="{FF2B5EF4-FFF2-40B4-BE49-F238E27FC236}">
                <a16:creationId xmlns:a16="http://schemas.microsoft.com/office/drawing/2014/main" id="{FA544DCC-274D-4B11-924F-67A8C9F71F56}"/>
              </a:ext>
            </a:extLst>
          </p:cNvPr>
          <p:cNvSpPr txBox="1">
            <a:spLocks/>
          </p:cNvSpPr>
          <p:nvPr/>
        </p:nvSpPr>
        <p:spPr>
          <a:xfrm>
            <a:off x="311175" y="87721"/>
            <a:ext cx="8229600" cy="679574"/>
          </a:xfrm>
          <a:prstGeom prst="rect">
            <a:avLst/>
          </a:prstGeom>
          <a:noFill/>
          <a:ln>
            <a:noFill/>
          </a:ln>
        </p:spPr>
        <p:txBody>
          <a:bodyPr lIns="0" tIns="0" rIns="0" bIns="0" anchor="b" anchorCtr="0"/>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
                <a:srgbClr val="007FA3"/>
              </a:buClr>
              <a:buSzTx/>
              <a:buFont typeface="Times New Roman"/>
              <a:buNone/>
              <a:tabLst/>
              <a:defRPr/>
            </a:pPr>
            <a:r>
              <a:rPr kumimoji="0" lang="en-IN" sz="3600" b="1" i="0" u="none" strike="noStrike" kern="0" cap="none" spc="0" normalizeH="0" baseline="0" noProof="0" dirty="0">
                <a:ln w="12700">
                  <a:solidFill>
                    <a:srgbClr val="007FA3">
                      <a:satMod val="155000"/>
                    </a:srgbClr>
                  </a:solidFill>
                  <a:prstDash val="solid"/>
                </a:ln>
                <a:solidFill>
                  <a:srgbClr val="0070C0"/>
                </a:solidFill>
                <a:effectLst>
                  <a:outerShdw blurRad="41275" dist="20320" dir="1800000" algn="tl" rotWithShape="0">
                    <a:srgbClr val="000000">
                      <a:alpha val="40000"/>
                    </a:srgbClr>
                  </a:outerShdw>
                </a:effectLst>
                <a:uLnTx/>
                <a:uFillTx/>
                <a:latin typeface="Arial"/>
                <a:cs typeface="Times New Roman"/>
                <a:sym typeface="Times New Roman"/>
              </a:rPr>
              <a:t>Defining a Brand Mantra</a:t>
            </a:r>
          </a:p>
        </p:txBody>
      </p:sp>
      <p:sp>
        <p:nvSpPr>
          <p:cNvPr id="6" name="Content Placeholder 2">
            <a:extLst>
              <a:ext uri="{FF2B5EF4-FFF2-40B4-BE49-F238E27FC236}">
                <a16:creationId xmlns:a16="http://schemas.microsoft.com/office/drawing/2014/main" id="{D54E9A65-D481-4816-9C38-434D59ACC534}"/>
              </a:ext>
            </a:extLst>
          </p:cNvPr>
          <p:cNvSpPr txBox="1">
            <a:spLocks/>
          </p:cNvSpPr>
          <p:nvPr/>
        </p:nvSpPr>
        <p:spPr>
          <a:xfrm>
            <a:off x="269134" y="1892657"/>
            <a:ext cx="4156841" cy="4434275"/>
          </a:xfrm>
          <a:prstGeom prst="rect">
            <a:avLst/>
          </a:prstGeom>
          <a:noFill/>
          <a:ln>
            <a:noFill/>
          </a:ln>
        </p:spPr>
        <p:txBody>
          <a:bodyPr lIns="0" tIns="0" rIns="0" bIns="0" anchor="t" anchorCtr="0">
            <a:normAutofit/>
          </a:bodyPr>
          <a:lstStyle>
            <a:defPPr marR="0" lvl="0" algn="l" rtl="0">
              <a:lnSpc>
                <a:spcPct val="100000"/>
              </a:lnSpc>
              <a:spcBef>
                <a:spcPts val="0"/>
              </a:spcBef>
              <a:spcAft>
                <a:spcPts val="0"/>
              </a:spcAft>
            </a:defPPr>
            <a:lvl1pPr marL="256032" marR="0" lvl="0" indent="-255600" algn="l" rtl="0">
              <a:lnSpc>
                <a:spcPct val="100000"/>
              </a:lnSpc>
              <a:spcBef>
                <a:spcPts val="15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1pPr>
            <a:lvl2pPr marL="742950" marR="0" lvl="1" indent="-284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2pPr>
            <a:lvl3pPr marL="1143000" marR="0" lvl="2" indent="-230400" algn="l" rtl="0">
              <a:lnSpc>
                <a:spcPct val="100000"/>
              </a:lnSpc>
              <a:spcBef>
                <a:spcPts val="600"/>
              </a:spcBef>
              <a:spcAft>
                <a:spcPts val="0"/>
              </a:spcAft>
              <a:buClr>
                <a:srgbClr val="007FA3"/>
              </a:buClr>
              <a:buSzPct val="100000"/>
              <a:buFont typeface="Noto Sans Symbols"/>
              <a:buChar char="▪"/>
              <a:defRPr sz="2400" b="0" i="0" u="none" strike="noStrike" cap="none">
                <a:solidFill>
                  <a:schemeClr val="dk1"/>
                </a:solidFill>
                <a:latin typeface="+mn-lt"/>
                <a:ea typeface="Arial"/>
                <a:cs typeface="Arial"/>
                <a:sym typeface="Arial"/>
              </a:defRPr>
            </a:lvl3pPr>
            <a:lvl4pPr marL="1600200" marR="0" lvl="3"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4pPr>
            <a:lvl5pPr marL="2057400" marR="0" lvl="4"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5pPr>
            <a:lvl6pPr marL="2514600" marR="0" lvl="5"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6pPr>
            <a:lvl7pPr marL="2971800" marR="0" lvl="6"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7pPr>
            <a:lvl8pPr marL="3429000" marR="0" lvl="7"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8pPr>
            <a:lvl9pPr marL="3886200" marR="0" lvl="8"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9pPr>
          </a:lstStyle>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chemeClr val="bg1"/>
                </a:solidFill>
                <a:effectLst/>
                <a:uLnTx/>
                <a:uFillTx/>
                <a:latin typeface="Arial"/>
                <a:cs typeface="Arial"/>
                <a:sym typeface="Arial"/>
              </a:rPr>
              <a:t>As brands evolve and expand across categories:</a:t>
            </a:r>
          </a:p>
          <a:p>
            <a:pPr marL="742950" marR="0" lvl="1" indent="-284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chemeClr val="bg1"/>
                </a:solidFill>
                <a:effectLst/>
                <a:uLnTx/>
                <a:uFillTx/>
                <a:latin typeface="Arial"/>
                <a:cs typeface="Arial"/>
                <a:sym typeface="Arial"/>
              </a:rPr>
              <a:t>Marketers will want to craft a brand mantra that reflects the essential heart and soul of the brand</a:t>
            </a:r>
          </a:p>
        </p:txBody>
      </p:sp>
      <p:pic>
        <p:nvPicPr>
          <p:cNvPr id="3" name="Picture 2">
            <a:extLst>
              <a:ext uri="{FF2B5EF4-FFF2-40B4-BE49-F238E27FC236}">
                <a16:creationId xmlns:a16="http://schemas.microsoft.com/office/drawing/2014/main" id="{E5ED7EFF-08B8-4FD6-A435-ABE2073FFA0B}"/>
              </a:ext>
            </a:extLst>
          </p:cNvPr>
          <p:cNvPicPr>
            <a:picLocks noChangeAspect="1"/>
          </p:cNvPicPr>
          <p:nvPr/>
        </p:nvPicPr>
        <p:blipFill>
          <a:blip r:embed="rId3"/>
          <a:stretch>
            <a:fillRect/>
          </a:stretch>
        </p:blipFill>
        <p:spPr>
          <a:xfrm>
            <a:off x="4433627" y="1142811"/>
            <a:ext cx="7180304" cy="5261304"/>
          </a:xfrm>
          <a:prstGeom prst="rect">
            <a:avLst/>
          </a:prstGeom>
        </p:spPr>
      </p:pic>
    </p:spTree>
    <p:extLst>
      <p:ext uri="{BB962C8B-B14F-4D97-AF65-F5344CB8AC3E}">
        <p14:creationId xmlns:p14="http://schemas.microsoft.com/office/powerpoint/2010/main" val="1515122566"/>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4393" y="1212844"/>
            <a:ext cx="450458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82473" y="1267371"/>
            <a:ext cx="9202047" cy="48977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51338" y="823881"/>
            <a:ext cx="9345750"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itle 1">
            <a:extLst>
              <a:ext uri="{FF2B5EF4-FFF2-40B4-BE49-F238E27FC236}">
                <a16:creationId xmlns:a16="http://schemas.microsoft.com/office/drawing/2014/main" id="{0ADF1393-9C42-4638-A0E5-46AEBD28E7E1}"/>
              </a:ext>
            </a:extLst>
          </p:cNvPr>
          <p:cNvSpPr txBox="1">
            <a:spLocks/>
          </p:cNvSpPr>
          <p:nvPr/>
        </p:nvSpPr>
        <p:spPr>
          <a:xfrm>
            <a:off x="1337189" y="0"/>
            <a:ext cx="7239252" cy="781708"/>
          </a:xfrm>
          <a:prstGeom prst="rect">
            <a:avLst/>
          </a:prstGeom>
          <a:noFill/>
          <a:ln>
            <a:noFill/>
          </a:ln>
        </p:spPr>
        <p:txBody>
          <a:bodyPr lIns="0" tIns="0" rIns="0" bIns="0" anchor="b" anchorCtr="0"/>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
                <a:srgbClr val="007FA3"/>
              </a:buClr>
              <a:buSzTx/>
              <a:buFont typeface="Times New Roman"/>
              <a:buNone/>
              <a:tabLst/>
              <a:defRPr/>
            </a:pPr>
            <a:r>
              <a:rPr kumimoji="0" lang="en-US" altLang="en-US" sz="3600" b="1" i="0" u="none" strike="noStrike" kern="0" cap="none" spc="0" normalizeH="0" baseline="0" noProof="0" dirty="0">
                <a:ln>
                  <a:noFill/>
                </a:ln>
                <a:solidFill>
                  <a:srgbClr val="007FA3"/>
                </a:solidFill>
                <a:effectLst/>
                <a:uLnTx/>
                <a:uFillTx/>
                <a:latin typeface="Arial"/>
                <a:cs typeface="Times New Roman"/>
                <a:sym typeface="Times New Roman"/>
              </a:rPr>
              <a:t>Brand Mantra</a:t>
            </a:r>
            <a:endParaRPr kumimoji="0" lang="en-IN" sz="3600" b="1" i="0" u="none" strike="noStrike" kern="0" cap="none" spc="0" normalizeH="0" baseline="0" noProof="0" dirty="0">
              <a:ln>
                <a:noFill/>
              </a:ln>
              <a:solidFill>
                <a:srgbClr val="007FA3"/>
              </a:solidFill>
              <a:effectLst/>
              <a:uLnTx/>
              <a:uFillTx/>
              <a:latin typeface="Arial"/>
              <a:cs typeface="Times New Roman"/>
              <a:sym typeface="Times New Roman"/>
            </a:endParaRPr>
          </a:p>
        </p:txBody>
      </p:sp>
      <p:graphicFrame>
        <p:nvGraphicFramePr>
          <p:cNvPr id="13" name="Diagram 12">
            <a:extLst>
              <a:ext uri="{FF2B5EF4-FFF2-40B4-BE49-F238E27FC236}">
                <a16:creationId xmlns:a16="http://schemas.microsoft.com/office/drawing/2014/main" id="{708F239F-9D2A-32BA-C201-9356C05C7586}"/>
              </a:ext>
            </a:extLst>
          </p:cNvPr>
          <p:cNvGraphicFramePr/>
          <p:nvPr>
            <p:extLst>
              <p:ext uri="{D42A27DB-BD31-4B8C-83A1-F6EECF244321}">
                <p14:modId xmlns:p14="http://schemas.microsoft.com/office/powerpoint/2010/main" val="2756801385"/>
              </p:ext>
            </p:extLst>
          </p:nvPr>
        </p:nvGraphicFramePr>
        <p:xfrm>
          <a:off x="3235355" y="2123572"/>
          <a:ext cx="5856312" cy="289609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54875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37C9A249-2EDB-9C09-A9B3-A1032C5A87A2}"/>
              </a:ext>
            </a:extLst>
          </p:cNvPr>
          <p:cNvSpPr/>
          <p:nvPr/>
        </p:nvSpPr>
        <p:spPr>
          <a:xfrm>
            <a:off x="-388235" y="911773"/>
            <a:ext cx="4128422" cy="580433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275127" y="968227"/>
            <a:ext cx="10537748" cy="55397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32" marR="0" lvl="0" indent="0" algn="l" defTabSz="914400" rtl="0" eaLnBrk="1" fontAlgn="auto" latinLnBrk="0" hangingPunct="1">
              <a:lnSpc>
                <a:spcPct val="100000"/>
              </a:lnSpc>
              <a:spcBef>
                <a:spcPts val="1500"/>
              </a:spcBef>
              <a:spcAft>
                <a:spcPts val="0"/>
              </a:spcAft>
              <a:buClr>
                <a:srgbClr val="007FA3"/>
              </a:buClr>
              <a:buSzPct val="100000"/>
              <a:buFont typeface="Arial"/>
              <a:buNone/>
              <a:tabLst/>
              <a:defRPr/>
            </a:pPr>
            <a:endParaRPr kumimoji="0" lang="en-IN" sz="2000" b="0" i="0" u="none" strike="noStrike" kern="0" cap="none" spc="0" normalizeH="0" baseline="0" noProof="0" dirty="0">
              <a:ln>
                <a:noFill/>
              </a:ln>
              <a:solidFill>
                <a:srgbClr val="000000"/>
              </a:solidFill>
              <a:effectLst/>
              <a:uLnTx/>
              <a:uFillTx/>
              <a:latin typeface="Arial"/>
              <a:cs typeface="Arial"/>
              <a:sym typeface="Aria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4370" y="74071"/>
            <a:ext cx="7260645" cy="615553"/>
          </a:xfrm>
          <a:prstGeom prst="rect">
            <a:avLst/>
          </a:prstGeom>
          <a:noFill/>
        </p:spPr>
        <p:txBody>
          <a:bodyPr wrap="square" rtlCol="0">
            <a:spAutoFit/>
          </a:bodyPr>
          <a:lstStyle/>
          <a:p>
            <a:r>
              <a:rPr kumimoji="0" lang="en-US" altLang="ar-EG" sz="3400" b="1" i="0" u="none" strike="noStrike" kern="0" cap="none" spc="0" normalizeH="0" baseline="0" noProof="0" dirty="0">
                <a:ln>
                  <a:noFill/>
                </a:ln>
                <a:solidFill>
                  <a:srgbClr val="007FA3"/>
                </a:solidFill>
                <a:effectLst/>
                <a:uLnTx/>
                <a:uFillTx/>
                <a:latin typeface="Times New Roman"/>
                <a:cs typeface="Times New Roman"/>
                <a:sym typeface="Times New Roman"/>
              </a:rPr>
              <a:t>Brand mantra</a:t>
            </a:r>
          </a:p>
        </p:txBody>
      </p:sp>
      <p:grpSp>
        <p:nvGrpSpPr>
          <p:cNvPr id="4" name="Group 3">
            <a:extLst>
              <a:ext uri="{FF2B5EF4-FFF2-40B4-BE49-F238E27FC236}">
                <a16:creationId xmlns:a16="http://schemas.microsoft.com/office/drawing/2014/main" id="{6D45C7DB-51BB-41E9-B6CC-D2DD20D89966}"/>
              </a:ext>
            </a:extLst>
          </p:cNvPr>
          <p:cNvGrpSpPr/>
          <p:nvPr/>
        </p:nvGrpSpPr>
        <p:grpSpPr>
          <a:xfrm>
            <a:off x="756746" y="283205"/>
            <a:ext cx="1404457" cy="1219748"/>
            <a:chOff x="999625" y="935371"/>
            <a:chExt cx="1404457" cy="1219748"/>
          </a:xfrm>
        </p:grpSpPr>
        <p:sp>
          <p:nvSpPr>
            <p:cNvPr id="5" name="Rectangle 4">
              <a:extLst>
                <a:ext uri="{FF2B5EF4-FFF2-40B4-BE49-F238E27FC236}">
                  <a16:creationId xmlns:a16="http://schemas.microsoft.com/office/drawing/2014/main" id="{3985EAE6-BFA6-766D-A032-077E4DCB399E}"/>
                </a:ext>
              </a:extLst>
            </p:cNvPr>
            <p:cNvSpPr/>
            <p:nvPr/>
          </p:nvSpPr>
          <p:spPr>
            <a:xfrm>
              <a:off x="999625" y="9353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gr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5015" y="-179684"/>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Content Placeholder 3">
            <a:extLst>
              <a:ext uri="{FF2B5EF4-FFF2-40B4-BE49-F238E27FC236}">
                <a16:creationId xmlns:a16="http://schemas.microsoft.com/office/drawing/2014/main" id="{36A4D09C-D79D-4003-81EC-19C3E4A1BE4F}"/>
              </a:ext>
            </a:extLst>
          </p:cNvPr>
          <p:cNvSpPr txBox="1">
            <a:spLocks/>
          </p:cNvSpPr>
          <p:nvPr/>
        </p:nvSpPr>
        <p:spPr>
          <a:xfrm>
            <a:off x="1051359" y="2540464"/>
            <a:ext cx="5870934" cy="273503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3600" dirty="0"/>
          </a:p>
        </p:txBody>
      </p:sp>
      <p:sp>
        <p:nvSpPr>
          <p:cNvPr id="12" name="Content Placeholder 2">
            <a:extLst>
              <a:ext uri="{FF2B5EF4-FFF2-40B4-BE49-F238E27FC236}">
                <a16:creationId xmlns:a16="http://schemas.microsoft.com/office/drawing/2014/main" id="{CE586417-4D44-890E-7469-3131B1457F1D}"/>
              </a:ext>
            </a:extLst>
          </p:cNvPr>
          <p:cNvSpPr txBox="1">
            <a:spLocks/>
          </p:cNvSpPr>
          <p:nvPr/>
        </p:nvSpPr>
        <p:spPr bwMode="auto">
          <a:xfrm>
            <a:off x="1937528" y="1414867"/>
            <a:ext cx="9480409" cy="46716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19088" indent="-319088" algn="l" rtl="0" eaLnBrk="0" fontAlgn="base" hangingPunct="0">
              <a:spcBef>
                <a:spcPts val="700"/>
              </a:spcBef>
              <a:spcAft>
                <a:spcPct val="0"/>
              </a:spcAft>
              <a:buClr>
                <a:schemeClr val="accent2"/>
              </a:buClr>
              <a:buSzPct val="60000"/>
              <a:buFont typeface="Wingdings" panose="05000000000000000000" pitchFamily="2" charset="2"/>
              <a:buChar char=""/>
              <a:defRPr sz="2900" kern="1200">
                <a:solidFill>
                  <a:schemeClr val="tx1"/>
                </a:solidFill>
                <a:latin typeface="+mn-lt"/>
                <a:ea typeface="+mn-ea"/>
                <a:cs typeface="+mn-cs"/>
              </a:defRPr>
            </a:lvl1pPr>
            <a:lvl2pPr marL="639763" indent="-273050" algn="l" rtl="0" eaLnBrk="0" fontAlgn="base" hangingPunct="0">
              <a:spcBef>
                <a:spcPts val="550"/>
              </a:spcBef>
              <a:spcAft>
                <a:spcPct val="0"/>
              </a:spcAft>
              <a:buClr>
                <a:schemeClr val="accent1"/>
              </a:buClr>
              <a:buSzPct val="70000"/>
              <a:buFont typeface="Wingdings 2" panose="05020102010507070707" pitchFamily="18" charset="2"/>
              <a:buChar char=""/>
              <a:defRPr sz="2600" kern="1200">
                <a:solidFill>
                  <a:schemeClr val="tx1"/>
                </a:solidFill>
                <a:latin typeface="+mn-lt"/>
                <a:ea typeface="+mn-ea"/>
                <a:cs typeface="+mn-cs"/>
              </a:defRPr>
            </a:lvl2pPr>
            <a:lvl3pPr marL="914400" indent="-228600" algn="l" rtl="0" eaLnBrk="0" fontAlgn="base" hangingPunct="0">
              <a:spcBef>
                <a:spcPts val="500"/>
              </a:spcBef>
              <a:spcAft>
                <a:spcPct val="0"/>
              </a:spcAft>
              <a:buClr>
                <a:schemeClr val="accent2"/>
              </a:buClr>
              <a:buSzPct val="75000"/>
              <a:buFont typeface="Wingdings" panose="05000000000000000000" pitchFamily="2" charset="2"/>
              <a:buChar char=""/>
              <a:defRPr sz="2300" kern="1200">
                <a:solidFill>
                  <a:schemeClr val="tx1"/>
                </a:solidFill>
                <a:latin typeface="+mn-lt"/>
                <a:ea typeface="+mn-ea"/>
                <a:cs typeface="+mn-cs"/>
              </a:defRPr>
            </a:lvl3pPr>
            <a:lvl4pPr marL="1371600" indent="-228600" algn="l" rtl="0" eaLnBrk="0" fontAlgn="base" hangingPunct="0">
              <a:spcBef>
                <a:spcPts val="400"/>
              </a:spcBef>
              <a:spcAft>
                <a:spcPct val="0"/>
              </a:spcAft>
              <a:buClr>
                <a:srgbClr val="D2CB6C"/>
              </a:buClr>
              <a:buSzPct val="75000"/>
              <a:buFont typeface="Wingdings" panose="05000000000000000000" pitchFamily="2" charset="2"/>
              <a:buChar char=""/>
              <a:defRPr sz="2000" kern="1200">
                <a:solidFill>
                  <a:schemeClr val="tx1"/>
                </a:solidFill>
                <a:latin typeface="+mn-lt"/>
                <a:ea typeface="+mn-ea"/>
                <a:cs typeface="+mn-cs"/>
              </a:defRPr>
            </a:lvl4pPr>
            <a:lvl5pPr marL="1828800" indent="-228600" algn="l" rtl="0" eaLnBrk="0" fontAlgn="base" hangingPunct="0">
              <a:spcBef>
                <a:spcPts val="400"/>
              </a:spcBef>
              <a:spcAft>
                <a:spcPct val="0"/>
              </a:spcAft>
              <a:buClr>
                <a:srgbClr val="95A39D"/>
              </a:buClr>
              <a:buSzPct val="65000"/>
              <a:buFont typeface="Wingdings" panose="05000000000000000000" pitchFamily="2" charset="2"/>
              <a:buChar char=""/>
              <a:defRPr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a:defRPr/>
            </a:pPr>
            <a:r>
              <a:rPr lang="en-IN" u="sng" dirty="0"/>
              <a:t>Brand mantra</a:t>
            </a:r>
          </a:p>
          <a:p>
            <a:pPr marL="171450" indent="-171450">
              <a:buFont typeface="Arial" pitchFamily="34" charset="0"/>
              <a:buChar char="•"/>
              <a:defRPr/>
            </a:pPr>
            <a:r>
              <a:rPr lang="en-IN" dirty="0"/>
              <a:t>Short, three-to five-word phrase that captures the irrefutable essence or spirit of the brand positioning.</a:t>
            </a:r>
          </a:p>
          <a:p>
            <a:pPr marL="171450" indent="-171450">
              <a:buFont typeface="Arial" pitchFamily="34" charset="0"/>
              <a:buChar char="•"/>
              <a:defRPr/>
            </a:pPr>
            <a:r>
              <a:rPr lang="en-IN" dirty="0"/>
              <a:t>Provides guidance about:</a:t>
            </a:r>
          </a:p>
          <a:p>
            <a:pPr marL="628650" lvl="1" indent="-171450">
              <a:buFont typeface="Arial" pitchFamily="34" charset="0"/>
              <a:buChar char="•"/>
              <a:defRPr/>
            </a:pPr>
            <a:r>
              <a:rPr lang="en-IN" dirty="0"/>
              <a:t>What products to introduce under the brand.</a:t>
            </a:r>
          </a:p>
          <a:p>
            <a:pPr marL="628650" lvl="1" indent="-171450">
              <a:buFont typeface="Arial" pitchFamily="34" charset="0"/>
              <a:buChar char="•"/>
              <a:defRPr/>
            </a:pPr>
            <a:r>
              <a:rPr lang="en-IN" dirty="0"/>
              <a:t>What ad campaigns to run.</a:t>
            </a:r>
          </a:p>
          <a:p>
            <a:pPr marL="628650" lvl="1" indent="-171450">
              <a:buFont typeface="Arial" pitchFamily="34" charset="0"/>
              <a:buChar char="•"/>
              <a:defRPr/>
            </a:pPr>
            <a:r>
              <a:rPr lang="en-IN" dirty="0"/>
              <a:t>Where and how the brand should be sold.</a:t>
            </a:r>
          </a:p>
          <a:p>
            <a:pPr>
              <a:buFont typeface="Arial" pitchFamily="34" charset="0"/>
              <a:buNone/>
              <a:defRPr/>
            </a:pPr>
            <a:endParaRPr lang="en-US" dirty="0"/>
          </a:p>
        </p:txBody>
      </p:sp>
    </p:spTree>
    <p:extLst>
      <p:ext uri="{BB962C8B-B14F-4D97-AF65-F5344CB8AC3E}">
        <p14:creationId xmlns:p14="http://schemas.microsoft.com/office/powerpoint/2010/main" val="27179821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37C9A249-2EDB-9C09-A9B3-A1032C5A87A2}"/>
              </a:ext>
            </a:extLst>
          </p:cNvPr>
          <p:cNvSpPr/>
          <p:nvPr/>
        </p:nvSpPr>
        <p:spPr>
          <a:xfrm>
            <a:off x="-388235" y="911773"/>
            <a:ext cx="4128422" cy="580433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275127" y="968227"/>
            <a:ext cx="10537748" cy="55397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32" marR="0" lvl="0" indent="0" algn="l" defTabSz="914400" rtl="0" eaLnBrk="1" fontAlgn="auto" latinLnBrk="0" hangingPunct="1">
              <a:lnSpc>
                <a:spcPct val="100000"/>
              </a:lnSpc>
              <a:spcBef>
                <a:spcPts val="1500"/>
              </a:spcBef>
              <a:spcAft>
                <a:spcPts val="0"/>
              </a:spcAft>
              <a:buClr>
                <a:srgbClr val="007FA3"/>
              </a:buClr>
              <a:buSzPct val="100000"/>
              <a:buFont typeface="Arial"/>
              <a:buNone/>
              <a:tabLst/>
              <a:defRPr/>
            </a:pPr>
            <a:endParaRPr kumimoji="0" lang="en-IN" sz="2000" b="0" i="0" u="none" strike="noStrike" kern="0" cap="none" spc="0" normalizeH="0" baseline="0" noProof="0" dirty="0">
              <a:ln>
                <a:noFill/>
              </a:ln>
              <a:solidFill>
                <a:srgbClr val="000000"/>
              </a:solidFill>
              <a:effectLst/>
              <a:uLnTx/>
              <a:uFillTx/>
              <a:latin typeface="Arial"/>
              <a:cs typeface="Arial"/>
              <a:sym typeface="Aria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4370" y="74071"/>
            <a:ext cx="7260645" cy="615553"/>
          </a:xfrm>
          <a:prstGeom prst="rect">
            <a:avLst/>
          </a:prstGeom>
          <a:noFill/>
        </p:spPr>
        <p:txBody>
          <a:bodyPr wrap="square" rtlCol="0">
            <a:spAutoFit/>
          </a:bodyPr>
          <a:lstStyle/>
          <a:p>
            <a:r>
              <a:rPr kumimoji="0" lang="en-US" altLang="ar-EG" sz="3400" b="1" i="0" u="none" strike="noStrike" kern="0" cap="none" spc="0" normalizeH="0" baseline="0" noProof="0" dirty="0">
                <a:ln>
                  <a:noFill/>
                </a:ln>
                <a:solidFill>
                  <a:srgbClr val="007FA3"/>
                </a:solidFill>
                <a:effectLst/>
                <a:uLnTx/>
                <a:uFillTx/>
                <a:latin typeface="Times New Roman"/>
                <a:cs typeface="Times New Roman"/>
                <a:sym typeface="Times New Roman"/>
              </a:rPr>
              <a:t>To Sum up ...</a:t>
            </a:r>
          </a:p>
        </p:txBody>
      </p:sp>
      <p:grpSp>
        <p:nvGrpSpPr>
          <p:cNvPr id="4" name="Group 3">
            <a:extLst>
              <a:ext uri="{FF2B5EF4-FFF2-40B4-BE49-F238E27FC236}">
                <a16:creationId xmlns:a16="http://schemas.microsoft.com/office/drawing/2014/main" id="{6D45C7DB-51BB-41E9-B6CC-D2DD20D89966}"/>
              </a:ext>
            </a:extLst>
          </p:cNvPr>
          <p:cNvGrpSpPr/>
          <p:nvPr/>
        </p:nvGrpSpPr>
        <p:grpSpPr>
          <a:xfrm>
            <a:off x="756746" y="283205"/>
            <a:ext cx="1404457" cy="1219748"/>
            <a:chOff x="999625" y="935371"/>
            <a:chExt cx="1404457" cy="1219748"/>
          </a:xfrm>
        </p:grpSpPr>
        <p:sp>
          <p:nvSpPr>
            <p:cNvPr id="5" name="Rectangle 4">
              <a:extLst>
                <a:ext uri="{FF2B5EF4-FFF2-40B4-BE49-F238E27FC236}">
                  <a16:creationId xmlns:a16="http://schemas.microsoft.com/office/drawing/2014/main" id="{3985EAE6-BFA6-766D-A032-077E4DCB399E}"/>
                </a:ext>
              </a:extLst>
            </p:cNvPr>
            <p:cNvSpPr/>
            <p:nvPr/>
          </p:nvSpPr>
          <p:spPr>
            <a:xfrm>
              <a:off x="999625" y="9353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gr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5015" y="-179684"/>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Content Placeholder 3">
            <a:extLst>
              <a:ext uri="{FF2B5EF4-FFF2-40B4-BE49-F238E27FC236}">
                <a16:creationId xmlns:a16="http://schemas.microsoft.com/office/drawing/2014/main" id="{36A4D09C-D79D-4003-81EC-19C3E4A1BE4F}"/>
              </a:ext>
            </a:extLst>
          </p:cNvPr>
          <p:cNvSpPr txBox="1">
            <a:spLocks/>
          </p:cNvSpPr>
          <p:nvPr/>
        </p:nvSpPr>
        <p:spPr>
          <a:xfrm>
            <a:off x="1051359" y="2540464"/>
            <a:ext cx="5870934" cy="273503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3600" dirty="0"/>
          </a:p>
        </p:txBody>
      </p:sp>
      <p:sp>
        <p:nvSpPr>
          <p:cNvPr id="12" name="Content Placeholder 2">
            <a:extLst>
              <a:ext uri="{FF2B5EF4-FFF2-40B4-BE49-F238E27FC236}">
                <a16:creationId xmlns:a16="http://schemas.microsoft.com/office/drawing/2014/main" id="{CE586417-4D44-890E-7469-3131B1457F1D}"/>
              </a:ext>
            </a:extLst>
          </p:cNvPr>
          <p:cNvSpPr txBox="1">
            <a:spLocks/>
          </p:cNvSpPr>
          <p:nvPr/>
        </p:nvSpPr>
        <p:spPr bwMode="auto">
          <a:xfrm>
            <a:off x="1937528" y="1414867"/>
            <a:ext cx="9480409" cy="46716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19088" indent="-319088" algn="l" rtl="0" eaLnBrk="0" fontAlgn="base" hangingPunct="0">
              <a:spcBef>
                <a:spcPts val="700"/>
              </a:spcBef>
              <a:spcAft>
                <a:spcPct val="0"/>
              </a:spcAft>
              <a:buClr>
                <a:schemeClr val="accent2"/>
              </a:buClr>
              <a:buSzPct val="60000"/>
              <a:buFont typeface="Wingdings" panose="05000000000000000000" pitchFamily="2" charset="2"/>
              <a:buChar char=""/>
              <a:defRPr sz="2900" kern="1200">
                <a:solidFill>
                  <a:schemeClr val="tx1"/>
                </a:solidFill>
                <a:latin typeface="+mn-lt"/>
                <a:ea typeface="+mn-ea"/>
                <a:cs typeface="+mn-cs"/>
              </a:defRPr>
            </a:lvl1pPr>
            <a:lvl2pPr marL="639763" indent="-273050" algn="l" rtl="0" eaLnBrk="0" fontAlgn="base" hangingPunct="0">
              <a:spcBef>
                <a:spcPts val="550"/>
              </a:spcBef>
              <a:spcAft>
                <a:spcPct val="0"/>
              </a:spcAft>
              <a:buClr>
                <a:schemeClr val="accent1"/>
              </a:buClr>
              <a:buSzPct val="70000"/>
              <a:buFont typeface="Wingdings 2" panose="05020102010507070707" pitchFamily="18" charset="2"/>
              <a:buChar char=""/>
              <a:defRPr sz="2600" kern="1200">
                <a:solidFill>
                  <a:schemeClr val="tx1"/>
                </a:solidFill>
                <a:latin typeface="+mn-lt"/>
                <a:ea typeface="+mn-ea"/>
                <a:cs typeface="+mn-cs"/>
              </a:defRPr>
            </a:lvl2pPr>
            <a:lvl3pPr marL="914400" indent="-228600" algn="l" rtl="0" eaLnBrk="0" fontAlgn="base" hangingPunct="0">
              <a:spcBef>
                <a:spcPts val="500"/>
              </a:spcBef>
              <a:spcAft>
                <a:spcPct val="0"/>
              </a:spcAft>
              <a:buClr>
                <a:schemeClr val="accent2"/>
              </a:buClr>
              <a:buSzPct val="75000"/>
              <a:buFont typeface="Wingdings" panose="05000000000000000000" pitchFamily="2" charset="2"/>
              <a:buChar char=""/>
              <a:defRPr sz="2300" kern="1200">
                <a:solidFill>
                  <a:schemeClr val="tx1"/>
                </a:solidFill>
                <a:latin typeface="+mn-lt"/>
                <a:ea typeface="+mn-ea"/>
                <a:cs typeface="+mn-cs"/>
              </a:defRPr>
            </a:lvl3pPr>
            <a:lvl4pPr marL="1371600" indent="-228600" algn="l" rtl="0" eaLnBrk="0" fontAlgn="base" hangingPunct="0">
              <a:spcBef>
                <a:spcPts val="400"/>
              </a:spcBef>
              <a:spcAft>
                <a:spcPct val="0"/>
              </a:spcAft>
              <a:buClr>
                <a:srgbClr val="D2CB6C"/>
              </a:buClr>
              <a:buSzPct val="75000"/>
              <a:buFont typeface="Wingdings" panose="05000000000000000000" pitchFamily="2" charset="2"/>
              <a:buChar char=""/>
              <a:defRPr sz="2000" kern="1200">
                <a:solidFill>
                  <a:schemeClr val="tx1"/>
                </a:solidFill>
                <a:latin typeface="+mn-lt"/>
                <a:ea typeface="+mn-ea"/>
                <a:cs typeface="+mn-cs"/>
              </a:defRPr>
            </a:lvl4pPr>
            <a:lvl5pPr marL="1828800" indent="-228600" algn="l" rtl="0" eaLnBrk="0" fontAlgn="base" hangingPunct="0">
              <a:spcBef>
                <a:spcPts val="400"/>
              </a:spcBef>
              <a:spcAft>
                <a:spcPct val="0"/>
              </a:spcAft>
              <a:buClr>
                <a:srgbClr val="95A39D"/>
              </a:buClr>
              <a:buSzPct val="65000"/>
              <a:buFont typeface="Wingdings" panose="05000000000000000000" pitchFamily="2" charset="2"/>
              <a:buChar char=""/>
              <a:defRPr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a:buFont typeface="Arial" pitchFamily="34" charset="0"/>
              <a:buNone/>
              <a:defRPr/>
            </a:pPr>
            <a:r>
              <a:rPr lang="en-US" u="sng" dirty="0"/>
              <a:t>Designing a brand mantra</a:t>
            </a:r>
          </a:p>
          <a:p>
            <a:pPr marL="171450" indent="-171450" eaLnBrk="1" hangingPunct="1">
              <a:buFont typeface="Arial" pitchFamily="34" charset="0"/>
              <a:buChar char="•"/>
              <a:defRPr/>
            </a:pPr>
            <a:r>
              <a:rPr lang="en-IN" dirty="0"/>
              <a:t>A good brand mantra should provide:</a:t>
            </a:r>
          </a:p>
          <a:p>
            <a:pPr marL="628650" lvl="1" indent="-171450" eaLnBrk="1" hangingPunct="1">
              <a:buFont typeface="Arial" pitchFamily="34" charset="0"/>
              <a:buChar char="•"/>
              <a:defRPr/>
            </a:pPr>
            <a:r>
              <a:rPr lang="en-IN" b="1" dirty="0"/>
              <a:t>Brand functions</a:t>
            </a:r>
            <a:r>
              <a:rPr lang="en-IN" dirty="0"/>
              <a:t>: Nature of the product or service or the type of experiences or benefits the brand provides.</a:t>
            </a:r>
          </a:p>
          <a:p>
            <a:pPr marL="628650" lvl="1" indent="-171450" eaLnBrk="1" hangingPunct="1">
              <a:buFont typeface="Arial" pitchFamily="34" charset="0"/>
              <a:buChar char="•"/>
              <a:defRPr/>
            </a:pPr>
            <a:r>
              <a:rPr lang="en-IN" b="1" dirty="0"/>
              <a:t>Descriptive modifier</a:t>
            </a:r>
            <a:r>
              <a:rPr lang="en-IN" dirty="0"/>
              <a:t>: Combined with brand functions, helps delineate the brand boundaries.</a:t>
            </a:r>
          </a:p>
          <a:p>
            <a:pPr marL="628650" lvl="1" indent="-171450" eaLnBrk="1" hangingPunct="1">
              <a:buFont typeface="Arial" pitchFamily="34" charset="0"/>
              <a:buChar char="•"/>
              <a:defRPr/>
            </a:pPr>
            <a:r>
              <a:rPr lang="en-IN" b="1" dirty="0"/>
              <a:t>Emotional modifier</a:t>
            </a:r>
            <a:r>
              <a:rPr lang="en-IN" dirty="0"/>
              <a:t>: Determines how a brand provides benefits </a:t>
            </a:r>
            <a:r>
              <a:rPr lang="en-US" dirty="0"/>
              <a:t>and in what ways.</a:t>
            </a:r>
          </a:p>
        </p:txBody>
      </p:sp>
    </p:spTree>
    <p:extLst>
      <p:ext uri="{BB962C8B-B14F-4D97-AF65-F5344CB8AC3E}">
        <p14:creationId xmlns:p14="http://schemas.microsoft.com/office/powerpoint/2010/main" val="1750496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37C9A249-2EDB-9C09-A9B3-A1032C5A87A2}"/>
              </a:ext>
            </a:extLst>
          </p:cNvPr>
          <p:cNvSpPr/>
          <p:nvPr/>
        </p:nvSpPr>
        <p:spPr>
          <a:xfrm>
            <a:off x="-388235" y="911773"/>
            <a:ext cx="4128422" cy="580433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275127" y="968227"/>
            <a:ext cx="10537748" cy="55397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32" marR="0" lvl="0" indent="0" algn="l" defTabSz="914400" rtl="0" eaLnBrk="1" fontAlgn="auto" latinLnBrk="0" hangingPunct="1">
              <a:lnSpc>
                <a:spcPct val="100000"/>
              </a:lnSpc>
              <a:spcBef>
                <a:spcPts val="1500"/>
              </a:spcBef>
              <a:spcAft>
                <a:spcPts val="0"/>
              </a:spcAft>
              <a:buClr>
                <a:srgbClr val="007FA3"/>
              </a:buClr>
              <a:buSzPct val="100000"/>
              <a:buFont typeface="Arial"/>
              <a:buNone/>
              <a:tabLst/>
              <a:defRPr/>
            </a:pPr>
            <a:endParaRPr kumimoji="0" lang="en-IN" sz="2000" b="0" i="0" u="none" strike="noStrike" kern="0" cap="none" spc="0" normalizeH="0" baseline="0" noProof="0" dirty="0">
              <a:ln>
                <a:noFill/>
              </a:ln>
              <a:solidFill>
                <a:srgbClr val="000000"/>
              </a:solidFill>
              <a:effectLst/>
              <a:uLnTx/>
              <a:uFillTx/>
              <a:latin typeface="Arial"/>
              <a:cs typeface="Arial"/>
              <a:sym typeface="Aria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4370" y="74071"/>
            <a:ext cx="7260645" cy="615553"/>
          </a:xfrm>
          <a:prstGeom prst="rect">
            <a:avLst/>
          </a:prstGeom>
          <a:noFill/>
        </p:spPr>
        <p:txBody>
          <a:bodyPr wrap="square" rtlCol="0">
            <a:spAutoFit/>
          </a:bodyPr>
          <a:lstStyle/>
          <a:p>
            <a:r>
              <a:rPr kumimoji="0" lang="en-US" altLang="ar-EG" sz="3400" b="1" i="0" u="none" strike="noStrike" kern="0" cap="none" spc="0" normalizeH="0" baseline="0" noProof="0" dirty="0">
                <a:ln>
                  <a:noFill/>
                </a:ln>
                <a:solidFill>
                  <a:srgbClr val="007FA3"/>
                </a:solidFill>
                <a:effectLst/>
                <a:uLnTx/>
                <a:uFillTx/>
                <a:latin typeface="Times New Roman"/>
                <a:cs typeface="Times New Roman"/>
                <a:sym typeface="Times New Roman"/>
              </a:rPr>
              <a:t>To Sum up ...</a:t>
            </a:r>
          </a:p>
        </p:txBody>
      </p:sp>
      <p:grpSp>
        <p:nvGrpSpPr>
          <p:cNvPr id="4" name="Group 3">
            <a:extLst>
              <a:ext uri="{FF2B5EF4-FFF2-40B4-BE49-F238E27FC236}">
                <a16:creationId xmlns:a16="http://schemas.microsoft.com/office/drawing/2014/main" id="{6D45C7DB-51BB-41E9-B6CC-D2DD20D89966}"/>
              </a:ext>
            </a:extLst>
          </p:cNvPr>
          <p:cNvGrpSpPr/>
          <p:nvPr/>
        </p:nvGrpSpPr>
        <p:grpSpPr>
          <a:xfrm>
            <a:off x="756746" y="283205"/>
            <a:ext cx="1404457" cy="1219748"/>
            <a:chOff x="999625" y="935371"/>
            <a:chExt cx="1404457" cy="1219748"/>
          </a:xfrm>
        </p:grpSpPr>
        <p:sp>
          <p:nvSpPr>
            <p:cNvPr id="5" name="Rectangle 4">
              <a:extLst>
                <a:ext uri="{FF2B5EF4-FFF2-40B4-BE49-F238E27FC236}">
                  <a16:creationId xmlns:a16="http://schemas.microsoft.com/office/drawing/2014/main" id="{3985EAE6-BFA6-766D-A032-077E4DCB399E}"/>
                </a:ext>
              </a:extLst>
            </p:cNvPr>
            <p:cNvSpPr/>
            <p:nvPr/>
          </p:nvSpPr>
          <p:spPr>
            <a:xfrm>
              <a:off x="999625" y="9353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gr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5015" y="-179684"/>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Content Placeholder 3">
            <a:extLst>
              <a:ext uri="{FF2B5EF4-FFF2-40B4-BE49-F238E27FC236}">
                <a16:creationId xmlns:a16="http://schemas.microsoft.com/office/drawing/2014/main" id="{36A4D09C-D79D-4003-81EC-19C3E4A1BE4F}"/>
              </a:ext>
            </a:extLst>
          </p:cNvPr>
          <p:cNvSpPr txBox="1">
            <a:spLocks/>
          </p:cNvSpPr>
          <p:nvPr/>
        </p:nvSpPr>
        <p:spPr>
          <a:xfrm>
            <a:off x="1051359" y="2540464"/>
            <a:ext cx="5870934" cy="273503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3600" dirty="0"/>
          </a:p>
        </p:txBody>
      </p:sp>
      <p:sp>
        <p:nvSpPr>
          <p:cNvPr id="12" name="Content Placeholder 2">
            <a:extLst>
              <a:ext uri="{FF2B5EF4-FFF2-40B4-BE49-F238E27FC236}">
                <a16:creationId xmlns:a16="http://schemas.microsoft.com/office/drawing/2014/main" id="{CE586417-4D44-890E-7469-3131B1457F1D}"/>
              </a:ext>
            </a:extLst>
          </p:cNvPr>
          <p:cNvSpPr txBox="1">
            <a:spLocks/>
          </p:cNvSpPr>
          <p:nvPr/>
        </p:nvSpPr>
        <p:spPr bwMode="auto">
          <a:xfrm>
            <a:off x="1937528" y="1414867"/>
            <a:ext cx="9480409" cy="46716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19088" indent="-319088" algn="l" rtl="0" eaLnBrk="0" fontAlgn="base" hangingPunct="0">
              <a:spcBef>
                <a:spcPts val="700"/>
              </a:spcBef>
              <a:spcAft>
                <a:spcPct val="0"/>
              </a:spcAft>
              <a:buClr>
                <a:schemeClr val="accent2"/>
              </a:buClr>
              <a:buSzPct val="60000"/>
              <a:buFont typeface="Wingdings" panose="05000000000000000000" pitchFamily="2" charset="2"/>
              <a:buChar char=""/>
              <a:defRPr sz="2900" kern="1200">
                <a:solidFill>
                  <a:schemeClr val="tx1"/>
                </a:solidFill>
                <a:latin typeface="+mn-lt"/>
                <a:ea typeface="+mn-ea"/>
                <a:cs typeface="+mn-cs"/>
              </a:defRPr>
            </a:lvl1pPr>
            <a:lvl2pPr marL="639763" indent="-273050" algn="l" rtl="0" eaLnBrk="0" fontAlgn="base" hangingPunct="0">
              <a:spcBef>
                <a:spcPts val="550"/>
              </a:spcBef>
              <a:spcAft>
                <a:spcPct val="0"/>
              </a:spcAft>
              <a:buClr>
                <a:schemeClr val="accent1"/>
              </a:buClr>
              <a:buSzPct val="70000"/>
              <a:buFont typeface="Wingdings 2" panose="05020102010507070707" pitchFamily="18" charset="2"/>
              <a:buChar char=""/>
              <a:defRPr sz="2600" kern="1200">
                <a:solidFill>
                  <a:schemeClr val="tx1"/>
                </a:solidFill>
                <a:latin typeface="+mn-lt"/>
                <a:ea typeface="+mn-ea"/>
                <a:cs typeface="+mn-cs"/>
              </a:defRPr>
            </a:lvl2pPr>
            <a:lvl3pPr marL="914400" indent="-228600" algn="l" rtl="0" eaLnBrk="0" fontAlgn="base" hangingPunct="0">
              <a:spcBef>
                <a:spcPts val="500"/>
              </a:spcBef>
              <a:spcAft>
                <a:spcPct val="0"/>
              </a:spcAft>
              <a:buClr>
                <a:schemeClr val="accent2"/>
              </a:buClr>
              <a:buSzPct val="75000"/>
              <a:buFont typeface="Wingdings" panose="05000000000000000000" pitchFamily="2" charset="2"/>
              <a:buChar char=""/>
              <a:defRPr sz="2300" kern="1200">
                <a:solidFill>
                  <a:schemeClr val="tx1"/>
                </a:solidFill>
                <a:latin typeface="+mn-lt"/>
                <a:ea typeface="+mn-ea"/>
                <a:cs typeface="+mn-cs"/>
              </a:defRPr>
            </a:lvl3pPr>
            <a:lvl4pPr marL="1371600" indent="-228600" algn="l" rtl="0" eaLnBrk="0" fontAlgn="base" hangingPunct="0">
              <a:spcBef>
                <a:spcPts val="400"/>
              </a:spcBef>
              <a:spcAft>
                <a:spcPct val="0"/>
              </a:spcAft>
              <a:buClr>
                <a:srgbClr val="D2CB6C"/>
              </a:buClr>
              <a:buSzPct val="75000"/>
              <a:buFont typeface="Wingdings" panose="05000000000000000000" pitchFamily="2" charset="2"/>
              <a:buChar char=""/>
              <a:defRPr sz="2000" kern="1200">
                <a:solidFill>
                  <a:schemeClr val="tx1"/>
                </a:solidFill>
                <a:latin typeface="+mn-lt"/>
                <a:ea typeface="+mn-ea"/>
                <a:cs typeface="+mn-cs"/>
              </a:defRPr>
            </a:lvl4pPr>
            <a:lvl5pPr marL="1828800" indent="-228600" algn="l" rtl="0" eaLnBrk="0" fontAlgn="base" hangingPunct="0">
              <a:spcBef>
                <a:spcPts val="400"/>
              </a:spcBef>
              <a:spcAft>
                <a:spcPct val="0"/>
              </a:spcAft>
              <a:buClr>
                <a:srgbClr val="95A39D"/>
              </a:buClr>
              <a:buSzPct val="65000"/>
              <a:buFont typeface="Wingdings" panose="05000000000000000000" pitchFamily="2" charset="2"/>
              <a:buChar char=""/>
              <a:defRPr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eaLnBrk="1" hangingPunct="1">
              <a:buFont typeface="Arial" pitchFamily="34" charset="0"/>
              <a:buNone/>
              <a:defRPr/>
            </a:pPr>
            <a:r>
              <a:rPr lang="en-IN" u="sng" dirty="0"/>
              <a:t>Implementing brand mantra</a:t>
            </a:r>
            <a:endParaRPr lang="en-IN" dirty="0"/>
          </a:p>
          <a:p>
            <a:pPr marL="171450" indent="-171450">
              <a:buFont typeface="Arial" pitchFamily="34" charset="0"/>
              <a:buChar char="•"/>
              <a:defRPr/>
            </a:pPr>
            <a:r>
              <a:rPr lang="en-IN" dirty="0"/>
              <a:t>Should be developed at the same time as </a:t>
            </a:r>
            <a:r>
              <a:rPr lang="en-US" dirty="0"/>
              <a:t>the brand positioning.</a:t>
            </a:r>
          </a:p>
          <a:p>
            <a:pPr marL="171450" indent="-171450">
              <a:buFont typeface="Arial" pitchFamily="34" charset="0"/>
              <a:buChar char="•"/>
              <a:defRPr/>
            </a:pPr>
            <a:r>
              <a:rPr lang="en-IN" dirty="0"/>
              <a:t>Requires more internal examination and involves input from a wider range of company employees.</a:t>
            </a:r>
          </a:p>
          <a:p>
            <a:pPr marL="171450" indent="-171450">
              <a:buFont typeface="Arial" pitchFamily="34" charset="0"/>
              <a:buChar char="•"/>
              <a:defRPr/>
            </a:pPr>
            <a:r>
              <a:rPr lang="en-US" dirty="0"/>
              <a:t>Based on </a:t>
            </a:r>
            <a:r>
              <a:rPr lang="en-IN" dirty="0"/>
              <a:t>core brand associations, a brainstorming session can attempt to identify PODs, POPs, and different </a:t>
            </a:r>
            <a:r>
              <a:rPr lang="en-US" dirty="0"/>
              <a:t>brand mantra candidates.</a:t>
            </a:r>
          </a:p>
        </p:txBody>
      </p:sp>
    </p:spTree>
    <p:extLst>
      <p:ext uri="{BB962C8B-B14F-4D97-AF65-F5344CB8AC3E}">
        <p14:creationId xmlns:p14="http://schemas.microsoft.com/office/powerpoint/2010/main" val="22930937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4393" y="1212844"/>
            <a:ext cx="450458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08691" y="1136337"/>
            <a:ext cx="10855834" cy="56339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51338" y="823881"/>
            <a:ext cx="9345750"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Content Placeholder 2">
            <a:extLst>
              <a:ext uri="{FF2B5EF4-FFF2-40B4-BE49-F238E27FC236}">
                <a16:creationId xmlns:a16="http://schemas.microsoft.com/office/drawing/2014/main" id="{35A7B0FE-5DEE-48CF-B974-CDBEDB9D469C}"/>
              </a:ext>
            </a:extLst>
          </p:cNvPr>
          <p:cNvSpPr txBox="1">
            <a:spLocks/>
          </p:cNvSpPr>
          <p:nvPr/>
        </p:nvSpPr>
        <p:spPr>
          <a:xfrm>
            <a:off x="1627353" y="1255017"/>
            <a:ext cx="10175764" cy="398160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
                <a:srgbClr val="007FA3"/>
              </a:buClr>
              <a:buSzPct val="100000"/>
              <a:buFont typeface="Arial"/>
              <a:buNone/>
              <a:tabLst/>
              <a:defRPr/>
            </a:pPr>
            <a:r>
              <a:rPr kumimoji="0" lang="en-US" sz="2000" b="1" i="0" u="none" strike="noStrike" kern="0" cap="none" spc="0" normalizeH="0" baseline="0" noProof="0" dirty="0">
                <a:ln>
                  <a:noFill/>
                </a:ln>
                <a:solidFill>
                  <a:srgbClr val="000000"/>
                </a:solidFill>
                <a:effectLst/>
                <a:uLnTx/>
                <a:uFillTx/>
                <a:latin typeface="Arial"/>
                <a:cs typeface="Arial"/>
                <a:sym typeface="Arial"/>
              </a:rPr>
              <a:t>Designing a brand mantra:</a:t>
            </a:r>
          </a:p>
          <a:p>
            <a:pPr marL="171450" marR="0" lvl="0" indent="-171450" algn="l" defTabSz="914400" rtl="0" eaLnBrk="1" fontAlgn="auto" latinLnBrk="0" hangingPunct="1">
              <a:lnSpc>
                <a:spcPct val="100000"/>
              </a:lnSpc>
              <a:spcBef>
                <a:spcPts val="360"/>
              </a:spcBef>
              <a:spcAft>
                <a:spcPts val="0"/>
              </a:spcAft>
              <a:buClr>
                <a:srgbClr val="000000"/>
              </a:buClr>
              <a:buSzPts val="1200"/>
              <a:buFont typeface="Arial"/>
              <a:buChar char="•"/>
              <a:tabLst/>
              <a:defRPr/>
            </a:pPr>
            <a:r>
              <a:rPr kumimoji="0" lang="en-US" sz="2000" b="0" i="0" u="none" strike="noStrike" kern="0" cap="none" spc="0" normalizeH="0" baseline="0" noProof="0" dirty="0">
                <a:ln>
                  <a:noFill/>
                </a:ln>
                <a:solidFill>
                  <a:srgbClr val="000000"/>
                </a:solidFill>
                <a:effectLst/>
                <a:uLnTx/>
                <a:uFillTx/>
                <a:latin typeface="Arial"/>
                <a:cs typeface="Arial"/>
                <a:sym typeface="Arial"/>
              </a:rPr>
              <a:t>A good brand mantra should provide:</a:t>
            </a:r>
          </a:p>
          <a:p>
            <a:pPr marL="628650" marR="0" lvl="1" indent="-171450" algn="l" defTabSz="914400" rtl="0" eaLnBrk="1" fontAlgn="auto" latinLnBrk="0" hangingPunct="1">
              <a:lnSpc>
                <a:spcPct val="100000"/>
              </a:lnSpc>
              <a:spcBef>
                <a:spcPts val="360"/>
              </a:spcBef>
              <a:spcAft>
                <a:spcPts val="0"/>
              </a:spcAft>
              <a:buClr>
                <a:srgbClr val="000000"/>
              </a:buClr>
              <a:buSzPts val="1200"/>
              <a:buFont typeface="Arial"/>
              <a:buChar char="•"/>
              <a:tabLst/>
              <a:defRPr/>
            </a:pPr>
            <a:r>
              <a:rPr kumimoji="0" lang="en-US" sz="2000" b="1" i="0" u="none" strike="noStrike" kern="0" cap="none" spc="0" normalizeH="0" baseline="0" noProof="0" dirty="0">
                <a:ln>
                  <a:noFill/>
                </a:ln>
                <a:solidFill>
                  <a:srgbClr val="000000"/>
                </a:solidFill>
                <a:effectLst/>
                <a:uLnTx/>
                <a:uFillTx/>
                <a:latin typeface="Arial"/>
                <a:cs typeface="Arial"/>
                <a:sym typeface="Arial"/>
              </a:rPr>
              <a:t>Brand functions</a:t>
            </a:r>
            <a:r>
              <a:rPr kumimoji="0" lang="en-US" sz="2000" b="0" i="0" u="none" strike="noStrike" kern="0" cap="none" spc="0" normalizeH="0" baseline="0" noProof="0" dirty="0">
                <a:ln>
                  <a:noFill/>
                </a:ln>
                <a:solidFill>
                  <a:srgbClr val="000000"/>
                </a:solidFill>
                <a:effectLst/>
                <a:uLnTx/>
                <a:uFillTx/>
                <a:latin typeface="Arial"/>
                <a:cs typeface="Arial"/>
                <a:sym typeface="Arial"/>
              </a:rPr>
              <a:t>: </a:t>
            </a:r>
            <a:r>
              <a:rPr kumimoji="0" lang="en-US" sz="2000" b="0" i="0" u="sng" strike="noStrike" kern="0" cap="none" spc="0" normalizeH="0" baseline="0" noProof="0" dirty="0">
                <a:ln>
                  <a:noFill/>
                </a:ln>
                <a:solidFill>
                  <a:srgbClr val="000000"/>
                </a:solidFill>
                <a:effectLst/>
                <a:uLnTx/>
                <a:uFillTx/>
                <a:latin typeface="Arial"/>
                <a:cs typeface="Arial"/>
                <a:sym typeface="Arial"/>
              </a:rPr>
              <a:t>nature</a:t>
            </a:r>
            <a:r>
              <a:rPr kumimoji="0" lang="en-US" sz="2000" b="0" i="0" u="none" strike="noStrike" kern="0" cap="none" spc="0" normalizeH="0" baseline="0" noProof="0" dirty="0">
                <a:ln>
                  <a:noFill/>
                </a:ln>
                <a:solidFill>
                  <a:srgbClr val="000000"/>
                </a:solidFill>
                <a:effectLst/>
                <a:uLnTx/>
                <a:uFillTx/>
                <a:latin typeface="Arial"/>
                <a:cs typeface="Arial"/>
                <a:sym typeface="Arial"/>
              </a:rPr>
              <a:t> of the product or service or the type of </a:t>
            </a:r>
            <a:r>
              <a:rPr kumimoji="0" lang="en-US" sz="2000" b="0" i="0" u="sng" strike="noStrike" kern="0" cap="none" spc="0" normalizeH="0" baseline="0" noProof="0" dirty="0">
                <a:ln>
                  <a:noFill/>
                </a:ln>
                <a:solidFill>
                  <a:srgbClr val="000000"/>
                </a:solidFill>
                <a:effectLst/>
                <a:uLnTx/>
                <a:uFillTx/>
                <a:latin typeface="Arial"/>
                <a:cs typeface="Arial"/>
                <a:sym typeface="Arial"/>
              </a:rPr>
              <a:t>experiences</a:t>
            </a:r>
            <a:r>
              <a:rPr kumimoji="0" lang="en-US" sz="2000" b="0" i="0" u="none" strike="noStrike" kern="0" cap="none" spc="0" normalizeH="0" baseline="0" noProof="0" dirty="0">
                <a:ln>
                  <a:noFill/>
                </a:ln>
                <a:solidFill>
                  <a:srgbClr val="000000"/>
                </a:solidFill>
                <a:effectLst/>
                <a:uLnTx/>
                <a:uFillTx/>
                <a:latin typeface="Arial"/>
                <a:cs typeface="Arial"/>
                <a:sym typeface="Arial"/>
              </a:rPr>
              <a:t> or benefits the brand provides</a:t>
            </a:r>
          </a:p>
          <a:p>
            <a:pPr marL="628650" marR="0" lvl="1" indent="-171450" algn="l" defTabSz="914400" rtl="0" eaLnBrk="1" fontAlgn="auto" latinLnBrk="0" hangingPunct="1">
              <a:lnSpc>
                <a:spcPct val="100000"/>
              </a:lnSpc>
              <a:spcBef>
                <a:spcPts val="360"/>
              </a:spcBef>
              <a:spcAft>
                <a:spcPts val="0"/>
              </a:spcAft>
              <a:buClr>
                <a:srgbClr val="000000"/>
              </a:buClr>
              <a:buSzPts val="1200"/>
              <a:buFont typeface="Arial"/>
              <a:buChar char="•"/>
              <a:tabLst/>
              <a:defRPr/>
            </a:pPr>
            <a:r>
              <a:rPr kumimoji="0" lang="en-US" sz="2000" b="1" i="0" u="none" strike="noStrike" kern="0" cap="none" spc="0" normalizeH="0" baseline="0" noProof="0" dirty="0">
                <a:ln>
                  <a:noFill/>
                </a:ln>
                <a:solidFill>
                  <a:srgbClr val="000000"/>
                </a:solidFill>
                <a:effectLst/>
                <a:uLnTx/>
                <a:uFillTx/>
                <a:latin typeface="Arial"/>
                <a:cs typeface="Arial"/>
                <a:sym typeface="Arial"/>
              </a:rPr>
              <a:t>Descriptive modifier</a:t>
            </a:r>
            <a:r>
              <a:rPr kumimoji="0" lang="en-US" sz="2000" b="0" i="0" u="none" strike="noStrike" kern="0" cap="none" spc="0" normalizeH="0" baseline="0" noProof="0" dirty="0">
                <a:ln>
                  <a:noFill/>
                </a:ln>
                <a:solidFill>
                  <a:srgbClr val="000000"/>
                </a:solidFill>
                <a:effectLst/>
                <a:uLnTx/>
                <a:uFillTx/>
                <a:latin typeface="Arial"/>
                <a:cs typeface="Arial"/>
                <a:sym typeface="Arial"/>
              </a:rPr>
              <a:t>: helps delineate the brand </a:t>
            </a:r>
            <a:r>
              <a:rPr kumimoji="0" lang="en-US" sz="2000" b="0" i="0" u="sng" strike="noStrike" kern="0" cap="none" spc="0" normalizeH="0" baseline="0" noProof="0" dirty="0">
                <a:ln>
                  <a:noFill/>
                </a:ln>
                <a:solidFill>
                  <a:srgbClr val="000000"/>
                </a:solidFill>
                <a:effectLst/>
                <a:uLnTx/>
                <a:uFillTx/>
                <a:latin typeface="Arial"/>
                <a:cs typeface="Arial"/>
                <a:sym typeface="Arial"/>
              </a:rPr>
              <a:t>boundaries</a:t>
            </a:r>
          </a:p>
          <a:p>
            <a:pPr marL="628650" marR="0" lvl="1" indent="-171450" algn="l" defTabSz="914400" rtl="0" eaLnBrk="1" fontAlgn="auto" latinLnBrk="0" hangingPunct="1">
              <a:lnSpc>
                <a:spcPct val="100000"/>
              </a:lnSpc>
              <a:spcBef>
                <a:spcPts val="360"/>
              </a:spcBef>
              <a:spcAft>
                <a:spcPts val="0"/>
              </a:spcAft>
              <a:buClr>
                <a:srgbClr val="000000"/>
              </a:buClr>
              <a:buSzPts val="1200"/>
              <a:buFont typeface="Arial"/>
              <a:buChar char="•"/>
              <a:tabLst/>
              <a:defRPr/>
            </a:pPr>
            <a:r>
              <a:rPr kumimoji="0" lang="en-US" sz="2000" b="1" i="0" u="none" strike="noStrike" kern="0" cap="none" spc="0" normalizeH="0" baseline="0" noProof="0" dirty="0">
                <a:ln>
                  <a:noFill/>
                </a:ln>
                <a:solidFill>
                  <a:srgbClr val="000000"/>
                </a:solidFill>
                <a:effectLst/>
                <a:uLnTx/>
                <a:uFillTx/>
                <a:latin typeface="Arial"/>
                <a:cs typeface="Arial"/>
                <a:sym typeface="Arial"/>
              </a:rPr>
              <a:t>Emotional modifier</a:t>
            </a:r>
            <a:r>
              <a:rPr kumimoji="0" lang="en-US" sz="2000" b="0" i="0" u="none" strike="noStrike" kern="0" cap="none" spc="0" normalizeH="0" baseline="0" noProof="0" dirty="0">
                <a:ln>
                  <a:noFill/>
                </a:ln>
                <a:solidFill>
                  <a:srgbClr val="000000"/>
                </a:solidFill>
                <a:effectLst/>
                <a:uLnTx/>
                <a:uFillTx/>
                <a:latin typeface="Arial"/>
                <a:cs typeface="Arial"/>
                <a:sym typeface="Arial"/>
              </a:rPr>
              <a:t>: determines </a:t>
            </a:r>
            <a:r>
              <a:rPr kumimoji="0" lang="en-US" sz="2000" b="0" i="0" u="sng" strike="noStrike" kern="0" cap="none" spc="0" normalizeH="0" baseline="0" noProof="0" dirty="0">
                <a:ln>
                  <a:noFill/>
                </a:ln>
                <a:solidFill>
                  <a:srgbClr val="000000"/>
                </a:solidFill>
                <a:effectLst/>
                <a:uLnTx/>
                <a:uFillTx/>
                <a:latin typeface="Arial"/>
                <a:cs typeface="Arial"/>
                <a:sym typeface="Arial"/>
              </a:rPr>
              <a:t>how</a:t>
            </a:r>
            <a:r>
              <a:rPr kumimoji="0" lang="en-US" sz="2000" b="0" i="0" u="none" strike="noStrike" kern="0" cap="none" spc="0" normalizeH="0" baseline="0" noProof="0" dirty="0">
                <a:ln>
                  <a:noFill/>
                </a:ln>
                <a:solidFill>
                  <a:srgbClr val="000000"/>
                </a:solidFill>
                <a:effectLst/>
                <a:uLnTx/>
                <a:uFillTx/>
                <a:latin typeface="Arial"/>
                <a:cs typeface="Arial"/>
                <a:sym typeface="Arial"/>
              </a:rPr>
              <a:t> a brand provides benefits and in what ways</a:t>
            </a:r>
          </a:p>
          <a:p>
            <a:endParaRPr lang="en-US" altLang="en-US" sz="4000" dirty="0"/>
          </a:p>
        </p:txBody>
      </p:sp>
      <p:sp>
        <p:nvSpPr>
          <p:cNvPr id="9" name="Title 1">
            <a:extLst>
              <a:ext uri="{FF2B5EF4-FFF2-40B4-BE49-F238E27FC236}">
                <a16:creationId xmlns:a16="http://schemas.microsoft.com/office/drawing/2014/main" id="{0ADF1393-9C42-4638-A0E5-46AEBD28E7E1}"/>
              </a:ext>
            </a:extLst>
          </p:cNvPr>
          <p:cNvSpPr txBox="1">
            <a:spLocks/>
          </p:cNvSpPr>
          <p:nvPr/>
        </p:nvSpPr>
        <p:spPr>
          <a:xfrm>
            <a:off x="1337189" y="0"/>
            <a:ext cx="7239252" cy="781708"/>
          </a:xfrm>
          <a:prstGeom prst="rect">
            <a:avLst/>
          </a:prstGeom>
          <a:noFill/>
          <a:ln>
            <a:noFill/>
          </a:ln>
        </p:spPr>
        <p:txBody>
          <a:bodyPr lIns="0" tIns="0" rIns="0" bIns="0" anchor="b" anchorCtr="0"/>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
                <a:srgbClr val="007FA3"/>
              </a:buClr>
              <a:buSzTx/>
              <a:buFont typeface="Times New Roman"/>
              <a:buNone/>
              <a:tabLst/>
              <a:defRPr/>
            </a:pPr>
            <a:r>
              <a:rPr kumimoji="0" lang="en-US" altLang="en-US" sz="3600" b="1" i="0" u="none" strike="noStrike" kern="0" cap="none" spc="0" normalizeH="0" baseline="0" noProof="0" dirty="0">
                <a:ln>
                  <a:noFill/>
                </a:ln>
                <a:solidFill>
                  <a:srgbClr val="007FA3"/>
                </a:solidFill>
                <a:effectLst/>
                <a:uLnTx/>
                <a:uFillTx/>
                <a:latin typeface="Arial"/>
                <a:cs typeface="Times New Roman"/>
                <a:sym typeface="Times New Roman"/>
              </a:rPr>
              <a:t>Brand Mantra</a:t>
            </a:r>
            <a:endParaRPr kumimoji="0" lang="en-IN" sz="3600" b="1" i="0" u="none" strike="noStrike" kern="0" cap="none" spc="0" normalizeH="0" baseline="0" noProof="0" dirty="0">
              <a:ln>
                <a:noFill/>
              </a:ln>
              <a:solidFill>
                <a:srgbClr val="007FA3"/>
              </a:solidFill>
              <a:effectLst/>
              <a:uLnTx/>
              <a:uFillTx/>
              <a:latin typeface="Arial"/>
              <a:cs typeface="Times New Roman"/>
              <a:sym typeface="Times New Roman"/>
            </a:endParaRPr>
          </a:p>
        </p:txBody>
      </p:sp>
      <p:pic>
        <p:nvPicPr>
          <p:cNvPr id="2" name="Picture 1">
            <a:extLst>
              <a:ext uri="{FF2B5EF4-FFF2-40B4-BE49-F238E27FC236}">
                <a16:creationId xmlns:a16="http://schemas.microsoft.com/office/drawing/2014/main" id="{FF224E7E-3123-4221-87B2-A457E3A1D9BD}"/>
              </a:ext>
            </a:extLst>
          </p:cNvPr>
          <p:cNvPicPr>
            <a:picLocks noChangeAspect="1"/>
          </p:cNvPicPr>
          <p:nvPr/>
        </p:nvPicPr>
        <p:blipFill>
          <a:blip r:embed="rId3"/>
          <a:stretch>
            <a:fillRect/>
          </a:stretch>
        </p:blipFill>
        <p:spPr>
          <a:xfrm>
            <a:off x="3918646" y="3509881"/>
            <a:ext cx="7706012" cy="3090940"/>
          </a:xfrm>
          <a:prstGeom prst="rect">
            <a:avLst/>
          </a:prstGeom>
        </p:spPr>
      </p:pic>
    </p:spTree>
    <p:extLst>
      <p:ext uri="{BB962C8B-B14F-4D97-AF65-F5344CB8AC3E}">
        <p14:creationId xmlns:p14="http://schemas.microsoft.com/office/powerpoint/2010/main" val="425253774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750046" y="6472511"/>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5" name="Picture 4">
            <a:extLst>
              <a:ext uri="{FF2B5EF4-FFF2-40B4-BE49-F238E27FC236}">
                <a16:creationId xmlns:a16="http://schemas.microsoft.com/office/drawing/2014/main" id="{92DD7F57-3C84-42F5-AD20-38640A3765E3}"/>
              </a:ext>
            </a:extLst>
          </p:cNvPr>
          <p:cNvPicPr>
            <a:picLocks noChangeAspect="1"/>
          </p:cNvPicPr>
          <p:nvPr/>
        </p:nvPicPr>
        <p:blipFill>
          <a:blip r:embed="rId3"/>
          <a:stretch>
            <a:fillRect/>
          </a:stretch>
        </p:blipFill>
        <p:spPr>
          <a:xfrm>
            <a:off x="214267" y="691821"/>
            <a:ext cx="9175156" cy="5780690"/>
          </a:xfrm>
          <a:prstGeom prst="rect">
            <a:avLst/>
          </a:prstGeom>
        </p:spPr>
      </p:pic>
    </p:spTree>
    <p:extLst>
      <p:ext uri="{BB962C8B-B14F-4D97-AF65-F5344CB8AC3E}">
        <p14:creationId xmlns:p14="http://schemas.microsoft.com/office/powerpoint/2010/main" val="2960277335"/>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4393" y="1212844"/>
            <a:ext cx="450458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986455" y="1136337"/>
            <a:ext cx="10205544" cy="56339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275483" y="6381180"/>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51338" y="823881"/>
            <a:ext cx="9345750"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itle 1">
            <a:extLst>
              <a:ext uri="{FF2B5EF4-FFF2-40B4-BE49-F238E27FC236}">
                <a16:creationId xmlns:a16="http://schemas.microsoft.com/office/drawing/2014/main" id="{0ADF1393-9C42-4638-A0E5-46AEBD28E7E1}"/>
              </a:ext>
            </a:extLst>
          </p:cNvPr>
          <p:cNvSpPr txBox="1">
            <a:spLocks/>
          </p:cNvSpPr>
          <p:nvPr/>
        </p:nvSpPr>
        <p:spPr>
          <a:xfrm>
            <a:off x="344953" y="15052"/>
            <a:ext cx="9152135" cy="781708"/>
          </a:xfrm>
          <a:prstGeom prst="rect">
            <a:avLst/>
          </a:prstGeom>
          <a:noFill/>
          <a:ln>
            <a:noFill/>
          </a:ln>
        </p:spPr>
        <p:txBody>
          <a:bodyPr lIns="0" tIns="0" rIns="0" bIns="0" anchor="b" anchorCtr="0"/>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
                <a:srgbClr val="007FA3"/>
              </a:buClr>
              <a:buSzTx/>
              <a:buFont typeface="Times New Roman"/>
              <a:buNone/>
              <a:tabLst/>
              <a:defRPr/>
            </a:pPr>
            <a:r>
              <a:rPr kumimoji="0" lang="en-US" altLang="en-US" sz="3600" b="1" i="0" u="none" strike="noStrike" kern="0" cap="none" spc="0" normalizeH="0" baseline="0" noProof="0" dirty="0">
                <a:ln>
                  <a:noFill/>
                </a:ln>
                <a:solidFill>
                  <a:srgbClr val="007FA3"/>
                </a:solidFill>
                <a:effectLst/>
                <a:uLnTx/>
                <a:uFillTx/>
                <a:latin typeface="Arial"/>
                <a:cs typeface="Times New Roman"/>
                <a:sym typeface="Times New Roman"/>
              </a:rPr>
              <a:t>Brand Mantra</a:t>
            </a:r>
            <a:endParaRPr kumimoji="0" lang="en-IN" sz="3600" b="1" i="0" u="none" strike="noStrike" kern="0" cap="none" spc="0" normalizeH="0" baseline="0" noProof="0" dirty="0">
              <a:ln>
                <a:noFill/>
              </a:ln>
              <a:solidFill>
                <a:srgbClr val="007FA3"/>
              </a:solidFill>
              <a:effectLst/>
              <a:uLnTx/>
              <a:uFillTx/>
              <a:latin typeface="Arial"/>
              <a:cs typeface="Times New Roman"/>
              <a:sym typeface="Times New Roman"/>
            </a:endParaRPr>
          </a:p>
        </p:txBody>
      </p:sp>
      <p:pic>
        <p:nvPicPr>
          <p:cNvPr id="2" name="Picture 1">
            <a:extLst>
              <a:ext uri="{FF2B5EF4-FFF2-40B4-BE49-F238E27FC236}">
                <a16:creationId xmlns:a16="http://schemas.microsoft.com/office/drawing/2014/main" id="{CFF8FFCE-C3FE-4EF6-A6A9-63744E14D319}"/>
              </a:ext>
            </a:extLst>
          </p:cNvPr>
          <p:cNvPicPr>
            <a:picLocks noChangeAspect="1"/>
          </p:cNvPicPr>
          <p:nvPr/>
        </p:nvPicPr>
        <p:blipFill rotWithShape="1">
          <a:blip r:embed="rId3"/>
          <a:srcRect t="12711"/>
          <a:stretch/>
        </p:blipFill>
        <p:spPr>
          <a:xfrm>
            <a:off x="2613986" y="1315978"/>
            <a:ext cx="8632083" cy="5351166"/>
          </a:xfrm>
          <a:prstGeom prst="rect">
            <a:avLst/>
          </a:prstGeom>
        </p:spPr>
      </p:pic>
    </p:spTree>
    <p:extLst>
      <p:ext uri="{BB962C8B-B14F-4D97-AF65-F5344CB8AC3E}">
        <p14:creationId xmlns:p14="http://schemas.microsoft.com/office/powerpoint/2010/main" val="283590610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4393" y="1212844"/>
            <a:ext cx="450458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18897" y="1069350"/>
            <a:ext cx="9345750" cy="52392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51338" y="823881"/>
            <a:ext cx="9345750"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Content Placeholder 2">
            <a:extLst>
              <a:ext uri="{FF2B5EF4-FFF2-40B4-BE49-F238E27FC236}">
                <a16:creationId xmlns:a16="http://schemas.microsoft.com/office/drawing/2014/main" id="{35A7B0FE-5DEE-48CF-B974-CDBEDB9D469C}"/>
              </a:ext>
            </a:extLst>
          </p:cNvPr>
          <p:cNvSpPr txBox="1">
            <a:spLocks/>
          </p:cNvSpPr>
          <p:nvPr/>
        </p:nvSpPr>
        <p:spPr>
          <a:xfrm>
            <a:off x="1920967" y="1792159"/>
            <a:ext cx="7785095" cy="401326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eaLnBrk="1" hangingPunct="1"/>
            <a:r>
              <a:rPr lang="en-IN" altLang="ar-EG" dirty="0"/>
              <a:t>A good brand mantra should:</a:t>
            </a:r>
          </a:p>
          <a:p>
            <a:pPr lvl="1" eaLnBrk="1" hangingPunct="1"/>
            <a:r>
              <a:rPr lang="en-IN" altLang="ar-EG" dirty="0"/>
              <a:t>Communicate the category of the business to set the brand boundaries and clarify what is unique about the brand</a:t>
            </a:r>
          </a:p>
          <a:p>
            <a:pPr lvl="1" eaLnBrk="1" hangingPunct="1"/>
            <a:r>
              <a:rPr lang="en-IN" altLang="ar-EG" dirty="0"/>
              <a:t>Be simple, crisp, and vivid</a:t>
            </a:r>
          </a:p>
          <a:p>
            <a:pPr lvl="1"/>
            <a:r>
              <a:rPr lang="en-IN" altLang="ar-EG" dirty="0"/>
              <a:t>Stake out ground that is personally meaningful and relevant to as many employees as possible</a:t>
            </a:r>
          </a:p>
          <a:p>
            <a:endParaRPr lang="en-US" altLang="en-US" sz="4000" dirty="0"/>
          </a:p>
        </p:txBody>
      </p:sp>
      <p:sp>
        <p:nvSpPr>
          <p:cNvPr id="9" name="Title 1">
            <a:extLst>
              <a:ext uri="{FF2B5EF4-FFF2-40B4-BE49-F238E27FC236}">
                <a16:creationId xmlns:a16="http://schemas.microsoft.com/office/drawing/2014/main" id="{0ADF1393-9C42-4638-A0E5-46AEBD28E7E1}"/>
              </a:ext>
            </a:extLst>
          </p:cNvPr>
          <p:cNvSpPr txBox="1">
            <a:spLocks/>
          </p:cNvSpPr>
          <p:nvPr/>
        </p:nvSpPr>
        <p:spPr>
          <a:xfrm>
            <a:off x="1337189" y="0"/>
            <a:ext cx="7239252" cy="781708"/>
          </a:xfrm>
          <a:prstGeom prst="rect">
            <a:avLst/>
          </a:prstGeom>
          <a:noFill/>
          <a:ln>
            <a:noFill/>
          </a:ln>
        </p:spPr>
        <p:txBody>
          <a:bodyPr lIns="0" tIns="0" rIns="0" bIns="0" anchor="b" anchorCtr="0"/>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
                <a:srgbClr val="007FA3"/>
              </a:buClr>
              <a:buSzTx/>
              <a:buFont typeface="Times New Roman"/>
              <a:buNone/>
              <a:tabLst/>
              <a:defRPr/>
            </a:pPr>
            <a:r>
              <a:rPr kumimoji="0" lang="en-US" altLang="en-US" sz="3600" b="1" i="0" u="none" strike="noStrike" kern="0" cap="none" spc="0" normalizeH="0" baseline="0" noProof="0">
                <a:ln>
                  <a:noFill/>
                </a:ln>
                <a:solidFill>
                  <a:srgbClr val="007FA3"/>
                </a:solidFill>
                <a:effectLst/>
                <a:uLnTx/>
                <a:uFillTx/>
                <a:latin typeface="Arial"/>
                <a:cs typeface="Times New Roman"/>
                <a:sym typeface="Times New Roman"/>
              </a:rPr>
              <a:t>To Sum up...</a:t>
            </a:r>
            <a:endParaRPr kumimoji="0" lang="en-IN" sz="3600" b="1" i="0" u="none" strike="noStrike" kern="0" cap="none" spc="0" normalizeH="0" baseline="0" noProof="0" dirty="0">
              <a:ln>
                <a:noFill/>
              </a:ln>
              <a:solidFill>
                <a:srgbClr val="007FA3"/>
              </a:solidFill>
              <a:effectLst/>
              <a:uLnTx/>
              <a:uFillTx/>
              <a:latin typeface="Arial"/>
              <a:cs typeface="Times New Roman"/>
              <a:sym typeface="Times New Roman"/>
            </a:endParaRPr>
          </a:p>
        </p:txBody>
      </p:sp>
    </p:spTree>
    <p:extLst>
      <p:ext uri="{BB962C8B-B14F-4D97-AF65-F5344CB8AC3E}">
        <p14:creationId xmlns:p14="http://schemas.microsoft.com/office/powerpoint/2010/main" val="295788650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4393" y="1212844"/>
            <a:ext cx="450458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986455" y="1136337"/>
            <a:ext cx="10205544" cy="56339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275483" y="6381180"/>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51338" y="823881"/>
            <a:ext cx="9345750"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itle 1">
            <a:extLst>
              <a:ext uri="{FF2B5EF4-FFF2-40B4-BE49-F238E27FC236}">
                <a16:creationId xmlns:a16="http://schemas.microsoft.com/office/drawing/2014/main" id="{0ADF1393-9C42-4638-A0E5-46AEBD28E7E1}"/>
              </a:ext>
            </a:extLst>
          </p:cNvPr>
          <p:cNvSpPr txBox="1">
            <a:spLocks/>
          </p:cNvSpPr>
          <p:nvPr/>
        </p:nvSpPr>
        <p:spPr>
          <a:xfrm>
            <a:off x="344953" y="15052"/>
            <a:ext cx="9152135" cy="781708"/>
          </a:xfrm>
          <a:prstGeom prst="rect">
            <a:avLst/>
          </a:prstGeom>
          <a:noFill/>
          <a:ln>
            <a:noFill/>
          </a:ln>
        </p:spPr>
        <p:txBody>
          <a:bodyPr lIns="0" tIns="0" rIns="0" bIns="0" anchor="b" anchorCtr="0"/>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
                <a:srgbClr val="007FA3"/>
              </a:buClr>
              <a:buSzTx/>
              <a:buFont typeface="Times New Roman"/>
              <a:buNone/>
              <a:tabLst/>
              <a:defRPr/>
            </a:pPr>
            <a:r>
              <a:rPr kumimoji="0" lang="en-US" altLang="en-US" sz="3200" b="1" i="0" u="none" strike="noStrike" kern="0" cap="none" spc="0" normalizeH="0" baseline="0" noProof="0" dirty="0">
                <a:ln>
                  <a:noFill/>
                </a:ln>
                <a:solidFill>
                  <a:srgbClr val="007FA3"/>
                </a:solidFill>
                <a:effectLst/>
                <a:uLnTx/>
                <a:uFillTx/>
                <a:latin typeface="Arial"/>
                <a:cs typeface="Times New Roman"/>
                <a:sym typeface="Times New Roman"/>
              </a:rPr>
              <a:t>Brand positioning &amp; Bulls eye model - </a:t>
            </a:r>
            <a:r>
              <a:rPr kumimoji="0" lang="en-US" altLang="en-US" sz="3200" b="1" i="0" u="none" strike="noStrike" kern="0" cap="none" spc="0" normalizeH="0" baseline="0" noProof="0" dirty="0" err="1">
                <a:ln>
                  <a:noFill/>
                </a:ln>
                <a:solidFill>
                  <a:srgbClr val="007FA3"/>
                </a:solidFill>
                <a:effectLst/>
                <a:uLnTx/>
                <a:uFillTx/>
                <a:latin typeface="Arial"/>
                <a:cs typeface="Times New Roman"/>
                <a:sym typeface="Times New Roman"/>
              </a:rPr>
              <a:t>McD</a:t>
            </a:r>
            <a:endParaRPr kumimoji="0" lang="en-US" altLang="en-US" sz="3200" b="1" i="0" u="none" strike="noStrike" kern="0" cap="none" spc="0" normalizeH="0" baseline="0" noProof="0" dirty="0">
              <a:ln>
                <a:noFill/>
              </a:ln>
              <a:solidFill>
                <a:srgbClr val="007FA3"/>
              </a:solidFill>
              <a:effectLst/>
              <a:uLnTx/>
              <a:uFillTx/>
              <a:latin typeface="Arial"/>
              <a:cs typeface="Times New Roman"/>
              <a:sym typeface="Times New Roman"/>
            </a:endParaRPr>
          </a:p>
        </p:txBody>
      </p:sp>
      <p:pic>
        <p:nvPicPr>
          <p:cNvPr id="7" name="Picture 6">
            <a:extLst>
              <a:ext uri="{FF2B5EF4-FFF2-40B4-BE49-F238E27FC236}">
                <a16:creationId xmlns:a16="http://schemas.microsoft.com/office/drawing/2014/main" id="{DF5D2FC2-1AE2-8ECB-59FB-6127C97500B0}"/>
              </a:ext>
            </a:extLst>
          </p:cNvPr>
          <p:cNvPicPr>
            <a:picLocks noChangeAspect="1"/>
          </p:cNvPicPr>
          <p:nvPr/>
        </p:nvPicPr>
        <p:blipFill>
          <a:blip r:embed="rId3"/>
          <a:stretch>
            <a:fillRect/>
          </a:stretch>
        </p:blipFill>
        <p:spPr>
          <a:xfrm>
            <a:off x="2490809" y="1338193"/>
            <a:ext cx="8965310" cy="5042987"/>
          </a:xfrm>
          <a:prstGeom prst="rect">
            <a:avLst/>
          </a:prstGeom>
        </p:spPr>
      </p:pic>
    </p:spTree>
    <p:extLst>
      <p:ext uri="{BB962C8B-B14F-4D97-AF65-F5344CB8AC3E}">
        <p14:creationId xmlns:p14="http://schemas.microsoft.com/office/powerpoint/2010/main" val="198503970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4393" y="1212844"/>
            <a:ext cx="450458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986455" y="1136337"/>
            <a:ext cx="10205544" cy="56339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275483" y="6381180"/>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51338" y="823881"/>
            <a:ext cx="9345750"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itle 1">
            <a:extLst>
              <a:ext uri="{FF2B5EF4-FFF2-40B4-BE49-F238E27FC236}">
                <a16:creationId xmlns:a16="http://schemas.microsoft.com/office/drawing/2014/main" id="{0ADF1393-9C42-4638-A0E5-46AEBD28E7E1}"/>
              </a:ext>
            </a:extLst>
          </p:cNvPr>
          <p:cNvSpPr txBox="1">
            <a:spLocks/>
          </p:cNvSpPr>
          <p:nvPr/>
        </p:nvSpPr>
        <p:spPr>
          <a:xfrm>
            <a:off x="344953" y="15052"/>
            <a:ext cx="9152135" cy="781708"/>
          </a:xfrm>
          <a:prstGeom prst="rect">
            <a:avLst/>
          </a:prstGeom>
          <a:noFill/>
          <a:ln>
            <a:noFill/>
          </a:ln>
        </p:spPr>
        <p:txBody>
          <a:bodyPr lIns="0" tIns="0" rIns="0" bIns="0" anchor="b" anchorCtr="0"/>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
                <a:srgbClr val="007FA3"/>
              </a:buClr>
              <a:buSzTx/>
              <a:buFont typeface="Times New Roman"/>
              <a:buNone/>
              <a:tabLst/>
              <a:defRPr/>
            </a:pPr>
            <a:r>
              <a:rPr kumimoji="0" lang="en-US" altLang="en-US" sz="3600" b="1" i="0" u="none" strike="noStrike" kern="0" cap="none" spc="0" normalizeH="0" baseline="0" noProof="0" dirty="0">
                <a:ln>
                  <a:noFill/>
                </a:ln>
                <a:solidFill>
                  <a:srgbClr val="007FA3"/>
                </a:solidFill>
                <a:effectLst/>
                <a:uLnTx/>
                <a:uFillTx/>
                <a:latin typeface="Arial"/>
                <a:cs typeface="Times New Roman"/>
                <a:sym typeface="Times New Roman"/>
              </a:rPr>
              <a:t>Brand Mantra</a:t>
            </a:r>
            <a:endParaRPr kumimoji="0" lang="en-IN" sz="3600" b="1" i="0" u="none" strike="noStrike" kern="0" cap="none" spc="0" normalizeH="0" baseline="0" noProof="0" dirty="0">
              <a:ln>
                <a:noFill/>
              </a:ln>
              <a:solidFill>
                <a:srgbClr val="007FA3"/>
              </a:solidFill>
              <a:effectLst/>
              <a:uLnTx/>
              <a:uFillTx/>
              <a:latin typeface="Arial"/>
              <a:cs typeface="Times New Roman"/>
              <a:sym typeface="Times New Roman"/>
            </a:endParaRPr>
          </a:p>
        </p:txBody>
      </p:sp>
      <p:pic>
        <p:nvPicPr>
          <p:cNvPr id="6" name="Picture 5">
            <a:extLst>
              <a:ext uri="{FF2B5EF4-FFF2-40B4-BE49-F238E27FC236}">
                <a16:creationId xmlns:a16="http://schemas.microsoft.com/office/drawing/2014/main" id="{582C26F0-6C9D-9C06-62EC-68FEA34220D6}"/>
              </a:ext>
            </a:extLst>
          </p:cNvPr>
          <p:cNvPicPr>
            <a:picLocks noChangeAspect="1"/>
          </p:cNvPicPr>
          <p:nvPr/>
        </p:nvPicPr>
        <p:blipFill>
          <a:blip r:embed="rId3"/>
          <a:stretch>
            <a:fillRect/>
          </a:stretch>
        </p:blipFill>
        <p:spPr>
          <a:xfrm>
            <a:off x="2227807" y="1209177"/>
            <a:ext cx="9722840" cy="5469098"/>
          </a:xfrm>
          <a:prstGeom prst="rect">
            <a:avLst/>
          </a:prstGeom>
        </p:spPr>
      </p:pic>
    </p:spTree>
    <p:extLst>
      <p:ext uri="{BB962C8B-B14F-4D97-AF65-F5344CB8AC3E}">
        <p14:creationId xmlns:p14="http://schemas.microsoft.com/office/powerpoint/2010/main" val="282956445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4393" y="1212844"/>
            <a:ext cx="450458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986455" y="1136337"/>
            <a:ext cx="10205544" cy="56339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275483" y="6381180"/>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51338" y="823881"/>
            <a:ext cx="9345750"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itle 1">
            <a:extLst>
              <a:ext uri="{FF2B5EF4-FFF2-40B4-BE49-F238E27FC236}">
                <a16:creationId xmlns:a16="http://schemas.microsoft.com/office/drawing/2014/main" id="{0ADF1393-9C42-4638-A0E5-46AEBD28E7E1}"/>
              </a:ext>
            </a:extLst>
          </p:cNvPr>
          <p:cNvSpPr txBox="1">
            <a:spLocks/>
          </p:cNvSpPr>
          <p:nvPr/>
        </p:nvSpPr>
        <p:spPr>
          <a:xfrm>
            <a:off x="344953" y="15052"/>
            <a:ext cx="9152135" cy="781708"/>
          </a:xfrm>
          <a:prstGeom prst="rect">
            <a:avLst/>
          </a:prstGeom>
          <a:noFill/>
          <a:ln>
            <a:noFill/>
          </a:ln>
        </p:spPr>
        <p:txBody>
          <a:bodyPr lIns="0" tIns="0" rIns="0" bIns="0" anchor="b" anchorCtr="0"/>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
                <a:srgbClr val="007FA3"/>
              </a:buClr>
              <a:buSzTx/>
              <a:buFont typeface="Times New Roman"/>
              <a:buNone/>
              <a:tabLst/>
              <a:defRPr/>
            </a:pPr>
            <a:r>
              <a:rPr kumimoji="0" lang="en-US" altLang="en-US" sz="3600" b="1" i="0" u="none" strike="noStrike" kern="0" cap="none" spc="0" normalizeH="0" baseline="0" noProof="0" dirty="0">
                <a:ln>
                  <a:noFill/>
                </a:ln>
                <a:solidFill>
                  <a:srgbClr val="007FA3"/>
                </a:solidFill>
                <a:effectLst/>
                <a:uLnTx/>
                <a:uFillTx/>
                <a:latin typeface="Arial"/>
                <a:cs typeface="Times New Roman"/>
                <a:sym typeface="Times New Roman"/>
              </a:rPr>
              <a:t>Brand Mantra</a:t>
            </a:r>
            <a:endParaRPr kumimoji="0" lang="en-IN" sz="3600" b="1" i="0" u="none" strike="noStrike" kern="0" cap="none" spc="0" normalizeH="0" baseline="0" noProof="0" dirty="0">
              <a:ln>
                <a:noFill/>
              </a:ln>
              <a:solidFill>
                <a:srgbClr val="007FA3"/>
              </a:solidFill>
              <a:effectLst/>
              <a:uLnTx/>
              <a:uFillTx/>
              <a:latin typeface="Arial"/>
              <a:cs typeface="Times New Roman"/>
              <a:sym typeface="Times New Roman"/>
            </a:endParaRPr>
          </a:p>
        </p:txBody>
      </p:sp>
      <p:pic>
        <p:nvPicPr>
          <p:cNvPr id="6" name="Picture 5">
            <a:extLst>
              <a:ext uri="{FF2B5EF4-FFF2-40B4-BE49-F238E27FC236}">
                <a16:creationId xmlns:a16="http://schemas.microsoft.com/office/drawing/2014/main" id="{24B854C0-1F54-05EF-B8CD-2C5005881B50}"/>
              </a:ext>
            </a:extLst>
          </p:cNvPr>
          <p:cNvPicPr>
            <a:picLocks noChangeAspect="1"/>
          </p:cNvPicPr>
          <p:nvPr/>
        </p:nvPicPr>
        <p:blipFill>
          <a:blip r:embed="rId3"/>
          <a:stretch>
            <a:fillRect/>
          </a:stretch>
        </p:blipFill>
        <p:spPr>
          <a:xfrm>
            <a:off x="2625754" y="1354152"/>
            <a:ext cx="9303920" cy="5233455"/>
          </a:xfrm>
          <a:prstGeom prst="rect">
            <a:avLst/>
          </a:prstGeom>
        </p:spPr>
      </p:pic>
    </p:spTree>
    <p:extLst>
      <p:ext uri="{BB962C8B-B14F-4D97-AF65-F5344CB8AC3E}">
        <p14:creationId xmlns:p14="http://schemas.microsoft.com/office/powerpoint/2010/main" val="345295211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4393" y="1212844"/>
            <a:ext cx="450458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986455" y="1136337"/>
            <a:ext cx="10205544" cy="56339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275483" y="6381180"/>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51338" y="823881"/>
            <a:ext cx="9345750"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itle 1">
            <a:extLst>
              <a:ext uri="{FF2B5EF4-FFF2-40B4-BE49-F238E27FC236}">
                <a16:creationId xmlns:a16="http://schemas.microsoft.com/office/drawing/2014/main" id="{0ADF1393-9C42-4638-A0E5-46AEBD28E7E1}"/>
              </a:ext>
            </a:extLst>
          </p:cNvPr>
          <p:cNvSpPr txBox="1">
            <a:spLocks/>
          </p:cNvSpPr>
          <p:nvPr/>
        </p:nvSpPr>
        <p:spPr>
          <a:xfrm>
            <a:off x="344953" y="15052"/>
            <a:ext cx="9152135" cy="781708"/>
          </a:xfrm>
          <a:prstGeom prst="rect">
            <a:avLst/>
          </a:prstGeom>
          <a:noFill/>
          <a:ln>
            <a:noFill/>
          </a:ln>
        </p:spPr>
        <p:txBody>
          <a:bodyPr lIns="0" tIns="0" rIns="0" bIns="0" anchor="b" anchorCtr="0"/>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
                <a:srgbClr val="007FA3"/>
              </a:buClr>
              <a:buSzTx/>
              <a:buFont typeface="Times New Roman"/>
              <a:buNone/>
              <a:tabLst/>
              <a:defRPr/>
            </a:pPr>
            <a:r>
              <a:rPr kumimoji="0" lang="en-US" altLang="en-US" sz="3600" b="1" i="0" u="none" strike="noStrike" kern="0" cap="none" spc="0" normalizeH="0" baseline="0" noProof="0" dirty="0">
                <a:ln>
                  <a:noFill/>
                </a:ln>
                <a:solidFill>
                  <a:srgbClr val="007FA3"/>
                </a:solidFill>
                <a:effectLst/>
                <a:uLnTx/>
                <a:uFillTx/>
                <a:latin typeface="Arial"/>
                <a:cs typeface="Times New Roman"/>
                <a:sym typeface="Times New Roman"/>
              </a:rPr>
              <a:t>Brand Mantra</a:t>
            </a:r>
            <a:endParaRPr kumimoji="0" lang="en-IN" sz="3600" b="1" i="0" u="none" strike="noStrike" kern="0" cap="none" spc="0" normalizeH="0" baseline="0" noProof="0" dirty="0">
              <a:ln>
                <a:noFill/>
              </a:ln>
              <a:solidFill>
                <a:srgbClr val="007FA3"/>
              </a:solidFill>
              <a:effectLst/>
              <a:uLnTx/>
              <a:uFillTx/>
              <a:latin typeface="Arial"/>
              <a:cs typeface="Times New Roman"/>
              <a:sym typeface="Times New Roman"/>
            </a:endParaRPr>
          </a:p>
        </p:txBody>
      </p:sp>
      <p:pic>
        <p:nvPicPr>
          <p:cNvPr id="6" name="Picture 5">
            <a:extLst>
              <a:ext uri="{FF2B5EF4-FFF2-40B4-BE49-F238E27FC236}">
                <a16:creationId xmlns:a16="http://schemas.microsoft.com/office/drawing/2014/main" id="{20DAEC0F-1EB1-345B-B86A-9E4AD854A571}"/>
              </a:ext>
            </a:extLst>
          </p:cNvPr>
          <p:cNvPicPr>
            <a:picLocks noChangeAspect="1"/>
          </p:cNvPicPr>
          <p:nvPr/>
        </p:nvPicPr>
        <p:blipFill>
          <a:blip r:embed="rId3"/>
          <a:stretch>
            <a:fillRect/>
          </a:stretch>
        </p:blipFill>
        <p:spPr>
          <a:xfrm>
            <a:off x="2340717" y="1391861"/>
            <a:ext cx="9561632" cy="5378418"/>
          </a:xfrm>
          <a:prstGeom prst="rect">
            <a:avLst/>
          </a:prstGeom>
        </p:spPr>
      </p:pic>
    </p:spTree>
    <p:extLst>
      <p:ext uri="{BB962C8B-B14F-4D97-AF65-F5344CB8AC3E}">
        <p14:creationId xmlns:p14="http://schemas.microsoft.com/office/powerpoint/2010/main" val="65198350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4393" y="1212844"/>
            <a:ext cx="450458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986455" y="1136337"/>
            <a:ext cx="10205544" cy="56339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275483" y="6381180"/>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51338" y="823881"/>
            <a:ext cx="9345750"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itle 1">
            <a:extLst>
              <a:ext uri="{FF2B5EF4-FFF2-40B4-BE49-F238E27FC236}">
                <a16:creationId xmlns:a16="http://schemas.microsoft.com/office/drawing/2014/main" id="{0ADF1393-9C42-4638-A0E5-46AEBD28E7E1}"/>
              </a:ext>
            </a:extLst>
          </p:cNvPr>
          <p:cNvSpPr txBox="1">
            <a:spLocks/>
          </p:cNvSpPr>
          <p:nvPr/>
        </p:nvSpPr>
        <p:spPr>
          <a:xfrm>
            <a:off x="344953" y="15052"/>
            <a:ext cx="9152135" cy="781708"/>
          </a:xfrm>
          <a:prstGeom prst="rect">
            <a:avLst/>
          </a:prstGeom>
          <a:noFill/>
          <a:ln>
            <a:noFill/>
          </a:ln>
        </p:spPr>
        <p:txBody>
          <a:bodyPr lIns="0" tIns="0" rIns="0" bIns="0" anchor="b" anchorCtr="0"/>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
                <a:srgbClr val="007FA3"/>
              </a:buClr>
              <a:buSzTx/>
              <a:buFont typeface="Times New Roman"/>
              <a:buNone/>
              <a:tabLst/>
              <a:defRPr/>
            </a:pPr>
            <a:r>
              <a:rPr kumimoji="0" lang="en-US" altLang="en-US" sz="3600" b="1" i="0" u="none" strike="noStrike" kern="0" cap="none" spc="0" normalizeH="0" baseline="0" noProof="0" dirty="0">
                <a:ln>
                  <a:noFill/>
                </a:ln>
                <a:solidFill>
                  <a:srgbClr val="007FA3"/>
                </a:solidFill>
                <a:effectLst/>
                <a:uLnTx/>
                <a:uFillTx/>
                <a:latin typeface="Arial"/>
                <a:cs typeface="Times New Roman"/>
                <a:sym typeface="Times New Roman"/>
              </a:rPr>
              <a:t>Brand Mantra</a:t>
            </a:r>
            <a:endParaRPr kumimoji="0" lang="en-IN" sz="3600" b="1" i="0" u="none" strike="noStrike" kern="0" cap="none" spc="0" normalizeH="0" baseline="0" noProof="0" dirty="0">
              <a:ln>
                <a:noFill/>
              </a:ln>
              <a:solidFill>
                <a:srgbClr val="007FA3"/>
              </a:solidFill>
              <a:effectLst/>
              <a:uLnTx/>
              <a:uFillTx/>
              <a:latin typeface="Arial"/>
              <a:cs typeface="Times New Roman"/>
              <a:sym typeface="Times New Roman"/>
            </a:endParaRPr>
          </a:p>
        </p:txBody>
      </p:sp>
      <p:pic>
        <p:nvPicPr>
          <p:cNvPr id="6" name="Picture 5">
            <a:extLst>
              <a:ext uri="{FF2B5EF4-FFF2-40B4-BE49-F238E27FC236}">
                <a16:creationId xmlns:a16="http://schemas.microsoft.com/office/drawing/2014/main" id="{F33A7B64-8E88-62DB-D5D8-28A4B7B71B39}"/>
              </a:ext>
            </a:extLst>
          </p:cNvPr>
          <p:cNvPicPr>
            <a:picLocks noChangeAspect="1"/>
          </p:cNvPicPr>
          <p:nvPr/>
        </p:nvPicPr>
        <p:blipFill>
          <a:blip r:embed="rId3"/>
          <a:stretch>
            <a:fillRect/>
          </a:stretch>
        </p:blipFill>
        <p:spPr>
          <a:xfrm>
            <a:off x="2423636" y="1293473"/>
            <a:ext cx="9457189" cy="5319669"/>
          </a:xfrm>
          <a:prstGeom prst="rect">
            <a:avLst/>
          </a:prstGeom>
        </p:spPr>
      </p:pic>
    </p:spTree>
    <p:extLst>
      <p:ext uri="{BB962C8B-B14F-4D97-AF65-F5344CB8AC3E}">
        <p14:creationId xmlns:p14="http://schemas.microsoft.com/office/powerpoint/2010/main" val="102853831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721108" y="1397680"/>
            <a:ext cx="5448314"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904228" y="1801375"/>
            <a:ext cx="5082074" cy="4183709"/>
          </a:xfrm>
          <a:prstGeom prst="rect">
            <a:avLst/>
          </a:prstGeom>
        </p:spPr>
        <p:txBody>
          <a:bodyPr wrap="square">
            <a:spAutoFit/>
          </a:bodyPr>
          <a:lstStyle/>
          <a:p>
            <a:pPr marL="285750" indent="-285750">
              <a:lnSpc>
                <a:spcPct val="120000"/>
              </a:lnSpc>
              <a:buFont typeface="Arial" panose="020B0604020202020204" pitchFamily="34" charset="0"/>
              <a:buChar char="•"/>
            </a:pPr>
            <a:r>
              <a:rPr lang="en-US" sz="2800" dirty="0">
                <a:solidFill>
                  <a:srgbClr val="000000"/>
                </a:solidFill>
                <a:latin typeface="Times New Roman" panose="02020603050405020304" pitchFamily="18" charset="0"/>
                <a:cs typeface="Times New Roman" panose="02020603050405020304" pitchFamily="18" charset="0"/>
              </a:rPr>
              <a:t>Identify the four components of brand positioning</a:t>
            </a:r>
          </a:p>
          <a:p>
            <a:pPr marL="285750" indent="-285750">
              <a:lnSpc>
                <a:spcPct val="120000"/>
              </a:lnSpc>
              <a:buFont typeface="Arial" panose="020B0604020202020204" pitchFamily="34" charset="0"/>
              <a:buChar char="•"/>
            </a:pPr>
            <a:r>
              <a:rPr lang="en-US" sz="2800" dirty="0">
                <a:solidFill>
                  <a:srgbClr val="000000"/>
                </a:solidFill>
                <a:latin typeface="Times New Roman" panose="02020603050405020304" pitchFamily="18" charset="0"/>
                <a:cs typeface="Times New Roman" panose="02020603050405020304" pitchFamily="18" charset="0"/>
              </a:rPr>
              <a:t>Describe the guidelines in developing a good brand positioning</a:t>
            </a:r>
          </a:p>
          <a:p>
            <a:pPr marL="285750" indent="-285750">
              <a:lnSpc>
                <a:spcPct val="120000"/>
              </a:lnSpc>
              <a:buFont typeface="Arial" panose="020B0604020202020204" pitchFamily="34" charset="0"/>
              <a:buChar char="•"/>
            </a:pPr>
            <a:r>
              <a:rPr lang="en-US" sz="2800" dirty="0">
                <a:solidFill>
                  <a:srgbClr val="000000"/>
                </a:solidFill>
                <a:latin typeface="Times New Roman" panose="02020603050405020304" pitchFamily="18" charset="0"/>
                <a:cs typeface="Times New Roman" panose="02020603050405020304" pitchFamily="18" charset="0"/>
              </a:rPr>
              <a:t>Explain brand mantras and how they should be developed</a:t>
            </a:r>
          </a:p>
          <a:p>
            <a:pPr marL="285750" indent="-285750">
              <a:lnSpc>
                <a:spcPct val="120000"/>
              </a:lnSpc>
              <a:buFont typeface="Arial" panose="020B0604020202020204" pitchFamily="34" charset="0"/>
              <a:buChar char="•"/>
            </a:pPr>
            <a:endParaRPr lang="en-US" sz="2800" dirty="0">
              <a:solidFill>
                <a:srgbClr val="000000"/>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To Sum Up…</a:t>
            </a:r>
          </a:p>
        </p:txBody>
      </p:sp>
      <p:grpSp>
        <p:nvGrpSpPr>
          <p:cNvPr id="3" name="Group 2">
            <a:extLst>
              <a:ext uri="{FF2B5EF4-FFF2-40B4-BE49-F238E27FC236}">
                <a16:creationId xmlns:a16="http://schemas.microsoft.com/office/drawing/2014/main" id="{FAF58BFD-5AEB-41BE-B91F-7E92B66BDFD5}"/>
              </a:ext>
            </a:extLst>
          </p:cNvPr>
          <p:cNvGrpSpPr/>
          <p:nvPr/>
        </p:nvGrpSpPr>
        <p:grpSpPr>
          <a:xfrm>
            <a:off x="5843407" y="4612604"/>
            <a:ext cx="1190600" cy="1039770"/>
            <a:chOff x="5641526" y="3499567"/>
            <a:chExt cx="1190600" cy="1039770"/>
          </a:xfrm>
        </p:grpSpPr>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grpSp>
      <p:sp>
        <p:nvSpPr>
          <p:cNvPr id="29" name="Rectangle 28">
            <a:extLst>
              <a:ext uri="{FF2B5EF4-FFF2-40B4-BE49-F238E27FC236}">
                <a16:creationId xmlns:a16="http://schemas.microsoft.com/office/drawing/2014/main" id="{25E018C8-E6D9-8F68-BAC6-E298E84AEBAC}"/>
              </a:ext>
            </a:extLst>
          </p:cNvPr>
          <p:cNvSpPr/>
          <p:nvPr/>
        </p:nvSpPr>
        <p:spPr>
          <a:xfrm>
            <a:off x="155929" y="695812"/>
            <a:ext cx="9276371"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750046" y="6472511"/>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853137901"/>
      </p:ext>
    </p:extLst>
  </p:cSld>
  <p:clrMapOvr>
    <a:masterClrMapping/>
  </p:clrMapOvr>
  <p:transition spd="slow">
    <p:comb/>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1175</TotalTime>
  <Words>1736</Words>
  <Application>Microsoft Office PowerPoint</Application>
  <PresentationFormat>Widescreen</PresentationFormat>
  <Paragraphs>241</Paragraphs>
  <Slides>46</Slides>
  <Notes>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46</vt:i4>
      </vt:variant>
    </vt:vector>
  </HeadingPairs>
  <TitlesOfParts>
    <vt:vector size="55" baseType="lpstr">
      <vt:lpstr>Arial</vt:lpstr>
      <vt:lpstr>Calibri</vt:lpstr>
      <vt:lpstr>Calibri Light</vt:lpstr>
      <vt:lpstr>Noto Sans Symbols</vt:lpstr>
      <vt:lpstr>Times New Roman</vt:lpstr>
      <vt:lpstr>Tw Cen MT</vt:lpstr>
      <vt:lpstr>Wingdings</vt:lpstr>
      <vt:lpstr>Wingdings 2</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Perihan Salah</cp:lastModifiedBy>
  <cp:revision>291</cp:revision>
  <dcterms:created xsi:type="dcterms:W3CDTF">2023-04-29T09:08:23Z</dcterms:created>
  <dcterms:modified xsi:type="dcterms:W3CDTF">2023-10-04T12:27:04Z</dcterms:modified>
</cp:coreProperties>
</file>