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41" r:id="rId2"/>
    <p:sldId id="542" r:id="rId3"/>
    <p:sldId id="313" r:id="rId4"/>
    <p:sldId id="484" r:id="rId5"/>
    <p:sldId id="567" r:id="rId6"/>
    <p:sldId id="569" r:id="rId7"/>
    <p:sldId id="501" r:id="rId8"/>
    <p:sldId id="507" r:id="rId9"/>
    <p:sldId id="508" r:id="rId10"/>
    <p:sldId id="509" r:id="rId11"/>
    <p:sldId id="561" r:id="rId12"/>
    <p:sldId id="563" r:id="rId13"/>
    <p:sldId id="513" r:id="rId14"/>
    <p:sldId id="514" r:id="rId15"/>
    <p:sldId id="515" r:id="rId16"/>
    <p:sldId id="565" r:id="rId17"/>
    <p:sldId id="516" r:id="rId18"/>
    <p:sldId id="518" r:id="rId19"/>
    <p:sldId id="519" r:id="rId20"/>
    <p:sldId id="521" r:id="rId21"/>
    <p:sldId id="522" r:id="rId22"/>
    <p:sldId id="524" r:id="rId23"/>
    <p:sldId id="527" r:id="rId24"/>
    <p:sldId id="530" r:id="rId25"/>
    <p:sldId id="531" r:id="rId26"/>
    <p:sldId id="533" r:id="rId27"/>
    <p:sldId id="544" r:id="rId28"/>
    <p:sldId id="545" r:id="rId29"/>
    <p:sldId id="546" r:id="rId30"/>
    <p:sldId id="547" r:id="rId31"/>
    <p:sldId id="548" r:id="rId32"/>
    <p:sldId id="549" r:id="rId33"/>
    <p:sldId id="552" r:id="rId34"/>
    <p:sldId id="553" r:id="rId35"/>
    <p:sldId id="557" r:id="rId36"/>
    <p:sldId id="571" r:id="rId37"/>
    <p:sldId id="572" r:id="rId38"/>
    <p:sldId id="574" r:id="rId39"/>
    <p:sldId id="539"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67"/>
            <p14:sldId id="569"/>
            <p14:sldId id="501"/>
            <p14:sldId id="507"/>
            <p14:sldId id="508"/>
            <p14:sldId id="509"/>
            <p14:sldId id="561"/>
            <p14:sldId id="563"/>
            <p14:sldId id="513"/>
            <p14:sldId id="514"/>
            <p14:sldId id="515"/>
            <p14:sldId id="565"/>
            <p14:sldId id="516"/>
            <p14:sldId id="518"/>
            <p14:sldId id="519"/>
            <p14:sldId id="521"/>
            <p14:sldId id="522"/>
            <p14:sldId id="524"/>
            <p14:sldId id="527"/>
            <p14:sldId id="530"/>
            <p14:sldId id="531"/>
            <p14:sldId id="533"/>
            <p14:sldId id="544"/>
            <p14:sldId id="545"/>
            <p14:sldId id="546"/>
            <p14:sldId id="547"/>
            <p14:sldId id="548"/>
            <p14:sldId id="549"/>
            <p14:sldId id="552"/>
            <p14:sldId id="553"/>
            <p14:sldId id="557"/>
            <p14:sldId id="571"/>
            <p14:sldId id="572"/>
            <p14:sldId id="574"/>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52370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954107"/>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p>
          <a:p>
            <a:pPr lvl="0"/>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354448"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65462" y="3604659"/>
            <a:ext cx="741536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 Foundational knowledge of Procurement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64888" y="4129879"/>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64888" y="4730252"/>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930875" flipV="1">
            <a:off x="-1247352" y="376723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90736" y="75710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744858"/>
            <a:ext cx="8802044"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38201" y="1556564"/>
            <a:ext cx="10825479"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434425"/>
            <a:ext cx="6724836"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Procurement Key Terms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
        <p:nvSpPr>
          <p:cNvPr id="6" name="Rectangle 3">
            <a:extLst>
              <a:ext uri="{FF2B5EF4-FFF2-40B4-BE49-F238E27FC236}">
                <a16:creationId xmlns:a16="http://schemas.microsoft.com/office/drawing/2014/main" id="{1D2A7663-13AD-1D48-571A-F31B1EEF26C3}"/>
              </a:ext>
            </a:extLst>
          </p:cNvPr>
          <p:cNvSpPr txBox="1">
            <a:spLocks noChangeArrowheads="1"/>
          </p:cNvSpPr>
          <p:nvPr/>
        </p:nvSpPr>
        <p:spPr>
          <a:xfrm>
            <a:off x="1023430" y="1801445"/>
            <a:ext cx="3286760" cy="441166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Scrap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Single 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Sustainable procurement</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Supplier audits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Near-sourcing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Obsolete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Procurement (purchasing)</a:t>
            </a:r>
          </a:p>
          <a:p>
            <a:pPr marL="457200" indent="-457200" algn="l">
              <a:buFont typeface="Arial" panose="020B0604020202020204" pitchFamily="34" charset="0"/>
              <a:buChar char="•"/>
              <a:defRPr/>
            </a:pPr>
            <a:endParaRPr lang="en-US" sz="2800" dirty="0">
              <a:latin typeface="Times New Roman" panose="02020603050405020304" pitchFamily="18" charset="0"/>
              <a:cs typeface="Times New Roman" panose="02020603050405020304" pitchFamily="18" charset="0"/>
            </a:endParaRPr>
          </a:p>
          <a:p>
            <a:pPr lvl="1" algn="l">
              <a:buFontTx/>
              <a:buNone/>
              <a:defRPr/>
            </a:pPr>
            <a:endParaRPr lang="en-US" sz="2800" b="1" dirty="0">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C4AB9B6A-38D0-EB52-4230-9B794924CA10}"/>
              </a:ext>
            </a:extLst>
          </p:cNvPr>
          <p:cNvSpPr txBox="1">
            <a:spLocks noChangeArrowheads="1"/>
          </p:cNvSpPr>
          <p:nvPr/>
        </p:nvSpPr>
        <p:spPr>
          <a:xfrm>
            <a:off x="4033626" y="1710573"/>
            <a:ext cx="3733800" cy="4538346"/>
          </a:xfrm>
          <a:prstGeom prst="rect">
            <a:avLst/>
          </a:prstGeom>
        </p:spPr>
        <p:txBody>
          <a:bodyPr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latin typeface="Times New Roman" panose="02020603050405020304" pitchFamily="18" charset="0"/>
                <a:cs typeface="Times New Roman" panose="02020603050405020304" pitchFamily="18" charset="0"/>
              </a:rPr>
              <a:t>Supplier development </a:t>
            </a:r>
          </a:p>
          <a:p>
            <a:pPr>
              <a:defRPr/>
            </a:pPr>
            <a:r>
              <a:rPr lang="en-US" dirty="0">
                <a:latin typeface="Times New Roman" panose="02020603050405020304" pitchFamily="18" charset="0"/>
                <a:cs typeface="Times New Roman" panose="02020603050405020304" pitchFamily="18" charset="0"/>
              </a:rPr>
              <a:t>Supplier scorecards</a:t>
            </a:r>
          </a:p>
          <a:p>
            <a:pPr>
              <a:defRPr/>
            </a:pPr>
            <a:r>
              <a:rPr lang="en-US" dirty="0">
                <a:latin typeface="Times New Roman" panose="02020603050405020304" pitchFamily="18" charset="0"/>
                <a:cs typeface="Times New Roman" panose="02020603050405020304" pitchFamily="18" charset="0"/>
              </a:rPr>
              <a:t>Supply management</a:t>
            </a:r>
          </a:p>
          <a:p>
            <a:pPr>
              <a:defRPr/>
            </a:pPr>
            <a:r>
              <a:rPr lang="en-US" dirty="0">
                <a:latin typeface="Times New Roman" panose="02020603050405020304" pitchFamily="18" charset="0"/>
                <a:cs typeface="Times New Roman" panose="02020603050405020304" pitchFamily="18" charset="0"/>
              </a:rPr>
              <a:t>Total cost of ownership (TCO)</a:t>
            </a:r>
          </a:p>
          <a:p>
            <a:pPr>
              <a:defRPr/>
            </a:pPr>
            <a:r>
              <a:rPr lang="en-US" dirty="0">
                <a:latin typeface="Times New Roman" panose="02020603050405020304" pitchFamily="18" charset="0"/>
                <a:cs typeface="Times New Roman" panose="02020603050405020304" pitchFamily="18" charset="0"/>
              </a:rPr>
              <a:t>Waste materials</a:t>
            </a:r>
          </a:p>
          <a:p>
            <a:pPr>
              <a:defRPr/>
            </a:pPr>
            <a:r>
              <a:rPr lang="en-US" dirty="0">
                <a:latin typeface="Times New Roman" panose="02020603050405020304" pitchFamily="18" charset="0"/>
                <a:cs typeface="Times New Roman" panose="02020603050405020304" pitchFamily="18" charset="0"/>
              </a:rPr>
              <a:t>Multiple sourcing</a:t>
            </a:r>
          </a:p>
          <a:p>
            <a:pPr>
              <a:defRPr/>
            </a:pPr>
            <a:endParaRPr lang="en-US" dirty="0">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9734B806-EBBA-C805-EB3E-D1D3BCBECCB2}"/>
              </a:ext>
            </a:extLst>
          </p:cNvPr>
          <p:cNvSpPr txBox="1">
            <a:spLocks noChangeArrowheads="1"/>
          </p:cNvSpPr>
          <p:nvPr/>
        </p:nvSpPr>
        <p:spPr bwMode="auto">
          <a:xfrm>
            <a:off x="7670800" y="1710572"/>
            <a:ext cx="3596640" cy="4616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Bribes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Excess (surplus) materials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Global procurement (sourcing)</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Investment recovery</a:t>
            </a:r>
          </a:p>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542197"/>
            <a:ext cx="111048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Refers</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the raw materials, component parts, and supplies bought from outside organizations to support a company’s operations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Procurement costs often range between 60%-80% of an organization’s revenues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Currently has a more strategic orientation in many organizations</a:t>
            </a:r>
          </a:p>
          <a:p>
            <a:pPr marL="457200" marR="0" lvl="0" indent="-457200" algn="just" defTabSz="914400" rtl="0" eaLnBrk="1" fontAlgn="base" latinLnBrk="0" hangingPunct="1">
              <a:lnSpc>
                <a:spcPct val="100000"/>
              </a:lnSpc>
              <a:spcBef>
                <a:spcPct val="20000"/>
              </a:spcBef>
              <a:spcAft>
                <a:spcPct val="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 manager may have responsibility for:</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cycle times</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Playing an integral role in product development</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Generating additional revenues through collaboration with the marketing department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R="0" lvl="0" algn="just" defTabSz="914400" rtl="0" eaLnBrk="1" fontAlgn="base" latinLnBrk="0" hangingPunct="1">
              <a:lnSpc>
                <a:spcPct val="100000"/>
              </a:lnSpc>
              <a:spcBef>
                <a:spcPct val="20000"/>
              </a:spcBef>
              <a:spcAft>
                <a:spcPct val="0"/>
              </a:spcAft>
              <a:buClrTx/>
              <a:buSzTx/>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55249" y="356087"/>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412428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542197"/>
            <a:ext cx="112572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1" i="0" u="none" strike="noStrike" kern="1200" cap="none" spc="0" normalizeH="0" baseline="0" noProof="0" dirty="0">
                <a:ln>
                  <a:noFill/>
                </a:ln>
                <a:solidFill>
                  <a:srgbClr val="00B0F0"/>
                </a:solidFill>
                <a:effectLst/>
                <a:uLnTx/>
                <a:uFillTx/>
                <a:latin typeface="Times New Roman"/>
                <a:ea typeface="+mn-ea"/>
                <a:cs typeface="Times New Roman"/>
              </a:rPr>
              <a:t>E</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ffective Procurement </a:t>
            </a: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is critical for effective project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 Depending upon the specific type of project being managed, over 50 percent of the total project cost can be attributed to parts, supplies, and services procured, and for many high-technology projects, this procurement fraction can approach 90 percent.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i="0" u="none" strike="noStrike" kern="1200" cap="none" spc="0" normalizeH="0" baseline="0" noProof="0" dirty="0">
                <a:ln>
                  <a:noFill/>
                </a:ln>
                <a:solidFill>
                  <a:prstClr val="black"/>
                </a:solidFill>
                <a:effectLst/>
                <a:uLnTx/>
                <a:uFillTx/>
                <a:latin typeface="Times New Roman"/>
                <a:ea typeface="+mn-ea"/>
                <a:cs typeface="Times New Roman"/>
              </a:rPr>
              <a:t>Further, because of long lead times, procured items nearly always define the critical path through the project schedule network. And dependence upon markets for procured items can create project management difficulties in terms of agency (e.g., information asymmetries, incentives) and coordination (e.g., redundant project management organizations, inter-organizational communications).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39789" y="411454"/>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834993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799" y="1554609"/>
            <a:ext cx="11322025" cy="4709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In short, if a project manager is not managing procurement, then he or she is only managing 50 percent or less of the project as a whole.</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Despite this critical role, however, the term ‘‘procurement’’ remains broadly defined and is used to describe a variety of entities (e.g., functions, organizations, systems, processes).</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term is also evolving through time, as the activities associated with procurement have become increasingly important to enterprise success. </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Times New Roman"/>
              </a:rPr>
              <a:t>For instance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procurement was once descriptive of the simple clerical activities associated with purchasing well-specified items, but it has evolved in some organizations to describe instead strategic partnering efforts made by senior executives.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67740" y="356087"/>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PROCUREMENT</a:t>
            </a:r>
          </a:p>
        </p:txBody>
      </p:sp>
      <p:sp>
        <p:nvSpPr>
          <p:cNvPr id="3" name="Slide Number Placeholder 2"/>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3366174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543345"/>
            <a:ext cx="11460480"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the former case, all that is required is buying an item that has already been specified, from a vendor that has already been selected, for a purpose that has already been determined (e.g., a part to be installed on an assembly line). </a:t>
            </a: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procurement also involves the activities associated with deciding whether an item will be made in-house or purchased from outside vendors (i.e., the make/buy analysis), and deciding from which vendor—or collection of vendors—to purchase an item is commonly included within the responsibilities assigned to procurement organizations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4190" y="356087"/>
            <a:ext cx="303640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531596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1" y="1543346"/>
            <a:ext cx="11413464" cy="47842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further represents a central activity in terms of supply chain management, which seeks to integrate the processes and activities of vendors, suppliers, producers, and customers, and procurement executives are routinely relied upon to shape enterprise strategy based on opportunities to form partnerships, alliances, and joint ventures with ‘‘vendors.’’</a:t>
            </a:r>
          </a:p>
          <a:p>
            <a:pPr marL="0" marR="0" lvl="0" indent="0" algn="just" defTabSz="914400" rtl="0" eaLnBrk="1" fontAlgn="auto" latinLnBrk="0" hangingPunct="1">
              <a:lnSpc>
                <a:spcPct val="95000"/>
              </a:lnSpc>
              <a:spcBef>
                <a:spcPct val="30000"/>
              </a:spcBef>
              <a:spcAft>
                <a:spcPts val="0"/>
              </a:spcAft>
              <a:buClrTx/>
              <a:buSzTx/>
              <a:buFont typeface="Arial" panose="020B0604020202020204" pitchFamily="34" charset="0"/>
              <a:buNone/>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implied, the project management professional has a number of different lenses through which to view procurement.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0408" y="356087"/>
            <a:ext cx="313900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757683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543346"/>
            <a:ext cx="11175999" cy="4603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For instance</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procurement has long been referred to in functional terms, which depict a division of labour (e.g., buying items vs. making them), specific job tasks (e.g., market research, obtaining vendor quotations), and worker skills (e.g., contract interpretation, negotiation). </a:t>
            </a:r>
          </a:p>
          <a:p>
            <a:pPr marR="0" lvl="0" algn="just" defTabSz="914400" rtl="0" eaLnBrk="1" fontAlgn="auto" latinLnBrk="0" hangingPunct="1">
              <a:lnSpc>
                <a:spcPct val="95000"/>
              </a:lnSpc>
              <a:spcBef>
                <a:spcPct val="30000"/>
              </a:spcBef>
              <a:spcAft>
                <a:spcPts val="0"/>
              </a:spcAft>
              <a:buClrTx/>
              <a:buSzTx/>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another instance, procurement is also referred to in organizational terms, which depict a specific department or other organizational entity in the enterprise, complete with its own managerial hierarchy, worker roles, and organizational responsibilities.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77796" y="289780"/>
            <a:ext cx="30364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383989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1" y="1543345"/>
            <a:ext cx="11226800"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4163" marR="0" lvl="0" indent="-284163" algn="just" defTabSz="914400" rtl="0" eaLnBrk="1" fontAlgn="auto" latinLnBrk="0" hangingPunct="1">
              <a:lnSpc>
                <a:spcPct val="90000"/>
              </a:lnSpc>
              <a:spcBef>
                <a:spcPts val="1000"/>
              </a:spcBef>
              <a:spcAft>
                <a:spcPts val="0"/>
              </a:spcAft>
              <a:buClrTx/>
              <a:buSzTx/>
              <a:buFontTx/>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further referred to in terms of a system, which involves examination of its inputs (e.g., requirements, information), outputs (e.g., purchase orders, received vendor items), transfer function (e.g., vendor selection, vendor management), and environment (e.g., corporation, industry).</a:t>
            </a:r>
          </a:p>
          <a:p>
            <a:pPr marL="457200" marR="0" lvl="0" indent="-4572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o describe procurement in terms of a process</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—actually is , a set of processes interlinking vendors, producers, and customers along the supply chain—with its attendant work activities (e.g., requirements determination, source selection), actors (e.g., market researchers, buyers), organizations (e.g., purchasing, contract management), and technologies (e.g., electronic catalogues, communication networks).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73680" y="326063"/>
            <a:ext cx="6822734"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5622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1" y="1543345"/>
            <a:ext cx="11196320"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acquiring and evaluating goods and services beginning with determining needs through product utilization, conclusion of contracted service, or until the end of the useful life of a capital equipment item.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“buying:” placing an order, receiving a product or service, and paying the supplier.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90" y="409114"/>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631149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40555" y="858183"/>
            <a:ext cx="3804426" cy="5498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348107"/>
            <a:ext cx="11155680" cy="4944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involves a more comprehensive scope of activities than does “purchasing”.</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term “</a:t>
            </a: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is most similar to the term buying.</a:t>
            </a:r>
          </a:p>
          <a:p>
            <a:pPr marL="0" marR="0" lvl="0" indent="0" algn="just"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Those with procurement responsibilities have two primary concerns: to identify and secure the products and services that will best allow the organization to meet the wants and needs of its customers, and to obtain them at a fair price.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5223" y="374826"/>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543345"/>
            <a:ext cx="11175999" cy="4895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There is typically a direct relationship between the quality of a product or service and the price that the organization will pay for it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When a “Do or Buy” analysis is undertaken, the buyer considers the availability of alternatives (first), quality considerations (second) and, finally cost.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final step in the procurement process is an evaluation of the process.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A purchasing system whose primary goal is to get needed products delivered on time at the lowest cost would be considered a Price-Conscious Purchasing system.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90" y="419380"/>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4348" y="1600197"/>
            <a:ext cx="11403304" cy="4241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Obtain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product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service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price</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from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source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quantity</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time.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5447" y="411159"/>
            <a:ext cx="612917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Objectives of Effective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7280" y="1543345"/>
            <a:ext cx="11168160" cy="4720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 Identify Need for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2:  Determine Quality Requirements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3:  Conduct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systematic process to determine whether products should be prepared on-site or purchased from an external supply source.  Sometimes called “Do/Buy Analysis” when on-site versus supplier-provided services are analyzed.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4:  Determine Quantity to Purchase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4850" y="325309"/>
            <a:ext cx="6228115"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530576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0" y="1563803"/>
            <a:ext cx="11043920" cy="4542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5:  Identify Alternative Supplier Sources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6:  Determine Sources (Supplier) for Order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7: Order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8:  Receive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9:  Pay for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10:  Review Supplier Performance and Ordering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11:  Evaluate Procurement Process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7840" y="325309"/>
            <a:ext cx="6796045" cy="584775"/>
          </a:xfrm>
          <a:prstGeom prst="rect">
            <a:avLst/>
          </a:prstGeom>
        </p:spPr>
        <p:txBody>
          <a:bodyPr wrap="squar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846"/>
            <a:ext cx="4128422" cy="52134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318018"/>
            <a:ext cx="11003280" cy="5038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a:ea typeface="+mn-ea"/>
                <a:cs typeface="Times New Roman"/>
              </a:rPr>
              <a:t>Internal Factors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Skills and abilities of their staff members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Anticipated business volume</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Available storage space for products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Timing requirements for service deliveries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Property’s ability to pay on a timely basis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Interest of owners and managers to participate in non-traditional purchasing methods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91867" y="340698"/>
            <a:ext cx="6374025" cy="553998"/>
          </a:xfrm>
          <a:prstGeom prst="rect">
            <a:avLst/>
          </a:prstGeom>
        </p:spPr>
        <p:txBody>
          <a:bodyPr wrap="squar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Factors Affecting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6138"/>
            <a:ext cx="4128422" cy="51241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1" y="1340323"/>
            <a:ext cx="110337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External Factors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Consumer demands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Distributions channels (e-commerce)</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Global trade conditions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Governmental regulations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Environmental concerns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Competitors processes</a:t>
            </a:r>
          </a:p>
          <a:p>
            <a:pPr marL="685800" lvl="1" indent="-228600" fontAlgn="base">
              <a:lnSpc>
                <a:spcPct val="90000"/>
              </a:lnSpc>
              <a:spcBef>
                <a:spcPct val="20000"/>
              </a:spcBef>
              <a:spcAft>
                <a:spcPct val="0"/>
              </a:spcAft>
              <a:buClr>
                <a:srgbClr val="3333CC"/>
              </a:buClr>
              <a:buSzPct val="50000"/>
              <a:buFont typeface="Wingdings" panose="05000000000000000000" pitchFamily="2" charset="2"/>
              <a:buChar char="n"/>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Benchmarking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 search for best practices and an understanding of how they are achieved in efforts to determine how well an organization is doing and to learn ways to become even better.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11218" y="376909"/>
            <a:ext cx="5594160"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Factors Affecting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55554" y="1155869"/>
            <a:ext cx="3754606" cy="51547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1" y="1393452"/>
            <a:ext cx="11074400" cy="485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director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top-level manager in a large organization with responsibilities for that organization’s procurement function; also called purchasing manager.</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agent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staff member in a large organization with responsibilities to purchase specific lines of products, services, supplies, or equipment; also called buyer.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9256" y="165259"/>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886054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78220"/>
            <a:ext cx="4128422" cy="50921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17876"/>
            <a:ext cx="11403305" cy="4712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fontAlgn="base">
              <a:spcBef>
                <a:spcPct val="20000"/>
              </a:spcBef>
              <a:spcAft>
                <a:spcPct val="0"/>
              </a:spcAft>
              <a:buClr>
                <a:srgbClr val="3333CC"/>
              </a:buClr>
              <a:buSzPct val="60000"/>
              <a:buFont typeface="Wingdings" panose="05000000000000000000" pitchFamily="2" charset="2"/>
              <a:buChar char="n"/>
              <a:defRPr/>
            </a:pPr>
            <a:r>
              <a:rPr lang="en-US" altLang="en-US" sz="2800" b="1" kern="0" dirty="0">
                <a:solidFill>
                  <a:srgbClr val="00B0F0"/>
                </a:solidFill>
                <a:latin typeface="Times New Roman" panose="02020603050405020304" pitchFamily="18" charset="0"/>
                <a:cs typeface="Times New Roman" panose="02020603050405020304" pitchFamily="18" charset="0"/>
              </a:rPr>
              <a:t>Purchasing system (centralized)</a:t>
            </a:r>
            <a:r>
              <a:rPr lang="en-US" altLang="en-US" sz="2800" kern="0" dirty="0">
                <a:solidFill>
                  <a:srgbClr val="00B0F0"/>
                </a:solidFill>
                <a:latin typeface="Times New Roman" panose="02020603050405020304" pitchFamily="18" charset="0"/>
                <a:cs typeface="Times New Roman" panose="02020603050405020304" pitchFamily="18" charset="0"/>
              </a:rPr>
              <a:t> </a:t>
            </a:r>
            <a:r>
              <a:rPr lang="en-US" altLang="en-US" sz="2800" kern="0" dirty="0">
                <a:solidFill>
                  <a:srgbClr val="000000"/>
                </a:solidFill>
                <a:latin typeface="Times New Roman" panose="02020603050405020304" pitchFamily="18" charset="0"/>
                <a:cs typeface="Times New Roman" panose="02020603050405020304" pitchFamily="18" charset="0"/>
              </a:rPr>
              <a:t>– A purchasing system in which all (or most) purchases are made by the designated purchasing agent for the entire organization</a:t>
            </a: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system (decentralized)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purchasing system in which all (or most) purchases needed by a department are made by department heads or someone within their department who is designated to do so.</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8294" y="409710"/>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82553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419529"/>
            <a:ext cx="113728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Staff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technical, advisory specialists such as purchasing agents who provide advice to, but who do not make decisions for, those in the chain of command.</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Line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decision-makers in the chain of command.  Line decision-makers have authority that flows from one level of management to the next.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1492" y="325309"/>
            <a:ext cx="6805967"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642050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442720"/>
            <a:ext cx="11342345" cy="4821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Issue (product)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task of transferring products from storage areas to user departments in quantities that enable user personnel to meet production needs.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Delivery invoice</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signed by an authorized representative of the organization’s operation when products are delivered to transfer product ownership to the property.  The delivery invoice is the source of supplier charges to the property.</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Purchase order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used by the organization’s operation to solicit prices from suppliers, and to inform the appropriate supplier that a shipment should be delivered.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5625" y="295285"/>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68299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1268"/>
            <a:ext cx="11145520" cy="477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1</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Price-Conscious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2</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 and Quality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3</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Purchaser-Supplier “Partnerships”</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4</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Integrative Procurement</a:t>
            </a:r>
            <a:endParaRPr kumimoji="0" lang="en-US" altLang="en-US" sz="3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6901" y="39784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73959"/>
            <a:ext cx="11287760" cy="4796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Speculative purchasing</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making decisions about the quantities of products to purchase based upon forecasted future prices.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If prices are judged to be increasing, larger quantities of items may be ordered.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Conversely, if prices are judged to be decreasing, smaller quantities with more frequent deliveries may be purchased.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09771" y="30052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39514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6424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32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purchasing a product or service from an external provider that could, alternatively, be provided by the organization’s own employees.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6772" y="271220"/>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7645"/>
            <a:ext cx="11271225" cy="4832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–Is a growing practice within the IT industry, and it is important to appreciate the reasons it is adopted:</a:t>
            </a:r>
          </a:p>
          <a:p>
            <a:pPr marL="0" marR="0" lvl="0" indent="0" algn="just" defTabSz="914400" rtl="0" eaLnBrk="1" fontAlgn="base" latinLnBrk="0" hangingPunct="1">
              <a:lnSpc>
                <a:spcPct val="10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reduce both fixed and recurrent costs.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allow the client organization to focus on its core business.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access skills and technologies.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provide flexibility.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increase accountability.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4975" y="338031"/>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68665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20519"/>
            <a:ext cx="11271225" cy="4520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Intermediaries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All organizations and/or individuals involved in the flow of products from their source to the buyer; often called “middle-man.”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Basic functions include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Business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Logistical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Facilitating functions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662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64877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1135360" cy="4768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Agent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does not take title to the products and who makes a profit from commissions and fees paid for services provided</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Broker</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independent organization or individual who negotiates a contract between a buyer and a seller.</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Merchant wholesaler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that purchases products handled and who generates a profit from the sale of these items; see full-line merchant wholesaler and limited-line merchant wholesaler.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550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
        <p:nvSpPr>
          <p:cNvPr id="6" name="Text Box 4">
            <a:extLst>
              <a:ext uri="{FF2B5EF4-FFF2-40B4-BE49-F238E27FC236}">
                <a16:creationId xmlns:a16="http://schemas.microsoft.com/office/drawing/2014/main" id="{C849E2D9-BA82-54BF-64BD-4A7188CAFCD9}"/>
              </a:ext>
            </a:extLst>
          </p:cNvPr>
          <p:cNvSpPr txBox="1">
            <a:spLocks noChangeArrowheads="1"/>
          </p:cNvSpPr>
          <p:nvPr/>
        </p:nvSpPr>
        <p:spPr bwMode="auto">
          <a:xfrm>
            <a:off x="894080" y="1773411"/>
            <a:ext cx="771652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C00000"/>
                </a:solidFill>
                <a:latin typeface="Times" panose="02020603050405020304" pitchFamily="18" charset="0"/>
                <a:cs typeface="Times New Roman"/>
              </a:rPr>
              <a:t>Types of Intermediaries:</a:t>
            </a:r>
            <a:endParaRPr lang="en-US" altLang="en-US" b="1" dirty="0">
              <a:solidFill>
                <a:srgbClr val="C00000"/>
              </a:solidFill>
              <a:latin typeface="Times" panose="02020603050405020304" pitchFamily="18" charset="0"/>
              <a:cs typeface="Times New Roman"/>
            </a:endParaRPr>
          </a:p>
        </p:txBody>
      </p:sp>
    </p:spTree>
    <p:extLst>
      <p:ext uri="{BB962C8B-B14F-4D97-AF65-F5344CB8AC3E}">
        <p14:creationId xmlns:p14="http://schemas.microsoft.com/office/powerpoint/2010/main" val="3673151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615441"/>
            <a:ext cx="11440160" cy="4354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Distributor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sells specific (branded) products within a specifically-defined sales territory.</a:t>
            </a:r>
          </a:p>
          <a:p>
            <a:pPr marR="0" lvl="1" algn="l" defTabSz="914400" rtl="0" eaLnBrk="1" fontAlgn="auto" latinLnBrk="0" hangingPunct="1">
              <a:lnSpc>
                <a:spcPct val="90000"/>
              </a:lnSpc>
              <a:spcBef>
                <a:spcPts val="5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Retailer (cash and carry)</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outlet that sells products to organizations and to individual consumers at retail prices.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1372" y="30343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
        <p:nvSpPr>
          <p:cNvPr id="6" name="Text Box 4">
            <a:extLst>
              <a:ext uri="{FF2B5EF4-FFF2-40B4-BE49-F238E27FC236}">
                <a16:creationId xmlns:a16="http://schemas.microsoft.com/office/drawing/2014/main" id="{191FFC83-83A7-7319-374A-E830109DCACC}"/>
              </a:ext>
            </a:extLst>
          </p:cNvPr>
          <p:cNvSpPr txBox="1">
            <a:spLocks noChangeArrowheads="1"/>
          </p:cNvSpPr>
          <p:nvPr/>
        </p:nvSpPr>
        <p:spPr bwMode="auto">
          <a:xfrm>
            <a:off x="822717" y="1893695"/>
            <a:ext cx="7239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00B0F0"/>
                </a:solidFill>
                <a:latin typeface="Times New Roman" panose="02020603050405020304" pitchFamily="18" charset="0"/>
                <a:cs typeface="Times New Roman" panose="02020603050405020304" pitchFamily="18" charset="0"/>
              </a:rPr>
              <a:t>Types of Intermediaries:</a:t>
            </a:r>
            <a:endParaRPr lang="en-US" alt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3301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66197"/>
            <a:ext cx="11054080"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Indirect Channels of distribution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Distribution channels involving intermediaries who perform channel functions between the producer of the item and the organization.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R="0" lvl="0" algn="just" defTabSz="914400" rtl="0" eaLnBrk="1" fontAlgn="auto" latinLnBrk="0" hangingPunct="1">
              <a:lnSpc>
                <a:spcPct val="90000"/>
              </a:lnSpc>
              <a:spcBef>
                <a:spcPts val="10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Direct Channels of distribution</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distribution channel in which the producer and the organization interact directly with each other.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7415"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806751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9920" y="1666226"/>
            <a:ext cx="10962639" cy="4492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a:ea typeface="+mn-ea"/>
                <a:cs typeface="Times New Roman"/>
              </a:rPr>
              <a:t>Vertical distribution system</a:t>
            </a:r>
            <a:r>
              <a:rPr kumimoji="0" lang="en-US" altLang="en-US" sz="32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3200" b="0" i="0" u="none" strike="noStrike" kern="1200" cap="none" spc="0" normalizeH="0" baseline="0" noProof="0" dirty="0">
                <a:ln>
                  <a:noFill/>
                </a:ln>
                <a:solidFill>
                  <a:prstClr val="black"/>
                </a:solidFill>
                <a:effectLst/>
                <a:uLnTx/>
                <a:uFillTx/>
                <a:latin typeface="Times New Roman"/>
                <a:ea typeface="+mn-ea"/>
                <a:cs typeface="Times New Roman"/>
              </a:rPr>
              <a:t>– A distribution system in which one or more functions normally performed by an intermediary is undertaken by the organization.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3188"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242178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30" y="1318017"/>
            <a:ext cx="1110125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Traditional Method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Alternative Methods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Contract leakage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term referring to the purchase of products “out of contract” by a property whose product purchase needs can be addressed in group purchase contracts with affiliated properties.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Group buying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purchasing system in which orders for products of a specified quality are combined for participating properties.  Suppliers receiving the order deliver products to and receive payment from the participating properties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Wingdings" panose="05000000000000000000" pitchFamily="2" charset="2"/>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47896" y="213688"/>
            <a:ext cx="6316729"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Channel Flow Begins With the Order</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1587"/>
            <a:ext cx="111760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Activities designed to best assure that the correct amount of the correct products are at the correct place at the correct time, and that they were moved there at lowest possible cost.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 management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practice of planning and implementing the cost-effective flow of raw products, in-process inventory, and finished products from product source to the product user while satisfying customer requirements.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Total logistics cost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All costs related to transportation, handling and warehousing, inventory, stock outs, order processing, and return of unacceptable products.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732" y="391413"/>
            <a:ext cx="762958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391921"/>
            <a:ext cx="10842171" cy="4722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Internal customers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organization’s employees who use the products which are purchased.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Distribution</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centers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Locations used by multi-unit organizations to store products, consolidate products from different suppliers, and sort them into shipments to specific properties.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Freight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forwarders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Businesses that accumulate small product shipments into larger lots, and then contract with a carrier to transport them to, for example, a local merchant wholesaler; also called freight consolidator. </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
        <p:nvSpPr>
          <p:cNvPr id="3" name="Rectangle 2">
            <a:extLst>
              <a:ext uri="{FF2B5EF4-FFF2-40B4-BE49-F238E27FC236}">
                <a16:creationId xmlns:a16="http://schemas.microsoft.com/office/drawing/2014/main" id="{BBBEC49D-272F-76C7-1378-7F6886F08E2D}"/>
              </a:ext>
            </a:extLst>
          </p:cNvPr>
          <p:cNvSpPr/>
          <p:nvPr/>
        </p:nvSpPr>
        <p:spPr>
          <a:xfrm>
            <a:off x="2982712" y="391413"/>
            <a:ext cx="716362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3000" b="1" dirty="0">
              <a:solidFill>
                <a:srgbClr val="00B0F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5"/>
            <a:ext cx="11145520" cy="440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the integration of social and environmental considerations into all stages of the purchasing process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Goal is to minimize the impact of procurement activities on human health and the environment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008507" y="295285"/>
            <a:ext cx="4602093"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Sustainable Procurement</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2181557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11176" y="1427817"/>
            <a:ext cx="11569649" cy="4842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8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Identifies opportunities to recover revenues or reduce costs associated with:</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Surplus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 materials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Often the responsibility of the procurement manager</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provide an organization the opportunity to simultaneously increase revenues (through cost reduction) while addressing selected environmental considerations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25309"/>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1902426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965200"/>
            <a:ext cx="4128422"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406400" y="1289284"/>
            <a:ext cx="11474425" cy="4974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Even the best managed organizations generate: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Excess (surplus)</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 materials that exceed reasonable requirements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not likely to ever be used again</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are no longer serviceable, have been discarded or are a by-product of the production process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have been spoiled, broken, or otherwise rendered unfit for further use or reclamation (have no economic value)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01715"/>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951343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1940889"/>
            <a:ext cx="8993641"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83204"/>
            <a:ext cx="1129792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5849" y="1913769"/>
            <a:ext cx="3801492" cy="278972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74F7B0E-95FC-4D63-AFE5-4508B0445492}"/>
</file>

<file path=customXml/itemProps2.xml><?xml version="1.0" encoding="utf-8"?>
<ds:datastoreItem xmlns:ds="http://schemas.openxmlformats.org/officeDocument/2006/customXml" ds:itemID="{4C6CB2C0-738F-46DB-9196-10D5250EE219}"/>
</file>

<file path=customXml/itemProps3.xml><?xml version="1.0" encoding="utf-8"?>
<ds:datastoreItem xmlns:ds="http://schemas.openxmlformats.org/officeDocument/2006/customXml" ds:itemID="{3EE138DC-7B69-4D96-8409-9008E824DBEE}"/>
</file>

<file path=docProps/app.xml><?xml version="1.0" encoding="utf-8"?>
<Properties xmlns="http://schemas.openxmlformats.org/officeDocument/2006/extended-properties" xmlns:vt="http://schemas.openxmlformats.org/officeDocument/2006/docPropsVTypes">
  <TotalTime>5557</TotalTime>
  <Words>2905</Words>
  <Application>Microsoft Office PowerPoint</Application>
  <PresentationFormat>Widescreen</PresentationFormat>
  <Paragraphs>320</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176</cp:revision>
  <dcterms:created xsi:type="dcterms:W3CDTF">2023-04-29T09:08:23Z</dcterms:created>
  <dcterms:modified xsi:type="dcterms:W3CDTF">2025-07-03T21:30:43Z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