
<file path=[Content_Types].xml><?xml version="1.0" encoding="utf-8"?>
<Types xmlns="http://schemas.openxmlformats.org/package/2006/content-types">
  <Default Extension="fntdata" ContentType="application/x-fontdata"/>
  <Default Extension="jpeg" ContentType="image/jpeg"/>
  <Default Extension="jpg" ContentType="image/jpeg"/>
  <Default Extension="m4a" ContentType="audio/mp4"/>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4"/>
    <p:sldMasterId id="2147483674" r:id="rId5"/>
    <p:sldMasterId id="2147483693" r:id="rId6"/>
  </p:sldMasterIdLst>
  <p:notesMasterIdLst>
    <p:notesMasterId r:id="rId46"/>
  </p:notesMasterIdLst>
  <p:sldIdLst>
    <p:sldId id="498" r:id="rId7"/>
    <p:sldId id="1028" r:id="rId8"/>
    <p:sldId id="953" r:id="rId9"/>
    <p:sldId id="1032" r:id="rId10"/>
    <p:sldId id="1100" r:id="rId11"/>
    <p:sldId id="1101" r:id="rId12"/>
    <p:sldId id="1102" r:id="rId13"/>
    <p:sldId id="1103" r:id="rId14"/>
    <p:sldId id="1104" r:id="rId15"/>
    <p:sldId id="1105" r:id="rId16"/>
    <p:sldId id="1106" r:id="rId17"/>
    <p:sldId id="1107" r:id="rId18"/>
    <p:sldId id="1063" r:id="rId19"/>
    <p:sldId id="1062" r:id="rId20"/>
    <p:sldId id="1108" r:id="rId21"/>
    <p:sldId id="1109" r:id="rId22"/>
    <p:sldId id="1110" r:id="rId23"/>
    <p:sldId id="1111" r:id="rId24"/>
    <p:sldId id="1112" r:id="rId25"/>
    <p:sldId id="1113" r:id="rId26"/>
    <p:sldId id="1114" r:id="rId27"/>
    <p:sldId id="1115" r:id="rId28"/>
    <p:sldId id="1116" r:id="rId29"/>
    <p:sldId id="1117" r:id="rId30"/>
    <p:sldId id="1118" r:id="rId31"/>
    <p:sldId id="1119" r:id="rId32"/>
    <p:sldId id="1120" r:id="rId33"/>
    <p:sldId id="1121" r:id="rId34"/>
    <p:sldId id="1122" r:id="rId35"/>
    <p:sldId id="1123" r:id="rId36"/>
    <p:sldId id="1124" r:id="rId37"/>
    <p:sldId id="1125" r:id="rId38"/>
    <p:sldId id="1126" r:id="rId39"/>
    <p:sldId id="1127" r:id="rId40"/>
    <p:sldId id="1128" r:id="rId41"/>
    <p:sldId id="1129" r:id="rId42"/>
    <p:sldId id="1130" r:id="rId43"/>
    <p:sldId id="1059" r:id="rId44"/>
    <p:sldId id="483" r:id="rId45"/>
  </p:sldIdLst>
  <p:sldSz cx="12192000" cy="6858000"/>
  <p:notesSz cx="6858000" cy="9144000"/>
  <p:embeddedFontLst>
    <p:embeddedFont>
      <p:font typeface="Alexandria" panose="020B0604020202020204" charset="-78"/>
      <p:regular r:id="rId47"/>
      <p:bold r:id="rId48"/>
    </p:embeddedFont>
    <p:embeddedFont>
      <p:font typeface="Century Gothic" panose="020B0502020202020204" pitchFamily="34" charset="0"/>
      <p:regular r:id="rId49"/>
      <p:bold r:id="rId50"/>
      <p:italic r:id="rId51"/>
      <p:boldItalic r:id="rId52"/>
    </p:embeddedFont>
    <p:embeddedFont>
      <p:font typeface="Roboto Light" panose="02000000000000000000" pitchFamily="2" charset="0"/>
      <p:regular r:id="rId53"/>
      <p:italic r:id="rId54"/>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90" roundtripDataSignature="AMtx7mgx5kY1Q5fVOU4SuxbmhJ4f9VuoW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4CD3E"/>
    <a:srgbClr val="65D3DF"/>
    <a:srgbClr val="4F98DA"/>
    <a:srgbClr val="173F5F"/>
    <a:srgbClr val="20639B"/>
    <a:srgbClr val="2D847B"/>
    <a:srgbClr val="5B9BD5"/>
    <a:srgbClr val="FFC000"/>
    <a:srgbClr val="00AEEF"/>
    <a:srgbClr val="213F6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958" autoAdjust="0"/>
    <p:restoredTop sz="94660"/>
  </p:normalViewPr>
  <p:slideViewPr>
    <p:cSldViewPr>
      <p:cViewPr varScale="1">
        <p:scale>
          <a:sx n="77" d="100"/>
          <a:sy n="77" d="100"/>
        </p:scale>
        <p:origin x="610" y="67"/>
      </p:cViewPr>
      <p:guideLst>
        <p:guide orient="horz" pos="2160"/>
        <p:guide pos="3840"/>
      </p:guideLst>
    </p:cSldViewPr>
  </p:slideViewPr>
  <p:notesTextViewPr>
    <p:cViewPr>
      <p:scale>
        <a:sx n="1" d="1"/>
        <a:sy n="1" d="1"/>
      </p:scale>
      <p:origin x="0" y="0"/>
    </p:cViewPr>
  </p:notesTextViewPr>
  <p:sorterViewPr>
    <p:cViewPr>
      <p:scale>
        <a:sx n="100" d="100"/>
        <a:sy n="100" d="100"/>
      </p:scale>
      <p:origin x="0" y="-272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slide" Target="slides/slide33.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slide" Target="slides/slide36.xml"/><Relationship Id="rId47" Type="http://schemas.openxmlformats.org/officeDocument/2006/relationships/font" Target="fonts/font1.fntdata"/><Relationship Id="rId50" Type="http://schemas.openxmlformats.org/officeDocument/2006/relationships/font" Target="fonts/font4.fntdata"/><Relationship Id="rId7" Type="http://schemas.openxmlformats.org/officeDocument/2006/relationships/slide" Target="slides/slide1.xml"/><Relationship Id="rId92"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0.xml"/><Relationship Id="rId29" Type="http://schemas.openxmlformats.org/officeDocument/2006/relationships/slide" Target="slides/slide2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slide" Target="slides/slide39.xml"/><Relationship Id="rId53" Type="http://schemas.openxmlformats.org/officeDocument/2006/relationships/font" Target="fonts/font7.fntdata"/><Relationship Id="rId5" Type="http://schemas.openxmlformats.org/officeDocument/2006/relationships/slideMaster" Target="slideMasters/slideMaster2.xml"/><Relationship Id="rId90" Type="http://customschemas.google.com/relationships/presentationmetadata" Target="metadata"/><Relationship Id="rId19" Type="http://schemas.openxmlformats.org/officeDocument/2006/relationships/slide" Target="slides/slide13.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font" Target="fonts/font2.fntdata"/><Relationship Id="rId8" Type="http://schemas.openxmlformats.org/officeDocument/2006/relationships/slide" Target="slides/slide2.xml"/><Relationship Id="rId51" Type="http://schemas.openxmlformats.org/officeDocument/2006/relationships/font" Target="fonts/font5.fntdata"/><Relationship Id="rId93"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notesMaster" Target="notesMasters/notesMaster1.xml"/><Relationship Id="rId20" Type="http://schemas.openxmlformats.org/officeDocument/2006/relationships/slide" Target="slides/slide14.xml"/><Relationship Id="rId41" Type="http://schemas.openxmlformats.org/officeDocument/2006/relationships/slide" Target="slides/slide35.xml"/><Relationship Id="rId54" Type="http://schemas.openxmlformats.org/officeDocument/2006/relationships/font" Target="fonts/font8.fntdata"/><Relationship Id="rId91"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font" Target="fonts/font3.fntdata"/><Relationship Id="rId10" Type="http://schemas.openxmlformats.org/officeDocument/2006/relationships/slide" Target="slides/slide4.xml"/><Relationship Id="rId31" Type="http://schemas.openxmlformats.org/officeDocument/2006/relationships/slide" Target="slides/slide25.xml"/><Relationship Id="rId44" Type="http://schemas.openxmlformats.org/officeDocument/2006/relationships/slide" Target="slides/slide38.xml"/><Relationship Id="rId52" Type="http://schemas.openxmlformats.org/officeDocument/2006/relationships/font" Target="fonts/font6.fntdata"/><Relationship Id="rId9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Alexandria" pitchFamily="2" charset="-78"/>
                <a:ea typeface="Alexandria" pitchFamily="2" charset="-78"/>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US" dirty="0"/>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Alexandria" pitchFamily="2" charset="-78"/>
                <a:ea typeface="Alexandria" pitchFamily="2" charset="-78"/>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US" dirty="0"/>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dirty="0"/>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Alexandria" pitchFamily="2" charset="-78"/>
                <a:ea typeface="Alexandria" pitchFamily="2" charset="-78"/>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US" dirty="0"/>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lvl1pPr>
              <a:defRPr>
                <a:latin typeface="Alexandria" pitchFamily="2" charset="-78"/>
                <a:cs typeface="Alexandria" pitchFamily="2" charset="-78"/>
              </a:defRPr>
            </a:lvl1pPr>
          </a:lstStyle>
          <a:p>
            <a:pPr algn="r"/>
            <a:fld id="{00000000-1234-1234-1234-123412341234}" type="slidenum">
              <a:rPr lang="en-US" sz="1200" smtClean="0">
                <a:solidFill>
                  <a:schemeClr val="dk1"/>
                </a:solidFill>
                <a:ea typeface="Calibri"/>
                <a:sym typeface="Calibri"/>
              </a:rPr>
              <a:pPr algn="r"/>
              <a:t>‹#›</a:t>
            </a:fld>
            <a:endParaRPr lang="en-US" sz="1200" dirty="0">
              <a:solidFill>
                <a:schemeClr val="dk1"/>
              </a:solidFill>
              <a:ea typeface="Calibri"/>
              <a:sym typeface="Calibri"/>
            </a:endParaRPr>
          </a:p>
        </p:txBody>
      </p:sp>
    </p:spTree>
    <p:extLst>
      <p:ext uri="{BB962C8B-B14F-4D97-AF65-F5344CB8AC3E}">
        <p14:creationId xmlns:p14="http://schemas.microsoft.com/office/powerpoint/2010/main" val="131823698"/>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lexandria" pitchFamily="2" charset="-78"/>
        <a:ea typeface="Alexandria" pitchFamily="2" charset="-78"/>
        <a:cs typeface="Alexandria" pitchFamily="2" charset="-78"/>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latin typeface="Alexandria" pitchFamily="2" charset="-78"/>
              <a:cs typeface="Alexandria" pitchFamily="2" charset="-78"/>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ea typeface="+mn-ea"/>
                <a:cs typeface="Alexandria" pitchFamily="2" charset="-78"/>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dirty="0">
              <a:ln>
                <a:noFill/>
              </a:ln>
              <a:solidFill>
                <a:prstClr val="black"/>
              </a:solidFill>
              <a:effectLst/>
              <a:uLnTx/>
              <a:uFillTx/>
              <a:ea typeface="+mn-ea"/>
              <a:cs typeface="Alexandria" pitchFamily="2" charset="-78"/>
            </a:endParaRPr>
          </a:p>
        </p:txBody>
      </p:sp>
    </p:spTree>
    <p:extLst>
      <p:ext uri="{BB962C8B-B14F-4D97-AF65-F5344CB8AC3E}">
        <p14:creationId xmlns:p14="http://schemas.microsoft.com/office/powerpoint/2010/main" val="79661756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a:extLst>
            <a:ext uri="{FF2B5EF4-FFF2-40B4-BE49-F238E27FC236}">
              <a16:creationId xmlns:a16="http://schemas.microsoft.com/office/drawing/2014/main" id="{D26BA1C6-0134-5032-BB90-D641C5DC5258}"/>
            </a:ext>
          </a:extLst>
        </p:cNvPr>
        <p:cNvGrpSpPr/>
        <p:nvPr/>
      </p:nvGrpSpPr>
      <p:grpSpPr>
        <a:xfrm>
          <a:off x="0" y="0"/>
          <a:ext cx="0" cy="0"/>
          <a:chOff x="0" y="0"/>
          <a:chExt cx="0" cy="0"/>
        </a:xfrm>
      </p:grpSpPr>
      <p:sp>
        <p:nvSpPr>
          <p:cNvPr id="132" name="Google Shape;132;p3:notes">
            <a:extLst>
              <a:ext uri="{FF2B5EF4-FFF2-40B4-BE49-F238E27FC236}">
                <a16:creationId xmlns:a16="http://schemas.microsoft.com/office/drawing/2014/main" id="{42CEF748-46A8-0092-6B8E-C3DCBEA558B4}"/>
              </a:ext>
            </a:extLst>
          </p:cNvPr>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33" name="Google Shape;133;p3:notes">
            <a:extLst>
              <a:ext uri="{FF2B5EF4-FFF2-40B4-BE49-F238E27FC236}">
                <a16:creationId xmlns:a16="http://schemas.microsoft.com/office/drawing/2014/main" id="{75F2B1BC-4C8E-5A05-9355-1BC64F22438D}"/>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1722554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29_Title Slide">
  <p:cSld name="29_Title Slide">
    <p:spTree>
      <p:nvGrpSpPr>
        <p:cNvPr id="1" name="Shape 19"/>
        <p:cNvGrpSpPr/>
        <p:nvPr/>
      </p:nvGrpSpPr>
      <p:grpSpPr>
        <a:xfrm>
          <a:off x="0" y="0"/>
          <a:ext cx="0" cy="0"/>
          <a:chOff x="0" y="0"/>
          <a:chExt cx="0" cy="0"/>
        </a:xfrm>
      </p:grpSpPr>
      <p:sp>
        <p:nvSpPr>
          <p:cNvPr id="20" name="Google Shape;20;p12"/>
          <p:cNvSpPr>
            <a:spLocks noGrp="1"/>
          </p:cNvSpPr>
          <p:nvPr>
            <p:ph type="pic" idx="2"/>
          </p:nvPr>
        </p:nvSpPr>
        <p:spPr>
          <a:xfrm>
            <a:off x="1127760" y="1123950"/>
            <a:ext cx="9936480" cy="46101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41"/>
        <p:cNvGrpSpPr/>
        <p:nvPr/>
      </p:nvGrpSpPr>
      <p:grpSpPr>
        <a:xfrm>
          <a:off x="0" y="0"/>
          <a:ext cx="0" cy="0"/>
          <a:chOff x="0" y="0"/>
          <a:chExt cx="0" cy="0"/>
        </a:xfrm>
      </p:grpSpPr>
      <p:sp>
        <p:nvSpPr>
          <p:cNvPr id="42" name="Google Shape;42;p19"/>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atin typeface="Alexandria" pitchFamily="2" charset="-78"/>
                <a:cs typeface="Alexandria" pitchFamily="2" charset="-78"/>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dirty="0"/>
          </a:p>
        </p:txBody>
      </p:sp>
      <p:sp>
        <p:nvSpPr>
          <p:cNvPr id="43" name="Google Shape;43;p19"/>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latin typeface="Alexandria" pitchFamily="2" charset="-78"/>
                <a:cs typeface="Alexandria" pitchFamily="2" charset="-78"/>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dirty="0"/>
          </a:p>
        </p:txBody>
      </p:sp>
      <p:sp>
        <p:nvSpPr>
          <p:cNvPr id="44" name="Google Shape;44;p1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45" name="Google Shape;45;p1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46" name="Google Shape;46;p1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47"/>
        <p:cNvGrpSpPr/>
        <p:nvPr/>
      </p:nvGrpSpPr>
      <p:grpSpPr>
        <a:xfrm>
          <a:off x="0" y="0"/>
          <a:ext cx="0" cy="0"/>
          <a:chOff x="0" y="0"/>
          <a:chExt cx="0" cy="0"/>
        </a:xfrm>
      </p:grpSpPr>
      <p:sp>
        <p:nvSpPr>
          <p:cNvPr id="48" name="Google Shape;48;p2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atin typeface="Alexandria" pitchFamily="2" charset="-78"/>
                <a:cs typeface="Alexandria" pitchFamily="2" charset="-78"/>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dirty="0"/>
          </a:p>
        </p:txBody>
      </p:sp>
      <p:sp>
        <p:nvSpPr>
          <p:cNvPr id="49" name="Google Shape;49;p20"/>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atin typeface="Alexandria" pitchFamily="2" charset="-78"/>
                <a:cs typeface="Alexandria" pitchFamily="2" charset="-78"/>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dirty="0"/>
          </a:p>
        </p:txBody>
      </p:sp>
      <p:sp>
        <p:nvSpPr>
          <p:cNvPr id="50" name="Google Shape;50;p20"/>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atin typeface="Alexandria" pitchFamily="2" charset="-78"/>
                <a:cs typeface="Alexandria" pitchFamily="2" charset="-78"/>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dirty="0"/>
          </a:p>
        </p:txBody>
      </p:sp>
      <p:sp>
        <p:nvSpPr>
          <p:cNvPr id="51" name="Google Shape;51;p2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52" name="Google Shape;52;p2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53" name="Google Shape;53;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54"/>
        <p:cNvGrpSpPr/>
        <p:nvPr/>
      </p:nvGrpSpPr>
      <p:grpSpPr>
        <a:xfrm>
          <a:off x="0" y="0"/>
          <a:ext cx="0" cy="0"/>
          <a:chOff x="0" y="0"/>
          <a:chExt cx="0" cy="0"/>
        </a:xfrm>
      </p:grpSpPr>
      <p:sp>
        <p:nvSpPr>
          <p:cNvPr id="55" name="Google Shape;55;p21"/>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atin typeface="Alexandria" pitchFamily="2" charset="-78"/>
                <a:cs typeface="Alexandria" pitchFamily="2" charset="-78"/>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dirty="0"/>
          </a:p>
        </p:txBody>
      </p:sp>
      <p:sp>
        <p:nvSpPr>
          <p:cNvPr id="56" name="Google Shape;56;p21"/>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atin typeface="Alexandria" pitchFamily="2" charset="-78"/>
                <a:cs typeface="Alexandria" pitchFamily="2" charset="-78"/>
              </a:defRPr>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dirty="0"/>
          </a:p>
        </p:txBody>
      </p:sp>
      <p:sp>
        <p:nvSpPr>
          <p:cNvPr id="57" name="Google Shape;57;p21"/>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atin typeface="Alexandria" pitchFamily="2" charset="-78"/>
                <a:cs typeface="Alexandria" pitchFamily="2" charset="-78"/>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dirty="0"/>
          </a:p>
        </p:txBody>
      </p:sp>
      <p:sp>
        <p:nvSpPr>
          <p:cNvPr id="58" name="Google Shape;58;p21"/>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atin typeface="Alexandria" pitchFamily="2" charset="-78"/>
                <a:cs typeface="Alexandria" pitchFamily="2" charset="-78"/>
              </a:defRPr>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dirty="0"/>
          </a:p>
        </p:txBody>
      </p:sp>
      <p:sp>
        <p:nvSpPr>
          <p:cNvPr id="59" name="Google Shape;59;p21"/>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atin typeface="Alexandria" pitchFamily="2" charset="-78"/>
                <a:cs typeface="Alexandria" pitchFamily="2" charset="-78"/>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dirty="0"/>
          </a:p>
        </p:txBody>
      </p:sp>
      <p:sp>
        <p:nvSpPr>
          <p:cNvPr id="60" name="Google Shape;60;p2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1" name="Google Shape;61;p2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2" name="Google Shape;62;p2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72"/>
        <p:cNvGrpSpPr/>
        <p:nvPr/>
      </p:nvGrpSpPr>
      <p:grpSpPr>
        <a:xfrm>
          <a:off x="0" y="0"/>
          <a:ext cx="0" cy="0"/>
          <a:chOff x="0" y="0"/>
          <a:chExt cx="0" cy="0"/>
        </a:xfrm>
      </p:grpSpPr>
      <p:sp>
        <p:nvSpPr>
          <p:cNvPr id="73" name="Google Shape;73;p2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atin typeface="Alexandria" pitchFamily="2" charset="-78"/>
                <a:cs typeface="Alexandria" pitchFamily="2" charset="-78"/>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dirty="0"/>
          </a:p>
        </p:txBody>
      </p:sp>
      <p:sp>
        <p:nvSpPr>
          <p:cNvPr id="74" name="Google Shape;74;p24"/>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atin typeface="Alexandria" pitchFamily="2" charset="-78"/>
                <a:cs typeface="Alexandria" pitchFamily="2" charset="-78"/>
              </a:defRPr>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dirty="0"/>
          </a:p>
        </p:txBody>
      </p:sp>
      <p:sp>
        <p:nvSpPr>
          <p:cNvPr id="75" name="Google Shape;75;p24"/>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atin typeface="Alexandria" pitchFamily="2" charset="-78"/>
                <a:cs typeface="Alexandria" pitchFamily="2" charset="-78"/>
              </a:defRPr>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dirty="0"/>
          </a:p>
        </p:txBody>
      </p:sp>
      <p:sp>
        <p:nvSpPr>
          <p:cNvPr id="76" name="Google Shape;76;p2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7" name="Google Shape;77;p2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8" name="Google Shape;78;p2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79"/>
        <p:cNvGrpSpPr/>
        <p:nvPr/>
      </p:nvGrpSpPr>
      <p:grpSpPr>
        <a:xfrm>
          <a:off x="0" y="0"/>
          <a:ext cx="0" cy="0"/>
          <a:chOff x="0" y="0"/>
          <a:chExt cx="0" cy="0"/>
        </a:xfrm>
      </p:grpSpPr>
      <p:sp>
        <p:nvSpPr>
          <p:cNvPr id="80" name="Google Shape;80;p2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atin typeface="Alexandria" pitchFamily="2" charset="-78"/>
                <a:cs typeface="Alexandria" pitchFamily="2" charset="-78"/>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dirty="0"/>
          </a:p>
        </p:txBody>
      </p:sp>
      <p:sp>
        <p:nvSpPr>
          <p:cNvPr id="81" name="Google Shape;81;p25"/>
          <p:cNvSpPr>
            <a:spLocks noGrp="1"/>
          </p:cNvSpPr>
          <p:nvPr>
            <p:ph type="pic" idx="2"/>
          </p:nvPr>
        </p:nvSpPr>
        <p:spPr>
          <a:xfrm>
            <a:off x="5183188" y="987425"/>
            <a:ext cx="6172200" cy="4873625"/>
          </a:xfrm>
          <a:prstGeom prst="rect">
            <a:avLst/>
          </a:prstGeom>
          <a:noFill/>
          <a:ln>
            <a:noFill/>
          </a:ln>
        </p:spPr>
      </p:sp>
      <p:sp>
        <p:nvSpPr>
          <p:cNvPr id="82" name="Google Shape;82;p25"/>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atin typeface="Alexandria" pitchFamily="2" charset="-78"/>
                <a:cs typeface="Alexandria" pitchFamily="2" charset="-78"/>
              </a:defRPr>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dirty="0"/>
          </a:p>
        </p:txBody>
      </p:sp>
      <p:sp>
        <p:nvSpPr>
          <p:cNvPr id="83" name="Google Shape;83;p2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84" name="Google Shape;84;p2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85" name="Google Shape;85;p2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86"/>
        <p:cNvGrpSpPr/>
        <p:nvPr/>
      </p:nvGrpSpPr>
      <p:grpSpPr>
        <a:xfrm>
          <a:off x="0" y="0"/>
          <a:ext cx="0" cy="0"/>
          <a:chOff x="0" y="0"/>
          <a:chExt cx="0" cy="0"/>
        </a:xfrm>
      </p:grpSpPr>
      <p:sp>
        <p:nvSpPr>
          <p:cNvPr id="87" name="Google Shape;87;p2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atin typeface="Alexandria" pitchFamily="2" charset="-78"/>
                <a:cs typeface="Alexandria" pitchFamily="2" charset="-78"/>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dirty="0"/>
          </a:p>
        </p:txBody>
      </p:sp>
      <p:sp>
        <p:nvSpPr>
          <p:cNvPr id="88" name="Google Shape;88;p26"/>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atin typeface="Alexandria" pitchFamily="2" charset="-78"/>
                <a:cs typeface="Alexandria" pitchFamily="2" charset="-78"/>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dirty="0"/>
          </a:p>
        </p:txBody>
      </p:sp>
      <p:sp>
        <p:nvSpPr>
          <p:cNvPr id="89" name="Google Shape;89;p2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90" name="Google Shape;90;p2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91" name="Google Shape;91;p2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92"/>
        <p:cNvGrpSpPr/>
        <p:nvPr/>
      </p:nvGrpSpPr>
      <p:grpSpPr>
        <a:xfrm>
          <a:off x="0" y="0"/>
          <a:ext cx="0" cy="0"/>
          <a:chOff x="0" y="0"/>
          <a:chExt cx="0" cy="0"/>
        </a:xfrm>
      </p:grpSpPr>
      <p:sp>
        <p:nvSpPr>
          <p:cNvPr id="93" name="Google Shape;93;p27"/>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atin typeface="Alexandria" pitchFamily="2" charset="-78"/>
                <a:cs typeface="Alexandria" pitchFamily="2" charset="-78"/>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dirty="0"/>
          </a:p>
        </p:txBody>
      </p:sp>
      <p:sp>
        <p:nvSpPr>
          <p:cNvPr id="94" name="Google Shape;94;p27"/>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atin typeface="Alexandria" pitchFamily="2" charset="-78"/>
                <a:cs typeface="Alexandria" pitchFamily="2" charset="-78"/>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dirty="0"/>
          </a:p>
        </p:txBody>
      </p:sp>
      <p:sp>
        <p:nvSpPr>
          <p:cNvPr id="95" name="Google Shape;95;p2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96" name="Google Shape;96;p2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97" name="Google Shape;97;p2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2/12/2026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0707365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2/12/2026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8905607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2/12/2026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18385765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2/12/2026</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67411163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a:defRPr/>
            </a:lvl1pPr>
          </a:lstStyle>
          <a:p>
            <a:fld id="{7AD86B2E-B702-4422-B277-3A08C7449694}" type="datetimeFigureOut">
              <a:rPr lang="en-US" smtClean="0"/>
              <a:pPr/>
              <a:t>2/12/2026</a:t>
            </a:fld>
            <a:endParaRPr lang="en-US" dirty="0"/>
          </a:p>
        </p:txBody>
      </p:sp>
      <p:sp>
        <p:nvSpPr>
          <p:cNvPr id="8" name="Footer Placeholder 7"/>
          <p:cNvSpPr>
            <a:spLocks noGrp="1"/>
          </p:cNvSpPr>
          <p:nvPr>
            <p:ph type="ftr" sz="quarter" idx="11"/>
          </p:nvPr>
        </p:nvSpPr>
        <p:spPr/>
        <p:txBody>
          <a:bodyPr/>
          <a:lstStyle>
            <a:lvl1pPr>
              <a:defRPr/>
            </a:lvl1pPr>
          </a:lstStyle>
          <a:p>
            <a:endParaRPr lang="en-US" dirty="0"/>
          </a:p>
        </p:txBody>
      </p:sp>
      <p:sp>
        <p:nvSpPr>
          <p:cNvPr id="9" name="Slide Number Placeholder 8"/>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92743265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lvl1pPr>
              <a:defRPr/>
            </a:lvl1pPr>
          </a:lstStyle>
          <a:p>
            <a:fld id="{7AD86B2E-B702-4422-B277-3A08C7449694}" type="datetimeFigureOut">
              <a:rPr lang="en-US" smtClean="0"/>
              <a:pPr/>
              <a:t>2/12/2026</a:t>
            </a:fld>
            <a:endParaRPr lang="en-US" dirty="0"/>
          </a:p>
        </p:txBody>
      </p:sp>
      <p:sp>
        <p:nvSpPr>
          <p:cNvPr id="4" name="Footer Placeholder 3"/>
          <p:cNvSpPr>
            <a:spLocks noGrp="1"/>
          </p:cNvSpPr>
          <p:nvPr>
            <p:ph type="ftr" sz="quarter" idx="11"/>
          </p:nvPr>
        </p:nvSpPr>
        <p:spPr/>
        <p:txBody>
          <a:bodyPr/>
          <a:lstStyle>
            <a:lvl1pPr>
              <a:defRPr/>
            </a:lvl1pPr>
          </a:lstStyle>
          <a:p>
            <a:endParaRPr lang="en-US" dirty="0"/>
          </a:p>
        </p:txBody>
      </p:sp>
      <p:sp>
        <p:nvSpPr>
          <p:cNvPr id="5" name="Slide Number Placeholder 4"/>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84927548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fld id="{7AD86B2E-B702-4422-B277-3A08C7449694}" type="datetimeFigureOut">
              <a:rPr lang="en-US" smtClean="0"/>
              <a:pPr/>
              <a:t>2/12/2026</a:t>
            </a:fld>
            <a:endParaRPr lang="en-US" dirty="0"/>
          </a:p>
        </p:txBody>
      </p:sp>
      <p:sp>
        <p:nvSpPr>
          <p:cNvPr id="3" name="Footer Placeholder 2"/>
          <p:cNvSpPr>
            <a:spLocks noGrp="1"/>
          </p:cNvSpPr>
          <p:nvPr>
            <p:ph type="ftr" sz="quarter" idx="11"/>
          </p:nvPr>
        </p:nvSpPr>
        <p:spPr/>
        <p:txBody>
          <a:bodyPr/>
          <a:lstStyle>
            <a:lvl1pPr>
              <a:defRPr/>
            </a:lvl1pPr>
          </a:lstStyle>
          <a:p>
            <a:endParaRPr lang="en-US" dirty="0"/>
          </a:p>
        </p:txBody>
      </p:sp>
      <p:sp>
        <p:nvSpPr>
          <p:cNvPr id="4" name="Slide Number Placeholder 3"/>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09699345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2/12/2026</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43637442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2/12/2026</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57321020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2/12/2026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22796364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2/12/2026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44251151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53891214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7130908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2/12/2026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95269723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2/12/2026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58957451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2/12/2026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61124025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2/12/2026</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59813664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a:defRPr/>
            </a:lvl1pPr>
          </a:lstStyle>
          <a:p>
            <a:fld id="{7AD86B2E-B702-4422-B277-3A08C7449694}" type="datetimeFigureOut">
              <a:rPr lang="en-US" smtClean="0"/>
              <a:pPr/>
              <a:t>2/12/2026</a:t>
            </a:fld>
            <a:endParaRPr lang="en-US" dirty="0"/>
          </a:p>
        </p:txBody>
      </p:sp>
      <p:sp>
        <p:nvSpPr>
          <p:cNvPr id="8" name="Footer Placeholder 7"/>
          <p:cNvSpPr>
            <a:spLocks noGrp="1"/>
          </p:cNvSpPr>
          <p:nvPr>
            <p:ph type="ftr" sz="quarter" idx="11"/>
          </p:nvPr>
        </p:nvSpPr>
        <p:spPr/>
        <p:txBody>
          <a:bodyPr/>
          <a:lstStyle>
            <a:lvl1pPr>
              <a:defRPr/>
            </a:lvl1pPr>
          </a:lstStyle>
          <a:p>
            <a:endParaRPr lang="en-US" dirty="0"/>
          </a:p>
        </p:txBody>
      </p:sp>
      <p:sp>
        <p:nvSpPr>
          <p:cNvPr id="9" name="Slide Number Placeholder 8"/>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07055044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lvl1pPr>
              <a:defRPr/>
            </a:lvl1pPr>
          </a:lstStyle>
          <a:p>
            <a:fld id="{7AD86B2E-B702-4422-B277-3A08C7449694}" type="datetimeFigureOut">
              <a:rPr lang="en-US" smtClean="0"/>
              <a:pPr/>
              <a:t>2/12/2026</a:t>
            </a:fld>
            <a:endParaRPr lang="en-US" dirty="0"/>
          </a:p>
        </p:txBody>
      </p:sp>
      <p:sp>
        <p:nvSpPr>
          <p:cNvPr id="4" name="Footer Placeholder 3"/>
          <p:cNvSpPr>
            <a:spLocks noGrp="1"/>
          </p:cNvSpPr>
          <p:nvPr>
            <p:ph type="ftr" sz="quarter" idx="11"/>
          </p:nvPr>
        </p:nvSpPr>
        <p:spPr/>
        <p:txBody>
          <a:bodyPr/>
          <a:lstStyle>
            <a:lvl1pPr>
              <a:defRPr/>
            </a:lvl1pPr>
          </a:lstStyle>
          <a:p>
            <a:endParaRPr lang="en-US" dirty="0"/>
          </a:p>
        </p:txBody>
      </p:sp>
      <p:sp>
        <p:nvSpPr>
          <p:cNvPr id="5" name="Slide Number Placeholder 4"/>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95995663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fld id="{7AD86B2E-B702-4422-B277-3A08C7449694}" type="datetimeFigureOut">
              <a:rPr lang="en-US" smtClean="0"/>
              <a:pPr/>
              <a:t>2/12/2026</a:t>
            </a:fld>
            <a:endParaRPr lang="en-US" dirty="0"/>
          </a:p>
        </p:txBody>
      </p:sp>
      <p:sp>
        <p:nvSpPr>
          <p:cNvPr id="3" name="Footer Placeholder 2"/>
          <p:cNvSpPr>
            <a:spLocks noGrp="1"/>
          </p:cNvSpPr>
          <p:nvPr>
            <p:ph type="ftr" sz="quarter" idx="11"/>
          </p:nvPr>
        </p:nvSpPr>
        <p:spPr/>
        <p:txBody>
          <a:bodyPr/>
          <a:lstStyle>
            <a:lvl1pPr>
              <a:defRPr/>
            </a:lvl1pPr>
          </a:lstStyle>
          <a:p>
            <a:endParaRPr lang="en-US" dirty="0"/>
          </a:p>
        </p:txBody>
      </p:sp>
      <p:sp>
        <p:nvSpPr>
          <p:cNvPr id="4" name="Slide Number Placeholder 3"/>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427901236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2/12/2026</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61455683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2/12/2026</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401008226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2/12/2026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05946577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2/12/2026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549224331"/>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47982758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435420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5.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528791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6.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6751436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3328168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8.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6820696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9.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7123890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6.xml"/><Relationship Id="rId13" Type="http://schemas.openxmlformats.org/officeDocument/2006/relationships/slideLayout" Target="../slideLayouts/slideLayout21.xml"/><Relationship Id="rId3" Type="http://schemas.openxmlformats.org/officeDocument/2006/relationships/slideLayout" Target="../slideLayouts/slideLayout11.xml"/><Relationship Id="rId7" Type="http://schemas.openxmlformats.org/officeDocument/2006/relationships/slideLayout" Target="../slideLayouts/slideLayout15.xml"/><Relationship Id="rId12" Type="http://schemas.openxmlformats.org/officeDocument/2006/relationships/slideLayout" Target="../slideLayouts/slideLayout20.xml"/><Relationship Id="rId2" Type="http://schemas.openxmlformats.org/officeDocument/2006/relationships/slideLayout" Target="../slideLayouts/slideLayout10.xml"/><Relationship Id="rId1" Type="http://schemas.openxmlformats.org/officeDocument/2006/relationships/slideLayout" Target="../slideLayouts/slideLayout9.xml"/><Relationship Id="rId6" Type="http://schemas.openxmlformats.org/officeDocument/2006/relationships/slideLayout" Target="../slideLayouts/slideLayout14.xml"/><Relationship Id="rId11" Type="http://schemas.openxmlformats.org/officeDocument/2006/relationships/slideLayout" Target="../slideLayouts/slideLayout19.xml"/><Relationship Id="rId5" Type="http://schemas.openxmlformats.org/officeDocument/2006/relationships/slideLayout" Target="../slideLayouts/slideLayout13.xml"/><Relationship Id="rId15" Type="http://schemas.openxmlformats.org/officeDocument/2006/relationships/image" Target="../media/image1.png"/><Relationship Id="rId10" Type="http://schemas.openxmlformats.org/officeDocument/2006/relationships/slideLayout" Target="../slideLayouts/slideLayout18.xml"/><Relationship Id="rId4" Type="http://schemas.openxmlformats.org/officeDocument/2006/relationships/slideLayout" Target="../slideLayouts/slideLayout12.xml"/><Relationship Id="rId9" Type="http://schemas.openxmlformats.org/officeDocument/2006/relationships/slideLayout" Target="../slideLayouts/slideLayout17.xml"/><Relationship Id="rId14"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9.xml"/><Relationship Id="rId13" Type="http://schemas.openxmlformats.org/officeDocument/2006/relationships/slideLayout" Target="../slideLayouts/slideLayout34.xml"/><Relationship Id="rId18" Type="http://schemas.openxmlformats.org/officeDocument/2006/relationships/slideLayout" Target="../slideLayouts/slideLayout39.xml"/><Relationship Id="rId3" Type="http://schemas.openxmlformats.org/officeDocument/2006/relationships/slideLayout" Target="../slideLayouts/slideLayout24.xml"/><Relationship Id="rId7" Type="http://schemas.openxmlformats.org/officeDocument/2006/relationships/slideLayout" Target="../slideLayouts/slideLayout28.xml"/><Relationship Id="rId12" Type="http://schemas.openxmlformats.org/officeDocument/2006/relationships/slideLayout" Target="../slideLayouts/slideLayout33.xml"/><Relationship Id="rId17" Type="http://schemas.openxmlformats.org/officeDocument/2006/relationships/slideLayout" Target="../slideLayouts/slideLayout38.xml"/><Relationship Id="rId2" Type="http://schemas.openxmlformats.org/officeDocument/2006/relationships/slideLayout" Target="../slideLayouts/slideLayout23.xml"/><Relationship Id="rId16" Type="http://schemas.openxmlformats.org/officeDocument/2006/relationships/slideLayout" Target="../slideLayouts/slideLayout37.xml"/><Relationship Id="rId20" Type="http://schemas.openxmlformats.org/officeDocument/2006/relationships/image" Target="../media/image1.png"/><Relationship Id="rId1" Type="http://schemas.openxmlformats.org/officeDocument/2006/relationships/slideLayout" Target="../slideLayouts/slideLayout22.xml"/><Relationship Id="rId6" Type="http://schemas.openxmlformats.org/officeDocument/2006/relationships/slideLayout" Target="../slideLayouts/slideLayout27.xml"/><Relationship Id="rId11" Type="http://schemas.openxmlformats.org/officeDocument/2006/relationships/slideLayout" Target="../slideLayouts/slideLayout32.xml"/><Relationship Id="rId5" Type="http://schemas.openxmlformats.org/officeDocument/2006/relationships/slideLayout" Target="../slideLayouts/slideLayout26.xml"/><Relationship Id="rId15" Type="http://schemas.openxmlformats.org/officeDocument/2006/relationships/slideLayout" Target="../slideLayouts/slideLayout36.xml"/><Relationship Id="rId10" Type="http://schemas.openxmlformats.org/officeDocument/2006/relationships/slideLayout" Target="../slideLayouts/slideLayout31.xml"/><Relationship Id="rId19" Type="http://schemas.openxmlformats.org/officeDocument/2006/relationships/theme" Target="../theme/theme3.xml"/><Relationship Id="rId4" Type="http://schemas.openxmlformats.org/officeDocument/2006/relationships/slideLayout" Target="../slideLayouts/slideLayout25.xml"/><Relationship Id="rId9" Type="http://schemas.openxmlformats.org/officeDocument/2006/relationships/slideLayout" Target="../slideLayouts/slideLayout30.xml"/><Relationship Id="rId14" Type="http://schemas.openxmlformats.org/officeDocument/2006/relationships/slideLayout" Target="../slideLayouts/slideLayout3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0">
            <a:lum/>
          </a:blip>
          <a:srcRect/>
          <a:stretch>
            <a:fillRect/>
          </a:stretch>
        </a:blipFill>
        <a:effectLst/>
      </p:bgPr>
    </p:bg>
    <p:spTree>
      <p:nvGrpSpPr>
        <p:cNvPr id="1" name="Shape 9"/>
        <p:cNvGrpSpPr/>
        <p:nvPr/>
      </p:nvGrpSpPr>
      <p:grpSpPr>
        <a:xfrm>
          <a:off x="0" y="0"/>
          <a:ext cx="0" cy="0"/>
          <a:chOff x="0" y="0"/>
          <a:chExt cx="0" cy="0"/>
        </a:xfrm>
      </p:grpSpPr>
      <p:sp>
        <p:nvSpPr>
          <p:cNvPr id="10" name="Google Shape;10;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dirty="0"/>
          </a:p>
        </p:txBody>
      </p:sp>
      <p:sp>
        <p:nvSpPr>
          <p:cNvPr id="11" name="Google Shape;11;p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dirty="0"/>
          </a:p>
        </p:txBody>
      </p:sp>
      <p:sp>
        <p:nvSpPr>
          <p:cNvPr id="12" name="Google Shape;12;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Alexandria" pitchFamily="2" charset="-78"/>
                <a:ea typeface="Alexandria" pitchFamily="2" charset="-78"/>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US" dirty="0"/>
          </a:p>
        </p:txBody>
      </p:sp>
      <p:sp>
        <p:nvSpPr>
          <p:cNvPr id="13" name="Google Shape;13;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Alexandria" pitchFamily="2" charset="-78"/>
                <a:ea typeface="Alexandria" pitchFamily="2" charset="-78"/>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US" dirty="0"/>
          </a:p>
        </p:txBody>
      </p:sp>
      <p:sp>
        <p:nvSpPr>
          <p:cNvPr id="14" name="Google Shape;14;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Alexandria" pitchFamily="2" charset="-78"/>
                <a:ea typeface="Alexandria" pitchFamily="2" charset="-78"/>
                <a:cs typeface="Alexandria" pitchFamily="2" charset="-78"/>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fld id="{00000000-1234-1234-1234-123412341234}" type="slidenum">
              <a:rPr lang="en-US" smtClean="0"/>
              <a:pPr/>
              <a:t>‹#›</a:t>
            </a:fld>
            <a:endParaRPr lang="en-US" dirty="0"/>
          </a:p>
        </p:txBody>
      </p:sp>
    </p:spTree>
  </p:cSld>
  <p:clrMap bg1="lt1" tx1="dk1" bg2="dk2" tx2="lt2" accent1="accent1" accent2="accent2" accent3="accent3" accent4="accent4" accent5="accent5" accent6="accent6" hlink="hlink" folHlink="folHlink"/>
  <p:sldLayoutIdLst>
    <p:sldLayoutId id="2147483651" r:id="rId1"/>
    <p:sldLayoutId id="2147483658" r:id="rId2"/>
    <p:sldLayoutId id="2147483659" r:id="rId3"/>
    <p:sldLayoutId id="2147483660" r:id="rId4"/>
    <p:sldLayoutId id="2147483663" r:id="rId5"/>
    <p:sldLayoutId id="2147483664" r:id="rId6"/>
    <p:sldLayoutId id="2147483665" r:id="rId7"/>
    <p:sldLayoutId id="2147483666" r:id="rId8"/>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lexandria" pitchFamily="2" charset="-78"/>
          <a:ea typeface="Alexandria" pitchFamily="2" charset="-78"/>
          <a:cs typeface="Alexandria" pitchFamily="2" charset="-78"/>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lexandria" pitchFamily="2" charset="-78"/>
          <a:ea typeface="Alexandria" pitchFamily="2" charset="-78"/>
          <a:cs typeface="Alexandria" pitchFamily="2" charset="-78"/>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lexandria" pitchFamily="2" charset="-78"/>
                <a:cs typeface="Alexandria" pitchFamily="2" charset="-78"/>
              </a:defRPr>
            </a:lvl1pPr>
          </a:lstStyle>
          <a:p>
            <a:fld id="{7AD86B2E-B702-4422-B277-3A08C7449694}" type="datetimeFigureOut">
              <a:rPr lang="en-US" smtClean="0"/>
              <a:pPr/>
              <a:t>2/12/2026</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lexandria" pitchFamily="2" charset="-78"/>
                <a:cs typeface="Alexandria" pitchFamily="2" charset="-78"/>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lexandria" pitchFamily="2" charset="-78"/>
                <a:cs typeface="Alexandria" pitchFamily="2" charset="-78"/>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732411648"/>
      </p:ext>
    </p:extLst>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 id="2147483686" r:id="rId12"/>
    <p:sldLayoutId id="2147483712"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lexandria" pitchFamily="2" charset="-78"/>
                <a:cs typeface="Alexandria" pitchFamily="2" charset="-78"/>
              </a:defRPr>
            </a:lvl1pPr>
          </a:lstStyle>
          <a:p>
            <a:fld id="{7AD86B2E-B702-4422-B277-3A08C7449694}" type="datetimeFigureOut">
              <a:rPr lang="en-US" smtClean="0"/>
              <a:pPr/>
              <a:t>2/12/2026</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lexandria" pitchFamily="2" charset="-78"/>
                <a:cs typeface="Alexandria" pitchFamily="2" charset="-78"/>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lexandria" pitchFamily="2" charset="-78"/>
                <a:cs typeface="Alexandria" pitchFamily="2" charset="-78"/>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105253002"/>
      </p:ext>
    </p:extLst>
  </p:cSld>
  <p:clrMap bg1="lt1" tx1="dk1" bg2="lt2" tx2="dk2" accent1="accent1" accent2="accent2" accent3="accent3" accent4="accent4" accent5="accent5" accent6="accent6" hlink="hlink" folHlink="folHlink"/>
  <p:sldLayoutIdLst>
    <p:sldLayoutId id="2147483694" r:id="rId1"/>
    <p:sldLayoutId id="2147483695" r:id="rId2"/>
    <p:sldLayoutId id="2147483696" r:id="rId3"/>
    <p:sldLayoutId id="2147483697" r:id="rId4"/>
    <p:sldLayoutId id="2147483698" r:id="rId5"/>
    <p:sldLayoutId id="2147483699" r:id="rId6"/>
    <p:sldLayoutId id="2147483700" r:id="rId7"/>
    <p:sldLayoutId id="2147483701" r:id="rId8"/>
    <p:sldLayoutId id="2147483702" r:id="rId9"/>
    <p:sldLayoutId id="2147483703" r:id="rId10"/>
    <p:sldLayoutId id="2147483704" r:id="rId11"/>
    <p:sldLayoutId id="2147483705" r:id="rId12"/>
    <p:sldLayoutId id="2147483706" r:id="rId13"/>
    <p:sldLayoutId id="2147483707" r:id="rId14"/>
    <p:sldLayoutId id="2147483708" r:id="rId15"/>
    <p:sldLayoutId id="2147483709" r:id="rId16"/>
    <p:sldLayoutId id="2147483710" r:id="rId17"/>
    <p:sldLayoutId id="2147483711"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20.xml"/><Relationship Id="rId7" Type="http://schemas.openxmlformats.org/officeDocument/2006/relationships/image" Target="../media/image4.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3.png"/><Relationship Id="rId5" Type="http://schemas.openxmlformats.org/officeDocument/2006/relationships/image" Target="../media/image2.jpe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Layout" Target="../slideLayouts/slideLayout21.xml"/></Relationships>
</file>

<file path=ppt/slides/_rels/slide3.xml.rels><?xml version="1.0" encoding="UTF-8" standalone="yes"?>
<Relationships xmlns="http://schemas.openxmlformats.org/package/2006/relationships"><Relationship Id="rId8" Type="http://schemas.openxmlformats.org/officeDocument/2006/relationships/image" Target="../media/image13.png"/><Relationship Id="rId13" Type="http://schemas.openxmlformats.org/officeDocument/2006/relationships/image" Target="../media/image18.svg"/><Relationship Id="rId3" Type="http://schemas.openxmlformats.org/officeDocument/2006/relationships/image" Target="../media/image8.svg"/><Relationship Id="rId7" Type="http://schemas.openxmlformats.org/officeDocument/2006/relationships/image" Target="../media/image12.svg"/><Relationship Id="rId12" Type="http://schemas.openxmlformats.org/officeDocument/2006/relationships/image" Target="../media/image17.png"/><Relationship Id="rId2" Type="http://schemas.openxmlformats.org/officeDocument/2006/relationships/image" Target="../media/image7.png"/><Relationship Id="rId1" Type="http://schemas.openxmlformats.org/officeDocument/2006/relationships/slideLayout" Target="../slideLayouts/slideLayout9.xml"/><Relationship Id="rId6" Type="http://schemas.openxmlformats.org/officeDocument/2006/relationships/image" Target="../media/image11.png"/><Relationship Id="rId11" Type="http://schemas.openxmlformats.org/officeDocument/2006/relationships/image" Target="../media/image16.svg"/><Relationship Id="rId5" Type="http://schemas.openxmlformats.org/officeDocument/2006/relationships/image" Target="../media/image10.svg"/><Relationship Id="rId10" Type="http://schemas.openxmlformats.org/officeDocument/2006/relationships/image" Target="../media/image15.png"/><Relationship Id="rId4" Type="http://schemas.openxmlformats.org/officeDocument/2006/relationships/image" Target="../media/image9.png"/><Relationship Id="rId9" Type="http://schemas.openxmlformats.org/officeDocument/2006/relationships/image" Target="../media/image14.svg"/><Relationship Id="rId14" Type="http://schemas.openxmlformats.org/officeDocument/2006/relationships/image" Target="../media/image6.png"/></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6.png"/><Relationship Id="rId1" Type="http://schemas.openxmlformats.org/officeDocument/2006/relationships/slideLayout" Target="../slideLayouts/slideLayout9.xml"/><Relationship Id="rId4" Type="http://schemas.microsoft.com/office/2007/relationships/hdphoto" Target="../media/hdphoto1.wdp"/></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6.png"/><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6.png"/><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6.png"/><Relationship Id="rId1" Type="http://schemas.openxmlformats.org/officeDocument/2006/relationships/slideLayout" Target="../slideLayouts/slideLayout9.xml"/><Relationship Id="rId4" Type="http://schemas.microsoft.com/office/2007/relationships/hdphoto" Target="../media/hdphoto2.wdp"/></Relationships>
</file>

<file path=ppt/slides/_rels/slide13.xml.rels><?xml version="1.0" encoding="UTF-8" standalone="yes"?>
<Relationships xmlns="http://schemas.openxmlformats.org/package/2006/relationships"><Relationship Id="rId8" Type="http://schemas.openxmlformats.org/officeDocument/2006/relationships/image" Target="../media/image29.svg"/><Relationship Id="rId13" Type="http://schemas.openxmlformats.org/officeDocument/2006/relationships/image" Target="../media/image34.png"/><Relationship Id="rId18" Type="http://schemas.openxmlformats.org/officeDocument/2006/relationships/image" Target="../media/image39.svg"/><Relationship Id="rId3" Type="http://schemas.openxmlformats.org/officeDocument/2006/relationships/image" Target="../media/image24.png"/><Relationship Id="rId7" Type="http://schemas.openxmlformats.org/officeDocument/2006/relationships/image" Target="../media/image28.png"/><Relationship Id="rId12" Type="http://schemas.openxmlformats.org/officeDocument/2006/relationships/image" Target="../media/image33.svg"/><Relationship Id="rId17" Type="http://schemas.openxmlformats.org/officeDocument/2006/relationships/image" Target="../media/image38.png"/><Relationship Id="rId2" Type="http://schemas.openxmlformats.org/officeDocument/2006/relationships/image" Target="../media/image6.png"/><Relationship Id="rId16" Type="http://schemas.openxmlformats.org/officeDocument/2006/relationships/image" Target="../media/image37.svg"/><Relationship Id="rId1" Type="http://schemas.openxmlformats.org/officeDocument/2006/relationships/slideLayout" Target="../slideLayouts/slideLayout9.xml"/><Relationship Id="rId6" Type="http://schemas.openxmlformats.org/officeDocument/2006/relationships/image" Target="../media/image27.svg"/><Relationship Id="rId11" Type="http://schemas.openxmlformats.org/officeDocument/2006/relationships/image" Target="../media/image32.png"/><Relationship Id="rId5" Type="http://schemas.openxmlformats.org/officeDocument/2006/relationships/image" Target="../media/image26.png"/><Relationship Id="rId15" Type="http://schemas.openxmlformats.org/officeDocument/2006/relationships/image" Target="../media/image36.png"/><Relationship Id="rId10" Type="http://schemas.openxmlformats.org/officeDocument/2006/relationships/image" Target="../media/image31.svg"/><Relationship Id="rId4" Type="http://schemas.openxmlformats.org/officeDocument/2006/relationships/image" Target="../media/image25.svg"/><Relationship Id="rId9" Type="http://schemas.openxmlformats.org/officeDocument/2006/relationships/image" Target="../media/image30.png"/><Relationship Id="rId14" Type="http://schemas.openxmlformats.org/officeDocument/2006/relationships/image" Target="../media/image35.svg"/></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9.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9.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9.xml"/></Relationships>
</file>

<file path=ppt/slides/_rels/slide17.xml.rels><?xml version="1.0" encoding="UTF-8" standalone="yes"?>
<Relationships xmlns="http://schemas.openxmlformats.org/package/2006/relationships"><Relationship Id="rId3" Type="http://schemas.openxmlformats.org/officeDocument/2006/relationships/image" Target="../media/image40.jpg"/><Relationship Id="rId2" Type="http://schemas.openxmlformats.org/officeDocument/2006/relationships/image" Target="../media/image6.png"/><Relationship Id="rId1" Type="http://schemas.openxmlformats.org/officeDocument/2006/relationships/slideLayout" Target="../slideLayouts/slideLayout9.xml"/></Relationships>
</file>

<file path=ppt/slides/_rels/slide18.xml.rels><?xml version="1.0" encoding="UTF-8" standalone="yes"?>
<Relationships xmlns="http://schemas.openxmlformats.org/package/2006/relationships"><Relationship Id="rId3" Type="http://schemas.openxmlformats.org/officeDocument/2006/relationships/image" Target="../media/image41.jpg"/><Relationship Id="rId2" Type="http://schemas.openxmlformats.org/officeDocument/2006/relationships/image" Target="../media/image6.png"/><Relationship Id="rId1" Type="http://schemas.openxmlformats.org/officeDocument/2006/relationships/slideLayout" Target="../slideLayouts/slideLayout9.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9.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9.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9.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9.xml"/></Relationships>
</file>

<file path=ppt/slides/_rels/slide23.xml.rels><?xml version="1.0" encoding="UTF-8" standalone="yes"?>
<Relationships xmlns="http://schemas.openxmlformats.org/package/2006/relationships"><Relationship Id="rId8" Type="http://schemas.openxmlformats.org/officeDocument/2006/relationships/image" Target="../media/image47.svg"/><Relationship Id="rId3" Type="http://schemas.openxmlformats.org/officeDocument/2006/relationships/image" Target="../media/image42.png"/><Relationship Id="rId7" Type="http://schemas.openxmlformats.org/officeDocument/2006/relationships/image" Target="../media/image46.png"/><Relationship Id="rId12" Type="http://schemas.openxmlformats.org/officeDocument/2006/relationships/image" Target="../media/image51.svg"/><Relationship Id="rId2" Type="http://schemas.openxmlformats.org/officeDocument/2006/relationships/image" Target="../media/image6.png"/><Relationship Id="rId1" Type="http://schemas.openxmlformats.org/officeDocument/2006/relationships/slideLayout" Target="../slideLayouts/slideLayout9.xml"/><Relationship Id="rId6" Type="http://schemas.openxmlformats.org/officeDocument/2006/relationships/image" Target="../media/image45.svg"/><Relationship Id="rId11" Type="http://schemas.openxmlformats.org/officeDocument/2006/relationships/image" Target="../media/image50.png"/><Relationship Id="rId5" Type="http://schemas.openxmlformats.org/officeDocument/2006/relationships/image" Target="../media/image44.png"/><Relationship Id="rId10" Type="http://schemas.openxmlformats.org/officeDocument/2006/relationships/image" Target="../media/image49.svg"/><Relationship Id="rId4" Type="http://schemas.openxmlformats.org/officeDocument/2006/relationships/image" Target="../media/image43.svg"/><Relationship Id="rId9" Type="http://schemas.openxmlformats.org/officeDocument/2006/relationships/image" Target="../media/image48.png"/></Relationships>
</file>

<file path=ppt/slides/_rels/slide24.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6.png"/><Relationship Id="rId1" Type="http://schemas.openxmlformats.org/officeDocument/2006/relationships/slideLayout" Target="../slideLayouts/slideLayout9.xml"/></Relationships>
</file>

<file path=ppt/slides/_rels/slide25.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6.png"/><Relationship Id="rId1" Type="http://schemas.openxmlformats.org/officeDocument/2006/relationships/slideLayout" Target="../slideLayouts/slideLayout9.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9.xml"/></Relationships>
</file>

<file path=ppt/slides/_rels/slide27.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6.png"/><Relationship Id="rId1" Type="http://schemas.openxmlformats.org/officeDocument/2006/relationships/slideLayout" Target="../slideLayouts/slideLayout9.xml"/><Relationship Id="rId4" Type="http://schemas.microsoft.com/office/2007/relationships/hdphoto" Target="../media/hdphoto3.wdp"/></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9.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9.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9.xml"/></Relationships>
</file>

<file path=ppt/slides/_rels/slide31.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6.png"/><Relationship Id="rId1" Type="http://schemas.openxmlformats.org/officeDocument/2006/relationships/slideLayout" Target="../slideLayouts/slideLayout9.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9.xml"/></Relationships>
</file>

<file path=ppt/slides/_rels/slide33.xml.rels><?xml version="1.0" encoding="UTF-8" standalone="yes"?>
<Relationships xmlns="http://schemas.openxmlformats.org/package/2006/relationships"><Relationship Id="rId3" Type="http://schemas.openxmlformats.org/officeDocument/2006/relationships/image" Target="../media/image56.jpg"/><Relationship Id="rId2" Type="http://schemas.openxmlformats.org/officeDocument/2006/relationships/image" Target="../media/image6.png"/><Relationship Id="rId1" Type="http://schemas.openxmlformats.org/officeDocument/2006/relationships/slideLayout" Target="../slideLayouts/slideLayout9.xml"/></Relationships>
</file>

<file path=ppt/slides/_rels/slide34.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6.png"/><Relationship Id="rId1" Type="http://schemas.openxmlformats.org/officeDocument/2006/relationships/slideLayout" Target="../slideLayouts/slideLayout9.xml"/><Relationship Id="rId4" Type="http://schemas.openxmlformats.org/officeDocument/2006/relationships/image" Target="../media/image58.svg"/></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9.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9.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9.xml"/></Relationships>
</file>

<file path=ppt/slides/_rels/slide38.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xml"/><Relationship Id="rId1" Type="http://schemas.openxmlformats.org/officeDocument/2006/relationships/tags" Target="../tags/tag1.xml"/><Relationship Id="rId4" Type="http://schemas.openxmlformats.org/officeDocument/2006/relationships/image" Target="../media/image3.png"/></Relationships>
</file>

<file path=ppt/slides/_rels/slide39.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38.xml"/><Relationship Id="rId7" Type="http://schemas.openxmlformats.org/officeDocument/2006/relationships/image" Target="../media/image3.png"/><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61.svg"/><Relationship Id="rId5" Type="http://schemas.openxmlformats.org/officeDocument/2006/relationships/image" Target="../media/image60.png"/><Relationship Id="rId4" Type="http://schemas.openxmlformats.org/officeDocument/2006/relationships/image" Target="../media/image59.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5863985" y="0"/>
            <a:ext cx="6143241" cy="664210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sp>
        <p:nvSpPr>
          <p:cNvPr id="34" name="Rectangle: Rounded Corners 33"/>
          <p:cNvSpPr/>
          <p:nvPr/>
        </p:nvSpPr>
        <p:spPr>
          <a:xfrm>
            <a:off x="1058949" y="584587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rPr>
              <a:t>Lecture 2</a:t>
            </a:r>
          </a:p>
        </p:txBody>
      </p:sp>
      <p:sp>
        <p:nvSpPr>
          <p:cNvPr id="14" name="Oval 13"/>
          <p:cNvSpPr/>
          <p:nvPr/>
        </p:nvSpPr>
        <p:spPr>
          <a:xfrm>
            <a:off x="5950249" y="109252"/>
            <a:ext cx="6470051" cy="6255691"/>
          </a:xfrm>
          <a:prstGeom prst="ellipse">
            <a:avLst/>
          </a:prstGeom>
          <a:blipFill>
            <a:blip r:embed="rId5"/>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pic>
        <p:nvPicPr>
          <p:cNvPr id="4" name="Graphic 21"/>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4774" y="5127"/>
            <a:ext cx="2954655" cy="1379622"/>
          </a:xfrm>
          <a:prstGeom prst="rect">
            <a:avLst/>
          </a:prstGeom>
        </p:spPr>
      </p:pic>
      <p:sp>
        <p:nvSpPr>
          <p:cNvPr id="6" name="TextBox 5">
            <a:extLst>
              <a:ext uri="{FF2B5EF4-FFF2-40B4-BE49-F238E27FC236}">
                <a16:creationId xmlns:a16="http://schemas.microsoft.com/office/drawing/2014/main" id="{FD09AEA3-4AF4-F4CA-3015-45040503F65F}"/>
              </a:ext>
            </a:extLst>
          </p:cNvPr>
          <p:cNvSpPr txBox="1"/>
          <p:nvPr/>
        </p:nvSpPr>
        <p:spPr>
          <a:xfrm>
            <a:off x="814180" y="1650388"/>
            <a:ext cx="4006146" cy="492443"/>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600" b="1" i="0" u="none" strike="noStrike" kern="0" cap="none" spc="0" normalizeH="0" baseline="0" noProof="0" dirty="0">
                <a:ln>
                  <a:noFill/>
                </a:ln>
                <a:solidFill>
                  <a:schemeClr val="tx1"/>
                </a:solidFill>
                <a:effectLst/>
                <a:uLnTx/>
                <a:uFillTx/>
                <a:latin typeface="Alexandria" pitchFamily="2" charset="-78"/>
                <a:cs typeface="Alexandria" pitchFamily="2" charset="-78"/>
                <a:sym typeface="Arial"/>
              </a:rPr>
              <a:t>ريادة الأعمال والابتكار</a:t>
            </a:r>
            <a:endParaRPr kumimoji="0" lang="en-GB" sz="2600" b="1" i="0" u="none" strike="noStrike" kern="0" cap="none" spc="0" normalizeH="0" baseline="0" noProof="0" dirty="0">
              <a:ln>
                <a:noFill/>
              </a:ln>
              <a:solidFill>
                <a:schemeClr val="tx1"/>
              </a:solidFill>
              <a:effectLst/>
              <a:uLnTx/>
              <a:uFillTx/>
              <a:latin typeface="Alexandria" pitchFamily="2" charset="-78"/>
              <a:cs typeface="Alexandria" pitchFamily="2" charset="-78"/>
              <a:sym typeface="Arial"/>
            </a:endParaRPr>
          </a:p>
        </p:txBody>
      </p:sp>
      <p:sp>
        <p:nvSpPr>
          <p:cNvPr id="2" name="TextBox 1">
            <a:extLst>
              <a:ext uri="{FF2B5EF4-FFF2-40B4-BE49-F238E27FC236}">
                <a16:creationId xmlns:a16="http://schemas.microsoft.com/office/drawing/2014/main" id="{BFC5C910-DA96-83C7-4C3B-1C4680729B87}"/>
              </a:ext>
            </a:extLst>
          </p:cNvPr>
          <p:cNvSpPr txBox="1"/>
          <p:nvPr/>
        </p:nvSpPr>
        <p:spPr>
          <a:xfrm>
            <a:off x="489800" y="4445407"/>
            <a:ext cx="5116400" cy="461665"/>
          </a:xfrm>
          <a:prstGeom prst="rect">
            <a:avLst/>
          </a:prstGeom>
          <a:noFill/>
        </p:spPr>
        <p:txBody>
          <a:bodyPr wrap="square" rtlCol="0">
            <a:spAutoFit/>
          </a:bodyPr>
          <a:lstStyle/>
          <a:p>
            <a:pPr algn="ctr"/>
            <a:r>
              <a:rPr lang="en-US" sz="2400" b="1" dirty="0">
                <a:latin typeface="Alexandria" pitchFamily="2" charset="-78"/>
                <a:cs typeface="Alexandria" pitchFamily="2" charset="-78"/>
              </a:rPr>
              <a:t>Prepared by Dr. Rehab Elshafie</a:t>
            </a:r>
          </a:p>
        </p:txBody>
      </p:sp>
      <p:sp>
        <p:nvSpPr>
          <p:cNvPr id="5" name="TextBox 4">
            <a:extLst>
              <a:ext uri="{FF2B5EF4-FFF2-40B4-BE49-F238E27FC236}">
                <a16:creationId xmlns:a16="http://schemas.microsoft.com/office/drawing/2014/main" id="{5FD2D576-1AAA-13B4-F619-E586EBEEBA2D}"/>
              </a:ext>
            </a:extLst>
          </p:cNvPr>
          <p:cNvSpPr txBox="1"/>
          <p:nvPr/>
        </p:nvSpPr>
        <p:spPr>
          <a:xfrm>
            <a:off x="101241" y="2464361"/>
            <a:ext cx="6334698"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 typeface="Arial"/>
              <a:buNone/>
              <a:tabLst/>
              <a:defRPr/>
            </a:pPr>
            <a:r>
              <a:rPr kumimoji="0" lang="en-US" sz="2400" b="1" i="0" u="none" strike="noStrike" kern="1200" cap="none" spc="0" normalizeH="0" baseline="0" noProof="0" dirty="0">
                <a:ln>
                  <a:noFill/>
                </a:ln>
                <a:solidFill>
                  <a:srgbClr val="00B0F0"/>
                </a:solidFill>
                <a:effectLst/>
                <a:uLnTx/>
                <a:uFillTx/>
                <a:latin typeface="Alexandria" pitchFamily="2" charset="-78"/>
                <a:cs typeface="Alexandria" pitchFamily="2" charset="-78"/>
                <a:sym typeface="Arial"/>
              </a:rPr>
              <a:t>Entrepreneurship</a:t>
            </a:r>
            <a:r>
              <a:rPr kumimoji="0" lang="ar-AE" sz="2400" b="1" i="0" u="none" strike="noStrike" kern="1200" cap="none" spc="0" normalizeH="0" baseline="0" noProof="0" dirty="0">
                <a:ln>
                  <a:noFill/>
                </a:ln>
                <a:solidFill>
                  <a:srgbClr val="00B0F0"/>
                </a:solidFill>
                <a:effectLst/>
                <a:uLnTx/>
                <a:uFillTx/>
                <a:latin typeface="Alexandria" pitchFamily="2" charset="-78"/>
                <a:cs typeface="Alexandria" pitchFamily="2" charset="-78"/>
                <a:sym typeface="Arial"/>
              </a:rPr>
              <a:t> </a:t>
            </a:r>
            <a:r>
              <a:rPr kumimoji="0" lang="en-US" sz="2400" b="1" i="0" u="none" strike="noStrike" kern="1200" cap="none" spc="0" normalizeH="0" baseline="0" noProof="0" dirty="0">
                <a:ln>
                  <a:noFill/>
                </a:ln>
                <a:solidFill>
                  <a:srgbClr val="00B0F0"/>
                </a:solidFill>
                <a:effectLst/>
                <a:uLnTx/>
                <a:uFillTx/>
                <a:latin typeface="Alexandria" pitchFamily="2" charset="-78"/>
                <a:cs typeface="Alexandria" pitchFamily="2" charset="-78"/>
                <a:sym typeface="Arial"/>
              </a:rPr>
              <a:t>and Innovation</a:t>
            </a:r>
          </a:p>
        </p:txBody>
      </p:sp>
      <p:pic>
        <p:nvPicPr>
          <p:cNvPr id="7" name="Recorded Sound">
            <a:hlinkClick r:id="" action="ppaction://media"/>
            <a:extLst>
              <a:ext uri="{FF2B5EF4-FFF2-40B4-BE49-F238E27FC236}">
                <a16:creationId xmlns:a16="http://schemas.microsoft.com/office/drawing/2014/main" id="{40352485-BA09-6995-AA9F-618701C6C3AA}"/>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239619" y="6370637"/>
            <a:ext cx="487363" cy="487363"/>
          </a:xfrm>
          <a:prstGeom prst="rect">
            <a:avLst/>
          </a:prstGeom>
        </p:spPr>
      </p:pic>
    </p:spTree>
    <p:extLst>
      <p:ext uri="{BB962C8B-B14F-4D97-AF65-F5344CB8AC3E}">
        <p14:creationId xmlns:p14="http://schemas.microsoft.com/office/powerpoint/2010/main" val="16607280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71018"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571864-1196-9DEC-70E5-F73EA17F341D}"/>
            </a:ext>
          </a:extLst>
        </p:cNvPr>
        <p:cNvGrpSpPr/>
        <p:nvPr/>
      </p:nvGrpSpPr>
      <p:grpSpPr>
        <a:xfrm>
          <a:off x="0" y="0"/>
          <a:ext cx="0" cy="0"/>
          <a:chOff x="0" y="0"/>
          <a:chExt cx="0" cy="0"/>
        </a:xfrm>
      </p:grpSpPr>
      <p:pic>
        <p:nvPicPr>
          <p:cNvPr id="18" name="Picture Placeholder 17">
            <a:extLst>
              <a:ext uri="{FF2B5EF4-FFF2-40B4-BE49-F238E27FC236}">
                <a16:creationId xmlns:a16="http://schemas.microsoft.com/office/drawing/2014/main" id="{0089D0B5-43ED-12EF-ECFF-24AB1EFD159D}"/>
              </a:ext>
            </a:extLst>
          </p:cNvPr>
          <p:cNvPicPr>
            <a:picLocks noGrp="1" noChangeAspect="1"/>
          </p:cNvPicPr>
          <p:nvPr>
            <p:ph type="pic" sz="quarter" idx="10"/>
          </p:nvPr>
        </p:nvPicPr>
        <p:blipFill>
          <a:blip r:embed="rId2"/>
          <a:srcRect t="15140" b="15140"/>
          <a:stretch/>
        </p:blipFill>
        <p:spPr>
          <a:ln w="38100">
            <a:solidFill>
              <a:srgbClr val="002060"/>
            </a:solidFill>
          </a:ln>
        </p:spPr>
      </p:pic>
      <p:sp>
        <p:nvSpPr>
          <p:cNvPr id="19" name="Rectangle 18">
            <a:extLst>
              <a:ext uri="{FF2B5EF4-FFF2-40B4-BE49-F238E27FC236}">
                <a16:creationId xmlns:a16="http://schemas.microsoft.com/office/drawing/2014/main" id="{E79A52EB-D88F-9E0E-1FD2-941B3922A2E7}"/>
              </a:ext>
            </a:extLst>
          </p:cNvPr>
          <p:cNvSpPr/>
          <p:nvPr/>
        </p:nvSpPr>
        <p:spPr>
          <a:xfrm flipV="1">
            <a:off x="3145344" y="377546"/>
            <a:ext cx="859113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 name="Graphic 21">
            <a:extLst>
              <a:ext uri="{FF2B5EF4-FFF2-40B4-BE49-F238E27FC236}">
                <a16:creationId xmlns:a16="http://schemas.microsoft.com/office/drawing/2014/main" id="{963B9064-C77F-A69A-0F75-41AF3F50B83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47" y="-193498"/>
            <a:ext cx="3250440" cy="1517733"/>
          </a:xfrm>
          <a:prstGeom prst="rect">
            <a:avLst/>
          </a:prstGeom>
        </p:spPr>
      </p:pic>
      <p:sp>
        <p:nvSpPr>
          <p:cNvPr id="21" name="Rectangle 20">
            <a:extLst>
              <a:ext uri="{FF2B5EF4-FFF2-40B4-BE49-F238E27FC236}">
                <a16:creationId xmlns:a16="http://schemas.microsoft.com/office/drawing/2014/main" id="{610DCF41-A03F-C6C3-ECFB-F26AF575763D}"/>
              </a:ext>
            </a:extLst>
          </p:cNvPr>
          <p:cNvSpPr/>
          <p:nvPr/>
        </p:nvSpPr>
        <p:spPr>
          <a:xfrm>
            <a:off x="6096000" y="1312421"/>
            <a:ext cx="4747323" cy="731354"/>
          </a:xfrm>
          <a:prstGeom prst="rect">
            <a:avLst/>
          </a:prstGeom>
          <a:noFill/>
        </p:spPr>
        <p:txBody>
          <a:bodyPr wrap="square">
            <a:spAutoFit/>
          </a:bodyPr>
          <a:lstStyle/>
          <a:p>
            <a:pPr algn="ctr" rtl="1"/>
            <a:r>
              <a:rPr lang="ar-EG" sz="2400" b="1" dirty="0">
                <a:solidFill>
                  <a:srgbClr val="0070C0"/>
                </a:solidFill>
                <a:latin typeface="Alexandria" pitchFamily="2" charset="-78"/>
                <a:cs typeface="Alexandria" pitchFamily="2" charset="-78"/>
              </a:rPr>
              <a:t>المحاضرة الثانية</a:t>
            </a:r>
            <a:endParaRPr lang="en-US" sz="2400" b="1" dirty="0">
              <a:solidFill>
                <a:srgbClr val="0070C0"/>
              </a:solidFill>
              <a:latin typeface="Alexandria" pitchFamily="2" charset="-78"/>
              <a:cs typeface="Alexandria" pitchFamily="2" charset="-78"/>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sp>
        <p:nvSpPr>
          <p:cNvPr id="22" name="Rectangle 21">
            <a:extLst>
              <a:ext uri="{FF2B5EF4-FFF2-40B4-BE49-F238E27FC236}">
                <a16:creationId xmlns:a16="http://schemas.microsoft.com/office/drawing/2014/main" id="{90AFC193-9BDF-AC14-AD89-8B6F74CEE303}"/>
              </a:ext>
            </a:extLst>
          </p:cNvPr>
          <p:cNvSpPr/>
          <p:nvPr/>
        </p:nvSpPr>
        <p:spPr>
          <a:xfrm>
            <a:off x="553685" y="5122151"/>
            <a:ext cx="5686425" cy="792909"/>
          </a:xfrm>
          <a:prstGeom prst="rect">
            <a:avLst/>
          </a:prstGeom>
          <a:noFill/>
        </p:spPr>
        <p:txBody>
          <a:bodyPr wrap="square">
            <a:spAutoFit/>
          </a:bodyPr>
          <a:lstStyle/>
          <a:p>
            <a:pPr algn="ctr" rtl="1"/>
            <a:r>
              <a:rPr lang="ar-EG" sz="2800" b="1" dirty="0">
                <a:solidFill>
                  <a:srgbClr val="002060"/>
                </a:solidFill>
                <a:latin typeface="Alexandria" pitchFamily="2" charset="-78"/>
                <a:cs typeface="Alexandria" pitchFamily="2" charset="-78"/>
              </a:rPr>
              <a:t>نظريات الإبداع والابتكار</a:t>
            </a:r>
            <a:endParaRPr lang="en-US" sz="2800" b="1" dirty="0">
              <a:solidFill>
                <a:srgbClr val="002060"/>
              </a:solidFill>
              <a:latin typeface="Alexandria" pitchFamily="2" charset="-78"/>
              <a:cs typeface="Alexandria" pitchFamily="2" charset="-78"/>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grpSp>
        <p:nvGrpSpPr>
          <p:cNvPr id="2" name="Group 1">
            <a:extLst>
              <a:ext uri="{FF2B5EF4-FFF2-40B4-BE49-F238E27FC236}">
                <a16:creationId xmlns:a16="http://schemas.microsoft.com/office/drawing/2014/main" id="{0E9582A0-D548-B0FE-2D0E-4EDEA423A8C0}"/>
              </a:ext>
            </a:extLst>
          </p:cNvPr>
          <p:cNvGrpSpPr/>
          <p:nvPr/>
        </p:nvGrpSpPr>
        <p:grpSpPr>
          <a:xfrm>
            <a:off x="10505843" y="1429189"/>
            <a:ext cx="1116793" cy="962568"/>
            <a:chOff x="9878387" y="959393"/>
            <a:chExt cx="1116793" cy="962568"/>
          </a:xfrm>
          <a:solidFill>
            <a:srgbClr val="A4D6F1"/>
          </a:solidFill>
        </p:grpSpPr>
        <p:sp>
          <p:nvSpPr>
            <p:cNvPr id="23" name="Rectangle 22">
              <a:extLst>
                <a:ext uri="{FF2B5EF4-FFF2-40B4-BE49-F238E27FC236}">
                  <a16:creationId xmlns:a16="http://schemas.microsoft.com/office/drawing/2014/main" id="{3B838B32-5CF0-8E77-E537-95056592F9C4}"/>
                </a:ext>
              </a:extLst>
            </p:cNvPr>
            <p:cNvSpPr/>
            <p:nvPr/>
          </p:nvSpPr>
          <p:spPr>
            <a:xfrm>
              <a:off x="9878387" y="959393"/>
              <a:ext cx="1116793" cy="962568"/>
            </a:xfrm>
            <a:prstGeom prst="rect">
              <a:avLst/>
            </a:prstGeom>
            <a:grpFill/>
            <a:ln w="381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24" name="TextBox 23">
              <a:extLst>
                <a:ext uri="{FF2B5EF4-FFF2-40B4-BE49-F238E27FC236}">
                  <a16:creationId xmlns:a16="http://schemas.microsoft.com/office/drawing/2014/main" id="{32FF312D-9A01-973E-B4CC-7A04DADC7BA7}"/>
                </a:ext>
              </a:extLst>
            </p:cNvPr>
            <p:cNvSpPr txBox="1"/>
            <p:nvPr/>
          </p:nvSpPr>
          <p:spPr>
            <a:xfrm>
              <a:off x="9965475" y="1025179"/>
              <a:ext cx="942618" cy="830997"/>
            </a:xfrm>
            <a:prstGeom prst="rect">
              <a:avLst/>
            </a:prstGeom>
            <a:grpFill/>
          </p:spPr>
          <p:txBody>
            <a:bodyPr wrap="square" rtlCol="0">
              <a:spAutoFit/>
            </a:bodyPr>
            <a:lstStyle/>
            <a:p>
              <a:pPr algn="ctr"/>
              <a:r>
                <a:rPr lang="en-US" sz="4800" b="1" dirty="0">
                  <a:solidFill>
                    <a:srgbClr val="002060"/>
                  </a:solidFill>
                  <a:latin typeface="Times New Roman" panose="02020603050405020304" pitchFamily="18" charset="0"/>
                  <a:cs typeface="Times New Roman" panose="02020603050405020304" pitchFamily="18" charset="0"/>
                </a:rPr>
                <a:t>2</a:t>
              </a:r>
              <a:endParaRPr lang="en-US" sz="1400" b="1" dirty="0">
                <a:solidFill>
                  <a:srgbClr val="002060"/>
                </a:solidFill>
                <a:latin typeface="Times New Roman" panose="02020603050405020304" pitchFamily="18" charset="0"/>
                <a:cs typeface="Times New Roman" panose="02020603050405020304" pitchFamily="18" charset="0"/>
              </a:endParaRPr>
            </a:p>
          </p:txBody>
        </p:sp>
      </p:grpSp>
    </p:spTree>
    <p:extLst>
      <p:ext uri="{BB962C8B-B14F-4D97-AF65-F5344CB8AC3E}">
        <p14:creationId xmlns:p14="http://schemas.microsoft.com/office/powerpoint/2010/main" val="3069472123"/>
      </p:ext>
    </p:extLst>
  </p:cSld>
  <p:clrMapOvr>
    <a:masterClrMapping/>
  </p:clrMapOvr>
  <mc:AlternateContent xmlns:mc="http://schemas.openxmlformats.org/markup-compatibility/2006" xmlns:p14="http://schemas.microsoft.com/office/powerpoint/2010/main">
    <mc:Choice Requires="p14">
      <p:transition spd="slow" p14:dur="2000" advTm="9587"/>
    </mc:Choice>
    <mc:Fallback xmlns="">
      <p:transition spd="slow" advTm="9587"/>
    </mc:Fallback>
  </mc:AlternateContent>
  <p:extLst>
    <p:ext uri="{E180D4A7-C9FB-4DFB-919C-405C955672EB}">
      <p14:showEvtLst xmlns:p14="http://schemas.microsoft.com/office/powerpoint/2010/main">
        <p14:playEvt time="1" objId="3"/>
        <p14:stopEvt time="9049" objId="3"/>
      </p14:showEvtLst>
    </p:ext>
  </p:extLs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A06C6081-1EBC-484C-8576-FE8597A3C129}"/>
              </a:ext>
            </a:extLst>
          </p:cNvPr>
          <p:cNvSpPr/>
          <p:nvPr/>
        </p:nvSpPr>
        <p:spPr>
          <a:xfrm>
            <a:off x="5842560" y="1013002"/>
            <a:ext cx="4173327" cy="5556738"/>
          </a:xfrm>
          <a:prstGeom prst="roundRect">
            <a:avLst>
              <a:gd name="adj" fmla="val 1835"/>
            </a:avLst>
          </a:prstGeom>
          <a:solidFill>
            <a:srgbClr val="00B0F0"/>
          </a:solidFill>
          <a:ln>
            <a:noFill/>
          </a:ln>
          <a:scene3d>
            <a:camera prst="perspectiveLeft"/>
            <a:lightRig rig="flat" dir="t"/>
          </a:scene3d>
          <a:sp3d extrusionH="146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Rectangle: Rounded Corners 7">
            <a:extLst>
              <a:ext uri="{FF2B5EF4-FFF2-40B4-BE49-F238E27FC236}">
                <a16:creationId xmlns:a16="http://schemas.microsoft.com/office/drawing/2014/main" id="{94D19A6A-E772-41FF-81FB-A3FCFC7567CC}"/>
              </a:ext>
            </a:extLst>
          </p:cNvPr>
          <p:cNvSpPr/>
          <p:nvPr/>
        </p:nvSpPr>
        <p:spPr>
          <a:xfrm>
            <a:off x="1720454" y="1012862"/>
            <a:ext cx="4577095" cy="5556738"/>
          </a:xfrm>
          <a:prstGeom prst="roundRect">
            <a:avLst>
              <a:gd name="adj" fmla="val 1835"/>
            </a:avLst>
          </a:prstGeom>
          <a:solidFill>
            <a:srgbClr val="00B0F0"/>
          </a:solidFill>
          <a:ln>
            <a:noFill/>
          </a:ln>
          <a:scene3d>
            <a:camera prst="perspectiveRight"/>
            <a:lightRig rig="twoPt" dir="t"/>
          </a:scene3d>
          <a:sp3d extrusionH="146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 name="Rectangle 3">
            <a:extLst>
              <a:ext uri="{FF2B5EF4-FFF2-40B4-BE49-F238E27FC236}">
                <a16:creationId xmlns:a16="http://schemas.microsoft.com/office/drawing/2014/main" id="{381A9ECD-146F-4291-9A13-56E2C49ABF89}"/>
              </a:ext>
            </a:extLst>
          </p:cNvPr>
          <p:cNvSpPr/>
          <p:nvPr/>
        </p:nvSpPr>
        <p:spPr>
          <a:xfrm>
            <a:off x="2179384" y="1149760"/>
            <a:ext cx="4047163" cy="5324061"/>
          </a:xfrm>
          <a:prstGeom prst="rect">
            <a:avLst/>
          </a:prstGeom>
          <a:solidFill>
            <a:schemeClr val="bg1"/>
          </a:solidFill>
          <a:ln>
            <a:noFill/>
          </a:ln>
          <a:scene3d>
            <a:camera prst="perspectiveRight"/>
            <a:lightRig rig="twoPt" dir="t"/>
          </a:scene3d>
          <a:sp3d extrusionH="15494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FE58BF59-9748-4AB6-B6CC-FCFCC8BF482B}"/>
              </a:ext>
            </a:extLst>
          </p:cNvPr>
          <p:cNvSpPr/>
          <p:nvPr/>
        </p:nvSpPr>
        <p:spPr>
          <a:xfrm>
            <a:off x="5944682" y="1118510"/>
            <a:ext cx="3667335" cy="5324061"/>
          </a:xfrm>
          <a:prstGeom prst="rect">
            <a:avLst/>
          </a:prstGeom>
          <a:pattFill prst="dotGrid">
            <a:fgClr>
              <a:schemeClr val="bg1">
                <a:lumMod val="95000"/>
              </a:schemeClr>
            </a:fgClr>
            <a:bgClr>
              <a:schemeClr val="bg1"/>
            </a:bgClr>
          </a:pattFill>
          <a:ln>
            <a:noFill/>
          </a:ln>
          <a:scene3d>
            <a:camera prst="perspectiveLeft"/>
            <a:lightRig rig="balanced" dir="t"/>
          </a:scene3d>
          <a:sp3d extrusionH="15494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36" name="Group 35">
            <a:extLst>
              <a:ext uri="{FF2B5EF4-FFF2-40B4-BE49-F238E27FC236}">
                <a16:creationId xmlns:a16="http://schemas.microsoft.com/office/drawing/2014/main" id="{E34368D1-0CFE-4462-928C-169EC708B55E}"/>
              </a:ext>
            </a:extLst>
          </p:cNvPr>
          <p:cNvGrpSpPr/>
          <p:nvPr/>
        </p:nvGrpSpPr>
        <p:grpSpPr>
          <a:xfrm>
            <a:off x="9612789" y="1434892"/>
            <a:ext cx="1964922" cy="675249"/>
            <a:chOff x="9612789" y="1083212"/>
            <a:chExt cx="1964922" cy="675249"/>
          </a:xfrm>
        </p:grpSpPr>
        <p:sp>
          <p:nvSpPr>
            <p:cNvPr id="12" name="Rectangle 11">
              <a:extLst>
                <a:ext uri="{FF2B5EF4-FFF2-40B4-BE49-F238E27FC236}">
                  <a16:creationId xmlns:a16="http://schemas.microsoft.com/office/drawing/2014/main" id="{4DBFF814-6F99-4954-BFC7-27F098580E42}"/>
                </a:ext>
              </a:extLst>
            </p:cNvPr>
            <p:cNvSpPr/>
            <p:nvPr/>
          </p:nvSpPr>
          <p:spPr>
            <a:xfrm>
              <a:off x="9612789" y="1083212"/>
              <a:ext cx="1964922" cy="675249"/>
            </a:xfrm>
            <a:prstGeom prst="rect">
              <a:avLst/>
            </a:prstGeom>
            <a:solidFill>
              <a:srgbClr val="FF9900"/>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TextBox 12">
              <a:extLst>
                <a:ext uri="{FF2B5EF4-FFF2-40B4-BE49-F238E27FC236}">
                  <a16:creationId xmlns:a16="http://schemas.microsoft.com/office/drawing/2014/main" id="{A79D627C-2C6C-4173-B432-F58DCC8FCE68}"/>
                </a:ext>
              </a:extLst>
            </p:cNvPr>
            <p:cNvSpPr txBox="1"/>
            <p:nvPr/>
          </p:nvSpPr>
          <p:spPr>
            <a:xfrm>
              <a:off x="9806679" y="1166592"/>
              <a:ext cx="123822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1400" b="1" dirty="0">
                  <a:solidFill>
                    <a:prstClr val="white"/>
                  </a:solidFill>
                  <a:latin typeface="Alexandria" pitchFamily="2" charset="-78"/>
                  <a:cs typeface="Alexandria" pitchFamily="2" charset="-78"/>
                </a:rPr>
                <a:t>تفسير الإبداع</a:t>
              </a:r>
              <a:endParaRPr kumimoji="0" lang="en-US" sz="1400" b="1" i="0" u="none" strike="noStrike" kern="1200" cap="none" spc="0" normalizeH="0" baseline="0" noProof="0" dirty="0">
                <a:ln>
                  <a:noFill/>
                </a:ln>
                <a:solidFill>
                  <a:prstClr val="white"/>
                </a:solidFill>
                <a:effectLst/>
                <a:uLnTx/>
                <a:uFillTx/>
                <a:latin typeface="Alexandria" pitchFamily="2" charset="-78"/>
                <a:cs typeface="Alexandria" pitchFamily="2" charset="-78"/>
              </a:endParaRPr>
            </a:p>
          </p:txBody>
        </p:sp>
        <p:sp>
          <p:nvSpPr>
            <p:cNvPr id="14" name="TextBox 13">
              <a:extLst>
                <a:ext uri="{FF2B5EF4-FFF2-40B4-BE49-F238E27FC236}">
                  <a16:creationId xmlns:a16="http://schemas.microsoft.com/office/drawing/2014/main" id="{81B8D044-6446-42D3-B208-FEF6AD4B0525}"/>
                </a:ext>
              </a:extLst>
            </p:cNvPr>
            <p:cNvSpPr txBox="1"/>
            <p:nvPr/>
          </p:nvSpPr>
          <p:spPr>
            <a:xfrm>
              <a:off x="10630137" y="1258788"/>
              <a:ext cx="780554" cy="338554"/>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prstClr val="white"/>
                  </a:solidFill>
                  <a:effectLst/>
                  <a:uLnTx/>
                  <a:uFillTx/>
                  <a:latin typeface="Alexandria" pitchFamily="2" charset="-78"/>
                  <a:cs typeface="Alexandria" pitchFamily="2" charset="-78"/>
                </a:rPr>
                <a:t>01</a:t>
              </a:r>
            </a:p>
          </p:txBody>
        </p:sp>
      </p:grpSp>
      <p:grpSp>
        <p:nvGrpSpPr>
          <p:cNvPr id="37" name="Group 36">
            <a:extLst>
              <a:ext uri="{FF2B5EF4-FFF2-40B4-BE49-F238E27FC236}">
                <a16:creationId xmlns:a16="http://schemas.microsoft.com/office/drawing/2014/main" id="{D315A847-EDCD-4EC7-A688-29A23F4DB996}"/>
              </a:ext>
            </a:extLst>
          </p:cNvPr>
          <p:cNvGrpSpPr/>
          <p:nvPr/>
        </p:nvGrpSpPr>
        <p:grpSpPr>
          <a:xfrm>
            <a:off x="9609172" y="2285717"/>
            <a:ext cx="1964922" cy="675249"/>
            <a:chOff x="9609172" y="1934037"/>
            <a:chExt cx="1964922" cy="675249"/>
          </a:xfrm>
        </p:grpSpPr>
        <p:sp>
          <p:nvSpPr>
            <p:cNvPr id="17" name="Rectangle 16">
              <a:extLst>
                <a:ext uri="{FF2B5EF4-FFF2-40B4-BE49-F238E27FC236}">
                  <a16:creationId xmlns:a16="http://schemas.microsoft.com/office/drawing/2014/main" id="{65D4ACFE-FBBE-4F64-92FE-243AFFC3D97B}"/>
                </a:ext>
              </a:extLst>
            </p:cNvPr>
            <p:cNvSpPr/>
            <p:nvPr/>
          </p:nvSpPr>
          <p:spPr>
            <a:xfrm>
              <a:off x="9609172" y="1934037"/>
              <a:ext cx="1964922" cy="675249"/>
            </a:xfrm>
            <a:prstGeom prst="rect">
              <a:avLst/>
            </a:prstGeom>
            <a:solidFill>
              <a:srgbClr val="00CC99"/>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8" name="TextBox 17">
              <a:extLst>
                <a:ext uri="{FF2B5EF4-FFF2-40B4-BE49-F238E27FC236}">
                  <a16:creationId xmlns:a16="http://schemas.microsoft.com/office/drawing/2014/main" id="{30B125F4-13E6-46F3-9D99-21BB19295831}"/>
                </a:ext>
              </a:extLst>
            </p:cNvPr>
            <p:cNvSpPr txBox="1"/>
            <p:nvPr/>
          </p:nvSpPr>
          <p:spPr>
            <a:xfrm>
              <a:off x="9766404" y="2020043"/>
              <a:ext cx="1238226" cy="523220"/>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sz="1400" b="1">
                  <a:solidFill>
                    <a:prstClr val="white"/>
                  </a:solidFill>
                  <a:latin typeface="Alexandria" pitchFamily="2" charset="-78"/>
                  <a:cs typeface="Alexandria" pitchFamily="2" charset="-78"/>
                </a:defRPr>
              </a:lvl1pPr>
            </a:lstStyle>
            <a:p>
              <a:r>
                <a:rPr lang="ar-EG" dirty="0"/>
                <a:t>نظريات الإبداع</a:t>
              </a:r>
              <a:endParaRPr lang="en-US" dirty="0"/>
            </a:p>
          </p:txBody>
        </p:sp>
        <p:sp>
          <p:nvSpPr>
            <p:cNvPr id="19" name="TextBox 18">
              <a:extLst>
                <a:ext uri="{FF2B5EF4-FFF2-40B4-BE49-F238E27FC236}">
                  <a16:creationId xmlns:a16="http://schemas.microsoft.com/office/drawing/2014/main" id="{BBA7ADF8-22F1-41B9-B4B8-AAD901E80DCB}"/>
                </a:ext>
              </a:extLst>
            </p:cNvPr>
            <p:cNvSpPr txBox="1"/>
            <p:nvPr/>
          </p:nvSpPr>
          <p:spPr>
            <a:xfrm>
              <a:off x="10674255" y="2060092"/>
              <a:ext cx="780554" cy="307777"/>
            </a:xfrm>
            <a:prstGeom prst="rect">
              <a:avLst/>
            </a:prstGeom>
            <a:noFill/>
          </p:spPr>
          <p:txBody>
            <a:bodyPr wrap="square" rtlCol="0">
              <a:spAutoFit/>
            </a:bodyPr>
            <a:lstStyle>
              <a:defPPr>
                <a:defRPr lang="en-US"/>
              </a:defPPr>
              <a:lvl1pPr marR="0" lvl="0" indent="0" algn="r" fontAlgn="auto">
                <a:lnSpc>
                  <a:spcPct val="100000"/>
                </a:lnSpc>
                <a:spcBef>
                  <a:spcPts val="0"/>
                </a:spcBef>
                <a:spcAft>
                  <a:spcPts val="0"/>
                </a:spcAft>
                <a:buClrTx/>
                <a:buSzTx/>
                <a:buFontTx/>
                <a:buNone/>
                <a:tabLst/>
                <a:defRPr kumimoji="0" sz="1600" b="1" i="0" u="none" strike="noStrike" cap="none" spc="0" normalizeH="0" baseline="0">
                  <a:ln>
                    <a:noFill/>
                  </a:ln>
                  <a:solidFill>
                    <a:prstClr val="white"/>
                  </a:solidFill>
                  <a:effectLst/>
                  <a:uLnTx/>
                  <a:uFillTx/>
                  <a:latin typeface="Alexandria" pitchFamily="2" charset="-78"/>
                  <a:cs typeface="Alexandria" pitchFamily="2" charset="-78"/>
                </a:defRPr>
              </a:lvl1pPr>
            </a:lstStyle>
            <a:p>
              <a:r>
                <a:rPr lang="en-US" dirty="0"/>
                <a:t>02</a:t>
              </a:r>
            </a:p>
          </p:txBody>
        </p:sp>
      </p:grpSp>
      <p:grpSp>
        <p:nvGrpSpPr>
          <p:cNvPr id="38" name="Group 37">
            <a:extLst>
              <a:ext uri="{FF2B5EF4-FFF2-40B4-BE49-F238E27FC236}">
                <a16:creationId xmlns:a16="http://schemas.microsoft.com/office/drawing/2014/main" id="{6F29288F-7DE5-4952-9919-FDCBC9F78014}"/>
              </a:ext>
            </a:extLst>
          </p:cNvPr>
          <p:cNvGrpSpPr/>
          <p:nvPr/>
        </p:nvGrpSpPr>
        <p:grpSpPr>
          <a:xfrm>
            <a:off x="9605555" y="3136542"/>
            <a:ext cx="1972156" cy="675249"/>
            <a:chOff x="9605555" y="2784862"/>
            <a:chExt cx="1972156" cy="675249"/>
          </a:xfrm>
        </p:grpSpPr>
        <p:sp>
          <p:nvSpPr>
            <p:cNvPr id="21" name="Rectangle 20">
              <a:extLst>
                <a:ext uri="{FF2B5EF4-FFF2-40B4-BE49-F238E27FC236}">
                  <a16:creationId xmlns:a16="http://schemas.microsoft.com/office/drawing/2014/main" id="{3B4593E3-CF44-49D7-9610-6D3365CDA13C}"/>
                </a:ext>
              </a:extLst>
            </p:cNvPr>
            <p:cNvSpPr/>
            <p:nvPr/>
          </p:nvSpPr>
          <p:spPr>
            <a:xfrm>
              <a:off x="9605555" y="2784862"/>
              <a:ext cx="1972156" cy="675249"/>
            </a:xfrm>
            <a:prstGeom prst="rect">
              <a:avLst/>
            </a:prstGeom>
            <a:solidFill>
              <a:srgbClr val="CC00CC"/>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2" name="TextBox 21">
              <a:extLst>
                <a:ext uri="{FF2B5EF4-FFF2-40B4-BE49-F238E27FC236}">
                  <a16:creationId xmlns:a16="http://schemas.microsoft.com/office/drawing/2014/main" id="{37C33EED-94FD-4FDE-B1B9-FCD3C465AC3B}"/>
                </a:ext>
              </a:extLst>
            </p:cNvPr>
            <p:cNvSpPr txBox="1"/>
            <p:nvPr/>
          </p:nvSpPr>
          <p:spPr>
            <a:xfrm>
              <a:off x="9870060" y="2843830"/>
              <a:ext cx="1238226" cy="523220"/>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sz="1400" b="1">
                  <a:solidFill>
                    <a:prstClr val="white"/>
                  </a:solidFill>
                  <a:latin typeface="Alexandria" pitchFamily="2" charset="-78"/>
                  <a:cs typeface="Alexandria" pitchFamily="2" charset="-78"/>
                </a:defRPr>
              </a:lvl1pPr>
            </a:lstStyle>
            <a:p>
              <a:r>
                <a:rPr lang="ar-EG" dirty="0"/>
                <a:t>تصنيف النظريات</a:t>
              </a:r>
              <a:endParaRPr lang="en-US" dirty="0"/>
            </a:p>
          </p:txBody>
        </p:sp>
        <p:sp>
          <p:nvSpPr>
            <p:cNvPr id="23" name="TextBox 22">
              <a:extLst>
                <a:ext uri="{FF2B5EF4-FFF2-40B4-BE49-F238E27FC236}">
                  <a16:creationId xmlns:a16="http://schemas.microsoft.com/office/drawing/2014/main" id="{22507D44-E774-487A-B9F5-A8E130E8752E}"/>
                </a:ext>
              </a:extLst>
            </p:cNvPr>
            <p:cNvSpPr txBox="1"/>
            <p:nvPr/>
          </p:nvSpPr>
          <p:spPr>
            <a:xfrm>
              <a:off x="10674255" y="3000383"/>
              <a:ext cx="780554" cy="307777"/>
            </a:xfrm>
            <a:prstGeom prst="rect">
              <a:avLst/>
            </a:prstGeom>
            <a:noFill/>
          </p:spPr>
          <p:txBody>
            <a:bodyPr wrap="square" rtlCol="0">
              <a:spAutoFit/>
            </a:bodyPr>
            <a:lstStyle>
              <a:defPPr>
                <a:defRPr lang="en-US"/>
              </a:defPPr>
              <a:lvl1pPr marR="0" lvl="0" indent="0" algn="r" fontAlgn="auto">
                <a:lnSpc>
                  <a:spcPct val="100000"/>
                </a:lnSpc>
                <a:spcBef>
                  <a:spcPts val="0"/>
                </a:spcBef>
                <a:spcAft>
                  <a:spcPts val="0"/>
                </a:spcAft>
                <a:buClrTx/>
                <a:buSzTx/>
                <a:buFontTx/>
                <a:buNone/>
                <a:tabLst/>
                <a:defRPr kumimoji="0" sz="1600" b="1" i="0" u="none" strike="noStrike" cap="none" spc="0" normalizeH="0" baseline="0">
                  <a:ln>
                    <a:noFill/>
                  </a:ln>
                  <a:solidFill>
                    <a:prstClr val="white"/>
                  </a:solidFill>
                  <a:effectLst/>
                  <a:uLnTx/>
                  <a:uFillTx/>
                  <a:latin typeface="Alexandria" pitchFamily="2" charset="-78"/>
                  <a:cs typeface="Alexandria" pitchFamily="2" charset="-78"/>
                </a:defRPr>
              </a:lvl1pPr>
            </a:lstStyle>
            <a:p>
              <a:r>
                <a:rPr lang="en-US" dirty="0"/>
                <a:t>03</a:t>
              </a:r>
            </a:p>
          </p:txBody>
        </p:sp>
      </p:grpSp>
      <p:grpSp>
        <p:nvGrpSpPr>
          <p:cNvPr id="39" name="Group 38">
            <a:extLst>
              <a:ext uri="{FF2B5EF4-FFF2-40B4-BE49-F238E27FC236}">
                <a16:creationId xmlns:a16="http://schemas.microsoft.com/office/drawing/2014/main" id="{D0444B30-30B5-487D-83EF-D753B7D8CB32}"/>
              </a:ext>
            </a:extLst>
          </p:cNvPr>
          <p:cNvGrpSpPr/>
          <p:nvPr/>
        </p:nvGrpSpPr>
        <p:grpSpPr>
          <a:xfrm>
            <a:off x="9601938" y="3987367"/>
            <a:ext cx="1964922" cy="675249"/>
            <a:chOff x="9601938" y="3635687"/>
            <a:chExt cx="1964922" cy="675249"/>
          </a:xfrm>
        </p:grpSpPr>
        <p:sp>
          <p:nvSpPr>
            <p:cNvPr id="25" name="Rectangle 24">
              <a:extLst>
                <a:ext uri="{FF2B5EF4-FFF2-40B4-BE49-F238E27FC236}">
                  <a16:creationId xmlns:a16="http://schemas.microsoft.com/office/drawing/2014/main" id="{EB71E001-60B0-4BB3-BA7D-0B0943B2A278}"/>
                </a:ext>
              </a:extLst>
            </p:cNvPr>
            <p:cNvSpPr/>
            <p:nvPr/>
          </p:nvSpPr>
          <p:spPr>
            <a:xfrm>
              <a:off x="9601938" y="3635687"/>
              <a:ext cx="1964922" cy="675249"/>
            </a:xfrm>
            <a:prstGeom prst="rect">
              <a:avLst/>
            </a:prstGeom>
            <a:solidFill>
              <a:srgbClr val="0066CC"/>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6" name="TextBox 25">
              <a:extLst>
                <a:ext uri="{FF2B5EF4-FFF2-40B4-BE49-F238E27FC236}">
                  <a16:creationId xmlns:a16="http://schemas.microsoft.com/office/drawing/2014/main" id="{A9507DCF-BB9B-45E7-B282-E5EFCA6ECEDA}"/>
                </a:ext>
              </a:extLst>
            </p:cNvPr>
            <p:cNvSpPr txBox="1"/>
            <p:nvPr/>
          </p:nvSpPr>
          <p:spPr>
            <a:xfrm>
              <a:off x="9707135" y="3736626"/>
              <a:ext cx="1402972" cy="523220"/>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sz="1400" b="1">
                  <a:solidFill>
                    <a:prstClr val="white"/>
                  </a:solidFill>
                  <a:latin typeface="Alexandria" pitchFamily="2" charset="-78"/>
                  <a:cs typeface="Alexandria" pitchFamily="2" charset="-78"/>
                </a:defRPr>
              </a:lvl1pPr>
            </a:lstStyle>
            <a:p>
              <a:r>
                <a:rPr lang="ar-EG" dirty="0"/>
                <a:t>مدخل إلى الابتكار</a:t>
              </a:r>
              <a:endParaRPr lang="en-US" dirty="0"/>
            </a:p>
          </p:txBody>
        </p:sp>
        <p:sp>
          <p:nvSpPr>
            <p:cNvPr id="27" name="TextBox 26">
              <a:extLst>
                <a:ext uri="{FF2B5EF4-FFF2-40B4-BE49-F238E27FC236}">
                  <a16:creationId xmlns:a16="http://schemas.microsoft.com/office/drawing/2014/main" id="{CD27B1EE-F37D-42F9-89A5-C206F0EB7BC5}"/>
                </a:ext>
              </a:extLst>
            </p:cNvPr>
            <p:cNvSpPr txBox="1"/>
            <p:nvPr/>
          </p:nvSpPr>
          <p:spPr>
            <a:xfrm>
              <a:off x="10723200" y="3841110"/>
              <a:ext cx="780554" cy="307777"/>
            </a:xfrm>
            <a:prstGeom prst="rect">
              <a:avLst/>
            </a:prstGeom>
            <a:noFill/>
          </p:spPr>
          <p:txBody>
            <a:bodyPr wrap="square" rtlCol="0">
              <a:spAutoFit/>
            </a:bodyPr>
            <a:lstStyle>
              <a:defPPr>
                <a:defRPr lang="en-US"/>
              </a:defPPr>
              <a:lvl1pPr marR="0" lvl="0" indent="0" algn="r" fontAlgn="auto">
                <a:lnSpc>
                  <a:spcPct val="100000"/>
                </a:lnSpc>
                <a:spcBef>
                  <a:spcPts val="0"/>
                </a:spcBef>
                <a:spcAft>
                  <a:spcPts val="0"/>
                </a:spcAft>
                <a:buClrTx/>
                <a:buSzTx/>
                <a:buFontTx/>
                <a:buNone/>
                <a:tabLst/>
                <a:defRPr kumimoji="0" sz="1600" b="1" i="0" u="none" strike="noStrike" cap="none" spc="0" normalizeH="0" baseline="0">
                  <a:ln>
                    <a:noFill/>
                  </a:ln>
                  <a:solidFill>
                    <a:prstClr val="white"/>
                  </a:solidFill>
                  <a:effectLst/>
                  <a:uLnTx/>
                  <a:uFillTx/>
                  <a:latin typeface="Alexandria" pitchFamily="2" charset="-78"/>
                  <a:cs typeface="Alexandria" pitchFamily="2" charset="-78"/>
                </a:defRPr>
              </a:lvl1pPr>
            </a:lstStyle>
            <a:p>
              <a:r>
                <a:rPr lang="en-US" dirty="0"/>
                <a:t>04</a:t>
              </a:r>
            </a:p>
          </p:txBody>
        </p:sp>
      </p:grpSp>
      <p:grpSp>
        <p:nvGrpSpPr>
          <p:cNvPr id="40" name="Group 39">
            <a:extLst>
              <a:ext uri="{FF2B5EF4-FFF2-40B4-BE49-F238E27FC236}">
                <a16:creationId xmlns:a16="http://schemas.microsoft.com/office/drawing/2014/main" id="{08CAE4D4-2571-4C11-A1DE-8BF18C82427E}"/>
              </a:ext>
            </a:extLst>
          </p:cNvPr>
          <p:cNvGrpSpPr/>
          <p:nvPr/>
        </p:nvGrpSpPr>
        <p:grpSpPr>
          <a:xfrm>
            <a:off x="9598321" y="4838192"/>
            <a:ext cx="1964922" cy="675249"/>
            <a:chOff x="9598321" y="4486512"/>
            <a:chExt cx="1964922" cy="675249"/>
          </a:xfrm>
        </p:grpSpPr>
        <p:sp>
          <p:nvSpPr>
            <p:cNvPr id="29" name="Rectangle 28">
              <a:extLst>
                <a:ext uri="{FF2B5EF4-FFF2-40B4-BE49-F238E27FC236}">
                  <a16:creationId xmlns:a16="http://schemas.microsoft.com/office/drawing/2014/main" id="{80B808F9-D80E-4B12-B6DA-8593D783F4EE}"/>
                </a:ext>
              </a:extLst>
            </p:cNvPr>
            <p:cNvSpPr/>
            <p:nvPr/>
          </p:nvSpPr>
          <p:spPr>
            <a:xfrm>
              <a:off x="9598321" y="4486512"/>
              <a:ext cx="1964922" cy="675249"/>
            </a:xfrm>
            <a:prstGeom prst="rect">
              <a:avLst/>
            </a:prstGeom>
            <a:solidFill>
              <a:srgbClr val="99CC00"/>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TextBox 29">
              <a:extLst>
                <a:ext uri="{FF2B5EF4-FFF2-40B4-BE49-F238E27FC236}">
                  <a16:creationId xmlns:a16="http://schemas.microsoft.com/office/drawing/2014/main" id="{D253A79C-C1B8-4B8B-BEFE-8C0A5783C926}"/>
                </a:ext>
              </a:extLst>
            </p:cNvPr>
            <p:cNvSpPr txBox="1"/>
            <p:nvPr/>
          </p:nvSpPr>
          <p:spPr>
            <a:xfrm>
              <a:off x="9890906" y="4627318"/>
              <a:ext cx="1238226" cy="523220"/>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sz="1400" b="1">
                  <a:solidFill>
                    <a:prstClr val="white"/>
                  </a:solidFill>
                  <a:latin typeface="Alexandria" pitchFamily="2" charset="-78"/>
                  <a:cs typeface="Alexandria" pitchFamily="2" charset="-78"/>
                </a:defRPr>
              </a:lvl1pPr>
            </a:lstStyle>
            <a:p>
              <a:r>
                <a:rPr lang="ar-EG" dirty="0"/>
                <a:t>نظريات الابتكار</a:t>
              </a:r>
              <a:endParaRPr lang="en-US" dirty="0"/>
            </a:p>
          </p:txBody>
        </p:sp>
        <p:sp>
          <p:nvSpPr>
            <p:cNvPr id="31" name="TextBox 30">
              <a:extLst>
                <a:ext uri="{FF2B5EF4-FFF2-40B4-BE49-F238E27FC236}">
                  <a16:creationId xmlns:a16="http://schemas.microsoft.com/office/drawing/2014/main" id="{FD601C18-F066-4F7C-ADFC-2522FA8F7220}"/>
                </a:ext>
              </a:extLst>
            </p:cNvPr>
            <p:cNvSpPr txBox="1"/>
            <p:nvPr/>
          </p:nvSpPr>
          <p:spPr>
            <a:xfrm>
              <a:off x="10743701" y="4683576"/>
              <a:ext cx="780554" cy="307777"/>
            </a:xfrm>
            <a:prstGeom prst="rect">
              <a:avLst/>
            </a:prstGeom>
            <a:noFill/>
          </p:spPr>
          <p:txBody>
            <a:bodyPr wrap="square" rtlCol="0">
              <a:spAutoFit/>
            </a:bodyPr>
            <a:lstStyle>
              <a:defPPr>
                <a:defRPr lang="en-US"/>
              </a:defPPr>
              <a:lvl1pPr marR="0" lvl="0" indent="0" algn="r" fontAlgn="auto">
                <a:lnSpc>
                  <a:spcPct val="100000"/>
                </a:lnSpc>
                <a:spcBef>
                  <a:spcPts val="0"/>
                </a:spcBef>
                <a:spcAft>
                  <a:spcPts val="0"/>
                </a:spcAft>
                <a:buClrTx/>
                <a:buSzTx/>
                <a:buFontTx/>
                <a:buNone/>
                <a:tabLst/>
                <a:defRPr kumimoji="0" sz="1600" b="1" i="0" u="none" strike="noStrike" cap="none" spc="0" normalizeH="0" baseline="0">
                  <a:ln>
                    <a:noFill/>
                  </a:ln>
                  <a:solidFill>
                    <a:prstClr val="white"/>
                  </a:solidFill>
                  <a:effectLst/>
                  <a:uLnTx/>
                  <a:uFillTx/>
                  <a:latin typeface="Alexandria" pitchFamily="2" charset="-78"/>
                  <a:cs typeface="Alexandria" pitchFamily="2" charset="-78"/>
                </a:defRPr>
              </a:lvl1pPr>
            </a:lstStyle>
            <a:p>
              <a:r>
                <a:rPr lang="en-US" dirty="0"/>
                <a:t>05</a:t>
              </a:r>
            </a:p>
          </p:txBody>
        </p:sp>
      </p:grpSp>
      <p:grpSp>
        <p:nvGrpSpPr>
          <p:cNvPr id="41" name="Group 40">
            <a:extLst>
              <a:ext uri="{FF2B5EF4-FFF2-40B4-BE49-F238E27FC236}">
                <a16:creationId xmlns:a16="http://schemas.microsoft.com/office/drawing/2014/main" id="{7709C86E-2659-4BCB-9D2F-B2F984066EDE}"/>
              </a:ext>
            </a:extLst>
          </p:cNvPr>
          <p:cNvGrpSpPr/>
          <p:nvPr/>
        </p:nvGrpSpPr>
        <p:grpSpPr>
          <a:xfrm>
            <a:off x="9594704" y="5689017"/>
            <a:ext cx="1964922" cy="675249"/>
            <a:chOff x="9594704" y="5337337"/>
            <a:chExt cx="1964922" cy="675249"/>
          </a:xfrm>
        </p:grpSpPr>
        <p:sp>
          <p:nvSpPr>
            <p:cNvPr id="33" name="Rectangle 32">
              <a:extLst>
                <a:ext uri="{FF2B5EF4-FFF2-40B4-BE49-F238E27FC236}">
                  <a16:creationId xmlns:a16="http://schemas.microsoft.com/office/drawing/2014/main" id="{B063EF9D-B88C-4DA4-8D65-D76BFED253DE}"/>
                </a:ext>
              </a:extLst>
            </p:cNvPr>
            <p:cNvSpPr/>
            <p:nvPr/>
          </p:nvSpPr>
          <p:spPr>
            <a:xfrm>
              <a:off x="9594704" y="5337337"/>
              <a:ext cx="1964922" cy="675249"/>
            </a:xfrm>
            <a:prstGeom prst="rect">
              <a:avLst/>
            </a:prstGeom>
            <a:solidFill>
              <a:srgbClr val="FF3399"/>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4" name="TextBox 33">
              <a:extLst>
                <a:ext uri="{FF2B5EF4-FFF2-40B4-BE49-F238E27FC236}">
                  <a16:creationId xmlns:a16="http://schemas.microsoft.com/office/drawing/2014/main" id="{51B44E73-79B2-4326-8FED-953AAE57E7B5}"/>
                </a:ext>
              </a:extLst>
            </p:cNvPr>
            <p:cNvSpPr txBox="1"/>
            <p:nvPr/>
          </p:nvSpPr>
          <p:spPr>
            <a:xfrm>
              <a:off x="9911283" y="5529577"/>
              <a:ext cx="1238226" cy="307777"/>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sz="1400" b="1">
                  <a:solidFill>
                    <a:prstClr val="white"/>
                  </a:solidFill>
                  <a:latin typeface="Alexandria" pitchFamily="2" charset="-78"/>
                  <a:cs typeface="Alexandria" pitchFamily="2" charset="-78"/>
                </a:defRPr>
              </a:lvl1pPr>
            </a:lstStyle>
            <a:p>
              <a:r>
                <a:rPr lang="ar-EG" dirty="0"/>
                <a:t>مقارنة</a:t>
              </a:r>
              <a:endParaRPr lang="en-US" dirty="0"/>
            </a:p>
          </p:txBody>
        </p:sp>
        <p:sp>
          <p:nvSpPr>
            <p:cNvPr id="35" name="TextBox 34">
              <a:extLst>
                <a:ext uri="{FF2B5EF4-FFF2-40B4-BE49-F238E27FC236}">
                  <a16:creationId xmlns:a16="http://schemas.microsoft.com/office/drawing/2014/main" id="{0FAD801F-52D9-474B-AC0C-FEB249179B1B}"/>
                </a:ext>
              </a:extLst>
            </p:cNvPr>
            <p:cNvSpPr txBox="1"/>
            <p:nvPr/>
          </p:nvSpPr>
          <p:spPr>
            <a:xfrm>
              <a:off x="10743701" y="5570029"/>
              <a:ext cx="780554" cy="307777"/>
            </a:xfrm>
            <a:prstGeom prst="rect">
              <a:avLst/>
            </a:prstGeom>
            <a:noFill/>
          </p:spPr>
          <p:txBody>
            <a:bodyPr wrap="square" rtlCol="0">
              <a:spAutoFit/>
            </a:bodyPr>
            <a:lstStyle>
              <a:defPPr>
                <a:defRPr lang="en-US"/>
              </a:defPPr>
              <a:lvl1pPr marR="0" lvl="0" indent="0" algn="r" fontAlgn="auto">
                <a:lnSpc>
                  <a:spcPct val="100000"/>
                </a:lnSpc>
                <a:spcBef>
                  <a:spcPts val="0"/>
                </a:spcBef>
                <a:spcAft>
                  <a:spcPts val="0"/>
                </a:spcAft>
                <a:buClrTx/>
                <a:buSzTx/>
                <a:buFontTx/>
                <a:buNone/>
                <a:tabLst/>
                <a:defRPr kumimoji="0" sz="1600" b="1" i="0" u="none" strike="noStrike" cap="none" spc="0" normalizeH="0" baseline="0">
                  <a:ln>
                    <a:noFill/>
                  </a:ln>
                  <a:solidFill>
                    <a:prstClr val="white"/>
                  </a:solidFill>
                  <a:effectLst/>
                  <a:uLnTx/>
                  <a:uFillTx/>
                  <a:latin typeface="Alexandria" pitchFamily="2" charset="-78"/>
                  <a:cs typeface="Alexandria" pitchFamily="2" charset="-78"/>
                </a:defRPr>
              </a:lvl1pPr>
            </a:lstStyle>
            <a:p>
              <a:r>
                <a:rPr lang="en-US" dirty="0"/>
                <a:t>06</a:t>
              </a:r>
            </a:p>
          </p:txBody>
        </p:sp>
      </p:grpSp>
      <p:sp>
        <p:nvSpPr>
          <p:cNvPr id="42" name="TextBox 41">
            <a:extLst>
              <a:ext uri="{FF2B5EF4-FFF2-40B4-BE49-F238E27FC236}">
                <a16:creationId xmlns:a16="http://schemas.microsoft.com/office/drawing/2014/main" id="{CCD4EA40-943E-46C8-B186-BE60BB9C2C76}"/>
              </a:ext>
            </a:extLst>
          </p:cNvPr>
          <p:cNvSpPr txBox="1"/>
          <p:nvPr/>
        </p:nvSpPr>
        <p:spPr>
          <a:xfrm>
            <a:off x="2709227" y="1310851"/>
            <a:ext cx="1274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FF9900"/>
                </a:solidFill>
                <a:effectLst/>
                <a:uLnTx/>
                <a:uFillTx/>
                <a:latin typeface="Century Gothic" panose="020B0502020202020204" pitchFamily="34" charset="0"/>
                <a:ea typeface="+mn-ea"/>
                <a:cs typeface="+mn-cs"/>
              </a:rPr>
              <a:t>01</a:t>
            </a:r>
          </a:p>
        </p:txBody>
      </p:sp>
      <p:sp>
        <p:nvSpPr>
          <p:cNvPr id="43" name="TextBox 42">
            <a:extLst>
              <a:ext uri="{FF2B5EF4-FFF2-40B4-BE49-F238E27FC236}">
                <a16:creationId xmlns:a16="http://schemas.microsoft.com/office/drawing/2014/main" id="{9A7829F5-CA17-4384-BE47-B5B41731F855}"/>
              </a:ext>
            </a:extLst>
          </p:cNvPr>
          <p:cNvSpPr txBox="1"/>
          <p:nvPr/>
        </p:nvSpPr>
        <p:spPr>
          <a:xfrm>
            <a:off x="2540514" y="5394954"/>
            <a:ext cx="3217889"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dirty="0">
                <a:ln>
                  <a:noFill/>
                </a:ln>
                <a:solidFill>
                  <a:srgbClr val="002060"/>
                </a:solidFill>
                <a:effectLst/>
                <a:uLnTx/>
                <a:uFillTx/>
                <a:latin typeface="Alexandria" pitchFamily="2" charset="-78"/>
                <a:cs typeface="Alexandria" pitchFamily="2" charset="-78"/>
              </a:rPr>
              <a:t>تصنيف نظريات الإبداع</a:t>
            </a:r>
            <a:endParaRPr kumimoji="0" lang="en-US" sz="1600" b="0" i="0" u="none" strike="noStrike" kern="1200" cap="none" spc="0" normalizeH="0" baseline="0" noProof="0" dirty="0">
              <a:ln>
                <a:noFill/>
              </a:ln>
              <a:solidFill>
                <a:srgbClr val="002060"/>
              </a:solidFill>
              <a:effectLst/>
              <a:uLnTx/>
              <a:uFillTx/>
              <a:latin typeface="Alexandria" pitchFamily="2" charset="-78"/>
              <a:cs typeface="Alexandria" pitchFamily="2" charset="-78"/>
            </a:endParaRPr>
          </a:p>
        </p:txBody>
      </p:sp>
      <p:pic>
        <p:nvPicPr>
          <p:cNvPr id="45" name="Graphic 44" descr="Puzzle pieces">
            <a:extLst>
              <a:ext uri="{FF2B5EF4-FFF2-40B4-BE49-F238E27FC236}">
                <a16:creationId xmlns:a16="http://schemas.microsoft.com/office/drawing/2014/main" id="{218C4552-7FAE-4F7A-80A3-38BD6E316DD8}"/>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3768858" y="1118510"/>
            <a:ext cx="720969" cy="720969"/>
          </a:xfrm>
          <a:prstGeom prst="rect">
            <a:avLst/>
          </a:prstGeom>
        </p:spPr>
      </p:pic>
      <p:sp>
        <p:nvSpPr>
          <p:cNvPr id="46" name="TextBox 45">
            <a:extLst>
              <a:ext uri="{FF2B5EF4-FFF2-40B4-BE49-F238E27FC236}">
                <a16:creationId xmlns:a16="http://schemas.microsoft.com/office/drawing/2014/main" id="{F2357D15-43C6-4861-ADC0-D7B72B30A892}"/>
              </a:ext>
            </a:extLst>
          </p:cNvPr>
          <p:cNvSpPr txBox="1"/>
          <p:nvPr/>
        </p:nvSpPr>
        <p:spPr>
          <a:xfrm>
            <a:off x="2754943" y="3111090"/>
            <a:ext cx="1274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CC99"/>
                </a:solidFill>
                <a:effectLst/>
                <a:uLnTx/>
                <a:uFillTx/>
                <a:latin typeface="Century Gothic" panose="020B0502020202020204" pitchFamily="34" charset="0"/>
                <a:ea typeface="+mn-ea"/>
                <a:cs typeface="+mn-cs"/>
              </a:rPr>
              <a:t>02</a:t>
            </a:r>
          </a:p>
        </p:txBody>
      </p:sp>
      <p:sp>
        <p:nvSpPr>
          <p:cNvPr id="47" name="TextBox 46">
            <a:extLst>
              <a:ext uri="{FF2B5EF4-FFF2-40B4-BE49-F238E27FC236}">
                <a16:creationId xmlns:a16="http://schemas.microsoft.com/office/drawing/2014/main" id="{FA0AEA6D-45FC-4C41-BE20-ACAE3A9D1A78}"/>
              </a:ext>
            </a:extLst>
          </p:cNvPr>
          <p:cNvSpPr txBox="1"/>
          <p:nvPr/>
        </p:nvSpPr>
        <p:spPr>
          <a:xfrm>
            <a:off x="6096000" y="1971080"/>
            <a:ext cx="3217889" cy="338554"/>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kumimoji="0" sz="1600" b="0" i="0" u="none" strike="noStrike" cap="none" spc="0" normalizeH="0" baseline="0">
                <a:ln>
                  <a:noFill/>
                </a:ln>
                <a:solidFill>
                  <a:srgbClr val="002060"/>
                </a:solidFill>
                <a:effectLst/>
                <a:uLnTx/>
                <a:uFillTx/>
                <a:latin typeface="Alexandria" pitchFamily="2" charset="-78"/>
                <a:cs typeface="Alexandria" pitchFamily="2" charset="-78"/>
              </a:defRPr>
            </a:lvl1pPr>
          </a:lstStyle>
          <a:p>
            <a:r>
              <a:rPr lang="ar-EG" dirty="0"/>
              <a:t>مدخل إلى الابتكار</a:t>
            </a:r>
            <a:endParaRPr lang="en-US" dirty="0"/>
          </a:p>
        </p:txBody>
      </p:sp>
      <p:pic>
        <p:nvPicPr>
          <p:cNvPr id="50" name="Graphic 49" descr="Bullseye">
            <a:extLst>
              <a:ext uri="{FF2B5EF4-FFF2-40B4-BE49-F238E27FC236}">
                <a16:creationId xmlns:a16="http://schemas.microsoft.com/office/drawing/2014/main" id="{3D5A086D-9348-423E-AF2B-6042BB567976}"/>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3793728" y="2969524"/>
            <a:ext cx="593988" cy="593988"/>
          </a:xfrm>
          <a:prstGeom prst="rect">
            <a:avLst/>
          </a:prstGeom>
        </p:spPr>
      </p:pic>
      <p:sp>
        <p:nvSpPr>
          <p:cNvPr id="51" name="TextBox 50">
            <a:extLst>
              <a:ext uri="{FF2B5EF4-FFF2-40B4-BE49-F238E27FC236}">
                <a16:creationId xmlns:a16="http://schemas.microsoft.com/office/drawing/2014/main" id="{DF2E5144-C527-4C12-9BC9-68496FA2D868}"/>
              </a:ext>
            </a:extLst>
          </p:cNvPr>
          <p:cNvSpPr txBox="1"/>
          <p:nvPr/>
        </p:nvSpPr>
        <p:spPr>
          <a:xfrm>
            <a:off x="2754943" y="4847746"/>
            <a:ext cx="1274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C00CC"/>
                </a:solidFill>
                <a:effectLst/>
                <a:uLnTx/>
                <a:uFillTx/>
                <a:latin typeface="Century Gothic" panose="020B0502020202020204" pitchFamily="34" charset="0"/>
                <a:ea typeface="+mn-ea"/>
                <a:cs typeface="+mn-cs"/>
              </a:rPr>
              <a:t>03</a:t>
            </a:r>
          </a:p>
        </p:txBody>
      </p:sp>
      <p:pic>
        <p:nvPicPr>
          <p:cNvPr id="55" name="Graphic 54" descr="Chat">
            <a:extLst>
              <a:ext uri="{FF2B5EF4-FFF2-40B4-BE49-F238E27FC236}">
                <a16:creationId xmlns:a16="http://schemas.microsoft.com/office/drawing/2014/main" id="{04AE88BE-E4B7-43D1-9652-23805E916694}"/>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3793728" y="4721241"/>
            <a:ext cx="673713" cy="673713"/>
          </a:xfrm>
          <a:prstGeom prst="rect">
            <a:avLst/>
          </a:prstGeom>
        </p:spPr>
      </p:pic>
      <p:sp>
        <p:nvSpPr>
          <p:cNvPr id="56" name="TextBox 55">
            <a:extLst>
              <a:ext uri="{FF2B5EF4-FFF2-40B4-BE49-F238E27FC236}">
                <a16:creationId xmlns:a16="http://schemas.microsoft.com/office/drawing/2014/main" id="{A74D35C0-C4B8-401D-A8A4-1006F49C349C}"/>
              </a:ext>
            </a:extLst>
          </p:cNvPr>
          <p:cNvSpPr txBox="1"/>
          <p:nvPr/>
        </p:nvSpPr>
        <p:spPr>
          <a:xfrm>
            <a:off x="6096000" y="1444446"/>
            <a:ext cx="1274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66CC"/>
                </a:solidFill>
                <a:effectLst/>
                <a:uLnTx/>
                <a:uFillTx/>
                <a:latin typeface="Century Gothic" panose="020B0502020202020204" pitchFamily="34" charset="0"/>
                <a:ea typeface="+mn-ea"/>
                <a:cs typeface="+mn-cs"/>
              </a:rPr>
              <a:t>04</a:t>
            </a:r>
          </a:p>
        </p:txBody>
      </p:sp>
      <p:sp>
        <p:nvSpPr>
          <p:cNvPr id="57" name="TextBox 56">
            <a:extLst>
              <a:ext uri="{FF2B5EF4-FFF2-40B4-BE49-F238E27FC236}">
                <a16:creationId xmlns:a16="http://schemas.microsoft.com/office/drawing/2014/main" id="{B4F05575-813E-48C3-AECA-D7F8B83BED69}"/>
              </a:ext>
            </a:extLst>
          </p:cNvPr>
          <p:cNvSpPr txBox="1"/>
          <p:nvPr/>
        </p:nvSpPr>
        <p:spPr>
          <a:xfrm>
            <a:off x="6224122" y="3563343"/>
            <a:ext cx="3217889" cy="338554"/>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kumimoji="0" sz="1600" b="0" i="0" u="none" strike="noStrike" cap="none" spc="0" normalizeH="0" baseline="0">
                <a:ln>
                  <a:noFill/>
                </a:ln>
                <a:solidFill>
                  <a:srgbClr val="002060"/>
                </a:solidFill>
                <a:effectLst/>
                <a:uLnTx/>
                <a:uFillTx/>
                <a:latin typeface="Alexandria" pitchFamily="2" charset="-78"/>
                <a:cs typeface="Alexandria" pitchFamily="2" charset="-78"/>
              </a:defRPr>
            </a:lvl1pPr>
          </a:lstStyle>
          <a:p>
            <a:r>
              <a:rPr lang="ar-EG" dirty="0"/>
              <a:t>تصنيف نظريات الابتكار</a:t>
            </a:r>
            <a:endParaRPr lang="en-US" dirty="0"/>
          </a:p>
        </p:txBody>
      </p:sp>
      <p:pic>
        <p:nvPicPr>
          <p:cNvPr id="59" name="Graphic 58" descr="Trophy">
            <a:extLst>
              <a:ext uri="{FF2B5EF4-FFF2-40B4-BE49-F238E27FC236}">
                <a16:creationId xmlns:a16="http://schemas.microsoft.com/office/drawing/2014/main" id="{59D6418E-1ABA-4780-BDB9-A07C93884715}"/>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7208198" y="4781580"/>
            <a:ext cx="504841" cy="504841"/>
          </a:xfrm>
          <a:prstGeom prst="rect">
            <a:avLst/>
          </a:prstGeom>
        </p:spPr>
      </p:pic>
      <p:pic>
        <p:nvPicPr>
          <p:cNvPr id="61" name="Graphic 60" descr="Clipboard">
            <a:extLst>
              <a:ext uri="{FF2B5EF4-FFF2-40B4-BE49-F238E27FC236}">
                <a16:creationId xmlns:a16="http://schemas.microsoft.com/office/drawing/2014/main" id="{07DF0843-5E78-4441-9868-664B0F906B50}"/>
              </a:ext>
            </a:extLst>
          </p:cNvPr>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7105763" y="1373726"/>
            <a:ext cx="544519" cy="544519"/>
          </a:xfrm>
          <a:prstGeom prst="rect">
            <a:avLst/>
          </a:prstGeom>
        </p:spPr>
      </p:pic>
      <p:sp>
        <p:nvSpPr>
          <p:cNvPr id="62" name="TextBox 61">
            <a:extLst>
              <a:ext uri="{FF2B5EF4-FFF2-40B4-BE49-F238E27FC236}">
                <a16:creationId xmlns:a16="http://schemas.microsoft.com/office/drawing/2014/main" id="{CBA003D8-AD0C-42A6-9A94-DD17FBCD1314}"/>
              </a:ext>
            </a:extLst>
          </p:cNvPr>
          <p:cNvSpPr txBox="1"/>
          <p:nvPr/>
        </p:nvSpPr>
        <p:spPr>
          <a:xfrm>
            <a:off x="6154978" y="2989418"/>
            <a:ext cx="1274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99CC00"/>
                </a:solidFill>
                <a:effectLst/>
                <a:uLnTx/>
                <a:uFillTx/>
                <a:latin typeface="Century Gothic" panose="020B0502020202020204" pitchFamily="34" charset="0"/>
                <a:ea typeface="+mn-ea"/>
                <a:cs typeface="+mn-cs"/>
              </a:rPr>
              <a:t>05</a:t>
            </a:r>
          </a:p>
        </p:txBody>
      </p:sp>
      <p:sp>
        <p:nvSpPr>
          <p:cNvPr id="63" name="TextBox 62">
            <a:extLst>
              <a:ext uri="{FF2B5EF4-FFF2-40B4-BE49-F238E27FC236}">
                <a16:creationId xmlns:a16="http://schemas.microsoft.com/office/drawing/2014/main" id="{12DDACAB-3E5B-499B-96B5-0176D189188C}"/>
              </a:ext>
            </a:extLst>
          </p:cNvPr>
          <p:cNvSpPr txBox="1"/>
          <p:nvPr/>
        </p:nvSpPr>
        <p:spPr>
          <a:xfrm>
            <a:off x="6125558" y="5370425"/>
            <a:ext cx="3217889" cy="584775"/>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kumimoji="0" sz="1600" b="0" i="0" u="none" strike="noStrike" cap="none" spc="0" normalizeH="0" baseline="0">
                <a:ln>
                  <a:noFill/>
                </a:ln>
                <a:solidFill>
                  <a:srgbClr val="002060"/>
                </a:solidFill>
                <a:effectLst/>
                <a:uLnTx/>
                <a:uFillTx/>
                <a:latin typeface="Alexandria" pitchFamily="2" charset="-78"/>
                <a:cs typeface="Alexandria" pitchFamily="2" charset="-78"/>
              </a:defRPr>
            </a:lvl1pPr>
          </a:lstStyle>
          <a:p>
            <a:r>
              <a:rPr lang="ar-EG" dirty="0"/>
              <a:t>مقارنة بين نظريات الإبداع ونظريات الابتكار</a:t>
            </a:r>
            <a:endParaRPr lang="en-US" dirty="0"/>
          </a:p>
        </p:txBody>
      </p:sp>
      <p:pic>
        <p:nvPicPr>
          <p:cNvPr id="65" name="Graphic 64" descr="Ribbon">
            <a:extLst>
              <a:ext uri="{FF2B5EF4-FFF2-40B4-BE49-F238E27FC236}">
                <a16:creationId xmlns:a16="http://schemas.microsoft.com/office/drawing/2014/main" id="{C70158A2-0D1C-4B6B-93C9-81371E649851}"/>
              </a:ext>
            </a:extLst>
          </p:cNvPr>
          <p:cNvPicPr>
            <a:picLocks noChangeAspect="1"/>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7081370" y="2826208"/>
            <a:ext cx="653131" cy="653131"/>
          </a:xfrm>
          <a:prstGeom prst="rect">
            <a:avLst/>
          </a:prstGeom>
        </p:spPr>
      </p:pic>
      <p:sp>
        <p:nvSpPr>
          <p:cNvPr id="66" name="TextBox 65">
            <a:extLst>
              <a:ext uri="{FF2B5EF4-FFF2-40B4-BE49-F238E27FC236}">
                <a16:creationId xmlns:a16="http://schemas.microsoft.com/office/drawing/2014/main" id="{4E706144-243E-4277-B87B-31FC4B265A92}"/>
              </a:ext>
            </a:extLst>
          </p:cNvPr>
          <p:cNvSpPr txBox="1"/>
          <p:nvPr/>
        </p:nvSpPr>
        <p:spPr>
          <a:xfrm>
            <a:off x="6212941" y="4869234"/>
            <a:ext cx="1274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FF3399"/>
                </a:solidFill>
                <a:effectLst/>
                <a:uLnTx/>
                <a:uFillTx/>
                <a:latin typeface="Century Gothic" panose="020B0502020202020204" pitchFamily="34" charset="0"/>
                <a:ea typeface="+mn-ea"/>
                <a:cs typeface="+mn-cs"/>
              </a:rPr>
              <a:t>06</a:t>
            </a:r>
          </a:p>
        </p:txBody>
      </p:sp>
      <p:sp>
        <p:nvSpPr>
          <p:cNvPr id="2" name="Rectangle 1">
            <a:extLst>
              <a:ext uri="{FF2B5EF4-FFF2-40B4-BE49-F238E27FC236}">
                <a16:creationId xmlns:a16="http://schemas.microsoft.com/office/drawing/2014/main" id="{EC2D1AD6-F27F-9780-418B-DF713BF5EBD7}"/>
              </a:ext>
            </a:extLst>
          </p:cNvPr>
          <p:cNvSpPr/>
          <p:nvPr/>
        </p:nvSpPr>
        <p:spPr>
          <a:xfrm>
            <a:off x="2666991" y="655527"/>
            <a:ext cx="908241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Graphic 21">
            <a:extLst>
              <a:ext uri="{FF2B5EF4-FFF2-40B4-BE49-F238E27FC236}">
                <a16:creationId xmlns:a16="http://schemas.microsoft.com/office/drawing/2014/main" id="{016ADF9E-C2AD-843A-3D3E-EC0B9B05E8FF}"/>
              </a:ext>
            </a:extLst>
          </p:cNvPr>
          <p:cNvPicPr>
            <a:picLocks noChangeAspect="1"/>
          </p:cNvPicPr>
          <p:nvPr/>
        </p:nvPicPr>
        <p:blipFill rotWithShape="1">
          <a:blip r:embed="rId1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7593" y="-74105"/>
            <a:ext cx="2441174" cy="1139861"/>
          </a:xfrm>
          <a:prstGeom prst="rect">
            <a:avLst/>
          </a:prstGeom>
        </p:spPr>
      </p:pic>
      <p:sp>
        <p:nvSpPr>
          <p:cNvPr id="6" name="Rectangle 5">
            <a:extLst>
              <a:ext uri="{FF2B5EF4-FFF2-40B4-BE49-F238E27FC236}">
                <a16:creationId xmlns:a16="http://schemas.microsoft.com/office/drawing/2014/main" id="{4E9838E5-5A58-6AE2-0A7E-062613AF46B7}"/>
              </a:ext>
            </a:extLst>
          </p:cNvPr>
          <p:cNvSpPr/>
          <p:nvPr/>
        </p:nvSpPr>
        <p:spPr>
          <a:xfrm>
            <a:off x="2578767" y="133961"/>
            <a:ext cx="8758504" cy="669799"/>
          </a:xfrm>
          <a:prstGeom prst="rect">
            <a:avLst/>
          </a:prstGeom>
          <a:noFill/>
        </p:spPr>
        <p:txBody>
          <a:bodyPr wrap="square">
            <a:spAutoFit/>
          </a:bodyPr>
          <a:lstStyle/>
          <a:p>
            <a:pPr algn="ctr" rtl="1"/>
            <a:r>
              <a:rPr lang="ar-EG" sz="2000" b="1" dirty="0">
                <a:solidFill>
                  <a:srgbClr val="00B0F0"/>
                </a:solidFill>
                <a:latin typeface="Alexandria" pitchFamily="2" charset="-78"/>
                <a:cs typeface="Alexandria" pitchFamily="2" charset="-78"/>
              </a:rPr>
              <a:t>المحاضرة الثانية: </a:t>
            </a:r>
            <a:r>
              <a:rPr lang="ar-EG" sz="1800" b="1" dirty="0">
                <a:solidFill>
                  <a:srgbClr val="002060"/>
                </a:solidFill>
                <a:latin typeface="Alexandria" pitchFamily="2" charset="-78"/>
                <a:cs typeface="Alexandria" pitchFamily="2" charset="-78"/>
              </a:rPr>
              <a:t>نظريات الإبداع والابتكار</a:t>
            </a:r>
            <a:endParaRPr lang="en-US" sz="1800" b="1" dirty="0">
              <a:solidFill>
                <a:srgbClr val="002060"/>
              </a:solidFill>
              <a:latin typeface="Alexandria" pitchFamily="2" charset="-78"/>
              <a:cs typeface="Alexandria" pitchFamily="2" charset="-78"/>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cxnSp>
        <p:nvCxnSpPr>
          <p:cNvPr id="9" name="Straight Connector 8">
            <a:extLst>
              <a:ext uri="{FF2B5EF4-FFF2-40B4-BE49-F238E27FC236}">
                <a16:creationId xmlns:a16="http://schemas.microsoft.com/office/drawing/2014/main" id="{06A4AAD0-0FC6-A7BD-0949-0882C62CCA44}"/>
              </a:ext>
            </a:extLst>
          </p:cNvPr>
          <p:cNvCxnSpPr>
            <a:cxnSpLocks/>
          </p:cNvCxnSpPr>
          <p:nvPr/>
        </p:nvCxnSpPr>
        <p:spPr>
          <a:xfrm>
            <a:off x="6055808" y="1215851"/>
            <a:ext cx="0" cy="5144892"/>
          </a:xfrm>
          <a:prstGeom prst="line">
            <a:avLst/>
          </a:prstGeom>
        </p:spPr>
        <p:style>
          <a:lnRef idx="3">
            <a:schemeClr val="accent5"/>
          </a:lnRef>
          <a:fillRef idx="0">
            <a:schemeClr val="accent5"/>
          </a:fillRef>
          <a:effectRef idx="2">
            <a:schemeClr val="accent5"/>
          </a:effectRef>
          <a:fontRef idx="minor">
            <a:schemeClr val="tx1"/>
          </a:fontRef>
        </p:style>
      </p:cxnSp>
      <p:sp>
        <p:nvSpPr>
          <p:cNvPr id="7" name="TextBox 6">
            <a:extLst>
              <a:ext uri="{FF2B5EF4-FFF2-40B4-BE49-F238E27FC236}">
                <a16:creationId xmlns:a16="http://schemas.microsoft.com/office/drawing/2014/main" id="{BC3509B5-118F-0B4A-E425-DACDAB766208}"/>
              </a:ext>
            </a:extLst>
          </p:cNvPr>
          <p:cNvSpPr txBox="1"/>
          <p:nvPr/>
        </p:nvSpPr>
        <p:spPr>
          <a:xfrm>
            <a:off x="2456358" y="1916201"/>
            <a:ext cx="3217889"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dirty="0">
                <a:ln>
                  <a:noFill/>
                </a:ln>
                <a:solidFill>
                  <a:srgbClr val="002060"/>
                </a:solidFill>
                <a:effectLst/>
                <a:uLnTx/>
                <a:uFillTx/>
                <a:latin typeface="Alexandria" pitchFamily="2" charset="-78"/>
                <a:cs typeface="Alexandria" pitchFamily="2" charset="-78"/>
              </a:rPr>
              <a:t>إشكالية تفسير الإبداع</a:t>
            </a:r>
          </a:p>
        </p:txBody>
      </p:sp>
      <p:sp>
        <p:nvSpPr>
          <p:cNvPr id="11" name="TextBox 10">
            <a:extLst>
              <a:ext uri="{FF2B5EF4-FFF2-40B4-BE49-F238E27FC236}">
                <a16:creationId xmlns:a16="http://schemas.microsoft.com/office/drawing/2014/main" id="{B40BE5A0-D785-40EF-8CC5-063C10171A37}"/>
              </a:ext>
            </a:extLst>
          </p:cNvPr>
          <p:cNvSpPr txBox="1"/>
          <p:nvPr/>
        </p:nvSpPr>
        <p:spPr>
          <a:xfrm>
            <a:off x="2515802" y="3633727"/>
            <a:ext cx="3217889" cy="338554"/>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kumimoji="0" sz="1600" b="0" i="0" u="none" strike="noStrike" cap="none" spc="0" normalizeH="0" baseline="0">
                <a:ln>
                  <a:noFill/>
                </a:ln>
                <a:solidFill>
                  <a:srgbClr val="002060"/>
                </a:solidFill>
                <a:effectLst/>
                <a:uLnTx/>
                <a:uFillTx/>
                <a:latin typeface="Alexandria" pitchFamily="2" charset="-78"/>
                <a:cs typeface="Alexandria" pitchFamily="2" charset="-78"/>
              </a:defRPr>
            </a:lvl1pPr>
          </a:lstStyle>
          <a:p>
            <a:r>
              <a:rPr lang="ar-EG" dirty="0"/>
              <a:t>النظريات والتفسيرات في الإبداع</a:t>
            </a:r>
            <a:endParaRPr lang="en-US" dirty="0"/>
          </a:p>
        </p:txBody>
      </p:sp>
    </p:spTree>
    <p:extLst>
      <p:ext uri="{BB962C8B-B14F-4D97-AF65-F5344CB8AC3E}">
        <p14:creationId xmlns:p14="http://schemas.microsoft.com/office/powerpoint/2010/main" val="4081830021"/>
      </p:ext>
    </p:extLst>
  </p:cSld>
  <p:clrMapOvr>
    <a:masterClrMapping/>
  </p:clrMapOvr>
  <mc:AlternateContent xmlns:mc="http://schemas.openxmlformats.org/markup-compatibility/2006" xmlns:p14="http://schemas.microsoft.com/office/powerpoint/2010/main">
    <mc:Choice Requires="p14">
      <p:transition spd="slow" p14:dur="2000" advTm="75096"/>
    </mc:Choice>
    <mc:Fallback xmlns="">
      <p:transition spd="slow" advTm="7509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with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750" fill="hold"/>
                                        <p:tgtEl>
                                          <p:spTgt spid="36"/>
                                        </p:tgtEl>
                                        <p:attrNameLst>
                                          <p:attrName>ppt_x</p:attrName>
                                        </p:attrNameLst>
                                      </p:cBhvr>
                                      <p:tavLst>
                                        <p:tav tm="0">
                                          <p:val>
                                            <p:strVal val="#ppt_x-#ppt_w/2"/>
                                          </p:val>
                                        </p:tav>
                                        <p:tav tm="100000">
                                          <p:val>
                                            <p:strVal val="#ppt_x"/>
                                          </p:val>
                                        </p:tav>
                                      </p:tavLst>
                                    </p:anim>
                                    <p:anim calcmode="lin" valueType="num">
                                      <p:cBhvr>
                                        <p:cTn id="8" dur="750" fill="hold"/>
                                        <p:tgtEl>
                                          <p:spTgt spid="36"/>
                                        </p:tgtEl>
                                        <p:attrNameLst>
                                          <p:attrName>ppt_y</p:attrName>
                                        </p:attrNameLst>
                                      </p:cBhvr>
                                      <p:tavLst>
                                        <p:tav tm="0">
                                          <p:val>
                                            <p:strVal val="#ppt_y"/>
                                          </p:val>
                                        </p:tav>
                                        <p:tav tm="100000">
                                          <p:val>
                                            <p:strVal val="#ppt_y"/>
                                          </p:val>
                                        </p:tav>
                                      </p:tavLst>
                                    </p:anim>
                                    <p:anim calcmode="lin" valueType="num">
                                      <p:cBhvr>
                                        <p:cTn id="9" dur="750" fill="hold"/>
                                        <p:tgtEl>
                                          <p:spTgt spid="36"/>
                                        </p:tgtEl>
                                        <p:attrNameLst>
                                          <p:attrName>ppt_w</p:attrName>
                                        </p:attrNameLst>
                                      </p:cBhvr>
                                      <p:tavLst>
                                        <p:tav tm="0">
                                          <p:val>
                                            <p:fltVal val="0"/>
                                          </p:val>
                                        </p:tav>
                                        <p:tav tm="100000">
                                          <p:val>
                                            <p:strVal val="#ppt_w"/>
                                          </p:val>
                                        </p:tav>
                                      </p:tavLst>
                                    </p:anim>
                                    <p:anim calcmode="lin" valueType="num">
                                      <p:cBhvr>
                                        <p:cTn id="10" dur="750" fill="hold"/>
                                        <p:tgtEl>
                                          <p:spTgt spid="36"/>
                                        </p:tgtEl>
                                        <p:attrNameLst>
                                          <p:attrName>ppt_h</p:attrName>
                                        </p:attrNameLst>
                                      </p:cBhvr>
                                      <p:tavLst>
                                        <p:tav tm="0">
                                          <p:val>
                                            <p:strVal val="#ppt_h"/>
                                          </p:val>
                                        </p:tav>
                                        <p:tav tm="100000">
                                          <p:val>
                                            <p:strVal val="#ppt_h"/>
                                          </p:val>
                                        </p:tav>
                                      </p:tavLst>
                                    </p:anim>
                                  </p:childTnLst>
                                </p:cTn>
                              </p:par>
                            </p:childTnLst>
                          </p:cTn>
                        </p:par>
                        <p:par>
                          <p:cTn id="11" fill="hold">
                            <p:stCondLst>
                              <p:cond delay="750"/>
                            </p:stCondLst>
                            <p:childTnLst>
                              <p:par>
                                <p:cTn id="12" presetID="17" presetClass="entr" presetSubtype="1" fill="hold" grpId="0" nodeType="afterEffect">
                                  <p:stCondLst>
                                    <p:cond delay="0"/>
                                  </p:stCondLst>
                                  <p:childTnLst>
                                    <p:set>
                                      <p:cBhvr>
                                        <p:cTn id="13" dur="1" fill="hold">
                                          <p:stCondLst>
                                            <p:cond delay="0"/>
                                          </p:stCondLst>
                                        </p:cTn>
                                        <p:tgtEl>
                                          <p:spTgt spid="42"/>
                                        </p:tgtEl>
                                        <p:attrNameLst>
                                          <p:attrName>style.visibility</p:attrName>
                                        </p:attrNameLst>
                                      </p:cBhvr>
                                      <p:to>
                                        <p:strVal val="visible"/>
                                      </p:to>
                                    </p:set>
                                    <p:anim calcmode="lin" valueType="num">
                                      <p:cBhvr>
                                        <p:cTn id="14" dur="500" fill="hold"/>
                                        <p:tgtEl>
                                          <p:spTgt spid="42"/>
                                        </p:tgtEl>
                                        <p:attrNameLst>
                                          <p:attrName>ppt_x</p:attrName>
                                        </p:attrNameLst>
                                      </p:cBhvr>
                                      <p:tavLst>
                                        <p:tav tm="0">
                                          <p:val>
                                            <p:strVal val="#ppt_x"/>
                                          </p:val>
                                        </p:tav>
                                        <p:tav tm="100000">
                                          <p:val>
                                            <p:strVal val="#ppt_x"/>
                                          </p:val>
                                        </p:tav>
                                      </p:tavLst>
                                    </p:anim>
                                    <p:anim calcmode="lin" valueType="num">
                                      <p:cBhvr>
                                        <p:cTn id="15" dur="500" fill="hold"/>
                                        <p:tgtEl>
                                          <p:spTgt spid="42"/>
                                        </p:tgtEl>
                                        <p:attrNameLst>
                                          <p:attrName>ppt_y</p:attrName>
                                        </p:attrNameLst>
                                      </p:cBhvr>
                                      <p:tavLst>
                                        <p:tav tm="0">
                                          <p:val>
                                            <p:strVal val="#ppt_y-#ppt_h/2"/>
                                          </p:val>
                                        </p:tav>
                                        <p:tav tm="100000">
                                          <p:val>
                                            <p:strVal val="#ppt_y"/>
                                          </p:val>
                                        </p:tav>
                                      </p:tavLst>
                                    </p:anim>
                                    <p:anim calcmode="lin" valueType="num">
                                      <p:cBhvr>
                                        <p:cTn id="16" dur="500" fill="hold"/>
                                        <p:tgtEl>
                                          <p:spTgt spid="42"/>
                                        </p:tgtEl>
                                        <p:attrNameLst>
                                          <p:attrName>ppt_w</p:attrName>
                                        </p:attrNameLst>
                                      </p:cBhvr>
                                      <p:tavLst>
                                        <p:tav tm="0">
                                          <p:val>
                                            <p:strVal val="#ppt_w"/>
                                          </p:val>
                                        </p:tav>
                                        <p:tav tm="100000">
                                          <p:val>
                                            <p:strVal val="#ppt_w"/>
                                          </p:val>
                                        </p:tav>
                                      </p:tavLst>
                                    </p:anim>
                                    <p:anim calcmode="lin" valueType="num">
                                      <p:cBhvr>
                                        <p:cTn id="17" dur="500" fill="hold"/>
                                        <p:tgtEl>
                                          <p:spTgt spid="42"/>
                                        </p:tgtEl>
                                        <p:attrNameLst>
                                          <p:attrName>ppt_h</p:attrName>
                                        </p:attrNameLst>
                                      </p:cBhvr>
                                      <p:tavLst>
                                        <p:tav tm="0">
                                          <p:val>
                                            <p:fltVal val="0"/>
                                          </p:val>
                                        </p:tav>
                                        <p:tav tm="100000">
                                          <p:val>
                                            <p:strVal val="#ppt_h"/>
                                          </p:val>
                                        </p:tav>
                                      </p:tavLst>
                                    </p:anim>
                                  </p:childTnLst>
                                </p:cTn>
                              </p:par>
                              <p:par>
                                <p:cTn id="18" presetID="17" presetClass="entr" presetSubtype="1" fill="hold" nodeType="withEffect">
                                  <p:stCondLst>
                                    <p:cond delay="0"/>
                                  </p:stCondLst>
                                  <p:childTnLst>
                                    <p:set>
                                      <p:cBhvr>
                                        <p:cTn id="19" dur="1" fill="hold">
                                          <p:stCondLst>
                                            <p:cond delay="0"/>
                                          </p:stCondLst>
                                        </p:cTn>
                                        <p:tgtEl>
                                          <p:spTgt spid="45"/>
                                        </p:tgtEl>
                                        <p:attrNameLst>
                                          <p:attrName>style.visibility</p:attrName>
                                        </p:attrNameLst>
                                      </p:cBhvr>
                                      <p:to>
                                        <p:strVal val="visible"/>
                                      </p:to>
                                    </p:set>
                                    <p:anim calcmode="lin" valueType="num">
                                      <p:cBhvr>
                                        <p:cTn id="20" dur="500" fill="hold"/>
                                        <p:tgtEl>
                                          <p:spTgt spid="45"/>
                                        </p:tgtEl>
                                        <p:attrNameLst>
                                          <p:attrName>ppt_x</p:attrName>
                                        </p:attrNameLst>
                                      </p:cBhvr>
                                      <p:tavLst>
                                        <p:tav tm="0">
                                          <p:val>
                                            <p:strVal val="#ppt_x"/>
                                          </p:val>
                                        </p:tav>
                                        <p:tav tm="100000">
                                          <p:val>
                                            <p:strVal val="#ppt_x"/>
                                          </p:val>
                                        </p:tav>
                                      </p:tavLst>
                                    </p:anim>
                                    <p:anim calcmode="lin" valueType="num">
                                      <p:cBhvr>
                                        <p:cTn id="21" dur="500" fill="hold"/>
                                        <p:tgtEl>
                                          <p:spTgt spid="45"/>
                                        </p:tgtEl>
                                        <p:attrNameLst>
                                          <p:attrName>ppt_y</p:attrName>
                                        </p:attrNameLst>
                                      </p:cBhvr>
                                      <p:tavLst>
                                        <p:tav tm="0">
                                          <p:val>
                                            <p:strVal val="#ppt_y-#ppt_h/2"/>
                                          </p:val>
                                        </p:tav>
                                        <p:tav tm="100000">
                                          <p:val>
                                            <p:strVal val="#ppt_y"/>
                                          </p:val>
                                        </p:tav>
                                      </p:tavLst>
                                    </p:anim>
                                    <p:anim calcmode="lin" valueType="num">
                                      <p:cBhvr>
                                        <p:cTn id="22" dur="500" fill="hold"/>
                                        <p:tgtEl>
                                          <p:spTgt spid="45"/>
                                        </p:tgtEl>
                                        <p:attrNameLst>
                                          <p:attrName>ppt_w</p:attrName>
                                        </p:attrNameLst>
                                      </p:cBhvr>
                                      <p:tavLst>
                                        <p:tav tm="0">
                                          <p:val>
                                            <p:strVal val="#ppt_w"/>
                                          </p:val>
                                        </p:tav>
                                        <p:tav tm="100000">
                                          <p:val>
                                            <p:strVal val="#ppt_w"/>
                                          </p:val>
                                        </p:tav>
                                      </p:tavLst>
                                    </p:anim>
                                    <p:anim calcmode="lin" valueType="num">
                                      <p:cBhvr>
                                        <p:cTn id="23" dur="500" fill="hold"/>
                                        <p:tgtEl>
                                          <p:spTgt spid="45"/>
                                        </p:tgtEl>
                                        <p:attrNameLst>
                                          <p:attrName>ppt_h</p:attrName>
                                        </p:attrNameLst>
                                      </p:cBhvr>
                                      <p:tavLst>
                                        <p:tav tm="0">
                                          <p:val>
                                            <p:fltVal val="0"/>
                                          </p:val>
                                        </p:tav>
                                        <p:tav tm="100000">
                                          <p:val>
                                            <p:strVal val="#ppt_h"/>
                                          </p:val>
                                        </p:tav>
                                      </p:tavLst>
                                    </p:anim>
                                  </p:childTnLst>
                                </p:cTn>
                              </p:par>
                              <p:par>
                                <p:cTn id="24" presetID="17" presetClass="entr" presetSubtype="8"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p:cTn id="26" dur="500" fill="hold"/>
                                        <p:tgtEl>
                                          <p:spTgt spid="7"/>
                                        </p:tgtEl>
                                        <p:attrNameLst>
                                          <p:attrName>ppt_x</p:attrName>
                                        </p:attrNameLst>
                                      </p:cBhvr>
                                      <p:tavLst>
                                        <p:tav tm="0">
                                          <p:val>
                                            <p:strVal val="#ppt_x-#ppt_w/2"/>
                                          </p:val>
                                        </p:tav>
                                        <p:tav tm="100000">
                                          <p:val>
                                            <p:strVal val="#ppt_x"/>
                                          </p:val>
                                        </p:tav>
                                      </p:tavLst>
                                    </p:anim>
                                    <p:anim calcmode="lin" valueType="num">
                                      <p:cBhvr>
                                        <p:cTn id="27" dur="500" fill="hold"/>
                                        <p:tgtEl>
                                          <p:spTgt spid="7"/>
                                        </p:tgtEl>
                                        <p:attrNameLst>
                                          <p:attrName>ppt_y</p:attrName>
                                        </p:attrNameLst>
                                      </p:cBhvr>
                                      <p:tavLst>
                                        <p:tav tm="0">
                                          <p:val>
                                            <p:strVal val="#ppt_y"/>
                                          </p:val>
                                        </p:tav>
                                        <p:tav tm="100000">
                                          <p:val>
                                            <p:strVal val="#ppt_y"/>
                                          </p:val>
                                        </p:tav>
                                      </p:tavLst>
                                    </p:anim>
                                    <p:anim calcmode="lin" valueType="num">
                                      <p:cBhvr>
                                        <p:cTn id="28" dur="500" fill="hold"/>
                                        <p:tgtEl>
                                          <p:spTgt spid="7"/>
                                        </p:tgtEl>
                                        <p:attrNameLst>
                                          <p:attrName>ppt_w</p:attrName>
                                        </p:attrNameLst>
                                      </p:cBhvr>
                                      <p:tavLst>
                                        <p:tav tm="0">
                                          <p:val>
                                            <p:fltVal val="0"/>
                                          </p:val>
                                        </p:tav>
                                        <p:tav tm="100000">
                                          <p:val>
                                            <p:strVal val="#ppt_w"/>
                                          </p:val>
                                        </p:tav>
                                      </p:tavLst>
                                    </p:anim>
                                    <p:anim calcmode="lin" valueType="num">
                                      <p:cBhvr>
                                        <p:cTn id="29" dur="500" fill="hold"/>
                                        <p:tgtEl>
                                          <p:spTgt spid="7"/>
                                        </p:tgtEl>
                                        <p:attrNameLst>
                                          <p:attrName>ppt_h</p:attrName>
                                        </p:attrNameLst>
                                      </p:cBhvr>
                                      <p:tavLst>
                                        <p:tav tm="0">
                                          <p:val>
                                            <p:strVal val="#ppt_h"/>
                                          </p:val>
                                        </p:tav>
                                        <p:tav tm="100000">
                                          <p:val>
                                            <p:strVal val="#ppt_h"/>
                                          </p:val>
                                        </p:tav>
                                      </p:tavLst>
                                    </p:anim>
                                  </p:childTnLst>
                                </p:cTn>
                              </p:par>
                              <p:par>
                                <p:cTn id="30" presetID="17" presetClass="entr" presetSubtype="8" fill="hold" nodeType="withEffect">
                                  <p:stCondLst>
                                    <p:cond delay="0"/>
                                  </p:stCondLst>
                                  <p:childTnLst>
                                    <p:set>
                                      <p:cBhvr>
                                        <p:cTn id="31" dur="1" fill="hold">
                                          <p:stCondLst>
                                            <p:cond delay="0"/>
                                          </p:stCondLst>
                                        </p:cTn>
                                        <p:tgtEl>
                                          <p:spTgt spid="37"/>
                                        </p:tgtEl>
                                        <p:attrNameLst>
                                          <p:attrName>style.visibility</p:attrName>
                                        </p:attrNameLst>
                                      </p:cBhvr>
                                      <p:to>
                                        <p:strVal val="visible"/>
                                      </p:to>
                                    </p:set>
                                    <p:anim calcmode="lin" valueType="num">
                                      <p:cBhvr>
                                        <p:cTn id="32" dur="750" fill="hold"/>
                                        <p:tgtEl>
                                          <p:spTgt spid="37"/>
                                        </p:tgtEl>
                                        <p:attrNameLst>
                                          <p:attrName>ppt_x</p:attrName>
                                        </p:attrNameLst>
                                      </p:cBhvr>
                                      <p:tavLst>
                                        <p:tav tm="0">
                                          <p:val>
                                            <p:strVal val="#ppt_x-#ppt_w/2"/>
                                          </p:val>
                                        </p:tav>
                                        <p:tav tm="100000">
                                          <p:val>
                                            <p:strVal val="#ppt_x"/>
                                          </p:val>
                                        </p:tav>
                                      </p:tavLst>
                                    </p:anim>
                                    <p:anim calcmode="lin" valueType="num">
                                      <p:cBhvr>
                                        <p:cTn id="33" dur="750" fill="hold"/>
                                        <p:tgtEl>
                                          <p:spTgt spid="37"/>
                                        </p:tgtEl>
                                        <p:attrNameLst>
                                          <p:attrName>ppt_y</p:attrName>
                                        </p:attrNameLst>
                                      </p:cBhvr>
                                      <p:tavLst>
                                        <p:tav tm="0">
                                          <p:val>
                                            <p:strVal val="#ppt_y"/>
                                          </p:val>
                                        </p:tav>
                                        <p:tav tm="100000">
                                          <p:val>
                                            <p:strVal val="#ppt_y"/>
                                          </p:val>
                                        </p:tav>
                                      </p:tavLst>
                                    </p:anim>
                                    <p:anim calcmode="lin" valueType="num">
                                      <p:cBhvr>
                                        <p:cTn id="34" dur="750" fill="hold"/>
                                        <p:tgtEl>
                                          <p:spTgt spid="37"/>
                                        </p:tgtEl>
                                        <p:attrNameLst>
                                          <p:attrName>ppt_w</p:attrName>
                                        </p:attrNameLst>
                                      </p:cBhvr>
                                      <p:tavLst>
                                        <p:tav tm="0">
                                          <p:val>
                                            <p:fltVal val="0"/>
                                          </p:val>
                                        </p:tav>
                                        <p:tav tm="100000">
                                          <p:val>
                                            <p:strVal val="#ppt_w"/>
                                          </p:val>
                                        </p:tav>
                                      </p:tavLst>
                                    </p:anim>
                                    <p:anim calcmode="lin" valueType="num">
                                      <p:cBhvr>
                                        <p:cTn id="35" dur="750" fill="hold"/>
                                        <p:tgtEl>
                                          <p:spTgt spid="37"/>
                                        </p:tgtEl>
                                        <p:attrNameLst>
                                          <p:attrName>ppt_h</p:attrName>
                                        </p:attrNameLst>
                                      </p:cBhvr>
                                      <p:tavLst>
                                        <p:tav tm="0">
                                          <p:val>
                                            <p:strVal val="#ppt_h"/>
                                          </p:val>
                                        </p:tav>
                                        <p:tav tm="100000">
                                          <p:val>
                                            <p:strVal val="#ppt_h"/>
                                          </p:val>
                                        </p:tav>
                                      </p:tavLst>
                                    </p:anim>
                                  </p:childTnLst>
                                </p:cTn>
                              </p:par>
                            </p:childTnLst>
                          </p:cTn>
                        </p:par>
                        <p:par>
                          <p:cTn id="36" fill="hold">
                            <p:stCondLst>
                              <p:cond delay="1500"/>
                            </p:stCondLst>
                            <p:childTnLst>
                              <p:par>
                                <p:cTn id="37" presetID="17" presetClass="entr" presetSubtype="1" fill="hold" grpId="0" nodeType="afterEffect">
                                  <p:stCondLst>
                                    <p:cond delay="0"/>
                                  </p:stCondLst>
                                  <p:childTnLst>
                                    <p:set>
                                      <p:cBhvr>
                                        <p:cTn id="38" dur="1" fill="hold">
                                          <p:stCondLst>
                                            <p:cond delay="0"/>
                                          </p:stCondLst>
                                        </p:cTn>
                                        <p:tgtEl>
                                          <p:spTgt spid="46"/>
                                        </p:tgtEl>
                                        <p:attrNameLst>
                                          <p:attrName>style.visibility</p:attrName>
                                        </p:attrNameLst>
                                      </p:cBhvr>
                                      <p:to>
                                        <p:strVal val="visible"/>
                                      </p:to>
                                    </p:set>
                                    <p:anim calcmode="lin" valueType="num">
                                      <p:cBhvr>
                                        <p:cTn id="39" dur="500" fill="hold"/>
                                        <p:tgtEl>
                                          <p:spTgt spid="46"/>
                                        </p:tgtEl>
                                        <p:attrNameLst>
                                          <p:attrName>ppt_x</p:attrName>
                                        </p:attrNameLst>
                                      </p:cBhvr>
                                      <p:tavLst>
                                        <p:tav tm="0">
                                          <p:val>
                                            <p:strVal val="#ppt_x"/>
                                          </p:val>
                                        </p:tav>
                                        <p:tav tm="100000">
                                          <p:val>
                                            <p:strVal val="#ppt_x"/>
                                          </p:val>
                                        </p:tav>
                                      </p:tavLst>
                                    </p:anim>
                                    <p:anim calcmode="lin" valueType="num">
                                      <p:cBhvr>
                                        <p:cTn id="40" dur="500" fill="hold"/>
                                        <p:tgtEl>
                                          <p:spTgt spid="46"/>
                                        </p:tgtEl>
                                        <p:attrNameLst>
                                          <p:attrName>ppt_y</p:attrName>
                                        </p:attrNameLst>
                                      </p:cBhvr>
                                      <p:tavLst>
                                        <p:tav tm="0">
                                          <p:val>
                                            <p:strVal val="#ppt_y-#ppt_h/2"/>
                                          </p:val>
                                        </p:tav>
                                        <p:tav tm="100000">
                                          <p:val>
                                            <p:strVal val="#ppt_y"/>
                                          </p:val>
                                        </p:tav>
                                      </p:tavLst>
                                    </p:anim>
                                    <p:anim calcmode="lin" valueType="num">
                                      <p:cBhvr>
                                        <p:cTn id="41" dur="500" fill="hold"/>
                                        <p:tgtEl>
                                          <p:spTgt spid="46"/>
                                        </p:tgtEl>
                                        <p:attrNameLst>
                                          <p:attrName>ppt_w</p:attrName>
                                        </p:attrNameLst>
                                      </p:cBhvr>
                                      <p:tavLst>
                                        <p:tav tm="0">
                                          <p:val>
                                            <p:strVal val="#ppt_w"/>
                                          </p:val>
                                        </p:tav>
                                        <p:tav tm="100000">
                                          <p:val>
                                            <p:strVal val="#ppt_w"/>
                                          </p:val>
                                        </p:tav>
                                      </p:tavLst>
                                    </p:anim>
                                    <p:anim calcmode="lin" valueType="num">
                                      <p:cBhvr>
                                        <p:cTn id="42" dur="500" fill="hold"/>
                                        <p:tgtEl>
                                          <p:spTgt spid="46"/>
                                        </p:tgtEl>
                                        <p:attrNameLst>
                                          <p:attrName>ppt_h</p:attrName>
                                        </p:attrNameLst>
                                      </p:cBhvr>
                                      <p:tavLst>
                                        <p:tav tm="0">
                                          <p:val>
                                            <p:fltVal val="0"/>
                                          </p:val>
                                        </p:tav>
                                        <p:tav tm="100000">
                                          <p:val>
                                            <p:strVal val="#ppt_h"/>
                                          </p:val>
                                        </p:tav>
                                      </p:tavLst>
                                    </p:anim>
                                  </p:childTnLst>
                                </p:cTn>
                              </p:par>
                              <p:par>
                                <p:cTn id="43" presetID="17" presetClass="entr" presetSubtype="1" fill="hold" nodeType="withEffect">
                                  <p:stCondLst>
                                    <p:cond delay="0"/>
                                  </p:stCondLst>
                                  <p:childTnLst>
                                    <p:set>
                                      <p:cBhvr>
                                        <p:cTn id="44" dur="1" fill="hold">
                                          <p:stCondLst>
                                            <p:cond delay="0"/>
                                          </p:stCondLst>
                                        </p:cTn>
                                        <p:tgtEl>
                                          <p:spTgt spid="50"/>
                                        </p:tgtEl>
                                        <p:attrNameLst>
                                          <p:attrName>style.visibility</p:attrName>
                                        </p:attrNameLst>
                                      </p:cBhvr>
                                      <p:to>
                                        <p:strVal val="visible"/>
                                      </p:to>
                                    </p:set>
                                    <p:anim calcmode="lin" valueType="num">
                                      <p:cBhvr>
                                        <p:cTn id="45" dur="500" fill="hold"/>
                                        <p:tgtEl>
                                          <p:spTgt spid="50"/>
                                        </p:tgtEl>
                                        <p:attrNameLst>
                                          <p:attrName>ppt_x</p:attrName>
                                        </p:attrNameLst>
                                      </p:cBhvr>
                                      <p:tavLst>
                                        <p:tav tm="0">
                                          <p:val>
                                            <p:strVal val="#ppt_x"/>
                                          </p:val>
                                        </p:tav>
                                        <p:tav tm="100000">
                                          <p:val>
                                            <p:strVal val="#ppt_x"/>
                                          </p:val>
                                        </p:tav>
                                      </p:tavLst>
                                    </p:anim>
                                    <p:anim calcmode="lin" valueType="num">
                                      <p:cBhvr>
                                        <p:cTn id="46" dur="500" fill="hold"/>
                                        <p:tgtEl>
                                          <p:spTgt spid="50"/>
                                        </p:tgtEl>
                                        <p:attrNameLst>
                                          <p:attrName>ppt_y</p:attrName>
                                        </p:attrNameLst>
                                      </p:cBhvr>
                                      <p:tavLst>
                                        <p:tav tm="0">
                                          <p:val>
                                            <p:strVal val="#ppt_y-#ppt_h/2"/>
                                          </p:val>
                                        </p:tav>
                                        <p:tav tm="100000">
                                          <p:val>
                                            <p:strVal val="#ppt_y"/>
                                          </p:val>
                                        </p:tav>
                                      </p:tavLst>
                                    </p:anim>
                                    <p:anim calcmode="lin" valueType="num">
                                      <p:cBhvr>
                                        <p:cTn id="47" dur="500" fill="hold"/>
                                        <p:tgtEl>
                                          <p:spTgt spid="50"/>
                                        </p:tgtEl>
                                        <p:attrNameLst>
                                          <p:attrName>ppt_w</p:attrName>
                                        </p:attrNameLst>
                                      </p:cBhvr>
                                      <p:tavLst>
                                        <p:tav tm="0">
                                          <p:val>
                                            <p:strVal val="#ppt_w"/>
                                          </p:val>
                                        </p:tav>
                                        <p:tav tm="100000">
                                          <p:val>
                                            <p:strVal val="#ppt_w"/>
                                          </p:val>
                                        </p:tav>
                                      </p:tavLst>
                                    </p:anim>
                                    <p:anim calcmode="lin" valueType="num">
                                      <p:cBhvr>
                                        <p:cTn id="48" dur="500" fill="hold"/>
                                        <p:tgtEl>
                                          <p:spTgt spid="50"/>
                                        </p:tgtEl>
                                        <p:attrNameLst>
                                          <p:attrName>ppt_h</p:attrName>
                                        </p:attrNameLst>
                                      </p:cBhvr>
                                      <p:tavLst>
                                        <p:tav tm="0">
                                          <p:val>
                                            <p:fltVal val="0"/>
                                          </p:val>
                                        </p:tav>
                                        <p:tav tm="100000">
                                          <p:val>
                                            <p:strVal val="#ppt_h"/>
                                          </p:val>
                                        </p:tav>
                                      </p:tavLst>
                                    </p:anim>
                                  </p:childTnLst>
                                </p:cTn>
                              </p:par>
                              <p:par>
                                <p:cTn id="49" presetID="17" presetClass="entr" presetSubtype="8" fill="hold" grpId="0"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p:cTn id="51" dur="500" fill="hold"/>
                                        <p:tgtEl>
                                          <p:spTgt spid="11"/>
                                        </p:tgtEl>
                                        <p:attrNameLst>
                                          <p:attrName>ppt_x</p:attrName>
                                        </p:attrNameLst>
                                      </p:cBhvr>
                                      <p:tavLst>
                                        <p:tav tm="0">
                                          <p:val>
                                            <p:strVal val="#ppt_x-#ppt_w/2"/>
                                          </p:val>
                                        </p:tav>
                                        <p:tav tm="100000">
                                          <p:val>
                                            <p:strVal val="#ppt_x"/>
                                          </p:val>
                                        </p:tav>
                                      </p:tavLst>
                                    </p:anim>
                                    <p:anim calcmode="lin" valueType="num">
                                      <p:cBhvr>
                                        <p:cTn id="52" dur="500" fill="hold"/>
                                        <p:tgtEl>
                                          <p:spTgt spid="11"/>
                                        </p:tgtEl>
                                        <p:attrNameLst>
                                          <p:attrName>ppt_y</p:attrName>
                                        </p:attrNameLst>
                                      </p:cBhvr>
                                      <p:tavLst>
                                        <p:tav tm="0">
                                          <p:val>
                                            <p:strVal val="#ppt_y"/>
                                          </p:val>
                                        </p:tav>
                                        <p:tav tm="100000">
                                          <p:val>
                                            <p:strVal val="#ppt_y"/>
                                          </p:val>
                                        </p:tav>
                                      </p:tavLst>
                                    </p:anim>
                                    <p:anim calcmode="lin" valueType="num">
                                      <p:cBhvr>
                                        <p:cTn id="53" dur="500" fill="hold"/>
                                        <p:tgtEl>
                                          <p:spTgt spid="11"/>
                                        </p:tgtEl>
                                        <p:attrNameLst>
                                          <p:attrName>ppt_w</p:attrName>
                                        </p:attrNameLst>
                                      </p:cBhvr>
                                      <p:tavLst>
                                        <p:tav tm="0">
                                          <p:val>
                                            <p:fltVal val="0"/>
                                          </p:val>
                                        </p:tav>
                                        <p:tav tm="100000">
                                          <p:val>
                                            <p:strVal val="#ppt_w"/>
                                          </p:val>
                                        </p:tav>
                                      </p:tavLst>
                                    </p:anim>
                                    <p:anim calcmode="lin" valueType="num">
                                      <p:cBhvr>
                                        <p:cTn id="54" dur="500" fill="hold"/>
                                        <p:tgtEl>
                                          <p:spTgt spid="11"/>
                                        </p:tgtEl>
                                        <p:attrNameLst>
                                          <p:attrName>ppt_h</p:attrName>
                                        </p:attrNameLst>
                                      </p:cBhvr>
                                      <p:tavLst>
                                        <p:tav tm="0">
                                          <p:val>
                                            <p:strVal val="#ppt_h"/>
                                          </p:val>
                                        </p:tav>
                                        <p:tav tm="100000">
                                          <p:val>
                                            <p:strVal val="#ppt_h"/>
                                          </p:val>
                                        </p:tav>
                                      </p:tavLst>
                                    </p:anim>
                                  </p:childTnLst>
                                </p:cTn>
                              </p:par>
                              <p:par>
                                <p:cTn id="55" presetID="17" presetClass="entr" presetSubtype="8" fill="hold" nodeType="withEffect">
                                  <p:stCondLst>
                                    <p:cond delay="0"/>
                                  </p:stCondLst>
                                  <p:childTnLst>
                                    <p:set>
                                      <p:cBhvr>
                                        <p:cTn id="56" dur="1" fill="hold">
                                          <p:stCondLst>
                                            <p:cond delay="0"/>
                                          </p:stCondLst>
                                        </p:cTn>
                                        <p:tgtEl>
                                          <p:spTgt spid="38"/>
                                        </p:tgtEl>
                                        <p:attrNameLst>
                                          <p:attrName>style.visibility</p:attrName>
                                        </p:attrNameLst>
                                      </p:cBhvr>
                                      <p:to>
                                        <p:strVal val="visible"/>
                                      </p:to>
                                    </p:set>
                                    <p:anim calcmode="lin" valueType="num">
                                      <p:cBhvr>
                                        <p:cTn id="57" dur="750" fill="hold"/>
                                        <p:tgtEl>
                                          <p:spTgt spid="38"/>
                                        </p:tgtEl>
                                        <p:attrNameLst>
                                          <p:attrName>ppt_x</p:attrName>
                                        </p:attrNameLst>
                                      </p:cBhvr>
                                      <p:tavLst>
                                        <p:tav tm="0">
                                          <p:val>
                                            <p:strVal val="#ppt_x-#ppt_w/2"/>
                                          </p:val>
                                        </p:tav>
                                        <p:tav tm="100000">
                                          <p:val>
                                            <p:strVal val="#ppt_x"/>
                                          </p:val>
                                        </p:tav>
                                      </p:tavLst>
                                    </p:anim>
                                    <p:anim calcmode="lin" valueType="num">
                                      <p:cBhvr>
                                        <p:cTn id="58" dur="750" fill="hold"/>
                                        <p:tgtEl>
                                          <p:spTgt spid="38"/>
                                        </p:tgtEl>
                                        <p:attrNameLst>
                                          <p:attrName>ppt_y</p:attrName>
                                        </p:attrNameLst>
                                      </p:cBhvr>
                                      <p:tavLst>
                                        <p:tav tm="0">
                                          <p:val>
                                            <p:strVal val="#ppt_y"/>
                                          </p:val>
                                        </p:tav>
                                        <p:tav tm="100000">
                                          <p:val>
                                            <p:strVal val="#ppt_y"/>
                                          </p:val>
                                        </p:tav>
                                      </p:tavLst>
                                    </p:anim>
                                    <p:anim calcmode="lin" valueType="num">
                                      <p:cBhvr>
                                        <p:cTn id="59" dur="750" fill="hold"/>
                                        <p:tgtEl>
                                          <p:spTgt spid="38"/>
                                        </p:tgtEl>
                                        <p:attrNameLst>
                                          <p:attrName>ppt_w</p:attrName>
                                        </p:attrNameLst>
                                      </p:cBhvr>
                                      <p:tavLst>
                                        <p:tav tm="0">
                                          <p:val>
                                            <p:fltVal val="0"/>
                                          </p:val>
                                        </p:tav>
                                        <p:tav tm="100000">
                                          <p:val>
                                            <p:strVal val="#ppt_w"/>
                                          </p:val>
                                        </p:tav>
                                      </p:tavLst>
                                    </p:anim>
                                    <p:anim calcmode="lin" valueType="num">
                                      <p:cBhvr>
                                        <p:cTn id="60" dur="750" fill="hold"/>
                                        <p:tgtEl>
                                          <p:spTgt spid="38"/>
                                        </p:tgtEl>
                                        <p:attrNameLst>
                                          <p:attrName>ppt_h</p:attrName>
                                        </p:attrNameLst>
                                      </p:cBhvr>
                                      <p:tavLst>
                                        <p:tav tm="0">
                                          <p:val>
                                            <p:strVal val="#ppt_h"/>
                                          </p:val>
                                        </p:tav>
                                        <p:tav tm="100000">
                                          <p:val>
                                            <p:strVal val="#ppt_h"/>
                                          </p:val>
                                        </p:tav>
                                      </p:tavLst>
                                    </p:anim>
                                  </p:childTnLst>
                                </p:cTn>
                              </p:par>
                            </p:childTnLst>
                          </p:cTn>
                        </p:par>
                        <p:par>
                          <p:cTn id="61" fill="hold">
                            <p:stCondLst>
                              <p:cond delay="2250"/>
                            </p:stCondLst>
                            <p:childTnLst>
                              <p:par>
                                <p:cTn id="62" presetID="17" presetClass="entr" presetSubtype="1" fill="hold" grpId="0" nodeType="afterEffect">
                                  <p:stCondLst>
                                    <p:cond delay="0"/>
                                  </p:stCondLst>
                                  <p:childTnLst>
                                    <p:set>
                                      <p:cBhvr>
                                        <p:cTn id="63" dur="1" fill="hold">
                                          <p:stCondLst>
                                            <p:cond delay="0"/>
                                          </p:stCondLst>
                                        </p:cTn>
                                        <p:tgtEl>
                                          <p:spTgt spid="51"/>
                                        </p:tgtEl>
                                        <p:attrNameLst>
                                          <p:attrName>style.visibility</p:attrName>
                                        </p:attrNameLst>
                                      </p:cBhvr>
                                      <p:to>
                                        <p:strVal val="visible"/>
                                      </p:to>
                                    </p:set>
                                    <p:anim calcmode="lin" valueType="num">
                                      <p:cBhvr>
                                        <p:cTn id="64" dur="500" fill="hold"/>
                                        <p:tgtEl>
                                          <p:spTgt spid="51"/>
                                        </p:tgtEl>
                                        <p:attrNameLst>
                                          <p:attrName>ppt_x</p:attrName>
                                        </p:attrNameLst>
                                      </p:cBhvr>
                                      <p:tavLst>
                                        <p:tav tm="0">
                                          <p:val>
                                            <p:strVal val="#ppt_x"/>
                                          </p:val>
                                        </p:tav>
                                        <p:tav tm="100000">
                                          <p:val>
                                            <p:strVal val="#ppt_x"/>
                                          </p:val>
                                        </p:tav>
                                      </p:tavLst>
                                    </p:anim>
                                    <p:anim calcmode="lin" valueType="num">
                                      <p:cBhvr>
                                        <p:cTn id="65" dur="500" fill="hold"/>
                                        <p:tgtEl>
                                          <p:spTgt spid="51"/>
                                        </p:tgtEl>
                                        <p:attrNameLst>
                                          <p:attrName>ppt_y</p:attrName>
                                        </p:attrNameLst>
                                      </p:cBhvr>
                                      <p:tavLst>
                                        <p:tav tm="0">
                                          <p:val>
                                            <p:strVal val="#ppt_y-#ppt_h/2"/>
                                          </p:val>
                                        </p:tav>
                                        <p:tav tm="100000">
                                          <p:val>
                                            <p:strVal val="#ppt_y"/>
                                          </p:val>
                                        </p:tav>
                                      </p:tavLst>
                                    </p:anim>
                                    <p:anim calcmode="lin" valueType="num">
                                      <p:cBhvr>
                                        <p:cTn id="66" dur="500" fill="hold"/>
                                        <p:tgtEl>
                                          <p:spTgt spid="51"/>
                                        </p:tgtEl>
                                        <p:attrNameLst>
                                          <p:attrName>ppt_w</p:attrName>
                                        </p:attrNameLst>
                                      </p:cBhvr>
                                      <p:tavLst>
                                        <p:tav tm="0">
                                          <p:val>
                                            <p:strVal val="#ppt_w"/>
                                          </p:val>
                                        </p:tav>
                                        <p:tav tm="100000">
                                          <p:val>
                                            <p:strVal val="#ppt_w"/>
                                          </p:val>
                                        </p:tav>
                                      </p:tavLst>
                                    </p:anim>
                                    <p:anim calcmode="lin" valueType="num">
                                      <p:cBhvr>
                                        <p:cTn id="67" dur="500" fill="hold"/>
                                        <p:tgtEl>
                                          <p:spTgt spid="51"/>
                                        </p:tgtEl>
                                        <p:attrNameLst>
                                          <p:attrName>ppt_h</p:attrName>
                                        </p:attrNameLst>
                                      </p:cBhvr>
                                      <p:tavLst>
                                        <p:tav tm="0">
                                          <p:val>
                                            <p:fltVal val="0"/>
                                          </p:val>
                                        </p:tav>
                                        <p:tav tm="100000">
                                          <p:val>
                                            <p:strVal val="#ppt_h"/>
                                          </p:val>
                                        </p:tav>
                                      </p:tavLst>
                                    </p:anim>
                                  </p:childTnLst>
                                </p:cTn>
                              </p:par>
                              <p:par>
                                <p:cTn id="68" presetID="17" presetClass="entr" presetSubtype="1" fill="hold" nodeType="withEffect">
                                  <p:stCondLst>
                                    <p:cond delay="0"/>
                                  </p:stCondLst>
                                  <p:childTnLst>
                                    <p:set>
                                      <p:cBhvr>
                                        <p:cTn id="69" dur="1" fill="hold">
                                          <p:stCondLst>
                                            <p:cond delay="0"/>
                                          </p:stCondLst>
                                        </p:cTn>
                                        <p:tgtEl>
                                          <p:spTgt spid="55"/>
                                        </p:tgtEl>
                                        <p:attrNameLst>
                                          <p:attrName>style.visibility</p:attrName>
                                        </p:attrNameLst>
                                      </p:cBhvr>
                                      <p:to>
                                        <p:strVal val="visible"/>
                                      </p:to>
                                    </p:set>
                                    <p:anim calcmode="lin" valueType="num">
                                      <p:cBhvr>
                                        <p:cTn id="70" dur="500" fill="hold"/>
                                        <p:tgtEl>
                                          <p:spTgt spid="55"/>
                                        </p:tgtEl>
                                        <p:attrNameLst>
                                          <p:attrName>ppt_x</p:attrName>
                                        </p:attrNameLst>
                                      </p:cBhvr>
                                      <p:tavLst>
                                        <p:tav tm="0">
                                          <p:val>
                                            <p:strVal val="#ppt_x"/>
                                          </p:val>
                                        </p:tav>
                                        <p:tav tm="100000">
                                          <p:val>
                                            <p:strVal val="#ppt_x"/>
                                          </p:val>
                                        </p:tav>
                                      </p:tavLst>
                                    </p:anim>
                                    <p:anim calcmode="lin" valueType="num">
                                      <p:cBhvr>
                                        <p:cTn id="71" dur="500" fill="hold"/>
                                        <p:tgtEl>
                                          <p:spTgt spid="55"/>
                                        </p:tgtEl>
                                        <p:attrNameLst>
                                          <p:attrName>ppt_y</p:attrName>
                                        </p:attrNameLst>
                                      </p:cBhvr>
                                      <p:tavLst>
                                        <p:tav tm="0">
                                          <p:val>
                                            <p:strVal val="#ppt_y-#ppt_h/2"/>
                                          </p:val>
                                        </p:tav>
                                        <p:tav tm="100000">
                                          <p:val>
                                            <p:strVal val="#ppt_y"/>
                                          </p:val>
                                        </p:tav>
                                      </p:tavLst>
                                    </p:anim>
                                    <p:anim calcmode="lin" valueType="num">
                                      <p:cBhvr>
                                        <p:cTn id="72" dur="500" fill="hold"/>
                                        <p:tgtEl>
                                          <p:spTgt spid="55"/>
                                        </p:tgtEl>
                                        <p:attrNameLst>
                                          <p:attrName>ppt_w</p:attrName>
                                        </p:attrNameLst>
                                      </p:cBhvr>
                                      <p:tavLst>
                                        <p:tav tm="0">
                                          <p:val>
                                            <p:strVal val="#ppt_w"/>
                                          </p:val>
                                        </p:tav>
                                        <p:tav tm="100000">
                                          <p:val>
                                            <p:strVal val="#ppt_w"/>
                                          </p:val>
                                        </p:tav>
                                      </p:tavLst>
                                    </p:anim>
                                    <p:anim calcmode="lin" valueType="num">
                                      <p:cBhvr>
                                        <p:cTn id="73" dur="500" fill="hold"/>
                                        <p:tgtEl>
                                          <p:spTgt spid="55"/>
                                        </p:tgtEl>
                                        <p:attrNameLst>
                                          <p:attrName>ppt_h</p:attrName>
                                        </p:attrNameLst>
                                      </p:cBhvr>
                                      <p:tavLst>
                                        <p:tav tm="0">
                                          <p:val>
                                            <p:fltVal val="0"/>
                                          </p:val>
                                        </p:tav>
                                        <p:tav tm="100000">
                                          <p:val>
                                            <p:strVal val="#ppt_h"/>
                                          </p:val>
                                        </p:tav>
                                      </p:tavLst>
                                    </p:anim>
                                  </p:childTnLst>
                                </p:cTn>
                              </p:par>
                              <p:par>
                                <p:cTn id="74" presetID="17" presetClass="entr" presetSubtype="8" fill="hold" grpId="0" nodeType="withEffect">
                                  <p:stCondLst>
                                    <p:cond delay="0"/>
                                  </p:stCondLst>
                                  <p:childTnLst>
                                    <p:set>
                                      <p:cBhvr>
                                        <p:cTn id="75" dur="1" fill="hold">
                                          <p:stCondLst>
                                            <p:cond delay="0"/>
                                          </p:stCondLst>
                                        </p:cTn>
                                        <p:tgtEl>
                                          <p:spTgt spid="43"/>
                                        </p:tgtEl>
                                        <p:attrNameLst>
                                          <p:attrName>style.visibility</p:attrName>
                                        </p:attrNameLst>
                                      </p:cBhvr>
                                      <p:to>
                                        <p:strVal val="visible"/>
                                      </p:to>
                                    </p:set>
                                    <p:anim calcmode="lin" valueType="num">
                                      <p:cBhvr>
                                        <p:cTn id="76" dur="500" fill="hold"/>
                                        <p:tgtEl>
                                          <p:spTgt spid="43"/>
                                        </p:tgtEl>
                                        <p:attrNameLst>
                                          <p:attrName>ppt_x</p:attrName>
                                        </p:attrNameLst>
                                      </p:cBhvr>
                                      <p:tavLst>
                                        <p:tav tm="0">
                                          <p:val>
                                            <p:strVal val="#ppt_x-#ppt_w/2"/>
                                          </p:val>
                                        </p:tav>
                                        <p:tav tm="100000">
                                          <p:val>
                                            <p:strVal val="#ppt_x"/>
                                          </p:val>
                                        </p:tav>
                                      </p:tavLst>
                                    </p:anim>
                                    <p:anim calcmode="lin" valueType="num">
                                      <p:cBhvr>
                                        <p:cTn id="77" dur="500" fill="hold"/>
                                        <p:tgtEl>
                                          <p:spTgt spid="43"/>
                                        </p:tgtEl>
                                        <p:attrNameLst>
                                          <p:attrName>ppt_y</p:attrName>
                                        </p:attrNameLst>
                                      </p:cBhvr>
                                      <p:tavLst>
                                        <p:tav tm="0">
                                          <p:val>
                                            <p:strVal val="#ppt_y"/>
                                          </p:val>
                                        </p:tav>
                                        <p:tav tm="100000">
                                          <p:val>
                                            <p:strVal val="#ppt_y"/>
                                          </p:val>
                                        </p:tav>
                                      </p:tavLst>
                                    </p:anim>
                                    <p:anim calcmode="lin" valueType="num">
                                      <p:cBhvr>
                                        <p:cTn id="78" dur="500" fill="hold"/>
                                        <p:tgtEl>
                                          <p:spTgt spid="43"/>
                                        </p:tgtEl>
                                        <p:attrNameLst>
                                          <p:attrName>ppt_w</p:attrName>
                                        </p:attrNameLst>
                                      </p:cBhvr>
                                      <p:tavLst>
                                        <p:tav tm="0">
                                          <p:val>
                                            <p:fltVal val="0"/>
                                          </p:val>
                                        </p:tav>
                                        <p:tav tm="100000">
                                          <p:val>
                                            <p:strVal val="#ppt_w"/>
                                          </p:val>
                                        </p:tav>
                                      </p:tavLst>
                                    </p:anim>
                                    <p:anim calcmode="lin" valueType="num">
                                      <p:cBhvr>
                                        <p:cTn id="79" dur="500" fill="hold"/>
                                        <p:tgtEl>
                                          <p:spTgt spid="43"/>
                                        </p:tgtEl>
                                        <p:attrNameLst>
                                          <p:attrName>ppt_h</p:attrName>
                                        </p:attrNameLst>
                                      </p:cBhvr>
                                      <p:tavLst>
                                        <p:tav tm="0">
                                          <p:val>
                                            <p:strVal val="#ppt_h"/>
                                          </p:val>
                                        </p:tav>
                                        <p:tav tm="100000">
                                          <p:val>
                                            <p:strVal val="#ppt_h"/>
                                          </p:val>
                                        </p:tav>
                                      </p:tavLst>
                                    </p:anim>
                                  </p:childTnLst>
                                </p:cTn>
                              </p:par>
                              <p:par>
                                <p:cTn id="80" presetID="17" presetClass="entr" presetSubtype="8" fill="hold" nodeType="withEffect">
                                  <p:stCondLst>
                                    <p:cond delay="0"/>
                                  </p:stCondLst>
                                  <p:childTnLst>
                                    <p:set>
                                      <p:cBhvr>
                                        <p:cTn id="81" dur="1" fill="hold">
                                          <p:stCondLst>
                                            <p:cond delay="0"/>
                                          </p:stCondLst>
                                        </p:cTn>
                                        <p:tgtEl>
                                          <p:spTgt spid="39"/>
                                        </p:tgtEl>
                                        <p:attrNameLst>
                                          <p:attrName>style.visibility</p:attrName>
                                        </p:attrNameLst>
                                      </p:cBhvr>
                                      <p:to>
                                        <p:strVal val="visible"/>
                                      </p:to>
                                    </p:set>
                                    <p:anim calcmode="lin" valueType="num">
                                      <p:cBhvr>
                                        <p:cTn id="82" dur="750" fill="hold"/>
                                        <p:tgtEl>
                                          <p:spTgt spid="39"/>
                                        </p:tgtEl>
                                        <p:attrNameLst>
                                          <p:attrName>ppt_x</p:attrName>
                                        </p:attrNameLst>
                                      </p:cBhvr>
                                      <p:tavLst>
                                        <p:tav tm="0">
                                          <p:val>
                                            <p:strVal val="#ppt_x-#ppt_w/2"/>
                                          </p:val>
                                        </p:tav>
                                        <p:tav tm="100000">
                                          <p:val>
                                            <p:strVal val="#ppt_x"/>
                                          </p:val>
                                        </p:tav>
                                      </p:tavLst>
                                    </p:anim>
                                    <p:anim calcmode="lin" valueType="num">
                                      <p:cBhvr>
                                        <p:cTn id="83" dur="750" fill="hold"/>
                                        <p:tgtEl>
                                          <p:spTgt spid="39"/>
                                        </p:tgtEl>
                                        <p:attrNameLst>
                                          <p:attrName>ppt_y</p:attrName>
                                        </p:attrNameLst>
                                      </p:cBhvr>
                                      <p:tavLst>
                                        <p:tav tm="0">
                                          <p:val>
                                            <p:strVal val="#ppt_y"/>
                                          </p:val>
                                        </p:tav>
                                        <p:tav tm="100000">
                                          <p:val>
                                            <p:strVal val="#ppt_y"/>
                                          </p:val>
                                        </p:tav>
                                      </p:tavLst>
                                    </p:anim>
                                    <p:anim calcmode="lin" valueType="num">
                                      <p:cBhvr>
                                        <p:cTn id="84" dur="750" fill="hold"/>
                                        <p:tgtEl>
                                          <p:spTgt spid="39"/>
                                        </p:tgtEl>
                                        <p:attrNameLst>
                                          <p:attrName>ppt_w</p:attrName>
                                        </p:attrNameLst>
                                      </p:cBhvr>
                                      <p:tavLst>
                                        <p:tav tm="0">
                                          <p:val>
                                            <p:fltVal val="0"/>
                                          </p:val>
                                        </p:tav>
                                        <p:tav tm="100000">
                                          <p:val>
                                            <p:strVal val="#ppt_w"/>
                                          </p:val>
                                        </p:tav>
                                      </p:tavLst>
                                    </p:anim>
                                    <p:anim calcmode="lin" valueType="num">
                                      <p:cBhvr>
                                        <p:cTn id="85" dur="750" fill="hold"/>
                                        <p:tgtEl>
                                          <p:spTgt spid="39"/>
                                        </p:tgtEl>
                                        <p:attrNameLst>
                                          <p:attrName>ppt_h</p:attrName>
                                        </p:attrNameLst>
                                      </p:cBhvr>
                                      <p:tavLst>
                                        <p:tav tm="0">
                                          <p:val>
                                            <p:strVal val="#ppt_h"/>
                                          </p:val>
                                        </p:tav>
                                        <p:tav tm="100000">
                                          <p:val>
                                            <p:strVal val="#ppt_h"/>
                                          </p:val>
                                        </p:tav>
                                      </p:tavLst>
                                    </p:anim>
                                  </p:childTnLst>
                                </p:cTn>
                              </p:par>
                            </p:childTnLst>
                          </p:cTn>
                        </p:par>
                        <p:par>
                          <p:cTn id="86" fill="hold">
                            <p:stCondLst>
                              <p:cond delay="3000"/>
                            </p:stCondLst>
                            <p:childTnLst>
                              <p:par>
                                <p:cTn id="87" presetID="17" presetClass="entr" presetSubtype="1" fill="hold" grpId="0" nodeType="afterEffect">
                                  <p:stCondLst>
                                    <p:cond delay="0"/>
                                  </p:stCondLst>
                                  <p:childTnLst>
                                    <p:set>
                                      <p:cBhvr>
                                        <p:cTn id="88" dur="1" fill="hold">
                                          <p:stCondLst>
                                            <p:cond delay="0"/>
                                          </p:stCondLst>
                                        </p:cTn>
                                        <p:tgtEl>
                                          <p:spTgt spid="56"/>
                                        </p:tgtEl>
                                        <p:attrNameLst>
                                          <p:attrName>style.visibility</p:attrName>
                                        </p:attrNameLst>
                                      </p:cBhvr>
                                      <p:to>
                                        <p:strVal val="visible"/>
                                      </p:to>
                                    </p:set>
                                    <p:anim calcmode="lin" valueType="num">
                                      <p:cBhvr>
                                        <p:cTn id="89" dur="500" fill="hold"/>
                                        <p:tgtEl>
                                          <p:spTgt spid="56"/>
                                        </p:tgtEl>
                                        <p:attrNameLst>
                                          <p:attrName>ppt_x</p:attrName>
                                        </p:attrNameLst>
                                      </p:cBhvr>
                                      <p:tavLst>
                                        <p:tav tm="0">
                                          <p:val>
                                            <p:strVal val="#ppt_x"/>
                                          </p:val>
                                        </p:tav>
                                        <p:tav tm="100000">
                                          <p:val>
                                            <p:strVal val="#ppt_x"/>
                                          </p:val>
                                        </p:tav>
                                      </p:tavLst>
                                    </p:anim>
                                    <p:anim calcmode="lin" valueType="num">
                                      <p:cBhvr>
                                        <p:cTn id="90" dur="500" fill="hold"/>
                                        <p:tgtEl>
                                          <p:spTgt spid="56"/>
                                        </p:tgtEl>
                                        <p:attrNameLst>
                                          <p:attrName>ppt_y</p:attrName>
                                        </p:attrNameLst>
                                      </p:cBhvr>
                                      <p:tavLst>
                                        <p:tav tm="0">
                                          <p:val>
                                            <p:strVal val="#ppt_y-#ppt_h/2"/>
                                          </p:val>
                                        </p:tav>
                                        <p:tav tm="100000">
                                          <p:val>
                                            <p:strVal val="#ppt_y"/>
                                          </p:val>
                                        </p:tav>
                                      </p:tavLst>
                                    </p:anim>
                                    <p:anim calcmode="lin" valueType="num">
                                      <p:cBhvr>
                                        <p:cTn id="91" dur="500" fill="hold"/>
                                        <p:tgtEl>
                                          <p:spTgt spid="56"/>
                                        </p:tgtEl>
                                        <p:attrNameLst>
                                          <p:attrName>ppt_w</p:attrName>
                                        </p:attrNameLst>
                                      </p:cBhvr>
                                      <p:tavLst>
                                        <p:tav tm="0">
                                          <p:val>
                                            <p:strVal val="#ppt_w"/>
                                          </p:val>
                                        </p:tav>
                                        <p:tav tm="100000">
                                          <p:val>
                                            <p:strVal val="#ppt_w"/>
                                          </p:val>
                                        </p:tav>
                                      </p:tavLst>
                                    </p:anim>
                                    <p:anim calcmode="lin" valueType="num">
                                      <p:cBhvr>
                                        <p:cTn id="92" dur="500" fill="hold"/>
                                        <p:tgtEl>
                                          <p:spTgt spid="56"/>
                                        </p:tgtEl>
                                        <p:attrNameLst>
                                          <p:attrName>ppt_h</p:attrName>
                                        </p:attrNameLst>
                                      </p:cBhvr>
                                      <p:tavLst>
                                        <p:tav tm="0">
                                          <p:val>
                                            <p:fltVal val="0"/>
                                          </p:val>
                                        </p:tav>
                                        <p:tav tm="100000">
                                          <p:val>
                                            <p:strVal val="#ppt_h"/>
                                          </p:val>
                                        </p:tav>
                                      </p:tavLst>
                                    </p:anim>
                                  </p:childTnLst>
                                </p:cTn>
                              </p:par>
                              <p:par>
                                <p:cTn id="93" presetID="17" presetClass="entr" presetSubtype="1" fill="hold" nodeType="withEffect">
                                  <p:stCondLst>
                                    <p:cond delay="0"/>
                                  </p:stCondLst>
                                  <p:childTnLst>
                                    <p:set>
                                      <p:cBhvr>
                                        <p:cTn id="94" dur="1" fill="hold">
                                          <p:stCondLst>
                                            <p:cond delay="0"/>
                                          </p:stCondLst>
                                        </p:cTn>
                                        <p:tgtEl>
                                          <p:spTgt spid="61"/>
                                        </p:tgtEl>
                                        <p:attrNameLst>
                                          <p:attrName>style.visibility</p:attrName>
                                        </p:attrNameLst>
                                      </p:cBhvr>
                                      <p:to>
                                        <p:strVal val="visible"/>
                                      </p:to>
                                    </p:set>
                                    <p:anim calcmode="lin" valueType="num">
                                      <p:cBhvr>
                                        <p:cTn id="95" dur="500" fill="hold"/>
                                        <p:tgtEl>
                                          <p:spTgt spid="61"/>
                                        </p:tgtEl>
                                        <p:attrNameLst>
                                          <p:attrName>ppt_x</p:attrName>
                                        </p:attrNameLst>
                                      </p:cBhvr>
                                      <p:tavLst>
                                        <p:tav tm="0">
                                          <p:val>
                                            <p:strVal val="#ppt_x"/>
                                          </p:val>
                                        </p:tav>
                                        <p:tav tm="100000">
                                          <p:val>
                                            <p:strVal val="#ppt_x"/>
                                          </p:val>
                                        </p:tav>
                                      </p:tavLst>
                                    </p:anim>
                                    <p:anim calcmode="lin" valueType="num">
                                      <p:cBhvr>
                                        <p:cTn id="96" dur="500" fill="hold"/>
                                        <p:tgtEl>
                                          <p:spTgt spid="61"/>
                                        </p:tgtEl>
                                        <p:attrNameLst>
                                          <p:attrName>ppt_y</p:attrName>
                                        </p:attrNameLst>
                                      </p:cBhvr>
                                      <p:tavLst>
                                        <p:tav tm="0">
                                          <p:val>
                                            <p:strVal val="#ppt_y-#ppt_h/2"/>
                                          </p:val>
                                        </p:tav>
                                        <p:tav tm="100000">
                                          <p:val>
                                            <p:strVal val="#ppt_y"/>
                                          </p:val>
                                        </p:tav>
                                      </p:tavLst>
                                    </p:anim>
                                    <p:anim calcmode="lin" valueType="num">
                                      <p:cBhvr>
                                        <p:cTn id="97" dur="500" fill="hold"/>
                                        <p:tgtEl>
                                          <p:spTgt spid="61"/>
                                        </p:tgtEl>
                                        <p:attrNameLst>
                                          <p:attrName>ppt_w</p:attrName>
                                        </p:attrNameLst>
                                      </p:cBhvr>
                                      <p:tavLst>
                                        <p:tav tm="0">
                                          <p:val>
                                            <p:strVal val="#ppt_w"/>
                                          </p:val>
                                        </p:tav>
                                        <p:tav tm="100000">
                                          <p:val>
                                            <p:strVal val="#ppt_w"/>
                                          </p:val>
                                        </p:tav>
                                      </p:tavLst>
                                    </p:anim>
                                    <p:anim calcmode="lin" valueType="num">
                                      <p:cBhvr>
                                        <p:cTn id="98" dur="500" fill="hold"/>
                                        <p:tgtEl>
                                          <p:spTgt spid="61"/>
                                        </p:tgtEl>
                                        <p:attrNameLst>
                                          <p:attrName>ppt_h</p:attrName>
                                        </p:attrNameLst>
                                      </p:cBhvr>
                                      <p:tavLst>
                                        <p:tav tm="0">
                                          <p:val>
                                            <p:fltVal val="0"/>
                                          </p:val>
                                        </p:tav>
                                        <p:tav tm="100000">
                                          <p:val>
                                            <p:strVal val="#ppt_h"/>
                                          </p:val>
                                        </p:tav>
                                      </p:tavLst>
                                    </p:anim>
                                  </p:childTnLst>
                                </p:cTn>
                              </p:par>
                              <p:par>
                                <p:cTn id="99" presetID="17" presetClass="entr" presetSubtype="8" fill="hold" grpId="0" nodeType="withEffect">
                                  <p:stCondLst>
                                    <p:cond delay="0"/>
                                  </p:stCondLst>
                                  <p:childTnLst>
                                    <p:set>
                                      <p:cBhvr>
                                        <p:cTn id="100" dur="1" fill="hold">
                                          <p:stCondLst>
                                            <p:cond delay="0"/>
                                          </p:stCondLst>
                                        </p:cTn>
                                        <p:tgtEl>
                                          <p:spTgt spid="47"/>
                                        </p:tgtEl>
                                        <p:attrNameLst>
                                          <p:attrName>style.visibility</p:attrName>
                                        </p:attrNameLst>
                                      </p:cBhvr>
                                      <p:to>
                                        <p:strVal val="visible"/>
                                      </p:to>
                                    </p:set>
                                    <p:anim calcmode="lin" valueType="num">
                                      <p:cBhvr>
                                        <p:cTn id="101" dur="500" fill="hold"/>
                                        <p:tgtEl>
                                          <p:spTgt spid="47"/>
                                        </p:tgtEl>
                                        <p:attrNameLst>
                                          <p:attrName>ppt_x</p:attrName>
                                        </p:attrNameLst>
                                      </p:cBhvr>
                                      <p:tavLst>
                                        <p:tav tm="0">
                                          <p:val>
                                            <p:strVal val="#ppt_x-#ppt_w/2"/>
                                          </p:val>
                                        </p:tav>
                                        <p:tav tm="100000">
                                          <p:val>
                                            <p:strVal val="#ppt_x"/>
                                          </p:val>
                                        </p:tav>
                                      </p:tavLst>
                                    </p:anim>
                                    <p:anim calcmode="lin" valueType="num">
                                      <p:cBhvr>
                                        <p:cTn id="102" dur="500" fill="hold"/>
                                        <p:tgtEl>
                                          <p:spTgt spid="47"/>
                                        </p:tgtEl>
                                        <p:attrNameLst>
                                          <p:attrName>ppt_y</p:attrName>
                                        </p:attrNameLst>
                                      </p:cBhvr>
                                      <p:tavLst>
                                        <p:tav tm="0">
                                          <p:val>
                                            <p:strVal val="#ppt_y"/>
                                          </p:val>
                                        </p:tav>
                                        <p:tav tm="100000">
                                          <p:val>
                                            <p:strVal val="#ppt_y"/>
                                          </p:val>
                                        </p:tav>
                                      </p:tavLst>
                                    </p:anim>
                                    <p:anim calcmode="lin" valueType="num">
                                      <p:cBhvr>
                                        <p:cTn id="103" dur="500" fill="hold"/>
                                        <p:tgtEl>
                                          <p:spTgt spid="47"/>
                                        </p:tgtEl>
                                        <p:attrNameLst>
                                          <p:attrName>ppt_w</p:attrName>
                                        </p:attrNameLst>
                                      </p:cBhvr>
                                      <p:tavLst>
                                        <p:tav tm="0">
                                          <p:val>
                                            <p:fltVal val="0"/>
                                          </p:val>
                                        </p:tav>
                                        <p:tav tm="100000">
                                          <p:val>
                                            <p:strVal val="#ppt_w"/>
                                          </p:val>
                                        </p:tav>
                                      </p:tavLst>
                                    </p:anim>
                                    <p:anim calcmode="lin" valueType="num">
                                      <p:cBhvr>
                                        <p:cTn id="104" dur="500" fill="hold"/>
                                        <p:tgtEl>
                                          <p:spTgt spid="47"/>
                                        </p:tgtEl>
                                        <p:attrNameLst>
                                          <p:attrName>ppt_h</p:attrName>
                                        </p:attrNameLst>
                                      </p:cBhvr>
                                      <p:tavLst>
                                        <p:tav tm="0">
                                          <p:val>
                                            <p:strVal val="#ppt_h"/>
                                          </p:val>
                                        </p:tav>
                                        <p:tav tm="100000">
                                          <p:val>
                                            <p:strVal val="#ppt_h"/>
                                          </p:val>
                                        </p:tav>
                                      </p:tavLst>
                                    </p:anim>
                                  </p:childTnLst>
                                </p:cTn>
                              </p:par>
                              <p:par>
                                <p:cTn id="105" presetID="17" presetClass="entr" presetSubtype="8" fill="hold" nodeType="withEffect">
                                  <p:stCondLst>
                                    <p:cond delay="0"/>
                                  </p:stCondLst>
                                  <p:childTnLst>
                                    <p:set>
                                      <p:cBhvr>
                                        <p:cTn id="106" dur="1" fill="hold">
                                          <p:stCondLst>
                                            <p:cond delay="0"/>
                                          </p:stCondLst>
                                        </p:cTn>
                                        <p:tgtEl>
                                          <p:spTgt spid="40"/>
                                        </p:tgtEl>
                                        <p:attrNameLst>
                                          <p:attrName>style.visibility</p:attrName>
                                        </p:attrNameLst>
                                      </p:cBhvr>
                                      <p:to>
                                        <p:strVal val="visible"/>
                                      </p:to>
                                    </p:set>
                                    <p:anim calcmode="lin" valueType="num">
                                      <p:cBhvr>
                                        <p:cTn id="107" dur="750" fill="hold"/>
                                        <p:tgtEl>
                                          <p:spTgt spid="40"/>
                                        </p:tgtEl>
                                        <p:attrNameLst>
                                          <p:attrName>ppt_x</p:attrName>
                                        </p:attrNameLst>
                                      </p:cBhvr>
                                      <p:tavLst>
                                        <p:tav tm="0">
                                          <p:val>
                                            <p:strVal val="#ppt_x-#ppt_w/2"/>
                                          </p:val>
                                        </p:tav>
                                        <p:tav tm="100000">
                                          <p:val>
                                            <p:strVal val="#ppt_x"/>
                                          </p:val>
                                        </p:tav>
                                      </p:tavLst>
                                    </p:anim>
                                    <p:anim calcmode="lin" valueType="num">
                                      <p:cBhvr>
                                        <p:cTn id="108" dur="750" fill="hold"/>
                                        <p:tgtEl>
                                          <p:spTgt spid="40"/>
                                        </p:tgtEl>
                                        <p:attrNameLst>
                                          <p:attrName>ppt_y</p:attrName>
                                        </p:attrNameLst>
                                      </p:cBhvr>
                                      <p:tavLst>
                                        <p:tav tm="0">
                                          <p:val>
                                            <p:strVal val="#ppt_y"/>
                                          </p:val>
                                        </p:tav>
                                        <p:tav tm="100000">
                                          <p:val>
                                            <p:strVal val="#ppt_y"/>
                                          </p:val>
                                        </p:tav>
                                      </p:tavLst>
                                    </p:anim>
                                    <p:anim calcmode="lin" valueType="num">
                                      <p:cBhvr>
                                        <p:cTn id="109" dur="750" fill="hold"/>
                                        <p:tgtEl>
                                          <p:spTgt spid="40"/>
                                        </p:tgtEl>
                                        <p:attrNameLst>
                                          <p:attrName>ppt_w</p:attrName>
                                        </p:attrNameLst>
                                      </p:cBhvr>
                                      <p:tavLst>
                                        <p:tav tm="0">
                                          <p:val>
                                            <p:fltVal val="0"/>
                                          </p:val>
                                        </p:tav>
                                        <p:tav tm="100000">
                                          <p:val>
                                            <p:strVal val="#ppt_w"/>
                                          </p:val>
                                        </p:tav>
                                      </p:tavLst>
                                    </p:anim>
                                    <p:anim calcmode="lin" valueType="num">
                                      <p:cBhvr>
                                        <p:cTn id="110" dur="750" fill="hold"/>
                                        <p:tgtEl>
                                          <p:spTgt spid="40"/>
                                        </p:tgtEl>
                                        <p:attrNameLst>
                                          <p:attrName>ppt_h</p:attrName>
                                        </p:attrNameLst>
                                      </p:cBhvr>
                                      <p:tavLst>
                                        <p:tav tm="0">
                                          <p:val>
                                            <p:strVal val="#ppt_h"/>
                                          </p:val>
                                        </p:tav>
                                        <p:tav tm="100000">
                                          <p:val>
                                            <p:strVal val="#ppt_h"/>
                                          </p:val>
                                        </p:tav>
                                      </p:tavLst>
                                    </p:anim>
                                  </p:childTnLst>
                                </p:cTn>
                              </p:par>
                            </p:childTnLst>
                          </p:cTn>
                        </p:par>
                        <p:par>
                          <p:cTn id="111" fill="hold">
                            <p:stCondLst>
                              <p:cond delay="3750"/>
                            </p:stCondLst>
                            <p:childTnLst>
                              <p:par>
                                <p:cTn id="112" presetID="17" presetClass="entr" presetSubtype="1" fill="hold" grpId="0" nodeType="afterEffect">
                                  <p:stCondLst>
                                    <p:cond delay="0"/>
                                  </p:stCondLst>
                                  <p:childTnLst>
                                    <p:set>
                                      <p:cBhvr>
                                        <p:cTn id="113" dur="1" fill="hold">
                                          <p:stCondLst>
                                            <p:cond delay="0"/>
                                          </p:stCondLst>
                                        </p:cTn>
                                        <p:tgtEl>
                                          <p:spTgt spid="62"/>
                                        </p:tgtEl>
                                        <p:attrNameLst>
                                          <p:attrName>style.visibility</p:attrName>
                                        </p:attrNameLst>
                                      </p:cBhvr>
                                      <p:to>
                                        <p:strVal val="visible"/>
                                      </p:to>
                                    </p:set>
                                    <p:anim calcmode="lin" valueType="num">
                                      <p:cBhvr>
                                        <p:cTn id="114" dur="500" fill="hold"/>
                                        <p:tgtEl>
                                          <p:spTgt spid="62"/>
                                        </p:tgtEl>
                                        <p:attrNameLst>
                                          <p:attrName>ppt_x</p:attrName>
                                        </p:attrNameLst>
                                      </p:cBhvr>
                                      <p:tavLst>
                                        <p:tav tm="0">
                                          <p:val>
                                            <p:strVal val="#ppt_x"/>
                                          </p:val>
                                        </p:tav>
                                        <p:tav tm="100000">
                                          <p:val>
                                            <p:strVal val="#ppt_x"/>
                                          </p:val>
                                        </p:tav>
                                      </p:tavLst>
                                    </p:anim>
                                    <p:anim calcmode="lin" valueType="num">
                                      <p:cBhvr>
                                        <p:cTn id="115" dur="500" fill="hold"/>
                                        <p:tgtEl>
                                          <p:spTgt spid="62"/>
                                        </p:tgtEl>
                                        <p:attrNameLst>
                                          <p:attrName>ppt_y</p:attrName>
                                        </p:attrNameLst>
                                      </p:cBhvr>
                                      <p:tavLst>
                                        <p:tav tm="0">
                                          <p:val>
                                            <p:strVal val="#ppt_y-#ppt_h/2"/>
                                          </p:val>
                                        </p:tav>
                                        <p:tav tm="100000">
                                          <p:val>
                                            <p:strVal val="#ppt_y"/>
                                          </p:val>
                                        </p:tav>
                                      </p:tavLst>
                                    </p:anim>
                                    <p:anim calcmode="lin" valueType="num">
                                      <p:cBhvr>
                                        <p:cTn id="116" dur="500" fill="hold"/>
                                        <p:tgtEl>
                                          <p:spTgt spid="62"/>
                                        </p:tgtEl>
                                        <p:attrNameLst>
                                          <p:attrName>ppt_w</p:attrName>
                                        </p:attrNameLst>
                                      </p:cBhvr>
                                      <p:tavLst>
                                        <p:tav tm="0">
                                          <p:val>
                                            <p:strVal val="#ppt_w"/>
                                          </p:val>
                                        </p:tav>
                                        <p:tav tm="100000">
                                          <p:val>
                                            <p:strVal val="#ppt_w"/>
                                          </p:val>
                                        </p:tav>
                                      </p:tavLst>
                                    </p:anim>
                                    <p:anim calcmode="lin" valueType="num">
                                      <p:cBhvr>
                                        <p:cTn id="117" dur="500" fill="hold"/>
                                        <p:tgtEl>
                                          <p:spTgt spid="62"/>
                                        </p:tgtEl>
                                        <p:attrNameLst>
                                          <p:attrName>ppt_h</p:attrName>
                                        </p:attrNameLst>
                                      </p:cBhvr>
                                      <p:tavLst>
                                        <p:tav tm="0">
                                          <p:val>
                                            <p:fltVal val="0"/>
                                          </p:val>
                                        </p:tav>
                                        <p:tav tm="100000">
                                          <p:val>
                                            <p:strVal val="#ppt_h"/>
                                          </p:val>
                                        </p:tav>
                                      </p:tavLst>
                                    </p:anim>
                                  </p:childTnLst>
                                </p:cTn>
                              </p:par>
                              <p:par>
                                <p:cTn id="118" presetID="17" presetClass="entr" presetSubtype="1" fill="hold" nodeType="withEffect">
                                  <p:stCondLst>
                                    <p:cond delay="0"/>
                                  </p:stCondLst>
                                  <p:childTnLst>
                                    <p:set>
                                      <p:cBhvr>
                                        <p:cTn id="119" dur="1" fill="hold">
                                          <p:stCondLst>
                                            <p:cond delay="0"/>
                                          </p:stCondLst>
                                        </p:cTn>
                                        <p:tgtEl>
                                          <p:spTgt spid="65"/>
                                        </p:tgtEl>
                                        <p:attrNameLst>
                                          <p:attrName>style.visibility</p:attrName>
                                        </p:attrNameLst>
                                      </p:cBhvr>
                                      <p:to>
                                        <p:strVal val="visible"/>
                                      </p:to>
                                    </p:set>
                                    <p:anim calcmode="lin" valueType="num">
                                      <p:cBhvr>
                                        <p:cTn id="120" dur="500" fill="hold"/>
                                        <p:tgtEl>
                                          <p:spTgt spid="65"/>
                                        </p:tgtEl>
                                        <p:attrNameLst>
                                          <p:attrName>ppt_x</p:attrName>
                                        </p:attrNameLst>
                                      </p:cBhvr>
                                      <p:tavLst>
                                        <p:tav tm="0">
                                          <p:val>
                                            <p:strVal val="#ppt_x"/>
                                          </p:val>
                                        </p:tav>
                                        <p:tav tm="100000">
                                          <p:val>
                                            <p:strVal val="#ppt_x"/>
                                          </p:val>
                                        </p:tav>
                                      </p:tavLst>
                                    </p:anim>
                                    <p:anim calcmode="lin" valueType="num">
                                      <p:cBhvr>
                                        <p:cTn id="121" dur="500" fill="hold"/>
                                        <p:tgtEl>
                                          <p:spTgt spid="65"/>
                                        </p:tgtEl>
                                        <p:attrNameLst>
                                          <p:attrName>ppt_y</p:attrName>
                                        </p:attrNameLst>
                                      </p:cBhvr>
                                      <p:tavLst>
                                        <p:tav tm="0">
                                          <p:val>
                                            <p:strVal val="#ppt_y-#ppt_h/2"/>
                                          </p:val>
                                        </p:tav>
                                        <p:tav tm="100000">
                                          <p:val>
                                            <p:strVal val="#ppt_y"/>
                                          </p:val>
                                        </p:tav>
                                      </p:tavLst>
                                    </p:anim>
                                    <p:anim calcmode="lin" valueType="num">
                                      <p:cBhvr>
                                        <p:cTn id="122" dur="500" fill="hold"/>
                                        <p:tgtEl>
                                          <p:spTgt spid="65"/>
                                        </p:tgtEl>
                                        <p:attrNameLst>
                                          <p:attrName>ppt_w</p:attrName>
                                        </p:attrNameLst>
                                      </p:cBhvr>
                                      <p:tavLst>
                                        <p:tav tm="0">
                                          <p:val>
                                            <p:strVal val="#ppt_w"/>
                                          </p:val>
                                        </p:tav>
                                        <p:tav tm="100000">
                                          <p:val>
                                            <p:strVal val="#ppt_w"/>
                                          </p:val>
                                        </p:tav>
                                      </p:tavLst>
                                    </p:anim>
                                    <p:anim calcmode="lin" valueType="num">
                                      <p:cBhvr>
                                        <p:cTn id="123" dur="500" fill="hold"/>
                                        <p:tgtEl>
                                          <p:spTgt spid="65"/>
                                        </p:tgtEl>
                                        <p:attrNameLst>
                                          <p:attrName>ppt_h</p:attrName>
                                        </p:attrNameLst>
                                      </p:cBhvr>
                                      <p:tavLst>
                                        <p:tav tm="0">
                                          <p:val>
                                            <p:fltVal val="0"/>
                                          </p:val>
                                        </p:tav>
                                        <p:tav tm="100000">
                                          <p:val>
                                            <p:strVal val="#ppt_h"/>
                                          </p:val>
                                        </p:tav>
                                      </p:tavLst>
                                    </p:anim>
                                  </p:childTnLst>
                                </p:cTn>
                              </p:par>
                              <p:par>
                                <p:cTn id="124" presetID="17" presetClass="entr" presetSubtype="8" fill="hold" grpId="0" nodeType="withEffect">
                                  <p:stCondLst>
                                    <p:cond delay="0"/>
                                  </p:stCondLst>
                                  <p:childTnLst>
                                    <p:set>
                                      <p:cBhvr>
                                        <p:cTn id="125" dur="1" fill="hold">
                                          <p:stCondLst>
                                            <p:cond delay="0"/>
                                          </p:stCondLst>
                                        </p:cTn>
                                        <p:tgtEl>
                                          <p:spTgt spid="57"/>
                                        </p:tgtEl>
                                        <p:attrNameLst>
                                          <p:attrName>style.visibility</p:attrName>
                                        </p:attrNameLst>
                                      </p:cBhvr>
                                      <p:to>
                                        <p:strVal val="visible"/>
                                      </p:to>
                                    </p:set>
                                    <p:anim calcmode="lin" valueType="num">
                                      <p:cBhvr>
                                        <p:cTn id="126" dur="500" fill="hold"/>
                                        <p:tgtEl>
                                          <p:spTgt spid="57"/>
                                        </p:tgtEl>
                                        <p:attrNameLst>
                                          <p:attrName>ppt_x</p:attrName>
                                        </p:attrNameLst>
                                      </p:cBhvr>
                                      <p:tavLst>
                                        <p:tav tm="0">
                                          <p:val>
                                            <p:strVal val="#ppt_x-#ppt_w/2"/>
                                          </p:val>
                                        </p:tav>
                                        <p:tav tm="100000">
                                          <p:val>
                                            <p:strVal val="#ppt_x"/>
                                          </p:val>
                                        </p:tav>
                                      </p:tavLst>
                                    </p:anim>
                                    <p:anim calcmode="lin" valueType="num">
                                      <p:cBhvr>
                                        <p:cTn id="127" dur="500" fill="hold"/>
                                        <p:tgtEl>
                                          <p:spTgt spid="57"/>
                                        </p:tgtEl>
                                        <p:attrNameLst>
                                          <p:attrName>ppt_y</p:attrName>
                                        </p:attrNameLst>
                                      </p:cBhvr>
                                      <p:tavLst>
                                        <p:tav tm="0">
                                          <p:val>
                                            <p:strVal val="#ppt_y"/>
                                          </p:val>
                                        </p:tav>
                                        <p:tav tm="100000">
                                          <p:val>
                                            <p:strVal val="#ppt_y"/>
                                          </p:val>
                                        </p:tav>
                                      </p:tavLst>
                                    </p:anim>
                                    <p:anim calcmode="lin" valueType="num">
                                      <p:cBhvr>
                                        <p:cTn id="128" dur="500" fill="hold"/>
                                        <p:tgtEl>
                                          <p:spTgt spid="57"/>
                                        </p:tgtEl>
                                        <p:attrNameLst>
                                          <p:attrName>ppt_w</p:attrName>
                                        </p:attrNameLst>
                                      </p:cBhvr>
                                      <p:tavLst>
                                        <p:tav tm="0">
                                          <p:val>
                                            <p:fltVal val="0"/>
                                          </p:val>
                                        </p:tav>
                                        <p:tav tm="100000">
                                          <p:val>
                                            <p:strVal val="#ppt_w"/>
                                          </p:val>
                                        </p:tav>
                                      </p:tavLst>
                                    </p:anim>
                                    <p:anim calcmode="lin" valueType="num">
                                      <p:cBhvr>
                                        <p:cTn id="129" dur="500" fill="hold"/>
                                        <p:tgtEl>
                                          <p:spTgt spid="57"/>
                                        </p:tgtEl>
                                        <p:attrNameLst>
                                          <p:attrName>ppt_h</p:attrName>
                                        </p:attrNameLst>
                                      </p:cBhvr>
                                      <p:tavLst>
                                        <p:tav tm="0">
                                          <p:val>
                                            <p:strVal val="#ppt_h"/>
                                          </p:val>
                                        </p:tav>
                                        <p:tav tm="100000">
                                          <p:val>
                                            <p:strVal val="#ppt_h"/>
                                          </p:val>
                                        </p:tav>
                                      </p:tavLst>
                                    </p:anim>
                                  </p:childTnLst>
                                </p:cTn>
                              </p:par>
                              <p:par>
                                <p:cTn id="130" presetID="17" presetClass="entr" presetSubtype="8" fill="hold" nodeType="withEffect">
                                  <p:stCondLst>
                                    <p:cond delay="0"/>
                                  </p:stCondLst>
                                  <p:childTnLst>
                                    <p:set>
                                      <p:cBhvr>
                                        <p:cTn id="131" dur="1" fill="hold">
                                          <p:stCondLst>
                                            <p:cond delay="0"/>
                                          </p:stCondLst>
                                        </p:cTn>
                                        <p:tgtEl>
                                          <p:spTgt spid="41"/>
                                        </p:tgtEl>
                                        <p:attrNameLst>
                                          <p:attrName>style.visibility</p:attrName>
                                        </p:attrNameLst>
                                      </p:cBhvr>
                                      <p:to>
                                        <p:strVal val="visible"/>
                                      </p:to>
                                    </p:set>
                                    <p:anim calcmode="lin" valueType="num">
                                      <p:cBhvr>
                                        <p:cTn id="132" dur="750" fill="hold"/>
                                        <p:tgtEl>
                                          <p:spTgt spid="41"/>
                                        </p:tgtEl>
                                        <p:attrNameLst>
                                          <p:attrName>ppt_x</p:attrName>
                                        </p:attrNameLst>
                                      </p:cBhvr>
                                      <p:tavLst>
                                        <p:tav tm="0">
                                          <p:val>
                                            <p:strVal val="#ppt_x-#ppt_w/2"/>
                                          </p:val>
                                        </p:tav>
                                        <p:tav tm="100000">
                                          <p:val>
                                            <p:strVal val="#ppt_x"/>
                                          </p:val>
                                        </p:tav>
                                      </p:tavLst>
                                    </p:anim>
                                    <p:anim calcmode="lin" valueType="num">
                                      <p:cBhvr>
                                        <p:cTn id="133" dur="750" fill="hold"/>
                                        <p:tgtEl>
                                          <p:spTgt spid="41"/>
                                        </p:tgtEl>
                                        <p:attrNameLst>
                                          <p:attrName>ppt_y</p:attrName>
                                        </p:attrNameLst>
                                      </p:cBhvr>
                                      <p:tavLst>
                                        <p:tav tm="0">
                                          <p:val>
                                            <p:strVal val="#ppt_y"/>
                                          </p:val>
                                        </p:tav>
                                        <p:tav tm="100000">
                                          <p:val>
                                            <p:strVal val="#ppt_y"/>
                                          </p:val>
                                        </p:tav>
                                      </p:tavLst>
                                    </p:anim>
                                    <p:anim calcmode="lin" valueType="num">
                                      <p:cBhvr>
                                        <p:cTn id="134" dur="750" fill="hold"/>
                                        <p:tgtEl>
                                          <p:spTgt spid="41"/>
                                        </p:tgtEl>
                                        <p:attrNameLst>
                                          <p:attrName>ppt_w</p:attrName>
                                        </p:attrNameLst>
                                      </p:cBhvr>
                                      <p:tavLst>
                                        <p:tav tm="0">
                                          <p:val>
                                            <p:fltVal val="0"/>
                                          </p:val>
                                        </p:tav>
                                        <p:tav tm="100000">
                                          <p:val>
                                            <p:strVal val="#ppt_w"/>
                                          </p:val>
                                        </p:tav>
                                      </p:tavLst>
                                    </p:anim>
                                    <p:anim calcmode="lin" valueType="num">
                                      <p:cBhvr>
                                        <p:cTn id="135" dur="750" fill="hold"/>
                                        <p:tgtEl>
                                          <p:spTgt spid="41"/>
                                        </p:tgtEl>
                                        <p:attrNameLst>
                                          <p:attrName>ppt_h</p:attrName>
                                        </p:attrNameLst>
                                      </p:cBhvr>
                                      <p:tavLst>
                                        <p:tav tm="0">
                                          <p:val>
                                            <p:strVal val="#ppt_h"/>
                                          </p:val>
                                        </p:tav>
                                        <p:tav tm="100000">
                                          <p:val>
                                            <p:strVal val="#ppt_h"/>
                                          </p:val>
                                        </p:tav>
                                      </p:tavLst>
                                    </p:anim>
                                  </p:childTnLst>
                                </p:cTn>
                              </p:par>
                            </p:childTnLst>
                          </p:cTn>
                        </p:par>
                        <p:par>
                          <p:cTn id="136" fill="hold">
                            <p:stCondLst>
                              <p:cond delay="4500"/>
                            </p:stCondLst>
                            <p:childTnLst>
                              <p:par>
                                <p:cTn id="137" presetID="17" presetClass="entr" presetSubtype="1" fill="hold" grpId="0" nodeType="afterEffect">
                                  <p:stCondLst>
                                    <p:cond delay="0"/>
                                  </p:stCondLst>
                                  <p:childTnLst>
                                    <p:set>
                                      <p:cBhvr>
                                        <p:cTn id="138" dur="1" fill="hold">
                                          <p:stCondLst>
                                            <p:cond delay="0"/>
                                          </p:stCondLst>
                                        </p:cTn>
                                        <p:tgtEl>
                                          <p:spTgt spid="66"/>
                                        </p:tgtEl>
                                        <p:attrNameLst>
                                          <p:attrName>style.visibility</p:attrName>
                                        </p:attrNameLst>
                                      </p:cBhvr>
                                      <p:to>
                                        <p:strVal val="visible"/>
                                      </p:to>
                                    </p:set>
                                    <p:anim calcmode="lin" valueType="num">
                                      <p:cBhvr>
                                        <p:cTn id="139" dur="500" fill="hold"/>
                                        <p:tgtEl>
                                          <p:spTgt spid="66"/>
                                        </p:tgtEl>
                                        <p:attrNameLst>
                                          <p:attrName>ppt_x</p:attrName>
                                        </p:attrNameLst>
                                      </p:cBhvr>
                                      <p:tavLst>
                                        <p:tav tm="0">
                                          <p:val>
                                            <p:strVal val="#ppt_x"/>
                                          </p:val>
                                        </p:tav>
                                        <p:tav tm="100000">
                                          <p:val>
                                            <p:strVal val="#ppt_x"/>
                                          </p:val>
                                        </p:tav>
                                      </p:tavLst>
                                    </p:anim>
                                    <p:anim calcmode="lin" valueType="num">
                                      <p:cBhvr>
                                        <p:cTn id="140" dur="500" fill="hold"/>
                                        <p:tgtEl>
                                          <p:spTgt spid="66"/>
                                        </p:tgtEl>
                                        <p:attrNameLst>
                                          <p:attrName>ppt_y</p:attrName>
                                        </p:attrNameLst>
                                      </p:cBhvr>
                                      <p:tavLst>
                                        <p:tav tm="0">
                                          <p:val>
                                            <p:strVal val="#ppt_y-#ppt_h/2"/>
                                          </p:val>
                                        </p:tav>
                                        <p:tav tm="100000">
                                          <p:val>
                                            <p:strVal val="#ppt_y"/>
                                          </p:val>
                                        </p:tav>
                                      </p:tavLst>
                                    </p:anim>
                                    <p:anim calcmode="lin" valueType="num">
                                      <p:cBhvr>
                                        <p:cTn id="141" dur="500" fill="hold"/>
                                        <p:tgtEl>
                                          <p:spTgt spid="66"/>
                                        </p:tgtEl>
                                        <p:attrNameLst>
                                          <p:attrName>ppt_w</p:attrName>
                                        </p:attrNameLst>
                                      </p:cBhvr>
                                      <p:tavLst>
                                        <p:tav tm="0">
                                          <p:val>
                                            <p:strVal val="#ppt_w"/>
                                          </p:val>
                                        </p:tav>
                                        <p:tav tm="100000">
                                          <p:val>
                                            <p:strVal val="#ppt_w"/>
                                          </p:val>
                                        </p:tav>
                                      </p:tavLst>
                                    </p:anim>
                                    <p:anim calcmode="lin" valueType="num">
                                      <p:cBhvr>
                                        <p:cTn id="142" dur="500" fill="hold"/>
                                        <p:tgtEl>
                                          <p:spTgt spid="66"/>
                                        </p:tgtEl>
                                        <p:attrNameLst>
                                          <p:attrName>ppt_h</p:attrName>
                                        </p:attrNameLst>
                                      </p:cBhvr>
                                      <p:tavLst>
                                        <p:tav tm="0">
                                          <p:val>
                                            <p:fltVal val="0"/>
                                          </p:val>
                                        </p:tav>
                                        <p:tav tm="100000">
                                          <p:val>
                                            <p:strVal val="#ppt_h"/>
                                          </p:val>
                                        </p:tav>
                                      </p:tavLst>
                                    </p:anim>
                                  </p:childTnLst>
                                </p:cTn>
                              </p:par>
                              <p:par>
                                <p:cTn id="143" presetID="17" presetClass="entr" presetSubtype="1" fill="hold" nodeType="withEffect">
                                  <p:stCondLst>
                                    <p:cond delay="0"/>
                                  </p:stCondLst>
                                  <p:childTnLst>
                                    <p:set>
                                      <p:cBhvr>
                                        <p:cTn id="144" dur="1" fill="hold">
                                          <p:stCondLst>
                                            <p:cond delay="0"/>
                                          </p:stCondLst>
                                        </p:cTn>
                                        <p:tgtEl>
                                          <p:spTgt spid="59"/>
                                        </p:tgtEl>
                                        <p:attrNameLst>
                                          <p:attrName>style.visibility</p:attrName>
                                        </p:attrNameLst>
                                      </p:cBhvr>
                                      <p:to>
                                        <p:strVal val="visible"/>
                                      </p:to>
                                    </p:set>
                                    <p:anim calcmode="lin" valueType="num">
                                      <p:cBhvr>
                                        <p:cTn id="145" dur="500" fill="hold"/>
                                        <p:tgtEl>
                                          <p:spTgt spid="59"/>
                                        </p:tgtEl>
                                        <p:attrNameLst>
                                          <p:attrName>ppt_x</p:attrName>
                                        </p:attrNameLst>
                                      </p:cBhvr>
                                      <p:tavLst>
                                        <p:tav tm="0">
                                          <p:val>
                                            <p:strVal val="#ppt_x"/>
                                          </p:val>
                                        </p:tav>
                                        <p:tav tm="100000">
                                          <p:val>
                                            <p:strVal val="#ppt_x"/>
                                          </p:val>
                                        </p:tav>
                                      </p:tavLst>
                                    </p:anim>
                                    <p:anim calcmode="lin" valueType="num">
                                      <p:cBhvr>
                                        <p:cTn id="146" dur="500" fill="hold"/>
                                        <p:tgtEl>
                                          <p:spTgt spid="59"/>
                                        </p:tgtEl>
                                        <p:attrNameLst>
                                          <p:attrName>ppt_y</p:attrName>
                                        </p:attrNameLst>
                                      </p:cBhvr>
                                      <p:tavLst>
                                        <p:tav tm="0">
                                          <p:val>
                                            <p:strVal val="#ppt_y-#ppt_h/2"/>
                                          </p:val>
                                        </p:tav>
                                        <p:tav tm="100000">
                                          <p:val>
                                            <p:strVal val="#ppt_y"/>
                                          </p:val>
                                        </p:tav>
                                      </p:tavLst>
                                    </p:anim>
                                    <p:anim calcmode="lin" valueType="num">
                                      <p:cBhvr>
                                        <p:cTn id="147" dur="500" fill="hold"/>
                                        <p:tgtEl>
                                          <p:spTgt spid="59"/>
                                        </p:tgtEl>
                                        <p:attrNameLst>
                                          <p:attrName>ppt_w</p:attrName>
                                        </p:attrNameLst>
                                      </p:cBhvr>
                                      <p:tavLst>
                                        <p:tav tm="0">
                                          <p:val>
                                            <p:strVal val="#ppt_w"/>
                                          </p:val>
                                        </p:tav>
                                        <p:tav tm="100000">
                                          <p:val>
                                            <p:strVal val="#ppt_w"/>
                                          </p:val>
                                        </p:tav>
                                      </p:tavLst>
                                    </p:anim>
                                    <p:anim calcmode="lin" valueType="num">
                                      <p:cBhvr>
                                        <p:cTn id="148" dur="500" fill="hold"/>
                                        <p:tgtEl>
                                          <p:spTgt spid="59"/>
                                        </p:tgtEl>
                                        <p:attrNameLst>
                                          <p:attrName>ppt_h</p:attrName>
                                        </p:attrNameLst>
                                      </p:cBhvr>
                                      <p:tavLst>
                                        <p:tav tm="0">
                                          <p:val>
                                            <p:fltVal val="0"/>
                                          </p:val>
                                        </p:tav>
                                        <p:tav tm="100000">
                                          <p:val>
                                            <p:strVal val="#ppt_h"/>
                                          </p:val>
                                        </p:tav>
                                      </p:tavLst>
                                    </p:anim>
                                  </p:childTnLst>
                                </p:cTn>
                              </p:par>
                              <p:par>
                                <p:cTn id="149" presetID="17" presetClass="entr" presetSubtype="8" fill="hold" grpId="0" nodeType="withEffect">
                                  <p:stCondLst>
                                    <p:cond delay="0"/>
                                  </p:stCondLst>
                                  <p:childTnLst>
                                    <p:set>
                                      <p:cBhvr>
                                        <p:cTn id="150" dur="1" fill="hold">
                                          <p:stCondLst>
                                            <p:cond delay="0"/>
                                          </p:stCondLst>
                                        </p:cTn>
                                        <p:tgtEl>
                                          <p:spTgt spid="63"/>
                                        </p:tgtEl>
                                        <p:attrNameLst>
                                          <p:attrName>style.visibility</p:attrName>
                                        </p:attrNameLst>
                                      </p:cBhvr>
                                      <p:to>
                                        <p:strVal val="visible"/>
                                      </p:to>
                                    </p:set>
                                    <p:anim calcmode="lin" valueType="num">
                                      <p:cBhvr>
                                        <p:cTn id="151" dur="500" fill="hold"/>
                                        <p:tgtEl>
                                          <p:spTgt spid="63"/>
                                        </p:tgtEl>
                                        <p:attrNameLst>
                                          <p:attrName>ppt_x</p:attrName>
                                        </p:attrNameLst>
                                      </p:cBhvr>
                                      <p:tavLst>
                                        <p:tav tm="0">
                                          <p:val>
                                            <p:strVal val="#ppt_x-#ppt_w/2"/>
                                          </p:val>
                                        </p:tav>
                                        <p:tav tm="100000">
                                          <p:val>
                                            <p:strVal val="#ppt_x"/>
                                          </p:val>
                                        </p:tav>
                                      </p:tavLst>
                                    </p:anim>
                                    <p:anim calcmode="lin" valueType="num">
                                      <p:cBhvr>
                                        <p:cTn id="152" dur="500" fill="hold"/>
                                        <p:tgtEl>
                                          <p:spTgt spid="63"/>
                                        </p:tgtEl>
                                        <p:attrNameLst>
                                          <p:attrName>ppt_y</p:attrName>
                                        </p:attrNameLst>
                                      </p:cBhvr>
                                      <p:tavLst>
                                        <p:tav tm="0">
                                          <p:val>
                                            <p:strVal val="#ppt_y"/>
                                          </p:val>
                                        </p:tav>
                                        <p:tav tm="100000">
                                          <p:val>
                                            <p:strVal val="#ppt_y"/>
                                          </p:val>
                                        </p:tav>
                                      </p:tavLst>
                                    </p:anim>
                                    <p:anim calcmode="lin" valueType="num">
                                      <p:cBhvr>
                                        <p:cTn id="153" dur="500" fill="hold"/>
                                        <p:tgtEl>
                                          <p:spTgt spid="63"/>
                                        </p:tgtEl>
                                        <p:attrNameLst>
                                          <p:attrName>ppt_w</p:attrName>
                                        </p:attrNameLst>
                                      </p:cBhvr>
                                      <p:tavLst>
                                        <p:tav tm="0">
                                          <p:val>
                                            <p:fltVal val="0"/>
                                          </p:val>
                                        </p:tav>
                                        <p:tav tm="100000">
                                          <p:val>
                                            <p:strVal val="#ppt_w"/>
                                          </p:val>
                                        </p:tav>
                                      </p:tavLst>
                                    </p:anim>
                                    <p:anim calcmode="lin" valueType="num">
                                      <p:cBhvr>
                                        <p:cTn id="154" dur="500" fill="hold"/>
                                        <p:tgtEl>
                                          <p:spTgt spid="6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p:bldP spid="43" grpId="0"/>
      <p:bldP spid="46" grpId="0"/>
      <p:bldP spid="47" grpId="0"/>
      <p:bldP spid="51" grpId="0"/>
      <p:bldP spid="56" grpId="0"/>
      <p:bldP spid="57" grpId="0"/>
      <p:bldP spid="62" grpId="0"/>
      <p:bldP spid="63" grpId="0"/>
      <p:bldP spid="66" grpId="0"/>
      <p:bldP spid="7" grpId="0"/>
      <p:bldP spid="11" grpId="0"/>
    </p:bldLst>
  </p:timing>
  <p:extLst>
    <p:ext uri="{E180D4A7-C9FB-4DFB-919C-405C955672EB}">
      <p14:showEvtLst xmlns:p14="http://schemas.microsoft.com/office/powerpoint/2010/main">
        <p14:playEvt time="4520" objId="15"/>
        <p14:stopEvt time="74052" objId="15"/>
      </p14:showEvtLst>
    </p:ext>
  </p:extLs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1391987"/>
            <a:ext cx="4128422"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763676" y="1588911"/>
            <a:ext cx="11151262" cy="5008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AD2169BC-EAD7-C239-A09E-4B899E45907F}"/>
              </a:ext>
            </a:extLst>
          </p:cNvPr>
          <p:cNvSpPr/>
          <p:nvPr/>
        </p:nvSpPr>
        <p:spPr>
          <a:xfrm>
            <a:off x="3125037" y="674023"/>
            <a:ext cx="5669171"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sz="2800" b="1" dirty="0">
                <a:solidFill>
                  <a:srgbClr val="00B0F0"/>
                </a:solidFill>
                <a:latin typeface="Alexandria" pitchFamily="2" charset="-78"/>
                <a:cs typeface="Alexandria" pitchFamily="2" charset="-78"/>
              </a:rPr>
              <a:t>مقدمة</a:t>
            </a:r>
          </a:p>
        </p:txBody>
      </p:sp>
      <p:sp>
        <p:nvSpPr>
          <p:cNvPr id="9" name="TextBox 8">
            <a:extLst>
              <a:ext uri="{FF2B5EF4-FFF2-40B4-BE49-F238E27FC236}">
                <a16:creationId xmlns:a16="http://schemas.microsoft.com/office/drawing/2014/main" id="{B525570D-85FA-B055-6031-C376A2CD565A}"/>
              </a:ext>
            </a:extLst>
          </p:cNvPr>
          <p:cNvSpPr txBox="1"/>
          <p:nvPr/>
        </p:nvSpPr>
        <p:spPr>
          <a:xfrm>
            <a:off x="910726" y="1940526"/>
            <a:ext cx="10778199" cy="4451924"/>
          </a:xfrm>
          <a:prstGeom prst="rect">
            <a:avLst/>
          </a:prstGeom>
          <a:noFill/>
        </p:spPr>
        <p:txBody>
          <a:bodyPr wrap="square" rtlCol="1">
            <a:spAutoFit/>
          </a:bodyPr>
          <a:lstStyle/>
          <a:p>
            <a:pPr algn="ctr" rtl="1">
              <a:lnSpc>
                <a:spcPct val="200000"/>
              </a:lnSpc>
              <a:buClrTx/>
              <a:defRPr/>
            </a:pPr>
            <a:r>
              <a:rPr lang="ar-EG" sz="1600" kern="1200" dirty="0">
                <a:solidFill>
                  <a:schemeClr val="tx1"/>
                </a:solidFill>
                <a:latin typeface="Alexandria" pitchFamily="2" charset="-78"/>
                <a:ea typeface="+mn-ea"/>
                <a:cs typeface="Alexandria" pitchFamily="2" charset="-78"/>
              </a:rPr>
              <a:t>شهد مجالا الإبداع والابتكار خلال العقود الأربعة الأخيرة اهتمامًا متزايدًا من الباحثين والعلماء في ميادين التربية وعلم النفس والإدارة، حيث أُجريت العديد من الدراسات التي تناولت طبيعة الإبداع، والعوامل المؤثرة فيه، والاختلافات الفردية المرتبطة به. وقد انصبّ التركيز الرئيس لهذه البحوث على فهم أسباب تميّز بعض الأفراد في طرائق تفكيرهم وأساليب تعلّمهم وقدرتهم على إنتاج أفكار جديدة ومبتكرة.</a:t>
            </a:r>
          </a:p>
          <a:p>
            <a:pPr algn="ctr" rtl="1">
              <a:lnSpc>
                <a:spcPct val="200000"/>
              </a:lnSpc>
              <a:buClrTx/>
              <a:defRPr/>
            </a:pPr>
            <a:endParaRPr lang="ar-EG" sz="1600" kern="1200" dirty="0">
              <a:solidFill>
                <a:schemeClr val="tx1"/>
              </a:solidFill>
              <a:latin typeface="Alexandria" pitchFamily="2" charset="-78"/>
              <a:ea typeface="+mn-ea"/>
              <a:cs typeface="Alexandria" pitchFamily="2" charset="-78"/>
            </a:endParaRPr>
          </a:p>
          <a:p>
            <a:pPr algn="ctr" rtl="1">
              <a:lnSpc>
                <a:spcPct val="200000"/>
              </a:lnSpc>
              <a:buClrTx/>
              <a:defRPr/>
            </a:pPr>
            <a:r>
              <a:rPr lang="ar-EG" sz="1600" kern="1200" dirty="0">
                <a:solidFill>
                  <a:schemeClr val="tx1"/>
                </a:solidFill>
                <a:latin typeface="Alexandria" pitchFamily="2" charset="-78"/>
                <a:ea typeface="+mn-ea"/>
                <a:cs typeface="Alexandria" pitchFamily="2" charset="-78"/>
              </a:rPr>
              <a:t>وأدّى هذا الاهتمام إلى إعادة النظر في التصورات التقليدية التي كانت تقصر الإبداع على الذكاء أو الموهبة الفطرية فقط، إذ تبيّن أن الإبداع ظاهرة متعددة الأبعاد تتداخل فيها عوامل معرفية، وانفعالية، واجتماعية، وبيئية. كما كشفت الدراسات أن الإبداع لا يقتصر على فئة محددة من الناس، بل يمكن تنميته لدى جميع الأفراد إذا توفرت البيئة الداعمة وأساليب التعليم المناسبة.</a:t>
            </a:r>
          </a:p>
        </p:txBody>
      </p:sp>
    </p:spTree>
    <p:extLst>
      <p:ext uri="{BB962C8B-B14F-4D97-AF65-F5344CB8AC3E}">
        <p14:creationId xmlns:p14="http://schemas.microsoft.com/office/powerpoint/2010/main" val="3917272201"/>
      </p:ext>
    </p:extLst>
  </p:cSld>
  <p:clrMapOvr>
    <a:masterClrMapping/>
  </p:clrMapOvr>
  <mc:AlternateContent xmlns:mc="http://schemas.openxmlformats.org/markup-compatibility/2006" xmlns:p14="http://schemas.microsoft.com/office/powerpoint/2010/main">
    <mc:Choice Requires="p14">
      <p:transition spd="slow" p14:dur="2000" advTm="49796"/>
    </mc:Choice>
    <mc:Fallback xmlns="">
      <p:transition spd="slow" advTm="49796"/>
    </mc:Fallback>
  </mc:AlternateContent>
  <p:extLst>
    <p:ext uri="{E180D4A7-C9FB-4DFB-919C-405C955672EB}">
      <p14:showEvtLst xmlns:p14="http://schemas.microsoft.com/office/powerpoint/2010/main">
        <p14:playEvt time="1" objId="8"/>
        <p14:stopEvt time="49673" objId="8"/>
      </p14:showEvtLst>
    </p:ext>
  </p:extLs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1391987"/>
            <a:ext cx="4128422"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763676" y="1588911"/>
            <a:ext cx="11151262" cy="5008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AD2169BC-EAD7-C239-A09E-4B899E45907F}"/>
              </a:ext>
            </a:extLst>
          </p:cNvPr>
          <p:cNvSpPr/>
          <p:nvPr/>
        </p:nvSpPr>
        <p:spPr>
          <a:xfrm>
            <a:off x="3125037" y="674023"/>
            <a:ext cx="5669171"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sz="2800" b="1" dirty="0">
                <a:solidFill>
                  <a:srgbClr val="00B0F0"/>
                </a:solidFill>
                <a:latin typeface="Alexandria" pitchFamily="2" charset="-78"/>
                <a:cs typeface="Alexandria" pitchFamily="2" charset="-78"/>
              </a:rPr>
              <a:t>مقدمة</a:t>
            </a:r>
          </a:p>
        </p:txBody>
      </p:sp>
      <p:sp>
        <p:nvSpPr>
          <p:cNvPr id="9" name="TextBox 8">
            <a:extLst>
              <a:ext uri="{FF2B5EF4-FFF2-40B4-BE49-F238E27FC236}">
                <a16:creationId xmlns:a16="http://schemas.microsoft.com/office/drawing/2014/main" id="{B525570D-85FA-B055-6031-C376A2CD565A}"/>
              </a:ext>
            </a:extLst>
          </p:cNvPr>
          <p:cNvSpPr txBox="1"/>
          <p:nvPr/>
        </p:nvSpPr>
        <p:spPr>
          <a:xfrm>
            <a:off x="1055439" y="1940526"/>
            <a:ext cx="10372885" cy="3959482"/>
          </a:xfrm>
          <a:prstGeom prst="rect">
            <a:avLst/>
          </a:prstGeom>
          <a:noFill/>
        </p:spPr>
        <p:txBody>
          <a:bodyPr wrap="square" rtlCol="1">
            <a:spAutoFit/>
          </a:bodyPr>
          <a:lstStyle/>
          <a:p>
            <a:pPr algn="ctr" rtl="1">
              <a:lnSpc>
                <a:spcPct val="200000"/>
              </a:lnSpc>
              <a:buClrTx/>
              <a:defRPr/>
            </a:pPr>
            <a:r>
              <a:rPr lang="ar-EG" sz="1600" kern="1200" dirty="0">
                <a:solidFill>
                  <a:schemeClr val="tx1"/>
                </a:solidFill>
                <a:latin typeface="Alexandria" pitchFamily="2" charset="-78"/>
                <a:ea typeface="+mn-ea"/>
                <a:cs typeface="Alexandria" pitchFamily="2" charset="-78"/>
              </a:rPr>
              <a:t>قد أظهرت الأبحاث أن التفكير الإبداعي يرتبط بقدرات مثل الطلاقة الفكرية، والمرونة، والأصالة، والحساسية للمشكلات، إضافة إلى سمات شخصية كحب الاستطلاع، والاستقلالية، والمثابرة. كما تبيّن وجود علاقة وثيقة بين الإبداع والتحصيل الدراسي، وأنماط التفكير، وبعض الخصائص النمائية لدى الأطفال والمراهقين والراشدين.</a:t>
            </a:r>
          </a:p>
          <a:p>
            <a:pPr algn="ctr" rtl="1">
              <a:lnSpc>
                <a:spcPct val="200000"/>
              </a:lnSpc>
              <a:buClrTx/>
              <a:defRPr/>
            </a:pPr>
            <a:endParaRPr lang="ar-EG" sz="1600" kern="1200" dirty="0">
              <a:solidFill>
                <a:schemeClr val="tx1"/>
              </a:solidFill>
              <a:latin typeface="Alexandria" pitchFamily="2" charset="-78"/>
              <a:ea typeface="+mn-ea"/>
              <a:cs typeface="Alexandria" pitchFamily="2" charset="-78"/>
            </a:endParaRPr>
          </a:p>
          <a:p>
            <a:pPr algn="ctr" rtl="1">
              <a:lnSpc>
                <a:spcPct val="200000"/>
              </a:lnSpc>
              <a:buClrTx/>
              <a:defRPr/>
            </a:pPr>
            <a:r>
              <a:rPr lang="ar-EG" sz="1600" kern="1200" dirty="0">
                <a:solidFill>
                  <a:schemeClr val="tx1"/>
                </a:solidFill>
                <a:latin typeface="Alexandria" pitchFamily="2" charset="-78"/>
                <a:ea typeface="+mn-ea"/>
                <a:cs typeface="Alexandria" pitchFamily="2" charset="-78"/>
              </a:rPr>
              <a:t>وعلى الرغم من اتفاق الباحثين على أهمية الإبداع ودوره المحوري في التقدم الإنساني، فإنهم اختلفوا في تحديد طبيعته الدقيقة وآلياته، مما أدى إلى ظهور اتجاهات ونظريات متعددة حاولت تفسير الإبداع من زوايا مختلفة؛ معرفية، وسلوكية، وإنسانية، واجتماعية. وقد أسهم هذا التنوع النظري في إثراء فهمنا للإبداع والابتكار، وفتح المجال أمام تطبيقات تربوية وعملية تهدف إلى تنمية التفكير الإبداعي في مختلف البيئات التعليمية والمهنية.</a:t>
            </a:r>
          </a:p>
        </p:txBody>
      </p:sp>
    </p:spTree>
    <p:extLst>
      <p:ext uri="{BB962C8B-B14F-4D97-AF65-F5344CB8AC3E}">
        <p14:creationId xmlns:p14="http://schemas.microsoft.com/office/powerpoint/2010/main" val="3135992789"/>
      </p:ext>
    </p:extLst>
  </p:cSld>
  <p:clrMapOvr>
    <a:masterClrMapping/>
  </p:clrMapOvr>
  <mc:AlternateContent xmlns:mc="http://schemas.openxmlformats.org/markup-compatibility/2006" xmlns:p14="http://schemas.microsoft.com/office/powerpoint/2010/main">
    <mc:Choice Requires="p14">
      <p:transition spd="slow" p14:dur="2000" advTm="49796"/>
    </mc:Choice>
    <mc:Fallback xmlns="">
      <p:transition spd="slow" advTm="49796"/>
    </mc:Fallback>
  </mc:AlternateContent>
  <p:extLst>
    <p:ext uri="{E180D4A7-C9FB-4DFB-919C-405C955672EB}">
      <p14:showEvtLst xmlns:p14="http://schemas.microsoft.com/office/powerpoint/2010/main">
        <p14:playEvt time="1" objId="8"/>
        <p14:stopEvt time="49673" objId="8"/>
      </p14:showEvtLst>
    </p:ext>
  </p:extLs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37643E-07F8-8E4C-7C11-5834E75B540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E1DC911-E732-4BA1-B128-DA3AA8B99C45}"/>
              </a:ext>
            </a:extLst>
          </p:cNvPr>
          <p:cNvSpPr/>
          <p:nvPr/>
        </p:nvSpPr>
        <p:spPr>
          <a:xfrm>
            <a:off x="2626178" y="500900"/>
            <a:ext cx="9385391" cy="8623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D6F0A2C-57FE-2E8A-478A-DE32D10055DB}"/>
              </a:ext>
            </a:extLst>
          </p:cNvPr>
          <p:cNvSpPr/>
          <p:nvPr/>
        </p:nvSpPr>
        <p:spPr>
          <a:xfrm>
            <a:off x="7883147" y="1391987"/>
            <a:ext cx="4128422"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76715027-0080-CB7C-5F2C-57FD574FDE80}"/>
              </a:ext>
            </a:extLst>
          </p:cNvPr>
          <p:cNvSpPr/>
          <p:nvPr/>
        </p:nvSpPr>
        <p:spPr>
          <a:xfrm>
            <a:off x="763676" y="1588911"/>
            <a:ext cx="11151262" cy="5008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2114AC6E-B208-FE02-A9B0-90FC369EE14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6F352C2B-095D-BA1E-A351-D58D2B756CB5}"/>
              </a:ext>
            </a:extLst>
          </p:cNvPr>
          <p:cNvSpPr/>
          <p:nvPr/>
        </p:nvSpPr>
        <p:spPr>
          <a:xfrm>
            <a:off x="3125037" y="674023"/>
            <a:ext cx="5669171"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sz="2800" b="1" dirty="0">
                <a:solidFill>
                  <a:srgbClr val="00B0F0"/>
                </a:solidFill>
                <a:latin typeface="Alexandria" pitchFamily="2" charset="-78"/>
                <a:cs typeface="Alexandria" pitchFamily="2" charset="-78"/>
              </a:rPr>
              <a:t>إشكالة تفسير الإبداع</a:t>
            </a:r>
          </a:p>
        </p:txBody>
      </p:sp>
      <p:sp>
        <p:nvSpPr>
          <p:cNvPr id="9" name="TextBox 8">
            <a:extLst>
              <a:ext uri="{FF2B5EF4-FFF2-40B4-BE49-F238E27FC236}">
                <a16:creationId xmlns:a16="http://schemas.microsoft.com/office/drawing/2014/main" id="{525282CF-AED2-AC36-8B97-8EBE6ADB1055}"/>
              </a:ext>
            </a:extLst>
          </p:cNvPr>
          <p:cNvSpPr txBox="1"/>
          <p:nvPr/>
        </p:nvSpPr>
        <p:spPr>
          <a:xfrm>
            <a:off x="1333001" y="1692380"/>
            <a:ext cx="10372885" cy="1989712"/>
          </a:xfrm>
          <a:prstGeom prst="rect">
            <a:avLst/>
          </a:prstGeom>
          <a:noFill/>
        </p:spPr>
        <p:txBody>
          <a:bodyPr wrap="square" rtlCol="1">
            <a:spAutoFit/>
          </a:bodyPr>
          <a:lstStyle/>
          <a:p>
            <a:pPr algn="ctr" rtl="1">
              <a:lnSpc>
                <a:spcPct val="200000"/>
              </a:lnSpc>
              <a:buClrTx/>
              <a:defRPr/>
            </a:pPr>
            <a:r>
              <a:rPr lang="ar-EG" sz="1600" kern="1200" dirty="0">
                <a:solidFill>
                  <a:schemeClr val="tx1"/>
                </a:solidFill>
                <a:latin typeface="Alexandria" pitchFamily="2" charset="-78"/>
                <a:ea typeface="+mn-ea"/>
                <a:cs typeface="Alexandria" pitchFamily="2" charset="-78"/>
              </a:rPr>
              <a:t>يُعدّ الإبداع ظاهرة معقّدة لا يمكن تفسيرها من منظور واحد؛ لذلك اختلف الباحثون في تحديد طبيعته وآلياته والعوامل التي تُسهم في ظهوره. فبعض الاتجاهات تُركّز على الفرد (العمليات العقلية، الدافعية، الخبرة)، بينما تؤكد اتجاهات أخرى دور السياق الاجتماعي والثقافي (البيئة، التفاعل، الفرص). وقد أدى هذا التباين إلى ظهور نظريات متعددة تفسّر الإبداع من زوايا مختلفة.</a:t>
            </a:r>
          </a:p>
        </p:txBody>
      </p:sp>
      <p:sp>
        <p:nvSpPr>
          <p:cNvPr id="2" name="TextBox 1">
            <a:extLst>
              <a:ext uri="{FF2B5EF4-FFF2-40B4-BE49-F238E27FC236}">
                <a16:creationId xmlns:a16="http://schemas.microsoft.com/office/drawing/2014/main" id="{45E31B1B-01A1-70CE-F122-E917013602D9}"/>
              </a:ext>
            </a:extLst>
          </p:cNvPr>
          <p:cNvSpPr txBox="1"/>
          <p:nvPr/>
        </p:nvSpPr>
        <p:spPr>
          <a:xfrm>
            <a:off x="1030817" y="3924543"/>
            <a:ext cx="10297144" cy="2482154"/>
          </a:xfrm>
          <a:prstGeom prst="rect">
            <a:avLst/>
          </a:prstGeom>
          <a:noFill/>
        </p:spPr>
        <p:txBody>
          <a:bodyPr wrap="square" rtlCol="1">
            <a:spAutoFit/>
          </a:bodyPr>
          <a:lstStyle/>
          <a:p>
            <a:pPr marL="285750" indent="-285750" algn="r" rtl="1">
              <a:lnSpc>
                <a:spcPct val="200000"/>
              </a:lnSpc>
              <a:buClrTx/>
              <a:buFont typeface="Wingdings" panose="05000000000000000000" pitchFamily="2" charset="2"/>
              <a:buChar char="§"/>
              <a:defRPr/>
            </a:pPr>
            <a:r>
              <a:rPr lang="ar-EG" sz="1600" b="1" kern="1200" dirty="0">
                <a:solidFill>
                  <a:schemeClr val="accent2"/>
                </a:solidFill>
                <a:latin typeface="Alexandria" pitchFamily="2" charset="-78"/>
                <a:ea typeface="+mn-ea"/>
                <a:cs typeface="Alexandria" pitchFamily="2" charset="-78"/>
              </a:rPr>
              <a:t>وتتضح الإشكالية في النقاط الآتية:</a:t>
            </a:r>
          </a:p>
          <a:p>
            <a:pPr marL="285750" indent="-285750" algn="r" rtl="1">
              <a:lnSpc>
                <a:spcPct val="200000"/>
              </a:lnSpc>
              <a:buClrTx/>
              <a:buFont typeface="Wingdings" panose="05000000000000000000" pitchFamily="2" charset="2"/>
              <a:buChar char="§"/>
              <a:defRPr/>
            </a:pPr>
            <a:r>
              <a:rPr lang="ar-EG" sz="1600" kern="1200" dirty="0">
                <a:solidFill>
                  <a:schemeClr val="tx1"/>
                </a:solidFill>
                <a:latin typeface="Alexandria" pitchFamily="2" charset="-78"/>
                <a:ea typeface="+mn-ea"/>
                <a:cs typeface="Alexandria" pitchFamily="2" charset="-78"/>
              </a:rPr>
              <a:t>اختلاف التعريفات والمؤشرات المستخدمة لقياس الإبداع.</a:t>
            </a:r>
          </a:p>
          <a:p>
            <a:pPr marL="285750" indent="-285750" algn="r" rtl="1">
              <a:lnSpc>
                <a:spcPct val="200000"/>
              </a:lnSpc>
              <a:buClrTx/>
              <a:buFont typeface="Wingdings" panose="05000000000000000000" pitchFamily="2" charset="2"/>
              <a:buChar char="§"/>
              <a:defRPr/>
            </a:pPr>
            <a:r>
              <a:rPr lang="ar-EG" sz="1600" kern="1200" dirty="0">
                <a:solidFill>
                  <a:schemeClr val="tx1"/>
                </a:solidFill>
                <a:latin typeface="Alexandria" pitchFamily="2" charset="-78"/>
                <a:ea typeface="+mn-ea"/>
                <a:cs typeface="Alexandria" pitchFamily="2" charset="-78"/>
              </a:rPr>
              <a:t>تباين التفسير بين التركيز على الفرد مقابل البيئة والسياق.</a:t>
            </a:r>
          </a:p>
          <a:p>
            <a:pPr marL="285750" indent="-285750" algn="r" rtl="1">
              <a:lnSpc>
                <a:spcPct val="200000"/>
              </a:lnSpc>
              <a:buClrTx/>
              <a:buFont typeface="Wingdings" panose="05000000000000000000" pitchFamily="2" charset="2"/>
              <a:buChar char="§"/>
              <a:defRPr/>
            </a:pPr>
            <a:r>
              <a:rPr lang="ar-EG" sz="1600" kern="1200" dirty="0">
                <a:solidFill>
                  <a:schemeClr val="tx1"/>
                </a:solidFill>
                <a:latin typeface="Alexandria" pitchFamily="2" charset="-78"/>
                <a:ea typeface="+mn-ea"/>
                <a:cs typeface="Alexandria" pitchFamily="2" charset="-78"/>
              </a:rPr>
              <a:t>اختلاف النظريات في مصادر الإبداع: فطري/مكتسب، معرفي/اجتماعي.</a:t>
            </a:r>
          </a:p>
          <a:p>
            <a:pPr marL="285750" indent="-285750" algn="r" rtl="1">
              <a:lnSpc>
                <a:spcPct val="200000"/>
              </a:lnSpc>
              <a:buClrTx/>
              <a:buFont typeface="Wingdings" panose="05000000000000000000" pitchFamily="2" charset="2"/>
              <a:buChar char="§"/>
              <a:defRPr/>
            </a:pPr>
            <a:r>
              <a:rPr lang="ar-EG" sz="1600" kern="1200" dirty="0">
                <a:solidFill>
                  <a:schemeClr val="tx1"/>
                </a:solidFill>
                <a:latin typeface="Alexandria" pitchFamily="2" charset="-78"/>
                <a:ea typeface="+mn-ea"/>
                <a:cs typeface="Alexandria" pitchFamily="2" charset="-78"/>
              </a:rPr>
              <a:t>نتج عن ذلك تعدد الاتجاهات النظرية (معرفية، سلوكية، إنسانية، اجتماعية/نظمية).</a:t>
            </a:r>
          </a:p>
        </p:txBody>
      </p:sp>
      <p:pic>
        <p:nvPicPr>
          <p:cNvPr id="6" name="Picture 5">
            <a:extLst>
              <a:ext uri="{FF2B5EF4-FFF2-40B4-BE49-F238E27FC236}">
                <a16:creationId xmlns:a16="http://schemas.microsoft.com/office/drawing/2014/main" id="{7E18F4AC-5DA7-C2E7-DB6B-9A8E471E8627}"/>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4947" b="90459" l="3933" r="94944">
                        <a14:foregroundMark x1="4494" y1="27208" x2="4494" y2="27208"/>
                        <a14:foregroundMark x1="35393" y1="5300" x2="35393" y2="5300"/>
                        <a14:foregroundMark x1="94944" y1="43110" x2="94944" y2="43110"/>
                        <a14:foregroundMark x1="26404" y1="84099" x2="26404" y2="84099"/>
                        <a14:foregroundMark x1="42135" y1="90459" x2="42135" y2="90459"/>
                        <a14:foregroundMark x1="46067" y1="45230" x2="46067" y2="45230"/>
                        <a14:foregroundMark x1="47191" y1="28622" x2="47191" y2="28622"/>
                        <a14:foregroundMark x1="52809" y1="19435" x2="52809" y2="19435"/>
                        <a14:foregroundMark x1="60674" y1="28269" x2="60674" y2="28269"/>
                        <a14:foregroundMark x1="60674" y1="37102" x2="60674" y2="37102"/>
                        <a14:foregroundMark x1="38764" y1="48057" x2="38764" y2="48057"/>
                      </a14:backgroundRemoval>
                    </a14:imgEffect>
                  </a14:imgLayer>
                </a14:imgProps>
              </a:ext>
            </a:extLst>
          </a:blip>
          <a:stretch>
            <a:fillRect/>
          </a:stretch>
        </p:blipFill>
        <p:spPr>
          <a:xfrm>
            <a:off x="1333001" y="3503063"/>
            <a:ext cx="1561213" cy="2482154"/>
          </a:xfrm>
          <a:prstGeom prst="rect">
            <a:avLst/>
          </a:prstGeom>
        </p:spPr>
      </p:pic>
    </p:spTree>
    <p:extLst>
      <p:ext uri="{BB962C8B-B14F-4D97-AF65-F5344CB8AC3E}">
        <p14:creationId xmlns:p14="http://schemas.microsoft.com/office/powerpoint/2010/main" val="3427683302"/>
      </p:ext>
    </p:extLst>
  </p:cSld>
  <p:clrMapOvr>
    <a:masterClrMapping/>
  </p:clrMapOvr>
  <mc:AlternateContent xmlns:mc="http://schemas.openxmlformats.org/markup-compatibility/2006" xmlns:p14="http://schemas.microsoft.com/office/powerpoint/2010/main">
    <mc:Choice Requires="p14">
      <p:transition spd="slow" p14:dur="2000" advTm="49796"/>
    </mc:Choice>
    <mc:Fallback xmlns="">
      <p:transition spd="slow" advTm="49796"/>
    </mc:Fallback>
  </mc:AlternateContent>
  <p:extLst>
    <p:ext uri="{E180D4A7-C9FB-4DFB-919C-405C955672EB}">
      <p14:showEvtLst xmlns:p14="http://schemas.microsoft.com/office/powerpoint/2010/main">
        <p14:playEvt time="1" objId="8"/>
        <p14:stopEvt time="49673" objId="8"/>
      </p14:showEvtLst>
    </p:ext>
  </p:extLs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B8E158-6BF7-503F-A103-B178666424B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48837C9-FCBF-BD07-02F3-333280B42ECB}"/>
              </a:ext>
            </a:extLst>
          </p:cNvPr>
          <p:cNvSpPr/>
          <p:nvPr/>
        </p:nvSpPr>
        <p:spPr>
          <a:xfrm>
            <a:off x="2626178" y="500900"/>
            <a:ext cx="9385391" cy="8623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6A30122C-8AD2-EF89-1FC3-ADE0C63F1B94}"/>
              </a:ext>
            </a:extLst>
          </p:cNvPr>
          <p:cNvSpPr/>
          <p:nvPr/>
        </p:nvSpPr>
        <p:spPr>
          <a:xfrm>
            <a:off x="7883147" y="1391987"/>
            <a:ext cx="4128422"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4DEB89A8-BAF9-5562-E8DE-665103881819}"/>
              </a:ext>
            </a:extLst>
          </p:cNvPr>
          <p:cNvSpPr/>
          <p:nvPr/>
        </p:nvSpPr>
        <p:spPr>
          <a:xfrm>
            <a:off x="763676" y="1588911"/>
            <a:ext cx="11151262" cy="5008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C796F251-6589-C2CD-231F-FD57721C746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13978864-3F98-E248-36B5-CF9008AC2E7A}"/>
              </a:ext>
            </a:extLst>
          </p:cNvPr>
          <p:cNvSpPr/>
          <p:nvPr/>
        </p:nvSpPr>
        <p:spPr>
          <a:xfrm>
            <a:off x="3125037" y="674023"/>
            <a:ext cx="6212865"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sz="2800" b="1" dirty="0">
                <a:solidFill>
                  <a:srgbClr val="00B0F0"/>
                </a:solidFill>
                <a:latin typeface="Alexandria" pitchFamily="2" charset="-78"/>
                <a:cs typeface="Alexandria" pitchFamily="2" charset="-78"/>
              </a:rPr>
              <a:t>النظريات والتفسيرات في الإبداع</a:t>
            </a:r>
          </a:p>
        </p:txBody>
      </p:sp>
      <p:sp>
        <p:nvSpPr>
          <p:cNvPr id="9" name="TextBox 8">
            <a:extLst>
              <a:ext uri="{FF2B5EF4-FFF2-40B4-BE49-F238E27FC236}">
                <a16:creationId xmlns:a16="http://schemas.microsoft.com/office/drawing/2014/main" id="{68F5F07F-1B9B-4235-3CCB-5CCE00654326}"/>
              </a:ext>
            </a:extLst>
          </p:cNvPr>
          <p:cNvSpPr txBox="1"/>
          <p:nvPr/>
        </p:nvSpPr>
        <p:spPr>
          <a:xfrm>
            <a:off x="4295800" y="1821830"/>
            <a:ext cx="7445973" cy="1004827"/>
          </a:xfrm>
          <a:prstGeom prst="rect">
            <a:avLst/>
          </a:prstGeom>
          <a:noFill/>
        </p:spPr>
        <p:txBody>
          <a:bodyPr wrap="square" rtlCol="1">
            <a:spAutoFit/>
          </a:bodyPr>
          <a:lstStyle/>
          <a:p>
            <a:pPr algn="ctr" rtl="1">
              <a:lnSpc>
                <a:spcPct val="200000"/>
              </a:lnSpc>
              <a:buClrTx/>
              <a:defRPr/>
            </a:pPr>
            <a:r>
              <a:rPr lang="ar-EG" sz="1600" kern="1200" dirty="0">
                <a:solidFill>
                  <a:schemeClr val="tx1"/>
                </a:solidFill>
                <a:latin typeface="Alexandria" pitchFamily="2" charset="-78"/>
                <a:ea typeface="+mn-ea"/>
                <a:cs typeface="Alexandria" pitchFamily="2" charset="-78"/>
              </a:rPr>
              <a:t>أدى تنوّع تعريفات الإبداع واختلاف زوايا النظر إليه إلى تعدد الاتجاهات النظرية التي حاولت تفسيره، ويمكن تصنيف هذه التفسيرات في خمسة اتجاهات رئيسة:</a:t>
            </a:r>
          </a:p>
        </p:txBody>
      </p:sp>
      <p:sp>
        <p:nvSpPr>
          <p:cNvPr id="2" name="TextBox 1">
            <a:extLst>
              <a:ext uri="{FF2B5EF4-FFF2-40B4-BE49-F238E27FC236}">
                <a16:creationId xmlns:a16="http://schemas.microsoft.com/office/drawing/2014/main" id="{8339D1CF-8A50-2C4B-CBBC-59D5BAC8E112}"/>
              </a:ext>
            </a:extLst>
          </p:cNvPr>
          <p:cNvSpPr txBox="1"/>
          <p:nvPr/>
        </p:nvSpPr>
        <p:spPr>
          <a:xfrm>
            <a:off x="5231904" y="3478936"/>
            <a:ext cx="6012668" cy="2482154"/>
          </a:xfrm>
          <a:prstGeom prst="rect">
            <a:avLst/>
          </a:prstGeom>
          <a:noFill/>
        </p:spPr>
        <p:txBody>
          <a:bodyPr wrap="square" rtlCol="1">
            <a:spAutoFit/>
          </a:bodyPr>
          <a:lstStyle/>
          <a:p>
            <a:pPr marL="285750" indent="-285750" algn="r" rtl="1">
              <a:lnSpc>
                <a:spcPct val="200000"/>
              </a:lnSpc>
              <a:buClrTx/>
              <a:buFont typeface="Wingdings" panose="05000000000000000000" pitchFamily="2" charset="2"/>
              <a:buChar char="§"/>
              <a:defRPr/>
            </a:pPr>
            <a:r>
              <a:rPr lang="ar-EG" sz="1600" kern="1200" dirty="0">
                <a:solidFill>
                  <a:schemeClr val="tx1"/>
                </a:solidFill>
                <a:latin typeface="Alexandria" pitchFamily="2" charset="-78"/>
                <a:ea typeface="+mn-ea"/>
                <a:cs typeface="Alexandria" pitchFamily="2" charset="-78"/>
              </a:rPr>
              <a:t>التفسيرات المبنية على المنتج الإبداعي.</a:t>
            </a:r>
          </a:p>
          <a:p>
            <a:pPr marL="285750" indent="-285750" algn="r" rtl="1">
              <a:lnSpc>
                <a:spcPct val="200000"/>
              </a:lnSpc>
              <a:buClrTx/>
              <a:buFont typeface="Wingdings" panose="05000000000000000000" pitchFamily="2" charset="2"/>
              <a:buChar char="§"/>
              <a:defRPr/>
            </a:pPr>
            <a:r>
              <a:rPr lang="ar-EG" sz="1600" kern="1200" dirty="0">
                <a:solidFill>
                  <a:schemeClr val="tx1"/>
                </a:solidFill>
                <a:latin typeface="Alexandria" pitchFamily="2" charset="-78"/>
                <a:ea typeface="+mn-ea"/>
                <a:cs typeface="Alexandria" pitchFamily="2" charset="-78"/>
              </a:rPr>
              <a:t>التفسيرات المبنية على الشخصية المبدعة</a:t>
            </a:r>
          </a:p>
          <a:p>
            <a:pPr marL="285750" indent="-285750" algn="r" rtl="1">
              <a:lnSpc>
                <a:spcPct val="200000"/>
              </a:lnSpc>
              <a:buClrTx/>
              <a:buFont typeface="Wingdings" panose="05000000000000000000" pitchFamily="2" charset="2"/>
              <a:buChar char="§"/>
              <a:defRPr/>
            </a:pPr>
            <a:r>
              <a:rPr lang="ar-EG" sz="1600" kern="1200" dirty="0">
                <a:solidFill>
                  <a:schemeClr val="tx1"/>
                </a:solidFill>
                <a:latin typeface="Alexandria" pitchFamily="2" charset="-78"/>
                <a:ea typeface="+mn-ea"/>
                <a:cs typeface="Alexandria" pitchFamily="2" charset="-78"/>
              </a:rPr>
              <a:t>التفسيرات المبنية على العملية الإبداعية</a:t>
            </a:r>
          </a:p>
          <a:p>
            <a:pPr marL="285750" indent="-285750" algn="r" rtl="1">
              <a:lnSpc>
                <a:spcPct val="200000"/>
              </a:lnSpc>
              <a:buClrTx/>
              <a:buFont typeface="Wingdings" panose="05000000000000000000" pitchFamily="2" charset="2"/>
              <a:buChar char="§"/>
              <a:defRPr/>
            </a:pPr>
            <a:r>
              <a:rPr lang="ar-EG" sz="1600" kern="1200" dirty="0">
                <a:solidFill>
                  <a:schemeClr val="tx1"/>
                </a:solidFill>
                <a:latin typeface="Alexandria" pitchFamily="2" charset="-78"/>
                <a:ea typeface="+mn-ea"/>
                <a:cs typeface="Alexandria" pitchFamily="2" charset="-78"/>
              </a:rPr>
              <a:t>التفسيرات المبنية على السياق الاجتماعي والبيئي</a:t>
            </a:r>
          </a:p>
          <a:p>
            <a:pPr marL="285750" indent="-285750" algn="r" rtl="1">
              <a:lnSpc>
                <a:spcPct val="200000"/>
              </a:lnSpc>
              <a:buClrTx/>
              <a:buFont typeface="Wingdings" panose="05000000000000000000" pitchFamily="2" charset="2"/>
              <a:buChar char="§"/>
              <a:defRPr/>
            </a:pPr>
            <a:r>
              <a:rPr lang="ar-EG" sz="1600" kern="1200" dirty="0">
                <a:solidFill>
                  <a:schemeClr val="tx1"/>
                </a:solidFill>
                <a:latin typeface="Alexandria" pitchFamily="2" charset="-78"/>
                <a:ea typeface="+mn-ea"/>
                <a:cs typeface="Alexandria" pitchFamily="2" charset="-78"/>
              </a:rPr>
              <a:t>التفسيرات المبنية على الأساس المعرفي</a:t>
            </a:r>
          </a:p>
        </p:txBody>
      </p:sp>
      <p:grpSp>
        <p:nvGrpSpPr>
          <p:cNvPr id="7" name="Group 366">
            <a:extLst>
              <a:ext uri="{FF2B5EF4-FFF2-40B4-BE49-F238E27FC236}">
                <a16:creationId xmlns:a16="http://schemas.microsoft.com/office/drawing/2014/main" id="{030C1F28-0B2D-F4F4-8DAD-898DBEF7735A}"/>
              </a:ext>
            </a:extLst>
          </p:cNvPr>
          <p:cNvGrpSpPr/>
          <p:nvPr/>
        </p:nvGrpSpPr>
        <p:grpSpPr>
          <a:xfrm>
            <a:off x="870742" y="2015374"/>
            <a:ext cx="4128423" cy="4155513"/>
            <a:chOff x="683568" y="1837985"/>
            <a:chExt cx="3345266" cy="4328670"/>
          </a:xfrm>
          <a:solidFill>
            <a:srgbClr val="4F98DA"/>
          </a:solidFill>
        </p:grpSpPr>
        <p:sp>
          <p:nvSpPr>
            <p:cNvPr id="8" name="Hexagon 7">
              <a:extLst>
                <a:ext uri="{FF2B5EF4-FFF2-40B4-BE49-F238E27FC236}">
                  <a16:creationId xmlns:a16="http://schemas.microsoft.com/office/drawing/2014/main" id="{39282C0F-B6B3-8D67-1537-006D2FE3B233}"/>
                </a:ext>
              </a:extLst>
            </p:cNvPr>
            <p:cNvSpPr/>
            <p:nvPr/>
          </p:nvSpPr>
          <p:spPr>
            <a:xfrm>
              <a:off x="683568" y="1837985"/>
              <a:ext cx="1676370" cy="1265761"/>
            </a:xfrm>
            <a:prstGeom prst="hexagon">
              <a:avLst/>
            </a:prstGeom>
            <a:solidFill>
              <a:srgbClr val="4F98DA"/>
            </a:solidFill>
            <a:ln w="635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العملية الإبداعية</a:t>
              </a:r>
              <a:endParaRPr kumimoji="0" lang="ko-KR" altLang="en-US" sz="2000" b="1" i="0" u="none" strike="noStrike" kern="1200" cap="none" spc="0" normalizeH="0" baseline="0" noProof="0" dirty="0">
                <a:ln>
                  <a:noFill/>
                </a:ln>
                <a:solidFill>
                  <a:prstClr val="white"/>
                </a:solidFill>
                <a:effectLst/>
                <a:uLnTx/>
                <a:uFillTx/>
                <a:latin typeface="Alexandria" pitchFamily="2" charset="-78"/>
                <a:ea typeface="맑은 고딕" panose="020B0503020000020004" pitchFamily="34" charset="-127"/>
                <a:cs typeface="+mn-cs"/>
              </a:endParaRPr>
            </a:p>
          </p:txBody>
        </p:sp>
        <p:grpSp>
          <p:nvGrpSpPr>
            <p:cNvPr id="10" name="Group 368">
              <a:extLst>
                <a:ext uri="{FF2B5EF4-FFF2-40B4-BE49-F238E27FC236}">
                  <a16:creationId xmlns:a16="http://schemas.microsoft.com/office/drawing/2014/main" id="{E8398E06-40BF-FE48-35F3-C740F91F3451}"/>
                </a:ext>
              </a:extLst>
            </p:cNvPr>
            <p:cNvGrpSpPr/>
            <p:nvPr/>
          </p:nvGrpSpPr>
          <p:grpSpPr>
            <a:xfrm>
              <a:off x="683568" y="3263960"/>
              <a:ext cx="1694196" cy="1406401"/>
              <a:chOff x="971600" y="1733231"/>
              <a:chExt cx="1620000" cy="1440000"/>
            </a:xfrm>
            <a:grpFill/>
          </p:grpSpPr>
          <p:sp>
            <p:nvSpPr>
              <p:cNvPr id="19" name="Hexagon 18">
                <a:extLst>
                  <a:ext uri="{FF2B5EF4-FFF2-40B4-BE49-F238E27FC236}">
                    <a16:creationId xmlns:a16="http://schemas.microsoft.com/office/drawing/2014/main" id="{6A74BC38-3F6E-EDAE-E2E3-6C691D184F08}"/>
                  </a:ext>
                </a:extLst>
              </p:cNvPr>
              <p:cNvSpPr/>
              <p:nvPr/>
            </p:nvSpPr>
            <p:spPr>
              <a:xfrm>
                <a:off x="971600" y="1733231"/>
                <a:ext cx="1620000" cy="1440000"/>
              </a:xfrm>
              <a:prstGeom prst="hexagon">
                <a:avLst/>
              </a:prstGeom>
              <a:grpFill/>
              <a:ln w="635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ko-KR" altLang="en-US" sz="2000" b="0" i="0" u="none" strike="noStrike" kern="1200" cap="none" spc="0" normalizeH="0" baseline="0" noProof="0" dirty="0">
                  <a:ln>
                    <a:noFill/>
                  </a:ln>
                  <a:solidFill>
                    <a:prstClr val="white"/>
                  </a:solidFill>
                  <a:effectLst/>
                  <a:uLnTx/>
                  <a:uFillTx/>
                  <a:latin typeface="Alexandria" pitchFamily="2" charset="-78"/>
                  <a:ea typeface="맑은 고딕" panose="020B0503020000020004" pitchFamily="34" charset="-127"/>
                  <a:cs typeface="+mn-cs"/>
                </a:endParaRPr>
              </a:p>
            </p:txBody>
          </p:sp>
          <p:sp>
            <p:nvSpPr>
              <p:cNvPr id="20" name="Hexagon 19">
                <a:extLst>
                  <a:ext uri="{FF2B5EF4-FFF2-40B4-BE49-F238E27FC236}">
                    <a16:creationId xmlns:a16="http://schemas.microsoft.com/office/drawing/2014/main" id="{2FD22A45-5DCD-A0C1-D86D-AF9D5FC03F99}"/>
                  </a:ext>
                </a:extLst>
              </p:cNvPr>
              <p:cNvSpPr/>
              <p:nvPr/>
            </p:nvSpPr>
            <p:spPr>
              <a:xfrm>
                <a:off x="971600" y="1805231"/>
                <a:ext cx="1602954" cy="1296000"/>
              </a:xfrm>
              <a:prstGeom prst="hexagon">
                <a:avLst/>
              </a:prstGeom>
              <a:solidFill>
                <a:srgbClr val="F4CD3E"/>
              </a:solidFill>
              <a:ln w="635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السياق الاجتماعي والبيئي</a:t>
                </a:r>
                <a:endParaRPr kumimoji="0" lang="ko-KR" altLang="en-US" sz="2000" b="1" i="0" u="none" strike="noStrike" kern="1200" cap="none" spc="0" normalizeH="0" baseline="0" noProof="0" dirty="0">
                  <a:ln>
                    <a:noFill/>
                  </a:ln>
                  <a:solidFill>
                    <a:prstClr val="white"/>
                  </a:solidFill>
                  <a:effectLst/>
                  <a:uLnTx/>
                  <a:uFillTx/>
                  <a:latin typeface="Alexandria" pitchFamily="2" charset="-78"/>
                  <a:ea typeface="맑은 고딕" panose="020B0503020000020004" pitchFamily="34" charset="-127"/>
                  <a:cs typeface="+mn-cs"/>
                </a:endParaRPr>
              </a:p>
            </p:txBody>
          </p:sp>
        </p:grpSp>
        <p:grpSp>
          <p:nvGrpSpPr>
            <p:cNvPr id="11" name="Group 369">
              <a:extLst>
                <a:ext uri="{FF2B5EF4-FFF2-40B4-BE49-F238E27FC236}">
                  <a16:creationId xmlns:a16="http://schemas.microsoft.com/office/drawing/2014/main" id="{CCD4AD15-0F37-CA67-87FB-788AB7DABECA}"/>
                </a:ext>
              </a:extLst>
            </p:cNvPr>
            <p:cNvGrpSpPr/>
            <p:nvPr/>
          </p:nvGrpSpPr>
          <p:grpSpPr>
            <a:xfrm>
              <a:off x="683568" y="4760254"/>
              <a:ext cx="1694196" cy="1406401"/>
              <a:chOff x="971600" y="1733231"/>
              <a:chExt cx="1620000" cy="1440000"/>
            </a:xfrm>
            <a:grpFill/>
          </p:grpSpPr>
          <p:sp>
            <p:nvSpPr>
              <p:cNvPr id="16" name="Hexagon 15">
                <a:extLst>
                  <a:ext uri="{FF2B5EF4-FFF2-40B4-BE49-F238E27FC236}">
                    <a16:creationId xmlns:a16="http://schemas.microsoft.com/office/drawing/2014/main" id="{23312A77-A24F-9705-1E22-1D30942F1AC0}"/>
                  </a:ext>
                </a:extLst>
              </p:cNvPr>
              <p:cNvSpPr/>
              <p:nvPr/>
            </p:nvSpPr>
            <p:spPr>
              <a:xfrm>
                <a:off x="971600" y="1733231"/>
                <a:ext cx="1620000" cy="1440000"/>
              </a:xfrm>
              <a:prstGeom prst="hexagon">
                <a:avLst/>
              </a:prstGeom>
              <a:grpFill/>
              <a:ln w="635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ko-KR" altLang="en-US" sz="2000" b="0" i="0" u="none" strike="noStrike" kern="1200" cap="none" spc="0" normalizeH="0" baseline="0" noProof="0" dirty="0">
                  <a:ln>
                    <a:noFill/>
                  </a:ln>
                  <a:solidFill>
                    <a:prstClr val="white"/>
                  </a:solidFill>
                  <a:effectLst/>
                  <a:uLnTx/>
                  <a:uFillTx/>
                  <a:latin typeface="Alexandria" pitchFamily="2" charset="-78"/>
                  <a:ea typeface="맑은 고딕" panose="020B0503020000020004" pitchFamily="34" charset="-127"/>
                  <a:cs typeface="+mn-cs"/>
                </a:endParaRPr>
              </a:p>
            </p:txBody>
          </p:sp>
          <p:sp>
            <p:nvSpPr>
              <p:cNvPr id="17" name="Hexagon 16">
                <a:extLst>
                  <a:ext uri="{FF2B5EF4-FFF2-40B4-BE49-F238E27FC236}">
                    <a16:creationId xmlns:a16="http://schemas.microsoft.com/office/drawing/2014/main" id="{6BAE6D57-F51A-B3C1-067C-303A48C521A6}"/>
                  </a:ext>
                </a:extLst>
              </p:cNvPr>
              <p:cNvSpPr/>
              <p:nvPr/>
            </p:nvSpPr>
            <p:spPr>
              <a:xfrm>
                <a:off x="1051073" y="1836944"/>
                <a:ext cx="1523482" cy="1296000"/>
              </a:xfrm>
              <a:prstGeom prst="hexagon">
                <a:avLst/>
              </a:prstGeom>
              <a:solidFill>
                <a:schemeClr val="accent3">
                  <a:lumMod val="40000"/>
                  <a:lumOff val="60000"/>
                </a:schemeClr>
              </a:solidFill>
              <a:ln w="635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الأساس المعرفي</a:t>
                </a:r>
                <a:endParaRPr kumimoji="0" lang="ko-KR" altLang="en-US" sz="2000" b="0" i="0" u="none" strike="noStrike" kern="1200" cap="none" spc="0" normalizeH="0" baseline="0" noProof="0" dirty="0">
                  <a:ln>
                    <a:noFill/>
                  </a:ln>
                  <a:solidFill>
                    <a:prstClr val="white"/>
                  </a:solidFill>
                  <a:effectLst/>
                  <a:uLnTx/>
                  <a:uFillTx/>
                  <a:latin typeface="Alexandria" pitchFamily="2" charset="-78"/>
                  <a:ea typeface="맑은 고딕" panose="020B0503020000020004" pitchFamily="34" charset="-127"/>
                  <a:cs typeface="+mn-cs"/>
                </a:endParaRPr>
              </a:p>
            </p:txBody>
          </p:sp>
        </p:grpSp>
        <p:sp>
          <p:nvSpPr>
            <p:cNvPr id="12" name="Hexagon 11">
              <a:extLst>
                <a:ext uri="{FF2B5EF4-FFF2-40B4-BE49-F238E27FC236}">
                  <a16:creationId xmlns:a16="http://schemas.microsoft.com/office/drawing/2014/main" id="{F49F1491-B853-5459-8BA3-8AD3942B50AA}"/>
                </a:ext>
              </a:extLst>
            </p:cNvPr>
            <p:cNvSpPr/>
            <p:nvPr/>
          </p:nvSpPr>
          <p:spPr>
            <a:xfrm>
              <a:off x="2255028" y="2593146"/>
              <a:ext cx="1685147" cy="1265760"/>
            </a:xfrm>
            <a:prstGeom prst="hexagon">
              <a:avLst/>
            </a:prstGeom>
            <a:solidFill>
              <a:srgbClr val="65D3DF"/>
            </a:solidFill>
            <a:ln w="635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المنتج الإبداعي</a:t>
              </a:r>
              <a:endParaRPr kumimoji="0" lang="ko-KR" altLang="en-US" sz="2000" b="1" i="0" u="none" strike="noStrike" kern="1200" cap="none" spc="0" normalizeH="0" baseline="0" noProof="0" dirty="0">
                <a:ln>
                  <a:noFill/>
                </a:ln>
                <a:solidFill>
                  <a:prstClr val="white"/>
                </a:solidFill>
                <a:effectLst/>
                <a:uLnTx/>
                <a:uFillTx/>
                <a:latin typeface="Alexandria" pitchFamily="2" charset="-78"/>
                <a:ea typeface="맑은 고딕" panose="020B0503020000020004" pitchFamily="34" charset="-127"/>
                <a:cs typeface="+mn-cs"/>
              </a:endParaRPr>
            </a:p>
          </p:txBody>
        </p:sp>
        <p:grpSp>
          <p:nvGrpSpPr>
            <p:cNvPr id="13" name="Group 371">
              <a:extLst>
                <a:ext uri="{FF2B5EF4-FFF2-40B4-BE49-F238E27FC236}">
                  <a16:creationId xmlns:a16="http://schemas.microsoft.com/office/drawing/2014/main" id="{09E6249C-C941-B031-9A3B-EC2EE15CABA9}"/>
                </a:ext>
              </a:extLst>
            </p:cNvPr>
            <p:cNvGrpSpPr/>
            <p:nvPr/>
          </p:nvGrpSpPr>
          <p:grpSpPr>
            <a:xfrm>
              <a:off x="2104722" y="4029991"/>
              <a:ext cx="1924112" cy="1406401"/>
              <a:chOff x="971600" y="1733231"/>
              <a:chExt cx="1839847" cy="1440000"/>
            </a:xfrm>
            <a:grpFill/>
          </p:grpSpPr>
          <p:sp>
            <p:nvSpPr>
              <p:cNvPr id="14" name="Hexagon 13">
                <a:extLst>
                  <a:ext uri="{FF2B5EF4-FFF2-40B4-BE49-F238E27FC236}">
                    <a16:creationId xmlns:a16="http://schemas.microsoft.com/office/drawing/2014/main" id="{03F54553-3D62-F42D-BE81-8D3F43C0B732}"/>
                  </a:ext>
                </a:extLst>
              </p:cNvPr>
              <p:cNvSpPr/>
              <p:nvPr/>
            </p:nvSpPr>
            <p:spPr>
              <a:xfrm>
                <a:off x="971600" y="1733231"/>
                <a:ext cx="1839847" cy="1440000"/>
              </a:xfrm>
              <a:prstGeom prst="hexagon">
                <a:avLst/>
              </a:prstGeom>
              <a:grpFill/>
              <a:ln w="635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ko-KR" altLang="en-US" sz="2000" b="0" i="0" u="none" strike="noStrike" kern="1200" cap="none" spc="0" normalizeH="0" baseline="0" noProof="0" dirty="0">
                  <a:ln>
                    <a:noFill/>
                  </a:ln>
                  <a:solidFill>
                    <a:prstClr val="white"/>
                  </a:solidFill>
                  <a:effectLst/>
                  <a:uLnTx/>
                  <a:uFillTx/>
                  <a:latin typeface="Alexandria" pitchFamily="2" charset="-78"/>
                  <a:ea typeface="맑은 고딕" panose="020B0503020000020004" pitchFamily="34" charset="-127"/>
                  <a:cs typeface="+mn-cs"/>
                </a:endParaRPr>
              </a:p>
            </p:txBody>
          </p:sp>
          <p:sp>
            <p:nvSpPr>
              <p:cNvPr id="15" name="Hexagon 14">
                <a:extLst>
                  <a:ext uri="{FF2B5EF4-FFF2-40B4-BE49-F238E27FC236}">
                    <a16:creationId xmlns:a16="http://schemas.microsoft.com/office/drawing/2014/main" id="{4D9ED2AC-65D7-E9B4-21CA-4C927E9F604A}"/>
                  </a:ext>
                </a:extLst>
              </p:cNvPr>
              <p:cNvSpPr/>
              <p:nvPr/>
            </p:nvSpPr>
            <p:spPr>
              <a:xfrm>
                <a:off x="1061600" y="1805231"/>
                <a:ext cx="1665071" cy="1295999"/>
              </a:xfrm>
              <a:prstGeom prst="hexagon">
                <a:avLst/>
              </a:prstGeom>
              <a:solidFill>
                <a:schemeClr val="accent6">
                  <a:lumMod val="60000"/>
                  <a:lumOff val="40000"/>
                </a:schemeClr>
              </a:solidFill>
              <a:ln w="635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الشخصية المبدعة</a:t>
                </a:r>
                <a:endParaRPr kumimoji="0" lang="ko-KR" altLang="en-US" sz="2000" b="0" i="0" u="none" strike="noStrike" kern="1200" cap="none" spc="0" normalizeH="0" baseline="0" noProof="0" dirty="0">
                  <a:ln>
                    <a:noFill/>
                  </a:ln>
                  <a:solidFill>
                    <a:prstClr val="white"/>
                  </a:solidFill>
                  <a:effectLst/>
                  <a:uLnTx/>
                  <a:uFillTx/>
                  <a:latin typeface="Alexandria" pitchFamily="2" charset="-78"/>
                  <a:ea typeface="맑은 고딕" panose="020B0503020000020004" pitchFamily="34" charset="-127"/>
                  <a:cs typeface="+mn-cs"/>
                </a:endParaRPr>
              </a:p>
            </p:txBody>
          </p:sp>
        </p:grpSp>
      </p:grpSp>
    </p:spTree>
    <p:extLst>
      <p:ext uri="{BB962C8B-B14F-4D97-AF65-F5344CB8AC3E}">
        <p14:creationId xmlns:p14="http://schemas.microsoft.com/office/powerpoint/2010/main" val="2659078193"/>
      </p:ext>
    </p:extLst>
  </p:cSld>
  <p:clrMapOvr>
    <a:masterClrMapping/>
  </p:clrMapOvr>
  <mc:AlternateContent xmlns:mc="http://schemas.openxmlformats.org/markup-compatibility/2006" xmlns:p14="http://schemas.microsoft.com/office/powerpoint/2010/main">
    <mc:Choice Requires="p14">
      <p:transition spd="slow" p14:dur="2000" advTm="49796"/>
    </mc:Choice>
    <mc:Fallback xmlns="">
      <p:transition spd="slow" advTm="49796"/>
    </mc:Fallback>
  </mc:AlternateContent>
  <p:extLst>
    <p:ext uri="{E180D4A7-C9FB-4DFB-919C-405C955672EB}">
      <p14:showEvtLst xmlns:p14="http://schemas.microsoft.com/office/powerpoint/2010/main">
        <p14:playEvt time="1" objId="8"/>
        <p14:stopEvt time="49673" objId="8"/>
      </p14:showEvtLst>
    </p:ext>
  </p:extLs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572920-92F2-7188-216D-E6942B2595D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A27DF2A-ED89-F064-36C8-9C8D953CD026}"/>
              </a:ext>
            </a:extLst>
          </p:cNvPr>
          <p:cNvSpPr/>
          <p:nvPr/>
        </p:nvSpPr>
        <p:spPr>
          <a:xfrm>
            <a:off x="2626178" y="500900"/>
            <a:ext cx="9385391" cy="8623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239F191B-47E0-6957-9245-231D925FCFB8}"/>
              </a:ext>
            </a:extLst>
          </p:cNvPr>
          <p:cNvSpPr/>
          <p:nvPr/>
        </p:nvSpPr>
        <p:spPr>
          <a:xfrm>
            <a:off x="7883147" y="1391987"/>
            <a:ext cx="4128422"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E79508BF-12FA-FDE4-5A70-E353782A24B1}"/>
              </a:ext>
            </a:extLst>
          </p:cNvPr>
          <p:cNvSpPr/>
          <p:nvPr/>
        </p:nvSpPr>
        <p:spPr>
          <a:xfrm>
            <a:off x="763676" y="1588911"/>
            <a:ext cx="11151262" cy="5008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61537453-2524-7DC2-E30A-47BA4E6475C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B89CC8C4-71BD-1A4A-CBAA-FE6CFBCAC687}"/>
              </a:ext>
            </a:extLst>
          </p:cNvPr>
          <p:cNvSpPr/>
          <p:nvPr/>
        </p:nvSpPr>
        <p:spPr>
          <a:xfrm>
            <a:off x="2465659" y="597492"/>
            <a:ext cx="9706428"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sz="2800" b="1" dirty="0">
                <a:solidFill>
                  <a:schemeClr val="accent2"/>
                </a:solidFill>
                <a:latin typeface="Alexandria" pitchFamily="2" charset="-78"/>
                <a:cs typeface="Alexandria" pitchFamily="2" charset="-78"/>
              </a:rPr>
              <a:t>الاتجاه الأول: </a:t>
            </a:r>
            <a:r>
              <a:rPr lang="ar-EG" sz="2800" b="1" dirty="0">
                <a:solidFill>
                  <a:srgbClr val="00B0F0"/>
                </a:solidFill>
                <a:latin typeface="Alexandria" pitchFamily="2" charset="-78"/>
                <a:cs typeface="Alexandria" pitchFamily="2" charset="-78"/>
              </a:rPr>
              <a:t>التفسيرات المبنية على المنتج الإبداعي</a:t>
            </a:r>
          </a:p>
        </p:txBody>
      </p:sp>
      <p:sp>
        <p:nvSpPr>
          <p:cNvPr id="9" name="TextBox 8">
            <a:extLst>
              <a:ext uri="{FF2B5EF4-FFF2-40B4-BE49-F238E27FC236}">
                <a16:creationId xmlns:a16="http://schemas.microsoft.com/office/drawing/2014/main" id="{FE17952F-F7B2-0C59-A48E-EAAFA3C528F6}"/>
              </a:ext>
            </a:extLst>
          </p:cNvPr>
          <p:cNvSpPr txBox="1"/>
          <p:nvPr/>
        </p:nvSpPr>
        <p:spPr>
          <a:xfrm>
            <a:off x="947428" y="1821830"/>
            <a:ext cx="10794345" cy="1497269"/>
          </a:xfrm>
          <a:prstGeom prst="rect">
            <a:avLst/>
          </a:prstGeom>
          <a:noFill/>
        </p:spPr>
        <p:txBody>
          <a:bodyPr wrap="square" rtlCol="1">
            <a:spAutoFit/>
          </a:bodyPr>
          <a:lstStyle/>
          <a:p>
            <a:pPr algn="ctr" rtl="1">
              <a:lnSpc>
                <a:spcPct val="200000"/>
              </a:lnSpc>
              <a:buClrTx/>
              <a:defRPr/>
            </a:pPr>
            <a:r>
              <a:rPr lang="ar-EG" sz="1600" kern="1200" dirty="0">
                <a:solidFill>
                  <a:schemeClr val="tx1"/>
                </a:solidFill>
                <a:latin typeface="Alexandria" pitchFamily="2" charset="-78"/>
                <a:ea typeface="+mn-ea"/>
                <a:cs typeface="Alexandria" pitchFamily="2" charset="-78"/>
              </a:rPr>
              <a:t>يركز هذا الاتجاه على مخرجات الإبداع بوصفها المعيار الرئيس للحكم على الإبداع، أي الفكرة أو العمل أو الحل الناتج. ويرى أن الإبداع يتحقق عندما </a:t>
            </a:r>
            <a:r>
              <a:rPr lang="ar-EG" sz="1600" b="1" kern="1200" dirty="0">
                <a:solidFill>
                  <a:schemeClr val="tx1"/>
                </a:solidFill>
                <a:latin typeface="Alexandria" pitchFamily="2" charset="-78"/>
                <a:ea typeface="+mn-ea"/>
                <a:cs typeface="Alexandria" pitchFamily="2" charset="-78"/>
              </a:rPr>
              <a:t>يتسم المنتج بالجدة والأصالة والقيمة</a:t>
            </a:r>
            <a:r>
              <a:rPr lang="ar-EG" sz="1600" kern="1200" dirty="0">
                <a:solidFill>
                  <a:schemeClr val="tx1"/>
                </a:solidFill>
                <a:latin typeface="Alexandria" pitchFamily="2" charset="-78"/>
                <a:ea typeface="+mn-ea"/>
                <a:cs typeface="Alexandria" pitchFamily="2" charset="-78"/>
              </a:rPr>
              <a:t>.كما يؤكد هذا الاتجاه أن العمل الإبداعي يجب أن يكون مقبولًا اجتماعيًا وله فائدة عملية، وليس مجرد فكرة جديدة فقط.</a:t>
            </a:r>
          </a:p>
        </p:txBody>
      </p:sp>
      <p:sp>
        <p:nvSpPr>
          <p:cNvPr id="2" name="TextBox 1">
            <a:extLst>
              <a:ext uri="{FF2B5EF4-FFF2-40B4-BE49-F238E27FC236}">
                <a16:creationId xmlns:a16="http://schemas.microsoft.com/office/drawing/2014/main" id="{35FA7836-3154-0846-91AB-4E070AFBF1F9}"/>
              </a:ext>
            </a:extLst>
          </p:cNvPr>
          <p:cNvSpPr txBox="1"/>
          <p:nvPr/>
        </p:nvSpPr>
        <p:spPr>
          <a:xfrm>
            <a:off x="5231904" y="3743118"/>
            <a:ext cx="6012668" cy="1989712"/>
          </a:xfrm>
          <a:prstGeom prst="rect">
            <a:avLst/>
          </a:prstGeom>
          <a:noFill/>
        </p:spPr>
        <p:txBody>
          <a:bodyPr wrap="square" rtlCol="1">
            <a:spAutoFit/>
          </a:bodyPr>
          <a:lstStyle/>
          <a:p>
            <a:pPr algn="r" rtl="1">
              <a:lnSpc>
                <a:spcPct val="200000"/>
              </a:lnSpc>
              <a:buClrTx/>
              <a:defRPr/>
            </a:pPr>
            <a:r>
              <a:rPr lang="ar-EG" sz="1600" b="1" kern="1200" dirty="0">
                <a:solidFill>
                  <a:schemeClr val="accent2"/>
                </a:solidFill>
                <a:latin typeface="Alexandria" pitchFamily="2" charset="-78"/>
                <a:ea typeface="+mn-ea"/>
                <a:cs typeface="Alexandria" pitchFamily="2" charset="-78"/>
              </a:rPr>
              <a:t>أهم الأفكار:</a:t>
            </a:r>
          </a:p>
          <a:p>
            <a:pPr marL="285750" indent="-285750" algn="r" rtl="1">
              <a:lnSpc>
                <a:spcPct val="200000"/>
              </a:lnSpc>
              <a:buClrTx/>
              <a:buFont typeface="Wingdings" panose="05000000000000000000" pitchFamily="2" charset="2"/>
              <a:buChar char="§"/>
              <a:defRPr/>
            </a:pPr>
            <a:r>
              <a:rPr lang="ar-EG" sz="1600" kern="1200" dirty="0">
                <a:solidFill>
                  <a:schemeClr val="tx1"/>
                </a:solidFill>
                <a:latin typeface="Alexandria" pitchFamily="2" charset="-78"/>
                <a:ea typeface="+mn-ea"/>
                <a:cs typeface="Alexandria" pitchFamily="2" charset="-78"/>
              </a:rPr>
              <a:t>الإبداع يُقاس من خلال الناتج النهائي.</a:t>
            </a:r>
          </a:p>
          <a:p>
            <a:pPr marL="285750" indent="-285750" algn="r" rtl="1">
              <a:lnSpc>
                <a:spcPct val="200000"/>
              </a:lnSpc>
              <a:buClrTx/>
              <a:buFont typeface="Wingdings" panose="05000000000000000000" pitchFamily="2" charset="2"/>
              <a:buChar char="§"/>
              <a:defRPr/>
            </a:pPr>
            <a:r>
              <a:rPr lang="ar-EG" sz="1600" kern="1200" dirty="0">
                <a:solidFill>
                  <a:schemeClr val="tx1"/>
                </a:solidFill>
                <a:latin typeface="Alexandria" pitchFamily="2" charset="-78"/>
                <a:ea typeface="+mn-ea"/>
                <a:cs typeface="Alexandria" pitchFamily="2" charset="-78"/>
              </a:rPr>
              <a:t>يشترط توفر الجدة والقيمة.</a:t>
            </a:r>
          </a:p>
          <a:p>
            <a:pPr marL="285750" indent="-285750" algn="r" rtl="1">
              <a:lnSpc>
                <a:spcPct val="200000"/>
              </a:lnSpc>
              <a:buClrTx/>
              <a:buFont typeface="Wingdings" panose="05000000000000000000" pitchFamily="2" charset="2"/>
              <a:buChar char="§"/>
              <a:defRPr/>
            </a:pPr>
            <a:r>
              <a:rPr lang="ar-EG" sz="1600" kern="1200" dirty="0">
                <a:solidFill>
                  <a:schemeClr val="tx1"/>
                </a:solidFill>
                <a:latin typeface="Alexandria" pitchFamily="2" charset="-78"/>
                <a:ea typeface="+mn-ea"/>
                <a:cs typeface="Alexandria" pitchFamily="2" charset="-78"/>
              </a:rPr>
              <a:t>يُستخدم في تقييم الأعمال العلمية والفنية.</a:t>
            </a:r>
          </a:p>
        </p:txBody>
      </p:sp>
      <p:pic>
        <p:nvPicPr>
          <p:cNvPr id="6" name="Picture 5">
            <a:extLst>
              <a:ext uri="{FF2B5EF4-FFF2-40B4-BE49-F238E27FC236}">
                <a16:creationId xmlns:a16="http://schemas.microsoft.com/office/drawing/2014/main" id="{A8A4A4B7-15B8-04CB-271C-6BE2DE391D83}"/>
              </a:ext>
            </a:extLst>
          </p:cNvPr>
          <p:cNvPicPr>
            <a:picLocks noChangeAspect="1"/>
          </p:cNvPicPr>
          <p:nvPr/>
        </p:nvPicPr>
        <p:blipFill>
          <a:blip r:embed="rId3"/>
          <a:stretch>
            <a:fillRect/>
          </a:stretch>
        </p:blipFill>
        <p:spPr>
          <a:xfrm>
            <a:off x="1305622" y="3330267"/>
            <a:ext cx="3138626" cy="3138626"/>
          </a:xfrm>
          <a:prstGeom prst="rect">
            <a:avLst/>
          </a:prstGeom>
        </p:spPr>
      </p:pic>
    </p:spTree>
    <p:extLst>
      <p:ext uri="{BB962C8B-B14F-4D97-AF65-F5344CB8AC3E}">
        <p14:creationId xmlns:p14="http://schemas.microsoft.com/office/powerpoint/2010/main" val="2483086945"/>
      </p:ext>
    </p:extLst>
  </p:cSld>
  <p:clrMapOvr>
    <a:masterClrMapping/>
  </p:clrMapOvr>
  <mc:AlternateContent xmlns:mc="http://schemas.openxmlformats.org/markup-compatibility/2006" xmlns:p14="http://schemas.microsoft.com/office/powerpoint/2010/main">
    <mc:Choice Requires="p14">
      <p:transition spd="slow" p14:dur="2000" advTm="49796"/>
    </mc:Choice>
    <mc:Fallback xmlns="">
      <p:transition spd="slow" advTm="49796"/>
    </mc:Fallback>
  </mc:AlternateContent>
  <p:extLst>
    <p:ext uri="{E180D4A7-C9FB-4DFB-919C-405C955672EB}">
      <p14:showEvtLst xmlns:p14="http://schemas.microsoft.com/office/powerpoint/2010/main">
        <p14:playEvt time="1" objId="8"/>
        <p14:stopEvt time="49673" objId="8"/>
      </p14:showEvtLst>
    </p:ext>
  </p:extLs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EECCE8-F732-093C-86F2-295F0F78051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6145994-5229-3E69-800E-990FE5038C6B}"/>
              </a:ext>
            </a:extLst>
          </p:cNvPr>
          <p:cNvSpPr/>
          <p:nvPr/>
        </p:nvSpPr>
        <p:spPr>
          <a:xfrm>
            <a:off x="2626178" y="500900"/>
            <a:ext cx="9385391" cy="8623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DD75C513-6F3F-18BC-FD39-30BED1BABC9C}"/>
              </a:ext>
            </a:extLst>
          </p:cNvPr>
          <p:cNvSpPr/>
          <p:nvPr/>
        </p:nvSpPr>
        <p:spPr>
          <a:xfrm>
            <a:off x="7883147" y="1391987"/>
            <a:ext cx="4128422"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D0F2142B-3F98-E2E4-47AF-FE491751BA52}"/>
              </a:ext>
            </a:extLst>
          </p:cNvPr>
          <p:cNvSpPr/>
          <p:nvPr/>
        </p:nvSpPr>
        <p:spPr>
          <a:xfrm>
            <a:off x="763676" y="1588911"/>
            <a:ext cx="11151262" cy="5008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BFEAF11A-B9FA-1466-9CF1-A2EF1EF671B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44D1006D-DE5A-DF91-1E0D-EA27B71C4361}"/>
              </a:ext>
            </a:extLst>
          </p:cNvPr>
          <p:cNvSpPr/>
          <p:nvPr/>
        </p:nvSpPr>
        <p:spPr>
          <a:xfrm>
            <a:off x="2227481" y="679954"/>
            <a:ext cx="9964519"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sz="2800" b="1" dirty="0">
                <a:solidFill>
                  <a:schemeClr val="accent2"/>
                </a:solidFill>
                <a:latin typeface="Alexandria" pitchFamily="2" charset="-78"/>
                <a:cs typeface="Alexandria" pitchFamily="2" charset="-78"/>
              </a:rPr>
              <a:t>الاتجاه الثاني: </a:t>
            </a:r>
            <a:r>
              <a:rPr lang="ar-EG" sz="2800" b="1" dirty="0">
                <a:solidFill>
                  <a:srgbClr val="00B0F0"/>
                </a:solidFill>
                <a:latin typeface="Alexandria" pitchFamily="2" charset="-78"/>
                <a:cs typeface="Alexandria" pitchFamily="2" charset="-78"/>
              </a:rPr>
              <a:t>التفسيرات المبنية على الشخصية المبدعة</a:t>
            </a:r>
          </a:p>
        </p:txBody>
      </p:sp>
      <p:sp>
        <p:nvSpPr>
          <p:cNvPr id="9" name="TextBox 8">
            <a:extLst>
              <a:ext uri="{FF2B5EF4-FFF2-40B4-BE49-F238E27FC236}">
                <a16:creationId xmlns:a16="http://schemas.microsoft.com/office/drawing/2014/main" id="{534BE0E2-3D54-E90F-486A-F57A7E89E95F}"/>
              </a:ext>
            </a:extLst>
          </p:cNvPr>
          <p:cNvSpPr txBox="1"/>
          <p:nvPr/>
        </p:nvSpPr>
        <p:spPr>
          <a:xfrm>
            <a:off x="947428" y="1821830"/>
            <a:ext cx="10794345" cy="1497269"/>
          </a:xfrm>
          <a:prstGeom prst="rect">
            <a:avLst/>
          </a:prstGeom>
          <a:noFill/>
        </p:spPr>
        <p:txBody>
          <a:bodyPr wrap="square" rtlCol="1">
            <a:spAutoFit/>
          </a:bodyPr>
          <a:lstStyle/>
          <a:p>
            <a:pPr algn="ctr" rtl="1">
              <a:lnSpc>
                <a:spcPct val="200000"/>
              </a:lnSpc>
              <a:buClrTx/>
              <a:defRPr/>
            </a:pPr>
            <a:r>
              <a:rPr lang="ar-EG" sz="1600" kern="1200" dirty="0">
                <a:solidFill>
                  <a:schemeClr val="tx1"/>
                </a:solidFill>
                <a:latin typeface="Alexandria" pitchFamily="2" charset="-78"/>
                <a:ea typeface="+mn-ea"/>
                <a:cs typeface="Alexandria" pitchFamily="2" charset="-78"/>
              </a:rPr>
              <a:t>ينظر هذا الاتجاه إلى الإبداع من خلال خصائص الفرد النفسية والشخصية، ويرى أن بعض السمات تزيد من احتمالية السلوك الإبداعي. ومن أبرز هذه السمات: </a:t>
            </a:r>
            <a:r>
              <a:rPr lang="ar-EG" sz="1600" b="1" kern="1200" dirty="0">
                <a:solidFill>
                  <a:schemeClr val="tx1"/>
                </a:solidFill>
                <a:latin typeface="Alexandria" pitchFamily="2" charset="-78"/>
                <a:ea typeface="+mn-ea"/>
                <a:cs typeface="Alexandria" pitchFamily="2" charset="-78"/>
              </a:rPr>
              <a:t>حب الاستطلاع، الاستقلالية، المرونة الفكرية، المثابرة، والدافعية الداخلية</a:t>
            </a:r>
            <a:r>
              <a:rPr lang="ar-EG" sz="1600" kern="1200" dirty="0">
                <a:solidFill>
                  <a:schemeClr val="tx1"/>
                </a:solidFill>
                <a:latin typeface="Alexandria" pitchFamily="2" charset="-78"/>
                <a:ea typeface="+mn-ea"/>
                <a:cs typeface="Alexandria" pitchFamily="2" charset="-78"/>
              </a:rPr>
              <a:t>.كما تشير بعض النظريات إلى دور الاستعداد الوراثي إلى جانب الخبرات المكتسبة في تشكيل الشخصية المبدعة.</a:t>
            </a:r>
          </a:p>
        </p:txBody>
      </p:sp>
      <p:sp>
        <p:nvSpPr>
          <p:cNvPr id="2" name="TextBox 1">
            <a:extLst>
              <a:ext uri="{FF2B5EF4-FFF2-40B4-BE49-F238E27FC236}">
                <a16:creationId xmlns:a16="http://schemas.microsoft.com/office/drawing/2014/main" id="{95F5D74F-7CD0-EC76-7690-116188C53977}"/>
              </a:ext>
            </a:extLst>
          </p:cNvPr>
          <p:cNvSpPr txBox="1"/>
          <p:nvPr/>
        </p:nvSpPr>
        <p:spPr>
          <a:xfrm>
            <a:off x="5231904" y="3743118"/>
            <a:ext cx="6012668" cy="1989712"/>
          </a:xfrm>
          <a:prstGeom prst="rect">
            <a:avLst/>
          </a:prstGeom>
          <a:noFill/>
        </p:spPr>
        <p:txBody>
          <a:bodyPr wrap="square" rtlCol="1">
            <a:spAutoFit/>
          </a:bodyPr>
          <a:lstStyle/>
          <a:p>
            <a:pPr algn="r" rtl="1">
              <a:lnSpc>
                <a:spcPct val="200000"/>
              </a:lnSpc>
              <a:buClrTx/>
              <a:defRPr/>
            </a:pPr>
            <a:r>
              <a:rPr lang="ar-EG" sz="1600" b="1" kern="1200" dirty="0">
                <a:solidFill>
                  <a:schemeClr val="accent2"/>
                </a:solidFill>
                <a:latin typeface="Alexandria" pitchFamily="2" charset="-78"/>
                <a:ea typeface="+mn-ea"/>
                <a:cs typeface="Alexandria" pitchFamily="2" charset="-78"/>
              </a:rPr>
              <a:t>أهم الأفكار:</a:t>
            </a:r>
          </a:p>
          <a:p>
            <a:pPr marL="285750" indent="-285750" algn="r" rtl="1">
              <a:lnSpc>
                <a:spcPct val="200000"/>
              </a:lnSpc>
              <a:buClrTx/>
              <a:buFont typeface="Wingdings" panose="05000000000000000000" pitchFamily="2" charset="2"/>
              <a:buChar char="§"/>
              <a:defRPr/>
            </a:pPr>
            <a:r>
              <a:rPr lang="ar-EG" sz="1600" kern="1200" dirty="0">
                <a:solidFill>
                  <a:schemeClr val="tx1"/>
                </a:solidFill>
                <a:latin typeface="Alexandria" pitchFamily="2" charset="-78"/>
                <a:ea typeface="+mn-ea"/>
                <a:cs typeface="Alexandria" pitchFamily="2" charset="-78"/>
              </a:rPr>
              <a:t>التركيز على سمات المبدع.</a:t>
            </a:r>
          </a:p>
          <a:p>
            <a:pPr marL="285750" indent="-285750" algn="r" rtl="1">
              <a:lnSpc>
                <a:spcPct val="200000"/>
              </a:lnSpc>
              <a:buClrTx/>
              <a:buFont typeface="Wingdings" panose="05000000000000000000" pitchFamily="2" charset="2"/>
              <a:buChar char="§"/>
              <a:defRPr/>
            </a:pPr>
            <a:r>
              <a:rPr lang="ar-EG" sz="1600" kern="1200" dirty="0">
                <a:solidFill>
                  <a:schemeClr val="tx1"/>
                </a:solidFill>
                <a:latin typeface="Alexandria" pitchFamily="2" charset="-78"/>
                <a:ea typeface="+mn-ea"/>
                <a:cs typeface="Alexandria" pitchFamily="2" charset="-78"/>
              </a:rPr>
              <a:t>وجود استعداد فطري قابل للتنمية.</a:t>
            </a:r>
          </a:p>
          <a:p>
            <a:pPr marL="285750" indent="-285750" algn="r" rtl="1">
              <a:lnSpc>
                <a:spcPct val="200000"/>
              </a:lnSpc>
              <a:buClrTx/>
              <a:buFont typeface="Wingdings" panose="05000000000000000000" pitchFamily="2" charset="2"/>
              <a:buChar char="§"/>
              <a:defRPr/>
            </a:pPr>
            <a:r>
              <a:rPr lang="ar-EG" sz="1600" kern="1200" dirty="0">
                <a:solidFill>
                  <a:schemeClr val="tx1"/>
                </a:solidFill>
                <a:latin typeface="Alexandria" pitchFamily="2" charset="-78"/>
                <a:ea typeface="+mn-ea"/>
                <a:cs typeface="Alexandria" pitchFamily="2" charset="-78"/>
              </a:rPr>
              <a:t>أهمية الدافعية الداخلية.</a:t>
            </a:r>
          </a:p>
        </p:txBody>
      </p:sp>
      <p:pic>
        <p:nvPicPr>
          <p:cNvPr id="6" name="Picture 5">
            <a:extLst>
              <a:ext uri="{FF2B5EF4-FFF2-40B4-BE49-F238E27FC236}">
                <a16:creationId xmlns:a16="http://schemas.microsoft.com/office/drawing/2014/main" id="{C3CCFF0E-345F-2133-3A13-77C86A39E96C}"/>
              </a:ext>
            </a:extLst>
          </p:cNvPr>
          <p:cNvPicPr>
            <a:picLocks noChangeAspect="1"/>
          </p:cNvPicPr>
          <p:nvPr/>
        </p:nvPicPr>
        <p:blipFill>
          <a:blip r:embed="rId3"/>
          <a:stretch>
            <a:fillRect/>
          </a:stretch>
        </p:blipFill>
        <p:spPr>
          <a:xfrm>
            <a:off x="609436" y="2985544"/>
            <a:ext cx="3992424" cy="3992424"/>
          </a:xfrm>
          <a:prstGeom prst="rect">
            <a:avLst/>
          </a:prstGeom>
        </p:spPr>
      </p:pic>
    </p:spTree>
    <p:extLst>
      <p:ext uri="{BB962C8B-B14F-4D97-AF65-F5344CB8AC3E}">
        <p14:creationId xmlns:p14="http://schemas.microsoft.com/office/powerpoint/2010/main" val="1458535744"/>
      </p:ext>
    </p:extLst>
  </p:cSld>
  <p:clrMapOvr>
    <a:masterClrMapping/>
  </p:clrMapOvr>
  <mc:AlternateContent xmlns:mc="http://schemas.openxmlformats.org/markup-compatibility/2006" xmlns:p14="http://schemas.microsoft.com/office/powerpoint/2010/main">
    <mc:Choice Requires="p14">
      <p:transition spd="slow" p14:dur="2000" advTm="49796"/>
    </mc:Choice>
    <mc:Fallback xmlns="">
      <p:transition spd="slow" advTm="49796"/>
    </mc:Fallback>
  </mc:AlternateContent>
  <p:extLst>
    <p:ext uri="{E180D4A7-C9FB-4DFB-919C-405C955672EB}">
      <p14:showEvtLst xmlns:p14="http://schemas.microsoft.com/office/powerpoint/2010/main">
        <p14:playEvt time="1" objId="8"/>
        <p14:stopEvt time="49673" objId="8"/>
      </p14:showEvtLst>
    </p:ext>
  </p:extLs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A566DB-34F0-9EBC-AE0C-20B787A54AD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08C54B9-7EE9-7F1B-B127-024816D4CFE3}"/>
              </a:ext>
            </a:extLst>
          </p:cNvPr>
          <p:cNvSpPr/>
          <p:nvPr/>
        </p:nvSpPr>
        <p:spPr>
          <a:xfrm>
            <a:off x="2626178" y="500900"/>
            <a:ext cx="9385391" cy="8623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FEEC504C-9B9B-B078-D0FB-DBAB33609CDF}"/>
              </a:ext>
            </a:extLst>
          </p:cNvPr>
          <p:cNvSpPr/>
          <p:nvPr/>
        </p:nvSpPr>
        <p:spPr>
          <a:xfrm>
            <a:off x="7883147" y="1391987"/>
            <a:ext cx="4128422"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9ACAC55F-9B4B-B214-868F-FF336558C9D2}"/>
              </a:ext>
            </a:extLst>
          </p:cNvPr>
          <p:cNvSpPr/>
          <p:nvPr/>
        </p:nvSpPr>
        <p:spPr>
          <a:xfrm>
            <a:off x="763676" y="1588911"/>
            <a:ext cx="11151262" cy="5008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79AE6607-5A37-8F9E-97EA-9E8D0DCB121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25337F7B-FBB1-D9BC-1DFA-BEBFC8D59AE7}"/>
              </a:ext>
            </a:extLst>
          </p:cNvPr>
          <p:cNvSpPr/>
          <p:nvPr/>
        </p:nvSpPr>
        <p:spPr>
          <a:xfrm>
            <a:off x="2047050" y="665338"/>
            <a:ext cx="9964519"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sz="2800" b="1" dirty="0">
                <a:solidFill>
                  <a:schemeClr val="accent2"/>
                </a:solidFill>
                <a:latin typeface="Alexandria" pitchFamily="2" charset="-78"/>
                <a:cs typeface="Alexandria" pitchFamily="2" charset="-78"/>
              </a:rPr>
              <a:t>الاتجاه الثالث: </a:t>
            </a:r>
            <a:r>
              <a:rPr lang="ar-EG" sz="2800" b="1" dirty="0">
                <a:solidFill>
                  <a:srgbClr val="00B0F0"/>
                </a:solidFill>
                <a:latin typeface="Alexandria" pitchFamily="2" charset="-78"/>
                <a:cs typeface="Alexandria" pitchFamily="2" charset="-78"/>
              </a:rPr>
              <a:t>التفسيرات المبنية على العملية الإبداعية</a:t>
            </a:r>
          </a:p>
        </p:txBody>
      </p:sp>
      <p:sp>
        <p:nvSpPr>
          <p:cNvPr id="9" name="TextBox 8">
            <a:extLst>
              <a:ext uri="{FF2B5EF4-FFF2-40B4-BE49-F238E27FC236}">
                <a16:creationId xmlns:a16="http://schemas.microsoft.com/office/drawing/2014/main" id="{3B6E51AA-528F-42BA-3BB9-F56B1AA71650}"/>
              </a:ext>
            </a:extLst>
          </p:cNvPr>
          <p:cNvSpPr txBox="1"/>
          <p:nvPr/>
        </p:nvSpPr>
        <p:spPr>
          <a:xfrm>
            <a:off x="947428" y="1821830"/>
            <a:ext cx="10794345" cy="1497269"/>
          </a:xfrm>
          <a:prstGeom prst="rect">
            <a:avLst/>
          </a:prstGeom>
          <a:noFill/>
        </p:spPr>
        <p:txBody>
          <a:bodyPr wrap="square" rtlCol="1">
            <a:spAutoFit/>
          </a:bodyPr>
          <a:lstStyle/>
          <a:p>
            <a:pPr algn="ctr" rtl="1">
              <a:lnSpc>
                <a:spcPct val="200000"/>
              </a:lnSpc>
              <a:buClrTx/>
              <a:defRPr/>
            </a:pPr>
            <a:r>
              <a:rPr lang="ar-EG" sz="1600" kern="1200" dirty="0">
                <a:solidFill>
                  <a:schemeClr val="tx1"/>
                </a:solidFill>
                <a:latin typeface="Alexandria" pitchFamily="2" charset="-78"/>
                <a:ea typeface="+mn-ea"/>
                <a:cs typeface="Alexandria" pitchFamily="2" charset="-78"/>
              </a:rPr>
              <a:t>يركز هذا الاتجاه على المراحل العقلية التي يمر بها الفرد أثناء إنتاج الفكرة الإبداعية، ويُنظر إلى الإبداع بوصفه عملية منظمة تشمل </a:t>
            </a:r>
            <a:r>
              <a:rPr lang="ar-EG" sz="1600" b="1" kern="1200" dirty="0">
                <a:solidFill>
                  <a:schemeClr val="tx1"/>
                </a:solidFill>
                <a:latin typeface="Alexandria" pitchFamily="2" charset="-78"/>
                <a:ea typeface="+mn-ea"/>
                <a:cs typeface="Alexandria" pitchFamily="2" charset="-78"/>
              </a:rPr>
              <a:t>الإعداد، الاحتضان، الإشراق، والتحقق</a:t>
            </a:r>
            <a:r>
              <a:rPr lang="ar-EG" sz="1600" kern="1200" dirty="0">
                <a:solidFill>
                  <a:schemeClr val="tx1"/>
                </a:solidFill>
                <a:latin typeface="Alexandria" pitchFamily="2" charset="-78"/>
                <a:ea typeface="+mn-ea"/>
                <a:cs typeface="Alexandria" pitchFamily="2" charset="-78"/>
              </a:rPr>
              <a:t>.كما يؤكد هذا الاتجاه دور التفكير المتشعب وربط الأفكار والخبرة السابقة في توليد الحلول الجديدة.ويُستخدم هذا المنظور في تصميم برامج تعليم التفكير الإبداعي.</a:t>
            </a:r>
          </a:p>
        </p:txBody>
      </p:sp>
      <p:sp>
        <p:nvSpPr>
          <p:cNvPr id="2" name="TextBox 1">
            <a:extLst>
              <a:ext uri="{FF2B5EF4-FFF2-40B4-BE49-F238E27FC236}">
                <a16:creationId xmlns:a16="http://schemas.microsoft.com/office/drawing/2014/main" id="{83958DB1-5969-4912-7B92-107AB3E1AA5E}"/>
              </a:ext>
            </a:extLst>
          </p:cNvPr>
          <p:cNvSpPr txBox="1"/>
          <p:nvPr/>
        </p:nvSpPr>
        <p:spPr>
          <a:xfrm>
            <a:off x="5231904" y="3743118"/>
            <a:ext cx="6012668" cy="1989712"/>
          </a:xfrm>
          <a:prstGeom prst="rect">
            <a:avLst/>
          </a:prstGeom>
          <a:noFill/>
        </p:spPr>
        <p:txBody>
          <a:bodyPr wrap="square" rtlCol="1">
            <a:spAutoFit/>
          </a:bodyPr>
          <a:lstStyle/>
          <a:p>
            <a:pPr algn="r" rtl="1">
              <a:lnSpc>
                <a:spcPct val="200000"/>
              </a:lnSpc>
              <a:buClrTx/>
              <a:defRPr/>
            </a:pPr>
            <a:r>
              <a:rPr lang="ar-EG" sz="1600" b="1" kern="1200" dirty="0">
                <a:solidFill>
                  <a:schemeClr val="accent2"/>
                </a:solidFill>
                <a:latin typeface="Alexandria" pitchFamily="2" charset="-78"/>
                <a:ea typeface="+mn-ea"/>
                <a:cs typeface="Alexandria" pitchFamily="2" charset="-78"/>
              </a:rPr>
              <a:t>أهم الأفكار:</a:t>
            </a:r>
          </a:p>
          <a:p>
            <a:pPr marL="285750" indent="-285750" algn="r" rtl="1">
              <a:lnSpc>
                <a:spcPct val="200000"/>
              </a:lnSpc>
              <a:buClrTx/>
              <a:buFont typeface="Wingdings" panose="05000000000000000000" pitchFamily="2" charset="2"/>
              <a:buChar char="§"/>
              <a:defRPr/>
            </a:pPr>
            <a:r>
              <a:rPr lang="ar-EG" sz="1600" kern="1200" dirty="0">
                <a:solidFill>
                  <a:schemeClr val="tx1"/>
                </a:solidFill>
                <a:latin typeface="Alexandria" pitchFamily="2" charset="-78"/>
                <a:ea typeface="+mn-ea"/>
                <a:cs typeface="Alexandria" pitchFamily="2" charset="-78"/>
              </a:rPr>
              <a:t>الإبداع عملية عقلية متدرجة.</a:t>
            </a:r>
          </a:p>
          <a:p>
            <a:pPr marL="285750" indent="-285750" algn="r" rtl="1">
              <a:lnSpc>
                <a:spcPct val="200000"/>
              </a:lnSpc>
              <a:buClrTx/>
              <a:buFont typeface="Wingdings" panose="05000000000000000000" pitchFamily="2" charset="2"/>
              <a:buChar char="§"/>
              <a:defRPr/>
            </a:pPr>
            <a:r>
              <a:rPr lang="ar-EG" sz="1600" kern="1200" dirty="0">
                <a:solidFill>
                  <a:schemeClr val="tx1"/>
                </a:solidFill>
                <a:latin typeface="Alexandria" pitchFamily="2" charset="-78"/>
                <a:ea typeface="+mn-ea"/>
                <a:cs typeface="Alexandria" pitchFamily="2" charset="-78"/>
              </a:rPr>
              <a:t>يمر بعدة مراحل متتابعة.</a:t>
            </a:r>
          </a:p>
          <a:p>
            <a:pPr marL="285750" indent="-285750" algn="r" rtl="1">
              <a:lnSpc>
                <a:spcPct val="200000"/>
              </a:lnSpc>
              <a:buClrTx/>
              <a:buFont typeface="Wingdings" panose="05000000000000000000" pitchFamily="2" charset="2"/>
              <a:buChar char="§"/>
              <a:defRPr/>
            </a:pPr>
            <a:r>
              <a:rPr lang="ar-EG" sz="1600" kern="1200" dirty="0">
                <a:solidFill>
                  <a:schemeClr val="tx1"/>
                </a:solidFill>
                <a:latin typeface="Alexandria" pitchFamily="2" charset="-78"/>
                <a:ea typeface="+mn-ea"/>
                <a:cs typeface="Alexandria" pitchFamily="2" charset="-78"/>
              </a:rPr>
              <a:t>يمكن تنمية هذه العملية بالتدريب.</a:t>
            </a:r>
          </a:p>
        </p:txBody>
      </p:sp>
    </p:spTree>
    <p:extLst>
      <p:ext uri="{BB962C8B-B14F-4D97-AF65-F5344CB8AC3E}">
        <p14:creationId xmlns:p14="http://schemas.microsoft.com/office/powerpoint/2010/main" val="3569593879"/>
      </p:ext>
    </p:extLst>
  </p:cSld>
  <p:clrMapOvr>
    <a:masterClrMapping/>
  </p:clrMapOvr>
  <mc:AlternateContent xmlns:mc="http://schemas.openxmlformats.org/markup-compatibility/2006" xmlns:p14="http://schemas.microsoft.com/office/powerpoint/2010/main">
    <mc:Choice Requires="p14">
      <p:transition spd="slow" p14:dur="2000" advTm="49796"/>
    </mc:Choice>
    <mc:Fallback xmlns="">
      <p:transition spd="slow" advTm="49796"/>
    </mc:Fallback>
  </mc:AlternateContent>
  <p:extLst>
    <p:ext uri="{E180D4A7-C9FB-4DFB-919C-405C955672EB}">
      <p14:showEvtLst xmlns:p14="http://schemas.microsoft.com/office/powerpoint/2010/main">
        <p14:playEvt time="1" objId="8"/>
        <p14:stopEvt time="49673" objId="8"/>
      </p14:showEvtLst>
    </p:ext>
  </p:extLs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DCD946-3B8B-CE25-9DEB-7989786F702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98EBE59-FBD4-1A7C-8477-1BFA505FD299}"/>
              </a:ext>
            </a:extLst>
          </p:cNvPr>
          <p:cNvSpPr/>
          <p:nvPr/>
        </p:nvSpPr>
        <p:spPr>
          <a:xfrm>
            <a:off x="2626178" y="500900"/>
            <a:ext cx="9385391" cy="8623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F71E103-72C0-4CB9-63B4-8D659A38794F}"/>
              </a:ext>
            </a:extLst>
          </p:cNvPr>
          <p:cNvSpPr/>
          <p:nvPr/>
        </p:nvSpPr>
        <p:spPr>
          <a:xfrm>
            <a:off x="7883147" y="1391987"/>
            <a:ext cx="4128422"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4AA8C820-4511-F2B1-4440-2E9A8C5FB54C}"/>
              </a:ext>
            </a:extLst>
          </p:cNvPr>
          <p:cNvSpPr/>
          <p:nvPr/>
        </p:nvSpPr>
        <p:spPr>
          <a:xfrm>
            <a:off x="763676" y="1588911"/>
            <a:ext cx="11151262" cy="5008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56B204F7-0900-8754-C897-FA8D76A8939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088106FF-E4DD-AFBB-C187-5D3773BC5A33}"/>
              </a:ext>
            </a:extLst>
          </p:cNvPr>
          <p:cNvSpPr/>
          <p:nvPr/>
        </p:nvSpPr>
        <p:spPr>
          <a:xfrm>
            <a:off x="2047050" y="665338"/>
            <a:ext cx="9964519"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sz="2800" b="1" dirty="0">
                <a:solidFill>
                  <a:schemeClr val="accent2"/>
                </a:solidFill>
                <a:latin typeface="Alexandria" pitchFamily="2" charset="-78"/>
                <a:cs typeface="Alexandria" pitchFamily="2" charset="-78"/>
              </a:rPr>
              <a:t>الاتجاه الرابع: </a:t>
            </a:r>
            <a:r>
              <a:rPr lang="ar-EG" sz="2800" b="1" dirty="0">
                <a:solidFill>
                  <a:srgbClr val="00B0F0"/>
                </a:solidFill>
                <a:latin typeface="Alexandria" pitchFamily="2" charset="-78"/>
                <a:cs typeface="Alexandria" pitchFamily="2" charset="-78"/>
              </a:rPr>
              <a:t>التفسيرات المبنية على البيئة الإبداعية</a:t>
            </a:r>
          </a:p>
        </p:txBody>
      </p:sp>
      <p:sp>
        <p:nvSpPr>
          <p:cNvPr id="9" name="TextBox 8">
            <a:extLst>
              <a:ext uri="{FF2B5EF4-FFF2-40B4-BE49-F238E27FC236}">
                <a16:creationId xmlns:a16="http://schemas.microsoft.com/office/drawing/2014/main" id="{01E4EA35-511C-F3D1-20F1-5A3EF415FEF6}"/>
              </a:ext>
            </a:extLst>
          </p:cNvPr>
          <p:cNvSpPr txBox="1"/>
          <p:nvPr/>
        </p:nvSpPr>
        <p:spPr>
          <a:xfrm>
            <a:off x="947428" y="1821830"/>
            <a:ext cx="10794345" cy="1497269"/>
          </a:xfrm>
          <a:prstGeom prst="rect">
            <a:avLst/>
          </a:prstGeom>
          <a:noFill/>
        </p:spPr>
        <p:txBody>
          <a:bodyPr wrap="square" rtlCol="1">
            <a:spAutoFit/>
          </a:bodyPr>
          <a:lstStyle/>
          <a:p>
            <a:pPr algn="ctr" rtl="1">
              <a:lnSpc>
                <a:spcPct val="200000"/>
              </a:lnSpc>
              <a:buClrTx/>
              <a:defRPr/>
            </a:pPr>
            <a:r>
              <a:rPr lang="ar-EG" sz="1600" kern="1200" dirty="0">
                <a:solidFill>
                  <a:schemeClr val="tx1"/>
                </a:solidFill>
                <a:latin typeface="Alexandria" pitchFamily="2" charset="-78"/>
                <a:ea typeface="+mn-ea"/>
                <a:cs typeface="Alexandria" pitchFamily="2" charset="-78"/>
              </a:rPr>
              <a:t>يرى هذا الاتجاه أن الإبداع لا يحدث بمعزل عن السياق الاجتماعي، بل هو نتاج تفاعل الفرد مع بيئته التعليمية والثقافية. ويركز على أهمية المناخ الداعم الذي يوفر </a:t>
            </a:r>
            <a:r>
              <a:rPr lang="ar-EG" sz="1600" b="1" kern="1200" dirty="0">
                <a:solidFill>
                  <a:schemeClr val="tx1"/>
                </a:solidFill>
                <a:latin typeface="Alexandria" pitchFamily="2" charset="-78"/>
                <a:ea typeface="+mn-ea"/>
                <a:cs typeface="Alexandria" pitchFamily="2" charset="-78"/>
              </a:rPr>
              <a:t>الحرية الفكرية، والتشجيع، وتقبل الخطأ، وإتاحة فرص التجريب</a:t>
            </a:r>
            <a:r>
              <a:rPr lang="ar-EG" sz="1600" kern="1200" dirty="0">
                <a:solidFill>
                  <a:schemeClr val="tx1"/>
                </a:solidFill>
                <a:latin typeface="Alexandria" pitchFamily="2" charset="-78"/>
                <a:ea typeface="+mn-ea"/>
                <a:cs typeface="Alexandria" pitchFamily="2" charset="-78"/>
              </a:rPr>
              <a:t>.كما يؤكد أن السلوك الإبداعي يتأثر بالتعزيز والخبرات البيئية أكثر من اعتماده على الخصائص الفردية وحدها.</a:t>
            </a:r>
          </a:p>
        </p:txBody>
      </p:sp>
      <p:sp>
        <p:nvSpPr>
          <p:cNvPr id="2" name="TextBox 1">
            <a:extLst>
              <a:ext uri="{FF2B5EF4-FFF2-40B4-BE49-F238E27FC236}">
                <a16:creationId xmlns:a16="http://schemas.microsoft.com/office/drawing/2014/main" id="{E4EE7C73-7D16-5F27-B74E-A649C37458F1}"/>
              </a:ext>
            </a:extLst>
          </p:cNvPr>
          <p:cNvSpPr txBox="1"/>
          <p:nvPr/>
        </p:nvSpPr>
        <p:spPr>
          <a:xfrm>
            <a:off x="5231904" y="3743118"/>
            <a:ext cx="6012668" cy="1989712"/>
          </a:xfrm>
          <a:prstGeom prst="rect">
            <a:avLst/>
          </a:prstGeom>
          <a:noFill/>
        </p:spPr>
        <p:txBody>
          <a:bodyPr wrap="square" rtlCol="1">
            <a:spAutoFit/>
          </a:bodyPr>
          <a:lstStyle/>
          <a:p>
            <a:pPr algn="r" rtl="1">
              <a:lnSpc>
                <a:spcPct val="200000"/>
              </a:lnSpc>
              <a:buClrTx/>
              <a:defRPr/>
            </a:pPr>
            <a:r>
              <a:rPr lang="ar-EG" sz="1600" b="1" kern="1200" dirty="0">
                <a:solidFill>
                  <a:schemeClr val="accent2"/>
                </a:solidFill>
                <a:latin typeface="Alexandria" pitchFamily="2" charset="-78"/>
                <a:ea typeface="+mn-ea"/>
                <a:cs typeface="Alexandria" pitchFamily="2" charset="-78"/>
              </a:rPr>
              <a:t>أهم الأفكار:</a:t>
            </a:r>
          </a:p>
          <a:p>
            <a:pPr marL="285750" indent="-285750" algn="r" rtl="1">
              <a:lnSpc>
                <a:spcPct val="200000"/>
              </a:lnSpc>
              <a:buClrTx/>
              <a:buFont typeface="Wingdings" panose="05000000000000000000" pitchFamily="2" charset="2"/>
              <a:buChar char="§"/>
              <a:defRPr/>
            </a:pPr>
            <a:r>
              <a:rPr lang="ar-EG" sz="1600" kern="1200" dirty="0">
                <a:solidFill>
                  <a:schemeClr val="tx1"/>
                </a:solidFill>
                <a:latin typeface="Alexandria" pitchFamily="2" charset="-78"/>
                <a:ea typeface="+mn-ea"/>
                <a:cs typeface="Alexandria" pitchFamily="2" charset="-78"/>
              </a:rPr>
              <a:t>البيئة عامل أساسي في الإبداع.</a:t>
            </a:r>
          </a:p>
          <a:p>
            <a:pPr marL="285750" indent="-285750" algn="r" rtl="1">
              <a:lnSpc>
                <a:spcPct val="200000"/>
              </a:lnSpc>
              <a:buClrTx/>
              <a:buFont typeface="Wingdings" panose="05000000000000000000" pitchFamily="2" charset="2"/>
              <a:buChar char="§"/>
              <a:defRPr/>
            </a:pPr>
            <a:r>
              <a:rPr lang="ar-EG" sz="1600" kern="1200" dirty="0">
                <a:solidFill>
                  <a:schemeClr val="tx1"/>
                </a:solidFill>
                <a:latin typeface="Alexandria" pitchFamily="2" charset="-78"/>
                <a:ea typeface="+mn-ea"/>
                <a:cs typeface="Alexandria" pitchFamily="2" charset="-78"/>
              </a:rPr>
              <a:t>أهمية الدعم والتشجيع.</a:t>
            </a:r>
          </a:p>
          <a:p>
            <a:pPr marL="285750" indent="-285750" algn="r" rtl="1">
              <a:lnSpc>
                <a:spcPct val="200000"/>
              </a:lnSpc>
              <a:buClrTx/>
              <a:buFont typeface="Wingdings" panose="05000000000000000000" pitchFamily="2" charset="2"/>
              <a:buChar char="§"/>
              <a:defRPr/>
            </a:pPr>
            <a:r>
              <a:rPr lang="ar-EG" sz="1600" kern="1200" dirty="0">
                <a:solidFill>
                  <a:schemeClr val="tx1"/>
                </a:solidFill>
                <a:latin typeface="Alexandria" pitchFamily="2" charset="-78"/>
                <a:ea typeface="+mn-ea"/>
                <a:cs typeface="Alexandria" pitchFamily="2" charset="-78"/>
              </a:rPr>
              <a:t>الإبداع نتيجة تفاعل الفرد مع محيطه..</a:t>
            </a:r>
          </a:p>
        </p:txBody>
      </p:sp>
      <p:pic>
        <p:nvPicPr>
          <p:cNvPr id="6" name="Picture 5">
            <a:extLst>
              <a:ext uri="{FF2B5EF4-FFF2-40B4-BE49-F238E27FC236}">
                <a16:creationId xmlns:a16="http://schemas.microsoft.com/office/drawing/2014/main" id="{21F399B2-72DA-2FD4-426E-2960080E8E96}"/>
              </a:ext>
            </a:extLst>
          </p:cNvPr>
          <p:cNvPicPr>
            <a:picLocks noChangeAspect="1"/>
          </p:cNvPicPr>
          <p:nvPr/>
        </p:nvPicPr>
        <p:blipFill>
          <a:blip r:embed="rId3"/>
          <a:stretch>
            <a:fillRect/>
          </a:stretch>
        </p:blipFill>
        <p:spPr>
          <a:xfrm>
            <a:off x="1700970" y="3295367"/>
            <a:ext cx="3249378" cy="3206245"/>
          </a:xfrm>
          <a:prstGeom prst="rect">
            <a:avLst/>
          </a:prstGeom>
        </p:spPr>
      </p:pic>
    </p:spTree>
    <p:extLst>
      <p:ext uri="{BB962C8B-B14F-4D97-AF65-F5344CB8AC3E}">
        <p14:creationId xmlns:p14="http://schemas.microsoft.com/office/powerpoint/2010/main" val="387809173"/>
      </p:ext>
    </p:extLst>
  </p:cSld>
  <p:clrMapOvr>
    <a:masterClrMapping/>
  </p:clrMapOvr>
  <mc:AlternateContent xmlns:mc="http://schemas.openxmlformats.org/markup-compatibility/2006" xmlns:p14="http://schemas.microsoft.com/office/powerpoint/2010/main">
    <mc:Choice Requires="p14">
      <p:transition spd="slow" p14:dur="2000" advTm="49796"/>
    </mc:Choice>
    <mc:Fallback xmlns="">
      <p:transition spd="slow" advTm="49796"/>
    </mc:Fallback>
  </mc:AlternateContent>
  <p:extLst>
    <p:ext uri="{E180D4A7-C9FB-4DFB-919C-405C955672EB}">
      <p14:showEvtLst xmlns:p14="http://schemas.microsoft.com/office/powerpoint/2010/main">
        <p14:playEvt time="1" objId="8"/>
        <p14:stopEvt time="49673" objId="8"/>
      </p14:showEvtLst>
    </p:ext>
  </p:extLs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23DB24-29DC-BE7E-F88D-6E42124311E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4C0B088-53BF-0EBB-1980-2BE418B346CB}"/>
              </a:ext>
            </a:extLst>
          </p:cNvPr>
          <p:cNvSpPr/>
          <p:nvPr/>
        </p:nvSpPr>
        <p:spPr>
          <a:xfrm>
            <a:off x="2626178" y="500900"/>
            <a:ext cx="9385391" cy="8623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A8E4C302-D2D1-B426-D041-AC527AE03096}"/>
              </a:ext>
            </a:extLst>
          </p:cNvPr>
          <p:cNvSpPr/>
          <p:nvPr/>
        </p:nvSpPr>
        <p:spPr>
          <a:xfrm>
            <a:off x="7883147" y="1391987"/>
            <a:ext cx="4128422"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397BC509-475B-311A-D6A9-56CB00AD7D05}"/>
              </a:ext>
            </a:extLst>
          </p:cNvPr>
          <p:cNvSpPr/>
          <p:nvPr/>
        </p:nvSpPr>
        <p:spPr>
          <a:xfrm>
            <a:off x="763676" y="1588911"/>
            <a:ext cx="11151262" cy="5008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7C01B086-434E-A80D-B8E9-F3EF61AE565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519EF3CA-2C57-EFD4-C139-C752D861C434}"/>
              </a:ext>
            </a:extLst>
          </p:cNvPr>
          <p:cNvSpPr/>
          <p:nvPr/>
        </p:nvSpPr>
        <p:spPr>
          <a:xfrm>
            <a:off x="2047050" y="665338"/>
            <a:ext cx="9964519"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sz="2400" b="1" dirty="0">
                <a:solidFill>
                  <a:schemeClr val="accent2"/>
                </a:solidFill>
                <a:latin typeface="Alexandria" pitchFamily="2" charset="-78"/>
                <a:cs typeface="Alexandria" pitchFamily="2" charset="-78"/>
              </a:rPr>
              <a:t>الاتجاه الخامس: </a:t>
            </a:r>
            <a:r>
              <a:rPr lang="ar-EG" sz="2400" b="1" dirty="0">
                <a:solidFill>
                  <a:srgbClr val="00B0F0"/>
                </a:solidFill>
                <a:latin typeface="Alexandria" pitchFamily="2" charset="-78"/>
                <a:cs typeface="Alexandria" pitchFamily="2" charset="-78"/>
              </a:rPr>
              <a:t>التفسيرات المبنية على الأساس المعرفي المعاصر</a:t>
            </a:r>
          </a:p>
        </p:txBody>
      </p:sp>
      <p:sp>
        <p:nvSpPr>
          <p:cNvPr id="9" name="TextBox 8">
            <a:extLst>
              <a:ext uri="{FF2B5EF4-FFF2-40B4-BE49-F238E27FC236}">
                <a16:creationId xmlns:a16="http://schemas.microsoft.com/office/drawing/2014/main" id="{E3D19B9A-8F89-E238-E7BC-EBD58F46BE6F}"/>
              </a:ext>
            </a:extLst>
          </p:cNvPr>
          <p:cNvSpPr txBox="1"/>
          <p:nvPr/>
        </p:nvSpPr>
        <p:spPr>
          <a:xfrm>
            <a:off x="947428" y="1821830"/>
            <a:ext cx="10794345" cy="1497269"/>
          </a:xfrm>
          <a:prstGeom prst="rect">
            <a:avLst/>
          </a:prstGeom>
          <a:noFill/>
        </p:spPr>
        <p:txBody>
          <a:bodyPr wrap="square" rtlCol="1">
            <a:spAutoFit/>
          </a:bodyPr>
          <a:lstStyle/>
          <a:p>
            <a:pPr algn="ctr" rtl="1">
              <a:lnSpc>
                <a:spcPct val="200000"/>
              </a:lnSpc>
              <a:buClrTx/>
              <a:defRPr/>
            </a:pPr>
            <a:r>
              <a:rPr lang="ar-EG" sz="1600" kern="1200" dirty="0">
                <a:solidFill>
                  <a:schemeClr val="tx1"/>
                </a:solidFill>
                <a:latin typeface="Alexandria" pitchFamily="2" charset="-78"/>
                <a:ea typeface="+mn-ea"/>
                <a:cs typeface="Alexandria" pitchFamily="2" charset="-78"/>
              </a:rPr>
              <a:t>يمثل هذا الاتجاه رؤية تكاملية للإبداع، حيث يجمع بين العمليات المعرفية والسمات الشخصية والعوامل البيئية. ويرى أن الإبداع نتاج تفاعل هذه العناصر مجتمعة. ويركز على </a:t>
            </a:r>
            <a:r>
              <a:rPr lang="ar-EG" sz="1600" b="1" kern="1200" dirty="0">
                <a:solidFill>
                  <a:schemeClr val="tx1"/>
                </a:solidFill>
                <a:latin typeface="Alexandria" pitchFamily="2" charset="-78"/>
                <a:ea typeface="+mn-ea"/>
                <a:cs typeface="Alexandria" pitchFamily="2" charset="-78"/>
              </a:rPr>
              <a:t>التفكير المتشعب، ومعالجة المعلومات، والمرونة الذهنية، وحل المشكلات</a:t>
            </a:r>
            <a:r>
              <a:rPr lang="ar-EG" sz="1600" kern="1200" dirty="0">
                <a:solidFill>
                  <a:schemeClr val="tx1"/>
                </a:solidFill>
                <a:latin typeface="Alexandria" pitchFamily="2" charset="-78"/>
                <a:ea typeface="+mn-ea"/>
                <a:cs typeface="Alexandria" pitchFamily="2" charset="-78"/>
              </a:rPr>
              <a:t>.ويؤكد أنه لا يوجد عامل واحد مسؤول عن الإبداع، بل شبكة من العوامل المتداخلة.</a:t>
            </a:r>
          </a:p>
        </p:txBody>
      </p:sp>
      <p:sp>
        <p:nvSpPr>
          <p:cNvPr id="2" name="TextBox 1">
            <a:extLst>
              <a:ext uri="{FF2B5EF4-FFF2-40B4-BE49-F238E27FC236}">
                <a16:creationId xmlns:a16="http://schemas.microsoft.com/office/drawing/2014/main" id="{D48A90F9-58CE-A2D2-D724-E3A98E1CB23F}"/>
              </a:ext>
            </a:extLst>
          </p:cNvPr>
          <p:cNvSpPr txBox="1"/>
          <p:nvPr/>
        </p:nvSpPr>
        <p:spPr>
          <a:xfrm>
            <a:off x="5231904" y="3743118"/>
            <a:ext cx="6012668" cy="1989712"/>
          </a:xfrm>
          <a:prstGeom prst="rect">
            <a:avLst/>
          </a:prstGeom>
          <a:noFill/>
        </p:spPr>
        <p:txBody>
          <a:bodyPr wrap="square" rtlCol="1">
            <a:spAutoFit/>
          </a:bodyPr>
          <a:lstStyle/>
          <a:p>
            <a:pPr algn="r" rtl="1">
              <a:lnSpc>
                <a:spcPct val="200000"/>
              </a:lnSpc>
              <a:buClrTx/>
              <a:defRPr/>
            </a:pPr>
            <a:r>
              <a:rPr lang="ar-EG" sz="1600" b="1" kern="1200" dirty="0">
                <a:solidFill>
                  <a:schemeClr val="accent2"/>
                </a:solidFill>
                <a:latin typeface="Alexandria" pitchFamily="2" charset="-78"/>
                <a:ea typeface="+mn-ea"/>
                <a:cs typeface="Alexandria" pitchFamily="2" charset="-78"/>
              </a:rPr>
              <a:t>أهم الأفكار:</a:t>
            </a:r>
          </a:p>
          <a:p>
            <a:pPr marL="285750" indent="-285750" algn="r" rtl="1">
              <a:lnSpc>
                <a:spcPct val="200000"/>
              </a:lnSpc>
              <a:buClrTx/>
              <a:buFont typeface="Wingdings" panose="05000000000000000000" pitchFamily="2" charset="2"/>
              <a:buChar char="§"/>
              <a:defRPr/>
            </a:pPr>
            <a:r>
              <a:rPr lang="ar-EG" sz="1600" kern="1200" dirty="0">
                <a:solidFill>
                  <a:schemeClr val="tx1"/>
                </a:solidFill>
                <a:latin typeface="Alexandria" pitchFamily="2" charset="-78"/>
                <a:ea typeface="+mn-ea"/>
                <a:cs typeface="Alexandria" pitchFamily="2" charset="-78"/>
              </a:rPr>
              <a:t>الإبداع عملية متعددة الأبعاد.</a:t>
            </a:r>
          </a:p>
          <a:p>
            <a:pPr marL="285750" indent="-285750" algn="r" rtl="1">
              <a:lnSpc>
                <a:spcPct val="200000"/>
              </a:lnSpc>
              <a:buClrTx/>
              <a:buFont typeface="Wingdings" panose="05000000000000000000" pitchFamily="2" charset="2"/>
              <a:buChar char="§"/>
              <a:defRPr/>
            </a:pPr>
            <a:r>
              <a:rPr lang="ar-EG" sz="1600" kern="1200" dirty="0">
                <a:solidFill>
                  <a:schemeClr val="tx1"/>
                </a:solidFill>
                <a:latin typeface="Alexandria" pitchFamily="2" charset="-78"/>
                <a:ea typeface="+mn-ea"/>
                <a:cs typeface="Alexandria" pitchFamily="2" charset="-78"/>
              </a:rPr>
              <a:t>تكامل العوامل الفردية والبيئية.</a:t>
            </a:r>
          </a:p>
          <a:p>
            <a:pPr marL="285750" indent="-285750" algn="r" rtl="1">
              <a:lnSpc>
                <a:spcPct val="200000"/>
              </a:lnSpc>
              <a:buClrTx/>
              <a:buFont typeface="Wingdings" panose="05000000000000000000" pitchFamily="2" charset="2"/>
              <a:buChar char="§"/>
              <a:defRPr/>
            </a:pPr>
            <a:r>
              <a:rPr lang="ar-EG" sz="1600" kern="1200" dirty="0">
                <a:solidFill>
                  <a:schemeClr val="tx1"/>
                </a:solidFill>
                <a:latin typeface="Alexandria" pitchFamily="2" charset="-78"/>
                <a:ea typeface="+mn-ea"/>
                <a:cs typeface="Alexandria" pitchFamily="2" charset="-78"/>
              </a:rPr>
              <a:t>التركيز على العمليات العقلية العليا.</a:t>
            </a:r>
          </a:p>
        </p:txBody>
      </p:sp>
      <p:pic>
        <p:nvPicPr>
          <p:cNvPr id="6" name="Picture 5">
            <a:extLst>
              <a:ext uri="{FF2B5EF4-FFF2-40B4-BE49-F238E27FC236}">
                <a16:creationId xmlns:a16="http://schemas.microsoft.com/office/drawing/2014/main" id="{60987C0E-EBD5-04C3-68D5-E49BC1E621A6}"/>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9778" b="97778" l="9778" r="89778">
                        <a14:foregroundMark x1="32000" y1="60444" x2="32000" y2="60444"/>
                        <a14:foregroundMark x1="26667" y1="48889" x2="26667" y2="48889"/>
                        <a14:foregroundMark x1="28000" y1="26667" x2="28000" y2="26667"/>
                        <a14:foregroundMark x1="28889" y1="23556" x2="28889" y2="23556"/>
                        <a14:foregroundMark x1="22222" y1="31556" x2="22222" y2="31556"/>
                        <a14:foregroundMark x1="38667" y1="15111" x2="38667" y2="15111"/>
                        <a14:foregroundMark x1="50222" y1="14667" x2="50222" y2="14667"/>
                        <a14:foregroundMark x1="61333" y1="19111" x2="61333" y2="19111"/>
                        <a14:foregroundMark x1="72444" y1="21778" x2="72444" y2="21778"/>
                        <a14:foregroundMark x1="80444" y1="30667" x2="80444" y2="30667"/>
                        <a14:foregroundMark x1="80444" y1="40889" x2="80444" y2="40889"/>
                        <a14:foregroundMark x1="71111" y1="47556" x2="71111" y2="47556"/>
                        <a14:foregroundMark x1="71111" y1="54222" x2="71111" y2="54222"/>
                        <a14:foregroundMark x1="70222" y1="60889" x2="69778" y2="61778"/>
                        <a14:foregroundMark x1="67556" y1="74222" x2="67556" y2="74222"/>
                        <a14:foregroundMark x1="87111" y1="84889" x2="87111" y2="84889"/>
                        <a14:foregroundMark x1="80889" y1="79556" x2="80889" y2="79556"/>
                        <a14:foregroundMark x1="52000" y1="83556" x2="52000" y2="83556"/>
                        <a14:foregroundMark x1="52000" y1="91111" x2="52000" y2="91111"/>
                        <a14:foregroundMark x1="46222" y1="86667" x2="46222" y2="86667"/>
                        <a14:foregroundMark x1="43111" y1="79111" x2="43111" y2="79111"/>
                        <a14:foregroundMark x1="44444" y1="92000" x2="44444" y2="92000"/>
                        <a14:foregroundMark x1="52444" y1="92444" x2="52444" y2="92444"/>
                        <a14:foregroundMark x1="46667" y1="86667" x2="46667" y2="86667"/>
                        <a14:foregroundMark x1="42667" y1="79556" x2="42667" y2="79556"/>
                        <a14:foregroundMark x1="46667" y1="51111" x2="46667" y2="51111"/>
                        <a14:foregroundMark x1="44444" y1="33778" x2="44444" y2="33778"/>
                        <a14:foregroundMark x1="62222" y1="40000" x2="62222" y2="40000"/>
                        <a14:foregroundMark x1="79111" y1="65333" x2="79111" y2="65333"/>
                        <a14:foregroundMark x1="79556" y1="53778" x2="79556" y2="53778"/>
                        <a14:foregroundMark x1="69778" y1="66222" x2="69778" y2="66222"/>
                        <a14:foregroundMark x1="75111" y1="47111" x2="75111" y2="47111"/>
                        <a14:foregroundMark x1="71556" y1="52444" x2="71556" y2="52444"/>
                        <a14:foregroundMark x1="60444" y1="46222" x2="60444" y2="46222"/>
                        <a14:foregroundMark x1="55556" y1="31556" x2="55556" y2="31556"/>
                        <a14:foregroundMark x1="41778" y1="36000" x2="41778" y2="36000"/>
                        <a14:foregroundMark x1="40889" y1="51556" x2="40889" y2="51556"/>
                        <a14:foregroundMark x1="44444" y1="62222" x2="44444" y2="62222"/>
                        <a14:foregroundMark x1="59556" y1="53333" x2="59556" y2="53333"/>
                        <a14:foregroundMark x1="65333" y1="58667" x2="65333" y2="58667"/>
                        <a14:foregroundMark x1="75111" y1="40000" x2="75111" y2="40000"/>
                        <a14:foregroundMark x1="56000" y1="59556" x2="56000" y2="59556"/>
                        <a14:foregroundMark x1="49333" y1="80444" x2="49333" y2="80444"/>
                        <a14:foregroundMark x1="56444" y1="83111" x2="56444" y2="83111"/>
                        <a14:foregroundMark x1="60889" y1="76000" x2="60889" y2="76000"/>
                        <a14:foregroundMark x1="60889" y1="70667" x2="60889" y2="70667"/>
                        <a14:foregroundMark x1="64000" y1="75111" x2="64000" y2="75111"/>
                        <a14:foregroundMark x1="50667" y1="84444" x2="50667" y2="84444"/>
                        <a14:foregroundMark x1="47556" y1="96000" x2="47556" y2="96000"/>
                        <a14:foregroundMark x1="55111" y1="93778" x2="55111" y2="93778"/>
                        <a14:foregroundMark x1="57778" y1="84444" x2="57778" y2="84444"/>
                        <a14:foregroundMark x1="58222" y1="89778" x2="58222" y2="89778"/>
                        <a14:foregroundMark x1="57333" y1="91556" x2="57333" y2="91556"/>
                        <a14:foregroundMark x1="53333" y1="88444" x2="53333" y2="88444"/>
                        <a14:foregroundMark x1="45333" y1="82667" x2="45333" y2="82667"/>
                        <a14:foregroundMark x1="39556" y1="79556" x2="39556" y2="79556"/>
                        <a14:foregroundMark x1="39111" y1="80889" x2="39111" y2="80889"/>
                        <a14:foregroundMark x1="46222" y1="82667" x2="46222" y2="82667"/>
                        <a14:foregroundMark x1="37778" y1="82667" x2="37778" y2="82667"/>
                        <a14:foregroundMark x1="44000" y1="80889" x2="44000" y2="80889"/>
                        <a14:foregroundMark x1="40000" y1="82222" x2="40000" y2="82222"/>
                        <a14:foregroundMark x1="47111" y1="75556" x2="47111" y2="75556"/>
                        <a14:foregroundMark x1="47556" y1="56000" x2="47556" y2="56000"/>
                        <a14:foregroundMark x1="44444" y1="75111" x2="44444" y2="75111"/>
                        <a14:foregroundMark x1="44889" y1="68000" x2="44889" y2="68000"/>
                        <a14:foregroundMark x1="47556" y1="70222" x2="47556" y2="70222"/>
                        <a14:foregroundMark x1="46667" y1="66222" x2="46667" y2="66222"/>
                        <a14:foregroundMark x1="37333" y1="68444" x2="37333" y2="68444"/>
                        <a14:foregroundMark x1="32889" y1="64889" x2="32889" y2="64889"/>
                        <a14:foregroundMark x1="27111" y1="64000" x2="27111" y2="64000"/>
                        <a14:foregroundMark x1="30667" y1="47111" x2="30667" y2="47111"/>
                        <a14:foregroundMark x1="37333" y1="28000" x2="37333" y2="28000"/>
                        <a14:foregroundMark x1="71556" y1="21333" x2="71556" y2="21333"/>
                        <a14:foregroundMark x1="82222" y1="38667" x2="82222" y2="38667"/>
                        <a14:foregroundMark x1="80444" y1="44889" x2="80444" y2="44889"/>
                        <a14:foregroundMark x1="81778" y1="40889" x2="81778" y2="40889"/>
                        <a14:foregroundMark x1="66222" y1="30667" x2="66222" y2="30667"/>
                        <a14:foregroundMark x1="60444" y1="29333" x2="60444" y2="29333"/>
                        <a14:foregroundMark x1="54222" y1="26222" x2="54222" y2="26222"/>
                        <a14:foregroundMark x1="51111" y1="26222" x2="51111" y2="26222"/>
                        <a14:foregroundMark x1="70222" y1="26222" x2="70222" y2="26222"/>
                        <a14:foregroundMark x1="28000" y1="60000" x2="28000" y2="60000"/>
                        <a14:foregroundMark x1="38667" y1="72000" x2="38667" y2="72000"/>
                        <a14:foregroundMark x1="27111" y1="51556" x2="27111" y2="51556"/>
                        <a14:foregroundMark x1="26667" y1="39556" x2="26667" y2="39556"/>
                        <a14:foregroundMark x1="26667" y1="26222" x2="26667" y2="26222"/>
                        <a14:foregroundMark x1="49333" y1="19111" x2="49333" y2="19111"/>
                        <a14:foregroundMark x1="65778" y1="21333" x2="65778" y2="21333"/>
                        <a14:foregroundMark x1="76889" y1="43111" x2="76889" y2="43111"/>
                        <a14:foregroundMark x1="70667" y1="58667" x2="70667" y2="58667"/>
                        <a14:foregroundMark x1="58222" y1="75111" x2="57778" y2="76000"/>
                        <a14:foregroundMark x1="38667" y1="83111" x2="38667" y2="83111"/>
                        <a14:foregroundMark x1="37333" y1="88889" x2="37333" y2="88889"/>
                        <a14:foregroundMark x1="42222" y1="88889" x2="42222" y2="88889"/>
                        <a14:foregroundMark x1="44444" y1="95556" x2="44444" y2="95556"/>
                        <a14:foregroundMark x1="44000" y1="86667" x2="44000" y2="86667"/>
                        <a14:foregroundMark x1="40444" y1="89333" x2="40444" y2="89333"/>
                        <a14:foregroundMark x1="41333" y1="84889" x2="41333" y2="84889"/>
                        <a14:foregroundMark x1="50667" y1="94222" x2="50667" y2="94222"/>
                        <a14:foregroundMark x1="57778" y1="95556" x2="57778" y2="95556"/>
                        <a14:foregroundMark x1="61333" y1="91111" x2="61333" y2="91111"/>
                        <a14:foregroundMark x1="61333" y1="83556" x2="61333" y2="83556"/>
                        <a14:foregroundMark x1="64444" y1="77333" x2="64444" y2="77333"/>
                        <a14:foregroundMark x1="65333" y1="82667" x2="65333" y2="82667"/>
                        <a14:foregroundMark x1="35111" y1="80444" x2="35111" y2="80444"/>
                        <a14:foregroundMark x1="34667" y1="93333" x2="34667" y2="93333"/>
                        <a14:foregroundMark x1="43556" y1="92000" x2="43556" y2="92000"/>
                        <a14:foregroundMark x1="45778" y1="97778" x2="45778" y2="97778"/>
                        <a14:foregroundMark x1="48000" y1="96000" x2="48000" y2="96000"/>
                        <a14:foregroundMark x1="40444" y1="94667" x2="40444" y2="94667"/>
                        <a14:foregroundMark x1="39556" y1="91111" x2="39556" y2="91111"/>
                        <a14:foregroundMark x1="35556" y1="83556" x2="35556" y2="83556"/>
                        <a14:foregroundMark x1="38667" y1="68444" x2="38667" y2="68444"/>
                        <a14:foregroundMark x1="46667" y1="59111" x2="46667" y2="59111"/>
                        <a14:foregroundMark x1="48889" y1="44444" x2="48889" y2="44444"/>
                        <a14:foregroundMark x1="48889" y1="32444" x2="48889" y2="32444"/>
                        <a14:foregroundMark x1="40889" y1="32444" x2="40889" y2="32444"/>
                        <a14:foregroundMark x1="40444" y1="30222" x2="40444" y2="30222"/>
                        <a14:foregroundMark x1="31111" y1="30667" x2="31111" y2="30667"/>
                        <a14:foregroundMark x1="25778" y1="35556" x2="25778" y2="35556"/>
                        <a14:foregroundMark x1="23556" y1="51111" x2="23556" y2="51111"/>
                        <a14:foregroundMark x1="31111" y1="26222" x2="31111" y2="26222"/>
                        <a14:foregroundMark x1="46667" y1="20000" x2="46667" y2="20000"/>
                        <a14:foregroundMark x1="64889" y1="17778" x2="64889" y2="17778"/>
                        <a14:foregroundMark x1="73333" y1="30222" x2="73333" y2="30222"/>
                        <a14:foregroundMark x1="77778" y1="44444" x2="77778" y2="44444"/>
                        <a14:foregroundMark x1="72000" y1="67556" x2="72000" y2="67556"/>
                        <a14:foregroundMark x1="68444" y1="68889" x2="68444" y2="68889"/>
                        <a14:foregroundMark x1="76889" y1="44889" x2="76889" y2="44889"/>
                        <a14:foregroundMark x1="82667" y1="55556" x2="82667" y2="55556"/>
                        <a14:foregroundMark x1="86222" y1="54222" x2="86222" y2="54222"/>
                        <a14:foregroundMark x1="84889" y1="49333" x2="84889" y2="49333"/>
                        <a14:foregroundMark x1="84889" y1="49333" x2="84889" y2="49333"/>
                        <a14:foregroundMark x1="83111" y1="64000" x2="83111" y2="64000"/>
                        <a14:foregroundMark x1="82667" y1="58667" x2="82667" y2="58667"/>
                        <a14:foregroundMark x1="76444" y1="58667" x2="76444" y2="58667"/>
                        <a14:foregroundMark x1="76444" y1="74222" x2="76444" y2="74222"/>
                        <a14:foregroundMark x1="75556" y1="70222" x2="75556" y2="70222"/>
                        <a14:foregroundMark x1="76889" y1="68000" x2="76889" y2="68000"/>
                        <a14:backgroundMark x1="9333" y1="5333" x2="9333" y2="5333"/>
                        <a14:backgroundMark x1="92444" y1="13333" x2="92444" y2="13333"/>
                        <a14:backgroundMark x1="93333" y1="34667" x2="93333" y2="34667"/>
                        <a14:backgroundMark x1="91556" y1="56444" x2="93333" y2="59111"/>
                        <a14:backgroundMark x1="97333" y1="74667" x2="97333" y2="74667"/>
                        <a14:backgroundMark x1="76889" y1="93778" x2="76889" y2="93778"/>
                        <a14:backgroundMark x1="45333" y1="95111" x2="45333" y2="95111"/>
                        <a14:backgroundMark x1="26222" y1="85778" x2="26222" y2="85778"/>
                        <a14:backgroundMark x1="16889" y1="72000" x2="16889" y2="72000"/>
                        <a14:backgroundMark x1="9333" y1="56000" x2="9333" y2="56000"/>
                        <a14:backgroundMark x1="8444" y1="37778" x2="8444" y2="37778"/>
                        <a14:backgroundMark x1="8444" y1="26222" x2="8444" y2="26222"/>
                        <a14:backgroundMark x1="8444" y1="19111" x2="8444" y2="19111"/>
                        <a14:backgroundMark x1="11111" y1="15556" x2="11111" y2="15556"/>
                        <a14:backgroundMark x1="11111" y1="15556" x2="11111" y2="15556"/>
                        <a14:backgroundMark x1="11556" y1="15556" x2="11556" y2="15556"/>
                        <a14:backgroundMark x1="11556" y1="15556" x2="11556" y2="15556"/>
                        <a14:backgroundMark x1="11556" y1="15556" x2="11556" y2="15556"/>
                        <a14:backgroundMark x1="11556" y1="15556" x2="11556" y2="15556"/>
                        <a14:backgroundMark x1="11556" y1="15556" x2="11556" y2="15556"/>
                        <a14:backgroundMark x1="11556" y1="15556" x2="11556" y2="15556"/>
                      </a14:backgroundRemoval>
                    </a14:imgEffect>
                  </a14:imgLayer>
                </a14:imgProps>
              </a:ext>
            </a:extLst>
          </a:blip>
          <a:stretch>
            <a:fillRect/>
          </a:stretch>
        </p:blipFill>
        <p:spPr>
          <a:xfrm>
            <a:off x="1038885" y="3566217"/>
            <a:ext cx="2893374" cy="2893374"/>
          </a:xfrm>
          <a:prstGeom prst="rect">
            <a:avLst/>
          </a:prstGeom>
        </p:spPr>
      </p:pic>
    </p:spTree>
    <p:extLst>
      <p:ext uri="{BB962C8B-B14F-4D97-AF65-F5344CB8AC3E}">
        <p14:creationId xmlns:p14="http://schemas.microsoft.com/office/powerpoint/2010/main" val="1916931664"/>
      </p:ext>
    </p:extLst>
  </p:cSld>
  <p:clrMapOvr>
    <a:masterClrMapping/>
  </p:clrMapOvr>
  <mc:AlternateContent xmlns:mc="http://schemas.openxmlformats.org/markup-compatibility/2006" xmlns:p14="http://schemas.microsoft.com/office/powerpoint/2010/main">
    <mc:Choice Requires="p14">
      <p:transition spd="slow" p14:dur="2000" advTm="49796"/>
    </mc:Choice>
    <mc:Fallback xmlns="">
      <p:transition spd="slow" advTm="49796"/>
    </mc:Fallback>
  </mc:AlternateContent>
  <p:extLst>
    <p:ext uri="{E180D4A7-C9FB-4DFB-919C-405C955672EB}">
      <p14:showEvtLst xmlns:p14="http://schemas.microsoft.com/office/powerpoint/2010/main">
        <p14:playEvt time="1" objId="8"/>
        <p14:stopEvt time="49673" objId="8"/>
      </p14:showEvtLst>
    </p:ext>
  </p:extLs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25B70D-DEFA-3455-2024-66326B29EDA5}"/>
            </a:ext>
          </a:extLst>
        </p:cNvPr>
        <p:cNvGrpSpPr/>
        <p:nvPr/>
      </p:nvGrpSpPr>
      <p:grpSpPr>
        <a:xfrm>
          <a:off x="0" y="0"/>
          <a:ext cx="0" cy="0"/>
          <a:chOff x="0" y="0"/>
          <a:chExt cx="0" cy="0"/>
        </a:xfrm>
      </p:grpSpPr>
      <p:pic>
        <p:nvPicPr>
          <p:cNvPr id="5" name="Graphic 21">
            <a:extLst>
              <a:ext uri="{FF2B5EF4-FFF2-40B4-BE49-F238E27FC236}">
                <a16:creationId xmlns:a16="http://schemas.microsoft.com/office/drawing/2014/main" id="{7E7A39E1-511B-0E96-F0F4-818FE7D8619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997CFFBF-23D2-D3AB-6A92-5B7C10164FE1}"/>
              </a:ext>
            </a:extLst>
          </p:cNvPr>
          <p:cNvSpPr/>
          <p:nvPr/>
        </p:nvSpPr>
        <p:spPr>
          <a:xfrm>
            <a:off x="3395731" y="188640"/>
            <a:ext cx="5669171"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800" b="1" dirty="0">
                <a:solidFill>
                  <a:srgbClr val="00B0F0"/>
                </a:solidFill>
                <a:latin typeface="Alexandria" pitchFamily="2" charset="-78"/>
                <a:cs typeface="Alexandria" pitchFamily="2" charset="-78"/>
              </a:rPr>
              <a:t>تصنيف نظريات الإبداع</a:t>
            </a:r>
          </a:p>
        </p:txBody>
      </p:sp>
      <p:sp>
        <p:nvSpPr>
          <p:cNvPr id="4" name="TextBox 47">
            <a:extLst>
              <a:ext uri="{FF2B5EF4-FFF2-40B4-BE49-F238E27FC236}">
                <a16:creationId xmlns:a16="http://schemas.microsoft.com/office/drawing/2014/main" id="{C4994023-BC16-AF47-5A87-D377A279E917}"/>
              </a:ext>
            </a:extLst>
          </p:cNvPr>
          <p:cNvSpPr txBox="1"/>
          <p:nvPr/>
        </p:nvSpPr>
        <p:spPr>
          <a:xfrm>
            <a:off x="1481129" y="874354"/>
            <a:ext cx="10516156" cy="512384"/>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1" eaLnBrk="1" fontAlgn="auto" latinLnBrk="0" hangingPunct="1">
              <a:lnSpc>
                <a:spcPct val="200000"/>
              </a:lnSpc>
              <a:spcBef>
                <a:spcPts val="0"/>
              </a:spcBef>
              <a:spcAft>
                <a:spcPts val="0"/>
              </a:spcAft>
              <a:buClrTx/>
              <a:buSzTx/>
              <a:buFontTx/>
              <a:buNone/>
              <a:tabLst/>
              <a:defRPr/>
            </a:pPr>
            <a:r>
              <a:rPr kumimoji="0" lang="ar-EG" sz="1600" b="0" i="0" u="none" strike="noStrike" kern="1200" cap="none" spc="0" normalizeH="0" baseline="0" noProof="0" dirty="0">
                <a:ln>
                  <a:noFill/>
                </a:ln>
                <a:effectLst/>
                <a:uLnTx/>
                <a:uFillTx/>
                <a:latin typeface="Alexandria" pitchFamily="2" charset="-78"/>
                <a:ea typeface="+mn-ea"/>
                <a:cs typeface="Alexandria" pitchFamily="2" charset="-78"/>
              </a:rPr>
              <a:t>تنوعت النظريات المفسِّرة للإبداع والابتكار نتيجة اختلاف تعريفاته وتعدد زوايا النظر إليه، ومن أبرز هذه النظريات:</a:t>
            </a:r>
          </a:p>
        </p:txBody>
      </p:sp>
      <p:grpSp>
        <p:nvGrpSpPr>
          <p:cNvPr id="67" name="Group 66">
            <a:extLst>
              <a:ext uri="{FF2B5EF4-FFF2-40B4-BE49-F238E27FC236}">
                <a16:creationId xmlns:a16="http://schemas.microsoft.com/office/drawing/2014/main" id="{A911909B-EB79-1087-D968-37EB3F1BB685}"/>
              </a:ext>
            </a:extLst>
          </p:cNvPr>
          <p:cNvGrpSpPr/>
          <p:nvPr/>
        </p:nvGrpSpPr>
        <p:grpSpPr>
          <a:xfrm>
            <a:off x="3696353" y="1691830"/>
            <a:ext cx="4799295" cy="4780785"/>
            <a:chOff x="3696353" y="1038607"/>
            <a:chExt cx="4799295" cy="4780785"/>
          </a:xfrm>
        </p:grpSpPr>
        <p:sp>
          <p:nvSpPr>
            <p:cNvPr id="68" name="Forme libre 63">
              <a:extLst>
                <a:ext uri="{FF2B5EF4-FFF2-40B4-BE49-F238E27FC236}">
                  <a16:creationId xmlns:a16="http://schemas.microsoft.com/office/drawing/2014/main" id="{A58F334D-690B-5C51-C279-8E4B6F65A560}"/>
                </a:ext>
              </a:extLst>
            </p:cNvPr>
            <p:cNvSpPr/>
            <p:nvPr/>
          </p:nvSpPr>
          <p:spPr>
            <a:xfrm>
              <a:off x="5738147" y="1393655"/>
              <a:ext cx="435371" cy="2040328"/>
            </a:xfrm>
            <a:custGeom>
              <a:avLst/>
              <a:gdLst>
                <a:gd name="connsiteX0" fmla="*/ 173996 w 173995"/>
                <a:gd name="connsiteY0" fmla="*/ 1016906 h 1016905"/>
                <a:gd name="connsiteX1" fmla="*/ 0 w 173995"/>
                <a:gd name="connsiteY1" fmla="*/ 32044 h 1016905"/>
                <a:gd name="connsiteX2" fmla="*/ 173996 w 173995"/>
                <a:gd name="connsiteY2" fmla="*/ 0 h 1016905"/>
                <a:gd name="connsiteX3" fmla="*/ 173996 w 173995"/>
                <a:gd name="connsiteY3" fmla="*/ 1016906 h 1016905"/>
                <a:gd name="connsiteX0" fmla="*/ 173996 w 216990"/>
                <a:gd name="connsiteY0" fmla="*/ 1016906 h 1016906"/>
                <a:gd name="connsiteX1" fmla="*/ 0 w 216990"/>
                <a:gd name="connsiteY1" fmla="*/ 32044 h 1016906"/>
                <a:gd name="connsiteX2" fmla="*/ 216990 w 216990"/>
                <a:gd name="connsiteY2" fmla="*/ 0 h 1016906"/>
                <a:gd name="connsiteX3" fmla="*/ 173996 w 216990"/>
                <a:gd name="connsiteY3" fmla="*/ 1016906 h 1016906"/>
              </a:gdLst>
              <a:ahLst/>
              <a:cxnLst>
                <a:cxn ang="0">
                  <a:pos x="connsiteX0" y="connsiteY0"/>
                </a:cxn>
                <a:cxn ang="0">
                  <a:pos x="connsiteX1" y="connsiteY1"/>
                </a:cxn>
                <a:cxn ang="0">
                  <a:pos x="connsiteX2" y="connsiteY2"/>
                </a:cxn>
                <a:cxn ang="0">
                  <a:pos x="connsiteX3" y="connsiteY3"/>
                </a:cxn>
              </a:cxnLst>
              <a:rect l="l" t="t" r="r" b="b"/>
              <a:pathLst>
                <a:path w="216990" h="1016906">
                  <a:moveTo>
                    <a:pt x="173996" y="1016906"/>
                  </a:moveTo>
                  <a:lnTo>
                    <a:pt x="0" y="32044"/>
                  </a:lnTo>
                  <a:lnTo>
                    <a:pt x="216990" y="0"/>
                  </a:lnTo>
                  <a:lnTo>
                    <a:pt x="173996" y="1016906"/>
                  </a:lnTo>
                  <a:close/>
                </a:path>
              </a:pathLst>
            </a:custGeom>
            <a:solidFill>
              <a:srgbClr val="BA7281"/>
            </a:solidFill>
            <a:ln w="6804" cap="flat">
              <a:noFill/>
              <a:prstDash val="solid"/>
              <a:miter/>
            </a:ln>
          </p:spPr>
          <p:txBody>
            <a:bodyPr rtlCol="0" anchor="ctr"/>
            <a:lstStyle/>
            <a:p>
              <a:endParaRPr lang="fr-FR"/>
            </a:p>
          </p:txBody>
        </p:sp>
        <p:sp>
          <p:nvSpPr>
            <p:cNvPr id="69" name="Forme libre 64">
              <a:extLst>
                <a:ext uri="{FF2B5EF4-FFF2-40B4-BE49-F238E27FC236}">
                  <a16:creationId xmlns:a16="http://schemas.microsoft.com/office/drawing/2014/main" id="{8CFAAD40-81D1-7A11-A288-3391FA978B6C}"/>
                </a:ext>
              </a:extLst>
            </p:cNvPr>
            <p:cNvSpPr/>
            <p:nvPr/>
          </p:nvSpPr>
          <p:spPr>
            <a:xfrm>
              <a:off x="6087254" y="1806991"/>
              <a:ext cx="1517203" cy="1626992"/>
            </a:xfrm>
            <a:custGeom>
              <a:avLst/>
              <a:gdLst>
                <a:gd name="connsiteX0" fmla="*/ 717484 w 717483"/>
                <a:gd name="connsiteY0" fmla="*/ 91097 h 810898"/>
                <a:gd name="connsiteX1" fmla="*/ 0 w 717483"/>
                <a:gd name="connsiteY1" fmla="*/ 810898 h 810898"/>
                <a:gd name="connsiteX2" fmla="*/ 565672 w 717483"/>
                <a:gd name="connsiteY2" fmla="*/ 0 h 810898"/>
                <a:gd name="connsiteX3" fmla="*/ 717484 w 717483"/>
                <a:gd name="connsiteY3" fmla="*/ 91097 h 810898"/>
                <a:gd name="connsiteX0" fmla="*/ 756179 w 756179"/>
                <a:gd name="connsiteY0" fmla="*/ 103996 h 810898"/>
                <a:gd name="connsiteX1" fmla="*/ 0 w 756179"/>
                <a:gd name="connsiteY1" fmla="*/ 810898 h 810898"/>
                <a:gd name="connsiteX2" fmla="*/ 565672 w 756179"/>
                <a:gd name="connsiteY2" fmla="*/ 0 h 810898"/>
                <a:gd name="connsiteX3" fmla="*/ 756179 w 756179"/>
                <a:gd name="connsiteY3" fmla="*/ 103996 h 810898"/>
              </a:gdLst>
              <a:ahLst/>
              <a:cxnLst>
                <a:cxn ang="0">
                  <a:pos x="connsiteX0" y="connsiteY0"/>
                </a:cxn>
                <a:cxn ang="0">
                  <a:pos x="connsiteX1" y="connsiteY1"/>
                </a:cxn>
                <a:cxn ang="0">
                  <a:pos x="connsiteX2" y="connsiteY2"/>
                </a:cxn>
                <a:cxn ang="0">
                  <a:pos x="connsiteX3" y="connsiteY3"/>
                </a:cxn>
              </a:cxnLst>
              <a:rect l="l" t="t" r="r" b="b"/>
              <a:pathLst>
                <a:path w="756179" h="810898">
                  <a:moveTo>
                    <a:pt x="756179" y="103996"/>
                  </a:moveTo>
                  <a:lnTo>
                    <a:pt x="0" y="810898"/>
                  </a:lnTo>
                  <a:lnTo>
                    <a:pt x="565672" y="0"/>
                  </a:lnTo>
                  <a:lnTo>
                    <a:pt x="756179" y="103996"/>
                  </a:lnTo>
                  <a:close/>
                </a:path>
              </a:pathLst>
            </a:custGeom>
            <a:solidFill>
              <a:schemeClr val="accent1">
                <a:lumMod val="50000"/>
              </a:schemeClr>
            </a:solidFill>
            <a:ln w="6804" cap="flat">
              <a:noFill/>
              <a:prstDash val="solid"/>
              <a:miter/>
            </a:ln>
          </p:spPr>
          <p:txBody>
            <a:bodyPr rtlCol="0" anchor="ctr"/>
            <a:lstStyle/>
            <a:p>
              <a:endParaRPr lang="fr-FR"/>
            </a:p>
          </p:txBody>
        </p:sp>
        <p:sp>
          <p:nvSpPr>
            <p:cNvPr id="70" name="Forme libre 65">
              <a:extLst>
                <a:ext uri="{FF2B5EF4-FFF2-40B4-BE49-F238E27FC236}">
                  <a16:creationId xmlns:a16="http://schemas.microsoft.com/office/drawing/2014/main" id="{BDA51AA1-DC36-F346-553A-55873F82BF39}"/>
                </a:ext>
              </a:extLst>
            </p:cNvPr>
            <p:cNvSpPr/>
            <p:nvPr/>
          </p:nvSpPr>
          <p:spPr>
            <a:xfrm>
              <a:off x="6087255" y="3086717"/>
              <a:ext cx="2061668" cy="411227"/>
            </a:xfrm>
            <a:custGeom>
              <a:avLst/>
              <a:gdLst>
                <a:gd name="connsiteX0" fmla="*/ 1014644 w 1014643"/>
                <a:gd name="connsiteY0" fmla="*/ 170562 h 173078"/>
                <a:gd name="connsiteX1" fmla="*/ 0 w 1014643"/>
                <a:gd name="connsiteY1" fmla="*/ 173078 h 173078"/>
                <a:gd name="connsiteX2" fmla="*/ 967623 w 1014643"/>
                <a:gd name="connsiteY2" fmla="*/ 0 h 173078"/>
                <a:gd name="connsiteX3" fmla="*/ 1014644 w 1014643"/>
                <a:gd name="connsiteY3" fmla="*/ 170562 h 173078"/>
                <a:gd name="connsiteX0" fmla="*/ 1027542 w 1027542"/>
                <a:gd name="connsiteY0" fmla="*/ 204957 h 204957"/>
                <a:gd name="connsiteX1" fmla="*/ 0 w 1027542"/>
                <a:gd name="connsiteY1" fmla="*/ 173078 h 204957"/>
                <a:gd name="connsiteX2" fmla="*/ 967623 w 1027542"/>
                <a:gd name="connsiteY2" fmla="*/ 0 h 204957"/>
                <a:gd name="connsiteX3" fmla="*/ 1027542 w 1027542"/>
                <a:gd name="connsiteY3" fmla="*/ 204957 h 204957"/>
              </a:gdLst>
              <a:ahLst/>
              <a:cxnLst>
                <a:cxn ang="0">
                  <a:pos x="connsiteX0" y="connsiteY0"/>
                </a:cxn>
                <a:cxn ang="0">
                  <a:pos x="connsiteX1" y="connsiteY1"/>
                </a:cxn>
                <a:cxn ang="0">
                  <a:pos x="connsiteX2" y="connsiteY2"/>
                </a:cxn>
                <a:cxn ang="0">
                  <a:pos x="connsiteX3" y="connsiteY3"/>
                </a:cxn>
              </a:cxnLst>
              <a:rect l="l" t="t" r="r" b="b"/>
              <a:pathLst>
                <a:path w="1027542" h="204957">
                  <a:moveTo>
                    <a:pt x="1027542" y="204957"/>
                  </a:moveTo>
                  <a:lnTo>
                    <a:pt x="0" y="173078"/>
                  </a:lnTo>
                  <a:lnTo>
                    <a:pt x="967623" y="0"/>
                  </a:lnTo>
                  <a:lnTo>
                    <a:pt x="1027542" y="204957"/>
                  </a:lnTo>
                  <a:close/>
                </a:path>
              </a:pathLst>
            </a:custGeom>
            <a:solidFill>
              <a:schemeClr val="accent4">
                <a:lumMod val="50000"/>
              </a:schemeClr>
            </a:solidFill>
            <a:ln w="6804" cap="flat">
              <a:noFill/>
              <a:prstDash val="solid"/>
              <a:miter/>
            </a:ln>
          </p:spPr>
          <p:txBody>
            <a:bodyPr rtlCol="0" anchor="ctr"/>
            <a:lstStyle/>
            <a:p>
              <a:endParaRPr lang="fr-FR"/>
            </a:p>
          </p:txBody>
        </p:sp>
        <p:sp>
          <p:nvSpPr>
            <p:cNvPr id="71" name="Forme libre 66">
              <a:extLst>
                <a:ext uri="{FF2B5EF4-FFF2-40B4-BE49-F238E27FC236}">
                  <a16:creationId xmlns:a16="http://schemas.microsoft.com/office/drawing/2014/main" id="{8B914F12-2249-B47D-7E3B-7E8987A21A48}"/>
                </a:ext>
              </a:extLst>
            </p:cNvPr>
            <p:cNvSpPr/>
            <p:nvPr/>
          </p:nvSpPr>
          <p:spPr>
            <a:xfrm>
              <a:off x="6087254" y="3433982"/>
              <a:ext cx="1630023" cy="1494635"/>
            </a:xfrm>
            <a:custGeom>
              <a:avLst/>
              <a:gdLst>
                <a:gd name="connsiteX0" fmla="*/ 717484 w 812409"/>
                <a:gd name="connsiteY0" fmla="*/ 714835 h 714835"/>
                <a:gd name="connsiteX1" fmla="*/ 0 w 812409"/>
                <a:gd name="connsiteY1" fmla="*/ 0 h 714835"/>
                <a:gd name="connsiteX2" fmla="*/ 812409 w 812409"/>
                <a:gd name="connsiteY2" fmla="*/ 565501 h 714835"/>
                <a:gd name="connsiteX3" fmla="*/ 717484 w 812409"/>
                <a:gd name="connsiteY3" fmla="*/ 714835 h 714835"/>
                <a:gd name="connsiteX0" fmla="*/ 691688 w 812409"/>
                <a:gd name="connsiteY0" fmla="*/ 744931 h 744931"/>
                <a:gd name="connsiteX1" fmla="*/ 0 w 812409"/>
                <a:gd name="connsiteY1" fmla="*/ 0 h 744931"/>
                <a:gd name="connsiteX2" fmla="*/ 812409 w 812409"/>
                <a:gd name="connsiteY2" fmla="*/ 565501 h 744931"/>
                <a:gd name="connsiteX3" fmla="*/ 691688 w 812409"/>
                <a:gd name="connsiteY3" fmla="*/ 744931 h 744931"/>
              </a:gdLst>
              <a:ahLst/>
              <a:cxnLst>
                <a:cxn ang="0">
                  <a:pos x="connsiteX0" y="connsiteY0"/>
                </a:cxn>
                <a:cxn ang="0">
                  <a:pos x="connsiteX1" y="connsiteY1"/>
                </a:cxn>
                <a:cxn ang="0">
                  <a:pos x="connsiteX2" y="connsiteY2"/>
                </a:cxn>
                <a:cxn ang="0">
                  <a:pos x="connsiteX3" y="connsiteY3"/>
                </a:cxn>
              </a:cxnLst>
              <a:rect l="l" t="t" r="r" b="b"/>
              <a:pathLst>
                <a:path w="812409" h="744931">
                  <a:moveTo>
                    <a:pt x="691688" y="744931"/>
                  </a:moveTo>
                  <a:lnTo>
                    <a:pt x="0" y="0"/>
                  </a:lnTo>
                  <a:lnTo>
                    <a:pt x="812409" y="565501"/>
                  </a:lnTo>
                  <a:lnTo>
                    <a:pt x="691688" y="744931"/>
                  </a:lnTo>
                  <a:close/>
                </a:path>
              </a:pathLst>
            </a:custGeom>
            <a:solidFill>
              <a:schemeClr val="accent5">
                <a:lumMod val="50000"/>
              </a:schemeClr>
            </a:solidFill>
            <a:ln w="6804" cap="flat">
              <a:noFill/>
              <a:prstDash val="solid"/>
              <a:miter/>
            </a:ln>
          </p:spPr>
          <p:txBody>
            <a:bodyPr rtlCol="0" anchor="ctr"/>
            <a:lstStyle/>
            <a:p>
              <a:endParaRPr lang="fr-FR"/>
            </a:p>
          </p:txBody>
        </p:sp>
        <p:sp>
          <p:nvSpPr>
            <p:cNvPr id="72" name="Forme libre 67">
              <a:extLst>
                <a:ext uri="{FF2B5EF4-FFF2-40B4-BE49-F238E27FC236}">
                  <a16:creationId xmlns:a16="http://schemas.microsoft.com/office/drawing/2014/main" id="{409FC5C4-2F1D-A9D5-7C4E-F126A99E3D59}"/>
                </a:ext>
              </a:extLst>
            </p:cNvPr>
            <p:cNvSpPr/>
            <p:nvPr/>
          </p:nvSpPr>
          <p:spPr>
            <a:xfrm>
              <a:off x="6026869" y="3433982"/>
              <a:ext cx="406896" cy="2038992"/>
            </a:xfrm>
            <a:custGeom>
              <a:avLst/>
              <a:gdLst>
                <a:gd name="connsiteX0" fmla="*/ 0 w 172702"/>
                <a:gd name="connsiteY0" fmla="*/ 1011940 h 1011939"/>
                <a:gd name="connsiteX1" fmla="*/ 0 w 172702"/>
                <a:gd name="connsiteY1" fmla="*/ 0 h 1011939"/>
                <a:gd name="connsiteX2" fmla="*/ 172702 w 172702"/>
                <a:gd name="connsiteY2" fmla="*/ 973161 h 1011939"/>
                <a:gd name="connsiteX3" fmla="*/ 0 w 172702"/>
                <a:gd name="connsiteY3" fmla="*/ 1011940 h 1011939"/>
                <a:gd name="connsiteX0" fmla="*/ 0 w 202798"/>
                <a:gd name="connsiteY0" fmla="*/ 1016240 h 1016240"/>
                <a:gd name="connsiteX1" fmla="*/ 30096 w 202798"/>
                <a:gd name="connsiteY1" fmla="*/ 0 h 1016240"/>
                <a:gd name="connsiteX2" fmla="*/ 202798 w 202798"/>
                <a:gd name="connsiteY2" fmla="*/ 973161 h 1016240"/>
                <a:gd name="connsiteX3" fmla="*/ 0 w 202798"/>
                <a:gd name="connsiteY3" fmla="*/ 1016240 h 1016240"/>
              </a:gdLst>
              <a:ahLst/>
              <a:cxnLst>
                <a:cxn ang="0">
                  <a:pos x="connsiteX0" y="connsiteY0"/>
                </a:cxn>
                <a:cxn ang="0">
                  <a:pos x="connsiteX1" y="connsiteY1"/>
                </a:cxn>
                <a:cxn ang="0">
                  <a:pos x="connsiteX2" y="connsiteY2"/>
                </a:cxn>
                <a:cxn ang="0">
                  <a:pos x="connsiteX3" y="connsiteY3"/>
                </a:cxn>
              </a:cxnLst>
              <a:rect l="l" t="t" r="r" b="b"/>
              <a:pathLst>
                <a:path w="202798" h="1016240">
                  <a:moveTo>
                    <a:pt x="0" y="1016240"/>
                  </a:moveTo>
                  <a:lnTo>
                    <a:pt x="30096" y="0"/>
                  </a:lnTo>
                  <a:lnTo>
                    <a:pt x="202798" y="973161"/>
                  </a:lnTo>
                  <a:lnTo>
                    <a:pt x="0" y="1016240"/>
                  </a:lnTo>
                  <a:close/>
                </a:path>
              </a:pathLst>
            </a:custGeom>
            <a:solidFill>
              <a:schemeClr val="accent2">
                <a:lumMod val="50000"/>
              </a:schemeClr>
            </a:solidFill>
            <a:ln w="6804" cap="flat">
              <a:noFill/>
              <a:prstDash val="solid"/>
              <a:miter/>
            </a:ln>
          </p:spPr>
          <p:txBody>
            <a:bodyPr rtlCol="0" anchor="ctr"/>
            <a:lstStyle/>
            <a:p>
              <a:endParaRPr lang="fr-FR"/>
            </a:p>
          </p:txBody>
        </p:sp>
        <p:sp>
          <p:nvSpPr>
            <p:cNvPr id="73" name="Forme libre 68">
              <a:extLst>
                <a:ext uri="{FF2B5EF4-FFF2-40B4-BE49-F238E27FC236}">
                  <a16:creationId xmlns:a16="http://schemas.microsoft.com/office/drawing/2014/main" id="{1C846A7F-7028-364E-EF3D-BBAA53C7C460}"/>
                </a:ext>
              </a:extLst>
            </p:cNvPr>
            <p:cNvSpPr/>
            <p:nvPr/>
          </p:nvSpPr>
          <p:spPr>
            <a:xfrm>
              <a:off x="4439891" y="3433982"/>
              <a:ext cx="1647363" cy="1468756"/>
            </a:xfrm>
            <a:custGeom>
              <a:avLst/>
              <a:gdLst>
                <a:gd name="connsiteX0" fmla="*/ 103635 w 821051"/>
                <a:gd name="connsiteY0" fmla="*/ 714835 h 714835"/>
                <a:gd name="connsiteX1" fmla="*/ 821051 w 821051"/>
                <a:gd name="connsiteY1" fmla="*/ 0 h 714835"/>
                <a:gd name="connsiteX2" fmla="*/ 0 w 821051"/>
                <a:gd name="connsiteY2" fmla="*/ 571351 h 714835"/>
                <a:gd name="connsiteX3" fmla="*/ 103635 w 821051"/>
                <a:gd name="connsiteY3" fmla="*/ 714835 h 714835"/>
                <a:gd name="connsiteX0" fmla="*/ 163827 w 821051"/>
                <a:gd name="connsiteY0" fmla="*/ 732033 h 732033"/>
                <a:gd name="connsiteX1" fmla="*/ 821051 w 821051"/>
                <a:gd name="connsiteY1" fmla="*/ 0 h 732033"/>
                <a:gd name="connsiteX2" fmla="*/ 0 w 821051"/>
                <a:gd name="connsiteY2" fmla="*/ 571351 h 732033"/>
                <a:gd name="connsiteX3" fmla="*/ 163827 w 821051"/>
                <a:gd name="connsiteY3" fmla="*/ 732033 h 732033"/>
              </a:gdLst>
              <a:ahLst/>
              <a:cxnLst>
                <a:cxn ang="0">
                  <a:pos x="connsiteX0" y="connsiteY0"/>
                </a:cxn>
                <a:cxn ang="0">
                  <a:pos x="connsiteX1" y="connsiteY1"/>
                </a:cxn>
                <a:cxn ang="0">
                  <a:pos x="connsiteX2" y="connsiteY2"/>
                </a:cxn>
                <a:cxn ang="0">
                  <a:pos x="connsiteX3" y="connsiteY3"/>
                </a:cxn>
              </a:cxnLst>
              <a:rect l="l" t="t" r="r" b="b"/>
              <a:pathLst>
                <a:path w="821051" h="732033">
                  <a:moveTo>
                    <a:pt x="163827" y="732033"/>
                  </a:moveTo>
                  <a:lnTo>
                    <a:pt x="821051" y="0"/>
                  </a:lnTo>
                  <a:lnTo>
                    <a:pt x="0" y="571351"/>
                  </a:lnTo>
                  <a:lnTo>
                    <a:pt x="163827" y="732033"/>
                  </a:lnTo>
                  <a:close/>
                </a:path>
              </a:pathLst>
            </a:custGeom>
            <a:solidFill>
              <a:schemeClr val="accent3">
                <a:lumMod val="75000"/>
              </a:schemeClr>
            </a:solidFill>
            <a:ln w="6804" cap="flat">
              <a:noFill/>
              <a:prstDash val="solid"/>
              <a:miter/>
            </a:ln>
          </p:spPr>
          <p:txBody>
            <a:bodyPr rtlCol="0" anchor="ctr"/>
            <a:lstStyle/>
            <a:p>
              <a:endParaRPr lang="fr-FR"/>
            </a:p>
          </p:txBody>
        </p:sp>
        <p:sp>
          <p:nvSpPr>
            <p:cNvPr id="74" name="Forme libre 69">
              <a:extLst>
                <a:ext uri="{FF2B5EF4-FFF2-40B4-BE49-F238E27FC236}">
                  <a16:creationId xmlns:a16="http://schemas.microsoft.com/office/drawing/2014/main" id="{58422F04-F478-2683-BA70-D212507B8048}"/>
                </a:ext>
              </a:extLst>
            </p:cNvPr>
            <p:cNvSpPr/>
            <p:nvPr/>
          </p:nvSpPr>
          <p:spPr>
            <a:xfrm>
              <a:off x="4068719" y="3080438"/>
              <a:ext cx="2018536" cy="443386"/>
            </a:xfrm>
            <a:custGeom>
              <a:avLst/>
              <a:gdLst>
                <a:gd name="connsiteX0" fmla="*/ 0 w 1014643"/>
                <a:gd name="connsiteY0" fmla="*/ 173691 h 176207"/>
                <a:gd name="connsiteX1" fmla="*/ 1014644 w 1014643"/>
                <a:gd name="connsiteY1" fmla="*/ 176208 h 176207"/>
                <a:gd name="connsiteX2" fmla="*/ 33615 w 1014643"/>
                <a:gd name="connsiteY2" fmla="*/ 0 h 176207"/>
                <a:gd name="connsiteX3" fmla="*/ 0 w 1014643"/>
                <a:gd name="connsiteY3" fmla="*/ 173691 h 176207"/>
                <a:gd name="connsiteX0" fmla="*/ 0 w 1006045"/>
                <a:gd name="connsiteY0" fmla="*/ 220985 h 220985"/>
                <a:gd name="connsiteX1" fmla="*/ 1006045 w 1006045"/>
                <a:gd name="connsiteY1" fmla="*/ 176208 h 220985"/>
                <a:gd name="connsiteX2" fmla="*/ 25016 w 1006045"/>
                <a:gd name="connsiteY2" fmla="*/ 0 h 220985"/>
                <a:gd name="connsiteX3" fmla="*/ 0 w 1006045"/>
                <a:gd name="connsiteY3" fmla="*/ 220985 h 220985"/>
              </a:gdLst>
              <a:ahLst/>
              <a:cxnLst>
                <a:cxn ang="0">
                  <a:pos x="connsiteX0" y="connsiteY0"/>
                </a:cxn>
                <a:cxn ang="0">
                  <a:pos x="connsiteX1" y="connsiteY1"/>
                </a:cxn>
                <a:cxn ang="0">
                  <a:pos x="connsiteX2" y="connsiteY2"/>
                </a:cxn>
                <a:cxn ang="0">
                  <a:pos x="connsiteX3" y="connsiteY3"/>
                </a:cxn>
              </a:cxnLst>
              <a:rect l="l" t="t" r="r" b="b"/>
              <a:pathLst>
                <a:path w="1006045" h="220985">
                  <a:moveTo>
                    <a:pt x="0" y="220985"/>
                  </a:moveTo>
                  <a:lnTo>
                    <a:pt x="1006045" y="176208"/>
                  </a:lnTo>
                  <a:lnTo>
                    <a:pt x="25016" y="0"/>
                  </a:lnTo>
                  <a:lnTo>
                    <a:pt x="0" y="220985"/>
                  </a:lnTo>
                  <a:close/>
                </a:path>
              </a:pathLst>
            </a:custGeom>
            <a:solidFill>
              <a:srgbClr val="6E4B97"/>
            </a:solidFill>
            <a:ln w="6804" cap="flat">
              <a:noFill/>
              <a:prstDash val="solid"/>
              <a:miter/>
            </a:ln>
          </p:spPr>
          <p:txBody>
            <a:bodyPr rtlCol="0" anchor="ctr"/>
            <a:lstStyle/>
            <a:p>
              <a:endParaRPr lang="fr-FR"/>
            </a:p>
          </p:txBody>
        </p:sp>
        <p:sp>
          <p:nvSpPr>
            <p:cNvPr id="75" name="Forme libre 70">
              <a:extLst>
                <a:ext uri="{FF2B5EF4-FFF2-40B4-BE49-F238E27FC236}">
                  <a16:creationId xmlns:a16="http://schemas.microsoft.com/office/drawing/2014/main" id="{1B99E6CA-A033-7BFB-F1A2-C3602017795F}"/>
                </a:ext>
              </a:extLst>
            </p:cNvPr>
            <p:cNvSpPr/>
            <p:nvPr/>
          </p:nvSpPr>
          <p:spPr>
            <a:xfrm>
              <a:off x="4604693" y="1798526"/>
              <a:ext cx="1482561" cy="1635457"/>
            </a:xfrm>
            <a:custGeom>
              <a:avLst/>
              <a:gdLst>
                <a:gd name="connsiteX0" fmla="*/ 0 w 717416"/>
                <a:gd name="connsiteY0" fmla="*/ 95316 h 815117"/>
                <a:gd name="connsiteX1" fmla="*/ 717416 w 717416"/>
                <a:gd name="connsiteY1" fmla="*/ 815117 h 815117"/>
                <a:gd name="connsiteX2" fmla="*/ 149090 w 717416"/>
                <a:gd name="connsiteY2" fmla="*/ 0 h 815117"/>
                <a:gd name="connsiteX3" fmla="*/ 0 w 717416"/>
                <a:gd name="connsiteY3" fmla="*/ 95316 h 815117"/>
                <a:gd name="connsiteX0" fmla="*/ 0 w 738913"/>
                <a:gd name="connsiteY0" fmla="*/ 121113 h 815117"/>
                <a:gd name="connsiteX1" fmla="*/ 738913 w 738913"/>
                <a:gd name="connsiteY1" fmla="*/ 815117 h 815117"/>
                <a:gd name="connsiteX2" fmla="*/ 170587 w 738913"/>
                <a:gd name="connsiteY2" fmla="*/ 0 h 815117"/>
                <a:gd name="connsiteX3" fmla="*/ 0 w 738913"/>
                <a:gd name="connsiteY3" fmla="*/ 121113 h 815117"/>
              </a:gdLst>
              <a:ahLst/>
              <a:cxnLst>
                <a:cxn ang="0">
                  <a:pos x="connsiteX0" y="connsiteY0"/>
                </a:cxn>
                <a:cxn ang="0">
                  <a:pos x="connsiteX1" y="connsiteY1"/>
                </a:cxn>
                <a:cxn ang="0">
                  <a:pos x="connsiteX2" y="connsiteY2"/>
                </a:cxn>
                <a:cxn ang="0">
                  <a:pos x="connsiteX3" y="connsiteY3"/>
                </a:cxn>
              </a:cxnLst>
              <a:rect l="l" t="t" r="r" b="b"/>
              <a:pathLst>
                <a:path w="738913" h="815117">
                  <a:moveTo>
                    <a:pt x="0" y="121113"/>
                  </a:moveTo>
                  <a:lnTo>
                    <a:pt x="738913" y="815117"/>
                  </a:lnTo>
                  <a:lnTo>
                    <a:pt x="170587" y="0"/>
                  </a:lnTo>
                  <a:lnTo>
                    <a:pt x="0" y="121113"/>
                  </a:lnTo>
                  <a:close/>
                </a:path>
              </a:pathLst>
            </a:custGeom>
            <a:solidFill>
              <a:srgbClr val="AA9A7D"/>
            </a:solidFill>
            <a:ln w="6804" cap="flat">
              <a:noFill/>
              <a:prstDash val="solid"/>
              <a:miter/>
            </a:ln>
          </p:spPr>
          <p:txBody>
            <a:bodyPr rtlCol="0" anchor="ctr"/>
            <a:lstStyle/>
            <a:p>
              <a:endParaRPr lang="fr-FR"/>
            </a:p>
          </p:txBody>
        </p:sp>
        <p:sp>
          <p:nvSpPr>
            <p:cNvPr id="76" name="Forme libre 71">
              <a:extLst>
                <a:ext uri="{FF2B5EF4-FFF2-40B4-BE49-F238E27FC236}">
                  <a16:creationId xmlns:a16="http://schemas.microsoft.com/office/drawing/2014/main" id="{7698EEE1-6D58-7243-3406-62D8471902A1}"/>
                </a:ext>
              </a:extLst>
            </p:cNvPr>
            <p:cNvSpPr/>
            <p:nvPr/>
          </p:nvSpPr>
          <p:spPr>
            <a:xfrm>
              <a:off x="6087254" y="1393655"/>
              <a:ext cx="355112" cy="2040326"/>
            </a:xfrm>
            <a:custGeom>
              <a:avLst/>
              <a:gdLst>
                <a:gd name="connsiteX0" fmla="*/ 0 w 176989"/>
                <a:gd name="connsiteY0" fmla="*/ 0 h 1016905"/>
                <a:gd name="connsiteX1" fmla="*/ 0 w 176989"/>
                <a:gd name="connsiteY1" fmla="*/ 1016906 h 1016905"/>
                <a:gd name="connsiteX2" fmla="*/ 176989 w 176989"/>
                <a:gd name="connsiteY2" fmla="*/ 15716 h 1016905"/>
                <a:gd name="connsiteX3" fmla="*/ 0 w 176989"/>
                <a:gd name="connsiteY3" fmla="*/ 0 h 1016905"/>
              </a:gdLst>
              <a:ahLst/>
              <a:cxnLst>
                <a:cxn ang="0">
                  <a:pos x="connsiteX0" y="connsiteY0"/>
                </a:cxn>
                <a:cxn ang="0">
                  <a:pos x="connsiteX1" y="connsiteY1"/>
                </a:cxn>
                <a:cxn ang="0">
                  <a:pos x="connsiteX2" y="connsiteY2"/>
                </a:cxn>
                <a:cxn ang="0">
                  <a:pos x="connsiteX3" y="connsiteY3"/>
                </a:cxn>
              </a:cxnLst>
              <a:rect l="l" t="t" r="r" b="b"/>
              <a:pathLst>
                <a:path w="176989" h="1016905">
                  <a:moveTo>
                    <a:pt x="0" y="0"/>
                  </a:moveTo>
                  <a:lnTo>
                    <a:pt x="0" y="1016906"/>
                  </a:lnTo>
                  <a:lnTo>
                    <a:pt x="176989" y="15716"/>
                  </a:lnTo>
                  <a:lnTo>
                    <a:pt x="0" y="0"/>
                  </a:lnTo>
                  <a:close/>
                </a:path>
              </a:pathLst>
            </a:custGeom>
            <a:solidFill>
              <a:srgbClr val="D58297"/>
            </a:solidFill>
            <a:ln w="6804" cap="flat">
              <a:noFill/>
              <a:prstDash val="solid"/>
              <a:miter/>
            </a:ln>
          </p:spPr>
          <p:txBody>
            <a:bodyPr rtlCol="0" anchor="ctr"/>
            <a:lstStyle/>
            <a:p>
              <a:endParaRPr lang="fr-FR"/>
            </a:p>
          </p:txBody>
        </p:sp>
        <p:sp>
          <p:nvSpPr>
            <p:cNvPr id="77" name="Forme libre 72">
              <a:extLst>
                <a:ext uri="{FF2B5EF4-FFF2-40B4-BE49-F238E27FC236}">
                  <a16:creationId xmlns:a16="http://schemas.microsoft.com/office/drawing/2014/main" id="{F4E8CC84-8C54-4A22-50E4-2D441858F35E}"/>
                </a:ext>
              </a:extLst>
            </p:cNvPr>
            <p:cNvSpPr/>
            <p:nvPr/>
          </p:nvSpPr>
          <p:spPr>
            <a:xfrm>
              <a:off x="6087254" y="1989768"/>
              <a:ext cx="1647090" cy="1444214"/>
            </a:xfrm>
            <a:custGeom>
              <a:avLst/>
              <a:gdLst>
                <a:gd name="connsiteX0" fmla="*/ 717484 w 820915"/>
                <a:gd name="connsiteY0" fmla="*/ 0 h 719801"/>
                <a:gd name="connsiteX1" fmla="*/ 0 w 820915"/>
                <a:gd name="connsiteY1" fmla="*/ 719801 h 719801"/>
                <a:gd name="connsiteX2" fmla="*/ 820915 w 820915"/>
                <a:gd name="connsiteY2" fmla="*/ 143553 h 719801"/>
                <a:gd name="connsiteX3" fmla="*/ 717484 w 820915"/>
                <a:gd name="connsiteY3" fmla="*/ 0 h 719801"/>
              </a:gdLst>
              <a:ahLst/>
              <a:cxnLst>
                <a:cxn ang="0">
                  <a:pos x="connsiteX0" y="connsiteY0"/>
                </a:cxn>
                <a:cxn ang="0">
                  <a:pos x="connsiteX1" y="connsiteY1"/>
                </a:cxn>
                <a:cxn ang="0">
                  <a:pos x="connsiteX2" y="connsiteY2"/>
                </a:cxn>
                <a:cxn ang="0">
                  <a:pos x="connsiteX3" y="connsiteY3"/>
                </a:cxn>
              </a:cxnLst>
              <a:rect l="l" t="t" r="r" b="b"/>
              <a:pathLst>
                <a:path w="820915" h="719801">
                  <a:moveTo>
                    <a:pt x="717484" y="0"/>
                  </a:moveTo>
                  <a:lnTo>
                    <a:pt x="0" y="719801"/>
                  </a:lnTo>
                  <a:lnTo>
                    <a:pt x="820915" y="143553"/>
                  </a:lnTo>
                  <a:lnTo>
                    <a:pt x="717484" y="0"/>
                  </a:lnTo>
                  <a:close/>
                </a:path>
              </a:pathLst>
            </a:custGeom>
            <a:solidFill>
              <a:schemeClr val="accent1">
                <a:lumMod val="75000"/>
              </a:schemeClr>
            </a:solidFill>
            <a:ln w="6804" cap="flat">
              <a:noFill/>
              <a:prstDash val="solid"/>
              <a:miter/>
            </a:ln>
          </p:spPr>
          <p:txBody>
            <a:bodyPr rtlCol="0" anchor="ctr"/>
            <a:lstStyle/>
            <a:p>
              <a:endParaRPr lang="fr-FR"/>
            </a:p>
          </p:txBody>
        </p:sp>
        <p:sp>
          <p:nvSpPr>
            <p:cNvPr id="78" name="Forme libre 73">
              <a:extLst>
                <a:ext uri="{FF2B5EF4-FFF2-40B4-BE49-F238E27FC236}">
                  <a16:creationId xmlns:a16="http://schemas.microsoft.com/office/drawing/2014/main" id="{1C1A661F-3B6E-F877-2786-2DC68681DA63}"/>
                </a:ext>
              </a:extLst>
            </p:cNvPr>
            <p:cNvSpPr/>
            <p:nvPr/>
          </p:nvSpPr>
          <p:spPr>
            <a:xfrm>
              <a:off x="6087254" y="3428934"/>
              <a:ext cx="2035787" cy="346581"/>
            </a:xfrm>
            <a:custGeom>
              <a:avLst/>
              <a:gdLst>
                <a:gd name="connsiteX0" fmla="*/ 1014644 w 1014643"/>
                <a:gd name="connsiteY0" fmla="*/ 0 h 172737"/>
                <a:gd name="connsiteX1" fmla="*/ 0 w 1014643"/>
                <a:gd name="connsiteY1" fmla="*/ 2516 h 172737"/>
                <a:gd name="connsiteX2" fmla="*/ 976129 w 1014643"/>
                <a:gd name="connsiteY2" fmla="*/ 172738 h 172737"/>
                <a:gd name="connsiteX3" fmla="*/ 1014644 w 1014643"/>
                <a:gd name="connsiteY3" fmla="*/ 0 h 172737"/>
              </a:gdLst>
              <a:ahLst/>
              <a:cxnLst>
                <a:cxn ang="0">
                  <a:pos x="connsiteX0" y="connsiteY0"/>
                </a:cxn>
                <a:cxn ang="0">
                  <a:pos x="connsiteX1" y="connsiteY1"/>
                </a:cxn>
                <a:cxn ang="0">
                  <a:pos x="connsiteX2" y="connsiteY2"/>
                </a:cxn>
                <a:cxn ang="0">
                  <a:pos x="connsiteX3" y="connsiteY3"/>
                </a:cxn>
              </a:cxnLst>
              <a:rect l="l" t="t" r="r" b="b"/>
              <a:pathLst>
                <a:path w="1014643" h="172737">
                  <a:moveTo>
                    <a:pt x="1014644" y="0"/>
                  </a:moveTo>
                  <a:lnTo>
                    <a:pt x="0" y="2516"/>
                  </a:lnTo>
                  <a:lnTo>
                    <a:pt x="976129" y="172738"/>
                  </a:lnTo>
                  <a:lnTo>
                    <a:pt x="1014644" y="0"/>
                  </a:lnTo>
                  <a:close/>
                </a:path>
              </a:pathLst>
            </a:custGeom>
            <a:solidFill>
              <a:schemeClr val="accent4">
                <a:lumMod val="75000"/>
              </a:schemeClr>
            </a:solidFill>
            <a:ln w="6804" cap="flat">
              <a:noFill/>
              <a:prstDash val="solid"/>
              <a:miter/>
            </a:ln>
          </p:spPr>
          <p:txBody>
            <a:bodyPr rtlCol="0" anchor="ctr"/>
            <a:lstStyle/>
            <a:p>
              <a:endParaRPr lang="fr-FR"/>
            </a:p>
          </p:txBody>
        </p:sp>
        <p:sp>
          <p:nvSpPr>
            <p:cNvPr id="79" name="Forme libre 74">
              <a:extLst>
                <a:ext uri="{FF2B5EF4-FFF2-40B4-BE49-F238E27FC236}">
                  <a16:creationId xmlns:a16="http://schemas.microsoft.com/office/drawing/2014/main" id="{1C2FB268-0B53-FBDD-7FD9-3057597E771C}"/>
                </a:ext>
              </a:extLst>
            </p:cNvPr>
            <p:cNvSpPr/>
            <p:nvPr/>
          </p:nvSpPr>
          <p:spPr>
            <a:xfrm>
              <a:off x="6087254" y="3433982"/>
              <a:ext cx="1439563" cy="1653749"/>
            </a:xfrm>
            <a:custGeom>
              <a:avLst/>
              <a:gdLst>
                <a:gd name="connsiteX0" fmla="*/ 717484 w 717483"/>
                <a:gd name="connsiteY0" fmla="*/ 714835 h 824234"/>
                <a:gd name="connsiteX1" fmla="*/ 0 w 717483"/>
                <a:gd name="connsiteY1" fmla="*/ 0 h 824234"/>
                <a:gd name="connsiteX2" fmla="*/ 578397 w 717483"/>
                <a:gd name="connsiteY2" fmla="*/ 824235 h 824234"/>
                <a:gd name="connsiteX3" fmla="*/ 717484 w 717483"/>
                <a:gd name="connsiteY3" fmla="*/ 714835 h 824234"/>
              </a:gdLst>
              <a:ahLst/>
              <a:cxnLst>
                <a:cxn ang="0">
                  <a:pos x="connsiteX0" y="connsiteY0"/>
                </a:cxn>
                <a:cxn ang="0">
                  <a:pos x="connsiteX1" y="connsiteY1"/>
                </a:cxn>
                <a:cxn ang="0">
                  <a:pos x="connsiteX2" y="connsiteY2"/>
                </a:cxn>
                <a:cxn ang="0">
                  <a:pos x="connsiteX3" y="connsiteY3"/>
                </a:cxn>
              </a:cxnLst>
              <a:rect l="l" t="t" r="r" b="b"/>
              <a:pathLst>
                <a:path w="717483" h="824234">
                  <a:moveTo>
                    <a:pt x="717484" y="714835"/>
                  </a:moveTo>
                  <a:lnTo>
                    <a:pt x="0" y="0"/>
                  </a:lnTo>
                  <a:lnTo>
                    <a:pt x="578397" y="824235"/>
                  </a:lnTo>
                  <a:lnTo>
                    <a:pt x="717484" y="714835"/>
                  </a:lnTo>
                  <a:close/>
                </a:path>
              </a:pathLst>
            </a:custGeom>
            <a:solidFill>
              <a:schemeClr val="accent5">
                <a:lumMod val="75000"/>
              </a:schemeClr>
            </a:solidFill>
            <a:ln w="6804" cap="flat">
              <a:noFill/>
              <a:prstDash val="solid"/>
              <a:miter/>
            </a:ln>
          </p:spPr>
          <p:txBody>
            <a:bodyPr rtlCol="0" anchor="ctr"/>
            <a:lstStyle/>
            <a:p>
              <a:endParaRPr lang="fr-FR"/>
            </a:p>
          </p:txBody>
        </p:sp>
        <p:sp>
          <p:nvSpPr>
            <p:cNvPr id="80" name="Forme libre 75">
              <a:extLst>
                <a:ext uri="{FF2B5EF4-FFF2-40B4-BE49-F238E27FC236}">
                  <a16:creationId xmlns:a16="http://schemas.microsoft.com/office/drawing/2014/main" id="{880E3293-4A75-D7FF-608B-5E99A7B83536}"/>
                </a:ext>
              </a:extLst>
            </p:cNvPr>
            <p:cNvSpPr/>
            <p:nvPr/>
          </p:nvSpPr>
          <p:spPr>
            <a:xfrm>
              <a:off x="5738147" y="3433982"/>
              <a:ext cx="349105" cy="2030362"/>
            </a:xfrm>
            <a:custGeom>
              <a:avLst/>
              <a:gdLst>
                <a:gd name="connsiteX0" fmla="*/ 173996 w 173995"/>
                <a:gd name="connsiteY0" fmla="*/ 1011940 h 1011939"/>
                <a:gd name="connsiteX1" fmla="*/ 173996 w 173995"/>
                <a:gd name="connsiteY1" fmla="*/ 0 h 1011939"/>
                <a:gd name="connsiteX2" fmla="*/ 0 w 173995"/>
                <a:gd name="connsiteY2" fmla="*/ 979828 h 1011939"/>
                <a:gd name="connsiteX3" fmla="*/ 173996 w 173995"/>
                <a:gd name="connsiteY3" fmla="*/ 1011940 h 1011939"/>
              </a:gdLst>
              <a:ahLst/>
              <a:cxnLst>
                <a:cxn ang="0">
                  <a:pos x="connsiteX0" y="connsiteY0"/>
                </a:cxn>
                <a:cxn ang="0">
                  <a:pos x="connsiteX1" y="connsiteY1"/>
                </a:cxn>
                <a:cxn ang="0">
                  <a:pos x="connsiteX2" y="connsiteY2"/>
                </a:cxn>
                <a:cxn ang="0">
                  <a:pos x="connsiteX3" y="connsiteY3"/>
                </a:cxn>
              </a:cxnLst>
              <a:rect l="l" t="t" r="r" b="b"/>
              <a:pathLst>
                <a:path w="173995" h="1011939">
                  <a:moveTo>
                    <a:pt x="173996" y="1011940"/>
                  </a:moveTo>
                  <a:lnTo>
                    <a:pt x="173996" y="0"/>
                  </a:lnTo>
                  <a:lnTo>
                    <a:pt x="0" y="979828"/>
                  </a:lnTo>
                  <a:lnTo>
                    <a:pt x="173996" y="1011940"/>
                  </a:lnTo>
                  <a:close/>
                </a:path>
              </a:pathLst>
            </a:custGeom>
            <a:solidFill>
              <a:schemeClr val="accent2">
                <a:lumMod val="75000"/>
              </a:schemeClr>
            </a:solidFill>
            <a:ln w="6804" cap="flat">
              <a:noFill/>
              <a:prstDash val="solid"/>
              <a:miter/>
            </a:ln>
          </p:spPr>
          <p:txBody>
            <a:bodyPr rtlCol="0" anchor="ctr"/>
            <a:lstStyle/>
            <a:p>
              <a:endParaRPr lang="fr-FR"/>
            </a:p>
          </p:txBody>
        </p:sp>
        <p:sp>
          <p:nvSpPr>
            <p:cNvPr id="81" name="Forme libre 76">
              <a:extLst>
                <a:ext uri="{FF2B5EF4-FFF2-40B4-BE49-F238E27FC236}">
                  <a16:creationId xmlns:a16="http://schemas.microsoft.com/office/drawing/2014/main" id="{B4EACB79-2A3B-440A-F782-6B36D4BB11AF}"/>
                </a:ext>
              </a:extLst>
            </p:cNvPr>
            <p:cNvSpPr/>
            <p:nvPr/>
          </p:nvSpPr>
          <p:spPr>
            <a:xfrm>
              <a:off x="4647825" y="3433982"/>
              <a:ext cx="1439429" cy="1623446"/>
            </a:xfrm>
            <a:custGeom>
              <a:avLst/>
              <a:gdLst>
                <a:gd name="connsiteX0" fmla="*/ 0 w 717416"/>
                <a:gd name="connsiteY0" fmla="*/ 714835 h 809131"/>
                <a:gd name="connsiteX1" fmla="*/ 717416 w 717416"/>
                <a:gd name="connsiteY1" fmla="*/ 0 h 809131"/>
                <a:gd name="connsiteX2" fmla="*/ 149771 w 717416"/>
                <a:gd name="connsiteY2" fmla="*/ 809131 h 809131"/>
                <a:gd name="connsiteX3" fmla="*/ 0 w 717416"/>
                <a:gd name="connsiteY3" fmla="*/ 714835 h 809131"/>
              </a:gdLst>
              <a:ahLst/>
              <a:cxnLst>
                <a:cxn ang="0">
                  <a:pos x="connsiteX0" y="connsiteY0"/>
                </a:cxn>
                <a:cxn ang="0">
                  <a:pos x="connsiteX1" y="connsiteY1"/>
                </a:cxn>
                <a:cxn ang="0">
                  <a:pos x="connsiteX2" y="connsiteY2"/>
                </a:cxn>
                <a:cxn ang="0">
                  <a:pos x="connsiteX3" y="connsiteY3"/>
                </a:cxn>
              </a:cxnLst>
              <a:rect l="l" t="t" r="r" b="b"/>
              <a:pathLst>
                <a:path w="717416" h="809131">
                  <a:moveTo>
                    <a:pt x="0" y="714835"/>
                  </a:moveTo>
                  <a:lnTo>
                    <a:pt x="717416" y="0"/>
                  </a:lnTo>
                  <a:lnTo>
                    <a:pt x="149771" y="809131"/>
                  </a:lnTo>
                  <a:lnTo>
                    <a:pt x="0" y="714835"/>
                  </a:lnTo>
                  <a:close/>
                </a:path>
              </a:pathLst>
            </a:custGeom>
            <a:solidFill>
              <a:schemeClr val="accent3">
                <a:lumMod val="50000"/>
              </a:schemeClr>
            </a:solidFill>
            <a:ln w="6804" cap="flat">
              <a:noFill/>
              <a:prstDash val="solid"/>
              <a:miter/>
            </a:ln>
          </p:spPr>
          <p:txBody>
            <a:bodyPr rtlCol="0" anchor="ctr"/>
            <a:lstStyle/>
            <a:p>
              <a:endParaRPr lang="fr-FR"/>
            </a:p>
          </p:txBody>
        </p:sp>
        <p:sp>
          <p:nvSpPr>
            <p:cNvPr id="82" name="Forme libre 77">
              <a:extLst>
                <a:ext uri="{FF2B5EF4-FFF2-40B4-BE49-F238E27FC236}">
                  <a16:creationId xmlns:a16="http://schemas.microsoft.com/office/drawing/2014/main" id="{ABAACBD4-6734-B01B-E588-AB7A245CC43A}"/>
                </a:ext>
              </a:extLst>
            </p:cNvPr>
            <p:cNvSpPr/>
            <p:nvPr/>
          </p:nvSpPr>
          <p:spPr>
            <a:xfrm>
              <a:off x="4051465" y="3428934"/>
              <a:ext cx="2035787" cy="346581"/>
            </a:xfrm>
            <a:custGeom>
              <a:avLst/>
              <a:gdLst>
                <a:gd name="connsiteX0" fmla="*/ 0 w 1014643"/>
                <a:gd name="connsiteY0" fmla="*/ 0 h 172737"/>
                <a:gd name="connsiteX1" fmla="*/ 1014644 w 1014643"/>
                <a:gd name="connsiteY1" fmla="*/ 2516 h 172737"/>
                <a:gd name="connsiteX2" fmla="*/ 38582 w 1014643"/>
                <a:gd name="connsiteY2" fmla="*/ 172738 h 172737"/>
                <a:gd name="connsiteX3" fmla="*/ 0 w 1014643"/>
                <a:gd name="connsiteY3" fmla="*/ 0 h 172737"/>
              </a:gdLst>
              <a:ahLst/>
              <a:cxnLst>
                <a:cxn ang="0">
                  <a:pos x="connsiteX0" y="connsiteY0"/>
                </a:cxn>
                <a:cxn ang="0">
                  <a:pos x="connsiteX1" y="connsiteY1"/>
                </a:cxn>
                <a:cxn ang="0">
                  <a:pos x="connsiteX2" y="connsiteY2"/>
                </a:cxn>
                <a:cxn ang="0">
                  <a:pos x="connsiteX3" y="connsiteY3"/>
                </a:cxn>
              </a:cxnLst>
              <a:rect l="l" t="t" r="r" b="b"/>
              <a:pathLst>
                <a:path w="1014643" h="172737">
                  <a:moveTo>
                    <a:pt x="0" y="0"/>
                  </a:moveTo>
                  <a:lnTo>
                    <a:pt x="1014644" y="2516"/>
                  </a:lnTo>
                  <a:lnTo>
                    <a:pt x="38582" y="172738"/>
                  </a:lnTo>
                  <a:lnTo>
                    <a:pt x="0" y="0"/>
                  </a:lnTo>
                  <a:close/>
                </a:path>
              </a:pathLst>
            </a:custGeom>
            <a:solidFill>
              <a:srgbClr val="573D76"/>
            </a:solidFill>
            <a:ln w="6804" cap="flat">
              <a:noFill/>
              <a:prstDash val="solid"/>
              <a:miter/>
            </a:ln>
          </p:spPr>
          <p:txBody>
            <a:bodyPr rtlCol="0" anchor="ctr"/>
            <a:lstStyle/>
            <a:p>
              <a:endParaRPr lang="fr-FR"/>
            </a:p>
          </p:txBody>
        </p:sp>
        <p:sp>
          <p:nvSpPr>
            <p:cNvPr id="83" name="Forme libre 78">
              <a:extLst>
                <a:ext uri="{FF2B5EF4-FFF2-40B4-BE49-F238E27FC236}">
                  <a16:creationId xmlns:a16="http://schemas.microsoft.com/office/drawing/2014/main" id="{F4D413AC-F712-DBBF-273F-7A90B5AD951B}"/>
                </a:ext>
              </a:extLst>
            </p:cNvPr>
            <p:cNvSpPr/>
            <p:nvPr/>
          </p:nvSpPr>
          <p:spPr>
            <a:xfrm>
              <a:off x="4439891" y="1989768"/>
              <a:ext cx="1647363" cy="1444214"/>
            </a:xfrm>
            <a:custGeom>
              <a:avLst/>
              <a:gdLst>
                <a:gd name="connsiteX0" fmla="*/ 103635 w 821051"/>
                <a:gd name="connsiteY0" fmla="*/ 0 h 719801"/>
                <a:gd name="connsiteX1" fmla="*/ 821051 w 821051"/>
                <a:gd name="connsiteY1" fmla="*/ 719801 h 719801"/>
                <a:gd name="connsiteX2" fmla="*/ 0 w 821051"/>
                <a:gd name="connsiteY2" fmla="*/ 143485 h 719801"/>
                <a:gd name="connsiteX3" fmla="*/ 103635 w 821051"/>
                <a:gd name="connsiteY3" fmla="*/ 0 h 719801"/>
              </a:gdLst>
              <a:ahLst/>
              <a:cxnLst>
                <a:cxn ang="0">
                  <a:pos x="connsiteX0" y="connsiteY0"/>
                </a:cxn>
                <a:cxn ang="0">
                  <a:pos x="connsiteX1" y="connsiteY1"/>
                </a:cxn>
                <a:cxn ang="0">
                  <a:pos x="connsiteX2" y="connsiteY2"/>
                </a:cxn>
                <a:cxn ang="0">
                  <a:pos x="connsiteX3" y="connsiteY3"/>
                </a:cxn>
              </a:cxnLst>
              <a:rect l="l" t="t" r="r" b="b"/>
              <a:pathLst>
                <a:path w="821051" h="719801">
                  <a:moveTo>
                    <a:pt x="103635" y="0"/>
                  </a:moveTo>
                  <a:lnTo>
                    <a:pt x="821051" y="719801"/>
                  </a:lnTo>
                  <a:lnTo>
                    <a:pt x="0" y="143485"/>
                  </a:lnTo>
                  <a:lnTo>
                    <a:pt x="103635" y="0"/>
                  </a:lnTo>
                  <a:close/>
                </a:path>
              </a:pathLst>
            </a:custGeom>
            <a:solidFill>
              <a:srgbClr val="8B7E66"/>
            </a:solidFill>
            <a:ln w="6804" cap="flat">
              <a:noFill/>
              <a:prstDash val="solid"/>
              <a:miter/>
            </a:ln>
          </p:spPr>
          <p:txBody>
            <a:bodyPr rtlCol="0" anchor="ctr"/>
            <a:lstStyle/>
            <a:p>
              <a:endParaRPr lang="fr-FR"/>
            </a:p>
          </p:txBody>
        </p:sp>
        <p:sp>
          <p:nvSpPr>
            <p:cNvPr id="84" name="Forme libre 80">
              <a:extLst>
                <a:ext uri="{FF2B5EF4-FFF2-40B4-BE49-F238E27FC236}">
                  <a16:creationId xmlns:a16="http://schemas.microsoft.com/office/drawing/2014/main" id="{4ED53288-9787-32E4-29EF-2D0DF567194E}"/>
                </a:ext>
              </a:extLst>
            </p:cNvPr>
            <p:cNvSpPr/>
            <p:nvPr/>
          </p:nvSpPr>
          <p:spPr>
            <a:xfrm>
              <a:off x="5732142" y="1038607"/>
              <a:ext cx="710224" cy="710094"/>
            </a:xfrm>
            <a:custGeom>
              <a:avLst/>
              <a:gdLst>
                <a:gd name="connsiteX0" fmla="*/ 353979 w 353978"/>
                <a:gd name="connsiteY0" fmla="*/ 176957 h 353913"/>
                <a:gd name="connsiteX1" fmla="*/ 176990 w 353978"/>
                <a:gd name="connsiteY1" fmla="*/ 353913 h 353913"/>
                <a:gd name="connsiteX2" fmla="*/ 0 w 353978"/>
                <a:gd name="connsiteY2" fmla="*/ 176957 h 353913"/>
                <a:gd name="connsiteX3" fmla="*/ 176990 w 353978"/>
                <a:gd name="connsiteY3" fmla="*/ 0 h 353913"/>
                <a:gd name="connsiteX4" fmla="*/ 353979 w 353978"/>
                <a:gd name="connsiteY4" fmla="*/ 176957 h 3539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3978" h="353913">
                  <a:moveTo>
                    <a:pt x="353979" y="176957"/>
                  </a:moveTo>
                  <a:cubicBezTo>
                    <a:pt x="353979" y="274688"/>
                    <a:pt x="274739" y="353913"/>
                    <a:pt x="176990" y="353913"/>
                  </a:cubicBezTo>
                  <a:cubicBezTo>
                    <a:pt x="79241" y="353913"/>
                    <a:pt x="0" y="274688"/>
                    <a:pt x="0" y="176957"/>
                  </a:cubicBezTo>
                  <a:cubicBezTo>
                    <a:pt x="0" y="79226"/>
                    <a:pt x="79241" y="0"/>
                    <a:pt x="176990" y="0"/>
                  </a:cubicBezTo>
                  <a:cubicBezTo>
                    <a:pt x="274738" y="0"/>
                    <a:pt x="353979" y="79226"/>
                    <a:pt x="353979" y="176957"/>
                  </a:cubicBezTo>
                  <a:close/>
                </a:path>
              </a:pathLst>
            </a:custGeom>
            <a:solidFill>
              <a:srgbClr val="F595A6"/>
            </a:solidFill>
            <a:ln w="6804" cap="flat">
              <a:noFill/>
              <a:prstDash val="solid"/>
              <a:miter/>
            </a:ln>
          </p:spPr>
          <p:txBody>
            <a:bodyPr rtlCol="0" anchor="ctr"/>
            <a:lstStyle/>
            <a:p>
              <a:endParaRPr lang="fr-FR"/>
            </a:p>
          </p:txBody>
        </p:sp>
        <p:sp>
          <p:nvSpPr>
            <p:cNvPr id="85" name="Forme libre 81">
              <a:extLst>
                <a:ext uri="{FF2B5EF4-FFF2-40B4-BE49-F238E27FC236}">
                  <a16:creationId xmlns:a16="http://schemas.microsoft.com/office/drawing/2014/main" id="{635A9752-553C-755D-280D-A8FD4B348EB5}"/>
                </a:ext>
              </a:extLst>
            </p:cNvPr>
            <p:cNvSpPr/>
            <p:nvPr/>
          </p:nvSpPr>
          <p:spPr>
            <a:xfrm>
              <a:off x="5732142" y="5109298"/>
              <a:ext cx="710224" cy="710094"/>
            </a:xfrm>
            <a:custGeom>
              <a:avLst/>
              <a:gdLst>
                <a:gd name="connsiteX0" fmla="*/ 353979 w 353978"/>
                <a:gd name="connsiteY0" fmla="*/ 176956 h 353913"/>
                <a:gd name="connsiteX1" fmla="*/ 176990 w 353978"/>
                <a:gd name="connsiteY1" fmla="*/ 353913 h 353913"/>
                <a:gd name="connsiteX2" fmla="*/ 0 w 353978"/>
                <a:gd name="connsiteY2" fmla="*/ 176956 h 353913"/>
                <a:gd name="connsiteX3" fmla="*/ 176990 w 353978"/>
                <a:gd name="connsiteY3" fmla="*/ -1 h 353913"/>
                <a:gd name="connsiteX4" fmla="*/ 353979 w 353978"/>
                <a:gd name="connsiteY4" fmla="*/ 176956 h 3539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3978" h="353913">
                  <a:moveTo>
                    <a:pt x="353979" y="176956"/>
                  </a:moveTo>
                  <a:cubicBezTo>
                    <a:pt x="353979" y="274687"/>
                    <a:pt x="274739" y="353913"/>
                    <a:pt x="176990" y="353913"/>
                  </a:cubicBezTo>
                  <a:cubicBezTo>
                    <a:pt x="79241" y="353913"/>
                    <a:pt x="0" y="274687"/>
                    <a:pt x="0" y="176956"/>
                  </a:cubicBezTo>
                  <a:cubicBezTo>
                    <a:pt x="0" y="79225"/>
                    <a:pt x="79241" y="-1"/>
                    <a:pt x="176990" y="-1"/>
                  </a:cubicBezTo>
                  <a:cubicBezTo>
                    <a:pt x="274738" y="-1"/>
                    <a:pt x="353979" y="79225"/>
                    <a:pt x="353979" y="176956"/>
                  </a:cubicBezTo>
                  <a:close/>
                </a:path>
              </a:pathLst>
            </a:custGeom>
            <a:solidFill>
              <a:schemeClr val="accent2"/>
            </a:solidFill>
            <a:ln w="6804" cap="flat">
              <a:noFill/>
              <a:prstDash val="solid"/>
              <a:miter/>
            </a:ln>
          </p:spPr>
          <p:txBody>
            <a:bodyPr rtlCol="0" anchor="ctr"/>
            <a:lstStyle/>
            <a:p>
              <a:endParaRPr lang="fr-FR"/>
            </a:p>
          </p:txBody>
        </p:sp>
        <p:sp>
          <p:nvSpPr>
            <p:cNvPr id="86" name="Forme libre 82">
              <a:extLst>
                <a:ext uri="{FF2B5EF4-FFF2-40B4-BE49-F238E27FC236}">
                  <a16:creationId xmlns:a16="http://schemas.microsoft.com/office/drawing/2014/main" id="{4C3E7937-BA9C-ED52-BCE9-F8EA939B05CB}"/>
                </a:ext>
              </a:extLst>
            </p:cNvPr>
            <p:cNvSpPr/>
            <p:nvPr/>
          </p:nvSpPr>
          <p:spPr>
            <a:xfrm>
              <a:off x="4292713" y="4513185"/>
              <a:ext cx="710224" cy="710094"/>
            </a:xfrm>
            <a:custGeom>
              <a:avLst/>
              <a:gdLst>
                <a:gd name="connsiteX0" fmla="*/ 353979 w 353978"/>
                <a:gd name="connsiteY0" fmla="*/ 176957 h 353913"/>
                <a:gd name="connsiteX1" fmla="*/ 176989 w 353978"/>
                <a:gd name="connsiteY1" fmla="*/ 353914 h 353913"/>
                <a:gd name="connsiteX2" fmla="*/ 0 w 353978"/>
                <a:gd name="connsiteY2" fmla="*/ 176957 h 353913"/>
                <a:gd name="connsiteX3" fmla="*/ 176989 w 353978"/>
                <a:gd name="connsiteY3" fmla="*/ 0 h 353913"/>
                <a:gd name="connsiteX4" fmla="*/ 353979 w 353978"/>
                <a:gd name="connsiteY4" fmla="*/ 176957 h 3539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3978" h="353913">
                  <a:moveTo>
                    <a:pt x="353979" y="176957"/>
                  </a:moveTo>
                  <a:cubicBezTo>
                    <a:pt x="353979" y="274688"/>
                    <a:pt x="274738" y="353914"/>
                    <a:pt x="176989" y="353914"/>
                  </a:cubicBezTo>
                  <a:cubicBezTo>
                    <a:pt x="79241" y="353914"/>
                    <a:pt x="0" y="274688"/>
                    <a:pt x="0" y="176957"/>
                  </a:cubicBezTo>
                  <a:cubicBezTo>
                    <a:pt x="0" y="79226"/>
                    <a:pt x="79240" y="0"/>
                    <a:pt x="176989" y="0"/>
                  </a:cubicBezTo>
                  <a:cubicBezTo>
                    <a:pt x="274737" y="0"/>
                    <a:pt x="353979" y="79226"/>
                    <a:pt x="353979" y="176957"/>
                  </a:cubicBezTo>
                  <a:close/>
                </a:path>
              </a:pathLst>
            </a:custGeom>
            <a:solidFill>
              <a:schemeClr val="accent3"/>
            </a:solidFill>
            <a:ln w="6804" cap="flat">
              <a:noFill/>
              <a:prstDash val="solid"/>
              <a:miter/>
            </a:ln>
          </p:spPr>
          <p:txBody>
            <a:bodyPr rtlCol="0" anchor="ctr"/>
            <a:lstStyle/>
            <a:p>
              <a:endParaRPr lang="fr-FR"/>
            </a:p>
          </p:txBody>
        </p:sp>
        <p:sp>
          <p:nvSpPr>
            <p:cNvPr id="87" name="Forme libre 83">
              <a:extLst>
                <a:ext uri="{FF2B5EF4-FFF2-40B4-BE49-F238E27FC236}">
                  <a16:creationId xmlns:a16="http://schemas.microsoft.com/office/drawing/2014/main" id="{0CABEC54-D77D-97C5-A490-69D575D77CA8}"/>
                </a:ext>
              </a:extLst>
            </p:cNvPr>
            <p:cNvSpPr/>
            <p:nvPr/>
          </p:nvSpPr>
          <p:spPr>
            <a:xfrm>
              <a:off x="7171707" y="1634723"/>
              <a:ext cx="710224" cy="710094"/>
            </a:xfrm>
            <a:custGeom>
              <a:avLst/>
              <a:gdLst>
                <a:gd name="connsiteX0" fmla="*/ 353979 w 353978"/>
                <a:gd name="connsiteY0" fmla="*/ 176956 h 353913"/>
                <a:gd name="connsiteX1" fmla="*/ 176989 w 353978"/>
                <a:gd name="connsiteY1" fmla="*/ 353913 h 353913"/>
                <a:gd name="connsiteX2" fmla="*/ 0 w 353978"/>
                <a:gd name="connsiteY2" fmla="*/ 176956 h 353913"/>
                <a:gd name="connsiteX3" fmla="*/ 176989 w 353978"/>
                <a:gd name="connsiteY3" fmla="*/ -1 h 353913"/>
                <a:gd name="connsiteX4" fmla="*/ 353979 w 353978"/>
                <a:gd name="connsiteY4" fmla="*/ 176956 h 3539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3978" h="353913">
                  <a:moveTo>
                    <a:pt x="353979" y="176956"/>
                  </a:moveTo>
                  <a:cubicBezTo>
                    <a:pt x="353979" y="274687"/>
                    <a:pt x="274738" y="353913"/>
                    <a:pt x="176989" y="353913"/>
                  </a:cubicBezTo>
                  <a:cubicBezTo>
                    <a:pt x="79241" y="353913"/>
                    <a:pt x="0" y="274687"/>
                    <a:pt x="0" y="176956"/>
                  </a:cubicBezTo>
                  <a:cubicBezTo>
                    <a:pt x="0" y="79225"/>
                    <a:pt x="79240" y="-1"/>
                    <a:pt x="176989" y="-1"/>
                  </a:cubicBezTo>
                  <a:cubicBezTo>
                    <a:pt x="274737" y="-1"/>
                    <a:pt x="353979" y="79225"/>
                    <a:pt x="353979" y="176956"/>
                  </a:cubicBezTo>
                  <a:close/>
                </a:path>
              </a:pathLst>
            </a:custGeom>
            <a:solidFill>
              <a:schemeClr val="accent1"/>
            </a:solidFill>
            <a:ln w="6804" cap="flat">
              <a:noFill/>
              <a:prstDash val="solid"/>
              <a:miter/>
            </a:ln>
          </p:spPr>
          <p:txBody>
            <a:bodyPr rtlCol="0" anchor="ctr"/>
            <a:lstStyle/>
            <a:p>
              <a:endParaRPr lang="fr-FR"/>
            </a:p>
          </p:txBody>
        </p:sp>
        <p:sp>
          <p:nvSpPr>
            <p:cNvPr id="88" name="Forme libre 84">
              <a:extLst>
                <a:ext uri="{FF2B5EF4-FFF2-40B4-BE49-F238E27FC236}">
                  <a16:creationId xmlns:a16="http://schemas.microsoft.com/office/drawing/2014/main" id="{C54F0003-01DD-C851-BC01-64960E3A2245}"/>
                </a:ext>
              </a:extLst>
            </p:cNvPr>
            <p:cNvSpPr/>
            <p:nvPr/>
          </p:nvSpPr>
          <p:spPr>
            <a:xfrm>
              <a:off x="7767929" y="3073884"/>
              <a:ext cx="710224" cy="710094"/>
            </a:xfrm>
            <a:custGeom>
              <a:avLst/>
              <a:gdLst>
                <a:gd name="connsiteX0" fmla="*/ 353979 w 353978"/>
                <a:gd name="connsiteY0" fmla="*/ 176957 h 353913"/>
                <a:gd name="connsiteX1" fmla="*/ 176989 w 353978"/>
                <a:gd name="connsiteY1" fmla="*/ 353914 h 353913"/>
                <a:gd name="connsiteX2" fmla="*/ 0 w 353978"/>
                <a:gd name="connsiteY2" fmla="*/ 176957 h 353913"/>
                <a:gd name="connsiteX3" fmla="*/ 176989 w 353978"/>
                <a:gd name="connsiteY3" fmla="*/ 0 h 353913"/>
                <a:gd name="connsiteX4" fmla="*/ 353979 w 353978"/>
                <a:gd name="connsiteY4" fmla="*/ 176957 h 3539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3978" h="353913">
                  <a:moveTo>
                    <a:pt x="353979" y="176957"/>
                  </a:moveTo>
                  <a:cubicBezTo>
                    <a:pt x="353979" y="274688"/>
                    <a:pt x="274738" y="353914"/>
                    <a:pt x="176989" y="353914"/>
                  </a:cubicBezTo>
                  <a:cubicBezTo>
                    <a:pt x="79241" y="353914"/>
                    <a:pt x="0" y="274688"/>
                    <a:pt x="0" y="176957"/>
                  </a:cubicBezTo>
                  <a:cubicBezTo>
                    <a:pt x="0" y="79226"/>
                    <a:pt x="79240" y="0"/>
                    <a:pt x="176989" y="0"/>
                  </a:cubicBezTo>
                  <a:cubicBezTo>
                    <a:pt x="274738" y="0"/>
                    <a:pt x="353979" y="79226"/>
                    <a:pt x="353979" y="176957"/>
                  </a:cubicBezTo>
                  <a:close/>
                </a:path>
              </a:pathLst>
            </a:custGeom>
            <a:solidFill>
              <a:schemeClr val="accent4"/>
            </a:solidFill>
            <a:ln w="6804" cap="flat">
              <a:noFill/>
              <a:prstDash val="solid"/>
              <a:miter/>
            </a:ln>
          </p:spPr>
          <p:txBody>
            <a:bodyPr rtlCol="0" anchor="ctr"/>
            <a:lstStyle/>
            <a:p>
              <a:endParaRPr lang="fr-FR"/>
            </a:p>
          </p:txBody>
        </p:sp>
        <p:sp>
          <p:nvSpPr>
            <p:cNvPr id="89" name="Forme libre 85">
              <a:extLst>
                <a:ext uri="{FF2B5EF4-FFF2-40B4-BE49-F238E27FC236}">
                  <a16:creationId xmlns:a16="http://schemas.microsoft.com/office/drawing/2014/main" id="{30B75D53-180A-89E4-39F9-ED177B05FBB8}"/>
                </a:ext>
              </a:extLst>
            </p:cNvPr>
            <p:cNvSpPr/>
            <p:nvPr/>
          </p:nvSpPr>
          <p:spPr>
            <a:xfrm>
              <a:off x="3696353" y="3073884"/>
              <a:ext cx="710224" cy="710094"/>
            </a:xfrm>
            <a:custGeom>
              <a:avLst/>
              <a:gdLst>
                <a:gd name="connsiteX0" fmla="*/ 353979 w 353978"/>
                <a:gd name="connsiteY0" fmla="*/ 176957 h 353913"/>
                <a:gd name="connsiteX1" fmla="*/ 176990 w 353978"/>
                <a:gd name="connsiteY1" fmla="*/ 353914 h 353913"/>
                <a:gd name="connsiteX2" fmla="*/ 0 w 353978"/>
                <a:gd name="connsiteY2" fmla="*/ 176957 h 353913"/>
                <a:gd name="connsiteX3" fmla="*/ 176990 w 353978"/>
                <a:gd name="connsiteY3" fmla="*/ 0 h 353913"/>
                <a:gd name="connsiteX4" fmla="*/ 353979 w 353978"/>
                <a:gd name="connsiteY4" fmla="*/ 176957 h 3539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3978" h="353913">
                  <a:moveTo>
                    <a:pt x="353979" y="176957"/>
                  </a:moveTo>
                  <a:cubicBezTo>
                    <a:pt x="353979" y="274688"/>
                    <a:pt x="274739" y="353914"/>
                    <a:pt x="176990" y="353914"/>
                  </a:cubicBezTo>
                  <a:cubicBezTo>
                    <a:pt x="79242" y="353914"/>
                    <a:pt x="0" y="274688"/>
                    <a:pt x="0" y="176957"/>
                  </a:cubicBezTo>
                  <a:cubicBezTo>
                    <a:pt x="0" y="79226"/>
                    <a:pt x="79241" y="0"/>
                    <a:pt x="176990" y="0"/>
                  </a:cubicBezTo>
                  <a:cubicBezTo>
                    <a:pt x="274738" y="0"/>
                    <a:pt x="353979" y="79226"/>
                    <a:pt x="353979" y="176957"/>
                  </a:cubicBezTo>
                  <a:close/>
                </a:path>
              </a:pathLst>
            </a:custGeom>
            <a:solidFill>
              <a:srgbClr val="805AAB"/>
            </a:solidFill>
            <a:ln w="6804" cap="flat">
              <a:noFill/>
              <a:prstDash val="solid"/>
              <a:miter/>
            </a:ln>
          </p:spPr>
          <p:txBody>
            <a:bodyPr rtlCol="0" anchor="ctr"/>
            <a:lstStyle/>
            <a:p>
              <a:endParaRPr lang="fr-FR"/>
            </a:p>
          </p:txBody>
        </p:sp>
        <p:sp>
          <p:nvSpPr>
            <p:cNvPr id="90" name="Forme libre 86">
              <a:extLst>
                <a:ext uri="{FF2B5EF4-FFF2-40B4-BE49-F238E27FC236}">
                  <a16:creationId xmlns:a16="http://schemas.microsoft.com/office/drawing/2014/main" id="{95A6505A-6195-7D50-4E01-1C86D5D639C8}"/>
                </a:ext>
              </a:extLst>
            </p:cNvPr>
            <p:cNvSpPr/>
            <p:nvPr/>
          </p:nvSpPr>
          <p:spPr>
            <a:xfrm>
              <a:off x="7171707" y="4513185"/>
              <a:ext cx="710224" cy="710094"/>
            </a:xfrm>
            <a:custGeom>
              <a:avLst/>
              <a:gdLst>
                <a:gd name="connsiteX0" fmla="*/ 353979 w 353978"/>
                <a:gd name="connsiteY0" fmla="*/ 176957 h 353913"/>
                <a:gd name="connsiteX1" fmla="*/ 176989 w 353978"/>
                <a:gd name="connsiteY1" fmla="*/ 353914 h 353913"/>
                <a:gd name="connsiteX2" fmla="*/ 0 w 353978"/>
                <a:gd name="connsiteY2" fmla="*/ 176957 h 353913"/>
                <a:gd name="connsiteX3" fmla="*/ 176989 w 353978"/>
                <a:gd name="connsiteY3" fmla="*/ 0 h 353913"/>
                <a:gd name="connsiteX4" fmla="*/ 353979 w 353978"/>
                <a:gd name="connsiteY4" fmla="*/ 176957 h 3539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3978" h="353913">
                  <a:moveTo>
                    <a:pt x="353979" y="176957"/>
                  </a:moveTo>
                  <a:cubicBezTo>
                    <a:pt x="353979" y="274688"/>
                    <a:pt x="274738" y="353914"/>
                    <a:pt x="176989" y="353914"/>
                  </a:cubicBezTo>
                  <a:cubicBezTo>
                    <a:pt x="79241" y="353914"/>
                    <a:pt x="0" y="274688"/>
                    <a:pt x="0" y="176957"/>
                  </a:cubicBezTo>
                  <a:cubicBezTo>
                    <a:pt x="0" y="79226"/>
                    <a:pt x="79240" y="0"/>
                    <a:pt x="176989" y="0"/>
                  </a:cubicBezTo>
                  <a:cubicBezTo>
                    <a:pt x="274737" y="0"/>
                    <a:pt x="353979" y="79226"/>
                    <a:pt x="353979" y="176957"/>
                  </a:cubicBezTo>
                  <a:close/>
                </a:path>
              </a:pathLst>
            </a:custGeom>
            <a:solidFill>
              <a:schemeClr val="accent5"/>
            </a:solidFill>
            <a:ln w="6804" cap="flat">
              <a:noFill/>
              <a:prstDash val="solid"/>
              <a:miter/>
            </a:ln>
          </p:spPr>
          <p:txBody>
            <a:bodyPr rtlCol="0" anchor="ctr"/>
            <a:lstStyle/>
            <a:p>
              <a:endParaRPr lang="fr-FR"/>
            </a:p>
          </p:txBody>
        </p:sp>
        <p:sp>
          <p:nvSpPr>
            <p:cNvPr id="91" name="Forme libre 87">
              <a:extLst>
                <a:ext uri="{FF2B5EF4-FFF2-40B4-BE49-F238E27FC236}">
                  <a16:creationId xmlns:a16="http://schemas.microsoft.com/office/drawing/2014/main" id="{79E4C922-604E-26C2-D526-7D426D38C71E}"/>
                </a:ext>
              </a:extLst>
            </p:cNvPr>
            <p:cNvSpPr/>
            <p:nvPr/>
          </p:nvSpPr>
          <p:spPr>
            <a:xfrm>
              <a:off x="4292713" y="1634723"/>
              <a:ext cx="710224" cy="710094"/>
            </a:xfrm>
            <a:custGeom>
              <a:avLst/>
              <a:gdLst>
                <a:gd name="connsiteX0" fmla="*/ 353979 w 353978"/>
                <a:gd name="connsiteY0" fmla="*/ 176956 h 353913"/>
                <a:gd name="connsiteX1" fmla="*/ 176989 w 353978"/>
                <a:gd name="connsiteY1" fmla="*/ 353913 h 353913"/>
                <a:gd name="connsiteX2" fmla="*/ 0 w 353978"/>
                <a:gd name="connsiteY2" fmla="*/ 176956 h 353913"/>
                <a:gd name="connsiteX3" fmla="*/ 176989 w 353978"/>
                <a:gd name="connsiteY3" fmla="*/ -1 h 353913"/>
                <a:gd name="connsiteX4" fmla="*/ 353979 w 353978"/>
                <a:gd name="connsiteY4" fmla="*/ 176956 h 3539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3978" h="353913">
                  <a:moveTo>
                    <a:pt x="353979" y="176956"/>
                  </a:moveTo>
                  <a:cubicBezTo>
                    <a:pt x="353979" y="274687"/>
                    <a:pt x="274738" y="353913"/>
                    <a:pt x="176989" y="353913"/>
                  </a:cubicBezTo>
                  <a:cubicBezTo>
                    <a:pt x="79241" y="353913"/>
                    <a:pt x="0" y="274687"/>
                    <a:pt x="0" y="176956"/>
                  </a:cubicBezTo>
                  <a:cubicBezTo>
                    <a:pt x="0" y="79225"/>
                    <a:pt x="79240" y="-1"/>
                    <a:pt x="176989" y="-1"/>
                  </a:cubicBezTo>
                  <a:cubicBezTo>
                    <a:pt x="274737" y="-1"/>
                    <a:pt x="353979" y="79225"/>
                    <a:pt x="353979" y="176956"/>
                  </a:cubicBezTo>
                  <a:close/>
                </a:path>
              </a:pathLst>
            </a:custGeom>
            <a:solidFill>
              <a:srgbClr val="D0BA94"/>
            </a:solidFill>
            <a:ln w="6804" cap="flat">
              <a:noFill/>
              <a:prstDash val="solid"/>
              <a:miter/>
            </a:ln>
          </p:spPr>
          <p:txBody>
            <a:bodyPr rtlCol="0" anchor="ctr"/>
            <a:lstStyle/>
            <a:p>
              <a:endParaRPr lang="fr-FR"/>
            </a:p>
          </p:txBody>
        </p:sp>
        <p:sp>
          <p:nvSpPr>
            <p:cNvPr id="92" name="ZoneTexte 2">
              <a:extLst>
                <a:ext uri="{FF2B5EF4-FFF2-40B4-BE49-F238E27FC236}">
                  <a16:creationId xmlns:a16="http://schemas.microsoft.com/office/drawing/2014/main" id="{3A050B4D-95BF-63D8-B782-1DE6EC17AEE8}"/>
                </a:ext>
              </a:extLst>
            </p:cNvPr>
            <p:cNvSpPr txBox="1"/>
            <p:nvPr/>
          </p:nvSpPr>
          <p:spPr>
            <a:xfrm>
              <a:off x="5903550" y="1060856"/>
              <a:ext cx="367408" cy="307777"/>
            </a:xfrm>
            <a:prstGeom prst="rect">
              <a:avLst/>
            </a:prstGeom>
            <a:noFill/>
          </p:spPr>
          <p:txBody>
            <a:bodyPr wrap="none" rtlCol="0" anchor="ctr">
              <a:spAutoFit/>
            </a:bodyPr>
            <a:lstStyle/>
            <a:p>
              <a:pPr algn="ctr"/>
              <a:r>
                <a:rPr lang="fr-FR" sz="1400" b="1" dirty="0">
                  <a:solidFill>
                    <a:schemeClr val="bg1"/>
                  </a:solidFill>
                </a:rPr>
                <a:t>01</a:t>
              </a:r>
            </a:p>
          </p:txBody>
        </p:sp>
        <p:sp>
          <p:nvSpPr>
            <p:cNvPr id="93" name="ZoneTexte 3">
              <a:extLst>
                <a:ext uri="{FF2B5EF4-FFF2-40B4-BE49-F238E27FC236}">
                  <a16:creationId xmlns:a16="http://schemas.microsoft.com/office/drawing/2014/main" id="{7375AE3D-7C07-8C76-E526-4E13477F0181}"/>
                </a:ext>
              </a:extLst>
            </p:cNvPr>
            <p:cNvSpPr txBox="1"/>
            <p:nvPr/>
          </p:nvSpPr>
          <p:spPr>
            <a:xfrm>
              <a:off x="5903550" y="5501121"/>
              <a:ext cx="367408" cy="307777"/>
            </a:xfrm>
            <a:prstGeom prst="rect">
              <a:avLst/>
            </a:prstGeom>
            <a:noFill/>
          </p:spPr>
          <p:txBody>
            <a:bodyPr wrap="none" rtlCol="0" anchor="ctr">
              <a:spAutoFit/>
            </a:bodyPr>
            <a:lstStyle/>
            <a:p>
              <a:pPr algn="ctr"/>
              <a:r>
                <a:rPr lang="fr-FR" sz="1400" b="1" dirty="0">
                  <a:solidFill>
                    <a:schemeClr val="bg1"/>
                  </a:solidFill>
                </a:rPr>
                <a:t>05</a:t>
              </a:r>
            </a:p>
          </p:txBody>
        </p:sp>
        <p:sp>
          <p:nvSpPr>
            <p:cNvPr id="94" name="ZoneTexte 4">
              <a:extLst>
                <a:ext uri="{FF2B5EF4-FFF2-40B4-BE49-F238E27FC236}">
                  <a16:creationId xmlns:a16="http://schemas.microsoft.com/office/drawing/2014/main" id="{67D9D6C7-ECEE-3918-B4B4-700F97CAC5BC}"/>
                </a:ext>
              </a:extLst>
            </p:cNvPr>
            <p:cNvSpPr txBox="1"/>
            <p:nvPr/>
          </p:nvSpPr>
          <p:spPr>
            <a:xfrm>
              <a:off x="4301314" y="4832576"/>
              <a:ext cx="367408" cy="307777"/>
            </a:xfrm>
            <a:prstGeom prst="rect">
              <a:avLst/>
            </a:prstGeom>
            <a:noFill/>
          </p:spPr>
          <p:txBody>
            <a:bodyPr wrap="none" rtlCol="0" anchor="ctr">
              <a:spAutoFit/>
            </a:bodyPr>
            <a:lstStyle/>
            <a:p>
              <a:pPr algn="ctr"/>
              <a:r>
                <a:rPr lang="fr-FR" sz="1400" b="1" dirty="0">
                  <a:solidFill>
                    <a:schemeClr val="bg1"/>
                  </a:solidFill>
                </a:rPr>
                <a:t>06</a:t>
              </a:r>
            </a:p>
          </p:txBody>
        </p:sp>
        <p:sp>
          <p:nvSpPr>
            <p:cNvPr id="95" name="ZoneTexte 5">
              <a:extLst>
                <a:ext uri="{FF2B5EF4-FFF2-40B4-BE49-F238E27FC236}">
                  <a16:creationId xmlns:a16="http://schemas.microsoft.com/office/drawing/2014/main" id="{7CFE52D4-EE4B-0201-3A1D-D5E4B0808CAF}"/>
                </a:ext>
              </a:extLst>
            </p:cNvPr>
            <p:cNvSpPr txBox="1"/>
            <p:nvPr/>
          </p:nvSpPr>
          <p:spPr>
            <a:xfrm>
              <a:off x="7514523" y="4832926"/>
              <a:ext cx="367408" cy="307777"/>
            </a:xfrm>
            <a:prstGeom prst="rect">
              <a:avLst/>
            </a:prstGeom>
            <a:noFill/>
          </p:spPr>
          <p:txBody>
            <a:bodyPr wrap="none" rtlCol="0" anchor="ctr">
              <a:spAutoFit/>
            </a:bodyPr>
            <a:lstStyle/>
            <a:p>
              <a:pPr algn="ctr"/>
              <a:r>
                <a:rPr lang="fr-FR" sz="1400" b="1" dirty="0">
                  <a:solidFill>
                    <a:schemeClr val="bg1"/>
                  </a:solidFill>
                </a:rPr>
                <a:t>04</a:t>
              </a:r>
            </a:p>
          </p:txBody>
        </p:sp>
        <p:sp>
          <p:nvSpPr>
            <p:cNvPr id="96" name="ZoneTexte 6">
              <a:extLst>
                <a:ext uri="{FF2B5EF4-FFF2-40B4-BE49-F238E27FC236}">
                  <a16:creationId xmlns:a16="http://schemas.microsoft.com/office/drawing/2014/main" id="{F907837C-CCA9-D458-A27E-F9B68385C225}"/>
                </a:ext>
              </a:extLst>
            </p:cNvPr>
            <p:cNvSpPr txBox="1"/>
            <p:nvPr/>
          </p:nvSpPr>
          <p:spPr>
            <a:xfrm>
              <a:off x="3711223" y="3275043"/>
              <a:ext cx="367408" cy="307777"/>
            </a:xfrm>
            <a:prstGeom prst="rect">
              <a:avLst/>
            </a:prstGeom>
            <a:noFill/>
          </p:spPr>
          <p:txBody>
            <a:bodyPr wrap="none" rtlCol="0" anchor="ctr">
              <a:spAutoFit/>
            </a:bodyPr>
            <a:lstStyle/>
            <a:p>
              <a:pPr algn="ctr"/>
              <a:r>
                <a:rPr lang="fr-FR" sz="1400" b="1" dirty="0">
                  <a:solidFill>
                    <a:schemeClr val="bg1"/>
                  </a:solidFill>
                </a:rPr>
                <a:t>07</a:t>
              </a:r>
            </a:p>
          </p:txBody>
        </p:sp>
        <p:sp>
          <p:nvSpPr>
            <p:cNvPr id="97" name="ZoneTexte 7">
              <a:extLst>
                <a:ext uri="{FF2B5EF4-FFF2-40B4-BE49-F238E27FC236}">
                  <a16:creationId xmlns:a16="http://schemas.microsoft.com/office/drawing/2014/main" id="{E8B66B02-6CA6-16D5-76B6-49E3CD7172A9}"/>
                </a:ext>
              </a:extLst>
            </p:cNvPr>
            <p:cNvSpPr txBox="1"/>
            <p:nvPr/>
          </p:nvSpPr>
          <p:spPr>
            <a:xfrm>
              <a:off x="8128240" y="3275043"/>
              <a:ext cx="367408" cy="307777"/>
            </a:xfrm>
            <a:prstGeom prst="rect">
              <a:avLst/>
            </a:prstGeom>
            <a:noFill/>
          </p:spPr>
          <p:txBody>
            <a:bodyPr wrap="none" rtlCol="0" anchor="ctr">
              <a:spAutoFit/>
            </a:bodyPr>
            <a:lstStyle/>
            <a:p>
              <a:pPr algn="ctr"/>
              <a:r>
                <a:rPr lang="fr-FR" sz="1400" b="1" dirty="0">
                  <a:solidFill>
                    <a:schemeClr val="bg1"/>
                  </a:solidFill>
                </a:rPr>
                <a:t>03</a:t>
              </a:r>
            </a:p>
          </p:txBody>
        </p:sp>
        <p:sp>
          <p:nvSpPr>
            <p:cNvPr id="98" name="ZoneTexte 8">
              <a:extLst>
                <a:ext uri="{FF2B5EF4-FFF2-40B4-BE49-F238E27FC236}">
                  <a16:creationId xmlns:a16="http://schemas.microsoft.com/office/drawing/2014/main" id="{8E716E5E-4518-E4CB-B40B-1B257EC2B933}"/>
                </a:ext>
              </a:extLst>
            </p:cNvPr>
            <p:cNvSpPr txBox="1"/>
            <p:nvPr/>
          </p:nvSpPr>
          <p:spPr>
            <a:xfrm>
              <a:off x="4301314" y="1725166"/>
              <a:ext cx="367408" cy="307777"/>
            </a:xfrm>
            <a:prstGeom prst="rect">
              <a:avLst/>
            </a:prstGeom>
            <a:noFill/>
          </p:spPr>
          <p:txBody>
            <a:bodyPr wrap="none" rtlCol="0" anchor="ctr">
              <a:spAutoFit/>
            </a:bodyPr>
            <a:lstStyle/>
            <a:p>
              <a:pPr algn="ctr"/>
              <a:r>
                <a:rPr lang="fr-FR" sz="1400" b="1" dirty="0">
                  <a:solidFill>
                    <a:schemeClr val="bg1"/>
                  </a:solidFill>
                </a:rPr>
                <a:t>08</a:t>
              </a:r>
            </a:p>
          </p:txBody>
        </p:sp>
        <p:sp>
          <p:nvSpPr>
            <p:cNvPr id="99" name="ZoneTexte 9">
              <a:extLst>
                <a:ext uri="{FF2B5EF4-FFF2-40B4-BE49-F238E27FC236}">
                  <a16:creationId xmlns:a16="http://schemas.microsoft.com/office/drawing/2014/main" id="{3C4115F2-1057-BD5D-6C38-2496F7098907}"/>
                </a:ext>
              </a:extLst>
            </p:cNvPr>
            <p:cNvSpPr txBox="1"/>
            <p:nvPr/>
          </p:nvSpPr>
          <p:spPr>
            <a:xfrm>
              <a:off x="7514523" y="1725516"/>
              <a:ext cx="367408" cy="307777"/>
            </a:xfrm>
            <a:prstGeom prst="rect">
              <a:avLst/>
            </a:prstGeom>
            <a:noFill/>
          </p:spPr>
          <p:txBody>
            <a:bodyPr wrap="none" rtlCol="0" anchor="ctr">
              <a:spAutoFit/>
            </a:bodyPr>
            <a:lstStyle/>
            <a:p>
              <a:pPr algn="ctr"/>
              <a:r>
                <a:rPr lang="fr-FR" sz="1400" b="1" dirty="0">
                  <a:solidFill>
                    <a:schemeClr val="bg1"/>
                  </a:solidFill>
                </a:rPr>
                <a:t>02</a:t>
              </a:r>
            </a:p>
          </p:txBody>
        </p:sp>
      </p:grpSp>
      <p:pic>
        <p:nvPicPr>
          <p:cNvPr id="100" name="Graphic 12" descr="Brainstorm with solid fill">
            <a:extLst>
              <a:ext uri="{FF2B5EF4-FFF2-40B4-BE49-F238E27FC236}">
                <a16:creationId xmlns:a16="http://schemas.microsoft.com/office/drawing/2014/main" id="{73403340-EA05-3403-FAE0-25B5A0B8045E}"/>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4543527" y="2565008"/>
            <a:ext cx="365760" cy="365760"/>
          </a:xfrm>
          <a:prstGeom prst="rect">
            <a:avLst/>
          </a:prstGeom>
          <a:effectLst>
            <a:outerShdw blurRad="50800" dist="38100" dir="2700000" algn="tl" rotWithShape="0">
              <a:prstClr val="black">
                <a:alpha val="40000"/>
              </a:prstClr>
            </a:outerShdw>
          </a:effectLst>
        </p:spPr>
      </p:pic>
      <p:pic>
        <p:nvPicPr>
          <p:cNvPr id="101" name="Graphic 13" descr="Bullseye with solid fill">
            <a:extLst>
              <a:ext uri="{FF2B5EF4-FFF2-40B4-BE49-F238E27FC236}">
                <a16:creationId xmlns:a16="http://schemas.microsoft.com/office/drawing/2014/main" id="{61FD1A12-444C-3435-95BC-B51C3224A99A}"/>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4544695" y="5266227"/>
            <a:ext cx="365760" cy="365760"/>
          </a:xfrm>
          <a:prstGeom prst="rect">
            <a:avLst/>
          </a:prstGeom>
          <a:effectLst>
            <a:outerShdw blurRad="50800" dist="38100" dir="2700000" algn="tl" rotWithShape="0">
              <a:prstClr val="black">
                <a:alpha val="40000"/>
              </a:prstClr>
            </a:outerShdw>
          </a:effectLst>
        </p:spPr>
      </p:pic>
      <p:pic>
        <p:nvPicPr>
          <p:cNvPr id="102" name="Graphic 14" descr="Database with solid fill">
            <a:extLst>
              <a:ext uri="{FF2B5EF4-FFF2-40B4-BE49-F238E27FC236}">
                <a16:creationId xmlns:a16="http://schemas.microsoft.com/office/drawing/2014/main" id="{551F7E80-74A6-5AD3-6801-05A5699C9F67}"/>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7256914" y="5266227"/>
            <a:ext cx="365760" cy="365760"/>
          </a:xfrm>
          <a:prstGeom prst="rect">
            <a:avLst/>
          </a:prstGeom>
          <a:effectLst>
            <a:outerShdw blurRad="50800" dist="38100" dir="2700000" algn="tl" rotWithShape="0">
              <a:prstClr val="black">
                <a:alpha val="40000"/>
              </a:prstClr>
            </a:outerShdw>
          </a:effectLst>
        </p:spPr>
      </p:pic>
      <p:pic>
        <p:nvPicPr>
          <p:cNvPr id="103" name="Graphic 15" descr="Gears with solid fill">
            <a:extLst>
              <a:ext uri="{FF2B5EF4-FFF2-40B4-BE49-F238E27FC236}">
                <a16:creationId xmlns:a16="http://schemas.microsoft.com/office/drawing/2014/main" id="{BA65DC55-1003-123D-C8B1-7555105CA91A}"/>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7819911" y="3899274"/>
            <a:ext cx="365760" cy="365760"/>
          </a:xfrm>
          <a:prstGeom prst="rect">
            <a:avLst/>
          </a:prstGeom>
          <a:effectLst>
            <a:outerShdw blurRad="50800" dist="38100" dir="2700000" algn="tl" rotWithShape="0">
              <a:prstClr val="black">
                <a:alpha val="40000"/>
              </a:prstClr>
            </a:outerShdw>
          </a:effectLst>
        </p:spPr>
      </p:pic>
      <p:pic>
        <p:nvPicPr>
          <p:cNvPr id="104" name="Graphic 16" descr="Hourglass 30% with solid fill">
            <a:extLst>
              <a:ext uri="{FF2B5EF4-FFF2-40B4-BE49-F238E27FC236}">
                <a16:creationId xmlns:a16="http://schemas.microsoft.com/office/drawing/2014/main" id="{383AA17A-C223-AC8F-29C1-564B33ADF783}"/>
              </a:ext>
            </a:extLst>
          </p:cNvPr>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a:off x="4007747" y="3899274"/>
            <a:ext cx="365760" cy="365760"/>
          </a:xfrm>
          <a:prstGeom prst="rect">
            <a:avLst/>
          </a:prstGeom>
          <a:effectLst>
            <a:outerShdw blurRad="50800" dist="38100" dir="2700000" algn="tl" rotWithShape="0">
              <a:prstClr val="black">
                <a:alpha val="40000"/>
              </a:prstClr>
            </a:outerShdw>
          </a:effectLst>
        </p:spPr>
      </p:pic>
      <p:pic>
        <p:nvPicPr>
          <p:cNvPr id="105" name="Graphic 17" descr="Lightbulb with solid fill">
            <a:extLst>
              <a:ext uri="{FF2B5EF4-FFF2-40B4-BE49-F238E27FC236}">
                <a16:creationId xmlns:a16="http://schemas.microsoft.com/office/drawing/2014/main" id="{296E2E62-950C-8C42-12AE-5918845628FA}"/>
              </a:ext>
            </a:extLst>
          </p:cNvPr>
          <p:cNvPicPr>
            <a:picLocks noChangeAspect="1"/>
          </p:cNvPicPr>
          <p:nvPr/>
        </p:nvPicPr>
        <p:blipFill>
          <a:blip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a:off x="7246829" y="2565008"/>
            <a:ext cx="365760" cy="365760"/>
          </a:xfrm>
          <a:prstGeom prst="rect">
            <a:avLst/>
          </a:prstGeom>
          <a:effectLst>
            <a:outerShdw blurRad="50800" dist="38100" dir="2700000" algn="tl" rotWithShape="0">
              <a:prstClr val="black">
                <a:alpha val="40000"/>
              </a:prstClr>
            </a:outerShdw>
          </a:effectLst>
        </p:spPr>
      </p:pic>
      <p:pic>
        <p:nvPicPr>
          <p:cNvPr id="106" name="Graphic 18" descr="Research with solid fill">
            <a:extLst>
              <a:ext uri="{FF2B5EF4-FFF2-40B4-BE49-F238E27FC236}">
                <a16:creationId xmlns:a16="http://schemas.microsoft.com/office/drawing/2014/main" id="{421DF610-7700-F22A-7F82-DD868278F25C}"/>
              </a:ext>
            </a:extLst>
          </p:cNvPr>
          <p:cNvPicPr>
            <a:picLocks noChangeAspect="1"/>
          </p:cNvPicPr>
          <p:nvPr/>
        </p:nvPicPr>
        <p:blipFill>
          <a:blip r:embed="rId15">
            <a:extLst>
              <a:ext uri="{28A0092B-C50C-407E-A947-70E740481C1C}">
                <a14:useLocalDpi xmlns:a14="http://schemas.microsoft.com/office/drawing/2010/main" val="0"/>
              </a:ext>
              <a:ext uri="{96DAC541-7B7A-43D3-8B79-37D633B846F1}">
                <asvg:svgBlip xmlns:asvg="http://schemas.microsoft.com/office/drawing/2016/SVG/main" r:embed="rId16"/>
              </a:ext>
            </a:extLst>
          </a:blip>
          <a:stretch>
            <a:fillRect/>
          </a:stretch>
        </p:blipFill>
        <p:spPr>
          <a:xfrm>
            <a:off x="5904374" y="1975971"/>
            <a:ext cx="365760" cy="365760"/>
          </a:xfrm>
          <a:prstGeom prst="rect">
            <a:avLst/>
          </a:prstGeom>
          <a:effectLst>
            <a:outerShdw blurRad="50800" dist="38100" dir="2700000" algn="tl" rotWithShape="0">
              <a:prstClr val="black">
                <a:alpha val="40000"/>
              </a:prstClr>
            </a:outerShdw>
          </a:effectLst>
        </p:spPr>
      </p:pic>
      <p:pic>
        <p:nvPicPr>
          <p:cNvPr id="107" name="Graphic 19" descr="Eye with solid fill">
            <a:extLst>
              <a:ext uri="{FF2B5EF4-FFF2-40B4-BE49-F238E27FC236}">
                <a16:creationId xmlns:a16="http://schemas.microsoft.com/office/drawing/2014/main" id="{4EFD984E-E2FE-7A45-D93B-77AFDB7AC428}"/>
              </a:ext>
            </a:extLst>
          </p:cNvPr>
          <p:cNvPicPr>
            <a:picLocks noChangeAspect="1"/>
          </p:cNvPicPr>
          <p:nvPr/>
        </p:nvPicPr>
        <p:blipFill>
          <a:blip r:embed="rId17">
            <a:extLst>
              <a:ext uri="{28A0092B-C50C-407E-A947-70E740481C1C}">
                <a14:useLocalDpi xmlns:a14="http://schemas.microsoft.com/office/drawing/2010/main" val="0"/>
              </a:ext>
              <a:ext uri="{96DAC541-7B7A-43D3-8B79-37D633B846F1}">
                <asvg:svgBlip xmlns:asvg="http://schemas.microsoft.com/office/drawing/2016/SVG/main" r:embed="rId18"/>
              </a:ext>
            </a:extLst>
          </a:blip>
          <a:stretch>
            <a:fillRect/>
          </a:stretch>
        </p:blipFill>
        <p:spPr>
          <a:xfrm>
            <a:off x="5904374" y="5811198"/>
            <a:ext cx="365760" cy="365760"/>
          </a:xfrm>
          <a:prstGeom prst="rect">
            <a:avLst/>
          </a:prstGeom>
          <a:effectLst>
            <a:outerShdw blurRad="50800" dist="38100" dir="2700000" algn="tl" rotWithShape="0">
              <a:prstClr val="black">
                <a:alpha val="40000"/>
              </a:prstClr>
            </a:outerShdw>
          </a:effectLst>
        </p:spPr>
      </p:pic>
      <p:sp>
        <p:nvSpPr>
          <p:cNvPr id="109" name="TextBox 108">
            <a:extLst>
              <a:ext uri="{FF2B5EF4-FFF2-40B4-BE49-F238E27FC236}">
                <a16:creationId xmlns:a16="http://schemas.microsoft.com/office/drawing/2014/main" id="{E58C2000-CFA0-4AC4-5D1D-C81FB283EF31}"/>
              </a:ext>
            </a:extLst>
          </p:cNvPr>
          <p:cNvSpPr txBox="1"/>
          <p:nvPr/>
        </p:nvSpPr>
        <p:spPr>
          <a:xfrm>
            <a:off x="8927480" y="4402594"/>
            <a:ext cx="2926080" cy="400110"/>
          </a:xfrm>
          <a:prstGeom prst="rect">
            <a:avLst/>
          </a:prstGeom>
          <a:noFill/>
        </p:spPr>
        <p:txBody>
          <a:bodyPr wrap="square" lIns="0" rIns="0" rtlCol="0" anchor="b">
            <a:spAutoFit/>
          </a:bodyPr>
          <a:lstStyle/>
          <a:p>
            <a:pPr algn="ctr"/>
            <a:r>
              <a:rPr lang="ar-EG" sz="2000" b="1" noProof="1">
                <a:solidFill>
                  <a:schemeClr val="accent4">
                    <a:lumMod val="75000"/>
                  </a:schemeClr>
                </a:solidFill>
                <a:latin typeface="Alexandria" pitchFamily="2" charset="-78"/>
                <a:cs typeface="Alexandria" pitchFamily="2" charset="-78"/>
              </a:rPr>
              <a:t>التحليل النفسي</a:t>
            </a:r>
            <a:endParaRPr lang="en-US" sz="2000" b="1" noProof="1">
              <a:solidFill>
                <a:schemeClr val="accent4">
                  <a:lumMod val="75000"/>
                </a:schemeClr>
              </a:solidFill>
              <a:latin typeface="Alexandria" pitchFamily="2" charset="-78"/>
              <a:cs typeface="Alexandria" pitchFamily="2" charset="-78"/>
            </a:endParaRPr>
          </a:p>
        </p:txBody>
      </p:sp>
      <p:sp>
        <p:nvSpPr>
          <p:cNvPr id="112" name="TextBox 111">
            <a:extLst>
              <a:ext uri="{FF2B5EF4-FFF2-40B4-BE49-F238E27FC236}">
                <a16:creationId xmlns:a16="http://schemas.microsoft.com/office/drawing/2014/main" id="{17CFF467-0FF3-8405-2E16-6EF1CC972613}"/>
              </a:ext>
            </a:extLst>
          </p:cNvPr>
          <p:cNvSpPr txBox="1"/>
          <p:nvPr/>
        </p:nvSpPr>
        <p:spPr>
          <a:xfrm>
            <a:off x="8372088" y="5625428"/>
            <a:ext cx="2926080" cy="400110"/>
          </a:xfrm>
          <a:prstGeom prst="rect">
            <a:avLst/>
          </a:prstGeom>
          <a:noFill/>
        </p:spPr>
        <p:txBody>
          <a:bodyPr wrap="square" lIns="0" rIns="0" rtlCol="0" anchor="b">
            <a:spAutoFit/>
          </a:bodyPr>
          <a:lstStyle/>
          <a:p>
            <a:pPr algn="ctr"/>
            <a:r>
              <a:rPr lang="ar-EG" sz="2000" b="1" noProof="1">
                <a:solidFill>
                  <a:schemeClr val="accent5">
                    <a:lumMod val="75000"/>
                  </a:schemeClr>
                </a:solidFill>
                <a:latin typeface="Alexandria" pitchFamily="2" charset="-78"/>
                <a:cs typeface="Alexandria" pitchFamily="2" charset="-78"/>
              </a:rPr>
              <a:t>النظرية السلوكية</a:t>
            </a:r>
            <a:endParaRPr lang="en-US" sz="2000" b="1" noProof="1">
              <a:solidFill>
                <a:schemeClr val="accent5">
                  <a:lumMod val="75000"/>
                </a:schemeClr>
              </a:solidFill>
              <a:latin typeface="Alexandria" pitchFamily="2" charset="-78"/>
              <a:cs typeface="Alexandria" pitchFamily="2" charset="-78"/>
            </a:endParaRPr>
          </a:p>
        </p:txBody>
      </p:sp>
      <p:sp>
        <p:nvSpPr>
          <p:cNvPr id="115" name="TextBox 114">
            <a:extLst>
              <a:ext uri="{FF2B5EF4-FFF2-40B4-BE49-F238E27FC236}">
                <a16:creationId xmlns:a16="http://schemas.microsoft.com/office/drawing/2014/main" id="{53EE2F17-D0BD-B93E-6FF1-31DB4A418C43}"/>
              </a:ext>
            </a:extLst>
          </p:cNvPr>
          <p:cNvSpPr txBox="1"/>
          <p:nvPr/>
        </p:nvSpPr>
        <p:spPr>
          <a:xfrm>
            <a:off x="338440" y="3179761"/>
            <a:ext cx="2926080" cy="400110"/>
          </a:xfrm>
          <a:prstGeom prst="rect">
            <a:avLst/>
          </a:prstGeom>
          <a:noFill/>
        </p:spPr>
        <p:txBody>
          <a:bodyPr wrap="square" lIns="0" rIns="0" rtlCol="0" anchor="b">
            <a:spAutoFit/>
          </a:bodyPr>
          <a:lstStyle/>
          <a:p>
            <a:pPr algn="ctr"/>
            <a:r>
              <a:rPr lang="ar-EG" sz="2000" b="1" dirty="0">
                <a:solidFill>
                  <a:srgbClr val="805AAB"/>
                </a:solidFill>
                <a:latin typeface="Alexandria" pitchFamily="2" charset="-78"/>
                <a:cs typeface="Alexandria" pitchFamily="2" charset="-78"/>
              </a:rPr>
              <a:t>النظرية الإجتماعية</a:t>
            </a:r>
            <a:endParaRPr lang="en-US" sz="2000" b="1" dirty="0">
              <a:solidFill>
                <a:srgbClr val="805AAB"/>
              </a:solidFill>
              <a:latin typeface="Alexandria" pitchFamily="2" charset="-78"/>
              <a:cs typeface="Alexandria" pitchFamily="2" charset="-78"/>
            </a:endParaRPr>
          </a:p>
        </p:txBody>
      </p:sp>
      <p:sp>
        <p:nvSpPr>
          <p:cNvPr id="118" name="TextBox 117">
            <a:extLst>
              <a:ext uri="{FF2B5EF4-FFF2-40B4-BE49-F238E27FC236}">
                <a16:creationId xmlns:a16="http://schemas.microsoft.com/office/drawing/2014/main" id="{D66D20FD-4EF3-7335-2310-67E85A2C393D}"/>
              </a:ext>
            </a:extLst>
          </p:cNvPr>
          <p:cNvSpPr txBox="1"/>
          <p:nvPr/>
        </p:nvSpPr>
        <p:spPr>
          <a:xfrm>
            <a:off x="893832" y="5625428"/>
            <a:ext cx="2926080" cy="400110"/>
          </a:xfrm>
          <a:prstGeom prst="rect">
            <a:avLst/>
          </a:prstGeom>
          <a:noFill/>
        </p:spPr>
        <p:txBody>
          <a:bodyPr wrap="square" lIns="0" rIns="0" rtlCol="0" anchor="b">
            <a:spAutoFit/>
          </a:bodyPr>
          <a:lstStyle/>
          <a:p>
            <a:pPr algn="ctr"/>
            <a:r>
              <a:rPr lang="ar-EG" sz="2000" b="1" dirty="0">
                <a:solidFill>
                  <a:schemeClr val="accent2">
                    <a:lumMod val="75000"/>
                  </a:schemeClr>
                </a:solidFill>
                <a:latin typeface="Alexandria" pitchFamily="2" charset="-78"/>
                <a:cs typeface="Alexandria" pitchFamily="2" charset="-78"/>
              </a:rPr>
              <a:t>النظرية المعرفية</a:t>
            </a:r>
            <a:endParaRPr lang="en-US" sz="2000" b="1" dirty="0">
              <a:solidFill>
                <a:schemeClr val="accent2">
                  <a:lumMod val="75000"/>
                </a:schemeClr>
              </a:solidFill>
              <a:latin typeface="Alexandria" pitchFamily="2" charset="-78"/>
              <a:cs typeface="Alexandria" pitchFamily="2" charset="-78"/>
            </a:endParaRPr>
          </a:p>
        </p:txBody>
      </p:sp>
      <p:sp>
        <p:nvSpPr>
          <p:cNvPr id="121" name="TextBox 120">
            <a:extLst>
              <a:ext uri="{FF2B5EF4-FFF2-40B4-BE49-F238E27FC236}">
                <a16:creationId xmlns:a16="http://schemas.microsoft.com/office/drawing/2014/main" id="{F097AEA5-CF09-D155-B4FD-F987B26F8682}"/>
              </a:ext>
            </a:extLst>
          </p:cNvPr>
          <p:cNvSpPr txBox="1"/>
          <p:nvPr/>
        </p:nvSpPr>
        <p:spPr>
          <a:xfrm>
            <a:off x="8372088" y="1956928"/>
            <a:ext cx="2926080" cy="400110"/>
          </a:xfrm>
          <a:prstGeom prst="rect">
            <a:avLst/>
          </a:prstGeom>
          <a:noFill/>
        </p:spPr>
        <p:txBody>
          <a:bodyPr wrap="square" lIns="0" rIns="0" rtlCol="0" anchor="b">
            <a:spAutoFit/>
          </a:bodyPr>
          <a:lstStyle/>
          <a:p>
            <a:pPr algn="ctr" rtl="1"/>
            <a:r>
              <a:rPr lang="ar-EG" sz="2000" b="1" noProof="1">
                <a:solidFill>
                  <a:srgbClr val="941651"/>
                </a:solidFill>
                <a:latin typeface="Alexandria" pitchFamily="2" charset="-78"/>
                <a:cs typeface="Alexandria" pitchFamily="2" charset="-78"/>
              </a:rPr>
              <a:t>نظرية العبقرية</a:t>
            </a:r>
            <a:endParaRPr lang="en-US" sz="2000" b="1" noProof="1">
              <a:solidFill>
                <a:srgbClr val="941651"/>
              </a:solidFill>
              <a:latin typeface="Alexandria" pitchFamily="2" charset="-78"/>
              <a:cs typeface="Alexandria" pitchFamily="2" charset="-78"/>
            </a:endParaRPr>
          </a:p>
        </p:txBody>
      </p:sp>
      <p:sp>
        <p:nvSpPr>
          <p:cNvPr id="124" name="TextBox 123">
            <a:extLst>
              <a:ext uri="{FF2B5EF4-FFF2-40B4-BE49-F238E27FC236}">
                <a16:creationId xmlns:a16="http://schemas.microsoft.com/office/drawing/2014/main" id="{0A0EDCC1-4C68-198B-DE51-E79E08A27010}"/>
              </a:ext>
            </a:extLst>
          </p:cNvPr>
          <p:cNvSpPr txBox="1"/>
          <p:nvPr/>
        </p:nvSpPr>
        <p:spPr>
          <a:xfrm>
            <a:off x="623392" y="1791479"/>
            <a:ext cx="3196520" cy="400110"/>
          </a:xfrm>
          <a:prstGeom prst="rect">
            <a:avLst/>
          </a:prstGeom>
          <a:noFill/>
        </p:spPr>
        <p:txBody>
          <a:bodyPr wrap="square" lIns="0" rIns="0" rtlCol="0" anchor="b">
            <a:spAutoFit/>
          </a:bodyPr>
          <a:lstStyle/>
          <a:p>
            <a:pPr algn="ctr"/>
            <a:r>
              <a:rPr lang="ar-EG" sz="2000" b="1" noProof="1">
                <a:solidFill>
                  <a:srgbClr val="A26700"/>
                </a:solidFill>
                <a:latin typeface="Alexandria" pitchFamily="2" charset="-78"/>
                <a:cs typeface="Alexandria" pitchFamily="2" charset="-78"/>
              </a:rPr>
              <a:t>النظرية العقلية / الذهنية</a:t>
            </a:r>
            <a:endParaRPr lang="en-US" sz="2000" b="1" noProof="1">
              <a:solidFill>
                <a:srgbClr val="A26700"/>
              </a:solidFill>
              <a:latin typeface="Alexandria" pitchFamily="2" charset="-78"/>
              <a:cs typeface="Alexandria" pitchFamily="2" charset="-78"/>
            </a:endParaRPr>
          </a:p>
        </p:txBody>
      </p:sp>
      <p:sp>
        <p:nvSpPr>
          <p:cNvPr id="127" name="TextBox 126">
            <a:extLst>
              <a:ext uri="{FF2B5EF4-FFF2-40B4-BE49-F238E27FC236}">
                <a16:creationId xmlns:a16="http://schemas.microsoft.com/office/drawing/2014/main" id="{B4BAB623-E42F-B441-C019-F3617EF145EA}"/>
              </a:ext>
            </a:extLst>
          </p:cNvPr>
          <p:cNvSpPr txBox="1"/>
          <p:nvPr/>
        </p:nvSpPr>
        <p:spPr>
          <a:xfrm>
            <a:off x="338440" y="4402594"/>
            <a:ext cx="2926080" cy="400110"/>
          </a:xfrm>
          <a:prstGeom prst="rect">
            <a:avLst/>
          </a:prstGeom>
          <a:noFill/>
        </p:spPr>
        <p:txBody>
          <a:bodyPr wrap="square" lIns="0" rIns="0" rtlCol="0" anchor="b">
            <a:spAutoFit/>
          </a:bodyPr>
          <a:lstStyle/>
          <a:p>
            <a:pPr algn="ctr"/>
            <a:r>
              <a:rPr lang="ar-EG" sz="2000" b="1" dirty="0">
                <a:solidFill>
                  <a:schemeClr val="accent3">
                    <a:lumMod val="50000"/>
                  </a:schemeClr>
                </a:solidFill>
                <a:latin typeface="Alexandria" pitchFamily="2" charset="-78"/>
                <a:cs typeface="Alexandria" pitchFamily="2" charset="-78"/>
              </a:rPr>
              <a:t>النظرية الإنسانية</a:t>
            </a:r>
            <a:endParaRPr lang="en-US" sz="2000" b="1" dirty="0">
              <a:solidFill>
                <a:schemeClr val="accent3">
                  <a:lumMod val="50000"/>
                </a:schemeClr>
              </a:solidFill>
              <a:latin typeface="Alexandria" pitchFamily="2" charset="-78"/>
              <a:cs typeface="Alexandria" pitchFamily="2" charset="-78"/>
            </a:endParaRPr>
          </a:p>
        </p:txBody>
      </p:sp>
      <p:sp>
        <p:nvSpPr>
          <p:cNvPr id="130" name="TextBox 129">
            <a:extLst>
              <a:ext uri="{FF2B5EF4-FFF2-40B4-BE49-F238E27FC236}">
                <a16:creationId xmlns:a16="http://schemas.microsoft.com/office/drawing/2014/main" id="{1E4F0E6D-B983-B1B4-1CE4-5F0BF21E8E24}"/>
              </a:ext>
            </a:extLst>
          </p:cNvPr>
          <p:cNvSpPr txBox="1"/>
          <p:nvPr/>
        </p:nvSpPr>
        <p:spPr>
          <a:xfrm>
            <a:off x="8927480" y="3179761"/>
            <a:ext cx="2926080" cy="400110"/>
          </a:xfrm>
          <a:prstGeom prst="rect">
            <a:avLst/>
          </a:prstGeom>
          <a:noFill/>
        </p:spPr>
        <p:txBody>
          <a:bodyPr wrap="square" lIns="0" rIns="0" rtlCol="0" anchor="b">
            <a:spAutoFit/>
          </a:bodyPr>
          <a:lstStyle/>
          <a:p>
            <a:r>
              <a:rPr lang="ar-EG" sz="2000" b="1" noProof="1">
                <a:solidFill>
                  <a:schemeClr val="accent1">
                    <a:lumMod val="75000"/>
                  </a:schemeClr>
                </a:solidFill>
                <a:latin typeface="Alexandria" pitchFamily="2" charset="-78"/>
                <a:cs typeface="Alexandria" pitchFamily="2" charset="-78"/>
              </a:rPr>
              <a:t>النظرية الترابطية</a:t>
            </a:r>
            <a:endParaRPr lang="en-US" sz="2000" b="1" noProof="1">
              <a:solidFill>
                <a:schemeClr val="accent1">
                  <a:lumMod val="75000"/>
                </a:schemeClr>
              </a:solidFill>
              <a:latin typeface="Alexandria" pitchFamily="2" charset="-78"/>
              <a:cs typeface="Alexandria" pitchFamily="2" charset="-78"/>
            </a:endParaRPr>
          </a:p>
        </p:txBody>
      </p:sp>
    </p:spTree>
    <p:extLst>
      <p:ext uri="{BB962C8B-B14F-4D97-AF65-F5344CB8AC3E}">
        <p14:creationId xmlns:p14="http://schemas.microsoft.com/office/powerpoint/2010/main" val="2785555540"/>
      </p:ext>
    </p:extLst>
  </p:cSld>
  <p:clrMapOvr>
    <a:masterClrMapping/>
  </p:clrMapOvr>
  <mc:AlternateContent xmlns:mc="http://schemas.openxmlformats.org/markup-compatibility/2006" xmlns:p14="http://schemas.microsoft.com/office/powerpoint/2010/main">
    <mc:Choice Requires="p14">
      <p:transition spd="slow" p14:dur="2000" advTm="49796"/>
    </mc:Choice>
    <mc:Fallback xmlns="">
      <p:transition spd="slow" advTm="49796"/>
    </mc:Fallback>
  </mc:AlternateContent>
  <p:extLst>
    <p:ext uri="{E180D4A7-C9FB-4DFB-919C-405C955672EB}">
      <p14:showEvtLst xmlns:p14="http://schemas.microsoft.com/office/powerpoint/2010/main">
        <p14:playEvt time="1" objId="8"/>
        <p14:stopEvt time="49673" objId="8"/>
      </p14:showEvtLst>
    </p:ext>
  </p:extLs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441821-6E27-E1B9-15E4-77724A41BB9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FCE2D78-EF85-B7AF-CC9E-C5954B6188B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834053A-4AC3-0257-3755-BEF719A4D0F4}"/>
              </a:ext>
            </a:extLst>
          </p:cNvPr>
          <p:cNvSpPr/>
          <p:nvPr/>
        </p:nvSpPr>
        <p:spPr>
          <a:xfrm>
            <a:off x="7883147" y="1391987"/>
            <a:ext cx="4128422"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7DD05584-19A5-9108-4B72-4D3AD9D15173}"/>
              </a:ext>
            </a:extLst>
          </p:cNvPr>
          <p:cNvSpPr/>
          <p:nvPr/>
        </p:nvSpPr>
        <p:spPr>
          <a:xfrm>
            <a:off x="763676" y="1588911"/>
            <a:ext cx="11151262" cy="5008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E48B02D0-13FB-8093-5EBA-D1BF63C1195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58038E11-6116-B04A-9F24-C403B74C9602}"/>
              </a:ext>
            </a:extLst>
          </p:cNvPr>
          <p:cNvSpPr/>
          <p:nvPr/>
        </p:nvSpPr>
        <p:spPr>
          <a:xfrm>
            <a:off x="3504721" y="656654"/>
            <a:ext cx="5669171"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800" b="1" dirty="0">
                <a:solidFill>
                  <a:srgbClr val="00B0F0"/>
                </a:solidFill>
                <a:latin typeface="Alexandria" pitchFamily="2" charset="-78"/>
                <a:cs typeface="Alexandria" pitchFamily="2" charset="-78"/>
              </a:rPr>
              <a:t>نظرية العبقرية </a:t>
            </a:r>
            <a:r>
              <a:rPr lang="en-US" sz="2400" b="1" dirty="0">
                <a:solidFill>
                  <a:srgbClr val="002060"/>
                </a:solidFill>
                <a:latin typeface="Alexandria" pitchFamily="2" charset="-78"/>
                <a:cs typeface="Alexandria" pitchFamily="2" charset="-78"/>
              </a:rPr>
              <a:t>(Genius Theory)</a:t>
            </a:r>
            <a:endParaRPr lang="ar-EG" sz="2800" b="1" dirty="0">
              <a:solidFill>
                <a:srgbClr val="002060"/>
              </a:solidFill>
              <a:latin typeface="Alexandria" pitchFamily="2" charset="-78"/>
              <a:cs typeface="Alexandria" pitchFamily="2" charset="-78"/>
            </a:endParaRPr>
          </a:p>
        </p:txBody>
      </p:sp>
      <p:sp>
        <p:nvSpPr>
          <p:cNvPr id="4" name="TextBox 47">
            <a:extLst>
              <a:ext uri="{FF2B5EF4-FFF2-40B4-BE49-F238E27FC236}">
                <a16:creationId xmlns:a16="http://schemas.microsoft.com/office/drawing/2014/main" id="{3D2FB074-F819-BB75-DD2D-AF3650D17D0C}"/>
              </a:ext>
            </a:extLst>
          </p:cNvPr>
          <p:cNvSpPr txBox="1"/>
          <p:nvPr/>
        </p:nvSpPr>
        <p:spPr>
          <a:xfrm>
            <a:off x="1127449" y="1943306"/>
            <a:ext cx="10469936" cy="1497269"/>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1" eaLnBrk="1" fontAlgn="auto" latinLnBrk="0" hangingPunct="1">
              <a:lnSpc>
                <a:spcPct val="200000"/>
              </a:lnSpc>
              <a:spcBef>
                <a:spcPts val="0"/>
              </a:spcBef>
              <a:spcAft>
                <a:spcPts val="0"/>
              </a:spcAft>
              <a:buClrTx/>
              <a:buSzTx/>
              <a:buFontTx/>
              <a:buNone/>
              <a:tabLst/>
              <a:defRPr/>
            </a:pPr>
            <a:r>
              <a:rPr kumimoji="0" lang="ar-EG" sz="1600" b="0" i="0" u="none" strike="noStrike" kern="1200" cap="none" spc="0" normalizeH="0" baseline="0" noProof="0" dirty="0">
                <a:ln>
                  <a:noFill/>
                </a:ln>
                <a:effectLst/>
                <a:uLnTx/>
                <a:uFillTx/>
                <a:latin typeface="Alexandria" pitchFamily="2" charset="-78"/>
                <a:ea typeface="+mn-ea"/>
                <a:cs typeface="Alexandria" pitchFamily="2" charset="-78"/>
              </a:rPr>
              <a:t>تفترض هذه النظرية أن الإبداع يرتبط بقدرات استثنائية يمتلكها عدد محدود من الأفراد، وأن “العبقرية” حالة نادرة تظهر لدى أشخاص يتمتعون بذكاء مرتفع وخيال واسع وقدرة خاصة على إنتاج أفكار غير مألوفة. لذلك تنظر إلى الإبداع بوصفه صفة فطرية تظهر مبكرًا وتبدو أحيانًا وكأنها “قفزة” مفاجئة في التفكير أو الإنجاز.</a:t>
            </a:r>
          </a:p>
        </p:txBody>
      </p:sp>
      <p:sp>
        <p:nvSpPr>
          <p:cNvPr id="10" name="TextBox 9">
            <a:extLst>
              <a:ext uri="{FF2B5EF4-FFF2-40B4-BE49-F238E27FC236}">
                <a16:creationId xmlns:a16="http://schemas.microsoft.com/office/drawing/2014/main" id="{5CFA7275-4977-509B-DF96-5DA19A1AC787}"/>
              </a:ext>
            </a:extLst>
          </p:cNvPr>
          <p:cNvSpPr txBox="1"/>
          <p:nvPr/>
        </p:nvSpPr>
        <p:spPr>
          <a:xfrm>
            <a:off x="2207568" y="3793501"/>
            <a:ext cx="8867012" cy="2482154"/>
          </a:xfrm>
          <a:prstGeom prst="rect">
            <a:avLst/>
          </a:prstGeom>
          <a:noFill/>
        </p:spPr>
        <p:txBody>
          <a:bodyPr wrap="square" rtlCol="1">
            <a:spAutoFit/>
          </a:bodyPr>
          <a:lstStyle/>
          <a:p>
            <a:pPr marL="0" marR="0" lvl="0" indent="0" algn="r" defTabSz="914400" rtl="1" eaLnBrk="1" fontAlgn="auto" latinLnBrk="0" hangingPunct="1">
              <a:lnSpc>
                <a:spcPct val="200000"/>
              </a:lnSpc>
              <a:spcBef>
                <a:spcPts val="0"/>
              </a:spcBef>
              <a:spcAft>
                <a:spcPts val="0"/>
              </a:spcAft>
              <a:buClrTx/>
              <a:buSzTx/>
              <a:buFontTx/>
              <a:buNone/>
              <a:tabLst/>
              <a:defRPr/>
            </a:pPr>
            <a:r>
              <a:rPr kumimoji="0" lang="ar-EG" sz="1600" b="1" i="0" u="none" strike="noStrike" kern="1200" cap="none" spc="0" normalizeH="0" baseline="0" noProof="0" dirty="0">
                <a:ln>
                  <a:noFill/>
                </a:ln>
                <a:solidFill>
                  <a:schemeClr val="accent2"/>
                </a:solidFill>
                <a:effectLst/>
                <a:uLnTx/>
                <a:uFillTx/>
                <a:latin typeface="Alexandria" pitchFamily="2" charset="-78"/>
                <a:ea typeface="+mn-ea"/>
                <a:cs typeface="Alexandria" pitchFamily="2" charset="-78"/>
                <a:sym typeface="Arial"/>
              </a:rPr>
              <a:t>أفكار أساسية:</a:t>
            </a:r>
          </a:p>
          <a:p>
            <a:pPr marL="285750" marR="0" lvl="0" indent="-285750" algn="r" defTabSz="914400" rtl="1"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ar-EG" sz="160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sym typeface="Arial"/>
              </a:rPr>
              <a:t>الإبداع موهبة/استعداد فطري أكثر من كونه مهارة مكتسبة.</a:t>
            </a:r>
          </a:p>
          <a:p>
            <a:pPr marL="285750" marR="0" lvl="0" indent="-285750" algn="r" defTabSz="914400" rtl="1"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ar-EG" sz="160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sym typeface="Arial"/>
              </a:rPr>
              <a:t>تميّز نوعي بين العبقري والعادي، وليس مجرد فرق في الدرجة.</a:t>
            </a:r>
          </a:p>
          <a:p>
            <a:pPr marL="285750" marR="0" lvl="0" indent="-285750" algn="r" defTabSz="914400" rtl="1"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ar-EG" sz="160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sym typeface="Arial"/>
              </a:rPr>
              <a:t>تُستخدم لتفسير إنجازات “العظماء” تاريخيًا.</a:t>
            </a:r>
          </a:p>
          <a:p>
            <a:pPr marL="285750" marR="0" lvl="0" indent="-285750" algn="r" defTabSz="914400" rtl="1"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ar-EG" sz="1600" b="1" i="0" u="none" strike="noStrike" kern="1200" cap="none" spc="0" normalizeH="0" baseline="0" noProof="0" dirty="0">
                <a:ln>
                  <a:noFill/>
                </a:ln>
                <a:solidFill>
                  <a:srgbClr val="00B050"/>
                </a:solidFill>
                <a:effectLst/>
                <a:uLnTx/>
                <a:uFillTx/>
                <a:latin typeface="Alexandria" pitchFamily="2" charset="-78"/>
                <a:ea typeface="+mn-ea"/>
                <a:cs typeface="Alexandria" pitchFamily="2" charset="-78"/>
                <a:sym typeface="Arial"/>
              </a:rPr>
              <a:t>نقدها: </a:t>
            </a:r>
            <a:r>
              <a:rPr kumimoji="0" lang="ar-EG" sz="160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sym typeface="Arial"/>
              </a:rPr>
              <a:t>تُقلل من دور التدريب والبيئة والتعليم في تنمية الإبداع.</a:t>
            </a:r>
          </a:p>
        </p:txBody>
      </p:sp>
      <p:sp>
        <p:nvSpPr>
          <p:cNvPr id="13" name="Rectangle: Rounded Corners 12">
            <a:extLst>
              <a:ext uri="{FF2B5EF4-FFF2-40B4-BE49-F238E27FC236}">
                <a16:creationId xmlns:a16="http://schemas.microsoft.com/office/drawing/2014/main" id="{89C7267C-D601-A1D0-9B3C-C202D83E6C59}"/>
              </a:ext>
            </a:extLst>
          </p:cNvPr>
          <p:cNvSpPr/>
          <p:nvPr/>
        </p:nvSpPr>
        <p:spPr>
          <a:xfrm>
            <a:off x="2063552" y="-171345"/>
            <a:ext cx="5669171"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000" b="1" dirty="0">
                <a:solidFill>
                  <a:schemeClr val="accent2"/>
                </a:solidFill>
                <a:latin typeface="Alexandria" pitchFamily="2" charset="-78"/>
                <a:cs typeface="Alexandria" pitchFamily="2" charset="-78"/>
              </a:rPr>
              <a:t>نظريات الإبداع</a:t>
            </a:r>
          </a:p>
        </p:txBody>
      </p:sp>
    </p:spTree>
    <p:extLst>
      <p:ext uri="{BB962C8B-B14F-4D97-AF65-F5344CB8AC3E}">
        <p14:creationId xmlns:p14="http://schemas.microsoft.com/office/powerpoint/2010/main" val="3966866180"/>
      </p:ext>
    </p:extLst>
  </p:cSld>
  <p:clrMapOvr>
    <a:masterClrMapping/>
  </p:clrMapOvr>
  <mc:AlternateContent xmlns:mc="http://schemas.openxmlformats.org/markup-compatibility/2006" xmlns:p14="http://schemas.microsoft.com/office/powerpoint/2010/main">
    <mc:Choice Requires="p14">
      <p:transition spd="slow" p14:dur="2000" advTm="49796"/>
    </mc:Choice>
    <mc:Fallback xmlns="">
      <p:transition spd="slow" advTm="49796"/>
    </mc:Fallback>
  </mc:AlternateContent>
  <p:extLst>
    <p:ext uri="{E180D4A7-C9FB-4DFB-919C-405C955672EB}">
      <p14:showEvtLst xmlns:p14="http://schemas.microsoft.com/office/powerpoint/2010/main">
        <p14:playEvt time="1" objId="8"/>
        <p14:stopEvt time="49673" objId="8"/>
      </p14:showEvtLst>
    </p:ext>
  </p:extLs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441821-6E27-E1B9-15E4-77724A41BB9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FCE2D78-EF85-B7AF-CC9E-C5954B6188B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834053A-4AC3-0257-3755-BEF719A4D0F4}"/>
              </a:ext>
            </a:extLst>
          </p:cNvPr>
          <p:cNvSpPr/>
          <p:nvPr/>
        </p:nvSpPr>
        <p:spPr>
          <a:xfrm>
            <a:off x="7883147" y="1391987"/>
            <a:ext cx="4128422"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7DD05584-19A5-9108-4B72-4D3AD9D15173}"/>
              </a:ext>
            </a:extLst>
          </p:cNvPr>
          <p:cNvSpPr/>
          <p:nvPr/>
        </p:nvSpPr>
        <p:spPr>
          <a:xfrm>
            <a:off x="763676" y="1588911"/>
            <a:ext cx="11151262" cy="5008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E48B02D0-13FB-8093-5EBA-D1BF63C1195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58038E11-6116-B04A-9F24-C403B74C9602}"/>
              </a:ext>
            </a:extLst>
          </p:cNvPr>
          <p:cNvSpPr/>
          <p:nvPr/>
        </p:nvSpPr>
        <p:spPr>
          <a:xfrm>
            <a:off x="3504721" y="656654"/>
            <a:ext cx="6623727"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800" b="1" dirty="0">
                <a:solidFill>
                  <a:srgbClr val="00B0F0"/>
                </a:solidFill>
                <a:latin typeface="Alexandria" pitchFamily="2" charset="-78"/>
                <a:cs typeface="Alexandria" pitchFamily="2" charset="-78"/>
              </a:rPr>
              <a:t>النظرية الترابطية </a:t>
            </a:r>
            <a:r>
              <a:rPr lang="en-US" sz="2400" b="1" dirty="0">
                <a:solidFill>
                  <a:srgbClr val="002060"/>
                </a:solidFill>
                <a:latin typeface="Alexandria" pitchFamily="2" charset="-78"/>
                <a:cs typeface="Alexandria" pitchFamily="2" charset="-78"/>
              </a:rPr>
              <a:t>(Association Theory)</a:t>
            </a:r>
            <a:endParaRPr lang="ar-EG" sz="2800" b="1" dirty="0">
              <a:solidFill>
                <a:srgbClr val="002060"/>
              </a:solidFill>
              <a:latin typeface="Alexandria" pitchFamily="2" charset="-78"/>
              <a:cs typeface="Alexandria" pitchFamily="2" charset="-78"/>
            </a:endParaRPr>
          </a:p>
        </p:txBody>
      </p:sp>
      <p:sp>
        <p:nvSpPr>
          <p:cNvPr id="4" name="TextBox 47">
            <a:extLst>
              <a:ext uri="{FF2B5EF4-FFF2-40B4-BE49-F238E27FC236}">
                <a16:creationId xmlns:a16="http://schemas.microsoft.com/office/drawing/2014/main" id="{3D2FB074-F819-BB75-DD2D-AF3650D17D0C}"/>
              </a:ext>
            </a:extLst>
          </p:cNvPr>
          <p:cNvSpPr txBox="1"/>
          <p:nvPr/>
        </p:nvSpPr>
        <p:spPr>
          <a:xfrm>
            <a:off x="1127449" y="1943306"/>
            <a:ext cx="10469936" cy="1497269"/>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1" eaLnBrk="1" fontAlgn="auto" latinLnBrk="0" hangingPunct="1">
              <a:lnSpc>
                <a:spcPct val="200000"/>
              </a:lnSpc>
              <a:spcBef>
                <a:spcPts val="0"/>
              </a:spcBef>
              <a:spcAft>
                <a:spcPts val="0"/>
              </a:spcAft>
              <a:buClrTx/>
              <a:buSzTx/>
              <a:buFontTx/>
              <a:buNone/>
              <a:tabLst/>
              <a:defRPr/>
            </a:pPr>
            <a:r>
              <a:rPr kumimoji="0" lang="ar-EG" sz="1600" b="0" i="0" u="none" strike="noStrike" kern="1200" cap="none" spc="0" normalizeH="0" baseline="0" noProof="0" dirty="0">
                <a:ln>
                  <a:noFill/>
                </a:ln>
                <a:effectLst/>
                <a:uLnTx/>
                <a:uFillTx/>
                <a:latin typeface="Alexandria" pitchFamily="2" charset="-78"/>
                <a:ea typeface="+mn-ea"/>
                <a:cs typeface="Alexandria" pitchFamily="2" charset="-78"/>
              </a:rPr>
              <a:t>ترى النظرية الترابطية أن الإبداع يتولد عندما يستطيع الفرد تكوين روابط جديدة بين أفكار أو خبرات سابقة تبدو غير مرتبطة. فالفكرة المبتكرة ليست خلقًا من العدم، بل إعادة تنظيم المعرفة بطريقة جديدة. وكلما اتسعت خبرة الفرد وتعددت معارفه، زادت احتمالات إنتاج روابط غير مألوفة تؤدي إلى حلول مبتكرة.</a:t>
            </a:r>
          </a:p>
        </p:txBody>
      </p:sp>
      <p:sp>
        <p:nvSpPr>
          <p:cNvPr id="10" name="TextBox 9">
            <a:extLst>
              <a:ext uri="{FF2B5EF4-FFF2-40B4-BE49-F238E27FC236}">
                <a16:creationId xmlns:a16="http://schemas.microsoft.com/office/drawing/2014/main" id="{5CFA7275-4977-509B-DF96-5DA19A1AC787}"/>
              </a:ext>
            </a:extLst>
          </p:cNvPr>
          <p:cNvSpPr txBox="1"/>
          <p:nvPr/>
        </p:nvSpPr>
        <p:spPr>
          <a:xfrm>
            <a:off x="2207568" y="3793501"/>
            <a:ext cx="8867012" cy="2482154"/>
          </a:xfrm>
          <a:prstGeom prst="rect">
            <a:avLst/>
          </a:prstGeom>
          <a:noFill/>
        </p:spPr>
        <p:txBody>
          <a:bodyPr wrap="square" rtlCol="1">
            <a:spAutoFit/>
          </a:bodyPr>
          <a:lstStyle/>
          <a:p>
            <a:pPr marL="0" marR="0" lvl="0" indent="0" algn="r" defTabSz="914400" rtl="1" eaLnBrk="1" fontAlgn="auto" latinLnBrk="0" hangingPunct="1">
              <a:lnSpc>
                <a:spcPct val="200000"/>
              </a:lnSpc>
              <a:spcBef>
                <a:spcPts val="0"/>
              </a:spcBef>
              <a:spcAft>
                <a:spcPts val="0"/>
              </a:spcAft>
              <a:buClrTx/>
              <a:buSzTx/>
              <a:buFontTx/>
              <a:buNone/>
              <a:tabLst/>
              <a:defRPr/>
            </a:pPr>
            <a:r>
              <a:rPr kumimoji="0" lang="ar-EG" sz="1600" b="1" i="0" u="none" strike="noStrike" kern="1200" cap="none" spc="0" normalizeH="0" baseline="0" noProof="0" dirty="0">
                <a:ln>
                  <a:noFill/>
                </a:ln>
                <a:solidFill>
                  <a:schemeClr val="accent2"/>
                </a:solidFill>
                <a:effectLst/>
                <a:uLnTx/>
                <a:uFillTx/>
                <a:latin typeface="Alexandria" pitchFamily="2" charset="-78"/>
                <a:ea typeface="+mn-ea"/>
                <a:cs typeface="Alexandria" pitchFamily="2" charset="-78"/>
                <a:sym typeface="Arial"/>
              </a:rPr>
              <a:t>أفكار أساسية:</a:t>
            </a:r>
          </a:p>
          <a:p>
            <a:pPr marL="285750" marR="0" lvl="0" indent="-285750" algn="r" defTabSz="914400" rtl="1"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ar-EG" sz="160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sym typeface="Arial"/>
              </a:rPr>
              <a:t>الإبداع = إعادة تركيب لعناصر معرفية موجودة سابقًا.</a:t>
            </a:r>
          </a:p>
          <a:p>
            <a:pPr marL="285750" marR="0" lvl="0" indent="-285750" algn="r" defTabSz="914400" rtl="1"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ar-EG" sz="160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sym typeface="Arial"/>
              </a:rPr>
              <a:t>كثرة الروابط لا تكفي وحدها؛ المهم تنظيمها في نمط جديد.</a:t>
            </a:r>
          </a:p>
          <a:p>
            <a:pPr marL="285750" marR="0" lvl="0" indent="-285750" algn="r" defTabSz="914400" rtl="1"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ar-EG" sz="160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sym typeface="Arial"/>
              </a:rPr>
              <a:t>الخبرة والتعليم يوسّعان شبكة الارتباطات الممكنة.</a:t>
            </a:r>
          </a:p>
          <a:p>
            <a:pPr marL="285750" marR="0" lvl="0" indent="-285750" algn="r" defTabSz="914400" rtl="1"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ar-EG" sz="1600" b="1" i="0" u="none" strike="noStrike" kern="1200" cap="none" spc="0" normalizeH="0" baseline="0" noProof="0" dirty="0">
                <a:ln>
                  <a:noFill/>
                </a:ln>
                <a:solidFill>
                  <a:srgbClr val="00B050"/>
                </a:solidFill>
                <a:effectLst/>
                <a:uLnTx/>
                <a:uFillTx/>
                <a:latin typeface="Alexandria" pitchFamily="2" charset="-78"/>
                <a:ea typeface="+mn-ea"/>
                <a:cs typeface="Alexandria" pitchFamily="2" charset="-78"/>
                <a:sym typeface="Arial"/>
              </a:rPr>
              <a:t>مفيدة تربويًا عبر: </a:t>
            </a:r>
            <a:r>
              <a:rPr kumimoji="0" lang="ar-EG" sz="160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sym typeface="Arial"/>
              </a:rPr>
              <a:t>تشبيهات، خرائط ذهنية، دمج مجالات، “ماذا لو؟”.</a:t>
            </a:r>
          </a:p>
        </p:txBody>
      </p:sp>
      <p:sp>
        <p:nvSpPr>
          <p:cNvPr id="13" name="Rectangle: Rounded Corners 12">
            <a:extLst>
              <a:ext uri="{FF2B5EF4-FFF2-40B4-BE49-F238E27FC236}">
                <a16:creationId xmlns:a16="http://schemas.microsoft.com/office/drawing/2014/main" id="{89C7267C-D601-A1D0-9B3C-C202D83E6C59}"/>
              </a:ext>
            </a:extLst>
          </p:cNvPr>
          <p:cNvSpPr/>
          <p:nvPr/>
        </p:nvSpPr>
        <p:spPr>
          <a:xfrm>
            <a:off x="2063552" y="-171345"/>
            <a:ext cx="5669171"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000" b="1" dirty="0">
                <a:solidFill>
                  <a:schemeClr val="accent2"/>
                </a:solidFill>
                <a:latin typeface="Alexandria" pitchFamily="2" charset="-78"/>
                <a:cs typeface="Alexandria" pitchFamily="2" charset="-78"/>
              </a:rPr>
              <a:t>نظريات الإبداع</a:t>
            </a:r>
          </a:p>
        </p:txBody>
      </p:sp>
    </p:spTree>
    <p:extLst>
      <p:ext uri="{BB962C8B-B14F-4D97-AF65-F5344CB8AC3E}">
        <p14:creationId xmlns:p14="http://schemas.microsoft.com/office/powerpoint/2010/main" val="4148205135"/>
      </p:ext>
    </p:extLst>
  </p:cSld>
  <p:clrMapOvr>
    <a:masterClrMapping/>
  </p:clrMapOvr>
  <mc:AlternateContent xmlns:mc="http://schemas.openxmlformats.org/markup-compatibility/2006" xmlns:p14="http://schemas.microsoft.com/office/powerpoint/2010/main">
    <mc:Choice Requires="p14">
      <p:transition spd="slow" p14:dur="2000" advTm="49796"/>
    </mc:Choice>
    <mc:Fallback xmlns="">
      <p:transition spd="slow" advTm="49796"/>
    </mc:Fallback>
  </mc:AlternateContent>
  <p:extLst>
    <p:ext uri="{E180D4A7-C9FB-4DFB-919C-405C955672EB}">
      <p14:showEvtLst xmlns:p14="http://schemas.microsoft.com/office/powerpoint/2010/main">
        <p14:playEvt time="1" objId="8"/>
        <p14:stopEvt time="49673" objId="8"/>
      </p14:showEvtLst>
    </p:ext>
  </p:extLs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05D75F-3A89-55B9-2ABD-C3C34AC9ACE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9ABD204-1107-9064-D40A-1708A9F9EA2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D24DBD8D-F251-2F8D-4363-785C6EA602B9}"/>
              </a:ext>
            </a:extLst>
          </p:cNvPr>
          <p:cNvSpPr/>
          <p:nvPr/>
        </p:nvSpPr>
        <p:spPr>
          <a:xfrm>
            <a:off x="7883147" y="1391987"/>
            <a:ext cx="4128422"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BD28C812-CA5B-E338-0066-7C094D72A712}"/>
              </a:ext>
            </a:extLst>
          </p:cNvPr>
          <p:cNvSpPr/>
          <p:nvPr/>
        </p:nvSpPr>
        <p:spPr>
          <a:xfrm>
            <a:off x="763676" y="1588911"/>
            <a:ext cx="11151262" cy="5008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F805E40A-3B43-C6AE-99A7-BF4C6988ABC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8200A2C9-0A89-FACE-2CFC-A108638444B9}"/>
              </a:ext>
            </a:extLst>
          </p:cNvPr>
          <p:cNvSpPr/>
          <p:nvPr/>
        </p:nvSpPr>
        <p:spPr>
          <a:xfrm>
            <a:off x="2351585" y="656654"/>
            <a:ext cx="9001000"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800" b="1" dirty="0">
                <a:solidFill>
                  <a:srgbClr val="00B0F0"/>
                </a:solidFill>
                <a:latin typeface="Alexandria" pitchFamily="2" charset="-78"/>
                <a:cs typeface="Alexandria" pitchFamily="2" charset="-78"/>
              </a:rPr>
              <a:t>نظرية التحليل النفسي </a:t>
            </a:r>
            <a:r>
              <a:rPr lang="en-US" sz="2400" b="1" dirty="0">
                <a:solidFill>
                  <a:srgbClr val="002060"/>
                </a:solidFill>
                <a:latin typeface="Alexandria" pitchFamily="2" charset="-78"/>
                <a:cs typeface="Alexandria" pitchFamily="2" charset="-78"/>
              </a:rPr>
              <a:t>(Psychoanalysis Theory)</a:t>
            </a:r>
            <a:endParaRPr lang="ar-EG" sz="2800" b="1" dirty="0">
              <a:solidFill>
                <a:srgbClr val="002060"/>
              </a:solidFill>
              <a:latin typeface="Alexandria" pitchFamily="2" charset="-78"/>
              <a:cs typeface="Alexandria" pitchFamily="2" charset="-78"/>
            </a:endParaRPr>
          </a:p>
        </p:txBody>
      </p:sp>
      <p:sp>
        <p:nvSpPr>
          <p:cNvPr id="4" name="TextBox 47">
            <a:extLst>
              <a:ext uri="{FF2B5EF4-FFF2-40B4-BE49-F238E27FC236}">
                <a16:creationId xmlns:a16="http://schemas.microsoft.com/office/drawing/2014/main" id="{596C816D-F795-0C0B-ECC8-12D9A860B2A4}"/>
              </a:ext>
            </a:extLst>
          </p:cNvPr>
          <p:cNvSpPr txBox="1"/>
          <p:nvPr/>
        </p:nvSpPr>
        <p:spPr>
          <a:xfrm>
            <a:off x="1127449" y="1943306"/>
            <a:ext cx="10469936" cy="1497269"/>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1" eaLnBrk="1" fontAlgn="auto" latinLnBrk="0" hangingPunct="1">
              <a:lnSpc>
                <a:spcPct val="200000"/>
              </a:lnSpc>
              <a:spcBef>
                <a:spcPts val="0"/>
              </a:spcBef>
              <a:spcAft>
                <a:spcPts val="0"/>
              </a:spcAft>
              <a:buClrTx/>
              <a:buSzTx/>
              <a:buFontTx/>
              <a:buNone/>
              <a:tabLst/>
              <a:defRPr/>
            </a:pPr>
            <a:r>
              <a:rPr kumimoji="0" lang="ar-EG" sz="1600" b="0" i="0" u="none" strike="noStrike" kern="1200" cap="none" spc="0" normalizeH="0" baseline="0" noProof="0" dirty="0">
                <a:ln>
                  <a:noFill/>
                </a:ln>
                <a:effectLst/>
                <a:uLnTx/>
                <a:uFillTx/>
                <a:latin typeface="Alexandria" pitchFamily="2" charset="-78"/>
                <a:ea typeface="+mn-ea"/>
                <a:cs typeface="Alexandria" pitchFamily="2" charset="-78"/>
              </a:rPr>
              <a:t>يفسر التحليل النفسي الإبداع بوصفه تعبيرًا غير مباشر عن دوافع وصراعات لاشعورية، وأن العمل الإبداعي قد يكون وسيلة للتنفيس أو “التسامي” (تحويل الدوافع إلى إنتاج مقبول اجتماعيًا). لذلك يعطي أهمية كبيرة للخيال والأحلام والرموز بوصفها مصادر لإنتاج الأفكار.</a:t>
            </a:r>
          </a:p>
        </p:txBody>
      </p:sp>
      <p:sp>
        <p:nvSpPr>
          <p:cNvPr id="10" name="TextBox 9">
            <a:extLst>
              <a:ext uri="{FF2B5EF4-FFF2-40B4-BE49-F238E27FC236}">
                <a16:creationId xmlns:a16="http://schemas.microsoft.com/office/drawing/2014/main" id="{C22D2DA8-27EC-ECA1-DEA6-094B454D5319}"/>
              </a:ext>
            </a:extLst>
          </p:cNvPr>
          <p:cNvSpPr txBox="1"/>
          <p:nvPr/>
        </p:nvSpPr>
        <p:spPr>
          <a:xfrm>
            <a:off x="2207568" y="3721423"/>
            <a:ext cx="8867012" cy="2482154"/>
          </a:xfrm>
          <a:prstGeom prst="rect">
            <a:avLst/>
          </a:prstGeom>
          <a:noFill/>
        </p:spPr>
        <p:txBody>
          <a:bodyPr wrap="square" rtlCol="1">
            <a:spAutoFit/>
          </a:bodyPr>
          <a:lstStyle/>
          <a:p>
            <a:pPr marL="0" marR="0" lvl="0" indent="0" algn="r" defTabSz="914400" rtl="1" eaLnBrk="1" fontAlgn="auto" latinLnBrk="0" hangingPunct="1">
              <a:lnSpc>
                <a:spcPct val="200000"/>
              </a:lnSpc>
              <a:spcBef>
                <a:spcPts val="0"/>
              </a:spcBef>
              <a:spcAft>
                <a:spcPts val="0"/>
              </a:spcAft>
              <a:buClrTx/>
              <a:buSzTx/>
              <a:buFontTx/>
              <a:buNone/>
              <a:tabLst/>
              <a:defRPr/>
            </a:pPr>
            <a:r>
              <a:rPr kumimoji="0" lang="ar-EG" sz="1600" b="1" i="0" u="none" strike="noStrike" kern="1200" cap="none" spc="0" normalizeH="0" baseline="0" noProof="0" dirty="0">
                <a:ln>
                  <a:noFill/>
                </a:ln>
                <a:solidFill>
                  <a:schemeClr val="accent2"/>
                </a:solidFill>
                <a:effectLst/>
                <a:uLnTx/>
                <a:uFillTx/>
                <a:latin typeface="Alexandria" pitchFamily="2" charset="-78"/>
                <a:ea typeface="+mn-ea"/>
                <a:cs typeface="Alexandria" pitchFamily="2" charset="-78"/>
                <a:sym typeface="Arial"/>
              </a:rPr>
              <a:t>أفكار أساسية:</a:t>
            </a:r>
          </a:p>
          <a:p>
            <a:pPr marL="285750" marR="0" lvl="0" indent="-285750" algn="r" defTabSz="914400" rtl="1"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ar-EG" sz="160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sym typeface="Arial"/>
              </a:rPr>
              <a:t>اللاشعور مصدر مهم للصور والرموز والأفكار.</a:t>
            </a:r>
          </a:p>
          <a:p>
            <a:pPr marL="285750" marR="0" lvl="0" indent="-285750" algn="r" defTabSz="914400" rtl="1"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ar-EG" sz="160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sym typeface="Arial"/>
              </a:rPr>
              <a:t>الإبداع قد يرتبط بالتوتر النفسي أو الصراع الداخلي.</a:t>
            </a:r>
          </a:p>
          <a:p>
            <a:pPr marL="285750" marR="0" lvl="0" indent="-285750" algn="r" defTabSz="914400" rtl="1"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ar-EG" sz="160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sym typeface="Arial"/>
              </a:rPr>
              <a:t>العمل الإبداعي قد يحقق توازنًا نفسيًا لصاحبه.</a:t>
            </a:r>
          </a:p>
          <a:p>
            <a:pPr marL="285750" marR="0" lvl="0" indent="-285750" algn="r" defTabSz="914400" rtl="1"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ar-EG" sz="1600" b="1" i="0" u="none" strike="noStrike" kern="1200" cap="none" spc="0" normalizeH="0" baseline="0" noProof="0" dirty="0">
                <a:ln>
                  <a:noFill/>
                </a:ln>
                <a:solidFill>
                  <a:srgbClr val="00B050"/>
                </a:solidFill>
                <a:effectLst/>
                <a:uLnTx/>
                <a:uFillTx/>
                <a:latin typeface="Alexandria" pitchFamily="2" charset="-78"/>
                <a:ea typeface="+mn-ea"/>
                <a:cs typeface="Alexandria" pitchFamily="2" charset="-78"/>
                <a:sym typeface="Arial"/>
              </a:rPr>
              <a:t>نقدها: </a:t>
            </a:r>
            <a:r>
              <a:rPr kumimoji="0" lang="ar-EG" sz="160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sym typeface="Arial"/>
              </a:rPr>
              <a:t>تركز على التفسير العميق وتُضعف أحيانًا دور العمليات المعرفية والتعليمية.</a:t>
            </a:r>
          </a:p>
        </p:txBody>
      </p:sp>
      <p:sp>
        <p:nvSpPr>
          <p:cNvPr id="13" name="Rectangle: Rounded Corners 12">
            <a:extLst>
              <a:ext uri="{FF2B5EF4-FFF2-40B4-BE49-F238E27FC236}">
                <a16:creationId xmlns:a16="http://schemas.microsoft.com/office/drawing/2014/main" id="{7E8D26B1-B279-A4AB-21FC-8165DB2CA97F}"/>
              </a:ext>
            </a:extLst>
          </p:cNvPr>
          <p:cNvSpPr/>
          <p:nvPr/>
        </p:nvSpPr>
        <p:spPr>
          <a:xfrm>
            <a:off x="2063552" y="-171345"/>
            <a:ext cx="5669171"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000" b="1" dirty="0">
                <a:solidFill>
                  <a:schemeClr val="accent2"/>
                </a:solidFill>
                <a:latin typeface="Alexandria" pitchFamily="2" charset="-78"/>
                <a:cs typeface="Alexandria" pitchFamily="2" charset="-78"/>
              </a:rPr>
              <a:t>نظريات الإبداع</a:t>
            </a:r>
          </a:p>
        </p:txBody>
      </p:sp>
    </p:spTree>
    <p:extLst>
      <p:ext uri="{BB962C8B-B14F-4D97-AF65-F5344CB8AC3E}">
        <p14:creationId xmlns:p14="http://schemas.microsoft.com/office/powerpoint/2010/main" val="1140660974"/>
      </p:ext>
    </p:extLst>
  </p:cSld>
  <p:clrMapOvr>
    <a:masterClrMapping/>
  </p:clrMapOvr>
  <mc:AlternateContent xmlns:mc="http://schemas.openxmlformats.org/markup-compatibility/2006" xmlns:p14="http://schemas.microsoft.com/office/powerpoint/2010/main">
    <mc:Choice Requires="p14">
      <p:transition spd="slow" p14:dur="2000" advTm="49796"/>
    </mc:Choice>
    <mc:Fallback xmlns="">
      <p:transition spd="slow" advTm="49796"/>
    </mc:Fallback>
  </mc:AlternateContent>
  <p:extLst>
    <p:ext uri="{E180D4A7-C9FB-4DFB-919C-405C955672EB}">
      <p14:showEvtLst xmlns:p14="http://schemas.microsoft.com/office/powerpoint/2010/main">
        <p14:playEvt time="1" objId="8"/>
        <p14:stopEvt time="49673" objId="8"/>
      </p14:showEvtLst>
    </p:ext>
  </p:extLs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4C64B9-300D-DF5B-487E-8F070FC8D43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1C2394F-8FA3-C516-3F21-74377513667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C4456C54-BD51-3987-F73D-DEB2A285C7F0}"/>
              </a:ext>
            </a:extLst>
          </p:cNvPr>
          <p:cNvSpPr/>
          <p:nvPr/>
        </p:nvSpPr>
        <p:spPr>
          <a:xfrm>
            <a:off x="7883147" y="1391987"/>
            <a:ext cx="4128422"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78DB1C5A-D326-C910-99FF-DF7D3C2ABD68}"/>
              </a:ext>
            </a:extLst>
          </p:cNvPr>
          <p:cNvSpPr/>
          <p:nvPr/>
        </p:nvSpPr>
        <p:spPr>
          <a:xfrm>
            <a:off x="763676" y="1588911"/>
            <a:ext cx="11151262" cy="5008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F0568CE2-0D1F-F845-8FFD-73B36F2C946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CA2E1AFB-BE32-E67E-2439-26608DE10DE2}"/>
              </a:ext>
            </a:extLst>
          </p:cNvPr>
          <p:cNvSpPr/>
          <p:nvPr/>
        </p:nvSpPr>
        <p:spPr>
          <a:xfrm>
            <a:off x="2351585" y="656654"/>
            <a:ext cx="9001000"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800" b="1" dirty="0">
                <a:solidFill>
                  <a:srgbClr val="00B0F0"/>
                </a:solidFill>
                <a:latin typeface="Alexandria" pitchFamily="2" charset="-78"/>
                <a:cs typeface="Alexandria" pitchFamily="2" charset="-78"/>
              </a:rPr>
              <a:t>النظرية السلوكية </a:t>
            </a:r>
            <a:r>
              <a:rPr lang="en-US" sz="2400" b="1" dirty="0">
                <a:solidFill>
                  <a:srgbClr val="002060"/>
                </a:solidFill>
                <a:latin typeface="Alexandria" pitchFamily="2" charset="-78"/>
                <a:cs typeface="Alexandria" pitchFamily="2" charset="-78"/>
              </a:rPr>
              <a:t>(Behavioral  Theory)</a:t>
            </a:r>
            <a:endParaRPr lang="ar-EG" sz="2800" b="1" dirty="0">
              <a:solidFill>
                <a:srgbClr val="002060"/>
              </a:solidFill>
              <a:latin typeface="Alexandria" pitchFamily="2" charset="-78"/>
              <a:cs typeface="Alexandria" pitchFamily="2" charset="-78"/>
            </a:endParaRPr>
          </a:p>
        </p:txBody>
      </p:sp>
      <p:sp>
        <p:nvSpPr>
          <p:cNvPr id="4" name="TextBox 47">
            <a:extLst>
              <a:ext uri="{FF2B5EF4-FFF2-40B4-BE49-F238E27FC236}">
                <a16:creationId xmlns:a16="http://schemas.microsoft.com/office/drawing/2014/main" id="{043305A2-63F4-370B-1938-06636F1BF54E}"/>
              </a:ext>
            </a:extLst>
          </p:cNvPr>
          <p:cNvSpPr txBox="1"/>
          <p:nvPr/>
        </p:nvSpPr>
        <p:spPr>
          <a:xfrm>
            <a:off x="1127449" y="1943306"/>
            <a:ext cx="10469936" cy="1497269"/>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1" eaLnBrk="1" fontAlgn="auto" latinLnBrk="0" hangingPunct="1">
              <a:lnSpc>
                <a:spcPct val="200000"/>
              </a:lnSpc>
              <a:spcBef>
                <a:spcPts val="0"/>
              </a:spcBef>
              <a:spcAft>
                <a:spcPts val="0"/>
              </a:spcAft>
              <a:buClrTx/>
              <a:buSzTx/>
              <a:buFontTx/>
              <a:buNone/>
              <a:tabLst/>
              <a:defRPr/>
            </a:pPr>
            <a:r>
              <a:rPr kumimoji="0" lang="ar-EG" sz="1600" b="0" i="0" u="none" strike="noStrike" kern="1200" cap="none" spc="0" normalizeH="0" baseline="0" noProof="0" dirty="0">
                <a:ln>
                  <a:noFill/>
                </a:ln>
                <a:effectLst/>
                <a:uLnTx/>
                <a:uFillTx/>
                <a:latin typeface="Alexandria" pitchFamily="2" charset="-78"/>
                <a:ea typeface="+mn-ea"/>
                <a:cs typeface="Alexandria" pitchFamily="2" charset="-78"/>
              </a:rPr>
              <a:t>تنظر السلوكية إلى الإبداع كسلوك يمكن تعلمه وتشكيله عبر الخبرة والتعزيز. فالفرد يُظهر سلوكًا إبداعيًا عندما يجد تشجيعًا أو مكافأة أو بيئة تسمح بالتجريب، بينما قد يقل الإبداع عندما يُقابل الخطأ بالعقاب أو السخرية. وتؤكد أن الإبداع ليس حكرًا على فئة معينة، بل يمكن رفع مستواه عبر التدريب.</a:t>
            </a:r>
          </a:p>
        </p:txBody>
      </p:sp>
      <p:sp>
        <p:nvSpPr>
          <p:cNvPr id="10" name="TextBox 9">
            <a:extLst>
              <a:ext uri="{FF2B5EF4-FFF2-40B4-BE49-F238E27FC236}">
                <a16:creationId xmlns:a16="http://schemas.microsoft.com/office/drawing/2014/main" id="{B0B23A21-128B-1DB3-F74E-3EA3E9BF7471}"/>
              </a:ext>
            </a:extLst>
          </p:cNvPr>
          <p:cNvSpPr txBox="1"/>
          <p:nvPr/>
        </p:nvSpPr>
        <p:spPr>
          <a:xfrm>
            <a:off x="2207568" y="3721423"/>
            <a:ext cx="8867012" cy="2482154"/>
          </a:xfrm>
          <a:prstGeom prst="rect">
            <a:avLst/>
          </a:prstGeom>
          <a:noFill/>
        </p:spPr>
        <p:txBody>
          <a:bodyPr wrap="square" rtlCol="1">
            <a:spAutoFit/>
          </a:bodyPr>
          <a:lstStyle/>
          <a:p>
            <a:pPr marL="0" marR="0" lvl="0" indent="0" algn="r" defTabSz="914400" rtl="1" eaLnBrk="1" fontAlgn="auto" latinLnBrk="0" hangingPunct="1">
              <a:lnSpc>
                <a:spcPct val="200000"/>
              </a:lnSpc>
              <a:spcBef>
                <a:spcPts val="0"/>
              </a:spcBef>
              <a:spcAft>
                <a:spcPts val="0"/>
              </a:spcAft>
              <a:buClrTx/>
              <a:buSzTx/>
              <a:buFontTx/>
              <a:buNone/>
              <a:tabLst/>
              <a:defRPr/>
            </a:pPr>
            <a:r>
              <a:rPr kumimoji="0" lang="ar-EG" sz="1600" b="1" i="0" u="none" strike="noStrike" kern="1200" cap="none" spc="0" normalizeH="0" baseline="0" noProof="0" dirty="0">
                <a:ln>
                  <a:noFill/>
                </a:ln>
                <a:solidFill>
                  <a:schemeClr val="accent2"/>
                </a:solidFill>
                <a:effectLst/>
                <a:uLnTx/>
                <a:uFillTx/>
                <a:latin typeface="Alexandria" pitchFamily="2" charset="-78"/>
                <a:ea typeface="+mn-ea"/>
                <a:cs typeface="Alexandria" pitchFamily="2" charset="-78"/>
                <a:sym typeface="Arial"/>
              </a:rPr>
              <a:t>أفكار أساسية:</a:t>
            </a:r>
          </a:p>
          <a:p>
            <a:pPr marL="285750" marR="0" lvl="0" indent="-285750" algn="r" defTabSz="914400" rtl="1"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ar-EG" sz="160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sym typeface="Arial"/>
              </a:rPr>
              <a:t>الإبداع يتأثر بالتعزيز (مادي/معنوي) وبنمط الاستجابة للخطأ.</a:t>
            </a:r>
          </a:p>
          <a:p>
            <a:pPr marL="285750" marR="0" lvl="0" indent="-285750" algn="r" defTabSz="914400" rtl="1"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ar-EG" sz="160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sym typeface="Arial"/>
              </a:rPr>
              <a:t>يمكن تصميم أنشطة تُكافئ “توليد البدائل” و”المحاولة”.</a:t>
            </a:r>
          </a:p>
          <a:p>
            <a:pPr marL="285750" marR="0" lvl="0" indent="-285750" algn="r" defTabSz="914400" rtl="1"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ar-EG" sz="160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sym typeface="Arial"/>
              </a:rPr>
              <a:t>تركيزها على السلوك يجعلها قوية في التطبيق التعليمي/التدريبي.</a:t>
            </a:r>
          </a:p>
          <a:p>
            <a:pPr marL="285750" marR="0" lvl="0" indent="-285750" algn="r" defTabSz="914400" rtl="1"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ar-EG" sz="1600" b="1" i="0" u="none" strike="noStrike" kern="1200" cap="none" spc="0" normalizeH="0" baseline="0" noProof="0" dirty="0">
                <a:ln>
                  <a:noFill/>
                </a:ln>
                <a:solidFill>
                  <a:srgbClr val="00B050"/>
                </a:solidFill>
                <a:effectLst/>
                <a:uLnTx/>
                <a:uFillTx/>
                <a:latin typeface="Alexandria" pitchFamily="2" charset="-78"/>
                <a:ea typeface="+mn-ea"/>
                <a:cs typeface="Alexandria" pitchFamily="2" charset="-78"/>
                <a:sym typeface="Arial"/>
              </a:rPr>
              <a:t>نقدها: </a:t>
            </a:r>
            <a:r>
              <a:rPr kumimoji="0" lang="ar-EG" sz="160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sym typeface="Arial"/>
              </a:rPr>
              <a:t>قد لا تفسر جيدًا اللحظة الإبداعية الداخلية أو الإلهام.</a:t>
            </a:r>
          </a:p>
        </p:txBody>
      </p:sp>
      <p:sp>
        <p:nvSpPr>
          <p:cNvPr id="13" name="Rectangle: Rounded Corners 12">
            <a:extLst>
              <a:ext uri="{FF2B5EF4-FFF2-40B4-BE49-F238E27FC236}">
                <a16:creationId xmlns:a16="http://schemas.microsoft.com/office/drawing/2014/main" id="{1D18E3AD-07B0-C284-3616-E400CA020ED4}"/>
              </a:ext>
            </a:extLst>
          </p:cNvPr>
          <p:cNvSpPr/>
          <p:nvPr/>
        </p:nvSpPr>
        <p:spPr>
          <a:xfrm>
            <a:off x="2063552" y="-171345"/>
            <a:ext cx="5669171"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000" b="1" dirty="0">
                <a:solidFill>
                  <a:schemeClr val="accent2"/>
                </a:solidFill>
                <a:latin typeface="Alexandria" pitchFamily="2" charset="-78"/>
                <a:cs typeface="Alexandria" pitchFamily="2" charset="-78"/>
              </a:rPr>
              <a:t>نظريات الإبداع</a:t>
            </a:r>
          </a:p>
        </p:txBody>
      </p:sp>
      <p:pic>
        <p:nvPicPr>
          <p:cNvPr id="6" name="Picture 5">
            <a:extLst>
              <a:ext uri="{FF2B5EF4-FFF2-40B4-BE49-F238E27FC236}">
                <a16:creationId xmlns:a16="http://schemas.microsoft.com/office/drawing/2014/main" id="{31B4C3A4-5987-43A7-11D5-F0771EC2805C}"/>
              </a:ext>
            </a:extLst>
          </p:cNvPr>
          <p:cNvPicPr>
            <a:picLocks noChangeAspect="1"/>
          </p:cNvPicPr>
          <p:nvPr/>
        </p:nvPicPr>
        <p:blipFill>
          <a:blip r:embed="rId3"/>
          <a:stretch>
            <a:fillRect/>
          </a:stretch>
        </p:blipFill>
        <p:spPr>
          <a:xfrm>
            <a:off x="968568" y="4005064"/>
            <a:ext cx="3887842" cy="1943921"/>
          </a:xfrm>
          <a:prstGeom prst="rect">
            <a:avLst/>
          </a:prstGeom>
        </p:spPr>
      </p:pic>
    </p:spTree>
    <p:extLst>
      <p:ext uri="{BB962C8B-B14F-4D97-AF65-F5344CB8AC3E}">
        <p14:creationId xmlns:p14="http://schemas.microsoft.com/office/powerpoint/2010/main" val="1341484784"/>
      </p:ext>
    </p:extLst>
  </p:cSld>
  <p:clrMapOvr>
    <a:masterClrMapping/>
  </p:clrMapOvr>
  <mc:AlternateContent xmlns:mc="http://schemas.openxmlformats.org/markup-compatibility/2006" xmlns:p14="http://schemas.microsoft.com/office/powerpoint/2010/main">
    <mc:Choice Requires="p14">
      <p:transition spd="slow" p14:dur="2000" advTm="49796"/>
    </mc:Choice>
    <mc:Fallback xmlns="">
      <p:transition spd="slow" advTm="49796"/>
    </mc:Fallback>
  </mc:AlternateContent>
  <p:extLst>
    <p:ext uri="{E180D4A7-C9FB-4DFB-919C-405C955672EB}">
      <p14:showEvtLst xmlns:p14="http://schemas.microsoft.com/office/powerpoint/2010/main">
        <p14:playEvt time="1" objId="8"/>
        <p14:stopEvt time="49673" objId="8"/>
      </p14:showEvtLst>
    </p:ext>
  </p:extLs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0D9C60-092C-41BA-F092-45C7B9B99DB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B6EBCF6-98EC-E4BD-0BE8-8EFB92F2624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D4E30885-3757-ED13-9671-AAF0805F6209}"/>
              </a:ext>
            </a:extLst>
          </p:cNvPr>
          <p:cNvSpPr/>
          <p:nvPr/>
        </p:nvSpPr>
        <p:spPr>
          <a:xfrm>
            <a:off x="7883147" y="1391987"/>
            <a:ext cx="4128422"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73D524D8-17EC-FB8B-5255-41FCDF71B80A}"/>
              </a:ext>
            </a:extLst>
          </p:cNvPr>
          <p:cNvSpPr/>
          <p:nvPr/>
        </p:nvSpPr>
        <p:spPr>
          <a:xfrm>
            <a:off x="763676" y="1588911"/>
            <a:ext cx="11151262" cy="5008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04B30740-E8F5-3588-2275-1573B1A178F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375DC1BF-C9FA-551C-2DC8-23DAD36F0379}"/>
              </a:ext>
            </a:extLst>
          </p:cNvPr>
          <p:cNvSpPr/>
          <p:nvPr/>
        </p:nvSpPr>
        <p:spPr>
          <a:xfrm>
            <a:off x="2351585" y="656654"/>
            <a:ext cx="9001000"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800" b="1" dirty="0">
                <a:solidFill>
                  <a:srgbClr val="00B0F0"/>
                </a:solidFill>
                <a:latin typeface="Alexandria" pitchFamily="2" charset="-78"/>
                <a:cs typeface="Alexandria" pitchFamily="2" charset="-78"/>
              </a:rPr>
              <a:t>النظرية المعرفية </a:t>
            </a:r>
            <a:r>
              <a:rPr lang="en-US" sz="2400" b="1" dirty="0">
                <a:solidFill>
                  <a:srgbClr val="002060"/>
                </a:solidFill>
                <a:latin typeface="Alexandria" pitchFamily="2" charset="-78"/>
                <a:cs typeface="Alexandria" pitchFamily="2" charset="-78"/>
              </a:rPr>
              <a:t>(Cognitive  Theory)</a:t>
            </a:r>
            <a:endParaRPr lang="ar-EG" sz="2800" b="1" dirty="0">
              <a:solidFill>
                <a:srgbClr val="002060"/>
              </a:solidFill>
              <a:latin typeface="Alexandria" pitchFamily="2" charset="-78"/>
              <a:cs typeface="Alexandria" pitchFamily="2" charset="-78"/>
            </a:endParaRPr>
          </a:p>
        </p:txBody>
      </p:sp>
      <p:sp>
        <p:nvSpPr>
          <p:cNvPr id="4" name="TextBox 47">
            <a:extLst>
              <a:ext uri="{FF2B5EF4-FFF2-40B4-BE49-F238E27FC236}">
                <a16:creationId xmlns:a16="http://schemas.microsoft.com/office/drawing/2014/main" id="{E2D74F87-89DB-DA8E-43CA-C5F9124A3313}"/>
              </a:ext>
            </a:extLst>
          </p:cNvPr>
          <p:cNvSpPr txBox="1"/>
          <p:nvPr/>
        </p:nvSpPr>
        <p:spPr>
          <a:xfrm>
            <a:off x="1127449" y="1943306"/>
            <a:ext cx="10469936" cy="1497269"/>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1" eaLnBrk="1" fontAlgn="auto" latinLnBrk="0" hangingPunct="1">
              <a:lnSpc>
                <a:spcPct val="200000"/>
              </a:lnSpc>
              <a:spcBef>
                <a:spcPts val="0"/>
              </a:spcBef>
              <a:spcAft>
                <a:spcPts val="0"/>
              </a:spcAft>
              <a:buClrTx/>
              <a:buSzTx/>
              <a:buFontTx/>
              <a:buNone/>
              <a:tabLst/>
              <a:defRPr/>
            </a:pPr>
            <a:r>
              <a:rPr kumimoji="0" lang="ar-EG" sz="1600" b="0" i="0" u="none" strike="noStrike" kern="1200" cap="none" spc="0" normalizeH="0" baseline="0" noProof="0" dirty="0">
                <a:ln>
                  <a:noFill/>
                </a:ln>
                <a:effectLst/>
                <a:uLnTx/>
                <a:uFillTx/>
                <a:latin typeface="Alexandria" pitchFamily="2" charset="-78"/>
                <a:ea typeface="+mn-ea"/>
                <a:cs typeface="Alexandria" pitchFamily="2" charset="-78"/>
              </a:rPr>
              <a:t>ترى النظرية المعرفية أن الإبداع عملية عقلية تتعلق بكيفية معالجة المعلومات وتوليد بدائل متعددة وإعادة تمثيل المشكلة. فالمبدع يتميز بمرونة ذهنية وقدرة على رؤية العلاقات الخفية بين الأفكار، والانتقال بين زوايا مختلفة للنظر، ثم اختيار الحل الأكثر جدوى.</a:t>
            </a:r>
          </a:p>
        </p:txBody>
      </p:sp>
      <p:sp>
        <p:nvSpPr>
          <p:cNvPr id="10" name="TextBox 9">
            <a:extLst>
              <a:ext uri="{FF2B5EF4-FFF2-40B4-BE49-F238E27FC236}">
                <a16:creationId xmlns:a16="http://schemas.microsoft.com/office/drawing/2014/main" id="{75DD6E60-8EC0-31E4-E66A-D5ED6F706B91}"/>
              </a:ext>
            </a:extLst>
          </p:cNvPr>
          <p:cNvSpPr txBox="1"/>
          <p:nvPr/>
        </p:nvSpPr>
        <p:spPr>
          <a:xfrm>
            <a:off x="2207568" y="3721423"/>
            <a:ext cx="8867012" cy="2482154"/>
          </a:xfrm>
          <a:prstGeom prst="rect">
            <a:avLst/>
          </a:prstGeom>
          <a:noFill/>
        </p:spPr>
        <p:txBody>
          <a:bodyPr wrap="square" rtlCol="1">
            <a:spAutoFit/>
          </a:bodyPr>
          <a:lstStyle/>
          <a:p>
            <a:pPr marL="0" marR="0" lvl="0" indent="0" algn="r" defTabSz="914400" rtl="1" eaLnBrk="1" fontAlgn="auto" latinLnBrk="0" hangingPunct="1">
              <a:lnSpc>
                <a:spcPct val="200000"/>
              </a:lnSpc>
              <a:spcBef>
                <a:spcPts val="0"/>
              </a:spcBef>
              <a:spcAft>
                <a:spcPts val="0"/>
              </a:spcAft>
              <a:buClrTx/>
              <a:buSzTx/>
              <a:buFontTx/>
              <a:buNone/>
              <a:tabLst/>
              <a:defRPr/>
            </a:pPr>
            <a:r>
              <a:rPr kumimoji="0" lang="ar-EG" sz="1600" b="1" i="0" u="none" strike="noStrike" kern="1200" cap="none" spc="0" normalizeH="0" baseline="0" noProof="0" dirty="0">
                <a:ln>
                  <a:noFill/>
                </a:ln>
                <a:solidFill>
                  <a:schemeClr val="accent2"/>
                </a:solidFill>
                <a:effectLst/>
                <a:uLnTx/>
                <a:uFillTx/>
                <a:latin typeface="Alexandria" pitchFamily="2" charset="-78"/>
                <a:ea typeface="+mn-ea"/>
                <a:cs typeface="Alexandria" pitchFamily="2" charset="-78"/>
                <a:sym typeface="Arial"/>
              </a:rPr>
              <a:t>أفكار أساسية:</a:t>
            </a:r>
          </a:p>
          <a:p>
            <a:pPr marL="285750" marR="0" lvl="0" indent="-285750" algn="r" defTabSz="914400" rtl="1"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ar-EG" sz="160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sym typeface="Arial"/>
              </a:rPr>
              <a:t>التركيز على التفكير المتشعب (توليد بدائل) والتقاربي (اختيار الأفضل).</a:t>
            </a:r>
          </a:p>
          <a:p>
            <a:pPr marL="285750" marR="0" lvl="0" indent="-285750" algn="r" defTabSz="914400" rtl="1"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ar-EG" sz="160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sym typeface="Arial"/>
              </a:rPr>
              <a:t>مهارات مثل: الطلاقة، المرونة، الأصالة، الحساسية للمشكلات.</a:t>
            </a:r>
          </a:p>
          <a:p>
            <a:pPr marL="285750" marR="0" lvl="0" indent="-285750" algn="r" defTabSz="914400" rtl="1"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ar-EG" sz="160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sym typeface="Arial"/>
              </a:rPr>
              <a:t>تفيد في برامج تعليم التفكير وحل المشكلات الإبداعي.</a:t>
            </a:r>
          </a:p>
          <a:p>
            <a:pPr marL="285750" marR="0" lvl="0" indent="-285750" algn="r" defTabSz="914400" rtl="1"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ar-EG" sz="160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sym typeface="Arial"/>
              </a:rPr>
              <a:t>أدوات تطبيقية: العصف الذهني، إعادة الصياغة، </a:t>
            </a:r>
            <a:r>
              <a:rPr kumimoji="0" lang="en-US" sz="160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sym typeface="Arial"/>
              </a:rPr>
              <a:t>SCAMPER، </a:t>
            </a:r>
            <a:r>
              <a:rPr kumimoji="0" lang="ar-EG" sz="160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sym typeface="Arial"/>
              </a:rPr>
              <a:t>خرائط المفاهيم.</a:t>
            </a:r>
          </a:p>
        </p:txBody>
      </p:sp>
      <p:sp>
        <p:nvSpPr>
          <p:cNvPr id="13" name="Rectangle: Rounded Corners 12">
            <a:extLst>
              <a:ext uri="{FF2B5EF4-FFF2-40B4-BE49-F238E27FC236}">
                <a16:creationId xmlns:a16="http://schemas.microsoft.com/office/drawing/2014/main" id="{371E5839-0405-B034-06A3-02554F9DB38C}"/>
              </a:ext>
            </a:extLst>
          </p:cNvPr>
          <p:cNvSpPr/>
          <p:nvPr/>
        </p:nvSpPr>
        <p:spPr>
          <a:xfrm>
            <a:off x="2063552" y="-171345"/>
            <a:ext cx="5669171"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000" b="1" dirty="0">
                <a:solidFill>
                  <a:schemeClr val="accent2"/>
                </a:solidFill>
                <a:latin typeface="Alexandria" pitchFamily="2" charset="-78"/>
                <a:cs typeface="Alexandria" pitchFamily="2" charset="-78"/>
              </a:rPr>
              <a:t>نظريات الإبداع</a:t>
            </a:r>
          </a:p>
        </p:txBody>
      </p:sp>
      <p:pic>
        <p:nvPicPr>
          <p:cNvPr id="6" name="Picture 5">
            <a:extLst>
              <a:ext uri="{FF2B5EF4-FFF2-40B4-BE49-F238E27FC236}">
                <a16:creationId xmlns:a16="http://schemas.microsoft.com/office/drawing/2014/main" id="{8ED283A4-1A21-D36D-CA45-C79AC5D51F99}"/>
              </a:ext>
            </a:extLst>
          </p:cNvPr>
          <p:cNvPicPr>
            <a:picLocks noChangeAspect="1"/>
          </p:cNvPicPr>
          <p:nvPr/>
        </p:nvPicPr>
        <p:blipFill>
          <a:blip r:embed="rId3"/>
          <a:srcRect l="16021" t="5879" r="15869" b="11683"/>
          <a:stretch>
            <a:fillRect/>
          </a:stretch>
        </p:blipFill>
        <p:spPr>
          <a:xfrm flipH="1">
            <a:off x="775683" y="3483402"/>
            <a:ext cx="2419929" cy="2873698"/>
          </a:xfrm>
          <a:prstGeom prst="rect">
            <a:avLst/>
          </a:prstGeom>
        </p:spPr>
      </p:pic>
    </p:spTree>
    <p:extLst>
      <p:ext uri="{BB962C8B-B14F-4D97-AF65-F5344CB8AC3E}">
        <p14:creationId xmlns:p14="http://schemas.microsoft.com/office/powerpoint/2010/main" val="3998315010"/>
      </p:ext>
    </p:extLst>
  </p:cSld>
  <p:clrMapOvr>
    <a:masterClrMapping/>
  </p:clrMapOvr>
  <mc:AlternateContent xmlns:mc="http://schemas.openxmlformats.org/markup-compatibility/2006" xmlns:p14="http://schemas.microsoft.com/office/powerpoint/2010/main">
    <mc:Choice Requires="p14">
      <p:transition spd="slow" p14:dur="2000" advTm="49796"/>
    </mc:Choice>
    <mc:Fallback xmlns="">
      <p:transition spd="slow" advTm="49796"/>
    </mc:Fallback>
  </mc:AlternateContent>
  <p:extLst>
    <p:ext uri="{E180D4A7-C9FB-4DFB-919C-405C955672EB}">
      <p14:showEvtLst xmlns:p14="http://schemas.microsoft.com/office/powerpoint/2010/main">
        <p14:playEvt time="1" objId="8"/>
        <p14:stopEvt time="49673" objId="8"/>
      </p14:showEvtLst>
    </p:ext>
  </p:extLs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FCBAED-B131-C19F-F5DB-B17FFA6C7EC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11DE762-56EF-9FDD-266F-A5CD625CDB8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2703D478-C331-1673-29C9-0721F4C4C1A5}"/>
              </a:ext>
            </a:extLst>
          </p:cNvPr>
          <p:cNvSpPr/>
          <p:nvPr/>
        </p:nvSpPr>
        <p:spPr>
          <a:xfrm>
            <a:off x="7883147" y="1391987"/>
            <a:ext cx="4128422"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3C34DE33-7E3F-9291-891A-4B5B94497364}"/>
              </a:ext>
            </a:extLst>
          </p:cNvPr>
          <p:cNvSpPr/>
          <p:nvPr/>
        </p:nvSpPr>
        <p:spPr>
          <a:xfrm>
            <a:off x="763676" y="1588911"/>
            <a:ext cx="11151262" cy="5008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33AD09DF-D927-93A7-D0C9-33571B52A4C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A98117F0-08CC-0C42-14BA-74337B57976F}"/>
              </a:ext>
            </a:extLst>
          </p:cNvPr>
          <p:cNvSpPr/>
          <p:nvPr/>
        </p:nvSpPr>
        <p:spPr>
          <a:xfrm>
            <a:off x="2351585" y="656654"/>
            <a:ext cx="9001000"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800" b="1" dirty="0">
                <a:solidFill>
                  <a:srgbClr val="00B0F0"/>
                </a:solidFill>
                <a:latin typeface="Alexandria" pitchFamily="2" charset="-78"/>
                <a:cs typeface="Alexandria" pitchFamily="2" charset="-78"/>
              </a:rPr>
              <a:t>النظرية الإنسانية  </a:t>
            </a:r>
            <a:r>
              <a:rPr lang="en-US" sz="2400" b="1" dirty="0">
                <a:solidFill>
                  <a:srgbClr val="002060"/>
                </a:solidFill>
                <a:latin typeface="Alexandria" pitchFamily="2" charset="-78"/>
                <a:cs typeface="Alexandria" pitchFamily="2" charset="-78"/>
              </a:rPr>
              <a:t>(Humanistic  Theory)</a:t>
            </a:r>
            <a:endParaRPr lang="ar-EG" sz="2800" b="1" dirty="0">
              <a:solidFill>
                <a:srgbClr val="002060"/>
              </a:solidFill>
              <a:latin typeface="Alexandria" pitchFamily="2" charset="-78"/>
              <a:cs typeface="Alexandria" pitchFamily="2" charset="-78"/>
            </a:endParaRPr>
          </a:p>
        </p:txBody>
      </p:sp>
      <p:sp>
        <p:nvSpPr>
          <p:cNvPr id="4" name="TextBox 47">
            <a:extLst>
              <a:ext uri="{FF2B5EF4-FFF2-40B4-BE49-F238E27FC236}">
                <a16:creationId xmlns:a16="http://schemas.microsoft.com/office/drawing/2014/main" id="{BEBFB6FA-4009-89FC-8025-E2A54797F5F4}"/>
              </a:ext>
            </a:extLst>
          </p:cNvPr>
          <p:cNvSpPr txBox="1"/>
          <p:nvPr/>
        </p:nvSpPr>
        <p:spPr>
          <a:xfrm>
            <a:off x="1127449" y="1943306"/>
            <a:ext cx="10469936" cy="1497269"/>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1" eaLnBrk="1" fontAlgn="auto" latinLnBrk="0" hangingPunct="1">
              <a:lnSpc>
                <a:spcPct val="200000"/>
              </a:lnSpc>
              <a:spcBef>
                <a:spcPts val="0"/>
              </a:spcBef>
              <a:spcAft>
                <a:spcPts val="0"/>
              </a:spcAft>
              <a:buClrTx/>
              <a:buSzTx/>
              <a:buFontTx/>
              <a:buNone/>
              <a:tabLst/>
              <a:defRPr/>
            </a:pPr>
            <a:r>
              <a:rPr kumimoji="0" lang="ar-EG" sz="1600" b="0" i="0" u="none" strike="noStrike" kern="1200" cap="none" spc="0" normalizeH="0" baseline="0" noProof="0" dirty="0">
                <a:ln>
                  <a:noFill/>
                </a:ln>
                <a:effectLst/>
                <a:uLnTx/>
                <a:uFillTx/>
                <a:latin typeface="Alexandria" pitchFamily="2" charset="-78"/>
                <a:ea typeface="+mn-ea"/>
                <a:cs typeface="Alexandria" pitchFamily="2" charset="-78"/>
              </a:rPr>
              <a:t>ترى الإنسانية أن الإبداع تعبير عن نمو الإنسان وتحقيق ذاته، ويزدهر عندما يتوفر مناخ نفسي آمن يقوم على الحرية والتقبل والثقة. فالدافعية الداخلية (الاهتمام، الشغف، المعنى) تُعد محركًا أساسيًا للإبداع أكثر من المكافآت الخارجية وحدها.</a:t>
            </a:r>
          </a:p>
        </p:txBody>
      </p:sp>
      <p:sp>
        <p:nvSpPr>
          <p:cNvPr id="10" name="TextBox 9">
            <a:extLst>
              <a:ext uri="{FF2B5EF4-FFF2-40B4-BE49-F238E27FC236}">
                <a16:creationId xmlns:a16="http://schemas.microsoft.com/office/drawing/2014/main" id="{965FAF8A-66E2-19BC-DC69-5BB9DD490184}"/>
              </a:ext>
            </a:extLst>
          </p:cNvPr>
          <p:cNvSpPr txBox="1"/>
          <p:nvPr/>
        </p:nvSpPr>
        <p:spPr>
          <a:xfrm>
            <a:off x="2207568" y="3721423"/>
            <a:ext cx="8867012" cy="2482154"/>
          </a:xfrm>
          <a:prstGeom prst="rect">
            <a:avLst/>
          </a:prstGeom>
          <a:noFill/>
        </p:spPr>
        <p:txBody>
          <a:bodyPr wrap="square" rtlCol="1">
            <a:spAutoFit/>
          </a:bodyPr>
          <a:lstStyle/>
          <a:p>
            <a:pPr marL="0" marR="0" lvl="0" indent="0" algn="r" defTabSz="914400" rtl="1" eaLnBrk="1" fontAlgn="auto" latinLnBrk="0" hangingPunct="1">
              <a:lnSpc>
                <a:spcPct val="200000"/>
              </a:lnSpc>
              <a:spcBef>
                <a:spcPts val="0"/>
              </a:spcBef>
              <a:spcAft>
                <a:spcPts val="0"/>
              </a:spcAft>
              <a:buClrTx/>
              <a:buSzTx/>
              <a:buFontTx/>
              <a:buNone/>
              <a:tabLst/>
              <a:defRPr/>
            </a:pPr>
            <a:r>
              <a:rPr kumimoji="0" lang="ar-EG" sz="1600" b="1" i="0" u="none" strike="noStrike" kern="1200" cap="none" spc="0" normalizeH="0" baseline="0" noProof="0" dirty="0">
                <a:ln>
                  <a:noFill/>
                </a:ln>
                <a:solidFill>
                  <a:schemeClr val="accent2"/>
                </a:solidFill>
                <a:effectLst/>
                <a:uLnTx/>
                <a:uFillTx/>
                <a:latin typeface="Alexandria" pitchFamily="2" charset="-78"/>
                <a:ea typeface="+mn-ea"/>
                <a:cs typeface="Alexandria" pitchFamily="2" charset="-78"/>
                <a:sym typeface="Arial"/>
              </a:rPr>
              <a:t>أفكار أساسية:</a:t>
            </a:r>
          </a:p>
          <a:p>
            <a:pPr marL="285750" marR="0" lvl="0" indent="-285750" algn="r" defTabSz="914400" rtl="1"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ar-EG" sz="160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sym typeface="Arial"/>
              </a:rPr>
              <a:t>الإبداع يرتبط بتحقيق الذات والنمو الشخصي.</a:t>
            </a:r>
          </a:p>
          <a:p>
            <a:pPr marL="285750" marR="0" lvl="0" indent="-285750" algn="r" defTabSz="914400" rtl="1"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ar-EG" sz="160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sym typeface="Arial"/>
              </a:rPr>
              <a:t>بيئة التقبل وتخفيف الخوف من الخطأ شرط أساسي.</a:t>
            </a:r>
          </a:p>
          <a:p>
            <a:pPr marL="285750" marR="0" lvl="0" indent="-285750" algn="r" defTabSz="914400" rtl="1"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ar-EG" sz="160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sym typeface="Arial"/>
              </a:rPr>
              <a:t>تؤكد على الاستقلالية والاختيار والمعنى الشخصي.</a:t>
            </a:r>
          </a:p>
          <a:p>
            <a:pPr marL="285750" marR="0" lvl="0" indent="-285750" algn="r" defTabSz="914400" rtl="1"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ar-EG" sz="1600" b="1" i="0" u="none" strike="noStrike" kern="1200" cap="none" spc="0" normalizeH="0" baseline="0" noProof="0" dirty="0">
                <a:ln>
                  <a:noFill/>
                </a:ln>
                <a:solidFill>
                  <a:srgbClr val="00B050"/>
                </a:solidFill>
                <a:effectLst/>
                <a:uLnTx/>
                <a:uFillTx/>
                <a:latin typeface="Alexandria" pitchFamily="2" charset="-78"/>
                <a:ea typeface="+mn-ea"/>
                <a:cs typeface="Alexandria" pitchFamily="2" charset="-78"/>
                <a:sym typeface="Arial"/>
              </a:rPr>
              <a:t>نقدها: </a:t>
            </a:r>
            <a:r>
              <a:rPr kumimoji="0" lang="ar-EG" sz="160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sym typeface="Arial"/>
              </a:rPr>
              <a:t>قد تكون عامة وصعبة القياس مقارنة بالمعرفية..</a:t>
            </a:r>
          </a:p>
        </p:txBody>
      </p:sp>
      <p:sp>
        <p:nvSpPr>
          <p:cNvPr id="13" name="Rectangle: Rounded Corners 12">
            <a:extLst>
              <a:ext uri="{FF2B5EF4-FFF2-40B4-BE49-F238E27FC236}">
                <a16:creationId xmlns:a16="http://schemas.microsoft.com/office/drawing/2014/main" id="{69A7FB30-953B-3A45-0C6D-19F8540DD8AD}"/>
              </a:ext>
            </a:extLst>
          </p:cNvPr>
          <p:cNvSpPr/>
          <p:nvPr/>
        </p:nvSpPr>
        <p:spPr>
          <a:xfrm>
            <a:off x="2063552" y="-171345"/>
            <a:ext cx="5669171"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000" b="1" dirty="0">
                <a:solidFill>
                  <a:schemeClr val="accent2"/>
                </a:solidFill>
                <a:latin typeface="Alexandria" pitchFamily="2" charset="-78"/>
                <a:cs typeface="Alexandria" pitchFamily="2" charset="-78"/>
              </a:rPr>
              <a:t>نظريات الإبداع</a:t>
            </a:r>
          </a:p>
        </p:txBody>
      </p:sp>
    </p:spTree>
    <p:extLst>
      <p:ext uri="{BB962C8B-B14F-4D97-AF65-F5344CB8AC3E}">
        <p14:creationId xmlns:p14="http://schemas.microsoft.com/office/powerpoint/2010/main" val="3251677954"/>
      </p:ext>
    </p:extLst>
  </p:cSld>
  <p:clrMapOvr>
    <a:masterClrMapping/>
  </p:clrMapOvr>
  <mc:AlternateContent xmlns:mc="http://schemas.openxmlformats.org/markup-compatibility/2006" xmlns:p14="http://schemas.microsoft.com/office/powerpoint/2010/main">
    <mc:Choice Requires="p14">
      <p:transition spd="slow" p14:dur="2000" advTm="49796"/>
    </mc:Choice>
    <mc:Fallback xmlns="">
      <p:transition spd="slow" advTm="49796"/>
    </mc:Fallback>
  </mc:AlternateContent>
  <p:extLst>
    <p:ext uri="{E180D4A7-C9FB-4DFB-919C-405C955672EB}">
      <p14:showEvtLst xmlns:p14="http://schemas.microsoft.com/office/powerpoint/2010/main">
        <p14:playEvt time="1" objId="8"/>
        <p14:stopEvt time="49673" objId="8"/>
      </p14:showEvtLst>
    </p:ext>
  </p:extLs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A58AFD-6C25-C924-CC28-05ED6CF5E6A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B311200-CC30-676C-EF89-97C41B92F44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EE9B738-B3FF-D567-ED8C-A41626E9A850}"/>
              </a:ext>
            </a:extLst>
          </p:cNvPr>
          <p:cNvSpPr/>
          <p:nvPr/>
        </p:nvSpPr>
        <p:spPr>
          <a:xfrm>
            <a:off x="7883147" y="1391987"/>
            <a:ext cx="4128422"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38CD4369-CDB7-77B4-82F4-2E0142EA2DE3}"/>
              </a:ext>
            </a:extLst>
          </p:cNvPr>
          <p:cNvSpPr/>
          <p:nvPr/>
        </p:nvSpPr>
        <p:spPr>
          <a:xfrm>
            <a:off x="763676" y="1588911"/>
            <a:ext cx="11151262" cy="5008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8B388F84-270F-F255-99C6-E56272BA728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1E0E3573-00A8-76FA-EC1F-1C45DAB9E269}"/>
              </a:ext>
            </a:extLst>
          </p:cNvPr>
          <p:cNvSpPr/>
          <p:nvPr/>
        </p:nvSpPr>
        <p:spPr>
          <a:xfrm>
            <a:off x="2351585" y="656654"/>
            <a:ext cx="9001000"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800" b="1" dirty="0">
                <a:solidFill>
                  <a:srgbClr val="00B0F0"/>
                </a:solidFill>
                <a:latin typeface="Alexandria" pitchFamily="2" charset="-78"/>
                <a:cs typeface="Alexandria" pitchFamily="2" charset="-78"/>
              </a:rPr>
              <a:t>النظرية الاجتماعية  </a:t>
            </a:r>
            <a:r>
              <a:rPr lang="en-US" sz="2400" b="1" dirty="0">
                <a:solidFill>
                  <a:srgbClr val="002060"/>
                </a:solidFill>
                <a:latin typeface="Alexandria" pitchFamily="2" charset="-78"/>
                <a:cs typeface="Alexandria" pitchFamily="2" charset="-78"/>
              </a:rPr>
              <a:t>(Social  Theory)</a:t>
            </a:r>
            <a:endParaRPr lang="ar-EG" sz="2800" b="1" dirty="0">
              <a:solidFill>
                <a:srgbClr val="002060"/>
              </a:solidFill>
              <a:latin typeface="Alexandria" pitchFamily="2" charset="-78"/>
              <a:cs typeface="Alexandria" pitchFamily="2" charset="-78"/>
            </a:endParaRPr>
          </a:p>
        </p:txBody>
      </p:sp>
      <p:sp>
        <p:nvSpPr>
          <p:cNvPr id="4" name="TextBox 47">
            <a:extLst>
              <a:ext uri="{FF2B5EF4-FFF2-40B4-BE49-F238E27FC236}">
                <a16:creationId xmlns:a16="http://schemas.microsoft.com/office/drawing/2014/main" id="{9CB8813A-68A3-A77C-63E2-E8DD3F7882EB}"/>
              </a:ext>
            </a:extLst>
          </p:cNvPr>
          <p:cNvSpPr txBox="1"/>
          <p:nvPr/>
        </p:nvSpPr>
        <p:spPr>
          <a:xfrm>
            <a:off x="1127449" y="1943306"/>
            <a:ext cx="10469936" cy="1497269"/>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1" eaLnBrk="1" fontAlgn="auto" latinLnBrk="0" hangingPunct="1">
              <a:lnSpc>
                <a:spcPct val="200000"/>
              </a:lnSpc>
              <a:spcBef>
                <a:spcPts val="0"/>
              </a:spcBef>
              <a:spcAft>
                <a:spcPts val="0"/>
              </a:spcAft>
              <a:buClrTx/>
              <a:buSzTx/>
              <a:buFontTx/>
              <a:buNone/>
              <a:tabLst/>
              <a:defRPr/>
            </a:pPr>
            <a:r>
              <a:rPr kumimoji="0" lang="ar-EG" sz="1600" b="0" i="0" u="none" strike="noStrike" kern="1200" cap="none" spc="0" normalizeH="0" baseline="0" noProof="0" dirty="0">
                <a:ln>
                  <a:noFill/>
                </a:ln>
                <a:effectLst/>
                <a:uLnTx/>
                <a:uFillTx/>
                <a:latin typeface="Alexandria" pitchFamily="2" charset="-78"/>
                <a:ea typeface="+mn-ea"/>
                <a:cs typeface="Alexandria" pitchFamily="2" charset="-78"/>
              </a:rPr>
              <a:t>تؤكد النظرية الاجتماعية أن الإبداع لا يكتمل إلا داخل سياق اجتماعي يقيّم المنتج ويمنحه قيمة. فالفكرة الجديدة قد تكون “غير مرئية” ما لم تجد دعمًا ومؤسسات ومعايير قبول. كما أن الابتكار كثيرًا ما يكون تراكميًا وجماعيًا، نتيجة تفاعل بين أفراد ومجتمعات معرفية.</a:t>
            </a:r>
          </a:p>
        </p:txBody>
      </p:sp>
      <p:sp>
        <p:nvSpPr>
          <p:cNvPr id="10" name="TextBox 9">
            <a:extLst>
              <a:ext uri="{FF2B5EF4-FFF2-40B4-BE49-F238E27FC236}">
                <a16:creationId xmlns:a16="http://schemas.microsoft.com/office/drawing/2014/main" id="{CDC3ED45-F1AC-D271-D02C-9BD936DB4D52}"/>
              </a:ext>
            </a:extLst>
          </p:cNvPr>
          <p:cNvSpPr txBox="1"/>
          <p:nvPr/>
        </p:nvSpPr>
        <p:spPr>
          <a:xfrm>
            <a:off x="2207568" y="3721423"/>
            <a:ext cx="8867012" cy="2482154"/>
          </a:xfrm>
          <a:prstGeom prst="rect">
            <a:avLst/>
          </a:prstGeom>
          <a:noFill/>
        </p:spPr>
        <p:txBody>
          <a:bodyPr wrap="square" rtlCol="1">
            <a:spAutoFit/>
          </a:bodyPr>
          <a:lstStyle/>
          <a:p>
            <a:pPr marL="0" marR="0" lvl="0" indent="0" algn="r" defTabSz="914400" rtl="1" eaLnBrk="1" fontAlgn="auto" latinLnBrk="0" hangingPunct="1">
              <a:lnSpc>
                <a:spcPct val="200000"/>
              </a:lnSpc>
              <a:spcBef>
                <a:spcPts val="0"/>
              </a:spcBef>
              <a:spcAft>
                <a:spcPts val="0"/>
              </a:spcAft>
              <a:buClrTx/>
              <a:buSzTx/>
              <a:buFontTx/>
              <a:buNone/>
              <a:tabLst/>
              <a:defRPr/>
            </a:pPr>
            <a:r>
              <a:rPr kumimoji="0" lang="ar-EG" sz="1600" b="1" i="0" u="none" strike="noStrike" kern="1200" cap="none" spc="0" normalizeH="0" baseline="0" noProof="0" dirty="0">
                <a:ln>
                  <a:noFill/>
                </a:ln>
                <a:solidFill>
                  <a:schemeClr val="accent2"/>
                </a:solidFill>
                <a:effectLst/>
                <a:uLnTx/>
                <a:uFillTx/>
                <a:latin typeface="Alexandria" pitchFamily="2" charset="-78"/>
                <a:ea typeface="+mn-ea"/>
                <a:cs typeface="Alexandria" pitchFamily="2" charset="-78"/>
                <a:sym typeface="Arial"/>
              </a:rPr>
              <a:t>أفكار أساسية:</a:t>
            </a:r>
          </a:p>
          <a:p>
            <a:pPr marL="285750" marR="0" lvl="0" indent="-285750" algn="r" defTabSz="914400" rtl="1"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ar-EG" sz="160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sym typeface="Arial"/>
              </a:rPr>
              <a:t>المجتمع والثقافة يحددان ما يُعد “إبداعًا” وما يُرفض.</a:t>
            </a:r>
          </a:p>
          <a:p>
            <a:pPr marL="285750" marR="0" lvl="0" indent="-285750" algn="r" defTabSz="914400" rtl="1"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ar-EG" sz="160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sym typeface="Arial"/>
              </a:rPr>
              <a:t>أهمية الشبكات والعلاقات وفرص العرض والتبنّي.</a:t>
            </a:r>
          </a:p>
          <a:p>
            <a:pPr marL="285750" marR="0" lvl="0" indent="-285750" algn="r" defTabSz="914400" rtl="1"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ar-EG" sz="160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sym typeface="Arial"/>
              </a:rPr>
              <a:t>التفاعل والتعاون قد يرفعان الابتكار في المؤسسات.</a:t>
            </a:r>
          </a:p>
          <a:p>
            <a:pPr marL="285750" marR="0" lvl="0" indent="-285750" algn="r" defTabSz="914400" rtl="1"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ar-EG" sz="1600" b="1" i="0" u="none" strike="noStrike" kern="1200" cap="none" spc="0" normalizeH="0" baseline="0" noProof="0" dirty="0">
                <a:ln>
                  <a:noFill/>
                </a:ln>
                <a:solidFill>
                  <a:srgbClr val="00B050"/>
                </a:solidFill>
                <a:effectLst/>
                <a:uLnTx/>
                <a:uFillTx/>
                <a:latin typeface="Alexandria" pitchFamily="2" charset="-78"/>
                <a:ea typeface="+mn-ea"/>
                <a:cs typeface="Alexandria" pitchFamily="2" charset="-78"/>
                <a:sym typeface="Arial"/>
              </a:rPr>
              <a:t>تطبيق تربوي: </a:t>
            </a:r>
            <a:r>
              <a:rPr kumimoji="0" lang="ar-EG" sz="160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sym typeface="Arial"/>
              </a:rPr>
              <a:t>مشاريع جماعية، مجتمع تعلم، عرض منتجات وتغذية راجعة.</a:t>
            </a:r>
          </a:p>
        </p:txBody>
      </p:sp>
      <p:sp>
        <p:nvSpPr>
          <p:cNvPr id="13" name="Rectangle: Rounded Corners 12">
            <a:extLst>
              <a:ext uri="{FF2B5EF4-FFF2-40B4-BE49-F238E27FC236}">
                <a16:creationId xmlns:a16="http://schemas.microsoft.com/office/drawing/2014/main" id="{2F8D3A8D-90E8-1AAC-D965-EA4EF96E5563}"/>
              </a:ext>
            </a:extLst>
          </p:cNvPr>
          <p:cNvSpPr/>
          <p:nvPr/>
        </p:nvSpPr>
        <p:spPr>
          <a:xfrm>
            <a:off x="2063552" y="-171345"/>
            <a:ext cx="5669171"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000" b="1" dirty="0">
                <a:solidFill>
                  <a:schemeClr val="accent2"/>
                </a:solidFill>
                <a:latin typeface="Alexandria" pitchFamily="2" charset="-78"/>
                <a:cs typeface="Alexandria" pitchFamily="2" charset="-78"/>
              </a:rPr>
              <a:t>نظريات الإبداع</a:t>
            </a:r>
          </a:p>
        </p:txBody>
      </p:sp>
    </p:spTree>
    <p:extLst>
      <p:ext uri="{BB962C8B-B14F-4D97-AF65-F5344CB8AC3E}">
        <p14:creationId xmlns:p14="http://schemas.microsoft.com/office/powerpoint/2010/main" val="2622280284"/>
      </p:ext>
    </p:extLst>
  </p:cSld>
  <p:clrMapOvr>
    <a:masterClrMapping/>
  </p:clrMapOvr>
  <mc:AlternateContent xmlns:mc="http://schemas.openxmlformats.org/markup-compatibility/2006" xmlns:p14="http://schemas.microsoft.com/office/powerpoint/2010/main">
    <mc:Choice Requires="p14">
      <p:transition spd="slow" p14:dur="2000" advTm="49796"/>
    </mc:Choice>
    <mc:Fallback xmlns="">
      <p:transition spd="slow" advTm="49796"/>
    </mc:Fallback>
  </mc:AlternateContent>
  <p:extLst>
    <p:ext uri="{E180D4A7-C9FB-4DFB-919C-405C955672EB}">
      <p14:showEvtLst xmlns:p14="http://schemas.microsoft.com/office/powerpoint/2010/main">
        <p14:playEvt time="1" objId="8"/>
        <p14:stopEvt time="49673" objId="8"/>
      </p14:showEvtLst>
    </p:ext>
  </p:extLs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E113A1-8467-1345-DAE8-6E70EBEFCAF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54781E9-2E53-0198-3EB8-BD0C6C924C5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25D887EC-12F5-317E-B262-391EB34B78E5}"/>
              </a:ext>
            </a:extLst>
          </p:cNvPr>
          <p:cNvSpPr/>
          <p:nvPr/>
        </p:nvSpPr>
        <p:spPr>
          <a:xfrm>
            <a:off x="7883147" y="1391987"/>
            <a:ext cx="4128422"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DE3796E-405D-B036-8204-D1EFF7F9CA9B}"/>
              </a:ext>
            </a:extLst>
          </p:cNvPr>
          <p:cNvSpPr/>
          <p:nvPr/>
        </p:nvSpPr>
        <p:spPr>
          <a:xfrm>
            <a:off x="763676" y="1588911"/>
            <a:ext cx="11151262" cy="5008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0CCF0618-E7A2-5510-DFB7-1380382E865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8123E79B-4A3B-B58F-4E46-C5D2C639ECCE}"/>
              </a:ext>
            </a:extLst>
          </p:cNvPr>
          <p:cNvSpPr/>
          <p:nvPr/>
        </p:nvSpPr>
        <p:spPr>
          <a:xfrm>
            <a:off x="2351585" y="656654"/>
            <a:ext cx="9001000"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800" b="1" dirty="0">
                <a:solidFill>
                  <a:srgbClr val="00B0F0"/>
                </a:solidFill>
                <a:latin typeface="Alexandria" pitchFamily="2" charset="-78"/>
                <a:cs typeface="Alexandria" pitchFamily="2" charset="-78"/>
              </a:rPr>
              <a:t>النظرية العقلية  </a:t>
            </a:r>
            <a:r>
              <a:rPr lang="en-US" sz="2400" b="1" dirty="0">
                <a:solidFill>
                  <a:srgbClr val="002060"/>
                </a:solidFill>
                <a:latin typeface="Alexandria" pitchFamily="2" charset="-78"/>
                <a:cs typeface="Alexandria" pitchFamily="2" charset="-78"/>
              </a:rPr>
              <a:t>(Mental  Theory)</a:t>
            </a:r>
            <a:endParaRPr lang="ar-EG" sz="2800" b="1" dirty="0">
              <a:solidFill>
                <a:srgbClr val="002060"/>
              </a:solidFill>
              <a:latin typeface="Alexandria" pitchFamily="2" charset="-78"/>
              <a:cs typeface="Alexandria" pitchFamily="2" charset="-78"/>
            </a:endParaRPr>
          </a:p>
        </p:txBody>
      </p:sp>
      <p:sp>
        <p:nvSpPr>
          <p:cNvPr id="4" name="TextBox 47">
            <a:extLst>
              <a:ext uri="{FF2B5EF4-FFF2-40B4-BE49-F238E27FC236}">
                <a16:creationId xmlns:a16="http://schemas.microsoft.com/office/drawing/2014/main" id="{42849B23-C0D5-0E80-D00F-211A2978FA81}"/>
              </a:ext>
            </a:extLst>
          </p:cNvPr>
          <p:cNvSpPr txBox="1"/>
          <p:nvPr/>
        </p:nvSpPr>
        <p:spPr>
          <a:xfrm>
            <a:off x="1127449" y="1943306"/>
            <a:ext cx="10469936" cy="1497269"/>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1" eaLnBrk="1" fontAlgn="auto" latinLnBrk="0" hangingPunct="1">
              <a:lnSpc>
                <a:spcPct val="200000"/>
              </a:lnSpc>
              <a:spcBef>
                <a:spcPts val="0"/>
              </a:spcBef>
              <a:spcAft>
                <a:spcPts val="0"/>
              </a:spcAft>
              <a:buClrTx/>
              <a:buSzTx/>
              <a:buFontTx/>
              <a:buNone/>
              <a:tabLst/>
              <a:defRPr/>
            </a:pPr>
            <a:r>
              <a:rPr kumimoji="0" lang="ar-EG" sz="1600" b="0" i="0" u="none" strike="noStrike" kern="1200" cap="none" spc="0" normalizeH="0" baseline="0" noProof="0" dirty="0">
                <a:ln>
                  <a:noFill/>
                </a:ln>
                <a:effectLst/>
                <a:uLnTx/>
                <a:uFillTx/>
                <a:latin typeface="Alexandria" pitchFamily="2" charset="-78"/>
                <a:ea typeface="+mn-ea"/>
                <a:cs typeface="Alexandria" pitchFamily="2" charset="-78"/>
              </a:rPr>
              <a:t>يركز هذا الاتجاه على البنى والعمليات الذهنية العليا التي تقف خلف الإبداع، مثل بناء التمثيلات العقلية، والتخطيط، والمراقبة الذاتية، وتقييم الفكرة قبل إخراجها. وهو قريب من المعرفي لكنه يميل إلى الحديث عن “البنية الذهنية” والتنظيم الداخلي للتفكير.</a:t>
            </a:r>
          </a:p>
        </p:txBody>
      </p:sp>
      <p:sp>
        <p:nvSpPr>
          <p:cNvPr id="10" name="TextBox 9">
            <a:extLst>
              <a:ext uri="{FF2B5EF4-FFF2-40B4-BE49-F238E27FC236}">
                <a16:creationId xmlns:a16="http://schemas.microsoft.com/office/drawing/2014/main" id="{A6E87D0C-D63E-82D7-78CD-79FA25D69A9D}"/>
              </a:ext>
            </a:extLst>
          </p:cNvPr>
          <p:cNvSpPr txBox="1"/>
          <p:nvPr/>
        </p:nvSpPr>
        <p:spPr>
          <a:xfrm>
            <a:off x="2207568" y="3721423"/>
            <a:ext cx="8867012" cy="1989712"/>
          </a:xfrm>
          <a:prstGeom prst="rect">
            <a:avLst/>
          </a:prstGeom>
          <a:noFill/>
        </p:spPr>
        <p:txBody>
          <a:bodyPr wrap="square" rtlCol="1">
            <a:spAutoFit/>
          </a:bodyPr>
          <a:lstStyle/>
          <a:p>
            <a:pPr marL="0" marR="0" lvl="0" indent="0" algn="r" defTabSz="914400" rtl="1" eaLnBrk="1" fontAlgn="auto" latinLnBrk="0" hangingPunct="1">
              <a:lnSpc>
                <a:spcPct val="200000"/>
              </a:lnSpc>
              <a:spcBef>
                <a:spcPts val="0"/>
              </a:spcBef>
              <a:spcAft>
                <a:spcPts val="0"/>
              </a:spcAft>
              <a:buClrTx/>
              <a:buSzTx/>
              <a:buFontTx/>
              <a:buNone/>
              <a:tabLst/>
              <a:defRPr/>
            </a:pPr>
            <a:r>
              <a:rPr kumimoji="0" lang="ar-EG" sz="1600" b="1" i="0" u="none" strike="noStrike" kern="1200" cap="none" spc="0" normalizeH="0" baseline="0" noProof="0" dirty="0">
                <a:ln>
                  <a:noFill/>
                </a:ln>
                <a:solidFill>
                  <a:schemeClr val="accent2"/>
                </a:solidFill>
                <a:effectLst/>
                <a:uLnTx/>
                <a:uFillTx/>
                <a:latin typeface="Alexandria" pitchFamily="2" charset="-78"/>
                <a:ea typeface="+mn-ea"/>
                <a:cs typeface="Alexandria" pitchFamily="2" charset="-78"/>
                <a:sym typeface="Arial"/>
              </a:rPr>
              <a:t>أفكار أساسية:</a:t>
            </a:r>
          </a:p>
          <a:p>
            <a:pPr marL="285750" marR="0" lvl="0" indent="-285750" algn="r" defTabSz="914400" rtl="1"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ar-EG" sz="160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sym typeface="Arial"/>
              </a:rPr>
              <a:t>الإبداع يعتمد على تنظيم التفكير ومراقبته (ما وراء المعرفة).</a:t>
            </a:r>
          </a:p>
          <a:p>
            <a:pPr marL="285750" marR="0" lvl="0" indent="-285750" algn="r" defTabSz="914400" rtl="1"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ar-EG" sz="160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sym typeface="Arial"/>
              </a:rPr>
              <a:t>تقييم الفكرة جزء أساسي من الأداء الإبداعي.</a:t>
            </a:r>
          </a:p>
          <a:p>
            <a:pPr marL="285750" marR="0" lvl="0" indent="-285750" algn="r" defTabSz="914400" rtl="1"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ar-EG" sz="160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sym typeface="Arial"/>
              </a:rPr>
              <a:t>يساعد في تفسير الفروق بين من يولّد أفكارًا كثيرة ومن ينتج أفكارًا قابلة للتطبيق.</a:t>
            </a:r>
          </a:p>
        </p:txBody>
      </p:sp>
      <p:sp>
        <p:nvSpPr>
          <p:cNvPr id="13" name="Rectangle: Rounded Corners 12">
            <a:extLst>
              <a:ext uri="{FF2B5EF4-FFF2-40B4-BE49-F238E27FC236}">
                <a16:creationId xmlns:a16="http://schemas.microsoft.com/office/drawing/2014/main" id="{CB8F2042-C3D7-A640-72EB-ED297FDD1A1D}"/>
              </a:ext>
            </a:extLst>
          </p:cNvPr>
          <p:cNvSpPr/>
          <p:nvPr/>
        </p:nvSpPr>
        <p:spPr>
          <a:xfrm>
            <a:off x="2063552" y="-171345"/>
            <a:ext cx="5669171"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000" b="1" dirty="0">
                <a:solidFill>
                  <a:schemeClr val="accent2"/>
                </a:solidFill>
                <a:latin typeface="Alexandria" pitchFamily="2" charset="-78"/>
                <a:cs typeface="Alexandria" pitchFamily="2" charset="-78"/>
              </a:rPr>
              <a:t>نظريات الإبداع</a:t>
            </a:r>
          </a:p>
        </p:txBody>
      </p:sp>
    </p:spTree>
    <p:extLst>
      <p:ext uri="{BB962C8B-B14F-4D97-AF65-F5344CB8AC3E}">
        <p14:creationId xmlns:p14="http://schemas.microsoft.com/office/powerpoint/2010/main" val="3809127077"/>
      </p:ext>
    </p:extLst>
  </p:cSld>
  <p:clrMapOvr>
    <a:masterClrMapping/>
  </p:clrMapOvr>
  <mc:AlternateContent xmlns:mc="http://schemas.openxmlformats.org/markup-compatibility/2006" xmlns:p14="http://schemas.microsoft.com/office/powerpoint/2010/main">
    <mc:Choice Requires="p14">
      <p:transition spd="slow" p14:dur="2000" advTm="49796"/>
    </mc:Choice>
    <mc:Fallback xmlns="">
      <p:transition spd="slow" advTm="49796"/>
    </mc:Fallback>
  </mc:AlternateContent>
  <p:extLst>
    <p:ext uri="{E180D4A7-C9FB-4DFB-919C-405C955672EB}">
      <p14:showEvtLst xmlns:p14="http://schemas.microsoft.com/office/powerpoint/2010/main">
        <p14:playEvt time="1" objId="8"/>
        <p14:stopEvt time="49673" objId="8"/>
      </p14:showEvtLst>
    </p:ext>
  </p:extLs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C17D65-F5DB-2481-EA41-C653911134A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7E1B7B1-1C87-764F-543E-0DCB05AD74A1}"/>
              </a:ext>
            </a:extLst>
          </p:cNvPr>
          <p:cNvSpPr/>
          <p:nvPr/>
        </p:nvSpPr>
        <p:spPr>
          <a:xfrm>
            <a:off x="2626178" y="500900"/>
            <a:ext cx="9385391" cy="8623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6F0C8B95-6742-9D40-F7F8-67330DD30333}"/>
              </a:ext>
            </a:extLst>
          </p:cNvPr>
          <p:cNvSpPr/>
          <p:nvPr/>
        </p:nvSpPr>
        <p:spPr>
          <a:xfrm>
            <a:off x="7883147" y="1391987"/>
            <a:ext cx="4128422"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5BE25996-48E4-C3AB-59A7-106DDC996A5B}"/>
              </a:ext>
            </a:extLst>
          </p:cNvPr>
          <p:cNvSpPr/>
          <p:nvPr/>
        </p:nvSpPr>
        <p:spPr>
          <a:xfrm>
            <a:off x="763676" y="1588911"/>
            <a:ext cx="11151262" cy="5008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90D017F3-3C04-44A8-4582-416177304A8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3118C65E-B6ED-EB5B-5407-2B66DBE3AEBD}"/>
              </a:ext>
            </a:extLst>
          </p:cNvPr>
          <p:cNvSpPr/>
          <p:nvPr/>
        </p:nvSpPr>
        <p:spPr>
          <a:xfrm>
            <a:off x="3125037" y="674023"/>
            <a:ext cx="5669171"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sz="2800" b="1" dirty="0">
                <a:solidFill>
                  <a:srgbClr val="00B0F0"/>
                </a:solidFill>
                <a:latin typeface="Alexandria" pitchFamily="2" charset="-78"/>
                <a:cs typeface="Alexandria" pitchFamily="2" charset="-78"/>
              </a:rPr>
              <a:t>مدخل إلى الابتكار</a:t>
            </a:r>
          </a:p>
        </p:txBody>
      </p:sp>
      <p:sp>
        <p:nvSpPr>
          <p:cNvPr id="9" name="TextBox 8">
            <a:extLst>
              <a:ext uri="{FF2B5EF4-FFF2-40B4-BE49-F238E27FC236}">
                <a16:creationId xmlns:a16="http://schemas.microsoft.com/office/drawing/2014/main" id="{CA319F60-BA8A-7674-06B9-3879C2F70E83}"/>
              </a:ext>
            </a:extLst>
          </p:cNvPr>
          <p:cNvSpPr txBox="1"/>
          <p:nvPr/>
        </p:nvSpPr>
        <p:spPr>
          <a:xfrm>
            <a:off x="1333001" y="1921891"/>
            <a:ext cx="10372885" cy="1989712"/>
          </a:xfrm>
          <a:prstGeom prst="rect">
            <a:avLst/>
          </a:prstGeom>
          <a:noFill/>
        </p:spPr>
        <p:txBody>
          <a:bodyPr wrap="square" rtlCol="1">
            <a:spAutoFit/>
          </a:bodyPr>
          <a:lstStyle/>
          <a:p>
            <a:pPr algn="ctr" rtl="1">
              <a:lnSpc>
                <a:spcPct val="200000"/>
              </a:lnSpc>
              <a:buClrTx/>
              <a:defRPr/>
            </a:pPr>
            <a:r>
              <a:rPr lang="ar-EG" sz="1600" kern="1200" dirty="0">
                <a:solidFill>
                  <a:schemeClr val="tx1"/>
                </a:solidFill>
                <a:latin typeface="Alexandria" pitchFamily="2" charset="-78"/>
                <a:ea typeface="+mn-ea"/>
                <a:cs typeface="Alexandria" pitchFamily="2" charset="-78"/>
              </a:rPr>
              <a:t>الابتكار مرتبط بطبيعة عمل العقل البشري وكيفية توليد الأفكار الجديدة. تاريخيًا، ظهرت أفكار تفسّر الإبداع على أنه “إلهام” أو “موهبة نادرة”، لكن الدراسات الحديثة في علم النفس والأعصاب قدّمت تفسيرًا أكثر واقعية: الإبداع والابتكار ناتجان عن عمليات عقلية يمكن فهمها وتنميتها، وليسا حكرًا على فئة قليلة. لذلك ظهرت نظريات مختلفة تشرح لماذا يبدع بعض الأفراد أكثر، وكيف يمكن تدريب التفكير الابتكاري في التعليم والعمل.</a:t>
            </a:r>
          </a:p>
        </p:txBody>
      </p:sp>
      <p:sp>
        <p:nvSpPr>
          <p:cNvPr id="2" name="TextBox 1">
            <a:extLst>
              <a:ext uri="{FF2B5EF4-FFF2-40B4-BE49-F238E27FC236}">
                <a16:creationId xmlns:a16="http://schemas.microsoft.com/office/drawing/2014/main" id="{003C0A91-DCBE-DCEA-D93A-7174DBF1873D}"/>
              </a:ext>
            </a:extLst>
          </p:cNvPr>
          <p:cNvSpPr txBox="1"/>
          <p:nvPr/>
        </p:nvSpPr>
        <p:spPr>
          <a:xfrm>
            <a:off x="947428" y="4194265"/>
            <a:ext cx="10297144" cy="1989712"/>
          </a:xfrm>
          <a:prstGeom prst="rect">
            <a:avLst/>
          </a:prstGeom>
          <a:noFill/>
        </p:spPr>
        <p:txBody>
          <a:bodyPr wrap="square" rtlCol="1">
            <a:spAutoFit/>
          </a:bodyPr>
          <a:lstStyle/>
          <a:p>
            <a:pPr algn="r" rtl="1">
              <a:lnSpc>
                <a:spcPct val="200000"/>
              </a:lnSpc>
              <a:buClrTx/>
              <a:defRPr/>
            </a:pPr>
            <a:r>
              <a:rPr lang="ar-EG" sz="1600" b="1" kern="1200" dirty="0">
                <a:solidFill>
                  <a:schemeClr val="accent2"/>
                </a:solidFill>
                <a:latin typeface="Alexandria" pitchFamily="2" charset="-78"/>
                <a:ea typeface="+mn-ea"/>
                <a:cs typeface="Alexandria" pitchFamily="2" charset="-78"/>
              </a:rPr>
              <a:t>أفكار أساسية:</a:t>
            </a:r>
          </a:p>
          <a:p>
            <a:pPr marL="285750" indent="-285750" algn="r" rtl="1">
              <a:lnSpc>
                <a:spcPct val="200000"/>
              </a:lnSpc>
              <a:buClrTx/>
              <a:buFont typeface="Wingdings" panose="05000000000000000000" pitchFamily="2" charset="2"/>
              <a:buChar char="§"/>
              <a:defRPr/>
            </a:pPr>
            <a:r>
              <a:rPr lang="ar-EG" sz="1600" kern="1200" dirty="0">
                <a:solidFill>
                  <a:schemeClr val="tx1"/>
                </a:solidFill>
                <a:latin typeface="Alexandria" pitchFamily="2" charset="-78"/>
                <a:ea typeface="+mn-ea"/>
                <a:cs typeface="Alexandria" pitchFamily="2" charset="-78"/>
              </a:rPr>
              <a:t>الابتكار ليس حدثًا مفاجئًا فقط، بل نتيجة تفاعل خبرة + معرفة + طريقة تفكير.</a:t>
            </a:r>
          </a:p>
          <a:p>
            <a:pPr marL="285750" indent="-285750" algn="r" rtl="1">
              <a:lnSpc>
                <a:spcPct val="200000"/>
              </a:lnSpc>
              <a:buClrTx/>
              <a:buFont typeface="Wingdings" panose="05000000000000000000" pitchFamily="2" charset="2"/>
              <a:buChar char="§"/>
              <a:defRPr/>
            </a:pPr>
            <a:r>
              <a:rPr lang="ar-EG" sz="1600" kern="1200" dirty="0">
                <a:solidFill>
                  <a:schemeClr val="tx1"/>
                </a:solidFill>
                <a:latin typeface="Alexandria" pitchFamily="2" charset="-78"/>
                <a:ea typeface="+mn-ea"/>
                <a:cs typeface="Alexandria" pitchFamily="2" charset="-78"/>
              </a:rPr>
              <a:t>الاختلاف بين الناس في الإبداع يعود غالبًا لاختلاف أساليب المعالجة الذهنية.</a:t>
            </a:r>
          </a:p>
          <a:p>
            <a:pPr marL="285750" indent="-285750" algn="r" rtl="1">
              <a:lnSpc>
                <a:spcPct val="200000"/>
              </a:lnSpc>
              <a:buClrTx/>
              <a:buFont typeface="Wingdings" panose="05000000000000000000" pitchFamily="2" charset="2"/>
              <a:buChar char="§"/>
              <a:defRPr/>
            </a:pPr>
            <a:r>
              <a:rPr lang="ar-EG" sz="1600" kern="1200" dirty="0">
                <a:solidFill>
                  <a:schemeClr val="tx1"/>
                </a:solidFill>
                <a:latin typeface="Alexandria" pitchFamily="2" charset="-78"/>
                <a:ea typeface="+mn-ea"/>
                <a:cs typeface="Alexandria" pitchFamily="2" charset="-78"/>
              </a:rPr>
              <a:t>البيئة الداعمة (تشجيع التجريب، تقبّل الخطأ) ترفع فرص الابتكار.</a:t>
            </a:r>
          </a:p>
        </p:txBody>
      </p:sp>
    </p:spTree>
    <p:extLst>
      <p:ext uri="{BB962C8B-B14F-4D97-AF65-F5344CB8AC3E}">
        <p14:creationId xmlns:p14="http://schemas.microsoft.com/office/powerpoint/2010/main" val="1819698006"/>
      </p:ext>
    </p:extLst>
  </p:cSld>
  <p:clrMapOvr>
    <a:masterClrMapping/>
  </p:clrMapOvr>
  <mc:AlternateContent xmlns:mc="http://schemas.openxmlformats.org/markup-compatibility/2006" xmlns:p14="http://schemas.microsoft.com/office/powerpoint/2010/main">
    <mc:Choice Requires="p14">
      <p:transition spd="slow" p14:dur="2000" advTm="49796"/>
    </mc:Choice>
    <mc:Fallback xmlns="">
      <p:transition spd="slow" advTm="49796"/>
    </mc:Fallback>
  </mc:AlternateContent>
  <p:extLst>
    <p:ext uri="{E180D4A7-C9FB-4DFB-919C-405C955672EB}">
      <p14:showEvtLst xmlns:p14="http://schemas.microsoft.com/office/powerpoint/2010/main">
        <p14:playEvt time="1" objId="8"/>
        <p14:stopEvt time="49673" objId="8"/>
      </p14:showEvtLst>
    </p:ext>
  </p:extLs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8E23FE-4B85-9AC2-0588-8F50B96F3D84}"/>
            </a:ext>
          </a:extLst>
        </p:cNvPr>
        <p:cNvGrpSpPr/>
        <p:nvPr/>
      </p:nvGrpSpPr>
      <p:grpSpPr>
        <a:xfrm>
          <a:off x="0" y="0"/>
          <a:ext cx="0" cy="0"/>
          <a:chOff x="0" y="0"/>
          <a:chExt cx="0" cy="0"/>
        </a:xfrm>
      </p:grpSpPr>
      <p:pic>
        <p:nvPicPr>
          <p:cNvPr id="5" name="Graphic 21">
            <a:extLst>
              <a:ext uri="{FF2B5EF4-FFF2-40B4-BE49-F238E27FC236}">
                <a16:creationId xmlns:a16="http://schemas.microsoft.com/office/drawing/2014/main" id="{822F0954-2A4A-3F6D-B25F-74B0AA5626E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B5BCBCA8-59A6-42A7-38FA-444E5EF9B067}"/>
              </a:ext>
            </a:extLst>
          </p:cNvPr>
          <p:cNvSpPr/>
          <p:nvPr/>
        </p:nvSpPr>
        <p:spPr>
          <a:xfrm>
            <a:off x="3395731" y="188640"/>
            <a:ext cx="5669171"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800" b="1" dirty="0">
                <a:solidFill>
                  <a:srgbClr val="00B0F0"/>
                </a:solidFill>
                <a:latin typeface="Alexandria" pitchFamily="2" charset="-78"/>
                <a:cs typeface="Alexandria" pitchFamily="2" charset="-78"/>
              </a:rPr>
              <a:t>تصنيف نظريات الابتكار</a:t>
            </a:r>
          </a:p>
        </p:txBody>
      </p:sp>
      <p:sp>
        <p:nvSpPr>
          <p:cNvPr id="4" name="TextBox 47">
            <a:extLst>
              <a:ext uri="{FF2B5EF4-FFF2-40B4-BE49-F238E27FC236}">
                <a16:creationId xmlns:a16="http://schemas.microsoft.com/office/drawing/2014/main" id="{DFE67302-E11D-55CB-B889-F799BD9FBC93}"/>
              </a:ext>
            </a:extLst>
          </p:cNvPr>
          <p:cNvSpPr txBox="1"/>
          <p:nvPr/>
        </p:nvSpPr>
        <p:spPr>
          <a:xfrm>
            <a:off x="0" y="874354"/>
            <a:ext cx="11997285" cy="1004827"/>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1" eaLnBrk="1" fontAlgn="auto" latinLnBrk="0" hangingPunct="1">
              <a:lnSpc>
                <a:spcPct val="200000"/>
              </a:lnSpc>
              <a:spcBef>
                <a:spcPts val="0"/>
              </a:spcBef>
              <a:spcAft>
                <a:spcPts val="0"/>
              </a:spcAft>
              <a:buClrTx/>
              <a:buSzTx/>
              <a:buFontTx/>
              <a:buNone/>
              <a:tabLst/>
              <a:defRPr/>
            </a:pPr>
            <a:r>
              <a:rPr kumimoji="0" lang="ar-EG" sz="1600" b="0" i="0" u="none" strike="noStrike" kern="1200" cap="none" spc="0" normalizeH="0" baseline="0" noProof="0" dirty="0">
                <a:ln>
                  <a:noFill/>
                </a:ln>
                <a:effectLst/>
                <a:uLnTx/>
                <a:uFillTx/>
                <a:latin typeface="Alexandria" pitchFamily="2" charset="-78"/>
                <a:ea typeface="+mn-ea"/>
                <a:cs typeface="Alexandria" pitchFamily="2" charset="-78"/>
              </a:rPr>
              <a:t>تسعى نظريات الابتكار إلى تفسير كيفية توليد الأفكار الجديدة، وكيف تتحول إلى تطبيقات عملية، وكيف تنتشر داخل المجتمع أو المؤسسات. تساعد هذه النظريات في فهم أن الابتكار ليس عملية واحدة، بل سلسلة مترابطة من التفكير، التطوير، والتنفيذ والتبني.</a:t>
            </a:r>
          </a:p>
        </p:txBody>
      </p:sp>
      <p:sp>
        <p:nvSpPr>
          <p:cNvPr id="2" name="Rectangle 1">
            <a:extLst>
              <a:ext uri="{FF2B5EF4-FFF2-40B4-BE49-F238E27FC236}">
                <a16:creationId xmlns:a16="http://schemas.microsoft.com/office/drawing/2014/main" id="{14E5418A-A246-4315-F9AF-27368AE189B0}"/>
              </a:ext>
            </a:extLst>
          </p:cNvPr>
          <p:cNvSpPr/>
          <p:nvPr/>
        </p:nvSpPr>
        <p:spPr>
          <a:xfrm>
            <a:off x="632446" y="2759945"/>
            <a:ext cx="1801947" cy="2706980"/>
          </a:xfrm>
          <a:prstGeom prst="rect">
            <a:avLst/>
          </a:prstGeom>
          <a:gradFill>
            <a:gsLst>
              <a:gs pos="0">
                <a:schemeClr val="bg1">
                  <a:alpha val="0"/>
                </a:schemeClr>
              </a:gs>
              <a:gs pos="100000">
                <a:schemeClr val="accent2">
                  <a:lumMod val="60000"/>
                  <a:lumOff val="40000"/>
                </a:schemeClr>
              </a:gs>
            </a:gsLst>
            <a:lin ang="5400000" scaled="1"/>
          </a:gradFill>
          <a:ln w="1439" cap="flat">
            <a:noFill/>
            <a:prstDash val="solid"/>
            <a:miter/>
          </a:ln>
        </p:spPr>
        <p:txBody>
          <a:bodyPr/>
          <a:lstStyle/>
          <a:p>
            <a:endParaRPr lang="fr-FR"/>
          </a:p>
        </p:txBody>
      </p:sp>
      <p:sp>
        <p:nvSpPr>
          <p:cNvPr id="7" name="Rectangle 6">
            <a:extLst>
              <a:ext uri="{FF2B5EF4-FFF2-40B4-BE49-F238E27FC236}">
                <a16:creationId xmlns:a16="http://schemas.microsoft.com/office/drawing/2014/main" id="{6B6C8944-7061-37D8-91CD-A4C20F60649F}"/>
              </a:ext>
            </a:extLst>
          </p:cNvPr>
          <p:cNvSpPr/>
          <p:nvPr/>
        </p:nvSpPr>
        <p:spPr>
          <a:xfrm>
            <a:off x="2700064" y="2759945"/>
            <a:ext cx="1801947" cy="2706980"/>
          </a:xfrm>
          <a:prstGeom prst="rect">
            <a:avLst/>
          </a:prstGeom>
          <a:gradFill>
            <a:gsLst>
              <a:gs pos="0">
                <a:schemeClr val="bg1">
                  <a:alpha val="0"/>
                </a:schemeClr>
              </a:gs>
              <a:gs pos="100000">
                <a:schemeClr val="accent5">
                  <a:lumMod val="60000"/>
                  <a:lumOff val="40000"/>
                </a:schemeClr>
              </a:gs>
            </a:gsLst>
            <a:lin ang="5400000" scaled="1"/>
          </a:gradFill>
          <a:ln w="1439" cap="flat">
            <a:noFill/>
            <a:prstDash val="solid"/>
            <a:miter/>
          </a:ln>
        </p:spPr>
        <p:txBody>
          <a:bodyPr/>
          <a:lstStyle/>
          <a:p>
            <a:endParaRPr lang="fr-FR"/>
          </a:p>
        </p:txBody>
      </p:sp>
      <p:sp>
        <p:nvSpPr>
          <p:cNvPr id="8" name="Rectangle 7">
            <a:extLst>
              <a:ext uri="{FF2B5EF4-FFF2-40B4-BE49-F238E27FC236}">
                <a16:creationId xmlns:a16="http://schemas.microsoft.com/office/drawing/2014/main" id="{88CAC15F-4A5A-E63F-0F66-D63414E2F37A}"/>
              </a:ext>
            </a:extLst>
          </p:cNvPr>
          <p:cNvSpPr/>
          <p:nvPr/>
        </p:nvSpPr>
        <p:spPr>
          <a:xfrm>
            <a:off x="4762614" y="2759945"/>
            <a:ext cx="1801947" cy="2706980"/>
          </a:xfrm>
          <a:prstGeom prst="rect">
            <a:avLst/>
          </a:prstGeom>
          <a:gradFill>
            <a:gsLst>
              <a:gs pos="0">
                <a:schemeClr val="bg1">
                  <a:alpha val="0"/>
                </a:schemeClr>
              </a:gs>
              <a:gs pos="100000">
                <a:schemeClr val="accent4">
                  <a:lumMod val="60000"/>
                  <a:lumOff val="40000"/>
                </a:schemeClr>
              </a:gs>
            </a:gsLst>
            <a:lin ang="5400000" scaled="1"/>
          </a:gradFill>
          <a:ln w="1439" cap="flat">
            <a:noFill/>
            <a:prstDash val="solid"/>
            <a:miter/>
          </a:ln>
        </p:spPr>
        <p:txBody>
          <a:bodyPr/>
          <a:lstStyle/>
          <a:p>
            <a:endParaRPr lang="fr-FR"/>
          </a:p>
        </p:txBody>
      </p:sp>
      <p:sp>
        <p:nvSpPr>
          <p:cNvPr id="9" name="Rectangle 8">
            <a:extLst>
              <a:ext uri="{FF2B5EF4-FFF2-40B4-BE49-F238E27FC236}">
                <a16:creationId xmlns:a16="http://schemas.microsoft.com/office/drawing/2014/main" id="{E4ACB646-4094-E8D6-AF6F-9BE14C32CB99}"/>
              </a:ext>
            </a:extLst>
          </p:cNvPr>
          <p:cNvSpPr/>
          <p:nvPr/>
        </p:nvSpPr>
        <p:spPr>
          <a:xfrm>
            <a:off x="6830122" y="2759945"/>
            <a:ext cx="1801947" cy="2706980"/>
          </a:xfrm>
          <a:prstGeom prst="rect">
            <a:avLst/>
          </a:prstGeom>
          <a:gradFill>
            <a:gsLst>
              <a:gs pos="0">
                <a:schemeClr val="bg1">
                  <a:alpha val="0"/>
                </a:schemeClr>
              </a:gs>
              <a:gs pos="100000">
                <a:schemeClr val="accent1">
                  <a:lumMod val="60000"/>
                  <a:lumOff val="40000"/>
                </a:schemeClr>
              </a:gs>
            </a:gsLst>
            <a:lin ang="5400000" scaled="1"/>
          </a:gradFill>
          <a:ln w="1439" cap="flat">
            <a:noFill/>
            <a:prstDash val="solid"/>
            <a:miter/>
          </a:ln>
        </p:spPr>
        <p:txBody>
          <a:bodyPr/>
          <a:lstStyle/>
          <a:p>
            <a:endParaRPr lang="fr-FR"/>
          </a:p>
        </p:txBody>
      </p:sp>
      <p:sp>
        <p:nvSpPr>
          <p:cNvPr id="10" name="Rectangle 9">
            <a:extLst>
              <a:ext uri="{FF2B5EF4-FFF2-40B4-BE49-F238E27FC236}">
                <a16:creationId xmlns:a16="http://schemas.microsoft.com/office/drawing/2014/main" id="{6F2B4E85-A51E-070E-F777-A7FF4079E0D2}"/>
              </a:ext>
            </a:extLst>
          </p:cNvPr>
          <p:cNvSpPr/>
          <p:nvPr/>
        </p:nvSpPr>
        <p:spPr>
          <a:xfrm>
            <a:off x="8895943" y="2759945"/>
            <a:ext cx="1801947" cy="2706980"/>
          </a:xfrm>
          <a:prstGeom prst="rect">
            <a:avLst/>
          </a:prstGeom>
          <a:gradFill>
            <a:gsLst>
              <a:gs pos="0">
                <a:schemeClr val="bg1">
                  <a:alpha val="0"/>
                </a:schemeClr>
              </a:gs>
              <a:gs pos="100000">
                <a:srgbClr val="E5CE99"/>
              </a:gs>
            </a:gsLst>
            <a:lin ang="5400000" scaled="1"/>
          </a:gradFill>
          <a:ln w="1439" cap="flat">
            <a:noFill/>
            <a:prstDash val="solid"/>
            <a:miter/>
          </a:ln>
        </p:spPr>
        <p:txBody>
          <a:bodyPr/>
          <a:lstStyle/>
          <a:p>
            <a:endParaRPr lang="fr-FR"/>
          </a:p>
        </p:txBody>
      </p:sp>
      <p:sp>
        <p:nvSpPr>
          <p:cNvPr id="12" name="TextBox 36">
            <a:extLst>
              <a:ext uri="{FF2B5EF4-FFF2-40B4-BE49-F238E27FC236}">
                <a16:creationId xmlns:a16="http://schemas.microsoft.com/office/drawing/2014/main" id="{52F9C1A3-0CF3-E040-E9A6-7E33D60FAA01}"/>
              </a:ext>
            </a:extLst>
          </p:cNvPr>
          <p:cNvSpPr txBox="1"/>
          <p:nvPr/>
        </p:nvSpPr>
        <p:spPr>
          <a:xfrm>
            <a:off x="4883900" y="3920477"/>
            <a:ext cx="1414471" cy="584775"/>
          </a:xfrm>
          <a:prstGeom prst="rect">
            <a:avLst/>
          </a:prstGeom>
          <a:noFill/>
        </p:spPr>
        <p:txBody>
          <a:bodyPr wrap="square" lIns="0" rIns="0" rtlCol="0" anchor="b">
            <a:spAutoFit/>
          </a:bodyPr>
          <a:lstStyle/>
          <a:p>
            <a:pPr algn="ctr"/>
            <a:r>
              <a:rPr lang="ar-EG" sz="1600" b="1" noProof="1">
                <a:latin typeface="Alexandria" pitchFamily="2" charset="-78"/>
                <a:cs typeface="Alexandria" pitchFamily="2" charset="-78"/>
              </a:rPr>
              <a:t>نظرية انتشار الابتكار</a:t>
            </a:r>
            <a:endParaRPr lang="en-US" sz="1600" b="1" noProof="1">
              <a:latin typeface="Alexandria" pitchFamily="2" charset="-78"/>
              <a:cs typeface="Alexandria" pitchFamily="2" charset="-78"/>
            </a:endParaRPr>
          </a:p>
        </p:txBody>
      </p:sp>
      <p:sp>
        <p:nvSpPr>
          <p:cNvPr id="15" name="TextBox 36">
            <a:extLst>
              <a:ext uri="{FF2B5EF4-FFF2-40B4-BE49-F238E27FC236}">
                <a16:creationId xmlns:a16="http://schemas.microsoft.com/office/drawing/2014/main" id="{F50D687E-5311-2BDE-7CBA-CD3EA788812F}"/>
              </a:ext>
            </a:extLst>
          </p:cNvPr>
          <p:cNvSpPr txBox="1"/>
          <p:nvPr/>
        </p:nvSpPr>
        <p:spPr>
          <a:xfrm>
            <a:off x="7023859" y="4022489"/>
            <a:ext cx="1414471" cy="584775"/>
          </a:xfrm>
          <a:prstGeom prst="rect">
            <a:avLst/>
          </a:prstGeom>
          <a:noFill/>
        </p:spPr>
        <p:txBody>
          <a:bodyPr wrap="square" lIns="0" rIns="0" rtlCol="0" anchor="b">
            <a:spAutoFit/>
          </a:bodyPr>
          <a:lstStyle/>
          <a:p>
            <a:pPr algn="ctr"/>
            <a:r>
              <a:rPr lang="ar-EG" sz="1600" b="1" noProof="1">
                <a:latin typeface="Alexandria" pitchFamily="2" charset="-78"/>
                <a:cs typeface="Alexandria" pitchFamily="2" charset="-78"/>
              </a:rPr>
              <a:t>نظرية الابتكار المُزعزع</a:t>
            </a:r>
            <a:endParaRPr lang="en-US" sz="1600" b="1" noProof="1">
              <a:latin typeface="Alexandria" pitchFamily="2" charset="-78"/>
              <a:cs typeface="Alexandria" pitchFamily="2" charset="-78"/>
            </a:endParaRPr>
          </a:p>
        </p:txBody>
      </p:sp>
      <p:sp>
        <p:nvSpPr>
          <p:cNvPr id="18" name="TextBox 36">
            <a:extLst>
              <a:ext uri="{FF2B5EF4-FFF2-40B4-BE49-F238E27FC236}">
                <a16:creationId xmlns:a16="http://schemas.microsoft.com/office/drawing/2014/main" id="{FF7055B6-C27B-E554-B8C3-5ED1D013CDC6}"/>
              </a:ext>
            </a:extLst>
          </p:cNvPr>
          <p:cNvSpPr txBox="1"/>
          <p:nvPr/>
        </p:nvSpPr>
        <p:spPr>
          <a:xfrm>
            <a:off x="9124758" y="3994221"/>
            <a:ext cx="1414471" cy="584775"/>
          </a:xfrm>
          <a:prstGeom prst="rect">
            <a:avLst/>
          </a:prstGeom>
          <a:noFill/>
        </p:spPr>
        <p:txBody>
          <a:bodyPr wrap="square" lIns="0" rIns="0" rtlCol="0" anchor="b">
            <a:spAutoFit/>
          </a:bodyPr>
          <a:lstStyle/>
          <a:p>
            <a:pPr algn="ctr"/>
            <a:r>
              <a:rPr lang="ar-EG" sz="1600" b="1" noProof="1">
                <a:latin typeface="Alexandria" pitchFamily="2" charset="-78"/>
                <a:cs typeface="Alexandria" pitchFamily="2" charset="-78"/>
              </a:rPr>
              <a:t>نظرية الابتكار المفتوح</a:t>
            </a:r>
            <a:endParaRPr lang="en-US" sz="1600" b="1" noProof="1">
              <a:latin typeface="Alexandria" pitchFamily="2" charset="-78"/>
              <a:cs typeface="Alexandria" pitchFamily="2" charset="-78"/>
            </a:endParaRPr>
          </a:p>
        </p:txBody>
      </p:sp>
      <p:sp>
        <p:nvSpPr>
          <p:cNvPr id="21" name="TextBox 36">
            <a:extLst>
              <a:ext uri="{FF2B5EF4-FFF2-40B4-BE49-F238E27FC236}">
                <a16:creationId xmlns:a16="http://schemas.microsoft.com/office/drawing/2014/main" id="{D97C1327-5CE5-EA38-9DDE-5E7E22E6980D}"/>
              </a:ext>
            </a:extLst>
          </p:cNvPr>
          <p:cNvSpPr txBox="1"/>
          <p:nvPr/>
        </p:nvSpPr>
        <p:spPr>
          <a:xfrm>
            <a:off x="2841028" y="3911744"/>
            <a:ext cx="1414471" cy="584775"/>
          </a:xfrm>
          <a:prstGeom prst="rect">
            <a:avLst/>
          </a:prstGeom>
          <a:noFill/>
        </p:spPr>
        <p:txBody>
          <a:bodyPr wrap="square" lIns="0" rIns="0" rtlCol="0" anchor="b">
            <a:spAutoFit/>
          </a:bodyPr>
          <a:lstStyle/>
          <a:p>
            <a:pPr algn="ctr"/>
            <a:r>
              <a:rPr lang="ar-EG" sz="1600" b="1" noProof="1">
                <a:latin typeface="Alexandria" pitchFamily="2" charset="-78"/>
                <a:cs typeface="Alexandria" pitchFamily="2" charset="-78"/>
              </a:rPr>
              <a:t>نظرية الدماغ الكلي</a:t>
            </a:r>
            <a:endParaRPr lang="en-US" sz="1600" b="1" noProof="1">
              <a:latin typeface="Alexandria" pitchFamily="2" charset="-78"/>
              <a:cs typeface="Alexandria" pitchFamily="2" charset="-78"/>
            </a:endParaRPr>
          </a:p>
        </p:txBody>
      </p:sp>
      <p:sp>
        <p:nvSpPr>
          <p:cNvPr id="24" name="TextBox 36">
            <a:extLst>
              <a:ext uri="{FF2B5EF4-FFF2-40B4-BE49-F238E27FC236}">
                <a16:creationId xmlns:a16="http://schemas.microsoft.com/office/drawing/2014/main" id="{052FF01A-2A67-F53E-D7F0-F4109D3768D6}"/>
              </a:ext>
            </a:extLst>
          </p:cNvPr>
          <p:cNvSpPr txBox="1"/>
          <p:nvPr/>
        </p:nvSpPr>
        <p:spPr>
          <a:xfrm>
            <a:off x="786874" y="3879562"/>
            <a:ext cx="1414471" cy="584775"/>
          </a:xfrm>
          <a:prstGeom prst="rect">
            <a:avLst/>
          </a:prstGeom>
          <a:noFill/>
        </p:spPr>
        <p:txBody>
          <a:bodyPr wrap="square" lIns="0" rIns="0" rtlCol="0" anchor="b">
            <a:spAutoFit/>
          </a:bodyPr>
          <a:lstStyle/>
          <a:p>
            <a:pPr algn="ctr"/>
            <a:r>
              <a:rPr lang="ar-EG" sz="1600" b="1" noProof="1">
                <a:latin typeface="Alexandria" pitchFamily="2" charset="-78"/>
                <a:cs typeface="Alexandria" pitchFamily="2" charset="-78"/>
              </a:rPr>
              <a:t>نظرية نصفي الدماغ</a:t>
            </a:r>
            <a:endParaRPr lang="en-US" sz="1600" b="1" noProof="1">
              <a:latin typeface="Alexandria" pitchFamily="2" charset="-78"/>
              <a:cs typeface="Alexandria" pitchFamily="2" charset="-78"/>
            </a:endParaRPr>
          </a:p>
        </p:txBody>
      </p:sp>
      <p:pic>
        <p:nvPicPr>
          <p:cNvPr id="26" name="Graphic 13" descr="Bullseye with solid fill">
            <a:extLst>
              <a:ext uri="{FF2B5EF4-FFF2-40B4-BE49-F238E27FC236}">
                <a16:creationId xmlns:a16="http://schemas.microsoft.com/office/drawing/2014/main" id="{42525E03-A9E9-F490-E9BA-AB30CC0A4675}"/>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3208824" y="2653810"/>
            <a:ext cx="784426" cy="784426"/>
          </a:xfrm>
          <a:prstGeom prst="rect">
            <a:avLst/>
          </a:prstGeom>
        </p:spPr>
      </p:pic>
      <p:pic>
        <p:nvPicPr>
          <p:cNvPr id="27" name="Graphic 16" descr="Hourglass 30% with solid fill">
            <a:extLst>
              <a:ext uri="{FF2B5EF4-FFF2-40B4-BE49-F238E27FC236}">
                <a16:creationId xmlns:a16="http://schemas.microsoft.com/office/drawing/2014/main" id="{EC374F9D-38E2-09CA-2C59-BA016C156E9D}"/>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1141206" y="2653810"/>
            <a:ext cx="784426" cy="784426"/>
          </a:xfrm>
          <a:prstGeom prst="rect">
            <a:avLst/>
          </a:prstGeom>
        </p:spPr>
      </p:pic>
      <p:pic>
        <p:nvPicPr>
          <p:cNvPr id="28" name="Graphic 17" descr="Lightbulb with solid fill">
            <a:extLst>
              <a:ext uri="{FF2B5EF4-FFF2-40B4-BE49-F238E27FC236}">
                <a16:creationId xmlns:a16="http://schemas.microsoft.com/office/drawing/2014/main" id="{BA2324E3-2F00-F5B7-5087-AAAAFE79E777}"/>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5271374" y="2653810"/>
            <a:ext cx="784426" cy="784426"/>
          </a:xfrm>
          <a:prstGeom prst="rect">
            <a:avLst/>
          </a:prstGeom>
        </p:spPr>
      </p:pic>
      <p:pic>
        <p:nvPicPr>
          <p:cNvPr id="29" name="Graphic 18" descr="Research with solid fill">
            <a:extLst>
              <a:ext uri="{FF2B5EF4-FFF2-40B4-BE49-F238E27FC236}">
                <a16:creationId xmlns:a16="http://schemas.microsoft.com/office/drawing/2014/main" id="{90761712-19A0-BB31-FAE8-0BEBEA825B2B}"/>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7338882" y="2653810"/>
            <a:ext cx="784426" cy="784426"/>
          </a:xfrm>
          <a:prstGeom prst="rect">
            <a:avLst/>
          </a:prstGeom>
        </p:spPr>
      </p:pic>
      <p:pic>
        <p:nvPicPr>
          <p:cNvPr id="30" name="Graphic 15" descr="Gears with solid fill">
            <a:extLst>
              <a:ext uri="{FF2B5EF4-FFF2-40B4-BE49-F238E27FC236}">
                <a16:creationId xmlns:a16="http://schemas.microsoft.com/office/drawing/2014/main" id="{B6271617-4106-6FA6-1E16-C8786603E906}"/>
              </a:ext>
            </a:extLst>
          </p:cNvPr>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a:off x="9389718" y="2653810"/>
            <a:ext cx="784426" cy="784426"/>
          </a:xfrm>
          <a:prstGeom prst="rect">
            <a:avLst/>
          </a:prstGeom>
        </p:spPr>
      </p:pic>
      <p:grpSp>
        <p:nvGrpSpPr>
          <p:cNvPr id="31" name="Group 30">
            <a:extLst>
              <a:ext uri="{FF2B5EF4-FFF2-40B4-BE49-F238E27FC236}">
                <a16:creationId xmlns:a16="http://schemas.microsoft.com/office/drawing/2014/main" id="{B6450D34-95D7-1DE2-7C7F-4348EC20A398}"/>
              </a:ext>
            </a:extLst>
          </p:cNvPr>
          <p:cNvGrpSpPr/>
          <p:nvPr/>
        </p:nvGrpSpPr>
        <p:grpSpPr>
          <a:xfrm>
            <a:off x="632446" y="4903253"/>
            <a:ext cx="1801946" cy="1507592"/>
            <a:chOff x="1063278" y="3869982"/>
            <a:chExt cx="1801946" cy="1507592"/>
          </a:xfrm>
        </p:grpSpPr>
        <p:sp>
          <p:nvSpPr>
            <p:cNvPr id="32" name="Freeform: Shape 31">
              <a:extLst>
                <a:ext uri="{FF2B5EF4-FFF2-40B4-BE49-F238E27FC236}">
                  <a16:creationId xmlns:a16="http://schemas.microsoft.com/office/drawing/2014/main" id="{D99A61E1-7A66-4F24-F43A-F45B3352C799}"/>
                </a:ext>
              </a:extLst>
            </p:cNvPr>
            <p:cNvSpPr/>
            <p:nvPr/>
          </p:nvSpPr>
          <p:spPr>
            <a:xfrm>
              <a:off x="1915064" y="4382219"/>
              <a:ext cx="950160" cy="995355"/>
            </a:xfrm>
            <a:custGeom>
              <a:avLst/>
              <a:gdLst>
                <a:gd name="csX0" fmla="*/ 858328 w 948003"/>
                <a:gd name="csY0" fmla="*/ 0 h 995355"/>
                <a:gd name="csX1" fmla="*/ 908727 w 948003"/>
                <a:gd name="csY1" fmla="*/ 47434 h 995355"/>
                <a:gd name="csX2" fmla="*/ 948003 w 948003"/>
                <a:gd name="csY2" fmla="*/ 22325 h 995355"/>
                <a:gd name="csX3" fmla="*/ 940830 w 948003"/>
                <a:gd name="csY3" fmla="*/ 441812 h 995355"/>
                <a:gd name="csX4" fmla="*/ 75043 w 948003"/>
                <a:gd name="csY4" fmla="*/ 995355 h 995355"/>
                <a:gd name="csX5" fmla="*/ 70895 w 948003"/>
                <a:gd name="csY5" fmla="*/ 931462 h 995355"/>
                <a:gd name="csX6" fmla="*/ 23722 w 948003"/>
                <a:gd name="csY6" fmla="*/ 918713 h 995355"/>
                <a:gd name="csX7" fmla="*/ 0 w 948003"/>
                <a:gd name="csY7" fmla="*/ 472296 h 995355"/>
                <a:gd name="csX0" fmla="*/ 858328 w 948003"/>
                <a:gd name="csY0" fmla="*/ 0 h 995355"/>
                <a:gd name="csX1" fmla="*/ 948003 w 948003"/>
                <a:gd name="csY1" fmla="*/ 22325 h 995355"/>
                <a:gd name="csX2" fmla="*/ 940830 w 948003"/>
                <a:gd name="csY2" fmla="*/ 441812 h 995355"/>
                <a:gd name="csX3" fmla="*/ 75043 w 948003"/>
                <a:gd name="csY3" fmla="*/ 995355 h 995355"/>
                <a:gd name="csX4" fmla="*/ 70895 w 948003"/>
                <a:gd name="csY4" fmla="*/ 931462 h 995355"/>
                <a:gd name="csX5" fmla="*/ 23722 w 948003"/>
                <a:gd name="csY5" fmla="*/ 918713 h 995355"/>
                <a:gd name="csX6" fmla="*/ 0 w 948003"/>
                <a:gd name="csY6" fmla="*/ 472296 h 995355"/>
                <a:gd name="csX7" fmla="*/ 858328 w 948003"/>
                <a:gd name="csY7" fmla="*/ 0 h 995355"/>
                <a:gd name="csX0" fmla="*/ 858328 w 948003"/>
                <a:gd name="csY0" fmla="*/ 0 h 995355"/>
                <a:gd name="csX1" fmla="*/ 948003 w 948003"/>
                <a:gd name="csY1" fmla="*/ 22325 h 995355"/>
                <a:gd name="csX2" fmla="*/ 940830 w 948003"/>
                <a:gd name="csY2" fmla="*/ 441812 h 995355"/>
                <a:gd name="csX3" fmla="*/ 75043 w 948003"/>
                <a:gd name="csY3" fmla="*/ 995355 h 995355"/>
                <a:gd name="csX4" fmla="*/ 23722 w 948003"/>
                <a:gd name="csY4" fmla="*/ 918713 h 995355"/>
                <a:gd name="csX5" fmla="*/ 0 w 948003"/>
                <a:gd name="csY5" fmla="*/ 472296 h 995355"/>
                <a:gd name="csX6" fmla="*/ 858328 w 948003"/>
                <a:gd name="csY6" fmla="*/ 0 h 995355"/>
                <a:gd name="csX0" fmla="*/ 860485 w 950160"/>
                <a:gd name="csY0" fmla="*/ 0 h 995355"/>
                <a:gd name="csX1" fmla="*/ 950160 w 950160"/>
                <a:gd name="csY1" fmla="*/ 22325 h 995355"/>
                <a:gd name="csX2" fmla="*/ 942987 w 950160"/>
                <a:gd name="csY2" fmla="*/ 441812 h 995355"/>
                <a:gd name="csX3" fmla="*/ 77200 w 950160"/>
                <a:gd name="csY3" fmla="*/ 995355 h 995355"/>
                <a:gd name="csX4" fmla="*/ 0 w 950160"/>
                <a:gd name="csY4" fmla="*/ 925183 h 995355"/>
                <a:gd name="csX5" fmla="*/ 2157 w 950160"/>
                <a:gd name="csY5" fmla="*/ 472296 h 995355"/>
                <a:gd name="csX6" fmla="*/ 860485 w 950160"/>
                <a:gd name="csY6" fmla="*/ 0 h 995355"/>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950160" h="995355">
                  <a:moveTo>
                    <a:pt x="860485" y="0"/>
                  </a:moveTo>
                  <a:lnTo>
                    <a:pt x="950160" y="22325"/>
                  </a:lnTo>
                  <a:lnTo>
                    <a:pt x="942987" y="441812"/>
                  </a:lnTo>
                  <a:lnTo>
                    <a:pt x="77200" y="995355"/>
                  </a:lnTo>
                  <a:lnTo>
                    <a:pt x="0" y="925183"/>
                  </a:lnTo>
                  <a:lnTo>
                    <a:pt x="2157" y="472296"/>
                  </a:lnTo>
                  <a:lnTo>
                    <a:pt x="860485" y="0"/>
                  </a:lnTo>
                  <a:close/>
                </a:path>
              </a:pathLst>
            </a:custGeom>
            <a:solidFill>
              <a:schemeClr val="accent2">
                <a:lumMod val="75000"/>
              </a:schemeClr>
            </a:solidFill>
            <a:ln w="1439" cap="flat">
              <a:noFill/>
              <a:prstDash val="solid"/>
              <a:miter/>
            </a:ln>
          </p:spPr>
          <p:txBody>
            <a:bodyPr wrap="square">
              <a:noAutofit/>
            </a:bodyPr>
            <a:lstStyle/>
            <a:p>
              <a:endParaRPr lang="fr-FR"/>
            </a:p>
          </p:txBody>
        </p:sp>
        <p:sp>
          <p:nvSpPr>
            <p:cNvPr id="33" name="Freeform: Shape 32">
              <a:extLst>
                <a:ext uri="{FF2B5EF4-FFF2-40B4-BE49-F238E27FC236}">
                  <a16:creationId xmlns:a16="http://schemas.microsoft.com/office/drawing/2014/main" id="{2AA20F13-2168-4A5A-5F58-0E3853FCF145}"/>
                </a:ext>
              </a:extLst>
            </p:cNvPr>
            <p:cNvSpPr/>
            <p:nvPr/>
          </p:nvSpPr>
          <p:spPr>
            <a:xfrm>
              <a:off x="1063278" y="4422474"/>
              <a:ext cx="936057" cy="955100"/>
            </a:xfrm>
            <a:custGeom>
              <a:avLst/>
              <a:gdLst>
                <a:gd name="csX0" fmla="*/ 63907 w 936057"/>
                <a:gd name="csY0" fmla="*/ 0 h 955100"/>
                <a:gd name="csX1" fmla="*/ 920797 w 936057"/>
                <a:gd name="csY1" fmla="*/ 442823 h 955100"/>
                <a:gd name="csX2" fmla="*/ 906738 w 936057"/>
                <a:gd name="csY2" fmla="*/ 518743 h 955100"/>
                <a:gd name="csX3" fmla="*/ 936057 w 936057"/>
                <a:gd name="csY3" fmla="*/ 535613 h 955100"/>
                <a:gd name="csX4" fmla="*/ 928987 w 936057"/>
                <a:gd name="csY4" fmla="*/ 955100 h 955100"/>
                <a:gd name="csX5" fmla="*/ 0 w 936057"/>
                <a:gd name="csY5" fmla="*/ 420538 h 955100"/>
                <a:gd name="csX6" fmla="*/ 7070 w 936057"/>
                <a:gd name="csY6" fmla="*/ 1051 h 955100"/>
                <a:gd name="csX7" fmla="*/ 58499 w 936057"/>
                <a:gd name="csY7" fmla="*/ 30645 h 955100"/>
                <a:gd name="csX0" fmla="*/ 63907 w 936057"/>
                <a:gd name="csY0" fmla="*/ 0 h 955100"/>
                <a:gd name="csX1" fmla="*/ 920797 w 936057"/>
                <a:gd name="csY1" fmla="*/ 442823 h 955100"/>
                <a:gd name="csX2" fmla="*/ 936057 w 936057"/>
                <a:gd name="csY2" fmla="*/ 535613 h 955100"/>
                <a:gd name="csX3" fmla="*/ 928987 w 936057"/>
                <a:gd name="csY3" fmla="*/ 955100 h 955100"/>
                <a:gd name="csX4" fmla="*/ 0 w 936057"/>
                <a:gd name="csY4" fmla="*/ 420538 h 955100"/>
                <a:gd name="csX5" fmla="*/ 7070 w 936057"/>
                <a:gd name="csY5" fmla="*/ 1051 h 955100"/>
                <a:gd name="csX6" fmla="*/ 58499 w 936057"/>
                <a:gd name="csY6" fmla="*/ 30645 h 955100"/>
                <a:gd name="csX7" fmla="*/ 63907 w 936057"/>
                <a:gd name="csY7" fmla="*/ 0 h 955100"/>
                <a:gd name="csX0" fmla="*/ 63907 w 936057"/>
                <a:gd name="csY0" fmla="*/ 0 h 955100"/>
                <a:gd name="csX1" fmla="*/ 920797 w 936057"/>
                <a:gd name="csY1" fmla="*/ 442823 h 955100"/>
                <a:gd name="csX2" fmla="*/ 936057 w 936057"/>
                <a:gd name="csY2" fmla="*/ 535613 h 955100"/>
                <a:gd name="csX3" fmla="*/ 928987 w 936057"/>
                <a:gd name="csY3" fmla="*/ 955100 h 955100"/>
                <a:gd name="csX4" fmla="*/ 0 w 936057"/>
                <a:gd name="csY4" fmla="*/ 420538 h 955100"/>
                <a:gd name="csX5" fmla="*/ 7070 w 936057"/>
                <a:gd name="csY5" fmla="*/ 1051 h 955100"/>
                <a:gd name="csX6" fmla="*/ 63907 w 936057"/>
                <a:gd name="csY6" fmla="*/ 0 h 955100"/>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936057" h="955100">
                  <a:moveTo>
                    <a:pt x="63907" y="0"/>
                  </a:moveTo>
                  <a:lnTo>
                    <a:pt x="920797" y="442823"/>
                  </a:lnTo>
                  <a:lnTo>
                    <a:pt x="936057" y="535613"/>
                  </a:lnTo>
                  <a:lnTo>
                    <a:pt x="928987" y="955100"/>
                  </a:lnTo>
                  <a:lnTo>
                    <a:pt x="0" y="420538"/>
                  </a:lnTo>
                  <a:lnTo>
                    <a:pt x="7070" y="1051"/>
                  </a:lnTo>
                  <a:lnTo>
                    <a:pt x="63907" y="0"/>
                  </a:lnTo>
                  <a:close/>
                </a:path>
              </a:pathLst>
            </a:custGeom>
            <a:solidFill>
              <a:schemeClr val="accent2">
                <a:lumMod val="50000"/>
              </a:schemeClr>
            </a:solidFill>
            <a:ln w="1439" cap="flat">
              <a:noFill/>
              <a:prstDash val="solid"/>
              <a:miter/>
            </a:ln>
          </p:spPr>
          <p:txBody>
            <a:bodyPr wrap="square">
              <a:noAutofit/>
            </a:bodyPr>
            <a:lstStyle/>
            <a:p>
              <a:endParaRPr lang="fr-FR"/>
            </a:p>
          </p:txBody>
        </p:sp>
        <p:sp>
          <p:nvSpPr>
            <p:cNvPr id="34" name="Freeform: Shape 33">
              <a:extLst>
                <a:ext uri="{FF2B5EF4-FFF2-40B4-BE49-F238E27FC236}">
                  <a16:creationId xmlns:a16="http://schemas.microsoft.com/office/drawing/2014/main" id="{9A730413-930E-6DB6-58E8-8D3FC583FF08}"/>
                </a:ext>
              </a:extLst>
            </p:cNvPr>
            <p:cNvSpPr/>
            <p:nvPr/>
          </p:nvSpPr>
          <p:spPr>
            <a:xfrm>
              <a:off x="1070348" y="3869982"/>
              <a:ext cx="1794775" cy="1088113"/>
            </a:xfrm>
            <a:custGeom>
              <a:avLst/>
              <a:gdLst>
                <a:gd name="csX0" fmla="*/ 865787 w 1794775"/>
                <a:gd name="csY0" fmla="*/ 0 h 1088113"/>
                <a:gd name="csX1" fmla="*/ 1794775 w 1794775"/>
                <a:gd name="csY1" fmla="*/ 534562 h 1088113"/>
                <a:gd name="csX2" fmla="*/ 928987 w 1794775"/>
                <a:gd name="csY2" fmla="*/ 1088113 h 1088113"/>
                <a:gd name="csX3" fmla="*/ 0 w 1794775"/>
                <a:gd name="csY3" fmla="*/ 553551 h 1088113"/>
              </a:gdLst>
              <a:ahLst/>
              <a:cxnLst>
                <a:cxn ang="0">
                  <a:pos x="csX0" y="csY0"/>
                </a:cxn>
                <a:cxn ang="0">
                  <a:pos x="csX1" y="csY1"/>
                </a:cxn>
                <a:cxn ang="0">
                  <a:pos x="csX2" y="csY2"/>
                </a:cxn>
                <a:cxn ang="0">
                  <a:pos x="csX3" y="csY3"/>
                </a:cxn>
              </a:cxnLst>
              <a:rect l="l" t="t" r="r" b="b"/>
              <a:pathLst>
                <a:path w="1794775" h="1088113">
                  <a:moveTo>
                    <a:pt x="865787" y="0"/>
                  </a:moveTo>
                  <a:lnTo>
                    <a:pt x="1794775" y="534562"/>
                  </a:lnTo>
                  <a:lnTo>
                    <a:pt x="928987" y="1088113"/>
                  </a:lnTo>
                  <a:lnTo>
                    <a:pt x="0" y="553551"/>
                  </a:lnTo>
                  <a:close/>
                </a:path>
              </a:pathLst>
            </a:custGeom>
            <a:solidFill>
              <a:schemeClr val="accent2"/>
            </a:solidFill>
            <a:ln w="1439" cap="flat">
              <a:noFill/>
              <a:prstDash val="solid"/>
              <a:miter/>
            </a:ln>
          </p:spPr>
          <p:txBody>
            <a:bodyPr wrap="square">
              <a:noAutofit/>
            </a:bodyPr>
            <a:lstStyle/>
            <a:p>
              <a:endParaRPr lang="fr-FR"/>
            </a:p>
          </p:txBody>
        </p:sp>
      </p:grpSp>
      <p:sp>
        <p:nvSpPr>
          <p:cNvPr id="35" name="Forme libre 30">
            <a:extLst>
              <a:ext uri="{FF2B5EF4-FFF2-40B4-BE49-F238E27FC236}">
                <a16:creationId xmlns:a16="http://schemas.microsoft.com/office/drawing/2014/main" id="{E8139F5A-3D38-BC94-9D3C-1EB65D9AACFE}"/>
              </a:ext>
            </a:extLst>
          </p:cNvPr>
          <p:cNvSpPr/>
          <p:nvPr/>
        </p:nvSpPr>
        <p:spPr>
          <a:xfrm>
            <a:off x="1236897" y="5226330"/>
            <a:ext cx="672916" cy="383622"/>
          </a:xfrm>
          <a:custGeom>
            <a:avLst/>
            <a:gdLst>
              <a:gd name="csX0" fmla="*/ 17766 w 91749"/>
              <a:gd name="csY0" fmla="*/ 0 h 52305"/>
              <a:gd name="csX1" fmla="*/ 91750 w 91749"/>
              <a:gd name="csY1" fmla="*/ 42569 h 52305"/>
              <a:gd name="csX2" fmla="*/ 76530 w 91749"/>
              <a:gd name="csY2" fmla="*/ 52305 h 52305"/>
              <a:gd name="csX3" fmla="*/ 21262 w 91749"/>
              <a:gd name="csY3" fmla="*/ 20508 h 52305"/>
              <a:gd name="csX4" fmla="*/ 12012 w 91749"/>
              <a:gd name="csY4" fmla="*/ 30316 h 52305"/>
              <a:gd name="csX5" fmla="*/ 0 w 91749"/>
              <a:gd name="csY5" fmla="*/ 23413 h 52305"/>
              <a:gd name="csX6" fmla="*/ 7164 w 91749"/>
              <a:gd name="csY6" fmla="*/ 6788 h 52305"/>
              <a:gd name="csX7" fmla="*/ 17752 w 91749"/>
              <a:gd name="csY7" fmla="*/ 14 h 5230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Lst>
            <a:rect l="l" t="t" r="r" b="b"/>
            <a:pathLst>
              <a:path w="91749" h="52305">
                <a:moveTo>
                  <a:pt x="17766" y="0"/>
                </a:moveTo>
                <a:lnTo>
                  <a:pt x="91750" y="42569"/>
                </a:lnTo>
                <a:lnTo>
                  <a:pt x="76530" y="52305"/>
                </a:lnTo>
                <a:lnTo>
                  <a:pt x="21262" y="20508"/>
                </a:lnTo>
                <a:cubicBezTo>
                  <a:pt x="19651" y="23471"/>
                  <a:pt x="15133" y="27943"/>
                  <a:pt x="12012" y="30316"/>
                </a:cubicBezTo>
                <a:lnTo>
                  <a:pt x="0" y="23413"/>
                </a:lnTo>
                <a:cubicBezTo>
                  <a:pt x="5251" y="18495"/>
                  <a:pt x="7854" y="11980"/>
                  <a:pt x="7164" y="6788"/>
                </a:cubicBezTo>
                <a:lnTo>
                  <a:pt x="17752" y="14"/>
                </a:lnTo>
                <a:close/>
              </a:path>
            </a:pathLst>
          </a:custGeom>
          <a:solidFill>
            <a:srgbClr val="FFFFFF"/>
          </a:solidFill>
          <a:ln w="1439" cap="flat">
            <a:noFill/>
            <a:prstDash val="solid"/>
            <a:miter/>
          </a:ln>
        </p:spPr>
        <p:txBody>
          <a:bodyPr/>
          <a:lstStyle/>
          <a:p>
            <a:endParaRPr lang="fr-FR"/>
          </a:p>
        </p:txBody>
      </p:sp>
      <p:grpSp>
        <p:nvGrpSpPr>
          <p:cNvPr id="36" name="Group 35">
            <a:extLst>
              <a:ext uri="{FF2B5EF4-FFF2-40B4-BE49-F238E27FC236}">
                <a16:creationId xmlns:a16="http://schemas.microsoft.com/office/drawing/2014/main" id="{964E24E6-51DE-DBD9-E190-0FCAAD9A1E57}"/>
              </a:ext>
            </a:extLst>
          </p:cNvPr>
          <p:cNvGrpSpPr/>
          <p:nvPr/>
        </p:nvGrpSpPr>
        <p:grpSpPr>
          <a:xfrm>
            <a:off x="2696478" y="4903253"/>
            <a:ext cx="1801946" cy="1507592"/>
            <a:chOff x="1063278" y="3869982"/>
            <a:chExt cx="1801946" cy="1507592"/>
          </a:xfrm>
        </p:grpSpPr>
        <p:sp>
          <p:nvSpPr>
            <p:cNvPr id="37" name="Freeform: Shape 36">
              <a:extLst>
                <a:ext uri="{FF2B5EF4-FFF2-40B4-BE49-F238E27FC236}">
                  <a16:creationId xmlns:a16="http://schemas.microsoft.com/office/drawing/2014/main" id="{952C05A2-BD1C-6107-9E6D-DB558549A024}"/>
                </a:ext>
              </a:extLst>
            </p:cNvPr>
            <p:cNvSpPr/>
            <p:nvPr/>
          </p:nvSpPr>
          <p:spPr>
            <a:xfrm>
              <a:off x="1915064" y="4382219"/>
              <a:ext cx="950160" cy="995355"/>
            </a:xfrm>
            <a:custGeom>
              <a:avLst/>
              <a:gdLst>
                <a:gd name="csX0" fmla="*/ 858328 w 948003"/>
                <a:gd name="csY0" fmla="*/ 0 h 995355"/>
                <a:gd name="csX1" fmla="*/ 908727 w 948003"/>
                <a:gd name="csY1" fmla="*/ 47434 h 995355"/>
                <a:gd name="csX2" fmla="*/ 948003 w 948003"/>
                <a:gd name="csY2" fmla="*/ 22325 h 995355"/>
                <a:gd name="csX3" fmla="*/ 940830 w 948003"/>
                <a:gd name="csY3" fmla="*/ 441812 h 995355"/>
                <a:gd name="csX4" fmla="*/ 75043 w 948003"/>
                <a:gd name="csY4" fmla="*/ 995355 h 995355"/>
                <a:gd name="csX5" fmla="*/ 70895 w 948003"/>
                <a:gd name="csY5" fmla="*/ 931462 h 995355"/>
                <a:gd name="csX6" fmla="*/ 23722 w 948003"/>
                <a:gd name="csY6" fmla="*/ 918713 h 995355"/>
                <a:gd name="csX7" fmla="*/ 0 w 948003"/>
                <a:gd name="csY7" fmla="*/ 472296 h 995355"/>
                <a:gd name="csX0" fmla="*/ 858328 w 948003"/>
                <a:gd name="csY0" fmla="*/ 0 h 995355"/>
                <a:gd name="csX1" fmla="*/ 948003 w 948003"/>
                <a:gd name="csY1" fmla="*/ 22325 h 995355"/>
                <a:gd name="csX2" fmla="*/ 940830 w 948003"/>
                <a:gd name="csY2" fmla="*/ 441812 h 995355"/>
                <a:gd name="csX3" fmla="*/ 75043 w 948003"/>
                <a:gd name="csY3" fmla="*/ 995355 h 995355"/>
                <a:gd name="csX4" fmla="*/ 70895 w 948003"/>
                <a:gd name="csY4" fmla="*/ 931462 h 995355"/>
                <a:gd name="csX5" fmla="*/ 23722 w 948003"/>
                <a:gd name="csY5" fmla="*/ 918713 h 995355"/>
                <a:gd name="csX6" fmla="*/ 0 w 948003"/>
                <a:gd name="csY6" fmla="*/ 472296 h 995355"/>
                <a:gd name="csX7" fmla="*/ 858328 w 948003"/>
                <a:gd name="csY7" fmla="*/ 0 h 995355"/>
                <a:gd name="csX0" fmla="*/ 858328 w 948003"/>
                <a:gd name="csY0" fmla="*/ 0 h 995355"/>
                <a:gd name="csX1" fmla="*/ 948003 w 948003"/>
                <a:gd name="csY1" fmla="*/ 22325 h 995355"/>
                <a:gd name="csX2" fmla="*/ 940830 w 948003"/>
                <a:gd name="csY2" fmla="*/ 441812 h 995355"/>
                <a:gd name="csX3" fmla="*/ 75043 w 948003"/>
                <a:gd name="csY3" fmla="*/ 995355 h 995355"/>
                <a:gd name="csX4" fmla="*/ 23722 w 948003"/>
                <a:gd name="csY4" fmla="*/ 918713 h 995355"/>
                <a:gd name="csX5" fmla="*/ 0 w 948003"/>
                <a:gd name="csY5" fmla="*/ 472296 h 995355"/>
                <a:gd name="csX6" fmla="*/ 858328 w 948003"/>
                <a:gd name="csY6" fmla="*/ 0 h 995355"/>
                <a:gd name="csX0" fmla="*/ 860485 w 950160"/>
                <a:gd name="csY0" fmla="*/ 0 h 995355"/>
                <a:gd name="csX1" fmla="*/ 950160 w 950160"/>
                <a:gd name="csY1" fmla="*/ 22325 h 995355"/>
                <a:gd name="csX2" fmla="*/ 942987 w 950160"/>
                <a:gd name="csY2" fmla="*/ 441812 h 995355"/>
                <a:gd name="csX3" fmla="*/ 77200 w 950160"/>
                <a:gd name="csY3" fmla="*/ 995355 h 995355"/>
                <a:gd name="csX4" fmla="*/ 0 w 950160"/>
                <a:gd name="csY4" fmla="*/ 925183 h 995355"/>
                <a:gd name="csX5" fmla="*/ 2157 w 950160"/>
                <a:gd name="csY5" fmla="*/ 472296 h 995355"/>
                <a:gd name="csX6" fmla="*/ 860485 w 950160"/>
                <a:gd name="csY6" fmla="*/ 0 h 995355"/>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950160" h="995355">
                  <a:moveTo>
                    <a:pt x="860485" y="0"/>
                  </a:moveTo>
                  <a:lnTo>
                    <a:pt x="950160" y="22325"/>
                  </a:lnTo>
                  <a:lnTo>
                    <a:pt x="942987" y="441812"/>
                  </a:lnTo>
                  <a:lnTo>
                    <a:pt x="77200" y="995355"/>
                  </a:lnTo>
                  <a:lnTo>
                    <a:pt x="0" y="925183"/>
                  </a:lnTo>
                  <a:lnTo>
                    <a:pt x="2157" y="472296"/>
                  </a:lnTo>
                  <a:lnTo>
                    <a:pt x="860485" y="0"/>
                  </a:lnTo>
                  <a:close/>
                </a:path>
              </a:pathLst>
            </a:custGeom>
            <a:solidFill>
              <a:schemeClr val="accent5">
                <a:lumMod val="75000"/>
              </a:schemeClr>
            </a:solidFill>
            <a:ln w="1439" cap="flat">
              <a:noFill/>
              <a:prstDash val="solid"/>
              <a:miter/>
            </a:ln>
          </p:spPr>
          <p:txBody>
            <a:bodyPr wrap="square">
              <a:noAutofit/>
            </a:bodyPr>
            <a:lstStyle/>
            <a:p>
              <a:endParaRPr lang="fr-FR"/>
            </a:p>
          </p:txBody>
        </p:sp>
        <p:sp>
          <p:nvSpPr>
            <p:cNvPr id="38" name="Freeform: Shape 37">
              <a:extLst>
                <a:ext uri="{FF2B5EF4-FFF2-40B4-BE49-F238E27FC236}">
                  <a16:creationId xmlns:a16="http://schemas.microsoft.com/office/drawing/2014/main" id="{E0C090B8-B510-913B-87ED-E4F312D5645F}"/>
                </a:ext>
              </a:extLst>
            </p:cNvPr>
            <p:cNvSpPr/>
            <p:nvPr/>
          </p:nvSpPr>
          <p:spPr>
            <a:xfrm>
              <a:off x="1063278" y="4422474"/>
              <a:ext cx="936057" cy="955100"/>
            </a:xfrm>
            <a:custGeom>
              <a:avLst/>
              <a:gdLst>
                <a:gd name="csX0" fmla="*/ 63907 w 936057"/>
                <a:gd name="csY0" fmla="*/ 0 h 955100"/>
                <a:gd name="csX1" fmla="*/ 920797 w 936057"/>
                <a:gd name="csY1" fmla="*/ 442823 h 955100"/>
                <a:gd name="csX2" fmla="*/ 906738 w 936057"/>
                <a:gd name="csY2" fmla="*/ 518743 h 955100"/>
                <a:gd name="csX3" fmla="*/ 936057 w 936057"/>
                <a:gd name="csY3" fmla="*/ 535613 h 955100"/>
                <a:gd name="csX4" fmla="*/ 928987 w 936057"/>
                <a:gd name="csY4" fmla="*/ 955100 h 955100"/>
                <a:gd name="csX5" fmla="*/ 0 w 936057"/>
                <a:gd name="csY5" fmla="*/ 420538 h 955100"/>
                <a:gd name="csX6" fmla="*/ 7070 w 936057"/>
                <a:gd name="csY6" fmla="*/ 1051 h 955100"/>
                <a:gd name="csX7" fmla="*/ 58499 w 936057"/>
                <a:gd name="csY7" fmla="*/ 30645 h 955100"/>
                <a:gd name="csX0" fmla="*/ 63907 w 936057"/>
                <a:gd name="csY0" fmla="*/ 0 h 955100"/>
                <a:gd name="csX1" fmla="*/ 920797 w 936057"/>
                <a:gd name="csY1" fmla="*/ 442823 h 955100"/>
                <a:gd name="csX2" fmla="*/ 936057 w 936057"/>
                <a:gd name="csY2" fmla="*/ 535613 h 955100"/>
                <a:gd name="csX3" fmla="*/ 928987 w 936057"/>
                <a:gd name="csY3" fmla="*/ 955100 h 955100"/>
                <a:gd name="csX4" fmla="*/ 0 w 936057"/>
                <a:gd name="csY4" fmla="*/ 420538 h 955100"/>
                <a:gd name="csX5" fmla="*/ 7070 w 936057"/>
                <a:gd name="csY5" fmla="*/ 1051 h 955100"/>
                <a:gd name="csX6" fmla="*/ 58499 w 936057"/>
                <a:gd name="csY6" fmla="*/ 30645 h 955100"/>
                <a:gd name="csX7" fmla="*/ 63907 w 936057"/>
                <a:gd name="csY7" fmla="*/ 0 h 955100"/>
                <a:gd name="csX0" fmla="*/ 63907 w 936057"/>
                <a:gd name="csY0" fmla="*/ 0 h 955100"/>
                <a:gd name="csX1" fmla="*/ 920797 w 936057"/>
                <a:gd name="csY1" fmla="*/ 442823 h 955100"/>
                <a:gd name="csX2" fmla="*/ 936057 w 936057"/>
                <a:gd name="csY2" fmla="*/ 535613 h 955100"/>
                <a:gd name="csX3" fmla="*/ 928987 w 936057"/>
                <a:gd name="csY3" fmla="*/ 955100 h 955100"/>
                <a:gd name="csX4" fmla="*/ 0 w 936057"/>
                <a:gd name="csY4" fmla="*/ 420538 h 955100"/>
                <a:gd name="csX5" fmla="*/ 7070 w 936057"/>
                <a:gd name="csY5" fmla="*/ 1051 h 955100"/>
                <a:gd name="csX6" fmla="*/ 63907 w 936057"/>
                <a:gd name="csY6" fmla="*/ 0 h 955100"/>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936057" h="955100">
                  <a:moveTo>
                    <a:pt x="63907" y="0"/>
                  </a:moveTo>
                  <a:lnTo>
                    <a:pt x="920797" y="442823"/>
                  </a:lnTo>
                  <a:lnTo>
                    <a:pt x="936057" y="535613"/>
                  </a:lnTo>
                  <a:lnTo>
                    <a:pt x="928987" y="955100"/>
                  </a:lnTo>
                  <a:lnTo>
                    <a:pt x="0" y="420538"/>
                  </a:lnTo>
                  <a:lnTo>
                    <a:pt x="7070" y="1051"/>
                  </a:lnTo>
                  <a:lnTo>
                    <a:pt x="63907" y="0"/>
                  </a:lnTo>
                  <a:close/>
                </a:path>
              </a:pathLst>
            </a:custGeom>
            <a:solidFill>
              <a:schemeClr val="accent5">
                <a:lumMod val="50000"/>
              </a:schemeClr>
            </a:solidFill>
            <a:ln w="1439" cap="flat">
              <a:noFill/>
              <a:prstDash val="solid"/>
              <a:miter/>
            </a:ln>
          </p:spPr>
          <p:txBody>
            <a:bodyPr wrap="square">
              <a:noAutofit/>
            </a:bodyPr>
            <a:lstStyle/>
            <a:p>
              <a:endParaRPr lang="fr-FR"/>
            </a:p>
          </p:txBody>
        </p:sp>
        <p:sp>
          <p:nvSpPr>
            <p:cNvPr id="39" name="Freeform: Shape 38">
              <a:extLst>
                <a:ext uri="{FF2B5EF4-FFF2-40B4-BE49-F238E27FC236}">
                  <a16:creationId xmlns:a16="http://schemas.microsoft.com/office/drawing/2014/main" id="{63B5C3AD-C468-A28A-B04F-63CF50946023}"/>
                </a:ext>
              </a:extLst>
            </p:cNvPr>
            <p:cNvSpPr/>
            <p:nvPr/>
          </p:nvSpPr>
          <p:spPr>
            <a:xfrm>
              <a:off x="1070348" y="3869982"/>
              <a:ext cx="1794775" cy="1088113"/>
            </a:xfrm>
            <a:custGeom>
              <a:avLst/>
              <a:gdLst>
                <a:gd name="csX0" fmla="*/ 865787 w 1794775"/>
                <a:gd name="csY0" fmla="*/ 0 h 1088113"/>
                <a:gd name="csX1" fmla="*/ 1794775 w 1794775"/>
                <a:gd name="csY1" fmla="*/ 534562 h 1088113"/>
                <a:gd name="csX2" fmla="*/ 928987 w 1794775"/>
                <a:gd name="csY2" fmla="*/ 1088113 h 1088113"/>
                <a:gd name="csX3" fmla="*/ 0 w 1794775"/>
                <a:gd name="csY3" fmla="*/ 553551 h 1088113"/>
              </a:gdLst>
              <a:ahLst/>
              <a:cxnLst>
                <a:cxn ang="0">
                  <a:pos x="csX0" y="csY0"/>
                </a:cxn>
                <a:cxn ang="0">
                  <a:pos x="csX1" y="csY1"/>
                </a:cxn>
                <a:cxn ang="0">
                  <a:pos x="csX2" y="csY2"/>
                </a:cxn>
                <a:cxn ang="0">
                  <a:pos x="csX3" y="csY3"/>
                </a:cxn>
              </a:cxnLst>
              <a:rect l="l" t="t" r="r" b="b"/>
              <a:pathLst>
                <a:path w="1794775" h="1088113">
                  <a:moveTo>
                    <a:pt x="865787" y="0"/>
                  </a:moveTo>
                  <a:lnTo>
                    <a:pt x="1794775" y="534562"/>
                  </a:lnTo>
                  <a:lnTo>
                    <a:pt x="928987" y="1088113"/>
                  </a:lnTo>
                  <a:lnTo>
                    <a:pt x="0" y="553551"/>
                  </a:lnTo>
                  <a:close/>
                </a:path>
              </a:pathLst>
            </a:custGeom>
            <a:solidFill>
              <a:schemeClr val="accent5"/>
            </a:solidFill>
            <a:ln w="1439" cap="flat">
              <a:noFill/>
              <a:prstDash val="solid"/>
              <a:miter/>
            </a:ln>
          </p:spPr>
          <p:txBody>
            <a:bodyPr wrap="square">
              <a:noAutofit/>
            </a:bodyPr>
            <a:lstStyle/>
            <a:p>
              <a:endParaRPr lang="fr-FR"/>
            </a:p>
          </p:txBody>
        </p:sp>
      </p:grpSp>
      <p:grpSp>
        <p:nvGrpSpPr>
          <p:cNvPr id="40" name="Group 39">
            <a:extLst>
              <a:ext uri="{FF2B5EF4-FFF2-40B4-BE49-F238E27FC236}">
                <a16:creationId xmlns:a16="http://schemas.microsoft.com/office/drawing/2014/main" id="{0B196FAF-AC12-DD12-4949-732560B89321}"/>
              </a:ext>
            </a:extLst>
          </p:cNvPr>
          <p:cNvGrpSpPr/>
          <p:nvPr/>
        </p:nvGrpSpPr>
        <p:grpSpPr>
          <a:xfrm>
            <a:off x="4765673" y="4903253"/>
            <a:ext cx="1801946" cy="1507592"/>
            <a:chOff x="1063278" y="3869982"/>
            <a:chExt cx="1801946" cy="1507592"/>
          </a:xfrm>
        </p:grpSpPr>
        <p:sp>
          <p:nvSpPr>
            <p:cNvPr id="41" name="Freeform: Shape 40">
              <a:extLst>
                <a:ext uri="{FF2B5EF4-FFF2-40B4-BE49-F238E27FC236}">
                  <a16:creationId xmlns:a16="http://schemas.microsoft.com/office/drawing/2014/main" id="{20555225-5263-8F29-DBF8-77729239897C}"/>
                </a:ext>
              </a:extLst>
            </p:cNvPr>
            <p:cNvSpPr/>
            <p:nvPr/>
          </p:nvSpPr>
          <p:spPr>
            <a:xfrm>
              <a:off x="1915064" y="4382219"/>
              <a:ext cx="950160" cy="995355"/>
            </a:xfrm>
            <a:custGeom>
              <a:avLst/>
              <a:gdLst>
                <a:gd name="csX0" fmla="*/ 858328 w 948003"/>
                <a:gd name="csY0" fmla="*/ 0 h 995355"/>
                <a:gd name="csX1" fmla="*/ 908727 w 948003"/>
                <a:gd name="csY1" fmla="*/ 47434 h 995355"/>
                <a:gd name="csX2" fmla="*/ 948003 w 948003"/>
                <a:gd name="csY2" fmla="*/ 22325 h 995355"/>
                <a:gd name="csX3" fmla="*/ 940830 w 948003"/>
                <a:gd name="csY3" fmla="*/ 441812 h 995355"/>
                <a:gd name="csX4" fmla="*/ 75043 w 948003"/>
                <a:gd name="csY4" fmla="*/ 995355 h 995355"/>
                <a:gd name="csX5" fmla="*/ 70895 w 948003"/>
                <a:gd name="csY5" fmla="*/ 931462 h 995355"/>
                <a:gd name="csX6" fmla="*/ 23722 w 948003"/>
                <a:gd name="csY6" fmla="*/ 918713 h 995355"/>
                <a:gd name="csX7" fmla="*/ 0 w 948003"/>
                <a:gd name="csY7" fmla="*/ 472296 h 995355"/>
                <a:gd name="csX0" fmla="*/ 858328 w 948003"/>
                <a:gd name="csY0" fmla="*/ 0 h 995355"/>
                <a:gd name="csX1" fmla="*/ 948003 w 948003"/>
                <a:gd name="csY1" fmla="*/ 22325 h 995355"/>
                <a:gd name="csX2" fmla="*/ 940830 w 948003"/>
                <a:gd name="csY2" fmla="*/ 441812 h 995355"/>
                <a:gd name="csX3" fmla="*/ 75043 w 948003"/>
                <a:gd name="csY3" fmla="*/ 995355 h 995355"/>
                <a:gd name="csX4" fmla="*/ 70895 w 948003"/>
                <a:gd name="csY4" fmla="*/ 931462 h 995355"/>
                <a:gd name="csX5" fmla="*/ 23722 w 948003"/>
                <a:gd name="csY5" fmla="*/ 918713 h 995355"/>
                <a:gd name="csX6" fmla="*/ 0 w 948003"/>
                <a:gd name="csY6" fmla="*/ 472296 h 995355"/>
                <a:gd name="csX7" fmla="*/ 858328 w 948003"/>
                <a:gd name="csY7" fmla="*/ 0 h 995355"/>
                <a:gd name="csX0" fmla="*/ 858328 w 948003"/>
                <a:gd name="csY0" fmla="*/ 0 h 995355"/>
                <a:gd name="csX1" fmla="*/ 948003 w 948003"/>
                <a:gd name="csY1" fmla="*/ 22325 h 995355"/>
                <a:gd name="csX2" fmla="*/ 940830 w 948003"/>
                <a:gd name="csY2" fmla="*/ 441812 h 995355"/>
                <a:gd name="csX3" fmla="*/ 75043 w 948003"/>
                <a:gd name="csY3" fmla="*/ 995355 h 995355"/>
                <a:gd name="csX4" fmla="*/ 23722 w 948003"/>
                <a:gd name="csY4" fmla="*/ 918713 h 995355"/>
                <a:gd name="csX5" fmla="*/ 0 w 948003"/>
                <a:gd name="csY5" fmla="*/ 472296 h 995355"/>
                <a:gd name="csX6" fmla="*/ 858328 w 948003"/>
                <a:gd name="csY6" fmla="*/ 0 h 995355"/>
                <a:gd name="csX0" fmla="*/ 860485 w 950160"/>
                <a:gd name="csY0" fmla="*/ 0 h 995355"/>
                <a:gd name="csX1" fmla="*/ 950160 w 950160"/>
                <a:gd name="csY1" fmla="*/ 22325 h 995355"/>
                <a:gd name="csX2" fmla="*/ 942987 w 950160"/>
                <a:gd name="csY2" fmla="*/ 441812 h 995355"/>
                <a:gd name="csX3" fmla="*/ 77200 w 950160"/>
                <a:gd name="csY3" fmla="*/ 995355 h 995355"/>
                <a:gd name="csX4" fmla="*/ 0 w 950160"/>
                <a:gd name="csY4" fmla="*/ 925183 h 995355"/>
                <a:gd name="csX5" fmla="*/ 2157 w 950160"/>
                <a:gd name="csY5" fmla="*/ 472296 h 995355"/>
                <a:gd name="csX6" fmla="*/ 860485 w 950160"/>
                <a:gd name="csY6" fmla="*/ 0 h 995355"/>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950160" h="995355">
                  <a:moveTo>
                    <a:pt x="860485" y="0"/>
                  </a:moveTo>
                  <a:lnTo>
                    <a:pt x="950160" y="22325"/>
                  </a:lnTo>
                  <a:lnTo>
                    <a:pt x="942987" y="441812"/>
                  </a:lnTo>
                  <a:lnTo>
                    <a:pt x="77200" y="995355"/>
                  </a:lnTo>
                  <a:lnTo>
                    <a:pt x="0" y="925183"/>
                  </a:lnTo>
                  <a:lnTo>
                    <a:pt x="2157" y="472296"/>
                  </a:lnTo>
                  <a:lnTo>
                    <a:pt x="860485" y="0"/>
                  </a:lnTo>
                  <a:close/>
                </a:path>
              </a:pathLst>
            </a:custGeom>
            <a:solidFill>
              <a:schemeClr val="accent4">
                <a:lumMod val="75000"/>
              </a:schemeClr>
            </a:solidFill>
            <a:ln w="1439" cap="flat">
              <a:noFill/>
              <a:prstDash val="solid"/>
              <a:miter/>
            </a:ln>
          </p:spPr>
          <p:txBody>
            <a:bodyPr wrap="square">
              <a:noAutofit/>
            </a:bodyPr>
            <a:lstStyle/>
            <a:p>
              <a:endParaRPr lang="fr-FR"/>
            </a:p>
          </p:txBody>
        </p:sp>
        <p:sp>
          <p:nvSpPr>
            <p:cNvPr id="42" name="Freeform: Shape 41">
              <a:extLst>
                <a:ext uri="{FF2B5EF4-FFF2-40B4-BE49-F238E27FC236}">
                  <a16:creationId xmlns:a16="http://schemas.microsoft.com/office/drawing/2014/main" id="{C2DE12E8-312B-9022-6B85-D321090FF5D5}"/>
                </a:ext>
              </a:extLst>
            </p:cNvPr>
            <p:cNvSpPr/>
            <p:nvPr/>
          </p:nvSpPr>
          <p:spPr>
            <a:xfrm>
              <a:off x="1063278" y="4422474"/>
              <a:ext cx="936057" cy="955100"/>
            </a:xfrm>
            <a:custGeom>
              <a:avLst/>
              <a:gdLst>
                <a:gd name="csX0" fmla="*/ 63907 w 936057"/>
                <a:gd name="csY0" fmla="*/ 0 h 955100"/>
                <a:gd name="csX1" fmla="*/ 920797 w 936057"/>
                <a:gd name="csY1" fmla="*/ 442823 h 955100"/>
                <a:gd name="csX2" fmla="*/ 906738 w 936057"/>
                <a:gd name="csY2" fmla="*/ 518743 h 955100"/>
                <a:gd name="csX3" fmla="*/ 936057 w 936057"/>
                <a:gd name="csY3" fmla="*/ 535613 h 955100"/>
                <a:gd name="csX4" fmla="*/ 928987 w 936057"/>
                <a:gd name="csY4" fmla="*/ 955100 h 955100"/>
                <a:gd name="csX5" fmla="*/ 0 w 936057"/>
                <a:gd name="csY5" fmla="*/ 420538 h 955100"/>
                <a:gd name="csX6" fmla="*/ 7070 w 936057"/>
                <a:gd name="csY6" fmla="*/ 1051 h 955100"/>
                <a:gd name="csX7" fmla="*/ 58499 w 936057"/>
                <a:gd name="csY7" fmla="*/ 30645 h 955100"/>
                <a:gd name="csX0" fmla="*/ 63907 w 936057"/>
                <a:gd name="csY0" fmla="*/ 0 h 955100"/>
                <a:gd name="csX1" fmla="*/ 920797 w 936057"/>
                <a:gd name="csY1" fmla="*/ 442823 h 955100"/>
                <a:gd name="csX2" fmla="*/ 936057 w 936057"/>
                <a:gd name="csY2" fmla="*/ 535613 h 955100"/>
                <a:gd name="csX3" fmla="*/ 928987 w 936057"/>
                <a:gd name="csY3" fmla="*/ 955100 h 955100"/>
                <a:gd name="csX4" fmla="*/ 0 w 936057"/>
                <a:gd name="csY4" fmla="*/ 420538 h 955100"/>
                <a:gd name="csX5" fmla="*/ 7070 w 936057"/>
                <a:gd name="csY5" fmla="*/ 1051 h 955100"/>
                <a:gd name="csX6" fmla="*/ 58499 w 936057"/>
                <a:gd name="csY6" fmla="*/ 30645 h 955100"/>
                <a:gd name="csX7" fmla="*/ 63907 w 936057"/>
                <a:gd name="csY7" fmla="*/ 0 h 955100"/>
                <a:gd name="csX0" fmla="*/ 63907 w 936057"/>
                <a:gd name="csY0" fmla="*/ 0 h 955100"/>
                <a:gd name="csX1" fmla="*/ 920797 w 936057"/>
                <a:gd name="csY1" fmla="*/ 442823 h 955100"/>
                <a:gd name="csX2" fmla="*/ 936057 w 936057"/>
                <a:gd name="csY2" fmla="*/ 535613 h 955100"/>
                <a:gd name="csX3" fmla="*/ 928987 w 936057"/>
                <a:gd name="csY3" fmla="*/ 955100 h 955100"/>
                <a:gd name="csX4" fmla="*/ 0 w 936057"/>
                <a:gd name="csY4" fmla="*/ 420538 h 955100"/>
                <a:gd name="csX5" fmla="*/ 7070 w 936057"/>
                <a:gd name="csY5" fmla="*/ 1051 h 955100"/>
                <a:gd name="csX6" fmla="*/ 63907 w 936057"/>
                <a:gd name="csY6" fmla="*/ 0 h 955100"/>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936057" h="955100">
                  <a:moveTo>
                    <a:pt x="63907" y="0"/>
                  </a:moveTo>
                  <a:lnTo>
                    <a:pt x="920797" y="442823"/>
                  </a:lnTo>
                  <a:lnTo>
                    <a:pt x="936057" y="535613"/>
                  </a:lnTo>
                  <a:lnTo>
                    <a:pt x="928987" y="955100"/>
                  </a:lnTo>
                  <a:lnTo>
                    <a:pt x="0" y="420538"/>
                  </a:lnTo>
                  <a:lnTo>
                    <a:pt x="7070" y="1051"/>
                  </a:lnTo>
                  <a:lnTo>
                    <a:pt x="63907" y="0"/>
                  </a:lnTo>
                  <a:close/>
                </a:path>
              </a:pathLst>
            </a:custGeom>
            <a:solidFill>
              <a:schemeClr val="accent4">
                <a:lumMod val="50000"/>
              </a:schemeClr>
            </a:solidFill>
            <a:ln w="1439" cap="flat">
              <a:noFill/>
              <a:prstDash val="solid"/>
              <a:miter/>
            </a:ln>
          </p:spPr>
          <p:txBody>
            <a:bodyPr wrap="square">
              <a:noAutofit/>
            </a:bodyPr>
            <a:lstStyle/>
            <a:p>
              <a:endParaRPr lang="fr-FR"/>
            </a:p>
          </p:txBody>
        </p:sp>
        <p:sp>
          <p:nvSpPr>
            <p:cNvPr id="43" name="Freeform: Shape 42">
              <a:extLst>
                <a:ext uri="{FF2B5EF4-FFF2-40B4-BE49-F238E27FC236}">
                  <a16:creationId xmlns:a16="http://schemas.microsoft.com/office/drawing/2014/main" id="{7AA50A21-5E48-E4BE-E565-6D05CB391388}"/>
                </a:ext>
              </a:extLst>
            </p:cNvPr>
            <p:cNvSpPr/>
            <p:nvPr/>
          </p:nvSpPr>
          <p:spPr>
            <a:xfrm>
              <a:off x="1070348" y="3869982"/>
              <a:ext cx="1794775" cy="1088113"/>
            </a:xfrm>
            <a:custGeom>
              <a:avLst/>
              <a:gdLst>
                <a:gd name="csX0" fmla="*/ 865787 w 1794775"/>
                <a:gd name="csY0" fmla="*/ 0 h 1088113"/>
                <a:gd name="csX1" fmla="*/ 1794775 w 1794775"/>
                <a:gd name="csY1" fmla="*/ 534562 h 1088113"/>
                <a:gd name="csX2" fmla="*/ 928987 w 1794775"/>
                <a:gd name="csY2" fmla="*/ 1088113 h 1088113"/>
                <a:gd name="csX3" fmla="*/ 0 w 1794775"/>
                <a:gd name="csY3" fmla="*/ 553551 h 1088113"/>
              </a:gdLst>
              <a:ahLst/>
              <a:cxnLst>
                <a:cxn ang="0">
                  <a:pos x="csX0" y="csY0"/>
                </a:cxn>
                <a:cxn ang="0">
                  <a:pos x="csX1" y="csY1"/>
                </a:cxn>
                <a:cxn ang="0">
                  <a:pos x="csX2" y="csY2"/>
                </a:cxn>
                <a:cxn ang="0">
                  <a:pos x="csX3" y="csY3"/>
                </a:cxn>
              </a:cxnLst>
              <a:rect l="l" t="t" r="r" b="b"/>
              <a:pathLst>
                <a:path w="1794775" h="1088113">
                  <a:moveTo>
                    <a:pt x="865787" y="0"/>
                  </a:moveTo>
                  <a:lnTo>
                    <a:pt x="1794775" y="534562"/>
                  </a:lnTo>
                  <a:lnTo>
                    <a:pt x="928987" y="1088113"/>
                  </a:lnTo>
                  <a:lnTo>
                    <a:pt x="0" y="553551"/>
                  </a:lnTo>
                  <a:close/>
                </a:path>
              </a:pathLst>
            </a:custGeom>
            <a:solidFill>
              <a:schemeClr val="accent4"/>
            </a:solidFill>
            <a:ln w="1439" cap="flat">
              <a:noFill/>
              <a:prstDash val="solid"/>
              <a:miter/>
            </a:ln>
          </p:spPr>
          <p:txBody>
            <a:bodyPr wrap="square">
              <a:noAutofit/>
            </a:bodyPr>
            <a:lstStyle/>
            <a:p>
              <a:endParaRPr lang="fr-FR"/>
            </a:p>
          </p:txBody>
        </p:sp>
      </p:grpSp>
      <p:grpSp>
        <p:nvGrpSpPr>
          <p:cNvPr id="44" name="Group 43">
            <a:extLst>
              <a:ext uri="{FF2B5EF4-FFF2-40B4-BE49-F238E27FC236}">
                <a16:creationId xmlns:a16="http://schemas.microsoft.com/office/drawing/2014/main" id="{57F2F25A-33FA-66F6-0A9C-158CBF6619CA}"/>
              </a:ext>
            </a:extLst>
          </p:cNvPr>
          <p:cNvGrpSpPr/>
          <p:nvPr/>
        </p:nvGrpSpPr>
        <p:grpSpPr>
          <a:xfrm>
            <a:off x="6830013" y="4903253"/>
            <a:ext cx="1801946" cy="1507592"/>
            <a:chOff x="1063278" y="3869982"/>
            <a:chExt cx="1801946" cy="1507592"/>
          </a:xfrm>
        </p:grpSpPr>
        <p:sp>
          <p:nvSpPr>
            <p:cNvPr id="45" name="Freeform: Shape 44">
              <a:extLst>
                <a:ext uri="{FF2B5EF4-FFF2-40B4-BE49-F238E27FC236}">
                  <a16:creationId xmlns:a16="http://schemas.microsoft.com/office/drawing/2014/main" id="{D4818587-767D-215C-181C-F3EED0F04D7B}"/>
                </a:ext>
              </a:extLst>
            </p:cNvPr>
            <p:cNvSpPr/>
            <p:nvPr/>
          </p:nvSpPr>
          <p:spPr>
            <a:xfrm>
              <a:off x="1915064" y="4382219"/>
              <a:ext cx="950160" cy="995355"/>
            </a:xfrm>
            <a:custGeom>
              <a:avLst/>
              <a:gdLst>
                <a:gd name="csX0" fmla="*/ 858328 w 948003"/>
                <a:gd name="csY0" fmla="*/ 0 h 995355"/>
                <a:gd name="csX1" fmla="*/ 908727 w 948003"/>
                <a:gd name="csY1" fmla="*/ 47434 h 995355"/>
                <a:gd name="csX2" fmla="*/ 948003 w 948003"/>
                <a:gd name="csY2" fmla="*/ 22325 h 995355"/>
                <a:gd name="csX3" fmla="*/ 940830 w 948003"/>
                <a:gd name="csY3" fmla="*/ 441812 h 995355"/>
                <a:gd name="csX4" fmla="*/ 75043 w 948003"/>
                <a:gd name="csY4" fmla="*/ 995355 h 995355"/>
                <a:gd name="csX5" fmla="*/ 70895 w 948003"/>
                <a:gd name="csY5" fmla="*/ 931462 h 995355"/>
                <a:gd name="csX6" fmla="*/ 23722 w 948003"/>
                <a:gd name="csY6" fmla="*/ 918713 h 995355"/>
                <a:gd name="csX7" fmla="*/ 0 w 948003"/>
                <a:gd name="csY7" fmla="*/ 472296 h 995355"/>
                <a:gd name="csX0" fmla="*/ 858328 w 948003"/>
                <a:gd name="csY0" fmla="*/ 0 h 995355"/>
                <a:gd name="csX1" fmla="*/ 948003 w 948003"/>
                <a:gd name="csY1" fmla="*/ 22325 h 995355"/>
                <a:gd name="csX2" fmla="*/ 940830 w 948003"/>
                <a:gd name="csY2" fmla="*/ 441812 h 995355"/>
                <a:gd name="csX3" fmla="*/ 75043 w 948003"/>
                <a:gd name="csY3" fmla="*/ 995355 h 995355"/>
                <a:gd name="csX4" fmla="*/ 70895 w 948003"/>
                <a:gd name="csY4" fmla="*/ 931462 h 995355"/>
                <a:gd name="csX5" fmla="*/ 23722 w 948003"/>
                <a:gd name="csY5" fmla="*/ 918713 h 995355"/>
                <a:gd name="csX6" fmla="*/ 0 w 948003"/>
                <a:gd name="csY6" fmla="*/ 472296 h 995355"/>
                <a:gd name="csX7" fmla="*/ 858328 w 948003"/>
                <a:gd name="csY7" fmla="*/ 0 h 995355"/>
                <a:gd name="csX0" fmla="*/ 858328 w 948003"/>
                <a:gd name="csY0" fmla="*/ 0 h 995355"/>
                <a:gd name="csX1" fmla="*/ 948003 w 948003"/>
                <a:gd name="csY1" fmla="*/ 22325 h 995355"/>
                <a:gd name="csX2" fmla="*/ 940830 w 948003"/>
                <a:gd name="csY2" fmla="*/ 441812 h 995355"/>
                <a:gd name="csX3" fmla="*/ 75043 w 948003"/>
                <a:gd name="csY3" fmla="*/ 995355 h 995355"/>
                <a:gd name="csX4" fmla="*/ 23722 w 948003"/>
                <a:gd name="csY4" fmla="*/ 918713 h 995355"/>
                <a:gd name="csX5" fmla="*/ 0 w 948003"/>
                <a:gd name="csY5" fmla="*/ 472296 h 995355"/>
                <a:gd name="csX6" fmla="*/ 858328 w 948003"/>
                <a:gd name="csY6" fmla="*/ 0 h 995355"/>
                <a:gd name="csX0" fmla="*/ 860485 w 950160"/>
                <a:gd name="csY0" fmla="*/ 0 h 995355"/>
                <a:gd name="csX1" fmla="*/ 950160 w 950160"/>
                <a:gd name="csY1" fmla="*/ 22325 h 995355"/>
                <a:gd name="csX2" fmla="*/ 942987 w 950160"/>
                <a:gd name="csY2" fmla="*/ 441812 h 995355"/>
                <a:gd name="csX3" fmla="*/ 77200 w 950160"/>
                <a:gd name="csY3" fmla="*/ 995355 h 995355"/>
                <a:gd name="csX4" fmla="*/ 0 w 950160"/>
                <a:gd name="csY4" fmla="*/ 925183 h 995355"/>
                <a:gd name="csX5" fmla="*/ 2157 w 950160"/>
                <a:gd name="csY5" fmla="*/ 472296 h 995355"/>
                <a:gd name="csX6" fmla="*/ 860485 w 950160"/>
                <a:gd name="csY6" fmla="*/ 0 h 995355"/>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950160" h="995355">
                  <a:moveTo>
                    <a:pt x="860485" y="0"/>
                  </a:moveTo>
                  <a:lnTo>
                    <a:pt x="950160" y="22325"/>
                  </a:lnTo>
                  <a:lnTo>
                    <a:pt x="942987" y="441812"/>
                  </a:lnTo>
                  <a:lnTo>
                    <a:pt x="77200" y="995355"/>
                  </a:lnTo>
                  <a:lnTo>
                    <a:pt x="0" y="925183"/>
                  </a:lnTo>
                  <a:lnTo>
                    <a:pt x="2157" y="472296"/>
                  </a:lnTo>
                  <a:lnTo>
                    <a:pt x="860485" y="0"/>
                  </a:lnTo>
                  <a:close/>
                </a:path>
              </a:pathLst>
            </a:custGeom>
            <a:solidFill>
              <a:schemeClr val="accent1">
                <a:lumMod val="75000"/>
              </a:schemeClr>
            </a:solidFill>
            <a:ln w="1439" cap="flat">
              <a:noFill/>
              <a:prstDash val="solid"/>
              <a:miter/>
            </a:ln>
          </p:spPr>
          <p:txBody>
            <a:bodyPr wrap="square">
              <a:noAutofit/>
            </a:bodyPr>
            <a:lstStyle/>
            <a:p>
              <a:endParaRPr lang="fr-FR"/>
            </a:p>
          </p:txBody>
        </p:sp>
        <p:sp>
          <p:nvSpPr>
            <p:cNvPr id="46" name="Freeform: Shape 45">
              <a:extLst>
                <a:ext uri="{FF2B5EF4-FFF2-40B4-BE49-F238E27FC236}">
                  <a16:creationId xmlns:a16="http://schemas.microsoft.com/office/drawing/2014/main" id="{A1C13371-4A2F-3B0A-72C8-D7538AD12B50}"/>
                </a:ext>
              </a:extLst>
            </p:cNvPr>
            <p:cNvSpPr/>
            <p:nvPr/>
          </p:nvSpPr>
          <p:spPr>
            <a:xfrm>
              <a:off x="1063278" y="4422474"/>
              <a:ext cx="936057" cy="955100"/>
            </a:xfrm>
            <a:custGeom>
              <a:avLst/>
              <a:gdLst>
                <a:gd name="csX0" fmla="*/ 63907 w 936057"/>
                <a:gd name="csY0" fmla="*/ 0 h 955100"/>
                <a:gd name="csX1" fmla="*/ 920797 w 936057"/>
                <a:gd name="csY1" fmla="*/ 442823 h 955100"/>
                <a:gd name="csX2" fmla="*/ 906738 w 936057"/>
                <a:gd name="csY2" fmla="*/ 518743 h 955100"/>
                <a:gd name="csX3" fmla="*/ 936057 w 936057"/>
                <a:gd name="csY3" fmla="*/ 535613 h 955100"/>
                <a:gd name="csX4" fmla="*/ 928987 w 936057"/>
                <a:gd name="csY4" fmla="*/ 955100 h 955100"/>
                <a:gd name="csX5" fmla="*/ 0 w 936057"/>
                <a:gd name="csY5" fmla="*/ 420538 h 955100"/>
                <a:gd name="csX6" fmla="*/ 7070 w 936057"/>
                <a:gd name="csY6" fmla="*/ 1051 h 955100"/>
                <a:gd name="csX7" fmla="*/ 58499 w 936057"/>
                <a:gd name="csY7" fmla="*/ 30645 h 955100"/>
                <a:gd name="csX0" fmla="*/ 63907 w 936057"/>
                <a:gd name="csY0" fmla="*/ 0 h 955100"/>
                <a:gd name="csX1" fmla="*/ 920797 w 936057"/>
                <a:gd name="csY1" fmla="*/ 442823 h 955100"/>
                <a:gd name="csX2" fmla="*/ 936057 w 936057"/>
                <a:gd name="csY2" fmla="*/ 535613 h 955100"/>
                <a:gd name="csX3" fmla="*/ 928987 w 936057"/>
                <a:gd name="csY3" fmla="*/ 955100 h 955100"/>
                <a:gd name="csX4" fmla="*/ 0 w 936057"/>
                <a:gd name="csY4" fmla="*/ 420538 h 955100"/>
                <a:gd name="csX5" fmla="*/ 7070 w 936057"/>
                <a:gd name="csY5" fmla="*/ 1051 h 955100"/>
                <a:gd name="csX6" fmla="*/ 58499 w 936057"/>
                <a:gd name="csY6" fmla="*/ 30645 h 955100"/>
                <a:gd name="csX7" fmla="*/ 63907 w 936057"/>
                <a:gd name="csY7" fmla="*/ 0 h 955100"/>
                <a:gd name="csX0" fmla="*/ 63907 w 936057"/>
                <a:gd name="csY0" fmla="*/ 0 h 955100"/>
                <a:gd name="csX1" fmla="*/ 920797 w 936057"/>
                <a:gd name="csY1" fmla="*/ 442823 h 955100"/>
                <a:gd name="csX2" fmla="*/ 936057 w 936057"/>
                <a:gd name="csY2" fmla="*/ 535613 h 955100"/>
                <a:gd name="csX3" fmla="*/ 928987 w 936057"/>
                <a:gd name="csY3" fmla="*/ 955100 h 955100"/>
                <a:gd name="csX4" fmla="*/ 0 w 936057"/>
                <a:gd name="csY4" fmla="*/ 420538 h 955100"/>
                <a:gd name="csX5" fmla="*/ 7070 w 936057"/>
                <a:gd name="csY5" fmla="*/ 1051 h 955100"/>
                <a:gd name="csX6" fmla="*/ 63907 w 936057"/>
                <a:gd name="csY6" fmla="*/ 0 h 955100"/>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936057" h="955100">
                  <a:moveTo>
                    <a:pt x="63907" y="0"/>
                  </a:moveTo>
                  <a:lnTo>
                    <a:pt x="920797" y="442823"/>
                  </a:lnTo>
                  <a:lnTo>
                    <a:pt x="936057" y="535613"/>
                  </a:lnTo>
                  <a:lnTo>
                    <a:pt x="928987" y="955100"/>
                  </a:lnTo>
                  <a:lnTo>
                    <a:pt x="0" y="420538"/>
                  </a:lnTo>
                  <a:lnTo>
                    <a:pt x="7070" y="1051"/>
                  </a:lnTo>
                  <a:lnTo>
                    <a:pt x="63907" y="0"/>
                  </a:lnTo>
                  <a:close/>
                </a:path>
              </a:pathLst>
            </a:custGeom>
            <a:solidFill>
              <a:schemeClr val="accent1">
                <a:lumMod val="50000"/>
              </a:schemeClr>
            </a:solidFill>
            <a:ln w="1439" cap="flat">
              <a:noFill/>
              <a:prstDash val="solid"/>
              <a:miter/>
            </a:ln>
          </p:spPr>
          <p:txBody>
            <a:bodyPr wrap="square">
              <a:noAutofit/>
            </a:bodyPr>
            <a:lstStyle/>
            <a:p>
              <a:endParaRPr lang="fr-FR"/>
            </a:p>
          </p:txBody>
        </p:sp>
        <p:sp>
          <p:nvSpPr>
            <p:cNvPr id="47" name="Freeform: Shape 46">
              <a:extLst>
                <a:ext uri="{FF2B5EF4-FFF2-40B4-BE49-F238E27FC236}">
                  <a16:creationId xmlns:a16="http://schemas.microsoft.com/office/drawing/2014/main" id="{E6C3E884-CE0C-007E-32B9-7EEF79C46FCD}"/>
                </a:ext>
              </a:extLst>
            </p:cNvPr>
            <p:cNvSpPr/>
            <p:nvPr/>
          </p:nvSpPr>
          <p:spPr>
            <a:xfrm>
              <a:off x="1070348" y="3869982"/>
              <a:ext cx="1794775" cy="1088113"/>
            </a:xfrm>
            <a:custGeom>
              <a:avLst/>
              <a:gdLst>
                <a:gd name="csX0" fmla="*/ 865787 w 1794775"/>
                <a:gd name="csY0" fmla="*/ 0 h 1088113"/>
                <a:gd name="csX1" fmla="*/ 1794775 w 1794775"/>
                <a:gd name="csY1" fmla="*/ 534562 h 1088113"/>
                <a:gd name="csX2" fmla="*/ 928987 w 1794775"/>
                <a:gd name="csY2" fmla="*/ 1088113 h 1088113"/>
                <a:gd name="csX3" fmla="*/ 0 w 1794775"/>
                <a:gd name="csY3" fmla="*/ 553551 h 1088113"/>
              </a:gdLst>
              <a:ahLst/>
              <a:cxnLst>
                <a:cxn ang="0">
                  <a:pos x="csX0" y="csY0"/>
                </a:cxn>
                <a:cxn ang="0">
                  <a:pos x="csX1" y="csY1"/>
                </a:cxn>
                <a:cxn ang="0">
                  <a:pos x="csX2" y="csY2"/>
                </a:cxn>
                <a:cxn ang="0">
                  <a:pos x="csX3" y="csY3"/>
                </a:cxn>
              </a:cxnLst>
              <a:rect l="l" t="t" r="r" b="b"/>
              <a:pathLst>
                <a:path w="1794775" h="1088113">
                  <a:moveTo>
                    <a:pt x="865787" y="0"/>
                  </a:moveTo>
                  <a:lnTo>
                    <a:pt x="1794775" y="534562"/>
                  </a:lnTo>
                  <a:lnTo>
                    <a:pt x="928987" y="1088113"/>
                  </a:lnTo>
                  <a:lnTo>
                    <a:pt x="0" y="553551"/>
                  </a:lnTo>
                  <a:close/>
                </a:path>
              </a:pathLst>
            </a:custGeom>
            <a:solidFill>
              <a:schemeClr val="accent1"/>
            </a:solidFill>
            <a:ln w="1439" cap="flat">
              <a:noFill/>
              <a:prstDash val="solid"/>
              <a:miter/>
            </a:ln>
          </p:spPr>
          <p:txBody>
            <a:bodyPr wrap="square">
              <a:noAutofit/>
            </a:bodyPr>
            <a:lstStyle/>
            <a:p>
              <a:endParaRPr lang="fr-FR"/>
            </a:p>
          </p:txBody>
        </p:sp>
      </p:grpSp>
      <p:sp>
        <p:nvSpPr>
          <p:cNvPr id="48" name="Forme libre 26">
            <a:extLst>
              <a:ext uri="{FF2B5EF4-FFF2-40B4-BE49-F238E27FC236}">
                <a16:creationId xmlns:a16="http://schemas.microsoft.com/office/drawing/2014/main" id="{D1CFAD6C-AF31-2547-9A51-21984A1345D6}"/>
              </a:ext>
            </a:extLst>
          </p:cNvPr>
          <p:cNvSpPr/>
          <p:nvPr/>
        </p:nvSpPr>
        <p:spPr>
          <a:xfrm>
            <a:off x="3253893" y="5225296"/>
            <a:ext cx="811843" cy="488649"/>
          </a:xfrm>
          <a:custGeom>
            <a:avLst/>
            <a:gdLst>
              <a:gd name="csX0" fmla="*/ 10987 w 110691"/>
              <a:gd name="csY0" fmla="*/ 7792 h 66625"/>
              <a:gd name="csX1" fmla="*/ 57135 w 110691"/>
              <a:gd name="csY1" fmla="*/ 5476 h 66625"/>
              <a:gd name="csX2" fmla="*/ 65651 w 110691"/>
              <a:gd name="csY2" fmla="*/ 31032 h 66625"/>
              <a:gd name="csX3" fmla="*/ 66514 w 110691"/>
              <a:gd name="csY3" fmla="*/ 47412 h 66625"/>
              <a:gd name="csX4" fmla="*/ 99140 w 110691"/>
              <a:gd name="csY4" fmla="*/ 26545 h 66625"/>
              <a:gd name="csX5" fmla="*/ 110691 w 110691"/>
              <a:gd name="csY5" fmla="*/ 35461 h 66625"/>
              <a:gd name="csX6" fmla="*/ 61954 w 110691"/>
              <a:gd name="csY6" fmla="*/ 66626 h 66625"/>
              <a:gd name="csX7" fmla="*/ 60919 w 110691"/>
              <a:gd name="csY7" fmla="*/ 66036 h 66625"/>
              <a:gd name="csX8" fmla="*/ 46231 w 110691"/>
              <a:gd name="csY8" fmla="*/ 32916 h 66625"/>
              <a:gd name="csX9" fmla="*/ 42174 w 110691"/>
              <a:gd name="csY9" fmla="*/ 15198 h 66625"/>
              <a:gd name="csX10" fmla="*/ 23473 w 110691"/>
              <a:gd name="csY10" fmla="*/ 14997 h 66625"/>
              <a:gd name="csX11" fmla="*/ 24207 w 110691"/>
              <a:gd name="csY11" fmla="*/ 27739 h 66625"/>
              <a:gd name="csX12" fmla="*/ 9750 w 110691"/>
              <a:gd name="csY12" fmla="*/ 36986 h 66625"/>
              <a:gd name="csX13" fmla="*/ 10972 w 110691"/>
              <a:gd name="csY13" fmla="*/ 7806 h 6662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Lst>
            <a:rect l="l" t="t" r="r" b="b"/>
            <a:pathLst>
              <a:path w="110691" h="66625">
                <a:moveTo>
                  <a:pt x="10987" y="7792"/>
                </a:moveTo>
                <a:cubicBezTo>
                  <a:pt x="28681" y="-3526"/>
                  <a:pt x="46058" y="-895"/>
                  <a:pt x="57135" y="5476"/>
                </a:cubicBezTo>
                <a:cubicBezTo>
                  <a:pt x="67910" y="11675"/>
                  <a:pt x="68787" y="17427"/>
                  <a:pt x="65651" y="31032"/>
                </a:cubicBezTo>
                <a:cubicBezTo>
                  <a:pt x="63551" y="40150"/>
                  <a:pt x="64356" y="44752"/>
                  <a:pt x="66514" y="47412"/>
                </a:cubicBezTo>
                <a:lnTo>
                  <a:pt x="99140" y="26545"/>
                </a:lnTo>
                <a:lnTo>
                  <a:pt x="110691" y="35461"/>
                </a:lnTo>
                <a:lnTo>
                  <a:pt x="61954" y="66626"/>
                </a:lnTo>
                <a:lnTo>
                  <a:pt x="60919" y="66036"/>
                </a:lnTo>
                <a:cubicBezTo>
                  <a:pt x="48043" y="58630"/>
                  <a:pt x="42980" y="49167"/>
                  <a:pt x="46231" y="32916"/>
                </a:cubicBezTo>
                <a:cubicBezTo>
                  <a:pt x="48331" y="22317"/>
                  <a:pt x="48633" y="18908"/>
                  <a:pt x="42174" y="15198"/>
                </a:cubicBezTo>
                <a:cubicBezTo>
                  <a:pt x="35773" y="11516"/>
                  <a:pt x="29271" y="11286"/>
                  <a:pt x="23473" y="14997"/>
                </a:cubicBezTo>
                <a:cubicBezTo>
                  <a:pt x="16727" y="19311"/>
                  <a:pt x="18726" y="23424"/>
                  <a:pt x="24207" y="27739"/>
                </a:cubicBezTo>
                <a:lnTo>
                  <a:pt x="9750" y="36986"/>
                </a:lnTo>
                <a:cubicBezTo>
                  <a:pt x="-2018" y="29019"/>
                  <a:pt x="-4866" y="17930"/>
                  <a:pt x="10972" y="7806"/>
                </a:cubicBezTo>
                <a:close/>
              </a:path>
            </a:pathLst>
          </a:custGeom>
          <a:solidFill>
            <a:srgbClr val="FFFFFF"/>
          </a:solidFill>
          <a:ln w="1439" cap="flat">
            <a:noFill/>
            <a:prstDash val="solid"/>
            <a:miter/>
          </a:ln>
        </p:spPr>
        <p:txBody>
          <a:bodyPr/>
          <a:lstStyle/>
          <a:p>
            <a:endParaRPr lang="fr-FR"/>
          </a:p>
        </p:txBody>
      </p:sp>
      <p:sp>
        <p:nvSpPr>
          <p:cNvPr id="49" name="Forme libre 21">
            <a:extLst>
              <a:ext uri="{FF2B5EF4-FFF2-40B4-BE49-F238E27FC236}">
                <a16:creationId xmlns:a16="http://schemas.microsoft.com/office/drawing/2014/main" id="{8DE244CC-61C8-22C6-CFE3-9DC6B3439A84}"/>
              </a:ext>
            </a:extLst>
          </p:cNvPr>
          <p:cNvSpPr/>
          <p:nvPr/>
        </p:nvSpPr>
        <p:spPr>
          <a:xfrm>
            <a:off x="5304253" y="5230225"/>
            <a:ext cx="738170" cy="440763"/>
          </a:xfrm>
          <a:custGeom>
            <a:avLst/>
            <a:gdLst>
              <a:gd name="csX0" fmla="*/ 11412 w 100646"/>
              <a:gd name="csY0" fmla="*/ 7681 h 60096"/>
              <a:gd name="csX1" fmla="*/ 54568 w 100646"/>
              <a:gd name="csY1" fmla="*/ 4517 h 60096"/>
              <a:gd name="csX2" fmla="*/ 61055 w 100646"/>
              <a:gd name="csY2" fmla="*/ 18611 h 60096"/>
              <a:gd name="csX3" fmla="*/ 61372 w 100646"/>
              <a:gd name="csY3" fmla="*/ 18798 h 60096"/>
              <a:gd name="csX4" fmla="*/ 90416 w 100646"/>
              <a:gd name="csY4" fmla="*/ 21890 h 60096"/>
              <a:gd name="csX5" fmla="*/ 87913 w 100646"/>
              <a:gd name="csY5" fmla="*/ 51846 h 60096"/>
              <a:gd name="csX6" fmla="*/ 40743 w 100646"/>
              <a:gd name="csY6" fmla="*/ 55600 h 60096"/>
              <a:gd name="csX7" fmla="*/ 55316 w 100646"/>
              <a:gd name="csY7" fmla="*/ 46281 h 60096"/>
              <a:gd name="csX8" fmla="*/ 76031 w 100646"/>
              <a:gd name="csY8" fmla="*/ 44483 h 60096"/>
              <a:gd name="csX9" fmla="*/ 75081 w 100646"/>
              <a:gd name="csY9" fmla="*/ 31367 h 60096"/>
              <a:gd name="csX10" fmla="*/ 52812 w 100646"/>
              <a:gd name="csY10" fmla="*/ 32273 h 60096"/>
              <a:gd name="csX11" fmla="*/ 46612 w 100646"/>
              <a:gd name="csY11" fmla="*/ 36242 h 60096"/>
              <a:gd name="csX12" fmla="*/ 34227 w 100646"/>
              <a:gd name="csY12" fmla="*/ 29109 h 60096"/>
              <a:gd name="csX13" fmla="*/ 39679 w 100646"/>
              <a:gd name="csY13" fmla="*/ 25615 h 60096"/>
              <a:gd name="csX14" fmla="*/ 40700 w 100646"/>
              <a:gd name="csY14" fmla="*/ 14469 h 60096"/>
              <a:gd name="csX15" fmla="*/ 23452 w 100646"/>
              <a:gd name="csY15" fmla="*/ 15174 h 60096"/>
              <a:gd name="csX16" fmla="*/ 21870 w 100646"/>
              <a:gd name="csY16" fmla="*/ 25701 h 60096"/>
              <a:gd name="csX17" fmla="*/ 7600 w 100646"/>
              <a:gd name="csY17" fmla="*/ 34819 h 60096"/>
              <a:gd name="csX18" fmla="*/ 11426 w 100646"/>
              <a:gd name="csY18" fmla="*/ 7667 h 60096"/>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Lst>
            <a:rect l="l" t="t" r="r" b="b"/>
            <a:pathLst>
              <a:path w="100646" h="60096">
                <a:moveTo>
                  <a:pt x="11412" y="7681"/>
                </a:moveTo>
                <a:cubicBezTo>
                  <a:pt x="27365" y="-2516"/>
                  <a:pt x="44138" y="-1480"/>
                  <a:pt x="54568" y="4517"/>
                </a:cubicBezTo>
                <a:cubicBezTo>
                  <a:pt x="63472" y="9637"/>
                  <a:pt x="62955" y="15116"/>
                  <a:pt x="61055" y="18611"/>
                </a:cubicBezTo>
                <a:lnTo>
                  <a:pt x="61372" y="18798"/>
                </a:lnTo>
                <a:cubicBezTo>
                  <a:pt x="67615" y="16957"/>
                  <a:pt x="78936" y="15289"/>
                  <a:pt x="90416" y="21890"/>
                </a:cubicBezTo>
                <a:cubicBezTo>
                  <a:pt x="101104" y="28031"/>
                  <a:pt x="107707" y="39176"/>
                  <a:pt x="87913" y="51846"/>
                </a:cubicBezTo>
                <a:cubicBezTo>
                  <a:pt x="69457" y="63653"/>
                  <a:pt x="51230" y="60777"/>
                  <a:pt x="40743" y="55600"/>
                </a:cubicBezTo>
                <a:lnTo>
                  <a:pt x="55316" y="46281"/>
                </a:lnTo>
                <a:cubicBezTo>
                  <a:pt x="61314" y="48596"/>
                  <a:pt x="68924" y="49028"/>
                  <a:pt x="76031" y="44483"/>
                </a:cubicBezTo>
                <a:cubicBezTo>
                  <a:pt x="82979" y="40039"/>
                  <a:pt x="81598" y="35106"/>
                  <a:pt x="75081" y="31367"/>
                </a:cubicBezTo>
                <a:cubicBezTo>
                  <a:pt x="68234" y="27427"/>
                  <a:pt x="60840" y="27139"/>
                  <a:pt x="52812" y="32273"/>
                </a:cubicBezTo>
                <a:lnTo>
                  <a:pt x="46612" y="36242"/>
                </a:lnTo>
                <a:lnTo>
                  <a:pt x="34227" y="29109"/>
                </a:lnTo>
                <a:lnTo>
                  <a:pt x="39679" y="25615"/>
                </a:lnTo>
                <a:cubicBezTo>
                  <a:pt x="46555" y="21214"/>
                  <a:pt x="46886" y="18036"/>
                  <a:pt x="40700" y="14469"/>
                </a:cubicBezTo>
                <a:cubicBezTo>
                  <a:pt x="35622" y="11550"/>
                  <a:pt x="29393" y="11377"/>
                  <a:pt x="23452" y="15174"/>
                </a:cubicBezTo>
                <a:cubicBezTo>
                  <a:pt x="16461" y="19646"/>
                  <a:pt x="18964" y="23112"/>
                  <a:pt x="21870" y="25701"/>
                </a:cubicBezTo>
                <a:lnTo>
                  <a:pt x="7600" y="34819"/>
                </a:lnTo>
                <a:cubicBezTo>
                  <a:pt x="-529" y="28965"/>
                  <a:pt x="-5793" y="18668"/>
                  <a:pt x="11426" y="7667"/>
                </a:cubicBezTo>
                <a:close/>
              </a:path>
            </a:pathLst>
          </a:custGeom>
          <a:solidFill>
            <a:srgbClr val="FFFFFF"/>
          </a:solidFill>
          <a:ln w="1439" cap="flat">
            <a:noFill/>
            <a:prstDash val="solid"/>
            <a:miter/>
          </a:ln>
        </p:spPr>
        <p:txBody>
          <a:bodyPr/>
          <a:lstStyle/>
          <a:p>
            <a:endParaRPr lang="fr-FR"/>
          </a:p>
        </p:txBody>
      </p:sp>
      <p:sp>
        <p:nvSpPr>
          <p:cNvPr id="50" name="Forme libre 15">
            <a:extLst>
              <a:ext uri="{FF2B5EF4-FFF2-40B4-BE49-F238E27FC236}">
                <a16:creationId xmlns:a16="http://schemas.microsoft.com/office/drawing/2014/main" id="{4EC4ACC1-7D11-4173-8D26-E65DF742A5A6}"/>
              </a:ext>
            </a:extLst>
          </p:cNvPr>
          <p:cNvSpPr/>
          <p:nvPr/>
        </p:nvSpPr>
        <p:spPr>
          <a:xfrm>
            <a:off x="7478571" y="5205024"/>
            <a:ext cx="661944" cy="453232"/>
          </a:xfrm>
          <a:custGeom>
            <a:avLst/>
            <a:gdLst>
              <a:gd name="csX0" fmla="*/ 60649 w 90253"/>
              <a:gd name="csY0" fmla="*/ 25498 h 61796"/>
              <a:gd name="csX1" fmla="*/ 68949 w 90253"/>
              <a:gd name="csY1" fmla="*/ 20191 h 61796"/>
              <a:gd name="csX2" fmla="*/ 80572 w 90253"/>
              <a:gd name="csY2" fmla="*/ 28547 h 61796"/>
              <a:gd name="csX3" fmla="*/ 73638 w 90253"/>
              <a:gd name="csY3" fmla="*/ 32976 h 61796"/>
              <a:gd name="csX4" fmla="*/ 90253 w 90253"/>
              <a:gd name="csY4" fmla="*/ 42540 h 61796"/>
              <a:gd name="csX5" fmla="*/ 76343 w 90253"/>
              <a:gd name="csY5" fmla="*/ 51428 h 61796"/>
              <a:gd name="csX6" fmla="*/ 59728 w 90253"/>
              <a:gd name="csY6" fmla="*/ 41864 h 61796"/>
              <a:gd name="csX7" fmla="*/ 28555 w 90253"/>
              <a:gd name="csY7" fmla="*/ 61797 h 61796"/>
              <a:gd name="csX8" fmla="*/ 14543 w 90253"/>
              <a:gd name="csY8" fmla="*/ 53743 h 61796"/>
              <a:gd name="csX9" fmla="*/ 0 w 90253"/>
              <a:gd name="csY9" fmla="*/ 10441 h 61796"/>
              <a:gd name="csX10" fmla="*/ 16313 w 90253"/>
              <a:gd name="csY10" fmla="*/ 0 h 61796"/>
              <a:gd name="csX11" fmla="*/ 60620 w 90253"/>
              <a:gd name="csY11" fmla="*/ 25498 h 61796"/>
              <a:gd name="csX12" fmla="*/ 33575 w 90253"/>
              <a:gd name="csY12" fmla="*/ 26821 h 61796"/>
              <a:gd name="csX13" fmla="*/ 16759 w 90253"/>
              <a:gd name="csY13" fmla="*/ 16783 h 61796"/>
              <a:gd name="csX14" fmla="*/ 28857 w 90253"/>
              <a:gd name="csY14" fmla="*/ 45848 h 61796"/>
              <a:gd name="csX15" fmla="*/ 46752 w 90253"/>
              <a:gd name="csY15" fmla="*/ 34415 h 61796"/>
              <a:gd name="csX16" fmla="*/ 33590 w 90253"/>
              <a:gd name="csY16" fmla="*/ 26836 h 61796"/>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90253" h="61796">
                <a:moveTo>
                  <a:pt x="60649" y="25498"/>
                </a:moveTo>
                <a:lnTo>
                  <a:pt x="68949" y="20191"/>
                </a:lnTo>
                <a:lnTo>
                  <a:pt x="80572" y="28547"/>
                </a:lnTo>
                <a:lnTo>
                  <a:pt x="73638" y="32976"/>
                </a:lnTo>
                <a:lnTo>
                  <a:pt x="90253" y="42540"/>
                </a:lnTo>
                <a:lnTo>
                  <a:pt x="76343" y="51428"/>
                </a:lnTo>
                <a:lnTo>
                  <a:pt x="59728" y="41864"/>
                </a:lnTo>
                <a:lnTo>
                  <a:pt x="28555" y="61797"/>
                </a:lnTo>
                <a:lnTo>
                  <a:pt x="14543" y="53743"/>
                </a:lnTo>
                <a:lnTo>
                  <a:pt x="0" y="10441"/>
                </a:lnTo>
                <a:lnTo>
                  <a:pt x="16313" y="0"/>
                </a:lnTo>
                <a:lnTo>
                  <a:pt x="60620" y="25498"/>
                </a:lnTo>
                <a:close/>
                <a:moveTo>
                  <a:pt x="33575" y="26821"/>
                </a:moveTo>
                <a:cubicBezTo>
                  <a:pt x="25563" y="22205"/>
                  <a:pt x="21118" y="19645"/>
                  <a:pt x="16759" y="16783"/>
                </a:cubicBezTo>
                <a:cubicBezTo>
                  <a:pt x="20211" y="22090"/>
                  <a:pt x="25318" y="35939"/>
                  <a:pt x="28857" y="45848"/>
                </a:cubicBezTo>
                <a:lnTo>
                  <a:pt x="46752" y="34415"/>
                </a:lnTo>
                <a:lnTo>
                  <a:pt x="33590" y="26836"/>
                </a:lnTo>
              </a:path>
            </a:pathLst>
          </a:custGeom>
          <a:solidFill>
            <a:srgbClr val="FFFFFF"/>
          </a:solidFill>
          <a:ln w="1439" cap="flat">
            <a:noFill/>
            <a:prstDash val="solid"/>
            <a:miter/>
          </a:ln>
        </p:spPr>
        <p:txBody>
          <a:bodyPr/>
          <a:lstStyle/>
          <a:p>
            <a:endParaRPr lang="fr-FR"/>
          </a:p>
        </p:txBody>
      </p:sp>
      <p:grpSp>
        <p:nvGrpSpPr>
          <p:cNvPr id="51" name="Group 50">
            <a:extLst>
              <a:ext uri="{FF2B5EF4-FFF2-40B4-BE49-F238E27FC236}">
                <a16:creationId xmlns:a16="http://schemas.microsoft.com/office/drawing/2014/main" id="{013CA15F-15CB-0502-8D9B-E9E2C34311C2}"/>
              </a:ext>
            </a:extLst>
          </p:cNvPr>
          <p:cNvGrpSpPr/>
          <p:nvPr/>
        </p:nvGrpSpPr>
        <p:grpSpPr>
          <a:xfrm>
            <a:off x="8895937" y="4903253"/>
            <a:ext cx="1801946" cy="1507592"/>
            <a:chOff x="1063278" y="3869982"/>
            <a:chExt cx="1801946" cy="1507592"/>
          </a:xfrm>
        </p:grpSpPr>
        <p:sp>
          <p:nvSpPr>
            <p:cNvPr id="52" name="Freeform: Shape 51">
              <a:extLst>
                <a:ext uri="{FF2B5EF4-FFF2-40B4-BE49-F238E27FC236}">
                  <a16:creationId xmlns:a16="http://schemas.microsoft.com/office/drawing/2014/main" id="{D70C0888-C7E5-88AF-D552-4D25DB98C24F}"/>
                </a:ext>
              </a:extLst>
            </p:cNvPr>
            <p:cNvSpPr/>
            <p:nvPr/>
          </p:nvSpPr>
          <p:spPr>
            <a:xfrm>
              <a:off x="1915064" y="4382219"/>
              <a:ext cx="950160" cy="995355"/>
            </a:xfrm>
            <a:custGeom>
              <a:avLst/>
              <a:gdLst>
                <a:gd name="csX0" fmla="*/ 858328 w 948003"/>
                <a:gd name="csY0" fmla="*/ 0 h 995355"/>
                <a:gd name="csX1" fmla="*/ 908727 w 948003"/>
                <a:gd name="csY1" fmla="*/ 47434 h 995355"/>
                <a:gd name="csX2" fmla="*/ 948003 w 948003"/>
                <a:gd name="csY2" fmla="*/ 22325 h 995355"/>
                <a:gd name="csX3" fmla="*/ 940830 w 948003"/>
                <a:gd name="csY3" fmla="*/ 441812 h 995355"/>
                <a:gd name="csX4" fmla="*/ 75043 w 948003"/>
                <a:gd name="csY4" fmla="*/ 995355 h 995355"/>
                <a:gd name="csX5" fmla="*/ 70895 w 948003"/>
                <a:gd name="csY5" fmla="*/ 931462 h 995355"/>
                <a:gd name="csX6" fmla="*/ 23722 w 948003"/>
                <a:gd name="csY6" fmla="*/ 918713 h 995355"/>
                <a:gd name="csX7" fmla="*/ 0 w 948003"/>
                <a:gd name="csY7" fmla="*/ 472296 h 995355"/>
                <a:gd name="csX0" fmla="*/ 858328 w 948003"/>
                <a:gd name="csY0" fmla="*/ 0 h 995355"/>
                <a:gd name="csX1" fmla="*/ 948003 w 948003"/>
                <a:gd name="csY1" fmla="*/ 22325 h 995355"/>
                <a:gd name="csX2" fmla="*/ 940830 w 948003"/>
                <a:gd name="csY2" fmla="*/ 441812 h 995355"/>
                <a:gd name="csX3" fmla="*/ 75043 w 948003"/>
                <a:gd name="csY3" fmla="*/ 995355 h 995355"/>
                <a:gd name="csX4" fmla="*/ 70895 w 948003"/>
                <a:gd name="csY4" fmla="*/ 931462 h 995355"/>
                <a:gd name="csX5" fmla="*/ 23722 w 948003"/>
                <a:gd name="csY5" fmla="*/ 918713 h 995355"/>
                <a:gd name="csX6" fmla="*/ 0 w 948003"/>
                <a:gd name="csY6" fmla="*/ 472296 h 995355"/>
                <a:gd name="csX7" fmla="*/ 858328 w 948003"/>
                <a:gd name="csY7" fmla="*/ 0 h 995355"/>
                <a:gd name="csX0" fmla="*/ 858328 w 948003"/>
                <a:gd name="csY0" fmla="*/ 0 h 995355"/>
                <a:gd name="csX1" fmla="*/ 948003 w 948003"/>
                <a:gd name="csY1" fmla="*/ 22325 h 995355"/>
                <a:gd name="csX2" fmla="*/ 940830 w 948003"/>
                <a:gd name="csY2" fmla="*/ 441812 h 995355"/>
                <a:gd name="csX3" fmla="*/ 75043 w 948003"/>
                <a:gd name="csY3" fmla="*/ 995355 h 995355"/>
                <a:gd name="csX4" fmla="*/ 23722 w 948003"/>
                <a:gd name="csY4" fmla="*/ 918713 h 995355"/>
                <a:gd name="csX5" fmla="*/ 0 w 948003"/>
                <a:gd name="csY5" fmla="*/ 472296 h 995355"/>
                <a:gd name="csX6" fmla="*/ 858328 w 948003"/>
                <a:gd name="csY6" fmla="*/ 0 h 995355"/>
                <a:gd name="csX0" fmla="*/ 860485 w 950160"/>
                <a:gd name="csY0" fmla="*/ 0 h 995355"/>
                <a:gd name="csX1" fmla="*/ 950160 w 950160"/>
                <a:gd name="csY1" fmla="*/ 22325 h 995355"/>
                <a:gd name="csX2" fmla="*/ 942987 w 950160"/>
                <a:gd name="csY2" fmla="*/ 441812 h 995355"/>
                <a:gd name="csX3" fmla="*/ 77200 w 950160"/>
                <a:gd name="csY3" fmla="*/ 995355 h 995355"/>
                <a:gd name="csX4" fmla="*/ 0 w 950160"/>
                <a:gd name="csY4" fmla="*/ 925183 h 995355"/>
                <a:gd name="csX5" fmla="*/ 2157 w 950160"/>
                <a:gd name="csY5" fmla="*/ 472296 h 995355"/>
                <a:gd name="csX6" fmla="*/ 860485 w 950160"/>
                <a:gd name="csY6" fmla="*/ 0 h 995355"/>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950160" h="995355">
                  <a:moveTo>
                    <a:pt x="860485" y="0"/>
                  </a:moveTo>
                  <a:lnTo>
                    <a:pt x="950160" y="22325"/>
                  </a:lnTo>
                  <a:lnTo>
                    <a:pt x="942987" y="441812"/>
                  </a:lnTo>
                  <a:lnTo>
                    <a:pt x="77200" y="995355"/>
                  </a:lnTo>
                  <a:lnTo>
                    <a:pt x="0" y="925183"/>
                  </a:lnTo>
                  <a:lnTo>
                    <a:pt x="2157" y="472296"/>
                  </a:lnTo>
                  <a:lnTo>
                    <a:pt x="860485" y="0"/>
                  </a:lnTo>
                  <a:close/>
                </a:path>
              </a:pathLst>
            </a:custGeom>
            <a:solidFill>
              <a:srgbClr val="A79770"/>
            </a:solidFill>
            <a:ln w="1439" cap="flat">
              <a:noFill/>
              <a:prstDash val="solid"/>
              <a:miter/>
            </a:ln>
          </p:spPr>
          <p:txBody>
            <a:bodyPr wrap="square">
              <a:noAutofit/>
            </a:bodyPr>
            <a:lstStyle/>
            <a:p>
              <a:endParaRPr lang="fr-FR"/>
            </a:p>
          </p:txBody>
        </p:sp>
        <p:sp>
          <p:nvSpPr>
            <p:cNvPr id="53" name="Freeform: Shape 52">
              <a:extLst>
                <a:ext uri="{FF2B5EF4-FFF2-40B4-BE49-F238E27FC236}">
                  <a16:creationId xmlns:a16="http://schemas.microsoft.com/office/drawing/2014/main" id="{254EDE9A-D066-ABBD-DD05-9EC9EA6A6F5E}"/>
                </a:ext>
              </a:extLst>
            </p:cNvPr>
            <p:cNvSpPr/>
            <p:nvPr/>
          </p:nvSpPr>
          <p:spPr>
            <a:xfrm>
              <a:off x="1063278" y="4422474"/>
              <a:ext cx="936057" cy="955100"/>
            </a:xfrm>
            <a:custGeom>
              <a:avLst/>
              <a:gdLst>
                <a:gd name="csX0" fmla="*/ 63907 w 936057"/>
                <a:gd name="csY0" fmla="*/ 0 h 955100"/>
                <a:gd name="csX1" fmla="*/ 920797 w 936057"/>
                <a:gd name="csY1" fmla="*/ 442823 h 955100"/>
                <a:gd name="csX2" fmla="*/ 906738 w 936057"/>
                <a:gd name="csY2" fmla="*/ 518743 h 955100"/>
                <a:gd name="csX3" fmla="*/ 936057 w 936057"/>
                <a:gd name="csY3" fmla="*/ 535613 h 955100"/>
                <a:gd name="csX4" fmla="*/ 928987 w 936057"/>
                <a:gd name="csY4" fmla="*/ 955100 h 955100"/>
                <a:gd name="csX5" fmla="*/ 0 w 936057"/>
                <a:gd name="csY5" fmla="*/ 420538 h 955100"/>
                <a:gd name="csX6" fmla="*/ 7070 w 936057"/>
                <a:gd name="csY6" fmla="*/ 1051 h 955100"/>
                <a:gd name="csX7" fmla="*/ 58499 w 936057"/>
                <a:gd name="csY7" fmla="*/ 30645 h 955100"/>
                <a:gd name="csX0" fmla="*/ 63907 w 936057"/>
                <a:gd name="csY0" fmla="*/ 0 h 955100"/>
                <a:gd name="csX1" fmla="*/ 920797 w 936057"/>
                <a:gd name="csY1" fmla="*/ 442823 h 955100"/>
                <a:gd name="csX2" fmla="*/ 936057 w 936057"/>
                <a:gd name="csY2" fmla="*/ 535613 h 955100"/>
                <a:gd name="csX3" fmla="*/ 928987 w 936057"/>
                <a:gd name="csY3" fmla="*/ 955100 h 955100"/>
                <a:gd name="csX4" fmla="*/ 0 w 936057"/>
                <a:gd name="csY4" fmla="*/ 420538 h 955100"/>
                <a:gd name="csX5" fmla="*/ 7070 w 936057"/>
                <a:gd name="csY5" fmla="*/ 1051 h 955100"/>
                <a:gd name="csX6" fmla="*/ 58499 w 936057"/>
                <a:gd name="csY6" fmla="*/ 30645 h 955100"/>
                <a:gd name="csX7" fmla="*/ 63907 w 936057"/>
                <a:gd name="csY7" fmla="*/ 0 h 955100"/>
                <a:gd name="csX0" fmla="*/ 63907 w 936057"/>
                <a:gd name="csY0" fmla="*/ 0 h 955100"/>
                <a:gd name="csX1" fmla="*/ 920797 w 936057"/>
                <a:gd name="csY1" fmla="*/ 442823 h 955100"/>
                <a:gd name="csX2" fmla="*/ 936057 w 936057"/>
                <a:gd name="csY2" fmla="*/ 535613 h 955100"/>
                <a:gd name="csX3" fmla="*/ 928987 w 936057"/>
                <a:gd name="csY3" fmla="*/ 955100 h 955100"/>
                <a:gd name="csX4" fmla="*/ 0 w 936057"/>
                <a:gd name="csY4" fmla="*/ 420538 h 955100"/>
                <a:gd name="csX5" fmla="*/ 7070 w 936057"/>
                <a:gd name="csY5" fmla="*/ 1051 h 955100"/>
                <a:gd name="csX6" fmla="*/ 63907 w 936057"/>
                <a:gd name="csY6" fmla="*/ 0 h 955100"/>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936057" h="955100">
                  <a:moveTo>
                    <a:pt x="63907" y="0"/>
                  </a:moveTo>
                  <a:lnTo>
                    <a:pt x="920797" y="442823"/>
                  </a:lnTo>
                  <a:lnTo>
                    <a:pt x="936057" y="535613"/>
                  </a:lnTo>
                  <a:lnTo>
                    <a:pt x="928987" y="955100"/>
                  </a:lnTo>
                  <a:lnTo>
                    <a:pt x="0" y="420538"/>
                  </a:lnTo>
                  <a:lnTo>
                    <a:pt x="7070" y="1051"/>
                  </a:lnTo>
                  <a:lnTo>
                    <a:pt x="63907" y="0"/>
                  </a:lnTo>
                  <a:close/>
                </a:path>
              </a:pathLst>
            </a:custGeom>
            <a:solidFill>
              <a:srgbClr val="867959"/>
            </a:solidFill>
            <a:ln w="1439" cap="flat">
              <a:noFill/>
              <a:prstDash val="solid"/>
              <a:miter/>
            </a:ln>
          </p:spPr>
          <p:txBody>
            <a:bodyPr wrap="square">
              <a:noAutofit/>
            </a:bodyPr>
            <a:lstStyle/>
            <a:p>
              <a:endParaRPr lang="fr-FR"/>
            </a:p>
          </p:txBody>
        </p:sp>
        <p:sp>
          <p:nvSpPr>
            <p:cNvPr id="54" name="Freeform: Shape 53">
              <a:extLst>
                <a:ext uri="{FF2B5EF4-FFF2-40B4-BE49-F238E27FC236}">
                  <a16:creationId xmlns:a16="http://schemas.microsoft.com/office/drawing/2014/main" id="{DCC27EBD-458D-AF4F-A7D7-85D48627C05B}"/>
                </a:ext>
              </a:extLst>
            </p:cNvPr>
            <p:cNvSpPr/>
            <p:nvPr/>
          </p:nvSpPr>
          <p:spPr>
            <a:xfrm>
              <a:off x="1070348" y="3869982"/>
              <a:ext cx="1794775" cy="1088113"/>
            </a:xfrm>
            <a:custGeom>
              <a:avLst/>
              <a:gdLst>
                <a:gd name="csX0" fmla="*/ 865787 w 1794775"/>
                <a:gd name="csY0" fmla="*/ 0 h 1088113"/>
                <a:gd name="csX1" fmla="*/ 1794775 w 1794775"/>
                <a:gd name="csY1" fmla="*/ 534562 h 1088113"/>
                <a:gd name="csX2" fmla="*/ 928987 w 1794775"/>
                <a:gd name="csY2" fmla="*/ 1088113 h 1088113"/>
                <a:gd name="csX3" fmla="*/ 0 w 1794775"/>
                <a:gd name="csY3" fmla="*/ 553551 h 1088113"/>
              </a:gdLst>
              <a:ahLst/>
              <a:cxnLst>
                <a:cxn ang="0">
                  <a:pos x="csX0" y="csY0"/>
                </a:cxn>
                <a:cxn ang="0">
                  <a:pos x="csX1" y="csY1"/>
                </a:cxn>
                <a:cxn ang="0">
                  <a:pos x="csX2" y="csY2"/>
                </a:cxn>
                <a:cxn ang="0">
                  <a:pos x="csX3" y="csY3"/>
                </a:cxn>
              </a:cxnLst>
              <a:rect l="l" t="t" r="r" b="b"/>
              <a:pathLst>
                <a:path w="1794775" h="1088113">
                  <a:moveTo>
                    <a:pt x="865787" y="0"/>
                  </a:moveTo>
                  <a:lnTo>
                    <a:pt x="1794775" y="534562"/>
                  </a:lnTo>
                  <a:lnTo>
                    <a:pt x="928987" y="1088113"/>
                  </a:lnTo>
                  <a:lnTo>
                    <a:pt x="0" y="553551"/>
                  </a:lnTo>
                  <a:close/>
                </a:path>
              </a:pathLst>
            </a:custGeom>
            <a:solidFill>
              <a:srgbClr val="D0BA94"/>
            </a:solidFill>
            <a:ln w="1439" cap="flat">
              <a:noFill/>
              <a:prstDash val="solid"/>
              <a:miter/>
            </a:ln>
          </p:spPr>
          <p:txBody>
            <a:bodyPr wrap="square">
              <a:noAutofit/>
            </a:bodyPr>
            <a:lstStyle/>
            <a:p>
              <a:endParaRPr lang="fr-FR"/>
            </a:p>
          </p:txBody>
        </p:sp>
      </p:grpSp>
      <p:sp>
        <p:nvSpPr>
          <p:cNvPr id="55" name="Forme libre 9">
            <a:extLst>
              <a:ext uri="{FF2B5EF4-FFF2-40B4-BE49-F238E27FC236}">
                <a16:creationId xmlns:a16="http://schemas.microsoft.com/office/drawing/2014/main" id="{2C4306A1-29CB-CD18-1AF5-45070D2C1749}"/>
              </a:ext>
            </a:extLst>
          </p:cNvPr>
          <p:cNvSpPr/>
          <p:nvPr/>
        </p:nvSpPr>
        <p:spPr>
          <a:xfrm>
            <a:off x="9390452" y="5177286"/>
            <a:ext cx="769377" cy="489793"/>
          </a:xfrm>
          <a:custGeom>
            <a:avLst/>
            <a:gdLst>
              <a:gd name="csX0" fmla="*/ 41977 w 104901"/>
              <a:gd name="csY0" fmla="*/ 0 h 66781"/>
              <a:gd name="csX1" fmla="*/ 52981 w 104901"/>
              <a:gd name="csY1" fmla="*/ 8902 h 66781"/>
              <a:gd name="csX2" fmla="*/ 25376 w 104901"/>
              <a:gd name="csY2" fmla="*/ 26548 h 66781"/>
              <a:gd name="csX3" fmla="*/ 37344 w 104901"/>
              <a:gd name="csY3" fmla="*/ 35982 h 66781"/>
              <a:gd name="csX4" fmla="*/ 45803 w 104901"/>
              <a:gd name="csY4" fmla="*/ 25786 h 66781"/>
              <a:gd name="csX5" fmla="*/ 91649 w 104901"/>
              <a:gd name="csY5" fmla="*/ 26361 h 66781"/>
              <a:gd name="csX6" fmla="*/ 93174 w 104901"/>
              <a:gd name="csY6" fmla="*/ 58705 h 66781"/>
              <a:gd name="csX7" fmla="*/ 47299 w 104901"/>
              <a:gd name="csY7" fmla="*/ 62875 h 66781"/>
              <a:gd name="csX8" fmla="*/ 62245 w 104901"/>
              <a:gd name="csY8" fmla="*/ 53312 h 66781"/>
              <a:gd name="csX9" fmla="*/ 81177 w 104901"/>
              <a:gd name="csY9" fmla="*/ 51413 h 66781"/>
              <a:gd name="csX10" fmla="*/ 77911 w 104901"/>
              <a:gd name="csY10" fmla="*/ 36759 h 66781"/>
              <a:gd name="csX11" fmla="*/ 54161 w 104901"/>
              <a:gd name="csY11" fmla="*/ 35910 h 66781"/>
              <a:gd name="csX12" fmla="*/ 50968 w 104901"/>
              <a:gd name="csY12" fmla="*/ 46912 h 66781"/>
              <a:gd name="csX13" fmla="*/ 35561 w 104901"/>
              <a:gd name="csY13" fmla="*/ 54491 h 66781"/>
              <a:gd name="csX14" fmla="*/ 0 w 104901"/>
              <a:gd name="csY14" fmla="*/ 26836 h 66781"/>
              <a:gd name="csX15" fmla="*/ 41977 w 104901"/>
              <a:gd name="csY15" fmla="*/ 0 h 66781"/>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Lst>
            <a:rect l="l" t="t" r="r" b="b"/>
            <a:pathLst>
              <a:path w="104901" h="66781">
                <a:moveTo>
                  <a:pt x="41977" y="0"/>
                </a:moveTo>
                <a:lnTo>
                  <a:pt x="52981" y="8902"/>
                </a:lnTo>
                <a:lnTo>
                  <a:pt x="25376" y="26548"/>
                </a:lnTo>
                <a:cubicBezTo>
                  <a:pt x="28857" y="29108"/>
                  <a:pt x="34798" y="33954"/>
                  <a:pt x="37344" y="35982"/>
                </a:cubicBezTo>
                <a:cubicBezTo>
                  <a:pt x="37632" y="33005"/>
                  <a:pt x="39905" y="29568"/>
                  <a:pt x="45803" y="25786"/>
                </a:cubicBezTo>
                <a:cubicBezTo>
                  <a:pt x="59397" y="17099"/>
                  <a:pt x="77580" y="18264"/>
                  <a:pt x="91649" y="26361"/>
                </a:cubicBezTo>
                <a:cubicBezTo>
                  <a:pt x="105934" y="34587"/>
                  <a:pt x="111788" y="46797"/>
                  <a:pt x="93174" y="58705"/>
                </a:cubicBezTo>
                <a:cubicBezTo>
                  <a:pt x="79551" y="67420"/>
                  <a:pt x="62044" y="69505"/>
                  <a:pt x="47299" y="62875"/>
                </a:cubicBezTo>
                <a:lnTo>
                  <a:pt x="62245" y="53312"/>
                </a:lnTo>
                <a:cubicBezTo>
                  <a:pt x="68661" y="55397"/>
                  <a:pt x="75279" y="55181"/>
                  <a:pt x="81177" y="51413"/>
                </a:cubicBezTo>
                <a:cubicBezTo>
                  <a:pt x="88283" y="46869"/>
                  <a:pt x="86068" y="41447"/>
                  <a:pt x="77911" y="36759"/>
                </a:cubicBezTo>
                <a:cubicBezTo>
                  <a:pt x="70186" y="32315"/>
                  <a:pt x="62073" y="30848"/>
                  <a:pt x="54161" y="35910"/>
                </a:cubicBezTo>
                <a:cubicBezTo>
                  <a:pt x="47760" y="40009"/>
                  <a:pt x="48148" y="43389"/>
                  <a:pt x="50968" y="46912"/>
                </a:cubicBezTo>
                <a:lnTo>
                  <a:pt x="35561" y="54491"/>
                </a:lnTo>
                <a:cubicBezTo>
                  <a:pt x="28009" y="47919"/>
                  <a:pt x="9020" y="33394"/>
                  <a:pt x="0" y="26836"/>
                </a:cubicBezTo>
                <a:lnTo>
                  <a:pt x="41977" y="0"/>
                </a:lnTo>
                <a:close/>
              </a:path>
            </a:pathLst>
          </a:custGeom>
          <a:solidFill>
            <a:srgbClr val="FFFFFF"/>
          </a:solidFill>
          <a:ln w="1439" cap="flat">
            <a:noFill/>
            <a:prstDash val="solid"/>
            <a:miter/>
          </a:ln>
        </p:spPr>
        <p:txBody>
          <a:bodyPr/>
          <a:lstStyle/>
          <a:p>
            <a:endParaRPr lang="fr-FR"/>
          </a:p>
        </p:txBody>
      </p:sp>
    </p:spTree>
    <p:extLst>
      <p:ext uri="{BB962C8B-B14F-4D97-AF65-F5344CB8AC3E}">
        <p14:creationId xmlns:p14="http://schemas.microsoft.com/office/powerpoint/2010/main" val="154131524"/>
      </p:ext>
    </p:extLst>
  </p:cSld>
  <p:clrMapOvr>
    <a:masterClrMapping/>
  </p:clrMapOvr>
  <mc:AlternateContent xmlns:mc="http://schemas.openxmlformats.org/markup-compatibility/2006" xmlns:p14="http://schemas.microsoft.com/office/powerpoint/2010/main">
    <mc:Choice Requires="p14">
      <p:transition spd="slow" p14:dur="2000" advTm="49796"/>
    </mc:Choice>
    <mc:Fallback xmlns="">
      <p:transition spd="slow" advTm="49796"/>
    </mc:Fallback>
  </mc:AlternateContent>
  <p:extLst>
    <p:ext uri="{E180D4A7-C9FB-4DFB-919C-405C955672EB}">
      <p14:showEvtLst xmlns:p14="http://schemas.microsoft.com/office/powerpoint/2010/main">
        <p14:playEvt time="1" objId="8"/>
        <p14:stopEvt time="49673" objId="8"/>
      </p14:showEvtLst>
    </p:ext>
  </p:extLs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D918E5-C98F-B60E-0B16-473C35EA1EC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4FA8CB9-06C8-995D-9783-5AAF97863237}"/>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49F6B77E-5C60-569D-D1BD-3E1375DC0163}"/>
              </a:ext>
            </a:extLst>
          </p:cNvPr>
          <p:cNvSpPr/>
          <p:nvPr/>
        </p:nvSpPr>
        <p:spPr>
          <a:xfrm>
            <a:off x="7883147" y="1391987"/>
            <a:ext cx="4128422"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790523AF-E8EB-CB2C-37DE-17134E613412}"/>
              </a:ext>
            </a:extLst>
          </p:cNvPr>
          <p:cNvSpPr/>
          <p:nvPr/>
        </p:nvSpPr>
        <p:spPr>
          <a:xfrm>
            <a:off x="763676" y="1588911"/>
            <a:ext cx="11151262" cy="5008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4CAC5FDA-C45E-304B-5BAC-4F45167E04F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E5447B45-0020-CC20-A948-3FB6F1381FED}"/>
              </a:ext>
            </a:extLst>
          </p:cNvPr>
          <p:cNvSpPr/>
          <p:nvPr/>
        </p:nvSpPr>
        <p:spPr>
          <a:xfrm>
            <a:off x="2351585" y="656654"/>
            <a:ext cx="9001000"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800" b="1" dirty="0">
                <a:solidFill>
                  <a:srgbClr val="00B0F0"/>
                </a:solidFill>
                <a:latin typeface="Alexandria" pitchFamily="2" charset="-78"/>
                <a:cs typeface="Alexandria" pitchFamily="2" charset="-78"/>
              </a:rPr>
              <a:t>نظرية نصفي الدماغ</a:t>
            </a:r>
            <a:endParaRPr lang="ar-EG" sz="2800" b="1" dirty="0">
              <a:solidFill>
                <a:srgbClr val="002060"/>
              </a:solidFill>
              <a:latin typeface="Alexandria" pitchFamily="2" charset="-78"/>
              <a:cs typeface="Alexandria" pitchFamily="2" charset="-78"/>
            </a:endParaRPr>
          </a:p>
        </p:txBody>
      </p:sp>
      <p:sp>
        <p:nvSpPr>
          <p:cNvPr id="4" name="TextBox 47">
            <a:extLst>
              <a:ext uri="{FF2B5EF4-FFF2-40B4-BE49-F238E27FC236}">
                <a16:creationId xmlns:a16="http://schemas.microsoft.com/office/drawing/2014/main" id="{DEA2B917-1AE6-102B-5352-AF3B794AE9D9}"/>
              </a:ext>
            </a:extLst>
          </p:cNvPr>
          <p:cNvSpPr txBox="1"/>
          <p:nvPr/>
        </p:nvSpPr>
        <p:spPr>
          <a:xfrm>
            <a:off x="1104339" y="2015842"/>
            <a:ext cx="10469936" cy="2974597"/>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1" eaLnBrk="1" fontAlgn="auto" latinLnBrk="0" hangingPunct="1">
              <a:lnSpc>
                <a:spcPct val="200000"/>
              </a:lnSpc>
              <a:spcBef>
                <a:spcPts val="0"/>
              </a:spcBef>
              <a:spcAft>
                <a:spcPts val="0"/>
              </a:spcAft>
              <a:buClrTx/>
              <a:buSzTx/>
              <a:buFontTx/>
              <a:buNone/>
              <a:tabLst/>
              <a:defRPr/>
            </a:pPr>
            <a:r>
              <a:rPr kumimoji="0" lang="ar-EG" sz="1600" b="0" i="0" u="none" strike="noStrike" kern="1200" cap="none" spc="0" normalizeH="0" baseline="0" noProof="0" dirty="0">
                <a:ln>
                  <a:noFill/>
                </a:ln>
                <a:effectLst/>
                <a:uLnTx/>
                <a:uFillTx/>
                <a:latin typeface="Alexandria" pitchFamily="2" charset="-78"/>
                <a:ea typeface="+mn-ea"/>
                <a:cs typeface="Alexandria" pitchFamily="2" charset="-78"/>
              </a:rPr>
              <a:t>تقوم نظرية نصفي الدماغ على فكرة أن الدماغ يتكوّن من نصفين لكل منهما وظائف يغلب استخدامها في أنواع معينة من النشاط الذهني. ووفق هذا التصور، يرتبط النصف الأيسر أكثر بعمليات التحليل والمنطق واللغة والترتيب والتفاصيل، بينما يرتبط النصف الأيمن بالخيال والتصور والحدس وفهم العلاقات والصورة الكلية. وتفسيرها للابتكار أن توليد الفكرة الجديدة يحتاج مساحات من التخيل والربط الحر (يميل لليمين)، ثم يحتاج لاحقًا إلى تحليل وتقييم وتنظيم وتحويل إلى خطة (يميل لليسار). لذلك لا ترى النظرية الابتكار مجرد “شرارة إبداع”، بل انتقالًا من فكرة متخيلة إلى حل قابل للتطبيق عبر تكامل الجانبين.</a:t>
            </a:r>
          </a:p>
        </p:txBody>
      </p:sp>
      <p:sp>
        <p:nvSpPr>
          <p:cNvPr id="13" name="Rectangle: Rounded Corners 12">
            <a:extLst>
              <a:ext uri="{FF2B5EF4-FFF2-40B4-BE49-F238E27FC236}">
                <a16:creationId xmlns:a16="http://schemas.microsoft.com/office/drawing/2014/main" id="{B9EA7B86-FBE9-C890-3B0B-370715982E7E}"/>
              </a:ext>
            </a:extLst>
          </p:cNvPr>
          <p:cNvSpPr/>
          <p:nvPr/>
        </p:nvSpPr>
        <p:spPr>
          <a:xfrm>
            <a:off x="2063552" y="-171345"/>
            <a:ext cx="5669171"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000" b="1" dirty="0">
                <a:solidFill>
                  <a:schemeClr val="accent2"/>
                </a:solidFill>
                <a:latin typeface="Alexandria" pitchFamily="2" charset="-78"/>
                <a:cs typeface="Alexandria" pitchFamily="2" charset="-78"/>
              </a:rPr>
              <a:t>نظريات الابتكار </a:t>
            </a:r>
          </a:p>
        </p:txBody>
      </p:sp>
      <p:pic>
        <p:nvPicPr>
          <p:cNvPr id="6" name="Picture 5">
            <a:extLst>
              <a:ext uri="{FF2B5EF4-FFF2-40B4-BE49-F238E27FC236}">
                <a16:creationId xmlns:a16="http://schemas.microsoft.com/office/drawing/2014/main" id="{44FA407C-1847-3217-A188-9EED9F290829}"/>
              </a:ext>
            </a:extLst>
          </p:cNvPr>
          <p:cNvPicPr>
            <a:picLocks noChangeAspect="1"/>
          </p:cNvPicPr>
          <p:nvPr/>
        </p:nvPicPr>
        <p:blipFill>
          <a:blip r:embed="rId3"/>
          <a:stretch>
            <a:fillRect/>
          </a:stretch>
        </p:blipFill>
        <p:spPr>
          <a:xfrm>
            <a:off x="911424" y="4581128"/>
            <a:ext cx="2160240" cy="1916362"/>
          </a:xfrm>
          <a:prstGeom prst="rect">
            <a:avLst/>
          </a:prstGeom>
        </p:spPr>
      </p:pic>
    </p:spTree>
    <p:extLst>
      <p:ext uri="{BB962C8B-B14F-4D97-AF65-F5344CB8AC3E}">
        <p14:creationId xmlns:p14="http://schemas.microsoft.com/office/powerpoint/2010/main" val="1450011268"/>
      </p:ext>
    </p:extLst>
  </p:cSld>
  <p:clrMapOvr>
    <a:masterClrMapping/>
  </p:clrMapOvr>
  <mc:AlternateContent xmlns:mc="http://schemas.openxmlformats.org/markup-compatibility/2006" xmlns:p14="http://schemas.microsoft.com/office/powerpoint/2010/main">
    <mc:Choice Requires="p14">
      <p:transition spd="slow" p14:dur="2000" advTm="49796"/>
    </mc:Choice>
    <mc:Fallback xmlns="">
      <p:transition spd="slow" advTm="49796"/>
    </mc:Fallback>
  </mc:AlternateContent>
  <p:extLst>
    <p:ext uri="{E180D4A7-C9FB-4DFB-919C-405C955672EB}">
      <p14:showEvtLst xmlns:p14="http://schemas.microsoft.com/office/powerpoint/2010/main">
        <p14:playEvt time="1" objId="8"/>
        <p14:stopEvt time="49673" objId="8"/>
      </p14:showEvtLst>
    </p:ext>
  </p:extLs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238B5F-087E-D348-5770-D19CA6A8EAA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786FAC7-AE9F-E730-2085-FCC3C93C9DB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47E742A6-D305-E400-8559-9654A2D6CA64}"/>
              </a:ext>
            </a:extLst>
          </p:cNvPr>
          <p:cNvSpPr/>
          <p:nvPr/>
        </p:nvSpPr>
        <p:spPr>
          <a:xfrm>
            <a:off x="7883147" y="1391987"/>
            <a:ext cx="4128422"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C3A8256A-A771-85F2-A759-13CC99E0ADA2}"/>
              </a:ext>
            </a:extLst>
          </p:cNvPr>
          <p:cNvSpPr/>
          <p:nvPr/>
        </p:nvSpPr>
        <p:spPr>
          <a:xfrm>
            <a:off x="763676" y="1588911"/>
            <a:ext cx="11151262" cy="5008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BF8C7AD5-6475-C402-6661-3DB27364C7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42B64F5B-60CB-0045-04C0-A6365C653DBD}"/>
              </a:ext>
            </a:extLst>
          </p:cNvPr>
          <p:cNvSpPr/>
          <p:nvPr/>
        </p:nvSpPr>
        <p:spPr>
          <a:xfrm>
            <a:off x="2351585" y="656654"/>
            <a:ext cx="9001000"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800" b="1" dirty="0">
                <a:solidFill>
                  <a:srgbClr val="00B0F0"/>
                </a:solidFill>
                <a:latin typeface="Alexandria" pitchFamily="2" charset="-78"/>
                <a:cs typeface="Alexandria" pitchFamily="2" charset="-78"/>
              </a:rPr>
              <a:t>تابع: نظرية نصفي الدماغ</a:t>
            </a:r>
            <a:endParaRPr lang="ar-EG" sz="2800" b="1" dirty="0">
              <a:solidFill>
                <a:srgbClr val="002060"/>
              </a:solidFill>
              <a:latin typeface="Alexandria" pitchFamily="2" charset="-78"/>
              <a:cs typeface="Alexandria" pitchFamily="2" charset="-78"/>
            </a:endParaRPr>
          </a:p>
        </p:txBody>
      </p:sp>
      <p:sp>
        <p:nvSpPr>
          <p:cNvPr id="10" name="TextBox 9">
            <a:extLst>
              <a:ext uri="{FF2B5EF4-FFF2-40B4-BE49-F238E27FC236}">
                <a16:creationId xmlns:a16="http://schemas.microsoft.com/office/drawing/2014/main" id="{A2DBD26F-101B-A6CD-502C-60ADA989687B}"/>
              </a:ext>
            </a:extLst>
          </p:cNvPr>
          <p:cNvSpPr txBox="1"/>
          <p:nvPr/>
        </p:nvSpPr>
        <p:spPr>
          <a:xfrm>
            <a:off x="2351585" y="1755107"/>
            <a:ext cx="8867012" cy="4451924"/>
          </a:xfrm>
          <a:prstGeom prst="rect">
            <a:avLst/>
          </a:prstGeom>
          <a:noFill/>
        </p:spPr>
        <p:txBody>
          <a:bodyPr wrap="square" rtlCol="1">
            <a:spAutoFit/>
          </a:bodyPr>
          <a:lstStyle/>
          <a:p>
            <a:pPr marL="0" marR="0" lvl="0" indent="0" algn="r" defTabSz="914400" rtl="1" eaLnBrk="1" fontAlgn="auto" latinLnBrk="0" hangingPunct="1">
              <a:lnSpc>
                <a:spcPct val="200000"/>
              </a:lnSpc>
              <a:spcBef>
                <a:spcPts val="0"/>
              </a:spcBef>
              <a:spcAft>
                <a:spcPts val="0"/>
              </a:spcAft>
              <a:buClrTx/>
              <a:buSzTx/>
              <a:buFontTx/>
              <a:buNone/>
              <a:tabLst/>
              <a:defRPr/>
            </a:pPr>
            <a:r>
              <a:rPr kumimoji="0" lang="ar-EG" sz="1600" b="1" i="0" u="none" strike="noStrike" kern="1200" cap="none" spc="0" normalizeH="0" baseline="0" noProof="0" dirty="0">
                <a:ln>
                  <a:noFill/>
                </a:ln>
                <a:solidFill>
                  <a:schemeClr val="accent2"/>
                </a:solidFill>
                <a:effectLst/>
                <a:uLnTx/>
                <a:uFillTx/>
                <a:latin typeface="Alexandria" pitchFamily="2" charset="-78"/>
                <a:ea typeface="+mn-ea"/>
                <a:cs typeface="Alexandria" pitchFamily="2" charset="-78"/>
                <a:sym typeface="Arial"/>
              </a:rPr>
              <a:t>أفكار أساسية:</a:t>
            </a:r>
          </a:p>
          <a:p>
            <a:pPr marL="285750" marR="0" lvl="0" indent="-285750" algn="r" defTabSz="914400" rtl="1"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ar-EG" sz="160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sym typeface="Arial"/>
              </a:rPr>
              <a:t>الأيسر: منطق، تحليل، لغة، تنظيم، تسلسل.</a:t>
            </a:r>
          </a:p>
          <a:p>
            <a:pPr marL="285750" marR="0" lvl="0" indent="-285750" algn="r" defTabSz="914400" rtl="1"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ar-EG" sz="160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sym typeface="Arial"/>
              </a:rPr>
              <a:t>الأيمن: خيال، حدس، صور ذهنية، رؤية كلية.</a:t>
            </a:r>
          </a:p>
          <a:p>
            <a:pPr marL="285750" marR="0" lvl="0" indent="-285750" algn="r" defTabSz="914400" rtl="1"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ar-EG" sz="160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sym typeface="Arial"/>
              </a:rPr>
              <a:t>الابتكار يتطلب توليد الفكرة + تنظيمها وتقييمها.</a:t>
            </a:r>
          </a:p>
          <a:p>
            <a:pPr marL="285750" marR="0" lvl="0" indent="-285750" algn="r" defTabSz="914400" rtl="1"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ar-EG" sz="160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sym typeface="Arial"/>
              </a:rPr>
              <a:t>التكامل بين الجانبين يرفع جودة الحلول.</a:t>
            </a:r>
          </a:p>
          <a:p>
            <a:pPr marR="0" lvl="0" algn="r" defTabSz="914400" rtl="1" eaLnBrk="1" fontAlgn="auto" latinLnBrk="0" hangingPunct="1">
              <a:lnSpc>
                <a:spcPct val="200000"/>
              </a:lnSpc>
              <a:spcBef>
                <a:spcPts val="0"/>
              </a:spcBef>
              <a:spcAft>
                <a:spcPts val="0"/>
              </a:spcAft>
              <a:buClrTx/>
              <a:buSzTx/>
              <a:tabLst/>
              <a:defRPr/>
            </a:pPr>
            <a:r>
              <a:rPr kumimoji="0" lang="ar-EG" sz="1600" b="1" i="0" u="none" strike="noStrike" kern="1200" cap="none" spc="0" normalizeH="0" baseline="0" noProof="0" dirty="0">
                <a:ln>
                  <a:noFill/>
                </a:ln>
                <a:solidFill>
                  <a:srgbClr val="00B050"/>
                </a:solidFill>
                <a:effectLst/>
                <a:uLnTx/>
                <a:uFillTx/>
                <a:latin typeface="Alexandria" pitchFamily="2" charset="-78"/>
                <a:ea typeface="+mn-ea"/>
                <a:cs typeface="Alexandria" pitchFamily="2" charset="-78"/>
                <a:sym typeface="Arial"/>
              </a:rPr>
              <a:t>أهم النقد الموجّه:</a:t>
            </a:r>
          </a:p>
          <a:p>
            <a:pPr marL="285750" marR="0" lvl="0" indent="-285750" algn="r" defTabSz="914400" rtl="1"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ar-EG" sz="160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sym typeface="Arial"/>
              </a:rPr>
              <a:t>تبسيط مفرط؛ وظائف الدماغ ليست منفصلة بهذا الشكل.</a:t>
            </a:r>
          </a:p>
          <a:p>
            <a:pPr marL="285750" marR="0" lvl="0" indent="-285750" algn="r" defTabSz="914400" rtl="1"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ar-EG" sz="160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sym typeface="Arial"/>
              </a:rPr>
              <a:t>كثير من المهام تستخدم نصفي الدماغ معًا.</a:t>
            </a:r>
          </a:p>
          <a:p>
            <a:pPr marL="285750" marR="0" lvl="0" indent="-285750" algn="r" defTabSz="914400" rtl="1"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ar-EG" sz="160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sym typeface="Arial"/>
              </a:rPr>
              <a:t>لا تشرح وحدها الفروق الفردية والبيئية في الابتكار..</a:t>
            </a:r>
          </a:p>
        </p:txBody>
      </p:sp>
      <p:sp>
        <p:nvSpPr>
          <p:cNvPr id="13" name="Rectangle: Rounded Corners 12">
            <a:extLst>
              <a:ext uri="{FF2B5EF4-FFF2-40B4-BE49-F238E27FC236}">
                <a16:creationId xmlns:a16="http://schemas.microsoft.com/office/drawing/2014/main" id="{422F56F0-8CC1-58B0-EE18-DB0DECF45FCC}"/>
              </a:ext>
            </a:extLst>
          </p:cNvPr>
          <p:cNvSpPr/>
          <p:nvPr/>
        </p:nvSpPr>
        <p:spPr>
          <a:xfrm>
            <a:off x="2063552" y="-171345"/>
            <a:ext cx="5669171"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000" b="1" dirty="0">
                <a:solidFill>
                  <a:schemeClr val="accent2"/>
                </a:solidFill>
                <a:latin typeface="Alexandria" pitchFamily="2" charset="-78"/>
                <a:cs typeface="Alexandria" pitchFamily="2" charset="-78"/>
              </a:rPr>
              <a:t>نظريات الابتكار </a:t>
            </a:r>
          </a:p>
        </p:txBody>
      </p:sp>
      <p:pic>
        <p:nvPicPr>
          <p:cNvPr id="7" name="Picture 6">
            <a:extLst>
              <a:ext uri="{FF2B5EF4-FFF2-40B4-BE49-F238E27FC236}">
                <a16:creationId xmlns:a16="http://schemas.microsoft.com/office/drawing/2014/main" id="{47CC29E1-79A9-0689-0496-EDB787CC9679}"/>
              </a:ext>
            </a:extLst>
          </p:cNvPr>
          <p:cNvPicPr>
            <a:picLocks noChangeAspect="1"/>
          </p:cNvPicPr>
          <p:nvPr/>
        </p:nvPicPr>
        <p:blipFill>
          <a:blip r:embed="rId3"/>
          <a:stretch>
            <a:fillRect/>
          </a:stretch>
        </p:blipFill>
        <p:spPr>
          <a:xfrm>
            <a:off x="847644" y="1618182"/>
            <a:ext cx="5013176" cy="4949897"/>
          </a:xfrm>
          <a:prstGeom prst="rect">
            <a:avLst/>
          </a:prstGeom>
        </p:spPr>
      </p:pic>
    </p:spTree>
    <p:extLst>
      <p:ext uri="{BB962C8B-B14F-4D97-AF65-F5344CB8AC3E}">
        <p14:creationId xmlns:p14="http://schemas.microsoft.com/office/powerpoint/2010/main" val="2148412776"/>
      </p:ext>
    </p:extLst>
  </p:cSld>
  <p:clrMapOvr>
    <a:masterClrMapping/>
  </p:clrMapOvr>
  <mc:AlternateContent xmlns:mc="http://schemas.openxmlformats.org/markup-compatibility/2006" xmlns:p14="http://schemas.microsoft.com/office/powerpoint/2010/main">
    <mc:Choice Requires="p14">
      <p:transition spd="slow" p14:dur="2000" advTm="49796"/>
    </mc:Choice>
    <mc:Fallback xmlns="">
      <p:transition spd="slow" advTm="49796"/>
    </mc:Fallback>
  </mc:AlternateContent>
  <p:extLst>
    <p:ext uri="{E180D4A7-C9FB-4DFB-919C-405C955672EB}">
      <p14:showEvtLst xmlns:p14="http://schemas.microsoft.com/office/powerpoint/2010/main">
        <p14:playEvt time="1" objId="8"/>
        <p14:stopEvt time="49673" objId="8"/>
      </p14:showEvtLst>
    </p:ext>
  </p:extLs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8EEE0F-9AA8-FB1E-F62C-EB580F87E47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DF57B5F-BBDA-4D18-6B98-C2A20431BD0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D2D01A21-2CAF-4007-3D9B-E471E85FE537}"/>
              </a:ext>
            </a:extLst>
          </p:cNvPr>
          <p:cNvSpPr/>
          <p:nvPr/>
        </p:nvSpPr>
        <p:spPr>
          <a:xfrm>
            <a:off x="7883147" y="1391987"/>
            <a:ext cx="4128422"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B04E3C5C-5B49-ADCA-76B1-2CBED4FEB65A}"/>
              </a:ext>
            </a:extLst>
          </p:cNvPr>
          <p:cNvSpPr/>
          <p:nvPr/>
        </p:nvSpPr>
        <p:spPr>
          <a:xfrm>
            <a:off x="763676" y="1588911"/>
            <a:ext cx="11151262" cy="5008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C4E41598-E0A5-7124-AF6A-ABCE426D2C7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FF6B9A83-EB0F-81DF-2204-A75DAD3FDBAB}"/>
              </a:ext>
            </a:extLst>
          </p:cNvPr>
          <p:cNvSpPr/>
          <p:nvPr/>
        </p:nvSpPr>
        <p:spPr>
          <a:xfrm>
            <a:off x="2351585" y="656654"/>
            <a:ext cx="9001000"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800" b="1" dirty="0">
                <a:solidFill>
                  <a:srgbClr val="00B0F0"/>
                </a:solidFill>
                <a:latin typeface="Alexandria" pitchFamily="2" charset="-78"/>
                <a:cs typeface="Alexandria" pitchFamily="2" charset="-78"/>
              </a:rPr>
              <a:t>نظرية الدماغ الكلي- النموذج الرباعي</a:t>
            </a:r>
            <a:endParaRPr lang="ar-EG" sz="2800" b="1" dirty="0">
              <a:solidFill>
                <a:srgbClr val="002060"/>
              </a:solidFill>
              <a:latin typeface="Alexandria" pitchFamily="2" charset="-78"/>
              <a:cs typeface="Alexandria" pitchFamily="2" charset="-78"/>
            </a:endParaRPr>
          </a:p>
        </p:txBody>
      </p:sp>
      <p:sp>
        <p:nvSpPr>
          <p:cNvPr id="4" name="TextBox 47">
            <a:extLst>
              <a:ext uri="{FF2B5EF4-FFF2-40B4-BE49-F238E27FC236}">
                <a16:creationId xmlns:a16="http://schemas.microsoft.com/office/drawing/2014/main" id="{B386E392-A6D2-EF08-405B-9B57531EC5E6}"/>
              </a:ext>
            </a:extLst>
          </p:cNvPr>
          <p:cNvSpPr txBox="1"/>
          <p:nvPr/>
        </p:nvSpPr>
        <p:spPr>
          <a:xfrm>
            <a:off x="1104339" y="2015842"/>
            <a:ext cx="10469936" cy="3682483"/>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1" eaLnBrk="1" fontAlgn="auto" latinLnBrk="0" hangingPunct="1">
              <a:lnSpc>
                <a:spcPct val="250000"/>
              </a:lnSpc>
              <a:spcBef>
                <a:spcPts val="0"/>
              </a:spcBef>
              <a:spcAft>
                <a:spcPts val="0"/>
              </a:spcAft>
              <a:buClrTx/>
              <a:buSzTx/>
              <a:buFontTx/>
              <a:buNone/>
              <a:tabLst/>
              <a:defRPr/>
            </a:pPr>
            <a:r>
              <a:rPr kumimoji="0" lang="ar-EG" sz="1600" b="0" i="0" u="none" strike="noStrike" kern="1200" cap="none" spc="0" normalizeH="0" baseline="0" noProof="0" dirty="0">
                <a:ln>
                  <a:noFill/>
                </a:ln>
                <a:effectLst/>
                <a:uLnTx/>
                <a:uFillTx/>
                <a:latin typeface="Alexandria" pitchFamily="2" charset="-78"/>
                <a:ea typeface="+mn-ea"/>
                <a:cs typeface="Alexandria" pitchFamily="2" charset="-78"/>
              </a:rPr>
              <a:t>توسّع نظرية الدماغ الكلي (النموذج الرباعي) فكرة الاختلاف في أنماط التفكير لتصبح أكثر عملية من تقسيم “يمين/يسار”، إذ تقسم التفكير إلى أربعة أنماط رئيسية: تحليلي (</a:t>
            </a:r>
            <a:r>
              <a:rPr kumimoji="0" lang="en-US" sz="1600" b="0" i="0" u="none" strike="noStrike" kern="1200" cap="none" spc="0" normalizeH="0" baseline="0" noProof="0" dirty="0">
                <a:ln>
                  <a:noFill/>
                </a:ln>
                <a:effectLst/>
                <a:uLnTx/>
                <a:uFillTx/>
                <a:latin typeface="Alexandria" pitchFamily="2" charset="-78"/>
                <a:ea typeface="+mn-ea"/>
                <a:cs typeface="Alexandria" pitchFamily="2" charset="-78"/>
              </a:rPr>
              <a:t>A)، </a:t>
            </a:r>
            <a:r>
              <a:rPr kumimoji="0" lang="ar-EG" sz="1600" b="0" i="0" u="none" strike="noStrike" kern="1200" cap="none" spc="0" normalizeH="0" baseline="0" noProof="0" dirty="0">
                <a:ln>
                  <a:noFill/>
                </a:ln>
                <a:effectLst/>
                <a:uLnTx/>
                <a:uFillTx/>
                <a:latin typeface="Alexandria" pitchFamily="2" charset="-78"/>
                <a:ea typeface="+mn-ea"/>
                <a:cs typeface="Alexandria" pitchFamily="2" charset="-78"/>
              </a:rPr>
              <a:t>تنظيمي/تنفيذي (</a:t>
            </a:r>
            <a:r>
              <a:rPr kumimoji="0" lang="en-US" sz="1600" b="0" i="0" u="none" strike="noStrike" kern="1200" cap="none" spc="0" normalizeH="0" baseline="0" noProof="0" dirty="0">
                <a:ln>
                  <a:noFill/>
                </a:ln>
                <a:effectLst/>
                <a:uLnTx/>
                <a:uFillTx/>
                <a:latin typeface="Alexandria" pitchFamily="2" charset="-78"/>
                <a:ea typeface="+mn-ea"/>
                <a:cs typeface="Alexandria" pitchFamily="2" charset="-78"/>
              </a:rPr>
              <a:t>B)، </a:t>
            </a:r>
            <a:r>
              <a:rPr kumimoji="0" lang="ar-EG" sz="1600" b="0" i="0" u="none" strike="noStrike" kern="1200" cap="none" spc="0" normalizeH="0" baseline="0" noProof="0" dirty="0">
                <a:ln>
                  <a:noFill/>
                </a:ln>
                <a:effectLst/>
                <a:uLnTx/>
                <a:uFillTx/>
                <a:latin typeface="Alexandria" pitchFamily="2" charset="-78"/>
                <a:ea typeface="+mn-ea"/>
                <a:cs typeface="Alexandria" pitchFamily="2" charset="-78"/>
              </a:rPr>
              <a:t>تواصلي/عاطفي (</a:t>
            </a:r>
            <a:r>
              <a:rPr kumimoji="0" lang="en-US" sz="1600" b="0" i="0" u="none" strike="noStrike" kern="1200" cap="none" spc="0" normalizeH="0" baseline="0" noProof="0" dirty="0">
                <a:ln>
                  <a:noFill/>
                </a:ln>
                <a:effectLst/>
                <a:uLnTx/>
                <a:uFillTx/>
                <a:latin typeface="Alexandria" pitchFamily="2" charset="-78"/>
                <a:ea typeface="+mn-ea"/>
                <a:cs typeface="Alexandria" pitchFamily="2" charset="-78"/>
              </a:rPr>
              <a:t>C)، </a:t>
            </a:r>
            <a:r>
              <a:rPr kumimoji="0" lang="ar-EG" sz="1600" b="0" i="0" u="none" strike="noStrike" kern="1200" cap="none" spc="0" normalizeH="0" baseline="0" noProof="0" dirty="0">
                <a:ln>
                  <a:noFill/>
                </a:ln>
                <a:effectLst/>
                <a:uLnTx/>
                <a:uFillTx/>
                <a:latin typeface="Alexandria" pitchFamily="2" charset="-78"/>
                <a:ea typeface="+mn-ea"/>
                <a:cs typeface="Alexandria" pitchFamily="2" charset="-78"/>
              </a:rPr>
              <a:t>وإبداعي/تصوري (</a:t>
            </a:r>
            <a:r>
              <a:rPr kumimoji="0" lang="en-US" sz="1600" b="0" i="0" u="none" strike="noStrike" kern="1200" cap="none" spc="0" normalizeH="0" baseline="0" noProof="0" dirty="0">
                <a:ln>
                  <a:noFill/>
                </a:ln>
                <a:effectLst/>
                <a:uLnTx/>
                <a:uFillTx/>
                <a:latin typeface="Alexandria" pitchFamily="2" charset="-78"/>
                <a:ea typeface="+mn-ea"/>
                <a:cs typeface="Alexandria" pitchFamily="2" charset="-78"/>
              </a:rPr>
              <a:t>D). </a:t>
            </a:r>
            <a:r>
              <a:rPr kumimoji="0" lang="ar-EG" sz="1600" b="0" i="0" u="none" strike="noStrike" kern="1200" cap="none" spc="0" normalizeH="0" baseline="0" noProof="0" dirty="0">
                <a:ln>
                  <a:noFill/>
                </a:ln>
                <a:effectLst/>
                <a:uLnTx/>
                <a:uFillTx/>
                <a:latin typeface="Alexandria" pitchFamily="2" charset="-78"/>
                <a:ea typeface="+mn-ea"/>
                <a:cs typeface="Alexandria" pitchFamily="2" charset="-78"/>
              </a:rPr>
              <a:t>ترى النظرية أن كل شخص يمتلك الأنماط الأربعة ولكن بدرجات متفاوتة، وقد يهيمن نمط أو نمطان في طريقة عمله. وتفسيرها للابتكار أن نجاح أي فكرة جديدة لا يعتمد على توليد الفكرة فقط، بل يحتاج أيضًا إلى تقييم منطقي، ثم تحويل إلى خطة تنفيذ، ثم دعم اجتماعي وتواصل وإقناع لضمان تبني الفكرة. لذا تُعد النظرية مفيدة جدًا في فهم فرق العمل المبتكرة وكيف تتكامل الأدوار.</a:t>
            </a:r>
          </a:p>
        </p:txBody>
      </p:sp>
      <p:sp>
        <p:nvSpPr>
          <p:cNvPr id="13" name="Rectangle: Rounded Corners 12">
            <a:extLst>
              <a:ext uri="{FF2B5EF4-FFF2-40B4-BE49-F238E27FC236}">
                <a16:creationId xmlns:a16="http://schemas.microsoft.com/office/drawing/2014/main" id="{E004348B-F446-DF1B-52A2-07C0AB3E551D}"/>
              </a:ext>
            </a:extLst>
          </p:cNvPr>
          <p:cNvSpPr/>
          <p:nvPr/>
        </p:nvSpPr>
        <p:spPr>
          <a:xfrm>
            <a:off x="2063552" y="-171345"/>
            <a:ext cx="5669171"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000" b="1" dirty="0">
                <a:solidFill>
                  <a:schemeClr val="accent2"/>
                </a:solidFill>
                <a:latin typeface="Alexandria" pitchFamily="2" charset="-78"/>
                <a:cs typeface="Alexandria" pitchFamily="2" charset="-78"/>
              </a:rPr>
              <a:t>نظريات الابتكار </a:t>
            </a:r>
          </a:p>
        </p:txBody>
      </p:sp>
    </p:spTree>
    <p:extLst>
      <p:ext uri="{BB962C8B-B14F-4D97-AF65-F5344CB8AC3E}">
        <p14:creationId xmlns:p14="http://schemas.microsoft.com/office/powerpoint/2010/main" val="2910799087"/>
      </p:ext>
    </p:extLst>
  </p:cSld>
  <p:clrMapOvr>
    <a:masterClrMapping/>
  </p:clrMapOvr>
  <mc:AlternateContent xmlns:mc="http://schemas.openxmlformats.org/markup-compatibility/2006" xmlns:p14="http://schemas.microsoft.com/office/powerpoint/2010/main">
    <mc:Choice Requires="p14">
      <p:transition spd="slow" p14:dur="2000" advTm="49796"/>
    </mc:Choice>
    <mc:Fallback xmlns="">
      <p:transition spd="slow" advTm="49796"/>
    </mc:Fallback>
  </mc:AlternateContent>
  <p:extLst>
    <p:ext uri="{E180D4A7-C9FB-4DFB-919C-405C955672EB}">
      <p14:showEvtLst xmlns:p14="http://schemas.microsoft.com/office/powerpoint/2010/main">
        <p14:playEvt time="1" objId="8"/>
        <p14:stopEvt time="49673" objId="8"/>
      </p14:showEvtLst>
    </p:ext>
  </p:extLs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3EFA36-056D-3F36-4143-EB2A18878E6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BB9186D-F303-83E1-7920-D2896F056DD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14E57D2A-537F-9189-BEAC-DC96A0A8B12C}"/>
              </a:ext>
            </a:extLst>
          </p:cNvPr>
          <p:cNvSpPr/>
          <p:nvPr/>
        </p:nvSpPr>
        <p:spPr>
          <a:xfrm>
            <a:off x="7883147" y="1391987"/>
            <a:ext cx="4128422"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962BAE0-E009-BF66-3453-108BFC18DB0D}"/>
              </a:ext>
            </a:extLst>
          </p:cNvPr>
          <p:cNvSpPr/>
          <p:nvPr/>
        </p:nvSpPr>
        <p:spPr>
          <a:xfrm>
            <a:off x="763676" y="1588911"/>
            <a:ext cx="11151262" cy="5008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52C61DED-3813-6B42-E571-C6DE8BDAA2C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66629B36-B078-F2C7-6B62-1DEAC200FBDE}"/>
              </a:ext>
            </a:extLst>
          </p:cNvPr>
          <p:cNvSpPr/>
          <p:nvPr/>
        </p:nvSpPr>
        <p:spPr>
          <a:xfrm>
            <a:off x="2351585" y="656654"/>
            <a:ext cx="9001000"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800" b="1" dirty="0">
                <a:solidFill>
                  <a:srgbClr val="00B0F0"/>
                </a:solidFill>
                <a:latin typeface="Alexandria" pitchFamily="2" charset="-78"/>
                <a:cs typeface="Alexandria" pitchFamily="2" charset="-78"/>
              </a:rPr>
              <a:t>تابع: نظرية الدماغ الكلي- النموذج الرباعي</a:t>
            </a:r>
          </a:p>
        </p:txBody>
      </p:sp>
      <p:sp>
        <p:nvSpPr>
          <p:cNvPr id="10" name="TextBox 9">
            <a:extLst>
              <a:ext uri="{FF2B5EF4-FFF2-40B4-BE49-F238E27FC236}">
                <a16:creationId xmlns:a16="http://schemas.microsoft.com/office/drawing/2014/main" id="{44BC8280-ED54-2466-381C-C0355C2E41D4}"/>
              </a:ext>
            </a:extLst>
          </p:cNvPr>
          <p:cNvSpPr txBox="1"/>
          <p:nvPr/>
        </p:nvSpPr>
        <p:spPr>
          <a:xfrm>
            <a:off x="2418579" y="1652985"/>
            <a:ext cx="8867012" cy="4944367"/>
          </a:xfrm>
          <a:prstGeom prst="rect">
            <a:avLst/>
          </a:prstGeom>
          <a:noFill/>
        </p:spPr>
        <p:txBody>
          <a:bodyPr wrap="square" rtlCol="1">
            <a:spAutoFit/>
          </a:bodyPr>
          <a:lstStyle/>
          <a:p>
            <a:pPr marL="0" marR="0" lvl="0" indent="0" algn="r" defTabSz="914400" rtl="1" eaLnBrk="1" fontAlgn="auto" latinLnBrk="0" hangingPunct="1">
              <a:lnSpc>
                <a:spcPct val="200000"/>
              </a:lnSpc>
              <a:spcBef>
                <a:spcPts val="0"/>
              </a:spcBef>
              <a:spcAft>
                <a:spcPts val="0"/>
              </a:spcAft>
              <a:buClrTx/>
              <a:buSzTx/>
              <a:buFontTx/>
              <a:buNone/>
              <a:tabLst/>
              <a:defRPr/>
            </a:pPr>
            <a:r>
              <a:rPr kumimoji="0" lang="ar-EG" sz="1600" b="1" i="0" u="none" strike="noStrike" kern="1200" cap="none" spc="0" normalizeH="0" baseline="0" noProof="0" dirty="0">
                <a:ln>
                  <a:noFill/>
                </a:ln>
                <a:solidFill>
                  <a:schemeClr val="accent2"/>
                </a:solidFill>
                <a:effectLst/>
                <a:uLnTx/>
                <a:uFillTx/>
                <a:latin typeface="Alexandria" pitchFamily="2" charset="-78"/>
                <a:ea typeface="+mn-ea"/>
                <a:cs typeface="Alexandria" pitchFamily="2" charset="-78"/>
                <a:sym typeface="Arial"/>
              </a:rPr>
              <a:t>أفكار أساسية:</a:t>
            </a:r>
          </a:p>
          <a:p>
            <a:pPr marL="285750" marR="0" lvl="0" indent="-285750" algn="r" defTabSz="914400" rtl="1"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ar-EG" sz="160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sym typeface="Arial"/>
              </a:rPr>
              <a:t>تحليل وقياس جدوى.</a:t>
            </a:r>
            <a:endParaRPr kumimoji="0" lang="en-US" sz="160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sym typeface="Arial"/>
            </a:endParaRPr>
          </a:p>
          <a:p>
            <a:pPr marL="285750" marR="0" lvl="0" indent="-285750" algn="r" defTabSz="914400" rtl="1"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en-US" sz="160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sym typeface="Arial"/>
              </a:rPr>
              <a:t> </a:t>
            </a:r>
            <a:r>
              <a:rPr kumimoji="0" lang="ar-EG" sz="160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sym typeface="Arial"/>
              </a:rPr>
              <a:t>تخطيط وتنفيذ ومتابعة.</a:t>
            </a:r>
            <a:r>
              <a:rPr kumimoji="0" lang="en-US" sz="160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sym typeface="Arial"/>
              </a:rPr>
              <a:t> </a:t>
            </a:r>
          </a:p>
          <a:p>
            <a:pPr marL="285750" marR="0" lvl="0" indent="-285750" algn="r" defTabSz="914400" rtl="1"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ar-EG" sz="160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sym typeface="Arial"/>
              </a:rPr>
              <a:t>تواصل، تعاون، فهم الآخرين.</a:t>
            </a:r>
            <a:r>
              <a:rPr kumimoji="0" lang="en-US" sz="160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sym typeface="Arial"/>
              </a:rPr>
              <a:t> </a:t>
            </a:r>
          </a:p>
          <a:p>
            <a:pPr marL="285750" marR="0" lvl="0" indent="-285750" algn="r" defTabSz="914400" rtl="1"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ar-EG" sz="160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sym typeface="Arial"/>
              </a:rPr>
              <a:t>خيال، بدائل، رؤية مستقبلية.</a:t>
            </a:r>
          </a:p>
          <a:p>
            <a:pPr marL="285750" marR="0" lvl="0" indent="-285750" algn="r" defTabSz="914400" rtl="1"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ar-EG" sz="160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sym typeface="Arial"/>
              </a:rPr>
              <a:t>الابتكار الأقوى يأتي من تكامل الأنماط داخل الفرد أو الفريق.</a:t>
            </a:r>
          </a:p>
          <a:p>
            <a:pPr marR="0" lvl="0" algn="r" defTabSz="914400" rtl="1" eaLnBrk="1" fontAlgn="auto" latinLnBrk="0" hangingPunct="1">
              <a:lnSpc>
                <a:spcPct val="200000"/>
              </a:lnSpc>
              <a:spcBef>
                <a:spcPts val="0"/>
              </a:spcBef>
              <a:spcAft>
                <a:spcPts val="0"/>
              </a:spcAft>
              <a:buClrTx/>
              <a:buSzTx/>
              <a:tabLst/>
              <a:defRPr/>
            </a:pPr>
            <a:r>
              <a:rPr kumimoji="0" lang="ar-EG" sz="1600" b="1" i="0" u="none" strike="noStrike" kern="1200" cap="none" spc="0" normalizeH="0" baseline="0" noProof="0" dirty="0">
                <a:ln>
                  <a:noFill/>
                </a:ln>
                <a:solidFill>
                  <a:srgbClr val="00B050"/>
                </a:solidFill>
                <a:effectLst/>
                <a:uLnTx/>
                <a:uFillTx/>
                <a:latin typeface="Alexandria" pitchFamily="2" charset="-78"/>
                <a:ea typeface="+mn-ea"/>
                <a:cs typeface="Alexandria" pitchFamily="2" charset="-78"/>
                <a:sym typeface="Arial"/>
              </a:rPr>
              <a:t>أهم النقد الموجّه:</a:t>
            </a:r>
          </a:p>
          <a:p>
            <a:pPr marL="285750" marR="0" lvl="0" indent="-285750" algn="r" defTabSz="914400" rtl="1"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ar-EG" sz="160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sym typeface="Arial"/>
              </a:rPr>
              <a:t>التصنيفات قد تكون عامة وتختزل تعقيد التفكير الحقيقي.</a:t>
            </a:r>
          </a:p>
          <a:p>
            <a:pPr marL="285750" marR="0" lvl="0" indent="-285750" algn="r" defTabSz="914400" rtl="1"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ar-EG" sz="160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sym typeface="Arial"/>
              </a:rPr>
              <a:t>ليست “خريطة عصبية” دقيقة بقدر ما هي نموذج سلوكي/إداري.</a:t>
            </a:r>
          </a:p>
          <a:p>
            <a:pPr marL="285750" marR="0" lvl="0" indent="-285750" algn="r" defTabSz="914400" rtl="1"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ar-EG" sz="160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sym typeface="Arial"/>
              </a:rPr>
              <a:t>قد تُستخدم بشكل خاطئ لتثبيت الأشخاص في نمط واحد.</a:t>
            </a:r>
          </a:p>
        </p:txBody>
      </p:sp>
      <p:sp>
        <p:nvSpPr>
          <p:cNvPr id="13" name="Rectangle: Rounded Corners 12">
            <a:extLst>
              <a:ext uri="{FF2B5EF4-FFF2-40B4-BE49-F238E27FC236}">
                <a16:creationId xmlns:a16="http://schemas.microsoft.com/office/drawing/2014/main" id="{A35F9C03-49B5-2189-9BE6-EECC1E90DEF1}"/>
              </a:ext>
            </a:extLst>
          </p:cNvPr>
          <p:cNvSpPr/>
          <p:nvPr/>
        </p:nvSpPr>
        <p:spPr>
          <a:xfrm>
            <a:off x="2063552" y="-171345"/>
            <a:ext cx="5669171"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000" b="1" dirty="0">
                <a:solidFill>
                  <a:schemeClr val="accent2"/>
                </a:solidFill>
                <a:latin typeface="Alexandria" pitchFamily="2" charset="-78"/>
                <a:cs typeface="Alexandria" pitchFamily="2" charset="-78"/>
              </a:rPr>
              <a:t>نظريات الابتكار </a:t>
            </a:r>
          </a:p>
        </p:txBody>
      </p:sp>
      <p:pic>
        <p:nvPicPr>
          <p:cNvPr id="4" name="Picture 3">
            <a:extLst>
              <a:ext uri="{FF2B5EF4-FFF2-40B4-BE49-F238E27FC236}">
                <a16:creationId xmlns:a16="http://schemas.microsoft.com/office/drawing/2014/main" id="{E5316429-62FD-168D-F44C-ECFF46AC81DC}"/>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9875" b="99060" l="10000" r="90000">
                        <a14:foregroundMark x1="48111" y1="21473" x2="48111" y2="21473"/>
                        <a14:foregroundMark x1="57000" y1="24765" x2="57000" y2="24765"/>
                        <a14:foregroundMark x1="63444" y1="33699" x2="63444" y2="33699"/>
                        <a14:foregroundMark x1="64444" y1="41693" x2="64444" y2="42163"/>
                        <a14:foregroundMark x1="63778" y1="53292" x2="63778" y2="53292"/>
                        <a14:foregroundMark x1="61444" y1="60031" x2="61444" y2="60031"/>
                        <a14:foregroundMark x1="58556" y1="65047" x2="58556" y2="65674"/>
                        <a14:foregroundMark x1="57222" y1="70063" x2="57222" y2="70846"/>
                        <a14:foregroundMark x1="56222" y1="76646" x2="56889" y2="78683"/>
                        <a14:foregroundMark x1="58444" y1="84953" x2="58778" y2="86520"/>
                        <a14:foregroundMark x1="59333" y1="92320" x2="59556" y2="92790"/>
                        <a14:foregroundMark x1="65333" y1="96552" x2="65333" y2="96552"/>
                        <a14:foregroundMark x1="65667" y1="94201" x2="65667" y2="94201"/>
                        <a14:foregroundMark x1="67778" y1="95611" x2="67778" y2="95611"/>
                        <a14:foregroundMark x1="55667" y1="95611" x2="54333" y2="95611"/>
                        <a14:foregroundMark x1="41444" y1="95141" x2="41444" y2="95141"/>
                        <a14:foregroundMark x1="45667" y1="99060" x2="45667" y2="99060"/>
                        <a14:foregroundMark x1="45222" y1="89342" x2="45222" y2="89342"/>
                        <a14:foregroundMark x1="44667" y1="84013" x2="44667" y2="84013"/>
                      </a14:backgroundRemoval>
                    </a14:imgEffect>
                  </a14:imgLayer>
                </a14:imgProps>
              </a:ext>
            </a:extLst>
          </a:blip>
          <a:stretch>
            <a:fillRect/>
          </a:stretch>
        </p:blipFill>
        <p:spPr>
          <a:xfrm flipH="1">
            <a:off x="-577261" y="2476168"/>
            <a:ext cx="5798418" cy="4110434"/>
          </a:xfrm>
          <a:prstGeom prst="rect">
            <a:avLst/>
          </a:prstGeom>
        </p:spPr>
      </p:pic>
    </p:spTree>
    <p:extLst>
      <p:ext uri="{BB962C8B-B14F-4D97-AF65-F5344CB8AC3E}">
        <p14:creationId xmlns:p14="http://schemas.microsoft.com/office/powerpoint/2010/main" val="26138012"/>
      </p:ext>
    </p:extLst>
  </p:cSld>
  <p:clrMapOvr>
    <a:masterClrMapping/>
  </p:clrMapOvr>
  <mc:AlternateContent xmlns:mc="http://schemas.openxmlformats.org/markup-compatibility/2006" xmlns:p14="http://schemas.microsoft.com/office/powerpoint/2010/main">
    <mc:Choice Requires="p14">
      <p:transition spd="slow" p14:dur="2000" advTm="49796"/>
    </mc:Choice>
    <mc:Fallback xmlns="">
      <p:transition spd="slow" advTm="49796"/>
    </mc:Fallback>
  </mc:AlternateContent>
  <p:extLst>
    <p:ext uri="{E180D4A7-C9FB-4DFB-919C-405C955672EB}">
      <p14:showEvtLst xmlns:p14="http://schemas.microsoft.com/office/powerpoint/2010/main">
        <p14:playEvt time="1" objId="8"/>
        <p14:stopEvt time="49673" objId="8"/>
      </p14:showEvtLst>
    </p:ext>
  </p:extLs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771D5D-0F91-A75F-E4A2-675C36E0CE8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0ED3594-1DCA-EFA4-2632-8FD1261ABAD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7946BE90-BD13-F480-080B-248C7C6430DA}"/>
              </a:ext>
            </a:extLst>
          </p:cNvPr>
          <p:cNvSpPr/>
          <p:nvPr/>
        </p:nvSpPr>
        <p:spPr>
          <a:xfrm>
            <a:off x="7883147" y="1391987"/>
            <a:ext cx="4128422"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4EBB9CBE-F34F-6A1F-C60F-6031212B577E}"/>
              </a:ext>
            </a:extLst>
          </p:cNvPr>
          <p:cNvSpPr/>
          <p:nvPr/>
        </p:nvSpPr>
        <p:spPr>
          <a:xfrm>
            <a:off x="763676" y="1588911"/>
            <a:ext cx="11151262" cy="5008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80C17317-5D1F-9DF5-E9BB-CB69BA05953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80B7A6DB-95E7-BFBE-45CB-2164DB1873A8}"/>
              </a:ext>
            </a:extLst>
          </p:cNvPr>
          <p:cNvSpPr/>
          <p:nvPr/>
        </p:nvSpPr>
        <p:spPr>
          <a:xfrm>
            <a:off x="2351585" y="656654"/>
            <a:ext cx="9001000"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800" b="1" dirty="0">
                <a:solidFill>
                  <a:srgbClr val="00B0F0"/>
                </a:solidFill>
                <a:latin typeface="Alexandria" pitchFamily="2" charset="-78"/>
                <a:cs typeface="Alexandria" pitchFamily="2" charset="-78"/>
              </a:rPr>
              <a:t>نظرية انتشار الابتكار</a:t>
            </a:r>
            <a:endParaRPr lang="ar-EG" sz="2800" b="1" dirty="0">
              <a:solidFill>
                <a:srgbClr val="002060"/>
              </a:solidFill>
              <a:latin typeface="Alexandria" pitchFamily="2" charset="-78"/>
              <a:cs typeface="Alexandria" pitchFamily="2" charset="-78"/>
            </a:endParaRPr>
          </a:p>
        </p:txBody>
      </p:sp>
      <p:sp>
        <p:nvSpPr>
          <p:cNvPr id="4" name="TextBox 47">
            <a:extLst>
              <a:ext uri="{FF2B5EF4-FFF2-40B4-BE49-F238E27FC236}">
                <a16:creationId xmlns:a16="http://schemas.microsoft.com/office/drawing/2014/main" id="{4D73B9A9-CB99-E964-4BC8-4715C0003D3B}"/>
              </a:ext>
            </a:extLst>
          </p:cNvPr>
          <p:cNvSpPr txBox="1"/>
          <p:nvPr/>
        </p:nvSpPr>
        <p:spPr>
          <a:xfrm>
            <a:off x="1104339" y="2015842"/>
            <a:ext cx="10469936" cy="3682483"/>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1" eaLnBrk="1" fontAlgn="auto" latinLnBrk="0" hangingPunct="1">
              <a:lnSpc>
                <a:spcPct val="250000"/>
              </a:lnSpc>
              <a:spcBef>
                <a:spcPts val="0"/>
              </a:spcBef>
              <a:spcAft>
                <a:spcPts val="0"/>
              </a:spcAft>
              <a:buClrTx/>
              <a:buSzTx/>
              <a:buFontTx/>
              <a:buNone/>
              <a:tabLst/>
              <a:defRPr/>
            </a:pPr>
            <a:r>
              <a:rPr kumimoji="0" lang="ar-EG" sz="1600" b="0" i="0" u="none" strike="noStrike" kern="1200" cap="none" spc="0" normalizeH="0" baseline="0" noProof="0" dirty="0">
                <a:ln>
                  <a:noFill/>
                </a:ln>
                <a:effectLst/>
                <a:uLnTx/>
                <a:uFillTx/>
                <a:latin typeface="Alexandria" pitchFamily="2" charset="-78"/>
                <a:ea typeface="+mn-ea"/>
                <a:cs typeface="Alexandria" pitchFamily="2" charset="-78"/>
              </a:rPr>
              <a:t>تركّز نظرية انتشار الابتكار على مرحلة مختلفة من قصة الابتكار: ليس “كيف تولدت الفكرة؟” بل “كيف تنتشر وتُتبنّى؟”. تشرح النظرية أن تبني الابتكار داخل مجتمع أو مؤسسة يحدث عبر الزمن وبواسطة التواصل بين الأفراد والجهات المؤثرة، وأن الناس لا يتبنون الجديد بالسرعة نفسها؛ فهناك مبتكرون ومتَبنون أوائل ثم أغلبية مبكرة ومتأخرة ثم متأخرون. كما تؤكد أن قرار تبني الابتكار يتأثر بخصائص الابتكار نفسه مثل: مدى فائدته مقارنة بالحل الحالي، مدى توافقه مع القيم والاحتياج، سهولة فهمه وتجربته، وإمكانية ملاحظة نتائجه. وبذلك تبرز النظرية أن نجاح الابتكار عمليًا مرتبط بقدرة المؤسسة على إدارة “التبني” لا الاختراع فقط.</a:t>
            </a:r>
          </a:p>
        </p:txBody>
      </p:sp>
      <p:sp>
        <p:nvSpPr>
          <p:cNvPr id="13" name="Rectangle: Rounded Corners 12">
            <a:extLst>
              <a:ext uri="{FF2B5EF4-FFF2-40B4-BE49-F238E27FC236}">
                <a16:creationId xmlns:a16="http://schemas.microsoft.com/office/drawing/2014/main" id="{E631F73F-AD91-CABB-5CE5-241F971CA1EC}"/>
              </a:ext>
            </a:extLst>
          </p:cNvPr>
          <p:cNvSpPr/>
          <p:nvPr/>
        </p:nvSpPr>
        <p:spPr>
          <a:xfrm>
            <a:off x="2063552" y="-171345"/>
            <a:ext cx="5669171"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000" b="1" dirty="0">
                <a:solidFill>
                  <a:schemeClr val="accent2"/>
                </a:solidFill>
                <a:latin typeface="Alexandria" pitchFamily="2" charset="-78"/>
                <a:cs typeface="Alexandria" pitchFamily="2" charset="-78"/>
              </a:rPr>
              <a:t>نظريات الابتكار </a:t>
            </a:r>
          </a:p>
        </p:txBody>
      </p:sp>
    </p:spTree>
    <p:extLst>
      <p:ext uri="{BB962C8B-B14F-4D97-AF65-F5344CB8AC3E}">
        <p14:creationId xmlns:p14="http://schemas.microsoft.com/office/powerpoint/2010/main" val="2359876635"/>
      </p:ext>
    </p:extLst>
  </p:cSld>
  <p:clrMapOvr>
    <a:masterClrMapping/>
  </p:clrMapOvr>
  <mc:AlternateContent xmlns:mc="http://schemas.openxmlformats.org/markup-compatibility/2006" xmlns:p14="http://schemas.microsoft.com/office/powerpoint/2010/main">
    <mc:Choice Requires="p14">
      <p:transition spd="slow" p14:dur="2000" advTm="49796"/>
    </mc:Choice>
    <mc:Fallback xmlns="">
      <p:transition spd="slow" advTm="49796"/>
    </mc:Fallback>
  </mc:AlternateContent>
  <p:extLst>
    <p:ext uri="{E180D4A7-C9FB-4DFB-919C-405C955672EB}">
      <p14:showEvtLst xmlns:p14="http://schemas.microsoft.com/office/powerpoint/2010/main">
        <p14:playEvt time="1" objId="8"/>
        <p14:stopEvt time="49673" objId="8"/>
      </p14:showEvtLst>
    </p:ext>
  </p:extLs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A8A070-E251-EC8B-FA32-B52EBB6FB2B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FDAFAD5-2675-EB46-C52A-38D18601649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8BC2FEDC-2B03-8968-9415-9FD1F1BF8CC1}"/>
              </a:ext>
            </a:extLst>
          </p:cNvPr>
          <p:cNvSpPr/>
          <p:nvPr/>
        </p:nvSpPr>
        <p:spPr>
          <a:xfrm>
            <a:off x="7883147" y="1391987"/>
            <a:ext cx="4128422"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00AF8169-55EC-AFB6-BAE5-F8FE4E3DA778}"/>
              </a:ext>
            </a:extLst>
          </p:cNvPr>
          <p:cNvSpPr/>
          <p:nvPr/>
        </p:nvSpPr>
        <p:spPr>
          <a:xfrm>
            <a:off x="763676" y="1588911"/>
            <a:ext cx="11151262" cy="5008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43A47737-5AA9-EC56-3476-BEBB2AE36DE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088268FF-C0D9-2F9A-B216-215BE5435B82}"/>
              </a:ext>
            </a:extLst>
          </p:cNvPr>
          <p:cNvSpPr/>
          <p:nvPr/>
        </p:nvSpPr>
        <p:spPr>
          <a:xfrm>
            <a:off x="2351585" y="656654"/>
            <a:ext cx="9001000"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800" b="1" dirty="0">
                <a:solidFill>
                  <a:srgbClr val="00B0F0"/>
                </a:solidFill>
                <a:latin typeface="Alexandria" pitchFamily="2" charset="-78"/>
                <a:cs typeface="Alexandria" pitchFamily="2" charset="-78"/>
              </a:rPr>
              <a:t>تابع: نظرية انتشار الابتكار</a:t>
            </a:r>
          </a:p>
        </p:txBody>
      </p:sp>
      <p:sp>
        <p:nvSpPr>
          <p:cNvPr id="10" name="TextBox 9">
            <a:extLst>
              <a:ext uri="{FF2B5EF4-FFF2-40B4-BE49-F238E27FC236}">
                <a16:creationId xmlns:a16="http://schemas.microsoft.com/office/drawing/2014/main" id="{29AE6D83-AF45-E6C5-AB39-0AFC98CCC57F}"/>
              </a:ext>
            </a:extLst>
          </p:cNvPr>
          <p:cNvSpPr txBox="1"/>
          <p:nvPr/>
        </p:nvSpPr>
        <p:spPr>
          <a:xfrm>
            <a:off x="2446291" y="1812152"/>
            <a:ext cx="8867012" cy="4451924"/>
          </a:xfrm>
          <a:prstGeom prst="rect">
            <a:avLst/>
          </a:prstGeom>
          <a:noFill/>
        </p:spPr>
        <p:txBody>
          <a:bodyPr wrap="square" rtlCol="1">
            <a:spAutoFit/>
          </a:bodyPr>
          <a:lstStyle/>
          <a:p>
            <a:pPr marL="0" marR="0" lvl="0" indent="0" algn="r" defTabSz="914400" rtl="1" eaLnBrk="1" fontAlgn="auto" latinLnBrk="0" hangingPunct="1">
              <a:lnSpc>
                <a:spcPct val="200000"/>
              </a:lnSpc>
              <a:spcBef>
                <a:spcPts val="0"/>
              </a:spcBef>
              <a:spcAft>
                <a:spcPts val="0"/>
              </a:spcAft>
              <a:buClrTx/>
              <a:buSzTx/>
              <a:buFontTx/>
              <a:buNone/>
              <a:tabLst/>
              <a:defRPr/>
            </a:pPr>
            <a:r>
              <a:rPr kumimoji="0" lang="ar-EG" sz="1600" b="1" i="0" u="none" strike="noStrike" kern="1200" cap="none" spc="0" normalizeH="0" baseline="0" noProof="0" dirty="0">
                <a:ln>
                  <a:noFill/>
                </a:ln>
                <a:solidFill>
                  <a:schemeClr val="accent2"/>
                </a:solidFill>
                <a:effectLst/>
                <a:uLnTx/>
                <a:uFillTx/>
                <a:latin typeface="Alexandria" pitchFamily="2" charset="-78"/>
                <a:ea typeface="+mn-ea"/>
                <a:cs typeface="Alexandria" pitchFamily="2" charset="-78"/>
                <a:sym typeface="Arial"/>
              </a:rPr>
              <a:t>أفكار أساسية:</a:t>
            </a:r>
          </a:p>
          <a:p>
            <a:pPr marL="285750" marR="0" lvl="0" indent="-285750" algn="r" defTabSz="914400" rtl="1"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ar-EG" sz="160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sym typeface="Arial"/>
              </a:rPr>
              <a:t>فئات المتبنين تختلف في السرعة والاستعداد للمخاطرة.</a:t>
            </a:r>
          </a:p>
          <a:p>
            <a:pPr marL="285750" marR="0" lvl="0" indent="-285750" algn="r" defTabSz="914400" rtl="1"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ar-EG" sz="160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sym typeface="Arial"/>
              </a:rPr>
              <a:t>خصائص الابتكار تؤثر في القبول: ميزة نسبية، توافق، بساطة، قابلية التجربة، وضوح النتائج.</a:t>
            </a:r>
          </a:p>
          <a:p>
            <a:pPr marL="285750" marR="0" lvl="0" indent="-285750" algn="r" defTabSz="914400" rtl="1"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ar-EG" sz="160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sym typeface="Arial"/>
              </a:rPr>
              <a:t>التواصل/القنوات المؤثرة عنصر حاسم في الانتشار.</a:t>
            </a:r>
          </a:p>
          <a:p>
            <a:pPr marL="285750" marR="0" lvl="0" indent="-285750" algn="r" defTabSz="914400" rtl="1"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ar-EG" sz="160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sym typeface="Arial"/>
              </a:rPr>
              <a:t>الابتكار يتحول لقيمة عندما يُتبنّى فعليًا.</a:t>
            </a:r>
          </a:p>
          <a:p>
            <a:pPr marR="0" lvl="0" algn="r" defTabSz="914400" rtl="1" eaLnBrk="1" fontAlgn="auto" latinLnBrk="0" hangingPunct="1">
              <a:lnSpc>
                <a:spcPct val="200000"/>
              </a:lnSpc>
              <a:spcBef>
                <a:spcPts val="0"/>
              </a:spcBef>
              <a:spcAft>
                <a:spcPts val="0"/>
              </a:spcAft>
              <a:buClrTx/>
              <a:buSzTx/>
              <a:tabLst/>
              <a:defRPr/>
            </a:pPr>
            <a:r>
              <a:rPr kumimoji="0" lang="ar-EG" sz="1600" b="1" i="0" u="none" strike="noStrike" kern="1200" cap="none" spc="0" normalizeH="0" baseline="0" noProof="0" dirty="0">
                <a:ln>
                  <a:noFill/>
                </a:ln>
                <a:solidFill>
                  <a:srgbClr val="00B050"/>
                </a:solidFill>
                <a:effectLst/>
                <a:uLnTx/>
                <a:uFillTx/>
                <a:latin typeface="Alexandria" pitchFamily="2" charset="-78"/>
                <a:ea typeface="+mn-ea"/>
                <a:cs typeface="Alexandria" pitchFamily="2" charset="-78"/>
                <a:sym typeface="Arial"/>
              </a:rPr>
              <a:t>أهم النقد الموجّه:</a:t>
            </a:r>
          </a:p>
          <a:p>
            <a:pPr marL="285750" marR="0" lvl="0" indent="-285750" algn="r" defTabSz="914400" rtl="1"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ar-EG" sz="160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sym typeface="Arial"/>
              </a:rPr>
              <a:t>قد تبدو خطية أكثر من الواقع (الواقع فيه رجوع وتعثر ومقاومة).</a:t>
            </a:r>
          </a:p>
          <a:p>
            <a:pPr marL="285750" marR="0" lvl="0" indent="-285750" algn="r" defTabSz="914400" rtl="1"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ar-EG" sz="160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sym typeface="Arial"/>
              </a:rPr>
              <a:t>تركّز على الأفراد أحيانًا أكثر من القيود المؤسسية/السياسية.</a:t>
            </a:r>
          </a:p>
          <a:p>
            <a:pPr marL="285750" marR="0" lvl="0" indent="-285750" algn="r" defTabSz="914400" rtl="1"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ar-EG" sz="160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sym typeface="Arial"/>
              </a:rPr>
              <a:t>لا تشرح وحدها حالات الفشل رغم جودة الابتكار (مثل نقص الموارد أو الثقافة).</a:t>
            </a:r>
          </a:p>
        </p:txBody>
      </p:sp>
      <p:sp>
        <p:nvSpPr>
          <p:cNvPr id="13" name="Rectangle: Rounded Corners 12">
            <a:extLst>
              <a:ext uri="{FF2B5EF4-FFF2-40B4-BE49-F238E27FC236}">
                <a16:creationId xmlns:a16="http://schemas.microsoft.com/office/drawing/2014/main" id="{AF044D5F-2372-E7A7-FC0A-987ACE65ABEF}"/>
              </a:ext>
            </a:extLst>
          </p:cNvPr>
          <p:cNvSpPr/>
          <p:nvPr/>
        </p:nvSpPr>
        <p:spPr>
          <a:xfrm>
            <a:off x="2063552" y="-171345"/>
            <a:ext cx="5669171"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000" b="1" dirty="0">
                <a:solidFill>
                  <a:schemeClr val="accent2"/>
                </a:solidFill>
                <a:latin typeface="Alexandria" pitchFamily="2" charset="-78"/>
                <a:cs typeface="Alexandria" pitchFamily="2" charset="-78"/>
              </a:rPr>
              <a:t>نظريات الابتكار </a:t>
            </a:r>
          </a:p>
        </p:txBody>
      </p:sp>
    </p:spTree>
    <p:extLst>
      <p:ext uri="{BB962C8B-B14F-4D97-AF65-F5344CB8AC3E}">
        <p14:creationId xmlns:p14="http://schemas.microsoft.com/office/powerpoint/2010/main" val="1392560306"/>
      </p:ext>
    </p:extLst>
  </p:cSld>
  <p:clrMapOvr>
    <a:masterClrMapping/>
  </p:clrMapOvr>
  <mc:AlternateContent xmlns:mc="http://schemas.openxmlformats.org/markup-compatibility/2006" xmlns:p14="http://schemas.microsoft.com/office/powerpoint/2010/main">
    <mc:Choice Requires="p14">
      <p:transition spd="slow" p14:dur="2000" advTm="49796"/>
    </mc:Choice>
    <mc:Fallback xmlns="">
      <p:transition spd="slow" advTm="49796"/>
    </mc:Fallback>
  </mc:AlternateContent>
  <p:extLst>
    <p:ext uri="{E180D4A7-C9FB-4DFB-919C-405C955672EB}">
      <p14:showEvtLst xmlns:p14="http://schemas.microsoft.com/office/powerpoint/2010/main">
        <p14:playEvt time="1" objId="8"/>
        <p14:stopEvt time="49673" objId="8"/>
      </p14:showEvtLst>
    </p:ext>
  </p:extLs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D604D3-99E7-2CDB-92DB-E2C1292F897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606D280-1AA0-E120-AC92-44509815FE0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AD0CA83A-2A8A-B889-5B4A-3AA40948474A}"/>
              </a:ext>
            </a:extLst>
          </p:cNvPr>
          <p:cNvSpPr/>
          <p:nvPr/>
        </p:nvSpPr>
        <p:spPr>
          <a:xfrm>
            <a:off x="7883147" y="1391987"/>
            <a:ext cx="4128422"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761DF75-8562-FB08-B546-2DE13E40D003}"/>
              </a:ext>
            </a:extLst>
          </p:cNvPr>
          <p:cNvSpPr/>
          <p:nvPr/>
        </p:nvSpPr>
        <p:spPr>
          <a:xfrm>
            <a:off x="763676" y="1588911"/>
            <a:ext cx="11151262" cy="5008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084A4205-3EC2-4350-82B6-132B8B3F6B4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C3540B24-5AA4-C548-F1E9-97563964FA13}"/>
              </a:ext>
            </a:extLst>
          </p:cNvPr>
          <p:cNvSpPr/>
          <p:nvPr/>
        </p:nvSpPr>
        <p:spPr>
          <a:xfrm>
            <a:off x="2351585" y="656654"/>
            <a:ext cx="9001000"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800" b="1" dirty="0">
                <a:solidFill>
                  <a:srgbClr val="00B0F0"/>
                </a:solidFill>
                <a:latin typeface="Alexandria" pitchFamily="2" charset="-78"/>
                <a:cs typeface="Alexandria" pitchFamily="2" charset="-78"/>
              </a:rPr>
              <a:t>نظرية الابتكار المُزعزع</a:t>
            </a:r>
            <a:endParaRPr lang="ar-EG" sz="2800" b="1" dirty="0">
              <a:solidFill>
                <a:srgbClr val="002060"/>
              </a:solidFill>
              <a:latin typeface="Alexandria" pitchFamily="2" charset="-78"/>
              <a:cs typeface="Alexandria" pitchFamily="2" charset="-78"/>
            </a:endParaRPr>
          </a:p>
        </p:txBody>
      </p:sp>
      <p:sp>
        <p:nvSpPr>
          <p:cNvPr id="4" name="TextBox 47">
            <a:extLst>
              <a:ext uri="{FF2B5EF4-FFF2-40B4-BE49-F238E27FC236}">
                <a16:creationId xmlns:a16="http://schemas.microsoft.com/office/drawing/2014/main" id="{268CADB5-ACDF-4FCB-69FB-468837A46E8F}"/>
              </a:ext>
            </a:extLst>
          </p:cNvPr>
          <p:cNvSpPr txBox="1"/>
          <p:nvPr/>
        </p:nvSpPr>
        <p:spPr>
          <a:xfrm>
            <a:off x="1104339" y="2015842"/>
            <a:ext cx="10469936" cy="3682483"/>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1" eaLnBrk="1" fontAlgn="auto" latinLnBrk="0" hangingPunct="1">
              <a:lnSpc>
                <a:spcPct val="250000"/>
              </a:lnSpc>
              <a:spcBef>
                <a:spcPts val="0"/>
              </a:spcBef>
              <a:spcAft>
                <a:spcPts val="0"/>
              </a:spcAft>
              <a:buClrTx/>
              <a:buSzTx/>
              <a:buFontTx/>
              <a:buNone/>
              <a:tabLst/>
              <a:defRPr/>
            </a:pPr>
            <a:r>
              <a:rPr kumimoji="0" lang="ar-EG" sz="1600" b="0" i="0" u="none" strike="noStrike" kern="1200" cap="none" spc="0" normalizeH="0" baseline="0" noProof="0" dirty="0">
                <a:ln>
                  <a:noFill/>
                </a:ln>
                <a:effectLst/>
                <a:uLnTx/>
                <a:uFillTx/>
                <a:latin typeface="Alexandria" pitchFamily="2" charset="-78"/>
                <a:ea typeface="+mn-ea"/>
                <a:cs typeface="Alexandria" pitchFamily="2" charset="-78"/>
              </a:rPr>
              <a:t>تشرح نظرية الابتكار المُزعزع كيف يمكن لابتكار يبدأ صغيرًا وبسيطًا — وأحيانًا أقل جودة في البداية — أن يتطور تدريجيًا ليقلب السوق أو القطاع. الفكرة أن بعض الابتكارات تبدأ في أطراف السوق (شريحة مهملة أو احتياج بسيط) أو تقدم حلًا أرخص وأسهل، ثم تتحسن مع الوقت حتى تصبح منافسًا قويًا للحلول السائدة. وتوضح النظرية لماذا قد تتأخر المؤسسات الكبرى عن التقاط هذا النوع من الابتكارات: لأنها تركز على عملائها الحاليين ومتطلباتهم العالية، فتتجاهل الحلول التي تبدو “بسيطة” في البداية. لذلك تُستخدم النظرية لفهم التحولات الكبرى في الأسواق ولماذا يتغير اللاعبون الرئيسيون بمرور الزمن.</a:t>
            </a:r>
          </a:p>
        </p:txBody>
      </p:sp>
      <p:sp>
        <p:nvSpPr>
          <p:cNvPr id="13" name="Rectangle: Rounded Corners 12">
            <a:extLst>
              <a:ext uri="{FF2B5EF4-FFF2-40B4-BE49-F238E27FC236}">
                <a16:creationId xmlns:a16="http://schemas.microsoft.com/office/drawing/2014/main" id="{CB33FAA0-6849-B89D-CAB5-65E373B178FA}"/>
              </a:ext>
            </a:extLst>
          </p:cNvPr>
          <p:cNvSpPr/>
          <p:nvPr/>
        </p:nvSpPr>
        <p:spPr>
          <a:xfrm>
            <a:off x="2063552" y="-171345"/>
            <a:ext cx="5669171"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000" b="1" dirty="0">
                <a:solidFill>
                  <a:schemeClr val="accent2"/>
                </a:solidFill>
                <a:latin typeface="Alexandria" pitchFamily="2" charset="-78"/>
                <a:cs typeface="Alexandria" pitchFamily="2" charset="-78"/>
              </a:rPr>
              <a:t>نظريات الابتكار </a:t>
            </a:r>
          </a:p>
        </p:txBody>
      </p:sp>
    </p:spTree>
    <p:extLst>
      <p:ext uri="{BB962C8B-B14F-4D97-AF65-F5344CB8AC3E}">
        <p14:creationId xmlns:p14="http://schemas.microsoft.com/office/powerpoint/2010/main" val="1001517439"/>
      </p:ext>
    </p:extLst>
  </p:cSld>
  <p:clrMapOvr>
    <a:masterClrMapping/>
  </p:clrMapOvr>
  <mc:AlternateContent xmlns:mc="http://schemas.openxmlformats.org/markup-compatibility/2006" xmlns:p14="http://schemas.microsoft.com/office/powerpoint/2010/main">
    <mc:Choice Requires="p14">
      <p:transition spd="slow" p14:dur="2000" advTm="49796"/>
    </mc:Choice>
    <mc:Fallback xmlns="">
      <p:transition spd="slow" advTm="49796"/>
    </mc:Fallback>
  </mc:AlternateContent>
  <p:extLst>
    <p:ext uri="{E180D4A7-C9FB-4DFB-919C-405C955672EB}">
      <p14:showEvtLst xmlns:p14="http://schemas.microsoft.com/office/powerpoint/2010/main">
        <p14:playEvt time="1" objId="8"/>
        <p14:stopEvt time="49673" objId="8"/>
      </p14:showEvtLst>
    </p:ext>
  </p:extLs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527E80-9FEF-1B96-FF41-DDD1DEE2553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616078C-3DD8-ABEF-ED40-3E9536A60EA7}"/>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90110BB7-AF90-5796-D6E1-F72DA6AC16FF}"/>
              </a:ext>
            </a:extLst>
          </p:cNvPr>
          <p:cNvSpPr/>
          <p:nvPr/>
        </p:nvSpPr>
        <p:spPr>
          <a:xfrm>
            <a:off x="7883147" y="1391987"/>
            <a:ext cx="4128422"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BA37F8C8-6C46-0F59-F437-7DC397746D4E}"/>
              </a:ext>
            </a:extLst>
          </p:cNvPr>
          <p:cNvSpPr/>
          <p:nvPr/>
        </p:nvSpPr>
        <p:spPr>
          <a:xfrm>
            <a:off x="763676" y="1588911"/>
            <a:ext cx="11151262" cy="5008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A8B66EFD-B9DB-0CC2-AF6D-EB0FBF37198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646361BC-4B5B-6A15-936A-39B418E6A28A}"/>
              </a:ext>
            </a:extLst>
          </p:cNvPr>
          <p:cNvSpPr/>
          <p:nvPr/>
        </p:nvSpPr>
        <p:spPr>
          <a:xfrm>
            <a:off x="2351585" y="656654"/>
            <a:ext cx="9001000"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800" b="1" dirty="0">
                <a:solidFill>
                  <a:srgbClr val="00B0F0"/>
                </a:solidFill>
                <a:latin typeface="Alexandria" pitchFamily="2" charset="-78"/>
                <a:cs typeface="Alexandria" pitchFamily="2" charset="-78"/>
              </a:rPr>
              <a:t>تابع: نظرية الابتكار المُزعزع</a:t>
            </a:r>
          </a:p>
        </p:txBody>
      </p:sp>
      <p:sp>
        <p:nvSpPr>
          <p:cNvPr id="10" name="TextBox 9">
            <a:extLst>
              <a:ext uri="{FF2B5EF4-FFF2-40B4-BE49-F238E27FC236}">
                <a16:creationId xmlns:a16="http://schemas.microsoft.com/office/drawing/2014/main" id="{10DD487F-45CA-5EF6-4E90-2BDF4D24131B}"/>
              </a:ext>
            </a:extLst>
          </p:cNvPr>
          <p:cNvSpPr txBox="1"/>
          <p:nvPr/>
        </p:nvSpPr>
        <p:spPr>
          <a:xfrm>
            <a:off x="2446291" y="1812152"/>
            <a:ext cx="8867012" cy="4451924"/>
          </a:xfrm>
          <a:prstGeom prst="rect">
            <a:avLst/>
          </a:prstGeom>
          <a:noFill/>
        </p:spPr>
        <p:txBody>
          <a:bodyPr wrap="square" rtlCol="1">
            <a:spAutoFit/>
          </a:bodyPr>
          <a:lstStyle/>
          <a:p>
            <a:pPr marL="0" marR="0" lvl="0" indent="0" algn="r" defTabSz="914400" rtl="1" eaLnBrk="1" fontAlgn="auto" latinLnBrk="0" hangingPunct="1">
              <a:lnSpc>
                <a:spcPct val="200000"/>
              </a:lnSpc>
              <a:spcBef>
                <a:spcPts val="0"/>
              </a:spcBef>
              <a:spcAft>
                <a:spcPts val="0"/>
              </a:spcAft>
              <a:buClrTx/>
              <a:buSzTx/>
              <a:buFontTx/>
              <a:buNone/>
              <a:tabLst/>
              <a:defRPr/>
            </a:pPr>
            <a:r>
              <a:rPr kumimoji="0" lang="ar-EG" sz="1600" b="1" i="0" u="none" strike="noStrike" kern="1200" cap="none" spc="0" normalizeH="0" baseline="0" noProof="0" dirty="0">
                <a:ln>
                  <a:noFill/>
                </a:ln>
                <a:solidFill>
                  <a:schemeClr val="accent2"/>
                </a:solidFill>
                <a:effectLst/>
                <a:uLnTx/>
                <a:uFillTx/>
                <a:latin typeface="Alexandria" pitchFamily="2" charset="-78"/>
                <a:ea typeface="+mn-ea"/>
                <a:cs typeface="Alexandria" pitchFamily="2" charset="-78"/>
                <a:sym typeface="Arial"/>
              </a:rPr>
              <a:t>أفكار أساسية:</a:t>
            </a:r>
          </a:p>
          <a:p>
            <a:pPr marL="285750" marR="0" lvl="0" indent="-285750" algn="r" defTabSz="914400" rtl="1"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ar-EG" sz="160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sym typeface="Arial"/>
              </a:rPr>
              <a:t>يبدأ من الأطراف: أرخص/أسهل/يخدم شريحة مهملة.</a:t>
            </a:r>
          </a:p>
          <a:p>
            <a:pPr marL="285750" marR="0" lvl="0" indent="-285750" algn="r" defTabSz="914400" rtl="1"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ar-EG" sz="160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sym typeface="Arial"/>
              </a:rPr>
              <a:t>يتحسن تدريجيًا حتى ينافس الحلول التقليدية.</a:t>
            </a:r>
          </a:p>
          <a:p>
            <a:pPr marL="285750" marR="0" lvl="0" indent="-285750" algn="r" defTabSz="914400" rtl="1"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ar-EG" sz="160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sym typeface="Arial"/>
              </a:rPr>
              <a:t>الشركات الكبرى قد تتأخر لأنها تركّز على السوق الحالي.</a:t>
            </a:r>
          </a:p>
          <a:p>
            <a:pPr marL="285750" marR="0" lvl="0" indent="-285750" algn="r" defTabSz="914400" rtl="1"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ar-EG" sz="160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sym typeface="Arial"/>
              </a:rPr>
              <a:t>المزعزع يغيّر قواعد المنافسة لا مجرد تحسين بسيط.</a:t>
            </a:r>
          </a:p>
          <a:p>
            <a:pPr marR="0" lvl="0" algn="r" defTabSz="914400" rtl="1" eaLnBrk="1" fontAlgn="auto" latinLnBrk="0" hangingPunct="1">
              <a:lnSpc>
                <a:spcPct val="200000"/>
              </a:lnSpc>
              <a:spcBef>
                <a:spcPts val="0"/>
              </a:spcBef>
              <a:spcAft>
                <a:spcPts val="0"/>
              </a:spcAft>
              <a:buClrTx/>
              <a:buSzTx/>
              <a:tabLst/>
              <a:defRPr/>
            </a:pPr>
            <a:r>
              <a:rPr kumimoji="0" lang="ar-EG" sz="1600" b="1" i="0" u="none" strike="noStrike" kern="1200" cap="none" spc="0" normalizeH="0" baseline="0" noProof="0" dirty="0">
                <a:ln>
                  <a:noFill/>
                </a:ln>
                <a:solidFill>
                  <a:srgbClr val="00B050"/>
                </a:solidFill>
                <a:effectLst/>
                <a:uLnTx/>
                <a:uFillTx/>
                <a:latin typeface="Alexandria" pitchFamily="2" charset="-78"/>
                <a:ea typeface="+mn-ea"/>
                <a:cs typeface="Alexandria" pitchFamily="2" charset="-78"/>
                <a:sym typeface="Arial"/>
              </a:rPr>
              <a:t>أهم النقد الموجّه:</a:t>
            </a:r>
          </a:p>
          <a:p>
            <a:pPr marL="285750" marR="0" lvl="0" indent="-285750" algn="r" defTabSz="914400" rtl="1"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ar-EG" sz="160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sym typeface="Arial"/>
              </a:rPr>
              <a:t>يكثر إساءة استخدام المصطلح لوصف أي تقنية جديدة.</a:t>
            </a:r>
          </a:p>
          <a:p>
            <a:pPr marL="285750" marR="0" lvl="0" indent="-285750" algn="r" defTabSz="914400" rtl="1"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ar-EG" sz="160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sym typeface="Arial"/>
              </a:rPr>
              <a:t>ليست كل التحولات “مزعزعة” وفق التعريف الدقيق.</a:t>
            </a:r>
          </a:p>
          <a:p>
            <a:pPr marL="285750" marR="0" lvl="0" indent="-285750" algn="r" defTabSz="914400" rtl="1"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ar-EG" sz="160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sym typeface="Arial"/>
              </a:rPr>
              <a:t>لا تفسر وحدها كل نجاح/فشل الشركات (عوامل أخرى تلعب دورًا).</a:t>
            </a:r>
          </a:p>
        </p:txBody>
      </p:sp>
      <p:sp>
        <p:nvSpPr>
          <p:cNvPr id="13" name="Rectangle: Rounded Corners 12">
            <a:extLst>
              <a:ext uri="{FF2B5EF4-FFF2-40B4-BE49-F238E27FC236}">
                <a16:creationId xmlns:a16="http://schemas.microsoft.com/office/drawing/2014/main" id="{C026BAA5-DA66-1F73-0041-CA5DE9A50664}"/>
              </a:ext>
            </a:extLst>
          </p:cNvPr>
          <p:cNvSpPr/>
          <p:nvPr/>
        </p:nvSpPr>
        <p:spPr>
          <a:xfrm>
            <a:off x="2063552" y="-171345"/>
            <a:ext cx="5669171"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000" b="1" dirty="0">
                <a:solidFill>
                  <a:schemeClr val="accent2"/>
                </a:solidFill>
                <a:latin typeface="Alexandria" pitchFamily="2" charset="-78"/>
                <a:cs typeface="Alexandria" pitchFamily="2" charset="-78"/>
              </a:rPr>
              <a:t>نظريات الابتكار </a:t>
            </a:r>
          </a:p>
        </p:txBody>
      </p:sp>
      <p:pic>
        <p:nvPicPr>
          <p:cNvPr id="4" name="Picture 3">
            <a:extLst>
              <a:ext uri="{FF2B5EF4-FFF2-40B4-BE49-F238E27FC236}">
                <a16:creationId xmlns:a16="http://schemas.microsoft.com/office/drawing/2014/main" id="{F99F906F-3A9F-B7B7-CF83-373D86BD048E}"/>
              </a:ext>
            </a:extLst>
          </p:cNvPr>
          <p:cNvPicPr>
            <a:picLocks noChangeAspect="1"/>
          </p:cNvPicPr>
          <p:nvPr/>
        </p:nvPicPr>
        <p:blipFill>
          <a:blip r:embed="rId3"/>
          <a:stretch>
            <a:fillRect/>
          </a:stretch>
        </p:blipFill>
        <p:spPr>
          <a:xfrm>
            <a:off x="1415480" y="2530712"/>
            <a:ext cx="3014804" cy="3014804"/>
          </a:xfrm>
          <a:prstGeom prst="rect">
            <a:avLst/>
          </a:prstGeom>
        </p:spPr>
      </p:pic>
    </p:spTree>
    <p:extLst>
      <p:ext uri="{BB962C8B-B14F-4D97-AF65-F5344CB8AC3E}">
        <p14:creationId xmlns:p14="http://schemas.microsoft.com/office/powerpoint/2010/main" val="2501157272"/>
      </p:ext>
    </p:extLst>
  </p:cSld>
  <p:clrMapOvr>
    <a:masterClrMapping/>
  </p:clrMapOvr>
  <mc:AlternateContent xmlns:mc="http://schemas.openxmlformats.org/markup-compatibility/2006" xmlns:p14="http://schemas.microsoft.com/office/powerpoint/2010/main">
    <mc:Choice Requires="p14">
      <p:transition spd="slow" p14:dur="2000" advTm="49796"/>
    </mc:Choice>
    <mc:Fallback xmlns="">
      <p:transition spd="slow" advTm="49796"/>
    </mc:Fallback>
  </mc:AlternateContent>
  <p:extLst>
    <p:ext uri="{E180D4A7-C9FB-4DFB-919C-405C955672EB}">
      <p14:showEvtLst xmlns:p14="http://schemas.microsoft.com/office/powerpoint/2010/main">
        <p14:playEvt time="1" objId="8"/>
        <p14:stopEvt time="49673" objId="8"/>
      </p14:showEvtLst>
    </p:ext>
  </p:extLs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F7FF1C-8ACC-A559-6F15-4CE282F2580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2ADFEFA-776C-7292-7ED6-E592BC0174F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9EA956CF-F903-1F8C-F9B1-F79AF117E441}"/>
              </a:ext>
            </a:extLst>
          </p:cNvPr>
          <p:cNvSpPr/>
          <p:nvPr/>
        </p:nvSpPr>
        <p:spPr>
          <a:xfrm>
            <a:off x="7883147" y="1391987"/>
            <a:ext cx="4128422"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DECDD9C4-C1C7-8272-5207-D78917129EAF}"/>
              </a:ext>
            </a:extLst>
          </p:cNvPr>
          <p:cNvSpPr/>
          <p:nvPr/>
        </p:nvSpPr>
        <p:spPr>
          <a:xfrm>
            <a:off x="763676" y="1588911"/>
            <a:ext cx="11151262" cy="5008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C0DE4651-238D-60D2-1AAD-1A0459BA79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F9AC84DB-48A3-361E-34FD-B9BB8DEB50B1}"/>
              </a:ext>
            </a:extLst>
          </p:cNvPr>
          <p:cNvSpPr/>
          <p:nvPr/>
        </p:nvSpPr>
        <p:spPr>
          <a:xfrm>
            <a:off x="2351585" y="656654"/>
            <a:ext cx="9001000"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800" b="1" dirty="0">
                <a:solidFill>
                  <a:srgbClr val="00B0F0"/>
                </a:solidFill>
                <a:latin typeface="Alexandria" pitchFamily="2" charset="-78"/>
                <a:cs typeface="Alexandria" pitchFamily="2" charset="-78"/>
              </a:rPr>
              <a:t>نظرية الابتكار المفتوح</a:t>
            </a:r>
            <a:endParaRPr lang="ar-EG" sz="2800" b="1" dirty="0">
              <a:solidFill>
                <a:srgbClr val="002060"/>
              </a:solidFill>
              <a:latin typeface="Alexandria" pitchFamily="2" charset="-78"/>
              <a:cs typeface="Alexandria" pitchFamily="2" charset="-78"/>
            </a:endParaRPr>
          </a:p>
        </p:txBody>
      </p:sp>
      <p:sp>
        <p:nvSpPr>
          <p:cNvPr id="4" name="TextBox 47">
            <a:extLst>
              <a:ext uri="{FF2B5EF4-FFF2-40B4-BE49-F238E27FC236}">
                <a16:creationId xmlns:a16="http://schemas.microsoft.com/office/drawing/2014/main" id="{FE53C192-4D54-C415-0819-512E6CECF12E}"/>
              </a:ext>
            </a:extLst>
          </p:cNvPr>
          <p:cNvSpPr txBox="1"/>
          <p:nvPr/>
        </p:nvSpPr>
        <p:spPr>
          <a:xfrm>
            <a:off x="1104339" y="2015842"/>
            <a:ext cx="10469936" cy="306693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1" eaLnBrk="1" fontAlgn="auto" latinLnBrk="0" hangingPunct="1">
              <a:lnSpc>
                <a:spcPct val="250000"/>
              </a:lnSpc>
              <a:spcBef>
                <a:spcPts val="0"/>
              </a:spcBef>
              <a:spcAft>
                <a:spcPts val="0"/>
              </a:spcAft>
              <a:buClrTx/>
              <a:buSzTx/>
              <a:buFontTx/>
              <a:buNone/>
              <a:tabLst/>
              <a:defRPr/>
            </a:pPr>
            <a:r>
              <a:rPr kumimoji="0" lang="ar-EG" sz="1600" b="0" i="0" u="none" strike="noStrike" kern="1200" cap="none" spc="0" normalizeH="0" baseline="0" noProof="0" dirty="0">
                <a:ln>
                  <a:noFill/>
                </a:ln>
                <a:effectLst/>
                <a:uLnTx/>
                <a:uFillTx/>
                <a:latin typeface="Alexandria" pitchFamily="2" charset="-78"/>
                <a:ea typeface="+mn-ea"/>
                <a:cs typeface="Alexandria" pitchFamily="2" charset="-78"/>
              </a:rPr>
              <a:t>تعتمد نظرية الابتكار المفتوح على أن المؤسسة لا يجب أن تعتمد فقط على أفكارها الداخلية، لأن المعرفة موزعة في العالم: لدى الجامعات، الشركات الناشئة، العملاء، الموردين، وحتى المنافسين. لذلك تدعو إلى فتح قنوات لاستقبال الأفكار والتقنيات من الخارج، وفي الوقت نفسه مشاركة بعض الابتكارات عبر الترخيص أو الشراكات أو المنصات، بما يسرّع الوصول للحلول ويقلل التكلفة والوقت والمخاطر. وتفسيرها للابتكار أن سرعة التطور اليوم تجعل “الابتكار المغلق” أبطأ وأعلى تكلفة، بينما التعاون والشراكات وتبادل المعرفة يرفعان جودة الابتكار وسرعة تطبيقه.</a:t>
            </a:r>
          </a:p>
        </p:txBody>
      </p:sp>
      <p:sp>
        <p:nvSpPr>
          <p:cNvPr id="13" name="Rectangle: Rounded Corners 12">
            <a:extLst>
              <a:ext uri="{FF2B5EF4-FFF2-40B4-BE49-F238E27FC236}">
                <a16:creationId xmlns:a16="http://schemas.microsoft.com/office/drawing/2014/main" id="{25153793-2693-C20C-9572-5010F661D5CD}"/>
              </a:ext>
            </a:extLst>
          </p:cNvPr>
          <p:cNvSpPr/>
          <p:nvPr/>
        </p:nvSpPr>
        <p:spPr>
          <a:xfrm>
            <a:off x="2063552" y="-171345"/>
            <a:ext cx="5669171"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000" b="1" dirty="0">
                <a:solidFill>
                  <a:schemeClr val="accent2"/>
                </a:solidFill>
                <a:latin typeface="Alexandria" pitchFamily="2" charset="-78"/>
                <a:cs typeface="Alexandria" pitchFamily="2" charset="-78"/>
              </a:rPr>
              <a:t>نظريات الابتكار </a:t>
            </a:r>
          </a:p>
        </p:txBody>
      </p:sp>
    </p:spTree>
    <p:extLst>
      <p:ext uri="{BB962C8B-B14F-4D97-AF65-F5344CB8AC3E}">
        <p14:creationId xmlns:p14="http://schemas.microsoft.com/office/powerpoint/2010/main" val="1164049759"/>
      </p:ext>
    </p:extLst>
  </p:cSld>
  <p:clrMapOvr>
    <a:masterClrMapping/>
  </p:clrMapOvr>
  <mc:AlternateContent xmlns:mc="http://schemas.openxmlformats.org/markup-compatibility/2006" xmlns:p14="http://schemas.microsoft.com/office/powerpoint/2010/main">
    <mc:Choice Requires="p14">
      <p:transition spd="slow" p14:dur="2000" advTm="49796"/>
    </mc:Choice>
    <mc:Fallback xmlns="">
      <p:transition spd="slow" advTm="49796"/>
    </mc:Fallback>
  </mc:AlternateContent>
  <p:extLst>
    <p:ext uri="{E180D4A7-C9FB-4DFB-919C-405C955672EB}">
      <p14:showEvtLst xmlns:p14="http://schemas.microsoft.com/office/powerpoint/2010/main">
        <p14:playEvt time="1" objId="8"/>
        <p14:stopEvt time="49673" objId="8"/>
      </p14:showEvtLst>
    </p:ext>
  </p:extLs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3C16BA-8394-BA7B-0152-139F1C9A4F4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3FEA67F-1C87-DC7F-B1EB-41A38AC950C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81D746B6-76CB-142F-C1D4-DD3208B1ABAF}"/>
              </a:ext>
            </a:extLst>
          </p:cNvPr>
          <p:cNvSpPr/>
          <p:nvPr/>
        </p:nvSpPr>
        <p:spPr>
          <a:xfrm>
            <a:off x="7883147" y="1391987"/>
            <a:ext cx="4128422"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078FE86E-6C73-671F-693E-FE1648BB769F}"/>
              </a:ext>
            </a:extLst>
          </p:cNvPr>
          <p:cNvSpPr/>
          <p:nvPr/>
        </p:nvSpPr>
        <p:spPr>
          <a:xfrm>
            <a:off x="763676" y="1588911"/>
            <a:ext cx="11151262" cy="5008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123DE9AC-428B-D911-DC93-C02FBF8E253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4344B894-4F6A-200A-6FCD-C7F8EB315F50}"/>
              </a:ext>
            </a:extLst>
          </p:cNvPr>
          <p:cNvSpPr/>
          <p:nvPr/>
        </p:nvSpPr>
        <p:spPr>
          <a:xfrm>
            <a:off x="2351585" y="656654"/>
            <a:ext cx="9001000"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800" b="1" dirty="0">
                <a:solidFill>
                  <a:srgbClr val="00B0F0"/>
                </a:solidFill>
                <a:latin typeface="Alexandria" pitchFamily="2" charset="-78"/>
                <a:cs typeface="Alexandria" pitchFamily="2" charset="-78"/>
              </a:rPr>
              <a:t>تابع: نظرية الابتكار المفتوح</a:t>
            </a:r>
          </a:p>
        </p:txBody>
      </p:sp>
      <p:sp>
        <p:nvSpPr>
          <p:cNvPr id="10" name="TextBox 9">
            <a:extLst>
              <a:ext uri="{FF2B5EF4-FFF2-40B4-BE49-F238E27FC236}">
                <a16:creationId xmlns:a16="http://schemas.microsoft.com/office/drawing/2014/main" id="{B83B2566-BC4B-B45C-CE0B-3368FAC5B49A}"/>
              </a:ext>
            </a:extLst>
          </p:cNvPr>
          <p:cNvSpPr txBox="1"/>
          <p:nvPr/>
        </p:nvSpPr>
        <p:spPr>
          <a:xfrm>
            <a:off x="2446291" y="1812152"/>
            <a:ext cx="8867012" cy="4451924"/>
          </a:xfrm>
          <a:prstGeom prst="rect">
            <a:avLst/>
          </a:prstGeom>
          <a:noFill/>
        </p:spPr>
        <p:txBody>
          <a:bodyPr wrap="square" rtlCol="1">
            <a:spAutoFit/>
          </a:bodyPr>
          <a:lstStyle/>
          <a:p>
            <a:pPr marL="0" marR="0" lvl="0" indent="0" algn="r" defTabSz="914400" rtl="1" eaLnBrk="1" fontAlgn="auto" latinLnBrk="0" hangingPunct="1">
              <a:lnSpc>
                <a:spcPct val="200000"/>
              </a:lnSpc>
              <a:spcBef>
                <a:spcPts val="0"/>
              </a:spcBef>
              <a:spcAft>
                <a:spcPts val="0"/>
              </a:spcAft>
              <a:buClrTx/>
              <a:buSzTx/>
              <a:buFontTx/>
              <a:buNone/>
              <a:tabLst/>
              <a:defRPr/>
            </a:pPr>
            <a:r>
              <a:rPr kumimoji="0" lang="ar-EG" sz="1600" b="1" i="0" u="none" strike="noStrike" kern="1200" cap="none" spc="0" normalizeH="0" baseline="0" noProof="0" dirty="0">
                <a:ln>
                  <a:noFill/>
                </a:ln>
                <a:solidFill>
                  <a:schemeClr val="accent2"/>
                </a:solidFill>
                <a:effectLst/>
                <a:uLnTx/>
                <a:uFillTx/>
                <a:latin typeface="Alexandria" pitchFamily="2" charset="-78"/>
                <a:ea typeface="+mn-ea"/>
                <a:cs typeface="Alexandria" pitchFamily="2" charset="-78"/>
                <a:sym typeface="Arial"/>
              </a:rPr>
              <a:t>أفكار أساسية:</a:t>
            </a:r>
          </a:p>
          <a:p>
            <a:pPr marL="285750" marR="0" lvl="0" indent="-285750" algn="r" defTabSz="914400" rtl="1"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ar-EG" sz="160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sym typeface="Arial"/>
              </a:rPr>
              <a:t>مصادر الابتكار قد تكون داخلية وخارجية معًا.</a:t>
            </a:r>
          </a:p>
          <a:p>
            <a:pPr marL="285750" marR="0" lvl="0" indent="-285750" algn="r" defTabSz="914400" rtl="1"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ar-EG" sz="160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sym typeface="Arial"/>
              </a:rPr>
              <a:t>الشراكات والمنصات ومسابقات الأفكار تعزز الابتكار.</a:t>
            </a:r>
          </a:p>
          <a:p>
            <a:pPr marL="285750" marR="0" lvl="0" indent="-285750" algn="r" defTabSz="914400" rtl="1"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ar-EG" sz="160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sym typeface="Arial"/>
              </a:rPr>
              <a:t>مشاركة المعرفة (ترخيص/تعاون) قد تخلق قيمة إضافية.</a:t>
            </a:r>
          </a:p>
          <a:p>
            <a:pPr marL="285750" marR="0" lvl="0" indent="-285750" algn="r" defTabSz="914400" rtl="1"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ar-EG" sz="160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sym typeface="Arial"/>
              </a:rPr>
              <a:t>الابتكار المفتوح يسرّع التطوير ويقلل المخاطر.</a:t>
            </a:r>
          </a:p>
          <a:p>
            <a:pPr marR="0" lvl="0" algn="r" defTabSz="914400" rtl="1" eaLnBrk="1" fontAlgn="auto" latinLnBrk="0" hangingPunct="1">
              <a:lnSpc>
                <a:spcPct val="200000"/>
              </a:lnSpc>
              <a:spcBef>
                <a:spcPts val="0"/>
              </a:spcBef>
              <a:spcAft>
                <a:spcPts val="0"/>
              </a:spcAft>
              <a:buClrTx/>
              <a:buSzTx/>
              <a:tabLst/>
              <a:defRPr/>
            </a:pPr>
            <a:r>
              <a:rPr kumimoji="0" lang="ar-EG" sz="1600" b="1" i="0" u="none" strike="noStrike" kern="1200" cap="none" spc="0" normalizeH="0" baseline="0" noProof="0" dirty="0">
                <a:ln>
                  <a:noFill/>
                </a:ln>
                <a:solidFill>
                  <a:srgbClr val="00B050"/>
                </a:solidFill>
                <a:effectLst/>
                <a:uLnTx/>
                <a:uFillTx/>
                <a:latin typeface="Alexandria" pitchFamily="2" charset="-78"/>
                <a:ea typeface="+mn-ea"/>
                <a:cs typeface="Alexandria" pitchFamily="2" charset="-78"/>
                <a:sym typeface="Arial"/>
              </a:rPr>
              <a:t>أهم النقد الموجّه:</a:t>
            </a:r>
          </a:p>
          <a:p>
            <a:pPr marL="285750" marR="0" lvl="0" indent="-285750" algn="r" defTabSz="914400" rtl="1"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ar-EG" sz="160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sym typeface="Arial"/>
              </a:rPr>
              <a:t>تحديات حماية الملكية الفكرية والسرية.</a:t>
            </a:r>
          </a:p>
          <a:p>
            <a:pPr marL="285750" marR="0" lvl="0" indent="-285750" algn="r" defTabSz="914400" rtl="1"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ar-EG" sz="160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sym typeface="Arial"/>
              </a:rPr>
              <a:t>ليس مناسبًا لكل القطاعات (خصوصًا الحساسة).</a:t>
            </a:r>
          </a:p>
          <a:p>
            <a:pPr marL="285750" marR="0" lvl="0" indent="-285750" algn="r" defTabSz="914400" rtl="1"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ar-EG" sz="160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sym typeface="Arial"/>
              </a:rPr>
              <a:t>يحتاج ثقافة ثقة وحوكمة واضحة لإدارة الشراكات.</a:t>
            </a:r>
          </a:p>
        </p:txBody>
      </p:sp>
      <p:sp>
        <p:nvSpPr>
          <p:cNvPr id="13" name="Rectangle: Rounded Corners 12">
            <a:extLst>
              <a:ext uri="{FF2B5EF4-FFF2-40B4-BE49-F238E27FC236}">
                <a16:creationId xmlns:a16="http://schemas.microsoft.com/office/drawing/2014/main" id="{B586286F-7C8F-6662-8C2A-22F4BA42CBCD}"/>
              </a:ext>
            </a:extLst>
          </p:cNvPr>
          <p:cNvSpPr/>
          <p:nvPr/>
        </p:nvSpPr>
        <p:spPr>
          <a:xfrm>
            <a:off x="2063552" y="-171345"/>
            <a:ext cx="5669171"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000" b="1" dirty="0">
                <a:solidFill>
                  <a:schemeClr val="accent2"/>
                </a:solidFill>
                <a:latin typeface="Alexandria" pitchFamily="2" charset="-78"/>
                <a:cs typeface="Alexandria" pitchFamily="2" charset="-78"/>
              </a:rPr>
              <a:t>نظريات الابتكار </a:t>
            </a:r>
          </a:p>
        </p:txBody>
      </p:sp>
      <p:pic>
        <p:nvPicPr>
          <p:cNvPr id="4" name="Picture 3">
            <a:extLst>
              <a:ext uri="{FF2B5EF4-FFF2-40B4-BE49-F238E27FC236}">
                <a16:creationId xmlns:a16="http://schemas.microsoft.com/office/drawing/2014/main" id="{91F566DC-CAF4-A5DA-A70E-98A640AB99D6}"/>
              </a:ext>
            </a:extLst>
          </p:cNvPr>
          <p:cNvPicPr>
            <a:picLocks noChangeAspect="1"/>
          </p:cNvPicPr>
          <p:nvPr/>
        </p:nvPicPr>
        <p:blipFill>
          <a:blip r:embed="rId3"/>
          <a:stretch>
            <a:fillRect/>
          </a:stretch>
        </p:blipFill>
        <p:spPr>
          <a:xfrm>
            <a:off x="1199456" y="2859608"/>
            <a:ext cx="4439816" cy="246704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4149289704"/>
      </p:ext>
    </p:extLst>
  </p:cSld>
  <p:clrMapOvr>
    <a:masterClrMapping/>
  </p:clrMapOvr>
  <mc:AlternateContent xmlns:mc="http://schemas.openxmlformats.org/markup-compatibility/2006" xmlns:p14="http://schemas.microsoft.com/office/powerpoint/2010/main">
    <mc:Choice Requires="p14">
      <p:transition spd="slow" p14:dur="2000" advTm="49796"/>
    </mc:Choice>
    <mc:Fallback xmlns="">
      <p:transition spd="slow" advTm="49796"/>
    </mc:Fallback>
  </mc:AlternateContent>
  <p:extLst>
    <p:ext uri="{E180D4A7-C9FB-4DFB-919C-405C955672EB}">
      <p14:showEvtLst xmlns:p14="http://schemas.microsoft.com/office/powerpoint/2010/main">
        <p14:playEvt time="1" objId="8"/>
        <p14:stopEvt time="49673" objId="8"/>
      </p14:showEvtLst>
    </p:ext>
  </p:extLs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58F8FF-B49D-7405-6176-9AF347981BB8}"/>
            </a:ext>
          </a:extLst>
        </p:cNvPr>
        <p:cNvGrpSpPr/>
        <p:nvPr/>
      </p:nvGrpSpPr>
      <p:grpSpPr>
        <a:xfrm>
          <a:off x="0" y="0"/>
          <a:ext cx="0" cy="0"/>
          <a:chOff x="0" y="0"/>
          <a:chExt cx="0" cy="0"/>
        </a:xfrm>
      </p:grpSpPr>
      <p:pic>
        <p:nvPicPr>
          <p:cNvPr id="5" name="Graphic 21">
            <a:extLst>
              <a:ext uri="{FF2B5EF4-FFF2-40B4-BE49-F238E27FC236}">
                <a16:creationId xmlns:a16="http://schemas.microsoft.com/office/drawing/2014/main" id="{A10B2B94-287D-9076-E45C-B2C86BCC661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9D9E1E36-1935-A1F2-2099-56A128CD4D46}"/>
              </a:ext>
            </a:extLst>
          </p:cNvPr>
          <p:cNvSpPr/>
          <p:nvPr/>
        </p:nvSpPr>
        <p:spPr>
          <a:xfrm>
            <a:off x="1935225" y="212498"/>
            <a:ext cx="9964519"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sz="2800" b="1" dirty="0">
                <a:solidFill>
                  <a:srgbClr val="00B0F0"/>
                </a:solidFill>
                <a:latin typeface="Alexandria" pitchFamily="2" charset="-78"/>
                <a:cs typeface="Alexandria" pitchFamily="2" charset="-78"/>
              </a:rPr>
              <a:t>مقارنة بين نظريات الإبداع ونظريات الابتكار</a:t>
            </a:r>
          </a:p>
        </p:txBody>
      </p:sp>
      <p:sp>
        <p:nvSpPr>
          <p:cNvPr id="9" name="TextBox 8">
            <a:extLst>
              <a:ext uri="{FF2B5EF4-FFF2-40B4-BE49-F238E27FC236}">
                <a16:creationId xmlns:a16="http://schemas.microsoft.com/office/drawing/2014/main" id="{D10F2D5D-6E62-89D9-77C9-6B2EC52C97AA}"/>
              </a:ext>
            </a:extLst>
          </p:cNvPr>
          <p:cNvSpPr txBox="1"/>
          <p:nvPr/>
        </p:nvSpPr>
        <p:spPr>
          <a:xfrm>
            <a:off x="261323" y="1147501"/>
            <a:ext cx="11669354" cy="1497269"/>
          </a:xfrm>
          <a:prstGeom prst="rect">
            <a:avLst/>
          </a:prstGeom>
          <a:noFill/>
        </p:spPr>
        <p:txBody>
          <a:bodyPr wrap="square" rtlCol="1">
            <a:spAutoFit/>
          </a:bodyPr>
          <a:lstStyle/>
          <a:p>
            <a:pPr algn="ctr" rtl="1">
              <a:lnSpc>
                <a:spcPct val="200000"/>
              </a:lnSpc>
              <a:buClrTx/>
              <a:defRPr/>
            </a:pPr>
            <a:r>
              <a:rPr lang="ar-EG" sz="1600" kern="1200" dirty="0">
                <a:solidFill>
                  <a:schemeClr val="tx1"/>
                </a:solidFill>
                <a:latin typeface="Alexandria" pitchFamily="2" charset="-78"/>
                <a:ea typeface="+mn-ea"/>
                <a:cs typeface="Alexandria" pitchFamily="2" charset="-78"/>
              </a:rPr>
              <a:t>تهدف نظريات الإبداع إلى تفسير كيفية نشوء الأفكار الجديدة وخصائصها، بينما تركز نظريات الابتكار على كيفية تحويل هذه الأفكار إلى تطبيقات عملية وانتشارها داخل المؤسسات أو المجتمع. وعلى الرغم من ارتباط المفهومين، فإن كل مجموعة من النظريات تنطلق من زاوية مختلفة في تفسير الظاهرة.</a:t>
            </a:r>
          </a:p>
        </p:txBody>
      </p:sp>
      <p:grpSp>
        <p:nvGrpSpPr>
          <p:cNvPr id="6" name="Group 5">
            <a:extLst>
              <a:ext uri="{FF2B5EF4-FFF2-40B4-BE49-F238E27FC236}">
                <a16:creationId xmlns:a16="http://schemas.microsoft.com/office/drawing/2014/main" id="{DFE74B28-70D4-D732-ACB8-FDD16B39D258}"/>
              </a:ext>
            </a:extLst>
          </p:cNvPr>
          <p:cNvGrpSpPr/>
          <p:nvPr/>
        </p:nvGrpSpPr>
        <p:grpSpPr>
          <a:xfrm>
            <a:off x="3763210" y="2394255"/>
            <a:ext cx="4097860" cy="4097860"/>
            <a:chOff x="4050026" y="1381055"/>
            <a:chExt cx="4097860" cy="4097860"/>
          </a:xfrm>
        </p:grpSpPr>
        <p:sp>
          <p:nvSpPr>
            <p:cNvPr id="7" name="Freeform 5">
              <a:extLst>
                <a:ext uri="{FF2B5EF4-FFF2-40B4-BE49-F238E27FC236}">
                  <a16:creationId xmlns:a16="http://schemas.microsoft.com/office/drawing/2014/main" id="{1E566900-48EA-6DF4-21D9-B466B3018D44}"/>
                </a:ext>
              </a:extLst>
            </p:cNvPr>
            <p:cNvSpPr>
              <a:spLocks/>
            </p:cNvSpPr>
            <p:nvPr/>
          </p:nvSpPr>
          <p:spPr bwMode="auto">
            <a:xfrm rot="18900000">
              <a:off x="5533185" y="2064093"/>
              <a:ext cx="1132422" cy="1131178"/>
            </a:xfrm>
            <a:custGeom>
              <a:avLst/>
              <a:gdLst>
                <a:gd name="T0" fmla="*/ 0 w 7577"/>
                <a:gd name="T1" fmla="*/ 0 h 7576"/>
                <a:gd name="T2" fmla="*/ 7577 w 7577"/>
                <a:gd name="T3" fmla="*/ 7576 h 7576"/>
                <a:gd name="T4" fmla="*/ 5683 w 7577"/>
                <a:gd name="T5" fmla="*/ 7576 h 7576"/>
                <a:gd name="T6" fmla="*/ 0 w 7577"/>
                <a:gd name="T7" fmla="*/ 1894 h 7576"/>
                <a:gd name="T8" fmla="*/ 0 w 7577"/>
                <a:gd name="T9" fmla="*/ 0 h 7576"/>
              </a:gdLst>
              <a:ahLst/>
              <a:cxnLst>
                <a:cxn ang="0">
                  <a:pos x="T0" y="T1"/>
                </a:cxn>
                <a:cxn ang="0">
                  <a:pos x="T2" y="T3"/>
                </a:cxn>
                <a:cxn ang="0">
                  <a:pos x="T4" y="T5"/>
                </a:cxn>
                <a:cxn ang="0">
                  <a:pos x="T6" y="T7"/>
                </a:cxn>
                <a:cxn ang="0">
                  <a:pos x="T8" y="T9"/>
                </a:cxn>
              </a:cxnLst>
              <a:rect l="0" t="0" r="r" b="b"/>
              <a:pathLst>
                <a:path w="7577" h="7576">
                  <a:moveTo>
                    <a:pt x="0" y="0"/>
                  </a:moveTo>
                  <a:cubicBezTo>
                    <a:pt x="4185" y="0"/>
                    <a:pt x="7577" y="3392"/>
                    <a:pt x="7577" y="7576"/>
                  </a:cubicBezTo>
                  <a:lnTo>
                    <a:pt x="5683" y="7576"/>
                  </a:lnTo>
                  <a:cubicBezTo>
                    <a:pt x="5683" y="4438"/>
                    <a:pt x="3139" y="1894"/>
                    <a:pt x="0" y="1894"/>
                  </a:cubicBezTo>
                  <a:lnTo>
                    <a:pt x="0" y="0"/>
                  </a:lnTo>
                  <a:close/>
                </a:path>
              </a:pathLst>
            </a:custGeom>
            <a:solidFill>
              <a:schemeClr val="accent1">
                <a:lumMod val="40000"/>
                <a:lumOff val="60000"/>
              </a:schemeClr>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8" name="Freeform 6">
              <a:extLst>
                <a:ext uri="{FF2B5EF4-FFF2-40B4-BE49-F238E27FC236}">
                  <a16:creationId xmlns:a16="http://schemas.microsoft.com/office/drawing/2014/main" id="{8CAB8944-0B5D-0B6B-46EA-A4A82E4AD107}"/>
                </a:ext>
              </a:extLst>
            </p:cNvPr>
            <p:cNvSpPr>
              <a:spLocks/>
            </p:cNvSpPr>
            <p:nvPr/>
          </p:nvSpPr>
          <p:spPr bwMode="auto">
            <a:xfrm rot="18900000">
              <a:off x="6333488" y="2863774"/>
              <a:ext cx="1132422" cy="1132422"/>
            </a:xfrm>
            <a:custGeom>
              <a:avLst/>
              <a:gdLst>
                <a:gd name="T0" fmla="*/ 7577 w 7577"/>
                <a:gd name="T1" fmla="*/ 0 h 7577"/>
                <a:gd name="T2" fmla="*/ 0 w 7577"/>
                <a:gd name="T3" fmla="*/ 7577 h 7577"/>
                <a:gd name="T4" fmla="*/ 0 w 7577"/>
                <a:gd name="T5" fmla="*/ 5683 h 7577"/>
                <a:gd name="T6" fmla="*/ 5683 w 7577"/>
                <a:gd name="T7" fmla="*/ 0 h 7577"/>
                <a:gd name="T8" fmla="*/ 7577 w 7577"/>
                <a:gd name="T9" fmla="*/ 0 h 7577"/>
              </a:gdLst>
              <a:ahLst/>
              <a:cxnLst>
                <a:cxn ang="0">
                  <a:pos x="T0" y="T1"/>
                </a:cxn>
                <a:cxn ang="0">
                  <a:pos x="T2" y="T3"/>
                </a:cxn>
                <a:cxn ang="0">
                  <a:pos x="T4" y="T5"/>
                </a:cxn>
                <a:cxn ang="0">
                  <a:pos x="T6" y="T7"/>
                </a:cxn>
                <a:cxn ang="0">
                  <a:pos x="T8" y="T9"/>
                </a:cxn>
              </a:cxnLst>
              <a:rect l="0" t="0" r="r" b="b"/>
              <a:pathLst>
                <a:path w="7577" h="7577">
                  <a:moveTo>
                    <a:pt x="7577" y="0"/>
                  </a:moveTo>
                  <a:cubicBezTo>
                    <a:pt x="7577" y="4185"/>
                    <a:pt x="4185" y="7577"/>
                    <a:pt x="0" y="7577"/>
                  </a:cubicBezTo>
                  <a:lnTo>
                    <a:pt x="0" y="5683"/>
                  </a:lnTo>
                  <a:cubicBezTo>
                    <a:pt x="3139" y="5683"/>
                    <a:pt x="5683" y="3139"/>
                    <a:pt x="5683" y="0"/>
                  </a:cubicBezTo>
                  <a:lnTo>
                    <a:pt x="7577" y="0"/>
                  </a:lnTo>
                  <a:close/>
                </a:path>
              </a:pathLst>
            </a:custGeom>
            <a:solidFill>
              <a:schemeClr val="accent2">
                <a:lumMod val="40000"/>
                <a:lumOff val="60000"/>
              </a:schemeClr>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7">
              <a:extLst>
                <a:ext uri="{FF2B5EF4-FFF2-40B4-BE49-F238E27FC236}">
                  <a16:creationId xmlns:a16="http://schemas.microsoft.com/office/drawing/2014/main" id="{A44B59A8-7609-036D-52EF-2E21E07F010E}"/>
                </a:ext>
              </a:extLst>
            </p:cNvPr>
            <p:cNvSpPr>
              <a:spLocks/>
            </p:cNvSpPr>
            <p:nvPr/>
          </p:nvSpPr>
          <p:spPr bwMode="auto">
            <a:xfrm rot="18900000">
              <a:off x="5533807" y="3664077"/>
              <a:ext cx="1131178" cy="1132422"/>
            </a:xfrm>
            <a:custGeom>
              <a:avLst/>
              <a:gdLst>
                <a:gd name="T0" fmla="*/ 7576 w 7576"/>
                <a:gd name="T1" fmla="*/ 7577 h 7577"/>
                <a:gd name="T2" fmla="*/ 0 w 7576"/>
                <a:gd name="T3" fmla="*/ 0 h 7577"/>
                <a:gd name="T4" fmla="*/ 1894 w 7576"/>
                <a:gd name="T5" fmla="*/ 0 h 7577"/>
                <a:gd name="T6" fmla="*/ 7576 w 7576"/>
                <a:gd name="T7" fmla="*/ 5683 h 7577"/>
                <a:gd name="T8" fmla="*/ 7576 w 7576"/>
                <a:gd name="T9" fmla="*/ 7577 h 7577"/>
              </a:gdLst>
              <a:ahLst/>
              <a:cxnLst>
                <a:cxn ang="0">
                  <a:pos x="T0" y="T1"/>
                </a:cxn>
                <a:cxn ang="0">
                  <a:pos x="T2" y="T3"/>
                </a:cxn>
                <a:cxn ang="0">
                  <a:pos x="T4" y="T5"/>
                </a:cxn>
                <a:cxn ang="0">
                  <a:pos x="T6" y="T7"/>
                </a:cxn>
                <a:cxn ang="0">
                  <a:pos x="T8" y="T9"/>
                </a:cxn>
              </a:cxnLst>
              <a:rect l="0" t="0" r="r" b="b"/>
              <a:pathLst>
                <a:path w="7576" h="7577">
                  <a:moveTo>
                    <a:pt x="7576" y="7577"/>
                  </a:moveTo>
                  <a:cubicBezTo>
                    <a:pt x="3392" y="7577"/>
                    <a:pt x="0" y="4185"/>
                    <a:pt x="0" y="0"/>
                  </a:cubicBezTo>
                  <a:lnTo>
                    <a:pt x="1894" y="0"/>
                  </a:lnTo>
                  <a:cubicBezTo>
                    <a:pt x="1894" y="3139"/>
                    <a:pt x="4438" y="5683"/>
                    <a:pt x="7576" y="5683"/>
                  </a:cubicBezTo>
                  <a:lnTo>
                    <a:pt x="7576" y="7577"/>
                  </a:lnTo>
                  <a:close/>
                </a:path>
              </a:pathLst>
            </a:custGeom>
            <a:solidFill>
              <a:schemeClr val="accent5">
                <a:lumMod val="40000"/>
                <a:lumOff val="60000"/>
              </a:schemeClr>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8">
              <a:extLst>
                <a:ext uri="{FF2B5EF4-FFF2-40B4-BE49-F238E27FC236}">
                  <a16:creationId xmlns:a16="http://schemas.microsoft.com/office/drawing/2014/main" id="{87C04446-C8FC-BCAF-2F53-50CB87003256}"/>
                </a:ext>
              </a:extLst>
            </p:cNvPr>
            <p:cNvSpPr>
              <a:spLocks/>
            </p:cNvSpPr>
            <p:nvPr/>
          </p:nvSpPr>
          <p:spPr bwMode="auto">
            <a:xfrm rot="18900000">
              <a:off x="4733504" y="2864396"/>
              <a:ext cx="1131178" cy="1131178"/>
            </a:xfrm>
            <a:custGeom>
              <a:avLst/>
              <a:gdLst>
                <a:gd name="T0" fmla="*/ 0 w 7576"/>
                <a:gd name="T1" fmla="*/ 7576 h 7576"/>
                <a:gd name="T2" fmla="*/ 7576 w 7576"/>
                <a:gd name="T3" fmla="*/ 0 h 7576"/>
                <a:gd name="T4" fmla="*/ 7576 w 7576"/>
                <a:gd name="T5" fmla="*/ 1894 h 7576"/>
                <a:gd name="T6" fmla="*/ 1894 w 7576"/>
                <a:gd name="T7" fmla="*/ 7576 h 7576"/>
                <a:gd name="T8" fmla="*/ 0 w 7576"/>
                <a:gd name="T9" fmla="*/ 7576 h 7576"/>
              </a:gdLst>
              <a:ahLst/>
              <a:cxnLst>
                <a:cxn ang="0">
                  <a:pos x="T0" y="T1"/>
                </a:cxn>
                <a:cxn ang="0">
                  <a:pos x="T2" y="T3"/>
                </a:cxn>
                <a:cxn ang="0">
                  <a:pos x="T4" y="T5"/>
                </a:cxn>
                <a:cxn ang="0">
                  <a:pos x="T6" y="T7"/>
                </a:cxn>
                <a:cxn ang="0">
                  <a:pos x="T8" y="T9"/>
                </a:cxn>
              </a:cxnLst>
              <a:rect l="0" t="0" r="r" b="b"/>
              <a:pathLst>
                <a:path w="7576" h="7576">
                  <a:moveTo>
                    <a:pt x="0" y="7576"/>
                  </a:moveTo>
                  <a:cubicBezTo>
                    <a:pt x="0" y="3392"/>
                    <a:pt x="3392" y="0"/>
                    <a:pt x="7576" y="0"/>
                  </a:cubicBezTo>
                  <a:lnTo>
                    <a:pt x="7576" y="1894"/>
                  </a:lnTo>
                  <a:cubicBezTo>
                    <a:pt x="4438" y="1894"/>
                    <a:pt x="1894" y="4438"/>
                    <a:pt x="1894" y="7576"/>
                  </a:cubicBezTo>
                  <a:lnTo>
                    <a:pt x="0" y="7576"/>
                  </a:lnTo>
                  <a:close/>
                </a:path>
              </a:pathLst>
            </a:custGeom>
            <a:solidFill>
              <a:schemeClr val="accent4">
                <a:lumMod val="40000"/>
                <a:lumOff val="60000"/>
              </a:schemeClr>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9">
              <a:extLst>
                <a:ext uri="{FF2B5EF4-FFF2-40B4-BE49-F238E27FC236}">
                  <a16:creationId xmlns:a16="http://schemas.microsoft.com/office/drawing/2014/main" id="{44108C7C-9B42-6B94-BED9-2A8B8A77A23E}"/>
                </a:ext>
              </a:extLst>
            </p:cNvPr>
            <p:cNvSpPr>
              <a:spLocks/>
            </p:cNvSpPr>
            <p:nvPr/>
          </p:nvSpPr>
          <p:spPr bwMode="auto">
            <a:xfrm rot="18900000">
              <a:off x="5391504" y="1722043"/>
              <a:ext cx="1414906" cy="1414906"/>
            </a:xfrm>
            <a:custGeom>
              <a:avLst/>
              <a:gdLst>
                <a:gd name="T0" fmla="*/ 0 w 9471"/>
                <a:gd name="T1" fmla="*/ 0 h 9470"/>
                <a:gd name="T2" fmla="*/ 9471 w 9471"/>
                <a:gd name="T3" fmla="*/ 9470 h 9470"/>
                <a:gd name="T4" fmla="*/ 7577 w 9471"/>
                <a:gd name="T5" fmla="*/ 9470 h 9470"/>
                <a:gd name="T6" fmla="*/ 0 w 9471"/>
                <a:gd name="T7" fmla="*/ 1894 h 9470"/>
                <a:gd name="T8" fmla="*/ 0 w 9471"/>
                <a:gd name="T9" fmla="*/ 0 h 9470"/>
              </a:gdLst>
              <a:ahLst/>
              <a:cxnLst>
                <a:cxn ang="0">
                  <a:pos x="T0" y="T1"/>
                </a:cxn>
                <a:cxn ang="0">
                  <a:pos x="T2" y="T3"/>
                </a:cxn>
                <a:cxn ang="0">
                  <a:pos x="T4" y="T5"/>
                </a:cxn>
                <a:cxn ang="0">
                  <a:pos x="T6" y="T7"/>
                </a:cxn>
                <a:cxn ang="0">
                  <a:pos x="T8" y="T9"/>
                </a:cxn>
              </a:cxnLst>
              <a:rect l="0" t="0" r="r" b="b"/>
              <a:pathLst>
                <a:path w="9471" h="9470">
                  <a:moveTo>
                    <a:pt x="0" y="0"/>
                  </a:moveTo>
                  <a:cubicBezTo>
                    <a:pt x="5231" y="0"/>
                    <a:pt x="9471" y="4240"/>
                    <a:pt x="9471" y="9470"/>
                  </a:cubicBezTo>
                  <a:lnTo>
                    <a:pt x="7577" y="9470"/>
                  </a:lnTo>
                  <a:cubicBezTo>
                    <a:pt x="7577" y="5286"/>
                    <a:pt x="4185" y="1894"/>
                    <a:pt x="0" y="1894"/>
                  </a:cubicBezTo>
                  <a:lnTo>
                    <a:pt x="0" y="0"/>
                  </a:lnTo>
                  <a:close/>
                </a:path>
              </a:pathLst>
            </a:custGeom>
            <a:solidFill>
              <a:schemeClr val="accent1">
                <a:lumMod val="60000"/>
                <a:lumOff val="40000"/>
              </a:schemeClr>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10">
              <a:extLst>
                <a:ext uri="{FF2B5EF4-FFF2-40B4-BE49-F238E27FC236}">
                  <a16:creationId xmlns:a16="http://schemas.microsoft.com/office/drawing/2014/main" id="{236F7675-BF05-A7D3-5E06-50750892EFCC}"/>
                </a:ext>
              </a:extLst>
            </p:cNvPr>
            <p:cNvSpPr>
              <a:spLocks/>
            </p:cNvSpPr>
            <p:nvPr/>
          </p:nvSpPr>
          <p:spPr bwMode="auto">
            <a:xfrm rot="18900000">
              <a:off x="6391993" y="2722532"/>
              <a:ext cx="1414906" cy="1414906"/>
            </a:xfrm>
            <a:custGeom>
              <a:avLst/>
              <a:gdLst>
                <a:gd name="T0" fmla="*/ 9471 w 9471"/>
                <a:gd name="T1" fmla="*/ 0 h 9471"/>
                <a:gd name="T2" fmla="*/ 0 w 9471"/>
                <a:gd name="T3" fmla="*/ 9471 h 9471"/>
                <a:gd name="T4" fmla="*/ 0 w 9471"/>
                <a:gd name="T5" fmla="*/ 7577 h 9471"/>
                <a:gd name="T6" fmla="*/ 7577 w 9471"/>
                <a:gd name="T7" fmla="*/ 0 h 9471"/>
                <a:gd name="T8" fmla="*/ 9471 w 9471"/>
                <a:gd name="T9" fmla="*/ 0 h 9471"/>
              </a:gdLst>
              <a:ahLst/>
              <a:cxnLst>
                <a:cxn ang="0">
                  <a:pos x="T0" y="T1"/>
                </a:cxn>
                <a:cxn ang="0">
                  <a:pos x="T2" y="T3"/>
                </a:cxn>
                <a:cxn ang="0">
                  <a:pos x="T4" y="T5"/>
                </a:cxn>
                <a:cxn ang="0">
                  <a:pos x="T6" y="T7"/>
                </a:cxn>
                <a:cxn ang="0">
                  <a:pos x="T8" y="T9"/>
                </a:cxn>
              </a:cxnLst>
              <a:rect l="0" t="0" r="r" b="b"/>
              <a:pathLst>
                <a:path w="9471" h="9471">
                  <a:moveTo>
                    <a:pt x="9471" y="0"/>
                  </a:moveTo>
                  <a:cubicBezTo>
                    <a:pt x="9471" y="5231"/>
                    <a:pt x="5231" y="9471"/>
                    <a:pt x="0" y="9471"/>
                  </a:cubicBezTo>
                  <a:lnTo>
                    <a:pt x="0" y="7577"/>
                  </a:lnTo>
                  <a:cubicBezTo>
                    <a:pt x="4185" y="7577"/>
                    <a:pt x="7577" y="4185"/>
                    <a:pt x="7577" y="0"/>
                  </a:cubicBezTo>
                  <a:lnTo>
                    <a:pt x="9471" y="0"/>
                  </a:lnTo>
                  <a:close/>
                </a:path>
              </a:pathLst>
            </a:custGeom>
            <a:solidFill>
              <a:schemeClr val="accent2">
                <a:lumMod val="60000"/>
                <a:lumOff val="40000"/>
              </a:schemeClr>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4" name="Freeform 11">
              <a:extLst>
                <a:ext uri="{FF2B5EF4-FFF2-40B4-BE49-F238E27FC236}">
                  <a16:creationId xmlns:a16="http://schemas.microsoft.com/office/drawing/2014/main" id="{3CFABD68-4F69-2489-B719-60F1B94618FF}"/>
                </a:ext>
              </a:extLst>
            </p:cNvPr>
            <p:cNvSpPr>
              <a:spLocks/>
            </p:cNvSpPr>
            <p:nvPr/>
          </p:nvSpPr>
          <p:spPr bwMode="auto">
            <a:xfrm rot="18900000">
              <a:off x="5391504" y="3723021"/>
              <a:ext cx="1414906" cy="1414906"/>
            </a:xfrm>
            <a:custGeom>
              <a:avLst/>
              <a:gdLst>
                <a:gd name="T0" fmla="*/ 9470 w 9470"/>
                <a:gd name="T1" fmla="*/ 9471 h 9471"/>
                <a:gd name="T2" fmla="*/ 0 w 9470"/>
                <a:gd name="T3" fmla="*/ 0 h 9471"/>
                <a:gd name="T4" fmla="*/ 1894 w 9470"/>
                <a:gd name="T5" fmla="*/ 0 h 9471"/>
                <a:gd name="T6" fmla="*/ 9470 w 9470"/>
                <a:gd name="T7" fmla="*/ 7577 h 9471"/>
                <a:gd name="T8" fmla="*/ 9470 w 9470"/>
                <a:gd name="T9" fmla="*/ 9471 h 9471"/>
              </a:gdLst>
              <a:ahLst/>
              <a:cxnLst>
                <a:cxn ang="0">
                  <a:pos x="T0" y="T1"/>
                </a:cxn>
                <a:cxn ang="0">
                  <a:pos x="T2" y="T3"/>
                </a:cxn>
                <a:cxn ang="0">
                  <a:pos x="T4" y="T5"/>
                </a:cxn>
                <a:cxn ang="0">
                  <a:pos x="T6" y="T7"/>
                </a:cxn>
                <a:cxn ang="0">
                  <a:pos x="T8" y="T9"/>
                </a:cxn>
              </a:cxnLst>
              <a:rect l="0" t="0" r="r" b="b"/>
              <a:pathLst>
                <a:path w="9470" h="9471">
                  <a:moveTo>
                    <a:pt x="9470" y="9471"/>
                  </a:moveTo>
                  <a:cubicBezTo>
                    <a:pt x="4240" y="9471"/>
                    <a:pt x="0" y="5231"/>
                    <a:pt x="0" y="0"/>
                  </a:cubicBezTo>
                  <a:lnTo>
                    <a:pt x="1894" y="0"/>
                  </a:lnTo>
                  <a:cubicBezTo>
                    <a:pt x="1894" y="4185"/>
                    <a:pt x="5286" y="7577"/>
                    <a:pt x="9470" y="7577"/>
                  </a:cubicBezTo>
                  <a:lnTo>
                    <a:pt x="9470" y="9471"/>
                  </a:lnTo>
                  <a:close/>
                </a:path>
              </a:pathLst>
            </a:custGeom>
            <a:solidFill>
              <a:schemeClr val="accent5">
                <a:lumMod val="60000"/>
                <a:lumOff val="40000"/>
              </a:schemeClr>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5" name="Freeform 12">
              <a:extLst>
                <a:ext uri="{FF2B5EF4-FFF2-40B4-BE49-F238E27FC236}">
                  <a16:creationId xmlns:a16="http://schemas.microsoft.com/office/drawing/2014/main" id="{5961D451-3D31-3AA8-2466-2C3EC723B764}"/>
                </a:ext>
              </a:extLst>
            </p:cNvPr>
            <p:cNvSpPr>
              <a:spLocks/>
            </p:cNvSpPr>
            <p:nvPr/>
          </p:nvSpPr>
          <p:spPr bwMode="auto">
            <a:xfrm rot="18900000">
              <a:off x="4391014" y="2722532"/>
              <a:ext cx="1414906" cy="1414906"/>
            </a:xfrm>
            <a:custGeom>
              <a:avLst/>
              <a:gdLst>
                <a:gd name="T0" fmla="*/ 0 w 9470"/>
                <a:gd name="T1" fmla="*/ 9470 h 9470"/>
                <a:gd name="T2" fmla="*/ 9470 w 9470"/>
                <a:gd name="T3" fmla="*/ 0 h 9470"/>
                <a:gd name="T4" fmla="*/ 9470 w 9470"/>
                <a:gd name="T5" fmla="*/ 1894 h 9470"/>
                <a:gd name="T6" fmla="*/ 1894 w 9470"/>
                <a:gd name="T7" fmla="*/ 9470 h 9470"/>
                <a:gd name="T8" fmla="*/ 0 w 9470"/>
                <a:gd name="T9" fmla="*/ 9470 h 9470"/>
              </a:gdLst>
              <a:ahLst/>
              <a:cxnLst>
                <a:cxn ang="0">
                  <a:pos x="T0" y="T1"/>
                </a:cxn>
                <a:cxn ang="0">
                  <a:pos x="T2" y="T3"/>
                </a:cxn>
                <a:cxn ang="0">
                  <a:pos x="T4" y="T5"/>
                </a:cxn>
                <a:cxn ang="0">
                  <a:pos x="T6" y="T7"/>
                </a:cxn>
                <a:cxn ang="0">
                  <a:pos x="T8" y="T9"/>
                </a:cxn>
              </a:cxnLst>
              <a:rect l="0" t="0" r="r" b="b"/>
              <a:pathLst>
                <a:path w="9470" h="9470">
                  <a:moveTo>
                    <a:pt x="0" y="9470"/>
                  </a:moveTo>
                  <a:cubicBezTo>
                    <a:pt x="0" y="4240"/>
                    <a:pt x="4240" y="0"/>
                    <a:pt x="9470" y="0"/>
                  </a:cubicBezTo>
                  <a:lnTo>
                    <a:pt x="9470" y="1894"/>
                  </a:lnTo>
                  <a:cubicBezTo>
                    <a:pt x="5286" y="1894"/>
                    <a:pt x="1894" y="5286"/>
                    <a:pt x="1894" y="9470"/>
                  </a:cubicBezTo>
                  <a:lnTo>
                    <a:pt x="0" y="9470"/>
                  </a:lnTo>
                  <a:close/>
                </a:path>
              </a:pathLst>
            </a:custGeom>
            <a:solidFill>
              <a:schemeClr val="accent4">
                <a:lumMod val="60000"/>
                <a:lumOff val="40000"/>
              </a:schemeClr>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6" name="Freeform 13">
              <a:extLst>
                <a:ext uri="{FF2B5EF4-FFF2-40B4-BE49-F238E27FC236}">
                  <a16:creationId xmlns:a16="http://schemas.microsoft.com/office/drawing/2014/main" id="{C330CA7F-AC94-8CC3-FDF0-308901AB64E9}"/>
                </a:ext>
              </a:extLst>
            </p:cNvPr>
            <p:cNvSpPr>
              <a:spLocks/>
            </p:cNvSpPr>
            <p:nvPr/>
          </p:nvSpPr>
          <p:spPr bwMode="auto">
            <a:xfrm rot="18900000">
              <a:off x="5250261" y="1381055"/>
              <a:ext cx="1697389" cy="1697389"/>
            </a:xfrm>
            <a:custGeom>
              <a:avLst/>
              <a:gdLst>
                <a:gd name="T0" fmla="*/ 0 w 11365"/>
                <a:gd name="T1" fmla="*/ 0 h 11364"/>
                <a:gd name="T2" fmla="*/ 11365 w 11365"/>
                <a:gd name="T3" fmla="*/ 11364 h 11364"/>
                <a:gd name="T4" fmla="*/ 9471 w 11365"/>
                <a:gd name="T5" fmla="*/ 11364 h 11364"/>
                <a:gd name="T6" fmla="*/ 0 w 11365"/>
                <a:gd name="T7" fmla="*/ 1894 h 11364"/>
                <a:gd name="T8" fmla="*/ 0 w 11365"/>
                <a:gd name="T9" fmla="*/ 0 h 11364"/>
              </a:gdLst>
              <a:ahLst/>
              <a:cxnLst>
                <a:cxn ang="0">
                  <a:pos x="T0" y="T1"/>
                </a:cxn>
                <a:cxn ang="0">
                  <a:pos x="T2" y="T3"/>
                </a:cxn>
                <a:cxn ang="0">
                  <a:pos x="T4" y="T5"/>
                </a:cxn>
                <a:cxn ang="0">
                  <a:pos x="T6" y="T7"/>
                </a:cxn>
                <a:cxn ang="0">
                  <a:pos x="T8" y="T9"/>
                </a:cxn>
              </a:cxnLst>
              <a:rect l="0" t="0" r="r" b="b"/>
              <a:pathLst>
                <a:path w="11365" h="11364">
                  <a:moveTo>
                    <a:pt x="0" y="0"/>
                  </a:moveTo>
                  <a:cubicBezTo>
                    <a:pt x="6277" y="0"/>
                    <a:pt x="11365" y="5088"/>
                    <a:pt x="11365" y="11364"/>
                  </a:cubicBezTo>
                  <a:lnTo>
                    <a:pt x="9471" y="11364"/>
                  </a:lnTo>
                  <a:cubicBezTo>
                    <a:pt x="9471" y="6134"/>
                    <a:pt x="5231" y="1894"/>
                    <a:pt x="0" y="1894"/>
                  </a:cubicBezTo>
                  <a:lnTo>
                    <a:pt x="0" y="0"/>
                  </a:lnTo>
                  <a:close/>
                </a:path>
              </a:pathLst>
            </a:custGeom>
            <a:solidFill>
              <a:srgbClr val="F15F47"/>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7" name="Freeform 14">
              <a:extLst>
                <a:ext uri="{FF2B5EF4-FFF2-40B4-BE49-F238E27FC236}">
                  <a16:creationId xmlns:a16="http://schemas.microsoft.com/office/drawing/2014/main" id="{4D25F393-C903-A404-D42C-4D6D497D907F}"/>
                </a:ext>
              </a:extLst>
            </p:cNvPr>
            <p:cNvSpPr>
              <a:spLocks/>
            </p:cNvSpPr>
            <p:nvPr/>
          </p:nvSpPr>
          <p:spPr bwMode="auto">
            <a:xfrm rot="18900000">
              <a:off x="6450497" y="2581291"/>
              <a:ext cx="1697389" cy="1697389"/>
            </a:xfrm>
            <a:custGeom>
              <a:avLst/>
              <a:gdLst>
                <a:gd name="T0" fmla="*/ 11365 w 11365"/>
                <a:gd name="T1" fmla="*/ 0 h 11365"/>
                <a:gd name="T2" fmla="*/ 0 w 11365"/>
                <a:gd name="T3" fmla="*/ 11365 h 11365"/>
                <a:gd name="T4" fmla="*/ 0 w 11365"/>
                <a:gd name="T5" fmla="*/ 9471 h 11365"/>
                <a:gd name="T6" fmla="*/ 9471 w 11365"/>
                <a:gd name="T7" fmla="*/ 0 h 11365"/>
                <a:gd name="T8" fmla="*/ 11365 w 11365"/>
                <a:gd name="T9" fmla="*/ 0 h 11365"/>
              </a:gdLst>
              <a:ahLst/>
              <a:cxnLst>
                <a:cxn ang="0">
                  <a:pos x="T0" y="T1"/>
                </a:cxn>
                <a:cxn ang="0">
                  <a:pos x="T2" y="T3"/>
                </a:cxn>
                <a:cxn ang="0">
                  <a:pos x="T4" y="T5"/>
                </a:cxn>
                <a:cxn ang="0">
                  <a:pos x="T6" y="T7"/>
                </a:cxn>
                <a:cxn ang="0">
                  <a:pos x="T8" y="T9"/>
                </a:cxn>
              </a:cxnLst>
              <a:rect l="0" t="0" r="r" b="b"/>
              <a:pathLst>
                <a:path w="11365" h="11365">
                  <a:moveTo>
                    <a:pt x="11365" y="0"/>
                  </a:moveTo>
                  <a:cubicBezTo>
                    <a:pt x="11365" y="6277"/>
                    <a:pt x="6277" y="11365"/>
                    <a:pt x="0" y="11365"/>
                  </a:cubicBezTo>
                  <a:lnTo>
                    <a:pt x="0" y="9471"/>
                  </a:lnTo>
                  <a:cubicBezTo>
                    <a:pt x="5231" y="9471"/>
                    <a:pt x="9471" y="5231"/>
                    <a:pt x="9471" y="0"/>
                  </a:cubicBezTo>
                  <a:lnTo>
                    <a:pt x="11365" y="0"/>
                  </a:lnTo>
                  <a:close/>
                </a:path>
              </a:pathLst>
            </a:custGeom>
            <a:solidFill>
              <a:srgbClr val="FBA91E"/>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15">
              <a:extLst>
                <a:ext uri="{FF2B5EF4-FFF2-40B4-BE49-F238E27FC236}">
                  <a16:creationId xmlns:a16="http://schemas.microsoft.com/office/drawing/2014/main" id="{F0023FF0-D4FE-ED33-90D3-89CBDFDE2C22}"/>
                </a:ext>
              </a:extLst>
            </p:cNvPr>
            <p:cNvSpPr>
              <a:spLocks/>
            </p:cNvSpPr>
            <p:nvPr/>
          </p:nvSpPr>
          <p:spPr bwMode="auto">
            <a:xfrm rot="18900000">
              <a:off x="5250261" y="3781526"/>
              <a:ext cx="1697389" cy="1697389"/>
            </a:xfrm>
            <a:custGeom>
              <a:avLst/>
              <a:gdLst>
                <a:gd name="T0" fmla="*/ 11364 w 11364"/>
                <a:gd name="T1" fmla="*/ 11365 h 11365"/>
                <a:gd name="T2" fmla="*/ 0 w 11364"/>
                <a:gd name="T3" fmla="*/ 0 h 11365"/>
                <a:gd name="T4" fmla="*/ 1894 w 11364"/>
                <a:gd name="T5" fmla="*/ 0 h 11365"/>
                <a:gd name="T6" fmla="*/ 11364 w 11364"/>
                <a:gd name="T7" fmla="*/ 9471 h 11365"/>
                <a:gd name="T8" fmla="*/ 11364 w 11364"/>
                <a:gd name="T9" fmla="*/ 11365 h 11365"/>
              </a:gdLst>
              <a:ahLst/>
              <a:cxnLst>
                <a:cxn ang="0">
                  <a:pos x="T0" y="T1"/>
                </a:cxn>
                <a:cxn ang="0">
                  <a:pos x="T2" y="T3"/>
                </a:cxn>
                <a:cxn ang="0">
                  <a:pos x="T4" y="T5"/>
                </a:cxn>
                <a:cxn ang="0">
                  <a:pos x="T6" y="T7"/>
                </a:cxn>
                <a:cxn ang="0">
                  <a:pos x="T8" y="T9"/>
                </a:cxn>
              </a:cxnLst>
              <a:rect l="0" t="0" r="r" b="b"/>
              <a:pathLst>
                <a:path w="11364" h="11365">
                  <a:moveTo>
                    <a:pt x="11364" y="11365"/>
                  </a:moveTo>
                  <a:cubicBezTo>
                    <a:pt x="5088" y="11365"/>
                    <a:pt x="0" y="6277"/>
                    <a:pt x="0" y="0"/>
                  </a:cubicBezTo>
                  <a:lnTo>
                    <a:pt x="1894" y="0"/>
                  </a:lnTo>
                  <a:cubicBezTo>
                    <a:pt x="1894" y="5231"/>
                    <a:pt x="6134" y="9471"/>
                    <a:pt x="11364" y="9471"/>
                  </a:cubicBezTo>
                  <a:lnTo>
                    <a:pt x="11364" y="11365"/>
                  </a:lnTo>
                  <a:close/>
                </a:path>
              </a:pathLst>
            </a:custGeom>
            <a:solidFill>
              <a:schemeClr val="accent5"/>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0" name="Freeform 16">
              <a:extLst>
                <a:ext uri="{FF2B5EF4-FFF2-40B4-BE49-F238E27FC236}">
                  <a16:creationId xmlns:a16="http://schemas.microsoft.com/office/drawing/2014/main" id="{25C48C3F-85D1-3053-7C79-00AF4D0F9A97}"/>
                </a:ext>
              </a:extLst>
            </p:cNvPr>
            <p:cNvSpPr>
              <a:spLocks/>
            </p:cNvSpPr>
            <p:nvPr/>
          </p:nvSpPr>
          <p:spPr bwMode="auto">
            <a:xfrm rot="18900000">
              <a:off x="4050026" y="2581291"/>
              <a:ext cx="1697389" cy="1697389"/>
            </a:xfrm>
            <a:custGeom>
              <a:avLst/>
              <a:gdLst>
                <a:gd name="T0" fmla="*/ 0 w 11364"/>
                <a:gd name="T1" fmla="*/ 11364 h 11364"/>
                <a:gd name="T2" fmla="*/ 11364 w 11364"/>
                <a:gd name="T3" fmla="*/ 0 h 11364"/>
                <a:gd name="T4" fmla="*/ 11364 w 11364"/>
                <a:gd name="T5" fmla="*/ 1894 h 11364"/>
                <a:gd name="T6" fmla="*/ 1894 w 11364"/>
                <a:gd name="T7" fmla="*/ 11364 h 11364"/>
                <a:gd name="T8" fmla="*/ 0 w 11364"/>
                <a:gd name="T9" fmla="*/ 11364 h 11364"/>
              </a:gdLst>
              <a:ahLst/>
              <a:cxnLst>
                <a:cxn ang="0">
                  <a:pos x="T0" y="T1"/>
                </a:cxn>
                <a:cxn ang="0">
                  <a:pos x="T2" y="T3"/>
                </a:cxn>
                <a:cxn ang="0">
                  <a:pos x="T4" y="T5"/>
                </a:cxn>
                <a:cxn ang="0">
                  <a:pos x="T6" y="T7"/>
                </a:cxn>
                <a:cxn ang="0">
                  <a:pos x="T8" y="T9"/>
                </a:cxn>
              </a:cxnLst>
              <a:rect l="0" t="0" r="r" b="b"/>
              <a:pathLst>
                <a:path w="11364" h="11364">
                  <a:moveTo>
                    <a:pt x="0" y="11364"/>
                  </a:moveTo>
                  <a:cubicBezTo>
                    <a:pt x="0" y="5088"/>
                    <a:pt x="5088" y="0"/>
                    <a:pt x="11364" y="0"/>
                  </a:cubicBezTo>
                  <a:lnTo>
                    <a:pt x="11364" y="1894"/>
                  </a:lnTo>
                  <a:cubicBezTo>
                    <a:pt x="6134" y="1894"/>
                    <a:pt x="1894" y="6134"/>
                    <a:pt x="1894" y="11364"/>
                  </a:cubicBezTo>
                  <a:lnTo>
                    <a:pt x="0" y="11364"/>
                  </a:lnTo>
                  <a:close/>
                </a:path>
              </a:pathLst>
            </a:custGeom>
            <a:solidFill>
              <a:srgbClr val="6EA56C"/>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1" name="Oval 20">
              <a:extLst>
                <a:ext uri="{FF2B5EF4-FFF2-40B4-BE49-F238E27FC236}">
                  <a16:creationId xmlns:a16="http://schemas.microsoft.com/office/drawing/2014/main" id="{283A7149-C3C8-1D20-BB4C-8224825BBA07}"/>
                </a:ext>
              </a:extLst>
            </p:cNvPr>
            <p:cNvSpPr/>
            <p:nvPr/>
          </p:nvSpPr>
          <p:spPr>
            <a:xfrm rot="18900000">
              <a:off x="4764354" y="2097354"/>
              <a:ext cx="262822" cy="262822"/>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Oval 21">
              <a:extLst>
                <a:ext uri="{FF2B5EF4-FFF2-40B4-BE49-F238E27FC236}">
                  <a16:creationId xmlns:a16="http://schemas.microsoft.com/office/drawing/2014/main" id="{8A77333A-F274-48BD-2796-69A42166B75D}"/>
                </a:ext>
              </a:extLst>
            </p:cNvPr>
            <p:cNvSpPr/>
            <p:nvPr/>
          </p:nvSpPr>
          <p:spPr>
            <a:xfrm rot="18900000">
              <a:off x="4768296" y="4501767"/>
              <a:ext cx="262822" cy="262822"/>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Oval 23">
              <a:extLst>
                <a:ext uri="{FF2B5EF4-FFF2-40B4-BE49-F238E27FC236}">
                  <a16:creationId xmlns:a16="http://schemas.microsoft.com/office/drawing/2014/main" id="{4B164AB3-ADD8-32B5-81AA-1D3192374490}"/>
                </a:ext>
              </a:extLst>
            </p:cNvPr>
            <p:cNvSpPr/>
            <p:nvPr/>
          </p:nvSpPr>
          <p:spPr>
            <a:xfrm rot="18900000">
              <a:off x="7164825" y="4497825"/>
              <a:ext cx="262822" cy="262822"/>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Oval 25">
              <a:extLst>
                <a:ext uri="{FF2B5EF4-FFF2-40B4-BE49-F238E27FC236}">
                  <a16:creationId xmlns:a16="http://schemas.microsoft.com/office/drawing/2014/main" id="{4A0A39F6-C7BD-9D02-E63F-B119065AE6E6}"/>
                </a:ext>
              </a:extLst>
            </p:cNvPr>
            <p:cNvSpPr/>
            <p:nvPr/>
          </p:nvSpPr>
          <p:spPr>
            <a:xfrm rot="18900000">
              <a:off x="7170738" y="2103267"/>
              <a:ext cx="262822" cy="262822"/>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Oval 26">
              <a:extLst>
                <a:ext uri="{FF2B5EF4-FFF2-40B4-BE49-F238E27FC236}">
                  <a16:creationId xmlns:a16="http://schemas.microsoft.com/office/drawing/2014/main" id="{726D6C27-A74A-48A3-4124-806A164FA818}"/>
                </a:ext>
              </a:extLst>
            </p:cNvPr>
            <p:cNvSpPr/>
            <p:nvPr/>
          </p:nvSpPr>
          <p:spPr>
            <a:xfrm rot="18900000">
              <a:off x="5532746" y="2863774"/>
              <a:ext cx="1132422" cy="1132422"/>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8" name="Straight Connector 27">
              <a:extLst>
                <a:ext uri="{FF2B5EF4-FFF2-40B4-BE49-F238E27FC236}">
                  <a16:creationId xmlns:a16="http://schemas.microsoft.com/office/drawing/2014/main" id="{D3590B7B-5187-C9E3-9289-8BE123EB3637}"/>
                </a:ext>
              </a:extLst>
            </p:cNvPr>
            <p:cNvCxnSpPr>
              <a:cxnSpLocks/>
              <a:stCxn id="27" idx="0"/>
              <a:endCxn id="21" idx="4"/>
            </p:cNvCxnSpPr>
            <p:nvPr/>
          </p:nvCxnSpPr>
          <p:spPr>
            <a:xfrm rot="18900000" flipH="1" flipV="1">
              <a:off x="5342939" y="2174372"/>
              <a:ext cx="1395" cy="1002555"/>
            </a:xfrm>
            <a:prstGeom prst="line">
              <a:avLst/>
            </a:prstGeom>
            <a:ln w="38100" cap="rnd">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71DFD24E-CE93-1BC7-DF9E-B24F5884C290}"/>
                </a:ext>
              </a:extLst>
            </p:cNvPr>
            <p:cNvCxnSpPr>
              <a:cxnSpLocks/>
              <a:stCxn id="27" idx="6"/>
              <a:endCxn id="26" idx="2"/>
            </p:cNvCxnSpPr>
            <p:nvPr/>
          </p:nvCxnSpPr>
          <p:spPr>
            <a:xfrm rot="18900000">
              <a:off x="6355092" y="2675820"/>
              <a:ext cx="998373" cy="5574"/>
            </a:xfrm>
            <a:prstGeom prst="line">
              <a:avLst/>
            </a:prstGeom>
            <a:ln w="38100" cap="rnd">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FC61CE2F-DF86-9AC4-2B28-97E936DE8BAA}"/>
                </a:ext>
              </a:extLst>
            </p:cNvPr>
            <p:cNvCxnSpPr>
              <a:cxnSpLocks/>
              <a:stCxn id="27" idx="2"/>
              <a:endCxn id="22" idx="6"/>
            </p:cNvCxnSpPr>
            <p:nvPr/>
          </p:nvCxnSpPr>
          <p:spPr>
            <a:xfrm rot="18900000" flipH="1">
              <a:off x="4845026" y="4183913"/>
              <a:ext cx="1001161" cy="2787"/>
            </a:xfrm>
            <a:prstGeom prst="line">
              <a:avLst/>
            </a:prstGeom>
            <a:ln w="38100" cap="rnd">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119CFFE1-4A9D-E751-567C-C354E4D072BA}"/>
                </a:ext>
              </a:extLst>
            </p:cNvPr>
            <p:cNvCxnSpPr>
              <a:cxnSpLocks/>
              <a:stCxn id="24" idx="0"/>
              <a:endCxn id="27" idx="4"/>
            </p:cNvCxnSpPr>
            <p:nvPr/>
          </p:nvCxnSpPr>
          <p:spPr>
            <a:xfrm rot="18900000" flipV="1">
              <a:off x="6850624" y="3684846"/>
              <a:ext cx="1395" cy="996979"/>
            </a:xfrm>
            <a:prstGeom prst="line">
              <a:avLst/>
            </a:prstGeom>
            <a:ln w="38100" cap="rnd">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33" name="TextBox 32">
            <a:extLst>
              <a:ext uri="{FF2B5EF4-FFF2-40B4-BE49-F238E27FC236}">
                <a16:creationId xmlns:a16="http://schemas.microsoft.com/office/drawing/2014/main" id="{C2765561-821A-5529-F49B-592C505A08B3}"/>
              </a:ext>
            </a:extLst>
          </p:cNvPr>
          <p:cNvSpPr txBox="1"/>
          <p:nvPr/>
        </p:nvSpPr>
        <p:spPr>
          <a:xfrm>
            <a:off x="8563338" y="5380237"/>
            <a:ext cx="2926080" cy="400110"/>
          </a:xfrm>
          <a:prstGeom prst="rect">
            <a:avLst/>
          </a:prstGeom>
          <a:noFill/>
        </p:spPr>
        <p:txBody>
          <a:bodyPr wrap="square" lIns="0" rIns="0" rtlCol="0" anchor="b">
            <a:spAutoFit/>
          </a:bodyPr>
          <a:lstStyle/>
          <a:p>
            <a:pPr algn="ctr"/>
            <a:r>
              <a:rPr lang="ar-EG" sz="2000" b="1" noProof="1">
                <a:solidFill>
                  <a:schemeClr val="accent2">
                    <a:lumMod val="75000"/>
                  </a:schemeClr>
                </a:solidFill>
                <a:latin typeface="Alexandria" pitchFamily="2" charset="-78"/>
                <a:cs typeface="Alexandria" pitchFamily="2" charset="-78"/>
              </a:rPr>
              <a:t>من حيث معيار النجاح</a:t>
            </a:r>
            <a:endParaRPr lang="en-US" sz="2000" b="1" noProof="1">
              <a:solidFill>
                <a:schemeClr val="accent2">
                  <a:lumMod val="75000"/>
                </a:schemeClr>
              </a:solidFill>
              <a:latin typeface="Alexandria" pitchFamily="2" charset="-78"/>
              <a:cs typeface="Alexandria" pitchFamily="2" charset="-78"/>
            </a:endParaRPr>
          </a:p>
        </p:txBody>
      </p:sp>
      <p:sp>
        <p:nvSpPr>
          <p:cNvPr id="36" name="TextBox 35">
            <a:extLst>
              <a:ext uri="{FF2B5EF4-FFF2-40B4-BE49-F238E27FC236}">
                <a16:creationId xmlns:a16="http://schemas.microsoft.com/office/drawing/2014/main" id="{B66180C5-868A-FF56-D155-FD425C8BBAA7}"/>
              </a:ext>
            </a:extLst>
          </p:cNvPr>
          <p:cNvSpPr txBox="1"/>
          <p:nvPr/>
        </p:nvSpPr>
        <p:spPr>
          <a:xfrm>
            <a:off x="358506" y="5443674"/>
            <a:ext cx="3100330" cy="400110"/>
          </a:xfrm>
          <a:prstGeom prst="rect">
            <a:avLst/>
          </a:prstGeom>
          <a:noFill/>
        </p:spPr>
        <p:txBody>
          <a:bodyPr wrap="square" lIns="0" rIns="0" rtlCol="0" anchor="b">
            <a:spAutoFit/>
          </a:bodyPr>
          <a:lstStyle/>
          <a:p>
            <a:pPr algn="ctr"/>
            <a:r>
              <a:rPr lang="ar-EG" sz="2000" b="1" dirty="0">
                <a:solidFill>
                  <a:schemeClr val="accent5">
                    <a:lumMod val="75000"/>
                  </a:schemeClr>
                </a:solidFill>
                <a:latin typeface="Alexandria" pitchFamily="2" charset="-78"/>
                <a:cs typeface="Alexandria" pitchFamily="2" charset="-78"/>
              </a:rPr>
              <a:t> من حيث طبيعة العملية</a:t>
            </a:r>
            <a:endParaRPr lang="en-US" sz="2000" b="1" dirty="0">
              <a:solidFill>
                <a:schemeClr val="accent5">
                  <a:lumMod val="75000"/>
                </a:schemeClr>
              </a:solidFill>
              <a:latin typeface="Alexandria" pitchFamily="2" charset="-78"/>
              <a:cs typeface="Alexandria" pitchFamily="2" charset="-78"/>
            </a:endParaRPr>
          </a:p>
        </p:txBody>
      </p:sp>
      <p:sp>
        <p:nvSpPr>
          <p:cNvPr id="39" name="TextBox 38">
            <a:extLst>
              <a:ext uri="{FF2B5EF4-FFF2-40B4-BE49-F238E27FC236}">
                <a16:creationId xmlns:a16="http://schemas.microsoft.com/office/drawing/2014/main" id="{CD459F5F-8B9E-D493-6C82-66B0487DA2BE}"/>
              </a:ext>
            </a:extLst>
          </p:cNvPr>
          <p:cNvSpPr txBox="1"/>
          <p:nvPr/>
        </p:nvSpPr>
        <p:spPr>
          <a:xfrm>
            <a:off x="8517767" y="3117676"/>
            <a:ext cx="2926080" cy="400110"/>
          </a:xfrm>
          <a:prstGeom prst="rect">
            <a:avLst/>
          </a:prstGeom>
          <a:noFill/>
        </p:spPr>
        <p:txBody>
          <a:bodyPr wrap="square" lIns="0" rIns="0" rtlCol="0" anchor="b">
            <a:spAutoFit/>
          </a:bodyPr>
          <a:lstStyle/>
          <a:p>
            <a:pPr algn="ctr"/>
            <a:r>
              <a:rPr lang="ar-EG" sz="2000" b="1" noProof="1">
                <a:solidFill>
                  <a:schemeClr val="accent1">
                    <a:lumMod val="75000"/>
                  </a:schemeClr>
                </a:solidFill>
                <a:latin typeface="Alexandria" pitchFamily="2" charset="-78"/>
                <a:cs typeface="Alexandria" pitchFamily="2" charset="-78"/>
              </a:rPr>
              <a:t>من حيث مجال التركيز</a:t>
            </a:r>
            <a:endParaRPr lang="en-US" sz="2000" b="1" noProof="1">
              <a:solidFill>
                <a:schemeClr val="accent1">
                  <a:lumMod val="75000"/>
                </a:schemeClr>
              </a:solidFill>
              <a:latin typeface="Alexandria" pitchFamily="2" charset="-78"/>
              <a:cs typeface="Alexandria" pitchFamily="2" charset="-78"/>
            </a:endParaRPr>
          </a:p>
        </p:txBody>
      </p:sp>
      <p:sp>
        <p:nvSpPr>
          <p:cNvPr id="42" name="TextBox 41">
            <a:extLst>
              <a:ext uri="{FF2B5EF4-FFF2-40B4-BE49-F238E27FC236}">
                <a16:creationId xmlns:a16="http://schemas.microsoft.com/office/drawing/2014/main" id="{75801A6E-8078-96F3-4B86-E7408255718B}"/>
              </a:ext>
            </a:extLst>
          </p:cNvPr>
          <p:cNvSpPr txBox="1"/>
          <p:nvPr/>
        </p:nvSpPr>
        <p:spPr>
          <a:xfrm>
            <a:off x="405673" y="3150679"/>
            <a:ext cx="3100331" cy="400110"/>
          </a:xfrm>
          <a:prstGeom prst="rect">
            <a:avLst/>
          </a:prstGeom>
          <a:noFill/>
        </p:spPr>
        <p:txBody>
          <a:bodyPr wrap="square" lIns="0" rIns="0" rtlCol="0" anchor="b">
            <a:spAutoFit/>
          </a:bodyPr>
          <a:lstStyle/>
          <a:p>
            <a:pPr algn="ctr"/>
            <a:r>
              <a:rPr lang="ar-EG" sz="2000" b="1" noProof="1">
                <a:solidFill>
                  <a:schemeClr val="accent4">
                    <a:lumMod val="75000"/>
                  </a:schemeClr>
                </a:solidFill>
                <a:latin typeface="Alexandria" pitchFamily="2" charset="-78"/>
                <a:cs typeface="Alexandria" pitchFamily="2" charset="-78"/>
              </a:rPr>
              <a:t>من حيث مستوى التحليل</a:t>
            </a:r>
            <a:endParaRPr lang="en-US" sz="2000" b="1" noProof="1">
              <a:solidFill>
                <a:schemeClr val="accent4">
                  <a:lumMod val="75000"/>
                </a:schemeClr>
              </a:solidFill>
              <a:latin typeface="Alexandria" pitchFamily="2" charset="-78"/>
              <a:cs typeface="Alexandria" pitchFamily="2" charset="-78"/>
            </a:endParaRPr>
          </a:p>
        </p:txBody>
      </p:sp>
      <p:pic>
        <p:nvPicPr>
          <p:cNvPr id="44" name="Graphic 43" descr="Lights On with solid fill">
            <a:extLst>
              <a:ext uri="{FF2B5EF4-FFF2-40B4-BE49-F238E27FC236}">
                <a16:creationId xmlns:a16="http://schemas.microsoft.com/office/drawing/2014/main" id="{31AE0EC2-4303-332C-C4FA-7E39F5F644E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437753" y="4068797"/>
            <a:ext cx="748776" cy="748776"/>
          </a:xfrm>
          <a:prstGeom prst="rect">
            <a:avLst/>
          </a:prstGeom>
        </p:spPr>
      </p:pic>
    </p:spTree>
    <p:extLst>
      <p:ext uri="{BB962C8B-B14F-4D97-AF65-F5344CB8AC3E}">
        <p14:creationId xmlns:p14="http://schemas.microsoft.com/office/powerpoint/2010/main" val="1238235045"/>
      </p:ext>
    </p:extLst>
  </p:cSld>
  <p:clrMapOvr>
    <a:masterClrMapping/>
  </p:clrMapOvr>
  <mc:AlternateContent xmlns:mc="http://schemas.openxmlformats.org/markup-compatibility/2006" xmlns:p14="http://schemas.microsoft.com/office/powerpoint/2010/main">
    <mc:Choice Requires="p14">
      <p:transition spd="slow" p14:dur="2000" advTm="49796"/>
    </mc:Choice>
    <mc:Fallback xmlns="">
      <p:transition spd="slow" advTm="49796"/>
    </mc:Fallback>
  </mc:AlternateContent>
  <p:extLst>
    <p:ext uri="{E180D4A7-C9FB-4DFB-919C-405C955672EB}">
      <p14:showEvtLst xmlns:p14="http://schemas.microsoft.com/office/powerpoint/2010/main">
        <p14:playEvt time="1" objId="8"/>
        <p14:stopEvt time="49673" objId="8"/>
      </p14:showEvtLst>
    </p:ext>
  </p:extLs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278FEE-E69E-1C74-EFF0-DA180E48DEE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2B74988-7AD6-7AAA-8261-B1132B50097A}"/>
              </a:ext>
            </a:extLst>
          </p:cNvPr>
          <p:cNvSpPr/>
          <p:nvPr/>
        </p:nvSpPr>
        <p:spPr>
          <a:xfrm>
            <a:off x="2626179" y="500900"/>
            <a:ext cx="9288760" cy="6886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515C026-AE35-0938-04B0-E541120DD2EE}"/>
              </a:ext>
            </a:extLst>
          </p:cNvPr>
          <p:cNvSpPr/>
          <p:nvPr/>
        </p:nvSpPr>
        <p:spPr>
          <a:xfrm>
            <a:off x="7883147" y="1391987"/>
            <a:ext cx="4128422"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B3E3F31E-090B-9FED-96CC-6A1538CF985B}"/>
              </a:ext>
            </a:extLst>
          </p:cNvPr>
          <p:cNvSpPr/>
          <p:nvPr/>
        </p:nvSpPr>
        <p:spPr>
          <a:xfrm>
            <a:off x="763676" y="1588911"/>
            <a:ext cx="11151262" cy="5008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EDD0F95C-716C-70B4-9940-2E0C8815FAE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377139F4-B9EA-909D-A6F3-CFF41C7FF222}"/>
              </a:ext>
            </a:extLst>
          </p:cNvPr>
          <p:cNvSpPr/>
          <p:nvPr/>
        </p:nvSpPr>
        <p:spPr>
          <a:xfrm>
            <a:off x="2351585" y="656654"/>
            <a:ext cx="9001000"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800" b="1" dirty="0">
                <a:solidFill>
                  <a:srgbClr val="00B0F0"/>
                </a:solidFill>
                <a:latin typeface="Alexandria" pitchFamily="2" charset="-78"/>
                <a:cs typeface="Alexandria" pitchFamily="2" charset="-78"/>
              </a:rPr>
              <a:t>من حيث موضوع التفسير</a:t>
            </a:r>
          </a:p>
        </p:txBody>
      </p:sp>
      <p:sp>
        <p:nvSpPr>
          <p:cNvPr id="10" name="TextBox 9">
            <a:extLst>
              <a:ext uri="{FF2B5EF4-FFF2-40B4-BE49-F238E27FC236}">
                <a16:creationId xmlns:a16="http://schemas.microsoft.com/office/drawing/2014/main" id="{79DCF845-4B21-4F47-286A-07590225F863}"/>
              </a:ext>
            </a:extLst>
          </p:cNvPr>
          <p:cNvSpPr txBox="1"/>
          <p:nvPr/>
        </p:nvSpPr>
        <p:spPr>
          <a:xfrm>
            <a:off x="6744072" y="2286464"/>
            <a:ext cx="4686775" cy="3959482"/>
          </a:xfrm>
          <a:prstGeom prst="rect">
            <a:avLst/>
          </a:prstGeom>
          <a:noFill/>
        </p:spPr>
        <p:txBody>
          <a:bodyPr wrap="square" rtlCol="1">
            <a:spAutoFit/>
          </a:bodyPr>
          <a:lstStyle/>
          <a:p>
            <a:pPr marL="0" marR="0" lvl="0" indent="0" algn="ctr" defTabSz="914400" rtl="1" eaLnBrk="1" fontAlgn="auto" latinLnBrk="0" hangingPunct="1">
              <a:lnSpc>
                <a:spcPct val="200000"/>
              </a:lnSpc>
              <a:spcBef>
                <a:spcPts val="0"/>
              </a:spcBef>
              <a:spcAft>
                <a:spcPts val="0"/>
              </a:spcAft>
              <a:buClrTx/>
              <a:buSzTx/>
              <a:buFontTx/>
              <a:buNone/>
              <a:tabLst/>
              <a:defRPr/>
            </a:pPr>
            <a:r>
              <a:rPr kumimoji="0" lang="ar-EG" sz="1600" b="1" i="0" u="none" strike="noStrike" kern="1200" cap="none" spc="0" normalizeH="0" baseline="0" noProof="0" dirty="0">
                <a:ln>
                  <a:noFill/>
                </a:ln>
                <a:solidFill>
                  <a:schemeClr val="accent2"/>
                </a:solidFill>
                <a:effectLst/>
                <a:uLnTx/>
                <a:uFillTx/>
                <a:latin typeface="Alexandria" pitchFamily="2" charset="-78"/>
                <a:ea typeface="+mn-ea"/>
                <a:cs typeface="Alexandria" pitchFamily="2" charset="-78"/>
                <a:sym typeface="Arial"/>
              </a:rPr>
              <a:t>نظريات الإبداع</a:t>
            </a:r>
          </a:p>
          <a:p>
            <a:pPr marL="285750" marR="0" lvl="0" indent="-285750" algn="r" defTabSz="914400" rtl="1"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ar-EG" sz="160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sym typeface="Arial"/>
              </a:rPr>
              <a:t>تركز نظريات الإبداع على الفرد والعمليات العقلية والمنتج الإبداعي والسياق المؤثر في توليد الفكرة. وتفسر: كيف تنشأ الفكرة الجديدة؟ وما الذي يجعلها أصيلة/مختلفة.تركيزها الأكبر على: الفرد (عمليات عقلية، سمات شخصية) أو المنتج الإبداعي أو السياق المؤثر في توليد الفكرة.</a:t>
            </a:r>
          </a:p>
        </p:txBody>
      </p:sp>
      <p:sp>
        <p:nvSpPr>
          <p:cNvPr id="13" name="Rectangle: Rounded Corners 12">
            <a:extLst>
              <a:ext uri="{FF2B5EF4-FFF2-40B4-BE49-F238E27FC236}">
                <a16:creationId xmlns:a16="http://schemas.microsoft.com/office/drawing/2014/main" id="{A69491D1-7640-076D-CB10-140452AF8764}"/>
              </a:ext>
            </a:extLst>
          </p:cNvPr>
          <p:cNvSpPr/>
          <p:nvPr/>
        </p:nvSpPr>
        <p:spPr>
          <a:xfrm>
            <a:off x="2226417" y="-128084"/>
            <a:ext cx="5669171"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000" b="1" dirty="0">
                <a:solidFill>
                  <a:schemeClr val="accent2"/>
                </a:solidFill>
                <a:latin typeface="Alexandria" pitchFamily="2" charset="-78"/>
                <a:cs typeface="Alexandria" pitchFamily="2" charset="-78"/>
              </a:rPr>
              <a:t>مقارنة بين نظريات الإبداع ونظريات الابتكار </a:t>
            </a:r>
          </a:p>
        </p:txBody>
      </p:sp>
      <p:cxnSp>
        <p:nvCxnSpPr>
          <p:cNvPr id="4" name="Straight Connector 3">
            <a:extLst>
              <a:ext uri="{FF2B5EF4-FFF2-40B4-BE49-F238E27FC236}">
                <a16:creationId xmlns:a16="http://schemas.microsoft.com/office/drawing/2014/main" id="{DC77E285-61CA-72A6-443C-E3AB352689FB}"/>
              </a:ext>
            </a:extLst>
          </p:cNvPr>
          <p:cNvCxnSpPr/>
          <p:nvPr/>
        </p:nvCxnSpPr>
        <p:spPr>
          <a:xfrm>
            <a:off x="6096000" y="1988840"/>
            <a:ext cx="0" cy="4104456"/>
          </a:xfrm>
          <a:prstGeom prst="line">
            <a:avLst/>
          </a:prstGeom>
          <a:ln w="57150">
            <a:solidFill>
              <a:srgbClr val="C00000"/>
            </a:solidFill>
          </a:ln>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id="{ECD0CE68-B9B2-A912-BBC5-0E368CE0A0BF}"/>
              </a:ext>
            </a:extLst>
          </p:cNvPr>
          <p:cNvSpPr txBox="1"/>
          <p:nvPr/>
        </p:nvSpPr>
        <p:spPr>
          <a:xfrm>
            <a:off x="1333001" y="2326550"/>
            <a:ext cx="4281199" cy="3467039"/>
          </a:xfrm>
          <a:prstGeom prst="rect">
            <a:avLst/>
          </a:prstGeom>
          <a:noFill/>
        </p:spPr>
        <p:txBody>
          <a:bodyPr wrap="square" rtlCol="1">
            <a:spAutoFit/>
          </a:bodyPr>
          <a:lstStyle/>
          <a:p>
            <a:pPr marL="0" marR="0" lvl="0" indent="0" algn="ctr" defTabSz="914400" rtl="1" eaLnBrk="1" fontAlgn="auto" latinLnBrk="0" hangingPunct="1">
              <a:lnSpc>
                <a:spcPct val="200000"/>
              </a:lnSpc>
              <a:spcBef>
                <a:spcPts val="0"/>
              </a:spcBef>
              <a:spcAft>
                <a:spcPts val="0"/>
              </a:spcAft>
              <a:buClrTx/>
              <a:buSzTx/>
              <a:buFontTx/>
              <a:buNone/>
              <a:tabLst/>
              <a:defRPr/>
            </a:pPr>
            <a:r>
              <a:rPr kumimoji="0" lang="ar-EG" sz="1600" b="1" i="0" u="none" strike="noStrike" kern="1200" cap="none" spc="0" normalizeH="0" baseline="0" noProof="0" dirty="0">
                <a:ln>
                  <a:noFill/>
                </a:ln>
                <a:solidFill>
                  <a:schemeClr val="accent2"/>
                </a:solidFill>
                <a:effectLst/>
                <a:uLnTx/>
                <a:uFillTx/>
                <a:latin typeface="Alexandria" pitchFamily="2" charset="-78"/>
                <a:ea typeface="+mn-ea"/>
                <a:cs typeface="Alexandria" pitchFamily="2" charset="-78"/>
                <a:sym typeface="Arial"/>
              </a:rPr>
              <a:t>نظريات الابتكار</a:t>
            </a:r>
          </a:p>
          <a:p>
            <a:pPr marL="285750" marR="0" lvl="0" indent="-285750" algn="r" defTabSz="914400" rtl="1"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ar-EG" sz="160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sym typeface="Arial"/>
              </a:rPr>
              <a:t>تهتم نظريات الابتكار بمرحلة التنفيذ والتبني والقيمة الناتجة عن الفكرة داخل السوق أو المؤسسة، وتفسر: كيف تتحول الفكرة إلى تطبيق وقيمة؟ وكيف تُعتمد وتنتشر.تركيزها الأكبر على: التنفيذ، التبني، السوق/المؤسسة، وقنوات الانتشار.</a:t>
            </a:r>
          </a:p>
        </p:txBody>
      </p:sp>
    </p:spTree>
    <p:extLst>
      <p:ext uri="{BB962C8B-B14F-4D97-AF65-F5344CB8AC3E}">
        <p14:creationId xmlns:p14="http://schemas.microsoft.com/office/powerpoint/2010/main" val="1797530292"/>
      </p:ext>
    </p:extLst>
  </p:cSld>
  <p:clrMapOvr>
    <a:masterClrMapping/>
  </p:clrMapOvr>
  <mc:AlternateContent xmlns:mc="http://schemas.openxmlformats.org/markup-compatibility/2006" xmlns:p14="http://schemas.microsoft.com/office/powerpoint/2010/main">
    <mc:Choice Requires="p14">
      <p:transition spd="slow" p14:dur="2000" advTm="49796"/>
    </mc:Choice>
    <mc:Fallback xmlns="">
      <p:transition spd="slow" advTm="49796"/>
    </mc:Fallback>
  </mc:AlternateContent>
  <p:extLst>
    <p:ext uri="{E180D4A7-C9FB-4DFB-919C-405C955672EB}">
      <p14:showEvtLst xmlns:p14="http://schemas.microsoft.com/office/powerpoint/2010/main">
        <p14:playEvt time="1" objId="8"/>
        <p14:stopEvt time="49673" objId="8"/>
      </p14:showEvtLst>
    </p:ext>
  </p:extLs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9D6E23-2D5C-8937-D89E-1D350094BB5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6299B2E-D639-666A-ACC8-B929F4FACB06}"/>
              </a:ext>
            </a:extLst>
          </p:cNvPr>
          <p:cNvSpPr/>
          <p:nvPr/>
        </p:nvSpPr>
        <p:spPr>
          <a:xfrm>
            <a:off x="2626179" y="500900"/>
            <a:ext cx="9288760" cy="6886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F5DE04A2-C281-6F09-77B7-C925BA262201}"/>
              </a:ext>
            </a:extLst>
          </p:cNvPr>
          <p:cNvSpPr/>
          <p:nvPr/>
        </p:nvSpPr>
        <p:spPr>
          <a:xfrm>
            <a:off x="7883147" y="1391987"/>
            <a:ext cx="4128422"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7D3A2F7E-79BB-4258-ECBA-F9913BE2D62D}"/>
              </a:ext>
            </a:extLst>
          </p:cNvPr>
          <p:cNvSpPr/>
          <p:nvPr/>
        </p:nvSpPr>
        <p:spPr>
          <a:xfrm>
            <a:off x="763676" y="1588911"/>
            <a:ext cx="11151262" cy="5008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84D90CA6-81BC-E05C-2CC0-2F335CF5AAE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2431018A-8691-1937-5146-283F0FA3716B}"/>
              </a:ext>
            </a:extLst>
          </p:cNvPr>
          <p:cNvSpPr/>
          <p:nvPr/>
        </p:nvSpPr>
        <p:spPr>
          <a:xfrm>
            <a:off x="2351585" y="656654"/>
            <a:ext cx="9001000"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800" b="1" dirty="0">
                <a:solidFill>
                  <a:srgbClr val="00B0F0"/>
                </a:solidFill>
                <a:latin typeface="Alexandria" pitchFamily="2" charset="-78"/>
                <a:cs typeface="Alexandria" pitchFamily="2" charset="-78"/>
              </a:rPr>
              <a:t>من حيث مستوى التحليل</a:t>
            </a:r>
          </a:p>
        </p:txBody>
      </p:sp>
      <p:sp>
        <p:nvSpPr>
          <p:cNvPr id="10" name="TextBox 9">
            <a:extLst>
              <a:ext uri="{FF2B5EF4-FFF2-40B4-BE49-F238E27FC236}">
                <a16:creationId xmlns:a16="http://schemas.microsoft.com/office/drawing/2014/main" id="{CD5C8E07-341C-E2CB-0BCA-412947A5A2D5}"/>
              </a:ext>
            </a:extLst>
          </p:cNvPr>
          <p:cNvSpPr txBox="1"/>
          <p:nvPr/>
        </p:nvSpPr>
        <p:spPr>
          <a:xfrm>
            <a:off x="7149648" y="2286464"/>
            <a:ext cx="4281199" cy="2974597"/>
          </a:xfrm>
          <a:prstGeom prst="rect">
            <a:avLst/>
          </a:prstGeom>
          <a:noFill/>
        </p:spPr>
        <p:txBody>
          <a:bodyPr wrap="square" rtlCol="1">
            <a:spAutoFit/>
          </a:bodyPr>
          <a:lstStyle/>
          <a:p>
            <a:pPr marL="0" marR="0" lvl="0" indent="0" algn="ctr" defTabSz="914400" rtl="1" eaLnBrk="1" fontAlgn="auto" latinLnBrk="0" hangingPunct="1">
              <a:lnSpc>
                <a:spcPct val="200000"/>
              </a:lnSpc>
              <a:spcBef>
                <a:spcPts val="0"/>
              </a:spcBef>
              <a:spcAft>
                <a:spcPts val="0"/>
              </a:spcAft>
              <a:buClrTx/>
              <a:buSzTx/>
              <a:buFontTx/>
              <a:buNone/>
              <a:tabLst/>
              <a:defRPr/>
            </a:pPr>
            <a:r>
              <a:rPr kumimoji="0" lang="ar-EG" sz="1600" b="1" i="0" u="none" strike="noStrike" kern="1200" cap="none" spc="0" normalizeH="0" baseline="0" noProof="0" dirty="0">
                <a:ln>
                  <a:noFill/>
                </a:ln>
                <a:solidFill>
                  <a:schemeClr val="accent2"/>
                </a:solidFill>
                <a:effectLst/>
                <a:uLnTx/>
                <a:uFillTx/>
                <a:latin typeface="Alexandria" pitchFamily="2" charset="-78"/>
                <a:ea typeface="+mn-ea"/>
                <a:cs typeface="Alexandria" pitchFamily="2" charset="-78"/>
                <a:sym typeface="Arial"/>
              </a:rPr>
              <a:t>نظريات الإبداع</a:t>
            </a:r>
          </a:p>
          <a:p>
            <a:pPr marR="0" lvl="0" algn="ctr" defTabSz="914400" rtl="1" eaLnBrk="1" fontAlgn="auto" latinLnBrk="0" hangingPunct="1">
              <a:lnSpc>
                <a:spcPct val="200000"/>
              </a:lnSpc>
              <a:spcBef>
                <a:spcPts val="0"/>
              </a:spcBef>
              <a:spcAft>
                <a:spcPts val="0"/>
              </a:spcAft>
              <a:buClrTx/>
              <a:buSzTx/>
              <a:tabLst/>
              <a:defRPr/>
            </a:pPr>
            <a:r>
              <a:rPr kumimoji="0" lang="ar-EG" sz="160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sym typeface="Arial"/>
              </a:rPr>
              <a:t>تعالج نظريات الإبداع الظاهرة على المستوى الفردي أو المعرفي، ويُدرس على مستوى:</a:t>
            </a:r>
          </a:p>
          <a:p>
            <a:pPr marL="285750" marR="0" lvl="0" indent="-285750" algn="r" defTabSz="914400" rtl="1"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ar-EG" sz="160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sym typeface="Arial"/>
              </a:rPr>
              <a:t>الفرد (سمات/معرفة/عمليات ذهنية).</a:t>
            </a:r>
          </a:p>
          <a:p>
            <a:pPr marL="285750" marR="0" lvl="0" indent="-285750" algn="r" defTabSz="914400" rtl="1"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ar-EG" sz="160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sym typeface="Arial"/>
              </a:rPr>
              <a:t>المنتج (معايير الأصالة والجدة والقيمة)</a:t>
            </a:r>
          </a:p>
          <a:p>
            <a:pPr marL="285750" marR="0" lvl="0" indent="-285750" algn="r" defTabSz="914400" rtl="1"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ar-EG" sz="160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sym typeface="Arial"/>
              </a:rPr>
              <a:t>البيئة (دعم/قيود اجتماعية)</a:t>
            </a:r>
          </a:p>
        </p:txBody>
      </p:sp>
      <p:sp>
        <p:nvSpPr>
          <p:cNvPr id="13" name="Rectangle: Rounded Corners 12">
            <a:extLst>
              <a:ext uri="{FF2B5EF4-FFF2-40B4-BE49-F238E27FC236}">
                <a16:creationId xmlns:a16="http://schemas.microsoft.com/office/drawing/2014/main" id="{8AE692B1-E270-7671-0A00-B7EF3098358D}"/>
              </a:ext>
            </a:extLst>
          </p:cNvPr>
          <p:cNvSpPr/>
          <p:nvPr/>
        </p:nvSpPr>
        <p:spPr>
          <a:xfrm>
            <a:off x="2226417" y="-128084"/>
            <a:ext cx="5669171"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000" b="1" dirty="0">
                <a:solidFill>
                  <a:schemeClr val="accent2"/>
                </a:solidFill>
                <a:latin typeface="Alexandria" pitchFamily="2" charset="-78"/>
                <a:cs typeface="Alexandria" pitchFamily="2" charset="-78"/>
              </a:rPr>
              <a:t>مقارنة بين نظريات الإبداع ونظريات الابتكار </a:t>
            </a:r>
          </a:p>
        </p:txBody>
      </p:sp>
      <p:cxnSp>
        <p:nvCxnSpPr>
          <p:cNvPr id="4" name="Straight Connector 3">
            <a:extLst>
              <a:ext uri="{FF2B5EF4-FFF2-40B4-BE49-F238E27FC236}">
                <a16:creationId xmlns:a16="http://schemas.microsoft.com/office/drawing/2014/main" id="{D9C64BF6-9602-A07A-1D8E-149E5EB86377}"/>
              </a:ext>
            </a:extLst>
          </p:cNvPr>
          <p:cNvCxnSpPr/>
          <p:nvPr/>
        </p:nvCxnSpPr>
        <p:spPr>
          <a:xfrm>
            <a:off x="6096000" y="1988840"/>
            <a:ext cx="0" cy="4104456"/>
          </a:xfrm>
          <a:prstGeom prst="line">
            <a:avLst/>
          </a:prstGeom>
          <a:ln w="57150">
            <a:solidFill>
              <a:srgbClr val="C00000"/>
            </a:solidFill>
          </a:ln>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id="{F48E8584-1FB8-FF08-3B32-EBF93847D7E8}"/>
              </a:ext>
            </a:extLst>
          </p:cNvPr>
          <p:cNvSpPr txBox="1"/>
          <p:nvPr/>
        </p:nvSpPr>
        <p:spPr>
          <a:xfrm>
            <a:off x="1333001" y="2326550"/>
            <a:ext cx="4281199" cy="2974597"/>
          </a:xfrm>
          <a:prstGeom prst="rect">
            <a:avLst/>
          </a:prstGeom>
          <a:noFill/>
        </p:spPr>
        <p:txBody>
          <a:bodyPr wrap="square" rtlCol="1">
            <a:spAutoFit/>
          </a:bodyPr>
          <a:lstStyle/>
          <a:p>
            <a:pPr marL="0" marR="0" lvl="0" indent="0" algn="ctr" defTabSz="914400" rtl="1" eaLnBrk="1" fontAlgn="auto" latinLnBrk="0" hangingPunct="1">
              <a:lnSpc>
                <a:spcPct val="200000"/>
              </a:lnSpc>
              <a:spcBef>
                <a:spcPts val="0"/>
              </a:spcBef>
              <a:spcAft>
                <a:spcPts val="0"/>
              </a:spcAft>
              <a:buClrTx/>
              <a:buSzTx/>
              <a:buFontTx/>
              <a:buNone/>
              <a:tabLst/>
              <a:defRPr/>
            </a:pPr>
            <a:r>
              <a:rPr kumimoji="0" lang="ar-EG" sz="1600" b="1" i="0" u="none" strike="noStrike" kern="1200" cap="none" spc="0" normalizeH="0" baseline="0" noProof="0" dirty="0">
                <a:ln>
                  <a:noFill/>
                </a:ln>
                <a:solidFill>
                  <a:schemeClr val="accent2"/>
                </a:solidFill>
                <a:effectLst/>
                <a:uLnTx/>
                <a:uFillTx/>
                <a:latin typeface="Alexandria" pitchFamily="2" charset="-78"/>
                <a:ea typeface="+mn-ea"/>
                <a:cs typeface="Alexandria" pitchFamily="2" charset="-78"/>
                <a:sym typeface="Arial"/>
              </a:rPr>
              <a:t>نظريات الابتكار</a:t>
            </a:r>
          </a:p>
          <a:p>
            <a:pPr marR="0" lvl="0" algn="ctr" defTabSz="914400" rtl="1" eaLnBrk="1" fontAlgn="auto" latinLnBrk="0" hangingPunct="1">
              <a:lnSpc>
                <a:spcPct val="200000"/>
              </a:lnSpc>
              <a:spcBef>
                <a:spcPts val="0"/>
              </a:spcBef>
              <a:spcAft>
                <a:spcPts val="0"/>
              </a:spcAft>
              <a:buClrTx/>
              <a:buSzTx/>
              <a:tabLst/>
              <a:defRPr/>
            </a:pPr>
            <a:r>
              <a:rPr kumimoji="0" lang="ar-EG" sz="160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sym typeface="Arial"/>
              </a:rPr>
              <a:t>تتعامل نظريات الابتكار على مستويات أوسع تشمل:</a:t>
            </a:r>
          </a:p>
          <a:p>
            <a:pPr marL="285750" marR="0" lvl="0" indent="-285750" algn="r" defTabSz="914400" rtl="1"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ar-EG" sz="160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sym typeface="Arial"/>
              </a:rPr>
              <a:t>الفريق والمؤسسة (ثقافة، قيادة، موارد).</a:t>
            </a:r>
          </a:p>
          <a:p>
            <a:pPr marL="285750" marR="0" lvl="0" indent="-285750" algn="r" defTabSz="914400" rtl="1"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ar-EG" sz="160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sym typeface="Arial"/>
              </a:rPr>
              <a:t>السوق/المجتمع (تبني، منافسة، انتشار).</a:t>
            </a:r>
          </a:p>
          <a:p>
            <a:pPr marL="285750" marR="0" lvl="0" indent="-285750" algn="r" defTabSz="914400" rtl="1"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ar-EG" sz="160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sym typeface="Arial"/>
              </a:rPr>
              <a:t>النظم/الشبكات (شراكات، منظومات ابتكار)</a:t>
            </a:r>
          </a:p>
        </p:txBody>
      </p:sp>
    </p:spTree>
    <p:extLst>
      <p:ext uri="{BB962C8B-B14F-4D97-AF65-F5344CB8AC3E}">
        <p14:creationId xmlns:p14="http://schemas.microsoft.com/office/powerpoint/2010/main" val="1160609076"/>
      </p:ext>
    </p:extLst>
  </p:cSld>
  <p:clrMapOvr>
    <a:masterClrMapping/>
  </p:clrMapOvr>
  <mc:AlternateContent xmlns:mc="http://schemas.openxmlformats.org/markup-compatibility/2006" xmlns:p14="http://schemas.microsoft.com/office/powerpoint/2010/main">
    <mc:Choice Requires="p14">
      <p:transition spd="slow" p14:dur="2000" advTm="49796"/>
    </mc:Choice>
    <mc:Fallback xmlns="">
      <p:transition spd="slow" advTm="49796"/>
    </mc:Fallback>
  </mc:AlternateContent>
  <p:extLst>
    <p:ext uri="{E180D4A7-C9FB-4DFB-919C-405C955672EB}">
      <p14:showEvtLst xmlns:p14="http://schemas.microsoft.com/office/powerpoint/2010/main">
        <p14:playEvt time="1" objId="8"/>
        <p14:stopEvt time="49673" objId="8"/>
      </p14:showEvtLst>
    </p:ext>
  </p:extLs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9F2D79-BAE8-4287-1161-1F79B97B560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27487C7-71C4-348E-271D-A64416C061A1}"/>
              </a:ext>
            </a:extLst>
          </p:cNvPr>
          <p:cNvSpPr/>
          <p:nvPr/>
        </p:nvSpPr>
        <p:spPr>
          <a:xfrm>
            <a:off x="2626179" y="500900"/>
            <a:ext cx="9288760" cy="6886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E3A14316-7D3A-A85F-EF79-F4B16D45521D}"/>
              </a:ext>
            </a:extLst>
          </p:cNvPr>
          <p:cNvSpPr/>
          <p:nvPr/>
        </p:nvSpPr>
        <p:spPr>
          <a:xfrm>
            <a:off x="7883147" y="1391987"/>
            <a:ext cx="4128422"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D40ACF9B-38B9-F08D-CC3F-609B2822F341}"/>
              </a:ext>
            </a:extLst>
          </p:cNvPr>
          <p:cNvSpPr/>
          <p:nvPr/>
        </p:nvSpPr>
        <p:spPr>
          <a:xfrm>
            <a:off x="763676" y="1588911"/>
            <a:ext cx="11151262" cy="5008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A3BE5ABB-5FFF-E6DF-CD5A-C3DF8634F9E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D2D32B75-F42D-D2DD-820F-8C761F700982}"/>
              </a:ext>
            </a:extLst>
          </p:cNvPr>
          <p:cNvSpPr/>
          <p:nvPr/>
        </p:nvSpPr>
        <p:spPr>
          <a:xfrm>
            <a:off x="2351585" y="656654"/>
            <a:ext cx="9001000"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800" b="1" dirty="0">
                <a:solidFill>
                  <a:srgbClr val="00B0F0"/>
                </a:solidFill>
                <a:latin typeface="Alexandria" pitchFamily="2" charset="-78"/>
                <a:cs typeface="Alexandria" pitchFamily="2" charset="-78"/>
              </a:rPr>
              <a:t>من حيث معيار النجاح</a:t>
            </a:r>
          </a:p>
        </p:txBody>
      </p:sp>
      <p:sp>
        <p:nvSpPr>
          <p:cNvPr id="10" name="TextBox 9">
            <a:extLst>
              <a:ext uri="{FF2B5EF4-FFF2-40B4-BE49-F238E27FC236}">
                <a16:creationId xmlns:a16="http://schemas.microsoft.com/office/drawing/2014/main" id="{282E2A67-0C1C-EA79-5716-4D113C0D143D}"/>
              </a:ext>
            </a:extLst>
          </p:cNvPr>
          <p:cNvSpPr txBox="1"/>
          <p:nvPr/>
        </p:nvSpPr>
        <p:spPr>
          <a:xfrm>
            <a:off x="7147125" y="1690021"/>
            <a:ext cx="4281199" cy="1989712"/>
          </a:xfrm>
          <a:prstGeom prst="rect">
            <a:avLst/>
          </a:prstGeom>
          <a:noFill/>
        </p:spPr>
        <p:txBody>
          <a:bodyPr wrap="square" rtlCol="1">
            <a:spAutoFit/>
          </a:bodyPr>
          <a:lstStyle/>
          <a:p>
            <a:pPr marL="0" marR="0" lvl="0" indent="0" algn="ctr" defTabSz="914400" rtl="1" eaLnBrk="1" fontAlgn="auto" latinLnBrk="0" hangingPunct="1">
              <a:lnSpc>
                <a:spcPct val="200000"/>
              </a:lnSpc>
              <a:spcBef>
                <a:spcPts val="0"/>
              </a:spcBef>
              <a:spcAft>
                <a:spcPts val="0"/>
              </a:spcAft>
              <a:buClrTx/>
              <a:buSzTx/>
              <a:buFontTx/>
              <a:buNone/>
              <a:tabLst/>
              <a:defRPr/>
            </a:pPr>
            <a:r>
              <a:rPr kumimoji="0" lang="ar-EG" sz="1600" b="1" i="0" u="none" strike="noStrike" kern="1200" cap="none" spc="0" normalizeH="0" baseline="0" noProof="0" dirty="0">
                <a:ln>
                  <a:noFill/>
                </a:ln>
                <a:solidFill>
                  <a:schemeClr val="accent2"/>
                </a:solidFill>
                <a:effectLst/>
                <a:uLnTx/>
                <a:uFillTx/>
                <a:latin typeface="Alexandria" pitchFamily="2" charset="-78"/>
                <a:ea typeface="+mn-ea"/>
                <a:cs typeface="Alexandria" pitchFamily="2" charset="-78"/>
                <a:sym typeface="Arial"/>
              </a:rPr>
              <a:t>نظريات الإبداع</a:t>
            </a:r>
          </a:p>
          <a:p>
            <a:pPr marR="0" lvl="0" algn="ctr" defTabSz="914400" rtl="1" eaLnBrk="1" fontAlgn="auto" latinLnBrk="0" hangingPunct="1">
              <a:lnSpc>
                <a:spcPct val="200000"/>
              </a:lnSpc>
              <a:spcBef>
                <a:spcPts val="0"/>
              </a:spcBef>
              <a:spcAft>
                <a:spcPts val="0"/>
              </a:spcAft>
              <a:buClrTx/>
              <a:buSzTx/>
              <a:tabLst/>
              <a:defRPr/>
            </a:pPr>
            <a:r>
              <a:rPr kumimoji="0" lang="ar-EG" sz="160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sym typeface="Arial"/>
              </a:rPr>
              <a:t>يقاس الإبداع بمدى الجِدة والأصالة، نجاح الإبداع يتمثل في :</a:t>
            </a:r>
          </a:p>
          <a:p>
            <a:pPr marR="0" lvl="0" algn="ctr" defTabSz="914400" rtl="1" eaLnBrk="1" fontAlgn="auto" latinLnBrk="0" hangingPunct="1">
              <a:lnSpc>
                <a:spcPct val="200000"/>
              </a:lnSpc>
              <a:spcBef>
                <a:spcPts val="0"/>
              </a:spcBef>
              <a:spcAft>
                <a:spcPts val="0"/>
              </a:spcAft>
              <a:buClrTx/>
              <a:buSzTx/>
              <a:tabLst/>
              <a:defRPr/>
            </a:pPr>
            <a:r>
              <a:rPr kumimoji="0" lang="ar-EG" sz="160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sym typeface="Arial"/>
              </a:rPr>
              <a:t>ظهور فكرة/منتج جديد وأصيل.</a:t>
            </a:r>
          </a:p>
        </p:txBody>
      </p:sp>
      <p:sp>
        <p:nvSpPr>
          <p:cNvPr id="13" name="Rectangle: Rounded Corners 12">
            <a:extLst>
              <a:ext uri="{FF2B5EF4-FFF2-40B4-BE49-F238E27FC236}">
                <a16:creationId xmlns:a16="http://schemas.microsoft.com/office/drawing/2014/main" id="{ECB7C9A2-CB7B-EE1E-202A-389993515F9F}"/>
              </a:ext>
            </a:extLst>
          </p:cNvPr>
          <p:cNvSpPr/>
          <p:nvPr/>
        </p:nvSpPr>
        <p:spPr>
          <a:xfrm>
            <a:off x="2226417" y="-128084"/>
            <a:ext cx="5669171"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000" b="1" dirty="0">
                <a:solidFill>
                  <a:schemeClr val="accent2"/>
                </a:solidFill>
                <a:latin typeface="Alexandria" pitchFamily="2" charset="-78"/>
                <a:cs typeface="Alexandria" pitchFamily="2" charset="-78"/>
              </a:rPr>
              <a:t>مقارنة بين نظريات الإبداع ونظريات الابتكار </a:t>
            </a:r>
          </a:p>
        </p:txBody>
      </p:sp>
      <p:cxnSp>
        <p:nvCxnSpPr>
          <p:cNvPr id="4" name="Straight Connector 3">
            <a:extLst>
              <a:ext uri="{FF2B5EF4-FFF2-40B4-BE49-F238E27FC236}">
                <a16:creationId xmlns:a16="http://schemas.microsoft.com/office/drawing/2014/main" id="{2313F1C2-E368-2326-D2B7-E73A02F2014F}"/>
              </a:ext>
            </a:extLst>
          </p:cNvPr>
          <p:cNvCxnSpPr/>
          <p:nvPr/>
        </p:nvCxnSpPr>
        <p:spPr>
          <a:xfrm>
            <a:off x="6096000" y="1988840"/>
            <a:ext cx="0" cy="4104456"/>
          </a:xfrm>
          <a:prstGeom prst="line">
            <a:avLst/>
          </a:prstGeom>
          <a:ln w="57150">
            <a:solidFill>
              <a:srgbClr val="C00000"/>
            </a:solidFill>
          </a:ln>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id="{5E62083E-53E9-D032-81F4-229F761218F7}"/>
              </a:ext>
            </a:extLst>
          </p:cNvPr>
          <p:cNvSpPr txBox="1"/>
          <p:nvPr/>
        </p:nvSpPr>
        <p:spPr>
          <a:xfrm>
            <a:off x="1075160" y="1610977"/>
            <a:ext cx="4709357" cy="2482154"/>
          </a:xfrm>
          <a:prstGeom prst="rect">
            <a:avLst/>
          </a:prstGeom>
          <a:noFill/>
        </p:spPr>
        <p:txBody>
          <a:bodyPr wrap="square" rtlCol="1">
            <a:spAutoFit/>
          </a:bodyPr>
          <a:lstStyle/>
          <a:p>
            <a:pPr marL="0" marR="0" lvl="0" indent="0" algn="ctr" defTabSz="914400" rtl="1" eaLnBrk="1" fontAlgn="auto" latinLnBrk="0" hangingPunct="1">
              <a:lnSpc>
                <a:spcPct val="200000"/>
              </a:lnSpc>
              <a:spcBef>
                <a:spcPts val="0"/>
              </a:spcBef>
              <a:spcAft>
                <a:spcPts val="0"/>
              </a:spcAft>
              <a:buClrTx/>
              <a:buSzTx/>
              <a:buFontTx/>
              <a:buNone/>
              <a:tabLst/>
              <a:defRPr/>
            </a:pPr>
            <a:r>
              <a:rPr kumimoji="0" lang="ar-EG" sz="1600" b="1" i="0" u="none" strike="noStrike" kern="1200" cap="none" spc="0" normalizeH="0" baseline="0" noProof="0" dirty="0">
                <a:ln>
                  <a:noFill/>
                </a:ln>
                <a:solidFill>
                  <a:schemeClr val="accent2"/>
                </a:solidFill>
                <a:effectLst/>
                <a:uLnTx/>
                <a:uFillTx/>
                <a:latin typeface="Alexandria" pitchFamily="2" charset="-78"/>
                <a:ea typeface="+mn-ea"/>
                <a:cs typeface="Alexandria" pitchFamily="2" charset="-78"/>
                <a:sym typeface="Arial"/>
              </a:rPr>
              <a:t>نظريات الابتكار</a:t>
            </a:r>
          </a:p>
          <a:p>
            <a:pPr marR="0" lvl="0" algn="ctr" defTabSz="914400" rtl="1" eaLnBrk="1" fontAlgn="auto" latinLnBrk="0" hangingPunct="1">
              <a:lnSpc>
                <a:spcPct val="200000"/>
              </a:lnSpc>
              <a:spcBef>
                <a:spcPts val="0"/>
              </a:spcBef>
              <a:spcAft>
                <a:spcPts val="0"/>
              </a:spcAft>
              <a:buClrTx/>
              <a:buSzTx/>
              <a:tabLst/>
              <a:defRPr/>
            </a:pPr>
            <a:r>
              <a:rPr kumimoji="0" lang="ar-EG" sz="160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sym typeface="Arial"/>
              </a:rPr>
              <a:t>يُقاس الابتكار بمدى التطبيق العملي، وتحقيق أثر أو قيمة ملموسة، ويتمثل نجاح الابتكار في تطبيق الفكرة وتحقيق قيمة ملموسة (حل مشكلة، تحسين أداء، أثر اقتصادي/اجتماعي، تبني واسع).)</a:t>
            </a:r>
          </a:p>
        </p:txBody>
      </p:sp>
      <p:sp>
        <p:nvSpPr>
          <p:cNvPr id="2" name="TextBox 1">
            <a:extLst>
              <a:ext uri="{FF2B5EF4-FFF2-40B4-BE49-F238E27FC236}">
                <a16:creationId xmlns:a16="http://schemas.microsoft.com/office/drawing/2014/main" id="{279BDC28-0AED-C107-7E32-3AA907E8B879}"/>
              </a:ext>
            </a:extLst>
          </p:cNvPr>
          <p:cNvSpPr txBox="1"/>
          <p:nvPr/>
        </p:nvSpPr>
        <p:spPr>
          <a:xfrm>
            <a:off x="6884202" y="4471157"/>
            <a:ext cx="4281199" cy="1989712"/>
          </a:xfrm>
          <a:prstGeom prst="rect">
            <a:avLst/>
          </a:prstGeom>
          <a:noFill/>
        </p:spPr>
        <p:txBody>
          <a:bodyPr wrap="square" rtlCol="1">
            <a:spAutoFit/>
          </a:bodyPr>
          <a:lstStyle/>
          <a:p>
            <a:pPr marL="0" marR="0" lvl="0" indent="0" algn="ctr" defTabSz="914400" rtl="1" eaLnBrk="1" fontAlgn="auto" latinLnBrk="0" hangingPunct="1">
              <a:lnSpc>
                <a:spcPct val="200000"/>
              </a:lnSpc>
              <a:spcBef>
                <a:spcPts val="0"/>
              </a:spcBef>
              <a:spcAft>
                <a:spcPts val="0"/>
              </a:spcAft>
              <a:buClrTx/>
              <a:buSzTx/>
              <a:buFontTx/>
              <a:buNone/>
              <a:tabLst/>
              <a:defRPr/>
            </a:pPr>
            <a:r>
              <a:rPr kumimoji="0" lang="ar-EG" sz="1600" b="1" i="0" u="none" strike="noStrike" kern="1200" cap="none" spc="0" normalizeH="0" baseline="0" noProof="0" dirty="0">
                <a:ln>
                  <a:noFill/>
                </a:ln>
                <a:solidFill>
                  <a:schemeClr val="accent2"/>
                </a:solidFill>
                <a:effectLst/>
                <a:uLnTx/>
                <a:uFillTx/>
                <a:latin typeface="Alexandria" pitchFamily="2" charset="-78"/>
                <a:ea typeface="+mn-ea"/>
                <a:cs typeface="Alexandria" pitchFamily="2" charset="-78"/>
                <a:sym typeface="Arial"/>
              </a:rPr>
              <a:t>عملية  الإبداع</a:t>
            </a:r>
          </a:p>
          <a:p>
            <a:pPr marR="0" lvl="0" algn="ctr" defTabSz="914400" rtl="1" eaLnBrk="1" fontAlgn="auto" latinLnBrk="0" hangingPunct="1">
              <a:lnSpc>
                <a:spcPct val="200000"/>
              </a:lnSpc>
              <a:spcBef>
                <a:spcPts val="0"/>
              </a:spcBef>
              <a:spcAft>
                <a:spcPts val="0"/>
              </a:spcAft>
              <a:buClrTx/>
              <a:buSzTx/>
              <a:tabLst/>
              <a:defRPr/>
            </a:pPr>
            <a:r>
              <a:rPr kumimoji="0" lang="ar-EG" sz="160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sym typeface="Arial"/>
              </a:rPr>
              <a:t>قد تكون عملية فردية أو عملية ذهنية بالأساس (تصور، ربط، توليد بدائل، حل مشكلات) تهدف إلى توليد الأفكار</a:t>
            </a:r>
          </a:p>
        </p:txBody>
      </p:sp>
      <p:sp>
        <p:nvSpPr>
          <p:cNvPr id="7" name="TextBox 6">
            <a:extLst>
              <a:ext uri="{FF2B5EF4-FFF2-40B4-BE49-F238E27FC236}">
                <a16:creationId xmlns:a16="http://schemas.microsoft.com/office/drawing/2014/main" id="{117734F5-A9BB-E62B-C88C-75713F1ABEA0}"/>
              </a:ext>
            </a:extLst>
          </p:cNvPr>
          <p:cNvSpPr txBox="1"/>
          <p:nvPr/>
        </p:nvSpPr>
        <p:spPr>
          <a:xfrm>
            <a:off x="1203407" y="4471157"/>
            <a:ext cx="4281199" cy="1989712"/>
          </a:xfrm>
          <a:prstGeom prst="rect">
            <a:avLst/>
          </a:prstGeom>
          <a:noFill/>
        </p:spPr>
        <p:txBody>
          <a:bodyPr wrap="square" rtlCol="1">
            <a:spAutoFit/>
          </a:bodyPr>
          <a:lstStyle/>
          <a:p>
            <a:pPr marL="0" marR="0" lvl="0" indent="0" algn="ctr" defTabSz="914400" rtl="1" eaLnBrk="1" fontAlgn="auto" latinLnBrk="0" hangingPunct="1">
              <a:lnSpc>
                <a:spcPct val="200000"/>
              </a:lnSpc>
              <a:spcBef>
                <a:spcPts val="0"/>
              </a:spcBef>
              <a:spcAft>
                <a:spcPts val="0"/>
              </a:spcAft>
              <a:buClrTx/>
              <a:buSzTx/>
              <a:buFontTx/>
              <a:buNone/>
              <a:tabLst/>
              <a:defRPr/>
            </a:pPr>
            <a:r>
              <a:rPr kumimoji="0" lang="ar-EG" sz="1600" b="1" i="0" u="none" strike="noStrike" kern="1200" cap="none" spc="0" normalizeH="0" baseline="0" noProof="0" dirty="0">
                <a:ln>
                  <a:noFill/>
                </a:ln>
                <a:solidFill>
                  <a:schemeClr val="accent2"/>
                </a:solidFill>
                <a:effectLst/>
                <a:uLnTx/>
                <a:uFillTx/>
                <a:latin typeface="Alexandria" pitchFamily="2" charset="-78"/>
                <a:ea typeface="+mn-ea"/>
                <a:cs typeface="Alexandria" pitchFamily="2" charset="-78"/>
                <a:sym typeface="Arial"/>
              </a:rPr>
              <a:t>عملية الابتكار</a:t>
            </a:r>
          </a:p>
          <a:p>
            <a:pPr marR="0" lvl="0" algn="ctr" defTabSz="914400" rtl="1" eaLnBrk="1" fontAlgn="auto" latinLnBrk="0" hangingPunct="1">
              <a:lnSpc>
                <a:spcPct val="200000"/>
              </a:lnSpc>
              <a:spcBef>
                <a:spcPts val="0"/>
              </a:spcBef>
              <a:spcAft>
                <a:spcPts val="0"/>
              </a:spcAft>
              <a:buClrTx/>
              <a:buSzTx/>
              <a:tabLst/>
              <a:defRPr/>
            </a:pPr>
            <a:r>
              <a:rPr kumimoji="0" lang="ar-EG" sz="160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sym typeface="Arial"/>
              </a:rPr>
              <a:t>عملية اجتماعية</a:t>
            </a:r>
            <a:r>
              <a:rPr lang="ar-EG" sz="1600" kern="1200" dirty="0">
                <a:latin typeface="Alexandria" pitchFamily="2" charset="-78"/>
                <a:ea typeface="+mn-ea"/>
                <a:cs typeface="Alexandria" pitchFamily="2" charset="-78"/>
              </a:rPr>
              <a:t> و</a:t>
            </a:r>
            <a:r>
              <a:rPr kumimoji="0" lang="ar-EG" sz="160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sym typeface="Arial"/>
              </a:rPr>
              <a:t>تنظيمية بشكل أكبر (تطوير، اختبار، تمويل، تنفيذ، إدارة تغيير، تسويق، انتشار) تهدف إلى تحويل الأفكار إلى واقع.</a:t>
            </a:r>
          </a:p>
        </p:txBody>
      </p:sp>
    </p:spTree>
    <p:extLst>
      <p:ext uri="{BB962C8B-B14F-4D97-AF65-F5344CB8AC3E}">
        <p14:creationId xmlns:p14="http://schemas.microsoft.com/office/powerpoint/2010/main" val="1536469309"/>
      </p:ext>
    </p:extLst>
  </p:cSld>
  <p:clrMapOvr>
    <a:masterClrMapping/>
  </p:clrMapOvr>
  <mc:AlternateContent xmlns:mc="http://schemas.openxmlformats.org/markup-compatibility/2006" xmlns:p14="http://schemas.microsoft.com/office/powerpoint/2010/main">
    <mc:Choice Requires="p14">
      <p:transition spd="slow" p14:dur="2000" advTm="49796"/>
    </mc:Choice>
    <mc:Fallback xmlns="">
      <p:transition spd="slow" advTm="49796"/>
    </mc:Fallback>
  </mc:AlternateContent>
  <p:extLst>
    <p:ext uri="{E180D4A7-C9FB-4DFB-919C-405C955672EB}">
      <p14:showEvtLst xmlns:p14="http://schemas.microsoft.com/office/powerpoint/2010/main">
        <p14:playEvt time="1" objId="8"/>
        <p14:stopEvt time="49673" objId="8"/>
      </p14:showEvtLst>
    </p:ext>
  </p:extLs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134">
          <a:extLst>
            <a:ext uri="{FF2B5EF4-FFF2-40B4-BE49-F238E27FC236}">
              <a16:creationId xmlns:a16="http://schemas.microsoft.com/office/drawing/2014/main" id="{01850874-A88C-108E-DDB0-7438BFB48009}"/>
            </a:ext>
          </a:extLst>
        </p:cNvPr>
        <p:cNvGrpSpPr/>
        <p:nvPr/>
      </p:nvGrpSpPr>
      <p:grpSpPr>
        <a:xfrm>
          <a:off x="0" y="0"/>
          <a:ext cx="0" cy="0"/>
          <a:chOff x="0" y="0"/>
          <a:chExt cx="0" cy="0"/>
        </a:xfrm>
      </p:grpSpPr>
      <p:sp>
        <p:nvSpPr>
          <p:cNvPr id="145" name="Google Shape;145;p3">
            <a:extLst>
              <a:ext uri="{FF2B5EF4-FFF2-40B4-BE49-F238E27FC236}">
                <a16:creationId xmlns:a16="http://schemas.microsoft.com/office/drawing/2014/main" id="{152CE573-96A5-1B77-3CBD-6C229D22519A}"/>
              </a:ext>
            </a:extLst>
          </p:cNvPr>
          <p:cNvSpPr txBox="1"/>
          <p:nvPr/>
        </p:nvSpPr>
        <p:spPr>
          <a:xfrm>
            <a:off x="3549079" y="600391"/>
            <a:ext cx="4680520" cy="584735"/>
          </a:xfrm>
          <a:prstGeom prst="rect">
            <a:avLst/>
          </a:prstGeom>
          <a:noFill/>
          <a:ln>
            <a:noFill/>
          </a:ln>
        </p:spPr>
        <p:txBody>
          <a:bodyPr spcFirstLastPara="1" wrap="square" lIns="91425" tIns="45700" rIns="91425" bIns="45700" anchor="t" anchorCtr="0">
            <a:spAutoFit/>
          </a:bodyPr>
          <a:lstStyle/>
          <a:p>
            <a:pPr algn="ctr" rtl="1"/>
            <a:r>
              <a:rPr lang="ar-EG" sz="3200" b="1" dirty="0">
                <a:solidFill>
                  <a:srgbClr val="00B0F0"/>
                </a:solidFill>
                <a:latin typeface="Alexandria" pitchFamily="2" charset="-78"/>
                <a:ea typeface="Times New Roman" pitchFamily="18" charset="0"/>
                <a:cs typeface="Alexandria" pitchFamily="2" charset="-78"/>
              </a:rPr>
              <a:t>خاتمة</a:t>
            </a:r>
            <a:endParaRPr lang="ar-JO" sz="3200" b="1" dirty="0">
              <a:solidFill>
                <a:srgbClr val="00B0F0"/>
              </a:solidFill>
              <a:latin typeface="Alexandria" pitchFamily="2" charset="-78"/>
              <a:ea typeface="Times New Roman" pitchFamily="18" charset="0"/>
              <a:cs typeface="Alexandria" pitchFamily="2" charset="-78"/>
            </a:endParaRPr>
          </a:p>
        </p:txBody>
      </p:sp>
      <p:pic>
        <p:nvPicPr>
          <p:cNvPr id="3" name="Graphic 21">
            <a:extLst>
              <a:ext uri="{FF2B5EF4-FFF2-40B4-BE49-F238E27FC236}">
                <a16:creationId xmlns:a16="http://schemas.microsoft.com/office/drawing/2014/main" id="{16FE7786-EADC-B887-BA49-6E443A99B9CF}"/>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281" y="58662"/>
            <a:ext cx="2305141" cy="1076343"/>
          </a:xfrm>
          <a:prstGeom prst="rect">
            <a:avLst/>
          </a:prstGeom>
        </p:spPr>
      </p:pic>
      <p:grpSp>
        <p:nvGrpSpPr>
          <p:cNvPr id="5" name="Group 4">
            <a:extLst>
              <a:ext uri="{FF2B5EF4-FFF2-40B4-BE49-F238E27FC236}">
                <a16:creationId xmlns:a16="http://schemas.microsoft.com/office/drawing/2014/main" id="{D8A58FB6-D92C-C54A-8593-D0657C0167D8}"/>
              </a:ext>
            </a:extLst>
          </p:cNvPr>
          <p:cNvGrpSpPr/>
          <p:nvPr/>
        </p:nvGrpSpPr>
        <p:grpSpPr>
          <a:xfrm>
            <a:off x="324082" y="980728"/>
            <a:ext cx="11748217" cy="5760640"/>
            <a:chOff x="263352" y="1391987"/>
            <a:chExt cx="11748217" cy="5292254"/>
          </a:xfrm>
        </p:grpSpPr>
        <p:sp>
          <p:nvSpPr>
            <p:cNvPr id="4" name="Rectangle: Rounded Corners 3">
              <a:extLst>
                <a:ext uri="{FF2B5EF4-FFF2-40B4-BE49-F238E27FC236}">
                  <a16:creationId xmlns:a16="http://schemas.microsoft.com/office/drawing/2014/main" id="{9DA5C4FB-1B22-336E-76E9-476C7B622045}"/>
                </a:ext>
              </a:extLst>
            </p:cNvPr>
            <p:cNvSpPr/>
            <p:nvPr/>
          </p:nvSpPr>
          <p:spPr>
            <a:xfrm>
              <a:off x="9192345" y="1391987"/>
              <a:ext cx="2819224"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Rounded Corners 1">
              <a:extLst>
                <a:ext uri="{FF2B5EF4-FFF2-40B4-BE49-F238E27FC236}">
                  <a16:creationId xmlns:a16="http://schemas.microsoft.com/office/drawing/2014/main" id="{B3A6FA60-2480-4471-C565-072B0AE78B0D}"/>
                </a:ext>
              </a:extLst>
            </p:cNvPr>
            <p:cNvSpPr/>
            <p:nvPr/>
          </p:nvSpPr>
          <p:spPr>
            <a:xfrm>
              <a:off x="263352" y="1556792"/>
              <a:ext cx="11310120" cy="49472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grpSp>
      <p:sp>
        <p:nvSpPr>
          <p:cNvPr id="144" name="Google Shape;144;p3">
            <a:extLst>
              <a:ext uri="{FF2B5EF4-FFF2-40B4-BE49-F238E27FC236}">
                <a16:creationId xmlns:a16="http://schemas.microsoft.com/office/drawing/2014/main" id="{6D3BDB00-FCB4-427C-C6A0-973C235175D5}"/>
              </a:ext>
            </a:extLst>
          </p:cNvPr>
          <p:cNvSpPr/>
          <p:nvPr/>
        </p:nvSpPr>
        <p:spPr>
          <a:xfrm>
            <a:off x="473900" y="1152585"/>
            <a:ext cx="10943947" cy="2554505"/>
          </a:xfrm>
          <a:prstGeom prst="rect">
            <a:avLst/>
          </a:prstGeom>
          <a:noFill/>
          <a:ln>
            <a:noFill/>
          </a:ln>
        </p:spPr>
        <p:txBody>
          <a:bodyPr spcFirstLastPara="1" wrap="square" lIns="91425" tIns="45700" rIns="91425" bIns="45700" anchor="t" anchorCtr="0">
            <a:spAutoFit/>
          </a:bodyPr>
          <a:lstStyle/>
          <a:p>
            <a:pPr algn="just" rtl="1" fontAlgn="base">
              <a:lnSpc>
                <a:spcPct val="200000"/>
              </a:lnSpc>
            </a:pPr>
            <a:r>
              <a:rPr lang="ar-JO" sz="1600" dirty="0">
                <a:solidFill>
                  <a:schemeClr val="tx1"/>
                </a:solidFill>
                <a:latin typeface="Alexandria" pitchFamily="2" charset="-78"/>
                <a:cs typeface="Alexandria" pitchFamily="2" charset="-78"/>
              </a:rPr>
              <a:t>يتضح من خلال ما تناولته المحاضرة أن الإبداع والابتكار ظاهرتان مركبتان لا يمكن تفسيرهما من خلال منظور واحد أو نظرية منفردة. فقد عرضنا إشكالية تفسير الإبداع، وتعدد الاتجاهات التي حاولت فهمه، سواء من خلال المنتج الإبداعي، أو سمات الشخصية المبدعة، أو السياق الاجتماعي والبيئي، أو الأساس المعرفي والعمليات العقلية. كما انتقلنا إلى مدخل الابتكار، واستعرضنا مجموعة من النظريات التي تفسر كيفية تحويل الأفكار الإبداعية إلى تطبيقات عملية وانتشارها داخل المؤسسات والمجتمع.</a:t>
            </a:r>
            <a:endParaRPr lang="ar-EG" sz="1600" dirty="0">
              <a:solidFill>
                <a:schemeClr val="tx1"/>
              </a:solidFill>
              <a:latin typeface="Alexandria" pitchFamily="2" charset="-78"/>
              <a:cs typeface="Alexandria" pitchFamily="2" charset="-78"/>
            </a:endParaRPr>
          </a:p>
        </p:txBody>
      </p:sp>
      <p:sp>
        <p:nvSpPr>
          <p:cNvPr id="6" name="Rectangle 5">
            <a:extLst>
              <a:ext uri="{FF2B5EF4-FFF2-40B4-BE49-F238E27FC236}">
                <a16:creationId xmlns:a16="http://schemas.microsoft.com/office/drawing/2014/main" id="{02A8D51F-136E-AEF1-FFE6-48B0FC265424}"/>
              </a:ext>
            </a:extLst>
          </p:cNvPr>
          <p:cNvSpPr/>
          <p:nvPr/>
        </p:nvSpPr>
        <p:spPr>
          <a:xfrm>
            <a:off x="2610304" y="540581"/>
            <a:ext cx="768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ABB742CB-9C90-99D9-6F8D-AE2EA25D54D9}"/>
              </a:ext>
            </a:extLst>
          </p:cNvPr>
          <p:cNvSpPr txBox="1"/>
          <p:nvPr/>
        </p:nvSpPr>
        <p:spPr>
          <a:xfrm>
            <a:off x="452346" y="3776756"/>
            <a:ext cx="11127033" cy="2481320"/>
          </a:xfrm>
          <a:prstGeom prst="rect">
            <a:avLst/>
          </a:prstGeom>
          <a:noFill/>
        </p:spPr>
        <p:txBody>
          <a:bodyPr wrap="square" rtlCol="1">
            <a:spAutoFit/>
          </a:bodyPr>
          <a:lstStyle/>
          <a:p>
            <a:pPr algn="just" rtl="1">
              <a:lnSpc>
                <a:spcPct val="200000"/>
              </a:lnSpc>
            </a:pPr>
            <a:r>
              <a:rPr lang="ar-JO" sz="1600" dirty="0">
                <a:solidFill>
                  <a:schemeClr val="tx1"/>
                </a:solidFill>
                <a:latin typeface="Alexandria" pitchFamily="2" charset="-78"/>
                <a:cs typeface="Alexandria" pitchFamily="2" charset="-78"/>
              </a:rPr>
              <a:t>أظهرت المقارنة بين نظريات الإبداع ونظريات الابتكار أن الإبداع يمثل نقطة البداية عبر توليد الأفكار الجديدة، بينما يركز الابتكار على تحويل هذه الأفكار إلى قيمة ملموسة من خلال التنفيذ والتبني. كما يتضح أن نظريات الإبداع تميل للتركيز على الفرد والعمليات الذهنية، في حين تتناول نظريات الابتكار أبعادًا أوسع تشمل التنظيم والبيئة والموارد والثقافة والانتشار.وعليه، فإن فهم الإبداع والابتكار يتطلب منظورًا تكامليًا يجمع بين هذه المقاربات، وينظر إليهما كمسار يبدأ بالفكرة وينتهي بالأثر. لذلك لا توجد نظرية واحدة تفسر الظاهرة بالكامل، بل الأقرب للواقع هو دمج عوامل الفرد والمعرفة والبيئة والتنفيذ والتبني.</a:t>
            </a:r>
            <a:endParaRPr lang="ar-EG" dirty="0"/>
          </a:p>
        </p:txBody>
      </p:sp>
    </p:spTree>
    <p:custDataLst>
      <p:tags r:id="rId1"/>
    </p:custDataLst>
    <p:extLst>
      <p:ext uri="{BB962C8B-B14F-4D97-AF65-F5344CB8AC3E}">
        <p14:creationId xmlns:p14="http://schemas.microsoft.com/office/powerpoint/2010/main" val="1005528330"/>
      </p:ext>
    </p:extLst>
  </p:cSld>
  <p:clrMapOvr>
    <a:masterClrMapping/>
  </p:clrMapOvr>
  <mc:AlternateContent xmlns:mc="http://schemas.openxmlformats.org/markup-compatibility/2006" xmlns:p14="http://schemas.microsoft.com/office/powerpoint/2010/main">
    <mc:Choice Requires="p14">
      <p:transition spd="slow" p14:dur="2000" advTm="141840"/>
    </mc:Choice>
    <mc:Fallback xmlns="">
      <p:transition spd="slow" advTm="141840"/>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4">
            <a:grayscl/>
            <a:extLst>
              <a:ext uri="{28A0092B-C50C-407E-A947-70E740481C1C}">
                <a14:useLocalDpi xmlns:a14="http://schemas.microsoft.com/office/drawing/2010/main" val="0"/>
              </a:ext>
            </a:extLst>
          </a:blip>
          <a:stretch>
            <a:fillRect/>
          </a:stretch>
        </p:blipFill>
        <p:spPr>
          <a:xfrm>
            <a:off x="-158198" y="27843"/>
            <a:ext cx="12350198"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pic>
        <p:nvPicPr>
          <p:cNvPr id="13" name="Graphic 12"/>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srgbClr val="669BBC"/>
              </a:solidFill>
              <a:effectLst/>
              <a:uLnTx/>
              <a:uFillTx/>
              <a:latin typeface="Alexandria" pitchFamily="2" charset="-78"/>
              <a:ea typeface="+mn-ea"/>
              <a:cs typeface="+mn-cs"/>
              <a:sym typeface="Arial"/>
            </a:endParaRPr>
          </a:p>
        </p:txBody>
      </p:sp>
      <p:pic>
        <p:nvPicPr>
          <p:cNvPr id="22" name="Graphic 21"/>
          <p:cNvPicPr>
            <a:picLocks noChangeAspect="1"/>
          </p:cNvPicPr>
          <p:nvPr/>
        </p:nvPicPr>
        <p:blipFill rotWithShape="1">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3" name="TextBox 2">
            <a:extLst>
              <a:ext uri="{FF2B5EF4-FFF2-40B4-BE49-F238E27FC236}">
                <a16:creationId xmlns:a16="http://schemas.microsoft.com/office/drawing/2014/main" id="{C60F922B-9017-4012-364A-3E05CD1C1D19}"/>
              </a:ext>
            </a:extLst>
          </p:cNvPr>
          <p:cNvSpPr txBox="1"/>
          <p:nvPr/>
        </p:nvSpPr>
        <p:spPr>
          <a:xfrm>
            <a:off x="623392" y="54187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5" name="Recorded Sound">
            <a:hlinkClick r:id="" action="ppaction://media"/>
            <a:extLst>
              <a:ext uri="{FF2B5EF4-FFF2-40B4-BE49-F238E27FC236}">
                <a16:creationId xmlns:a16="http://schemas.microsoft.com/office/drawing/2014/main" id="{002D709C-3423-0641-127A-825767ACB87E}"/>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336554" y="6168740"/>
            <a:ext cx="487363" cy="487363"/>
          </a:xfrm>
          <a:prstGeom prst="rect">
            <a:avLst/>
          </a:prstGeom>
        </p:spPr>
      </p:pic>
    </p:spTree>
    <p:extLst>
      <p:ext uri="{BB962C8B-B14F-4D97-AF65-F5344CB8AC3E}">
        <p14:creationId xmlns:p14="http://schemas.microsoft.com/office/powerpoint/2010/main" val="25638760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53664"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14.6"/>
</p:tagLst>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C5A0AB4-5E19-4D83-8409-59CEDDE018F8}">
  <ds:schemaRefs>
    <ds:schemaRef ds:uri="http://schemas.microsoft.com/office/infopath/2007/PartnerControls"/>
    <ds:schemaRef ds:uri="http://schemas.openxmlformats.org/package/2006/metadata/core-properties"/>
    <ds:schemaRef ds:uri="49100919-8a76-4266-be0c-7dc583902cb4"/>
    <ds:schemaRef ds:uri="http://purl.org/dc/terms/"/>
    <ds:schemaRef ds:uri="http://purl.org/dc/elements/1.1/"/>
    <ds:schemaRef ds:uri="http://schemas.microsoft.com/office/2006/documentManagement/types"/>
    <ds:schemaRef ds:uri="http://purl.org/dc/dcmitype/"/>
    <ds:schemaRef ds:uri="d13aca44-ef33-4cf4-9980-7f0b00e6eeb9"/>
    <ds:schemaRef ds:uri="http://schemas.microsoft.com/office/2006/metadata/properties"/>
    <ds:schemaRef ds:uri="http://www.w3.org/XML/1998/namespace"/>
  </ds:schemaRefs>
</ds:datastoreItem>
</file>

<file path=customXml/itemProps2.xml><?xml version="1.0" encoding="utf-8"?>
<ds:datastoreItem xmlns:ds="http://schemas.openxmlformats.org/officeDocument/2006/customXml" ds:itemID="{E79CE2F6-6CF8-4455-9B37-3C3AB0B4B55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850ABA5A-DC78-4AF7-8E1B-743888095B7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36204</TotalTime>
  <Words>3518</Words>
  <Application>Microsoft Office PowerPoint</Application>
  <PresentationFormat>Widescreen</PresentationFormat>
  <Paragraphs>294</Paragraphs>
  <Slides>39</Slides>
  <Notes>2</Notes>
  <HiddenSlides>0</HiddenSlides>
  <MMClips>2</MMClips>
  <ScaleCrop>false</ScaleCrop>
  <HeadingPairs>
    <vt:vector size="4" baseType="variant">
      <vt:variant>
        <vt:lpstr>Theme</vt:lpstr>
      </vt:variant>
      <vt:variant>
        <vt:i4>3</vt:i4>
      </vt:variant>
      <vt:variant>
        <vt:lpstr>Slide Titles</vt:lpstr>
      </vt:variant>
      <vt:variant>
        <vt:i4>39</vt:i4>
      </vt:variant>
    </vt:vector>
  </HeadingPairs>
  <TitlesOfParts>
    <vt:vector size="42" baseType="lpstr">
      <vt:lpstr>Office Theme</vt:lpstr>
      <vt:lpstr>1_Office Theme</vt:lpstr>
      <vt:lpstr>2_Office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Dr.Rehab El-shafie</dc:creator>
  <cp:lastModifiedBy>Dr</cp:lastModifiedBy>
  <cp:revision>332</cp:revision>
  <dcterms:created xsi:type="dcterms:W3CDTF">2023-04-29T09:08:23Z</dcterms:created>
  <dcterms:modified xsi:type="dcterms:W3CDTF">2026-02-12T20:45:39Z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