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4"/>
  </p:sldMasterIdLst>
  <p:notesMasterIdLst>
    <p:notesMasterId r:id="rId23"/>
  </p:notesMasterIdLst>
  <p:sldIdLst>
    <p:sldId id="480" r:id="rId5"/>
    <p:sldId id="303" r:id="rId6"/>
    <p:sldId id="271" r:id="rId7"/>
    <p:sldId id="506" r:id="rId8"/>
    <p:sldId id="313" r:id="rId9"/>
    <p:sldId id="512" r:id="rId10"/>
    <p:sldId id="507" r:id="rId11"/>
    <p:sldId id="508" r:id="rId12"/>
    <p:sldId id="487" r:id="rId13"/>
    <p:sldId id="488" r:id="rId14"/>
    <p:sldId id="513" r:id="rId15"/>
    <p:sldId id="276" r:id="rId16"/>
    <p:sldId id="491" r:id="rId17"/>
    <p:sldId id="489" r:id="rId18"/>
    <p:sldId id="490" r:id="rId19"/>
    <p:sldId id="481" r:id="rId20"/>
    <p:sldId id="509" r:id="rId21"/>
    <p:sldId id="34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481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18" autoAdjust="0"/>
    <p:restoredTop sz="93738" autoAdjust="0"/>
  </p:normalViewPr>
  <p:slideViewPr>
    <p:cSldViewPr snapToGrid="0">
      <p:cViewPr varScale="1">
        <p:scale>
          <a:sx n="100" d="100"/>
          <a:sy n="100" d="100"/>
        </p:scale>
        <p:origin x="1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22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0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881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0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445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34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217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00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56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88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917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45115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872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842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1360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0642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852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640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577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0" r:id="rId19"/>
    <p:sldLayoutId id="2147483662" r:id="rId20"/>
    <p:sldLayoutId id="2147483664" r:id="rId21"/>
    <p:sldLayoutId id="2147483665" r:id="rId22"/>
    <p:sldLayoutId id="2147483666" r:id="rId23"/>
    <p:sldLayoutId id="2147483667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843657"/>
            <a:ext cx="384153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EF3A80-0DBA-CAE1-F434-4B94E663FDCC}"/>
              </a:ext>
            </a:extLst>
          </p:cNvPr>
          <p:cNvSpPr txBox="1"/>
          <p:nvPr/>
        </p:nvSpPr>
        <p:spPr>
          <a:xfrm>
            <a:off x="128923" y="2134007"/>
            <a:ext cx="5886548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</a:t>
            </a:r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2522244-2E35-4902-86EC-2BEB0DB314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28923" y="247434"/>
            <a:ext cx="3122277" cy="145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37989" y="2785710"/>
            <a:ext cx="64540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416682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49402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630 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</a:p>
          <a:p>
            <a:r>
              <a:rPr lang="en-GB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Ahmad AL-Naimi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769161" y="499894"/>
            <a:ext cx="78157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Basic Model of Strategic Management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67FFC78-4265-640C-3437-7978EE8632F9}"/>
              </a:ext>
            </a:extLst>
          </p:cNvPr>
          <p:cNvSpPr/>
          <p:nvPr/>
        </p:nvSpPr>
        <p:spPr>
          <a:xfrm>
            <a:off x="1302334" y="182059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Strategy Is: Gaining and Sustaining Competitive Advantage.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Stakeholders and Competitive Advantage.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AFI Strategy Framework.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7A45F4-655F-4275-8D19-79E018DCEBD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8811" y="4374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B684AAF-494D-A498-20C4-9B390DE2142A}"/>
              </a:ext>
            </a:extLst>
          </p:cNvPr>
          <p:cNvSpPr/>
          <p:nvPr/>
        </p:nvSpPr>
        <p:spPr>
          <a:xfrm>
            <a:off x="1225221" y="1973892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Vision, Mission, and Values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Leadership.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Strategic Management Process.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E66080-8A54-ECD3-3D90-D5D4846CC301}"/>
              </a:ext>
            </a:extLst>
          </p:cNvPr>
          <p:cNvSpPr txBox="1"/>
          <p:nvPr/>
        </p:nvSpPr>
        <p:spPr>
          <a:xfrm>
            <a:off x="1853640" y="640395"/>
            <a:ext cx="9907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Leadership: Managing the Strategy Process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CC2BBC7F-F49B-46ED-98FE-02062A65CC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43326" y="773113"/>
            <a:ext cx="674587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Analysis: Industry  Structure, Competitive Forces,  and Strategic Groups</a:t>
            </a:r>
          </a:p>
          <a:p>
            <a:endParaRPr lang="en-US" sz="28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PESTEL Framework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Industry Structure and Firm Strategy: The Five Forces Model.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Changes over Time: Industry Dynamics.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Performance Differences within the Same Industry: Strategic Groups.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7AF6673-B43F-4158-8AC4-C0713AAC530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136812" y="661024"/>
            <a:ext cx="76738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Analysis: Resources,  Capabilities, and Core Competencies</a:t>
            </a:r>
          </a:p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SA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Core Competencies.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Resource-Based View.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Dynamic Capabilities Perspective.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Value Chain Analysis.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Implications for the Strategist.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BF4C730-5F32-49FF-A2D2-AEEDF44871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Competitive Advantage, Firm Performance, and Business Models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Competitive Advantage and Firm Performance.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 Models: Putting Strategy into Action.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CE084AF-9DC5-4CD8-8990-F3CBBC330A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2" y="661024"/>
            <a:ext cx="76738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Strategy:  Differentiation, Cost Leadership,  and Blue Oceans</a:t>
            </a:r>
          </a:p>
          <a:p>
            <a:r>
              <a:rPr lang="en-US" sz="3200" dirty="0"/>
              <a:t> </a:t>
            </a: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Business-Level Strategy: How to Compete for Advantage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Differentiation Strategy: Understanding Value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Cost-Leadership Strategy: Understanding Cost Drivers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Business-Level Strategy and the Five Forces: Benefits and Risks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Blue Ocean Strategy: Combining Differentiation and Cost Leadership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6481A86-282F-4744-9197-2A65D53308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solidFill>
                  <a:schemeClr val="bg1"/>
                </a:solidFill>
              </a:rPr>
              <a:t>Corporate Strategy: Vertical Integration and Diversification</a:t>
            </a:r>
          </a:p>
          <a:p>
            <a:endParaRPr lang="en-US" sz="3200" dirty="0"/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Corporate Strategy?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Boundaries of the Firm: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Vertical Integration along the Industry Value Chain: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Corporate Diversification: Expanding Beyond a Single Market,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EEB8EB8-80E4-4569-A6EC-BAA8A8BB2D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Design: Structure, Culture, and Control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Organizational Design and Competitive Advantage.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Strategy and Structure.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Organizational Culture: Values, Norms, and Artifacts.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4. Strategic Control-and-Reward Systems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.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CFD63F1-70E6-46CF-9E8B-F77C6F2915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Governance and Business Ethics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1. The Shared Value Creation Framework.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2. Corporate Governance.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3.  Strategy and Business Ethics.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71AA8BE-69A2-4A10-94B1-EF907A8CF0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604085" y="488312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 management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CFDDE53-BC24-5585-6753-C90C9F381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2522" y="1775867"/>
            <a:ext cx="6164494" cy="4511917"/>
          </a:xfrm>
          <a:prstGeom prst="rect">
            <a:avLst/>
          </a:prstGeom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4059DF6F-729E-428D-936F-157BBFCC2C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968330" y="2057799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business process and analyze the operations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Acquire knowledge of production planning and resource management </a:t>
            </a:r>
          </a:p>
          <a:p>
            <a:pPr marL="342900" marR="0" lvl="0" indent="-34290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Understand the concept of Corporate Vision - Mission and Objectives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concept of SWOT and Portfolio Analysis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Understand the different stages in strategy formulation process 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sym typeface="Varela Round"/>
              </a:rPr>
              <a:t>-  Understand the concept of Strategic Business Unit and Business Process re-engineering.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2259052" y="43258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Learning Outcomes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C20C3E-21B7-433F-A844-EDF2958528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5065302" y="64336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92FC8C-7873-4D48-6008-A2DE13A4ADD9}"/>
              </a:ext>
            </a:extLst>
          </p:cNvPr>
          <p:cNvSpPr txBox="1"/>
          <p:nvPr/>
        </p:nvSpPr>
        <p:spPr>
          <a:xfrm>
            <a:off x="2259052" y="741607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B905EB2-EEB6-F8B3-DEDA-149B975C18E0}"/>
              </a:ext>
            </a:extLst>
          </p:cNvPr>
          <p:cNvSpPr/>
          <p:nvPr/>
        </p:nvSpPr>
        <p:spPr>
          <a:xfrm>
            <a:off x="668651" y="1695501"/>
            <a:ext cx="5999278" cy="47052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management, </a:t>
            </a: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third edition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2017 By Frank t. Rothaermel</a:t>
            </a:r>
            <a:b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Georgia Institute of Technology.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18C736A-2993-EAFB-B378-2085674D9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9288" y="1759366"/>
            <a:ext cx="4563112" cy="4641399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E4EFE520-2F73-4B91-9CD1-6936DF8099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266924" y="1833371"/>
            <a:ext cx="6318811" cy="42586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 Operations management,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Eighth edition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Nigel Slack Alistair Brandon-Jones  Robert Johnston.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E88463-605C-8E52-060A-98155EEBAE9C}"/>
              </a:ext>
            </a:extLst>
          </p:cNvPr>
          <p:cNvSpPr txBox="1"/>
          <p:nvPr/>
        </p:nvSpPr>
        <p:spPr>
          <a:xfrm>
            <a:off x="2109103" y="498891"/>
            <a:ext cx="7673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39327BB-785E-E5D1-3893-C6595FD86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37" y="1858711"/>
            <a:ext cx="4777483" cy="4208010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F5626F38-925B-4A86-83D5-F79C3D6145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3746B8B-18FF-41BD-54D1-70702F6F33A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BB9C6D-4EDE-8B9F-501C-FF8BBE6562A2}"/>
              </a:ext>
            </a:extLst>
          </p:cNvPr>
          <p:cNvSpPr txBox="1"/>
          <p:nvPr/>
        </p:nvSpPr>
        <p:spPr>
          <a:xfrm>
            <a:off x="1007272" y="774712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E986BD-32FF-890E-2407-BF90B4E4F6B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199628" y="2186997"/>
            <a:ext cx="9345750" cy="4138529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53FE3809-D86F-4C2B-AD5E-51C98138AF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43D59B-FFA7-1087-011A-A53022BE438A}"/>
              </a:ext>
            </a:extLst>
          </p:cNvPr>
          <p:cNvSpPr txBox="1"/>
          <p:nvPr/>
        </p:nvSpPr>
        <p:spPr>
          <a:xfrm>
            <a:off x="1623316" y="822758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438D30-15F3-1149-BCF3-FD0AE96F2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997" y="1834884"/>
            <a:ext cx="9367646" cy="4138530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id="{10AECE69-A8A6-4787-9285-73C0A992A6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3F0822-630F-38D5-984D-347F909ABE03}"/>
              </a:ext>
            </a:extLst>
          </p:cNvPr>
          <p:cNvSpPr txBox="1"/>
          <p:nvPr/>
        </p:nvSpPr>
        <p:spPr>
          <a:xfrm>
            <a:off x="2762207" y="597530"/>
            <a:ext cx="8110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Strategic and Operational Management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53E93922-EF8B-40D8-B0E4-8615315A960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98F1E67-FE06-4436-BD62-60DB8050948F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16C39A3C-F285-43D2-A70C-8AF851FCF2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777ECC5-48A8-4EEF-BA05-1AC132A6DC7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1039</TotalTime>
  <Words>590</Words>
  <Application>Microsoft Office PowerPoint</Application>
  <PresentationFormat>Widescreen</PresentationFormat>
  <Paragraphs>125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Roboto Light</vt:lpstr>
      <vt:lpstr>Tajawal ExtraBold</vt:lpstr>
      <vt:lpstr>Tajawal Medium</vt:lpstr>
      <vt:lpstr>Times New Roman</vt:lpstr>
      <vt:lpstr>Presentation Midocean  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Ahmad Alnaimi</cp:lastModifiedBy>
  <cp:revision>83</cp:revision>
  <dcterms:created xsi:type="dcterms:W3CDTF">2023-04-29T09:08:23Z</dcterms:created>
  <dcterms:modified xsi:type="dcterms:W3CDTF">2025-01-16T07:19:07Z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