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8"/>
  </p:notesMasterIdLst>
  <p:sldIdLst>
    <p:sldId id="257" r:id="rId2"/>
    <p:sldId id="321" r:id="rId3"/>
    <p:sldId id="350" r:id="rId4"/>
    <p:sldId id="279" r:id="rId5"/>
    <p:sldId id="288" r:id="rId6"/>
    <p:sldId id="282" r:id="rId7"/>
    <p:sldId id="284" r:id="rId8"/>
    <p:sldId id="285" r:id="rId9"/>
    <p:sldId id="286" r:id="rId10"/>
    <p:sldId id="323" r:id="rId11"/>
    <p:sldId id="287" r:id="rId12"/>
    <p:sldId id="289" r:id="rId13"/>
    <p:sldId id="322" r:id="rId14"/>
    <p:sldId id="277" r:id="rId15"/>
    <p:sldId id="265" r:id="rId16"/>
    <p:sldId id="294" r:id="rId17"/>
    <p:sldId id="290" r:id="rId18"/>
    <p:sldId id="295" r:id="rId19"/>
    <p:sldId id="291" r:id="rId20"/>
    <p:sldId id="324" r:id="rId21"/>
    <p:sldId id="325" r:id="rId22"/>
    <p:sldId id="326" r:id="rId23"/>
    <p:sldId id="303" r:id="rId24"/>
    <p:sldId id="296" r:id="rId25"/>
    <p:sldId id="327" r:id="rId26"/>
    <p:sldId id="328" r:id="rId27"/>
    <p:sldId id="329" r:id="rId28"/>
    <p:sldId id="330" r:id="rId29"/>
    <p:sldId id="331" r:id="rId30"/>
    <p:sldId id="332" r:id="rId31"/>
    <p:sldId id="334" r:id="rId32"/>
    <p:sldId id="337" r:id="rId33"/>
    <p:sldId id="338" r:id="rId34"/>
    <p:sldId id="339" r:id="rId35"/>
    <p:sldId id="340" r:id="rId36"/>
    <p:sldId id="341" r:id="rId37"/>
    <p:sldId id="342" r:id="rId38"/>
    <p:sldId id="343" r:id="rId39"/>
    <p:sldId id="344" r:id="rId40"/>
    <p:sldId id="345" r:id="rId41"/>
    <p:sldId id="347" r:id="rId42"/>
    <p:sldId id="348" r:id="rId43"/>
    <p:sldId id="349" r:id="rId44"/>
    <p:sldId id="319" r:id="rId45"/>
    <p:sldId id="320" r:id="rId46"/>
    <p:sldId id="276" r:id="rId47"/>
  </p:sldIdLst>
  <p:sldSz cx="12192000" cy="6858000"/>
  <p:notesSz cx="6858000" cy="9144000"/>
  <p:defaultText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2" d="100"/>
          <a:sy n="82" d="100"/>
        </p:scale>
        <p:origin x="720"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B0E2B47C-AB17-4755-9AEF-D0E7E0F1EAF9}" type="datetimeFigureOut">
              <a:rPr lang="ar-SA" smtClean="0"/>
              <a:t>17/07/1444</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DD642D4C-F8CE-4278-8443-4A30F0746AD8}" type="slidenum">
              <a:rPr lang="ar-SA" smtClean="0"/>
              <a:t>‹#›</a:t>
            </a:fld>
            <a:endParaRPr lang="ar-SA"/>
          </a:p>
        </p:txBody>
      </p:sp>
    </p:spTree>
    <p:extLst>
      <p:ext uri="{BB962C8B-B14F-4D97-AF65-F5344CB8AC3E}">
        <p14:creationId xmlns:p14="http://schemas.microsoft.com/office/powerpoint/2010/main" val="21050067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B02BCA7-0E75-4893-BFCB-8A112A0F42FD}" type="slidenum">
              <a:rPr lang="en-US" smtClean="0"/>
              <a:t>1</a:t>
            </a:fld>
            <a:endParaRPr lang="en-US"/>
          </a:p>
        </p:txBody>
      </p:sp>
    </p:spTree>
    <p:extLst>
      <p:ext uri="{BB962C8B-B14F-4D97-AF65-F5344CB8AC3E}">
        <p14:creationId xmlns:p14="http://schemas.microsoft.com/office/powerpoint/2010/main" val="30524121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B02BCA7-0E75-4893-BFCB-8A112A0F42FD}" type="slidenum">
              <a:rPr lang="en-US" smtClean="0"/>
              <a:t>46</a:t>
            </a:fld>
            <a:endParaRPr lang="en-US"/>
          </a:p>
        </p:txBody>
      </p:sp>
    </p:spTree>
    <p:extLst>
      <p:ext uri="{BB962C8B-B14F-4D97-AF65-F5344CB8AC3E}">
        <p14:creationId xmlns:p14="http://schemas.microsoft.com/office/powerpoint/2010/main" val="23465532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292439-EA4B-BE78-40F7-F76A8CCCA1A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SA"/>
          </a:p>
        </p:txBody>
      </p:sp>
      <p:sp>
        <p:nvSpPr>
          <p:cNvPr id="3" name="Subtitle 2">
            <a:extLst>
              <a:ext uri="{FF2B5EF4-FFF2-40B4-BE49-F238E27FC236}">
                <a16:creationId xmlns:a16="http://schemas.microsoft.com/office/drawing/2014/main" id="{DD040D2A-304C-690F-D45A-E8091AC0F97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SA"/>
          </a:p>
        </p:txBody>
      </p:sp>
      <p:sp>
        <p:nvSpPr>
          <p:cNvPr id="4" name="Date Placeholder 3">
            <a:extLst>
              <a:ext uri="{FF2B5EF4-FFF2-40B4-BE49-F238E27FC236}">
                <a16:creationId xmlns:a16="http://schemas.microsoft.com/office/drawing/2014/main" id="{D92A3D76-99B4-5A19-82A7-11A4713C519A}"/>
              </a:ext>
            </a:extLst>
          </p:cNvPr>
          <p:cNvSpPr>
            <a:spLocks noGrp="1"/>
          </p:cNvSpPr>
          <p:nvPr>
            <p:ph type="dt" sz="half" idx="10"/>
          </p:nvPr>
        </p:nvSpPr>
        <p:spPr/>
        <p:txBody>
          <a:bodyPr/>
          <a:lstStyle/>
          <a:p>
            <a:fld id="{C4B0CF68-AB20-49B5-A570-343FF950B5F5}" type="datetimeFigureOut">
              <a:rPr lang="ar-SA" smtClean="0"/>
              <a:t>17/07/1444</a:t>
            </a:fld>
            <a:endParaRPr lang="ar-SA"/>
          </a:p>
        </p:txBody>
      </p:sp>
      <p:sp>
        <p:nvSpPr>
          <p:cNvPr id="5" name="Footer Placeholder 4">
            <a:extLst>
              <a:ext uri="{FF2B5EF4-FFF2-40B4-BE49-F238E27FC236}">
                <a16:creationId xmlns:a16="http://schemas.microsoft.com/office/drawing/2014/main" id="{B8FFA897-A1B2-24F1-5A0F-EBBCDB94CA3A}"/>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4C139FA7-82DC-ED32-AF8B-A49F8791933E}"/>
              </a:ext>
            </a:extLst>
          </p:cNvPr>
          <p:cNvSpPr>
            <a:spLocks noGrp="1"/>
          </p:cNvSpPr>
          <p:nvPr>
            <p:ph type="sldNum" sz="quarter" idx="12"/>
          </p:nvPr>
        </p:nvSpPr>
        <p:spPr/>
        <p:txBody>
          <a:bodyPr/>
          <a:lstStyle/>
          <a:p>
            <a:fld id="{9CE5D56A-9D33-44C4-A4A7-1E3217993703}" type="slidenum">
              <a:rPr lang="ar-SA" smtClean="0"/>
              <a:t>‹#›</a:t>
            </a:fld>
            <a:endParaRPr lang="ar-SA"/>
          </a:p>
        </p:txBody>
      </p:sp>
    </p:spTree>
    <p:extLst>
      <p:ext uri="{BB962C8B-B14F-4D97-AF65-F5344CB8AC3E}">
        <p14:creationId xmlns:p14="http://schemas.microsoft.com/office/powerpoint/2010/main" val="6655879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653C47-D69A-CEF5-C9ED-E55803D49BC1}"/>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1082026E-3F09-6208-9F41-665467DD7DF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798E3D02-CD14-5C61-A25D-3C46081EEB7E}"/>
              </a:ext>
            </a:extLst>
          </p:cNvPr>
          <p:cNvSpPr>
            <a:spLocks noGrp="1"/>
          </p:cNvSpPr>
          <p:nvPr>
            <p:ph type="dt" sz="half" idx="10"/>
          </p:nvPr>
        </p:nvSpPr>
        <p:spPr/>
        <p:txBody>
          <a:bodyPr/>
          <a:lstStyle/>
          <a:p>
            <a:fld id="{C4B0CF68-AB20-49B5-A570-343FF950B5F5}" type="datetimeFigureOut">
              <a:rPr lang="ar-SA" smtClean="0"/>
              <a:t>17/07/1444</a:t>
            </a:fld>
            <a:endParaRPr lang="ar-SA"/>
          </a:p>
        </p:txBody>
      </p:sp>
      <p:sp>
        <p:nvSpPr>
          <p:cNvPr id="5" name="Footer Placeholder 4">
            <a:extLst>
              <a:ext uri="{FF2B5EF4-FFF2-40B4-BE49-F238E27FC236}">
                <a16:creationId xmlns:a16="http://schemas.microsoft.com/office/drawing/2014/main" id="{F44E6DDE-7E67-2341-E1A6-DADA1DB87AB8}"/>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60191947-55B7-7022-1011-AE65E4627BFB}"/>
              </a:ext>
            </a:extLst>
          </p:cNvPr>
          <p:cNvSpPr>
            <a:spLocks noGrp="1"/>
          </p:cNvSpPr>
          <p:nvPr>
            <p:ph type="sldNum" sz="quarter" idx="12"/>
          </p:nvPr>
        </p:nvSpPr>
        <p:spPr/>
        <p:txBody>
          <a:bodyPr/>
          <a:lstStyle/>
          <a:p>
            <a:fld id="{9CE5D56A-9D33-44C4-A4A7-1E3217993703}" type="slidenum">
              <a:rPr lang="ar-SA" smtClean="0"/>
              <a:t>‹#›</a:t>
            </a:fld>
            <a:endParaRPr lang="ar-SA"/>
          </a:p>
        </p:txBody>
      </p:sp>
    </p:spTree>
    <p:extLst>
      <p:ext uri="{BB962C8B-B14F-4D97-AF65-F5344CB8AC3E}">
        <p14:creationId xmlns:p14="http://schemas.microsoft.com/office/powerpoint/2010/main" val="4282947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9FE563-9681-A0AF-1E5C-77AC333836A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SA"/>
          </a:p>
        </p:txBody>
      </p:sp>
      <p:sp>
        <p:nvSpPr>
          <p:cNvPr id="3" name="Text Placeholder 2">
            <a:extLst>
              <a:ext uri="{FF2B5EF4-FFF2-40B4-BE49-F238E27FC236}">
                <a16:creationId xmlns:a16="http://schemas.microsoft.com/office/drawing/2014/main" id="{AC81B356-9CAA-2B23-C621-16331D4F444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8124416-9033-36D8-BF7E-469A17A39F2F}"/>
              </a:ext>
            </a:extLst>
          </p:cNvPr>
          <p:cNvSpPr>
            <a:spLocks noGrp="1"/>
          </p:cNvSpPr>
          <p:nvPr>
            <p:ph type="dt" sz="half" idx="10"/>
          </p:nvPr>
        </p:nvSpPr>
        <p:spPr/>
        <p:txBody>
          <a:bodyPr/>
          <a:lstStyle/>
          <a:p>
            <a:fld id="{C4B0CF68-AB20-49B5-A570-343FF950B5F5}" type="datetimeFigureOut">
              <a:rPr lang="ar-SA" smtClean="0"/>
              <a:t>17/07/1444</a:t>
            </a:fld>
            <a:endParaRPr lang="ar-SA"/>
          </a:p>
        </p:txBody>
      </p:sp>
      <p:sp>
        <p:nvSpPr>
          <p:cNvPr id="5" name="Footer Placeholder 4">
            <a:extLst>
              <a:ext uri="{FF2B5EF4-FFF2-40B4-BE49-F238E27FC236}">
                <a16:creationId xmlns:a16="http://schemas.microsoft.com/office/drawing/2014/main" id="{E39A9C76-11C2-C8CD-6613-49161B9F073B}"/>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21D814CB-4ED8-2F94-E962-AF805A282C2B}"/>
              </a:ext>
            </a:extLst>
          </p:cNvPr>
          <p:cNvSpPr>
            <a:spLocks noGrp="1"/>
          </p:cNvSpPr>
          <p:nvPr>
            <p:ph type="sldNum" sz="quarter" idx="12"/>
          </p:nvPr>
        </p:nvSpPr>
        <p:spPr/>
        <p:txBody>
          <a:bodyPr/>
          <a:lstStyle/>
          <a:p>
            <a:fld id="{9CE5D56A-9D33-44C4-A4A7-1E3217993703}" type="slidenum">
              <a:rPr lang="ar-SA" smtClean="0"/>
              <a:t>‹#›</a:t>
            </a:fld>
            <a:endParaRPr lang="ar-SA"/>
          </a:p>
        </p:txBody>
      </p:sp>
    </p:spTree>
    <p:extLst>
      <p:ext uri="{BB962C8B-B14F-4D97-AF65-F5344CB8AC3E}">
        <p14:creationId xmlns:p14="http://schemas.microsoft.com/office/powerpoint/2010/main" val="22411748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133D31-3956-E654-01C1-2B848B71C063}"/>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CC007343-0109-5F1A-3589-2BB29050551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Content Placeholder 3">
            <a:extLst>
              <a:ext uri="{FF2B5EF4-FFF2-40B4-BE49-F238E27FC236}">
                <a16:creationId xmlns:a16="http://schemas.microsoft.com/office/drawing/2014/main" id="{D93865BF-F774-A5BE-C576-C7C38705C8D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Date Placeholder 4">
            <a:extLst>
              <a:ext uri="{FF2B5EF4-FFF2-40B4-BE49-F238E27FC236}">
                <a16:creationId xmlns:a16="http://schemas.microsoft.com/office/drawing/2014/main" id="{8FE79823-171E-D93E-6499-78BE67CCED7B}"/>
              </a:ext>
            </a:extLst>
          </p:cNvPr>
          <p:cNvSpPr>
            <a:spLocks noGrp="1"/>
          </p:cNvSpPr>
          <p:nvPr>
            <p:ph type="dt" sz="half" idx="10"/>
          </p:nvPr>
        </p:nvSpPr>
        <p:spPr/>
        <p:txBody>
          <a:bodyPr/>
          <a:lstStyle/>
          <a:p>
            <a:fld id="{C4B0CF68-AB20-49B5-A570-343FF950B5F5}" type="datetimeFigureOut">
              <a:rPr lang="ar-SA" smtClean="0"/>
              <a:t>17/07/1444</a:t>
            </a:fld>
            <a:endParaRPr lang="ar-SA"/>
          </a:p>
        </p:txBody>
      </p:sp>
      <p:sp>
        <p:nvSpPr>
          <p:cNvPr id="6" name="Footer Placeholder 5">
            <a:extLst>
              <a:ext uri="{FF2B5EF4-FFF2-40B4-BE49-F238E27FC236}">
                <a16:creationId xmlns:a16="http://schemas.microsoft.com/office/drawing/2014/main" id="{9C44B4BB-C459-7CAD-CD7A-A25DBB74E075}"/>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2F42F587-195D-E8E6-CD91-826310B47018}"/>
              </a:ext>
            </a:extLst>
          </p:cNvPr>
          <p:cNvSpPr>
            <a:spLocks noGrp="1"/>
          </p:cNvSpPr>
          <p:nvPr>
            <p:ph type="sldNum" sz="quarter" idx="12"/>
          </p:nvPr>
        </p:nvSpPr>
        <p:spPr/>
        <p:txBody>
          <a:bodyPr/>
          <a:lstStyle/>
          <a:p>
            <a:fld id="{9CE5D56A-9D33-44C4-A4A7-1E3217993703}" type="slidenum">
              <a:rPr lang="ar-SA" smtClean="0"/>
              <a:t>‹#›</a:t>
            </a:fld>
            <a:endParaRPr lang="ar-SA"/>
          </a:p>
        </p:txBody>
      </p:sp>
    </p:spTree>
    <p:extLst>
      <p:ext uri="{BB962C8B-B14F-4D97-AF65-F5344CB8AC3E}">
        <p14:creationId xmlns:p14="http://schemas.microsoft.com/office/powerpoint/2010/main" val="25769668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7AFFAB-1FDC-B929-DF07-1678A10AF439}"/>
              </a:ext>
            </a:extLst>
          </p:cNvPr>
          <p:cNvSpPr>
            <a:spLocks noGrp="1"/>
          </p:cNvSpPr>
          <p:nvPr>
            <p:ph type="title"/>
          </p:nvPr>
        </p:nvSpPr>
        <p:spPr>
          <a:xfrm>
            <a:off x="839788" y="365125"/>
            <a:ext cx="10515600" cy="1325563"/>
          </a:xfrm>
        </p:spPr>
        <p:txBody>
          <a:bodyPr/>
          <a:lstStyle/>
          <a:p>
            <a:r>
              <a:rPr lang="en-US"/>
              <a:t>Click to edit Master title style</a:t>
            </a:r>
            <a:endParaRPr lang="ar-SA"/>
          </a:p>
        </p:txBody>
      </p:sp>
      <p:sp>
        <p:nvSpPr>
          <p:cNvPr id="3" name="Text Placeholder 2">
            <a:extLst>
              <a:ext uri="{FF2B5EF4-FFF2-40B4-BE49-F238E27FC236}">
                <a16:creationId xmlns:a16="http://schemas.microsoft.com/office/drawing/2014/main" id="{AF4BCFC4-6D19-A2A6-F88A-9B928E7ACE7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78B5BA5-2936-679C-8A9A-31D044D3CA0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Text Placeholder 4">
            <a:extLst>
              <a:ext uri="{FF2B5EF4-FFF2-40B4-BE49-F238E27FC236}">
                <a16:creationId xmlns:a16="http://schemas.microsoft.com/office/drawing/2014/main" id="{56872E3C-83A3-F3AD-93F2-E743D28219F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6663435-108E-C085-9B48-A5ABD25C8F4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7" name="Date Placeholder 6">
            <a:extLst>
              <a:ext uri="{FF2B5EF4-FFF2-40B4-BE49-F238E27FC236}">
                <a16:creationId xmlns:a16="http://schemas.microsoft.com/office/drawing/2014/main" id="{DD27614A-16DF-F620-E4F1-901783946B64}"/>
              </a:ext>
            </a:extLst>
          </p:cNvPr>
          <p:cNvSpPr>
            <a:spLocks noGrp="1"/>
          </p:cNvSpPr>
          <p:nvPr>
            <p:ph type="dt" sz="half" idx="10"/>
          </p:nvPr>
        </p:nvSpPr>
        <p:spPr/>
        <p:txBody>
          <a:bodyPr/>
          <a:lstStyle/>
          <a:p>
            <a:fld id="{C4B0CF68-AB20-49B5-A570-343FF950B5F5}" type="datetimeFigureOut">
              <a:rPr lang="ar-SA" smtClean="0"/>
              <a:t>17/07/1444</a:t>
            </a:fld>
            <a:endParaRPr lang="ar-SA"/>
          </a:p>
        </p:txBody>
      </p:sp>
      <p:sp>
        <p:nvSpPr>
          <p:cNvPr id="8" name="Footer Placeholder 7">
            <a:extLst>
              <a:ext uri="{FF2B5EF4-FFF2-40B4-BE49-F238E27FC236}">
                <a16:creationId xmlns:a16="http://schemas.microsoft.com/office/drawing/2014/main" id="{0249671D-3ECB-0D85-F8F1-35FC90D1E2DB}"/>
              </a:ext>
            </a:extLst>
          </p:cNvPr>
          <p:cNvSpPr>
            <a:spLocks noGrp="1"/>
          </p:cNvSpPr>
          <p:nvPr>
            <p:ph type="ftr" sz="quarter" idx="11"/>
          </p:nvPr>
        </p:nvSpPr>
        <p:spPr/>
        <p:txBody>
          <a:bodyPr/>
          <a:lstStyle/>
          <a:p>
            <a:endParaRPr lang="ar-SA"/>
          </a:p>
        </p:txBody>
      </p:sp>
      <p:sp>
        <p:nvSpPr>
          <p:cNvPr id="9" name="Slide Number Placeholder 8">
            <a:extLst>
              <a:ext uri="{FF2B5EF4-FFF2-40B4-BE49-F238E27FC236}">
                <a16:creationId xmlns:a16="http://schemas.microsoft.com/office/drawing/2014/main" id="{D2FB148A-93A1-312B-46F7-EFD186C0E015}"/>
              </a:ext>
            </a:extLst>
          </p:cNvPr>
          <p:cNvSpPr>
            <a:spLocks noGrp="1"/>
          </p:cNvSpPr>
          <p:nvPr>
            <p:ph type="sldNum" sz="quarter" idx="12"/>
          </p:nvPr>
        </p:nvSpPr>
        <p:spPr/>
        <p:txBody>
          <a:bodyPr/>
          <a:lstStyle/>
          <a:p>
            <a:fld id="{9CE5D56A-9D33-44C4-A4A7-1E3217993703}" type="slidenum">
              <a:rPr lang="ar-SA" smtClean="0"/>
              <a:t>‹#›</a:t>
            </a:fld>
            <a:endParaRPr lang="ar-SA"/>
          </a:p>
        </p:txBody>
      </p:sp>
    </p:spTree>
    <p:extLst>
      <p:ext uri="{BB962C8B-B14F-4D97-AF65-F5344CB8AC3E}">
        <p14:creationId xmlns:p14="http://schemas.microsoft.com/office/powerpoint/2010/main" val="25868110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2DF4D1-9604-932C-8F69-8DBE0A7D6412}"/>
              </a:ext>
            </a:extLst>
          </p:cNvPr>
          <p:cNvSpPr>
            <a:spLocks noGrp="1"/>
          </p:cNvSpPr>
          <p:nvPr>
            <p:ph type="title"/>
          </p:nvPr>
        </p:nvSpPr>
        <p:spPr/>
        <p:txBody>
          <a:bodyPr/>
          <a:lstStyle/>
          <a:p>
            <a:r>
              <a:rPr lang="en-US"/>
              <a:t>Click to edit Master title style</a:t>
            </a:r>
            <a:endParaRPr lang="ar-SA"/>
          </a:p>
        </p:txBody>
      </p:sp>
      <p:sp>
        <p:nvSpPr>
          <p:cNvPr id="3" name="Date Placeholder 2">
            <a:extLst>
              <a:ext uri="{FF2B5EF4-FFF2-40B4-BE49-F238E27FC236}">
                <a16:creationId xmlns:a16="http://schemas.microsoft.com/office/drawing/2014/main" id="{A77512F4-EA4D-68BF-299E-C85C8901533A}"/>
              </a:ext>
            </a:extLst>
          </p:cNvPr>
          <p:cNvSpPr>
            <a:spLocks noGrp="1"/>
          </p:cNvSpPr>
          <p:nvPr>
            <p:ph type="dt" sz="half" idx="10"/>
          </p:nvPr>
        </p:nvSpPr>
        <p:spPr/>
        <p:txBody>
          <a:bodyPr/>
          <a:lstStyle/>
          <a:p>
            <a:fld id="{C4B0CF68-AB20-49B5-A570-343FF950B5F5}" type="datetimeFigureOut">
              <a:rPr lang="ar-SA" smtClean="0"/>
              <a:t>17/07/1444</a:t>
            </a:fld>
            <a:endParaRPr lang="ar-SA"/>
          </a:p>
        </p:txBody>
      </p:sp>
      <p:sp>
        <p:nvSpPr>
          <p:cNvPr id="4" name="Footer Placeholder 3">
            <a:extLst>
              <a:ext uri="{FF2B5EF4-FFF2-40B4-BE49-F238E27FC236}">
                <a16:creationId xmlns:a16="http://schemas.microsoft.com/office/drawing/2014/main" id="{2FE07511-78C9-7C2F-D7EE-3DE4101DFA4D}"/>
              </a:ext>
            </a:extLst>
          </p:cNvPr>
          <p:cNvSpPr>
            <a:spLocks noGrp="1"/>
          </p:cNvSpPr>
          <p:nvPr>
            <p:ph type="ftr" sz="quarter" idx="11"/>
          </p:nvPr>
        </p:nvSpPr>
        <p:spPr/>
        <p:txBody>
          <a:bodyPr/>
          <a:lstStyle/>
          <a:p>
            <a:endParaRPr lang="ar-SA"/>
          </a:p>
        </p:txBody>
      </p:sp>
      <p:sp>
        <p:nvSpPr>
          <p:cNvPr id="5" name="Slide Number Placeholder 4">
            <a:extLst>
              <a:ext uri="{FF2B5EF4-FFF2-40B4-BE49-F238E27FC236}">
                <a16:creationId xmlns:a16="http://schemas.microsoft.com/office/drawing/2014/main" id="{FA58140C-7A91-CB4E-2E94-6BF92F224DDD}"/>
              </a:ext>
            </a:extLst>
          </p:cNvPr>
          <p:cNvSpPr>
            <a:spLocks noGrp="1"/>
          </p:cNvSpPr>
          <p:nvPr>
            <p:ph type="sldNum" sz="quarter" idx="12"/>
          </p:nvPr>
        </p:nvSpPr>
        <p:spPr/>
        <p:txBody>
          <a:bodyPr/>
          <a:lstStyle/>
          <a:p>
            <a:fld id="{9CE5D56A-9D33-44C4-A4A7-1E3217993703}" type="slidenum">
              <a:rPr lang="ar-SA" smtClean="0"/>
              <a:t>‹#›</a:t>
            </a:fld>
            <a:endParaRPr lang="ar-SA"/>
          </a:p>
        </p:txBody>
      </p:sp>
    </p:spTree>
    <p:extLst>
      <p:ext uri="{BB962C8B-B14F-4D97-AF65-F5344CB8AC3E}">
        <p14:creationId xmlns:p14="http://schemas.microsoft.com/office/powerpoint/2010/main" val="10402604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A323A70-E952-F5AF-663A-E881A0962E57}"/>
              </a:ext>
            </a:extLst>
          </p:cNvPr>
          <p:cNvSpPr>
            <a:spLocks noGrp="1"/>
          </p:cNvSpPr>
          <p:nvPr>
            <p:ph type="dt" sz="half" idx="10"/>
          </p:nvPr>
        </p:nvSpPr>
        <p:spPr/>
        <p:txBody>
          <a:bodyPr/>
          <a:lstStyle/>
          <a:p>
            <a:fld id="{C4B0CF68-AB20-49B5-A570-343FF950B5F5}" type="datetimeFigureOut">
              <a:rPr lang="ar-SA" smtClean="0"/>
              <a:t>17/07/1444</a:t>
            </a:fld>
            <a:endParaRPr lang="ar-SA"/>
          </a:p>
        </p:txBody>
      </p:sp>
      <p:sp>
        <p:nvSpPr>
          <p:cNvPr id="3" name="Footer Placeholder 2">
            <a:extLst>
              <a:ext uri="{FF2B5EF4-FFF2-40B4-BE49-F238E27FC236}">
                <a16:creationId xmlns:a16="http://schemas.microsoft.com/office/drawing/2014/main" id="{A27FB49D-02F0-41FD-44ED-59D6B4341543}"/>
              </a:ext>
            </a:extLst>
          </p:cNvPr>
          <p:cNvSpPr>
            <a:spLocks noGrp="1"/>
          </p:cNvSpPr>
          <p:nvPr>
            <p:ph type="ftr" sz="quarter" idx="11"/>
          </p:nvPr>
        </p:nvSpPr>
        <p:spPr/>
        <p:txBody>
          <a:bodyPr/>
          <a:lstStyle/>
          <a:p>
            <a:endParaRPr lang="ar-SA"/>
          </a:p>
        </p:txBody>
      </p:sp>
      <p:sp>
        <p:nvSpPr>
          <p:cNvPr id="4" name="Slide Number Placeholder 3">
            <a:extLst>
              <a:ext uri="{FF2B5EF4-FFF2-40B4-BE49-F238E27FC236}">
                <a16:creationId xmlns:a16="http://schemas.microsoft.com/office/drawing/2014/main" id="{19ED108E-E75C-E383-FE79-7622268E43E9}"/>
              </a:ext>
            </a:extLst>
          </p:cNvPr>
          <p:cNvSpPr>
            <a:spLocks noGrp="1"/>
          </p:cNvSpPr>
          <p:nvPr>
            <p:ph type="sldNum" sz="quarter" idx="12"/>
          </p:nvPr>
        </p:nvSpPr>
        <p:spPr/>
        <p:txBody>
          <a:bodyPr/>
          <a:lstStyle/>
          <a:p>
            <a:fld id="{9CE5D56A-9D33-44C4-A4A7-1E3217993703}" type="slidenum">
              <a:rPr lang="ar-SA" smtClean="0"/>
              <a:t>‹#›</a:t>
            </a:fld>
            <a:endParaRPr lang="ar-SA"/>
          </a:p>
        </p:txBody>
      </p:sp>
    </p:spTree>
    <p:extLst>
      <p:ext uri="{BB962C8B-B14F-4D97-AF65-F5344CB8AC3E}">
        <p14:creationId xmlns:p14="http://schemas.microsoft.com/office/powerpoint/2010/main" val="13562939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1E8A2C-E7F8-A3F4-AF83-459C58B138F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Content Placeholder 2">
            <a:extLst>
              <a:ext uri="{FF2B5EF4-FFF2-40B4-BE49-F238E27FC236}">
                <a16:creationId xmlns:a16="http://schemas.microsoft.com/office/drawing/2014/main" id="{CAB8DE58-5376-A138-DC29-2A8A46B7527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Text Placeholder 3">
            <a:extLst>
              <a:ext uri="{FF2B5EF4-FFF2-40B4-BE49-F238E27FC236}">
                <a16:creationId xmlns:a16="http://schemas.microsoft.com/office/drawing/2014/main" id="{3E71455E-B00B-974C-8A72-75DAF60AFB6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60A0A27-ECC3-FD34-C833-6AB61AE94119}"/>
              </a:ext>
            </a:extLst>
          </p:cNvPr>
          <p:cNvSpPr>
            <a:spLocks noGrp="1"/>
          </p:cNvSpPr>
          <p:nvPr>
            <p:ph type="dt" sz="half" idx="10"/>
          </p:nvPr>
        </p:nvSpPr>
        <p:spPr/>
        <p:txBody>
          <a:bodyPr/>
          <a:lstStyle/>
          <a:p>
            <a:fld id="{C4B0CF68-AB20-49B5-A570-343FF950B5F5}" type="datetimeFigureOut">
              <a:rPr lang="ar-SA" smtClean="0"/>
              <a:t>17/07/1444</a:t>
            </a:fld>
            <a:endParaRPr lang="ar-SA"/>
          </a:p>
        </p:txBody>
      </p:sp>
      <p:sp>
        <p:nvSpPr>
          <p:cNvPr id="6" name="Footer Placeholder 5">
            <a:extLst>
              <a:ext uri="{FF2B5EF4-FFF2-40B4-BE49-F238E27FC236}">
                <a16:creationId xmlns:a16="http://schemas.microsoft.com/office/drawing/2014/main" id="{E8A5E297-DE4F-738F-D6BF-B4264861F2A5}"/>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078DB5E2-A6B4-C1F5-B862-7F7FBA9B9350}"/>
              </a:ext>
            </a:extLst>
          </p:cNvPr>
          <p:cNvSpPr>
            <a:spLocks noGrp="1"/>
          </p:cNvSpPr>
          <p:nvPr>
            <p:ph type="sldNum" sz="quarter" idx="12"/>
          </p:nvPr>
        </p:nvSpPr>
        <p:spPr/>
        <p:txBody>
          <a:bodyPr/>
          <a:lstStyle/>
          <a:p>
            <a:fld id="{9CE5D56A-9D33-44C4-A4A7-1E3217993703}" type="slidenum">
              <a:rPr lang="ar-SA" smtClean="0"/>
              <a:t>‹#›</a:t>
            </a:fld>
            <a:endParaRPr lang="ar-SA"/>
          </a:p>
        </p:txBody>
      </p:sp>
    </p:spTree>
    <p:extLst>
      <p:ext uri="{BB962C8B-B14F-4D97-AF65-F5344CB8AC3E}">
        <p14:creationId xmlns:p14="http://schemas.microsoft.com/office/powerpoint/2010/main" val="18706631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9D8AE8-8E78-7230-F914-16084472C3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Picture Placeholder 2">
            <a:extLst>
              <a:ext uri="{FF2B5EF4-FFF2-40B4-BE49-F238E27FC236}">
                <a16:creationId xmlns:a16="http://schemas.microsoft.com/office/drawing/2014/main" id="{7BA5B7C2-8D40-DC3C-1473-FB48A146CA5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Text Placeholder 3">
            <a:extLst>
              <a:ext uri="{FF2B5EF4-FFF2-40B4-BE49-F238E27FC236}">
                <a16:creationId xmlns:a16="http://schemas.microsoft.com/office/drawing/2014/main" id="{B1DD9730-F627-A180-BC73-7A3BDE43153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C86B308-F766-6230-F698-BF9763846107}"/>
              </a:ext>
            </a:extLst>
          </p:cNvPr>
          <p:cNvSpPr>
            <a:spLocks noGrp="1"/>
          </p:cNvSpPr>
          <p:nvPr>
            <p:ph type="dt" sz="half" idx="10"/>
          </p:nvPr>
        </p:nvSpPr>
        <p:spPr/>
        <p:txBody>
          <a:bodyPr/>
          <a:lstStyle/>
          <a:p>
            <a:fld id="{C4B0CF68-AB20-49B5-A570-343FF950B5F5}" type="datetimeFigureOut">
              <a:rPr lang="ar-SA" smtClean="0"/>
              <a:t>17/07/1444</a:t>
            </a:fld>
            <a:endParaRPr lang="ar-SA"/>
          </a:p>
        </p:txBody>
      </p:sp>
      <p:sp>
        <p:nvSpPr>
          <p:cNvPr id="6" name="Footer Placeholder 5">
            <a:extLst>
              <a:ext uri="{FF2B5EF4-FFF2-40B4-BE49-F238E27FC236}">
                <a16:creationId xmlns:a16="http://schemas.microsoft.com/office/drawing/2014/main" id="{33590B94-A025-168A-4015-651C0DD283FE}"/>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C9A04F8B-8872-DE8A-5569-790B937AF2F9}"/>
              </a:ext>
            </a:extLst>
          </p:cNvPr>
          <p:cNvSpPr>
            <a:spLocks noGrp="1"/>
          </p:cNvSpPr>
          <p:nvPr>
            <p:ph type="sldNum" sz="quarter" idx="12"/>
          </p:nvPr>
        </p:nvSpPr>
        <p:spPr/>
        <p:txBody>
          <a:bodyPr/>
          <a:lstStyle/>
          <a:p>
            <a:fld id="{9CE5D56A-9D33-44C4-A4A7-1E3217993703}" type="slidenum">
              <a:rPr lang="ar-SA" smtClean="0"/>
              <a:t>‹#›</a:t>
            </a:fld>
            <a:endParaRPr lang="ar-SA"/>
          </a:p>
        </p:txBody>
      </p:sp>
    </p:spTree>
    <p:extLst>
      <p:ext uri="{BB962C8B-B14F-4D97-AF65-F5344CB8AC3E}">
        <p14:creationId xmlns:p14="http://schemas.microsoft.com/office/powerpoint/2010/main" val="30718560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3FF6BD-0775-28BD-210C-AD38B7037E94}"/>
              </a:ext>
            </a:extLst>
          </p:cNvPr>
          <p:cNvSpPr>
            <a:spLocks noGrp="1"/>
          </p:cNvSpPr>
          <p:nvPr>
            <p:ph type="title"/>
          </p:nvPr>
        </p:nvSpPr>
        <p:spPr/>
        <p:txBody>
          <a:bodyPr/>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D63836CC-4A99-8E7F-B1B8-5935136102B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AA22995A-4F52-0031-565B-0D3DB00864A8}"/>
              </a:ext>
            </a:extLst>
          </p:cNvPr>
          <p:cNvSpPr>
            <a:spLocks noGrp="1"/>
          </p:cNvSpPr>
          <p:nvPr>
            <p:ph type="dt" sz="half" idx="10"/>
          </p:nvPr>
        </p:nvSpPr>
        <p:spPr/>
        <p:txBody>
          <a:bodyPr/>
          <a:lstStyle/>
          <a:p>
            <a:fld id="{C4B0CF68-AB20-49B5-A570-343FF950B5F5}" type="datetimeFigureOut">
              <a:rPr lang="ar-SA" smtClean="0"/>
              <a:t>17/07/1444</a:t>
            </a:fld>
            <a:endParaRPr lang="ar-SA"/>
          </a:p>
        </p:txBody>
      </p:sp>
      <p:sp>
        <p:nvSpPr>
          <p:cNvPr id="5" name="Footer Placeholder 4">
            <a:extLst>
              <a:ext uri="{FF2B5EF4-FFF2-40B4-BE49-F238E27FC236}">
                <a16:creationId xmlns:a16="http://schemas.microsoft.com/office/drawing/2014/main" id="{6B9A8E9C-A6C4-188F-147F-F8B00E554C5F}"/>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E1CE7361-3C2C-21E2-ABA9-552CAF475B62}"/>
              </a:ext>
            </a:extLst>
          </p:cNvPr>
          <p:cNvSpPr>
            <a:spLocks noGrp="1"/>
          </p:cNvSpPr>
          <p:nvPr>
            <p:ph type="sldNum" sz="quarter" idx="12"/>
          </p:nvPr>
        </p:nvSpPr>
        <p:spPr/>
        <p:txBody>
          <a:bodyPr/>
          <a:lstStyle/>
          <a:p>
            <a:fld id="{9CE5D56A-9D33-44C4-A4A7-1E3217993703}" type="slidenum">
              <a:rPr lang="ar-SA" smtClean="0"/>
              <a:t>‹#›</a:t>
            </a:fld>
            <a:endParaRPr lang="ar-SA"/>
          </a:p>
        </p:txBody>
      </p:sp>
    </p:spTree>
    <p:extLst>
      <p:ext uri="{BB962C8B-B14F-4D97-AF65-F5344CB8AC3E}">
        <p14:creationId xmlns:p14="http://schemas.microsoft.com/office/powerpoint/2010/main" val="11825590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BFCEA22-808C-9704-6D2A-17376026D33A}"/>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37F071B4-F4C6-6C5A-CFD1-4D527F71D83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2E1BB2F2-3FD2-6700-D885-679FB70D6894}"/>
              </a:ext>
            </a:extLst>
          </p:cNvPr>
          <p:cNvSpPr>
            <a:spLocks noGrp="1"/>
          </p:cNvSpPr>
          <p:nvPr>
            <p:ph type="dt" sz="half" idx="10"/>
          </p:nvPr>
        </p:nvSpPr>
        <p:spPr/>
        <p:txBody>
          <a:bodyPr/>
          <a:lstStyle/>
          <a:p>
            <a:fld id="{C4B0CF68-AB20-49B5-A570-343FF950B5F5}" type="datetimeFigureOut">
              <a:rPr lang="ar-SA" smtClean="0"/>
              <a:t>17/07/1444</a:t>
            </a:fld>
            <a:endParaRPr lang="ar-SA"/>
          </a:p>
        </p:txBody>
      </p:sp>
      <p:sp>
        <p:nvSpPr>
          <p:cNvPr id="5" name="Footer Placeholder 4">
            <a:extLst>
              <a:ext uri="{FF2B5EF4-FFF2-40B4-BE49-F238E27FC236}">
                <a16:creationId xmlns:a16="http://schemas.microsoft.com/office/drawing/2014/main" id="{85B06B5B-502E-B7C1-3207-7F93EF4FFEF6}"/>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BF661B57-C6EA-9676-5508-B4DC5796D8AA}"/>
              </a:ext>
            </a:extLst>
          </p:cNvPr>
          <p:cNvSpPr>
            <a:spLocks noGrp="1"/>
          </p:cNvSpPr>
          <p:nvPr>
            <p:ph type="sldNum" sz="quarter" idx="12"/>
          </p:nvPr>
        </p:nvSpPr>
        <p:spPr/>
        <p:txBody>
          <a:bodyPr/>
          <a:lstStyle/>
          <a:p>
            <a:fld id="{9CE5D56A-9D33-44C4-A4A7-1E3217993703}" type="slidenum">
              <a:rPr lang="ar-SA" smtClean="0"/>
              <a:t>‹#›</a:t>
            </a:fld>
            <a:endParaRPr lang="ar-SA"/>
          </a:p>
        </p:txBody>
      </p:sp>
    </p:spTree>
    <p:extLst>
      <p:ext uri="{BB962C8B-B14F-4D97-AF65-F5344CB8AC3E}">
        <p14:creationId xmlns:p14="http://schemas.microsoft.com/office/powerpoint/2010/main" val="36931349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0FBB34E-57BD-50EF-5799-7A89CA97CEF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SA"/>
          </a:p>
        </p:txBody>
      </p:sp>
      <p:sp>
        <p:nvSpPr>
          <p:cNvPr id="3" name="Text Placeholder 2">
            <a:extLst>
              <a:ext uri="{FF2B5EF4-FFF2-40B4-BE49-F238E27FC236}">
                <a16:creationId xmlns:a16="http://schemas.microsoft.com/office/drawing/2014/main" id="{8E687C44-7633-DDEA-6016-8F3FC23324A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EC69B79E-8E1F-3E1F-A4A2-F805AA143F1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4B0CF68-AB20-49B5-A570-343FF950B5F5}" type="datetimeFigureOut">
              <a:rPr lang="ar-SA" smtClean="0"/>
              <a:t>17/07/1444</a:t>
            </a:fld>
            <a:endParaRPr lang="ar-SA"/>
          </a:p>
        </p:txBody>
      </p:sp>
      <p:sp>
        <p:nvSpPr>
          <p:cNvPr id="5" name="Footer Placeholder 4">
            <a:extLst>
              <a:ext uri="{FF2B5EF4-FFF2-40B4-BE49-F238E27FC236}">
                <a16:creationId xmlns:a16="http://schemas.microsoft.com/office/drawing/2014/main" id="{B1BA8EC2-B006-A9F7-6336-3F116FD8BCB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SA"/>
          </a:p>
        </p:txBody>
      </p:sp>
      <p:sp>
        <p:nvSpPr>
          <p:cNvPr id="6" name="Slide Number Placeholder 5">
            <a:extLst>
              <a:ext uri="{FF2B5EF4-FFF2-40B4-BE49-F238E27FC236}">
                <a16:creationId xmlns:a16="http://schemas.microsoft.com/office/drawing/2014/main" id="{1D1C80DA-D020-EF75-A338-941B6364326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E5D56A-9D33-44C4-A4A7-1E3217993703}" type="slidenum">
              <a:rPr lang="ar-SA" smtClean="0"/>
              <a:t>‹#›</a:t>
            </a:fld>
            <a:endParaRPr lang="ar-SA"/>
          </a:p>
        </p:txBody>
      </p:sp>
    </p:spTree>
    <p:extLst>
      <p:ext uri="{BB962C8B-B14F-4D97-AF65-F5344CB8AC3E}">
        <p14:creationId xmlns:p14="http://schemas.microsoft.com/office/powerpoint/2010/main" val="29962693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emf"/><Relationship Id="rId3" Type="http://schemas.openxmlformats.org/officeDocument/2006/relationships/notesSlide" Target="../notesSlides/notesSlide1.xml"/><Relationship Id="rId7" Type="http://schemas.openxmlformats.org/officeDocument/2006/relationships/image" Target="../media/image4.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3.png"/><Relationship Id="rId5" Type="http://schemas.openxmlformats.org/officeDocument/2006/relationships/image" Target="../media/image2.emf"/><Relationship Id="rId4" Type="http://schemas.openxmlformats.org/officeDocument/2006/relationships/image" Target="../media/image1.emf"/></Relationships>
</file>

<file path=ppt/slides/_rels/slide2.xml.rels><?xml version="1.0" encoding="UTF-8" standalone="yes"?>
<Relationships xmlns="http://schemas.openxmlformats.org/package/2006/relationships"><Relationship Id="rId8" Type="http://schemas.openxmlformats.org/officeDocument/2006/relationships/image" Target="../media/image5.emf"/><Relationship Id="rId3" Type="http://schemas.openxmlformats.org/officeDocument/2006/relationships/image" Target="../media/image1.emf"/><Relationship Id="rId7" Type="http://schemas.openxmlformats.org/officeDocument/2006/relationships/image" Target="../media/image3.png"/><Relationship Id="rId2" Type="http://schemas.openxmlformats.org/officeDocument/2006/relationships/slideLayout" Target="../slideLayouts/slideLayout1.xml"/><Relationship Id="rId1" Type="http://schemas.openxmlformats.org/officeDocument/2006/relationships/tags" Target="../tags/tag2.xml"/><Relationship Id="rId6" Type="http://schemas.openxmlformats.org/officeDocument/2006/relationships/image" Target="../media/image7.emf"/><Relationship Id="rId5" Type="http://schemas.openxmlformats.org/officeDocument/2006/relationships/image" Target="../media/image4.emf"/><Relationship Id="rId4" Type="http://schemas.openxmlformats.org/officeDocument/2006/relationships/image" Target="../media/image6.emf"/></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2.jpg"/><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3.png"/><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8" Type="http://schemas.openxmlformats.org/officeDocument/2006/relationships/image" Target="../media/image5.emf"/><Relationship Id="rId3" Type="http://schemas.openxmlformats.org/officeDocument/2006/relationships/image" Target="../media/image1.emf"/><Relationship Id="rId7" Type="http://schemas.openxmlformats.org/officeDocument/2006/relationships/image" Target="../media/image3.png"/><Relationship Id="rId2" Type="http://schemas.openxmlformats.org/officeDocument/2006/relationships/slideLayout" Target="../slideLayouts/slideLayout1.xml"/><Relationship Id="rId1" Type="http://schemas.openxmlformats.org/officeDocument/2006/relationships/tags" Target="../tags/tag5.xml"/><Relationship Id="rId6" Type="http://schemas.openxmlformats.org/officeDocument/2006/relationships/image" Target="../media/image7.emf"/><Relationship Id="rId5" Type="http://schemas.openxmlformats.org/officeDocument/2006/relationships/image" Target="../media/image4.emf"/><Relationship Id="rId4" Type="http://schemas.openxmlformats.org/officeDocument/2006/relationships/image" Target="../media/image6.emf"/></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4.png"/><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5.jpg"/><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6.jpg"/><Relationship Id="rId2" Type="http://schemas.openxmlformats.org/officeDocument/2006/relationships/slideLayout" Target="../slideLayouts/slideLayout7.xml"/><Relationship Id="rId1" Type="http://schemas.openxmlformats.org/officeDocument/2006/relationships/tags" Target="../tags/tag8.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7.jpg"/><Relationship Id="rId2" Type="http://schemas.openxmlformats.org/officeDocument/2006/relationships/slideLayout" Target="../slideLayouts/slideLayout7.xml"/><Relationship Id="rId1" Type="http://schemas.openxmlformats.org/officeDocument/2006/relationships/tags" Target="../tags/tag9.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8.jpg"/><Relationship Id="rId2" Type="http://schemas.openxmlformats.org/officeDocument/2006/relationships/slideLayout" Target="../slideLayouts/slideLayout7.xml"/><Relationship Id="rId1" Type="http://schemas.openxmlformats.org/officeDocument/2006/relationships/tags" Target="../tags/tag10.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9.jpg"/><Relationship Id="rId2" Type="http://schemas.openxmlformats.org/officeDocument/2006/relationships/slideLayout" Target="../slideLayouts/slideLayout7.xml"/><Relationship Id="rId1" Type="http://schemas.openxmlformats.org/officeDocument/2006/relationships/tags" Target="../tags/tag1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0.jpg"/><Relationship Id="rId2" Type="http://schemas.openxmlformats.org/officeDocument/2006/relationships/slideLayout" Target="../slideLayouts/slideLayout7.xml"/><Relationship Id="rId1" Type="http://schemas.openxmlformats.org/officeDocument/2006/relationships/tags" Target="../tags/tag1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1.jpg"/><Relationship Id="rId2" Type="http://schemas.openxmlformats.org/officeDocument/2006/relationships/slideLayout" Target="../slideLayouts/slideLayout7.xml"/><Relationship Id="rId1" Type="http://schemas.openxmlformats.org/officeDocument/2006/relationships/tags" Target="../tags/tag1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5.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7.emf"/><Relationship Id="rId4" Type="http://schemas.openxmlformats.org/officeDocument/2006/relationships/image" Target="../media/image4.emf"/></Relationships>
</file>

<file path=ppt/slides/_rels/slide15.xml.rels><?xml version="1.0" encoding="UTF-8" standalone="yes"?>
<Relationships xmlns="http://schemas.openxmlformats.org/package/2006/relationships"><Relationship Id="rId8" Type="http://schemas.openxmlformats.org/officeDocument/2006/relationships/image" Target="../media/image24.jpg"/><Relationship Id="rId3" Type="http://schemas.openxmlformats.org/officeDocument/2006/relationships/image" Target="../media/image22.emf"/><Relationship Id="rId7" Type="http://schemas.openxmlformats.org/officeDocument/2006/relationships/image" Target="../media/image23.emf"/><Relationship Id="rId2" Type="http://schemas.openxmlformats.org/officeDocument/2006/relationships/slideLayout" Target="../slideLayouts/slideLayout7.xml"/><Relationship Id="rId1" Type="http://schemas.openxmlformats.org/officeDocument/2006/relationships/tags" Target="../tags/tag14.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5.jpg"/><Relationship Id="rId2" Type="http://schemas.openxmlformats.org/officeDocument/2006/relationships/slideLayout" Target="../slideLayouts/slideLayout7.xml"/><Relationship Id="rId1" Type="http://schemas.openxmlformats.org/officeDocument/2006/relationships/tags" Target="../tags/tag15.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8" Type="http://schemas.openxmlformats.org/officeDocument/2006/relationships/image" Target="../media/image26.jpg"/><Relationship Id="rId3" Type="http://schemas.openxmlformats.org/officeDocument/2006/relationships/image" Target="../media/image22.emf"/><Relationship Id="rId7" Type="http://schemas.openxmlformats.org/officeDocument/2006/relationships/image" Target="../media/image23.emf"/><Relationship Id="rId2" Type="http://schemas.openxmlformats.org/officeDocument/2006/relationships/slideLayout" Target="../slideLayouts/slideLayout7.xml"/><Relationship Id="rId1" Type="http://schemas.openxmlformats.org/officeDocument/2006/relationships/tags" Target="../tags/tag16.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7.png"/><Relationship Id="rId2" Type="http://schemas.openxmlformats.org/officeDocument/2006/relationships/slideLayout" Target="../slideLayouts/slideLayout7.xml"/><Relationship Id="rId1" Type="http://schemas.openxmlformats.org/officeDocument/2006/relationships/tags" Target="../tags/tag1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8" Type="http://schemas.openxmlformats.org/officeDocument/2006/relationships/image" Target="../media/image28.jpg"/><Relationship Id="rId3" Type="http://schemas.openxmlformats.org/officeDocument/2006/relationships/image" Target="../media/image22.emf"/><Relationship Id="rId7" Type="http://schemas.openxmlformats.org/officeDocument/2006/relationships/image" Target="../media/image23.emf"/><Relationship Id="rId2" Type="http://schemas.openxmlformats.org/officeDocument/2006/relationships/slideLayout" Target="../slideLayouts/slideLayout7.xml"/><Relationship Id="rId1" Type="http://schemas.openxmlformats.org/officeDocument/2006/relationships/tags" Target="../tags/tag18.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png"/></Relationships>
</file>

<file path=ppt/slides/_rels/slide20.xml.rels><?xml version="1.0" encoding="UTF-8" standalone="yes"?>
<Relationships xmlns="http://schemas.openxmlformats.org/package/2006/relationships"><Relationship Id="rId8" Type="http://schemas.openxmlformats.org/officeDocument/2006/relationships/image" Target="../media/image29.jpg"/><Relationship Id="rId3" Type="http://schemas.openxmlformats.org/officeDocument/2006/relationships/image" Target="../media/image22.emf"/><Relationship Id="rId7" Type="http://schemas.openxmlformats.org/officeDocument/2006/relationships/image" Target="../media/image23.emf"/><Relationship Id="rId2" Type="http://schemas.openxmlformats.org/officeDocument/2006/relationships/slideLayout" Target="../slideLayouts/slideLayout7.xml"/><Relationship Id="rId1" Type="http://schemas.openxmlformats.org/officeDocument/2006/relationships/tags" Target="../tags/tag19.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png"/></Relationships>
</file>

<file path=ppt/slides/_rels/slide21.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22.emf"/><Relationship Id="rId7" Type="http://schemas.openxmlformats.org/officeDocument/2006/relationships/image" Target="../media/image23.emf"/><Relationship Id="rId2" Type="http://schemas.openxmlformats.org/officeDocument/2006/relationships/slideLayout" Target="../slideLayouts/slideLayout7.xml"/><Relationship Id="rId1" Type="http://schemas.openxmlformats.org/officeDocument/2006/relationships/tags" Target="../tags/tag20.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png"/></Relationships>
</file>

<file path=ppt/slides/_rels/slide22.xml.rels><?xml version="1.0" encoding="UTF-8" standalone="yes"?>
<Relationships xmlns="http://schemas.openxmlformats.org/package/2006/relationships"><Relationship Id="rId8" Type="http://schemas.openxmlformats.org/officeDocument/2006/relationships/image" Target="../media/image31.jpg"/><Relationship Id="rId3" Type="http://schemas.openxmlformats.org/officeDocument/2006/relationships/image" Target="../media/image22.emf"/><Relationship Id="rId7" Type="http://schemas.openxmlformats.org/officeDocument/2006/relationships/image" Target="../media/image23.emf"/><Relationship Id="rId2" Type="http://schemas.openxmlformats.org/officeDocument/2006/relationships/slideLayout" Target="../slideLayouts/slideLayout7.xml"/><Relationship Id="rId1" Type="http://schemas.openxmlformats.org/officeDocument/2006/relationships/tags" Target="../tags/tag21.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png"/></Relationships>
</file>

<file path=ppt/slides/_rels/slide23.xml.rels><?xml version="1.0" encoding="UTF-8" standalone="yes"?>
<Relationships xmlns="http://schemas.openxmlformats.org/package/2006/relationships"><Relationship Id="rId8" Type="http://schemas.openxmlformats.org/officeDocument/2006/relationships/image" Target="../media/image5.emf"/><Relationship Id="rId3" Type="http://schemas.openxmlformats.org/officeDocument/2006/relationships/image" Target="../media/image1.emf"/><Relationship Id="rId7" Type="http://schemas.openxmlformats.org/officeDocument/2006/relationships/image" Target="../media/image3.png"/><Relationship Id="rId2" Type="http://schemas.openxmlformats.org/officeDocument/2006/relationships/slideLayout" Target="../slideLayouts/slideLayout1.xml"/><Relationship Id="rId1" Type="http://schemas.openxmlformats.org/officeDocument/2006/relationships/tags" Target="../tags/tag22.xml"/><Relationship Id="rId6" Type="http://schemas.openxmlformats.org/officeDocument/2006/relationships/image" Target="../media/image7.emf"/><Relationship Id="rId5" Type="http://schemas.openxmlformats.org/officeDocument/2006/relationships/image" Target="../media/image4.emf"/><Relationship Id="rId4" Type="http://schemas.openxmlformats.org/officeDocument/2006/relationships/image" Target="../media/image6.emf"/></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2.jpg"/><Relationship Id="rId2" Type="http://schemas.openxmlformats.org/officeDocument/2006/relationships/slideLayout" Target="../slideLayouts/slideLayout7.xml"/><Relationship Id="rId1" Type="http://schemas.openxmlformats.org/officeDocument/2006/relationships/tags" Target="../tags/tag2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5.xml.rels><?xml version="1.0" encoding="UTF-8" standalone="yes"?>
<Relationships xmlns="http://schemas.openxmlformats.org/package/2006/relationships"><Relationship Id="rId8" Type="http://schemas.openxmlformats.org/officeDocument/2006/relationships/image" Target="../media/image33.jpg"/><Relationship Id="rId3" Type="http://schemas.openxmlformats.org/officeDocument/2006/relationships/image" Target="../media/image8.png"/><Relationship Id="rId7" Type="http://schemas.openxmlformats.org/officeDocument/2006/relationships/image" Target="../media/image23.emf"/><Relationship Id="rId2" Type="http://schemas.openxmlformats.org/officeDocument/2006/relationships/slideLayout" Target="../slideLayouts/slideLayout7.xml"/><Relationship Id="rId1" Type="http://schemas.openxmlformats.org/officeDocument/2006/relationships/tags" Target="../tags/tag2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4.jpg"/><Relationship Id="rId2" Type="http://schemas.openxmlformats.org/officeDocument/2006/relationships/slideLayout" Target="../slideLayouts/slideLayout7.xml"/><Relationship Id="rId1" Type="http://schemas.openxmlformats.org/officeDocument/2006/relationships/tags" Target="../tags/tag25.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7.xml.rels><?xml version="1.0" encoding="UTF-8" standalone="yes"?>
<Relationships xmlns="http://schemas.openxmlformats.org/package/2006/relationships"><Relationship Id="rId8" Type="http://schemas.openxmlformats.org/officeDocument/2006/relationships/image" Target="../media/image35.jpg"/><Relationship Id="rId3" Type="http://schemas.openxmlformats.org/officeDocument/2006/relationships/image" Target="../media/image8.png"/><Relationship Id="rId7" Type="http://schemas.openxmlformats.org/officeDocument/2006/relationships/image" Target="../media/image23.emf"/><Relationship Id="rId2" Type="http://schemas.openxmlformats.org/officeDocument/2006/relationships/slideLayout" Target="../slideLayouts/slideLayout7.xml"/><Relationship Id="rId1" Type="http://schemas.openxmlformats.org/officeDocument/2006/relationships/tags" Target="../tags/tag2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6.jpg"/><Relationship Id="rId2" Type="http://schemas.openxmlformats.org/officeDocument/2006/relationships/slideLayout" Target="../slideLayouts/slideLayout7.xml"/><Relationship Id="rId1" Type="http://schemas.openxmlformats.org/officeDocument/2006/relationships/tags" Target="../tags/tag2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9.xml.rels><?xml version="1.0" encoding="UTF-8" standalone="yes"?>
<Relationships xmlns="http://schemas.openxmlformats.org/package/2006/relationships"><Relationship Id="rId8" Type="http://schemas.openxmlformats.org/officeDocument/2006/relationships/image" Target="../media/image37.jpg"/><Relationship Id="rId3" Type="http://schemas.openxmlformats.org/officeDocument/2006/relationships/image" Target="../media/image8.png"/><Relationship Id="rId7" Type="http://schemas.openxmlformats.org/officeDocument/2006/relationships/image" Target="../media/image23.emf"/><Relationship Id="rId2" Type="http://schemas.openxmlformats.org/officeDocument/2006/relationships/slideLayout" Target="../slideLayouts/slideLayout7.xml"/><Relationship Id="rId1" Type="http://schemas.openxmlformats.org/officeDocument/2006/relationships/tags" Target="../tags/tag28.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0.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8.jpg"/><Relationship Id="rId2" Type="http://schemas.openxmlformats.org/officeDocument/2006/relationships/slideLayout" Target="../slideLayouts/slideLayout7.xml"/><Relationship Id="rId1" Type="http://schemas.openxmlformats.org/officeDocument/2006/relationships/tags" Target="../tags/tag29.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1.xml.rels><?xml version="1.0" encoding="UTF-8" standalone="yes"?>
<Relationships xmlns="http://schemas.openxmlformats.org/package/2006/relationships"><Relationship Id="rId8" Type="http://schemas.openxmlformats.org/officeDocument/2006/relationships/image" Target="../media/image39.jpg"/><Relationship Id="rId3" Type="http://schemas.openxmlformats.org/officeDocument/2006/relationships/image" Target="../media/image8.png"/><Relationship Id="rId7" Type="http://schemas.openxmlformats.org/officeDocument/2006/relationships/image" Target="../media/image23.emf"/><Relationship Id="rId2" Type="http://schemas.openxmlformats.org/officeDocument/2006/relationships/slideLayout" Target="../slideLayouts/slideLayout7.xml"/><Relationship Id="rId1" Type="http://schemas.openxmlformats.org/officeDocument/2006/relationships/tags" Target="../tags/tag30.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2.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0.jpg"/><Relationship Id="rId2" Type="http://schemas.openxmlformats.org/officeDocument/2006/relationships/slideLayout" Target="../slideLayouts/slideLayout7.xml"/><Relationship Id="rId1" Type="http://schemas.openxmlformats.org/officeDocument/2006/relationships/tags" Target="../tags/tag3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3.xml.rels><?xml version="1.0" encoding="UTF-8" standalone="yes"?>
<Relationships xmlns="http://schemas.openxmlformats.org/package/2006/relationships"><Relationship Id="rId8" Type="http://schemas.openxmlformats.org/officeDocument/2006/relationships/image" Target="../media/image41.jpg"/><Relationship Id="rId3" Type="http://schemas.openxmlformats.org/officeDocument/2006/relationships/image" Target="../media/image8.png"/><Relationship Id="rId7" Type="http://schemas.openxmlformats.org/officeDocument/2006/relationships/image" Target="../media/image23.emf"/><Relationship Id="rId2" Type="http://schemas.openxmlformats.org/officeDocument/2006/relationships/slideLayout" Target="../slideLayouts/slideLayout7.xml"/><Relationship Id="rId1" Type="http://schemas.openxmlformats.org/officeDocument/2006/relationships/tags" Target="../tags/tag3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4.xml.rels><?xml version="1.0" encoding="UTF-8" standalone="yes"?>
<Relationships xmlns="http://schemas.openxmlformats.org/package/2006/relationships"><Relationship Id="rId8" Type="http://schemas.openxmlformats.org/officeDocument/2006/relationships/image" Target="../media/image5.emf"/><Relationship Id="rId3" Type="http://schemas.openxmlformats.org/officeDocument/2006/relationships/image" Target="../media/image1.emf"/><Relationship Id="rId7" Type="http://schemas.openxmlformats.org/officeDocument/2006/relationships/image" Target="../media/image3.png"/><Relationship Id="rId2" Type="http://schemas.openxmlformats.org/officeDocument/2006/relationships/slideLayout" Target="../slideLayouts/slideLayout1.xml"/><Relationship Id="rId1" Type="http://schemas.openxmlformats.org/officeDocument/2006/relationships/tags" Target="../tags/tag33.xml"/><Relationship Id="rId6" Type="http://schemas.openxmlformats.org/officeDocument/2006/relationships/image" Target="../media/image7.emf"/><Relationship Id="rId5" Type="http://schemas.openxmlformats.org/officeDocument/2006/relationships/image" Target="../media/image4.emf"/><Relationship Id="rId4" Type="http://schemas.openxmlformats.org/officeDocument/2006/relationships/image" Target="../media/image6.emf"/></Relationships>
</file>

<file path=ppt/slides/_rels/slide35.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2.jpg"/><Relationship Id="rId2" Type="http://schemas.openxmlformats.org/officeDocument/2006/relationships/slideLayout" Target="../slideLayouts/slideLayout7.xml"/><Relationship Id="rId1" Type="http://schemas.openxmlformats.org/officeDocument/2006/relationships/tags" Target="../tags/tag3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3.jpg"/><Relationship Id="rId2" Type="http://schemas.openxmlformats.org/officeDocument/2006/relationships/slideLayout" Target="../slideLayouts/slideLayout7.xml"/><Relationship Id="rId1" Type="http://schemas.openxmlformats.org/officeDocument/2006/relationships/tags" Target="../tags/tag35.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7.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4.jpg"/><Relationship Id="rId2" Type="http://schemas.openxmlformats.org/officeDocument/2006/relationships/slideLayout" Target="../slideLayouts/slideLayout7.xml"/><Relationship Id="rId1" Type="http://schemas.openxmlformats.org/officeDocument/2006/relationships/tags" Target="../tags/tag3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8.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5.jpg"/><Relationship Id="rId2" Type="http://schemas.openxmlformats.org/officeDocument/2006/relationships/slideLayout" Target="../slideLayouts/slideLayout7.xml"/><Relationship Id="rId1" Type="http://schemas.openxmlformats.org/officeDocument/2006/relationships/tags" Target="../tags/tag3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9.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6.jpg"/><Relationship Id="rId2" Type="http://schemas.openxmlformats.org/officeDocument/2006/relationships/slideLayout" Target="../slideLayouts/slideLayout7.xml"/><Relationship Id="rId1" Type="http://schemas.openxmlformats.org/officeDocument/2006/relationships/tags" Target="../tags/tag38.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0.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7.jpeg"/><Relationship Id="rId2" Type="http://schemas.openxmlformats.org/officeDocument/2006/relationships/slideLayout" Target="../slideLayouts/slideLayout7.xml"/><Relationship Id="rId1" Type="http://schemas.openxmlformats.org/officeDocument/2006/relationships/tags" Target="../tags/tag39.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1.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8.jpg"/><Relationship Id="rId2" Type="http://schemas.openxmlformats.org/officeDocument/2006/relationships/slideLayout" Target="../slideLayouts/slideLayout7.xml"/><Relationship Id="rId1" Type="http://schemas.openxmlformats.org/officeDocument/2006/relationships/tags" Target="../tags/tag40.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2.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9.jpg"/><Relationship Id="rId2" Type="http://schemas.openxmlformats.org/officeDocument/2006/relationships/slideLayout" Target="../slideLayouts/slideLayout7.xml"/><Relationship Id="rId1" Type="http://schemas.openxmlformats.org/officeDocument/2006/relationships/tags" Target="../tags/tag4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3.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50.png"/><Relationship Id="rId2" Type="http://schemas.openxmlformats.org/officeDocument/2006/relationships/slideLayout" Target="../slideLayouts/slideLayout7.xml"/><Relationship Id="rId1" Type="http://schemas.openxmlformats.org/officeDocument/2006/relationships/tags" Target="../tags/tag4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4.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51.jpg"/><Relationship Id="rId2" Type="http://schemas.openxmlformats.org/officeDocument/2006/relationships/slideLayout" Target="../slideLayouts/slideLayout7.xml"/><Relationship Id="rId1" Type="http://schemas.openxmlformats.org/officeDocument/2006/relationships/tags" Target="../tags/tag4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5.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52.png"/><Relationship Id="rId2" Type="http://schemas.openxmlformats.org/officeDocument/2006/relationships/slideLayout" Target="../slideLayouts/slideLayout7.xml"/><Relationship Id="rId1" Type="http://schemas.openxmlformats.org/officeDocument/2006/relationships/tags" Target="../tags/tag4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6.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5"/>
          <a:srcRect l="984" r="914" b="11911"/>
          <a:stretch/>
        </p:blipFill>
        <p:spPr>
          <a:xfrm>
            <a:off x="0" y="4199708"/>
            <a:ext cx="12200709" cy="2688772"/>
          </a:xfrm>
          <a:prstGeom prst="rect">
            <a:avLst/>
          </a:prstGeom>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7"/>
          <a:stretch>
            <a:fillRect/>
          </a:stretch>
        </p:blipFill>
        <p:spPr>
          <a:xfrm>
            <a:off x="-112889" y="422122"/>
            <a:ext cx="6714451" cy="1972334"/>
          </a:xfrm>
          <a:prstGeom prst="rect">
            <a:avLst/>
          </a:prstGeom>
        </p:spPr>
      </p:pic>
      <p:pic>
        <p:nvPicPr>
          <p:cNvPr id="13" name="Picture 12"/>
          <p:cNvPicPr>
            <a:picLocks noChangeAspect="1"/>
          </p:cNvPicPr>
          <p:nvPr/>
        </p:nvPicPr>
        <p:blipFill>
          <a:blip r:embed="rId8"/>
          <a:stretch>
            <a:fillRect/>
          </a:stretch>
        </p:blipFill>
        <p:spPr>
          <a:xfrm>
            <a:off x="6433777" y="3125529"/>
            <a:ext cx="5882401" cy="1034667"/>
          </a:xfrm>
          <a:prstGeom prst="rect">
            <a:avLst/>
          </a:prstGeom>
        </p:spPr>
      </p:pic>
      <p:sp>
        <p:nvSpPr>
          <p:cNvPr id="14" name="TextBox 13"/>
          <p:cNvSpPr txBox="1"/>
          <p:nvPr/>
        </p:nvSpPr>
        <p:spPr>
          <a:xfrm>
            <a:off x="318493" y="715791"/>
            <a:ext cx="5945282"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ETHICS</a:t>
            </a:r>
          </a:p>
          <a:p>
            <a:r>
              <a:rPr lang="en-US" sz="2800" dirty="0">
                <a:solidFill>
                  <a:srgbClr val="24A9E1"/>
                </a:solidFill>
                <a:latin typeface="Tajawal Medium" panose="00000600000000000000" pitchFamily="2" charset="-78"/>
                <a:cs typeface="Tajawal Medium" panose="00000600000000000000" pitchFamily="2" charset="-78"/>
              </a:rPr>
              <a:t>Prepared by Dr. Sherihan Mohamed</a:t>
            </a:r>
          </a:p>
          <a:p>
            <a:r>
              <a:rPr lang="en-US" sz="2800" dirty="0">
                <a:solidFill>
                  <a:srgbClr val="FF9518"/>
                </a:solidFill>
                <a:latin typeface="Tajawal Medium" panose="00000600000000000000" pitchFamily="2" charset="-78"/>
                <a:cs typeface="Tajawal Medium" panose="00000600000000000000" pitchFamily="2" charset="-78"/>
              </a:rPr>
              <a:t>LECTURE 2</a:t>
            </a:r>
          </a:p>
        </p:txBody>
      </p:sp>
      <p:sp>
        <p:nvSpPr>
          <p:cNvPr id="16" name="TextBox 15"/>
          <p:cNvSpPr txBox="1"/>
          <p:nvPr/>
        </p:nvSpPr>
        <p:spPr>
          <a:xfrm>
            <a:off x="7278017" y="3192277"/>
            <a:ext cx="4172424"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DGM723</a:t>
            </a:r>
          </a:p>
          <a:p>
            <a:r>
              <a:rPr lang="en-US" sz="2800" dirty="0">
                <a:solidFill>
                  <a:schemeClr val="bg1"/>
                </a:solidFill>
                <a:latin typeface="Tajawal Medium" panose="00000600000000000000" pitchFamily="2" charset="-78"/>
                <a:cs typeface="Tajawal Medium" panose="00000600000000000000" pitchFamily="2" charset="-78"/>
              </a:rPr>
              <a:t>DIGITAL MEDIA ETHICS</a:t>
            </a:r>
          </a:p>
        </p:txBody>
      </p:sp>
    </p:spTree>
    <p:custDataLst>
      <p:tags r:id="rId1"/>
    </p:custDataLst>
    <p:extLst>
      <p:ext uri="{BB962C8B-B14F-4D97-AF65-F5344CB8AC3E}">
        <p14:creationId xmlns:p14="http://schemas.microsoft.com/office/powerpoint/2010/main" val="25868345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6" presetClass="entr" presetSubtype="16" fill="hold" nodeType="click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circle(in)">
                                      <p:cBhvr>
                                        <p:cTn id="11"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5280815" y="-160950"/>
            <a:ext cx="5721151" cy="6563668"/>
          </a:xfrm>
          <a:prstGeom prst="rect">
            <a:avLst/>
          </a:prstGeom>
        </p:spPr>
      </p:pic>
      <p:pic>
        <p:nvPicPr>
          <p:cNvPr id="12" name="Picture 11"/>
          <p:cNvPicPr>
            <a:picLocks noChangeAspect="1"/>
          </p:cNvPicPr>
          <p:nvPr/>
        </p:nvPicPr>
        <p:blipFill>
          <a:blip r:embed="rId5"/>
          <a:stretch>
            <a:fillRect/>
          </a:stretch>
        </p:blipFill>
        <p:spPr>
          <a:xfrm>
            <a:off x="2235200" y="915090"/>
            <a:ext cx="6714451" cy="1972334"/>
          </a:xfrm>
          <a:prstGeom prst="rect">
            <a:avLst/>
          </a:prstGeom>
        </p:spPr>
      </p:pic>
      <p:pic>
        <p:nvPicPr>
          <p:cNvPr id="2" name="Picture 1"/>
          <p:cNvPicPr>
            <a:picLocks noChangeAspect="1"/>
          </p:cNvPicPr>
          <p:nvPr/>
        </p:nvPicPr>
        <p:blipFill>
          <a:blip r:embed="rId6"/>
          <a:stretch>
            <a:fillRect/>
          </a:stretch>
        </p:blipFill>
        <p:spPr>
          <a:xfrm>
            <a:off x="-139261" y="-101602"/>
            <a:ext cx="4169394" cy="7137043"/>
          </a:xfrm>
          <a:prstGeom prst="rect">
            <a:avLst/>
          </a:prstGeom>
        </p:spPr>
      </p:pic>
      <p:sp>
        <p:nvSpPr>
          <p:cNvPr id="14" name="TextBox 13"/>
          <p:cNvSpPr txBox="1"/>
          <p:nvPr/>
        </p:nvSpPr>
        <p:spPr>
          <a:xfrm>
            <a:off x="3506213" y="1424203"/>
            <a:ext cx="4775666"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ETHICS</a:t>
            </a:r>
          </a:p>
          <a:p>
            <a:r>
              <a:rPr lang="en-US" sz="2800" dirty="0">
                <a:solidFill>
                  <a:srgbClr val="24A9E1"/>
                </a:solidFill>
                <a:latin typeface="Tajawal Medium" panose="00000600000000000000" pitchFamily="2" charset="-78"/>
                <a:cs typeface="Tajawal Medium" panose="00000600000000000000" pitchFamily="2" charset="-78"/>
              </a:rPr>
              <a:t>CHABTER 01 – LECTURE 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6" name="Picture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8"/>
          <a:stretch>
            <a:fillRect/>
          </a:stretch>
        </p:blipFill>
        <p:spPr>
          <a:xfrm rot="10800000">
            <a:off x="3612443" y="5284187"/>
            <a:ext cx="8526726" cy="1034667"/>
          </a:xfrm>
          <a:prstGeom prst="rect">
            <a:avLst/>
          </a:prstGeom>
        </p:spPr>
      </p:pic>
      <p:sp>
        <p:nvSpPr>
          <p:cNvPr id="16" name="TextBox 15"/>
          <p:cNvSpPr txBox="1"/>
          <p:nvPr/>
        </p:nvSpPr>
        <p:spPr>
          <a:xfrm>
            <a:off x="3791902" y="5476400"/>
            <a:ext cx="8089074" cy="584775"/>
          </a:xfrm>
          <a:prstGeom prst="rect">
            <a:avLst/>
          </a:prstGeom>
          <a:noFill/>
        </p:spPr>
        <p:txBody>
          <a:bodyPr wrap="none" rtlCol="0">
            <a:spAutoFit/>
          </a:bodyPr>
          <a:lstStyle/>
          <a:p>
            <a:r>
              <a:rPr lang="en-US" sz="3200" dirty="0">
                <a:solidFill>
                  <a:schemeClr val="bg1"/>
                </a:solidFill>
                <a:latin typeface="Tajawal Medium" panose="00000600000000000000" pitchFamily="2" charset="-78"/>
                <a:cs typeface="Tajawal Medium" panose="00000600000000000000" pitchFamily="2" charset="-78"/>
              </a:rPr>
              <a:t>Central Issues in the Ethics of Digital Media</a:t>
            </a:r>
          </a:p>
        </p:txBody>
      </p:sp>
    </p:spTree>
    <p:custDataLst>
      <p:tags r:id="rId1"/>
    </p:custDataLst>
    <p:extLst>
      <p:ext uri="{BB962C8B-B14F-4D97-AF65-F5344CB8AC3E}">
        <p14:creationId xmlns:p14="http://schemas.microsoft.com/office/powerpoint/2010/main" val="33832130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83256" y="75251"/>
            <a:ext cx="11064641" cy="1690962"/>
          </a:xfrm>
          <a:prstGeom prst="rect">
            <a:avLst/>
          </a:prstGeom>
        </p:spPr>
      </p:pic>
      <p:sp>
        <p:nvSpPr>
          <p:cNvPr id="7" name="TextBox 6"/>
          <p:cNvSpPr txBox="1"/>
          <p:nvPr/>
        </p:nvSpPr>
        <p:spPr>
          <a:xfrm>
            <a:off x="5583682" y="665008"/>
            <a:ext cx="2310174" cy="584775"/>
          </a:xfrm>
          <a:prstGeom prst="rect">
            <a:avLst/>
          </a:prstGeom>
          <a:noFill/>
        </p:spPr>
        <p:txBody>
          <a:bodyPr wrap="square" rtlCol="0">
            <a:spAutoFit/>
          </a:bodyPr>
          <a:lstStyle/>
          <a:p>
            <a:r>
              <a:rPr lang="en-US" sz="3200" dirty="0">
                <a:solidFill>
                  <a:schemeClr val="bg1"/>
                </a:solidFill>
                <a:latin typeface="Tajawal Medium" panose="00000600000000000000" pitchFamily="2" charset="-78"/>
                <a:cs typeface="Tajawal Medium" panose="00000600000000000000" pitchFamily="2" charset="-78"/>
              </a:rPr>
              <a:t>Remember</a:t>
            </a:r>
            <a:endParaRPr lang="en-US" sz="32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47D1C754-1798-422A-9316-98AB8053F9CA}"/>
              </a:ext>
            </a:extLst>
          </p:cNvPr>
          <p:cNvSpPr txBox="1"/>
          <p:nvPr/>
        </p:nvSpPr>
        <p:spPr>
          <a:xfrm>
            <a:off x="266801" y="295676"/>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Rectangle 12">
            <a:extLst>
              <a:ext uri="{FF2B5EF4-FFF2-40B4-BE49-F238E27FC236}">
                <a16:creationId xmlns:a16="http://schemas.microsoft.com/office/drawing/2014/main" id="{4397E26A-3CC4-4822-965D-1FFF0255314E}"/>
              </a:ext>
            </a:extLst>
          </p:cNvPr>
          <p:cNvSpPr/>
          <p:nvPr/>
        </p:nvSpPr>
        <p:spPr>
          <a:xfrm>
            <a:off x="836580" y="1902398"/>
            <a:ext cx="7888320" cy="3323987"/>
          </a:xfrm>
          <a:prstGeom prst="rect">
            <a:avLst/>
          </a:prstGeom>
        </p:spPr>
        <p:txBody>
          <a:bodyPr wrap="square">
            <a:spAutoFit/>
          </a:bodyPr>
          <a:lstStyle/>
          <a:p>
            <a:r>
              <a:rPr lang="en-US" sz="3000" b="1"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rPr>
              <a:t>(Ethical) life in the (post-)digital age:</a:t>
            </a:r>
          </a:p>
          <a:p>
            <a:r>
              <a:rPr lang="en-US" sz="30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rPr>
              <a:t>1. Digital media, analog media: convergence and Ubiquity.</a:t>
            </a:r>
          </a:p>
          <a:p>
            <a:r>
              <a:rPr lang="en-US" sz="30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rPr>
              <a:t>2. Digital media and “greased information”.</a:t>
            </a:r>
          </a:p>
          <a:p>
            <a:r>
              <a:rPr lang="en-US" sz="30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rPr>
              <a:t>3. Digital media as communication media: fluidity, ubiquity, global scope, and selfhood/identity.</a:t>
            </a:r>
          </a:p>
        </p:txBody>
      </p:sp>
      <p:pic>
        <p:nvPicPr>
          <p:cNvPr id="9" name="Picture 8" descr="A picture containing calendar&#10;&#10;Description automatically generated">
            <a:extLst>
              <a:ext uri="{FF2B5EF4-FFF2-40B4-BE49-F238E27FC236}">
                <a16:creationId xmlns:a16="http://schemas.microsoft.com/office/drawing/2014/main" id="{585ACE06-09A6-48A6-8021-50EC1C0C33E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346385" y="1766213"/>
            <a:ext cx="3620002" cy="3152775"/>
          </a:xfrm>
          <a:prstGeom prst="rect">
            <a:avLst/>
          </a:prstGeom>
        </p:spPr>
      </p:pic>
    </p:spTree>
    <p:custDataLst>
      <p:tags r:id="rId1"/>
    </p:custDataLst>
    <p:extLst>
      <p:ext uri="{BB962C8B-B14F-4D97-AF65-F5344CB8AC3E}">
        <p14:creationId xmlns:p14="http://schemas.microsoft.com/office/powerpoint/2010/main" val="29892809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83256" y="75251"/>
            <a:ext cx="11064641" cy="1690962"/>
          </a:xfrm>
          <a:prstGeom prst="rect">
            <a:avLst/>
          </a:prstGeom>
        </p:spPr>
      </p:pic>
      <p:sp>
        <p:nvSpPr>
          <p:cNvPr id="7" name="TextBox 6"/>
          <p:cNvSpPr txBox="1"/>
          <p:nvPr/>
        </p:nvSpPr>
        <p:spPr>
          <a:xfrm>
            <a:off x="5583682" y="665008"/>
            <a:ext cx="1984442" cy="584775"/>
          </a:xfrm>
          <a:prstGeom prst="rect">
            <a:avLst/>
          </a:prstGeom>
          <a:noFill/>
        </p:spPr>
        <p:txBody>
          <a:bodyPr wrap="square" rtlCol="0">
            <a:spAutoFit/>
          </a:bodyPr>
          <a:lstStyle/>
          <a:p>
            <a:r>
              <a:rPr lang="en-US" sz="3200" dirty="0">
                <a:solidFill>
                  <a:schemeClr val="bg1"/>
                </a:solidFill>
                <a:latin typeface="Tajawal Medium" panose="00000600000000000000" pitchFamily="2" charset="-78"/>
                <a:cs typeface="Tajawal Medium" panose="00000600000000000000" pitchFamily="2" charset="-78"/>
              </a:rPr>
              <a:t>Outline</a:t>
            </a:r>
            <a:endParaRPr lang="en-US" sz="32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47D1C754-1798-422A-9316-98AB8053F9CA}"/>
              </a:ext>
            </a:extLst>
          </p:cNvPr>
          <p:cNvSpPr txBox="1"/>
          <p:nvPr/>
        </p:nvSpPr>
        <p:spPr>
          <a:xfrm>
            <a:off x="266801" y="295676"/>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Rectangle 12">
            <a:extLst>
              <a:ext uri="{FF2B5EF4-FFF2-40B4-BE49-F238E27FC236}">
                <a16:creationId xmlns:a16="http://schemas.microsoft.com/office/drawing/2014/main" id="{4397E26A-3CC4-4822-965D-1FFF0255314E}"/>
              </a:ext>
            </a:extLst>
          </p:cNvPr>
          <p:cNvSpPr/>
          <p:nvPr/>
        </p:nvSpPr>
        <p:spPr>
          <a:xfrm>
            <a:off x="836580" y="1902398"/>
            <a:ext cx="8613840" cy="3323987"/>
          </a:xfrm>
          <a:prstGeom prst="rect">
            <a:avLst/>
          </a:prstGeom>
        </p:spPr>
        <p:txBody>
          <a:bodyPr wrap="square">
            <a:spAutoFit/>
          </a:bodyPr>
          <a:lstStyle/>
          <a:p>
            <a:r>
              <a:rPr lang="en-US" sz="30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rPr>
              <a:t>** Digital media ethics: How to proceed?</a:t>
            </a:r>
          </a:p>
          <a:p>
            <a:r>
              <a:rPr lang="en-US" sz="30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rPr>
              <a:t>** Is digital media ethics possible? Grounds for hope</a:t>
            </a:r>
          </a:p>
          <a:p>
            <a:r>
              <a:rPr lang="en-US" sz="30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rPr>
              <a:t>** How to do ethics in the new mediascape:</a:t>
            </a:r>
          </a:p>
          <a:p>
            <a:r>
              <a:rPr lang="en-US" sz="30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rPr>
              <a:t>Dialogical approaches, difference, and</a:t>
            </a:r>
          </a:p>
          <a:p>
            <a:r>
              <a:rPr lang="en-US" sz="30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rPr>
              <a:t>Pluralism.</a:t>
            </a:r>
          </a:p>
          <a:p>
            <a:r>
              <a:rPr lang="en-US" sz="3000" dirty="0">
                <a:solidFill>
                  <a:schemeClr val="accent1">
                    <a:lumMod val="50000"/>
                  </a:schemeClr>
                </a:solidFill>
                <a:latin typeface="Microsoft GothicNeo" panose="020B0503020000020004" pitchFamily="34" charset="-127"/>
                <a:ea typeface="Microsoft GothicNeo" panose="020B0503020000020004" pitchFamily="34" charset="-127"/>
                <a:cs typeface="Microsoft GothicNeo" panose="020B0503020000020004" pitchFamily="34" charset="-127"/>
              </a:rPr>
              <a:t>** Further considerations: Ethical judgments</a:t>
            </a:r>
          </a:p>
        </p:txBody>
      </p:sp>
      <p:pic>
        <p:nvPicPr>
          <p:cNvPr id="10" name="Picture 9">
            <a:extLst>
              <a:ext uri="{FF2B5EF4-FFF2-40B4-BE49-F238E27FC236}">
                <a16:creationId xmlns:a16="http://schemas.microsoft.com/office/drawing/2014/main" id="{4CF064EB-0828-48A5-82BB-3CB49FD59C3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220200" y="1631615"/>
            <a:ext cx="2633664" cy="3916646"/>
          </a:xfrm>
          <a:prstGeom prst="rect">
            <a:avLst/>
          </a:prstGeom>
        </p:spPr>
      </p:pic>
    </p:spTree>
    <p:custDataLst>
      <p:tags r:id="rId1"/>
    </p:custDataLst>
    <p:extLst>
      <p:ext uri="{BB962C8B-B14F-4D97-AF65-F5344CB8AC3E}">
        <p14:creationId xmlns:p14="http://schemas.microsoft.com/office/powerpoint/2010/main" val="3639395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5280815" y="-160950"/>
            <a:ext cx="5721151" cy="6563668"/>
          </a:xfrm>
          <a:prstGeom prst="rect">
            <a:avLst/>
          </a:prstGeom>
        </p:spPr>
      </p:pic>
      <p:pic>
        <p:nvPicPr>
          <p:cNvPr id="12" name="Picture 11"/>
          <p:cNvPicPr>
            <a:picLocks noChangeAspect="1"/>
          </p:cNvPicPr>
          <p:nvPr/>
        </p:nvPicPr>
        <p:blipFill>
          <a:blip r:embed="rId5"/>
          <a:stretch>
            <a:fillRect/>
          </a:stretch>
        </p:blipFill>
        <p:spPr>
          <a:xfrm>
            <a:off x="2235200" y="915090"/>
            <a:ext cx="6714451" cy="1972334"/>
          </a:xfrm>
          <a:prstGeom prst="rect">
            <a:avLst/>
          </a:prstGeom>
        </p:spPr>
      </p:pic>
      <p:pic>
        <p:nvPicPr>
          <p:cNvPr id="2" name="Picture 1"/>
          <p:cNvPicPr>
            <a:picLocks noChangeAspect="1"/>
          </p:cNvPicPr>
          <p:nvPr/>
        </p:nvPicPr>
        <p:blipFill>
          <a:blip r:embed="rId6"/>
          <a:stretch>
            <a:fillRect/>
          </a:stretch>
        </p:blipFill>
        <p:spPr>
          <a:xfrm>
            <a:off x="-139261" y="-101602"/>
            <a:ext cx="4169394" cy="7137043"/>
          </a:xfrm>
          <a:prstGeom prst="rect">
            <a:avLst/>
          </a:prstGeom>
        </p:spPr>
      </p:pic>
      <p:sp>
        <p:nvSpPr>
          <p:cNvPr id="14" name="TextBox 13"/>
          <p:cNvSpPr txBox="1"/>
          <p:nvPr/>
        </p:nvSpPr>
        <p:spPr>
          <a:xfrm>
            <a:off x="3506213" y="1424203"/>
            <a:ext cx="4775666"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ETHICS</a:t>
            </a:r>
          </a:p>
          <a:p>
            <a:r>
              <a:rPr lang="en-US" sz="2800" dirty="0">
                <a:solidFill>
                  <a:srgbClr val="24A9E1"/>
                </a:solidFill>
                <a:latin typeface="Tajawal Medium" panose="00000600000000000000" pitchFamily="2" charset="-78"/>
                <a:cs typeface="Tajawal Medium" panose="00000600000000000000" pitchFamily="2" charset="-78"/>
              </a:rPr>
              <a:t>CHABTER 01 – LECTURE 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6" name="Picture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8"/>
          <a:stretch>
            <a:fillRect/>
          </a:stretch>
        </p:blipFill>
        <p:spPr>
          <a:xfrm rot="10800000">
            <a:off x="3612443" y="5284187"/>
            <a:ext cx="8526726" cy="1034667"/>
          </a:xfrm>
          <a:prstGeom prst="rect">
            <a:avLst/>
          </a:prstGeom>
        </p:spPr>
      </p:pic>
      <p:sp>
        <p:nvSpPr>
          <p:cNvPr id="16" name="TextBox 15"/>
          <p:cNvSpPr txBox="1"/>
          <p:nvPr/>
        </p:nvSpPr>
        <p:spPr>
          <a:xfrm>
            <a:off x="4494177" y="5559670"/>
            <a:ext cx="6867727" cy="553998"/>
          </a:xfrm>
          <a:prstGeom prst="rect">
            <a:avLst/>
          </a:prstGeom>
          <a:noFill/>
        </p:spPr>
        <p:txBody>
          <a:bodyPr wrap="square" rtlCol="0">
            <a:spAutoFit/>
          </a:bodyPr>
          <a:lstStyle/>
          <a:p>
            <a:r>
              <a:rPr lang="en-US" sz="3000" dirty="0">
                <a:solidFill>
                  <a:schemeClr val="bg1"/>
                </a:solidFill>
                <a:latin typeface="Tajawal Medium" panose="00000600000000000000" pitchFamily="2" charset="-78"/>
                <a:cs typeface="Tajawal Medium" panose="00000600000000000000" pitchFamily="2" charset="-78"/>
              </a:rPr>
              <a:t>Digital media ethics: How to proceed?</a:t>
            </a:r>
            <a:endParaRPr lang="en-US" sz="30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15885005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39444" y="58992"/>
            <a:ext cx="11670775" cy="1690962"/>
          </a:xfrm>
          <a:prstGeom prst="rect">
            <a:avLst/>
          </a:prstGeom>
        </p:spPr>
      </p:pic>
      <p:sp>
        <p:nvSpPr>
          <p:cNvPr id="7" name="TextBox 6"/>
          <p:cNvSpPr txBox="1"/>
          <p:nvPr/>
        </p:nvSpPr>
        <p:spPr>
          <a:xfrm>
            <a:off x="3453303" y="636565"/>
            <a:ext cx="7383307" cy="584775"/>
          </a:xfrm>
          <a:prstGeom prst="rect">
            <a:avLst/>
          </a:prstGeom>
          <a:noFill/>
        </p:spPr>
        <p:txBody>
          <a:bodyPr wrap="square" rtlCol="0">
            <a:spAutoFit/>
          </a:bodyPr>
          <a:lstStyle/>
          <a:p>
            <a:r>
              <a:rPr lang="en-US" sz="3200" dirty="0">
                <a:solidFill>
                  <a:schemeClr val="bg1"/>
                </a:solidFill>
                <a:latin typeface="Tajawal Medium" panose="00000600000000000000" pitchFamily="2" charset="-78"/>
                <a:cs typeface="Tajawal Medium" panose="00000600000000000000" pitchFamily="2" charset="-78"/>
              </a:rPr>
              <a:t>Digital media ethics: How to proceed?</a:t>
            </a:r>
            <a:endParaRPr lang="en-US" sz="32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4429650" y="1702563"/>
            <a:ext cx="7110609" cy="3972178"/>
          </a:xfrm>
          <a:prstGeom prst="rect">
            <a:avLst/>
          </a:prstGeom>
          <a:noFill/>
        </p:spPr>
        <p:txBody>
          <a:bodyPr wrap="square" rtlCol="0">
            <a:spAutoFit/>
          </a:bodyPr>
          <a:lstStyle/>
          <a:p>
            <a:pPr algn="just">
              <a:lnSpc>
                <a:spcPct val="200000"/>
              </a:lnSpc>
            </a:pPr>
            <a:r>
              <a:rPr lang="en-US" sz="2600" b="1" dirty="0">
                <a:solidFill>
                  <a:srgbClr val="0A1F61"/>
                </a:solidFill>
                <a:cs typeface="Tajawal ExtraBold" panose="00000800000000000000" pitchFamily="2" charset="-78"/>
              </a:rPr>
              <a:t>	</a:t>
            </a:r>
            <a:r>
              <a:rPr lang="en-US" sz="26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first glance, developing ethics would seem to be an impossible task.</a:t>
            </a:r>
          </a:p>
          <a:p>
            <a:pPr algn="just">
              <a:lnSpc>
                <a:spcPct val="200000"/>
              </a:lnSpc>
            </a:pPr>
            <a:r>
              <a:rPr lang="en-US" sz="26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First of all, </a:t>
            </a:r>
            <a:r>
              <a:rPr lang="en-US" sz="26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digital media</a:t>
            </a:r>
            <a:r>
              <a:rPr lang="en-US" sz="26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often present us with strikingly </a:t>
            </a:r>
            <a:r>
              <a:rPr lang="en-US" sz="26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new sorts of interactions with one another</a:t>
            </a:r>
            <a:r>
              <a:rPr lang="en-US" sz="26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10" descr="Diagram&#10;&#10;Description automatically generated">
            <a:extLst>
              <a:ext uri="{FF2B5EF4-FFF2-40B4-BE49-F238E27FC236}">
                <a16:creationId xmlns:a16="http://schemas.microsoft.com/office/drawing/2014/main" id="{8CE81ACD-6017-434B-B614-D82ACF401881}"/>
              </a:ext>
            </a:extLst>
          </p:cNvPr>
          <p:cNvPicPr>
            <a:picLocks noChangeAspect="1"/>
          </p:cNvPicPr>
          <p:nvPr/>
        </p:nvPicPr>
        <p:blipFill rotWithShape="1">
          <a:blip r:embed="rId7">
            <a:extLst>
              <a:ext uri="{28A0092B-C50C-407E-A947-70E740481C1C}">
                <a14:useLocalDpi xmlns:a14="http://schemas.microsoft.com/office/drawing/2010/main" val="0"/>
              </a:ext>
            </a:extLst>
          </a:blip>
          <a:srcRect l="11898" r="15051"/>
          <a:stretch/>
        </p:blipFill>
        <p:spPr>
          <a:xfrm>
            <a:off x="499352" y="2046773"/>
            <a:ext cx="3657600" cy="3106884"/>
          </a:xfrm>
          <a:prstGeom prst="rect">
            <a:avLst/>
          </a:prstGeom>
        </p:spPr>
      </p:pic>
    </p:spTree>
    <p:custDataLst>
      <p:tags r:id="rId1"/>
    </p:custDataLst>
    <p:extLst>
      <p:ext uri="{BB962C8B-B14F-4D97-AF65-F5344CB8AC3E}">
        <p14:creationId xmlns:p14="http://schemas.microsoft.com/office/powerpoint/2010/main" val="42304942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29613" y="58990"/>
            <a:ext cx="11400388" cy="1690962"/>
          </a:xfrm>
          <a:prstGeom prst="rect">
            <a:avLst/>
          </a:prstGeom>
        </p:spPr>
      </p:pic>
      <p:sp>
        <p:nvSpPr>
          <p:cNvPr id="7" name="TextBox 6"/>
          <p:cNvSpPr txBox="1"/>
          <p:nvPr/>
        </p:nvSpPr>
        <p:spPr>
          <a:xfrm>
            <a:off x="3158810" y="617110"/>
            <a:ext cx="7133054" cy="584775"/>
          </a:xfrm>
          <a:prstGeom prst="rect">
            <a:avLst/>
          </a:prstGeom>
          <a:noFill/>
        </p:spPr>
        <p:txBody>
          <a:bodyPr wrap="square" rtlCol="0">
            <a:spAutoFit/>
          </a:bodyPr>
          <a:lstStyle/>
          <a:p>
            <a:r>
              <a:rPr lang="en-US" sz="3200" dirty="0">
                <a:solidFill>
                  <a:schemeClr val="bg1"/>
                </a:solidFill>
                <a:latin typeface="Tajawal Medium" panose="00000600000000000000" pitchFamily="2" charset="-78"/>
                <a:cs typeface="Tajawal Medium" panose="00000600000000000000" pitchFamily="2" charset="-78"/>
              </a:rPr>
              <a:t>Digital media ethics: How to proceed?</a:t>
            </a:r>
            <a:endParaRPr lang="en-US" sz="32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30093" y="1955477"/>
            <a:ext cx="7418557" cy="3047629"/>
          </a:xfrm>
          <a:prstGeom prst="rect">
            <a:avLst/>
          </a:prstGeom>
          <a:noFill/>
        </p:spPr>
        <p:txBody>
          <a:bodyPr wrap="square" rtlCol="0">
            <a:spAutoFit/>
          </a:bodyPr>
          <a:lstStyle/>
          <a:p>
            <a:pPr algn="just">
              <a:lnSpc>
                <a:spcPct val="200000"/>
              </a:lnSpc>
            </a:pPr>
            <a:r>
              <a:rPr lang="en-US" sz="25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sz="25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So it is not always clear whether – and, if so, then how – </a:t>
            </a:r>
            <a:r>
              <a:rPr lang="en-US" sz="25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ethical guidelines and approaches </a:t>
            </a:r>
            <a:r>
              <a:rPr lang="en-US" sz="25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already in place (and comparatively well established) </a:t>
            </a:r>
            <a:r>
              <a:rPr lang="en-US" sz="25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for traditional media would apply</a:t>
            </a:r>
            <a:r>
              <a:rPr lang="en-US" sz="25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10" descr="A stack of books&#10;&#10;Description automatically generated">
            <a:extLst>
              <a:ext uri="{FF2B5EF4-FFF2-40B4-BE49-F238E27FC236}">
                <a16:creationId xmlns:a16="http://schemas.microsoft.com/office/drawing/2014/main" id="{A2320898-F68B-4465-9A92-3F123EB9E9D7}"/>
              </a:ext>
            </a:extLst>
          </p:cNvPr>
          <p:cNvPicPr>
            <a:picLocks noChangeAspect="1"/>
          </p:cNvPicPr>
          <p:nvPr/>
        </p:nvPicPr>
        <p:blipFill rotWithShape="1">
          <a:blip r:embed="rId7">
            <a:extLst>
              <a:ext uri="{28A0092B-C50C-407E-A947-70E740481C1C}">
                <a14:useLocalDpi xmlns:a14="http://schemas.microsoft.com/office/drawing/2010/main" val="0"/>
              </a:ext>
            </a:extLst>
          </a:blip>
          <a:srcRect l="6749" t="10263" r="19978" b="13252"/>
          <a:stretch/>
        </p:blipFill>
        <p:spPr>
          <a:xfrm>
            <a:off x="8578580" y="2209506"/>
            <a:ext cx="3346315" cy="3047629"/>
          </a:xfrm>
          <a:prstGeom prst="rect">
            <a:avLst/>
          </a:prstGeom>
          <a:effectLst>
            <a:outerShdw blurRad="50800" dist="38100" algn="l" rotWithShape="0">
              <a:prstClr val="black">
                <a:alpha val="40000"/>
              </a:prstClr>
            </a:outerShdw>
          </a:effectLst>
        </p:spPr>
      </p:pic>
    </p:spTree>
    <p:custDataLst>
      <p:tags r:id="rId1"/>
    </p:custDataLst>
    <p:extLst>
      <p:ext uri="{BB962C8B-B14F-4D97-AF65-F5344CB8AC3E}">
        <p14:creationId xmlns:p14="http://schemas.microsoft.com/office/powerpoint/2010/main" val="8413967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72250" y="58365"/>
            <a:ext cx="11545832" cy="1690962"/>
          </a:xfrm>
          <a:prstGeom prst="rect">
            <a:avLst/>
          </a:prstGeom>
        </p:spPr>
      </p:pic>
      <p:sp>
        <p:nvSpPr>
          <p:cNvPr id="7" name="TextBox 6"/>
          <p:cNvSpPr txBox="1"/>
          <p:nvPr/>
        </p:nvSpPr>
        <p:spPr>
          <a:xfrm>
            <a:off x="3628405" y="636565"/>
            <a:ext cx="7383306" cy="584775"/>
          </a:xfrm>
          <a:prstGeom prst="rect">
            <a:avLst/>
          </a:prstGeom>
          <a:noFill/>
        </p:spPr>
        <p:txBody>
          <a:bodyPr wrap="square" rtlCol="0">
            <a:spAutoFit/>
          </a:bodyPr>
          <a:lstStyle/>
          <a:p>
            <a:r>
              <a:rPr lang="en-US" sz="3200" dirty="0">
                <a:solidFill>
                  <a:schemeClr val="bg1"/>
                </a:solidFill>
                <a:latin typeface="Tajawal Medium" panose="00000600000000000000" pitchFamily="2" charset="-78"/>
                <a:cs typeface="Tajawal Medium" panose="00000600000000000000" pitchFamily="2" charset="-78"/>
              </a:rPr>
              <a:t>Digital media ethics: How to proceed?</a:t>
            </a:r>
            <a:endParaRPr lang="en-US" sz="32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988340" y="1624739"/>
            <a:ext cx="7629741" cy="3867469"/>
          </a:xfrm>
          <a:prstGeom prst="rect">
            <a:avLst/>
          </a:prstGeom>
          <a:noFill/>
        </p:spPr>
        <p:txBody>
          <a:bodyPr wrap="square" rtlCol="0">
            <a:spAutoFit/>
          </a:bodyPr>
          <a:lstStyle/>
          <a:p>
            <a:pPr algn="just">
              <a:lnSpc>
                <a:spcPct val="200000"/>
              </a:lnSpc>
            </a:pPr>
            <a:r>
              <a:rPr lang="en-US" sz="21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sz="21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But again, as emphasized in the term “</a:t>
            </a:r>
            <a:r>
              <a:rPr lang="en-US" sz="21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post-digital,</a:t>
            </a:r>
            <a:r>
              <a:rPr lang="en-US" sz="21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digital media remain analogue media in essential ways – the music arriving at our ears </a:t>
            </a:r>
            <a:r>
              <a:rPr lang="en-US" sz="21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remains analogue</a:t>
            </a:r>
            <a:r>
              <a:rPr lang="en-US" sz="21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etc. </a:t>
            </a:r>
          </a:p>
          <a:p>
            <a:pPr algn="just">
              <a:lnSpc>
                <a:spcPct val="200000"/>
              </a:lnSpc>
            </a:pPr>
            <a:r>
              <a:rPr lang="en-US" sz="21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so the life worlds of human experience that digital media now increasingly define remain </a:t>
            </a:r>
            <a:r>
              <a:rPr lang="en-US" sz="21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connected with the analogue life worlds </a:t>
            </a:r>
            <a:r>
              <a:rPr lang="en-US" sz="21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of earlier generations and cultures.</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10" descr="A picture containing text, tree&#10;&#10;Description automatically generated">
            <a:extLst>
              <a:ext uri="{FF2B5EF4-FFF2-40B4-BE49-F238E27FC236}">
                <a16:creationId xmlns:a16="http://schemas.microsoft.com/office/drawing/2014/main" id="{C585848C-E88D-4A1A-B297-2EDE71F48EA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18390" y="2194177"/>
            <a:ext cx="3336599" cy="2816766"/>
          </a:xfrm>
          <a:prstGeom prst="rect">
            <a:avLst/>
          </a:prstGeom>
        </p:spPr>
      </p:pic>
    </p:spTree>
    <p:custDataLst>
      <p:tags r:id="rId1"/>
    </p:custDataLst>
    <p:extLst>
      <p:ext uri="{BB962C8B-B14F-4D97-AF65-F5344CB8AC3E}">
        <p14:creationId xmlns:p14="http://schemas.microsoft.com/office/powerpoint/2010/main" val="278825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9276" y="68824"/>
            <a:ext cx="11432619" cy="1690962"/>
          </a:xfrm>
          <a:prstGeom prst="rect">
            <a:avLst/>
          </a:prstGeom>
        </p:spPr>
      </p:pic>
      <p:sp>
        <p:nvSpPr>
          <p:cNvPr id="9" name="TextBox 8"/>
          <p:cNvSpPr txBox="1"/>
          <p:nvPr/>
        </p:nvSpPr>
        <p:spPr>
          <a:xfrm>
            <a:off x="710105" y="1674452"/>
            <a:ext cx="7850234" cy="3668120"/>
          </a:xfrm>
          <a:prstGeom prst="rect">
            <a:avLst/>
          </a:prstGeom>
          <a:noFill/>
        </p:spPr>
        <p:txBody>
          <a:bodyPr wrap="square" rtlCol="0">
            <a:spAutoFit/>
          </a:bodyPr>
          <a:lstStyle/>
          <a:p>
            <a:pPr algn="just">
              <a:lnSpc>
                <a:spcPct val="200000"/>
              </a:lnSpc>
            </a:pPr>
            <a:r>
              <a:rPr lang="en-US" sz="24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sz="24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In addition, digital media as global media thus force us to confront culturally variable views – regarding not simply </a:t>
            </a:r>
            <a:r>
              <a:rPr lang="en-US" sz="24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basic ethical norms </a:t>
            </a:r>
            <a:r>
              <a:rPr lang="en-US" sz="24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and </a:t>
            </a:r>
            <a:r>
              <a:rPr lang="en-US" sz="24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practices</a:t>
            </a:r>
            <a:r>
              <a:rPr lang="en-US" sz="24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but, more fundamentally, </a:t>
            </a:r>
            <a:r>
              <a:rPr lang="en-US" sz="24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how ethics is to be done</a:t>
            </a:r>
            <a:r>
              <a:rPr lang="en-US" sz="24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1836D656-2DB3-41A2-A337-FAD3DBD2605A}"/>
              </a:ext>
            </a:extLst>
          </p:cNvPr>
          <p:cNvSpPr txBox="1"/>
          <p:nvPr/>
        </p:nvSpPr>
        <p:spPr>
          <a:xfrm>
            <a:off x="3628405" y="636565"/>
            <a:ext cx="7383306" cy="584775"/>
          </a:xfrm>
          <a:prstGeom prst="rect">
            <a:avLst/>
          </a:prstGeom>
          <a:noFill/>
        </p:spPr>
        <p:txBody>
          <a:bodyPr wrap="square" rtlCol="0">
            <a:spAutoFit/>
          </a:bodyPr>
          <a:lstStyle/>
          <a:p>
            <a:r>
              <a:rPr lang="en-US" sz="3200" dirty="0">
                <a:solidFill>
                  <a:schemeClr val="bg1"/>
                </a:solidFill>
                <a:latin typeface="Tajawal Medium" panose="00000600000000000000" pitchFamily="2" charset="-78"/>
                <a:cs typeface="Tajawal Medium" panose="00000600000000000000" pitchFamily="2" charset="-78"/>
              </a:rPr>
              <a:t>Digital media ethics: How to proceed?</a:t>
            </a:r>
            <a:endParaRPr lang="en-US" sz="3200" dirty="0">
              <a:solidFill>
                <a:srgbClr val="FF9518"/>
              </a:solidFill>
              <a:latin typeface="Tajawal Medium" panose="00000600000000000000" pitchFamily="2" charset="-78"/>
              <a:cs typeface="Tajawal Medium" panose="00000600000000000000" pitchFamily="2" charset="-78"/>
            </a:endParaRPr>
          </a:p>
        </p:txBody>
      </p:sp>
      <p:pic>
        <p:nvPicPr>
          <p:cNvPr id="8" name="Picture 7" descr="Chart, bubble chart&#10;&#10;Description automatically generated">
            <a:extLst>
              <a:ext uri="{FF2B5EF4-FFF2-40B4-BE49-F238E27FC236}">
                <a16:creationId xmlns:a16="http://schemas.microsoft.com/office/drawing/2014/main" id="{E5297607-87F2-49C5-8399-D3636F543B6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801100" y="1549040"/>
            <a:ext cx="3066645" cy="4146910"/>
          </a:xfrm>
          <a:prstGeom prst="rect">
            <a:avLst/>
          </a:prstGeom>
        </p:spPr>
      </p:pic>
    </p:spTree>
    <p:custDataLst>
      <p:tags r:id="rId1"/>
    </p:custDataLst>
    <p:extLst>
      <p:ext uri="{BB962C8B-B14F-4D97-AF65-F5344CB8AC3E}">
        <p14:creationId xmlns:p14="http://schemas.microsoft.com/office/powerpoint/2010/main" val="19102553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1000"/>
                                        <p:tgtEl>
                                          <p:spTgt spid="11"/>
                                        </p:tgtEl>
                                      </p:cBhvr>
                                    </p:animEffect>
                                    <p:anim calcmode="lin" valueType="num">
                                      <p:cBhvr>
                                        <p:cTn id="12" dur="1000" fill="hold"/>
                                        <p:tgtEl>
                                          <p:spTgt spid="11"/>
                                        </p:tgtEl>
                                        <p:attrNameLst>
                                          <p:attrName>ppt_x</p:attrName>
                                        </p:attrNameLst>
                                      </p:cBhvr>
                                      <p:tavLst>
                                        <p:tav tm="0">
                                          <p:val>
                                            <p:strVal val="#ppt_x"/>
                                          </p:val>
                                        </p:tav>
                                        <p:tav tm="100000">
                                          <p:val>
                                            <p:strVal val="#ppt_x"/>
                                          </p:val>
                                        </p:tav>
                                      </p:tavLst>
                                    </p:anim>
                                    <p:anim calcmode="lin" valueType="num">
                                      <p:cBhvr>
                                        <p:cTn id="1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108" y="29495"/>
            <a:ext cx="11552789" cy="1690962"/>
          </a:xfrm>
          <a:prstGeom prst="rect">
            <a:avLst/>
          </a:prstGeom>
        </p:spPr>
      </p:pic>
      <p:sp>
        <p:nvSpPr>
          <p:cNvPr id="9" name="TextBox 8"/>
          <p:cNvSpPr txBox="1"/>
          <p:nvPr/>
        </p:nvSpPr>
        <p:spPr>
          <a:xfrm>
            <a:off x="3492205" y="1791182"/>
            <a:ext cx="7850234" cy="3668120"/>
          </a:xfrm>
          <a:prstGeom prst="rect">
            <a:avLst/>
          </a:prstGeom>
          <a:noFill/>
        </p:spPr>
        <p:txBody>
          <a:bodyPr wrap="square" rtlCol="0">
            <a:spAutoFit/>
          </a:bodyPr>
          <a:lstStyle/>
          <a:p>
            <a:pPr algn="just">
              <a:lnSpc>
                <a:spcPct val="200000"/>
              </a:lnSpc>
            </a:pPr>
            <a:r>
              <a:rPr lang="en-US" sz="24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In particular, non-Western views challenge traditional Western notions of the </a:t>
            </a:r>
            <a:r>
              <a:rPr lang="en-US" sz="24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primary importance of the individual</a:t>
            </a:r>
            <a:r>
              <a:rPr lang="en-US" sz="24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and thereby Western understandings of ethical responsibility as primarily individual responsibility.</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45945"/>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1836D656-2DB3-41A2-A337-FAD3DBD2605A}"/>
              </a:ext>
            </a:extLst>
          </p:cNvPr>
          <p:cNvSpPr txBox="1"/>
          <p:nvPr/>
        </p:nvSpPr>
        <p:spPr>
          <a:xfrm>
            <a:off x="3628405" y="636565"/>
            <a:ext cx="7383306" cy="584775"/>
          </a:xfrm>
          <a:prstGeom prst="rect">
            <a:avLst/>
          </a:prstGeom>
          <a:noFill/>
        </p:spPr>
        <p:txBody>
          <a:bodyPr wrap="square" rtlCol="0">
            <a:spAutoFit/>
          </a:bodyPr>
          <a:lstStyle/>
          <a:p>
            <a:r>
              <a:rPr lang="en-US" sz="3200" dirty="0">
                <a:solidFill>
                  <a:schemeClr val="bg1"/>
                </a:solidFill>
                <a:latin typeface="Tajawal Medium" panose="00000600000000000000" pitchFamily="2" charset="-78"/>
                <a:cs typeface="Tajawal Medium" panose="00000600000000000000" pitchFamily="2" charset="-78"/>
              </a:rPr>
              <a:t>Digital media ethics: How to proceed?</a:t>
            </a:r>
            <a:endParaRPr lang="en-US" sz="32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5D394683-F997-421F-B0BD-F97F2B3EF16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40665" y="2180904"/>
            <a:ext cx="2837240" cy="2809652"/>
          </a:xfrm>
          <a:prstGeom prst="rect">
            <a:avLst/>
          </a:prstGeom>
        </p:spPr>
      </p:pic>
    </p:spTree>
    <p:custDataLst>
      <p:tags r:id="rId1"/>
    </p:custDataLst>
    <p:extLst>
      <p:ext uri="{BB962C8B-B14F-4D97-AF65-F5344CB8AC3E}">
        <p14:creationId xmlns:p14="http://schemas.microsoft.com/office/powerpoint/2010/main" val="27478332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1000"/>
                                        <p:tgtEl>
                                          <p:spTgt spid="11"/>
                                        </p:tgtEl>
                                      </p:cBhvr>
                                    </p:animEffect>
                                    <p:anim calcmode="lin" valueType="num">
                                      <p:cBhvr>
                                        <p:cTn id="12" dur="1000" fill="hold"/>
                                        <p:tgtEl>
                                          <p:spTgt spid="11"/>
                                        </p:tgtEl>
                                        <p:attrNameLst>
                                          <p:attrName>ppt_x</p:attrName>
                                        </p:attrNameLst>
                                      </p:cBhvr>
                                      <p:tavLst>
                                        <p:tav tm="0">
                                          <p:val>
                                            <p:strVal val="#ppt_x"/>
                                          </p:val>
                                        </p:tav>
                                        <p:tav tm="100000">
                                          <p:val>
                                            <p:strVal val="#ppt_x"/>
                                          </p:val>
                                        </p:tav>
                                      </p:tavLst>
                                    </p:anim>
                                    <p:anim calcmode="lin" valueType="num">
                                      <p:cBhvr>
                                        <p:cTn id="1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9277" y="68824"/>
            <a:ext cx="11380724" cy="1690962"/>
          </a:xfrm>
          <a:prstGeom prst="rect">
            <a:avLst/>
          </a:prstGeom>
        </p:spPr>
      </p:pic>
      <p:sp>
        <p:nvSpPr>
          <p:cNvPr id="9" name="TextBox 8"/>
          <p:cNvSpPr txBox="1"/>
          <p:nvPr/>
        </p:nvSpPr>
        <p:spPr>
          <a:xfrm>
            <a:off x="930181" y="1401471"/>
            <a:ext cx="7479573" cy="4047198"/>
          </a:xfrm>
          <a:prstGeom prst="rect">
            <a:avLst/>
          </a:prstGeom>
          <a:noFill/>
        </p:spPr>
        <p:txBody>
          <a:bodyPr wrap="square" rtlCol="0">
            <a:spAutoFit/>
          </a:bodyPr>
          <a:lstStyle/>
          <a:p>
            <a:pPr algn="just">
              <a:lnSpc>
                <a:spcPct val="200000"/>
              </a:lnSpc>
            </a:pPr>
            <a:r>
              <a:rPr lang="en-US" sz="2200" b="1" dirty="0">
                <a:solidFill>
                  <a:srgbClr val="0A1F61"/>
                </a:solidFill>
                <a:latin typeface="Microsoft GothicNeo Light" panose="020B0503020000020004" pitchFamily="34" charset="-127"/>
                <a:ea typeface="Microsoft GothicNeo Light" panose="020B0503020000020004" pitchFamily="34" charset="-127"/>
                <a:cs typeface="Microsoft GothicNeo Light" panose="020B0503020000020004" pitchFamily="34" charset="-127"/>
              </a:rPr>
              <a:t>	</a:t>
            </a:r>
            <a:r>
              <a:rPr lang="en-US" sz="2200" b="1" dirty="0">
                <a:solidFill>
                  <a:srgbClr val="0A1F61"/>
                </a:solidFill>
                <a:effectLst>
                  <a:outerShdw blurRad="38100" dist="38100" dir="2700000" algn="tl">
                    <a:srgbClr val="000000">
                      <a:alpha val="43137"/>
                    </a:srgbClr>
                  </a:outerShdw>
                </a:effectLst>
                <a:latin typeface="Microsoft GothicNeo Light" panose="020B0503020000020004" pitchFamily="34" charset="-127"/>
                <a:ea typeface="Microsoft GothicNeo Light" panose="020B0503020000020004" pitchFamily="34" charset="-127"/>
                <a:cs typeface="Microsoft GothicNeo Light" panose="020B0503020000020004" pitchFamily="34" charset="-127"/>
              </a:rPr>
              <a:t> This means, more specifically, that multiple actors and agents must work together to make specific acts (both beneficent and harmful) possible. Hence, in parallel with the distribution of information via networks, our </a:t>
            </a:r>
            <a:r>
              <a:rPr lang="en-US" sz="2200" b="1" dirty="0">
                <a:solidFill>
                  <a:srgbClr val="C00000"/>
                </a:solidFill>
                <a:effectLst>
                  <a:outerShdw blurRad="38100" dist="38100" dir="2700000" algn="tl">
                    <a:srgbClr val="000000">
                      <a:alpha val="43137"/>
                    </a:srgbClr>
                  </a:outerShdw>
                </a:effectLst>
                <a:latin typeface="Microsoft GothicNeo Light" panose="020B0503020000020004" pitchFamily="34" charset="-127"/>
                <a:ea typeface="Microsoft GothicNeo Light" panose="020B0503020000020004" pitchFamily="34" charset="-127"/>
                <a:cs typeface="Microsoft GothicNeo Light" panose="020B0503020000020004" pitchFamily="34" charset="-127"/>
              </a:rPr>
              <a:t>ethical responsibilit</a:t>
            </a:r>
            <a:r>
              <a:rPr lang="en-US" sz="2200" b="1" dirty="0">
                <a:solidFill>
                  <a:srgbClr val="0A1F61"/>
                </a:solidFill>
                <a:effectLst>
                  <a:outerShdw blurRad="38100" dist="38100" dir="2700000" algn="tl">
                    <a:srgbClr val="000000">
                      <a:alpha val="43137"/>
                    </a:srgbClr>
                  </a:outerShdw>
                </a:effectLst>
                <a:latin typeface="Microsoft GothicNeo Light" panose="020B0503020000020004" pitchFamily="34" charset="-127"/>
                <a:ea typeface="Microsoft GothicNeo Light" panose="020B0503020000020004" pitchFamily="34" charset="-127"/>
                <a:cs typeface="Microsoft GothicNeo Light" panose="020B0503020000020004" pitchFamily="34" charset="-127"/>
              </a:rPr>
              <a:t>y may be more accurately understood in terms of a </a:t>
            </a:r>
            <a:r>
              <a:rPr lang="en-US" sz="2200" b="1" dirty="0">
                <a:solidFill>
                  <a:srgbClr val="C00000"/>
                </a:solidFill>
                <a:effectLst>
                  <a:outerShdw blurRad="38100" dist="38100" dir="2700000" algn="tl">
                    <a:srgbClr val="000000">
                      <a:alpha val="43137"/>
                    </a:srgbClr>
                  </a:outerShdw>
                </a:effectLst>
                <a:latin typeface="Microsoft GothicNeo Light" panose="020B0503020000020004" pitchFamily="34" charset="-127"/>
                <a:ea typeface="Microsoft GothicNeo Light" panose="020B0503020000020004" pitchFamily="34" charset="-127"/>
                <a:cs typeface="Microsoft GothicNeo Light" panose="020B0503020000020004" pitchFamily="34" charset="-127"/>
              </a:rPr>
              <a:t>distributed responsibility</a:t>
            </a:r>
            <a:r>
              <a:rPr lang="en-US" sz="2200" b="1" dirty="0">
                <a:solidFill>
                  <a:srgbClr val="0A1F61"/>
                </a:solidFill>
                <a:effectLst>
                  <a:outerShdw blurRad="38100" dist="38100" dir="2700000" algn="tl">
                    <a:srgbClr val="000000">
                      <a:alpha val="43137"/>
                    </a:srgbClr>
                  </a:outerShdw>
                </a:effectLst>
                <a:latin typeface="Microsoft GothicNeo Light" panose="020B0503020000020004" pitchFamily="34" charset="-127"/>
                <a:ea typeface="Microsoft GothicNeo Light" panose="020B0503020000020004" pitchFamily="34" charset="-127"/>
                <a:cs typeface="Microsoft GothicNeo Light" panose="020B0503020000020004" pitchFamily="34" charset="-127"/>
              </a:rPr>
              <a:t>.</a:t>
            </a:r>
            <a:endParaRPr lang="en-US" sz="2200" b="1" dirty="0">
              <a:effectLst>
                <a:outerShdw blurRad="38100" dist="38100" dir="2700000" algn="tl">
                  <a:srgbClr val="000000">
                    <a:alpha val="43137"/>
                  </a:srgbClr>
                </a:outerShdw>
              </a:effectLst>
              <a:latin typeface="Microsoft GothicNeo Light" panose="020B0503020000020004" pitchFamily="34" charset="-127"/>
              <a:ea typeface="Microsoft GothicNeo Light" panose="020B0503020000020004" pitchFamily="34" charset="-127"/>
              <a:cs typeface="Microsoft GothicNeo Light"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D42E2DD6-F416-4D40-B040-1CA1031462C1}"/>
              </a:ext>
            </a:extLst>
          </p:cNvPr>
          <p:cNvSpPr txBox="1"/>
          <p:nvPr/>
        </p:nvSpPr>
        <p:spPr>
          <a:xfrm>
            <a:off x="3628405" y="617110"/>
            <a:ext cx="7383306" cy="584775"/>
          </a:xfrm>
          <a:prstGeom prst="rect">
            <a:avLst/>
          </a:prstGeom>
          <a:noFill/>
        </p:spPr>
        <p:txBody>
          <a:bodyPr wrap="square" rtlCol="0">
            <a:spAutoFit/>
          </a:bodyPr>
          <a:lstStyle/>
          <a:p>
            <a:r>
              <a:rPr lang="en-US" sz="3200" dirty="0">
                <a:solidFill>
                  <a:schemeClr val="bg1"/>
                </a:solidFill>
                <a:latin typeface="Tajawal Medium" panose="00000600000000000000" pitchFamily="2" charset="-78"/>
                <a:cs typeface="Tajawal Medium" panose="00000600000000000000" pitchFamily="2" charset="-78"/>
              </a:rPr>
              <a:t>Digital media ethics: How to proceed?</a:t>
            </a:r>
            <a:endParaRPr lang="en-US" sz="3200" dirty="0">
              <a:solidFill>
                <a:srgbClr val="FF9518"/>
              </a:solidFill>
              <a:latin typeface="Tajawal Medium" panose="00000600000000000000" pitchFamily="2" charset="-78"/>
              <a:cs typeface="Tajawal Medium" panose="00000600000000000000" pitchFamily="2" charset="-78"/>
            </a:endParaRPr>
          </a:p>
        </p:txBody>
      </p:sp>
      <p:pic>
        <p:nvPicPr>
          <p:cNvPr id="8" name="Picture 7" descr="Text&#10;&#10;Description automatically generated">
            <a:extLst>
              <a:ext uri="{FF2B5EF4-FFF2-40B4-BE49-F238E27FC236}">
                <a16:creationId xmlns:a16="http://schemas.microsoft.com/office/drawing/2014/main" id="{07DBC76B-B2F3-45F2-A1E3-AA3AE381A4C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614686" y="1690962"/>
            <a:ext cx="3253058" cy="3585888"/>
          </a:xfrm>
          <a:prstGeom prst="rect">
            <a:avLst/>
          </a:prstGeom>
        </p:spPr>
      </p:pic>
    </p:spTree>
    <p:custDataLst>
      <p:tags r:id="rId1"/>
    </p:custDataLst>
    <p:extLst>
      <p:ext uri="{BB962C8B-B14F-4D97-AF65-F5344CB8AC3E}">
        <p14:creationId xmlns:p14="http://schemas.microsoft.com/office/powerpoint/2010/main" val="41812026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39444" y="68824"/>
            <a:ext cx="11641279" cy="1690962"/>
          </a:xfrm>
          <a:prstGeom prst="rect">
            <a:avLst/>
          </a:prstGeom>
        </p:spPr>
      </p:pic>
      <p:sp>
        <p:nvSpPr>
          <p:cNvPr id="9" name="TextBox 8"/>
          <p:cNvSpPr txBox="1"/>
          <p:nvPr/>
        </p:nvSpPr>
        <p:spPr>
          <a:xfrm>
            <a:off x="4136189" y="1481333"/>
            <a:ext cx="7245173" cy="4406784"/>
          </a:xfrm>
          <a:prstGeom prst="rect">
            <a:avLst/>
          </a:prstGeom>
          <a:noFill/>
        </p:spPr>
        <p:txBody>
          <a:bodyPr wrap="square" rtlCol="0">
            <a:spAutoFit/>
          </a:bodyPr>
          <a:lstStyle/>
          <a:p>
            <a:pPr algn="just">
              <a:lnSpc>
                <a:spcPct val="200000"/>
              </a:lnSpc>
            </a:pPr>
            <a:r>
              <a:rPr lang="en-US"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sz="24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This understanding of </a:t>
            </a:r>
            <a:r>
              <a:rPr lang="en-US" sz="24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distributed responsibility</a:t>
            </a:r>
            <a:r>
              <a:rPr lang="en-US" sz="24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is, in fact, not an entirely new idea; rather, it is one shared with both pre-modern Western philosophies and religions and multiple philosophies and religions around the globe</a:t>
            </a:r>
            <a:r>
              <a:rPr lang="en-US"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2800" b="1"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ED541670-B2C4-407A-B56C-B3CFEF7EBDE4}"/>
              </a:ext>
            </a:extLst>
          </p:cNvPr>
          <p:cNvSpPr txBox="1"/>
          <p:nvPr/>
        </p:nvSpPr>
        <p:spPr>
          <a:xfrm>
            <a:off x="3667315" y="646815"/>
            <a:ext cx="7383306" cy="584775"/>
          </a:xfrm>
          <a:prstGeom prst="rect">
            <a:avLst/>
          </a:prstGeom>
          <a:noFill/>
        </p:spPr>
        <p:txBody>
          <a:bodyPr wrap="square" rtlCol="0">
            <a:spAutoFit/>
          </a:bodyPr>
          <a:lstStyle/>
          <a:p>
            <a:r>
              <a:rPr lang="en-US" sz="3200" dirty="0">
                <a:solidFill>
                  <a:schemeClr val="bg1"/>
                </a:solidFill>
                <a:latin typeface="Tajawal Medium" panose="00000600000000000000" pitchFamily="2" charset="-78"/>
                <a:cs typeface="Tajawal Medium" panose="00000600000000000000" pitchFamily="2" charset="-78"/>
              </a:rPr>
              <a:t>Digital media ethics: How to proceed?</a:t>
            </a:r>
            <a:endParaRPr lang="en-US" sz="32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FB896C2C-8D01-4526-BD66-E9C72E8AC78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51740" y="2107902"/>
            <a:ext cx="3232085" cy="3150907"/>
          </a:xfrm>
          <a:prstGeom prst="rect">
            <a:avLst/>
          </a:prstGeom>
        </p:spPr>
      </p:pic>
    </p:spTree>
    <p:custDataLst>
      <p:tags r:id="rId1"/>
    </p:custDataLst>
    <p:extLst>
      <p:ext uri="{BB962C8B-B14F-4D97-AF65-F5344CB8AC3E}">
        <p14:creationId xmlns:p14="http://schemas.microsoft.com/office/powerpoint/2010/main" val="37372333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1000"/>
                                        <p:tgtEl>
                                          <p:spTgt spid="11"/>
                                        </p:tgtEl>
                                      </p:cBhvr>
                                    </p:animEffect>
                                    <p:anim calcmode="lin" valueType="num">
                                      <p:cBhvr>
                                        <p:cTn id="12" dur="1000" fill="hold"/>
                                        <p:tgtEl>
                                          <p:spTgt spid="11"/>
                                        </p:tgtEl>
                                        <p:attrNameLst>
                                          <p:attrName>ppt_x</p:attrName>
                                        </p:attrNameLst>
                                      </p:cBhvr>
                                      <p:tavLst>
                                        <p:tav tm="0">
                                          <p:val>
                                            <p:strVal val="#ppt_x"/>
                                          </p:val>
                                        </p:tav>
                                        <p:tav tm="100000">
                                          <p:val>
                                            <p:strVal val="#ppt_x"/>
                                          </p:val>
                                        </p:tav>
                                      </p:tavLst>
                                    </p:anim>
                                    <p:anim calcmode="lin" valueType="num">
                                      <p:cBhvr>
                                        <p:cTn id="1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7059" y="38910"/>
            <a:ext cx="11975781" cy="1690962"/>
          </a:xfrm>
          <a:prstGeom prst="rect">
            <a:avLst/>
          </a:prstGeom>
        </p:spPr>
      </p:pic>
      <p:sp>
        <p:nvSpPr>
          <p:cNvPr id="9" name="TextBox 8"/>
          <p:cNvSpPr txBox="1"/>
          <p:nvPr/>
        </p:nvSpPr>
        <p:spPr>
          <a:xfrm>
            <a:off x="4136189" y="1434728"/>
            <a:ext cx="7245173" cy="4303229"/>
          </a:xfrm>
          <a:prstGeom prst="rect">
            <a:avLst/>
          </a:prstGeom>
          <a:noFill/>
        </p:spPr>
        <p:txBody>
          <a:bodyPr wrap="square" rtlCol="0">
            <a:spAutoFit/>
          </a:bodyPr>
          <a:lstStyle/>
          <a:p>
            <a:pPr algn="just">
              <a:lnSpc>
                <a:spcPct val="200000"/>
              </a:lnSpc>
            </a:pP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Certainly, this is a Very Good Thing: it suggests important ethical norms and practices that can be shared among the multiple cultures and peoples now brought into digital communication with one another.</a:t>
            </a:r>
          </a:p>
          <a:p>
            <a:pPr algn="just">
              <a:lnSpc>
                <a:spcPct val="200000"/>
              </a:lnSpc>
            </a:pP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But it represents a major challenge, especially, to </a:t>
            </a:r>
            <a:r>
              <a:rPr lang="en-US"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Western thinkers </a:t>
            </a: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used to understanding ethical responsibility in primarily </a:t>
            </a:r>
            <a:r>
              <a:rPr lang="en-US"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individualistic</a:t>
            </a: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terms.</a:t>
            </a:r>
            <a:endParaRPr lang="en-US" sz="2000"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ED541670-B2C4-407A-B56C-B3CFEF7EBDE4}"/>
              </a:ext>
            </a:extLst>
          </p:cNvPr>
          <p:cNvSpPr txBox="1"/>
          <p:nvPr/>
        </p:nvSpPr>
        <p:spPr>
          <a:xfrm>
            <a:off x="3667315" y="597655"/>
            <a:ext cx="7383306" cy="584775"/>
          </a:xfrm>
          <a:prstGeom prst="rect">
            <a:avLst/>
          </a:prstGeom>
          <a:noFill/>
        </p:spPr>
        <p:txBody>
          <a:bodyPr wrap="square" rtlCol="0">
            <a:spAutoFit/>
          </a:bodyPr>
          <a:lstStyle/>
          <a:p>
            <a:r>
              <a:rPr lang="en-US" sz="3200" dirty="0">
                <a:solidFill>
                  <a:schemeClr val="bg1"/>
                </a:solidFill>
                <a:latin typeface="Tajawal Medium" panose="00000600000000000000" pitchFamily="2" charset="-78"/>
                <a:cs typeface="Tajawal Medium" panose="00000600000000000000" pitchFamily="2" charset="-78"/>
              </a:rPr>
              <a:t>Digital media ethics: How to proceed?</a:t>
            </a:r>
            <a:endParaRPr lang="en-US" sz="3200" dirty="0">
              <a:solidFill>
                <a:srgbClr val="FF9518"/>
              </a:solidFill>
              <a:latin typeface="Tajawal Medium" panose="00000600000000000000" pitchFamily="2" charset="-78"/>
              <a:cs typeface="Tajawal Medium" panose="00000600000000000000" pitchFamily="2" charset="-78"/>
            </a:endParaRPr>
          </a:p>
        </p:txBody>
      </p:sp>
      <p:pic>
        <p:nvPicPr>
          <p:cNvPr id="8" name="Picture 7" descr="A picture containing text, clipart&#10;&#10;Description automatically generated">
            <a:extLst>
              <a:ext uri="{FF2B5EF4-FFF2-40B4-BE49-F238E27FC236}">
                <a16:creationId xmlns:a16="http://schemas.microsoft.com/office/drawing/2014/main" id="{F18B1E3B-92C4-4AEF-AC75-4A88F41CFF2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76251" y="2204822"/>
            <a:ext cx="3486150" cy="2910812"/>
          </a:xfrm>
          <a:prstGeom prst="rect">
            <a:avLst/>
          </a:prstGeom>
        </p:spPr>
      </p:pic>
    </p:spTree>
    <p:custDataLst>
      <p:tags r:id="rId1"/>
    </p:custDataLst>
    <p:extLst>
      <p:ext uri="{BB962C8B-B14F-4D97-AF65-F5344CB8AC3E}">
        <p14:creationId xmlns:p14="http://schemas.microsoft.com/office/powerpoint/2010/main" val="188882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1000"/>
                                        <p:tgtEl>
                                          <p:spTgt spid="11"/>
                                        </p:tgtEl>
                                      </p:cBhvr>
                                    </p:animEffect>
                                    <p:anim calcmode="lin" valueType="num">
                                      <p:cBhvr>
                                        <p:cTn id="12" dur="1000" fill="hold"/>
                                        <p:tgtEl>
                                          <p:spTgt spid="11"/>
                                        </p:tgtEl>
                                        <p:attrNameLst>
                                          <p:attrName>ppt_x</p:attrName>
                                        </p:attrNameLst>
                                      </p:cBhvr>
                                      <p:tavLst>
                                        <p:tav tm="0">
                                          <p:val>
                                            <p:strVal val="#ppt_x"/>
                                          </p:val>
                                        </p:tav>
                                        <p:tav tm="100000">
                                          <p:val>
                                            <p:strVal val="#ppt_x"/>
                                          </p:val>
                                        </p:tav>
                                      </p:tavLst>
                                    </p:anim>
                                    <p:anim calcmode="lin" valueType="num">
                                      <p:cBhvr>
                                        <p:cTn id="1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3506213" y="1424203"/>
            <a:ext cx="4775666"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ETHICS</a:t>
            </a:r>
          </a:p>
          <a:p>
            <a:r>
              <a:rPr lang="en-US" sz="2800" dirty="0">
                <a:solidFill>
                  <a:srgbClr val="24A9E1"/>
                </a:solidFill>
                <a:latin typeface="Tajawal Medium" panose="00000600000000000000" pitchFamily="2" charset="-78"/>
                <a:cs typeface="Tajawal Medium" panose="00000600000000000000" pitchFamily="2" charset="-78"/>
              </a:rPr>
              <a:t>CHAPTER 01 – LECTUER 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3" y="5284187"/>
            <a:ext cx="8526726" cy="1034667"/>
          </a:xfrm>
          <a:prstGeom prst="rect">
            <a:avLst/>
          </a:prstGeom>
        </p:spPr>
      </p:pic>
      <p:sp>
        <p:nvSpPr>
          <p:cNvPr id="4" name="Rectangle 3">
            <a:extLst>
              <a:ext uri="{FF2B5EF4-FFF2-40B4-BE49-F238E27FC236}">
                <a16:creationId xmlns:a16="http://schemas.microsoft.com/office/drawing/2014/main" id="{0194343F-BD4F-4752-9C98-DA205D3A1F80}"/>
              </a:ext>
            </a:extLst>
          </p:cNvPr>
          <p:cNvSpPr/>
          <p:nvPr/>
        </p:nvSpPr>
        <p:spPr>
          <a:xfrm>
            <a:off x="3684176" y="5493056"/>
            <a:ext cx="8199296" cy="584775"/>
          </a:xfrm>
          <a:prstGeom prst="rect">
            <a:avLst/>
          </a:prstGeom>
        </p:spPr>
        <p:txBody>
          <a:bodyPr wrap="none">
            <a:spAutoFit/>
          </a:bodyPr>
          <a:lstStyle/>
          <a:p>
            <a:r>
              <a:rPr lang="en-US" sz="3200" b="1" dirty="0">
                <a:solidFill>
                  <a:schemeClr val="bg1"/>
                </a:solidFill>
                <a:latin typeface="+mj-lt"/>
              </a:rPr>
              <a:t>Is digital media ethics possible? Grounds for hope</a:t>
            </a:r>
          </a:p>
        </p:txBody>
      </p:sp>
    </p:spTree>
    <p:extLst>
      <p:ext uri="{BB962C8B-B14F-4D97-AF65-F5344CB8AC3E}">
        <p14:creationId xmlns:p14="http://schemas.microsoft.com/office/powerpoint/2010/main" val="20139427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301872" y="397229"/>
            <a:ext cx="9783906" cy="840667"/>
          </a:xfrm>
          <a:prstGeom prst="rect">
            <a:avLst/>
          </a:prstGeom>
        </p:spPr>
      </p:pic>
      <p:sp>
        <p:nvSpPr>
          <p:cNvPr id="13" name="Freeform 5"/>
          <p:cNvSpPr>
            <a:spLocks/>
          </p:cNvSpPr>
          <p:nvPr/>
        </p:nvSpPr>
        <p:spPr bwMode="auto">
          <a:xfrm>
            <a:off x="221910" y="137773"/>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133415" y="7940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3332" y="7940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618270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767107" y="562945"/>
            <a:ext cx="814357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Is digital media ethics possible? Grounds for hope</a:t>
            </a:r>
          </a:p>
        </p:txBody>
      </p:sp>
      <p:pic>
        <p:nvPicPr>
          <p:cNvPr id="9" name="Picture 8"/>
          <p:cNvPicPr>
            <a:picLocks noChangeAspect="1"/>
          </p:cNvPicPr>
          <p:nvPr/>
        </p:nvPicPr>
        <p:blipFill>
          <a:blip r:embed="rId7"/>
          <a:stretch>
            <a:fillRect/>
          </a:stretch>
        </p:blipFill>
        <p:spPr>
          <a:xfrm>
            <a:off x="11400817" y="-27434"/>
            <a:ext cx="916401" cy="6912868"/>
          </a:xfrm>
          <a:prstGeom prst="rect">
            <a:avLst/>
          </a:prstGeom>
        </p:spPr>
      </p:pic>
      <p:sp>
        <p:nvSpPr>
          <p:cNvPr id="19" name="TextBox 18"/>
          <p:cNvSpPr txBox="1"/>
          <p:nvPr/>
        </p:nvSpPr>
        <p:spPr>
          <a:xfrm>
            <a:off x="3511286" y="1151690"/>
            <a:ext cx="7673232" cy="4921284"/>
          </a:xfrm>
          <a:prstGeom prst="rect">
            <a:avLst/>
          </a:prstGeom>
          <a:noFill/>
        </p:spPr>
        <p:txBody>
          <a:bodyPr wrap="square" rtlCol="0">
            <a:spAutoFit/>
          </a:bodyPr>
          <a:lstStyle/>
          <a:p>
            <a:pPr algn="just">
              <a:lnSpc>
                <a:spcPct val="200000"/>
              </a:lnSpc>
            </a:pPr>
            <a:r>
              <a:rPr lang="en-US" sz="2000"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When we first begin to grapple with digital media ethics, the tasks before us may seem to be overwhelming and perhaps simply futile. But both our collective experience with earlier technological developments and more recent experience in the domain of information and computing ethics (ICE) suggest that, despite the considerable challenges of developing </a:t>
            </a:r>
            <a:r>
              <a:rPr lang="en-US"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new ethical frameworks </a:t>
            </a:r>
            <a:r>
              <a:rPr lang="en-US"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for new technologies, we are nonetheless able to do so.</a:t>
            </a:r>
          </a:p>
        </p:txBody>
      </p:sp>
      <p:sp>
        <p:nvSpPr>
          <p:cNvPr id="15" name="TextBox 14">
            <a:extLst>
              <a:ext uri="{FF2B5EF4-FFF2-40B4-BE49-F238E27FC236}">
                <a16:creationId xmlns:a16="http://schemas.microsoft.com/office/drawing/2014/main" id="{0FE1C682-EBB7-4D32-8A5F-72F781E64043}"/>
              </a:ext>
            </a:extLst>
          </p:cNvPr>
          <p:cNvSpPr txBox="1"/>
          <p:nvPr/>
        </p:nvSpPr>
        <p:spPr>
          <a:xfrm>
            <a:off x="76088" y="294858"/>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6" name="Picture 5" descr="Shape, arrow&#10;&#10;Description automatically generated">
            <a:extLst>
              <a:ext uri="{FF2B5EF4-FFF2-40B4-BE49-F238E27FC236}">
                <a16:creationId xmlns:a16="http://schemas.microsoft.com/office/drawing/2014/main" id="{D1B9C3F3-B4EE-4B28-A5A5-B8DCA3097C1A}"/>
              </a:ext>
            </a:extLst>
          </p:cNvPr>
          <p:cNvPicPr>
            <a:picLocks noChangeAspect="1"/>
          </p:cNvPicPr>
          <p:nvPr/>
        </p:nvPicPr>
        <p:blipFill rotWithShape="1">
          <a:blip r:embed="rId8">
            <a:extLst>
              <a:ext uri="{28A0092B-C50C-407E-A947-70E740481C1C}">
                <a14:useLocalDpi xmlns:a14="http://schemas.microsoft.com/office/drawing/2010/main" val="0"/>
              </a:ext>
            </a:extLst>
          </a:blip>
          <a:srcRect r="49395"/>
          <a:stretch/>
        </p:blipFill>
        <p:spPr>
          <a:xfrm>
            <a:off x="651740" y="2204822"/>
            <a:ext cx="2446338" cy="2883455"/>
          </a:xfrm>
          <a:prstGeom prst="rect">
            <a:avLst/>
          </a:prstGeom>
        </p:spPr>
      </p:pic>
    </p:spTree>
    <p:custDataLst>
      <p:tags r:id="rId1"/>
    </p:custDataLst>
    <p:extLst>
      <p:ext uri="{BB962C8B-B14F-4D97-AF65-F5344CB8AC3E}">
        <p14:creationId xmlns:p14="http://schemas.microsoft.com/office/powerpoint/2010/main" val="8807613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06597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7059" y="58365"/>
            <a:ext cx="11975781" cy="1690962"/>
          </a:xfrm>
          <a:prstGeom prst="rect">
            <a:avLst/>
          </a:prstGeom>
        </p:spPr>
      </p:pic>
      <p:sp>
        <p:nvSpPr>
          <p:cNvPr id="7" name="TextBox 6"/>
          <p:cNvSpPr txBox="1"/>
          <p:nvPr/>
        </p:nvSpPr>
        <p:spPr>
          <a:xfrm>
            <a:off x="3287952" y="654306"/>
            <a:ext cx="8424152"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Is digital media ethics possible? Grounds for hope</a:t>
            </a:r>
          </a:p>
        </p:txBody>
      </p:sp>
      <p:sp>
        <p:nvSpPr>
          <p:cNvPr id="9" name="TextBox 8"/>
          <p:cNvSpPr txBox="1"/>
          <p:nvPr/>
        </p:nvSpPr>
        <p:spPr>
          <a:xfrm>
            <a:off x="4136189" y="1670618"/>
            <a:ext cx="7404071" cy="3867469"/>
          </a:xfrm>
          <a:prstGeom prst="rect">
            <a:avLst/>
          </a:prstGeom>
          <a:noFill/>
        </p:spPr>
        <p:txBody>
          <a:bodyPr wrap="square" rtlCol="0">
            <a:spAutoFit/>
          </a:bodyPr>
          <a:lstStyle/>
          <a:p>
            <a:pPr algn="just">
              <a:lnSpc>
                <a:spcPct val="200000"/>
              </a:lnSpc>
            </a:pPr>
            <a:r>
              <a:rPr lang="en-US" sz="21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Indeed, this experience provides us with a number of examples of ethical resolutions that “work” both </a:t>
            </a:r>
            <a:r>
              <a:rPr lang="en-US" sz="21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globally</a:t>
            </a:r>
            <a:r>
              <a:rPr lang="en-US" sz="21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(as they involve discerning shared norms and understandings) and </a:t>
            </a:r>
            <a:r>
              <a:rPr lang="en-US" sz="21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locally</a:t>
            </a:r>
            <a:r>
              <a:rPr lang="en-US" sz="21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(as they further involve developing ways of interpreting and applying shared norms in specific cultural contexts).</a:t>
            </a:r>
            <a:endParaRPr lang="en-US" sz="2100"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10" descr="A picture containing chart&#10;&#10;Description automatically generated">
            <a:extLst>
              <a:ext uri="{FF2B5EF4-FFF2-40B4-BE49-F238E27FC236}">
                <a16:creationId xmlns:a16="http://schemas.microsoft.com/office/drawing/2014/main" id="{34199C6F-0FC0-4423-BECC-7281E369D59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48728" y="1903511"/>
            <a:ext cx="3394621" cy="3524250"/>
          </a:xfrm>
          <a:prstGeom prst="rect">
            <a:avLst/>
          </a:prstGeom>
        </p:spPr>
      </p:pic>
    </p:spTree>
    <p:custDataLst>
      <p:tags r:id="rId1"/>
    </p:custDataLst>
    <p:extLst>
      <p:ext uri="{BB962C8B-B14F-4D97-AF65-F5344CB8AC3E}">
        <p14:creationId xmlns:p14="http://schemas.microsoft.com/office/powerpoint/2010/main" val="3373275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301872" y="397229"/>
            <a:ext cx="9902229" cy="840667"/>
          </a:xfrm>
          <a:prstGeom prst="rect">
            <a:avLst/>
          </a:prstGeom>
        </p:spPr>
      </p:pic>
      <p:sp>
        <p:nvSpPr>
          <p:cNvPr id="13" name="Freeform 5"/>
          <p:cNvSpPr>
            <a:spLocks/>
          </p:cNvSpPr>
          <p:nvPr/>
        </p:nvSpPr>
        <p:spPr bwMode="auto">
          <a:xfrm>
            <a:off x="221910" y="137773"/>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133415" y="7940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3332" y="7940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806017" y="524035"/>
            <a:ext cx="814357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Is digital media ethics possible? Grounds for hope</a:t>
            </a:r>
          </a:p>
        </p:txBody>
      </p:sp>
      <p:pic>
        <p:nvPicPr>
          <p:cNvPr id="9" name="Picture 8"/>
          <p:cNvPicPr>
            <a:picLocks noChangeAspect="1"/>
          </p:cNvPicPr>
          <p:nvPr/>
        </p:nvPicPr>
        <p:blipFill>
          <a:blip r:embed="rId7"/>
          <a:stretch>
            <a:fillRect/>
          </a:stretch>
        </p:blipFill>
        <p:spPr>
          <a:xfrm>
            <a:off x="11405865" y="-27434"/>
            <a:ext cx="911354" cy="6912868"/>
          </a:xfrm>
          <a:prstGeom prst="rect">
            <a:avLst/>
          </a:prstGeom>
        </p:spPr>
      </p:pic>
      <p:sp>
        <p:nvSpPr>
          <p:cNvPr id="19" name="TextBox 18"/>
          <p:cNvSpPr txBox="1"/>
          <p:nvPr/>
        </p:nvSpPr>
        <p:spPr>
          <a:xfrm>
            <a:off x="4275269" y="1913810"/>
            <a:ext cx="6538065" cy="2929456"/>
          </a:xfrm>
          <a:prstGeom prst="rect">
            <a:avLst/>
          </a:prstGeom>
          <a:noFill/>
        </p:spPr>
        <p:txBody>
          <a:bodyPr wrap="square" rtlCol="0">
            <a:spAutoFit/>
          </a:bodyPr>
          <a:lstStyle/>
          <a:p>
            <a:pPr algn="just">
              <a:lnSpc>
                <a:spcPct val="200000"/>
              </a:lnSpc>
            </a:pPr>
            <a:r>
              <a:rPr lang="en-US" sz="2000"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As a primary example: </a:t>
            </a:r>
            <a:r>
              <a:rPr lang="en-US" sz="24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European Union </a:t>
            </a:r>
            <a:r>
              <a:rPr lang="en-US"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has drawn up and now implemented more rigorous privacy protections than were defined under previous data regulations. </a:t>
            </a:r>
          </a:p>
        </p:txBody>
      </p:sp>
      <p:sp>
        <p:nvSpPr>
          <p:cNvPr id="15" name="TextBox 14">
            <a:extLst>
              <a:ext uri="{FF2B5EF4-FFF2-40B4-BE49-F238E27FC236}">
                <a16:creationId xmlns:a16="http://schemas.microsoft.com/office/drawing/2014/main" id="{0FE1C682-EBB7-4D32-8A5F-72F781E64043}"/>
              </a:ext>
            </a:extLst>
          </p:cNvPr>
          <p:cNvSpPr txBox="1"/>
          <p:nvPr/>
        </p:nvSpPr>
        <p:spPr>
          <a:xfrm>
            <a:off x="76088" y="294858"/>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6" name="Picture 5" descr="A picture containing blue, light&#10;&#10;Description automatically generated">
            <a:extLst>
              <a:ext uri="{FF2B5EF4-FFF2-40B4-BE49-F238E27FC236}">
                <a16:creationId xmlns:a16="http://schemas.microsoft.com/office/drawing/2014/main" id="{935DAFC9-84C8-4452-8935-6C4016387563}"/>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47335" y="2248483"/>
            <a:ext cx="3325187" cy="2499533"/>
          </a:xfrm>
          <a:prstGeom prst="rect">
            <a:avLst/>
          </a:prstGeom>
        </p:spPr>
      </p:pic>
    </p:spTree>
    <p:custDataLst>
      <p:tags r:id="rId1"/>
    </p:custDataLst>
    <p:extLst>
      <p:ext uri="{BB962C8B-B14F-4D97-AF65-F5344CB8AC3E}">
        <p14:creationId xmlns:p14="http://schemas.microsoft.com/office/powerpoint/2010/main" val="23333995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63249"/>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5969" y="58365"/>
            <a:ext cx="11975781" cy="1690962"/>
          </a:xfrm>
          <a:prstGeom prst="rect">
            <a:avLst/>
          </a:prstGeom>
        </p:spPr>
      </p:pic>
      <p:sp>
        <p:nvSpPr>
          <p:cNvPr id="7" name="TextBox 6"/>
          <p:cNvSpPr txBox="1"/>
          <p:nvPr/>
        </p:nvSpPr>
        <p:spPr>
          <a:xfrm>
            <a:off x="3073939" y="634926"/>
            <a:ext cx="8482518"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Is digital media ethics possible? Grounds for hope</a:t>
            </a:r>
          </a:p>
        </p:txBody>
      </p:sp>
      <p:sp>
        <p:nvSpPr>
          <p:cNvPr id="9" name="TextBox 8"/>
          <p:cNvSpPr txBox="1"/>
          <p:nvPr/>
        </p:nvSpPr>
        <p:spPr>
          <a:xfrm>
            <a:off x="3891063" y="1640092"/>
            <a:ext cx="7490299" cy="4058547"/>
          </a:xfrm>
          <a:prstGeom prst="rect">
            <a:avLst/>
          </a:prstGeom>
          <a:noFill/>
        </p:spPr>
        <p:txBody>
          <a:bodyPr wrap="square" rtlCol="0">
            <a:spAutoFit/>
          </a:bodyPr>
          <a:lstStyle/>
          <a:p>
            <a:pPr algn="just">
              <a:lnSpc>
                <a:spcPct val="200000"/>
              </a:lnSpc>
            </a:pPr>
            <a:r>
              <a:rPr lang="en-US" sz="2200" dirty="0">
                <a:solidFill>
                  <a:srgbClr val="0A1F61"/>
                </a:solidFill>
                <a:effectLst>
                  <a:outerShdw blurRad="38100" dist="38100" dir="2700000" algn="tl">
                    <a:srgbClr val="000000">
                      <a:alpha val="43137"/>
                    </a:srgbClr>
                  </a:outerShdw>
                </a:effectLst>
                <a:cs typeface="Tajawal ExtraBold" panose="00000800000000000000" pitchFamily="2" charset="-78"/>
              </a:rPr>
              <a:t>	</a:t>
            </a:r>
            <a:r>
              <a:rPr lang="en-US" sz="22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 </a:t>
            </a:r>
            <a:r>
              <a:rPr lang="en-US" sz="22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2015</a:t>
            </a:r>
            <a:r>
              <a:rPr lang="en-US" sz="22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US" sz="22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European Data Protection Supervisor (EDPS)</a:t>
            </a:r>
            <a:r>
              <a:rPr lang="en-US" sz="22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established an </a:t>
            </a:r>
            <a:r>
              <a:rPr lang="en-US" sz="22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Ethics Advisory Group</a:t>
            </a:r>
            <a:r>
              <a:rPr lang="en-US" sz="22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assigned to develop a “new digital ethics” to help guide the specific implementations of the GDPR, including sustaining the rigorous EU privacy protections vis the emerging Internet of Things and growing uses of Artificial Intelligence (AI)</a:t>
            </a:r>
            <a:endParaRPr lang="en-US" sz="2200" dirty="0">
              <a:effectLst>
                <a:outerShdw blurRad="38100" dist="38100" dir="2700000" algn="tl">
                  <a:srgbClr val="000000">
                    <a:alpha val="43137"/>
                  </a:srgbClr>
                </a:outerShdw>
              </a:effectLst>
              <a:latin typeface="+mj-lt"/>
              <a:cs typeface="Tajawal ExtraBold" panose="00000800000000000000" pitchFamily="2" charset="-78"/>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10" descr="Logo&#10;&#10;Description automatically generated">
            <a:extLst>
              <a:ext uri="{FF2B5EF4-FFF2-40B4-BE49-F238E27FC236}">
                <a16:creationId xmlns:a16="http://schemas.microsoft.com/office/drawing/2014/main" id="{BE19C959-A4CD-4C34-BF34-C323004A2BE4}"/>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85750" y="2204822"/>
            <a:ext cx="3534708" cy="2903852"/>
          </a:xfrm>
          <a:prstGeom prst="rect">
            <a:avLst/>
          </a:prstGeom>
        </p:spPr>
      </p:pic>
    </p:spTree>
    <p:custDataLst>
      <p:tags r:id="rId1"/>
    </p:custDataLst>
    <p:extLst>
      <p:ext uri="{BB962C8B-B14F-4D97-AF65-F5344CB8AC3E}">
        <p14:creationId xmlns:p14="http://schemas.microsoft.com/office/powerpoint/2010/main" val="17041732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301872" y="397229"/>
            <a:ext cx="9632017" cy="840667"/>
          </a:xfrm>
          <a:prstGeom prst="rect">
            <a:avLst/>
          </a:prstGeom>
        </p:spPr>
      </p:pic>
      <p:sp>
        <p:nvSpPr>
          <p:cNvPr id="13" name="Freeform 5"/>
          <p:cNvSpPr>
            <a:spLocks/>
          </p:cNvSpPr>
          <p:nvPr/>
        </p:nvSpPr>
        <p:spPr bwMode="auto">
          <a:xfrm>
            <a:off x="221910" y="137773"/>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133415" y="7940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3332" y="7940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6163249"/>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689282" y="543490"/>
            <a:ext cx="814357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Is digital media ethics possible? Grounds for hope</a:t>
            </a:r>
          </a:p>
        </p:txBody>
      </p:sp>
      <p:pic>
        <p:nvPicPr>
          <p:cNvPr id="9" name="Picture 8"/>
          <p:cNvPicPr>
            <a:picLocks noChangeAspect="1"/>
          </p:cNvPicPr>
          <p:nvPr/>
        </p:nvPicPr>
        <p:blipFill>
          <a:blip r:embed="rId7"/>
          <a:stretch>
            <a:fillRect/>
          </a:stretch>
        </p:blipFill>
        <p:spPr>
          <a:xfrm>
            <a:off x="11359731" y="-27434"/>
            <a:ext cx="957487" cy="6912868"/>
          </a:xfrm>
          <a:prstGeom prst="rect">
            <a:avLst/>
          </a:prstGeom>
        </p:spPr>
      </p:pic>
      <p:sp>
        <p:nvSpPr>
          <p:cNvPr id="19" name="TextBox 18"/>
          <p:cNvSpPr txBox="1"/>
          <p:nvPr/>
        </p:nvSpPr>
        <p:spPr>
          <a:xfrm>
            <a:off x="3468333" y="1549230"/>
            <a:ext cx="7515754" cy="4052456"/>
          </a:xfrm>
          <a:prstGeom prst="rect">
            <a:avLst/>
          </a:prstGeom>
          <a:noFill/>
        </p:spPr>
        <p:txBody>
          <a:bodyPr wrap="square" rtlCol="0">
            <a:spAutoFit/>
          </a:bodyPr>
          <a:lstStyle/>
          <a:p>
            <a:pPr algn="just">
              <a:lnSpc>
                <a:spcPct val="200000"/>
              </a:lnSpc>
            </a:pPr>
            <a:r>
              <a:rPr lang="en-US" sz="22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This new digital ethics, however, turns squarely on two ethical frameworks, namely, </a:t>
            </a:r>
            <a:r>
              <a:rPr lang="en-US" sz="22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deontology</a:t>
            </a:r>
            <a:r>
              <a:rPr lang="en-US" sz="22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(roughly, an insistence on human autonomy and thereby basic rights, including the right to privacy) and </a:t>
            </a:r>
            <a:r>
              <a:rPr lang="en-US" sz="22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virtue ethics </a:t>
            </a:r>
            <a:r>
              <a:rPr lang="en-US" sz="22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(briefly, a focus on achieving good lives of flourishing through the development of our best capacities).</a:t>
            </a:r>
          </a:p>
        </p:txBody>
      </p:sp>
      <p:sp>
        <p:nvSpPr>
          <p:cNvPr id="15" name="TextBox 14">
            <a:extLst>
              <a:ext uri="{FF2B5EF4-FFF2-40B4-BE49-F238E27FC236}">
                <a16:creationId xmlns:a16="http://schemas.microsoft.com/office/drawing/2014/main" id="{0FE1C682-EBB7-4D32-8A5F-72F781E64043}"/>
              </a:ext>
            </a:extLst>
          </p:cNvPr>
          <p:cNvSpPr txBox="1"/>
          <p:nvPr/>
        </p:nvSpPr>
        <p:spPr>
          <a:xfrm>
            <a:off x="76088" y="294858"/>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6" name="Picture 5" descr="A picture containing text&#10;&#10;Description automatically generated">
            <a:extLst>
              <a:ext uri="{FF2B5EF4-FFF2-40B4-BE49-F238E27FC236}">
                <a16:creationId xmlns:a16="http://schemas.microsoft.com/office/drawing/2014/main" id="{ABB7340C-EC87-4E45-9805-AA5E3DB429C2}"/>
              </a:ext>
            </a:extLst>
          </p:cNvPr>
          <p:cNvPicPr>
            <a:picLocks noChangeAspect="1"/>
          </p:cNvPicPr>
          <p:nvPr/>
        </p:nvPicPr>
        <p:blipFill rotWithShape="1">
          <a:blip r:embed="rId8">
            <a:extLst>
              <a:ext uri="{28A0092B-C50C-407E-A947-70E740481C1C}">
                <a14:useLocalDpi xmlns:a14="http://schemas.microsoft.com/office/drawing/2010/main" val="0"/>
              </a:ext>
            </a:extLst>
          </a:blip>
          <a:srcRect b="10962"/>
          <a:stretch/>
        </p:blipFill>
        <p:spPr>
          <a:xfrm>
            <a:off x="506258" y="2204822"/>
            <a:ext cx="2749154" cy="2883456"/>
          </a:xfrm>
          <a:prstGeom prst="rect">
            <a:avLst/>
          </a:prstGeom>
        </p:spPr>
      </p:pic>
    </p:spTree>
    <p:custDataLst>
      <p:tags r:id="rId1"/>
    </p:custDataLst>
    <p:extLst>
      <p:ext uri="{BB962C8B-B14F-4D97-AF65-F5344CB8AC3E}">
        <p14:creationId xmlns:p14="http://schemas.microsoft.com/office/powerpoint/2010/main" val="40676676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301872" y="397229"/>
            <a:ext cx="9632017" cy="840667"/>
          </a:xfrm>
          <a:prstGeom prst="rect">
            <a:avLst/>
          </a:prstGeom>
        </p:spPr>
      </p:pic>
      <p:sp>
        <p:nvSpPr>
          <p:cNvPr id="13" name="Freeform 5"/>
          <p:cNvSpPr>
            <a:spLocks/>
          </p:cNvSpPr>
          <p:nvPr/>
        </p:nvSpPr>
        <p:spPr bwMode="auto">
          <a:xfrm>
            <a:off x="221910" y="137773"/>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133415" y="7940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3332" y="7940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6163249"/>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689282" y="543490"/>
            <a:ext cx="814357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Is digital media ethics possible? Grounds for hope</a:t>
            </a:r>
          </a:p>
        </p:txBody>
      </p:sp>
      <p:pic>
        <p:nvPicPr>
          <p:cNvPr id="9" name="Picture 8"/>
          <p:cNvPicPr>
            <a:picLocks noChangeAspect="1"/>
          </p:cNvPicPr>
          <p:nvPr/>
        </p:nvPicPr>
        <p:blipFill>
          <a:blip r:embed="rId7"/>
          <a:stretch>
            <a:fillRect/>
          </a:stretch>
        </p:blipFill>
        <p:spPr>
          <a:xfrm>
            <a:off x="11359731" y="-27434"/>
            <a:ext cx="957487" cy="6912868"/>
          </a:xfrm>
          <a:prstGeom prst="rect">
            <a:avLst/>
          </a:prstGeom>
        </p:spPr>
      </p:pic>
      <p:sp>
        <p:nvSpPr>
          <p:cNvPr id="19" name="TextBox 18"/>
          <p:cNvSpPr txBox="1"/>
          <p:nvPr/>
        </p:nvSpPr>
        <p:spPr>
          <a:xfrm>
            <a:off x="3565608" y="1131532"/>
            <a:ext cx="7515754" cy="4980338"/>
          </a:xfrm>
          <a:prstGeom prst="rect">
            <a:avLst/>
          </a:prstGeom>
          <a:noFill/>
        </p:spPr>
        <p:txBody>
          <a:bodyPr wrap="square" rtlCol="0">
            <a:spAutoFit/>
          </a:bodyPr>
          <a:lstStyle/>
          <a:p>
            <a:pPr algn="just">
              <a:lnSpc>
                <a:spcPct val="200000"/>
              </a:lnSpc>
            </a:pPr>
            <a:r>
              <a:rPr lang="en-US" sz="22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For example, the EDPS Ethics Advisory Group (EAG) foregrounds the central importance of autonomy and freedom, including as these are grounded in the philosophical work of </a:t>
            </a:r>
            <a:r>
              <a:rPr lang="en-US"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Immanuel Kant</a:t>
            </a: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Similarly, both the EAG report and the more philosophical account of the key ethical pillars of a “Good AI Society foreground the central aims of virtue ethics – namely, flourishing, well-being, and good lives. </a:t>
            </a:r>
          </a:p>
        </p:txBody>
      </p:sp>
      <p:sp>
        <p:nvSpPr>
          <p:cNvPr id="15" name="TextBox 14">
            <a:extLst>
              <a:ext uri="{FF2B5EF4-FFF2-40B4-BE49-F238E27FC236}">
                <a16:creationId xmlns:a16="http://schemas.microsoft.com/office/drawing/2014/main" id="{0FE1C682-EBB7-4D32-8A5F-72F781E64043}"/>
              </a:ext>
            </a:extLst>
          </p:cNvPr>
          <p:cNvSpPr txBox="1"/>
          <p:nvPr/>
        </p:nvSpPr>
        <p:spPr>
          <a:xfrm>
            <a:off x="76088" y="294858"/>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38C66B93-C044-48F4-B1E7-7B85504BE3AF}"/>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51740" y="2166937"/>
            <a:ext cx="2616449" cy="2995613"/>
          </a:xfrm>
          <a:prstGeom prst="rect">
            <a:avLst/>
          </a:prstGeom>
        </p:spPr>
      </p:pic>
    </p:spTree>
    <p:custDataLst>
      <p:tags r:id="rId1"/>
    </p:custDataLst>
    <p:extLst>
      <p:ext uri="{BB962C8B-B14F-4D97-AF65-F5344CB8AC3E}">
        <p14:creationId xmlns:p14="http://schemas.microsoft.com/office/powerpoint/2010/main" val="6333143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301872" y="397229"/>
            <a:ext cx="9632017" cy="840667"/>
          </a:xfrm>
          <a:prstGeom prst="rect">
            <a:avLst/>
          </a:prstGeom>
        </p:spPr>
      </p:pic>
      <p:sp>
        <p:nvSpPr>
          <p:cNvPr id="13" name="Freeform 5"/>
          <p:cNvSpPr>
            <a:spLocks/>
          </p:cNvSpPr>
          <p:nvPr/>
        </p:nvSpPr>
        <p:spPr bwMode="auto">
          <a:xfrm>
            <a:off x="221910" y="137773"/>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133415" y="7940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3332" y="7940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6163249"/>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689282" y="543490"/>
            <a:ext cx="814357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Is digital media ethics possible? Grounds for hope</a:t>
            </a:r>
          </a:p>
        </p:txBody>
      </p:sp>
      <p:pic>
        <p:nvPicPr>
          <p:cNvPr id="9" name="Picture 8"/>
          <p:cNvPicPr>
            <a:picLocks noChangeAspect="1"/>
          </p:cNvPicPr>
          <p:nvPr/>
        </p:nvPicPr>
        <p:blipFill>
          <a:blip r:embed="rId7"/>
          <a:stretch>
            <a:fillRect/>
          </a:stretch>
        </p:blipFill>
        <p:spPr>
          <a:xfrm>
            <a:off x="11359731" y="-27434"/>
            <a:ext cx="957487" cy="6912868"/>
          </a:xfrm>
          <a:prstGeom prst="rect">
            <a:avLst/>
          </a:prstGeom>
        </p:spPr>
      </p:pic>
      <p:sp>
        <p:nvSpPr>
          <p:cNvPr id="19" name="TextBox 18"/>
          <p:cNvSpPr txBox="1"/>
          <p:nvPr/>
        </p:nvSpPr>
        <p:spPr>
          <a:xfrm>
            <a:off x="436166" y="1734966"/>
            <a:ext cx="7349737" cy="3668120"/>
          </a:xfrm>
          <a:prstGeom prst="rect">
            <a:avLst/>
          </a:prstGeom>
          <a:noFill/>
        </p:spPr>
        <p:txBody>
          <a:bodyPr wrap="square" rtlCol="0">
            <a:spAutoFit/>
          </a:bodyPr>
          <a:lstStyle/>
          <a:p>
            <a:pPr algn="just">
              <a:lnSpc>
                <a:spcPct val="200000"/>
              </a:lnSpc>
            </a:pPr>
            <a:r>
              <a:rPr lang="en-US"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the same time, these ethical frameworks are (also) applied in a pluralistic fashion. So the EAG asserts that basic norms and values – such as </a:t>
            </a:r>
            <a:r>
              <a:rPr lang="en-US" sz="24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autonomy</a:t>
            </a:r>
            <a:r>
              <a:rPr lang="en-US"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sz="24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dignity</a:t>
            </a:r>
            <a:r>
              <a:rPr lang="en-US"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sz="24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equality</a:t>
            </a:r>
            <a:r>
              <a:rPr lang="en-US"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so on – are both central “to the European project”.</a:t>
            </a:r>
          </a:p>
        </p:txBody>
      </p:sp>
      <p:sp>
        <p:nvSpPr>
          <p:cNvPr id="15" name="TextBox 14">
            <a:extLst>
              <a:ext uri="{FF2B5EF4-FFF2-40B4-BE49-F238E27FC236}">
                <a16:creationId xmlns:a16="http://schemas.microsoft.com/office/drawing/2014/main" id="{0FE1C682-EBB7-4D32-8A5F-72F781E64043}"/>
              </a:ext>
            </a:extLst>
          </p:cNvPr>
          <p:cNvSpPr txBox="1"/>
          <p:nvPr/>
        </p:nvSpPr>
        <p:spPr>
          <a:xfrm>
            <a:off x="76088" y="294858"/>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6" name="Picture 5" descr="Diagram&#10;&#10;Description automatically generated">
            <a:extLst>
              <a:ext uri="{FF2B5EF4-FFF2-40B4-BE49-F238E27FC236}">
                <a16:creationId xmlns:a16="http://schemas.microsoft.com/office/drawing/2014/main" id="{F67F01B9-8185-40C7-B74E-26E3B983BC24}"/>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753873" y="1988777"/>
            <a:ext cx="3724613" cy="3230369"/>
          </a:xfrm>
          <a:prstGeom prst="rect">
            <a:avLst/>
          </a:prstGeom>
        </p:spPr>
      </p:pic>
    </p:spTree>
    <p:custDataLst>
      <p:tags r:id="rId1"/>
    </p:custDataLst>
    <p:extLst>
      <p:ext uri="{BB962C8B-B14F-4D97-AF65-F5344CB8AC3E}">
        <p14:creationId xmlns:p14="http://schemas.microsoft.com/office/powerpoint/2010/main" val="3983773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301872" y="397229"/>
            <a:ext cx="9632017" cy="840667"/>
          </a:xfrm>
          <a:prstGeom prst="rect">
            <a:avLst/>
          </a:prstGeom>
        </p:spPr>
      </p:pic>
      <p:sp>
        <p:nvSpPr>
          <p:cNvPr id="13" name="Freeform 5"/>
          <p:cNvSpPr>
            <a:spLocks/>
          </p:cNvSpPr>
          <p:nvPr/>
        </p:nvSpPr>
        <p:spPr bwMode="auto">
          <a:xfrm>
            <a:off x="221910" y="137773"/>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133415" y="7940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3332" y="7940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6163249"/>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689282" y="543490"/>
            <a:ext cx="814357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Is digital media ethics possible? Grounds for hope</a:t>
            </a:r>
          </a:p>
        </p:txBody>
      </p:sp>
      <p:pic>
        <p:nvPicPr>
          <p:cNvPr id="9" name="Picture 8"/>
          <p:cNvPicPr>
            <a:picLocks noChangeAspect="1"/>
          </p:cNvPicPr>
          <p:nvPr/>
        </p:nvPicPr>
        <p:blipFill>
          <a:blip r:embed="rId7"/>
          <a:stretch>
            <a:fillRect/>
          </a:stretch>
        </p:blipFill>
        <p:spPr>
          <a:xfrm>
            <a:off x="11359731" y="-27434"/>
            <a:ext cx="957487" cy="6912868"/>
          </a:xfrm>
          <a:prstGeom prst="rect">
            <a:avLst/>
          </a:prstGeom>
        </p:spPr>
      </p:pic>
      <p:sp>
        <p:nvSpPr>
          <p:cNvPr id="19" name="TextBox 18"/>
          <p:cNvSpPr txBox="1"/>
          <p:nvPr/>
        </p:nvSpPr>
        <p:spPr>
          <a:xfrm>
            <a:off x="3234871" y="1248262"/>
            <a:ext cx="7749216" cy="4923527"/>
          </a:xfrm>
          <a:prstGeom prst="rect">
            <a:avLst/>
          </a:prstGeom>
          <a:noFill/>
        </p:spPr>
        <p:txBody>
          <a:bodyPr wrap="square" rtlCol="0">
            <a:spAutoFit/>
          </a:bodyPr>
          <a:lstStyle/>
          <a:p>
            <a:pPr algn="just">
              <a:lnSpc>
                <a:spcPct val="200000"/>
              </a:lnSpc>
            </a:pP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Thus suggest that digital media ethics – as likewise requiring us to address the </a:t>
            </a:r>
            <a:r>
              <a:rPr lang="en-US"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ethical dimensions </a:t>
            </a: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evoked by developing new technologies, including how these implicate diverse cultural norms and traditions – is nonetheless a doable project.</a:t>
            </a:r>
          </a:p>
          <a:p>
            <a:pPr algn="just">
              <a:lnSpc>
                <a:spcPct val="200000"/>
              </a:lnSpc>
            </a:pP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Moreover: extensive evidence argues that with few exceptions, as enculturated human beings, we are already deeply ethical.</a:t>
            </a:r>
          </a:p>
        </p:txBody>
      </p:sp>
      <p:sp>
        <p:nvSpPr>
          <p:cNvPr id="15" name="TextBox 14">
            <a:extLst>
              <a:ext uri="{FF2B5EF4-FFF2-40B4-BE49-F238E27FC236}">
                <a16:creationId xmlns:a16="http://schemas.microsoft.com/office/drawing/2014/main" id="{0FE1C682-EBB7-4D32-8A5F-72F781E64043}"/>
              </a:ext>
            </a:extLst>
          </p:cNvPr>
          <p:cNvSpPr txBox="1"/>
          <p:nvPr/>
        </p:nvSpPr>
        <p:spPr>
          <a:xfrm>
            <a:off x="76088" y="294858"/>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6" name="Picture 5" descr="Shape&#10;&#10;Description automatically generated">
            <a:extLst>
              <a:ext uri="{FF2B5EF4-FFF2-40B4-BE49-F238E27FC236}">
                <a16:creationId xmlns:a16="http://schemas.microsoft.com/office/drawing/2014/main" id="{BFE45F2C-D177-471C-967C-0ABAB1EF1D8B}"/>
              </a:ext>
            </a:extLst>
          </p:cNvPr>
          <p:cNvPicPr>
            <a:picLocks noChangeAspect="1"/>
          </p:cNvPicPr>
          <p:nvPr/>
        </p:nvPicPr>
        <p:blipFill rotWithShape="1">
          <a:blip r:embed="rId8">
            <a:extLst>
              <a:ext uri="{28A0092B-C50C-407E-A947-70E740481C1C}">
                <a14:useLocalDpi xmlns:a14="http://schemas.microsoft.com/office/drawing/2010/main" val="0"/>
              </a:ext>
            </a:extLst>
          </a:blip>
          <a:srcRect b="14233"/>
          <a:stretch/>
        </p:blipFill>
        <p:spPr>
          <a:xfrm>
            <a:off x="385393" y="1991079"/>
            <a:ext cx="2784898" cy="3402343"/>
          </a:xfrm>
          <a:prstGeom prst="rect">
            <a:avLst/>
          </a:prstGeom>
        </p:spPr>
      </p:pic>
    </p:spTree>
    <p:custDataLst>
      <p:tags r:id="rId1"/>
    </p:custDataLst>
    <p:extLst>
      <p:ext uri="{BB962C8B-B14F-4D97-AF65-F5344CB8AC3E}">
        <p14:creationId xmlns:p14="http://schemas.microsoft.com/office/powerpoint/2010/main" val="1190151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4872252" y="-394410"/>
            <a:ext cx="5721151" cy="6563668"/>
          </a:xfrm>
          <a:prstGeom prst="rect">
            <a:avLst/>
          </a:prstGeom>
        </p:spPr>
      </p:pic>
      <p:pic>
        <p:nvPicPr>
          <p:cNvPr id="12" name="Picture 11"/>
          <p:cNvPicPr>
            <a:picLocks noChangeAspect="1"/>
          </p:cNvPicPr>
          <p:nvPr/>
        </p:nvPicPr>
        <p:blipFill>
          <a:blip r:embed="rId5"/>
          <a:stretch>
            <a:fillRect/>
          </a:stretch>
        </p:blipFill>
        <p:spPr>
          <a:xfrm>
            <a:off x="2235200" y="915090"/>
            <a:ext cx="6714451" cy="1972334"/>
          </a:xfrm>
          <a:prstGeom prst="rect">
            <a:avLst/>
          </a:prstGeom>
        </p:spPr>
      </p:pic>
      <p:pic>
        <p:nvPicPr>
          <p:cNvPr id="2" name="Picture 1"/>
          <p:cNvPicPr>
            <a:picLocks noChangeAspect="1"/>
          </p:cNvPicPr>
          <p:nvPr/>
        </p:nvPicPr>
        <p:blipFill>
          <a:blip r:embed="rId6"/>
          <a:stretch>
            <a:fillRect/>
          </a:stretch>
        </p:blipFill>
        <p:spPr>
          <a:xfrm>
            <a:off x="-139261" y="-101602"/>
            <a:ext cx="4169394" cy="7137043"/>
          </a:xfrm>
          <a:prstGeom prst="rect">
            <a:avLst/>
          </a:prstGeom>
        </p:spPr>
      </p:pic>
      <p:sp>
        <p:nvSpPr>
          <p:cNvPr id="14" name="TextBox 13"/>
          <p:cNvSpPr txBox="1"/>
          <p:nvPr/>
        </p:nvSpPr>
        <p:spPr>
          <a:xfrm>
            <a:off x="3117304" y="1339143"/>
            <a:ext cx="5190118" cy="954107"/>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ETHICS</a:t>
            </a:r>
          </a:p>
          <a:p>
            <a:r>
              <a:rPr lang="en-US" sz="2800" dirty="0">
                <a:solidFill>
                  <a:srgbClr val="24A9E1"/>
                </a:solidFill>
                <a:latin typeface="Tajawal Medium" panose="00000600000000000000" pitchFamily="2" charset="-78"/>
                <a:cs typeface="Tajawal Medium" panose="00000600000000000000" pitchFamily="2" charset="-78"/>
              </a:rPr>
              <a:t>CHAPTER 01 – LECTURE 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6" name="Picture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8"/>
          <a:stretch>
            <a:fillRect/>
          </a:stretch>
        </p:blipFill>
        <p:spPr>
          <a:xfrm rot="10800000">
            <a:off x="3612443" y="5284186"/>
            <a:ext cx="7927817" cy="1034667"/>
          </a:xfrm>
          <a:prstGeom prst="rect">
            <a:avLst/>
          </a:prstGeom>
        </p:spPr>
      </p:pic>
      <p:sp>
        <p:nvSpPr>
          <p:cNvPr id="16" name="TextBox 15"/>
          <p:cNvSpPr txBox="1"/>
          <p:nvPr/>
        </p:nvSpPr>
        <p:spPr>
          <a:xfrm>
            <a:off x="3693776" y="5474885"/>
            <a:ext cx="7746031" cy="584775"/>
          </a:xfrm>
          <a:prstGeom prst="rect">
            <a:avLst/>
          </a:prstGeom>
          <a:noFill/>
        </p:spPr>
        <p:txBody>
          <a:bodyPr wrap="none" rtlCol="0">
            <a:spAutoFit/>
          </a:bodyPr>
          <a:lstStyle/>
          <a:p>
            <a:r>
              <a:rPr lang="en-US" sz="3200" dirty="0">
                <a:solidFill>
                  <a:schemeClr val="bg1"/>
                </a:solidFill>
                <a:latin typeface="Tajawal Medium" panose="00000600000000000000" pitchFamily="2" charset="-78"/>
                <a:cs typeface="Tajawal Medium" panose="00000600000000000000" pitchFamily="2" charset="-78"/>
              </a:rPr>
              <a:t>How to do ethics in the new mediascape</a:t>
            </a:r>
          </a:p>
        </p:txBody>
      </p:sp>
    </p:spTree>
    <p:custDataLst>
      <p:tags r:id="rId1"/>
    </p:custDataLst>
    <p:extLst>
      <p:ext uri="{BB962C8B-B14F-4D97-AF65-F5344CB8AC3E}">
        <p14:creationId xmlns:p14="http://schemas.microsoft.com/office/powerpoint/2010/main" val="37039276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circle(in)">
                                      <p:cBhvr>
                                        <p:cTn id="7"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109" y="68824"/>
            <a:ext cx="10982518" cy="1690962"/>
          </a:xfrm>
          <a:prstGeom prst="rect">
            <a:avLst/>
          </a:prstGeom>
        </p:spPr>
      </p:pic>
      <p:sp>
        <p:nvSpPr>
          <p:cNvPr id="7" name="TextBox 6"/>
          <p:cNvSpPr txBox="1"/>
          <p:nvPr/>
        </p:nvSpPr>
        <p:spPr>
          <a:xfrm>
            <a:off x="3627298" y="661764"/>
            <a:ext cx="7529208"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How to do ethics in the new mediascape</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4D2FA32C-F4DD-491F-AB09-30EC78D9E19E}"/>
              </a:ext>
            </a:extLst>
          </p:cNvPr>
          <p:cNvSpPr/>
          <p:nvPr/>
        </p:nvSpPr>
        <p:spPr>
          <a:xfrm>
            <a:off x="681162" y="2018356"/>
            <a:ext cx="6318488" cy="3370090"/>
          </a:xfrm>
          <a:prstGeom prst="rect">
            <a:avLst/>
          </a:prstGeom>
        </p:spPr>
        <p:txBody>
          <a:bodyPr wrap="square">
            <a:spAutoFit/>
          </a:bodyPr>
          <a:lstStyle/>
          <a:p>
            <a:pPr algn="just">
              <a:lnSpc>
                <a:spcPct val="200000"/>
              </a:lnSpc>
            </a:pPr>
            <a:r>
              <a:rPr lang="en-US" sz="22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These examples of the </a:t>
            </a:r>
            <a:r>
              <a:rPr lang="en-US" sz="2200" b="1" dirty="0" err="1">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AoIR</a:t>
            </a:r>
            <a:r>
              <a:rPr lang="en-US" sz="22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 guidelines </a:t>
            </a:r>
            <a:r>
              <a:rPr lang="en-US" sz="22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and </a:t>
            </a:r>
            <a:r>
              <a:rPr lang="en-US" sz="22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recent EU law and ethics </a:t>
            </a:r>
            <a:r>
              <a:rPr lang="en-US" sz="22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further offer important suggestions for how to proceed – specifically, as both examples share two elements in common.</a:t>
            </a:r>
            <a:endParaRPr lang="en-US" sz="2200" b="1"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11" name="Picture 10">
            <a:extLst>
              <a:ext uri="{FF2B5EF4-FFF2-40B4-BE49-F238E27FC236}">
                <a16:creationId xmlns:a16="http://schemas.microsoft.com/office/drawing/2014/main" id="{5F089DBC-D80C-4B11-A4B5-DDF32568D9A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258050" y="2206526"/>
            <a:ext cx="4069359" cy="3181920"/>
          </a:xfrm>
          <a:prstGeom prst="rect">
            <a:avLst/>
          </a:prstGeom>
        </p:spPr>
      </p:pic>
    </p:spTree>
    <p:custDataLst>
      <p:tags r:id="rId1"/>
    </p:custDataLst>
    <p:extLst>
      <p:ext uri="{BB962C8B-B14F-4D97-AF65-F5344CB8AC3E}">
        <p14:creationId xmlns:p14="http://schemas.microsoft.com/office/powerpoint/2010/main" val="37298778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513"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7060" y="77820"/>
            <a:ext cx="11055674" cy="1690962"/>
          </a:xfrm>
          <a:prstGeom prst="rect">
            <a:avLst/>
          </a:prstGeom>
        </p:spPr>
      </p:pic>
      <p:sp>
        <p:nvSpPr>
          <p:cNvPr id="7" name="TextBox 6"/>
          <p:cNvSpPr txBox="1"/>
          <p:nvPr/>
        </p:nvSpPr>
        <p:spPr>
          <a:xfrm>
            <a:off x="3627298" y="661764"/>
            <a:ext cx="7529208"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How to do ethics in the new mediascape</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4D2FA32C-F4DD-491F-AB09-30EC78D9E19E}"/>
              </a:ext>
            </a:extLst>
          </p:cNvPr>
          <p:cNvSpPr/>
          <p:nvPr/>
        </p:nvSpPr>
        <p:spPr>
          <a:xfrm>
            <a:off x="3981450" y="1949159"/>
            <a:ext cx="7154990" cy="3370090"/>
          </a:xfrm>
          <a:prstGeom prst="rect">
            <a:avLst/>
          </a:prstGeom>
        </p:spPr>
        <p:txBody>
          <a:bodyPr wrap="square">
            <a:spAutoFit/>
          </a:bodyPr>
          <a:lstStyle/>
          <a:p>
            <a:pPr algn="just">
              <a:lnSpc>
                <a:spcPct val="200000"/>
              </a:lnSpc>
            </a:pPr>
            <a:r>
              <a:rPr lang="en-US" sz="22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To begin with, they each incorporate what we can think of as dialogical approaches – approaches that emphasize the importance of listening for and respecting </a:t>
            </a:r>
            <a:r>
              <a:rPr lang="en-US" sz="22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differences</a:t>
            </a:r>
            <a:r>
              <a:rPr lang="en-US" sz="22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between our diverse </a:t>
            </a:r>
            <a:r>
              <a:rPr lang="en-US" sz="22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ethical views</a:t>
            </a:r>
            <a:r>
              <a:rPr lang="en-US" sz="22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2200" b="1"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11" name="Picture 10">
            <a:extLst>
              <a:ext uri="{FF2B5EF4-FFF2-40B4-BE49-F238E27FC236}">
                <a16:creationId xmlns:a16="http://schemas.microsoft.com/office/drawing/2014/main" id="{C5A9F301-C12F-420B-9C1E-FB9889EF3094}"/>
              </a:ext>
            </a:extLst>
          </p:cNvPr>
          <p:cNvPicPr>
            <a:picLocks noChangeAspect="1"/>
          </p:cNvPicPr>
          <p:nvPr/>
        </p:nvPicPr>
        <p:blipFill>
          <a:blip r:embed="rId7"/>
          <a:stretch>
            <a:fillRect/>
          </a:stretch>
        </p:blipFill>
        <p:spPr>
          <a:xfrm>
            <a:off x="11253968" y="-15958"/>
            <a:ext cx="957487" cy="6912868"/>
          </a:xfrm>
          <a:prstGeom prst="rect">
            <a:avLst/>
          </a:prstGeom>
        </p:spPr>
      </p:pic>
      <p:pic>
        <p:nvPicPr>
          <p:cNvPr id="9" name="Picture 8" descr="Icon&#10;&#10;Description automatically generated">
            <a:extLst>
              <a:ext uri="{FF2B5EF4-FFF2-40B4-BE49-F238E27FC236}">
                <a16:creationId xmlns:a16="http://schemas.microsoft.com/office/drawing/2014/main" id="{4D8D302C-CD70-4B05-85E3-7E615804A01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37440" y="2181772"/>
            <a:ext cx="3198476" cy="2986544"/>
          </a:xfrm>
          <a:prstGeom prst="rect">
            <a:avLst/>
          </a:prstGeom>
        </p:spPr>
      </p:pic>
    </p:spTree>
    <p:custDataLst>
      <p:tags r:id="rId1"/>
    </p:custDataLst>
    <p:extLst>
      <p:ext uri="{BB962C8B-B14F-4D97-AF65-F5344CB8AC3E}">
        <p14:creationId xmlns:p14="http://schemas.microsoft.com/office/powerpoint/2010/main" val="34622215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0488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8941" y="68825"/>
            <a:ext cx="11361060" cy="1690962"/>
          </a:xfrm>
          <a:prstGeom prst="rect">
            <a:avLst/>
          </a:prstGeom>
        </p:spPr>
      </p:pic>
      <p:sp>
        <p:nvSpPr>
          <p:cNvPr id="7" name="TextBox 6"/>
          <p:cNvSpPr txBox="1"/>
          <p:nvPr/>
        </p:nvSpPr>
        <p:spPr>
          <a:xfrm>
            <a:off x="3627298" y="661764"/>
            <a:ext cx="7529208"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How to do ethics in the new mediascape</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4D2FA32C-F4DD-491F-AB09-30EC78D9E19E}"/>
              </a:ext>
            </a:extLst>
          </p:cNvPr>
          <p:cNvSpPr/>
          <p:nvPr/>
        </p:nvSpPr>
        <p:spPr>
          <a:xfrm>
            <a:off x="3744028" y="1399805"/>
            <a:ext cx="7912962" cy="4307974"/>
          </a:xfrm>
          <a:prstGeom prst="rect">
            <a:avLst/>
          </a:prstGeom>
        </p:spPr>
        <p:txBody>
          <a:bodyPr wrap="square">
            <a:spAutoFit/>
          </a:bodyPr>
          <a:lstStyle/>
          <a:p>
            <a:pPr algn="just">
              <a:lnSpc>
                <a:spcPct val="200000"/>
              </a:lnSpc>
            </a:pP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Such approaches are called </a:t>
            </a:r>
            <a:r>
              <a:rPr lang="en-US"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ethical absolutism or ethical monism</a:t>
            </a: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These may work well in certain contexts and with regard to some ethical matters.</a:t>
            </a:r>
          </a:p>
          <a:p>
            <a:pPr algn="just">
              <a:lnSpc>
                <a:spcPct val="200000"/>
              </a:lnSpc>
            </a:pP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But, especially in a global context, a severe consequence of such ethical monism is to force us into thinking that one – </a:t>
            </a:r>
            <a:r>
              <a:rPr lang="en-US"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and only one </a:t>
            </a: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particular ethical framework and set of norms and values are right, and those that are different can only be wrong.</a:t>
            </a:r>
            <a:endParaRPr lang="en-US" sz="2000"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9" name="Picture 8">
            <a:extLst>
              <a:ext uri="{FF2B5EF4-FFF2-40B4-BE49-F238E27FC236}">
                <a16:creationId xmlns:a16="http://schemas.microsoft.com/office/drawing/2014/main" id="{9765C73B-EE62-4674-86D9-E3311AA1836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53751" y="1999256"/>
            <a:ext cx="2989887" cy="3314897"/>
          </a:xfrm>
          <a:prstGeom prst="rect">
            <a:avLst/>
          </a:prstGeom>
        </p:spPr>
      </p:pic>
    </p:spTree>
    <p:custDataLst>
      <p:tags r:id="rId1"/>
    </p:custDataLst>
    <p:extLst>
      <p:ext uri="{BB962C8B-B14F-4D97-AF65-F5344CB8AC3E}">
        <p14:creationId xmlns:p14="http://schemas.microsoft.com/office/powerpoint/2010/main" val="21739392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24058" y="5968699"/>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7060" y="77820"/>
            <a:ext cx="11264542" cy="1690962"/>
          </a:xfrm>
          <a:prstGeom prst="rect">
            <a:avLst/>
          </a:prstGeom>
        </p:spPr>
      </p:pic>
      <p:sp>
        <p:nvSpPr>
          <p:cNvPr id="7" name="TextBox 6"/>
          <p:cNvSpPr txBox="1"/>
          <p:nvPr/>
        </p:nvSpPr>
        <p:spPr>
          <a:xfrm>
            <a:off x="3627298" y="661764"/>
            <a:ext cx="7529208"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How to do ethics in the new mediascape</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4D2FA32C-F4DD-491F-AB09-30EC78D9E19E}"/>
              </a:ext>
            </a:extLst>
          </p:cNvPr>
          <p:cNvSpPr/>
          <p:nvPr/>
        </p:nvSpPr>
        <p:spPr>
          <a:xfrm>
            <a:off x="670836" y="1949020"/>
            <a:ext cx="7736812" cy="3221138"/>
          </a:xfrm>
          <a:prstGeom prst="rect">
            <a:avLst/>
          </a:prstGeom>
        </p:spPr>
        <p:txBody>
          <a:bodyPr wrap="square">
            <a:spAutoFit/>
          </a:bodyPr>
          <a:lstStyle/>
          <a:p>
            <a:pPr algn="just">
              <a:lnSpc>
                <a:spcPct val="200000"/>
              </a:lnSpc>
            </a:pPr>
            <a:r>
              <a:rPr lang="en-US" sz="21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sz="21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Ethical relativism </a:t>
            </a:r>
            <a:r>
              <a:rPr lang="en-US" sz="21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argues that beliefs, norms, practices, frameworks, etc., are legitimate solely in relation to a specific culture, time, and place. In this way.</a:t>
            </a:r>
          </a:p>
          <a:p>
            <a:pPr algn="just">
              <a:lnSpc>
                <a:spcPct val="200000"/>
              </a:lnSpc>
            </a:pPr>
            <a:r>
              <a:rPr lang="en-US" sz="21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Ethical relativism allows us to avoid the intolerance of ethical monism and to accept all views as legitimate. </a:t>
            </a:r>
            <a:endParaRPr lang="en-US" sz="2100"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11" name="Picture 10">
            <a:extLst>
              <a:ext uri="{FF2B5EF4-FFF2-40B4-BE49-F238E27FC236}">
                <a16:creationId xmlns:a16="http://schemas.microsoft.com/office/drawing/2014/main" id="{FD256A10-C552-4C34-84EC-57E607AEB081}"/>
              </a:ext>
            </a:extLst>
          </p:cNvPr>
          <p:cNvPicPr>
            <a:picLocks noChangeAspect="1"/>
          </p:cNvPicPr>
          <p:nvPr/>
        </p:nvPicPr>
        <p:blipFill>
          <a:blip r:embed="rId7"/>
          <a:stretch>
            <a:fillRect/>
          </a:stretch>
        </p:blipFill>
        <p:spPr>
          <a:xfrm>
            <a:off x="11283295" y="-35413"/>
            <a:ext cx="957487" cy="6912868"/>
          </a:xfrm>
          <a:prstGeom prst="rect">
            <a:avLst/>
          </a:prstGeom>
        </p:spPr>
      </p:pic>
      <p:pic>
        <p:nvPicPr>
          <p:cNvPr id="9" name="Picture 8">
            <a:extLst>
              <a:ext uri="{FF2B5EF4-FFF2-40B4-BE49-F238E27FC236}">
                <a16:creationId xmlns:a16="http://schemas.microsoft.com/office/drawing/2014/main" id="{F0AC4A80-930B-4835-B578-D019FA3A4C62}"/>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534438" y="2239328"/>
            <a:ext cx="2457412" cy="2930830"/>
          </a:xfrm>
          <a:prstGeom prst="rect">
            <a:avLst/>
          </a:prstGeom>
        </p:spPr>
      </p:pic>
    </p:spTree>
    <p:custDataLst>
      <p:tags r:id="rId1"/>
    </p:custDataLst>
    <p:extLst>
      <p:ext uri="{BB962C8B-B14F-4D97-AF65-F5344CB8AC3E}">
        <p14:creationId xmlns:p14="http://schemas.microsoft.com/office/powerpoint/2010/main" val="13651171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9277" y="58992"/>
            <a:ext cx="11417778" cy="1690962"/>
          </a:xfrm>
          <a:prstGeom prst="rect">
            <a:avLst/>
          </a:prstGeom>
        </p:spPr>
      </p:pic>
      <p:sp>
        <p:nvSpPr>
          <p:cNvPr id="7" name="TextBox 6"/>
          <p:cNvSpPr txBox="1"/>
          <p:nvPr/>
        </p:nvSpPr>
        <p:spPr>
          <a:xfrm>
            <a:off x="3627298" y="661764"/>
            <a:ext cx="7529208"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How to do ethics in the new mediascape</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4D2FA32C-F4DD-491F-AB09-30EC78D9E19E}"/>
              </a:ext>
            </a:extLst>
          </p:cNvPr>
          <p:cNvSpPr/>
          <p:nvPr/>
        </p:nvSpPr>
        <p:spPr>
          <a:xfrm>
            <a:off x="3802396" y="2160329"/>
            <a:ext cx="7664658" cy="2692981"/>
          </a:xfrm>
          <a:prstGeom prst="rect">
            <a:avLst/>
          </a:prstGeom>
        </p:spPr>
        <p:txBody>
          <a:bodyPr wrap="square">
            <a:spAutoFit/>
          </a:bodyPr>
          <a:lstStyle/>
          <a:p>
            <a:pPr algn="just">
              <a:lnSpc>
                <a:spcPct val="200000"/>
              </a:lnSpc>
            </a:pPr>
            <a:r>
              <a:rPr lang="en-US" sz="22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Such an approach is especially attractive as it prevents us from having to judge among diverse views and cultures: we can endorse all of them as legitimate in at least a relative way.</a:t>
            </a:r>
            <a:endParaRPr lang="en-US" sz="2200" b="1"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9" name="Picture 8" descr="A picture containing text&#10;&#10;Description automatically generated">
            <a:extLst>
              <a:ext uri="{FF2B5EF4-FFF2-40B4-BE49-F238E27FC236}">
                <a16:creationId xmlns:a16="http://schemas.microsoft.com/office/drawing/2014/main" id="{88730A95-EF1E-46D5-8DEF-A3A8BF9BFC24}"/>
              </a:ext>
            </a:extLst>
          </p:cNvPr>
          <p:cNvPicPr>
            <a:picLocks noChangeAspect="1"/>
          </p:cNvPicPr>
          <p:nvPr/>
        </p:nvPicPr>
        <p:blipFill rotWithShape="1">
          <a:blip r:embed="rId7">
            <a:extLst>
              <a:ext uri="{28A0092B-C50C-407E-A947-70E740481C1C}">
                <a14:useLocalDpi xmlns:a14="http://schemas.microsoft.com/office/drawing/2010/main" val="0"/>
              </a:ext>
            </a:extLst>
          </a:blip>
          <a:srcRect t="15521" b="38333"/>
          <a:stretch/>
        </p:blipFill>
        <p:spPr>
          <a:xfrm>
            <a:off x="518390" y="1936255"/>
            <a:ext cx="3150656" cy="3164705"/>
          </a:xfrm>
          <a:prstGeom prst="rect">
            <a:avLst/>
          </a:prstGeom>
        </p:spPr>
      </p:pic>
    </p:spTree>
    <p:custDataLst>
      <p:tags r:id="rId1"/>
    </p:custDataLst>
    <p:extLst>
      <p:ext uri="{BB962C8B-B14F-4D97-AF65-F5344CB8AC3E}">
        <p14:creationId xmlns:p14="http://schemas.microsoft.com/office/powerpoint/2010/main" val="29863149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65693"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7060" y="58365"/>
            <a:ext cx="11242968" cy="1690962"/>
          </a:xfrm>
          <a:prstGeom prst="rect">
            <a:avLst/>
          </a:prstGeom>
        </p:spPr>
      </p:pic>
      <p:sp>
        <p:nvSpPr>
          <p:cNvPr id="7" name="TextBox 6"/>
          <p:cNvSpPr txBox="1"/>
          <p:nvPr/>
        </p:nvSpPr>
        <p:spPr>
          <a:xfrm>
            <a:off x="3627298" y="661764"/>
            <a:ext cx="7529208"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How to do ethics in the new mediascape</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4D2FA32C-F4DD-491F-AB09-30EC78D9E19E}"/>
              </a:ext>
            </a:extLst>
          </p:cNvPr>
          <p:cNvSpPr/>
          <p:nvPr/>
        </p:nvSpPr>
        <p:spPr>
          <a:xfrm>
            <a:off x="614579" y="1515867"/>
            <a:ext cx="7166784" cy="4047198"/>
          </a:xfrm>
          <a:prstGeom prst="rect">
            <a:avLst/>
          </a:prstGeom>
        </p:spPr>
        <p:txBody>
          <a:bodyPr wrap="square">
            <a:spAutoFit/>
          </a:bodyPr>
          <a:lstStyle/>
          <a:p>
            <a:pPr algn="just">
              <a:lnSpc>
                <a:spcPct val="200000"/>
              </a:lnSpc>
            </a:pPr>
            <a:r>
              <a:rPr lang="en-US" sz="22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The examples of </a:t>
            </a:r>
            <a:r>
              <a:rPr lang="en-US" sz="22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ethical pluralism </a:t>
            </a:r>
            <a:r>
              <a:rPr lang="en-US" sz="22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in both internet research ethics and EU law and ethics surrounding privacy and data privacy protection show how such pluralism stands as a third possibility – one that is something of a middle ground between absolutism and relativism.</a:t>
            </a:r>
            <a:endParaRPr lang="en-US" sz="2200" b="1"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11" name="Picture 10">
            <a:extLst>
              <a:ext uri="{FF2B5EF4-FFF2-40B4-BE49-F238E27FC236}">
                <a16:creationId xmlns:a16="http://schemas.microsoft.com/office/drawing/2014/main" id="{9CA89618-D517-4914-809C-FDED6BF80513}"/>
              </a:ext>
            </a:extLst>
          </p:cNvPr>
          <p:cNvPicPr>
            <a:picLocks noChangeAspect="1"/>
          </p:cNvPicPr>
          <p:nvPr/>
        </p:nvPicPr>
        <p:blipFill>
          <a:blip r:embed="rId7"/>
          <a:stretch>
            <a:fillRect/>
          </a:stretch>
        </p:blipFill>
        <p:spPr>
          <a:xfrm>
            <a:off x="11244385" y="-15958"/>
            <a:ext cx="957487" cy="6912868"/>
          </a:xfrm>
          <a:prstGeom prst="rect">
            <a:avLst/>
          </a:prstGeom>
        </p:spPr>
      </p:pic>
      <p:pic>
        <p:nvPicPr>
          <p:cNvPr id="9" name="Picture 8" descr="Background pattern&#10;&#10;Description automatically generated">
            <a:extLst>
              <a:ext uri="{FF2B5EF4-FFF2-40B4-BE49-F238E27FC236}">
                <a16:creationId xmlns:a16="http://schemas.microsoft.com/office/drawing/2014/main" id="{673B023D-62D8-474F-A3A5-D21017377056}"/>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945442" y="1823650"/>
            <a:ext cx="3122608" cy="3382766"/>
          </a:xfrm>
          <a:prstGeom prst="rect">
            <a:avLst/>
          </a:prstGeom>
        </p:spPr>
      </p:pic>
    </p:spTree>
    <p:custDataLst>
      <p:tags r:id="rId1"/>
    </p:custDataLst>
    <p:extLst>
      <p:ext uri="{BB962C8B-B14F-4D97-AF65-F5344CB8AC3E}">
        <p14:creationId xmlns:p14="http://schemas.microsoft.com/office/powerpoint/2010/main" val="3580214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9277" y="68824"/>
            <a:ext cx="11287318" cy="1690962"/>
          </a:xfrm>
          <a:prstGeom prst="rect">
            <a:avLst/>
          </a:prstGeom>
        </p:spPr>
      </p:pic>
      <p:sp>
        <p:nvSpPr>
          <p:cNvPr id="7" name="TextBox 6"/>
          <p:cNvSpPr txBox="1"/>
          <p:nvPr/>
        </p:nvSpPr>
        <p:spPr>
          <a:xfrm>
            <a:off x="3627298" y="661764"/>
            <a:ext cx="7529208"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How to do ethics in the new mediascape</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4D2FA32C-F4DD-491F-AB09-30EC78D9E19E}"/>
              </a:ext>
            </a:extLst>
          </p:cNvPr>
          <p:cNvSpPr/>
          <p:nvPr/>
        </p:nvSpPr>
        <p:spPr>
          <a:xfrm>
            <a:off x="4649821" y="1927134"/>
            <a:ext cx="6528895" cy="3370090"/>
          </a:xfrm>
          <a:prstGeom prst="rect">
            <a:avLst/>
          </a:prstGeom>
        </p:spPr>
        <p:txBody>
          <a:bodyPr wrap="square">
            <a:spAutoFit/>
          </a:bodyPr>
          <a:lstStyle/>
          <a:p>
            <a:pPr algn="just">
              <a:lnSpc>
                <a:spcPct val="200000"/>
              </a:lnSpc>
            </a:pPr>
            <a:r>
              <a:rPr lang="en-US" sz="22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That is, to begin with, such pluralism avoids the either/or of ethical monism – an either/or that forces us to choose between two different views, endorsing one as right and the other as wrong.</a:t>
            </a:r>
            <a:endParaRPr lang="en-US" sz="2200" b="1"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9" name="Picture 8" descr="A picture containing text, clipart&#10;&#10;Description automatically generated">
            <a:extLst>
              <a:ext uri="{FF2B5EF4-FFF2-40B4-BE49-F238E27FC236}">
                <a16:creationId xmlns:a16="http://schemas.microsoft.com/office/drawing/2014/main" id="{27BE274C-728F-40BC-9AEF-40EC3363614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24574" y="2184102"/>
            <a:ext cx="3178268" cy="2783129"/>
          </a:xfrm>
          <a:prstGeom prst="rect">
            <a:avLst/>
          </a:prstGeom>
        </p:spPr>
      </p:pic>
    </p:spTree>
    <p:custDataLst>
      <p:tags r:id="rId1"/>
    </p:custDataLst>
    <p:extLst>
      <p:ext uri="{BB962C8B-B14F-4D97-AF65-F5344CB8AC3E}">
        <p14:creationId xmlns:p14="http://schemas.microsoft.com/office/powerpoint/2010/main" val="1757720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7060" y="38700"/>
            <a:ext cx="11089446" cy="1690962"/>
          </a:xfrm>
          <a:prstGeom prst="rect">
            <a:avLst/>
          </a:prstGeom>
        </p:spPr>
      </p:pic>
      <p:sp>
        <p:nvSpPr>
          <p:cNvPr id="7" name="TextBox 6"/>
          <p:cNvSpPr txBox="1"/>
          <p:nvPr/>
        </p:nvSpPr>
        <p:spPr>
          <a:xfrm>
            <a:off x="3627298" y="661764"/>
            <a:ext cx="7529208"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How to do ethics in the new mediascape</a:t>
            </a:r>
          </a:p>
        </p:txBody>
      </p:sp>
      <p:sp>
        <p:nvSpPr>
          <p:cNvPr id="10" name="TextBox 9">
            <a:extLst>
              <a:ext uri="{FF2B5EF4-FFF2-40B4-BE49-F238E27FC236}">
                <a16:creationId xmlns:a16="http://schemas.microsoft.com/office/drawing/2014/main" id="{CEF17B6C-D094-4230-B16C-C3F5BE8B4779}"/>
              </a:ext>
            </a:extLst>
          </p:cNvPr>
          <p:cNvSpPr txBox="1"/>
          <p:nvPr/>
        </p:nvSpPr>
        <p:spPr>
          <a:xfrm>
            <a:off x="168612"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4D2FA32C-F4DD-491F-AB09-30EC78D9E19E}"/>
              </a:ext>
            </a:extLst>
          </p:cNvPr>
          <p:cNvSpPr/>
          <p:nvPr/>
        </p:nvSpPr>
        <p:spPr>
          <a:xfrm>
            <a:off x="768470" y="1914925"/>
            <a:ext cx="6528895" cy="3370090"/>
          </a:xfrm>
          <a:prstGeom prst="rect">
            <a:avLst/>
          </a:prstGeom>
        </p:spPr>
        <p:txBody>
          <a:bodyPr wrap="square">
            <a:spAutoFit/>
          </a:bodyPr>
          <a:lstStyle/>
          <a:p>
            <a:pPr algn="just">
              <a:lnSpc>
                <a:spcPct val="200000"/>
              </a:lnSpc>
            </a:pPr>
            <a:r>
              <a:rPr lang="en-US" sz="22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Rather, we can thereby see that many (but not necessarily all) different views may be right, insofar as they function as diverse interpretations and applications of shared norms and values.</a:t>
            </a:r>
            <a:endParaRPr lang="en-US" sz="2200" b="1"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11" name="Picture 10">
            <a:extLst>
              <a:ext uri="{FF2B5EF4-FFF2-40B4-BE49-F238E27FC236}">
                <a16:creationId xmlns:a16="http://schemas.microsoft.com/office/drawing/2014/main" id="{83D75388-9CF4-45DA-9BDC-1285AB47864B}"/>
              </a:ext>
            </a:extLst>
          </p:cNvPr>
          <p:cNvPicPr>
            <a:picLocks noChangeAspect="1"/>
          </p:cNvPicPr>
          <p:nvPr/>
        </p:nvPicPr>
        <p:blipFill>
          <a:blip r:embed="rId7"/>
          <a:stretch>
            <a:fillRect/>
          </a:stretch>
        </p:blipFill>
        <p:spPr>
          <a:xfrm>
            <a:off x="11283295" y="-15958"/>
            <a:ext cx="957487" cy="6912868"/>
          </a:xfrm>
          <a:prstGeom prst="rect">
            <a:avLst/>
          </a:prstGeom>
        </p:spPr>
      </p:pic>
      <p:pic>
        <p:nvPicPr>
          <p:cNvPr id="9" name="Picture 8">
            <a:extLst>
              <a:ext uri="{FF2B5EF4-FFF2-40B4-BE49-F238E27FC236}">
                <a16:creationId xmlns:a16="http://schemas.microsoft.com/office/drawing/2014/main" id="{9D813F47-0422-49FF-948F-894E3A94D421}"/>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639050" y="2257972"/>
            <a:ext cx="3219450" cy="2694484"/>
          </a:xfrm>
          <a:prstGeom prst="rect">
            <a:avLst/>
          </a:prstGeom>
        </p:spPr>
      </p:pic>
    </p:spTree>
    <p:custDataLst>
      <p:tags r:id="rId1"/>
    </p:custDataLst>
    <p:extLst>
      <p:ext uri="{BB962C8B-B14F-4D97-AF65-F5344CB8AC3E}">
        <p14:creationId xmlns:p14="http://schemas.microsoft.com/office/powerpoint/2010/main" val="25780561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9276" y="58992"/>
            <a:ext cx="11572453" cy="1690962"/>
          </a:xfrm>
          <a:prstGeom prst="rect">
            <a:avLst/>
          </a:prstGeom>
        </p:spPr>
      </p:pic>
      <p:sp>
        <p:nvSpPr>
          <p:cNvPr id="7" name="TextBox 6"/>
          <p:cNvSpPr txBox="1"/>
          <p:nvPr/>
        </p:nvSpPr>
        <p:spPr>
          <a:xfrm>
            <a:off x="3627298" y="661764"/>
            <a:ext cx="7529208"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How to do ethics in the new mediascape</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4D2FA32C-F4DD-491F-AB09-30EC78D9E19E}"/>
              </a:ext>
            </a:extLst>
          </p:cNvPr>
          <p:cNvSpPr/>
          <p:nvPr/>
        </p:nvSpPr>
        <p:spPr>
          <a:xfrm>
            <a:off x="4708186" y="1719288"/>
            <a:ext cx="6528895" cy="4047198"/>
          </a:xfrm>
          <a:prstGeom prst="rect">
            <a:avLst/>
          </a:prstGeom>
        </p:spPr>
        <p:txBody>
          <a:bodyPr wrap="square">
            <a:spAutoFit/>
          </a:bodyPr>
          <a:lstStyle/>
          <a:p>
            <a:pPr algn="just">
              <a:lnSpc>
                <a:spcPct val="200000"/>
              </a:lnSpc>
            </a:pPr>
            <a:r>
              <a:rPr lang="en-US" sz="22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But if the only way we are able to think about ethical matters is in terms of the either/or of ethical monism, then we literally cannot conceive of how to move beyond the right/wrong dualisms with which it often confronts us.</a:t>
            </a:r>
            <a:endParaRPr lang="en-US" sz="2200" b="1"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9" name="Picture 8">
            <a:extLst>
              <a:ext uri="{FF2B5EF4-FFF2-40B4-BE49-F238E27FC236}">
                <a16:creationId xmlns:a16="http://schemas.microsoft.com/office/drawing/2014/main" id="{6737BF12-2779-4D75-9748-BEEC60F5C52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57201" y="1868127"/>
            <a:ext cx="4019550" cy="3515243"/>
          </a:xfrm>
          <a:prstGeom prst="rect">
            <a:avLst/>
          </a:prstGeom>
        </p:spPr>
      </p:pic>
    </p:spTree>
    <p:custDataLst>
      <p:tags r:id="rId1"/>
    </p:custDataLst>
    <p:extLst>
      <p:ext uri="{BB962C8B-B14F-4D97-AF65-F5344CB8AC3E}">
        <p14:creationId xmlns:p14="http://schemas.microsoft.com/office/powerpoint/2010/main" val="40553043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513"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7059" y="38910"/>
            <a:ext cx="11089447" cy="1690962"/>
          </a:xfrm>
          <a:prstGeom prst="rect">
            <a:avLst/>
          </a:prstGeom>
        </p:spPr>
      </p:pic>
      <p:sp>
        <p:nvSpPr>
          <p:cNvPr id="7" name="TextBox 6"/>
          <p:cNvSpPr txBox="1"/>
          <p:nvPr/>
        </p:nvSpPr>
        <p:spPr>
          <a:xfrm>
            <a:off x="3627298" y="661764"/>
            <a:ext cx="7529208"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How to do ethics in the new mediascape</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4D2FA32C-F4DD-491F-AB09-30EC78D9E19E}"/>
              </a:ext>
            </a:extLst>
          </p:cNvPr>
          <p:cNvSpPr/>
          <p:nvPr/>
        </p:nvSpPr>
        <p:spPr>
          <a:xfrm>
            <a:off x="807380" y="1442326"/>
            <a:ext cx="6528895" cy="4047198"/>
          </a:xfrm>
          <a:prstGeom prst="rect">
            <a:avLst/>
          </a:prstGeom>
        </p:spPr>
        <p:txBody>
          <a:bodyPr wrap="square">
            <a:spAutoFit/>
          </a:bodyPr>
          <a:lstStyle/>
          <a:p>
            <a:pPr algn="just">
              <a:lnSpc>
                <a:spcPct val="200000"/>
              </a:lnSpc>
            </a:pPr>
            <a:r>
              <a:rPr lang="en-US" sz="22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We will find it difficult conceptually to move toward pluralism and other forms of middle grounds, because our either/or thinking insists that we can only have either unity (shared norms) or difference (in interpretation/application), but not both.</a:t>
            </a:r>
            <a:endParaRPr lang="en-US" sz="2200" b="1"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11" name="Picture 10">
            <a:extLst>
              <a:ext uri="{FF2B5EF4-FFF2-40B4-BE49-F238E27FC236}">
                <a16:creationId xmlns:a16="http://schemas.microsoft.com/office/drawing/2014/main" id="{D2BA5EDE-599F-419C-83AA-28453F0D0698}"/>
              </a:ext>
            </a:extLst>
          </p:cNvPr>
          <p:cNvPicPr>
            <a:picLocks noChangeAspect="1"/>
          </p:cNvPicPr>
          <p:nvPr/>
        </p:nvPicPr>
        <p:blipFill>
          <a:blip r:embed="rId7"/>
          <a:stretch>
            <a:fillRect/>
          </a:stretch>
        </p:blipFill>
        <p:spPr>
          <a:xfrm>
            <a:off x="11263840" y="-15958"/>
            <a:ext cx="957487" cy="6912868"/>
          </a:xfrm>
          <a:prstGeom prst="rect">
            <a:avLst/>
          </a:prstGeom>
        </p:spPr>
      </p:pic>
      <p:pic>
        <p:nvPicPr>
          <p:cNvPr id="9" name="Picture 8" descr="A group of people posing for the camera&#10;&#10;Description automatically generated">
            <a:extLst>
              <a:ext uri="{FF2B5EF4-FFF2-40B4-BE49-F238E27FC236}">
                <a16:creationId xmlns:a16="http://schemas.microsoft.com/office/drawing/2014/main" id="{37F1E086-CC6E-4389-9C6D-F76C689E16C6}"/>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648708" y="1807838"/>
            <a:ext cx="3209792" cy="3051630"/>
          </a:xfrm>
          <a:prstGeom prst="rect">
            <a:avLst/>
          </a:prstGeom>
        </p:spPr>
      </p:pic>
    </p:spTree>
    <p:custDataLst>
      <p:tags r:id="rId1"/>
    </p:custDataLst>
    <p:extLst>
      <p:ext uri="{BB962C8B-B14F-4D97-AF65-F5344CB8AC3E}">
        <p14:creationId xmlns:p14="http://schemas.microsoft.com/office/powerpoint/2010/main" val="25679884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4872252" y="-394410"/>
            <a:ext cx="5721151" cy="6563668"/>
          </a:xfrm>
          <a:prstGeom prst="rect">
            <a:avLst/>
          </a:prstGeom>
        </p:spPr>
      </p:pic>
      <p:pic>
        <p:nvPicPr>
          <p:cNvPr id="12" name="Picture 11"/>
          <p:cNvPicPr>
            <a:picLocks noChangeAspect="1"/>
          </p:cNvPicPr>
          <p:nvPr/>
        </p:nvPicPr>
        <p:blipFill>
          <a:blip r:embed="rId5"/>
          <a:stretch>
            <a:fillRect/>
          </a:stretch>
        </p:blipFill>
        <p:spPr>
          <a:xfrm>
            <a:off x="2235200" y="915090"/>
            <a:ext cx="6714451" cy="1972334"/>
          </a:xfrm>
          <a:prstGeom prst="rect">
            <a:avLst/>
          </a:prstGeom>
        </p:spPr>
      </p:pic>
      <p:pic>
        <p:nvPicPr>
          <p:cNvPr id="2" name="Picture 1"/>
          <p:cNvPicPr>
            <a:picLocks noChangeAspect="1"/>
          </p:cNvPicPr>
          <p:nvPr/>
        </p:nvPicPr>
        <p:blipFill>
          <a:blip r:embed="rId6"/>
          <a:stretch>
            <a:fillRect/>
          </a:stretch>
        </p:blipFill>
        <p:spPr>
          <a:xfrm>
            <a:off x="-139261" y="-101602"/>
            <a:ext cx="4169394" cy="7137043"/>
          </a:xfrm>
          <a:prstGeom prst="rect">
            <a:avLst/>
          </a:prstGeom>
        </p:spPr>
      </p:pic>
      <p:sp>
        <p:nvSpPr>
          <p:cNvPr id="14" name="TextBox 13"/>
          <p:cNvSpPr txBox="1"/>
          <p:nvPr/>
        </p:nvSpPr>
        <p:spPr>
          <a:xfrm>
            <a:off x="3117304" y="1339143"/>
            <a:ext cx="5190118" cy="954107"/>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ETHICS</a:t>
            </a:r>
          </a:p>
          <a:p>
            <a:r>
              <a:rPr lang="en-US" sz="2800" dirty="0">
                <a:solidFill>
                  <a:srgbClr val="24A9E1"/>
                </a:solidFill>
                <a:latin typeface="Tajawal Medium" panose="00000600000000000000" pitchFamily="2" charset="-78"/>
                <a:cs typeface="Tajawal Medium" panose="00000600000000000000" pitchFamily="2" charset="-78"/>
              </a:rPr>
              <a:t>CHAPTER 01 – LECTURE 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6" name="Picture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8"/>
          <a:stretch>
            <a:fillRect/>
          </a:stretch>
        </p:blipFill>
        <p:spPr>
          <a:xfrm rot="10800000">
            <a:off x="3612443" y="5284186"/>
            <a:ext cx="7927817" cy="1034667"/>
          </a:xfrm>
          <a:prstGeom prst="rect">
            <a:avLst/>
          </a:prstGeom>
        </p:spPr>
      </p:pic>
      <p:sp>
        <p:nvSpPr>
          <p:cNvPr id="16" name="TextBox 15"/>
          <p:cNvSpPr txBox="1"/>
          <p:nvPr/>
        </p:nvSpPr>
        <p:spPr>
          <a:xfrm>
            <a:off x="3693776" y="5474885"/>
            <a:ext cx="7746031" cy="584775"/>
          </a:xfrm>
          <a:prstGeom prst="rect">
            <a:avLst/>
          </a:prstGeom>
          <a:noFill/>
        </p:spPr>
        <p:txBody>
          <a:bodyPr wrap="none" rtlCol="0">
            <a:spAutoFit/>
          </a:bodyPr>
          <a:lstStyle/>
          <a:p>
            <a:r>
              <a:rPr lang="en-US" sz="3200" dirty="0">
                <a:solidFill>
                  <a:schemeClr val="bg1"/>
                </a:solidFill>
                <a:latin typeface="Tajawal Medium" panose="00000600000000000000" pitchFamily="2" charset="-78"/>
                <a:cs typeface="Tajawal Medium" panose="00000600000000000000" pitchFamily="2" charset="-78"/>
              </a:rPr>
              <a:t>Further considerations: Ethical judgments</a:t>
            </a:r>
          </a:p>
        </p:txBody>
      </p:sp>
    </p:spTree>
    <p:custDataLst>
      <p:tags r:id="rId1"/>
    </p:custDataLst>
    <p:extLst>
      <p:ext uri="{BB962C8B-B14F-4D97-AF65-F5344CB8AC3E}">
        <p14:creationId xmlns:p14="http://schemas.microsoft.com/office/powerpoint/2010/main" val="5421503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circle(in)">
                                      <p:cBhvr>
                                        <p:cTn id="7"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7060" y="38910"/>
            <a:ext cx="11217024" cy="1690962"/>
          </a:xfrm>
          <a:prstGeom prst="rect">
            <a:avLst/>
          </a:prstGeom>
        </p:spPr>
      </p:pic>
      <p:sp>
        <p:nvSpPr>
          <p:cNvPr id="7" name="TextBox 6"/>
          <p:cNvSpPr txBox="1"/>
          <p:nvPr/>
        </p:nvSpPr>
        <p:spPr>
          <a:xfrm>
            <a:off x="3199279" y="661764"/>
            <a:ext cx="8084804" cy="584775"/>
          </a:xfrm>
          <a:prstGeom prst="rect">
            <a:avLst/>
          </a:prstGeom>
          <a:noFill/>
        </p:spPr>
        <p:txBody>
          <a:bodyPr wrap="square" rtlCol="0">
            <a:spAutoFit/>
          </a:bodyPr>
          <a:lstStyle/>
          <a:p>
            <a:r>
              <a:rPr lang="en-US" sz="3200" dirty="0">
                <a:solidFill>
                  <a:schemeClr val="bg1"/>
                </a:solidFill>
                <a:latin typeface="Tajawal Medium" panose="00000600000000000000" pitchFamily="2" charset="-78"/>
                <a:cs typeface="Tajawal Medium" panose="00000600000000000000" pitchFamily="2" charset="-78"/>
              </a:rPr>
              <a:t>Further considerations: Ethical judgments</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4D2FA32C-F4DD-491F-AB09-30EC78D9E19E}"/>
              </a:ext>
            </a:extLst>
          </p:cNvPr>
          <p:cNvSpPr/>
          <p:nvPr/>
        </p:nvSpPr>
        <p:spPr>
          <a:xfrm>
            <a:off x="807380" y="1880476"/>
            <a:ext cx="6528895" cy="2929456"/>
          </a:xfrm>
          <a:prstGeom prst="rect">
            <a:avLst/>
          </a:prstGeom>
        </p:spPr>
        <p:txBody>
          <a:bodyPr wrap="square">
            <a:spAutoFit/>
          </a:bodyPr>
          <a:lstStyle/>
          <a:p>
            <a:pPr algn="just">
              <a:lnSpc>
                <a:spcPct val="200000"/>
              </a:lnSpc>
            </a:pPr>
            <a:r>
              <a:rPr lang="en-US" sz="24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Another difficulty with the “moral panics” approach to ethical issues in the new mediascape is that it suggests that “ethics” works like this:</a:t>
            </a:r>
            <a:endParaRPr lang="en-US" sz="2400" b="1"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9" name="Picture 8" descr="Text&#10;&#10;Description automatically generated">
            <a:extLst>
              <a:ext uri="{FF2B5EF4-FFF2-40B4-BE49-F238E27FC236}">
                <a16:creationId xmlns:a16="http://schemas.microsoft.com/office/drawing/2014/main" id="{89F2C02E-6CBB-4E13-A527-98F6CFB25AC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677150" y="1729872"/>
            <a:ext cx="4133850" cy="3398257"/>
          </a:xfrm>
          <a:prstGeom prst="rect">
            <a:avLst/>
          </a:prstGeom>
        </p:spPr>
      </p:pic>
    </p:spTree>
    <p:custDataLst>
      <p:tags r:id="rId1"/>
    </p:custDataLst>
    <p:extLst>
      <p:ext uri="{BB962C8B-B14F-4D97-AF65-F5344CB8AC3E}">
        <p14:creationId xmlns:p14="http://schemas.microsoft.com/office/powerpoint/2010/main" val="8966712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7059" y="38910"/>
            <a:ext cx="11645043" cy="1690962"/>
          </a:xfrm>
          <a:prstGeom prst="rect">
            <a:avLst/>
          </a:prstGeom>
        </p:spPr>
      </p:pic>
      <p:sp>
        <p:nvSpPr>
          <p:cNvPr id="7" name="TextBox 6"/>
          <p:cNvSpPr txBox="1"/>
          <p:nvPr/>
        </p:nvSpPr>
        <p:spPr>
          <a:xfrm>
            <a:off x="3627298" y="661764"/>
            <a:ext cx="7529208"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Further considerations: Ethical judgments</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4D2FA32C-F4DD-491F-AB09-30EC78D9E19E}"/>
              </a:ext>
            </a:extLst>
          </p:cNvPr>
          <p:cNvSpPr/>
          <p:nvPr/>
        </p:nvSpPr>
        <p:spPr>
          <a:xfrm>
            <a:off x="807380" y="1766176"/>
            <a:ext cx="6528895" cy="2692981"/>
          </a:xfrm>
          <a:prstGeom prst="rect">
            <a:avLst/>
          </a:prstGeom>
        </p:spPr>
        <p:txBody>
          <a:bodyPr wrap="square">
            <a:spAutoFit/>
          </a:bodyPr>
          <a:lstStyle/>
          <a:p>
            <a:pPr algn="just">
              <a:lnSpc>
                <a:spcPct val="200000"/>
              </a:lnSpc>
            </a:pPr>
            <a:r>
              <a:rPr lang="en-US" sz="22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1. There are clear, universally </a:t>
            </a:r>
            <a:r>
              <a:rPr lang="en-US" sz="22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valid norms of right and wrong</a:t>
            </a:r>
            <a:r>
              <a:rPr lang="en-US" sz="22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that we can take as our ethical starting points – as premises in an ethical argument.</a:t>
            </a:r>
            <a:endParaRPr lang="en-US" sz="2200" b="1"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9" name="Picture 8" descr="A picture containing clipart&#10;&#10;Description automatically generated">
            <a:extLst>
              <a:ext uri="{FF2B5EF4-FFF2-40B4-BE49-F238E27FC236}">
                <a16:creationId xmlns:a16="http://schemas.microsoft.com/office/drawing/2014/main" id="{29D3A391-D0E4-4A63-8E98-410B482E79E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681912" y="1943100"/>
            <a:ext cx="3729038" cy="2971256"/>
          </a:xfrm>
          <a:prstGeom prst="rect">
            <a:avLst/>
          </a:prstGeom>
        </p:spPr>
      </p:pic>
    </p:spTree>
    <p:custDataLst>
      <p:tags r:id="rId1"/>
    </p:custDataLst>
    <p:extLst>
      <p:ext uri="{BB962C8B-B14F-4D97-AF65-F5344CB8AC3E}">
        <p14:creationId xmlns:p14="http://schemas.microsoft.com/office/powerpoint/2010/main" val="3311647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7059" y="38910"/>
            <a:ext cx="11645043" cy="1690962"/>
          </a:xfrm>
          <a:prstGeom prst="rect">
            <a:avLst/>
          </a:prstGeom>
        </p:spPr>
      </p:pic>
      <p:sp>
        <p:nvSpPr>
          <p:cNvPr id="7" name="TextBox 6"/>
          <p:cNvSpPr txBox="1"/>
          <p:nvPr/>
        </p:nvSpPr>
        <p:spPr>
          <a:xfrm>
            <a:off x="3627298" y="661764"/>
            <a:ext cx="7529208"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Further considerations: Ethical judgments</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4D2FA32C-F4DD-491F-AB09-30EC78D9E19E}"/>
              </a:ext>
            </a:extLst>
          </p:cNvPr>
          <p:cNvSpPr/>
          <p:nvPr/>
        </p:nvSpPr>
        <p:spPr>
          <a:xfrm>
            <a:off x="807380" y="1442326"/>
            <a:ext cx="6528895" cy="4047198"/>
          </a:xfrm>
          <a:prstGeom prst="rect">
            <a:avLst/>
          </a:prstGeom>
        </p:spPr>
        <p:txBody>
          <a:bodyPr wrap="square">
            <a:spAutoFit/>
          </a:bodyPr>
          <a:lstStyle/>
          <a:p>
            <a:pPr algn="just">
              <a:lnSpc>
                <a:spcPct val="200000"/>
              </a:lnSpc>
            </a:pPr>
            <a:r>
              <a:rPr lang="en-US" sz="22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2. All that “ethics” really involves is applying these initial premises to the particulars of the current case in front of us – in a straightforward deduction that </a:t>
            </a:r>
            <a:r>
              <a:rPr lang="en-US" sz="22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concludes the right thing to do,</a:t>
            </a:r>
            <a:r>
              <a:rPr lang="en-US" sz="22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as based on our first premises.</a:t>
            </a:r>
            <a:endParaRPr lang="en-US" sz="2200" b="1"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9" name="Picture 8">
            <a:extLst>
              <a:ext uri="{FF2B5EF4-FFF2-40B4-BE49-F238E27FC236}">
                <a16:creationId xmlns:a16="http://schemas.microsoft.com/office/drawing/2014/main" id="{8FC2CCD4-EFFB-422D-86E1-D5E77D35C0A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727290" y="2138362"/>
            <a:ext cx="3943079" cy="2657475"/>
          </a:xfrm>
          <a:prstGeom prst="rect">
            <a:avLst/>
          </a:prstGeom>
        </p:spPr>
      </p:pic>
    </p:spTree>
    <p:custDataLst>
      <p:tags r:id="rId1"/>
    </p:custDataLst>
    <p:extLst>
      <p:ext uri="{BB962C8B-B14F-4D97-AF65-F5344CB8AC3E}">
        <p14:creationId xmlns:p14="http://schemas.microsoft.com/office/powerpoint/2010/main" val="19094594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7059" y="38910"/>
            <a:ext cx="11645043" cy="1690962"/>
          </a:xfrm>
          <a:prstGeom prst="rect">
            <a:avLst/>
          </a:prstGeom>
        </p:spPr>
      </p:pic>
      <p:sp>
        <p:nvSpPr>
          <p:cNvPr id="7" name="TextBox 6"/>
          <p:cNvSpPr txBox="1"/>
          <p:nvPr/>
        </p:nvSpPr>
        <p:spPr>
          <a:xfrm>
            <a:off x="3627298" y="661764"/>
            <a:ext cx="7529208"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Further considerations: Ethical judgments</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4D2FA32C-F4DD-491F-AB09-30EC78D9E19E}"/>
              </a:ext>
            </a:extLst>
          </p:cNvPr>
          <p:cNvSpPr/>
          <p:nvPr/>
        </p:nvSpPr>
        <p:spPr>
          <a:xfrm>
            <a:off x="807380" y="1442326"/>
            <a:ext cx="6528895" cy="3370090"/>
          </a:xfrm>
          <a:prstGeom prst="rect">
            <a:avLst/>
          </a:prstGeom>
        </p:spPr>
        <p:txBody>
          <a:bodyPr wrap="square">
            <a:spAutoFit/>
          </a:bodyPr>
          <a:lstStyle/>
          <a:p>
            <a:pPr algn="just">
              <a:lnSpc>
                <a:spcPct val="200000"/>
              </a:lnSpc>
            </a:pPr>
            <a:r>
              <a:rPr lang="en-US" sz="22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US" sz="22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3. Once we have our </a:t>
            </a:r>
            <a:r>
              <a:rPr lang="en-US" sz="22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ethical answers </a:t>
            </a:r>
            <a:r>
              <a:rPr lang="en-US" sz="22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in this way, we can be confident that </a:t>
            </a:r>
            <a:r>
              <a:rPr lang="en-US" sz="22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our answers are right</a:t>
            </a:r>
            <a:r>
              <a:rPr lang="en-US" sz="22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those who disagree with us must be wrong.</a:t>
            </a:r>
            <a:endParaRPr lang="en-US" sz="2200" b="1"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9" name="Picture 8" descr="A picture containing logo&#10;&#10;Description automatically generated">
            <a:extLst>
              <a:ext uri="{FF2B5EF4-FFF2-40B4-BE49-F238E27FC236}">
                <a16:creationId xmlns:a16="http://schemas.microsoft.com/office/drawing/2014/main" id="{FB9DFA58-6128-405E-BB2D-6286693D82D3}"/>
              </a:ext>
            </a:extLst>
          </p:cNvPr>
          <p:cNvPicPr>
            <a:picLocks noChangeAspect="1"/>
          </p:cNvPicPr>
          <p:nvPr/>
        </p:nvPicPr>
        <p:blipFill rotWithShape="1">
          <a:blip r:embed="rId7">
            <a:extLst>
              <a:ext uri="{28A0092B-C50C-407E-A947-70E740481C1C}">
                <a14:useLocalDpi xmlns:a14="http://schemas.microsoft.com/office/drawing/2010/main" val="0"/>
              </a:ext>
            </a:extLst>
          </a:blip>
          <a:srcRect b="6944"/>
          <a:stretch/>
        </p:blipFill>
        <p:spPr>
          <a:xfrm>
            <a:off x="7902899" y="1807838"/>
            <a:ext cx="3481722" cy="3701142"/>
          </a:xfrm>
          <a:prstGeom prst="rect">
            <a:avLst/>
          </a:prstGeom>
        </p:spPr>
      </p:pic>
    </p:spTree>
    <p:custDataLst>
      <p:tags r:id="rId1"/>
    </p:custDataLst>
    <p:extLst>
      <p:ext uri="{BB962C8B-B14F-4D97-AF65-F5344CB8AC3E}">
        <p14:creationId xmlns:p14="http://schemas.microsoft.com/office/powerpoint/2010/main" val="26216635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7059" y="38910"/>
            <a:ext cx="11645043" cy="1690962"/>
          </a:xfrm>
          <a:prstGeom prst="rect">
            <a:avLst/>
          </a:prstGeom>
        </p:spPr>
      </p:pic>
      <p:sp>
        <p:nvSpPr>
          <p:cNvPr id="7" name="TextBox 6"/>
          <p:cNvSpPr txBox="1"/>
          <p:nvPr/>
        </p:nvSpPr>
        <p:spPr>
          <a:xfrm>
            <a:off x="3627298" y="661764"/>
            <a:ext cx="7529208"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Further considerations: Ethical judgments</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4D2FA32C-F4DD-491F-AB09-30EC78D9E19E}"/>
              </a:ext>
            </a:extLst>
          </p:cNvPr>
          <p:cNvSpPr/>
          <p:nvPr/>
        </p:nvSpPr>
        <p:spPr>
          <a:xfrm>
            <a:off x="5103861" y="1447238"/>
            <a:ext cx="6528895" cy="4303229"/>
          </a:xfrm>
          <a:prstGeom prst="rect">
            <a:avLst/>
          </a:prstGeom>
        </p:spPr>
        <p:txBody>
          <a:bodyPr wrap="square">
            <a:spAutoFit/>
          </a:bodyPr>
          <a:lstStyle/>
          <a:p>
            <a:pPr algn="just">
              <a:lnSpc>
                <a:spcPct val="200000"/>
              </a:lnSpc>
            </a:pPr>
            <a:r>
              <a:rPr lang="en-US"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This approach to ethics is not necessarily mistaken; on the contrary, it seems that much of the time, most of us in fact do not perceive an ethical problem or difficulty in the situation we’re facing – because </a:t>
            </a:r>
            <a:r>
              <a:rPr lang="en-US"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our ethical frameworks already provide us</a:t>
            </a:r>
            <a:r>
              <a:rPr lang="en-US"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with reasonably clear and straightforward </a:t>
            </a:r>
            <a:r>
              <a:rPr lang="en-US"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answers </a:t>
            </a:r>
            <a:r>
              <a:rPr lang="en-US"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along just these lines.</a:t>
            </a:r>
            <a:endParaRPr lang="en-US" sz="2000" b="1"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9" name="Picture 8" descr="A picture containing text, grass, road, sprinkler system&#10;&#10;Description automatically generated">
            <a:extLst>
              <a:ext uri="{FF2B5EF4-FFF2-40B4-BE49-F238E27FC236}">
                <a16:creationId xmlns:a16="http://schemas.microsoft.com/office/drawing/2014/main" id="{088FEB7A-6345-4769-A433-7480B5A9180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51740" y="2200325"/>
            <a:ext cx="4132310" cy="2775403"/>
          </a:xfrm>
          <a:prstGeom prst="rect">
            <a:avLst/>
          </a:prstGeom>
        </p:spPr>
      </p:pic>
    </p:spTree>
    <p:custDataLst>
      <p:tags r:id="rId1"/>
    </p:custDataLst>
    <p:extLst>
      <p:ext uri="{BB962C8B-B14F-4D97-AF65-F5344CB8AC3E}">
        <p14:creationId xmlns:p14="http://schemas.microsoft.com/office/powerpoint/2010/main" val="6386163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9840" y="5745555"/>
            <a:ext cx="1222425" cy="917338"/>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7059" y="38910"/>
            <a:ext cx="11645043" cy="1690962"/>
          </a:xfrm>
          <a:prstGeom prst="rect">
            <a:avLst/>
          </a:prstGeom>
        </p:spPr>
      </p:pic>
      <p:sp>
        <p:nvSpPr>
          <p:cNvPr id="7" name="TextBox 6"/>
          <p:cNvSpPr txBox="1"/>
          <p:nvPr/>
        </p:nvSpPr>
        <p:spPr>
          <a:xfrm>
            <a:off x="3627298" y="661764"/>
            <a:ext cx="7529208"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Further considerations: Ethical judgments</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4D2FA32C-F4DD-491F-AB09-30EC78D9E19E}"/>
              </a:ext>
            </a:extLst>
          </p:cNvPr>
          <p:cNvSpPr/>
          <p:nvPr/>
        </p:nvSpPr>
        <p:spPr>
          <a:xfrm>
            <a:off x="807380" y="1442326"/>
            <a:ext cx="6528895" cy="4303229"/>
          </a:xfrm>
          <a:prstGeom prst="rect">
            <a:avLst/>
          </a:prstGeom>
        </p:spPr>
        <p:txBody>
          <a:bodyPr wrap="square">
            <a:spAutoFit/>
          </a:bodyPr>
          <a:lstStyle/>
          <a:p>
            <a:pPr algn="just">
              <a:lnSpc>
                <a:spcPct val="200000"/>
              </a:lnSpc>
            </a:pPr>
            <a:r>
              <a:rPr lang="en-US"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the same time, however, this initial understanding of ethics obscures a number of important dimensions of ethical reflection.</a:t>
            </a:r>
          </a:p>
          <a:p>
            <a:pPr algn="just">
              <a:lnSpc>
                <a:spcPct val="200000"/>
              </a:lnSpc>
            </a:pPr>
            <a:r>
              <a:rPr lang="en-US"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There is no general rule for discerning which values, principles, norms, approaches apply before we can proceed to any inferences/conclusions about what to do..</a:t>
            </a:r>
            <a:endParaRPr lang="en-US" sz="2000" b="1"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9" name="Picture 8" descr="A picture containing text, person, person, outdoor&#10;&#10;Description automatically generated">
            <a:extLst>
              <a:ext uri="{FF2B5EF4-FFF2-40B4-BE49-F238E27FC236}">
                <a16:creationId xmlns:a16="http://schemas.microsoft.com/office/drawing/2014/main" id="{B8A4A64A-378F-4C61-9E1B-3F7531F8B9C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453814" y="1807838"/>
            <a:ext cx="4143987" cy="2990850"/>
          </a:xfrm>
          <a:prstGeom prst="rect">
            <a:avLst/>
          </a:prstGeom>
        </p:spPr>
      </p:pic>
    </p:spTree>
    <p:custDataLst>
      <p:tags r:id="rId1"/>
    </p:custDataLst>
    <p:extLst>
      <p:ext uri="{BB962C8B-B14F-4D97-AF65-F5344CB8AC3E}">
        <p14:creationId xmlns:p14="http://schemas.microsoft.com/office/powerpoint/2010/main" val="24001539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7059" y="38910"/>
            <a:ext cx="11645043" cy="1690962"/>
          </a:xfrm>
          <a:prstGeom prst="rect">
            <a:avLst/>
          </a:prstGeom>
        </p:spPr>
      </p:pic>
      <p:sp>
        <p:nvSpPr>
          <p:cNvPr id="7" name="TextBox 6"/>
          <p:cNvSpPr txBox="1"/>
          <p:nvPr/>
        </p:nvSpPr>
        <p:spPr>
          <a:xfrm>
            <a:off x="3627298" y="661764"/>
            <a:ext cx="7529208"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Further considerations: Ethical judgments</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4D2FA32C-F4DD-491F-AB09-30EC78D9E19E}"/>
              </a:ext>
            </a:extLst>
          </p:cNvPr>
          <p:cNvSpPr/>
          <p:nvPr/>
        </p:nvSpPr>
        <p:spPr>
          <a:xfrm>
            <a:off x="807380" y="1442326"/>
            <a:ext cx="6528895" cy="4047198"/>
          </a:xfrm>
          <a:prstGeom prst="rect">
            <a:avLst/>
          </a:prstGeom>
        </p:spPr>
        <p:txBody>
          <a:bodyPr wrap="square">
            <a:spAutoFit/>
          </a:bodyPr>
          <a:lstStyle/>
          <a:p>
            <a:pPr algn="just">
              <a:lnSpc>
                <a:spcPct val="200000"/>
              </a:lnSpc>
            </a:pPr>
            <a:r>
              <a:rPr lang="en-US" sz="22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That is, we will find it difficult conceptually to move toward pluralism and other forms of middle grounds, because our either/or thinking insists that we can only have either unity (shared norms) or difference (in interpretation/application), but not both.</a:t>
            </a:r>
            <a:endParaRPr lang="en-US" sz="2200" b="1"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9" name="Picture 8" descr="A picture containing LEGO, indoor, toy&#10;&#10;Description automatically generated">
            <a:extLst>
              <a:ext uri="{FF2B5EF4-FFF2-40B4-BE49-F238E27FC236}">
                <a16:creationId xmlns:a16="http://schemas.microsoft.com/office/drawing/2014/main" id="{79178217-AC26-4778-8DDD-84360C62407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574925" y="1720904"/>
            <a:ext cx="3988425" cy="2988614"/>
          </a:xfrm>
          <a:prstGeom prst="rect">
            <a:avLst/>
          </a:prstGeom>
        </p:spPr>
      </p:pic>
    </p:spTree>
    <p:custDataLst>
      <p:tags r:id="rId1"/>
    </p:custDataLst>
    <p:extLst>
      <p:ext uri="{BB962C8B-B14F-4D97-AF65-F5344CB8AC3E}">
        <p14:creationId xmlns:p14="http://schemas.microsoft.com/office/powerpoint/2010/main" val="1088963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7059" y="38910"/>
            <a:ext cx="11645043" cy="1690962"/>
          </a:xfrm>
          <a:prstGeom prst="rect">
            <a:avLst/>
          </a:prstGeom>
        </p:spPr>
      </p:pic>
      <p:sp>
        <p:nvSpPr>
          <p:cNvPr id="7" name="TextBox 6"/>
          <p:cNvSpPr txBox="1"/>
          <p:nvPr/>
        </p:nvSpPr>
        <p:spPr>
          <a:xfrm>
            <a:off x="3627298" y="661764"/>
            <a:ext cx="7529208"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Further considerations: Ethical judgments</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4D2FA32C-F4DD-491F-AB09-30EC78D9E19E}"/>
              </a:ext>
            </a:extLst>
          </p:cNvPr>
          <p:cNvSpPr/>
          <p:nvPr/>
        </p:nvSpPr>
        <p:spPr>
          <a:xfrm>
            <a:off x="744571" y="1705461"/>
            <a:ext cx="7782127" cy="3370090"/>
          </a:xfrm>
          <a:prstGeom prst="rect">
            <a:avLst/>
          </a:prstGeom>
        </p:spPr>
        <p:txBody>
          <a:bodyPr wrap="square">
            <a:spAutoFit/>
          </a:bodyPr>
          <a:lstStyle/>
          <a:p>
            <a:pPr algn="just">
              <a:lnSpc>
                <a:spcPct val="200000"/>
              </a:lnSpc>
            </a:pPr>
            <a:r>
              <a:rPr lang="en-US" sz="22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sz="22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Aristotle</a:t>
            </a:r>
            <a:r>
              <a:rPr lang="en-US" sz="22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referred to this kind of judgment as “</a:t>
            </a:r>
            <a:r>
              <a:rPr lang="en-US" sz="22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practical judgment.</a:t>
            </a:r>
            <a:r>
              <a:rPr lang="en-US" sz="22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US" sz="22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For </a:t>
            </a:r>
            <a:r>
              <a:rPr lang="en-US" sz="22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Aristotle</a:t>
            </a:r>
            <a:r>
              <a:rPr lang="en-US" sz="22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the development of this sort of practical judgment is an ongoing project that continues throughout one’s entire life.</a:t>
            </a:r>
            <a:endParaRPr lang="en-US" sz="2200" b="1"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9" name="Picture 8" descr="A picture containing text, dark, silhouette, light&#10;&#10;Description automatically generated">
            <a:extLst>
              <a:ext uri="{FF2B5EF4-FFF2-40B4-BE49-F238E27FC236}">
                <a16:creationId xmlns:a16="http://schemas.microsoft.com/office/drawing/2014/main" id="{AE57F29B-B30D-4DA8-9422-B996A008571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765731" y="1866900"/>
            <a:ext cx="2946371" cy="2876550"/>
          </a:xfrm>
          <a:prstGeom prst="rect">
            <a:avLst/>
          </a:prstGeom>
        </p:spPr>
      </p:pic>
    </p:spTree>
    <p:custDataLst>
      <p:tags r:id="rId1"/>
    </p:custDataLst>
    <p:extLst>
      <p:ext uri="{BB962C8B-B14F-4D97-AF65-F5344CB8AC3E}">
        <p14:creationId xmlns:p14="http://schemas.microsoft.com/office/powerpoint/2010/main" val="34129695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7059" y="38910"/>
            <a:ext cx="11645043" cy="1690962"/>
          </a:xfrm>
          <a:prstGeom prst="rect">
            <a:avLst/>
          </a:prstGeom>
        </p:spPr>
      </p:pic>
      <p:sp>
        <p:nvSpPr>
          <p:cNvPr id="7" name="TextBox 6"/>
          <p:cNvSpPr txBox="1"/>
          <p:nvPr/>
        </p:nvSpPr>
        <p:spPr>
          <a:xfrm>
            <a:off x="3627298" y="661764"/>
            <a:ext cx="7529208"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Further considerations: Ethical judgments</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4D2FA32C-F4DD-491F-AB09-30EC78D9E19E}"/>
              </a:ext>
            </a:extLst>
          </p:cNvPr>
          <p:cNvSpPr/>
          <p:nvPr/>
        </p:nvSpPr>
        <p:spPr>
          <a:xfrm>
            <a:off x="992221" y="1305411"/>
            <a:ext cx="7782127" cy="4303229"/>
          </a:xfrm>
          <a:prstGeom prst="rect">
            <a:avLst/>
          </a:prstGeom>
        </p:spPr>
        <p:txBody>
          <a:bodyPr wrap="square">
            <a:spAutoFit/>
          </a:bodyPr>
          <a:lstStyle/>
          <a:p>
            <a:pPr algn="just">
              <a:lnSpc>
                <a:spcPct val="200000"/>
              </a:lnSpc>
            </a:pPr>
            <a:r>
              <a:rPr lang="en-US"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Analogously, our first efforts to grapple with difficult ethical issues that require practical judgment do not always go well:</a:t>
            </a:r>
          </a:p>
          <a:p>
            <a:pPr algn="just">
              <a:lnSpc>
                <a:spcPct val="200000"/>
              </a:lnSpc>
            </a:pPr>
            <a:r>
              <a:rPr lang="en-US"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We are caught in the ethical “bootstrapping” problem of needing precisely the ability to judge that will be robust enough to help only after it has been developed and honed through many years of (sometimes hard) experience.</a:t>
            </a:r>
            <a:endParaRPr lang="en-US" sz="2000" b="1"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9" name="Picture 8">
            <a:extLst>
              <a:ext uri="{FF2B5EF4-FFF2-40B4-BE49-F238E27FC236}">
                <a16:creationId xmlns:a16="http://schemas.microsoft.com/office/drawing/2014/main" id="{2FEEAEB3-0335-458C-A8DE-24705487611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328703" y="1768478"/>
            <a:ext cx="4189617" cy="3840162"/>
          </a:xfrm>
          <a:prstGeom prst="rect">
            <a:avLst/>
          </a:prstGeom>
        </p:spPr>
      </p:pic>
    </p:spTree>
    <p:custDataLst>
      <p:tags r:id="rId1"/>
    </p:custDataLst>
    <p:extLst>
      <p:ext uri="{BB962C8B-B14F-4D97-AF65-F5344CB8AC3E}">
        <p14:creationId xmlns:p14="http://schemas.microsoft.com/office/powerpoint/2010/main" val="32709152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83256" y="75251"/>
            <a:ext cx="11064641" cy="1690962"/>
          </a:xfrm>
          <a:prstGeom prst="rect">
            <a:avLst/>
          </a:prstGeom>
        </p:spPr>
      </p:pic>
      <p:sp>
        <p:nvSpPr>
          <p:cNvPr id="7" name="TextBox 6"/>
          <p:cNvSpPr txBox="1"/>
          <p:nvPr/>
        </p:nvSpPr>
        <p:spPr>
          <a:xfrm>
            <a:off x="3547332" y="646406"/>
            <a:ext cx="6689251" cy="1077218"/>
          </a:xfrm>
          <a:prstGeom prst="rect">
            <a:avLst/>
          </a:prstGeom>
          <a:noFill/>
        </p:spPr>
        <p:txBody>
          <a:bodyPr wrap="square" rtlCol="0">
            <a:spAutoFit/>
          </a:bodyPr>
          <a:lstStyle/>
          <a:p>
            <a:r>
              <a:rPr lang="en-US" sz="3200" b="1" dirty="0">
                <a:solidFill>
                  <a:schemeClr val="bg1"/>
                </a:solidFill>
                <a:latin typeface="Tajawal Medium" panose="00000600000000000000" pitchFamily="2" charset="-78"/>
                <a:cs typeface="Tajawal Medium" panose="00000600000000000000" pitchFamily="2" charset="-78"/>
              </a:rPr>
              <a:t>Remember, Today We </a:t>
            </a:r>
            <a:r>
              <a:rPr lang="en-US" sz="3200" b="1">
                <a:solidFill>
                  <a:schemeClr val="bg1"/>
                </a:solidFill>
                <a:latin typeface="Tajawal Medium" panose="00000600000000000000" pitchFamily="2" charset="-78"/>
                <a:cs typeface="Tajawal Medium" panose="00000600000000000000" pitchFamily="2" charset="-78"/>
              </a:rPr>
              <a:t>Talk About </a:t>
            </a:r>
            <a:r>
              <a:rPr lang="en-US" sz="3200" b="1" dirty="0">
                <a:solidFill>
                  <a:schemeClr val="bg1"/>
                </a:solidFill>
                <a:latin typeface="Tajawal Medium" panose="00000600000000000000" pitchFamily="2" charset="-78"/>
                <a:cs typeface="Tajawal Medium" panose="00000600000000000000" pitchFamily="2" charset="-78"/>
              </a:rPr>
              <a:t>..</a:t>
            </a:r>
            <a:endParaRPr lang="en-US" sz="32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47D1C754-1798-422A-9316-98AB8053F9CA}"/>
              </a:ext>
            </a:extLst>
          </p:cNvPr>
          <p:cNvSpPr txBox="1"/>
          <p:nvPr/>
        </p:nvSpPr>
        <p:spPr>
          <a:xfrm>
            <a:off x="266801" y="295676"/>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Rectangle 12">
            <a:extLst>
              <a:ext uri="{FF2B5EF4-FFF2-40B4-BE49-F238E27FC236}">
                <a16:creationId xmlns:a16="http://schemas.microsoft.com/office/drawing/2014/main" id="{4397E26A-3CC4-4822-965D-1FFF0255314E}"/>
              </a:ext>
            </a:extLst>
          </p:cNvPr>
          <p:cNvSpPr/>
          <p:nvPr/>
        </p:nvSpPr>
        <p:spPr>
          <a:xfrm>
            <a:off x="836580" y="1902398"/>
            <a:ext cx="8613840" cy="3323987"/>
          </a:xfrm>
          <a:prstGeom prst="rect">
            <a:avLst/>
          </a:prstGeom>
        </p:spPr>
        <p:txBody>
          <a:bodyPr wrap="square">
            <a:spAutoFit/>
          </a:bodyPr>
          <a:lstStyle/>
          <a:p>
            <a:r>
              <a:rPr lang="en-US" sz="3000" dirty="0">
                <a:solidFill>
                  <a:schemeClr val="accent1">
                    <a:lumMod val="50000"/>
                  </a:schemeClr>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Digital media ethics: How to proceed?</a:t>
            </a:r>
          </a:p>
          <a:p>
            <a:r>
              <a:rPr lang="en-US" sz="3000" dirty="0">
                <a:solidFill>
                  <a:schemeClr val="accent1">
                    <a:lumMod val="50000"/>
                  </a:schemeClr>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Is digital media ethics possible? Grounds for hope</a:t>
            </a:r>
          </a:p>
          <a:p>
            <a:r>
              <a:rPr lang="en-US" sz="3000" dirty="0">
                <a:solidFill>
                  <a:schemeClr val="accent1">
                    <a:lumMod val="50000"/>
                  </a:schemeClr>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How to do ethics in the new mediascape:</a:t>
            </a:r>
          </a:p>
          <a:p>
            <a:r>
              <a:rPr lang="en-US" sz="3000" dirty="0">
                <a:solidFill>
                  <a:schemeClr val="accent1">
                    <a:lumMod val="50000"/>
                  </a:schemeClr>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Dialogical approaches, difference, and</a:t>
            </a:r>
          </a:p>
          <a:p>
            <a:r>
              <a:rPr lang="en-US" sz="3000" dirty="0">
                <a:solidFill>
                  <a:schemeClr val="accent1">
                    <a:lumMod val="50000"/>
                  </a:schemeClr>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Pluralism.</a:t>
            </a:r>
          </a:p>
          <a:p>
            <a:r>
              <a:rPr lang="en-US" sz="3000" dirty="0">
                <a:solidFill>
                  <a:schemeClr val="accent1">
                    <a:lumMod val="50000"/>
                  </a:schemeClr>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Further considerations: Ethical judgments</a:t>
            </a:r>
          </a:p>
        </p:txBody>
      </p:sp>
      <p:pic>
        <p:nvPicPr>
          <p:cNvPr id="15" name="Picture 14" descr="Chart, funnel chart&#10;&#10;Description automatically generated">
            <a:extLst>
              <a:ext uri="{FF2B5EF4-FFF2-40B4-BE49-F238E27FC236}">
                <a16:creationId xmlns:a16="http://schemas.microsoft.com/office/drawing/2014/main" id="{F5269483-AC95-4A04-8990-D5F424AAD453}"/>
              </a:ext>
            </a:extLst>
          </p:cNvPr>
          <p:cNvPicPr>
            <a:picLocks noChangeAspect="1"/>
          </p:cNvPicPr>
          <p:nvPr/>
        </p:nvPicPr>
        <p:blipFill rotWithShape="1">
          <a:blip r:embed="rId7">
            <a:extLst>
              <a:ext uri="{28A0092B-C50C-407E-A947-70E740481C1C}">
                <a14:useLocalDpi xmlns:a14="http://schemas.microsoft.com/office/drawing/2010/main" val="0"/>
              </a:ext>
            </a:extLst>
          </a:blip>
          <a:srcRect b="7294"/>
          <a:stretch/>
        </p:blipFill>
        <p:spPr>
          <a:xfrm>
            <a:off x="9191867" y="2109070"/>
            <a:ext cx="2720857" cy="2865526"/>
          </a:xfrm>
          <a:prstGeom prst="rect">
            <a:avLst/>
          </a:prstGeom>
          <a:effectLst>
            <a:outerShdw blurRad="50800" dist="38100" dir="2700000" algn="tl" rotWithShape="0">
              <a:prstClr val="black">
                <a:alpha val="40000"/>
              </a:prstClr>
            </a:outerShdw>
          </a:effectLst>
        </p:spPr>
      </p:pic>
    </p:spTree>
    <p:custDataLst>
      <p:tags r:id="rId1"/>
    </p:custDataLst>
    <p:extLst>
      <p:ext uri="{BB962C8B-B14F-4D97-AF65-F5344CB8AC3E}">
        <p14:creationId xmlns:p14="http://schemas.microsoft.com/office/powerpoint/2010/main" val="4092630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83256" y="75251"/>
            <a:ext cx="11064641" cy="1690962"/>
          </a:xfrm>
          <a:prstGeom prst="rect">
            <a:avLst/>
          </a:prstGeom>
        </p:spPr>
      </p:pic>
      <p:sp>
        <p:nvSpPr>
          <p:cNvPr id="7" name="TextBox 6"/>
          <p:cNvSpPr txBox="1"/>
          <p:nvPr/>
        </p:nvSpPr>
        <p:spPr>
          <a:xfrm>
            <a:off x="5583682" y="665008"/>
            <a:ext cx="1984442" cy="584775"/>
          </a:xfrm>
          <a:prstGeom prst="rect">
            <a:avLst/>
          </a:prstGeom>
          <a:noFill/>
        </p:spPr>
        <p:txBody>
          <a:bodyPr wrap="square" rtlCol="0">
            <a:spAutoFit/>
          </a:bodyPr>
          <a:lstStyle/>
          <a:p>
            <a:r>
              <a:rPr lang="en-US" sz="3200" b="1" dirty="0">
                <a:solidFill>
                  <a:schemeClr val="bg1"/>
                </a:solidFill>
                <a:latin typeface="Tajawal Medium" panose="00000600000000000000" pitchFamily="2" charset="-78"/>
                <a:cs typeface="Tajawal Medium" panose="00000600000000000000" pitchFamily="2" charset="-78"/>
              </a:rPr>
              <a:t>THANKS</a:t>
            </a:r>
            <a:endParaRPr lang="en-US" sz="32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47D1C754-1798-422A-9316-98AB8053F9CA}"/>
              </a:ext>
            </a:extLst>
          </p:cNvPr>
          <p:cNvSpPr txBox="1"/>
          <p:nvPr/>
        </p:nvSpPr>
        <p:spPr>
          <a:xfrm>
            <a:off x="266801" y="295676"/>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descr="A picture containing graphical user interface&#10;&#10;Description automatically generated">
            <a:extLst>
              <a:ext uri="{FF2B5EF4-FFF2-40B4-BE49-F238E27FC236}">
                <a16:creationId xmlns:a16="http://schemas.microsoft.com/office/drawing/2014/main" id="{74B589DC-EF58-4710-9060-88240076F7E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56930" y="1986638"/>
            <a:ext cx="10398642" cy="3446176"/>
          </a:xfrm>
          <a:prstGeom prst="rect">
            <a:avLst/>
          </a:prstGeom>
        </p:spPr>
      </p:pic>
    </p:spTree>
    <p:custDataLst>
      <p:tags r:id="rId1"/>
    </p:custDataLst>
    <p:extLst>
      <p:ext uri="{BB962C8B-B14F-4D97-AF65-F5344CB8AC3E}">
        <p14:creationId xmlns:p14="http://schemas.microsoft.com/office/powerpoint/2010/main" val="2381692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a:off x="0" y="4199708"/>
            <a:ext cx="12200709" cy="2688772"/>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6"/>
          <a:stretch>
            <a:fillRect/>
          </a:stretch>
        </p:blipFill>
        <p:spPr>
          <a:xfrm>
            <a:off x="-53897" y="422122"/>
            <a:ext cx="6714451" cy="1972334"/>
          </a:xfrm>
          <a:prstGeom prst="rect">
            <a:avLst/>
          </a:prstGeom>
        </p:spPr>
      </p:pic>
      <p:pic>
        <p:nvPicPr>
          <p:cNvPr id="13" name="Picture 12"/>
          <p:cNvPicPr>
            <a:picLocks noChangeAspect="1"/>
          </p:cNvPicPr>
          <p:nvPr/>
        </p:nvPicPr>
        <p:blipFill>
          <a:blip r:embed="rId7"/>
          <a:stretch>
            <a:fillRect/>
          </a:stretch>
        </p:blipFill>
        <p:spPr>
          <a:xfrm>
            <a:off x="6433777" y="3125529"/>
            <a:ext cx="5882401" cy="1034667"/>
          </a:xfrm>
          <a:prstGeom prst="rect">
            <a:avLst/>
          </a:prstGeom>
        </p:spPr>
      </p:pic>
      <p:sp>
        <p:nvSpPr>
          <p:cNvPr id="14" name="TextBox 13"/>
          <p:cNvSpPr txBox="1"/>
          <p:nvPr/>
        </p:nvSpPr>
        <p:spPr>
          <a:xfrm>
            <a:off x="474133" y="715791"/>
            <a:ext cx="5945282"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ETHICS</a:t>
            </a:r>
          </a:p>
          <a:p>
            <a:r>
              <a:rPr lang="en-US" sz="2800" dirty="0">
                <a:solidFill>
                  <a:srgbClr val="24A9E1"/>
                </a:solidFill>
                <a:latin typeface="Tajawal Medium" panose="00000600000000000000" pitchFamily="2" charset="-78"/>
                <a:cs typeface="Tajawal Medium" panose="00000600000000000000" pitchFamily="2" charset="-78"/>
              </a:rPr>
              <a:t>Prepared by Dr. Sherihan Mohamed</a:t>
            </a:r>
          </a:p>
          <a:p>
            <a:r>
              <a:rPr lang="en-US" sz="2800" dirty="0">
                <a:solidFill>
                  <a:srgbClr val="FF9518"/>
                </a:solidFill>
                <a:latin typeface="Tajawal Medium" panose="00000600000000000000" pitchFamily="2" charset="-78"/>
                <a:cs typeface="Tajawal Medium" panose="00000600000000000000" pitchFamily="2" charset="-78"/>
              </a:rPr>
              <a:t>LECTURE 2</a:t>
            </a:r>
          </a:p>
        </p:txBody>
      </p:sp>
      <p:sp>
        <p:nvSpPr>
          <p:cNvPr id="16" name="TextBox 15"/>
          <p:cNvSpPr txBox="1"/>
          <p:nvPr/>
        </p:nvSpPr>
        <p:spPr>
          <a:xfrm>
            <a:off x="7054076" y="3361534"/>
            <a:ext cx="417242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ETHICS</a:t>
            </a:r>
          </a:p>
        </p:txBody>
      </p:sp>
    </p:spTree>
    <p:extLst>
      <p:ext uri="{BB962C8B-B14F-4D97-AF65-F5344CB8AC3E}">
        <p14:creationId xmlns:p14="http://schemas.microsoft.com/office/powerpoint/2010/main" val="29220247"/>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0.9|3.3"/>
</p:tagLst>
</file>

<file path=ppt/tags/tag2.xml><?xml version="1.0" encoding="utf-8"?>
<p:tagLst xmlns:a="http://schemas.openxmlformats.org/drawingml/2006/main" xmlns:r="http://schemas.openxmlformats.org/officeDocument/2006/relationships" xmlns:p="http://schemas.openxmlformats.org/presentationml/2006/main">
  <p:tag name="TIMING" val="|0"/>
</p:tagLst>
</file>

<file path=ppt/tags/tag3.xml><?xml version="1.0" encoding="utf-8"?>
<p:tagLst xmlns:a="http://schemas.openxmlformats.org/drawingml/2006/main" xmlns:r="http://schemas.openxmlformats.org/officeDocument/2006/relationships" xmlns:p="http://schemas.openxmlformats.org/presentationml/2006/main">
  <p:tag name="TIMING" val="|1.2"/>
</p:tagLst>
</file>

<file path=ppt/tags/tag4.xml><?xml version="1.0" encoding="utf-8"?>
<p:tagLst xmlns:a="http://schemas.openxmlformats.org/drawingml/2006/main" xmlns:r="http://schemas.openxmlformats.org/officeDocument/2006/relationships" xmlns:p="http://schemas.openxmlformats.org/presentationml/2006/main">
  <p:tag name="TIMING" val="|4.3"/>
</p:tagLst>
</file>

<file path=ppt/tags/tag5.xml><?xml version="1.0" encoding="utf-8"?>
<p:tagLst xmlns:a="http://schemas.openxmlformats.org/drawingml/2006/main" xmlns:r="http://schemas.openxmlformats.org/officeDocument/2006/relationships" xmlns:p="http://schemas.openxmlformats.org/presentationml/2006/main">
  <p:tag name="TIMING" val="|2.6"/>
</p:tagLst>
</file>

<file path=ppt/tags/tag6.xml><?xml version="1.0" encoding="utf-8"?>
<p:tagLst xmlns:a="http://schemas.openxmlformats.org/drawingml/2006/main" xmlns:r="http://schemas.openxmlformats.org/officeDocument/2006/relationships" xmlns:p="http://schemas.openxmlformats.org/presentationml/2006/main">
  <p:tag name="TIMING" val="|0.7|1.1"/>
</p:tagLst>
</file>

<file path=ppt/tags/tag7.xml><?xml version="1.0" encoding="utf-8"?>
<p:tagLst xmlns:a="http://schemas.openxmlformats.org/drawingml/2006/main" xmlns:r="http://schemas.openxmlformats.org/officeDocument/2006/relationships" xmlns:p="http://schemas.openxmlformats.org/presentationml/2006/main">
  <p:tag name="TIMING" val="|0.9|0"/>
</p:tagLst>
</file>

<file path=ppt/tags/tag8.xml><?xml version="1.0" encoding="utf-8"?>
<p:tagLst xmlns:a="http://schemas.openxmlformats.org/drawingml/2006/main" xmlns:r="http://schemas.openxmlformats.org/officeDocument/2006/relationships" xmlns:p="http://schemas.openxmlformats.org/presentationml/2006/main">
  <p:tag name="TIMING" val="|1|3.7"/>
</p:tagLst>
</file>

<file path=ppt/tags/tag9.xml><?xml version="1.0" encoding="utf-8"?>
<p:tagLst xmlns:a="http://schemas.openxmlformats.org/drawingml/2006/main" xmlns:r="http://schemas.openxmlformats.org/officeDocument/2006/relationships" xmlns:p="http://schemas.openxmlformats.org/presentationml/2006/main">
  <p:tag name="TIMING" val="|2.8|4.5"/>
</p:tagLst>
</file>

<file path=ppt/tags/tag10.xml><?xml version="1.0" encoding="utf-8"?>
<p:tagLst xmlns:a="http://schemas.openxmlformats.org/drawingml/2006/main" xmlns:r="http://schemas.openxmlformats.org/officeDocument/2006/relationships" xmlns:p="http://schemas.openxmlformats.org/presentationml/2006/main">
  <p:tag name="TIMING" val="|0.8|0.6"/>
</p:tagLst>
</file>

<file path=ppt/tags/tag11.xml><?xml version="1.0" encoding="utf-8"?>
<p:tagLst xmlns:a="http://schemas.openxmlformats.org/drawingml/2006/main" xmlns:r="http://schemas.openxmlformats.org/officeDocument/2006/relationships" xmlns:p="http://schemas.openxmlformats.org/presentationml/2006/main">
  <p:tag name="TIMING" val="|1.4|5.9"/>
</p:tagLst>
</file>

<file path=ppt/tags/tag12.xml><?xml version="1.0" encoding="utf-8"?>
<p:tagLst xmlns:a="http://schemas.openxmlformats.org/drawingml/2006/main" xmlns:r="http://schemas.openxmlformats.org/officeDocument/2006/relationships" xmlns:p="http://schemas.openxmlformats.org/presentationml/2006/main">
  <p:tag name="TIMING" val="|0.7|2.3"/>
</p:tagLst>
</file>

<file path=ppt/tags/tag13.xml><?xml version="1.0" encoding="utf-8"?>
<p:tagLst xmlns:a="http://schemas.openxmlformats.org/drawingml/2006/main" xmlns:r="http://schemas.openxmlformats.org/officeDocument/2006/relationships" xmlns:p="http://schemas.openxmlformats.org/presentationml/2006/main">
  <p:tag name="TIMING" val="|1.7|3.6"/>
</p:tagLst>
</file>

<file path=ppt/tags/tag14.xml><?xml version="1.0" encoding="utf-8"?>
<p:tagLst xmlns:a="http://schemas.openxmlformats.org/drawingml/2006/main" xmlns:r="http://schemas.openxmlformats.org/officeDocument/2006/relationships" xmlns:p="http://schemas.openxmlformats.org/presentationml/2006/main">
  <p:tag name="TIMING" val="|1.5"/>
</p:tagLst>
</file>

<file path=ppt/tags/tag15.xml><?xml version="1.0" encoding="utf-8"?>
<p:tagLst xmlns:a="http://schemas.openxmlformats.org/drawingml/2006/main" xmlns:r="http://schemas.openxmlformats.org/officeDocument/2006/relationships" xmlns:p="http://schemas.openxmlformats.org/presentationml/2006/main">
  <p:tag name="TIMING" val="|2|10.3"/>
</p:tagLst>
</file>

<file path=ppt/tags/tag16.xml><?xml version="1.0" encoding="utf-8"?>
<p:tagLst xmlns:a="http://schemas.openxmlformats.org/drawingml/2006/main" xmlns:r="http://schemas.openxmlformats.org/officeDocument/2006/relationships" xmlns:p="http://schemas.openxmlformats.org/presentationml/2006/main">
  <p:tag name="TIMING" val="|0.6"/>
</p:tagLst>
</file>

<file path=ppt/tags/tag17.xml><?xml version="1.0" encoding="utf-8"?>
<p:tagLst xmlns:a="http://schemas.openxmlformats.org/drawingml/2006/main" xmlns:r="http://schemas.openxmlformats.org/officeDocument/2006/relationships" xmlns:p="http://schemas.openxmlformats.org/presentationml/2006/main">
  <p:tag name="TIMING" val="|1.9|12.2"/>
</p:tagLst>
</file>

<file path=ppt/tags/tag18.xml><?xml version="1.0" encoding="utf-8"?>
<p:tagLst xmlns:a="http://schemas.openxmlformats.org/drawingml/2006/main" xmlns:r="http://schemas.openxmlformats.org/officeDocument/2006/relationships" xmlns:p="http://schemas.openxmlformats.org/presentationml/2006/main">
  <p:tag name="TIMING" val="|1.6"/>
</p:tagLst>
</file>

<file path=ppt/tags/tag19.xml><?xml version="1.0" encoding="utf-8"?>
<p:tagLst xmlns:a="http://schemas.openxmlformats.org/drawingml/2006/main" xmlns:r="http://schemas.openxmlformats.org/officeDocument/2006/relationships" xmlns:p="http://schemas.openxmlformats.org/presentationml/2006/main">
  <p:tag name="TIMING" val="|3"/>
</p:tagLst>
</file>

<file path=ppt/tags/tag20.xml><?xml version="1.0" encoding="utf-8"?>
<p:tagLst xmlns:a="http://schemas.openxmlformats.org/drawingml/2006/main" xmlns:r="http://schemas.openxmlformats.org/officeDocument/2006/relationships" xmlns:p="http://schemas.openxmlformats.org/presentationml/2006/main">
  <p:tag name="TIMING" val="|0.9"/>
</p:tagLst>
</file>

<file path=ppt/tags/tag21.xml><?xml version="1.0" encoding="utf-8"?>
<p:tagLst xmlns:a="http://schemas.openxmlformats.org/drawingml/2006/main" xmlns:r="http://schemas.openxmlformats.org/officeDocument/2006/relationships" xmlns:p="http://schemas.openxmlformats.org/presentationml/2006/main">
  <p:tag name="TIMING" val="|1"/>
</p:tagLst>
</file>

<file path=ppt/tags/tag22.xml><?xml version="1.0" encoding="utf-8"?>
<p:tagLst xmlns:a="http://schemas.openxmlformats.org/drawingml/2006/main" xmlns:r="http://schemas.openxmlformats.org/officeDocument/2006/relationships" xmlns:p="http://schemas.openxmlformats.org/presentationml/2006/main">
  <p:tag name="TIMING" val="|0.1"/>
</p:tagLst>
</file>

<file path=ppt/tags/tag23.xml><?xml version="1.0" encoding="utf-8"?>
<p:tagLst xmlns:a="http://schemas.openxmlformats.org/drawingml/2006/main" xmlns:r="http://schemas.openxmlformats.org/officeDocument/2006/relationships" xmlns:p="http://schemas.openxmlformats.org/presentationml/2006/main">
  <p:tag name="TIMING" val="|2.5"/>
</p:tagLst>
</file>

<file path=ppt/tags/tag24.xml><?xml version="1.0" encoding="utf-8"?>
<p:tagLst xmlns:a="http://schemas.openxmlformats.org/drawingml/2006/main" xmlns:r="http://schemas.openxmlformats.org/officeDocument/2006/relationships" xmlns:p="http://schemas.openxmlformats.org/presentationml/2006/main">
  <p:tag name="TIMING" val="|1.8"/>
</p:tagLst>
</file>

<file path=ppt/tags/tag25.xml><?xml version="1.0" encoding="utf-8"?>
<p:tagLst xmlns:a="http://schemas.openxmlformats.org/drawingml/2006/main" xmlns:r="http://schemas.openxmlformats.org/officeDocument/2006/relationships" xmlns:p="http://schemas.openxmlformats.org/presentationml/2006/main">
  <p:tag name="TIMING" val="|1.2"/>
</p:tagLst>
</file>

<file path=ppt/tags/tag26.xml><?xml version="1.0" encoding="utf-8"?>
<p:tagLst xmlns:a="http://schemas.openxmlformats.org/drawingml/2006/main" xmlns:r="http://schemas.openxmlformats.org/officeDocument/2006/relationships" xmlns:p="http://schemas.openxmlformats.org/presentationml/2006/main">
  <p:tag name="TIMING" val="|1.7"/>
</p:tagLst>
</file>

<file path=ppt/tags/tag27.xml><?xml version="1.0" encoding="utf-8"?>
<p:tagLst xmlns:a="http://schemas.openxmlformats.org/drawingml/2006/main" xmlns:r="http://schemas.openxmlformats.org/officeDocument/2006/relationships" xmlns:p="http://schemas.openxmlformats.org/presentationml/2006/main">
  <p:tag name="TIMING" val="|3.5"/>
</p:tagLst>
</file>

<file path=ppt/tags/tag28.xml><?xml version="1.0" encoding="utf-8"?>
<p:tagLst xmlns:a="http://schemas.openxmlformats.org/drawingml/2006/main" xmlns:r="http://schemas.openxmlformats.org/officeDocument/2006/relationships" xmlns:p="http://schemas.openxmlformats.org/presentationml/2006/main">
  <p:tag name="TIMING" val="|1"/>
</p:tagLst>
</file>

<file path=ppt/tags/tag29.xml><?xml version="1.0" encoding="utf-8"?>
<p:tagLst xmlns:a="http://schemas.openxmlformats.org/drawingml/2006/main" xmlns:r="http://schemas.openxmlformats.org/officeDocument/2006/relationships" xmlns:p="http://schemas.openxmlformats.org/presentationml/2006/main">
  <p:tag name="TIMING" val="|1.2"/>
</p:tagLst>
</file>

<file path=ppt/tags/tag30.xml><?xml version="1.0" encoding="utf-8"?>
<p:tagLst xmlns:a="http://schemas.openxmlformats.org/drawingml/2006/main" xmlns:r="http://schemas.openxmlformats.org/officeDocument/2006/relationships" xmlns:p="http://schemas.openxmlformats.org/presentationml/2006/main">
  <p:tag name="TIMING" val="|3.4"/>
</p:tagLst>
</file>

<file path=ppt/tags/tag31.xml><?xml version="1.0" encoding="utf-8"?>
<p:tagLst xmlns:a="http://schemas.openxmlformats.org/drawingml/2006/main" xmlns:r="http://schemas.openxmlformats.org/officeDocument/2006/relationships" xmlns:p="http://schemas.openxmlformats.org/presentationml/2006/main">
  <p:tag name="TIMING" val="|2.5"/>
</p:tagLst>
</file>

<file path=ppt/tags/tag32.xml><?xml version="1.0" encoding="utf-8"?>
<p:tagLst xmlns:a="http://schemas.openxmlformats.org/drawingml/2006/main" xmlns:r="http://schemas.openxmlformats.org/officeDocument/2006/relationships" xmlns:p="http://schemas.openxmlformats.org/presentationml/2006/main">
  <p:tag name="TIMING" val="|3"/>
</p:tagLst>
</file>

<file path=ppt/tags/tag33.xml><?xml version="1.0" encoding="utf-8"?>
<p:tagLst xmlns:a="http://schemas.openxmlformats.org/drawingml/2006/main" xmlns:r="http://schemas.openxmlformats.org/officeDocument/2006/relationships" xmlns:p="http://schemas.openxmlformats.org/presentationml/2006/main">
  <p:tag name="TIMING" val="|1.4"/>
</p:tagLst>
</file>

<file path=ppt/tags/tag34.xml><?xml version="1.0" encoding="utf-8"?>
<p:tagLst xmlns:a="http://schemas.openxmlformats.org/drawingml/2006/main" xmlns:r="http://schemas.openxmlformats.org/officeDocument/2006/relationships" xmlns:p="http://schemas.openxmlformats.org/presentationml/2006/main">
  <p:tag name="TIMING" val="|3.3"/>
</p:tagLst>
</file>

<file path=ppt/tags/tag35.xml><?xml version="1.0" encoding="utf-8"?>
<p:tagLst xmlns:a="http://schemas.openxmlformats.org/drawingml/2006/main" xmlns:r="http://schemas.openxmlformats.org/officeDocument/2006/relationships" xmlns:p="http://schemas.openxmlformats.org/presentationml/2006/main">
  <p:tag name="TIMING" val="|2.9"/>
</p:tagLst>
</file>

<file path=ppt/tags/tag36.xml><?xml version="1.0" encoding="utf-8"?>
<p:tagLst xmlns:a="http://schemas.openxmlformats.org/drawingml/2006/main" xmlns:r="http://schemas.openxmlformats.org/officeDocument/2006/relationships" xmlns:p="http://schemas.openxmlformats.org/presentationml/2006/main">
  <p:tag name="TIMING" val="|1.8"/>
</p:tagLst>
</file>

<file path=ppt/tags/tag37.xml><?xml version="1.0" encoding="utf-8"?>
<p:tagLst xmlns:a="http://schemas.openxmlformats.org/drawingml/2006/main" xmlns:r="http://schemas.openxmlformats.org/officeDocument/2006/relationships" xmlns:p="http://schemas.openxmlformats.org/presentationml/2006/main">
  <p:tag name="TIMING" val="|1.5"/>
</p:tagLst>
</file>

<file path=ppt/tags/tag38.xml><?xml version="1.0" encoding="utf-8"?>
<p:tagLst xmlns:a="http://schemas.openxmlformats.org/drawingml/2006/main" xmlns:r="http://schemas.openxmlformats.org/officeDocument/2006/relationships" xmlns:p="http://schemas.openxmlformats.org/presentationml/2006/main">
  <p:tag name="TIMING" val="|3.9"/>
</p:tagLst>
</file>

<file path=ppt/tags/tag39.xml><?xml version="1.0" encoding="utf-8"?>
<p:tagLst xmlns:a="http://schemas.openxmlformats.org/drawingml/2006/main" xmlns:r="http://schemas.openxmlformats.org/officeDocument/2006/relationships" xmlns:p="http://schemas.openxmlformats.org/presentationml/2006/main">
  <p:tag name="TIMING" val="|3.8"/>
</p:tagLst>
</file>

<file path=ppt/tags/tag40.xml><?xml version="1.0" encoding="utf-8"?>
<p:tagLst xmlns:a="http://schemas.openxmlformats.org/drawingml/2006/main" xmlns:r="http://schemas.openxmlformats.org/officeDocument/2006/relationships" xmlns:p="http://schemas.openxmlformats.org/presentationml/2006/main">
  <p:tag name="TIMING" val="|4.3"/>
</p:tagLst>
</file>

<file path=ppt/tags/tag41.xml><?xml version="1.0" encoding="utf-8"?>
<p:tagLst xmlns:a="http://schemas.openxmlformats.org/drawingml/2006/main" xmlns:r="http://schemas.openxmlformats.org/officeDocument/2006/relationships" xmlns:p="http://schemas.openxmlformats.org/presentationml/2006/main">
  <p:tag name="TIMING" val="|95.5"/>
</p:tagLst>
</file>

<file path=ppt/tags/tag42.xml><?xml version="1.0" encoding="utf-8"?>
<p:tagLst xmlns:a="http://schemas.openxmlformats.org/drawingml/2006/main" xmlns:r="http://schemas.openxmlformats.org/officeDocument/2006/relationships" xmlns:p="http://schemas.openxmlformats.org/presentationml/2006/main">
  <p:tag name="TIMING" val="|318"/>
</p:tagLst>
</file>

<file path=ppt/tags/tag43.xml><?xml version="1.0" encoding="utf-8"?>
<p:tagLst xmlns:a="http://schemas.openxmlformats.org/drawingml/2006/main" xmlns:r="http://schemas.openxmlformats.org/officeDocument/2006/relationships" xmlns:p="http://schemas.openxmlformats.org/presentationml/2006/main">
  <p:tag name="TIMING" val="|2.1"/>
</p:tagLst>
</file>

<file path=ppt/tags/tag44.xml><?xml version="1.0" encoding="utf-8"?>
<p:tagLst xmlns:a="http://schemas.openxmlformats.org/drawingml/2006/main" xmlns:r="http://schemas.openxmlformats.org/officeDocument/2006/relationships" xmlns:p="http://schemas.openxmlformats.org/presentationml/2006/main">
  <p:tag name="TIMING" val="|2.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TotalTime>
  <Words>2313</Words>
  <Application>Microsoft Office PowerPoint</Application>
  <PresentationFormat>Widescreen</PresentationFormat>
  <Paragraphs>205</Paragraphs>
  <Slides>46</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46</vt:i4>
      </vt:variant>
    </vt:vector>
  </HeadingPairs>
  <TitlesOfParts>
    <vt:vector size="53" baseType="lpstr">
      <vt:lpstr>Microsoft GothicNeo</vt:lpstr>
      <vt:lpstr>Microsoft GothicNeo Light</vt: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shery tawfeeq</dc:creator>
  <cp:lastModifiedBy>shery tawfeeq</cp:lastModifiedBy>
  <cp:revision>1</cp:revision>
  <dcterms:created xsi:type="dcterms:W3CDTF">2023-02-07T21:50:15Z</dcterms:created>
  <dcterms:modified xsi:type="dcterms:W3CDTF">2023-02-07T21:52:48Z</dcterms:modified>
</cp:coreProperties>
</file>