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9.xml" ContentType="application/vnd.openxmlformats-officedocument.presentationml.notesSlide+xml"/>
  <Override PartName="/ppt/notesSlides/notesSlide4.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1107" r:id="rId3"/>
    <p:sldId id="1115" r:id="rId4"/>
    <p:sldId id="1110" r:id="rId5"/>
    <p:sldId id="1131" r:id="rId6"/>
    <p:sldId id="1111" r:id="rId7"/>
    <p:sldId id="1158" r:id="rId8"/>
    <p:sldId id="1329" r:id="rId9"/>
    <p:sldId id="1452" r:id="rId10"/>
    <p:sldId id="1159" r:id="rId11"/>
    <p:sldId id="1114" r:id="rId12"/>
    <p:sldId id="1154" r:id="rId13"/>
    <p:sldId id="1386" r:id="rId14"/>
    <p:sldId id="1351" r:id="rId15"/>
    <p:sldId id="1331" r:id="rId16"/>
    <p:sldId id="1326" r:id="rId17"/>
    <p:sldId id="1355" r:id="rId18"/>
    <p:sldId id="1455" r:id="rId19"/>
    <p:sldId id="1415" r:id="rId20"/>
    <p:sldId id="1416" r:id="rId21"/>
    <p:sldId id="1157" r:id="rId22"/>
    <p:sldId id="1413" r:id="rId23"/>
    <p:sldId id="1422" r:id="rId24"/>
    <p:sldId id="1457" r:id="rId25"/>
    <p:sldId id="1429" r:id="rId26"/>
    <p:sldId id="1418" r:id="rId27"/>
    <p:sldId id="1461" r:id="rId28"/>
    <p:sldId id="1468" r:id="rId29"/>
    <p:sldId id="1470" r:id="rId30"/>
    <p:sldId id="1425" r:id="rId31"/>
    <p:sldId id="1423" r:id="rId32"/>
    <p:sldId id="1521" r:id="rId33"/>
    <p:sldId id="1522" r:id="rId34"/>
    <p:sldId id="1510" r:id="rId35"/>
    <p:sldId id="1523" r:id="rId36"/>
    <p:sldId id="1524" r:id="rId37"/>
    <p:sldId id="1525" r:id="rId38"/>
    <p:sldId id="1526" r:id="rId39"/>
    <p:sldId id="1514" r:id="rId40"/>
    <p:sldId id="1543" r:id="rId41"/>
    <p:sldId id="1541" r:id="rId42"/>
    <p:sldId id="1516" r:id="rId43"/>
    <p:sldId id="1517" r:id="rId44"/>
    <p:sldId id="1519" r:id="rId45"/>
    <p:sldId id="1549" r:id="rId46"/>
    <p:sldId id="1550" r:id="rId47"/>
    <p:sldId id="1551" r:id="rId48"/>
    <p:sldId id="1538"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1107"/>
            <p14:sldId id="1115"/>
            <p14:sldId id="1110"/>
            <p14:sldId id="1131"/>
            <p14:sldId id="1111"/>
            <p14:sldId id="1158"/>
            <p14:sldId id="1329"/>
            <p14:sldId id="1452"/>
            <p14:sldId id="1159"/>
            <p14:sldId id="1114"/>
            <p14:sldId id="1154"/>
            <p14:sldId id="1386"/>
            <p14:sldId id="1351"/>
            <p14:sldId id="1331"/>
            <p14:sldId id="1326"/>
            <p14:sldId id="1355"/>
            <p14:sldId id="1455"/>
            <p14:sldId id="1415"/>
            <p14:sldId id="1416"/>
            <p14:sldId id="1157"/>
            <p14:sldId id="1413"/>
            <p14:sldId id="1422"/>
            <p14:sldId id="1457"/>
            <p14:sldId id="1429"/>
            <p14:sldId id="1418"/>
            <p14:sldId id="1461"/>
            <p14:sldId id="1468"/>
            <p14:sldId id="1470"/>
            <p14:sldId id="1425"/>
            <p14:sldId id="1423"/>
            <p14:sldId id="1521"/>
            <p14:sldId id="1522"/>
            <p14:sldId id="1510"/>
            <p14:sldId id="1523"/>
            <p14:sldId id="1524"/>
            <p14:sldId id="1525"/>
            <p14:sldId id="1526"/>
            <p14:sldId id="1514"/>
            <p14:sldId id="1543"/>
            <p14:sldId id="1541"/>
            <p14:sldId id="1516"/>
            <p14:sldId id="1517"/>
            <p14:sldId id="1519"/>
            <p14:sldId id="1549"/>
            <p14:sldId id="1550"/>
            <p14:sldId id="1551"/>
            <p14:sldId id="153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25" autoAdjust="0"/>
  </p:normalViewPr>
  <p:slideViewPr>
    <p:cSldViewPr snapToGrid="0">
      <p:cViewPr varScale="1">
        <p:scale>
          <a:sx n="74" d="100"/>
          <a:sy n="74" d="100"/>
        </p:scale>
        <p:origin x="37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8" Type="http://schemas.openxmlformats.org/officeDocument/2006/relationships/customXml" Target="../customXml/item3.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30631">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886" y="82694"/>
          <a:ext cx="3456502" cy="2073901"/>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886" y="82694"/>
        <a:ext cx="3456502" cy="2073901"/>
      </dsp:txXfrm>
    </dsp:sp>
    <dsp:sp modelId="{8EDAC07F-7E78-42FD-9559-2BC4A2EECB77}">
      <dsp:nvSpPr>
        <dsp:cNvPr id="0" name=""/>
        <dsp:cNvSpPr/>
      </dsp:nvSpPr>
      <dsp:spPr>
        <a:xfrm>
          <a:off x="3803038" y="57984"/>
          <a:ext cx="3456502" cy="212332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803038" y="57984"/>
        <a:ext cx="3456502" cy="2123322"/>
      </dsp:txXfrm>
    </dsp:sp>
    <dsp:sp modelId="{86201F87-954D-4948-BF0A-B04C33BF675C}">
      <dsp:nvSpPr>
        <dsp:cNvPr id="0" name=""/>
        <dsp:cNvSpPr/>
      </dsp:nvSpPr>
      <dsp:spPr>
        <a:xfrm>
          <a:off x="886" y="2592626"/>
          <a:ext cx="3456502" cy="270915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886" y="2592626"/>
        <a:ext cx="3456502" cy="2709157"/>
      </dsp:txXfrm>
    </dsp:sp>
    <dsp:sp modelId="{8B63E599-5AD4-48C7-909C-D36FFDA8735C}">
      <dsp:nvSpPr>
        <dsp:cNvPr id="0" name=""/>
        <dsp:cNvSpPr/>
      </dsp:nvSpPr>
      <dsp:spPr>
        <a:xfrm>
          <a:off x="3803924" y="2549043"/>
          <a:ext cx="3456502" cy="284049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803924" y="2549043"/>
        <a:ext cx="3456502" cy="2840498"/>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524922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6988452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871198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378793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21796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01390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jpg"/><Relationship Id="rId7" Type="http://schemas.openxmlformats.org/officeDocument/2006/relationships/image" Target="../media/image33.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microsoft.com/office/2007/relationships/hdphoto" Target="../media/hdphoto1.wdp"/><Relationship Id="rId5" Type="http://schemas.openxmlformats.org/officeDocument/2006/relationships/image" Target="../media/image32.png"/><Relationship Id="rId10" Type="http://schemas.openxmlformats.org/officeDocument/2006/relationships/image" Target="../media/image36.png"/><Relationship Id="rId4" Type="http://schemas.openxmlformats.org/officeDocument/2006/relationships/image" Target="../media/image31.png"/><Relationship Id="rId9" Type="http://schemas.openxmlformats.org/officeDocument/2006/relationships/image" Target="../media/image3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0.jpeg"/></Relationships>
</file>

<file path=ppt/slides/_rels/slide39.xml.rels><?xml version="1.0" encoding="UTF-8" standalone="yes"?>
<Relationships xmlns="http://schemas.openxmlformats.org/package/2006/relationships"><Relationship Id="rId8" Type="http://schemas.openxmlformats.org/officeDocument/2006/relationships/hyperlink" Target="https://en.wikipedia.org/wiki/Knowledge" TargetMode="External"/><Relationship Id="rId13" Type="http://schemas.openxmlformats.org/officeDocument/2006/relationships/hyperlink" Target="https://en.wikipedia.org/wiki/Learning" TargetMode="External"/><Relationship Id="rId3" Type="http://schemas.openxmlformats.org/officeDocument/2006/relationships/hyperlink" Target="https://en.wikipedia.org/wiki/Social_behavior" TargetMode="External"/><Relationship Id="rId7" Type="http://schemas.openxmlformats.org/officeDocument/2006/relationships/hyperlink" Target="https://en.wikipedia.org/wiki/Society" TargetMode="External"/><Relationship Id="rId12" Type="http://schemas.openxmlformats.org/officeDocument/2006/relationships/hyperlink" Target="https://en.wikipedia.org/wiki/Habit" TargetMode="External"/><Relationship Id="rId2" Type="http://schemas.openxmlformats.org/officeDocument/2006/relationships/image" Target="../media/image27.jpg"/><Relationship Id="rId1" Type="http://schemas.openxmlformats.org/officeDocument/2006/relationships/slideLayout" Target="../slideLayouts/slideLayout1.xml"/><Relationship Id="rId6" Type="http://schemas.openxmlformats.org/officeDocument/2006/relationships/hyperlink" Target="https://en.wikipedia.org/wiki/Human" TargetMode="External"/><Relationship Id="rId11" Type="http://schemas.openxmlformats.org/officeDocument/2006/relationships/hyperlink" Target="https://en.wikipedia.org/wiki/Law" TargetMode="External"/><Relationship Id="rId5" Type="http://schemas.openxmlformats.org/officeDocument/2006/relationships/hyperlink" Target="https://en.wikipedia.org/wiki/Social_norm" TargetMode="External"/><Relationship Id="rId15" Type="http://schemas.openxmlformats.org/officeDocument/2006/relationships/hyperlink" Target="https://en.wikipedia.org/wiki/Socialization" TargetMode="External"/><Relationship Id="rId10" Type="http://schemas.openxmlformats.org/officeDocument/2006/relationships/hyperlink" Target="https://en.wikipedia.org/wiki/Art" TargetMode="External"/><Relationship Id="rId4" Type="http://schemas.openxmlformats.org/officeDocument/2006/relationships/hyperlink" Target="https://en.wikipedia.org/wiki/Institution" TargetMode="External"/><Relationship Id="rId9" Type="http://schemas.openxmlformats.org/officeDocument/2006/relationships/hyperlink" Target="https://en.wikipedia.org/wiki/Belief" TargetMode="External"/><Relationship Id="rId14" Type="http://schemas.openxmlformats.org/officeDocument/2006/relationships/hyperlink" Target="https://en.wikipedia.org/wiki/Enculturation"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27.jpg"/><Relationship Id="rId1" Type="http://schemas.openxmlformats.org/officeDocument/2006/relationships/slideLayout" Target="../slideLayouts/slideLayout1.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xml"/><Relationship Id="rId4" Type="http://schemas.openxmlformats.org/officeDocument/2006/relationships/image" Target="../media/image50.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53.png"/></Relationships>
</file>

<file path=ppt/slides/_rels/slide4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15C30772-0DD8-7BE1-E943-20DE696CFBEA}"/>
              </a:ext>
            </a:extLst>
          </p:cNvPr>
          <p:cNvSpPr/>
          <p:nvPr/>
        </p:nvSpPr>
        <p:spPr>
          <a:xfrm>
            <a:off x="0" y="5847188"/>
            <a:ext cx="3516608" cy="529167"/>
          </a:xfrm>
          <a:prstGeom prst="roundRect">
            <a:avLst/>
          </a:prstGeom>
          <a:solidFill>
            <a:srgbClr val="00B0F0"/>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Lecture 10</a:t>
            </a:r>
          </a:p>
        </p:txBody>
      </p:sp>
      <p:sp>
        <p:nvSpPr>
          <p:cNvPr id="2" name="TextBox 1">
            <a:extLst>
              <a:ext uri="{FF2B5EF4-FFF2-40B4-BE49-F238E27FC236}">
                <a16:creationId xmlns:a16="http://schemas.microsoft.com/office/drawing/2014/main" id="{B46CFF71-5F3E-4CCB-BD2E-87C3C850CE4C}"/>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 name="TextBox 2">
            <a:extLst>
              <a:ext uri="{FF2B5EF4-FFF2-40B4-BE49-F238E27FC236}">
                <a16:creationId xmlns:a16="http://schemas.microsoft.com/office/drawing/2014/main" id="{1A41B85B-B606-156F-BCE1-DFF16976A5D2}"/>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 name="TextBox 3">
            <a:extLst>
              <a:ext uri="{FF2B5EF4-FFF2-40B4-BE49-F238E27FC236}">
                <a16:creationId xmlns:a16="http://schemas.microsoft.com/office/drawing/2014/main" id="{9304DB08-E040-8911-51D3-3E22537C5B8C}"/>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5442467" y="113558"/>
            <a:ext cx="5547684" cy="523220"/>
          </a:xfrm>
          <a:prstGeom prst="rect">
            <a:avLst/>
          </a:prstGeom>
        </p:spPr>
        <p:txBody>
          <a:bodyPr wrap="square">
            <a:spAutoFit/>
          </a:bodyPr>
          <a:lstStyle/>
          <a:p>
            <a:r>
              <a:rPr lang="en-US" sz="2800" b="1" dirty="0">
                <a:solidFill>
                  <a:schemeClr val="bg1"/>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customed to buy </a:t>
            </a:r>
          </a:p>
          <a:p>
            <a:pPr marL="533400" indent="-533400">
              <a:lnSpc>
                <a:spcPct val="90000"/>
              </a:lnSpc>
            </a:pPr>
            <a:r>
              <a:rPr lang="en-US" sz="2400" dirty="0">
                <a:solidFill>
                  <a:srgbClr val="2D3956"/>
                </a:solidFill>
              </a:rPr>
              <a:t>certain product/brand)</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852F4A"/>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2"/>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5244395" y="121920"/>
            <a:ext cx="5228624" cy="523220"/>
          </a:xfrm>
          <a:prstGeom prst="rect">
            <a:avLst/>
          </a:prstGeom>
        </p:spPr>
        <p:txBody>
          <a:bodyPr wrap="square">
            <a:spAutoFit/>
          </a:bodyPr>
          <a:lstStyle/>
          <a:p>
            <a:r>
              <a:rPr lang="en-US" sz="2800" b="1" dirty="0">
                <a:solidFill>
                  <a:schemeClr val="bg1"/>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372176" y="2298323"/>
            <a:ext cx="8318520" cy="4056495"/>
          </a:xfrm>
          <a:prstGeom prst="rect">
            <a:avLst/>
          </a:prstGeom>
          <a:noFill/>
        </p:spPr>
        <p:txBody>
          <a:bodyPr wrap="square">
            <a:spAutoFit/>
          </a:bodyPr>
          <a:lstStyle/>
          <a:p>
            <a:pPr marL="457200" indent="-457200" algn="just">
              <a:spcBef>
                <a:spcPct val="20000"/>
              </a:spcBef>
              <a:buFont typeface="Arial" panose="020B0604020202020204" pitchFamily="34" charset="0"/>
              <a:buChar char="•"/>
              <a:defRPr/>
            </a:pPr>
            <a:r>
              <a:rPr lang="en-US" sz="2800" dirty="0"/>
              <a:t>The buying behavior of final consumers, individuals and households who buy goods and services for personal consumption</a:t>
            </a:r>
            <a:endParaRPr kumimoji="0" lang="en-US" altLang="en-US" sz="28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endParaRPr>
          </a:p>
          <a:p>
            <a:pPr marL="457200" marR="0" lvl="0" indent="-4572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spTree>
    <p:extLst>
      <p:ext uri="{BB962C8B-B14F-4D97-AF65-F5344CB8AC3E}">
        <p14:creationId xmlns:p14="http://schemas.microsoft.com/office/powerpoint/2010/main" val="3486925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109877" y="2067485"/>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106768" y="235178"/>
            <a:ext cx="10272902" cy="584775"/>
          </a:xfrm>
          <a:prstGeom prst="rect">
            <a:avLst/>
          </a:prstGeom>
        </p:spPr>
        <p:txBody>
          <a:bodyPr wrap="square">
            <a:spAutoFit/>
          </a:bodyPr>
          <a:lstStyle/>
          <a:p>
            <a:r>
              <a:rPr lang="en-US" sz="3200" b="1" dirty="0">
                <a:solidFill>
                  <a:srgbClr val="00B0F0"/>
                </a:solidFill>
              </a:rPr>
              <a:t>To understand how the stimuli are changed into responses:</a:t>
            </a:r>
          </a:p>
        </p:txBody>
      </p:sp>
      <p:pic>
        <p:nvPicPr>
          <p:cNvPr id="3" name="Picture 2" descr="Shopping in Shah Alam - Concorde Hotel Shah Alam">
            <a:extLst>
              <a:ext uri="{FF2B5EF4-FFF2-40B4-BE49-F238E27FC236}">
                <a16:creationId xmlns:a16="http://schemas.microsoft.com/office/drawing/2014/main" id="{FDD57A9B-AE0E-6406-8008-F2D8859285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1709" y="300723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extLst>
              <p:ext uri="{D42A27DB-BD31-4B8C-83A1-F6EECF244321}">
                <p14:modId xmlns:p14="http://schemas.microsoft.com/office/powerpoint/2010/main" val="696946890"/>
              </p:ext>
            </p:extLst>
          </p:nvPr>
        </p:nvGraphicFramePr>
        <p:xfrm>
          <a:off x="1708911" y="1432561"/>
          <a:ext cx="7260427" cy="54254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1493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00B0F0"/>
                </a:solidFill>
              </a:rPr>
              <a:t>Need, Want, Demand, Goal</a:t>
            </a:r>
          </a:p>
        </p:txBody>
      </p:sp>
      <p:pic>
        <p:nvPicPr>
          <p:cNvPr id="5" name="Picture 4">
            <a:extLst>
              <a:ext uri="{FF2B5EF4-FFF2-40B4-BE49-F238E27FC236}">
                <a16:creationId xmlns:a16="http://schemas.microsoft.com/office/drawing/2014/main" id="{02E68861-36E8-4025-AD57-D58D10EF2A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448" y="1596893"/>
            <a:ext cx="7853721" cy="4916184"/>
          </a:xfrm>
          <a:prstGeom prst="rect">
            <a:avLst/>
          </a:prstGeom>
        </p:spPr>
      </p:pic>
      <p:sp>
        <p:nvSpPr>
          <p:cNvPr id="4" name="TextBox 3">
            <a:extLst>
              <a:ext uri="{FF2B5EF4-FFF2-40B4-BE49-F238E27FC236}">
                <a16:creationId xmlns:a16="http://schemas.microsoft.com/office/drawing/2014/main" id="{0304EBA0-8169-61EB-3105-32197EB12D8E}"/>
              </a:ext>
            </a:extLst>
          </p:cNvPr>
          <p:cNvSpPr txBox="1"/>
          <p:nvPr/>
        </p:nvSpPr>
        <p:spPr>
          <a:xfrm>
            <a:off x="8981440" y="3413760"/>
            <a:ext cx="2153920" cy="1754326"/>
          </a:xfrm>
          <a:prstGeom prst="rect">
            <a:avLst/>
          </a:prstGeom>
          <a:noFill/>
        </p:spPr>
        <p:txBody>
          <a:bodyPr wrap="square">
            <a:spAutoFit/>
          </a:bodyPr>
          <a:lstStyle/>
          <a:p>
            <a:pPr algn="ctr"/>
            <a:r>
              <a:rPr lang="en-US" sz="3600" b="1" dirty="0">
                <a:solidFill>
                  <a:schemeClr val="bg1"/>
                </a:solidFill>
              </a:rPr>
              <a:t>Needs</a:t>
            </a:r>
          </a:p>
          <a:p>
            <a:pPr algn="ctr"/>
            <a:r>
              <a:rPr lang="en-US" sz="3600" b="1" dirty="0">
                <a:solidFill>
                  <a:schemeClr val="bg1"/>
                </a:solidFill>
              </a:rPr>
              <a:t>Wants</a:t>
            </a:r>
          </a:p>
          <a:p>
            <a:pPr algn="ctr"/>
            <a:r>
              <a:rPr lang="en-US" sz="3600" b="1" dirty="0">
                <a:solidFill>
                  <a:schemeClr val="bg1"/>
                </a:solidFill>
              </a:rPr>
              <a:t>Demand</a:t>
            </a:r>
          </a:p>
        </p:txBody>
      </p:sp>
    </p:spTree>
    <p:extLst>
      <p:ext uri="{BB962C8B-B14F-4D97-AF65-F5344CB8AC3E}">
        <p14:creationId xmlns:p14="http://schemas.microsoft.com/office/powerpoint/2010/main" val="13593502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00B0F0"/>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82860" y="2502096"/>
            <a:ext cx="7254274" cy="315865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Goals </a:t>
            </a:r>
            <a:r>
              <a:rPr lang="en-US" altLang="en-US" sz="2400" dirty="0">
                <a:solidFill>
                  <a:srgbClr val="2D3956"/>
                </a:solidFill>
                <a:latin typeface="Arial" charset="0"/>
                <a:cs typeface="Arial" charset="0"/>
                <a:sym typeface="Arial" charset="0"/>
              </a:rPr>
              <a:t>− Goals are the objectives that have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Goals are generic and product specific in nature.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Generic goals are general in nature, whereas product specific goals are the desires of a specific nature.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4" name="TextBox 3">
            <a:extLst>
              <a:ext uri="{FF2B5EF4-FFF2-40B4-BE49-F238E27FC236}">
                <a16:creationId xmlns:a16="http://schemas.microsoft.com/office/drawing/2014/main" id="{8C5595F1-0F37-0F76-D07B-F55669F650E1}"/>
              </a:ext>
            </a:extLst>
          </p:cNvPr>
          <p:cNvSpPr txBox="1"/>
          <p:nvPr/>
        </p:nvSpPr>
        <p:spPr>
          <a:xfrm>
            <a:off x="9307620" y="3839454"/>
            <a:ext cx="2001520" cy="923330"/>
          </a:xfrm>
          <a:prstGeom prst="rect">
            <a:avLst/>
          </a:prstGeom>
          <a:noFill/>
        </p:spPr>
        <p:txBody>
          <a:bodyPr wrap="square">
            <a:spAutoFit/>
          </a:bodyPr>
          <a:lstStyle/>
          <a:p>
            <a:pPr algn="ctr"/>
            <a:r>
              <a:rPr lang="en-US" sz="5400" b="1" dirty="0">
                <a:solidFill>
                  <a:schemeClr val="bg1"/>
                </a:solidFill>
              </a:rPr>
              <a:t>Goals</a:t>
            </a:r>
          </a:p>
        </p:txBody>
      </p:sp>
    </p:spTree>
    <p:extLst>
      <p:ext uri="{BB962C8B-B14F-4D97-AF65-F5344CB8AC3E}">
        <p14:creationId xmlns:p14="http://schemas.microsoft.com/office/powerpoint/2010/main" val="4170723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079224" cy="584775"/>
          </a:xfrm>
          <a:prstGeom prst="rect">
            <a:avLst/>
          </a:prstGeom>
        </p:spPr>
        <p:txBody>
          <a:bodyPr wrap="none">
            <a:spAutoFit/>
          </a:bodyPr>
          <a:lstStyle/>
          <a:p>
            <a:r>
              <a:rPr lang="en-US" sz="3200" b="1" dirty="0">
                <a:solidFill>
                  <a:srgbClr val="00B0F0"/>
                </a:solidFill>
              </a:rPr>
              <a:t>Motivation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737387" y="1820882"/>
            <a:ext cx="5124934" cy="444399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The study of Motivation refers to all the processes that drives in a person to perceive a need and pursue a definite course of action to fulfill that need.</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Needs and fulfillment are the basis of motivation. Change takes place due to both internal as well as external factors.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Motivation=Motive/drive + Action </a:t>
            </a:r>
            <a:r>
              <a:rPr lang="en-US" altLang="en-US" sz="2400" dirty="0">
                <a:solidFill>
                  <a:srgbClr val="2D3956"/>
                </a:solidFill>
                <a:latin typeface="Arial" charset="0"/>
                <a:cs typeface="Arial" charset="0"/>
                <a:sym typeface="Wingdings" panose="05000000000000000000" pitchFamily="2" charset="2"/>
              </a:rPr>
              <a:t> Behavior output</a:t>
            </a: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205749B5-137B-4DF8-BA71-0EB12BC86F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656981"/>
            <a:ext cx="4311805" cy="3308278"/>
          </a:xfrm>
          <a:prstGeom prst="rect">
            <a:avLst/>
          </a:prstGeom>
        </p:spPr>
      </p:pic>
      <p:pic>
        <p:nvPicPr>
          <p:cNvPr id="3" name="Picture 2">
            <a:extLst>
              <a:ext uri="{FF2B5EF4-FFF2-40B4-BE49-F238E27FC236}">
                <a16:creationId xmlns:a16="http://schemas.microsoft.com/office/drawing/2014/main" id="{F4862A09-8C41-473F-9F2A-9302CB1F52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33210" y="4799143"/>
            <a:ext cx="2930119" cy="1953413"/>
          </a:xfrm>
          <a:prstGeom prst="rect">
            <a:avLst/>
          </a:prstGeom>
        </p:spPr>
      </p:pic>
      <p:pic>
        <p:nvPicPr>
          <p:cNvPr id="5" name="Picture 4">
            <a:extLst>
              <a:ext uri="{FF2B5EF4-FFF2-40B4-BE49-F238E27FC236}">
                <a16:creationId xmlns:a16="http://schemas.microsoft.com/office/drawing/2014/main" id="{31A06FE3-6C33-4528-B3F7-0FA80CC316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7990" y="834065"/>
            <a:ext cx="3808288" cy="2142162"/>
          </a:xfrm>
          <a:prstGeom prst="rect">
            <a:avLst/>
          </a:prstGeom>
        </p:spPr>
      </p:pic>
    </p:spTree>
    <p:extLst>
      <p:ext uri="{BB962C8B-B14F-4D97-AF65-F5344CB8AC3E}">
        <p14:creationId xmlns:p14="http://schemas.microsoft.com/office/powerpoint/2010/main" val="2336631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a:extLst>
              <a:ext uri="{FF2B5EF4-FFF2-40B4-BE49-F238E27FC236}">
                <a16:creationId xmlns:a16="http://schemas.microsoft.com/office/drawing/2014/main" id="{7F6CC416-5970-4D46-82A3-45EE1B7EE2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36335" y="1452880"/>
            <a:ext cx="8412648" cy="5290168"/>
          </a:xfrm>
          <a:prstGeom prst="rect">
            <a:avLst/>
          </a:prstGeom>
        </p:spPr>
      </p:pic>
      <p:sp>
        <p:nvSpPr>
          <p:cNvPr id="11" name="Rectangle 10">
            <a:extLst>
              <a:ext uri="{FF2B5EF4-FFF2-40B4-BE49-F238E27FC236}">
                <a16:creationId xmlns:a16="http://schemas.microsoft.com/office/drawing/2014/main" id="{7BDB4AF9-8F27-4FD6-A668-10BBB7D9D1F1}"/>
              </a:ext>
            </a:extLst>
          </p:cNvPr>
          <p:cNvSpPr/>
          <p:nvPr/>
        </p:nvSpPr>
        <p:spPr>
          <a:xfrm>
            <a:off x="1343583" y="4401403"/>
            <a:ext cx="1704418" cy="2246769"/>
          </a:xfrm>
          <a:prstGeom prst="rect">
            <a:avLst/>
          </a:prstGeom>
        </p:spPr>
        <p:txBody>
          <a:bodyPr wrap="square">
            <a:spAutoFit/>
          </a:bodyPr>
          <a:lstStyle/>
          <a:p>
            <a:pPr algn="ctr"/>
            <a:r>
              <a:rPr lang="en-US" sz="2800" b="1" dirty="0">
                <a:solidFill>
                  <a:srgbClr val="00B0F0"/>
                </a:solidFill>
              </a:rPr>
              <a:t>Maslow’s </a:t>
            </a:r>
          </a:p>
          <a:p>
            <a:pPr algn="ctr"/>
            <a:r>
              <a:rPr lang="en-US" sz="2800" b="1" dirty="0">
                <a:solidFill>
                  <a:srgbClr val="00B0F0"/>
                </a:solidFill>
              </a:rPr>
              <a:t>Need </a:t>
            </a:r>
          </a:p>
          <a:p>
            <a:pPr algn="ctr"/>
            <a:r>
              <a:rPr lang="en-US" sz="2800" b="1" dirty="0">
                <a:solidFill>
                  <a:srgbClr val="00B0F0"/>
                </a:solidFill>
              </a:rPr>
              <a:t>Hierarchy Theory</a:t>
            </a:r>
          </a:p>
          <a:p>
            <a:pPr algn="ctr"/>
            <a:endParaRPr lang="en-US" sz="2800" b="1" dirty="0">
              <a:solidFill>
                <a:srgbClr val="00B0F0"/>
              </a:solidFill>
            </a:endParaRPr>
          </a:p>
        </p:txBody>
      </p:sp>
      <p:sp>
        <p:nvSpPr>
          <p:cNvPr id="10" name="TextBox 9">
            <a:extLst>
              <a:ext uri="{FF2B5EF4-FFF2-40B4-BE49-F238E27FC236}">
                <a16:creationId xmlns:a16="http://schemas.microsoft.com/office/drawing/2014/main" id="{95B4C261-A008-241E-B9D3-7E03B272A220}"/>
              </a:ext>
            </a:extLst>
          </p:cNvPr>
          <p:cNvSpPr txBox="1"/>
          <p:nvPr/>
        </p:nvSpPr>
        <p:spPr>
          <a:xfrm>
            <a:off x="5699760" y="114952"/>
            <a:ext cx="609600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Motivation Theories</a:t>
            </a:r>
          </a:p>
        </p:txBody>
      </p:sp>
    </p:spTree>
    <p:extLst>
      <p:ext uri="{BB962C8B-B14F-4D97-AF65-F5344CB8AC3E}">
        <p14:creationId xmlns:p14="http://schemas.microsoft.com/office/powerpoint/2010/main" val="1243322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804602" cy="584775"/>
          </a:xfrm>
          <a:prstGeom prst="rect">
            <a:avLst/>
          </a:prstGeom>
        </p:spPr>
        <p:txBody>
          <a:bodyPr wrap="none">
            <a:spAutoFit/>
          </a:bodyPr>
          <a:lstStyle/>
          <a:p>
            <a:r>
              <a:rPr lang="en-US" sz="3200" b="1" dirty="0">
                <a:solidFill>
                  <a:srgbClr val="00B0F0"/>
                </a:solidFill>
              </a:rPr>
              <a:t>Five Types of Needs in Marketing</a:t>
            </a:r>
          </a:p>
        </p:txBody>
      </p:sp>
      <p:pic>
        <p:nvPicPr>
          <p:cNvPr id="3" name="Picture 2">
            <a:extLst>
              <a:ext uri="{FF2B5EF4-FFF2-40B4-BE49-F238E27FC236}">
                <a16:creationId xmlns:a16="http://schemas.microsoft.com/office/drawing/2014/main" id="{CB445777-030D-4F9C-88D2-0BCBA2CD94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9308" y="1799653"/>
            <a:ext cx="6982092" cy="4726671"/>
          </a:xfrm>
          <a:prstGeom prst="rect">
            <a:avLst/>
          </a:prstGeom>
        </p:spPr>
      </p:pic>
      <p:sp>
        <p:nvSpPr>
          <p:cNvPr id="7" name="TextBox 6">
            <a:extLst>
              <a:ext uri="{FF2B5EF4-FFF2-40B4-BE49-F238E27FC236}">
                <a16:creationId xmlns:a16="http://schemas.microsoft.com/office/drawing/2014/main" id="{55DC455C-30CA-75E0-43E7-A5A1D838CFD6}"/>
              </a:ext>
            </a:extLst>
          </p:cNvPr>
          <p:cNvSpPr txBox="1"/>
          <p:nvPr/>
        </p:nvSpPr>
        <p:spPr>
          <a:xfrm>
            <a:off x="8971280" y="1612315"/>
            <a:ext cx="2509520" cy="3970318"/>
          </a:xfrm>
          <a:prstGeom prst="rect">
            <a:avLst/>
          </a:prstGeom>
          <a:noFill/>
        </p:spPr>
        <p:txBody>
          <a:bodyPr wrap="square">
            <a:spAutoFit/>
          </a:bodyPr>
          <a:lstStyle/>
          <a:p>
            <a:pPr algn="ctr"/>
            <a:r>
              <a:rPr lang="en-US" sz="2800" dirty="0">
                <a:solidFill>
                  <a:schemeClr val="bg1"/>
                </a:solidFill>
              </a:rPr>
              <a:t>The “Five Types of Needs” that marketers should know to distinguish the type of customer’s needs are as following:</a:t>
            </a:r>
          </a:p>
        </p:txBody>
      </p:sp>
    </p:spTree>
    <p:extLst>
      <p:ext uri="{BB962C8B-B14F-4D97-AF65-F5344CB8AC3E}">
        <p14:creationId xmlns:p14="http://schemas.microsoft.com/office/powerpoint/2010/main" val="27419306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25570" y="249290"/>
            <a:ext cx="3909660" cy="584775"/>
          </a:xfrm>
          <a:prstGeom prst="rect">
            <a:avLst/>
          </a:prstGeom>
        </p:spPr>
        <p:txBody>
          <a:bodyPr wrap="none">
            <a:spAutoFit/>
          </a:bodyPr>
          <a:lstStyle/>
          <a:p>
            <a:pPr algn="ctr"/>
            <a:r>
              <a:rPr lang="en-US" sz="3200" b="1" dirty="0">
                <a:solidFill>
                  <a:srgbClr val="00B0F0"/>
                </a:solidFill>
              </a:rPr>
              <a:t>Consumer Personality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40756" y="2102539"/>
            <a:ext cx="5415203" cy="378296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inner psychological characteristics </a:t>
            </a:r>
          </a:p>
          <a:p>
            <a:pPr marL="457200" indent="-457200" algn="l">
              <a:buFont typeface="Arial" panose="020B0604020202020204" pitchFamily="34" charset="0"/>
              <a:buChar char="•"/>
            </a:pPr>
            <a:r>
              <a:rPr lang="en-US" altLang="en-US" sz="2800" dirty="0"/>
              <a:t>The specific qualities, attributes, traits, factors, and mannerisms that distinguish one individual from other individuals</a:t>
            </a:r>
          </a:p>
          <a:p>
            <a:pPr marL="457200" indent="-457200" algn="l">
              <a:buFont typeface="Arial" panose="020B0604020202020204" pitchFamily="34" charset="0"/>
              <a:buChar char="•"/>
            </a:pPr>
            <a:r>
              <a:rPr lang="en-US" altLang="en-US" sz="2800" dirty="0"/>
              <a:t>Both determine and reflect how we think and act. </a:t>
            </a:r>
          </a:p>
        </p:txBody>
      </p:sp>
      <p:pic>
        <p:nvPicPr>
          <p:cNvPr id="3" name="Picture 2">
            <a:extLst>
              <a:ext uri="{FF2B5EF4-FFF2-40B4-BE49-F238E27FC236}">
                <a16:creationId xmlns:a16="http://schemas.microsoft.com/office/drawing/2014/main" id="{ECA5AE81-2EAA-413B-ADF0-E2ACEBB2843C}"/>
              </a:ext>
            </a:extLst>
          </p:cNvPr>
          <p:cNvPicPr>
            <a:picLocks noChangeAspect="1"/>
          </p:cNvPicPr>
          <p:nvPr/>
        </p:nvPicPr>
        <p:blipFill>
          <a:blip r:embed="rId2"/>
          <a:stretch>
            <a:fillRect/>
          </a:stretch>
        </p:blipFill>
        <p:spPr>
          <a:xfrm>
            <a:off x="6355959" y="1940494"/>
            <a:ext cx="4645555" cy="4493141"/>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25570" y="249290"/>
            <a:ext cx="3909660" cy="584775"/>
          </a:xfrm>
          <a:prstGeom prst="rect">
            <a:avLst/>
          </a:prstGeom>
        </p:spPr>
        <p:txBody>
          <a:bodyPr wrap="none">
            <a:spAutoFit/>
          </a:bodyPr>
          <a:lstStyle/>
          <a:p>
            <a:pPr algn="ctr"/>
            <a:r>
              <a:rPr lang="en-US" sz="3200" b="1" dirty="0">
                <a:solidFill>
                  <a:srgbClr val="00B0F0"/>
                </a:solidFill>
              </a:rPr>
              <a:t>Consumer Personality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340115" y="1746825"/>
            <a:ext cx="9144000" cy="378296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Personality reflects individual differences;</a:t>
            </a:r>
          </a:p>
          <a:p>
            <a:pPr marL="457200" indent="-457200" algn="l">
              <a:buFont typeface="Arial" panose="020B0604020202020204" pitchFamily="34" charset="0"/>
              <a:buChar char="•"/>
            </a:pPr>
            <a:r>
              <a:rPr lang="en-US" altLang="en-US" sz="2800" dirty="0"/>
              <a:t>Personality is generally consistent and enduring</a:t>
            </a:r>
          </a:p>
          <a:p>
            <a:pPr marL="457200" indent="-457200" algn="l">
              <a:buFont typeface="Arial" panose="020B0604020202020204" pitchFamily="34" charset="0"/>
              <a:buChar char="•"/>
            </a:pPr>
            <a:r>
              <a:rPr lang="en-US" altLang="en-US" sz="2800" dirty="0"/>
              <a:t>Personality can sometimes change. (by my will)</a:t>
            </a:r>
          </a:p>
        </p:txBody>
      </p:sp>
      <p:pic>
        <p:nvPicPr>
          <p:cNvPr id="4" name="Picture 3">
            <a:extLst>
              <a:ext uri="{FF2B5EF4-FFF2-40B4-BE49-F238E27FC236}">
                <a16:creationId xmlns:a16="http://schemas.microsoft.com/office/drawing/2014/main" id="{AF67F72E-9F77-4BF5-B684-64785E844380}"/>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43856" y="3562562"/>
            <a:ext cx="9144000" cy="2522306"/>
          </a:xfrm>
          <a:prstGeom prst="rect">
            <a:avLst/>
          </a:prstGeom>
        </p:spPr>
      </p:pic>
    </p:spTree>
    <p:extLst>
      <p:ext uri="{BB962C8B-B14F-4D97-AF65-F5344CB8AC3E}">
        <p14:creationId xmlns:p14="http://schemas.microsoft.com/office/powerpoint/2010/main" val="18964900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Rectangle 3">
            <a:extLst>
              <a:ext uri="{FF2B5EF4-FFF2-40B4-BE49-F238E27FC236}">
                <a16:creationId xmlns:a16="http://schemas.microsoft.com/office/drawing/2014/main" id="{27D93291-4ED0-4337-8692-C9675582A6A3}"/>
              </a:ext>
            </a:extLst>
          </p:cNvPr>
          <p:cNvSpPr/>
          <p:nvPr/>
        </p:nvSpPr>
        <p:spPr>
          <a:xfrm>
            <a:off x="5496559" y="103398"/>
            <a:ext cx="3918791" cy="523220"/>
          </a:xfrm>
          <a:prstGeom prst="rect">
            <a:avLst/>
          </a:prstGeom>
        </p:spPr>
        <p:txBody>
          <a:bodyPr wrap="square">
            <a:spAutoFit/>
          </a:bodyPr>
          <a:lstStyle/>
          <a:p>
            <a:pPr algn="ctr"/>
            <a:r>
              <a:rPr lang="en-US" sz="2800" b="1" dirty="0">
                <a:solidFill>
                  <a:schemeClr val="bg1"/>
                </a:solidFill>
              </a:rPr>
              <a:t>Theories of Personality</a:t>
            </a:r>
          </a:p>
        </p:txBody>
      </p:sp>
      <p:pic>
        <p:nvPicPr>
          <p:cNvPr id="15" name="Picture 14">
            <a:extLst>
              <a:ext uri="{FF2B5EF4-FFF2-40B4-BE49-F238E27FC236}">
                <a16:creationId xmlns:a16="http://schemas.microsoft.com/office/drawing/2014/main" id="{79D90E00-3463-4BBD-9761-8F66254B536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21819" y="4363506"/>
            <a:ext cx="2433445" cy="2433445"/>
          </a:xfrm>
          <a:prstGeom prst="rect">
            <a:avLst/>
          </a:prstGeom>
        </p:spPr>
      </p:pic>
      <p:sp>
        <p:nvSpPr>
          <p:cNvPr id="16" name="Rectangle 15">
            <a:extLst>
              <a:ext uri="{FF2B5EF4-FFF2-40B4-BE49-F238E27FC236}">
                <a16:creationId xmlns:a16="http://schemas.microsoft.com/office/drawing/2014/main" id="{04E9D566-A270-4DF1-96E3-3777788221AE}"/>
              </a:ext>
            </a:extLst>
          </p:cNvPr>
          <p:cNvSpPr/>
          <p:nvPr/>
        </p:nvSpPr>
        <p:spPr>
          <a:xfrm>
            <a:off x="1985705" y="2978511"/>
            <a:ext cx="1769559" cy="1384995"/>
          </a:xfrm>
          <a:prstGeom prst="rect">
            <a:avLst/>
          </a:prstGeom>
        </p:spPr>
        <p:txBody>
          <a:bodyPr wrap="square">
            <a:spAutoFit/>
          </a:bodyPr>
          <a:lstStyle/>
          <a:p>
            <a:pPr algn="ctr"/>
            <a:r>
              <a:rPr lang="en-US" sz="2800" b="1" dirty="0">
                <a:solidFill>
                  <a:schemeClr val="accent1">
                    <a:lumMod val="75000"/>
                  </a:schemeClr>
                </a:solidFill>
              </a:rPr>
              <a:t>1. Sigmund Freud</a:t>
            </a:r>
          </a:p>
        </p:txBody>
      </p:sp>
      <p:sp>
        <p:nvSpPr>
          <p:cNvPr id="17" name="TextBox 16">
            <a:extLst>
              <a:ext uri="{FF2B5EF4-FFF2-40B4-BE49-F238E27FC236}">
                <a16:creationId xmlns:a16="http://schemas.microsoft.com/office/drawing/2014/main" id="{8545E1F9-F3AB-4E42-ABB8-B6C785D70CCA}"/>
              </a:ext>
            </a:extLst>
          </p:cNvPr>
          <p:cNvSpPr txBox="1"/>
          <p:nvPr/>
        </p:nvSpPr>
        <p:spPr>
          <a:xfrm>
            <a:off x="4447682" y="1799303"/>
            <a:ext cx="7230172" cy="4659737"/>
          </a:xfrm>
          <a:prstGeom prst="rect">
            <a:avLst/>
          </a:prstGeom>
          <a:noFill/>
        </p:spPr>
        <p:txBody>
          <a:bodyPr wrap="square">
            <a:spAutoFit/>
          </a:bodyPr>
          <a:lstStyle/>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r>
              <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rPr>
              <a:t>Freud suggests unconscious needs or drives are at the heart of human motivation.  </a:t>
            </a:r>
          </a:p>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endPar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endParaRPr>
          </a:p>
          <a:p>
            <a:pPr lvl="1" indent="-457200" algn="l">
              <a:spcBef>
                <a:spcPct val="0"/>
              </a:spcBef>
              <a:buFont typeface="Arial" panose="020B0604020202020204" pitchFamily="34" charset="0"/>
              <a:buChar char="•"/>
            </a:pPr>
            <a:r>
              <a:rPr lang="en-US" altLang="en-US" sz="2800" b="1" dirty="0">
                <a:solidFill>
                  <a:srgbClr val="FF0000"/>
                </a:solidFill>
              </a:rPr>
              <a:t>The Id </a:t>
            </a:r>
            <a:r>
              <a:rPr lang="en-US" altLang="en-US" sz="2800" dirty="0"/>
              <a:t>is the “warehouse” of </a:t>
            </a:r>
            <a:r>
              <a:rPr lang="en-US" altLang="en-US" sz="2800" dirty="0">
                <a:solidFill>
                  <a:srgbClr val="FF0000"/>
                </a:solidFill>
                <a:effectLst>
                  <a:outerShdw blurRad="38100" dist="38100" dir="2700000" algn="tl">
                    <a:srgbClr val="000000">
                      <a:alpha val="43137"/>
                    </a:srgbClr>
                  </a:outerShdw>
                </a:effectLst>
              </a:rPr>
              <a:t>primitive drives</a:t>
            </a:r>
            <a:r>
              <a:rPr lang="en-US" altLang="en-US" sz="2800" dirty="0"/>
              <a:t>, </a:t>
            </a:r>
            <a:r>
              <a:rPr lang="en-US" altLang="en-US" sz="2800" u="sng" dirty="0"/>
              <a:t>basic physiological needs such as hunge</a:t>
            </a:r>
            <a:r>
              <a:rPr lang="en-US" altLang="en-US" sz="2800" dirty="0"/>
              <a:t>r, thirst, and sex.  </a:t>
            </a:r>
          </a:p>
          <a:p>
            <a:pPr lvl="1" indent="-457200" algn="l">
              <a:spcBef>
                <a:spcPct val="0"/>
              </a:spcBef>
              <a:buFont typeface="Arial" panose="020B0604020202020204" pitchFamily="34" charset="0"/>
              <a:buChar char="•"/>
            </a:pPr>
            <a:r>
              <a:rPr lang="en-US" altLang="en-US" sz="2800" dirty="0"/>
              <a:t>The </a:t>
            </a:r>
            <a:r>
              <a:rPr lang="en-US" altLang="en-US" sz="2800" b="1" dirty="0">
                <a:solidFill>
                  <a:srgbClr val="FF0000"/>
                </a:solidFill>
              </a:rPr>
              <a:t>superego</a:t>
            </a:r>
            <a:r>
              <a:rPr lang="en-US" altLang="en-US" sz="2800" dirty="0"/>
              <a:t> drives the individual to fulfill their needs in a </a:t>
            </a:r>
            <a:r>
              <a:rPr lang="en-US" altLang="en-US" sz="2800" u="sng" dirty="0"/>
              <a:t>socially acceptable function</a:t>
            </a:r>
            <a:r>
              <a:rPr lang="en-US" altLang="en-US" sz="2800" dirty="0"/>
              <a:t>.  </a:t>
            </a:r>
          </a:p>
          <a:p>
            <a:pPr lvl="1" indent="-457200" algn="l">
              <a:spcBef>
                <a:spcPct val="0"/>
              </a:spcBef>
              <a:buFont typeface="Arial" panose="020B0604020202020204" pitchFamily="34" charset="0"/>
              <a:buChar char="•"/>
            </a:pPr>
            <a:r>
              <a:rPr lang="en-US" altLang="en-US" sz="2800" dirty="0"/>
              <a:t>The </a:t>
            </a:r>
            <a:r>
              <a:rPr lang="en-US" altLang="en-US" sz="2800" b="1" dirty="0">
                <a:solidFill>
                  <a:srgbClr val="FF0000"/>
                </a:solidFill>
              </a:rPr>
              <a:t>ego</a:t>
            </a:r>
            <a:r>
              <a:rPr lang="en-US" altLang="en-US" sz="2800" dirty="0"/>
              <a:t> is the internal monitor that </a:t>
            </a:r>
            <a:r>
              <a:rPr lang="en-US" altLang="en-US" sz="2800" u="sng" dirty="0"/>
              <a:t>balances the needs of the id and the superego.</a:t>
            </a:r>
          </a:p>
          <a:p>
            <a:pPr marL="0" marR="0" lvl="0" indent="0" defTabSz="914400" rtl="0" eaLnBrk="1" fontAlgn="auto" latinLnBrk="0" hangingPunct="1">
              <a:lnSpc>
                <a:spcPct val="90000"/>
              </a:lnSpc>
              <a:spcBef>
                <a:spcPts val="0"/>
              </a:spcBef>
              <a:spcAft>
                <a:spcPts val="0"/>
              </a:spcAft>
              <a:buClr>
                <a:srgbClr val="191818"/>
              </a:buClr>
              <a:buSzPts val="1400"/>
              <a:buFont typeface="Lato"/>
              <a:buNone/>
              <a:tabLst/>
              <a:defRPr/>
            </a:pPr>
            <a:endParaRPr kumimoji="0" lang="en-US" altLang="en-US" sz="2800" b="0" i="0" u="none" strike="noStrike" kern="0" cap="none" spc="0" normalizeH="0" baseline="0" noProof="0" dirty="0">
              <a:ln>
                <a:noFill/>
              </a:ln>
              <a:solidFill>
                <a:srgbClr val="191818"/>
              </a:solidFill>
              <a:effectLst/>
              <a:uLnTx/>
              <a:uFillTx/>
              <a:latin typeface="Lato"/>
              <a:ea typeface="Lato"/>
              <a:cs typeface="Lato"/>
              <a:sym typeface="Lato"/>
            </a:endParaRPr>
          </a:p>
        </p:txBody>
      </p:sp>
    </p:spTree>
    <p:extLst>
      <p:ext uri="{BB962C8B-B14F-4D97-AF65-F5344CB8AC3E}">
        <p14:creationId xmlns:p14="http://schemas.microsoft.com/office/powerpoint/2010/main" val="22589470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00B0F0"/>
                </a:solidFill>
              </a:rPr>
              <a:t>Theories of Personality</a:t>
            </a:r>
          </a:p>
        </p:txBody>
      </p:sp>
      <p:pic>
        <p:nvPicPr>
          <p:cNvPr id="4" name="Picture 3">
            <a:extLst>
              <a:ext uri="{FF2B5EF4-FFF2-40B4-BE49-F238E27FC236}">
                <a16:creationId xmlns:a16="http://schemas.microsoft.com/office/drawing/2014/main" id="{330D56E0-E9AC-4DB5-9D68-54DA4B7313F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279402" y="2252652"/>
            <a:ext cx="4730873" cy="4748548"/>
          </a:xfrm>
          <a:prstGeom prst="rect">
            <a:avLst/>
          </a:prstGeom>
        </p:spPr>
      </p:pic>
      <p:pic>
        <p:nvPicPr>
          <p:cNvPr id="5" name="Picture 4">
            <a:extLst>
              <a:ext uri="{FF2B5EF4-FFF2-40B4-BE49-F238E27FC236}">
                <a16:creationId xmlns:a16="http://schemas.microsoft.com/office/drawing/2014/main" id="{A0EF4E76-1A4D-423E-8458-1CFFAD86AF6E}"/>
              </a:ext>
            </a:extLst>
          </p:cNvPr>
          <p:cNvPicPr>
            <a:picLocks noChangeAspect="1"/>
          </p:cNvPicPr>
          <p:nvPr/>
        </p:nvPicPr>
        <p:blipFill>
          <a:blip r:embed="rId3"/>
          <a:stretch>
            <a:fillRect/>
          </a:stretch>
        </p:blipFill>
        <p:spPr>
          <a:xfrm>
            <a:off x="1172000" y="2509440"/>
            <a:ext cx="5846555" cy="2697594"/>
          </a:xfrm>
          <a:prstGeom prst="rect">
            <a:avLst/>
          </a:prstGeom>
        </p:spPr>
      </p:pic>
      <p:sp>
        <p:nvSpPr>
          <p:cNvPr id="11" name="Rectangle 10">
            <a:extLst>
              <a:ext uri="{FF2B5EF4-FFF2-40B4-BE49-F238E27FC236}">
                <a16:creationId xmlns:a16="http://schemas.microsoft.com/office/drawing/2014/main" id="{DCCA28FE-C92A-4B03-9A95-57290B6C620C}"/>
              </a:ext>
            </a:extLst>
          </p:cNvPr>
          <p:cNvSpPr/>
          <p:nvPr/>
        </p:nvSpPr>
        <p:spPr>
          <a:xfrm>
            <a:off x="7212873" y="1777384"/>
            <a:ext cx="3379836" cy="584775"/>
          </a:xfrm>
          <a:prstGeom prst="rect">
            <a:avLst/>
          </a:prstGeom>
        </p:spPr>
        <p:txBody>
          <a:bodyPr wrap="none">
            <a:spAutoFit/>
          </a:bodyPr>
          <a:lstStyle/>
          <a:p>
            <a:r>
              <a:rPr lang="en-US" sz="3200" b="1" dirty="0"/>
              <a:t>1. Freudian Theory</a:t>
            </a:r>
          </a:p>
        </p:txBody>
      </p:sp>
      <p:sp>
        <p:nvSpPr>
          <p:cNvPr id="12" name="Google Shape;560;p48">
            <a:extLst>
              <a:ext uri="{FF2B5EF4-FFF2-40B4-BE49-F238E27FC236}">
                <a16:creationId xmlns:a16="http://schemas.microsoft.com/office/drawing/2014/main" id="{3AD07816-FCD7-4675-9465-A98CECF7E3B4}"/>
              </a:ext>
            </a:extLst>
          </p:cNvPr>
          <p:cNvSpPr txBox="1">
            <a:spLocks noGrp="1"/>
          </p:cNvSpPr>
          <p:nvPr>
            <p:ph type="subTitle" idx="1"/>
          </p:nvPr>
        </p:nvSpPr>
        <p:spPr>
          <a:xfrm>
            <a:off x="1255460" y="5207752"/>
            <a:ext cx="1774385" cy="1650248"/>
          </a:xfrm>
          <a:prstGeom prst="rect">
            <a:avLst/>
          </a:prstGeom>
          <a:solidFill>
            <a:schemeClr val="accent1">
              <a:lumMod val="20000"/>
              <a:lumOff val="80000"/>
            </a:schemeClr>
          </a:solidFill>
        </p:spPr>
        <p:txBody>
          <a:bodyPr spcFirstLastPara="1" wrap="square" lIns="91425" tIns="91425" rIns="91425" bIns="91425" anchor="t" anchorCtr="0">
            <a:noAutofit/>
          </a:bodyPr>
          <a:lstStyle/>
          <a:p>
            <a:pPr marL="0" lvl="0" indent="0" rtl="0">
              <a:spcBef>
                <a:spcPts val="0"/>
              </a:spcBef>
              <a:spcAft>
                <a:spcPts val="0"/>
              </a:spcAft>
              <a:buNone/>
            </a:pPr>
            <a:r>
              <a:rPr lang="en" sz="1800" dirty="0"/>
              <a:t>Energy constantly striving to satisfy basic drives </a:t>
            </a:r>
            <a:br>
              <a:rPr lang="en" sz="1800" dirty="0"/>
            </a:br>
            <a:r>
              <a:rPr lang="en" sz="1800" i="1" dirty="0"/>
              <a:t>Pleasure Principle</a:t>
            </a:r>
            <a:endParaRPr sz="1800" i="1" dirty="0"/>
          </a:p>
        </p:txBody>
      </p:sp>
      <p:sp>
        <p:nvSpPr>
          <p:cNvPr id="13" name="Google Shape;565;p48">
            <a:extLst>
              <a:ext uri="{FF2B5EF4-FFF2-40B4-BE49-F238E27FC236}">
                <a16:creationId xmlns:a16="http://schemas.microsoft.com/office/drawing/2014/main" id="{81DBC192-4005-49DC-8213-1574ED147921}"/>
              </a:ext>
            </a:extLst>
          </p:cNvPr>
          <p:cNvSpPr txBox="1">
            <a:spLocks/>
          </p:cNvSpPr>
          <p:nvPr/>
        </p:nvSpPr>
        <p:spPr>
          <a:xfrm>
            <a:off x="3429065" y="5183850"/>
            <a:ext cx="1596999" cy="1674150"/>
          </a:xfrm>
          <a:prstGeom prst="rect">
            <a:avLst/>
          </a:prstGeom>
          <a:solidFill>
            <a:schemeClr val="accent1">
              <a:lumMod val="20000"/>
              <a:lumOff val="80000"/>
            </a:schemeClr>
          </a:solidFill>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buFont typeface="Arial" panose="020B0604020202020204" pitchFamily="34" charset="0"/>
              <a:buNone/>
            </a:pPr>
            <a:r>
              <a:rPr lang="en-US" sz="1800" dirty="0"/>
              <a:t>Seeks to gratify the ID in realistic ways </a:t>
            </a:r>
            <a:br>
              <a:rPr lang="en-US" sz="1800" dirty="0"/>
            </a:br>
            <a:r>
              <a:rPr lang="en-US" sz="1800" i="1" dirty="0"/>
              <a:t>Reality Principle</a:t>
            </a:r>
          </a:p>
        </p:txBody>
      </p:sp>
      <p:sp>
        <p:nvSpPr>
          <p:cNvPr id="14" name="Google Shape;561;p48">
            <a:extLst>
              <a:ext uri="{FF2B5EF4-FFF2-40B4-BE49-F238E27FC236}">
                <a16:creationId xmlns:a16="http://schemas.microsoft.com/office/drawing/2014/main" id="{7DF5EFCB-44C9-46C6-A053-3797CC50B2E9}"/>
              </a:ext>
            </a:extLst>
          </p:cNvPr>
          <p:cNvSpPr txBox="1">
            <a:spLocks/>
          </p:cNvSpPr>
          <p:nvPr/>
        </p:nvSpPr>
        <p:spPr>
          <a:xfrm>
            <a:off x="5421557" y="5168072"/>
            <a:ext cx="1596998" cy="1660268"/>
          </a:xfrm>
          <a:prstGeom prst="rect">
            <a:avLst/>
          </a:prstGeom>
          <a:solidFill>
            <a:schemeClr val="accent1">
              <a:lumMod val="20000"/>
              <a:lumOff val="80000"/>
            </a:schemeClr>
          </a:solidFill>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0"/>
              </a:spcBef>
              <a:spcAft>
                <a:spcPts val="1600"/>
              </a:spcAft>
              <a:buFont typeface="Arial" panose="020B0604020202020204" pitchFamily="34" charset="0"/>
              <a:buNone/>
            </a:pPr>
            <a:r>
              <a:rPr lang="en-US" sz="1800" dirty="0"/>
              <a:t>Voice of conscience that focuses on how we </a:t>
            </a:r>
            <a:r>
              <a:rPr lang="en-US" sz="1800" i="1" dirty="0"/>
              <a:t>ought to behave</a:t>
            </a:r>
            <a:endParaRPr lang="en-US" sz="1800" i="1" dirty="0">
              <a:latin typeface="Prata"/>
              <a:ea typeface="Prata"/>
              <a:cs typeface="Prata"/>
              <a:sym typeface="Prata"/>
            </a:endParaRPr>
          </a:p>
        </p:txBody>
      </p:sp>
      <p:pic>
        <p:nvPicPr>
          <p:cNvPr id="15" name="Picture 14">
            <a:extLst>
              <a:ext uri="{FF2B5EF4-FFF2-40B4-BE49-F238E27FC236}">
                <a16:creationId xmlns:a16="http://schemas.microsoft.com/office/drawing/2014/main" id="{D507796A-A1E6-482D-9F94-1421FBBE690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8153" y="1129939"/>
            <a:ext cx="6134720" cy="1460249"/>
          </a:xfrm>
          <a:prstGeom prst="rect">
            <a:avLst/>
          </a:prstGeom>
        </p:spPr>
      </p:pic>
    </p:spTree>
    <p:extLst>
      <p:ext uri="{BB962C8B-B14F-4D97-AF65-F5344CB8AC3E}">
        <p14:creationId xmlns:p14="http://schemas.microsoft.com/office/powerpoint/2010/main" val="4056540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00B0F0"/>
                </a:solidFill>
              </a:rPr>
              <a:t>Theories of Personality</a:t>
            </a:r>
          </a:p>
        </p:txBody>
      </p:sp>
      <p:pic>
        <p:nvPicPr>
          <p:cNvPr id="5" name="Picture 4">
            <a:extLst>
              <a:ext uri="{FF2B5EF4-FFF2-40B4-BE49-F238E27FC236}">
                <a16:creationId xmlns:a16="http://schemas.microsoft.com/office/drawing/2014/main" id="{6D253888-EDF0-462E-BAC0-D212A418CAB3}"/>
              </a:ext>
            </a:extLst>
          </p:cNvPr>
          <p:cNvPicPr>
            <a:picLocks noChangeAspect="1"/>
          </p:cNvPicPr>
          <p:nvPr/>
        </p:nvPicPr>
        <p:blipFill>
          <a:blip r:embed="rId2"/>
          <a:stretch>
            <a:fillRect/>
          </a:stretch>
        </p:blipFill>
        <p:spPr>
          <a:xfrm>
            <a:off x="754487" y="1532618"/>
            <a:ext cx="7181157" cy="4960764"/>
          </a:xfrm>
          <a:prstGeom prst="rect">
            <a:avLst/>
          </a:prstGeom>
        </p:spPr>
      </p:pic>
      <p:sp>
        <p:nvSpPr>
          <p:cNvPr id="4" name="TextBox 3">
            <a:extLst>
              <a:ext uri="{FF2B5EF4-FFF2-40B4-BE49-F238E27FC236}">
                <a16:creationId xmlns:a16="http://schemas.microsoft.com/office/drawing/2014/main" id="{91C2B056-F696-5DD3-D23E-39C24528FEB1}"/>
              </a:ext>
            </a:extLst>
          </p:cNvPr>
          <p:cNvSpPr txBox="1"/>
          <p:nvPr/>
        </p:nvSpPr>
        <p:spPr>
          <a:xfrm>
            <a:off x="8301404" y="3193949"/>
            <a:ext cx="2550160" cy="1815882"/>
          </a:xfrm>
          <a:prstGeom prst="rect">
            <a:avLst/>
          </a:prstGeom>
          <a:noFill/>
        </p:spPr>
        <p:txBody>
          <a:bodyPr wrap="square">
            <a:spAutoFit/>
          </a:bodyPr>
          <a:lstStyle/>
          <a:p>
            <a:pPr algn="ctr"/>
            <a:r>
              <a:rPr lang="en-US" sz="2800" b="1" dirty="0"/>
              <a:t>2. Neo-Freudian Personality Theory</a:t>
            </a:r>
          </a:p>
        </p:txBody>
      </p:sp>
    </p:spTree>
    <p:extLst>
      <p:ext uri="{BB962C8B-B14F-4D97-AF65-F5344CB8AC3E}">
        <p14:creationId xmlns:p14="http://schemas.microsoft.com/office/powerpoint/2010/main" val="653806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094006" cy="584775"/>
          </a:xfrm>
          <a:prstGeom prst="rect">
            <a:avLst/>
          </a:prstGeom>
        </p:spPr>
        <p:txBody>
          <a:bodyPr wrap="none">
            <a:spAutoFit/>
          </a:bodyPr>
          <a:lstStyle/>
          <a:p>
            <a:r>
              <a:rPr lang="en-US" sz="3200" b="1" dirty="0">
                <a:solidFill>
                  <a:srgbClr val="00B0F0"/>
                </a:solidFill>
              </a:rPr>
              <a:t>Theories of Personality</a:t>
            </a:r>
          </a:p>
        </p:txBody>
      </p:sp>
      <p:sp>
        <p:nvSpPr>
          <p:cNvPr id="9" name="Google Shape;560;p48">
            <a:extLst>
              <a:ext uri="{FF2B5EF4-FFF2-40B4-BE49-F238E27FC236}">
                <a16:creationId xmlns:a16="http://schemas.microsoft.com/office/drawing/2014/main" id="{06F6293D-D600-4029-A9E8-FC8552D22872}"/>
              </a:ext>
            </a:extLst>
          </p:cNvPr>
          <p:cNvSpPr txBox="1">
            <a:spLocks noGrp="1"/>
          </p:cNvSpPr>
          <p:nvPr>
            <p:ph type="subTitle" idx="1"/>
          </p:nvPr>
        </p:nvSpPr>
        <p:spPr>
          <a:xfrm>
            <a:off x="575844" y="1680253"/>
            <a:ext cx="8075512" cy="4749464"/>
          </a:xfrm>
          <a:prstGeom prst="rect">
            <a:avLst/>
          </a:prstGeom>
        </p:spPr>
        <p:txBody>
          <a:bodyPr spcFirstLastPara="1" wrap="square" lIns="91425" tIns="91425" rIns="91425" bIns="91425" anchor="t" anchorCtr="0">
            <a:noAutofit/>
          </a:bodyPr>
          <a:lstStyle/>
          <a:p>
            <a:pPr marL="342900" indent="-342900" algn="l">
              <a:lnSpc>
                <a:spcPct val="90000"/>
              </a:lnSpc>
              <a:buFont typeface="Arial" panose="020B0604020202020204" pitchFamily="34" charset="0"/>
              <a:buChar char="•"/>
            </a:pPr>
            <a:r>
              <a:rPr lang="en-US" altLang="en-US" sz="2800" dirty="0"/>
              <a:t>Suggests </a:t>
            </a:r>
            <a:r>
              <a:rPr lang="en-US" altLang="en-US" sz="2800" dirty="0">
                <a:solidFill>
                  <a:schemeClr val="accent1">
                    <a:lumMod val="75000"/>
                  </a:schemeClr>
                </a:solidFill>
                <a:effectLst>
                  <a:outerShdw blurRad="38100" dist="38100" dir="2700000" algn="tl">
                    <a:srgbClr val="000000">
                      <a:alpha val="43137"/>
                    </a:srgbClr>
                  </a:outerShdw>
                </a:effectLst>
              </a:rPr>
              <a:t>social relationships are fundamental </a:t>
            </a:r>
            <a:r>
              <a:rPr lang="en-US" altLang="en-US" sz="2800" dirty="0"/>
              <a:t>to the formation and development of personality. </a:t>
            </a:r>
          </a:p>
          <a:p>
            <a:pPr marL="342900" indent="-342900" algn="l">
              <a:lnSpc>
                <a:spcPct val="90000"/>
              </a:lnSpc>
              <a:buFont typeface="Arial" panose="020B0604020202020204" pitchFamily="34" charset="0"/>
              <a:buChar char="•"/>
            </a:pPr>
            <a:r>
              <a:rPr lang="en-US" altLang="en-US" sz="2800" dirty="0"/>
              <a:t>Social relationships are fundamental to personality (vs. Freud’s theories, which were based heavily on development).  </a:t>
            </a:r>
          </a:p>
        </p:txBody>
      </p:sp>
      <p:pic>
        <p:nvPicPr>
          <p:cNvPr id="10" name="Picture 4" descr="C:\Users\Dr.Mayar\Desktop\to-be-whole-learn-to-be-detached.jpg">
            <a:extLst>
              <a:ext uri="{FF2B5EF4-FFF2-40B4-BE49-F238E27FC236}">
                <a16:creationId xmlns:a16="http://schemas.microsoft.com/office/drawing/2014/main" id="{F11FA036-83F4-414E-BDC9-D39F73A5A36A}"/>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7272" y="4320483"/>
            <a:ext cx="3028950" cy="167640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Users\Dr.Mayar\Desktop\download.jpg">
            <a:extLst>
              <a:ext uri="{FF2B5EF4-FFF2-40B4-BE49-F238E27FC236}">
                <a16:creationId xmlns:a16="http://schemas.microsoft.com/office/drawing/2014/main" id="{32C492A3-6C90-459A-AD9E-F70B4F8CC09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16509" y="4512679"/>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Dr.Mayar\Desktop\kindness.png">
            <a:extLst>
              <a:ext uri="{FF2B5EF4-FFF2-40B4-BE49-F238E27FC236}">
                <a16:creationId xmlns:a16="http://schemas.microsoft.com/office/drawing/2014/main" id="{FA736C6E-06FD-45FC-8036-9FE7346C586D}"/>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275484" y="4074049"/>
            <a:ext cx="2381250" cy="23812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F9937C1-07FE-AD49-6C58-5D70CCB1A7A8}"/>
              </a:ext>
            </a:extLst>
          </p:cNvPr>
          <p:cNvSpPr txBox="1"/>
          <p:nvPr/>
        </p:nvSpPr>
        <p:spPr>
          <a:xfrm>
            <a:off x="8954458" y="2696797"/>
            <a:ext cx="2296160" cy="1815882"/>
          </a:xfrm>
          <a:prstGeom prst="rect">
            <a:avLst/>
          </a:prstGeom>
          <a:noFill/>
        </p:spPr>
        <p:txBody>
          <a:bodyPr wrap="square">
            <a:spAutoFit/>
          </a:bodyPr>
          <a:lstStyle/>
          <a:p>
            <a:pPr algn="ctr"/>
            <a:r>
              <a:rPr lang="en-US" sz="2800" b="1" dirty="0"/>
              <a:t>2. Neo-Freudian Personality Theory</a:t>
            </a:r>
          </a:p>
        </p:txBody>
      </p:sp>
    </p:spTree>
    <p:extLst>
      <p:ext uri="{BB962C8B-B14F-4D97-AF65-F5344CB8AC3E}">
        <p14:creationId xmlns:p14="http://schemas.microsoft.com/office/powerpoint/2010/main" val="3290881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54371" y="116149"/>
            <a:ext cx="2710935" cy="769441"/>
          </a:xfrm>
          <a:prstGeom prst="rect">
            <a:avLst/>
          </a:prstGeom>
        </p:spPr>
        <p:txBody>
          <a:bodyPr wrap="none">
            <a:spAutoFit/>
          </a:bodyPr>
          <a:lstStyle/>
          <a:p>
            <a:pPr algn="ctr"/>
            <a:r>
              <a:rPr lang="en-US" sz="4400" b="1" dirty="0">
                <a:solidFill>
                  <a:srgbClr val="00B0F0"/>
                </a:solidFill>
              </a:rPr>
              <a:t>Perception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54687" y="1801078"/>
            <a:ext cx="4128422"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The process by which individuals </a:t>
            </a:r>
            <a:r>
              <a:rPr lang="en-US" altLang="en-US" sz="2800" i="1" dirty="0">
                <a:solidFill>
                  <a:srgbClr val="FF0000"/>
                </a:solidFill>
              </a:rPr>
              <a:t>select, organize, and interpret </a:t>
            </a:r>
            <a:r>
              <a:rPr lang="en-US" altLang="en-US" sz="2800" dirty="0"/>
              <a:t>stimuli into a meaningful and coherent picture of the world. </a:t>
            </a:r>
          </a:p>
          <a:p>
            <a:pPr marL="457200" indent="-457200" algn="l">
              <a:buFont typeface="Arial" panose="020B0604020202020204" pitchFamily="34" charset="0"/>
              <a:buChar char="•"/>
            </a:pPr>
            <a:r>
              <a:rPr lang="en-US" altLang="en-US" sz="2800" dirty="0"/>
              <a:t>It can be described as “how we see the world around us.”</a:t>
            </a:r>
          </a:p>
        </p:txBody>
      </p:sp>
      <p:pic>
        <p:nvPicPr>
          <p:cNvPr id="11" name="Picture 25" descr="C:\Users\Dr.Mayar\Desktop\perception_vs_reality.jpg">
            <a:extLst>
              <a:ext uri="{FF2B5EF4-FFF2-40B4-BE49-F238E27FC236}">
                <a16:creationId xmlns:a16="http://schemas.microsoft.com/office/drawing/2014/main" id="{9F30FB4B-DB8C-4032-B264-284F81DAB3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5306" y="2410538"/>
            <a:ext cx="5572007" cy="3761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161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00B0F0"/>
                </a:solidFill>
              </a:rPr>
              <a:t>Perception vs Reality</a:t>
            </a:r>
          </a:p>
        </p:txBody>
      </p:sp>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723477" y="1687529"/>
            <a:ext cx="6327564" cy="441080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t>Each individual has his or her own perception of reality. </a:t>
            </a:r>
          </a:p>
          <a:p>
            <a:pPr marL="457200" indent="-457200" algn="l">
              <a:buFont typeface="Arial" panose="020B0604020202020204" pitchFamily="34" charset="0"/>
              <a:buChar char="•"/>
            </a:pPr>
            <a:r>
              <a:rPr lang="en-US" altLang="en-US" sz="2800" dirty="0"/>
              <a:t>The implication is that because each of us perceives the world through our own eyes, reality itself changes from person to person. </a:t>
            </a:r>
          </a:p>
          <a:p>
            <a:pPr marL="457200" indent="-457200" algn="l">
              <a:buFont typeface="Arial" panose="020B0604020202020204" pitchFamily="34" charset="0"/>
              <a:buChar char="•"/>
            </a:pPr>
            <a:r>
              <a:rPr lang="en-US" altLang="en-US" sz="2800" dirty="0">
                <a:solidFill>
                  <a:srgbClr val="0070C0"/>
                </a:solidFill>
              </a:rPr>
              <a:t>While it’s true that everyone perceives reality differently, reality could care less about our perceptions.  </a:t>
            </a:r>
          </a:p>
        </p:txBody>
      </p:sp>
      <p:pic>
        <p:nvPicPr>
          <p:cNvPr id="4" name="Picture 3">
            <a:extLst>
              <a:ext uri="{FF2B5EF4-FFF2-40B4-BE49-F238E27FC236}">
                <a16:creationId xmlns:a16="http://schemas.microsoft.com/office/drawing/2014/main" id="{BE4CADA0-0923-40AF-BBF5-863FF5C5CA52}"/>
              </a:ext>
            </a:extLst>
          </p:cNvPr>
          <p:cNvPicPr>
            <a:picLocks noChangeAspect="1"/>
          </p:cNvPicPr>
          <p:nvPr/>
        </p:nvPicPr>
        <p:blipFill>
          <a:blip r:embed="rId2"/>
          <a:stretch>
            <a:fillRect/>
          </a:stretch>
        </p:blipFill>
        <p:spPr>
          <a:xfrm>
            <a:off x="7214146" y="2714395"/>
            <a:ext cx="4017612" cy="2749534"/>
          </a:xfrm>
          <a:prstGeom prst="rect">
            <a:avLst/>
          </a:prstGeom>
        </p:spPr>
      </p:pic>
    </p:spTree>
    <p:extLst>
      <p:ext uri="{BB962C8B-B14F-4D97-AF65-F5344CB8AC3E}">
        <p14:creationId xmlns:p14="http://schemas.microsoft.com/office/powerpoint/2010/main" val="1269279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11362" y="249290"/>
            <a:ext cx="3738075" cy="584775"/>
          </a:xfrm>
          <a:prstGeom prst="rect">
            <a:avLst/>
          </a:prstGeom>
        </p:spPr>
        <p:txBody>
          <a:bodyPr wrap="none">
            <a:spAutoFit/>
          </a:bodyPr>
          <a:lstStyle/>
          <a:p>
            <a:pPr algn="ctr"/>
            <a:r>
              <a:rPr lang="en-US" sz="3200" b="1" dirty="0">
                <a:solidFill>
                  <a:srgbClr val="00B0F0"/>
                </a:solidFill>
              </a:rPr>
              <a:t>Perception vs Reality</a:t>
            </a:r>
          </a:p>
        </p:txBody>
      </p:sp>
      <p:pic>
        <p:nvPicPr>
          <p:cNvPr id="3" name="Picture 2">
            <a:extLst>
              <a:ext uri="{FF2B5EF4-FFF2-40B4-BE49-F238E27FC236}">
                <a16:creationId xmlns:a16="http://schemas.microsoft.com/office/drawing/2014/main" id="{883202C0-FD07-4665-AE71-02FC0DF65CD3}"/>
              </a:ext>
            </a:extLst>
          </p:cNvPr>
          <p:cNvPicPr>
            <a:picLocks noChangeAspect="1"/>
          </p:cNvPicPr>
          <p:nvPr/>
        </p:nvPicPr>
        <p:blipFill>
          <a:blip r:embed="rId2"/>
          <a:stretch>
            <a:fillRect/>
          </a:stretch>
        </p:blipFill>
        <p:spPr>
          <a:xfrm>
            <a:off x="6605472" y="4546223"/>
            <a:ext cx="4128422" cy="2062487"/>
          </a:xfrm>
          <a:prstGeom prst="rect">
            <a:avLst/>
          </a:prstGeom>
        </p:spPr>
      </p:pic>
      <p:sp>
        <p:nvSpPr>
          <p:cNvPr id="11" name="Google Shape;215;p33">
            <a:extLst>
              <a:ext uri="{FF2B5EF4-FFF2-40B4-BE49-F238E27FC236}">
                <a16:creationId xmlns:a16="http://schemas.microsoft.com/office/drawing/2014/main" id="{C0F764F0-3B7D-4BE8-B917-7299751B3C27}"/>
              </a:ext>
            </a:extLst>
          </p:cNvPr>
          <p:cNvSpPr txBox="1">
            <a:spLocks/>
          </p:cNvSpPr>
          <p:nvPr/>
        </p:nvSpPr>
        <p:spPr>
          <a:xfrm>
            <a:off x="1166943" y="1539964"/>
            <a:ext cx="8222233" cy="355719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FF0000"/>
                </a:solidFill>
              </a:rPr>
              <a:t>Reality does not change to adapt to our viewpoints; reality is what it is.</a:t>
            </a:r>
          </a:p>
          <a:p>
            <a:pPr marL="457200" indent="-457200" algn="l">
              <a:buFont typeface="Arial" panose="020B0604020202020204" pitchFamily="34" charset="0"/>
              <a:buChar char="•"/>
            </a:pPr>
            <a:r>
              <a:rPr lang="en-US" altLang="en-US" sz="2800" dirty="0"/>
              <a:t>Reality is fact.</a:t>
            </a:r>
          </a:p>
          <a:p>
            <a:pPr marL="457200" indent="-457200" algn="l">
              <a:buFont typeface="Arial" panose="020B0604020202020204" pitchFamily="34" charset="0"/>
              <a:buChar char="•"/>
            </a:pPr>
            <a:r>
              <a:rPr lang="en-US" altLang="en-US" sz="2800" dirty="0"/>
              <a:t>Reality is truth.</a:t>
            </a:r>
          </a:p>
          <a:p>
            <a:pPr marL="457200" indent="-457200" algn="l">
              <a:buFont typeface="Arial" panose="020B0604020202020204" pitchFamily="34" charset="0"/>
              <a:buChar char="•"/>
            </a:pPr>
            <a:r>
              <a:rPr lang="en-US" altLang="en-US" sz="2800" dirty="0">
                <a:solidFill>
                  <a:srgbClr val="FF0000"/>
                </a:solidFill>
              </a:rPr>
              <a:t>Reality is a fixed factor in the equation of life, perception of reality is a variable.</a:t>
            </a:r>
          </a:p>
        </p:txBody>
      </p:sp>
    </p:spTree>
    <p:extLst>
      <p:ext uri="{BB962C8B-B14F-4D97-AF65-F5344CB8AC3E}">
        <p14:creationId xmlns:p14="http://schemas.microsoft.com/office/powerpoint/2010/main" val="3433528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54021" cy="584775"/>
          </a:xfrm>
          <a:prstGeom prst="rect">
            <a:avLst/>
          </a:prstGeom>
        </p:spPr>
        <p:txBody>
          <a:bodyPr wrap="none">
            <a:spAutoFit/>
          </a:bodyPr>
          <a:lstStyle/>
          <a:p>
            <a:r>
              <a:rPr lang="en-US" sz="3200" b="1" dirty="0">
                <a:solidFill>
                  <a:srgbClr val="00B0F0"/>
                </a:solidFill>
              </a:rPr>
              <a:t>The Elements of Perception</a:t>
            </a:r>
          </a:p>
        </p:txBody>
      </p:sp>
      <p:grpSp>
        <p:nvGrpSpPr>
          <p:cNvPr id="4" name="Group 3">
            <a:extLst>
              <a:ext uri="{FF2B5EF4-FFF2-40B4-BE49-F238E27FC236}">
                <a16:creationId xmlns:a16="http://schemas.microsoft.com/office/drawing/2014/main" id="{B224AF7E-8110-0F14-6795-5EC5BF4488D2}"/>
              </a:ext>
            </a:extLst>
          </p:cNvPr>
          <p:cNvGrpSpPr/>
          <p:nvPr/>
        </p:nvGrpSpPr>
        <p:grpSpPr>
          <a:xfrm>
            <a:off x="600317" y="1386048"/>
            <a:ext cx="10636643" cy="5391829"/>
            <a:chOff x="600317" y="1386048"/>
            <a:chExt cx="10636643" cy="5391829"/>
          </a:xfrm>
        </p:grpSpPr>
        <p:grpSp>
          <p:nvGrpSpPr>
            <p:cNvPr id="3" name="Group 2">
              <a:extLst>
                <a:ext uri="{FF2B5EF4-FFF2-40B4-BE49-F238E27FC236}">
                  <a16:creationId xmlns:a16="http://schemas.microsoft.com/office/drawing/2014/main" id="{A5669CFE-21E5-447E-A4F1-A7741B1B45A0}"/>
                </a:ext>
              </a:extLst>
            </p:cNvPr>
            <p:cNvGrpSpPr/>
            <p:nvPr/>
          </p:nvGrpSpPr>
          <p:grpSpPr>
            <a:xfrm>
              <a:off x="600317" y="1386048"/>
              <a:ext cx="10636643" cy="5391829"/>
              <a:chOff x="143117" y="1121888"/>
              <a:chExt cx="10295425" cy="5391829"/>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3117" y="1121888"/>
                <a:ext cx="10295425" cy="53918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5" name="Picture 4">
                <a:extLst>
                  <a:ext uri="{FF2B5EF4-FFF2-40B4-BE49-F238E27FC236}">
                    <a16:creationId xmlns:a16="http://schemas.microsoft.com/office/drawing/2014/main" id="{1D0C4FC7-1B8C-4FD6-BED1-06FD536517B6}"/>
                  </a:ext>
                </a:extLst>
              </p:cNvPr>
              <p:cNvPicPr>
                <a:picLocks noChangeAspect="1"/>
              </p:cNvPicPr>
              <p:nvPr/>
            </p:nvPicPr>
            <p:blipFill>
              <a:blip r:embed="rId2"/>
              <a:stretch>
                <a:fillRect/>
              </a:stretch>
            </p:blipFill>
            <p:spPr>
              <a:xfrm>
                <a:off x="540715" y="1838267"/>
                <a:ext cx="9724687" cy="4474818"/>
              </a:xfrm>
              <a:prstGeom prst="rect">
                <a:avLst/>
              </a:prstGeom>
            </p:spPr>
          </p:pic>
          <p:sp>
            <p:nvSpPr>
              <p:cNvPr id="9" name="Rectangle 8">
                <a:extLst>
                  <a:ext uri="{FF2B5EF4-FFF2-40B4-BE49-F238E27FC236}">
                    <a16:creationId xmlns:a16="http://schemas.microsoft.com/office/drawing/2014/main" id="{DA1D714C-EBFB-4EB6-968E-0E8BB431BF53}"/>
                  </a:ext>
                </a:extLst>
              </p:cNvPr>
              <p:cNvSpPr/>
              <p:nvPr/>
            </p:nvSpPr>
            <p:spPr>
              <a:xfrm>
                <a:off x="5291635" y="1653601"/>
                <a:ext cx="4602377" cy="369332"/>
              </a:xfrm>
              <a:prstGeom prst="rect">
                <a:avLst/>
              </a:prstGeom>
            </p:spPr>
            <p:txBody>
              <a:bodyPr wrap="square">
                <a:spAutoFit/>
              </a:bodyPr>
              <a:lstStyle/>
              <a:p>
                <a:r>
                  <a:rPr lang="en-US" dirty="0">
                    <a:solidFill>
                      <a:schemeClr val="tx1">
                        <a:lumMod val="85000"/>
                        <a:lumOff val="15000"/>
                      </a:schemeClr>
                    </a:solidFill>
                  </a:rPr>
                  <a:t>Brand names, advertisements/ commercials</a:t>
                </a:r>
              </a:p>
            </p:txBody>
          </p:sp>
          <p:sp>
            <p:nvSpPr>
              <p:cNvPr id="10" name="Rectangle 9">
                <a:extLst>
                  <a:ext uri="{FF2B5EF4-FFF2-40B4-BE49-F238E27FC236}">
                    <a16:creationId xmlns:a16="http://schemas.microsoft.com/office/drawing/2014/main" id="{74C1C96F-3403-4593-802F-999192CB9B51}"/>
                  </a:ext>
                </a:extLst>
              </p:cNvPr>
              <p:cNvSpPr/>
              <p:nvPr/>
            </p:nvSpPr>
            <p:spPr>
              <a:xfrm>
                <a:off x="407444" y="2883272"/>
                <a:ext cx="3038308" cy="646331"/>
              </a:xfrm>
              <a:prstGeom prst="rect">
                <a:avLst/>
              </a:prstGeom>
            </p:spPr>
            <p:txBody>
              <a:bodyPr wrap="square">
                <a:spAutoFit/>
              </a:bodyPr>
              <a:lstStyle/>
              <a:p>
                <a:pPr algn="ctr"/>
                <a:r>
                  <a:rPr lang="en-US" b="1" dirty="0">
                    <a:solidFill>
                      <a:schemeClr val="tx1">
                        <a:lumMod val="85000"/>
                        <a:lumOff val="15000"/>
                      </a:schemeClr>
                    </a:solidFill>
                  </a:rPr>
                  <a:t>Sensory Receptors </a:t>
                </a:r>
              </a:p>
              <a:p>
                <a:pPr algn="ctr"/>
                <a:r>
                  <a:rPr lang="en-US" b="1" dirty="0">
                    <a:solidFill>
                      <a:schemeClr val="tx1">
                        <a:lumMod val="85000"/>
                        <a:lumOff val="15000"/>
                      </a:schemeClr>
                    </a:solidFill>
                  </a:rPr>
                  <a:t>(Physical Stimuli)</a:t>
                </a:r>
              </a:p>
            </p:txBody>
          </p:sp>
        </p:grpSp>
        <p:sp>
          <p:nvSpPr>
            <p:cNvPr id="11" name="Rectangle 10">
              <a:extLst>
                <a:ext uri="{FF2B5EF4-FFF2-40B4-BE49-F238E27FC236}">
                  <a16:creationId xmlns:a16="http://schemas.microsoft.com/office/drawing/2014/main" id="{1FADE2FA-D06C-49E4-921E-3D819560C818}"/>
                </a:ext>
              </a:extLst>
            </p:cNvPr>
            <p:cNvSpPr/>
            <p:nvPr/>
          </p:nvSpPr>
          <p:spPr>
            <a:xfrm>
              <a:off x="3077885" y="1532549"/>
              <a:ext cx="3038308" cy="369332"/>
            </a:xfrm>
            <a:prstGeom prst="rect">
              <a:avLst/>
            </a:prstGeom>
          </p:spPr>
          <p:txBody>
            <a:bodyPr wrap="square">
              <a:spAutoFit/>
            </a:bodyPr>
            <a:lstStyle/>
            <a:p>
              <a:r>
                <a:rPr lang="en-US" b="1" dirty="0">
                  <a:solidFill>
                    <a:schemeClr val="tx1">
                      <a:lumMod val="85000"/>
                      <a:lumOff val="15000"/>
                    </a:schemeClr>
                  </a:solidFill>
                </a:rPr>
                <a:t>Sensory Inputs</a:t>
              </a:r>
            </a:p>
          </p:txBody>
        </p:sp>
      </p:grpSp>
    </p:spTree>
    <p:extLst>
      <p:ext uri="{BB962C8B-B14F-4D97-AF65-F5344CB8AC3E}">
        <p14:creationId xmlns:p14="http://schemas.microsoft.com/office/powerpoint/2010/main" val="18528207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0D149F6-071D-4B86-BAFE-4111FD945D3A}"/>
              </a:ext>
            </a:extLst>
          </p:cNvPr>
          <p:cNvSpPr txBox="1"/>
          <p:nvPr/>
        </p:nvSpPr>
        <p:spPr>
          <a:xfrm>
            <a:off x="3768048" y="0"/>
            <a:ext cx="6097712" cy="769441"/>
          </a:xfrm>
          <a:prstGeom prst="rect">
            <a:avLst/>
          </a:prstGeom>
          <a:noFill/>
        </p:spPr>
        <p:txBody>
          <a:bodyPr wrap="square">
            <a:spAutoFit/>
          </a:bodyPr>
          <a:lstStyle/>
          <a:p>
            <a:r>
              <a:rPr kumimoji="0" lang="en" sz="4400" b="1" u="none" strike="noStrike" kern="0" cap="none" spc="0" normalizeH="0" baseline="0" noProof="0" dirty="0">
                <a:ln>
                  <a:noFill/>
                </a:ln>
                <a:solidFill>
                  <a:srgbClr val="00B0F0"/>
                </a:solidFill>
                <a:effectLst>
                  <a:outerShdw blurRad="38100" dist="38100" dir="2700000" algn="tl">
                    <a:srgbClr val="000000">
                      <a:alpha val="43137"/>
                    </a:srgbClr>
                  </a:outerShdw>
                </a:effectLst>
                <a:uLnTx/>
                <a:uFillTx/>
                <a:latin typeface="Cormorant Garamond Medium"/>
                <a:ea typeface="Cormorant Garamond Medium"/>
                <a:sym typeface="Cormorant Garamond Medium"/>
              </a:rPr>
              <a:t>Perceived Risk</a:t>
            </a:r>
            <a:endParaRPr lang="en-US" dirty="0">
              <a:solidFill>
                <a:srgbClr val="00B0F0"/>
              </a:solidFill>
            </a:endParaRPr>
          </a:p>
        </p:txBody>
      </p:sp>
      <p:sp>
        <p:nvSpPr>
          <p:cNvPr id="6" name="Google Shape;402;p43">
            <a:extLst>
              <a:ext uri="{FF2B5EF4-FFF2-40B4-BE49-F238E27FC236}">
                <a16:creationId xmlns:a16="http://schemas.microsoft.com/office/drawing/2014/main" id="{E181B48A-AAE4-4FEB-BBA4-F8DCAB016D17}"/>
              </a:ext>
            </a:extLst>
          </p:cNvPr>
          <p:cNvSpPr txBox="1">
            <a:spLocks/>
          </p:cNvSpPr>
          <p:nvPr/>
        </p:nvSpPr>
        <p:spPr>
          <a:xfrm>
            <a:off x="2560834" y="769441"/>
            <a:ext cx="7919516" cy="796345"/>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defRPr/>
            </a:pPr>
            <a:r>
              <a:rPr lang="en-US" altLang="en-US" sz="2000" b="1" dirty="0"/>
              <a:t>The degree of uncertainty perceived by the consumer as to the consequences (outcome) of a specific purchase decision</a:t>
            </a:r>
          </a:p>
          <a:p>
            <a:pPr algn="ctr">
              <a:defRPr/>
            </a:pPr>
            <a:endParaRPr lang="en-US" altLang="en-US" sz="2000" b="1" dirty="0"/>
          </a:p>
          <a:p>
            <a:pPr algn="ctr">
              <a:defRPr/>
            </a:pPr>
            <a:endParaRPr lang="en-US" altLang="en-US" sz="2000" b="1" dirty="0"/>
          </a:p>
        </p:txBody>
      </p:sp>
      <p:pic>
        <p:nvPicPr>
          <p:cNvPr id="3" name="Picture 2">
            <a:extLst>
              <a:ext uri="{FF2B5EF4-FFF2-40B4-BE49-F238E27FC236}">
                <a16:creationId xmlns:a16="http://schemas.microsoft.com/office/drawing/2014/main" id="{3F991D46-7A98-48D3-97FE-D24DE9E22053}"/>
              </a:ext>
            </a:extLst>
          </p:cNvPr>
          <p:cNvPicPr>
            <a:picLocks noChangeAspect="1"/>
          </p:cNvPicPr>
          <p:nvPr/>
        </p:nvPicPr>
        <p:blipFill>
          <a:blip r:embed="rId3"/>
          <a:stretch>
            <a:fillRect/>
          </a:stretch>
        </p:blipFill>
        <p:spPr>
          <a:xfrm>
            <a:off x="392021" y="1713532"/>
            <a:ext cx="11799979" cy="4890468"/>
          </a:xfrm>
          <a:prstGeom prst="rect">
            <a:avLst/>
          </a:prstGeom>
        </p:spPr>
      </p:pic>
    </p:spTree>
    <p:extLst>
      <p:ext uri="{BB962C8B-B14F-4D97-AF65-F5344CB8AC3E}">
        <p14:creationId xmlns:p14="http://schemas.microsoft.com/office/powerpoint/2010/main" val="3338648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90168" y="114864"/>
            <a:ext cx="4672241" cy="769441"/>
          </a:xfrm>
          <a:prstGeom prst="rect">
            <a:avLst/>
          </a:prstGeom>
        </p:spPr>
        <p:txBody>
          <a:bodyPr wrap="none">
            <a:spAutoFit/>
          </a:bodyPr>
          <a:lstStyle/>
          <a:p>
            <a:pPr algn="ctr"/>
            <a:r>
              <a:rPr lang="en-US" sz="4400" b="1" dirty="0">
                <a:solidFill>
                  <a:srgbClr val="00B0F0"/>
                </a:solidFill>
              </a:rPr>
              <a:t>Attitude Formation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19433" y="1728169"/>
            <a:ext cx="6794299" cy="44784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400" dirty="0">
                <a:solidFill>
                  <a:schemeClr val="tx1"/>
                </a:solidFill>
              </a:rPr>
              <a:t>A learned predisposition to behave in a consistently favorable or unfavorable manner with respect to a given object.</a:t>
            </a:r>
            <a:endParaRPr lang="en-US" altLang="en-US" b="1" dirty="0"/>
          </a:p>
          <a:p>
            <a:pPr algn="l"/>
            <a:r>
              <a:rPr lang="en-US" altLang="en-US" b="1" dirty="0"/>
              <a:t>Consumers learn attitudes when they try new products, product models, and different brands.</a:t>
            </a:r>
          </a:p>
          <a:p>
            <a:pPr marL="457200" indent="-457200" algn="l">
              <a:buFont typeface="Arial" panose="020B0604020202020204" pitchFamily="34" charset="0"/>
              <a:buChar char="•"/>
            </a:pPr>
            <a:r>
              <a:rPr lang="en-US" altLang="en-US" dirty="0"/>
              <a:t>If such trial purchases </a:t>
            </a:r>
            <a:r>
              <a:rPr lang="en-US" altLang="en-US" b="1" u="sng" dirty="0"/>
              <a:t>meet or exceed their expectations,</a:t>
            </a:r>
            <a:r>
              <a:rPr lang="en-US" altLang="en-US" dirty="0"/>
              <a:t> then they develop favorable attitudes toward those objects. </a:t>
            </a:r>
          </a:p>
          <a:p>
            <a:pPr marL="457200" indent="-457200" algn="l">
              <a:buFont typeface="Arial" panose="020B0604020202020204" pitchFamily="34" charset="0"/>
              <a:buChar char="•"/>
            </a:pPr>
            <a:r>
              <a:rPr lang="en-US" altLang="en-US" dirty="0"/>
              <a:t>Generally, the more information consumers have about a product or service, the more likely they are to </a:t>
            </a:r>
            <a:r>
              <a:rPr lang="en-US" altLang="en-US" u="sng" dirty="0"/>
              <a:t>process information and form attitudes about it, either positive or negative. </a:t>
            </a:r>
          </a:p>
        </p:txBody>
      </p:sp>
      <p:pic>
        <p:nvPicPr>
          <p:cNvPr id="10" name="Picture 11" descr="C:\Users\Dr.Mayar\Desktop\family-purchases-concept-in-vector-18643028.jpg">
            <a:extLst>
              <a:ext uri="{FF2B5EF4-FFF2-40B4-BE49-F238E27FC236}">
                <a16:creationId xmlns:a16="http://schemas.microsoft.com/office/drawing/2014/main" id="{0D3D02C3-3E6E-47F3-AB4E-B0704B7EE3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044" t="2" r="7743" b="30255"/>
          <a:stretch/>
        </p:blipFill>
        <p:spPr bwMode="auto">
          <a:xfrm>
            <a:off x="7341012" y="2725071"/>
            <a:ext cx="3673097" cy="3177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349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90168" y="114864"/>
            <a:ext cx="4672241" cy="769441"/>
          </a:xfrm>
          <a:prstGeom prst="rect">
            <a:avLst/>
          </a:prstGeom>
        </p:spPr>
        <p:txBody>
          <a:bodyPr wrap="none">
            <a:spAutoFit/>
          </a:bodyPr>
          <a:lstStyle/>
          <a:p>
            <a:pPr algn="ctr"/>
            <a:r>
              <a:rPr lang="en-US" sz="4400" b="1" dirty="0">
                <a:solidFill>
                  <a:srgbClr val="00B0F0"/>
                </a:solidFill>
              </a:rPr>
              <a:t>Attitude Formation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61532" y="1216138"/>
            <a:ext cx="10249769" cy="534745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b="1" dirty="0">
                <a:solidFill>
                  <a:srgbClr val="00B050"/>
                </a:solidFill>
              </a:rPr>
              <a:t>Sources that strongly affect attitudes formation</a:t>
            </a:r>
          </a:p>
          <a:p>
            <a:pPr marL="457200" indent="-457200" algn="l">
              <a:buFont typeface="Arial" panose="020B0604020202020204" pitchFamily="34" charset="0"/>
              <a:buChar char="•"/>
            </a:pPr>
            <a:r>
              <a:rPr lang="en-US" altLang="en-US" sz="2800" dirty="0"/>
              <a:t>Experience</a:t>
            </a:r>
          </a:p>
          <a:p>
            <a:pPr marL="457200" indent="-457200" algn="l">
              <a:buFont typeface="Arial" panose="020B0604020202020204" pitchFamily="34" charset="0"/>
              <a:buChar char="•"/>
            </a:pPr>
            <a:r>
              <a:rPr lang="en-US" altLang="en-US" sz="2800" dirty="0"/>
              <a:t>Family and friends</a:t>
            </a:r>
          </a:p>
          <a:p>
            <a:pPr marL="457200" indent="-457200" algn="l">
              <a:buFont typeface="Arial" panose="020B0604020202020204" pitchFamily="34" charset="0"/>
              <a:buChar char="•"/>
            </a:pPr>
            <a:r>
              <a:rPr lang="en-US" altLang="en-US" sz="2800" dirty="0"/>
              <a:t>Media/Internet/Social Media (increasingly)</a:t>
            </a:r>
          </a:p>
          <a:p>
            <a:pPr algn="l"/>
            <a:r>
              <a:rPr lang="en-US" altLang="en-US" dirty="0"/>
              <a:t>A primary source of attitudes toward products is the consumers’ direct experiences in trying and evaluating them.</a:t>
            </a:r>
          </a:p>
          <a:p>
            <a:pPr algn="l"/>
            <a:r>
              <a:rPr lang="en-US" sz="3200" b="1" dirty="0">
                <a:solidFill>
                  <a:srgbClr val="00B050"/>
                </a:solidFill>
              </a:rPr>
              <a:t>Role of Attitude</a:t>
            </a:r>
          </a:p>
          <a:p>
            <a:pPr marL="285750" lvl="0" indent="-285750" algn="l" rtl="0">
              <a:spcBef>
                <a:spcPts val="0"/>
              </a:spcBef>
              <a:spcAft>
                <a:spcPts val="0"/>
              </a:spcAft>
              <a:buClr>
                <a:schemeClr val="dk1"/>
              </a:buClr>
              <a:buSzPts val="1100"/>
              <a:buFont typeface="Arial" panose="020B0604020202020204" pitchFamily="34" charset="0"/>
              <a:buChar char="•"/>
            </a:pPr>
            <a:r>
              <a:rPr lang="en-US" dirty="0"/>
              <a:t>Attitudes occur within and are affected by </a:t>
            </a:r>
            <a:r>
              <a:rPr lang="en-US" b="1" u="sng" dirty="0"/>
              <a:t>situations</a:t>
            </a:r>
            <a:r>
              <a:rPr lang="en-US" dirty="0"/>
              <a:t>. </a:t>
            </a:r>
          </a:p>
          <a:p>
            <a:pPr marL="285750" lvl="0" indent="-285750" algn="l" rtl="0">
              <a:spcBef>
                <a:spcPts val="0"/>
              </a:spcBef>
              <a:spcAft>
                <a:spcPts val="0"/>
              </a:spcAft>
              <a:buClr>
                <a:schemeClr val="dk1"/>
              </a:buClr>
              <a:buSzPts val="1100"/>
              <a:buFont typeface="Arial" panose="020B0604020202020204" pitchFamily="34" charset="0"/>
              <a:buChar char="•"/>
            </a:pPr>
            <a:r>
              <a:rPr lang="en-US" dirty="0"/>
              <a:t>“Situations” are events and circumstances that influence the relationships between attitudes and behaviors at particular times. </a:t>
            </a:r>
          </a:p>
          <a:p>
            <a:pPr marL="285750" lvl="0" indent="-285750" algn="l" rtl="0">
              <a:spcBef>
                <a:spcPts val="0"/>
              </a:spcBef>
              <a:spcAft>
                <a:spcPts val="0"/>
              </a:spcAft>
              <a:buClr>
                <a:schemeClr val="dk1"/>
              </a:buClr>
              <a:buSzPts val="1100"/>
              <a:buFont typeface="Arial" panose="020B0604020202020204" pitchFamily="34" charset="0"/>
              <a:buChar char="•"/>
            </a:pPr>
            <a:r>
              <a:rPr lang="en-US" u="sng" dirty="0"/>
              <a:t>Situations</a:t>
            </a:r>
            <a:r>
              <a:rPr lang="en-US" dirty="0"/>
              <a:t> can cause consumers to behave in ways </a:t>
            </a:r>
            <a:r>
              <a:rPr lang="en-US" u="sng" dirty="0"/>
              <a:t>seemingly inconsistent with their attitudes</a:t>
            </a:r>
            <a:r>
              <a:rPr lang="en-US" dirty="0"/>
              <a:t>. </a:t>
            </a:r>
          </a:p>
          <a:p>
            <a:pPr algn="l"/>
            <a:endParaRPr lang="en-US" altLang="en-US" sz="4400" dirty="0"/>
          </a:p>
        </p:txBody>
      </p:sp>
    </p:spTree>
    <p:extLst>
      <p:ext uri="{BB962C8B-B14F-4D97-AF65-F5344CB8AC3E}">
        <p14:creationId xmlns:p14="http://schemas.microsoft.com/office/powerpoint/2010/main" val="3880627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27953" y="233794"/>
            <a:ext cx="5481630" cy="584775"/>
          </a:xfrm>
          <a:prstGeom prst="rect">
            <a:avLst/>
          </a:prstGeom>
        </p:spPr>
        <p:txBody>
          <a:bodyPr wrap="none">
            <a:spAutoFit/>
          </a:bodyPr>
          <a:lstStyle/>
          <a:p>
            <a:pPr algn="ctr"/>
            <a:r>
              <a:rPr lang="en-US" sz="3200" b="1" dirty="0">
                <a:solidFill>
                  <a:srgbClr val="00B0F0"/>
                </a:solidFill>
              </a:rPr>
              <a:t>Tri-component Attitude Model </a:t>
            </a:r>
          </a:p>
        </p:txBody>
      </p:sp>
      <p:sp>
        <p:nvSpPr>
          <p:cNvPr id="9" name="Google Shape;215;p33">
            <a:extLst>
              <a:ext uri="{FF2B5EF4-FFF2-40B4-BE49-F238E27FC236}">
                <a16:creationId xmlns:a16="http://schemas.microsoft.com/office/drawing/2014/main" id="{961BDAB7-CFF6-45D5-83B2-3E65E0EF8DEE}"/>
              </a:ext>
            </a:extLst>
          </p:cNvPr>
          <p:cNvSpPr txBox="1">
            <a:spLocks/>
          </p:cNvSpPr>
          <p:nvPr/>
        </p:nvSpPr>
        <p:spPr>
          <a:xfrm>
            <a:off x="747731" y="1676673"/>
            <a:ext cx="7867950" cy="474645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indent="-457200" algn="l">
              <a:buFont typeface="Arial" panose="020B0604020202020204" pitchFamily="34" charset="0"/>
              <a:buChar char="•"/>
            </a:pPr>
            <a:r>
              <a:rPr lang="en-US" altLang="en-US" sz="2800" dirty="0">
                <a:solidFill>
                  <a:srgbClr val="0070C0"/>
                </a:solidFill>
              </a:rPr>
              <a:t>Cognitive Component – </a:t>
            </a:r>
            <a:r>
              <a:rPr lang="en-US" altLang="en-US" sz="2800" dirty="0">
                <a:solidFill>
                  <a:srgbClr val="000000"/>
                </a:solidFill>
              </a:rPr>
              <a:t>The knowledge and perceptions that are acquired by a combination of direct experience with the attitude object and related information from various sources. </a:t>
            </a:r>
            <a:endParaRPr lang="en-US" altLang="en-US" sz="2800" dirty="0">
              <a:solidFill>
                <a:srgbClr val="FF0000"/>
              </a:solidFill>
            </a:endParaRPr>
          </a:p>
          <a:p>
            <a:pPr marL="457200" indent="-457200" algn="l">
              <a:buFont typeface="Arial" panose="020B0604020202020204" pitchFamily="34" charset="0"/>
              <a:buChar char="•"/>
            </a:pPr>
            <a:r>
              <a:rPr lang="en-US" altLang="en-US" sz="2800" dirty="0">
                <a:solidFill>
                  <a:srgbClr val="0070C0"/>
                </a:solidFill>
              </a:rPr>
              <a:t>Affective Component – </a:t>
            </a:r>
            <a:r>
              <a:rPr lang="en-US" altLang="en-US" sz="2800" dirty="0">
                <a:solidFill>
                  <a:srgbClr val="000000"/>
                </a:solidFill>
              </a:rPr>
              <a:t>A consumer’s emotions or feelings about a particular product or brand.</a:t>
            </a:r>
            <a:r>
              <a:rPr lang="en-US" altLang="en-US" sz="2800" dirty="0">
                <a:solidFill>
                  <a:srgbClr val="FF0000"/>
                </a:solidFill>
              </a:rPr>
              <a:t> </a:t>
            </a:r>
          </a:p>
          <a:p>
            <a:pPr marL="457200" indent="-457200" algn="l">
              <a:buFont typeface="Arial" panose="020B0604020202020204" pitchFamily="34" charset="0"/>
              <a:buChar char="•"/>
            </a:pPr>
            <a:r>
              <a:rPr lang="en-US" altLang="en-US" sz="2800" dirty="0">
                <a:solidFill>
                  <a:srgbClr val="0070C0"/>
                </a:solidFill>
              </a:rPr>
              <a:t>Conative Component – </a:t>
            </a:r>
            <a:r>
              <a:rPr lang="en-US" altLang="en-US" sz="2800" dirty="0">
                <a:solidFill>
                  <a:srgbClr val="000000"/>
                </a:solidFill>
              </a:rPr>
              <a:t>The likelihood or tendency that an individual will undertake a specific action or behave in a particular way with regard to the attitude object.</a:t>
            </a:r>
          </a:p>
        </p:txBody>
      </p:sp>
      <p:pic>
        <p:nvPicPr>
          <p:cNvPr id="3" name="Picture 2">
            <a:extLst>
              <a:ext uri="{FF2B5EF4-FFF2-40B4-BE49-F238E27FC236}">
                <a16:creationId xmlns:a16="http://schemas.microsoft.com/office/drawing/2014/main" id="{19ABD68C-21DA-497B-B9B5-70EBE60A8D5B}"/>
              </a:ext>
            </a:extLst>
          </p:cNvPr>
          <p:cNvPicPr>
            <a:picLocks noChangeAspect="1"/>
          </p:cNvPicPr>
          <p:nvPr/>
        </p:nvPicPr>
        <p:blipFill rotWithShape="1">
          <a:blip r:embed="rId2"/>
          <a:srcRect l="27073" t="28611" r="28582" b="9000"/>
          <a:stretch/>
        </p:blipFill>
        <p:spPr>
          <a:xfrm>
            <a:off x="8808720" y="2693992"/>
            <a:ext cx="3843701" cy="3208891"/>
          </a:xfrm>
          <a:prstGeom prst="rect">
            <a:avLst/>
          </a:prstGeom>
        </p:spPr>
      </p:pic>
    </p:spTree>
    <p:extLst>
      <p:ext uri="{BB962C8B-B14F-4D97-AF65-F5344CB8AC3E}">
        <p14:creationId xmlns:p14="http://schemas.microsoft.com/office/powerpoint/2010/main" val="1888210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079476" y="-535489"/>
            <a:ext cx="2036258" cy="180099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4511287" y="699737"/>
            <a:ext cx="5547684" cy="584775"/>
          </a:xfrm>
          <a:prstGeom prst="rect">
            <a:avLst/>
          </a:prstGeom>
        </p:spPr>
        <p:txBody>
          <a:bodyPr wrap="square">
            <a:spAutoFit/>
          </a:bodyPr>
          <a:lstStyle/>
          <a:p>
            <a:r>
              <a:rPr lang="en-US" sz="3200" b="1" dirty="0">
                <a:solidFill>
                  <a:schemeClr val="bg1"/>
                </a:solidFill>
              </a:rPr>
              <a:t>Altering Consumer Attitudes</a:t>
            </a:r>
          </a:p>
        </p:txBody>
      </p:sp>
      <p:sp>
        <p:nvSpPr>
          <p:cNvPr id="10" name="Content Placeholder 3">
            <a:extLst>
              <a:ext uri="{FF2B5EF4-FFF2-40B4-BE49-F238E27FC236}">
                <a16:creationId xmlns:a16="http://schemas.microsoft.com/office/drawing/2014/main" id="{D22DA22E-D1E3-4F56-91E5-541F71AF064B}"/>
              </a:ext>
            </a:extLst>
          </p:cNvPr>
          <p:cNvSpPr txBox="1">
            <a:spLocks/>
          </p:cNvSpPr>
          <p:nvPr/>
        </p:nvSpPr>
        <p:spPr bwMode="auto">
          <a:xfrm>
            <a:off x="3863738" y="1799304"/>
            <a:ext cx="5714549" cy="220664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en-US" dirty="0"/>
              <a:t>Changing beliefs about products</a:t>
            </a:r>
          </a:p>
          <a:p>
            <a:pPr marL="514350" indent="-514350">
              <a:buFont typeface="+mj-lt"/>
              <a:buAutoNum type="arabicPeriod"/>
            </a:pPr>
            <a:r>
              <a:rPr lang="en-US" altLang="en-US" dirty="0"/>
              <a:t>Changing brand image</a:t>
            </a:r>
          </a:p>
          <a:p>
            <a:pPr marL="514350" indent="-514350">
              <a:buFont typeface="+mj-lt"/>
              <a:buAutoNum type="arabicPeriod"/>
            </a:pPr>
            <a:r>
              <a:rPr lang="en-US" altLang="en-US" dirty="0"/>
              <a:t>Changing beliefs about competing brands</a:t>
            </a:r>
          </a:p>
        </p:txBody>
      </p:sp>
      <p:pic>
        <p:nvPicPr>
          <p:cNvPr id="12" name="Picture 2" descr="Changing Consumer Behavior To Suit Your Business | GreenBook">
            <a:extLst>
              <a:ext uri="{FF2B5EF4-FFF2-40B4-BE49-F238E27FC236}">
                <a16:creationId xmlns:a16="http://schemas.microsoft.com/office/drawing/2014/main" id="{4086A1C7-E445-4E1E-B1BB-8D56A4CD5C06}"/>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850" b="96317" l="9793" r="91714">
                        <a14:foregroundMark x1="58945" y1="9065" x2="58380" y2="3966"/>
                        <a14:foregroundMark x1="60829" y1="5666" x2="60829" y2="2833"/>
                        <a14:foregroundMark x1="59699" y1="5666" x2="60075" y2="1416"/>
                        <a14:foregroundMark x1="91714" y1="48159" x2="89831" y2="46459"/>
                        <a14:foregroundMark x1="61394" y1="96317" x2="60452" y2="88385"/>
                      </a14:backgroundRemoval>
                    </a14:imgEffect>
                  </a14:imgLayer>
                </a14:imgProps>
              </a:ext>
              <a:ext uri="{28A0092B-C50C-407E-A947-70E740481C1C}">
                <a14:useLocalDpi xmlns:a14="http://schemas.microsoft.com/office/drawing/2010/main" val="0"/>
              </a:ext>
            </a:extLst>
          </a:blip>
          <a:srcRect/>
          <a:stretch>
            <a:fillRect/>
          </a:stretch>
        </p:blipFill>
        <p:spPr bwMode="auto">
          <a:xfrm>
            <a:off x="-228348" y="4005945"/>
            <a:ext cx="4038600" cy="269386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F54D951-1FBD-43C8-83C5-1604FEE59818}"/>
              </a:ext>
            </a:extLst>
          </p:cNvPr>
          <p:cNvPicPr>
            <a:picLocks noChangeAspect="1"/>
          </p:cNvPicPr>
          <p:nvPr/>
        </p:nvPicPr>
        <p:blipFill>
          <a:blip r:embed="rId7"/>
          <a:stretch>
            <a:fillRect/>
          </a:stretch>
        </p:blipFill>
        <p:spPr>
          <a:xfrm>
            <a:off x="9241021" y="4623371"/>
            <a:ext cx="2874713" cy="2157078"/>
          </a:xfrm>
          <a:prstGeom prst="rect">
            <a:avLst/>
          </a:prstGeom>
        </p:spPr>
      </p:pic>
      <p:pic>
        <p:nvPicPr>
          <p:cNvPr id="6" name="Picture 5">
            <a:extLst>
              <a:ext uri="{FF2B5EF4-FFF2-40B4-BE49-F238E27FC236}">
                <a16:creationId xmlns:a16="http://schemas.microsoft.com/office/drawing/2014/main" id="{EDE6029F-6D39-4419-B764-AEE0F7F8E271}"/>
              </a:ext>
            </a:extLst>
          </p:cNvPr>
          <p:cNvPicPr>
            <a:picLocks noChangeAspect="1"/>
          </p:cNvPicPr>
          <p:nvPr/>
        </p:nvPicPr>
        <p:blipFill>
          <a:blip r:embed="rId8"/>
          <a:stretch>
            <a:fillRect/>
          </a:stretch>
        </p:blipFill>
        <p:spPr>
          <a:xfrm>
            <a:off x="6641509" y="4424554"/>
            <a:ext cx="2433446" cy="2433446"/>
          </a:xfrm>
          <a:prstGeom prst="rect">
            <a:avLst/>
          </a:prstGeom>
        </p:spPr>
      </p:pic>
      <p:pic>
        <p:nvPicPr>
          <p:cNvPr id="7" name="Picture 6">
            <a:extLst>
              <a:ext uri="{FF2B5EF4-FFF2-40B4-BE49-F238E27FC236}">
                <a16:creationId xmlns:a16="http://schemas.microsoft.com/office/drawing/2014/main" id="{E46C0F20-E571-4359-8254-E65C99A459D2}"/>
              </a:ext>
            </a:extLst>
          </p:cNvPr>
          <p:cNvPicPr>
            <a:picLocks noChangeAspect="1"/>
          </p:cNvPicPr>
          <p:nvPr/>
        </p:nvPicPr>
        <p:blipFill>
          <a:blip r:embed="rId9"/>
          <a:stretch>
            <a:fillRect/>
          </a:stretch>
        </p:blipFill>
        <p:spPr>
          <a:xfrm>
            <a:off x="8960016" y="991759"/>
            <a:ext cx="3436722" cy="3924365"/>
          </a:xfrm>
          <a:prstGeom prst="rect">
            <a:avLst/>
          </a:prstGeom>
        </p:spPr>
      </p:pic>
      <p:pic>
        <p:nvPicPr>
          <p:cNvPr id="9" name="Picture 8">
            <a:extLst>
              <a:ext uri="{FF2B5EF4-FFF2-40B4-BE49-F238E27FC236}">
                <a16:creationId xmlns:a16="http://schemas.microsoft.com/office/drawing/2014/main" id="{0C02AB54-B59D-4EC8-AD44-BBB742F1B889}"/>
              </a:ext>
            </a:extLst>
          </p:cNvPr>
          <p:cNvPicPr>
            <a:picLocks noChangeAspect="1"/>
          </p:cNvPicPr>
          <p:nvPr/>
        </p:nvPicPr>
        <p:blipFill>
          <a:blip r:embed="rId10"/>
          <a:stretch>
            <a:fillRect/>
          </a:stretch>
        </p:blipFill>
        <p:spPr>
          <a:xfrm>
            <a:off x="3697954" y="4399460"/>
            <a:ext cx="2924295" cy="2200184"/>
          </a:xfrm>
          <a:prstGeom prst="rect">
            <a:avLst/>
          </a:prstGeom>
        </p:spPr>
      </p:pic>
    </p:spTree>
    <p:extLst>
      <p:ext uri="{BB962C8B-B14F-4D97-AF65-F5344CB8AC3E}">
        <p14:creationId xmlns:p14="http://schemas.microsoft.com/office/powerpoint/2010/main" val="441332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7938007" cy="584775"/>
          </a:xfrm>
          <a:prstGeom prst="rect">
            <a:avLst/>
          </a:prstGeom>
        </p:spPr>
        <p:txBody>
          <a:bodyPr wrap="none">
            <a:spAutoFit/>
          </a:bodyPr>
          <a:lstStyle/>
          <a:p>
            <a:r>
              <a:rPr lang="en-US" sz="3200" b="1" dirty="0">
                <a:solidFill>
                  <a:srgbClr val="00B0F0"/>
                </a:solidFill>
              </a:rPr>
              <a:t>Hemispheric lateralization (split-brain theory)</a:t>
            </a:r>
          </a:p>
        </p:txBody>
      </p:sp>
      <p:sp>
        <p:nvSpPr>
          <p:cNvPr id="11" name="Google Shape;402;p43">
            <a:extLst>
              <a:ext uri="{FF2B5EF4-FFF2-40B4-BE49-F238E27FC236}">
                <a16:creationId xmlns:a16="http://schemas.microsoft.com/office/drawing/2014/main" id="{D7575E7F-525A-4BC1-927C-14BA8E8BE8D8}"/>
              </a:ext>
            </a:extLst>
          </p:cNvPr>
          <p:cNvSpPr txBox="1">
            <a:spLocks/>
          </p:cNvSpPr>
          <p:nvPr/>
        </p:nvSpPr>
        <p:spPr>
          <a:xfrm>
            <a:off x="876922" y="1400841"/>
            <a:ext cx="9915282" cy="520786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ctr" rtl="0">
              <a:lnSpc>
                <a:spcPct val="100000"/>
              </a:lnSpc>
              <a:spcBef>
                <a:spcPts val="0"/>
              </a:spcBef>
              <a:spcAft>
                <a:spcPts val="0"/>
              </a:spcAft>
              <a:buClr>
                <a:schemeClr val="dk1"/>
              </a:buClr>
              <a:buSzPts val="1400"/>
              <a:buFont typeface="Lato"/>
              <a:buNone/>
              <a:defRPr sz="1400" b="0" i="0" u="none" strike="noStrike" cap="none">
                <a:solidFill>
                  <a:schemeClr val="dk1"/>
                </a:solidFill>
                <a:latin typeface="Lato"/>
                <a:ea typeface="Lato"/>
                <a:cs typeface="Lato"/>
                <a:sym typeface="Lato"/>
              </a:defRPr>
            </a:lvl1pPr>
            <a:lvl2pPr marL="914400" marR="0" lvl="1"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2pPr>
            <a:lvl3pPr marL="1371600" marR="0" lvl="2"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3pPr>
            <a:lvl4pPr marL="1828800" marR="0" lvl="3"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4pPr>
            <a:lvl5pPr marL="2286000" marR="0" lvl="4"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5pPr>
            <a:lvl6pPr marL="2743200" marR="0" lvl="5"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6pPr>
            <a:lvl7pPr marL="3200400" marR="0" lvl="6"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7pPr>
            <a:lvl8pPr marL="3657600" marR="0" lvl="7" indent="-317500" algn="ctr" rtl="0">
              <a:lnSpc>
                <a:spcPct val="100000"/>
              </a:lnSpc>
              <a:spcBef>
                <a:spcPts val="1600"/>
              </a:spcBef>
              <a:spcAft>
                <a:spcPts val="0"/>
              </a:spcAft>
              <a:buClr>
                <a:schemeClr val="hlink"/>
              </a:buClr>
              <a:buSzPts val="1400"/>
              <a:buFont typeface="Lato"/>
              <a:buNone/>
              <a:defRPr sz="1400" b="0" i="0" u="none" strike="noStrike" cap="none">
                <a:solidFill>
                  <a:schemeClr val="hlink"/>
                </a:solidFill>
                <a:latin typeface="Lato"/>
                <a:ea typeface="Lato"/>
                <a:cs typeface="Lato"/>
                <a:sym typeface="Lato"/>
              </a:defRPr>
            </a:lvl8pPr>
            <a:lvl9pPr marL="4114800" marR="0" lvl="8" indent="-317500" algn="ctr" rtl="0">
              <a:lnSpc>
                <a:spcPct val="100000"/>
              </a:lnSpc>
              <a:spcBef>
                <a:spcPts val="1600"/>
              </a:spcBef>
              <a:spcAft>
                <a:spcPts val="1600"/>
              </a:spcAft>
              <a:buClr>
                <a:schemeClr val="hlink"/>
              </a:buClr>
              <a:buSzPts val="1400"/>
              <a:buFont typeface="Lato"/>
              <a:buNone/>
              <a:defRPr sz="1400" b="0" i="0" u="none" strike="noStrike" cap="none">
                <a:solidFill>
                  <a:schemeClr val="hlink"/>
                </a:solidFill>
                <a:latin typeface="Lato"/>
                <a:ea typeface="Lato"/>
                <a:cs typeface="Lato"/>
                <a:sym typeface="Lato"/>
              </a:defRPr>
            </a:lvl9pPr>
          </a:lstStyle>
          <a:p>
            <a:pPr algn="l">
              <a:buFont typeface="Arial" panose="020B0604020202020204" pitchFamily="34" charset="0"/>
              <a:buChar char="•"/>
            </a:pPr>
            <a:r>
              <a:rPr lang="en-US" altLang="en-US" sz="2400" dirty="0"/>
              <a:t>Stems from medical research done in the 1960s; its premise is that the human brain is divided into two distinct cerebral hemispheres that operate together, but “specialize” in processing different types of cognitions. </a:t>
            </a:r>
          </a:p>
          <a:p>
            <a:pPr algn="l">
              <a:buFont typeface="Arial" panose="020B0604020202020204" pitchFamily="34" charset="0"/>
              <a:buChar char="•"/>
            </a:pPr>
            <a:endParaRPr lang="ar-EG" altLang="en-US" sz="2400" dirty="0"/>
          </a:p>
          <a:p>
            <a:pPr algn="l">
              <a:buFont typeface="Arial" panose="020B0604020202020204" pitchFamily="34" charset="0"/>
              <a:buChar char="•"/>
            </a:pPr>
            <a:r>
              <a:rPr lang="en-US" altLang="en-US" sz="2400" dirty="0"/>
              <a:t>The left hemisphere is the center of human language; it is the linear side of the brain and primarily responsible for reading, speaking, and reasoning. The right hemisphere of the brain is the home of spatial perception and nonverbal concepts; it is nonlinear and the source of imagination and pleasure.</a:t>
            </a:r>
          </a:p>
          <a:p>
            <a:pPr algn="l">
              <a:buFont typeface="Arial" panose="020B0604020202020204" pitchFamily="34" charset="0"/>
              <a:buChar char="•"/>
            </a:pPr>
            <a:endParaRPr lang="en-US" altLang="en-US" sz="600" dirty="0"/>
          </a:p>
          <a:p>
            <a:pPr algn="l">
              <a:buFont typeface="Arial" panose="020B0604020202020204" pitchFamily="34" charset="0"/>
              <a:buChar char="•"/>
            </a:pPr>
            <a:r>
              <a:rPr lang="en-US" altLang="en-US" sz="2400" dirty="0"/>
              <a:t>A research suggested that when consumers watch advertising on TV, they “passively” process right brain, pictorial information, but text in print ads were primarily processed using left brain. </a:t>
            </a:r>
            <a:endParaRPr lang="ar-EG" altLang="en-US" sz="2400" dirty="0"/>
          </a:p>
          <a:p>
            <a:pPr algn="l">
              <a:buFont typeface="Arial" panose="020B0604020202020204" pitchFamily="34" charset="0"/>
              <a:buChar char="•"/>
            </a:pPr>
            <a:endParaRPr lang="en-US" altLang="en-US" sz="2400" dirty="0"/>
          </a:p>
        </p:txBody>
      </p:sp>
    </p:spTree>
    <p:extLst>
      <p:ext uri="{BB962C8B-B14F-4D97-AF65-F5344CB8AC3E}">
        <p14:creationId xmlns:p14="http://schemas.microsoft.com/office/powerpoint/2010/main" val="22083204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3683739" y="1445360"/>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440706" y="2299205"/>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887761" y="2983810"/>
            <a:ext cx="7898159" cy="3108543"/>
          </a:xfrm>
          <a:prstGeom prst="rect">
            <a:avLst/>
          </a:prstGeom>
          <a:noFill/>
        </p:spPr>
        <p:txBody>
          <a:bodyPr wrap="square">
            <a:spAutoFit/>
          </a:bodyPr>
          <a:lstStyle/>
          <a:p>
            <a:pPr marL="457200" indent="-457200">
              <a:buFont typeface="Arial" panose="020B0604020202020204" pitchFamily="34" charset="0"/>
              <a:buChar char="•"/>
            </a:pPr>
            <a:r>
              <a:rPr lang="en-US" sz="2800" dirty="0"/>
              <a:t>People are strongly influenced by what </a:t>
            </a:r>
            <a:r>
              <a:rPr lang="en-US" sz="2800" b="1" dirty="0">
                <a:solidFill>
                  <a:srgbClr val="FF0000"/>
                </a:solidFill>
              </a:rPr>
              <a:t>others </a:t>
            </a:r>
            <a:r>
              <a:rPr lang="en-US" sz="2800" dirty="0"/>
              <a:t>think and how they behave. </a:t>
            </a:r>
          </a:p>
          <a:p>
            <a:pPr marL="457200" indent="-457200">
              <a:buFont typeface="Arial" panose="020B0604020202020204" pitchFamily="34" charset="0"/>
              <a:buChar char="•"/>
            </a:pPr>
            <a:endParaRPr lang="en-US" sz="2800" dirty="0"/>
          </a:p>
          <a:p>
            <a:r>
              <a:rPr lang="en-US" sz="2800" b="1" dirty="0">
                <a:solidFill>
                  <a:srgbClr val="0070C0"/>
                </a:solidFill>
              </a:rPr>
              <a:t>The most important reference group is the family because it provides children with the skills, knowledge, attitudes, and experiences necessary to function as consumers, a process called.</a:t>
            </a:r>
          </a:p>
        </p:txBody>
      </p:sp>
    </p:spTree>
    <p:extLst>
      <p:ext uri="{BB962C8B-B14F-4D97-AF65-F5344CB8AC3E}">
        <p14:creationId xmlns:p14="http://schemas.microsoft.com/office/powerpoint/2010/main" val="39412131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08299" y="1544840"/>
            <a:ext cx="7500981" cy="514780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dirty="0"/>
              <a:t>Reference groups serve as </a:t>
            </a:r>
            <a:r>
              <a:rPr lang="en-US" altLang="en-US" dirty="0">
                <a:solidFill>
                  <a:srgbClr val="FF0000"/>
                </a:solidFill>
              </a:rPr>
              <a:t>comparative</a:t>
            </a:r>
            <a:r>
              <a:rPr lang="en-US" altLang="en-US" dirty="0"/>
              <a:t> and </a:t>
            </a:r>
            <a:r>
              <a:rPr lang="en-US" altLang="en-US" dirty="0">
                <a:solidFill>
                  <a:srgbClr val="FF0000"/>
                </a:solidFill>
              </a:rPr>
              <a:t>normative</a:t>
            </a:r>
            <a:r>
              <a:rPr lang="en-US" altLang="en-US" dirty="0"/>
              <a:t> frames of reference for a person’s values and behaviors</a:t>
            </a:r>
          </a:p>
          <a:p>
            <a:pPr algn="l"/>
            <a:endParaRPr lang="en-US" altLang="en-US" dirty="0"/>
          </a:p>
          <a:p>
            <a:pPr marL="514350" marR="0" lvl="0" indent="-514350" algn="just" defTabSz="9144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Normative influence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consists of learning and </a:t>
            </a:r>
            <a:r>
              <a:rPr kumimoji="0" lang="en-US" altLang="en-US" b="0" i="0" u="sng" strike="noStrike" kern="1200" cap="none" spc="0" normalizeH="0" baseline="0" noProof="0" dirty="0">
                <a:ln>
                  <a:noFill/>
                </a:ln>
                <a:solidFill>
                  <a:prstClr val="black"/>
                </a:solidFill>
                <a:effectLst/>
                <a:uLnTx/>
                <a:uFillTx/>
                <a:latin typeface="Calibri"/>
                <a:ea typeface="+mn-ea"/>
                <a:cs typeface="+mn-cs"/>
              </a:rPr>
              <a:t>adopting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 group’s </a:t>
            </a:r>
            <a:r>
              <a:rPr kumimoji="0" lang="en-US" altLang="en-US" b="0" i="0" u="sng" strike="noStrike" kern="1200" cap="none" spc="0" normalizeH="0" baseline="0" noProof="0" dirty="0">
                <a:ln>
                  <a:noFill/>
                </a:ln>
                <a:solidFill>
                  <a:prstClr val="black"/>
                </a:solidFill>
                <a:effectLst/>
                <a:uLnTx/>
                <a:uFillTx/>
                <a:latin typeface="Calibri"/>
                <a:ea typeface="+mn-ea"/>
                <a:cs typeface="+mn-cs"/>
              </a:rPr>
              <a:t>norms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values, and behaviors. </a:t>
            </a:r>
          </a:p>
          <a:p>
            <a:pPr marL="914400" marR="0" lvl="1" indent="-51435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family, peers, and other members of one’s community.</a:t>
            </a:r>
          </a:p>
          <a:p>
            <a:pPr indent="-57150" algn="just">
              <a:lnSpc>
                <a:spcPct val="100000"/>
              </a:lnSpc>
              <a:spcBef>
                <a:spcPct val="20000"/>
              </a:spcBef>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2. Comparative influence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arises when people </a:t>
            </a:r>
            <a:r>
              <a:rPr kumimoji="0" lang="en-US" altLang="en-US" b="0" i="0" u="sng" strike="noStrike" kern="1200" cap="none" spc="0" normalizeH="0" baseline="0" noProof="0" dirty="0">
                <a:ln>
                  <a:noFill/>
                </a:ln>
                <a:solidFill>
                  <a:srgbClr val="FF0000"/>
                </a:solidFill>
                <a:effectLst/>
                <a:uLnTx/>
                <a:uFillTx/>
                <a:latin typeface="Calibri"/>
                <a:ea typeface="+mn-ea"/>
                <a:cs typeface="+mn-cs"/>
              </a:rPr>
              <a:t>compare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themselves to others whom they respect and admire, and then adopt some of those people’s values or imitate their behaviors. Adopting to foreign norms and values. </a:t>
            </a:r>
          </a:p>
          <a:p>
            <a:pPr marL="400050" marR="0" lvl="1" algn="just" defTabSz="914400" rtl="0" eaLnBrk="1" fontAlgn="auto" latinLnBrk="0" hangingPunct="1">
              <a:lnSpc>
                <a:spcPct val="100000"/>
              </a:lnSpc>
              <a:spcBef>
                <a:spcPct val="20000"/>
              </a:spcBef>
              <a:spcAft>
                <a:spcPts val="0"/>
              </a:spcAft>
              <a:buClrTx/>
              <a:buSzTx/>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 </a:t>
            </a:r>
          </a:p>
          <a:p>
            <a:pPr algn="l"/>
            <a:endParaRPr lang="en-US" altLang="en-US" dirty="0"/>
          </a:p>
        </p:txBody>
      </p:sp>
      <p:pic>
        <p:nvPicPr>
          <p:cNvPr id="4" name="Picture 3">
            <a:extLst>
              <a:ext uri="{FF2B5EF4-FFF2-40B4-BE49-F238E27FC236}">
                <a16:creationId xmlns:a16="http://schemas.microsoft.com/office/drawing/2014/main" id="{74465D4A-0846-474F-8C2F-3B9954331B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64881" y="1738046"/>
            <a:ext cx="4001630" cy="4761389"/>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69575" y="173726"/>
            <a:ext cx="5856219" cy="707886"/>
          </a:xfrm>
          <a:prstGeom prst="rect">
            <a:avLst/>
          </a:prstGeom>
        </p:spPr>
        <p:txBody>
          <a:bodyPr wrap="none">
            <a:spAutoFit/>
          </a:bodyPr>
          <a:lstStyle/>
          <a:p>
            <a:pPr algn="ctr"/>
            <a:r>
              <a:rPr lang="en-US" sz="40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02416" y="1351845"/>
            <a:ext cx="10405138" cy="502970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group to which a person </a:t>
            </a:r>
            <a:r>
              <a:rPr lang="en-US" altLang="en-US" sz="2800" u="sng" dirty="0"/>
              <a:t>belongs</a:t>
            </a:r>
            <a:r>
              <a:rPr lang="en-US" altLang="en-US" sz="2800" dirty="0"/>
              <a:t> to, or realistically can join, is called a </a:t>
            </a:r>
            <a:r>
              <a:rPr lang="en-US" altLang="en-US" sz="2800" b="1" u="sng" dirty="0"/>
              <a:t>membership group</a:t>
            </a:r>
            <a:r>
              <a:rPr lang="en-US" altLang="en-US" sz="2800" dirty="0"/>
              <a:t>.  </a:t>
            </a:r>
          </a:p>
          <a:p>
            <a:pPr marL="139700" algn="l"/>
            <a:r>
              <a:rPr lang="en-US" altLang="en-US" sz="2800" dirty="0"/>
              <a:t>A </a:t>
            </a:r>
            <a:r>
              <a:rPr lang="en-US" altLang="en-US" sz="2800" b="1" u="sng" dirty="0"/>
              <a:t>symbolic group </a:t>
            </a:r>
            <a:r>
              <a:rPr lang="en-US" altLang="en-US" sz="2800" dirty="0"/>
              <a:t>is a group to which an individual is </a:t>
            </a:r>
            <a:r>
              <a:rPr lang="en-US" altLang="en-US" sz="2800" u="sng" dirty="0"/>
              <a:t>unlikely to belong</a:t>
            </a:r>
            <a:r>
              <a:rPr lang="en-US" altLang="en-US" sz="2800" dirty="0"/>
              <a:t>, but whose values and behaviors that person adopts.</a:t>
            </a:r>
          </a:p>
          <a:p>
            <a:pPr marL="139700" algn="l"/>
            <a:endParaRPr lang="en-US" altLang="en-US" sz="2800" dirty="0"/>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Different reference groups may influence the </a:t>
            </a:r>
            <a:r>
              <a:rPr lang="en-US" altLang="en-US" sz="2800" dirty="0">
                <a:solidFill>
                  <a:srgbClr val="FF0000"/>
                </a:solidFill>
              </a:rPr>
              <a:t>beliefs, attitudes, and behaviors </a:t>
            </a:r>
            <a:r>
              <a:rPr lang="en-US" altLang="en-US" sz="2800" dirty="0"/>
              <a:t>of individuals at different times or under different circumstances.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Consumers who are primarily concerned with </a:t>
            </a:r>
            <a:r>
              <a:rPr lang="en-US" altLang="en-US" sz="2800" dirty="0">
                <a:solidFill>
                  <a:srgbClr val="FF0000"/>
                </a:solidFill>
              </a:rPr>
              <a:t>approval</a:t>
            </a:r>
            <a:r>
              <a:rPr lang="en-US" altLang="en-US" sz="2800" dirty="0"/>
              <a:t> from others usually adopt the same products and brands as those group members who have status. </a:t>
            </a:r>
            <a:endParaRPr lang="en-US" sz="6600" b="1" dirty="0">
              <a:solidFill>
                <a:srgbClr val="8E5A6D"/>
              </a:solidFill>
            </a:endParaRPr>
          </a:p>
          <a:p>
            <a:pPr marL="139700" algn="l"/>
            <a:endParaRPr lang="en-US" altLang="en-US" sz="2800" dirty="0"/>
          </a:p>
          <a:p>
            <a:pPr marL="139700" indent="0" algn="l">
              <a:buNone/>
            </a:pPr>
            <a:endParaRPr lang="en-US" altLang="en-US" sz="2800" dirty="0"/>
          </a:p>
          <a:p>
            <a:pPr algn="l"/>
            <a:endParaRPr lang="en-US" sz="2400" b="1" dirty="0">
              <a:solidFill>
                <a:srgbClr val="8E5A6D"/>
              </a:solidFill>
            </a:endParaRPr>
          </a:p>
        </p:txBody>
      </p:sp>
    </p:spTree>
    <p:extLst>
      <p:ext uri="{BB962C8B-B14F-4D97-AF65-F5344CB8AC3E}">
        <p14:creationId xmlns:p14="http://schemas.microsoft.com/office/powerpoint/2010/main" val="2548295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17205" y="206196"/>
            <a:ext cx="7043082" cy="584775"/>
          </a:xfrm>
          <a:prstGeom prst="rect">
            <a:avLst/>
          </a:prstGeom>
        </p:spPr>
        <p:txBody>
          <a:bodyPr wrap="none">
            <a:spAutoFit/>
          </a:bodyPr>
          <a:lstStyle/>
          <a:p>
            <a:pPr algn="ctr"/>
            <a:r>
              <a:rPr lang="en-US" sz="3200" b="1" dirty="0">
                <a:solidFill>
                  <a:srgbClr val="00B0F0"/>
                </a:solidFill>
                <a:latin typeface="Tajawal Medium" panose="00000600000000000000" pitchFamily="2" charset="-78"/>
                <a:cs typeface="Tajawal Medium" panose="00000600000000000000" pitchFamily="2" charset="-78"/>
              </a:rPr>
              <a:t>The Family and It’s Social Standing</a:t>
            </a:r>
          </a:p>
        </p:txBody>
      </p:sp>
      <p:sp>
        <p:nvSpPr>
          <p:cNvPr id="11" name="TextBox 10">
            <a:extLst>
              <a:ext uri="{FF2B5EF4-FFF2-40B4-BE49-F238E27FC236}">
                <a16:creationId xmlns:a16="http://schemas.microsoft.com/office/drawing/2014/main" id="{484DBD98-3643-4E3C-B5B6-AF3938CFA261}"/>
              </a:ext>
            </a:extLst>
          </p:cNvPr>
          <p:cNvSpPr txBox="1"/>
          <p:nvPr/>
        </p:nvSpPr>
        <p:spPr>
          <a:xfrm>
            <a:off x="562168" y="1905506"/>
            <a:ext cx="6940119" cy="3785652"/>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A family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defined as two or more persons related by blood, marriage, or adoption residing together.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1" i="0" u="none" strike="noStrike" kern="0" cap="none" spc="0" normalizeH="0" baseline="0" noProof="0" dirty="0">
                <a:ln>
                  <a:noFill/>
                </a:ln>
                <a:solidFill>
                  <a:srgbClr val="FF0000"/>
                </a:solidFill>
                <a:effectLst/>
                <a:uLnTx/>
                <a:uFillTx/>
                <a:latin typeface="Arial"/>
                <a:cs typeface="Arial"/>
                <a:sym typeface="Arial"/>
              </a:rPr>
              <a:t>The family life cycle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is a composite variable that combines marital status, size of family, age of family members (focusing on the age of the oldest or youngest child), and employment status of the head of household, and then classifies the family into a “typical” stage. </a:t>
            </a:r>
          </a:p>
          <a:p>
            <a:pPr marL="139700" marR="0" lvl="0" defTabSz="914400" rtl="0" eaLnBrk="1" fontAlgn="auto" latinLnBrk="0" hangingPunct="1">
              <a:lnSpc>
                <a:spcPct val="100000"/>
              </a:lnSpc>
              <a:spcBef>
                <a:spcPts val="0"/>
              </a:spcBef>
              <a:spcAft>
                <a:spcPts val="0"/>
              </a:spcAft>
              <a:buClr>
                <a:srgbClr val="000000"/>
              </a:buClr>
              <a:buSzTx/>
              <a:tabLst/>
              <a:defRPr/>
            </a:pPr>
            <a:endParaRPr kumimoji="0" lang="en-US" alt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4" name="Picture 3">
            <a:extLst>
              <a:ext uri="{FF2B5EF4-FFF2-40B4-BE49-F238E27FC236}">
                <a16:creationId xmlns:a16="http://schemas.microsoft.com/office/drawing/2014/main" id="{8F39BEA6-3590-4DAC-9906-568683A7ADE8}"/>
              </a:ext>
            </a:extLst>
          </p:cNvPr>
          <p:cNvPicPr>
            <a:picLocks noChangeAspect="1"/>
          </p:cNvPicPr>
          <p:nvPr/>
        </p:nvPicPr>
        <p:blipFill>
          <a:blip r:embed="rId2"/>
          <a:stretch>
            <a:fillRect/>
          </a:stretch>
        </p:blipFill>
        <p:spPr>
          <a:xfrm>
            <a:off x="7502287" y="2326330"/>
            <a:ext cx="3711764" cy="3200321"/>
          </a:xfrm>
          <a:prstGeom prst="rect">
            <a:avLst/>
          </a:prstGeom>
        </p:spPr>
      </p:pic>
    </p:spTree>
    <p:extLst>
      <p:ext uri="{BB962C8B-B14F-4D97-AF65-F5344CB8AC3E}">
        <p14:creationId xmlns:p14="http://schemas.microsoft.com/office/powerpoint/2010/main" val="3564379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00455" y="187034"/>
            <a:ext cx="4634090" cy="646331"/>
          </a:xfrm>
          <a:prstGeom prst="rect">
            <a:avLst/>
          </a:prstGeom>
        </p:spPr>
        <p:txBody>
          <a:bodyPr wrap="none">
            <a:spAutoFit/>
          </a:bodyPr>
          <a:lstStyle/>
          <a:p>
            <a:pPr algn="ctr"/>
            <a:r>
              <a:rPr lang="en-US" sz="3600" b="1" dirty="0">
                <a:solidFill>
                  <a:srgbClr val="00B0F0"/>
                </a:solidFill>
              </a:rPr>
              <a:t>Consumer Socialization</a:t>
            </a:r>
          </a:p>
        </p:txBody>
      </p:sp>
      <p:sp>
        <p:nvSpPr>
          <p:cNvPr id="11" name="TextBox 10">
            <a:extLst>
              <a:ext uri="{FF2B5EF4-FFF2-40B4-BE49-F238E27FC236}">
                <a16:creationId xmlns:a16="http://schemas.microsoft.com/office/drawing/2014/main" id="{484DBD98-3643-4E3C-B5B6-AF3938CFA261}"/>
              </a:ext>
            </a:extLst>
          </p:cNvPr>
          <p:cNvSpPr txBox="1"/>
          <p:nvPr/>
        </p:nvSpPr>
        <p:spPr>
          <a:xfrm>
            <a:off x="575577" y="1366701"/>
            <a:ext cx="10780180" cy="2677656"/>
          </a:xfrm>
          <a:prstGeom prst="rect">
            <a:avLst/>
          </a:prstGeom>
          <a:noFill/>
        </p:spPr>
        <p:txBody>
          <a:bodyPr wrap="square">
            <a:spAutoFit/>
          </a:bodyPr>
          <a:lstStyle/>
          <a:p>
            <a:pPr marL="139700" marR="0" lvl="0" defTabSz="914400" rtl="0" eaLnBrk="1" fontAlgn="auto" latinLnBrk="0" hangingPunct="1">
              <a:lnSpc>
                <a:spcPct val="100000"/>
              </a:lnSpc>
              <a:spcBef>
                <a:spcPts val="0"/>
              </a:spcBef>
              <a:spcAft>
                <a:spcPts val="0"/>
              </a:spcAft>
              <a:buClr>
                <a:srgbClr val="000000"/>
              </a:buClr>
              <a:buSzTx/>
              <a:tabLst/>
              <a:defRPr/>
            </a:pPr>
            <a:r>
              <a:rPr lang="en-US" altLang="en-US" sz="2400" b="1" kern="0" dirty="0">
                <a:solidFill>
                  <a:srgbClr val="00B050"/>
                </a:solidFill>
                <a:latin typeface="Arial"/>
                <a:cs typeface="Arial"/>
                <a:sym typeface="Arial"/>
              </a:rPr>
              <a:t>T</a:t>
            </a:r>
            <a:r>
              <a:rPr kumimoji="0" lang="en-US" altLang="en-US" sz="2400" b="1" i="0" u="none" strike="noStrike" kern="0" cap="none" spc="0" normalizeH="0" baseline="0" noProof="0" dirty="0">
                <a:ln>
                  <a:noFill/>
                </a:ln>
                <a:solidFill>
                  <a:srgbClr val="00B050"/>
                </a:solidFill>
                <a:effectLst/>
                <a:uLnTx/>
                <a:uFillTx/>
                <a:latin typeface="Arial"/>
                <a:cs typeface="Arial"/>
                <a:sym typeface="Arial"/>
              </a:rPr>
              <a:t>here are three types of families: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married couples,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nuclear families, and </a:t>
            </a:r>
          </a:p>
          <a:p>
            <a:pPr marL="596900" marR="0" lvl="0" indent="-457200" defTabSz="914400" rtl="0" eaLnBrk="1" fontAlgn="auto" latinLnBrk="0" hangingPunct="1">
              <a:lnSpc>
                <a:spcPct val="100000"/>
              </a:lnSpc>
              <a:spcBef>
                <a:spcPts val="0"/>
              </a:spcBef>
              <a:spcAft>
                <a:spcPts val="0"/>
              </a:spcAft>
              <a:buClr>
                <a:srgbClr val="000000"/>
              </a:buClr>
              <a:buSzTx/>
              <a:buFont typeface="+mj-lt"/>
              <a:buAutoNum type="arabicPeriod"/>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extended families.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married couple </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and one or more children constitute a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nuclear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 </a:t>
            </a:r>
          </a:p>
          <a:p>
            <a:pPr marL="482600" marR="0" lvl="0" indent="-34290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nuclear family, together with at least one grandparent or other relation living within the household, is called an </a:t>
            </a:r>
            <a:r>
              <a:rPr kumimoji="0" lang="en-US" altLang="en-US" sz="2400" i="0" u="none" strike="noStrike" kern="0" cap="none" spc="0" normalizeH="0" baseline="0" noProof="0" dirty="0">
                <a:ln>
                  <a:noFill/>
                </a:ln>
                <a:solidFill>
                  <a:srgbClr val="0070C0"/>
                </a:solidFill>
                <a:effectLst/>
                <a:uLnTx/>
                <a:uFillTx/>
                <a:latin typeface="Arial"/>
                <a:cs typeface="Arial"/>
                <a:sym typeface="Arial"/>
              </a:rPr>
              <a:t>extended family</a:t>
            </a:r>
            <a:r>
              <a:rPr kumimoji="0" lang="en-US" altLang="en-US" sz="2400" i="0" u="none" strike="noStrike" kern="0" cap="none" spc="0" normalizeH="0" baseline="0" noProof="0" dirty="0">
                <a:ln>
                  <a:noFill/>
                </a:ln>
                <a:solidFill>
                  <a:srgbClr val="000000"/>
                </a:solidFill>
                <a:effectLst/>
                <a:uLnTx/>
                <a:uFillTx/>
                <a:latin typeface="Arial"/>
                <a:cs typeface="Arial"/>
                <a:sym typeface="Arial"/>
              </a:rPr>
              <a:t>.</a:t>
            </a:r>
          </a:p>
        </p:txBody>
      </p:sp>
      <p:pic>
        <p:nvPicPr>
          <p:cNvPr id="9" name="Picture 8">
            <a:extLst>
              <a:ext uri="{FF2B5EF4-FFF2-40B4-BE49-F238E27FC236}">
                <a16:creationId xmlns:a16="http://schemas.microsoft.com/office/drawing/2014/main" id="{B5A1C586-49A6-41A0-9F8A-E978DC7DFE0D}"/>
              </a:ext>
            </a:extLst>
          </p:cNvPr>
          <p:cNvPicPr>
            <a:picLocks noChangeAspect="1"/>
          </p:cNvPicPr>
          <p:nvPr/>
        </p:nvPicPr>
        <p:blipFill>
          <a:blip r:embed="rId2"/>
          <a:stretch>
            <a:fillRect/>
          </a:stretch>
        </p:blipFill>
        <p:spPr>
          <a:xfrm>
            <a:off x="755176" y="3970251"/>
            <a:ext cx="10217782" cy="2682472"/>
          </a:xfrm>
          <a:prstGeom prst="rect">
            <a:avLst/>
          </a:prstGeom>
        </p:spPr>
      </p:pic>
    </p:spTree>
    <p:extLst>
      <p:ext uri="{BB962C8B-B14F-4D97-AF65-F5344CB8AC3E}">
        <p14:creationId xmlns:p14="http://schemas.microsoft.com/office/powerpoint/2010/main" val="9286208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00B0F0"/>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41898" y="1428065"/>
            <a:ext cx="9416502"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The aspect of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childhood socialization </a:t>
            </a:r>
            <a:r>
              <a:rPr kumimoji="0" lang="en-US" altLang="en-US" i="0" u="none" strike="noStrike" kern="1200" cap="none" spc="0" normalizeH="0" baseline="0" noProof="0" dirty="0">
                <a:ln>
                  <a:noFill/>
                </a:ln>
                <a:solidFill>
                  <a:prstClr val="black"/>
                </a:solidFill>
                <a:effectLst/>
                <a:uLnTx/>
                <a:uFillTx/>
                <a:latin typeface="Calibri"/>
                <a:ea typeface="+mn-ea"/>
                <a:cs typeface="+mn-cs"/>
              </a:rPr>
              <a:t>that is relevant to the study of consumer behavior is </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consumer socialization</a:t>
            </a:r>
            <a:r>
              <a:rPr kumimoji="0" lang="en-US" altLang="en-US" i="0" u="none" strike="noStrike" kern="1200" cap="none" spc="0" normalizeH="0" baseline="0" noProof="0" dirty="0">
                <a:ln>
                  <a:noFill/>
                </a:ln>
                <a:solidFill>
                  <a:prstClr val="black"/>
                </a:solidFill>
                <a:effectLst/>
                <a:uLnTx/>
                <a:uFillTx/>
                <a:latin typeface="Calibri"/>
                <a:ea typeface="+mn-ea"/>
                <a:cs typeface="+mn-cs"/>
              </a:rPr>
              <a:t>,</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lang="en-US" altLang="en-US" b="1" dirty="0">
                <a:solidFill>
                  <a:srgbClr val="00B050"/>
                </a:solidFill>
                <a:latin typeface="Calibri"/>
              </a:rPr>
              <a:t>Consumer</a:t>
            </a:r>
            <a:r>
              <a:rPr kumimoji="0" lang="en-US" altLang="en-US" b="1" i="0" u="none" strike="noStrike" kern="1200" cap="none" spc="0" normalizeH="0" baseline="0" noProof="0" dirty="0">
                <a:ln>
                  <a:noFill/>
                </a:ln>
                <a:solidFill>
                  <a:srgbClr val="00B050"/>
                </a:solidFill>
                <a:effectLst/>
                <a:uLnTx/>
                <a:uFillTx/>
                <a:latin typeface="Calibri"/>
                <a:ea typeface="+mn-ea"/>
                <a:cs typeface="+mn-cs"/>
              </a:rPr>
              <a:t> socialization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is defined as the process by which children acquire the skills, knowledge, attitudes, and experiences necessary to function as consumers.</a:t>
            </a:r>
          </a:p>
          <a:p>
            <a:pPr marL="342900" indent="-342900" algn="just">
              <a:lnSpc>
                <a:spcPct val="100000"/>
              </a:lnSpc>
              <a:spcBef>
                <a:spcPct val="20000"/>
              </a:spcBef>
              <a:buFont typeface="Arial" panose="020B0604020202020204" pitchFamily="34" charset="0"/>
              <a:buChar char="•"/>
              <a:defRPr/>
            </a:pPr>
            <a:r>
              <a:rPr lang="en-US" altLang="en-US" dirty="0"/>
              <a:t>The socialization of young children </a:t>
            </a:r>
            <a:r>
              <a:rPr lang="en-US" altLang="en-US" dirty="0">
                <a:solidFill>
                  <a:schemeClr val="accent1"/>
                </a:solidFill>
              </a:rPr>
              <a:t>provides marketers with opportunities to establish relationships</a:t>
            </a:r>
            <a:r>
              <a:rPr lang="en-US" altLang="en-US" dirty="0"/>
              <a:t> between children and brands very early in the children’s lives. </a:t>
            </a:r>
          </a:p>
          <a:p>
            <a:pPr marL="342900" indent="-342900" algn="just">
              <a:lnSpc>
                <a:spcPct val="100000"/>
              </a:lnSpc>
              <a:spcBef>
                <a:spcPct val="20000"/>
              </a:spcBef>
              <a:buFont typeface="Arial" panose="020B0604020202020204" pitchFamily="34" charset="0"/>
              <a:buChar char="•"/>
              <a:defRPr/>
            </a:pPr>
            <a:r>
              <a:rPr lang="en-US" altLang="en-US" dirty="0"/>
              <a:t>Very often, </a:t>
            </a:r>
            <a:r>
              <a:rPr lang="en-US" altLang="en-US" dirty="0">
                <a:solidFill>
                  <a:schemeClr val="accent1"/>
                </a:solidFill>
              </a:rPr>
              <a:t>such connections </a:t>
            </a:r>
            <a:r>
              <a:rPr lang="en-US" altLang="en-US" dirty="0"/>
              <a:t>extend into a person’s adolescence, teenage years, and adulthood. </a:t>
            </a: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0102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14467" y="167368"/>
            <a:ext cx="4634089" cy="646331"/>
          </a:xfrm>
          <a:prstGeom prst="rect">
            <a:avLst/>
          </a:prstGeom>
        </p:spPr>
        <p:txBody>
          <a:bodyPr wrap="none">
            <a:spAutoFit/>
          </a:bodyPr>
          <a:lstStyle/>
          <a:p>
            <a:pPr algn="ctr"/>
            <a:r>
              <a:rPr lang="en-US" sz="3600" b="1" dirty="0">
                <a:solidFill>
                  <a:srgbClr val="00B0F0"/>
                </a:solidFill>
              </a:rPr>
              <a:t>Consumer Socialization</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05053" y="1840662"/>
            <a:ext cx="8652915" cy="484997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Many preadolescent children acquire their consumer behavior norms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by observing their parents and older siblings</a:t>
            </a:r>
            <a:r>
              <a:rPr kumimoji="0" lang="en-US" altLang="en-US" i="0" u="none" strike="noStrike" kern="1200" cap="none" spc="0" normalizeH="0" baseline="0" noProof="0" dirty="0">
                <a:ln>
                  <a:noFill/>
                </a:ln>
                <a:solidFill>
                  <a:prstClr val="black"/>
                </a:solidFill>
                <a:effectLst/>
                <a:uLnTx/>
                <a:uFillTx/>
                <a:latin typeface="Calibri"/>
                <a:ea typeface="+mn-ea"/>
                <a:cs typeface="+mn-cs"/>
              </a:rPr>
              <a:t>, who function as role models and provide cues for learning consumption skills. </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chemeClr val="accent1"/>
                </a:solidFill>
                <a:latin typeface="Calibri"/>
              </a:rPr>
              <a:t>Young</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 children </a:t>
            </a:r>
            <a:r>
              <a:rPr kumimoji="0" lang="en-US" altLang="en-US" i="0" u="none" strike="noStrike" kern="1200" cap="none" spc="0" normalizeH="0" baseline="0" noProof="0" dirty="0">
                <a:ln>
                  <a:noFill/>
                </a:ln>
                <a:solidFill>
                  <a:prstClr val="black"/>
                </a:solidFill>
                <a:effectLst/>
                <a:uLnTx/>
                <a:uFillTx/>
                <a:latin typeface="Calibri"/>
                <a:ea typeface="+mn-ea"/>
                <a:cs typeface="+mn-cs"/>
              </a:rPr>
              <a:t>perceive their </a:t>
            </a:r>
            <a:r>
              <a:rPr kumimoji="0" lang="en-US" altLang="en-US" i="0" u="none" strike="noStrike" kern="1200" cap="none" spc="0" normalizeH="0" baseline="0" noProof="0" dirty="0">
                <a:ln>
                  <a:noFill/>
                </a:ln>
                <a:solidFill>
                  <a:schemeClr val="accent1"/>
                </a:solidFill>
                <a:effectLst/>
                <a:uLnTx/>
                <a:uFillTx/>
                <a:latin typeface="Calibri"/>
                <a:ea typeface="+mn-ea"/>
                <a:cs typeface="+mn-cs"/>
              </a:rPr>
              <a:t>families</a:t>
            </a:r>
            <a:r>
              <a:rPr kumimoji="0" lang="en-US" altLang="en-US" i="0" u="none" strike="noStrike" kern="1200" cap="none" spc="0" normalizeH="0" baseline="0" noProof="0" dirty="0">
                <a:ln>
                  <a:noFill/>
                </a:ln>
                <a:solidFill>
                  <a:prstClr val="black"/>
                </a:solidFill>
                <a:effectLst/>
                <a:uLnTx/>
                <a:uFillTx/>
                <a:latin typeface="Calibri"/>
                <a:ea typeface="+mn-ea"/>
                <a:cs typeface="+mn-cs"/>
              </a:rPr>
              <a:t> as more reliable sources of information about consumption than advertising; </a:t>
            </a:r>
            <a:endParaRPr lang="en-US" altLang="en-US" dirty="0">
              <a:solidFill>
                <a:prstClr val="black"/>
              </a:solidFill>
              <a:latin typeface="Calibri"/>
            </a:endParaRP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lang="en-US" altLang="en-US" dirty="0">
                <a:solidFill>
                  <a:srgbClr val="00B050"/>
                </a:solidFill>
                <a:latin typeface="Calibri"/>
              </a:rPr>
              <a:t>Pee</a:t>
            </a:r>
            <a:r>
              <a:rPr kumimoji="0" lang="en-US" altLang="en-US" i="0" u="none" strike="noStrike" kern="1200" cap="none" spc="0" normalizeH="0" baseline="0" noProof="0" dirty="0" err="1">
                <a:ln>
                  <a:noFill/>
                </a:ln>
                <a:solidFill>
                  <a:srgbClr val="00B050"/>
                </a:solidFill>
                <a:effectLst/>
                <a:uLnTx/>
                <a:uFillTx/>
                <a:latin typeface="Calibri"/>
                <a:ea typeface="+mn-ea"/>
                <a:cs typeface="+mn-cs"/>
              </a:rPr>
              <a:t>rs</a:t>
            </a:r>
            <a:r>
              <a:rPr kumimoji="0" lang="en-US" altLang="en-US" i="0" u="none" strike="noStrike" kern="1200" cap="none" spc="0" normalizeH="0" baseline="0" noProof="0" dirty="0">
                <a:ln>
                  <a:noFill/>
                </a:ln>
                <a:solidFill>
                  <a:srgbClr val="00B050"/>
                </a:solidFill>
                <a:effectLst/>
                <a:uLnTx/>
                <a:uFillTx/>
                <a:latin typeface="Calibri"/>
                <a:ea typeface="+mn-ea"/>
                <a:cs typeface="+mn-cs"/>
              </a:rPr>
              <a:t> </a:t>
            </a:r>
            <a:r>
              <a:rPr kumimoji="0" lang="en-US" altLang="en-US" i="0" u="none" strike="noStrike" kern="1200" cap="none" spc="0" normalizeH="0" baseline="0" noProof="0" dirty="0">
                <a:ln>
                  <a:noFill/>
                </a:ln>
                <a:solidFill>
                  <a:prstClr val="black"/>
                </a:solidFill>
                <a:effectLst/>
                <a:uLnTx/>
                <a:uFillTx/>
                <a:latin typeface="Calibri"/>
                <a:ea typeface="+mn-ea"/>
                <a:cs typeface="+mn-cs"/>
              </a:rPr>
              <a:t>have the most influence on </a:t>
            </a:r>
            <a:r>
              <a:rPr kumimoji="0" lang="en-US" altLang="en-US" i="0" u="none" strike="noStrike" kern="1200" cap="none" spc="0" normalizeH="0" baseline="0" noProof="0" dirty="0">
                <a:ln>
                  <a:noFill/>
                </a:ln>
                <a:solidFill>
                  <a:srgbClr val="00B050"/>
                </a:solidFill>
                <a:effectLst/>
                <a:uLnTx/>
                <a:uFillTx/>
                <a:latin typeface="Calibri"/>
                <a:ea typeface="+mn-ea"/>
                <a:cs typeface="+mn-cs"/>
              </a:rPr>
              <a:t>teenagers’ and adolescents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r>
              <a:rPr kumimoji="0" lang="en-US" altLang="en-US" i="0" u="none" strike="noStrike" kern="1200" cap="none" spc="0" normalizeH="0" baseline="0" noProof="0" dirty="0">
                <a:ln>
                  <a:noFill/>
                </a:ln>
                <a:solidFill>
                  <a:srgbClr val="00B050"/>
                </a:solidFill>
                <a:effectLst/>
                <a:uLnTx/>
                <a:uFillTx/>
                <a:latin typeface="Calibri"/>
                <a:ea typeface="+mn-ea"/>
                <a:cs typeface="+mn-cs"/>
              </a:rPr>
              <a:t>(tween-age) </a:t>
            </a:r>
            <a:r>
              <a:rPr kumimoji="0" lang="en-US" altLang="en-US" i="0" u="none" strike="noStrike" kern="1200" cap="none" spc="0" normalizeH="0" baseline="0" noProof="0" dirty="0">
                <a:ln>
                  <a:noFill/>
                </a:ln>
                <a:solidFill>
                  <a:prstClr val="black"/>
                </a:solidFill>
                <a:effectLst/>
                <a:uLnTx/>
                <a:uFillTx/>
                <a:latin typeface="Calibri"/>
                <a:ea typeface="+mn-ea"/>
                <a:cs typeface="+mn-cs"/>
              </a:rPr>
              <a:t>consumption and they like products because their parents do not approve.</a:t>
            </a:r>
          </a:p>
          <a:p>
            <a:pPr marR="0" lvl="0" algn="just" defTabSz="914400" rtl="0" eaLnBrk="1" fontAlgn="auto" latinLnBrk="0" hangingPunct="1">
              <a:lnSpc>
                <a:spcPct val="100000"/>
              </a:lnSpc>
              <a:spcBef>
                <a:spcPct val="20000"/>
              </a:spcBef>
              <a:spcAft>
                <a:spcPts val="0"/>
              </a:spcAft>
              <a:buClrTx/>
              <a:buSzTx/>
              <a:tabLst/>
              <a:defRPr/>
            </a:pPr>
            <a:endParaRPr kumimoji="0" lang="en-US" altLang="en-US"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49106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22368" y="107100"/>
            <a:ext cx="4428712" cy="707886"/>
          </a:xfrm>
          <a:prstGeom prst="rect">
            <a:avLst/>
          </a:prstGeom>
        </p:spPr>
        <p:txBody>
          <a:bodyPr wrap="none">
            <a:spAutoFit/>
          </a:bodyPr>
          <a:lstStyle/>
          <a:p>
            <a:pPr algn="ctr"/>
            <a:r>
              <a:rPr lang="en-US" sz="4000" b="1" dirty="0">
                <a:solidFill>
                  <a:srgbClr val="00B0F0"/>
                </a:solidFill>
              </a:rPr>
              <a:t>Socialization Agents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414398" y="974361"/>
            <a:ext cx="11556659" cy="554285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stronger socialization agents than fathers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Mothers usually: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more involved</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control children’s exposure to commercial messages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regulate spending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1" i="0" u="none" strike="noStrike" kern="1200" cap="none" spc="0" normalizeH="0" baseline="0" noProof="0" dirty="0">
                <a:ln>
                  <a:noFill/>
                </a:ln>
                <a:solidFill>
                  <a:prstClr val="black"/>
                </a:solidFill>
                <a:effectLst/>
                <a:uLnTx/>
                <a:uFillTx/>
                <a:latin typeface="Calibri"/>
                <a:ea typeface="+mn-ea"/>
                <a:cs typeface="+mn-cs"/>
              </a:rPr>
              <a:t>The socialization agent </a:t>
            </a: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is the person or organization involved in the socialization process because of frequency of contact with the individual and control over the rewards and punishments given to the individual.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Mothers are stronger consumer socialization agents than fathers because mothers are usually more involved with their children and often control their children’s exposure to commercial messages.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Calibri"/>
                <a:ea typeface="+mn-ea"/>
                <a:cs typeface="+mn-cs"/>
              </a:rPr>
              <a:t>Mothers most often provide instruction in the skills needed to become consumers and regulate the amount of money children can spend and how they spend it. </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1" i="0" u="none" strike="noStrike" kern="1200" cap="none" spc="0" normalizeH="0" baseline="0" noProof="0" dirty="0">
              <a:ln>
                <a:noFill/>
              </a:ln>
              <a:solidFill>
                <a:srgbClr val="8E5A6D"/>
              </a:solidFill>
              <a:effectLst/>
              <a:uLnTx/>
              <a:uFillTx/>
              <a:latin typeface="Calibri"/>
              <a:ea typeface="+mn-ea"/>
              <a:cs typeface="+mn-cs"/>
            </a:endParaRP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17048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6945" y="251646"/>
            <a:ext cx="5656740" cy="584775"/>
          </a:xfrm>
          <a:prstGeom prst="rect">
            <a:avLst/>
          </a:prstGeom>
        </p:spPr>
        <p:txBody>
          <a:bodyPr wrap="none">
            <a:spAutoFit/>
          </a:bodyPr>
          <a:lstStyle/>
          <a:p>
            <a:pPr algn="ctr"/>
            <a:r>
              <a:rPr lang="en-US" sz="3200" b="1" dirty="0">
                <a:solidFill>
                  <a:srgbClr val="00B0F0"/>
                </a:solidFill>
              </a:rPr>
              <a:t>Parental Styles and Socialization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2" y="1546761"/>
            <a:ext cx="10384221"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prstClr val="black"/>
                </a:solidFill>
                <a:latin typeface="Calibri"/>
              </a:rPr>
              <a:t>A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classification of parental styles along two dimensions: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1" i="1" u="none" strike="noStrike" kern="1200" cap="none" spc="0" normalizeH="0" baseline="0" noProof="0" dirty="0">
                <a:ln>
                  <a:noFill/>
                </a:ln>
                <a:solidFill>
                  <a:srgbClr val="FF0000"/>
                </a:solidFill>
                <a:effectLst/>
                <a:uLnTx/>
                <a:uFillTx/>
                <a:latin typeface="Calibri"/>
                <a:ea typeface="+mn-ea"/>
                <a:cs typeface="+mn-cs"/>
              </a:rPr>
              <a:t>permissive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restrictive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and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very nurturing </a:t>
            </a:r>
            <a:r>
              <a:rPr kumimoji="0" lang="en-US" altLang="en-US" b="1" i="0" u="none" strike="noStrike" kern="1200" cap="none" spc="0" normalizeH="0" baseline="0" noProof="0" dirty="0">
                <a:ln>
                  <a:noFill/>
                </a:ln>
                <a:solidFill>
                  <a:srgbClr val="FF0000"/>
                </a:solidFill>
                <a:effectLst/>
                <a:uLnTx/>
                <a:uFillTx/>
                <a:latin typeface="Calibri"/>
                <a:ea typeface="+mn-ea"/>
                <a:cs typeface="+mn-cs"/>
              </a:rPr>
              <a:t>versus </a:t>
            </a:r>
            <a:r>
              <a:rPr kumimoji="0" lang="en-US" altLang="en-US" b="1" i="1" u="none" strike="noStrike" kern="1200" cap="none" spc="0" normalizeH="0" baseline="0" noProof="0" dirty="0">
                <a:ln>
                  <a:noFill/>
                </a:ln>
                <a:solidFill>
                  <a:srgbClr val="FF0000"/>
                </a:solidFill>
                <a:effectLst/>
                <a:uLnTx/>
                <a:uFillTx/>
                <a:latin typeface="Calibri"/>
                <a:ea typeface="+mn-ea"/>
                <a:cs typeface="+mn-cs"/>
              </a:rPr>
              <a:t>non-nurturing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b="1" dirty="0">
                <a:solidFill>
                  <a:srgbClr val="0070C0"/>
                </a:solidFill>
                <a:latin typeface="Calibri"/>
              </a:rPr>
              <a:t>F</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our parental styles and their respective attitudes toward advertising, consumption, and yielding to children’s buying requests.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four parental styles include: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indulgent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highly permissive in respect to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neglecting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permissive, but provide their children with little or no nurturing during consumer socialization;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authoritative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nurturing and also very restrictive with respect to consumer socialization; and lastly, </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US" altLang="en-US" b="1" i="0" u="none" strike="noStrike" kern="1200" cap="none" spc="0" normalizeH="0" baseline="0" noProof="0" dirty="0">
                <a:ln>
                  <a:noFill/>
                </a:ln>
                <a:solidFill>
                  <a:srgbClr val="00B050"/>
                </a:solidFill>
                <a:effectLst/>
                <a:uLnTx/>
                <a:uFillTx/>
                <a:latin typeface="Calibri"/>
                <a:ea typeface="+mn-ea"/>
                <a:cs typeface="+mn-cs"/>
              </a:rPr>
              <a:t>authoritarian parents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are very restrictive and not nurturing during consumer socialization.</a:t>
            </a:r>
          </a:p>
          <a:p>
            <a:pPr algn="l"/>
            <a:endParaRPr lang="en-US" sz="8800" b="1" dirty="0">
              <a:solidFill>
                <a:srgbClr val="8E5A6D"/>
              </a:solidFill>
            </a:endParaRPr>
          </a:p>
        </p:txBody>
      </p:sp>
    </p:spTree>
    <p:extLst>
      <p:ext uri="{BB962C8B-B14F-4D97-AF65-F5344CB8AC3E}">
        <p14:creationId xmlns:p14="http://schemas.microsoft.com/office/powerpoint/2010/main" val="38973775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945417" y="107100"/>
            <a:ext cx="1100751" cy="584775"/>
          </a:xfrm>
          <a:prstGeom prst="rect">
            <a:avLst/>
          </a:prstGeom>
        </p:spPr>
        <p:txBody>
          <a:bodyPr wrap="none">
            <a:spAutoFit/>
          </a:bodyPr>
          <a:lstStyle/>
          <a:p>
            <a:pPr algn="ctr"/>
            <a:r>
              <a:rPr lang="en-US" sz="3200" b="1" dirty="0">
                <a:solidFill>
                  <a:srgbClr val="00B0F0"/>
                </a:solidFill>
              </a:rPr>
              <a:t>Roles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321622" y="1119532"/>
            <a:ext cx="10879540" cy="563136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2800" b="1" dirty="0">
                <a:solidFill>
                  <a:srgbClr val="00B050"/>
                </a:solidFill>
                <a:latin typeface="Calibri"/>
              </a:rPr>
              <a:t>The family</a:t>
            </a:r>
            <a:r>
              <a:rPr kumimoji="0" lang="en-US" altLang="en-US" sz="2800" b="1" i="0" u="none" strike="noStrike" kern="1200" cap="none" spc="0" normalizeH="0" baseline="0" noProof="0" dirty="0">
                <a:ln>
                  <a:noFill/>
                </a:ln>
                <a:solidFill>
                  <a:srgbClr val="00B050"/>
                </a:solidFill>
                <a:effectLst/>
                <a:uLnTx/>
                <a:uFillTx/>
                <a:latin typeface="Calibri"/>
                <a:ea typeface="+mn-ea"/>
                <a:cs typeface="+mn-cs"/>
              </a:rPr>
              <a:t> decision-making consists of identifying the roles that members play in buying decisions.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parents are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gatekeepers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who control the information that reaches the family’s children by using the parental control features available on TVs, computers, and other communication devices.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might be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influencers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in the family’s purchase of a new car, although they are neither the deciders nor buyers of family cars.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Children from dual-income households are often the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deciders</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buyers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preparers</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foods, so marketers of cuisine goods must study the roles of children in the consumption of the products offered and consider them in their designs.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Because children—in the role of </a:t>
            </a:r>
            <a:r>
              <a:rPr kumimoji="0" lang="en-US" altLang="en-US" b="1" i="1" u="none" strike="noStrike" kern="1200" cap="none" spc="0" normalizeH="0" baseline="0" noProof="0" dirty="0">
                <a:ln>
                  <a:noFill/>
                </a:ln>
                <a:solidFill>
                  <a:srgbClr val="0070C0"/>
                </a:solidFill>
                <a:effectLst/>
                <a:uLnTx/>
                <a:uFillTx/>
                <a:latin typeface="Calibri"/>
                <a:ea typeface="+mn-ea"/>
                <a:cs typeface="+mn-cs"/>
              </a:rPr>
              <a:t>maintainers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—often perform housekeeping chores by themselves, makers of, for example, vacuum cleaners should conduct research where they observe how children use their products and make sure they can do so safely.</a:t>
            </a:r>
          </a:p>
          <a:p>
            <a:pPr algn="l"/>
            <a:endParaRPr lang="en-US" sz="7200" b="1" dirty="0">
              <a:solidFill>
                <a:srgbClr val="8E5A6D"/>
              </a:solidFill>
            </a:endParaRPr>
          </a:p>
        </p:txBody>
      </p:sp>
    </p:spTree>
    <p:extLst>
      <p:ext uri="{BB962C8B-B14F-4D97-AF65-F5344CB8AC3E}">
        <p14:creationId xmlns:p14="http://schemas.microsoft.com/office/powerpoint/2010/main" val="19044879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4785360" y="69745"/>
            <a:ext cx="5212080" cy="1077218"/>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Culture’s Influence on Consumer Behavior</a:t>
            </a:r>
          </a:p>
        </p:txBody>
      </p:sp>
      <p:pic>
        <p:nvPicPr>
          <p:cNvPr id="1026" name="Picture 2" descr="6 Reasons Cultures Change, and 3 Ways Leaders Can Respond | Inc.com">
            <a:extLst>
              <a:ext uri="{FF2B5EF4-FFF2-40B4-BE49-F238E27FC236}">
                <a16:creationId xmlns:a16="http://schemas.microsoft.com/office/drawing/2014/main" id="{38F9E9C1-3F30-4734-B82E-F20787E992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10487" y="1855183"/>
            <a:ext cx="8769905" cy="493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92959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86653" y="107100"/>
            <a:ext cx="8479373" cy="584775"/>
          </a:xfrm>
          <a:prstGeom prst="rect">
            <a:avLst/>
          </a:prstGeom>
        </p:spPr>
        <p:txBody>
          <a:bodyPr wrap="none">
            <a:spAutoFit/>
          </a:bodyPr>
          <a:lstStyle/>
          <a:p>
            <a:pPr algn="ctr"/>
            <a:r>
              <a:rPr lang="en-US" sz="3200" b="1" dirty="0">
                <a:solidFill>
                  <a:srgbClr val="00B0F0"/>
                </a:solidFill>
                <a:latin typeface="Tajawal Medium" panose="00000600000000000000" pitchFamily="2" charset="-78"/>
                <a:cs typeface="Tajawal Medium" panose="00000600000000000000" pitchFamily="2" charset="-78"/>
              </a:rPr>
              <a:t>Culture’s Influence on Consumer Behavior</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69297" y="1064824"/>
            <a:ext cx="11576843" cy="56860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dirty="0">
                <a:solidFill>
                  <a:srgbClr val="202122"/>
                </a:solidFill>
                <a:latin typeface="Arial" panose="020B0604020202020204" pitchFamily="34" charset="0"/>
              </a:rPr>
              <a:t>It i</a:t>
            </a:r>
            <a:r>
              <a:rPr lang="en-US" b="0" i="0" dirty="0">
                <a:solidFill>
                  <a:srgbClr val="202122"/>
                </a:solidFill>
                <a:effectLst/>
                <a:latin typeface="Arial" panose="020B0604020202020204" pitchFamily="34" charset="0"/>
              </a:rPr>
              <a:t>s an umbrella term which encompasses the </a:t>
            </a:r>
            <a:r>
              <a:rPr lang="en-US" b="0" i="0" u="none" strike="noStrike" dirty="0">
                <a:solidFill>
                  <a:srgbClr val="3366CC"/>
                </a:solidFill>
                <a:effectLst/>
                <a:latin typeface="Arial" panose="020B0604020202020204" pitchFamily="34" charset="0"/>
                <a:hlinkClick r:id="rId3" tooltip="Social behavior"/>
              </a:rPr>
              <a:t>social behavior</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4" tooltip="Institution"/>
              </a:rPr>
              <a:t>institutions</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5" tooltip="Social norm"/>
              </a:rPr>
              <a:t>norms</a:t>
            </a:r>
            <a:r>
              <a:rPr lang="en-US" b="0" i="0" dirty="0">
                <a:solidFill>
                  <a:srgbClr val="202122"/>
                </a:solidFill>
                <a:effectLst/>
                <a:latin typeface="Arial" panose="020B0604020202020204" pitchFamily="34" charset="0"/>
              </a:rPr>
              <a:t> found in </a:t>
            </a:r>
            <a:r>
              <a:rPr lang="en-US" b="0" i="0" u="none" strike="noStrike" dirty="0">
                <a:solidFill>
                  <a:srgbClr val="3366CC"/>
                </a:solidFill>
                <a:effectLst/>
                <a:latin typeface="Arial" panose="020B0604020202020204" pitchFamily="34" charset="0"/>
                <a:hlinkClick r:id="rId6" tooltip="Human"/>
              </a:rPr>
              <a:t>human</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7" tooltip="Society"/>
              </a:rPr>
              <a:t>societies</a:t>
            </a:r>
            <a:r>
              <a:rPr lang="en-US" b="0" i="0" dirty="0">
                <a:solidFill>
                  <a:srgbClr val="202122"/>
                </a:solidFill>
                <a:effectLst/>
                <a:latin typeface="Arial" panose="020B0604020202020204" pitchFamily="34" charset="0"/>
              </a:rPr>
              <a:t>, as well as the </a:t>
            </a:r>
            <a:r>
              <a:rPr lang="en-US" b="0" i="0" u="none" strike="noStrike" dirty="0">
                <a:solidFill>
                  <a:srgbClr val="3366CC"/>
                </a:solidFill>
                <a:effectLst/>
                <a:latin typeface="Arial" panose="020B0604020202020204" pitchFamily="34" charset="0"/>
                <a:hlinkClick r:id="rId8" tooltip="Knowledge"/>
              </a:rPr>
              <a:t>knowledge</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9" tooltip="Belief"/>
              </a:rPr>
              <a:t>beliefs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0" tooltip="Art"/>
              </a:rPr>
              <a:t>arts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11" tooltip="Law"/>
              </a:rPr>
              <a:t>laws</a:t>
            </a:r>
            <a:r>
              <a:rPr lang="en-US" b="0" i="0" dirty="0">
                <a:solidFill>
                  <a:srgbClr val="202122"/>
                </a:solidFill>
                <a:effectLst/>
                <a:latin typeface="Arial" panose="020B0604020202020204" pitchFamily="34" charset="0"/>
              </a:rPr>
              <a:t>, </a:t>
            </a:r>
            <a:r>
              <a:rPr lang="en-US" b="0" i="0" u="none" strike="noStrike" dirty="0">
                <a:solidFill>
                  <a:srgbClr val="3366CC"/>
                </a:solidFill>
                <a:effectLst/>
                <a:latin typeface="Arial" panose="020B0604020202020204" pitchFamily="34" charset="0"/>
                <a:hlinkClick r:id="rId5" tooltip="Social norm"/>
              </a:rPr>
              <a:t>customs</a:t>
            </a:r>
            <a:r>
              <a:rPr lang="en-US" b="0" i="0" dirty="0">
                <a:solidFill>
                  <a:srgbClr val="202122"/>
                </a:solidFill>
                <a:effectLst/>
                <a:latin typeface="Arial" panose="020B0604020202020204" pitchFamily="34" charset="0"/>
              </a:rPr>
              <a:t>, capabilities, and </a:t>
            </a:r>
            <a:r>
              <a:rPr lang="en-US" b="0" i="0" u="none" strike="noStrike" dirty="0">
                <a:solidFill>
                  <a:srgbClr val="3366CC"/>
                </a:solidFill>
                <a:effectLst/>
                <a:latin typeface="Arial" panose="020B0604020202020204" pitchFamily="34" charset="0"/>
                <a:hlinkClick r:id="rId12" tooltip="Habit"/>
              </a:rPr>
              <a:t>habits</a:t>
            </a:r>
            <a:r>
              <a:rPr lang="en-US" b="0" i="0" dirty="0">
                <a:solidFill>
                  <a:srgbClr val="202122"/>
                </a:solidFill>
                <a:effectLst/>
                <a:latin typeface="Arial" panose="020B0604020202020204" pitchFamily="34" charset="0"/>
              </a:rPr>
              <a:t> of the individuals in these groups. </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Humans acquire culture through the </a:t>
            </a:r>
            <a:r>
              <a:rPr lang="en-US" b="0" i="0" u="none" strike="noStrike" dirty="0">
                <a:solidFill>
                  <a:srgbClr val="3366CC"/>
                </a:solidFill>
                <a:effectLst/>
                <a:latin typeface="Arial" panose="020B0604020202020204" pitchFamily="34" charset="0"/>
                <a:hlinkClick r:id="rId13" tooltip="Learning"/>
              </a:rPr>
              <a:t>learning</a:t>
            </a:r>
            <a:r>
              <a:rPr lang="en-US" b="0" i="0" dirty="0">
                <a:solidFill>
                  <a:srgbClr val="202122"/>
                </a:solidFill>
                <a:effectLst/>
                <a:latin typeface="Arial" panose="020B0604020202020204" pitchFamily="34" charset="0"/>
              </a:rPr>
              <a:t> processes of </a:t>
            </a:r>
            <a:r>
              <a:rPr lang="en-US" b="0" i="0" u="none" strike="noStrike" dirty="0">
                <a:solidFill>
                  <a:srgbClr val="3366CC"/>
                </a:solidFill>
                <a:effectLst/>
                <a:latin typeface="Arial" panose="020B0604020202020204" pitchFamily="34" charset="0"/>
                <a:hlinkClick r:id="rId14" tooltip="Enculturation"/>
              </a:rPr>
              <a:t>enculturation</a:t>
            </a:r>
            <a:r>
              <a:rPr lang="en-US" b="0" i="0" dirty="0">
                <a:solidFill>
                  <a:srgbClr val="202122"/>
                </a:solidFill>
                <a:effectLst/>
                <a:latin typeface="Arial" panose="020B0604020202020204" pitchFamily="34" charset="0"/>
              </a:rPr>
              <a:t> and </a:t>
            </a:r>
            <a:r>
              <a:rPr lang="en-US" b="0" i="0" u="none" strike="noStrike" dirty="0">
                <a:solidFill>
                  <a:srgbClr val="3366CC"/>
                </a:solidFill>
                <a:effectLst/>
                <a:latin typeface="Arial" panose="020B0604020202020204" pitchFamily="34" charset="0"/>
                <a:hlinkClick r:id="rId15" tooltip="Socialization"/>
              </a:rPr>
              <a:t>socialization</a:t>
            </a:r>
            <a:r>
              <a:rPr lang="en-US" b="0" i="0" dirty="0">
                <a:solidFill>
                  <a:srgbClr val="202122"/>
                </a:solidFill>
                <a:effectLst/>
                <a:latin typeface="Arial" panose="020B0604020202020204" pitchFamily="34" charset="0"/>
              </a:rPr>
              <a:t>, which is shown by the diversity of cultures across societies.</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refers to the cumulative deposit of knowledge, experience, beliefs, values, attitudes, meanings, hierarchies, religion, notions of time, roles, spatial relations, concepts of the universe, and material objects and possessions acquired by a group of people in the course of generations through individual and group striving.</a:t>
            </a: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A culture is a way of life of a group of people--the behaviors, beliefs, values, and symbols that they accept, generally without thinking about them, and that are passed along by communication and imitation from one generation to the next.</a:t>
            </a: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a:p>
            <a:pPr algn="l"/>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31183461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197906" y="61474"/>
            <a:ext cx="3360343" cy="646331"/>
          </a:xfrm>
          <a:prstGeom prst="rect">
            <a:avLst/>
          </a:prstGeom>
        </p:spPr>
        <p:txBody>
          <a:bodyPr wrap="none">
            <a:spAutoFit/>
          </a:bodyPr>
          <a:lstStyle/>
          <a:p>
            <a:pPr algn="ctr"/>
            <a:r>
              <a:rPr lang="en-US" sz="3600" b="1" dirty="0">
                <a:solidFill>
                  <a:srgbClr val="00B0F0"/>
                </a:solidFill>
              </a:rPr>
              <a:t>What is 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50064" y="1575261"/>
            <a:ext cx="10112677" cy="4988100"/>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consists of </a:t>
            </a:r>
            <a:r>
              <a:rPr lang="en-US" b="0" i="0" dirty="0">
                <a:solidFill>
                  <a:srgbClr val="0070C0"/>
                </a:solidFill>
                <a:effectLst/>
                <a:latin typeface="Times New Roman" panose="02020603050405020304" pitchFamily="18" charset="0"/>
              </a:rPr>
              <a:t>patterns</a:t>
            </a:r>
            <a:r>
              <a:rPr lang="en-US" b="0" i="0" dirty="0">
                <a:solidFill>
                  <a:srgbClr val="000000"/>
                </a:solidFill>
                <a:effectLst/>
                <a:latin typeface="Times New Roman" panose="02020603050405020304" pitchFamily="18" charset="0"/>
              </a:rPr>
              <a:t>, explicit and implicit, of and for behavior acquired and transmitted by </a:t>
            </a:r>
            <a:r>
              <a:rPr lang="en-US" b="0" i="0" dirty="0">
                <a:solidFill>
                  <a:srgbClr val="0070C0"/>
                </a:solidFill>
                <a:effectLst/>
                <a:latin typeface="Times New Roman" panose="02020603050405020304" pitchFamily="18" charset="0"/>
              </a:rPr>
              <a:t>symbols</a:t>
            </a:r>
            <a:r>
              <a:rPr lang="en-US" b="0" i="0" dirty="0">
                <a:solidFill>
                  <a:srgbClr val="000000"/>
                </a:solidFill>
                <a:effectLst/>
                <a:latin typeface="Times New Roman" panose="02020603050405020304" pitchFamily="18" charset="0"/>
              </a:rPr>
              <a:t>, constituting the distinctive achievement of human groups, including their embodiments in </a:t>
            </a:r>
            <a:r>
              <a:rPr lang="en-US" b="0" i="0" dirty="0">
                <a:solidFill>
                  <a:srgbClr val="0070C0"/>
                </a:solidFill>
                <a:effectLst/>
                <a:latin typeface="Times New Roman" panose="02020603050405020304" pitchFamily="18" charset="0"/>
              </a:rPr>
              <a:t>artifacts</a:t>
            </a:r>
            <a:r>
              <a:rPr lang="en-US" dirty="0">
                <a:solidFill>
                  <a:srgbClr val="000000"/>
                </a:solidFill>
                <a:latin typeface="Times New Roman" panose="02020603050405020304" pitchFamily="18" charset="0"/>
              </a:rPr>
              <a:t>.</a:t>
            </a:r>
          </a:p>
          <a:p>
            <a:pPr marL="342900" indent="-342900" algn="l">
              <a:buFont typeface="Arial" panose="020B0604020202020204" pitchFamily="34" charset="0"/>
              <a:buChar char="•"/>
            </a:pPr>
            <a:r>
              <a:rPr lang="en-US" dirty="0">
                <a:solidFill>
                  <a:srgbClr val="000000"/>
                </a:solidFill>
                <a:latin typeface="Times New Roman" panose="02020603050405020304" pitchFamily="18" charset="0"/>
              </a:rPr>
              <a:t>T</a:t>
            </a:r>
            <a:r>
              <a:rPr lang="en-US" b="0" i="0" dirty="0">
                <a:solidFill>
                  <a:srgbClr val="000000"/>
                </a:solidFill>
                <a:effectLst/>
                <a:latin typeface="Times New Roman" panose="02020603050405020304" pitchFamily="18" charset="0"/>
              </a:rPr>
              <a:t>he essential core of culture consists of </a:t>
            </a:r>
            <a:r>
              <a:rPr lang="en-US" b="0" i="0" dirty="0">
                <a:solidFill>
                  <a:srgbClr val="0070C0"/>
                </a:solidFill>
                <a:effectLst/>
                <a:latin typeface="Times New Roman" panose="02020603050405020304" pitchFamily="18" charset="0"/>
              </a:rPr>
              <a:t>traditional ideas</a:t>
            </a:r>
            <a:r>
              <a:rPr lang="en-US" b="0" i="0" dirty="0">
                <a:solidFill>
                  <a:srgbClr val="000000"/>
                </a:solidFill>
                <a:effectLst/>
                <a:latin typeface="Times New Roman" panose="02020603050405020304" pitchFamily="18" charset="0"/>
              </a:rPr>
              <a:t> and especially their </a:t>
            </a:r>
            <a:r>
              <a:rPr lang="en-US" b="0" i="0" dirty="0">
                <a:solidFill>
                  <a:srgbClr val="0070C0"/>
                </a:solidFill>
                <a:effectLst/>
                <a:latin typeface="Times New Roman" panose="02020603050405020304" pitchFamily="18" charset="0"/>
              </a:rPr>
              <a:t>attached values</a:t>
            </a:r>
            <a:r>
              <a:rPr lang="en-US" b="0" i="0" dirty="0">
                <a:solidFill>
                  <a:srgbClr val="000000"/>
                </a:solidFill>
                <a:effectLst/>
                <a:latin typeface="Times New Roman" panose="02020603050405020304" pitchFamily="18" charset="0"/>
              </a:rPr>
              <a:t>; culture systems maybe considered as </a:t>
            </a:r>
            <a:r>
              <a:rPr lang="en-US" b="0" i="0" dirty="0">
                <a:solidFill>
                  <a:srgbClr val="0070C0"/>
                </a:solidFill>
                <a:effectLst/>
                <a:latin typeface="Times New Roman" panose="02020603050405020304" pitchFamily="18" charset="0"/>
              </a:rPr>
              <a:t>products of action</a:t>
            </a:r>
            <a:r>
              <a:rPr lang="en-US" b="0" i="0" dirty="0">
                <a:solidFill>
                  <a:srgbClr val="000000"/>
                </a:solidFill>
                <a:effectLst/>
                <a:latin typeface="Times New Roman" panose="02020603050405020304" pitchFamily="18" charset="0"/>
              </a:rPr>
              <a:t>, and as </a:t>
            </a:r>
            <a:r>
              <a:rPr lang="en-US" b="0" i="0" dirty="0">
                <a:solidFill>
                  <a:srgbClr val="0070C0"/>
                </a:solidFill>
                <a:effectLst/>
                <a:latin typeface="Times New Roman" panose="02020603050405020304" pitchFamily="18" charset="0"/>
              </a:rPr>
              <a:t>conditioning influences upon further action</a:t>
            </a:r>
            <a:r>
              <a:rPr lang="en-US" b="0" i="0" dirty="0">
                <a:solidFill>
                  <a:srgbClr val="000000"/>
                </a:solidFill>
                <a:effectLst/>
                <a:latin typeface="Times New Roman" panose="02020603050405020304" pitchFamily="18" charset="0"/>
              </a:rPr>
              <a:t>.</a:t>
            </a:r>
          </a:p>
          <a:p>
            <a:pPr marL="342900" indent="-342900" algn="l">
              <a:buFont typeface="Arial" panose="020B0604020202020204" pitchFamily="34" charset="0"/>
              <a:buChar char="•"/>
            </a:pPr>
            <a:endParaRPr lang="en-US"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r>
              <a:rPr lang="en-US" b="0" i="0" dirty="0">
                <a:solidFill>
                  <a:srgbClr val="000000"/>
                </a:solidFill>
                <a:effectLst/>
                <a:latin typeface="Times New Roman" panose="02020603050405020304" pitchFamily="18" charset="0"/>
              </a:rPr>
              <a:t>Culture is the sum of total of the learned behavior of a group of people that are generally considered to be the tradition of that people and are </a:t>
            </a:r>
            <a:r>
              <a:rPr lang="en-US" b="0" i="0" dirty="0">
                <a:solidFill>
                  <a:srgbClr val="FF0000"/>
                </a:solidFill>
                <a:effectLst/>
                <a:latin typeface="Times New Roman" panose="02020603050405020304" pitchFamily="18" charset="0"/>
              </a:rPr>
              <a:t>transmitted from generation to generation.</a:t>
            </a:r>
          </a:p>
          <a:p>
            <a:pPr marL="342900" indent="-342900" algn="l">
              <a:buFont typeface="Arial" panose="020B0604020202020204" pitchFamily="34" charset="0"/>
              <a:buChar char="•"/>
            </a:pPr>
            <a:r>
              <a:rPr lang="en-US" b="0" i="0" dirty="0">
                <a:solidFill>
                  <a:srgbClr val="202122"/>
                </a:solidFill>
                <a:effectLst/>
                <a:latin typeface="Arial" panose="020B0604020202020204" pitchFamily="34" charset="0"/>
              </a:rPr>
              <a:t>Culture is often originated from or attributed to a specific region or location.</a:t>
            </a:r>
          </a:p>
          <a:p>
            <a:pPr marL="342900" indent="-342900" algn="l">
              <a:buFont typeface="Arial" panose="020B0604020202020204" pitchFamily="34" charset="0"/>
              <a:buChar char="•"/>
            </a:pPr>
            <a:endParaRPr lang="en-US" b="0" i="0" dirty="0">
              <a:solidFill>
                <a:srgbClr val="FF0000"/>
              </a:solidFill>
              <a:effectLst/>
              <a:latin typeface="Times New Roman" panose="02020603050405020304" pitchFamily="18" charset="0"/>
            </a:endParaRPr>
          </a:p>
          <a:p>
            <a:pPr marL="342900" indent="-342900" algn="l">
              <a:buFont typeface="Arial" panose="020B0604020202020204" pitchFamily="34" charset="0"/>
              <a:buChar char="•"/>
            </a:pPr>
            <a:endParaRPr lang="ar-EG" b="0" i="0" dirty="0">
              <a:solidFill>
                <a:srgbClr val="000000"/>
              </a:solidFill>
              <a:effectLst/>
              <a:latin typeface="Times New Roman" panose="02020603050405020304" pitchFamily="18" charset="0"/>
            </a:endParaRPr>
          </a:p>
          <a:p>
            <a:pPr marL="342900" indent="-342900" algn="l">
              <a:buFont typeface="Arial" panose="020B0604020202020204" pitchFamily="34" charset="0"/>
              <a:buChar char="•"/>
            </a:pPr>
            <a:endParaRPr lang="en-US"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19683940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057623" y="61474"/>
            <a:ext cx="5640903" cy="584775"/>
          </a:xfrm>
          <a:prstGeom prst="rect">
            <a:avLst/>
          </a:prstGeom>
        </p:spPr>
        <p:txBody>
          <a:bodyPr wrap="none">
            <a:spAutoFit/>
          </a:bodyPr>
          <a:lstStyle/>
          <a:p>
            <a:pPr algn="ctr"/>
            <a:r>
              <a:rPr lang="en-US" sz="3200" b="1" dirty="0">
                <a:solidFill>
                  <a:srgbClr val="00B0F0"/>
                </a:solidFill>
              </a:rPr>
              <a:t>Socialization = Two Way Process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31620" y="1377368"/>
            <a:ext cx="7665094"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1. The supranational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underlying dimensions of culture that affect multiple societies (i.e., subcultural cross-national or cross-cultural boundaries). </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2. The national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shared core values, customs, and personalities that represent the core of the “national character” of a particular country.</a:t>
            </a:r>
          </a:p>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3. The group level </a:t>
            </a:r>
            <a:r>
              <a:rPr kumimoji="0" lang="en-US" altLang="en-US" i="0" u="none" strike="noStrike" kern="1200" cap="none" spc="0" normalizeH="0" baseline="0" noProof="0" dirty="0">
                <a:ln>
                  <a:noFill/>
                </a:ln>
                <a:solidFill>
                  <a:prstClr val="black"/>
                </a:solidFill>
                <a:effectLst/>
                <a:uLnTx/>
                <a:uFillTx/>
                <a:latin typeface="Calibri"/>
                <a:ea typeface="+mn-ea"/>
                <a:cs typeface="+mn-cs"/>
              </a:rPr>
              <a:t>reflects the subdivisions of a country or society, such as subcultures, and the influences of various reference groups.</a:t>
            </a:r>
          </a:p>
        </p:txBody>
      </p:sp>
      <p:pic>
        <p:nvPicPr>
          <p:cNvPr id="10" name="Picture 9">
            <a:extLst>
              <a:ext uri="{FF2B5EF4-FFF2-40B4-BE49-F238E27FC236}">
                <a16:creationId xmlns:a16="http://schemas.microsoft.com/office/drawing/2014/main" id="{A68EB81A-85C1-4737-8ECF-D7B9C499D786}"/>
              </a:ext>
            </a:extLst>
          </p:cNvPr>
          <p:cNvPicPr>
            <a:picLocks noChangeAspect="1"/>
          </p:cNvPicPr>
          <p:nvPr/>
        </p:nvPicPr>
        <p:blipFill>
          <a:blip r:embed="rId2"/>
          <a:stretch>
            <a:fillRect/>
          </a:stretch>
        </p:blipFill>
        <p:spPr>
          <a:xfrm>
            <a:off x="8396714" y="1972898"/>
            <a:ext cx="2900731" cy="4351097"/>
          </a:xfrm>
          <a:prstGeom prst="rect">
            <a:avLst/>
          </a:prstGeom>
        </p:spPr>
      </p:pic>
      <p:pic>
        <p:nvPicPr>
          <p:cNvPr id="3" name="Picture 2">
            <a:extLst>
              <a:ext uri="{FF2B5EF4-FFF2-40B4-BE49-F238E27FC236}">
                <a16:creationId xmlns:a16="http://schemas.microsoft.com/office/drawing/2014/main" id="{851FD37F-2863-43B4-8663-102CA4E2096C}"/>
              </a:ext>
            </a:extLst>
          </p:cNvPr>
          <p:cNvPicPr>
            <a:picLocks noChangeAspect="1"/>
          </p:cNvPicPr>
          <p:nvPr/>
        </p:nvPicPr>
        <p:blipFill>
          <a:blip r:embed="rId3"/>
          <a:stretch>
            <a:fillRect/>
          </a:stretch>
        </p:blipFill>
        <p:spPr>
          <a:xfrm>
            <a:off x="3478740" y="4875176"/>
            <a:ext cx="3751264" cy="1875632"/>
          </a:xfrm>
          <a:prstGeom prst="rect">
            <a:avLst/>
          </a:prstGeom>
        </p:spPr>
      </p:pic>
    </p:spTree>
    <p:extLst>
      <p:ext uri="{BB962C8B-B14F-4D97-AF65-F5344CB8AC3E}">
        <p14:creationId xmlns:p14="http://schemas.microsoft.com/office/powerpoint/2010/main" val="16826722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083019" y="61474"/>
            <a:ext cx="1590115" cy="646331"/>
          </a:xfrm>
          <a:prstGeom prst="rect">
            <a:avLst/>
          </a:prstGeom>
        </p:spPr>
        <p:txBody>
          <a:bodyPr wrap="none">
            <a:spAutoFit/>
          </a:bodyPr>
          <a:lstStyle/>
          <a:p>
            <a:pPr algn="ctr"/>
            <a:r>
              <a:rPr lang="en-US" sz="3600" b="1" dirty="0">
                <a:solidFill>
                  <a:srgbClr val="00B0F0"/>
                </a:solidFill>
              </a:rPr>
              <a:t>Culture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688040" y="1440621"/>
            <a:ext cx="9979960" cy="520356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must always monitor cultural changes to discover new opportunities and abandon markets that have “dried up” because of cultural changes.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Marketers should periodically reconsider why consumers are doing what they do, who are the purchasers and the users of their offerings, when they do their shopping, how and where they can be reached by the media, and what new product and service needs are emerging. </a:t>
            </a:r>
          </a:p>
          <a:p>
            <a:pPr marL="342900" marR="0" lvl="0" indent="-342900" algn="just"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altLang="en-US" i="0" u="none" strike="noStrike" kern="1200" cap="none" spc="0" normalizeH="0" baseline="0" noProof="0" dirty="0">
              <a:ln>
                <a:noFill/>
              </a:ln>
              <a:effectLst/>
              <a:uLnTx/>
              <a:uFillTx/>
              <a:latin typeface="Calibri"/>
              <a:ea typeface="+mn-ea"/>
              <a:cs typeface="+mn-cs"/>
            </a:endParaRPr>
          </a:p>
        </p:txBody>
      </p:sp>
      <p:pic>
        <p:nvPicPr>
          <p:cNvPr id="4" name="Picture 3">
            <a:extLst>
              <a:ext uri="{FF2B5EF4-FFF2-40B4-BE49-F238E27FC236}">
                <a16:creationId xmlns:a16="http://schemas.microsoft.com/office/drawing/2014/main" id="{D8755344-86D5-4ED7-B76B-591EEBA6B365}"/>
              </a:ext>
            </a:extLst>
          </p:cNvPr>
          <p:cNvPicPr>
            <a:picLocks noChangeAspect="1"/>
          </p:cNvPicPr>
          <p:nvPr/>
        </p:nvPicPr>
        <p:blipFill>
          <a:blip r:embed="rId2"/>
          <a:stretch>
            <a:fillRect/>
          </a:stretch>
        </p:blipFill>
        <p:spPr>
          <a:xfrm>
            <a:off x="6993099" y="4384973"/>
            <a:ext cx="4177168" cy="2350650"/>
          </a:xfrm>
          <a:prstGeom prst="rect">
            <a:avLst/>
          </a:prstGeom>
        </p:spPr>
      </p:pic>
    </p:spTree>
    <p:extLst>
      <p:ext uri="{BB962C8B-B14F-4D97-AF65-F5344CB8AC3E}">
        <p14:creationId xmlns:p14="http://schemas.microsoft.com/office/powerpoint/2010/main" val="724619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735310" y="61474"/>
            <a:ext cx="4285532" cy="584775"/>
          </a:xfrm>
          <a:prstGeom prst="rect">
            <a:avLst/>
          </a:prstGeom>
        </p:spPr>
        <p:txBody>
          <a:bodyPr wrap="none">
            <a:spAutoFit/>
          </a:bodyPr>
          <a:lstStyle/>
          <a:p>
            <a:pPr algn="ctr"/>
            <a:r>
              <a:rPr lang="en-US" sz="3200" b="1" dirty="0">
                <a:solidFill>
                  <a:srgbClr val="00B0F0"/>
                </a:solidFill>
              </a:rPr>
              <a:t>Learning Cultural Values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950754" y="1587511"/>
            <a:ext cx="9213450" cy="500386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Formal learning </a:t>
            </a:r>
            <a:r>
              <a:rPr lang="en-US" altLang="en-US" dirty="0"/>
              <a:t>takes place when parents, older siblings, and other family members teach younger members “how to behave.”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Informal learning </a:t>
            </a:r>
            <a:r>
              <a:rPr lang="en-US" altLang="en-US" dirty="0"/>
              <a:t>takes place when children imitate the behaviors of selected others, such as family, friends, or TV and movie heroes and characters. </a:t>
            </a:r>
          </a:p>
          <a:p>
            <a:pPr marL="342900" indent="-342900" algn="just">
              <a:lnSpc>
                <a:spcPct val="100000"/>
              </a:lnSpc>
              <a:spcBef>
                <a:spcPct val="20000"/>
              </a:spcBef>
              <a:buFont typeface="Arial" panose="020B0604020202020204" pitchFamily="34" charset="0"/>
              <a:buChar char="•"/>
              <a:defRPr/>
            </a:pPr>
            <a:r>
              <a:rPr lang="en-US" altLang="en-US" b="1" dirty="0">
                <a:solidFill>
                  <a:srgbClr val="0070C0"/>
                </a:solidFill>
              </a:rPr>
              <a:t>Technical learning </a:t>
            </a:r>
            <a:r>
              <a:rPr lang="en-US" altLang="en-US" dirty="0"/>
              <a:t>happens when teachers instruct children, in educational environments, about what should be done, how it should be done, and why it should be done, in social as well as personal settings. </a:t>
            </a:r>
          </a:p>
          <a:p>
            <a:pPr marL="342900" indent="-342900" algn="just">
              <a:lnSpc>
                <a:spcPct val="100000"/>
              </a:lnSpc>
              <a:spcBef>
                <a:spcPct val="20000"/>
              </a:spcBef>
              <a:buFont typeface="Arial" panose="020B0604020202020204" pitchFamily="34" charset="0"/>
              <a:buChar char="•"/>
              <a:defRPr/>
            </a:pPr>
            <a:r>
              <a:rPr lang="en-US" altLang="en-US" dirty="0"/>
              <a:t>Our ethical values (e.g., the importance of kindness, honesty, and responsibility) are also formed during childhood as we learn them from parents, teachers, and other significant adults.</a:t>
            </a:r>
          </a:p>
        </p:txBody>
      </p:sp>
    </p:spTree>
    <p:extLst>
      <p:ext uri="{BB962C8B-B14F-4D97-AF65-F5344CB8AC3E}">
        <p14:creationId xmlns:p14="http://schemas.microsoft.com/office/powerpoint/2010/main" val="11008555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07585" y="100562"/>
            <a:ext cx="5391219" cy="584775"/>
          </a:xfrm>
          <a:prstGeom prst="rect">
            <a:avLst/>
          </a:prstGeom>
        </p:spPr>
        <p:txBody>
          <a:bodyPr wrap="none">
            <a:spAutoFit/>
          </a:bodyPr>
          <a:lstStyle/>
          <a:p>
            <a:pPr algn="ctr"/>
            <a:r>
              <a:rPr lang="en-US" sz="3200" b="1" dirty="0">
                <a:solidFill>
                  <a:srgbClr val="00B0F0"/>
                </a:solidFill>
              </a:rPr>
              <a:t>Enculturation VS Acculturation</a:t>
            </a:r>
          </a:p>
        </p:txBody>
      </p:sp>
      <p:sp>
        <p:nvSpPr>
          <p:cNvPr id="21" name="Google Shape;578;p49">
            <a:extLst>
              <a:ext uri="{FF2B5EF4-FFF2-40B4-BE49-F238E27FC236}">
                <a16:creationId xmlns:a16="http://schemas.microsoft.com/office/drawing/2014/main" id="{685CB886-9832-4656-9B1C-EB1B5CAB2D4B}"/>
              </a:ext>
            </a:extLst>
          </p:cNvPr>
          <p:cNvSpPr txBox="1"/>
          <p:nvPr/>
        </p:nvSpPr>
        <p:spPr>
          <a:xfrm>
            <a:off x="348713" y="4030365"/>
            <a:ext cx="3488522" cy="962130"/>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Enculturation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2" name="Google Shape;579;p49">
            <a:extLst>
              <a:ext uri="{FF2B5EF4-FFF2-40B4-BE49-F238E27FC236}">
                <a16:creationId xmlns:a16="http://schemas.microsoft.com/office/drawing/2014/main" id="{36313491-5280-4042-8232-68A74E187427}"/>
              </a:ext>
            </a:extLst>
          </p:cNvPr>
          <p:cNvSpPr txBox="1"/>
          <p:nvPr/>
        </p:nvSpPr>
        <p:spPr>
          <a:xfrm>
            <a:off x="0" y="1193469"/>
            <a:ext cx="3939753" cy="1838756"/>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rPr>
              <a:t>Acculturation</a:t>
            </a:r>
            <a:endParaRPr sz="3600" b="1" kern="0" dirty="0">
              <a:solidFill>
                <a:srgbClr val="0070C0"/>
              </a:solidFill>
              <a:effectLst>
                <a:outerShdw blurRad="38100" dist="38100" dir="2700000" algn="tl">
                  <a:srgbClr val="000000">
                    <a:alpha val="43137"/>
                  </a:srgbClr>
                </a:outerShdw>
              </a:effectLst>
              <a:latin typeface="Cormorant Garamond"/>
              <a:ea typeface="Cormorant Garamond"/>
              <a:cs typeface="Cormorant Garamond"/>
              <a:sym typeface="Cormorant Garamond"/>
            </a:endParaRPr>
          </a:p>
        </p:txBody>
      </p:sp>
      <p:sp>
        <p:nvSpPr>
          <p:cNvPr id="24" name="Google Shape;580;p49">
            <a:extLst>
              <a:ext uri="{FF2B5EF4-FFF2-40B4-BE49-F238E27FC236}">
                <a16:creationId xmlns:a16="http://schemas.microsoft.com/office/drawing/2014/main" id="{2CA6F935-D25A-4CCD-B9A5-20BE06523295}"/>
              </a:ext>
            </a:extLst>
          </p:cNvPr>
          <p:cNvSpPr txBox="1"/>
          <p:nvPr/>
        </p:nvSpPr>
        <p:spPr>
          <a:xfrm>
            <a:off x="151299" y="4772824"/>
            <a:ext cx="4062248" cy="2197747"/>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one’s own culture. </a:t>
            </a:r>
          </a:p>
        </p:txBody>
      </p:sp>
      <p:sp>
        <p:nvSpPr>
          <p:cNvPr id="26" name="Google Shape;581;p49">
            <a:extLst>
              <a:ext uri="{FF2B5EF4-FFF2-40B4-BE49-F238E27FC236}">
                <a16:creationId xmlns:a16="http://schemas.microsoft.com/office/drawing/2014/main" id="{AE36797A-3FC8-49E7-A8F6-EF5B6ECD34D2}"/>
              </a:ext>
            </a:extLst>
          </p:cNvPr>
          <p:cNvSpPr txBox="1"/>
          <p:nvPr/>
        </p:nvSpPr>
        <p:spPr>
          <a:xfrm>
            <a:off x="-122494" y="1895588"/>
            <a:ext cx="4062247" cy="2197748"/>
          </a:xfrm>
          <a:prstGeom prst="rect">
            <a:avLst/>
          </a:prstGeom>
          <a:noFill/>
          <a:ln>
            <a:noFill/>
          </a:ln>
        </p:spPr>
        <p:txBody>
          <a:bodyPr spcFirstLastPara="1" wrap="square" lIns="91425" tIns="91425" rIns="91425" bIns="91425" anchor="t" anchorCtr="0">
            <a:noAutofit/>
          </a:bodyPr>
          <a:lstStyle/>
          <a:p>
            <a:pPr algn="ctr">
              <a:buClr>
                <a:srgbClr val="000000"/>
              </a:buClr>
              <a:buFont typeface="Arial"/>
              <a:buNone/>
            </a:pPr>
            <a:r>
              <a:rPr lang="en-US" sz="2800" b="1" kern="0" dirty="0">
                <a:latin typeface="Lato"/>
                <a:ea typeface="Lato"/>
                <a:cs typeface="Lato"/>
                <a:sym typeface="Lato"/>
              </a:rPr>
              <a:t>is learning new or foreign cultures.</a:t>
            </a:r>
          </a:p>
        </p:txBody>
      </p:sp>
      <p:pic>
        <p:nvPicPr>
          <p:cNvPr id="3" name="Picture 2">
            <a:extLst>
              <a:ext uri="{FF2B5EF4-FFF2-40B4-BE49-F238E27FC236}">
                <a16:creationId xmlns:a16="http://schemas.microsoft.com/office/drawing/2014/main" id="{54FC3225-B803-4EB7-A5F5-020B87597082}"/>
              </a:ext>
            </a:extLst>
          </p:cNvPr>
          <p:cNvPicPr>
            <a:picLocks noChangeAspect="1"/>
          </p:cNvPicPr>
          <p:nvPr/>
        </p:nvPicPr>
        <p:blipFill>
          <a:blip r:embed="rId3"/>
          <a:stretch>
            <a:fillRect/>
          </a:stretch>
        </p:blipFill>
        <p:spPr>
          <a:xfrm>
            <a:off x="3709103" y="1535721"/>
            <a:ext cx="3662913" cy="2197748"/>
          </a:xfrm>
          <a:prstGeom prst="rect">
            <a:avLst/>
          </a:prstGeom>
        </p:spPr>
      </p:pic>
      <p:pic>
        <p:nvPicPr>
          <p:cNvPr id="4" name="Picture 3">
            <a:extLst>
              <a:ext uri="{FF2B5EF4-FFF2-40B4-BE49-F238E27FC236}">
                <a16:creationId xmlns:a16="http://schemas.microsoft.com/office/drawing/2014/main" id="{BF569489-2667-4716-AA76-B3F1B50F1FB0}"/>
              </a:ext>
            </a:extLst>
          </p:cNvPr>
          <p:cNvPicPr>
            <a:picLocks noChangeAspect="1"/>
          </p:cNvPicPr>
          <p:nvPr/>
        </p:nvPicPr>
        <p:blipFill>
          <a:blip r:embed="rId4"/>
          <a:stretch>
            <a:fillRect/>
          </a:stretch>
        </p:blipFill>
        <p:spPr>
          <a:xfrm>
            <a:off x="7616907" y="1266500"/>
            <a:ext cx="4357592" cy="2905061"/>
          </a:xfrm>
          <a:prstGeom prst="rect">
            <a:avLst/>
          </a:prstGeom>
        </p:spPr>
      </p:pic>
      <p:pic>
        <p:nvPicPr>
          <p:cNvPr id="5" name="Picture 4">
            <a:extLst>
              <a:ext uri="{FF2B5EF4-FFF2-40B4-BE49-F238E27FC236}">
                <a16:creationId xmlns:a16="http://schemas.microsoft.com/office/drawing/2014/main" id="{E0C323C9-A51B-4341-9ED0-6D3A14289EE6}"/>
              </a:ext>
            </a:extLst>
          </p:cNvPr>
          <p:cNvPicPr>
            <a:picLocks noChangeAspect="1"/>
          </p:cNvPicPr>
          <p:nvPr/>
        </p:nvPicPr>
        <p:blipFill>
          <a:blip r:embed="rId5"/>
          <a:stretch>
            <a:fillRect/>
          </a:stretch>
        </p:blipFill>
        <p:spPr>
          <a:xfrm>
            <a:off x="4098884" y="4388629"/>
            <a:ext cx="3431469" cy="2297141"/>
          </a:xfrm>
          <a:prstGeom prst="rect">
            <a:avLst/>
          </a:prstGeom>
        </p:spPr>
      </p:pic>
      <p:pic>
        <p:nvPicPr>
          <p:cNvPr id="6" name="Picture 5">
            <a:extLst>
              <a:ext uri="{FF2B5EF4-FFF2-40B4-BE49-F238E27FC236}">
                <a16:creationId xmlns:a16="http://schemas.microsoft.com/office/drawing/2014/main" id="{851437F1-537B-402C-9F5B-F976FE7CAF81}"/>
              </a:ext>
            </a:extLst>
          </p:cNvPr>
          <p:cNvPicPr>
            <a:picLocks noChangeAspect="1"/>
          </p:cNvPicPr>
          <p:nvPr/>
        </p:nvPicPr>
        <p:blipFill>
          <a:blip r:embed="rId6"/>
          <a:stretch>
            <a:fillRect/>
          </a:stretch>
        </p:blipFill>
        <p:spPr>
          <a:xfrm>
            <a:off x="7792002" y="4772824"/>
            <a:ext cx="3685748" cy="1795621"/>
          </a:xfrm>
          <a:prstGeom prst="rect">
            <a:avLst/>
          </a:prstGeom>
        </p:spPr>
      </p:pic>
    </p:spTree>
    <p:extLst>
      <p:ext uri="{BB962C8B-B14F-4D97-AF65-F5344CB8AC3E}">
        <p14:creationId xmlns:p14="http://schemas.microsoft.com/office/powerpoint/2010/main" val="27729879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71031" y="76255"/>
            <a:ext cx="4531753" cy="646331"/>
          </a:xfrm>
          <a:prstGeom prst="rect">
            <a:avLst/>
          </a:prstGeom>
        </p:spPr>
        <p:txBody>
          <a:bodyPr wrap="none">
            <a:spAutoFit/>
          </a:bodyPr>
          <a:lstStyle/>
          <a:p>
            <a:pPr algn="ctr"/>
            <a:r>
              <a:rPr lang="en-US" sz="3600" b="1" dirty="0">
                <a:solidFill>
                  <a:srgbClr val="00B0F0"/>
                </a:solidFill>
              </a:rPr>
              <a:t>Language and Symbols</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22721" y="1822143"/>
            <a:ext cx="7707836" cy="438927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Cultural values are reflected in the </a:t>
            </a:r>
            <a:r>
              <a:rPr kumimoji="0" lang="en-US" altLang="en-US" i="0" u="none" strike="noStrike" kern="1200" cap="none" spc="0" normalizeH="0" baseline="0" noProof="0" dirty="0">
                <a:ln>
                  <a:noFill/>
                </a:ln>
                <a:solidFill>
                  <a:srgbClr val="0070C0"/>
                </a:solidFill>
                <a:effectLst/>
                <a:uLnTx/>
                <a:uFillTx/>
                <a:latin typeface="Calibri"/>
                <a:ea typeface="+mn-ea"/>
                <a:cs typeface="+mn-cs"/>
              </a:rPr>
              <a:t>languages, symbols, communications, and artifacts of a society.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A symbol </a:t>
            </a:r>
            <a:r>
              <a:rPr kumimoji="0" lang="en-US" altLang="en-US" i="0" u="none" strike="noStrike" kern="1200" cap="none" spc="0" normalizeH="0" baseline="0" noProof="0" dirty="0">
                <a:ln>
                  <a:noFill/>
                </a:ln>
                <a:solidFill>
                  <a:prstClr val="black"/>
                </a:solidFill>
                <a:effectLst/>
                <a:uLnTx/>
                <a:uFillTx/>
                <a:latin typeface="Calibri"/>
                <a:ea typeface="+mn-ea"/>
                <a:cs typeface="+mn-cs"/>
              </a:rPr>
              <a:t>is anything that represents something else, and symbols can be either verbal or nonverbal.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Words are verbal symbols, so the text of any ad is a composition of symbols. Nonverbal symbols, such as figures, colors, shapes, and even textures, are cultural cues that appear within advertisements, trademarks, packaging, and product designs.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Prices and channels of distribution are symbols and reflect cultural meanings of products. </a:t>
            </a:r>
          </a:p>
        </p:txBody>
      </p:sp>
      <p:pic>
        <p:nvPicPr>
          <p:cNvPr id="3" name="Picture 2">
            <a:extLst>
              <a:ext uri="{FF2B5EF4-FFF2-40B4-BE49-F238E27FC236}">
                <a16:creationId xmlns:a16="http://schemas.microsoft.com/office/drawing/2014/main" id="{67D0F38B-9590-442A-BE1A-9F49F339C39B}"/>
              </a:ext>
            </a:extLst>
          </p:cNvPr>
          <p:cNvPicPr>
            <a:picLocks noChangeAspect="1"/>
          </p:cNvPicPr>
          <p:nvPr/>
        </p:nvPicPr>
        <p:blipFill>
          <a:blip r:embed="rId2"/>
          <a:stretch>
            <a:fillRect/>
          </a:stretch>
        </p:blipFill>
        <p:spPr>
          <a:xfrm>
            <a:off x="8430557" y="1400011"/>
            <a:ext cx="1934786" cy="2028989"/>
          </a:xfrm>
          <a:prstGeom prst="rect">
            <a:avLst/>
          </a:prstGeom>
        </p:spPr>
      </p:pic>
      <p:pic>
        <p:nvPicPr>
          <p:cNvPr id="4" name="Picture 3">
            <a:extLst>
              <a:ext uri="{FF2B5EF4-FFF2-40B4-BE49-F238E27FC236}">
                <a16:creationId xmlns:a16="http://schemas.microsoft.com/office/drawing/2014/main" id="{A1853D4F-99F0-4D68-B717-1CD95CFE4D64}"/>
              </a:ext>
            </a:extLst>
          </p:cNvPr>
          <p:cNvPicPr>
            <a:picLocks noChangeAspect="1"/>
          </p:cNvPicPr>
          <p:nvPr/>
        </p:nvPicPr>
        <p:blipFill>
          <a:blip r:embed="rId3"/>
          <a:stretch>
            <a:fillRect/>
          </a:stretch>
        </p:blipFill>
        <p:spPr>
          <a:xfrm>
            <a:off x="7721431" y="4890475"/>
            <a:ext cx="2619375" cy="1743075"/>
          </a:xfrm>
          <a:prstGeom prst="rect">
            <a:avLst/>
          </a:prstGeom>
        </p:spPr>
      </p:pic>
      <p:pic>
        <p:nvPicPr>
          <p:cNvPr id="5" name="Picture 4">
            <a:extLst>
              <a:ext uri="{FF2B5EF4-FFF2-40B4-BE49-F238E27FC236}">
                <a16:creationId xmlns:a16="http://schemas.microsoft.com/office/drawing/2014/main" id="{A057752F-0AF7-4FBC-99F7-16944459F619}"/>
              </a:ext>
            </a:extLst>
          </p:cNvPr>
          <p:cNvPicPr>
            <a:picLocks noChangeAspect="1"/>
          </p:cNvPicPr>
          <p:nvPr/>
        </p:nvPicPr>
        <p:blipFill>
          <a:blip r:embed="rId4"/>
          <a:stretch>
            <a:fillRect/>
          </a:stretch>
        </p:blipFill>
        <p:spPr>
          <a:xfrm>
            <a:off x="9631680" y="2346960"/>
            <a:ext cx="2434807" cy="2832286"/>
          </a:xfrm>
          <a:prstGeom prst="rect">
            <a:avLst/>
          </a:prstGeom>
        </p:spPr>
      </p:pic>
    </p:spTree>
    <p:extLst>
      <p:ext uri="{BB962C8B-B14F-4D97-AF65-F5344CB8AC3E}">
        <p14:creationId xmlns:p14="http://schemas.microsoft.com/office/powerpoint/2010/main" val="1756768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4734261" y="70766"/>
            <a:ext cx="4803366" cy="707886"/>
          </a:xfrm>
          <a:prstGeom prst="rect">
            <a:avLst/>
          </a:prstGeom>
        </p:spPr>
        <p:txBody>
          <a:bodyPr wrap="none">
            <a:spAutoFit/>
          </a:bodyPr>
          <a:lstStyle/>
          <a:p>
            <a:pPr algn="ctr"/>
            <a:r>
              <a:rPr lang="en-US" sz="4000" b="1" dirty="0">
                <a:solidFill>
                  <a:srgbClr val="00B0F0"/>
                </a:solidFill>
              </a:rPr>
              <a:t>Marketing’s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105184" y="1826860"/>
            <a:ext cx="9505710" cy="496037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96900" indent="-457200" algn="l">
              <a:buFont typeface="Arial" panose="020B0604020202020204" pitchFamily="34" charset="0"/>
              <a:buChar char="•"/>
            </a:pPr>
            <a:r>
              <a:rPr lang="en-US" altLang="en-US" dirty="0"/>
              <a:t>The contents of media, advertising, and marketing reflect cultural values and convey them to all members of society very effectively. </a:t>
            </a:r>
          </a:p>
          <a:p>
            <a:pPr marL="596900" indent="-457200" algn="l">
              <a:buFont typeface="Arial" panose="020B0604020202020204" pitchFamily="34" charset="0"/>
              <a:buChar char="•"/>
            </a:pPr>
            <a:r>
              <a:rPr lang="en-US" altLang="en-US" dirty="0"/>
              <a:t>The repetition of marketing messages both conveys and reinforces cultural beliefs and values. </a:t>
            </a:r>
          </a:p>
          <a:p>
            <a:pPr marL="596900" indent="-457200" algn="l">
              <a:buFont typeface="Arial" panose="020B0604020202020204" pitchFamily="34" charset="0"/>
              <a:buChar char="•"/>
            </a:pPr>
            <a:r>
              <a:rPr lang="en-US" altLang="en-US" dirty="0"/>
              <a:t>In advertisements, cultural values are not only depicted in the advertising copy, but are also coded in the visual imagery, colors, movements, music, and other nonverbal elements of an advertisement. </a:t>
            </a:r>
          </a:p>
          <a:p>
            <a:pPr marL="596900" indent="-457200" algn="l">
              <a:buFont typeface="Arial" panose="020B0604020202020204" pitchFamily="34" charset="0"/>
              <a:buChar char="•"/>
            </a:pPr>
            <a:r>
              <a:rPr lang="en-US" altLang="en-US" dirty="0"/>
              <a:t>Marketers also transmit a lot of information that enables consumers to express shared cultural values.</a:t>
            </a:r>
          </a:p>
        </p:txBody>
      </p:sp>
    </p:spTree>
    <p:extLst>
      <p:ext uri="{BB962C8B-B14F-4D97-AF65-F5344CB8AC3E}">
        <p14:creationId xmlns:p14="http://schemas.microsoft.com/office/powerpoint/2010/main" val="19306685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792695" y="251646"/>
            <a:ext cx="1345241" cy="584775"/>
          </a:xfrm>
          <a:prstGeom prst="rect">
            <a:avLst/>
          </a:prstGeom>
        </p:spPr>
        <p:txBody>
          <a:bodyPr wrap="none">
            <a:spAutoFit/>
          </a:bodyPr>
          <a:lstStyle/>
          <a:p>
            <a:pPr algn="ctr"/>
            <a:r>
              <a:rPr lang="en-US" sz="3200" b="1" dirty="0">
                <a:solidFill>
                  <a:srgbClr val="00B0F0"/>
                </a:solidFill>
              </a:rPr>
              <a:t>Rituals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83173" y="1546761"/>
            <a:ext cx="7009100" cy="4759446"/>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A type of </a:t>
            </a:r>
            <a:r>
              <a:rPr lang="en-US" altLang="en-US" dirty="0">
                <a:solidFill>
                  <a:srgbClr val="FF0000"/>
                </a:solidFill>
                <a:latin typeface="Calibri"/>
              </a:rPr>
              <a:t>symbolic activity </a:t>
            </a:r>
            <a:r>
              <a:rPr lang="en-US" altLang="en-US" dirty="0">
                <a:solidFill>
                  <a:prstClr val="black"/>
                </a:solidFill>
                <a:latin typeface="Calibri"/>
              </a:rPr>
              <a:t>consisting of a series of steps (multiple behaviors) </a:t>
            </a:r>
            <a:r>
              <a:rPr lang="en-US" altLang="en-US" u="sng" dirty="0">
                <a:solidFill>
                  <a:prstClr val="black"/>
                </a:solidFill>
                <a:latin typeface="Calibri"/>
              </a:rPr>
              <a:t>occurring in a fixed sequence and repeated periodically.</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altLang="en-US" u="sng"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Rituals such as graduations, weekly card games, or visits to beauty salons include artifacts.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u="sng" dirty="0">
              <a:solidFill>
                <a:prstClr val="black"/>
              </a:solidFill>
              <a:latin typeface="Calibri"/>
            </a:endParaRPr>
          </a:p>
          <a:p>
            <a:pPr algn="l"/>
            <a:endParaRPr lang="en-US" sz="8800" b="1" dirty="0">
              <a:solidFill>
                <a:srgbClr val="8E5A6D"/>
              </a:solidFill>
            </a:endParaRPr>
          </a:p>
        </p:txBody>
      </p:sp>
      <p:pic>
        <p:nvPicPr>
          <p:cNvPr id="4" name="Picture 3">
            <a:extLst>
              <a:ext uri="{FF2B5EF4-FFF2-40B4-BE49-F238E27FC236}">
                <a16:creationId xmlns:a16="http://schemas.microsoft.com/office/drawing/2014/main" id="{7BD8F8A0-881C-46C3-B88C-CD06A4E95D68}"/>
              </a:ext>
            </a:extLst>
          </p:cNvPr>
          <p:cNvPicPr>
            <a:picLocks noChangeAspect="1"/>
          </p:cNvPicPr>
          <p:nvPr/>
        </p:nvPicPr>
        <p:blipFill>
          <a:blip r:embed="rId2"/>
          <a:stretch>
            <a:fillRect/>
          </a:stretch>
        </p:blipFill>
        <p:spPr>
          <a:xfrm>
            <a:off x="4578850" y="4480598"/>
            <a:ext cx="2143125" cy="2143125"/>
          </a:xfrm>
          <a:prstGeom prst="rect">
            <a:avLst/>
          </a:prstGeom>
        </p:spPr>
      </p:pic>
      <p:pic>
        <p:nvPicPr>
          <p:cNvPr id="5" name="Picture 4">
            <a:extLst>
              <a:ext uri="{FF2B5EF4-FFF2-40B4-BE49-F238E27FC236}">
                <a16:creationId xmlns:a16="http://schemas.microsoft.com/office/drawing/2014/main" id="{536ACFFD-30F9-4E37-89DC-FCEF742DEB24}"/>
              </a:ext>
            </a:extLst>
          </p:cNvPr>
          <p:cNvPicPr>
            <a:picLocks noChangeAspect="1"/>
          </p:cNvPicPr>
          <p:nvPr/>
        </p:nvPicPr>
        <p:blipFill>
          <a:blip r:embed="rId3"/>
          <a:stretch>
            <a:fillRect/>
          </a:stretch>
        </p:blipFill>
        <p:spPr>
          <a:xfrm>
            <a:off x="839634" y="4480598"/>
            <a:ext cx="3115965" cy="2234088"/>
          </a:xfrm>
          <a:prstGeom prst="rect">
            <a:avLst/>
          </a:prstGeom>
        </p:spPr>
      </p:pic>
      <p:pic>
        <p:nvPicPr>
          <p:cNvPr id="7" name="Picture 6">
            <a:extLst>
              <a:ext uri="{FF2B5EF4-FFF2-40B4-BE49-F238E27FC236}">
                <a16:creationId xmlns:a16="http://schemas.microsoft.com/office/drawing/2014/main" id="{B24D9D47-0C85-464A-9234-FF3FE7DB45A5}"/>
              </a:ext>
            </a:extLst>
          </p:cNvPr>
          <p:cNvPicPr>
            <a:picLocks noChangeAspect="1"/>
          </p:cNvPicPr>
          <p:nvPr/>
        </p:nvPicPr>
        <p:blipFill>
          <a:blip r:embed="rId4"/>
          <a:stretch>
            <a:fillRect/>
          </a:stretch>
        </p:blipFill>
        <p:spPr>
          <a:xfrm>
            <a:off x="7944625" y="4432129"/>
            <a:ext cx="2133600" cy="2133600"/>
          </a:xfrm>
          <a:prstGeom prst="rect">
            <a:avLst/>
          </a:prstGeom>
        </p:spPr>
      </p:pic>
      <p:pic>
        <p:nvPicPr>
          <p:cNvPr id="9" name="Picture 8">
            <a:extLst>
              <a:ext uri="{FF2B5EF4-FFF2-40B4-BE49-F238E27FC236}">
                <a16:creationId xmlns:a16="http://schemas.microsoft.com/office/drawing/2014/main" id="{319778C9-237C-49CB-A741-565A69FA4977}"/>
              </a:ext>
            </a:extLst>
          </p:cNvPr>
          <p:cNvPicPr>
            <a:picLocks noChangeAspect="1"/>
          </p:cNvPicPr>
          <p:nvPr/>
        </p:nvPicPr>
        <p:blipFill>
          <a:blip r:embed="rId5"/>
          <a:stretch>
            <a:fillRect/>
          </a:stretch>
        </p:blipFill>
        <p:spPr>
          <a:xfrm>
            <a:off x="8087076" y="1887292"/>
            <a:ext cx="2848466" cy="2133600"/>
          </a:xfrm>
          <a:prstGeom prst="rect">
            <a:avLst/>
          </a:prstGeom>
        </p:spPr>
      </p:pic>
    </p:spTree>
    <p:extLst>
      <p:ext uri="{BB962C8B-B14F-4D97-AF65-F5344CB8AC3E}">
        <p14:creationId xmlns:p14="http://schemas.microsoft.com/office/powerpoint/2010/main" val="11350511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554652" y="147657"/>
            <a:ext cx="6024534" cy="584775"/>
          </a:xfrm>
          <a:prstGeom prst="rect">
            <a:avLst/>
          </a:prstGeom>
        </p:spPr>
        <p:txBody>
          <a:bodyPr wrap="none">
            <a:spAutoFit/>
          </a:bodyPr>
          <a:lstStyle/>
          <a:p>
            <a:pPr algn="ctr"/>
            <a:r>
              <a:rPr lang="en-US" sz="3200" b="1" dirty="0">
                <a:solidFill>
                  <a:srgbClr val="00B0F0"/>
                </a:solidFill>
              </a:rPr>
              <a:t>Ethics while Marketing to Children</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705941" y="1609882"/>
            <a:ext cx="6184281" cy="4391514"/>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1" i="0" u="sng" strike="noStrike" kern="0" cap="none" spc="0" normalizeH="0" baseline="0" noProof="0" dirty="0">
                <a:ln>
                  <a:noFill/>
                </a:ln>
                <a:solidFill>
                  <a:srgbClr val="00B050"/>
                </a:solidFill>
                <a:effectLst/>
                <a:uLnTx/>
                <a:uFillTx/>
                <a:latin typeface="Lato"/>
                <a:ea typeface="Lato"/>
                <a:cs typeface="Lato"/>
                <a:sym typeface="Lato"/>
              </a:rPr>
              <a:t>Guidelines include:</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misleading claims about product’s performance or benefits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Must not exploit children’s imagination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Can not create unrealistic expectations</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must be shown in safe situation</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No encouragement of inappropriate behavior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Courier New" panose="02070309020205020404" pitchFamily="49" charset="0"/>
              <a:buChar char="o"/>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Avoid ads that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encourage children to pressure their parents to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buy the</a:t>
            </a: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products advertised</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    - lead children to feel that ownership of a given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sz="2000" kern="0" dirty="0">
                <a:solidFill>
                  <a:srgbClr val="191818"/>
                </a:solidFill>
                <a:latin typeface="Lato"/>
                <a:ea typeface="Lato"/>
                <a:cs typeface="Lato"/>
                <a:sym typeface="Lato"/>
              </a:rPr>
              <a:t>      </a:t>
            </a: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product will make them more accepted by peers</a:t>
            </a:r>
          </a:p>
          <a:p>
            <a:pPr marL="857250" indent="-857250" algn="l">
              <a:buFont typeface="Arial" panose="020B0604020202020204" pitchFamily="34" charset="0"/>
              <a:buChar char="•"/>
            </a:pPr>
            <a:endParaRPr lang="en-US" sz="11500" b="1" dirty="0">
              <a:solidFill>
                <a:srgbClr val="8E5A6D"/>
              </a:solidFill>
            </a:endParaRPr>
          </a:p>
        </p:txBody>
      </p:sp>
      <p:sp>
        <p:nvSpPr>
          <p:cNvPr id="12" name="Google Shape;215;p33">
            <a:extLst>
              <a:ext uri="{FF2B5EF4-FFF2-40B4-BE49-F238E27FC236}">
                <a16:creationId xmlns:a16="http://schemas.microsoft.com/office/drawing/2014/main" id="{2B1274A9-3F97-4074-9B83-9F0EA8F0A2C5}"/>
              </a:ext>
            </a:extLst>
          </p:cNvPr>
          <p:cNvSpPr txBox="1">
            <a:spLocks/>
          </p:cNvSpPr>
          <p:nvPr/>
        </p:nvSpPr>
        <p:spPr>
          <a:xfrm>
            <a:off x="565938" y="1976068"/>
            <a:ext cx="5039270" cy="4441887"/>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lang="en-US" altLang="en-US" dirty="0"/>
              <a:t>Advertising to children is of particular concern because kids tend to imitate behavior and are not old enough to correctly process and evaluate the information they see. </a:t>
            </a:r>
          </a:p>
          <a:p>
            <a:pPr marL="0" marR="0" lvl="0" indent="0" algn="l" defTabSz="914400" rtl="0" eaLnBrk="1" fontAlgn="auto" latinLnBrk="0" hangingPunct="1">
              <a:lnSpc>
                <a:spcPct val="100000"/>
              </a:lnSpc>
              <a:spcBef>
                <a:spcPts val="0"/>
              </a:spcBef>
              <a:spcAft>
                <a:spcPts val="0"/>
              </a:spcAft>
              <a:buClr>
                <a:srgbClr val="191818"/>
              </a:buClr>
              <a:buSzPts val="1400"/>
              <a:buFont typeface="Lato"/>
              <a:buNone/>
              <a:tabLst/>
              <a:defRPr/>
            </a:pPr>
            <a:r>
              <a:rPr kumimoji="0" lang="en-US" sz="2000" b="0" i="0" u="none" strike="noStrike" kern="0" cap="none" spc="0" normalizeH="0" baseline="0" noProof="0" dirty="0">
                <a:ln>
                  <a:noFill/>
                </a:ln>
                <a:solidFill>
                  <a:srgbClr val="191818"/>
                </a:solidFill>
                <a:effectLst/>
                <a:uLnTx/>
                <a:uFillTx/>
                <a:latin typeface="Lato"/>
                <a:ea typeface="Lato"/>
                <a:cs typeface="Lato"/>
                <a:sym typeface="Lato"/>
              </a:rPr>
              <a:t>Guidelines by Children’s Advertising Review Unit (CARU)</a:t>
            </a:r>
          </a:p>
        </p:txBody>
      </p:sp>
    </p:spTree>
    <p:extLst>
      <p:ext uri="{BB962C8B-B14F-4D97-AF65-F5344CB8AC3E}">
        <p14:creationId xmlns:p14="http://schemas.microsoft.com/office/powerpoint/2010/main" val="637856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5DFB73-7D81-486D-A7C5-647A53726941}"/>
</file>

<file path=customXml/itemProps2.xml><?xml version="1.0" encoding="utf-8"?>
<ds:datastoreItem xmlns:ds="http://schemas.openxmlformats.org/officeDocument/2006/customXml" ds:itemID="{5FC55A68-20DE-47C6-B2AA-05D71F233A84}"/>
</file>

<file path=customXml/itemProps3.xml><?xml version="1.0" encoding="utf-8"?>
<ds:datastoreItem xmlns:ds="http://schemas.openxmlformats.org/officeDocument/2006/customXml" ds:itemID="{56F5A1A4-4AC3-4E48-BF8E-932F9884607F}"/>
</file>

<file path=docProps/app.xml><?xml version="1.0" encoding="utf-8"?>
<Properties xmlns="http://schemas.openxmlformats.org/officeDocument/2006/extended-properties" xmlns:vt="http://schemas.openxmlformats.org/officeDocument/2006/docPropsVTypes">
  <TotalTime>22169</TotalTime>
  <Words>3126</Words>
  <Application>Microsoft Office PowerPoint</Application>
  <PresentationFormat>Widescreen</PresentationFormat>
  <Paragraphs>283</Paragraphs>
  <Slides>49</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49</vt:i4>
      </vt:variant>
    </vt:vector>
  </HeadingPairs>
  <TitlesOfParts>
    <vt:vector size="62" baseType="lpstr">
      <vt:lpstr>Arial</vt:lpstr>
      <vt:lpstr>Calibri</vt:lpstr>
      <vt:lpstr>Calibri Light</vt:lpstr>
      <vt:lpstr>Candara</vt:lpstr>
      <vt:lpstr>Cormorant Garamond</vt:lpstr>
      <vt:lpstr>Cormorant Garamond Medium</vt:lpstr>
      <vt:lpstr>Courier New</vt:lpstr>
      <vt:lpstr>Lato</vt:lpstr>
      <vt:lpstr>Prata</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1146</cp:revision>
  <dcterms:created xsi:type="dcterms:W3CDTF">2023-04-29T09:08:23Z</dcterms:created>
  <dcterms:modified xsi:type="dcterms:W3CDTF">2025-04-17T21:34:47Z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