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38"/>
  </p:notesMasterIdLst>
  <p:sldIdLst>
    <p:sldId id="480" r:id="rId5"/>
    <p:sldId id="303" r:id="rId6"/>
    <p:sldId id="271" r:id="rId7"/>
    <p:sldId id="313" r:id="rId8"/>
    <p:sldId id="276" r:id="rId9"/>
    <p:sldId id="481" r:id="rId10"/>
    <p:sldId id="482" r:id="rId11"/>
    <p:sldId id="483" r:id="rId12"/>
    <p:sldId id="484" r:id="rId13"/>
    <p:sldId id="485" r:id="rId14"/>
    <p:sldId id="486" r:id="rId15"/>
    <p:sldId id="487" r:id="rId16"/>
    <p:sldId id="488" r:id="rId17"/>
    <p:sldId id="489" r:id="rId18"/>
    <p:sldId id="490" r:id="rId19"/>
    <p:sldId id="491" r:id="rId20"/>
    <p:sldId id="492" r:id="rId21"/>
    <p:sldId id="493" r:id="rId22"/>
    <p:sldId id="494" r:id="rId23"/>
    <p:sldId id="495" r:id="rId24"/>
    <p:sldId id="496" r:id="rId25"/>
    <p:sldId id="497" r:id="rId26"/>
    <p:sldId id="498" r:id="rId27"/>
    <p:sldId id="499" r:id="rId28"/>
    <p:sldId id="500" r:id="rId29"/>
    <p:sldId id="502" r:id="rId30"/>
    <p:sldId id="503" r:id="rId31"/>
    <p:sldId id="504" r:id="rId32"/>
    <p:sldId id="505" r:id="rId33"/>
    <p:sldId id="507" r:id="rId34"/>
    <p:sldId id="508" r:id="rId35"/>
    <p:sldId id="509" r:id="rId36"/>
    <p:sldId id="349" r:id="rId3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313"/>
            <p14:sldId id="276"/>
            <p14:sldId id="481"/>
            <p14:sldId id="482"/>
            <p14:sldId id="483"/>
            <p14:sldId id="484"/>
            <p14:sldId id="485"/>
            <p14:sldId id="486"/>
            <p14:sldId id="487"/>
            <p14:sldId id="488"/>
            <p14:sldId id="489"/>
            <p14:sldId id="490"/>
            <p14:sldId id="491"/>
            <p14:sldId id="492"/>
            <p14:sldId id="493"/>
            <p14:sldId id="494"/>
            <p14:sldId id="495"/>
            <p14:sldId id="496"/>
            <p14:sldId id="497"/>
            <p14:sldId id="498"/>
            <p14:sldId id="499"/>
            <p14:sldId id="500"/>
            <p14:sldId id="502"/>
            <p14:sldId id="503"/>
            <p14:sldId id="504"/>
            <p14:sldId id="505"/>
            <p14:sldId id="507"/>
            <p14:sldId id="508"/>
            <p14:sldId id="509"/>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30"/>
    <p:restoredTop sz="93769" autoAdjust="0"/>
  </p:normalViewPr>
  <p:slideViewPr>
    <p:cSldViewPr snapToGrid="0">
      <p:cViewPr varScale="1">
        <p:scale>
          <a:sx n="63" d="100"/>
          <a:sy n="63" d="100"/>
        </p:scale>
        <p:origin x="99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presProps" Target="presProps.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3/2/2025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38855164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3/2/2025</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3/2/2025</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3/2/2025</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3/2/2025</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3/2/2025</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3/2/2025</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3/2/2025</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3/2/2025</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Drag picture to placeholder or click icon to add</a:t>
            </a:r>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3/2/2025</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3/2/2025</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3/2/2025</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a:t>Drag picture to placeholder or click icon to add</a:t>
            </a:r>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Drag picture to placeholder or click icon to add</a:t>
            </a:r>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Drag picture to placeholder or click icon to add</a:t>
            </a:r>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Drag picture to placeholder or click icon to add</a:t>
            </a:r>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a:t>Drag picture to placeholder or click icon to add</a:t>
            </a:r>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a:t>Drag picture to placeholder or click icon to add</a:t>
            </a:r>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3/2/2025</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5" r:id="rId15"/>
    <p:sldLayoutId id="2147483666" r:id="rId16"/>
    <p:sldLayoutId id="2147483667"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3.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6.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2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2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3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Layout" Target="../slideLayouts/slideLayout17.xml"/><Relationship Id="rId5" Type="http://schemas.openxmlformats.org/officeDocument/2006/relationships/image" Target="../media/image3.png"/><Relationship Id="rId4" Type="http://schemas.openxmlformats.org/officeDocument/2006/relationships/image" Target="../media/image1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Sarah </a:t>
            </a:r>
            <a:r>
              <a:rPr lang="en-US" sz="2400" dirty="0" err="1">
                <a:latin typeface="Times New Roman" panose="02020603050405020304" pitchFamily="18" charset="0"/>
                <a:cs typeface="Times New Roman" panose="02020603050405020304" pitchFamily="18" charset="0"/>
              </a:rPr>
              <a:t>Chahine</a:t>
            </a:r>
            <a:endParaRPr lang="en-US" sz="2400" dirty="0">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1108644" y="2424037"/>
            <a:ext cx="4223207" cy="1446550"/>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Entrepreneurial </a:t>
            </a:r>
          </a:p>
          <a:p>
            <a:r>
              <a:rPr lang="en-US" sz="4400" b="1" dirty="0">
                <a:solidFill>
                  <a:srgbClr val="00B0F0"/>
                </a:solidFill>
                <a:latin typeface="Times New Roman" panose="02020603050405020304" pitchFamily="18" charset="0"/>
                <a:cs typeface="Times New Roman" panose="02020603050405020304" pitchFamily="18" charset="0"/>
              </a:rPr>
              <a:t>New Ventures</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9</a:t>
            </a:r>
          </a:p>
        </p:txBody>
      </p:sp>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2759089" cy="707886"/>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ENT 634</a:t>
            </a:r>
          </a:p>
          <a:p>
            <a:r>
              <a:rPr lang="en-US" sz="2000" dirty="0">
                <a:latin typeface="Times New Roman" panose="02020603050405020304" pitchFamily="18" charset="0"/>
                <a:cs typeface="Times New Roman" panose="02020603050405020304" pitchFamily="18" charset="0"/>
              </a:rPr>
              <a:t>Unique Marketing Issues</a:t>
            </a: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hq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4082143" cy="1446550"/>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Entrepreneurial</a:t>
            </a:r>
          </a:p>
          <a:p>
            <a:r>
              <a:rPr lang="en-US" sz="4400" b="1" dirty="0">
                <a:solidFill>
                  <a:srgbClr val="00B0F0"/>
                </a:solidFill>
                <a:latin typeface="Times New Roman" panose="02020603050405020304" pitchFamily="18" charset="0"/>
                <a:cs typeface="Times New Roman" panose="02020603050405020304" pitchFamily="18" charset="0"/>
              </a:rPr>
              <a:t>New Ventures</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9</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2759089" cy="707886"/>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ENT 634</a:t>
            </a:r>
          </a:p>
          <a:p>
            <a:r>
              <a:rPr lang="en-US" sz="2000" dirty="0">
                <a:latin typeface="Times New Roman" panose="02020603050405020304" pitchFamily="18" charset="0"/>
                <a:cs typeface="Times New Roman" panose="02020603050405020304" pitchFamily="18" charset="0"/>
              </a:rPr>
              <a:t>Unique Marketing Issues</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Sarah </a:t>
            </a:r>
            <a:r>
              <a:rPr lang="en-US" sz="2800" b="1" dirty="0" err="1">
                <a:solidFill>
                  <a:srgbClr val="00B0F0"/>
                </a:solidFill>
                <a:latin typeface="Times New Roman" panose="02020603050405020304" pitchFamily="18" charset="0"/>
                <a:cs typeface="Times New Roman" panose="02020603050405020304" pitchFamily="18" charset="0"/>
              </a:rPr>
              <a:t>Chahine</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cstate="hqprint">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a:extLst>
              <a:ext uri="{FF2B5EF4-FFF2-40B4-BE49-F238E27FC236}">
                <a16:creationId xmlns:a16="http://schemas.microsoft.com/office/drawing/2014/main" id="{FFBC9732-D32E-DCF9-3982-D4B68F971747}"/>
              </a:ext>
            </a:extLst>
          </p:cNvPr>
          <p:cNvSpPr/>
          <p:nvPr/>
        </p:nvSpPr>
        <p:spPr>
          <a:xfrm>
            <a:off x="1127760" y="4884389"/>
            <a:ext cx="4747323" cy="1906740"/>
          </a:xfrm>
          <a:prstGeom prst="rect">
            <a:avLst/>
          </a:prstGeom>
          <a:noFill/>
        </p:spPr>
        <p:txBody>
          <a:bodyPr wrap="square">
            <a:spAutoFit/>
          </a:bodyPr>
          <a:lstStyle/>
          <a:p>
            <a:pPr algn="just">
              <a:lnSpc>
                <a:spcPct val="120000"/>
              </a:lnSpc>
            </a:pPr>
            <a:r>
              <a:rPr lang="en-US" sz="2000" dirty="0">
                <a:latin typeface="Times New Roman" panose="02020603050405020304" pitchFamily="18" charset="0"/>
                <a:cs typeface="Times New Roman" panose="02020603050405020304" pitchFamily="18" charset="0"/>
              </a:rPr>
              <a:t>In this chapter, we focus on the marketing challenges that are most pressing for young entrepreneurial firms. The reason for doing this is that marketing is an essential component of a start-up firm’s success.</a:t>
            </a:r>
          </a:p>
        </p:txBody>
      </p:sp>
      <p:sp>
        <p:nvSpPr>
          <p:cNvPr id="41" name="TextBox 40">
            <a:extLst>
              <a:ext uri="{FF2B5EF4-FFF2-40B4-BE49-F238E27FC236}">
                <a16:creationId xmlns:a16="http://schemas.microsoft.com/office/drawing/2014/main" id="{C7D257D7-D9C6-8F63-F8F8-E2BE53F2E2DB}"/>
              </a:ext>
            </a:extLst>
          </p:cNvPr>
          <p:cNvSpPr txBox="1"/>
          <p:nvPr/>
        </p:nvSpPr>
        <p:spPr>
          <a:xfrm>
            <a:off x="6301339" y="1259391"/>
            <a:ext cx="2410275" cy="584775"/>
          </a:xfrm>
          <a:prstGeom prst="rect">
            <a:avLst/>
          </a:prstGeom>
          <a:noFill/>
        </p:spPr>
        <p:txBody>
          <a:bodyPr wrap="non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Introduction</a:t>
            </a:r>
          </a:p>
        </p:txBody>
      </p:sp>
      <p:sp>
        <p:nvSpPr>
          <p:cNvPr id="42" name="TextBox 41">
            <a:extLst>
              <a:ext uri="{FF2B5EF4-FFF2-40B4-BE49-F238E27FC236}">
                <a16:creationId xmlns:a16="http://schemas.microsoft.com/office/drawing/2014/main" id="{AB738525-DD8E-2E85-F385-345FF64341EB}"/>
              </a:ext>
            </a:extLst>
          </p:cNvPr>
          <p:cNvSpPr txBox="1"/>
          <p:nvPr/>
        </p:nvSpPr>
        <p:spPr>
          <a:xfrm>
            <a:off x="5071247" y="1139330"/>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
        <p:nvSpPr>
          <p:cNvPr id="43" name="TextBox 42">
            <a:extLst>
              <a:ext uri="{FF2B5EF4-FFF2-40B4-BE49-F238E27FC236}">
                <a16:creationId xmlns:a16="http://schemas.microsoft.com/office/drawing/2014/main" id="{183B5688-FE98-684A-8FDB-4023CCDDD82C}"/>
              </a:ext>
            </a:extLst>
          </p:cNvPr>
          <p:cNvSpPr txBox="1"/>
          <p:nvPr/>
        </p:nvSpPr>
        <p:spPr>
          <a:xfrm>
            <a:off x="5056021" y="1354195"/>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11</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257388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8" y="1412953"/>
            <a:ext cx="6957309"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Selecting a Market and Establishing a Position</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4527402C-3F97-690D-9C20-A459E375AEB7}"/>
              </a:ext>
            </a:extLst>
          </p:cNvPr>
          <p:cNvSpPr txBox="1"/>
          <p:nvPr/>
        </p:nvSpPr>
        <p:spPr>
          <a:xfrm>
            <a:off x="3598250" y="2495028"/>
            <a:ext cx="8417320" cy="2308324"/>
          </a:xfrm>
          <a:prstGeom prst="rect">
            <a:avLst/>
          </a:prstGeom>
          <a:noFill/>
        </p:spPr>
        <p:txBody>
          <a:bodyPr wrap="square" rtlCol="0">
            <a:spAutoFit/>
          </a:bodyPr>
          <a:lstStyle/>
          <a:p>
            <a:pPr algn="just"/>
            <a:r>
              <a:rPr lang="en-US" sz="2400" dirty="0">
                <a:latin typeface="Times New Roman" panose="02020603050405020304" pitchFamily="18" charset="0"/>
                <a:cs typeface="Times New Roman" panose="02020603050405020304" pitchFamily="18" charset="0"/>
              </a:rPr>
              <a:t>To succeed, a new firm must know who its customers are and how to reach them. A firm uses a three-step process to determine who its customers are:</a:t>
            </a:r>
          </a:p>
          <a:p>
            <a:pPr marL="457200" indent="-457200" algn="just">
              <a:buFont typeface="+mj-lt"/>
              <a:buAutoNum type="arabicPeriod"/>
            </a:pPr>
            <a:r>
              <a:rPr lang="en-US" sz="2400" dirty="0">
                <a:latin typeface="Times New Roman" panose="02020603050405020304" pitchFamily="18" charset="0"/>
                <a:cs typeface="Times New Roman" panose="02020603050405020304" pitchFamily="18" charset="0"/>
              </a:rPr>
              <a:t>Segmenting the market</a:t>
            </a:r>
          </a:p>
          <a:p>
            <a:pPr marL="457200" indent="-457200" algn="just">
              <a:buFont typeface="+mj-lt"/>
              <a:buAutoNum type="arabicPeriod"/>
            </a:pPr>
            <a:r>
              <a:rPr lang="en-US" sz="2400" dirty="0">
                <a:latin typeface="Times New Roman" panose="02020603050405020304" pitchFamily="18" charset="0"/>
                <a:cs typeface="Times New Roman" panose="02020603050405020304" pitchFamily="18" charset="0"/>
              </a:rPr>
              <a:t>Selecting a target market</a:t>
            </a:r>
          </a:p>
          <a:p>
            <a:pPr marL="457200" indent="-457200" algn="just">
              <a:buFont typeface="+mj-lt"/>
              <a:buAutoNum type="arabicPeriod"/>
            </a:pPr>
            <a:r>
              <a:rPr lang="en-US" sz="2400" dirty="0">
                <a:latin typeface="Times New Roman" panose="02020603050405020304" pitchFamily="18" charset="0"/>
                <a:cs typeface="Times New Roman" panose="02020603050405020304" pitchFamily="18" charset="0"/>
              </a:rPr>
              <a:t>Crafting a unique positioning strategy</a:t>
            </a: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11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56940814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7416913" cy="523220"/>
          </a:xfrm>
          <a:prstGeom prst="rect">
            <a:avLst/>
          </a:prstGeom>
          <a:noFill/>
        </p:spPr>
        <p:txBody>
          <a:bodyPr wrap="square" rtlCol="0">
            <a:spAutoFit/>
          </a:bodyPr>
          <a:lstStyle/>
          <a:p>
            <a:r>
              <a:rPr lang="en-US" sz="2800" b="1">
                <a:solidFill>
                  <a:srgbClr val="00B0F0"/>
                </a:solidFill>
                <a:latin typeface="Times New Roman" panose="02020603050405020304" pitchFamily="18" charset="0"/>
                <a:cs typeface="Times New Roman" panose="02020603050405020304" pitchFamily="18" charset="0"/>
              </a:rPr>
              <a:t>Selecting a Market and Establishing a Position</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095405"/>
            <a:ext cx="10541000" cy="2677656"/>
          </a:xfrm>
          <a:prstGeom prst="rect">
            <a:avLst/>
          </a:prstGeom>
          <a:noFill/>
        </p:spPr>
        <p:txBody>
          <a:bodyPr wrap="square" rtlCol="0">
            <a:spAutoFit/>
          </a:bodyPr>
          <a:lstStyle/>
          <a:p>
            <a:pPr marL="457200" indent="-457200" algn="just">
              <a:buFont typeface="+mj-lt"/>
              <a:buAutoNum type="arabicPeriod"/>
            </a:pPr>
            <a:r>
              <a:rPr lang="en-US" sz="2400" b="1" dirty="0">
                <a:latin typeface="Times New Roman" panose="02020603050405020304" pitchFamily="18" charset="0"/>
                <a:cs typeface="Times New Roman" panose="02020603050405020304" pitchFamily="18" charset="0"/>
              </a:rPr>
              <a:t>Segmenting the Market:</a:t>
            </a:r>
          </a:p>
          <a:p>
            <a:pPr marL="342900" indent="-342900" algn="just">
              <a:buFont typeface="Arial" charset="0"/>
              <a:buChar char="•"/>
            </a:pPr>
            <a:r>
              <a:rPr lang="en-US" sz="2400" dirty="0">
                <a:latin typeface="Times New Roman" panose="02020603050405020304" pitchFamily="18" charset="0"/>
                <a:cs typeface="Times New Roman" panose="02020603050405020304" pitchFamily="18" charset="0"/>
              </a:rPr>
              <a:t>The first step in selecting a target market is to study the industry in which the firm intends to compete and determine the different potential target markets in that industry. This process is called market segmentation.</a:t>
            </a:r>
          </a:p>
          <a:p>
            <a:pPr marL="342900" indent="-342900" algn="just">
              <a:buFont typeface="Arial" charset="0"/>
              <a:buChar char="•"/>
            </a:pPr>
            <a:r>
              <a:rPr lang="en-US" sz="2400" dirty="0">
                <a:latin typeface="Times New Roman" panose="02020603050405020304" pitchFamily="18" charset="0"/>
                <a:cs typeface="Times New Roman" panose="02020603050405020304" pitchFamily="18" charset="0"/>
              </a:rPr>
              <a:t>Market segmentation is important because a new firm typically has only enough resources to target one market segment, at least initially. </a:t>
            </a:r>
          </a:p>
          <a:p>
            <a:pPr algn="just"/>
            <a:endParaRPr lang="en-US" sz="2400"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7416913" cy="523220"/>
          </a:xfrm>
          <a:prstGeom prst="rect">
            <a:avLst/>
          </a:prstGeom>
          <a:noFill/>
        </p:spPr>
        <p:txBody>
          <a:bodyPr wrap="square" rtlCol="0">
            <a:spAutoFit/>
          </a:bodyPr>
          <a:lstStyle/>
          <a:p>
            <a:r>
              <a:rPr lang="en-US" sz="2800" b="1">
                <a:solidFill>
                  <a:srgbClr val="00B0F0"/>
                </a:solidFill>
                <a:latin typeface="Times New Roman" panose="02020603050405020304" pitchFamily="18" charset="0"/>
                <a:cs typeface="Times New Roman" panose="02020603050405020304" pitchFamily="18" charset="0"/>
              </a:rPr>
              <a:t>Selecting a Market and Establishing a Position</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095405"/>
            <a:ext cx="10541000" cy="4154984"/>
          </a:xfrm>
          <a:prstGeom prst="rect">
            <a:avLst/>
          </a:prstGeom>
          <a:noFill/>
        </p:spPr>
        <p:txBody>
          <a:bodyPr wrap="square" rtlCol="0">
            <a:spAutoFit/>
          </a:bodyPr>
          <a:lstStyle/>
          <a:p>
            <a:pPr marL="457200" indent="-457200" algn="just">
              <a:buFont typeface="+mj-lt"/>
              <a:buAutoNum type="arabicPeriod"/>
            </a:pPr>
            <a:r>
              <a:rPr lang="en-US" sz="2400" b="1" dirty="0">
                <a:latin typeface="Times New Roman" panose="02020603050405020304" pitchFamily="18" charset="0"/>
                <a:cs typeface="Times New Roman" panose="02020603050405020304" pitchFamily="18" charset="0"/>
              </a:rPr>
              <a:t>Segmenting the Market:</a:t>
            </a:r>
          </a:p>
          <a:p>
            <a:pPr marL="342900" indent="-342900" algn="just">
              <a:buFont typeface="Arial" charset="0"/>
              <a:buChar char="•"/>
            </a:pPr>
            <a:r>
              <a:rPr lang="en-US" sz="2400" dirty="0">
                <a:latin typeface="Times New Roman" panose="02020603050405020304" pitchFamily="18" charset="0"/>
                <a:cs typeface="Times New Roman" panose="02020603050405020304" pitchFamily="18" charset="0"/>
              </a:rPr>
              <a:t>Markets can be segmented in many ways, such as by geography (city, state, country), demographic variables (age, gender, family size, income), psychographic variables (personality, lifestyle, values), behavioral variables (benefits sought, product usage rates, brand loyalty), and product type (varies by product). </a:t>
            </a:r>
          </a:p>
          <a:p>
            <a:pPr marL="800100" lvl="1" indent="-342900" algn="just">
              <a:buFont typeface="Arial" charset="0"/>
              <a:buChar char="•"/>
            </a:pPr>
            <a:r>
              <a:rPr lang="en-US" sz="2400" dirty="0">
                <a:latin typeface="Times New Roman" panose="02020603050405020304" pitchFamily="18" charset="0"/>
                <a:cs typeface="Times New Roman" panose="02020603050405020304" pitchFamily="18" charset="0"/>
              </a:rPr>
              <a:t>For example, the computer industry can be segmented by product type (i.e., handheld computers, tablet computers, laptops, PCs, work stations, minicomputers, mainframes, and super computers) or customers served (i.e., individuals, businesses, schools, and government).</a:t>
            </a:r>
          </a:p>
          <a:p>
            <a:pPr algn="just"/>
            <a:endParaRPr lang="en-US" sz="2400"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8257405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7416913" cy="523220"/>
          </a:xfrm>
          <a:prstGeom prst="rect">
            <a:avLst/>
          </a:prstGeom>
          <a:noFill/>
        </p:spPr>
        <p:txBody>
          <a:bodyPr wrap="square" rtlCol="0">
            <a:spAutoFit/>
          </a:bodyPr>
          <a:lstStyle/>
          <a:p>
            <a:r>
              <a:rPr lang="en-US" sz="2800" b="1">
                <a:solidFill>
                  <a:srgbClr val="00B0F0"/>
                </a:solidFill>
                <a:latin typeface="Times New Roman" panose="02020603050405020304" pitchFamily="18" charset="0"/>
                <a:cs typeface="Times New Roman" panose="02020603050405020304" pitchFamily="18" charset="0"/>
              </a:rPr>
              <a:t>Selecting a Market and Establishing a Position</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095405"/>
            <a:ext cx="10541000" cy="3785652"/>
          </a:xfrm>
          <a:prstGeom prst="rect">
            <a:avLst/>
          </a:prstGeom>
          <a:noFill/>
        </p:spPr>
        <p:txBody>
          <a:bodyPr wrap="square" rtlCol="0">
            <a:spAutoFit/>
          </a:bodyPr>
          <a:lstStyle/>
          <a:p>
            <a:pPr marL="457200" indent="-457200" algn="just">
              <a:buFont typeface="+mj-lt"/>
              <a:buAutoNum type="arabicPeriod"/>
            </a:pPr>
            <a:r>
              <a:rPr lang="en-US" sz="2400" b="1" dirty="0">
                <a:latin typeface="Times New Roman" panose="02020603050405020304" pitchFamily="18" charset="0"/>
                <a:cs typeface="Times New Roman" panose="02020603050405020304" pitchFamily="18" charset="0"/>
              </a:rPr>
              <a:t>Segmenting the Market:</a:t>
            </a:r>
          </a:p>
          <a:p>
            <a:pPr marL="342900" indent="-342900" algn="just">
              <a:buFont typeface="Arial" charset="0"/>
              <a:buChar char="•"/>
            </a:pPr>
            <a:r>
              <a:rPr lang="en-US" sz="2400" dirty="0">
                <a:latin typeface="Times New Roman" panose="02020603050405020304" pitchFamily="18" charset="0"/>
                <a:cs typeface="Times New Roman" panose="02020603050405020304" pitchFamily="18" charset="0"/>
              </a:rPr>
              <a:t>Sometimes a firm segments its market on more than one dimension to drill down to a specific market segment that the firm thinks it is uniquely capable of serving.</a:t>
            </a:r>
          </a:p>
          <a:p>
            <a:pPr marL="342900" indent="-342900" algn="just">
              <a:buFont typeface="Arial" charset="0"/>
              <a:buChar char="•"/>
            </a:pPr>
            <a:r>
              <a:rPr lang="en-US" sz="2400" dirty="0">
                <a:latin typeface="Times New Roman" panose="02020603050405020304" pitchFamily="18" charset="0"/>
                <a:cs typeface="Times New Roman" panose="02020603050405020304" pitchFamily="18" charset="0"/>
              </a:rPr>
              <a:t>To test whether you have segmented your market successfully, consider these requirements for successful market segmentation:</a:t>
            </a:r>
          </a:p>
          <a:p>
            <a:pPr marL="800100" lvl="1" indent="-342900" algn="just">
              <a:buFont typeface="Arial" charset="0"/>
              <a:buChar char="•"/>
            </a:pPr>
            <a:r>
              <a:rPr lang="en-US" sz="2400" dirty="0">
                <a:latin typeface="Times New Roman" panose="02020603050405020304" pitchFamily="18" charset="0"/>
                <a:cs typeface="Times New Roman" panose="02020603050405020304" pitchFamily="18" charset="0"/>
              </a:rPr>
              <a:t>Homogeneity of needs and wants appears within the segment.</a:t>
            </a:r>
          </a:p>
          <a:p>
            <a:pPr marL="800100" lvl="1" indent="-342900" algn="just">
              <a:buFont typeface="Arial" charset="0"/>
              <a:buChar char="•"/>
            </a:pPr>
            <a:r>
              <a:rPr lang="en-US" sz="2400" dirty="0">
                <a:latin typeface="Times New Roman" panose="02020603050405020304" pitchFamily="18" charset="0"/>
                <a:cs typeface="Times New Roman" panose="02020603050405020304" pitchFamily="18" charset="0"/>
              </a:rPr>
              <a:t>The segment should be distinct enough so that its members can be easily identified.</a:t>
            </a:r>
          </a:p>
          <a:p>
            <a:pPr marL="800100" lvl="1" indent="-342900" algn="just">
              <a:buFont typeface="Arial" charset="0"/>
              <a:buChar char="•"/>
            </a:pPr>
            <a:r>
              <a:rPr lang="en-US" sz="2400" dirty="0">
                <a:latin typeface="Times New Roman" panose="02020603050405020304" pitchFamily="18" charset="0"/>
                <a:cs typeface="Times New Roman" panose="02020603050405020304" pitchFamily="18" charset="0"/>
              </a:rPr>
              <a:t>It should be possible to determine the size of the segment.</a:t>
            </a:r>
          </a:p>
          <a:p>
            <a:pPr marL="800100" lvl="1" indent="-342900" algn="just">
              <a:buFont typeface="Arial" charset="0"/>
              <a:buChar char="•"/>
            </a:pPr>
            <a:r>
              <a:rPr lang="en-US" sz="2400" dirty="0">
                <a:latin typeface="Times New Roman" panose="02020603050405020304" pitchFamily="18" charset="0"/>
                <a:cs typeface="Times New Roman" panose="02020603050405020304" pitchFamily="18" charset="0"/>
              </a:rPr>
              <a:t>The segment should be large enough for the firm to earn profits.</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9127280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7416913" cy="523220"/>
          </a:xfrm>
          <a:prstGeom prst="rect">
            <a:avLst/>
          </a:prstGeom>
          <a:noFill/>
        </p:spPr>
        <p:txBody>
          <a:bodyPr wrap="square" rtlCol="0">
            <a:spAutoFit/>
          </a:bodyPr>
          <a:lstStyle/>
          <a:p>
            <a:r>
              <a:rPr lang="en-US" sz="2800" b="1">
                <a:solidFill>
                  <a:srgbClr val="00B0F0"/>
                </a:solidFill>
                <a:latin typeface="Times New Roman" panose="02020603050405020304" pitchFamily="18" charset="0"/>
                <a:cs typeface="Times New Roman" panose="02020603050405020304" pitchFamily="18" charset="0"/>
              </a:rPr>
              <a:t>Selecting a Market and Establishing a Position</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095405"/>
            <a:ext cx="10541000" cy="3785652"/>
          </a:xfrm>
          <a:prstGeom prst="rect">
            <a:avLst/>
          </a:prstGeom>
          <a:noFill/>
        </p:spPr>
        <p:txBody>
          <a:bodyPr wrap="square" rtlCol="0">
            <a:spAutoFit/>
          </a:bodyPr>
          <a:lstStyle/>
          <a:p>
            <a:pPr marL="457200" indent="-457200" algn="just">
              <a:buFont typeface="+mj-lt"/>
              <a:buAutoNum type="arabicPeriod" startAt="2"/>
            </a:pPr>
            <a:r>
              <a:rPr lang="en-US" sz="2400" b="1" dirty="0">
                <a:latin typeface="Times New Roman" panose="02020603050405020304" pitchFamily="18" charset="0"/>
                <a:cs typeface="Times New Roman" panose="02020603050405020304" pitchFamily="18" charset="0"/>
              </a:rPr>
              <a:t>Selecting a Target Market: </a:t>
            </a:r>
          </a:p>
          <a:p>
            <a:pPr marL="457200" indent="-457200" algn="just">
              <a:buFont typeface="Arial" charset="0"/>
              <a:buChar char="•"/>
            </a:pPr>
            <a:r>
              <a:rPr lang="en-US" sz="2400" dirty="0">
                <a:latin typeface="Times New Roman" panose="02020603050405020304" pitchFamily="18" charset="0"/>
                <a:cs typeface="Times New Roman" panose="02020603050405020304" pitchFamily="18" charset="0"/>
              </a:rPr>
              <a:t>The market must be sufficiently attractive, and the firm must be able to serve it well. Typically, a firm (especially a start-up venture) doesn’t target an entire segment of a market because many market segments are too large to target successfully. Instead, most firms target a niche market within the segment.</a:t>
            </a:r>
          </a:p>
          <a:p>
            <a:pPr marL="457200" indent="-457200" algn="just">
              <a:buFont typeface="Arial" charset="0"/>
              <a:buChar char="•"/>
            </a:pPr>
            <a:r>
              <a:rPr lang="en-US" sz="2400" dirty="0">
                <a:latin typeface="Times New Roman" panose="02020603050405020304" pitchFamily="18" charset="0"/>
                <a:cs typeface="Times New Roman" panose="02020603050405020304" pitchFamily="18" charset="0"/>
              </a:rPr>
              <a:t>A niche market is a place within a market segment that represents a narrow group of customers with similar interests.</a:t>
            </a:r>
          </a:p>
          <a:p>
            <a:pPr marL="457200" indent="-457200" algn="just">
              <a:buFont typeface="Arial" charset="0"/>
              <a:buChar char="•"/>
            </a:pPr>
            <a:r>
              <a:rPr lang="en-US" sz="2400" dirty="0">
                <a:latin typeface="Times New Roman" panose="02020603050405020304" pitchFamily="18" charset="0"/>
                <a:cs typeface="Times New Roman" panose="02020603050405020304" pitchFamily="18" charset="0"/>
              </a:rPr>
              <a:t>By focusing on a clearly defined market, a firm can become an expert in that market and then be able to provide its customers with high levels of value and service.</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1424022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7416913" cy="523220"/>
          </a:xfrm>
          <a:prstGeom prst="rect">
            <a:avLst/>
          </a:prstGeom>
          <a:noFill/>
        </p:spPr>
        <p:txBody>
          <a:bodyPr wrap="square" rtlCol="0">
            <a:spAutoFit/>
          </a:bodyPr>
          <a:lstStyle/>
          <a:p>
            <a:r>
              <a:rPr lang="en-US" sz="2800" b="1">
                <a:solidFill>
                  <a:srgbClr val="00B0F0"/>
                </a:solidFill>
                <a:latin typeface="Times New Roman" panose="02020603050405020304" pitchFamily="18" charset="0"/>
                <a:cs typeface="Times New Roman" panose="02020603050405020304" pitchFamily="18" charset="0"/>
              </a:rPr>
              <a:t>Selecting a Market and Establishing a Position</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095405"/>
            <a:ext cx="10541000" cy="2677656"/>
          </a:xfrm>
          <a:prstGeom prst="rect">
            <a:avLst/>
          </a:prstGeom>
          <a:noFill/>
        </p:spPr>
        <p:txBody>
          <a:bodyPr wrap="square" rtlCol="0">
            <a:spAutoFit/>
          </a:bodyPr>
          <a:lstStyle/>
          <a:p>
            <a:pPr marL="457200" indent="-457200" algn="just">
              <a:buFont typeface="+mj-lt"/>
              <a:buAutoNum type="arabicPeriod" startAt="2"/>
            </a:pPr>
            <a:r>
              <a:rPr lang="en-US" sz="2400" b="1" dirty="0">
                <a:latin typeface="Times New Roman" panose="02020603050405020304" pitchFamily="18" charset="0"/>
                <a:cs typeface="Times New Roman" panose="02020603050405020304" pitchFamily="18" charset="0"/>
              </a:rPr>
              <a:t>Selecting a Target Market: </a:t>
            </a:r>
          </a:p>
          <a:p>
            <a:pPr marL="457200" indent="-457200" algn="just">
              <a:buFont typeface="Arial" charset="0"/>
              <a:buChar char="•"/>
            </a:pPr>
            <a:r>
              <a:rPr lang="en-US" sz="2400" dirty="0">
                <a:latin typeface="Times New Roman" panose="02020603050405020304" pitchFamily="18" charset="0"/>
                <a:cs typeface="Times New Roman" panose="02020603050405020304" pitchFamily="18" charset="0"/>
              </a:rPr>
              <a:t>A firm’s choice of target markets must also be in sync with its business model and the backgrounds and skills of its founders and other employees. </a:t>
            </a:r>
          </a:p>
          <a:p>
            <a:pPr marL="457200" indent="-457200" algn="just">
              <a:buFont typeface="Arial" charset="0"/>
              <a:buChar char="•"/>
            </a:pPr>
            <a:r>
              <a:rPr lang="en-US" sz="2400" dirty="0">
                <a:latin typeface="Times New Roman" panose="02020603050405020304" pitchFamily="18" charset="0"/>
                <a:cs typeface="Times New Roman" panose="02020603050405020304" pitchFamily="18" charset="0"/>
              </a:rPr>
              <a:t>A firm must also continually monitor the attractiveness of its target market. </a:t>
            </a:r>
          </a:p>
          <a:p>
            <a:pPr marL="914400" lvl="1" indent="-457200" algn="just">
              <a:buFont typeface="Arial" charset="0"/>
              <a:buChar char="•"/>
            </a:pPr>
            <a:r>
              <a:rPr lang="en-US" sz="2400" dirty="0">
                <a:latin typeface="Times New Roman" panose="02020603050405020304" pitchFamily="18" charset="0"/>
                <a:cs typeface="Times New Roman" panose="02020603050405020304" pitchFamily="18" charset="0"/>
              </a:rPr>
              <a:t>Societal preferences change, a fact that sometimes causes a target market to lose its attractiveness for a firm and the product or service it has to offer customers. </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7703336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7416913" cy="523220"/>
          </a:xfrm>
          <a:prstGeom prst="rect">
            <a:avLst/>
          </a:prstGeom>
          <a:noFill/>
        </p:spPr>
        <p:txBody>
          <a:bodyPr wrap="square" rtlCol="0">
            <a:spAutoFit/>
          </a:bodyPr>
          <a:lstStyle/>
          <a:p>
            <a:r>
              <a:rPr lang="en-US" sz="2800" b="1">
                <a:solidFill>
                  <a:srgbClr val="00B0F0"/>
                </a:solidFill>
                <a:latin typeface="Times New Roman" panose="02020603050405020304" pitchFamily="18" charset="0"/>
                <a:cs typeface="Times New Roman" panose="02020603050405020304" pitchFamily="18" charset="0"/>
              </a:rPr>
              <a:t>Selecting a Market and Establishing a Position</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095405"/>
            <a:ext cx="10541000" cy="2308324"/>
          </a:xfrm>
          <a:prstGeom prst="rect">
            <a:avLst/>
          </a:prstGeom>
          <a:noFill/>
        </p:spPr>
        <p:txBody>
          <a:bodyPr wrap="square" rtlCol="0">
            <a:spAutoFit/>
          </a:bodyPr>
          <a:lstStyle/>
          <a:p>
            <a:pPr marL="457200" indent="-457200" algn="just">
              <a:buFont typeface="+mj-lt"/>
              <a:buAutoNum type="arabicPeriod" startAt="3"/>
            </a:pPr>
            <a:r>
              <a:rPr lang="en-US" sz="2400" b="1" dirty="0">
                <a:latin typeface="Times New Roman" panose="02020603050405020304" pitchFamily="18" charset="0"/>
                <a:cs typeface="Times New Roman" panose="02020603050405020304" pitchFamily="18" charset="0"/>
              </a:rPr>
              <a:t>Crafting a Unique Marketing Position:</a:t>
            </a:r>
          </a:p>
          <a:p>
            <a:pPr marL="457200" indent="-457200" algn="just">
              <a:buFont typeface="Arial" charset="0"/>
              <a:buChar char="•"/>
            </a:pPr>
            <a:r>
              <a:rPr lang="en-US" sz="2400" dirty="0">
                <a:latin typeface="Times New Roman" panose="02020603050405020304" pitchFamily="18" charset="0"/>
                <a:cs typeface="Times New Roman" panose="02020603050405020304" pitchFamily="18" charset="0"/>
              </a:rPr>
              <a:t>Position is concerned with how the firm is situated relative to competitors.</a:t>
            </a:r>
          </a:p>
          <a:p>
            <a:pPr marL="457200" indent="-457200" algn="just">
              <a:buFont typeface="Arial" charset="0"/>
              <a:buChar char="•"/>
            </a:pPr>
            <a:r>
              <a:rPr lang="en-US" sz="2400" dirty="0">
                <a:latin typeface="Times New Roman" panose="02020603050405020304" pitchFamily="18" charset="0"/>
                <a:cs typeface="Times New Roman" panose="02020603050405020304" pitchFamily="18" charset="0"/>
              </a:rPr>
              <a:t>A firm’s market position is defined by its products or services. Determining which position in a market to occupy and in which to compete is a strategic call on the part of a company based on its mission, its overall approach to the marketplace, and its competitive landscape.</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808609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7416913" cy="523220"/>
          </a:xfrm>
          <a:prstGeom prst="rect">
            <a:avLst/>
          </a:prstGeom>
          <a:noFill/>
        </p:spPr>
        <p:txBody>
          <a:bodyPr wrap="square" rtlCol="0">
            <a:spAutoFit/>
          </a:bodyPr>
          <a:lstStyle/>
          <a:p>
            <a:r>
              <a:rPr lang="en-US" sz="2800" b="1">
                <a:solidFill>
                  <a:srgbClr val="00B0F0"/>
                </a:solidFill>
                <a:latin typeface="Times New Roman" panose="02020603050405020304" pitchFamily="18" charset="0"/>
                <a:cs typeface="Times New Roman" panose="02020603050405020304" pitchFamily="18" charset="0"/>
              </a:rPr>
              <a:t>Selecting a Market and Establishing a Position</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095405"/>
            <a:ext cx="10541000" cy="3046988"/>
          </a:xfrm>
          <a:prstGeom prst="rect">
            <a:avLst/>
          </a:prstGeom>
          <a:noFill/>
        </p:spPr>
        <p:txBody>
          <a:bodyPr wrap="square" rtlCol="0">
            <a:spAutoFit/>
          </a:bodyPr>
          <a:lstStyle/>
          <a:p>
            <a:pPr marL="457200" indent="-457200" algn="just">
              <a:buFont typeface="+mj-lt"/>
              <a:buAutoNum type="arabicPeriod" startAt="3"/>
            </a:pPr>
            <a:r>
              <a:rPr lang="en-US" sz="2400" b="1" dirty="0">
                <a:latin typeface="Times New Roman" panose="02020603050405020304" pitchFamily="18" charset="0"/>
                <a:cs typeface="Times New Roman" panose="02020603050405020304" pitchFamily="18" charset="0"/>
              </a:rPr>
              <a:t>Crafting a Unique Marketing Position:</a:t>
            </a:r>
          </a:p>
          <a:p>
            <a:pPr marL="457200" indent="-457200" algn="just">
              <a:buFont typeface="Arial" charset="0"/>
              <a:buChar char="•"/>
            </a:pPr>
            <a:r>
              <a:rPr lang="en-US" sz="2400" dirty="0">
                <a:latin typeface="Times New Roman" panose="02020603050405020304" pitchFamily="18" charset="0"/>
                <a:cs typeface="Times New Roman" panose="02020603050405020304" pitchFamily="18" charset="0"/>
              </a:rPr>
              <a:t>To support their positioning strategy, firms often develop a tagline.</a:t>
            </a:r>
          </a:p>
          <a:p>
            <a:pPr marL="457200" indent="-457200" algn="just">
              <a:buFont typeface="Arial" charset="0"/>
              <a:buChar char="•"/>
            </a:pPr>
            <a:r>
              <a:rPr lang="en-US" sz="2400" dirty="0">
                <a:latin typeface="Times New Roman" panose="02020603050405020304" pitchFamily="18" charset="0"/>
                <a:cs typeface="Times New Roman" panose="02020603050405020304" pitchFamily="18" charset="0"/>
              </a:rPr>
              <a:t>A tagline is a catchy phrase that’s used consistently in a company’s literature, advertisements, stationery, and even invoices, and thus becomes associated with that company—to reinforce the position it has staked out in the market. </a:t>
            </a:r>
          </a:p>
          <a:p>
            <a:pPr marL="457200" indent="-457200" algn="just">
              <a:buFont typeface="Arial" charset="0"/>
              <a:buChar char="•"/>
            </a:pPr>
            <a:r>
              <a:rPr lang="en-US" sz="2400" dirty="0">
                <a:latin typeface="Times New Roman" panose="02020603050405020304" pitchFamily="18" charset="0"/>
                <a:cs typeface="Times New Roman" panose="02020603050405020304" pitchFamily="18" charset="0"/>
              </a:rPr>
              <a:t>A concern that retail start-ups have is whether they’ll be able to compete successfully against big-box stores the ability of a start-up to compete effectively against a big-box store often boils down to positioning.</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8401399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741691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Branding</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095405"/>
            <a:ext cx="10541000" cy="3046988"/>
          </a:xfrm>
          <a:prstGeom prst="rect">
            <a:avLst/>
          </a:prstGeom>
          <a:noFill/>
        </p:spPr>
        <p:txBody>
          <a:bodyPr wrap="square" rtlCol="0">
            <a:spAutoFit/>
          </a:bodyPr>
          <a:lstStyle/>
          <a:p>
            <a:pPr marL="457200" indent="-457200" algn="just">
              <a:buFont typeface="Arial" charset="0"/>
              <a:buChar char="•"/>
            </a:pPr>
            <a:r>
              <a:rPr lang="en-US" sz="2400" dirty="0">
                <a:latin typeface="Times New Roman" panose="02020603050405020304" pitchFamily="18" charset="0"/>
                <a:cs typeface="Times New Roman" panose="02020603050405020304" pitchFamily="18" charset="0"/>
              </a:rPr>
              <a:t>A brand is the set of attributes—positive or negative—that people associate with a company. These attributes can be positive, such as trustworthy, innovative, dependable, or easy to deal with. Or they can be negative, such as cheap, unreliable, arrogant, or difficult to deal with. The customer loyalty a company creates through its brand is one of its most valuable assets.</a:t>
            </a:r>
          </a:p>
          <a:p>
            <a:pPr marL="457200" indent="-457200" algn="just">
              <a:buFont typeface="Arial" charset="0"/>
              <a:buChar char="•"/>
            </a:pPr>
            <a:r>
              <a:rPr lang="en-US" sz="2400" dirty="0">
                <a:latin typeface="Times New Roman" panose="02020603050405020304" pitchFamily="18" charset="0"/>
                <a:cs typeface="Times New Roman" panose="02020603050405020304" pitchFamily="18" charset="0"/>
              </a:rPr>
              <a:t>Some companies monitor the integrity of their brands through brand management, which is a program used to protect the image and value of an organization’s brand in consumers’ minds. </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9073077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741691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Branding</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095405"/>
            <a:ext cx="10541000" cy="3416320"/>
          </a:xfrm>
          <a:prstGeom prst="rect">
            <a:avLst/>
          </a:prstGeom>
          <a:noFill/>
        </p:spPr>
        <p:txBody>
          <a:bodyPr wrap="square" rtlCol="0">
            <a:spAutoFit/>
          </a:bodyPr>
          <a:lstStyle/>
          <a:p>
            <a:pPr marL="457200" indent="-457200" algn="just">
              <a:buFont typeface="Arial" charset="0"/>
              <a:buChar char="•"/>
            </a:pPr>
            <a:r>
              <a:rPr lang="en-US" sz="2400" dirty="0">
                <a:latin typeface="Times New Roman" panose="02020603050405020304" pitchFamily="18" charset="0"/>
                <a:cs typeface="Times New Roman" panose="02020603050405020304" pitchFamily="18" charset="0"/>
              </a:rPr>
              <a:t>Start-ups must build a brand from scratch; this process begins with selecting the company’s name. </a:t>
            </a:r>
          </a:p>
          <a:p>
            <a:pPr marL="457200" indent="-457200" algn="just">
              <a:buFont typeface="Arial" charset="0"/>
              <a:buChar char="•"/>
            </a:pPr>
            <a:r>
              <a:rPr lang="en-US" sz="2400" dirty="0">
                <a:latin typeface="Times New Roman" panose="02020603050405020304" pitchFamily="18" charset="0"/>
                <a:cs typeface="Times New Roman" panose="02020603050405020304" pitchFamily="18" charset="0"/>
              </a:rPr>
              <a:t>One of the keys to effective branding is to create a strong personality for a firm, designed to appeal to the chosen target market.</a:t>
            </a:r>
          </a:p>
          <a:p>
            <a:pPr marL="914400" lvl="1" indent="-457200" algn="just">
              <a:buFont typeface="Arial" charset="0"/>
              <a:buChar char="•"/>
            </a:pPr>
            <a:r>
              <a:rPr lang="en-US" sz="2400" dirty="0">
                <a:latin typeface="Times New Roman" panose="02020603050405020304" pitchFamily="18" charset="0"/>
                <a:cs typeface="Times New Roman" panose="02020603050405020304" pitchFamily="18" charset="0"/>
              </a:rPr>
              <a:t>Southwest Airlines, for example, has created a brand that denotes fun. This is a good fit for its historical and current primary target market: people traveling for pleasure rather than business. Similarly, Starbucks have created a brand that denotes an experience framed around warmth and hospitality, encouraging people to linger and buy additional products.</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975668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741691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Branding</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095405"/>
            <a:ext cx="10541000" cy="3785652"/>
          </a:xfrm>
          <a:prstGeom prst="rect">
            <a:avLst/>
          </a:prstGeom>
          <a:noFill/>
        </p:spPr>
        <p:txBody>
          <a:bodyPr wrap="square" rtlCol="0">
            <a:spAutoFit/>
          </a:bodyPr>
          <a:lstStyle/>
          <a:p>
            <a:pPr marL="457200" indent="-457200" algn="just">
              <a:buFont typeface="Arial" charset="0"/>
              <a:buChar char="•"/>
            </a:pPr>
            <a:r>
              <a:rPr lang="en-US" sz="2400" dirty="0">
                <a:latin typeface="Times New Roman" panose="02020603050405020304" pitchFamily="18" charset="0"/>
                <a:cs typeface="Times New Roman" panose="02020603050405020304" pitchFamily="18" charset="0"/>
              </a:rPr>
              <a:t>So how does a new firm develop a brand? On a philosophical level, a firm must have meaning in its customers’ lives. It must create value—something for which customers are willing to pay. </a:t>
            </a:r>
          </a:p>
          <a:p>
            <a:pPr marL="457200" indent="-457200" algn="just">
              <a:buFont typeface="Arial" charset="0"/>
              <a:buChar char="•"/>
            </a:pPr>
            <a:r>
              <a:rPr lang="en-US" sz="2400" dirty="0">
                <a:latin typeface="Times New Roman" panose="02020603050405020304" pitchFamily="18" charset="0"/>
                <a:cs typeface="Times New Roman" panose="02020603050405020304" pitchFamily="18" charset="0"/>
              </a:rPr>
              <a:t>On a more practical level, brands are built through a number of techniques, including advertising, public relations, sponsorships, social media, and good performance. </a:t>
            </a:r>
          </a:p>
          <a:p>
            <a:pPr marL="457200" indent="-457200" algn="just">
              <a:buFont typeface="Arial" charset="0"/>
              <a:buChar char="•"/>
            </a:pPr>
            <a:r>
              <a:rPr lang="en-US" sz="2400" dirty="0">
                <a:latin typeface="Times New Roman" panose="02020603050405020304" pitchFamily="18" charset="0"/>
                <a:cs typeface="Times New Roman" panose="02020603050405020304" pitchFamily="18" charset="0"/>
              </a:rPr>
              <a:t>A firm’s name, logo, website design, Facebook page, Instagram account, and even its letterhead are part of its brand. It’s important for start-ups, particularly if they plan to sell to other businesses, to have a polished image immediately so that they have credibility when they approach their potential customers.</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8209717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741691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Branding</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095405"/>
            <a:ext cx="10541000" cy="2677656"/>
          </a:xfrm>
          <a:prstGeom prst="rect">
            <a:avLst/>
          </a:prstGeom>
          <a:noFill/>
        </p:spPr>
        <p:txBody>
          <a:bodyPr wrap="square" rtlCol="0">
            <a:spAutoFit/>
          </a:bodyPr>
          <a:lstStyle/>
          <a:p>
            <a:pPr marL="457200" indent="-457200" algn="just">
              <a:buFont typeface="Arial" charset="0"/>
              <a:buChar char="•"/>
            </a:pPr>
            <a:r>
              <a:rPr lang="en-US" sz="2400" dirty="0">
                <a:latin typeface="Times New Roman" panose="02020603050405020304" pitchFamily="18" charset="0"/>
                <a:cs typeface="Times New Roman" panose="02020603050405020304" pitchFamily="18" charset="0"/>
              </a:rPr>
              <a:t>Most experts warn against placing an overreliance on advertising to build a firm’s brand. A more affordable approach is to rely on word of mouth and the media. Focusing too much on the features and benefits of their products is a common mistake entrepreneurs make when trying to gain attention from the media. </a:t>
            </a:r>
          </a:p>
          <a:p>
            <a:pPr marL="457200" indent="-457200" algn="just">
              <a:buFont typeface="Arial" charset="0"/>
              <a:buChar char="•"/>
            </a:pPr>
            <a:r>
              <a:rPr lang="en-US" sz="2400" dirty="0">
                <a:latin typeface="Times New Roman" panose="02020603050405020304" pitchFamily="18" charset="0"/>
                <a:cs typeface="Times New Roman" panose="02020603050405020304" pitchFamily="18" charset="0"/>
              </a:rPr>
              <a:t>People a human interest story about why a firm was started or a story focused on something that’s distinctly unique about the start-up.</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1575305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741691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The 4Ps of Marketing for New Ventures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095405"/>
            <a:ext cx="10541000" cy="3416320"/>
          </a:xfrm>
          <a:prstGeom prst="rect">
            <a:avLst/>
          </a:prstGeom>
          <a:noFill/>
        </p:spPr>
        <p:txBody>
          <a:bodyPr wrap="square" rtlCol="0">
            <a:spAutoFit/>
          </a:bodyPr>
          <a:lstStyle/>
          <a:p>
            <a:pPr marL="457200" indent="-457200" algn="just">
              <a:buFont typeface="Arial" charset="0"/>
              <a:buChar char="•"/>
            </a:pPr>
            <a:r>
              <a:rPr lang="en-US" sz="2400" dirty="0">
                <a:latin typeface="Times New Roman" panose="02020603050405020304" pitchFamily="18" charset="0"/>
                <a:cs typeface="Times New Roman" panose="02020603050405020304" pitchFamily="18" charset="0"/>
              </a:rPr>
              <a:t>A firm’s marketing mix is the set of controllable, tactical marketing tools that it uses to produce the response it wants in the target market. Most marketers organize their marketing mix into four categories: product, price, promotion, and place (or distribution). For an obvious reason, these categories are commonly referred to as the 4Ps.</a:t>
            </a:r>
          </a:p>
          <a:p>
            <a:pPr marL="457200" indent="-457200" algn="just">
              <a:buFont typeface="Arial" charset="0"/>
              <a:buChar char="•"/>
            </a:pPr>
            <a:r>
              <a:rPr lang="en-US" sz="2400" dirty="0">
                <a:latin typeface="Times New Roman" panose="02020603050405020304" pitchFamily="18" charset="0"/>
                <a:cs typeface="Times New Roman" panose="02020603050405020304" pitchFamily="18" charset="0"/>
              </a:rPr>
              <a:t>The way a firm sells and distributes its product dramatically affects its marketing program. This effect means that the first decision a firm has to make is its overall approach to selling its product or service.</a:t>
            </a:r>
          </a:p>
          <a:p>
            <a:pPr marL="457200" indent="-457200" algn="just">
              <a:buFont typeface="Arial" charset="0"/>
              <a:buChar char="•"/>
            </a:pPr>
            <a:endParaRPr lang="en-US" sz="2400" dirty="0">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2325770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741691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The 4Ps of Marketing for New Ventures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095405"/>
            <a:ext cx="10541000" cy="3416320"/>
          </a:xfrm>
          <a:prstGeom prst="rect">
            <a:avLst/>
          </a:prstGeom>
          <a:noFill/>
        </p:spPr>
        <p:txBody>
          <a:bodyPr wrap="square" rtlCol="0">
            <a:spAutoFit/>
          </a:bodyPr>
          <a:lstStyle/>
          <a:p>
            <a:pPr marL="457200" indent="-457200" algn="just">
              <a:buFont typeface="+mj-lt"/>
              <a:buAutoNum type="arabicPeriod"/>
            </a:pPr>
            <a:r>
              <a:rPr lang="en-US" sz="2400" b="1" dirty="0">
                <a:latin typeface="Times New Roman" panose="02020603050405020304" pitchFamily="18" charset="0"/>
                <a:cs typeface="Times New Roman" panose="02020603050405020304" pitchFamily="18" charset="0"/>
              </a:rPr>
              <a:t>Product</a:t>
            </a:r>
          </a:p>
          <a:p>
            <a:pPr marL="457200" indent="-457200" algn="just">
              <a:buFont typeface="Arial" charset="0"/>
              <a:buChar char="•"/>
            </a:pPr>
            <a:r>
              <a:rPr lang="en-US" sz="2400" dirty="0">
                <a:latin typeface="Times New Roman" panose="02020603050405020304" pitchFamily="18" charset="0"/>
                <a:cs typeface="Times New Roman" panose="02020603050405020304" pitchFamily="18" charset="0"/>
              </a:rPr>
              <a:t>A firm’s product is the good or service it offers to its target market. Technically, a product is something that takes on physical form, such as an Apple iPhone, a bicycle, or a solar panel. A service is an activity or benefit that is intangible and does not take on a physical form, such as an airplane trip or advice from an attorney. But when discussing a firm’s marketing mix, both products and services are lumped together under the label “product.”</a:t>
            </a:r>
          </a:p>
          <a:p>
            <a:pPr marL="457200" indent="-457200" algn="just">
              <a:buFont typeface="Arial" charset="0"/>
              <a:buChar char="•"/>
            </a:pPr>
            <a:r>
              <a:rPr lang="en-US" sz="2400" dirty="0">
                <a:latin typeface="Times New Roman" panose="02020603050405020304" pitchFamily="18" charset="0"/>
                <a:cs typeface="Times New Roman" panose="02020603050405020304" pitchFamily="18" charset="0"/>
              </a:rPr>
              <a:t>The most important attribute of a product is that it adds value in the mind of its target customers.</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3862350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741691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The 4Ps of Marketing for New Ventures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095405"/>
            <a:ext cx="10541000" cy="3416320"/>
          </a:xfrm>
          <a:prstGeom prst="rect">
            <a:avLst/>
          </a:prstGeom>
          <a:noFill/>
        </p:spPr>
        <p:txBody>
          <a:bodyPr wrap="square" rtlCol="0">
            <a:spAutoFit/>
          </a:bodyPr>
          <a:lstStyle/>
          <a:p>
            <a:pPr marL="457200" indent="-457200" algn="just">
              <a:buFont typeface="+mj-lt"/>
              <a:buAutoNum type="arabicPeriod"/>
            </a:pPr>
            <a:r>
              <a:rPr lang="en-US" sz="2400" b="1" dirty="0">
                <a:latin typeface="Times New Roman" panose="02020603050405020304" pitchFamily="18" charset="0"/>
                <a:cs typeface="Times New Roman" panose="02020603050405020304" pitchFamily="18" charset="0"/>
              </a:rPr>
              <a:t>Product</a:t>
            </a:r>
          </a:p>
          <a:p>
            <a:pPr marL="457200" indent="-457200" algn="just">
              <a:buFont typeface="Arial" charset="0"/>
              <a:buChar char="•"/>
            </a:pPr>
            <a:r>
              <a:rPr lang="en-US" sz="2400" dirty="0">
                <a:latin typeface="Times New Roman" panose="02020603050405020304" pitchFamily="18" charset="0"/>
                <a:cs typeface="Times New Roman" panose="02020603050405020304" pitchFamily="18" charset="0"/>
              </a:rPr>
              <a:t>An important distinction should be made between the </a:t>
            </a:r>
            <a:r>
              <a:rPr lang="en-US" sz="2400" b="1" dirty="0">
                <a:latin typeface="Times New Roman" panose="02020603050405020304" pitchFamily="18" charset="0"/>
                <a:cs typeface="Times New Roman" panose="02020603050405020304" pitchFamily="18" charset="0"/>
              </a:rPr>
              <a:t>core product </a:t>
            </a:r>
            <a:r>
              <a:rPr lang="en-US" sz="2400" dirty="0">
                <a:latin typeface="Times New Roman" panose="02020603050405020304" pitchFamily="18" charset="0"/>
                <a:cs typeface="Times New Roman" panose="02020603050405020304" pitchFamily="18" charset="0"/>
              </a:rPr>
              <a:t>and the </a:t>
            </a:r>
            <a:r>
              <a:rPr lang="en-US" sz="2400" b="1" dirty="0">
                <a:latin typeface="Times New Roman" panose="02020603050405020304" pitchFamily="18" charset="0"/>
                <a:cs typeface="Times New Roman" panose="02020603050405020304" pitchFamily="18" charset="0"/>
              </a:rPr>
              <a:t>actual product</a:t>
            </a:r>
            <a:r>
              <a:rPr lang="en-US" sz="2400" dirty="0">
                <a:latin typeface="Times New Roman" panose="02020603050405020304" pitchFamily="18" charset="0"/>
                <a:cs typeface="Times New Roman" panose="02020603050405020304" pitchFamily="18" charset="0"/>
              </a:rPr>
              <a:t>. </a:t>
            </a:r>
          </a:p>
          <a:p>
            <a:pPr marL="914400" lvl="1" indent="-457200" algn="just">
              <a:buFont typeface="Arial" charset="0"/>
              <a:buChar char="•"/>
            </a:pPr>
            <a:r>
              <a:rPr lang="en-US" sz="2400" dirty="0">
                <a:latin typeface="Times New Roman" panose="02020603050405020304" pitchFamily="18" charset="0"/>
                <a:cs typeface="Times New Roman" panose="02020603050405020304" pitchFamily="18" charset="0"/>
              </a:rPr>
              <a:t>The core product may be a CD that contains a tax preparation program. </a:t>
            </a:r>
          </a:p>
          <a:p>
            <a:pPr marL="914400" lvl="1" indent="-457200" algn="just">
              <a:buFont typeface="Arial" charset="0"/>
              <a:buChar char="•"/>
            </a:pPr>
            <a:r>
              <a:rPr lang="en-US" sz="2400" dirty="0">
                <a:latin typeface="Times New Roman" panose="02020603050405020304" pitchFamily="18" charset="0"/>
                <a:cs typeface="Times New Roman" panose="02020603050405020304" pitchFamily="18" charset="0"/>
              </a:rPr>
              <a:t>The actual product, which is what the customer buys, may have as many as five characteristics: a quality level, features, design, a brand name, and packaging.</a:t>
            </a:r>
          </a:p>
          <a:p>
            <a:pPr marL="457200" indent="-457200" algn="just">
              <a:buFont typeface="Arial" charset="0"/>
              <a:buChar char="•"/>
            </a:pPr>
            <a:r>
              <a:rPr lang="en-US" sz="2400" dirty="0">
                <a:latin typeface="Times New Roman" panose="02020603050405020304" pitchFamily="18" charset="0"/>
                <a:cs typeface="Times New Roman" panose="02020603050405020304" pitchFamily="18" charset="0"/>
              </a:rPr>
              <a:t>Entrepreneurs must focus on the actual product that constitute the collection of benefits that the customer ultimately buys.</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0489535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741691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The 4Ps of Marketing for New Ventures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095405"/>
            <a:ext cx="10541000" cy="2308324"/>
          </a:xfrm>
          <a:prstGeom prst="rect">
            <a:avLst/>
          </a:prstGeom>
          <a:noFill/>
        </p:spPr>
        <p:txBody>
          <a:bodyPr wrap="square" rtlCol="0">
            <a:spAutoFit/>
          </a:bodyPr>
          <a:lstStyle/>
          <a:p>
            <a:pPr marL="457200" indent="-457200" algn="just">
              <a:buFont typeface="+mj-lt"/>
              <a:buAutoNum type="arabicPeriod"/>
            </a:pPr>
            <a:r>
              <a:rPr lang="en-US" sz="2400" b="1" dirty="0">
                <a:latin typeface="Times New Roman" panose="02020603050405020304" pitchFamily="18" charset="0"/>
                <a:cs typeface="Times New Roman" panose="02020603050405020304" pitchFamily="18" charset="0"/>
              </a:rPr>
              <a:t>Product</a:t>
            </a:r>
          </a:p>
          <a:p>
            <a:pPr marL="457200" indent="-457200" algn="just">
              <a:buFont typeface="Arial" charset="0"/>
              <a:buChar char="•"/>
            </a:pPr>
            <a:r>
              <a:rPr lang="en-US" sz="2400" dirty="0">
                <a:latin typeface="Times New Roman" panose="02020603050405020304" pitchFamily="18" charset="0"/>
                <a:cs typeface="Times New Roman" panose="02020603050405020304" pitchFamily="18" charset="0"/>
              </a:rPr>
              <a:t>A </a:t>
            </a:r>
            <a:r>
              <a:rPr lang="en-US" sz="2400" b="1" dirty="0">
                <a:latin typeface="Times New Roman" panose="02020603050405020304" pitchFamily="18" charset="0"/>
                <a:cs typeface="Times New Roman" panose="02020603050405020304" pitchFamily="18" charset="0"/>
              </a:rPr>
              <a:t>reference account </a:t>
            </a:r>
            <a:r>
              <a:rPr lang="en-US" sz="2400" dirty="0">
                <a:latin typeface="Times New Roman" panose="02020603050405020304" pitchFamily="18" charset="0"/>
                <a:cs typeface="Times New Roman" panose="02020603050405020304" pitchFamily="18" charset="0"/>
              </a:rPr>
              <a:t>is an early user of a firm’s product who is willing to give a testimonial regarding his or her experience with the product.</a:t>
            </a:r>
          </a:p>
          <a:p>
            <a:pPr marL="457200" indent="-457200" algn="just">
              <a:buFont typeface="Arial" charset="0"/>
              <a:buChar char="•"/>
            </a:pPr>
            <a:r>
              <a:rPr lang="en-US" sz="2400" dirty="0">
                <a:latin typeface="Times New Roman" panose="02020603050405020304" pitchFamily="18" charset="0"/>
                <a:cs typeface="Times New Roman" panose="02020603050405020304" pitchFamily="18" charset="0"/>
              </a:rPr>
              <a:t>To obtain reference accounts, new firms must often offer their product to an initial group of customers for free or at a reduced price in exchange for their willingness to try the product and for their feedback.</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6388977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741691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The 4Ps of Marketing for New Ventures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095405"/>
            <a:ext cx="10541000" cy="2308324"/>
          </a:xfrm>
          <a:prstGeom prst="rect">
            <a:avLst/>
          </a:prstGeom>
          <a:noFill/>
        </p:spPr>
        <p:txBody>
          <a:bodyPr wrap="square" rtlCol="0">
            <a:spAutoFit/>
          </a:bodyPr>
          <a:lstStyle/>
          <a:p>
            <a:pPr marL="457200" indent="-457200" algn="just">
              <a:buFont typeface="+mj-lt"/>
              <a:buAutoNum type="arabicPeriod" startAt="2"/>
            </a:pPr>
            <a:r>
              <a:rPr lang="en-US" sz="2400" b="1" dirty="0">
                <a:latin typeface="Times New Roman" panose="02020603050405020304" pitchFamily="18" charset="0"/>
                <a:cs typeface="Times New Roman" panose="02020603050405020304" pitchFamily="18" charset="0"/>
              </a:rPr>
              <a:t>Price</a:t>
            </a:r>
          </a:p>
          <a:p>
            <a:pPr marL="457200" indent="-457200" algn="just">
              <a:buFont typeface="Arial" charset="0"/>
              <a:buChar char="•"/>
            </a:pPr>
            <a:r>
              <a:rPr lang="en-US" sz="2400" dirty="0">
                <a:latin typeface="Times New Roman" panose="02020603050405020304" pitchFamily="18" charset="0"/>
                <a:cs typeface="Times New Roman" panose="02020603050405020304" pitchFamily="18" charset="0"/>
              </a:rPr>
              <a:t>Price is an extremely important element of the marketing mix because it ultimately determines how much money a company can earn. The price a company charges for its products also sends a clear message to its target market.</a:t>
            </a:r>
          </a:p>
          <a:p>
            <a:pPr marL="457200" indent="-457200" algn="just">
              <a:buFont typeface="Arial" charset="0"/>
              <a:buChar char="•"/>
            </a:pPr>
            <a:r>
              <a:rPr lang="en-US" sz="2400" dirty="0">
                <a:latin typeface="Times New Roman" panose="02020603050405020304" pitchFamily="18" charset="0"/>
                <a:cs typeface="Times New Roman" panose="02020603050405020304" pitchFamily="18" charset="0"/>
              </a:rPr>
              <a:t>Most entrepreneurs use one of two methods to set the price for their products: cost-based pricing or value-based pricing.</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5763698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741691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The 4Ps of Marketing for New Ventures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095405"/>
            <a:ext cx="10541000" cy="3416320"/>
          </a:xfrm>
          <a:prstGeom prst="rect">
            <a:avLst/>
          </a:prstGeom>
          <a:noFill/>
        </p:spPr>
        <p:txBody>
          <a:bodyPr wrap="square" rtlCol="0">
            <a:spAutoFit/>
          </a:bodyPr>
          <a:lstStyle/>
          <a:p>
            <a:pPr marL="457200" indent="-457200" algn="just">
              <a:buFont typeface="+mj-lt"/>
              <a:buAutoNum type="arabicPeriod" startAt="2"/>
            </a:pPr>
            <a:r>
              <a:rPr lang="en-US" sz="2400" b="1" dirty="0">
                <a:latin typeface="Times New Roman" panose="02020603050405020304" pitchFamily="18" charset="0"/>
                <a:cs typeface="Times New Roman" panose="02020603050405020304" pitchFamily="18" charset="0"/>
              </a:rPr>
              <a:t>Price</a:t>
            </a:r>
          </a:p>
          <a:p>
            <a:pPr marL="457200" indent="-457200" algn="just">
              <a:buFont typeface="Arial" charset="0"/>
              <a:buChar char="•"/>
            </a:pPr>
            <a:r>
              <a:rPr lang="en-US" sz="2400" dirty="0">
                <a:latin typeface="Times New Roman" panose="02020603050405020304" pitchFamily="18" charset="0"/>
                <a:cs typeface="Times New Roman" panose="02020603050405020304" pitchFamily="18" charset="0"/>
              </a:rPr>
              <a:t>In </a:t>
            </a:r>
            <a:r>
              <a:rPr lang="en-US" sz="2400" b="1" dirty="0">
                <a:latin typeface="Times New Roman" panose="02020603050405020304" pitchFamily="18" charset="0"/>
                <a:cs typeface="Times New Roman" panose="02020603050405020304" pitchFamily="18" charset="0"/>
              </a:rPr>
              <a:t>cost-based pricing</a:t>
            </a:r>
            <a:r>
              <a:rPr lang="en-US" sz="2400" dirty="0">
                <a:latin typeface="Times New Roman" panose="02020603050405020304" pitchFamily="18" charset="0"/>
                <a:cs typeface="Times New Roman" panose="02020603050405020304" pitchFamily="18" charset="0"/>
              </a:rPr>
              <a:t>, the list price is determined by adding a markup percentage to a product’s cost. The markup percentage may be standard for the industry or may be arbitrarily determined by the entrepreneur. </a:t>
            </a:r>
          </a:p>
          <a:p>
            <a:pPr marL="457200" indent="-457200" algn="just">
              <a:buFont typeface="Arial" charset="0"/>
              <a:buChar char="•"/>
            </a:pPr>
            <a:r>
              <a:rPr lang="en-US" sz="2400" dirty="0">
                <a:latin typeface="Times New Roman" panose="02020603050405020304" pitchFamily="18" charset="0"/>
                <a:cs typeface="Times New Roman" panose="02020603050405020304" pitchFamily="18" charset="0"/>
              </a:rPr>
              <a:t>The advantage of this method is that it is straightforward, and it is relatively easy to justify the price of a good or service. </a:t>
            </a:r>
          </a:p>
          <a:p>
            <a:pPr marL="457200" indent="-457200" algn="just">
              <a:buFont typeface="Arial" charset="0"/>
              <a:buChar char="•"/>
            </a:pPr>
            <a:r>
              <a:rPr lang="en-US" sz="2400" dirty="0">
                <a:latin typeface="Times New Roman" panose="02020603050405020304" pitchFamily="18" charset="0"/>
                <a:cs typeface="Times New Roman" panose="02020603050405020304" pitchFamily="18" charset="0"/>
              </a:rPr>
              <a:t>The disadvantage is that it is not always easy to estimate what the costs of a product will be. Once a price is set, it is difficult to raise it, even if a company’s costs increase in an unpredicted manner.</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4416710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741691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The 4Ps of Marketing for New Ventures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095405"/>
            <a:ext cx="10541000" cy="3046988"/>
          </a:xfrm>
          <a:prstGeom prst="rect">
            <a:avLst/>
          </a:prstGeom>
          <a:noFill/>
        </p:spPr>
        <p:txBody>
          <a:bodyPr wrap="square" rtlCol="0">
            <a:spAutoFit/>
          </a:bodyPr>
          <a:lstStyle/>
          <a:p>
            <a:pPr marL="457200" indent="-457200" algn="just">
              <a:buFont typeface="+mj-lt"/>
              <a:buAutoNum type="arabicPeriod" startAt="2"/>
            </a:pPr>
            <a:r>
              <a:rPr lang="en-US" sz="2400" b="1" dirty="0">
                <a:latin typeface="Times New Roman" panose="02020603050405020304" pitchFamily="18" charset="0"/>
                <a:cs typeface="Times New Roman" panose="02020603050405020304" pitchFamily="18" charset="0"/>
              </a:rPr>
              <a:t>Price</a:t>
            </a:r>
          </a:p>
          <a:p>
            <a:pPr marL="457200" indent="-457200" algn="just">
              <a:buFont typeface="Arial" charset="0"/>
              <a:buChar char="•"/>
            </a:pPr>
            <a:r>
              <a:rPr lang="en-US" sz="2400" dirty="0">
                <a:latin typeface="Times New Roman" panose="02020603050405020304" pitchFamily="18" charset="0"/>
                <a:cs typeface="Times New Roman" panose="02020603050405020304" pitchFamily="18" charset="0"/>
              </a:rPr>
              <a:t>In </a:t>
            </a:r>
            <a:r>
              <a:rPr lang="en-US" sz="2400" b="1" dirty="0">
                <a:latin typeface="Times New Roman" panose="02020603050405020304" pitchFamily="18" charset="0"/>
                <a:cs typeface="Times New Roman" panose="02020603050405020304" pitchFamily="18" charset="0"/>
              </a:rPr>
              <a:t>value-based pricing</a:t>
            </a:r>
            <a:r>
              <a:rPr lang="en-US" sz="2400" dirty="0">
                <a:latin typeface="Times New Roman" panose="02020603050405020304" pitchFamily="18" charset="0"/>
                <a:cs typeface="Times New Roman" panose="02020603050405020304" pitchFamily="18" charset="0"/>
              </a:rPr>
              <a:t>, the list price is determined by estimating what consumers are willing to pay for a product. </a:t>
            </a:r>
          </a:p>
          <a:p>
            <a:pPr marL="457200" indent="-457200" algn="just">
              <a:buFont typeface="Arial" charset="0"/>
              <a:buChar char="•"/>
            </a:pPr>
            <a:r>
              <a:rPr lang="en-US" sz="2400" dirty="0">
                <a:latin typeface="Times New Roman" panose="02020603050405020304" pitchFamily="18" charset="0"/>
                <a:cs typeface="Times New Roman" panose="02020603050405020304" pitchFamily="18" charset="0"/>
              </a:rPr>
              <a:t>What a customer is willing to pay is determined by the perceived value of the product and by the number of choices available in the marketplace. </a:t>
            </a:r>
          </a:p>
          <a:p>
            <a:pPr marL="457200" indent="-457200" algn="just">
              <a:buFont typeface="Arial" charset="0"/>
              <a:buChar char="•"/>
            </a:pPr>
            <a:r>
              <a:rPr lang="en-US" sz="2400" dirty="0">
                <a:latin typeface="Times New Roman" panose="02020603050405020304" pitchFamily="18" charset="0"/>
                <a:cs typeface="Times New Roman" panose="02020603050405020304" pitchFamily="18" charset="0"/>
              </a:rPr>
              <a:t>A company can work backwards by testing to see what its target market is willing to pay. A firm influences its customers’ perception of the value through positioning, branding, and the other elements of the marketing mix.</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075499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741691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The 4Ps of Marketing for New Ventures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095405"/>
            <a:ext cx="10541000" cy="2677656"/>
          </a:xfrm>
          <a:prstGeom prst="rect">
            <a:avLst/>
          </a:prstGeom>
          <a:noFill/>
        </p:spPr>
        <p:txBody>
          <a:bodyPr wrap="square" rtlCol="0">
            <a:spAutoFit/>
          </a:bodyPr>
          <a:lstStyle/>
          <a:p>
            <a:pPr marL="457200" indent="-457200" algn="just">
              <a:buFont typeface="+mj-lt"/>
              <a:buAutoNum type="arabicPeriod" startAt="2"/>
            </a:pPr>
            <a:r>
              <a:rPr lang="en-US" sz="2400" b="1" dirty="0">
                <a:latin typeface="Times New Roman" panose="02020603050405020304" pitchFamily="18" charset="0"/>
                <a:cs typeface="Times New Roman" panose="02020603050405020304" pitchFamily="18" charset="0"/>
              </a:rPr>
              <a:t>Price</a:t>
            </a:r>
          </a:p>
          <a:p>
            <a:pPr marL="457200" indent="-457200" algn="just">
              <a:buFont typeface="Arial" charset="0"/>
              <a:buChar char="•"/>
            </a:pPr>
            <a:r>
              <a:rPr lang="en-US" sz="2400" dirty="0">
                <a:latin typeface="Times New Roman" panose="02020603050405020304" pitchFamily="18" charset="0"/>
                <a:cs typeface="Times New Roman" panose="02020603050405020304" pitchFamily="18" charset="0"/>
              </a:rPr>
              <a:t>Most experts also warn entrepreneurs to resist the temptation to charge a low price for their products in the hopes of capturing market share. This approach can win a sale but generates little profit. </a:t>
            </a:r>
          </a:p>
          <a:p>
            <a:pPr marL="457200" indent="-457200" algn="just">
              <a:buFont typeface="Arial" charset="0"/>
              <a:buChar char="•"/>
            </a:pPr>
            <a:r>
              <a:rPr lang="en-US" sz="2400" dirty="0">
                <a:latin typeface="Times New Roman" panose="02020603050405020304" pitchFamily="18" charset="0"/>
                <a:cs typeface="Times New Roman" panose="02020603050405020304" pitchFamily="18" charset="0"/>
              </a:rPr>
              <a:t>In addition, most consumers make a price-quality attribution when looking at the price of a product. This means that consumers naturally assume that the higher-priced product is also the better-quality product. </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5579768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741691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The 4Ps of Marketing for New Ventures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095405"/>
            <a:ext cx="10541000" cy="2308324"/>
          </a:xfrm>
          <a:prstGeom prst="rect">
            <a:avLst/>
          </a:prstGeom>
          <a:noFill/>
        </p:spPr>
        <p:txBody>
          <a:bodyPr wrap="square" rtlCol="0">
            <a:spAutoFit/>
          </a:bodyPr>
          <a:lstStyle/>
          <a:p>
            <a:pPr marL="457200" indent="-457200" algn="just">
              <a:buFont typeface="+mj-lt"/>
              <a:buAutoNum type="arabicPeriod" startAt="3"/>
            </a:pPr>
            <a:r>
              <a:rPr lang="en-US" sz="2400" b="1" dirty="0">
                <a:latin typeface="Times New Roman" panose="02020603050405020304" pitchFamily="18" charset="0"/>
                <a:cs typeface="Times New Roman" panose="02020603050405020304" pitchFamily="18" charset="0"/>
              </a:rPr>
              <a:t>Promotion</a:t>
            </a:r>
          </a:p>
          <a:p>
            <a:pPr marL="457200" indent="-457200" algn="just">
              <a:buFont typeface="Arial" charset="0"/>
              <a:buChar char="•"/>
            </a:pPr>
            <a:r>
              <a:rPr lang="en-US" sz="2400" dirty="0">
                <a:latin typeface="Times New Roman" panose="02020603050405020304" pitchFamily="18" charset="0"/>
                <a:cs typeface="Times New Roman" panose="02020603050405020304" pitchFamily="18" charset="0"/>
              </a:rPr>
              <a:t>Promotion refers to the actions the firm takes to communicate the merits of its product to its target market. Ultimately, the goal is to persuade people to buy the product. There are a number of these actions, but most start-ups have limited resources, meaning that they must carefully study promotion activities before choosing the one or ones they’ll use.</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6480369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741691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The 4Ps of Marketing for New Ventures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095405"/>
            <a:ext cx="10541000" cy="3785652"/>
          </a:xfrm>
          <a:prstGeom prst="rect">
            <a:avLst/>
          </a:prstGeom>
          <a:noFill/>
        </p:spPr>
        <p:txBody>
          <a:bodyPr wrap="square" rtlCol="0">
            <a:spAutoFit/>
          </a:bodyPr>
          <a:lstStyle/>
          <a:p>
            <a:pPr marL="457200" indent="-457200" algn="just">
              <a:buFont typeface="+mj-lt"/>
              <a:buAutoNum type="arabicPeriod" startAt="3"/>
            </a:pPr>
            <a:r>
              <a:rPr lang="en-US" sz="2400" b="1" dirty="0">
                <a:latin typeface="Times New Roman" panose="02020603050405020304" pitchFamily="18" charset="0"/>
                <a:cs typeface="Times New Roman" panose="02020603050405020304" pitchFamily="18" charset="0"/>
              </a:rPr>
              <a:t>Promotion</a:t>
            </a:r>
          </a:p>
          <a:p>
            <a:pPr marL="457200" indent="-457200" algn="just">
              <a:buFont typeface="Arial" charset="0"/>
              <a:buChar char="•"/>
            </a:pPr>
            <a:r>
              <a:rPr lang="en-US" sz="2400" b="1" dirty="0">
                <a:latin typeface="Times New Roman" panose="02020603050405020304" pitchFamily="18" charset="0"/>
                <a:cs typeface="Times New Roman" panose="02020603050405020304" pitchFamily="18" charset="0"/>
              </a:rPr>
              <a:t>Advertising</a:t>
            </a:r>
            <a:r>
              <a:rPr lang="en-US" sz="2400" dirty="0">
                <a:latin typeface="Times New Roman" panose="02020603050405020304" pitchFamily="18" charset="0"/>
                <a:cs typeface="Times New Roman" panose="02020603050405020304" pitchFamily="18" charset="0"/>
              </a:rPr>
              <a:t> is making people aware of a product in hopes of persuading them to buy it. Advertising’s major goals are to:</a:t>
            </a:r>
          </a:p>
          <a:p>
            <a:pPr marL="914400" lvl="1" indent="-457200" algn="just">
              <a:buFont typeface="Arial" charset="0"/>
              <a:buChar char="•"/>
            </a:pPr>
            <a:r>
              <a:rPr lang="en-US" sz="2400" dirty="0">
                <a:latin typeface="Times New Roman" panose="02020603050405020304" pitchFamily="18" charset="0"/>
                <a:cs typeface="Times New Roman" panose="02020603050405020304" pitchFamily="18" charset="0"/>
              </a:rPr>
              <a:t>Raise customer awareness of a product</a:t>
            </a:r>
          </a:p>
          <a:p>
            <a:pPr marL="914400" lvl="1" indent="-457200" algn="just">
              <a:buFont typeface="Arial" charset="0"/>
              <a:buChar char="•"/>
            </a:pPr>
            <a:r>
              <a:rPr lang="en-US" sz="2400" dirty="0">
                <a:latin typeface="Times New Roman" panose="02020603050405020304" pitchFamily="18" charset="0"/>
                <a:cs typeface="Times New Roman" panose="02020603050405020304" pitchFamily="18" charset="0"/>
              </a:rPr>
              <a:t>Explain a product’s comparative features and benefits</a:t>
            </a:r>
          </a:p>
          <a:p>
            <a:pPr marL="914400" lvl="1" indent="-457200" algn="just">
              <a:buFont typeface="Arial" charset="0"/>
              <a:buChar char="•"/>
            </a:pPr>
            <a:r>
              <a:rPr lang="en-US" sz="2400" dirty="0">
                <a:latin typeface="Times New Roman" panose="02020603050405020304" pitchFamily="18" charset="0"/>
                <a:cs typeface="Times New Roman" panose="02020603050405020304" pitchFamily="18" charset="0"/>
              </a:rPr>
              <a:t>Create associations between a product and a certain lifestyle</a:t>
            </a:r>
          </a:p>
          <a:p>
            <a:pPr marL="457200" indent="-457200" algn="just">
              <a:buFont typeface="Arial" charset="0"/>
              <a:buChar char="•"/>
            </a:pPr>
            <a:r>
              <a:rPr lang="en-US" sz="2400" dirty="0">
                <a:latin typeface="Times New Roman" panose="02020603050405020304" pitchFamily="18" charset="0"/>
                <a:cs typeface="Times New Roman" panose="02020603050405020304" pitchFamily="18" charset="0"/>
              </a:rPr>
              <a:t>These goals can be accomplished through a number of media including direct mail, magazines, newspapers, radio, the Internet, blogs, television, and billboard advertising. The most effective ads tend to be those that are memorable and support a product’s brand.</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8831106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741691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The 4Ps of Marketing for New Ventures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095405"/>
            <a:ext cx="10541000" cy="3785652"/>
          </a:xfrm>
          <a:prstGeom prst="rect">
            <a:avLst/>
          </a:prstGeom>
          <a:noFill/>
        </p:spPr>
        <p:txBody>
          <a:bodyPr wrap="square" rtlCol="0">
            <a:spAutoFit/>
          </a:bodyPr>
          <a:lstStyle/>
          <a:p>
            <a:pPr marL="457200" indent="-457200" algn="just">
              <a:buFont typeface="+mj-lt"/>
              <a:buAutoNum type="arabicPeriod" startAt="3"/>
            </a:pPr>
            <a:r>
              <a:rPr lang="en-US" sz="2400" b="1" dirty="0">
                <a:latin typeface="Times New Roman" panose="02020603050405020304" pitchFamily="18" charset="0"/>
                <a:cs typeface="Times New Roman" panose="02020603050405020304" pitchFamily="18" charset="0"/>
              </a:rPr>
              <a:t>Promotion</a:t>
            </a:r>
          </a:p>
          <a:p>
            <a:pPr marL="457200" indent="-457200" algn="just">
              <a:buFont typeface="Arial" charset="0"/>
              <a:buChar char="•"/>
            </a:pPr>
            <a:r>
              <a:rPr lang="en-US" sz="2400" dirty="0">
                <a:latin typeface="Times New Roman" panose="02020603050405020304" pitchFamily="18" charset="0"/>
                <a:cs typeface="Times New Roman" panose="02020603050405020304" pitchFamily="18" charset="0"/>
              </a:rPr>
              <a:t>One of the most cost-effective ways to increase the awareness of the products a company sells is through </a:t>
            </a:r>
            <a:r>
              <a:rPr lang="en-US" sz="2400" b="1" dirty="0">
                <a:latin typeface="Times New Roman" panose="02020603050405020304" pitchFamily="18" charset="0"/>
                <a:cs typeface="Times New Roman" panose="02020603050405020304" pitchFamily="18" charset="0"/>
              </a:rPr>
              <a:t>public relations</a:t>
            </a:r>
            <a:r>
              <a:rPr lang="en-US" sz="2400" dirty="0">
                <a:latin typeface="Times New Roman" panose="02020603050405020304" pitchFamily="18" charset="0"/>
                <a:cs typeface="Times New Roman" panose="02020603050405020304" pitchFamily="18" charset="0"/>
              </a:rPr>
              <a:t>. </a:t>
            </a:r>
          </a:p>
          <a:p>
            <a:pPr marL="457200" indent="-457200" algn="just">
              <a:buFont typeface="Arial" charset="0"/>
              <a:buChar char="•"/>
            </a:pPr>
            <a:r>
              <a:rPr lang="en-US" sz="2400" dirty="0">
                <a:latin typeface="Times New Roman" panose="02020603050405020304" pitchFamily="18" charset="0"/>
                <a:cs typeface="Times New Roman" panose="02020603050405020304" pitchFamily="18" charset="0"/>
              </a:rPr>
              <a:t>Public relations refers to efforts to establish and maintain a company’s image with the public. </a:t>
            </a:r>
          </a:p>
          <a:p>
            <a:pPr marL="457200" indent="-457200" algn="just">
              <a:buFont typeface="Arial" charset="0"/>
              <a:buChar char="•"/>
            </a:pPr>
            <a:r>
              <a:rPr lang="en-US" sz="2400" dirty="0">
                <a:latin typeface="Times New Roman" panose="02020603050405020304" pitchFamily="18" charset="0"/>
                <a:cs typeface="Times New Roman" panose="02020603050405020304" pitchFamily="18" charset="0"/>
              </a:rPr>
              <a:t>The major difference between public relations and advertising is that public relations is not paid for directly. The cost of public relations to a firm is the effort it expends to network with journalists, blog authors, and other people to try to interest them in saying or writing good things about the company and its products. </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9410500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741691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The 4Ps of Marketing for New Ventures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095405"/>
            <a:ext cx="10541000" cy="1938992"/>
          </a:xfrm>
          <a:prstGeom prst="rect">
            <a:avLst/>
          </a:prstGeom>
          <a:noFill/>
        </p:spPr>
        <p:txBody>
          <a:bodyPr wrap="square" rtlCol="0">
            <a:spAutoFit/>
          </a:bodyPr>
          <a:lstStyle/>
          <a:p>
            <a:pPr marL="457200" indent="-457200" algn="just">
              <a:buFont typeface="+mj-lt"/>
              <a:buAutoNum type="arabicPeriod" startAt="3"/>
            </a:pPr>
            <a:r>
              <a:rPr lang="en-US" sz="2400" b="1" dirty="0">
                <a:latin typeface="Times New Roman" panose="02020603050405020304" pitchFamily="18" charset="0"/>
                <a:cs typeface="Times New Roman" panose="02020603050405020304" pitchFamily="18" charset="0"/>
              </a:rPr>
              <a:t>Promotion</a:t>
            </a:r>
          </a:p>
          <a:p>
            <a:pPr marL="457200" indent="-457200" algn="just">
              <a:buFont typeface="Arial" charset="0"/>
              <a:buChar char="•"/>
            </a:pPr>
            <a:r>
              <a:rPr lang="en-US" sz="2400" dirty="0">
                <a:latin typeface="Times New Roman" panose="02020603050405020304" pitchFamily="18" charset="0"/>
                <a:cs typeface="Times New Roman" panose="02020603050405020304" pitchFamily="18" charset="0"/>
              </a:rPr>
              <a:t>Many start-ups emphasize public relations over advertising primarily because it’s cheaper and helps build the firm’s credibility.</a:t>
            </a:r>
          </a:p>
          <a:p>
            <a:pPr marL="457200" indent="-457200" algn="just">
              <a:buFont typeface="Arial" charset="0"/>
              <a:buChar char="•"/>
            </a:pPr>
            <a:r>
              <a:rPr lang="en-US" sz="2400" dirty="0">
                <a:latin typeface="Times New Roman" panose="02020603050405020304" pitchFamily="18" charset="0"/>
                <a:cs typeface="Times New Roman" panose="02020603050405020304" pitchFamily="18" charset="0"/>
              </a:rPr>
              <a:t>A firm’s public relations effort can be oriented to telling the company’s story through a third party, such as a magazine or a newspaper.</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16680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741691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The 4Ps of Marketing for New Ventures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095405"/>
            <a:ext cx="10541000" cy="3416320"/>
          </a:xfrm>
          <a:prstGeom prst="rect">
            <a:avLst/>
          </a:prstGeom>
          <a:noFill/>
        </p:spPr>
        <p:txBody>
          <a:bodyPr wrap="square" rtlCol="0">
            <a:spAutoFit/>
          </a:bodyPr>
          <a:lstStyle/>
          <a:p>
            <a:pPr marL="457200" indent="-457200" algn="just">
              <a:buFont typeface="+mj-lt"/>
              <a:buAutoNum type="arabicPeriod" startAt="3"/>
            </a:pPr>
            <a:r>
              <a:rPr lang="en-US" sz="2400" b="1" dirty="0">
                <a:latin typeface="Times New Roman" panose="02020603050405020304" pitchFamily="18" charset="0"/>
                <a:cs typeface="Times New Roman" panose="02020603050405020304" pitchFamily="18" charset="0"/>
              </a:rPr>
              <a:t>Promotion</a:t>
            </a:r>
          </a:p>
          <a:p>
            <a:pPr marL="457200" indent="-457200" algn="just">
              <a:buFont typeface="Arial" charset="0"/>
              <a:buChar char="•"/>
            </a:pPr>
            <a:r>
              <a:rPr lang="en-US" sz="2400" dirty="0">
                <a:latin typeface="Times New Roman" panose="02020603050405020304" pitchFamily="18" charset="0"/>
                <a:cs typeface="Times New Roman" panose="02020603050405020304" pitchFamily="18" charset="0"/>
              </a:rPr>
              <a:t>Use of </a:t>
            </a:r>
            <a:r>
              <a:rPr lang="en-US" sz="2400" b="1" dirty="0">
                <a:latin typeface="Times New Roman" panose="02020603050405020304" pitchFamily="18" charset="0"/>
                <a:cs typeface="Times New Roman" panose="02020603050405020304" pitchFamily="18" charset="0"/>
              </a:rPr>
              <a:t>social media </a:t>
            </a:r>
            <a:r>
              <a:rPr lang="en-US" sz="2400" dirty="0">
                <a:latin typeface="Times New Roman" panose="02020603050405020304" pitchFamily="18" charset="0"/>
                <a:cs typeface="Times New Roman" panose="02020603050405020304" pitchFamily="18" charset="0"/>
              </a:rPr>
              <a:t>consists primarily of blogging and establishing a presence and connecting with customers and others through social networking sites such as Facebook, X, Instagram, or Snapchat.</a:t>
            </a:r>
          </a:p>
          <a:p>
            <a:pPr marL="457200" indent="-457200" algn="just">
              <a:buFont typeface="Arial" charset="0"/>
              <a:buChar char="•"/>
            </a:pPr>
            <a:r>
              <a:rPr lang="en-US" sz="2400" dirty="0">
                <a:latin typeface="Times New Roman" panose="02020603050405020304" pitchFamily="18" charset="0"/>
                <a:cs typeface="Times New Roman" panose="02020603050405020304" pitchFamily="18" charset="0"/>
              </a:rPr>
              <a:t>The idea behind blogs is that they familiarize people with a business and help build an emotional bond between a business and its customers. </a:t>
            </a:r>
          </a:p>
          <a:p>
            <a:pPr marL="457200" indent="-457200" algn="just">
              <a:buFont typeface="Arial" charset="0"/>
              <a:buChar char="•"/>
            </a:pPr>
            <a:r>
              <a:rPr lang="en-US" sz="2400" dirty="0">
                <a:latin typeface="Times New Roman" panose="02020603050405020304" pitchFamily="18" charset="0"/>
                <a:cs typeface="Times New Roman" panose="02020603050405020304" pitchFamily="18" charset="0"/>
              </a:rPr>
              <a:t>The key to maintaining a successful blog is to keep it fresh and make it informative and fun. It should also engage its readers in the “industry” and “lifestyle” that a company promotes as much as a company’s products. </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5340849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741691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The 4Ps of Marketing for New Ventures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095405"/>
            <a:ext cx="10541000" cy="3416320"/>
          </a:xfrm>
          <a:prstGeom prst="rect">
            <a:avLst/>
          </a:prstGeom>
          <a:noFill/>
        </p:spPr>
        <p:txBody>
          <a:bodyPr wrap="square" rtlCol="0">
            <a:spAutoFit/>
          </a:bodyPr>
          <a:lstStyle/>
          <a:p>
            <a:pPr marL="457200" indent="-457200" algn="just">
              <a:buFont typeface="+mj-lt"/>
              <a:buAutoNum type="arabicPeriod" startAt="3"/>
            </a:pPr>
            <a:r>
              <a:rPr lang="en-US" sz="2400" b="1" dirty="0">
                <a:latin typeface="Times New Roman" panose="02020603050405020304" pitchFamily="18" charset="0"/>
                <a:cs typeface="Times New Roman" panose="02020603050405020304" pitchFamily="18" charset="0"/>
              </a:rPr>
              <a:t>Promotion</a:t>
            </a:r>
          </a:p>
          <a:p>
            <a:pPr marL="457200" indent="-457200" algn="just">
              <a:buFont typeface="Arial" charset="0"/>
              <a:buChar char="•"/>
            </a:pPr>
            <a:r>
              <a:rPr lang="en-US" sz="2400" dirty="0">
                <a:latin typeface="Times New Roman" panose="02020603050405020304" pitchFamily="18" charset="0"/>
                <a:cs typeface="Times New Roman" panose="02020603050405020304" pitchFamily="18" charset="0"/>
              </a:rPr>
              <a:t>Many start-ups also benefit from establishing a presence on social networking sites like Facebook, X, Instagram, and Pinterest.</a:t>
            </a:r>
          </a:p>
          <a:p>
            <a:pPr marL="457200" indent="-457200" algn="just">
              <a:buFont typeface="Arial" charset="0"/>
              <a:buChar char="•"/>
            </a:pPr>
            <a:r>
              <a:rPr lang="en-US" sz="2400" dirty="0">
                <a:latin typeface="Times New Roman" panose="02020603050405020304" pitchFamily="18" charset="0"/>
                <a:cs typeface="Times New Roman" panose="02020603050405020304" pitchFamily="18" charset="0"/>
              </a:rPr>
              <a:t>Facebook has made itself more attractive to businesses since launching a family of social plug-ins in April 2010. Social plug-ins are tools that websites can use to provide their users with personalized and social experiences. Facebook’s most popular social plug-ins, which a website can install, include the Like button, the Share button, and the Comments box. These social plug-ins allow people to share their Facebook experiences with their friends on Facebook. </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2108828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741691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The 4Ps of Marketing for New Ventures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095405"/>
            <a:ext cx="10541000" cy="3785652"/>
          </a:xfrm>
          <a:prstGeom prst="rect">
            <a:avLst/>
          </a:prstGeom>
          <a:noFill/>
        </p:spPr>
        <p:txBody>
          <a:bodyPr wrap="square" rtlCol="0">
            <a:spAutoFit/>
          </a:bodyPr>
          <a:lstStyle/>
          <a:p>
            <a:pPr marL="457200" indent="-457200" algn="just">
              <a:buFont typeface="+mj-lt"/>
              <a:buAutoNum type="arabicPeriod" startAt="4"/>
            </a:pPr>
            <a:r>
              <a:rPr lang="en-US" sz="2400" b="1" dirty="0">
                <a:latin typeface="Times New Roman" panose="02020603050405020304" pitchFamily="18" charset="0"/>
                <a:cs typeface="Times New Roman" panose="02020603050405020304" pitchFamily="18" charset="0"/>
              </a:rPr>
              <a:t>Place (or Distribution)</a:t>
            </a:r>
          </a:p>
          <a:p>
            <a:pPr marL="457200" indent="-457200" algn="just">
              <a:buFont typeface="Arial" charset="0"/>
              <a:buChar char="•"/>
            </a:pPr>
            <a:r>
              <a:rPr lang="en-US" sz="2400" dirty="0">
                <a:latin typeface="Times New Roman" panose="02020603050405020304" pitchFamily="18" charset="0"/>
                <a:cs typeface="Times New Roman" panose="02020603050405020304" pitchFamily="18" charset="0"/>
              </a:rPr>
              <a:t>Place, or distribution, encompasses all the activities that move a firm’s product from its place of origin to the consumer. </a:t>
            </a:r>
          </a:p>
          <a:p>
            <a:pPr marL="457200" indent="-457200" algn="just">
              <a:buFont typeface="Arial" charset="0"/>
              <a:buChar char="•"/>
            </a:pPr>
            <a:r>
              <a:rPr lang="en-US" sz="2400" dirty="0">
                <a:latin typeface="Times New Roman" panose="02020603050405020304" pitchFamily="18" charset="0"/>
                <a:cs typeface="Times New Roman" panose="02020603050405020304" pitchFamily="18" charset="0"/>
              </a:rPr>
              <a:t>A distribution channel is the route a product takes from the place it is made to the customer who is the end user.</a:t>
            </a:r>
          </a:p>
          <a:p>
            <a:pPr marL="457200" indent="-457200" algn="just">
              <a:buFont typeface="Arial" charset="0"/>
              <a:buChar char="•"/>
            </a:pPr>
            <a:r>
              <a:rPr lang="en-US" sz="2400" dirty="0">
                <a:latin typeface="Times New Roman" panose="02020603050405020304" pitchFamily="18" charset="0"/>
                <a:cs typeface="Times New Roman" panose="02020603050405020304" pitchFamily="18" charset="0"/>
              </a:rPr>
              <a:t>The first choice a firm has to make regarding distribution is whether to sell its products directly to consumers or through intermediaries such as wholesalers or distributors. </a:t>
            </a:r>
          </a:p>
          <a:p>
            <a:pPr marL="457200" indent="-457200" algn="just">
              <a:buFont typeface="Arial" charset="0"/>
              <a:buChar char="•"/>
            </a:pPr>
            <a:r>
              <a:rPr lang="en-US" sz="2400" dirty="0">
                <a:latin typeface="Times New Roman" panose="02020603050405020304" pitchFamily="18" charset="0"/>
                <a:cs typeface="Times New Roman" panose="02020603050405020304" pitchFamily="18" charset="0"/>
              </a:rPr>
              <a:t>Within most industries, both choices are available, so the decision typically depends on how a firm believes its target market wants to buy its product. </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6025577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741691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The 4Ps of Marketing for New Ventures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095405"/>
            <a:ext cx="10541000" cy="3416320"/>
          </a:xfrm>
          <a:prstGeom prst="rect">
            <a:avLst/>
          </a:prstGeom>
          <a:noFill/>
        </p:spPr>
        <p:txBody>
          <a:bodyPr wrap="square" rtlCol="0">
            <a:spAutoFit/>
          </a:bodyPr>
          <a:lstStyle/>
          <a:p>
            <a:pPr marL="457200" indent="-457200" algn="just">
              <a:buFont typeface="+mj-lt"/>
              <a:buAutoNum type="arabicPeriod" startAt="4"/>
            </a:pPr>
            <a:r>
              <a:rPr lang="en-US" sz="2400" b="1" dirty="0">
                <a:latin typeface="Times New Roman" panose="02020603050405020304" pitchFamily="18" charset="0"/>
                <a:cs typeface="Times New Roman" panose="02020603050405020304" pitchFamily="18" charset="0"/>
              </a:rPr>
              <a:t>Place (or Distribution)</a:t>
            </a:r>
          </a:p>
          <a:p>
            <a:pPr marL="457200" indent="-457200" algn="just">
              <a:buFont typeface="Arial" charset="0"/>
              <a:buChar char="•"/>
            </a:pPr>
            <a:r>
              <a:rPr lang="en-US" sz="2400" dirty="0">
                <a:latin typeface="Times New Roman" panose="02020603050405020304" pitchFamily="18" charset="0"/>
                <a:cs typeface="Times New Roman" panose="02020603050405020304" pitchFamily="18" charset="0"/>
              </a:rPr>
              <a:t>Many firms </a:t>
            </a:r>
            <a:r>
              <a:rPr lang="en-US" sz="2400" b="1" dirty="0">
                <a:latin typeface="Times New Roman" panose="02020603050405020304" pitchFamily="18" charset="0"/>
                <a:cs typeface="Times New Roman" panose="02020603050405020304" pitchFamily="18" charset="0"/>
              </a:rPr>
              <a:t>sell directly </a:t>
            </a:r>
            <a:r>
              <a:rPr lang="en-US" sz="2400" dirty="0">
                <a:latin typeface="Times New Roman" panose="02020603050405020304" pitchFamily="18" charset="0"/>
                <a:cs typeface="Times New Roman" panose="02020603050405020304" pitchFamily="18" charset="0"/>
              </a:rPr>
              <a:t>to customers. Being able to control the process of moving products from their place of origin to the end user instead of relying on third parties is a major advantage of direct selling. </a:t>
            </a:r>
          </a:p>
          <a:p>
            <a:pPr marL="457200" indent="-457200" algn="just">
              <a:buFont typeface="Arial" charset="0"/>
              <a:buChar char="•"/>
            </a:pPr>
            <a:r>
              <a:rPr lang="en-US" sz="2400" dirty="0">
                <a:latin typeface="Times New Roman" panose="02020603050405020304" pitchFamily="18" charset="0"/>
                <a:cs typeface="Times New Roman" panose="02020603050405020304" pitchFamily="18" charset="0"/>
              </a:rPr>
              <a:t>The disadvantage of selling direct is that a firm has more of its capital tied up in fixed assets because it must own or rent retail outlets, must maintain a sales force, and/or must support an e-commerce website. It must also find its own buyers rather than have distributors that are constantly looking for new outlets for the firm’s products.</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8695889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13149" y="1019069"/>
            <a:ext cx="741691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The 4Ps of Marketing for New Ventures</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11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095405"/>
            <a:ext cx="10541000" cy="2677656"/>
          </a:xfrm>
          <a:prstGeom prst="rect">
            <a:avLst/>
          </a:prstGeom>
          <a:noFill/>
        </p:spPr>
        <p:txBody>
          <a:bodyPr wrap="square" rtlCol="0">
            <a:spAutoFit/>
          </a:bodyPr>
          <a:lstStyle/>
          <a:p>
            <a:pPr marL="457200" indent="-457200" algn="just">
              <a:buFont typeface="+mj-lt"/>
              <a:buAutoNum type="arabicPeriod" startAt="4"/>
            </a:pPr>
            <a:r>
              <a:rPr lang="en-US" sz="2400" b="1" dirty="0">
                <a:latin typeface="Times New Roman" panose="02020603050405020304" pitchFamily="18" charset="0"/>
                <a:cs typeface="Times New Roman" panose="02020603050405020304" pitchFamily="18" charset="0"/>
              </a:rPr>
              <a:t>Place (or Distribution)</a:t>
            </a:r>
          </a:p>
          <a:p>
            <a:pPr marL="457200" indent="-457200" algn="just">
              <a:buFont typeface="Arial" charset="0"/>
              <a:buChar char="•"/>
            </a:pPr>
            <a:r>
              <a:rPr lang="en-US" sz="2400" dirty="0">
                <a:latin typeface="Times New Roman" panose="02020603050405020304" pitchFamily="18" charset="0"/>
                <a:cs typeface="Times New Roman" panose="02020603050405020304" pitchFamily="18" charset="0"/>
              </a:rPr>
              <a:t>Firms selling through </a:t>
            </a:r>
            <a:r>
              <a:rPr lang="en-US" sz="2400" b="1" dirty="0">
                <a:latin typeface="Times New Roman" panose="02020603050405020304" pitchFamily="18" charset="0"/>
                <a:cs typeface="Times New Roman" panose="02020603050405020304" pitchFamily="18" charset="0"/>
              </a:rPr>
              <a:t>intermediaries</a:t>
            </a:r>
            <a:r>
              <a:rPr lang="en-US" sz="2400" dirty="0">
                <a:latin typeface="Times New Roman" panose="02020603050405020304" pitchFamily="18" charset="0"/>
                <a:cs typeface="Times New Roman" panose="02020603050405020304" pitchFamily="18" charset="0"/>
              </a:rPr>
              <a:t> typically pass off their products to wholesalers or distributors that place them in retail outlets to be sold. An advantage of this approach is that the firm does not need to own as much of the distribution channel. </a:t>
            </a:r>
          </a:p>
          <a:p>
            <a:pPr marL="457200" indent="-457200" algn="just">
              <a:buFont typeface="Arial" charset="0"/>
              <a:buChar char="•"/>
            </a:pPr>
            <a:r>
              <a:rPr lang="en-US" sz="2400" dirty="0">
                <a:latin typeface="Times New Roman" panose="02020603050405020304" pitchFamily="18" charset="0"/>
                <a:cs typeface="Times New Roman" panose="02020603050405020304" pitchFamily="18" charset="0"/>
              </a:rPr>
              <a:t>The disadvantage of selling through intermediaries is that a firm loses a certain amount of control of its product. </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Tree>
    <p:extLst>
      <p:ext uri="{BB962C8B-B14F-4D97-AF65-F5344CB8AC3E}">
        <p14:creationId xmlns:p14="http://schemas.microsoft.com/office/powerpoint/2010/main" val="15500727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 Midocean  White" id="{BB1DD8DE-3236-204E-815B-49E6C4F11EB4}" vid="{7FC3D48B-B578-2E43-92F4-863F43226E18}"/>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0" ma:contentTypeDescription="Create a new document." ma:contentTypeScope="" ma:versionID="4fa342b376e3c1fd37f74eadc064d537">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20a12417a86487c796614abbd0e63cf"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ObjectDetectorVersions" minOccurs="0"/>
                <xsd:element ref="ns2:MediaServiceGenerationTime" minOccurs="0"/>
                <xsd:element ref="ns2:MediaServiceEventHashCode" minOccurs="0"/>
                <xsd:element ref="ns2:MediaLengthInSeconds"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EA4F5BC2-81C2-42C9-8772-778149B2B6F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3EFA8BF-0AD6-4646-B0C4-58B1DD47993C}">
  <ds:schemaRefs>
    <ds:schemaRef ds:uri="http://schemas.microsoft.com/office/2006/metadata/properties"/>
    <ds:schemaRef ds:uri="http://schemas.microsoft.com/office/infopath/2007/PartnerControls"/>
  </ds:schemaRefs>
</ds:datastoreItem>
</file>

<file path=customXml/itemProps3.xml><?xml version="1.0" encoding="utf-8"?>
<ds:datastoreItem xmlns:ds="http://schemas.openxmlformats.org/officeDocument/2006/customXml" ds:itemID="{BCF6C364-B57D-4C8B-98A7-A9E97E7491E7}">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Presentation Midocean  White</Template>
  <TotalTime>841</TotalTime>
  <Words>3072</Words>
  <Application>Microsoft Office PowerPoint</Application>
  <PresentationFormat>Widescreen</PresentationFormat>
  <Paragraphs>241</Paragraphs>
  <Slides>33</Slides>
  <Notes>3</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33</vt:i4>
      </vt:variant>
    </vt:vector>
  </HeadingPairs>
  <TitlesOfParts>
    <vt:vector size="39" baseType="lpstr">
      <vt:lpstr>Arial</vt:lpstr>
      <vt:lpstr>Calibri</vt:lpstr>
      <vt:lpstr>Calibri Light</vt:lpstr>
      <vt:lpstr>Roboto Light</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Microsoft Office User</dc:creator>
  <cp:lastModifiedBy>HP i7</cp:lastModifiedBy>
  <cp:revision>19</cp:revision>
  <dcterms:created xsi:type="dcterms:W3CDTF">2023-11-29T17:27:40Z</dcterms:created>
  <dcterms:modified xsi:type="dcterms:W3CDTF">2025-03-02T09:24:55Z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