
<file path=[Content_Types].xml><?xml version="1.0" encoding="utf-8"?>
<Types xmlns="http://schemas.openxmlformats.org/package/2006/content-types">
  <Default ContentType="image/jpeg" Extension="jpg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3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16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14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12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64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</p:sldIdLst>
  <p:sldSz cy="6858000" cx="12192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tableStyles.xml><?xml version="1.0" encoding="utf-8"?>
<a:tblStyleLst xmlns:a="http://schemas.openxmlformats.org/drawingml/2006/main" xmlns:r="http://schemas.openxmlformats.org/officeDocument/2006/relationships" def="{37EAD4D2-E90A-4CCD-9B89-DE42607CC083}">
  <a:tblStyle styleId="{37EAD4D2-E90A-4CCD-9B89-DE42607CC083}" styleName="Table_0">
    <a:wholeTbl>
      <a:tcTxStyle b="off" i="off">
        <a:font>
          <a:latin typeface="Calibri"/>
          <a:ea typeface="Calibri"/>
          <a:cs typeface="Calibri"/>
        </a:font>
        <a:schemeClr val="dk1"/>
      </a:tcTxStyle>
      <a:tcStyle>
        <a:tcBdr>
          <a:left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left>
          <a:right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right>
          <a:top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top>
          <a:bottom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bottom>
          <a:insideH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insideH>
          <a:insideV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insideV>
        </a:tcBdr>
        <a:fill>
          <a:solidFill>
            <a:srgbClr val="E8EBF5"/>
          </a:solidFill>
        </a:fill>
      </a:tcStyle>
    </a:wholeTbl>
    <a:band1H>
      <a:tcTxStyle/>
      <a:tcStyle>
        <a:fill>
          <a:solidFill>
            <a:srgbClr val="CDD4EA"/>
          </a:solidFill>
        </a:fill>
      </a:tcStyle>
    </a:band1H>
    <a:band2H>
      <a:tcTxStyle/>
    </a:band2H>
    <a:band1V>
      <a:tcTxStyle/>
      <a:tcStyle>
        <a:fill>
          <a:solidFill>
            <a:srgbClr val="CDD4EA"/>
          </a:solidFill>
        </a:fill>
      </a:tcStyle>
    </a:band1V>
    <a:band2V>
      <a:tcTxStyle/>
    </a:band2V>
    <a:lastCol>
      <a:tcTxStyle b="on" i="off">
        <a:font>
          <a:latin typeface="Calibri"/>
          <a:ea typeface="Calibri"/>
          <a:cs typeface="Calibri"/>
        </a:font>
        <a:schemeClr val="lt1"/>
      </a:tcTxStyle>
      <a:tcStyle>
        <a:fill>
          <a:solidFill>
            <a:schemeClr val="accent1"/>
          </a:solidFill>
        </a:fill>
      </a:tcStyle>
    </a:lastCol>
    <a:firstCol>
      <a:tcTxStyle b="on" i="off">
        <a:font>
          <a:latin typeface="Calibri"/>
          <a:ea typeface="Calibri"/>
          <a:cs typeface="Calibri"/>
        </a:font>
        <a:schemeClr val="lt1"/>
      </a:tcTxStyle>
      <a:tcStyle>
        <a:fill>
          <a:solidFill>
            <a:schemeClr val="accent1"/>
          </a:solidFill>
        </a:fill>
      </a:tcStyle>
    </a:firstCol>
    <a:la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top>
            <a:ln cap="flat" cmpd="sng" w="381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top>
        </a:tcBdr>
        <a:fill>
          <a:solidFill>
            <a:schemeClr val="accent1"/>
          </a:solidFill>
        </a:fill>
      </a:tcStyle>
    </a:lastRow>
    <a:seCell>
      <a:tcTxStyle/>
    </a:seCell>
    <a:swCell>
      <a:tcTxStyle/>
    </a:swCell>
    <a:fir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bottom>
            <a:ln cap="flat" cmpd="sng" w="381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bottom>
        </a:tcBdr>
        <a:fill>
          <a:solidFill>
            <a:schemeClr val="accent1"/>
          </a:solidFill>
        </a:fill>
      </a:tcStyle>
    </a:firstRow>
    <a:neCell>
      <a:tcTxStyle/>
    </a:neCell>
    <a:nwCell>
      <a:tcTxStyle/>
    </a:nwCell>
  </a:tblStyle>
</a:tblStyleLst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slide" Target="slides/slide15.xml"/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21" Type="http://schemas.openxmlformats.org/officeDocument/2006/relationships/slide" Target="slides/slide16.xml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" Type="http://schemas.openxmlformats.org/officeDocument/2006/relationships/theme" Target="theme/theme2.xml"/><Relationship Id="rId2" Type="http://schemas.openxmlformats.org/officeDocument/2006/relationships/presProps" Target="presProps.xml"/><Relationship Id="rId3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17" Type="http://schemas.openxmlformats.org/officeDocument/2006/relationships/slide" Target="slides/slide12.xml"/><Relationship Id="rId16" Type="http://schemas.openxmlformats.org/officeDocument/2006/relationships/slide" Target="slides/slide11.xml"/><Relationship Id="rId5" Type="http://schemas.openxmlformats.org/officeDocument/2006/relationships/notesMaster" Target="notesMasters/notesMaster1.xml"/><Relationship Id="rId19" Type="http://schemas.openxmlformats.org/officeDocument/2006/relationships/slide" Target="slides/slide14.xml"/><Relationship Id="rId6" Type="http://schemas.openxmlformats.org/officeDocument/2006/relationships/slide" Target="slides/slide1.xml"/><Relationship Id="rId18" Type="http://schemas.openxmlformats.org/officeDocument/2006/relationships/slide" Target="slides/slide13.xml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/>
          <p:nvPr>
            <p:ph idx="2" type="hdr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4" name="Google Shape;4;n"/>
          <p:cNvSpPr txBox="1"/>
          <p:nvPr>
            <p:ph idx="10" type="dt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5" name="Google Shape;5;n"/>
          <p:cNvSpPr/>
          <p:nvPr>
            <p:ph idx="3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" name="Google Shape;6;n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228600" lvl="1" marL="914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228600" lvl="2" marL="1371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228600" lvl="3" marL="1828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228600" lvl="4" marL="22860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228600" lvl="5" marL="2743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228600" lvl="6" marL="3200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228600" lvl="7" marL="3657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228600" lvl="8" marL="4114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7" name="Google Shape;7;n"/>
          <p:cNvSpPr txBox="1"/>
          <p:nvPr>
            <p:ph idx="11" type="ftr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n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b="0" i="0" lang="en-US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4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96" name="Google Shape;96;p1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7" name="Google Shape;97;p1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7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g284cd0a6451_0_0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09" name="Google Shape;109;g284cd0a6451_0_0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0" name="Google Shape;110;g284cd0a6451_0_0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7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g284cd0a6451_0_95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9" name="Google Shape;119;g284cd0a6451_0_95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6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Google Shape;127;p4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8" name="Google Shape;128;p4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5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Google Shape;136;p5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7" name="Google Shape;137;p5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5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Google Shape;146;p6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7" name="Google Shape;147;p6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5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Google Shape;156;p7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7" name="Google Shape;157;p7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4" name="Shape 1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Google Shape;165;p8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6" name="Google Shape;166;p8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4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Google Shape;175;p9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6" name="Google Shape;176;p9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4" name="Shape 1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" name="Google Shape;185;p10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6" name="Google Shape;186;p10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5" name="Shape 1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Google Shape;196;p11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7" name="Google Shape;197;p1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4" name="Shape 2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" name="Google Shape;205;p12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6" name="Google Shape;206;p12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5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g284cd0a6451_0_188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17" name="Google Shape;217;g284cd0a6451_0_188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2" name="Shape 2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3" name="Google Shape;223;g284cd0a6451_0_279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24" name="Google Shape;224;g284cd0a6451_0_279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9" name="Shape 2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0" name="Google Shape;230;p15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31" name="Google Shape;231;p15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4" name="Shape 2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" name="Google Shape;235;p16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36" name="Google Shape;236;p16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37" name="Google Shape;237;p16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8_Title Slide">
  <p:cSld name="8_Title Slide">
    <p:spTree>
      <p:nvGrpSpPr>
        <p:cNvPr id="15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2"/>
          <p:cNvSpPr/>
          <p:nvPr>
            <p:ph idx="2" type="pic"/>
          </p:nvPr>
        </p:nvSpPr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33_Title Slide">
  <p:cSld name="33_Title Slide">
    <p:spTree>
      <p:nvGrpSpPr>
        <p:cNvPr id="17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3"/>
          <p:cNvSpPr/>
          <p:nvPr>
            <p:ph idx="2" type="pic"/>
          </p:nvPr>
        </p:nvSpPr>
        <p:spPr>
          <a:xfrm>
            <a:off x="0" y="1"/>
            <a:ext cx="6826172" cy="6857998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2" presetSubtype="8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3_Title Slide">
  <p:cSld name="3_Title Slide">
    <p:spTree>
      <p:nvGrpSpPr>
        <p:cNvPr id="19" name="Shape 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Google Shape;20;p4"/>
          <p:cNvSpPr/>
          <p:nvPr>
            <p:ph idx="2" type="pic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rgbClr val="D8D8D8">
              <a:alpha val="49803"/>
            </a:srgbClr>
          </a:solidFill>
          <a:ln cap="flat" cmpd="sng" w="1270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2" presetSubtype="4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5"/>
          <p:cNvSpPr txBox="1"/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3" name="Google Shape;23;p5"/>
          <p:cNvSpPr txBox="1"/>
          <p:nvPr>
            <p:ph idx="1" type="subTitle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/>
        </p:txBody>
      </p:sp>
      <p:sp>
        <p:nvSpPr>
          <p:cNvPr id="24" name="Google Shape;24;p5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5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6" name="Google Shape;26;p5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25_Title Slide">
  <p:cSld name="25_Title Slide">
    <p:spTree>
      <p:nvGrpSpPr>
        <p:cNvPr id="27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6"/>
          <p:cNvSpPr/>
          <p:nvPr>
            <p:ph idx="2" type="pic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2" presetSubtype="2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48_Title Slide">
  <p:cSld name="48_Title Slide">
    <p:spTree>
      <p:nvGrpSpPr>
        <p:cNvPr id="29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7"/>
          <p:cNvSpPr/>
          <p:nvPr>
            <p:ph idx="2" type="pic"/>
          </p:nvPr>
        </p:nvSpPr>
        <p:spPr>
          <a:xfrm>
            <a:off x="3452649" y="-3"/>
            <a:ext cx="8739351" cy="6858000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2" presetSubtype="2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3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Google Shape;32;p8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3" name="Google Shape;33;p8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4" name="Google Shape;34;p8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8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6" name="Google Shape;36;p8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37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oogle Shape;38;p9"/>
          <p:cNvSpPr txBox="1"/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9" name="Google Shape;39;p9"/>
          <p:cNvSpPr txBox="1"/>
          <p:nvPr>
            <p:ph idx="1" type="body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40" name="Google Shape;40;p9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1" name="Google Shape;41;p9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2" name="Google Shape;42;p9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43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Google Shape;44;p10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5" name="Google Shape;45;p10"/>
          <p:cNvSpPr txBox="1"/>
          <p:nvPr>
            <p:ph idx="1" type="body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6" name="Google Shape;46;p10"/>
          <p:cNvSpPr txBox="1"/>
          <p:nvPr>
            <p:ph idx="2" type="body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7" name="Google Shape;47;p10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8" name="Google Shape;48;p10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9" name="Google Shape;49;p10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1"/>
          <p:cNvSpPr txBox="1"/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11"/>
          <p:cNvSpPr txBox="1"/>
          <p:nvPr>
            <p:ph idx="1" type="body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53" name="Google Shape;53;p11"/>
          <p:cNvSpPr txBox="1"/>
          <p:nvPr>
            <p:ph idx="2" type="body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54" name="Google Shape;54;p11"/>
          <p:cNvSpPr txBox="1"/>
          <p:nvPr>
            <p:ph idx="3" type="body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55" name="Google Shape;55;p11"/>
          <p:cNvSpPr txBox="1"/>
          <p:nvPr>
            <p:ph idx="4" type="body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56" name="Google Shape;56;p11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7" name="Google Shape;57;p11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8" name="Google Shape;58;p11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59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p12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1" name="Google Shape;61;p12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2" name="Google Shape;62;p12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12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64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p13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6" name="Google Shape;66;p13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13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4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14"/>
          <p:cNvSpPr txBox="1"/>
          <p:nvPr>
            <p:ph idx="1" type="body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indent="-4064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indent="-3810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indent="-355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indent="-355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indent="-355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indent="-355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indent="-355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indent="-355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71" name="Google Shape;71;p14"/>
          <p:cNvSpPr txBox="1"/>
          <p:nvPr>
            <p:ph idx="2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72" name="Google Shape;72;p14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3" name="Google Shape;73;p14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4" name="Google Shape;74;p14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75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Google Shape;76;p15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7" name="Google Shape;77;p15"/>
          <p:cNvSpPr/>
          <p:nvPr>
            <p:ph idx="2" type="pic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78" name="Google Shape;78;p15"/>
          <p:cNvSpPr txBox="1"/>
          <p:nvPr>
            <p:ph idx="1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79" name="Google Shape;79;p15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0" name="Google Shape;80;p15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1" name="Google Shape;81;p15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82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Google Shape;83;p16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4" name="Google Shape;84;p16"/>
          <p:cNvSpPr txBox="1"/>
          <p:nvPr>
            <p:ph idx="1" type="body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85" name="Google Shape;85;p16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6" name="Google Shape;86;p16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7" name="Google Shape;87;p16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88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p17"/>
          <p:cNvSpPr txBox="1"/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0" name="Google Shape;90;p17"/>
          <p:cNvSpPr txBox="1"/>
          <p:nvPr>
            <p:ph idx="1" type="body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91" name="Google Shape;91;p17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2" name="Google Shape;92;p17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3" name="Google Shape;93;p17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1" Type="http://schemas.openxmlformats.org/officeDocument/2006/relationships/slideLayout" Target="../slideLayouts/slideLayout10.xml"/><Relationship Id="rId10" Type="http://schemas.openxmlformats.org/officeDocument/2006/relationships/slideLayout" Target="../slideLayouts/slideLayout9.xml"/><Relationship Id="rId13" Type="http://schemas.openxmlformats.org/officeDocument/2006/relationships/slideLayout" Target="../slideLayouts/slideLayout12.xml"/><Relationship Id="rId12" Type="http://schemas.openxmlformats.org/officeDocument/2006/relationships/slideLayout" Target="../slideLayouts/slideLayout11.xml"/><Relationship Id="rId1" Type="http://schemas.openxmlformats.org/officeDocument/2006/relationships/image" Target="../media/image1.png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9" Type="http://schemas.openxmlformats.org/officeDocument/2006/relationships/slideLayout" Target="../slideLayouts/slideLayout8.xml"/><Relationship Id="rId15" Type="http://schemas.openxmlformats.org/officeDocument/2006/relationships/slideLayout" Target="../slideLayouts/slideLayout14.xml"/><Relationship Id="rId14" Type="http://schemas.openxmlformats.org/officeDocument/2006/relationships/slideLayout" Target="../slideLayouts/slideLayout13.xml"/><Relationship Id="rId17" Type="http://schemas.openxmlformats.org/officeDocument/2006/relationships/slideLayout" Target="../slideLayouts/slideLayout16.xml"/><Relationship Id="rId16" Type="http://schemas.openxmlformats.org/officeDocument/2006/relationships/slideLayout" Target="../slideLayouts/slideLayout15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18" Type="http://schemas.openxmlformats.org/officeDocument/2006/relationships/theme" Target="../theme/theme2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1">
            <a:alphaModFix/>
          </a:blip>
          <a:stretch>
            <a:fillRect/>
          </a:stretch>
        </a:blip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11" name="Google Shape;11;p1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381000" lvl="1" marL="914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55600" lvl="2" marL="1371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42900" lvl="3" marL="1828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42900" lvl="4" marL="22860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2" name="Google Shape;12;p1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3" name="Google Shape;13;p1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4" name="Google Shape;14;p1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2"/>
    <p:sldLayoutId id="2147483649" r:id="rId3"/>
    <p:sldLayoutId id="2147483650" r:id="rId4"/>
    <p:sldLayoutId id="2147483651" r:id="rId5"/>
    <p:sldLayoutId id="2147483652" r:id="rId6"/>
    <p:sldLayoutId id="2147483653" r:id="rId7"/>
    <p:sldLayoutId id="2147483654" r:id="rId8"/>
    <p:sldLayoutId id="2147483655" r:id="rId9"/>
    <p:sldLayoutId id="2147483656" r:id="rId10"/>
    <p:sldLayoutId id="2147483657" r:id="rId11"/>
    <p:sldLayoutId id="2147483658" r:id="rId12"/>
    <p:sldLayoutId id="2147483659" r:id="rId13"/>
    <p:sldLayoutId id="2147483660" r:id="rId14"/>
    <p:sldLayoutId id="2147483661" r:id="rId15"/>
    <p:sldLayoutId id="2147483662" r:id="rId16"/>
    <p:sldLayoutId id="2147483663" r:id="rId17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png"/><Relationship Id="rId4" Type="http://schemas.openxmlformats.org/officeDocument/2006/relationships/image" Target="../media/image12.png"/><Relationship Id="rId5" Type="http://schemas.openxmlformats.org/officeDocument/2006/relationships/image" Target="../media/image25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16.png"/><Relationship Id="rId4" Type="http://schemas.openxmlformats.org/officeDocument/2006/relationships/image" Target="../media/image22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16.png"/><Relationship Id="rId4" Type="http://schemas.openxmlformats.org/officeDocument/2006/relationships/image" Target="../media/image3.jp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16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4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6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8.png"/><Relationship Id="rId4" Type="http://schemas.openxmlformats.org/officeDocument/2006/relationships/image" Target="../media/image11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23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5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10.png"/><Relationship Id="rId4" Type="http://schemas.openxmlformats.org/officeDocument/2006/relationships/image" Target="../media/image24.jp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7.pn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9.png"/><Relationship Id="rId4" Type="http://schemas.openxmlformats.org/officeDocument/2006/relationships/image" Target="../media/image24.jp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15.jp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20.jp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21.jpg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13.png"/><Relationship Id="rId4" Type="http://schemas.openxmlformats.org/officeDocument/2006/relationships/image" Target="../media/image19.png"/><Relationship Id="rId5" Type="http://schemas.openxmlformats.org/officeDocument/2006/relationships/image" Target="../media/image16.png"/><Relationship Id="rId6" Type="http://schemas.openxmlformats.org/officeDocument/2006/relationships/image" Target="../media/image14.jp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8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9" name="Google Shape;99;p1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-57150" y="-44450"/>
            <a:ext cx="12311979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00" name="Google Shape;100;p18"/>
          <p:cNvSpPr/>
          <p:nvPr/>
        </p:nvSpPr>
        <p:spPr>
          <a:xfrm>
            <a:off x="5638799" y="320842"/>
            <a:ext cx="6616029" cy="6271028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1" name="Google Shape;101;p18"/>
          <p:cNvSpPr txBox="1"/>
          <p:nvPr/>
        </p:nvSpPr>
        <p:spPr>
          <a:xfrm>
            <a:off x="431074" y="4319410"/>
            <a:ext cx="5384156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2800" u="none" cap="none" strike="noStrik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Prepared by Dr. Tarek Mohamed</a:t>
            </a:r>
            <a:endParaRPr/>
          </a:p>
        </p:txBody>
      </p:sp>
      <p:sp>
        <p:nvSpPr>
          <p:cNvPr id="102" name="Google Shape;102;p18"/>
          <p:cNvSpPr txBox="1"/>
          <p:nvPr/>
        </p:nvSpPr>
        <p:spPr>
          <a:xfrm>
            <a:off x="431074" y="2108461"/>
            <a:ext cx="5207700" cy="1569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480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</a:t>
            </a:r>
            <a:br>
              <a:rPr b="1" lang="en-US" sz="480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lang="en-US" sz="480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Management</a:t>
            </a:r>
            <a:endParaRPr/>
          </a:p>
        </p:txBody>
      </p:sp>
      <p:sp>
        <p:nvSpPr>
          <p:cNvPr id="103" name="Google Shape;103;p18"/>
          <p:cNvSpPr/>
          <p:nvPr/>
        </p:nvSpPr>
        <p:spPr>
          <a:xfrm>
            <a:off x="328545" y="5843657"/>
            <a:ext cx="3063584" cy="529167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 cap="flat" cmpd="sng" w="127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8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Orientation Show</a:t>
            </a:r>
            <a:endParaRPr/>
          </a:p>
        </p:txBody>
      </p:sp>
      <p:pic>
        <p:nvPicPr>
          <p:cNvPr id="104" name="Google Shape;104;p18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328545" y="198943"/>
            <a:ext cx="2876694" cy="1357799"/>
          </a:xfrm>
          <a:prstGeom prst="rect">
            <a:avLst/>
          </a:prstGeom>
          <a:noFill/>
          <a:ln>
            <a:noFill/>
          </a:ln>
        </p:spPr>
      </p:pic>
      <p:sp>
        <p:nvSpPr>
          <p:cNvPr id="105" name="Google Shape;105;p18"/>
          <p:cNvSpPr txBox="1"/>
          <p:nvPr/>
        </p:nvSpPr>
        <p:spPr>
          <a:xfrm>
            <a:off x="431074" y="5104240"/>
            <a:ext cx="231212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40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MGM 660</a:t>
            </a:r>
            <a:endParaRPr/>
          </a:p>
        </p:txBody>
      </p:sp>
      <p:sp>
        <p:nvSpPr>
          <p:cNvPr id="106" name="Google Shape;106;p18"/>
          <p:cNvSpPr/>
          <p:nvPr/>
        </p:nvSpPr>
        <p:spPr>
          <a:xfrm>
            <a:off x="6100837" y="320841"/>
            <a:ext cx="6153991" cy="6492709"/>
          </a:xfrm>
          <a:prstGeom prst="ellipse">
            <a:avLst/>
          </a:prstGeom>
          <a:blipFill rotWithShape="1">
            <a:blip r:embed="rId5">
              <a:alphaModFix/>
            </a:blip>
            <a:stretch>
              <a:fillRect b="0" l="0" r="0" t="-999"/>
            </a:stretch>
          </a:blip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p19"/>
          <p:cNvSpPr txBox="1"/>
          <p:nvPr/>
        </p:nvSpPr>
        <p:spPr>
          <a:xfrm>
            <a:off x="3939897" y="1204325"/>
            <a:ext cx="4312200" cy="708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400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Course Agenda</a:t>
            </a:r>
            <a:endParaRPr/>
          </a:p>
        </p:txBody>
      </p:sp>
      <p:sp>
        <p:nvSpPr>
          <p:cNvPr id="113" name="Google Shape;113;p19"/>
          <p:cNvSpPr txBox="1"/>
          <p:nvPr/>
        </p:nvSpPr>
        <p:spPr>
          <a:xfrm>
            <a:off x="3939900" y="2386400"/>
            <a:ext cx="7551600" cy="3540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1-Introduction about the professor of the course.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2-Introduction to the course.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3-Primary goal of this course.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4-Learning outcomes.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5-Learning resources.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6-Units of course contents.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7-Assessment method.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8-Academic calendar.</a:t>
            </a:r>
            <a:endParaRPr sz="280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14" name="Google Shape;114;p1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088" y="87721"/>
            <a:ext cx="2383738" cy="1125123"/>
          </a:xfrm>
          <a:prstGeom prst="rect">
            <a:avLst/>
          </a:prstGeom>
          <a:noFill/>
          <a:ln>
            <a:noFill/>
          </a:ln>
        </p:spPr>
      </p:pic>
      <p:pic>
        <p:nvPicPr>
          <p:cNvPr id="115" name="Google Shape;115;p1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04850" y="2184125"/>
            <a:ext cx="3293400" cy="3651000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</p:pic>
      <p:sp>
        <p:nvSpPr>
          <p:cNvPr id="116" name="Google Shape;116;p19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0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20"/>
          <p:cNvSpPr txBox="1"/>
          <p:nvPr/>
        </p:nvSpPr>
        <p:spPr>
          <a:xfrm>
            <a:off x="261621" y="567206"/>
            <a:ext cx="9718500" cy="708000"/>
          </a:xfrm>
          <a:prstGeom prst="rect">
            <a:avLst/>
          </a:prstGeom>
          <a:solidFill>
            <a:srgbClr val="DDEAF6"/>
          </a:solidFill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4000">
                <a:solidFill>
                  <a:srgbClr val="4472C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Who Am I ?</a:t>
            </a:r>
            <a:endParaRPr/>
          </a:p>
        </p:txBody>
      </p:sp>
      <p:sp>
        <p:nvSpPr>
          <p:cNvPr id="122" name="Google Shape;122;p20"/>
          <p:cNvSpPr txBox="1"/>
          <p:nvPr/>
        </p:nvSpPr>
        <p:spPr>
          <a:xfrm>
            <a:off x="261621" y="1900657"/>
            <a:ext cx="11619300" cy="4463700"/>
          </a:xfrm>
          <a:prstGeom prst="rect">
            <a:avLst/>
          </a:prstGeom>
          <a:solidFill>
            <a:srgbClr val="DDEAF6"/>
          </a:solidFill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3000">
                <a:solidFill>
                  <a:srgbClr val="4472C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Dr. Tarek Mohamed</a:t>
            </a:r>
            <a:endParaRPr b="1" sz="20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4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4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4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55600" lvl="0" marL="457200" rtl="0" algn="l">
              <a:spcBef>
                <a:spcPts val="0"/>
              </a:spcBef>
              <a:spcAft>
                <a:spcPts val="0"/>
              </a:spcAft>
              <a:buSzPts val="2000"/>
              <a:buFont typeface="Times New Roman"/>
              <a:buChar char="●"/>
            </a:pPr>
            <a:r>
              <a:rPr b="1" lang="en-US" sz="2000">
                <a:latin typeface="Times New Roman"/>
                <a:ea typeface="Times New Roman"/>
                <a:cs typeface="Times New Roman"/>
                <a:sym typeface="Times New Roman"/>
              </a:rPr>
              <a:t>Doctorate degree in Business Administration- Cairo University.</a:t>
            </a:r>
            <a:endParaRPr b="1" sz="20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55600" lvl="0" marL="457200" rtl="0" algn="l">
              <a:spcBef>
                <a:spcPts val="0"/>
              </a:spcBef>
              <a:spcAft>
                <a:spcPts val="0"/>
              </a:spcAft>
              <a:buSzPts val="2000"/>
              <a:buFont typeface="Times New Roman"/>
              <a:buChar char="●"/>
            </a:pPr>
            <a:r>
              <a:rPr b="1" lang="en-US" sz="2000">
                <a:latin typeface="Times New Roman"/>
                <a:ea typeface="Times New Roman"/>
                <a:cs typeface="Times New Roman"/>
                <a:sym typeface="Times New Roman"/>
              </a:rPr>
              <a:t>Master degree in Business Administration- Arab Academy for Science &amp; Technology and Maritime Transport .</a:t>
            </a:r>
            <a:endParaRPr b="1" sz="20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55600" lvl="0" marL="457200" rtl="0" algn="l">
              <a:spcBef>
                <a:spcPts val="0"/>
              </a:spcBef>
              <a:spcAft>
                <a:spcPts val="0"/>
              </a:spcAft>
              <a:buSzPts val="2000"/>
              <a:buFont typeface="Times New Roman"/>
              <a:buChar char="●"/>
            </a:pPr>
            <a:r>
              <a:rPr b="1" lang="en-US" sz="2000">
                <a:latin typeface="Times New Roman"/>
                <a:ea typeface="Times New Roman"/>
                <a:cs typeface="Times New Roman"/>
                <a:sym typeface="Times New Roman"/>
              </a:rPr>
              <a:t>Executive Management Diploma- The American University in Cairo.</a:t>
            </a:r>
            <a:endParaRPr b="1" sz="20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55600" lvl="0" marL="457200" rtl="0" algn="l">
              <a:spcBef>
                <a:spcPts val="0"/>
              </a:spcBef>
              <a:spcAft>
                <a:spcPts val="0"/>
              </a:spcAft>
              <a:buSzPts val="2000"/>
              <a:buFont typeface="Times New Roman"/>
              <a:buChar char="●"/>
            </a:pPr>
            <a:r>
              <a:rPr b="1" lang="en-US" sz="2000">
                <a:latin typeface="Times New Roman"/>
                <a:ea typeface="Times New Roman"/>
                <a:cs typeface="Times New Roman"/>
                <a:sym typeface="Times New Roman"/>
              </a:rPr>
              <a:t>Senior Lecturer at Post-Graduate Studies and Research Department - Faculty of Commerce -Cairo University.</a:t>
            </a:r>
            <a:endParaRPr b="1" sz="20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55600" lvl="0" marL="457200" rtl="0" algn="l">
              <a:spcBef>
                <a:spcPts val="0"/>
              </a:spcBef>
              <a:spcAft>
                <a:spcPts val="0"/>
              </a:spcAft>
              <a:buSzPts val="2000"/>
              <a:buFont typeface="Times New Roman"/>
              <a:buChar char="●"/>
            </a:pPr>
            <a:r>
              <a:rPr b="1" lang="en-US" sz="2000">
                <a:latin typeface="Times New Roman"/>
                <a:ea typeface="Times New Roman"/>
                <a:cs typeface="Times New Roman"/>
                <a:sym typeface="Times New Roman"/>
              </a:rPr>
              <a:t>Supply Chain Consultant &amp; Certified  Trainer in manufacturing and service fields.</a:t>
            </a:r>
            <a:endParaRPr b="1" sz="20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55600" lvl="0" marL="457200" rtl="0" algn="l">
              <a:spcBef>
                <a:spcPts val="0"/>
              </a:spcBef>
              <a:spcAft>
                <a:spcPts val="0"/>
              </a:spcAft>
              <a:buSzPts val="2000"/>
              <a:buFont typeface="Times New Roman"/>
              <a:buChar char="●"/>
            </a:pPr>
            <a:r>
              <a:rPr b="1" lang="en-US" sz="2000">
                <a:latin typeface="Times New Roman"/>
                <a:ea typeface="Times New Roman"/>
                <a:cs typeface="Times New Roman"/>
                <a:sym typeface="Times New Roman"/>
              </a:rPr>
              <a:t>Professional Consultant of applying Value Chain framework analysis at manufacturing companies.</a:t>
            </a:r>
            <a:endParaRPr b="1" sz="20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2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23" name="Google Shape;123;p2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980023" y="217042"/>
            <a:ext cx="2050869" cy="105805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Picture 002" id="124" name="Google Shape;124;p20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9483634" y="2018223"/>
            <a:ext cx="2397191" cy="1717754"/>
          </a:xfrm>
          <a:prstGeom prst="rect">
            <a:avLst/>
          </a:prstGeom>
          <a:noFill/>
          <a:ln>
            <a:noFill/>
          </a:ln>
        </p:spPr>
      </p:pic>
      <p:sp>
        <p:nvSpPr>
          <p:cNvPr id="125" name="Google Shape;125;p20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9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p21"/>
          <p:cNvSpPr/>
          <p:nvPr/>
        </p:nvSpPr>
        <p:spPr>
          <a:xfrm>
            <a:off x="195943" y="1031966"/>
            <a:ext cx="3544243" cy="5669280"/>
          </a:xfrm>
          <a:prstGeom prst="roundRect">
            <a:avLst>
              <a:gd fmla="val 6140" name="adj"/>
            </a:avLst>
          </a:prstGeom>
          <a:solidFill>
            <a:srgbClr val="00B0F0">
              <a:alpha val="61960"/>
            </a:srgbClr>
          </a:solidFill>
          <a:ln>
            <a:noFill/>
          </a:ln>
          <a:effectLst>
            <a:outerShdw blurRad="571500" sx="86000" rotWithShape="0" algn="ctr" sy="86000">
              <a:srgbClr val="000000">
                <a:alpha val="24705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1" name="Google Shape;131;p21"/>
          <p:cNvSpPr/>
          <p:nvPr/>
        </p:nvSpPr>
        <p:spPr>
          <a:xfrm>
            <a:off x="495913" y="1434354"/>
            <a:ext cx="10280467" cy="4966411"/>
          </a:xfrm>
          <a:prstGeom prst="roundRect">
            <a:avLst>
              <a:gd fmla="val 6140" name="adj"/>
            </a:avLst>
          </a:prstGeom>
          <a:solidFill>
            <a:srgbClr val="DDEAF6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705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2" name="Google Shape;132;p21"/>
          <p:cNvSpPr txBox="1"/>
          <p:nvPr/>
        </p:nvSpPr>
        <p:spPr>
          <a:xfrm>
            <a:off x="750637" y="1580767"/>
            <a:ext cx="9771017" cy="4708981"/>
          </a:xfrm>
          <a:prstGeom prst="rect">
            <a:avLst/>
          </a:prstGeom>
          <a:solidFill>
            <a:srgbClr val="DDEAF6"/>
          </a:solidFill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457200" lvl="0" marL="457200" marR="0" rtl="0" algn="l">
              <a:spcBef>
                <a:spcPts val="0"/>
              </a:spcBef>
              <a:spcAft>
                <a:spcPts val="0"/>
              </a:spcAft>
              <a:buClr>
                <a:srgbClr val="0070C0"/>
              </a:buClr>
              <a:buSzPts val="2800"/>
              <a:buFont typeface="Noto Sans Symbols"/>
              <a:buChar char="❑"/>
            </a:pPr>
            <a:r>
              <a:rPr b="1" lang="en-US" sz="280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How to reach me ?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400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Char char="⮚"/>
            </a:pPr>
            <a:r>
              <a:rPr b="1" lang="en-US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By Email : tarek.mohamed @ esu.ac.ae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4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Char char="⮚"/>
            </a:pPr>
            <a:r>
              <a:rPr b="1" lang="en-US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Pls include“ Supply Chain Management ” in the subject line.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4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Char char="⮚"/>
            </a:pPr>
            <a:r>
              <a:rPr b="1" lang="en-US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Via Moodle messages.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457200" lvl="0" marL="457200" marR="0" rtl="0" algn="l">
              <a:spcBef>
                <a:spcPts val="0"/>
              </a:spcBef>
              <a:spcAft>
                <a:spcPts val="0"/>
              </a:spcAft>
              <a:buClr>
                <a:srgbClr val="0070C0"/>
              </a:buClr>
              <a:buSzPts val="2800"/>
              <a:buFont typeface="Noto Sans Symbols"/>
              <a:buChar char="❑"/>
            </a:pPr>
            <a:r>
              <a:rPr b="1" lang="en-US" sz="280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Zoom Meeting.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800">
              <a:solidFill>
                <a:srgbClr val="0070C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Char char="⮚"/>
            </a:pPr>
            <a:r>
              <a:rPr b="1" lang="en-US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Discussion time at Tuesday ( 9-10 PM ) Every Week.</a:t>
            </a:r>
            <a:endParaRPr/>
          </a:p>
        </p:txBody>
      </p:sp>
      <p:pic>
        <p:nvPicPr>
          <p:cNvPr id="133" name="Google Shape;133;p2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  <a:noFill/>
          <a:ln>
            <a:noFill/>
          </a:ln>
        </p:spPr>
      </p:pic>
      <p:sp>
        <p:nvSpPr>
          <p:cNvPr id="134" name="Google Shape;134;p21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8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Google Shape;139;p22"/>
          <p:cNvSpPr/>
          <p:nvPr/>
        </p:nvSpPr>
        <p:spPr>
          <a:xfrm>
            <a:off x="169816" y="1212844"/>
            <a:ext cx="3570370" cy="5187922"/>
          </a:xfrm>
          <a:prstGeom prst="roundRect">
            <a:avLst>
              <a:gd fmla="val 6140" name="adj"/>
            </a:avLst>
          </a:prstGeom>
          <a:solidFill>
            <a:srgbClr val="00B0F0">
              <a:alpha val="61960"/>
            </a:srgbClr>
          </a:solidFill>
          <a:ln>
            <a:noFill/>
          </a:ln>
          <a:effectLst>
            <a:outerShdw blurRad="571500" sx="86000" rotWithShape="0" algn="ctr" sy="86000">
              <a:srgbClr val="000000">
                <a:alpha val="24705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0" name="Google Shape;140;p22"/>
          <p:cNvSpPr/>
          <p:nvPr/>
        </p:nvSpPr>
        <p:spPr>
          <a:xfrm>
            <a:off x="287383" y="1434354"/>
            <a:ext cx="11469188" cy="4639875"/>
          </a:xfrm>
          <a:prstGeom prst="roundRect">
            <a:avLst>
              <a:gd fmla="val 6140" name="adj"/>
            </a:avLst>
          </a:prstGeom>
          <a:solidFill>
            <a:srgbClr val="DDEAF6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705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1" name="Google Shape;141;p22"/>
          <p:cNvSpPr txBox="1"/>
          <p:nvPr/>
        </p:nvSpPr>
        <p:spPr>
          <a:xfrm>
            <a:off x="418012" y="1728530"/>
            <a:ext cx="11338560" cy="3970318"/>
          </a:xfrm>
          <a:prstGeom prst="rect">
            <a:avLst/>
          </a:prstGeom>
          <a:solidFill>
            <a:srgbClr val="DDEAF6"/>
          </a:solidFill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457200" lvl="0" marL="4572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All stages involved, directly or indirectly, in fulfilling a customer request.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457200" lvl="0" marL="4572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Includes manufacturers, suppliers, transporters, warehouses, retailers, and customers.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457200" lvl="0" marL="4572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Within each company, the supply chain includes all functions involved in fulfilling a customer request (product development, marketing, operations, distribution, finance, customer service).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42" name="Google Shape;142;p2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0528663" y="87721"/>
            <a:ext cx="1502228" cy="1125123"/>
          </a:xfrm>
          <a:prstGeom prst="rect">
            <a:avLst/>
          </a:prstGeom>
          <a:noFill/>
          <a:ln>
            <a:noFill/>
          </a:ln>
        </p:spPr>
      </p:pic>
      <p:sp>
        <p:nvSpPr>
          <p:cNvPr id="143" name="Google Shape;143;p22"/>
          <p:cNvSpPr/>
          <p:nvPr/>
        </p:nvSpPr>
        <p:spPr>
          <a:xfrm flipH="1">
            <a:off x="287380" y="300446"/>
            <a:ext cx="10149841" cy="912398"/>
          </a:xfrm>
          <a:prstGeom prst="rect">
            <a:avLst/>
          </a:prstGeom>
          <a:solidFill>
            <a:srgbClr val="DDEAF6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36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What is Supply Chain Management</a:t>
            </a:r>
            <a:endParaRPr sz="36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4" name="Google Shape;144;p22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8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Google Shape;149;p23"/>
          <p:cNvSpPr/>
          <p:nvPr/>
        </p:nvSpPr>
        <p:spPr>
          <a:xfrm>
            <a:off x="169816" y="1212844"/>
            <a:ext cx="3570370" cy="5396962"/>
          </a:xfrm>
          <a:prstGeom prst="roundRect">
            <a:avLst>
              <a:gd fmla="val 6140" name="adj"/>
            </a:avLst>
          </a:prstGeom>
          <a:solidFill>
            <a:srgbClr val="00B0F0">
              <a:alpha val="61960"/>
            </a:srgbClr>
          </a:solidFill>
          <a:ln>
            <a:noFill/>
          </a:ln>
          <a:effectLst>
            <a:outerShdw blurRad="571500" sx="86000" rotWithShape="0" algn="ctr" sy="86000">
              <a:srgbClr val="000000">
                <a:alpha val="24705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0" name="Google Shape;150;p23"/>
          <p:cNvSpPr/>
          <p:nvPr/>
        </p:nvSpPr>
        <p:spPr>
          <a:xfrm>
            <a:off x="287383" y="1359782"/>
            <a:ext cx="11220994" cy="4845075"/>
          </a:xfrm>
          <a:prstGeom prst="roundRect">
            <a:avLst>
              <a:gd fmla="val 6140" name="adj"/>
            </a:avLst>
          </a:prstGeom>
          <a:solidFill>
            <a:srgbClr val="DDEAF6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705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1" name="Google Shape;151;p23"/>
          <p:cNvSpPr txBox="1"/>
          <p:nvPr/>
        </p:nvSpPr>
        <p:spPr>
          <a:xfrm>
            <a:off x="391886" y="1728530"/>
            <a:ext cx="11116491" cy="3652282"/>
          </a:xfrm>
          <a:prstGeom prst="rect">
            <a:avLst/>
          </a:prstGeom>
          <a:solidFill>
            <a:srgbClr val="DDEAF6"/>
          </a:solidFill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457200" lvl="0" marL="469900" marR="508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Noto Sans Symbols"/>
              <a:buChar char="❑"/>
            </a:pPr>
            <a:r>
              <a:rPr lang="en-US" sz="26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All parties involved directly/indirectly in fulfilling customer needs/demands.</a:t>
            </a:r>
            <a:endParaRPr/>
          </a:p>
          <a:p>
            <a:pPr indent="-292100" lvl="0" marL="469900" marR="5080" rtl="0" algn="l">
              <a:lnSpc>
                <a:spcPct val="100000"/>
              </a:lnSpc>
              <a:spcBef>
                <a:spcPts val="675"/>
              </a:spcBef>
              <a:spcAft>
                <a:spcPts val="0"/>
              </a:spcAft>
              <a:buClr>
                <a:schemeClr val="dk1"/>
              </a:buClr>
              <a:buSzPts val="2600"/>
              <a:buFont typeface="Noto Sans Symbols"/>
              <a:buNone/>
            </a:pPr>
            <a:r>
              <a:t/>
            </a:r>
            <a:endParaRPr sz="26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457200" lvl="0" marL="469900" marR="5080" rtl="0" algn="l">
              <a:lnSpc>
                <a:spcPct val="100000"/>
              </a:lnSpc>
              <a:spcBef>
                <a:spcPts val="675"/>
              </a:spcBef>
              <a:spcAft>
                <a:spcPts val="0"/>
              </a:spcAft>
              <a:buClr>
                <a:schemeClr val="dk1"/>
              </a:buClr>
              <a:buSzPts val="2600"/>
              <a:buFont typeface="Noto Sans Symbols"/>
              <a:buChar char="❑"/>
            </a:pPr>
            <a:r>
              <a:rPr lang="en-US" sz="26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All facilities, functions, activities, associated with  flow and transformation of goods and services from  raw materials to customer, as well as the associated  information flows.</a:t>
            </a:r>
            <a:endParaRPr/>
          </a:p>
          <a:p>
            <a:pPr indent="-406400" lvl="0" marL="584200" marR="5080" rtl="0" algn="l">
              <a:lnSpc>
                <a:spcPct val="100000"/>
              </a:lnSpc>
              <a:spcBef>
                <a:spcPts val="675"/>
              </a:spcBef>
              <a:spcAft>
                <a:spcPts val="0"/>
              </a:spcAft>
              <a:buClr>
                <a:schemeClr val="dk1"/>
              </a:buClr>
              <a:buSzPts val="2600"/>
              <a:buFont typeface="Noto Sans Symbols"/>
              <a:buNone/>
            </a:pPr>
            <a:r>
              <a:t/>
            </a:r>
            <a:endParaRPr sz="26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457200" lvl="0" marL="469900" marR="5715" rtl="0" algn="l">
              <a:lnSpc>
                <a:spcPct val="100000"/>
              </a:lnSpc>
              <a:spcBef>
                <a:spcPts val="67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Noto Sans Symbols"/>
              <a:buChar char="❑"/>
            </a:pPr>
            <a:r>
              <a:rPr lang="en-US" sz="26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An integrated group of processes to “Plan,” “Source,”  “Make,” and “deliver” products to customers. </a:t>
            </a:r>
            <a:endParaRPr/>
          </a:p>
        </p:txBody>
      </p:sp>
      <p:pic>
        <p:nvPicPr>
          <p:cNvPr id="152" name="Google Shape;152;p2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0489472" y="153507"/>
            <a:ext cx="1702527" cy="1059337"/>
          </a:xfrm>
          <a:prstGeom prst="rect">
            <a:avLst/>
          </a:prstGeom>
          <a:noFill/>
          <a:ln>
            <a:noFill/>
          </a:ln>
        </p:spPr>
      </p:pic>
      <p:sp>
        <p:nvSpPr>
          <p:cNvPr id="153" name="Google Shape;153;p23"/>
          <p:cNvSpPr/>
          <p:nvPr/>
        </p:nvSpPr>
        <p:spPr>
          <a:xfrm flipH="1">
            <a:off x="287380" y="300446"/>
            <a:ext cx="10202091" cy="867076"/>
          </a:xfrm>
          <a:prstGeom prst="rect">
            <a:avLst/>
          </a:prstGeom>
          <a:solidFill>
            <a:srgbClr val="DDEAF6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36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What is Supply Chain Management</a:t>
            </a:r>
            <a:endParaRPr sz="36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4" name="Google Shape;154;p23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8" name="Shape 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Google Shape;159;p24"/>
          <p:cNvSpPr/>
          <p:nvPr/>
        </p:nvSpPr>
        <p:spPr>
          <a:xfrm>
            <a:off x="483326" y="1421915"/>
            <a:ext cx="3256860" cy="5266267"/>
          </a:xfrm>
          <a:prstGeom prst="roundRect">
            <a:avLst>
              <a:gd fmla="val 6140" name="adj"/>
            </a:avLst>
          </a:prstGeom>
          <a:solidFill>
            <a:srgbClr val="00B0F0">
              <a:alpha val="61960"/>
            </a:srgbClr>
          </a:solidFill>
          <a:ln>
            <a:noFill/>
          </a:ln>
          <a:effectLst>
            <a:outerShdw blurRad="571500" sx="86000" rotWithShape="0" algn="ctr" sy="86000">
              <a:srgbClr val="000000">
                <a:alpha val="24705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60" name="Google Shape;160;p2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0698479" y="91374"/>
            <a:ext cx="1365225" cy="1121469"/>
          </a:xfrm>
          <a:prstGeom prst="rect">
            <a:avLst/>
          </a:prstGeom>
          <a:noFill/>
          <a:ln>
            <a:noFill/>
          </a:ln>
        </p:spPr>
      </p:pic>
      <p:sp>
        <p:nvSpPr>
          <p:cNvPr id="161" name="Google Shape;161;p24"/>
          <p:cNvSpPr/>
          <p:nvPr/>
        </p:nvSpPr>
        <p:spPr>
          <a:xfrm flipH="1">
            <a:off x="953589" y="300446"/>
            <a:ext cx="9366068" cy="912397"/>
          </a:xfrm>
          <a:prstGeom prst="rect">
            <a:avLst/>
          </a:prstGeom>
          <a:solidFill>
            <a:srgbClr val="DDEAF6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36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Structure </a:t>
            </a:r>
            <a:endParaRPr/>
          </a:p>
        </p:txBody>
      </p:sp>
      <p:pic>
        <p:nvPicPr>
          <p:cNvPr id="162" name="Google Shape;162;p24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953589" y="1724297"/>
            <a:ext cx="9366068" cy="4676469"/>
          </a:xfrm>
          <a:prstGeom prst="rect">
            <a:avLst/>
          </a:prstGeom>
          <a:noFill/>
          <a:ln>
            <a:noFill/>
          </a:ln>
          <a:effectLst>
            <a:outerShdw blurRad="292100" rotWithShape="0" algn="tl" dir="2700000" dist="139700">
              <a:srgbClr val="333333">
                <a:alpha val="64705"/>
              </a:srgbClr>
            </a:outerShdw>
          </a:effectLst>
        </p:spPr>
      </p:pic>
      <p:sp>
        <p:nvSpPr>
          <p:cNvPr id="163" name="Google Shape;163;p24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7" name="Shape 1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Google Shape;168;p25"/>
          <p:cNvSpPr/>
          <p:nvPr/>
        </p:nvSpPr>
        <p:spPr>
          <a:xfrm>
            <a:off x="163438" y="1088485"/>
            <a:ext cx="3314239" cy="5416818"/>
          </a:xfrm>
          <a:prstGeom prst="roundRect">
            <a:avLst>
              <a:gd fmla="val 6140" name="adj"/>
            </a:avLst>
          </a:prstGeom>
          <a:solidFill>
            <a:srgbClr val="00B0F0">
              <a:alpha val="61960"/>
            </a:srgbClr>
          </a:solidFill>
          <a:ln>
            <a:noFill/>
          </a:ln>
          <a:effectLst>
            <a:outerShdw blurRad="571500" sx="86000" rotWithShape="0" algn="ctr" sy="86000">
              <a:srgbClr val="000000">
                <a:alpha val="24705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9" name="Google Shape;169;p25"/>
          <p:cNvSpPr/>
          <p:nvPr/>
        </p:nvSpPr>
        <p:spPr>
          <a:xfrm>
            <a:off x="378823" y="1434354"/>
            <a:ext cx="11194868" cy="4783565"/>
          </a:xfrm>
          <a:prstGeom prst="roundRect">
            <a:avLst>
              <a:gd fmla="val 6140" name="adj"/>
            </a:avLst>
          </a:prstGeom>
          <a:solidFill>
            <a:srgbClr val="DDEAF6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705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0" name="Google Shape;170;p25"/>
          <p:cNvSpPr txBox="1"/>
          <p:nvPr/>
        </p:nvSpPr>
        <p:spPr>
          <a:xfrm>
            <a:off x="535576" y="1728065"/>
            <a:ext cx="11038115" cy="4278094"/>
          </a:xfrm>
          <a:prstGeom prst="rect">
            <a:avLst/>
          </a:prstGeom>
          <a:solidFill>
            <a:srgbClr val="DDEAF6"/>
          </a:solidFill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342900" lvl="0" marL="342900" marR="0" rtl="0" algn="just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4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Explaining how to build a strategic framework to analyze supply chains.</a:t>
            </a:r>
            <a:endParaRPr/>
          </a:p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just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4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Identifying how to manage cross-functional drivers in a supply chain.</a:t>
            </a:r>
            <a:endParaRPr sz="20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endParaRPr sz="20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just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4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Describing the designing process of the supply chain network. </a:t>
            </a:r>
            <a:endParaRPr/>
          </a:p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0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just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4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Identifying the planning and coordinating demand and supply in the supply chain.</a:t>
            </a:r>
            <a:endParaRPr/>
          </a:p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0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just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4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Understanding how to plan and manage inventories in the supply chain.</a:t>
            </a:r>
            <a:endParaRPr/>
          </a:p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0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just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4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Explaining the designing and planning of transportation networks in the supply chain.</a:t>
            </a:r>
            <a:endParaRPr/>
          </a:p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0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71" name="Google Shape;171;p2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0398030" y="243517"/>
            <a:ext cx="1665671" cy="903453"/>
          </a:xfrm>
          <a:prstGeom prst="rect">
            <a:avLst/>
          </a:prstGeom>
          <a:noFill/>
          <a:ln>
            <a:noFill/>
          </a:ln>
        </p:spPr>
      </p:pic>
      <p:sp>
        <p:nvSpPr>
          <p:cNvPr id="172" name="Google Shape;172;p25"/>
          <p:cNvSpPr/>
          <p:nvPr/>
        </p:nvSpPr>
        <p:spPr>
          <a:xfrm flipH="1">
            <a:off x="378822" y="300446"/>
            <a:ext cx="10019208" cy="873576"/>
          </a:xfrm>
          <a:prstGeom prst="rect">
            <a:avLst/>
          </a:prstGeom>
          <a:solidFill>
            <a:srgbClr val="DDEAF6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36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Primary Goal of this Course</a:t>
            </a:r>
            <a:endParaRPr sz="36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3" name="Google Shape;173;p25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7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Google Shape;178;p26"/>
          <p:cNvSpPr/>
          <p:nvPr/>
        </p:nvSpPr>
        <p:spPr>
          <a:xfrm>
            <a:off x="130629" y="1212844"/>
            <a:ext cx="3609557" cy="5331647"/>
          </a:xfrm>
          <a:prstGeom prst="roundRect">
            <a:avLst>
              <a:gd fmla="val 6140" name="adj"/>
            </a:avLst>
          </a:prstGeom>
          <a:solidFill>
            <a:srgbClr val="00B0F0">
              <a:alpha val="61960"/>
            </a:srgbClr>
          </a:solidFill>
          <a:ln>
            <a:noFill/>
          </a:ln>
          <a:effectLst>
            <a:outerShdw blurRad="571500" sx="86000" rotWithShape="0" algn="ctr" sy="86000">
              <a:srgbClr val="000000">
                <a:alpha val="24705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9" name="Google Shape;179;p26"/>
          <p:cNvSpPr/>
          <p:nvPr/>
        </p:nvSpPr>
        <p:spPr>
          <a:xfrm>
            <a:off x="262509" y="1434354"/>
            <a:ext cx="11206680" cy="4770503"/>
          </a:xfrm>
          <a:prstGeom prst="roundRect">
            <a:avLst>
              <a:gd fmla="val 6140" name="adj"/>
            </a:avLst>
          </a:prstGeom>
          <a:solidFill>
            <a:srgbClr val="DDEAF6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705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0" name="Google Shape;180;p26"/>
          <p:cNvSpPr txBox="1"/>
          <p:nvPr/>
        </p:nvSpPr>
        <p:spPr>
          <a:xfrm>
            <a:off x="365760" y="1668018"/>
            <a:ext cx="11103429" cy="3831818"/>
          </a:xfrm>
          <a:prstGeom prst="rect">
            <a:avLst/>
          </a:prstGeom>
          <a:solidFill>
            <a:srgbClr val="DDEAF6"/>
          </a:solidFill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At the end of the course, the students will be able to understand :</a:t>
            </a:r>
            <a:endParaRPr b="1" sz="2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3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457200" lvl="0" marL="457200" marR="0" rtl="0" algn="just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Char char="❑"/>
            </a:pPr>
            <a:r>
              <a:rPr lang="en-US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important role of supply chains in today’s business and economy.</a:t>
            </a:r>
            <a:endParaRPr sz="24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457200" lvl="0" marL="457200" marR="0" rtl="0" algn="just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Char char="❑"/>
            </a:pPr>
            <a:r>
              <a:rPr lang="en-US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 wide scope of functions and concepts in supply chains.</a:t>
            </a:r>
            <a:endParaRPr sz="24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457200" lvl="0" marL="457200" marR="0" rtl="0" algn="just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Char char="❑"/>
            </a:pPr>
            <a:r>
              <a:rPr lang="en-US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main components of supply chains.</a:t>
            </a:r>
            <a:endParaRPr sz="24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457200" lvl="0" marL="457200" marR="0" rtl="0" algn="just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Char char="❑"/>
            </a:pPr>
            <a:r>
              <a:rPr lang="en-US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key drivers of good supply chain management to create a competitive advantage.</a:t>
            </a:r>
            <a:endParaRPr/>
          </a:p>
          <a:p>
            <a:pPr indent="-457200" lvl="0" marL="457200" marR="0" rtl="0" algn="just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Char char="❑"/>
            </a:pPr>
            <a:r>
              <a:rPr lang="en-US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Apply conceptual decision-support to supply chain related decision problems.</a:t>
            </a:r>
            <a:endParaRPr sz="24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457200" lvl="0" marL="457200" marR="0" rtl="0" algn="just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Char char="❑"/>
            </a:pPr>
            <a:r>
              <a:rPr lang="en-US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unique characteristics and issues of supply chains.</a:t>
            </a:r>
            <a:endParaRPr sz="24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457200" lvl="0" marL="4572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Char char="❑"/>
            </a:pPr>
            <a:r>
              <a:rPr lang="en-US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How to utilize the strategic framework concepts used in this text to achieve significant increases in performance.</a:t>
            </a:r>
            <a:endParaRPr/>
          </a:p>
        </p:txBody>
      </p:sp>
      <p:pic>
        <p:nvPicPr>
          <p:cNvPr id="181" name="Google Shape;181;p2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0607039" y="187614"/>
            <a:ext cx="1423851" cy="1025230"/>
          </a:xfrm>
          <a:prstGeom prst="rect">
            <a:avLst/>
          </a:prstGeom>
          <a:noFill/>
          <a:ln>
            <a:noFill/>
          </a:ln>
        </p:spPr>
      </p:pic>
      <p:sp>
        <p:nvSpPr>
          <p:cNvPr id="182" name="Google Shape;182;p26"/>
          <p:cNvSpPr/>
          <p:nvPr/>
        </p:nvSpPr>
        <p:spPr>
          <a:xfrm flipH="1">
            <a:off x="365757" y="300446"/>
            <a:ext cx="10241281" cy="912398"/>
          </a:xfrm>
          <a:prstGeom prst="rect">
            <a:avLst/>
          </a:prstGeom>
          <a:solidFill>
            <a:srgbClr val="DDEAF6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36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Learning Outcomes</a:t>
            </a:r>
            <a:endParaRPr sz="36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3" name="Google Shape;183;p26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7" name="Shape 1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" name="Google Shape;188;p27"/>
          <p:cNvSpPr/>
          <p:nvPr/>
        </p:nvSpPr>
        <p:spPr>
          <a:xfrm>
            <a:off x="209000" y="1397675"/>
            <a:ext cx="9039300" cy="4972200"/>
          </a:xfrm>
          <a:prstGeom prst="rect">
            <a:avLst/>
          </a:prstGeom>
          <a:solidFill>
            <a:srgbClr val="DDEAF6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9" name="Google Shape;189;p27"/>
          <p:cNvSpPr/>
          <p:nvPr/>
        </p:nvSpPr>
        <p:spPr>
          <a:xfrm>
            <a:off x="209003" y="1549486"/>
            <a:ext cx="8621097" cy="498598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80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Credit Hours:</a:t>
            </a:r>
            <a:r>
              <a:rPr b="1" lang="en-US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b="1" lang="en-US" sz="23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3 Credit Hours.</a:t>
            </a:r>
            <a:endParaRPr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0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l">
              <a:spcBef>
                <a:spcPts val="0"/>
              </a:spcBef>
              <a:spcAft>
                <a:spcPts val="0"/>
              </a:spcAft>
              <a:buClr>
                <a:srgbClr val="0070C0"/>
              </a:buClr>
              <a:buSzPts val="2800"/>
              <a:buFont typeface="Noto Sans Symbols"/>
              <a:buChar char="⮚"/>
            </a:pPr>
            <a:r>
              <a:rPr b="1" lang="en-US" sz="280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Required Textbook </a:t>
            </a:r>
            <a:r>
              <a:rPr b="1" lang="en-US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0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Management-Strategy, Planning and Operation, Sixth Edition, Sunil Chopra and Peter Meindl,Pearson Education Limited.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4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l">
              <a:spcBef>
                <a:spcPts val="0"/>
              </a:spcBef>
              <a:spcAft>
                <a:spcPts val="0"/>
              </a:spcAft>
              <a:buClr>
                <a:srgbClr val="0070C0"/>
              </a:buClr>
              <a:buSzPts val="2800"/>
              <a:buFont typeface="Noto Sans Symbols"/>
              <a:buChar char="⮚"/>
            </a:pPr>
            <a:r>
              <a:rPr b="1" lang="en-US" sz="280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Essential References</a:t>
            </a:r>
            <a:r>
              <a:rPr b="1" lang="en-US" sz="240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b="1" lang="en-US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0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main material and reference for each course will be the textbook mentioned in the course specifications,lecture notes and slides are additional resources that are prepared by the professor.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0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0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90" name="Google Shape;190;p27"/>
          <p:cNvSpPr txBox="1"/>
          <p:nvPr/>
        </p:nvSpPr>
        <p:spPr>
          <a:xfrm>
            <a:off x="3900603" y="518349"/>
            <a:ext cx="4113898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80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TITLE OF SLIDE</a:t>
            </a:r>
            <a:endParaRPr/>
          </a:p>
        </p:txBody>
      </p:sp>
      <p:sp>
        <p:nvSpPr>
          <p:cNvPr id="191" name="Google Shape;191;p27"/>
          <p:cNvSpPr/>
          <p:nvPr/>
        </p:nvSpPr>
        <p:spPr>
          <a:xfrm flipH="1">
            <a:off x="209002" y="339213"/>
            <a:ext cx="9457511" cy="733169"/>
          </a:xfrm>
          <a:prstGeom prst="rect">
            <a:avLst/>
          </a:prstGeom>
          <a:solidFill>
            <a:srgbClr val="DDEAF6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36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Learning Resources</a:t>
            </a:r>
            <a:endParaRPr/>
          </a:p>
        </p:txBody>
      </p:sp>
      <p:pic>
        <p:nvPicPr>
          <p:cNvPr id="192" name="Google Shape;192;p2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0143153" y="143235"/>
            <a:ext cx="1874676" cy="1125123"/>
          </a:xfrm>
          <a:prstGeom prst="rect">
            <a:avLst/>
          </a:prstGeom>
          <a:noFill/>
          <a:ln>
            <a:noFill/>
          </a:ln>
        </p:spPr>
      </p:pic>
      <p:sp>
        <p:nvSpPr>
          <p:cNvPr id="193" name="Google Shape;193;p27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/>
          </a:p>
        </p:txBody>
      </p:sp>
      <p:pic>
        <p:nvPicPr>
          <p:cNvPr id="194" name="Google Shape;194;p27"/>
          <p:cNvPicPr preferRelativeResize="0"/>
          <p:nvPr/>
        </p:nvPicPr>
        <p:blipFill rotWithShape="1">
          <a:blip r:embed="rId4">
            <a:alphaModFix/>
          </a:blip>
          <a:srcRect b="0" l="31155" r="18772" t="0"/>
          <a:stretch/>
        </p:blipFill>
        <p:spPr>
          <a:xfrm>
            <a:off x="9401525" y="1397675"/>
            <a:ext cx="2616301" cy="4985975"/>
          </a:xfrm>
          <a:prstGeom prst="rect">
            <a:avLst/>
          </a:prstGeom>
          <a:solidFill>
            <a:srgbClr val="D8D8D8">
              <a:alpha val="49800"/>
            </a:srgbClr>
          </a:solidFill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8" name="Shape 1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Google Shape;199;p28"/>
          <p:cNvSpPr txBox="1"/>
          <p:nvPr/>
        </p:nvSpPr>
        <p:spPr>
          <a:xfrm>
            <a:off x="3900603" y="518349"/>
            <a:ext cx="4113898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80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TITLE OF SLIDE</a:t>
            </a:r>
            <a:endParaRPr/>
          </a:p>
        </p:txBody>
      </p:sp>
      <p:sp>
        <p:nvSpPr>
          <p:cNvPr id="200" name="Google Shape;200;p28"/>
          <p:cNvSpPr/>
          <p:nvPr/>
        </p:nvSpPr>
        <p:spPr>
          <a:xfrm flipH="1">
            <a:off x="182419" y="267199"/>
            <a:ext cx="10500665" cy="701934"/>
          </a:xfrm>
          <a:prstGeom prst="rect">
            <a:avLst/>
          </a:prstGeom>
          <a:solidFill>
            <a:srgbClr val="DDEAF6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36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Units of Course contents</a:t>
            </a:r>
            <a:endParaRPr/>
          </a:p>
        </p:txBody>
      </p:sp>
      <p:pic>
        <p:nvPicPr>
          <p:cNvPr id="201" name="Google Shape;201;p2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0683084" y="159965"/>
            <a:ext cx="1508916" cy="787490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202" name="Google Shape;202;p28"/>
          <p:cNvGraphicFramePr/>
          <p:nvPr/>
        </p:nvGraphicFramePr>
        <p:xfrm>
          <a:off x="182425" y="1084924"/>
          <a:ext cx="3000000" cy="3000000"/>
        </p:xfrm>
        <a:graphic>
          <a:graphicData uri="http://schemas.openxmlformats.org/drawingml/2006/table">
            <a:tbl>
              <a:tblPr>
                <a:noFill/>
                <a:tableStyleId>{37EAD4D2-E90A-4CCD-9B89-DE42607CC083}</a:tableStyleId>
              </a:tblPr>
              <a:tblGrid>
                <a:gridCol w="8108425"/>
                <a:gridCol w="1082800"/>
                <a:gridCol w="1309425"/>
              </a:tblGrid>
              <a:tr h="48837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21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Course Unit</a:t>
                      </a:r>
                      <a:endParaRPr b="1" i="0" sz="2100" u="none" cap="none" strike="noStrike">
                        <a:solidFill>
                          <a:srgbClr val="FFFFFF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6525" marB="0" marR="6525" marL="6525" anchor="ctr">
                    <a:solidFill>
                      <a:srgbClr val="B3C6E7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21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No.of.</a:t>
                      </a:r>
                      <a:endParaRPr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21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We</a:t>
                      </a:r>
                      <a:r>
                        <a:rPr b="1" lang="en-US" sz="210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e</a:t>
                      </a:r>
                      <a:r>
                        <a:rPr b="1" lang="en-US" sz="21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ks</a:t>
                      </a:r>
                      <a:endParaRPr b="1" i="0" sz="2100" u="none" cap="none" strike="noStrike">
                        <a:solidFill>
                          <a:srgbClr val="FFFFFF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6525" marB="0" marR="6525" marL="6525" anchor="ctr">
                    <a:solidFill>
                      <a:srgbClr val="B3C6E7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21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Contact Hours</a:t>
                      </a:r>
                      <a:endParaRPr b="1" i="0" sz="2100" u="none" cap="none" strike="noStrike">
                        <a:solidFill>
                          <a:srgbClr val="FFFFFF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6525" marB="0" marR="6525" marL="6525" anchor="ctr">
                    <a:solidFill>
                      <a:srgbClr val="B3C6E7"/>
                    </a:solidFill>
                  </a:tcPr>
                </a:tc>
              </a:tr>
              <a:tr h="294975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9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Part I Building a Strategic Framework to Analyze Supply Chains </a:t>
                      </a:r>
                      <a:endParaRPr b="1" i="0" sz="1900" u="none" cap="none" strike="noStrike">
                        <a:solidFill>
                          <a:srgbClr val="0070C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6525" marB="0" marR="6525" marL="6525" anchor="ctr">
                    <a:solidFill>
                      <a:srgbClr val="B3C6E7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9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 </a:t>
                      </a:r>
                      <a:endParaRPr b="1" i="0" sz="1900" u="none" cap="none" strike="noStrik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6525" marB="0" marR="6525" marL="6525" anchor="ctr">
                    <a:solidFill>
                      <a:srgbClr val="B3C6E7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9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 </a:t>
                      </a:r>
                      <a:endParaRPr b="1" i="0" sz="1900" u="none" cap="none" strike="noStrik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6525" marB="0" marR="6525" marL="6525" anchor="ctr">
                    <a:solidFill>
                      <a:srgbClr val="B3C6E7"/>
                    </a:solidFill>
                  </a:tcPr>
                </a:tc>
              </a:tr>
              <a:tr h="294975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9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Lecture 1- Understanding the Supply Chain</a:t>
                      </a:r>
                      <a:endParaRPr b="1" i="0" sz="1900" u="none" cap="none" strike="noStrik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6525" marB="0" marR="6525" marL="6525" anchor="ctr">
                    <a:solidFill>
                      <a:srgbClr val="DDEAF6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9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1st</a:t>
                      </a:r>
                      <a:endParaRPr b="1" i="0" sz="1900" u="none" cap="none" strike="noStrik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6525" marB="0" marR="6525" marL="6525">
                    <a:solidFill>
                      <a:srgbClr val="DDEAF6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9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3</a:t>
                      </a:r>
                      <a:endParaRPr b="1" i="0" sz="1900" u="none" cap="none" strike="noStrik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6525" marB="0" marR="6525" marL="6525">
                    <a:solidFill>
                      <a:srgbClr val="DDEAF6"/>
                    </a:solidFill>
                  </a:tcPr>
                </a:tc>
              </a:tr>
              <a:tr h="294975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9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Lecture 2- Supply Chain Performance: Achieving Strategic Fit and Scope </a:t>
                      </a:r>
                      <a:endParaRPr b="1" i="0" sz="1900" u="none" cap="none" strike="noStrik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6525" marB="0" marR="6525" marL="6525" anchor="ctr">
                    <a:solidFill>
                      <a:srgbClr val="DDEAF6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9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2nd</a:t>
                      </a:r>
                      <a:endParaRPr b="1" i="0" sz="1900" u="none" cap="none" strike="noStrik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6525" marB="0" marR="6525" marL="6525">
                    <a:solidFill>
                      <a:srgbClr val="DDEAF6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9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3</a:t>
                      </a:r>
                      <a:endParaRPr b="1" i="0" sz="1900" u="none" cap="none" strike="noStrik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6525" marB="0" marR="6525" marL="6525">
                    <a:solidFill>
                      <a:srgbClr val="DDEAF6"/>
                    </a:solidFill>
                  </a:tcPr>
                </a:tc>
              </a:tr>
              <a:tr h="294975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9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Lecture 3- Supply Chain Drivers and Metrics </a:t>
                      </a:r>
                      <a:endParaRPr b="1" i="0" sz="1900" u="none" cap="none" strike="noStrik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6525" marB="0" marR="6525" marL="6525" anchor="ctr">
                    <a:solidFill>
                      <a:srgbClr val="DDEAF6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9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3rd</a:t>
                      </a:r>
                      <a:endParaRPr b="1" i="0" sz="1900" u="none" cap="none" strike="noStrik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6525" marB="0" marR="6525" marL="6525">
                    <a:solidFill>
                      <a:srgbClr val="DDEAF6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9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3</a:t>
                      </a:r>
                      <a:endParaRPr b="1" i="0" sz="1900" u="none" cap="none" strike="noStrik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6525" marB="0" marR="6525" marL="6525">
                    <a:solidFill>
                      <a:srgbClr val="DDEAF6"/>
                    </a:solidFill>
                  </a:tcPr>
                </a:tc>
              </a:tr>
              <a:tr h="294975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9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Part II Designing the Supply Chain Network </a:t>
                      </a:r>
                      <a:endParaRPr b="1" i="0" sz="1900" u="none" cap="none" strike="noStrike">
                        <a:solidFill>
                          <a:srgbClr val="0070C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6525" marB="0" marR="6525" marL="6525" anchor="ctr">
                    <a:solidFill>
                      <a:srgbClr val="B3C6E7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9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 </a:t>
                      </a:r>
                      <a:endParaRPr b="1" i="0" sz="1900" u="none" cap="none" strike="noStrik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6525" marB="0" marR="6525" marL="6525">
                    <a:solidFill>
                      <a:srgbClr val="B3C6E7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9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 </a:t>
                      </a:r>
                      <a:endParaRPr b="1" i="0" sz="1900" u="none" cap="none" strike="noStrik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6525" marB="0" marR="6525" marL="6525">
                    <a:solidFill>
                      <a:srgbClr val="B3C6E7"/>
                    </a:solidFill>
                  </a:tcPr>
                </a:tc>
              </a:tr>
              <a:tr h="294975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9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Lecture 4- Designing distribution network in the Supply Chain </a:t>
                      </a:r>
                      <a:endParaRPr b="1" i="0" sz="1900" u="none" cap="none" strike="noStrik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6525" marB="0" marR="6525" marL="6525" anchor="ctr">
                    <a:solidFill>
                      <a:srgbClr val="DDEAF6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9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4th</a:t>
                      </a:r>
                      <a:endParaRPr b="1" i="0" sz="1900" u="none" cap="none" strike="noStrik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6525" marB="0" marR="6525" marL="6525">
                    <a:solidFill>
                      <a:srgbClr val="DDEAF6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9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3</a:t>
                      </a:r>
                      <a:endParaRPr b="1" i="0" sz="1900" u="none" cap="none" strike="noStrik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6525" marB="0" marR="6525" marL="6525">
                    <a:solidFill>
                      <a:srgbClr val="DDEAF6"/>
                    </a:solidFill>
                  </a:tcPr>
                </a:tc>
              </a:tr>
              <a:tr h="294975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9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Lecture 5- Network design in the Supply Chain </a:t>
                      </a:r>
                      <a:endParaRPr b="1" i="0" sz="1900" u="none" cap="none" strike="noStrik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6525" marB="0" marR="6525" marL="6525" anchor="ctr">
                    <a:solidFill>
                      <a:srgbClr val="DDEAF6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9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5th</a:t>
                      </a:r>
                      <a:endParaRPr b="1" i="0" sz="1900" u="none" cap="none" strike="noStrik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6525" marB="0" marR="6525" marL="6525">
                    <a:solidFill>
                      <a:srgbClr val="DDEAF6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9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3</a:t>
                      </a:r>
                      <a:endParaRPr b="1" i="0" sz="1900" u="none" cap="none" strike="noStrik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6525" marB="0" marR="6525" marL="6525">
                    <a:solidFill>
                      <a:srgbClr val="DDEAF6"/>
                    </a:solidFill>
                  </a:tcPr>
                </a:tc>
              </a:tr>
              <a:tr h="300425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9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Part III Planning and Coordinating Demand and Supply in a Supply Chain</a:t>
                      </a:r>
                      <a:endParaRPr b="1" i="0" sz="1900" u="none" cap="none" strike="noStrike">
                        <a:solidFill>
                          <a:srgbClr val="0070C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6525" marB="0" marR="6525" marL="6525" anchor="ctr">
                    <a:solidFill>
                      <a:srgbClr val="B3C6E7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9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 </a:t>
                      </a:r>
                      <a:endParaRPr b="1" i="0" sz="1900" u="none" cap="none" strike="noStrik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6525" marB="0" marR="6525" marL="6525">
                    <a:solidFill>
                      <a:srgbClr val="B3C6E7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9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 </a:t>
                      </a:r>
                      <a:endParaRPr b="1" i="0" sz="1900" u="none" cap="none" strike="noStrik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6525" marB="0" marR="6525" marL="6525">
                    <a:solidFill>
                      <a:srgbClr val="B3C6E7"/>
                    </a:solidFill>
                  </a:tcPr>
                </a:tc>
              </a:tr>
              <a:tr h="294975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9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Lecture 6- Demand forecasting in a supply chain </a:t>
                      </a:r>
                      <a:endParaRPr b="1" i="0" sz="1900" u="none" cap="none" strike="noStrik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6525" marB="0" marR="6525" marL="6525" anchor="ctr">
                    <a:solidFill>
                      <a:srgbClr val="DDEAF6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9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6th</a:t>
                      </a:r>
                      <a:endParaRPr b="1" i="0" sz="1900" u="none" cap="none" strike="noStrik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6525" marB="0" marR="6525" marL="6525">
                    <a:solidFill>
                      <a:srgbClr val="DDEAF6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9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3</a:t>
                      </a:r>
                      <a:endParaRPr b="1" i="0" sz="1900" u="none" cap="none" strike="noStrik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6525" marB="0" marR="6525" marL="6525">
                    <a:solidFill>
                      <a:srgbClr val="DDEAF6"/>
                    </a:solidFill>
                  </a:tcPr>
                </a:tc>
              </a:tr>
              <a:tr h="294975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9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Lecture 7- Aggregate planning in a supply chain </a:t>
                      </a:r>
                      <a:endParaRPr b="1" i="0" sz="1900" u="none" cap="none" strike="noStrik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6525" marB="0" marR="6525" marL="6525" anchor="ctr">
                    <a:solidFill>
                      <a:srgbClr val="DDEAF6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9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7th</a:t>
                      </a:r>
                      <a:endParaRPr b="1" i="0" sz="1900" u="none" cap="none" strike="noStrik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6525" marB="0" marR="6525" marL="6525">
                    <a:solidFill>
                      <a:srgbClr val="DDEAF6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9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3</a:t>
                      </a:r>
                      <a:endParaRPr b="1" i="0" sz="1900" u="none" cap="none" strike="noStrik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6525" marB="0" marR="6525" marL="6525">
                    <a:solidFill>
                      <a:srgbClr val="DDEAF6"/>
                    </a:solidFill>
                  </a:tcPr>
                </a:tc>
              </a:tr>
              <a:tr h="294975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9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Part IV Planning and Managing Inventories in a Supply Chain</a:t>
                      </a:r>
                      <a:endParaRPr b="1" i="0" sz="1900" u="none" cap="none" strike="noStrike">
                        <a:solidFill>
                          <a:srgbClr val="0070C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6525" marB="0" marR="6525" marL="6525" anchor="ctr">
                    <a:solidFill>
                      <a:srgbClr val="B3C6E7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9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 </a:t>
                      </a:r>
                      <a:endParaRPr b="1" i="0" sz="1900" u="none" cap="none" strike="noStrik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6525" marB="0" marR="6525" marL="6525">
                    <a:solidFill>
                      <a:srgbClr val="B3C6E7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9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 </a:t>
                      </a:r>
                      <a:endParaRPr b="1" i="0" sz="1900" u="none" cap="none" strike="noStrik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6525" marB="0" marR="6525" marL="6525">
                    <a:solidFill>
                      <a:srgbClr val="B3C6E7"/>
                    </a:solidFill>
                  </a:tcPr>
                </a:tc>
              </a:tr>
              <a:tr h="294975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9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Lecture 8 -Managing economies of scale in a supply chain: Cycle Inventory </a:t>
                      </a:r>
                      <a:endParaRPr b="1" i="0" sz="1900" u="none" cap="none" strike="noStrik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6525" marB="0" marR="6525" marL="6525" anchor="ctr">
                    <a:solidFill>
                      <a:srgbClr val="DDEAF6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9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8th</a:t>
                      </a:r>
                      <a:endParaRPr b="1" i="0" sz="1900" u="none" cap="none" strike="noStrik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6525" marB="0" marR="6525" marL="6525">
                    <a:solidFill>
                      <a:srgbClr val="DDEAF6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9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3</a:t>
                      </a:r>
                      <a:endParaRPr b="1" i="0" sz="1900" u="none" cap="none" strike="noStrik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6525" marB="0" marR="6525" marL="6525">
                    <a:solidFill>
                      <a:srgbClr val="DDEAF6"/>
                    </a:solidFill>
                  </a:tcPr>
                </a:tc>
              </a:tr>
              <a:tr h="294975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9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Part V Designing and Planning Transportation Networks</a:t>
                      </a:r>
                      <a:endParaRPr b="1" i="0" sz="1900" u="none" cap="none" strike="noStrike">
                        <a:solidFill>
                          <a:srgbClr val="0070C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6525" marB="0" marR="6525" marL="6525" anchor="ctr">
                    <a:solidFill>
                      <a:srgbClr val="B3C6E7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9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 </a:t>
                      </a:r>
                      <a:endParaRPr b="1" i="0" sz="1900" u="none" cap="none" strike="noStrik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6525" marB="0" marR="6525" marL="6525">
                    <a:solidFill>
                      <a:srgbClr val="B3C6E7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9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 </a:t>
                      </a:r>
                      <a:endParaRPr b="1" i="0" sz="1900" u="none" cap="none" strike="noStrik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6525" marB="0" marR="6525" marL="6525">
                    <a:solidFill>
                      <a:srgbClr val="B3C6E7"/>
                    </a:solidFill>
                  </a:tcPr>
                </a:tc>
              </a:tr>
              <a:tr h="294975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9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Lecture 9 -Transportation in a Supply Chain </a:t>
                      </a:r>
                      <a:endParaRPr b="1" i="0" sz="1900" u="none" cap="none" strike="noStrik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6525" marB="0" marR="6525" marL="6525" anchor="ctr">
                    <a:solidFill>
                      <a:srgbClr val="DDEAF6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9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9th</a:t>
                      </a:r>
                      <a:endParaRPr b="1" i="0" sz="1900" u="none" cap="none" strike="noStrik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6525" marB="0" marR="6525" marL="6525">
                    <a:solidFill>
                      <a:srgbClr val="DDEAF6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9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3</a:t>
                      </a:r>
                      <a:endParaRPr b="1" i="0" sz="1900" u="none" cap="none" strike="noStrik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6525" marB="0" marR="6525" marL="6525">
                    <a:solidFill>
                      <a:srgbClr val="DDEAF6"/>
                    </a:solidFill>
                  </a:tcPr>
                </a:tc>
              </a:tr>
              <a:tr h="294975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9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Part VI Managing Cross-Functional Drivers in a Supply Chain</a:t>
                      </a:r>
                      <a:endParaRPr b="1" i="0" sz="1900" u="none" cap="none" strike="noStrike">
                        <a:solidFill>
                          <a:srgbClr val="0070C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6525" marB="0" marR="6525" marL="6525" anchor="ctr">
                    <a:solidFill>
                      <a:srgbClr val="B3C6E7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9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 </a:t>
                      </a:r>
                      <a:endParaRPr b="1" i="0" sz="1900" u="none" cap="none" strike="noStrik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6525" marB="0" marR="6525" marL="6525">
                    <a:solidFill>
                      <a:srgbClr val="B3C6E7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9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 </a:t>
                      </a:r>
                      <a:endParaRPr b="1" i="0" sz="1900" u="none" cap="none" strike="noStrik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6525" marB="0" marR="6525" marL="6525">
                    <a:solidFill>
                      <a:srgbClr val="B3C6E7"/>
                    </a:solidFill>
                  </a:tcPr>
                </a:tc>
              </a:tr>
              <a:tr h="138425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9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Lecture 10- Sourcing decisions in a supply chain  </a:t>
                      </a:r>
                      <a:endParaRPr b="1" i="0" sz="1900" u="none" cap="none" strike="noStrik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6525" marB="0" marR="6525" marL="6525" anchor="ctr">
                    <a:solidFill>
                      <a:srgbClr val="DDEAF6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9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10th</a:t>
                      </a:r>
                      <a:endParaRPr b="1" i="0" sz="1900" u="none" cap="none" strike="noStrik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6525" marB="0" marR="6525" marL="6525">
                    <a:solidFill>
                      <a:srgbClr val="DDEAF6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9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3</a:t>
                      </a:r>
                      <a:endParaRPr b="1" i="0" sz="1900" u="none" cap="none" strike="noStrik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6525" marB="0" marR="6525" marL="6525">
                    <a:solidFill>
                      <a:srgbClr val="DDEAF6"/>
                    </a:solidFill>
                  </a:tcPr>
                </a:tc>
              </a:tr>
            </a:tbl>
          </a:graphicData>
        </a:graphic>
      </p:graphicFrame>
      <p:sp>
        <p:nvSpPr>
          <p:cNvPr id="203" name="Google Shape;203;p28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7" name="Shape 2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" name="Google Shape;208;p29"/>
          <p:cNvSpPr/>
          <p:nvPr/>
        </p:nvSpPr>
        <p:spPr>
          <a:xfrm>
            <a:off x="209000" y="1397675"/>
            <a:ext cx="9039300" cy="4833300"/>
          </a:xfrm>
          <a:prstGeom prst="rect">
            <a:avLst/>
          </a:prstGeom>
          <a:solidFill>
            <a:srgbClr val="DDEAF6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9" name="Google Shape;209;p29"/>
          <p:cNvSpPr/>
          <p:nvPr/>
        </p:nvSpPr>
        <p:spPr>
          <a:xfrm>
            <a:off x="352698" y="1849932"/>
            <a:ext cx="7419702" cy="34163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marR="0" rtl="0" algn="l">
              <a:spcBef>
                <a:spcPts val="0"/>
              </a:spcBef>
              <a:spcAft>
                <a:spcPts val="0"/>
              </a:spcAft>
              <a:buClr>
                <a:srgbClr val="0070C0"/>
              </a:buClr>
              <a:buSzPts val="2800"/>
              <a:buFont typeface="Noto Sans Symbols"/>
              <a:buChar char="⮚"/>
            </a:pPr>
            <a:r>
              <a:rPr b="1" lang="en-US" sz="280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Short Exam</a:t>
            </a:r>
            <a:r>
              <a:rPr b="1" lang="en-US" sz="2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 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Char char="⮚"/>
            </a:pPr>
            <a:r>
              <a:rPr b="1" lang="en-US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80% marks</a:t>
            </a:r>
            <a:endParaRPr/>
          </a:p>
          <a:p>
            <a:pPr indent="-342900" lvl="0" marL="3429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Char char="⮚"/>
            </a:pPr>
            <a:r>
              <a:rPr b="1" lang="en-US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Count of short Exam 10 ( Weekly)</a:t>
            </a:r>
            <a:endParaRPr/>
          </a:p>
          <a:p>
            <a:pPr indent="-342900" lvl="0" marL="3429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Char char="⮚"/>
            </a:pPr>
            <a:r>
              <a:rPr b="1" lang="en-US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8 Marks for each of the short Exam.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0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0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l">
              <a:spcBef>
                <a:spcPts val="0"/>
              </a:spcBef>
              <a:spcAft>
                <a:spcPts val="0"/>
              </a:spcAft>
              <a:buClr>
                <a:srgbClr val="0070C0"/>
              </a:buClr>
              <a:buSzPts val="2800"/>
              <a:buFont typeface="Noto Sans Symbols"/>
              <a:buChar char="⮚"/>
            </a:pPr>
            <a:r>
              <a:rPr b="1" lang="en-US" sz="280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20% Final Exam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0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10" name="Google Shape;210;p29"/>
          <p:cNvSpPr txBox="1"/>
          <p:nvPr/>
        </p:nvSpPr>
        <p:spPr>
          <a:xfrm>
            <a:off x="3900603" y="518349"/>
            <a:ext cx="4113898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80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TITLE OF SLIDE</a:t>
            </a:r>
            <a:endParaRPr/>
          </a:p>
        </p:txBody>
      </p:sp>
      <p:sp>
        <p:nvSpPr>
          <p:cNvPr id="211" name="Google Shape;211;p29"/>
          <p:cNvSpPr/>
          <p:nvPr/>
        </p:nvSpPr>
        <p:spPr>
          <a:xfrm flipH="1">
            <a:off x="209001" y="378823"/>
            <a:ext cx="9483638" cy="834021"/>
          </a:xfrm>
          <a:prstGeom prst="rect">
            <a:avLst/>
          </a:prstGeom>
          <a:solidFill>
            <a:srgbClr val="DDEAF6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36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Assessment Method</a:t>
            </a:r>
            <a:endParaRPr/>
          </a:p>
        </p:txBody>
      </p:sp>
      <p:pic>
        <p:nvPicPr>
          <p:cNvPr id="212" name="Google Shape;212;p2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0182341" y="87722"/>
            <a:ext cx="1835488" cy="1125123"/>
          </a:xfrm>
          <a:prstGeom prst="rect">
            <a:avLst/>
          </a:prstGeom>
          <a:noFill/>
          <a:ln>
            <a:noFill/>
          </a:ln>
        </p:spPr>
      </p:pic>
      <p:sp>
        <p:nvSpPr>
          <p:cNvPr id="213" name="Google Shape;213;p29"/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/>
          </a:p>
        </p:txBody>
      </p:sp>
      <p:pic>
        <p:nvPicPr>
          <p:cNvPr id="214" name="Google Shape;214;p29"/>
          <p:cNvPicPr preferRelativeResize="0"/>
          <p:nvPr/>
        </p:nvPicPr>
        <p:blipFill rotWithShape="1">
          <a:blip r:embed="rId4">
            <a:alphaModFix/>
          </a:blip>
          <a:srcRect b="0" l="31155" r="18772" t="0"/>
          <a:stretch/>
        </p:blipFill>
        <p:spPr>
          <a:xfrm>
            <a:off x="9401525" y="1397675"/>
            <a:ext cx="2616301" cy="4833301"/>
          </a:xfrm>
          <a:prstGeom prst="rect">
            <a:avLst/>
          </a:prstGeom>
          <a:solidFill>
            <a:srgbClr val="D8D8D8">
              <a:alpha val="49800"/>
            </a:srgbClr>
          </a:solidFill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8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Google Shape;219;p30"/>
          <p:cNvSpPr txBox="1"/>
          <p:nvPr/>
        </p:nvSpPr>
        <p:spPr>
          <a:xfrm>
            <a:off x="3900603" y="518349"/>
            <a:ext cx="41139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80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TITLE OF SLIDE</a:t>
            </a:r>
            <a:endParaRPr/>
          </a:p>
        </p:txBody>
      </p:sp>
      <p:sp>
        <p:nvSpPr>
          <p:cNvPr id="220" name="Google Shape;220;p30"/>
          <p:cNvSpPr/>
          <p:nvPr/>
        </p:nvSpPr>
        <p:spPr>
          <a:xfrm flipH="1">
            <a:off x="843463" y="207548"/>
            <a:ext cx="10228200" cy="834000"/>
          </a:xfrm>
          <a:prstGeom prst="rect">
            <a:avLst/>
          </a:prstGeom>
          <a:solidFill>
            <a:srgbClr val="DDEAF6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36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Academic Calendar</a:t>
            </a:r>
            <a:endParaRPr/>
          </a:p>
        </p:txBody>
      </p:sp>
      <p:pic>
        <p:nvPicPr>
          <p:cNvPr id="221" name="Google Shape;221;p30"/>
          <p:cNvPicPr preferRelativeResize="0"/>
          <p:nvPr/>
        </p:nvPicPr>
        <p:blipFill rotWithShape="1">
          <a:blip r:embed="rId3">
            <a:alphaModFix/>
          </a:blip>
          <a:srcRect b="39" l="0" r="0" t="39"/>
          <a:stretch/>
        </p:blipFill>
        <p:spPr>
          <a:xfrm>
            <a:off x="843441" y="1374876"/>
            <a:ext cx="10228222" cy="502902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5" name="Shape 2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" name="Google Shape;226;p31"/>
          <p:cNvSpPr txBox="1"/>
          <p:nvPr/>
        </p:nvSpPr>
        <p:spPr>
          <a:xfrm>
            <a:off x="3900603" y="518349"/>
            <a:ext cx="41139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80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TITLE OF SLIDE</a:t>
            </a:r>
            <a:endParaRPr/>
          </a:p>
        </p:txBody>
      </p:sp>
      <p:sp>
        <p:nvSpPr>
          <p:cNvPr id="227" name="Google Shape;227;p31"/>
          <p:cNvSpPr/>
          <p:nvPr/>
        </p:nvSpPr>
        <p:spPr>
          <a:xfrm flipH="1">
            <a:off x="640037" y="207547"/>
            <a:ext cx="10776900" cy="834000"/>
          </a:xfrm>
          <a:prstGeom prst="rect">
            <a:avLst/>
          </a:prstGeom>
          <a:solidFill>
            <a:srgbClr val="DDEAF6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8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Academic Weeks Agenda for the Third Trimester 2023</a:t>
            </a:r>
            <a:endParaRPr sz="2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28" name="Google Shape;228;p31"/>
          <p:cNvPicPr preferRelativeResize="0"/>
          <p:nvPr/>
        </p:nvPicPr>
        <p:blipFill rotWithShape="1">
          <a:blip r:embed="rId3">
            <a:alphaModFix/>
          </a:blip>
          <a:srcRect b="0" l="49" r="59" t="0"/>
          <a:stretch/>
        </p:blipFill>
        <p:spPr>
          <a:xfrm>
            <a:off x="640079" y="1201783"/>
            <a:ext cx="10776858" cy="525126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32" name="Shape 2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3" name="Google Shape;233;p3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09451" y="496389"/>
            <a:ext cx="10933611" cy="611341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38" name="Shape 2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9" name="Google Shape;239;p3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576180" y="6168740"/>
            <a:ext cx="2279266" cy="384052"/>
          </a:xfrm>
          <a:prstGeom prst="rect">
            <a:avLst/>
          </a:prstGeom>
          <a:noFill/>
          <a:ln>
            <a:noFill/>
          </a:ln>
        </p:spPr>
      </p:pic>
      <p:pic>
        <p:nvPicPr>
          <p:cNvPr id="240" name="Google Shape;240;p33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367466" y="485415"/>
            <a:ext cx="2758843" cy="753090"/>
          </a:xfrm>
          <a:prstGeom prst="rect">
            <a:avLst/>
          </a:prstGeom>
          <a:noFill/>
          <a:ln>
            <a:noFill/>
          </a:ln>
        </p:spPr>
      </p:pic>
      <p:pic>
        <p:nvPicPr>
          <p:cNvPr id="241" name="Google Shape;241;p33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  <a:noFill/>
          <a:ln>
            <a:noFill/>
          </a:ln>
        </p:spPr>
      </p:pic>
      <p:sp>
        <p:nvSpPr>
          <p:cNvPr id="242" name="Google Shape;242;p33"/>
          <p:cNvSpPr txBox="1"/>
          <p:nvPr/>
        </p:nvSpPr>
        <p:spPr>
          <a:xfrm>
            <a:off x="534381" y="5945200"/>
            <a:ext cx="4524565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400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Thank You</a:t>
            </a:r>
            <a:endParaRPr/>
          </a:p>
        </p:txBody>
      </p:sp>
      <p:sp>
        <p:nvSpPr>
          <p:cNvPr id="243" name="Google Shape;243;p33"/>
          <p:cNvSpPr/>
          <p:nvPr/>
        </p:nvSpPr>
        <p:spPr>
          <a:xfrm>
            <a:off x="1340017" y="1410088"/>
            <a:ext cx="9661358" cy="4312207"/>
          </a:xfrm>
          <a:custGeom>
            <a:rect b="b" l="l" r="r" t="t"/>
            <a:pathLst>
              <a:path extrusionOk="0" h="4595536" w="10296146">
                <a:moveTo>
                  <a:pt x="0" y="190500"/>
                </a:moveTo>
                <a:lnTo>
                  <a:pt x="9886571" y="0"/>
                </a:lnTo>
                <a:lnTo>
                  <a:pt x="10296146" y="4328836"/>
                </a:lnTo>
                <a:lnTo>
                  <a:pt x="438150" y="4595536"/>
                </a:lnTo>
                <a:lnTo>
                  <a:pt x="0" y="190500"/>
                </a:ln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4" name="Google Shape;244;p33"/>
          <p:cNvSpPr/>
          <p:nvPr/>
        </p:nvSpPr>
        <p:spPr>
          <a:xfrm>
            <a:off x="1468709" y="1526062"/>
            <a:ext cx="9473666" cy="4142390"/>
          </a:xfrm>
          <a:prstGeom prst="rect">
            <a:avLst/>
          </a:prstGeom>
          <a:blipFill rotWithShape="1">
            <a:blip r:embed="rId6">
              <a:alphaModFix/>
            </a:blip>
            <a:tile algn="ctr" flip="none" tx="0" sx="99000" ty="-381000" sy="98000"/>
          </a:blip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